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76"/>
  </p:notesMasterIdLst>
  <p:sldIdLst>
    <p:sldId id="256" r:id="rId3"/>
    <p:sldId id="335" r:id="rId4"/>
    <p:sldId id="389" r:id="rId5"/>
    <p:sldId id="434" r:id="rId6"/>
    <p:sldId id="440" r:id="rId7"/>
    <p:sldId id="447" r:id="rId8"/>
    <p:sldId id="448" r:id="rId9"/>
    <p:sldId id="457" r:id="rId10"/>
    <p:sldId id="456" r:id="rId11"/>
    <p:sldId id="443" r:id="rId12"/>
    <p:sldId id="445" r:id="rId13"/>
    <p:sldId id="446" r:id="rId14"/>
    <p:sldId id="444" r:id="rId15"/>
    <p:sldId id="458" r:id="rId16"/>
    <p:sldId id="441" r:id="rId17"/>
    <p:sldId id="442" r:id="rId18"/>
    <p:sldId id="390" r:id="rId19"/>
    <p:sldId id="391" r:id="rId20"/>
    <p:sldId id="393" r:id="rId21"/>
    <p:sldId id="392" r:id="rId22"/>
    <p:sldId id="394" r:id="rId23"/>
    <p:sldId id="395" r:id="rId24"/>
    <p:sldId id="396" r:id="rId25"/>
    <p:sldId id="397" r:id="rId26"/>
    <p:sldId id="398" r:id="rId27"/>
    <p:sldId id="400" r:id="rId28"/>
    <p:sldId id="401" r:id="rId29"/>
    <p:sldId id="435" r:id="rId30"/>
    <p:sldId id="399" r:id="rId31"/>
    <p:sldId id="402" r:id="rId32"/>
    <p:sldId id="403" r:id="rId33"/>
    <p:sldId id="404" r:id="rId34"/>
    <p:sldId id="405" r:id="rId35"/>
    <p:sldId id="406" r:id="rId36"/>
    <p:sldId id="407" r:id="rId37"/>
    <p:sldId id="408" r:id="rId38"/>
    <p:sldId id="410" r:id="rId39"/>
    <p:sldId id="411" r:id="rId40"/>
    <p:sldId id="412" r:id="rId41"/>
    <p:sldId id="438" r:id="rId42"/>
    <p:sldId id="409" r:id="rId43"/>
    <p:sldId id="437" r:id="rId44"/>
    <p:sldId id="439" r:id="rId45"/>
    <p:sldId id="414" r:id="rId46"/>
    <p:sldId id="413" r:id="rId47"/>
    <p:sldId id="415" r:id="rId48"/>
    <p:sldId id="416" r:id="rId49"/>
    <p:sldId id="417" r:id="rId50"/>
    <p:sldId id="418" r:id="rId51"/>
    <p:sldId id="419" r:id="rId52"/>
    <p:sldId id="420" r:id="rId53"/>
    <p:sldId id="421" r:id="rId54"/>
    <p:sldId id="422" r:id="rId55"/>
    <p:sldId id="423" r:id="rId56"/>
    <p:sldId id="424" r:id="rId57"/>
    <p:sldId id="425" r:id="rId58"/>
    <p:sldId id="426" r:id="rId59"/>
    <p:sldId id="427" r:id="rId60"/>
    <p:sldId id="428" r:id="rId61"/>
    <p:sldId id="429" r:id="rId62"/>
    <p:sldId id="430" r:id="rId63"/>
    <p:sldId id="431" r:id="rId64"/>
    <p:sldId id="432" r:id="rId65"/>
    <p:sldId id="433" r:id="rId66"/>
    <p:sldId id="449" r:id="rId67"/>
    <p:sldId id="450" r:id="rId68"/>
    <p:sldId id="451" r:id="rId69"/>
    <p:sldId id="452" r:id="rId70"/>
    <p:sldId id="453" r:id="rId71"/>
    <p:sldId id="454" r:id="rId72"/>
    <p:sldId id="455" r:id="rId73"/>
    <p:sldId id="388" r:id="rId74"/>
    <p:sldId id="350" r:id="rId75"/>
  </p:sldIdLst>
  <p:sldSz cx="9144000" cy="5143500" type="screen16x9"/>
  <p:notesSz cx="6858000" cy="9144000"/>
  <p:embeddedFontLst>
    <p:embeddedFont>
      <p:font typeface="Arimo" panose="020B0604020202020204" charset="0"/>
      <p:regular r:id="rId77"/>
      <p:bold r:id="rId78"/>
      <p:italic r:id="rId79"/>
      <p:boldItalic r:id="rId80"/>
    </p:embeddedFont>
    <p:embeddedFont>
      <p:font typeface="Bree Serif" panose="020B0604020202020204" charset="0"/>
      <p:regular r:id="rId81"/>
    </p:embeddedFont>
    <p:embeddedFont>
      <p:font typeface="Calibri" panose="020F0502020204030204" pitchFamily="34" charset="0"/>
      <p:regular r:id="rId82"/>
      <p:bold r:id="rId83"/>
      <p:italic r:id="rId84"/>
      <p:boldItalic r:id="rId85"/>
    </p:embeddedFont>
    <p:embeddedFont>
      <p:font typeface="Cambria" panose="02040503050406030204" pitchFamily="18" charset="0"/>
      <p:regular r:id="rId86"/>
      <p:bold r:id="rId87"/>
      <p:italic r:id="rId88"/>
      <p:boldItalic r:id="rId89"/>
    </p:embeddedFont>
    <p:embeddedFont>
      <p:font typeface="Kumbh Sans" panose="020B0604020202020204" charset="0"/>
      <p:regular r:id="rId90"/>
      <p:bold r:id="rId91"/>
    </p:embeddedFont>
    <p:embeddedFont>
      <p:font typeface="Roboto" panose="02000000000000000000" pitchFamily="2" charset="0"/>
      <p:regular r:id="rId92"/>
      <p:bold r:id="rId93"/>
      <p:italic r:id="rId94"/>
      <p:boldItalic r:id="rId95"/>
    </p:embeddedFont>
  </p:embeddedFontLst>
  <p:custDataLst>
    <p:tags r:id="rId9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2E3"/>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484CB1-39A6-4FD2-A6D2-5C5B8ABE9B58}">
  <a:tblStyle styleId="{60484CB1-39A6-4FD2-A6D2-5C5B8ABE9B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6" autoAdjust="0"/>
    <p:restoredTop sz="94660"/>
  </p:normalViewPr>
  <p:slideViewPr>
    <p:cSldViewPr snapToGrid="0">
      <p:cViewPr varScale="1">
        <p:scale>
          <a:sx n="103" d="100"/>
          <a:sy n="103" d="100"/>
        </p:scale>
        <p:origin x="605" y="72"/>
      </p:cViewPr>
      <p:guideLst>
        <p:guide orient="horz" pos="85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fntdata"/><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7.fntdata"/><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FA446-728E-41F6-9F72-DD1A7686ECC1}" type="doc">
      <dgm:prSet loTypeId="urn:microsoft.com/office/officeart/2005/8/layout/hierarchy3" loCatId="list" qsTypeId="urn:microsoft.com/office/officeart/2005/8/quickstyle/simple3" qsCatId="simple" csTypeId="urn:microsoft.com/office/officeart/2005/8/colors/accent1_1" csCatId="accent1" phldr="1"/>
      <dgm:spPr/>
      <dgm:t>
        <a:bodyPr/>
        <a:lstStyle/>
        <a:p>
          <a:endParaRPr lang="en-US"/>
        </a:p>
      </dgm:t>
    </dgm:pt>
    <dgm:pt modelId="{709965B7-1B20-4C52-90C3-024F54660987}">
      <dgm:prSet phldrT="[Text]" custT="1"/>
      <dgm:spPr/>
      <dgm:t>
        <a:bodyPr/>
        <a:lstStyle/>
        <a:p>
          <a:r>
            <a:rPr lang="el-GR" sz="1800" b="0" i="0" u="none" strike="noStrike" baseline="0" dirty="0">
              <a:latin typeface="PFTransport"/>
            </a:rPr>
            <a:t>Tα δημητριακά έχουν σοβαρούς περιορισμούς, με τους οποίους βρέθηκε αντιμέτωπος ο πρώιμος γεωργός: </a:t>
          </a:r>
          <a:endParaRPr lang="en-US" sz="1800" dirty="0"/>
        </a:p>
      </dgm:t>
    </dgm:pt>
    <dgm:pt modelId="{FA428F6F-A932-4B26-9FEC-307DBEB66B9F}" type="parTrans" cxnId="{F3D5C543-FE4B-4371-A891-E3E3D9CB2FDB}">
      <dgm:prSet/>
      <dgm:spPr/>
      <dgm:t>
        <a:bodyPr/>
        <a:lstStyle/>
        <a:p>
          <a:endParaRPr lang="en-US"/>
        </a:p>
      </dgm:t>
    </dgm:pt>
    <dgm:pt modelId="{4D067378-3176-40C3-AD33-FA0A39B5E5FF}" type="sibTrans" cxnId="{F3D5C543-FE4B-4371-A891-E3E3D9CB2FDB}">
      <dgm:prSet/>
      <dgm:spPr/>
      <dgm:t>
        <a:bodyPr/>
        <a:lstStyle/>
        <a:p>
          <a:endParaRPr lang="en-US"/>
        </a:p>
      </dgm:t>
    </dgm:pt>
    <dgm:pt modelId="{A9577A11-7395-499E-9B27-35E4E8B72912}">
      <dgm:prSet phldrT="[Text]" custT="1"/>
      <dgm:spPr/>
      <dgm:t>
        <a:bodyPr/>
        <a:lstStyle/>
        <a:p>
          <a:r>
            <a:rPr lang="el-GR" sz="1600" b="0" i="0" u="none" strike="noStrike" baseline="0">
              <a:latin typeface="PFTransport"/>
            </a:rPr>
            <a:t>ελλειπές περιεχόμενο σε απαραίτητα θρεπτικά συστατικά, καθώς και πολλές αντιθρεπτικές ιδιότητες.</a:t>
          </a:r>
          <a:endParaRPr lang="en-US" sz="1600" dirty="0"/>
        </a:p>
      </dgm:t>
    </dgm:pt>
    <dgm:pt modelId="{20242D2E-383B-4C5B-A25F-977E4AD263AD}" type="parTrans" cxnId="{04DAFDBF-E98B-4BB0-A0A7-063A60361901}">
      <dgm:prSet/>
      <dgm:spPr/>
      <dgm:t>
        <a:bodyPr/>
        <a:lstStyle/>
        <a:p>
          <a:endParaRPr lang="en-US"/>
        </a:p>
      </dgm:t>
    </dgm:pt>
    <dgm:pt modelId="{C2215C11-9C79-4D2E-BED5-D57789914BA8}" type="sibTrans" cxnId="{04DAFDBF-E98B-4BB0-A0A7-063A60361901}">
      <dgm:prSet/>
      <dgm:spPr/>
      <dgm:t>
        <a:bodyPr/>
        <a:lstStyle/>
        <a:p>
          <a:endParaRPr lang="en-US"/>
        </a:p>
      </dgm:t>
    </dgm:pt>
    <dgm:pt modelId="{E54A54F9-1EAE-4630-A2F9-237CC84CC2EA}">
      <dgm:prSet phldrT="[Text]" custT="1"/>
      <dgm:spPr/>
      <dgm:t>
        <a:bodyPr/>
        <a:lstStyle/>
        <a:p>
          <a:pPr>
            <a:buClr>
              <a:srgbClr val="000000"/>
            </a:buClr>
            <a:buSzTx/>
            <a:buFont typeface="Arial"/>
            <a:buNone/>
          </a:pPr>
          <a:r>
            <a:rPr kumimoji="0" lang="el-GR" sz="1800" b="0" i="0" u="none" strike="noStrike" cap="none" spc="0" normalizeH="0" baseline="0" noProof="0" dirty="0">
              <a:ln/>
              <a:effectLst/>
              <a:uLnTx/>
              <a:uFillTx/>
              <a:latin typeface="PFTransport"/>
              <a:cs typeface="Arial"/>
              <a:sym typeface="Arial"/>
            </a:rPr>
            <a:t>Οι αντιθρεπτικές ιδιότητες οφείλονται στην παρουσία μιας σειράς χημικών παραγόντων: </a:t>
          </a:r>
          <a:endParaRPr lang="en-US" sz="1800" dirty="0"/>
        </a:p>
      </dgm:t>
    </dgm:pt>
    <dgm:pt modelId="{5F9EE883-6968-4A86-8937-191594979DB2}" type="parTrans" cxnId="{23A2C61F-28C2-46F6-8F9B-4F91D5B91792}">
      <dgm:prSet/>
      <dgm:spPr/>
      <dgm:t>
        <a:bodyPr/>
        <a:lstStyle/>
        <a:p>
          <a:endParaRPr lang="en-US"/>
        </a:p>
      </dgm:t>
    </dgm:pt>
    <dgm:pt modelId="{BA9D9096-EC20-4432-B57D-DB380B491CA8}" type="sibTrans" cxnId="{23A2C61F-28C2-46F6-8F9B-4F91D5B91792}">
      <dgm:prSet/>
      <dgm:spPr/>
      <dgm:t>
        <a:bodyPr/>
        <a:lstStyle/>
        <a:p>
          <a:endParaRPr lang="en-US"/>
        </a:p>
      </dgm:t>
    </dgm:pt>
    <dgm:pt modelId="{6A8E20E8-72F5-49E3-9BD3-6ADBA7D98462}">
      <dgm:prSet phldrT="[Text]" custT="1"/>
      <dgm:spPr/>
      <dgm:t>
        <a:bodyPr/>
        <a:lstStyle/>
        <a:p>
          <a:pPr>
            <a:buClr>
              <a:srgbClr val="000000"/>
            </a:buClr>
            <a:buSzTx/>
            <a:buFont typeface="Arial"/>
            <a:buNone/>
          </a:pPr>
          <a:r>
            <a:rPr kumimoji="0" lang="el-GR" sz="1600" b="0" i="0" u="none" strike="noStrike" cap="none" spc="0" normalizeH="0" baseline="0" noProof="0" dirty="0" err="1">
              <a:ln/>
              <a:effectLst/>
              <a:uLnTx/>
              <a:uFillTx/>
              <a:latin typeface="PFTransport"/>
              <a:cs typeface="Arial"/>
              <a:sym typeface="Arial"/>
            </a:rPr>
            <a:t>αντιθρυψινικών</a:t>
          </a:r>
          <a:r>
            <a:rPr kumimoji="0" lang="el-GR" sz="1600" b="0" i="0" u="none" strike="noStrike" cap="none" spc="0" normalizeH="0" baseline="0" noProof="0" dirty="0">
              <a:ln/>
              <a:effectLst/>
              <a:uLnTx/>
              <a:uFillTx/>
              <a:latin typeface="PFTransport"/>
              <a:cs typeface="Arial"/>
              <a:sym typeface="Arial"/>
            </a:rPr>
            <a:t> συστατικών, φυτικού οξέος και </a:t>
          </a:r>
          <a:r>
            <a:rPr kumimoji="0" lang="el-GR" sz="1600" b="0" i="0" u="none" strike="noStrike" cap="none" spc="0" normalizeH="0" baseline="0" noProof="0" dirty="0" err="1">
              <a:ln/>
              <a:effectLst/>
              <a:uLnTx/>
              <a:uFillTx/>
              <a:latin typeface="PFTransport"/>
              <a:cs typeface="Arial"/>
              <a:sym typeface="Arial"/>
            </a:rPr>
            <a:t>λεκτινών</a:t>
          </a:r>
          <a:r>
            <a:rPr kumimoji="0" lang="el-GR" sz="1600" b="0" i="0" u="none" strike="noStrike" cap="none" spc="0" normalizeH="0" baseline="0" noProof="0" dirty="0">
              <a:ln/>
              <a:effectLst/>
              <a:uLnTx/>
              <a:uFillTx/>
              <a:latin typeface="PFTransport"/>
              <a:cs typeface="Arial"/>
              <a:sym typeface="Arial"/>
            </a:rPr>
            <a:t> σε υψηλά επίπεδα, </a:t>
          </a:r>
          <a:r>
            <a:rPr lang="el-GR" sz="1600" b="0" i="0" u="none" strike="noStrike" baseline="0" dirty="0">
              <a:latin typeface="PFTransport"/>
            </a:rPr>
            <a:t>τοξικών συστατικών, όπως οι </a:t>
          </a:r>
          <a:r>
            <a:rPr lang="el-GR" sz="1600" b="0" i="0" u="none" strike="noStrike" baseline="0" dirty="0" err="1">
              <a:latin typeface="PFTransport"/>
            </a:rPr>
            <a:t>τανίνες</a:t>
          </a:r>
          <a:r>
            <a:rPr lang="el-GR" sz="1600" b="0" i="0" u="none" strike="noStrike" baseline="0" dirty="0">
              <a:latin typeface="PFTransport"/>
            </a:rPr>
            <a:t> και τα κυανιούχα άλατα, τα οποία βρίσκονται σε πολλά φυτικά είδη. </a:t>
          </a:r>
          <a:endParaRPr lang="en-US" sz="1600" dirty="0"/>
        </a:p>
      </dgm:t>
    </dgm:pt>
    <dgm:pt modelId="{E1BACF87-E209-4AF9-BB57-C233EE716958}" type="parTrans" cxnId="{680145DB-4F2B-4B3D-A6D3-6EFF85EC179F}">
      <dgm:prSet/>
      <dgm:spPr/>
      <dgm:t>
        <a:bodyPr/>
        <a:lstStyle/>
        <a:p>
          <a:endParaRPr lang="en-US"/>
        </a:p>
      </dgm:t>
    </dgm:pt>
    <dgm:pt modelId="{9F6279C8-FA5F-40C1-8B11-6A96D7A21088}" type="sibTrans" cxnId="{680145DB-4F2B-4B3D-A6D3-6EFF85EC179F}">
      <dgm:prSet/>
      <dgm:spPr/>
      <dgm:t>
        <a:bodyPr/>
        <a:lstStyle/>
        <a:p>
          <a:endParaRPr lang="en-US"/>
        </a:p>
      </dgm:t>
    </dgm:pt>
    <dgm:pt modelId="{2F704070-7012-4CC9-A9AB-0C1101C6A738}" type="pres">
      <dgm:prSet presAssocID="{22CFA446-728E-41F6-9F72-DD1A7686ECC1}" presName="diagram" presStyleCnt="0">
        <dgm:presLayoutVars>
          <dgm:chPref val="1"/>
          <dgm:dir/>
          <dgm:animOne val="branch"/>
          <dgm:animLvl val="lvl"/>
          <dgm:resizeHandles/>
        </dgm:presLayoutVars>
      </dgm:prSet>
      <dgm:spPr/>
    </dgm:pt>
    <dgm:pt modelId="{14DD1F08-889A-4EB3-A8E5-FF701300F232}" type="pres">
      <dgm:prSet presAssocID="{709965B7-1B20-4C52-90C3-024F54660987}" presName="root" presStyleCnt="0"/>
      <dgm:spPr/>
    </dgm:pt>
    <dgm:pt modelId="{BE1F84D4-DB58-45BA-9ED0-44DCC7A46BC0}" type="pres">
      <dgm:prSet presAssocID="{709965B7-1B20-4C52-90C3-024F54660987}" presName="rootComposite" presStyleCnt="0"/>
      <dgm:spPr/>
    </dgm:pt>
    <dgm:pt modelId="{C2057355-B3B5-43C0-A9C5-C50D25706204}" type="pres">
      <dgm:prSet presAssocID="{709965B7-1B20-4C52-90C3-024F54660987}" presName="rootText" presStyleLbl="node1" presStyleIdx="0" presStyleCnt="2" custScaleY="72146"/>
      <dgm:spPr/>
    </dgm:pt>
    <dgm:pt modelId="{949230A5-7F88-453A-8315-587F951ED683}" type="pres">
      <dgm:prSet presAssocID="{709965B7-1B20-4C52-90C3-024F54660987}" presName="rootConnector" presStyleLbl="node1" presStyleIdx="0" presStyleCnt="2"/>
      <dgm:spPr/>
    </dgm:pt>
    <dgm:pt modelId="{36A15B10-1BB4-43EE-9824-48F9EFC6AA2C}" type="pres">
      <dgm:prSet presAssocID="{709965B7-1B20-4C52-90C3-024F54660987}" presName="childShape" presStyleCnt="0"/>
      <dgm:spPr/>
    </dgm:pt>
    <dgm:pt modelId="{952E2DE3-8501-4B84-9192-017FA0C203ED}" type="pres">
      <dgm:prSet presAssocID="{20242D2E-383B-4C5B-A25F-977E4AD263AD}" presName="Name13" presStyleLbl="parChTrans1D2" presStyleIdx="0" presStyleCnt="2"/>
      <dgm:spPr/>
    </dgm:pt>
    <dgm:pt modelId="{657CDCBF-FF80-4C70-BC24-815C4847571D}" type="pres">
      <dgm:prSet presAssocID="{A9577A11-7395-499E-9B27-35E4E8B72912}" presName="childText" presStyleLbl="bgAcc1" presStyleIdx="0" presStyleCnt="2">
        <dgm:presLayoutVars>
          <dgm:bulletEnabled val="1"/>
        </dgm:presLayoutVars>
      </dgm:prSet>
      <dgm:spPr/>
    </dgm:pt>
    <dgm:pt modelId="{831F251B-3000-4314-B9D8-BF22CFEB4F82}" type="pres">
      <dgm:prSet presAssocID="{E54A54F9-1EAE-4630-A2F9-237CC84CC2EA}" presName="root" presStyleCnt="0"/>
      <dgm:spPr/>
    </dgm:pt>
    <dgm:pt modelId="{37AE17D7-336B-4AA7-A683-85FC84F446FE}" type="pres">
      <dgm:prSet presAssocID="{E54A54F9-1EAE-4630-A2F9-237CC84CC2EA}" presName="rootComposite" presStyleCnt="0"/>
      <dgm:spPr/>
    </dgm:pt>
    <dgm:pt modelId="{EE7B7FE8-4ED4-42CD-A084-E4B3F5C467D6}" type="pres">
      <dgm:prSet presAssocID="{E54A54F9-1EAE-4630-A2F9-237CC84CC2EA}" presName="rootText" presStyleLbl="node1" presStyleIdx="1" presStyleCnt="2" custScaleY="74177"/>
      <dgm:spPr/>
    </dgm:pt>
    <dgm:pt modelId="{1A42A1BC-E736-4D5C-916C-C26E19018401}" type="pres">
      <dgm:prSet presAssocID="{E54A54F9-1EAE-4630-A2F9-237CC84CC2EA}" presName="rootConnector" presStyleLbl="node1" presStyleIdx="1" presStyleCnt="2"/>
      <dgm:spPr/>
    </dgm:pt>
    <dgm:pt modelId="{6B9B2340-B39B-4105-8167-DC8DF5711FB9}" type="pres">
      <dgm:prSet presAssocID="{E54A54F9-1EAE-4630-A2F9-237CC84CC2EA}" presName="childShape" presStyleCnt="0"/>
      <dgm:spPr/>
    </dgm:pt>
    <dgm:pt modelId="{C0967FF4-7D19-48B8-9146-4689D09B1590}" type="pres">
      <dgm:prSet presAssocID="{E1BACF87-E209-4AF9-BB57-C233EE716958}" presName="Name13" presStyleLbl="parChTrans1D2" presStyleIdx="1" presStyleCnt="2"/>
      <dgm:spPr/>
    </dgm:pt>
    <dgm:pt modelId="{15FE813B-BEF2-48CF-902A-694A40168532}" type="pres">
      <dgm:prSet presAssocID="{6A8E20E8-72F5-49E3-9BD3-6ADBA7D98462}" presName="childText" presStyleLbl="bgAcc1" presStyleIdx="1" presStyleCnt="2">
        <dgm:presLayoutVars>
          <dgm:bulletEnabled val="1"/>
        </dgm:presLayoutVars>
      </dgm:prSet>
      <dgm:spPr/>
    </dgm:pt>
  </dgm:ptLst>
  <dgm:cxnLst>
    <dgm:cxn modelId="{DA20A204-20D9-4EFA-A3A8-D69C275ABB69}" type="presOf" srcId="{E54A54F9-1EAE-4630-A2F9-237CC84CC2EA}" destId="{EE7B7FE8-4ED4-42CD-A084-E4B3F5C467D6}" srcOrd="0" destOrd="0" presId="urn:microsoft.com/office/officeart/2005/8/layout/hierarchy3"/>
    <dgm:cxn modelId="{23A2C61F-28C2-46F6-8F9B-4F91D5B91792}" srcId="{22CFA446-728E-41F6-9F72-DD1A7686ECC1}" destId="{E54A54F9-1EAE-4630-A2F9-237CC84CC2EA}" srcOrd="1" destOrd="0" parTransId="{5F9EE883-6968-4A86-8937-191594979DB2}" sibTransId="{BA9D9096-EC20-4432-B57D-DB380B491CA8}"/>
    <dgm:cxn modelId="{2FE8A822-3AE4-449A-BE35-F7B24AC47E61}" type="presOf" srcId="{20242D2E-383B-4C5B-A25F-977E4AD263AD}" destId="{952E2DE3-8501-4B84-9192-017FA0C203ED}" srcOrd="0" destOrd="0" presId="urn:microsoft.com/office/officeart/2005/8/layout/hierarchy3"/>
    <dgm:cxn modelId="{1543B82A-F341-423B-AB9B-FD11F920F016}" type="presOf" srcId="{E54A54F9-1EAE-4630-A2F9-237CC84CC2EA}" destId="{1A42A1BC-E736-4D5C-916C-C26E19018401}" srcOrd="1" destOrd="0" presId="urn:microsoft.com/office/officeart/2005/8/layout/hierarchy3"/>
    <dgm:cxn modelId="{F3D5C543-FE4B-4371-A891-E3E3D9CB2FDB}" srcId="{22CFA446-728E-41F6-9F72-DD1A7686ECC1}" destId="{709965B7-1B20-4C52-90C3-024F54660987}" srcOrd="0" destOrd="0" parTransId="{FA428F6F-A932-4B26-9FEC-307DBEB66B9F}" sibTransId="{4D067378-3176-40C3-AD33-FA0A39B5E5FF}"/>
    <dgm:cxn modelId="{61DC0E4A-E2B6-4254-8186-C0A60520FCAF}" type="presOf" srcId="{A9577A11-7395-499E-9B27-35E4E8B72912}" destId="{657CDCBF-FF80-4C70-BC24-815C4847571D}" srcOrd="0" destOrd="0" presId="urn:microsoft.com/office/officeart/2005/8/layout/hierarchy3"/>
    <dgm:cxn modelId="{5964684B-9CB6-43A0-86CF-58DCD8098C3C}" type="presOf" srcId="{6A8E20E8-72F5-49E3-9BD3-6ADBA7D98462}" destId="{15FE813B-BEF2-48CF-902A-694A40168532}" srcOrd="0" destOrd="0" presId="urn:microsoft.com/office/officeart/2005/8/layout/hierarchy3"/>
    <dgm:cxn modelId="{2D28B756-86FE-4C6F-987B-822C65CC1EC7}" type="presOf" srcId="{709965B7-1B20-4C52-90C3-024F54660987}" destId="{949230A5-7F88-453A-8315-587F951ED683}" srcOrd="1" destOrd="0" presId="urn:microsoft.com/office/officeart/2005/8/layout/hierarchy3"/>
    <dgm:cxn modelId="{0A368DA1-1992-45DB-8F52-8FF760BCBD79}" type="presOf" srcId="{E1BACF87-E209-4AF9-BB57-C233EE716958}" destId="{C0967FF4-7D19-48B8-9146-4689D09B1590}" srcOrd="0" destOrd="0" presId="urn:microsoft.com/office/officeart/2005/8/layout/hierarchy3"/>
    <dgm:cxn modelId="{5F56A9BD-8D50-46E9-B755-6CD7A201B457}" type="presOf" srcId="{709965B7-1B20-4C52-90C3-024F54660987}" destId="{C2057355-B3B5-43C0-A9C5-C50D25706204}" srcOrd="0" destOrd="0" presId="urn:microsoft.com/office/officeart/2005/8/layout/hierarchy3"/>
    <dgm:cxn modelId="{04DAFDBF-E98B-4BB0-A0A7-063A60361901}" srcId="{709965B7-1B20-4C52-90C3-024F54660987}" destId="{A9577A11-7395-499E-9B27-35E4E8B72912}" srcOrd="0" destOrd="0" parTransId="{20242D2E-383B-4C5B-A25F-977E4AD263AD}" sibTransId="{C2215C11-9C79-4D2E-BED5-D57789914BA8}"/>
    <dgm:cxn modelId="{680145DB-4F2B-4B3D-A6D3-6EFF85EC179F}" srcId="{E54A54F9-1EAE-4630-A2F9-237CC84CC2EA}" destId="{6A8E20E8-72F5-49E3-9BD3-6ADBA7D98462}" srcOrd="0" destOrd="0" parTransId="{E1BACF87-E209-4AF9-BB57-C233EE716958}" sibTransId="{9F6279C8-FA5F-40C1-8B11-6A96D7A21088}"/>
    <dgm:cxn modelId="{CD906FE9-D5B8-4658-8DA0-91D01B5492AF}" type="presOf" srcId="{22CFA446-728E-41F6-9F72-DD1A7686ECC1}" destId="{2F704070-7012-4CC9-A9AB-0C1101C6A738}" srcOrd="0" destOrd="0" presId="urn:microsoft.com/office/officeart/2005/8/layout/hierarchy3"/>
    <dgm:cxn modelId="{607CA28B-5802-4005-B000-F07F23175E04}" type="presParOf" srcId="{2F704070-7012-4CC9-A9AB-0C1101C6A738}" destId="{14DD1F08-889A-4EB3-A8E5-FF701300F232}" srcOrd="0" destOrd="0" presId="urn:microsoft.com/office/officeart/2005/8/layout/hierarchy3"/>
    <dgm:cxn modelId="{0D80DD4C-BDE5-4DC5-B9E2-18ED3AA3A209}" type="presParOf" srcId="{14DD1F08-889A-4EB3-A8E5-FF701300F232}" destId="{BE1F84D4-DB58-45BA-9ED0-44DCC7A46BC0}" srcOrd="0" destOrd="0" presId="urn:microsoft.com/office/officeart/2005/8/layout/hierarchy3"/>
    <dgm:cxn modelId="{8377C204-4E1B-413A-9040-6144A30D42BD}" type="presParOf" srcId="{BE1F84D4-DB58-45BA-9ED0-44DCC7A46BC0}" destId="{C2057355-B3B5-43C0-A9C5-C50D25706204}" srcOrd="0" destOrd="0" presId="urn:microsoft.com/office/officeart/2005/8/layout/hierarchy3"/>
    <dgm:cxn modelId="{60886B7C-D297-46EE-ADB8-0F111D3057B1}" type="presParOf" srcId="{BE1F84D4-DB58-45BA-9ED0-44DCC7A46BC0}" destId="{949230A5-7F88-453A-8315-587F951ED683}" srcOrd="1" destOrd="0" presId="urn:microsoft.com/office/officeart/2005/8/layout/hierarchy3"/>
    <dgm:cxn modelId="{746C29C1-4ED6-4AC6-82F1-B015E3F98887}" type="presParOf" srcId="{14DD1F08-889A-4EB3-A8E5-FF701300F232}" destId="{36A15B10-1BB4-43EE-9824-48F9EFC6AA2C}" srcOrd="1" destOrd="0" presId="urn:microsoft.com/office/officeart/2005/8/layout/hierarchy3"/>
    <dgm:cxn modelId="{E428EF52-1904-4D75-969E-AFC9B7B8B559}" type="presParOf" srcId="{36A15B10-1BB4-43EE-9824-48F9EFC6AA2C}" destId="{952E2DE3-8501-4B84-9192-017FA0C203ED}" srcOrd="0" destOrd="0" presId="urn:microsoft.com/office/officeart/2005/8/layout/hierarchy3"/>
    <dgm:cxn modelId="{2B85D157-0EFD-41F4-9CE7-0911067B3CBD}" type="presParOf" srcId="{36A15B10-1BB4-43EE-9824-48F9EFC6AA2C}" destId="{657CDCBF-FF80-4C70-BC24-815C4847571D}" srcOrd="1" destOrd="0" presId="urn:microsoft.com/office/officeart/2005/8/layout/hierarchy3"/>
    <dgm:cxn modelId="{476C185E-9B74-44E2-A7C0-F57E88B0DA06}" type="presParOf" srcId="{2F704070-7012-4CC9-A9AB-0C1101C6A738}" destId="{831F251B-3000-4314-B9D8-BF22CFEB4F82}" srcOrd="1" destOrd="0" presId="urn:microsoft.com/office/officeart/2005/8/layout/hierarchy3"/>
    <dgm:cxn modelId="{A98A8D7E-D574-4F81-9B73-66E1A78BE625}" type="presParOf" srcId="{831F251B-3000-4314-B9D8-BF22CFEB4F82}" destId="{37AE17D7-336B-4AA7-A683-85FC84F446FE}" srcOrd="0" destOrd="0" presId="urn:microsoft.com/office/officeart/2005/8/layout/hierarchy3"/>
    <dgm:cxn modelId="{673692C2-B9D7-43EC-97B3-E2F06FDFCED9}" type="presParOf" srcId="{37AE17D7-336B-4AA7-A683-85FC84F446FE}" destId="{EE7B7FE8-4ED4-42CD-A084-E4B3F5C467D6}" srcOrd="0" destOrd="0" presId="urn:microsoft.com/office/officeart/2005/8/layout/hierarchy3"/>
    <dgm:cxn modelId="{327AFC34-C5B6-433B-BAEE-E558018CC878}" type="presParOf" srcId="{37AE17D7-336B-4AA7-A683-85FC84F446FE}" destId="{1A42A1BC-E736-4D5C-916C-C26E19018401}" srcOrd="1" destOrd="0" presId="urn:microsoft.com/office/officeart/2005/8/layout/hierarchy3"/>
    <dgm:cxn modelId="{0D32EC76-83BC-473A-924D-DC071A29B086}" type="presParOf" srcId="{831F251B-3000-4314-B9D8-BF22CFEB4F82}" destId="{6B9B2340-B39B-4105-8167-DC8DF5711FB9}" srcOrd="1" destOrd="0" presId="urn:microsoft.com/office/officeart/2005/8/layout/hierarchy3"/>
    <dgm:cxn modelId="{E5315A8F-D78A-4C89-93D5-8ECA1C31E77B}" type="presParOf" srcId="{6B9B2340-B39B-4105-8167-DC8DF5711FB9}" destId="{C0967FF4-7D19-48B8-9146-4689D09B1590}" srcOrd="0" destOrd="0" presId="urn:microsoft.com/office/officeart/2005/8/layout/hierarchy3"/>
    <dgm:cxn modelId="{75E60C43-0E91-4A58-98D6-1143689B1DD2}" type="presParOf" srcId="{6B9B2340-B39B-4105-8167-DC8DF5711FB9}" destId="{15FE813B-BEF2-48CF-902A-694A4016853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C2CD0-7D9F-421D-AA11-AB9558CC29A3}"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A77B5A40-4A6D-4852-962D-321B13377367}">
      <dgm:prSet phldrT="[Text]" custT="1"/>
      <dgm:spPr/>
      <dgm:t>
        <a:bodyPr/>
        <a:lstStyle/>
        <a:p>
          <a:pPr algn="ctr"/>
          <a:r>
            <a:rPr lang="el-GR" sz="1800" b="0" i="0" u="none" strike="noStrike" baseline="0" dirty="0">
              <a:latin typeface="PFTransport"/>
            </a:rPr>
            <a:t>Οι διατροφικές παραδόσεις στηρίζουν τη συλλογική μνήμη και το συμβολικό νόημα αποδίδεται στα επεξεργασμένα τρόφιμα και πολύ σπάνια στις πρώτες ύλες.</a:t>
          </a:r>
          <a:endParaRPr lang="en-US" sz="1800" dirty="0">
            <a:latin typeface="PFTransport"/>
          </a:endParaRPr>
        </a:p>
      </dgm:t>
    </dgm:pt>
    <dgm:pt modelId="{D9BB6053-3BC2-4129-B551-7071FEA9FCD2}" type="parTrans" cxnId="{C1426570-EE1E-436E-8800-2A9B54DA78E8}">
      <dgm:prSet/>
      <dgm:spPr/>
      <dgm:t>
        <a:bodyPr/>
        <a:lstStyle/>
        <a:p>
          <a:endParaRPr lang="en-US"/>
        </a:p>
      </dgm:t>
    </dgm:pt>
    <dgm:pt modelId="{C4503F46-1392-4839-8E10-ECE0826F16D9}" type="sibTrans" cxnId="{C1426570-EE1E-436E-8800-2A9B54DA78E8}">
      <dgm:prSet/>
      <dgm:spPr/>
      <dgm:t>
        <a:bodyPr/>
        <a:lstStyle/>
        <a:p>
          <a:endParaRPr lang="en-US"/>
        </a:p>
      </dgm:t>
    </dgm:pt>
    <dgm:pt modelId="{04EB02C4-0879-490E-B7A8-F877A2D53BAB}">
      <dgm:prSet phldrT="[Text]" custT="1"/>
      <dgm:spPr/>
      <dgm:t>
        <a:bodyPr/>
        <a:lstStyle/>
        <a:p>
          <a:pPr algn="ctr"/>
          <a:r>
            <a:rPr lang="el-GR" sz="1800" b="0" i="0" u="none" strike="noStrike" baseline="0" dirty="0">
              <a:latin typeface="PFTransport"/>
            </a:rPr>
            <a:t>Όλες οι κοινωνίες διαθέτουν σαφείς κώδικες για τον τρόπο με τον οποίο πρέπει η τροφή να προετοιμάζεται πριν από την κατανάλωσή της, ώστε να είναι υγιεινή. </a:t>
          </a:r>
          <a:endParaRPr lang="en-US" sz="1800" dirty="0">
            <a:latin typeface="PFTransport"/>
          </a:endParaRPr>
        </a:p>
      </dgm:t>
    </dgm:pt>
    <dgm:pt modelId="{1A3F4656-5345-4C4B-BEF2-F8EB1E6D05E0}" type="parTrans" cxnId="{C71475C6-62C8-4946-91FF-43B79092FDB3}">
      <dgm:prSet/>
      <dgm:spPr/>
      <dgm:t>
        <a:bodyPr/>
        <a:lstStyle/>
        <a:p>
          <a:endParaRPr lang="en-US"/>
        </a:p>
      </dgm:t>
    </dgm:pt>
    <dgm:pt modelId="{DE17CC24-B60B-4E4D-9DD1-CC617E36CF03}" type="sibTrans" cxnId="{C71475C6-62C8-4946-91FF-43B79092FDB3}">
      <dgm:prSet/>
      <dgm:spPr/>
      <dgm:t>
        <a:bodyPr/>
        <a:lstStyle/>
        <a:p>
          <a:endParaRPr lang="en-US"/>
        </a:p>
      </dgm:t>
    </dgm:pt>
    <dgm:pt modelId="{3FC7F7A6-B8D9-4516-9A9C-275F112AD7D7}">
      <dgm:prSet phldrT="[Text]" custT="1"/>
      <dgm:spPr/>
      <dgm:t>
        <a:bodyPr/>
        <a:lstStyle/>
        <a:p>
          <a:pPr algn="ctr"/>
          <a:r>
            <a:rPr lang="el-GR" sz="1800" b="0" i="0" u="none" strike="noStrike" baseline="0" dirty="0">
              <a:latin typeface="PFTransport"/>
            </a:rPr>
            <a:t>Έτσι, οι άνθρωποι υπογραμμίζουν τις καθημερινές και τις εορταστικές δραστηριότητές τους, και τελικά υποστηρίζουν την υγεία και την ευζωία τους, μέσα από την κατανάλωση οικείων εδεσμάτων. </a:t>
          </a:r>
          <a:endParaRPr lang="en-US" sz="1800" dirty="0">
            <a:latin typeface="PFTransport"/>
          </a:endParaRPr>
        </a:p>
      </dgm:t>
    </dgm:pt>
    <dgm:pt modelId="{15E38AB0-96DC-4E60-A14F-D9FFF4E3AFA6}" type="parTrans" cxnId="{CE11DE4B-62FC-47BC-803E-FD2D4634915F}">
      <dgm:prSet/>
      <dgm:spPr/>
      <dgm:t>
        <a:bodyPr/>
        <a:lstStyle/>
        <a:p>
          <a:endParaRPr lang="en-US"/>
        </a:p>
      </dgm:t>
    </dgm:pt>
    <dgm:pt modelId="{4EC01C0C-3DB1-4961-9C39-B3A3C68A04CC}" type="sibTrans" cxnId="{CE11DE4B-62FC-47BC-803E-FD2D4634915F}">
      <dgm:prSet/>
      <dgm:spPr/>
      <dgm:t>
        <a:bodyPr/>
        <a:lstStyle/>
        <a:p>
          <a:endParaRPr lang="en-US"/>
        </a:p>
      </dgm:t>
    </dgm:pt>
    <dgm:pt modelId="{5A91A8C0-76FC-4B43-B472-E47844FA4450}" type="pres">
      <dgm:prSet presAssocID="{AFEC2CD0-7D9F-421D-AA11-AB9558CC29A3}" presName="linear" presStyleCnt="0">
        <dgm:presLayoutVars>
          <dgm:dir/>
          <dgm:animLvl val="lvl"/>
          <dgm:resizeHandles val="exact"/>
        </dgm:presLayoutVars>
      </dgm:prSet>
      <dgm:spPr/>
    </dgm:pt>
    <dgm:pt modelId="{D8F37E1B-F63E-44CA-880B-3022603CD5F7}" type="pres">
      <dgm:prSet presAssocID="{A77B5A40-4A6D-4852-962D-321B13377367}" presName="parentLin" presStyleCnt="0"/>
      <dgm:spPr/>
    </dgm:pt>
    <dgm:pt modelId="{AF0DF8E1-C894-41B5-995C-BBA5E92C1B62}" type="pres">
      <dgm:prSet presAssocID="{A77B5A40-4A6D-4852-962D-321B13377367}" presName="parentLeftMargin" presStyleLbl="node1" presStyleIdx="0" presStyleCnt="3"/>
      <dgm:spPr/>
    </dgm:pt>
    <dgm:pt modelId="{50CA8D13-B143-43E0-AF7C-6E753A20DD20}" type="pres">
      <dgm:prSet presAssocID="{A77B5A40-4A6D-4852-962D-321B13377367}" presName="parentText" presStyleLbl="node1" presStyleIdx="0" presStyleCnt="3" custScaleX="142857">
        <dgm:presLayoutVars>
          <dgm:chMax val="0"/>
          <dgm:bulletEnabled val="1"/>
        </dgm:presLayoutVars>
      </dgm:prSet>
      <dgm:spPr/>
    </dgm:pt>
    <dgm:pt modelId="{0C680507-A837-4658-9D29-7E6A0857B6EB}" type="pres">
      <dgm:prSet presAssocID="{A77B5A40-4A6D-4852-962D-321B13377367}" presName="negativeSpace" presStyleCnt="0"/>
      <dgm:spPr/>
    </dgm:pt>
    <dgm:pt modelId="{B3121E35-19D9-4BEA-8CF1-576C3EA499DB}" type="pres">
      <dgm:prSet presAssocID="{A77B5A40-4A6D-4852-962D-321B13377367}" presName="childText" presStyleLbl="conFgAcc1" presStyleIdx="0" presStyleCnt="3">
        <dgm:presLayoutVars>
          <dgm:bulletEnabled val="1"/>
        </dgm:presLayoutVars>
      </dgm:prSet>
      <dgm:spPr/>
    </dgm:pt>
    <dgm:pt modelId="{475FAB77-D9C6-47E5-8DAD-BA850F9E7AD2}" type="pres">
      <dgm:prSet presAssocID="{C4503F46-1392-4839-8E10-ECE0826F16D9}" presName="spaceBetweenRectangles" presStyleCnt="0"/>
      <dgm:spPr/>
    </dgm:pt>
    <dgm:pt modelId="{0FE08C32-D33D-498D-8869-8A905217E72D}" type="pres">
      <dgm:prSet presAssocID="{04EB02C4-0879-490E-B7A8-F877A2D53BAB}" presName="parentLin" presStyleCnt="0"/>
      <dgm:spPr/>
    </dgm:pt>
    <dgm:pt modelId="{9E083DE5-709E-4048-AAF7-7608C5AE63EB}" type="pres">
      <dgm:prSet presAssocID="{04EB02C4-0879-490E-B7A8-F877A2D53BAB}" presName="parentLeftMargin" presStyleLbl="node1" presStyleIdx="0" presStyleCnt="3"/>
      <dgm:spPr/>
    </dgm:pt>
    <dgm:pt modelId="{331CE791-591F-4066-8EA9-DB2731432D03}" type="pres">
      <dgm:prSet presAssocID="{04EB02C4-0879-490E-B7A8-F877A2D53BAB}" presName="parentText" presStyleLbl="node1" presStyleIdx="1" presStyleCnt="3" custScaleX="142857">
        <dgm:presLayoutVars>
          <dgm:chMax val="0"/>
          <dgm:bulletEnabled val="1"/>
        </dgm:presLayoutVars>
      </dgm:prSet>
      <dgm:spPr/>
    </dgm:pt>
    <dgm:pt modelId="{B54728B3-9B4D-4F7C-8D95-77A0382A19B1}" type="pres">
      <dgm:prSet presAssocID="{04EB02C4-0879-490E-B7A8-F877A2D53BAB}" presName="negativeSpace" presStyleCnt="0"/>
      <dgm:spPr/>
    </dgm:pt>
    <dgm:pt modelId="{CB8FCE76-8FAC-42F1-8016-43333BF71CBF}" type="pres">
      <dgm:prSet presAssocID="{04EB02C4-0879-490E-B7A8-F877A2D53BAB}" presName="childText" presStyleLbl="conFgAcc1" presStyleIdx="1" presStyleCnt="3">
        <dgm:presLayoutVars>
          <dgm:bulletEnabled val="1"/>
        </dgm:presLayoutVars>
      </dgm:prSet>
      <dgm:spPr/>
    </dgm:pt>
    <dgm:pt modelId="{24D87238-C862-40E5-8F5F-4CA53CFFE1DD}" type="pres">
      <dgm:prSet presAssocID="{DE17CC24-B60B-4E4D-9DD1-CC617E36CF03}" presName="spaceBetweenRectangles" presStyleCnt="0"/>
      <dgm:spPr/>
    </dgm:pt>
    <dgm:pt modelId="{41E6E7B1-B5B2-4119-91C2-B83324BBC37C}" type="pres">
      <dgm:prSet presAssocID="{3FC7F7A6-B8D9-4516-9A9C-275F112AD7D7}" presName="parentLin" presStyleCnt="0"/>
      <dgm:spPr/>
    </dgm:pt>
    <dgm:pt modelId="{0EC40340-0CE2-4008-9D6D-CE55161C7313}" type="pres">
      <dgm:prSet presAssocID="{3FC7F7A6-B8D9-4516-9A9C-275F112AD7D7}" presName="parentLeftMargin" presStyleLbl="node1" presStyleIdx="1" presStyleCnt="3"/>
      <dgm:spPr/>
    </dgm:pt>
    <dgm:pt modelId="{6FFD6930-8784-4051-8B36-3556A1ECA6E9}" type="pres">
      <dgm:prSet presAssocID="{3FC7F7A6-B8D9-4516-9A9C-275F112AD7D7}" presName="parentText" presStyleLbl="node1" presStyleIdx="2" presStyleCnt="3" custScaleX="142857">
        <dgm:presLayoutVars>
          <dgm:chMax val="0"/>
          <dgm:bulletEnabled val="1"/>
        </dgm:presLayoutVars>
      </dgm:prSet>
      <dgm:spPr/>
    </dgm:pt>
    <dgm:pt modelId="{6173C4B8-F069-4F66-97D8-98D0D9B3D09D}" type="pres">
      <dgm:prSet presAssocID="{3FC7F7A6-B8D9-4516-9A9C-275F112AD7D7}" presName="negativeSpace" presStyleCnt="0"/>
      <dgm:spPr/>
    </dgm:pt>
    <dgm:pt modelId="{8C2FA26E-57E9-40A5-B7DB-614397C09983}" type="pres">
      <dgm:prSet presAssocID="{3FC7F7A6-B8D9-4516-9A9C-275F112AD7D7}" presName="childText" presStyleLbl="conFgAcc1" presStyleIdx="2" presStyleCnt="3">
        <dgm:presLayoutVars>
          <dgm:bulletEnabled val="1"/>
        </dgm:presLayoutVars>
      </dgm:prSet>
      <dgm:spPr/>
    </dgm:pt>
  </dgm:ptLst>
  <dgm:cxnLst>
    <dgm:cxn modelId="{4E94383F-5EB6-4547-ABDD-A8647B731439}" type="presOf" srcId="{AFEC2CD0-7D9F-421D-AA11-AB9558CC29A3}" destId="{5A91A8C0-76FC-4B43-B472-E47844FA4450}" srcOrd="0" destOrd="0" presId="urn:microsoft.com/office/officeart/2005/8/layout/list1"/>
    <dgm:cxn modelId="{CE11DE4B-62FC-47BC-803E-FD2D4634915F}" srcId="{AFEC2CD0-7D9F-421D-AA11-AB9558CC29A3}" destId="{3FC7F7A6-B8D9-4516-9A9C-275F112AD7D7}" srcOrd="2" destOrd="0" parTransId="{15E38AB0-96DC-4E60-A14F-D9FFF4E3AFA6}" sibTransId="{4EC01C0C-3DB1-4961-9C39-B3A3C68A04CC}"/>
    <dgm:cxn modelId="{3145136C-D4C9-435A-B2EC-1D4212627E87}" type="presOf" srcId="{A77B5A40-4A6D-4852-962D-321B13377367}" destId="{AF0DF8E1-C894-41B5-995C-BBA5E92C1B62}" srcOrd="0" destOrd="0" presId="urn:microsoft.com/office/officeart/2005/8/layout/list1"/>
    <dgm:cxn modelId="{C1426570-EE1E-436E-8800-2A9B54DA78E8}" srcId="{AFEC2CD0-7D9F-421D-AA11-AB9558CC29A3}" destId="{A77B5A40-4A6D-4852-962D-321B13377367}" srcOrd="0" destOrd="0" parTransId="{D9BB6053-3BC2-4129-B551-7071FEA9FCD2}" sibTransId="{C4503F46-1392-4839-8E10-ECE0826F16D9}"/>
    <dgm:cxn modelId="{B82F9C7B-E143-4176-A205-792BF699B011}" type="presOf" srcId="{04EB02C4-0879-490E-B7A8-F877A2D53BAB}" destId="{331CE791-591F-4066-8EA9-DB2731432D03}" srcOrd="1" destOrd="0" presId="urn:microsoft.com/office/officeart/2005/8/layout/list1"/>
    <dgm:cxn modelId="{DD73C7A0-F43E-4800-AEFA-7C61226B00AF}" type="presOf" srcId="{A77B5A40-4A6D-4852-962D-321B13377367}" destId="{50CA8D13-B143-43E0-AF7C-6E753A20DD20}" srcOrd="1" destOrd="0" presId="urn:microsoft.com/office/officeart/2005/8/layout/list1"/>
    <dgm:cxn modelId="{C71475C6-62C8-4946-91FF-43B79092FDB3}" srcId="{AFEC2CD0-7D9F-421D-AA11-AB9558CC29A3}" destId="{04EB02C4-0879-490E-B7A8-F877A2D53BAB}" srcOrd="1" destOrd="0" parTransId="{1A3F4656-5345-4C4B-BEF2-F8EB1E6D05E0}" sibTransId="{DE17CC24-B60B-4E4D-9DD1-CC617E36CF03}"/>
    <dgm:cxn modelId="{110F29D3-1E1A-401E-B5D6-E493FDC6FBDE}" type="presOf" srcId="{3FC7F7A6-B8D9-4516-9A9C-275F112AD7D7}" destId="{6FFD6930-8784-4051-8B36-3556A1ECA6E9}" srcOrd="1" destOrd="0" presId="urn:microsoft.com/office/officeart/2005/8/layout/list1"/>
    <dgm:cxn modelId="{647A94E0-4F72-433B-9AF6-46B2CB1BDA39}" type="presOf" srcId="{04EB02C4-0879-490E-B7A8-F877A2D53BAB}" destId="{9E083DE5-709E-4048-AAF7-7608C5AE63EB}" srcOrd="0" destOrd="0" presId="urn:microsoft.com/office/officeart/2005/8/layout/list1"/>
    <dgm:cxn modelId="{F5F72BFA-0523-4328-B6D5-12F071C79FB7}" type="presOf" srcId="{3FC7F7A6-B8D9-4516-9A9C-275F112AD7D7}" destId="{0EC40340-0CE2-4008-9D6D-CE55161C7313}" srcOrd="0" destOrd="0" presId="urn:microsoft.com/office/officeart/2005/8/layout/list1"/>
    <dgm:cxn modelId="{023B0B32-9AB2-4DFE-9277-6FFDD2CE204A}" type="presParOf" srcId="{5A91A8C0-76FC-4B43-B472-E47844FA4450}" destId="{D8F37E1B-F63E-44CA-880B-3022603CD5F7}" srcOrd="0" destOrd="0" presId="urn:microsoft.com/office/officeart/2005/8/layout/list1"/>
    <dgm:cxn modelId="{448C2110-A00E-4570-80D9-33E85C6A0906}" type="presParOf" srcId="{D8F37E1B-F63E-44CA-880B-3022603CD5F7}" destId="{AF0DF8E1-C894-41B5-995C-BBA5E92C1B62}" srcOrd="0" destOrd="0" presId="urn:microsoft.com/office/officeart/2005/8/layout/list1"/>
    <dgm:cxn modelId="{38F0817B-EAD6-4471-A0C7-05D6D13BC557}" type="presParOf" srcId="{D8F37E1B-F63E-44CA-880B-3022603CD5F7}" destId="{50CA8D13-B143-43E0-AF7C-6E753A20DD20}" srcOrd="1" destOrd="0" presId="urn:microsoft.com/office/officeart/2005/8/layout/list1"/>
    <dgm:cxn modelId="{58E080BC-9790-4A25-A76E-DA2D47328683}" type="presParOf" srcId="{5A91A8C0-76FC-4B43-B472-E47844FA4450}" destId="{0C680507-A837-4658-9D29-7E6A0857B6EB}" srcOrd="1" destOrd="0" presId="urn:microsoft.com/office/officeart/2005/8/layout/list1"/>
    <dgm:cxn modelId="{27350AE0-3204-4B3B-9DCE-A531C20AB16A}" type="presParOf" srcId="{5A91A8C0-76FC-4B43-B472-E47844FA4450}" destId="{B3121E35-19D9-4BEA-8CF1-576C3EA499DB}" srcOrd="2" destOrd="0" presId="urn:microsoft.com/office/officeart/2005/8/layout/list1"/>
    <dgm:cxn modelId="{BE49C9A7-C154-4AF2-A634-B04247515850}" type="presParOf" srcId="{5A91A8C0-76FC-4B43-B472-E47844FA4450}" destId="{475FAB77-D9C6-47E5-8DAD-BA850F9E7AD2}" srcOrd="3" destOrd="0" presId="urn:microsoft.com/office/officeart/2005/8/layout/list1"/>
    <dgm:cxn modelId="{3CDF0651-8427-4474-BB60-60B24F90A122}" type="presParOf" srcId="{5A91A8C0-76FC-4B43-B472-E47844FA4450}" destId="{0FE08C32-D33D-498D-8869-8A905217E72D}" srcOrd="4" destOrd="0" presId="urn:microsoft.com/office/officeart/2005/8/layout/list1"/>
    <dgm:cxn modelId="{15083449-5216-4605-9578-26EAF9141B92}" type="presParOf" srcId="{0FE08C32-D33D-498D-8869-8A905217E72D}" destId="{9E083DE5-709E-4048-AAF7-7608C5AE63EB}" srcOrd="0" destOrd="0" presId="urn:microsoft.com/office/officeart/2005/8/layout/list1"/>
    <dgm:cxn modelId="{5AF0FE72-DFDA-44C0-B1DD-28202B14F3A8}" type="presParOf" srcId="{0FE08C32-D33D-498D-8869-8A905217E72D}" destId="{331CE791-591F-4066-8EA9-DB2731432D03}" srcOrd="1" destOrd="0" presId="urn:microsoft.com/office/officeart/2005/8/layout/list1"/>
    <dgm:cxn modelId="{3C97CA4E-8679-4560-821A-DD9B681A519F}" type="presParOf" srcId="{5A91A8C0-76FC-4B43-B472-E47844FA4450}" destId="{B54728B3-9B4D-4F7C-8D95-77A0382A19B1}" srcOrd="5" destOrd="0" presId="urn:microsoft.com/office/officeart/2005/8/layout/list1"/>
    <dgm:cxn modelId="{BFED95EA-9C8A-4490-A098-56388B8C31F3}" type="presParOf" srcId="{5A91A8C0-76FC-4B43-B472-E47844FA4450}" destId="{CB8FCE76-8FAC-42F1-8016-43333BF71CBF}" srcOrd="6" destOrd="0" presId="urn:microsoft.com/office/officeart/2005/8/layout/list1"/>
    <dgm:cxn modelId="{B47D74B2-A8D7-49FF-8575-6D2FAB355128}" type="presParOf" srcId="{5A91A8C0-76FC-4B43-B472-E47844FA4450}" destId="{24D87238-C862-40E5-8F5F-4CA53CFFE1DD}" srcOrd="7" destOrd="0" presId="urn:microsoft.com/office/officeart/2005/8/layout/list1"/>
    <dgm:cxn modelId="{068F75C0-8B48-4912-AF6B-1738983F30AE}" type="presParOf" srcId="{5A91A8C0-76FC-4B43-B472-E47844FA4450}" destId="{41E6E7B1-B5B2-4119-91C2-B83324BBC37C}" srcOrd="8" destOrd="0" presId="urn:microsoft.com/office/officeart/2005/8/layout/list1"/>
    <dgm:cxn modelId="{B6A6F65D-451D-49F7-8BDB-D80DA03D0757}" type="presParOf" srcId="{41E6E7B1-B5B2-4119-91C2-B83324BBC37C}" destId="{0EC40340-0CE2-4008-9D6D-CE55161C7313}" srcOrd="0" destOrd="0" presId="urn:microsoft.com/office/officeart/2005/8/layout/list1"/>
    <dgm:cxn modelId="{A40DC756-3A62-45C0-A7AA-07279A9DBB77}" type="presParOf" srcId="{41E6E7B1-B5B2-4119-91C2-B83324BBC37C}" destId="{6FFD6930-8784-4051-8B36-3556A1ECA6E9}" srcOrd="1" destOrd="0" presId="urn:microsoft.com/office/officeart/2005/8/layout/list1"/>
    <dgm:cxn modelId="{744F3F4B-46E0-4FC8-AF19-7886C434C69A}" type="presParOf" srcId="{5A91A8C0-76FC-4B43-B472-E47844FA4450}" destId="{6173C4B8-F069-4F66-97D8-98D0D9B3D09D}" srcOrd="9" destOrd="0" presId="urn:microsoft.com/office/officeart/2005/8/layout/list1"/>
    <dgm:cxn modelId="{FB882DB7-7E10-4108-B929-28318899B56D}" type="presParOf" srcId="{5A91A8C0-76FC-4B43-B472-E47844FA4450}" destId="{8C2FA26E-57E9-40A5-B7DB-614397C0998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7355-B3B5-43C0-A9C5-C50D25706204}">
      <dsp:nvSpPr>
        <dsp:cNvPr id="0" name=""/>
        <dsp:cNvSpPr/>
      </dsp:nvSpPr>
      <dsp:spPr>
        <a:xfrm>
          <a:off x="960" y="290543"/>
          <a:ext cx="3497304" cy="126158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dirty="0">
              <a:latin typeface="PFTransport"/>
            </a:rPr>
            <a:t>Tα δημητριακά έχουν σοβαρούς περιορισμούς, με τους οποίους βρέθηκε αντιμέτωπος ο πρώιμος γεωργός: </a:t>
          </a:r>
          <a:endParaRPr lang="en-US" sz="1800" kern="1200" dirty="0"/>
        </a:p>
      </dsp:txBody>
      <dsp:txXfrm>
        <a:off x="37910" y="327493"/>
        <a:ext cx="3423404" cy="1187682"/>
      </dsp:txXfrm>
    </dsp:sp>
    <dsp:sp modelId="{952E2DE3-8501-4B84-9192-017FA0C203ED}">
      <dsp:nvSpPr>
        <dsp:cNvPr id="0" name=""/>
        <dsp:cNvSpPr/>
      </dsp:nvSpPr>
      <dsp:spPr>
        <a:xfrm>
          <a:off x="350691" y="1552126"/>
          <a:ext cx="349730" cy="1311489"/>
        </a:xfrm>
        <a:custGeom>
          <a:avLst/>
          <a:gdLst/>
          <a:ahLst/>
          <a:cxnLst/>
          <a:rect l="0" t="0" r="0" b="0"/>
          <a:pathLst>
            <a:path>
              <a:moveTo>
                <a:pt x="0" y="0"/>
              </a:moveTo>
              <a:lnTo>
                <a:pt x="0" y="1311489"/>
              </a:lnTo>
              <a:lnTo>
                <a:pt x="349730" y="13114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7CDCBF-FF80-4C70-BC24-815C4847571D}">
      <dsp:nvSpPr>
        <dsp:cNvPr id="0" name=""/>
        <dsp:cNvSpPr/>
      </dsp:nvSpPr>
      <dsp:spPr>
        <a:xfrm>
          <a:off x="700421" y="1989289"/>
          <a:ext cx="2797843" cy="174865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l-GR" sz="1600" b="0" i="0" u="none" strike="noStrike" kern="1200" baseline="0">
              <a:latin typeface="PFTransport"/>
            </a:rPr>
            <a:t>ελλειπές περιεχόμενο σε απαραίτητα θρεπτικά συστατικά, καθώς και πολλές αντιθρεπτικές ιδιότητες.</a:t>
          </a:r>
          <a:endParaRPr lang="en-US" sz="1600" kern="1200" dirty="0"/>
        </a:p>
      </dsp:txBody>
      <dsp:txXfrm>
        <a:off x="751637" y="2040505"/>
        <a:ext cx="2695411" cy="1646220"/>
      </dsp:txXfrm>
    </dsp:sp>
    <dsp:sp modelId="{EE7B7FE8-4ED4-42CD-A084-E4B3F5C467D6}">
      <dsp:nvSpPr>
        <dsp:cNvPr id="0" name=""/>
        <dsp:cNvSpPr/>
      </dsp:nvSpPr>
      <dsp:spPr>
        <a:xfrm>
          <a:off x="4372591" y="290543"/>
          <a:ext cx="3497304" cy="1297097"/>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Clr>
              <a:srgbClr val="000000"/>
            </a:buClr>
            <a:buSzTx/>
            <a:buFont typeface="Arial"/>
            <a:buNone/>
          </a:pPr>
          <a:r>
            <a:rPr kumimoji="0" lang="el-GR" sz="1800" b="0" i="0" u="none" strike="noStrike" kern="1200" cap="none" spc="0" normalizeH="0" baseline="0" noProof="0" dirty="0">
              <a:ln/>
              <a:effectLst/>
              <a:uLnTx/>
              <a:uFillTx/>
              <a:latin typeface="PFTransport"/>
              <a:cs typeface="Arial"/>
              <a:sym typeface="Arial"/>
            </a:rPr>
            <a:t>Οι αντιθρεπτικές ιδιότητες οφείλονται στην παρουσία μιας σειράς χημικών παραγόντων: </a:t>
          </a:r>
          <a:endParaRPr lang="en-US" sz="1800" kern="1200" dirty="0"/>
        </a:p>
      </dsp:txBody>
      <dsp:txXfrm>
        <a:off x="4410582" y="328534"/>
        <a:ext cx="3421322" cy="1221115"/>
      </dsp:txXfrm>
    </dsp:sp>
    <dsp:sp modelId="{C0967FF4-7D19-48B8-9146-4689D09B1590}">
      <dsp:nvSpPr>
        <dsp:cNvPr id="0" name=""/>
        <dsp:cNvSpPr/>
      </dsp:nvSpPr>
      <dsp:spPr>
        <a:xfrm>
          <a:off x="4722322" y="1587641"/>
          <a:ext cx="349730" cy="1311489"/>
        </a:xfrm>
        <a:custGeom>
          <a:avLst/>
          <a:gdLst/>
          <a:ahLst/>
          <a:cxnLst/>
          <a:rect l="0" t="0" r="0" b="0"/>
          <a:pathLst>
            <a:path>
              <a:moveTo>
                <a:pt x="0" y="0"/>
              </a:moveTo>
              <a:lnTo>
                <a:pt x="0" y="1311489"/>
              </a:lnTo>
              <a:lnTo>
                <a:pt x="349730" y="13114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FE813B-BEF2-48CF-902A-694A40168532}">
      <dsp:nvSpPr>
        <dsp:cNvPr id="0" name=""/>
        <dsp:cNvSpPr/>
      </dsp:nvSpPr>
      <dsp:spPr>
        <a:xfrm>
          <a:off x="5072052" y="2024804"/>
          <a:ext cx="2797843" cy="174865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Clr>
              <a:srgbClr val="000000"/>
            </a:buClr>
            <a:buSzTx/>
            <a:buFont typeface="Arial"/>
            <a:buNone/>
          </a:pPr>
          <a:r>
            <a:rPr kumimoji="0" lang="el-GR" sz="1600" b="0" i="0" u="none" strike="noStrike" kern="1200" cap="none" spc="0" normalizeH="0" baseline="0" noProof="0" dirty="0" err="1">
              <a:ln/>
              <a:effectLst/>
              <a:uLnTx/>
              <a:uFillTx/>
              <a:latin typeface="PFTransport"/>
              <a:cs typeface="Arial"/>
              <a:sym typeface="Arial"/>
            </a:rPr>
            <a:t>αντιθρυψινικών</a:t>
          </a:r>
          <a:r>
            <a:rPr kumimoji="0" lang="el-GR" sz="1600" b="0" i="0" u="none" strike="noStrike" kern="1200" cap="none" spc="0" normalizeH="0" baseline="0" noProof="0" dirty="0">
              <a:ln/>
              <a:effectLst/>
              <a:uLnTx/>
              <a:uFillTx/>
              <a:latin typeface="PFTransport"/>
              <a:cs typeface="Arial"/>
              <a:sym typeface="Arial"/>
            </a:rPr>
            <a:t> συστατικών, φυτικού οξέος και </a:t>
          </a:r>
          <a:r>
            <a:rPr kumimoji="0" lang="el-GR" sz="1600" b="0" i="0" u="none" strike="noStrike" kern="1200" cap="none" spc="0" normalizeH="0" baseline="0" noProof="0" dirty="0" err="1">
              <a:ln/>
              <a:effectLst/>
              <a:uLnTx/>
              <a:uFillTx/>
              <a:latin typeface="PFTransport"/>
              <a:cs typeface="Arial"/>
              <a:sym typeface="Arial"/>
            </a:rPr>
            <a:t>λεκτινών</a:t>
          </a:r>
          <a:r>
            <a:rPr kumimoji="0" lang="el-GR" sz="1600" b="0" i="0" u="none" strike="noStrike" kern="1200" cap="none" spc="0" normalizeH="0" baseline="0" noProof="0" dirty="0">
              <a:ln/>
              <a:effectLst/>
              <a:uLnTx/>
              <a:uFillTx/>
              <a:latin typeface="PFTransport"/>
              <a:cs typeface="Arial"/>
              <a:sym typeface="Arial"/>
            </a:rPr>
            <a:t> σε υψηλά επίπεδα, </a:t>
          </a:r>
          <a:r>
            <a:rPr lang="el-GR" sz="1600" b="0" i="0" u="none" strike="noStrike" kern="1200" baseline="0" dirty="0">
              <a:latin typeface="PFTransport"/>
            </a:rPr>
            <a:t>τοξικών συστατικών, όπως οι </a:t>
          </a:r>
          <a:r>
            <a:rPr lang="el-GR" sz="1600" b="0" i="0" u="none" strike="noStrike" kern="1200" baseline="0" dirty="0" err="1">
              <a:latin typeface="PFTransport"/>
            </a:rPr>
            <a:t>τανίνες</a:t>
          </a:r>
          <a:r>
            <a:rPr lang="el-GR" sz="1600" b="0" i="0" u="none" strike="noStrike" kern="1200" baseline="0" dirty="0">
              <a:latin typeface="PFTransport"/>
            </a:rPr>
            <a:t> και τα κυανιούχα άλατα, τα οποία βρίσκονται σε πολλά φυτικά είδη. </a:t>
          </a:r>
          <a:endParaRPr lang="en-US" sz="1600" kern="1200" dirty="0"/>
        </a:p>
      </dsp:txBody>
      <dsp:txXfrm>
        <a:off x="5123268" y="2076020"/>
        <a:ext cx="2695411" cy="1646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21E35-19D9-4BEA-8CF1-576C3EA499DB}">
      <dsp:nvSpPr>
        <dsp:cNvPr id="0" name=""/>
        <dsp:cNvSpPr/>
      </dsp:nvSpPr>
      <dsp:spPr>
        <a:xfrm>
          <a:off x="0" y="420536"/>
          <a:ext cx="7591646"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0CA8D13-B143-43E0-AF7C-6E753A20DD20}">
      <dsp:nvSpPr>
        <dsp:cNvPr id="0" name=""/>
        <dsp:cNvSpPr/>
      </dsp:nvSpPr>
      <dsp:spPr>
        <a:xfrm>
          <a:off x="361418" y="22016"/>
          <a:ext cx="7228366" cy="7970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0862" tIns="0" rIns="200862" bIns="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dirty="0">
              <a:latin typeface="PFTransport"/>
            </a:rPr>
            <a:t>Οι διατροφικές παραδόσεις στηρίζουν τη συλλογική μνήμη και το συμβολικό νόημα αποδίδεται στα επεξεργασμένα τρόφιμα και πολύ σπάνια στις πρώτες ύλες.</a:t>
          </a:r>
          <a:endParaRPr lang="en-US" sz="1800" kern="1200" dirty="0">
            <a:latin typeface="PFTransport"/>
          </a:endParaRPr>
        </a:p>
      </dsp:txBody>
      <dsp:txXfrm>
        <a:off x="400326" y="60924"/>
        <a:ext cx="7150550" cy="719224"/>
      </dsp:txXfrm>
    </dsp:sp>
    <dsp:sp modelId="{CB8FCE76-8FAC-42F1-8016-43333BF71CBF}">
      <dsp:nvSpPr>
        <dsp:cNvPr id="0" name=""/>
        <dsp:cNvSpPr/>
      </dsp:nvSpPr>
      <dsp:spPr>
        <a:xfrm>
          <a:off x="0" y="1645256"/>
          <a:ext cx="7591646"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31CE791-591F-4066-8EA9-DB2731432D03}">
      <dsp:nvSpPr>
        <dsp:cNvPr id="0" name=""/>
        <dsp:cNvSpPr/>
      </dsp:nvSpPr>
      <dsp:spPr>
        <a:xfrm>
          <a:off x="361418" y="1246736"/>
          <a:ext cx="7228366" cy="7970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0862" tIns="0" rIns="200862" bIns="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dirty="0">
              <a:latin typeface="PFTransport"/>
            </a:rPr>
            <a:t>Όλες οι κοινωνίες διαθέτουν σαφείς κώδικες για τον τρόπο με τον οποίο πρέπει η τροφή να προετοιμάζεται πριν από την κατανάλωσή της, ώστε να είναι υγιεινή. </a:t>
          </a:r>
          <a:endParaRPr lang="en-US" sz="1800" kern="1200" dirty="0">
            <a:latin typeface="PFTransport"/>
          </a:endParaRPr>
        </a:p>
      </dsp:txBody>
      <dsp:txXfrm>
        <a:off x="400326" y="1285644"/>
        <a:ext cx="7150550" cy="719224"/>
      </dsp:txXfrm>
    </dsp:sp>
    <dsp:sp modelId="{8C2FA26E-57E9-40A5-B7DB-614397C09983}">
      <dsp:nvSpPr>
        <dsp:cNvPr id="0" name=""/>
        <dsp:cNvSpPr/>
      </dsp:nvSpPr>
      <dsp:spPr>
        <a:xfrm>
          <a:off x="0" y="2869976"/>
          <a:ext cx="7591646"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FFD6930-8784-4051-8B36-3556A1ECA6E9}">
      <dsp:nvSpPr>
        <dsp:cNvPr id="0" name=""/>
        <dsp:cNvSpPr/>
      </dsp:nvSpPr>
      <dsp:spPr>
        <a:xfrm>
          <a:off x="361418" y="2471456"/>
          <a:ext cx="7228366" cy="7970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0862" tIns="0" rIns="200862" bIns="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dirty="0">
              <a:latin typeface="PFTransport"/>
            </a:rPr>
            <a:t>Έτσι, οι άνθρωποι υπογραμμίζουν τις καθημερινές και τις εορταστικές δραστηριότητές τους, και τελικά υποστηρίζουν την υγεία και την ευζωία τους, μέσα από την κατανάλωση οικείων εδεσμάτων. </a:t>
          </a:r>
          <a:endParaRPr lang="en-US" sz="1800" kern="1200" dirty="0">
            <a:latin typeface="PFTransport"/>
          </a:endParaRPr>
        </a:p>
      </dsp:txBody>
      <dsp:txXfrm>
        <a:off x="400326" y="2510364"/>
        <a:ext cx="7150550"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48161394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48161394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12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122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745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9400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41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3637a05801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3637a05801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7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106725" y="1114050"/>
            <a:ext cx="4930500" cy="184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965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grpSp>
        <p:nvGrpSpPr>
          <p:cNvPr id="32" name="Google Shape;32;p7"/>
          <p:cNvGrpSpPr/>
          <p:nvPr/>
        </p:nvGrpSpPr>
        <p:grpSpPr>
          <a:xfrm>
            <a:off x="353250" y="-12"/>
            <a:ext cx="8790750" cy="5143513"/>
            <a:chOff x="353250" y="-12"/>
            <a:chExt cx="8790750" cy="5143513"/>
          </a:xfrm>
        </p:grpSpPr>
        <p:sp>
          <p:nvSpPr>
            <p:cNvPr id="33" name="Google Shape;33;p7"/>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353250" y="-12"/>
              <a:ext cx="8790750" cy="5143513"/>
              <a:chOff x="353250" y="-12"/>
              <a:chExt cx="8790750" cy="5143513"/>
            </a:xfrm>
          </p:grpSpPr>
          <p:sp>
            <p:nvSpPr>
              <p:cNvPr id="35" name="Google Shape;35;p7"/>
              <p:cNvSpPr/>
              <p:nvPr/>
            </p:nvSpPr>
            <p:spPr>
              <a:xfrm>
                <a:off x="7483500" y="348300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rot="10800000" flipH="1">
                <a:off x="353250" y="-12"/>
                <a:ext cx="8790750" cy="4799263"/>
                <a:chOff x="353250" y="344238"/>
                <a:chExt cx="8790750" cy="4799263"/>
              </a:xfrm>
            </p:grpSpPr>
            <p:sp>
              <p:nvSpPr>
                <p:cNvPr id="37" name="Google Shape;37;p7"/>
                <p:cNvSpPr/>
                <p:nvPr/>
              </p:nvSpPr>
              <p:spPr>
                <a:xfrm>
                  <a:off x="839070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 name="Google Shape;39;p7"/>
          <p:cNvSpPr txBox="1">
            <a:spLocks noGrp="1"/>
          </p:cNvSpPr>
          <p:nvPr>
            <p:ph type="body" idx="1"/>
          </p:nvPr>
        </p:nvSpPr>
        <p:spPr>
          <a:xfrm>
            <a:off x="1631750" y="1635775"/>
            <a:ext cx="4980300" cy="2373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0" name="Google Shape;40;p7"/>
          <p:cNvSpPr txBox="1">
            <a:spLocks noGrp="1"/>
          </p:cNvSpPr>
          <p:nvPr>
            <p:ph type="title"/>
          </p:nvPr>
        </p:nvSpPr>
        <p:spPr>
          <a:xfrm>
            <a:off x="720000" y="611200"/>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534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4"/>
        <p:cNvGrpSpPr/>
        <p:nvPr/>
      </p:nvGrpSpPr>
      <p:grpSpPr>
        <a:xfrm>
          <a:off x="0" y="0"/>
          <a:ext cx="0" cy="0"/>
          <a:chOff x="0" y="0"/>
          <a:chExt cx="0" cy="0"/>
        </a:xfrm>
      </p:grpSpPr>
      <p:grpSp>
        <p:nvGrpSpPr>
          <p:cNvPr id="95" name="Google Shape;95;p18"/>
          <p:cNvGrpSpPr/>
          <p:nvPr/>
        </p:nvGrpSpPr>
        <p:grpSpPr>
          <a:xfrm flipH="1">
            <a:off x="0" y="0"/>
            <a:ext cx="8790800" cy="4799263"/>
            <a:chOff x="353250" y="0"/>
            <a:chExt cx="8790800" cy="4799263"/>
          </a:xfrm>
        </p:grpSpPr>
        <p:sp>
          <p:nvSpPr>
            <p:cNvPr id="96" name="Google Shape;96;p18"/>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p:nvPr/>
          </p:nvSpPr>
          <p:spPr>
            <a:xfrm>
              <a:off x="8390750" y="0"/>
              <a:ext cx="753300" cy="761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a:off x="3532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18"/>
          <p:cNvSpPr txBox="1">
            <a:spLocks noGrp="1"/>
          </p:cNvSpPr>
          <p:nvPr>
            <p:ph type="title"/>
          </p:nvPr>
        </p:nvSpPr>
        <p:spPr>
          <a:xfrm>
            <a:off x="2476475" y="3071885"/>
            <a:ext cx="4191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200"/>
              <a:buFont typeface="Bree Serif"/>
              <a:buNone/>
              <a:defRPr sz="3200">
                <a:latin typeface="Bree Serif"/>
                <a:ea typeface="Bree Serif"/>
                <a:cs typeface="Bree Serif"/>
                <a:sym typeface="Bree Serif"/>
              </a:defRPr>
            </a:lvl2pPr>
            <a:lvl3pPr lvl="2" rtl="0">
              <a:spcBef>
                <a:spcPts val="0"/>
              </a:spcBef>
              <a:spcAft>
                <a:spcPts val="0"/>
              </a:spcAft>
              <a:buSzPts val="3200"/>
              <a:buFont typeface="Bree Serif"/>
              <a:buNone/>
              <a:defRPr sz="3200">
                <a:latin typeface="Bree Serif"/>
                <a:ea typeface="Bree Serif"/>
                <a:cs typeface="Bree Serif"/>
                <a:sym typeface="Bree Serif"/>
              </a:defRPr>
            </a:lvl3pPr>
            <a:lvl4pPr lvl="3" rtl="0">
              <a:spcBef>
                <a:spcPts val="0"/>
              </a:spcBef>
              <a:spcAft>
                <a:spcPts val="0"/>
              </a:spcAft>
              <a:buSzPts val="3200"/>
              <a:buFont typeface="Bree Serif"/>
              <a:buNone/>
              <a:defRPr sz="3200">
                <a:latin typeface="Bree Serif"/>
                <a:ea typeface="Bree Serif"/>
                <a:cs typeface="Bree Serif"/>
                <a:sym typeface="Bree Serif"/>
              </a:defRPr>
            </a:lvl4pPr>
            <a:lvl5pPr lvl="4" rtl="0">
              <a:spcBef>
                <a:spcPts val="0"/>
              </a:spcBef>
              <a:spcAft>
                <a:spcPts val="0"/>
              </a:spcAft>
              <a:buSzPts val="3200"/>
              <a:buFont typeface="Bree Serif"/>
              <a:buNone/>
              <a:defRPr sz="3200">
                <a:latin typeface="Bree Serif"/>
                <a:ea typeface="Bree Serif"/>
                <a:cs typeface="Bree Serif"/>
                <a:sym typeface="Bree Serif"/>
              </a:defRPr>
            </a:lvl5pPr>
            <a:lvl6pPr lvl="5" rtl="0">
              <a:spcBef>
                <a:spcPts val="0"/>
              </a:spcBef>
              <a:spcAft>
                <a:spcPts val="0"/>
              </a:spcAft>
              <a:buSzPts val="3200"/>
              <a:buFont typeface="Bree Serif"/>
              <a:buNone/>
              <a:defRPr sz="3200">
                <a:latin typeface="Bree Serif"/>
                <a:ea typeface="Bree Serif"/>
                <a:cs typeface="Bree Serif"/>
                <a:sym typeface="Bree Serif"/>
              </a:defRPr>
            </a:lvl6pPr>
            <a:lvl7pPr lvl="6" rtl="0">
              <a:spcBef>
                <a:spcPts val="0"/>
              </a:spcBef>
              <a:spcAft>
                <a:spcPts val="0"/>
              </a:spcAft>
              <a:buSzPts val="3200"/>
              <a:buFont typeface="Bree Serif"/>
              <a:buNone/>
              <a:defRPr sz="3200">
                <a:latin typeface="Bree Serif"/>
                <a:ea typeface="Bree Serif"/>
                <a:cs typeface="Bree Serif"/>
                <a:sym typeface="Bree Serif"/>
              </a:defRPr>
            </a:lvl7pPr>
            <a:lvl8pPr lvl="7" rtl="0">
              <a:spcBef>
                <a:spcPts val="0"/>
              </a:spcBef>
              <a:spcAft>
                <a:spcPts val="0"/>
              </a:spcAft>
              <a:buSzPts val="3200"/>
              <a:buFont typeface="Bree Serif"/>
              <a:buNone/>
              <a:defRPr sz="3200">
                <a:latin typeface="Bree Serif"/>
                <a:ea typeface="Bree Serif"/>
                <a:cs typeface="Bree Serif"/>
                <a:sym typeface="Bree Serif"/>
              </a:defRPr>
            </a:lvl8pPr>
            <a:lvl9pPr lvl="8" rtl="0">
              <a:spcBef>
                <a:spcPts val="0"/>
              </a:spcBef>
              <a:spcAft>
                <a:spcPts val="0"/>
              </a:spcAft>
              <a:buSzPts val="3200"/>
              <a:buFont typeface="Bree Serif"/>
              <a:buNone/>
              <a:defRPr sz="3200">
                <a:latin typeface="Bree Serif"/>
                <a:ea typeface="Bree Serif"/>
                <a:cs typeface="Bree Serif"/>
                <a:sym typeface="Bree Serif"/>
              </a:defRPr>
            </a:lvl9pPr>
          </a:lstStyle>
          <a:p>
            <a:endParaRPr/>
          </a:p>
        </p:txBody>
      </p:sp>
      <p:sp>
        <p:nvSpPr>
          <p:cNvPr id="100" name="Google Shape;100;p18"/>
          <p:cNvSpPr txBox="1">
            <a:spLocks noGrp="1"/>
          </p:cNvSpPr>
          <p:nvPr>
            <p:ph type="subTitle" idx="1"/>
          </p:nvPr>
        </p:nvSpPr>
        <p:spPr>
          <a:xfrm>
            <a:off x="2476475" y="3541838"/>
            <a:ext cx="4191000" cy="83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a:ea typeface="Roboto"/>
                <a:cs typeface="Roboto"/>
                <a:sym typeface="Roboto"/>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3419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5"/>
        <p:cNvGrpSpPr/>
        <p:nvPr/>
      </p:nvGrpSpPr>
      <p:grpSpPr>
        <a:xfrm>
          <a:off x="0" y="0"/>
          <a:ext cx="0" cy="0"/>
          <a:chOff x="0" y="0"/>
          <a:chExt cx="0" cy="0"/>
        </a:xfrm>
      </p:grpSpPr>
      <p:grpSp>
        <p:nvGrpSpPr>
          <p:cNvPr id="166" name="Google Shape;166;p24"/>
          <p:cNvGrpSpPr/>
          <p:nvPr/>
        </p:nvGrpSpPr>
        <p:grpSpPr>
          <a:xfrm flipH="1">
            <a:off x="0" y="0"/>
            <a:ext cx="9144050" cy="5143500"/>
            <a:chOff x="0" y="0"/>
            <a:chExt cx="9144050" cy="5143500"/>
          </a:xfrm>
        </p:grpSpPr>
        <p:sp>
          <p:nvSpPr>
            <p:cNvPr id="167" name="Google Shape;167;p24"/>
            <p:cNvSpPr/>
            <p:nvPr/>
          </p:nvSpPr>
          <p:spPr>
            <a:xfrm>
              <a:off x="35330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4"/>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p:nvPr/>
          </p:nvSpPr>
          <p:spPr>
            <a:xfrm>
              <a:off x="83907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205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106725" y="1114050"/>
            <a:ext cx="4930500" cy="184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88291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11-May-23</a:t>
            </a:fld>
            <a:endParaRPr lang="en-US"/>
          </a:p>
        </p:txBody>
      </p:sp>
      <p:sp>
        <p:nvSpPr>
          <p:cNvPr id="4" name="Holder 4"/>
          <p:cNvSpPr>
            <a:spLocks noGrp="1"/>
          </p:cNvSpPr>
          <p:nvPr>
            <p:ph type="sldNum" sz="quarter" idx="7"/>
          </p:nvPr>
        </p:nvSpPr>
        <p:spPr/>
        <p:txBody>
          <a:bodyPr lIns="0" tIns="0" rIns="0" bIns="0"/>
          <a:lstStyle>
            <a:lvl1pPr>
              <a:defRPr sz="435" b="0" i="0">
                <a:solidFill>
                  <a:srgbClr val="2B2B2B"/>
                </a:solidFill>
                <a:latin typeface="Arial"/>
                <a:cs typeface="Arial"/>
              </a:defRPr>
            </a:lvl1pPr>
          </a:lstStyle>
          <a:p>
            <a:pPr algn="ctr">
              <a:lnSpc>
                <a:spcPts val="520"/>
              </a:lnSpc>
            </a:pPr>
            <a:r>
              <a:rPr lang="el-GR" spc="-24"/>
              <a:t>Aντωνία-</a:t>
            </a:r>
            <a:r>
              <a:rPr lang="el-GR" spc="-28"/>
              <a:t>Λήδα</a:t>
            </a:r>
            <a:r>
              <a:rPr lang="el-GR" spc="2"/>
              <a:t> </a:t>
            </a:r>
            <a:r>
              <a:rPr lang="el-GR" spc="-34"/>
              <a:t>Ματάλα</a:t>
            </a:r>
            <a:r>
              <a:rPr lang="el-GR" spc="4"/>
              <a:t> </a:t>
            </a:r>
            <a:r>
              <a:rPr lang="el-GR" spc="-8"/>
              <a:t>(2015),</a:t>
            </a:r>
            <a:r>
              <a:rPr lang="el-GR" spc="4"/>
              <a:t> </a:t>
            </a:r>
            <a:r>
              <a:rPr lang="el-GR" i="1" spc="-22"/>
              <a:t>Διατροφή</a:t>
            </a:r>
            <a:r>
              <a:rPr lang="el-GR" i="1" spc="4"/>
              <a:t> </a:t>
            </a:r>
            <a:r>
              <a:rPr lang="el-GR" i="1" spc="-28"/>
              <a:t>και</a:t>
            </a:r>
            <a:r>
              <a:rPr lang="el-GR" i="1" spc="4"/>
              <a:t> </a:t>
            </a:r>
            <a:r>
              <a:rPr lang="el-GR" i="1" spc="-24"/>
              <a:t>πολιτισμός,</a:t>
            </a:r>
            <a:r>
              <a:rPr lang="el-GR" i="1" spc="4"/>
              <a:t> </a:t>
            </a:r>
            <a:r>
              <a:rPr lang="el-GR" spc="-22"/>
              <a:t>e-</a:t>
            </a:r>
            <a:r>
              <a:rPr lang="el-GR" spc="-24"/>
              <a:t>book/e-pub,</a:t>
            </a:r>
            <a:r>
              <a:rPr lang="el-GR" spc="2"/>
              <a:t> </a:t>
            </a:r>
            <a:r>
              <a:rPr lang="el-GR" spc="-32"/>
              <a:t>Ελληνικά</a:t>
            </a:r>
            <a:r>
              <a:rPr lang="el-GR" spc="4"/>
              <a:t> </a:t>
            </a:r>
            <a:r>
              <a:rPr lang="el-GR" spc="-30"/>
              <a:t>Ακαδημαϊκά</a:t>
            </a:r>
            <a:r>
              <a:rPr lang="el-GR" spc="4"/>
              <a:t> </a:t>
            </a:r>
            <a:r>
              <a:rPr lang="el-GR" spc="-22"/>
              <a:t>Ηλεκτρονικά</a:t>
            </a:r>
            <a:r>
              <a:rPr lang="el-GR" spc="4"/>
              <a:t> </a:t>
            </a:r>
            <a:r>
              <a:rPr lang="el-GR" spc="-36"/>
              <a:t>Συγγράμματα</a:t>
            </a:r>
            <a:r>
              <a:rPr lang="el-GR" spc="4"/>
              <a:t> </a:t>
            </a:r>
            <a:r>
              <a:rPr lang="el-GR" spc="-24"/>
              <a:t>και</a:t>
            </a:r>
            <a:r>
              <a:rPr lang="el-GR" spc="4"/>
              <a:t> </a:t>
            </a:r>
            <a:r>
              <a:rPr lang="el-GR" spc="-10"/>
              <a:t>Βοηθήματα.</a:t>
            </a:r>
          </a:p>
          <a:p>
            <a:pPr marL="3265" algn="ctr">
              <a:spcBef>
                <a:spcPts val="239"/>
              </a:spcBef>
            </a:pPr>
            <a:fld id="{81D60167-4931-47E6-BA6A-407CBD079E47}" type="slidenum">
              <a:rPr lang="el-GR" sz="554" spc="-10" smtClean="0">
                <a:solidFill>
                  <a:srgbClr val="4C4C4C"/>
                </a:solidFill>
              </a:rPr>
              <a:pPr marL="3265" algn="ctr">
                <a:spcBef>
                  <a:spcPts val="239"/>
                </a:spcBef>
              </a:pPr>
              <a:t>‹#›</a:t>
            </a:fld>
            <a:endParaRPr lang="el-GR" sz="554"/>
          </a:p>
        </p:txBody>
      </p:sp>
    </p:spTree>
    <p:extLst>
      <p:ext uri="{BB962C8B-B14F-4D97-AF65-F5344CB8AC3E}">
        <p14:creationId xmlns:p14="http://schemas.microsoft.com/office/powerpoint/2010/main" val="238246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75"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extLst>
      <p:ext uri="{BB962C8B-B14F-4D97-AF65-F5344CB8AC3E}">
        <p14:creationId xmlns:p14="http://schemas.microsoft.com/office/powerpoint/2010/main" val="87655721"/>
      </p:ext>
    </p:extLst>
  </p:cSld>
  <p:clrMap bg1="lt1" tx1="dk1" bg2="dk2" tx2="lt2" accent1="accent1" accent2="accent2" accent3="accent3" accent4="accent4" accent5="accent5" accent6="accent6" hlink="hlink" folHlink="folHlink"/>
  <p:sldLayoutIdLst>
    <p:sldLayoutId id="2147483679" r:id="rId1"/>
    <p:sldLayoutId id="2147483683" r:id="rId2"/>
    <p:sldLayoutId id="2147483684" r:id="rId3"/>
    <p:sldLayoutId id="2147483685" r:id="rId4"/>
    <p:sldLayoutId id="214748368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youtu.be/ewz1INLpy6I"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hyperlink" Target="https://www.eufic.org/en/food-production/article/processed-food-qa"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87"/>
        <p:cNvGrpSpPr/>
        <p:nvPr/>
      </p:nvGrpSpPr>
      <p:grpSpPr>
        <a:xfrm>
          <a:off x="0" y="0"/>
          <a:ext cx="0" cy="0"/>
          <a:chOff x="0" y="0"/>
          <a:chExt cx="0" cy="0"/>
        </a:xfrm>
      </p:grpSpPr>
      <p:sp>
        <p:nvSpPr>
          <p:cNvPr id="188" name="Google Shape;188;p29"/>
          <p:cNvSpPr/>
          <p:nvPr/>
        </p:nvSpPr>
        <p:spPr>
          <a:xfrm rot="5400000">
            <a:off x="6571314" y="2415936"/>
            <a:ext cx="4048046" cy="325724"/>
          </a:xfrm>
          <a:prstGeom prst="rect">
            <a:avLst/>
          </a:prstGeom>
        </p:spPr>
        <p:txBody>
          <a:bodyPr>
            <a:prstTxWarp prst="textPlain">
              <a:avLst/>
            </a:prstTxWarp>
          </a:bodyPr>
          <a:lstStyle/>
          <a:p>
            <a:pPr lvl="0" algn="ctr"/>
            <a:r>
              <a:rPr lang="el-GR" dirty="0">
                <a:ln w="0"/>
                <a:solidFill>
                  <a:schemeClr val="accent1"/>
                </a:solidFill>
                <a:effectLst>
                  <a:outerShdw blurRad="38100" dist="25400" dir="5400000" algn="ctr" rotWithShape="0">
                    <a:srgbClr val="6E747A">
                      <a:alpha val="43000"/>
                    </a:srgbClr>
                  </a:outerShdw>
                </a:effectLst>
                <a:latin typeface="Arimo"/>
              </a:rPr>
              <a:t>ΠΟΛΙΤΙΣΜΙΚΕΣ ΔΙΑΤΡΟΦΙΚΕΣ ΣΥΝΥΘΕΙΕΣ</a:t>
            </a:r>
            <a:endParaRPr i="0" dirty="0">
              <a:ln w="0"/>
              <a:solidFill>
                <a:schemeClr val="accent1"/>
              </a:solidFill>
              <a:effectLst>
                <a:outerShdw blurRad="38100" dist="25400" dir="5400000" algn="ctr" rotWithShape="0">
                  <a:srgbClr val="6E747A">
                    <a:alpha val="43000"/>
                  </a:srgbClr>
                </a:outerShdw>
              </a:effectLst>
              <a:latin typeface="Arimo"/>
            </a:endParaRPr>
          </a:p>
        </p:txBody>
      </p:sp>
      <p:grpSp>
        <p:nvGrpSpPr>
          <p:cNvPr id="189" name="Google Shape;189;p29"/>
          <p:cNvGrpSpPr/>
          <p:nvPr/>
        </p:nvGrpSpPr>
        <p:grpSpPr>
          <a:xfrm>
            <a:off x="0" y="0"/>
            <a:ext cx="8419800" cy="4607500"/>
            <a:chOff x="0" y="0"/>
            <a:chExt cx="8419800" cy="4607500"/>
          </a:xfrm>
        </p:grpSpPr>
        <p:sp>
          <p:nvSpPr>
            <p:cNvPr id="190" name="Google Shape;190;p29"/>
            <p:cNvSpPr/>
            <p:nvPr/>
          </p:nvSpPr>
          <p:spPr>
            <a:xfrm>
              <a:off x="724200" y="53600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0" y="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8021100" y="1510350"/>
              <a:ext cx="398700" cy="16605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724200" y="4198000"/>
              <a:ext cx="398700" cy="409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9"/>
          <p:cNvSpPr txBox="1">
            <a:spLocks noGrp="1"/>
          </p:cNvSpPr>
          <p:nvPr>
            <p:ph type="ctrTitle"/>
          </p:nvPr>
        </p:nvSpPr>
        <p:spPr>
          <a:xfrm>
            <a:off x="2327221" y="1942006"/>
            <a:ext cx="5027158" cy="1660500"/>
          </a:xfrm>
          <a:prstGeom prst="rect">
            <a:avLst/>
          </a:prstGeom>
        </p:spPr>
        <p:txBody>
          <a:bodyPr spcFirstLastPara="1" wrap="square" lIns="91425" tIns="91425" rIns="91425" bIns="91425" anchor="t" anchorCtr="0">
            <a:noAutofit/>
          </a:bodyPr>
          <a:lstStyle/>
          <a:p>
            <a:r>
              <a:rPr lang="el-GR" sz="3200" b="1" i="0" u="none" strike="noStrike" baseline="0" dirty="0">
                <a:solidFill>
                  <a:srgbClr val="000000"/>
                </a:solidFill>
                <a:latin typeface="WGPDOY+PFLithoText-Bold"/>
              </a:rPr>
              <a:t>Επεξεργασία της τροφής από το</a:t>
            </a:r>
            <a:r>
              <a:rPr lang="el-GR" sz="3200" dirty="0">
                <a:solidFill>
                  <a:srgbClr val="000000"/>
                </a:solidFill>
                <a:latin typeface="WGPDOY+PFLithoText-Bold"/>
              </a:rPr>
              <a:t>ν</a:t>
            </a:r>
            <a:r>
              <a:rPr lang="el-GR" sz="3200" b="1" i="0" u="none" strike="noStrike" baseline="0" dirty="0">
                <a:solidFill>
                  <a:srgbClr val="000000"/>
                </a:solidFill>
                <a:latin typeface="WGPDOY+PFLithoText-Bold"/>
              </a:rPr>
              <a:t> άνθρωπο</a:t>
            </a:r>
            <a:endParaRPr lang="el-GR" sz="3200" b="0" i="0" u="none" strike="noStrike" baseline="0" dirty="0">
              <a:solidFill>
                <a:srgbClr val="000000"/>
              </a:solidFill>
              <a:latin typeface="WGPDOY+PFLithoText-Bold"/>
            </a:endParaRPr>
          </a:p>
        </p:txBody>
      </p:sp>
      <p:sp>
        <p:nvSpPr>
          <p:cNvPr id="195" name="Google Shape;195;p29"/>
          <p:cNvSpPr txBox="1">
            <a:spLocks noGrp="1"/>
          </p:cNvSpPr>
          <p:nvPr>
            <p:ph type="subTitle" idx="1"/>
          </p:nvPr>
        </p:nvSpPr>
        <p:spPr>
          <a:xfrm>
            <a:off x="1135575" y="3957483"/>
            <a:ext cx="46032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Ευαγγελία </a:t>
            </a:r>
            <a:r>
              <a:rPr lang="el-GR" dirty="0" err="1"/>
              <a:t>Φάππα</a:t>
            </a:r>
            <a:endParaRPr lang="el-GR" dirty="0"/>
          </a:p>
          <a:p>
            <a:pPr marL="0" lvl="0" indent="0" algn="l" rtl="0">
              <a:spcBef>
                <a:spcPts val="0"/>
              </a:spcBef>
              <a:spcAft>
                <a:spcPts val="0"/>
              </a:spcAft>
              <a:buNone/>
            </a:pPr>
            <a:r>
              <a:rPr lang="el-GR" dirty="0"/>
              <a:t>Διαιτολόγος – Διατροφολόγος, </a:t>
            </a:r>
            <a:r>
              <a:rPr lang="en-US" dirty="0"/>
              <a:t>PhD</a:t>
            </a:r>
            <a:endParaRPr dirty="0"/>
          </a:p>
        </p:txBody>
      </p:sp>
      <p:pic>
        <p:nvPicPr>
          <p:cNvPr id="3" name="Picture 2">
            <a:extLst>
              <a:ext uri="{FF2B5EF4-FFF2-40B4-BE49-F238E27FC236}">
                <a16:creationId xmlns:a16="http://schemas.microsoft.com/office/drawing/2014/main" id="{99344636-4B8E-7F0C-5567-01F19A923687}"/>
              </a:ext>
            </a:extLst>
          </p:cNvPr>
          <p:cNvPicPr>
            <a:picLocks noChangeAspect="1"/>
          </p:cNvPicPr>
          <p:nvPr/>
        </p:nvPicPr>
        <p:blipFill>
          <a:blip r:embed="rId3"/>
          <a:stretch>
            <a:fillRect/>
          </a:stretch>
        </p:blipFill>
        <p:spPr>
          <a:xfrm>
            <a:off x="1656154" y="559835"/>
            <a:ext cx="834887" cy="846171"/>
          </a:xfrm>
          <a:prstGeom prst="rect">
            <a:avLst/>
          </a:prstGeom>
          <a:solidFill>
            <a:schemeClr val="bg1"/>
          </a:solidFill>
        </p:spPr>
      </p:pic>
      <p:sp>
        <p:nvSpPr>
          <p:cNvPr id="4" name="TextBox 3">
            <a:extLst>
              <a:ext uri="{FF2B5EF4-FFF2-40B4-BE49-F238E27FC236}">
                <a16:creationId xmlns:a16="http://schemas.microsoft.com/office/drawing/2014/main" id="{6BC0838A-F093-1D75-2985-F3C3DAC89748}"/>
              </a:ext>
            </a:extLst>
          </p:cNvPr>
          <p:cNvSpPr txBox="1"/>
          <p:nvPr/>
        </p:nvSpPr>
        <p:spPr>
          <a:xfrm>
            <a:off x="2472428" y="721310"/>
            <a:ext cx="4504102" cy="523220"/>
          </a:xfrm>
          <a:prstGeom prst="rect">
            <a:avLst/>
          </a:prstGeom>
          <a:noFill/>
        </p:spPr>
        <p:txBody>
          <a:bodyPr wrap="square" rtlCol="0">
            <a:spAutoFit/>
          </a:bodyPr>
          <a:lstStyle/>
          <a:p>
            <a:r>
              <a:rPr lang="el-GR" sz="1400" dirty="0"/>
              <a:t>ΤΜΗΜΑ ΕΠΙΣΤΗΜΗΣ </a:t>
            </a:r>
          </a:p>
          <a:p>
            <a:r>
              <a:rPr lang="el-GR" sz="1400" dirty="0"/>
              <a:t>ΔΙΑΤΡΟΦΗΣ ΚΑΙ ΔΙΑΙΤΟΛΟΓΙΑΣ</a:t>
            </a:r>
            <a:endParaRPr lang="en-US" sz="1400" dirty="0"/>
          </a:p>
        </p:txBody>
      </p:sp>
      <p:sp>
        <p:nvSpPr>
          <p:cNvPr id="6" name="TextBox 5">
            <a:extLst>
              <a:ext uri="{FF2B5EF4-FFF2-40B4-BE49-F238E27FC236}">
                <a16:creationId xmlns:a16="http://schemas.microsoft.com/office/drawing/2014/main" id="{7E589AE8-5646-4967-75FC-EF18D9C962BA}"/>
              </a:ext>
            </a:extLst>
          </p:cNvPr>
          <p:cNvSpPr txBox="1"/>
          <p:nvPr/>
        </p:nvSpPr>
        <p:spPr>
          <a:xfrm>
            <a:off x="7252639" y="4291423"/>
            <a:ext cx="1167161" cy="307777"/>
          </a:xfrm>
          <a:prstGeom prst="rect">
            <a:avLst/>
          </a:prstGeom>
          <a:noFill/>
        </p:spPr>
        <p:txBody>
          <a:bodyPr wrap="square" rtlCol="0">
            <a:spAutoFit/>
          </a:bodyPr>
          <a:lstStyle/>
          <a:p>
            <a:pPr algn="r"/>
            <a:r>
              <a:rPr lang="el-GR" dirty="0"/>
              <a:t>2022 - 2023</a:t>
            </a:r>
            <a:endParaRPr lang="en-US" dirty="0"/>
          </a:p>
        </p:txBody>
      </p:sp>
      <p:sp>
        <p:nvSpPr>
          <p:cNvPr id="2" name="Google Shape;194;p29">
            <a:extLst>
              <a:ext uri="{FF2B5EF4-FFF2-40B4-BE49-F238E27FC236}">
                <a16:creationId xmlns:a16="http://schemas.microsoft.com/office/drawing/2014/main" id="{371FE2A9-0FC5-A952-F012-24295FE5A2C9}"/>
              </a:ext>
            </a:extLst>
          </p:cNvPr>
          <p:cNvSpPr txBox="1">
            <a:spLocks/>
          </p:cNvSpPr>
          <p:nvPr/>
        </p:nvSpPr>
        <p:spPr>
          <a:xfrm>
            <a:off x="2577077" y="2980947"/>
            <a:ext cx="4535038" cy="6650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200"/>
              <a:buFont typeface="Arimo"/>
              <a:buNone/>
              <a:defRPr sz="8500" b="1" i="0" u="none" strike="noStrike" cap="none">
                <a:solidFill>
                  <a:schemeClr val="dk1"/>
                </a:solidFill>
                <a:latin typeface="Arimo"/>
                <a:ea typeface="Arimo"/>
                <a:cs typeface="Arimo"/>
                <a:sym typeface="Arimo"/>
              </a:defRPr>
            </a:lvl1pPr>
            <a:lvl2pPr marR="0" lvl="1"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2pPr>
            <a:lvl3pPr marR="0" lvl="2"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3pPr>
            <a:lvl4pPr marR="0" lvl="3"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4pPr>
            <a:lvl5pPr marR="0" lvl="4"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5pPr>
            <a:lvl6pPr marR="0" lvl="5"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6pPr>
            <a:lvl7pPr marR="0" lvl="6"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7pPr>
            <a:lvl8pPr marR="0" lvl="7"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8pPr>
            <a:lvl9pPr marR="0" lvl="8" algn="ctr" rtl="0">
              <a:lnSpc>
                <a:spcPct val="100000"/>
              </a:lnSpc>
              <a:spcBef>
                <a:spcPts val="0"/>
              </a:spcBef>
              <a:spcAft>
                <a:spcPts val="0"/>
              </a:spcAft>
              <a:buClr>
                <a:schemeClr val="dk1"/>
              </a:buClr>
              <a:buSzPts val="5200"/>
              <a:buFont typeface="Arimo"/>
              <a:buNone/>
              <a:defRPr sz="5200" b="1" i="0" u="none" strike="noStrike" cap="none">
                <a:solidFill>
                  <a:schemeClr val="dk1"/>
                </a:solidFill>
                <a:latin typeface="Arimo"/>
                <a:ea typeface="Arimo"/>
                <a:cs typeface="Arimo"/>
                <a:sym typeface="Arimo"/>
              </a:defRPr>
            </a:lvl9pPr>
          </a:lstStyle>
          <a:p>
            <a:r>
              <a:rPr lang="el-GR" sz="2000" dirty="0">
                <a:solidFill>
                  <a:schemeClr val="accent1"/>
                </a:solidFill>
              </a:rPr>
              <a:t>ΜΑΘΗΜΑ ΕΠΙΛΟΓΗΣ ΕΔΔ606.3</a:t>
            </a:r>
            <a:endParaRPr lang="el-GR" sz="2000" i="1"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64F89-12E2-1BCD-76D5-917C97B23F1A}"/>
              </a:ext>
            </a:extLst>
          </p:cNvPr>
          <p:cNvPicPr>
            <a:picLocks noChangeAspect="1"/>
          </p:cNvPicPr>
          <p:nvPr/>
        </p:nvPicPr>
        <p:blipFill>
          <a:blip r:embed="rId2"/>
          <a:stretch>
            <a:fillRect/>
          </a:stretch>
        </p:blipFill>
        <p:spPr>
          <a:xfrm>
            <a:off x="750849" y="389581"/>
            <a:ext cx="7780647" cy="4364337"/>
          </a:xfrm>
          <a:prstGeom prst="rect">
            <a:avLst/>
          </a:prstGeom>
        </p:spPr>
      </p:pic>
    </p:spTree>
    <p:extLst>
      <p:ext uri="{BB962C8B-B14F-4D97-AF65-F5344CB8AC3E}">
        <p14:creationId xmlns:p14="http://schemas.microsoft.com/office/powerpoint/2010/main" val="312249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49C90E6-5C50-F657-E5B0-7411BAA4A92E}"/>
              </a:ext>
            </a:extLst>
          </p:cNvPr>
          <p:cNvSpPr>
            <a:spLocks noGrp="1"/>
          </p:cNvSpPr>
          <p:nvPr>
            <p:ph type="body" idx="1"/>
          </p:nvPr>
        </p:nvSpPr>
        <p:spPr>
          <a:xfrm>
            <a:off x="564995" y="1183900"/>
            <a:ext cx="8014010" cy="3440139"/>
          </a:xfrm>
          <a:solidFill>
            <a:schemeClr val="tx2"/>
          </a:solidFill>
        </p:spPr>
        <p:txBody>
          <a:bodyPr/>
          <a:lstStyle/>
          <a:p>
            <a:r>
              <a:rPr lang="el-GR" sz="1600" b="1" dirty="0">
                <a:solidFill>
                  <a:schemeClr val="tx1"/>
                </a:solidFill>
              </a:rPr>
              <a:t>Διατήρηση ή ενίσχυση του θρεπτικού περιεχομένου των τροφίμων </a:t>
            </a:r>
            <a:r>
              <a:rPr lang="el-GR" sz="1600" dirty="0">
                <a:solidFill>
                  <a:schemeClr val="tx1"/>
                </a:solidFill>
              </a:rPr>
              <a:t>(π.χ. ζύμωση λαχανικών)</a:t>
            </a:r>
          </a:p>
          <a:p>
            <a:endParaRPr lang="el-GR" sz="1600" dirty="0">
              <a:solidFill>
                <a:schemeClr val="tx1"/>
              </a:solidFill>
            </a:endParaRPr>
          </a:p>
          <a:p>
            <a:r>
              <a:rPr lang="el-GR" sz="1600" dirty="0">
                <a:solidFill>
                  <a:schemeClr val="tx1"/>
                </a:solidFill>
              </a:rPr>
              <a:t>Κάνει ένα </a:t>
            </a:r>
            <a:r>
              <a:rPr lang="el-GR" sz="1600" b="1" dirty="0">
                <a:solidFill>
                  <a:schemeClr val="tx1"/>
                </a:solidFill>
              </a:rPr>
              <a:t>τρόφιμο εύπεπτο ή τα συστατικά πιο διαθέσιμα στο σώμα </a:t>
            </a:r>
            <a:r>
              <a:rPr lang="el-GR" sz="1600" dirty="0">
                <a:solidFill>
                  <a:schemeClr val="tx1"/>
                </a:solidFill>
              </a:rPr>
              <a:t>(π.χ. αύξηση βιοδιαθεσιμότητας </a:t>
            </a:r>
            <a:r>
              <a:rPr lang="el-GR" sz="1600" dirty="0" err="1">
                <a:solidFill>
                  <a:schemeClr val="tx1"/>
                </a:solidFill>
              </a:rPr>
              <a:t>λυκοπενίου</a:t>
            </a:r>
            <a:r>
              <a:rPr lang="el-GR" sz="1600" dirty="0">
                <a:solidFill>
                  <a:schemeClr val="tx1"/>
                </a:solidFill>
              </a:rPr>
              <a:t> σε προϊόντα τομάτας)</a:t>
            </a:r>
          </a:p>
          <a:p>
            <a:endParaRPr lang="el-GR" sz="1600" dirty="0">
              <a:solidFill>
                <a:schemeClr val="tx1"/>
              </a:solidFill>
            </a:endParaRPr>
          </a:p>
          <a:p>
            <a:r>
              <a:rPr lang="el-GR" sz="1600" dirty="0">
                <a:solidFill>
                  <a:schemeClr val="tx1"/>
                </a:solidFill>
              </a:rPr>
              <a:t>Παρατείνει της </a:t>
            </a:r>
            <a:r>
              <a:rPr lang="el-GR" sz="1600" b="1" dirty="0">
                <a:solidFill>
                  <a:schemeClr val="tx1"/>
                </a:solidFill>
              </a:rPr>
              <a:t>διάρκειας ζωής </a:t>
            </a:r>
            <a:r>
              <a:rPr lang="el-GR" sz="1600" dirty="0">
                <a:solidFill>
                  <a:schemeClr val="tx1"/>
                </a:solidFill>
              </a:rPr>
              <a:t>(π.χ. αποστείρωση, προσθήκη συντηρητικών), μείωση της σπατάλης τροφίμων ή διάθεση προϊόντων όλο το χρόνο (π.χ. κονσερβοποίηση ή κατάψυξη)</a:t>
            </a:r>
          </a:p>
          <a:p>
            <a:endParaRPr lang="el-GR" sz="1600" dirty="0">
              <a:solidFill>
                <a:schemeClr val="tx1"/>
              </a:solidFill>
            </a:endParaRPr>
          </a:p>
          <a:p>
            <a:r>
              <a:rPr lang="el-GR" sz="1600" b="1" dirty="0">
                <a:solidFill>
                  <a:schemeClr val="tx1"/>
                </a:solidFill>
              </a:rPr>
              <a:t>Τροποποίηση του χρώματος, της γεύσης ή της υφής </a:t>
            </a:r>
            <a:r>
              <a:rPr lang="el-GR" sz="1600" dirty="0">
                <a:solidFill>
                  <a:schemeClr val="tx1"/>
                </a:solidFill>
              </a:rPr>
              <a:t>(π.χ. μαύρισμα ή </a:t>
            </a:r>
            <a:r>
              <a:rPr lang="el-GR" sz="1600" dirty="0" err="1">
                <a:solidFill>
                  <a:schemeClr val="tx1"/>
                </a:solidFill>
              </a:rPr>
              <a:t>καραμελοποίηση</a:t>
            </a:r>
            <a:r>
              <a:rPr lang="el-GR" sz="1600" dirty="0">
                <a:solidFill>
                  <a:schemeClr val="tx1"/>
                </a:solidFill>
              </a:rPr>
              <a:t>, προσθήκη χρωμάτων ή αρωμάτων τροφίμων ή πηκτικών ή </a:t>
            </a:r>
            <a:r>
              <a:rPr lang="el-GR" sz="1600" dirty="0" err="1">
                <a:solidFill>
                  <a:schemeClr val="tx1"/>
                </a:solidFill>
              </a:rPr>
              <a:t>γαλακτωματοποιητών</a:t>
            </a:r>
            <a:r>
              <a:rPr lang="el-GR" sz="1600" dirty="0">
                <a:solidFill>
                  <a:schemeClr val="tx1"/>
                </a:solidFill>
              </a:rPr>
              <a:t>).</a:t>
            </a:r>
          </a:p>
        </p:txBody>
      </p:sp>
      <p:sp>
        <p:nvSpPr>
          <p:cNvPr id="4" name="Title 3">
            <a:extLst>
              <a:ext uri="{FF2B5EF4-FFF2-40B4-BE49-F238E27FC236}">
                <a16:creationId xmlns:a16="http://schemas.microsoft.com/office/drawing/2014/main" id="{2E355250-D0E1-4CDC-6DD4-181A09B292EE}"/>
              </a:ext>
            </a:extLst>
          </p:cNvPr>
          <p:cNvSpPr>
            <a:spLocks noGrp="1"/>
          </p:cNvSpPr>
          <p:nvPr>
            <p:ph type="title"/>
          </p:nvPr>
        </p:nvSpPr>
        <p:spPr/>
        <p:txBody>
          <a:bodyPr/>
          <a:lstStyle/>
          <a:p>
            <a:r>
              <a:rPr lang="el-GR" dirty="0">
                <a:solidFill>
                  <a:schemeClr val="accent1"/>
                </a:solidFill>
              </a:rPr>
              <a:t>Επεξεργασία τροφίμων: οφέλη (Ι)</a:t>
            </a:r>
            <a:endParaRPr lang="en-US" dirty="0">
              <a:solidFill>
                <a:schemeClr val="accent1"/>
              </a:solidFill>
            </a:endParaRPr>
          </a:p>
        </p:txBody>
      </p:sp>
    </p:spTree>
    <p:extLst>
      <p:ext uri="{BB962C8B-B14F-4D97-AF65-F5344CB8AC3E}">
        <p14:creationId xmlns:p14="http://schemas.microsoft.com/office/powerpoint/2010/main" val="3900063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49C90E6-5C50-F657-E5B0-7411BAA4A92E}"/>
              </a:ext>
            </a:extLst>
          </p:cNvPr>
          <p:cNvSpPr>
            <a:spLocks noGrp="1"/>
          </p:cNvSpPr>
          <p:nvPr>
            <p:ph type="body" idx="1"/>
          </p:nvPr>
        </p:nvSpPr>
        <p:spPr>
          <a:xfrm>
            <a:off x="564995" y="1382752"/>
            <a:ext cx="8014010" cy="3085170"/>
          </a:xfrm>
          <a:solidFill>
            <a:schemeClr val="tx2"/>
          </a:solidFill>
        </p:spPr>
        <p:txBody>
          <a:bodyPr/>
          <a:lstStyle/>
          <a:p>
            <a:r>
              <a:rPr lang="en-US" sz="1600" dirty="0">
                <a:solidFill>
                  <a:schemeClr val="tx1"/>
                </a:solidFill>
              </a:rPr>
              <a:t>K</a:t>
            </a:r>
            <a:r>
              <a:rPr lang="el-GR" sz="1600" dirty="0" err="1">
                <a:solidFill>
                  <a:schemeClr val="tx1"/>
                </a:solidFill>
              </a:rPr>
              <a:t>αθιστά</a:t>
            </a:r>
            <a:r>
              <a:rPr lang="el-GR" sz="1600" dirty="0">
                <a:solidFill>
                  <a:schemeClr val="tx1"/>
                </a:solidFill>
              </a:rPr>
              <a:t> τα τρόφιμα </a:t>
            </a:r>
            <a:r>
              <a:rPr lang="el-GR" sz="1600" b="1" dirty="0">
                <a:solidFill>
                  <a:schemeClr val="tx1"/>
                </a:solidFill>
              </a:rPr>
              <a:t>ασφαλή</a:t>
            </a:r>
            <a:r>
              <a:rPr lang="el-GR" sz="1600" dirty="0">
                <a:solidFill>
                  <a:schemeClr val="tx1"/>
                </a:solidFill>
              </a:rPr>
              <a:t> για κατανάλωση (π.χ. παστερίωση γάλακτος),</a:t>
            </a:r>
          </a:p>
          <a:p>
            <a:endParaRPr lang="el-GR" sz="1600" b="1" dirty="0">
              <a:solidFill>
                <a:schemeClr val="tx1"/>
              </a:solidFill>
            </a:endParaRPr>
          </a:p>
          <a:p>
            <a:r>
              <a:rPr lang="el-GR" sz="1600" dirty="0">
                <a:solidFill>
                  <a:schemeClr val="tx1"/>
                </a:solidFill>
              </a:rPr>
              <a:t>Παραγωγή τροφίμων για </a:t>
            </a:r>
            <a:r>
              <a:rPr lang="el-GR" sz="1600" b="1" dirty="0">
                <a:solidFill>
                  <a:schemeClr val="tx1"/>
                </a:solidFill>
              </a:rPr>
              <a:t>συγκεκριμένες διατροφικές ανάγκες </a:t>
            </a:r>
            <a:r>
              <a:rPr lang="el-GR" sz="1600" dirty="0">
                <a:solidFill>
                  <a:schemeClr val="tx1"/>
                </a:solidFill>
              </a:rPr>
              <a:t>(π.χ. γαλακτοκομικά χωρίς λακτόζη) και απαιτήσεις σε θρεπτικά συστατικά (π.χ. εμπλουτισμός με βιταμίνες ή μέταλλα).</a:t>
            </a:r>
          </a:p>
          <a:p>
            <a:endParaRPr lang="el-GR" sz="1600" dirty="0">
              <a:solidFill>
                <a:schemeClr val="tx1"/>
              </a:solidFill>
            </a:endParaRPr>
          </a:p>
          <a:p>
            <a:r>
              <a:rPr lang="el-GR" sz="1600" dirty="0">
                <a:solidFill>
                  <a:schemeClr val="tx1"/>
                </a:solidFill>
              </a:rPr>
              <a:t>Αυξανόμενη </a:t>
            </a:r>
            <a:r>
              <a:rPr lang="el-GR" sz="1600" b="1" dirty="0">
                <a:solidFill>
                  <a:schemeClr val="tx1"/>
                </a:solidFill>
              </a:rPr>
              <a:t>ευκολία και εξοικονόμηση χρόνου </a:t>
            </a:r>
            <a:r>
              <a:rPr lang="el-GR" sz="1600" dirty="0">
                <a:solidFill>
                  <a:schemeClr val="tx1"/>
                </a:solidFill>
              </a:rPr>
              <a:t>(π.χ. έτοιμα γεύματα, μερικώς μαγειρεμένα φαγητά, </a:t>
            </a:r>
            <a:r>
              <a:rPr lang="el-GR" sz="1600" dirty="0" err="1">
                <a:solidFill>
                  <a:schemeClr val="tx1"/>
                </a:solidFill>
              </a:rPr>
              <a:t>προπλυμένες</a:t>
            </a:r>
            <a:r>
              <a:rPr lang="el-GR" sz="1600" dirty="0">
                <a:solidFill>
                  <a:schemeClr val="tx1"/>
                </a:solidFill>
              </a:rPr>
              <a:t> σαλάτες)</a:t>
            </a:r>
          </a:p>
          <a:p>
            <a:endParaRPr lang="el-GR" sz="1600" dirty="0">
              <a:solidFill>
                <a:schemeClr val="tx1"/>
              </a:solidFill>
            </a:endParaRPr>
          </a:p>
          <a:p>
            <a:r>
              <a:rPr lang="el-GR" sz="1600" b="1" dirty="0">
                <a:solidFill>
                  <a:schemeClr val="tx1"/>
                </a:solidFill>
              </a:rPr>
              <a:t>Συμβάλλει στους στόχους βιωσιμότητας </a:t>
            </a:r>
            <a:r>
              <a:rPr lang="el-GR" sz="1600" dirty="0">
                <a:solidFill>
                  <a:schemeClr val="tx1"/>
                </a:solidFill>
              </a:rPr>
              <a:t>και στην επισιτιστική ασφάλεια με την παραγωγή εναλλακτικών προϊόντων σε ζωικά προϊόντα/πρωτεΐνες (π.χ. εναλλακτικά κρέατα και γαλακτοκομικά προϊόντα φυτικής προέλευσης).</a:t>
            </a:r>
            <a:endParaRPr lang="en-US" sz="1600" dirty="0">
              <a:solidFill>
                <a:schemeClr val="tx1"/>
              </a:solidFill>
            </a:endParaRPr>
          </a:p>
        </p:txBody>
      </p:sp>
      <p:sp>
        <p:nvSpPr>
          <p:cNvPr id="4" name="Title 3">
            <a:extLst>
              <a:ext uri="{FF2B5EF4-FFF2-40B4-BE49-F238E27FC236}">
                <a16:creationId xmlns:a16="http://schemas.microsoft.com/office/drawing/2014/main" id="{2E355250-D0E1-4CDC-6DD4-181A09B292EE}"/>
              </a:ext>
            </a:extLst>
          </p:cNvPr>
          <p:cNvSpPr>
            <a:spLocks noGrp="1"/>
          </p:cNvSpPr>
          <p:nvPr>
            <p:ph type="title"/>
          </p:nvPr>
        </p:nvSpPr>
        <p:spPr/>
        <p:txBody>
          <a:bodyPr/>
          <a:lstStyle/>
          <a:p>
            <a:r>
              <a:rPr lang="el-GR" dirty="0">
                <a:solidFill>
                  <a:schemeClr val="accent1"/>
                </a:solidFill>
              </a:rPr>
              <a:t>Επεξεργασία τροφίμων: οφέλη (ΙΙ)</a:t>
            </a:r>
            <a:endParaRPr lang="en-US" dirty="0">
              <a:solidFill>
                <a:schemeClr val="accent1"/>
              </a:solidFill>
            </a:endParaRPr>
          </a:p>
        </p:txBody>
      </p:sp>
    </p:spTree>
    <p:extLst>
      <p:ext uri="{BB962C8B-B14F-4D97-AF65-F5344CB8AC3E}">
        <p14:creationId xmlns:p14="http://schemas.microsoft.com/office/powerpoint/2010/main" val="4145417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DF0840-CEE2-0E69-1EEE-B2F74192EA04}"/>
              </a:ext>
            </a:extLst>
          </p:cNvPr>
          <p:cNvPicPr>
            <a:picLocks noChangeAspect="1"/>
          </p:cNvPicPr>
          <p:nvPr/>
        </p:nvPicPr>
        <p:blipFill>
          <a:blip r:embed="rId2"/>
          <a:stretch>
            <a:fillRect/>
          </a:stretch>
        </p:blipFill>
        <p:spPr>
          <a:xfrm>
            <a:off x="936702" y="462556"/>
            <a:ext cx="7520452" cy="4218387"/>
          </a:xfrm>
          <a:prstGeom prst="rect">
            <a:avLst/>
          </a:prstGeom>
        </p:spPr>
      </p:pic>
    </p:spTree>
    <p:extLst>
      <p:ext uri="{BB962C8B-B14F-4D97-AF65-F5344CB8AC3E}">
        <p14:creationId xmlns:p14="http://schemas.microsoft.com/office/powerpoint/2010/main" val="138554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44C624-D074-D1F5-82EA-4DFB664C9365}"/>
              </a:ext>
            </a:extLst>
          </p:cNvPr>
          <p:cNvPicPr>
            <a:picLocks noChangeAspect="1"/>
          </p:cNvPicPr>
          <p:nvPr/>
        </p:nvPicPr>
        <p:blipFill>
          <a:blip r:embed="rId2"/>
          <a:stretch>
            <a:fillRect/>
          </a:stretch>
        </p:blipFill>
        <p:spPr>
          <a:xfrm>
            <a:off x="1524000" y="790691"/>
            <a:ext cx="6096000" cy="3324225"/>
          </a:xfrm>
          <a:prstGeom prst="rect">
            <a:avLst/>
          </a:prstGeom>
        </p:spPr>
      </p:pic>
      <p:sp>
        <p:nvSpPr>
          <p:cNvPr id="3" name="TextBox 2">
            <a:extLst>
              <a:ext uri="{FF2B5EF4-FFF2-40B4-BE49-F238E27FC236}">
                <a16:creationId xmlns:a16="http://schemas.microsoft.com/office/drawing/2014/main" id="{87255442-B489-B650-E92B-BD666FC72747}"/>
              </a:ext>
            </a:extLst>
          </p:cNvPr>
          <p:cNvSpPr txBox="1"/>
          <p:nvPr/>
        </p:nvSpPr>
        <p:spPr>
          <a:xfrm>
            <a:off x="1776762" y="4475356"/>
            <a:ext cx="6586653" cy="307777"/>
          </a:xfrm>
          <a:prstGeom prst="rect">
            <a:avLst/>
          </a:prstGeom>
          <a:noFill/>
        </p:spPr>
        <p:txBody>
          <a:bodyPr wrap="square" rtlCol="0">
            <a:spAutoFit/>
          </a:bodyPr>
          <a:lstStyle/>
          <a:p>
            <a:pPr algn="r"/>
            <a:r>
              <a:rPr lang="en-US" i="1" dirty="0" err="1">
                <a:solidFill>
                  <a:srgbClr val="111111"/>
                </a:solidFill>
                <a:effectLst/>
                <a:latin typeface="Manrope Var"/>
              </a:rPr>
              <a:t>Crimarco</a:t>
            </a:r>
            <a:r>
              <a:rPr lang="en-US" i="1" dirty="0">
                <a:solidFill>
                  <a:srgbClr val="111111"/>
                </a:solidFill>
                <a:effectLst/>
                <a:latin typeface="Manrope Var"/>
              </a:rPr>
              <a:t> A et al. Current Obesity Reports 2021;11(5):1-13</a:t>
            </a:r>
            <a:endParaRPr lang="en-US" i="1" dirty="0">
              <a:solidFill>
                <a:srgbClr val="212121"/>
              </a:solidFill>
              <a:latin typeface="Helvetica Neue"/>
            </a:endParaRPr>
          </a:p>
        </p:txBody>
      </p:sp>
    </p:spTree>
    <p:extLst>
      <p:ext uri="{BB962C8B-B14F-4D97-AF65-F5344CB8AC3E}">
        <p14:creationId xmlns:p14="http://schemas.microsoft.com/office/powerpoint/2010/main" val="2396994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6A2453-D383-6457-34DF-CADF68DCCD38}"/>
              </a:ext>
            </a:extLst>
          </p:cNvPr>
          <p:cNvSpPr>
            <a:spLocks noGrp="1"/>
          </p:cNvSpPr>
          <p:nvPr>
            <p:ph type="body" idx="1"/>
          </p:nvPr>
        </p:nvSpPr>
        <p:spPr>
          <a:xfrm>
            <a:off x="843730" y="1695248"/>
            <a:ext cx="4367606" cy="2373900"/>
          </a:xfrm>
        </p:spPr>
        <p:txBody>
          <a:bodyPr/>
          <a:lstStyle/>
          <a:p>
            <a:r>
              <a:rPr lang="el-GR" sz="2000" b="0" i="0" dirty="0">
                <a:solidFill>
                  <a:srgbClr val="000000"/>
                </a:solidFill>
                <a:effectLst/>
                <a:latin typeface="apercuregular"/>
              </a:rPr>
              <a:t>θερμική επεξεργασία (μαγείρεμα)</a:t>
            </a:r>
          </a:p>
          <a:p>
            <a:r>
              <a:rPr lang="el-GR" sz="2000" b="0" i="0" dirty="0">
                <a:solidFill>
                  <a:srgbClr val="000000"/>
                </a:solidFill>
                <a:effectLst/>
                <a:latin typeface="apercuregular"/>
              </a:rPr>
              <a:t>ζύμωση</a:t>
            </a:r>
          </a:p>
          <a:p>
            <a:r>
              <a:rPr lang="el-GR" sz="2000" b="0" i="0" dirty="0">
                <a:solidFill>
                  <a:srgbClr val="000000"/>
                </a:solidFill>
                <a:effectLst/>
                <a:latin typeface="apercuregular"/>
              </a:rPr>
              <a:t>τουρσί</a:t>
            </a:r>
          </a:p>
          <a:p>
            <a:r>
              <a:rPr lang="el-GR" sz="2000" b="0" i="0" dirty="0">
                <a:solidFill>
                  <a:srgbClr val="000000"/>
                </a:solidFill>
                <a:effectLst/>
                <a:latin typeface="apercuregular"/>
              </a:rPr>
              <a:t>κάπνισμα </a:t>
            </a:r>
          </a:p>
          <a:p>
            <a:r>
              <a:rPr lang="el-GR" sz="2000" b="0" i="0" dirty="0">
                <a:solidFill>
                  <a:srgbClr val="000000"/>
                </a:solidFill>
                <a:effectLst/>
                <a:latin typeface="apercuregular"/>
              </a:rPr>
              <a:t>ξήρανση</a:t>
            </a:r>
          </a:p>
          <a:p>
            <a:r>
              <a:rPr lang="el-GR" sz="2000" b="0" i="0" dirty="0">
                <a:solidFill>
                  <a:srgbClr val="000000"/>
                </a:solidFill>
                <a:effectLst/>
                <a:latin typeface="apercuregular"/>
              </a:rPr>
              <a:t>ωρίμανση</a:t>
            </a:r>
            <a:endParaRPr lang="en-US" sz="2000" dirty="0"/>
          </a:p>
        </p:txBody>
      </p:sp>
      <p:sp>
        <p:nvSpPr>
          <p:cNvPr id="4" name="Title 3">
            <a:extLst>
              <a:ext uri="{FF2B5EF4-FFF2-40B4-BE49-F238E27FC236}">
                <a16:creationId xmlns:a16="http://schemas.microsoft.com/office/drawing/2014/main" id="{5AA690EB-C317-DC5D-E0CA-8C2247457972}"/>
              </a:ext>
            </a:extLst>
          </p:cNvPr>
          <p:cNvSpPr>
            <a:spLocks noGrp="1"/>
          </p:cNvSpPr>
          <p:nvPr>
            <p:ph type="title"/>
          </p:nvPr>
        </p:nvSpPr>
        <p:spPr/>
        <p:txBody>
          <a:bodyPr/>
          <a:lstStyle/>
          <a:p>
            <a:r>
              <a:rPr lang="el-GR" dirty="0"/>
              <a:t>Παραδοσιακές μέθοδοι επεξεργασίας</a:t>
            </a:r>
            <a:endParaRPr lang="en-US" dirty="0"/>
          </a:p>
        </p:txBody>
      </p:sp>
      <p:cxnSp>
        <p:nvCxnSpPr>
          <p:cNvPr id="3" name="Straight Arrow Connector 2">
            <a:extLst>
              <a:ext uri="{FF2B5EF4-FFF2-40B4-BE49-F238E27FC236}">
                <a16:creationId xmlns:a16="http://schemas.microsoft.com/office/drawing/2014/main" id="{FC77B980-E2F4-0576-105C-36CF2C7E9F0B}"/>
              </a:ext>
            </a:extLst>
          </p:cNvPr>
          <p:cNvCxnSpPr/>
          <p:nvPr/>
        </p:nvCxnSpPr>
        <p:spPr>
          <a:xfrm>
            <a:off x="6214946" y="1717551"/>
            <a:ext cx="0" cy="25942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834BB11-405D-6B87-6B4E-25AFF40FB6A3}"/>
              </a:ext>
            </a:extLst>
          </p:cNvPr>
          <p:cNvSpPr txBox="1"/>
          <p:nvPr/>
        </p:nvSpPr>
        <p:spPr>
          <a:xfrm>
            <a:off x="5850673" y="1409774"/>
            <a:ext cx="1813932" cy="307777"/>
          </a:xfrm>
          <a:prstGeom prst="rect">
            <a:avLst/>
          </a:prstGeom>
          <a:noFill/>
        </p:spPr>
        <p:txBody>
          <a:bodyPr wrap="square" rtlCol="0">
            <a:spAutoFit/>
          </a:bodyPr>
          <a:lstStyle/>
          <a:p>
            <a:r>
              <a:rPr lang="el-GR" b="1" dirty="0">
                <a:solidFill>
                  <a:schemeClr val="accent1"/>
                </a:solidFill>
              </a:rPr>
              <a:t>Ιστορικά…</a:t>
            </a:r>
            <a:endParaRPr lang="en-US" b="1" dirty="0">
              <a:solidFill>
                <a:schemeClr val="accent1"/>
              </a:solidFill>
            </a:endParaRPr>
          </a:p>
        </p:txBody>
      </p:sp>
      <p:sp>
        <p:nvSpPr>
          <p:cNvPr id="7" name="TextBox 6">
            <a:extLst>
              <a:ext uri="{FF2B5EF4-FFF2-40B4-BE49-F238E27FC236}">
                <a16:creationId xmlns:a16="http://schemas.microsoft.com/office/drawing/2014/main" id="{6936B3C5-C951-8F73-B3FA-72906CBBABF5}"/>
              </a:ext>
            </a:extLst>
          </p:cNvPr>
          <p:cNvSpPr txBox="1"/>
          <p:nvPr/>
        </p:nvSpPr>
        <p:spPr>
          <a:xfrm>
            <a:off x="6289288" y="1970049"/>
            <a:ext cx="1932877" cy="954107"/>
          </a:xfrm>
          <a:prstGeom prst="rect">
            <a:avLst/>
          </a:prstGeom>
          <a:noFill/>
        </p:spPr>
        <p:txBody>
          <a:bodyPr wrap="square" rtlCol="0">
            <a:spAutoFit/>
          </a:bodyPr>
          <a:lstStyle/>
          <a:p>
            <a:pPr marL="285750" indent="-285750">
              <a:buFont typeface="Arial" panose="020B0604020202020204" pitchFamily="34" charset="0"/>
              <a:buChar char="•"/>
            </a:pPr>
            <a:r>
              <a:rPr lang="el-GR" dirty="0"/>
              <a:t>Μαγείρεμα</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Μέθοδοι συντήρησης</a:t>
            </a:r>
          </a:p>
        </p:txBody>
      </p:sp>
    </p:spTree>
    <p:extLst>
      <p:ext uri="{BB962C8B-B14F-4D97-AF65-F5344CB8AC3E}">
        <p14:creationId xmlns:p14="http://schemas.microsoft.com/office/powerpoint/2010/main" val="2010104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6A2453-D383-6457-34DF-CADF68DCCD38}"/>
              </a:ext>
            </a:extLst>
          </p:cNvPr>
          <p:cNvSpPr>
            <a:spLocks noGrp="1"/>
          </p:cNvSpPr>
          <p:nvPr>
            <p:ph type="body" idx="1"/>
          </p:nvPr>
        </p:nvSpPr>
        <p:spPr>
          <a:xfrm>
            <a:off x="944138" y="1635775"/>
            <a:ext cx="4408448" cy="2373900"/>
          </a:xfrm>
        </p:spPr>
        <p:txBody>
          <a:bodyPr/>
          <a:lstStyle/>
          <a:p>
            <a:r>
              <a:rPr lang="el-GR" sz="2000" dirty="0">
                <a:solidFill>
                  <a:schemeClr val="tx1"/>
                </a:solidFill>
              </a:rPr>
              <a:t>παστερίωση, </a:t>
            </a:r>
          </a:p>
          <a:p>
            <a:r>
              <a:rPr lang="el-GR" sz="2000" dirty="0" err="1">
                <a:solidFill>
                  <a:schemeClr val="tx1"/>
                </a:solidFill>
              </a:rPr>
              <a:t>υπερθερμική</a:t>
            </a:r>
            <a:r>
              <a:rPr lang="el-GR" sz="2000" dirty="0">
                <a:solidFill>
                  <a:schemeClr val="tx1"/>
                </a:solidFill>
              </a:rPr>
              <a:t> επεξεργασία, </a:t>
            </a:r>
          </a:p>
          <a:p>
            <a:r>
              <a:rPr lang="el-GR" sz="2000" dirty="0">
                <a:solidFill>
                  <a:schemeClr val="tx1"/>
                </a:solidFill>
              </a:rPr>
              <a:t>επεξεργασία υψηλής πίεσης ή συσκευασία σε τροποποιημένη ατμόσφαιρα</a:t>
            </a:r>
          </a:p>
        </p:txBody>
      </p:sp>
      <p:sp>
        <p:nvSpPr>
          <p:cNvPr id="4" name="Title 3">
            <a:extLst>
              <a:ext uri="{FF2B5EF4-FFF2-40B4-BE49-F238E27FC236}">
                <a16:creationId xmlns:a16="http://schemas.microsoft.com/office/drawing/2014/main" id="{5AA690EB-C317-DC5D-E0CA-8C2247457972}"/>
              </a:ext>
            </a:extLst>
          </p:cNvPr>
          <p:cNvSpPr>
            <a:spLocks noGrp="1"/>
          </p:cNvSpPr>
          <p:nvPr>
            <p:ph type="title"/>
          </p:nvPr>
        </p:nvSpPr>
        <p:spPr/>
        <p:txBody>
          <a:bodyPr/>
          <a:lstStyle/>
          <a:p>
            <a:r>
              <a:rPr lang="el-GR" dirty="0"/>
              <a:t>Σύγχρονες μέθοδοι επεξεργασίας</a:t>
            </a:r>
            <a:endParaRPr lang="en-US" dirty="0"/>
          </a:p>
        </p:txBody>
      </p:sp>
      <p:cxnSp>
        <p:nvCxnSpPr>
          <p:cNvPr id="2" name="Straight Arrow Connector 1">
            <a:extLst>
              <a:ext uri="{FF2B5EF4-FFF2-40B4-BE49-F238E27FC236}">
                <a16:creationId xmlns:a16="http://schemas.microsoft.com/office/drawing/2014/main" id="{BA12FCAE-BEA3-DB97-2DEE-EE9FD1FB0ED9}"/>
              </a:ext>
            </a:extLst>
          </p:cNvPr>
          <p:cNvCxnSpPr/>
          <p:nvPr/>
        </p:nvCxnSpPr>
        <p:spPr>
          <a:xfrm>
            <a:off x="6214946" y="1717551"/>
            <a:ext cx="0" cy="25942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9F6DCFE-33FC-D2FD-1F87-4F1DF20FEBAC}"/>
              </a:ext>
            </a:extLst>
          </p:cNvPr>
          <p:cNvSpPr txBox="1"/>
          <p:nvPr/>
        </p:nvSpPr>
        <p:spPr>
          <a:xfrm>
            <a:off x="5850673" y="1409774"/>
            <a:ext cx="1813932" cy="307777"/>
          </a:xfrm>
          <a:prstGeom prst="rect">
            <a:avLst/>
          </a:prstGeom>
          <a:noFill/>
        </p:spPr>
        <p:txBody>
          <a:bodyPr wrap="square" rtlCol="0">
            <a:spAutoFit/>
          </a:bodyPr>
          <a:lstStyle/>
          <a:p>
            <a:r>
              <a:rPr lang="el-GR" b="1" dirty="0">
                <a:solidFill>
                  <a:schemeClr val="accent1"/>
                </a:solidFill>
              </a:rPr>
              <a:t>Ιστορικά…</a:t>
            </a:r>
            <a:endParaRPr lang="en-US" b="1" dirty="0">
              <a:solidFill>
                <a:schemeClr val="accent1"/>
              </a:solidFill>
            </a:endParaRPr>
          </a:p>
        </p:txBody>
      </p:sp>
      <p:sp>
        <p:nvSpPr>
          <p:cNvPr id="6" name="TextBox 5">
            <a:extLst>
              <a:ext uri="{FF2B5EF4-FFF2-40B4-BE49-F238E27FC236}">
                <a16:creationId xmlns:a16="http://schemas.microsoft.com/office/drawing/2014/main" id="{B392399A-59BA-BE3F-0218-58E743767B37}"/>
              </a:ext>
            </a:extLst>
          </p:cNvPr>
          <p:cNvSpPr txBox="1"/>
          <p:nvPr/>
        </p:nvSpPr>
        <p:spPr>
          <a:xfrm>
            <a:off x="6266985" y="1825512"/>
            <a:ext cx="1932877" cy="1600438"/>
          </a:xfrm>
          <a:prstGeom prst="rect">
            <a:avLst/>
          </a:prstGeom>
          <a:noFill/>
        </p:spPr>
        <p:txBody>
          <a:bodyPr wrap="square" rtlCol="0">
            <a:spAutoFit/>
          </a:bodyPr>
          <a:lstStyle/>
          <a:p>
            <a:pPr marL="285750" indent="-285750">
              <a:buFont typeface="Arial" panose="020B0604020202020204" pitchFamily="34" charset="0"/>
              <a:buChar char="•"/>
            </a:pPr>
            <a:r>
              <a:rPr lang="el-GR" dirty="0"/>
              <a:t>Μαγείρεμα</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Μέθοδοι συντήρησης</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Παστερίωση &amp; κονσερβοποίηση</a:t>
            </a:r>
          </a:p>
        </p:txBody>
      </p:sp>
    </p:spTree>
    <p:extLst>
      <p:ext uri="{BB962C8B-B14F-4D97-AF65-F5344CB8AC3E}">
        <p14:creationId xmlns:p14="http://schemas.microsoft.com/office/powerpoint/2010/main" val="6028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AD026F-E4D9-C021-93D7-690559DEDE4C}"/>
              </a:ext>
            </a:extLst>
          </p:cNvPr>
          <p:cNvSpPr txBox="1"/>
          <p:nvPr/>
        </p:nvSpPr>
        <p:spPr>
          <a:xfrm>
            <a:off x="1698551" y="355206"/>
            <a:ext cx="5746898" cy="461665"/>
          </a:xfrm>
          <a:prstGeom prst="rect">
            <a:avLst/>
          </a:prstGeom>
          <a:noFill/>
        </p:spPr>
        <p:txBody>
          <a:bodyPr wrap="square">
            <a:spAutoFit/>
          </a:bodyPr>
          <a:lstStyle/>
          <a:p>
            <a:pPr algn="ctr"/>
            <a:r>
              <a:rPr lang="el-GR" sz="2400" b="1" i="0" u="none" strike="noStrike" baseline="0" dirty="0">
                <a:solidFill>
                  <a:schemeClr val="accent1"/>
                </a:solidFill>
                <a:latin typeface="PFTraffic Black"/>
              </a:rPr>
              <a:t>Οι πρώτες επεξεργασίες της τροφής </a:t>
            </a:r>
            <a:endParaRPr lang="en-US" sz="2400" dirty="0">
              <a:solidFill>
                <a:schemeClr val="accent1"/>
              </a:solidFill>
            </a:endParaRPr>
          </a:p>
        </p:txBody>
      </p:sp>
      <p:sp>
        <p:nvSpPr>
          <p:cNvPr id="5" name="TextBox 4">
            <a:extLst>
              <a:ext uri="{FF2B5EF4-FFF2-40B4-BE49-F238E27FC236}">
                <a16:creationId xmlns:a16="http://schemas.microsoft.com/office/drawing/2014/main" id="{8E1CB2B5-C57D-4846-642F-8AF0259463F7}"/>
              </a:ext>
            </a:extLst>
          </p:cNvPr>
          <p:cNvSpPr txBox="1"/>
          <p:nvPr/>
        </p:nvSpPr>
        <p:spPr>
          <a:xfrm>
            <a:off x="491629" y="1024182"/>
            <a:ext cx="5114261" cy="3416320"/>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Αντίθετα από τα άλλα θηλαστικά, στα οποία η διαδικασία της πέψης ξεκινά με τη μάσηση στο στόμα, στον άνθρωπο και τα άλλα πρωτεύοντα, η πέψη αρχίζει εκτός οργανισμού, όταν, με τη χρήση κατάλληλων εργαλείων, τα τρόφιμα γίνονται πιο εύληπτα και πιο εύπεπτα.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Σε όλη τη διάρκεια της ιστορίας του, ο άνθρωπος επεξεργαζόταν και προετοίμαζε κατάλληλα τις πρώτες ύλες που είχε στη διάθεσή του, για να τις καταστήσει βρώσιμες, χρησιμοποιώντας πολλά και διαφορετικά εργαλεία. </a:t>
            </a:r>
            <a:endParaRPr lang="en-US" sz="1800" dirty="0"/>
          </a:p>
        </p:txBody>
      </p:sp>
      <p:pic>
        <p:nvPicPr>
          <p:cNvPr id="6" name="Picture 5">
            <a:extLst>
              <a:ext uri="{FF2B5EF4-FFF2-40B4-BE49-F238E27FC236}">
                <a16:creationId xmlns:a16="http://schemas.microsoft.com/office/drawing/2014/main" id="{32A54B33-733B-FFEA-5EA0-582CF1AF4BC7}"/>
              </a:ext>
            </a:extLst>
          </p:cNvPr>
          <p:cNvPicPr>
            <a:picLocks noChangeAspect="1"/>
          </p:cNvPicPr>
          <p:nvPr/>
        </p:nvPicPr>
        <p:blipFill>
          <a:blip r:embed="rId2"/>
          <a:stretch>
            <a:fillRect/>
          </a:stretch>
        </p:blipFill>
        <p:spPr>
          <a:xfrm>
            <a:off x="5907385" y="1739544"/>
            <a:ext cx="2679985" cy="16644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187209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3E731F-314F-4D1F-1AFB-93A51EC76B71}"/>
              </a:ext>
            </a:extLst>
          </p:cNvPr>
          <p:cNvSpPr txBox="1"/>
          <p:nvPr/>
        </p:nvSpPr>
        <p:spPr>
          <a:xfrm>
            <a:off x="1020731" y="1316218"/>
            <a:ext cx="445504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Οι παλαιολιθικοί πρόγονοί μας έφτιαχναν </a:t>
            </a:r>
            <a:r>
              <a:rPr kumimoji="0" lang="el-GR" sz="1800" b="1" i="0" u="none" strike="noStrike" kern="0" cap="none" spc="0" normalizeH="0" baseline="0" noProof="0" dirty="0">
                <a:ln>
                  <a:noFill/>
                </a:ln>
                <a:solidFill>
                  <a:srgbClr val="000000"/>
                </a:solidFill>
                <a:effectLst/>
                <a:uLnTx/>
                <a:uFillTx/>
                <a:latin typeface="PFTransport"/>
                <a:cs typeface="Arial"/>
                <a:sym typeface="Arial"/>
              </a:rPr>
              <a:t>εργαλεία κοπής από πετρώματα και όστρακα</a:t>
            </a:r>
            <a:r>
              <a:rPr kumimoji="0" lang="el-GR" sz="1800" b="0" i="0" u="none" strike="noStrike" kern="0" cap="none" spc="0" normalizeH="0" baseline="0" noProof="0" dirty="0">
                <a:ln>
                  <a:noFill/>
                </a:ln>
                <a:solidFill>
                  <a:srgbClr val="000000"/>
                </a:solidFill>
                <a:effectLst/>
                <a:uLnTx/>
                <a:uFillTx/>
                <a:latin typeface="PFTransport"/>
                <a:cs typeface="Arial"/>
                <a:sym typeface="Arial"/>
              </a:rPr>
              <a:t>, τα οποία τους επέτρεπαν να τεμαχίζουν ένα κομμάτι κρέας καλύτερα απ’ ό,τι οι κυνόδοντες και οι κοπτήρες τους.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l-GR" sz="1800" dirty="0">
              <a:latin typeface="PFTransport"/>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Επίσης, είχαν ανακαλύψει ότι μπορούσαν να σπάζουν ξηρούς καρπούς με μεγαλύτερη ευκολία αν χρησιμοποιούσαν μια πέτρα, και όχι τους τραπεζίτες τους. </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AAFCBF73-CC51-1C96-1BBB-EDC44987C56D}"/>
              </a:ext>
            </a:extLst>
          </p:cNvPr>
          <p:cNvPicPr>
            <a:picLocks noChangeAspect="1"/>
          </p:cNvPicPr>
          <p:nvPr/>
        </p:nvPicPr>
        <p:blipFill rotWithShape="1">
          <a:blip r:embed="rId2"/>
          <a:srcRect r="7461" b="12869"/>
          <a:stretch/>
        </p:blipFill>
        <p:spPr>
          <a:xfrm>
            <a:off x="5744456" y="2873945"/>
            <a:ext cx="2378813" cy="1803942"/>
          </a:xfrm>
          <a:prstGeom prst="rect">
            <a:avLst/>
          </a:prstGeom>
        </p:spPr>
      </p:pic>
      <p:pic>
        <p:nvPicPr>
          <p:cNvPr id="4" name="Picture 3">
            <a:extLst>
              <a:ext uri="{FF2B5EF4-FFF2-40B4-BE49-F238E27FC236}">
                <a16:creationId xmlns:a16="http://schemas.microsoft.com/office/drawing/2014/main" id="{6FBFF1C4-B495-680E-BD61-CFC8B618FD1F}"/>
              </a:ext>
            </a:extLst>
          </p:cNvPr>
          <p:cNvPicPr>
            <a:picLocks noChangeAspect="1"/>
          </p:cNvPicPr>
          <p:nvPr/>
        </p:nvPicPr>
        <p:blipFill rotWithShape="1">
          <a:blip r:embed="rId3"/>
          <a:srcRect l="8707" t="2401" r="6609" b="8068"/>
          <a:stretch/>
        </p:blipFill>
        <p:spPr>
          <a:xfrm>
            <a:off x="5744456" y="943437"/>
            <a:ext cx="2378813" cy="1803942"/>
          </a:xfrm>
          <a:prstGeom prst="rect">
            <a:avLst/>
          </a:prstGeom>
        </p:spPr>
      </p:pic>
      <p:sp>
        <p:nvSpPr>
          <p:cNvPr id="5" name="TextBox 4">
            <a:extLst>
              <a:ext uri="{FF2B5EF4-FFF2-40B4-BE49-F238E27FC236}">
                <a16:creationId xmlns:a16="http://schemas.microsoft.com/office/drawing/2014/main" id="{3DB6A1F5-3238-7404-B223-59F05C9C318C}"/>
              </a:ext>
            </a:extLst>
          </p:cNvPr>
          <p:cNvSpPr txBox="1"/>
          <p:nvPr/>
        </p:nvSpPr>
        <p:spPr>
          <a:xfrm>
            <a:off x="903098" y="481772"/>
            <a:ext cx="5746898" cy="461665"/>
          </a:xfrm>
          <a:prstGeom prst="rect">
            <a:avLst/>
          </a:prstGeom>
          <a:noFill/>
        </p:spPr>
        <p:txBody>
          <a:bodyPr wrap="square">
            <a:spAutoFit/>
          </a:bodyPr>
          <a:lstStyle/>
          <a:p>
            <a:r>
              <a:rPr lang="el-GR" sz="2400" b="1" i="0" u="none" strike="noStrike" baseline="0" dirty="0">
                <a:solidFill>
                  <a:schemeClr val="accent1"/>
                </a:solidFill>
                <a:latin typeface="PFTraffic Black"/>
              </a:rPr>
              <a:t>Οι πρώτες επεξεργασίες της τροφής </a:t>
            </a:r>
            <a:endParaRPr lang="en-US" sz="2400" dirty="0">
              <a:solidFill>
                <a:schemeClr val="accent1"/>
              </a:solidFill>
            </a:endParaRPr>
          </a:p>
        </p:txBody>
      </p:sp>
    </p:spTree>
    <p:extLst>
      <p:ext uri="{BB962C8B-B14F-4D97-AF65-F5344CB8AC3E}">
        <p14:creationId xmlns:p14="http://schemas.microsoft.com/office/powerpoint/2010/main" val="125509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1048387" y="1332091"/>
            <a:ext cx="7047226" cy="1847850"/>
          </a:xfrm>
        </p:spPr>
        <p:txBody>
          <a:bodyPr/>
          <a:lstStyle/>
          <a:p>
            <a:pPr algn="ctr"/>
            <a:r>
              <a:rPr lang="el-GR" sz="2800" b="1" i="0" u="none" strike="noStrike" baseline="0" dirty="0">
                <a:solidFill>
                  <a:srgbClr val="4C4C4C"/>
                </a:solidFill>
                <a:latin typeface="PFTraffic Black"/>
              </a:rPr>
              <a:t>Νεολιθική Επανάσταση </a:t>
            </a:r>
            <a:br>
              <a:rPr lang="el-GR" sz="2800" b="1" i="0" u="none" strike="noStrike" baseline="0" dirty="0">
                <a:solidFill>
                  <a:srgbClr val="4C4C4C"/>
                </a:solidFill>
                <a:latin typeface="PFTraffic Black"/>
              </a:rPr>
            </a:br>
            <a:r>
              <a:rPr lang="el-GR" sz="2800" b="1" i="0" u="none" strike="noStrike" baseline="0" dirty="0">
                <a:solidFill>
                  <a:srgbClr val="4C4C4C"/>
                </a:solidFill>
                <a:latin typeface="PFTraffic Black"/>
              </a:rPr>
              <a:t>&amp; </a:t>
            </a:r>
            <a:br>
              <a:rPr lang="el-GR" sz="2800" b="1" i="0" u="none" strike="noStrike" baseline="0" dirty="0">
                <a:solidFill>
                  <a:srgbClr val="4C4C4C"/>
                </a:solidFill>
                <a:latin typeface="PFTraffic Black"/>
              </a:rPr>
            </a:br>
            <a:r>
              <a:rPr lang="el-GR" sz="2800" b="1" i="0" u="none" strike="noStrike" baseline="0" dirty="0">
                <a:solidFill>
                  <a:srgbClr val="4C4C4C"/>
                </a:solidFill>
                <a:latin typeface="PFTraffic Black"/>
              </a:rPr>
              <a:t>Διατροφικοί </a:t>
            </a:r>
            <a:r>
              <a:rPr lang="el-GR" sz="2800" dirty="0">
                <a:solidFill>
                  <a:srgbClr val="4C4C4C"/>
                </a:solidFill>
                <a:latin typeface="PFTraffic Black"/>
              </a:rPr>
              <a:t>Π</a:t>
            </a:r>
            <a:r>
              <a:rPr lang="el-GR" sz="2800" b="1" i="0" u="none" strike="noStrike" baseline="0" dirty="0">
                <a:solidFill>
                  <a:srgbClr val="4C4C4C"/>
                </a:solidFill>
                <a:latin typeface="PFTraffic Black"/>
              </a:rPr>
              <a:t>εριορισμοί </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14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a:extLst>
              <a:ext uri="{FF2B5EF4-FFF2-40B4-BE49-F238E27FC236}">
                <a16:creationId xmlns:a16="http://schemas.microsoft.com/office/drawing/2014/main" id="{65AB7726-5418-869D-3E59-5477A3922372}"/>
              </a:ext>
            </a:extLst>
          </p:cNvPr>
          <p:cNvSpPr txBox="1"/>
          <p:nvPr/>
        </p:nvSpPr>
        <p:spPr>
          <a:xfrm>
            <a:off x="861235" y="477180"/>
            <a:ext cx="4572000" cy="461665"/>
          </a:xfrm>
          <a:prstGeom prst="rect">
            <a:avLst/>
          </a:prstGeom>
          <a:noFill/>
        </p:spPr>
        <p:txBody>
          <a:bodyPr wrap="square">
            <a:spAutoFit/>
          </a:bodyPr>
          <a:lstStyle/>
          <a:p>
            <a:pPr algn="ctr"/>
            <a:r>
              <a:rPr lang="el-GR" sz="2400" b="1" i="0" u="none" strike="noStrike" baseline="0" dirty="0">
                <a:solidFill>
                  <a:schemeClr val="accent1"/>
                </a:solidFill>
                <a:latin typeface="PFTransport"/>
              </a:rPr>
              <a:t>Επιλογή τροφής: βιολογία;</a:t>
            </a:r>
            <a:endParaRPr lang="en-US" sz="1800" b="1" dirty="0">
              <a:solidFill>
                <a:schemeClr val="accent1"/>
              </a:solidFill>
            </a:endParaRPr>
          </a:p>
        </p:txBody>
      </p:sp>
      <p:sp>
        <p:nvSpPr>
          <p:cNvPr id="7" name="TextBox 6">
            <a:extLst>
              <a:ext uri="{FF2B5EF4-FFF2-40B4-BE49-F238E27FC236}">
                <a16:creationId xmlns:a16="http://schemas.microsoft.com/office/drawing/2014/main" id="{02E2080A-81A5-7AC7-122F-72033ED76285}"/>
              </a:ext>
            </a:extLst>
          </p:cNvPr>
          <p:cNvSpPr txBox="1"/>
          <p:nvPr/>
        </p:nvSpPr>
        <p:spPr>
          <a:xfrm>
            <a:off x="566226" y="973001"/>
            <a:ext cx="5162018" cy="3416320"/>
          </a:xfrm>
          <a:prstGeom prst="rect">
            <a:avLst/>
          </a:prstGeom>
          <a:noFill/>
        </p:spPr>
        <p:txBody>
          <a:bodyPr wrap="square">
            <a:spAutoFit/>
          </a:bodyPr>
          <a:lstStyle/>
          <a:p>
            <a:pPr marL="285750" indent="-285750" algn="just">
              <a:buClr>
                <a:schemeClr val="accent1"/>
              </a:buClr>
              <a:buFont typeface="Arial" panose="020B0604020202020204" pitchFamily="34" charset="0"/>
              <a:buChar char="•"/>
            </a:pPr>
            <a:r>
              <a:rPr lang="el-GR" sz="1800" b="0" i="0" u="none" strike="noStrike" baseline="0" dirty="0">
                <a:solidFill>
                  <a:srgbClr val="000000"/>
                </a:solidFill>
                <a:latin typeface="PFTransport"/>
              </a:rPr>
              <a:t>O βαθμός στον οποίο η δίαιτα ικανοποιεί τις θρεπτικές ανάγκες του ανθρώπου εξαρτάται κυρίως από τη βιολογία. </a:t>
            </a:r>
          </a:p>
          <a:p>
            <a:pPr marL="285750" indent="-285750" algn="just">
              <a:buClr>
                <a:schemeClr val="accent1"/>
              </a:buClr>
              <a:buFont typeface="Arial" panose="020B0604020202020204" pitchFamily="34" charset="0"/>
              <a:buChar char="•"/>
            </a:pPr>
            <a:endParaRPr lang="el-GR" sz="1800" dirty="0">
              <a:latin typeface="PFTransport"/>
            </a:endParaRPr>
          </a:p>
          <a:p>
            <a:pPr marL="285750" indent="-285750" algn="just">
              <a:buClr>
                <a:schemeClr val="accent1"/>
              </a:buClr>
              <a:buFont typeface="Arial" panose="020B0604020202020204" pitchFamily="34" charset="0"/>
              <a:buChar char="•"/>
            </a:pPr>
            <a:r>
              <a:rPr lang="el-GR" sz="1800" b="0" i="0" u="none" strike="noStrike" baseline="0" dirty="0">
                <a:solidFill>
                  <a:srgbClr val="000000"/>
                </a:solidFill>
                <a:latin typeface="PFTransport"/>
              </a:rPr>
              <a:t>Ωστόσο, οι επιλογές που αφορούν στην τροφή καθορίζονται, πρωτίστως, από κοινωνικούς, περιβαλλοντικούς και προσωπικούς παράγοντες. </a:t>
            </a:r>
          </a:p>
          <a:p>
            <a:pPr algn="just"/>
            <a:endParaRPr lang="el-GR" sz="1800" b="0" i="0" u="none" strike="noStrike" baseline="0" dirty="0">
              <a:solidFill>
                <a:srgbClr val="000000"/>
              </a:solidFill>
              <a:latin typeface="PFTransport"/>
            </a:endParaRPr>
          </a:p>
          <a:p>
            <a:pPr marL="285750" indent="-285750" algn="just">
              <a:buFont typeface="Arial" panose="020B0604020202020204" pitchFamily="34" charset="0"/>
              <a:buChar char="•"/>
            </a:pPr>
            <a:endParaRPr lang="el-GR" sz="1800" dirty="0">
              <a:latin typeface="PFTransport"/>
            </a:endParaRPr>
          </a:p>
          <a:p>
            <a:pPr marL="285750" indent="-285750" algn="just">
              <a:buClr>
                <a:schemeClr val="accent2"/>
              </a:buClr>
              <a:buFont typeface="Wingdings" panose="05000000000000000000" pitchFamily="2" charset="2"/>
              <a:buChar char="Ø"/>
            </a:pPr>
            <a:r>
              <a:rPr lang="el-GR" sz="1800" b="0" i="0" u="none" strike="noStrike" baseline="0" dirty="0">
                <a:solidFill>
                  <a:srgbClr val="000000"/>
                </a:solidFill>
                <a:latin typeface="PFTransport"/>
              </a:rPr>
              <a:t>Η συνεχής </a:t>
            </a:r>
            <a:r>
              <a:rPr lang="el-GR" sz="1800" b="1" i="0" u="none" strike="noStrike" baseline="0" dirty="0">
                <a:solidFill>
                  <a:srgbClr val="000000"/>
                </a:solidFill>
                <a:latin typeface="PFTransport"/>
              </a:rPr>
              <a:t>αλληλεπίδραση βιολογίας και πολιτισμού </a:t>
            </a:r>
            <a:r>
              <a:rPr lang="el-GR" sz="1800" b="0" i="0" u="none" strike="noStrike" baseline="0" dirty="0">
                <a:solidFill>
                  <a:srgbClr val="000000"/>
                </a:solidFill>
                <a:latin typeface="PFTransport"/>
              </a:rPr>
              <a:t>συνιστά μια διάσταση της εξέλιξης του είδους. </a:t>
            </a:r>
          </a:p>
        </p:txBody>
      </p:sp>
      <p:pic>
        <p:nvPicPr>
          <p:cNvPr id="2" name="Picture 1">
            <a:extLst>
              <a:ext uri="{FF2B5EF4-FFF2-40B4-BE49-F238E27FC236}">
                <a16:creationId xmlns:a16="http://schemas.microsoft.com/office/drawing/2014/main" id="{8B73DAC0-6514-6FF4-6A18-85F3DACC2704}"/>
              </a:ext>
            </a:extLst>
          </p:cNvPr>
          <p:cNvPicPr>
            <a:picLocks noChangeAspect="1"/>
          </p:cNvPicPr>
          <p:nvPr/>
        </p:nvPicPr>
        <p:blipFill rotWithShape="1">
          <a:blip r:embed="rId3"/>
          <a:srcRect t="4756"/>
          <a:stretch/>
        </p:blipFill>
        <p:spPr>
          <a:xfrm>
            <a:off x="6111016" y="708012"/>
            <a:ext cx="2466757" cy="15953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a:extLst>
              <a:ext uri="{FF2B5EF4-FFF2-40B4-BE49-F238E27FC236}">
                <a16:creationId xmlns:a16="http://schemas.microsoft.com/office/drawing/2014/main" id="{2A6CEDD9-6E24-6FDB-03F8-BBBFABD62C9F}"/>
              </a:ext>
            </a:extLst>
          </p:cNvPr>
          <p:cNvPicPr>
            <a:picLocks noChangeAspect="1"/>
          </p:cNvPicPr>
          <p:nvPr/>
        </p:nvPicPr>
        <p:blipFill>
          <a:blip r:embed="rId4"/>
          <a:stretch>
            <a:fillRect/>
          </a:stretch>
        </p:blipFill>
        <p:spPr>
          <a:xfrm>
            <a:off x="6111017" y="2660855"/>
            <a:ext cx="2466757" cy="16456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91360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EE91DC-E450-AB1B-9D06-FA22D1BFC226}"/>
              </a:ext>
            </a:extLst>
          </p:cNvPr>
          <p:cNvSpPr txBox="1"/>
          <p:nvPr/>
        </p:nvSpPr>
        <p:spPr>
          <a:xfrm>
            <a:off x="1018514" y="1185250"/>
            <a:ext cx="7106971" cy="2585323"/>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Με την εξημέρωση φυτών και ζώων και την εξάπλωση της γεωργίας, ο άνθρωπος τροποποίησε δραστικά την τροφική του αλυσίδα, επεμβαίνοντας έτσι με ακόμα έναν τρόπο στην εξελικτική δυναμική που τον χαρακτηρίζει ως είδος.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Η σταδιακή αύξηση της απόδοσης των καλλιεργειών βοήθησε τις περισσότερες κοινωνίες να βασιστούν σε έναν μικρό αριθμό φυτών, κυρίως σιτηρών και οσπρίων, προκειμένου να εξασφαλίζουν τη διατροφή τους. </a:t>
            </a:r>
            <a:endParaRPr lang="en-US" sz="1800" dirty="0"/>
          </a:p>
        </p:txBody>
      </p:sp>
      <p:sp>
        <p:nvSpPr>
          <p:cNvPr id="7" name="TextBox 6">
            <a:extLst>
              <a:ext uri="{FF2B5EF4-FFF2-40B4-BE49-F238E27FC236}">
                <a16:creationId xmlns:a16="http://schemas.microsoft.com/office/drawing/2014/main" id="{D0E51950-3126-65A4-1EA2-9AE069B0E89F}"/>
              </a:ext>
            </a:extLst>
          </p:cNvPr>
          <p:cNvSpPr txBox="1"/>
          <p:nvPr/>
        </p:nvSpPr>
        <p:spPr>
          <a:xfrm>
            <a:off x="2245259" y="593932"/>
            <a:ext cx="4653480" cy="400110"/>
          </a:xfrm>
          <a:prstGeom prst="rect">
            <a:avLst/>
          </a:prstGeom>
          <a:noFill/>
        </p:spPr>
        <p:txBody>
          <a:bodyPr wrap="square">
            <a:spAutoFit/>
          </a:bodyPr>
          <a:lstStyle/>
          <a:p>
            <a:pPr algn="ctr"/>
            <a:r>
              <a:rPr lang="el-GR" sz="2000" b="1" dirty="0">
                <a:solidFill>
                  <a:schemeClr val="accent1"/>
                </a:solidFill>
                <a:latin typeface="PFTransport"/>
              </a:rPr>
              <a:t>Νεολιθική επανάσταση</a:t>
            </a:r>
            <a:endParaRPr lang="en-US" sz="1600" b="1" dirty="0">
              <a:solidFill>
                <a:schemeClr val="accent1"/>
              </a:solidFill>
            </a:endParaRPr>
          </a:p>
        </p:txBody>
      </p:sp>
      <p:sp>
        <p:nvSpPr>
          <p:cNvPr id="9" name="Arrow: Down 8">
            <a:extLst>
              <a:ext uri="{FF2B5EF4-FFF2-40B4-BE49-F238E27FC236}">
                <a16:creationId xmlns:a16="http://schemas.microsoft.com/office/drawing/2014/main" id="{3FB3565B-AB6D-64FF-1489-EECCE12DE8F3}"/>
              </a:ext>
            </a:extLst>
          </p:cNvPr>
          <p:cNvSpPr/>
          <p:nvPr/>
        </p:nvSpPr>
        <p:spPr>
          <a:xfrm>
            <a:off x="6898739" y="3802065"/>
            <a:ext cx="452675" cy="48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777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1BED6A-59FA-C6F3-7BBD-21D9D5431C0F}"/>
              </a:ext>
            </a:extLst>
          </p:cNvPr>
          <p:cNvSpPr txBox="1"/>
          <p:nvPr/>
        </p:nvSpPr>
        <p:spPr>
          <a:xfrm>
            <a:off x="409569" y="991733"/>
            <a:ext cx="3084754" cy="1015663"/>
          </a:xfrm>
          <a:prstGeom prst="rect">
            <a:avLst/>
          </a:prstGeom>
          <a:noFill/>
        </p:spPr>
        <p:txBody>
          <a:bodyPr wrap="square">
            <a:spAutoFit/>
          </a:bodyPr>
          <a:lstStyle/>
          <a:p>
            <a:pPr algn="ctr"/>
            <a:r>
              <a:rPr lang="el-GR" sz="2000" b="1" dirty="0">
                <a:solidFill>
                  <a:schemeClr val="accent1"/>
                </a:solidFill>
                <a:latin typeface="PFTransport"/>
              </a:rPr>
              <a:t>Μ</a:t>
            </a:r>
            <a:r>
              <a:rPr lang="el-GR" sz="2000" b="1" i="0" u="none" strike="noStrike" baseline="0" dirty="0">
                <a:solidFill>
                  <a:schemeClr val="accent1"/>
                </a:solidFill>
                <a:latin typeface="PFTransport"/>
              </a:rPr>
              <a:t>ια σημαντική διαιτητική στροφή, που εγείρει διάφορα ερωτήματα</a:t>
            </a:r>
            <a:r>
              <a:rPr lang="en-US" sz="2000" b="1" i="0" u="none" strike="noStrike" baseline="0" dirty="0">
                <a:solidFill>
                  <a:schemeClr val="accent1"/>
                </a:solidFill>
                <a:latin typeface="PFTransport"/>
              </a:rPr>
              <a:t>:</a:t>
            </a:r>
            <a:r>
              <a:rPr lang="el-GR" sz="2000" b="1" i="0" u="none" strike="noStrike" baseline="0" dirty="0">
                <a:solidFill>
                  <a:schemeClr val="accent1"/>
                </a:solidFill>
                <a:latin typeface="PFTransport"/>
              </a:rPr>
              <a:t> </a:t>
            </a:r>
            <a:endParaRPr lang="en-US" sz="2000" b="1" dirty="0">
              <a:solidFill>
                <a:schemeClr val="accent1"/>
              </a:solidFill>
            </a:endParaRPr>
          </a:p>
        </p:txBody>
      </p:sp>
      <p:sp>
        <p:nvSpPr>
          <p:cNvPr id="5" name="TextBox 4">
            <a:extLst>
              <a:ext uri="{FF2B5EF4-FFF2-40B4-BE49-F238E27FC236}">
                <a16:creationId xmlns:a16="http://schemas.microsoft.com/office/drawing/2014/main" id="{82ADA553-1A29-CD4C-762F-D3A51E860A82}"/>
              </a:ext>
            </a:extLst>
          </p:cNvPr>
          <p:cNvSpPr txBox="1"/>
          <p:nvPr/>
        </p:nvSpPr>
        <p:spPr>
          <a:xfrm>
            <a:off x="3494323" y="991733"/>
            <a:ext cx="4925086" cy="2862322"/>
          </a:xfrm>
          <a:prstGeom prst="rect">
            <a:avLst/>
          </a:prstGeom>
          <a:noFill/>
        </p:spPr>
        <p:txBody>
          <a:bodyPr wrap="square">
            <a:spAutoFit/>
          </a:bodyPr>
          <a:lstStyle/>
          <a:p>
            <a:pPr algn="just"/>
            <a:r>
              <a:rPr lang="el-GR" sz="1800" b="1" i="0" u="none" strike="noStrike" baseline="0" dirty="0">
                <a:solidFill>
                  <a:srgbClr val="000000"/>
                </a:solidFill>
                <a:latin typeface="PFTransport"/>
              </a:rPr>
              <a:t>Πώς το ανθρώπινο γένος συνέχισε να εξελίσσεται βιολογικά; </a:t>
            </a:r>
          </a:p>
          <a:p>
            <a:pPr algn="just"/>
            <a:endParaRPr lang="el-GR" sz="1800" dirty="0">
              <a:latin typeface="PFTransport"/>
            </a:endParaRPr>
          </a:p>
          <a:p>
            <a:pPr algn="just"/>
            <a:endParaRPr lang="en-US" sz="1800" b="0" i="0" u="none" strike="noStrike" baseline="0" dirty="0">
              <a:solidFill>
                <a:srgbClr val="000000"/>
              </a:solidFill>
              <a:latin typeface="PFTransport"/>
            </a:endParaRPr>
          </a:p>
          <a:p>
            <a:pPr algn="just"/>
            <a:endParaRPr lang="en-US" sz="1800" dirty="0">
              <a:latin typeface="PFTransport"/>
            </a:endParaRPr>
          </a:p>
          <a:p>
            <a:pPr algn="just"/>
            <a:r>
              <a:rPr lang="el-GR" sz="1800" b="0" i="0" u="none" strike="noStrike" baseline="0" dirty="0">
                <a:solidFill>
                  <a:srgbClr val="000000"/>
                </a:solidFill>
                <a:latin typeface="PFTransport"/>
              </a:rPr>
              <a:t>Πώς αποκρίθηκε στην πρόκληση της μειωμένης διαιτητικής ποικιλίας και του φτωχότερου θρεπτικού περιεχομένου, το οποίο χαρακτήριζε τη δίαιτα του πρώιμου γεωργού, μια δίαιτα που βασιζόταν σε περιορισμένη γκάμα δημητριακών; </a:t>
            </a:r>
            <a:endParaRPr lang="en-US" sz="1800" dirty="0"/>
          </a:p>
        </p:txBody>
      </p:sp>
      <p:pic>
        <p:nvPicPr>
          <p:cNvPr id="6" name="Picture 5">
            <a:extLst>
              <a:ext uri="{FF2B5EF4-FFF2-40B4-BE49-F238E27FC236}">
                <a16:creationId xmlns:a16="http://schemas.microsoft.com/office/drawing/2014/main" id="{8667A83E-6D1D-F349-D77F-148C04CD89F7}"/>
              </a:ext>
            </a:extLst>
          </p:cNvPr>
          <p:cNvPicPr>
            <a:picLocks noChangeAspect="1"/>
          </p:cNvPicPr>
          <p:nvPr/>
        </p:nvPicPr>
        <p:blipFill>
          <a:blip r:embed="rId2"/>
          <a:stretch>
            <a:fillRect/>
          </a:stretch>
        </p:blipFill>
        <p:spPr>
          <a:xfrm>
            <a:off x="1091580" y="1992075"/>
            <a:ext cx="1720732" cy="2121450"/>
          </a:xfrm>
          <a:prstGeom prst="rect">
            <a:avLst/>
          </a:prstGeom>
        </p:spPr>
      </p:pic>
    </p:spTree>
    <p:extLst>
      <p:ext uri="{BB962C8B-B14F-4D97-AF65-F5344CB8AC3E}">
        <p14:creationId xmlns:p14="http://schemas.microsoft.com/office/powerpoint/2010/main" val="2058815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86F569A-1EA1-B30D-DEBD-F7BBF0F8692B}"/>
              </a:ext>
            </a:extLst>
          </p:cNvPr>
          <p:cNvGraphicFramePr/>
          <p:nvPr>
            <p:extLst>
              <p:ext uri="{D42A27DB-BD31-4B8C-83A1-F6EECF244321}">
                <p14:modId xmlns:p14="http://schemas.microsoft.com/office/powerpoint/2010/main" val="565931597"/>
              </p:ext>
            </p:extLst>
          </p:nvPr>
        </p:nvGraphicFramePr>
        <p:xfrm>
          <a:off x="738989" y="440162"/>
          <a:ext cx="787085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8170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F86D6-1CB4-2593-EC7D-AB3CA27F75CC}"/>
              </a:ext>
            </a:extLst>
          </p:cNvPr>
          <p:cNvPicPr>
            <a:picLocks noChangeAspect="1"/>
          </p:cNvPicPr>
          <p:nvPr/>
        </p:nvPicPr>
        <p:blipFill rotWithShape="1">
          <a:blip r:embed="rId2"/>
          <a:srcRect b="18532"/>
          <a:stretch/>
        </p:blipFill>
        <p:spPr>
          <a:xfrm>
            <a:off x="4572000" y="1297846"/>
            <a:ext cx="4231757" cy="3561232"/>
          </a:xfrm>
          <a:prstGeom prst="rect">
            <a:avLst/>
          </a:prstGeom>
        </p:spPr>
      </p:pic>
      <p:pic>
        <p:nvPicPr>
          <p:cNvPr id="4" name="Picture 3">
            <a:extLst>
              <a:ext uri="{FF2B5EF4-FFF2-40B4-BE49-F238E27FC236}">
                <a16:creationId xmlns:a16="http://schemas.microsoft.com/office/drawing/2014/main" id="{E78EF537-31BE-ACEE-212C-3BAA6CE92F9E}"/>
              </a:ext>
            </a:extLst>
          </p:cNvPr>
          <p:cNvPicPr>
            <a:picLocks noChangeAspect="1"/>
          </p:cNvPicPr>
          <p:nvPr/>
        </p:nvPicPr>
        <p:blipFill>
          <a:blip r:embed="rId3"/>
          <a:stretch>
            <a:fillRect/>
          </a:stretch>
        </p:blipFill>
        <p:spPr>
          <a:xfrm>
            <a:off x="340243" y="1093174"/>
            <a:ext cx="4231757" cy="3473517"/>
          </a:xfrm>
          <a:prstGeom prst="rect">
            <a:avLst/>
          </a:prstGeom>
        </p:spPr>
      </p:pic>
      <p:sp>
        <p:nvSpPr>
          <p:cNvPr id="3" name="TextBox 2">
            <a:extLst>
              <a:ext uri="{FF2B5EF4-FFF2-40B4-BE49-F238E27FC236}">
                <a16:creationId xmlns:a16="http://schemas.microsoft.com/office/drawing/2014/main" id="{8D1762C7-BAC5-66EF-7505-C45E32E1B8E2}"/>
              </a:ext>
            </a:extLst>
          </p:cNvPr>
          <p:cNvSpPr txBox="1"/>
          <p:nvPr/>
        </p:nvSpPr>
        <p:spPr>
          <a:xfrm>
            <a:off x="340241" y="308343"/>
            <a:ext cx="8463515" cy="1077218"/>
          </a:xfrm>
          <a:prstGeom prst="rect">
            <a:avLst/>
          </a:prstGeom>
          <a:solidFill>
            <a:schemeClr val="accent2"/>
          </a:solidFill>
        </p:spPr>
        <p:txBody>
          <a:bodyPr wrap="square">
            <a:spAutoFit/>
          </a:bodyPr>
          <a:lstStyle/>
          <a:p>
            <a:pPr algn="ctr"/>
            <a:r>
              <a:rPr lang="el-GR" sz="1600" i="0" u="none" strike="noStrike" baseline="0" dirty="0">
                <a:solidFill>
                  <a:schemeClr val="tx2"/>
                </a:solidFill>
                <a:latin typeface="PFTransport"/>
              </a:rPr>
              <a:t>Η εξάρτηση από λίγα μόνο φυτικά είδη θα μπορούσε να οδηγήσει στην επικράτηση σοβαρών διατροφικών προβλημάτων (έως ένα βαθμό, αυτό συνέβη), αν οι άνθρωποι είχαν συνεχίσει να τα τρώνε ελάχιστα επεξεργασμένα, σχεδόν στην αυτούσια μορφή τους, όπως έκαναν και παλαιολιθικοί τους προγονοί.</a:t>
            </a:r>
          </a:p>
        </p:txBody>
      </p:sp>
      <p:sp>
        <p:nvSpPr>
          <p:cNvPr id="5" name="TextBox 4">
            <a:extLst>
              <a:ext uri="{FF2B5EF4-FFF2-40B4-BE49-F238E27FC236}">
                <a16:creationId xmlns:a16="http://schemas.microsoft.com/office/drawing/2014/main" id="{21762BAB-87B0-F66E-5B18-CADD8CBFFEA8}"/>
              </a:ext>
            </a:extLst>
          </p:cNvPr>
          <p:cNvSpPr txBox="1"/>
          <p:nvPr/>
        </p:nvSpPr>
        <p:spPr>
          <a:xfrm>
            <a:off x="340243" y="4274303"/>
            <a:ext cx="8463513" cy="584775"/>
          </a:xfrm>
          <a:prstGeom prst="rect">
            <a:avLst/>
          </a:prstGeom>
          <a:solidFill>
            <a:schemeClr val="accent1"/>
          </a:solidFill>
          <a:ln w="28575">
            <a:solidFill>
              <a:schemeClr val="accent1"/>
            </a:solidFill>
          </a:ln>
        </p:spPr>
        <p:txBody>
          <a:bodyPr wrap="square">
            <a:spAutoFit/>
          </a:bodyPr>
          <a:lstStyle/>
          <a:p>
            <a:pPr algn="ctr"/>
            <a:r>
              <a:rPr kumimoji="0" lang="el-GR" sz="1600" b="0" i="0" u="none" strike="noStrike" kern="0" cap="none" spc="0" normalizeH="0" baseline="0" noProof="0" dirty="0">
                <a:ln>
                  <a:noFill/>
                </a:ln>
                <a:solidFill>
                  <a:schemeClr val="tx2"/>
                </a:solidFill>
                <a:effectLst/>
                <a:uLnTx/>
                <a:uFillTx/>
                <a:latin typeface="PFTransport"/>
                <a:cs typeface="Arial"/>
                <a:sym typeface="Arial"/>
              </a:rPr>
              <a:t>Η ανάπτυξη νέων τεχνολογιών, οι οποίες υπερέβαιναν την απλή χρήση εργαλείων και φωτιάς που εφάρμοζε ο παλαιολιθικός άνθρωπος, ήρθαν να δώσουν λύση. </a:t>
            </a:r>
            <a:endParaRPr lang="en-US" sz="1200" dirty="0">
              <a:solidFill>
                <a:schemeClr val="tx2"/>
              </a:solidFill>
            </a:endParaRPr>
          </a:p>
        </p:txBody>
      </p:sp>
    </p:spTree>
    <p:extLst>
      <p:ext uri="{BB962C8B-B14F-4D97-AF65-F5344CB8AC3E}">
        <p14:creationId xmlns:p14="http://schemas.microsoft.com/office/powerpoint/2010/main" val="2651066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C1650-91A0-C1E4-4DCA-0F402D49EB69}"/>
              </a:ext>
            </a:extLst>
          </p:cNvPr>
          <p:cNvSpPr txBox="1"/>
          <p:nvPr/>
        </p:nvSpPr>
        <p:spPr>
          <a:xfrm>
            <a:off x="1257299" y="1523882"/>
            <a:ext cx="6246628" cy="2585323"/>
          </a:xfrm>
          <a:prstGeom prst="rect">
            <a:avLst/>
          </a:prstGeom>
          <a:noFill/>
        </p:spPr>
        <p:txBody>
          <a:bodyPr wrap="square">
            <a:spAutoFit/>
          </a:bodyPr>
          <a:lstStyle/>
          <a:p>
            <a:pPr marL="285750" indent="-285750" algn="just">
              <a:buFont typeface="Wingdings" panose="05000000000000000000" pitchFamily="2" charset="2"/>
              <a:buChar char="§"/>
            </a:pPr>
            <a:r>
              <a:rPr lang="el-GR" sz="1800" dirty="0">
                <a:latin typeface="PFTransport"/>
              </a:rPr>
              <a:t>Κ</a:t>
            </a:r>
            <a:r>
              <a:rPr lang="el-GR" sz="1800" b="0" i="0" u="none" strike="noStrike" baseline="0" dirty="0">
                <a:solidFill>
                  <a:srgbClr val="000000"/>
                </a:solidFill>
                <a:latin typeface="PFTransport"/>
              </a:rPr>
              <a:t>άποιες γενετικές αλλαγές συνέβαλαν στην προσαρμογή του είδους στις διαιτητικές αλλαγές που σημειώθηκαν στη διάρκεια των τελευταίων 10.000 ετών.</a:t>
            </a:r>
            <a:endParaRPr lang="el-GR" sz="1800" dirty="0">
              <a:latin typeface="PFTransport"/>
            </a:endParaRPr>
          </a:p>
          <a:p>
            <a:pPr marL="285750" indent="-285750" algn="just">
              <a:buFont typeface="Wingdings" panose="05000000000000000000" pitchFamily="2" charset="2"/>
              <a:buChar char="§"/>
            </a:pPr>
            <a:endParaRPr kumimoji="0" lang="el-GR" sz="1800" b="0" i="0" u="none" strike="noStrike" kern="0" cap="none" spc="0" normalizeH="0" baseline="0" noProof="0" dirty="0">
              <a:ln>
                <a:noFill/>
              </a:ln>
              <a:solidFill>
                <a:srgbClr val="000000"/>
              </a:solidFill>
              <a:effectLst/>
              <a:uLnTx/>
              <a:uFillTx/>
              <a:latin typeface="PFTransport"/>
              <a:cs typeface="Arial"/>
              <a:sym typeface="Arial"/>
            </a:endParaRPr>
          </a:p>
          <a:p>
            <a:pPr marL="285750" indent="-285750" algn="just">
              <a:buFont typeface="Wingdings" panose="05000000000000000000" pitchFamily="2" charset="2"/>
              <a:buChar cha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Παρά ταύτα, το μεγαλύτερο μέρος της προσαρμογής στη δίαιτα του γεωργού συντελέστηκε στην πολιτισμική αρένα, με την </a:t>
            </a:r>
            <a:r>
              <a:rPr kumimoji="0" lang="el-GR" sz="1800" b="1" i="0" u="none" strike="noStrike" kern="0" cap="none" spc="0" normalizeH="0" baseline="0" noProof="0" dirty="0">
                <a:ln>
                  <a:noFill/>
                </a:ln>
                <a:solidFill>
                  <a:srgbClr val="000000"/>
                </a:solidFill>
                <a:effectLst/>
                <a:uLnTx/>
                <a:uFillTx/>
                <a:latin typeface="PFTransport"/>
                <a:cs typeface="Arial"/>
                <a:sym typeface="Arial"/>
              </a:rPr>
              <a:t>ανάπτυξη τεχνικών παρασκευής τροφίμων και μαγειρικής</a:t>
            </a:r>
            <a:r>
              <a:rPr kumimoji="0" lang="el-GR" sz="1800" b="0" i="0" u="none" strike="noStrike" kern="0" cap="none" spc="0" normalizeH="0" baseline="0" noProof="0" dirty="0">
                <a:ln>
                  <a:noFill/>
                </a:ln>
                <a:solidFill>
                  <a:srgbClr val="000000"/>
                </a:solidFill>
                <a:effectLst/>
                <a:uLnTx/>
                <a:uFillTx/>
                <a:latin typeface="PFTransport"/>
                <a:cs typeface="Arial"/>
                <a:sym typeface="Arial"/>
              </a:rPr>
              <a:t>. </a:t>
            </a:r>
            <a:r>
              <a:rPr lang="el-GR" sz="1800" b="0" i="0" u="none" strike="noStrike" baseline="0" dirty="0">
                <a:solidFill>
                  <a:srgbClr val="000000"/>
                </a:solidFill>
                <a:latin typeface="PFTransport"/>
              </a:rPr>
              <a:t> </a:t>
            </a:r>
          </a:p>
          <a:p>
            <a:pPr algn="just"/>
            <a:endParaRPr lang="el-GR" sz="1800" dirty="0">
              <a:latin typeface="PFTransport"/>
            </a:endParaRPr>
          </a:p>
        </p:txBody>
      </p:sp>
      <p:sp>
        <p:nvSpPr>
          <p:cNvPr id="13" name="TextBox 12">
            <a:extLst>
              <a:ext uri="{FF2B5EF4-FFF2-40B4-BE49-F238E27FC236}">
                <a16:creationId xmlns:a16="http://schemas.microsoft.com/office/drawing/2014/main" id="{2DB1AF6C-E493-DE7D-2BDC-60BADB8CFF13}"/>
              </a:ext>
            </a:extLst>
          </p:cNvPr>
          <p:cNvSpPr txBox="1"/>
          <p:nvPr/>
        </p:nvSpPr>
        <p:spPr>
          <a:xfrm>
            <a:off x="2243469" y="614664"/>
            <a:ext cx="4657060" cy="461665"/>
          </a:xfrm>
          <a:prstGeom prst="rect">
            <a:avLst/>
          </a:prstGeom>
          <a:noFill/>
        </p:spPr>
        <p:txBody>
          <a:bodyPr wrap="square">
            <a:spAutoFit/>
          </a:bodyPr>
          <a:lstStyle/>
          <a:p>
            <a:pPr algn="ctr"/>
            <a:r>
              <a:rPr lang="el-GR" sz="2400" b="1" dirty="0">
                <a:solidFill>
                  <a:schemeClr val="accent1"/>
                </a:solidFill>
                <a:latin typeface="PFTransport"/>
              </a:rPr>
              <a:t>Δ</a:t>
            </a:r>
            <a:r>
              <a:rPr kumimoji="0" lang="el-GR" sz="2400" b="1" i="0" u="none" strike="noStrike" kern="0" cap="none" spc="0" normalizeH="0" baseline="0" noProof="0" dirty="0">
                <a:ln>
                  <a:noFill/>
                </a:ln>
                <a:solidFill>
                  <a:schemeClr val="accent1"/>
                </a:solidFill>
                <a:effectLst/>
                <a:uLnTx/>
                <a:uFillTx/>
                <a:latin typeface="PFTransport"/>
                <a:cs typeface="Arial"/>
                <a:sym typeface="Arial"/>
              </a:rPr>
              <a:t>ιαιτητικές αλλαγές </a:t>
            </a:r>
            <a:endParaRPr lang="en-US" sz="1800" b="1" dirty="0">
              <a:solidFill>
                <a:schemeClr val="accent1"/>
              </a:solidFill>
            </a:endParaRPr>
          </a:p>
        </p:txBody>
      </p:sp>
    </p:spTree>
    <p:extLst>
      <p:ext uri="{BB962C8B-B14F-4D97-AF65-F5344CB8AC3E}">
        <p14:creationId xmlns:p14="http://schemas.microsoft.com/office/powerpoint/2010/main" val="3067243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19C7F-5241-7A04-D159-F7577AF6EE2D}"/>
              </a:ext>
            </a:extLst>
          </p:cNvPr>
          <p:cNvSpPr txBox="1"/>
          <p:nvPr/>
        </p:nvSpPr>
        <p:spPr>
          <a:xfrm>
            <a:off x="592100" y="718194"/>
            <a:ext cx="7959799" cy="707886"/>
          </a:xfrm>
          <a:prstGeom prst="rect">
            <a:avLst/>
          </a:prstGeom>
          <a:noFill/>
        </p:spPr>
        <p:txBody>
          <a:bodyPr wrap="square">
            <a:spAutoFit/>
          </a:bodyPr>
          <a:lstStyle/>
          <a:p>
            <a:pPr algn="ctr"/>
            <a:r>
              <a:rPr lang="el-GR" sz="2000" b="1" dirty="0">
                <a:solidFill>
                  <a:schemeClr val="tx1"/>
                </a:solidFill>
                <a:latin typeface="PFTransport"/>
              </a:rPr>
              <a:t>Ο ρόλος των τεχνικών μαγειρέματος ως  ασφαλιστικής δικλίδας για την ευημερία των παραδοσιακών κοινωνιών</a:t>
            </a:r>
            <a:endParaRPr lang="en-US" sz="2000" b="1" dirty="0">
              <a:solidFill>
                <a:schemeClr val="tx1"/>
              </a:solidFill>
              <a:latin typeface="PFTransport"/>
            </a:endParaRPr>
          </a:p>
        </p:txBody>
      </p:sp>
      <p:sp>
        <p:nvSpPr>
          <p:cNvPr id="5" name="TextBox 4">
            <a:extLst>
              <a:ext uri="{FF2B5EF4-FFF2-40B4-BE49-F238E27FC236}">
                <a16:creationId xmlns:a16="http://schemas.microsoft.com/office/drawing/2014/main" id="{D19BB5AD-CC6E-1C03-74D6-5FCF31C812E3}"/>
              </a:ext>
            </a:extLst>
          </p:cNvPr>
          <p:cNvSpPr txBox="1"/>
          <p:nvPr/>
        </p:nvSpPr>
        <p:spPr>
          <a:xfrm>
            <a:off x="1996262" y="1774265"/>
            <a:ext cx="495743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l-GR" sz="1800" b="0" i="0" u="none" strike="noStrike" baseline="0" dirty="0">
                <a:solidFill>
                  <a:srgbClr val="000000"/>
                </a:solidFill>
                <a:latin typeface="PFTransport"/>
              </a:rPr>
              <a:t>Οι τεχνικές αυτές βελτιώνουν τη διαθεσιμότητα θρεπτικών συστατικών και απαλλάσσουν τα φυτά από τις αντιθρεπτικές και τοξικές τους ιδιότητες.</a:t>
            </a:r>
            <a:endParaRPr lang="el-GR" sz="1800" dirty="0">
              <a:latin typeface="PFTransport"/>
            </a:endParaRPr>
          </a:p>
        </p:txBody>
      </p:sp>
      <p:sp>
        <p:nvSpPr>
          <p:cNvPr id="9" name="TextBox 8">
            <a:extLst>
              <a:ext uri="{FF2B5EF4-FFF2-40B4-BE49-F238E27FC236}">
                <a16:creationId xmlns:a16="http://schemas.microsoft.com/office/drawing/2014/main" id="{1AE2A27A-303C-2CEC-9BF7-CCB2D1123325}"/>
              </a:ext>
            </a:extLst>
          </p:cNvPr>
          <p:cNvSpPr txBox="1"/>
          <p:nvPr/>
        </p:nvSpPr>
        <p:spPr>
          <a:xfrm>
            <a:off x="1996262" y="3393965"/>
            <a:ext cx="4957431"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l-GR" sz="1800" b="0" i="0" u="none" strike="noStrike" baseline="0" dirty="0">
                <a:solidFill>
                  <a:srgbClr val="000000"/>
                </a:solidFill>
                <a:latin typeface="PFTransport"/>
              </a:rPr>
              <a:t>Έτσι, την ολοένα αυξανόμενη παραγωγικότητα της γεωργίας και την εξάρτηση από λίγα μόνο φυτικά είδη αντιστάθμισαν οι πολιτισμικές εξελίξεις. </a:t>
            </a:r>
          </a:p>
        </p:txBody>
      </p:sp>
      <p:sp>
        <p:nvSpPr>
          <p:cNvPr id="11" name="Arrow: Curved Right 10">
            <a:extLst>
              <a:ext uri="{FF2B5EF4-FFF2-40B4-BE49-F238E27FC236}">
                <a16:creationId xmlns:a16="http://schemas.microsoft.com/office/drawing/2014/main" id="{5D27E3FB-36E6-3542-F670-65DFACEE5570}"/>
              </a:ext>
            </a:extLst>
          </p:cNvPr>
          <p:cNvSpPr/>
          <p:nvPr/>
        </p:nvSpPr>
        <p:spPr>
          <a:xfrm>
            <a:off x="1140342" y="2235930"/>
            <a:ext cx="738962" cy="1403497"/>
          </a:xfrm>
          <a:prstGeom prst="curvedRightArrow">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23821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19C7F-5241-7A04-D159-F7577AF6EE2D}"/>
              </a:ext>
            </a:extLst>
          </p:cNvPr>
          <p:cNvSpPr txBox="1"/>
          <p:nvPr/>
        </p:nvSpPr>
        <p:spPr>
          <a:xfrm>
            <a:off x="495077" y="825916"/>
            <a:ext cx="7959799" cy="707886"/>
          </a:xfrm>
          <a:prstGeom prst="rect">
            <a:avLst/>
          </a:prstGeom>
          <a:noFill/>
        </p:spPr>
        <p:txBody>
          <a:bodyPr wrap="square">
            <a:spAutoFit/>
          </a:bodyPr>
          <a:lstStyle/>
          <a:p>
            <a:pPr algn="ctr"/>
            <a:r>
              <a:rPr lang="el-GR" sz="2000" b="1" dirty="0">
                <a:solidFill>
                  <a:schemeClr val="bg1">
                    <a:lumMod val="40000"/>
                    <a:lumOff val="60000"/>
                  </a:schemeClr>
                </a:solidFill>
                <a:latin typeface="PFTransport"/>
              </a:rPr>
              <a:t>Ο ρόλος των τεχνικών μαγειρέματος ως  ασφαλιστικής δικλίδας για την ευημερία των παραδοσιακών κοινωνιών</a:t>
            </a:r>
            <a:endParaRPr lang="en-US" sz="2000" b="1" dirty="0">
              <a:solidFill>
                <a:schemeClr val="bg1">
                  <a:lumMod val="40000"/>
                  <a:lumOff val="60000"/>
                </a:schemeClr>
              </a:solidFill>
              <a:latin typeface="PFTransport"/>
            </a:endParaRPr>
          </a:p>
        </p:txBody>
      </p:sp>
      <p:sp>
        <p:nvSpPr>
          <p:cNvPr id="5" name="TextBox 4">
            <a:extLst>
              <a:ext uri="{FF2B5EF4-FFF2-40B4-BE49-F238E27FC236}">
                <a16:creationId xmlns:a16="http://schemas.microsoft.com/office/drawing/2014/main" id="{D19BB5AD-CC6E-1C03-74D6-5FCF31C812E3}"/>
              </a:ext>
            </a:extLst>
          </p:cNvPr>
          <p:cNvSpPr txBox="1"/>
          <p:nvPr/>
        </p:nvSpPr>
        <p:spPr>
          <a:xfrm>
            <a:off x="1996262" y="1774265"/>
            <a:ext cx="4957431" cy="923330"/>
          </a:xfrm>
          <a:prstGeom prst="rect">
            <a:avLst/>
          </a:prstGeom>
          <a:solidFill>
            <a:schemeClr val="bg1">
              <a:lumMod val="20000"/>
              <a:lumOff val="80000"/>
            </a:schemeClr>
          </a:solidFill>
          <a:ln>
            <a:solidFill>
              <a:schemeClr val="bg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l-GR" sz="1800" b="0" i="0" u="none" strike="noStrike" baseline="0" dirty="0">
                <a:solidFill>
                  <a:schemeClr val="bg1">
                    <a:lumMod val="40000"/>
                    <a:lumOff val="60000"/>
                  </a:schemeClr>
                </a:solidFill>
                <a:latin typeface="PFTransport"/>
              </a:rPr>
              <a:t>Οι τεχνικές αυτές βελτιώνουν τη διαθεσιμότητα θρεπτικών συστατικών και απαλλάσσουν τα φυτά από τις αντιθρεπτικές και τοξικές τους ιδιότητες.</a:t>
            </a:r>
            <a:endParaRPr lang="el-GR" sz="1800" dirty="0">
              <a:solidFill>
                <a:schemeClr val="bg1">
                  <a:lumMod val="40000"/>
                  <a:lumOff val="60000"/>
                </a:schemeClr>
              </a:solidFill>
              <a:latin typeface="PFTransport"/>
            </a:endParaRPr>
          </a:p>
        </p:txBody>
      </p:sp>
      <p:sp>
        <p:nvSpPr>
          <p:cNvPr id="9" name="TextBox 8">
            <a:extLst>
              <a:ext uri="{FF2B5EF4-FFF2-40B4-BE49-F238E27FC236}">
                <a16:creationId xmlns:a16="http://schemas.microsoft.com/office/drawing/2014/main" id="{1AE2A27A-303C-2CEC-9BF7-CCB2D1123325}"/>
              </a:ext>
            </a:extLst>
          </p:cNvPr>
          <p:cNvSpPr txBox="1"/>
          <p:nvPr/>
        </p:nvSpPr>
        <p:spPr>
          <a:xfrm>
            <a:off x="1996262" y="3393965"/>
            <a:ext cx="4957431" cy="923330"/>
          </a:xfrm>
          <a:prstGeom prst="rect">
            <a:avLst/>
          </a:prstGeom>
          <a:solidFill>
            <a:schemeClr val="bg1">
              <a:lumMod val="20000"/>
              <a:lumOff val="80000"/>
            </a:schemeClr>
          </a:solidFill>
          <a:ln>
            <a:solidFill>
              <a:schemeClr val="bg1">
                <a:lumMod val="20000"/>
                <a:lumOff val="8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l-GR" sz="1800" b="0" i="0" u="none" strike="noStrike" baseline="0" dirty="0">
                <a:solidFill>
                  <a:schemeClr val="bg1">
                    <a:lumMod val="40000"/>
                    <a:lumOff val="60000"/>
                  </a:schemeClr>
                </a:solidFill>
                <a:latin typeface="PFTransport"/>
              </a:rPr>
              <a:t>Έτσι, την ολοένα αυξανόμενη παραγωγικότητα της γεωργίας και την εξάρτηση από λίγα μόνο φυτικά είδη αντιστάθμισαν οι πολιτισμικές εξελίξεις. </a:t>
            </a:r>
          </a:p>
        </p:txBody>
      </p:sp>
      <p:sp>
        <p:nvSpPr>
          <p:cNvPr id="11" name="Arrow: Curved Right 10">
            <a:extLst>
              <a:ext uri="{FF2B5EF4-FFF2-40B4-BE49-F238E27FC236}">
                <a16:creationId xmlns:a16="http://schemas.microsoft.com/office/drawing/2014/main" id="{5D27E3FB-36E6-3542-F670-65DFACEE5570}"/>
              </a:ext>
            </a:extLst>
          </p:cNvPr>
          <p:cNvSpPr/>
          <p:nvPr/>
        </p:nvSpPr>
        <p:spPr>
          <a:xfrm>
            <a:off x="1140342" y="2235930"/>
            <a:ext cx="738962" cy="1403497"/>
          </a:xfrm>
          <a:prstGeom prst="curvedRightArrow">
            <a:avLst/>
          </a:prstGeom>
          <a:solidFill>
            <a:schemeClr val="bg1">
              <a:lumMod val="20000"/>
              <a:lumOff val="80000"/>
            </a:schemeClr>
          </a:solidFill>
          <a:ln>
            <a:solidFill>
              <a:schemeClr val="bg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hought Bubble: Cloud 1">
            <a:extLst>
              <a:ext uri="{FF2B5EF4-FFF2-40B4-BE49-F238E27FC236}">
                <a16:creationId xmlns:a16="http://schemas.microsoft.com/office/drawing/2014/main" id="{3AB99203-5CFD-CE12-3E7F-BDBEAB6BD026}"/>
              </a:ext>
            </a:extLst>
          </p:cNvPr>
          <p:cNvSpPr/>
          <p:nvPr/>
        </p:nvSpPr>
        <p:spPr>
          <a:xfrm>
            <a:off x="1693233" y="715865"/>
            <a:ext cx="5691080" cy="3375824"/>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dirty="0"/>
          </a:p>
        </p:txBody>
      </p:sp>
      <p:sp>
        <p:nvSpPr>
          <p:cNvPr id="6" name="TextBox 5">
            <a:extLst>
              <a:ext uri="{FF2B5EF4-FFF2-40B4-BE49-F238E27FC236}">
                <a16:creationId xmlns:a16="http://schemas.microsoft.com/office/drawing/2014/main" id="{CF2B847C-9A05-3B45-EAED-99375B31CC3C}"/>
              </a:ext>
            </a:extLst>
          </p:cNvPr>
          <p:cNvSpPr txBox="1"/>
          <p:nvPr/>
        </p:nvSpPr>
        <p:spPr>
          <a:xfrm>
            <a:off x="2493335" y="1111115"/>
            <a:ext cx="4157330" cy="2585323"/>
          </a:xfrm>
          <a:prstGeom prst="rect">
            <a:avLst/>
          </a:prstGeom>
          <a:noFill/>
        </p:spPr>
        <p:txBody>
          <a:bodyPr wrap="square">
            <a:spAutoFit/>
          </a:bodyPr>
          <a:lstStyle/>
          <a:p>
            <a:pPr algn="ctr"/>
            <a:r>
              <a:rPr lang="el-GR" sz="1800" b="0" i="0" u="none" strike="noStrike" baseline="0" dirty="0">
                <a:solidFill>
                  <a:srgbClr val="000000"/>
                </a:solidFill>
                <a:latin typeface="PFTransport"/>
              </a:rPr>
              <a:t>Κάθε βήμα προόδου στην κατεύθυνση αύξησης της απόδοσης των καλλιεργητικών μεθόδων συνοδευόταν από την ανάπτυξη τεχνικών μαγειρέματος, οι οποίες αντιστάθμιζαν το μειονέκτημα της ανισορροπίας που προκαλούσε η εξάρτηση από τα λίγα φυτικά είδη και τα αντιθρεπτικά συστατικά τους. </a:t>
            </a:r>
            <a:endParaRPr lang="en-US" sz="1200" dirty="0"/>
          </a:p>
        </p:txBody>
      </p:sp>
    </p:spTree>
    <p:extLst>
      <p:ext uri="{BB962C8B-B14F-4D97-AF65-F5344CB8AC3E}">
        <p14:creationId xmlns:p14="http://schemas.microsoft.com/office/powerpoint/2010/main" val="1774894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7336FA-7BEF-7664-3315-844627A4774B}"/>
              </a:ext>
            </a:extLst>
          </p:cNvPr>
          <p:cNvSpPr>
            <a:spLocks noGrp="1"/>
          </p:cNvSpPr>
          <p:nvPr>
            <p:ph type="body" idx="1"/>
          </p:nvPr>
        </p:nvSpPr>
        <p:spPr>
          <a:xfrm>
            <a:off x="974143" y="1296212"/>
            <a:ext cx="7348666" cy="2396539"/>
          </a:xfrm>
          <a:ln>
            <a:solidFill>
              <a:schemeClr val="bg1">
                <a:lumMod val="20000"/>
                <a:lumOff val="80000"/>
              </a:schemeClr>
            </a:solidFill>
          </a:ln>
        </p:spPr>
        <p:txBody>
          <a:bodyPr/>
          <a:lstStyle/>
          <a:p>
            <a:pPr algn="just"/>
            <a:r>
              <a:rPr lang="el-GR" sz="1800" b="0" i="0" u="none" strike="noStrike" baseline="0" dirty="0">
                <a:solidFill>
                  <a:srgbClr val="000000"/>
                </a:solidFill>
                <a:latin typeface="PFTransport"/>
              </a:rPr>
              <a:t>Με τη μαγειρική, οι πρώτες ύλες (σπόροι, καρποί, ριζώματα και φύλλα, κρέας, ψάρι), επεξεργαζόμενες υπό ορισμένες συνθήκες, μετασχηματίζονται σε μια διαφορετική κατάσταση, το φαγητό.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Κατ’ αυτή την έννοια, τα τρόφιμα είναι αναγνωρίσιμα, κυρίως μετά το μετασχηματισμό τους από την ακατέργαστη, «ωμή» κατάσταση στην επεξεργασμένη. </a:t>
            </a:r>
            <a:endParaRPr lang="en-US" dirty="0"/>
          </a:p>
        </p:txBody>
      </p:sp>
      <p:sp>
        <p:nvSpPr>
          <p:cNvPr id="4" name="Title 3">
            <a:extLst>
              <a:ext uri="{FF2B5EF4-FFF2-40B4-BE49-F238E27FC236}">
                <a16:creationId xmlns:a16="http://schemas.microsoft.com/office/drawing/2014/main" id="{493622BA-C2AD-5750-2E27-6C419291F413}"/>
              </a:ext>
            </a:extLst>
          </p:cNvPr>
          <p:cNvSpPr>
            <a:spLocks noGrp="1"/>
          </p:cNvSpPr>
          <p:nvPr>
            <p:ph type="title"/>
          </p:nvPr>
        </p:nvSpPr>
        <p:spPr>
          <a:xfrm>
            <a:off x="369125" y="520649"/>
            <a:ext cx="7704000" cy="572700"/>
          </a:xfrm>
        </p:spPr>
        <p:txBody>
          <a:bodyPr/>
          <a:lstStyle/>
          <a:p>
            <a:pPr algn="ctr"/>
            <a:r>
              <a:rPr lang="el-GR" sz="2000" b="1" i="0" u="none" strike="noStrike" baseline="0" dirty="0">
                <a:solidFill>
                  <a:schemeClr val="accent1"/>
                </a:solidFill>
                <a:latin typeface="PFTraffic Black"/>
              </a:rPr>
              <a:t>Η συμβολή της μαγειρικής στη θρεπτική αξία των τροφίμων </a:t>
            </a:r>
            <a:endParaRPr lang="en-US" sz="3200" dirty="0">
              <a:solidFill>
                <a:schemeClr val="accent1"/>
              </a:solidFill>
            </a:endParaRPr>
          </a:p>
        </p:txBody>
      </p:sp>
      <p:sp>
        <p:nvSpPr>
          <p:cNvPr id="7" name="TextBox 6">
            <a:extLst>
              <a:ext uri="{FF2B5EF4-FFF2-40B4-BE49-F238E27FC236}">
                <a16:creationId xmlns:a16="http://schemas.microsoft.com/office/drawing/2014/main" id="{ED4EB479-F93C-EABB-89BA-B0C6BFD3C017}"/>
              </a:ext>
            </a:extLst>
          </p:cNvPr>
          <p:cNvSpPr txBox="1"/>
          <p:nvPr/>
        </p:nvSpPr>
        <p:spPr>
          <a:xfrm>
            <a:off x="7416558" y="3411561"/>
            <a:ext cx="1812503" cy="1785104"/>
          </a:xfrm>
          <a:prstGeom prst="rect">
            <a:avLst/>
          </a:prstGeom>
          <a:noFill/>
        </p:spPr>
        <p:txBody>
          <a:bodyPr wrap="square">
            <a:spAutoFit/>
          </a:bodyPr>
          <a:lstStyle/>
          <a:p>
            <a:pPr algn="ctr"/>
            <a:r>
              <a:rPr lang="el-GR" b="1" dirty="0">
                <a:solidFill>
                  <a:schemeClr val="tx2"/>
                </a:solidFill>
                <a:latin typeface="PFTransport"/>
              </a:rPr>
              <a:t>π</a:t>
            </a:r>
            <a:r>
              <a:rPr lang="el-GR" sz="1400" b="1" i="0" u="none" strike="noStrike" baseline="0" dirty="0">
                <a:solidFill>
                  <a:schemeClr val="tx2"/>
                </a:solidFill>
                <a:latin typeface="PFTransport"/>
              </a:rPr>
              <a:t>χ.</a:t>
            </a:r>
          </a:p>
          <a:p>
            <a:pPr algn="ctr"/>
            <a:r>
              <a:rPr lang="el-GR" sz="1600" b="0" i="0" u="none" strike="noStrike" baseline="0" dirty="0">
                <a:solidFill>
                  <a:schemeClr val="tx2"/>
                </a:solidFill>
                <a:latin typeface="PFTransport"/>
              </a:rPr>
              <a:t>στη Μεσόγειο γίνεται λόγος για τη σημασία που έχουν το ψωμί και το τυρί και όχι το σιτάρι και το γάλα. </a:t>
            </a:r>
            <a:endParaRPr lang="en-US" sz="1600" dirty="0">
              <a:solidFill>
                <a:schemeClr val="tx2"/>
              </a:solidFill>
            </a:endParaRPr>
          </a:p>
        </p:txBody>
      </p:sp>
      <p:pic>
        <p:nvPicPr>
          <p:cNvPr id="2" name="Picture 1">
            <a:extLst>
              <a:ext uri="{FF2B5EF4-FFF2-40B4-BE49-F238E27FC236}">
                <a16:creationId xmlns:a16="http://schemas.microsoft.com/office/drawing/2014/main" id="{BFC43F72-080B-C0BF-BAE3-546DB22F92E1}"/>
              </a:ext>
            </a:extLst>
          </p:cNvPr>
          <p:cNvPicPr>
            <a:picLocks noChangeAspect="1"/>
          </p:cNvPicPr>
          <p:nvPr/>
        </p:nvPicPr>
        <p:blipFill rotWithShape="1">
          <a:blip r:embed="rId2"/>
          <a:srcRect t="5422" b="7737"/>
          <a:stretch/>
        </p:blipFill>
        <p:spPr>
          <a:xfrm>
            <a:off x="4995746" y="3406268"/>
            <a:ext cx="2420812" cy="1396260"/>
          </a:xfrm>
          <a:prstGeom prst="rect">
            <a:avLst/>
          </a:prstGeom>
        </p:spPr>
      </p:pic>
    </p:spTree>
    <p:extLst>
      <p:ext uri="{BB962C8B-B14F-4D97-AF65-F5344CB8AC3E}">
        <p14:creationId xmlns:p14="http://schemas.microsoft.com/office/powerpoint/2010/main" val="1326129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DDD7D5-C46A-5D93-42BB-538B82B126C7}"/>
              </a:ext>
            </a:extLst>
          </p:cNvPr>
          <p:cNvSpPr txBox="1"/>
          <p:nvPr/>
        </p:nvSpPr>
        <p:spPr>
          <a:xfrm>
            <a:off x="4558217" y="588416"/>
            <a:ext cx="3949822" cy="2185214"/>
          </a:xfrm>
          <a:prstGeom prst="rect">
            <a:avLst/>
          </a:prstGeom>
          <a:noFill/>
        </p:spPr>
        <p:txBody>
          <a:bodyPr wrap="square">
            <a:spAutoFit/>
          </a:bodyPr>
          <a:lstStyle/>
          <a:p>
            <a:pPr algn="ctr"/>
            <a:r>
              <a:rPr lang="el-GR" sz="2000" b="0" i="0" u="none" strike="noStrike" baseline="0" dirty="0">
                <a:solidFill>
                  <a:schemeClr val="bg1"/>
                </a:solidFill>
                <a:latin typeface="PFTransport"/>
              </a:rPr>
              <a:t>Τεχνολογίες &amp; τρόπους επεξεργασίας των πρώτων υλών βρίσκουμε στα βιβλία μαγειρικής και παραδοσιακής κουζίνας απ’ όλο τον κόσμο.</a:t>
            </a:r>
            <a:endParaRPr lang="el-GR" sz="2000" dirty="0">
              <a:solidFill>
                <a:schemeClr val="bg1"/>
              </a:solidFill>
              <a:latin typeface="PFTransport"/>
            </a:endParaRPr>
          </a:p>
          <a:p>
            <a:pPr algn="just"/>
            <a:endParaRPr lang="el-GR" sz="1800" dirty="0">
              <a:solidFill>
                <a:schemeClr val="bg1"/>
              </a:solidFill>
              <a:latin typeface="PFTransport"/>
            </a:endParaRPr>
          </a:p>
          <a:p>
            <a:pPr algn="just"/>
            <a:endParaRPr lang="el-GR" sz="1800" dirty="0">
              <a:solidFill>
                <a:schemeClr val="bg1"/>
              </a:solidFill>
              <a:latin typeface="PFTransport"/>
            </a:endParaRPr>
          </a:p>
        </p:txBody>
      </p:sp>
      <p:pic>
        <p:nvPicPr>
          <p:cNvPr id="2" name="Picture 1">
            <a:extLst>
              <a:ext uri="{FF2B5EF4-FFF2-40B4-BE49-F238E27FC236}">
                <a16:creationId xmlns:a16="http://schemas.microsoft.com/office/drawing/2014/main" id="{7C36338D-7580-86EB-310B-389356D06BBA}"/>
              </a:ext>
            </a:extLst>
          </p:cNvPr>
          <p:cNvPicPr>
            <a:picLocks noChangeAspect="1"/>
          </p:cNvPicPr>
          <p:nvPr/>
        </p:nvPicPr>
        <p:blipFill>
          <a:blip r:embed="rId2"/>
          <a:stretch>
            <a:fillRect/>
          </a:stretch>
        </p:blipFill>
        <p:spPr>
          <a:xfrm>
            <a:off x="1178147" y="821473"/>
            <a:ext cx="2536294" cy="3500554"/>
          </a:xfrm>
          <a:prstGeom prst="rect">
            <a:avLst/>
          </a:prstGeom>
        </p:spPr>
      </p:pic>
      <p:pic>
        <p:nvPicPr>
          <p:cNvPr id="3" name="Picture 2">
            <a:extLst>
              <a:ext uri="{FF2B5EF4-FFF2-40B4-BE49-F238E27FC236}">
                <a16:creationId xmlns:a16="http://schemas.microsoft.com/office/drawing/2014/main" id="{7E2A15D9-EFF1-7B70-2FB4-B5D19DDE7DA5}"/>
              </a:ext>
            </a:extLst>
          </p:cNvPr>
          <p:cNvPicPr>
            <a:picLocks noChangeAspect="1"/>
          </p:cNvPicPr>
          <p:nvPr/>
        </p:nvPicPr>
        <p:blipFill>
          <a:blip r:embed="rId3"/>
          <a:stretch>
            <a:fillRect/>
          </a:stretch>
        </p:blipFill>
        <p:spPr>
          <a:xfrm>
            <a:off x="4892412" y="2414979"/>
            <a:ext cx="3281432" cy="2050895"/>
          </a:xfrm>
          <a:prstGeom prst="rect">
            <a:avLst/>
          </a:prstGeom>
        </p:spPr>
      </p:pic>
    </p:spTree>
    <p:extLst>
      <p:ext uri="{BB962C8B-B14F-4D97-AF65-F5344CB8AC3E}">
        <p14:creationId xmlns:p14="http://schemas.microsoft.com/office/powerpoint/2010/main" val="920033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E74D4CF-C05D-6FF8-A399-EB31363D6C16}"/>
              </a:ext>
            </a:extLst>
          </p:cNvPr>
          <p:cNvGraphicFramePr/>
          <p:nvPr>
            <p:extLst>
              <p:ext uri="{D42A27DB-BD31-4B8C-83A1-F6EECF244321}">
                <p14:modId xmlns:p14="http://schemas.microsoft.com/office/powerpoint/2010/main" val="2453049998"/>
              </p:ext>
            </p:extLst>
          </p:nvPr>
        </p:nvGraphicFramePr>
        <p:xfrm>
          <a:off x="850518" y="729929"/>
          <a:ext cx="7591646" cy="3572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6392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7204A-CC62-0484-4E03-9F69BBFFEE23}"/>
              </a:ext>
            </a:extLst>
          </p:cNvPr>
          <p:cNvSpPr txBox="1"/>
          <p:nvPr/>
        </p:nvSpPr>
        <p:spPr>
          <a:xfrm>
            <a:off x="825190" y="1556086"/>
            <a:ext cx="3013167" cy="2031325"/>
          </a:xfrm>
          <a:prstGeom prst="rect">
            <a:avLst/>
          </a:prstGeom>
          <a:noFill/>
          <a:ln>
            <a:solidFill>
              <a:schemeClr val="accent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Ο άνθρωπος επαφίεται σε πολιτισμικές προσαρμογές όσον αφορά στη δίαιτά του, προκειμένου να λύσει προβλήματα τα οποία δεν μπορεί να λύσει μόνη της η βιολογία. </a:t>
            </a:r>
          </a:p>
        </p:txBody>
      </p:sp>
      <p:sp>
        <p:nvSpPr>
          <p:cNvPr id="5" name="TextBox 4">
            <a:extLst>
              <a:ext uri="{FF2B5EF4-FFF2-40B4-BE49-F238E27FC236}">
                <a16:creationId xmlns:a16="http://schemas.microsoft.com/office/drawing/2014/main" id="{D4013595-F87D-2000-CF0A-3256FA988637}"/>
              </a:ext>
            </a:extLst>
          </p:cNvPr>
          <p:cNvSpPr txBox="1"/>
          <p:nvPr/>
        </p:nvSpPr>
        <p:spPr>
          <a:xfrm>
            <a:off x="2285999" y="447265"/>
            <a:ext cx="4572000" cy="461665"/>
          </a:xfrm>
          <a:prstGeom prst="rect">
            <a:avLst/>
          </a:prstGeom>
          <a:noFill/>
        </p:spPr>
        <p:txBody>
          <a:bodyPr wrap="square">
            <a:spAutoFit/>
          </a:bodyPr>
          <a:lstStyle/>
          <a:p>
            <a:pPr algn="ctr"/>
            <a:r>
              <a:rPr lang="el-GR" sz="2400" b="1" i="0" u="none" strike="noStrike" baseline="0" dirty="0">
                <a:solidFill>
                  <a:schemeClr val="accent1"/>
                </a:solidFill>
                <a:latin typeface="PFTransport"/>
              </a:rPr>
              <a:t>Βιολογία &amp; Πολιτισμός</a:t>
            </a:r>
            <a:endParaRPr lang="en-US" sz="1800" b="1" dirty="0">
              <a:solidFill>
                <a:schemeClr val="accent1"/>
              </a:solidFill>
            </a:endParaRPr>
          </a:p>
        </p:txBody>
      </p:sp>
      <p:sp>
        <p:nvSpPr>
          <p:cNvPr id="8" name="TextBox 7">
            <a:extLst>
              <a:ext uri="{FF2B5EF4-FFF2-40B4-BE49-F238E27FC236}">
                <a16:creationId xmlns:a16="http://schemas.microsoft.com/office/drawing/2014/main" id="{5BE08A97-7B70-990A-61D5-BCF063421166}"/>
              </a:ext>
            </a:extLst>
          </p:cNvPr>
          <p:cNvSpPr txBox="1"/>
          <p:nvPr/>
        </p:nvSpPr>
        <p:spPr>
          <a:xfrm>
            <a:off x="5498934" y="1694585"/>
            <a:ext cx="2559682" cy="1754326"/>
          </a:xfrm>
          <a:prstGeom prst="rect">
            <a:avLst/>
          </a:prstGeom>
          <a:noFill/>
          <a:ln>
            <a:solidFill>
              <a:schemeClr val="accent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Έτσι, οι κοινωνίες έχουν κωδικοποιήσει στην πολιτισμική τους παράδοση τη γνώση που παρέχουν η κουζίνα και η γαστρονομία.</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Arrow: Right 8">
            <a:extLst>
              <a:ext uri="{FF2B5EF4-FFF2-40B4-BE49-F238E27FC236}">
                <a16:creationId xmlns:a16="http://schemas.microsoft.com/office/drawing/2014/main" id="{D7F4541C-4032-CDA0-E70F-70144AC89903}"/>
              </a:ext>
            </a:extLst>
          </p:cNvPr>
          <p:cNvSpPr/>
          <p:nvPr/>
        </p:nvSpPr>
        <p:spPr>
          <a:xfrm>
            <a:off x="4274287" y="2232170"/>
            <a:ext cx="1031358" cy="679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520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CA660D-EFBB-6CE6-E25D-E74B69C33941}"/>
              </a:ext>
            </a:extLst>
          </p:cNvPr>
          <p:cNvSpPr txBox="1"/>
          <p:nvPr/>
        </p:nvSpPr>
        <p:spPr>
          <a:xfrm>
            <a:off x="824023" y="1141141"/>
            <a:ext cx="7495953" cy="1200329"/>
          </a:xfrm>
          <a:prstGeom prst="rect">
            <a:avLst/>
          </a:prstGeom>
          <a:noFill/>
        </p:spPr>
        <p:txBody>
          <a:bodyPr wrap="square">
            <a:spAutoFit/>
          </a:bodyPr>
          <a:lstStyle/>
          <a:p>
            <a:pPr algn="just"/>
            <a:endParaRPr lang="en-US" sz="1800" dirty="0">
              <a:latin typeface="PFTransport"/>
            </a:endParaRPr>
          </a:p>
          <a:p>
            <a:pPr algn="just"/>
            <a:r>
              <a:rPr lang="el-GR" sz="1800" b="0" i="0" u="none" strike="noStrike" baseline="0" dirty="0">
                <a:solidFill>
                  <a:srgbClr val="000000"/>
                </a:solidFill>
                <a:latin typeface="PFTransport"/>
              </a:rPr>
              <a:t>οι τροποποιήσεις που έχει επιφέρει ο άνθρωπος στα τρόφιμα έχουν συμβάλει καθοριστικά στην πορεία της εξέλιξής του. </a:t>
            </a:r>
          </a:p>
          <a:p>
            <a:pPr algn="just"/>
            <a:endParaRPr lang="el-GR" sz="1800" dirty="0">
              <a:latin typeface="PFTransport"/>
            </a:endParaRPr>
          </a:p>
        </p:txBody>
      </p:sp>
      <p:sp>
        <p:nvSpPr>
          <p:cNvPr id="4" name="TextBox 3">
            <a:extLst>
              <a:ext uri="{FF2B5EF4-FFF2-40B4-BE49-F238E27FC236}">
                <a16:creationId xmlns:a16="http://schemas.microsoft.com/office/drawing/2014/main" id="{1360D36A-39F0-6F9B-DC99-1BC7C865DE66}"/>
              </a:ext>
            </a:extLst>
          </p:cNvPr>
          <p:cNvSpPr txBox="1"/>
          <p:nvPr/>
        </p:nvSpPr>
        <p:spPr>
          <a:xfrm>
            <a:off x="824023" y="849305"/>
            <a:ext cx="6778256"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2000" b="1" i="0" u="none" strike="noStrike" kern="0" cap="none" spc="0" normalizeH="0" baseline="0" noProof="0" dirty="0">
                <a:ln>
                  <a:noFill/>
                </a:ln>
                <a:solidFill>
                  <a:schemeClr val="accent1"/>
                </a:solidFill>
                <a:effectLst/>
                <a:uLnTx/>
                <a:uFillTx/>
                <a:latin typeface="PFTransport"/>
                <a:cs typeface="Arial"/>
                <a:sym typeface="Arial"/>
              </a:rPr>
              <a:t>Σύμφωνα με τους ανθρωπολόγους που μελετούν την εξέλιξη</a:t>
            </a:r>
            <a:r>
              <a:rPr kumimoji="0" lang="en-US" sz="2000" b="1" i="0" u="none" strike="noStrike" kern="0" cap="none" spc="0" normalizeH="0" baseline="0" noProof="0" dirty="0">
                <a:ln>
                  <a:noFill/>
                </a:ln>
                <a:solidFill>
                  <a:schemeClr val="accent1"/>
                </a:solidFill>
                <a:effectLst/>
                <a:uLnTx/>
                <a:uFillTx/>
                <a:latin typeface="PFTransport"/>
                <a:cs typeface="Arial"/>
                <a:sym typeface="Arial"/>
              </a:rPr>
              <a:t>:</a:t>
            </a:r>
          </a:p>
        </p:txBody>
      </p:sp>
      <p:sp>
        <p:nvSpPr>
          <p:cNvPr id="6" name="TextBox 5">
            <a:extLst>
              <a:ext uri="{FF2B5EF4-FFF2-40B4-BE49-F238E27FC236}">
                <a16:creationId xmlns:a16="http://schemas.microsoft.com/office/drawing/2014/main" id="{7A565155-0EB8-E139-2B07-6257FBFACA62}"/>
              </a:ext>
            </a:extLst>
          </p:cNvPr>
          <p:cNvSpPr txBox="1"/>
          <p:nvPr/>
        </p:nvSpPr>
        <p:spPr>
          <a:xfrm>
            <a:off x="824023" y="2967516"/>
            <a:ext cx="7495953" cy="923330"/>
          </a:xfrm>
          <a:prstGeom prst="rect">
            <a:avLst/>
          </a:prstGeom>
          <a:noFill/>
          <a:ln>
            <a:solidFill>
              <a:schemeClr val="accent2"/>
            </a:solidFill>
          </a:ln>
        </p:spPr>
        <p:txBody>
          <a:bodyPr wrap="square">
            <a:spAutoFit/>
          </a:bodyPr>
          <a:lstStyle/>
          <a:p>
            <a:pPr algn="ctr"/>
            <a:r>
              <a:rPr lang="el-GR" sz="1800" dirty="0">
                <a:latin typeface="PFTransport"/>
              </a:rPr>
              <a:t>Α</a:t>
            </a:r>
            <a:r>
              <a:rPr lang="el-GR" sz="1800" b="0" i="0" u="none" strike="noStrike" baseline="0" dirty="0">
                <a:solidFill>
                  <a:srgbClr val="000000"/>
                </a:solidFill>
                <a:latin typeface="PFTransport"/>
              </a:rPr>
              <a:t>υτό δεν θα πρέπει να μας οδηγήσει στη γενίκευση ότι όλες ανεξαιρέτως οι πρακτικές μαγειρικής και οι γαστρονομικές καινοτομίες συνδέονται με την εξέλιξη του είδους. </a:t>
            </a:r>
            <a:endParaRPr lang="en-US" sz="1800" dirty="0"/>
          </a:p>
        </p:txBody>
      </p:sp>
    </p:spTree>
    <p:extLst>
      <p:ext uri="{BB962C8B-B14F-4D97-AF65-F5344CB8AC3E}">
        <p14:creationId xmlns:p14="http://schemas.microsoft.com/office/powerpoint/2010/main" val="211324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0C5BA3-A8ED-BDEB-9556-880572E3DAEA}"/>
              </a:ext>
            </a:extLst>
          </p:cNvPr>
          <p:cNvSpPr txBox="1"/>
          <p:nvPr/>
        </p:nvSpPr>
        <p:spPr>
          <a:xfrm>
            <a:off x="823359" y="1327054"/>
            <a:ext cx="2923452" cy="2308324"/>
          </a:xfrm>
          <a:prstGeom prst="rect">
            <a:avLst/>
          </a:prstGeom>
          <a:solidFill>
            <a:schemeClr val="accent1">
              <a:lumMod val="20000"/>
              <a:lumOff val="80000"/>
            </a:schemeClr>
          </a:solidFill>
        </p:spPr>
        <p:txBody>
          <a:bodyPr wrap="square">
            <a:spAutoFit/>
          </a:bodyPr>
          <a:lstStyle/>
          <a:p>
            <a:pPr algn="ctr"/>
            <a:r>
              <a:rPr lang="en-US" sz="1800" dirty="0">
                <a:latin typeface="PFTransport"/>
              </a:rPr>
              <a:t>O</a:t>
            </a:r>
            <a:r>
              <a:rPr lang="el-GR" sz="1800" dirty="0">
                <a:latin typeface="PFTransport"/>
              </a:rPr>
              <a:t>ι ενδείξεις συνηγορούν ότι πολλές από τις συνήθεις μεθόδους μετατροπής των πρώτων υλών σε φαγητό κρύβουν τη μακραίωνη ιστορία μιας </a:t>
            </a:r>
            <a:r>
              <a:rPr lang="el-GR" sz="1800" b="1" dirty="0">
                <a:latin typeface="PFTransport"/>
              </a:rPr>
              <a:t>προσπάθειας να βελτιωθεί η θρεπτική αξία της τροφής</a:t>
            </a:r>
            <a:r>
              <a:rPr lang="el-GR" sz="1800" dirty="0">
                <a:latin typeface="PFTransport"/>
              </a:rPr>
              <a:t>. </a:t>
            </a:r>
            <a:endParaRPr lang="en-US" sz="1800" dirty="0">
              <a:latin typeface="PFTransport"/>
            </a:endParaRPr>
          </a:p>
        </p:txBody>
      </p:sp>
      <p:sp>
        <p:nvSpPr>
          <p:cNvPr id="9" name="TextBox 8">
            <a:extLst>
              <a:ext uri="{FF2B5EF4-FFF2-40B4-BE49-F238E27FC236}">
                <a16:creationId xmlns:a16="http://schemas.microsoft.com/office/drawing/2014/main" id="{9DCE07AD-15A9-9089-620F-250CE95B557E}"/>
              </a:ext>
            </a:extLst>
          </p:cNvPr>
          <p:cNvSpPr txBox="1"/>
          <p:nvPr/>
        </p:nvSpPr>
        <p:spPr>
          <a:xfrm>
            <a:off x="5635921" y="854990"/>
            <a:ext cx="2769781" cy="3139321"/>
          </a:xfrm>
          <a:prstGeom prst="rect">
            <a:avLst/>
          </a:prstGeom>
          <a:solidFill>
            <a:schemeClr val="accent2">
              <a:lumMod val="20000"/>
              <a:lumOff val="80000"/>
            </a:schemeClr>
          </a:solidFill>
        </p:spPr>
        <p:txBody>
          <a:bodyPr wrap="square">
            <a:spAutoFit/>
          </a:bodyPr>
          <a:lstStyle/>
          <a:p>
            <a:pPr algn="ctr"/>
            <a:r>
              <a:rPr kumimoji="0" lang="el-GR" sz="1800" b="0" i="0" u="none" strike="noStrike" kern="0" cap="none" spc="0" normalizeH="0" baseline="0" noProof="0" dirty="0">
                <a:ln>
                  <a:noFill/>
                </a:ln>
                <a:solidFill>
                  <a:srgbClr val="000000"/>
                </a:solidFill>
                <a:effectLst/>
                <a:uLnTx/>
                <a:uFillTx/>
                <a:latin typeface="PFTransport"/>
                <a:cs typeface="Arial"/>
                <a:sym typeface="Arial"/>
              </a:rPr>
              <a:t>Έτσι, τα άτομα έχουν σαφή συναίσθηση του τρόπου με τον οποίο τα τρόφιμα γίνονται εύληπτα και συμβατά με τους πολιτισμικούς κώδικες, ενώ δε διαθέτουν αντίστοιχη συναίσθηση της διατροφικής ή της φαρμακολογικής αξίας των διαδικασιών επεξεργασίας. </a:t>
            </a:r>
            <a:endParaRPr lang="en-US" dirty="0"/>
          </a:p>
        </p:txBody>
      </p:sp>
      <p:sp>
        <p:nvSpPr>
          <p:cNvPr id="11" name="Arrow: Right 10">
            <a:extLst>
              <a:ext uri="{FF2B5EF4-FFF2-40B4-BE49-F238E27FC236}">
                <a16:creationId xmlns:a16="http://schemas.microsoft.com/office/drawing/2014/main" id="{B58B2452-EA4B-5CCC-43BA-136B0E025967}"/>
              </a:ext>
            </a:extLst>
          </p:cNvPr>
          <p:cNvSpPr/>
          <p:nvPr/>
        </p:nvSpPr>
        <p:spPr>
          <a:xfrm>
            <a:off x="4267642" y="2113684"/>
            <a:ext cx="608715" cy="458066"/>
          </a:xfrm>
          <a:prstGeom prst="rightArrow">
            <a:avLst/>
          </a:prstGeom>
          <a:solidFill>
            <a:schemeClr val="tx1">
              <a:lumMod val="25000"/>
              <a:lumOff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054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D5C47D-91B0-70A3-C380-241779709B91}"/>
              </a:ext>
            </a:extLst>
          </p:cNvPr>
          <p:cNvSpPr txBox="1"/>
          <p:nvPr/>
        </p:nvSpPr>
        <p:spPr>
          <a:xfrm>
            <a:off x="1233376" y="517545"/>
            <a:ext cx="6677247" cy="400110"/>
          </a:xfrm>
          <a:prstGeom prst="rect">
            <a:avLst/>
          </a:prstGeom>
          <a:noFill/>
        </p:spPr>
        <p:txBody>
          <a:bodyPr wrap="square">
            <a:spAutoFit/>
          </a:bodyPr>
          <a:lstStyle/>
          <a:p>
            <a:r>
              <a:rPr lang="el-GR" sz="2000" b="1" dirty="0">
                <a:solidFill>
                  <a:schemeClr val="accent1"/>
                </a:solidFill>
                <a:latin typeface="PFTransport"/>
              </a:rPr>
              <a:t>Τεχνικές προετοιμασίας τροφής πριν από την κατανάλωση</a:t>
            </a:r>
            <a:r>
              <a:rPr lang="en-US" sz="2000" b="1" dirty="0">
                <a:solidFill>
                  <a:schemeClr val="accent1"/>
                </a:solidFill>
                <a:latin typeface="PFTransport"/>
              </a:rPr>
              <a:t>:</a:t>
            </a:r>
          </a:p>
        </p:txBody>
      </p:sp>
      <p:pic>
        <p:nvPicPr>
          <p:cNvPr id="6" name="Picture 5">
            <a:extLst>
              <a:ext uri="{FF2B5EF4-FFF2-40B4-BE49-F238E27FC236}">
                <a16:creationId xmlns:a16="http://schemas.microsoft.com/office/drawing/2014/main" id="{AD407D01-C73E-923F-64D6-3E3411A1F851}"/>
              </a:ext>
            </a:extLst>
          </p:cNvPr>
          <p:cNvPicPr>
            <a:picLocks noChangeAspect="1"/>
          </p:cNvPicPr>
          <p:nvPr/>
        </p:nvPicPr>
        <p:blipFill>
          <a:blip r:embed="rId2"/>
          <a:stretch>
            <a:fillRect/>
          </a:stretch>
        </p:blipFill>
        <p:spPr>
          <a:xfrm>
            <a:off x="447946" y="1009770"/>
            <a:ext cx="1992173" cy="1217428"/>
          </a:xfrm>
          <a:prstGeom prst="rect">
            <a:avLst/>
          </a:prstGeom>
        </p:spPr>
      </p:pic>
      <p:sp>
        <p:nvSpPr>
          <p:cNvPr id="8" name="TextBox 7">
            <a:extLst>
              <a:ext uri="{FF2B5EF4-FFF2-40B4-BE49-F238E27FC236}">
                <a16:creationId xmlns:a16="http://schemas.microsoft.com/office/drawing/2014/main" id="{A6D08BA7-ABFE-9097-C11D-DD3D027292E7}"/>
              </a:ext>
            </a:extLst>
          </p:cNvPr>
          <p:cNvSpPr txBox="1"/>
          <p:nvPr/>
        </p:nvSpPr>
        <p:spPr>
          <a:xfrm>
            <a:off x="443973" y="1967590"/>
            <a:ext cx="1992173" cy="307777"/>
          </a:xfrm>
          <a:prstGeom prst="rect">
            <a:avLst/>
          </a:prstGeom>
          <a:solidFill>
            <a:schemeClr val="accent2"/>
          </a:solidFill>
        </p:spPr>
        <p:txBody>
          <a:bodyPr wrap="square">
            <a:spAutoFit/>
          </a:bodyPr>
          <a:lstStyle/>
          <a:p>
            <a:pPr algn="ctr"/>
            <a:r>
              <a:rPr lang="el-GR" b="1" dirty="0">
                <a:solidFill>
                  <a:schemeClr val="tx2"/>
                </a:solidFill>
              </a:rPr>
              <a:t>τεμαχισμός</a:t>
            </a:r>
            <a:endParaRPr lang="en-US" b="1" dirty="0">
              <a:solidFill>
                <a:schemeClr val="tx2"/>
              </a:solidFill>
            </a:endParaRPr>
          </a:p>
        </p:txBody>
      </p:sp>
      <p:pic>
        <p:nvPicPr>
          <p:cNvPr id="11" name="Picture 10">
            <a:extLst>
              <a:ext uri="{FF2B5EF4-FFF2-40B4-BE49-F238E27FC236}">
                <a16:creationId xmlns:a16="http://schemas.microsoft.com/office/drawing/2014/main" id="{F8579819-5F95-A21D-F9E7-17A84BBD0B49}"/>
              </a:ext>
            </a:extLst>
          </p:cNvPr>
          <p:cNvPicPr>
            <a:picLocks noChangeAspect="1"/>
          </p:cNvPicPr>
          <p:nvPr/>
        </p:nvPicPr>
        <p:blipFill rotWithShape="1">
          <a:blip r:embed="rId3"/>
          <a:srcRect l="7522" r="6310"/>
          <a:stretch/>
        </p:blipFill>
        <p:spPr>
          <a:xfrm>
            <a:off x="439309" y="2368039"/>
            <a:ext cx="1989670" cy="1217427"/>
          </a:xfrm>
          <a:prstGeom prst="rect">
            <a:avLst/>
          </a:prstGeom>
        </p:spPr>
      </p:pic>
      <p:sp>
        <p:nvSpPr>
          <p:cNvPr id="13" name="TextBox 12">
            <a:extLst>
              <a:ext uri="{FF2B5EF4-FFF2-40B4-BE49-F238E27FC236}">
                <a16:creationId xmlns:a16="http://schemas.microsoft.com/office/drawing/2014/main" id="{81CB3C34-1FF4-9466-F2DC-B4F66F8661A3}"/>
              </a:ext>
            </a:extLst>
          </p:cNvPr>
          <p:cNvSpPr txBox="1"/>
          <p:nvPr/>
        </p:nvSpPr>
        <p:spPr>
          <a:xfrm>
            <a:off x="438658" y="3277687"/>
            <a:ext cx="1982346" cy="307777"/>
          </a:xfrm>
          <a:prstGeom prst="rect">
            <a:avLst/>
          </a:prstGeom>
          <a:solidFill>
            <a:schemeClr val="accent2"/>
          </a:solidFill>
        </p:spPr>
        <p:txBody>
          <a:bodyPr wrap="square">
            <a:spAutoFit/>
          </a:bodyPr>
          <a:lstStyle/>
          <a:p>
            <a:pPr algn="ctr"/>
            <a:r>
              <a:rPr lang="el-GR" b="1" dirty="0">
                <a:solidFill>
                  <a:schemeClr val="tx2"/>
                </a:solidFill>
              </a:rPr>
              <a:t>άλεση</a:t>
            </a:r>
            <a:endParaRPr lang="en-US" b="1" dirty="0">
              <a:solidFill>
                <a:schemeClr val="tx2"/>
              </a:solidFill>
            </a:endParaRPr>
          </a:p>
        </p:txBody>
      </p:sp>
      <p:pic>
        <p:nvPicPr>
          <p:cNvPr id="14" name="Picture 13">
            <a:extLst>
              <a:ext uri="{FF2B5EF4-FFF2-40B4-BE49-F238E27FC236}">
                <a16:creationId xmlns:a16="http://schemas.microsoft.com/office/drawing/2014/main" id="{F9E5D99A-B753-2C08-4AC3-9762BA3FE103}"/>
              </a:ext>
            </a:extLst>
          </p:cNvPr>
          <p:cNvPicPr>
            <a:picLocks noChangeAspect="1"/>
          </p:cNvPicPr>
          <p:nvPr/>
        </p:nvPicPr>
        <p:blipFill>
          <a:blip r:embed="rId4"/>
          <a:stretch>
            <a:fillRect/>
          </a:stretch>
        </p:blipFill>
        <p:spPr>
          <a:xfrm>
            <a:off x="2501335" y="1033911"/>
            <a:ext cx="1990972" cy="1217426"/>
          </a:xfrm>
          <a:prstGeom prst="rect">
            <a:avLst/>
          </a:prstGeom>
        </p:spPr>
      </p:pic>
      <p:sp>
        <p:nvSpPr>
          <p:cNvPr id="16" name="TextBox 15">
            <a:extLst>
              <a:ext uri="{FF2B5EF4-FFF2-40B4-BE49-F238E27FC236}">
                <a16:creationId xmlns:a16="http://schemas.microsoft.com/office/drawing/2014/main" id="{799AFA2D-4922-0CDE-3657-B9CFC0007179}"/>
              </a:ext>
            </a:extLst>
          </p:cNvPr>
          <p:cNvSpPr txBox="1"/>
          <p:nvPr/>
        </p:nvSpPr>
        <p:spPr>
          <a:xfrm>
            <a:off x="2466754" y="1965318"/>
            <a:ext cx="2025554" cy="307777"/>
          </a:xfrm>
          <a:prstGeom prst="rect">
            <a:avLst/>
          </a:prstGeom>
          <a:solidFill>
            <a:schemeClr val="accent2"/>
          </a:solidFill>
        </p:spPr>
        <p:txBody>
          <a:bodyPr wrap="square">
            <a:spAutoFit/>
          </a:bodyPr>
          <a:lstStyle/>
          <a:p>
            <a:pPr algn="ctr"/>
            <a:r>
              <a:rPr lang="el-GR" b="1" dirty="0">
                <a:solidFill>
                  <a:schemeClr val="tx2"/>
                </a:solidFill>
              </a:rPr>
              <a:t>μούλιασμα</a:t>
            </a:r>
            <a:endParaRPr lang="en-US" b="1" dirty="0">
              <a:solidFill>
                <a:schemeClr val="tx2"/>
              </a:solidFill>
            </a:endParaRPr>
          </a:p>
        </p:txBody>
      </p:sp>
      <p:pic>
        <p:nvPicPr>
          <p:cNvPr id="17" name="Picture 16">
            <a:extLst>
              <a:ext uri="{FF2B5EF4-FFF2-40B4-BE49-F238E27FC236}">
                <a16:creationId xmlns:a16="http://schemas.microsoft.com/office/drawing/2014/main" id="{7D97FE9A-A3D0-F922-53CA-C10C243DB871}"/>
              </a:ext>
            </a:extLst>
          </p:cNvPr>
          <p:cNvPicPr>
            <a:picLocks noChangeAspect="1"/>
          </p:cNvPicPr>
          <p:nvPr/>
        </p:nvPicPr>
        <p:blipFill>
          <a:blip r:embed="rId5"/>
          <a:stretch>
            <a:fillRect/>
          </a:stretch>
        </p:blipFill>
        <p:spPr>
          <a:xfrm>
            <a:off x="2501986" y="2368039"/>
            <a:ext cx="1989670" cy="1217425"/>
          </a:xfrm>
          <a:prstGeom prst="rect">
            <a:avLst/>
          </a:prstGeom>
        </p:spPr>
      </p:pic>
      <p:sp>
        <p:nvSpPr>
          <p:cNvPr id="19" name="TextBox 18">
            <a:extLst>
              <a:ext uri="{FF2B5EF4-FFF2-40B4-BE49-F238E27FC236}">
                <a16:creationId xmlns:a16="http://schemas.microsoft.com/office/drawing/2014/main" id="{8008642D-D9DF-E434-4B48-19108CD21CFF}"/>
              </a:ext>
            </a:extLst>
          </p:cNvPr>
          <p:cNvSpPr txBox="1"/>
          <p:nvPr/>
        </p:nvSpPr>
        <p:spPr>
          <a:xfrm>
            <a:off x="2501335" y="3277689"/>
            <a:ext cx="1989670" cy="307777"/>
          </a:xfrm>
          <a:prstGeom prst="rect">
            <a:avLst/>
          </a:prstGeom>
          <a:solidFill>
            <a:schemeClr val="accent2"/>
          </a:solidFill>
        </p:spPr>
        <p:txBody>
          <a:bodyPr wrap="square">
            <a:spAutoFit/>
          </a:bodyPr>
          <a:lstStyle/>
          <a:p>
            <a:pPr algn="ctr"/>
            <a:r>
              <a:rPr lang="el-GR" b="1" dirty="0">
                <a:solidFill>
                  <a:schemeClr val="tx2"/>
                </a:solidFill>
              </a:rPr>
              <a:t>αποξήρανση</a:t>
            </a:r>
            <a:endParaRPr lang="en-US" b="1" dirty="0">
              <a:solidFill>
                <a:schemeClr val="tx2"/>
              </a:solidFill>
            </a:endParaRPr>
          </a:p>
        </p:txBody>
      </p:sp>
      <p:pic>
        <p:nvPicPr>
          <p:cNvPr id="20" name="Picture 19">
            <a:extLst>
              <a:ext uri="{FF2B5EF4-FFF2-40B4-BE49-F238E27FC236}">
                <a16:creationId xmlns:a16="http://schemas.microsoft.com/office/drawing/2014/main" id="{78199D78-47D7-139A-80B8-D8258CFE517D}"/>
              </a:ext>
            </a:extLst>
          </p:cNvPr>
          <p:cNvPicPr>
            <a:picLocks noChangeAspect="1"/>
          </p:cNvPicPr>
          <p:nvPr/>
        </p:nvPicPr>
        <p:blipFill rotWithShape="1">
          <a:blip r:embed="rId6"/>
          <a:srcRect t="23144"/>
          <a:stretch/>
        </p:blipFill>
        <p:spPr>
          <a:xfrm>
            <a:off x="4572000" y="1057939"/>
            <a:ext cx="2001604" cy="1217428"/>
          </a:xfrm>
          <a:prstGeom prst="rect">
            <a:avLst/>
          </a:prstGeom>
        </p:spPr>
      </p:pic>
      <p:sp>
        <p:nvSpPr>
          <p:cNvPr id="22" name="TextBox 21">
            <a:extLst>
              <a:ext uri="{FF2B5EF4-FFF2-40B4-BE49-F238E27FC236}">
                <a16:creationId xmlns:a16="http://schemas.microsoft.com/office/drawing/2014/main" id="{C0867699-8D4B-3F32-AD23-98FC295E61F2}"/>
              </a:ext>
            </a:extLst>
          </p:cNvPr>
          <p:cNvSpPr txBox="1"/>
          <p:nvPr/>
        </p:nvSpPr>
        <p:spPr>
          <a:xfrm>
            <a:off x="4572000" y="1967590"/>
            <a:ext cx="2001604" cy="307777"/>
          </a:xfrm>
          <a:prstGeom prst="rect">
            <a:avLst/>
          </a:prstGeom>
          <a:solidFill>
            <a:schemeClr val="accent2"/>
          </a:solidFill>
        </p:spPr>
        <p:txBody>
          <a:bodyPr wrap="square">
            <a:spAutoFit/>
          </a:bodyPr>
          <a:lstStyle/>
          <a:p>
            <a:pPr algn="ctr"/>
            <a:r>
              <a:rPr lang="el-GR" b="1" dirty="0">
                <a:solidFill>
                  <a:schemeClr val="tx2"/>
                </a:solidFill>
              </a:rPr>
              <a:t>αφυδάτωση</a:t>
            </a:r>
            <a:endParaRPr lang="en-US" b="1" dirty="0">
              <a:solidFill>
                <a:schemeClr val="tx2"/>
              </a:solidFill>
            </a:endParaRPr>
          </a:p>
        </p:txBody>
      </p:sp>
      <p:pic>
        <p:nvPicPr>
          <p:cNvPr id="23" name="Picture 22">
            <a:extLst>
              <a:ext uri="{FF2B5EF4-FFF2-40B4-BE49-F238E27FC236}">
                <a16:creationId xmlns:a16="http://schemas.microsoft.com/office/drawing/2014/main" id="{6BE5C433-A350-AF62-FAD1-DF1A65B70171}"/>
              </a:ext>
            </a:extLst>
          </p:cNvPr>
          <p:cNvPicPr>
            <a:picLocks noChangeAspect="1"/>
          </p:cNvPicPr>
          <p:nvPr/>
        </p:nvPicPr>
        <p:blipFill>
          <a:blip r:embed="rId7"/>
          <a:stretch>
            <a:fillRect/>
          </a:stretch>
        </p:blipFill>
        <p:spPr>
          <a:xfrm>
            <a:off x="4572000" y="2371649"/>
            <a:ext cx="1990971" cy="1213815"/>
          </a:xfrm>
          <a:prstGeom prst="rect">
            <a:avLst/>
          </a:prstGeom>
        </p:spPr>
      </p:pic>
      <p:sp>
        <p:nvSpPr>
          <p:cNvPr id="25" name="TextBox 24">
            <a:extLst>
              <a:ext uri="{FF2B5EF4-FFF2-40B4-BE49-F238E27FC236}">
                <a16:creationId xmlns:a16="http://schemas.microsoft.com/office/drawing/2014/main" id="{9474C172-B651-70F6-649B-9F8CCF612ABE}"/>
              </a:ext>
            </a:extLst>
          </p:cNvPr>
          <p:cNvSpPr txBox="1"/>
          <p:nvPr/>
        </p:nvSpPr>
        <p:spPr>
          <a:xfrm>
            <a:off x="4582631" y="3277689"/>
            <a:ext cx="1990971" cy="307777"/>
          </a:xfrm>
          <a:prstGeom prst="rect">
            <a:avLst/>
          </a:prstGeom>
          <a:solidFill>
            <a:schemeClr val="accent2"/>
          </a:solidFill>
        </p:spPr>
        <p:txBody>
          <a:bodyPr wrap="square">
            <a:spAutoFit/>
          </a:bodyPr>
          <a:lstStyle/>
          <a:p>
            <a:pPr algn="ctr"/>
            <a:r>
              <a:rPr lang="el-GR" b="1" dirty="0">
                <a:solidFill>
                  <a:schemeClr val="tx2"/>
                </a:solidFill>
              </a:rPr>
              <a:t>αλάτισμα</a:t>
            </a:r>
            <a:endParaRPr lang="en-US" b="1" dirty="0">
              <a:solidFill>
                <a:schemeClr val="tx2"/>
              </a:solidFill>
            </a:endParaRPr>
          </a:p>
        </p:txBody>
      </p:sp>
      <p:pic>
        <p:nvPicPr>
          <p:cNvPr id="26" name="Picture 25">
            <a:extLst>
              <a:ext uri="{FF2B5EF4-FFF2-40B4-BE49-F238E27FC236}">
                <a16:creationId xmlns:a16="http://schemas.microsoft.com/office/drawing/2014/main" id="{116DC97A-FF19-AD9E-2381-45A700C90815}"/>
              </a:ext>
            </a:extLst>
          </p:cNvPr>
          <p:cNvPicPr>
            <a:picLocks noChangeAspect="1"/>
          </p:cNvPicPr>
          <p:nvPr/>
        </p:nvPicPr>
        <p:blipFill>
          <a:blip r:embed="rId8"/>
          <a:stretch>
            <a:fillRect/>
          </a:stretch>
        </p:blipFill>
        <p:spPr>
          <a:xfrm>
            <a:off x="6625387" y="2372942"/>
            <a:ext cx="2001604" cy="1212522"/>
          </a:xfrm>
          <a:prstGeom prst="rect">
            <a:avLst/>
          </a:prstGeom>
        </p:spPr>
      </p:pic>
      <p:sp>
        <p:nvSpPr>
          <p:cNvPr id="28" name="TextBox 27">
            <a:extLst>
              <a:ext uri="{FF2B5EF4-FFF2-40B4-BE49-F238E27FC236}">
                <a16:creationId xmlns:a16="http://schemas.microsoft.com/office/drawing/2014/main" id="{976FF5D5-1198-21DF-CA5F-FF7182ECF2B7}"/>
              </a:ext>
            </a:extLst>
          </p:cNvPr>
          <p:cNvSpPr txBox="1"/>
          <p:nvPr/>
        </p:nvSpPr>
        <p:spPr>
          <a:xfrm>
            <a:off x="6625387" y="3274946"/>
            <a:ext cx="2001604" cy="307777"/>
          </a:xfrm>
          <a:prstGeom prst="rect">
            <a:avLst/>
          </a:prstGeom>
          <a:solidFill>
            <a:schemeClr val="accent2"/>
          </a:solidFill>
        </p:spPr>
        <p:txBody>
          <a:bodyPr wrap="square">
            <a:spAutoFit/>
          </a:bodyPr>
          <a:lstStyle/>
          <a:p>
            <a:pPr algn="ctr"/>
            <a:r>
              <a:rPr lang="el-GR" b="1" dirty="0">
                <a:solidFill>
                  <a:schemeClr val="tx2"/>
                </a:solidFill>
              </a:rPr>
              <a:t>ζύμωση</a:t>
            </a:r>
            <a:endParaRPr lang="en-US" b="1" dirty="0">
              <a:solidFill>
                <a:schemeClr val="tx2"/>
              </a:solidFill>
            </a:endParaRPr>
          </a:p>
        </p:txBody>
      </p:sp>
      <p:pic>
        <p:nvPicPr>
          <p:cNvPr id="29" name="Picture 28">
            <a:extLst>
              <a:ext uri="{FF2B5EF4-FFF2-40B4-BE49-F238E27FC236}">
                <a16:creationId xmlns:a16="http://schemas.microsoft.com/office/drawing/2014/main" id="{F8455EED-AE8F-2E5D-53FA-DDD397F008FC}"/>
              </a:ext>
            </a:extLst>
          </p:cNvPr>
          <p:cNvPicPr>
            <a:picLocks noChangeAspect="1"/>
          </p:cNvPicPr>
          <p:nvPr/>
        </p:nvPicPr>
        <p:blipFill rotWithShape="1">
          <a:blip r:embed="rId9"/>
          <a:srcRect l="21674"/>
          <a:stretch/>
        </p:blipFill>
        <p:spPr>
          <a:xfrm>
            <a:off x="6625387" y="1057940"/>
            <a:ext cx="2001604" cy="1217428"/>
          </a:xfrm>
          <a:prstGeom prst="rect">
            <a:avLst/>
          </a:prstGeom>
        </p:spPr>
      </p:pic>
      <p:sp>
        <p:nvSpPr>
          <p:cNvPr id="31" name="TextBox 30">
            <a:extLst>
              <a:ext uri="{FF2B5EF4-FFF2-40B4-BE49-F238E27FC236}">
                <a16:creationId xmlns:a16="http://schemas.microsoft.com/office/drawing/2014/main" id="{70541604-7854-0EB6-8025-5692BF19F5CC}"/>
              </a:ext>
            </a:extLst>
          </p:cNvPr>
          <p:cNvSpPr txBox="1"/>
          <p:nvPr/>
        </p:nvSpPr>
        <p:spPr>
          <a:xfrm>
            <a:off x="6625387" y="1967590"/>
            <a:ext cx="2001604" cy="307777"/>
          </a:xfrm>
          <a:prstGeom prst="rect">
            <a:avLst/>
          </a:prstGeom>
          <a:solidFill>
            <a:schemeClr val="accent2"/>
          </a:solidFill>
        </p:spPr>
        <p:txBody>
          <a:bodyPr wrap="square">
            <a:spAutoFit/>
          </a:bodyPr>
          <a:lstStyle/>
          <a:p>
            <a:pPr algn="ctr"/>
            <a:r>
              <a:rPr lang="el-GR" b="1" dirty="0">
                <a:solidFill>
                  <a:schemeClr val="tx2"/>
                </a:solidFill>
              </a:rPr>
              <a:t>θερμική επεξεργασία</a:t>
            </a:r>
            <a:endParaRPr lang="en-US" b="1" dirty="0">
              <a:solidFill>
                <a:schemeClr val="tx2"/>
              </a:solidFill>
            </a:endParaRPr>
          </a:p>
        </p:txBody>
      </p:sp>
      <p:sp>
        <p:nvSpPr>
          <p:cNvPr id="35" name="TextBox 34">
            <a:extLst>
              <a:ext uri="{FF2B5EF4-FFF2-40B4-BE49-F238E27FC236}">
                <a16:creationId xmlns:a16="http://schemas.microsoft.com/office/drawing/2014/main" id="{83E33AA0-B416-8916-B023-2DF63051371D}"/>
              </a:ext>
            </a:extLst>
          </p:cNvPr>
          <p:cNvSpPr txBox="1"/>
          <p:nvPr/>
        </p:nvSpPr>
        <p:spPr>
          <a:xfrm>
            <a:off x="1544366" y="3802215"/>
            <a:ext cx="6081823" cy="830997"/>
          </a:xfrm>
          <a:prstGeom prst="rect">
            <a:avLst/>
          </a:prstGeom>
          <a:noFill/>
        </p:spPr>
        <p:txBody>
          <a:bodyPr wrap="square">
            <a:spAutoFit/>
          </a:bodyPr>
          <a:lstStyle/>
          <a:p>
            <a:pPr algn="ctr"/>
            <a:r>
              <a:rPr lang="el-GR" sz="1600" dirty="0">
                <a:latin typeface="PFTransport"/>
              </a:rPr>
              <a:t>Το σύνολο των μαγειρικών και λοιπών μεθόδων επεξεργασίας και παρασκευής τροφίμων αναφέρεται στη διεθνή βιβλιογραφία άλλοτε ως </a:t>
            </a:r>
            <a:r>
              <a:rPr lang="el-GR" sz="1600" b="1" dirty="0">
                <a:latin typeface="PFTransport"/>
              </a:rPr>
              <a:t>cuisine (κουζίνα) </a:t>
            </a:r>
            <a:r>
              <a:rPr lang="el-GR" sz="1600" dirty="0">
                <a:latin typeface="PFTransport"/>
              </a:rPr>
              <a:t>και άλλοτε ως </a:t>
            </a:r>
            <a:r>
              <a:rPr lang="el-GR" sz="1600" b="1" dirty="0">
                <a:latin typeface="PFTransport"/>
              </a:rPr>
              <a:t>gastronomy (γαστρονομία)</a:t>
            </a:r>
            <a:r>
              <a:rPr lang="el-GR" sz="1600" dirty="0">
                <a:latin typeface="PFTransport"/>
              </a:rPr>
              <a:t>.</a:t>
            </a:r>
            <a:endParaRPr lang="en-US" sz="1600" dirty="0">
              <a:latin typeface="PFTransport"/>
            </a:endParaRPr>
          </a:p>
        </p:txBody>
      </p:sp>
    </p:spTree>
    <p:extLst>
      <p:ext uri="{BB962C8B-B14F-4D97-AF65-F5344CB8AC3E}">
        <p14:creationId xmlns:p14="http://schemas.microsoft.com/office/powerpoint/2010/main" val="3096107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0B19B1-7A30-E413-E94D-EB15851D6092}"/>
              </a:ext>
            </a:extLst>
          </p:cNvPr>
          <p:cNvSpPr>
            <a:spLocks noGrp="1"/>
          </p:cNvSpPr>
          <p:nvPr>
            <p:ph type="title"/>
          </p:nvPr>
        </p:nvSpPr>
        <p:spPr>
          <a:xfrm>
            <a:off x="720000" y="409181"/>
            <a:ext cx="7704000" cy="572700"/>
          </a:xfrm>
        </p:spPr>
        <p:txBody>
          <a:bodyPr/>
          <a:lstStyle/>
          <a:p>
            <a:r>
              <a:rPr lang="el-GR" sz="2400" b="1" i="0" u="none" strike="noStrike" baseline="0" dirty="0">
                <a:solidFill>
                  <a:schemeClr val="accent1"/>
                </a:solidFill>
                <a:latin typeface="PFTraffic Black"/>
              </a:rPr>
              <a:t>Το παράδειγμα της επεξεργασίας του καλαμποκιού </a:t>
            </a:r>
            <a:endParaRPr lang="en-US" sz="2400" dirty="0">
              <a:solidFill>
                <a:schemeClr val="accent1"/>
              </a:solidFill>
            </a:endParaRPr>
          </a:p>
        </p:txBody>
      </p:sp>
      <p:sp>
        <p:nvSpPr>
          <p:cNvPr id="5" name="Text Placeholder 4">
            <a:extLst>
              <a:ext uri="{FF2B5EF4-FFF2-40B4-BE49-F238E27FC236}">
                <a16:creationId xmlns:a16="http://schemas.microsoft.com/office/drawing/2014/main" id="{CA6754D7-455A-C060-1164-67DAA0B1006E}"/>
              </a:ext>
            </a:extLst>
          </p:cNvPr>
          <p:cNvSpPr>
            <a:spLocks noGrp="1"/>
          </p:cNvSpPr>
          <p:nvPr>
            <p:ph type="body" idx="1"/>
          </p:nvPr>
        </p:nvSpPr>
        <p:spPr>
          <a:xfrm>
            <a:off x="720000" y="1234615"/>
            <a:ext cx="5619654" cy="3187200"/>
          </a:xfrm>
        </p:spPr>
        <p:txBody>
          <a:bodyPr/>
          <a:lstStyle/>
          <a:p>
            <a:pPr algn="just"/>
            <a:r>
              <a:rPr lang="el-GR" sz="1800" b="0" i="0" u="none" strike="noStrike" baseline="0" dirty="0">
                <a:solidFill>
                  <a:srgbClr val="000000"/>
                </a:solidFill>
                <a:latin typeface="PFTransport"/>
              </a:rPr>
              <a:t>Το καλαμπόκι είναι ένα κλασικό παράδειγμα της προσαρμογής που επιτυγχάνεται μέσω της γαστρονομίας.</a:t>
            </a:r>
            <a:endParaRPr lang="en-US" sz="1800" b="0" i="0" u="none" strike="noStrike" baseline="0" dirty="0">
              <a:solidFill>
                <a:srgbClr val="000000"/>
              </a:solidFill>
              <a:latin typeface="PFTransport"/>
            </a:endParaRPr>
          </a:p>
          <a:p>
            <a:pPr marL="139700" indent="0" algn="just">
              <a:buNone/>
            </a:pPr>
            <a:endParaRPr lang="en-US"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Σε αυτό βάσισαν ουσιαστικά όλοι οι μεγάλοι πολιτισμοί της κεντρικής Αμερικής την επιβίωσή τους, καθώς είναι το πλέον αποδοτικό δημητριακό παγκοσμίως. </a:t>
            </a:r>
            <a:endParaRPr lang="en-US" sz="1800" b="0" i="0" u="none" strike="noStrike" baseline="0" dirty="0">
              <a:solidFill>
                <a:srgbClr val="000000"/>
              </a:solidFill>
              <a:latin typeface="PFTransport"/>
            </a:endParaRPr>
          </a:p>
          <a:p>
            <a:pPr algn="just"/>
            <a:endParaRPr lang="en-US" sz="1800" b="0" i="0" u="none" strike="noStrike" baseline="0" dirty="0">
              <a:solidFill>
                <a:srgbClr val="000000"/>
              </a:solidFill>
              <a:latin typeface="PFTransport"/>
            </a:endParaRPr>
          </a:p>
          <a:p>
            <a:pPr algn="just">
              <a:buFont typeface="Wingdings" panose="05000000000000000000" pitchFamily="2" charset="2"/>
              <a:buChar char="Ø"/>
            </a:pPr>
            <a:r>
              <a:rPr lang="el-GR" sz="1800" b="0" i="0" u="none" strike="noStrike" baseline="0" dirty="0">
                <a:solidFill>
                  <a:srgbClr val="000000"/>
                </a:solidFill>
                <a:latin typeface="PFTransport"/>
              </a:rPr>
              <a:t>Παρά ταύτα, από διατροφική άποψη, υστερεί σε σχέση με τα υπόλοιπα σιτηρά. </a:t>
            </a:r>
            <a:endParaRPr lang="en-US" dirty="0"/>
          </a:p>
        </p:txBody>
      </p:sp>
      <p:pic>
        <p:nvPicPr>
          <p:cNvPr id="6" name="Picture 5">
            <a:extLst>
              <a:ext uri="{FF2B5EF4-FFF2-40B4-BE49-F238E27FC236}">
                <a16:creationId xmlns:a16="http://schemas.microsoft.com/office/drawing/2014/main" id="{012FC387-2D3D-C279-CCE3-C13CEA4F61BE}"/>
              </a:ext>
            </a:extLst>
          </p:cNvPr>
          <p:cNvPicPr>
            <a:picLocks noChangeAspect="1"/>
          </p:cNvPicPr>
          <p:nvPr/>
        </p:nvPicPr>
        <p:blipFill>
          <a:blip r:embed="rId2"/>
          <a:stretch>
            <a:fillRect/>
          </a:stretch>
        </p:blipFill>
        <p:spPr>
          <a:xfrm>
            <a:off x="6422064" y="2998382"/>
            <a:ext cx="2721935" cy="2145120"/>
          </a:xfrm>
          <a:prstGeom prst="rect">
            <a:avLst/>
          </a:prstGeom>
        </p:spPr>
      </p:pic>
    </p:spTree>
    <p:extLst>
      <p:ext uri="{BB962C8B-B14F-4D97-AF65-F5344CB8AC3E}">
        <p14:creationId xmlns:p14="http://schemas.microsoft.com/office/powerpoint/2010/main" val="1218523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F3EE-2D95-6A8C-743B-287BBC0C9C11}"/>
              </a:ext>
            </a:extLst>
          </p:cNvPr>
          <p:cNvSpPr>
            <a:spLocks noGrp="1"/>
          </p:cNvSpPr>
          <p:nvPr>
            <p:ph type="title"/>
          </p:nvPr>
        </p:nvSpPr>
        <p:spPr>
          <a:xfrm>
            <a:off x="847171" y="632324"/>
            <a:ext cx="4191000" cy="434100"/>
          </a:xfrm>
        </p:spPr>
        <p:txBody>
          <a:bodyPr/>
          <a:lstStyle/>
          <a:p>
            <a:r>
              <a:rPr lang="el-GR" sz="2400" dirty="0">
                <a:solidFill>
                  <a:schemeClr val="accent1"/>
                </a:solidFill>
                <a:latin typeface="PFTransport"/>
                <a:cs typeface="Arial"/>
                <a:sym typeface="Arial"/>
              </a:rPr>
              <a:t>Π</a:t>
            </a:r>
            <a:r>
              <a:rPr kumimoji="0" lang="el-GR" sz="2400" i="0" u="none" strike="noStrike" kern="0" cap="none" spc="0" normalizeH="0" baseline="0" noProof="0" dirty="0">
                <a:ln>
                  <a:noFill/>
                </a:ln>
                <a:solidFill>
                  <a:schemeClr val="accent1"/>
                </a:solidFill>
                <a:effectLst/>
                <a:uLnTx/>
                <a:uFillTx/>
                <a:latin typeface="PFTransport"/>
                <a:cs typeface="Arial"/>
                <a:sym typeface="Arial"/>
              </a:rPr>
              <a:t>ρωτεΐνη καλαμποκιού</a:t>
            </a:r>
            <a:endParaRPr lang="en-US" sz="4400" dirty="0">
              <a:solidFill>
                <a:schemeClr val="accent1"/>
              </a:solidFill>
            </a:endParaRPr>
          </a:p>
        </p:txBody>
      </p:sp>
      <p:sp>
        <p:nvSpPr>
          <p:cNvPr id="5" name="TextBox 4">
            <a:extLst>
              <a:ext uri="{FF2B5EF4-FFF2-40B4-BE49-F238E27FC236}">
                <a16:creationId xmlns:a16="http://schemas.microsoft.com/office/drawing/2014/main" id="{F2A74B7B-A8C0-A446-B92B-C64139013B08}"/>
              </a:ext>
            </a:extLst>
          </p:cNvPr>
          <p:cNvSpPr txBox="1"/>
          <p:nvPr/>
        </p:nvSpPr>
        <p:spPr>
          <a:xfrm>
            <a:off x="707039" y="1401551"/>
            <a:ext cx="4800625" cy="2723823"/>
          </a:xfrm>
          <a:prstGeom prst="rect">
            <a:avLst/>
          </a:prstGeom>
          <a:noFill/>
        </p:spPr>
        <p:txBody>
          <a:bodyPr wrap="square">
            <a:spAutoFit/>
          </a:bodyPr>
          <a:lstStyle/>
          <a:p>
            <a:pPr algn="just"/>
            <a:r>
              <a:rPr lang="el-GR" sz="1900" b="0" i="0" u="none" strike="noStrike" baseline="0" dirty="0">
                <a:solidFill>
                  <a:srgbClr val="000000"/>
                </a:solidFill>
                <a:latin typeface="PFTransport"/>
              </a:rPr>
              <a:t>Η πρωτεΐνη του καλαμποκιού χαρακτηρίζεται από ιδιαίτερα χαμηλή περιεκτικότητα σε 2 απαραίτητα αμινοξέα, τη λυσίνη και την τρυπτοφάνη. </a:t>
            </a:r>
          </a:p>
          <a:p>
            <a:pPr algn="just"/>
            <a:endParaRPr lang="el-GR" sz="1900" dirty="0">
              <a:latin typeface="PFTransport"/>
            </a:endParaRPr>
          </a:p>
          <a:p>
            <a:pPr algn="just"/>
            <a:r>
              <a:rPr lang="el-GR" sz="1900" b="0" i="0" u="none" strike="noStrike" baseline="0" dirty="0">
                <a:solidFill>
                  <a:srgbClr val="000000"/>
                </a:solidFill>
                <a:latin typeface="PFTransport"/>
              </a:rPr>
              <a:t>Ταυτόχρονα, το 90% περίπου της νιασίνης που περιέχει δεν είναι βιοδιαθέσιμο, κυρίως αν οι σπόροι του έχουν παραμείνει αποθηκευμένοι για κάποιο χρονικό διάστημα. </a:t>
            </a:r>
            <a:endParaRPr lang="en-US" dirty="0"/>
          </a:p>
        </p:txBody>
      </p:sp>
      <p:pic>
        <p:nvPicPr>
          <p:cNvPr id="1028" name="Picture 4">
            <a:extLst>
              <a:ext uri="{FF2B5EF4-FFF2-40B4-BE49-F238E27FC236}">
                <a16:creationId xmlns:a16="http://schemas.microsoft.com/office/drawing/2014/main" id="{F148ECBD-AD7D-9FD7-8390-40BB602B1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119" y="3255636"/>
            <a:ext cx="1584030" cy="13242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56331C-1D12-F9E7-8C88-73222419D930}"/>
              </a:ext>
            </a:extLst>
          </p:cNvPr>
          <p:cNvPicPr>
            <a:picLocks noChangeAspect="1"/>
          </p:cNvPicPr>
          <p:nvPr/>
        </p:nvPicPr>
        <p:blipFill>
          <a:blip r:embed="rId3"/>
          <a:stretch>
            <a:fillRect/>
          </a:stretch>
        </p:blipFill>
        <p:spPr>
          <a:xfrm>
            <a:off x="5690744" y="958148"/>
            <a:ext cx="1428750" cy="1943100"/>
          </a:xfrm>
          <a:prstGeom prst="rect">
            <a:avLst/>
          </a:prstGeom>
        </p:spPr>
      </p:pic>
      <p:pic>
        <p:nvPicPr>
          <p:cNvPr id="8" name="Picture 7">
            <a:extLst>
              <a:ext uri="{FF2B5EF4-FFF2-40B4-BE49-F238E27FC236}">
                <a16:creationId xmlns:a16="http://schemas.microsoft.com/office/drawing/2014/main" id="{B1885DA8-576B-B47A-50A6-76AE7CE68630}"/>
              </a:ext>
            </a:extLst>
          </p:cNvPr>
          <p:cNvPicPr>
            <a:picLocks noChangeAspect="1"/>
          </p:cNvPicPr>
          <p:nvPr/>
        </p:nvPicPr>
        <p:blipFill>
          <a:blip r:embed="rId4"/>
          <a:stretch>
            <a:fillRect/>
          </a:stretch>
        </p:blipFill>
        <p:spPr>
          <a:xfrm>
            <a:off x="6951478" y="1225739"/>
            <a:ext cx="1681938" cy="762479"/>
          </a:xfrm>
          <a:prstGeom prst="rect">
            <a:avLst/>
          </a:prstGeom>
        </p:spPr>
      </p:pic>
      <p:sp>
        <p:nvSpPr>
          <p:cNvPr id="10" name="TextBox 9">
            <a:extLst>
              <a:ext uri="{FF2B5EF4-FFF2-40B4-BE49-F238E27FC236}">
                <a16:creationId xmlns:a16="http://schemas.microsoft.com/office/drawing/2014/main" id="{83E22171-8447-8ABA-6266-AC1161244C71}"/>
              </a:ext>
            </a:extLst>
          </p:cNvPr>
          <p:cNvSpPr txBox="1"/>
          <p:nvPr/>
        </p:nvSpPr>
        <p:spPr>
          <a:xfrm>
            <a:off x="5690744" y="758647"/>
            <a:ext cx="776177" cy="307777"/>
          </a:xfrm>
          <a:prstGeom prst="rect">
            <a:avLst/>
          </a:prstGeom>
          <a:noFill/>
        </p:spPr>
        <p:txBody>
          <a:bodyPr wrap="square">
            <a:spAutoFit/>
          </a:bodyPr>
          <a:lstStyle/>
          <a:p>
            <a:r>
              <a:rPr lang="el-GR" sz="1400" b="0" i="0" u="none" strike="noStrike" baseline="0" dirty="0">
                <a:solidFill>
                  <a:schemeClr val="accent2"/>
                </a:solidFill>
                <a:latin typeface="PFTransport"/>
              </a:rPr>
              <a:t>λυσίνη</a:t>
            </a:r>
            <a:endParaRPr lang="en-US" dirty="0">
              <a:solidFill>
                <a:schemeClr val="accent2"/>
              </a:solidFill>
            </a:endParaRPr>
          </a:p>
        </p:txBody>
      </p:sp>
      <p:sp>
        <p:nvSpPr>
          <p:cNvPr id="12" name="TextBox 11">
            <a:extLst>
              <a:ext uri="{FF2B5EF4-FFF2-40B4-BE49-F238E27FC236}">
                <a16:creationId xmlns:a16="http://schemas.microsoft.com/office/drawing/2014/main" id="{329B2F49-627D-22BB-2C39-FFB1C0E0DB2E}"/>
              </a:ext>
            </a:extLst>
          </p:cNvPr>
          <p:cNvSpPr txBox="1"/>
          <p:nvPr/>
        </p:nvSpPr>
        <p:spPr>
          <a:xfrm>
            <a:off x="7328878" y="758648"/>
            <a:ext cx="1095153" cy="307777"/>
          </a:xfrm>
          <a:prstGeom prst="rect">
            <a:avLst/>
          </a:prstGeom>
          <a:noFill/>
        </p:spPr>
        <p:txBody>
          <a:bodyPr wrap="square">
            <a:spAutoFit/>
          </a:bodyPr>
          <a:lstStyle/>
          <a:p>
            <a:r>
              <a:rPr lang="el-GR" sz="1400" b="0" i="0" u="none" strike="noStrike" baseline="0" dirty="0">
                <a:solidFill>
                  <a:schemeClr val="accent2"/>
                </a:solidFill>
                <a:latin typeface="PFTransport"/>
              </a:rPr>
              <a:t>τρυπτοφάνη</a:t>
            </a:r>
            <a:endParaRPr lang="en-US" dirty="0">
              <a:solidFill>
                <a:schemeClr val="accent2"/>
              </a:solidFill>
            </a:endParaRPr>
          </a:p>
        </p:txBody>
      </p:sp>
      <p:sp>
        <p:nvSpPr>
          <p:cNvPr id="14" name="TextBox 13">
            <a:extLst>
              <a:ext uri="{FF2B5EF4-FFF2-40B4-BE49-F238E27FC236}">
                <a16:creationId xmlns:a16="http://schemas.microsoft.com/office/drawing/2014/main" id="{7D907F20-99D6-FB54-7C6C-B5264F02A38E}"/>
              </a:ext>
            </a:extLst>
          </p:cNvPr>
          <p:cNvSpPr txBox="1"/>
          <p:nvPr/>
        </p:nvSpPr>
        <p:spPr>
          <a:xfrm>
            <a:off x="7021586" y="2912480"/>
            <a:ext cx="967563" cy="307777"/>
          </a:xfrm>
          <a:prstGeom prst="rect">
            <a:avLst/>
          </a:prstGeom>
          <a:noFill/>
        </p:spPr>
        <p:txBody>
          <a:bodyPr wrap="square">
            <a:spAutoFit/>
          </a:bodyPr>
          <a:lstStyle/>
          <a:p>
            <a:r>
              <a:rPr lang="el-GR" sz="1400" b="0" i="0" u="none" strike="noStrike" baseline="0" dirty="0">
                <a:solidFill>
                  <a:schemeClr val="accent2"/>
                </a:solidFill>
                <a:latin typeface="PFTransport"/>
              </a:rPr>
              <a:t>νιασίνη</a:t>
            </a:r>
            <a:endParaRPr lang="en-US" dirty="0">
              <a:solidFill>
                <a:schemeClr val="accent2"/>
              </a:solidFill>
            </a:endParaRPr>
          </a:p>
        </p:txBody>
      </p:sp>
    </p:spTree>
    <p:extLst>
      <p:ext uri="{BB962C8B-B14F-4D97-AF65-F5344CB8AC3E}">
        <p14:creationId xmlns:p14="http://schemas.microsoft.com/office/powerpoint/2010/main" val="3679510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7BD4-DCA4-464D-61BA-20B18EB5BE55}"/>
              </a:ext>
            </a:extLst>
          </p:cNvPr>
          <p:cNvSpPr>
            <a:spLocks noGrp="1"/>
          </p:cNvSpPr>
          <p:nvPr>
            <p:ph type="title"/>
          </p:nvPr>
        </p:nvSpPr>
        <p:spPr>
          <a:xfrm>
            <a:off x="913931" y="376591"/>
            <a:ext cx="4191000" cy="434100"/>
          </a:xfrm>
        </p:spPr>
        <p:txBody>
          <a:bodyPr/>
          <a:lstStyle/>
          <a:p>
            <a:r>
              <a:rPr lang="el-GR" sz="2400" dirty="0">
                <a:solidFill>
                  <a:schemeClr val="accent1"/>
                </a:solidFill>
                <a:latin typeface="PFTransport"/>
                <a:cs typeface="Arial"/>
                <a:sym typeface="Arial"/>
              </a:rPr>
              <a:t>Σ</a:t>
            </a:r>
            <a:r>
              <a:rPr kumimoji="0" lang="el-GR" sz="2400" i="0" u="none" strike="noStrike" kern="0" cap="none" spc="0" normalizeH="0" baseline="0" noProof="0" dirty="0">
                <a:ln>
                  <a:noFill/>
                </a:ln>
                <a:solidFill>
                  <a:schemeClr val="accent1"/>
                </a:solidFill>
                <a:effectLst/>
                <a:uLnTx/>
                <a:uFillTx/>
                <a:latin typeface="PFTransport"/>
                <a:cs typeface="Arial"/>
                <a:sym typeface="Arial"/>
              </a:rPr>
              <a:t>ύμπλοκο νιασιτίνη</a:t>
            </a:r>
            <a:endParaRPr lang="en-US" sz="2400" dirty="0">
              <a:solidFill>
                <a:schemeClr val="accent1"/>
              </a:solidFill>
            </a:endParaRPr>
          </a:p>
        </p:txBody>
      </p:sp>
      <p:sp>
        <p:nvSpPr>
          <p:cNvPr id="5" name="TextBox 4">
            <a:extLst>
              <a:ext uri="{FF2B5EF4-FFF2-40B4-BE49-F238E27FC236}">
                <a16:creationId xmlns:a16="http://schemas.microsoft.com/office/drawing/2014/main" id="{19B28432-F9B9-F782-F4DE-5D963435947D}"/>
              </a:ext>
            </a:extLst>
          </p:cNvPr>
          <p:cNvSpPr txBox="1"/>
          <p:nvPr/>
        </p:nvSpPr>
        <p:spPr>
          <a:xfrm>
            <a:off x="606029" y="937635"/>
            <a:ext cx="4560703" cy="3754874"/>
          </a:xfrm>
          <a:prstGeom prst="rect">
            <a:avLst/>
          </a:prstGeom>
          <a:noFill/>
        </p:spPr>
        <p:txBody>
          <a:bodyPr wrap="square">
            <a:spAutoFit/>
          </a:bodyPr>
          <a:lstStyle/>
          <a:p>
            <a:pPr algn="just"/>
            <a:r>
              <a:rPr kumimoji="0" lang="el-GR" sz="1700" b="0" i="0" u="none" strike="noStrike" kern="0" cap="none" spc="0" normalizeH="0" baseline="0" noProof="0" dirty="0">
                <a:ln>
                  <a:noFill/>
                </a:ln>
                <a:solidFill>
                  <a:srgbClr val="000000"/>
                </a:solidFill>
                <a:effectLst/>
                <a:uLnTx/>
                <a:uFillTx/>
                <a:latin typeface="PFTransport"/>
                <a:cs typeface="Arial"/>
                <a:sym typeface="Arial"/>
              </a:rPr>
              <a:t>Η νιασίνη (ή βιταμίνη B</a:t>
            </a:r>
            <a:r>
              <a:rPr kumimoji="0" lang="el-GR" sz="1700" b="0" i="0" u="none" strike="noStrike" kern="0" cap="none" spc="0" normalizeH="0" baseline="-25000" noProof="0" dirty="0">
                <a:ln>
                  <a:noFill/>
                </a:ln>
                <a:solidFill>
                  <a:srgbClr val="000000"/>
                </a:solidFill>
                <a:effectLst/>
                <a:uLnTx/>
                <a:uFillTx/>
                <a:latin typeface="PFTransport"/>
                <a:cs typeface="Arial"/>
                <a:sym typeface="Arial"/>
              </a:rPr>
              <a:t>3</a:t>
            </a:r>
            <a:r>
              <a:rPr kumimoji="0" lang="el-GR" sz="1700" b="0" i="0" u="none" strike="noStrike" kern="0" cap="none" spc="0" normalizeH="0" baseline="0" noProof="0" dirty="0">
                <a:ln>
                  <a:noFill/>
                </a:ln>
                <a:solidFill>
                  <a:srgbClr val="000000"/>
                </a:solidFill>
                <a:effectLst/>
                <a:uLnTx/>
                <a:uFillTx/>
                <a:latin typeface="PFTransport"/>
                <a:cs typeface="Arial"/>
                <a:sym typeface="Arial"/>
              </a:rPr>
              <a:t>, όπως ήταν γνωστή στο παρελθόν), τόσο στο καλαμπόκι όσο και στα άλλα σιτηρά βρίσκεται «εγκλωβισμένη» στο σύμπλοκο νιασιτίνη, η οποία είναι μια μορφή νιασινογόνου. </a:t>
            </a:r>
          </a:p>
          <a:p>
            <a:pPr algn="just"/>
            <a:endParaRPr lang="el-GR" sz="1700" dirty="0">
              <a:latin typeface="PFTransport"/>
            </a:endParaRPr>
          </a:p>
          <a:p>
            <a:pPr algn="just"/>
            <a:r>
              <a:rPr kumimoji="0" lang="el-GR" sz="1700" b="0" i="0" u="none" strike="noStrike" kern="0" cap="none" spc="0" normalizeH="0" baseline="0" noProof="0" dirty="0">
                <a:ln>
                  <a:noFill/>
                </a:ln>
                <a:solidFill>
                  <a:srgbClr val="000000"/>
                </a:solidFill>
                <a:effectLst/>
                <a:uLnTx/>
                <a:uFillTx/>
                <a:latin typeface="PFTransport"/>
                <a:cs typeface="Arial"/>
                <a:sym typeface="Arial"/>
              </a:rPr>
              <a:t>Σε αυτήν τη σύμπλοκη μορφή, η βιταμίνη είναι απρόσβλητη από τα πεπτικά ένζυμα, με συνέπεια να μην απορροφάται στον οργανισμό.</a:t>
            </a:r>
          </a:p>
          <a:p>
            <a:pPr algn="just"/>
            <a:endParaRPr kumimoji="0" lang="el-GR" sz="1700" b="0" i="0" u="none" strike="noStrike" kern="0" cap="none" spc="0" normalizeH="0" baseline="0" noProof="0" dirty="0">
              <a:ln>
                <a:noFill/>
              </a:ln>
              <a:solidFill>
                <a:srgbClr val="000000"/>
              </a:solidFill>
              <a:effectLst/>
              <a:uLnTx/>
              <a:uFillTx/>
              <a:latin typeface="PFTransport"/>
              <a:cs typeface="Arial"/>
              <a:sym typeface="Arial"/>
            </a:endParaRPr>
          </a:p>
          <a:p>
            <a:pPr algn="just"/>
            <a:r>
              <a:rPr kumimoji="0" lang="el-GR" sz="1700" b="0" i="0" u="none" strike="noStrike" kern="0" cap="none" spc="0" normalizeH="0" baseline="0" noProof="0" dirty="0">
                <a:ln>
                  <a:noFill/>
                </a:ln>
                <a:solidFill>
                  <a:srgbClr val="000000"/>
                </a:solidFill>
                <a:effectLst/>
                <a:uLnTx/>
                <a:uFillTx/>
                <a:latin typeface="PFTransport"/>
                <a:cs typeface="Arial"/>
                <a:sym typeface="Arial"/>
              </a:rPr>
              <a:t>Εντούτοις, ο χημικός δεσμός που καθιστά τη νιασιτίνη ανθεκτική στα πεπτικά ένζυμα διασπάται αν προηγηθεί έκθεση σε αλκάλιο, «απελευθερώνοντας» έτσι τη βιταμίνη. </a:t>
            </a:r>
            <a:endParaRPr lang="en-US" sz="1700" dirty="0"/>
          </a:p>
        </p:txBody>
      </p:sp>
      <p:pic>
        <p:nvPicPr>
          <p:cNvPr id="6" name="Picture 5">
            <a:extLst>
              <a:ext uri="{FF2B5EF4-FFF2-40B4-BE49-F238E27FC236}">
                <a16:creationId xmlns:a16="http://schemas.microsoft.com/office/drawing/2014/main" id="{8A67AFB9-E58E-E968-DB3B-BCEF376D85AB}"/>
              </a:ext>
            </a:extLst>
          </p:cNvPr>
          <p:cNvPicPr>
            <a:picLocks noChangeAspect="1"/>
          </p:cNvPicPr>
          <p:nvPr/>
        </p:nvPicPr>
        <p:blipFill rotWithShape="1">
          <a:blip r:embed="rId3"/>
          <a:srcRect l="4985" t="5394" r="4547" b="15246"/>
          <a:stretch/>
        </p:blipFill>
        <p:spPr>
          <a:xfrm>
            <a:off x="5412832" y="510020"/>
            <a:ext cx="3278419" cy="2114895"/>
          </a:xfrm>
          <a:prstGeom prst="rect">
            <a:avLst/>
          </a:prstGeom>
        </p:spPr>
      </p:pic>
      <p:pic>
        <p:nvPicPr>
          <p:cNvPr id="7" name="Picture 6">
            <a:extLst>
              <a:ext uri="{FF2B5EF4-FFF2-40B4-BE49-F238E27FC236}">
                <a16:creationId xmlns:a16="http://schemas.microsoft.com/office/drawing/2014/main" id="{BB4C5029-A4C1-D1D5-B291-D5B7D19CE6B0}"/>
              </a:ext>
            </a:extLst>
          </p:cNvPr>
          <p:cNvPicPr>
            <a:picLocks noChangeAspect="1"/>
          </p:cNvPicPr>
          <p:nvPr/>
        </p:nvPicPr>
        <p:blipFill rotWithShape="1">
          <a:blip r:embed="rId4"/>
          <a:srcRect l="16925" t="24294" r="19932" b="23763"/>
          <a:stretch/>
        </p:blipFill>
        <p:spPr>
          <a:xfrm>
            <a:off x="5996763" y="3120918"/>
            <a:ext cx="2009554" cy="1653101"/>
          </a:xfrm>
          <a:prstGeom prst="rect">
            <a:avLst/>
          </a:prstGeom>
        </p:spPr>
      </p:pic>
    </p:spTree>
    <p:extLst>
      <p:ext uri="{BB962C8B-B14F-4D97-AF65-F5344CB8AC3E}">
        <p14:creationId xmlns:p14="http://schemas.microsoft.com/office/powerpoint/2010/main" val="958228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04AE71-3EBE-25A4-4D0A-CF7840E48FA8}"/>
              </a:ext>
            </a:extLst>
          </p:cNvPr>
          <p:cNvSpPr txBox="1"/>
          <p:nvPr/>
        </p:nvSpPr>
        <p:spPr>
          <a:xfrm>
            <a:off x="978172" y="863590"/>
            <a:ext cx="3742512" cy="3416320"/>
          </a:xfrm>
          <a:prstGeom prst="rect">
            <a:avLst/>
          </a:prstGeom>
          <a:noFill/>
        </p:spPr>
        <p:txBody>
          <a:bodyPr wrap="square">
            <a:spAutoFit/>
          </a:bodyPr>
          <a:lstStyle/>
          <a:p>
            <a:pPr algn="just"/>
            <a:r>
              <a:rPr lang="el-GR" sz="1800" b="0" i="0" u="none" strike="noStrike" baseline="0" dirty="0">
                <a:solidFill>
                  <a:srgbClr val="000000"/>
                </a:solidFill>
                <a:latin typeface="PFTransport"/>
              </a:rPr>
              <a:t>Παρότι</a:t>
            </a:r>
            <a:r>
              <a:rPr lang="en-US" sz="1800" b="0" i="0" u="none" strike="noStrike" baseline="0" dirty="0">
                <a:solidFill>
                  <a:srgbClr val="000000"/>
                </a:solidFill>
                <a:latin typeface="PFTransport"/>
              </a:rPr>
              <a:t>, </a:t>
            </a:r>
            <a:r>
              <a:rPr lang="el-GR" sz="1800" b="0" i="0" u="none" strike="noStrike" baseline="0" dirty="0">
                <a:solidFill>
                  <a:srgbClr val="000000"/>
                </a:solidFill>
                <a:latin typeface="PFTransport"/>
              </a:rPr>
              <a:t>μικρές ποσότητες νιασίνης μπορεί να συντεθούν στον οργανισμό από το αμινοξύ τρυπτοφάνη, το καλαμπόκι δε διαθέτει επαρκείς ποσότητες τρυπτοφάνης για να συμβεί αυτό. </a:t>
            </a:r>
            <a:endParaRPr lang="en-US" sz="1800" dirty="0">
              <a:latin typeface="PFTransport"/>
            </a:endParaRPr>
          </a:p>
          <a:p>
            <a:pPr algn="just"/>
            <a:endParaRPr lang="en-US" sz="1800" dirty="0">
              <a:latin typeface="PFTransport"/>
            </a:endParaRPr>
          </a:p>
          <a:p>
            <a:pPr algn="just"/>
            <a:r>
              <a:rPr lang="el-GR" sz="1800" dirty="0">
                <a:latin typeface="PFTransport"/>
              </a:rPr>
              <a:t>Ό</a:t>
            </a:r>
            <a:r>
              <a:rPr lang="el-GR" sz="1800" b="0" i="0" u="none" strike="noStrike" baseline="0" dirty="0">
                <a:solidFill>
                  <a:srgbClr val="000000"/>
                </a:solidFill>
                <a:latin typeface="PFTransport"/>
              </a:rPr>
              <a:t>ταν η διατροφή βαζίζεται στο καλαμπόκι, αλλά δεν συμπληρώνεται είτε με φασόλια είτε με κάποιες άλλες πηγές νιασίνης ή τρυπτοφάνης, τότε εκδηλώνεται έλλειψή της. </a:t>
            </a:r>
            <a:endParaRPr lang="en-US" sz="1800" dirty="0">
              <a:latin typeface="PFTransport"/>
            </a:endParaRPr>
          </a:p>
        </p:txBody>
      </p:sp>
      <p:pic>
        <p:nvPicPr>
          <p:cNvPr id="6" name="Picture 5">
            <a:extLst>
              <a:ext uri="{FF2B5EF4-FFF2-40B4-BE49-F238E27FC236}">
                <a16:creationId xmlns:a16="http://schemas.microsoft.com/office/drawing/2014/main" id="{7E0EE305-FC58-B274-1AD3-3E7F9A8224B7}"/>
              </a:ext>
            </a:extLst>
          </p:cNvPr>
          <p:cNvPicPr>
            <a:picLocks noChangeAspect="1"/>
          </p:cNvPicPr>
          <p:nvPr/>
        </p:nvPicPr>
        <p:blipFill rotWithShape="1">
          <a:blip r:embed="rId2"/>
          <a:srcRect l="20430" t="4588" r="977" b="3670"/>
          <a:stretch/>
        </p:blipFill>
        <p:spPr>
          <a:xfrm>
            <a:off x="5720316" y="2708644"/>
            <a:ext cx="3423685" cy="2434856"/>
          </a:xfrm>
          <a:prstGeom prst="rect">
            <a:avLst/>
          </a:prstGeom>
        </p:spPr>
      </p:pic>
      <p:sp>
        <p:nvSpPr>
          <p:cNvPr id="10" name="TextBox 9">
            <a:extLst>
              <a:ext uri="{FF2B5EF4-FFF2-40B4-BE49-F238E27FC236}">
                <a16:creationId xmlns:a16="http://schemas.microsoft.com/office/drawing/2014/main" id="{B2DD07A0-8518-470F-7D20-CD58EA84757D}"/>
              </a:ext>
            </a:extLst>
          </p:cNvPr>
          <p:cNvSpPr txBox="1"/>
          <p:nvPr/>
        </p:nvSpPr>
        <p:spPr>
          <a:xfrm>
            <a:off x="5047785" y="817424"/>
            <a:ext cx="3742513" cy="1754326"/>
          </a:xfrm>
          <a:prstGeom prst="rect">
            <a:avLst/>
          </a:prstGeom>
          <a:noFill/>
        </p:spPr>
        <p:txBody>
          <a:bodyPr wrap="square">
            <a:spAutoFit/>
          </a:bodyPr>
          <a:lstStyle/>
          <a:p>
            <a:pPr algn="ctr"/>
            <a:r>
              <a:rPr lang="el-GR" sz="1800" dirty="0">
                <a:solidFill>
                  <a:schemeClr val="accent1"/>
                </a:solidFill>
                <a:latin typeface="PFTransport"/>
              </a:rPr>
              <a:t>Τα φασόλια είναι ένα τρόφιμο σχετικά πλούσιο σε </a:t>
            </a:r>
            <a:r>
              <a:rPr lang="el-GR" sz="1800" dirty="0" err="1">
                <a:solidFill>
                  <a:schemeClr val="accent1"/>
                </a:solidFill>
                <a:latin typeface="PFTransport"/>
              </a:rPr>
              <a:t>τρυπτοφάνη</a:t>
            </a:r>
            <a:r>
              <a:rPr lang="el-GR" sz="1800" dirty="0">
                <a:solidFill>
                  <a:schemeClr val="accent1"/>
                </a:solidFill>
                <a:latin typeface="PFTransport"/>
              </a:rPr>
              <a:t>. </a:t>
            </a:r>
            <a:endParaRPr lang="en-US" sz="1800" dirty="0">
              <a:solidFill>
                <a:schemeClr val="accent1"/>
              </a:solidFill>
              <a:latin typeface="PFTransport"/>
            </a:endParaRPr>
          </a:p>
          <a:p>
            <a:pPr algn="ctr"/>
            <a:r>
              <a:rPr lang="el-GR" sz="1800" b="0" i="0" u="none" strike="noStrike" baseline="0" dirty="0">
                <a:solidFill>
                  <a:schemeClr val="accent1"/>
                </a:solidFill>
                <a:latin typeface="PFTransport"/>
              </a:rPr>
              <a:t>Γι’ αυτό, όταν το καλαμπόκι μαγειρεύεται και καταναλώνεται μαζί με φασόλια, τότε η δίαιτα ισορροπεί σε διαθεσιμότητα νιασίνης. </a:t>
            </a:r>
            <a:endParaRPr lang="en-US" sz="1800" b="0" i="0" u="none" strike="noStrike" baseline="0" dirty="0">
              <a:solidFill>
                <a:schemeClr val="accent1"/>
              </a:solidFill>
              <a:latin typeface="PFTransport"/>
            </a:endParaRPr>
          </a:p>
        </p:txBody>
      </p:sp>
    </p:spTree>
    <p:extLst>
      <p:ext uri="{BB962C8B-B14F-4D97-AF65-F5344CB8AC3E}">
        <p14:creationId xmlns:p14="http://schemas.microsoft.com/office/powerpoint/2010/main" val="3157658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0A6E4-9142-D2A0-29D8-227BE4EE5711}"/>
              </a:ext>
            </a:extLst>
          </p:cNvPr>
          <p:cNvSpPr>
            <a:spLocks noGrp="1"/>
          </p:cNvSpPr>
          <p:nvPr>
            <p:ph type="title"/>
          </p:nvPr>
        </p:nvSpPr>
        <p:spPr/>
        <p:txBody>
          <a:bodyPr/>
          <a:lstStyle/>
          <a:p>
            <a:r>
              <a:rPr lang="en-US" sz="2400" i="1" dirty="0">
                <a:solidFill>
                  <a:schemeClr val="accent1"/>
                </a:solidFill>
                <a:latin typeface="PFTransport"/>
              </a:rPr>
              <a:t>N</a:t>
            </a:r>
            <a:r>
              <a:rPr lang="en-US" sz="2400" i="1" u="none" strike="noStrike" baseline="0" dirty="0">
                <a:solidFill>
                  <a:schemeClr val="accent1"/>
                </a:solidFill>
                <a:latin typeface="PFTransport"/>
              </a:rPr>
              <a:t>ixtamalization</a:t>
            </a:r>
            <a:endParaRPr lang="en-US" dirty="0">
              <a:solidFill>
                <a:schemeClr val="accent1"/>
              </a:solidFill>
            </a:endParaRPr>
          </a:p>
        </p:txBody>
      </p:sp>
      <p:sp>
        <p:nvSpPr>
          <p:cNvPr id="5" name="TextBox 4">
            <a:extLst>
              <a:ext uri="{FF2B5EF4-FFF2-40B4-BE49-F238E27FC236}">
                <a16:creationId xmlns:a16="http://schemas.microsoft.com/office/drawing/2014/main" id="{665725A4-17A1-3B3A-8D77-E10DEECF0705}"/>
              </a:ext>
            </a:extLst>
          </p:cNvPr>
          <p:cNvSpPr txBox="1"/>
          <p:nvPr/>
        </p:nvSpPr>
        <p:spPr>
          <a:xfrm>
            <a:off x="1066688" y="1297377"/>
            <a:ext cx="7051399" cy="3539430"/>
          </a:xfrm>
          <a:prstGeom prst="rect">
            <a:avLst/>
          </a:prstGeom>
          <a:solidFill>
            <a:schemeClr val="tx2"/>
          </a:solidFill>
        </p:spPr>
        <p:txBody>
          <a:bodyPr wrap="square">
            <a:spAutoFit/>
          </a:bodyPr>
          <a:lstStyle/>
          <a:p>
            <a:pPr algn="just"/>
            <a:r>
              <a:rPr lang="el-GR" sz="1600" b="0" i="0" u="none" strike="noStrike" baseline="0" dirty="0">
                <a:solidFill>
                  <a:srgbClr val="000000"/>
                </a:solidFill>
                <a:latin typeface="PFTransport"/>
              </a:rPr>
              <a:t>Στο Μεξικό και σε άλλες περιοχές της κεντρικής Αμερικής, οι νοικοκυρές εξακολουθούν και σήμερα να εφαρμόζουν το </a:t>
            </a:r>
            <a:r>
              <a:rPr lang="el-GR" sz="1600" b="0" i="1" u="none" strike="noStrike" baseline="0" dirty="0">
                <a:solidFill>
                  <a:srgbClr val="000000"/>
                </a:solidFill>
                <a:latin typeface="PFTransport"/>
              </a:rPr>
              <a:t>nixtamalization </a:t>
            </a:r>
            <a:r>
              <a:rPr lang="el-GR" sz="1600" b="0" i="0" u="none" strike="noStrike" baseline="0" dirty="0">
                <a:solidFill>
                  <a:srgbClr val="000000"/>
                </a:solidFill>
                <a:latin typeface="PFTransport"/>
              </a:rPr>
              <a:t>ως αναπόσπαστο κομμάτι στη μαγειρική τους. </a:t>
            </a:r>
          </a:p>
          <a:p>
            <a:pPr algn="just"/>
            <a:endParaRPr lang="el-GR" sz="1600" dirty="0">
              <a:latin typeface="PFTransport"/>
            </a:endParaRPr>
          </a:p>
          <a:p>
            <a:pPr algn="just"/>
            <a:r>
              <a:rPr lang="el-GR" sz="1600" b="0" i="0" u="none" strike="noStrike" baseline="0" dirty="0">
                <a:solidFill>
                  <a:srgbClr val="000000"/>
                </a:solidFill>
                <a:latin typeface="PFTransport"/>
              </a:rPr>
              <a:t>Ο όρος προέρχεται από τον αζτέκικο </a:t>
            </a:r>
            <a:r>
              <a:rPr lang="el-GR" sz="1600" b="0" i="1" u="none" strike="noStrike" baseline="0" dirty="0">
                <a:solidFill>
                  <a:srgbClr val="000000"/>
                </a:solidFill>
                <a:latin typeface="PFTransport"/>
              </a:rPr>
              <a:t>nextamalli</a:t>
            </a:r>
            <a:r>
              <a:rPr lang="el-GR" sz="1600" b="0" i="0" u="none" strike="noStrike" baseline="0" dirty="0">
                <a:solidFill>
                  <a:srgbClr val="000000"/>
                </a:solidFill>
                <a:latin typeface="PFTransport"/>
              </a:rPr>
              <a:t>, ο οποίος συντίθεται από τις λέξεις </a:t>
            </a:r>
            <a:r>
              <a:rPr lang="el-GR" sz="1600" b="0" i="1" u="none" strike="noStrike" baseline="0" dirty="0">
                <a:solidFill>
                  <a:srgbClr val="000000"/>
                </a:solidFill>
                <a:latin typeface="PFTransport"/>
              </a:rPr>
              <a:t>nextli</a:t>
            </a:r>
            <a:r>
              <a:rPr lang="el-GR" sz="1600" b="0" i="0" u="none" strike="noStrike" baseline="0" dirty="0">
                <a:solidFill>
                  <a:srgbClr val="000000"/>
                </a:solidFill>
                <a:latin typeface="PFTransport"/>
              </a:rPr>
              <a:t>, που σημαίνει «στάχτες», και </a:t>
            </a:r>
            <a:r>
              <a:rPr lang="el-GR" sz="1600" b="0" i="1" u="none" strike="noStrike" baseline="0" dirty="0">
                <a:solidFill>
                  <a:srgbClr val="000000"/>
                </a:solidFill>
                <a:latin typeface="PFTransport"/>
              </a:rPr>
              <a:t>tamalli</a:t>
            </a:r>
            <a:r>
              <a:rPr lang="el-GR" sz="1600" b="0" i="0" u="none" strike="noStrike" baseline="0" dirty="0">
                <a:solidFill>
                  <a:srgbClr val="000000"/>
                </a:solidFill>
                <a:latin typeface="PFTransport"/>
              </a:rPr>
              <a:t>, που σημαίνει «ζυμάρι καλαμποκιού». Οι διάφορες τοπικές συνταγές που βασίζονται στο </a:t>
            </a:r>
            <a:r>
              <a:rPr lang="el-GR" sz="1600" b="0" i="1" u="none" strike="noStrike" baseline="0" dirty="0">
                <a:solidFill>
                  <a:srgbClr val="000000"/>
                </a:solidFill>
                <a:latin typeface="PFTransport"/>
              </a:rPr>
              <a:t>nixtamalization </a:t>
            </a:r>
            <a:r>
              <a:rPr lang="el-GR" sz="1600" b="0" i="0" u="none" strike="noStrike" baseline="0" dirty="0">
                <a:solidFill>
                  <a:srgbClr val="000000"/>
                </a:solidFill>
                <a:latin typeface="PFTransport"/>
              </a:rPr>
              <a:t>μοιάζουν στα βασικά τους σημεία. </a:t>
            </a:r>
            <a:endParaRPr lang="en-US" sz="1600" b="0" i="0" u="none" strike="noStrike" baseline="0" dirty="0">
              <a:solidFill>
                <a:srgbClr val="000000"/>
              </a:solidFill>
              <a:latin typeface="PFTransport"/>
            </a:endParaRPr>
          </a:p>
          <a:p>
            <a:pPr algn="just"/>
            <a:endParaRPr lang="en-US" sz="1600" b="0" i="0" u="none" strike="noStrike" baseline="0" dirty="0">
              <a:solidFill>
                <a:srgbClr val="000000"/>
              </a:solidFill>
              <a:latin typeface="PFTransport"/>
            </a:endParaRPr>
          </a:p>
          <a:p>
            <a:pPr algn="just"/>
            <a:r>
              <a:rPr lang="el-GR" sz="1600" b="0" i="0" u="none" strike="noStrike" baseline="0" dirty="0">
                <a:solidFill>
                  <a:schemeClr val="accent2"/>
                </a:solidFill>
                <a:latin typeface="PFTransport"/>
              </a:rPr>
              <a:t>Το αλκάλι παραλαμβάνεται από ποικίλα υλικά, όπως στάχτη ξύλων, καβουρντισμένα όστρακα, ασβεστόλιθο και άλλα. Το καλαμποκάλευρο μαγειρεύεται μαζί με το ασβεστόνερο. Η παρουσία αλκάλεος όχι μόνο απελευθερώνει τη νιασίνη από τη σύμπλοκη μορφή της, αλλά βελτιώνει και τη διαλυτότητα της λυσίνης. </a:t>
            </a:r>
            <a:endParaRPr lang="en-US" sz="1600" dirty="0">
              <a:solidFill>
                <a:schemeClr val="accent2"/>
              </a:solidFill>
            </a:endParaRPr>
          </a:p>
        </p:txBody>
      </p:sp>
    </p:spTree>
    <p:extLst>
      <p:ext uri="{BB962C8B-B14F-4D97-AF65-F5344CB8AC3E}">
        <p14:creationId xmlns:p14="http://schemas.microsoft.com/office/powerpoint/2010/main" val="224942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3BABF5-F200-544F-8E0F-9326844617D2}"/>
              </a:ext>
            </a:extLst>
          </p:cNvPr>
          <p:cNvSpPr txBox="1"/>
          <p:nvPr/>
        </p:nvSpPr>
        <p:spPr>
          <a:xfrm>
            <a:off x="1451344" y="1655736"/>
            <a:ext cx="5901070" cy="738664"/>
          </a:xfrm>
          <a:prstGeom prst="rect">
            <a:avLst/>
          </a:prstGeom>
          <a:noFill/>
        </p:spPr>
        <p:txBody>
          <a:bodyPr wrap="square">
            <a:spAutoFit/>
          </a:bodyPr>
          <a:lstStyle/>
          <a:p>
            <a:pPr algn="ctr"/>
            <a:r>
              <a:rPr lang="el-GR" sz="1800" b="0" i="0" u="none" strike="noStrike" baseline="0" dirty="0">
                <a:solidFill>
                  <a:srgbClr val="000000"/>
                </a:solidFill>
                <a:latin typeface="PFTransport"/>
              </a:rPr>
              <a:t>Μια εκδοχή της διαδικασίας καταγράφεται στο βίντεο «</a:t>
            </a:r>
            <a:r>
              <a:rPr lang="en-US" sz="2400" b="1" i="0" dirty="0">
                <a:solidFill>
                  <a:srgbClr val="0F0F0F"/>
                </a:solidFill>
                <a:effectLst/>
                <a:latin typeface="YouTube Sans"/>
              </a:rPr>
              <a:t>What is Nixtamalization?</a:t>
            </a:r>
            <a:r>
              <a:rPr lang="el-GR" sz="1800" b="0" i="0" u="none" strike="noStrike" baseline="0" dirty="0">
                <a:solidFill>
                  <a:srgbClr val="000000"/>
                </a:solidFill>
                <a:latin typeface="PFTransport"/>
              </a:rPr>
              <a:t>» </a:t>
            </a:r>
            <a:endParaRPr lang="en-US" sz="1800" dirty="0"/>
          </a:p>
        </p:txBody>
      </p:sp>
      <p:sp>
        <p:nvSpPr>
          <p:cNvPr id="7" name="TextBox 6">
            <a:extLst>
              <a:ext uri="{FF2B5EF4-FFF2-40B4-BE49-F238E27FC236}">
                <a16:creationId xmlns:a16="http://schemas.microsoft.com/office/drawing/2014/main" id="{141720D0-EF8B-ACD3-770F-3375DBE948E4}"/>
              </a:ext>
            </a:extLst>
          </p:cNvPr>
          <p:cNvSpPr txBox="1"/>
          <p:nvPr/>
        </p:nvSpPr>
        <p:spPr>
          <a:xfrm>
            <a:off x="1451344" y="3083727"/>
            <a:ext cx="6049926" cy="400110"/>
          </a:xfrm>
          <a:prstGeom prst="rect">
            <a:avLst/>
          </a:prstGeom>
          <a:noFill/>
        </p:spPr>
        <p:txBody>
          <a:bodyPr wrap="square">
            <a:spAutoFit/>
          </a:bodyPr>
          <a:lstStyle/>
          <a:p>
            <a:r>
              <a:rPr lang="en-US" sz="2000" dirty="0">
                <a:solidFill>
                  <a:schemeClr val="accent1"/>
                </a:solidFill>
              </a:rPr>
              <a:t>(https://www.youtube.com/watch?v=TIs3gjOPevw).</a:t>
            </a:r>
          </a:p>
        </p:txBody>
      </p:sp>
    </p:spTree>
    <p:extLst>
      <p:ext uri="{BB962C8B-B14F-4D97-AF65-F5344CB8AC3E}">
        <p14:creationId xmlns:p14="http://schemas.microsoft.com/office/powerpoint/2010/main" val="3283253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58E5-1853-257E-6BE7-64A3104F0CE5}"/>
              </a:ext>
            </a:extLst>
          </p:cNvPr>
          <p:cNvSpPr>
            <a:spLocks noGrp="1"/>
          </p:cNvSpPr>
          <p:nvPr>
            <p:ph type="title"/>
          </p:nvPr>
        </p:nvSpPr>
        <p:spPr>
          <a:xfrm>
            <a:off x="2476500" y="520071"/>
            <a:ext cx="4191000" cy="434100"/>
          </a:xfrm>
        </p:spPr>
        <p:txBody>
          <a:bodyPr/>
          <a:lstStyle/>
          <a:p>
            <a:r>
              <a:rPr lang="el-GR" sz="2400" dirty="0">
                <a:solidFill>
                  <a:schemeClr val="accent1"/>
                </a:solidFill>
                <a:latin typeface="PFTransport"/>
              </a:rPr>
              <a:t>Χ</a:t>
            </a:r>
            <a:r>
              <a:rPr lang="el-GR" sz="2400" i="0" u="none" strike="noStrike" baseline="0" dirty="0">
                <a:solidFill>
                  <a:schemeClr val="accent1"/>
                </a:solidFill>
                <a:latin typeface="PFTransport"/>
              </a:rPr>
              <a:t>ρήση αλκάλεως</a:t>
            </a:r>
            <a:endParaRPr lang="en-US" sz="3600" dirty="0">
              <a:solidFill>
                <a:schemeClr val="accent1"/>
              </a:solidFill>
            </a:endParaRPr>
          </a:p>
        </p:txBody>
      </p:sp>
      <p:sp>
        <p:nvSpPr>
          <p:cNvPr id="5" name="TextBox 4">
            <a:extLst>
              <a:ext uri="{FF2B5EF4-FFF2-40B4-BE49-F238E27FC236}">
                <a16:creationId xmlns:a16="http://schemas.microsoft.com/office/drawing/2014/main" id="{1F723115-7D94-3A7A-1CE3-AF14EEE88B29}"/>
              </a:ext>
            </a:extLst>
          </p:cNvPr>
          <p:cNvSpPr txBox="1"/>
          <p:nvPr/>
        </p:nvSpPr>
        <p:spPr>
          <a:xfrm>
            <a:off x="770848" y="1076517"/>
            <a:ext cx="7602304" cy="3139321"/>
          </a:xfrm>
          <a:prstGeom prst="rect">
            <a:avLst/>
          </a:prstGeom>
          <a:noFill/>
        </p:spPr>
        <p:txBody>
          <a:bodyPr wrap="square">
            <a:spAutoFit/>
          </a:bodyPr>
          <a:lstStyle/>
          <a:p>
            <a:pPr marL="285750" indent="-285750" algn="just">
              <a:buFont typeface="Wingdings" panose="05000000000000000000" pitchFamily="2" charset="2"/>
              <a:buChar char="§"/>
            </a:pPr>
            <a:r>
              <a:rPr lang="el-GR" sz="1800" dirty="0">
                <a:latin typeface="PFTransport"/>
              </a:rPr>
              <a:t>Η</a:t>
            </a:r>
            <a:r>
              <a:rPr lang="el-GR" sz="1800" b="0" i="0" u="none" strike="noStrike" baseline="0" dirty="0">
                <a:solidFill>
                  <a:srgbClr val="000000"/>
                </a:solidFill>
                <a:latin typeface="PFTransport"/>
              </a:rPr>
              <a:t> χρήση αλκάλεως δεν εφαρμόζεται σε όλες τις κοινωνίες που καταναλώνουν καλαμπόκι, αλλά μόνο στις αυτόχθονες της Αμερικής, οι οποίες είναι και οι πρώτες που χρησιμοποίησαν αυτό το σιτηρό.</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Οι ακόλουθοι του Κολόμβου που έφεραν το καλαμπόκι στην Ευρώπη εισήγαγαν το φυτό, αλλά όχι τη συνταγή που το συνόδευε.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Για τους φτωχούς αγρότες που το υιοθέτησαν, σε τέτοιο μάλιστα σημείο ώστε να στηρίζουν σε αυτό τη διατροφή τους, η συνέπεια ήταν η επιδημία της πελλάγρας, μιας διατροφικής νόσου, που έπληξε στην Ευρώπη πάνω από 1.000.000 ανθρώπους μέσα στον 20ό αιώνα. </a:t>
            </a:r>
            <a:endParaRPr lang="en-US" sz="1800" dirty="0"/>
          </a:p>
        </p:txBody>
      </p:sp>
    </p:spTree>
    <p:extLst>
      <p:ext uri="{BB962C8B-B14F-4D97-AF65-F5344CB8AC3E}">
        <p14:creationId xmlns:p14="http://schemas.microsoft.com/office/powerpoint/2010/main" val="332725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7204A-CC62-0484-4E03-9F69BBFFEE23}"/>
              </a:ext>
            </a:extLst>
          </p:cNvPr>
          <p:cNvSpPr txBox="1"/>
          <p:nvPr/>
        </p:nvSpPr>
        <p:spPr>
          <a:xfrm>
            <a:off x="825190" y="1556086"/>
            <a:ext cx="3013167" cy="2031325"/>
          </a:xfrm>
          <a:prstGeom prst="rect">
            <a:avLst/>
          </a:prstGeom>
          <a:noFill/>
          <a:ln>
            <a:solidFill>
              <a:schemeClr val="accent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Ο άνθρωπος επαφίεται σε πολιτισμικές προσαρμογές όσον αφορά στη δίαιτά του, προκειμένου να λύσει προβλήματα τα οποία δεν μπορεί να λύσει μόνη της η βιολογία. </a:t>
            </a:r>
          </a:p>
        </p:txBody>
      </p:sp>
      <p:sp>
        <p:nvSpPr>
          <p:cNvPr id="5" name="TextBox 4">
            <a:extLst>
              <a:ext uri="{FF2B5EF4-FFF2-40B4-BE49-F238E27FC236}">
                <a16:creationId xmlns:a16="http://schemas.microsoft.com/office/drawing/2014/main" id="{D4013595-F87D-2000-CF0A-3256FA988637}"/>
              </a:ext>
            </a:extLst>
          </p:cNvPr>
          <p:cNvSpPr txBox="1"/>
          <p:nvPr/>
        </p:nvSpPr>
        <p:spPr>
          <a:xfrm>
            <a:off x="2285999" y="447265"/>
            <a:ext cx="4572000" cy="461665"/>
          </a:xfrm>
          <a:prstGeom prst="rect">
            <a:avLst/>
          </a:prstGeom>
          <a:noFill/>
        </p:spPr>
        <p:txBody>
          <a:bodyPr wrap="square">
            <a:spAutoFit/>
          </a:bodyPr>
          <a:lstStyle/>
          <a:p>
            <a:pPr algn="ctr"/>
            <a:r>
              <a:rPr lang="el-GR" sz="2400" b="1" i="0" u="none" strike="noStrike" baseline="0" dirty="0">
                <a:solidFill>
                  <a:schemeClr val="accent1"/>
                </a:solidFill>
                <a:latin typeface="PFTransport"/>
              </a:rPr>
              <a:t>Βιολογία &amp; Πολιτισμός</a:t>
            </a:r>
            <a:endParaRPr lang="en-US" sz="1800" b="1" dirty="0">
              <a:solidFill>
                <a:schemeClr val="accent1"/>
              </a:solidFill>
            </a:endParaRPr>
          </a:p>
        </p:txBody>
      </p:sp>
      <p:sp>
        <p:nvSpPr>
          <p:cNvPr id="8" name="TextBox 7">
            <a:extLst>
              <a:ext uri="{FF2B5EF4-FFF2-40B4-BE49-F238E27FC236}">
                <a16:creationId xmlns:a16="http://schemas.microsoft.com/office/drawing/2014/main" id="{5BE08A97-7B70-990A-61D5-BCF063421166}"/>
              </a:ext>
            </a:extLst>
          </p:cNvPr>
          <p:cNvSpPr txBox="1"/>
          <p:nvPr/>
        </p:nvSpPr>
        <p:spPr>
          <a:xfrm>
            <a:off x="5668189" y="1694585"/>
            <a:ext cx="2574550" cy="1754326"/>
          </a:xfrm>
          <a:prstGeom prst="rect">
            <a:avLst/>
          </a:prstGeom>
          <a:noFill/>
          <a:ln>
            <a:solidFill>
              <a:schemeClr val="accent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Έτσι, οι κοινωνίες έχουν κωδικοποιήσει στην πολιτισμική τους παράδοση τη γνώση που παρέχουν η κουζίνα και η γαστρονομία</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Arrow: Right 8">
            <a:extLst>
              <a:ext uri="{FF2B5EF4-FFF2-40B4-BE49-F238E27FC236}">
                <a16:creationId xmlns:a16="http://schemas.microsoft.com/office/drawing/2014/main" id="{D7F4541C-4032-CDA0-E70F-70144AC89903}"/>
              </a:ext>
            </a:extLst>
          </p:cNvPr>
          <p:cNvSpPr/>
          <p:nvPr/>
        </p:nvSpPr>
        <p:spPr>
          <a:xfrm>
            <a:off x="4237594" y="2232170"/>
            <a:ext cx="1031358" cy="679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42837113-2699-7FD1-2D7D-009293041AD5}"/>
              </a:ext>
            </a:extLst>
          </p:cNvPr>
          <p:cNvSpPr/>
          <p:nvPr/>
        </p:nvSpPr>
        <p:spPr>
          <a:xfrm>
            <a:off x="4336445" y="3286853"/>
            <a:ext cx="4094871" cy="13074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chemeClr val="tx2"/>
                </a:solidFill>
                <a:latin typeface="PFTransport"/>
                <a:cs typeface="Arial"/>
              </a:rPr>
              <a:t>Μ</a:t>
            </a:r>
            <a:r>
              <a:rPr kumimoji="0" lang="el-GR" sz="1800" b="0" i="0" u="none" strike="noStrike" kern="0" cap="none" spc="0" normalizeH="0" baseline="0" noProof="0" dirty="0" err="1">
                <a:ln>
                  <a:noFill/>
                </a:ln>
                <a:solidFill>
                  <a:schemeClr val="tx2"/>
                </a:solidFill>
                <a:effectLst/>
                <a:uLnTx/>
                <a:uFillTx/>
                <a:latin typeface="PFTransport"/>
                <a:cs typeface="Arial"/>
                <a:sym typeface="Arial"/>
              </a:rPr>
              <a:t>ια</a:t>
            </a:r>
            <a:r>
              <a:rPr kumimoji="0" lang="el-GR" sz="1800" b="0" i="0" u="none" strike="noStrike" kern="0" cap="none" spc="0" normalizeH="0" baseline="0" noProof="0" dirty="0">
                <a:ln>
                  <a:noFill/>
                </a:ln>
                <a:solidFill>
                  <a:schemeClr val="tx2"/>
                </a:solidFill>
                <a:effectLst/>
                <a:uLnTx/>
                <a:uFillTx/>
                <a:latin typeface="PFTransport"/>
                <a:cs typeface="Arial"/>
                <a:sym typeface="Arial"/>
              </a:rPr>
              <a:t> γνώση η οποία συνδέεται με τη διατήρηση της υγείας και την επιβίωση.</a:t>
            </a:r>
            <a:endParaRPr lang="en-US" sz="1800" dirty="0">
              <a:solidFill>
                <a:schemeClr val="tx2"/>
              </a:solidFill>
            </a:endParaRPr>
          </a:p>
        </p:txBody>
      </p:sp>
    </p:spTree>
    <p:extLst>
      <p:ext uri="{BB962C8B-B14F-4D97-AF65-F5344CB8AC3E}">
        <p14:creationId xmlns:p14="http://schemas.microsoft.com/office/powerpoint/2010/main" val="1552074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C178-EBB8-73C7-714F-52F1FD987849}"/>
              </a:ext>
            </a:extLst>
          </p:cNvPr>
          <p:cNvSpPr>
            <a:spLocks noGrp="1"/>
          </p:cNvSpPr>
          <p:nvPr>
            <p:ph type="title"/>
          </p:nvPr>
        </p:nvSpPr>
        <p:spPr>
          <a:xfrm>
            <a:off x="3933133" y="794782"/>
            <a:ext cx="4191000" cy="434100"/>
          </a:xfrm>
        </p:spPr>
        <p:txBody>
          <a:bodyPr/>
          <a:lstStyle/>
          <a:p>
            <a:r>
              <a:rPr kumimoji="0" lang="el-GR" sz="2400" i="0" u="none" strike="noStrike" kern="0" cap="none" spc="0" normalizeH="0" baseline="0" noProof="0" dirty="0">
                <a:ln>
                  <a:noFill/>
                </a:ln>
                <a:solidFill>
                  <a:schemeClr val="accent1"/>
                </a:solidFill>
                <a:effectLst/>
                <a:uLnTx/>
                <a:uFillTx/>
                <a:latin typeface="PFTransport"/>
                <a:cs typeface="Arial"/>
                <a:sym typeface="Arial"/>
              </a:rPr>
              <a:t>Πελλάγρα</a:t>
            </a:r>
            <a:endParaRPr lang="en-US" dirty="0">
              <a:solidFill>
                <a:schemeClr val="accent1"/>
              </a:solidFill>
            </a:endParaRPr>
          </a:p>
        </p:txBody>
      </p:sp>
      <p:sp>
        <p:nvSpPr>
          <p:cNvPr id="7" name="Text Placeholder 6">
            <a:extLst>
              <a:ext uri="{FF2B5EF4-FFF2-40B4-BE49-F238E27FC236}">
                <a16:creationId xmlns:a16="http://schemas.microsoft.com/office/drawing/2014/main" id="{8E4A1052-CFF4-8211-2A05-86D006F17E80}"/>
              </a:ext>
            </a:extLst>
          </p:cNvPr>
          <p:cNvSpPr>
            <a:spLocks noGrp="1"/>
          </p:cNvSpPr>
          <p:nvPr>
            <p:ph type="subTitle" idx="1"/>
          </p:nvPr>
        </p:nvSpPr>
        <p:spPr>
          <a:xfrm>
            <a:off x="3551887" y="1228882"/>
            <a:ext cx="5178967" cy="2998382"/>
          </a:xfrm>
        </p:spPr>
        <p:txBody>
          <a:bodyPr/>
          <a:lstStyle/>
          <a:p>
            <a:pPr algn="just">
              <a:buFont typeface="Wingdings" panose="05000000000000000000" pitchFamily="2" charset="2"/>
              <a:buChar char="§"/>
            </a:pPr>
            <a:r>
              <a:rPr lang="el-GR" sz="1800" b="0" i="0" u="none" strike="noStrike" baseline="0" dirty="0">
                <a:solidFill>
                  <a:srgbClr val="000000"/>
                </a:solidFill>
                <a:latin typeface="PFTransport"/>
              </a:rPr>
              <a:t>Τα χαρακτηριστικά συμπτώματα της πελλάγρας, της νόσου που προκαλείται από την έλλειψη νιασίνης, είναι η διάρροια, η δερματίτιδα και η άνοια.</a:t>
            </a:r>
          </a:p>
          <a:p>
            <a:pPr algn="just"/>
            <a:endParaRPr lang="el-GR" sz="1800" dirty="0">
              <a:solidFill>
                <a:srgbClr val="000000"/>
              </a:solidFill>
              <a:latin typeface="PFTransport"/>
            </a:endParaRPr>
          </a:p>
          <a:p>
            <a:pPr algn="just">
              <a:buFont typeface="Wingdings" panose="05000000000000000000" pitchFamily="2" charset="2"/>
              <a:buChar char="Ø"/>
            </a:pPr>
            <a:r>
              <a:rPr lang="el-GR" sz="1800" b="0" i="0" u="none" strike="noStrike" baseline="0" dirty="0">
                <a:solidFill>
                  <a:srgbClr val="000000"/>
                </a:solidFill>
                <a:latin typeface="PFTransport"/>
              </a:rPr>
              <a:t> Αν δεν ληφθούν έγκαιρα μέτρα αντιμετώπισης, η πελλάγρα έχει μοιραία κατάληξη. </a:t>
            </a:r>
            <a:endParaRPr lang="en-US" sz="1800" dirty="0">
              <a:latin typeface="PFTransport"/>
            </a:endParaRPr>
          </a:p>
          <a:p>
            <a:endParaRPr lang="en-US" dirty="0"/>
          </a:p>
        </p:txBody>
      </p:sp>
      <p:pic>
        <p:nvPicPr>
          <p:cNvPr id="9" name="Picture 8">
            <a:extLst>
              <a:ext uri="{FF2B5EF4-FFF2-40B4-BE49-F238E27FC236}">
                <a16:creationId xmlns:a16="http://schemas.microsoft.com/office/drawing/2014/main" id="{2759AB58-3BF9-1533-67F2-44BBF4F8B42E}"/>
              </a:ext>
            </a:extLst>
          </p:cNvPr>
          <p:cNvPicPr>
            <a:picLocks noChangeAspect="1"/>
          </p:cNvPicPr>
          <p:nvPr/>
        </p:nvPicPr>
        <p:blipFill rotWithShape="1">
          <a:blip r:embed="rId2"/>
          <a:srcRect l="4032" t="3437" r="2868" b="10077"/>
          <a:stretch/>
        </p:blipFill>
        <p:spPr>
          <a:xfrm>
            <a:off x="329609" y="340241"/>
            <a:ext cx="3222278" cy="44763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24696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C178-EBB8-73C7-714F-52F1FD987849}"/>
              </a:ext>
            </a:extLst>
          </p:cNvPr>
          <p:cNvSpPr>
            <a:spLocks noGrp="1"/>
          </p:cNvSpPr>
          <p:nvPr>
            <p:ph type="title"/>
          </p:nvPr>
        </p:nvSpPr>
        <p:spPr>
          <a:xfrm>
            <a:off x="3933133" y="794782"/>
            <a:ext cx="4191000" cy="434100"/>
          </a:xfrm>
        </p:spPr>
        <p:txBody>
          <a:bodyPr/>
          <a:lstStyle/>
          <a:p>
            <a:r>
              <a:rPr kumimoji="0" lang="el-GR" sz="2400" i="0" u="none" strike="noStrike" kern="0" cap="none" spc="0" normalizeH="0" baseline="0" noProof="0" dirty="0">
                <a:ln>
                  <a:noFill/>
                </a:ln>
                <a:solidFill>
                  <a:schemeClr val="accent1"/>
                </a:solidFill>
                <a:effectLst/>
                <a:uLnTx/>
                <a:uFillTx/>
                <a:latin typeface="PFTransport"/>
                <a:cs typeface="Arial"/>
                <a:sym typeface="Arial"/>
              </a:rPr>
              <a:t>Πελλάγρα</a:t>
            </a:r>
            <a:endParaRPr lang="en-US" dirty="0">
              <a:solidFill>
                <a:schemeClr val="accent1"/>
              </a:solidFill>
            </a:endParaRPr>
          </a:p>
        </p:txBody>
      </p:sp>
      <p:sp>
        <p:nvSpPr>
          <p:cNvPr id="7" name="Text Placeholder 6">
            <a:extLst>
              <a:ext uri="{FF2B5EF4-FFF2-40B4-BE49-F238E27FC236}">
                <a16:creationId xmlns:a16="http://schemas.microsoft.com/office/drawing/2014/main" id="{8E4A1052-CFF4-8211-2A05-86D006F17E80}"/>
              </a:ext>
            </a:extLst>
          </p:cNvPr>
          <p:cNvSpPr>
            <a:spLocks noGrp="1"/>
          </p:cNvSpPr>
          <p:nvPr>
            <p:ph type="subTitle" idx="1"/>
          </p:nvPr>
        </p:nvSpPr>
        <p:spPr>
          <a:xfrm>
            <a:off x="3551887" y="1228882"/>
            <a:ext cx="5178967" cy="2998382"/>
          </a:xfrm>
        </p:spPr>
        <p:txBody>
          <a:bodyPr/>
          <a:lstStyle/>
          <a:p>
            <a:pPr algn="just">
              <a:buFont typeface="Wingdings" panose="05000000000000000000" pitchFamily="2" charset="2"/>
              <a:buChar char="§"/>
            </a:pPr>
            <a:r>
              <a:rPr lang="el-GR" sz="1800" b="0" i="0" u="none" strike="noStrike" baseline="0" dirty="0">
                <a:solidFill>
                  <a:schemeClr val="bg1">
                    <a:lumMod val="60000"/>
                    <a:lumOff val="40000"/>
                  </a:schemeClr>
                </a:solidFill>
                <a:latin typeface="PFTransport"/>
              </a:rPr>
              <a:t>Τα χαρακτηριστικά συμπτώματα της πελλάγρας, της νόσου που προκαλείται από την έλλειψη νιασίνης, είναι η διάρροια, η δερματίτιδα και η άνοια.</a:t>
            </a:r>
          </a:p>
          <a:p>
            <a:pPr algn="just"/>
            <a:endParaRPr lang="el-GR" sz="1800" dirty="0">
              <a:solidFill>
                <a:schemeClr val="bg1">
                  <a:lumMod val="60000"/>
                  <a:lumOff val="40000"/>
                </a:schemeClr>
              </a:solidFill>
              <a:latin typeface="PFTransport"/>
            </a:endParaRPr>
          </a:p>
          <a:p>
            <a:pPr algn="just">
              <a:buFont typeface="Wingdings" panose="05000000000000000000" pitchFamily="2" charset="2"/>
              <a:buChar char="Ø"/>
            </a:pPr>
            <a:r>
              <a:rPr lang="el-GR" sz="1800" b="0" i="0" u="none" strike="noStrike" baseline="0" dirty="0">
                <a:solidFill>
                  <a:schemeClr val="bg1">
                    <a:lumMod val="60000"/>
                    <a:lumOff val="40000"/>
                  </a:schemeClr>
                </a:solidFill>
                <a:latin typeface="PFTransport"/>
              </a:rPr>
              <a:t> Αν δεν ληφθούν έγκαιρα μέτρα αντιμετώπισης, η πελλάγρα έχει μοιραία κατάληξη. </a:t>
            </a:r>
            <a:endParaRPr lang="en-US" sz="1800" dirty="0">
              <a:solidFill>
                <a:schemeClr val="bg1">
                  <a:lumMod val="60000"/>
                  <a:lumOff val="40000"/>
                </a:schemeClr>
              </a:solidFill>
              <a:latin typeface="PFTransport"/>
            </a:endParaRPr>
          </a:p>
          <a:p>
            <a:endParaRPr lang="en-US" dirty="0"/>
          </a:p>
        </p:txBody>
      </p:sp>
      <p:pic>
        <p:nvPicPr>
          <p:cNvPr id="9" name="Picture 8">
            <a:extLst>
              <a:ext uri="{FF2B5EF4-FFF2-40B4-BE49-F238E27FC236}">
                <a16:creationId xmlns:a16="http://schemas.microsoft.com/office/drawing/2014/main" id="{2759AB58-3BF9-1533-67F2-44BBF4F8B42E}"/>
              </a:ext>
            </a:extLst>
          </p:cNvPr>
          <p:cNvPicPr>
            <a:picLocks noChangeAspect="1"/>
          </p:cNvPicPr>
          <p:nvPr/>
        </p:nvPicPr>
        <p:blipFill rotWithShape="1">
          <a:blip r:embed="rId2"/>
          <a:srcRect l="4032" t="3437" r="2868" b="10077"/>
          <a:stretch/>
        </p:blipFill>
        <p:spPr>
          <a:xfrm>
            <a:off x="329609" y="340241"/>
            <a:ext cx="3222278" cy="44763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Rectangle: Rounded Corners 2">
            <a:extLst>
              <a:ext uri="{FF2B5EF4-FFF2-40B4-BE49-F238E27FC236}">
                <a16:creationId xmlns:a16="http://schemas.microsoft.com/office/drawing/2014/main" id="{49746CC1-0713-AB0E-82E0-BBCE4D1ADF74}"/>
              </a:ext>
            </a:extLst>
          </p:cNvPr>
          <p:cNvSpPr/>
          <p:nvPr/>
        </p:nvSpPr>
        <p:spPr>
          <a:xfrm>
            <a:off x="4140820" y="2284229"/>
            <a:ext cx="4192858" cy="18788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tx2"/>
              </a:buClr>
            </a:pPr>
            <a:r>
              <a:rPr lang="en-US" b="1" dirty="0">
                <a:solidFill>
                  <a:schemeClr val="tx2"/>
                </a:solidFill>
                <a:latin typeface="Cambria" panose="02040503050406030204" pitchFamily="18" charset="0"/>
              </a:rPr>
              <a:t>The disease of the</a:t>
            </a:r>
            <a:r>
              <a:rPr lang="en-US" b="1" i="0" dirty="0">
                <a:solidFill>
                  <a:schemeClr val="tx2"/>
                </a:solidFill>
                <a:effectLst/>
                <a:latin typeface="Cambria" panose="02040503050406030204" pitchFamily="18" charset="0"/>
              </a:rPr>
              <a:t> 4D’s:</a:t>
            </a:r>
          </a:p>
          <a:p>
            <a:pPr marL="342900" indent="-342900">
              <a:buClr>
                <a:schemeClr val="tx2"/>
              </a:buClr>
              <a:buFont typeface="+mj-lt"/>
              <a:buAutoNum type="arabicParenR"/>
            </a:pPr>
            <a:r>
              <a:rPr lang="en-US" b="0" i="0" dirty="0">
                <a:solidFill>
                  <a:schemeClr val="tx2"/>
                </a:solidFill>
                <a:effectLst/>
                <a:latin typeface="Cambria" panose="02040503050406030204" pitchFamily="18" charset="0"/>
              </a:rPr>
              <a:t>Dementia,</a:t>
            </a:r>
          </a:p>
          <a:p>
            <a:pPr marL="342900" indent="-342900">
              <a:buClr>
                <a:schemeClr val="tx2"/>
              </a:buClr>
              <a:buFont typeface="+mj-lt"/>
              <a:buAutoNum type="arabicParenR"/>
            </a:pPr>
            <a:r>
              <a:rPr lang="en-US" b="0" i="0" dirty="0" err="1">
                <a:solidFill>
                  <a:schemeClr val="tx2"/>
                </a:solidFill>
                <a:effectLst/>
                <a:latin typeface="Cambria" panose="02040503050406030204" pitchFamily="18" charset="0"/>
              </a:rPr>
              <a:t>Diarrhoea</a:t>
            </a:r>
            <a:r>
              <a:rPr lang="en-US" b="0" i="0" dirty="0">
                <a:solidFill>
                  <a:schemeClr val="tx2"/>
                </a:solidFill>
                <a:effectLst/>
                <a:latin typeface="Cambria" panose="02040503050406030204" pitchFamily="18" charset="0"/>
              </a:rPr>
              <a:t> (and chronic infections such as tuberculosis [TB]),</a:t>
            </a:r>
          </a:p>
          <a:p>
            <a:pPr marL="342900" indent="-342900">
              <a:buClr>
                <a:schemeClr val="tx2"/>
              </a:buClr>
              <a:buFont typeface="+mj-lt"/>
              <a:buAutoNum type="arabicParenR"/>
            </a:pPr>
            <a:r>
              <a:rPr lang="en-US" b="0" i="0" dirty="0">
                <a:solidFill>
                  <a:schemeClr val="tx2"/>
                </a:solidFill>
                <a:effectLst/>
                <a:latin typeface="Cambria" panose="02040503050406030204" pitchFamily="18" charset="0"/>
              </a:rPr>
              <a:t>Dermatitis (not always present) </a:t>
            </a:r>
          </a:p>
          <a:p>
            <a:pPr marL="342900" indent="-342900">
              <a:buClr>
                <a:schemeClr val="tx2"/>
              </a:buClr>
              <a:buFont typeface="+mj-lt"/>
              <a:buAutoNum type="arabicParenR"/>
            </a:pPr>
            <a:r>
              <a:rPr lang="en-US" b="0" i="0" dirty="0">
                <a:solidFill>
                  <a:schemeClr val="tx2"/>
                </a:solidFill>
                <a:effectLst/>
                <a:latin typeface="Cambria" panose="02040503050406030204" pitchFamily="18" charset="0"/>
              </a:rPr>
              <a:t>premature Death</a:t>
            </a:r>
            <a:endParaRPr lang="en-US" dirty="0">
              <a:solidFill>
                <a:schemeClr val="tx2"/>
              </a:solidFill>
            </a:endParaRPr>
          </a:p>
        </p:txBody>
      </p:sp>
      <p:sp>
        <p:nvSpPr>
          <p:cNvPr id="4" name="TextBox 3">
            <a:extLst>
              <a:ext uri="{FF2B5EF4-FFF2-40B4-BE49-F238E27FC236}">
                <a16:creationId xmlns:a16="http://schemas.microsoft.com/office/drawing/2014/main" id="{45C354C6-3F84-AE91-DFBF-650992B33B35}"/>
              </a:ext>
            </a:extLst>
          </p:cNvPr>
          <p:cNvSpPr txBox="1"/>
          <p:nvPr/>
        </p:nvSpPr>
        <p:spPr>
          <a:xfrm>
            <a:off x="3821491" y="4292032"/>
            <a:ext cx="4631474" cy="738664"/>
          </a:xfrm>
          <a:prstGeom prst="rect">
            <a:avLst/>
          </a:prstGeom>
          <a:noFill/>
        </p:spPr>
        <p:txBody>
          <a:bodyPr wrap="square" rtlCol="0">
            <a:spAutoFit/>
          </a:bodyPr>
          <a:lstStyle/>
          <a:p>
            <a:pPr algn="r"/>
            <a:r>
              <a:rPr lang="en-US" sz="1400" b="0" i="1" dirty="0">
                <a:solidFill>
                  <a:srgbClr val="000000"/>
                </a:solidFill>
                <a:effectLst/>
                <a:latin typeface="Cambria" panose="02040503050406030204" pitchFamily="18" charset="0"/>
              </a:rPr>
              <a:t>Williams </a:t>
            </a:r>
            <a:r>
              <a:rPr lang="en-US" sz="1400" i="1" dirty="0">
                <a:solidFill>
                  <a:srgbClr val="000000"/>
                </a:solidFill>
                <a:latin typeface="Cambria" panose="02040503050406030204" pitchFamily="18" charset="0"/>
              </a:rPr>
              <a:t>AC and Hill LJ. Int J tryptophan Res 2020; 13: 1178646920910159.</a:t>
            </a:r>
          </a:p>
          <a:p>
            <a:pPr algn="r"/>
            <a:endParaRPr lang="en-US" i="1" dirty="0"/>
          </a:p>
        </p:txBody>
      </p:sp>
    </p:spTree>
    <p:extLst>
      <p:ext uri="{BB962C8B-B14F-4D97-AF65-F5344CB8AC3E}">
        <p14:creationId xmlns:p14="http://schemas.microsoft.com/office/powerpoint/2010/main" val="3629383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63CCD1-8965-1A2B-96CC-DAD232AB3A10}"/>
              </a:ext>
            </a:extLst>
          </p:cNvPr>
          <p:cNvSpPr>
            <a:spLocks noGrp="1"/>
          </p:cNvSpPr>
          <p:nvPr>
            <p:ph type="subTitle" idx="1"/>
          </p:nvPr>
        </p:nvSpPr>
        <p:spPr>
          <a:xfrm>
            <a:off x="1546302" y="3541838"/>
            <a:ext cx="6021659" cy="837900"/>
          </a:xfrm>
        </p:spPr>
        <p:txBody>
          <a:bodyPr/>
          <a:lstStyle/>
          <a:p>
            <a:r>
              <a:rPr lang="el-GR" dirty="0"/>
              <a:t>κλασικές δερματικές βλάβες στην </a:t>
            </a:r>
            <a:r>
              <a:rPr lang="el-GR" dirty="0" err="1"/>
              <a:t>πελλάγρα</a:t>
            </a:r>
            <a:r>
              <a:rPr lang="el-GR" dirty="0"/>
              <a:t> που περιλαμβάνουν πρόσωπο, λαιμό, χέρι και αντιβράχιο (Α), μετά από θεραπεία με </a:t>
            </a:r>
            <a:r>
              <a:rPr lang="el-GR" dirty="0" err="1"/>
              <a:t>νιασίνη</a:t>
            </a:r>
            <a:r>
              <a:rPr lang="el-GR" dirty="0"/>
              <a:t> για 2 εβδομάδες (Β)</a:t>
            </a:r>
            <a:endParaRPr lang="en-US" dirty="0"/>
          </a:p>
        </p:txBody>
      </p:sp>
      <p:pic>
        <p:nvPicPr>
          <p:cNvPr id="4" name="Picture 3">
            <a:extLst>
              <a:ext uri="{FF2B5EF4-FFF2-40B4-BE49-F238E27FC236}">
                <a16:creationId xmlns:a16="http://schemas.microsoft.com/office/drawing/2014/main" id="{78F17B5C-0721-17F5-3CDE-6D0C24021DFC}"/>
              </a:ext>
            </a:extLst>
          </p:cNvPr>
          <p:cNvPicPr>
            <a:picLocks noChangeAspect="1"/>
          </p:cNvPicPr>
          <p:nvPr/>
        </p:nvPicPr>
        <p:blipFill>
          <a:blip r:embed="rId2"/>
          <a:stretch>
            <a:fillRect/>
          </a:stretch>
        </p:blipFill>
        <p:spPr>
          <a:xfrm>
            <a:off x="1828800" y="527477"/>
            <a:ext cx="5618679" cy="2885702"/>
          </a:xfrm>
          <a:prstGeom prst="rect">
            <a:avLst/>
          </a:prstGeom>
        </p:spPr>
      </p:pic>
      <p:sp>
        <p:nvSpPr>
          <p:cNvPr id="6" name="TextBox 5">
            <a:extLst>
              <a:ext uri="{FF2B5EF4-FFF2-40B4-BE49-F238E27FC236}">
                <a16:creationId xmlns:a16="http://schemas.microsoft.com/office/drawing/2014/main" id="{65D6EC10-CBBC-DCBC-B241-3CEC958C133E}"/>
              </a:ext>
            </a:extLst>
          </p:cNvPr>
          <p:cNvSpPr txBox="1"/>
          <p:nvPr/>
        </p:nvSpPr>
        <p:spPr>
          <a:xfrm>
            <a:off x="550125" y="4462134"/>
            <a:ext cx="7835591" cy="307777"/>
          </a:xfrm>
          <a:prstGeom prst="rect">
            <a:avLst/>
          </a:prstGeom>
          <a:noFill/>
        </p:spPr>
        <p:txBody>
          <a:bodyPr wrap="square" rtlCol="0">
            <a:spAutoFit/>
          </a:bodyPr>
          <a:lstStyle/>
          <a:p>
            <a:pPr algn="r"/>
            <a:r>
              <a:rPr lang="en-US" i="1" dirty="0"/>
              <a:t>From </a:t>
            </a:r>
            <a:r>
              <a:rPr lang="en-US" b="0" i="1" dirty="0">
                <a:solidFill>
                  <a:srgbClr val="212121"/>
                </a:solidFill>
                <a:effectLst/>
                <a:latin typeface="Helvetica Neue"/>
              </a:rPr>
              <a:t>Vikash </a:t>
            </a:r>
            <a:r>
              <a:rPr lang="en-US" b="0" i="1" dirty="0" err="1">
                <a:solidFill>
                  <a:srgbClr val="212121"/>
                </a:solidFill>
                <a:effectLst/>
                <a:latin typeface="Helvetica Neue"/>
              </a:rPr>
              <a:t>Paudel</a:t>
            </a:r>
            <a:r>
              <a:rPr lang="en-US" b="0" i="1" dirty="0">
                <a:solidFill>
                  <a:srgbClr val="212121"/>
                </a:solidFill>
                <a:effectLst/>
                <a:latin typeface="Helvetica Neue"/>
              </a:rPr>
              <a:t> et </a:t>
            </a:r>
            <a:r>
              <a:rPr lang="en-US" b="0" i="1" dirty="0" err="1">
                <a:solidFill>
                  <a:srgbClr val="212121"/>
                </a:solidFill>
                <a:effectLst/>
                <a:latin typeface="Helvetica Neue"/>
              </a:rPr>
              <a:t>al.Pan</a:t>
            </a:r>
            <a:r>
              <a:rPr lang="en-US" b="0" i="1" dirty="0">
                <a:solidFill>
                  <a:srgbClr val="212121"/>
                </a:solidFill>
                <a:effectLst/>
                <a:latin typeface="Helvetica Neue"/>
              </a:rPr>
              <a:t> African Medical Journal. 2020;36(219).</a:t>
            </a:r>
            <a:endParaRPr lang="en-US" i="1" dirty="0"/>
          </a:p>
        </p:txBody>
      </p:sp>
    </p:spTree>
    <p:extLst>
      <p:ext uri="{BB962C8B-B14F-4D97-AF65-F5344CB8AC3E}">
        <p14:creationId xmlns:p14="http://schemas.microsoft.com/office/powerpoint/2010/main" val="3080577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9ABC-E5E1-CDA9-A0F1-AD6F7F9D8B3E}"/>
              </a:ext>
            </a:extLst>
          </p:cNvPr>
          <p:cNvSpPr>
            <a:spLocks noGrp="1"/>
          </p:cNvSpPr>
          <p:nvPr>
            <p:ph type="title"/>
          </p:nvPr>
        </p:nvSpPr>
        <p:spPr>
          <a:xfrm>
            <a:off x="4572000" y="1725301"/>
            <a:ext cx="4191000" cy="434100"/>
          </a:xfrm>
        </p:spPr>
        <p:txBody>
          <a:bodyPr/>
          <a:lstStyle/>
          <a:p>
            <a:r>
              <a:rPr lang="el-GR" dirty="0"/>
              <a:t>Θεραπεία </a:t>
            </a:r>
            <a:br>
              <a:rPr lang="en-US" dirty="0"/>
            </a:br>
            <a:r>
              <a:rPr lang="el-GR" dirty="0" err="1"/>
              <a:t>Πελλάγρας</a:t>
            </a:r>
            <a:endParaRPr lang="en-US" dirty="0"/>
          </a:p>
        </p:txBody>
      </p:sp>
      <p:sp>
        <p:nvSpPr>
          <p:cNvPr id="3" name="Subtitle 2">
            <a:extLst>
              <a:ext uri="{FF2B5EF4-FFF2-40B4-BE49-F238E27FC236}">
                <a16:creationId xmlns:a16="http://schemas.microsoft.com/office/drawing/2014/main" id="{137205FE-A6E8-4D24-5A93-D5EA767AE058}"/>
              </a:ext>
            </a:extLst>
          </p:cNvPr>
          <p:cNvSpPr>
            <a:spLocks noGrp="1"/>
          </p:cNvSpPr>
          <p:nvPr>
            <p:ph type="subTitle" idx="1"/>
          </p:nvPr>
        </p:nvSpPr>
        <p:spPr>
          <a:xfrm>
            <a:off x="4572000" y="2434150"/>
            <a:ext cx="4191000" cy="837900"/>
          </a:xfrm>
        </p:spPr>
        <p:txBody>
          <a:bodyPr/>
          <a:lstStyle/>
          <a:p>
            <a:r>
              <a:rPr lang="en-US" dirty="0">
                <a:hlinkClick r:id="rId2"/>
              </a:rPr>
              <a:t>https://youtu.be/ewz1INLpy6I</a:t>
            </a:r>
            <a:endParaRPr lang="en-US" dirty="0"/>
          </a:p>
          <a:p>
            <a:endParaRPr lang="en-US" dirty="0"/>
          </a:p>
        </p:txBody>
      </p:sp>
      <p:sp>
        <p:nvSpPr>
          <p:cNvPr id="5" name="TextBox 4">
            <a:extLst>
              <a:ext uri="{FF2B5EF4-FFF2-40B4-BE49-F238E27FC236}">
                <a16:creationId xmlns:a16="http://schemas.microsoft.com/office/drawing/2014/main" id="{71F9C7DD-41F0-2969-BFF4-6FE4AF40824E}"/>
              </a:ext>
            </a:extLst>
          </p:cNvPr>
          <p:cNvSpPr txBox="1"/>
          <p:nvPr/>
        </p:nvSpPr>
        <p:spPr>
          <a:xfrm>
            <a:off x="709962" y="1050443"/>
            <a:ext cx="4646340" cy="400110"/>
          </a:xfrm>
          <a:prstGeom prst="rect">
            <a:avLst/>
          </a:prstGeom>
          <a:noFill/>
        </p:spPr>
        <p:txBody>
          <a:bodyPr wrap="square">
            <a:spAutoFit/>
          </a:bodyPr>
          <a:lstStyle/>
          <a:p>
            <a:r>
              <a:rPr lang="en-US" sz="2000" dirty="0">
                <a:solidFill>
                  <a:schemeClr val="accent1">
                    <a:lumMod val="75000"/>
                  </a:schemeClr>
                </a:solidFill>
              </a:rPr>
              <a:t>Dr. Joseph Goldberger </a:t>
            </a:r>
          </a:p>
        </p:txBody>
      </p:sp>
      <p:pic>
        <p:nvPicPr>
          <p:cNvPr id="6" name="Picture 5">
            <a:extLst>
              <a:ext uri="{FF2B5EF4-FFF2-40B4-BE49-F238E27FC236}">
                <a16:creationId xmlns:a16="http://schemas.microsoft.com/office/drawing/2014/main" id="{20FA8B61-7BD4-EBB7-A869-6407AC4DEEFE}"/>
              </a:ext>
            </a:extLst>
          </p:cNvPr>
          <p:cNvPicPr>
            <a:picLocks noChangeAspect="1"/>
          </p:cNvPicPr>
          <p:nvPr/>
        </p:nvPicPr>
        <p:blipFill>
          <a:blip r:embed="rId3"/>
          <a:stretch>
            <a:fillRect/>
          </a:stretch>
        </p:blipFill>
        <p:spPr>
          <a:xfrm>
            <a:off x="1217457" y="1658743"/>
            <a:ext cx="1743075" cy="2628900"/>
          </a:xfrm>
          <a:prstGeom prst="rect">
            <a:avLst/>
          </a:prstGeom>
        </p:spPr>
      </p:pic>
    </p:spTree>
    <p:extLst>
      <p:ext uri="{BB962C8B-B14F-4D97-AF65-F5344CB8AC3E}">
        <p14:creationId xmlns:p14="http://schemas.microsoft.com/office/powerpoint/2010/main" val="2501360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C178-EBB8-73C7-714F-52F1FD987849}"/>
              </a:ext>
            </a:extLst>
          </p:cNvPr>
          <p:cNvSpPr>
            <a:spLocks noGrp="1"/>
          </p:cNvSpPr>
          <p:nvPr>
            <p:ph type="title"/>
          </p:nvPr>
        </p:nvSpPr>
        <p:spPr>
          <a:xfrm>
            <a:off x="3933133" y="794782"/>
            <a:ext cx="4191000" cy="434100"/>
          </a:xfrm>
        </p:spPr>
        <p:txBody>
          <a:bodyPr/>
          <a:lstStyle/>
          <a:p>
            <a:r>
              <a:rPr kumimoji="0" lang="el-GR" sz="2400" i="0" u="none" strike="noStrike" kern="0" cap="none" spc="0" normalizeH="0" baseline="0" noProof="0" dirty="0">
                <a:ln>
                  <a:noFill/>
                </a:ln>
                <a:solidFill>
                  <a:schemeClr val="bg1">
                    <a:lumMod val="20000"/>
                    <a:lumOff val="80000"/>
                  </a:schemeClr>
                </a:solidFill>
                <a:effectLst/>
                <a:uLnTx/>
                <a:uFillTx/>
                <a:latin typeface="PFTransport"/>
                <a:cs typeface="Arial"/>
                <a:sym typeface="Arial"/>
              </a:rPr>
              <a:t>Πελλάγρα</a:t>
            </a:r>
            <a:endParaRPr lang="en-US" dirty="0">
              <a:solidFill>
                <a:schemeClr val="bg1">
                  <a:lumMod val="20000"/>
                  <a:lumOff val="80000"/>
                </a:schemeClr>
              </a:solidFill>
            </a:endParaRPr>
          </a:p>
        </p:txBody>
      </p:sp>
      <p:sp>
        <p:nvSpPr>
          <p:cNvPr id="7" name="Text Placeholder 6">
            <a:extLst>
              <a:ext uri="{FF2B5EF4-FFF2-40B4-BE49-F238E27FC236}">
                <a16:creationId xmlns:a16="http://schemas.microsoft.com/office/drawing/2014/main" id="{8E4A1052-CFF4-8211-2A05-86D006F17E80}"/>
              </a:ext>
            </a:extLst>
          </p:cNvPr>
          <p:cNvSpPr>
            <a:spLocks noGrp="1"/>
          </p:cNvSpPr>
          <p:nvPr>
            <p:ph type="subTitle" idx="1"/>
          </p:nvPr>
        </p:nvSpPr>
        <p:spPr>
          <a:xfrm>
            <a:off x="3551887" y="1228882"/>
            <a:ext cx="5178967" cy="2998382"/>
          </a:xfrm>
        </p:spPr>
        <p:txBody>
          <a:bodyPr/>
          <a:lstStyle/>
          <a:p>
            <a:pPr algn="just">
              <a:buFont typeface="Wingdings" panose="05000000000000000000" pitchFamily="2" charset="2"/>
              <a:buChar char="§"/>
            </a:pPr>
            <a:r>
              <a:rPr lang="el-GR" sz="1800" b="0" i="0" u="none" strike="noStrike" baseline="0" dirty="0">
                <a:solidFill>
                  <a:schemeClr val="bg1">
                    <a:lumMod val="20000"/>
                    <a:lumOff val="80000"/>
                  </a:schemeClr>
                </a:solidFill>
                <a:latin typeface="PFTransport"/>
              </a:rPr>
              <a:t>Τα χαρακτηριστικά συμπτώματα της πελλάγρας, της νόσου που προκαλείται από την έλλειψη νιασίνης, είναι η διάρροια, η δερματίτιδα και η άνοια.</a:t>
            </a:r>
          </a:p>
          <a:p>
            <a:pPr algn="just"/>
            <a:endParaRPr lang="el-GR" sz="1800" dirty="0">
              <a:solidFill>
                <a:schemeClr val="bg1">
                  <a:lumMod val="20000"/>
                  <a:lumOff val="80000"/>
                </a:schemeClr>
              </a:solidFill>
              <a:latin typeface="PFTransport"/>
            </a:endParaRPr>
          </a:p>
          <a:p>
            <a:pPr algn="just">
              <a:buFont typeface="Wingdings" panose="05000000000000000000" pitchFamily="2" charset="2"/>
              <a:buChar char="Ø"/>
            </a:pPr>
            <a:r>
              <a:rPr lang="el-GR" sz="1800" b="0" i="0" u="none" strike="noStrike" baseline="0" dirty="0">
                <a:solidFill>
                  <a:schemeClr val="bg1">
                    <a:lumMod val="20000"/>
                    <a:lumOff val="80000"/>
                  </a:schemeClr>
                </a:solidFill>
                <a:latin typeface="PFTransport"/>
              </a:rPr>
              <a:t> Αν δεν ληφθούν έγκαιρα μέτρα αντιμετώπισης, η πελλάγρα έχει μοιραία κατάληξη. </a:t>
            </a:r>
            <a:endParaRPr lang="en-US" sz="1800" dirty="0">
              <a:solidFill>
                <a:schemeClr val="bg1">
                  <a:lumMod val="20000"/>
                  <a:lumOff val="80000"/>
                </a:schemeClr>
              </a:solidFill>
              <a:latin typeface="PFTransport"/>
            </a:endParaRPr>
          </a:p>
          <a:p>
            <a:endParaRPr lang="en-US" dirty="0"/>
          </a:p>
        </p:txBody>
      </p:sp>
      <p:pic>
        <p:nvPicPr>
          <p:cNvPr id="9" name="Picture 8">
            <a:extLst>
              <a:ext uri="{FF2B5EF4-FFF2-40B4-BE49-F238E27FC236}">
                <a16:creationId xmlns:a16="http://schemas.microsoft.com/office/drawing/2014/main" id="{2759AB58-3BF9-1533-67F2-44BBF4F8B42E}"/>
              </a:ext>
            </a:extLst>
          </p:cNvPr>
          <p:cNvPicPr>
            <a:picLocks noChangeAspect="1"/>
          </p:cNvPicPr>
          <p:nvPr/>
        </p:nvPicPr>
        <p:blipFill rotWithShape="1">
          <a:blip r:embed="rId2">
            <a:duotone>
              <a:schemeClr val="bg2">
                <a:shade val="45000"/>
                <a:satMod val="135000"/>
              </a:schemeClr>
              <a:prstClr val="white"/>
            </a:duotone>
          </a:blip>
          <a:srcRect l="4032" t="3437" r="2868" b="10077"/>
          <a:stretch/>
        </p:blipFill>
        <p:spPr>
          <a:xfrm>
            <a:off x="329609" y="340241"/>
            <a:ext cx="3222278" cy="44763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Rectangle: Folded Corner 2">
            <a:extLst>
              <a:ext uri="{FF2B5EF4-FFF2-40B4-BE49-F238E27FC236}">
                <a16:creationId xmlns:a16="http://schemas.microsoft.com/office/drawing/2014/main" id="{328BB29D-228E-5E32-C885-7F5890B526F4}"/>
              </a:ext>
            </a:extLst>
          </p:cNvPr>
          <p:cNvSpPr/>
          <p:nvPr/>
        </p:nvSpPr>
        <p:spPr>
          <a:xfrm>
            <a:off x="2041451" y="1228882"/>
            <a:ext cx="5550196" cy="3179135"/>
          </a:xfrm>
          <a:prstGeom prst="foldedCorner">
            <a:avLst/>
          </a:prstGeom>
          <a:solidFill>
            <a:srgbClr val="F6E2E3"/>
          </a:solidFill>
          <a:effectLst>
            <a:outerShdw blurRad="76200" dir="13500000" sy="23000" kx="1200000" algn="br" rotWithShape="0">
              <a:prstClr val="black">
                <a:alpha val="2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Αξίζει να σημειώσουμε ότι, σύμφωνα με τις υπάρχουσες ενδείξεις, η πελλάγρα παρέμεινε ουσιαστικά άγνωστη στην κεντρική Αμερική στη διάρκεια της μακραίωνης περιόδου κατά την οποία το καλαμπόκι αποτέλεσε τη βάση της δίαιτας των αυτόχθονων πληθυσμών.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Τετρακόσια χρόνια μετά την εισαγωγή του καλαμποκιού στην Ευρώπη και αφού ανακαλύφθηκε η νιασίνη τον 20ό αιώνα, κατανοήθηκαν εντέλει η αιτία της πελλάγρας και η σχέση της με την κατανάλωση του φυτού. </a:t>
            </a:r>
            <a:endParaRPr lang="en-US" dirty="0"/>
          </a:p>
        </p:txBody>
      </p:sp>
    </p:spTree>
    <p:extLst>
      <p:ext uri="{BB962C8B-B14F-4D97-AF65-F5344CB8AC3E}">
        <p14:creationId xmlns:p14="http://schemas.microsoft.com/office/powerpoint/2010/main" val="1704646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7CB07A-4CB1-2C7C-EE84-7B2870F225C4}"/>
              </a:ext>
            </a:extLst>
          </p:cNvPr>
          <p:cNvPicPr>
            <a:picLocks noChangeAspect="1"/>
          </p:cNvPicPr>
          <p:nvPr/>
        </p:nvPicPr>
        <p:blipFill rotWithShape="1">
          <a:blip r:embed="rId2"/>
          <a:srcRect t="9804" r="4314" b="8489"/>
          <a:stretch/>
        </p:blipFill>
        <p:spPr>
          <a:xfrm>
            <a:off x="287080" y="318977"/>
            <a:ext cx="8516678" cy="4486938"/>
          </a:xfrm>
          <a:prstGeom prst="rect">
            <a:avLst/>
          </a:prstGeom>
        </p:spPr>
      </p:pic>
      <p:sp>
        <p:nvSpPr>
          <p:cNvPr id="5" name="TextBox 4">
            <a:extLst>
              <a:ext uri="{FF2B5EF4-FFF2-40B4-BE49-F238E27FC236}">
                <a16:creationId xmlns:a16="http://schemas.microsoft.com/office/drawing/2014/main" id="{4EAC5E44-713A-EABD-D4DF-1E25DE4836E2}"/>
              </a:ext>
            </a:extLst>
          </p:cNvPr>
          <p:cNvSpPr txBox="1"/>
          <p:nvPr/>
        </p:nvSpPr>
        <p:spPr>
          <a:xfrm>
            <a:off x="435936" y="1854479"/>
            <a:ext cx="5231218" cy="2970044"/>
          </a:xfrm>
          <a:prstGeom prst="rect">
            <a:avLst/>
          </a:prstGeom>
          <a:noFill/>
        </p:spPr>
        <p:txBody>
          <a:bodyPr wrap="square">
            <a:spAutoFit/>
          </a:bodyPr>
          <a:lstStyle/>
          <a:p>
            <a:pPr algn="just"/>
            <a:r>
              <a:rPr lang="el-GR" sz="1700" b="0" i="0" u="none" strike="noStrike" baseline="0" dirty="0">
                <a:solidFill>
                  <a:srgbClr val="000000"/>
                </a:solidFill>
                <a:latin typeface="PFTransport"/>
              </a:rPr>
              <a:t>Η περίπτωση του καλαμποκιού δείχνει ότι η υιοθέτηση νέων προϊόντων και τεχνολογιών στο χώρο των τροφίμων ενδέχεται να επιφέρει αρνητικές επιπτώσεις, όχι μόνο σε περιόδους διατροφικής ευμάρειας, αλλά και σε περιόδους κρίσης και περιορισμένης πρόσβασης σε τροφή, οδηγώντας ενδεχομένως σε διατροφικές ανεπάρκειες.</a:t>
            </a:r>
            <a:endParaRPr lang="en-US" sz="1700" b="0" i="0" u="none" strike="noStrike" baseline="0" dirty="0">
              <a:solidFill>
                <a:srgbClr val="000000"/>
              </a:solidFill>
              <a:latin typeface="PFTransport"/>
            </a:endParaRPr>
          </a:p>
          <a:p>
            <a:pPr algn="just"/>
            <a:endParaRPr lang="en-US" sz="1700" b="0" i="0" u="none" strike="noStrike" baseline="0" dirty="0">
              <a:solidFill>
                <a:srgbClr val="000000"/>
              </a:solidFill>
              <a:latin typeface="PFTransport"/>
            </a:endParaRPr>
          </a:p>
          <a:p>
            <a:pPr algn="just"/>
            <a:r>
              <a:rPr lang="el-GR" sz="1700" b="0" i="0" u="none" strike="noStrike" baseline="0" dirty="0">
                <a:solidFill>
                  <a:srgbClr val="000000"/>
                </a:solidFill>
                <a:latin typeface="PFTransport"/>
              </a:rPr>
              <a:t>Οι παραδοσιακές πρακτικές μαγειρέματος παρέχουν ασφαλιστικές δικλίδες στις οποίες βασίστηκε η επιβίωση των κοινωνιών. </a:t>
            </a:r>
            <a:endParaRPr lang="en-US" sz="1700" dirty="0">
              <a:latin typeface="PFTransport"/>
            </a:endParaRPr>
          </a:p>
        </p:txBody>
      </p:sp>
    </p:spTree>
    <p:extLst>
      <p:ext uri="{BB962C8B-B14F-4D97-AF65-F5344CB8AC3E}">
        <p14:creationId xmlns:p14="http://schemas.microsoft.com/office/powerpoint/2010/main" val="1562653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677D844-517B-E4D2-6003-5C437A8FB125}"/>
              </a:ext>
            </a:extLst>
          </p:cNvPr>
          <p:cNvSpPr>
            <a:spLocks noGrp="1"/>
          </p:cNvSpPr>
          <p:nvPr>
            <p:ph type="body" idx="1"/>
          </p:nvPr>
        </p:nvSpPr>
        <p:spPr>
          <a:xfrm>
            <a:off x="887471" y="1477926"/>
            <a:ext cx="6459627" cy="2786930"/>
          </a:xfrm>
          <a:ln>
            <a:solidFill>
              <a:schemeClr val="bg1">
                <a:lumMod val="60000"/>
                <a:lumOff val="40000"/>
              </a:schemeClr>
            </a:solidFill>
          </a:ln>
        </p:spPr>
        <p:txBody>
          <a:bodyPr/>
          <a:lstStyle/>
          <a:p>
            <a:pPr algn="just"/>
            <a:r>
              <a:rPr lang="el-GR" sz="1800" b="0" i="0" u="none" strike="noStrike" baseline="0" dirty="0">
                <a:solidFill>
                  <a:srgbClr val="000000"/>
                </a:solidFill>
                <a:latin typeface="PFTransport"/>
              </a:rPr>
              <a:t>Παραδοσιακά, η κουζίνα των κοινωνιών ανά τον κόσμο βασιζόταν σε μεγάλο βαθμό στις παραγωγικές διαδικασίες των ίδιων των νοικοκυριών και στα τοπικά προϊόντα. Προσαρμοζόταν στις κλιματολογικές ιδιαιτερότητες, ενώ ακολουθούσε τον εποχικό κύκλο της αυτοφυούς χλωρίδας και της άγριας πανίδας κάθε περιοχής.</a:t>
            </a:r>
            <a:endParaRPr lang="en-US" sz="1800" b="0" i="0" u="none" strike="noStrike" baseline="0" dirty="0">
              <a:solidFill>
                <a:srgbClr val="000000"/>
              </a:solidFill>
              <a:latin typeface="PFTransport"/>
            </a:endParaRPr>
          </a:p>
          <a:p>
            <a:pPr marL="139700" indent="0" algn="just">
              <a:buNone/>
            </a:pPr>
            <a:endParaRPr lang="en-US"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 Οι διαφοροποιήσεις ήταν σημαντικές από περιοχή σε περιοχή, κάτι το οποίο στη σύγχρονη εποχή ισχύει σε πολύ μικρότερο βαθμό. </a:t>
            </a:r>
            <a:endParaRPr lang="en-US" dirty="0"/>
          </a:p>
        </p:txBody>
      </p:sp>
      <p:sp>
        <p:nvSpPr>
          <p:cNvPr id="4" name="Title 3">
            <a:extLst>
              <a:ext uri="{FF2B5EF4-FFF2-40B4-BE49-F238E27FC236}">
                <a16:creationId xmlns:a16="http://schemas.microsoft.com/office/drawing/2014/main" id="{85606DAB-85C7-3066-C298-6099388FE5BC}"/>
              </a:ext>
            </a:extLst>
          </p:cNvPr>
          <p:cNvSpPr>
            <a:spLocks noGrp="1"/>
          </p:cNvSpPr>
          <p:nvPr>
            <p:ph type="title"/>
          </p:nvPr>
        </p:nvSpPr>
        <p:spPr/>
        <p:txBody>
          <a:bodyPr/>
          <a:lstStyle/>
          <a:p>
            <a:r>
              <a:rPr lang="el-GR" sz="2400" b="1" i="0" u="none" strike="noStrike" baseline="0" dirty="0">
                <a:solidFill>
                  <a:schemeClr val="accent1"/>
                </a:solidFill>
                <a:latin typeface="PFTraffic Black"/>
              </a:rPr>
              <a:t>Ανακαλύπτοντας τη θρεπτική αξία τοπικών εδεσμάτων </a:t>
            </a:r>
            <a:endParaRPr lang="en-US" sz="3600" dirty="0">
              <a:solidFill>
                <a:schemeClr val="accent1"/>
              </a:solidFill>
            </a:endParaRPr>
          </a:p>
        </p:txBody>
      </p:sp>
    </p:spTree>
    <p:extLst>
      <p:ext uri="{BB962C8B-B14F-4D97-AF65-F5344CB8AC3E}">
        <p14:creationId xmlns:p14="http://schemas.microsoft.com/office/powerpoint/2010/main" val="2514093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71C3-F500-CE08-D9CC-3EBBC713F411}"/>
              </a:ext>
            </a:extLst>
          </p:cNvPr>
          <p:cNvSpPr>
            <a:spLocks noGrp="1"/>
          </p:cNvSpPr>
          <p:nvPr>
            <p:ph type="title"/>
          </p:nvPr>
        </p:nvSpPr>
        <p:spPr>
          <a:xfrm>
            <a:off x="2476475" y="546712"/>
            <a:ext cx="4191000" cy="434100"/>
          </a:xfrm>
        </p:spPr>
        <p:txBody>
          <a:bodyPr/>
          <a:lstStyle/>
          <a:p>
            <a:r>
              <a:rPr lang="el-GR" sz="2800" i="0" u="none" strike="noStrike" baseline="0" dirty="0">
                <a:solidFill>
                  <a:schemeClr val="accent1"/>
                </a:solidFill>
                <a:latin typeface="PFTransport"/>
              </a:rPr>
              <a:t>Παραδείγματα</a:t>
            </a:r>
            <a:endParaRPr lang="en-US" sz="2800" dirty="0">
              <a:solidFill>
                <a:schemeClr val="accent1"/>
              </a:solidFill>
            </a:endParaRPr>
          </a:p>
        </p:txBody>
      </p:sp>
      <p:sp>
        <p:nvSpPr>
          <p:cNvPr id="5" name="TextBox 4">
            <a:extLst>
              <a:ext uri="{FF2B5EF4-FFF2-40B4-BE49-F238E27FC236}">
                <a16:creationId xmlns:a16="http://schemas.microsoft.com/office/drawing/2014/main" id="{60AC634C-E06F-8580-9012-521FEF94EA4C}"/>
              </a:ext>
            </a:extLst>
          </p:cNvPr>
          <p:cNvSpPr txBox="1"/>
          <p:nvPr/>
        </p:nvSpPr>
        <p:spPr>
          <a:xfrm>
            <a:off x="568817" y="1413878"/>
            <a:ext cx="8006316" cy="2585323"/>
          </a:xfrm>
          <a:prstGeom prst="rect">
            <a:avLst/>
          </a:prstGeom>
          <a:noFill/>
        </p:spPr>
        <p:txBody>
          <a:bodyPr wrap="square">
            <a:spAutoFit/>
          </a:bodyPr>
          <a:lstStyle/>
          <a:p>
            <a:pPr marL="285750" indent="-285750" algn="just">
              <a:buClr>
                <a:schemeClr val="accent2"/>
              </a:buClr>
              <a:buFont typeface="Wingdings" panose="05000000000000000000" pitchFamily="2" charset="2"/>
              <a:buChar char="v"/>
            </a:pPr>
            <a:r>
              <a:rPr lang="el-GR" sz="1800" dirty="0">
                <a:latin typeface="PFTransport"/>
              </a:rPr>
              <a:t>Ο</a:t>
            </a:r>
            <a:r>
              <a:rPr lang="el-GR" sz="1800" b="0" i="0" u="none" strike="noStrike" baseline="0" dirty="0">
                <a:solidFill>
                  <a:srgbClr val="000000"/>
                </a:solidFill>
                <a:latin typeface="PFTransport"/>
              </a:rPr>
              <a:t>ι αυτόχθονες του Αρκτικού Κύκλου βάσισαν την κουζίνα τους στην άγρια πανίδα του ωκεανού</a:t>
            </a:r>
            <a:r>
              <a:rPr lang="el-GR" sz="1800" dirty="0">
                <a:latin typeface="PFTransport"/>
              </a:rPr>
              <a:t>.</a:t>
            </a:r>
            <a:endParaRPr lang="el-GR" sz="1800" b="0" i="0" u="none" strike="noStrike" baseline="0" dirty="0">
              <a:solidFill>
                <a:srgbClr val="000000"/>
              </a:solidFill>
              <a:latin typeface="PFTransport"/>
            </a:endParaRPr>
          </a:p>
          <a:p>
            <a:pPr marL="285750" indent="-285750" algn="just">
              <a:buClr>
                <a:schemeClr val="accent2"/>
              </a:buClr>
              <a:buFont typeface="Wingdings" panose="05000000000000000000" pitchFamily="2" charset="2"/>
              <a:buChar char="v"/>
            </a:pPr>
            <a:endParaRPr lang="el-GR" sz="1800" dirty="0">
              <a:latin typeface="PFTransport"/>
            </a:endParaRPr>
          </a:p>
          <a:p>
            <a:pPr marL="285750" indent="-285750" algn="just">
              <a:buClr>
                <a:schemeClr val="accent2"/>
              </a:buClr>
              <a:buFont typeface="Wingdings" panose="05000000000000000000" pitchFamily="2" charset="2"/>
              <a:buChar char="v"/>
            </a:pPr>
            <a:r>
              <a:rPr lang="el-GR" sz="1800" dirty="0">
                <a:latin typeface="PFTransport"/>
              </a:rPr>
              <a:t>Ο</a:t>
            </a:r>
            <a:r>
              <a:rPr lang="el-GR" sz="1800" b="0" i="0" u="none" strike="noStrike" baseline="0" dirty="0">
                <a:solidFill>
                  <a:srgbClr val="000000"/>
                </a:solidFill>
                <a:latin typeface="PFTransport"/>
              </a:rPr>
              <a:t>ι ινδιάνοι του Παναμά και του Ισημερινού ανέπτυξαν συνταγές με βάση τους κόνδυλους και τα ριζώδη λαχανικά που φύονται στα υψίπεδα των Άνδεων.</a:t>
            </a:r>
          </a:p>
          <a:p>
            <a:pPr marL="285750" indent="-285750" algn="just">
              <a:buClr>
                <a:schemeClr val="accent2"/>
              </a:buClr>
              <a:buFont typeface="Wingdings" panose="05000000000000000000" pitchFamily="2" charset="2"/>
              <a:buChar char="v"/>
            </a:pPr>
            <a:endParaRPr lang="el-GR" sz="1800" dirty="0">
              <a:latin typeface="PFTransport"/>
            </a:endParaRPr>
          </a:p>
          <a:p>
            <a:pPr marL="285750" indent="-285750" algn="just">
              <a:buClr>
                <a:schemeClr val="accent2"/>
              </a:buClr>
              <a:buFont typeface="Wingdings" panose="05000000000000000000" pitchFamily="2" charset="2"/>
              <a:buChar char="v"/>
            </a:pPr>
            <a:r>
              <a:rPr lang="el-GR" sz="1800" b="0" i="0" u="none" strike="noStrike" baseline="0" dirty="0">
                <a:solidFill>
                  <a:srgbClr val="000000"/>
                </a:solidFill>
                <a:latin typeface="PFTransport"/>
              </a:rPr>
              <a:t> Στη δική μας περιοχή, η τοπική κουζίνα έχει επίκεντρο την αξιοποίηση των σιτηρών, των οσπρίων και των λαχανικών, καλλιεργήσιμων και μη, τα οποία εμπλουτίζονται με ελαιόλαδο ή γαλακτοκομικά προϊόντα. </a:t>
            </a:r>
            <a:endParaRPr lang="en-US" sz="1800" dirty="0"/>
          </a:p>
        </p:txBody>
      </p:sp>
    </p:spTree>
    <p:extLst>
      <p:ext uri="{BB962C8B-B14F-4D97-AF65-F5344CB8AC3E}">
        <p14:creationId xmlns:p14="http://schemas.microsoft.com/office/powerpoint/2010/main" val="3773328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612B36-E2C6-A82B-AC67-AB555CF5C0F7}"/>
              </a:ext>
            </a:extLst>
          </p:cNvPr>
          <p:cNvSpPr txBox="1"/>
          <p:nvPr/>
        </p:nvSpPr>
        <p:spPr>
          <a:xfrm>
            <a:off x="786807" y="1448933"/>
            <a:ext cx="7570381" cy="3139321"/>
          </a:xfrm>
          <a:prstGeom prst="rect">
            <a:avLst/>
          </a:prstGeom>
          <a:noFill/>
        </p:spPr>
        <p:txBody>
          <a:bodyPr wrap="square">
            <a:spAutoFit/>
          </a:bodyPr>
          <a:lstStyle/>
          <a:p>
            <a:pPr algn="just"/>
            <a:r>
              <a:rPr lang="el-GR" sz="1800" b="0" i="0" u="none" strike="noStrike" baseline="0" dirty="0">
                <a:solidFill>
                  <a:srgbClr val="000000"/>
                </a:solidFill>
                <a:latin typeface="PFTransport"/>
              </a:rPr>
              <a:t>Η </a:t>
            </a:r>
            <a:r>
              <a:rPr lang="el-GR" sz="1800" b="1" i="0" u="none" strike="noStrike" baseline="0" dirty="0">
                <a:solidFill>
                  <a:srgbClr val="000000"/>
                </a:solidFill>
                <a:latin typeface="PFTransport"/>
              </a:rPr>
              <a:t>βιοποικιλότητα</a:t>
            </a:r>
            <a:r>
              <a:rPr lang="el-GR" sz="1800" b="0" i="0" u="none" strike="noStrike" baseline="0" dirty="0">
                <a:solidFill>
                  <a:srgbClr val="000000"/>
                </a:solidFill>
                <a:latin typeface="PFTransport"/>
              </a:rPr>
              <a:t> και η </a:t>
            </a:r>
            <a:r>
              <a:rPr lang="el-GR" sz="1800" b="1" i="0" u="none" strike="noStrike" baseline="0" dirty="0">
                <a:solidFill>
                  <a:srgbClr val="000000"/>
                </a:solidFill>
                <a:latin typeface="PFTransport"/>
              </a:rPr>
              <a:t>τροφογνωσία</a:t>
            </a:r>
            <a:r>
              <a:rPr lang="el-GR" sz="1800" b="0" i="0" u="none" strike="noStrike" baseline="0" dirty="0">
                <a:solidFill>
                  <a:srgbClr val="000000"/>
                </a:solidFill>
                <a:latin typeface="PFTransport"/>
              </a:rPr>
              <a:t> των τοπικών κοινωνιών προσφέρουν νέες λύσεις στα προβλήματα ανεπάρκειας μικροθρεπτικών συστατικών. </a:t>
            </a:r>
          </a:p>
          <a:p>
            <a:pPr algn="just"/>
            <a:endParaRPr lang="el-GR" sz="1800" dirty="0">
              <a:latin typeface="PFTransport"/>
            </a:endParaRPr>
          </a:p>
          <a:p>
            <a:pPr algn="just"/>
            <a:r>
              <a:rPr lang="el-GR" sz="1800" b="0" i="0" u="none" strike="noStrike" baseline="0" dirty="0">
                <a:solidFill>
                  <a:srgbClr val="000000"/>
                </a:solidFill>
                <a:latin typeface="PFTransport"/>
              </a:rPr>
              <a:t>Οι λύσεις αυτές διαφέρουν από τις συνήθεις στρατηγικές, που υιοθετούνται στο πλαίσιο διαφόρων προγραμμάτων ανακούφισης, δηλαδή τη χορήγηση συμπληρωμάτων διατροφής και τον εμπλουτισμό των τροφίμων με επιμέρους θρεπτικά συστατικά στα οποία παρατηρείται η ανεπάρκεια. </a:t>
            </a:r>
          </a:p>
          <a:p>
            <a:pPr algn="just"/>
            <a:endParaRPr lang="el-GR" sz="1800" dirty="0">
              <a:latin typeface="PFTransport"/>
            </a:endParaRPr>
          </a:p>
          <a:p>
            <a:pPr algn="just"/>
            <a:r>
              <a:rPr lang="el-GR" sz="1800" b="0" i="0" u="none" strike="noStrike" baseline="0" dirty="0">
                <a:solidFill>
                  <a:schemeClr val="accent2"/>
                </a:solidFill>
                <a:latin typeface="PFTransport"/>
              </a:rPr>
              <a:t>Πάνω απ’ όλα, παρέχουν τα εχέγγυα για μια στρατηγική μακροπρόθεσμης εφαρμογής, προκειμένου να βελτιωθεί η διατροφική κατάσταση των μειονεκτικών πληθυσμών με μόνιμο τρόπο. </a:t>
            </a:r>
            <a:endParaRPr lang="en-US" sz="1800" dirty="0">
              <a:solidFill>
                <a:schemeClr val="accent2"/>
              </a:solidFill>
            </a:endParaRPr>
          </a:p>
        </p:txBody>
      </p:sp>
      <p:sp>
        <p:nvSpPr>
          <p:cNvPr id="7" name="TextBox 6">
            <a:extLst>
              <a:ext uri="{FF2B5EF4-FFF2-40B4-BE49-F238E27FC236}">
                <a16:creationId xmlns:a16="http://schemas.microsoft.com/office/drawing/2014/main" id="{DFE6E428-CB58-831B-AED4-8633A0FAF177}"/>
              </a:ext>
            </a:extLst>
          </p:cNvPr>
          <p:cNvSpPr txBox="1"/>
          <p:nvPr/>
        </p:nvSpPr>
        <p:spPr>
          <a:xfrm>
            <a:off x="489096" y="467670"/>
            <a:ext cx="8165804" cy="707886"/>
          </a:xfrm>
          <a:prstGeom prst="rect">
            <a:avLst/>
          </a:prstGeom>
          <a:noFill/>
        </p:spPr>
        <p:txBody>
          <a:bodyPr wrap="square">
            <a:spAutoFit/>
          </a:bodyPr>
          <a:lstStyle/>
          <a:p>
            <a:pPr algn="ctr"/>
            <a:r>
              <a:rPr lang="el-GR" sz="2000" b="1" dirty="0">
                <a:solidFill>
                  <a:schemeClr val="accent1"/>
                </a:solidFill>
                <a:latin typeface="PFTransport"/>
              </a:rPr>
              <a:t>Ν</a:t>
            </a:r>
            <a:r>
              <a:rPr lang="el-GR" sz="2000" b="1" u="none" strike="noStrike" baseline="0" dirty="0">
                <a:solidFill>
                  <a:schemeClr val="accent1"/>
                </a:solidFill>
                <a:latin typeface="PFTransport"/>
              </a:rPr>
              <a:t>έες λύσεις στα προβλήματα ανεπάρκειας </a:t>
            </a:r>
          </a:p>
          <a:p>
            <a:pPr algn="ctr"/>
            <a:r>
              <a:rPr lang="el-GR" sz="2000" b="1" u="none" strike="noStrike" baseline="0" dirty="0">
                <a:solidFill>
                  <a:schemeClr val="accent1"/>
                </a:solidFill>
                <a:latin typeface="PFTransport"/>
              </a:rPr>
              <a:t>μικροθρεπτικών συστατικών</a:t>
            </a:r>
            <a:endParaRPr lang="en-US" sz="2000" b="1" dirty="0">
              <a:solidFill>
                <a:schemeClr val="accent1"/>
              </a:solidFill>
            </a:endParaRPr>
          </a:p>
        </p:txBody>
      </p:sp>
    </p:spTree>
    <p:extLst>
      <p:ext uri="{BB962C8B-B14F-4D97-AF65-F5344CB8AC3E}">
        <p14:creationId xmlns:p14="http://schemas.microsoft.com/office/powerpoint/2010/main" val="945238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1173224" y="662431"/>
            <a:ext cx="7047226" cy="961139"/>
          </a:xfrm>
        </p:spPr>
        <p:txBody>
          <a:bodyPr/>
          <a:lstStyle/>
          <a:p>
            <a:r>
              <a:rPr lang="el-GR" sz="2400" b="1" i="0" u="none" strike="noStrike" baseline="0" dirty="0">
                <a:solidFill>
                  <a:srgbClr val="000000"/>
                </a:solidFill>
                <a:latin typeface="PFTransport"/>
              </a:rPr>
              <a:t>Ζύμωση τροφίμων: </a:t>
            </a:r>
            <a:br>
              <a:rPr lang="el-GR" sz="2400" b="1" i="0" u="none" strike="noStrike" baseline="0" dirty="0">
                <a:solidFill>
                  <a:srgbClr val="000000"/>
                </a:solidFill>
                <a:latin typeface="PFTransport"/>
              </a:rPr>
            </a:br>
            <a:r>
              <a:rPr lang="el-GR" sz="2400" b="1" i="0" u="none" strike="noStrike" baseline="0" dirty="0">
                <a:solidFill>
                  <a:srgbClr val="000000"/>
                </a:solidFill>
                <a:latin typeface="PFTransport"/>
              </a:rPr>
              <a:t>Τα μικρόβια στην υπηρεσία του ανθρώπου </a:t>
            </a:r>
            <a:r>
              <a:rPr lang="el-GR" sz="2400" b="0" i="0" u="none" strike="noStrike" baseline="0" dirty="0">
                <a:solidFill>
                  <a:srgbClr val="000000"/>
                </a:solidFill>
                <a:latin typeface="PFTransport"/>
              </a:rPr>
              <a:t>	</a:t>
            </a:r>
          </a:p>
        </p:txBody>
      </p:sp>
      <p:pic>
        <p:nvPicPr>
          <p:cNvPr id="2" name="Picture 1">
            <a:extLst>
              <a:ext uri="{FF2B5EF4-FFF2-40B4-BE49-F238E27FC236}">
                <a16:creationId xmlns:a16="http://schemas.microsoft.com/office/drawing/2014/main" id="{C7595257-F6C3-3A50-8D56-163A14E4AFFD}"/>
              </a:ext>
            </a:extLst>
          </p:cNvPr>
          <p:cNvPicPr>
            <a:picLocks noChangeAspect="1"/>
          </p:cNvPicPr>
          <p:nvPr/>
        </p:nvPicPr>
        <p:blipFill>
          <a:blip r:embed="rId3"/>
          <a:stretch>
            <a:fillRect/>
          </a:stretch>
        </p:blipFill>
        <p:spPr>
          <a:xfrm>
            <a:off x="2222205" y="1744150"/>
            <a:ext cx="4540102" cy="2857500"/>
          </a:xfrm>
          <a:prstGeom prst="rect">
            <a:avLst/>
          </a:prstGeom>
        </p:spPr>
      </p:pic>
    </p:spTree>
    <p:extLst>
      <p:ext uri="{BB962C8B-B14F-4D97-AF65-F5344CB8AC3E}">
        <p14:creationId xmlns:p14="http://schemas.microsoft.com/office/powerpoint/2010/main" val="2978499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BF23-F0DA-A672-F003-B43857FF6869}"/>
              </a:ext>
            </a:extLst>
          </p:cNvPr>
          <p:cNvSpPr>
            <a:spLocks noGrp="1"/>
          </p:cNvSpPr>
          <p:nvPr>
            <p:ph type="title"/>
          </p:nvPr>
        </p:nvSpPr>
        <p:spPr/>
        <p:txBody>
          <a:bodyPr/>
          <a:lstStyle/>
          <a:p>
            <a:r>
              <a:rPr lang="el-GR" dirty="0">
                <a:solidFill>
                  <a:schemeClr val="accent1">
                    <a:lumMod val="75000"/>
                  </a:schemeClr>
                </a:solidFill>
              </a:rPr>
              <a:t>Επεξεργασία τροφής: ορισμός</a:t>
            </a:r>
            <a:endParaRPr lang="en-US" dirty="0">
              <a:solidFill>
                <a:schemeClr val="accent1">
                  <a:lumMod val="75000"/>
                </a:schemeClr>
              </a:solidFill>
            </a:endParaRPr>
          </a:p>
        </p:txBody>
      </p:sp>
      <p:sp>
        <p:nvSpPr>
          <p:cNvPr id="3" name="Text Placeholder 2">
            <a:extLst>
              <a:ext uri="{FF2B5EF4-FFF2-40B4-BE49-F238E27FC236}">
                <a16:creationId xmlns:a16="http://schemas.microsoft.com/office/drawing/2014/main" id="{2746E7C2-CD9B-2B6E-A566-B0ACE34699FD}"/>
              </a:ext>
            </a:extLst>
          </p:cNvPr>
          <p:cNvSpPr>
            <a:spLocks noGrp="1"/>
          </p:cNvSpPr>
          <p:nvPr>
            <p:ph type="body" idx="1"/>
          </p:nvPr>
        </p:nvSpPr>
        <p:spPr>
          <a:xfrm>
            <a:off x="628185" y="1309476"/>
            <a:ext cx="7887629" cy="2787543"/>
          </a:xfrm>
          <a:solidFill>
            <a:schemeClr val="tx2"/>
          </a:solidFill>
        </p:spPr>
        <p:txBody>
          <a:bodyPr/>
          <a:lstStyle/>
          <a:p>
            <a:pPr algn="just"/>
            <a:r>
              <a:rPr lang="el-GR" sz="1600" b="1" dirty="0">
                <a:solidFill>
                  <a:schemeClr val="tx1"/>
                </a:solidFill>
              </a:rPr>
              <a:t>Η επεξεργασία τροφίμων είναι οποιαδήποτε μέθοδος χρησιμοποιείται για τη μετατροπή των φρέσκων τροφίμων σε προϊόντα διατροφής. </a:t>
            </a:r>
            <a:endParaRPr lang="en-US" sz="1600" b="1" dirty="0">
              <a:solidFill>
                <a:schemeClr val="tx1"/>
              </a:solidFill>
            </a:endParaRPr>
          </a:p>
          <a:p>
            <a:pPr algn="just"/>
            <a:endParaRPr lang="el-GR" sz="1600" dirty="0">
              <a:solidFill>
                <a:schemeClr val="tx1"/>
              </a:solidFill>
            </a:endParaRPr>
          </a:p>
          <a:p>
            <a:pPr algn="just"/>
            <a:r>
              <a:rPr lang="el-GR" sz="1600" dirty="0">
                <a:solidFill>
                  <a:schemeClr val="tx1"/>
                </a:solidFill>
              </a:rPr>
              <a:t>Αυτό μπορεί να περιλαμβάνει μία ή συνδυασμό διαφόρων διαδικασιών, όπως:</a:t>
            </a:r>
          </a:p>
          <a:p>
            <a:pPr marL="139700" indent="0" algn="just">
              <a:buNone/>
            </a:pPr>
            <a:r>
              <a:rPr lang="el-GR" sz="1600" dirty="0">
                <a:solidFill>
                  <a:schemeClr val="tx1"/>
                </a:solidFill>
              </a:rPr>
              <a:t>- πλύσιμο/ τεμαχισμός/ παστερίωση/ κατάψυξη/ ζύμωση/ συσκευασία/ μαγείρεμα.</a:t>
            </a:r>
            <a:endParaRPr lang="en-US" sz="1600" dirty="0">
              <a:solidFill>
                <a:schemeClr val="tx1"/>
              </a:solidFill>
            </a:endParaRPr>
          </a:p>
          <a:p>
            <a:pPr algn="just"/>
            <a:endParaRPr lang="en-US" sz="1600" dirty="0">
              <a:solidFill>
                <a:schemeClr val="tx1"/>
              </a:solidFill>
            </a:endParaRPr>
          </a:p>
          <a:p>
            <a:pPr algn="just"/>
            <a:r>
              <a:rPr lang="el-GR" sz="1600" dirty="0">
                <a:solidFill>
                  <a:schemeClr val="tx1"/>
                </a:solidFill>
              </a:rPr>
              <a:t>Η επεξεργασία τροφίμων περιλαμβάνει επίσης την προσθήκη συστατικών στα τρόφιμα, για παράδειγμα για παράταση της διάρκειας ζωής του.</a:t>
            </a:r>
            <a:endParaRPr lang="en-US" sz="1600" dirty="0">
              <a:solidFill>
                <a:schemeClr val="tx1"/>
              </a:solidFill>
            </a:endParaRPr>
          </a:p>
          <a:p>
            <a:pPr marL="139700" indent="0" algn="just">
              <a:buNone/>
            </a:pPr>
            <a:endParaRPr lang="en-US" sz="1600" dirty="0">
              <a:solidFill>
                <a:schemeClr val="tx1"/>
              </a:solidFill>
            </a:endParaRPr>
          </a:p>
        </p:txBody>
      </p:sp>
      <p:sp>
        <p:nvSpPr>
          <p:cNvPr id="5" name="TextBox 4">
            <a:extLst>
              <a:ext uri="{FF2B5EF4-FFF2-40B4-BE49-F238E27FC236}">
                <a16:creationId xmlns:a16="http://schemas.microsoft.com/office/drawing/2014/main" id="{E1950693-843A-0EE6-824D-52FA6457CE8A}"/>
              </a:ext>
            </a:extLst>
          </p:cNvPr>
          <p:cNvSpPr txBox="1"/>
          <p:nvPr/>
        </p:nvSpPr>
        <p:spPr>
          <a:xfrm>
            <a:off x="825190" y="4463978"/>
            <a:ext cx="6653562" cy="307777"/>
          </a:xfrm>
          <a:prstGeom prst="rect">
            <a:avLst/>
          </a:prstGeom>
          <a:noFill/>
        </p:spPr>
        <p:txBody>
          <a:bodyPr wrap="square" rtlCol="0">
            <a:spAutoFit/>
          </a:bodyPr>
          <a:lstStyle/>
          <a:p>
            <a:pPr algn="r"/>
            <a:r>
              <a:rPr lang="en-US" i="1" dirty="0"/>
              <a:t>EUFIC 2017.</a:t>
            </a:r>
            <a:r>
              <a:rPr lang="en-US" b="0" i="1" dirty="0">
                <a:solidFill>
                  <a:srgbClr val="000000"/>
                </a:solidFill>
                <a:effectLst/>
                <a:latin typeface="apercubold"/>
              </a:rPr>
              <a:t> </a:t>
            </a:r>
            <a:r>
              <a:rPr lang="en-US" i="1" dirty="0"/>
              <a:t>https://www.eufic.org/en/food-production/article/processed-food-qa</a:t>
            </a:r>
          </a:p>
        </p:txBody>
      </p:sp>
    </p:spTree>
    <p:extLst>
      <p:ext uri="{BB962C8B-B14F-4D97-AF65-F5344CB8AC3E}">
        <p14:creationId xmlns:p14="http://schemas.microsoft.com/office/powerpoint/2010/main" val="3787766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7C8D6-51BD-4C68-26EA-730FE5A471E4}"/>
              </a:ext>
            </a:extLst>
          </p:cNvPr>
          <p:cNvSpPr>
            <a:spLocks noGrp="1"/>
          </p:cNvSpPr>
          <p:nvPr>
            <p:ph type="title"/>
          </p:nvPr>
        </p:nvSpPr>
        <p:spPr>
          <a:xfrm>
            <a:off x="2476500" y="363658"/>
            <a:ext cx="4191000" cy="434100"/>
          </a:xfrm>
        </p:spPr>
        <p:txBody>
          <a:bodyPr/>
          <a:lstStyle/>
          <a:p>
            <a:r>
              <a:rPr lang="el-GR" sz="2800" dirty="0">
                <a:solidFill>
                  <a:schemeClr val="accent1"/>
                </a:solidFill>
              </a:rPr>
              <a:t>Ζύμωση</a:t>
            </a:r>
            <a:endParaRPr lang="en-US" dirty="0">
              <a:solidFill>
                <a:schemeClr val="accent1"/>
              </a:solidFill>
            </a:endParaRPr>
          </a:p>
        </p:txBody>
      </p:sp>
      <p:sp>
        <p:nvSpPr>
          <p:cNvPr id="6" name="TextBox 5">
            <a:extLst>
              <a:ext uri="{FF2B5EF4-FFF2-40B4-BE49-F238E27FC236}">
                <a16:creationId xmlns:a16="http://schemas.microsoft.com/office/drawing/2014/main" id="{698F76E2-52EF-2619-099F-9EEF9E3A3BB6}"/>
              </a:ext>
            </a:extLst>
          </p:cNvPr>
          <p:cNvSpPr txBox="1"/>
          <p:nvPr/>
        </p:nvSpPr>
        <p:spPr>
          <a:xfrm>
            <a:off x="707065" y="905770"/>
            <a:ext cx="7729870" cy="3693319"/>
          </a:xfrm>
          <a:prstGeom prst="rect">
            <a:avLst/>
          </a:prstGeom>
          <a:noFill/>
        </p:spPr>
        <p:txBody>
          <a:bodyPr wrap="square">
            <a:spAutoFit/>
          </a:bodyPr>
          <a:lstStyle/>
          <a:p>
            <a:pPr algn="ctr"/>
            <a:r>
              <a:rPr lang="el-GR" sz="1800" b="0" i="0" u="none" strike="noStrike" baseline="0" dirty="0">
                <a:solidFill>
                  <a:schemeClr val="accent2"/>
                </a:solidFill>
                <a:latin typeface="PFTransport"/>
              </a:rPr>
              <a:t>Η ζύμωση, όπως επίσης η ξήρανση, το κάπνισμα και το αλάτισμα, είναι από τις παλαιότερες μεθόδους συντήρησης τροφίμων και ποτών. </a:t>
            </a:r>
          </a:p>
          <a:p>
            <a:pPr algn="just"/>
            <a:endParaRPr lang="el-GR" sz="1800" dirty="0">
              <a:latin typeface="PFTransport"/>
            </a:endParaRPr>
          </a:p>
          <a:p>
            <a:pPr algn="just"/>
            <a:r>
              <a:rPr lang="el-GR" sz="1800" b="0" i="0" u="none" strike="noStrike" baseline="0" dirty="0">
                <a:solidFill>
                  <a:srgbClr val="000000"/>
                </a:solidFill>
                <a:latin typeface="PFTransport"/>
              </a:rPr>
              <a:t>Οι διάφοροι πληθυσμοί ανά τον κόσμο παρασκευάζουν ζυμούμενα τρόφιμα και ποτά σχεδόν από κάθε είδους διαθέσιμη πρώτη ύλη, από γάλα, δημητριακά, φρούτα και λαχανικά, από φυλλώματα και κόνδυλους, από </a:t>
            </a:r>
            <a:r>
              <a:rPr lang="el-GR" sz="1800" b="0" i="0" u="none" strike="noStrike" baseline="0" dirty="0" err="1">
                <a:solidFill>
                  <a:srgbClr val="000000"/>
                </a:solidFill>
                <a:latin typeface="PFTransport"/>
              </a:rPr>
              <a:t>ιχθυηρά</a:t>
            </a:r>
            <a:r>
              <a:rPr lang="el-GR" sz="1800" b="0" i="0" u="none" strike="noStrike" baseline="0" dirty="0">
                <a:solidFill>
                  <a:srgbClr val="000000"/>
                </a:solidFill>
                <a:latin typeface="PFTransport"/>
              </a:rPr>
              <a:t> και κρέας. </a:t>
            </a:r>
          </a:p>
          <a:p>
            <a:pPr algn="just"/>
            <a:endParaRPr lang="el-GR" sz="1800" dirty="0">
              <a:latin typeface="PFTransport"/>
            </a:endParaRPr>
          </a:p>
          <a:p>
            <a:pPr algn="just"/>
            <a:r>
              <a:rPr lang="el-GR" sz="1800" b="0" i="0" u="none" strike="noStrike" baseline="0" dirty="0">
                <a:solidFill>
                  <a:srgbClr val="000000"/>
                </a:solidFill>
                <a:latin typeface="PFTransport"/>
              </a:rPr>
              <a:t>Η ζύμωση εξασφαλίζει την επέκταση του χρονικού διαστήματος κατανάλωσης των τροφίμων και των ποτών, και τη μεγαλύτερη ασφάλειά τους. </a:t>
            </a:r>
          </a:p>
          <a:p>
            <a:pPr algn="just"/>
            <a:endParaRPr lang="el-GR" sz="1800" dirty="0">
              <a:latin typeface="PFTransport"/>
            </a:endParaRPr>
          </a:p>
          <a:p>
            <a:pPr algn="just"/>
            <a:r>
              <a:rPr lang="el-GR" sz="1800" b="0" i="0" u="none" strike="noStrike" baseline="0" dirty="0">
                <a:solidFill>
                  <a:srgbClr val="000000"/>
                </a:solidFill>
                <a:latin typeface="PFTransport"/>
              </a:rPr>
              <a:t>Η ζύμωση των πρώτων υλών επέτρεψε σε όσους προγόνους μας ζούσαν σε περιοχές με ηπειρωτικό κλίμα να επιβιώνουν στη χειμερινή περίοδο, αλλά και σε όσους ζούσαν σε τροπικές περιοχές να επιβιώνουν στις περιόδους ξηρασίας. </a:t>
            </a:r>
            <a:endParaRPr lang="en-US" sz="1800" dirty="0"/>
          </a:p>
        </p:txBody>
      </p:sp>
    </p:spTree>
    <p:extLst>
      <p:ext uri="{BB962C8B-B14F-4D97-AF65-F5344CB8AC3E}">
        <p14:creationId xmlns:p14="http://schemas.microsoft.com/office/powerpoint/2010/main" val="1343738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34CD-2A00-5D34-30C3-6E1FD69CFAA1}"/>
              </a:ext>
            </a:extLst>
          </p:cNvPr>
          <p:cNvSpPr>
            <a:spLocks noGrp="1"/>
          </p:cNvSpPr>
          <p:nvPr>
            <p:ph type="title"/>
          </p:nvPr>
        </p:nvSpPr>
        <p:spPr>
          <a:xfrm>
            <a:off x="0" y="458378"/>
            <a:ext cx="8404839" cy="572700"/>
          </a:xfrm>
        </p:spPr>
        <p:txBody>
          <a:bodyPr/>
          <a:lstStyle/>
          <a:p>
            <a:pPr algn="ctr"/>
            <a:r>
              <a:rPr lang="el-GR" sz="2400" b="1" i="0" u="none" strike="noStrike" baseline="0" dirty="0">
                <a:solidFill>
                  <a:schemeClr val="accent1"/>
                </a:solidFill>
                <a:latin typeface="PFTraffic Black"/>
              </a:rPr>
              <a:t>Το φαινόμενο της ζύμωσης των πρώτων υλών </a:t>
            </a:r>
            <a:endParaRPr lang="en-US" sz="3600" dirty="0">
              <a:solidFill>
                <a:schemeClr val="accent1"/>
              </a:solidFill>
            </a:endParaRPr>
          </a:p>
        </p:txBody>
      </p:sp>
      <p:sp>
        <p:nvSpPr>
          <p:cNvPr id="5" name="TextBox 4">
            <a:extLst>
              <a:ext uri="{FF2B5EF4-FFF2-40B4-BE49-F238E27FC236}">
                <a16:creationId xmlns:a16="http://schemas.microsoft.com/office/drawing/2014/main" id="{F0C458C0-CA70-95DB-1FAE-119AD9AA3BB2}"/>
              </a:ext>
            </a:extLst>
          </p:cNvPr>
          <p:cNvSpPr txBox="1"/>
          <p:nvPr/>
        </p:nvSpPr>
        <p:spPr>
          <a:xfrm>
            <a:off x="958211" y="1349588"/>
            <a:ext cx="5011409" cy="2862322"/>
          </a:xfrm>
          <a:prstGeom prst="rect">
            <a:avLst/>
          </a:prstGeom>
          <a:noFill/>
        </p:spPr>
        <p:txBody>
          <a:bodyPr wrap="square">
            <a:spAutoFit/>
          </a:bodyPr>
          <a:lstStyle/>
          <a:p>
            <a:pPr algn="just"/>
            <a:r>
              <a:rPr lang="el-GR" sz="1800" b="0" i="0" u="none" strike="noStrike" baseline="0" dirty="0">
                <a:solidFill>
                  <a:srgbClr val="000000"/>
                </a:solidFill>
                <a:latin typeface="PFTransport"/>
              </a:rPr>
              <a:t>Η εφαρμογή της ζύμωσης ξεκίνησε, πιθανώς, μέσα από την παρατήρηση φυσικών και αυθόρμητων μικροβιακών αλληλεπιδράσεων που συμβαίνουν στα τρόφιμα. </a:t>
            </a:r>
          </a:p>
          <a:p>
            <a:pPr algn="just"/>
            <a:endParaRPr lang="el-GR" sz="1800" dirty="0">
              <a:latin typeface="PFTransport"/>
            </a:endParaRPr>
          </a:p>
          <a:p>
            <a:pPr algn="just"/>
            <a:r>
              <a:rPr lang="el-GR" sz="1800" b="0" i="0" u="none" strike="noStrike" baseline="0" dirty="0">
                <a:solidFill>
                  <a:srgbClr val="000000"/>
                </a:solidFill>
                <a:latin typeface="PFTransport"/>
              </a:rPr>
              <a:t>Τα υπολείμματα που ανιχνεύονται μέσα σε πήλινα αγγεία ή λίθινα εργαλεία της αρχαιότητας μας,</a:t>
            </a:r>
            <a:r>
              <a:rPr lang="el-GR" sz="1800" dirty="0">
                <a:latin typeface="PFTransport"/>
              </a:rPr>
              <a:t> καθώς και οι ιστορικές αναφορές</a:t>
            </a:r>
            <a:r>
              <a:rPr lang="el-GR" sz="1800" b="0" i="0" u="none" strike="noStrike" baseline="0" dirty="0">
                <a:solidFill>
                  <a:srgbClr val="000000"/>
                </a:solidFill>
                <a:latin typeface="PFTransport"/>
              </a:rPr>
              <a:t> δίνουν κάποια στοιχεία για τις αρχαίες πρακτικές παρασκευής ζυμούμενων τροφίμων. </a:t>
            </a:r>
          </a:p>
        </p:txBody>
      </p:sp>
      <p:sp>
        <p:nvSpPr>
          <p:cNvPr id="8" name="TextBox 7">
            <a:extLst>
              <a:ext uri="{FF2B5EF4-FFF2-40B4-BE49-F238E27FC236}">
                <a16:creationId xmlns:a16="http://schemas.microsoft.com/office/drawing/2014/main" id="{8259D079-720E-8D27-E31D-47B1E2789DCB}"/>
              </a:ext>
            </a:extLst>
          </p:cNvPr>
          <p:cNvSpPr txBox="1"/>
          <p:nvPr/>
        </p:nvSpPr>
        <p:spPr>
          <a:xfrm>
            <a:off x="6390168" y="1031078"/>
            <a:ext cx="2479945" cy="1569660"/>
          </a:xfrm>
          <a:prstGeom prst="rect">
            <a:avLst/>
          </a:prstGeom>
          <a:noFill/>
        </p:spPr>
        <p:txBody>
          <a:bodyPr wrap="square">
            <a:spAutoFit/>
          </a:bodyPr>
          <a:lstStyle/>
          <a:p>
            <a:pPr algn="ctr"/>
            <a:r>
              <a:rPr lang="el-GR" sz="1600" b="0" i="0" u="none" strike="noStrike" baseline="0" dirty="0">
                <a:solidFill>
                  <a:schemeClr val="accent2"/>
                </a:solidFill>
                <a:latin typeface="PFTransport"/>
              </a:rPr>
              <a:t>θεωρείται ότι η ζύμωση των τροφίμων και των ποτών, σε επίπεδο τεχνογνωσίας, έχει παρελθόν τουλάχιστον 9.000 χρόνων. </a:t>
            </a:r>
            <a:endParaRPr lang="en-US" sz="1600" dirty="0">
              <a:solidFill>
                <a:schemeClr val="accent2"/>
              </a:solidFill>
            </a:endParaRPr>
          </a:p>
        </p:txBody>
      </p:sp>
      <p:pic>
        <p:nvPicPr>
          <p:cNvPr id="9" name="Picture 8">
            <a:extLst>
              <a:ext uri="{FF2B5EF4-FFF2-40B4-BE49-F238E27FC236}">
                <a16:creationId xmlns:a16="http://schemas.microsoft.com/office/drawing/2014/main" id="{FBE33F89-FC4F-6F51-E455-6A0951002BBC}"/>
              </a:ext>
            </a:extLst>
          </p:cNvPr>
          <p:cNvPicPr>
            <a:picLocks noChangeAspect="1"/>
          </p:cNvPicPr>
          <p:nvPr/>
        </p:nvPicPr>
        <p:blipFill>
          <a:blip r:embed="rId2"/>
          <a:stretch>
            <a:fillRect/>
          </a:stretch>
        </p:blipFill>
        <p:spPr>
          <a:xfrm>
            <a:off x="6294475" y="2780749"/>
            <a:ext cx="2849526" cy="2362751"/>
          </a:xfrm>
          <a:prstGeom prst="rect">
            <a:avLst/>
          </a:prstGeom>
        </p:spPr>
      </p:pic>
    </p:spTree>
    <p:extLst>
      <p:ext uri="{BB962C8B-B14F-4D97-AF65-F5344CB8AC3E}">
        <p14:creationId xmlns:p14="http://schemas.microsoft.com/office/powerpoint/2010/main" val="2067876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2D2ABC-E4AD-069F-3B44-9FFBCFF46FBD}"/>
              </a:ext>
            </a:extLst>
          </p:cNvPr>
          <p:cNvPicPr>
            <a:picLocks noChangeAspect="1"/>
          </p:cNvPicPr>
          <p:nvPr/>
        </p:nvPicPr>
        <p:blipFill>
          <a:blip r:embed="rId2"/>
          <a:stretch>
            <a:fillRect/>
          </a:stretch>
        </p:blipFill>
        <p:spPr>
          <a:xfrm>
            <a:off x="4593267" y="502359"/>
            <a:ext cx="4194568" cy="3823087"/>
          </a:xfrm>
          <a:prstGeom prst="rect">
            <a:avLst/>
          </a:prstGeom>
        </p:spPr>
      </p:pic>
      <p:sp>
        <p:nvSpPr>
          <p:cNvPr id="5" name="TextBox 4">
            <a:extLst>
              <a:ext uri="{FF2B5EF4-FFF2-40B4-BE49-F238E27FC236}">
                <a16:creationId xmlns:a16="http://schemas.microsoft.com/office/drawing/2014/main" id="{A91339F9-4C2B-A22B-3067-95FA4AA14C06}"/>
              </a:ext>
            </a:extLst>
          </p:cNvPr>
          <p:cNvSpPr txBox="1"/>
          <p:nvPr/>
        </p:nvSpPr>
        <p:spPr>
          <a:xfrm>
            <a:off x="377431" y="1002089"/>
            <a:ext cx="4194569" cy="3139321"/>
          </a:xfrm>
          <a:prstGeom prst="rect">
            <a:avLst/>
          </a:prstGeom>
          <a:noFill/>
        </p:spPr>
        <p:txBody>
          <a:bodyPr wrap="square">
            <a:spAutoFit/>
          </a:bodyPr>
          <a:lstStyle/>
          <a:p>
            <a:pPr algn="just"/>
            <a:r>
              <a:rPr lang="el-GR" sz="1800" b="0" i="0" u="none" strike="noStrike" baseline="0" dirty="0">
                <a:solidFill>
                  <a:srgbClr val="000000"/>
                </a:solidFill>
                <a:latin typeface="PFTransport"/>
              </a:rPr>
              <a:t>Πολλά από τα βασικά είδη διατροφής στις σύγχρονες κοινωνίες, όπως το </a:t>
            </a:r>
            <a:r>
              <a:rPr lang="el-GR" sz="1800" b="1" i="0" u="none" strike="noStrike" baseline="0" dirty="0">
                <a:solidFill>
                  <a:srgbClr val="000000"/>
                </a:solidFill>
                <a:latin typeface="PFTransport"/>
              </a:rPr>
              <a:t>ψωμί</a:t>
            </a:r>
            <a:r>
              <a:rPr lang="el-GR" sz="1800" b="0" i="0" u="none" strike="noStrike" baseline="0" dirty="0">
                <a:solidFill>
                  <a:srgbClr val="000000"/>
                </a:solidFill>
                <a:latin typeface="PFTransport"/>
              </a:rPr>
              <a:t>, το </a:t>
            </a:r>
            <a:r>
              <a:rPr lang="el-GR" sz="1800" b="1" i="0" u="none" strike="noStrike" baseline="0" dirty="0">
                <a:solidFill>
                  <a:srgbClr val="000000"/>
                </a:solidFill>
                <a:latin typeface="PFTransport"/>
              </a:rPr>
              <a:t>τυρί</a:t>
            </a:r>
            <a:r>
              <a:rPr lang="el-GR" sz="1800" b="0" i="0" u="none" strike="noStrike" baseline="0" dirty="0">
                <a:solidFill>
                  <a:srgbClr val="000000"/>
                </a:solidFill>
                <a:latin typeface="PFTransport"/>
              </a:rPr>
              <a:t>, τα </a:t>
            </a:r>
            <a:r>
              <a:rPr lang="el-GR" sz="1800" b="1" i="0" u="none" strike="noStrike" baseline="0" dirty="0">
                <a:solidFill>
                  <a:srgbClr val="000000"/>
                </a:solidFill>
                <a:latin typeface="PFTransport"/>
              </a:rPr>
              <a:t>αλλαντικά</a:t>
            </a:r>
            <a:r>
              <a:rPr lang="el-GR" sz="1800" b="0" i="0" u="none" strike="noStrike" baseline="0" dirty="0">
                <a:solidFill>
                  <a:srgbClr val="000000"/>
                </a:solidFill>
                <a:latin typeface="PFTransport"/>
              </a:rPr>
              <a:t>, η </a:t>
            </a:r>
            <a:r>
              <a:rPr lang="el-GR" sz="1800" b="1" i="0" u="none" strike="noStrike" baseline="0" dirty="0">
                <a:solidFill>
                  <a:srgbClr val="000000"/>
                </a:solidFill>
                <a:latin typeface="PFTransport"/>
              </a:rPr>
              <a:t>μπίρα</a:t>
            </a:r>
            <a:r>
              <a:rPr lang="el-GR" sz="1800" b="0" i="0" u="none" strike="noStrike" baseline="0" dirty="0">
                <a:solidFill>
                  <a:srgbClr val="000000"/>
                </a:solidFill>
                <a:latin typeface="PFTransport"/>
              </a:rPr>
              <a:t> και το </a:t>
            </a:r>
            <a:r>
              <a:rPr lang="el-GR" sz="1800" b="1" i="0" u="none" strike="noStrike" baseline="0" dirty="0">
                <a:solidFill>
                  <a:srgbClr val="000000"/>
                </a:solidFill>
                <a:latin typeface="PFTransport"/>
              </a:rPr>
              <a:t>κρασί</a:t>
            </a:r>
            <a:r>
              <a:rPr lang="el-GR" sz="1800" b="0" i="0" u="none" strike="noStrike" baseline="0" dirty="0">
                <a:solidFill>
                  <a:srgbClr val="000000"/>
                </a:solidFill>
                <a:latin typeface="PFTransport"/>
              </a:rPr>
              <a:t>, έχουν κοινό χαρακτηριστικό τους ότι παρασκευάζονται μέσω ζύμωσης. </a:t>
            </a:r>
          </a:p>
          <a:p>
            <a:pPr algn="just"/>
            <a:endParaRPr lang="el-GR" sz="1800" dirty="0">
              <a:latin typeface="PFTransport"/>
            </a:endParaRPr>
          </a:p>
          <a:p>
            <a:pPr algn="just"/>
            <a:r>
              <a:rPr lang="el-GR" sz="1800" b="0" i="0" u="none" strike="noStrike" baseline="0" dirty="0">
                <a:solidFill>
                  <a:srgbClr val="000000"/>
                </a:solidFill>
                <a:latin typeface="PFTransport"/>
              </a:rPr>
              <a:t>Μαζί με μια πληθώρα άλλων ζυμούμενων τρόφιμων και ποτών, υπολογίζεται ότι αντιπροσωπεύουν τουλάχιστον το ¼ των συνολικών θερμίδων που καταναλώνει ο παγκόσμιος πληθυσμός. </a:t>
            </a:r>
          </a:p>
        </p:txBody>
      </p:sp>
    </p:spTree>
    <p:extLst>
      <p:ext uri="{BB962C8B-B14F-4D97-AF65-F5344CB8AC3E}">
        <p14:creationId xmlns:p14="http://schemas.microsoft.com/office/powerpoint/2010/main" val="939654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DB1055-66FD-D6C2-FD44-1C4189F042A4}"/>
              </a:ext>
            </a:extLst>
          </p:cNvPr>
          <p:cNvPicPr>
            <a:picLocks noChangeAspect="1"/>
          </p:cNvPicPr>
          <p:nvPr/>
        </p:nvPicPr>
        <p:blipFill rotWithShape="1">
          <a:blip r:embed="rId2"/>
          <a:srcRect l="13230" t="10149" r="16357" b="18983"/>
          <a:stretch/>
        </p:blipFill>
        <p:spPr>
          <a:xfrm rot="165505">
            <a:off x="1874066" y="478144"/>
            <a:ext cx="5797884" cy="4189120"/>
          </a:xfrm>
          <a:prstGeom prst="rect">
            <a:avLst/>
          </a:prstGeom>
        </p:spPr>
      </p:pic>
      <p:sp>
        <p:nvSpPr>
          <p:cNvPr id="5" name="TextBox 4">
            <a:extLst>
              <a:ext uri="{FF2B5EF4-FFF2-40B4-BE49-F238E27FC236}">
                <a16:creationId xmlns:a16="http://schemas.microsoft.com/office/drawing/2014/main" id="{BEAC5B7E-AFB2-0EEE-953B-BCF579785630}"/>
              </a:ext>
            </a:extLst>
          </p:cNvPr>
          <p:cNvSpPr txBox="1"/>
          <p:nvPr/>
        </p:nvSpPr>
        <p:spPr>
          <a:xfrm>
            <a:off x="2375390" y="1225096"/>
            <a:ext cx="4991986" cy="3139321"/>
          </a:xfrm>
          <a:prstGeom prst="rect">
            <a:avLst/>
          </a:prstGeom>
          <a:noFill/>
        </p:spPr>
        <p:txBody>
          <a:bodyPr wrap="square">
            <a:spAutoFit/>
          </a:bodyPr>
          <a:lstStyle/>
          <a:p>
            <a:pPr algn="just"/>
            <a:r>
              <a:rPr lang="el-GR" sz="1800" b="0" i="0" u="none" strike="noStrike" baseline="0" dirty="0">
                <a:solidFill>
                  <a:srgbClr val="000000"/>
                </a:solidFill>
                <a:latin typeface="PFTransport"/>
              </a:rPr>
              <a:t>Τα παραδοσιακά ζυμούμενα τρόφιμα και ποτά παρασκευάζονται και καταναλώνονται εδώ και χιλίετιες, για την υψηλή διατροφική τους αξίας, αλλά και για τα γευστικά και αρωματικά χαρακτηριστικά τους. </a:t>
            </a:r>
          </a:p>
          <a:p>
            <a:pPr algn="just"/>
            <a:endParaRPr lang="el-GR" sz="1800" dirty="0">
              <a:latin typeface="PFTransport"/>
            </a:endParaRPr>
          </a:p>
          <a:p>
            <a:pPr algn="just"/>
            <a:r>
              <a:rPr lang="el-GR" sz="1800" b="0" i="0" u="none" strike="noStrike" baseline="0" dirty="0">
                <a:solidFill>
                  <a:srgbClr val="000000"/>
                </a:solidFill>
                <a:latin typeface="PFTransport"/>
              </a:rPr>
              <a:t>Έτσι, φαίνεται ότι ο άνθρωπος ανέπτυξε την τεχνογνωσία της ζύμωσης, με σκοπό τη συντήρηση των τροφίμων σε περιόδους σιτοδείας, τη μείωση των τοξικών τους ιδιοτήτων, αλλά και την επίτευξη επιθυμητών γεύσεων και αρωμάτων. </a:t>
            </a:r>
            <a:endParaRPr lang="en-US" sz="1800" dirty="0"/>
          </a:p>
        </p:txBody>
      </p:sp>
    </p:spTree>
    <p:extLst>
      <p:ext uri="{BB962C8B-B14F-4D97-AF65-F5344CB8AC3E}">
        <p14:creationId xmlns:p14="http://schemas.microsoft.com/office/powerpoint/2010/main" val="3791855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374A-5BFB-557C-54B0-4C66E49AB8CD}"/>
              </a:ext>
            </a:extLst>
          </p:cNvPr>
          <p:cNvSpPr>
            <a:spLocks noGrp="1"/>
          </p:cNvSpPr>
          <p:nvPr>
            <p:ph type="title"/>
          </p:nvPr>
        </p:nvSpPr>
        <p:spPr>
          <a:xfrm>
            <a:off x="-189226" y="416128"/>
            <a:ext cx="7704000" cy="572700"/>
          </a:xfrm>
        </p:spPr>
        <p:txBody>
          <a:bodyPr/>
          <a:lstStyle/>
          <a:p>
            <a:pPr algn="ctr"/>
            <a:r>
              <a:rPr lang="el-GR" sz="2400" b="1" i="0" u="none" strike="noStrike" baseline="0" dirty="0">
                <a:solidFill>
                  <a:schemeClr val="accent1"/>
                </a:solidFill>
                <a:latin typeface="PFTraffic Black"/>
              </a:rPr>
              <a:t>Ζυμούμενα τρόφιμα </a:t>
            </a:r>
            <a:endParaRPr lang="en-US" sz="3600" dirty="0">
              <a:solidFill>
                <a:schemeClr val="accent1"/>
              </a:solidFill>
            </a:endParaRPr>
          </a:p>
        </p:txBody>
      </p:sp>
      <p:sp>
        <p:nvSpPr>
          <p:cNvPr id="5" name="TextBox 4">
            <a:extLst>
              <a:ext uri="{FF2B5EF4-FFF2-40B4-BE49-F238E27FC236}">
                <a16:creationId xmlns:a16="http://schemas.microsoft.com/office/drawing/2014/main" id="{AA38DA10-3BD6-4DAE-7AA9-ED416A4A314C}"/>
              </a:ext>
            </a:extLst>
          </p:cNvPr>
          <p:cNvSpPr txBox="1"/>
          <p:nvPr/>
        </p:nvSpPr>
        <p:spPr>
          <a:xfrm>
            <a:off x="858224" y="1034053"/>
            <a:ext cx="5609100" cy="3416320"/>
          </a:xfrm>
          <a:prstGeom prst="rect">
            <a:avLst/>
          </a:prstGeom>
          <a:noFill/>
        </p:spPr>
        <p:txBody>
          <a:bodyPr wrap="square">
            <a:spAutoFit/>
          </a:bodyPr>
          <a:lstStyle/>
          <a:p>
            <a:pPr algn="just"/>
            <a:r>
              <a:rPr lang="el-GR" sz="1800" b="0" i="0" u="none" strike="noStrike" baseline="0" dirty="0">
                <a:solidFill>
                  <a:srgbClr val="000000"/>
                </a:solidFill>
                <a:latin typeface="PFTransport"/>
              </a:rPr>
              <a:t>Περίπου 5.000 διαφορετικά ζυμούμενα είδη διατροφής παρασκευάζονται και καταναλώνονται παγκοσμίως.</a:t>
            </a:r>
          </a:p>
          <a:p>
            <a:pPr algn="just"/>
            <a:endParaRPr lang="el-GR" sz="1800" dirty="0">
              <a:latin typeface="PFTransport"/>
            </a:endParaRPr>
          </a:p>
          <a:p>
            <a:pPr algn="just"/>
            <a:r>
              <a:rPr lang="el-GR" sz="1800" b="0" i="0" u="none" strike="noStrike" baseline="0" dirty="0">
                <a:solidFill>
                  <a:srgbClr val="000000"/>
                </a:solidFill>
                <a:latin typeface="PFTransport"/>
              </a:rPr>
              <a:t>Στα είδη αυτά συγκαταλέγονται: γαλακτοκομικά προϊόντα, αρτοσκευάσματα, σούπες, σάλτσες, τουρσιά, προϊόντα κρέατος και ιχθυρών, αλκοολούχα και μη αλκοολούχα ποτά. </a:t>
            </a:r>
          </a:p>
          <a:p>
            <a:pPr algn="just"/>
            <a:endParaRPr lang="el-GR" sz="1800" dirty="0">
              <a:latin typeface="PFTransport"/>
            </a:endParaRPr>
          </a:p>
          <a:p>
            <a:pPr algn="just"/>
            <a:r>
              <a:rPr lang="el-GR" sz="1800" b="0" i="0" u="none" strike="noStrike" baseline="0" dirty="0">
                <a:solidFill>
                  <a:srgbClr val="000000"/>
                </a:solidFill>
                <a:latin typeface="PFTransport"/>
              </a:rPr>
              <a:t>Οι ποικιλίες των ζυμούμενων τροφίμων και ποτών εξαρτήθηκαν από τη διαθεσιμότητα των πρώτων υλών, τις περιβαλλοντικές συνθήκες, ενώ διαμόρφωσαν και τις γευστικές ιδιαιτερότητες των κατοίκων κάθε περιοχής. </a:t>
            </a:r>
            <a:endParaRPr lang="en-US" sz="1800" dirty="0"/>
          </a:p>
        </p:txBody>
      </p:sp>
      <p:pic>
        <p:nvPicPr>
          <p:cNvPr id="6" name="Picture 5">
            <a:extLst>
              <a:ext uri="{FF2B5EF4-FFF2-40B4-BE49-F238E27FC236}">
                <a16:creationId xmlns:a16="http://schemas.microsoft.com/office/drawing/2014/main" id="{D1FF67B5-F691-B573-C318-E6AB3F50EAFC}"/>
              </a:ext>
            </a:extLst>
          </p:cNvPr>
          <p:cNvPicPr>
            <a:picLocks noChangeAspect="1"/>
          </p:cNvPicPr>
          <p:nvPr/>
        </p:nvPicPr>
        <p:blipFill>
          <a:blip r:embed="rId2"/>
          <a:stretch>
            <a:fillRect/>
          </a:stretch>
        </p:blipFill>
        <p:spPr>
          <a:xfrm>
            <a:off x="6612050" y="3031960"/>
            <a:ext cx="2582344" cy="21115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8716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869397-B3D5-3252-19D6-7F639C9EDCD8}"/>
              </a:ext>
            </a:extLst>
          </p:cNvPr>
          <p:cNvSpPr txBox="1"/>
          <p:nvPr/>
        </p:nvSpPr>
        <p:spPr>
          <a:xfrm>
            <a:off x="467832" y="1556087"/>
            <a:ext cx="8208336" cy="2031325"/>
          </a:xfrm>
          <a:prstGeom prst="rect">
            <a:avLst/>
          </a:prstGeom>
          <a:noFill/>
        </p:spPr>
        <p:txBody>
          <a:bodyPr wrap="square">
            <a:spAutoFit/>
          </a:bodyPr>
          <a:lstStyle/>
          <a:p>
            <a:pPr algn="just"/>
            <a:r>
              <a:rPr lang="el-GR" sz="1800" b="0" i="0" u="none" strike="noStrike" baseline="0" dirty="0">
                <a:solidFill>
                  <a:srgbClr val="000000"/>
                </a:solidFill>
                <a:latin typeface="PFTransport"/>
              </a:rPr>
              <a:t>Προοδευτικά, δημιουργήθηκε η πεποίθηση ότι τα ζυμούμενα τρόφιμα και ποτά όχι μόνο έχουν ιδιαίτερη θρεπτική αξία, αλλά και θεραπευτική, μια πεποίθηση που οδήγησε στην τόνωση της δημοτικότητας και της κατανάλωσής τους. </a:t>
            </a:r>
          </a:p>
          <a:p>
            <a:pPr algn="just"/>
            <a:endParaRPr lang="el-GR" sz="1800" b="0" i="0" u="none" strike="noStrike" baseline="0" dirty="0">
              <a:solidFill>
                <a:srgbClr val="000000"/>
              </a:solidFill>
              <a:latin typeface="PFTransport"/>
            </a:endParaRPr>
          </a:p>
          <a:p>
            <a:pPr algn="just"/>
            <a:endParaRPr lang="el-GR" sz="1800" dirty="0">
              <a:latin typeface="PFTransport"/>
            </a:endParaRPr>
          </a:p>
          <a:p>
            <a:pPr algn="ctr"/>
            <a:r>
              <a:rPr lang="el-GR" sz="1800" b="0" i="0" u="none" strike="noStrike" baseline="0" dirty="0">
                <a:solidFill>
                  <a:schemeClr val="accent2"/>
                </a:solidFill>
                <a:latin typeface="PFTransport"/>
              </a:rPr>
              <a:t>Η ζύμωση ενσωματώθηκε ως καθημερινή διαδικασία κυρίως σε κοινωνίες μικρής κλίμακας, όπως οι επαρχιακές πόλεις και τα χωριά. </a:t>
            </a:r>
            <a:endParaRPr lang="en-US" sz="1800" dirty="0">
              <a:solidFill>
                <a:schemeClr val="accent2"/>
              </a:solidFill>
            </a:endParaRPr>
          </a:p>
        </p:txBody>
      </p:sp>
      <p:sp>
        <p:nvSpPr>
          <p:cNvPr id="11" name="TextBox 10">
            <a:extLst>
              <a:ext uri="{FF2B5EF4-FFF2-40B4-BE49-F238E27FC236}">
                <a16:creationId xmlns:a16="http://schemas.microsoft.com/office/drawing/2014/main" id="{7C63C157-065F-DED2-80BC-188743271ACC}"/>
              </a:ext>
            </a:extLst>
          </p:cNvPr>
          <p:cNvSpPr txBox="1"/>
          <p:nvPr/>
        </p:nvSpPr>
        <p:spPr>
          <a:xfrm>
            <a:off x="2243470" y="712369"/>
            <a:ext cx="4657060" cy="461665"/>
          </a:xfrm>
          <a:prstGeom prst="rect">
            <a:avLst/>
          </a:prstGeom>
          <a:noFill/>
        </p:spPr>
        <p:txBody>
          <a:bodyPr wrap="square">
            <a:spAutoFit/>
          </a:bodyPr>
          <a:lstStyle/>
          <a:p>
            <a:pPr algn="ctr"/>
            <a:r>
              <a:rPr lang="el-GR" sz="2400" b="1" dirty="0">
                <a:solidFill>
                  <a:schemeClr val="accent1"/>
                </a:solidFill>
                <a:latin typeface="PFTransport"/>
              </a:rPr>
              <a:t>Θ</a:t>
            </a:r>
            <a:r>
              <a:rPr lang="el-GR" sz="2400" b="1" i="0" u="none" strike="noStrike" baseline="0" dirty="0">
                <a:solidFill>
                  <a:schemeClr val="accent1"/>
                </a:solidFill>
                <a:latin typeface="PFTransport"/>
              </a:rPr>
              <a:t>ρεπτική &amp; Θεραπευτική αξία</a:t>
            </a:r>
            <a:endParaRPr lang="en-US" sz="2400" b="1" dirty="0">
              <a:solidFill>
                <a:schemeClr val="accent1"/>
              </a:solidFill>
            </a:endParaRPr>
          </a:p>
        </p:txBody>
      </p:sp>
    </p:spTree>
    <p:extLst>
      <p:ext uri="{BB962C8B-B14F-4D97-AF65-F5344CB8AC3E}">
        <p14:creationId xmlns:p14="http://schemas.microsoft.com/office/powerpoint/2010/main" val="1552912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A0D8-3C48-F520-6711-011BD31CC97F}"/>
              </a:ext>
            </a:extLst>
          </p:cNvPr>
          <p:cNvSpPr>
            <a:spLocks noGrp="1"/>
          </p:cNvSpPr>
          <p:nvPr>
            <p:ph type="title"/>
          </p:nvPr>
        </p:nvSpPr>
        <p:spPr>
          <a:xfrm>
            <a:off x="2476474" y="421202"/>
            <a:ext cx="4191000" cy="434100"/>
          </a:xfrm>
        </p:spPr>
        <p:txBody>
          <a:bodyPr/>
          <a:lstStyle/>
          <a:p>
            <a:r>
              <a:rPr lang="el-GR" sz="2000" dirty="0">
                <a:solidFill>
                  <a:schemeClr val="accent1"/>
                </a:solidFill>
              </a:rPr>
              <a:t>Παραδείγματα</a:t>
            </a:r>
            <a:endParaRPr lang="en-US" sz="2800" dirty="0">
              <a:solidFill>
                <a:schemeClr val="accent1"/>
              </a:solidFill>
            </a:endParaRPr>
          </a:p>
        </p:txBody>
      </p:sp>
      <p:sp>
        <p:nvSpPr>
          <p:cNvPr id="5" name="TextBox 4">
            <a:extLst>
              <a:ext uri="{FF2B5EF4-FFF2-40B4-BE49-F238E27FC236}">
                <a16:creationId xmlns:a16="http://schemas.microsoft.com/office/drawing/2014/main" id="{50765C2C-2FB8-A47A-EA00-13D00ABCCD32}"/>
              </a:ext>
            </a:extLst>
          </p:cNvPr>
          <p:cNvSpPr txBox="1"/>
          <p:nvPr/>
        </p:nvSpPr>
        <p:spPr>
          <a:xfrm>
            <a:off x="602400" y="1049226"/>
            <a:ext cx="5917059" cy="2585323"/>
          </a:xfrm>
          <a:prstGeom prst="rect">
            <a:avLst/>
          </a:prstGeom>
          <a:noFill/>
        </p:spPr>
        <p:txBody>
          <a:bodyPr wrap="square">
            <a:spAutoFit/>
          </a:bodyPr>
          <a:lstStyle/>
          <a:p>
            <a:pPr marL="285750" indent="-285750" algn="ctr">
              <a:buClr>
                <a:schemeClr val="accent2"/>
              </a:buClr>
              <a:buFont typeface="Wingdings" panose="05000000000000000000" pitchFamily="2" charset="2"/>
              <a:buChar char="ü"/>
            </a:pPr>
            <a:r>
              <a:rPr lang="el-GR" sz="1800" b="0" i="0" u="none" strike="noStrike" baseline="0" dirty="0">
                <a:solidFill>
                  <a:schemeClr val="tx1"/>
                </a:solidFill>
                <a:latin typeface="PFTransport"/>
              </a:rPr>
              <a:t>Στη μεσογειακή Ευρώπη αφορά το ψωμί της εβδομάδας και το κρασί της χρονιάς</a:t>
            </a:r>
            <a:r>
              <a:rPr lang="el-GR" sz="1800" dirty="0">
                <a:solidFill>
                  <a:schemeClr val="tx1"/>
                </a:solidFill>
                <a:latin typeface="PFTransport"/>
              </a:rPr>
              <a:t>.</a:t>
            </a:r>
            <a:endParaRPr lang="el-GR" sz="1800" b="0" i="0" u="none" strike="noStrike" baseline="0" dirty="0">
              <a:solidFill>
                <a:schemeClr val="tx1"/>
              </a:solidFill>
              <a:latin typeface="PFTransport"/>
            </a:endParaRPr>
          </a:p>
          <a:p>
            <a:pPr marL="285750" indent="-285750" algn="ctr">
              <a:buClr>
                <a:schemeClr val="accent2"/>
              </a:buClr>
              <a:buFont typeface="Wingdings" panose="05000000000000000000" pitchFamily="2" charset="2"/>
              <a:buChar char="ü"/>
            </a:pPr>
            <a:endParaRPr lang="el-GR" sz="1800" b="0" i="0" u="none" strike="noStrike" baseline="0" dirty="0">
              <a:solidFill>
                <a:schemeClr val="tx1"/>
              </a:solidFill>
              <a:latin typeface="PFTransport"/>
            </a:endParaRPr>
          </a:p>
          <a:p>
            <a:pPr marL="285750" indent="-285750" algn="ctr">
              <a:buClr>
                <a:schemeClr val="accent2"/>
              </a:buClr>
              <a:buFont typeface="Wingdings" panose="05000000000000000000" pitchFamily="2" charset="2"/>
              <a:buChar char="ü"/>
            </a:pPr>
            <a:r>
              <a:rPr lang="el-GR" sz="1800" b="0" i="0" u="none" strike="noStrike" baseline="0" dirty="0">
                <a:solidFill>
                  <a:schemeClr val="tx1"/>
                </a:solidFill>
                <a:latin typeface="PFTransport"/>
              </a:rPr>
              <a:t>Στην κεντρική Ευρώπη το ξινολάχανο και τα σαλάμια</a:t>
            </a:r>
            <a:r>
              <a:rPr lang="el-GR" sz="1800" dirty="0">
                <a:solidFill>
                  <a:schemeClr val="tx1"/>
                </a:solidFill>
                <a:latin typeface="PFTransport"/>
              </a:rPr>
              <a:t>.</a:t>
            </a:r>
            <a:endParaRPr lang="el-GR" sz="1800" b="0" i="0" u="none" strike="noStrike" baseline="0" dirty="0">
              <a:solidFill>
                <a:schemeClr val="tx1"/>
              </a:solidFill>
              <a:latin typeface="PFTransport"/>
            </a:endParaRPr>
          </a:p>
          <a:p>
            <a:pPr marL="285750" indent="-285750" algn="ctr">
              <a:buClr>
                <a:schemeClr val="accent2"/>
              </a:buClr>
              <a:buFont typeface="Wingdings" panose="05000000000000000000" pitchFamily="2" charset="2"/>
              <a:buChar char="ü"/>
            </a:pPr>
            <a:endParaRPr lang="el-GR" sz="1800" dirty="0">
              <a:solidFill>
                <a:schemeClr val="tx1"/>
              </a:solidFill>
              <a:latin typeface="PFTransport"/>
            </a:endParaRPr>
          </a:p>
          <a:p>
            <a:pPr marL="285750" indent="-285750" algn="ctr">
              <a:buClr>
                <a:schemeClr val="accent2"/>
              </a:buClr>
              <a:buFont typeface="Wingdings" panose="05000000000000000000" pitchFamily="2" charset="2"/>
              <a:buChar char="ü"/>
            </a:pPr>
            <a:r>
              <a:rPr lang="el-GR" sz="1800" b="0" i="0" u="none" strike="noStrike" baseline="0" dirty="0">
                <a:solidFill>
                  <a:schemeClr val="tx1"/>
                </a:solidFill>
                <a:latin typeface="PFTransport"/>
              </a:rPr>
              <a:t>Στη Μέση Ανατολή το γιαούρτι και τον τραχανά</a:t>
            </a:r>
            <a:r>
              <a:rPr lang="el-GR" sz="1800" dirty="0">
                <a:solidFill>
                  <a:schemeClr val="tx1"/>
                </a:solidFill>
                <a:latin typeface="PFTransport"/>
              </a:rPr>
              <a:t>.</a:t>
            </a:r>
            <a:endParaRPr lang="el-GR" sz="1800" b="0" i="0" u="none" strike="noStrike" baseline="0" dirty="0">
              <a:solidFill>
                <a:schemeClr val="tx1"/>
              </a:solidFill>
              <a:latin typeface="PFTransport"/>
            </a:endParaRPr>
          </a:p>
          <a:p>
            <a:pPr marL="285750" indent="-285750" algn="ctr">
              <a:buClr>
                <a:schemeClr val="accent2"/>
              </a:buClr>
              <a:buFont typeface="Wingdings" panose="05000000000000000000" pitchFamily="2" charset="2"/>
              <a:buChar char="ü"/>
            </a:pPr>
            <a:endParaRPr lang="el-GR" sz="1800" dirty="0">
              <a:solidFill>
                <a:schemeClr val="tx1"/>
              </a:solidFill>
              <a:latin typeface="PFTransport"/>
            </a:endParaRPr>
          </a:p>
          <a:p>
            <a:pPr marL="285750" indent="-285750" algn="ctr">
              <a:buClr>
                <a:schemeClr val="accent2"/>
              </a:buClr>
              <a:buFont typeface="Wingdings" panose="05000000000000000000" pitchFamily="2" charset="2"/>
              <a:buChar char="ü"/>
            </a:pPr>
            <a:r>
              <a:rPr lang="el-GR" sz="1800" dirty="0">
                <a:solidFill>
                  <a:schemeClr val="tx1"/>
                </a:solidFill>
                <a:latin typeface="PFTransport"/>
              </a:rPr>
              <a:t>Σ</a:t>
            </a:r>
            <a:r>
              <a:rPr lang="el-GR" sz="1800" b="0" i="0" u="none" strike="noStrike" baseline="0" dirty="0">
                <a:solidFill>
                  <a:schemeClr val="tx1"/>
                </a:solidFill>
                <a:latin typeface="PFTransport"/>
              </a:rPr>
              <a:t>την Κίνα το </a:t>
            </a:r>
            <a:r>
              <a:rPr lang="el-GR" sz="1800" b="0" i="1" u="none" strike="noStrike" baseline="0" dirty="0">
                <a:solidFill>
                  <a:schemeClr val="tx1"/>
                </a:solidFill>
                <a:latin typeface="PFTransport"/>
              </a:rPr>
              <a:t>τόφου </a:t>
            </a:r>
            <a:r>
              <a:rPr lang="el-GR" sz="1800" b="0" i="0" u="none" strike="noStrike" baseline="0" dirty="0">
                <a:solidFill>
                  <a:schemeClr val="tx1"/>
                </a:solidFill>
                <a:latin typeface="PFTransport"/>
              </a:rPr>
              <a:t>(πήγμα του «γάλακτος» της σόγιας) και τις διάφορες σάλτσες. </a:t>
            </a:r>
            <a:endParaRPr lang="en-US" sz="1800" dirty="0">
              <a:solidFill>
                <a:schemeClr val="tx1"/>
              </a:solidFill>
            </a:endParaRPr>
          </a:p>
        </p:txBody>
      </p:sp>
      <p:sp>
        <p:nvSpPr>
          <p:cNvPr id="7" name="TextBox 6">
            <a:extLst>
              <a:ext uri="{FF2B5EF4-FFF2-40B4-BE49-F238E27FC236}">
                <a16:creationId xmlns:a16="http://schemas.microsoft.com/office/drawing/2014/main" id="{F0FE8AE5-125F-CD1E-91B9-E2C8BF2260B0}"/>
              </a:ext>
            </a:extLst>
          </p:cNvPr>
          <p:cNvSpPr txBox="1"/>
          <p:nvPr/>
        </p:nvSpPr>
        <p:spPr>
          <a:xfrm>
            <a:off x="602400" y="3814534"/>
            <a:ext cx="7679239" cy="830997"/>
          </a:xfrm>
          <a:prstGeom prst="rect">
            <a:avLst/>
          </a:prstGeom>
          <a:noFill/>
        </p:spPr>
        <p:txBody>
          <a:bodyPr wrap="square">
            <a:spAutoFit/>
          </a:bodyPr>
          <a:lstStyle/>
          <a:p>
            <a:pPr algn="ctr"/>
            <a:r>
              <a:rPr lang="el-GR" sz="1600" dirty="0">
                <a:solidFill>
                  <a:schemeClr val="accent2"/>
                </a:solidFill>
              </a:rPr>
              <a:t>Στις κοινωνίες αυτές, οι γνώσεις και οι δεξιότητες που σχετίζονται με τις μεθόδους ζύμωσης των οικείων τροφίμων και ποτών μεταδίδονται στους νεότερους από τους μεγαλύτερους σε ηλικία. </a:t>
            </a:r>
          </a:p>
        </p:txBody>
      </p:sp>
      <p:pic>
        <p:nvPicPr>
          <p:cNvPr id="8" name="Picture 7">
            <a:extLst>
              <a:ext uri="{FF2B5EF4-FFF2-40B4-BE49-F238E27FC236}">
                <a16:creationId xmlns:a16="http://schemas.microsoft.com/office/drawing/2014/main" id="{86CB680F-4D00-0868-159D-ACFD53F44A3A}"/>
              </a:ext>
            </a:extLst>
          </p:cNvPr>
          <p:cNvPicPr>
            <a:picLocks noChangeAspect="1"/>
          </p:cNvPicPr>
          <p:nvPr/>
        </p:nvPicPr>
        <p:blipFill>
          <a:blip r:embed="rId2"/>
          <a:stretch>
            <a:fillRect/>
          </a:stretch>
        </p:blipFill>
        <p:spPr>
          <a:xfrm>
            <a:off x="6667474" y="1481501"/>
            <a:ext cx="2093003" cy="1454987"/>
          </a:xfrm>
          <a:prstGeom prst="rect">
            <a:avLst/>
          </a:prstGeom>
        </p:spPr>
      </p:pic>
    </p:spTree>
    <p:extLst>
      <p:ext uri="{BB962C8B-B14F-4D97-AF65-F5344CB8AC3E}">
        <p14:creationId xmlns:p14="http://schemas.microsoft.com/office/powerpoint/2010/main" val="3499310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D157-B73D-962F-94A4-0697A270E93A}"/>
              </a:ext>
            </a:extLst>
          </p:cNvPr>
          <p:cNvSpPr>
            <a:spLocks noGrp="1"/>
          </p:cNvSpPr>
          <p:nvPr>
            <p:ph type="title"/>
          </p:nvPr>
        </p:nvSpPr>
        <p:spPr>
          <a:xfrm>
            <a:off x="2370175" y="471835"/>
            <a:ext cx="4191000" cy="434100"/>
          </a:xfrm>
        </p:spPr>
        <p:txBody>
          <a:bodyPr/>
          <a:lstStyle/>
          <a:p>
            <a:r>
              <a:rPr lang="el-GR" sz="2400" dirty="0">
                <a:solidFill>
                  <a:schemeClr val="accent1"/>
                </a:solidFill>
                <a:latin typeface="PFTransport"/>
              </a:rPr>
              <a:t>Α</a:t>
            </a:r>
            <a:r>
              <a:rPr lang="el-GR" sz="2400" i="0" u="none" strike="noStrike" baseline="0" dirty="0">
                <a:solidFill>
                  <a:schemeClr val="accent1"/>
                </a:solidFill>
                <a:latin typeface="PFTransport"/>
              </a:rPr>
              <a:t>λκοολική Ζύμωση </a:t>
            </a:r>
            <a:endParaRPr lang="en-US" sz="3600" dirty="0">
              <a:solidFill>
                <a:schemeClr val="accent1"/>
              </a:solidFill>
            </a:endParaRPr>
          </a:p>
        </p:txBody>
      </p:sp>
      <p:sp>
        <p:nvSpPr>
          <p:cNvPr id="5" name="TextBox 4">
            <a:extLst>
              <a:ext uri="{FF2B5EF4-FFF2-40B4-BE49-F238E27FC236}">
                <a16:creationId xmlns:a16="http://schemas.microsoft.com/office/drawing/2014/main" id="{0D2CD98B-19DA-0330-E641-4944A13828FD}"/>
              </a:ext>
            </a:extLst>
          </p:cNvPr>
          <p:cNvSpPr txBox="1"/>
          <p:nvPr/>
        </p:nvSpPr>
        <p:spPr>
          <a:xfrm>
            <a:off x="520995" y="1186637"/>
            <a:ext cx="8102009" cy="2031325"/>
          </a:xfrm>
          <a:prstGeom prst="rect">
            <a:avLst/>
          </a:prstGeom>
          <a:noFill/>
        </p:spPr>
        <p:txBody>
          <a:bodyPr wrap="square">
            <a:spAutoFit/>
          </a:bodyPr>
          <a:lstStyle/>
          <a:p>
            <a:pPr algn="just"/>
            <a:r>
              <a:rPr lang="el-GR" sz="1800" b="0" i="0" u="none" strike="noStrike" baseline="0" dirty="0">
                <a:solidFill>
                  <a:srgbClr val="000000"/>
                </a:solidFill>
                <a:latin typeface="PFTransport"/>
              </a:rPr>
              <a:t>Κατά την αλκοολική ζύμωση από τους υδατάνθρακες της πρώτης ύλης (σιτηρών, φρούτων, λαχανικών, καρπών, μελιού) παράγεται αιθυλική αλκοόλη. Αυτή η μορφή ζύμωσης βρίσκει καθολική εφαρμογή σε όλο τον κόσμο. Η αλκοολική ζύμωση των σπόρων του σιταριού και του κριθαριού αποτελεί ένα τυπικό παράδειγμα για τον τρόπο με τον οποίο ορισμένα τρόφιμα, εφόσον βελτιωθούν ως προς το περιεχόμενό τους σε θρεπτικά συστατικά, αναδεικνύονται σε βασικά είδη διατροφής. </a:t>
            </a:r>
            <a:endParaRPr lang="en-US" sz="1800" dirty="0"/>
          </a:p>
        </p:txBody>
      </p:sp>
      <p:pic>
        <p:nvPicPr>
          <p:cNvPr id="6" name="Picture 5">
            <a:extLst>
              <a:ext uri="{FF2B5EF4-FFF2-40B4-BE49-F238E27FC236}">
                <a16:creationId xmlns:a16="http://schemas.microsoft.com/office/drawing/2014/main" id="{41C4730F-C708-7BFC-7F68-EE1DD4E13079}"/>
              </a:ext>
            </a:extLst>
          </p:cNvPr>
          <p:cNvPicPr>
            <a:picLocks noChangeAspect="1"/>
          </p:cNvPicPr>
          <p:nvPr/>
        </p:nvPicPr>
        <p:blipFill rotWithShape="1">
          <a:blip r:embed="rId2"/>
          <a:srcRect l="6744" t="29561" r="8294" b="42532"/>
          <a:stretch/>
        </p:blipFill>
        <p:spPr>
          <a:xfrm>
            <a:off x="2636874" y="3303022"/>
            <a:ext cx="4572000" cy="1279879"/>
          </a:xfrm>
          <a:prstGeom prst="rect">
            <a:avLst/>
          </a:prstGeom>
        </p:spPr>
      </p:pic>
    </p:spTree>
    <p:extLst>
      <p:ext uri="{BB962C8B-B14F-4D97-AF65-F5344CB8AC3E}">
        <p14:creationId xmlns:p14="http://schemas.microsoft.com/office/powerpoint/2010/main" val="1275178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E28403-8AD3-7FF8-DE7A-5E69473B391E}"/>
              </a:ext>
            </a:extLst>
          </p:cNvPr>
          <p:cNvSpPr txBox="1"/>
          <p:nvPr/>
        </p:nvSpPr>
        <p:spPr>
          <a:xfrm>
            <a:off x="624685" y="910400"/>
            <a:ext cx="4191000" cy="3693319"/>
          </a:xfrm>
          <a:prstGeom prst="rect">
            <a:avLst/>
          </a:prstGeom>
          <a:noFill/>
        </p:spPr>
        <p:txBody>
          <a:bodyPr wrap="square">
            <a:spAutoFit/>
          </a:bodyPr>
          <a:lstStyle/>
          <a:p>
            <a:pPr algn="just"/>
            <a:r>
              <a:rPr lang="el-GR" sz="1800" b="0" i="0" u="none" strike="noStrike" baseline="0" dirty="0">
                <a:solidFill>
                  <a:srgbClr val="000000"/>
                </a:solidFill>
                <a:latin typeface="PFTransport"/>
              </a:rPr>
              <a:t>Από τη ζύμωση του κριθαριού, με τη βοήθεια μιας καλλιέργειας εκκίνησης (μαγιάς), παρασκευάζεται η μπίρα. </a:t>
            </a:r>
          </a:p>
          <a:p>
            <a:pPr algn="just"/>
            <a:endParaRPr lang="el-GR" sz="1800" dirty="0">
              <a:latin typeface="PFTransport"/>
            </a:endParaRPr>
          </a:p>
          <a:p>
            <a:pPr algn="just"/>
            <a:r>
              <a:rPr lang="el-GR" sz="1800" b="0" i="0" u="none" strike="noStrike" baseline="0" dirty="0">
                <a:solidFill>
                  <a:srgbClr val="000000"/>
                </a:solidFill>
                <a:latin typeface="PFTransport"/>
              </a:rPr>
              <a:t>Αλλά, και η παρασκευή ψωμιού βασίζεται στην αλκοολική ζύμωση των σιτηρών, όμως, στην περίπτωσή του, συντίθενται μόνο μικρές ποσότητες αιθυλικής αλκοόλης. </a:t>
            </a:r>
          </a:p>
          <a:p>
            <a:pPr algn="just"/>
            <a:endParaRPr lang="el-GR" sz="1800" dirty="0">
              <a:latin typeface="PFTransport"/>
            </a:endParaRPr>
          </a:p>
          <a:p>
            <a:pPr algn="just"/>
            <a:r>
              <a:rPr lang="el-GR" sz="1800" b="0" i="0" u="none" strike="noStrike" baseline="0" dirty="0">
                <a:solidFill>
                  <a:srgbClr val="000000"/>
                </a:solidFill>
                <a:latin typeface="PFTransport"/>
              </a:rPr>
              <a:t>Εκτός της σύνθεσης αλκοόλ, η ζύμωση προκαλεί και μια σειρά από επιθυμητές αλλαγές στη σύσταση της πρώτης ύλης. </a:t>
            </a:r>
            <a:endParaRPr lang="en-US" sz="1800" dirty="0"/>
          </a:p>
        </p:txBody>
      </p:sp>
      <p:sp>
        <p:nvSpPr>
          <p:cNvPr id="10" name="TextBox 9">
            <a:extLst>
              <a:ext uri="{FF2B5EF4-FFF2-40B4-BE49-F238E27FC236}">
                <a16:creationId xmlns:a16="http://schemas.microsoft.com/office/drawing/2014/main" id="{717A2315-9794-C191-8DA6-95A5729E750E}"/>
              </a:ext>
            </a:extLst>
          </p:cNvPr>
          <p:cNvSpPr txBox="1"/>
          <p:nvPr/>
        </p:nvSpPr>
        <p:spPr>
          <a:xfrm>
            <a:off x="1624007" y="510290"/>
            <a:ext cx="2192356" cy="400110"/>
          </a:xfrm>
          <a:prstGeom prst="rect">
            <a:avLst/>
          </a:prstGeom>
          <a:noFill/>
        </p:spPr>
        <p:txBody>
          <a:bodyPr wrap="square" rtlCol="0">
            <a:spAutoFit/>
          </a:bodyPr>
          <a:lstStyle/>
          <a:p>
            <a:r>
              <a:rPr lang="el-GR" sz="2000" b="1" dirty="0">
                <a:solidFill>
                  <a:schemeClr val="accent1"/>
                </a:solidFill>
                <a:latin typeface="PFTransport"/>
              </a:rPr>
              <a:t>Μπίρα &amp; Ψωμί</a:t>
            </a:r>
            <a:endParaRPr lang="en-US" sz="2000" b="1" dirty="0">
              <a:solidFill>
                <a:schemeClr val="accent1"/>
              </a:solidFill>
              <a:latin typeface="PFTransport"/>
            </a:endParaRPr>
          </a:p>
        </p:txBody>
      </p:sp>
      <p:pic>
        <p:nvPicPr>
          <p:cNvPr id="11" name="Picture 10">
            <a:extLst>
              <a:ext uri="{FF2B5EF4-FFF2-40B4-BE49-F238E27FC236}">
                <a16:creationId xmlns:a16="http://schemas.microsoft.com/office/drawing/2014/main" id="{1ABB96DC-5046-EBF7-B473-E7D78DF834FF}"/>
              </a:ext>
            </a:extLst>
          </p:cNvPr>
          <p:cNvPicPr>
            <a:picLocks noChangeAspect="1"/>
          </p:cNvPicPr>
          <p:nvPr/>
        </p:nvPicPr>
        <p:blipFill>
          <a:blip r:embed="rId2"/>
          <a:stretch>
            <a:fillRect/>
          </a:stretch>
        </p:blipFill>
        <p:spPr>
          <a:xfrm>
            <a:off x="5267425" y="2867183"/>
            <a:ext cx="2924547" cy="1736536"/>
          </a:xfrm>
          <a:prstGeom prst="rect">
            <a:avLst/>
          </a:prstGeom>
        </p:spPr>
      </p:pic>
      <p:pic>
        <p:nvPicPr>
          <p:cNvPr id="12" name="Picture 11">
            <a:extLst>
              <a:ext uri="{FF2B5EF4-FFF2-40B4-BE49-F238E27FC236}">
                <a16:creationId xmlns:a16="http://schemas.microsoft.com/office/drawing/2014/main" id="{753C4CB5-E2DD-0B83-5549-D36A226E3117}"/>
              </a:ext>
            </a:extLst>
          </p:cNvPr>
          <p:cNvPicPr>
            <a:picLocks noChangeAspect="1"/>
          </p:cNvPicPr>
          <p:nvPr/>
        </p:nvPicPr>
        <p:blipFill>
          <a:blip r:embed="rId3"/>
          <a:stretch>
            <a:fillRect/>
          </a:stretch>
        </p:blipFill>
        <p:spPr>
          <a:xfrm>
            <a:off x="5267426" y="627960"/>
            <a:ext cx="2924547" cy="1736535"/>
          </a:xfrm>
          <a:prstGeom prst="rect">
            <a:avLst/>
          </a:prstGeom>
        </p:spPr>
      </p:pic>
    </p:spTree>
    <p:extLst>
      <p:ext uri="{BB962C8B-B14F-4D97-AF65-F5344CB8AC3E}">
        <p14:creationId xmlns:p14="http://schemas.microsoft.com/office/powerpoint/2010/main" val="265627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6ADE-380E-C90F-75E7-89988E081F2D}"/>
              </a:ext>
            </a:extLst>
          </p:cNvPr>
          <p:cNvSpPr>
            <a:spLocks noGrp="1"/>
          </p:cNvSpPr>
          <p:nvPr>
            <p:ph type="title"/>
          </p:nvPr>
        </p:nvSpPr>
        <p:spPr>
          <a:xfrm>
            <a:off x="1023775" y="533897"/>
            <a:ext cx="4191000" cy="434100"/>
          </a:xfrm>
        </p:spPr>
        <p:txBody>
          <a:bodyPr/>
          <a:lstStyle/>
          <a:p>
            <a:r>
              <a:rPr lang="el-GR" sz="2400" dirty="0">
                <a:solidFill>
                  <a:schemeClr val="accent1"/>
                </a:solidFill>
                <a:latin typeface="PFTransport"/>
              </a:rPr>
              <a:t>Αλεύρι</a:t>
            </a:r>
            <a:endParaRPr lang="en-US" sz="2400" dirty="0">
              <a:solidFill>
                <a:schemeClr val="accent1"/>
              </a:solidFill>
              <a:latin typeface="PFTransport"/>
            </a:endParaRPr>
          </a:p>
        </p:txBody>
      </p:sp>
      <p:sp>
        <p:nvSpPr>
          <p:cNvPr id="5" name="TextBox 4">
            <a:extLst>
              <a:ext uri="{FF2B5EF4-FFF2-40B4-BE49-F238E27FC236}">
                <a16:creationId xmlns:a16="http://schemas.microsoft.com/office/drawing/2014/main" id="{4B384420-F0D5-6E6B-C303-26B8AC02B6C8}"/>
              </a:ext>
            </a:extLst>
          </p:cNvPr>
          <p:cNvSpPr txBox="1"/>
          <p:nvPr/>
        </p:nvSpPr>
        <p:spPr>
          <a:xfrm>
            <a:off x="603785" y="1198707"/>
            <a:ext cx="4849951" cy="2585323"/>
          </a:xfrm>
          <a:prstGeom prst="rect">
            <a:avLst/>
          </a:prstGeom>
          <a:noFill/>
          <a:ln>
            <a:solidFill>
              <a:schemeClr val="bg1">
                <a:lumMod val="40000"/>
                <a:lumOff val="60000"/>
              </a:schemeClr>
            </a:solidFill>
          </a:ln>
        </p:spPr>
        <p:txBody>
          <a:bodyPr wrap="square">
            <a:spAutoFit/>
          </a:bodyPr>
          <a:lstStyle/>
          <a:p>
            <a:pPr algn="ctr"/>
            <a:r>
              <a:rPr lang="el-GR" sz="1800" b="0" i="0" u="none" strike="noStrike" baseline="0" dirty="0">
                <a:solidFill>
                  <a:srgbClr val="000000"/>
                </a:solidFill>
                <a:latin typeface="PFTransport"/>
              </a:rPr>
              <a:t>Στην περίπτωση του αλευριού, από μη απαραίτητα αμινοξέα συντίθενται ορισμένα απαραίτητα αμινοξέα, περιορίζεται η δράση των τανινών (εξασφαλίζοντας καλύτερη βιοδιαθεσιμότητα των περιεχόμενων ιχνοστοιχείων, όπως του σιδήρου και του ψευδαργύρου), ενώ μειώνεται και το περιεχόμενο σε φυτικό οξύ, το οποίο παρεμποδίζει την απορρόφηση ασβεστίου. </a:t>
            </a:r>
          </a:p>
        </p:txBody>
      </p:sp>
      <p:sp>
        <p:nvSpPr>
          <p:cNvPr id="7" name="TextBox 6">
            <a:extLst>
              <a:ext uri="{FF2B5EF4-FFF2-40B4-BE49-F238E27FC236}">
                <a16:creationId xmlns:a16="http://schemas.microsoft.com/office/drawing/2014/main" id="{98EECB93-86FD-E995-6300-CD3FCB34E136}"/>
              </a:ext>
            </a:extLst>
          </p:cNvPr>
          <p:cNvSpPr txBox="1"/>
          <p:nvPr/>
        </p:nvSpPr>
        <p:spPr>
          <a:xfrm>
            <a:off x="5762846" y="1675639"/>
            <a:ext cx="2984545" cy="2339102"/>
          </a:xfrm>
          <a:prstGeom prst="rect">
            <a:avLst/>
          </a:prstGeom>
          <a:noFill/>
        </p:spPr>
        <p:txBody>
          <a:bodyPr wrap="square">
            <a:spAutoFit/>
          </a:bodyPr>
          <a:lstStyle/>
          <a:p>
            <a:pPr algn="ctr"/>
            <a:r>
              <a:rPr lang="el-GR" sz="1800" b="1" i="0" u="none" strike="noStrike" baseline="0" dirty="0">
                <a:solidFill>
                  <a:schemeClr val="accent1"/>
                </a:solidFill>
                <a:latin typeface="PFTransport"/>
              </a:rPr>
              <a:t>π.χ.</a:t>
            </a:r>
            <a:r>
              <a:rPr lang="el-GR" sz="1600" b="0" i="0" u="none" strike="noStrike" baseline="0" dirty="0">
                <a:solidFill>
                  <a:schemeClr val="accent1"/>
                </a:solidFill>
                <a:latin typeface="PFTransport"/>
              </a:rPr>
              <a:t>,</a:t>
            </a:r>
          </a:p>
          <a:p>
            <a:pPr algn="ctr"/>
            <a:r>
              <a:rPr lang="el-GR" sz="1600" b="0" i="0" u="none" strike="noStrike" baseline="0" dirty="0">
                <a:solidFill>
                  <a:schemeClr val="accent1"/>
                </a:solidFill>
                <a:latin typeface="PFTransport"/>
              </a:rPr>
              <a:t> στην Κύπρο, χρησιμοποιώντας το προζύμι που είχαν για να ζυμώνουν το ψωμί, οι νοικοκυρές έφτιαχναν και τη </a:t>
            </a:r>
            <a:r>
              <a:rPr lang="el-GR" sz="1600" b="0" i="1" u="none" strike="noStrike" baseline="0" dirty="0">
                <a:solidFill>
                  <a:schemeClr val="accent1"/>
                </a:solidFill>
                <a:latin typeface="PFTransport"/>
              </a:rPr>
              <a:t>μούγκρα</a:t>
            </a:r>
            <a:r>
              <a:rPr lang="el-GR" sz="1600" b="0" i="0" u="none" strike="noStrike" baseline="0" dirty="0">
                <a:solidFill>
                  <a:schemeClr val="accent1"/>
                </a:solidFill>
                <a:latin typeface="PFTransport"/>
              </a:rPr>
              <a:t>, ένα είδος τουρσιού από κουνουπίδι, καταφέρνοντας έτσι να το διατηρήσουν επί πολλούς μήνες. </a:t>
            </a:r>
            <a:endParaRPr lang="en-US" sz="1600" dirty="0">
              <a:solidFill>
                <a:schemeClr val="accent1"/>
              </a:solidFill>
            </a:endParaRPr>
          </a:p>
        </p:txBody>
      </p:sp>
      <p:sp>
        <p:nvSpPr>
          <p:cNvPr id="9" name="TextBox 8">
            <a:extLst>
              <a:ext uri="{FF2B5EF4-FFF2-40B4-BE49-F238E27FC236}">
                <a16:creationId xmlns:a16="http://schemas.microsoft.com/office/drawing/2014/main" id="{A4FD2588-781B-CFFD-1FA0-DD8ACCC9A5DF}"/>
              </a:ext>
            </a:extLst>
          </p:cNvPr>
          <p:cNvSpPr txBox="1"/>
          <p:nvPr/>
        </p:nvSpPr>
        <p:spPr>
          <a:xfrm>
            <a:off x="603785" y="4014741"/>
            <a:ext cx="7659984" cy="646331"/>
          </a:xfrm>
          <a:prstGeom prst="rect">
            <a:avLst/>
          </a:prstGeom>
          <a:noFill/>
        </p:spPr>
        <p:txBody>
          <a:bodyPr wrap="square">
            <a:spAutoFit/>
          </a:bodyPr>
          <a:lstStyle/>
          <a:p>
            <a:pPr algn="ctr"/>
            <a:r>
              <a:rPr lang="el-GR" sz="1800" b="0" i="0" u="none" strike="noStrike" baseline="0" dirty="0">
                <a:solidFill>
                  <a:schemeClr val="accent2"/>
                </a:solidFill>
                <a:latin typeface="PFTransport"/>
              </a:rPr>
              <a:t>Είναι ενδιαφέρον το γεγονός πως- οι ίδιες ζύμες μπορεί να χρησιμοποιούνται για τη ζύμωση διαφορετικών τροφίμων. </a:t>
            </a:r>
            <a:endParaRPr lang="en-US" sz="1800" dirty="0">
              <a:solidFill>
                <a:schemeClr val="accent2"/>
              </a:solidFill>
            </a:endParaRPr>
          </a:p>
        </p:txBody>
      </p:sp>
      <p:pic>
        <p:nvPicPr>
          <p:cNvPr id="10" name="Picture 9">
            <a:extLst>
              <a:ext uri="{FF2B5EF4-FFF2-40B4-BE49-F238E27FC236}">
                <a16:creationId xmlns:a16="http://schemas.microsoft.com/office/drawing/2014/main" id="{8A5BF033-501D-87D6-13A4-029E60BCAA3C}"/>
              </a:ext>
            </a:extLst>
          </p:cNvPr>
          <p:cNvPicPr>
            <a:picLocks noChangeAspect="1"/>
          </p:cNvPicPr>
          <p:nvPr/>
        </p:nvPicPr>
        <p:blipFill>
          <a:blip r:embed="rId2"/>
          <a:stretch>
            <a:fillRect/>
          </a:stretch>
        </p:blipFill>
        <p:spPr>
          <a:xfrm>
            <a:off x="6238596" y="417172"/>
            <a:ext cx="1881629" cy="1208299"/>
          </a:xfrm>
          <a:prstGeom prst="rect">
            <a:avLst/>
          </a:prstGeom>
        </p:spPr>
      </p:pic>
    </p:spTree>
    <p:extLst>
      <p:ext uri="{BB962C8B-B14F-4D97-AF65-F5344CB8AC3E}">
        <p14:creationId xmlns:p14="http://schemas.microsoft.com/office/powerpoint/2010/main" val="3803659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27FFEC7-23CA-EA49-FA3C-E750A3246FAA}"/>
              </a:ext>
            </a:extLst>
          </p:cNvPr>
          <p:cNvSpPr>
            <a:spLocks noGrp="1"/>
          </p:cNvSpPr>
          <p:nvPr>
            <p:ph type="body" idx="1"/>
          </p:nvPr>
        </p:nvSpPr>
        <p:spPr>
          <a:xfrm>
            <a:off x="825190" y="1630081"/>
            <a:ext cx="7426712" cy="2623990"/>
          </a:xfrm>
          <a:solidFill>
            <a:schemeClr val="tx2"/>
          </a:solidFill>
        </p:spPr>
        <p:txBody>
          <a:bodyPr/>
          <a:lstStyle/>
          <a:p>
            <a:pPr marL="139700" indent="0" algn="just">
              <a:buNone/>
            </a:pPr>
            <a:r>
              <a:rPr lang="el-GR" sz="1600" dirty="0">
                <a:solidFill>
                  <a:schemeClr val="tx1"/>
                </a:solidFill>
              </a:rPr>
              <a:t>Περιγράφονται συχνά ως εκείνα που επηρεάζουν το τρόφιμο «όσο το δυνατόν λιγότερο, αλλά όσο χρειάζεται», για να διατηρήσουν ή να ενισχύσουν τη θρεπτική και αισθητηριακή ποιότητα (π.χ. χρώμα, γεύση ή υφή) και να εγγυηθούν την ασφάλεια τροφίμων.</a:t>
            </a:r>
          </a:p>
          <a:p>
            <a:pPr marL="139700" indent="0" algn="just">
              <a:buNone/>
            </a:pPr>
            <a:endParaRPr lang="el-GR" sz="1600" dirty="0">
              <a:solidFill>
                <a:schemeClr val="tx1"/>
              </a:solidFill>
            </a:endParaRPr>
          </a:p>
          <a:p>
            <a:pPr marL="139700" indent="0" algn="just">
              <a:buNone/>
            </a:pPr>
            <a:r>
              <a:rPr lang="el-GR" sz="1600" dirty="0">
                <a:solidFill>
                  <a:schemeClr val="tx1"/>
                </a:solidFill>
              </a:rPr>
              <a:t>Τα ελάχιστα επεξεργασμένα τρόφιμα έχουν επίσης οριστεί ότι διατηρούν τις περισσότερες από τις εγγενείς φυσικές, χημικές, αισθητηριακές και θρεπτικές τους ιδιότητες.</a:t>
            </a:r>
          </a:p>
          <a:p>
            <a:pPr marL="139700" indent="0" algn="just">
              <a:buNone/>
            </a:pPr>
            <a:endParaRPr lang="el-GR" sz="1600" dirty="0">
              <a:solidFill>
                <a:schemeClr val="tx1"/>
              </a:solidFill>
            </a:endParaRPr>
          </a:p>
          <a:p>
            <a:pPr marL="139700" indent="0" algn="just">
              <a:buNone/>
            </a:pPr>
            <a:r>
              <a:rPr lang="el-GR" sz="1600" i="1" dirty="0">
                <a:solidFill>
                  <a:schemeClr val="accent1"/>
                </a:solidFill>
              </a:rPr>
              <a:t>Π.χ. μαρούλι σε συσκευασία, κομμένα λαχανικά, κατεψυγμένα φρούτα ή καβουρδισμένοι ξηροί καρποί.</a:t>
            </a:r>
            <a:endParaRPr lang="en-US" sz="1600" i="1" dirty="0">
              <a:solidFill>
                <a:schemeClr val="accent1"/>
              </a:solidFill>
            </a:endParaRPr>
          </a:p>
        </p:txBody>
      </p:sp>
      <p:sp>
        <p:nvSpPr>
          <p:cNvPr id="4" name="Title 3">
            <a:extLst>
              <a:ext uri="{FF2B5EF4-FFF2-40B4-BE49-F238E27FC236}">
                <a16:creationId xmlns:a16="http://schemas.microsoft.com/office/drawing/2014/main" id="{9904B270-2425-938D-B963-3058BD37C340}"/>
              </a:ext>
            </a:extLst>
          </p:cNvPr>
          <p:cNvSpPr>
            <a:spLocks noGrp="1"/>
          </p:cNvSpPr>
          <p:nvPr>
            <p:ph type="title"/>
          </p:nvPr>
        </p:nvSpPr>
        <p:spPr>
          <a:xfrm>
            <a:off x="720000" y="847475"/>
            <a:ext cx="7704000" cy="572700"/>
          </a:xfrm>
        </p:spPr>
        <p:txBody>
          <a:bodyPr/>
          <a:lstStyle/>
          <a:p>
            <a:r>
              <a:rPr lang="el-GR" dirty="0">
                <a:solidFill>
                  <a:schemeClr val="accent1"/>
                </a:solidFill>
              </a:rPr>
              <a:t>Τι είναι τα ήπια ή ελάχιστα επεξεργασμένα τρόφιμα;</a:t>
            </a:r>
            <a:endParaRPr lang="en-US" dirty="0">
              <a:solidFill>
                <a:schemeClr val="accent1"/>
              </a:solidFill>
            </a:endParaRPr>
          </a:p>
        </p:txBody>
      </p:sp>
      <p:sp>
        <p:nvSpPr>
          <p:cNvPr id="2" name="TextBox 1">
            <a:extLst>
              <a:ext uri="{FF2B5EF4-FFF2-40B4-BE49-F238E27FC236}">
                <a16:creationId xmlns:a16="http://schemas.microsoft.com/office/drawing/2014/main" id="{930D1B0C-D9BB-1ADF-D028-19C4ECD8D414}"/>
              </a:ext>
            </a:extLst>
          </p:cNvPr>
          <p:cNvSpPr txBox="1"/>
          <p:nvPr/>
        </p:nvSpPr>
        <p:spPr>
          <a:xfrm>
            <a:off x="825190" y="4463978"/>
            <a:ext cx="6653562" cy="307777"/>
          </a:xfrm>
          <a:prstGeom prst="rect">
            <a:avLst/>
          </a:prstGeom>
          <a:noFill/>
        </p:spPr>
        <p:txBody>
          <a:bodyPr wrap="square" rtlCol="0">
            <a:spAutoFit/>
          </a:bodyPr>
          <a:lstStyle/>
          <a:p>
            <a:pPr algn="r"/>
            <a:r>
              <a:rPr lang="en-US" i="1" dirty="0"/>
              <a:t>EUFIC 2017.</a:t>
            </a:r>
            <a:r>
              <a:rPr lang="en-US" b="0" i="1" dirty="0">
                <a:solidFill>
                  <a:srgbClr val="000000"/>
                </a:solidFill>
                <a:effectLst/>
                <a:latin typeface="apercubold"/>
              </a:rPr>
              <a:t> </a:t>
            </a:r>
            <a:r>
              <a:rPr lang="en-US" i="1" dirty="0"/>
              <a:t>https://www.eufic.org/en/food-production/article/processed-food-qa</a:t>
            </a:r>
          </a:p>
        </p:txBody>
      </p:sp>
    </p:spTree>
    <p:extLst>
      <p:ext uri="{BB962C8B-B14F-4D97-AF65-F5344CB8AC3E}">
        <p14:creationId xmlns:p14="http://schemas.microsoft.com/office/powerpoint/2010/main" val="2300942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950E1-3314-E5E6-1F4F-987521E0673B}"/>
              </a:ext>
            </a:extLst>
          </p:cNvPr>
          <p:cNvSpPr>
            <a:spLocks noGrp="1"/>
          </p:cNvSpPr>
          <p:nvPr>
            <p:ph type="title"/>
          </p:nvPr>
        </p:nvSpPr>
        <p:spPr>
          <a:xfrm>
            <a:off x="510364" y="461985"/>
            <a:ext cx="8091376" cy="723886"/>
          </a:xfrm>
        </p:spPr>
        <p:txBody>
          <a:bodyPr/>
          <a:lstStyle/>
          <a:p>
            <a:r>
              <a:rPr lang="el-GR" sz="2000" b="1" i="0" u="none" strike="noStrike" baseline="0" dirty="0">
                <a:solidFill>
                  <a:schemeClr val="accent1"/>
                </a:solidFill>
                <a:latin typeface="PFTransport"/>
              </a:rPr>
              <a:t>Η παράδοση της ζύμωσης και η σημασία της για τις κοινωνίες</a:t>
            </a:r>
            <a:endParaRPr lang="en-US" sz="3200" dirty="0">
              <a:solidFill>
                <a:schemeClr val="accent1"/>
              </a:solidFill>
              <a:latin typeface="PFTransport"/>
            </a:endParaRPr>
          </a:p>
        </p:txBody>
      </p:sp>
      <p:sp>
        <p:nvSpPr>
          <p:cNvPr id="5" name="TextBox 4">
            <a:extLst>
              <a:ext uri="{FF2B5EF4-FFF2-40B4-BE49-F238E27FC236}">
                <a16:creationId xmlns:a16="http://schemas.microsoft.com/office/drawing/2014/main" id="{C2C71307-4869-813B-38EF-00EFD5B788F5}"/>
              </a:ext>
            </a:extLst>
          </p:cNvPr>
          <p:cNvSpPr txBox="1"/>
          <p:nvPr/>
        </p:nvSpPr>
        <p:spPr>
          <a:xfrm>
            <a:off x="643270" y="1225649"/>
            <a:ext cx="4731488" cy="3139321"/>
          </a:xfrm>
          <a:prstGeom prst="rect">
            <a:avLst/>
          </a:prstGeom>
          <a:noFill/>
        </p:spPr>
        <p:txBody>
          <a:bodyPr wrap="square">
            <a:spAutoFit/>
          </a:bodyPr>
          <a:lstStyle/>
          <a:p>
            <a:pPr algn="just"/>
            <a:r>
              <a:rPr lang="el-GR" sz="1800" b="0" i="0" u="none" strike="noStrike" baseline="0" dirty="0">
                <a:solidFill>
                  <a:srgbClr val="000000"/>
                </a:solidFill>
                <a:latin typeface="PFTransport"/>
              </a:rPr>
              <a:t>Οι μικρής κλίμακας τεχνολογίες ζύμωσης συμβάλλουν με ουσιαστικό τρόπο στην ασφάλεια των τροφίμων και στον εμπλουτισμό της διατροφής των καταναλωτών. </a:t>
            </a:r>
          </a:p>
          <a:p>
            <a:pPr algn="just"/>
            <a:endParaRPr lang="el-GR" sz="1800" dirty="0">
              <a:latin typeface="PFTransport"/>
            </a:endParaRPr>
          </a:p>
          <a:p>
            <a:pPr algn="just"/>
            <a:r>
              <a:rPr lang="el-GR" sz="1800" b="0" i="0" u="none" strike="noStrike" baseline="0" dirty="0">
                <a:solidFill>
                  <a:srgbClr val="000000"/>
                </a:solidFill>
                <a:latin typeface="PFTransport"/>
              </a:rPr>
              <a:t>Στις μέρες μας, η Κίνα, η Ινδία και η Αφρική έχουν να επιδείξουν τη μεγαλύτερη ποικιλία παραδοσιακών ζυμούμενων τροφίμων. Στις περιοχές αυτές, η συμβολή τους μπορεί να είναι καθοριστικής σημασίας σε περιπτώσεις έλλειψης τροφίμων και σε διατροφικές κρίσεις. </a:t>
            </a:r>
            <a:endParaRPr lang="en-US" sz="1800" dirty="0"/>
          </a:p>
        </p:txBody>
      </p:sp>
      <p:pic>
        <p:nvPicPr>
          <p:cNvPr id="6" name="Picture 5">
            <a:extLst>
              <a:ext uri="{FF2B5EF4-FFF2-40B4-BE49-F238E27FC236}">
                <a16:creationId xmlns:a16="http://schemas.microsoft.com/office/drawing/2014/main" id="{A57EAB49-4DDD-7A57-0FA3-234B80A5455D}"/>
              </a:ext>
            </a:extLst>
          </p:cNvPr>
          <p:cNvPicPr>
            <a:picLocks noChangeAspect="1"/>
          </p:cNvPicPr>
          <p:nvPr/>
        </p:nvPicPr>
        <p:blipFill>
          <a:blip r:embed="rId2"/>
          <a:stretch>
            <a:fillRect/>
          </a:stretch>
        </p:blipFill>
        <p:spPr>
          <a:xfrm>
            <a:off x="5582094" y="1364148"/>
            <a:ext cx="3207364" cy="2585324"/>
          </a:xfrm>
          <a:prstGeom prst="rect">
            <a:avLst/>
          </a:prstGeom>
        </p:spPr>
      </p:pic>
    </p:spTree>
    <p:extLst>
      <p:ext uri="{BB962C8B-B14F-4D97-AF65-F5344CB8AC3E}">
        <p14:creationId xmlns:p14="http://schemas.microsoft.com/office/powerpoint/2010/main" val="2305257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8E05-4FBE-539A-D200-FBC11BEC470B}"/>
              </a:ext>
            </a:extLst>
          </p:cNvPr>
          <p:cNvSpPr>
            <a:spLocks noGrp="1"/>
          </p:cNvSpPr>
          <p:nvPr>
            <p:ph type="title"/>
          </p:nvPr>
        </p:nvSpPr>
        <p:spPr>
          <a:xfrm>
            <a:off x="1795990" y="573233"/>
            <a:ext cx="5709683" cy="434100"/>
          </a:xfrm>
        </p:spPr>
        <p:txBody>
          <a:bodyPr/>
          <a:lstStyle/>
          <a:p>
            <a:r>
              <a:rPr lang="el-GR" sz="2400" b="1" i="0" u="none" strike="noStrike" baseline="0" dirty="0">
                <a:solidFill>
                  <a:schemeClr val="accent1"/>
                </a:solidFill>
                <a:latin typeface="PFTransport"/>
              </a:rPr>
              <a:t>Η παράδοση της ζύμωσης στο Σουδάν</a:t>
            </a:r>
            <a:endParaRPr lang="en-US" sz="2400" dirty="0"/>
          </a:p>
        </p:txBody>
      </p:sp>
      <p:sp>
        <p:nvSpPr>
          <p:cNvPr id="5" name="TextBox 4">
            <a:extLst>
              <a:ext uri="{FF2B5EF4-FFF2-40B4-BE49-F238E27FC236}">
                <a16:creationId xmlns:a16="http://schemas.microsoft.com/office/drawing/2014/main" id="{A4C730E2-7FEA-9A6B-FD33-7AD58F26DEAE}"/>
              </a:ext>
            </a:extLst>
          </p:cNvPr>
          <p:cNvSpPr txBox="1"/>
          <p:nvPr/>
        </p:nvSpPr>
        <p:spPr>
          <a:xfrm>
            <a:off x="733646" y="1322374"/>
            <a:ext cx="7676708" cy="3139321"/>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Στο Σουδάν, κατά τον μεγάλο λιμό (1983-85), οι κάτοικοι στηρίχτηκαν σε παραδοσιακά ζυμούμενα προϊόντα της περιοχής.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Περίπου τα 2/3 των ζυμούμενων τροφίμων που φτιάχνονται στο Σουδάν είναι τρόφιμα στα οποία καταφεύγουν οι ντόπιοι σε περιόδους κρίσης, δηλαδή είναι τρόφιμα λιμού (</a:t>
            </a:r>
            <a:r>
              <a:rPr lang="el-GR" sz="1800" b="0" i="1" u="none" strike="noStrike" baseline="0" dirty="0">
                <a:solidFill>
                  <a:srgbClr val="000000"/>
                </a:solidFill>
                <a:latin typeface="PFTransport"/>
              </a:rPr>
              <a:t>famine foods</a:t>
            </a:r>
            <a:r>
              <a:rPr lang="el-GR" sz="1800" b="0" i="0" u="none" strike="noStrike" baseline="0" dirty="0">
                <a:solidFill>
                  <a:srgbClr val="000000"/>
                </a:solidFill>
                <a:latin typeface="PFTransport"/>
              </a:rPr>
              <a:t>).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Η σχέση ανάμεσα στα ζυμούμενα τρόφιμα και τη σιτοδεία διαφαίνεται από το γεγονός πως, όταν μια σουδανέζικη οικογένεια γίνεται εύπορη, εγκαταλείπει και την παρασκευή πολλών παραδοσιακών ζυμούμενων τροφίμων. </a:t>
            </a:r>
            <a:endParaRPr lang="en-US" sz="1800" dirty="0"/>
          </a:p>
        </p:txBody>
      </p:sp>
      <p:sp>
        <p:nvSpPr>
          <p:cNvPr id="6" name="Arrow: Down 5">
            <a:extLst>
              <a:ext uri="{FF2B5EF4-FFF2-40B4-BE49-F238E27FC236}">
                <a16:creationId xmlns:a16="http://schemas.microsoft.com/office/drawing/2014/main" id="{4737DBF3-4B3B-FE20-2EF1-933F53E12334}"/>
              </a:ext>
            </a:extLst>
          </p:cNvPr>
          <p:cNvSpPr/>
          <p:nvPr/>
        </p:nvSpPr>
        <p:spPr>
          <a:xfrm>
            <a:off x="6613451" y="4263656"/>
            <a:ext cx="329609" cy="42530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962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8E05-4FBE-539A-D200-FBC11BEC470B}"/>
              </a:ext>
            </a:extLst>
          </p:cNvPr>
          <p:cNvSpPr>
            <a:spLocks noGrp="1"/>
          </p:cNvSpPr>
          <p:nvPr>
            <p:ph type="title"/>
          </p:nvPr>
        </p:nvSpPr>
        <p:spPr>
          <a:xfrm>
            <a:off x="1795990" y="573233"/>
            <a:ext cx="5709683" cy="434100"/>
          </a:xfrm>
        </p:spPr>
        <p:txBody>
          <a:bodyPr/>
          <a:lstStyle/>
          <a:p>
            <a:r>
              <a:rPr lang="el-GR" sz="2400" b="1" i="0" u="none" strike="noStrike" baseline="0" dirty="0">
                <a:solidFill>
                  <a:schemeClr val="accent1"/>
                </a:solidFill>
                <a:latin typeface="PFTransport"/>
              </a:rPr>
              <a:t>Η παράδοση της ζύμωσης στο Σουδάν</a:t>
            </a:r>
            <a:endParaRPr lang="en-US" sz="2400" dirty="0"/>
          </a:p>
        </p:txBody>
      </p:sp>
      <p:sp>
        <p:nvSpPr>
          <p:cNvPr id="5" name="TextBox 4">
            <a:extLst>
              <a:ext uri="{FF2B5EF4-FFF2-40B4-BE49-F238E27FC236}">
                <a16:creationId xmlns:a16="http://schemas.microsoft.com/office/drawing/2014/main" id="{A4C730E2-7FEA-9A6B-FD33-7AD58F26DEAE}"/>
              </a:ext>
            </a:extLst>
          </p:cNvPr>
          <p:cNvSpPr txBox="1"/>
          <p:nvPr/>
        </p:nvSpPr>
        <p:spPr>
          <a:xfrm>
            <a:off x="733646" y="1237313"/>
            <a:ext cx="7676708" cy="3139321"/>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Παρά το υγρό, τροπικό κλίμα του Σουδάν, τα προϊόντα αυτά μπορούν να συντηρηρηθούν ακόμα και για χρόνια, και επιστρατεύονται για την αντιμετώπιση της πείνας.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Το </a:t>
            </a:r>
            <a:r>
              <a:rPr lang="el-GR" sz="1800" b="1" i="1" u="none" strike="noStrike" baseline="0" dirty="0">
                <a:solidFill>
                  <a:srgbClr val="000000"/>
                </a:solidFill>
                <a:latin typeface="PFTransport"/>
              </a:rPr>
              <a:t>καβάλ (kawal) </a:t>
            </a:r>
            <a:r>
              <a:rPr lang="el-GR" sz="1800" b="0" i="0" u="none" strike="noStrike" baseline="0" dirty="0">
                <a:solidFill>
                  <a:srgbClr val="000000"/>
                </a:solidFill>
                <a:latin typeface="PFTransport"/>
              </a:rPr>
              <a:t>είναι ένα τέτοιο διαδεδομένο είδος, που καταναλώνεται κυρίως στις δυτικές επαρχίες του Σουδάν.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Παρασκευάζεται με ζύμωση και αποξήρανση στον ήλιο των φύλλων του φυτού </a:t>
            </a:r>
            <a:r>
              <a:rPr lang="el-GR" sz="1800" b="0" i="1" u="none" strike="noStrike" baseline="0" dirty="0">
                <a:solidFill>
                  <a:srgbClr val="000000"/>
                </a:solidFill>
                <a:latin typeface="PFTransport"/>
              </a:rPr>
              <a:t>καβάλ (Cassia obtusifolia)</a:t>
            </a:r>
            <a:r>
              <a:rPr lang="el-GR" sz="1800" b="0" i="0" u="none" strike="noStrike" baseline="0" dirty="0">
                <a:solidFill>
                  <a:srgbClr val="000000"/>
                </a:solidFill>
                <a:latin typeface="PFTransport"/>
              </a:rPr>
              <a:t>, το οποίο περιέχει πρωτεΐνη σε ποσοστό 20% επί ξηρής μάζας και έτσι προσφέρει στους Σουδανέζους πρωτεΐνη υψηλής βιολογικής αξίας σε περιόδους έλλειψης άλλων πηγών. </a:t>
            </a:r>
            <a:endParaRPr lang="en-US" sz="1800" dirty="0"/>
          </a:p>
        </p:txBody>
      </p:sp>
    </p:spTree>
    <p:extLst>
      <p:ext uri="{BB962C8B-B14F-4D97-AF65-F5344CB8AC3E}">
        <p14:creationId xmlns:p14="http://schemas.microsoft.com/office/powerpoint/2010/main" val="3473086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73797F-6E58-9785-1BF8-CC1DF068B375}"/>
              </a:ext>
            </a:extLst>
          </p:cNvPr>
          <p:cNvSpPr txBox="1"/>
          <p:nvPr/>
        </p:nvSpPr>
        <p:spPr>
          <a:xfrm>
            <a:off x="695767" y="1323233"/>
            <a:ext cx="7603607" cy="3139321"/>
          </a:xfrm>
          <a:prstGeom prst="rect">
            <a:avLst/>
          </a:prstGeom>
          <a:noFill/>
          <a:ln>
            <a:solidFill>
              <a:schemeClr val="accent2"/>
            </a:solidFill>
          </a:ln>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Δεδομένου ότι πρόκειται για καταναλωτικά είδη τα οποία βασίζονται σε πρώτες ύλες που παράγονται τοπικά, η μαζική παραγωγή τους παρουσιάζει δυσκολίες.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Έτσι, μειώνουν την εξάρτηση των αγροτικών και αστικών πληθυσμών από τις εισαγωγές και επιτρέπουν στους μικροπαραγωγούς και τους αγρότες να αναπτύσσουν επιχειρηματικές δραστηριότητες, δεδομένου ότι συνήθως απαιτείται μικρό κεφάλαιο για την έναρξη και λειτουργία τους.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Επιπλέον κοινωνικό όφελος της εφαρμογής των παρασκευών αυτών προέρχεται από τη συμβολή τους στην αειφόρο ανάπτυξη. </a:t>
            </a:r>
            <a:endParaRPr lang="en-US" sz="1800" dirty="0"/>
          </a:p>
        </p:txBody>
      </p:sp>
      <p:sp>
        <p:nvSpPr>
          <p:cNvPr id="7" name="TextBox 6">
            <a:extLst>
              <a:ext uri="{FF2B5EF4-FFF2-40B4-BE49-F238E27FC236}">
                <a16:creationId xmlns:a16="http://schemas.microsoft.com/office/drawing/2014/main" id="{F5C797C3-9B3A-B8DC-5390-D8706C7DB5E6}"/>
              </a:ext>
            </a:extLst>
          </p:cNvPr>
          <p:cNvSpPr txBox="1"/>
          <p:nvPr/>
        </p:nvSpPr>
        <p:spPr>
          <a:xfrm>
            <a:off x="879842" y="512090"/>
            <a:ext cx="723545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2000" b="0" i="0" u="none" strike="noStrike" kern="0" cap="none" spc="0" normalizeH="0" baseline="0" noProof="0" dirty="0">
                <a:ln>
                  <a:noFill/>
                </a:ln>
                <a:solidFill>
                  <a:srgbClr val="6E6EE3"/>
                </a:solidFill>
                <a:effectLst/>
                <a:uLnTx/>
                <a:uFillTx/>
                <a:latin typeface="PFTransport"/>
                <a:cs typeface="Arial"/>
                <a:sym typeface="Arial"/>
              </a:rPr>
              <a:t>Δεν θα πρέπει να παραγνωρισθεί ο θετικός ρόλος των ζυμούμενων τροφίμων και ποτών στις οικονομίες μικρής κλίμακας.</a:t>
            </a:r>
          </a:p>
        </p:txBody>
      </p:sp>
    </p:spTree>
    <p:extLst>
      <p:ext uri="{BB962C8B-B14F-4D97-AF65-F5344CB8AC3E}">
        <p14:creationId xmlns:p14="http://schemas.microsoft.com/office/powerpoint/2010/main" val="1131731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2F09-276F-9C1D-ED90-38F9DAA5D337}"/>
              </a:ext>
            </a:extLst>
          </p:cNvPr>
          <p:cNvSpPr>
            <a:spLocks noGrp="1"/>
          </p:cNvSpPr>
          <p:nvPr>
            <p:ph type="title"/>
          </p:nvPr>
        </p:nvSpPr>
        <p:spPr>
          <a:xfrm>
            <a:off x="807833" y="510363"/>
            <a:ext cx="4232239" cy="592664"/>
          </a:xfrm>
        </p:spPr>
        <p:txBody>
          <a:bodyPr/>
          <a:lstStyle/>
          <a:p>
            <a:r>
              <a:rPr lang="el-GR" sz="2400" dirty="0">
                <a:solidFill>
                  <a:schemeClr val="accent1"/>
                </a:solidFill>
                <a:latin typeface="PFTransport"/>
              </a:rPr>
              <a:t>Μείωση κατανάλωσης ζυμούμενων τροφίμων</a:t>
            </a:r>
            <a:endParaRPr lang="en-US" sz="2400" dirty="0">
              <a:solidFill>
                <a:schemeClr val="accent1"/>
              </a:solidFill>
              <a:latin typeface="PFTransport"/>
            </a:endParaRPr>
          </a:p>
        </p:txBody>
      </p:sp>
      <p:sp>
        <p:nvSpPr>
          <p:cNvPr id="5" name="TextBox 4">
            <a:extLst>
              <a:ext uri="{FF2B5EF4-FFF2-40B4-BE49-F238E27FC236}">
                <a16:creationId xmlns:a16="http://schemas.microsoft.com/office/drawing/2014/main" id="{B5B270B5-8718-D455-6533-98828B00E47B}"/>
              </a:ext>
            </a:extLst>
          </p:cNvPr>
          <p:cNvSpPr txBox="1"/>
          <p:nvPr/>
        </p:nvSpPr>
        <p:spPr>
          <a:xfrm>
            <a:off x="595422" y="1493816"/>
            <a:ext cx="4657060" cy="3139321"/>
          </a:xfrm>
          <a:prstGeom prst="rect">
            <a:avLst/>
          </a:prstGeom>
          <a:noFill/>
        </p:spPr>
        <p:txBody>
          <a:bodyPr wrap="square">
            <a:spAutoFit/>
          </a:bodyPr>
          <a:lstStyle/>
          <a:p>
            <a:pPr algn="just"/>
            <a:r>
              <a:rPr lang="el-GR" sz="1800" dirty="0">
                <a:latin typeface="PFTransport"/>
              </a:rPr>
              <a:t>Η</a:t>
            </a:r>
            <a:r>
              <a:rPr lang="el-GR" sz="1800" b="0" i="0" u="none" strike="noStrike" baseline="0" dirty="0">
                <a:solidFill>
                  <a:srgbClr val="000000"/>
                </a:solidFill>
                <a:latin typeface="PFTransport"/>
              </a:rPr>
              <a:t> κατανάλωση αρκετών από τα διαδεδομένα παραδοσιακά ζυμούμενα τρόφιμα παγκοσμίως παρουσιάζει μείωση, εξαιτίας των αλλαγών στον τρόπο ζωής και τη μετάβαση από τα παραδοσιακά σε τυποποιημένα τρόφιμα, που παράγονται με βιομηχανικές επεξεργασίες. </a:t>
            </a:r>
          </a:p>
          <a:p>
            <a:pPr algn="just"/>
            <a:endParaRPr lang="el-GR" sz="1800" b="0" i="0" u="none" strike="noStrike" baseline="0" dirty="0">
              <a:solidFill>
                <a:srgbClr val="000000"/>
              </a:solidFill>
              <a:latin typeface="PFTransport"/>
            </a:endParaRPr>
          </a:p>
          <a:p>
            <a:pPr algn="just"/>
            <a:r>
              <a:rPr lang="el-GR" sz="1800" dirty="0">
                <a:latin typeface="PFTransport"/>
              </a:rPr>
              <a:t>Η </a:t>
            </a:r>
            <a:r>
              <a:rPr lang="el-GR" sz="1800" b="0" i="0" u="none" strike="noStrike" baseline="0" dirty="0">
                <a:solidFill>
                  <a:srgbClr val="000000"/>
                </a:solidFill>
                <a:latin typeface="PFTransport"/>
              </a:rPr>
              <a:t>πρόσφατη κλιματική αλλαγή επηρεάζει αρνητικά τη διαθεσιμότητα των πρώτων υλών και τις εν γένει πρακτικές μαγειρικής σε αρκετές περιοχές του πλανήτη. </a:t>
            </a:r>
            <a:endParaRPr lang="en-US" sz="1800" dirty="0"/>
          </a:p>
        </p:txBody>
      </p:sp>
      <p:sp>
        <p:nvSpPr>
          <p:cNvPr id="7" name="TextBox 6">
            <a:extLst>
              <a:ext uri="{FF2B5EF4-FFF2-40B4-BE49-F238E27FC236}">
                <a16:creationId xmlns:a16="http://schemas.microsoft.com/office/drawing/2014/main" id="{05464A7C-E6A7-B50E-9303-3FF3F24E8ED4}"/>
              </a:ext>
            </a:extLst>
          </p:cNvPr>
          <p:cNvSpPr txBox="1"/>
          <p:nvPr/>
        </p:nvSpPr>
        <p:spPr>
          <a:xfrm>
            <a:off x="5369442" y="1717099"/>
            <a:ext cx="3413051" cy="2031325"/>
          </a:xfrm>
          <a:prstGeom prst="rect">
            <a:avLst/>
          </a:prstGeom>
          <a:noFill/>
        </p:spPr>
        <p:txBody>
          <a:bodyPr wrap="square">
            <a:spAutoFit/>
          </a:bodyPr>
          <a:lstStyle/>
          <a:p>
            <a:pPr algn="ctr"/>
            <a:r>
              <a:rPr lang="el-GR" sz="1800" b="0" i="0" u="none" strike="noStrike" baseline="0" dirty="0">
                <a:solidFill>
                  <a:schemeClr val="accent2"/>
                </a:solidFill>
                <a:latin typeface="PFTransport"/>
              </a:rPr>
              <a:t>η ζύμωση σε οικιακό επίπεδο εξακολουθεί και σήμερα να αποτελεί έναν τρόπο συντήρησης των τροφίμων, στον οποίο καταφεύγουν οι κάτοικοι όχι μόνο των αναπτυσσόμενων, αλλά και των αναπτυγμένων χωρών. </a:t>
            </a:r>
            <a:endParaRPr lang="en-US" sz="1800" dirty="0">
              <a:solidFill>
                <a:schemeClr val="accent2"/>
              </a:solidFill>
            </a:endParaRPr>
          </a:p>
        </p:txBody>
      </p:sp>
    </p:spTree>
    <p:extLst>
      <p:ext uri="{BB962C8B-B14F-4D97-AF65-F5344CB8AC3E}">
        <p14:creationId xmlns:p14="http://schemas.microsoft.com/office/powerpoint/2010/main" val="1139958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1298061" y="2091180"/>
            <a:ext cx="7047226" cy="961139"/>
          </a:xfrm>
        </p:spPr>
        <p:txBody>
          <a:bodyPr/>
          <a:lstStyle/>
          <a:p>
            <a:r>
              <a:rPr lang="el-GR" sz="2400" i="0" u="none" strike="noStrike" baseline="0" dirty="0">
                <a:solidFill>
                  <a:schemeClr val="tx1"/>
                </a:solidFill>
                <a:latin typeface="PFTransport"/>
              </a:rPr>
              <a:t>Πολιτισμική πρόοδος </a:t>
            </a:r>
            <a:r>
              <a:rPr lang="en-US" sz="2400" i="0" u="none" strike="noStrike" baseline="0" dirty="0">
                <a:solidFill>
                  <a:schemeClr val="tx1"/>
                </a:solidFill>
                <a:latin typeface="PFTransport"/>
              </a:rPr>
              <a:t>&amp;</a:t>
            </a:r>
            <a:r>
              <a:rPr lang="el-GR" sz="2400" i="0" u="none" strike="noStrike" baseline="0" dirty="0">
                <a:solidFill>
                  <a:schemeClr val="tx1"/>
                </a:solidFill>
                <a:latin typeface="PFTransport"/>
              </a:rPr>
              <a:t> βιολογική προσαρμογή. </a:t>
            </a:r>
            <a:r>
              <a:rPr lang="el-GR" sz="2400" i="0" u="none" strike="noStrike" baseline="0" dirty="0">
                <a:solidFill>
                  <a:schemeClr val="accent1"/>
                </a:solidFill>
                <a:latin typeface="PFTransport"/>
              </a:rPr>
              <a:t>Διδάγματα από την ιστορία της κουζίνας </a:t>
            </a:r>
            <a:r>
              <a:rPr lang="el-GR" sz="2000" i="0" u="none" strike="noStrike" baseline="0" dirty="0">
                <a:solidFill>
                  <a:srgbClr val="000000"/>
                </a:solidFill>
                <a:latin typeface="WGPDOY+PFLithoText-Bold"/>
              </a:rPr>
              <a:t>	</a:t>
            </a:r>
            <a:br>
              <a:rPr lang="el-GR" sz="2000" b="0" i="0" u="none" strike="noStrike" baseline="0" dirty="0">
                <a:solidFill>
                  <a:srgbClr val="000000"/>
                </a:solidFill>
                <a:latin typeface="WGPDOY+PFLithoText-Bold"/>
              </a:rPr>
            </a:br>
            <a:endParaRPr lang="el-GR" sz="2400" b="0" i="0" u="none" strike="noStrike" baseline="0" dirty="0">
              <a:solidFill>
                <a:srgbClr val="000000"/>
              </a:solidFill>
              <a:latin typeface="PFTransport"/>
            </a:endParaRPr>
          </a:p>
        </p:txBody>
      </p:sp>
    </p:spTree>
    <p:extLst>
      <p:ext uri="{BB962C8B-B14F-4D97-AF65-F5344CB8AC3E}">
        <p14:creationId xmlns:p14="http://schemas.microsoft.com/office/powerpoint/2010/main" val="3822131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6E2988-988A-781D-8894-9EB094F489DD}"/>
              </a:ext>
            </a:extLst>
          </p:cNvPr>
          <p:cNvSpPr txBox="1"/>
          <p:nvPr/>
        </p:nvSpPr>
        <p:spPr>
          <a:xfrm>
            <a:off x="774846" y="1789729"/>
            <a:ext cx="7594307" cy="2585323"/>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Μέσω της κουζίνας, εξισορροπήθηκαν, ουσιαστικά, τα περιορισμένα περιθώρια για απαιτούμενες γενετικές αλλαγές, με στόχο να προσαρμοστεί το γένος στη διαθεσιμότητα και τη φύση των νέων διαιτητικών συστατικών.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Οι γενετικές προσαρμογές ήταν πολύ λιγότερες και υπογραμμίζουν την επιτυχία των νέων γεωργικών πρακτικών.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Μια τέτοια εξέχουσα προσαρμογή ήταν η διάδοση του γονιδίου ανοχής στη λακτόζη στους περισσότερους ευρωπαϊκούς πληθυσμούς.</a:t>
            </a:r>
            <a:endParaRPr lang="en-US" sz="1800" dirty="0"/>
          </a:p>
        </p:txBody>
      </p:sp>
      <p:sp>
        <p:nvSpPr>
          <p:cNvPr id="7" name="TextBox 6">
            <a:extLst>
              <a:ext uri="{FF2B5EF4-FFF2-40B4-BE49-F238E27FC236}">
                <a16:creationId xmlns:a16="http://schemas.microsoft.com/office/drawing/2014/main" id="{CA995EDF-E00A-C571-3B16-6ED448EA71E3}"/>
              </a:ext>
            </a:extLst>
          </p:cNvPr>
          <p:cNvSpPr txBox="1"/>
          <p:nvPr/>
        </p:nvSpPr>
        <p:spPr>
          <a:xfrm>
            <a:off x="971548" y="768448"/>
            <a:ext cx="7200901" cy="769441"/>
          </a:xfrm>
          <a:prstGeom prst="rect">
            <a:avLst/>
          </a:prstGeom>
          <a:noFill/>
        </p:spPr>
        <p:txBody>
          <a:bodyPr wrap="square">
            <a:spAutoFit/>
          </a:bodyPr>
          <a:lstStyle/>
          <a:p>
            <a:pPr algn="ctr"/>
            <a:r>
              <a:rPr lang="el-GR" sz="2200" dirty="0">
                <a:solidFill>
                  <a:schemeClr val="accent2"/>
                </a:solidFill>
                <a:latin typeface="PFTransport"/>
              </a:rPr>
              <a:t>Π</a:t>
            </a:r>
            <a:r>
              <a:rPr lang="el-GR" sz="2200" b="0" i="0" u="none" strike="noStrike" baseline="0" dirty="0">
                <a:solidFill>
                  <a:schemeClr val="accent2"/>
                </a:solidFill>
                <a:latin typeface="PFTransport"/>
              </a:rPr>
              <a:t>ολλές ήταν οι προσαρμοστικές αλλαγές στον τρόπο ζωής του ανθρώπου τα τελευταία 10.000 χρόνια. </a:t>
            </a:r>
            <a:endParaRPr lang="en-US" sz="2200" dirty="0">
              <a:solidFill>
                <a:schemeClr val="accent2"/>
              </a:solidFill>
            </a:endParaRPr>
          </a:p>
        </p:txBody>
      </p:sp>
    </p:spTree>
    <p:extLst>
      <p:ext uri="{BB962C8B-B14F-4D97-AF65-F5344CB8AC3E}">
        <p14:creationId xmlns:p14="http://schemas.microsoft.com/office/powerpoint/2010/main" val="2573403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DCEC-678E-C59A-32E8-6798983DE061}"/>
              </a:ext>
            </a:extLst>
          </p:cNvPr>
          <p:cNvSpPr>
            <a:spLocks noGrp="1"/>
          </p:cNvSpPr>
          <p:nvPr>
            <p:ph type="title"/>
          </p:nvPr>
        </p:nvSpPr>
        <p:spPr>
          <a:xfrm>
            <a:off x="928122" y="395576"/>
            <a:ext cx="4191000" cy="434100"/>
          </a:xfrm>
        </p:spPr>
        <p:txBody>
          <a:bodyPr/>
          <a:lstStyle/>
          <a:p>
            <a:r>
              <a:rPr lang="el-GR" sz="2800" i="0" u="none" strike="noStrike" baseline="0" dirty="0">
                <a:solidFill>
                  <a:schemeClr val="accent1"/>
                </a:solidFill>
                <a:latin typeface="PFTransport"/>
              </a:rPr>
              <a:t>Λακτόζη</a:t>
            </a:r>
            <a:endParaRPr lang="en-US" sz="2800" dirty="0">
              <a:solidFill>
                <a:schemeClr val="accent1"/>
              </a:solidFill>
            </a:endParaRPr>
          </a:p>
        </p:txBody>
      </p:sp>
      <p:sp>
        <p:nvSpPr>
          <p:cNvPr id="5" name="TextBox 4">
            <a:extLst>
              <a:ext uri="{FF2B5EF4-FFF2-40B4-BE49-F238E27FC236}">
                <a16:creationId xmlns:a16="http://schemas.microsoft.com/office/drawing/2014/main" id="{964D99B4-A6A6-019A-EA5D-669A5BCD34DB}"/>
              </a:ext>
            </a:extLst>
          </p:cNvPr>
          <p:cNvSpPr txBox="1"/>
          <p:nvPr/>
        </p:nvSpPr>
        <p:spPr>
          <a:xfrm>
            <a:off x="422620" y="991444"/>
            <a:ext cx="5202004" cy="3539430"/>
          </a:xfrm>
          <a:prstGeom prst="rect">
            <a:avLst/>
          </a:prstGeom>
          <a:noFill/>
        </p:spPr>
        <p:txBody>
          <a:bodyPr wrap="square">
            <a:spAutoFit/>
          </a:bodyPr>
          <a:lstStyle/>
          <a:p>
            <a:pPr marL="285750" indent="-285750" algn="just">
              <a:buClr>
                <a:schemeClr val="accent1"/>
              </a:buClr>
              <a:buFont typeface="Wingdings" panose="05000000000000000000" pitchFamily="2" charset="2"/>
              <a:buChar char="q"/>
            </a:pPr>
            <a:r>
              <a:rPr lang="el-GR" sz="1600" b="0" i="0" u="none" strike="noStrike" baseline="0" dirty="0">
                <a:solidFill>
                  <a:srgbClr val="000000"/>
                </a:solidFill>
                <a:latin typeface="PFTransport"/>
              </a:rPr>
              <a:t>Για τους πληθυσμούς που έγιναν ανεκτικοί στη λακτόζη, το σάκχαρο του γάλακτος μετατράπηκε από μη πέψιμο σε πέψιμο.Αυτό συνιστά ένα βιολογικό πλεονέκτημα και βασίζεται στην πρόσβαση που οι συγκεκριμένοι πληθυσμοί είχαν στο γάλα, ως επακόλουθο της εξημέρωσης, κυρίως, βοοειδών εδώ και 8.000 χρόνια. </a:t>
            </a:r>
          </a:p>
          <a:p>
            <a:pPr marL="285750" indent="-285750" algn="just">
              <a:buClr>
                <a:schemeClr val="accent1"/>
              </a:buClr>
              <a:buFont typeface="Wingdings" panose="05000000000000000000" pitchFamily="2" charset="2"/>
              <a:buChar char="q"/>
            </a:pPr>
            <a:endParaRPr lang="el-GR" sz="1600" dirty="0">
              <a:latin typeface="PFTransport"/>
            </a:endParaRPr>
          </a:p>
          <a:p>
            <a:pPr marL="285750" indent="-285750" algn="just">
              <a:buClr>
                <a:schemeClr val="accent1"/>
              </a:buClr>
              <a:buFont typeface="Wingdings" panose="05000000000000000000" pitchFamily="2" charset="2"/>
              <a:buChar char="q"/>
            </a:pPr>
            <a:r>
              <a:rPr lang="el-GR" sz="1600" b="0" i="0" u="none" strike="noStrike" baseline="0" dirty="0">
                <a:solidFill>
                  <a:srgbClr val="000000"/>
                </a:solidFill>
                <a:latin typeface="PFTransport"/>
              </a:rPr>
              <a:t>Κατ’ αυτό τον τρόπο, οι συγκεκριμένοι πληθυσμοί απέκτησαν τη δυνατότητα να χωνεύουν και να χρησιμοποιούν το γάλα των βοοειδών και άλλων θηλαστικών που εξέτρεφαν, προκειμένου να καλύπτουν τις ανάγκες τους σε διατροφή και ενυδάτωση.Η διάδοση του γονιδίου στην Ευρώπη εκτιμάται ότι απαίτησε λίγες χιλιάδες χρόνια. </a:t>
            </a:r>
            <a:endParaRPr lang="en-US" sz="1600" dirty="0"/>
          </a:p>
        </p:txBody>
      </p:sp>
      <p:pic>
        <p:nvPicPr>
          <p:cNvPr id="4" name="Picture 3">
            <a:extLst>
              <a:ext uri="{FF2B5EF4-FFF2-40B4-BE49-F238E27FC236}">
                <a16:creationId xmlns:a16="http://schemas.microsoft.com/office/drawing/2014/main" id="{136735CA-4FCE-B99F-90D2-B9ECAE9E2983}"/>
              </a:ext>
            </a:extLst>
          </p:cNvPr>
          <p:cNvPicPr>
            <a:picLocks noChangeAspect="1"/>
          </p:cNvPicPr>
          <p:nvPr/>
        </p:nvPicPr>
        <p:blipFill>
          <a:blip r:embed="rId2"/>
          <a:stretch>
            <a:fillRect/>
          </a:stretch>
        </p:blipFill>
        <p:spPr>
          <a:xfrm>
            <a:off x="5783856" y="1455330"/>
            <a:ext cx="2937524" cy="19563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976213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DCEC-678E-C59A-32E8-6798983DE061}"/>
              </a:ext>
            </a:extLst>
          </p:cNvPr>
          <p:cNvSpPr>
            <a:spLocks noGrp="1"/>
          </p:cNvSpPr>
          <p:nvPr>
            <p:ph type="title"/>
          </p:nvPr>
        </p:nvSpPr>
        <p:spPr>
          <a:xfrm>
            <a:off x="928122" y="395576"/>
            <a:ext cx="4191000" cy="434100"/>
          </a:xfrm>
        </p:spPr>
        <p:txBody>
          <a:bodyPr/>
          <a:lstStyle/>
          <a:p>
            <a:r>
              <a:rPr lang="el-GR" sz="2800" i="0" u="none" strike="noStrike" baseline="0" dirty="0">
                <a:solidFill>
                  <a:schemeClr val="bg1">
                    <a:lumMod val="40000"/>
                    <a:lumOff val="60000"/>
                  </a:schemeClr>
                </a:solidFill>
                <a:latin typeface="PFTransport"/>
              </a:rPr>
              <a:t>Λακτόζη</a:t>
            </a:r>
            <a:endParaRPr lang="en-US" sz="2800" dirty="0">
              <a:solidFill>
                <a:schemeClr val="bg1">
                  <a:lumMod val="40000"/>
                  <a:lumOff val="60000"/>
                </a:schemeClr>
              </a:solidFill>
            </a:endParaRPr>
          </a:p>
        </p:txBody>
      </p:sp>
      <p:sp>
        <p:nvSpPr>
          <p:cNvPr id="5" name="TextBox 4">
            <a:extLst>
              <a:ext uri="{FF2B5EF4-FFF2-40B4-BE49-F238E27FC236}">
                <a16:creationId xmlns:a16="http://schemas.microsoft.com/office/drawing/2014/main" id="{964D99B4-A6A6-019A-EA5D-669A5BCD34DB}"/>
              </a:ext>
            </a:extLst>
          </p:cNvPr>
          <p:cNvSpPr txBox="1"/>
          <p:nvPr/>
        </p:nvSpPr>
        <p:spPr>
          <a:xfrm>
            <a:off x="422620" y="991444"/>
            <a:ext cx="5202004" cy="3539430"/>
          </a:xfrm>
          <a:prstGeom prst="rect">
            <a:avLst/>
          </a:prstGeom>
          <a:noFill/>
        </p:spPr>
        <p:txBody>
          <a:bodyPr wrap="square">
            <a:spAutoFit/>
          </a:bodyPr>
          <a:lstStyle/>
          <a:p>
            <a:pPr marL="285750" indent="-285750" algn="just">
              <a:buClr>
                <a:schemeClr val="bg1">
                  <a:lumMod val="40000"/>
                  <a:lumOff val="60000"/>
                </a:schemeClr>
              </a:buClr>
              <a:buFont typeface="Wingdings" panose="05000000000000000000" pitchFamily="2" charset="2"/>
              <a:buChar char="q"/>
            </a:pPr>
            <a:r>
              <a:rPr lang="el-GR" sz="1600" b="0" i="0" u="none" strike="noStrike" baseline="0" dirty="0">
                <a:solidFill>
                  <a:schemeClr val="bg1">
                    <a:lumMod val="40000"/>
                    <a:lumOff val="60000"/>
                  </a:schemeClr>
                </a:solidFill>
                <a:latin typeface="PFTransport"/>
              </a:rPr>
              <a:t>Για τους πληθυσμούς που έγιναν ανεκτικοί στη λακτόζη, το σάκχαρο του γάλακτος μετατράπηκε από μη πέψιμο σε πέψιμο.Αυτό συνιστά ένα βιολογικό πλεονέκτημα και βασίζεται στην πρόσβαση που οι συγκεκριμένοι πληθυσμοί είχαν στο γάλα, ως επακόλουθο της εξημέρωσης, κυρίως, βοοειδών εδώ και 8.000 χρόνια. </a:t>
            </a:r>
          </a:p>
          <a:p>
            <a:pPr marL="285750" indent="-285750" algn="just">
              <a:buClr>
                <a:schemeClr val="bg1">
                  <a:lumMod val="40000"/>
                  <a:lumOff val="60000"/>
                </a:schemeClr>
              </a:buClr>
              <a:buFont typeface="Wingdings" panose="05000000000000000000" pitchFamily="2" charset="2"/>
              <a:buChar char="q"/>
            </a:pPr>
            <a:endParaRPr lang="el-GR" sz="1600" dirty="0">
              <a:solidFill>
                <a:schemeClr val="bg1">
                  <a:lumMod val="40000"/>
                  <a:lumOff val="60000"/>
                </a:schemeClr>
              </a:solidFill>
              <a:latin typeface="PFTransport"/>
            </a:endParaRPr>
          </a:p>
          <a:p>
            <a:pPr marL="285750" indent="-285750" algn="just">
              <a:buClr>
                <a:schemeClr val="bg1">
                  <a:lumMod val="40000"/>
                  <a:lumOff val="60000"/>
                </a:schemeClr>
              </a:buClr>
              <a:buFont typeface="Wingdings" panose="05000000000000000000" pitchFamily="2" charset="2"/>
              <a:buChar char="q"/>
            </a:pPr>
            <a:r>
              <a:rPr lang="el-GR" sz="1600" b="0" i="0" u="none" strike="noStrike" baseline="0" dirty="0">
                <a:solidFill>
                  <a:schemeClr val="bg1">
                    <a:lumMod val="40000"/>
                    <a:lumOff val="60000"/>
                  </a:schemeClr>
                </a:solidFill>
                <a:latin typeface="PFTransport"/>
              </a:rPr>
              <a:t>Κατ’ αυτό τον τρόπο, οι συγκεκριμένοι πληθυσμοί απέκτησαν τη δυνατότητα να χωνεύουν και να χρησιμοποιούν το γάλα των βοοειδών και άλλων θηλαστικών που εξέτρεφαν, προκειμένου να καλύπτουν τις ανάγκες τους σε διατροφή και ενυδάτωση.Η διάδοση του γονιδίου στην Ευρώπη εκτιμάται ότι απαίτησε λίγες χιλιάδες χρόνια. </a:t>
            </a:r>
            <a:endParaRPr lang="en-US" sz="1600" dirty="0">
              <a:solidFill>
                <a:schemeClr val="bg1">
                  <a:lumMod val="40000"/>
                  <a:lumOff val="60000"/>
                </a:schemeClr>
              </a:solidFill>
            </a:endParaRPr>
          </a:p>
        </p:txBody>
      </p:sp>
      <p:pic>
        <p:nvPicPr>
          <p:cNvPr id="4" name="Picture 3">
            <a:extLst>
              <a:ext uri="{FF2B5EF4-FFF2-40B4-BE49-F238E27FC236}">
                <a16:creationId xmlns:a16="http://schemas.microsoft.com/office/drawing/2014/main" id="{136735CA-4FCE-B99F-90D2-B9ECAE9E2983}"/>
              </a:ext>
            </a:extLst>
          </p:cNvPr>
          <p:cNvPicPr>
            <a:picLocks noChangeAspect="1"/>
          </p:cNvPicPr>
          <p:nvPr/>
        </p:nvPicPr>
        <p:blipFill>
          <a:blip r:embed="rId2">
            <a:duotone>
              <a:schemeClr val="bg2">
                <a:shade val="45000"/>
                <a:satMod val="135000"/>
              </a:schemeClr>
              <a:prstClr val="white"/>
            </a:duotone>
          </a:blip>
          <a:stretch>
            <a:fillRect/>
          </a:stretch>
        </p:blipFill>
        <p:spPr>
          <a:xfrm>
            <a:off x="5783856" y="1455330"/>
            <a:ext cx="2937524" cy="19563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Rectangle: Folded Corner 2">
            <a:extLst>
              <a:ext uri="{FF2B5EF4-FFF2-40B4-BE49-F238E27FC236}">
                <a16:creationId xmlns:a16="http://schemas.microsoft.com/office/drawing/2014/main" id="{6F251DD6-C1A2-E1A5-CC75-AA3EFCC2DCE2}"/>
              </a:ext>
            </a:extLst>
          </p:cNvPr>
          <p:cNvSpPr/>
          <p:nvPr/>
        </p:nvSpPr>
        <p:spPr>
          <a:xfrm>
            <a:off x="2573079" y="1327741"/>
            <a:ext cx="3997842" cy="2488018"/>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sz="1800" b="0" i="0" u="none" strike="noStrike" baseline="0" dirty="0">
                <a:solidFill>
                  <a:srgbClr val="000000"/>
                </a:solidFill>
                <a:latin typeface="PFTransport"/>
              </a:rPr>
              <a:t>Οι Ευρωπαίοι εξακολουθούν να εφαρμόζουν και τις αρχαίες μεθόδους παρασκευής ζυμούμενων προϊόντων γάλακτος, όπως στο γιαούρτι και το τυρί, προϊόντα που χαρακτηρίζονται από το μειωμένο περιεχομένο τους σε σάκχαρα. </a:t>
            </a:r>
            <a:endParaRPr lang="en-US" sz="1800" dirty="0"/>
          </a:p>
        </p:txBody>
      </p:sp>
    </p:spTree>
    <p:extLst>
      <p:ext uri="{BB962C8B-B14F-4D97-AF65-F5344CB8AC3E}">
        <p14:creationId xmlns:p14="http://schemas.microsoft.com/office/powerpoint/2010/main" val="3001808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1971-AAD0-9C53-AE33-E8847A21911A}"/>
              </a:ext>
            </a:extLst>
          </p:cNvPr>
          <p:cNvSpPr>
            <a:spLocks noGrp="1"/>
          </p:cNvSpPr>
          <p:nvPr>
            <p:ph type="title"/>
          </p:nvPr>
        </p:nvSpPr>
        <p:spPr>
          <a:xfrm>
            <a:off x="1785359" y="403112"/>
            <a:ext cx="5965776" cy="434100"/>
          </a:xfrm>
        </p:spPr>
        <p:txBody>
          <a:bodyPr/>
          <a:lstStyle/>
          <a:p>
            <a:r>
              <a:rPr lang="el-GR" sz="3200" i="0" u="none" strike="noStrike" baseline="0" dirty="0">
                <a:solidFill>
                  <a:schemeClr val="accent1"/>
                </a:solidFill>
                <a:latin typeface="PFTransport"/>
              </a:rPr>
              <a:t>Διαδικασία δοκιμής-λάθους</a:t>
            </a:r>
            <a:endParaRPr lang="en-US" dirty="0">
              <a:solidFill>
                <a:schemeClr val="accent1"/>
              </a:solidFill>
            </a:endParaRPr>
          </a:p>
        </p:txBody>
      </p:sp>
      <p:sp>
        <p:nvSpPr>
          <p:cNvPr id="5" name="TextBox 4">
            <a:extLst>
              <a:ext uri="{FF2B5EF4-FFF2-40B4-BE49-F238E27FC236}">
                <a16:creationId xmlns:a16="http://schemas.microsoft.com/office/drawing/2014/main" id="{61BC4E37-F617-EBBC-E7B2-BE26E1BF2992}"/>
              </a:ext>
            </a:extLst>
          </p:cNvPr>
          <p:cNvSpPr txBox="1"/>
          <p:nvPr/>
        </p:nvSpPr>
        <p:spPr>
          <a:xfrm>
            <a:off x="4343401" y="1324068"/>
            <a:ext cx="3939363" cy="3416320"/>
          </a:xfrm>
          <a:prstGeom prst="rect">
            <a:avLst/>
          </a:prstGeom>
          <a:noFill/>
        </p:spPr>
        <p:txBody>
          <a:bodyPr wrap="square">
            <a:spAutoFit/>
          </a:bodyPr>
          <a:lstStyle/>
          <a:p>
            <a:pPr algn="just"/>
            <a:r>
              <a:rPr lang="el-GR" sz="1800" i="0" u="none" strike="noStrike" baseline="0" dirty="0">
                <a:solidFill>
                  <a:srgbClr val="000000"/>
                </a:solidFill>
                <a:latin typeface="PFTransport"/>
              </a:rPr>
              <a:t>Μέσα από μια μακρά διαδικασία δοκιμής-λάθους αποδεικνύεται εάν οι νέες πρακτικές μαγειρέματος που επιλέγονται είναι διατροφικά επιτυχείς ή όχι. </a:t>
            </a:r>
          </a:p>
          <a:p>
            <a:pPr algn="just"/>
            <a:endParaRPr lang="el-GR" sz="1800" i="0" u="none" strike="noStrike" baseline="0" dirty="0">
              <a:solidFill>
                <a:srgbClr val="000000"/>
              </a:solidFill>
              <a:latin typeface="PFTransport"/>
            </a:endParaRPr>
          </a:p>
          <a:p>
            <a:pPr algn="just"/>
            <a:r>
              <a:rPr lang="el-GR" sz="1800" i="0" u="none" strike="noStrike" baseline="0" dirty="0">
                <a:solidFill>
                  <a:srgbClr val="000000"/>
                </a:solidFill>
                <a:latin typeface="PFTransport"/>
              </a:rPr>
              <a:t>Εκείνες που ικανοποιούν βασικές ανάγκες διατροφής ενσωματώνονται στην παράδοση, παρέχοντας διάφορα πλεονεκτήματα, άλλοτε περισσότερο και άλλοτε λιγότερο προφανή. </a:t>
            </a:r>
          </a:p>
          <a:p>
            <a:pPr algn="just"/>
            <a:endParaRPr lang="el-GR" sz="1800" dirty="0">
              <a:latin typeface="PFTransport"/>
            </a:endParaRPr>
          </a:p>
        </p:txBody>
      </p:sp>
      <p:pic>
        <p:nvPicPr>
          <p:cNvPr id="7" name="Picture 6">
            <a:extLst>
              <a:ext uri="{FF2B5EF4-FFF2-40B4-BE49-F238E27FC236}">
                <a16:creationId xmlns:a16="http://schemas.microsoft.com/office/drawing/2014/main" id="{46F12F71-B012-D979-62B2-468ACF4B4325}"/>
              </a:ext>
            </a:extLst>
          </p:cNvPr>
          <p:cNvPicPr>
            <a:picLocks noChangeAspect="1"/>
          </p:cNvPicPr>
          <p:nvPr/>
        </p:nvPicPr>
        <p:blipFill>
          <a:blip r:embed="rId2"/>
          <a:stretch>
            <a:fillRect/>
          </a:stretch>
        </p:blipFill>
        <p:spPr>
          <a:xfrm>
            <a:off x="861236" y="1324068"/>
            <a:ext cx="3088444" cy="3088444"/>
          </a:xfrm>
          <a:prstGeom prst="rect">
            <a:avLst/>
          </a:prstGeom>
        </p:spPr>
      </p:pic>
    </p:spTree>
    <p:extLst>
      <p:ext uri="{BB962C8B-B14F-4D97-AF65-F5344CB8AC3E}">
        <p14:creationId xmlns:p14="http://schemas.microsoft.com/office/powerpoint/2010/main" val="141698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5726C2-FD75-941E-33B0-6C427484AD2C}"/>
              </a:ext>
            </a:extLst>
          </p:cNvPr>
          <p:cNvSpPr>
            <a:spLocks noGrp="1"/>
          </p:cNvSpPr>
          <p:nvPr>
            <p:ph type="body" idx="1"/>
          </p:nvPr>
        </p:nvSpPr>
        <p:spPr>
          <a:xfrm>
            <a:off x="825190" y="1679468"/>
            <a:ext cx="7197366" cy="2616557"/>
          </a:xfrm>
          <a:solidFill>
            <a:schemeClr val="tx2"/>
          </a:solidFill>
        </p:spPr>
        <p:txBody>
          <a:bodyPr/>
          <a:lstStyle/>
          <a:p>
            <a:pPr algn="just"/>
            <a:r>
              <a:rPr lang="el-GR" dirty="0">
                <a:solidFill>
                  <a:schemeClr val="tx1"/>
                </a:solidFill>
              </a:rPr>
              <a:t>Ο όρος «</a:t>
            </a:r>
            <a:r>
              <a:rPr lang="el-GR" dirty="0" err="1">
                <a:solidFill>
                  <a:schemeClr val="tx1"/>
                </a:solidFill>
              </a:rPr>
              <a:t>υπερεπεξεργασμένα</a:t>
            </a:r>
            <a:r>
              <a:rPr lang="el-GR" dirty="0">
                <a:solidFill>
                  <a:schemeClr val="tx1"/>
                </a:solidFill>
              </a:rPr>
              <a:t> τρόφιμα» εισήχθη από το σύστημα ταξινόμησης NOVA, το οποίο τον ορίζει ως «</a:t>
            </a:r>
            <a:r>
              <a:rPr lang="el-GR" b="1" dirty="0">
                <a:solidFill>
                  <a:schemeClr val="tx1"/>
                </a:solidFill>
              </a:rPr>
              <a:t>συνθέσεις συστατικών, κυρίως αποκλειστικής βιομηχανικής χρήσης, που παρασκευάζονται με μια σειρά βιομηχανικών διεργασιών, πολλές από τις οποίες απαιτούν εξελιγμένο εξοπλισμό και τεχνολογία</a:t>
            </a:r>
            <a:r>
              <a:rPr lang="el-GR" dirty="0">
                <a:solidFill>
                  <a:schemeClr val="tx1"/>
                </a:solidFill>
              </a:rPr>
              <a:t>».</a:t>
            </a:r>
          </a:p>
          <a:p>
            <a:pPr algn="just"/>
            <a:endParaRPr lang="el-GR" dirty="0">
              <a:solidFill>
                <a:schemeClr val="tx1"/>
              </a:solidFill>
            </a:endParaRPr>
          </a:p>
          <a:p>
            <a:pPr algn="just"/>
            <a:r>
              <a:rPr lang="el-GR" dirty="0">
                <a:solidFill>
                  <a:schemeClr val="tx1"/>
                </a:solidFill>
              </a:rPr>
              <a:t>Αυτός ο ορισμός δεν είναι καθολικά αποδεκτός από τους επιστήμονες τροφίμων. </a:t>
            </a:r>
            <a:endParaRPr lang="en-US" dirty="0">
              <a:solidFill>
                <a:schemeClr val="tx1"/>
              </a:solidFill>
            </a:endParaRPr>
          </a:p>
        </p:txBody>
      </p:sp>
      <p:sp>
        <p:nvSpPr>
          <p:cNvPr id="4" name="Title 3">
            <a:extLst>
              <a:ext uri="{FF2B5EF4-FFF2-40B4-BE49-F238E27FC236}">
                <a16:creationId xmlns:a16="http://schemas.microsoft.com/office/drawing/2014/main" id="{B4D27948-844B-ACF7-7B79-072C7D466412}"/>
              </a:ext>
            </a:extLst>
          </p:cNvPr>
          <p:cNvSpPr>
            <a:spLocks noGrp="1"/>
          </p:cNvSpPr>
          <p:nvPr>
            <p:ph type="title"/>
          </p:nvPr>
        </p:nvSpPr>
        <p:spPr>
          <a:xfrm>
            <a:off x="720000" y="847475"/>
            <a:ext cx="7704000" cy="572700"/>
          </a:xfrm>
        </p:spPr>
        <p:txBody>
          <a:bodyPr/>
          <a:lstStyle/>
          <a:p>
            <a:r>
              <a:rPr lang="el-GR" sz="2800" dirty="0">
                <a:solidFill>
                  <a:schemeClr val="accent1"/>
                </a:solidFill>
              </a:rPr>
              <a:t>Τι είναι τα πολύ επεξεργασμένα τρόφιμα; (</a:t>
            </a:r>
            <a:r>
              <a:rPr lang="en-US" sz="2800" dirty="0">
                <a:solidFill>
                  <a:schemeClr val="accent1"/>
                </a:solidFill>
              </a:rPr>
              <a:t>Ultra processed foods</a:t>
            </a:r>
            <a:r>
              <a:rPr lang="el-GR" sz="2800" dirty="0">
                <a:solidFill>
                  <a:schemeClr val="accent1"/>
                </a:solidFill>
              </a:rPr>
              <a:t> - </a:t>
            </a:r>
            <a:r>
              <a:rPr lang="en-US" sz="2800" dirty="0">
                <a:solidFill>
                  <a:schemeClr val="accent1"/>
                </a:solidFill>
              </a:rPr>
              <a:t>UPF)</a:t>
            </a:r>
          </a:p>
        </p:txBody>
      </p:sp>
      <p:sp>
        <p:nvSpPr>
          <p:cNvPr id="2" name="TextBox 1">
            <a:extLst>
              <a:ext uri="{FF2B5EF4-FFF2-40B4-BE49-F238E27FC236}">
                <a16:creationId xmlns:a16="http://schemas.microsoft.com/office/drawing/2014/main" id="{2B5636F1-06E7-A7B9-60E8-7EF27CBDDA76}"/>
              </a:ext>
            </a:extLst>
          </p:cNvPr>
          <p:cNvSpPr txBox="1"/>
          <p:nvPr/>
        </p:nvSpPr>
        <p:spPr>
          <a:xfrm>
            <a:off x="825190" y="4463978"/>
            <a:ext cx="6653562" cy="307777"/>
          </a:xfrm>
          <a:prstGeom prst="rect">
            <a:avLst/>
          </a:prstGeom>
          <a:noFill/>
        </p:spPr>
        <p:txBody>
          <a:bodyPr wrap="square" rtlCol="0">
            <a:spAutoFit/>
          </a:bodyPr>
          <a:lstStyle/>
          <a:p>
            <a:pPr algn="r"/>
            <a:r>
              <a:rPr lang="en-US" i="1" dirty="0"/>
              <a:t>EUFIC 2017.</a:t>
            </a:r>
            <a:r>
              <a:rPr lang="en-US" b="0" i="1" dirty="0">
                <a:solidFill>
                  <a:srgbClr val="000000"/>
                </a:solidFill>
                <a:effectLst/>
                <a:latin typeface="apercubold"/>
              </a:rPr>
              <a:t> </a:t>
            </a:r>
            <a:r>
              <a:rPr lang="en-US" i="1" dirty="0"/>
              <a:t>https://www.eufic.org/en/food-production/article/processed-food-qa</a:t>
            </a:r>
          </a:p>
        </p:txBody>
      </p:sp>
    </p:spTree>
    <p:extLst>
      <p:ext uri="{BB962C8B-B14F-4D97-AF65-F5344CB8AC3E}">
        <p14:creationId xmlns:p14="http://schemas.microsoft.com/office/powerpoint/2010/main" val="11070473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661E-4876-84F5-1B20-1813DD2F27C0}"/>
              </a:ext>
            </a:extLst>
          </p:cNvPr>
          <p:cNvSpPr>
            <a:spLocks noGrp="1"/>
          </p:cNvSpPr>
          <p:nvPr>
            <p:ph type="title"/>
          </p:nvPr>
        </p:nvSpPr>
        <p:spPr>
          <a:xfrm>
            <a:off x="1738423" y="335188"/>
            <a:ext cx="5667154" cy="747271"/>
          </a:xfrm>
        </p:spPr>
        <p:txBody>
          <a:bodyPr/>
          <a:lstStyle/>
          <a:p>
            <a:r>
              <a:rPr lang="el-GR" sz="2400" dirty="0">
                <a:solidFill>
                  <a:schemeClr val="accent1"/>
                </a:solidFill>
                <a:latin typeface="PFTransport"/>
              </a:rPr>
              <a:t>Θ</a:t>
            </a:r>
            <a:r>
              <a:rPr lang="el-GR" sz="2400" i="0" u="none" strike="noStrike" baseline="0" dirty="0">
                <a:solidFill>
                  <a:schemeClr val="accent1"/>
                </a:solidFill>
                <a:latin typeface="PFTransport"/>
              </a:rPr>
              <a:t>ετικά </a:t>
            </a:r>
            <a:r>
              <a:rPr lang="en-US" sz="2400" i="0" u="none" strike="noStrike" baseline="0" dirty="0">
                <a:solidFill>
                  <a:schemeClr val="accent1"/>
                </a:solidFill>
                <a:latin typeface="PFTransport"/>
              </a:rPr>
              <a:t>&amp; </a:t>
            </a:r>
            <a:r>
              <a:rPr lang="el-GR" sz="2400" dirty="0">
                <a:solidFill>
                  <a:schemeClr val="accent1"/>
                </a:solidFill>
                <a:latin typeface="PFTransport"/>
              </a:rPr>
              <a:t>Α</a:t>
            </a:r>
            <a:r>
              <a:rPr lang="el-GR" sz="2400" i="0" u="none" strike="noStrike" baseline="0" dirty="0">
                <a:solidFill>
                  <a:schemeClr val="accent1"/>
                </a:solidFill>
                <a:latin typeface="PFTransport"/>
              </a:rPr>
              <a:t>ρνητικά</a:t>
            </a:r>
            <a:r>
              <a:rPr lang="en-US" sz="2400" i="0" u="none" strike="noStrike" baseline="0" dirty="0">
                <a:solidFill>
                  <a:schemeClr val="accent1"/>
                </a:solidFill>
                <a:latin typeface="PFTransport"/>
              </a:rPr>
              <a:t> </a:t>
            </a:r>
            <a:r>
              <a:rPr lang="el-GR" sz="2400" dirty="0">
                <a:solidFill>
                  <a:schemeClr val="accent1"/>
                </a:solidFill>
                <a:latin typeface="PFTransport"/>
              </a:rPr>
              <a:t>Α</a:t>
            </a:r>
            <a:r>
              <a:rPr lang="el-GR" sz="2400" i="0" u="none" strike="noStrike" baseline="0" dirty="0">
                <a:solidFill>
                  <a:schemeClr val="accent1"/>
                </a:solidFill>
                <a:latin typeface="PFTransport"/>
              </a:rPr>
              <a:t>ποτελέσματα</a:t>
            </a:r>
            <a:endParaRPr lang="en-US" sz="2400" dirty="0">
              <a:solidFill>
                <a:schemeClr val="accent1"/>
              </a:solidFill>
            </a:endParaRPr>
          </a:p>
        </p:txBody>
      </p:sp>
      <p:sp>
        <p:nvSpPr>
          <p:cNvPr id="4" name="TextBox 3">
            <a:extLst>
              <a:ext uri="{FF2B5EF4-FFF2-40B4-BE49-F238E27FC236}">
                <a16:creationId xmlns:a16="http://schemas.microsoft.com/office/drawing/2014/main" id="{07E67238-CB22-512D-857E-AD022FFF4F8C}"/>
              </a:ext>
            </a:extLst>
          </p:cNvPr>
          <p:cNvSpPr txBox="1"/>
          <p:nvPr/>
        </p:nvSpPr>
        <p:spPr>
          <a:xfrm>
            <a:off x="829338" y="1475718"/>
            <a:ext cx="5899049" cy="2585323"/>
          </a:xfrm>
          <a:prstGeom prst="rect">
            <a:avLst/>
          </a:prstGeom>
          <a:noFill/>
        </p:spPr>
        <p:txBody>
          <a:bodyPr wrap="square">
            <a:spAutoFit/>
          </a:bodyPr>
          <a:lstStyle/>
          <a:p>
            <a:pPr marL="285750" indent="-285750" algn="just">
              <a:buFont typeface="Arial" panose="020B0604020202020204" pitchFamily="34" charset="0"/>
              <a:buChar char="•"/>
            </a:pPr>
            <a:r>
              <a:rPr lang="el-GR" sz="1800" i="0" u="none" strike="noStrike" baseline="0" dirty="0">
                <a:solidFill>
                  <a:srgbClr val="000000"/>
                </a:solidFill>
                <a:latin typeface="PFTransport"/>
              </a:rPr>
              <a:t>Στη συντριπτική τους πλειονότητα, οι προσαρμογές που συντελέστηκαν στα νέα διαιτητικά δεδομένα είχαν θετικά αποτελέσματα. </a:t>
            </a:r>
          </a:p>
          <a:p>
            <a:pPr marL="285750" indent="-285750" algn="just">
              <a:buFont typeface="Arial" panose="020B0604020202020204" pitchFamily="34" charset="0"/>
              <a:buChar char="•"/>
            </a:pPr>
            <a:endParaRPr lang="el-GR" sz="1800" dirty="0">
              <a:latin typeface="PFTransport"/>
            </a:endParaRPr>
          </a:p>
          <a:p>
            <a:pPr marL="285750" indent="-285750" algn="just">
              <a:buFont typeface="Arial" panose="020B0604020202020204" pitchFamily="34" charset="0"/>
              <a:buChar char="•"/>
            </a:pPr>
            <a:endParaRPr lang="el-GR" sz="1800" i="0" u="none" strike="noStrike" baseline="0" dirty="0">
              <a:solidFill>
                <a:srgbClr val="000000"/>
              </a:solidFill>
              <a:latin typeface="PFTransport"/>
            </a:endParaRPr>
          </a:p>
          <a:p>
            <a:pPr marL="285750" indent="-285750" algn="just">
              <a:buFont typeface="Arial" panose="020B0604020202020204" pitchFamily="34" charset="0"/>
              <a:buChar char="•"/>
            </a:pPr>
            <a:endParaRPr lang="el-GR" sz="1800" dirty="0">
              <a:latin typeface="PFTransport"/>
            </a:endParaRPr>
          </a:p>
          <a:p>
            <a:pPr marL="285750" indent="-285750" algn="just">
              <a:buFont typeface="Arial" panose="020B0604020202020204" pitchFamily="34" charset="0"/>
              <a:buChar char="•"/>
            </a:pPr>
            <a:r>
              <a:rPr lang="el-GR" sz="1800" i="0" u="none" strike="noStrike" baseline="0" dirty="0">
                <a:solidFill>
                  <a:srgbClr val="000000"/>
                </a:solidFill>
                <a:latin typeface="PFTransport"/>
              </a:rPr>
              <a:t>Οι αρνητικές επιπτώσεις της απουσίας κατάλληλης επεξεργασίας μπορεί να εκδηλωθούν με έναν υπόγειο τρόπο, απαιτώντας σημαντικό χρονικό διάστημα. </a:t>
            </a:r>
            <a:endParaRPr lang="en-US" sz="1800" dirty="0"/>
          </a:p>
        </p:txBody>
      </p:sp>
      <p:pic>
        <p:nvPicPr>
          <p:cNvPr id="5" name="Picture 4">
            <a:extLst>
              <a:ext uri="{FF2B5EF4-FFF2-40B4-BE49-F238E27FC236}">
                <a16:creationId xmlns:a16="http://schemas.microsoft.com/office/drawing/2014/main" id="{3A066DF5-AE7E-3CAD-42D6-84D75FDCD380}"/>
              </a:ext>
            </a:extLst>
          </p:cNvPr>
          <p:cNvPicPr>
            <a:picLocks noChangeAspect="1"/>
          </p:cNvPicPr>
          <p:nvPr/>
        </p:nvPicPr>
        <p:blipFill rotWithShape="1">
          <a:blip r:embed="rId2"/>
          <a:srcRect r="50331"/>
          <a:stretch/>
        </p:blipFill>
        <p:spPr>
          <a:xfrm>
            <a:off x="7059855" y="1371180"/>
            <a:ext cx="1254807" cy="1123719"/>
          </a:xfrm>
          <a:prstGeom prst="rect">
            <a:avLst/>
          </a:prstGeom>
        </p:spPr>
      </p:pic>
      <p:pic>
        <p:nvPicPr>
          <p:cNvPr id="6" name="Picture 5">
            <a:extLst>
              <a:ext uri="{FF2B5EF4-FFF2-40B4-BE49-F238E27FC236}">
                <a16:creationId xmlns:a16="http://schemas.microsoft.com/office/drawing/2014/main" id="{76075721-E85A-17B6-F07E-7B1E3BF0392E}"/>
              </a:ext>
            </a:extLst>
          </p:cNvPr>
          <p:cNvPicPr>
            <a:picLocks noChangeAspect="1"/>
          </p:cNvPicPr>
          <p:nvPr/>
        </p:nvPicPr>
        <p:blipFill rotWithShape="1">
          <a:blip r:embed="rId2"/>
          <a:srcRect l="51429"/>
          <a:stretch/>
        </p:blipFill>
        <p:spPr>
          <a:xfrm>
            <a:off x="6930407" y="3051309"/>
            <a:ext cx="1254807" cy="1123719"/>
          </a:xfrm>
          <a:prstGeom prst="rect">
            <a:avLst/>
          </a:prstGeom>
        </p:spPr>
      </p:pic>
    </p:spTree>
    <p:extLst>
      <p:ext uri="{BB962C8B-B14F-4D97-AF65-F5344CB8AC3E}">
        <p14:creationId xmlns:p14="http://schemas.microsoft.com/office/powerpoint/2010/main" val="23556849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C91F3-5ED4-1FDC-6B8D-6D13945EA628}"/>
              </a:ext>
            </a:extLst>
          </p:cNvPr>
          <p:cNvSpPr>
            <a:spLocks noGrp="1"/>
          </p:cNvSpPr>
          <p:nvPr>
            <p:ph type="title"/>
          </p:nvPr>
        </p:nvSpPr>
        <p:spPr>
          <a:xfrm>
            <a:off x="0" y="557071"/>
            <a:ext cx="6710917" cy="434100"/>
          </a:xfrm>
        </p:spPr>
        <p:txBody>
          <a:bodyPr/>
          <a:lstStyle/>
          <a:p>
            <a:r>
              <a:rPr lang="el-GR" sz="2400" i="0" u="none" strike="noStrike" baseline="0" dirty="0">
                <a:solidFill>
                  <a:schemeClr val="accent1"/>
                </a:solidFill>
                <a:latin typeface="PFTransport"/>
              </a:rPr>
              <a:t>Αρνητικές επιπτώσεις</a:t>
            </a:r>
            <a:endParaRPr lang="en-US" sz="2400" dirty="0">
              <a:solidFill>
                <a:schemeClr val="accent1"/>
              </a:solidFill>
            </a:endParaRPr>
          </a:p>
        </p:txBody>
      </p:sp>
      <p:sp>
        <p:nvSpPr>
          <p:cNvPr id="5" name="TextBox 4">
            <a:extLst>
              <a:ext uri="{FF2B5EF4-FFF2-40B4-BE49-F238E27FC236}">
                <a16:creationId xmlns:a16="http://schemas.microsoft.com/office/drawing/2014/main" id="{85301CEB-7C01-E048-A6A7-A696932DBF30}"/>
              </a:ext>
            </a:extLst>
          </p:cNvPr>
          <p:cNvSpPr txBox="1"/>
          <p:nvPr/>
        </p:nvSpPr>
        <p:spPr>
          <a:xfrm>
            <a:off x="499344" y="1170109"/>
            <a:ext cx="5465995" cy="3416320"/>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Για την εκδήλωση μιας διατροφικής ανεπάρκειας απαιτείται αρκετά μεγάλο χρονικό διάστημα, συχνά πολλοί μήνες, με συνέπεια η σημασία της μαγειρικής τεχνικής να μην προλαβαίνει, ενδεχομένως, να γίνει κατανοητή. </a:t>
            </a:r>
          </a:p>
          <a:p>
            <a:pPr algn="just"/>
            <a:endParaRPr lang="el-GR" sz="1800" dirty="0">
              <a:latin typeface="PFTransport"/>
            </a:endParaRPr>
          </a:p>
          <a:p>
            <a:pPr marL="285750" indent="-285750" algn="just">
              <a:buFont typeface="Wingdings" panose="05000000000000000000" pitchFamily="2" charset="2"/>
              <a:buChar char="Ø"/>
            </a:pPr>
            <a:r>
              <a:rPr lang="el-GR" sz="1800" b="0" i="0" u="none" strike="noStrike" baseline="0" dirty="0">
                <a:solidFill>
                  <a:srgbClr val="000000"/>
                </a:solidFill>
                <a:latin typeface="PFTransport"/>
              </a:rPr>
              <a:t>Αντιλαμβανόμαστε ότι στην περίπτωση των χρόνιων νοσημάτων, όπως ο καρκίνος και τα καρδιαγγειακά, των οποίων η ανάπτυξη απαιτεί μερικές δεκαετίες, είναι πολύ πιο δύσκολο να εντοπιστούν οι συσχετισμοί με τα διατροφικά αίτια, ακόμα και με την πραγματοποίηση επιδημιολογικών μελετών. </a:t>
            </a:r>
            <a:endParaRPr lang="en-US" sz="1800" dirty="0"/>
          </a:p>
        </p:txBody>
      </p:sp>
      <p:sp>
        <p:nvSpPr>
          <p:cNvPr id="6" name="Oval 5">
            <a:extLst>
              <a:ext uri="{FF2B5EF4-FFF2-40B4-BE49-F238E27FC236}">
                <a16:creationId xmlns:a16="http://schemas.microsoft.com/office/drawing/2014/main" id="{92A749D0-92EA-8F91-99B2-C387C37D575F}"/>
              </a:ext>
            </a:extLst>
          </p:cNvPr>
          <p:cNvSpPr/>
          <p:nvPr/>
        </p:nvSpPr>
        <p:spPr>
          <a:xfrm>
            <a:off x="6384017" y="850748"/>
            <a:ext cx="2335543" cy="232299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0" i="0" u="none" strike="noStrike" baseline="0" dirty="0">
                <a:solidFill>
                  <a:srgbClr val="000000"/>
                </a:solidFill>
                <a:latin typeface="PFTransport"/>
              </a:rPr>
              <a:t>Τέτοια ήταν η περίπτωση της απουσίας επεξεργασίας για την απελευθέρωση της νιασίνης από το καλαμπόκι, όταν αυτό εισήχθη στην Ευρώπη. </a:t>
            </a:r>
          </a:p>
        </p:txBody>
      </p:sp>
      <p:sp>
        <p:nvSpPr>
          <p:cNvPr id="9" name="Arrow: Right 8">
            <a:extLst>
              <a:ext uri="{FF2B5EF4-FFF2-40B4-BE49-F238E27FC236}">
                <a16:creationId xmlns:a16="http://schemas.microsoft.com/office/drawing/2014/main" id="{D02452D6-FAAF-1578-043A-0FBFF7EDF534}"/>
              </a:ext>
            </a:extLst>
          </p:cNvPr>
          <p:cNvSpPr/>
          <p:nvPr/>
        </p:nvSpPr>
        <p:spPr>
          <a:xfrm>
            <a:off x="6041771" y="1711842"/>
            <a:ext cx="265814"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272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4051-C8D8-8DEA-A28D-9DF949B9932F}"/>
              </a:ext>
            </a:extLst>
          </p:cNvPr>
          <p:cNvSpPr>
            <a:spLocks noGrp="1"/>
          </p:cNvSpPr>
          <p:nvPr>
            <p:ph type="title"/>
          </p:nvPr>
        </p:nvSpPr>
        <p:spPr>
          <a:xfrm>
            <a:off x="720000" y="685542"/>
            <a:ext cx="7704000" cy="572700"/>
          </a:xfrm>
        </p:spPr>
        <p:txBody>
          <a:bodyPr/>
          <a:lstStyle/>
          <a:p>
            <a:r>
              <a:rPr lang="el-GR" dirty="0">
                <a:solidFill>
                  <a:schemeClr val="accent1"/>
                </a:solidFill>
              </a:rPr>
              <a:t>Βιβλιογραφίες</a:t>
            </a:r>
            <a:endParaRPr lang="en-US" dirty="0">
              <a:solidFill>
                <a:schemeClr val="accent1"/>
              </a:solidFill>
            </a:endParaRPr>
          </a:p>
        </p:txBody>
      </p:sp>
      <p:sp>
        <p:nvSpPr>
          <p:cNvPr id="3" name="Text Placeholder 2">
            <a:extLst>
              <a:ext uri="{FF2B5EF4-FFF2-40B4-BE49-F238E27FC236}">
                <a16:creationId xmlns:a16="http://schemas.microsoft.com/office/drawing/2014/main" id="{BDD17ADA-8CAF-3B34-5C3D-AC02311F9F89}"/>
              </a:ext>
            </a:extLst>
          </p:cNvPr>
          <p:cNvSpPr>
            <a:spLocks noGrp="1"/>
          </p:cNvSpPr>
          <p:nvPr>
            <p:ph type="body" idx="1"/>
          </p:nvPr>
        </p:nvSpPr>
        <p:spPr>
          <a:xfrm>
            <a:off x="720000" y="2000048"/>
            <a:ext cx="7704000" cy="2373900"/>
          </a:xfrm>
        </p:spPr>
        <p:txBody>
          <a:bodyPr/>
          <a:lstStyle/>
          <a:p>
            <a:r>
              <a:rPr lang="el-GR" sz="1800" dirty="0">
                <a:solidFill>
                  <a:srgbClr val="000000"/>
                </a:solidFill>
                <a:latin typeface="BSGulliver"/>
              </a:rPr>
              <a:t>Διατροφή και Πολιτισμός. Αντωνία </a:t>
            </a:r>
            <a:r>
              <a:rPr lang="el-GR" sz="1800" dirty="0" err="1">
                <a:solidFill>
                  <a:srgbClr val="000000"/>
                </a:solidFill>
                <a:latin typeface="BSGulliver"/>
              </a:rPr>
              <a:t>Ματάλα</a:t>
            </a:r>
            <a:r>
              <a:rPr lang="el-GR" sz="1800" dirty="0">
                <a:solidFill>
                  <a:srgbClr val="000000"/>
                </a:solidFill>
                <a:latin typeface="BSGulliver"/>
              </a:rPr>
              <a:t>. Αποθετήριο </a:t>
            </a:r>
            <a:r>
              <a:rPr lang="el-GR" sz="1800" dirty="0" err="1">
                <a:solidFill>
                  <a:srgbClr val="000000"/>
                </a:solidFill>
                <a:latin typeface="BSGulliver"/>
              </a:rPr>
              <a:t>Κάλλιπος</a:t>
            </a:r>
            <a:r>
              <a:rPr lang="el-GR" sz="1800" dirty="0">
                <a:solidFill>
                  <a:srgbClr val="000000"/>
                </a:solidFill>
                <a:latin typeface="BSGulliver"/>
              </a:rPr>
              <a:t>. 2016</a:t>
            </a:r>
            <a:endParaRPr lang="en-US" sz="1800" dirty="0">
              <a:solidFill>
                <a:srgbClr val="000000"/>
              </a:solidFill>
              <a:latin typeface="BSGulliver"/>
            </a:endParaRPr>
          </a:p>
          <a:p>
            <a:endParaRPr lang="en-US" sz="1800" dirty="0">
              <a:solidFill>
                <a:srgbClr val="000000"/>
              </a:solidFill>
              <a:latin typeface="BSGulliver"/>
            </a:endParaRPr>
          </a:p>
          <a:p>
            <a:r>
              <a:rPr lang="en-US" b="0" i="0" dirty="0">
                <a:solidFill>
                  <a:srgbClr val="212121"/>
                </a:solidFill>
                <a:effectLst/>
                <a:latin typeface="Helvetica Neue"/>
              </a:rPr>
              <a:t>Vikash </a:t>
            </a:r>
            <a:r>
              <a:rPr lang="en-US" b="0" i="0" dirty="0" err="1">
                <a:solidFill>
                  <a:srgbClr val="212121"/>
                </a:solidFill>
                <a:effectLst/>
                <a:latin typeface="Helvetica Neue"/>
              </a:rPr>
              <a:t>Paudel</a:t>
            </a:r>
            <a:r>
              <a:rPr lang="en-US" b="0" i="0" dirty="0">
                <a:solidFill>
                  <a:srgbClr val="212121"/>
                </a:solidFill>
                <a:effectLst/>
                <a:latin typeface="Helvetica Neue"/>
              </a:rPr>
              <a:t> et al. Classical pellagra, the disease of 4 Ds, the forgotten entity. Pan African Medical Journal. 2020;36(219). 10.11604/pamj.2020.36.219.24806</a:t>
            </a:r>
          </a:p>
          <a:p>
            <a:endParaRPr lang="en-US" b="0" i="0" dirty="0">
              <a:solidFill>
                <a:srgbClr val="212121"/>
              </a:solidFill>
              <a:effectLst/>
              <a:latin typeface="Helvetica Neue"/>
            </a:endParaRPr>
          </a:p>
          <a:p>
            <a:r>
              <a:rPr lang="en-US" sz="1800" b="0" i="0" dirty="0">
                <a:solidFill>
                  <a:srgbClr val="000000"/>
                </a:solidFill>
                <a:effectLst/>
                <a:latin typeface="Cambria" panose="02040503050406030204" pitchFamily="18" charset="0"/>
              </a:rPr>
              <a:t>Williams </a:t>
            </a:r>
            <a:r>
              <a:rPr lang="en-US" sz="1800" dirty="0">
                <a:solidFill>
                  <a:srgbClr val="000000"/>
                </a:solidFill>
                <a:latin typeface="Cambria" panose="02040503050406030204" pitchFamily="18" charset="0"/>
              </a:rPr>
              <a:t>AC and Hill LJ. </a:t>
            </a:r>
            <a:r>
              <a:rPr lang="en-US" sz="1800" b="0" i="0" dirty="0">
                <a:solidFill>
                  <a:srgbClr val="000000"/>
                </a:solidFill>
                <a:effectLst/>
                <a:latin typeface="Cambria" panose="02040503050406030204" pitchFamily="18" charset="0"/>
              </a:rPr>
              <a:t>The 4 D’s of Pellagra and Progress</a:t>
            </a:r>
            <a:r>
              <a:rPr lang="en-US" sz="1800" dirty="0">
                <a:solidFill>
                  <a:srgbClr val="000000"/>
                </a:solidFill>
                <a:latin typeface="Cambria" panose="02040503050406030204" pitchFamily="18" charset="0"/>
              </a:rPr>
              <a:t>. Int J tryptophan Res 2020; 13: 1178646920910159.</a:t>
            </a:r>
          </a:p>
          <a:p>
            <a:endParaRPr lang="en-US" sz="1800" dirty="0">
              <a:solidFill>
                <a:srgbClr val="000000"/>
              </a:solidFill>
              <a:latin typeface="Cambria" panose="02040503050406030204" pitchFamily="18" charset="0"/>
            </a:endParaRPr>
          </a:p>
          <a:p>
            <a:r>
              <a:rPr lang="en-US" dirty="0">
                <a:solidFill>
                  <a:srgbClr val="212121"/>
                </a:solidFill>
                <a:latin typeface="Helvetica Neue"/>
              </a:rPr>
              <a:t>EUFIC 2017. Processed food: what is the purpose of food processing?. </a:t>
            </a:r>
            <a:r>
              <a:rPr lang="en-US" dirty="0">
                <a:solidFill>
                  <a:srgbClr val="212121"/>
                </a:solidFill>
                <a:latin typeface="Helvetica Neue"/>
                <a:hlinkClick r:id="rId2"/>
              </a:rPr>
              <a:t>https://www.eufic.org/en/food-production/article/processed-food-qa</a:t>
            </a:r>
            <a:endParaRPr lang="el-GR" dirty="0">
              <a:solidFill>
                <a:srgbClr val="212121"/>
              </a:solidFill>
              <a:latin typeface="Helvetica Neue"/>
            </a:endParaRPr>
          </a:p>
          <a:p>
            <a:endParaRPr lang="el-GR" dirty="0">
              <a:solidFill>
                <a:srgbClr val="212121"/>
              </a:solidFill>
              <a:latin typeface="Helvetica Neue"/>
            </a:endParaRPr>
          </a:p>
          <a:p>
            <a:r>
              <a:rPr lang="en-US" i="0" dirty="0" err="1">
                <a:solidFill>
                  <a:srgbClr val="111111"/>
                </a:solidFill>
                <a:effectLst/>
                <a:latin typeface="Manrope Var"/>
              </a:rPr>
              <a:t>Crimarco</a:t>
            </a:r>
            <a:r>
              <a:rPr lang="en-US" i="0" dirty="0">
                <a:solidFill>
                  <a:srgbClr val="111111"/>
                </a:solidFill>
                <a:effectLst/>
                <a:latin typeface="Manrope Var"/>
              </a:rPr>
              <a:t> A et al. Ultra-processed Foods, Weight Gain, and Co-morbidity Risk. Current Obesity Reports 2021;11(5):1-13</a:t>
            </a:r>
            <a:endParaRPr lang="en-US" dirty="0">
              <a:solidFill>
                <a:srgbClr val="212121"/>
              </a:solidFill>
              <a:latin typeface="Helvetica Neue"/>
            </a:endParaRPr>
          </a:p>
          <a:p>
            <a:endParaRPr lang="en-US" sz="1800" dirty="0">
              <a:solidFill>
                <a:srgbClr val="000000"/>
              </a:solidFill>
              <a:latin typeface="Cambria" panose="02040503050406030204" pitchFamily="18" charset="0"/>
            </a:endParaRPr>
          </a:p>
          <a:p>
            <a:endParaRPr lang="en-US" dirty="0">
              <a:solidFill>
                <a:srgbClr val="000000"/>
              </a:solidFill>
              <a:latin typeface="BSGulliver"/>
            </a:endParaRPr>
          </a:p>
          <a:p>
            <a:endPar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890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2"/>
          <p:cNvSpPr txBox="1">
            <a:spLocks noGrp="1"/>
          </p:cNvSpPr>
          <p:nvPr>
            <p:ph type="title"/>
          </p:nvPr>
        </p:nvSpPr>
        <p:spPr>
          <a:xfrm>
            <a:off x="2476417" y="3651749"/>
            <a:ext cx="4191000" cy="43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Καλή συνέχεια!</a:t>
            </a:r>
            <a:endParaRPr dirty="0"/>
          </a:p>
        </p:txBody>
      </p:sp>
      <p:grpSp>
        <p:nvGrpSpPr>
          <p:cNvPr id="670" name="Google Shape;670;p52"/>
          <p:cNvGrpSpPr/>
          <p:nvPr/>
        </p:nvGrpSpPr>
        <p:grpSpPr>
          <a:xfrm>
            <a:off x="2969419" y="1239547"/>
            <a:ext cx="3204995" cy="2137311"/>
            <a:chOff x="1149000" y="539588"/>
            <a:chExt cx="3657000" cy="2438740"/>
          </a:xfrm>
        </p:grpSpPr>
        <p:sp>
          <p:nvSpPr>
            <p:cNvPr id="671" name="Google Shape;671;p52"/>
            <p:cNvSpPr/>
            <p:nvPr/>
          </p:nvSpPr>
          <p:spPr>
            <a:xfrm>
              <a:off x="1149000" y="539588"/>
              <a:ext cx="3657000" cy="2099100"/>
            </a:xfrm>
            <a:prstGeom prst="roundRect">
              <a:avLst>
                <a:gd name="adj" fmla="val 3028"/>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52"/>
            <p:cNvSpPr/>
            <p:nvPr/>
          </p:nvSpPr>
          <p:spPr>
            <a:xfrm>
              <a:off x="2862061" y="2638688"/>
              <a:ext cx="230700" cy="25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52"/>
            <p:cNvSpPr/>
            <p:nvPr/>
          </p:nvSpPr>
          <p:spPr>
            <a:xfrm>
              <a:off x="1361690" y="2890427"/>
              <a:ext cx="3232200" cy="87900"/>
            </a:xfrm>
            <a:prstGeom prst="roundRect">
              <a:avLst>
                <a:gd name="adj" fmla="val 0"/>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1945B377-1EDB-4F94-494A-295B01E6C987}"/>
              </a:ext>
            </a:extLst>
          </p:cNvPr>
          <p:cNvPicPr>
            <a:picLocks noChangeAspect="1"/>
          </p:cNvPicPr>
          <p:nvPr/>
        </p:nvPicPr>
        <p:blipFill>
          <a:blip r:embed="rId3"/>
          <a:stretch>
            <a:fillRect/>
          </a:stretch>
        </p:blipFill>
        <p:spPr>
          <a:xfrm>
            <a:off x="3600339" y="1317973"/>
            <a:ext cx="1942998" cy="1650913"/>
          </a:xfrm>
          <a:prstGeom prst="rect">
            <a:avLst/>
          </a:prstGeom>
        </p:spPr>
      </p:pic>
    </p:spTree>
    <p:extLst>
      <p:ext uri="{BB962C8B-B14F-4D97-AF65-F5344CB8AC3E}">
        <p14:creationId xmlns:p14="http://schemas.microsoft.com/office/powerpoint/2010/main" val="162050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03479-979D-E7A1-903E-53B4F5CDABD7}"/>
              </a:ext>
            </a:extLst>
          </p:cNvPr>
          <p:cNvPicPr>
            <a:picLocks noChangeAspect="1"/>
          </p:cNvPicPr>
          <p:nvPr/>
        </p:nvPicPr>
        <p:blipFill>
          <a:blip r:embed="rId2"/>
          <a:stretch>
            <a:fillRect/>
          </a:stretch>
        </p:blipFill>
        <p:spPr>
          <a:xfrm>
            <a:off x="1103971" y="984949"/>
            <a:ext cx="6096000" cy="3438525"/>
          </a:xfrm>
          <a:prstGeom prst="rect">
            <a:avLst/>
          </a:prstGeom>
        </p:spPr>
      </p:pic>
      <p:sp>
        <p:nvSpPr>
          <p:cNvPr id="4" name="Title 3">
            <a:extLst>
              <a:ext uri="{FF2B5EF4-FFF2-40B4-BE49-F238E27FC236}">
                <a16:creationId xmlns:a16="http://schemas.microsoft.com/office/drawing/2014/main" id="{B4D27948-844B-ACF7-7B79-072C7D466412}"/>
              </a:ext>
            </a:extLst>
          </p:cNvPr>
          <p:cNvSpPr>
            <a:spLocks noGrp="1"/>
          </p:cNvSpPr>
          <p:nvPr>
            <p:ph type="title"/>
          </p:nvPr>
        </p:nvSpPr>
        <p:spPr>
          <a:xfrm>
            <a:off x="437503" y="371745"/>
            <a:ext cx="7704000" cy="572700"/>
          </a:xfrm>
        </p:spPr>
        <p:txBody>
          <a:bodyPr/>
          <a:lstStyle/>
          <a:p>
            <a:r>
              <a:rPr lang="el-GR" sz="2800" dirty="0">
                <a:solidFill>
                  <a:schemeClr val="accent1"/>
                </a:solidFill>
              </a:rPr>
              <a:t>Ταξινόμηση </a:t>
            </a:r>
            <a:r>
              <a:rPr lang="en-US" sz="2800" dirty="0">
                <a:solidFill>
                  <a:schemeClr val="accent1"/>
                </a:solidFill>
              </a:rPr>
              <a:t>NOVA</a:t>
            </a:r>
          </a:p>
        </p:txBody>
      </p:sp>
      <p:sp>
        <p:nvSpPr>
          <p:cNvPr id="6" name="TextBox 5">
            <a:extLst>
              <a:ext uri="{FF2B5EF4-FFF2-40B4-BE49-F238E27FC236}">
                <a16:creationId xmlns:a16="http://schemas.microsoft.com/office/drawing/2014/main" id="{CBFD85C7-334C-9D9E-1050-3E394760C4C5}"/>
              </a:ext>
            </a:extLst>
          </p:cNvPr>
          <p:cNvSpPr txBox="1"/>
          <p:nvPr/>
        </p:nvSpPr>
        <p:spPr>
          <a:xfrm>
            <a:off x="858644" y="4463978"/>
            <a:ext cx="6586653" cy="307777"/>
          </a:xfrm>
          <a:prstGeom prst="rect">
            <a:avLst/>
          </a:prstGeom>
          <a:noFill/>
        </p:spPr>
        <p:txBody>
          <a:bodyPr wrap="square" rtlCol="0">
            <a:spAutoFit/>
          </a:bodyPr>
          <a:lstStyle/>
          <a:p>
            <a:pPr algn="r"/>
            <a:r>
              <a:rPr lang="en-US" i="1" dirty="0" err="1">
                <a:solidFill>
                  <a:srgbClr val="111111"/>
                </a:solidFill>
                <a:effectLst/>
                <a:latin typeface="Manrope Var"/>
              </a:rPr>
              <a:t>Crimarco</a:t>
            </a:r>
            <a:r>
              <a:rPr lang="en-US" i="1" dirty="0">
                <a:solidFill>
                  <a:srgbClr val="111111"/>
                </a:solidFill>
                <a:effectLst/>
                <a:latin typeface="Manrope Var"/>
              </a:rPr>
              <a:t> A et al. Current Obesity Reports 2021;11(5):1-13</a:t>
            </a:r>
            <a:endParaRPr lang="en-US" i="1" dirty="0">
              <a:solidFill>
                <a:srgbClr val="212121"/>
              </a:solidFill>
              <a:latin typeface="Helvetica Neue"/>
            </a:endParaRPr>
          </a:p>
        </p:txBody>
      </p:sp>
    </p:spTree>
    <p:extLst>
      <p:ext uri="{BB962C8B-B14F-4D97-AF65-F5344CB8AC3E}">
        <p14:creationId xmlns:p14="http://schemas.microsoft.com/office/powerpoint/2010/main" val="245108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5726C2-FD75-941E-33B0-6C427484AD2C}"/>
              </a:ext>
            </a:extLst>
          </p:cNvPr>
          <p:cNvSpPr>
            <a:spLocks noGrp="1"/>
          </p:cNvSpPr>
          <p:nvPr>
            <p:ph type="body" idx="1"/>
          </p:nvPr>
        </p:nvSpPr>
        <p:spPr>
          <a:xfrm>
            <a:off x="825190" y="1544029"/>
            <a:ext cx="7338615" cy="2616557"/>
          </a:xfrm>
          <a:solidFill>
            <a:schemeClr val="tx2"/>
          </a:solidFill>
        </p:spPr>
        <p:txBody>
          <a:bodyPr/>
          <a:lstStyle/>
          <a:p>
            <a:pPr marL="139700" indent="0" algn="just">
              <a:buNone/>
            </a:pPr>
            <a:r>
              <a:rPr lang="el-GR" sz="1600" dirty="0">
                <a:solidFill>
                  <a:schemeClr val="tx1"/>
                </a:solidFill>
              </a:rPr>
              <a:t>Έχει επικριθεί επειδή:</a:t>
            </a:r>
          </a:p>
          <a:p>
            <a:pPr algn="just">
              <a:buFontTx/>
              <a:buChar char="-"/>
            </a:pPr>
            <a:r>
              <a:rPr lang="el-GR" sz="1600" dirty="0">
                <a:solidFill>
                  <a:schemeClr val="tx1"/>
                </a:solidFill>
              </a:rPr>
              <a:t>είναι δύσκολο να εφαρμοστεί με συνέπεια, και </a:t>
            </a:r>
            <a:endParaRPr lang="en-US" sz="1600" dirty="0">
              <a:solidFill>
                <a:schemeClr val="tx1"/>
              </a:solidFill>
            </a:endParaRPr>
          </a:p>
          <a:p>
            <a:pPr algn="just">
              <a:buFontTx/>
              <a:buChar char="-"/>
            </a:pPr>
            <a:endParaRPr lang="el-GR" sz="1600" dirty="0">
              <a:solidFill>
                <a:schemeClr val="tx1"/>
              </a:solidFill>
            </a:endParaRPr>
          </a:p>
          <a:p>
            <a:pPr algn="just">
              <a:buFontTx/>
              <a:buChar char="-"/>
            </a:pPr>
            <a:r>
              <a:rPr lang="el-GR" sz="1600" dirty="0">
                <a:solidFill>
                  <a:schemeClr val="tx1"/>
                </a:solidFill>
              </a:rPr>
              <a:t>επειδή ενσωματώνει πτυχές εκτός από την επεξεργασία, στην ταξινόμηση των τροφίμων (π.χ., προσθήκη συστατικών όπως πρόσθετα τροφίμων, χρήση συστατικών χαμηλού κόστους). </a:t>
            </a:r>
            <a:endParaRPr lang="en-US" sz="1600" dirty="0">
              <a:solidFill>
                <a:schemeClr val="tx1"/>
              </a:solidFill>
            </a:endParaRPr>
          </a:p>
          <a:p>
            <a:pPr algn="just">
              <a:buFontTx/>
              <a:buChar char="-"/>
            </a:pPr>
            <a:endParaRPr lang="el-GR" sz="1600" dirty="0">
              <a:solidFill>
                <a:schemeClr val="tx1"/>
              </a:solidFill>
            </a:endParaRPr>
          </a:p>
          <a:p>
            <a:pPr algn="just">
              <a:buFontTx/>
              <a:buChar char="-"/>
            </a:pPr>
            <a:r>
              <a:rPr lang="el-GR" sz="1600" dirty="0">
                <a:solidFill>
                  <a:schemeClr val="tx1"/>
                </a:solidFill>
              </a:rPr>
              <a:t>υπάρχει επίσης μια συνεχής συζήτηση σχετικά με τη χρησιμότητα του όρου «</a:t>
            </a:r>
            <a:r>
              <a:rPr lang="el-GR" sz="1600" dirty="0" err="1">
                <a:solidFill>
                  <a:schemeClr val="tx1"/>
                </a:solidFill>
              </a:rPr>
              <a:t>υπερεπεξεργασμένο</a:t>
            </a:r>
            <a:r>
              <a:rPr lang="el-GR" sz="1600" dirty="0">
                <a:solidFill>
                  <a:schemeClr val="tx1"/>
                </a:solidFill>
              </a:rPr>
              <a:t>» όταν πρόκειται να καθοδηγήσει τους καταναλωτές στις διατροφικές τους επιλογές.</a:t>
            </a:r>
            <a:endParaRPr lang="en-US" sz="1600" dirty="0">
              <a:solidFill>
                <a:schemeClr val="tx1"/>
              </a:solidFill>
            </a:endParaRPr>
          </a:p>
        </p:txBody>
      </p:sp>
      <p:sp>
        <p:nvSpPr>
          <p:cNvPr id="4" name="Title 3">
            <a:extLst>
              <a:ext uri="{FF2B5EF4-FFF2-40B4-BE49-F238E27FC236}">
                <a16:creationId xmlns:a16="http://schemas.microsoft.com/office/drawing/2014/main" id="{B4D27948-844B-ACF7-7B79-072C7D466412}"/>
              </a:ext>
            </a:extLst>
          </p:cNvPr>
          <p:cNvSpPr>
            <a:spLocks noGrp="1"/>
          </p:cNvSpPr>
          <p:nvPr>
            <p:ph type="title"/>
          </p:nvPr>
        </p:nvSpPr>
        <p:spPr>
          <a:xfrm>
            <a:off x="720000" y="667937"/>
            <a:ext cx="7704000" cy="572700"/>
          </a:xfrm>
        </p:spPr>
        <p:txBody>
          <a:bodyPr/>
          <a:lstStyle/>
          <a:p>
            <a:r>
              <a:rPr lang="el-GR" sz="2800" dirty="0">
                <a:solidFill>
                  <a:schemeClr val="accent1"/>
                </a:solidFill>
              </a:rPr>
              <a:t>Ταξινόμηση </a:t>
            </a:r>
            <a:r>
              <a:rPr lang="en-US" sz="2800" dirty="0">
                <a:solidFill>
                  <a:schemeClr val="accent1"/>
                </a:solidFill>
              </a:rPr>
              <a:t>NOVA</a:t>
            </a:r>
          </a:p>
        </p:txBody>
      </p:sp>
      <p:sp>
        <p:nvSpPr>
          <p:cNvPr id="2" name="TextBox 1">
            <a:extLst>
              <a:ext uri="{FF2B5EF4-FFF2-40B4-BE49-F238E27FC236}">
                <a16:creationId xmlns:a16="http://schemas.microsoft.com/office/drawing/2014/main" id="{2B5636F1-06E7-A7B9-60E8-7EF27CBDDA76}"/>
              </a:ext>
            </a:extLst>
          </p:cNvPr>
          <p:cNvSpPr txBox="1"/>
          <p:nvPr/>
        </p:nvSpPr>
        <p:spPr>
          <a:xfrm>
            <a:off x="825190" y="4463978"/>
            <a:ext cx="6653562" cy="307777"/>
          </a:xfrm>
          <a:prstGeom prst="rect">
            <a:avLst/>
          </a:prstGeom>
          <a:noFill/>
        </p:spPr>
        <p:txBody>
          <a:bodyPr wrap="square" rtlCol="0">
            <a:spAutoFit/>
          </a:bodyPr>
          <a:lstStyle/>
          <a:p>
            <a:pPr algn="r"/>
            <a:r>
              <a:rPr lang="en-US" i="1" dirty="0"/>
              <a:t>EUFIC 2017.</a:t>
            </a:r>
            <a:r>
              <a:rPr lang="en-US" b="0" i="1" dirty="0">
                <a:solidFill>
                  <a:srgbClr val="000000"/>
                </a:solidFill>
                <a:effectLst/>
                <a:latin typeface="apercubold"/>
              </a:rPr>
              <a:t> </a:t>
            </a:r>
            <a:r>
              <a:rPr lang="en-US" i="1" dirty="0"/>
              <a:t>https://www.eufic.org/en/food-production/article/processed-food-qa</a:t>
            </a:r>
          </a:p>
        </p:txBody>
      </p:sp>
    </p:spTree>
    <p:extLst>
      <p:ext uri="{BB962C8B-B14F-4D97-AF65-F5344CB8AC3E}">
        <p14:creationId xmlns:p14="http://schemas.microsoft.com/office/powerpoint/2010/main" val="37237759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f106b43c-b3bd-4be2-8b35-042a9a0b59f1"/>
  <p:tag name="SLIDO_EVENT_SECTION_UUID" val="4b114c17-2ed1-4b59-8965-ab45ac228394"/>
</p:tagLst>
</file>

<file path=ppt/theme/theme1.xml><?xml version="1.0" encoding="utf-8"?>
<a:theme xmlns:a="http://schemas.openxmlformats.org/drawingml/2006/main" name="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7524</TotalTime>
  <Words>4833</Words>
  <Application>Microsoft Office PowerPoint</Application>
  <PresentationFormat>On-screen Show (16:9)</PresentationFormat>
  <Paragraphs>360</Paragraphs>
  <Slides>73</Slides>
  <Notes>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73</vt:i4>
      </vt:variant>
    </vt:vector>
  </HeadingPairs>
  <TitlesOfParts>
    <vt:vector size="92" baseType="lpstr">
      <vt:lpstr>Roboto</vt:lpstr>
      <vt:lpstr>apercubold</vt:lpstr>
      <vt:lpstr>Wingdings</vt:lpstr>
      <vt:lpstr>Kumbh Sans</vt:lpstr>
      <vt:lpstr>YouTube Sans</vt:lpstr>
      <vt:lpstr>Arial</vt:lpstr>
      <vt:lpstr>Arimo</vt:lpstr>
      <vt:lpstr>PFTransport</vt:lpstr>
      <vt:lpstr>BSGulliver</vt:lpstr>
      <vt:lpstr>Manrope Var</vt:lpstr>
      <vt:lpstr>Cambria</vt:lpstr>
      <vt:lpstr>Helvetica Neue</vt:lpstr>
      <vt:lpstr>WGPDOY+PFLithoText-Bold</vt:lpstr>
      <vt:lpstr>PFTraffic Black</vt:lpstr>
      <vt:lpstr>Bree Serif</vt:lpstr>
      <vt:lpstr>apercuregular</vt:lpstr>
      <vt:lpstr>Calibri</vt:lpstr>
      <vt:lpstr>Pros and Cons Business Meeting by Slidesgo</vt:lpstr>
      <vt:lpstr>1_Pros and Cons Business Meeting by Slidesgo</vt:lpstr>
      <vt:lpstr>Επεξεργασία της τροφής από τον άνθρωπο</vt:lpstr>
      <vt:lpstr>PowerPoint Presentation</vt:lpstr>
      <vt:lpstr>PowerPoint Presentation</vt:lpstr>
      <vt:lpstr>PowerPoint Presentation</vt:lpstr>
      <vt:lpstr>Επεξεργασία τροφής: ορισμός</vt:lpstr>
      <vt:lpstr>Τι είναι τα ήπια ή ελάχιστα επεξεργασμένα τρόφιμα;</vt:lpstr>
      <vt:lpstr>Τι είναι τα πολύ επεξεργασμένα τρόφιμα; (Ultra processed foods - UPF)</vt:lpstr>
      <vt:lpstr>Ταξινόμηση NOVA</vt:lpstr>
      <vt:lpstr>Ταξινόμηση NOVA</vt:lpstr>
      <vt:lpstr>PowerPoint Presentation</vt:lpstr>
      <vt:lpstr>Επεξεργασία τροφίμων: οφέλη (Ι)</vt:lpstr>
      <vt:lpstr>Επεξεργασία τροφίμων: οφέλη (ΙΙ)</vt:lpstr>
      <vt:lpstr>PowerPoint Presentation</vt:lpstr>
      <vt:lpstr>PowerPoint Presentation</vt:lpstr>
      <vt:lpstr>Παραδοσιακές μέθοδοι επεξεργασίας</vt:lpstr>
      <vt:lpstr>Σύγχρονες μέθοδοι επεξεργασίας</vt:lpstr>
      <vt:lpstr>PowerPoint Presentation</vt:lpstr>
      <vt:lpstr>PowerPoint Presentation</vt:lpstr>
      <vt:lpstr>Νεολιθική Επανάσταση  &amp;  Διατροφικοί Περιορισμοί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συμβολή της μαγειρικής στη θρεπτική αξία των τροφίμων </vt:lpstr>
      <vt:lpstr>PowerPoint Presentation</vt:lpstr>
      <vt:lpstr>PowerPoint Presentation</vt:lpstr>
      <vt:lpstr>PowerPoint Presentation</vt:lpstr>
      <vt:lpstr>PowerPoint Presentation</vt:lpstr>
      <vt:lpstr>PowerPoint Presentation</vt:lpstr>
      <vt:lpstr>Το παράδειγμα της επεξεργασίας του καλαμποκιού </vt:lpstr>
      <vt:lpstr>Πρωτεΐνη καλαμποκιού</vt:lpstr>
      <vt:lpstr>Σύμπλοκο νιασιτίνη</vt:lpstr>
      <vt:lpstr>PowerPoint Presentation</vt:lpstr>
      <vt:lpstr>Nixtamalization</vt:lpstr>
      <vt:lpstr>PowerPoint Presentation</vt:lpstr>
      <vt:lpstr>Χρήση αλκάλεως</vt:lpstr>
      <vt:lpstr>Πελλάγρα</vt:lpstr>
      <vt:lpstr>Πελλάγρα</vt:lpstr>
      <vt:lpstr>PowerPoint Presentation</vt:lpstr>
      <vt:lpstr>Θεραπεία  Πελλάγρας</vt:lpstr>
      <vt:lpstr>Πελλάγρα</vt:lpstr>
      <vt:lpstr>PowerPoint Presentation</vt:lpstr>
      <vt:lpstr>Ανακαλύπτοντας τη θρεπτική αξία τοπικών εδεσμάτων </vt:lpstr>
      <vt:lpstr>Παραδείγματα</vt:lpstr>
      <vt:lpstr>PowerPoint Presentation</vt:lpstr>
      <vt:lpstr>Ζύμωση τροφίμων:  Τα μικρόβια στην υπηρεσία του ανθρώπου  </vt:lpstr>
      <vt:lpstr>Ζύμωση</vt:lpstr>
      <vt:lpstr>Το φαινόμενο της ζύμωσης των πρώτων υλών </vt:lpstr>
      <vt:lpstr>PowerPoint Presentation</vt:lpstr>
      <vt:lpstr>PowerPoint Presentation</vt:lpstr>
      <vt:lpstr>Ζυμούμενα τρόφιμα </vt:lpstr>
      <vt:lpstr>PowerPoint Presentation</vt:lpstr>
      <vt:lpstr>Παραδείγματα</vt:lpstr>
      <vt:lpstr>Αλκοολική Ζύμωση </vt:lpstr>
      <vt:lpstr>PowerPoint Presentation</vt:lpstr>
      <vt:lpstr>Αλεύρι</vt:lpstr>
      <vt:lpstr>Η παράδοση της ζύμωσης και η σημασία της για τις κοινωνίες</vt:lpstr>
      <vt:lpstr>Η παράδοση της ζύμωσης στο Σουδάν</vt:lpstr>
      <vt:lpstr>Η παράδοση της ζύμωσης στο Σουδάν</vt:lpstr>
      <vt:lpstr>PowerPoint Presentation</vt:lpstr>
      <vt:lpstr>Μείωση κατανάλωσης ζυμούμενων τροφίμων</vt:lpstr>
      <vt:lpstr>Πολιτισμική πρόοδος &amp; βιολογική προσαρμογή. Διδάγματα από την ιστορία της κουζίνας   </vt:lpstr>
      <vt:lpstr>PowerPoint Presentation</vt:lpstr>
      <vt:lpstr>Λακτόζη</vt:lpstr>
      <vt:lpstr>Λακτόζη</vt:lpstr>
      <vt:lpstr>Διαδικασία δοκιμής-λάθους</vt:lpstr>
      <vt:lpstr>Θετικά &amp; Αρνητικά Αποτελέσματα</vt:lpstr>
      <vt:lpstr>Αρνητικές επιπτώσεις</vt:lpstr>
      <vt:lpstr>Βιβλιογραφίες</vt:lpstr>
      <vt:lpstr>Καλή συνέχεια!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Avantages et inconvénients Réunion d'affaires</dc:title>
  <dc:creator>Evi Fappa</dc:creator>
  <cp:lastModifiedBy>Evi Fappa</cp:lastModifiedBy>
  <cp:revision>335</cp:revision>
  <dcterms:modified xsi:type="dcterms:W3CDTF">2023-05-11T08:53:58Z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