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60" r:id="rId3"/>
    <p:sldId id="257" r:id="rId4"/>
    <p:sldId id="261" r:id="rId5"/>
    <p:sldId id="262" r:id="rId6"/>
    <p:sldId id="258" r:id="rId7"/>
    <p:sldId id="263" r:id="rId8"/>
    <p:sldId id="265" r:id="rId9"/>
    <p:sldId id="266" r:id="rId10"/>
    <p:sldId id="267" r:id="rId11"/>
    <p:sldId id="268" r:id="rId12"/>
    <p:sldId id="264" r:id="rId13"/>
    <p:sldId id="259"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Προεπιλεγμένη ενότητα" id="{F0EDBBB8-932C-44DF-8C0B-C28C6CBCDC39}">
          <p14:sldIdLst>
            <p14:sldId id="256"/>
            <p14:sldId id="260"/>
            <p14:sldId id="257"/>
            <p14:sldId id="261"/>
            <p14:sldId id="262"/>
            <p14:sldId id="258"/>
            <p14:sldId id="263"/>
            <p14:sldId id="265"/>
            <p14:sldId id="266"/>
            <p14:sldId id="267"/>
            <p14:sldId id="268"/>
            <p14:sldId id="264"/>
            <p14:sldId id="259"/>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44" autoAdjust="0"/>
    <p:restoredTop sz="94660"/>
  </p:normalViewPr>
  <p:slideViewPr>
    <p:cSldViewPr snapToGrid="0">
      <p:cViewPr>
        <p:scale>
          <a:sx n="70" d="100"/>
          <a:sy n="70" d="100"/>
        </p:scale>
        <p:origin x="-738" y="-18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5000"/>
              </a:lnSpc>
              <a:defRPr sz="7200" b="1" cap="none" baseline="0">
                <a:blipFill dpi="0" rotWithShape="1">
                  <a:blip r:embed="rId4"/>
                  <a:srcRect/>
                  <a:tile tx="6350" ty="-127000" sx="65000" sy="64000" flip="none" algn="tl"/>
                </a:blipFill>
              </a:defRPr>
            </a:lvl1pPr>
          </a:lstStyle>
          <a:p>
            <a:r>
              <a:rPr lang="el-GR" smtClean="0"/>
              <a:t>Στυλ κύριου τίτλου</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smtClean="0"/>
              <a:t>Στυλ κύριου υπότιτλου</a:t>
            </a:r>
            <a:endParaRPr lang="en-US" dirty="0"/>
          </a:p>
        </p:txBody>
      </p:sp>
      <p:sp>
        <p:nvSpPr>
          <p:cNvPr id="4" name="Date Placeholder 3"/>
          <p:cNvSpPr>
            <a:spLocks noGrp="1"/>
          </p:cNvSpPr>
          <p:nvPr>
            <p:ph type="dt" sz="half" idx="10"/>
          </p:nvPr>
        </p:nvSpPr>
        <p:spPr/>
        <p:txBody>
          <a:bodyPr/>
          <a:lstStyle/>
          <a:p>
            <a:fld id="{8B4AF60A-713C-41BA-9788-4C493DDC0A9C}" type="datetimeFigureOut">
              <a:rPr lang="en-US" dirty="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b="1"/>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Vertical Text Placeholder 2"/>
          <p:cNvSpPr>
            <a:spLocks noGrp="1"/>
          </p:cNvSpPr>
          <p:nvPr>
            <p:ph type="body" orient="vert" idx="1"/>
          </p:nvPr>
        </p:nvSpPr>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7E5E0FA7-C445-42F7-AF66-A4F5A6FC8A9C}" type="datetimeFigureOut">
              <a:rPr lang="en-US" dirty="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l-GR" smtClean="0"/>
              <a:t>Στυλ κύριου τίτλου</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585AC5C5-1A57-4420-8AFB-CE41693A794B}" type="datetimeFigureOut">
              <a:rPr lang="en-US" dirty="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idx="1"/>
          </p:nvPr>
        </p:nvSpPr>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10"/>
          </p:nvPr>
        </p:nvSpPr>
        <p:spPr/>
        <p:txBody>
          <a:bodyPr/>
          <a:lstStyle/>
          <a:p>
            <a:fld id="{8A4C08AF-84E6-4329-8E67-FEA434B47075}" type="datetimeFigureOut">
              <a:rPr lang="en-US" dirty="0"/>
              <a:t>1/4/2021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3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5000"/>
              </a:lnSpc>
              <a:defRPr sz="7200" b="1"/>
            </a:lvl1pPr>
          </a:lstStyle>
          <a:p>
            <a:r>
              <a:rPr lang="el-GR" smtClean="0"/>
              <a:t>Στυλ κύριου τίτλου</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Στυλ υποδείγματος κειμένου</a:t>
            </a:r>
          </a:p>
        </p:txBody>
      </p:sp>
      <p:sp>
        <p:nvSpPr>
          <p:cNvPr id="4" name="Date Placeholder 3"/>
          <p:cNvSpPr>
            <a:spLocks noGrp="1"/>
          </p:cNvSpPr>
          <p:nvPr>
            <p:ph type="dt" sz="half" idx="10"/>
          </p:nvPr>
        </p:nvSpPr>
        <p:spPr>
          <a:xfrm>
            <a:off x="8593667" y="6272784"/>
            <a:ext cx="2644309" cy="365125"/>
          </a:xfrm>
        </p:spPr>
        <p:txBody>
          <a:bodyPr/>
          <a:lstStyle/>
          <a:p>
            <a:fld id="{4F6EE328-6AFF-436B-881F-213D56084544}" type="datetimeFigureOut">
              <a:rPr lang="en-US" dirty="0"/>
              <a:t>1/4/2021</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Στυλ κύριου τίτλου</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Date Placeholder 4"/>
          <p:cNvSpPr>
            <a:spLocks noGrp="1"/>
          </p:cNvSpPr>
          <p:nvPr>
            <p:ph type="dt" sz="half" idx="10"/>
          </p:nvPr>
        </p:nvSpPr>
        <p:spPr/>
        <p:txBody>
          <a:bodyPr/>
          <a:lstStyle/>
          <a:p>
            <a:fld id="{AE02069A-09EE-4C7C-86A4-2314A404921D}" type="datetimeFigureOut">
              <a:rPr lang="en-US" dirty="0"/>
              <a:t>1/4/2021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smtClean="0"/>
              <a:t>Στυλ κύριου τίτλου</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Στυλ υποδείγματος κειμένου</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7" name="Date Placeholder 6"/>
          <p:cNvSpPr>
            <a:spLocks noGrp="1"/>
          </p:cNvSpPr>
          <p:nvPr>
            <p:ph type="dt" sz="half" idx="10"/>
          </p:nvPr>
        </p:nvSpPr>
        <p:spPr/>
        <p:txBody>
          <a:bodyPr/>
          <a:lstStyle/>
          <a:p>
            <a:fld id="{D56EE7F1-171E-411F-96CA-A251A21496E7}" type="datetimeFigureOut">
              <a:rPr lang="en-US" dirty="0"/>
              <a:t>1/4/2021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smtClean="0"/>
              <a:t>Στυλ κύριου τίτλου</a:t>
            </a:r>
            <a:endParaRPr lang="en-US" dirty="0"/>
          </a:p>
        </p:txBody>
      </p:sp>
      <p:sp>
        <p:nvSpPr>
          <p:cNvPr id="3" name="Date Placeholder 2"/>
          <p:cNvSpPr>
            <a:spLocks noGrp="1"/>
          </p:cNvSpPr>
          <p:nvPr>
            <p:ph type="dt" sz="half" idx="10"/>
          </p:nvPr>
        </p:nvSpPr>
        <p:spPr/>
        <p:txBody>
          <a:bodyPr/>
          <a:lstStyle/>
          <a:p>
            <a:fld id="{8872C98D-A273-4547-9B92-97D7769F71A6}" type="datetimeFigureOut">
              <a:rPr lang="en-US" dirty="0"/>
              <a:t>1/4/2021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B7CD67-0644-446C-B2AD-1C09BF34F286}" type="datetimeFigureOut">
              <a:rPr lang="en-US" dirty="0"/>
              <a:t>1/4/2021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smtClean="0"/>
              <a:t>Στυλ κύριου τίτλου</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81480828-6983-48AD-9E27-CBD3696F837E}" type="datetimeFigureOut">
              <a:rPr lang="en-US" dirty="0"/>
              <a:t>1/4/2021</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l-GR" smtClean="0"/>
              <a:t>Στυλ κύριου τίτλου</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smtClean="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Στυλ υποδείγματος κειμένου</a:t>
            </a:r>
          </a:p>
        </p:txBody>
      </p:sp>
      <p:sp>
        <p:nvSpPr>
          <p:cNvPr id="5" name="Date Placeholder 4"/>
          <p:cNvSpPr>
            <a:spLocks noGrp="1"/>
          </p:cNvSpPr>
          <p:nvPr>
            <p:ph type="dt" sz="half" idx="10"/>
          </p:nvPr>
        </p:nvSpPr>
        <p:spPr/>
        <p:txBody>
          <a:bodyPr/>
          <a:lstStyle/>
          <a:p>
            <a:fld id="{2C5EFB91-0324-450E-B17F-36DC0ECCE413}" type="datetimeFigureOut">
              <a:rPr lang="en-US" dirty="0"/>
              <a:t>1/4/2021</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l-GR" smtClean="0"/>
              <a:t>Στυλ κύριου τίτλου</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52E37674-C1BA-4107-9B06-6D4CAC3A3DF5}" type="datetimeFigureOut">
              <a:rPr lang="en-US" dirty="0"/>
              <a:t>1/4/2021</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n-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4800" b="1" kern="1200" cap="none"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ctrTitle"/>
          </p:nvPr>
        </p:nvSpPr>
        <p:spPr>
          <a:xfrm>
            <a:off x="1280160" y="517822"/>
            <a:ext cx="9796549" cy="3638541"/>
          </a:xfrm>
        </p:spPr>
        <p:txBody>
          <a:bodyPr/>
          <a:lstStyle/>
          <a:p>
            <a:r>
              <a:rPr lang="el-GR" dirty="0" smtClean="0"/>
              <a:t>Ι. Καμπανέλλη, Το Μεγάλο μας Τσίρκο</a:t>
            </a:r>
            <a:endParaRPr lang="en-GB" dirty="0"/>
          </a:p>
        </p:txBody>
      </p:sp>
      <p:sp>
        <p:nvSpPr>
          <p:cNvPr id="3" name="Υπότιτλος 2"/>
          <p:cNvSpPr>
            <a:spLocks noGrp="1"/>
          </p:cNvSpPr>
          <p:nvPr>
            <p:ph type="subTitle" idx="1"/>
          </p:nvPr>
        </p:nvSpPr>
        <p:spPr/>
        <p:txBody>
          <a:bodyPr>
            <a:normAutofit/>
          </a:bodyPr>
          <a:lstStyle/>
          <a:p>
            <a:r>
              <a:rPr lang="el-GR" sz="4000" b="1" dirty="0" smtClean="0"/>
              <a:t>Πέρι Γκιλοτίνας</a:t>
            </a:r>
            <a:endParaRPr lang="en-GB" sz="4000" b="1" dirty="0"/>
          </a:p>
        </p:txBody>
      </p:sp>
    </p:spTree>
    <p:extLst>
      <p:ext uri="{BB962C8B-B14F-4D97-AF65-F5344CB8AC3E}">
        <p14:creationId xmlns:p14="http://schemas.microsoft.com/office/powerpoint/2010/main" val="2153646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a:t>Η</a:t>
            </a:r>
            <a:r>
              <a:rPr lang="el-GR" dirty="0" smtClean="0"/>
              <a:t> </a:t>
            </a:r>
            <a:r>
              <a:rPr lang="el-GR" dirty="0" smtClean="0"/>
              <a:t>σάτιρα , η ειρωνεία </a:t>
            </a:r>
            <a:r>
              <a:rPr lang="el-GR" dirty="0" smtClean="0"/>
              <a:t>. </a:t>
            </a:r>
            <a:endParaRPr lang="en-GB" dirty="0"/>
          </a:p>
        </p:txBody>
      </p:sp>
      <p:sp>
        <p:nvSpPr>
          <p:cNvPr id="3" name="Θέση περιεχομένου 2"/>
          <p:cNvSpPr>
            <a:spLocks noGrp="1"/>
          </p:cNvSpPr>
          <p:nvPr>
            <p:ph idx="1"/>
          </p:nvPr>
        </p:nvSpPr>
        <p:spPr/>
        <p:txBody>
          <a:bodyPr/>
          <a:lstStyle/>
          <a:p>
            <a:r>
              <a:rPr lang="el-GR" dirty="0" smtClean="0"/>
              <a:t>Οι λόγοι των τριών απεσταλμένων εξηγούν τα προτερήματα της γκιλοτίνας , τα επαναλαμβάνουν, είναι σα να λειτουργούν σαν το μέσο προπαγάνδας και πλύσης εγκεφάλου των ακροατών. Φυσικά το τραγούδι και ο έμμετρος λόγος , που εύκολα αποστηθίζεται ,δε θεωρώ πως είναι τυχαίος. </a:t>
            </a:r>
          </a:p>
          <a:p>
            <a:r>
              <a:rPr lang="el-GR" dirty="0" smtClean="0"/>
              <a:t>Κάθε απεσταλμένος απαγγέλει τραγουδιστά  από 2 στροφές,  που ενώ στο σύνολο ακολουθείται η σειρά ΑΒΓ, ΑΒΓ,  αν κανείς την αλλάξει σε ΑΑ, ΒΒ,ΓΓ  θα προσέξει ότι κάθε απεσταλμένος απαγγέλει ένα</a:t>
            </a:r>
            <a:r>
              <a:rPr lang="el-GR" dirty="0"/>
              <a:t> </a:t>
            </a:r>
            <a:r>
              <a:rPr lang="el-GR" dirty="0" smtClean="0"/>
              <a:t>ολοκληρωμένο και θεματικά συνεχές δίστροφο ποίημα. </a:t>
            </a:r>
          </a:p>
          <a:p>
            <a:r>
              <a:rPr lang="el-GR" dirty="0" smtClean="0"/>
              <a:t>Οι απεσταλμένο που απαγγέλλουν είναι φανερό ότι πρόκειται για τους Έλληνες υπαλλήλους που γίνεται λόγος νωρίτερα και συνόδευαν τους Βαυαρούς στρατιωτικούς και που από όσο φαίνεται έχουν αναλάβει το ρόλο να «νουθετήσουν» τους ομοεθνείς τους. </a:t>
            </a:r>
            <a:endParaRPr lang="en-GB" dirty="0"/>
          </a:p>
        </p:txBody>
      </p:sp>
    </p:spTree>
    <p:extLst>
      <p:ext uri="{BB962C8B-B14F-4D97-AF65-F5344CB8AC3E}">
        <p14:creationId xmlns:p14="http://schemas.microsoft.com/office/powerpoint/2010/main" val="199141853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dirty="0"/>
          </a:p>
        </p:txBody>
      </p:sp>
      <p:sp>
        <p:nvSpPr>
          <p:cNvPr id="3" name="Θέση περιεχομένου 2"/>
          <p:cNvSpPr>
            <a:spLocks noGrp="1"/>
          </p:cNvSpPr>
          <p:nvPr>
            <p:ph idx="1"/>
          </p:nvPr>
        </p:nvSpPr>
        <p:spPr/>
        <p:txBody>
          <a:bodyPr>
            <a:normAutofit/>
          </a:bodyPr>
          <a:lstStyle/>
          <a:p>
            <a:pPr marL="0" indent="0">
              <a:buNone/>
            </a:pPr>
            <a:r>
              <a:rPr lang="el-GR" dirty="0" smtClean="0"/>
              <a:t>Ωστόσο, η ειρωνεία, ο δεικτικός χαρακτήρας, το αλληγορικό τέχνασμα και ο έμμεσος παραλληλισμός του Καμπανέλλη  στο πρόσωπο των «ξένων» να αντικατοπτρίζονται πρόσωπα που στο όνομα της ελευθερίας, προσφέρουν τον θάνατο, όπως  συνέβαινε και στα χρόνια της δικτατορίας, είναι αξιοθαύμαστο. </a:t>
            </a:r>
          </a:p>
          <a:p>
            <a:pPr marL="0" indent="0">
              <a:buNone/>
            </a:pPr>
            <a:r>
              <a:rPr lang="el-GR" dirty="0" smtClean="0"/>
              <a:t>Ο συγγραφέας αφήνει για το τέλος το πιο δυνατό χαρτί – επιχείρημά του προκειμένου να υποστηρίξει την χρησιμότητα της γκιλοτίνας στο χωριό του:  την χριστιανική πίστη Ο κοινοτάρχης φτάνει στο σημείο να επιχειρηματολογήσει υπέρ του θανάτου, για χάριν της βασιλικής γκιλοτίνας, χρησιμοποιώντας τη μετά θάνατον ζωή που υποστηρίζει η χριστιανική πίστη , σαν έρεισμα για να υποστηρίξει πως οι χριστιανοί οφείλουν να σκέφτονται και τους τρόπους να πεθάνουν, προκειμένου να βιώσουν και τη μεταθανάτιο ζωή. Ένα παράλογο  ή και μηδενιστικό επιχείρημα, αλλά και μια καυστική στάση του συγγραφέα απέναντι στη θρησκεία   και κυρίως τους τρόπους  που ερμηνεύεται προς όφελος  σκοπιμοτήτων. </a:t>
            </a:r>
            <a:endParaRPr lang="en-GB" dirty="0"/>
          </a:p>
        </p:txBody>
      </p:sp>
    </p:spTree>
    <p:extLst>
      <p:ext uri="{BB962C8B-B14F-4D97-AF65-F5344CB8AC3E}">
        <p14:creationId xmlns:p14="http://schemas.microsoft.com/office/powerpoint/2010/main" val="187073875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dirty="0"/>
          </a:p>
        </p:txBody>
      </p:sp>
      <p:sp>
        <p:nvSpPr>
          <p:cNvPr id="3" name="Θέση περιεχομένου 2"/>
          <p:cNvSpPr>
            <a:spLocks noGrp="1"/>
          </p:cNvSpPr>
          <p:nvPr>
            <p:ph idx="1"/>
          </p:nvPr>
        </p:nvSpPr>
        <p:spPr/>
        <p:txBody>
          <a:bodyPr/>
          <a:lstStyle/>
          <a:p>
            <a:r>
              <a:rPr lang="el-GR" dirty="0"/>
              <a:t>Ο λόγος υποδοχής του προέδρου της κοινότητας όπου «δωρίζεται» η γκιλοτίνα καταδεικνύει  μια αφελή και παθητική , άνευ κριτηρίου στάση, που αποδέχεται ως σωτήριο ο,τιδήποτε παρέχεται από τις ξένες δυνάμεις, ακόμα και αν αυτό εμφανώς προορίζεται για την εξόντωση του δέκτη. Ο πρόεδρος σε ρόλο </a:t>
            </a:r>
            <a:r>
              <a:rPr lang="el-GR" dirty="0" smtClean="0"/>
              <a:t>αντιπροσώπευσης </a:t>
            </a:r>
            <a:r>
              <a:rPr lang="el-GR" dirty="0"/>
              <a:t>της τοπικής εξουσίας όχι μόνο αποδέχεται το </a:t>
            </a:r>
            <a:r>
              <a:rPr lang="el-GR" dirty="0" smtClean="0"/>
              <a:t>«δώρο» </a:t>
            </a:r>
            <a:r>
              <a:rPr lang="el-GR" dirty="0"/>
              <a:t>, αλλά αναλαμβάνει και να το διαφημίσει στους συμπολίτες του, αποδίδοντας τα εύσημα στους αποστολείς. Ο λόγος του είναι αντιφατικός και ταυτίζει  την ελευθερία με την εξόντωση , αλλά και το θάνατο. Έννοιες που για τους αγωνιστές της </a:t>
            </a:r>
            <a:r>
              <a:rPr lang="el-GR" dirty="0" smtClean="0"/>
              <a:t>επανάστασης </a:t>
            </a:r>
            <a:r>
              <a:rPr lang="el-GR" dirty="0"/>
              <a:t>ήταν οι δυο εναλλακτικές λύσεις για την ύπαρξή τους: Ελευθερία ή Θάνατος. Και να που τώρα ο πρόεδρος έρχεται να αλλοιώσει αυτό το ιδανικό των αγωνιστών. </a:t>
            </a:r>
          </a:p>
          <a:p>
            <a:endParaRPr lang="en-GB" dirty="0"/>
          </a:p>
        </p:txBody>
      </p:sp>
    </p:spTree>
    <p:extLst>
      <p:ext uri="{BB962C8B-B14F-4D97-AF65-F5344CB8AC3E}">
        <p14:creationId xmlns:p14="http://schemas.microsoft.com/office/powerpoint/2010/main" val="14194887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endParaRPr lang="en-GB" dirty="0"/>
          </a:p>
        </p:txBody>
      </p:sp>
      <p:sp>
        <p:nvSpPr>
          <p:cNvPr id="3" name="Θέση περιεχομένου 2"/>
          <p:cNvSpPr>
            <a:spLocks noGrp="1"/>
          </p:cNvSpPr>
          <p:nvPr>
            <p:ph idx="1"/>
          </p:nvPr>
        </p:nvSpPr>
        <p:spPr/>
        <p:txBody>
          <a:bodyPr>
            <a:normAutofit fontScale="92500" lnSpcReduction="20000"/>
          </a:bodyPr>
          <a:lstStyle/>
          <a:p>
            <a:r>
              <a:rPr lang="el-GR" dirty="0" smtClean="0"/>
              <a:t>Η ίδια αφελής γελοιότητα, θα ονόμαζα, καταφαίνεται και προς το τέλος του λόγου του , όταν δε διστάζει να χρησιμοποιήσει και το «ιερό» για την εποχή στοιχείο της Επανάστασης : την πίστη, προκειμένου να επιχειρηματολογήσει υπερ της γκιλοτίνας. Φυσικά, από πλευράς του συγγραφέα φαίνεται μια τόσο σατιρική όσο και αποδοκιμαστική στάση , απέναντι στη θρησκεία και το στοιχείο της εξουσίας.  Στο πρόσωπο του θεατή δημιουργείται ένα μειδίαμα από τον σχεδόν ειρωνικό τρόπο του συγγραφέα να δείξει τη γελοιότητα της επιχειρηματολογίας που λείπεται λογικής .</a:t>
            </a:r>
          </a:p>
          <a:p>
            <a:r>
              <a:rPr lang="el-GR" dirty="0" smtClean="0"/>
              <a:t>Από τον λόγο του επίσης υπαινικτικά φαίνεται ότι η πολύτιμη αρωγή των ξένων δυνάμεων  με την αποστολή τέτοιων δώρων γίνεται φυσικά με την αμέριστη συμφωνία και συγκατάθεση της «πατρίδας» , εννοώντας το πολωτικό σκέλος της. </a:t>
            </a:r>
          </a:p>
          <a:p>
            <a:r>
              <a:rPr lang="el-GR" dirty="0" smtClean="0"/>
              <a:t>Ο πρόεδρος μη μπορώντας να διανοηθεί μια στάση της πατρίδας έξω από το σ</a:t>
            </a:r>
          </a:p>
          <a:p>
            <a:r>
              <a:rPr lang="el-GR" dirty="0" smtClean="0"/>
              <a:t>Οι απεσταλμένοι από την άλλη μεριά, σαν σε ρόλο χορικού σε αρχαία τραγωδία, με  μιλούν ποιητικά , μεταφορικά , έμμεσα την αλήθεια, κρίνοντας κ επικρίνοντας καυστικά , ωστόσο το έμμετρο του λόγου τους και το τραγούδι, η μορφή δηλαδή , δημιουργεί ένα οξύμωρο: χαρούμενο τραγούδι </a:t>
            </a:r>
            <a:r>
              <a:rPr lang="en-GB" dirty="0" smtClean="0"/>
              <a:t>vs</a:t>
            </a:r>
            <a:r>
              <a:rPr lang="el-GR" dirty="0" smtClean="0"/>
              <a:t> καυστικό περιεχόμενο, γεγονός που νομίζω λειτουργεί σαν καμουφλάζ. Αυτό ίσως που λέμε σήμερα « η αλήθεια μεταξύ αστείου και σοβαρού» </a:t>
            </a:r>
          </a:p>
          <a:p>
            <a:endParaRPr lang="en-GB" dirty="0"/>
          </a:p>
        </p:txBody>
      </p:sp>
    </p:spTree>
    <p:extLst>
      <p:ext uri="{BB962C8B-B14F-4D97-AF65-F5344CB8AC3E}">
        <p14:creationId xmlns:p14="http://schemas.microsoft.com/office/powerpoint/2010/main" val="3952366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Εργασία Α’ εξαμήνου</a:t>
            </a:r>
            <a:endParaRPr lang="en-GB" dirty="0"/>
          </a:p>
        </p:txBody>
      </p:sp>
      <p:sp>
        <p:nvSpPr>
          <p:cNvPr id="3" name="Θέση περιεχομένου 2"/>
          <p:cNvSpPr>
            <a:spLocks noGrp="1"/>
          </p:cNvSpPr>
          <p:nvPr>
            <p:ph idx="1"/>
          </p:nvPr>
        </p:nvSpPr>
        <p:spPr/>
        <p:txBody>
          <a:bodyPr/>
          <a:lstStyle/>
          <a:p>
            <a:r>
              <a:rPr lang="el-GR" dirty="0" smtClean="0"/>
              <a:t>Σιδέρη Σοφία </a:t>
            </a:r>
          </a:p>
          <a:p>
            <a:endParaRPr lang="el-GR" dirty="0" smtClean="0"/>
          </a:p>
          <a:p>
            <a:r>
              <a:rPr lang="el-GR" dirty="0" smtClean="0"/>
              <a:t>Νεοελληνική Ιστορία και Θέατρο </a:t>
            </a:r>
          </a:p>
          <a:p>
            <a:endParaRPr lang="el-GR" dirty="0" smtClean="0"/>
          </a:p>
          <a:p>
            <a:r>
              <a:rPr lang="el-GR" dirty="0" smtClean="0"/>
              <a:t>Διδάσκων: Χρ. Καρδαράς </a:t>
            </a:r>
            <a:endParaRPr lang="en-GB" dirty="0"/>
          </a:p>
        </p:txBody>
      </p:sp>
    </p:spTree>
    <p:extLst>
      <p:ext uri="{BB962C8B-B14F-4D97-AF65-F5344CB8AC3E}">
        <p14:creationId xmlns:p14="http://schemas.microsoft.com/office/powerpoint/2010/main" val="22467038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Το ιστορικό πλαίσιο</a:t>
            </a:r>
            <a:endParaRPr lang="en-GB" sz="3600" dirty="0"/>
          </a:p>
        </p:txBody>
      </p:sp>
      <p:sp>
        <p:nvSpPr>
          <p:cNvPr id="3" name="Θέση περιεχομένου 2"/>
          <p:cNvSpPr>
            <a:spLocks noGrp="1"/>
          </p:cNvSpPr>
          <p:nvPr>
            <p:ph idx="1"/>
          </p:nvPr>
        </p:nvSpPr>
        <p:spPr/>
        <p:txBody>
          <a:bodyPr>
            <a:normAutofit fontScale="92500" lnSpcReduction="10000"/>
          </a:bodyPr>
          <a:lstStyle/>
          <a:p>
            <a:r>
              <a:rPr lang="el-GR" dirty="0" smtClean="0"/>
              <a:t>Στο απόσπασμα με το όνομα Γκιλοτίνα γίνεται μια έμμεση πλην σαφής αναφορά στον καθοριστικό ρόλο των Μεγάλων Δυνάμεων του 19</a:t>
            </a:r>
            <a:r>
              <a:rPr lang="el-GR" baseline="30000" dirty="0" smtClean="0"/>
              <a:t>ου</a:t>
            </a:r>
            <a:r>
              <a:rPr lang="el-GR" dirty="0" smtClean="0"/>
              <a:t> αιώνα στη πορεία του ελληνικού έθνους προς τη δημιουργία ενός ανεξάρτητου , αυτόνομου και αυτό-κυρίαρχου κράτους. </a:t>
            </a:r>
          </a:p>
          <a:p>
            <a:r>
              <a:rPr lang="el-GR" dirty="0" smtClean="0"/>
              <a:t>Ιστορικά αναφέρεται στην περίοδο της πρώτης βασιλείας  στην Ελλάδα (1831-1862), μετά η δολοφονία του Καποδίστρια και την παραίτηση του Λεοπόλδου,  όπου πρωταγωνίστησαν ο βαυαρικής προέλευσης Όθωνας και οι αντιβασιλείς του μέχρι το 1835 οπόταν ενηλικιώθηκε, και  κατόπιν της υπογραφής της Συνθήκης του Λονδίνου (1830 και 1832), όπου στη μεν πρώτη, γνωστή ως Πρωτόκολλο της Ανεξαρτησίας στην ουσία επισφραγίστηκε το πολίτευμα της βασιλείας  και στη μεν δεύτερη προσδιορίστηκε το θέμα των συνόρων με την οθωμανική αυτοκρατορία στα βορειοδυτικά και βορειοανατολικά σύνορα. </a:t>
            </a:r>
          </a:p>
          <a:p>
            <a:r>
              <a:rPr lang="el-GR" dirty="0" smtClean="0"/>
              <a:t>Βασικό ρόλο στη σύναψη των παραπάνω συνθηκών ,αλλά και την πορεία των εσωτερικών υποθέσεων παίζουν οι τρεις μεγάλες δυνάμεις: Βρετανία, Γαλλία και Ρωσία, ως εγγυήτριες δυνάμεις για την Ελλάδα και φυσικά δανειοδότες - μετά και την επιβολή αποζημίωσης προς την Πύλη για την επέκταση των συνόρων- σε γαλλικά φράγκα-</a:t>
            </a:r>
          </a:p>
          <a:p>
            <a:endParaRPr lang="en-GB" dirty="0"/>
          </a:p>
        </p:txBody>
      </p:sp>
    </p:spTree>
    <p:extLst>
      <p:ext uri="{BB962C8B-B14F-4D97-AF65-F5344CB8AC3E}">
        <p14:creationId xmlns:p14="http://schemas.microsoft.com/office/powerpoint/2010/main" val="168236885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συμβολισμός </a:t>
            </a:r>
            <a:endParaRPr lang="en-GB" dirty="0"/>
          </a:p>
        </p:txBody>
      </p:sp>
      <p:sp>
        <p:nvSpPr>
          <p:cNvPr id="3" name="Θέση περιεχομένου 2"/>
          <p:cNvSpPr>
            <a:spLocks noGrp="1"/>
          </p:cNvSpPr>
          <p:nvPr>
            <p:ph idx="1"/>
          </p:nvPr>
        </p:nvSpPr>
        <p:spPr/>
        <p:txBody>
          <a:bodyPr>
            <a:normAutofit/>
          </a:bodyPr>
          <a:lstStyle/>
          <a:p>
            <a:pPr marL="0" indent="0">
              <a:buNone/>
            </a:pPr>
            <a:endParaRPr lang="el-GR" dirty="0"/>
          </a:p>
          <a:p>
            <a:r>
              <a:rPr lang="el-GR" dirty="0"/>
              <a:t>Η Γκιλοτίνα χρησιμοποιείται ως ένα σύμβολο γρήγορου και «εκλεπτυσμένου» θανάτου, τόσο λόγω προέλευσης, όσο και λόγω ιστορικής χρήσης του.  Ένα εργαλείο βασανιστηρίου που δημιουργήθηκε την εποχή της Γαλλικής </a:t>
            </a:r>
            <a:r>
              <a:rPr lang="el-GR" dirty="0" smtClean="0"/>
              <a:t>Επανάστασης, </a:t>
            </a:r>
            <a:r>
              <a:rPr lang="el-GR" dirty="0"/>
              <a:t>χρησιμοποιήθηκε σε </a:t>
            </a:r>
            <a:r>
              <a:rPr lang="el-GR" dirty="0" smtClean="0"/>
              <a:t>μελλοθάνατους, αρχικά εχθρούς της Γαλλικής Επανάστασης, εντέλει </a:t>
            </a:r>
            <a:r>
              <a:rPr lang="el-GR" dirty="0"/>
              <a:t>ανεξαρτήτως ταξικής ή κοινωνικής προέλευσης </a:t>
            </a:r>
            <a:r>
              <a:rPr lang="el-GR" dirty="0" smtClean="0"/>
              <a:t>. Είναι λοιπόν γαλλικό αστικό προϊόν, με σαφή υπαινιγμό ως προς την παρεμβολή της Γαλλίας στα ελληνικά πράγματα, δημιουργημένο από ανθρώπους που πάλευαν για την ελευθερία και την αδελφοσύνη , δηλαδή τη ζωή – οξύμωρο. </a:t>
            </a:r>
          </a:p>
          <a:p>
            <a:r>
              <a:rPr lang="el-GR" dirty="0" smtClean="0"/>
              <a:t>Η γκιλοτίνα , ως «τελευταία λέξη» της ευρωπαϊκής «προόδου» μιας και υπήρξε δημιούργημα της Γαλλικής Επανάστασης , περιλαμβάνει στα προτερήματά της τον γρήγορο και ακαριαίο θάνατο δι’ αποκεφαλισμού.  Πόσο σικ, μπροστά στα  πολύωρα γκροτέσκ βασανιστήρια των Τούρκων. </a:t>
            </a:r>
          </a:p>
          <a:p>
            <a:endParaRPr lang="el-GR" dirty="0"/>
          </a:p>
        </p:txBody>
      </p:sp>
    </p:spTree>
    <p:extLst>
      <p:ext uri="{BB962C8B-B14F-4D97-AF65-F5344CB8AC3E}">
        <p14:creationId xmlns:p14="http://schemas.microsoft.com/office/powerpoint/2010/main" val="348007042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Ο συμβολισμός </a:t>
            </a:r>
            <a:endParaRPr lang="en-GB" dirty="0"/>
          </a:p>
        </p:txBody>
      </p:sp>
      <p:sp>
        <p:nvSpPr>
          <p:cNvPr id="3" name="Θέση περιεχομένου 2"/>
          <p:cNvSpPr>
            <a:spLocks noGrp="1"/>
          </p:cNvSpPr>
          <p:nvPr>
            <p:ph idx="1"/>
          </p:nvPr>
        </p:nvSpPr>
        <p:spPr/>
        <p:txBody>
          <a:bodyPr/>
          <a:lstStyle/>
          <a:p>
            <a:endParaRPr lang="el-GR" dirty="0" smtClean="0"/>
          </a:p>
          <a:p>
            <a:endParaRPr lang="el-GR" dirty="0"/>
          </a:p>
          <a:p>
            <a:r>
              <a:rPr lang="el-GR" dirty="0"/>
              <a:t>Η Γκιλοτίνα κόπτει το κεφάλι, το μέρος του σώματος που σχετίζεται με το </a:t>
            </a:r>
            <a:r>
              <a:rPr lang="el-GR" dirty="0" smtClean="0"/>
              <a:t>πνεύμα</a:t>
            </a:r>
            <a:r>
              <a:rPr lang="el-GR" dirty="0"/>
              <a:t>, τις </a:t>
            </a:r>
            <a:r>
              <a:rPr lang="el-GR" dirty="0" smtClean="0"/>
              <a:t>ιδέες</a:t>
            </a:r>
            <a:r>
              <a:rPr lang="el-GR" dirty="0"/>
              <a:t>, τα </a:t>
            </a:r>
            <a:r>
              <a:rPr lang="el-GR" dirty="0" smtClean="0"/>
              <a:t>ιδεώδη </a:t>
            </a:r>
            <a:r>
              <a:rPr lang="el-GR" dirty="0"/>
              <a:t>και ιδανικά, και που χωρίς αυτό δε δύναται να </a:t>
            </a:r>
            <a:r>
              <a:rPr lang="el-GR" dirty="0" smtClean="0"/>
              <a:t>επιζήσει κανείς ή να συνεχίσει να  υπάρχει. </a:t>
            </a:r>
            <a:r>
              <a:rPr lang="el-GR" dirty="0"/>
              <a:t>Εν </a:t>
            </a:r>
            <a:r>
              <a:rPr lang="el-GR" dirty="0" smtClean="0"/>
              <a:t>προκειμένω </a:t>
            </a:r>
            <a:r>
              <a:rPr lang="el-GR" dirty="0"/>
              <a:t>, ο μελλοθάνατος είναι το </a:t>
            </a:r>
            <a:r>
              <a:rPr lang="el-GR" dirty="0" smtClean="0"/>
              <a:t>ελληνικό ιδεώδες της αυτοκυριαρχίας και πλήρους ελευθερίας των Ελλήνων και του φρονήματός τους </a:t>
            </a:r>
            <a:r>
              <a:rPr lang="el-GR" dirty="0"/>
              <a:t>και δήμιος </a:t>
            </a:r>
            <a:r>
              <a:rPr lang="el-GR" dirty="0" smtClean="0"/>
              <a:t>η </a:t>
            </a:r>
            <a:r>
              <a:rPr lang="el-GR" dirty="0"/>
              <a:t>Γαλλία ,η Αγγλία και η Ρωσία, δυνάμεις επιρροής. </a:t>
            </a:r>
          </a:p>
          <a:p>
            <a:endParaRPr lang="en-GB" dirty="0"/>
          </a:p>
        </p:txBody>
      </p:sp>
    </p:spTree>
    <p:extLst>
      <p:ext uri="{BB962C8B-B14F-4D97-AF65-F5344CB8AC3E}">
        <p14:creationId xmlns:p14="http://schemas.microsoft.com/office/powerpoint/2010/main" val="63352566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Αλληγορία και σάτιρα </a:t>
            </a:r>
            <a:endParaRPr lang="en-GB" dirty="0"/>
          </a:p>
        </p:txBody>
      </p:sp>
      <p:sp>
        <p:nvSpPr>
          <p:cNvPr id="3" name="Θέση περιεχομένου 2"/>
          <p:cNvSpPr>
            <a:spLocks noGrp="1"/>
          </p:cNvSpPr>
          <p:nvPr>
            <p:ph idx="1"/>
          </p:nvPr>
        </p:nvSpPr>
        <p:spPr/>
        <p:txBody>
          <a:bodyPr>
            <a:normAutofit/>
          </a:bodyPr>
          <a:lstStyle/>
          <a:p>
            <a:endParaRPr lang="el-GR" dirty="0" smtClean="0"/>
          </a:p>
          <a:p>
            <a:r>
              <a:rPr lang="el-GR" dirty="0" smtClean="0"/>
              <a:t>Η γκιλοτίνα λοιπόν καταφθάνει ως  κρατικό δώρο, δηλαδή «δώρο» του βασιλιά,  στην κοινότητα ενός χωριού. Το δώρο υπό κανονικές συνθήκες είναι μια πράξη ή έναν αντικείμενο που δίδεται με αγάπη στο δέκτη. Εδώ η΄ αγάπη, το καλό που θα ήθελε το παλάτι για τους κατοίκους του χωριού της Ελλάδας φαίνεται πως είναι ο φόβος και ο θάνατος. </a:t>
            </a:r>
          </a:p>
          <a:p>
            <a:r>
              <a:rPr lang="el-GR" dirty="0" smtClean="0"/>
              <a:t>Ακόμα η ξενόφερτη γκιλοτίνα ταυτίζει  τα συμφέροντα και τις επιδιώξεις του παλατιού με τις εξωτερικές δυνάμεις τα  και φέρνει αντιμέτωπα με τα αισθήματα και τις σκέψεις των κατοίκων  του χωριού ( φόβος και </a:t>
            </a:r>
            <a:r>
              <a:rPr lang="el-GR" dirty="0"/>
              <a:t>έ</a:t>
            </a:r>
            <a:r>
              <a:rPr lang="el-GR" dirty="0" smtClean="0"/>
              <a:t>κπληξη κατοίκων), που αντιπροσωπεύουν τον ελληνικό λαό, που την εποχή εκείνη ζει στη και από την ύπαιθρο. </a:t>
            </a:r>
          </a:p>
          <a:p>
            <a:endParaRPr lang="el-GR" dirty="0" smtClean="0"/>
          </a:p>
          <a:p>
            <a:pPr marL="0" indent="0">
              <a:buNone/>
            </a:pPr>
            <a:endParaRPr lang="el-GR" dirty="0" smtClean="0"/>
          </a:p>
          <a:p>
            <a:endParaRPr lang="el-GR" dirty="0" smtClean="0"/>
          </a:p>
          <a:p>
            <a:endParaRPr lang="en-GB" dirty="0"/>
          </a:p>
        </p:txBody>
      </p:sp>
    </p:spTree>
    <p:extLst>
      <p:ext uri="{BB962C8B-B14F-4D97-AF65-F5344CB8AC3E}">
        <p14:creationId xmlns:p14="http://schemas.microsoft.com/office/powerpoint/2010/main" val="40564955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a:xfrm>
            <a:off x="1069848" y="484632"/>
            <a:ext cx="10058400" cy="1468859"/>
          </a:xfrm>
        </p:spPr>
        <p:txBody>
          <a:bodyPr>
            <a:normAutofit/>
          </a:bodyPr>
          <a:lstStyle/>
          <a:p>
            <a:r>
              <a:rPr lang="el-GR" sz="3600" dirty="0" smtClean="0"/>
              <a:t>Αλληγορία και σάτιρα </a:t>
            </a:r>
            <a:endParaRPr lang="en-GB" sz="3600" dirty="0"/>
          </a:p>
        </p:txBody>
      </p:sp>
      <p:sp>
        <p:nvSpPr>
          <p:cNvPr id="3" name="Θέση περιεχομένου 2"/>
          <p:cNvSpPr>
            <a:spLocks noGrp="1"/>
          </p:cNvSpPr>
          <p:nvPr>
            <p:ph idx="1"/>
          </p:nvPr>
        </p:nvSpPr>
        <p:spPr>
          <a:xfrm>
            <a:off x="1734866" y="1953491"/>
            <a:ext cx="10058400" cy="4050792"/>
          </a:xfrm>
        </p:spPr>
        <p:txBody>
          <a:bodyPr>
            <a:normAutofit/>
          </a:bodyPr>
          <a:lstStyle/>
          <a:p>
            <a:pPr marL="0" indent="0">
              <a:buNone/>
            </a:pPr>
            <a:r>
              <a:rPr lang="el-GR" dirty="0" smtClean="0"/>
              <a:t>Χαρακτηριστικό  </a:t>
            </a:r>
            <a:r>
              <a:rPr lang="el-GR" dirty="0"/>
              <a:t>είναι ότι η γκιλοτίνα φθάνει συνοδευόμενη από </a:t>
            </a:r>
            <a:r>
              <a:rPr lang="el-GR" dirty="0" smtClean="0"/>
              <a:t>Βαυαρούς </a:t>
            </a:r>
            <a:r>
              <a:rPr lang="el-GR" dirty="0"/>
              <a:t>στρατιωτικούς, αλλά και </a:t>
            </a:r>
            <a:r>
              <a:rPr lang="el-GR" dirty="0" smtClean="0"/>
              <a:t>Έλληνες υπαλλήλους </a:t>
            </a:r>
            <a:r>
              <a:rPr lang="el-GR" dirty="0"/>
              <a:t>από την πρωτεύουσα , παραπέμποντας στην αγαστή συνεργασία των </a:t>
            </a:r>
            <a:r>
              <a:rPr lang="el-GR" dirty="0" smtClean="0"/>
              <a:t>έξωθεν </a:t>
            </a:r>
            <a:r>
              <a:rPr lang="el-GR" dirty="0"/>
              <a:t>βαυαρικών βασιλικών στοιχείων με ορισμένους εντόπιους </a:t>
            </a:r>
            <a:r>
              <a:rPr lang="el-GR" dirty="0" smtClean="0"/>
              <a:t>κρατικούς  </a:t>
            </a:r>
            <a:r>
              <a:rPr lang="el-GR" dirty="0"/>
              <a:t>υπηρέτες των αστικών κέντρων</a:t>
            </a:r>
            <a:r>
              <a:rPr lang="el-GR" dirty="0" smtClean="0"/>
              <a:t>.</a:t>
            </a:r>
          </a:p>
          <a:p>
            <a:pPr marL="0" indent="0">
              <a:buNone/>
            </a:pPr>
            <a:r>
              <a:rPr lang="el-GR" dirty="0" smtClean="0"/>
              <a:t>Ο πρόεδρος της κοινότητας , ως εκπρόσωπος της κοινότητας, αλλά κυρίως ως αντιπρόσωπος του τοπικού στοιχείου εξουσίας, που έχει διοριστεί και αυτός από το παλάτι, διαφαίνεται ιδιαίτερα φοβισμένος , σχεδόν δειλός θα λέγαμε και οικειοθελώς αναλαμβάνει να διαφημίσει και να υπερασπιστεί τη γκιλοτίνα και την τοποθέτησή της στην πλατεία του χωριού΄ </a:t>
            </a:r>
          </a:p>
          <a:p>
            <a:pPr marL="0" indent="0">
              <a:buNone/>
            </a:pPr>
            <a:r>
              <a:rPr lang="el-GR" dirty="0" smtClean="0"/>
              <a:t>Οι δε απεσταλμένοι εκ των Αθηνών , αναλαμβάνουν το ρόλο να σιγοντάρουν το λόγο του κοινοτάρχη, τραγουδώντας  σε έμμετρο λόγο, σχεδόν  παπαγαλίζοντας θα λέγαμε</a:t>
            </a:r>
          </a:p>
          <a:p>
            <a:pPr marL="0" indent="0">
              <a:buNone/>
            </a:pPr>
            <a:endParaRPr lang="el-GR" dirty="0" smtClean="0"/>
          </a:p>
          <a:p>
            <a:pPr marL="0" indent="0">
              <a:buNone/>
            </a:pPr>
            <a:endParaRPr lang="el-GR" dirty="0"/>
          </a:p>
          <a:p>
            <a:pPr marL="0" indent="0">
              <a:buNone/>
            </a:pPr>
            <a:endParaRPr lang="el-GR" dirty="0" smtClean="0"/>
          </a:p>
          <a:p>
            <a:pPr marL="0" indent="0">
              <a:buNone/>
            </a:pPr>
            <a:endParaRPr lang="el-GR" dirty="0" smtClean="0"/>
          </a:p>
          <a:p>
            <a:pPr marL="0" indent="0">
              <a:buNone/>
            </a:pPr>
            <a:endParaRPr lang="en-GB" dirty="0"/>
          </a:p>
        </p:txBody>
      </p:sp>
    </p:spTree>
    <p:extLst>
      <p:ext uri="{BB962C8B-B14F-4D97-AF65-F5344CB8AC3E}">
        <p14:creationId xmlns:p14="http://schemas.microsoft.com/office/powerpoint/2010/main" val="308827836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normAutofit/>
          </a:bodyPr>
          <a:lstStyle/>
          <a:p>
            <a:r>
              <a:rPr lang="el-GR" sz="3600" dirty="0" smtClean="0"/>
              <a:t>Αλληγορία και σάτιρα </a:t>
            </a:r>
            <a:endParaRPr lang="en-GB" sz="3600" dirty="0"/>
          </a:p>
        </p:txBody>
      </p:sp>
      <p:sp>
        <p:nvSpPr>
          <p:cNvPr id="3" name="Θέση περιεχομένου 2"/>
          <p:cNvSpPr>
            <a:spLocks noGrp="1"/>
          </p:cNvSpPr>
          <p:nvPr>
            <p:ph idx="1"/>
          </p:nvPr>
        </p:nvSpPr>
        <p:spPr/>
        <p:txBody>
          <a:bodyPr>
            <a:normAutofit fontScale="92500" lnSpcReduction="10000"/>
          </a:bodyPr>
          <a:lstStyle/>
          <a:p>
            <a:pPr marL="0" indent="0">
              <a:buNone/>
            </a:pPr>
            <a:r>
              <a:rPr lang="el-GR" dirty="0"/>
              <a:t>Και κάπου εδώ ξεκινά η  σάτιρα από μέρους του συγγραφέα, αλλά και τα «κρυφά» μηνύματα, που ενώ ιδωμένα μέσα στο πλαίσιο της ιστορίας, του χώρου και του χρόνου του δράματος, το θεατρικό –δραματικό περιβάλλον σχετίζονται με την </a:t>
            </a:r>
            <a:r>
              <a:rPr lang="el-GR" dirty="0" smtClean="0"/>
              <a:t>πλοκή, </a:t>
            </a:r>
            <a:r>
              <a:rPr lang="el-GR" dirty="0"/>
              <a:t>εκτός αυτού όμως μετουσιώνονται σε </a:t>
            </a:r>
            <a:r>
              <a:rPr lang="el-GR" dirty="0" smtClean="0"/>
              <a:t>σύγχρονες εκφράσεις απόψεων και ιδεών, ειδικά αν αναλογιστούμε ότι  το έργο ανέβηκε εν μέσω της επταετίας των συνταγματαρχών.  </a:t>
            </a:r>
            <a:r>
              <a:rPr lang="el-GR" dirty="0"/>
              <a:t>Χαρακτηριστικό παράδειγμα οι 2 </a:t>
            </a:r>
            <a:r>
              <a:rPr lang="el-GR" dirty="0" smtClean="0"/>
              <a:t>τελευταίοι </a:t>
            </a:r>
            <a:r>
              <a:rPr lang="el-GR" dirty="0"/>
              <a:t>επαναλαμβανόμενοι </a:t>
            </a:r>
            <a:r>
              <a:rPr lang="el-GR" dirty="0" smtClean="0"/>
              <a:t>στίχοι </a:t>
            </a:r>
            <a:r>
              <a:rPr lang="el-GR" dirty="0"/>
              <a:t>κάθε στροφής από του λόγους των απεσταλμένων, που </a:t>
            </a:r>
            <a:r>
              <a:rPr lang="el-GR" dirty="0" smtClean="0"/>
              <a:t>εκφωνούνται </a:t>
            </a:r>
            <a:r>
              <a:rPr lang="el-GR" dirty="0"/>
              <a:t>δις από τους ιδίους και από τους χωριανούς. </a:t>
            </a:r>
            <a:endParaRPr lang="el-GR" dirty="0" smtClean="0"/>
          </a:p>
          <a:p>
            <a:pPr marL="0" indent="0">
              <a:buNone/>
            </a:pPr>
            <a:r>
              <a:rPr lang="el-GR" dirty="0" smtClean="0"/>
              <a:t>Ο κοινοτάρχης εντελώς λόγου υποτελής στους «ανωτέρους « ξεκινά ένα παραλήρημα διαφήμισης της γκιλοτίνας,  ένα εγκώμιο και μια επιχειρηματολογία υπερ της χρησιμότητας της , που δε μπορεί παρά να προκαλεί το γέλιο στο κοινό του θεατρικού έργου, αλλά το κλάμα στα πρόσωπα ήρωες της ιστορίας.  Προκαλεί εντύπωση το γεγονός που ενώ ό ίδιος βρίσκεται υπό το καθεστώς μεγίστου φόβου, ωστόσο βρίσκει την ψυχραιμία και τη  «λογική» να επιχειρηματολογήσει υπέρ των παραλόγων επιδεικνύοντας έναν άριστο επαγγελματισμό , ως προς της υπεράσπιση του  παλατιού , της εξουσίας και των αποφάσεων της. </a:t>
            </a:r>
            <a:endParaRPr lang="el-GR" dirty="0"/>
          </a:p>
          <a:p>
            <a:pPr marL="0" indent="0">
              <a:buNone/>
            </a:pPr>
            <a:endParaRPr lang="el-GR" dirty="0"/>
          </a:p>
          <a:p>
            <a:endParaRPr lang="en-GB" dirty="0"/>
          </a:p>
        </p:txBody>
      </p:sp>
    </p:spTree>
    <p:extLst>
      <p:ext uri="{BB962C8B-B14F-4D97-AF65-F5344CB8AC3E}">
        <p14:creationId xmlns:p14="http://schemas.microsoft.com/office/powerpoint/2010/main" val="291643134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a:spLocks noGrp="1"/>
          </p:cNvSpPr>
          <p:nvPr>
            <p:ph type="title"/>
          </p:nvPr>
        </p:nvSpPr>
        <p:spPr/>
        <p:txBody>
          <a:bodyPr/>
          <a:lstStyle/>
          <a:p>
            <a:r>
              <a:rPr lang="el-GR" dirty="0" smtClean="0"/>
              <a:t>Η σάτιρα, η ειρωνεία</a:t>
            </a:r>
            <a:endParaRPr lang="en-GB" dirty="0"/>
          </a:p>
        </p:txBody>
      </p:sp>
      <p:sp>
        <p:nvSpPr>
          <p:cNvPr id="3" name="Θέση περιεχομένου 2"/>
          <p:cNvSpPr>
            <a:spLocks noGrp="1"/>
          </p:cNvSpPr>
          <p:nvPr>
            <p:ph idx="1"/>
          </p:nvPr>
        </p:nvSpPr>
        <p:spPr/>
        <p:txBody>
          <a:bodyPr>
            <a:normAutofit lnSpcReduction="10000"/>
          </a:bodyPr>
          <a:lstStyle/>
          <a:p>
            <a:r>
              <a:rPr lang="el-GR" dirty="0" smtClean="0"/>
              <a:t>Ο κοινοτάρχης κάνει λόγο για  «παρήγορο επίσκεψη» της «πατρίδος</a:t>
            </a:r>
            <a:r>
              <a:rPr lang="el-GR" dirty="0"/>
              <a:t> </a:t>
            </a:r>
            <a:r>
              <a:rPr lang="el-GR" dirty="0" smtClean="0"/>
              <a:t>« και των ανιδιοτελών  προσφορών της ,αναμεσά σε αυτές και  η γκιλοτίνα, την οποία και κατατάσσει ανάμεσα στα «αγαθά της ελευθερίας». Αγαθό της ελευθερίας, καθότι έφτασε στη χώρα μετά τον τουρκικό ζυγό, η αποτίναξη του οποίου επέτρεψε την εισαγωγή ευρωπαϊκών προϊόντων, όπως είναι η γκιλοτίνα… </a:t>
            </a:r>
          </a:p>
          <a:p>
            <a:r>
              <a:rPr lang="el-GR" dirty="0" smtClean="0"/>
              <a:t>Αγαθό του πολιτισμού η γκιλοτίνα, καθώς προέρχεται από του υψηλού πολιτιστικού επιπέδου Γαλλία, με την βαριά ουμανιστική ιστορία της και η ειρωνική διάθεση του συγγραφέα είναι φανερή σε αυτό το σημείο.  Αγαθό του πολιτισμού ,ακόμα για ΄τι σε σύγκριση με τις εξωφρενικές τακτικές των προηγούμενων κατακτητών ,αυτό φαντάζει «γλυκύτερο», τι κι να οδηγεί και αυτό στο θάνατο. Το μη χείρον βέλτιστο δηλαδή , καθώς ο κοινοτάρχης «χρυσώνει  το χάπι στην ουσία. </a:t>
            </a:r>
          </a:p>
          <a:p>
            <a:r>
              <a:rPr lang="el-GR" dirty="0" smtClean="0"/>
              <a:t>Τώρα που οι ‘Έλληνες είναι ελεύθεροι , ο θάνατός του είναι ευκολότερος με τη γκιλοτίνα, φαίνεται να λέει ο πρόεδρος,  και να συγκαταλέγει στα προτερήματα της γκιλοτίνας, με την καυστική διάθεση του συγγραφέα να υποφώσκει. </a:t>
            </a:r>
            <a:endParaRPr lang="en-GB" dirty="0"/>
          </a:p>
        </p:txBody>
      </p:sp>
    </p:spTree>
    <p:extLst>
      <p:ext uri="{BB962C8B-B14F-4D97-AF65-F5344CB8AC3E}">
        <p14:creationId xmlns:p14="http://schemas.microsoft.com/office/powerpoint/2010/main" val="182800252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Ξυλογραφία">
  <a:themeElements>
    <a:clrScheme name="Wood Type">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Wood Type">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rebuchet MS" panose="020B0603020202020204"/>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xmlns="" name="Wood Type" id="{7ACABC62-BF99-48CF-A9DC-4DB89C7B13DC}" vid="{C6AE0645-98FF-411B-B0E9-59ABD78A0CCE}"/>
    </a:ext>
  </a:extLst>
</a:theme>
</file>

<file path=docProps/app.xml><?xml version="1.0" encoding="utf-8"?>
<Properties xmlns="http://schemas.openxmlformats.org/officeDocument/2006/extended-properties" xmlns:vt="http://schemas.openxmlformats.org/officeDocument/2006/docPropsVTypes">
  <Template>TM03090434[[fn=Ξυλογραφία]]</Template>
  <TotalTime>2469</TotalTime>
  <Words>1685</Words>
  <Application>Microsoft Office PowerPoint</Application>
  <PresentationFormat>Προσαρμογή</PresentationFormat>
  <Paragraphs>51</Paragraphs>
  <Slides>13</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13</vt:i4>
      </vt:variant>
    </vt:vector>
  </HeadingPairs>
  <TitlesOfParts>
    <vt:vector size="14" baseType="lpstr">
      <vt:lpstr>Ξυλογραφία</vt:lpstr>
      <vt:lpstr>Ι. Καμπανέλλη, Το Μεγάλο μας Τσίρκο</vt:lpstr>
      <vt:lpstr>Εργασία Α’ εξαμήνου</vt:lpstr>
      <vt:lpstr>Το ιστορικό πλαίσιο</vt:lpstr>
      <vt:lpstr>Ο συμβολισμός </vt:lpstr>
      <vt:lpstr>Ο συμβολισμός </vt:lpstr>
      <vt:lpstr>Αλληγορία και σάτιρα </vt:lpstr>
      <vt:lpstr>Αλληγορία και σάτιρα </vt:lpstr>
      <vt:lpstr>Αλληγορία και σάτιρα </vt:lpstr>
      <vt:lpstr>Η σάτιρα, η ειρωνεία</vt:lpstr>
      <vt:lpstr>Η σάτιρα , η ειρωνεία . </vt:lpstr>
      <vt:lpstr>Παρουσίαση του PowerPoint</vt:lpstr>
      <vt:lpstr>Παρουσίαση του PowerPoint</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 Καμπανέλλη, Το Μεγάλο μας Τσίρκο</dc:title>
  <dc:creator>USER</dc:creator>
  <cp:lastModifiedBy>support</cp:lastModifiedBy>
  <cp:revision>27</cp:revision>
  <dcterms:created xsi:type="dcterms:W3CDTF">2020-12-31T02:28:24Z</dcterms:created>
  <dcterms:modified xsi:type="dcterms:W3CDTF">2021-01-04T14:30:02Z</dcterms:modified>
</cp:coreProperties>
</file>