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80" r:id="rId4"/>
    <p:sldId id="281" r:id="rId5"/>
    <p:sldId id="282" r:id="rId6"/>
    <p:sldId id="283" r:id="rId7"/>
    <p:sldId id="277" r:id="rId8"/>
    <p:sldId id="278" r:id="rId9"/>
    <p:sldId id="294" r:id="rId10"/>
    <p:sldId id="295" r:id="rId11"/>
    <p:sldId id="296" r:id="rId12"/>
    <p:sldId id="317" r:id="rId13"/>
    <p:sldId id="284" r:id="rId14"/>
    <p:sldId id="279" r:id="rId15"/>
    <p:sldId id="259" r:id="rId16"/>
    <p:sldId id="275" r:id="rId17"/>
    <p:sldId id="285" r:id="rId18"/>
    <p:sldId id="288" r:id="rId19"/>
    <p:sldId id="289" r:id="rId20"/>
    <p:sldId id="290" r:id="rId21"/>
    <p:sldId id="291" r:id="rId22"/>
    <p:sldId id="304" r:id="rId23"/>
    <p:sldId id="318" r:id="rId24"/>
    <p:sldId id="312" r:id="rId25"/>
    <p:sldId id="313" r:id="rId26"/>
    <p:sldId id="314" r:id="rId27"/>
    <p:sldId id="315" r:id="rId28"/>
    <p:sldId id="316" r:id="rId29"/>
    <p:sldId id="319"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5" autoAdjust="0"/>
    <p:restoredTop sz="94660"/>
  </p:normalViewPr>
  <p:slideViewPr>
    <p:cSldViewPr>
      <p:cViewPr varScale="1">
        <p:scale>
          <a:sx n="80" d="100"/>
          <a:sy n="80" d="100"/>
        </p:scale>
        <p:origin x="-1450"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66F7FBE-AA00-46B9-8A64-B19205D968F4}" type="datetimeFigureOut">
              <a:rPr lang="el-GR" smtClean="0"/>
              <a:pPr/>
              <a:t>16/4/2021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21F357E-1C57-4AD5-B742-FB9074A2239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F7FBE-AA00-46B9-8A64-B19205D968F4}" type="datetimeFigureOut">
              <a:rPr lang="el-GR" smtClean="0"/>
              <a:pPr/>
              <a:t>16/4/2021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F357E-1C57-4AD5-B742-FB9074A2239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1785926"/>
            <a:ext cx="7772400" cy="1470025"/>
          </a:xfrm>
        </p:spPr>
        <p:txBody>
          <a:bodyPr/>
          <a:lstStyle/>
          <a:p>
            <a:r>
              <a:rPr lang="el-GR" dirty="0" smtClean="0"/>
              <a:t>ΠΛΑΤΩΝΟΣ: </a:t>
            </a:r>
            <a:r>
              <a:rPr lang="el-GR" i="1" dirty="0" smtClean="0"/>
              <a:t/>
            </a:r>
            <a:br>
              <a:rPr lang="el-GR" i="1" dirty="0" smtClean="0"/>
            </a:br>
            <a:r>
              <a:rPr lang="el-GR" i="1" dirty="0" smtClean="0"/>
              <a:t>ΑΠΟΛΟΓΙΑ ΣΩΚΡΑΤΟΥΣ</a:t>
            </a:r>
            <a:endParaRPr lang="el-GR" dirty="0"/>
          </a:p>
        </p:txBody>
      </p:sp>
      <p:sp>
        <p:nvSpPr>
          <p:cNvPr id="3" name="2 - Υπότιτλος"/>
          <p:cNvSpPr>
            <a:spLocks noGrp="1"/>
          </p:cNvSpPr>
          <p:nvPr>
            <p:ph type="subTitle" idx="1"/>
          </p:nvPr>
        </p:nvSpPr>
        <p:spPr>
          <a:xfrm>
            <a:off x="928662" y="4214818"/>
            <a:ext cx="6400800" cy="1752600"/>
          </a:xfrm>
        </p:spPr>
        <p:txBody>
          <a:bodyPr>
            <a:normAutofit/>
          </a:bodyPr>
          <a:lstStyle/>
          <a:p>
            <a:r>
              <a:rPr lang="el-GR" sz="2400" dirty="0" smtClean="0">
                <a:solidFill>
                  <a:schemeClr val="tx1"/>
                </a:solidFill>
              </a:rPr>
              <a:t>Σύγκριση με </a:t>
            </a:r>
            <a:r>
              <a:rPr lang="el-GR" sz="2400" i="1" dirty="0" smtClean="0">
                <a:solidFill>
                  <a:schemeClr val="tx1"/>
                </a:solidFill>
              </a:rPr>
              <a:t>Υπέρ </a:t>
            </a:r>
            <a:r>
              <a:rPr lang="el-GR" sz="2400" i="1" dirty="0" err="1" smtClean="0">
                <a:solidFill>
                  <a:schemeClr val="tx1"/>
                </a:solidFill>
              </a:rPr>
              <a:t>Παλαμήδους</a:t>
            </a:r>
            <a:r>
              <a:rPr lang="el-GR" sz="2400" i="1" dirty="0" smtClean="0">
                <a:solidFill>
                  <a:schemeClr val="tx1"/>
                </a:solidFill>
              </a:rPr>
              <a:t>  Απολογία του Γοργία</a:t>
            </a:r>
            <a:endParaRPr lang="el-GR"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lnSpcReduction="10000"/>
          </a:bodyPr>
          <a:lstStyle/>
          <a:p>
            <a:r>
              <a:rPr lang="el-GR" sz="2000" b="1" dirty="0" smtClean="0"/>
              <a:t>Πίστεις §19</a:t>
            </a:r>
            <a:r>
              <a:rPr lang="en-US" sz="2000" b="1" dirty="0" smtClean="0"/>
              <a:t>-24</a:t>
            </a:r>
            <a:r>
              <a:rPr lang="el-GR" sz="2000" b="1" dirty="0" smtClean="0"/>
              <a:t>:</a:t>
            </a:r>
            <a:endParaRPr lang="el-GR" sz="2000" dirty="0" smtClean="0"/>
          </a:p>
          <a:p>
            <a:r>
              <a:rPr lang="el-GR" sz="2000" dirty="0" smtClean="0"/>
              <a:t>Ως προς το ότι ενδιαφέρεται για τα ουράνια φαινόμενα και ερευνά τα κάνω από την γη, αυτή η κατηγορία εντοπίζεται και στην κωμωδία του Αριστοφάνη. Ο Σωκράτης πιστεύει ότι είναι καλές γνώσεις αυτές για να τις κατέχει κάποιος όμως ο ίδιος δεν γνώριζε τίποτα από αυτά και δεν είχε και καμία σχέση με αυτά.</a:t>
            </a:r>
          </a:p>
          <a:p>
            <a:r>
              <a:rPr lang="el-GR" sz="2000" dirty="0" smtClean="0"/>
              <a:t>Ως προς το ότι μετέτρεπε τα αδύναμα επιχειρήματα σε ισχυρά, θεωρεί ότι αυτό το έκαναν οι σοφιστές που διέθεταν αυτή την ικανότητα (Γοργίας, </a:t>
            </a:r>
            <a:r>
              <a:rPr lang="el-GR" sz="2000" dirty="0" err="1" smtClean="0"/>
              <a:t>Πρόδικος</a:t>
            </a:r>
            <a:r>
              <a:rPr lang="el-GR" sz="2000" dirty="0" smtClean="0"/>
              <a:t>, Ιππίας),αυτοί πήγαιναν από πόλη σε πόλη και έπειθαν τους νέους και αυτοί  τους έδιναν χρήματα και τους χρώσταγαν χάρη. Για τον Σωκράτη όμως, δεν ίσχυαν τίποτα από αυτά ούτε επιχειρούσε να εκπαιδεύσει τους ανθρώπους ούτε εισέπραττε χρήματα.</a:t>
            </a:r>
          </a:p>
          <a:p>
            <a:r>
              <a:rPr lang="el-GR" sz="2000" dirty="0" smtClean="0"/>
              <a:t>Στην συνέχεια αναφέρει από πού προέκυψε η συκοφαντία –τίτλος του σοφού- εναντίον του από τον χρησμό που πήρε ο Χαιρεφών από το μαντείο των Δελφών, ο Σωκράτης στην συνέχεια άρχισε να διερευνά τον χρησμό και πήγαινε και έλεγχε τους θεωρούμενους σοφούς, πήγε στους πολιτικούς, τους ποιητές και τους τεχνίτες όμως από όλους έφευγε με την εντύπωση ότι εκείνοι πιστεύουν ότι είναι σοφοί και τελικά σοφοί δεν είναι, αφού δεν γνώριζαν τίποτα και πίστευαν ότι γνωρίζουν. Από αυτούς ο Σωκράτης ήταν πιο σοφός. Έτσι από αυτή την έρευνα ό Σωκράτης απέκτησε αντιπάθειες οι οποίες ήταν ο λόγος που δημιουργήθηκε αυτή η φήμη. Ο Σωκράτης υπηρετούσε την θεϊκή επιταγή, πολλοί από αυτούς που τον παρακολουθούσαν τον μιμήθηκαν και προκλήθηκαν αντιδράσεις. Έτσι προέκυψε η κατηγορία για την διαφθορά των νέων.</a:t>
            </a:r>
            <a:endParaRPr lang="el-G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lnSpcReduction="10000"/>
          </a:bodyPr>
          <a:lstStyle/>
          <a:p>
            <a:r>
              <a:rPr lang="el-GR" sz="2000" b="1" dirty="0" smtClean="0"/>
              <a:t>§24</a:t>
            </a:r>
            <a:r>
              <a:rPr lang="en-US" sz="2000" b="1" dirty="0" smtClean="0"/>
              <a:t>b-28</a:t>
            </a:r>
            <a:r>
              <a:rPr lang="el-GR" sz="2000" b="1" dirty="0" smtClean="0"/>
              <a:t>: </a:t>
            </a:r>
            <a:r>
              <a:rPr lang="el-GR" sz="2000" dirty="0" smtClean="0"/>
              <a:t>Έτσι ο Μέλητος, ο Άνυτος και ο Λύκων πήραν αφορμή από αυτά και κατέθεσαν την έγγραφη κατηγορία. Στην συνέχεια ο Σωκράτης απαντά στον Μέλητο και τις κατηγορίες του. Αποδεικνύει ότι ο Μέλητος δεν είχε ενδιαφερθεί ποτέ για αυτά που τον κατηγορούσε. Η κατηγορία ήταν ότι ο Σωκράτης παρανομεί επειδή διαφθείρει τους νέους και δεν πιστεύει στους θεούς που πιστεύει η πόλη αλλά σε άλλα δαιμόνια.</a:t>
            </a:r>
          </a:p>
          <a:p>
            <a:r>
              <a:rPr lang="el-GR" sz="2000" b="1" dirty="0" smtClean="0"/>
              <a:t>Αποστροφή προς τον κατήγορο</a:t>
            </a:r>
            <a:r>
              <a:rPr lang="el-GR" sz="2000" dirty="0" smtClean="0"/>
              <a:t>: Απευθύνεται στον κατήγορο και προσπαθεί να αναιρέσει τις κατηγορίες του. Μέσω </a:t>
            </a:r>
            <a:r>
              <a:rPr lang="el-GR" sz="2000" smtClean="0"/>
              <a:t>της διαλεκτικής, </a:t>
            </a:r>
            <a:r>
              <a:rPr lang="el-GR" sz="2000" dirty="0" smtClean="0"/>
              <a:t>τον κατευθύνει στο συμπέρασμα ότι ή διαφθείρει άθελά του ή δεν διαφθείρει</a:t>
            </a:r>
          </a:p>
          <a:p>
            <a:r>
              <a:rPr lang="el-GR" sz="2000" dirty="0" smtClean="0"/>
              <a:t>Ο τρόπος που διαφθείρει τους νέους είναι διδάσκοντάς τους να μην πιστεύουν στους θεούς της πόλης αλλά εισάγει νέες θεότητες. Ο Μέλητος αντιφάσκει αφού λέει ότι δεν πιστεύει στους θεούς αν και στους θεούς πιστεύει.</a:t>
            </a:r>
          </a:p>
          <a:p>
            <a:r>
              <a:rPr lang="el-GR" sz="2000" dirty="0" smtClean="0"/>
              <a:t> </a:t>
            </a:r>
            <a:r>
              <a:rPr lang="el-GR" sz="2000" b="1" dirty="0" smtClean="0"/>
              <a:t>Απευθύνεται στους δικαστές §28-33</a:t>
            </a:r>
            <a:r>
              <a:rPr lang="en-US" sz="2000" b="1" dirty="0" smtClean="0"/>
              <a:t>d</a:t>
            </a:r>
            <a:r>
              <a:rPr lang="el-GR" sz="2000" b="1" dirty="0" smtClean="0"/>
              <a:t>: </a:t>
            </a:r>
            <a:r>
              <a:rPr lang="el-GR" sz="2000" dirty="0" smtClean="0"/>
              <a:t>Αναφέρεται στο γιατί ασχολήθηκε με αυτή την ασχολία, ενώ γνώριζε ότι βάζει σε κίνδυνο  τον εαυτό του. Πιστεύει ότι  δεν πρέπει κανείς, ενώ μπορεί να ωφελήσει με τις πράξεις του, να βάζει πάνω από αυτές τον εαυτό του και τον θάνατο ή να εξετάζει μόνο αν οι πράξεις του είναι καλές ή όχι, πρέπει να υπομένει τον κίνδυνο μπροστά στο ενδεχόμενο να ντροπιαστεί. Γι αυτό θα συνεχίσει με τις πράξεις του να ευεργετεί τους πολίτες- με το να φιλοσοφεί και να παρακινεί να ασχολούνται με τον ψυχικό τους κόσμο και την φρόνηση – με αυτό τον τρόπο υπηρετεί τον θεό. Αν τον καταδικάσουν σε θάνατο οι ίδιοι θα ζημιωθούν, αφού άδικα οδηγείται στον θάνατο ένας αθώος άνθρωπος.</a:t>
            </a:r>
            <a:endParaRPr lang="el-G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92500" lnSpcReduction="20000"/>
          </a:bodyPr>
          <a:lstStyle/>
          <a:p>
            <a:r>
              <a:rPr lang="el-GR" sz="2000" b="1" dirty="0" smtClean="0"/>
              <a:t>Επίλογος §34</a:t>
            </a:r>
            <a:r>
              <a:rPr lang="en-US" sz="2000" b="1" dirty="0" smtClean="0"/>
              <a:t>c-35d</a:t>
            </a:r>
            <a:r>
              <a:rPr lang="el-GR" sz="2000" b="1" dirty="0" smtClean="0"/>
              <a:t>: </a:t>
            </a:r>
            <a:r>
              <a:rPr lang="el-GR" sz="2000" dirty="0" smtClean="0"/>
              <a:t>Ο Σωκράτης κλείνει τον λόγο του λέγοντας ότι δεν θα ικετεύσει, ούτε θα παρακαλέσει τους δικαστές, δεν θα παρουσιάσει κανέναν συγγενή του για να τον λυπηθούν και να τον αθωώσουν. Δεν θα το κάνει αυτό επειδή δεν πιστεύει ότι είναι σωστό ούτε για τον εαυτό του, ούτε για τους δικαστές ούτε για την πόλη. Όσοι καταφεύγουν σε τέτοια μέσα ντροπιάζουν την πόλη. </a:t>
            </a:r>
          </a:p>
          <a:p>
            <a:r>
              <a:rPr lang="el-GR" sz="2000" b="1" dirty="0" smtClean="0"/>
              <a:t>Αντιτίμησις§36-38</a:t>
            </a:r>
            <a:r>
              <a:rPr lang="en-US" sz="2000" b="1" dirty="0" smtClean="0"/>
              <a:t>b</a:t>
            </a:r>
            <a:r>
              <a:rPr lang="el-GR" sz="2000" b="1" dirty="0" smtClean="0"/>
              <a:t>: </a:t>
            </a:r>
            <a:r>
              <a:rPr lang="el-GR" sz="2000" dirty="0" smtClean="0"/>
              <a:t>Ο Σωκράτης μαθαίνει την απόφαση των δικαστών. Προτείνει ως ποινή να τιμηθεί με σίτιση στο πρυτανείο, για τις ευεργεσίες που έχει προσφέρει στην πόλη. Δεν προτείνει κάποια άλλη ποινή γιατί πιστεύει ότι με την θέλησή του δεν έχει προξενήσει κακό σε κανέναν και δεν θέλει να αδικήσει τον εαυτό του. Δεν φοβάται τον θάνατο, γιατί δεν γνωρίζει αν είναι κάτι καλό ή κακό. Αν είχε χρήματα θα πρότεινε την χρηματική ποινή. Τελικά, αντιπροτείνει ως ποινή να πληρώσει τριάντα μνες με εγγυητές να τους τα δώσουν ο Πλάτων, ο </a:t>
            </a:r>
            <a:r>
              <a:rPr lang="el-GR" sz="2000" dirty="0" err="1" smtClean="0"/>
              <a:t>Κριτόβουλος</a:t>
            </a:r>
            <a:r>
              <a:rPr lang="el-GR" sz="2000" dirty="0" smtClean="0"/>
              <a:t> και ο Απολλόδωρος. </a:t>
            </a:r>
            <a:endParaRPr lang="el-GR" sz="2000" b="1" dirty="0" smtClean="0"/>
          </a:p>
          <a:p>
            <a:r>
              <a:rPr lang="el-GR" sz="2000" b="1" dirty="0" smtClean="0"/>
              <a:t>Προσλαλιά§38</a:t>
            </a:r>
            <a:r>
              <a:rPr lang="en-US" sz="2000" b="1" dirty="0" smtClean="0"/>
              <a:t>c-42</a:t>
            </a:r>
            <a:r>
              <a:rPr lang="el-GR" sz="2000" b="1" dirty="0" smtClean="0"/>
              <a:t>: </a:t>
            </a:r>
            <a:r>
              <a:rPr lang="el-GR" sz="2000" dirty="0" smtClean="0"/>
              <a:t>Αρχικά, ο Σωκράτης απευθύνεται σε αυτούς που ψήφισαν εναντίον του. Τους αναφέρει ότι η πόλη εξαιτίας αυτής τους της απόφασης θα αποκτήσει κακή φήμη και τους δίνει έναν χρησμό ότι μετά τον θάνατό του θα τιμωρηθούν και οι ίδιοι αφού τους περιμένει μεγαλύτερος και σκληρότερος έλεγχος.</a:t>
            </a:r>
          </a:p>
          <a:p>
            <a:r>
              <a:rPr lang="el-GR" sz="2000" dirty="0" smtClean="0"/>
              <a:t>Στην συνέχεια απευθύνεται σε αυτούς που ψήφισαν υπέρ της αθώωσής του, τους εξηγεί τι σημαίνει αυτό που του συνέβη, δηλαδή ότι ο θάνατος πρέπει να είναι κάτι καλό αφού δεν του εναντιώθηκε το θεϊκό σημάδι και τους περιγράφει τι μπορεί να είναι ο θάνατος σύμφωνα με αυτά που λέγονται. Ο θάνατος είτε θα είναι ένας ύπνος όπου οι άνθρωποι δεν θα έχουν αισθήσεις, είτε θα είναι η μετάβαση σε άλλο τόπο εκεί που βρίσκονται οι πεθαμένοι. Θα βρίσκεται δηλαδή ανάμεσα στους πρώτους και τους δίκαιους των Ελλήνων και θα τους συναναστρέφεται και θα τους ελέγχει. Διατυπώνει την άποψη ότι ο θεός δεν ξεχνά τις υποθέσεις των αγαθών ανδρών και κλείνει λέγοντας τους να </a:t>
            </a:r>
            <a:r>
              <a:rPr lang="el-GR" sz="2000" dirty="0" smtClean="0"/>
              <a:t>καταδικαστούν </a:t>
            </a:r>
            <a:r>
              <a:rPr lang="el-GR" sz="2000" dirty="0" smtClean="0"/>
              <a:t>και τους γιούς του αν τυχόν ενδιαφέρονται για πράγματα ασήμαντα κατά αυτόν όπως τον πλούτο, αντί για την αρετή. </a:t>
            </a:r>
            <a:endParaRPr lang="el-G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214422"/>
            <a:ext cx="8429684" cy="5072098"/>
          </a:xfrm>
        </p:spPr>
        <p:txBody>
          <a:bodyPr/>
          <a:lstStyle/>
          <a:p>
            <a:r>
              <a:rPr lang="el-GR" dirty="0" smtClean="0"/>
              <a:t>Πολλοί μελετητές συγκρίνουν την </a:t>
            </a:r>
            <a:r>
              <a:rPr lang="el-GR" i="1" dirty="0" smtClean="0"/>
              <a:t>Απολογία Σωκράτους </a:t>
            </a:r>
            <a:r>
              <a:rPr lang="el-GR" dirty="0" smtClean="0"/>
              <a:t>του Πλάτωνα με την </a:t>
            </a:r>
            <a:r>
              <a:rPr lang="el-GR" i="1" dirty="0" smtClean="0"/>
              <a:t>Υπέρ </a:t>
            </a:r>
            <a:r>
              <a:rPr lang="el-GR" i="1" dirty="0" err="1" smtClean="0"/>
              <a:t>Παλαμήδους</a:t>
            </a:r>
            <a:r>
              <a:rPr lang="el-GR" i="1" dirty="0" smtClean="0"/>
              <a:t> Απολογία </a:t>
            </a:r>
            <a:r>
              <a:rPr lang="el-GR" dirty="0" smtClean="0"/>
              <a:t>του Γοργία, για να υποστηρίξουν ότι υπάρχουν κοινά σημεία μεταξύ των δύο απολογιών. Πιθανόν ο Πλάτωνας να είχε την Απολογία του Παλαμήδη ως πρότυπο ή πηγή εμπνεύσεως για την μορφή και την δομή του λόγου.</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normAutofit fontScale="90000"/>
          </a:bodyPr>
          <a:lstStyle/>
          <a:p>
            <a:r>
              <a:rPr lang="el-GR" dirty="0" smtClean="0"/>
              <a:t>Γοργία: </a:t>
            </a:r>
            <a:r>
              <a:rPr lang="el-GR" i="1" dirty="0" smtClean="0"/>
              <a:t>Υπέρ </a:t>
            </a:r>
            <a:r>
              <a:rPr lang="el-GR" i="1" dirty="0" err="1" smtClean="0"/>
              <a:t>Παλαμήδους</a:t>
            </a:r>
            <a:r>
              <a:rPr lang="el-GR" i="1" dirty="0" smtClean="0"/>
              <a:t> Απολογία</a:t>
            </a:r>
            <a:endParaRPr lang="el-GR" i="1" dirty="0"/>
          </a:p>
        </p:txBody>
      </p:sp>
      <p:sp>
        <p:nvSpPr>
          <p:cNvPr id="2" name="1 - Θέση περιεχομένου"/>
          <p:cNvSpPr>
            <a:spLocks noGrp="1"/>
          </p:cNvSpPr>
          <p:nvPr>
            <p:ph idx="1"/>
          </p:nvPr>
        </p:nvSpPr>
        <p:spPr/>
        <p:txBody>
          <a:bodyPr>
            <a:normAutofit/>
          </a:bodyPr>
          <a:lstStyle/>
          <a:p>
            <a:r>
              <a:rPr lang="el-GR" sz="2800" dirty="0" smtClean="0"/>
              <a:t>Η </a:t>
            </a:r>
            <a:r>
              <a:rPr lang="el-GR" sz="2800" i="1" dirty="0" smtClean="0"/>
              <a:t>Υπέρ </a:t>
            </a:r>
            <a:r>
              <a:rPr lang="el-GR" sz="2800" i="1" dirty="0" err="1" smtClean="0"/>
              <a:t>Παλαμήδους</a:t>
            </a:r>
            <a:r>
              <a:rPr lang="el-GR" sz="2800" i="1" dirty="0" smtClean="0"/>
              <a:t> Απολογία</a:t>
            </a:r>
            <a:r>
              <a:rPr lang="el-GR" sz="2800" dirty="0" smtClean="0"/>
              <a:t>, είναι ένας λόγος που έχει αμφισβητηθεί ως προς την </a:t>
            </a:r>
            <a:r>
              <a:rPr lang="el-GR" sz="2800" u="sng" dirty="0" smtClean="0"/>
              <a:t>γνησιότητά </a:t>
            </a:r>
            <a:r>
              <a:rPr lang="el-GR" sz="2800" dirty="0" smtClean="0"/>
              <a:t>του. Οι σύγχρονοι μελετητές θεωρούν ότι είναι γνήσιος λόγος του Γοργία.</a:t>
            </a:r>
          </a:p>
          <a:p>
            <a:r>
              <a:rPr lang="el-GR" sz="2800" dirty="0" smtClean="0"/>
              <a:t>Αμφισβητείται επίσης, ο </a:t>
            </a:r>
            <a:r>
              <a:rPr lang="el-GR" sz="2800" u="sng" dirty="0" smtClean="0"/>
              <a:t>χρόνος συγγραφής </a:t>
            </a:r>
            <a:r>
              <a:rPr lang="el-GR" sz="2800" dirty="0" smtClean="0"/>
              <a:t>του λόγου. Αποδεχτή άποψη θεωρείται αυτή, στην οποία ο λόγος γράφτηκε μετά το 415π.Χ,και το Ελένης </a:t>
            </a:r>
            <a:r>
              <a:rPr lang="el-GR" sz="2800" dirty="0" err="1" smtClean="0"/>
              <a:t>εγκώμιον</a:t>
            </a:r>
            <a:r>
              <a:rPr lang="el-GR" sz="2800" dirty="0" smtClean="0"/>
              <a:t>. Ο Γοργίας είχε επηρεαστεί από τον Παλαμήδη του Ευριπίδη.</a:t>
            </a:r>
            <a:endParaRPr lang="el-GR"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8258204" cy="796908"/>
          </a:xfrm>
        </p:spPr>
        <p:txBody>
          <a:bodyPr>
            <a:normAutofit/>
          </a:bodyPr>
          <a:lstStyle/>
          <a:p>
            <a:r>
              <a:rPr lang="el-GR" dirty="0" smtClean="0"/>
              <a:t>Υπόθεση- Θέμα της Απολογίας:</a:t>
            </a:r>
            <a:endParaRPr lang="el-GR" dirty="0"/>
          </a:p>
        </p:txBody>
      </p:sp>
      <p:sp>
        <p:nvSpPr>
          <p:cNvPr id="6" name="5 - Θέση περιεχομένου"/>
          <p:cNvSpPr>
            <a:spLocks noGrp="1"/>
          </p:cNvSpPr>
          <p:nvPr>
            <p:ph idx="1"/>
          </p:nvPr>
        </p:nvSpPr>
        <p:spPr>
          <a:xfrm>
            <a:off x="214282" y="1071546"/>
            <a:ext cx="8429684" cy="2428892"/>
          </a:xfrm>
        </p:spPr>
        <p:txBody>
          <a:bodyPr>
            <a:normAutofit fontScale="70000" lnSpcReduction="20000"/>
          </a:bodyPr>
          <a:lstStyle/>
          <a:p>
            <a:r>
              <a:rPr lang="el-GR" dirty="0" smtClean="0"/>
              <a:t>Ο Παλαμήδης, ο ομηρικός ήρωας, κατηγορείται από τον Οδυσσέα ότι ήρθε σε συνεννόηση με τους Τρώες με σκοπό να προδώσει τους Αχαιούς. Η εσχάτη προδοσία, αποτελεί μία βαριά κατηγορία, στην περίπτωση όμως του Παλαμήδη ήταν ψευδής. Ο Οδυσσέας κατέθεσε αυτή την κατηγορία από φθόνο και εκδικητικότητα. Τελικά, ο Παλαμήδης –ο σοφός και ευεργέτης των Ελλήνων- αν και αθώος, κατηγορείται για εσχάτη προδοσία και η απόφαση είναι καταδικαστική. Έτσι, αυτός θανατώνεται με λιθοβολισμό.</a:t>
            </a:r>
            <a:endParaRPr lang="el-GR" dirty="0"/>
          </a:p>
        </p:txBody>
      </p:sp>
      <p:pic>
        <p:nvPicPr>
          <p:cNvPr id="5" name="4 - Εικόνα" descr="Rembrandt_Historical_Painting_1626.jpg"/>
          <p:cNvPicPr>
            <a:picLocks noChangeAspect="1"/>
          </p:cNvPicPr>
          <p:nvPr/>
        </p:nvPicPr>
        <p:blipFill>
          <a:blip r:embed="rId2"/>
          <a:stretch>
            <a:fillRect/>
          </a:stretch>
        </p:blipFill>
        <p:spPr>
          <a:xfrm>
            <a:off x="4714876" y="3357562"/>
            <a:ext cx="4214842" cy="31106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7 - TextBox"/>
          <p:cNvSpPr txBox="1"/>
          <p:nvPr/>
        </p:nvSpPr>
        <p:spPr>
          <a:xfrm>
            <a:off x="285720" y="4143380"/>
            <a:ext cx="4071966" cy="369332"/>
          </a:xfrm>
          <a:prstGeom prst="rect">
            <a:avLst/>
          </a:prstGeom>
          <a:noFill/>
        </p:spPr>
        <p:txBody>
          <a:bodyPr wrap="square" rtlCol="0">
            <a:spAutoFit/>
          </a:bodyPr>
          <a:lstStyle/>
          <a:p>
            <a:endParaRPr lang="el-GR" dirty="0"/>
          </a:p>
        </p:txBody>
      </p:sp>
      <p:sp>
        <p:nvSpPr>
          <p:cNvPr id="9" name="8 - TextBox"/>
          <p:cNvSpPr txBox="1"/>
          <p:nvPr/>
        </p:nvSpPr>
        <p:spPr>
          <a:xfrm>
            <a:off x="214282" y="3441680"/>
            <a:ext cx="4214842" cy="3416320"/>
          </a:xfrm>
          <a:prstGeom prst="rect">
            <a:avLst/>
          </a:prstGeom>
          <a:noFill/>
        </p:spPr>
        <p:txBody>
          <a:bodyPr wrap="square" rtlCol="0">
            <a:spAutoFit/>
          </a:bodyPr>
          <a:lstStyle/>
          <a:p>
            <a:r>
              <a:rPr lang="el-GR" dirty="0" err="1" smtClean="0"/>
              <a:t>εἰ</a:t>
            </a:r>
            <a:r>
              <a:rPr lang="el-GR" dirty="0" smtClean="0"/>
              <a:t> </a:t>
            </a:r>
            <a:r>
              <a:rPr lang="el-GR" dirty="0" err="1" smtClean="0"/>
              <a:t>μὲν</a:t>
            </a:r>
            <a:r>
              <a:rPr lang="el-GR" dirty="0" smtClean="0"/>
              <a:t> </a:t>
            </a:r>
            <a:r>
              <a:rPr lang="el-GR" dirty="0" err="1" smtClean="0"/>
              <a:t>οὖν</a:t>
            </a:r>
            <a:r>
              <a:rPr lang="el-GR" dirty="0" smtClean="0"/>
              <a:t> ὁ κατήγορος </a:t>
            </a:r>
            <a:r>
              <a:rPr lang="el-GR" u="sng" dirty="0" err="1" smtClean="0"/>
              <a:t>Ὀδυσσεὺς</a:t>
            </a:r>
            <a:r>
              <a:rPr lang="el-GR" u="sng" dirty="0" smtClean="0"/>
              <a:t> ἢ </a:t>
            </a:r>
            <a:r>
              <a:rPr lang="el-GR" u="sng" dirty="0" err="1" smtClean="0"/>
              <a:t>σαφῶς</a:t>
            </a:r>
            <a:r>
              <a:rPr lang="el-GR" u="sng" dirty="0" smtClean="0"/>
              <a:t> </a:t>
            </a:r>
            <a:r>
              <a:rPr lang="el-GR" u="sng" dirty="0" err="1" smtClean="0"/>
              <a:t>ἐπιστάμενος</a:t>
            </a:r>
            <a:r>
              <a:rPr lang="el-GR" u="sng" dirty="0" smtClean="0"/>
              <a:t> </a:t>
            </a:r>
            <a:r>
              <a:rPr lang="el-GR" u="sng" dirty="0" err="1" smtClean="0"/>
              <a:t>προδιδόντα</a:t>
            </a:r>
            <a:r>
              <a:rPr lang="el-GR" u="sng" dirty="0" smtClean="0"/>
              <a:t> με </a:t>
            </a:r>
            <a:r>
              <a:rPr lang="el-GR" u="sng" dirty="0" err="1" smtClean="0"/>
              <a:t>τὴν</a:t>
            </a:r>
            <a:r>
              <a:rPr lang="el-GR" u="sng" dirty="0" smtClean="0"/>
              <a:t> </a:t>
            </a:r>
            <a:r>
              <a:rPr lang="el-GR" u="sng" dirty="0" err="1" smtClean="0"/>
              <a:t>Ἑλλάδα</a:t>
            </a:r>
            <a:r>
              <a:rPr lang="el-GR" u="sng" dirty="0" smtClean="0"/>
              <a:t> </a:t>
            </a:r>
            <a:r>
              <a:rPr lang="el-GR" u="sng" dirty="0" err="1" smtClean="0"/>
              <a:t>τοῖς</a:t>
            </a:r>
            <a:r>
              <a:rPr lang="el-GR" u="sng" dirty="0" smtClean="0"/>
              <a:t> </a:t>
            </a:r>
            <a:r>
              <a:rPr lang="el-GR" u="sng" dirty="0" err="1" smtClean="0"/>
              <a:t>βαρβάροις</a:t>
            </a:r>
            <a:r>
              <a:rPr lang="el-GR" u="sng" dirty="0" smtClean="0"/>
              <a:t> ἢ δοξάζων </a:t>
            </a:r>
            <a:r>
              <a:rPr lang="el-GR" dirty="0" err="1" smtClean="0"/>
              <a:t>γ᾽</a:t>
            </a:r>
            <a:r>
              <a:rPr lang="el-GR" dirty="0" smtClean="0"/>
              <a:t> </a:t>
            </a:r>
            <a:r>
              <a:rPr lang="el-GR" dirty="0" err="1" smtClean="0"/>
              <a:t>ἁμῆ</a:t>
            </a:r>
            <a:r>
              <a:rPr lang="el-GR" dirty="0" smtClean="0"/>
              <a:t> </a:t>
            </a:r>
            <a:r>
              <a:rPr lang="el-GR" dirty="0" err="1" smtClean="0"/>
              <a:t>οὕτω</a:t>
            </a:r>
            <a:r>
              <a:rPr lang="el-GR" dirty="0" smtClean="0"/>
              <a:t> </a:t>
            </a:r>
            <a:r>
              <a:rPr lang="el-GR" dirty="0" err="1" smtClean="0"/>
              <a:t>ταῦτα</a:t>
            </a:r>
            <a:r>
              <a:rPr lang="el-GR" dirty="0" smtClean="0"/>
              <a:t> </a:t>
            </a:r>
            <a:r>
              <a:rPr lang="el-GR" dirty="0" err="1" smtClean="0"/>
              <a:t>ἔχειν</a:t>
            </a:r>
            <a:r>
              <a:rPr lang="el-GR" dirty="0" smtClean="0"/>
              <a:t> </a:t>
            </a:r>
            <a:r>
              <a:rPr lang="el-GR" dirty="0" err="1" smtClean="0"/>
              <a:t>ἐποιεῖτο</a:t>
            </a:r>
            <a:r>
              <a:rPr lang="el-GR" dirty="0" smtClean="0"/>
              <a:t> </a:t>
            </a:r>
            <a:r>
              <a:rPr lang="el-GR" dirty="0" err="1" smtClean="0"/>
              <a:t>τὴν</a:t>
            </a:r>
            <a:r>
              <a:rPr lang="el-GR" dirty="0" smtClean="0"/>
              <a:t> </a:t>
            </a:r>
            <a:r>
              <a:rPr lang="el-GR" dirty="0" err="1" smtClean="0"/>
              <a:t>κατηγορίαν</a:t>
            </a:r>
            <a:r>
              <a:rPr lang="el-GR" dirty="0" smtClean="0"/>
              <a:t> </a:t>
            </a:r>
            <a:r>
              <a:rPr lang="el-GR" dirty="0" err="1" smtClean="0"/>
              <a:t>δι᾽</a:t>
            </a:r>
            <a:r>
              <a:rPr lang="el-GR" dirty="0" smtClean="0"/>
              <a:t> </a:t>
            </a:r>
            <a:r>
              <a:rPr lang="el-GR" dirty="0" err="1" smtClean="0"/>
              <a:t>εὔνοιαν</a:t>
            </a:r>
            <a:r>
              <a:rPr lang="el-GR" dirty="0" smtClean="0"/>
              <a:t> </a:t>
            </a:r>
            <a:r>
              <a:rPr lang="el-GR" dirty="0" err="1" smtClean="0"/>
              <a:t>τῆς</a:t>
            </a:r>
            <a:r>
              <a:rPr lang="el-GR" dirty="0" smtClean="0"/>
              <a:t> </a:t>
            </a:r>
            <a:r>
              <a:rPr lang="el-GR" dirty="0" err="1" smtClean="0"/>
              <a:t>Ἑλλάδος</a:t>
            </a:r>
            <a:r>
              <a:rPr lang="el-GR" dirty="0" smtClean="0"/>
              <a:t>, </a:t>
            </a:r>
            <a:r>
              <a:rPr lang="el-GR" dirty="0" err="1" smtClean="0"/>
              <a:t>ἄριστος</a:t>
            </a:r>
            <a:r>
              <a:rPr lang="el-GR" dirty="0" smtClean="0"/>
              <a:t> </a:t>
            </a:r>
            <a:r>
              <a:rPr lang="el-GR" dirty="0" err="1" smtClean="0"/>
              <a:t>ἂν</a:t>
            </a:r>
            <a:r>
              <a:rPr lang="el-GR" dirty="0" smtClean="0"/>
              <a:t> </a:t>
            </a:r>
            <a:r>
              <a:rPr lang="el-GR" dirty="0" err="1" smtClean="0"/>
              <a:t>ἦν</a:t>
            </a:r>
            <a:r>
              <a:rPr lang="el-GR" dirty="0" smtClean="0"/>
              <a:t> ὁ </a:t>
            </a:r>
            <a:r>
              <a:rPr lang="el-GR" dirty="0" err="1" smtClean="0"/>
              <a:t>ἀνήρ</a:t>
            </a:r>
            <a:r>
              <a:rPr lang="el-GR" dirty="0" smtClean="0"/>
              <a:t>· </a:t>
            </a:r>
            <a:r>
              <a:rPr lang="el-GR" dirty="0" err="1" smtClean="0"/>
              <a:t>πῶς</a:t>
            </a:r>
            <a:r>
              <a:rPr lang="el-GR" dirty="0" smtClean="0"/>
              <a:t> </a:t>
            </a:r>
            <a:r>
              <a:rPr lang="el-GR" dirty="0" err="1" smtClean="0"/>
              <a:t>γὰρ</a:t>
            </a:r>
            <a:r>
              <a:rPr lang="el-GR" dirty="0" smtClean="0"/>
              <a:t> ‹</a:t>
            </a:r>
            <a:r>
              <a:rPr lang="el-GR" dirty="0" err="1" smtClean="0"/>
              <a:t>οὔχ</a:t>
            </a:r>
            <a:r>
              <a:rPr lang="el-GR" dirty="0" smtClean="0"/>
              <a:t>›, </a:t>
            </a:r>
            <a:r>
              <a:rPr lang="el-GR" dirty="0" err="1" smtClean="0"/>
              <a:t>ὅς</a:t>
            </a:r>
            <a:r>
              <a:rPr lang="el-GR" dirty="0" smtClean="0"/>
              <a:t> </a:t>
            </a:r>
            <a:r>
              <a:rPr lang="el-GR" dirty="0" err="1" smtClean="0"/>
              <a:t>γε</a:t>
            </a:r>
            <a:r>
              <a:rPr lang="el-GR" dirty="0" smtClean="0"/>
              <a:t> </a:t>
            </a:r>
            <a:r>
              <a:rPr lang="el-GR" dirty="0" err="1" smtClean="0"/>
              <a:t>σῴζει</a:t>
            </a:r>
            <a:r>
              <a:rPr lang="el-GR" dirty="0" smtClean="0"/>
              <a:t> πατρίδα, </a:t>
            </a:r>
            <a:r>
              <a:rPr lang="el-GR" dirty="0" err="1" smtClean="0"/>
              <a:t>τοκέας</a:t>
            </a:r>
            <a:r>
              <a:rPr lang="el-GR" dirty="0" smtClean="0"/>
              <a:t>, </a:t>
            </a:r>
            <a:r>
              <a:rPr lang="el-GR" dirty="0" err="1" smtClean="0"/>
              <a:t>τὴν</a:t>
            </a:r>
            <a:r>
              <a:rPr lang="el-GR" dirty="0" smtClean="0"/>
              <a:t> </a:t>
            </a:r>
            <a:r>
              <a:rPr lang="el-GR" dirty="0" err="1" smtClean="0"/>
              <a:t>πᾶσαν</a:t>
            </a:r>
            <a:r>
              <a:rPr lang="el-GR" dirty="0" smtClean="0"/>
              <a:t> </a:t>
            </a:r>
            <a:r>
              <a:rPr lang="el-GR" dirty="0" err="1" smtClean="0"/>
              <a:t>Ἑλλάδα</a:t>
            </a:r>
            <a:r>
              <a:rPr lang="el-GR" dirty="0" smtClean="0"/>
              <a:t>, </a:t>
            </a:r>
            <a:r>
              <a:rPr lang="el-GR" dirty="0" err="1" smtClean="0"/>
              <a:t>ἔτι</a:t>
            </a:r>
            <a:r>
              <a:rPr lang="el-GR" dirty="0" smtClean="0"/>
              <a:t> </a:t>
            </a:r>
            <a:r>
              <a:rPr lang="el-GR" dirty="0" err="1" smtClean="0"/>
              <a:t>δὲ</a:t>
            </a:r>
            <a:r>
              <a:rPr lang="el-GR" dirty="0" smtClean="0"/>
              <a:t> </a:t>
            </a:r>
            <a:r>
              <a:rPr lang="el-GR" dirty="0" err="1" smtClean="0"/>
              <a:t>πρὸς</a:t>
            </a:r>
            <a:r>
              <a:rPr lang="el-GR" dirty="0" smtClean="0"/>
              <a:t> τούτοις </a:t>
            </a:r>
            <a:r>
              <a:rPr lang="el-GR" dirty="0" err="1" smtClean="0"/>
              <a:t>τὸν</a:t>
            </a:r>
            <a:r>
              <a:rPr lang="el-GR" dirty="0" smtClean="0"/>
              <a:t> </a:t>
            </a:r>
            <a:r>
              <a:rPr lang="el-GR" dirty="0" err="1" smtClean="0"/>
              <a:t>ἀδικοῦντα</a:t>
            </a:r>
            <a:r>
              <a:rPr lang="el-GR" dirty="0" smtClean="0"/>
              <a:t> τιμωρούμενος; </a:t>
            </a:r>
            <a:r>
              <a:rPr lang="el-GR" u="sng" dirty="0" err="1" smtClean="0"/>
              <a:t>εἰ</a:t>
            </a:r>
            <a:r>
              <a:rPr lang="el-GR" u="sng" dirty="0" smtClean="0"/>
              <a:t> </a:t>
            </a:r>
            <a:r>
              <a:rPr lang="el-GR" u="sng" dirty="0" err="1" smtClean="0"/>
              <a:t>δὲ</a:t>
            </a:r>
            <a:r>
              <a:rPr lang="el-GR" u="sng" dirty="0" smtClean="0"/>
              <a:t> </a:t>
            </a:r>
            <a:r>
              <a:rPr lang="el-GR" u="sng" dirty="0" err="1" smtClean="0"/>
              <a:t>φθόνῳ</a:t>
            </a:r>
            <a:r>
              <a:rPr lang="el-GR" u="sng" dirty="0" smtClean="0"/>
              <a:t> ἢ </a:t>
            </a:r>
            <a:r>
              <a:rPr lang="el-GR" u="sng" dirty="0" err="1" smtClean="0"/>
              <a:t>κακοτεχνίᾳ</a:t>
            </a:r>
            <a:r>
              <a:rPr lang="el-GR" u="sng" dirty="0" smtClean="0"/>
              <a:t> ἢ </a:t>
            </a:r>
            <a:r>
              <a:rPr lang="el-GR" u="sng" dirty="0" err="1" smtClean="0"/>
              <a:t>πανουργίᾳ</a:t>
            </a:r>
            <a:r>
              <a:rPr lang="el-GR" u="sng" dirty="0" smtClean="0"/>
              <a:t> </a:t>
            </a:r>
            <a:r>
              <a:rPr lang="el-GR" u="sng" dirty="0" err="1" smtClean="0"/>
              <a:t>συνέθηκε</a:t>
            </a:r>
            <a:r>
              <a:rPr lang="el-GR" u="sng" dirty="0" smtClean="0"/>
              <a:t> </a:t>
            </a:r>
            <a:r>
              <a:rPr lang="el-GR" u="sng" dirty="0" err="1" smtClean="0"/>
              <a:t>ταύτην</a:t>
            </a:r>
            <a:r>
              <a:rPr lang="el-GR" u="sng" dirty="0" smtClean="0"/>
              <a:t> </a:t>
            </a:r>
            <a:r>
              <a:rPr lang="el-GR" u="sng" dirty="0" err="1" smtClean="0"/>
              <a:t>τὴν</a:t>
            </a:r>
            <a:r>
              <a:rPr lang="el-GR" u="sng" dirty="0" smtClean="0"/>
              <a:t> </a:t>
            </a:r>
            <a:r>
              <a:rPr lang="el-GR" u="sng" dirty="0" err="1" smtClean="0"/>
              <a:t>αἰτίαν</a:t>
            </a:r>
            <a:r>
              <a:rPr lang="el-GR" u="sng" dirty="0" smtClean="0"/>
              <a:t>,</a:t>
            </a:r>
            <a:r>
              <a:rPr lang="el-GR" dirty="0" smtClean="0"/>
              <a:t> </a:t>
            </a:r>
            <a:r>
              <a:rPr lang="el-GR" dirty="0" err="1" smtClean="0"/>
              <a:t>ὥσπερ</a:t>
            </a:r>
            <a:r>
              <a:rPr lang="el-GR" dirty="0" smtClean="0"/>
              <a:t> </a:t>
            </a:r>
            <a:r>
              <a:rPr lang="el-GR" dirty="0" err="1" smtClean="0"/>
              <a:t>δι᾽</a:t>
            </a:r>
            <a:r>
              <a:rPr lang="el-GR" dirty="0" smtClean="0"/>
              <a:t> </a:t>
            </a:r>
            <a:r>
              <a:rPr lang="el-GR" dirty="0" err="1" smtClean="0"/>
              <a:t>ἐκεῖνα</a:t>
            </a:r>
            <a:r>
              <a:rPr lang="el-GR" dirty="0" smtClean="0"/>
              <a:t> κράτιστος </a:t>
            </a:r>
            <a:r>
              <a:rPr lang="el-GR" dirty="0" err="1" smtClean="0"/>
              <a:t>ἂν</a:t>
            </a:r>
            <a:r>
              <a:rPr lang="el-GR" dirty="0" smtClean="0"/>
              <a:t> </a:t>
            </a:r>
            <a:r>
              <a:rPr lang="el-GR" dirty="0" err="1" smtClean="0"/>
              <a:t>ἦν</a:t>
            </a:r>
            <a:r>
              <a:rPr lang="el-GR" dirty="0" smtClean="0"/>
              <a:t> </a:t>
            </a:r>
            <a:r>
              <a:rPr lang="el-GR" dirty="0" err="1" smtClean="0"/>
              <a:t>ἀνήρ</a:t>
            </a:r>
            <a:r>
              <a:rPr lang="el-GR" dirty="0" smtClean="0"/>
              <a:t>, </a:t>
            </a:r>
            <a:r>
              <a:rPr lang="el-GR" u="sng" dirty="0" err="1" smtClean="0"/>
              <a:t>οὕτω</a:t>
            </a:r>
            <a:r>
              <a:rPr lang="el-GR" u="sng" dirty="0" smtClean="0"/>
              <a:t> </a:t>
            </a:r>
            <a:r>
              <a:rPr lang="el-GR" u="sng" dirty="0" err="1" smtClean="0"/>
              <a:t>διὰ</a:t>
            </a:r>
            <a:r>
              <a:rPr lang="el-GR" u="sng" dirty="0" smtClean="0"/>
              <a:t> </a:t>
            </a:r>
            <a:r>
              <a:rPr lang="el-GR" u="sng" dirty="0" err="1" smtClean="0"/>
              <a:t>ταῦτα</a:t>
            </a:r>
            <a:r>
              <a:rPr lang="el-GR" u="sng" dirty="0" smtClean="0"/>
              <a:t> κάκιστος </a:t>
            </a:r>
            <a:r>
              <a:rPr lang="el-GR" u="sng" dirty="0" err="1" smtClean="0"/>
              <a:t>ἂν</a:t>
            </a:r>
            <a:r>
              <a:rPr lang="el-GR" u="sng" dirty="0" smtClean="0"/>
              <a:t> </a:t>
            </a:r>
            <a:r>
              <a:rPr lang="el-GR" u="sng" dirty="0" err="1" smtClean="0"/>
              <a:t>εἴη</a:t>
            </a:r>
            <a:r>
              <a:rPr lang="el-GR" u="sng" dirty="0" smtClean="0"/>
              <a:t>. </a:t>
            </a:r>
            <a:r>
              <a:rPr lang="el-GR" b="1" dirty="0" smtClean="0"/>
              <a:t>Υ.Π.Α.§3</a:t>
            </a:r>
            <a:endParaRPr lang="el-GR" dirty="0"/>
          </a:p>
        </p:txBody>
      </p:sp>
      <p:sp>
        <p:nvSpPr>
          <p:cNvPr id="10" name="9 - TextBox"/>
          <p:cNvSpPr txBox="1"/>
          <p:nvPr/>
        </p:nvSpPr>
        <p:spPr>
          <a:xfrm>
            <a:off x="4429124" y="6581001"/>
            <a:ext cx="4929190" cy="276999"/>
          </a:xfrm>
          <a:prstGeom prst="rect">
            <a:avLst/>
          </a:prstGeom>
          <a:noFill/>
        </p:spPr>
        <p:txBody>
          <a:bodyPr wrap="square" rtlCol="0">
            <a:spAutoFit/>
          </a:bodyPr>
          <a:lstStyle/>
          <a:p>
            <a:r>
              <a:rPr lang="el-GR" sz="1200" dirty="0" smtClean="0"/>
              <a:t>Ο Παλαμήδης μπροστά στον Αγαμέμνονα. Πίνακας του Ρέμπραντ, 1626. </a:t>
            </a:r>
            <a:endParaRPr lang="el-GR"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Γιατί κατέθεσε αυτή την κατηγορία ο Οδυσσέας;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sz="3000" dirty="0" smtClean="0"/>
              <a:t>Υπάρχουν δύο εκδοχές για το από πού προήλθε ο φθόνος και η εκδικητικότητα του Οδυσσέα:</a:t>
            </a:r>
          </a:p>
          <a:p>
            <a:pPr>
              <a:buNone/>
            </a:pPr>
            <a:endParaRPr lang="el-GR" sz="2800" dirty="0" smtClean="0"/>
          </a:p>
          <a:p>
            <a:pPr>
              <a:buFont typeface="Wingdings" pitchFamily="2" charset="2"/>
              <a:buChar char="Ø"/>
            </a:pPr>
            <a:r>
              <a:rPr lang="el-GR" sz="2800" dirty="0" smtClean="0"/>
              <a:t>Είτε επειδή ο Παλαμήδης είχε ξεσκεπάσει την απάτη του, όταν ο Οδυσσέας παρίστανε τον τρελό προκειμένου να μην πάρει μέρος στον Τρωικό πόλεμο.</a:t>
            </a:r>
          </a:p>
          <a:p>
            <a:pPr>
              <a:buFont typeface="Wingdings" pitchFamily="2" charset="2"/>
              <a:buChar char="Ø"/>
            </a:pPr>
            <a:r>
              <a:rPr lang="el-GR" sz="2800" dirty="0" smtClean="0"/>
              <a:t>Είτε επειδή, όταν ο στρατός των Αχαιών πεινούσε και έστειλαν τον Οδυσσέα στην Θράκη να βρει σιτάρι, εκείνος γύρισε άπρακτος. Ο Παλαμήδης τότε, τον ειρωνεύτηκε και ο Οδυσσέας του αποκρίθηκε, ότι όσο έξυπνος και αν ήταν και εκείνος δεν θα τα κατάφερνε. Όμως ο Παλαμήδης, όταν πήγε στην Θράκη γύρισε με μεγάλο φορτίο σιταριού.</a:t>
            </a:r>
            <a:endParaRPr lang="el-GR"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274638"/>
            <a:ext cx="9144000" cy="725470"/>
          </a:xfrm>
        </p:spPr>
        <p:txBody>
          <a:bodyPr>
            <a:normAutofit fontScale="90000"/>
          </a:bodyPr>
          <a:lstStyle/>
          <a:p>
            <a:r>
              <a:rPr lang="el-GR" dirty="0" smtClean="0"/>
              <a:t>Δομή  του λόγου του Γοργία:</a:t>
            </a:r>
            <a:endParaRPr lang="el-GR" dirty="0"/>
          </a:p>
        </p:txBody>
      </p:sp>
      <p:sp>
        <p:nvSpPr>
          <p:cNvPr id="3" name="2 - Θέση περιεχομένου"/>
          <p:cNvSpPr>
            <a:spLocks noGrp="1"/>
          </p:cNvSpPr>
          <p:nvPr>
            <p:ph idx="1"/>
          </p:nvPr>
        </p:nvSpPr>
        <p:spPr>
          <a:xfrm>
            <a:off x="0" y="1214422"/>
            <a:ext cx="9144000" cy="5643578"/>
          </a:xfrm>
        </p:spPr>
        <p:txBody>
          <a:bodyPr>
            <a:normAutofit/>
          </a:bodyPr>
          <a:lstStyle/>
          <a:p>
            <a:r>
              <a:rPr lang="el-GR" sz="2000" b="1" dirty="0" smtClean="0"/>
              <a:t>προοίμιο§1-4:</a:t>
            </a:r>
            <a:r>
              <a:rPr lang="el-GR" sz="2000" dirty="0" smtClean="0"/>
              <a:t> Ο κατηγορούμενος κάνει λόγο για τον αξιοπρεπή και ατιμωτικό θάνατο σε σχέση με την κατηγορία του</a:t>
            </a:r>
            <a:r>
              <a:rPr lang="en-US" sz="2000" dirty="0" smtClean="0"/>
              <a:t>,</a:t>
            </a:r>
            <a:r>
              <a:rPr lang="el-GR" sz="2000" dirty="0" smtClean="0"/>
              <a:t>για τα κίνητρα του Οδυσσέα όσον αφορά την κατηγορία και τον τρόπο που θα χρησιμοποιήσει στην υπεράσπισή του.</a:t>
            </a:r>
          </a:p>
          <a:p>
            <a:r>
              <a:rPr lang="el-GR" sz="2000" b="1" dirty="0" smtClean="0"/>
              <a:t>Πρόθεσις §5:</a:t>
            </a:r>
            <a:r>
              <a:rPr lang="el-GR" sz="2000" dirty="0" smtClean="0"/>
              <a:t> Ο κατήγορος δεν έχει στοιχεία για την κατηγορία, αφού κινείται με βάση την πίστη και όχι την γνώση ότι συνέβη κάτι τέτοιο, επομένως κινείται από ιδιοτέλεια.</a:t>
            </a:r>
          </a:p>
          <a:p>
            <a:r>
              <a:rPr lang="el-GR" sz="2000" b="1" dirty="0" smtClean="0"/>
              <a:t>Πίστεις:§6-12: </a:t>
            </a:r>
            <a:r>
              <a:rPr lang="el-GR" sz="2000" dirty="0" smtClean="0"/>
              <a:t>Δεν θα μπορούσε ο Παλαμήδης να προδώσει τους Έλληνες αν και θα το ήθελε (δεν υπήρξε επικοινωνία με τον εχθρό ,πως θα συνεννοούμασταν, ποίες θα ήταν οι εγγυήσεις, πώς θα έπαιρνα τα χρήματα, πότε θα τα μετέφερε ,αν τα πήρε που θα τα έκρυβε και εν συνεχεία πως θα εκτελούσε το σχέδιο ,πώς θα έφερνε μέσα στο στρατόπεδο τις εχθρικές δυνάμεις).</a:t>
            </a:r>
          </a:p>
          <a:p>
            <a:r>
              <a:rPr lang="el-GR" sz="2000" b="1" dirty="0" smtClean="0"/>
              <a:t>§13-21: </a:t>
            </a:r>
            <a:r>
              <a:rPr lang="el-GR" sz="2000" dirty="0" smtClean="0"/>
              <a:t>Ακόμα όμως και να μπορούσε δεν θα ήθελε να τους προδώσει. Οι λόγοι που δεν θα ήθελε(εξουσία, πλούτο, δόξα, να ωφελήσει τους φίλους και να βλάψει τους εχθρούς, να αποφύγει κάτι το φοβερό-οδυνηρό-επικίνδυνο). </a:t>
            </a:r>
          </a:p>
          <a:p>
            <a:endParaRPr lang="el-GR" sz="2000" dirty="0" smtClean="0"/>
          </a:p>
          <a:p>
            <a:endParaRPr lang="el-GR" sz="2000" dirty="0" smtClean="0"/>
          </a:p>
          <a:p>
            <a:pPr>
              <a:buNone/>
            </a:pPr>
            <a:endParaRPr lang="el-GR" dirty="0" smtClean="0"/>
          </a:p>
          <a:p>
            <a:pPr>
              <a:buNone/>
            </a:pPr>
            <a:endParaRPr lang="el-GR" dirty="0" smtClean="0"/>
          </a:p>
          <a:p>
            <a:pPr>
              <a:buNone/>
            </a:pPr>
            <a:endParaRPr lang="el-G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214290"/>
            <a:ext cx="9144000" cy="6643710"/>
          </a:xfrm>
        </p:spPr>
        <p:txBody>
          <a:bodyPr>
            <a:normAutofit/>
          </a:bodyPr>
          <a:lstStyle/>
          <a:p>
            <a:r>
              <a:rPr lang="el-GR" sz="2000" b="1" dirty="0" smtClean="0"/>
              <a:t>Αποστροφή προς τον κατήγορο §22-27: </a:t>
            </a:r>
            <a:r>
              <a:rPr lang="el-GR" sz="2000" dirty="0" smtClean="0"/>
              <a:t>Η κατηγορία είναι αστήρικτη, ο Οδυσσέας είναι αναξιόπιστος αφού βασίζεται στην πίστη και όχι στην γνώση ότι συνέβησαν τα γεγονότα και αντιφατικός, αφού τον κατηγορεί ότι αν και σοφός ως προς το να σκεφτεί πως θα εκτελέσει το σχέδιο της προδοσίας ήταν παράλληλα τρελός, για τους λόγους που θα πραγματοποιούσε κάτι τέτοιο, αφού αυτό που διέπραξε ήταν σφάλμα.</a:t>
            </a:r>
          </a:p>
          <a:p>
            <a:r>
              <a:rPr lang="el-GR" sz="2000" b="1" dirty="0" smtClean="0"/>
              <a:t>Αποστροφή προς τους δικαστές §28-32:Ο</a:t>
            </a:r>
            <a:r>
              <a:rPr lang="el-GR" sz="2000" dirty="0" smtClean="0"/>
              <a:t> Παλαμήδης αυτοπροβάλλεται και παρουσιάζει τον χαρακτήρα του, κάνει αναφορά στον πρότερό έντιμο βίο του και στις ευεργεσίες του.</a:t>
            </a:r>
          </a:p>
          <a:p>
            <a:r>
              <a:rPr lang="el-GR" sz="2000" b="1" dirty="0" smtClean="0"/>
              <a:t>Επίλογος §33-34: </a:t>
            </a:r>
            <a:r>
              <a:rPr lang="el-GR" sz="2000" dirty="0" smtClean="0"/>
              <a:t>Ο Παλαμήδης, αρνείται</a:t>
            </a:r>
            <a:r>
              <a:rPr lang="el-GR" sz="2000" b="1" dirty="0" smtClean="0"/>
              <a:t> </a:t>
            </a:r>
            <a:r>
              <a:rPr lang="el-GR" sz="2000" dirty="0" smtClean="0"/>
              <a:t>να χρησιμοποιήσει τα συνηθισμένα μέσα για να προκαλέσει τον οίκτο των δικαστών-αφού αυτή η μορφή ταιριάζει καλύτερα σε αυτούς τους δικαστές που επηρεάζονται από τον όχλο και όχι στους πρώτους των Ελλήνων – και τους εφιστά την προσοχή στην αλήθεια και την δικαιοσύνη.</a:t>
            </a:r>
          </a:p>
          <a:p>
            <a:r>
              <a:rPr lang="el-GR" sz="2000" b="1" dirty="0" smtClean="0"/>
              <a:t>§35-36: </a:t>
            </a:r>
            <a:r>
              <a:rPr lang="el-GR" sz="2000" dirty="0" smtClean="0"/>
              <a:t>τους εφιστά την προσοχή στις συνέπειες που θα έχει μία πλανημένη κρίση εις βάρος του</a:t>
            </a:r>
          </a:p>
          <a:p>
            <a:r>
              <a:rPr lang="el-GR" sz="2000" b="1" dirty="0" smtClean="0"/>
              <a:t>§37</a:t>
            </a:r>
            <a:r>
              <a:rPr lang="el-GR" sz="2000" dirty="0" smtClean="0"/>
              <a:t>: κλείνει την απολογία του με κολακεία των δικαστών- πρώτοι των Ελλήνων δεν ταιριάζει να επαναλάβω τα επιχειρήματά μου-.</a:t>
            </a:r>
            <a:endParaRPr lang="el-GR"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1500174"/>
            <a:ext cx="8286808" cy="3929090"/>
          </a:xfrm>
        </p:spPr>
        <p:txBody>
          <a:bodyPr>
            <a:normAutofit fontScale="92500" lnSpcReduction="20000"/>
          </a:bodyPr>
          <a:lstStyle/>
          <a:p>
            <a:r>
              <a:rPr lang="el-GR" dirty="0" smtClean="0"/>
              <a:t>Οι </a:t>
            </a:r>
            <a:r>
              <a:rPr lang="el-GR" i="1" dirty="0" smtClean="0"/>
              <a:t>Απολογίες του Σωκράτη </a:t>
            </a:r>
            <a:r>
              <a:rPr lang="el-GR" dirty="0" smtClean="0"/>
              <a:t>γράφτηκαν μετά την δίκη του και μπορούν να συγκριθούν με ένα άλλο είδος ρητορείας, στο οποίο ο ρήτορας γράφει έναν λόγο για μία δίκη που συνέβη στο ηρωικό παρελθόν. Σ’ αυτό το είδος μπορεί να ενταχθεί και η </a:t>
            </a:r>
            <a:r>
              <a:rPr lang="el-GR" i="1" dirty="0" smtClean="0"/>
              <a:t>Υπέρ </a:t>
            </a:r>
            <a:r>
              <a:rPr lang="el-GR" i="1" dirty="0" err="1" smtClean="0"/>
              <a:t>Παλαμήδους</a:t>
            </a:r>
            <a:r>
              <a:rPr lang="el-GR" i="1" dirty="0" smtClean="0"/>
              <a:t> Απολογία </a:t>
            </a:r>
            <a:r>
              <a:rPr lang="el-GR" dirty="0" smtClean="0"/>
              <a:t>του Γοργία. Μάλιστα, στην Απολογία του Πλάτωνα, ο Σωκράτης παρομοιάζει τον εαυτό του με τον Αίαντα και τον Παλαμήδη, οι οποίοι έχασαν την ζωή τους εξαιτίας άδικης κρίσης των δικαστών.  </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 ΑΠΟΛΟΓΙΑ ΣΩΚΡΑΤΟΥΣ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Η </a:t>
            </a:r>
            <a:r>
              <a:rPr lang="el-GR" i="1" dirty="0" smtClean="0"/>
              <a:t>Απολογία Σωκράτους </a:t>
            </a:r>
            <a:r>
              <a:rPr lang="el-GR" dirty="0" smtClean="0"/>
              <a:t>γράφτηκε από τον Πλάτωνα 6 με 7 χρόνια μετά την καταδίκη του Σωκράτη σε θάνατο(399πΧ).</a:t>
            </a:r>
          </a:p>
          <a:p>
            <a:r>
              <a:rPr lang="el-GR" dirty="0" smtClean="0"/>
              <a:t>Ο Πλάτωνας υπηρέτησε το γραμματειακό είδος των φιλοσοφικών διαλόγων, όμως η </a:t>
            </a:r>
            <a:r>
              <a:rPr lang="el-GR" i="1" dirty="0" smtClean="0"/>
              <a:t>Απολογία Σωκράτους </a:t>
            </a:r>
            <a:r>
              <a:rPr lang="el-GR" dirty="0" smtClean="0"/>
              <a:t>είναι μονόλογος με εξαίρεση τα ελάχιστα σημεία που υπάρχει διάλογος με τον κατήγορό του -τον Μέλητο- στην κυρίως απολογία.</a:t>
            </a:r>
          </a:p>
          <a:p>
            <a:r>
              <a:rPr lang="el-GR" dirty="0" smtClean="0"/>
              <a:t>Ανήκει στα έργα που έγραψε ο Πλάτωνας κατά τα νεανικά του χρόνια. Στους πρώτους του διαλόγους ο Πλάτωνας αναπαράγει την διδασκαλία και τον λόγο του Σωκράτη, πρόκειται για τον ιστορικό Σωκράτη, σε αντίθεση με τα μεταγενέστερα έργα του-μέσους και ύστερους διαλόγους- όπου έχει αναπτύξει την δική του φιλοσοφία και ο Σωκράτης αποτελεί πλέον έναν λογοτεχνικό χαρακτήρα πίσω από τον οποίο απηχεί η φιλοσοφική θεωρία του Πλάτωνα.</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Σύγκριση </a:t>
            </a:r>
            <a:r>
              <a:rPr lang="el-GR" i="1" dirty="0" smtClean="0"/>
              <a:t>Απολογίας Σωκράτους </a:t>
            </a:r>
            <a:r>
              <a:rPr lang="el-GR" dirty="0" smtClean="0"/>
              <a:t>και </a:t>
            </a:r>
            <a:r>
              <a:rPr lang="el-GR" i="1" dirty="0" smtClean="0"/>
              <a:t>Υπέρ </a:t>
            </a:r>
            <a:r>
              <a:rPr lang="el-GR" i="1" dirty="0" err="1" smtClean="0"/>
              <a:t>Παλαμήδους</a:t>
            </a:r>
            <a:r>
              <a:rPr lang="el-GR" i="1" dirty="0" smtClean="0"/>
              <a:t> Απολογία</a:t>
            </a:r>
            <a:endParaRPr lang="el-GR" i="1" dirty="0"/>
          </a:p>
        </p:txBody>
      </p:sp>
      <p:sp>
        <p:nvSpPr>
          <p:cNvPr id="3" name="2 - Θέση περιεχομένου"/>
          <p:cNvSpPr>
            <a:spLocks noGrp="1"/>
          </p:cNvSpPr>
          <p:nvPr>
            <p:ph idx="1"/>
          </p:nvPr>
        </p:nvSpPr>
        <p:spPr/>
        <p:txBody>
          <a:bodyPr>
            <a:normAutofit/>
          </a:bodyPr>
          <a:lstStyle/>
          <a:p>
            <a:r>
              <a:rPr lang="el-GR" dirty="0" smtClean="0"/>
              <a:t>Υπάρχουν τρείς ερμηνείες για τα δύο έργα:</a:t>
            </a:r>
          </a:p>
          <a:p>
            <a:pPr>
              <a:buFont typeface="Wingdings" pitchFamily="2" charset="2"/>
              <a:buChar char="Ø"/>
            </a:pPr>
            <a:r>
              <a:rPr lang="el-GR" sz="2400" dirty="0" smtClean="0"/>
              <a:t>Στην </a:t>
            </a:r>
            <a:r>
              <a:rPr lang="el-GR" sz="2400" i="1" dirty="0" smtClean="0"/>
              <a:t>Απολογία Σωκράτους εμφανίζεται</a:t>
            </a:r>
            <a:r>
              <a:rPr lang="el-GR" sz="2400" dirty="0" smtClean="0"/>
              <a:t> η επίδραση του Γοργία στο επίπεδο των ηθικών αρχών.</a:t>
            </a:r>
          </a:p>
          <a:p>
            <a:pPr>
              <a:buFont typeface="Wingdings" pitchFamily="2" charset="2"/>
              <a:buChar char="Ø"/>
            </a:pPr>
            <a:r>
              <a:rPr lang="el-GR" sz="2400" dirty="0" smtClean="0"/>
              <a:t>Η </a:t>
            </a:r>
            <a:r>
              <a:rPr lang="el-GR" sz="2400" i="1" dirty="0" smtClean="0"/>
              <a:t>Απολογία Σωκράτους </a:t>
            </a:r>
            <a:r>
              <a:rPr lang="el-GR" sz="2400" dirty="0" smtClean="0"/>
              <a:t>αν και σε λεκτικό επίπεδο παρουσιάζονται ομοιότητες στο φιλοσοφικό επίπεδο τα δύο έργα διαφέρουν.</a:t>
            </a:r>
          </a:p>
          <a:p>
            <a:pPr>
              <a:buFont typeface="Wingdings" pitchFamily="2" charset="2"/>
              <a:buChar char="Ø"/>
            </a:pPr>
            <a:r>
              <a:rPr lang="el-GR" sz="2400" dirty="0" smtClean="0"/>
              <a:t>Και τα δύο έργα δεν είναι αντίθετα, αποτελούν την όψη του ίδιου νομίσματος, μιλούν και τα δύο για τον άδικο θάνατο και δεν απομονώνεται το ένα από το άλλο.</a:t>
            </a:r>
            <a:endParaRPr lang="el-G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642918"/>
            <a:ext cx="8229600" cy="1143000"/>
          </a:xfrm>
        </p:spPr>
        <p:txBody>
          <a:bodyPr>
            <a:normAutofit fontScale="90000"/>
          </a:bodyPr>
          <a:lstStyle/>
          <a:p>
            <a:r>
              <a:rPr lang="el-GR" sz="3100" b="1" dirty="0" smtClean="0"/>
              <a:t>1</a:t>
            </a:r>
            <a:r>
              <a:rPr lang="el-GR" sz="3100" b="1" baseline="30000" dirty="0" smtClean="0"/>
              <a:t>η</a:t>
            </a:r>
            <a:r>
              <a:rPr lang="el-GR" sz="3100" b="1" dirty="0" smtClean="0"/>
              <a:t> άποψη: Στην </a:t>
            </a:r>
            <a:r>
              <a:rPr lang="el-GR" sz="3100" b="1" i="1" dirty="0" smtClean="0"/>
              <a:t>Απολογία Σωκράτους εμφανίζεται</a:t>
            </a:r>
            <a:r>
              <a:rPr lang="el-GR" sz="3100" b="1" dirty="0" smtClean="0"/>
              <a:t> η επίδραση του Γοργία στο επίπεδο των ηθικών αρχών.</a:t>
            </a:r>
            <a:r>
              <a:rPr lang="el-GR" b="1" dirty="0" smtClean="0"/>
              <a:t/>
            </a:r>
            <a:br>
              <a:rPr lang="el-GR" b="1" dirty="0" smtClean="0"/>
            </a:br>
            <a:r>
              <a:rPr lang="el-GR" dirty="0" smtClean="0"/>
              <a:t/>
            </a:r>
            <a:br>
              <a:rPr lang="el-GR" dirty="0" smtClean="0"/>
            </a:br>
            <a:endParaRPr lang="el-GR" dirty="0"/>
          </a:p>
        </p:txBody>
      </p:sp>
      <p:sp>
        <p:nvSpPr>
          <p:cNvPr id="3" name="2 - Θέση περιεχομένου"/>
          <p:cNvSpPr>
            <a:spLocks noGrp="1"/>
          </p:cNvSpPr>
          <p:nvPr>
            <p:ph idx="1"/>
          </p:nvPr>
        </p:nvSpPr>
        <p:spPr>
          <a:xfrm>
            <a:off x="0" y="1357298"/>
            <a:ext cx="9144000" cy="4768865"/>
          </a:xfrm>
        </p:spPr>
        <p:txBody>
          <a:bodyPr>
            <a:normAutofit lnSpcReduction="10000"/>
          </a:bodyPr>
          <a:lstStyle/>
          <a:p>
            <a:r>
              <a:rPr lang="el-GR" sz="2000" b="1" dirty="0" smtClean="0"/>
              <a:t>Η επίδραση αυτή εντοπίζεται στην υιοθέτηση ηθικών αρχών και στην βαρύτητα του πειστικού λόγου, δηλαδή της πειθούς.</a:t>
            </a:r>
            <a:endParaRPr lang="en-US" sz="2000" b="1" dirty="0" smtClean="0"/>
          </a:p>
          <a:p>
            <a:pPr>
              <a:buFont typeface="Wingdings" pitchFamily="2" charset="2"/>
              <a:buChar char="Ø"/>
            </a:pPr>
            <a:r>
              <a:rPr lang="el-GR" sz="2000" dirty="0" smtClean="0"/>
              <a:t>Και στα δύο έργα κυριαρχεί η αντίληψη του </a:t>
            </a:r>
            <a:r>
              <a:rPr lang="el-GR" sz="2000" u="sng" dirty="0" smtClean="0"/>
              <a:t>αξιοπρεπούς θανάτου</a:t>
            </a:r>
            <a:r>
              <a:rPr lang="el-GR" sz="2000" dirty="0" smtClean="0"/>
              <a:t>- ηρωικό ιδεώδες  (Υ.Π.Α§1 και Α.Σ§28</a:t>
            </a:r>
            <a:r>
              <a:rPr lang="en-US" sz="2000" dirty="0" err="1" smtClean="0"/>
              <a:t>b,c</a:t>
            </a:r>
            <a:r>
              <a:rPr lang="en-US" sz="2000" dirty="0" smtClean="0"/>
              <a:t>).</a:t>
            </a:r>
          </a:p>
          <a:p>
            <a:pPr>
              <a:buFont typeface="Wingdings" pitchFamily="2" charset="2"/>
              <a:buChar char="Ø"/>
            </a:pPr>
            <a:r>
              <a:rPr lang="el-GR" sz="2000" dirty="0" smtClean="0"/>
              <a:t>Σε υψηλό επιτηδευμένο ύφος ο καθένας μιλά με όμορφα λόγια για την γνώση και την άγνοια, την αλήθεια και την πίστη.</a:t>
            </a:r>
            <a:r>
              <a:rPr lang="en-US" sz="2000" dirty="0" smtClean="0"/>
              <a:t>(</a:t>
            </a:r>
            <a:r>
              <a:rPr lang="el-GR" sz="2000" dirty="0" smtClean="0"/>
              <a:t>Υ.Π.Α§5,24 και Α.Σ§21</a:t>
            </a:r>
            <a:r>
              <a:rPr lang="en-US" sz="2000" dirty="0" smtClean="0"/>
              <a:t>b-23b).</a:t>
            </a:r>
            <a:endParaRPr lang="el-GR" sz="2000" dirty="0" smtClean="0"/>
          </a:p>
          <a:p>
            <a:pPr>
              <a:buFont typeface="Wingdings" pitchFamily="2" charset="2"/>
              <a:buChar char="Ø"/>
            </a:pPr>
            <a:r>
              <a:rPr lang="el-GR" sz="2000" dirty="0" smtClean="0"/>
              <a:t>Πυρήνας των προϋποθέσεων της υπεράσπισης του Παλαμήδη είναι η σωκρατική ηθική «ουδείς εκών </a:t>
            </a:r>
            <a:r>
              <a:rPr lang="el-GR" sz="2000" dirty="0" err="1" smtClean="0"/>
              <a:t>εξαμαρτάνει</a:t>
            </a:r>
            <a:r>
              <a:rPr lang="el-GR" sz="2000" dirty="0" smtClean="0"/>
              <a:t>», δηλαδή </a:t>
            </a:r>
            <a:r>
              <a:rPr lang="el-GR" sz="2000" u="sng" dirty="0" smtClean="0"/>
              <a:t>κανείς δεν σφάλλει θεληματικά</a:t>
            </a:r>
            <a:r>
              <a:rPr lang="el-GR" sz="2000" dirty="0" smtClean="0"/>
              <a:t>.</a:t>
            </a:r>
            <a:r>
              <a:rPr lang="en-US" sz="2000" dirty="0" smtClean="0"/>
              <a:t>(</a:t>
            </a:r>
            <a:r>
              <a:rPr lang="el-GR" sz="2000" dirty="0" smtClean="0"/>
              <a:t>Υ.Π.Α§</a:t>
            </a:r>
            <a:r>
              <a:rPr lang="en-US" sz="2000" dirty="0" smtClean="0"/>
              <a:t>13-21 </a:t>
            </a:r>
            <a:r>
              <a:rPr lang="el-GR" sz="2000" dirty="0" smtClean="0"/>
              <a:t>και Α.Σ§25</a:t>
            </a:r>
            <a:r>
              <a:rPr lang="en-US" sz="2000" dirty="0" smtClean="0"/>
              <a:t>c</a:t>
            </a:r>
            <a:r>
              <a:rPr lang="el-GR" sz="2000" dirty="0" smtClean="0"/>
              <a:t> 31</a:t>
            </a:r>
            <a:r>
              <a:rPr lang="en-US" sz="2000" dirty="0" smtClean="0"/>
              <a:t>)</a:t>
            </a:r>
            <a:endParaRPr lang="el-GR" sz="2000" dirty="0" smtClean="0"/>
          </a:p>
          <a:p>
            <a:pPr>
              <a:buFont typeface="Wingdings" pitchFamily="2" charset="2"/>
              <a:buChar char="Ø"/>
            </a:pPr>
            <a:r>
              <a:rPr lang="el-GR" sz="2000" dirty="0" smtClean="0"/>
              <a:t>Και στους δύο λόγους εντοπίζεται η άποψη, ότι </a:t>
            </a:r>
            <a:r>
              <a:rPr lang="el-GR" sz="2000" u="sng" dirty="0" smtClean="0"/>
              <a:t>μία καταδικαστική απόφαση θα βλάψει την υστεροφημία των δικαστών.</a:t>
            </a:r>
            <a:r>
              <a:rPr lang="en-US" sz="2000" u="sng" dirty="0" smtClean="0"/>
              <a:t>(</a:t>
            </a:r>
            <a:r>
              <a:rPr lang="el-GR" sz="2000" dirty="0" smtClean="0"/>
              <a:t>Υ.Π.Α§</a:t>
            </a:r>
            <a:r>
              <a:rPr lang="en-US" sz="2000" dirty="0" smtClean="0"/>
              <a:t>35,36 </a:t>
            </a:r>
            <a:r>
              <a:rPr lang="el-GR" sz="2000" dirty="0" smtClean="0"/>
              <a:t>καιΑ.Σ§29</a:t>
            </a:r>
            <a:r>
              <a:rPr lang="en-US" sz="2000" dirty="0" smtClean="0"/>
              <a:t>c,</a:t>
            </a:r>
            <a:r>
              <a:rPr lang="el-GR" sz="2000" dirty="0" smtClean="0"/>
              <a:t> </a:t>
            </a:r>
            <a:r>
              <a:rPr lang="en-US" sz="2000" dirty="0" smtClean="0"/>
              <a:t>d)</a:t>
            </a:r>
            <a:endParaRPr lang="en-US" sz="2000" u="sng" dirty="0" smtClean="0"/>
          </a:p>
          <a:p>
            <a:pPr>
              <a:buFont typeface="Wingdings" pitchFamily="2" charset="2"/>
              <a:buChar char="Ø"/>
            </a:pPr>
            <a:r>
              <a:rPr lang="el-GR" sz="2000" dirty="0" smtClean="0"/>
              <a:t>Αντιπαράθεση με επιμονή στα λόγια και τα έργα.</a:t>
            </a:r>
            <a:r>
              <a:rPr lang="en-US" sz="2000" dirty="0" smtClean="0"/>
              <a:t>(Y.</a:t>
            </a:r>
            <a:r>
              <a:rPr lang="el-GR" sz="2000" dirty="0" smtClean="0"/>
              <a:t>Π.Α§34 και Α.Σ§32</a:t>
            </a:r>
            <a:r>
              <a:rPr lang="en-US" sz="2000" dirty="0" smtClean="0"/>
              <a:t>a4)</a:t>
            </a:r>
            <a:endParaRPr lang="el-GR" sz="2000" dirty="0" smtClean="0"/>
          </a:p>
          <a:p>
            <a:pPr>
              <a:buFont typeface="Wingdings" pitchFamily="2" charset="2"/>
              <a:buChar char="Ø"/>
            </a:pPr>
            <a:r>
              <a:rPr lang="el-GR" sz="2000" dirty="0" smtClean="0"/>
              <a:t>Επιλέγουν να μην καταφύγουν στα παρακάλια και τις ικεσίες, αλλά στην αλήθεια και την δικαιοσύνη,</a:t>
            </a:r>
            <a:r>
              <a:rPr lang="en-US" sz="2000" dirty="0" smtClean="0"/>
              <a:t> </a:t>
            </a:r>
            <a:r>
              <a:rPr lang="el-GR" sz="2000" dirty="0" smtClean="0"/>
              <a:t>που θα επέλθει μέσα από τον λόγο τους.</a:t>
            </a:r>
            <a:r>
              <a:rPr lang="en-US" sz="2000" dirty="0" smtClean="0"/>
              <a:t>(Y.</a:t>
            </a:r>
            <a:r>
              <a:rPr lang="el-GR" sz="2000" dirty="0" smtClean="0"/>
              <a:t>Π.Α§</a:t>
            </a:r>
            <a:r>
              <a:rPr lang="en-US" sz="2000" dirty="0" smtClean="0"/>
              <a:t>33 </a:t>
            </a:r>
            <a:r>
              <a:rPr lang="el-GR" sz="2000" dirty="0" smtClean="0"/>
              <a:t>και Α.Σ§</a:t>
            </a:r>
            <a:r>
              <a:rPr lang="en-US" sz="2000" dirty="0" smtClean="0"/>
              <a:t>18a5,34c-35d)</a:t>
            </a:r>
            <a:endParaRPr lang="el-GR" sz="2000" dirty="0" smtClean="0"/>
          </a:p>
          <a:p>
            <a:pPr>
              <a:buNone/>
            </a:pPr>
            <a:endParaRPr lang="el-GR" sz="2000" b="1" dirty="0" smtClean="0"/>
          </a:p>
          <a:p>
            <a:pPr>
              <a:buFont typeface="Wingdings" pitchFamily="2" charset="2"/>
              <a:buChar char="Ø"/>
            </a:pPr>
            <a:endParaRPr lang="el-GR" sz="2000" b="1" u="sng" dirty="0" smtClean="0"/>
          </a:p>
          <a:p>
            <a:endParaRPr lang="el-GR" sz="1200" b="1" dirty="0" smtClean="0"/>
          </a:p>
          <a:p>
            <a:endParaRPr lang="el-GR" sz="2000" i="1" dirty="0" smtClean="0"/>
          </a:p>
          <a:p>
            <a:endParaRPr lang="el-GR" sz="1800" b="1" i="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smtClean="0"/>
              <a:t>2</a:t>
            </a:r>
            <a:r>
              <a:rPr lang="el-GR" sz="2800" b="1" baseline="30000" dirty="0" smtClean="0"/>
              <a:t>η  </a:t>
            </a:r>
            <a:r>
              <a:rPr lang="el-GR" sz="2800" b="1" dirty="0" smtClean="0"/>
              <a:t>ερμηνεία: Η </a:t>
            </a:r>
            <a:r>
              <a:rPr lang="el-GR" sz="2800" b="1" i="1" dirty="0" smtClean="0"/>
              <a:t>Απολογία Σωκράτους </a:t>
            </a:r>
            <a:r>
              <a:rPr lang="el-GR" sz="2800" b="1" dirty="0" smtClean="0"/>
              <a:t>αν και σε λεκτικό επίπεδο παρουσιάζονται ομοιότητες στο φιλοσοφικό επίπεδο τα δύο έργα διαφέρουν.</a:t>
            </a:r>
            <a:r>
              <a:rPr lang="el-GR" sz="2800" dirty="0" smtClean="0"/>
              <a:t/>
            </a:r>
            <a:br>
              <a:rPr lang="el-GR" sz="2800" dirty="0" smtClean="0"/>
            </a:br>
            <a:endParaRPr lang="el-GR" sz="2800" dirty="0"/>
          </a:p>
        </p:txBody>
      </p:sp>
      <p:sp>
        <p:nvSpPr>
          <p:cNvPr id="3" name="2 - Θέση περιεχομένου"/>
          <p:cNvSpPr>
            <a:spLocks noGrp="1"/>
          </p:cNvSpPr>
          <p:nvPr>
            <p:ph idx="1"/>
          </p:nvPr>
        </p:nvSpPr>
        <p:spPr>
          <a:xfrm>
            <a:off x="0" y="1357298"/>
            <a:ext cx="9144000" cy="5500702"/>
          </a:xfrm>
        </p:spPr>
        <p:txBody>
          <a:bodyPr>
            <a:normAutofit/>
          </a:bodyPr>
          <a:lstStyle/>
          <a:p>
            <a:r>
              <a:rPr lang="el-GR" sz="2800" dirty="0" smtClean="0"/>
              <a:t>Η Απολογία Σωκράτους είναι η απόρριψη των επιμέρους προϋποθέσεων στις οποίες στηρίζεται η απολογία του Παλαμήδη.</a:t>
            </a:r>
          </a:p>
          <a:p>
            <a:r>
              <a:rPr lang="el-GR" sz="2800" dirty="0" smtClean="0"/>
              <a:t>Στην δομή του έργου ομοιότητες είναι εμφανείς, όμως διαφέρουν ως προς το φιλοσοφικό υπόβαθρο, αφού η όλη φιλοσοφική θέση του Πλάτωνα απέναντι στους σοφιστές και τους ρήτορες δεν επιτρέπει την παραπάνω προσέγγιση.</a:t>
            </a:r>
          </a:p>
          <a:p>
            <a:endParaRPr lang="el-G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92500" lnSpcReduction="10000"/>
          </a:bodyPr>
          <a:lstStyle/>
          <a:p>
            <a:endParaRPr lang="el-GR" sz="2000" dirty="0" smtClean="0"/>
          </a:p>
          <a:p>
            <a:r>
              <a:rPr lang="el-GR" sz="2000" dirty="0" smtClean="0"/>
              <a:t>Σε </a:t>
            </a:r>
            <a:r>
              <a:rPr lang="el-GR" sz="2000" b="1" u="sng" dirty="0" smtClean="0"/>
              <a:t>λεκτικό επίπεδο </a:t>
            </a:r>
            <a:r>
              <a:rPr lang="el-GR" sz="2000" dirty="0" smtClean="0"/>
              <a:t>οι ομοιότητες είναι οι εξής:</a:t>
            </a:r>
          </a:p>
          <a:p>
            <a:r>
              <a:rPr lang="el-GR" sz="2000" dirty="0" smtClean="0"/>
              <a:t>Ως προς την μορφή του δικανικού λόγου δεν ακολουθούν το παραδοσιακό τύπο </a:t>
            </a:r>
          </a:p>
          <a:p>
            <a:r>
              <a:rPr lang="el-GR" sz="2000" dirty="0" smtClean="0"/>
              <a:t>-</a:t>
            </a:r>
            <a:r>
              <a:rPr lang="el-GR" sz="2000" dirty="0" err="1" smtClean="0"/>
              <a:t>προοίμιον</a:t>
            </a:r>
            <a:r>
              <a:rPr lang="el-GR" sz="2000" dirty="0" smtClean="0"/>
              <a:t>, </a:t>
            </a:r>
            <a:r>
              <a:rPr lang="el-GR" sz="2000" dirty="0" err="1" smtClean="0"/>
              <a:t>διήγησις</a:t>
            </a:r>
            <a:r>
              <a:rPr lang="el-GR" sz="2000" dirty="0" smtClean="0"/>
              <a:t>, </a:t>
            </a:r>
            <a:r>
              <a:rPr lang="el-GR" sz="2000" dirty="0" err="1" smtClean="0"/>
              <a:t>πιστις</a:t>
            </a:r>
            <a:r>
              <a:rPr lang="el-GR" sz="2000" dirty="0" smtClean="0"/>
              <a:t>, επίλογος. </a:t>
            </a:r>
          </a:p>
          <a:p>
            <a:pPr>
              <a:buNone/>
            </a:pPr>
            <a:r>
              <a:rPr lang="el-GR" sz="2000" dirty="0" smtClean="0"/>
              <a:t>       Μετά το προοίμιο και οι δύο παρουσιάζουν την πρόθεσή τους και τον τρόπο που θα ξεκινήσουν την απολογία τους –</a:t>
            </a:r>
            <a:r>
              <a:rPr lang="el-GR" sz="2000" dirty="0" err="1" smtClean="0"/>
              <a:t>πρόθεσις</a:t>
            </a:r>
            <a:r>
              <a:rPr lang="el-GR" sz="2000" dirty="0" smtClean="0"/>
              <a:t> -και συνεχίζουν με την αναίρεση της κατηγορίας ,ενώ απουσιάζει η </a:t>
            </a:r>
            <a:r>
              <a:rPr lang="el-GR" sz="2000" dirty="0" err="1" smtClean="0"/>
              <a:t>διήγησις</a:t>
            </a:r>
            <a:r>
              <a:rPr lang="el-GR" sz="2000" dirty="0" smtClean="0"/>
              <a:t>.</a:t>
            </a:r>
          </a:p>
          <a:p>
            <a:r>
              <a:rPr lang="el-GR" sz="2000" dirty="0" smtClean="0"/>
              <a:t>Ως προς τις πίστεις, οι κατηγορούμενοι θεωρούν ότι οι κατηγορίες είναι </a:t>
            </a:r>
            <a:r>
              <a:rPr lang="el-GR" sz="2000" dirty="0" smtClean="0"/>
              <a:t>αστήρικτες, </a:t>
            </a:r>
            <a:r>
              <a:rPr lang="el-GR" sz="2000" dirty="0" smtClean="0"/>
              <a:t>αφού βασίζονται στην πίστη και όχι στην </a:t>
            </a:r>
            <a:r>
              <a:rPr lang="el-GR" sz="2000" dirty="0" smtClean="0"/>
              <a:t>γνώση, </a:t>
            </a:r>
            <a:r>
              <a:rPr lang="el-GR" sz="2000" dirty="0" smtClean="0"/>
              <a:t>και αντιφατικές.</a:t>
            </a:r>
          </a:p>
          <a:p>
            <a:r>
              <a:rPr lang="el-GR" sz="2000" dirty="0" smtClean="0"/>
              <a:t>Κοινό  σημείο των δύο λόγων είναι η χρήση ρητορικών κοινών τόπων:</a:t>
            </a:r>
          </a:p>
          <a:p>
            <a:pPr>
              <a:buFont typeface="Wingdings" pitchFamily="2" charset="2"/>
              <a:buChar char="Ø"/>
            </a:pPr>
            <a:r>
              <a:rPr lang="el-GR" sz="2000" dirty="0" smtClean="0"/>
              <a:t>Ο άνθρωπος που αντιφάσκει δεν εμπνέει εμπιστοσύνη.</a:t>
            </a:r>
          </a:p>
          <a:p>
            <a:pPr>
              <a:buFont typeface="Wingdings" pitchFamily="2" charset="2"/>
              <a:buChar char="Ø"/>
            </a:pPr>
            <a:r>
              <a:rPr lang="el-GR" sz="2000" dirty="0" smtClean="0"/>
              <a:t>Η συνύπαρξη ασυμβίβαστων ιδιοτήτων είναι αδιανόητη.</a:t>
            </a:r>
          </a:p>
          <a:p>
            <a:pPr>
              <a:buFont typeface="Courier New" pitchFamily="49" charset="0"/>
              <a:buChar char="o"/>
            </a:pPr>
            <a:r>
              <a:rPr lang="el-GR" sz="2000" dirty="0" smtClean="0"/>
              <a:t>Η ευεργεσία των δύο κατηγορουμένων.</a:t>
            </a:r>
          </a:p>
          <a:p>
            <a:pPr>
              <a:buFont typeface="Courier New" pitchFamily="49" charset="0"/>
              <a:buChar char="o"/>
            </a:pPr>
            <a:r>
              <a:rPr lang="el-GR" sz="2000" dirty="0" smtClean="0"/>
              <a:t>Η πενία.</a:t>
            </a:r>
          </a:p>
          <a:p>
            <a:pPr>
              <a:buFont typeface="Courier New" pitchFamily="49" charset="0"/>
              <a:buChar char="o"/>
            </a:pPr>
            <a:r>
              <a:rPr lang="el-GR" sz="2000" dirty="0" smtClean="0"/>
              <a:t>Ο αβίωτος βίος.</a:t>
            </a:r>
          </a:p>
          <a:p>
            <a:r>
              <a:rPr lang="el-GR" sz="2000" dirty="0" smtClean="0"/>
              <a:t>Και οι δύο κατηγορούμενοι επικαλούνται την έξωθεν καλή μαρτυρία για τον πρότερό τους βίο αλλά και για τις ευεργεσίες τους</a:t>
            </a:r>
          </a:p>
          <a:p>
            <a:r>
              <a:rPr lang="el-GR" sz="2000" dirty="0" smtClean="0"/>
              <a:t>Ο καθένας απευθύνεται στον κατήγορό του και στους δικαστές.</a:t>
            </a:r>
          </a:p>
          <a:p>
            <a:r>
              <a:rPr lang="el-GR" sz="2000" dirty="0" smtClean="0"/>
              <a:t>Κανένας από τους δύο στην απολογία του, δεν κατέφυγε σε δάκρυα, ικεσίες και παρακλήσεις προς τους δικαστές, παραμένουν αξιοπρεπείς και στηρίζονται στην αλήθεια και την δικαιοσύνη, ενώ έχουν την ίδια αντίληψη για το αίσθημα ευθύνης των δικαστών.</a:t>
            </a:r>
          </a:p>
          <a:p>
            <a:endParaRPr lang="el-GR" sz="2000" dirty="0" smtClean="0"/>
          </a:p>
          <a:p>
            <a:endParaRPr lang="el-GR"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lstStyle/>
          <a:p>
            <a:endParaRPr lang="el-GR" sz="2000" dirty="0" smtClean="0"/>
          </a:p>
          <a:p>
            <a:pPr>
              <a:buNone/>
            </a:pPr>
            <a:endParaRPr lang="el-GR" sz="2000" dirty="0" smtClean="0"/>
          </a:p>
          <a:p>
            <a:endParaRPr lang="el-GR" sz="2000" dirty="0" smtClean="0"/>
          </a:p>
          <a:p>
            <a:pPr>
              <a:buNone/>
            </a:pPr>
            <a:r>
              <a:rPr lang="el-GR" sz="2000" dirty="0" smtClean="0"/>
              <a:t>       Οι διαφορές όμως στην χρήση των ίδιων τόπων, γίνονται συνειδητά γιατί ο Πλάτωνας θέλει να ασκήσει κριτική στην φιλοσοφική θέση που βασίζονται οι ρητορικές τέχνες του Γοργία.</a:t>
            </a:r>
          </a:p>
          <a:p>
            <a:pPr>
              <a:buNone/>
            </a:pPr>
            <a:r>
              <a:rPr lang="el-GR" sz="2000" dirty="0" smtClean="0"/>
              <a:t>       Η διαφορά μεταξύ των εννοιών αλήθεια και δόξα, έγκειται στον τρόπο που αυτές χρησιμοποιούνται στον δικανικό λόγο.</a:t>
            </a:r>
          </a:p>
          <a:p>
            <a:r>
              <a:rPr lang="el-GR" sz="2000" dirty="0" smtClean="0"/>
              <a:t>Ο Παλαμήδης, επικαλείται την αλήθεια και την παρούσα ανάγκη, πράγματα όμως που δεν μπορούν να του διασφαλίσουν την ζωή.</a:t>
            </a:r>
          </a:p>
          <a:p>
            <a:pPr>
              <a:buFont typeface="Wingdings" pitchFamily="2" charset="2"/>
              <a:buChar char="Ø"/>
            </a:pPr>
            <a:r>
              <a:rPr lang="el-GR" sz="2000" dirty="0" smtClean="0"/>
              <a:t> Ο Γοργίας γνωρίζει ότι σε θέματα κρίσεως ανάμεσα στο δίκαιο και το άδικο σημαντικό ρόλο κατέχει η δόξα.</a:t>
            </a:r>
          </a:p>
          <a:p>
            <a:r>
              <a:rPr lang="el-GR" sz="2000" dirty="0" smtClean="0"/>
              <a:t>Ο Σωκράτης από την άλλη θα πει την αλήθεια και δεν προσπαθεί να πείσει τους δικαστές. Αυτός που προσπαθεί να τους πείσει είναι ο Μέλητος, ο οποίος αναιρείται επανειλημμένως από τον Σωκράτη.</a:t>
            </a:r>
            <a:endParaRPr lang="el-GR" sz="2000" dirty="0"/>
          </a:p>
        </p:txBody>
      </p:sp>
      <p:sp>
        <p:nvSpPr>
          <p:cNvPr id="5" name="4 - TextBox"/>
          <p:cNvSpPr txBox="1"/>
          <p:nvPr/>
        </p:nvSpPr>
        <p:spPr>
          <a:xfrm>
            <a:off x="428596" y="285728"/>
            <a:ext cx="7715304" cy="584775"/>
          </a:xfrm>
          <a:prstGeom prst="rect">
            <a:avLst/>
          </a:prstGeom>
          <a:noFill/>
        </p:spPr>
        <p:txBody>
          <a:bodyPr wrap="square" rtlCol="0">
            <a:spAutoFit/>
          </a:bodyPr>
          <a:lstStyle/>
          <a:p>
            <a:r>
              <a:rPr lang="el-GR" sz="3200" dirty="0" smtClean="0"/>
              <a:t>                 </a:t>
            </a:r>
            <a:r>
              <a:rPr lang="el-GR" sz="3200" b="1" dirty="0" smtClean="0"/>
              <a:t>Η αντίθεση των δύο έργων</a:t>
            </a:r>
            <a:endParaRPr lang="el-GR" sz="32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71480"/>
            <a:ext cx="8229600" cy="1143000"/>
          </a:xfrm>
        </p:spPr>
        <p:txBody>
          <a:bodyPr>
            <a:normAutofit fontScale="90000"/>
          </a:bodyPr>
          <a:lstStyle/>
          <a:p>
            <a:r>
              <a:rPr lang="el-GR" sz="2700" b="1" dirty="0" smtClean="0"/>
              <a:t>3</a:t>
            </a:r>
            <a:r>
              <a:rPr lang="el-GR" sz="2700" b="1" baseline="30000" dirty="0" smtClean="0"/>
              <a:t>η</a:t>
            </a:r>
            <a:r>
              <a:rPr lang="el-GR" sz="2700" b="1" dirty="0" smtClean="0"/>
              <a:t>ερμηνεία:Και τα δύο έργα δεν είναι αντίθετα, αποτελούν την όψη του ίδιου νομίσματος, μιλούν και τα δύο για τον άδικο θάνατο και δεν απομονώνεται το ένα από το άλλο.</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357158" y="1142984"/>
            <a:ext cx="8786842" cy="4357694"/>
          </a:xfrm>
        </p:spPr>
        <p:txBody>
          <a:bodyPr>
            <a:normAutofit/>
          </a:bodyPr>
          <a:lstStyle/>
          <a:p>
            <a:endParaRPr lang="el-GR" sz="2800" dirty="0" smtClean="0"/>
          </a:p>
          <a:p>
            <a:endParaRPr lang="el-GR" sz="2800" dirty="0" smtClean="0"/>
          </a:p>
          <a:p>
            <a:endParaRPr lang="el-GR" sz="2800" dirty="0" smtClean="0"/>
          </a:p>
          <a:p>
            <a:r>
              <a:rPr lang="el-GR" sz="2800" dirty="0" smtClean="0"/>
              <a:t>Και οι δύο απολογίες δεν είναι αντίθετες προς τις φιλοσοφικές τους θέσεις και οι δύο αφορούν τον θάνατο του ανθρώπου, μέσα από το παιχνίδι της αλήθειας και της δόξας.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lnSpcReduction="10000"/>
          </a:bodyPr>
          <a:lstStyle/>
          <a:p>
            <a:endParaRPr lang="el-GR" sz="1800" b="1" dirty="0" smtClean="0"/>
          </a:p>
          <a:p>
            <a:pPr>
              <a:buNone/>
            </a:pPr>
            <a:r>
              <a:rPr lang="el-GR" sz="2800" b="1" dirty="0" smtClean="0"/>
              <a:t>                                     ΠΑΛΑΜΗΔΗΣ  </a:t>
            </a:r>
          </a:p>
          <a:p>
            <a:r>
              <a:rPr lang="el-GR" sz="2000" dirty="0" smtClean="0"/>
              <a:t>Στηρίζεται στην αλήθεια και μάχεται για την τιμή του.</a:t>
            </a:r>
          </a:p>
          <a:p>
            <a:r>
              <a:rPr lang="el-GR" sz="2000" dirty="0" smtClean="0"/>
              <a:t>Η  αλήθεια από μόνη της δεν έχει δύναμη, χρειάζεται να πείσει για να γίνει αποδεκτή.</a:t>
            </a:r>
          </a:p>
          <a:p>
            <a:r>
              <a:rPr lang="el-GR" sz="2000" dirty="0" smtClean="0"/>
              <a:t>Η γνώμη του ενός είναι αντίθετη στην γνώμη των πολλών, η αλήθεια για τον καθένα είναι σχετική.</a:t>
            </a:r>
          </a:p>
          <a:p>
            <a:r>
              <a:rPr lang="el-GR" sz="2000" dirty="0" smtClean="0"/>
              <a:t>Ο Γοργίας πιστεύει ότι οι άνθρωποι είναι παραδομένοι στην δόξα και ότι πιστεύουν νομίζουν ότι το γνωρίζουν.</a:t>
            </a:r>
          </a:p>
          <a:p>
            <a:r>
              <a:rPr lang="el-GR" sz="2000" dirty="0" smtClean="0"/>
              <a:t>Ο Παλαμήδης προκειμένου να πείσει θα χρησιμοποιήσει το εικός που δίνει αληθοφάνεια.</a:t>
            </a:r>
          </a:p>
          <a:p>
            <a:r>
              <a:rPr lang="el-GR" sz="2000" dirty="0" smtClean="0"/>
              <a:t>Δέχεται ότι διέπραξε την προδοσία και εκ του αντιθέτου προσπαθεί να την αναιρέσει, με βάση το επιχείρημα του καιρού, αναιρεί της επιμέρους προϋποθέσεις και λόγους για να πραγματοποιηθεί η προδοσία. Έτσι αποδεικνύει το μη ον αυτής της πράξης.</a:t>
            </a:r>
          </a:p>
          <a:p>
            <a:r>
              <a:rPr lang="el-GR" sz="2000" dirty="0" smtClean="0"/>
              <a:t>Η πειθώ όμως έχει δύο όψεις, την αλήθεια και το ψέμα και τα δύο χρειάζονται την αληθοφάνεια για να γίνουν πειστικά.</a:t>
            </a:r>
          </a:p>
          <a:p>
            <a:r>
              <a:rPr lang="el-GR" sz="2000" dirty="0" smtClean="0"/>
              <a:t>Το εικός είναι μεταξύ της αλήθειας και του ψέματος, όπου προϋπόθεση για να ισχύει η αλήθεια είναι η ύπαρξη της μη αλήθειας δηλαδή η αληθοφάνεια, μέσω αυτής ο Παλαμήδης υποστηρίζει την αθωότητά του.</a:t>
            </a:r>
          </a:p>
          <a:p>
            <a:r>
              <a:rPr lang="el-GR" sz="2000" dirty="0" smtClean="0"/>
              <a:t>Ο Παλαμήδης μένει ψύχραιμός όμως στο τέλος επειδή καταλαβαίνει ότι κινδυνεύει κολακεύει τους δικαστές.</a:t>
            </a:r>
          </a:p>
          <a:p>
            <a:endParaRPr lang="el-GR" sz="20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a:bodyPr>
          <a:lstStyle/>
          <a:p>
            <a:pPr>
              <a:buNone/>
            </a:pPr>
            <a:r>
              <a:rPr lang="el-GR" sz="2800" b="1" dirty="0" smtClean="0"/>
              <a:t>                                         ΣΩΚΡΑΤΗΣ</a:t>
            </a:r>
          </a:p>
          <a:p>
            <a:endParaRPr lang="el-GR" sz="2000" dirty="0" smtClean="0"/>
          </a:p>
          <a:p>
            <a:r>
              <a:rPr lang="el-GR" sz="2000" dirty="0" smtClean="0"/>
              <a:t>Οι κατήγοροί του βασίζονται στην πίστη και όχι στην γνώση.</a:t>
            </a:r>
          </a:p>
          <a:p>
            <a:r>
              <a:rPr lang="el-GR" sz="2000" dirty="0" smtClean="0"/>
              <a:t>Ο Σωκράτης θα πει την αλήθεια, δεν θα προσπαθήσει να πείσει και η αλήθεια του είναι απέναντι στην γνώμη των πολλών.</a:t>
            </a:r>
          </a:p>
          <a:p>
            <a:r>
              <a:rPr lang="el-GR" sz="2000" dirty="0" smtClean="0"/>
              <a:t>Απέναντι στο αληθοφανές του Παλαμήδη, αυτός  τοποθετεί την αλήθεια.</a:t>
            </a:r>
          </a:p>
          <a:p>
            <a:r>
              <a:rPr lang="el-GR" sz="2000" dirty="0" smtClean="0"/>
              <a:t>Στήριγμά του είναι ο θεός Απόλλωνας και ο χρησμός του μαντείου των Δελφών.</a:t>
            </a:r>
          </a:p>
          <a:p>
            <a:r>
              <a:rPr lang="el-GR" sz="2000" dirty="0" smtClean="0"/>
              <a:t>Ο Πλάτωνας, θέλει να δείξει ότι η φιλοσοφική πρακτική ριζώνει στην θρησκευτική παράδοση και η φιλοσοφία εντέλλεται από τον θεό και απευθύνεται στην ψυχή του ανθρώπου.</a:t>
            </a:r>
          </a:p>
          <a:p>
            <a:r>
              <a:rPr lang="el-GR" sz="2000" dirty="0" smtClean="0"/>
              <a:t>Μέσω της αλήθειας ο Σωκράτης θα αποδείξει την δύναμη της αλήθειας, της γνώσης και της αρετής.</a:t>
            </a:r>
          </a:p>
          <a:p>
            <a:r>
              <a:rPr lang="el-GR" sz="2000" dirty="0" smtClean="0"/>
              <a:t>Η άποψή του δεν γίνεται αποδεκτή από τους πολλούς </a:t>
            </a:r>
            <a:r>
              <a:rPr lang="el-GR" sz="2000" dirty="0" smtClean="0"/>
              <a:t>γι αυτό </a:t>
            </a:r>
            <a:r>
              <a:rPr lang="el-GR" sz="2000" dirty="0" smtClean="0"/>
              <a:t>και θανατώνεται.</a:t>
            </a:r>
          </a:p>
          <a:p>
            <a:r>
              <a:rPr lang="el-GR" sz="2000" dirty="0" smtClean="0"/>
              <a:t>Δεν απολογείται στους δικαστές αντίθετα συνομιλεί μαζί τους. Δεν ακολουθεί τους κανόνες του δικανικού λόγου και αντιστρέφει τους όρους του νομικού ελέγχου. Αναλαμβάνει ο ίδιος την υπεράσπισή του και απορρίπτει τον λόγο του Λυσία.</a:t>
            </a:r>
          </a:p>
          <a:p>
            <a:r>
              <a:rPr lang="el-GR" sz="2000" dirty="0" smtClean="0"/>
              <a:t>Ο Σωκράτης διδάσκει το όραμα του καλού και αγαθού, όμως δεν καταφέρνει να υπερασπιστεί τον εαυτό του.</a:t>
            </a:r>
            <a:endParaRPr lang="el-G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a:bodyPr>
          <a:lstStyle/>
          <a:p>
            <a:endParaRPr lang="el-GR" sz="2400" dirty="0" smtClean="0"/>
          </a:p>
          <a:p>
            <a:pPr>
              <a:buNone/>
            </a:pPr>
            <a:r>
              <a:rPr lang="el-GR" sz="2400" dirty="0" smtClean="0"/>
              <a:t>                                   </a:t>
            </a:r>
            <a:r>
              <a:rPr lang="el-GR" b="1" dirty="0" smtClean="0"/>
              <a:t>ΣΥΜΠΕΡΑΣΜΑΤΙΚΑ</a:t>
            </a:r>
            <a:endParaRPr lang="el-GR" sz="2400" dirty="0" smtClean="0"/>
          </a:p>
          <a:p>
            <a:endParaRPr lang="el-GR" sz="2400" dirty="0" smtClean="0"/>
          </a:p>
          <a:p>
            <a:r>
              <a:rPr lang="el-GR" sz="2400" dirty="0" smtClean="0"/>
              <a:t>Οι δύο απολογίες είναι οι όψεις του ίδιου νομίσματος.</a:t>
            </a:r>
          </a:p>
          <a:p>
            <a:r>
              <a:rPr lang="el-GR" sz="2400" dirty="0" smtClean="0"/>
              <a:t>Ο Γοργίας δικαιώνεται ως προς την πραγματικότητα, ενώ ο Πλάτωνας και ο Σωκράτης ως προς το όραμα που δεν συμπίπτει όμως με την πραγματικότητα. Εκεί εντοπίζεται ο ηρωισμός του Σωκράτη</a:t>
            </a:r>
            <a:r>
              <a:rPr lang="el-GR" sz="2400" dirty="0" smtClean="0"/>
              <a:t>, όταν </a:t>
            </a:r>
            <a:r>
              <a:rPr lang="el-GR" sz="2400" dirty="0" smtClean="0"/>
              <a:t>μετατρέπει την καταδίκη του σε θάνατο σε ύστατη και ύψιστη δύναμη του ανθρώπου.</a:t>
            </a:r>
          </a:p>
          <a:p>
            <a:r>
              <a:rPr lang="el-GR" sz="2400" dirty="0" smtClean="0"/>
              <a:t>Αυτό που αναζητεί είναι η απαλλαγή από τον φόβο του θανάτου.</a:t>
            </a:r>
          </a:p>
          <a:p>
            <a:r>
              <a:rPr lang="el-GR" sz="2400" dirty="0" smtClean="0"/>
              <a:t>Παλαμήδης§1 είναι στην φύση του ανθρώπου ο θάνατος κανείς δεν μπορεί να τον αποφύγει.</a:t>
            </a:r>
          </a:p>
          <a:p>
            <a:r>
              <a:rPr lang="el-GR" sz="2400" dirty="0" smtClean="0"/>
              <a:t>Αυτή την φιλοσοφία θέλει έμμεσα να διδάξει ο Γοργίας.</a:t>
            </a:r>
            <a:endParaRPr lang="el-GR"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ΠΗΓΕΣ</a:t>
            </a:r>
            <a:br>
              <a:rPr lang="el-GR" dirty="0" smtClean="0"/>
            </a:br>
            <a:endParaRPr lang="el-GR" dirty="0"/>
          </a:p>
        </p:txBody>
      </p:sp>
      <p:sp>
        <p:nvSpPr>
          <p:cNvPr id="3" name="2 - Θέση περιεχομένου"/>
          <p:cNvSpPr>
            <a:spLocks noGrp="1"/>
          </p:cNvSpPr>
          <p:nvPr>
            <p:ph idx="1"/>
          </p:nvPr>
        </p:nvSpPr>
        <p:spPr>
          <a:xfrm>
            <a:off x="0" y="1428736"/>
            <a:ext cx="9144000" cy="5429264"/>
          </a:xfrm>
        </p:spPr>
        <p:txBody>
          <a:bodyPr/>
          <a:lstStyle/>
          <a:p>
            <a:r>
              <a:rPr lang="el-GR" sz="1600" i="1" dirty="0" smtClean="0"/>
              <a:t>Τερέζα </a:t>
            </a:r>
            <a:r>
              <a:rPr lang="el-GR" sz="1600" i="1" dirty="0" err="1" smtClean="0"/>
              <a:t>Πετζοπούλου</a:t>
            </a:r>
            <a:r>
              <a:rPr lang="el-GR" sz="1600" i="1" dirty="0" smtClean="0"/>
              <a:t>-</a:t>
            </a:r>
            <a:r>
              <a:rPr lang="el-GR" sz="1600" i="1" dirty="0" err="1" smtClean="0"/>
              <a:t>Βαλαλά</a:t>
            </a:r>
            <a:r>
              <a:rPr lang="el-GR" sz="1600" i="1" dirty="0" smtClean="0"/>
              <a:t>, «Στα ίχνη των αρχαίων Ελλήνων </a:t>
            </a:r>
            <a:r>
              <a:rPr lang="el-GR" sz="1600" i="1" dirty="0" err="1" smtClean="0"/>
              <a:t>φιλοσόφων»,Ακαδημία</a:t>
            </a:r>
            <a:r>
              <a:rPr lang="el-GR" sz="1600" i="1" dirty="0" smtClean="0"/>
              <a:t> Αθηνών Κέντρο </a:t>
            </a:r>
            <a:r>
              <a:rPr lang="el-GR" sz="1600" i="1" dirty="0" err="1" smtClean="0"/>
              <a:t>Ερεύνης</a:t>
            </a:r>
            <a:r>
              <a:rPr lang="el-GR" sz="1600" i="1" dirty="0" smtClean="0"/>
              <a:t> της </a:t>
            </a:r>
            <a:r>
              <a:rPr lang="el-GR" sz="1600" i="1" dirty="0" err="1" smtClean="0"/>
              <a:t>Ελληνικης</a:t>
            </a:r>
            <a:r>
              <a:rPr lang="el-GR" sz="1600" i="1" dirty="0" smtClean="0"/>
              <a:t> Φιλοσοφίας 2011</a:t>
            </a:r>
          </a:p>
          <a:p>
            <a:r>
              <a:rPr lang="en-US" sz="1600" i="1" dirty="0" smtClean="0"/>
              <a:t>Nicholas </a:t>
            </a:r>
            <a:r>
              <a:rPr lang="en-US" sz="1600" i="1" dirty="0" err="1" smtClean="0"/>
              <a:t>Denyer</a:t>
            </a:r>
            <a:r>
              <a:rPr lang="el-GR" sz="1600" i="1" dirty="0" smtClean="0"/>
              <a:t>-Νικόλαος </a:t>
            </a:r>
            <a:r>
              <a:rPr lang="el-GR" sz="1600" i="1" dirty="0" err="1" smtClean="0"/>
              <a:t>Π.Μπεζεντάκος</a:t>
            </a:r>
            <a:r>
              <a:rPr lang="el-GR" sz="1600" i="1" dirty="0" smtClean="0"/>
              <a:t> «Οι Απολογίες του Σωκράτους» Κλασική Βιβλιοθήκη </a:t>
            </a:r>
            <a:r>
              <a:rPr lang="el-GR" sz="1600" i="1" dirty="0" err="1" smtClean="0"/>
              <a:t>εκδ</a:t>
            </a:r>
            <a:r>
              <a:rPr lang="el-GR" sz="1600" i="1" dirty="0" smtClean="0"/>
              <a:t>. Ινστιτούτο Βιβλίου-Καρδαμίτσα 2020</a:t>
            </a:r>
          </a:p>
          <a:p>
            <a:r>
              <a:rPr lang="el-GR" sz="1600" i="1" dirty="0" smtClean="0"/>
              <a:t>Γ.ΜΟΤΣΙΟΣ-ΙΝ,ΠΕΡΥΣΙΝΑΚΗΣ,Δ.ΡΑΙΟΣ ΔΩΔΩΝΗ «</a:t>
            </a:r>
            <a:r>
              <a:rPr lang="el-GR" sz="1600" i="1" dirty="0" err="1" smtClean="0"/>
              <a:t>ΦΙΛΟΛΟΓΙΑ»,Επιστημονική</a:t>
            </a:r>
            <a:r>
              <a:rPr lang="el-GR" sz="1600" i="1" dirty="0" smtClean="0"/>
              <a:t> Επετηρίδα του τμήματος Φιλολογίας της Φιλοσοφικής Σχολής του Πανεπιστημίου Ιωαννίνων,1991</a:t>
            </a:r>
          </a:p>
          <a:p>
            <a:r>
              <a:rPr lang="el-GR" sz="1600" i="1" dirty="0" err="1" smtClean="0"/>
              <a:t>Βικιπαίδεια</a:t>
            </a:r>
            <a:r>
              <a:rPr lang="el-GR" sz="1600" i="1" dirty="0" smtClean="0"/>
              <a:t>, Απολογία Σωκράτους</a:t>
            </a:r>
          </a:p>
          <a:p>
            <a:r>
              <a:rPr lang="el-GR" sz="1600" i="1" dirty="0" err="1" smtClean="0"/>
              <a:t>Βικιπαίδεια</a:t>
            </a:r>
            <a:r>
              <a:rPr lang="el-GR" sz="1600" i="1" dirty="0" smtClean="0"/>
              <a:t>, Υπέρ </a:t>
            </a:r>
            <a:r>
              <a:rPr lang="el-GR" sz="1600" i="1" dirty="0" err="1" smtClean="0"/>
              <a:t>Παλαμήδου</a:t>
            </a:r>
            <a:r>
              <a:rPr lang="el-GR" sz="1600" i="1" dirty="0" smtClean="0"/>
              <a:t> Απολογία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Γιατί ο Πλάτωνας έγραψε αυτή την Απολογία;</a:t>
            </a:r>
            <a:endParaRPr lang="el-GR" dirty="0"/>
          </a:p>
        </p:txBody>
      </p:sp>
      <p:sp>
        <p:nvSpPr>
          <p:cNvPr id="3" name="2 - Θέση περιεχομένου"/>
          <p:cNvSpPr>
            <a:spLocks noGrp="1"/>
          </p:cNvSpPr>
          <p:nvPr>
            <p:ph idx="1"/>
          </p:nvPr>
        </p:nvSpPr>
        <p:spPr/>
        <p:txBody>
          <a:bodyPr/>
          <a:lstStyle/>
          <a:p>
            <a:r>
              <a:rPr lang="el-GR" dirty="0" smtClean="0"/>
              <a:t>Ο Πλάτωνας, έγραψε την </a:t>
            </a:r>
            <a:r>
              <a:rPr lang="el-GR" i="1" dirty="0" smtClean="0"/>
              <a:t>Απολογία Σωκράτους </a:t>
            </a:r>
            <a:r>
              <a:rPr lang="el-GR" dirty="0" smtClean="0"/>
              <a:t>επειδή επιθυμούσε να αποκαταστήσει την φήμη του δασκάλου του, για την υστεροφημία του. Ήθελε να μείνουν τα λόγια του «κτήμα </a:t>
            </a:r>
            <a:r>
              <a:rPr lang="el-GR" dirty="0" smtClean="0"/>
              <a:t>ες </a:t>
            </a:r>
            <a:r>
              <a:rPr lang="el-GR" dirty="0" err="1" smtClean="0"/>
              <a:t>ἀεί</a:t>
            </a:r>
            <a:r>
              <a:rPr lang="el-GR" dirty="0" smtClean="0"/>
              <a:t>», δεν ήθελε να ξεχαστούν, αφού αυτά τον αθώωναν απέναντι στις κατηγορίες- συκοφαντίες που του αποδόθηκαν.</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Ποια ήταν η μέθοδος του Πλάτωνα;</a:t>
            </a:r>
            <a:endParaRPr lang="el-GR" dirty="0"/>
          </a:p>
        </p:txBody>
      </p:sp>
      <p:sp>
        <p:nvSpPr>
          <p:cNvPr id="3" name="2 - Θέση περιεχομένου"/>
          <p:cNvSpPr>
            <a:spLocks noGrp="1"/>
          </p:cNvSpPr>
          <p:nvPr>
            <p:ph idx="1"/>
          </p:nvPr>
        </p:nvSpPr>
        <p:spPr/>
        <p:txBody>
          <a:bodyPr/>
          <a:lstStyle/>
          <a:p>
            <a:r>
              <a:rPr lang="el-GR" dirty="0" smtClean="0"/>
              <a:t>Ο Πλάτωνας όντας παρών στην δίκη, αποφάσισε να γράψει την Απολογία. Δεν είχε κρατήσει σημειώσεις. Αυτό που έκανε, θύμιζε την τεχνική που εφάρμοζε ο Θουκυδίδης στις δημηγορίες του. Ο Πλάτωνας, γνώριζε πως μιλούσε ο Σωκράτης, το περιεχόμενο του λόγου του και το ύφος του και έτσι κατέγραψε αυτά που θυμόταν με τον τρόπο που πίστευε ότι τα είχε πει ο Σωκράτης.</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1143000"/>
          </a:xfrm>
        </p:spPr>
        <p:txBody>
          <a:bodyPr/>
          <a:lstStyle/>
          <a:p>
            <a:r>
              <a:rPr lang="el-GR" dirty="0" smtClean="0"/>
              <a:t>Το κατηγορητήριο του Σωκράτη:</a:t>
            </a:r>
            <a:endParaRPr lang="el-GR" dirty="0"/>
          </a:p>
        </p:txBody>
      </p:sp>
      <p:sp>
        <p:nvSpPr>
          <p:cNvPr id="3" name="2 - Θέση περιεχομένου"/>
          <p:cNvSpPr>
            <a:spLocks noGrp="1"/>
          </p:cNvSpPr>
          <p:nvPr>
            <p:ph idx="1"/>
          </p:nvPr>
        </p:nvSpPr>
        <p:spPr>
          <a:xfrm>
            <a:off x="0" y="1142984"/>
            <a:ext cx="4643438" cy="3357586"/>
          </a:xfrm>
        </p:spPr>
        <p:txBody>
          <a:bodyPr>
            <a:normAutofit fontScale="62500" lnSpcReduction="20000"/>
          </a:bodyPr>
          <a:lstStyle/>
          <a:p>
            <a:r>
              <a:rPr lang="el-GR" dirty="0" smtClean="0"/>
              <a:t>Ο Σωκράτης ήταν σοφός και ευεργετούσε τους πολίτες της Αθήνας με την σοφία του. Κατηγορήθηκε άδικα για διαφθορά των νέων και για το ότι δεν πίστευε στους θεούς της πόλης, αλλά εισήγαγε και δίδασκε καινούργιες θεότητες, σύμφωνα με την έγγραφη καταγγελία που κατέθεσαν στο δικαστήριο οι κατήγοροί του. Ο Σωκράτης ανέλαβε ο ίδιος την υπεράσπισή του, όμως καταδικάστηκε σε θάνατο πίνοντας το κώνειο.</a:t>
            </a:r>
            <a:endParaRPr lang="el-GR" dirty="0"/>
          </a:p>
        </p:txBody>
      </p:sp>
      <p:sp>
        <p:nvSpPr>
          <p:cNvPr id="10" name="9 - Ορθογώνιο"/>
          <p:cNvSpPr/>
          <p:nvPr/>
        </p:nvSpPr>
        <p:spPr>
          <a:xfrm>
            <a:off x="1428728" y="4286256"/>
            <a:ext cx="5715041" cy="923330"/>
          </a:xfrm>
          <a:prstGeom prst="rect">
            <a:avLst/>
          </a:prstGeom>
          <a:noFill/>
        </p:spPr>
        <p:txBody>
          <a:bodyPr wrap="square" lIns="91440" tIns="45720" rIns="91440" bIns="45720">
            <a:spAutoFit/>
          </a:bodyPr>
          <a:lstStyle/>
          <a:p>
            <a:pPr algn="ct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10 - TextBox"/>
          <p:cNvSpPr txBox="1"/>
          <p:nvPr/>
        </p:nvSpPr>
        <p:spPr>
          <a:xfrm>
            <a:off x="285720" y="4214818"/>
            <a:ext cx="8429684" cy="2308324"/>
          </a:xfrm>
          <a:prstGeom prst="rect">
            <a:avLst/>
          </a:prstGeom>
          <a:noFill/>
        </p:spPr>
        <p:txBody>
          <a:bodyPr wrap="square" rtlCol="0">
            <a:spAutoFit/>
          </a:bodyPr>
          <a:lstStyle/>
          <a:p>
            <a:r>
              <a:rPr lang="el-GR" dirty="0" err="1" smtClean="0"/>
              <a:t>Περὶ</a:t>
            </a:r>
            <a:r>
              <a:rPr lang="el-GR" dirty="0" smtClean="0"/>
              <a:t> </a:t>
            </a:r>
            <a:r>
              <a:rPr lang="el-GR" dirty="0" err="1" smtClean="0"/>
              <a:t>μὲν</a:t>
            </a:r>
            <a:r>
              <a:rPr lang="el-GR" dirty="0" smtClean="0"/>
              <a:t> </a:t>
            </a:r>
            <a:r>
              <a:rPr lang="el-GR" dirty="0" err="1" smtClean="0"/>
              <a:t>οὖν</a:t>
            </a:r>
            <a:r>
              <a:rPr lang="el-GR" dirty="0" smtClean="0"/>
              <a:t> </a:t>
            </a:r>
            <a:r>
              <a:rPr lang="el-GR" dirty="0" err="1" smtClean="0"/>
              <a:t>ὧν</a:t>
            </a:r>
            <a:r>
              <a:rPr lang="el-GR" dirty="0" smtClean="0"/>
              <a:t> </a:t>
            </a:r>
            <a:r>
              <a:rPr lang="el-GR" dirty="0" err="1" smtClean="0"/>
              <a:t>οἱ</a:t>
            </a:r>
            <a:r>
              <a:rPr lang="el-GR" dirty="0" smtClean="0"/>
              <a:t> </a:t>
            </a:r>
            <a:r>
              <a:rPr lang="el-GR" dirty="0" err="1" smtClean="0"/>
              <a:t>πρῶτοί</a:t>
            </a:r>
            <a:r>
              <a:rPr lang="el-GR" dirty="0" smtClean="0"/>
              <a:t> μου κατήγοροι </a:t>
            </a:r>
            <a:r>
              <a:rPr lang="el-GR" dirty="0" err="1" smtClean="0"/>
              <a:t>κατηγόρουν</a:t>
            </a:r>
            <a:r>
              <a:rPr lang="el-GR" dirty="0" smtClean="0"/>
              <a:t> </a:t>
            </a:r>
            <a:r>
              <a:rPr lang="el-GR" dirty="0" err="1" smtClean="0"/>
              <a:t>αὕτη</a:t>
            </a:r>
            <a:r>
              <a:rPr lang="el-GR" dirty="0" smtClean="0"/>
              <a:t> </a:t>
            </a:r>
            <a:r>
              <a:rPr lang="el-GR" dirty="0" err="1" smtClean="0"/>
              <a:t>ἔστω</a:t>
            </a:r>
            <a:r>
              <a:rPr lang="el-GR" dirty="0" smtClean="0"/>
              <a:t> </a:t>
            </a:r>
            <a:r>
              <a:rPr lang="el-GR" dirty="0" err="1" smtClean="0"/>
              <a:t>ἱκανὴ</a:t>
            </a:r>
            <a:r>
              <a:rPr lang="el-GR" dirty="0" smtClean="0"/>
              <a:t> </a:t>
            </a:r>
            <a:r>
              <a:rPr lang="el-GR" dirty="0" err="1" smtClean="0"/>
              <a:t>ἀπολογία</a:t>
            </a:r>
            <a:r>
              <a:rPr lang="el-GR" dirty="0" smtClean="0"/>
              <a:t> </a:t>
            </a:r>
            <a:r>
              <a:rPr lang="el-GR" dirty="0" err="1" smtClean="0"/>
              <a:t>πρὸς</a:t>
            </a:r>
            <a:r>
              <a:rPr lang="el-GR" dirty="0" smtClean="0"/>
              <a:t> </a:t>
            </a:r>
            <a:r>
              <a:rPr lang="el-GR" dirty="0" err="1" smtClean="0"/>
              <a:t>ὑμᾶς</a:t>
            </a:r>
            <a:r>
              <a:rPr lang="el-GR" dirty="0" smtClean="0"/>
              <a:t>· </a:t>
            </a:r>
            <a:r>
              <a:rPr lang="el-GR" dirty="0" err="1" smtClean="0"/>
              <a:t>πρὸς</a:t>
            </a:r>
            <a:r>
              <a:rPr lang="el-GR" dirty="0" smtClean="0"/>
              <a:t> </a:t>
            </a:r>
            <a:r>
              <a:rPr lang="el-GR" dirty="0" err="1" smtClean="0"/>
              <a:t>δὲ</a:t>
            </a:r>
            <a:r>
              <a:rPr lang="el-GR" dirty="0" smtClean="0"/>
              <a:t> </a:t>
            </a:r>
            <a:r>
              <a:rPr lang="el-GR" dirty="0" err="1" smtClean="0"/>
              <a:t>Μέλητον</a:t>
            </a:r>
            <a:r>
              <a:rPr lang="el-GR" dirty="0" smtClean="0"/>
              <a:t> </a:t>
            </a:r>
            <a:r>
              <a:rPr lang="el-GR" dirty="0" err="1" smtClean="0"/>
              <a:t>τὸν</a:t>
            </a:r>
            <a:r>
              <a:rPr lang="el-GR" dirty="0" smtClean="0"/>
              <a:t> </a:t>
            </a:r>
            <a:r>
              <a:rPr lang="el-GR" dirty="0" err="1" smtClean="0"/>
              <a:t>ἀγαθὸν</a:t>
            </a:r>
            <a:r>
              <a:rPr lang="el-GR" dirty="0" smtClean="0"/>
              <a:t> </a:t>
            </a:r>
            <a:r>
              <a:rPr lang="el-GR" dirty="0" err="1" smtClean="0"/>
              <a:t>καὶ</a:t>
            </a:r>
            <a:r>
              <a:rPr lang="el-GR" dirty="0" smtClean="0"/>
              <a:t> </a:t>
            </a:r>
            <a:r>
              <a:rPr lang="el-GR" dirty="0" err="1" smtClean="0"/>
              <a:t>φιλόπολιν</a:t>
            </a:r>
            <a:r>
              <a:rPr lang="el-GR" dirty="0" smtClean="0"/>
              <a:t>, </a:t>
            </a:r>
            <a:r>
              <a:rPr lang="el-GR" dirty="0" err="1" smtClean="0"/>
              <a:t>ὥς</a:t>
            </a:r>
            <a:r>
              <a:rPr lang="el-GR" dirty="0" smtClean="0"/>
              <a:t> </a:t>
            </a:r>
            <a:r>
              <a:rPr lang="el-GR" dirty="0" err="1" smtClean="0"/>
              <a:t>φησι</a:t>
            </a:r>
            <a:r>
              <a:rPr lang="el-GR" dirty="0" smtClean="0"/>
              <a:t>, </a:t>
            </a:r>
            <a:r>
              <a:rPr lang="el-GR" dirty="0" err="1" smtClean="0"/>
              <a:t>καὶ</a:t>
            </a:r>
            <a:r>
              <a:rPr lang="el-GR" dirty="0" smtClean="0"/>
              <a:t> </a:t>
            </a:r>
            <a:r>
              <a:rPr lang="el-GR" dirty="0" err="1" smtClean="0"/>
              <a:t>τοὺς</a:t>
            </a:r>
            <a:r>
              <a:rPr lang="el-GR" dirty="0" smtClean="0"/>
              <a:t> </a:t>
            </a:r>
            <a:r>
              <a:rPr lang="el-GR" dirty="0" err="1" smtClean="0"/>
              <a:t>ὑστέρους</a:t>
            </a:r>
            <a:r>
              <a:rPr lang="el-GR" dirty="0" smtClean="0"/>
              <a:t> </a:t>
            </a:r>
            <a:r>
              <a:rPr lang="el-GR" dirty="0" err="1" smtClean="0"/>
              <a:t>μετὰ</a:t>
            </a:r>
            <a:r>
              <a:rPr lang="el-GR" dirty="0" smtClean="0"/>
              <a:t> </a:t>
            </a:r>
            <a:r>
              <a:rPr lang="el-GR" dirty="0" err="1" smtClean="0"/>
              <a:t>ταῦτα</a:t>
            </a:r>
            <a:r>
              <a:rPr lang="el-GR" dirty="0" smtClean="0"/>
              <a:t> </a:t>
            </a:r>
            <a:r>
              <a:rPr lang="el-GR" dirty="0" err="1" smtClean="0"/>
              <a:t>πειράσομαι</a:t>
            </a:r>
            <a:r>
              <a:rPr lang="el-GR" dirty="0" smtClean="0"/>
              <a:t> </a:t>
            </a:r>
            <a:r>
              <a:rPr lang="el-GR" dirty="0" err="1" smtClean="0"/>
              <a:t>ἀπολογήσασθαι</a:t>
            </a:r>
            <a:r>
              <a:rPr lang="el-GR" dirty="0" smtClean="0"/>
              <a:t>. </a:t>
            </a:r>
            <a:r>
              <a:rPr lang="el-GR" dirty="0" err="1" smtClean="0"/>
              <a:t>αὖθις</a:t>
            </a:r>
            <a:r>
              <a:rPr lang="el-GR" dirty="0" smtClean="0"/>
              <a:t> </a:t>
            </a:r>
            <a:r>
              <a:rPr lang="el-GR" dirty="0" err="1" smtClean="0"/>
              <a:t>γὰρ</a:t>
            </a:r>
            <a:r>
              <a:rPr lang="el-GR" dirty="0" smtClean="0"/>
              <a:t> </a:t>
            </a:r>
            <a:r>
              <a:rPr lang="el-GR" dirty="0" err="1" smtClean="0"/>
              <a:t>δή</a:t>
            </a:r>
            <a:r>
              <a:rPr lang="el-GR" dirty="0" smtClean="0"/>
              <a:t>, </a:t>
            </a:r>
            <a:r>
              <a:rPr lang="el-GR" dirty="0" err="1" smtClean="0"/>
              <a:t>ὥσπερ</a:t>
            </a:r>
            <a:r>
              <a:rPr lang="el-GR" dirty="0" smtClean="0"/>
              <a:t> </a:t>
            </a:r>
            <a:r>
              <a:rPr lang="el-GR" dirty="0" err="1" smtClean="0"/>
              <a:t>ἑτέρων</a:t>
            </a:r>
            <a:r>
              <a:rPr lang="el-GR" dirty="0" smtClean="0"/>
              <a:t> τούτων </a:t>
            </a:r>
            <a:r>
              <a:rPr lang="el-GR" dirty="0" err="1" smtClean="0"/>
              <a:t>ὄντων</a:t>
            </a:r>
            <a:r>
              <a:rPr lang="el-GR" dirty="0" smtClean="0"/>
              <a:t> κατηγόρων, </a:t>
            </a:r>
            <a:r>
              <a:rPr lang="el-GR" dirty="0" err="1" smtClean="0"/>
              <a:t>λάβωμεν</a:t>
            </a:r>
            <a:r>
              <a:rPr lang="el-GR" dirty="0" smtClean="0"/>
              <a:t> </a:t>
            </a:r>
            <a:r>
              <a:rPr lang="el-GR" dirty="0" err="1" smtClean="0"/>
              <a:t>αὖ</a:t>
            </a:r>
            <a:r>
              <a:rPr lang="el-GR" dirty="0" smtClean="0"/>
              <a:t> </a:t>
            </a:r>
            <a:r>
              <a:rPr lang="el-GR" dirty="0" err="1" smtClean="0"/>
              <a:t>τὴν</a:t>
            </a:r>
            <a:r>
              <a:rPr lang="el-GR" dirty="0" smtClean="0"/>
              <a:t> τούτων </a:t>
            </a:r>
            <a:r>
              <a:rPr lang="el-GR" dirty="0" err="1" smtClean="0"/>
              <a:t>ἀντωμοσίαν</a:t>
            </a:r>
            <a:r>
              <a:rPr lang="el-GR" dirty="0" smtClean="0"/>
              <a:t>. </a:t>
            </a:r>
            <a:r>
              <a:rPr lang="el-GR" dirty="0" err="1" smtClean="0"/>
              <a:t>ἔχει</a:t>
            </a:r>
            <a:r>
              <a:rPr lang="el-GR" dirty="0" smtClean="0"/>
              <a:t> </a:t>
            </a:r>
            <a:r>
              <a:rPr lang="el-GR" dirty="0" err="1" smtClean="0"/>
              <a:t>δέ</a:t>
            </a:r>
            <a:r>
              <a:rPr lang="el-GR" dirty="0" smtClean="0"/>
              <a:t> πως </a:t>
            </a:r>
            <a:r>
              <a:rPr lang="el-GR" dirty="0" err="1" smtClean="0"/>
              <a:t>ὧδε</a:t>
            </a:r>
            <a:r>
              <a:rPr lang="el-GR" dirty="0" smtClean="0"/>
              <a:t>· </a:t>
            </a:r>
            <a:r>
              <a:rPr lang="el-GR" u="sng" dirty="0" smtClean="0"/>
              <a:t>Σωκράτη </a:t>
            </a:r>
            <a:r>
              <a:rPr lang="el-GR" u="sng" dirty="0" err="1" smtClean="0"/>
              <a:t>φησὶν</a:t>
            </a:r>
            <a:r>
              <a:rPr lang="el-GR" u="sng" dirty="0" smtClean="0"/>
              <a:t> </a:t>
            </a:r>
            <a:r>
              <a:rPr lang="el-GR" u="sng" dirty="0" err="1" smtClean="0"/>
              <a:t>ἀδικεῖν</a:t>
            </a:r>
            <a:r>
              <a:rPr lang="el-GR" u="sng" dirty="0" smtClean="0"/>
              <a:t> τούς τε νέους </a:t>
            </a:r>
            <a:r>
              <a:rPr lang="el-GR" u="sng" dirty="0" err="1" smtClean="0"/>
              <a:t>διαφθείροντα</a:t>
            </a:r>
            <a:r>
              <a:rPr lang="el-GR" u="sng" dirty="0" smtClean="0"/>
              <a:t> </a:t>
            </a:r>
            <a:r>
              <a:rPr lang="el-GR" u="sng" dirty="0" err="1" smtClean="0"/>
              <a:t>καὶ</a:t>
            </a:r>
            <a:r>
              <a:rPr lang="el-GR" u="sng" dirty="0" smtClean="0"/>
              <a:t> </a:t>
            </a:r>
            <a:r>
              <a:rPr lang="el-GR" u="sng" dirty="0" err="1" smtClean="0"/>
              <a:t>θεοὺς</a:t>
            </a:r>
            <a:r>
              <a:rPr lang="el-GR" u="sng" dirty="0" smtClean="0"/>
              <a:t> </a:t>
            </a:r>
            <a:r>
              <a:rPr lang="el-GR" u="sng" dirty="0" err="1" smtClean="0"/>
              <a:t>οὓς</a:t>
            </a:r>
            <a:r>
              <a:rPr lang="el-GR" u="sng" dirty="0" smtClean="0"/>
              <a:t> ἡ πόλις [24</a:t>
            </a:r>
            <a:r>
              <a:rPr lang="la-Latn" u="sng" dirty="0" smtClean="0"/>
              <a:t>c] </a:t>
            </a:r>
            <a:r>
              <a:rPr lang="el-GR" u="sng" dirty="0" smtClean="0"/>
              <a:t>νομίζει </a:t>
            </a:r>
            <a:r>
              <a:rPr lang="el-GR" u="sng" dirty="0" err="1" smtClean="0"/>
              <a:t>οὐ</a:t>
            </a:r>
            <a:r>
              <a:rPr lang="el-GR" u="sng" dirty="0" smtClean="0"/>
              <a:t> </a:t>
            </a:r>
            <a:r>
              <a:rPr lang="el-GR" u="sng" dirty="0" err="1" smtClean="0"/>
              <a:t>νομίζοντα</a:t>
            </a:r>
            <a:r>
              <a:rPr lang="el-GR" u="sng" dirty="0" smtClean="0"/>
              <a:t>, </a:t>
            </a:r>
            <a:r>
              <a:rPr lang="el-GR" u="sng" dirty="0" err="1" smtClean="0"/>
              <a:t>ἕτερα</a:t>
            </a:r>
            <a:r>
              <a:rPr lang="el-GR" u="sng" dirty="0" smtClean="0"/>
              <a:t> </a:t>
            </a:r>
            <a:r>
              <a:rPr lang="el-GR" u="sng" dirty="0" err="1" smtClean="0"/>
              <a:t>δὲ</a:t>
            </a:r>
            <a:r>
              <a:rPr lang="el-GR" u="sng" dirty="0" smtClean="0"/>
              <a:t> δαιμόνια καινά.</a:t>
            </a:r>
            <a:r>
              <a:rPr lang="el-GR" dirty="0" smtClean="0"/>
              <a:t> </a:t>
            </a:r>
            <a:r>
              <a:rPr lang="el-GR" dirty="0" err="1" smtClean="0"/>
              <a:t>τὸ</a:t>
            </a:r>
            <a:r>
              <a:rPr lang="el-GR" dirty="0" smtClean="0"/>
              <a:t> </a:t>
            </a:r>
            <a:r>
              <a:rPr lang="el-GR" dirty="0" err="1" smtClean="0"/>
              <a:t>μὲν</a:t>
            </a:r>
            <a:r>
              <a:rPr lang="el-GR" dirty="0" smtClean="0"/>
              <a:t> </a:t>
            </a:r>
            <a:r>
              <a:rPr lang="el-GR" dirty="0" err="1" smtClean="0"/>
              <a:t>δὴ</a:t>
            </a:r>
            <a:r>
              <a:rPr lang="el-GR" dirty="0" smtClean="0"/>
              <a:t> </a:t>
            </a:r>
            <a:r>
              <a:rPr lang="el-GR" dirty="0" err="1" smtClean="0"/>
              <a:t>ἔγκλημα</a:t>
            </a:r>
            <a:r>
              <a:rPr lang="el-GR" dirty="0" smtClean="0"/>
              <a:t> </a:t>
            </a:r>
            <a:r>
              <a:rPr lang="el-GR" dirty="0" err="1" smtClean="0"/>
              <a:t>τοιοῦτόν</a:t>
            </a:r>
            <a:r>
              <a:rPr lang="el-GR" dirty="0" smtClean="0"/>
              <a:t> </a:t>
            </a:r>
            <a:r>
              <a:rPr lang="el-GR" dirty="0" err="1" smtClean="0"/>
              <a:t>ἐστιν</a:t>
            </a:r>
            <a:r>
              <a:rPr lang="el-GR" dirty="0" smtClean="0"/>
              <a:t>· τούτου </a:t>
            </a:r>
            <a:r>
              <a:rPr lang="el-GR" dirty="0" err="1" smtClean="0"/>
              <a:t>δὲ</a:t>
            </a:r>
            <a:r>
              <a:rPr lang="el-GR" dirty="0" smtClean="0"/>
              <a:t> </a:t>
            </a:r>
            <a:r>
              <a:rPr lang="el-GR" dirty="0" err="1" smtClean="0"/>
              <a:t>τοῦ</a:t>
            </a:r>
            <a:r>
              <a:rPr lang="el-GR" dirty="0" smtClean="0"/>
              <a:t> </a:t>
            </a:r>
            <a:r>
              <a:rPr lang="el-GR" dirty="0" err="1" smtClean="0"/>
              <a:t>ἐγκλήματος</a:t>
            </a:r>
            <a:r>
              <a:rPr lang="el-GR" dirty="0" smtClean="0"/>
              <a:t> </a:t>
            </a:r>
            <a:r>
              <a:rPr lang="el-GR" dirty="0" err="1" smtClean="0"/>
              <a:t>ἓν</a:t>
            </a:r>
            <a:r>
              <a:rPr lang="el-GR" dirty="0" smtClean="0"/>
              <a:t> </a:t>
            </a:r>
            <a:r>
              <a:rPr lang="el-GR" dirty="0" err="1" smtClean="0"/>
              <a:t>ἕκαστον</a:t>
            </a:r>
            <a:r>
              <a:rPr lang="el-GR" dirty="0" smtClean="0"/>
              <a:t> </a:t>
            </a:r>
            <a:r>
              <a:rPr lang="el-GR" dirty="0" err="1" smtClean="0"/>
              <a:t>ἐξετάσωμεν</a:t>
            </a:r>
            <a:r>
              <a:rPr lang="el-GR" dirty="0" smtClean="0"/>
              <a:t>.</a:t>
            </a:r>
            <a:r>
              <a:rPr lang="el-GR" b="1" dirty="0" smtClean="0"/>
              <a:t> Α.Σ.§ 24</a:t>
            </a:r>
            <a:r>
              <a:rPr lang="en-US" b="1" dirty="0" smtClean="0"/>
              <a:t>b</a:t>
            </a:r>
            <a:r>
              <a:rPr lang="el-GR" b="1" dirty="0" smtClean="0"/>
              <a:t> </a:t>
            </a:r>
            <a:endParaRPr lang="el-GR" dirty="0" smtClean="0"/>
          </a:p>
          <a:p>
            <a:endParaRPr lang="el-GR" dirty="0"/>
          </a:p>
        </p:txBody>
      </p:sp>
      <p:pic>
        <p:nvPicPr>
          <p:cNvPr id="1026" name="Picture 2" descr="C:\Users\user\Desktop\aristotelis-platon.jpg"/>
          <p:cNvPicPr>
            <a:picLocks noChangeAspect="1" noChangeArrowheads="1"/>
          </p:cNvPicPr>
          <p:nvPr/>
        </p:nvPicPr>
        <p:blipFill>
          <a:blip r:embed="rId2"/>
          <a:srcRect/>
          <a:stretch>
            <a:fillRect/>
          </a:stretch>
        </p:blipFill>
        <p:spPr bwMode="auto">
          <a:xfrm>
            <a:off x="4714875" y="1214422"/>
            <a:ext cx="4273325" cy="274319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κατήγοροι του Σωκράτη ήταν:</a:t>
            </a:r>
            <a:endParaRPr lang="el-GR" dirty="0"/>
          </a:p>
        </p:txBody>
      </p:sp>
      <p:sp>
        <p:nvSpPr>
          <p:cNvPr id="3" name="2 - Θέση περιεχομένου"/>
          <p:cNvSpPr>
            <a:spLocks noGrp="1"/>
          </p:cNvSpPr>
          <p:nvPr>
            <p:ph idx="1"/>
          </p:nvPr>
        </p:nvSpPr>
        <p:spPr>
          <a:xfrm>
            <a:off x="0" y="1643050"/>
            <a:ext cx="9144000" cy="5214950"/>
          </a:xfrm>
        </p:spPr>
        <p:txBody>
          <a:bodyPr>
            <a:normAutofit lnSpcReduction="10000"/>
          </a:bodyPr>
          <a:lstStyle/>
          <a:p>
            <a:r>
              <a:rPr lang="el-GR" sz="2400" dirty="0" smtClean="0"/>
              <a:t>Ο </a:t>
            </a:r>
            <a:r>
              <a:rPr lang="el-GR" sz="2400" b="1" u="sng" dirty="0" smtClean="0"/>
              <a:t>Μέλητος</a:t>
            </a:r>
            <a:r>
              <a:rPr lang="el-GR" sz="2400" dirty="0" smtClean="0"/>
              <a:t>: ήταν ο επίσημος κατήγορος του Σωκράτη</a:t>
            </a:r>
          </a:p>
          <a:p>
            <a:pPr>
              <a:buNone/>
            </a:pPr>
            <a:r>
              <a:rPr lang="el-GR" sz="2400" dirty="0" smtClean="0"/>
              <a:t>                           Κατέθεσε την «γραφή ασεβείας»</a:t>
            </a:r>
          </a:p>
          <a:p>
            <a:pPr>
              <a:buNone/>
            </a:pPr>
            <a:r>
              <a:rPr lang="el-GR" sz="2400" dirty="0" smtClean="0"/>
              <a:t>                         εκπροσώπευε τους ποιητές και τους διανοούμενους</a:t>
            </a:r>
          </a:p>
          <a:p>
            <a:pPr>
              <a:buNone/>
            </a:pPr>
            <a:endParaRPr lang="el-GR" sz="2400" dirty="0" smtClean="0"/>
          </a:p>
          <a:p>
            <a:r>
              <a:rPr lang="el-GR" sz="2400" dirty="0" smtClean="0"/>
              <a:t>Ο </a:t>
            </a:r>
            <a:r>
              <a:rPr lang="el-GR" sz="2400" b="1" u="sng" dirty="0" smtClean="0"/>
              <a:t>Άνυτος</a:t>
            </a:r>
            <a:r>
              <a:rPr lang="el-GR" sz="2400" dirty="0" smtClean="0"/>
              <a:t>: ήταν εκπρόσωπος των τεχνιτών και των πολιτικών</a:t>
            </a:r>
          </a:p>
          <a:p>
            <a:pPr>
              <a:buNone/>
            </a:pPr>
            <a:r>
              <a:rPr lang="el-GR" sz="2400" dirty="0" smtClean="0"/>
              <a:t>                        ασκούσε πολιτική επιρροή ,επειδή πρωτοστάτησε</a:t>
            </a:r>
          </a:p>
          <a:p>
            <a:pPr>
              <a:buNone/>
            </a:pPr>
            <a:r>
              <a:rPr lang="el-GR" sz="2400" dirty="0" smtClean="0"/>
              <a:t>                         στην πτώση των Τριάκοντα τυράννων</a:t>
            </a:r>
          </a:p>
          <a:p>
            <a:pPr>
              <a:buNone/>
            </a:pPr>
            <a:r>
              <a:rPr lang="el-GR" sz="2400" dirty="0" smtClean="0"/>
              <a:t>                       συνέβαλε στην κατηγορία για διαφθορά των νέων</a:t>
            </a:r>
          </a:p>
          <a:p>
            <a:pPr>
              <a:buNone/>
            </a:pPr>
            <a:endParaRPr lang="el-GR" sz="2400" dirty="0" smtClean="0"/>
          </a:p>
          <a:p>
            <a:r>
              <a:rPr lang="el-GR" sz="2400" dirty="0" smtClean="0"/>
              <a:t>Ο </a:t>
            </a:r>
            <a:r>
              <a:rPr lang="el-GR" sz="2400" b="1" u="sng" dirty="0" smtClean="0"/>
              <a:t>Λύκων</a:t>
            </a:r>
            <a:r>
              <a:rPr lang="el-GR" sz="2400" dirty="0" smtClean="0"/>
              <a:t>: ήταν εκπρόσωπος των ρητόρων</a:t>
            </a:r>
          </a:p>
          <a:p>
            <a:endParaRPr lang="el-GR" sz="2400" dirty="0" smtClean="0"/>
          </a:p>
          <a:p>
            <a:pPr>
              <a:buFont typeface="Wingdings" pitchFamily="2" charset="2"/>
              <a:buChar char="Ø"/>
            </a:pPr>
            <a:r>
              <a:rPr lang="el-GR" sz="2400" dirty="0" smtClean="0"/>
              <a:t>   Ο </a:t>
            </a:r>
            <a:r>
              <a:rPr lang="el-GR" sz="2400" b="1" dirty="0" smtClean="0"/>
              <a:t>Άνυτος</a:t>
            </a:r>
            <a:r>
              <a:rPr lang="el-GR" sz="2400" dirty="0" smtClean="0"/>
              <a:t> και ο </a:t>
            </a:r>
            <a:r>
              <a:rPr lang="el-GR" sz="2400" b="1" dirty="0" smtClean="0"/>
              <a:t>Λύκων</a:t>
            </a:r>
            <a:r>
              <a:rPr lang="el-GR" sz="2400" dirty="0" smtClean="0"/>
              <a:t>, ήταν οι συνήγοροι του </a:t>
            </a:r>
            <a:r>
              <a:rPr lang="el-GR" sz="2400" b="1" dirty="0" smtClean="0"/>
              <a:t>Μέλητου</a:t>
            </a:r>
            <a:r>
              <a:rPr lang="el-GR" sz="2400"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0" y="0"/>
            <a:ext cx="9144000" cy="1225536"/>
          </a:xfrm>
        </p:spPr>
        <p:txBody>
          <a:bodyPr>
            <a:normAutofit/>
          </a:bodyPr>
          <a:lstStyle/>
          <a:p>
            <a:r>
              <a:rPr lang="el-GR" sz="3200" dirty="0" smtClean="0"/>
              <a:t>Τα μέσα που χρησιμοποίησε ο Σωκράτης στην διδασκαλία του:</a:t>
            </a:r>
            <a:endParaRPr lang="el-GR" sz="3200" dirty="0"/>
          </a:p>
        </p:txBody>
      </p:sp>
      <p:sp>
        <p:nvSpPr>
          <p:cNvPr id="2" name="1 - Θέση περιεχομένου"/>
          <p:cNvSpPr>
            <a:spLocks noGrp="1"/>
          </p:cNvSpPr>
          <p:nvPr>
            <p:ph idx="1"/>
          </p:nvPr>
        </p:nvSpPr>
        <p:spPr>
          <a:xfrm>
            <a:off x="0" y="1214422"/>
            <a:ext cx="9144000" cy="5429288"/>
          </a:xfrm>
        </p:spPr>
        <p:txBody>
          <a:bodyPr>
            <a:normAutofit/>
          </a:bodyPr>
          <a:lstStyle/>
          <a:p>
            <a:pPr>
              <a:buFont typeface="Wingdings" pitchFamily="2" charset="2"/>
              <a:buChar char="Ø"/>
            </a:pPr>
            <a:r>
              <a:rPr lang="el-GR" sz="2900" b="1" dirty="0" smtClean="0"/>
              <a:t>Έλεγχος</a:t>
            </a:r>
            <a:endParaRPr lang="el-GR" sz="2900" dirty="0" smtClean="0"/>
          </a:p>
          <a:p>
            <a:pPr>
              <a:buFont typeface="Wingdings" pitchFamily="2" charset="2"/>
              <a:buChar char="Ø"/>
            </a:pPr>
            <a:r>
              <a:rPr lang="el-GR" sz="2900" b="1" dirty="0" smtClean="0"/>
              <a:t>Διαλεκτική</a:t>
            </a:r>
            <a:endParaRPr lang="el-GR" sz="2900" dirty="0" smtClean="0"/>
          </a:p>
          <a:p>
            <a:pPr>
              <a:buFont typeface="Wingdings" pitchFamily="2" charset="2"/>
              <a:buChar char="Ø"/>
            </a:pPr>
            <a:r>
              <a:rPr lang="el-GR" sz="2900" b="1" dirty="0" smtClean="0"/>
              <a:t>Μαιευτική</a:t>
            </a:r>
            <a:endParaRPr lang="el-GR" sz="2900" dirty="0" smtClean="0"/>
          </a:p>
          <a:p>
            <a:pPr>
              <a:buFont typeface="Wingdings" pitchFamily="2" charset="2"/>
              <a:buChar char="Ø"/>
            </a:pPr>
            <a:r>
              <a:rPr lang="el-GR" sz="2900" b="1" dirty="0" smtClean="0"/>
              <a:t>Σωκρατική ειρωνεία</a:t>
            </a:r>
          </a:p>
          <a:p>
            <a:pPr>
              <a:buFont typeface="Wingdings" pitchFamily="2" charset="2"/>
              <a:buChar char="Ø"/>
            </a:pPr>
            <a:endParaRPr lang="el-GR"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normAutofit fontScale="90000"/>
          </a:bodyPr>
          <a:lstStyle/>
          <a:p>
            <a:r>
              <a:rPr lang="el-GR" dirty="0" smtClean="0"/>
              <a:t>Η Απολογία Σωκράτους του Πλάτωνα αποτελείται από τρείς λόγους:</a:t>
            </a:r>
            <a:endParaRPr lang="el-GR" dirty="0"/>
          </a:p>
        </p:txBody>
      </p:sp>
      <p:sp>
        <p:nvSpPr>
          <p:cNvPr id="2" name="1 - Θέση περιεχομένου"/>
          <p:cNvSpPr>
            <a:spLocks noGrp="1"/>
          </p:cNvSpPr>
          <p:nvPr>
            <p:ph idx="1"/>
          </p:nvPr>
        </p:nvSpPr>
        <p:spPr/>
        <p:txBody>
          <a:bodyPr>
            <a:normAutofit fontScale="92500" lnSpcReduction="20000"/>
          </a:bodyPr>
          <a:lstStyle/>
          <a:p>
            <a:r>
              <a:rPr lang="el-GR" b="1" dirty="0" smtClean="0"/>
              <a:t>Κυρίως Απολογία</a:t>
            </a:r>
            <a:r>
              <a:rPr lang="el-GR" dirty="0" smtClean="0"/>
              <a:t>: αφορά την απάντηση του Σωκράτη απέναντι στις κατηγορίες που του απαγγέλθηκαν </a:t>
            </a:r>
          </a:p>
          <a:p>
            <a:r>
              <a:rPr lang="el-GR" b="1" dirty="0" err="1" smtClean="0"/>
              <a:t>Αντιτίμηση</a:t>
            </a:r>
            <a:r>
              <a:rPr lang="el-GR" b="1" dirty="0" smtClean="0"/>
              <a:t>: </a:t>
            </a:r>
            <a:r>
              <a:rPr lang="el-GR" dirty="0" smtClean="0"/>
              <a:t>ο Σωκράτης αντιπροτείνει μία ποινή για τον εαυτό του</a:t>
            </a:r>
          </a:p>
          <a:p>
            <a:r>
              <a:rPr lang="el-GR" b="1" dirty="0" smtClean="0"/>
              <a:t>Προσλαλιά: </a:t>
            </a:r>
            <a:r>
              <a:rPr lang="el-GR" dirty="0" smtClean="0"/>
              <a:t>επιπλέον ομιλία του Σωκράτη,</a:t>
            </a:r>
          </a:p>
          <a:p>
            <a:pPr>
              <a:buFont typeface="Wingdings" pitchFamily="2" charset="2"/>
              <a:buChar char="ü"/>
            </a:pPr>
            <a:r>
              <a:rPr lang="el-GR" dirty="0" smtClean="0"/>
              <a:t>απευθύνεται αρχικά σε αυτούς που ψήφισαν εναντίον του </a:t>
            </a:r>
          </a:p>
          <a:p>
            <a:pPr>
              <a:buFont typeface="Wingdings" pitchFamily="2" charset="2"/>
              <a:buChar char="ü"/>
            </a:pPr>
            <a:r>
              <a:rPr lang="el-GR" dirty="0" smtClean="0"/>
              <a:t>ύστερα σε αυτούς που πίστεψαν την αλήθεια του στους πραγματικούς δικαστές του</a:t>
            </a:r>
          </a:p>
          <a:p>
            <a:endParaRPr lang="el-GR"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71480"/>
            <a:ext cx="8258204" cy="868346"/>
          </a:xfrm>
        </p:spPr>
        <p:txBody>
          <a:bodyPr>
            <a:normAutofit fontScale="90000"/>
          </a:bodyPr>
          <a:lstStyle/>
          <a:p>
            <a:r>
              <a:rPr lang="el-GR" sz="4000" dirty="0" smtClean="0"/>
              <a:t>Δομή της </a:t>
            </a:r>
            <a:r>
              <a:rPr lang="el-GR" sz="4000" i="1" dirty="0" smtClean="0"/>
              <a:t>Απολογίας Σωκράτους</a:t>
            </a:r>
            <a:br>
              <a:rPr lang="el-GR" sz="4000" i="1" dirty="0" smtClean="0"/>
            </a:br>
            <a:r>
              <a:rPr lang="el-GR" b="1" i="1" dirty="0" smtClean="0"/>
              <a:t/>
            </a:r>
            <a:br>
              <a:rPr lang="el-GR" b="1" i="1" dirty="0" smtClean="0"/>
            </a:br>
            <a:endParaRPr lang="el-GR" b="1" dirty="0"/>
          </a:p>
        </p:txBody>
      </p:sp>
      <p:sp>
        <p:nvSpPr>
          <p:cNvPr id="3" name="2 - Θέση περιεχομένου"/>
          <p:cNvSpPr>
            <a:spLocks noGrp="1"/>
          </p:cNvSpPr>
          <p:nvPr>
            <p:ph idx="1"/>
          </p:nvPr>
        </p:nvSpPr>
        <p:spPr>
          <a:xfrm>
            <a:off x="0" y="1643050"/>
            <a:ext cx="9144000" cy="5214950"/>
          </a:xfrm>
        </p:spPr>
        <p:txBody>
          <a:bodyPr>
            <a:normAutofit fontScale="92500" lnSpcReduction="10000"/>
          </a:bodyPr>
          <a:lstStyle/>
          <a:p>
            <a:r>
              <a:rPr lang="el-GR" sz="2000" b="1" dirty="0" smtClean="0"/>
              <a:t>Προοίμιο §17-18</a:t>
            </a:r>
            <a:r>
              <a:rPr lang="el-GR" sz="2000" b="1" baseline="30000" dirty="0" smtClean="0"/>
              <a:t> </a:t>
            </a:r>
            <a:r>
              <a:rPr lang="el-GR" sz="2000" b="1" dirty="0" smtClean="0"/>
              <a:t> α5: </a:t>
            </a:r>
            <a:r>
              <a:rPr lang="el-GR" sz="2000" dirty="0" smtClean="0"/>
              <a:t>Ο Σωκράτης σχολιάζει το πόσο πειστικοί ήταν οι κατήγοροί του, δεν είναι ικανός ρήτορας αυτό που θα κάνει είναι να πει την αλήθεια. Αναφέρει τον τρόπο με τον οποίο θα απολογηθεί, θα απολογηθεί με απλά λόγια αλλά και με τον τρόπο που συνήθιζε να μιλά στην αγορά δηλαδή θα χρησιμοποιήσει και τις μεθόδους του. Παρακαλεί τους δικαστές να  μην τον αποδοκιμάσουν για τον τρόπο που θα  μιλήσει αφού αγνοεί τον τρόπο που εκφράζονται στο δικαστήριο μιας και που παρουσιάζεται σε αυτό για πρώτη φορά . Τους προτρέπει να δώσουν έμφαση στο αν θα μιλήσει δίκαια και θα πει την αλήθεια.</a:t>
            </a:r>
          </a:p>
          <a:p>
            <a:r>
              <a:rPr lang="el-GR" sz="2000" b="1" dirty="0" err="1" smtClean="0"/>
              <a:t>Πρόθεσις</a:t>
            </a:r>
            <a:r>
              <a:rPr lang="el-GR" sz="2000" b="1" dirty="0" smtClean="0"/>
              <a:t> §18 : </a:t>
            </a:r>
            <a:r>
              <a:rPr lang="el-GR" sz="2000" dirty="0" smtClean="0"/>
              <a:t>Αρχικά θα απολογηθεί προς τους πρώτους κατηγόρους και ύστερα στους επόμενους. Ο Σωκράτης απολογείται προς τους πρώτους παλαιούς κατηγόρους, τους θεωρεί πιο επικίνδυνους από τους επίσημους, αφού τον κατηγορούσαν ερήμην του λέγοντας ψέματα και έπειθαν πολλά χρόνια. Θεωρεί ότι οι κατήγοροί του είναι δύο ειδών οι παλαιοί και οι καινούργιοι. Η κατηγορία εναντίον του ήταν ότι υπήρχε κάποιος Σωκράτης σοφός που ενδιαφερόταν για τα ουράνια φαινόμενα και ερευνούσε όλα όσα υπήρχαν κάτω από την γη και έκανε τα αδύναμα επιχειρήματα ισχυρά. Απέναντι σε αυτή την κατηγορία θα απαντήσει με τρόπο τέτοιο που να αρμόζει και σε αυτόν και στους δικαστές. Θα προσπαθήσει να τους αλλάξει γνώμη, όμως είναι δύσκολο αφού έχει στην διάθεσή του λίγο χρόνο. </a:t>
            </a:r>
          </a:p>
          <a:p>
            <a:pPr>
              <a:buNone/>
            </a:pPr>
            <a:endParaRPr lang="el-GR" sz="2000" dirty="0"/>
          </a:p>
        </p:txBody>
      </p:sp>
      <p:sp>
        <p:nvSpPr>
          <p:cNvPr id="5" name="4 - TextBox"/>
          <p:cNvSpPr txBox="1"/>
          <p:nvPr/>
        </p:nvSpPr>
        <p:spPr>
          <a:xfrm>
            <a:off x="357158" y="1214422"/>
            <a:ext cx="3286148" cy="369332"/>
          </a:xfrm>
          <a:prstGeom prst="rect">
            <a:avLst/>
          </a:prstGeom>
          <a:noFill/>
        </p:spPr>
        <p:txBody>
          <a:bodyPr wrap="square" rtlCol="0">
            <a:spAutoFit/>
          </a:bodyPr>
          <a:lstStyle/>
          <a:p>
            <a:r>
              <a:rPr lang="el-GR" b="1" dirty="0" smtClean="0"/>
              <a:t>ΚΥΡΙΩΣ ΑΠΟΛΟΓΙΑ</a:t>
            </a:r>
            <a:endParaRPr lang="el-G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1367</TotalTime>
  <Words>3893</Words>
  <Application>Microsoft Office PowerPoint</Application>
  <PresentationFormat>Προβολή στην οθόνη (4:3)</PresentationFormat>
  <Paragraphs>164</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ΠΛΑΤΩΝΟΣ:  ΑΠΟΛΟΓΙΑ ΣΩΚΡΑΤΟΥΣ</vt:lpstr>
      <vt:lpstr> ΑΠΟΛΟΓΙΑ ΣΩΚΡΑΤΟΥΣ</vt:lpstr>
      <vt:lpstr>Γιατί ο Πλάτωνας έγραψε αυτή την Απολογία;</vt:lpstr>
      <vt:lpstr>Ποια ήταν η μέθοδος του Πλάτωνα;</vt:lpstr>
      <vt:lpstr>Το κατηγορητήριο του Σωκράτη:</vt:lpstr>
      <vt:lpstr>Οι κατήγοροι του Σωκράτη ήταν:</vt:lpstr>
      <vt:lpstr>Τα μέσα που χρησιμοποίησε ο Σωκράτης στην διδασκαλία του:</vt:lpstr>
      <vt:lpstr>Η Απολογία Σωκράτους του Πλάτωνα αποτελείται από τρείς λόγους:</vt:lpstr>
      <vt:lpstr>Δομή της Απολογίας Σωκράτους  </vt:lpstr>
      <vt:lpstr>Διαφάνεια 10</vt:lpstr>
      <vt:lpstr>Διαφάνεια 11</vt:lpstr>
      <vt:lpstr>Διαφάνεια 12</vt:lpstr>
      <vt:lpstr>Διαφάνεια 13</vt:lpstr>
      <vt:lpstr>Γοργία: Υπέρ Παλαμήδους Απολογία</vt:lpstr>
      <vt:lpstr>Υπόθεση- Θέμα της Απολογίας:</vt:lpstr>
      <vt:lpstr>Γιατί κατέθεσε αυτή την κατηγορία ο Οδυσσέας;</vt:lpstr>
      <vt:lpstr>Δομή  του λόγου του Γοργία:</vt:lpstr>
      <vt:lpstr>Διαφάνεια 18</vt:lpstr>
      <vt:lpstr>Διαφάνεια 19</vt:lpstr>
      <vt:lpstr>Σύγκριση Απολογίας Σωκράτους και Υπέρ Παλαμήδους Απολογία</vt:lpstr>
      <vt:lpstr>1η άποψη: Στην Απολογία Σωκράτους εμφανίζεται η επίδραση του Γοργία στο επίπεδο των ηθικών αρχών.  </vt:lpstr>
      <vt:lpstr>2η  ερμηνεία: Η Απολογία Σωκράτους αν και σε λεκτικό επίπεδο παρουσιάζονται ομοιότητες στο φιλοσοφικό επίπεδο τα δύο έργα διαφέρουν. </vt:lpstr>
      <vt:lpstr>Διαφάνεια 23</vt:lpstr>
      <vt:lpstr>Διαφάνεια 24</vt:lpstr>
      <vt:lpstr>3ηερμηνεία:Και τα δύο έργα δεν είναι αντίθετα, αποτελούν την όψη του ίδιου νομίσματος, μιλούν και τα δύο για τον άδικο θάνατο και δεν απομονώνεται το ένα από το άλλο. </vt:lpstr>
      <vt:lpstr>Διαφάνεια 26</vt:lpstr>
      <vt:lpstr>Διαφάνεια 27</vt:lpstr>
      <vt:lpstr>Διαφάνεια 28</vt:lpstr>
      <vt:lpstr> ΠΗΓΕΣ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ΠΛΑΤΩΝΟΣ:  ΑΠΟΛΟΓΙΑ ΣΩΚΡΑΤΟΥΣ</dc:title>
  <dc:creator>user</dc:creator>
  <cp:lastModifiedBy>eleni</cp:lastModifiedBy>
  <cp:revision>142</cp:revision>
  <dcterms:created xsi:type="dcterms:W3CDTF">2021-04-11T00:51:05Z</dcterms:created>
  <dcterms:modified xsi:type="dcterms:W3CDTF">2021-04-16T07:29:58Z</dcterms:modified>
</cp:coreProperties>
</file>