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Lst>
  <p:notesMasterIdLst>
    <p:notesMasterId r:id="rId42"/>
  </p:notesMasterIdLst>
  <p:sldIdLst>
    <p:sldId id="332" r:id="rId3"/>
    <p:sldId id="256" r:id="rId4"/>
    <p:sldId id="460" r:id="rId5"/>
    <p:sldId id="464" r:id="rId6"/>
    <p:sldId id="463" r:id="rId7"/>
    <p:sldId id="462" r:id="rId8"/>
    <p:sldId id="465" r:id="rId9"/>
    <p:sldId id="466" r:id="rId10"/>
    <p:sldId id="391" r:id="rId11"/>
    <p:sldId id="389" r:id="rId12"/>
    <p:sldId id="456" r:id="rId13"/>
    <p:sldId id="390" r:id="rId14"/>
    <p:sldId id="392" r:id="rId15"/>
    <p:sldId id="393" r:id="rId16"/>
    <p:sldId id="396" r:id="rId17"/>
    <p:sldId id="394" r:id="rId18"/>
    <p:sldId id="395" r:id="rId19"/>
    <p:sldId id="397" r:id="rId20"/>
    <p:sldId id="398" r:id="rId21"/>
    <p:sldId id="399" r:id="rId22"/>
    <p:sldId id="400" r:id="rId23"/>
    <p:sldId id="401" r:id="rId24"/>
    <p:sldId id="402" r:id="rId25"/>
    <p:sldId id="403" r:id="rId26"/>
    <p:sldId id="404" r:id="rId27"/>
    <p:sldId id="405" r:id="rId28"/>
    <p:sldId id="457" r:id="rId29"/>
    <p:sldId id="406" r:id="rId30"/>
    <p:sldId id="458" r:id="rId31"/>
    <p:sldId id="459" r:id="rId32"/>
    <p:sldId id="407" r:id="rId33"/>
    <p:sldId id="408" r:id="rId34"/>
    <p:sldId id="275" r:id="rId35"/>
    <p:sldId id="409" r:id="rId36"/>
    <p:sldId id="410" r:id="rId37"/>
    <p:sldId id="411" r:id="rId38"/>
    <p:sldId id="412" r:id="rId39"/>
    <p:sldId id="350" r:id="rId40"/>
    <p:sldId id="388" r:id="rId41"/>
  </p:sldIdLst>
  <p:sldSz cx="9144000" cy="5143500" type="screen16x9"/>
  <p:notesSz cx="6858000" cy="9144000"/>
  <p:embeddedFontLst>
    <p:embeddedFont>
      <p:font typeface="Arimo" panose="020B0604020202020204" charset="0"/>
      <p:regular r:id="rId43"/>
      <p:bold r:id="rId44"/>
      <p:italic r:id="rId45"/>
      <p:boldItalic r:id="rId46"/>
    </p:embeddedFont>
    <p:embeddedFont>
      <p:font typeface="Bree Serif" panose="020B0604020202020204" charset="0"/>
      <p:regular r:id="rId47"/>
    </p:embeddedFont>
    <p:embeddedFont>
      <p:font typeface="Calibri" panose="020F0502020204030204" pitchFamily="34" charset="0"/>
      <p:regular r:id="rId48"/>
      <p:bold r:id="rId49"/>
      <p:italic r:id="rId50"/>
      <p:boldItalic r:id="rId51"/>
    </p:embeddedFont>
    <p:embeddedFont>
      <p:font typeface="Kumbh Sans" panose="020B0604020202020204" charset="0"/>
      <p:regular r:id="rId52"/>
      <p:bold r:id="rId53"/>
    </p:embeddedFont>
    <p:embeddedFont>
      <p:font typeface="Roboto" panose="02000000000000000000" pitchFamily="2" charset="0"/>
      <p:regular r:id="rId54"/>
      <p:bold r:id="rId55"/>
      <p:italic r:id="rId56"/>
      <p:boldItalic r:id="rId57"/>
    </p:embeddedFont>
  </p:embeddedFontLst>
  <p:custDataLst>
    <p:tags r:id="rId5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5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484CB1-39A6-4FD2-A6D2-5C5B8ABE9B58}">
  <a:tblStyle styleId="{60484CB1-39A6-4FD2-A6D2-5C5B8ABE9B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1" autoAdjust="0"/>
    <p:restoredTop sz="94660"/>
  </p:normalViewPr>
  <p:slideViewPr>
    <p:cSldViewPr snapToGrid="0">
      <p:cViewPr varScale="1">
        <p:scale>
          <a:sx n="103" d="100"/>
          <a:sy n="103" d="100"/>
        </p:scale>
        <p:origin x="763" y="72"/>
      </p:cViewPr>
      <p:guideLst>
        <p:guide orient="horz" pos="85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48161394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48161394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8287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48161394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48161394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637a05801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3637a05801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3637a05801_0_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13637a05801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8871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70375" y="1412213"/>
            <a:ext cx="4603200" cy="18993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8500" b="1">
                <a:latin typeface="Arimo"/>
                <a:ea typeface="Arimo"/>
                <a:cs typeface="Arimo"/>
                <a:sym typeface="Arim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270400" y="3321788"/>
            <a:ext cx="46032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rgbClr val="666666"/>
                </a:solidFill>
                <a:latin typeface="Kumbh Sans"/>
                <a:ea typeface="Kumbh Sans"/>
                <a:cs typeface="Kumbh Sans"/>
                <a:sym typeface="Kumbh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965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grpSp>
        <p:nvGrpSpPr>
          <p:cNvPr id="32" name="Google Shape;32;p7"/>
          <p:cNvGrpSpPr/>
          <p:nvPr/>
        </p:nvGrpSpPr>
        <p:grpSpPr>
          <a:xfrm>
            <a:off x="353250" y="-12"/>
            <a:ext cx="8790750" cy="5143513"/>
            <a:chOff x="353250" y="-12"/>
            <a:chExt cx="8790750" cy="5143513"/>
          </a:xfrm>
        </p:grpSpPr>
        <p:sp>
          <p:nvSpPr>
            <p:cNvPr id="33" name="Google Shape;33;p7"/>
            <p:cNvSpPr/>
            <p:nvPr/>
          </p:nvSpPr>
          <p:spPr>
            <a:xfrm>
              <a:off x="35325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7"/>
            <p:cNvGrpSpPr/>
            <p:nvPr/>
          </p:nvGrpSpPr>
          <p:grpSpPr>
            <a:xfrm>
              <a:off x="353250" y="-12"/>
              <a:ext cx="8790750" cy="5143513"/>
              <a:chOff x="353250" y="-12"/>
              <a:chExt cx="8790750" cy="5143513"/>
            </a:xfrm>
          </p:grpSpPr>
          <p:sp>
            <p:nvSpPr>
              <p:cNvPr id="35" name="Google Shape;35;p7"/>
              <p:cNvSpPr/>
              <p:nvPr/>
            </p:nvSpPr>
            <p:spPr>
              <a:xfrm>
                <a:off x="7483500" y="3483000"/>
                <a:ext cx="1660500" cy="1660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7"/>
              <p:cNvGrpSpPr/>
              <p:nvPr/>
            </p:nvGrpSpPr>
            <p:grpSpPr>
              <a:xfrm rot="10800000" flipH="1">
                <a:off x="353250" y="-12"/>
                <a:ext cx="8790750" cy="4799263"/>
                <a:chOff x="353250" y="344238"/>
                <a:chExt cx="8790750" cy="4799263"/>
              </a:xfrm>
            </p:grpSpPr>
            <p:sp>
              <p:nvSpPr>
                <p:cNvPr id="37" name="Google Shape;37;p7"/>
                <p:cNvSpPr/>
                <p:nvPr/>
              </p:nvSpPr>
              <p:spPr>
                <a:xfrm>
                  <a:off x="8390700" y="4382100"/>
                  <a:ext cx="753300" cy="7614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a:off x="353250" y="344238"/>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9" name="Google Shape;39;p7"/>
          <p:cNvSpPr txBox="1">
            <a:spLocks noGrp="1"/>
          </p:cNvSpPr>
          <p:nvPr>
            <p:ph type="body" idx="1"/>
          </p:nvPr>
        </p:nvSpPr>
        <p:spPr>
          <a:xfrm>
            <a:off x="1631750" y="1635775"/>
            <a:ext cx="4980300" cy="23739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40" name="Google Shape;40;p7"/>
          <p:cNvSpPr txBox="1">
            <a:spLocks noGrp="1"/>
          </p:cNvSpPr>
          <p:nvPr>
            <p:ph type="title"/>
          </p:nvPr>
        </p:nvSpPr>
        <p:spPr>
          <a:xfrm>
            <a:off x="720000" y="611200"/>
            <a:ext cx="7704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8927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70375" y="1412213"/>
            <a:ext cx="4603200" cy="18993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8500" b="1">
                <a:latin typeface="Arimo"/>
                <a:ea typeface="Arimo"/>
                <a:cs typeface="Arimo"/>
                <a:sym typeface="Arim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270400" y="3321788"/>
            <a:ext cx="46032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rgbClr val="666666"/>
                </a:solidFill>
                <a:latin typeface="Kumbh Sans"/>
                <a:ea typeface="Kumbh Sans"/>
                <a:cs typeface="Kumbh Sans"/>
                <a:sym typeface="Kumbh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761937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grpSp>
        <p:nvGrpSpPr>
          <p:cNvPr id="32" name="Google Shape;32;p7"/>
          <p:cNvGrpSpPr/>
          <p:nvPr/>
        </p:nvGrpSpPr>
        <p:grpSpPr>
          <a:xfrm>
            <a:off x="353250" y="-12"/>
            <a:ext cx="8790750" cy="5143513"/>
            <a:chOff x="353250" y="-12"/>
            <a:chExt cx="8790750" cy="5143513"/>
          </a:xfrm>
        </p:grpSpPr>
        <p:sp>
          <p:nvSpPr>
            <p:cNvPr id="33" name="Google Shape;33;p7"/>
            <p:cNvSpPr/>
            <p:nvPr/>
          </p:nvSpPr>
          <p:spPr>
            <a:xfrm>
              <a:off x="35325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7"/>
            <p:cNvGrpSpPr/>
            <p:nvPr/>
          </p:nvGrpSpPr>
          <p:grpSpPr>
            <a:xfrm>
              <a:off x="353250" y="-12"/>
              <a:ext cx="8790750" cy="5143513"/>
              <a:chOff x="353250" y="-12"/>
              <a:chExt cx="8790750" cy="5143513"/>
            </a:xfrm>
          </p:grpSpPr>
          <p:sp>
            <p:nvSpPr>
              <p:cNvPr id="35" name="Google Shape;35;p7"/>
              <p:cNvSpPr/>
              <p:nvPr/>
            </p:nvSpPr>
            <p:spPr>
              <a:xfrm>
                <a:off x="7483500" y="3483000"/>
                <a:ext cx="1660500" cy="1660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7"/>
              <p:cNvGrpSpPr/>
              <p:nvPr/>
            </p:nvGrpSpPr>
            <p:grpSpPr>
              <a:xfrm rot="10800000" flipH="1">
                <a:off x="353250" y="-12"/>
                <a:ext cx="8790750" cy="4799263"/>
                <a:chOff x="353250" y="344238"/>
                <a:chExt cx="8790750" cy="4799263"/>
              </a:xfrm>
            </p:grpSpPr>
            <p:sp>
              <p:nvSpPr>
                <p:cNvPr id="37" name="Google Shape;37;p7"/>
                <p:cNvSpPr/>
                <p:nvPr/>
              </p:nvSpPr>
              <p:spPr>
                <a:xfrm>
                  <a:off x="8390700" y="4382100"/>
                  <a:ext cx="753300" cy="7614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a:off x="353250" y="344238"/>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9" name="Google Shape;39;p7"/>
          <p:cNvSpPr txBox="1">
            <a:spLocks noGrp="1"/>
          </p:cNvSpPr>
          <p:nvPr>
            <p:ph type="body" idx="1"/>
          </p:nvPr>
        </p:nvSpPr>
        <p:spPr>
          <a:xfrm>
            <a:off x="1631750" y="1635775"/>
            <a:ext cx="4980300" cy="23739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40" name="Google Shape;40;p7"/>
          <p:cNvSpPr txBox="1">
            <a:spLocks noGrp="1"/>
          </p:cNvSpPr>
          <p:nvPr>
            <p:ph type="title"/>
          </p:nvPr>
        </p:nvSpPr>
        <p:spPr>
          <a:xfrm>
            <a:off x="720000" y="611200"/>
            <a:ext cx="7704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75340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4"/>
        <p:cNvGrpSpPr/>
        <p:nvPr/>
      </p:nvGrpSpPr>
      <p:grpSpPr>
        <a:xfrm>
          <a:off x="0" y="0"/>
          <a:ext cx="0" cy="0"/>
          <a:chOff x="0" y="0"/>
          <a:chExt cx="0" cy="0"/>
        </a:xfrm>
      </p:grpSpPr>
      <p:grpSp>
        <p:nvGrpSpPr>
          <p:cNvPr id="95" name="Google Shape;95;p18"/>
          <p:cNvGrpSpPr/>
          <p:nvPr/>
        </p:nvGrpSpPr>
        <p:grpSpPr>
          <a:xfrm flipH="1">
            <a:off x="0" y="0"/>
            <a:ext cx="8790800" cy="4799263"/>
            <a:chOff x="353250" y="0"/>
            <a:chExt cx="8790800" cy="4799263"/>
          </a:xfrm>
        </p:grpSpPr>
        <p:sp>
          <p:nvSpPr>
            <p:cNvPr id="96" name="Google Shape;96;p18"/>
            <p:cNvSpPr/>
            <p:nvPr/>
          </p:nvSpPr>
          <p:spPr>
            <a:xfrm>
              <a:off x="35325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8"/>
            <p:cNvSpPr/>
            <p:nvPr/>
          </p:nvSpPr>
          <p:spPr>
            <a:xfrm>
              <a:off x="8390750" y="0"/>
              <a:ext cx="753300" cy="761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8"/>
            <p:cNvSpPr/>
            <p:nvPr/>
          </p:nvSpPr>
          <p:spPr>
            <a:xfrm>
              <a:off x="353250" y="3771163"/>
              <a:ext cx="398700" cy="10281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18"/>
          <p:cNvSpPr txBox="1">
            <a:spLocks noGrp="1"/>
          </p:cNvSpPr>
          <p:nvPr>
            <p:ph type="title"/>
          </p:nvPr>
        </p:nvSpPr>
        <p:spPr>
          <a:xfrm>
            <a:off x="2476475" y="3071885"/>
            <a:ext cx="4191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200"/>
              <a:buFont typeface="Bree Serif"/>
              <a:buNone/>
              <a:defRPr sz="3200">
                <a:latin typeface="Bree Serif"/>
                <a:ea typeface="Bree Serif"/>
                <a:cs typeface="Bree Serif"/>
                <a:sym typeface="Bree Serif"/>
              </a:defRPr>
            </a:lvl2pPr>
            <a:lvl3pPr lvl="2" rtl="0">
              <a:spcBef>
                <a:spcPts val="0"/>
              </a:spcBef>
              <a:spcAft>
                <a:spcPts val="0"/>
              </a:spcAft>
              <a:buSzPts val="3200"/>
              <a:buFont typeface="Bree Serif"/>
              <a:buNone/>
              <a:defRPr sz="3200">
                <a:latin typeface="Bree Serif"/>
                <a:ea typeface="Bree Serif"/>
                <a:cs typeface="Bree Serif"/>
                <a:sym typeface="Bree Serif"/>
              </a:defRPr>
            </a:lvl3pPr>
            <a:lvl4pPr lvl="3" rtl="0">
              <a:spcBef>
                <a:spcPts val="0"/>
              </a:spcBef>
              <a:spcAft>
                <a:spcPts val="0"/>
              </a:spcAft>
              <a:buSzPts val="3200"/>
              <a:buFont typeface="Bree Serif"/>
              <a:buNone/>
              <a:defRPr sz="3200">
                <a:latin typeface="Bree Serif"/>
                <a:ea typeface="Bree Serif"/>
                <a:cs typeface="Bree Serif"/>
                <a:sym typeface="Bree Serif"/>
              </a:defRPr>
            </a:lvl4pPr>
            <a:lvl5pPr lvl="4" rtl="0">
              <a:spcBef>
                <a:spcPts val="0"/>
              </a:spcBef>
              <a:spcAft>
                <a:spcPts val="0"/>
              </a:spcAft>
              <a:buSzPts val="3200"/>
              <a:buFont typeface="Bree Serif"/>
              <a:buNone/>
              <a:defRPr sz="3200">
                <a:latin typeface="Bree Serif"/>
                <a:ea typeface="Bree Serif"/>
                <a:cs typeface="Bree Serif"/>
                <a:sym typeface="Bree Serif"/>
              </a:defRPr>
            </a:lvl5pPr>
            <a:lvl6pPr lvl="5" rtl="0">
              <a:spcBef>
                <a:spcPts val="0"/>
              </a:spcBef>
              <a:spcAft>
                <a:spcPts val="0"/>
              </a:spcAft>
              <a:buSzPts val="3200"/>
              <a:buFont typeface="Bree Serif"/>
              <a:buNone/>
              <a:defRPr sz="3200">
                <a:latin typeface="Bree Serif"/>
                <a:ea typeface="Bree Serif"/>
                <a:cs typeface="Bree Serif"/>
                <a:sym typeface="Bree Serif"/>
              </a:defRPr>
            </a:lvl6pPr>
            <a:lvl7pPr lvl="6" rtl="0">
              <a:spcBef>
                <a:spcPts val="0"/>
              </a:spcBef>
              <a:spcAft>
                <a:spcPts val="0"/>
              </a:spcAft>
              <a:buSzPts val="3200"/>
              <a:buFont typeface="Bree Serif"/>
              <a:buNone/>
              <a:defRPr sz="3200">
                <a:latin typeface="Bree Serif"/>
                <a:ea typeface="Bree Serif"/>
                <a:cs typeface="Bree Serif"/>
                <a:sym typeface="Bree Serif"/>
              </a:defRPr>
            </a:lvl7pPr>
            <a:lvl8pPr lvl="7" rtl="0">
              <a:spcBef>
                <a:spcPts val="0"/>
              </a:spcBef>
              <a:spcAft>
                <a:spcPts val="0"/>
              </a:spcAft>
              <a:buSzPts val="3200"/>
              <a:buFont typeface="Bree Serif"/>
              <a:buNone/>
              <a:defRPr sz="3200">
                <a:latin typeface="Bree Serif"/>
                <a:ea typeface="Bree Serif"/>
                <a:cs typeface="Bree Serif"/>
                <a:sym typeface="Bree Serif"/>
              </a:defRPr>
            </a:lvl8pPr>
            <a:lvl9pPr lvl="8" rtl="0">
              <a:spcBef>
                <a:spcPts val="0"/>
              </a:spcBef>
              <a:spcAft>
                <a:spcPts val="0"/>
              </a:spcAft>
              <a:buSzPts val="3200"/>
              <a:buFont typeface="Bree Serif"/>
              <a:buNone/>
              <a:defRPr sz="3200">
                <a:latin typeface="Bree Serif"/>
                <a:ea typeface="Bree Serif"/>
                <a:cs typeface="Bree Serif"/>
                <a:sym typeface="Bree Serif"/>
              </a:defRPr>
            </a:lvl9pPr>
          </a:lstStyle>
          <a:p>
            <a:endParaRPr/>
          </a:p>
        </p:txBody>
      </p:sp>
      <p:sp>
        <p:nvSpPr>
          <p:cNvPr id="100" name="Google Shape;100;p18"/>
          <p:cNvSpPr txBox="1">
            <a:spLocks noGrp="1"/>
          </p:cNvSpPr>
          <p:nvPr>
            <p:ph type="subTitle" idx="1"/>
          </p:nvPr>
        </p:nvSpPr>
        <p:spPr>
          <a:xfrm>
            <a:off x="2476475" y="3541838"/>
            <a:ext cx="4191000" cy="83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Roboto"/>
                <a:ea typeface="Roboto"/>
                <a:cs typeface="Roboto"/>
                <a:sym typeface="Roboto"/>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134195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5"/>
        <p:cNvGrpSpPr/>
        <p:nvPr/>
      </p:nvGrpSpPr>
      <p:grpSpPr>
        <a:xfrm>
          <a:off x="0" y="0"/>
          <a:ext cx="0" cy="0"/>
          <a:chOff x="0" y="0"/>
          <a:chExt cx="0" cy="0"/>
        </a:xfrm>
      </p:grpSpPr>
      <p:grpSp>
        <p:nvGrpSpPr>
          <p:cNvPr id="166" name="Google Shape;166;p24"/>
          <p:cNvGrpSpPr/>
          <p:nvPr/>
        </p:nvGrpSpPr>
        <p:grpSpPr>
          <a:xfrm flipH="1">
            <a:off x="0" y="0"/>
            <a:ext cx="9144050" cy="5143500"/>
            <a:chOff x="0" y="0"/>
            <a:chExt cx="9144050" cy="5143500"/>
          </a:xfrm>
        </p:grpSpPr>
        <p:sp>
          <p:nvSpPr>
            <p:cNvPr id="167" name="Google Shape;167;p24"/>
            <p:cNvSpPr/>
            <p:nvPr/>
          </p:nvSpPr>
          <p:spPr>
            <a:xfrm>
              <a:off x="35330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4"/>
            <p:cNvSpPr/>
            <p:nvPr/>
          </p:nvSpPr>
          <p:spPr>
            <a:xfrm>
              <a:off x="0" y="4382100"/>
              <a:ext cx="753300" cy="7614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4"/>
            <p:cNvSpPr/>
            <p:nvPr/>
          </p:nvSpPr>
          <p:spPr>
            <a:xfrm>
              <a:off x="8390750" y="0"/>
              <a:ext cx="753300" cy="761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4"/>
            <p:cNvSpPr/>
            <p:nvPr/>
          </p:nvSpPr>
          <p:spPr>
            <a:xfrm>
              <a:off x="8390750" y="3771163"/>
              <a:ext cx="398700" cy="10281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1205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1"/>
        <p:cNvGrpSpPr/>
        <p:nvPr/>
      </p:nvGrpSpPr>
      <p:grpSpPr>
        <a:xfrm>
          <a:off x="0" y="0"/>
          <a:ext cx="0" cy="0"/>
          <a:chOff x="0" y="0"/>
          <a:chExt cx="0" cy="0"/>
        </a:xfrm>
      </p:grpSpPr>
      <p:grpSp>
        <p:nvGrpSpPr>
          <p:cNvPr id="172" name="Google Shape;172;p25"/>
          <p:cNvGrpSpPr/>
          <p:nvPr/>
        </p:nvGrpSpPr>
        <p:grpSpPr>
          <a:xfrm>
            <a:off x="0" y="0"/>
            <a:ext cx="9144050" cy="5143500"/>
            <a:chOff x="0" y="0"/>
            <a:chExt cx="9144050" cy="5143500"/>
          </a:xfrm>
        </p:grpSpPr>
        <p:sp>
          <p:nvSpPr>
            <p:cNvPr id="173" name="Google Shape;173;p25"/>
            <p:cNvSpPr/>
            <p:nvPr/>
          </p:nvSpPr>
          <p:spPr>
            <a:xfrm>
              <a:off x="35325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5"/>
            <p:cNvSpPr/>
            <p:nvPr/>
          </p:nvSpPr>
          <p:spPr>
            <a:xfrm>
              <a:off x="0" y="4382100"/>
              <a:ext cx="753300" cy="7614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5"/>
            <p:cNvSpPr/>
            <p:nvPr/>
          </p:nvSpPr>
          <p:spPr>
            <a:xfrm>
              <a:off x="353250" y="344238"/>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5"/>
            <p:cNvSpPr/>
            <p:nvPr/>
          </p:nvSpPr>
          <p:spPr>
            <a:xfrm>
              <a:off x="8390750" y="0"/>
              <a:ext cx="753300" cy="761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5"/>
            <p:cNvSpPr/>
            <p:nvPr/>
          </p:nvSpPr>
          <p:spPr>
            <a:xfrm>
              <a:off x="8392050" y="29581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2824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2106725" y="1114050"/>
            <a:ext cx="4930500" cy="184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21417243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050" y="535000"/>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1pPr>
            <a:lvl2pPr lvl="1"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2pPr>
            <a:lvl3pPr lvl="2"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3pPr>
            <a:lvl4pPr lvl="3"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4pPr>
            <a:lvl5pPr lvl="4"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5pPr>
            <a:lvl6pPr lvl="5"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6pPr>
            <a:lvl7pPr lvl="6"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7pPr>
            <a:lvl8pPr lvl="7"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8pPr>
            <a:lvl9pPr lvl="8"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9pPr>
          </a:lstStyle>
          <a:p>
            <a:endParaRPr/>
          </a:p>
        </p:txBody>
      </p:sp>
      <p:sp>
        <p:nvSpPr>
          <p:cNvPr id="7" name="Google Shape;7;p1"/>
          <p:cNvSpPr txBox="1">
            <a:spLocks noGrp="1"/>
          </p:cNvSpPr>
          <p:nvPr>
            <p:ph type="body" idx="1"/>
          </p:nvPr>
        </p:nvSpPr>
        <p:spPr>
          <a:xfrm>
            <a:off x="71505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1pPr>
            <a:lvl2pPr marL="914400" lvl="1"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2pPr>
            <a:lvl3pPr marL="1371600" lvl="2"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3pPr>
            <a:lvl4pPr marL="1828800" lvl="3"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4pPr>
            <a:lvl5pPr marL="2286000" lvl="4"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5pPr>
            <a:lvl6pPr marL="2743200" lvl="5"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6pPr>
            <a:lvl7pPr marL="3200400" lvl="6"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7pPr>
            <a:lvl8pPr marL="3657600" lvl="7"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8pPr>
            <a:lvl9pPr marL="4114800" lvl="8"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75" r:id="rId2"/>
    <p:sldLayoutId id="2147483687"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orient="horz" pos="628">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050" y="535000"/>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1pPr>
            <a:lvl2pPr lvl="1"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2pPr>
            <a:lvl3pPr lvl="2"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3pPr>
            <a:lvl4pPr lvl="3"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4pPr>
            <a:lvl5pPr lvl="4"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5pPr>
            <a:lvl6pPr lvl="5"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6pPr>
            <a:lvl7pPr lvl="6"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7pPr>
            <a:lvl8pPr lvl="7"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8pPr>
            <a:lvl9pPr lvl="8"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9pPr>
          </a:lstStyle>
          <a:p>
            <a:endParaRPr/>
          </a:p>
        </p:txBody>
      </p:sp>
      <p:sp>
        <p:nvSpPr>
          <p:cNvPr id="7" name="Google Shape;7;p1"/>
          <p:cNvSpPr txBox="1">
            <a:spLocks noGrp="1"/>
          </p:cNvSpPr>
          <p:nvPr>
            <p:ph type="body" idx="1"/>
          </p:nvPr>
        </p:nvSpPr>
        <p:spPr>
          <a:xfrm>
            <a:off x="71505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1pPr>
            <a:lvl2pPr marL="914400" lvl="1"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2pPr>
            <a:lvl3pPr marL="1371600" lvl="2"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3pPr>
            <a:lvl4pPr marL="1828800" lvl="3"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4pPr>
            <a:lvl5pPr marL="2286000" lvl="4"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5pPr>
            <a:lvl6pPr marL="2743200" lvl="5"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6pPr>
            <a:lvl7pPr marL="3200400" lvl="6"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7pPr>
            <a:lvl8pPr marL="3657600" lvl="7"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8pPr>
            <a:lvl9pPr marL="4114800" lvl="8"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9pPr>
          </a:lstStyle>
          <a:p>
            <a:endParaRPr/>
          </a:p>
        </p:txBody>
      </p:sp>
    </p:spTree>
    <p:extLst>
      <p:ext uri="{BB962C8B-B14F-4D97-AF65-F5344CB8AC3E}">
        <p14:creationId xmlns:p14="http://schemas.microsoft.com/office/powerpoint/2010/main" val="87655721"/>
      </p:ext>
    </p:extLst>
  </p:cSld>
  <p:clrMap bg1="lt1" tx1="dk1" bg2="dk2" tx2="lt2" accent1="accent1" accent2="accent2" accent3="accent3" accent4="accent4" accent5="accent5" accent6="accent6" hlink="hlink" folHlink="folHlink"/>
  <p:sldLayoutIdLst>
    <p:sldLayoutId id="2147483677" r:id="rId1"/>
    <p:sldLayoutId id="2147483679" r:id="rId2"/>
    <p:sldLayoutId id="2147483683" r:id="rId3"/>
    <p:sldLayoutId id="2147483684" r:id="rId4"/>
    <p:sldLayoutId id="2147483685" r:id="rId5"/>
    <p:sldLayoutId id="2147483686"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orient="horz" pos="62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9"/>
          <p:cNvSpPr/>
          <p:nvPr/>
        </p:nvSpPr>
        <p:spPr>
          <a:xfrm rot="5400000">
            <a:off x="6571314" y="2415936"/>
            <a:ext cx="4048046" cy="325724"/>
          </a:xfrm>
          <a:prstGeom prst="rect">
            <a:avLst/>
          </a:prstGeom>
        </p:spPr>
        <p:txBody>
          <a:bodyPr>
            <a:prstTxWarp prst="textPlain">
              <a:avLst/>
            </a:prstTxWarp>
          </a:bodyPr>
          <a:lstStyle/>
          <a:p>
            <a:pPr lvl="0" algn="ctr"/>
            <a:r>
              <a:rPr lang="el-GR" dirty="0">
                <a:ln w="0"/>
                <a:solidFill>
                  <a:schemeClr val="accent1"/>
                </a:solidFill>
                <a:effectLst>
                  <a:outerShdw blurRad="38100" dist="25400" dir="5400000" algn="ctr" rotWithShape="0">
                    <a:srgbClr val="6E747A">
                      <a:alpha val="43000"/>
                    </a:srgbClr>
                  </a:outerShdw>
                </a:effectLst>
                <a:latin typeface="Arimo"/>
              </a:rPr>
              <a:t>ΠΟΛΙΤΙΣΜΙΚΕΣ ΔΙΑΤΡΟΦΙΚΕΣ ΣΥΝΥΘΕΙΕΣ</a:t>
            </a:r>
            <a:endParaRPr i="0" dirty="0">
              <a:ln w="0"/>
              <a:solidFill>
                <a:schemeClr val="accent1"/>
              </a:solidFill>
              <a:effectLst>
                <a:outerShdw blurRad="38100" dist="25400" dir="5400000" algn="ctr" rotWithShape="0">
                  <a:srgbClr val="6E747A">
                    <a:alpha val="43000"/>
                  </a:srgbClr>
                </a:outerShdw>
              </a:effectLst>
              <a:latin typeface="Arimo"/>
            </a:endParaRPr>
          </a:p>
        </p:txBody>
      </p:sp>
      <p:grpSp>
        <p:nvGrpSpPr>
          <p:cNvPr id="189" name="Google Shape;189;p29"/>
          <p:cNvGrpSpPr/>
          <p:nvPr/>
        </p:nvGrpSpPr>
        <p:grpSpPr>
          <a:xfrm>
            <a:off x="0" y="0"/>
            <a:ext cx="8419800" cy="4607500"/>
            <a:chOff x="0" y="0"/>
            <a:chExt cx="8419800" cy="4607500"/>
          </a:xfrm>
        </p:grpSpPr>
        <p:sp>
          <p:nvSpPr>
            <p:cNvPr id="190" name="Google Shape;190;p29"/>
            <p:cNvSpPr/>
            <p:nvPr/>
          </p:nvSpPr>
          <p:spPr>
            <a:xfrm>
              <a:off x="724200" y="53600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0" y="0"/>
              <a:ext cx="1660500" cy="1660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8021100" y="1510350"/>
              <a:ext cx="398700" cy="16605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724200" y="4198000"/>
              <a:ext cx="398700" cy="409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Google Shape;194;p29"/>
          <p:cNvSpPr txBox="1">
            <a:spLocks noGrp="1"/>
          </p:cNvSpPr>
          <p:nvPr>
            <p:ph type="ctrTitle"/>
          </p:nvPr>
        </p:nvSpPr>
        <p:spPr>
          <a:xfrm>
            <a:off x="2422879" y="2120707"/>
            <a:ext cx="4603200" cy="128199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sz="3200" dirty="0"/>
              <a:t>ΜΑΘΗΜΑ ΕΠΙΛΟΓΗΣ ΕΔΔ606.3</a:t>
            </a:r>
            <a:endParaRPr sz="3200" i="1" dirty="0">
              <a:solidFill>
                <a:schemeClr val="accent1"/>
              </a:solidFill>
            </a:endParaRPr>
          </a:p>
        </p:txBody>
      </p:sp>
      <p:sp>
        <p:nvSpPr>
          <p:cNvPr id="195" name="Google Shape;195;p29"/>
          <p:cNvSpPr txBox="1">
            <a:spLocks noGrp="1"/>
          </p:cNvSpPr>
          <p:nvPr>
            <p:ph type="subTitle" idx="1"/>
          </p:nvPr>
        </p:nvSpPr>
        <p:spPr>
          <a:xfrm>
            <a:off x="2270400" y="3321788"/>
            <a:ext cx="4603200" cy="40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a:t>Ευαγγελία </a:t>
            </a:r>
            <a:r>
              <a:rPr lang="el-GR" dirty="0" err="1"/>
              <a:t>Φάππα</a:t>
            </a:r>
            <a:endParaRPr lang="el-GR" dirty="0"/>
          </a:p>
          <a:p>
            <a:pPr marL="0" lvl="0" indent="0" algn="ctr" rtl="0">
              <a:spcBef>
                <a:spcPts val="0"/>
              </a:spcBef>
              <a:spcAft>
                <a:spcPts val="0"/>
              </a:spcAft>
              <a:buNone/>
            </a:pPr>
            <a:r>
              <a:rPr lang="el-GR" dirty="0"/>
              <a:t>Διαιτολόγος – Διατροφολόγος, </a:t>
            </a:r>
            <a:r>
              <a:rPr lang="en-US" dirty="0"/>
              <a:t>PhD</a:t>
            </a:r>
            <a:endParaRPr dirty="0"/>
          </a:p>
        </p:txBody>
      </p:sp>
      <p:pic>
        <p:nvPicPr>
          <p:cNvPr id="3" name="Picture 2">
            <a:extLst>
              <a:ext uri="{FF2B5EF4-FFF2-40B4-BE49-F238E27FC236}">
                <a16:creationId xmlns:a16="http://schemas.microsoft.com/office/drawing/2014/main" id="{99344636-4B8E-7F0C-5567-01F19A923687}"/>
              </a:ext>
            </a:extLst>
          </p:cNvPr>
          <p:cNvPicPr>
            <a:picLocks noChangeAspect="1"/>
          </p:cNvPicPr>
          <p:nvPr/>
        </p:nvPicPr>
        <p:blipFill>
          <a:blip r:embed="rId3"/>
          <a:stretch>
            <a:fillRect/>
          </a:stretch>
        </p:blipFill>
        <p:spPr>
          <a:xfrm>
            <a:off x="1656154" y="559835"/>
            <a:ext cx="834887" cy="846171"/>
          </a:xfrm>
          <a:prstGeom prst="rect">
            <a:avLst/>
          </a:prstGeom>
          <a:solidFill>
            <a:schemeClr val="bg1"/>
          </a:solidFill>
        </p:spPr>
      </p:pic>
      <p:sp>
        <p:nvSpPr>
          <p:cNvPr id="4" name="TextBox 3">
            <a:extLst>
              <a:ext uri="{FF2B5EF4-FFF2-40B4-BE49-F238E27FC236}">
                <a16:creationId xmlns:a16="http://schemas.microsoft.com/office/drawing/2014/main" id="{6BC0838A-F093-1D75-2985-F3C3DAC89748}"/>
              </a:ext>
            </a:extLst>
          </p:cNvPr>
          <p:cNvSpPr txBox="1"/>
          <p:nvPr/>
        </p:nvSpPr>
        <p:spPr>
          <a:xfrm>
            <a:off x="2472428" y="721310"/>
            <a:ext cx="4504102" cy="523220"/>
          </a:xfrm>
          <a:prstGeom prst="rect">
            <a:avLst/>
          </a:prstGeom>
          <a:noFill/>
        </p:spPr>
        <p:txBody>
          <a:bodyPr wrap="square" rtlCol="0">
            <a:spAutoFit/>
          </a:bodyPr>
          <a:lstStyle/>
          <a:p>
            <a:r>
              <a:rPr lang="el-GR" sz="1400" dirty="0"/>
              <a:t>ΤΜΗΜΑ ΕΠΙΣΤΗΜΗΣ </a:t>
            </a:r>
          </a:p>
          <a:p>
            <a:r>
              <a:rPr lang="el-GR" sz="1400" dirty="0"/>
              <a:t>ΔΙΑΤΡΟΦΗΣ ΚΑΙ ΔΙΑΙΤΟΛΟΓΙΑΣ</a:t>
            </a:r>
            <a:endParaRPr lang="en-US" sz="1400" dirty="0"/>
          </a:p>
        </p:txBody>
      </p:sp>
      <p:sp>
        <p:nvSpPr>
          <p:cNvPr id="6" name="TextBox 5">
            <a:extLst>
              <a:ext uri="{FF2B5EF4-FFF2-40B4-BE49-F238E27FC236}">
                <a16:creationId xmlns:a16="http://schemas.microsoft.com/office/drawing/2014/main" id="{7E589AE8-5646-4967-75FC-EF18D9C962BA}"/>
              </a:ext>
            </a:extLst>
          </p:cNvPr>
          <p:cNvSpPr txBox="1"/>
          <p:nvPr/>
        </p:nvSpPr>
        <p:spPr>
          <a:xfrm>
            <a:off x="7252639" y="4291423"/>
            <a:ext cx="1167161" cy="307777"/>
          </a:xfrm>
          <a:prstGeom prst="rect">
            <a:avLst/>
          </a:prstGeom>
          <a:noFill/>
        </p:spPr>
        <p:txBody>
          <a:bodyPr wrap="square" rtlCol="0">
            <a:spAutoFit/>
          </a:bodyPr>
          <a:lstStyle/>
          <a:p>
            <a:pPr algn="r"/>
            <a:r>
              <a:rPr lang="el-GR" dirty="0"/>
              <a:t>2022 - 2023</a:t>
            </a:r>
            <a:endParaRPr lang="en-US" dirty="0"/>
          </a:p>
        </p:txBody>
      </p:sp>
    </p:spTree>
    <p:extLst>
      <p:ext uri="{BB962C8B-B14F-4D97-AF65-F5344CB8AC3E}">
        <p14:creationId xmlns:p14="http://schemas.microsoft.com/office/powerpoint/2010/main" val="463928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D48470-058D-F6AE-0292-D1725D9D5E14}"/>
              </a:ext>
            </a:extLst>
          </p:cNvPr>
          <p:cNvSpPr txBox="1"/>
          <p:nvPr/>
        </p:nvSpPr>
        <p:spPr>
          <a:xfrm>
            <a:off x="1014983" y="1542032"/>
            <a:ext cx="2889505" cy="2585323"/>
          </a:xfrm>
          <a:prstGeom prst="rect">
            <a:avLst/>
          </a:prstGeom>
          <a:noFill/>
        </p:spPr>
        <p:txBody>
          <a:bodyPr wrap="square">
            <a:spAutoFit/>
          </a:bodyPr>
          <a:lstStyle/>
          <a:p>
            <a:pPr algn="just"/>
            <a:r>
              <a:rPr lang="el-GR" sz="1800" b="0" i="0" u="none" strike="noStrike" baseline="0" dirty="0">
                <a:latin typeface="PFTransport"/>
              </a:rPr>
              <a:t>Οι άνθρωποι και οι κοινωνικές ομάδες αφιέρωναν, τόσο πριν από την ανάπτυξη της γεωργίας, όσο και μετά, πολύ χρόνο και πολλή ενέργεια για να εξασφαλίσουν επαρκείς ποσότητες κατάλληλης τροφής. </a:t>
            </a:r>
          </a:p>
        </p:txBody>
      </p:sp>
      <p:sp>
        <p:nvSpPr>
          <p:cNvPr id="4" name="TextBox 3">
            <a:extLst>
              <a:ext uri="{FF2B5EF4-FFF2-40B4-BE49-F238E27FC236}">
                <a16:creationId xmlns:a16="http://schemas.microsoft.com/office/drawing/2014/main" id="{58696BC9-C66E-0909-380C-BC4CF80358A4}"/>
              </a:ext>
            </a:extLst>
          </p:cNvPr>
          <p:cNvSpPr txBox="1"/>
          <p:nvPr/>
        </p:nvSpPr>
        <p:spPr>
          <a:xfrm>
            <a:off x="1355651" y="698192"/>
            <a:ext cx="6432698" cy="461665"/>
          </a:xfrm>
          <a:prstGeom prst="rect">
            <a:avLst/>
          </a:prstGeom>
          <a:noFill/>
        </p:spPr>
        <p:txBody>
          <a:bodyPr wrap="square" rtlCol="0">
            <a:spAutoFit/>
          </a:bodyPr>
          <a:lstStyle/>
          <a:p>
            <a:pPr algn="ctr"/>
            <a:r>
              <a:rPr lang="el-GR" sz="2400" b="1" dirty="0">
                <a:solidFill>
                  <a:schemeClr val="accent1"/>
                </a:solidFill>
                <a:latin typeface="PFTransport"/>
              </a:rPr>
              <a:t>Πριν την Γεωργική Επανάσταση</a:t>
            </a:r>
            <a:endParaRPr lang="en-US" sz="2400" b="1" dirty="0">
              <a:solidFill>
                <a:schemeClr val="accent1"/>
              </a:solidFill>
              <a:latin typeface="PFTransport"/>
            </a:endParaRPr>
          </a:p>
        </p:txBody>
      </p:sp>
      <p:pic>
        <p:nvPicPr>
          <p:cNvPr id="11" name="Picture 10">
            <a:extLst>
              <a:ext uri="{FF2B5EF4-FFF2-40B4-BE49-F238E27FC236}">
                <a16:creationId xmlns:a16="http://schemas.microsoft.com/office/drawing/2014/main" id="{FABA8D90-874A-A6DA-D6C8-9A778FB98952}"/>
              </a:ext>
            </a:extLst>
          </p:cNvPr>
          <p:cNvPicPr>
            <a:picLocks noChangeAspect="1"/>
          </p:cNvPicPr>
          <p:nvPr/>
        </p:nvPicPr>
        <p:blipFill>
          <a:blip r:embed="rId2"/>
          <a:stretch>
            <a:fillRect/>
          </a:stretch>
        </p:blipFill>
        <p:spPr>
          <a:xfrm>
            <a:off x="4100481" y="1619972"/>
            <a:ext cx="4477543" cy="2109510"/>
          </a:xfrm>
          <a:prstGeom prst="rect">
            <a:avLst/>
          </a:prstGeom>
        </p:spPr>
      </p:pic>
    </p:spTree>
    <p:extLst>
      <p:ext uri="{BB962C8B-B14F-4D97-AF65-F5344CB8AC3E}">
        <p14:creationId xmlns:p14="http://schemas.microsoft.com/office/powerpoint/2010/main" val="595948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696BC9-C66E-0909-380C-BC4CF80358A4}"/>
              </a:ext>
            </a:extLst>
          </p:cNvPr>
          <p:cNvSpPr txBox="1"/>
          <p:nvPr/>
        </p:nvSpPr>
        <p:spPr>
          <a:xfrm>
            <a:off x="1355651" y="676633"/>
            <a:ext cx="6432698" cy="461665"/>
          </a:xfrm>
          <a:prstGeom prst="rect">
            <a:avLst/>
          </a:prstGeom>
          <a:noFill/>
        </p:spPr>
        <p:txBody>
          <a:bodyPr wrap="square" rtlCol="0">
            <a:spAutoFit/>
          </a:bodyPr>
          <a:lstStyle/>
          <a:p>
            <a:pPr algn="ctr"/>
            <a:r>
              <a:rPr lang="el-GR" sz="2400" b="1" dirty="0">
                <a:solidFill>
                  <a:schemeClr val="accent1"/>
                </a:solidFill>
                <a:latin typeface="PFTransport"/>
              </a:rPr>
              <a:t>Γεωργική Επανάσταση &amp; Τροφή</a:t>
            </a:r>
            <a:endParaRPr lang="en-US" sz="2400" b="1" dirty="0">
              <a:solidFill>
                <a:schemeClr val="accent1"/>
              </a:solidFill>
              <a:latin typeface="PFTransport"/>
            </a:endParaRPr>
          </a:p>
        </p:txBody>
      </p:sp>
      <p:sp>
        <p:nvSpPr>
          <p:cNvPr id="9" name="TextBox 8">
            <a:extLst>
              <a:ext uri="{FF2B5EF4-FFF2-40B4-BE49-F238E27FC236}">
                <a16:creationId xmlns:a16="http://schemas.microsoft.com/office/drawing/2014/main" id="{919A6B11-4D84-3616-4AEB-AF6AE0492BA3}"/>
              </a:ext>
            </a:extLst>
          </p:cNvPr>
          <p:cNvSpPr txBox="1"/>
          <p:nvPr/>
        </p:nvSpPr>
        <p:spPr>
          <a:xfrm>
            <a:off x="1091006" y="1500631"/>
            <a:ext cx="3246771" cy="2585323"/>
          </a:xfrm>
          <a:prstGeom prst="rect">
            <a:avLst/>
          </a:prstGeom>
          <a:solidFill>
            <a:schemeClr val="tx2"/>
          </a:solidFill>
          <a:ln>
            <a:solidFill>
              <a:schemeClr val="tx2"/>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800" b="0" i="0" u="none" strike="noStrike" kern="0" cap="none" spc="0" normalizeH="0" baseline="0" noProof="0" dirty="0">
                <a:ln>
                  <a:noFill/>
                </a:ln>
                <a:solidFill>
                  <a:schemeClr val="tx1"/>
                </a:solidFill>
                <a:effectLst/>
                <a:uLnTx/>
                <a:uFillTx/>
                <a:latin typeface="PFTransport"/>
                <a:cs typeface="Arial"/>
                <a:sym typeface="Arial"/>
              </a:rPr>
              <a:t>Η γεωργική επανάσταση, γνωστή και ως νεολιθική επανάσταση, δημιούργησε τις προϋποθέσεις ώστε οι κοινωνίες να έχουν στη διάθεσή τους αποθέματα τροφίμων και έτσι να ελέγχουν όχι μόνο τις τρέχουσες, αλλά και τις μελλοντικές ανάγκες διατροφής. </a:t>
            </a:r>
            <a:endParaRPr kumimoji="0" lang="en-US" sz="1400" b="0" i="0" u="none" strike="noStrike" kern="0" cap="none" spc="0" normalizeH="0" baseline="0" noProof="0" dirty="0">
              <a:ln>
                <a:noFill/>
              </a:ln>
              <a:solidFill>
                <a:schemeClr val="tx1"/>
              </a:solidFill>
              <a:effectLst/>
              <a:uLnTx/>
              <a:uFillTx/>
              <a:latin typeface="Arial"/>
              <a:cs typeface="Arial"/>
              <a:sym typeface="Arial"/>
            </a:endParaRPr>
          </a:p>
        </p:txBody>
      </p:sp>
      <p:pic>
        <p:nvPicPr>
          <p:cNvPr id="10" name="Picture 9">
            <a:extLst>
              <a:ext uri="{FF2B5EF4-FFF2-40B4-BE49-F238E27FC236}">
                <a16:creationId xmlns:a16="http://schemas.microsoft.com/office/drawing/2014/main" id="{EDF25AFB-5D70-EA2B-C95A-0940068A38E2}"/>
              </a:ext>
            </a:extLst>
          </p:cNvPr>
          <p:cNvPicPr>
            <a:picLocks noChangeAspect="1"/>
          </p:cNvPicPr>
          <p:nvPr/>
        </p:nvPicPr>
        <p:blipFill>
          <a:blip r:embed="rId2"/>
          <a:stretch>
            <a:fillRect/>
          </a:stretch>
        </p:blipFill>
        <p:spPr>
          <a:xfrm>
            <a:off x="4714784" y="1777629"/>
            <a:ext cx="3543201" cy="2031325"/>
          </a:xfrm>
          <a:prstGeom prst="rect">
            <a:avLst/>
          </a:prstGeom>
        </p:spPr>
      </p:pic>
    </p:spTree>
    <p:extLst>
      <p:ext uri="{BB962C8B-B14F-4D97-AF65-F5344CB8AC3E}">
        <p14:creationId xmlns:p14="http://schemas.microsoft.com/office/powerpoint/2010/main" val="3919350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D48470-058D-F6AE-0292-D1725D9D5E14}"/>
              </a:ext>
            </a:extLst>
          </p:cNvPr>
          <p:cNvSpPr txBox="1"/>
          <p:nvPr/>
        </p:nvSpPr>
        <p:spPr>
          <a:xfrm>
            <a:off x="540933" y="1080324"/>
            <a:ext cx="5531590" cy="3970318"/>
          </a:xfrm>
          <a:prstGeom prst="rect">
            <a:avLst/>
          </a:prstGeom>
          <a:noFill/>
        </p:spPr>
        <p:txBody>
          <a:bodyPr wrap="square">
            <a:spAutoFit/>
          </a:bodyPr>
          <a:lstStyle/>
          <a:p>
            <a:pPr marL="285750" indent="-285750" algn="just">
              <a:buClr>
                <a:schemeClr val="accent2"/>
              </a:buClr>
              <a:buFont typeface="Wingdings" panose="05000000000000000000" pitchFamily="2" charset="2"/>
              <a:buChar char="§"/>
            </a:pPr>
            <a:r>
              <a:rPr lang="el-GR" sz="1800" b="1" i="0" u="none" strike="noStrike" baseline="0" dirty="0">
                <a:solidFill>
                  <a:srgbClr val="000000"/>
                </a:solidFill>
                <a:latin typeface="PFTransport"/>
              </a:rPr>
              <a:t>Η πιο ορατή από τις επιπτώσεις της γεωργικής επανάστασης ήταν η δραματική αύξηση του παγκόσμιου πληθυσμού. </a:t>
            </a:r>
          </a:p>
          <a:p>
            <a:pPr marL="285750" indent="-285750" algn="just">
              <a:buClr>
                <a:schemeClr val="accent2"/>
              </a:buClr>
              <a:buFont typeface="Wingdings" panose="05000000000000000000" pitchFamily="2" charset="2"/>
              <a:buChar char="§"/>
            </a:pPr>
            <a:endParaRPr lang="el-GR" sz="1800" b="0" i="0" u="none" strike="noStrike" baseline="0" dirty="0">
              <a:solidFill>
                <a:srgbClr val="000000"/>
              </a:solidFill>
              <a:latin typeface="PFTransport"/>
            </a:endParaRPr>
          </a:p>
          <a:p>
            <a:pPr marL="285750" indent="-285750" algn="just">
              <a:buClr>
                <a:schemeClr val="accent2"/>
              </a:buClr>
              <a:buFont typeface="Wingdings" panose="05000000000000000000" pitchFamily="2" charset="2"/>
              <a:buChar char="§"/>
            </a:pPr>
            <a:r>
              <a:rPr lang="el-GR" sz="1800" b="0" i="0" u="none" strike="noStrike" baseline="0" dirty="0">
                <a:solidFill>
                  <a:srgbClr val="000000"/>
                </a:solidFill>
                <a:latin typeface="PFTransport"/>
              </a:rPr>
              <a:t>Ο παγκόσμιος πληθυσμός εκτιμάται ότι κατά την έναρξη της νεολιθικής εποχής δεν ξεπερνούσε τα 5 εκατομμύρια.</a:t>
            </a:r>
          </a:p>
          <a:p>
            <a:pPr marL="285750" indent="-285750" algn="just">
              <a:buClr>
                <a:schemeClr val="accent2"/>
              </a:buClr>
              <a:buFont typeface="Wingdings" panose="05000000000000000000" pitchFamily="2" charset="2"/>
              <a:buChar char="§"/>
            </a:pPr>
            <a:endParaRPr lang="en-US" sz="1800" b="0" i="0" u="none" strike="noStrike" baseline="0" dirty="0">
              <a:solidFill>
                <a:srgbClr val="000000"/>
              </a:solidFill>
              <a:latin typeface="PFTransport"/>
            </a:endParaRPr>
          </a:p>
          <a:p>
            <a:pPr marL="285750" indent="-285750" algn="just">
              <a:buClr>
                <a:schemeClr val="accent2"/>
              </a:buClr>
              <a:buFont typeface="Wingdings" panose="05000000000000000000" pitchFamily="2" charset="2"/>
              <a:buChar char="§"/>
            </a:pPr>
            <a:r>
              <a:rPr lang="el-GR" sz="1800" b="0" i="0" u="none" strike="noStrike" baseline="0" dirty="0">
                <a:solidFill>
                  <a:srgbClr val="000000"/>
                </a:solidFill>
                <a:latin typeface="PFTransport"/>
              </a:rPr>
              <a:t>Η διατροφική επάρκεια, που πλέον παρουσίαζαν πολλές νεολιθικές κοινωνίες, χάρη στις καλλιέργειες σιτηρών και άλλων δημητριακών, τους επέτρεψε να αυξηθούν πληθυσμιακά με έναν άνευ προηγουμένου ρυθμό. </a:t>
            </a:r>
          </a:p>
          <a:p>
            <a:pPr marL="285750" indent="-285750" algn="just">
              <a:buClr>
                <a:schemeClr val="accent2"/>
              </a:buClr>
              <a:buFont typeface="Wingdings" panose="05000000000000000000" pitchFamily="2" charset="2"/>
              <a:buChar char="§"/>
            </a:pPr>
            <a:endParaRPr lang="el-GR" sz="1800" b="0" i="0" u="none" strike="noStrike" baseline="0" dirty="0">
              <a:solidFill>
                <a:srgbClr val="000000"/>
              </a:solidFill>
              <a:latin typeface="PFTransport"/>
            </a:endParaRPr>
          </a:p>
        </p:txBody>
      </p:sp>
      <p:sp>
        <p:nvSpPr>
          <p:cNvPr id="4" name="TextBox 3">
            <a:extLst>
              <a:ext uri="{FF2B5EF4-FFF2-40B4-BE49-F238E27FC236}">
                <a16:creationId xmlns:a16="http://schemas.microsoft.com/office/drawing/2014/main" id="{58696BC9-C66E-0909-380C-BC4CF80358A4}"/>
              </a:ext>
            </a:extLst>
          </p:cNvPr>
          <p:cNvSpPr txBox="1"/>
          <p:nvPr/>
        </p:nvSpPr>
        <p:spPr>
          <a:xfrm>
            <a:off x="388087" y="498000"/>
            <a:ext cx="8367824" cy="461665"/>
          </a:xfrm>
          <a:prstGeom prst="rect">
            <a:avLst/>
          </a:prstGeom>
          <a:noFill/>
        </p:spPr>
        <p:txBody>
          <a:bodyPr wrap="square" rtlCol="0">
            <a:spAutoFit/>
          </a:bodyPr>
          <a:lstStyle/>
          <a:p>
            <a:pPr algn="ctr"/>
            <a:r>
              <a:rPr lang="el-GR" sz="2400" b="1" i="0" u="none" strike="noStrike" baseline="0" dirty="0">
                <a:solidFill>
                  <a:schemeClr val="accent1"/>
                </a:solidFill>
                <a:latin typeface="PFTransport"/>
              </a:rPr>
              <a:t>Γεωργική Επανάσταση &amp; αύξηση παγκόσμιου πληθυσμού </a:t>
            </a:r>
            <a:endParaRPr lang="en-US" sz="2400" b="1" dirty="0">
              <a:solidFill>
                <a:schemeClr val="accent1"/>
              </a:solidFill>
              <a:latin typeface="PFTransport"/>
            </a:endParaRPr>
          </a:p>
        </p:txBody>
      </p:sp>
      <p:sp>
        <p:nvSpPr>
          <p:cNvPr id="6" name="Rectangle: Diagonal Corners Rounded 5">
            <a:extLst>
              <a:ext uri="{FF2B5EF4-FFF2-40B4-BE49-F238E27FC236}">
                <a16:creationId xmlns:a16="http://schemas.microsoft.com/office/drawing/2014/main" id="{F51C73AA-889E-291C-4D29-4D8DE662B665}"/>
              </a:ext>
            </a:extLst>
          </p:cNvPr>
          <p:cNvSpPr/>
          <p:nvPr/>
        </p:nvSpPr>
        <p:spPr>
          <a:xfrm>
            <a:off x="6146951" y="1828800"/>
            <a:ext cx="2530544" cy="1998921"/>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l-GR" sz="1800" dirty="0">
                <a:latin typeface="PFTransport"/>
              </a:rPr>
              <a:t>Η αλματώδης αύξηση του παγκόσμιου πληθυσμού κατά τη νεολιθική εποχή δεν παρατηρήθηκε ξανά στην ιστορία. </a:t>
            </a:r>
          </a:p>
        </p:txBody>
      </p:sp>
    </p:spTree>
    <p:extLst>
      <p:ext uri="{BB962C8B-B14F-4D97-AF65-F5344CB8AC3E}">
        <p14:creationId xmlns:p14="http://schemas.microsoft.com/office/powerpoint/2010/main" val="3208914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1EC1DB-B191-456C-D180-EB7BBBA05029}"/>
              </a:ext>
            </a:extLst>
          </p:cNvPr>
          <p:cNvPicPr>
            <a:picLocks noChangeAspect="1"/>
          </p:cNvPicPr>
          <p:nvPr/>
        </p:nvPicPr>
        <p:blipFill>
          <a:blip r:embed="rId2"/>
          <a:stretch>
            <a:fillRect/>
          </a:stretch>
        </p:blipFill>
        <p:spPr>
          <a:xfrm>
            <a:off x="318977" y="329608"/>
            <a:ext cx="8506046" cy="4508206"/>
          </a:xfrm>
          <a:prstGeom prst="rect">
            <a:avLst/>
          </a:prstGeom>
        </p:spPr>
      </p:pic>
      <p:sp>
        <p:nvSpPr>
          <p:cNvPr id="9" name="TextBox 8">
            <a:extLst>
              <a:ext uri="{FF2B5EF4-FFF2-40B4-BE49-F238E27FC236}">
                <a16:creationId xmlns:a16="http://schemas.microsoft.com/office/drawing/2014/main" id="{72B1C1CF-C651-59BA-F6EE-58F8B6087D40}"/>
              </a:ext>
            </a:extLst>
          </p:cNvPr>
          <p:cNvSpPr txBox="1"/>
          <p:nvPr/>
        </p:nvSpPr>
        <p:spPr>
          <a:xfrm>
            <a:off x="318978" y="329608"/>
            <a:ext cx="2636874" cy="1569660"/>
          </a:xfrm>
          <a:prstGeom prst="rect">
            <a:avLst/>
          </a:prstGeom>
          <a:solidFill>
            <a:schemeClr val="accent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1" i="0" u="none" strike="noStrike" kern="0" cap="none" spc="0" normalizeH="0" baseline="0" noProof="0" dirty="0">
                <a:ln>
                  <a:noFill/>
                </a:ln>
                <a:solidFill>
                  <a:schemeClr val="tx2"/>
                </a:solidFill>
                <a:effectLst/>
                <a:uLnTx/>
                <a:uFillTx/>
                <a:latin typeface="PFTransport"/>
                <a:ea typeface="+mn-ea"/>
                <a:cs typeface="Arial"/>
                <a:sym typeface="Arial"/>
              </a:rPr>
              <a:t>Η Γεωργική επανάσταση επέτρεψε, επίσης, να αναπτυχθούν διαφοροποιημένες οικονομικές και πολιτιστικές δραστηριότητες. </a:t>
            </a:r>
          </a:p>
        </p:txBody>
      </p:sp>
      <p:sp>
        <p:nvSpPr>
          <p:cNvPr id="11" name="TextBox 10">
            <a:extLst>
              <a:ext uri="{FF2B5EF4-FFF2-40B4-BE49-F238E27FC236}">
                <a16:creationId xmlns:a16="http://schemas.microsoft.com/office/drawing/2014/main" id="{5DE5F897-39B3-75CA-5019-4AEBE6C0EC8C}"/>
              </a:ext>
            </a:extLst>
          </p:cNvPr>
          <p:cNvSpPr txBox="1"/>
          <p:nvPr/>
        </p:nvSpPr>
        <p:spPr>
          <a:xfrm>
            <a:off x="6188149" y="3265496"/>
            <a:ext cx="2636874" cy="1569660"/>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1" i="0" u="none" strike="noStrike" kern="0" cap="none" spc="0" normalizeH="0" baseline="0" noProof="0" dirty="0">
                <a:ln>
                  <a:noFill/>
                </a:ln>
                <a:solidFill>
                  <a:schemeClr val="tx2"/>
                </a:solidFill>
                <a:effectLst/>
                <a:uLnTx/>
                <a:uFillTx/>
                <a:latin typeface="PFTransport"/>
                <a:ea typeface="+mn-ea"/>
                <a:cs typeface="Arial"/>
                <a:sym typeface="Arial"/>
              </a:rPr>
              <a:t>Στις κοινωνίες της νεολιθικής εποχής, η επάρκεια τροφής σήμαινε αφθονία και δύναμη, ενώ η έλλειψή της κοινωνικές συγκρούσεις και πολέμους. </a:t>
            </a:r>
            <a:endParaRPr kumimoji="0" lang="en-US" sz="1200" b="1" i="0" u="none" strike="noStrike" kern="0" cap="none" spc="0" normalizeH="0" baseline="0" noProof="0" dirty="0">
              <a:ln>
                <a:noFill/>
              </a:ln>
              <a:solidFill>
                <a:schemeClr val="tx2"/>
              </a:solidFill>
              <a:effectLst/>
              <a:uLnTx/>
              <a:uFillTx/>
              <a:latin typeface="Arial"/>
              <a:ea typeface="+mn-ea"/>
              <a:cs typeface="Arial"/>
              <a:sym typeface="Arial"/>
            </a:endParaRPr>
          </a:p>
        </p:txBody>
      </p:sp>
    </p:spTree>
    <p:extLst>
      <p:ext uri="{BB962C8B-B14F-4D97-AF65-F5344CB8AC3E}">
        <p14:creationId xmlns:p14="http://schemas.microsoft.com/office/powerpoint/2010/main" val="2247550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6C2AE-D3BB-E741-6636-A14726929911}"/>
              </a:ext>
            </a:extLst>
          </p:cNvPr>
          <p:cNvPicPr>
            <a:picLocks noChangeAspect="1"/>
          </p:cNvPicPr>
          <p:nvPr/>
        </p:nvPicPr>
        <p:blipFill rotWithShape="1">
          <a:blip r:embed="rId2"/>
          <a:srcRect t="34127"/>
          <a:stretch/>
        </p:blipFill>
        <p:spPr>
          <a:xfrm>
            <a:off x="3248248" y="1710790"/>
            <a:ext cx="5544884" cy="3080231"/>
          </a:xfrm>
          <a:prstGeom prst="rect">
            <a:avLst/>
          </a:prstGeom>
        </p:spPr>
      </p:pic>
      <p:sp>
        <p:nvSpPr>
          <p:cNvPr id="3" name="TextBox 2">
            <a:extLst>
              <a:ext uri="{FF2B5EF4-FFF2-40B4-BE49-F238E27FC236}">
                <a16:creationId xmlns:a16="http://schemas.microsoft.com/office/drawing/2014/main" id="{4F24982F-B4A9-A73F-5F20-99B1DF9AF8D6}"/>
              </a:ext>
            </a:extLst>
          </p:cNvPr>
          <p:cNvSpPr txBox="1"/>
          <p:nvPr/>
        </p:nvSpPr>
        <p:spPr>
          <a:xfrm>
            <a:off x="2243470" y="337266"/>
            <a:ext cx="4657060" cy="461665"/>
          </a:xfrm>
          <a:prstGeom prst="rect">
            <a:avLst/>
          </a:prstGeom>
          <a:noFill/>
        </p:spPr>
        <p:txBody>
          <a:bodyPr wrap="square">
            <a:spAutoFit/>
          </a:bodyPr>
          <a:lstStyle/>
          <a:p>
            <a:pPr algn="ctr"/>
            <a:r>
              <a:rPr lang="el-GR" sz="2400" b="1" i="0" u="none" strike="noStrike" baseline="0" dirty="0">
                <a:solidFill>
                  <a:schemeClr val="accent1"/>
                </a:solidFill>
                <a:latin typeface="PFTraffic Black"/>
              </a:rPr>
              <a:t>Οι πρώτες καλλιέργειες </a:t>
            </a:r>
            <a:endParaRPr lang="en-US" sz="2400" dirty="0">
              <a:solidFill>
                <a:schemeClr val="accent1"/>
              </a:solidFill>
            </a:endParaRPr>
          </a:p>
        </p:txBody>
      </p:sp>
      <p:sp>
        <p:nvSpPr>
          <p:cNvPr id="5" name="TextBox 4">
            <a:extLst>
              <a:ext uri="{FF2B5EF4-FFF2-40B4-BE49-F238E27FC236}">
                <a16:creationId xmlns:a16="http://schemas.microsoft.com/office/drawing/2014/main" id="{4BC721DC-BCC9-6E54-3F85-2CC908DA6DFD}"/>
              </a:ext>
            </a:extLst>
          </p:cNvPr>
          <p:cNvSpPr txBox="1"/>
          <p:nvPr/>
        </p:nvSpPr>
        <p:spPr>
          <a:xfrm>
            <a:off x="3248248" y="839362"/>
            <a:ext cx="5475768" cy="830997"/>
          </a:xfrm>
          <a:prstGeom prst="rect">
            <a:avLst/>
          </a:prstGeom>
          <a:noFill/>
        </p:spPr>
        <p:txBody>
          <a:bodyPr wrap="square">
            <a:spAutoFit/>
          </a:bodyPr>
          <a:lstStyle/>
          <a:p>
            <a:pPr algn="ctr"/>
            <a:r>
              <a:rPr lang="el-GR" sz="1600" b="0" i="0" u="none" strike="noStrike" baseline="0" dirty="0">
                <a:solidFill>
                  <a:srgbClr val="000000"/>
                </a:solidFill>
                <a:latin typeface="PFTransport"/>
              </a:rPr>
              <a:t>Οι καλά αρδευόμενες κοιλάδες του Ευφράτη, του Τίγρη, του Νείλου, του Ινδού, του Κίτρινου Ποταμού και της Τεχουακάν ήταν οι προϊστορικές κοιτίδες της γεωργίας. </a:t>
            </a:r>
            <a:endParaRPr lang="en-US" sz="1100" dirty="0"/>
          </a:p>
        </p:txBody>
      </p:sp>
      <p:sp>
        <p:nvSpPr>
          <p:cNvPr id="8" name="TextBox 7">
            <a:extLst>
              <a:ext uri="{FF2B5EF4-FFF2-40B4-BE49-F238E27FC236}">
                <a16:creationId xmlns:a16="http://schemas.microsoft.com/office/drawing/2014/main" id="{B076A734-DBEC-E1E6-5A29-18E3869F95E0}"/>
              </a:ext>
            </a:extLst>
          </p:cNvPr>
          <p:cNvSpPr txBox="1"/>
          <p:nvPr/>
        </p:nvSpPr>
        <p:spPr>
          <a:xfrm>
            <a:off x="483781" y="800420"/>
            <a:ext cx="2445491" cy="1569660"/>
          </a:xfrm>
          <a:prstGeom prst="rect">
            <a:avLst/>
          </a:prstGeom>
          <a:noFill/>
        </p:spPr>
        <p:txBody>
          <a:bodyPr wrap="square">
            <a:spAutoFit/>
          </a:bodyPr>
          <a:lstStyle/>
          <a:p>
            <a:pPr algn="ctr"/>
            <a:r>
              <a:rPr kumimoji="0" lang="el-GR" sz="1600" b="0" i="0" u="none" strike="noStrike" kern="0" cap="none" spc="0" normalizeH="0" baseline="0" noProof="0" dirty="0">
                <a:ln>
                  <a:noFill/>
                </a:ln>
                <a:solidFill>
                  <a:schemeClr val="accent2"/>
                </a:solidFill>
                <a:effectLst/>
                <a:uLnTx/>
                <a:uFillTx/>
                <a:latin typeface="PFTransport"/>
                <a:cs typeface="Arial"/>
                <a:sym typeface="Arial"/>
              </a:rPr>
              <a:t>Οι πρώτες καλλιέργειες εμφανίστηκαν σε γεωγραφικές περιοχές με θερμό κλίμα και σιγά σιγά εξαπλώθηκαν στις εύκρατες ζώνες. </a:t>
            </a:r>
            <a:endParaRPr lang="en-US" sz="1200" dirty="0">
              <a:solidFill>
                <a:schemeClr val="accent2"/>
              </a:solidFill>
            </a:endParaRPr>
          </a:p>
        </p:txBody>
      </p:sp>
      <p:sp>
        <p:nvSpPr>
          <p:cNvPr id="10" name="TextBox 9">
            <a:extLst>
              <a:ext uri="{FF2B5EF4-FFF2-40B4-BE49-F238E27FC236}">
                <a16:creationId xmlns:a16="http://schemas.microsoft.com/office/drawing/2014/main" id="{F2CB2587-8BE3-64F7-F66E-FF14591BDF98}"/>
              </a:ext>
            </a:extLst>
          </p:cNvPr>
          <p:cNvSpPr txBox="1"/>
          <p:nvPr/>
        </p:nvSpPr>
        <p:spPr>
          <a:xfrm>
            <a:off x="552786" y="2478319"/>
            <a:ext cx="2307480" cy="2237363"/>
          </a:xfrm>
          <a:prstGeom prst="foldedCorner">
            <a:avLst>
              <a:gd name="adj" fmla="val 19090"/>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kumimoji="0" lang="en-US" b="0" i="0" u="none" strike="noStrike" kern="0" cap="none" spc="0" normalizeH="0" baseline="0" noProof="0" dirty="0">
              <a:ln>
                <a:noFill/>
              </a:ln>
              <a:solidFill>
                <a:srgbClr val="000000"/>
              </a:solidFill>
              <a:effectLst/>
              <a:uLnTx/>
              <a:uFillTx/>
              <a:latin typeface="PFTransport"/>
              <a:cs typeface="Arial"/>
              <a:sym typeface="Arial"/>
            </a:endParaRPr>
          </a:p>
          <a:p>
            <a:pPr algn="ctr"/>
            <a:r>
              <a:rPr kumimoji="0" lang="el-GR" b="0" i="0" u="none" strike="noStrike" kern="0" cap="none" spc="0" normalizeH="0" baseline="0" noProof="0" dirty="0">
                <a:ln>
                  <a:noFill/>
                </a:ln>
                <a:solidFill>
                  <a:srgbClr val="000000"/>
                </a:solidFill>
                <a:effectLst/>
                <a:uLnTx/>
                <a:uFillTx/>
                <a:latin typeface="PFTransport"/>
                <a:cs typeface="Arial"/>
                <a:sym typeface="Arial"/>
              </a:rPr>
              <a:t>Δεν είναι ξεκάθαρο υπό ποιες συνθήκες ο άνθρωπος άλλαξε τον τρόπο ζωής του, εγκαταλείποντας το κυνήγι και τη συλλογή, ως βασικές μεθόδους εξασφάλισης της τροφής του.</a:t>
            </a:r>
            <a:endParaRPr lang="en-US" sz="1100" dirty="0"/>
          </a:p>
        </p:txBody>
      </p:sp>
    </p:spTree>
    <p:extLst>
      <p:ext uri="{BB962C8B-B14F-4D97-AF65-F5344CB8AC3E}">
        <p14:creationId xmlns:p14="http://schemas.microsoft.com/office/powerpoint/2010/main" val="3298274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6405F-627C-ACE0-92A2-EEDC45146673}"/>
              </a:ext>
            </a:extLst>
          </p:cNvPr>
          <p:cNvPicPr>
            <a:picLocks noChangeAspect="1"/>
          </p:cNvPicPr>
          <p:nvPr/>
        </p:nvPicPr>
        <p:blipFill rotWithShape="1">
          <a:blip r:embed="rId2"/>
          <a:srcRect r="2814"/>
          <a:stretch/>
        </p:blipFill>
        <p:spPr>
          <a:xfrm>
            <a:off x="346984" y="765751"/>
            <a:ext cx="5986130" cy="4029740"/>
          </a:xfrm>
          <a:prstGeom prst="rect">
            <a:avLst/>
          </a:prstGeom>
        </p:spPr>
      </p:pic>
      <p:sp>
        <p:nvSpPr>
          <p:cNvPr id="5" name="TextBox 4">
            <a:extLst>
              <a:ext uri="{FF2B5EF4-FFF2-40B4-BE49-F238E27FC236}">
                <a16:creationId xmlns:a16="http://schemas.microsoft.com/office/drawing/2014/main" id="{E61BA79A-A027-EE7F-B17E-6EFD74C2635C}"/>
              </a:ext>
            </a:extLst>
          </p:cNvPr>
          <p:cNvSpPr txBox="1"/>
          <p:nvPr/>
        </p:nvSpPr>
        <p:spPr>
          <a:xfrm>
            <a:off x="6053814" y="1340643"/>
            <a:ext cx="2743201" cy="2462213"/>
          </a:xfrm>
          <a:prstGeom prst="rect">
            <a:avLst/>
          </a:prstGeom>
          <a:noFill/>
        </p:spPr>
        <p:txBody>
          <a:bodyPr wrap="square">
            <a:spAutoFit/>
          </a:bodyPr>
          <a:lstStyle/>
          <a:p>
            <a:pPr algn="ctr"/>
            <a:r>
              <a:rPr lang="el-GR" b="0" i="1" u="none" strike="noStrike" baseline="0" dirty="0">
                <a:solidFill>
                  <a:srgbClr val="000000"/>
                </a:solidFill>
                <a:latin typeface="PFTransport"/>
              </a:rPr>
              <a:t>Στο</a:t>
            </a:r>
            <a:r>
              <a:rPr lang="el-GR" i="1" dirty="0">
                <a:latin typeface="PFTransport"/>
              </a:rPr>
              <a:t>ν</a:t>
            </a:r>
            <a:r>
              <a:rPr lang="el-GR" b="0" i="1" u="none" strike="noStrike" baseline="0" dirty="0">
                <a:solidFill>
                  <a:srgbClr val="000000"/>
                </a:solidFill>
                <a:latin typeface="PFTransport"/>
              </a:rPr>
              <a:t> χάρτη επισημαίνονται οι ευρύτερες περιοχές στις οποίες θεωρείται ότι εξημερώθηκαν μερικά από τα πιο διαδεδομένα φυτικά είδη διατροφής. Ωστόσο, σε κάποιες περιπτώσεις, η περιοχή εξημέρωσης παραμένει αβέβαιη. Επιπλέον, αξιόλογη γενετική ποικιλομορφία μπορεί να παρατηρείται και σε άλλες γεωγραφικές περιοχές. </a:t>
            </a:r>
            <a:endParaRPr lang="en-US" sz="1100" dirty="0"/>
          </a:p>
        </p:txBody>
      </p:sp>
      <p:sp>
        <p:nvSpPr>
          <p:cNvPr id="7" name="TextBox 6">
            <a:extLst>
              <a:ext uri="{FF2B5EF4-FFF2-40B4-BE49-F238E27FC236}">
                <a16:creationId xmlns:a16="http://schemas.microsoft.com/office/drawing/2014/main" id="{509C62DA-9F38-A04B-0452-951004F3D7F8}"/>
              </a:ext>
            </a:extLst>
          </p:cNvPr>
          <p:cNvSpPr txBox="1"/>
          <p:nvPr/>
        </p:nvSpPr>
        <p:spPr>
          <a:xfrm>
            <a:off x="346985" y="411808"/>
            <a:ext cx="5986130" cy="3539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700" b="1" i="1" u="none" strike="noStrike" kern="0" cap="none" spc="0" normalizeH="0" baseline="0" noProof="0" dirty="0">
                <a:ln>
                  <a:noFill/>
                </a:ln>
                <a:solidFill>
                  <a:srgbClr val="000000"/>
                </a:solidFill>
                <a:effectLst/>
                <a:uLnTx/>
                <a:uFillTx/>
                <a:latin typeface="PFTransport"/>
                <a:cs typeface="Arial"/>
                <a:sym typeface="Arial"/>
              </a:rPr>
              <a:t>Κέντρα προέλευσης επιλεγμένων καλλιεργήσιμων ειδών </a:t>
            </a:r>
            <a:endParaRPr kumimoji="0" lang="el-GR" sz="1700" b="0" i="0" u="none" strike="noStrike" kern="0" cap="none" spc="0" normalizeH="0" baseline="0" noProof="0" dirty="0">
              <a:ln>
                <a:noFill/>
              </a:ln>
              <a:solidFill>
                <a:srgbClr val="000000"/>
              </a:solidFill>
              <a:effectLst/>
              <a:uLnTx/>
              <a:uFillTx/>
              <a:latin typeface="PFTransport"/>
              <a:cs typeface="Arial"/>
              <a:sym typeface="Arial"/>
            </a:endParaRPr>
          </a:p>
        </p:txBody>
      </p:sp>
      <p:sp>
        <p:nvSpPr>
          <p:cNvPr id="9" name="TextBox 8">
            <a:extLst>
              <a:ext uri="{FF2B5EF4-FFF2-40B4-BE49-F238E27FC236}">
                <a16:creationId xmlns:a16="http://schemas.microsoft.com/office/drawing/2014/main" id="{74AC0F39-67B8-93C1-08F7-B6479200B11C}"/>
              </a:ext>
            </a:extLst>
          </p:cNvPr>
          <p:cNvSpPr txBox="1"/>
          <p:nvPr/>
        </p:nvSpPr>
        <p:spPr>
          <a:xfrm>
            <a:off x="1068572" y="4518492"/>
            <a:ext cx="7006855" cy="276999"/>
          </a:xfrm>
          <a:prstGeom prst="rect">
            <a:avLst/>
          </a:prstGeom>
          <a:noFill/>
        </p:spPr>
        <p:txBody>
          <a:bodyPr wrap="square">
            <a:spAutoFit/>
          </a:bodyPr>
          <a:lstStyle/>
          <a:p>
            <a:r>
              <a:rPr lang="en-US" sz="1200" b="0" i="1" u="none" strike="noStrike" baseline="0" dirty="0">
                <a:solidFill>
                  <a:srgbClr val="000000"/>
                </a:solidFill>
                <a:latin typeface="PFTransport"/>
              </a:rPr>
              <a:t>Πηγή: US General Accounting Office (αναπαρα</a:t>
            </a:r>
            <a:r>
              <a:rPr lang="en-US" sz="1200" b="0" i="1" u="none" strike="noStrike" baseline="0" dirty="0" err="1">
                <a:solidFill>
                  <a:srgbClr val="000000"/>
                </a:solidFill>
                <a:latin typeface="PFTransport"/>
              </a:rPr>
              <a:t>γωγή</a:t>
            </a:r>
            <a:r>
              <a:rPr lang="en-US" sz="1200" b="0" i="1" u="none" strike="noStrike" baseline="0" dirty="0">
                <a:solidFill>
                  <a:srgbClr val="000000"/>
                </a:solidFill>
                <a:latin typeface="PFTransport"/>
              </a:rPr>
              <a:t> από Wikipedia, </a:t>
            </a:r>
            <a:r>
              <a:rPr lang="en-US" sz="1200" b="0" i="1" u="none" strike="noStrike" baseline="0" dirty="0" err="1">
                <a:solidFill>
                  <a:srgbClr val="000000"/>
                </a:solidFill>
                <a:latin typeface="PFTransport"/>
              </a:rPr>
              <a:t>λήμμ</a:t>
            </a:r>
            <a:r>
              <a:rPr lang="en-US" sz="1200" b="0" i="1" u="none" strike="noStrike" baseline="0" dirty="0">
                <a:solidFill>
                  <a:srgbClr val="000000"/>
                </a:solidFill>
                <a:latin typeface="PFTransport"/>
              </a:rPr>
              <a:t>α </a:t>
            </a:r>
            <a:r>
              <a:rPr lang="en-US" sz="1200" b="0" i="0" u="none" strike="noStrike" baseline="0" dirty="0">
                <a:solidFill>
                  <a:srgbClr val="000000"/>
                </a:solidFill>
                <a:latin typeface="PFTransport"/>
              </a:rPr>
              <a:t>«History of plant breeding»</a:t>
            </a:r>
            <a:r>
              <a:rPr lang="en-US" sz="1200" b="0" i="1" u="none" strike="noStrike" baseline="0" dirty="0">
                <a:solidFill>
                  <a:srgbClr val="000000"/>
                </a:solidFill>
                <a:latin typeface="PFTransport"/>
              </a:rPr>
              <a:t>). </a:t>
            </a:r>
            <a:endParaRPr lang="en-US" sz="1050" dirty="0"/>
          </a:p>
        </p:txBody>
      </p:sp>
    </p:spTree>
    <p:extLst>
      <p:ext uri="{BB962C8B-B14F-4D97-AF65-F5344CB8AC3E}">
        <p14:creationId xmlns:p14="http://schemas.microsoft.com/office/powerpoint/2010/main" val="4210527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85799A-4B42-1EB2-CB9A-C2E1719AAF44}"/>
              </a:ext>
            </a:extLst>
          </p:cNvPr>
          <p:cNvSpPr>
            <a:spLocks noGrp="1"/>
          </p:cNvSpPr>
          <p:nvPr>
            <p:ph type="body" idx="1"/>
          </p:nvPr>
        </p:nvSpPr>
        <p:spPr>
          <a:xfrm>
            <a:off x="1068223" y="1710203"/>
            <a:ext cx="6076856" cy="2373900"/>
          </a:xfrm>
        </p:spPr>
        <p:txBody>
          <a:bodyPr/>
          <a:lstStyle/>
          <a:p>
            <a:pPr algn="just"/>
            <a:r>
              <a:rPr lang="el-GR" sz="1600" dirty="0">
                <a:solidFill>
                  <a:schemeClr val="tx1"/>
                </a:solidFill>
                <a:latin typeface="PFTransport"/>
              </a:rPr>
              <a:t>Η εμφάνιση της γεωργίας οριοθετεί την έναρξη της νεολιθικής εποχής, της οποίας η αυγή τοποθετείται πριν από περίπου 12.000 χρόνια στη Μέση Ανατολή. </a:t>
            </a:r>
          </a:p>
          <a:p>
            <a:pPr algn="just"/>
            <a:endParaRPr lang="el-GR" sz="1600" dirty="0">
              <a:solidFill>
                <a:schemeClr val="tx1"/>
              </a:solidFill>
              <a:latin typeface="PFTransport"/>
            </a:endParaRPr>
          </a:p>
          <a:p>
            <a:pPr algn="just"/>
            <a:r>
              <a:rPr lang="el-GR" sz="1600" dirty="0">
                <a:solidFill>
                  <a:schemeClr val="tx1"/>
                </a:solidFill>
                <a:latin typeface="PFTransport"/>
              </a:rPr>
              <a:t>Προφανώς, σε διαφορετικές περιοχές του κόσμου, η έναρξη της νεολιθικής περιόδου σημειώθηκε σε διαφορετικές χρονολογίες. </a:t>
            </a:r>
          </a:p>
          <a:p>
            <a:pPr algn="just"/>
            <a:endParaRPr lang="el-GR" sz="1600" dirty="0">
              <a:solidFill>
                <a:schemeClr val="tx1"/>
              </a:solidFill>
              <a:latin typeface="PFTransport"/>
            </a:endParaRPr>
          </a:p>
          <a:p>
            <a:pPr algn="just"/>
            <a:r>
              <a:rPr lang="el-GR" sz="1600" b="1" dirty="0">
                <a:solidFill>
                  <a:schemeClr val="tx1"/>
                </a:solidFill>
                <a:latin typeface="PFTransport"/>
              </a:rPr>
              <a:t>Ωστόσο, η διαδικασία της γεωργικής επανάστασης θεωρείται ότι, εν γένει, ολοκληρώθηκε περί το 2000 π.Χ.</a:t>
            </a:r>
            <a:endParaRPr lang="en-US" sz="1600" b="1" dirty="0">
              <a:solidFill>
                <a:schemeClr val="tx1"/>
              </a:solidFill>
              <a:latin typeface="PFTransport"/>
            </a:endParaRPr>
          </a:p>
        </p:txBody>
      </p:sp>
      <p:sp>
        <p:nvSpPr>
          <p:cNvPr id="3" name="Title 2">
            <a:extLst>
              <a:ext uri="{FF2B5EF4-FFF2-40B4-BE49-F238E27FC236}">
                <a16:creationId xmlns:a16="http://schemas.microsoft.com/office/drawing/2014/main" id="{39C4DA99-D049-C626-DDDF-36258BA57D85}"/>
              </a:ext>
            </a:extLst>
          </p:cNvPr>
          <p:cNvSpPr>
            <a:spLocks noGrp="1"/>
          </p:cNvSpPr>
          <p:nvPr>
            <p:ph type="title"/>
          </p:nvPr>
        </p:nvSpPr>
        <p:spPr/>
        <p:txBody>
          <a:bodyPr/>
          <a:lstStyle/>
          <a:p>
            <a:r>
              <a:rPr lang="el-GR" sz="2800" dirty="0">
                <a:solidFill>
                  <a:schemeClr val="accent1"/>
                </a:solidFill>
                <a:latin typeface="PFTransport"/>
              </a:rPr>
              <a:t>Ιστορική Αναδρομή</a:t>
            </a:r>
            <a:endParaRPr lang="en-US" sz="2800" dirty="0">
              <a:solidFill>
                <a:schemeClr val="accent1"/>
              </a:solidFill>
              <a:latin typeface="PFTransport"/>
            </a:endParaRPr>
          </a:p>
        </p:txBody>
      </p:sp>
    </p:spTree>
    <p:extLst>
      <p:ext uri="{BB962C8B-B14F-4D97-AF65-F5344CB8AC3E}">
        <p14:creationId xmlns:p14="http://schemas.microsoft.com/office/powerpoint/2010/main" val="1625842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85799A-4B42-1EB2-CB9A-C2E1719AAF44}"/>
              </a:ext>
            </a:extLst>
          </p:cNvPr>
          <p:cNvSpPr>
            <a:spLocks noGrp="1"/>
          </p:cNvSpPr>
          <p:nvPr>
            <p:ph type="body" idx="1"/>
          </p:nvPr>
        </p:nvSpPr>
        <p:spPr>
          <a:xfrm>
            <a:off x="929999" y="1183900"/>
            <a:ext cx="6541317" cy="3488680"/>
          </a:xfrm>
        </p:spPr>
        <p:txBody>
          <a:bodyPr/>
          <a:lstStyle/>
          <a:p>
            <a:pPr algn="just"/>
            <a:r>
              <a:rPr lang="el-GR" sz="1600" dirty="0">
                <a:solidFill>
                  <a:schemeClr val="tx1"/>
                </a:solidFill>
                <a:latin typeface="PFTransport"/>
              </a:rPr>
              <a:t>H εξημέρωση των πρώτων σιτηρών, του σιταριού και του κριθαριού, σύμφωνα με τα τρέχοντα συμπεράσματα των αρχαιολογικών μελετών, ξεκίνησε περί το 10000-9000 π.X. στη Mέση Aνατολή, και συγκεκριμένα στην περιοχή που περιλαμβάνει την κοιλάδα της Iορδανίας, τη νοτιανατολική Τουρκία και τη Συρία. </a:t>
            </a:r>
          </a:p>
          <a:p>
            <a:pPr algn="just"/>
            <a:endParaRPr lang="el-GR" sz="1600" dirty="0">
              <a:solidFill>
                <a:schemeClr val="tx1"/>
              </a:solidFill>
              <a:latin typeface="PFTransport"/>
            </a:endParaRPr>
          </a:p>
          <a:p>
            <a:pPr algn="just"/>
            <a:r>
              <a:rPr lang="el-GR" sz="1600" dirty="0">
                <a:solidFill>
                  <a:schemeClr val="tx1"/>
                </a:solidFill>
                <a:latin typeface="PFTransport"/>
              </a:rPr>
              <a:t>Η κτηνοτροφία ξεκίνησε περίπου την ίδια περίοδο, πιθανόν και λίγο αργότερα, στα βουνά Zάγκρος της Mέσης Aνατολής, όπως και στη βόρεια Aφρική. </a:t>
            </a:r>
          </a:p>
          <a:p>
            <a:pPr algn="just"/>
            <a:endParaRPr lang="el-GR" sz="1600" dirty="0">
              <a:solidFill>
                <a:schemeClr val="tx1"/>
              </a:solidFill>
              <a:latin typeface="PFTransport"/>
            </a:endParaRPr>
          </a:p>
          <a:p>
            <a:pPr algn="just"/>
            <a:r>
              <a:rPr lang="el-GR" sz="1600" dirty="0">
                <a:solidFill>
                  <a:schemeClr val="tx1"/>
                </a:solidFill>
                <a:latin typeface="PFTransport"/>
              </a:rPr>
              <a:t>Κατά το 7000 και 6000 π.X., η γεωργία διαδόθηκε στην περιοχή της Mεσοποταμίας, την κοιλάδα του Nείλου, την Κύπρο, τα νησιά του Αιγαίου και την Ελληνική χερσόνησο.</a:t>
            </a:r>
            <a:endParaRPr lang="en-US" sz="1600" dirty="0">
              <a:solidFill>
                <a:schemeClr val="tx1"/>
              </a:solidFill>
              <a:latin typeface="PFTransport"/>
            </a:endParaRPr>
          </a:p>
        </p:txBody>
      </p:sp>
      <p:sp>
        <p:nvSpPr>
          <p:cNvPr id="3" name="Title 2">
            <a:extLst>
              <a:ext uri="{FF2B5EF4-FFF2-40B4-BE49-F238E27FC236}">
                <a16:creationId xmlns:a16="http://schemas.microsoft.com/office/drawing/2014/main" id="{39C4DA99-D049-C626-DDDF-36258BA57D85}"/>
              </a:ext>
            </a:extLst>
          </p:cNvPr>
          <p:cNvSpPr>
            <a:spLocks noGrp="1"/>
          </p:cNvSpPr>
          <p:nvPr>
            <p:ph type="title"/>
          </p:nvPr>
        </p:nvSpPr>
        <p:spPr/>
        <p:txBody>
          <a:bodyPr/>
          <a:lstStyle/>
          <a:p>
            <a:r>
              <a:rPr lang="el-GR" sz="2800" dirty="0">
                <a:solidFill>
                  <a:schemeClr val="accent1"/>
                </a:solidFill>
                <a:latin typeface="PFTransport"/>
              </a:rPr>
              <a:t>Ιστορική Αναδρομή</a:t>
            </a:r>
            <a:endParaRPr lang="en-US" sz="2800" dirty="0">
              <a:solidFill>
                <a:schemeClr val="accent1"/>
              </a:solidFill>
              <a:latin typeface="PFTransport"/>
            </a:endParaRPr>
          </a:p>
        </p:txBody>
      </p:sp>
    </p:spTree>
    <p:extLst>
      <p:ext uri="{BB962C8B-B14F-4D97-AF65-F5344CB8AC3E}">
        <p14:creationId xmlns:p14="http://schemas.microsoft.com/office/powerpoint/2010/main" val="3465004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85799A-4B42-1EB2-CB9A-C2E1719AAF44}"/>
              </a:ext>
            </a:extLst>
          </p:cNvPr>
          <p:cNvSpPr>
            <a:spLocks noGrp="1"/>
          </p:cNvSpPr>
          <p:nvPr>
            <p:ph type="body" idx="1"/>
          </p:nvPr>
        </p:nvSpPr>
        <p:spPr>
          <a:xfrm>
            <a:off x="579126" y="1219484"/>
            <a:ext cx="6470260" cy="3488680"/>
          </a:xfrm>
        </p:spPr>
        <p:txBody>
          <a:bodyPr/>
          <a:lstStyle/>
          <a:p>
            <a:pPr algn="just"/>
            <a:r>
              <a:rPr lang="el-GR" sz="1600" dirty="0">
                <a:latin typeface="PFTransport"/>
              </a:rPr>
              <a:t>Έχουν επίσης εντοπιστεί «κέντρα εξημέρωσης», αφενός στο κέρας της ανατολικής Αφρικής και αφετέρου στην περιοχή της δυτικής Αφρικής. </a:t>
            </a:r>
          </a:p>
          <a:p>
            <a:pPr algn="just"/>
            <a:endParaRPr lang="el-GR" sz="1600" dirty="0">
              <a:latin typeface="PFTransport"/>
            </a:endParaRPr>
          </a:p>
          <a:p>
            <a:pPr algn="just"/>
            <a:r>
              <a:rPr lang="el-GR" sz="1600" dirty="0">
                <a:latin typeface="PFTransport"/>
              </a:rPr>
              <a:t>Εδώ πρωτοεμφανίστηκαν οι </a:t>
            </a:r>
            <a:r>
              <a:rPr lang="el-GR" sz="1600" b="1" dirty="0">
                <a:latin typeface="PFTransport"/>
              </a:rPr>
              <a:t>καλλιέργειες του σόργου και του κεχριού, </a:t>
            </a:r>
            <a:r>
              <a:rPr lang="el-GR" sz="1600" dirty="0">
                <a:latin typeface="PFTransport"/>
              </a:rPr>
              <a:t>των δημητριακών που καλλιεργούνται παραδοσιακά στην υποσαχάρια Αφρική.</a:t>
            </a:r>
          </a:p>
          <a:p>
            <a:pPr algn="just"/>
            <a:endParaRPr lang="el-GR" sz="1600" dirty="0">
              <a:latin typeface="PFTransport"/>
            </a:endParaRPr>
          </a:p>
          <a:p>
            <a:pPr algn="just"/>
            <a:r>
              <a:rPr lang="el-GR" sz="1600" dirty="0">
                <a:latin typeface="PFTransport"/>
              </a:rPr>
              <a:t>Η Αφρική είναι επίσης η πατρίδα του σουσαμιού, της μπάμιας, του ελαιοφοίνικα και 2 ποικιλιών γιαμ (διοσκορίδας). </a:t>
            </a:r>
          </a:p>
          <a:p>
            <a:pPr algn="just"/>
            <a:endParaRPr lang="el-GR" sz="1600" dirty="0">
              <a:latin typeface="PFTransport"/>
            </a:endParaRPr>
          </a:p>
          <a:p>
            <a:pPr algn="just"/>
            <a:r>
              <a:rPr lang="el-GR" sz="1600" dirty="0">
                <a:latin typeface="PFTransport"/>
              </a:rPr>
              <a:t>Από την περιοχή της Ερυθραίας, το κέρας της ανατολικής Αφρικής, προέρχεται το αυτοφυές καφεόδενδρο, του οποίου η καλλιέργεια αναπτύχθηκε στη γειτονική χερσόνησο της Αραβίας.</a:t>
            </a:r>
            <a:endParaRPr lang="en-US" sz="1600" dirty="0">
              <a:latin typeface="PFTransport"/>
            </a:endParaRPr>
          </a:p>
        </p:txBody>
      </p:sp>
      <p:sp>
        <p:nvSpPr>
          <p:cNvPr id="3" name="Title 2">
            <a:extLst>
              <a:ext uri="{FF2B5EF4-FFF2-40B4-BE49-F238E27FC236}">
                <a16:creationId xmlns:a16="http://schemas.microsoft.com/office/drawing/2014/main" id="{39C4DA99-D049-C626-DDDF-36258BA57D85}"/>
              </a:ext>
            </a:extLst>
          </p:cNvPr>
          <p:cNvSpPr>
            <a:spLocks noGrp="1"/>
          </p:cNvSpPr>
          <p:nvPr>
            <p:ph type="title"/>
          </p:nvPr>
        </p:nvSpPr>
        <p:spPr/>
        <p:txBody>
          <a:bodyPr/>
          <a:lstStyle/>
          <a:p>
            <a:r>
              <a:rPr kumimoji="0" lang="el-GR" sz="2800" b="1" i="0" u="none" strike="noStrike" kern="0" cap="none" spc="0" normalizeH="0" baseline="0" noProof="0" dirty="0">
                <a:ln>
                  <a:noFill/>
                </a:ln>
                <a:solidFill>
                  <a:srgbClr val="6E6EE3"/>
                </a:solidFill>
                <a:effectLst/>
                <a:uLnTx/>
                <a:uFillTx/>
                <a:latin typeface="PFTransport"/>
                <a:ea typeface="Arimo"/>
                <a:cs typeface="Arimo"/>
                <a:sym typeface="Arimo"/>
              </a:rPr>
              <a:t>Ιστορική Αναδρομή </a:t>
            </a:r>
            <a:r>
              <a:rPr kumimoji="0" lang="el-GR" sz="2800" b="1" i="0" u="none" strike="noStrike" kern="0" cap="none" spc="0" normalizeH="0" baseline="0" noProof="0" dirty="0">
                <a:ln>
                  <a:noFill/>
                </a:ln>
                <a:solidFill>
                  <a:schemeClr val="bg1"/>
                </a:solidFill>
                <a:effectLst/>
                <a:uLnTx/>
                <a:uFillTx/>
                <a:latin typeface="PFTransport"/>
                <a:ea typeface="Arimo"/>
                <a:cs typeface="Arimo"/>
                <a:sym typeface="Arimo"/>
              </a:rPr>
              <a:t>- </a:t>
            </a:r>
            <a:r>
              <a:rPr lang="el-GR" sz="2800" dirty="0">
                <a:solidFill>
                  <a:schemeClr val="accent2"/>
                </a:solidFill>
                <a:latin typeface="PFTransport"/>
              </a:rPr>
              <a:t>Αφρική</a:t>
            </a:r>
            <a:endParaRPr lang="en-US" sz="2800" dirty="0">
              <a:solidFill>
                <a:schemeClr val="accent2"/>
              </a:solidFill>
              <a:latin typeface="PFTransport"/>
            </a:endParaRPr>
          </a:p>
        </p:txBody>
      </p:sp>
      <p:pic>
        <p:nvPicPr>
          <p:cNvPr id="4" name="Picture 3">
            <a:extLst>
              <a:ext uri="{FF2B5EF4-FFF2-40B4-BE49-F238E27FC236}">
                <a16:creationId xmlns:a16="http://schemas.microsoft.com/office/drawing/2014/main" id="{4E6A2B12-2B5A-B860-079F-511163BBFCFE}"/>
              </a:ext>
            </a:extLst>
          </p:cNvPr>
          <p:cNvPicPr>
            <a:picLocks noChangeAspect="1"/>
          </p:cNvPicPr>
          <p:nvPr/>
        </p:nvPicPr>
        <p:blipFill>
          <a:blip r:embed="rId2"/>
          <a:stretch>
            <a:fillRect/>
          </a:stretch>
        </p:blipFill>
        <p:spPr>
          <a:xfrm>
            <a:off x="7245646" y="336808"/>
            <a:ext cx="1547481" cy="1131206"/>
          </a:xfrm>
          <a:prstGeom prst="rect">
            <a:avLst/>
          </a:prstGeom>
        </p:spPr>
      </p:pic>
      <p:pic>
        <p:nvPicPr>
          <p:cNvPr id="5" name="Picture 4">
            <a:extLst>
              <a:ext uri="{FF2B5EF4-FFF2-40B4-BE49-F238E27FC236}">
                <a16:creationId xmlns:a16="http://schemas.microsoft.com/office/drawing/2014/main" id="{803FAC35-34D8-723D-7CD5-F6CD7DEB2B30}"/>
              </a:ext>
            </a:extLst>
          </p:cNvPr>
          <p:cNvPicPr>
            <a:picLocks noChangeAspect="1"/>
          </p:cNvPicPr>
          <p:nvPr/>
        </p:nvPicPr>
        <p:blipFill>
          <a:blip r:embed="rId3"/>
          <a:stretch>
            <a:fillRect/>
          </a:stretch>
        </p:blipFill>
        <p:spPr>
          <a:xfrm>
            <a:off x="7245645" y="1468013"/>
            <a:ext cx="1547481" cy="1155787"/>
          </a:xfrm>
          <a:prstGeom prst="rect">
            <a:avLst/>
          </a:prstGeom>
        </p:spPr>
      </p:pic>
      <p:pic>
        <p:nvPicPr>
          <p:cNvPr id="6" name="Picture 5">
            <a:extLst>
              <a:ext uri="{FF2B5EF4-FFF2-40B4-BE49-F238E27FC236}">
                <a16:creationId xmlns:a16="http://schemas.microsoft.com/office/drawing/2014/main" id="{3F89DECE-54BF-FA24-20AB-59C7453AA900}"/>
              </a:ext>
            </a:extLst>
          </p:cNvPr>
          <p:cNvPicPr>
            <a:picLocks noChangeAspect="1"/>
          </p:cNvPicPr>
          <p:nvPr/>
        </p:nvPicPr>
        <p:blipFill>
          <a:blip r:embed="rId4"/>
          <a:stretch>
            <a:fillRect/>
          </a:stretch>
        </p:blipFill>
        <p:spPr>
          <a:xfrm>
            <a:off x="7245645" y="2623800"/>
            <a:ext cx="1547478" cy="1127817"/>
          </a:xfrm>
          <a:prstGeom prst="rect">
            <a:avLst/>
          </a:prstGeom>
        </p:spPr>
      </p:pic>
      <p:pic>
        <p:nvPicPr>
          <p:cNvPr id="7" name="Picture 6">
            <a:extLst>
              <a:ext uri="{FF2B5EF4-FFF2-40B4-BE49-F238E27FC236}">
                <a16:creationId xmlns:a16="http://schemas.microsoft.com/office/drawing/2014/main" id="{46C9F8DE-8059-0914-7626-1025604B588C}"/>
              </a:ext>
            </a:extLst>
          </p:cNvPr>
          <p:cNvPicPr>
            <a:picLocks noChangeAspect="1"/>
          </p:cNvPicPr>
          <p:nvPr/>
        </p:nvPicPr>
        <p:blipFill rotWithShape="1">
          <a:blip r:embed="rId5"/>
          <a:srcRect r="6019" b="37163"/>
          <a:stretch/>
        </p:blipFill>
        <p:spPr>
          <a:xfrm>
            <a:off x="7245645" y="3672745"/>
            <a:ext cx="1547478" cy="1133947"/>
          </a:xfrm>
          <a:prstGeom prst="rect">
            <a:avLst/>
          </a:prstGeom>
        </p:spPr>
      </p:pic>
      <p:sp>
        <p:nvSpPr>
          <p:cNvPr id="11" name="TextBox 10">
            <a:extLst>
              <a:ext uri="{FF2B5EF4-FFF2-40B4-BE49-F238E27FC236}">
                <a16:creationId xmlns:a16="http://schemas.microsoft.com/office/drawing/2014/main" id="{66FCAED1-2BFB-71E0-717A-6D19EAB0E535}"/>
              </a:ext>
            </a:extLst>
          </p:cNvPr>
          <p:cNvSpPr txBox="1"/>
          <p:nvPr/>
        </p:nvSpPr>
        <p:spPr>
          <a:xfrm>
            <a:off x="7689290" y="1134530"/>
            <a:ext cx="919274" cy="307777"/>
          </a:xfrm>
          <a:prstGeom prst="rect">
            <a:avLst/>
          </a:prstGeom>
          <a:noFill/>
        </p:spPr>
        <p:txBody>
          <a:bodyPr wrap="square">
            <a:spAutoFit/>
          </a:bodyPr>
          <a:lstStyle/>
          <a:p>
            <a:r>
              <a:rPr lang="el-GR" b="1" dirty="0">
                <a:solidFill>
                  <a:schemeClr val="tx2"/>
                </a:solidFill>
              </a:rPr>
              <a:t>σόργο</a:t>
            </a:r>
            <a:endParaRPr lang="en-US" b="1" dirty="0">
              <a:solidFill>
                <a:schemeClr val="tx2"/>
              </a:solidFill>
            </a:endParaRPr>
          </a:p>
        </p:txBody>
      </p:sp>
      <p:sp>
        <p:nvSpPr>
          <p:cNvPr id="13" name="TextBox 12">
            <a:extLst>
              <a:ext uri="{FF2B5EF4-FFF2-40B4-BE49-F238E27FC236}">
                <a16:creationId xmlns:a16="http://schemas.microsoft.com/office/drawing/2014/main" id="{5A0CEC62-2593-24BB-032D-FD148DBC7670}"/>
              </a:ext>
            </a:extLst>
          </p:cNvPr>
          <p:cNvSpPr txBox="1"/>
          <p:nvPr/>
        </p:nvSpPr>
        <p:spPr>
          <a:xfrm>
            <a:off x="7700986" y="2265576"/>
            <a:ext cx="648586" cy="307777"/>
          </a:xfrm>
          <a:prstGeom prst="rect">
            <a:avLst/>
          </a:prstGeom>
          <a:noFill/>
        </p:spPr>
        <p:txBody>
          <a:bodyPr wrap="square">
            <a:spAutoFit/>
          </a:bodyPr>
          <a:lstStyle/>
          <a:p>
            <a:r>
              <a:rPr lang="el-GR" b="1" dirty="0">
                <a:solidFill>
                  <a:schemeClr val="tx2"/>
                </a:solidFill>
              </a:rPr>
              <a:t>κεχρί</a:t>
            </a:r>
            <a:endParaRPr lang="en-US" b="1" dirty="0">
              <a:solidFill>
                <a:schemeClr val="tx2"/>
              </a:solidFill>
            </a:endParaRPr>
          </a:p>
        </p:txBody>
      </p:sp>
      <p:sp>
        <p:nvSpPr>
          <p:cNvPr id="15" name="TextBox 14">
            <a:extLst>
              <a:ext uri="{FF2B5EF4-FFF2-40B4-BE49-F238E27FC236}">
                <a16:creationId xmlns:a16="http://schemas.microsoft.com/office/drawing/2014/main" id="{4859306E-3B05-6E96-FA0A-31852DD58B90}"/>
              </a:ext>
            </a:extLst>
          </p:cNvPr>
          <p:cNvSpPr txBox="1"/>
          <p:nvPr/>
        </p:nvSpPr>
        <p:spPr>
          <a:xfrm>
            <a:off x="7775414" y="3364968"/>
            <a:ext cx="640256" cy="307777"/>
          </a:xfrm>
          <a:prstGeom prst="rect">
            <a:avLst/>
          </a:prstGeom>
          <a:noFill/>
        </p:spPr>
        <p:txBody>
          <a:bodyPr wrap="square">
            <a:spAutoFit/>
          </a:bodyPr>
          <a:lstStyle/>
          <a:p>
            <a:r>
              <a:rPr lang="el-GR" b="1" dirty="0">
                <a:solidFill>
                  <a:schemeClr val="tx2"/>
                </a:solidFill>
              </a:rPr>
              <a:t>γιαμ</a:t>
            </a:r>
            <a:endParaRPr lang="en-US" b="1" dirty="0">
              <a:solidFill>
                <a:schemeClr val="tx2"/>
              </a:solidFill>
            </a:endParaRPr>
          </a:p>
        </p:txBody>
      </p:sp>
      <p:sp>
        <p:nvSpPr>
          <p:cNvPr id="17" name="TextBox 16">
            <a:extLst>
              <a:ext uri="{FF2B5EF4-FFF2-40B4-BE49-F238E27FC236}">
                <a16:creationId xmlns:a16="http://schemas.microsoft.com/office/drawing/2014/main" id="{32F6E917-3A54-EBB6-9EDB-5196C08299BB}"/>
              </a:ext>
            </a:extLst>
          </p:cNvPr>
          <p:cNvSpPr txBox="1"/>
          <p:nvPr/>
        </p:nvSpPr>
        <p:spPr>
          <a:xfrm>
            <a:off x="7400258" y="4506248"/>
            <a:ext cx="1392865" cy="307777"/>
          </a:xfrm>
          <a:prstGeom prst="rect">
            <a:avLst/>
          </a:prstGeom>
          <a:noFill/>
        </p:spPr>
        <p:txBody>
          <a:bodyPr wrap="square">
            <a:spAutoFit/>
          </a:bodyPr>
          <a:lstStyle/>
          <a:p>
            <a:r>
              <a:rPr lang="el-GR" b="1" dirty="0">
                <a:solidFill>
                  <a:schemeClr val="tx2"/>
                </a:solidFill>
              </a:rPr>
              <a:t>καφεόδενδρο</a:t>
            </a:r>
            <a:endParaRPr lang="en-US" b="1" dirty="0">
              <a:solidFill>
                <a:schemeClr val="tx2"/>
              </a:solidFill>
            </a:endParaRPr>
          </a:p>
        </p:txBody>
      </p:sp>
    </p:spTree>
    <p:extLst>
      <p:ext uri="{BB962C8B-B14F-4D97-AF65-F5344CB8AC3E}">
        <p14:creationId xmlns:p14="http://schemas.microsoft.com/office/powerpoint/2010/main" val="459379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85799A-4B42-1EB2-CB9A-C2E1719AAF44}"/>
              </a:ext>
            </a:extLst>
          </p:cNvPr>
          <p:cNvSpPr>
            <a:spLocks noGrp="1"/>
          </p:cNvSpPr>
          <p:nvPr>
            <p:ph type="body" idx="1"/>
          </p:nvPr>
        </p:nvSpPr>
        <p:spPr>
          <a:xfrm>
            <a:off x="802900" y="1194990"/>
            <a:ext cx="5993231" cy="3488680"/>
          </a:xfrm>
        </p:spPr>
        <p:txBody>
          <a:bodyPr/>
          <a:lstStyle/>
          <a:p>
            <a:pPr algn="just"/>
            <a:r>
              <a:rPr lang="el-GR" sz="1600" dirty="0">
                <a:latin typeface="PFTransport"/>
              </a:rPr>
              <a:t>Η εισαγωγή της γεωργίας στη νοτιοανατολική Aσία χρονολογείται εδώ και τουλάχιστον 10.000 χρόνια. </a:t>
            </a:r>
          </a:p>
          <a:p>
            <a:pPr algn="just"/>
            <a:endParaRPr lang="el-GR" sz="1600" dirty="0">
              <a:latin typeface="PFTransport"/>
            </a:endParaRPr>
          </a:p>
          <a:p>
            <a:pPr algn="just"/>
            <a:r>
              <a:rPr lang="el-GR" sz="1600" dirty="0">
                <a:latin typeface="PFTransport"/>
              </a:rPr>
              <a:t>Tα πρώτα είδη που εξημερώθηκαν στην Κίνα, την Ινδονησία, την Ινδική χερσόνησο και γειτονικές περιοχές στον Ειρηνικό περιλαμβάνουν </a:t>
            </a:r>
            <a:r>
              <a:rPr lang="el-GR" sz="1600" b="1" dirty="0">
                <a:latin typeface="PFTransport"/>
              </a:rPr>
              <a:t>το γιαμ, το τάρο, τον κοκοφοίνικα και την μπανάνα. </a:t>
            </a:r>
          </a:p>
          <a:p>
            <a:pPr algn="just"/>
            <a:endParaRPr lang="el-GR" sz="1600" dirty="0">
              <a:latin typeface="PFTransport"/>
            </a:endParaRPr>
          </a:p>
          <a:p>
            <a:pPr algn="just"/>
            <a:r>
              <a:rPr lang="el-GR" sz="1600" dirty="0">
                <a:latin typeface="PFTransport"/>
              </a:rPr>
              <a:t>H καλλιέργεια του ρυζιού ξεκίνησε στην Κίνα, σύμφωνα με μια επιστημονική άποψη, περί το 7000 π.X.</a:t>
            </a:r>
            <a:endParaRPr lang="en-US" sz="1600" dirty="0">
              <a:latin typeface="PFTransport"/>
            </a:endParaRPr>
          </a:p>
        </p:txBody>
      </p:sp>
      <p:sp>
        <p:nvSpPr>
          <p:cNvPr id="3" name="Title 2">
            <a:extLst>
              <a:ext uri="{FF2B5EF4-FFF2-40B4-BE49-F238E27FC236}">
                <a16:creationId xmlns:a16="http://schemas.microsoft.com/office/drawing/2014/main" id="{39C4DA99-D049-C626-DDDF-36258BA57D85}"/>
              </a:ext>
            </a:extLst>
          </p:cNvPr>
          <p:cNvSpPr>
            <a:spLocks noGrp="1"/>
          </p:cNvSpPr>
          <p:nvPr>
            <p:ph type="title"/>
          </p:nvPr>
        </p:nvSpPr>
        <p:spPr/>
        <p:txBody>
          <a:bodyPr/>
          <a:lstStyle/>
          <a:p>
            <a:r>
              <a:rPr kumimoji="0" lang="el-GR" sz="2800" b="1" i="0" u="none" strike="noStrike" kern="0" cap="none" spc="0" normalizeH="0" baseline="0" noProof="0" dirty="0">
                <a:ln>
                  <a:noFill/>
                </a:ln>
                <a:solidFill>
                  <a:srgbClr val="6E6EE3"/>
                </a:solidFill>
                <a:effectLst/>
                <a:uLnTx/>
                <a:uFillTx/>
                <a:latin typeface="PFTransport"/>
                <a:ea typeface="Arimo"/>
                <a:cs typeface="Arimo"/>
                <a:sym typeface="Arimo"/>
              </a:rPr>
              <a:t>Ιστορική Αναδρομή </a:t>
            </a:r>
            <a:r>
              <a:rPr kumimoji="0" lang="el-GR" sz="2800" b="1" i="0" u="none" strike="noStrike" kern="0" cap="none" spc="0" normalizeH="0" baseline="0" noProof="0" dirty="0">
                <a:ln>
                  <a:noFill/>
                </a:ln>
                <a:solidFill>
                  <a:schemeClr val="bg1"/>
                </a:solidFill>
                <a:effectLst/>
                <a:uLnTx/>
                <a:uFillTx/>
                <a:latin typeface="PFTransport"/>
                <a:ea typeface="Arimo"/>
                <a:cs typeface="Arimo"/>
                <a:sym typeface="Arimo"/>
              </a:rPr>
              <a:t>- </a:t>
            </a:r>
            <a:r>
              <a:rPr lang="en-US" sz="2800" dirty="0">
                <a:solidFill>
                  <a:schemeClr val="accent2"/>
                </a:solidFill>
                <a:latin typeface="PFTransport"/>
              </a:rPr>
              <a:t>A</a:t>
            </a:r>
            <a:r>
              <a:rPr lang="el-GR" sz="2800" dirty="0">
                <a:solidFill>
                  <a:schemeClr val="accent2"/>
                </a:solidFill>
                <a:latin typeface="PFTransport"/>
              </a:rPr>
              <a:t>σία</a:t>
            </a:r>
            <a:endParaRPr lang="en-US" sz="2800" dirty="0">
              <a:solidFill>
                <a:schemeClr val="accent2"/>
              </a:solidFill>
              <a:latin typeface="PFTransport"/>
            </a:endParaRPr>
          </a:p>
        </p:txBody>
      </p:sp>
      <p:pic>
        <p:nvPicPr>
          <p:cNvPr id="8" name="Picture 7">
            <a:extLst>
              <a:ext uri="{FF2B5EF4-FFF2-40B4-BE49-F238E27FC236}">
                <a16:creationId xmlns:a16="http://schemas.microsoft.com/office/drawing/2014/main" id="{A29047B3-47E6-D56A-C4F7-BE12B85A0247}"/>
              </a:ext>
            </a:extLst>
          </p:cNvPr>
          <p:cNvPicPr>
            <a:picLocks noChangeAspect="1"/>
          </p:cNvPicPr>
          <p:nvPr/>
        </p:nvPicPr>
        <p:blipFill>
          <a:blip r:embed="rId2"/>
          <a:stretch>
            <a:fillRect/>
          </a:stretch>
        </p:blipFill>
        <p:spPr>
          <a:xfrm>
            <a:off x="7113184" y="295243"/>
            <a:ext cx="1681379" cy="1141937"/>
          </a:xfrm>
          <a:prstGeom prst="rect">
            <a:avLst/>
          </a:prstGeom>
        </p:spPr>
      </p:pic>
      <p:sp>
        <p:nvSpPr>
          <p:cNvPr id="14" name="TextBox 13">
            <a:extLst>
              <a:ext uri="{FF2B5EF4-FFF2-40B4-BE49-F238E27FC236}">
                <a16:creationId xmlns:a16="http://schemas.microsoft.com/office/drawing/2014/main" id="{532735C4-9A4D-FF61-2A3F-A1DD744FBE95}"/>
              </a:ext>
            </a:extLst>
          </p:cNvPr>
          <p:cNvSpPr txBox="1"/>
          <p:nvPr/>
        </p:nvSpPr>
        <p:spPr>
          <a:xfrm>
            <a:off x="7626561" y="1092855"/>
            <a:ext cx="861237" cy="307777"/>
          </a:xfrm>
          <a:prstGeom prst="rect">
            <a:avLst/>
          </a:prstGeom>
          <a:noFill/>
        </p:spPr>
        <p:txBody>
          <a:bodyPr wrap="square">
            <a:spAutoFit/>
          </a:bodyPr>
          <a:lstStyle/>
          <a:p>
            <a:r>
              <a:rPr lang="el-GR" b="1" dirty="0">
                <a:solidFill>
                  <a:schemeClr val="tx2"/>
                </a:solidFill>
              </a:rPr>
              <a:t>τάρο</a:t>
            </a:r>
            <a:endParaRPr lang="en-US" b="1" dirty="0">
              <a:solidFill>
                <a:schemeClr val="tx2"/>
              </a:solidFill>
            </a:endParaRPr>
          </a:p>
        </p:txBody>
      </p:sp>
      <p:pic>
        <p:nvPicPr>
          <p:cNvPr id="16" name="Picture 15">
            <a:extLst>
              <a:ext uri="{FF2B5EF4-FFF2-40B4-BE49-F238E27FC236}">
                <a16:creationId xmlns:a16="http://schemas.microsoft.com/office/drawing/2014/main" id="{3CD2D756-8377-8EF6-2250-C30ACD1EB5BD}"/>
              </a:ext>
            </a:extLst>
          </p:cNvPr>
          <p:cNvPicPr>
            <a:picLocks noChangeAspect="1"/>
          </p:cNvPicPr>
          <p:nvPr/>
        </p:nvPicPr>
        <p:blipFill>
          <a:blip r:embed="rId3"/>
          <a:stretch>
            <a:fillRect/>
          </a:stretch>
        </p:blipFill>
        <p:spPr>
          <a:xfrm>
            <a:off x="7113184" y="1429813"/>
            <a:ext cx="1681379" cy="1141937"/>
          </a:xfrm>
          <a:prstGeom prst="rect">
            <a:avLst/>
          </a:prstGeom>
        </p:spPr>
      </p:pic>
      <p:sp>
        <p:nvSpPr>
          <p:cNvPr id="19" name="TextBox 18">
            <a:extLst>
              <a:ext uri="{FF2B5EF4-FFF2-40B4-BE49-F238E27FC236}">
                <a16:creationId xmlns:a16="http://schemas.microsoft.com/office/drawing/2014/main" id="{DF6B57B4-D07A-A07B-2353-201488795A5A}"/>
              </a:ext>
            </a:extLst>
          </p:cNvPr>
          <p:cNvSpPr txBox="1"/>
          <p:nvPr/>
        </p:nvSpPr>
        <p:spPr>
          <a:xfrm>
            <a:off x="7282138" y="2272533"/>
            <a:ext cx="1391285" cy="307777"/>
          </a:xfrm>
          <a:prstGeom prst="rect">
            <a:avLst/>
          </a:prstGeom>
          <a:noFill/>
        </p:spPr>
        <p:txBody>
          <a:bodyPr wrap="square">
            <a:spAutoFit/>
          </a:bodyPr>
          <a:lstStyle/>
          <a:p>
            <a:r>
              <a:rPr lang="el-GR" b="1" dirty="0">
                <a:solidFill>
                  <a:schemeClr val="tx2"/>
                </a:solidFill>
              </a:rPr>
              <a:t>κοκοφοίνικας</a:t>
            </a:r>
            <a:endParaRPr lang="en-US" b="1" dirty="0">
              <a:solidFill>
                <a:schemeClr val="tx2"/>
              </a:solidFill>
            </a:endParaRPr>
          </a:p>
        </p:txBody>
      </p:sp>
      <p:pic>
        <p:nvPicPr>
          <p:cNvPr id="20" name="Picture 19">
            <a:extLst>
              <a:ext uri="{FF2B5EF4-FFF2-40B4-BE49-F238E27FC236}">
                <a16:creationId xmlns:a16="http://schemas.microsoft.com/office/drawing/2014/main" id="{317A156F-FB49-DC61-5985-00D890192767}"/>
              </a:ext>
            </a:extLst>
          </p:cNvPr>
          <p:cNvPicPr>
            <a:picLocks noChangeAspect="1"/>
          </p:cNvPicPr>
          <p:nvPr/>
        </p:nvPicPr>
        <p:blipFill rotWithShape="1">
          <a:blip r:embed="rId4"/>
          <a:srcRect b="35079"/>
          <a:stretch/>
        </p:blipFill>
        <p:spPr>
          <a:xfrm>
            <a:off x="7113183" y="2564383"/>
            <a:ext cx="1681379" cy="1141937"/>
          </a:xfrm>
          <a:prstGeom prst="rect">
            <a:avLst/>
          </a:prstGeom>
        </p:spPr>
      </p:pic>
      <p:pic>
        <p:nvPicPr>
          <p:cNvPr id="21" name="Picture 20">
            <a:extLst>
              <a:ext uri="{FF2B5EF4-FFF2-40B4-BE49-F238E27FC236}">
                <a16:creationId xmlns:a16="http://schemas.microsoft.com/office/drawing/2014/main" id="{83FFB864-2702-C832-78AD-C129D10A77A2}"/>
              </a:ext>
            </a:extLst>
          </p:cNvPr>
          <p:cNvPicPr>
            <a:picLocks noChangeAspect="1"/>
          </p:cNvPicPr>
          <p:nvPr/>
        </p:nvPicPr>
        <p:blipFill>
          <a:blip r:embed="rId5"/>
          <a:stretch>
            <a:fillRect/>
          </a:stretch>
        </p:blipFill>
        <p:spPr>
          <a:xfrm>
            <a:off x="7113182" y="3714880"/>
            <a:ext cx="1681379" cy="1087951"/>
          </a:xfrm>
          <a:prstGeom prst="rect">
            <a:avLst/>
          </a:prstGeom>
        </p:spPr>
      </p:pic>
      <p:sp>
        <p:nvSpPr>
          <p:cNvPr id="23" name="TextBox 22">
            <a:extLst>
              <a:ext uri="{FF2B5EF4-FFF2-40B4-BE49-F238E27FC236}">
                <a16:creationId xmlns:a16="http://schemas.microsoft.com/office/drawing/2014/main" id="{27DCA184-D8D6-04A4-27FC-09F5AA8F5405}"/>
              </a:ext>
            </a:extLst>
          </p:cNvPr>
          <p:cNvSpPr txBox="1"/>
          <p:nvPr/>
        </p:nvSpPr>
        <p:spPr>
          <a:xfrm>
            <a:off x="7478051" y="3391176"/>
            <a:ext cx="999460" cy="307777"/>
          </a:xfrm>
          <a:prstGeom prst="rect">
            <a:avLst/>
          </a:prstGeom>
          <a:noFill/>
        </p:spPr>
        <p:txBody>
          <a:bodyPr wrap="square">
            <a:spAutoFit/>
          </a:bodyPr>
          <a:lstStyle/>
          <a:p>
            <a:r>
              <a:rPr lang="el-GR" b="1" dirty="0">
                <a:solidFill>
                  <a:schemeClr val="tx2"/>
                </a:solidFill>
              </a:rPr>
              <a:t>μπανάνα</a:t>
            </a:r>
            <a:endParaRPr lang="en-US" b="1" dirty="0">
              <a:solidFill>
                <a:schemeClr val="tx2"/>
              </a:solidFill>
            </a:endParaRPr>
          </a:p>
        </p:txBody>
      </p:sp>
      <p:sp>
        <p:nvSpPr>
          <p:cNvPr id="25" name="TextBox 24">
            <a:extLst>
              <a:ext uri="{FF2B5EF4-FFF2-40B4-BE49-F238E27FC236}">
                <a16:creationId xmlns:a16="http://schemas.microsoft.com/office/drawing/2014/main" id="{680E3551-94B2-3DBA-5BEE-E9F2A9433775}"/>
              </a:ext>
            </a:extLst>
          </p:cNvPr>
          <p:cNvSpPr txBox="1"/>
          <p:nvPr/>
        </p:nvSpPr>
        <p:spPr>
          <a:xfrm>
            <a:off x="7113182" y="4529782"/>
            <a:ext cx="2222204" cy="307777"/>
          </a:xfrm>
          <a:prstGeom prst="rect">
            <a:avLst/>
          </a:prstGeom>
          <a:noFill/>
        </p:spPr>
        <p:txBody>
          <a:bodyPr wrap="square">
            <a:spAutoFit/>
          </a:bodyPr>
          <a:lstStyle/>
          <a:p>
            <a:r>
              <a:rPr lang="el-GR" b="1" dirty="0">
                <a:solidFill>
                  <a:schemeClr val="tx2"/>
                </a:solidFill>
              </a:rPr>
              <a:t>καλλιέργεια ρυζιού </a:t>
            </a:r>
            <a:endParaRPr lang="en-US" b="1" dirty="0">
              <a:solidFill>
                <a:schemeClr val="tx2"/>
              </a:solidFill>
            </a:endParaRPr>
          </a:p>
        </p:txBody>
      </p:sp>
    </p:spTree>
    <p:extLst>
      <p:ext uri="{BB962C8B-B14F-4D97-AF65-F5344CB8AC3E}">
        <p14:creationId xmlns:p14="http://schemas.microsoft.com/office/powerpoint/2010/main" val="1042763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87"/>
        <p:cNvGrpSpPr/>
        <p:nvPr/>
      </p:nvGrpSpPr>
      <p:grpSpPr>
        <a:xfrm>
          <a:off x="0" y="0"/>
          <a:ext cx="0" cy="0"/>
          <a:chOff x="0" y="0"/>
          <a:chExt cx="0" cy="0"/>
        </a:xfrm>
      </p:grpSpPr>
      <p:sp>
        <p:nvSpPr>
          <p:cNvPr id="188" name="Google Shape;188;p29"/>
          <p:cNvSpPr/>
          <p:nvPr/>
        </p:nvSpPr>
        <p:spPr>
          <a:xfrm rot="5400000">
            <a:off x="6571314" y="2415936"/>
            <a:ext cx="4048046" cy="325724"/>
          </a:xfrm>
          <a:prstGeom prst="rect">
            <a:avLst/>
          </a:prstGeom>
        </p:spPr>
        <p:txBody>
          <a:bodyPr>
            <a:prstTxWarp prst="textPlain">
              <a:avLst/>
            </a:prstTxWarp>
          </a:bodyPr>
          <a:lstStyle/>
          <a:p>
            <a:pPr lvl="0" algn="ctr"/>
            <a:r>
              <a:rPr lang="el-GR" dirty="0">
                <a:ln w="0"/>
                <a:solidFill>
                  <a:schemeClr val="accent1"/>
                </a:solidFill>
                <a:effectLst>
                  <a:outerShdw blurRad="38100" dist="25400" dir="5400000" algn="ctr" rotWithShape="0">
                    <a:srgbClr val="6E747A">
                      <a:alpha val="43000"/>
                    </a:srgbClr>
                  </a:outerShdw>
                </a:effectLst>
                <a:latin typeface="Arimo"/>
              </a:rPr>
              <a:t>ΠΟΛΙΤΙΣΜΙΚΕΣ ΔΙΑΤΡΟΦΙΚΕΣ ΣΥΝΥΘΕΙΕΣ</a:t>
            </a:r>
            <a:endParaRPr i="0" dirty="0">
              <a:ln w="0"/>
              <a:solidFill>
                <a:schemeClr val="accent1"/>
              </a:solidFill>
              <a:effectLst>
                <a:outerShdw blurRad="38100" dist="25400" dir="5400000" algn="ctr" rotWithShape="0">
                  <a:srgbClr val="6E747A">
                    <a:alpha val="43000"/>
                  </a:srgbClr>
                </a:outerShdw>
              </a:effectLst>
              <a:latin typeface="Arimo"/>
            </a:endParaRPr>
          </a:p>
        </p:txBody>
      </p:sp>
      <p:grpSp>
        <p:nvGrpSpPr>
          <p:cNvPr id="189" name="Google Shape;189;p29"/>
          <p:cNvGrpSpPr/>
          <p:nvPr/>
        </p:nvGrpSpPr>
        <p:grpSpPr>
          <a:xfrm>
            <a:off x="0" y="0"/>
            <a:ext cx="8419800" cy="4607500"/>
            <a:chOff x="0" y="0"/>
            <a:chExt cx="8419800" cy="4607500"/>
          </a:xfrm>
        </p:grpSpPr>
        <p:sp>
          <p:nvSpPr>
            <p:cNvPr id="190" name="Google Shape;190;p29"/>
            <p:cNvSpPr/>
            <p:nvPr/>
          </p:nvSpPr>
          <p:spPr>
            <a:xfrm>
              <a:off x="724200" y="53600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0" y="0"/>
              <a:ext cx="1660500" cy="1660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8021100" y="1510350"/>
              <a:ext cx="398700" cy="16605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724200" y="4198000"/>
              <a:ext cx="398700" cy="409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 name="Google Shape;195;p29"/>
          <p:cNvSpPr txBox="1">
            <a:spLocks noGrp="1"/>
          </p:cNvSpPr>
          <p:nvPr>
            <p:ph type="subTitle" idx="1"/>
          </p:nvPr>
        </p:nvSpPr>
        <p:spPr>
          <a:xfrm>
            <a:off x="1135575" y="3984951"/>
            <a:ext cx="4603200" cy="40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Ευαγγελία </a:t>
            </a:r>
            <a:r>
              <a:rPr lang="el-GR" dirty="0" err="1"/>
              <a:t>Φάππα</a:t>
            </a:r>
            <a:endParaRPr lang="el-GR" dirty="0"/>
          </a:p>
          <a:p>
            <a:pPr marL="0" lvl="0" indent="0" algn="l" rtl="0">
              <a:spcBef>
                <a:spcPts val="0"/>
              </a:spcBef>
              <a:spcAft>
                <a:spcPts val="0"/>
              </a:spcAft>
              <a:buNone/>
            </a:pPr>
            <a:r>
              <a:rPr lang="el-GR" dirty="0"/>
              <a:t>Διαιτολόγος – Διατροφολόγος, </a:t>
            </a:r>
            <a:r>
              <a:rPr lang="en-US" dirty="0"/>
              <a:t>PhD</a:t>
            </a:r>
            <a:endParaRPr dirty="0"/>
          </a:p>
        </p:txBody>
      </p:sp>
      <p:pic>
        <p:nvPicPr>
          <p:cNvPr id="3" name="Picture 2">
            <a:extLst>
              <a:ext uri="{FF2B5EF4-FFF2-40B4-BE49-F238E27FC236}">
                <a16:creationId xmlns:a16="http://schemas.microsoft.com/office/drawing/2014/main" id="{99344636-4B8E-7F0C-5567-01F19A923687}"/>
              </a:ext>
            </a:extLst>
          </p:cNvPr>
          <p:cNvPicPr>
            <a:picLocks noChangeAspect="1"/>
          </p:cNvPicPr>
          <p:nvPr/>
        </p:nvPicPr>
        <p:blipFill>
          <a:blip r:embed="rId3"/>
          <a:stretch>
            <a:fillRect/>
          </a:stretch>
        </p:blipFill>
        <p:spPr>
          <a:xfrm>
            <a:off x="1656154" y="559835"/>
            <a:ext cx="834887" cy="846171"/>
          </a:xfrm>
          <a:prstGeom prst="rect">
            <a:avLst/>
          </a:prstGeom>
          <a:solidFill>
            <a:schemeClr val="bg1"/>
          </a:solidFill>
        </p:spPr>
      </p:pic>
      <p:sp>
        <p:nvSpPr>
          <p:cNvPr id="4" name="TextBox 3">
            <a:extLst>
              <a:ext uri="{FF2B5EF4-FFF2-40B4-BE49-F238E27FC236}">
                <a16:creationId xmlns:a16="http://schemas.microsoft.com/office/drawing/2014/main" id="{6BC0838A-F093-1D75-2985-F3C3DAC89748}"/>
              </a:ext>
            </a:extLst>
          </p:cNvPr>
          <p:cNvSpPr txBox="1"/>
          <p:nvPr/>
        </p:nvSpPr>
        <p:spPr>
          <a:xfrm>
            <a:off x="2472428" y="721310"/>
            <a:ext cx="4504102" cy="523220"/>
          </a:xfrm>
          <a:prstGeom prst="rect">
            <a:avLst/>
          </a:prstGeom>
          <a:noFill/>
        </p:spPr>
        <p:txBody>
          <a:bodyPr wrap="square" rtlCol="0">
            <a:spAutoFit/>
          </a:bodyPr>
          <a:lstStyle/>
          <a:p>
            <a:r>
              <a:rPr lang="el-GR" sz="1400" dirty="0"/>
              <a:t>ΤΜΗΜΑ ΕΠΙΣΤΗΜΗΣ </a:t>
            </a:r>
          </a:p>
          <a:p>
            <a:r>
              <a:rPr lang="el-GR" sz="1400" dirty="0"/>
              <a:t>ΔΙΑΤΡΟΦΗΣ ΚΑΙ ΔΙΑΙΤΟΛΟΓΙΑΣ</a:t>
            </a:r>
            <a:endParaRPr lang="en-US" sz="1400" dirty="0"/>
          </a:p>
        </p:txBody>
      </p:sp>
      <p:sp>
        <p:nvSpPr>
          <p:cNvPr id="6" name="TextBox 5">
            <a:extLst>
              <a:ext uri="{FF2B5EF4-FFF2-40B4-BE49-F238E27FC236}">
                <a16:creationId xmlns:a16="http://schemas.microsoft.com/office/drawing/2014/main" id="{7E589AE8-5646-4967-75FC-EF18D9C962BA}"/>
              </a:ext>
            </a:extLst>
          </p:cNvPr>
          <p:cNvSpPr txBox="1"/>
          <p:nvPr/>
        </p:nvSpPr>
        <p:spPr>
          <a:xfrm>
            <a:off x="7252639" y="4291423"/>
            <a:ext cx="1167161" cy="307777"/>
          </a:xfrm>
          <a:prstGeom prst="rect">
            <a:avLst/>
          </a:prstGeom>
          <a:noFill/>
        </p:spPr>
        <p:txBody>
          <a:bodyPr wrap="square" rtlCol="0">
            <a:spAutoFit/>
          </a:bodyPr>
          <a:lstStyle/>
          <a:p>
            <a:pPr algn="r"/>
            <a:r>
              <a:rPr lang="el-GR" dirty="0"/>
              <a:t>2022 - 2023</a:t>
            </a:r>
            <a:endParaRPr lang="en-US" dirty="0"/>
          </a:p>
        </p:txBody>
      </p:sp>
      <p:sp>
        <p:nvSpPr>
          <p:cNvPr id="8" name="Title 18">
            <a:extLst>
              <a:ext uri="{FF2B5EF4-FFF2-40B4-BE49-F238E27FC236}">
                <a16:creationId xmlns:a16="http://schemas.microsoft.com/office/drawing/2014/main" id="{BB1986D9-AA12-AF9A-E73D-778BEBE4A0C1}"/>
              </a:ext>
            </a:extLst>
          </p:cNvPr>
          <p:cNvSpPr txBox="1">
            <a:spLocks/>
          </p:cNvSpPr>
          <p:nvPr/>
        </p:nvSpPr>
        <p:spPr>
          <a:xfrm>
            <a:off x="1385249" y="1406005"/>
            <a:ext cx="7047226" cy="1847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5200"/>
              <a:buFont typeface="Arimo"/>
              <a:buNone/>
              <a:defRPr sz="8500" b="1" i="0" u="none" strike="noStrike" cap="none">
                <a:solidFill>
                  <a:schemeClr val="dk1"/>
                </a:solidFill>
                <a:latin typeface="Arimo"/>
                <a:ea typeface="Arimo"/>
                <a:cs typeface="Arimo"/>
                <a:sym typeface="Arimo"/>
              </a:defRPr>
            </a:lvl1pPr>
            <a:lvl2pPr marR="0" lvl="1" algn="ctr" rtl="0">
              <a:lnSpc>
                <a:spcPct val="100000"/>
              </a:lnSpc>
              <a:spcBef>
                <a:spcPts val="0"/>
              </a:spcBef>
              <a:spcAft>
                <a:spcPts val="0"/>
              </a:spcAft>
              <a:buClr>
                <a:schemeClr val="dk1"/>
              </a:buClr>
              <a:buSzPts val="5200"/>
              <a:buFont typeface="Arimo"/>
              <a:buNone/>
              <a:defRPr sz="5200" b="1" i="0" u="none" strike="noStrike" cap="none">
                <a:solidFill>
                  <a:schemeClr val="dk1"/>
                </a:solidFill>
                <a:latin typeface="Arimo"/>
                <a:ea typeface="Arimo"/>
                <a:cs typeface="Arimo"/>
                <a:sym typeface="Arimo"/>
              </a:defRPr>
            </a:lvl2pPr>
            <a:lvl3pPr marR="0" lvl="2" algn="ctr" rtl="0">
              <a:lnSpc>
                <a:spcPct val="100000"/>
              </a:lnSpc>
              <a:spcBef>
                <a:spcPts val="0"/>
              </a:spcBef>
              <a:spcAft>
                <a:spcPts val="0"/>
              </a:spcAft>
              <a:buClr>
                <a:schemeClr val="dk1"/>
              </a:buClr>
              <a:buSzPts val="5200"/>
              <a:buFont typeface="Arimo"/>
              <a:buNone/>
              <a:defRPr sz="5200" b="1" i="0" u="none" strike="noStrike" cap="none">
                <a:solidFill>
                  <a:schemeClr val="dk1"/>
                </a:solidFill>
                <a:latin typeface="Arimo"/>
                <a:ea typeface="Arimo"/>
                <a:cs typeface="Arimo"/>
                <a:sym typeface="Arimo"/>
              </a:defRPr>
            </a:lvl3pPr>
            <a:lvl4pPr marR="0" lvl="3" algn="ctr" rtl="0">
              <a:lnSpc>
                <a:spcPct val="100000"/>
              </a:lnSpc>
              <a:spcBef>
                <a:spcPts val="0"/>
              </a:spcBef>
              <a:spcAft>
                <a:spcPts val="0"/>
              </a:spcAft>
              <a:buClr>
                <a:schemeClr val="dk1"/>
              </a:buClr>
              <a:buSzPts val="5200"/>
              <a:buFont typeface="Arimo"/>
              <a:buNone/>
              <a:defRPr sz="5200" b="1" i="0" u="none" strike="noStrike" cap="none">
                <a:solidFill>
                  <a:schemeClr val="dk1"/>
                </a:solidFill>
                <a:latin typeface="Arimo"/>
                <a:ea typeface="Arimo"/>
                <a:cs typeface="Arimo"/>
                <a:sym typeface="Arimo"/>
              </a:defRPr>
            </a:lvl4pPr>
            <a:lvl5pPr marR="0" lvl="4" algn="ctr" rtl="0">
              <a:lnSpc>
                <a:spcPct val="100000"/>
              </a:lnSpc>
              <a:spcBef>
                <a:spcPts val="0"/>
              </a:spcBef>
              <a:spcAft>
                <a:spcPts val="0"/>
              </a:spcAft>
              <a:buClr>
                <a:schemeClr val="dk1"/>
              </a:buClr>
              <a:buSzPts val="5200"/>
              <a:buFont typeface="Arimo"/>
              <a:buNone/>
              <a:defRPr sz="5200" b="1" i="0" u="none" strike="noStrike" cap="none">
                <a:solidFill>
                  <a:schemeClr val="dk1"/>
                </a:solidFill>
                <a:latin typeface="Arimo"/>
                <a:ea typeface="Arimo"/>
                <a:cs typeface="Arimo"/>
                <a:sym typeface="Arimo"/>
              </a:defRPr>
            </a:lvl5pPr>
            <a:lvl6pPr marR="0" lvl="5" algn="ctr" rtl="0">
              <a:lnSpc>
                <a:spcPct val="100000"/>
              </a:lnSpc>
              <a:spcBef>
                <a:spcPts val="0"/>
              </a:spcBef>
              <a:spcAft>
                <a:spcPts val="0"/>
              </a:spcAft>
              <a:buClr>
                <a:schemeClr val="dk1"/>
              </a:buClr>
              <a:buSzPts val="5200"/>
              <a:buFont typeface="Arimo"/>
              <a:buNone/>
              <a:defRPr sz="5200" b="1" i="0" u="none" strike="noStrike" cap="none">
                <a:solidFill>
                  <a:schemeClr val="dk1"/>
                </a:solidFill>
                <a:latin typeface="Arimo"/>
                <a:ea typeface="Arimo"/>
                <a:cs typeface="Arimo"/>
                <a:sym typeface="Arimo"/>
              </a:defRPr>
            </a:lvl6pPr>
            <a:lvl7pPr marR="0" lvl="6" algn="ctr" rtl="0">
              <a:lnSpc>
                <a:spcPct val="100000"/>
              </a:lnSpc>
              <a:spcBef>
                <a:spcPts val="0"/>
              </a:spcBef>
              <a:spcAft>
                <a:spcPts val="0"/>
              </a:spcAft>
              <a:buClr>
                <a:schemeClr val="dk1"/>
              </a:buClr>
              <a:buSzPts val="5200"/>
              <a:buFont typeface="Arimo"/>
              <a:buNone/>
              <a:defRPr sz="5200" b="1" i="0" u="none" strike="noStrike" cap="none">
                <a:solidFill>
                  <a:schemeClr val="dk1"/>
                </a:solidFill>
                <a:latin typeface="Arimo"/>
                <a:ea typeface="Arimo"/>
                <a:cs typeface="Arimo"/>
                <a:sym typeface="Arimo"/>
              </a:defRPr>
            </a:lvl7pPr>
            <a:lvl8pPr marR="0" lvl="7" algn="ctr" rtl="0">
              <a:lnSpc>
                <a:spcPct val="100000"/>
              </a:lnSpc>
              <a:spcBef>
                <a:spcPts val="0"/>
              </a:spcBef>
              <a:spcAft>
                <a:spcPts val="0"/>
              </a:spcAft>
              <a:buClr>
                <a:schemeClr val="dk1"/>
              </a:buClr>
              <a:buSzPts val="5200"/>
              <a:buFont typeface="Arimo"/>
              <a:buNone/>
              <a:defRPr sz="5200" b="1" i="0" u="none" strike="noStrike" cap="none">
                <a:solidFill>
                  <a:schemeClr val="dk1"/>
                </a:solidFill>
                <a:latin typeface="Arimo"/>
                <a:ea typeface="Arimo"/>
                <a:cs typeface="Arimo"/>
                <a:sym typeface="Arimo"/>
              </a:defRPr>
            </a:lvl8pPr>
            <a:lvl9pPr marR="0" lvl="8" algn="ctr" rtl="0">
              <a:lnSpc>
                <a:spcPct val="100000"/>
              </a:lnSpc>
              <a:spcBef>
                <a:spcPts val="0"/>
              </a:spcBef>
              <a:spcAft>
                <a:spcPts val="0"/>
              </a:spcAft>
              <a:buClr>
                <a:schemeClr val="dk1"/>
              </a:buClr>
              <a:buSzPts val="5200"/>
              <a:buFont typeface="Arimo"/>
              <a:buNone/>
              <a:defRPr sz="5200" b="1" i="0" u="none" strike="noStrike" cap="none">
                <a:solidFill>
                  <a:schemeClr val="dk1"/>
                </a:solidFill>
                <a:latin typeface="Arimo"/>
                <a:ea typeface="Arimo"/>
                <a:cs typeface="Arimo"/>
                <a:sym typeface="Arimo"/>
              </a:defRPr>
            </a:lvl9pPr>
          </a:lstStyle>
          <a:p>
            <a:r>
              <a:rPr lang="el-GR" sz="3200" dirty="0">
                <a:solidFill>
                  <a:schemeClr val="tx1"/>
                </a:solidFill>
                <a:latin typeface="WGPDOY+PFLithoText-Bold"/>
              </a:rPr>
              <a:t>Γεωργική επανάσταση: </a:t>
            </a:r>
            <a:br>
              <a:rPr lang="en-US" sz="3200" dirty="0">
                <a:solidFill>
                  <a:schemeClr val="accent1"/>
                </a:solidFill>
                <a:latin typeface="WGPDOY+PFLithoText-Bold"/>
              </a:rPr>
            </a:br>
            <a:r>
              <a:rPr lang="el-GR" sz="3200" dirty="0">
                <a:solidFill>
                  <a:schemeClr val="accent1"/>
                </a:solidFill>
                <a:latin typeface="WGPDOY+PFLithoText-Bold"/>
              </a:rPr>
              <a:t>Τομή στην ιστορία του ανθρώπου </a:t>
            </a:r>
            <a:r>
              <a:rPr lang="el-GR" sz="3200" b="0" dirty="0">
                <a:solidFill>
                  <a:schemeClr val="accent1"/>
                </a:solidFill>
                <a:latin typeface="WGPDOY+PFLithoText-Bold"/>
              </a:rPr>
              <a:t>	</a:t>
            </a:r>
          </a:p>
        </p:txBody>
      </p:sp>
      <p:pic>
        <p:nvPicPr>
          <p:cNvPr id="9" name="Picture 8">
            <a:extLst>
              <a:ext uri="{FF2B5EF4-FFF2-40B4-BE49-F238E27FC236}">
                <a16:creationId xmlns:a16="http://schemas.microsoft.com/office/drawing/2014/main" id="{957333F9-9C9E-1E4F-FF16-962346E0E2DF}"/>
              </a:ext>
            </a:extLst>
          </p:cNvPr>
          <p:cNvPicPr>
            <a:picLocks noChangeAspect="1"/>
          </p:cNvPicPr>
          <p:nvPr/>
        </p:nvPicPr>
        <p:blipFill>
          <a:blip r:embed="rId4"/>
          <a:stretch>
            <a:fillRect/>
          </a:stretch>
        </p:blipFill>
        <p:spPr>
          <a:xfrm>
            <a:off x="3472754" y="2628531"/>
            <a:ext cx="2503450" cy="157359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85799A-4B42-1EB2-CB9A-C2E1719AAF44}"/>
              </a:ext>
            </a:extLst>
          </p:cNvPr>
          <p:cNvSpPr>
            <a:spLocks noGrp="1"/>
          </p:cNvSpPr>
          <p:nvPr>
            <p:ph type="body" idx="1"/>
          </p:nvPr>
        </p:nvSpPr>
        <p:spPr>
          <a:xfrm>
            <a:off x="720000" y="1043620"/>
            <a:ext cx="5617005" cy="3488680"/>
          </a:xfrm>
        </p:spPr>
        <p:txBody>
          <a:bodyPr/>
          <a:lstStyle/>
          <a:p>
            <a:pPr algn="just"/>
            <a:r>
              <a:rPr lang="el-GR" sz="1600" dirty="0">
                <a:latin typeface="PFTransport"/>
              </a:rPr>
              <a:t>Στην Ωκεανία, και συγκεκριμένα στη Νέα Γουινέα, εντοπίζεται η εξημέρωση του </a:t>
            </a:r>
            <a:r>
              <a:rPr lang="el-GR" sz="1600" b="1" dirty="0">
                <a:latin typeface="PFTransport"/>
              </a:rPr>
              <a:t>ζαχαροκάλαμου. </a:t>
            </a:r>
          </a:p>
          <a:p>
            <a:pPr algn="just"/>
            <a:endParaRPr lang="el-GR" sz="1600" dirty="0">
              <a:latin typeface="PFTransport"/>
            </a:endParaRPr>
          </a:p>
          <a:p>
            <a:pPr algn="just"/>
            <a:endParaRPr lang="el-GR" sz="1600" dirty="0">
              <a:latin typeface="PFTransport"/>
            </a:endParaRPr>
          </a:p>
          <a:p>
            <a:pPr algn="just"/>
            <a:r>
              <a:rPr lang="el-GR" sz="1600" dirty="0">
                <a:latin typeface="PFTransport"/>
              </a:rPr>
              <a:t>Η Αμερική είναι η πατρίδα του αραβόσιτου, του ηλιόσπορου, του φασολιού, της πατάτας, του κολοκυθιού, της ντομάτας, της πιπεριάς και του κακάου.</a:t>
            </a:r>
            <a:endParaRPr lang="en-US" sz="1600" dirty="0">
              <a:latin typeface="PFTransport"/>
            </a:endParaRPr>
          </a:p>
        </p:txBody>
      </p:sp>
      <p:sp>
        <p:nvSpPr>
          <p:cNvPr id="3" name="Title 2">
            <a:extLst>
              <a:ext uri="{FF2B5EF4-FFF2-40B4-BE49-F238E27FC236}">
                <a16:creationId xmlns:a16="http://schemas.microsoft.com/office/drawing/2014/main" id="{39C4DA99-D049-C626-DDDF-36258BA57D85}"/>
              </a:ext>
            </a:extLst>
          </p:cNvPr>
          <p:cNvSpPr>
            <a:spLocks noGrp="1"/>
          </p:cNvSpPr>
          <p:nvPr>
            <p:ph type="title"/>
          </p:nvPr>
        </p:nvSpPr>
        <p:spPr/>
        <p:txBody>
          <a:bodyPr/>
          <a:lstStyle/>
          <a:p>
            <a:r>
              <a:rPr kumimoji="0" lang="el-GR" sz="2800" b="1" i="0" u="none" strike="noStrike" kern="0" cap="none" spc="0" normalizeH="0" baseline="0" noProof="0" dirty="0">
                <a:ln>
                  <a:noFill/>
                </a:ln>
                <a:solidFill>
                  <a:srgbClr val="6E6EE3"/>
                </a:solidFill>
                <a:effectLst/>
                <a:uLnTx/>
                <a:uFillTx/>
                <a:latin typeface="PFTransport"/>
                <a:ea typeface="Arimo"/>
                <a:cs typeface="Arimo"/>
                <a:sym typeface="Arimo"/>
              </a:rPr>
              <a:t>Ιστορική Αναδρομή </a:t>
            </a:r>
            <a:r>
              <a:rPr kumimoji="0" lang="el-GR" sz="2800" b="1" i="0" u="none" strike="noStrike" kern="0" cap="none" spc="0" normalizeH="0" baseline="0" noProof="0" dirty="0">
                <a:ln>
                  <a:noFill/>
                </a:ln>
                <a:solidFill>
                  <a:schemeClr val="bg1"/>
                </a:solidFill>
                <a:effectLst/>
                <a:uLnTx/>
                <a:uFillTx/>
                <a:latin typeface="PFTransport"/>
                <a:ea typeface="Arimo"/>
                <a:cs typeface="Arimo"/>
                <a:sym typeface="Arimo"/>
              </a:rPr>
              <a:t>– </a:t>
            </a:r>
            <a:r>
              <a:rPr lang="el-GR" sz="2800" dirty="0">
                <a:solidFill>
                  <a:schemeClr val="accent2"/>
                </a:solidFill>
                <a:latin typeface="PFTransport"/>
              </a:rPr>
              <a:t>Ωκεανία, Αμερική</a:t>
            </a:r>
            <a:endParaRPr lang="en-US" sz="2800" dirty="0">
              <a:solidFill>
                <a:schemeClr val="accent2"/>
              </a:solidFill>
              <a:latin typeface="PFTransport"/>
            </a:endParaRPr>
          </a:p>
        </p:txBody>
      </p:sp>
      <p:pic>
        <p:nvPicPr>
          <p:cNvPr id="4" name="Picture 3">
            <a:extLst>
              <a:ext uri="{FF2B5EF4-FFF2-40B4-BE49-F238E27FC236}">
                <a16:creationId xmlns:a16="http://schemas.microsoft.com/office/drawing/2014/main" id="{0CB2ACEA-191E-E7B0-9802-FF6181E651B9}"/>
              </a:ext>
            </a:extLst>
          </p:cNvPr>
          <p:cNvPicPr>
            <a:picLocks noChangeAspect="1"/>
          </p:cNvPicPr>
          <p:nvPr/>
        </p:nvPicPr>
        <p:blipFill>
          <a:blip r:embed="rId2"/>
          <a:stretch>
            <a:fillRect/>
          </a:stretch>
        </p:blipFill>
        <p:spPr>
          <a:xfrm>
            <a:off x="6903909" y="340240"/>
            <a:ext cx="1889217" cy="1263414"/>
          </a:xfrm>
          <a:prstGeom prst="rect">
            <a:avLst/>
          </a:prstGeom>
        </p:spPr>
      </p:pic>
      <p:pic>
        <p:nvPicPr>
          <p:cNvPr id="5" name="Picture 4">
            <a:extLst>
              <a:ext uri="{FF2B5EF4-FFF2-40B4-BE49-F238E27FC236}">
                <a16:creationId xmlns:a16="http://schemas.microsoft.com/office/drawing/2014/main" id="{410CFF3E-7093-6F3A-E654-D938D92809DA}"/>
              </a:ext>
            </a:extLst>
          </p:cNvPr>
          <p:cNvPicPr>
            <a:picLocks noChangeAspect="1"/>
          </p:cNvPicPr>
          <p:nvPr/>
        </p:nvPicPr>
        <p:blipFill>
          <a:blip r:embed="rId3"/>
          <a:stretch>
            <a:fillRect/>
          </a:stretch>
        </p:blipFill>
        <p:spPr>
          <a:xfrm>
            <a:off x="6903907" y="1538329"/>
            <a:ext cx="1889217" cy="1229959"/>
          </a:xfrm>
          <a:prstGeom prst="rect">
            <a:avLst/>
          </a:prstGeom>
        </p:spPr>
      </p:pic>
      <p:pic>
        <p:nvPicPr>
          <p:cNvPr id="6" name="Picture 5">
            <a:extLst>
              <a:ext uri="{FF2B5EF4-FFF2-40B4-BE49-F238E27FC236}">
                <a16:creationId xmlns:a16="http://schemas.microsoft.com/office/drawing/2014/main" id="{10802DD8-AD41-5DFC-E950-B0EC3E3148D3}"/>
              </a:ext>
            </a:extLst>
          </p:cNvPr>
          <p:cNvPicPr>
            <a:picLocks noChangeAspect="1"/>
          </p:cNvPicPr>
          <p:nvPr/>
        </p:nvPicPr>
        <p:blipFill>
          <a:blip r:embed="rId4"/>
          <a:stretch>
            <a:fillRect/>
          </a:stretch>
        </p:blipFill>
        <p:spPr>
          <a:xfrm>
            <a:off x="6903907" y="2599192"/>
            <a:ext cx="1889217" cy="1257188"/>
          </a:xfrm>
          <a:prstGeom prst="rect">
            <a:avLst/>
          </a:prstGeom>
        </p:spPr>
      </p:pic>
      <p:pic>
        <p:nvPicPr>
          <p:cNvPr id="7" name="Picture 6">
            <a:extLst>
              <a:ext uri="{FF2B5EF4-FFF2-40B4-BE49-F238E27FC236}">
                <a16:creationId xmlns:a16="http://schemas.microsoft.com/office/drawing/2014/main" id="{7920921D-BDF9-858C-8520-8B7A373CAA39}"/>
              </a:ext>
            </a:extLst>
          </p:cNvPr>
          <p:cNvPicPr>
            <a:picLocks noChangeAspect="1"/>
          </p:cNvPicPr>
          <p:nvPr/>
        </p:nvPicPr>
        <p:blipFill>
          <a:blip r:embed="rId5"/>
          <a:stretch>
            <a:fillRect/>
          </a:stretch>
        </p:blipFill>
        <p:spPr>
          <a:xfrm>
            <a:off x="6903907" y="3687284"/>
            <a:ext cx="1889217" cy="1115976"/>
          </a:xfrm>
          <a:prstGeom prst="rect">
            <a:avLst/>
          </a:prstGeom>
        </p:spPr>
      </p:pic>
      <p:sp>
        <p:nvSpPr>
          <p:cNvPr id="10" name="TextBox 9">
            <a:extLst>
              <a:ext uri="{FF2B5EF4-FFF2-40B4-BE49-F238E27FC236}">
                <a16:creationId xmlns:a16="http://schemas.microsoft.com/office/drawing/2014/main" id="{EAD84B58-A943-24A1-1871-81D139944B56}"/>
              </a:ext>
            </a:extLst>
          </p:cNvPr>
          <p:cNvSpPr txBox="1"/>
          <p:nvPr/>
        </p:nvSpPr>
        <p:spPr>
          <a:xfrm>
            <a:off x="7166344" y="1147083"/>
            <a:ext cx="1722474" cy="307777"/>
          </a:xfrm>
          <a:prstGeom prst="rect">
            <a:avLst/>
          </a:prstGeom>
          <a:noFill/>
        </p:spPr>
        <p:txBody>
          <a:bodyPr wrap="square">
            <a:spAutoFit/>
          </a:bodyPr>
          <a:lstStyle/>
          <a:p>
            <a:r>
              <a:rPr lang="el-GR" b="1" dirty="0">
                <a:solidFill>
                  <a:schemeClr val="tx2"/>
                </a:solidFill>
              </a:rPr>
              <a:t>Ζαχαροκάλαμο</a:t>
            </a:r>
            <a:endParaRPr lang="en-US" b="1" dirty="0">
              <a:solidFill>
                <a:schemeClr val="tx2"/>
              </a:solidFill>
            </a:endParaRPr>
          </a:p>
        </p:txBody>
      </p:sp>
      <p:sp>
        <p:nvSpPr>
          <p:cNvPr id="12" name="TextBox 11">
            <a:extLst>
              <a:ext uri="{FF2B5EF4-FFF2-40B4-BE49-F238E27FC236}">
                <a16:creationId xmlns:a16="http://schemas.microsoft.com/office/drawing/2014/main" id="{C66A8C53-D705-CAD4-6509-6C36936D80E5}"/>
              </a:ext>
            </a:extLst>
          </p:cNvPr>
          <p:cNvSpPr txBox="1"/>
          <p:nvPr/>
        </p:nvSpPr>
        <p:spPr>
          <a:xfrm>
            <a:off x="7352413" y="2296509"/>
            <a:ext cx="1350335" cy="307777"/>
          </a:xfrm>
          <a:prstGeom prst="rect">
            <a:avLst/>
          </a:prstGeom>
          <a:noFill/>
        </p:spPr>
        <p:txBody>
          <a:bodyPr wrap="square">
            <a:spAutoFit/>
          </a:bodyPr>
          <a:lstStyle/>
          <a:p>
            <a:r>
              <a:rPr lang="el-GR" b="1" dirty="0">
                <a:solidFill>
                  <a:schemeClr val="tx2"/>
                </a:solidFill>
              </a:rPr>
              <a:t>αραβόσιτος</a:t>
            </a:r>
            <a:endParaRPr lang="en-US" b="1" dirty="0">
              <a:solidFill>
                <a:schemeClr val="tx2"/>
              </a:solidFill>
            </a:endParaRPr>
          </a:p>
        </p:txBody>
      </p:sp>
      <p:sp>
        <p:nvSpPr>
          <p:cNvPr id="15" name="TextBox 14">
            <a:extLst>
              <a:ext uri="{FF2B5EF4-FFF2-40B4-BE49-F238E27FC236}">
                <a16:creationId xmlns:a16="http://schemas.microsoft.com/office/drawing/2014/main" id="{CF4353AB-C7DB-D0F3-2CC4-7F77B65F9DA2}"/>
              </a:ext>
            </a:extLst>
          </p:cNvPr>
          <p:cNvSpPr txBox="1"/>
          <p:nvPr/>
        </p:nvSpPr>
        <p:spPr>
          <a:xfrm>
            <a:off x="7352413" y="3379507"/>
            <a:ext cx="1318437" cy="307777"/>
          </a:xfrm>
          <a:prstGeom prst="rect">
            <a:avLst/>
          </a:prstGeom>
          <a:noFill/>
        </p:spPr>
        <p:txBody>
          <a:bodyPr wrap="square">
            <a:spAutoFit/>
          </a:bodyPr>
          <a:lstStyle/>
          <a:p>
            <a:r>
              <a:rPr lang="el-GR" b="1" dirty="0">
                <a:solidFill>
                  <a:schemeClr val="tx2"/>
                </a:solidFill>
              </a:rPr>
              <a:t>ηλιόσπορος</a:t>
            </a:r>
            <a:endParaRPr lang="en-US" b="1" dirty="0">
              <a:solidFill>
                <a:schemeClr val="tx2"/>
              </a:solidFill>
            </a:endParaRPr>
          </a:p>
        </p:txBody>
      </p:sp>
      <p:sp>
        <p:nvSpPr>
          <p:cNvPr id="18" name="TextBox 17">
            <a:extLst>
              <a:ext uri="{FF2B5EF4-FFF2-40B4-BE49-F238E27FC236}">
                <a16:creationId xmlns:a16="http://schemas.microsoft.com/office/drawing/2014/main" id="{BC03A968-B5ED-F9C4-10FF-C658A142219C}"/>
              </a:ext>
            </a:extLst>
          </p:cNvPr>
          <p:cNvSpPr txBox="1"/>
          <p:nvPr/>
        </p:nvSpPr>
        <p:spPr>
          <a:xfrm>
            <a:off x="7559749" y="4513364"/>
            <a:ext cx="733646" cy="338554"/>
          </a:xfrm>
          <a:prstGeom prst="rect">
            <a:avLst/>
          </a:prstGeom>
          <a:noFill/>
        </p:spPr>
        <p:txBody>
          <a:bodyPr wrap="square">
            <a:spAutoFit/>
          </a:bodyPr>
          <a:lstStyle/>
          <a:p>
            <a:r>
              <a:rPr kumimoji="0" lang="el-GR" sz="1600" b="1" i="0" u="none" strike="noStrike" kern="0" cap="none" spc="0" normalizeH="0" baseline="0" noProof="0" dirty="0">
                <a:ln>
                  <a:noFill/>
                </a:ln>
                <a:solidFill>
                  <a:schemeClr val="tx2"/>
                </a:solidFill>
                <a:effectLst/>
                <a:uLnTx/>
                <a:uFillTx/>
                <a:latin typeface="PFTransport"/>
                <a:sym typeface="Kumbh Sans"/>
              </a:rPr>
              <a:t>κακάο</a:t>
            </a:r>
            <a:endParaRPr lang="en-US" b="1" dirty="0">
              <a:solidFill>
                <a:schemeClr val="tx2"/>
              </a:solidFill>
            </a:endParaRPr>
          </a:p>
        </p:txBody>
      </p:sp>
    </p:spTree>
    <p:extLst>
      <p:ext uri="{BB962C8B-B14F-4D97-AF65-F5344CB8AC3E}">
        <p14:creationId xmlns:p14="http://schemas.microsoft.com/office/powerpoint/2010/main" val="433218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10D48D-2634-C332-B602-F9682E6BAA41}"/>
              </a:ext>
            </a:extLst>
          </p:cNvPr>
          <p:cNvSpPr txBox="1"/>
          <p:nvPr/>
        </p:nvSpPr>
        <p:spPr>
          <a:xfrm>
            <a:off x="850605" y="389502"/>
            <a:ext cx="7442789" cy="584775"/>
          </a:xfrm>
          <a:prstGeom prst="rect">
            <a:avLst/>
          </a:prstGeom>
          <a:noFill/>
        </p:spPr>
        <p:txBody>
          <a:bodyPr wrap="square">
            <a:spAutoFit/>
          </a:bodyPr>
          <a:lstStyle/>
          <a:p>
            <a:pPr algn="ctr"/>
            <a:r>
              <a:rPr lang="el-GR" sz="1600" b="1" dirty="0">
                <a:solidFill>
                  <a:schemeClr val="accent1"/>
                </a:solidFill>
                <a:latin typeface="PFTransport"/>
              </a:rPr>
              <a:t>Βασικά είδη διατροφής ανά ευρύτερη γεωγραφική περιοχή πρώτης καλλιέργειας ή εκτροφής των αντίστοιχων φυτών και ζώων.</a:t>
            </a:r>
            <a:endParaRPr lang="en-US" sz="1600" b="1" dirty="0">
              <a:solidFill>
                <a:schemeClr val="accent1"/>
              </a:solidFill>
              <a:latin typeface="PFTransport"/>
            </a:endParaRPr>
          </a:p>
        </p:txBody>
      </p:sp>
      <p:pic>
        <p:nvPicPr>
          <p:cNvPr id="5" name="Picture 4">
            <a:extLst>
              <a:ext uri="{FF2B5EF4-FFF2-40B4-BE49-F238E27FC236}">
                <a16:creationId xmlns:a16="http://schemas.microsoft.com/office/drawing/2014/main" id="{8CC48864-D605-0FF7-CA81-09C083DD95D6}"/>
              </a:ext>
            </a:extLst>
          </p:cNvPr>
          <p:cNvPicPr>
            <a:picLocks noChangeAspect="1"/>
          </p:cNvPicPr>
          <p:nvPr/>
        </p:nvPicPr>
        <p:blipFill rotWithShape="1">
          <a:blip r:embed="rId2"/>
          <a:srcRect t="2274" b="51013"/>
          <a:stretch/>
        </p:blipFill>
        <p:spPr>
          <a:xfrm>
            <a:off x="940981" y="980563"/>
            <a:ext cx="7262036" cy="3565826"/>
          </a:xfrm>
          <a:prstGeom prst="rect">
            <a:avLst/>
          </a:prstGeom>
        </p:spPr>
      </p:pic>
      <p:sp>
        <p:nvSpPr>
          <p:cNvPr id="7" name="TextBox 6">
            <a:extLst>
              <a:ext uri="{FF2B5EF4-FFF2-40B4-BE49-F238E27FC236}">
                <a16:creationId xmlns:a16="http://schemas.microsoft.com/office/drawing/2014/main" id="{FB44DEA8-C8C2-982E-2143-739B47FD6AAF}"/>
              </a:ext>
            </a:extLst>
          </p:cNvPr>
          <p:cNvSpPr txBox="1"/>
          <p:nvPr/>
        </p:nvSpPr>
        <p:spPr>
          <a:xfrm>
            <a:off x="318975" y="4507777"/>
            <a:ext cx="8208335" cy="246221"/>
          </a:xfrm>
          <a:prstGeom prst="rect">
            <a:avLst/>
          </a:prstGeom>
          <a:noFill/>
        </p:spPr>
        <p:txBody>
          <a:bodyPr wrap="square">
            <a:spAutoFit/>
          </a:bodyPr>
          <a:lstStyle/>
          <a:p>
            <a:r>
              <a:rPr lang="el-GR" sz="1000" b="0" i="1" u="none" strike="noStrike" baseline="0" dirty="0">
                <a:solidFill>
                  <a:srgbClr val="000000"/>
                </a:solidFill>
                <a:latin typeface="PFTransport"/>
              </a:rPr>
              <a:t>Πηγή: Τα στοιχεία του πίνακα αντλήθηκαν από το </a:t>
            </a:r>
            <a:r>
              <a:rPr lang="en-US" sz="1000" b="0" i="1" u="none" strike="noStrike" baseline="0" dirty="0">
                <a:solidFill>
                  <a:srgbClr val="000000"/>
                </a:solidFill>
                <a:latin typeface="PFTransport"/>
              </a:rPr>
              <a:t>J.D. Sauer (1993), </a:t>
            </a:r>
            <a:r>
              <a:rPr lang="en-US" sz="1000" b="0" i="0" u="none" strike="noStrike" baseline="0" dirty="0">
                <a:solidFill>
                  <a:srgbClr val="000000"/>
                </a:solidFill>
                <a:latin typeface="PFTransport"/>
              </a:rPr>
              <a:t>Historical Geography of Plants. A Select Roster </a:t>
            </a:r>
            <a:r>
              <a:rPr lang="en-US" sz="1000" b="0" i="1" u="none" strike="noStrike" baseline="0" dirty="0">
                <a:solidFill>
                  <a:srgbClr val="000000"/>
                </a:solidFill>
                <a:latin typeface="PFTransport"/>
              </a:rPr>
              <a:t>, CRC Press, </a:t>
            </a:r>
            <a:r>
              <a:rPr lang="el-GR" sz="1000" b="0" i="1" u="none" strike="noStrike" baseline="0" dirty="0">
                <a:solidFill>
                  <a:srgbClr val="000000"/>
                </a:solidFill>
                <a:latin typeface="PFTransport"/>
              </a:rPr>
              <a:t>Μπόκα Ρέιτον, Φλόριντα. </a:t>
            </a:r>
            <a:endParaRPr lang="en-US" sz="1000" dirty="0"/>
          </a:p>
        </p:txBody>
      </p:sp>
    </p:spTree>
    <p:extLst>
      <p:ext uri="{BB962C8B-B14F-4D97-AF65-F5344CB8AC3E}">
        <p14:creationId xmlns:p14="http://schemas.microsoft.com/office/powerpoint/2010/main" val="2670560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10D48D-2634-C332-B602-F9682E6BAA41}"/>
              </a:ext>
            </a:extLst>
          </p:cNvPr>
          <p:cNvSpPr txBox="1"/>
          <p:nvPr/>
        </p:nvSpPr>
        <p:spPr>
          <a:xfrm>
            <a:off x="850604" y="325506"/>
            <a:ext cx="7442789" cy="584775"/>
          </a:xfrm>
          <a:prstGeom prst="rect">
            <a:avLst/>
          </a:prstGeom>
          <a:noFill/>
        </p:spPr>
        <p:txBody>
          <a:bodyPr wrap="square">
            <a:spAutoFit/>
          </a:bodyPr>
          <a:lstStyle/>
          <a:p>
            <a:pPr algn="ctr"/>
            <a:r>
              <a:rPr lang="el-GR" sz="1600" b="1" dirty="0">
                <a:solidFill>
                  <a:schemeClr val="accent1"/>
                </a:solidFill>
                <a:latin typeface="PFTransport"/>
              </a:rPr>
              <a:t>Βασικά είδη διατροφής ανά ευρύτερη γεωγραφική περι οχή πρώτης καλλιέργειας ή εκτροφής των αντίστοιχων φυτών και ζώων.</a:t>
            </a:r>
            <a:endParaRPr lang="en-US" sz="1600" b="1" dirty="0">
              <a:solidFill>
                <a:schemeClr val="accent1"/>
              </a:solidFill>
              <a:latin typeface="PFTransport"/>
            </a:endParaRPr>
          </a:p>
        </p:txBody>
      </p:sp>
      <p:pic>
        <p:nvPicPr>
          <p:cNvPr id="5" name="Picture 4">
            <a:extLst>
              <a:ext uri="{FF2B5EF4-FFF2-40B4-BE49-F238E27FC236}">
                <a16:creationId xmlns:a16="http://schemas.microsoft.com/office/drawing/2014/main" id="{8CC48864-D605-0FF7-CA81-09C083DD95D6}"/>
              </a:ext>
            </a:extLst>
          </p:cNvPr>
          <p:cNvPicPr>
            <a:picLocks noChangeAspect="1"/>
          </p:cNvPicPr>
          <p:nvPr/>
        </p:nvPicPr>
        <p:blipFill rotWithShape="1">
          <a:blip r:embed="rId2"/>
          <a:srcRect t="1459" b="84183"/>
          <a:stretch/>
        </p:blipFill>
        <p:spPr>
          <a:xfrm>
            <a:off x="1018065" y="828291"/>
            <a:ext cx="7107866" cy="957980"/>
          </a:xfrm>
          <a:prstGeom prst="rect">
            <a:avLst/>
          </a:prstGeom>
        </p:spPr>
      </p:pic>
      <p:pic>
        <p:nvPicPr>
          <p:cNvPr id="4" name="Picture 3">
            <a:extLst>
              <a:ext uri="{FF2B5EF4-FFF2-40B4-BE49-F238E27FC236}">
                <a16:creationId xmlns:a16="http://schemas.microsoft.com/office/drawing/2014/main" id="{FB6C4015-FEC0-3059-BC09-8AC2FC078CE7}"/>
              </a:ext>
            </a:extLst>
          </p:cNvPr>
          <p:cNvPicPr>
            <a:picLocks noChangeAspect="1"/>
          </p:cNvPicPr>
          <p:nvPr/>
        </p:nvPicPr>
        <p:blipFill rotWithShape="1">
          <a:blip r:embed="rId2"/>
          <a:srcRect t="48372"/>
          <a:stretch/>
        </p:blipFill>
        <p:spPr>
          <a:xfrm>
            <a:off x="1018065" y="1701209"/>
            <a:ext cx="7107866" cy="2977117"/>
          </a:xfrm>
          <a:prstGeom prst="rect">
            <a:avLst/>
          </a:prstGeom>
        </p:spPr>
      </p:pic>
      <p:sp>
        <p:nvSpPr>
          <p:cNvPr id="8" name="TextBox 7">
            <a:extLst>
              <a:ext uri="{FF2B5EF4-FFF2-40B4-BE49-F238E27FC236}">
                <a16:creationId xmlns:a16="http://schemas.microsoft.com/office/drawing/2014/main" id="{34A1DA08-B4F0-1F41-B8B3-77E4289F1B44}"/>
              </a:ext>
            </a:extLst>
          </p:cNvPr>
          <p:cNvSpPr txBox="1"/>
          <p:nvPr/>
        </p:nvSpPr>
        <p:spPr>
          <a:xfrm>
            <a:off x="318975" y="4571575"/>
            <a:ext cx="8208335" cy="246221"/>
          </a:xfrm>
          <a:prstGeom prst="rect">
            <a:avLst/>
          </a:prstGeom>
          <a:noFill/>
        </p:spPr>
        <p:txBody>
          <a:bodyPr wrap="square">
            <a:spAutoFit/>
          </a:bodyPr>
          <a:lstStyle/>
          <a:p>
            <a:r>
              <a:rPr lang="el-GR" sz="1000" b="0" i="1" u="none" strike="noStrike" baseline="0" dirty="0">
                <a:solidFill>
                  <a:srgbClr val="000000"/>
                </a:solidFill>
                <a:latin typeface="PFTransport"/>
              </a:rPr>
              <a:t>Πηγή: Τα στοιχεία του πίνακα αντλήθηκαν από το </a:t>
            </a:r>
            <a:r>
              <a:rPr lang="en-US" sz="1000" b="0" i="1" u="none" strike="noStrike" baseline="0" dirty="0">
                <a:solidFill>
                  <a:srgbClr val="000000"/>
                </a:solidFill>
                <a:latin typeface="PFTransport"/>
              </a:rPr>
              <a:t>J.D. Sauer (1993), </a:t>
            </a:r>
            <a:r>
              <a:rPr lang="en-US" sz="1000" b="0" i="0" u="none" strike="noStrike" baseline="0" dirty="0">
                <a:solidFill>
                  <a:srgbClr val="000000"/>
                </a:solidFill>
                <a:latin typeface="PFTransport"/>
              </a:rPr>
              <a:t>Historical Geography of Plants. A Select Roster </a:t>
            </a:r>
            <a:r>
              <a:rPr lang="en-US" sz="1000" b="0" i="1" u="none" strike="noStrike" baseline="0" dirty="0">
                <a:solidFill>
                  <a:srgbClr val="000000"/>
                </a:solidFill>
                <a:latin typeface="PFTransport"/>
              </a:rPr>
              <a:t>, CRC Press, </a:t>
            </a:r>
            <a:r>
              <a:rPr lang="el-GR" sz="1000" b="0" i="1" u="none" strike="noStrike" baseline="0" dirty="0">
                <a:solidFill>
                  <a:srgbClr val="000000"/>
                </a:solidFill>
                <a:latin typeface="PFTransport"/>
              </a:rPr>
              <a:t>Μπόκα Ρέιτον, Φλόριντα. </a:t>
            </a:r>
            <a:endParaRPr lang="en-US" sz="1000" dirty="0"/>
          </a:p>
        </p:txBody>
      </p:sp>
    </p:spTree>
    <p:extLst>
      <p:ext uri="{BB962C8B-B14F-4D97-AF65-F5344CB8AC3E}">
        <p14:creationId xmlns:p14="http://schemas.microsoft.com/office/powerpoint/2010/main" val="4110355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204BDB-37D5-44A9-532D-104564330AB4}"/>
              </a:ext>
            </a:extLst>
          </p:cNvPr>
          <p:cNvSpPr txBox="1"/>
          <p:nvPr/>
        </p:nvSpPr>
        <p:spPr>
          <a:xfrm>
            <a:off x="850604" y="325506"/>
            <a:ext cx="7442789" cy="584775"/>
          </a:xfrm>
          <a:prstGeom prst="rect">
            <a:avLst/>
          </a:prstGeom>
          <a:noFill/>
        </p:spPr>
        <p:txBody>
          <a:bodyPr wrap="square">
            <a:spAutoFit/>
          </a:bodyPr>
          <a:lstStyle/>
          <a:p>
            <a:pPr algn="ctr"/>
            <a:r>
              <a:rPr lang="el-GR" sz="1600" b="1" dirty="0">
                <a:solidFill>
                  <a:schemeClr val="accent1"/>
                </a:solidFill>
                <a:latin typeface="PFTransport"/>
              </a:rPr>
              <a:t>Βασικά είδη διατροφής ανά ευρύτερη γεωγραφική περι οχή πρώτης καλλιέργειας ή εκτροφής των αντίστοιχων φυτών και ζώων.</a:t>
            </a:r>
            <a:endParaRPr lang="en-US" sz="1600" b="1" dirty="0">
              <a:solidFill>
                <a:schemeClr val="accent1"/>
              </a:solidFill>
              <a:latin typeface="PFTransport"/>
            </a:endParaRPr>
          </a:p>
        </p:txBody>
      </p:sp>
      <p:pic>
        <p:nvPicPr>
          <p:cNvPr id="4" name="Picture 3">
            <a:extLst>
              <a:ext uri="{FF2B5EF4-FFF2-40B4-BE49-F238E27FC236}">
                <a16:creationId xmlns:a16="http://schemas.microsoft.com/office/drawing/2014/main" id="{A6F9E712-7EBE-7AE9-CA98-B07D2F2A2438}"/>
              </a:ext>
            </a:extLst>
          </p:cNvPr>
          <p:cNvPicPr>
            <a:picLocks noChangeAspect="1"/>
          </p:cNvPicPr>
          <p:nvPr/>
        </p:nvPicPr>
        <p:blipFill rotWithShape="1">
          <a:blip r:embed="rId2"/>
          <a:srcRect l="505" t="1988" r="505" b="54142"/>
          <a:stretch/>
        </p:blipFill>
        <p:spPr>
          <a:xfrm>
            <a:off x="1164263" y="910281"/>
            <a:ext cx="6815470" cy="3619189"/>
          </a:xfrm>
          <a:prstGeom prst="rect">
            <a:avLst/>
          </a:prstGeom>
        </p:spPr>
      </p:pic>
      <p:sp>
        <p:nvSpPr>
          <p:cNvPr id="7" name="TextBox 6">
            <a:extLst>
              <a:ext uri="{FF2B5EF4-FFF2-40B4-BE49-F238E27FC236}">
                <a16:creationId xmlns:a16="http://schemas.microsoft.com/office/drawing/2014/main" id="{116A3322-FCD5-4763-F1C2-CD31F7CE0F58}"/>
              </a:ext>
            </a:extLst>
          </p:cNvPr>
          <p:cNvSpPr txBox="1"/>
          <p:nvPr/>
        </p:nvSpPr>
        <p:spPr>
          <a:xfrm>
            <a:off x="318975" y="4518410"/>
            <a:ext cx="8208335" cy="246221"/>
          </a:xfrm>
          <a:prstGeom prst="rect">
            <a:avLst/>
          </a:prstGeom>
          <a:noFill/>
        </p:spPr>
        <p:txBody>
          <a:bodyPr wrap="square">
            <a:spAutoFit/>
          </a:bodyPr>
          <a:lstStyle/>
          <a:p>
            <a:r>
              <a:rPr lang="el-GR" sz="1000" b="0" i="1" u="none" strike="noStrike" baseline="0" dirty="0">
                <a:solidFill>
                  <a:srgbClr val="000000"/>
                </a:solidFill>
                <a:latin typeface="PFTransport"/>
              </a:rPr>
              <a:t>Πηγή: Τα στοιχεία του πίνακα αντλήθηκαν από το </a:t>
            </a:r>
            <a:r>
              <a:rPr lang="en-US" sz="1000" b="0" i="1" u="none" strike="noStrike" baseline="0" dirty="0">
                <a:solidFill>
                  <a:srgbClr val="000000"/>
                </a:solidFill>
                <a:latin typeface="PFTransport"/>
              </a:rPr>
              <a:t>J.D. Sauer (1993), </a:t>
            </a:r>
            <a:r>
              <a:rPr lang="en-US" sz="1000" b="0" i="0" u="none" strike="noStrike" baseline="0" dirty="0">
                <a:solidFill>
                  <a:srgbClr val="000000"/>
                </a:solidFill>
                <a:latin typeface="PFTransport"/>
              </a:rPr>
              <a:t>Historical Geography of Plants. A Select Roster </a:t>
            </a:r>
            <a:r>
              <a:rPr lang="en-US" sz="1000" b="0" i="1" u="none" strike="noStrike" baseline="0" dirty="0">
                <a:solidFill>
                  <a:srgbClr val="000000"/>
                </a:solidFill>
                <a:latin typeface="PFTransport"/>
              </a:rPr>
              <a:t>, CRC Press, </a:t>
            </a:r>
            <a:r>
              <a:rPr lang="el-GR" sz="1000" b="0" i="1" u="none" strike="noStrike" baseline="0" dirty="0">
                <a:solidFill>
                  <a:srgbClr val="000000"/>
                </a:solidFill>
                <a:latin typeface="PFTransport"/>
              </a:rPr>
              <a:t>Μπόκα Ρέιτον, Φλόριντα. </a:t>
            </a:r>
            <a:endParaRPr lang="en-US" sz="1000" dirty="0"/>
          </a:p>
        </p:txBody>
      </p:sp>
    </p:spTree>
    <p:extLst>
      <p:ext uri="{BB962C8B-B14F-4D97-AF65-F5344CB8AC3E}">
        <p14:creationId xmlns:p14="http://schemas.microsoft.com/office/powerpoint/2010/main" val="1281775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204BDB-37D5-44A9-532D-104564330AB4}"/>
              </a:ext>
            </a:extLst>
          </p:cNvPr>
          <p:cNvSpPr txBox="1"/>
          <p:nvPr/>
        </p:nvSpPr>
        <p:spPr>
          <a:xfrm>
            <a:off x="850604" y="325506"/>
            <a:ext cx="7442789" cy="584775"/>
          </a:xfrm>
          <a:prstGeom prst="rect">
            <a:avLst/>
          </a:prstGeom>
          <a:noFill/>
        </p:spPr>
        <p:txBody>
          <a:bodyPr wrap="square">
            <a:spAutoFit/>
          </a:bodyPr>
          <a:lstStyle/>
          <a:p>
            <a:pPr algn="ctr"/>
            <a:r>
              <a:rPr lang="el-GR" sz="1600" b="1" dirty="0">
                <a:solidFill>
                  <a:schemeClr val="accent1"/>
                </a:solidFill>
                <a:latin typeface="PFTransport"/>
              </a:rPr>
              <a:t>Βασικά είδη διατροφής ανά ευρύτερη γεωγραφική περι οχή πρώτης καλλιέργειας ή εκτροφής των αντίστοιχων φυτών και ζώων.</a:t>
            </a:r>
            <a:endParaRPr lang="en-US" sz="1600" b="1" dirty="0">
              <a:solidFill>
                <a:schemeClr val="accent1"/>
              </a:solidFill>
              <a:latin typeface="PFTransport"/>
            </a:endParaRPr>
          </a:p>
        </p:txBody>
      </p:sp>
      <p:pic>
        <p:nvPicPr>
          <p:cNvPr id="7" name="Picture 6">
            <a:extLst>
              <a:ext uri="{FF2B5EF4-FFF2-40B4-BE49-F238E27FC236}">
                <a16:creationId xmlns:a16="http://schemas.microsoft.com/office/drawing/2014/main" id="{85A49B5D-B3C1-3A25-3F84-EE6E9115EE3A}"/>
              </a:ext>
            </a:extLst>
          </p:cNvPr>
          <p:cNvPicPr>
            <a:picLocks noChangeAspect="1"/>
          </p:cNvPicPr>
          <p:nvPr/>
        </p:nvPicPr>
        <p:blipFill rotWithShape="1">
          <a:blip r:embed="rId2"/>
          <a:srcRect t="1861" b="88082"/>
          <a:stretch/>
        </p:blipFill>
        <p:spPr>
          <a:xfrm>
            <a:off x="1020726" y="849740"/>
            <a:ext cx="7060018" cy="745144"/>
          </a:xfrm>
          <a:prstGeom prst="rect">
            <a:avLst/>
          </a:prstGeom>
        </p:spPr>
      </p:pic>
      <p:pic>
        <p:nvPicPr>
          <p:cNvPr id="9" name="Picture 8">
            <a:extLst>
              <a:ext uri="{FF2B5EF4-FFF2-40B4-BE49-F238E27FC236}">
                <a16:creationId xmlns:a16="http://schemas.microsoft.com/office/drawing/2014/main" id="{FC6E39EA-02C2-96C5-D182-41D75B0BF341}"/>
              </a:ext>
            </a:extLst>
          </p:cNvPr>
          <p:cNvPicPr>
            <a:picLocks noChangeAspect="1"/>
          </p:cNvPicPr>
          <p:nvPr/>
        </p:nvPicPr>
        <p:blipFill rotWithShape="1">
          <a:blip r:embed="rId2"/>
          <a:srcRect t="45271"/>
          <a:stretch/>
        </p:blipFill>
        <p:spPr>
          <a:xfrm>
            <a:off x="1020726" y="1594884"/>
            <a:ext cx="7060018" cy="3138050"/>
          </a:xfrm>
          <a:prstGeom prst="rect">
            <a:avLst/>
          </a:prstGeom>
        </p:spPr>
      </p:pic>
      <p:sp>
        <p:nvSpPr>
          <p:cNvPr id="12" name="TextBox 11">
            <a:extLst>
              <a:ext uri="{FF2B5EF4-FFF2-40B4-BE49-F238E27FC236}">
                <a16:creationId xmlns:a16="http://schemas.microsoft.com/office/drawing/2014/main" id="{C183BC57-3380-8D89-99ED-C1B5AFE2ED2E}"/>
              </a:ext>
            </a:extLst>
          </p:cNvPr>
          <p:cNvSpPr txBox="1"/>
          <p:nvPr/>
        </p:nvSpPr>
        <p:spPr>
          <a:xfrm>
            <a:off x="318975" y="4592841"/>
            <a:ext cx="8208335" cy="246221"/>
          </a:xfrm>
          <a:prstGeom prst="rect">
            <a:avLst/>
          </a:prstGeom>
          <a:noFill/>
        </p:spPr>
        <p:txBody>
          <a:bodyPr wrap="square">
            <a:spAutoFit/>
          </a:bodyPr>
          <a:lstStyle/>
          <a:p>
            <a:r>
              <a:rPr lang="el-GR" sz="1000" b="0" i="1" u="none" strike="noStrike" baseline="0" dirty="0">
                <a:solidFill>
                  <a:srgbClr val="000000"/>
                </a:solidFill>
                <a:latin typeface="PFTransport"/>
              </a:rPr>
              <a:t>Πηγή: Τα στοιχεία του πίνακα αντλήθηκαν από το </a:t>
            </a:r>
            <a:r>
              <a:rPr lang="en-US" sz="1000" b="0" i="1" u="none" strike="noStrike" baseline="0" dirty="0">
                <a:solidFill>
                  <a:srgbClr val="000000"/>
                </a:solidFill>
                <a:latin typeface="PFTransport"/>
              </a:rPr>
              <a:t>J.D. Sauer (1993), </a:t>
            </a:r>
            <a:r>
              <a:rPr lang="en-US" sz="1000" b="0" i="0" u="none" strike="noStrike" baseline="0" dirty="0">
                <a:solidFill>
                  <a:srgbClr val="000000"/>
                </a:solidFill>
                <a:latin typeface="PFTransport"/>
              </a:rPr>
              <a:t>Historical Geography of Plants. A Select Roster </a:t>
            </a:r>
            <a:r>
              <a:rPr lang="en-US" sz="1000" b="0" i="1" u="none" strike="noStrike" baseline="0" dirty="0">
                <a:solidFill>
                  <a:srgbClr val="000000"/>
                </a:solidFill>
                <a:latin typeface="PFTransport"/>
              </a:rPr>
              <a:t>, CRC Press, </a:t>
            </a:r>
            <a:r>
              <a:rPr lang="el-GR" sz="1000" b="0" i="1" u="none" strike="noStrike" baseline="0" dirty="0">
                <a:solidFill>
                  <a:srgbClr val="000000"/>
                </a:solidFill>
                <a:latin typeface="PFTransport"/>
              </a:rPr>
              <a:t>Μπόκα Ρέιτον, Φλόριντα. </a:t>
            </a:r>
            <a:endParaRPr lang="en-US" sz="1000" dirty="0"/>
          </a:p>
        </p:txBody>
      </p:sp>
    </p:spTree>
    <p:extLst>
      <p:ext uri="{BB962C8B-B14F-4D97-AF65-F5344CB8AC3E}">
        <p14:creationId xmlns:p14="http://schemas.microsoft.com/office/powerpoint/2010/main" val="3279803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204BDB-37D5-44A9-532D-104564330AB4}"/>
              </a:ext>
            </a:extLst>
          </p:cNvPr>
          <p:cNvSpPr txBox="1"/>
          <p:nvPr/>
        </p:nvSpPr>
        <p:spPr>
          <a:xfrm>
            <a:off x="850604" y="325506"/>
            <a:ext cx="7442789" cy="584775"/>
          </a:xfrm>
          <a:prstGeom prst="rect">
            <a:avLst/>
          </a:prstGeom>
          <a:noFill/>
        </p:spPr>
        <p:txBody>
          <a:bodyPr wrap="square">
            <a:spAutoFit/>
          </a:bodyPr>
          <a:lstStyle/>
          <a:p>
            <a:pPr algn="ctr"/>
            <a:r>
              <a:rPr lang="el-GR" sz="1600" b="1" dirty="0">
                <a:solidFill>
                  <a:schemeClr val="accent1"/>
                </a:solidFill>
                <a:latin typeface="PFTransport"/>
              </a:rPr>
              <a:t>Βασικά είδη διατροφής ανά ευρύτερη γεωγραφική περι οχή πρώτης καλλιέργειας ή εκτροφής των αντίστοιχων φυτών και ζώων.</a:t>
            </a:r>
            <a:endParaRPr lang="en-US" sz="1600" b="1" dirty="0">
              <a:solidFill>
                <a:schemeClr val="accent1"/>
              </a:solidFill>
              <a:latin typeface="PFTransport"/>
            </a:endParaRPr>
          </a:p>
        </p:txBody>
      </p:sp>
      <p:pic>
        <p:nvPicPr>
          <p:cNvPr id="6" name="Picture 5">
            <a:extLst>
              <a:ext uri="{FF2B5EF4-FFF2-40B4-BE49-F238E27FC236}">
                <a16:creationId xmlns:a16="http://schemas.microsoft.com/office/drawing/2014/main" id="{C3DE141B-BAB4-43E4-D74A-A1FC7780502E}"/>
              </a:ext>
            </a:extLst>
          </p:cNvPr>
          <p:cNvPicPr>
            <a:picLocks noChangeAspect="1"/>
          </p:cNvPicPr>
          <p:nvPr/>
        </p:nvPicPr>
        <p:blipFill>
          <a:blip r:embed="rId2"/>
          <a:stretch>
            <a:fillRect/>
          </a:stretch>
        </p:blipFill>
        <p:spPr>
          <a:xfrm>
            <a:off x="1052624" y="1000303"/>
            <a:ext cx="7240769" cy="3417452"/>
          </a:xfrm>
          <a:prstGeom prst="rect">
            <a:avLst/>
          </a:prstGeom>
        </p:spPr>
      </p:pic>
      <p:sp>
        <p:nvSpPr>
          <p:cNvPr id="11" name="TextBox 10">
            <a:extLst>
              <a:ext uri="{FF2B5EF4-FFF2-40B4-BE49-F238E27FC236}">
                <a16:creationId xmlns:a16="http://schemas.microsoft.com/office/drawing/2014/main" id="{4F3FEE25-46F9-32A3-CF49-92050250B385}"/>
              </a:ext>
            </a:extLst>
          </p:cNvPr>
          <p:cNvSpPr txBox="1"/>
          <p:nvPr/>
        </p:nvSpPr>
        <p:spPr>
          <a:xfrm>
            <a:off x="318975" y="4507777"/>
            <a:ext cx="8208335" cy="246221"/>
          </a:xfrm>
          <a:prstGeom prst="rect">
            <a:avLst/>
          </a:prstGeom>
          <a:noFill/>
        </p:spPr>
        <p:txBody>
          <a:bodyPr wrap="square">
            <a:spAutoFit/>
          </a:bodyPr>
          <a:lstStyle/>
          <a:p>
            <a:r>
              <a:rPr lang="el-GR" sz="1000" b="0" i="1" u="none" strike="noStrike" baseline="0" dirty="0">
                <a:solidFill>
                  <a:srgbClr val="000000"/>
                </a:solidFill>
                <a:latin typeface="PFTransport"/>
              </a:rPr>
              <a:t>Πηγή: Τα στοιχεία του πίνακα αντλήθηκαν από το </a:t>
            </a:r>
            <a:r>
              <a:rPr lang="en-US" sz="1000" b="0" i="1" u="none" strike="noStrike" baseline="0" dirty="0">
                <a:solidFill>
                  <a:srgbClr val="000000"/>
                </a:solidFill>
                <a:latin typeface="PFTransport"/>
              </a:rPr>
              <a:t>J.D. Sauer (1993), </a:t>
            </a:r>
            <a:r>
              <a:rPr lang="en-US" sz="1000" b="0" i="0" u="none" strike="noStrike" baseline="0" dirty="0">
                <a:solidFill>
                  <a:srgbClr val="000000"/>
                </a:solidFill>
                <a:latin typeface="PFTransport"/>
              </a:rPr>
              <a:t>Historical Geography of Plants. A Select Roster </a:t>
            </a:r>
            <a:r>
              <a:rPr lang="en-US" sz="1000" b="0" i="1" u="none" strike="noStrike" baseline="0" dirty="0">
                <a:solidFill>
                  <a:srgbClr val="000000"/>
                </a:solidFill>
                <a:latin typeface="PFTransport"/>
              </a:rPr>
              <a:t>, CRC Press, </a:t>
            </a:r>
            <a:r>
              <a:rPr lang="el-GR" sz="1000" b="0" i="1" u="none" strike="noStrike" baseline="0" dirty="0">
                <a:solidFill>
                  <a:srgbClr val="000000"/>
                </a:solidFill>
                <a:latin typeface="PFTransport"/>
              </a:rPr>
              <a:t>Μπόκα Ρέιτον, Φλόριντα. </a:t>
            </a:r>
            <a:endParaRPr lang="en-US" sz="1000" dirty="0"/>
          </a:p>
        </p:txBody>
      </p:sp>
    </p:spTree>
    <p:extLst>
      <p:ext uri="{BB962C8B-B14F-4D97-AF65-F5344CB8AC3E}">
        <p14:creationId xmlns:p14="http://schemas.microsoft.com/office/powerpoint/2010/main" val="1394954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D8C03D-9275-7538-AD8F-3FEE910BF04E}"/>
              </a:ext>
            </a:extLst>
          </p:cNvPr>
          <p:cNvSpPr txBox="1"/>
          <p:nvPr/>
        </p:nvSpPr>
        <p:spPr>
          <a:xfrm>
            <a:off x="1061980" y="1233711"/>
            <a:ext cx="7166344" cy="400110"/>
          </a:xfrm>
          <a:prstGeom prst="rect">
            <a:avLst/>
          </a:prstGeom>
          <a:noFill/>
        </p:spPr>
        <p:txBody>
          <a:bodyPr wrap="square">
            <a:spAutoFit/>
          </a:bodyPr>
          <a:lstStyle/>
          <a:p>
            <a:pPr algn="ctr"/>
            <a:r>
              <a:rPr lang="el-GR" sz="2000" b="1" i="0" u="none" strike="noStrike" baseline="0" dirty="0">
                <a:solidFill>
                  <a:schemeClr val="accent1"/>
                </a:solidFill>
                <a:latin typeface="PFTransport"/>
              </a:rPr>
              <a:t>Νεολιθική </a:t>
            </a:r>
            <a:r>
              <a:rPr lang="el-GR" sz="2000" b="1" dirty="0">
                <a:solidFill>
                  <a:schemeClr val="accent1"/>
                </a:solidFill>
                <a:latin typeface="PFTransport"/>
              </a:rPr>
              <a:t>Ε</a:t>
            </a:r>
            <a:r>
              <a:rPr lang="el-GR" sz="2000" b="1" i="0" u="none" strike="noStrike" baseline="0" dirty="0">
                <a:solidFill>
                  <a:schemeClr val="accent1"/>
                </a:solidFill>
                <a:latin typeface="PFTransport"/>
              </a:rPr>
              <a:t>πανάσταση &amp; Ανατολική Μεσόγειος</a:t>
            </a:r>
            <a:r>
              <a:rPr lang="el-GR" sz="2000" b="0" i="0" u="none" strike="noStrike" baseline="0" dirty="0">
                <a:solidFill>
                  <a:schemeClr val="accent1"/>
                </a:solidFill>
                <a:latin typeface="PFTransport"/>
              </a:rPr>
              <a:t>	</a:t>
            </a:r>
          </a:p>
        </p:txBody>
      </p:sp>
      <p:sp>
        <p:nvSpPr>
          <p:cNvPr id="5" name="TextBox 4">
            <a:extLst>
              <a:ext uri="{FF2B5EF4-FFF2-40B4-BE49-F238E27FC236}">
                <a16:creationId xmlns:a16="http://schemas.microsoft.com/office/drawing/2014/main" id="{F2019D43-8279-8100-E51E-E8E3187F53E7}"/>
              </a:ext>
            </a:extLst>
          </p:cNvPr>
          <p:cNvSpPr txBox="1"/>
          <p:nvPr/>
        </p:nvSpPr>
        <p:spPr>
          <a:xfrm>
            <a:off x="1190846" y="2207211"/>
            <a:ext cx="6762307" cy="1938992"/>
          </a:xfrm>
          <a:prstGeom prst="rect">
            <a:avLst/>
          </a:prstGeom>
          <a:noFill/>
        </p:spPr>
        <p:txBody>
          <a:bodyPr wrap="square">
            <a:spAutoFit/>
          </a:bodyPr>
          <a:lstStyle/>
          <a:p>
            <a:pPr algn="ctr"/>
            <a:r>
              <a:rPr lang="el-GR" sz="1800" b="0" i="0" u="none" strike="noStrike" baseline="0" dirty="0">
                <a:solidFill>
                  <a:schemeClr val="accent2"/>
                </a:solidFill>
                <a:latin typeface="PFTransport"/>
              </a:rPr>
              <a:t>Τα διάφορα φυτικά είδη εξημερώθηκαν σε πολύ διαφορετικές χρονικές περιόδους και περιοχές.</a:t>
            </a:r>
          </a:p>
          <a:p>
            <a:pPr algn="just"/>
            <a:endParaRPr lang="el-GR" sz="1800" b="0" i="0" u="none" strike="noStrike" baseline="0" dirty="0">
              <a:solidFill>
                <a:srgbClr val="000000"/>
              </a:solidFill>
              <a:latin typeface="PFTransport"/>
            </a:endParaRPr>
          </a:p>
          <a:p>
            <a:pPr marL="285750" indent="-285750" algn="just">
              <a:buFont typeface="Wingdings" panose="05000000000000000000" pitchFamily="2" charset="2"/>
              <a:buChar char="Ø"/>
            </a:pPr>
            <a:r>
              <a:rPr lang="el-GR" sz="1600" dirty="0">
                <a:solidFill>
                  <a:schemeClr val="tx1"/>
                </a:solidFill>
                <a:latin typeface="PFTransport"/>
              </a:rPr>
              <a:t>Α</a:t>
            </a:r>
            <a:r>
              <a:rPr lang="el-GR" sz="1600" b="0" i="0" u="none" strike="noStrike" baseline="0" dirty="0">
                <a:solidFill>
                  <a:schemeClr val="tx1"/>
                </a:solidFill>
                <a:latin typeface="PFTransport"/>
              </a:rPr>
              <a:t>ρχικά καλλιεργήθηκαν είδη που οι αυτόχθονες πληθυσμοί χρησιμοποιούσαν στη διατροφή τους και πριν από την εισαγωγή της γεωργίας, δηλαδή όταν διαβιούσαν ως τροφοσυλλέκτες και κυνηγοί. </a:t>
            </a:r>
          </a:p>
          <a:p>
            <a:pPr algn="just"/>
            <a:endParaRPr lang="el-GR" sz="1800" dirty="0">
              <a:solidFill>
                <a:schemeClr val="tx1"/>
              </a:solidFill>
              <a:latin typeface="PFTransport"/>
            </a:endParaRPr>
          </a:p>
        </p:txBody>
      </p:sp>
    </p:spTree>
    <p:extLst>
      <p:ext uri="{BB962C8B-B14F-4D97-AF65-F5344CB8AC3E}">
        <p14:creationId xmlns:p14="http://schemas.microsoft.com/office/powerpoint/2010/main" val="3554394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4067A5-D8B0-8D78-24FB-E66ADB578057}"/>
              </a:ext>
            </a:extLst>
          </p:cNvPr>
          <p:cNvSpPr txBox="1"/>
          <p:nvPr/>
        </p:nvSpPr>
        <p:spPr>
          <a:xfrm>
            <a:off x="1344168" y="1674185"/>
            <a:ext cx="6455664" cy="2554545"/>
          </a:xfrm>
          <a:prstGeom prst="rect">
            <a:avLst/>
          </a:prstGeom>
          <a:solidFill>
            <a:schemeClr val="accent1">
              <a:lumMod val="20000"/>
              <a:lumOff val="80000"/>
            </a:schemeClr>
          </a:solidFill>
          <a:ln>
            <a:solidFill>
              <a:schemeClr val="accent1"/>
            </a:solidFill>
          </a:ln>
        </p:spPr>
        <p:txBody>
          <a:bodyPr wrap="square">
            <a:spAutoFit/>
          </a:bodyPr>
          <a:lstStyle/>
          <a:p>
            <a:pPr algn="just"/>
            <a:r>
              <a:rPr lang="el-GR" sz="1600" dirty="0">
                <a:latin typeface="PFTransport"/>
              </a:rPr>
              <a:t>Σύμφωνα με την αρχαιολογική χρονολόγηση, οι πλέον πρώιμες καλλιέργειες στη Mέση Aνατολή αφορούσαν ποικιλίες σιταριού και κριθαριού, καθώς και ορισμένα οσπριοειδή, όπως τη φακή και το ρεβίθι. </a:t>
            </a:r>
          </a:p>
          <a:p>
            <a:pPr algn="just"/>
            <a:endParaRPr lang="el-GR" sz="1600" dirty="0">
              <a:latin typeface="PFTransport"/>
            </a:endParaRPr>
          </a:p>
          <a:p>
            <a:pPr algn="just"/>
            <a:r>
              <a:rPr lang="el-GR" sz="1600" dirty="0">
                <a:latin typeface="PFTransport"/>
              </a:rPr>
              <a:t>Από τη νεολιθική εποχή και μετέπειτα, οι λαοί της Μεσογείου στηρίχθηκαν διατροφικά στο σιτάρι και το κριθάρι. </a:t>
            </a:r>
          </a:p>
          <a:p>
            <a:pPr algn="just"/>
            <a:endParaRPr lang="el-GR" sz="1600" dirty="0">
              <a:latin typeface="PFTransport"/>
            </a:endParaRPr>
          </a:p>
          <a:p>
            <a:pPr algn="just"/>
            <a:r>
              <a:rPr lang="el-GR" sz="1600" b="1" dirty="0">
                <a:latin typeface="PFTransport"/>
              </a:rPr>
              <a:t>Είναι ενδεικτικό ότι αυτά τα δύο σιτηρά παρείχαν στους κατοίκους της αρχαίας Ελλάδας τουλάχιστον τα 2/3 των συνολικών διαθέσιμων θερμίδων. </a:t>
            </a:r>
          </a:p>
        </p:txBody>
      </p:sp>
    </p:spTree>
    <p:extLst>
      <p:ext uri="{BB962C8B-B14F-4D97-AF65-F5344CB8AC3E}">
        <p14:creationId xmlns:p14="http://schemas.microsoft.com/office/powerpoint/2010/main" val="1293866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A8D972-1BEF-C12F-B76E-B16276FE5F40}"/>
              </a:ext>
            </a:extLst>
          </p:cNvPr>
          <p:cNvSpPr txBox="1"/>
          <p:nvPr/>
        </p:nvSpPr>
        <p:spPr>
          <a:xfrm>
            <a:off x="1786270" y="320164"/>
            <a:ext cx="5571460" cy="461665"/>
          </a:xfrm>
          <a:prstGeom prst="rect">
            <a:avLst/>
          </a:prstGeom>
          <a:noFill/>
        </p:spPr>
        <p:txBody>
          <a:bodyPr wrap="square">
            <a:spAutoFit/>
          </a:bodyPr>
          <a:lstStyle/>
          <a:p>
            <a:pPr algn="ctr"/>
            <a:r>
              <a:rPr lang="el-GR" sz="2400" b="1" dirty="0">
                <a:solidFill>
                  <a:schemeClr val="accent1"/>
                </a:solidFill>
                <a:latin typeface="PFTransport"/>
              </a:rPr>
              <a:t>Τ</a:t>
            </a:r>
            <a:r>
              <a:rPr lang="el-GR" sz="2400" b="1" i="0" u="none" strike="noStrike" baseline="0" dirty="0">
                <a:solidFill>
                  <a:schemeClr val="accent1"/>
                </a:solidFill>
                <a:latin typeface="PFTransport"/>
              </a:rPr>
              <a:t>εχνολογίες παρασκευής τροφίμων </a:t>
            </a:r>
            <a:endParaRPr lang="en-US" sz="1800" b="1" dirty="0">
              <a:solidFill>
                <a:schemeClr val="accent1"/>
              </a:solidFill>
            </a:endParaRPr>
          </a:p>
        </p:txBody>
      </p:sp>
      <p:sp>
        <p:nvSpPr>
          <p:cNvPr id="5" name="TextBox 4">
            <a:extLst>
              <a:ext uri="{FF2B5EF4-FFF2-40B4-BE49-F238E27FC236}">
                <a16:creationId xmlns:a16="http://schemas.microsoft.com/office/drawing/2014/main" id="{408F6910-592E-0367-7DAD-7CC2BC16A22B}"/>
              </a:ext>
            </a:extLst>
          </p:cNvPr>
          <p:cNvSpPr txBox="1"/>
          <p:nvPr/>
        </p:nvSpPr>
        <p:spPr>
          <a:xfrm>
            <a:off x="685799" y="935011"/>
            <a:ext cx="4334257" cy="3693319"/>
          </a:xfrm>
          <a:prstGeom prst="rect">
            <a:avLst/>
          </a:prstGeom>
          <a:noFill/>
        </p:spPr>
        <p:txBody>
          <a:bodyPr wrap="square">
            <a:spAutoFit/>
          </a:bodyPr>
          <a:lstStyle/>
          <a:p>
            <a:pPr algn="just"/>
            <a:r>
              <a:rPr lang="el-GR" sz="1800" b="0" i="0" u="none" strike="noStrike" baseline="0" dirty="0">
                <a:solidFill>
                  <a:srgbClr val="000000"/>
                </a:solidFill>
                <a:latin typeface="PFTransport"/>
              </a:rPr>
              <a:t>Κατά τη νεολιθική περίοδο, αναπτύχθηκαν νέες τεχνολογίες παρασκευής τροφίμων, με σημαντικότερες αυτές που περιλάμβαναν τη ζύμωση δημητριακών και φρούτων, για την παρασκευή:</a:t>
            </a:r>
          </a:p>
          <a:p>
            <a:pPr algn="just"/>
            <a:endParaRPr lang="el-GR" sz="1800" dirty="0">
              <a:latin typeface="PFTransport"/>
            </a:endParaRPr>
          </a:p>
          <a:p>
            <a:pPr marL="342900" indent="-342900" algn="just">
              <a:buAutoNum type="arabicParenR"/>
            </a:pPr>
            <a:r>
              <a:rPr lang="el-GR" sz="1800" b="0" i="0" u="none" strike="noStrike" baseline="0" dirty="0">
                <a:solidFill>
                  <a:srgbClr val="000000"/>
                </a:solidFill>
                <a:latin typeface="PFTransport"/>
              </a:rPr>
              <a:t>ψωμιού, </a:t>
            </a:r>
          </a:p>
          <a:p>
            <a:pPr marL="342900" indent="-342900" algn="just">
              <a:buAutoNum type="arabicParenR"/>
            </a:pPr>
            <a:endParaRPr lang="el-GR" sz="1800" b="0" i="0" u="none" strike="noStrike" baseline="0" dirty="0">
              <a:solidFill>
                <a:srgbClr val="000000"/>
              </a:solidFill>
              <a:latin typeface="PFTransport"/>
            </a:endParaRPr>
          </a:p>
          <a:p>
            <a:pPr marL="342900" indent="-342900" algn="just">
              <a:buAutoNum type="arabicParenR"/>
            </a:pPr>
            <a:r>
              <a:rPr lang="el-GR" sz="1800" b="0" i="0" u="none" strike="noStrike" baseline="0" dirty="0">
                <a:solidFill>
                  <a:srgbClr val="000000"/>
                </a:solidFill>
                <a:latin typeface="PFTransport"/>
              </a:rPr>
              <a:t>μπίρας, </a:t>
            </a:r>
          </a:p>
          <a:p>
            <a:pPr marL="342900" indent="-342900" algn="just">
              <a:buAutoNum type="arabicParenR"/>
            </a:pPr>
            <a:endParaRPr lang="el-GR" sz="1800" b="0" i="0" u="none" strike="noStrike" baseline="0" dirty="0">
              <a:solidFill>
                <a:srgbClr val="000000"/>
              </a:solidFill>
              <a:latin typeface="PFTransport"/>
            </a:endParaRPr>
          </a:p>
          <a:p>
            <a:pPr marL="342900" indent="-342900" algn="just">
              <a:buAutoNum type="arabicParenR"/>
            </a:pPr>
            <a:r>
              <a:rPr lang="el-GR" sz="1800" b="0" i="0" u="none" strike="noStrike" baseline="0" dirty="0">
                <a:solidFill>
                  <a:srgbClr val="000000"/>
                </a:solidFill>
                <a:latin typeface="PFTransport"/>
              </a:rPr>
              <a:t>κρασιού και </a:t>
            </a:r>
          </a:p>
          <a:p>
            <a:pPr marL="342900" indent="-342900" algn="just">
              <a:buAutoNum type="arabicParenR"/>
            </a:pPr>
            <a:endParaRPr lang="el-GR" sz="1800" b="0" i="0" u="none" strike="noStrike" baseline="0" dirty="0">
              <a:solidFill>
                <a:srgbClr val="000000"/>
              </a:solidFill>
              <a:latin typeface="PFTransport"/>
            </a:endParaRPr>
          </a:p>
          <a:p>
            <a:pPr marL="342900" indent="-342900" algn="just">
              <a:buAutoNum type="arabicParenR"/>
            </a:pPr>
            <a:r>
              <a:rPr lang="el-GR" sz="1800" b="0" i="0" u="none" strike="noStrike" baseline="0" dirty="0">
                <a:solidFill>
                  <a:srgbClr val="000000"/>
                </a:solidFill>
                <a:latin typeface="PFTransport"/>
              </a:rPr>
              <a:t>ξιδιού. </a:t>
            </a:r>
          </a:p>
        </p:txBody>
      </p:sp>
      <p:pic>
        <p:nvPicPr>
          <p:cNvPr id="7" name="Picture 6">
            <a:extLst>
              <a:ext uri="{FF2B5EF4-FFF2-40B4-BE49-F238E27FC236}">
                <a16:creationId xmlns:a16="http://schemas.microsoft.com/office/drawing/2014/main" id="{D60C31B4-6C18-3EF2-6A49-EED37555408E}"/>
              </a:ext>
            </a:extLst>
          </p:cNvPr>
          <p:cNvPicPr>
            <a:picLocks noChangeAspect="1"/>
          </p:cNvPicPr>
          <p:nvPr/>
        </p:nvPicPr>
        <p:blipFill rotWithShape="1">
          <a:blip r:embed="rId2"/>
          <a:srcRect t="21292"/>
          <a:stretch/>
        </p:blipFill>
        <p:spPr>
          <a:xfrm>
            <a:off x="5273749" y="1010093"/>
            <a:ext cx="3551274" cy="3317268"/>
          </a:xfrm>
          <a:prstGeom prst="rect">
            <a:avLst/>
          </a:prstGeom>
        </p:spPr>
      </p:pic>
    </p:spTree>
    <p:extLst>
      <p:ext uri="{BB962C8B-B14F-4D97-AF65-F5344CB8AC3E}">
        <p14:creationId xmlns:p14="http://schemas.microsoft.com/office/powerpoint/2010/main" val="1889424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A8D972-1BEF-C12F-B76E-B16276FE5F40}"/>
              </a:ext>
            </a:extLst>
          </p:cNvPr>
          <p:cNvSpPr txBox="1"/>
          <p:nvPr/>
        </p:nvSpPr>
        <p:spPr>
          <a:xfrm>
            <a:off x="1786270" y="585340"/>
            <a:ext cx="5571460" cy="830997"/>
          </a:xfrm>
          <a:prstGeom prst="rect">
            <a:avLst/>
          </a:prstGeom>
          <a:noFill/>
        </p:spPr>
        <p:txBody>
          <a:bodyPr wrap="square">
            <a:spAutoFit/>
          </a:bodyPr>
          <a:lstStyle/>
          <a:p>
            <a:pPr algn="ctr"/>
            <a:r>
              <a:rPr lang="el-GR" sz="2400" b="1" dirty="0">
                <a:solidFill>
                  <a:schemeClr val="accent1"/>
                </a:solidFill>
                <a:latin typeface="PFTransport"/>
              </a:rPr>
              <a:t>Νέες τεχνικές μαγειρέματος &amp; συντήρησης τροφίμων</a:t>
            </a:r>
            <a:endParaRPr lang="en-US" sz="1800" b="1" dirty="0">
              <a:solidFill>
                <a:schemeClr val="accent1"/>
              </a:solidFill>
            </a:endParaRPr>
          </a:p>
        </p:txBody>
      </p:sp>
      <p:sp>
        <p:nvSpPr>
          <p:cNvPr id="5" name="TextBox 4">
            <a:extLst>
              <a:ext uri="{FF2B5EF4-FFF2-40B4-BE49-F238E27FC236}">
                <a16:creationId xmlns:a16="http://schemas.microsoft.com/office/drawing/2014/main" id="{408F6910-592E-0367-7DAD-7CC2BC16A22B}"/>
              </a:ext>
            </a:extLst>
          </p:cNvPr>
          <p:cNvSpPr txBox="1"/>
          <p:nvPr/>
        </p:nvSpPr>
        <p:spPr>
          <a:xfrm>
            <a:off x="2094614" y="1593379"/>
            <a:ext cx="4954772" cy="1477328"/>
          </a:xfrm>
          <a:prstGeom prst="rect">
            <a:avLst/>
          </a:prstGeom>
          <a:noFill/>
        </p:spPr>
        <p:txBody>
          <a:bodyPr wrap="square">
            <a:spAutoFit/>
          </a:bodyPr>
          <a:lstStyle/>
          <a:p>
            <a:pPr algn="just"/>
            <a:endParaRPr lang="el-GR" sz="1800" dirty="0">
              <a:latin typeface="PFTransport"/>
            </a:endParaRPr>
          </a:p>
          <a:p>
            <a:pPr algn="just"/>
            <a:r>
              <a:rPr lang="el-GR" sz="1800" b="0" i="0" u="none" strike="noStrike" baseline="0" dirty="0">
                <a:solidFill>
                  <a:srgbClr val="000000"/>
                </a:solidFill>
                <a:latin typeface="PFTransport"/>
              </a:rPr>
              <a:t>Εμφανίστηκαν ακόμα νέες τεχνικές μαγειρέματος, πέραν του ψησίματος, κυρίως το βράσιμο, καθώς και βελτιωμένες τεχνικές συντήρησης τροφίμων. </a:t>
            </a:r>
          </a:p>
          <a:p>
            <a:pPr algn="just"/>
            <a:endParaRPr lang="el-GR" sz="1800" dirty="0">
              <a:latin typeface="PFTransport"/>
            </a:endParaRPr>
          </a:p>
        </p:txBody>
      </p:sp>
      <p:pic>
        <p:nvPicPr>
          <p:cNvPr id="2" name="Picture 1">
            <a:extLst>
              <a:ext uri="{FF2B5EF4-FFF2-40B4-BE49-F238E27FC236}">
                <a16:creationId xmlns:a16="http://schemas.microsoft.com/office/drawing/2014/main" id="{07F0CE8C-DB7D-9672-5912-13A1D7A8DDB1}"/>
              </a:ext>
            </a:extLst>
          </p:cNvPr>
          <p:cNvPicPr>
            <a:picLocks noChangeAspect="1"/>
          </p:cNvPicPr>
          <p:nvPr/>
        </p:nvPicPr>
        <p:blipFill>
          <a:blip r:embed="rId2"/>
          <a:stretch>
            <a:fillRect/>
          </a:stretch>
        </p:blipFill>
        <p:spPr>
          <a:xfrm>
            <a:off x="5301234" y="2957960"/>
            <a:ext cx="2857500" cy="1600200"/>
          </a:xfrm>
          <a:prstGeom prst="rect">
            <a:avLst/>
          </a:prstGeom>
        </p:spPr>
      </p:pic>
    </p:spTree>
    <p:extLst>
      <p:ext uri="{BB962C8B-B14F-4D97-AF65-F5344CB8AC3E}">
        <p14:creationId xmlns:p14="http://schemas.microsoft.com/office/powerpoint/2010/main" val="1095320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E3BEBA-4255-2A18-B51C-38D147665AA1}"/>
              </a:ext>
            </a:extLst>
          </p:cNvPr>
          <p:cNvPicPr>
            <a:picLocks noChangeAspect="1"/>
          </p:cNvPicPr>
          <p:nvPr/>
        </p:nvPicPr>
        <p:blipFill>
          <a:blip r:embed="rId2"/>
          <a:stretch>
            <a:fillRect/>
          </a:stretch>
        </p:blipFill>
        <p:spPr>
          <a:xfrm>
            <a:off x="1323213" y="1712560"/>
            <a:ext cx="5779008" cy="3042085"/>
          </a:xfrm>
          <a:prstGeom prst="rect">
            <a:avLst/>
          </a:prstGeom>
        </p:spPr>
      </p:pic>
      <p:pic>
        <p:nvPicPr>
          <p:cNvPr id="8" name="Picture 7">
            <a:extLst>
              <a:ext uri="{FF2B5EF4-FFF2-40B4-BE49-F238E27FC236}">
                <a16:creationId xmlns:a16="http://schemas.microsoft.com/office/drawing/2014/main" id="{F23A2A72-2995-30EE-C207-94152D457D8F}"/>
              </a:ext>
            </a:extLst>
          </p:cNvPr>
          <p:cNvPicPr>
            <a:picLocks noChangeAspect="1"/>
          </p:cNvPicPr>
          <p:nvPr/>
        </p:nvPicPr>
        <p:blipFill rotWithShape="1">
          <a:blip r:embed="rId3"/>
          <a:srcRect b="70894"/>
          <a:stretch/>
        </p:blipFill>
        <p:spPr>
          <a:xfrm>
            <a:off x="1058037" y="357152"/>
            <a:ext cx="6076950" cy="1327976"/>
          </a:xfrm>
          <a:prstGeom prst="rect">
            <a:avLst/>
          </a:prstGeom>
        </p:spPr>
      </p:pic>
    </p:spTree>
    <p:extLst>
      <p:ext uri="{BB962C8B-B14F-4D97-AF65-F5344CB8AC3E}">
        <p14:creationId xmlns:p14="http://schemas.microsoft.com/office/powerpoint/2010/main" val="1366835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A8D972-1BEF-C12F-B76E-B16276FE5F40}"/>
              </a:ext>
            </a:extLst>
          </p:cNvPr>
          <p:cNvSpPr txBox="1"/>
          <p:nvPr/>
        </p:nvSpPr>
        <p:spPr>
          <a:xfrm>
            <a:off x="0" y="616078"/>
            <a:ext cx="5571460" cy="461665"/>
          </a:xfrm>
          <a:prstGeom prst="rect">
            <a:avLst/>
          </a:prstGeom>
          <a:noFill/>
        </p:spPr>
        <p:txBody>
          <a:bodyPr wrap="square">
            <a:spAutoFit/>
          </a:bodyPr>
          <a:lstStyle/>
          <a:p>
            <a:pPr algn="ctr"/>
            <a:r>
              <a:rPr lang="el-GR" sz="2400" b="1" dirty="0">
                <a:solidFill>
                  <a:schemeClr val="accent1"/>
                </a:solidFill>
                <a:latin typeface="PFTransport"/>
              </a:rPr>
              <a:t>Κεραμική τέχνη</a:t>
            </a:r>
            <a:endParaRPr lang="en-US" sz="1800" b="1" dirty="0">
              <a:solidFill>
                <a:schemeClr val="accent1"/>
              </a:solidFill>
            </a:endParaRPr>
          </a:p>
        </p:txBody>
      </p:sp>
      <p:sp>
        <p:nvSpPr>
          <p:cNvPr id="5" name="TextBox 4">
            <a:extLst>
              <a:ext uri="{FF2B5EF4-FFF2-40B4-BE49-F238E27FC236}">
                <a16:creationId xmlns:a16="http://schemas.microsoft.com/office/drawing/2014/main" id="{408F6910-592E-0367-7DAD-7CC2BC16A22B}"/>
              </a:ext>
            </a:extLst>
          </p:cNvPr>
          <p:cNvSpPr txBox="1"/>
          <p:nvPr/>
        </p:nvSpPr>
        <p:spPr>
          <a:xfrm>
            <a:off x="896111" y="1447075"/>
            <a:ext cx="3886201" cy="2031325"/>
          </a:xfrm>
          <a:prstGeom prst="rect">
            <a:avLst/>
          </a:prstGeom>
          <a:noFill/>
        </p:spPr>
        <p:txBody>
          <a:bodyPr wrap="square">
            <a:spAutoFit/>
          </a:bodyPr>
          <a:lstStyle/>
          <a:p>
            <a:pPr algn="just"/>
            <a:endParaRPr lang="el-GR" sz="1800" dirty="0">
              <a:latin typeface="PFTransport"/>
            </a:endParaRPr>
          </a:p>
          <a:p>
            <a:pPr algn="just"/>
            <a:endParaRPr lang="el-GR" sz="1800" dirty="0">
              <a:latin typeface="PFTransport"/>
            </a:endParaRPr>
          </a:p>
          <a:p>
            <a:pPr algn="just"/>
            <a:r>
              <a:rPr lang="el-GR" sz="1800" b="0" i="0" u="none" strike="noStrike" baseline="0" dirty="0">
                <a:solidFill>
                  <a:srgbClr val="000000"/>
                </a:solidFill>
                <a:latin typeface="PFTransport"/>
              </a:rPr>
              <a:t>Η κεραμική τέχνη, η οποία σημείωσε παράλληλη πρόοδο, βοήθησε πολύ στην τελειοποίηση νέων τεχνικών, για την παρασκευή και την επεξεργασία των τροφίμων. </a:t>
            </a:r>
            <a:endParaRPr lang="en-US" sz="1200" dirty="0"/>
          </a:p>
        </p:txBody>
      </p:sp>
      <p:pic>
        <p:nvPicPr>
          <p:cNvPr id="7" name="Picture 6">
            <a:extLst>
              <a:ext uri="{FF2B5EF4-FFF2-40B4-BE49-F238E27FC236}">
                <a16:creationId xmlns:a16="http://schemas.microsoft.com/office/drawing/2014/main" id="{D60C31B4-6C18-3EF2-6A49-EED37555408E}"/>
              </a:ext>
            </a:extLst>
          </p:cNvPr>
          <p:cNvPicPr>
            <a:picLocks noChangeAspect="1"/>
          </p:cNvPicPr>
          <p:nvPr/>
        </p:nvPicPr>
        <p:blipFill rotWithShape="1">
          <a:blip r:embed="rId2"/>
          <a:srcRect t="21292"/>
          <a:stretch/>
        </p:blipFill>
        <p:spPr>
          <a:xfrm>
            <a:off x="5173165" y="1010093"/>
            <a:ext cx="3551274" cy="3317268"/>
          </a:xfrm>
          <a:prstGeom prst="rect">
            <a:avLst/>
          </a:prstGeom>
        </p:spPr>
      </p:pic>
    </p:spTree>
    <p:extLst>
      <p:ext uri="{BB962C8B-B14F-4D97-AF65-F5344CB8AC3E}">
        <p14:creationId xmlns:p14="http://schemas.microsoft.com/office/powerpoint/2010/main" val="1171716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5D96C-C12E-E710-3B07-FA65858FC95A}"/>
              </a:ext>
            </a:extLst>
          </p:cNvPr>
          <p:cNvSpPr>
            <a:spLocks noGrp="1"/>
          </p:cNvSpPr>
          <p:nvPr>
            <p:ph type="title"/>
          </p:nvPr>
        </p:nvSpPr>
        <p:spPr>
          <a:xfrm>
            <a:off x="627320" y="561458"/>
            <a:ext cx="7889358" cy="669851"/>
          </a:xfrm>
        </p:spPr>
        <p:txBody>
          <a:bodyPr/>
          <a:lstStyle/>
          <a:p>
            <a:r>
              <a:rPr lang="el-GR" sz="2400" dirty="0">
                <a:solidFill>
                  <a:schemeClr val="accent1"/>
                </a:solidFill>
                <a:latin typeface="PFTransport"/>
              </a:rPr>
              <a:t>Προϊόντα διατροφής στις νεολιθικές κοινωνίες της Ανατολικής Μεσογείου</a:t>
            </a:r>
            <a:endParaRPr lang="en-US" sz="2400" dirty="0">
              <a:solidFill>
                <a:schemeClr val="accent1"/>
              </a:solidFill>
              <a:latin typeface="PFTransport"/>
            </a:endParaRPr>
          </a:p>
        </p:txBody>
      </p:sp>
      <p:sp>
        <p:nvSpPr>
          <p:cNvPr id="9" name="TextBox 8">
            <a:extLst>
              <a:ext uri="{FF2B5EF4-FFF2-40B4-BE49-F238E27FC236}">
                <a16:creationId xmlns:a16="http://schemas.microsoft.com/office/drawing/2014/main" id="{5DA502B3-3780-E08A-712D-25E870012AF0}"/>
              </a:ext>
            </a:extLst>
          </p:cNvPr>
          <p:cNvSpPr txBox="1"/>
          <p:nvPr/>
        </p:nvSpPr>
        <p:spPr>
          <a:xfrm>
            <a:off x="802758" y="1603867"/>
            <a:ext cx="7538483" cy="2308324"/>
          </a:xfrm>
          <a:prstGeom prst="rect">
            <a:avLst/>
          </a:prstGeom>
          <a:noFill/>
        </p:spPr>
        <p:txBody>
          <a:bodyPr wrap="square">
            <a:spAutoFit/>
          </a:bodyPr>
          <a:lstStyle/>
          <a:p>
            <a:pPr marL="285750" indent="-285750" algn="just">
              <a:buFont typeface="Wingdings" panose="05000000000000000000" pitchFamily="2" charset="2"/>
              <a:buChar char="§"/>
            </a:pPr>
            <a:r>
              <a:rPr lang="el-GR" sz="1800" dirty="0">
                <a:latin typeface="PFTransport"/>
              </a:rPr>
              <a:t>Η οικονομία των πρώιμων γεωργών στην ανατολική Μεσόγειο ήταν κατά βάση γεωργοκτηνοτροφική, όμως συμπληρωνόταν με τη συλλογή, την αλιεία, καθώς και το κυνήγι άγριων ζώων, ελαφιών, </a:t>
            </a:r>
            <a:r>
              <a:rPr lang="el-GR" sz="1800" dirty="0" err="1">
                <a:latin typeface="PFTransport"/>
              </a:rPr>
              <a:t>αγρινών</a:t>
            </a:r>
            <a:r>
              <a:rPr lang="el-GR" sz="1800" dirty="0">
                <a:latin typeface="PFTransport"/>
              </a:rPr>
              <a:t> (είδος </a:t>
            </a:r>
            <a:r>
              <a:rPr lang="el-GR" sz="1800">
                <a:latin typeface="PFTransport"/>
              </a:rPr>
              <a:t>άγριου πρόβατου) </a:t>
            </a:r>
            <a:r>
              <a:rPr lang="el-GR" sz="1800" dirty="0">
                <a:latin typeface="PFTransport"/>
              </a:rPr>
              <a:t>και αγριογούρουνων. </a:t>
            </a:r>
          </a:p>
          <a:p>
            <a:pPr marL="285750" indent="-285750" algn="just">
              <a:buFont typeface="Wingdings" panose="05000000000000000000" pitchFamily="2" charset="2"/>
              <a:buChar char="§"/>
            </a:pPr>
            <a:endParaRPr lang="el-GR" sz="1800" dirty="0">
              <a:latin typeface="PFTransport"/>
            </a:endParaRPr>
          </a:p>
          <a:p>
            <a:pPr marL="285750" indent="-285750" algn="just">
              <a:buFont typeface="Wingdings" panose="05000000000000000000" pitchFamily="2" charset="2"/>
              <a:buChar char="Ø"/>
            </a:pPr>
            <a:r>
              <a:rPr lang="el-GR" sz="1800" dirty="0">
                <a:latin typeface="PFTransport"/>
              </a:rPr>
              <a:t>Τα εργαλεία που έχουν βρεθεί στους νεολιθικούς οικισμούς της Ελλάδας, των Κυκλάδων, της Κρήτης και της Κύπρου μαρτυρούν τις ασχολίες των κατοίκων.</a:t>
            </a:r>
            <a:endParaRPr lang="en-US" sz="1800" dirty="0">
              <a:latin typeface="PFTransport"/>
            </a:endParaRPr>
          </a:p>
        </p:txBody>
      </p:sp>
    </p:spTree>
    <p:extLst>
      <p:ext uri="{BB962C8B-B14F-4D97-AF65-F5344CB8AC3E}">
        <p14:creationId xmlns:p14="http://schemas.microsoft.com/office/powerpoint/2010/main" val="3808882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31">
            <a:extLst>
              <a:ext uri="{FF2B5EF4-FFF2-40B4-BE49-F238E27FC236}">
                <a16:creationId xmlns:a16="http://schemas.microsoft.com/office/drawing/2014/main" id="{58743394-9798-1664-F73C-3C7F99558024}"/>
              </a:ext>
            </a:extLst>
          </p:cNvPr>
          <p:cNvGraphicFramePr>
            <a:graphicFrameLocks noGrp="1"/>
          </p:cNvGraphicFramePr>
          <p:nvPr>
            <p:extLst>
              <p:ext uri="{D42A27DB-BD31-4B8C-83A1-F6EECF244321}">
                <p14:modId xmlns:p14="http://schemas.microsoft.com/office/powerpoint/2010/main" val="1052536324"/>
              </p:ext>
            </p:extLst>
          </p:nvPr>
        </p:nvGraphicFramePr>
        <p:xfrm>
          <a:off x="1078233" y="665867"/>
          <a:ext cx="3331620" cy="1892594"/>
        </p:xfrm>
        <a:graphic>
          <a:graphicData uri="http://schemas.openxmlformats.org/drawingml/2006/table">
            <a:tbl>
              <a:tblPr firstRow="1" bandRow="1">
                <a:tableStyleId>{616DA210-FB5B-4158-B5E0-FEB733F419BA}</a:tableStyleId>
              </a:tblPr>
              <a:tblGrid>
                <a:gridCol w="3331620">
                  <a:extLst>
                    <a:ext uri="{9D8B030D-6E8A-4147-A177-3AD203B41FA5}">
                      <a16:colId xmlns:a16="http://schemas.microsoft.com/office/drawing/2014/main" val="148770766"/>
                    </a:ext>
                  </a:extLst>
                </a:gridCol>
              </a:tblGrid>
              <a:tr h="57998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1" u="none" strike="noStrike" kern="0" cap="none" spc="0" normalizeH="0" baseline="0" noProof="0" dirty="0">
                          <a:ln>
                            <a:noFill/>
                          </a:ln>
                          <a:solidFill>
                            <a:schemeClr val="accent2">
                              <a:lumMod val="75000"/>
                            </a:schemeClr>
                          </a:solidFill>
                          <a:effectLst/>
                          <a:uLnTx/>
                          <a:uFillTx/>
                          <a:sym typeface="Arial"/>
                        </a:rPr>
                        <a:t>Εργαλεία που φανερώνουν γεωργικές ασχολίες</a:t>
                      </a:r>
                      <a:endParaRPr kumimoji="0" lang="en-US" sz="1600" b="1" u="none" strike="noStrike" kern="0" cap="none" spc="0" normalizeH="0" baseline="0" noProof="0" dirty="0">
                        <a:ln>
                          <a:noFill/>
                        </a:ln>
                        <a:solidFill>
                          <a:schemeClr val="accent2">
                            <a:lumMod val="75000"/>
                          </a:schemeClr>
                        </a:solidFill>
                        <a:effectLst/>
                        <a:uLnTx/>
                        <a:uFillTx/>
                        <a:sym typeface="Arial"/>
                      </a:endParaRPr>
                    </a:p>
                  </a:txBody>
                  <a:tcPr>
                    <a:solidFill>
                      <a:schemeClr val="accent1">
                        <a:lumMod val="20000"/>
                        <a:lumOff val="80000"/>
                      </a:schemeClr>
                    </a:solidFill>
                  </a:tcPr>
                </a:tc>
                <a:extLst>
                  <a:ext uri="{0D108BD9-81ED-4DB2-BD59-A6C34878D82A}">
                    <a16:rowId xmlns:a16="http://schemas.microsoft.com/office/drawing/2014/main" val="2179723111"/>
                  </a:ext>
                </a:extLst>
              </a:tr>
              <a:tr h="131260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u="none" strike="noStrike" kern="0" cap="none" spc="0" normalizeH="0" baseline="0" noProof="0" dirty="0">
                          <a:ln>
                            <a:noFill/>
                          </a:ln>
                          <a:solidFill>
                            <a:schemeClr val="accent1"/>
                          </a:solidFill>
                          <a:effectLst/>
                          <a:uLnTx/>
                          <a:uFillTx/>
                          <a:sym typeface="Arial"/>
                        </a:rPr>
                        <a:t>Δρεπάνια από πυριτόλιθο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u="none" strike="noStrike" kern="0" cap="none" spc="0" normalizeH="0" baseline="0" noProof="0" dirty="0">
                          <a:ln>
                            <a:noFill/>
                          </a:ln>
                          <a:solidFill>
                            <a:schemeClr val="accent1"/>
                          </a:solidFill>
                          <a:effectLst/>
                          <a:uLnTx/>
                          <a:uFillTx/>
                          <a:sym typeface="Arial"/>
                        </a:rPr>
                        <a:t>Τριπτήρες</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u="none" strike="noStrike" kern="0" cap="none" spc="0" normalizeH="0" baseline="0" noProof="0" dirty="0">
                          <a:ln>
                            <a:noFill/>
                          </a:ln>
                          <a:solidFill>
                            <a:schemeClr val="accent1"/>
                          </a:solidFill>
                          <a:effectLst/>
                          <a:uLnTx/>
                          <a:uFillTx/>
                          <a:sym typeface="Arial"/>
                        </a:rPr>
                        <a:t>Χειρόμυλοι</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u="none" strike="noStrike" kern="0" cap="none" spc="0" normalizeH="0" baseline="0" noProof="0" dirty="0">
                          <a:ln>
                            <a:noFill/>
                          </a:ln>
                          <a:solidFill>
                            <a:schemeClr val="accent1"/>
                          </a:solidFill>
                          <a:effectLst/>
                          <a:uLnTx/>
                          <a:uFillTx/>
                          <a:sym typeface="Arial"/>
                        </a:rPr>
                        <a:t>Γουδιά</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u="none" strike="noStrike" kern="0" cap="none" spc="0" normalizeH="0" baseline="0" noProof="0" dirty="0">
                          <a:ln>
                            <a:noFill/>
                          </a:ln>
                          <a:solidFill>
                            <a:schemeClr val="accent1"/>
                          </a:solidFill>
                          <a:effectLst/>
                          <a:uLnTx/>
                          <a:uFillTx/>
                          <a:sym typeface="Arial"/>
                        </a:rPr>
                        <a:t>Κόπανοι </a:t>
                      </a:r>
                      <a:endParaRPr lang="en-US" sz="1200" dirty="0">
                        <a:solidFill>
                          <a:schemeClr val="accent1"/>
                        </a:solidFill>
                      </a:endParaRPr>
                    </a:p>
                  </a:txBody>
                  <a:tcPr>
                    <a:solidFill>
                      <a:schemeClr val="accent1">
                        <a:lumMod val="40000"/>
                        <a:lumOff val="60000"/>
                        <a:alpha val="20000"/>
                      </a:schemeClr>
                    </a:solidFill>
                  </a:tcPr>
                </a:tc>
                <a:extLst>
                  <a:ext uri="{0D108BD9-81ED-4DB2-BD59-A6C34878D82A}">
                    <a16:rowId xmlns:a16="http://schemas.microsoft.com/office/drawing/2014/main" val="2294055690"/>
                  </a:ext>
                </a:extLst>
              </a:tr>
            </a:tbl>
          </a:graphicData>
        </a:graphic>
      </p:graphicFrame>
      <p:pic>
        <p:nvPicPr>
          <p:cNvPr id="36" name="Picture 35">
            <a:extLst>
              <a:ext uri="{FF2B5EF4-FFF2-40B4-BE49-F238E27FC236}">
                <a16:creationId xmlns:a16="http://schemas.microsoft.com/office/drawing/2014/main" id="{918CE006-C4FF-D0DF-7691-1596246EB522}"/>
              </a:ext>
            </a:extLst>
          </p:cNvPr>
          <p:cNvPicPr>
            <a:picLocks noChangeAspect="1"/>
          </p:cNvPicPr>
          <p:nvPr/>
        </p:nvPicPr>
        <p:blipFill>
          <a:blip r:embed="rId2"/>
          <a:stretch>
            <a:fillRect/>
          </a:stretch>
        </p:blipFill>
        <p:spPr>
          <a:xfrm>
            <a:off x="4816550" y="947073"/>
            <a:ext cx="3817088" cy="3249353"/>
          </a:xfrm>
          <a:prstGeom prst="rect">
            <a:avLst/>
          </a:prstGeom>
        </p:spPr>
      </p:pic>
      <p:graphicFrame>
        <p:nvGraphicFramePr>
          <p:cNvPr id="39" name="Table 38">
            <a:extLst>
              <a:ext uri="{FF2B5EF4-FFF2-40B4-BE49-F238E27FC236}">
                <a16:creationId xmlns:a16="http://schemas.microsoft.com/office/drawing/2014/main" id="{6E5FB152-7315-DA83-339F-4F9985001BF7}"/>
              </a:ext>
            </a:extLst>
          </p:cNvPr>
          <p:cNvGraphicFramePr>
            <a:graphicFrameLocks noGrp="1"/>
          </p:cNvGraphicFramePr>
          <p:nvPr>
            <p:extLst>
              <p:ext uri="{D42A27DB-BD31-4B8C-83A1-F6EECF244321}">
                <p14:modId xmlns:p14="http://schemas.microsoft.com/office/powerpoint/2010/main" val="951974428"/>
              </p:ext>
            </p:extLst>
          </p:nvPr>
        </p:nvGraphicFramePr>
        <p:xfrm>
          <a:off x="1054617" y="2775097"/>
          <a:ext cx="3378852" cy="1892594"/>
        </p:xfrm>
        <a:graphic>
          <a:graphicData uri="http://schemas.openxmlformats.org/drawingml/2006/table">
            <a:tbl>
              <a:tblPr firstRow="1" bandRow="1">
                <a:tableStyleId>{616DA210-FB5B-4158-B5E0-FEB733F419BA}</a:tableStyleId>
              </a:tblPr>
              <a:tblGrid>
                <a:gridCol w="3378852">
                  <a:extLst>
                    <a:ext uri="{9D8B030D-6E8A-4147-A177-3AD203B41FA5}">
                      <a16:colId xmlns:a16="http://schemas.microsoft.com/office/drawing/2014/main" val="1407460083"/>
                    </a:ext>
                  </a:extLst>
                </a:gridCol>
              </a:tblGrid>
              <a:tr h="57998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1" u="none" strike="noStrike" kern="0" cap="none" spc="0" normalizeH="0" baseline="0" noProof="0" dirty="0">
                          <a:ln>
                            <a:noFill/>
                          </a:ln>
                          <a:solidFill>
                            <a:schemeClr val="accent2">
                              <a:lumMod val="75000"/>
                            </a:schemeClr>
                          </a:solidFill>
                          <a:effectLst/>
                          <a:uLnTx/>
                          <a:uFillTx/>
                          <a:sym typeface="Arial"/>
                        </a:rPr>
                        <a:t>Εργαλεία που φανερώνουν ασχολίες με κυνήγι και ψάρεμα</a:t>
                      </a:r>
                      <a:endParaRPr kumimoji="0" lang="en-US" sz="1600" b="1" u="none" strike="noStrike" kern="0" cap="none" spc="0" normalizeH="0" baseline="0" noProof="0" dirty="0">
                        <a:ln>
                          <a:noFill/>
                        </a:ln>
                        <a:solidFill>
                          <a:schemeClr val="accent2">
                            <a:lumMod val="75000"/>
                          </a:schemeClr>
                        </a:solidFill>
                        <a:effectLst/>
                        <a:uLnTx/>
                        <a:uFillTx/>
                        <a:sym typeface="Arial"/>
                      </a:endParaRPr>
                    </a:p>
                  </a:txBody>
                  <a:tcPr>
                    <a:solidFill>
                      <a:schemeClr val="accent1">
                        <a:lumMod val="20000"/>
                        <a:lumOff val="80000"/>
                      </a:schemeClr>
                    </a:solidFill>
                  </a:tcPr>
                </a:tc>
                <a:extLst>
                  <a:ext uri="{0D108BD9-81ED-4DB2-BD59-A6C34878D82A}">
                    <a16:rowId xmlns:a16="http://schemas.microsoft.com/office/drawing/2014/main" val="2795699525"/>
                  </a:ext>
                </a:extLst>
              </a:tr>
              <a:tr h="131260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u="none" strike="noStrike" kern="0" cap="none" spc="0" normalizeH="0" baseline="0" noProof="0" dirty="0">
                          <a:ln>
                            <a:noFill/>
                          </a:ln>
                          <a:solidFill>
                            <a:schemeClr val="accent1"/>
                          </a:solidFill>
                          <a:effectLst/>
                          <a:uLnTx/>
                          <a:uFillTx/>
                          <a:sym typeface="Arial"/>
                        </a:rPr>
                        <a:t>Αιχμές βελών</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u="none" strike="noStrike" kern="0" cap="none" spc="0" normalizeH="0" baseline="0" noProof="0" dirty="0">
                          <a:ln>
                            <a:noFill/>
                          </a:ln>
                          <a:solidFill>
                            <a:schemeClr val="accent1"/>
                          </a:solidFill>
                          <a:effectLst/>
                          <a:uLnTx/>
                          <a:uFillTx/>
                          <a:sym typeface="Arial"/>
                        </a:rPr>
                        <a:t>Λεπίδες μαχαιριών από πυριτόλιθο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u="none" strike="noStrike" kern="0" cap="none" spc="0" normalizeH="0" baseline="0" noProof="0" dirty="0">
                          <a:ln>
                            <a:noFill/>
                          </a:ln>
                          <a:solidFill>
                            <a:schemeClr val="accent1"/>
                          </a:solidFill>
                          <a:effectLst/>
                          <a:uLnTx/>
                          <a:uFillTx/>
                          <a:sym typeface="Arial"/>
                        </a:rPr>
                        <a:t>Μέσα αλίευσης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u="none" strike="noStrike" kern="0" cap="none" spc="0" normalizeH="0" baseline="0" noProof="0" dirty="0">
                          <a:ln>
                            <a:noFill/>
                          </a:ln>
                          <a:solidFill>
                            <a:schemeClr val="accent1"/>
                          </a:solidFill>
                          <a:effectLst/>
                          <a:uLnTx/>
                          <a:uFillTx/>
                          <a:sym typeface="Arial"/>
                        </a:rPr>
                        <a:t>θαλάσσια όστρεα</a:t>
                      </a:r>
                      <a:endParaRPr kumimoji="0" lang="en-US" sz="1600" b="0" u="none" strike="noStrike" kern="0" cap="none" spc="0" normalizeH="0" baseline="0" noProof="0" dirty="0">
                        <a:ln>
                          <a:noFill/>
                        </a:ln>
                        <a:solidFill>
                          <a:schemeClr val="accent1"/>
                        </a:solidFill>
                        <a:effectLst/>
                        <a:uLnTx/>
                        <a:uFillTx/>
                        <a:sym typeface="Arial"/>
                      </a:endParaRPr>
                    </a:p>
                    <a:p>
                      <a:endParaRPr lang="en-US" sz="1400" dirty="0"/>
                    </a:p>
                  </a:txBody>
                  <a:tcPr>
                    <a:solidFill>
                      <a:schemeClr val="accent1">
                        <a:lumMod val="40000"/>
                        <a:lumOff val="60000"/>
                        <a:alpha val="20000"/>
                      </a:schemeClr>
                    </a:solidFill>
                  </a:tcPr>
                </a:tc>
                <a:extLst>
                  <a:ext uri="{0D108BD9-81ED-4DB2-BD59-A6C34878D82A}">
                    <a16:rowId xmlns:a16="http://schemas.microsoft.com/office/drawing/2014/main" val="2905332988"/>
                  </a:ext>
                </a:extLst>
              </a:tr>
            </a:tbl>
          </a:graphicData>
        </a:graphic>
      </p:graphicFrame>
    </p:spTree>
    <p:extLst>
      <p:ext uri="{BB962C8B-B14F-4D97-AF65-F5344CB8AC3E}">
        <p14:creationId xmlns:p14="http://schemas.microsoft.com/office/powerpoint/2010/main" val="401746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8"/>
          <p:cNvGrpSpPr/>
          <p:nvPr/>
        </p:nvGrpSpPr>
        <p:grpSpPr>
          <a:xfrm>
            <a:off x="724200" y="536911"/>
            <a:ext cx="7695600" cy="4609950"/>
            <a:chOff x="724200" y="533550"/>
            <a:chExt cx="7695600" cy="4609950"/>
          </a:xfrm>
        </p:grpSpPr>
        <p:sp>
          <p:nvSpPr>
            <p:cNvPr id="569" name="Google Shape;569;p48"/>
            <p:cNvSpPr/>
            <p:nvPr/>
          </p:nvSpPr>
          <p:spPr>
            <a:xfrm rot="10800000" flipH="1">
              <a:off x="724200" y="54185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0" name="Google Shape;570;p48"/>
            <p:cNvSpPr/>
            <p:nvPr/>
          </p:nvSpPr>
          <p:spPr>
            <a:xfrm>
              <a:off x="3741700" y="3483000"/>
              <a:ext cx="1660500" cy="16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8"/>
            <p:cNvSpPr/>
            <p:nvPr/>
          </p:nvSpPr>
          <p:spPr>
            <a:xfrm rot="10800000" flipH="1">
              <a:off x="8021100" y="533550"/>
              <a:ext cx="398700" cy="40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8"/>
            <p:cNvSpPr/>
            <p:nvPr/>
          </p:nvSpPr>
          <p:spPr>
            <a:xfrm rot="10800000" flipH="1">
              <a:off x="724200" y="5335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itle 18">
            <a:extLst>
              <a:ext uri="{FF2B5EF4-FFF2-40B4-BE49-F238E27FC236}">
                <a16:creationId xmlns:a16="http://schemas.microsoft.com/office/drawing/2014/main" id="{851D8A9A-E43C-61EA-87EF-C7A21BC72A12}"/>
              </a:ext>
            </a:extLst>
          </p:cNvPr>
          <p:cNvSpPr>
            <a:spLocks noGrp="1"/>
          </p:cNvSpPr>
          <p:nvPr>
            <p:ph type="title"/>
          </p:nvPr>
        </p:nvSpPr>
        <p:spPr>
          <a:xfrm>
            <a:off x="1122900" y="1313601"/>
            <a:ext cx="7047226" cy="1847850"/>
          </a:xfrm>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3200" b="1" i="0" u="none" strike="noStrike" kern="0" cap="none" spc="0" normalizeH="0" baseline="0" noProof="0" dirty="0">
                <a:ln>
                  <a:noFill/>
                </a:ln>
                <a:solidFill>
                  <a:srgbClr val="6E6EE3"/>
                </a:solidFill>
                <a:effectLst/>
                <a:uLnTx/>
                <a:uFillTx/>
                <a:latin typeface="PFTransport"/>
                <a:cs typeface="Arial"/>
                <a:sym typeface="Arial"/>
              </a:rPr>
              <a:t>φυτικά &amp; ζωικά είδη</a:t>
            </a:r>
            <a:endParaRPr kumimoji="0" lang="en-US" sz="3200" b="1" i="0" u="none" strike="noStrike" kern="0" cap="none" spc="0" normalizeH="0" baseline="0" noProof="0" dirty="0">
              <a:ln>
                <a:noFill/>
              </a:ln>
              <a:solidFill>
                <a:srgbClr val="6E6EE3"/>
              </a:solidFill>
              <a:effectLst/>
              <a:uLnTx/>
              <a:uFillTx/>
              <a:latin typeface="PFTransport"/>
              <a:cs typeface="Arial"/>
              <a:sym typeface="Arial"/>
            </a:endParaRPr>
          </a:p>
        </p:txBody>
      </p:sp>
      <p:sp>
        <p:nvSpPr>
          <p:cNvPr id="3" name="TextBox 2">
            <a:extLst>
              <a:ext uri="{FF2B5EF4-FFF2-40B4-BE49-F238E27FC236}">
                <a16:creationId xmlns:a16="http://schemas.microsoft.com/office/drawing/2014/main" id="{9C2197DF-2FA6-0D9C-825F-0AFDC28A38D3}"/>
              </a:ext>
            </a:extLst>
          </p:cNvPr>
          <p:cNvSpPr txBox="1"/>
          <p:nvPr/>
        </p:nvSpPr>
        <p:spPr>
          <a:xfrm>
            <a:off x="3741701" y="3528640"/>
            <a:ext cx="1660499" cy="1600438"/>
          </a:xfrm>
          <a:prstGeom prst="rect">
            <a:avLst/>
          </a:prstGeom>
          <a:noFill/>
        </p:spPr>
        <p:txBody>
          <a:bodyPr wrap="square">
            <a:spAutoFit/>
          </a:bodyPr>
          <a:lstStyle/>
          <a:p>
            <a:pPr algn="ctr"/>
            <a:r>
              <a:rPr lang="el-GR" b="1" dirty="0">
                <a:solidFill>
                  <a:schemeClr val="tx2"/>
                </a:solidFill>
                <a:latin typeface="PFTransport"/>
              </a:rPr>
              <a:t>Τα διάφορα φυτικά &amp; ζωικά είδη εισήχθησαν στην νότια Ευρώπη ως εξημερωμένα από τις κοντινές ασιατικές ακτές.</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0FFE7-3056-13C2-6E78-64E2200BBE3F}"/>
              </a:ext>
            </a:extLst>
          </p:cNvPr>
          <p:cNvPicPr>
            <a:picLocks noChangeAspect="1"/>
          </p:cNvPicPr>
          <p:nvPr/>
        </p:nvPicPr>
        <p:blipFill>
          <a:blip r:embed="rId2"/>
          <a:stretch>
            <a:fillRect/>
          </a:stretch>
        </p:blipFill>
        <p:spPr>
          <a:xfrm>
            <a:off x="340232" y="349398"/>
            <a:ext cx="2477396" cy="1458137"/>
          </a:xfrm>
          <a:prstGeom prst="rect">
            <a:avLst/>
          </a:prstGeom>
        </p:spPr>
      </p:pic>
      <p:pic>
        <p:nvPicPr>
          <p:cNvPr id="16" name="Picture 15">
            <a:extLst>
              <a:ext uri="{FF2B5EF4-FFF2-40B4-BE49-F238E27FC236}">
                <a16:creationId xmlns:a16="http://schemas.microsoft.com/office/drawing/2014/main" id="{4A7A8EFD-8975-7891-6673-8269E8939805}"/>
              </a:ext>
            </a:extLst>
          </p:cNvPr>
          <p:cNvPicPr>
            <a:picLocks noChangeAspect="1"/>
          </p:cNvPicPr>
          <p:nvPr/>
        </p:nvPicPr>
        <p:blipFill rotWithShape="1">
          <a:blip r:embed="rId3"/>
          <a:srcRect l="11116" t="15901"/>
          <a:stretch/>
        </p:blipFill>
        <p:spPr>
          <a:xfrm>
            <a:off x="6347641" y="420149"/>
            <a:ext cx="2434862" cy="1672989"/>
          </a:xfrm>
          <a:prstGeom prst="rect">
            <a:avLst/>
          </a:prstGeom>
        </p:spPr>
      </p:pic>
      <p:sp>
        <p:nvSpPr>
          <p:cNvPr id="7" name="TextBox 6">
            <a:extLst>
              <a:ext uri="{FF2B5EF4-FFF2-40B4-BE49-F238E27FC236}">
                <a16:creationId xmlns:a16="http://schemas.microsoft.com/office/drawing/2014/main" id="{D4B3BACE-7AA8-68C1-D106-A940051FB760}"/>
              </a:ext>
            </a:extLst>
          </p:cNvPr>
          <p:cNvSpPr txBox="1"/>
          <p:nvPr/>
        </p:nvSpPr>
        <p:spPr>
          <a:xfrm>
            <a:off x="2243470" y="402563"/>
            <a:ext cx="4657060" cy="400110"/>
          </a:xfrm>
          <a:prstGeom prst="rect">
            <a:avLst/>
          </a:prstGeom>
          <a:noFill/>
        </p:spPr>
        <p:txBody>
          <a:bodyPr wrap="square">
            <a:spAutoFit/>
          </a:bodyPr>
          <a:lstStyle/>
          <a:p>
            <a:pPr algn="ctr"/>
            <a:r>
              <a:rPr lang="el-GR" sz="2000" b="1" dirty="0">
                <a:solidFill>
                  <a:schemeClr val="accent1"/>
                </a:solidFill>
                <a:latin typeface="PFTransport"/>
              </a:rPr>
              <a:t>Κύρια καλλιεργούμενα είδη</a:t>
            </a:r>
            <a:endParaRPr lang="en-US" sz="2000" b="1" dirty="0">
              <a:solidFill>
                <a:schemeClr val="accent1"/>
              </a:solidFill>
              <a:latin typeface="PFTransport"/>
            </a:endParaRPr>
          </a:p>
        </p:txBody>
      </p:sp>
      <p:sp>
        <p:nvSpPr>
          <p:cNvPr id="9" name="TextBox 8">
            <a:extLst>
              <a:ext uri="{FF2B5EF4-FFF2-40B4-BE49-F238E27FC236}">
                <a16:creationId xmlns:a16="http://schemas.microsoft.com/office/drawing/2014/main" id="{6924A468-D8F8-871B-C464-BA5B94C265A5}"/>
              </a:ext>
            </a:extLst>
          </p:cNvPr>
          <p:cNvSpPr txBox="1"/>
          <p:nvPr/>
        </p:nvSpPr>
        <p:spPr>
          <a:xfrm>
            <a:off x="797445" y="1627307"/>
            <a:ext cx="5943600" cy="2062103"/>
          </a:xfrm>
          <a:prstGeom prst="rect">
            <a:avLst/>
          </a:prstGeom>
          <a:noFill/>
        </p:spPr>
        <p:txBody>
          <a:bodyPr wrap="square">
            <a:spAutoFit/>
          </a:bodyPr>
          <a:lstStyle/>
          <a:p>
            <a:pPr algn="just"/>
            <a:r>
              <a:rPr lang="el-GR" sz="1600" dirty="0">
                <a:solidFill>
                  <a:schemeClr val="accent2"/>
                </a:solidFill>
                <a:latin typeface="PFTransport"/>
              </a:rPr>
              <a:t>Τα κύρια καλλιεργούμενα είδη ήταν</a:t>
            </a:r>
            <a:r>
              <a:rPr lang="en-US" sz="1600" dirty="0">
                <a:solidFill>
                  <a:schemeClr val="accent2"/>
                </a:solidFill>
                <a:latin typeface="PFTransport"/>
              </a:rPr>
              <a:t>:</a:t>
            </a:r>
            <a:endParaRPr lang="el-GR" sz="1600" dirty="0">
              <a:solidFill>
                <a:schemeClr val="accent2"/>
              </a:solidFill>
              <a:latin typeface="PFTransport"/>
            </a:endParaRPr>
          </a:p>
          <a:p>
            <a:pPr marL="285750" indent="-285750" algn="just">
              <a:buFont typeface="Arial" panose="020B0604020202020204" pitchFamily="34" charset="0"/>
              <a:buChar char="•"/>
            </a:pPr>
            <a:endParaRPr lang="en-US" sz="1600" dirty="0">
              <a:solidFill>
                <a:schemeClr val="tx1"/>
              </a:solidFill>
              <a:latin typeface="PFTransport"/>
            </a:endParaRPr>
          </a:p>
          <a:p>
            <a:pPr marL="285750" indent="-285750" algn="just">
              <a:buFont typeface="Courier New" panose="02070309020205020404" pitchFamily="49" charset="0"/>
              <a:buChar char="o"/>
            </a:pPr>
            <a:r>
              <a:rPr lang="el-GR" sz="1600" dirty="0">
                <a:solidFill>
                  <a:schemeClr val="tx1"/>
                </a:solidFill>
                <a:latin typeface="PFTransport"/>
              </a:rPr>
              <a:t>το σιτάρι (ποικιλίες Τriticum monococcum και Τriticum dicoccum) </a:t>
            </a:r>
            <a:endParaRPr lang="en-US" sz="1600" dirty="0">
              <a:solidFill>
                <a:schemeClr val="tx1"/>
              </a:solidFill>
              <a:latin typeface="PFTransport"/>
            </a:endParaRPr>
          </a:p>
          <a:p>
            <a:pPr marL="285750" indent="-285750" algn="just">
              <a:buFont typeface="Courier New" panose="02070309020205020404" pitchFamily="49" charset="0"/>
              <a:buChar char="o"/>
            </a:pPr>
            <a:r>
              <a:rPr lang="el-GR" sz="1600" dirty="0">
                <a:solidFill>
                  <a:schemeClr val="tx1"/>
                </a:solidFill>
                <a:latin typeface="PFTransport"/>
              </a:rPr>
              <a:t>το κριθάρι</a:t>
            </a:r>
            <a:endParaRPr lang="en-US" sz="1600" dirty="0">
              <a:solidFill>
                <a:schemeClr val="tx1"/>
              </a:solidFill>
              <a:latin typeface="PFTransport"/>
            </a:endParaRPr>
          </a:p>
          <a:p>
            <a:pPr marL="285750" indent="-285750" algn="just">
              <a:buFont typeface="Courier New" panose="02070309020205020404" pitchFamily="49" charset="0"/>
              <a:buChar char="o"/>
            </a:pPr>
            <a:r>
              <a:rPr lang="el-GR" sz="1600" dirty="0">
                <a:solidFill>
                  <a:schemeClr val="tx1"/>
                </a:solidFill>
                <a:latin typeface="PFTransport"/>
              </a:rPr>
              <a:t>η φακή</a:t>
            </a:r>
            <a:endParaRPr lang="en-US" sz="1600" dirty="0">
              <a:solidFill>
                <a:schemeClr val="tx1"/>
              </a:solidFill>
              <a:latin typeface="PFTransport"/>
            </a:endParaRPr>
          </a:p>
          <a:p>
            <a:pPr marL="285750" indent="-285750" algn="just">
              <a:buFont typeface="Courier New" panose="02070309020205020404" pitchFamily="49" charset="0"/>
              <a:buChar char="o"/>
            </a:pPr>
            <a:r>
              <a:rPr lang="el-GR" sz="1600" dirty="0">
                <a:solidFill>
                  <a:schemeClr val="tx1"/>
                </a:solidFill>
                <a:latin typeface="PFTransport"/>
              </a:rPr>
              <a:t>τα</a:t>
            </a:r>
            <a:r>
              <a:rPr lang="en-US" sz="1600" dirty="0">
                <a:solidFill>
                  <a:schemeClr val="tx1"/>
                </a:solidFill>
                <a:latin typeface="PFTransport"/>
              </a:rPr>
              <a:t> </a:t>
            </a:r>
            <a:r>
              <a:rPr lang="el-GR" sz="1600" dirty="0">
                <a:solidFill>
                  <a:schemeClr val="tx1"/>
                </a:solidFill>
                <a:latin typeface="PFTransport"/>
              </a:rPr>
              <a:t>μπιζέλια</a:t>
            </a:r>
            <a:endParaRPr lang="en-US" sz="1600" dirty="0">
              <a:solidFill>
                <a:schemeClr val="tx1"/>
              </a:solidFill>
              <a:latin typeface="PFTransport"/>
            </a:endParaRPr>
          </a:p>
          <a:p>
            <a:pPr marL="285750" indent="-285750" algn="just">
              <a:buFont typeface="Courier New" panose="02070309020205020404" pitchFamily="49" charset="0"/>
              <a:buChar char="o"/>
            </a:pPr>
            <a:r>
              <a:rPr lang="el-GR" sz="1600" dirty="0">
                <a:solidFill>
                  <a:schemeClr val="tx1"/>
                </a:solidFill>
                <a:latin typeface="PFTransport"/>
              </a:rPr>
              <a:t>τα ρεβίθια</a:t>
            </a:r>
            <a:endParaRPr lang="en-US" sz="1600" dirty="0">
              <a:solidFill>
                <a:schemeClr val="tx1"/>
              </a:solidFill>
              <a:latin typeface="PFTransport"/>
            </a:endParaRPr>
          </a:p>
          <a:p>
            <a:pPr algn="just"/>
            <a:endParaRPr lang="en-US" sz="1600" dirty="0">
              <a:latin typeface="PFTransport"/>
            </a:endParaRPr>
          </a:p>
        </p:txBody>
      </p:sp>
      <p:sp>
        <p:nvSpPr>
          <p:cNvPr id="13" name="TextBox 12">
            <a:extLst>
              <a:ext uri="{FF2B5EF4-FFF2-40B4-BE49-F238E27FC236}">
                <a16:creationId xmlns:a16="http://schemas.microsoft.com/office/drawing/2014/main" id="{1710D7F1-78BE-85E0-822E-31C3B2167CD3}"/>
              </a:ext>
            </a:extLst>
          </p:cNvPr>
          <p:cNvSpPr txBox="1"/>
          <p:nvPr/>
        </p:nvSpPr>
        <p:spPr>
          <a:xfrm>
            <a:off x="3285457" y="2781469"/>
            <a:ext cx="5061098" cy="1815882"/>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i="0" u="none" strike="noStrike" kern="0" cap="none" spc="0" normalizeH="0" baseline="0" noProof="0" dirty="0">
                <a:ln>
                  <a:noFill/>
                </a:ln>
                <a:solidFill>
                  <a:srgbClr val="000000"/>
                </a:solidFill>
                <a:effectLst/>
                <a:uLnTx/>
                <a:uFillTx/>
                <a:latin typeface="PFTransport"/>
                <a:cs typeface="Arial"/>
                <a:sym typeface="Arial"/>
              </a:rPr>
              <a:t>Η καλλιέργεια των διαφόρων ειδών τεκμηριώνεται από τους απανθρακωμένους σπόρους που έχουν βρεθεί στις ανασκαφές.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l-GR" sz="1600" dirty="0">
              <a:latin typeface="PFTransport"/>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i="0" u="none" strike="noStrike" kern="0" cap="none" spc="0" normalizeH="0" baseline="0" noProof="0" dirty="0">
                <a:ln>
                  <a:noFill/>
                </a:ln>
                <a:solidFill>
                  <a:srgbClr val="000000"/>
                </a:solidFill>
                <a:effectLst/>
                <a:uLnTx/>
                <a:uFillTx/>
                <a:latin typeface="PFTransport"/>
                <a:cs typeface="Arial"/>
                <a:sym typeface="Arial"/>
              </a:rPr>
              <a:t>Τα δένδρα που άρχισαν από νωρίς να καλλιεργούνται, όπως η συκιά, το αμπέλι και η ελιά, υπήρχαν σε άγρια μορφή στην περιοχή και προγενέστερα.</a:t>
            </a:r>
          </a:p>
        </p:txBody>
      </p:sp>
    </p:spTree>
    <p:extLst>
      <p:ext uri="{BB962C8B-B14F-4D97-AF65-F5344CB8AC3E}">
        <p14:creationId xmlns:p14="http://schemas.microsoft.com/office/powerpoint/2010/main" val="1967570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7E93B1-3450-2A64-4663-5A3B3C33F8D3}"/>
              </a:ext>
            </a:extLst>
          </p:cNvPr>
          <p:cNvSpPr txBox="1"/>
          <p:nvPr/>
        </p:nvSpPr>
        <p:spPr>
          <a:xfrm>
            <a:off x="2243470" y="340526"/>
            <a:ext cx="4657060" cy="400110"/>
          </a:xfrm>
          <a:prstGeom prst="rect">
            <a:avLst/>
          </a:prstGeom>
          <a:noFill/>
        </p:spPr>
        <p:txBody>
          <a:bodyPr wrap="square">
            <a:spAutoFit/>
          </a:bodyPr>
          <a:lstStyle/>
          <a:p>
            <a:pPr algn="ctr"/>
            <a:r>
              <a:rPr lang="el-GR" sz="2000" b="1" dirty="0">
                <a:solidFill>
                  <a:schemeClr val="accent1"/>
                </a:solidFill>
                <a:latin typeface="PFTransport"/>
              </a:rPr>
              <a:t>Αμπέλια</a:t>
            </a:r>
            <a:endParaRPr lang="en-US" sz="2000" b="1" dirty="0">
              <a:solidFill>
                <a:schemeClr val="accent1"/>
              </a:solidFill>
              <a:latin typeface="PFTransport"/>
            </a:endParaRPr>
          </a:p>
        </p:txBody>
      </p:sp>
      <p:sp>
        <p:nvSpPr>
          <p:cNvPr id="5" name="TextBox 4">
            <a:extLst>
              <a:ext uri="{FF2B5EF4-FFF2-40B4-BE49-F238E27FC236}">
                <a16:creationId xmlns:a16="http://schemas.microsoft.com/office/drawing/2014/main" id="{832CB773-0CDE-9E71-F40F-A0D41221039E}"/>
              </a:ext>
            </a:extLst>
          </p:cNvPr>
          <p:cNvSpPr txBox="1"/>
          <p:nvPr/>
        </p:nvSpPr>
        <p:spPr>
          <a:xfrm>
            <a:off x="935666" y="1094422"/>
            <a:ext cx="7421524" cy="1477328"/>
          </a:xfrm>
          <a:prstGeom prst="rect">
            <a:avLst/>
          </a:prstGeom>
          <a:noFill/>
        </p:spPr>
        <p:txBody>
          <a:bodyPr wrap="square">
            <a:spAutoFit/>
          </a:bodyPr>
          <a:lstStyle/>
          <a:p>
            <a:pPr algn="just"/>
            <a:r>
              <a:rPr lang="el-GR" sz="1800" dirty="0">
                <a:latin typeface="PFTransport"/>
              </a:rPr>
              <a:t>Ειδικά για το αμπέλι, από τους απανθρακωμένους σπόρους που βρέθηκαν φαίνεται ότι την πρώιμη νεολιθική εποχή, αλλά και αργότερα, χρησιμοποιούνταν τόσο τα αυτοφυή άγρια φυτά (Vitis vinifera, υποείδος sylvestris), όσο και τα εξημερωμένα (Vitis vinifera,</a:t>
            </a:r>
            <a:r>
              <a:rPr lang="el-GR" sz="1800" b="0" i="0" u="none" strike="noStrike" baseline="0" dirty="0">
                <a:solidFill>
                  <a:srgbClr val="000000"/>
                </a:solidFill>
                <a:latin typeface="PFTransport"/>
              </a:rPr>
              <a:t> υποείδος </a:t>
            </a:r>
            <a:r>
              <a:rPr lang="el-GR" sz="1800" b="0" i="1" u="none" strike="noStrike" baseline="0" dirty="0">
                <a:solidFill>
                  <a:srgbClr val="000000"/>
                </a:solidFill>
                <a:latin typeface="PFTransport"/>
              </a:rPr>
              <a:t>sativa</a:t>
            </a:r>
            <a:r>
              <a:rPr lang="el-GR" sz="1800" b="0" i="0" u="none" strike="noStrike" baseline="0" dirty="0">
                <a:solidFill>
                  <a:srgbClr val="000000"/>
                </a:solidFill>
                <a:latin typeface="PFTransport"/>
              </a:rPr>
              <a:t>). </a:t>
            </a:r>
          </a:p>
          <a:p>
            <a:pPr algn="just"/>
            <a:endParaRPr lang="el-GR" sz="1800" dirty="0">
              <a:latin typeface="PFTransport"/>
            </a:endParaRPr>
          </a:p>
        </p:txBody>
      </p:sp>
      <p:sp>
        <p:nvSpPr>
          <p:cNvPr id="9" name="TextBox 8">
            <a:extLst>
              <a:ext uri="{FF2B5EF4-FFF2-40B4-BE49-F238E27FC236}">
                <a16:creationId xmlns:a16="http://schemas.microsoft.com/office/drawing/2014/main" id="{E45C71E6-2A86-3E06-2F02-B4CEC8CCD06A}"/>
              </a:ext>
            </a:extLst>
          </p:cNvPr>
          <p:cNvSpPr txBox="1"/>
          <p:nvPr/>
        </p:nvSpPr>
        <p:spPr>
          <a:xfrm>
            <a:off x="3217235" y="2808414"/>
            <a:ext cx="2709530"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i="0" u="none" strike="noStrike" kern="0" cap="none" spc="0" normalizeH="0" baseline="0" noProof="0" dirty="0">
                <a:ln>
                  <a:noFill/>
                </a:ln>
                <a:solidFill>
                  <a:schemeClr val="accent1"/>
                </a:solidFill>
                <a:effectLst/>
                <a:uLnTx/>
                <a:uFillTx/>
                <a:latin typeface="PFTransport"/>
                <a:cs typeface="Arial"/>
                <a:sym typeface="Arial"/>
              </a:rPr>
              <a:t>Η αποξήρανση των σταφυλιών και η μετατροπή τους σε σταφίδες ήταν διαδεδομένες μέθοδοι επεξεργασίας των σταφυλιών από τη νεολιθική εποχή, όπως και η παρασκευή κρασιού. </a:t>
            </a:r>
            <a:endParaRPr kumimoji="0" lang="en-US" sz="1600" b="0" i="0" u="none" strike="noStrike" kern="0" cap="none" spc="0" normalizeH="0" baseline="0" noProof="0" dirty="0">
              <a:ln>
                <a:noFill/>
              </a:ln>
              <a:solidFill>
                <a:schemeClr val="accent1"/>
              </a:solidFill>
              <a:effectLst/>
              <a:uLnTx/>
              <a:uFillTx/>
              <a:latin typeface="PFTransport"/>
              <a:cs typeface="Arial"/>
              <a:sym typeface="Arial"/>
            </a:endParaRPr>
          </a:p>
        </p:txBody>
      </p:sp>
      <p:pic>
        <p:nvPicPr>
          <p:cNvPr id="10" name="Picture 9">
            <a:extLst>
              <a:ext uri="{FF2B5EF4-FFF2-40B4-BE49-F238E27FC236}">
                <a16:creationId xmlns:a16="http://schemas.microsoft.com/office/drawing/2014/main" id="{6CAFD93F-8E7C-B959-FCC5-71BC52C9D83C}"/>
              </a:ext>
            </a:extLst>
          </p:cNvPr>
          <p:cNvPicPr>
            <a:picLocks noChangeAspect="1"/>
          </p:cNvPicPr>
          <p:nvPr/>
        </p:nvPicPr>
        <p:blipFill>
          <a:blip r:embed="rId2"/>
          <a:stretch>
            <a:fillRect/>
          </a:stretch>
        </p:blipFill>
        <p:spPr>
          <a:xfrm>
            <a:off x="935667" y="2766003"/>
            <a:ext cx="2421176" cy="1815882"/>
          </a:xfrm>
          <a:prstGeom prst="rect">
            <a:avLst/>
          </a:prstGeom>
        </p:spPr>
      </p:pic>
      <p:pic>
        <p:nvPicPr>
          <p:cNvPr id="11" name="Picture 10">
            <a:extLst>
              <a:ext uri="{FF2B5EF4-FFF2-40B4-BE49-F238E27FC236}">
                <a16:creationId xmlns:a16="http://schemas.microsoft.com/office/drawing/2014/main" id="{5795ED1A-76E0-F9D7-F97C-2BCBAD81609C}"/>
              </a:ext>
            </a:extLst>
          </p:cNvPr>
          <p:cNvPicPr>
            <a:picLocks noChangeAspect="1"/>
          </p:cNvPicPr>
          <p:nvPr/>
        </p:nvPicPr>
        <p:blipFill>
          <a:blip r:embed="rId3"/>
          <a:stretch>
            <a:fillRect/>
          </a:stretch>
        </p:blipFill>
        <p:spPr>
          <a:xfrm>
            <a:off x="6019688" y="2622032"/>
            <a:ext cx="2188645" cy="2188645"/>
          </a:xfrm>
          <a:prstGeom prst="rect">
            <a:avLst/>
          </a:prstGeom>
        </p:spPr>
      </p:pic>
    </p:spTree>
    <p:extLst>
      <p:ext uri="{BB962C8B-B14F-4D97-AF65-F5344CB8AC3E}">
        <p14:creationId xmlns:p14="http://schemas.microsoft.com/office/powerpoint/2010/main" val="1133294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Folded Corner 1">
            <a:extLst>
              <a:ext uri="{FF2B5EF4-FFF2-40B4-BE49-F238E27FC236}">
                <a16:creationId xmlns:a16="http://schemas.microsoft.com/office/drawing/2014/main" id="{61732C75-C048-B87B-B949-3B56F244212C}"/>
              </a:ext>
            </a:extLst>
          </p:cNvPr>
          <p:cNvSpPr/>
          <p:nvPr/>
        </p:nvSpPr>
        <p:spPr>
          <a:xfrm>
            <a:off x="2604977" y="1088507"/>
            <a:ext cx="4253024" cy="2647507"/>
          </a:xfrm>
          <a:prstGeom prst="foldedCorner">
            <a:avLst/>
          </a:prstGeom>
          <a:effectLst>
            <a:outerShdw blurRad="152400" dist="317500" dir="5400000" sx="90000" sy="-19000" rotWithShape="0">
              <a:prstClr val="black">
                <a:alpha val="15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l-GR" sz="1800" b="0" i="0" u="none" strike="noStrike" baseline="0" dirty="0">
                <a:solidFill>
                  <a:srgbClr val="000000"/>
                </a:solidFill>
                <a:latin typeface="PFTransport"/>
              </a:rPr>
              <a:t>Η ελιά, η κάπαρη, καθώς και κάποια φρούτα, όπως τα μούρα, τα σύκα, τα χαρούπια, οι χουρμάδες (φοινίκια), αλλά και ξηροί καρποί, όπως τα αμύγδαλα και τα τρεμμίθια (είδος </a:t>
            </a:r>
            <a:r>
              <a:rPr lang="el-GR" sz="1800" b="0" i="1" u="none" strike="noStrike" baseline="0" dirty="0">
                <a:solidFill>
                  <a:srgbClr val="000000"/>
                </a:solidFill>
                <a:latin typeface="PFTransport"/>
              </a:rPr>
              <a:t>Pistachio</a:t>
            </a:r>
            <a:r>
              <a:rPr lang="el-GR" sz="1800" b="0" i="0" u="none" strike="noStrike" baseline="0" dirty="0">
                <a:solidFill>
                  <a:srgbClr val="000000"/>
                </a:solidFill>
                <a:latin typeface="PFTransport"/>
              </a:rPr>
              <a:t>), συνέχισαν να συλλέγονται και να καταναλώνονται και στην αυτοφυή μορφή τους. </a:t>
            </a:r>
            <a:endParaRPr lang="en-US" sz="1800" dirty="0"/>
          </a:p>
        </p:txBody>
      </p:sp>
    </p:spTree>
    <p:extLst>
      <p:ext uri="{BB962C8B-B14F-4D97-AF65-F5344CB8AC3E}">
        <p14:creationId xmlns:p14="http://schemas.microsoft.com/office/powerpoint/2010/main" val="1528973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241BEA-A356-553A-B132-64031890D9CD}"/>
              </a:ext>
            </a:extLst>
          </p:cNvPr>
          <p:cNvSpPr txBox="1"/>
          <p:nvPr/>
        </p:nvSpPr>
        <p:spPr>
          <a:xfrm>
            <a:off x="595422" y="1068378"/>
            <a:ext cx="4380614" cy="3600986"/>
          </a:xfrm>
          <a:prstGeom prst="rect">
            <a:avLst/>
          </a:prstGeom>
          <a:noFill/>
        </p:spPr>
        <p:txBody>
          <a:bodyPr wrap="square">
            <a:spAutoFit/>
          </a:bodyPr>
          <a:lstStyle/>
          <a:p>
            <a:pPr marL="285750" indent="-285750" algn="just">
              <a:buFont typeface="Wingdings" panose="05000000000000000000" pitchFamily="2" charset="2"/>
              <a:buChar char="§"/>
            </a:pPr>
            <a:r>
              <a:rPr lang="el-GR" sz="1800" b="0" i="0" u="none" strike="noStrike" baseline="0" dirty="0">
                <a:solidFill>
                  <a:srgbClr val="000000"/>
                </a:solidFill>
                <a:latin typeface="PFTransport"/>
              </a:rPr>
              <a:t>Παρά τις προόδους που σημείωσε η γεωργία, η συλλογή και το κυνήγι άγριων ειδών εξακολούθησαν για πολλούς αιώνες να παίζουν σημαντικό οικονομικό ρόλο στη Mέση Aνατολή, αλλά και την Aφρική. </a:t>
            </a:r>
            <a:endParaRPr lang="en-US" sz="1800" b="0" i="0" u="none" strike="noStrike" baseline="0" dirty="0">
              <a:solidFill>
                <a:srgbClr val="000000"/>
              </a:solidFill>
              <a:latin typeface="PFTransport"/>
            </a:endParaRPr>
          </a:p>
          <a:p>
            <a:pPr marL="285750" indent="-285750" algn="just">
              <a:buFont typeface="Wingdings" panose="05000000000000000000" pitchFamily="2" charset="2"/>
              <a:buChar char="§"/>
            </a:pPr>
            <a:endParaRPr lang="en-US" sz="1800" dirty="0">
              <a:latin typeface="PFTransport"/>
            </a:endParaRPr>
          </a:p>
          <a:p>
            <a:pPr marL="285750" marR="0" lvl="0" indent="-28575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l-GR" sz="1800" b="0" i="0" u="none" strike="noStrike" kern="0" cap="none" spc="0" normalizeH="0" baseline="0" noProof="0" dirty="0">
                <a:ln>
                  <a:noFill/>
                </a:ln>
                <a:solidFill>
                  <a:srgbClr val="000000"/>
                </a:solidFill>
                <a:effectLst/>
                <a:uLnTx/>
                <a:uFillTx/>
                <a:latin typeface="PFTransport"/>
                <a:cs typeface="Arial"/>
                <a:sym typeface="Arial"/>
              </a:rPr>
              <a:t>Επίσης, πέραν της καλλιέργειας, βασική ασχολία των προϊστορικών κατοίκων της ανατολικής Μεσογείου αποτελούσε η εκτροφή ζώων, κυρίως αιγών, προβάτων και χοίρων. </a:t>
            </a:r>
          </a:p>
          <a:p>
            <a:pPr algn="just"/>
            <a:endParaRPr lang="en-US" sz="1200" dirty="0"/>
          </a:p>
        </p:txBody>
      </p:sp>
      <p:sp>
        <p:nvSpPr>
          <p:cNvPr id="7" name="TextBox 6">
            <a:extLst>
              <a:ext uri="{FF2B5EF4-FFF2-40B4-BE49-F238E27FC236}">
                <a16:creationId xmlns:a16="http://schemas.microsoft.com/office/drawing/2014/main" id="{5F9A0542-F9B2-F42B-985D-67B7E01E980A}"/>
              </a:ext>
            </a:extLst>
          </p:cNvPr>
          <p:cNvSpPr txBox="1"/>
          <p:nvPr/>
        </p:nvSpPr>
        <p:spPr>
          <a:xfrm>
            <a:off x="457199" y="558976"/>
            <a:ext cx="4657060" cy="584775"/>
          </a:xfrm>
          <a:prstGeom prst="rect">
            <a:avLst/>
          </a:prstGeom>
          <a:noFill/>
        </p:spPr>
        <p:txBody>
          <a:bodyPr wrap="square">
            <a:spAutoFit/>
          </a:bodyPr>
          <a:lstStyle/>
          <a:p>
            <a:pPr algn="ctr"/>
            <a:r>
              <a:rPr kumimoji="0" lang="el-GR" sz="3200" b="1" i="0" u="none" strike="noStrike" kern="0" cap="none" spc="0" normalizeH="0" baseline="0" noProof="0" dirty="0">
                <a:ln>
                  <a:noFill/>
                </a:ln>
                <a:solidFill>
                  <a:srgbClr val="6E6EE3"/>
                </a:solidFill>
                <a:effectLst/>
                <a:uLnTx/>
                <a:uFillTx/>
                <a:latin typeface="PFTransport"/>
                <a:ea typeface="Arimo"/>
                <a:cs typeface="Arial"/>
                <a:sym typeface="Arial"/>
              </a:rPr>
              <a:t>ζωικά είδη</a:t>
            </a:r>
            <a:endParaRPr lang="en-US" dirty="0"/>
          </a:p>
        </p:txBody>
      </p:sp>
      <p:sp>
        <p:nvSpPr>
          <p:cNvPr id="9" name="TextBox 8">
            <a:extLst>
              <a:ext uri="{FF2B5EF4-FFF2-40B4-BE49-F238E27FC236}">
                <a16:creationId xmlns:a16="http://schemas.microsoft.com/office/drawing/2014/main" id="{655BB6B5-ADE2-34CE-B2E6-07118D84E19A}"/>
              </a:ext>
            </a:extLst>
          </p:cNvPr>
          <p:cNvSpPr txBox="1"/>
          <p:nvPr/>
        </p:nvSpPr>
        <p:spPr>
          <a:xfrm>
            <a:off x="5518299" y="2115890"/>
            <a:ext cx="3030279" cy="2553474"/>
          </a:xfrm>
          <a:prstGeom prst="wedgeEllipseCallout">
            <a:avLst>
              <a:gd name="adj1" fmla="val -59766"/>
              <a:gd name="adj2" fmla="val 11578"/>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b="0" i="0" u="none" strike="noStrike" kern="0" cap="none" spc="0" normalizeH="0" baseline="0" noProof="0" dirty="0">
                <a:ln>
                  <a:noFill/>
                </a:ln>
                <a:solidFill>
                  <a:schemeClr val="accent1"/>
                </a:solidFill>
                <a:effectLst/>
                <a:uLnTx/>
                <a:uFillTx/>
                <a:latin typeface="PFTransport"/>
                <a:cs typeface="Arial"/>
                <a:sym typeface="Arial"/>
              </a:rPr>
              <a:t>Με την εκτροφή ζώων, οι άνθρωποι εξασφάλιζαν κρέας για τη διατροφή τους, αλλά και άλλα πολύτιμα υλικά, όπως το μαλλί και το δέρμα, απαραίτητα για τη διαβίωσή τους. </a:t>
            </a:r>
            <a:endParaRPr kumimoji="0" lang="en-US" sz="1050" b="0" i="0" u="none" strike="noStrike" kern="0" cap="none" spc="0" normalizeH="0" baseline="0" noProof="0" dirty="0">
              <a:ln>
                <a:noFill/>
              </a:ln>
              <a:solidFill>
                <a:schemeClr val="accent1"/>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0DB89EB8-5623-A8CC-102E-405AFCB8049B}"/>
              </a:ext>
            </a:extLst>
          </p:cNvPr>
          <p:cNvPicPr>
            <a:picLocks noChangeAspect="1"/>
          </p:cNvPicPr>
          <p:nvPr/>
        </p:nvPicPr>
        <p:blipFill>
          <a:blip r:embed="rId2"/>
          <a:stretch>
            <a:fillRect/>
          </a:stretch>
        </p:blipFill>
        <p:spPr>
          <a:xfrm>
            <a:off x="5651204" y="474136"/>
            <a:ext cx="2764467" cy="1558154"/>
          </a:xfrm>
          <a:prstGeom prst="rect">
            <a:avLst/>
          </a:prstGeom>
        </p:spPr>
      </p:pic>
    </p:spTree>
    <p:extLst>
      <p:ext uri="{BB962C8B-B14F-4D97-AF65-F5344CB8AC3E}">
        <p14:creationId xmlns:p14="http://schemas.microsoft.com/office/powerpoint/2010/main" val="737133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52"/>
          <p:cNvSpPr txBox="1">
            <a:spLocks noGrp="1"/>
          </p:cNvSpPr>
          <p:nvPr>
            <p:ph type="title"/>
          </p:nvPr>
        </p:nvSpPr>
        <p:spPr>
          <a:xfrm>
            <a:off x="2476417" y="3651749"/>
            <a:ext cx="4191000" cy="43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dirty="0"/>
              <a:t>Καλή συνέχεια!</a:t>
            </a:r>
            <a:endParaRPr dirty="0"/>
          </a:p>
        </p:txBody>
      </p:sp>
      <p:grpSp>
        <p:nvGrpSpPr>
          <p:cNvPr id="670" name="Google Shape;670;p52"/>
          <p:cNvGrpSpPr/>
          <p:nvPr/>
        </p:nvGrpSpPr>
        <p:grpSpPr>
          <a:xfrm>
            <a:off x="2969419" y="1239547"/>
            <a:ext cx="3204995" cy="2137311"/>
            <a:chOff x="1149000" y="539588"/>
            <a:chExt cx="3657000" cy="2438740"/>
          </a:xfrm>
        </p:grpSpPr>
        <p:sp>
          <p:nvSpPr>
            <p:cNvPr id="671" name="Google Shape;671;p52"/>
            <p:cNvSpPr/>
            <p:nvPr/>
          </p:nvSpPr>
          <p:spPr>
            <a:xfrm>
              <a:off x="1149000" y="539588"/>
              <a:ext cx="3657000" cy="2099100"/>
            </a:xfrm>
            <a:prstGeom prst="roundRect">
              <a:avLst>
                <a:gd name="adj" fmla="val 3028"/>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52"/>
            <p:cNvSpPr/>
            <p:nvPr/>
          </p:nvSpPr>
          <p:spPr>
            <a:xfrm>
              <a:off x="2862061" y="2638688"/>
              <a:ext cx="230700" cy="251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52"/>
            <p:cNvSpPr/>
            <p:nvPr/>
          </p:nvSpPr>
          <p:spPr>
            <a:xfrm>
              <a:off x="1361690" y="2890427"/>
              <a:ext cx="3232200" cy="87900"/>
            </a:xfrm>
            <a:prstGeom prst="roundRect">
              <a:avLst>
                <a:gd name="adj" fmla="val 0"/>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a:extLst>
              <a:ext uri="{FF2B5EF4-FFF2-40B4-BE49-F238E27FC236}">
                <a16:creationId xmlns:a16="http://schemas.microsoft.com/office/drawing/2014/main" id="{1945B377-1EDB-4F94-494A-295B01E6C987}"/>
              </a:ext>
            </a:extLst>
          </p:cNvPr>
          <p:cNvPicPr>
            <a:picLocks noChangeAspect="1"/>
          </p:cNvPicPr>
          <p:nvPr/>
        </p:nvPicPr>
        <p:blipFill>
          <a:blip r:embed="rId3"/>
          <a:stretch>
            <a:fillRect/>
          </a:stretch>
        </p:blipFill>
        <p:spPr>
          <a:xfrm>
            <a:off x="3600339" y="1317973"/>
            <a:ext cx="1942998" cy="1650913"/>
          </a:xfrm>
          <a:prstGeom prst="rect">
            <a:avLst/>
          </a:prstGeom>
        </p:spPr>
      </p:pic>
    </p:spTree>
    <p:extLst>
      <p:ext uri="{BB962C8B-B14F-4D97-AF65-F5344CB8AC3E}">
        <p14:creationId xmlns:p14="http://schemas.microsoft.com/office/powerpoint/2010/main" val="1620503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C4051-C8D8-8DEA-A28D-9DF949B9932F}"/>
              </a:ext>
            </a:extLst>
          </p:cNvPr>
          <p:cNvSpPr>
            <a:spLocks noGrp="1"/>
          </p:cNvSpPr>
          <p:nvPr>
            <p:ph type="title"/>
          </p:nvPr>
        </p:nvSpPr>
        <p:spPr>
          <a:xfrm>
            <a:off x="720000" y="685542"/>
            <a:ext cx="7704000" cy="572700"/>
          </a:xfrm>
        </p:spPr>
        <p:txBody>
          <a:bodyPr/>
          <a:lstStyle/>
          <a:p>
            <a:r>
              <a:rPr lang="el-GR" dirty="0">
                <a:solidFill>
                  <a:schemeClr val="accent1"/>
                </a:solidFill>
              </a:rPr>
              <a:t>Βιβλιογραφία</a:t>
            </a:r>
            <a:endParaRPr lang="en-US" dirty="0">
              <a:solidFill>
                <a:schemeClr val="accent1"/>
              </a:solidFill>
            </a:endParaRPr>
          </a:p>
        </p:txBody>
      </p:sp>
      <p:sp>
        <p:nvSpPr>
          <p:cNvPr id="3" name="Text Placeholder 2">
            <a:extLst>
              <a:ext uri="{FF2B5EF4-FFF2-40B4-BE49-F238E27FC236}">
                <a16:creationId xmlns:a16="http://schemas.microsoft.com/office/drawing/2014/main" id="{BDD17ADA-8CAF-3B34-5C3D-AC02311F9F89}"/>
              </a:ext>
            </a:extLst>
          </p:cNvPr>
          <p:cNvSpPr>
            <a:spLocks noGrp="1"/>
          </p:cNvSpPr>
          <p:nvPr>
            <p:ph type="body" idx="1"/>
          </p:nvPr>
        </p:nvSpPr>
        <p:spPr>
          <a:xfrm>
            <a:off x="720000" y="1635775"/>
            <a:ext cx="7704000" cy="2373900"/>
          </a:xfrm>
        </p:spPr>
        <p:txBody>
          <a:bodyPr/>
          <a:lstStyle/>
          <a:p>
            <a:r>
              <a:rPr lang="el-GR" sz="1800" dirty="0">
                <a:solidFill>
                  <a:srgbClr val="000000"/>
                </a:solidFill>
                <a:latin typeface="BSGulliver"/>
              </a:rPr>
              <a:t>Διατροφή και Πολιτισμός. Αντωνία </a:t>
            </a:r>
            <a:r>
              <a:rPr lang="el-GR" sz="1800" dirty="0" err="1">
                <a:solidFill>
                  <a:srgbClr val="000000"/>
                </a:solidFill>
                <a:latin typeface="BSGulliver"/>
              </a:rPr>
              <a:t>Ματάλα</a:t>
            </a:r>
            <a:r>
              <a:rPr lang="el-GR" sz="1800" dirty="0">
                <a:solidFill>
                  <a:srgbClr val="000000"/>
                </a:solidFill>
                <a:latin typeface="BSGulliver"/>
              </a:rPr>
              <a:t>. Αποθετήριο </a:t>
            </a:r>
            <a:r>
              <a:rPr lang="el-GR" sz="1800" dirty="0" err="1">
                <a:solidFill>
                  <a:srgbClr val="000000"/>
                </a:solidFill>
                <a:latin typeface="BSGulliver"/>
              </a:rPr>
              <a:t>Κάλλιπος</a:t>
            </a:r>
            <a:r>
              <a:rPr lang="el-GR" sz="1800" dirty="0">
                <a:solidFill>
                  <a:srgbClr val="000000"/>
                </a:solidFill>
                <a:latin typeface="BSGulliver"/>
              </a:rPr>
              <a:t>. 2016</a:t>
            </a:r>
            <a:endParaRPr lang="en-US" sz="1800" dirty="0">
              <a:solidFill>
                <a:srgbClr val="000000"/>
              </a:solidFill>
              <a:latin typeface="BSGulliver"/>
            </a:endParaRPr>
          </a:p>
          <a:p>
            <a:endPar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8890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E3BEBA-4255-2A18-B51C-38D147665AA1}"/>
              </a:ext>
            </a:extLst>
          </p:cNvPr>
          <p:cNvPicPr>
            <a:picLocks noChangeAspect="1"/>
          </p:cNvPicPr>
          <p:nvPr/>
        </p:nvPicPr>
        <p:blipFill>
          <a:blip r:embed="rId2"/>
          <a:stretch>
            <a:fillRect/>
          </a:stretch>
        </p:blipFill>
        <p:spPr>
          <a:xfrm>
            <a:off x="1323213" y="1712560"/>
            <a:ext cx="5779008" cy="3042085"/>
          </a:xfrm>
          <a:prstGeom prst="rect">
            <a:avLst/>
          </a:prstGeom>
        </p:spPr>
      </p:pic>
      <p:pic>
        <p:nvPicPr>
          <p:cNvPr id="8" name="Picture 7">
            <a:extLst>
              <a:ext uri="{FF2B5EF4-FFF2-40B4-BE49-F238E27FC236}">
                <a16:creationId xmlns:a16="http://schemas.microsoft.com/office/drawing/2014/main" id="{F23A2A72-2995-30EE-C207-94152D457D8F}"/>
              </a:ext>
            </a:extLst>
          </p:cNvPr>
          <p:cNvPicPr>
            <a:picLocks noChangeAspect="1"/>
          </p:cNvPicPr>
          <p:nvPr/>
        </p:nvPicPr>
        <p:blipFill rotWithShape="1">
          <a:blip r:embed="rId3"/>
          <a:srcRect b="70894"/>
          <a:stretch/>
        </p:blipFill>
        <p:spPr>
          <a:xfrm>
            <a:off x="1058037" y="357152"/>
            <a:ext cx="6076950" cy="1327976"/>
          </a:xfrm>
          <a:prstGeom prst="rect">
            <a:avLst/>
          </a:prstGeom>
        </p:spPr>
      </p:pic>
      <p:sp>
        <p:nvSpPr>
          <p:cNvPr id="2" name="Rectangle: Rounded Corners 1">
            <a:extLst>
              <a:ext uri="{FF2B5EF4-FFF2-40B4-BE49-F238E27FC236}">
                <a16:creationId xmlns:a16="http://schemas.microsoft.com/office/drawing/2014/main" id="{FB44AC9F-6962-3D74-CF4A-3C052DF5BC9B}"/>
              </a:ext>
            </a:extLst>
          </p:cNvPr>
          <p:cNvSpPr/>
          <p:nvPr/>
        </p:nvSpPr>
        <p:spPr>
          <a:xfrm>
            <a:off x="923544" y="667512"/>
            <a:ext cx="2569464" cy="432511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6887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A2A1A4-EC22-F182-5011-CD8BEC312220}"/>
              </a:ext>
            </a:extLst>
          </p:cNvPr>
          <p:cNvPicPr>
            <a:picLocks noChangeAspect="1"/>
          </p:cNvPicPr>
          <p:nvPr/>
        </p:nvPicPr>
        <p:blipFill>
          <a:blip r:embed="rId2"/>
          <a:stretch>
            <a:fillRect/>
          </a:stretch>
        </p:blipFill>
        <p:spPr>
          <a:xfrm>
            <a:off x="911525" y="1160144"/>
            <a:ext cx="7320950" cy="2351151"/>
          </a:xfrm>
          <a:prstGeom prst="rect">
            <a:avLst/>
          </a:prstGeom>
        </p:spPr>
      </p:pic>
    </p:spTree>
    <p:extLst>
      <p:ext uri="{BB962C8B-B14F-4D97-AF65-F5344CB8AC3E}">
        <p14:creationId xmlns:p14="http://schemas.microsoft.com/office/powerpoint/2010/main" val="793603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2C24C0-0CEC-C60A-2613-04BCAD6BA1DA}"/>
              </a:ext>
            </a:extLst>
          </p:cNvPr>
          <p:cNvPicPr>
            <a:picLocks noChangeAspect="1"/>
          </p:cNvPicPr>
          <p:nvPr/>
        </p:nvPicPr>
        <p:blipFill>
          <a:blip r:embed="rId2"/>
          <a:stretch>
            <a:fillRect/>
          </a:stretch>
        </p:blipFill>
        <p:spPr>
          <a:xfrm>
            <a:off x="1714500" y="428625"/>
            <a:ext cx="5715000" cy="4286250"/>
          </a:xfrm>
          <a:prstGeom prst="rect">
            <a:avLst/>
          </a:prstGeom>
        </p:spPr>
      </p:pic>
    </p:spTree>
    <p:extLst>
      <p:ext uri="{BB962C8B-B14F-4D97-AF65-F5344CB8AC3E}">
        <p14:creationId xmlns:p14="http://schemas.microsoft.com/office/powerpoint/2010/main" val="3620860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51966F-838B-FAF3-5FB0-B8B3212C22D1}"/>
              </a:ext>
            </a:extLst>
          </p:cNvPr>
          <p:cNvPicPr>
            <a:picLocks noChangeAspect="1"/>
          </p:cNvPicPr>
          <p:nvPr/>
        </p:nvPicPr>
        <p:blipFill rotWithShape="1">
          <a:blip r:embed="rId2"/>
          <a:srcRect t="7468" b="10400"/>
          <a:stretch/>
        </p:blipFill>
        <p:spPr>
          <a:xfrm>
            <a:off x="1143000" y="459486"/>
            <a:ext cx="6858000" cy="4224528"/>
          </a:xfrm>
          <a:prstGeom prst="rect">
            <a:avLst/>
          </a:prstGeom>
        </p:spPr>
      </p:pic>
    </p:spTree>
    <p:extLst>
      <p:ext uri="{BB962C8B-B14F-4D97-AF65-F5344CB8AC3E}">
        <p14:creationId xmlns:p14="http://schemas.microsoft.com/office/powerpoint/2010/main" val="3938644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21902F-1900-6430-463D-AE3CDC87D299}"/>
              </a:ext>
            </a:extLst>
          </p:cNvPr>
          <p:cNvPicPr>
            <a:picLocks noChangeAspect="1"/>
          </p:cNvPicPr>
          <p:nvPr/>
        </p:nvPicPr>
        <p:blipFill>
          <a:blip r:embed="rId2"/>
          <a:stretch>
            <a:fillRect/>
          </a:stretch>
        </p:blipFill>
        <p:spPr>
          <a:xfrm>
            <a:off x="1353312" y="384048"/>
            <a:ext cx="5833872" cy="4375404"/>
          </a:xfrm>
          <a:prstGeom prst="rect">
            <a:avLst/>
          </a:prstGeom>
        </p:spPr>
      </p:pic>
    </p:spTree>
    <p:extLst>
      <p:ext uri="{BB962C8B-B14F-4D97-AF65-F5344CB8AC3E}">
        <p14:creationId xmlns:p14="http://schemas.microsoft.com/office/powerpoint/2010/main" val="1313603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2C4AFA-E09F-689E-F3A4-133C92EF8D47}"/>
              </a:ext>
            </a:extLst>
          </p:cNvPr>
          <p:cNvSpPr>
            <a:spLocks noGrp="1"/>
          </p:cNvSpPr>
          <p:nvPr>
            <p:ph type="body" idx="1"/>
          </p:nvPr>
        </p:nvSpPr>
        <p:spPr>
          <a:xfrm>
            <a:off x="1719641" y="641426"/>
            <a:ext cx="5704715" cy="2373900"/>
          </a:xfrm>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800" b="0" i="0" u="none" strike="noStrike" kern="0" cap="none" spc="0" normalizeH="0" baseline="0" noProof="0" dirty="0">
                <a:ln>
                  <a:noFill/>
                </a:ln>
                <a:solidFill>
                  <a:srgbClr val="C2474C"/>
                </a:solidFill>
                <a:effectLst/>
                <a:uLnTx/>
                <a:uFillTx/>
                <a:latin typeface="PFTransport"/>
                <a:cs typeface="Arial"/>
                <a:sym typeface="Arial"/>
              </a:rPr>
              <a:t>Παρότι ο σύγχρονος άνθρωπος (</a:t>
            </a:r>
            <a:r>
              <a:rPr kumimoji="0" lang="el-GR" sz="1800" b="0" i="1" u="none" strike="noStrike" kern="0" cap="none" spc="0" normalizeH="0" baseline="0" noProof="0" dirty="0">
                <a:ln>
                  <a:noFill/>
                </a:ln>
                <a:solidFill>
                  <a:srgbClr val="C2474C"/>
                </a:solidFill>
                <a:effectLst/>
                <a:uLnTx/>
                <a:uFillTx/>
                <a:latin typeface="PFTransport"/>
                <a:cs typeface="Arial"/>
                <a:sym typeface="Arial"/>
              </a:rPr>
              <a:t>Homo sapiens</a:t>
            </a:r>
            <a:r>
              <a:rPr kumimoji="0" lang="el-GR" sz="1800" b="0" i="0" u="none" strike="noStrike" kern="0" cap="none" spc="0" normalizeH="0" baseline="0" noProof="0" dirty="0">
                <a:ln>
                  <a:noFill/>
                </a:ln>
                <a:solidFill>
                  <a:srgbClr val="C2474C"/>
                </a:solidFill>
                <a:effectLst/>
                <a:uLnTx/>
                <a:uFillTx/>
                <a:latin typeface="PFTransport"/>
                <a:cs typeface="Arial"/>
                <a:sym typeface="Arial"/>
              </a:rPr>
              <a:t>) έχει ιστορία περίπου 200.000 ετών, η </a:t>
            </a:r>
            <a:r>
              <a:rPr kumimoji="0" lang="el-GR" sz="1800" b="1" i="0" u="none" strike="noStrike" kern="0" cap="none" spc="0" normalizeH="0" baseline="0" noProof="0" dirty="0">
                <a:ln>
                  <a:noFill/>
                </a:ln>
                <a:solidFill>
                  <a:schemeClr val="accent1"/>
                </a:solidFill>
                <a:effectLst/>
                <a:uLnTx/>
                <a:uFillTx/>
                <a:latin typeface="PFTransport"/>
                <a:cs typeface="Arial"/>
                <a:sym typeface="Arial"/>
              </a:rPr>
              <a:t>γεωργία</a:t>
            </a:r>
            <a:r>
              <a:rPr kumimoji="0" lang="el-GR" sz="1800" b="0" i="0" u="none" strike="noStrike" kern="0" cap="none" spc="0" normalizeH="0" baseline="0" noProof="0" dirty="0">
                <a:ln>
                  <a:noFill/>
                </a:ln>
                <a:solidFill>
                  <a:srgbClr val="C2474C"/>
                </a:solidFill>
                <a:effectLst/>
                <a:uLnTx/>
                <a:uFillTx/>
                <a:latin typeface="PFTransport"/>
                <a:cs typeface="Arial"/>
                <a:sym typeface="Arial"/>
              </a:rPr>
              <a:t>, μια δραστηριότητα η οποία έφερε τη μεγαλύτερη ίσως τομή στην ιστορία του είδους, είναι σχετικά πρόσφατη. </a:t>
            </a:r>
            <a:endParaRPr kumimoji="0" lang="en-US" sz="1800" b="0" i="0" u="none" strike="noStrike" kern="0" cap="none" spc="0" normalizeH="0" baseline="0" noProof="0" dirty="0">
              <a:ln>
                <a:noFill/>
              </a:ln>
              <a:solidFill>
                <a:srgbClr val="C2474C"/>
              </a:solidFill>
              <a:effectLst/>
              <a:uLnTx/>
              <a:uFillTx/>
              <a:latin typeface="Arial"/>
              <a:cs typeface="Arial"/>
              <a:sym typeface="Arial"/>
            </a:endParaRPr>
          </a:p>
          <a:p>
            <a:endParaRPr lang="en-US" dirty="0"/>
          </a:p>
        </p:txBody>
      </p:sp>
      <p:pic>
        <p:nvPicPr>
          <p:cNvPr id="7" name="Picture 6">
            <a:extLst>
              <a:ext uri="{FF2B5EF4-FFF2-40B4-BE49-F238E27FC236}">
                <a16:creationId xmlns:a16="http://schemas.microsoft.com/office/drawing/2014/main" id="{280DB092-7A4E-A5F5-3BD4-D71DB20234C7}"/>
              </a:ext>
            </a:extLst>
          </p:cNvPr>
          <p:cNvPicPr>
            <a:picLocks noChangeAspect="1"/>
          </p:cNvPicPr>
          <p:nvPr/>
        </p:nvPicPr>
        <p:blipFill>
          <a:blip r:embed="rId2"/>
          <a:stretch>
            <a:fillRect/>
          </a:stretch>
        </p:blipFill>
        <p:spPr>
          <a:xfrm>
            <a:off x="2985349" y="2564341"/>
            <a:ext cx="3173302" cy="2115006"/>
          </a:xfrm>
          <a:prstGeom prst="rect">
            <a:avLst/>
          </a:prstGeom>
        </p:spPr>
      </p:pic>
    </p:spTree>
    <p:extLst>
      <p:ext uri="{BB962C8B-B14F-4D97-AF65-F5344CB8AC3E}">
        <p14:creationId xmlns:p14="http://schemas.microsoft.com/office/powerpoint/2010/main" val="26491129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f106b43c-b3bd-4be2-8b35-042a9a0b59f1"/>
  <p:tag name="SLIDO_EVENT_SECTION_UUID" val="4b114c17-2ed1-4b59-8965-ab45ac228394"/>
</p:tagLst>
</file>

<file path=ppt/theme/theme1.xml><?xml version="1.0" encoding="utf-8"?>
<a:theme xmlns:a="http://schemas.openxmlformats.org/drawingml/2006/main" name="Pros and Cons Business Meeting by Slidesgo">
  <a:themeElements>
    <a:clrScheme name="Simple Light">
      <a:dk1>
        <a:srgbClr val="191919"/>
      </a:dk1>
      <a:lt1>
        <a:srgbClr val="666666"/>
      </a:lt1>
      <a:dk2>
        <a:srgbClr val="EFEFEF"/>
      </a:dk2>
      <a:lt2>
        <a:srgbClr val="FFFFFF"/>
      </a:lt2>
      <a:accent1>
        <a:srgbClr val="6E6EE3"/>
      </a:accent1>
      <a:accent2>
        <a:srgbClr val="C2474C"/>
      </a:accent2>
      <a:accent3>
        <a:srgbClr val="FFFFFF"/>
      </a:accent3>
      <a:accent4>
        <a:srgbClr val="FFFFFF"/>
      </a:accent4>
      <a:accent5>
        <a:srgbClr val="FFFFFF"/>
      </a:accent5>
      <a:accent6>
        <a:srgbClr val="FFFFFF"/>
      </a:accent6>
      <a:hlink>
        <a:srgbClr val="6666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os and Cons Business Meeting by Slidesgo">
  <a:themeElements>
    <a:clrScheme name="Simple Light">
      <a:dk1>
        <a:srgbClr val="191919"/>
      </a:dk1>
      <a:lt1>
        <a:srgbClr val="666666"/>
      </a:lt1>
      <a:dk2>
        <a:srgbClr val="EFEFEF"/>
      </a:dk2>
      <a:lt2>
        <a:srgbClr val="FFFFFF"/>
      </a:lt2>
      <a:accent1>
        <a:srgbClr val="6E6EE3"/>
      </a:accent1>
      <a:accent2>
        <a:srgbClr val="C2474C"/>
      </a:accent2>
      <a:accent3>
        <a:srgbClr val="FFFFFF"/>
      </a:accent3>
      <a:accent4>
        <a:srgbClr val="FFFFFF"/>
      </a:accent4>
      <a:accent5>
        <a:srgbClr val="FFFFFF"/>
      </a:accent5>
      <a:accent6>
        <a:srgbClr val="FFFFFF"/>
      </a:accent6>
      <a:hlink>
        <a:srgbClr val="6666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4945</TotalTime>
  <Words>1743</Words>
  <Application>Microsoft Office PowerPoint</Application>
  <PresentationFormat>On-screen Show (16:9)</PresentationFormat>
  <Paragraphs>155</Paragraphs>
  <Slides>39</Slides>
  <Notes>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Courier New</vt:lpstr>
      <vt:lpstr>Arimo</vt:lpstr>
      <vt:lpstr>BSGulliver</vt:lpstr>
      <vt:lpstr>Arial</vt:lpstr>
      <vt:lpstr>Wingdings</vt:lpstr>
      <vt:lpstr>PFTransport</vt:lpstr>
      <vt:lpstr>PFTraffic Black</vt:lpstr>
      <vt:lpstr>Roboto</vt:lpstr>
      <vt:lpstr>Bree Serif</vt:lpstr>
      <vt:lpstr>Kumbh Sans</vt:lpstr>
      <vt:lpstr>Calibri</vt:lpstr>
      <vt:lpstr>WGPDOY+PFLithoText-Bold</vt:lpstr>
      <vt:lpstr>Pros and Cons Business Meeting by Slidesgo</vt:lpstr>
      <vt:lpstr>1_Pros and Cons Business Meeting by Slidesgo</vt:lpstr>
      <vt:lpstr>ΜΑΘΗΜΑ ΕΠΙΛΟΓΗΣ ΕΔΔ606.3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Ιστορική Αναδρομή</vt:lpstr>
      <vt:lpstr>Ιστορική Αναδρομή</vt:lpstr>
      <vt:lpstr>Ιστορική Αναδρομή - Αφρική</vt:lpstr>
      <vt:lpstr>Ιστορική Αναδρομή - Aσία</vt:lpstr>
      <vt:lpstr>Ιστορική Αναδρομή – Ωκεανία, Αμερική</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Προϊόντα διατροφής στις νεολιθικές κοινωνίες της Ανατολικής Μεσογείου</vt:lpstr>
      <vt:lpstr>PowerPoint Presentation</vt:lpstr>
      <vt:lpstr>φυτικά &amp; ζωικά είδη</vt:lpstr>
      <vt:lpstr>PowerPoint Presentation</vt:lpstr>
      <vt:lpstr>PowerPoint Presentation</vt:lpstr>
      <vt:lpstr>PowerPoint Presentation</vt:lpstr>
      <vt:lpstr>PowerPoint Presentation</vt:lpstr>
      <vt:lpstr>Καλή συνέχεια!</vt:lpstr>
      <vt:lpstr>Βιβλιογραφία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Avantages et inconvénients Réunion d'affaires</dc:title>
  <dc:creator>Evi Fappa</dc:creator>
  <cp:lastModifiedBy>Evi Fappa</cp:lastModifiedBy>
  <cp:revision>225</cp:revision>
  <dcterms:modified xsi:type="dcterms:W3CDTF">2023-03-24T15:40:36Z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1.5.3.3511</vt:lpwstr>
  </property>
</Properties>
</file>