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4163" r:id="rId1"/>
  </p:sldMasterIdLst>
  <p:notesMasterIdLst>
    <p:notesMasterId r:id="rId49"/>
  </p:notesMasterIdLst>
  <p:handoutMasterIdLst>
    <p:handoutMasterId r:id="rId50"/>
  </p:handoutMasterIdLst>
  <p:sldIdLst>
    <p:sldId id="435" r:id="rId2"/>
    <p:sldId id="776" r:id="rId3"/>
    <p:sldId id="784" r:id="rId4"/>
    <p:sldId id="771" r:id="rId5"/>
    <p:sldId id="412" r:id="rId6"/>
    <p:sldId id="409" r:id="rId7"/>
    <p:sldId id="414" r:id="rId8"/>
    <p:sldId id="743" r:id="rId9"/>
    <p:sldId id="741" r:id="rId10"/>
    <p:sldId id="769" r:id="rId11"/>
    <p:sldId id="744" r:id="rId12"/>
    <p:sldId id="410" r:id="rId13"/>
    <p:sldId id="294" r:id="rId14"/>
    <p:sldId id="749" r:id="rId15"/>
    <p:sldId id="267" r:id="rId16"/>
    <p:sldId id="785" r:id="rId17"/>
    <p:sldId id="364" r:id="rId18"/>
    <p:sldId id="425" r:id="rId19"/>
    <p:sldId id="431" r:id="rId20"/>
    <p:sldId id="433" r:id="rId21"/>
    <p:sldId id="430" r:id="rId22"/>
    <p:sldId id="434" r:id="rId23"/>
    <p:sldId id="786" r:id="rId24"/>
    <p:sldId id="436" r:id="rId25"/>
    <p:sldId id="573" r:id="rId26"/>
    <p:sldId id="753" r:id="rId27"/>
    <p:sldId id="754" r:id="rId28"/>
    <p:sldId id="437" r:id="rId29"/>
    <p:sldId id="447" r:id="rId30"/>
    <p:sldId id="571" r:id="rId31"/>
    <p:sldId id="572" r:id="rId32"/>
    <p:sldId id="369" r:id="rId33"/>
    <p:sldId id="477" r:id="rId34"/>
    <p:sldId id="478" r:id="rId35"/>
    <p:sldId id="479" r:id="rId36"/>
    <p:sldId id="787" r:id="rId37"/>
    <p:sldId id="788" r:id="rId38"/>
    <p:sldId id="789" r:id="rId39"/>
    <p:sldId id="779" r:id="rId40"/>
    <p:sldId id="778" r:id="rId41"/>
    <p:sldId id="790" r:id="rId42"/>
    <p:sldId id="791" r:id="rId43"/>
    <p:sldId id="719" r:id="rId44"/>
    <p:sldId id="752" r:id="rId45"/>
    <p:sldId id="774" r:id="rId46"/>
    <p:sldId id="775" r:id="rId47"/>
    <p:sldId id="650" r:id="rId48"/>
  </p:sldIdLst>
  <p:sldSz cx="12192000" cy="6858000"/>
  <p:notesSz cx="7099300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" y="6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406" y="-78"/>
      </p:cViewPr>
      <p:guideLst>
        <p:guide orient="horz" pos="3225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3076012" cy="512479"/>
          </a:xfrm>
          <a:prstGeom prst="rect">
            <a:avLst/>
          </a:prstGeom>
        </p:spPr>
        <p:txBody>
          <a:bodyPr vert="horz" lIns="102489" tIns="51244" rIns="102489" bIns="5124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533" y="8"/>
            <a:ext cx="3076012" cy="512479"/>
          </a:xfrm>
          <a:prstGeom prst="rect">
            <a:avLst/>
          </a:prstGeom>
        </p:spPr>
        <p:txBody>
          <a:bodyPr vert="horz" lIns="102489" tIns="51244" rIns="102489" bIns="5124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720272"/>
            <a:ext cx="3076012" cy="512479"/>
          </a:xfrm>
          <a:prstGeom prst="rect">
            <a:avLst/>
          </a:prstGeom>
        </p:spPr>
        <p:txBody>
          <a:bodyPr vert="horz" lIns="102489" tIns="51244" rIns="102489" bIns="5124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533" y="9720272"/>
            <a:ext cx="3076012" cy="512479"/>
          </a:xfrm>
          <a:prstGeom prst="rect">
            <a:avLst/>
          </a:prstGeom>
        </p:spPr>
        <p:txBody>
          <a:bodyPr vert="horz" lIns="102489" tIns="51244" rIns="102489" bIns="51244" rtlCol="0" anchor="b"/>
          <a:lstStyle>
            <a:lvl1pPr algn="r">
              <a:defRPr sz="1300"/>
            </a:lvl1pPr>
          </a:lstStyle>
          <a:p>
            <a:fld id="{329F5B0B-148E-42DC-9B05-8BCA1CF2E8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76364" cy="511731"/>
          </a:xfrm>
          <a:prstGeom prst="rect">
            <a:avLst/>
          </a:prstGeom>
        </p:spPr>
        <p:txBody>
          <a:bodyPr vert="horz" lIns="93286" tIns="46641" rIns="93286" bIns="4664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4"/>
            <a:ext cx="3076364" cy="511731"/>
          </a:xfrm>
          <a:prstGeom prst="rect">
            <a:avLst/>
          </a:prstGeom>
        </p:spPr>
        <p:txBody>
          <a:bodyPr vert="horz" lIns="93286" tIns="46641" rIns="93286" bIns="46641" rtlCol="0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6" tIns="46641" rIns="93286" bIns="466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3286" tIns="46641" rIns="93286" bIns="466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721112"/>
            <a:ext cx="3076364" cy="511731"/>
          </a:xfrm>
          <a:prstGeom prst="rect">
            <a:avLst/>
          </a:prstGeom>
        </p:spPr>
        <p:txBody>
          <a:bodyPr vert="horz" lIns="93286" tIns="46641" rIns="93286" bIns="4664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12"/>
            <a:ext cx="3076364" cy="511731"/>
          </a:xfrm>
          <a:prstGeom prst="rect">
            <a:avLst/>
          </a:prstGeom>
        </p:spPr>
        <p:txBody>
          <a:bodyPr vert="horz" lIns="93286" tIns="46641" rIns="93286" bIns="46641" rtlCol="0" anchor="b"/>
          <a:lstStyle>
            <a:lvl1pPr algn="r">
              <a:defRPr sz="1100"/>
            </a:lvl1pPr>
          </a:lstStyle>
          <a:p>
            <a:fld id="{91A5A700-B878-4B81-A53A-873A35D6C7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C93593D-9F46-4731-9212-DC46041AF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713458-FB7D-4306-A167-C73D22E6AEC2}" type="slidenum">
              <a:rPr lang="el-GR" altLang="el-GR"/>
              <a:pPr>
                <a:spcBef>
                  <a:spcPct val="0"/>
                </a:spcBef>
              </a:pPr>
              <a:t>17</a:t>
            </a:fld>
            <a:endParaRPr lang="el-GR" altLang="el-G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78E40BC-F5D9-47DD-8D11-1571DFA17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C090FFA-1021-4C2F-8073-98D831E95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600ECEB-94FC-41CC-ADC3-43D65EE89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AF565D-AC66-400B-986C-FB3690A11E4D}" type="slidenum">
              <a:rPr lang="el-GR" altLang="el-GR"/>
              <a:pPr>
                <a:spcBef>
                  <a:spcPct val="0"/>
                </a:spcBef>
              </a:pPr>
              <a:t>18</a:t>
            </a:fld>
            <a:endParaRPr lang="el-GR" altLang="el-GR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F8B3886-0E1C-4B58-B530-A887573E4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802DD6B-D6FC-4D76-886C-E1619C30D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158B579-6F74-44EE-817D-4CB36B781D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3CDEF-B781-48F2-8E06-E1211F31DC5F}" type="slidenum">
              <a:rPr lang="el-GR" altLang="el-GR"/>
              <a:pPr>
                <a:spcBef>
                  <a:spcPct val="0"/>
                </a:spcBef>
              </a:pPr>
              <a:t>19</a:t>
            </a:fld>
            <a:endParaRPr lang="el-GR" altLang="el-G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B5C3120-9FA0-4545-AE69-7A440E19D6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68ECF11-240F-48C7-A0C5-7A4FA0600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C8BFBD4-2040-4CB0-A041-8B4703181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2AC0E0-68E3-4927-837C-26689A10CC68}" type="slidenum">
              <a:rPr lang="el-GR" altLang="el-GR"/>
              <a:pPr>
                <a:spcBef>
                  <a:spcPct val="0"/>
                </a:spcBef>
              </a:pPr>
              <a:t>20</a:t>
            </a:fld>
            <a:endParaRPr lang="el-GR" altLang="el-GR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C058325-66C3-4C30-943C-C78F16FAF1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80F80E7-6CD0-4F7B-9243-62637632A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42403764-5D69-4FFA-A856-DD974F309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875F83-E1A2-4518-A745-F0C53E2E6B2C}" type="slidenum">
              <a:rPr lang="el-GR" altLang="el-GR"/>
              <a:pPr>
                <a:spcBef>
                  <a:spcPct val="0"/>
                </a:spcBef>
              </a:pPr>
              <a:t>21</a:t>
            </a:fld>
            <a:endParaRPr lang="el-GR" altLang="el-G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45E07F9-A4BC-4EB0-9B93-6AC7EB807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97B4345-EB8C-49F5-8615-905CBD7DF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AA50980B-A406-42CB-8C72-80E76A42B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3A7198-F5AA-43AF-A50F-4E5A91C8E203}" type="slidenum">
              <a:rPr lang="el-GR" altLang="el-GR"/>
              <a:pPr>
                <a:spcBef>
                  <a:spcPct val="0"/>
                </a:spcBef>
              </a:pPr>
              <a:t>22</a:t>
            </a:fld>
            <a:endParaRPr lang="el-GR" altLang="el-GR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1933357-758C-4C14-914E-98C75A6EA1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201CC54-E5F7-44FF-A9D2-0D6811BFF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90F59F9B-705D-4228-B9C4-AEA72D3F4B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2CAA3F-68CC-40E7-86F5-103BA11B4C46}" type="slidenum">
              <a:rPr lang="el-GR" altLang="el-GR"/>
              <a:pPr>
                <a:spcBef>
                  <a:spcPct val="0"/>
                </a:spcBef>
              </a:pPr>
              <a:t>23</a:t>
            </a:fld>
            <a:endParaRPr lang="el-GR" altLang="el-GR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A6BE9D8-0154-4618-9E6B-BE2D1D626F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9D1F2B3-EDE5-4DB0-A6A4-3FEFF6876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F2D3890-7990-4F11-B5F3-36D4B95286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FF6CCB-13CA-4D77-B3BD-8177BB8B5F25}" type="slidenum">
              <a:rPr lang="el-GR" altLang="el-GR"/>
              <a:pPr>
                <a:spcBef>
                  <a:spcPct val="0"/>
                </a:spcBef>
              </a:pPr>
              <a:t>24</a:t>
            </a:fld>
            <a:endParaRPr lang="el-GR" altLang="el-GR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9EF2BFB-07C2-4D1C-9E2B-AD9E3A065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AD6D80F-069F-4CBE-9C9B-CC6FFFC6E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3C422FE-0A70-4153-9EC0-B53F1A10C0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0A74C5-6BB3-4302-AADD-8CBB5074570B}" type="slidenum">
              <a:rPr lang="el-GR" altLang="el-GR"/>
              <a:pPr>
                <a:spcBef>
                  <a:spcPct val="0"/>
                </a:spcBef>
              </a:pPr>
              <a:t>25</a:t>
            </a:fld>
            <a:endParaRPr lang="el-GR" altLang="el-GR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610039D9-889C-4A01-B177-FF3843F579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F9B58B2-8FCD-4795-BF41-8B515811C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FFE12DF-897F-4C7E-9B18-3B559417E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D78BCD-F09F-41B5-841A-75EF70CC0819}" type="slidenum">
              <a:rPr lang="el-GR" altLang="el-GR"/>
              <a:pPr>
                <a:spcBef>
                  <a:spcPct val="0"/>
                </a:spcBef>
              </a:pPr>
              <a:t>28</a:t>
            </a:fld>
            <a:endParaRPr lang="el-GR" altLang="el-GR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96DFD3F-3817-48BD-A53F-7DBCD2B72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9E0DDFE-9CA4-4E16-A680-0426A68EC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εικόνας διαφάνειας 1">
            <a:extLst>
              <a:ext uri="{FF2B5EF4-FFF2-40B4-BE49-F238E27FC236}">
                <a16:creationId xmlns:a16="http://schemas.microsoft.com/office/drawing/2014/main" id="{65CDF22E-890D-44B4-B065-0637DB83B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Θέση σημειώσεων 2">
            <a:extLst>
              <a:ext uri="{FF2B5EF4-FFF2-40B4-BE49-F238E27FC236}">
                <a16:creationId xmlns:a16="http://schemas.microsoft.com/office/drawing/2014/main" id="{5BC9B715-6836-41B1-9812-D5A3E322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/>
              <a:t> </a:t>
            </a:r>
          </a:p>
        </p:txBody>
      </p:sp>
      <p:sp>
        <p:nvSpPr>
          <p:cNvPr id="13316" name="Θέση αριθμού διαφάνειας 3">
            <a:extLst>
              <a:ext uri="{FF2B5EF4-FFF2-40B4-BE49-F238E27FC236}">
                <a16:creationId xmlns:a16="http://schemas.microsoft.com/office/drawing/2014/main" id="{DBB20D8D-ECEC-4EB7-B77B-7D8FE9EA2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AB9DCE-1641-4EA2-848E-739A8DC67F35}" type="slidenum">
              <a:rPr lang="el-GR" altLang="el-GR"/>
              <a:pPr>
                <a:spcBef>
                  <a:spcPct val="0"/>
                </a:spcBef>
              </a:pPr>
              <a:t>3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6BBE56B-742A-448C-A159-6358C474D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E3016C-80F2-4A49-A36A-A5C63FDD8000}" type="slidenum">
              <a:rPr lang="el-GR" altLang="el-GR"/>
              <a:pPr>
                <a:spcBef>
                  <a:spcPct val="0"/>
                </a:spcBef>
              </a:pPr>
              <a:t>29</a:t>
            </a:fld>
            <a:endParaRPr lang="el-GR" altLang="el-G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67A3A25-3A5D-4CE7-828E-E5B6A8A8A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D013350-7512-4A87-BAEC-934461948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EAF1EEA-35A1-4F60-8282-1F1FE553C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0A6E00-AF26-45F6-89A3-FEC0784FBC11}" type="slidenum">
              <a:rPr lang="el-GR" altLang="el-GR"/>
              <a:pPr>
                <a:spcBef>
                  <a:spcPct val="0"/>
                </a:spcBef>
              </a:pPr>
              <a:t>30</a:t>
            </a:fld>
            <a:endParaRPr lang="el-GR" altLang="el-G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BBBB5481-6C5C-46E4-9638-F22180F76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5A3A5821-C245-4EF5-ADCF-29884151E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824CA90-24EA-453E-9318-0ED5B13C5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123CD2-89A6-40DA-A5B2-579C310D7201}" type="slidenum">
              <a:rPr lang="el-GR" altLang="el-GR"/>
              <a:pPr>
                <a:spcBef>
                  <a:spcPct val="0"/>
                </a:spcBef>
              </a:pPr>
              <a:t>31</a:t>
            </a:fld>
            <a:endParaRPr lang="el-GR" altLang="el-GR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B7D00E6-E03E-422A-B815-00B81FD34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23B48E4-E230-4DCA-A0C5-3254FF3CC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C593C82-FD51-46F4-9C9D-626B2B360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1BC74B-42A6-475E-92CE-275F8F178FD4}" type="slidenum">
              <a:rPr lang="el-GR" altLang="el-GR"/>
              <a:pPr>
                <a:spcBef>
                  <a:spcPct val="0"/>
                </a:spcBef>
              </a:pPr>
              <a:t>32</a:t>
            </a:fld>
            <a:endParaRPr lang="el-GR" altLang="el-GR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969038E-517B-40A8-96B8-C59CCAF52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FB4A3B24-8219-4AFA-A247-906D425F1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8BE29B81-7CDD-4CCD-9D05-C7C8B505B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1C74A5-F08F-474C-8176-C198814F7A05}" type="slidenum">
              <a:rPr lang="el-GR" altLang="el-GR"/>
              <a:pPr>
                <a:spcBef>
                  <a:spcPct val="0"/>
                </a:spcBef>
              </a:pPr>
              <a:t>33</a:t>
            </a:fld>
            <a:endParaRPr lang="el-GR" altLang="el-GR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AF0A118-A03C-4CC3-AA3C-98CD0835EB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1035B809-FFDE-4974-9139-6953F318A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F4D4B2DE-5EE4-4660-823E-C5F4CC8A16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88832B-97AC-4C22-BE28-1E103F52C6CD}" type="slidenum">
              <a:rPr lang="el-GR" altLang="el-GR"/>
              <a:pPr>
                <a:spcBef>
                  <a:spcPct val="0"/>
                </a:spcBef>
              </a:pPr>
              <a:t>34</a:t>
            </a:fld>
            <a:endParaRPr lang="el-GR" altLang="el-GR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FB8056D6-4568-4203-A40B-4F96F4F4FC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E0B95C25-0F40-4815-8F62-C4CBF6F1D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C7E861B4-76E1-407E-91C3-E900A154D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B7B328-079A-4FA5-9F7F-426FCC0A0AA4}" type="slidenum">
              <a:rPr lang="el-GR" altLang="el-GR"/>
              <a:pPr>
                <a:spcBef>
                  <a:spcPct val="0"/>
                </a:spcBef>
              </a:pPr>
              <a:t>35</a:t>
            </a:fld>
            <a:endParaRPr lang="el-GR" altLang="el-G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43B2EACA-3537-4F7F-BF38-A41AC0038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9618A2B-ED6B-47BF-8FD4-6DEF390A4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A7C85C66-F50F-495A-8FF9-757E62F8C0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EB4001-99FC-4415-800E-D3C19627FCFF}" type="slidenum">
              <a:rPr lang="el-GR" altLang="el-GR"/>
              <a:pPr>
                <a:spcBef>
                  <a:spcPct val="0"/>
                </a:spcBef>
              </a:pPr>
              <a:t>5</a:t>
            </a:fld>
            <a:endParaRPr lang="el-GR" altLang="el-G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9A6AAFA-D116-4970-AC83-67E7D2FEA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62DA78-E3A6-4115-8211-8549B759F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65276DD-F9CD-4F22-B0CD-CEFD6B007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080F17-0964-4B68-87AF-0290BB53D2A8}" type="slidenum">
              <a:rPr lang="el-GR" altLang="el-GR"/>
              <a:pPr>
                <a:spcBef>
                  <a:spcPct val="0"/>
                </a:spcBef>
              </a:pPr>
              <a:t>6</a:t>
            </a:fld>
            <a:endParaRPr lang="el-GR" altLang="el-G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E362826-4103-4B00-B0F3-DFF89D93F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3F1DA6C-F557-4361-A78F-F25BBE90B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B5F5509-2191-42EC-8BE4-F5C15ADFE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305939-A5DD-4601-9A5B-16D71FEDB652}" type="slidenum">
              <a:rPr lang="el-GR" altLang="el-GR"/>
              <a:pPr>
                <a:spcBef>
                  <a:spcPct val="0"/>
                </a:spcBef>
              </a:pPr>
              <a:t>7</a:t>
            </a:fld>
            <a:endParaRPr lang="el-GR" altLang="el-G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539D5E8-DD91-462F-BA15-3A842BA57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A71CA40-1B77-4EE7-A721-CEFD6561A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C04C3BD-248C-4FE8-89B8-B602C5F748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7AC830-DFCC-4E3E-9125-C969159181F7}" type="slidenum">
              <a:rPr lang="el-GR" altLang="el-GR"/>
              <a:pPr>
                <a:spcBef>
                  <a:spcPct val="0"/>
                </a:spcBef>
              </a:pPr>
              <a:t>12</a:t>
            </a:fld>
            <a:endParaRPr lang="el-GR" altLang="el-GR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2FB3BD9-D2A9-4080-9EDE-A38803A9E6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2191225-A0A9-4CAC-8F84-FCAC00A12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26F8549-39AA-4BA5-A286-67405FD4F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B73840-3BF6-4E56-9E37-2EEC82F8980B}" type="slidenum">
              <a:rPr lang="el-GR" altLang="el-GR"/>
              <a:pPr>
                <a:spcBef>
                  <a:spcPct val="0"/>
                </a:spcBef>
              </a:pPr>
              <a:t>13</a:t>
            </a:fld>
            <a:endParaRPr lang="el-GR" altLang="el-G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FB8A546-364F-4EEF-AC7F-FE17D6A56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BBC20E1-4201-4766-9486-DF1607DD7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BE0015D-6581-47D5-86D1-F2B371A45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9F5B8E-5595-473C-8A3D-1A7A550C40D9}" type="slidenum">
              <a:rPr lang="el-GR" altLang="el-GR"/>
              <a:pPr>
                <a:spcBef>
                  <a:spcPct val="0"/>
                </a:spcBef>
              </a:pPr>
              <a:t>14</a:t>
            </a:fld>
            <a:endParaRPr lang="el-GR" altLang="el-G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7DC9ACE-56E6-4EC0-BD94-A0F7DAE10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DA53C5B-5D8D-4FDD-B8D9-456A7E602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593F32C-6B37-4A1B-A931-ECFBAD2B9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F2808D-FB40-4134-8A78-AD46A90C155E}" type="slidenum">
              <a:rPr lang="el-GR" altLang="el-GR"/>
              <a:pPr>
                <a:spcBef>
                  <a:spcPct val="0"/>
                </a:spcBef>
              </a:pPr>
              <a:t>15</a:t>
            </a:fld>
            <a:endParaRPr lang="el-GR" altLang="el-G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80F49FD-E8BF-4740-9C31-BCF712748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F1365E3-2B3D-4332-975D-C03EE9EF9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680047-2A4C-4782-A6ED-8FB3508B6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A814760-6809-4A80-86AB-7D5C58F44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54C710-3596-4FC9-B6D1-22C4A7A8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A51143-DADB-4999-92CC-E92B378F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D6C9BB-B82C-4F05-9442-BDFE7E82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44F624-D53B-4A25-8F07-F9F386F7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4561719-358E-473A-A5DB-878C78C08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BBB721-55B3-47F1-A8FB-C6FF1BB8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E87C76A-0C58-4A1A-B597-4A7C74DB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8F532E-5C75-4104-8231-056C7434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4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AEF85D5-00F5-4086-912C-196C0737E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B48F76B-B284-4DD9-A68B-B43875A8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4E5E6B3-2387-4ADD-BDB1-A0049A4B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AFED82-2866-4564-B899-B3F7F3A2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14E460-E808-45B8-8998-9FB10A49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B03F5B-F6F2-4852-B36D-B73E3C68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311148-772E-4843-957A-A039F572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DCD14B-ED47-4986-8ADA-88E5BA3F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A951-0AA6-41A7-A6A8-9229FC6C73B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62892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5651" y="1752600"/>
            <a:ext cx="10668000" cy="4267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58B0B-5735-4F70-A4A7-65FD58C0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47867-9E7D-4594-8F83-0AA6E89C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19470-E87F-4BE9-8816-8A19BD89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7E61-9FD2-4888-B067-F8713DCF009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43071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1251" y="1752600"/>
            <a:ext cx="5232400" cy="4267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4AA2D3-0CB4-49BC-9D3E-713F2667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EBE793-A6D2-40AF-BAB3-0A2DF1DB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2343FC-2938-42A3-B740-A522381B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8495-2AA1-4E09-9D3D-3ABED9E3347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764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A231DB-5B69-4CF8-AF96-2763FEF7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56CEF4-1DC8-4904-9D06-C7A7E67DE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AAEFE1-50E6-44A6-A81E-8DDC95DB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0D5409-28C5-4CC9-B9F5-E125F8C1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95A33A-0FDB-484D-B5D1-60988108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6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4C36E7-A3E1-4C01-92AE-23B7D08E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2D8843-BD9C-452E-9DAF-F68604BD4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672FF9-A238-4D41-922D-6E17EDC3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BB252D-3092-4C68-BF5D-A96FF7B3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8F6B07-B2B0-4D5A-89D6-4BECC137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7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9DD8FE-DF29-4ECC-89DC-72FE83D0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73AB9E-9432-476F-850A-CE804BD6A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2A63E2A-DA94-47ED-A6AB-D23237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A13F906-B467-4590-A322-89270E7A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E674443-15B5-4B75-BF3B-E44EDED6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004682-50B3-4E62-852B-0DE05B5A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0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A74F29-F8BA-4C81-9429-8EFF2845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D086AA5-D024-4474-81EC-F3E0432E6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5D04967-7BE9-4376-BB00-FD795C1EF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CC75161-CD27-42F4-B461-FD675E328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4D1F31C-F9B3-4BF5-86F0-FFCC278E3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6A9159E-18EE-4EFB-899F-508CCFC5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8EADE6E-3D43-4427-AE8C-ABCE012E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05E1927-E2D5-4A7B-8566-A1C097F5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2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0F4130-B46F-41A7-A812-A8453AF5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22B149F-CF8C-4A6E-BEF8-9EA0DB7F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44E9C50-A33C-4CB2-8ECC-15AE5242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30707AC-F25A-453C-9F65-C648EB9C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18F4A13-F9F3-401B-9FA7-585F5E78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4624EFD-907D-4977-B861-F1380AE6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DDD60D6-8E6C-4A12-92F7-4FF7C2D9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8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02BC9-BF8E-4EA7-A621-D34C5C0B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EAA7E3-E421-447E-A3C7-E62D11F7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D68CF52-A191-4855-8790-892B19CCF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F655C86-EDC8-4442-A8E2-7BEFBC99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B25436-9120-4672-92CD-5908DD6D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93F12FA-9F3B-40FE-8254-16AEC5A6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5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083ABA-7AF4-4132-B8B5-EC46AC94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A15313F-6907-4C5A-B58F-80D72F6F5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0ECBFE9-55F7-4226-8315-095F189A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15D140F-D8EB-498E-A702-BB6FC7F2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B4C29B0-8915-46E2-87C4-0B3DCF6A6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27EE13F-90CF-44FF-A3B3-CC2C12EA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2A8BE77-9A64-4C77-B227-100B4861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85E8C61-8C92-4BCB-8F14-4816847A8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35B7FC-D318-448B-82EB-FE4BC13A0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967063-EB72-4CC1-82C9-EEB21A2B1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C25E70-8F62-472C-8A10-D65AF89B5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8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974890"/>
            <a:ext cx="7179894" cy="1470025"/>
          </a:xfrm>
        </p:spPr>
        <p:txBody>
          <a:bodyPr>
            <a:normAutofit fontScale="90000"/>
          </a:bodyPr>
          <a:lstStyle/>
          <a:p>
            <a:br>
              <a:rPr lang="el-GR" sz="4400" dirty="0">
                <a:latin typeface="Book Antiqua" panose="02040602050305030304" pitchFamily="18" charset="0"/>
              </a:rPr>
            </a:br>
            <a:r>
              <a:rPr lang="el-GR" sz="4400" dirty="0">
                <a:latin typeface="Book Antiqua" panose="02040602050305030304" pitchFamily="18" charset="0"/>
              </a:rPr>
              <a:t>ΚΕΦΑΛΑΙΟ </a:t>
            </a:r>
            <a:r>
              <a:rPr lang="en-US" sz="4400" dirty="0">
                <a:latin typeface="Book Antiqua" panose="02040602050305030304" pitchFamily="18" charset="0"/>
              </a:rPr>
              <a:t>7</a:t>
            </a:r>
            <a:br>
              <a:rPr lang="el-GR" sz="4400" dirty="0">
                <a:latin typeface="Book Antiqua" panose="02040602050305030304" pitchFamily="18" charset="0"/>
              </a:rPr>
            </a:br>
            <a:r>
              <a:rPr lang="el-GR" sz="4400" dirty="0">
                <a:latin typeface="Book Antiqua" panose="02040602050305030304" pitchFamily="18" charset="0"/>
              </a:rPr>
              <a:t>ΓΡΑΜΜΙΚΗ ΠΑΛΙΝΔΡΟΜΗΣΗ</a:t>
            </a:r>
            <a:br>
              <a:rPr lang="el-GR" sz="4400" dirty="0">
                <a:latin typeface="Book Antiqua" panose="02040602050305030304" pitchFamily="18" charset="0"/>
              </a:rPr>
            </a:br>
            <a:endParaRPr lang="en-US" sz="4400" dirty="0">
              <a:solidFill>
                <a:srgbClr val="92D05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6657C43-020C-4953-A52D-09958FF129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18507" y="400050"/>
            <a:ext cx="4299948" cy="59176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D61B197-9E15-4090-933D-6917AF7A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/>
              <a:t>Παράδειγμα</a:t>
            </a:r>
            <a:br>
              <a:rPr lang="el-GR" altLang="el-GR" sz="3600" b="1"/>
            </a:br>
            <a:r>
              <a:rPr lang="el-GR" altLang="el-GR" sz="3200"/>
              <a:t>Ο συντελεστής </a:t>
            </a:r>
            <a:r>
              <a:rPr lang="en-US" altLang="el-GR" sz="3200"/>
              <a:t>r </a:t>
            </a:r>
            <a:r>
              <a:rPr lang="el-GR" altLang="el-GR" sz="3200"/>
              <a:t>του </a:t>
            </a:r>
            <a:r>
              <a:rPr lang="en-US" altLang="el-GR" sz="3200"/>
              <a:t>Pearson</a:t>
            </a:r>
            <a:r>
              <a:rPr lang="el-GR" altLang="el-GR" sz="3200"/>
              <a:t>.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6CFE54D-A63F-4DCB-B363-023937BD3B2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090739" y="1752600"/>
            <a:ext cx="7966075" cy="4267200"/>
          </a:xfrm>
        </p:spPr>
        <p:txBody>
          <a:bodyPr/>
          <a:lstStyle/>
          <a:p>
            <a:pPr eaLnBrk="1" hangingPunct="1"/>
            <a:r>
              <a:rPr lang="el-GR" altLang="el-GR" sz="2600"/>
              <a:t>Με βάση τΑ προηγούμενα ο συντελεστής συσχέτισης </a:t>
            </a:r>
            <a:r>
              <a:rPr lang="el-GR" altLang="el-GR" sz="2500"/>
              <a:t>είναι ίσος με</a:t>
            </a:r>
          </a:p>
          <a:p>
            <a:pPr lvl="1" eaLnBrk="1" hangingPunct="1"/>
            <a:endParaRPr lang="el-GR" altLang="el-GR" sz="2100"/>
          </a:p>
        </p:txBody>
      </p:sp>
      <p:graphicFrame>
        <p:nvGraphicFramePr>
          <p:cNvPr id="23556" name="Object 8">
            <a:extLst>
              <a:ext uri="{FF2B5EF4-FFF2-40B4-BE49-F238E27FC236}">
                <a16:creationId xmlns:a16="http://schemas.microsoft.com/office/drawing/2014/main" id="{934A0CA0-763D-4E16-9CA9-3BC1164B489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316413" y="3500439"/>
          <a:ext cx="343535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Εξίσωση" r:id="rId3" imgW="1130300" imgH="368300" progId="Equation.3">
                  <p:embed/>
                </p:oleObj>
              </mc:Choice>
              <mc:Fallback>
                <p:oleObj name="Εξίσωση" r:id="rId3" imgW="1130300" imgH="368300" progId="Equation.3">
                  <p:embed/>
                  <p:pic>
                    <p:nvPicPr>
                      <p:cNvPr id="23556" name="Object 8">
                        <a:extLst>
                          <a:ext uri="{FF2B5EF4-FFF2-40B4-BE49-F238E27FC236}">
                            <a16:creationId xmlns:a16="http://schemas.microsoft.com/office/drawing/2014/main" id="{934A0CA0-763D-4E16-9CA9-3BC1164B489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3500439"/>
                        <a:ext cx="3435350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0A39A54B-9881-4982-BFE6-726E966E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/>
              <a:t>Παράδειγμα</a:t>
            </a:r>
            <a:br>
              <a:rPr lang="el-GR" altLang="el-GR" sz="3600" b="1"/>
            </a:br>
            <a:r>
              <a:rPr lang="el-GR" altLang="el-GR" sz="3200"/>
              <a:t>Ο συντελεστής </a:t>
            </a:r>
            <a:r>
              <a:rPr lang="en-US" altLang="el-GR" sz="3200"/>
              <a:t>r </a:t>
            </a:r>
            <a:r>
              <a:rPr lang="el-GR" altLang="el-GR" sz="3200"/>
              <a:t>του </a:t>
            </a:r>
            <a:r>
              <a:rPr lang="en-US" altLang="el-GR" sz="3200"/>
              <a:t>Pearson</a:t>
            </a:r>
            <a:r>
              <a:rPr lang="el-GR" altLang="el-GR" sz="3200"/>
              <a:t>.</a:t>
            </a:r>
          </a:p>
        </p:txBody>
      </p:sp>
      <p:graphicFrame>
        <p:nvGraphicFramePr>
          <p:cNvPr id="24579" name="Object 5">
            <a:extLst>
              <a:ext uri="{FF2B5EF4-FFF2-40B4-BE49-F238E27FC236}">
                <a16:creationId xmlns:a16="http://schemas.microsoft.com/office/drawing/2014/main" id="{DEEEEDAE-F40A-49AB-B1C5-54ACC3539E7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160713" y="1844676"/>
          <a:ext cx="6011862" cy="403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Γράφημα" r:id="rId3" imgW="4638751" imgH="3114751" progId="Excel.Chart.8">
                  <p:embed/>
                </p:oleObj>
              </mc:Choice>
              <mc:Fallback>
                <p:oleObj name="Γράφημα" r:id="rId3" imgW="4638751" imgH="3114751" progId="Excel.Chart.8">
                  <p:embed/>
                  <p:pic>
                    <p:nvPicPr>
                      <p:cNvPr id="24579" name="Object 5">
                        <a:extLst>
                          <a:ext uri="{FF2B5EF4-FFF2-40B4-BE49-F238E27FC236}">
                            <a16:creationId xmlns:a16="http://schemas.microsoft.com/office/drawing/2014/main" id="{DEEEEDAE-F40A-49AB-B1C5-54ACC3539E7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1844676"/>
                        <a:ext cx="6011862" cy="403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8">
            <a:extLst>
              <a:ext uri="{FF2B5EF4-FFF2-40B4-BE49-F238E27FC236}">
                <a16:creationId xmlns:a16="http://schemas.microsoft.com/office/drawing/2014/main" id="{BB23CC1C-AFF2-455D-976A-B59F8B020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1916114"/>
            <a:ext cx="54006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A1D3467-D97B-4422-9D50-3E5FABB3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Οι τιμές του συντελεστή …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6037B03-8242-4289-820F-1F7D0F46B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Λαμβάνει</a:t>
            </a:r>
            <a:r>
              <a:rPr lang="el-GR" altLang="el-GR" sz="3100"/>
              <a:t> τιμές από –1 έως </a:t>
            </a:r>
            <a:r>
              <a:rPr lang="en-US" altLang="el-GR" sz="3100"/>
              <a:t>+</a:t>
            </a:r>
            <a:r>
              <a:rPr lang="el-GR" altLang="el-GR" sz="3100"/>
              <a:t>1 (αρνητική ή θετική συσχέτιση)</a:t>
            </a:r>
          </a:p>
          <a:p>
            <a:pPr lvl="2" eaLnBrk="1" hangingPunct="1"/>
            <a:r>
              <a:rPr lang="el-GR" altLang="el-GR" sz="2500"/>
              <a:t>Όσο ο </a:t>
            </a:r>
            <a:r>
              <a:rPr lang="en-US" altLang="el-GR" sz="2500" i="1"/>
              <a:t>r</a:t>
            </a:r>
            <a:r>
              <a:rPr lang="en-US" altLang="el-GR" sz="2500"/>
              <a:t> </a:t>
            </a:r>
            <a:r>
              <a:rPr lang="el-GR" altLang="el-GR" sz="2500"/>
              <a:t>πλησιάζει την τιμή </a:t>
            </a:r>
            <a:r>
              <a:rPr lang="en-US" altLang="el-GR" sz="2500"/>
              <a:t>+</a:t>
            </a:r>
            <a:r>
              <a:rPr lang="el-GR" altLang="el-GR" sz="2500"/>
              <a:t>1 (ή –1) τόσο ισχυρότερη είναι η συσχέτιση, …</a:t>
            </a:r>
            <a:endParaRPr lang="el-GR" altLang="el-GR"/>
          </a:p>
          <a:p>
            <a:pPr eaLnBrk="1" hangingPunct="1"/>
            <a:endParaRPr lang="el-GR" alt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69A9324-7CA8-48A9-8F68-66455EBF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Συσχέτιση, </a:t>
            </a:r>
            <a:r>
              <a:rPr lang="el-GR" altLang="el-GR" b="1" i="1"/>
              <a:t>προϋποθέσεις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B92B73F-F85A-4389-8B24-327FADCBC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600"/>
              <a:t>Και οι δύο μεταβλητές λαμβάνονται τυχαία. </a:t>
            </a:r>
          </a:p>
          <a:p>
            <a:pPr eaLnBrk="1" hangingPunct="1"/>
            <a:r>
              <a:rPr lang="el-GR" altLang="el-GR" sz="2600"/>
              <a:t>Καμία από τις δύο δεν παίζει ρόλο ανεξάρτητης μεταβλητής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l-GR" sz="26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600"/>
              <a:t>Παραδείγματα:</a:t>
            </a:r>
          </a:p>
          <a:p>
            <a:pPr lvl="1" eaLnBrk="1" hangingPunct="1"/>
            <a:r>
              <a:rPr lang="el-GR" altLang="el-GR" sz="2200"/>
              <a:t>Η σχέση ύψους ταχύτητας αυτ τιμή αγοράς τους</a:t>
            </a:r>
          </a:p>
          <a:p>
            <a:pPr lvl="1" eaLnBrk="1" hangingPunct="1"/>
            <a:r>
              <a:rPr lang="el-GR" altLang="el-GR" sz="2200"/>
              <a:t>Η σχέση των μετρήσεων μια βιοχημικής παραμέτρου με δύο διαφορετικές μεθόδους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6710193F-CD69-410E-9E2C-7CD4D0FA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ΓΡΑΜΜΙΚΗ ΠΑΛΙΝΔΡΟΜΗΣΗ</a:t>
            </a:r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8B85CEB5-5417-49EB-BFF4-44AC02E0E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989139"/>
            <a:ext cx="7993062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Verdana" panose="020B0604030504040204" pitchFamily="34" charset="0"/>
              </a:rPr>
              <a:t>Η συσχέτιση που αναφέρθηκε προηγουμένως εξετάζει την αλληλεπίδραση  δύο μεταβλητών ισοδύναμων (χωρίς η μία να  είναι η αιτία και η άλλη το αποτέλεσμα)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F70590ED-821B-4A0C-9E85-93369C459C8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sz="2400"/>
              <a:t>ΑΠΛΗ ΓΡΑΜΜΙΚΗ ΠΑΛΙΝΔΡΟΜΗΣΗ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D291E4AA-C9A6-4E90-8562-D582347C4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4" y="1916113"/>
            <a:ext cx="7693025" cy="3962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400"/>
              <a:t>    «Η διερεύνηση γραμμικής σχέσης εξάρτησης μεταξύ 2 μεταβλητών, εκ των οποίων η μια καλείται </a:t>
            </a:r>
            <a:r>
              <a:rPr lang="el-GR" altLang="el-GR" sz="2400" b="1"/>
              <a:t>εξαρτημένη</a:t>
            </a:r>
            <a:r>
              <a:rPr lang="el-GR" altLang="el-GR" sz="2400"/>
              <a:t> και η άλλη </a:t>
            </a:r>
            <a:r>
              <a:rPr lang="el-GR" altLang="el-GR" sz="2400" b="1"/>
              <a:t>ανεξάρτητη</a:t>
            </a:r>
            <a:r>
              <a:rPr lang="el-GR" altLang="el-GR" sz="2400"/>
              <a:t>».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400"/>
              <a:t>     Δηλαδή, Υ (εξαρτημένη) από την Χ (ανεξάρτητη), με τη σχέση: </a:t>
            </a:r>
            <a:endParaRPr lang="en-US" altLang="el-GR" sz="24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l-GR" altLang="el-GR" sz="2400" b="1"/>
              <a:t>Υ = α + β Χ.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charRg st="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charRg st="88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charRg st="144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233CCEB-B122-4FB0-9321-B856342D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C295DF48-6FC7-47F4-AB9F-8E0BCF735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l-GR"/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F26E1B2C-DC34-4832-84F8-08CF34692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447801"/>
            <a:ext cx="52768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>
            <a:extLst>
              <a:ext uri="{FF2B5EF4-FFF2-40B4-BE49-F238E27FC236}">
                <a16:creationId xmlns:a16="http://schemas.microsoft.com/office/drawing/2014/main" id="{490ED175-28F7-443C-99D9-94A25B87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371601"/>
            <a:ext cx="52673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02A8369-DBD7-465B-AF5E-0601D09B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b="1"/>
              <a:t>Παραδείγματα: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85558D4-0648-40A8-989F-89541887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/>
              <a:t>Σχέση</a:t>
            </a:r>
            <a:r>
              <a:rPr lang="en-US" altLang="el-GR"/>
              <a:t>:</a:t>
            </a:r>
          </a:p>
          <a:p>
            <a:pPr lvl="1" eaLnBrk="1" hangingPunct="1"/>
            <a:r>
              <a:rPr lang="el-GR" altLang="el-GR"/>
              <a:t>Πωλήσεις καταστημάτων με εμβαδό.</a:t>
            </a:r>
            <a:endParaRPr lang="en-US" altLang="el-GR"/>
          </a:p>
          <a:p>
            <a:pPr lvl="1" eaLnBrk="1" hangingPunct="1"/>
            <a:r>
              <a:rPr lang="el-GR" altLang="el-GR"/>
              <a:t>Μισθός με προυπηρεσία</a:t>
            </a:r>
          </a:p>
          <a:p>
            <a:pPr lvl="1" eaLnBrk="1" hangingPunct="1"/>
            <a:r>
              <a:rPr lang="el-GR" altLang="el-GR"/>
              <a:t>Προσλαμβανόμενες θερμίδες και σωματική δραστηριότητα.</a:t>
            </a:r>
            <a:endParaRPr lang="el-GR" altLang="el-GR" sz="3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ABA95D3-0412-4949-9BD9-52C283CD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b="1"/>
              <a:t>Παράδειγμα:</a:t>
            </a:r>
          </a:p>
        </p:txBody>
      </p:sp>
      <p:sp>
        <p:nvSpPr>
          <p:cNvPr id="36867" name="Rectangle 1026">
            <a:extLst>
              <a:ext uri="{FF2B5EF4-FFF2-40B4-BE49-F238E27FC236}">
                <a16:creationId xmlns:a16="http://schemas.microsoft.com/office/drawing/2014/main" id="{3D3EBF13-E066-4A4E-9A19-D302818AF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l-GR"/>
          </a:p>
        </p:txBody>
      </p:sp>
      <p:sp>
        <p:nvSpPr>
          <p:cNvPr id="36868" name="AutoShape 4">
            <a:extLst>
              <a:ext uri="{FF2B5EF4-FFF2-40B4-BE49-F238E27FC236}">
                <a16:creationId xmlns:a16="http://schemas.microsoft.com/office/drawing/2014/main" id="{F6794743-8C0A-4DD6-979D-0C2B67D7413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48000" y="2133600"/>
            <a:ext cx="5753100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69" name="Line 5">
            <a:extLst>
              <a:ext uri="{FF2B5EF4-FFF2-40B4-BE49-F238E27FC236}">
                <a16:creationId xmlns:a16="http://schemas.microsoft.com/office/drawing/2014/main" id="{D67EDE85-DC12-4618-AFBB-316449650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4991100"/>
            <a:ext cx="4686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E2962760-E87E-4381-A259-512A7447E9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0500" y="2133600"/>
            <a:ext cx="0" cy="2857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71" name="AutoShape 7">
            <a:extLst>
              <a:ext uri="{FF2B5EF4-FFF2-40B4-BE49-F238E27FC236}">
                <a16:creationId xmlns:a16="http://schemas.microsoft.com/office/drawing/2014/main" id="{9E528167-1171-4286-8860-10D51686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2636838"/>
            <a:ext cx="114300" cy="1143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72" name="AutoShape 8">
            <a:extLst>
              <a:ext uri="{FF2B5EF4-FFF2-40B4-BE49-F238E27FC236}">
                <a16:creationId xmlns:a16="http://schemas.microsoft.com/office/drawing/2014/main" id="{ADEA79D4-B566-491F-A358-314229B3D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19600"/>
            <a:ext cx="114300" cy="1143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73" name="AutoShape 9">
            <a:extLst>
              <a:ext uri="{FF2B5EF4-FFF2-40B4-BE49-F238E27FC236}">
                <a16:creationId xmlns:a16="http://schemas.microsoft.com/office/drawing/2014/main" id="{C8B13526-A9DC-42C0-AED7-6A608240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076700"/>
            <a:ext cx="114300" cy="1143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74" name="AutoShape 10">
            <a:extLst>
              <a:ext uri="{FF2B5EF4-FFF2-40B4-BE49-F238E27FC236}">
                <a16:creationId xmlns:a16="http://schemas.microsoft.com/office/drawing/2014/main" id="{14F51E14-117F-4C93-AA52-CA21573F1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619500"/>
            <a:ext cx="114300" cy="1143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75" name="AutoShape 12">
            <a:extLst>
              <a:ext uri="{FF2B5EF4-FFF2-40B4-BE49-F238E27FC236}">
                <a16:creationId xmlns:a16="http://schemas.microsoft.com/office/drawing/2014/main" id="{BDC1431C-333B-4AD3-887A-E874C8B8C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76701"/>
            <a:ext cx="114300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76" name="AutoShape 13">
            <a:extLst>
              <a:ext uri="{FF2B5EF4-FFF2-40B4-BE49-F238E27FC236}">
                <a16:creationId xmlns:a16="http://schemas.microsoft.com/office/drawing/2014/main" id="{6161BD3E-F77A-45CB-9879-EA7635F1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962401"/>
            <a:ext cx="114300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77" name="AutoShape 14">
            <a:extLst>
              <a:ext uri="{FF2B5EF4-FFF2-40B4-BE49-F238E27FC236}">
                <a16:creationId xmlns:a16="http://schemas.microsoft.com/office/drawing/2014/main" id="{08ADAFAE-420B-4FFB-8DE8-531784203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505201"/>
            <a:ext cx="114300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78" name="AutoShape 15">
            <a:extLst>
              <a:ext uri="{FF2B5EF4-FFF2-40B4-BE49-F238E27FC236}">
                <a16:creationId xmlns:a16="http://schemas.microsoft.com/office/drawing/2014/main" id="{3C44F34E-9007-416A-86C7-D75AE9B66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162301"/>
            <a:ext cx="114300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79" name="AutoShape 16">
            <a:extLst>
              <a:ext uri="{FF2B5EF4-FFF2-40B4-BE49-F238E27FC236}">
                <a16:creationId xmlns:a16="http://schemas.microsoft.com/office/drawing/2014/main" id="{E1641111-9A69-46F9-8864-9ACACC13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1844676"/>
            <a:ext cx="114300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80" name="AutoShape 18">
            <a:extLst>
              <a:ext uri="{FF2B5EF4-FFF2-40B4-BE49-F238E27FC236}">
                <a16:creationId xmlns:a16="http://schemas.microsoft.com/office/drawing/2014/main" id="{EAC8B662-1D7D-4D2D-8A8F-77468E98F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19501"/>
            <a:ext cx="114300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81" name="AutoShape 19">
            <a:extLst>
              <a:ext uri="{FF2B5EF4-FFF2-40B4-BE49-F238E27FC236}">
                <a16:creationId xmlns:a16="http://schemas.microsoft.com/office/drawing/2014/main" id="{58C7B337-CF52-4559-9094-E0ADE0797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76601"/>
            <a:ext cx="114300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82" name="AutoShape 20">
            <a:extLst>
              <a:ext uri="{FF2B5EF4-FFF2-40B4-BE49-F238E27FC236}">
                <a16:creationId xmlns:a16="http://schemas.microsoft.com/office/drawing/2014/main" id="{2A26D564-F3B2-4A34-A2D2-B0221C027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705101"/>
            <a:ext cx="114300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83" name="AutoShape 21">
            <a:extLst>
              <a:ext uri="{FF2B5EF4-FFF2-40B4-BE49-F238E27FC236}">
                <a16:creationId xmlns:a16="http://schemas.microsoft.com/office/drawing/2014/main" id="{95B5FD50-30F4-4C5F-BBBB-296F2A28B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733800"/>
            <a:ext cx="114300" cy="1143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84" name="AutoShape 22">
            <a:extLst>
              <a:ext uri="{FF2B5EF4-FFF2-40B4-BE49-F238E27FC236}">
                <a16:creationId xmlns:a16="http://schemas.microsoft.com/office/drawing/2014/main" id="{50C8187B-E36F-4EA1-8F52-5D332AE84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505200"/>
            <a:ext cx="114300" cy="1143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85" name="AutoShape 23">
            <a:extLst>
              <a:ext uri="{FF2B5EF4-FFF2-40B4-BE49-F238E27FC236}">
                <a16:creationId xmlns:a16="http://schemas.microsoft.com/office/drawing/2014/main" id="{70507FB8-6EE5-4437-AA32-B86612829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276601"/>
            <a:ext cx="114300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86" name="AutoShape 24">
            <a:extLst>
              <a:ext uri="{FF2B5EF4-FFF2-40B4-BE49-F238E27FC236}">
                <a16:creationId xmlns:a16="http://schemas.microsoft.com/office/drawing/2014/main" id="{7E12D190-268D-4B9E-B5DC-FF8E71371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1916113"/>
            <a:ext cx="114300" cy="112712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87" name="AutoShape 26">
            <a:extLst>
              <a:ext uri="{FF2B5EF4-FFF2-40B4-BE49-F238E27FC236}">
                <a16:creationId xmlns:a16="http://schemas.microsoft.com/office/drawing/2014/main" id="{EB54DDD5-BD5C-41B1-BF17-DC385190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4" y="4292600"/>
            <a:ext cx="115887" cy="1143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88" name="AutoShape 28">
            <a:extLst>
              <a:ext uri="{FF2B5EF4-FFF2-40B4-BE49-F238E27FC236}">
                <a16:creationId xmlns:a16="http://schemas.microsoft.com/office/drawing/2014/main" id="{897226E6-A5B1-4A80-B3C0-D92DE9B2A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3276601"/>
            <a:ext cx="115888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89" name="AutoShape 29">
            <a:extLst>
              <a:ext uri="{FF2B5EF4-FFF2-40B4-BE49-F238E27FC236}">
                <a16:creationId xmlns:a16="http://schemas.microsoft.com/office/drawing/2014/main" id="{1C5F7729-A7EB-4CFB-94A5-3D43333F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3048001"/>
            <a:ext cx="115888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90" name="AutoShape 31">
            <a:extLst>
              <a:ext uri="{FF2B5EF4-FFF2-40B4-BE49-F238E27FC236}">
                <a16:creationId xmlns:a16="http://schemas.microsoft.com/office/drawing/2014/main" id="{6458D067-0F0B-467B-9F40-BED396D07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3789363"/>
            <a:ext cx="115887" cy="1143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91" name="AutoShape 32">
            <a:extLst>
              <a:ext uri="{FF2B5EF4-FFF2-40B4-BE49-F238E27FC236}">
                <a16:creationId xmlns:a16="http://schemas.microsoft.com/office/drawing/2014/main" id="{40CC0201-26A6-4374-978B-7FD6F80BA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276601"/>
            <a:ext cx="115888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92" name="AutoShape 33">
            <a:extLst>
              <a:ext uri="{FF2B5EF4-FFF2-40B4-BE49-F238E27FC236}">
                <a16:creationId xmlns:a16="http://schemas.microsoft.com/office/drawing/2014/main" id="{676A856E-1ADF-4EF4-ACD1-9C92F94FB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62301"/>
            <a:ext cx="115888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93" name="AutoShape 34">
            <a:extLst>
              <a:ext uri="{FF2B5EF4-FFF2-40B4-BE49-F238E27FC236}">
                <a16:creationId xmlns:a16="http://schemas.microsoft.com/office/drawing/2014/main" id="{13F82601-B60A-4DBC-A86C-C85F40074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19400"/>
            <a:ext cx="115888" cy="1143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94" name="AutoShape 35">
            <a:extLst>
              <a:ext uri="{FF2B5EF4-FFF2-40B4-BE49-F238E27FC236}">
                <a16:creationId xmlns:a16="http://schemas.microsoft.com/office/drawing/2014/main" id="{1FA66C74-790B-4D30-87BB-8086FC59B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1"/>
            <a:ext cx="115888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95" name="AutoShape 36">
            <a:extLst>
              <a:ext uri="{FF2B5EF4-FFF2-40B4-BE49-F238E27FC236}">
                <a16:creationId xmlns:a16="http://schemas.microsoft.com/office/drawing/2014/main" id="{26CB4E33-5863-4E14-B0E7-2AA25F6AF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276600"/>
            <a:ext cx="115888" cy="1143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96" name="AutoShape 37">
            <a:extLst>
              <a:ext uri="{FF2B5EF4-FFF2-40B4-BE49-F238E27FC236}">
                <a16:creationId xmlns:a16="http://schemas.microsoft.com/office/drawing/2014/main" id="{903069AB-A859-47E4-BD05-2265A87D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048001"/>
            <a:ext cx="115888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97" name="AutoShape 38">
            <a:extLst>
              <a:ext uri="{FF2B5EF4-FFF2-40B4-BE49-F238E27FC236}">
                <a16:creationId xmlns:a16="http://schemas.microsoft.com/office/drawing/2014/main" id="{0A8F18E0-AD42-4775-8047-9CBC2BD81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933700"/>
            <a:ext cx="115888" cy="1143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98" name="AutoShape 39">
            <a:extLst>
              <a:ext uri="{FF2B5EF4-FFF2-40B4-BE49-F238E27FC236}">
                <a16:creationId xmlns:a16="http://schemas.microsoft.com/office/drawing/2014/main" id="{A7CF9F0B-CF23-4991-8EBA-9D4BC88B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590800"/>
            <a:ext cx="115888" cy="1143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899" name="AutoShape 40">
            <a:extLst>
              <a:ext uri="{FF2B5EF4-FFF2-40B4-BE49-F238E27FC236}">
                <a16:creationId xmlns:a16="http://schemas.microsoft.com/office/drawing/2014/main" id="{46EA053A-AE4D-4A50-ACC6-E40CB2C2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133601"/>
            <a:ext cx="115888" cy="112713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36900" name="Line 41">
            <a:extLst>
              <a:ext uri="{FF2B5EF4-FFF2-40B4-BE49-F238E27FC236}">
                <a16:creationId xmlns:a16="http://schemas.microsoft.com/office/drawing/2014/main" id="{0025071F-2EAB-46BD-AE73-D48BFE205E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9150" y="1412875"/>
            <a:ext cx="5976938" cy="32400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901" name="Text Box 42">
            <a:extLst>
              <a:ext uri="{FF2B5EF4-FFF2-40B4-BE49-F238E27FC236}">
                <a16:creationId xmlns:a16="http://schemas.microsoft.com/office/drawing/2014/main" id="{3E55EDD4-6381-4C93-A470-5DB10ACA7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105400"/>
            <a:ext cx="26289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>
                <a:latin typeface="Times New Roman" panose="02020603050405020304" pitchFamily="18" charset="0"/>
              </a:rPr>
              <a:t>Προυπηρεσία</a:t>
            </a:r>
          </a:p>
        </p:txBody>
      </p:sp>
      <p:sp>
        <p:nvSpPr>
          <p:cNvPr id="36902" name="Text Box 43">
            <a:extLst>
              <a:ext uri="{FF2B5EF4-FFF2-40B4-BE49-F238E27FC236}">
                <a16:creationId xmlns:a16="http://schemas.microsoft.com/office/drawing/2014/main" id="{59A0AF34-A128-40C0-AB3C-AC96C6D29188}"/>
              </a:ext>
            </a:extLst>
          </p:cNvPr>
          <p:cNvSpPr txBox="1">
            <a:spLocks noChangeArrowheads="1"/>
          </p:cNvSpPr>
          <p:nvPr/>
        </p:nvSpPr>
        <p:spPr bwMode="auto">
          <a:xfrm rot="16197403">
            <a:off x="2762250" y="3181350"/>
            <a:ext cx="15621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>
                <a:latin typeface="Times New Roman" panose="02020603050405020304" pitchFamily="18" charset="0"/>
              </a:rPr>
              <a:t>Μισθός</a:t>
            </a:r>
          </a:p>
        </p:txBody>
      </p:sp>
      <p:sp>
        <p:nvSpPr>
          <p:cNvPr id="36903" name="Rectangle 44">
            <a:extLst>
              <a:ext uri="{FF2B5EF4-FFF2-40B4-BE49-F238E27FC236}">
                <a16:creationId xmlns:a16="http://schemas.microsoft.com/office/drawing/2014/main" id="{1F5CAB86-B547-42BE-A6F1-757B9E6B4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540001"/>
            <a:ext cx="170300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Verdana" panose="020B0604030504040204" pitchFamily="34" charset="0"/>
              </a:rPr>
              <a:t>Υ = α + β Χ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42611E57-ABA9-421E-B4F8-82A02767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400" b="1"/>
              <a:t>Το μαθηματικό υπόδειγμα …</a:t>
            </a:r>
          </a:p>
        </p:txBody>
      </p:sp>
      <p:pic>
        <p:nvPicPr>
          <p:cNvPr id="38915" name="Picture 4">
            <a:extLst>
              <a:ext uri="{FF2B5EF4-FFF2-40B4-BE49-F238E27FC236}">
                <a16:creationId xmlns:a16="http://schemas.microsoft.com/office/drawing/2014/main" id="{66041ACF-D0D5-4F7F-B057-09F795D4E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492375"/>
            <a:ext cx="85090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03A66C-7726-449A-B0C4-035BF739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Μαθησιακοί στόχοι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AD620D-4F41-406F-A416-5E0015FE3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Μετά από προσεκτική μελέτη αυτού του κεφαλαίου, θα είστε σε θέση να κάνετε τα εξής:</a:t>
            </a:r>
          </a:p>
          <a:p>
            <a:pPr lvl="0"/>
            <a:r>
              <a:rPr lang="el-GR" dirty="0"/>
              <a:t>Να γνωρίζετε τις βασικότερες μεθόδους διερεύνησης σχέσεως μεταξύ μεταβλητών.</a:t>
            </a:r>
          </a:p>
          <a:p>
            <a:pPr lvl="0"/>
            <a:r>
              <a:rPr lang="el-GR" dirty="0"/>
              <a:t>Να κατανοείτε τη συμβολή της γραμμικής παλινδρόμησης στην διερεύνηση μεταξύ δύο ή περισσοτέρων μεταβλητών.</a:t>
            </a:r>
          </a:p>
          <a:p>
            <a:pPr lvl="0"/>
            <a:r>
              <a:rPr lang="el-GR" dirty="0"/>
              <a:t>Να κατανοήσετε την έννοια της γραμμικής συσχέτισης</a:t>
            </a:r>
          </a:p>
          <a:p>
            <a:pPr lvl="0"/>
            <a:r>
              <a:rPr lang="el-GR" dirty="0"/>
              <a:t>Να κατανοήσετε την διαδικασία ευρέσεως ευθείας ελαχίστων τετραγώνων και να προσδιορίζεται την ευθεία ελαχίστων τετραγώνων</a:t>
            </a:r>
          </a:p>
          <a:p>
            <a:pPr lvl="0"/>
            <a:r>
              <a:rPr lang="el-GR" dirty="0"/>
              <a:t>Να υπολογίζετε διαστήματα εμπιστοσύνης για την πρόβλεψη της μέσης τιμής και την πρόβλεψη μιας παρατήρησης</a:t>
            </a:r>
          </a:p>
          <a:p>
            <a:pPr lvl="0"/>
            <a:r>
              <a:rPr lang="el-GR" dirty="0"/>
              <a:t>Να πραγματοποιείτε ελέγχους υποθέσεων γραμμικής παλινδρόμησης</a:t>
            </a:r>
          </a:p>
          <a:p>
            <a:pPr lvl="0"/>
            <a:r>
              <a:rPr lang="el-GR" dirty="0"/>
              <a:t>Να πραγματοποιείτε τη διαδικασία στο λογισμικό </a:t>
            </a:r>
            <a:r>
              <a:rPr lang="en-US" dirty="0"/>
              <a:t>SPSS </a:t>
            </a:r>
            <a:endParaRPr lang="el-GR" dirty="0"/>
          </a:p>
          <a:p>
            <a:pPr lvl="0"/>
            <a:r>
              <a:rPr lang="el-GR" dirty="0"/>
              <a:t>Να πραγματοποιείτε μελέτη καλής προσαρμογής του γραμμικού μοντέλου με χρήση του λογισμικού </a:t>
            </a:r>
            <a:r>
              <a:rPr lang="en-US" dirty="0"/>
              <a:t>SPSS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5002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68055167-9247-453E-86BE-7CC85FBD7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700213"/>
            <a:ext cx="7200900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AA45CE2B-E2CF-4E94-BC47-A2057B450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85800"/>
            <a:ext cx="80772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>
                <a:latin typeface="Verdana" panose="020B0604030504040204" pitchFamily="34" charset="0"/>
              </a:rPr>
              <a:t>Στόχος είναι η ελαχιστοποίηση των σφαλμάτων </a:t>
            </a:r>
            <a:r>
              <a:rPr lang="en-US" altLang="el-GR" sz="2400" b="1">
                <a:latin typeface="Verdana" panose="020B0604030504040204" pitchFamily="34" charset="0"/>
              </a:rPr>
              <a:t>e …</a:t>
            </a:r>
            <a:endParaRPr lang="el-GR" altLang="el-GR" sz="24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>
            <a:extLst>
              <a:ext uri="{FF2B5EF4-FFF2-40B4-BE49-F238E27FC236}">
                <a16:creationId xmlns:a16="http://schemas.microsoft.com/office/drawing/2014/main" id="{6C691E79-AB70-4085-A86F-C510896D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Εκτίμηση των παραμέτρων</a:t>
            </a:r>
          </a:p>
        </p:txBody>
      </p:sp>
      <p:pic>
        <p:nvPicPr>
          <p:cNvPr id="43011" name="Picture 1028">
            <a:extLst>
              <a:ext uri="{FF2B5EF4-FFF2-40B4-BE49-F238E27FC236}">
                <a16:creationId xmlns:a16="http://schemas.microsoft.com/office/drawing/2014/main" id="{61C6D6FF-A721-457D-AD86-7E6F64D0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1"/>
            <a:ext cx="78486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915EB8B-4463-4F5D-B621-211BE72A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Εκτίμηση των παραμέτρων</a:t>
            </a:r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0590B8F0-BE1D-459F-BA13-F11D08170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80010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3B39EF1-015E-4ED7-90F8-AF4BB0F3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Εκτίμηση των παραμέτρων</a:t>
            </a: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EBE1337D-E622-402B-BD8E-4B6B36D83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1"/>
            <a:ext cx="76200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86CACCF8-2AAA-432B-861D-101920F3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Τι εκφράζει η παράμετρος </a:t>
            </a:r>
            <a:r>
              <a:rPr lang="en-US" altLang="el-GR" b="1"/>
              <a:t>b</a:t>
            </a:r>
            <a:r>
              <a:rPr lang="el-GR" altLang="el-GR" b="1" baseline="-25000"/>
              <a:t>0</a:t>
            </a:r>
          </a:p>
        </p:txBody>
      </p:sp>
      <p:pic>
        <p:nvPicPr>
          <p:cNvPr id="49155" name="Picture 1027">
            <a:extLst>
              <a:ext uri="{FF2B5EF4-FFF2-40B4-BE49-F238E27FC236}">
                <a16:creationId xmlns:a16="http://schemas.microsoft.com/office/drawing/2014/main" id="{832E7A96-5EF5-4CD2-B23D-66DAAA63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1"/>
            <a:ext cx="80010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Rectangle 2091">
            <a:extLst>
              <a:ext uri="{FF2B5EF4-FFF2-40B4-BE49-F238E27FC236}">
                <a16:creationId xmlns:a16="http://schemas.microsoft.com/office/drawing/2014/main" id="{AF3CF472-C981-4A5D-B979-CBF12EBE3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4221164"/>
            <a:ext cx="80010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el-GR" altLang="el-GR" sz="2600">
                <a:latin typeface="Verdana" panose="020B0604030504040204" pitchFamily="34" charset="0"/>
              </a:rPr>
              <a:t>… εκφράζει την μεταβολή στην μέση τιμή της εξαρτημένης μεταβλητής Υ, </a:t>
            </a:r>
            <a:r>
              <a:rPr lang="el-GR" altLang="el-GR" sz="2600" b="1">
                <a:latin typeface="Verdana" panose="020B0604030504040204" pitchFamily="34" charset="0"/>
              </a:rPr>
              <a:t>διορθωμένη ως προς την μέση τιμή </a:t>
            </a:r>
            <a:r>
              <a:rPr lang="el-GR" altLang="el-GR" sz="2600">
                <a:latin typeface="Verdana" panose="020B0604030504040204" pitchFamily="34" charset="0"/>
              </a:rPr>
              <a:t>της ανεξάρτητης μεταβλητής Χ.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>
            <a:extLst>
              <a:ext uri="{FF2B5EF4-FFF2-40B4-BE49-F238E27FC236}">
                <a16:creationId xmlns:a16="http://schemas.microsoft.com/office/drawing/2014/main" id="{AAF08947-83EF-49D7-9F24-188EA5D5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Τι εκφράζει η παράμετρος </a:t>
            </a:r>
            <a:r>
              <a:rPr lang="en-US" altLang="el-GR" b="1"/>
              <a:t>b</a:t>
            </a:r>
            <a:r>
              <a:rPr lang="en-US" altLang="el-GR" b="1" baseline="-25000"/>
              <a:t>1</a:t>
            </a:r>
            <a:endParaRPr lang="el-GR" altLang="el-GR" b="1" baseline="-25000"/>
          </a:p>
        </p:txBody>
      </p:sp>
      <p:sp>
        <p:nvSpPr>
          <p:cNvPr id="51203" name="Rectangle 1027">
            <a:extLst>
              <a:ext uri="{FF2B5EF4-FFF2-40B4-BE49-F238E27FC236}">
                <a16:creationId xmlns:a16="http://schemas.microsoft.com/office/drawing/2014/main" id="{22385A20-4EB5-482A-9D75-127F98260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738" y="4221164"/>
            <a:ext cx="8001000" cy="1798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600"/>
              <a:t>… εκφράζει την μεταβολή στην εξαρτημένη μεταβλητή, </a:t>
            </a:r>
            <a:r>
              <a:rPr lang="el-GR" altLang="el-GR" sz="2600" b="1"/>
              <a:t>για κάθε μονάδα αύξηση</a:t>
            </a:r>
            <a:r>
              <a:rPr lang="el-GR" altLang="el-GR" sz="2600"/>
              <a:t> της ανεξάρτητης μεταβλητής Χ.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0130DD60-ACF8-45E6-9FD6-8C543E0EB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773238"/>
            <a:ext cx="8001000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FB43880E-CC3E-47D5-B0A6-6126B744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400" b="1"/>
              <a:t>Τι εκφράζει η παράμετρος </a:t>
            </a:r>
            <a:r>
              <a:rPr lang="en-US" altLang="el-GR" sz="3400" b="1"/>
              <a:t>b</a:t>
            </a:r>
            <a:r>
              <a:rPr lang="en-US" altLang="el-GR" sz="3400" b="1" baseline="-25000"/>
              <a:t>1</a:t>
            </a:r>
            <a:r>
              <a:rPr lang="el-GR" altLang="el-GR" sz="3400" b="1"/>
              <a:t>;</a:t>
            </a:r>
            <a:br>
              <a:rPr lang="el-GR" altLang="el-GR" sz="3400" b="1" baseline="-25000"/>
            </a:br>
            <a:r>
              <a:rPr lang="el-GR" altLang="el-GR" sz="3400" b="1" i="1">
                <a:solidFill>
                  <a:schemeClr val="accent2"/>
                </a:solidFill>
              </a:rPr>
              <a:t>Παράδειγμα</a:t>
            </a:r>
          </a:p>
        </p:txBody>
      </p:sp>
      <p:pic>
        <p:nvPicPr>
          <p:cNvPr id="53251" name="Picture 5">
            <a:extLst>
              <a:ext uri="{FF2B5EF4-FFF2-40B4-BE49-F238E27FC236}">
                <a16:creationId xmlns:a16="http://schemas.microsoft.com/office/drawing/2014/main" id="{76D68764-AFA2-4A18-9A2B-689845C9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916113"/>
            <a:ext cx="78486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6">
            <a:extLst>
              <a:ext uri="{FF2B5EF4-FFF2-40B4-BE49-F238E27FC236}">
                <a16:creationId xmlns:a16="http://schemas.microsoft.com/office/drawing/2014/main" id="{AC841BA2-03C1-4B4F-AA23-1237D431F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076701"/>
            <a:ext cx="78486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DA15BF8-3656-4011-ACF7-526A9959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400" b="1"/>
              <a:t>Τι εκφράζει η παράμετρος </a:t>
            </a:r>
            <a:r>
              <a:rPr lang="en-US" altLang="el-GR" sz="3400" b="1"/>
              <a:t>b</a:t>
            </a:r>
            <a:r>
              <a:rPr lang="en-US" altLang="el-GR" sz="3400" b="1" baseline="-25000"/>
              <a:t>1</a:t>
            </a:r>
            <a:r>
              <a:rPr lang="el-GR" altLang="el-GR" sz="3400" b="1"/>
              <a:t>;</a:t>
            </a:r>
            <a:br>
              <a:rPr lang="el-GR" altLang="el-GR" sz="3400" b="1" baseline="-25000"/>
            </a:br>
            <a:r>
              <a:rPr lang="el-GR" altLang="el-GR" sz="3400" b="1" i="1">
                <a:solidFill>
                  <a:schemeClr val="accent2"/>
                </a:solidFill>
              </a:rPr>
              <a:t>Παράδειγμα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688E78F-9D25-4481-AE7F-083170427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Αύξηση της ηλικίας κατά ένα έτος, συσχετίζεται με αύξηση του ΔΜΣ κατά 0,096 </a:t>
            </a:r>
            <a:r>
              <a:rPr lang="en-US" altLang="el-GR"/>
              <a:t>kg/m</a:t>
            </a:r>
            <a:r>
              <a:rPr lang="en-US" altLang="el-GR" baseline="30000"/>
              <a:t>2</a:t>
            </a:r>
            <a:r>
              <a:rPr lang="en-US" altLang="el-GR"/>
              <a:t>.</a:t>
            </a:r>
          </a:p>
          <a:p>
            <a:pPr eaLnBrk="1" hangingPunct="1"/>
            <a:r>
              <a:rPr lang="el-GR" altLang="el-GR"/>
              <a:t>Οι άνδρες σε σύγκριση με τις γυναίκες (1/0) έχουν 2,056 </a:t>
            </a:r>
            <a:r>
              <a:rPr lang="en-US" altLang="el-GR"/>
              <a:t>kg/m</a:t>
            </a:r>
            <a:r>
              <a:rPr lang="en-US" altLang="el-GR" baseline="30000"/>
              <a:t>2</a:t>
            </a:r>
            <a:r>
              <a:rPr lang="el-GR" altLang="el-GR"/>
              <a:t> μεγαλύτερο ΔΜΣ.</a:t>
            </a:r>
            <a:endParaRPr lang="en-US" altLang="el-GR"/>
          </a:p>
          <a:p>
            <a:pPr eaLnBrk="1" hangingPunct="1"/>
            <a:endParaRPr lang="el-GR" alt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>
            <a:extLst>
              <a:ext uri="{FF2B5EF4-FFF2-40B4-BE49-F238E27FC236}">
                <a16:creationId xmlns:a16="http://schemas.microsoft.com/office/drawing/2014/main" id="{84C6CBD4-CADE-47A0-A770-B6D6161A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Εκτίμηση των παραμέτρων</a:t>
            </a:r>
          </a:p>
        </p:txBody>
      </p:sp>
      <p:pic>
        <p:nvPicPr>
          <p:cNvPr id="55299" name="Picture 1028">
            <a:extLst>
              <a:ext uri="{FF2B5EF4-FFF2-40B4-BE49-F238E27FC236}">
                <a16:creationId xmlns:a16="http://schemas.microsoft.com/office/drawing/2014/main" id="{D157717B-884A-40A3-B52D-649F9686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1"/>
            <a:ext cx="8077200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0" name="Text Box 1029">
            <a:extLst>
              <a:ext uri="{FF2B5EF4-FFF2-40B4-BE49-F238E27FC236}">
                <a16:creationId xmlns:a16="http://schemas.microsoft.com/office/drawing/2014/main" id="{0836E11B-75E2-47C8-9CCF-67EBEFB4D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81200"/>
            <a:ext cx="81534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>
                <a:latin typeface="Verdana" panose="020B0604030504040204" pitchFamily="34" charset="0"/>
              </a:rPr>
              <a:t>Πολλές φορές η ευθεία γραμμικής παλινδρόμησης μας εξυπηρετεί να έχει τη μορφή: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11A8469-B68E-4AC4-B536-EE5DD0ED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Ο συντελεστής προσδιορισμού </a:t>
            </a:r>
            <a:r>
              <a:rPr lang="en-US" altLang="el-GR" b="1"/>
              <a:t>R</a:t>
            </a:r>
            <a:r>
              <a:rPr lang="en-US" altLang="el-GR" b="1" baseline="30000"/>
              <a:t>2</a:t>
            </a:r>
            <a:endParaRPr lang="el-GR" altLang="el-GR" b="1" baseline="30000"/>
          </a:p>
        </p:txBody>
      </p:sp>
      <p:pic>
        <p:nvPicPr>
          <p:cNvPr id="57347" name="Picture 3">
            <a:extLst>
              <a:ext uri="{FF2B5EF4-FFF2-40B4-BE49-F238E27FC236}">
                <a16:creationId xmlns:a16="http://schemas.microsoft.com/office/drawing/2014/main" id="{B882E182-1A4D-45F5-AC9E-F43DF75D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1"/>
            <a:ext cx="74676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BE7BD16-5CC3-4819-9F45-F3203F64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Περιεχόμενα ενότητας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CDAFE6D-4309-400D-8ABB-41D09861C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Συσχέτιση</a:t>
            </a:r>
          </a:p>
          <a:p>
            <a:r>
              <a:rPr lang="el-GR" altLang="el-GR"/>
              <a:t>Συντελεστές συσχέτισης</a:t>
            </a:r>
          </a:p>
          <a:p>
            <a:r>
              <a:rPr lang="el-GR" altLang="el-GR"/>
              <a:t>Απλή Γραμμική Παλινδρόμηση</a:t>
            </a:r>
          </a:p>
          <a:p>
            <a:r>
              <a:rPr lang="el-GR" altLang="el-GR"/>
              <a:t>Προσαρμογή ευθείας</a:t>
            </a:r>
          </a:p>
          <a:p>
            <a:r>
              <a:rPr lang="el-GR" altLang="el-GR"/>
              <a:t>Απλή παλινδρόμηση στο </a:t>
            </a:r>
            <a:r>
              <a:rPr lang="en-US" altLang="el-GR"/>
              <a:t>IBM SPSS</a:t>
            </a:r>
          </a:p>
          <a:p>
            <a:r>
              <a:rPr lang="el-GR" altLang="el-GR"/>
              <a:t>Εφαρμογή  χωρίς Η/Υ</a:t>
            </a:r>
          </a:p>
          <a:p>
            <a:r>
              <a:rPr lang="el-GR" altLang="el-GR"/>
              <a:t>Άλυτες Ασκήσεις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7A9CAD0-80EB-445E-B61A-356833C00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981200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1C75F03-2350-459B-93D2-A30AA2580AD6}" type="slidenum">
              <a:rPr lang="el-GR" altLang="el-GR" sz="1200">
                <a:solidFill>
                  <a:srgbClr val="898989"/>
                </a:solidFill>
                <a:latin typeface="Verdana" panose="020B060403050404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>
            <a:extLst>
              <a:ext uri="{FF2B5EF4-FFF2-40B4-BE49-F238E27FC236}">
                <a16:creationId xmlns:a16="http://schemas.microsoft.com/office/drawing/2014/main" id="{D2E44E46-09DB-417F-9F3B-1D5E784F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752600"/>
            <a:ext cx="3886200" cy="426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0ABB19B-B173-46FB-89BE-0071BD71A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l-GR" b="1"/>
              <a:t>Εννοιολογική προσέγγιση του συντελεστή </a:t>
            </a:r>
            <a:r>
              <a:rPr lang="en-US" b="1"/>
              <a:t>R</a:t>
            </a:r>
            <a:r>
              <a:rPr lang="en-US" b="1" baseline="30000"/>
              <a:t>2</a:t>
            </a:r>
            <a:r>
              <a:rPr lang="en-US" b="1"/>
              <a:t>.</a:t>
            </a:r>
            <a:r>
              <a:rPr lang="el-GR"/>
              <a:t> 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8030057-048C-4761-97AF-DA22E0E2964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000"/>
              <a:t>Με την ευθεία γραμμικής παλινδρόμησης </a:t>
            </a:r>
            <a:endParaRPr lang="en-US" altLang="el-GR" sz="2000"/>
          </a:p>
          <a:p>
            <a:pPr lvl="1" eaLnBrk="1" hangingPunct="1">
              <a:lnSpc>
                <a:spcPct val="90000"/>
              </a:lnSpc>
            </a:pPr>
            <a:r>
              <a:rPr lang="el-GR" altLang="el-GR" sz="1800"/>
              <a:t>Υ = </a:t>
            </a:r>
            <a:r>
              <a:rPr lang="en-US" altLang="el-GR" sz="1800"/>
              <a:t>b</a:t>
            </a:r>
            <a:r>
              <a:rPr lang="en-US" altLang="el-GR" sz="1800" baseline="-25000"/>
              <a:t>0</a:t>
            </a:r>
            <a:r>
              <a:rPr lang="en-US" altLang="el-GR" sz="1800"/>
              <a:t>+b</a:t>
            </a:r>
            <a:r>
              <a:rPr lang="en-US" altLang="el-GR" sz="1800" baseline="-25000"/>
              <a:t>1</a:t>
            </a:r>
            <a:r>
              <a:rPr lang="en-US" altLang="el-GR" sz="1800"/>
              <a:t>X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2000"/>
              <a:t>προσπαθούμε να περιγράψουμε με συναρτησιακό τρόπο τη σχέση των μεταβλητών Υ, Χ που παριστάνονται στο Σχήμα με τη μορφή των </a:t>
            </a:r>
            <a:r>
              <a:rPr lang="el-GR" altLang="el-GR" sz="2000">
                <a:solidFill>
                  <a:srgbClr val="FF0000"/>
                </a:solidFill>
              </a:rPr>
              <a:t>κόκκινων σημείων</a:t>
            </a:r>
            <a:r>
              <a:rPr lang="el-GR" altLang="el-GR" sz="20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000"/>
              <a:t>Κάθε παρατηρηθέν στοιχείο αντιστοιχεί σε ένα σημείο της ευθείας Υ (</a:t>
            </a:r>
            <a:r>
              <a:rPr lang="el-GR" altLang="el-GR" sz="2000">
                <a:solidFill>
                  <a:srgbClr val="009900"/>
                </a:solidFill>
              </a:rPr>
              <a:t>πράσινα σημεία</a:t>
            </a:r>
            <a:r>
              <a:rPr lang="el-GR" altLang="el-GR" sz="2000"/>
              <a:t>).</a:t>
            </a:r>
            <a:r>
              <a:rPr lang="en-US" altLang="el-GR" sz="2000"/>
              <a:t> </a:t>
            </a:r>
            <a:endParaRPr lang="el-GR" altLang="el-GR" sz="2000"/>
          </a:p>
        </p:txBody>
      </p:sp>
      <p:sp>
        <p:nvSpPr>
          <p:cNvPr id="59397" name="Rectangle 6">
            <a:extLst>
              <a:ext uri="{FF2B5EF4-FFF2-40B4-BE49-F238E27FC236}">
                <a16:creationId xmlns:a16="http://schemas.microsoft.com/office/drawing/2014/main" id="{9AF6F747-0616-4C2E-A8AD-A3886456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752600"/>
            <a:ext cx="3886200" cy="426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398" name="Line 7">
            <a:extLst>
              <a:ext uri="{FF2B5EF4-FFF2-40B4-BE49-F238E27FC236}">
                <a16:creationId xmlns:a16="http://schemas.microsoft.com/office/drawing/2014/main" id="{3B003F85-2A02-44ED-A91A-DAAA02138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5715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59399" name="Line 8">
            <a:extLst>
              <a:ext uri="{FF2B5EF4-FFF2-40B4-BE49-F238E27FC236}">
                <a16:creationId xmlns:a16="http://schemas.microsoft.com/office/drawing/2014/main" id="{3EB0ED91-3CA1-4514-BC71-3E021899E0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22098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59400" name="Oval 9">
            <a:extLst>
              <a:ext uri="{FF2B5EF4-FFF2-40B4-BE49-F238E27FC236}">
                <a16:creationId xmlns:a16="http://schemas.microsoft.com/office/drawing/2014/main" id="{AA3F4388-7ADA-4B0B-820C-C6E757662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029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01" name="Oval 11">
            <a:extLst>
              <a:ext uri="{FF2B5EF4-FFF2-40B4-BE49-F238E27FC236}">
                <a16:creationId xmlns:a16="http://schemas.microsoft.com/office/drawing/2014/main" id="{3D4ECA45-E9A3-41D0-840E-7332C28EF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02" name="Oval 12">
            <a:extLst>
              <a:ext uri="{FF2B5EF4-FFF2-40B4-BE49-F238E27FC236}">
                <a16:creationId xmlns:a16="http://schemas.microsoft.com/office/drawing/2014/main" id="{67DECF52-6C2D-41E0-A7E8-C48FCBB51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648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03" name="Oval 13">
            <a:extLst>
              <a:ext uri="{FF2B5EF4-FFF2-40B4-BE49-F238E27FC236}">
                <a16:creationId xmlns:a16="http://schemas.microsoft.com/office/drawing/2014/main" id="{E2ED28E9-6538-457C-BEED-BF0D53E4A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04" name="Oval 14">
            <a:extLst>
              <a:ext uri="{FF2B5EF4-FFF2-40B4-BE49-F238E27FC236}">
                <a16:creationId xmlns:a16="http://schemas.microsoft.com/office/drawing/2014/main" id="{18785A18-2470-46FB-8170-5AD5946E2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029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05" name="Oval 15">
            <a:extLst>
              <a:ext uri="{FF2B5EF4-FFF2-40B4-BE49-F238E27FC236}">
                <a16:creationId xmlns:a16="http://schemas.microsoft.com/office/drawing/2014/main" id="{553005D3-1D2F-423A-BA87-85DEDC2D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419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06" name="Oval 16">
            <a:extLst>
              <a:ext uri="{FF2B5EF4-FFF2-40B4-BE49-F238E27FC236}">
                <a16:creationId xmlns:a16="http://schemas.microsoft.com/office/drawing/2014/main" id="{4B473E37-AAEE-4F8E-99DE-8CC6F49E8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07" name="Oval 17">
            <a:extLst>
              <a:ext uri="{FF2B5EF4-FFF2-40B4-BE49-F238E27FC236}">
                <a16:creationId xmlns:a16="http://schemas.microsoft.com/office/drawing/2014/main" id="{B9695CF2-40F6-4C8B-88B9-265C0A132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08" name="Oval 18">
            <a:extLst>
              <a:ext uri="{FF2B5EF4-FFF2-40B4-BE49-F238E27FC236}">
                <a16:creationId xmlns:a16="http://schemas.microsoft.com/office/drawing/2014/main" id="{E6E5D366-CAA9-4F0D-942E-69E39E420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09" name="Oval 20">
            <a:extLst>
              <a:ext uri="{FF2B5EF4-FFF2-40B4-BE49-F238E27FC236}">
                <a16:creationId xmlns:a16="http://schemas.microsoft.com/office/drawing/2014/main" id="{48FF987B-D1C6-4154-9C35-24CF211AC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10" name="Oval 21">
            <a:extLst>
              <a:ext uri="{FF2B5EF4-FFF2-40B4-BE49-F238E27FC236}">
                <a16:creationId xmlns:a16="http://schemas.microsoft.com/office/drawing/2014/main" id="{451D4D28-DC44-4FD5-A952-8B9EB646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11" name="Oval 22">
            <a:extLst>
              <a:ext uri="{FF2B5EF4-FFF2-40B4-BE49-F238E27FC236}">
                <a16:creationId xmlns:a16="http://schemas.microsoft.com/office/drawing/2014/main" id="{F93D3527-7CBD-49E1-A64E-B4EF09936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12" name="Oval 23">
            <a:extLst>
              <a:ext uri="{FF2B5EF4-FFF2-40B4-BE49-F238E27FC236}">
                <a16:creationId xmlns:a16="http://schemas.microsoft.com/office/drawing/2014/main" id="{E6493227-B920-480D-83A0-00A2BC356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72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13" name="Oval 24">
            <a:extLst>
              <a:ext uri="{FF2B5EF4-FFF2-40B4-BE49-F238E27FC236}">
                <a16:creationId xmlns:a16="http://schemas.microsoft.com/office/drawing/2014/main" id="{03DBA58B-608F-4158-A63E-452A5E660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267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14" name="Oval 25">
            <a:extLst>
              <a:ext uri="{FF2B5EF4-FFF2-40B4-BE49-F238E27FC236}">
                <a16:creationId xmlns:a16="http://schemas.microsoft.com/office/drawing/2014/main" id="{2C4F033E-4240-4883-81CB-8269C1D56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352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15" name="Oval 26">
            <a:extLst>
              <a:ext uri="{FF2B5EF4-FFF2-40B4-BE49-F238E27FC236}">
                <a16:creationId xmlns:a16="http://schemas.microsoft.com/office/drawing/2014/main" id="{74AC6520-3BB8-42AC-966A-23B17BD27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16" name="Oval 28">
            <a:extLst>
              <a:ext uri="{FF2B5EF4-FFF2-40B4-BE49-F238E27FC236}">
                <a16:creationId xmlns:a16="http://schemas.microsoft.com/office/drawing/2014/main" id="{B6490BC0-9D76-4BAF-A7B9-CE920531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17" name="Rectangle 29">
            <a:extLst>
              <a:ext uri="{FF2B5EF4-FFF2-40B4-BE49-F238E27FC236}">
                <a16:creationId xmlns:a16="http://schemas.microsoft.com/office/drawing/2014/main" id="{F2AF35D8-32C8-4133-84AD-7D44A5AE3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971800"/>
            <a:ext cx="3276600" cy="24384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18" name="Line 30">
            <a:extLst>
              <a:ext uri="{FF2B5EF4-FFF2-40B4-BE49-F238E27FC236}">
                <a16:creationId xmlns:a16="http://schemas.microsoft.com/office/drawing/2014/main" id="{EDDD2D41-DCDD-4DA8-98B7-286F9673DE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657600"/>
            <a:ext cx="3048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59419" name="Line 31">
            <a:extLst>
              <a:ext uri="{FF2B5EF4-FFF2-40B4-BE49-F238E27FC236}">
                <a16:creationId xmlns:a16="http://schemas.microsoft.com/office/drawing/2014/main" id="{199D95D4-D1C0-4143-95F6-3B19814E8B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441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59420" name="Oval 32">
            <a:extLst>
              <a:ext uri="{FF2B5EF4-FFF2-40B4-BE49-F238E27FC236}">
                <a16:creationId xmlns:a16="http://schemas.microsoft.com/office/drawing/2014/main" id="{16272846-F041-460B-87DC-55420FF22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21" name="Oval 33">
            <a:extLst>
              <a:ext uri="{FF2B5EF4-FFF2-40B4-BE49-F238E27FC236}">
                <a16:creationId xmlns:a16="http://schemas.microsoft.com/office/drawing/2014/main" id="{8C308B60-3987-4A8D-A9DB-36150390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3434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22" name="Oval 34">
            <a:extLst>
              <a:ext uri="{FF2B5EF4-FFF2-40B4-BE49-F238E27FC236}">
                <a16:creationId xmlns:a16="http://schemas.microsoft.com/office/drawing/2014/main" id="{171377C7-34E9-442C-831F-0EDFE26F7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7338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23" name="Oval 35">
            <a:extLst>
              <a:ext uri="{FF2B5EF4-FFF2-40B4-BE49-F238E27FC236}">
                <a16:creationId xmlns:a16="http://schemas.microsoft.com/office/drawing/2014/main" id="{D754C15A-B7C1-4B76-BC41-F5335AF7B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5720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24" name="Line 36">
            <a:extLst>
              <a:ext uri="{FF2B5EF4-FFF2-40B4-BE49-F238E27FC236}">
                <a16:creationId xmlns:a16="http://schemas.microsoft.com/office/drawing/2014/main" id="{0FBA3594-1EFC-473D-97D8-7CE89DE21B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4572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59425" name="Line 37">
            <a:extLst>
              <a:ext uri="{FF2B5EF4-FFF2-40B4-BE49-F238E27FC236}">
                <a16:creationId xmlns:a16="http://schemas.microsoft.com/office/drawing/2014/main" id="{C799CCD3-AA1A-4B33-8EFB-234E0DAA38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96400" y="2971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59426" name="Rectangle 38">
            <a:extLst>
              <a:ext uri="{FF2B5EF4-FFF2-40B4-BE49-F238E27FC236}">
                <a16:creationId xmlns:a16="http://schemas.microsoft.com/office/drawing/2014/main" id="{9FD6E2E7-3C72-42D0-8A87-2AECF3B4C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733800"/>
            <a:ext cx="3276600" cy="914400"/>
          </a:xfrm>
          <a:prstGeom prst="rect">
            <a:avLst/>
          </a:prstGeom>
          <a:solidFill>
            <a:schemeClr val="bg2">
              <a:alpha val="50195"/>
            </a:schemeClr>
          </a:solidFill>
          <a:ln w="28575">
            <a:solidFill>
              <a:srgbClr val="000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27" name="Oval 39">
            <a:extLst>
              <a:ext uri="{FF2B5EF4-FFF2-40B4-BE49-F238E27FC236}">
                <a16:creationId xmlns:a16="http://schemas.microsoft.com/office/drawing/2014/main" id="{8BA9F7E4-066B-4118-B11C-C4F15062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1910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28" name="Line 40">
            <a:extLst>
              <a:ext uri="{FF2B5EF4-FFF2-40B4-BE49-F238E27FC236}">
                <a16:creationId xmlns:a16="http://schemas.microsoft.com/office/drawing/2014/main" id="{E9BAF1DE-D24B-4287-A9F1-FBB19FF996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4191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59429" name="Oval 41">
            <a:extLst>
              <a:ext uri="{FF2B5EF4-FFF2-40B4-BE49-F238E27FC236}">
                <a16:creationId xmlns:a16="http://schemas.microsoft.com/office/drawing/2014/main" id="{76889059-6A8D-4BC1-8527-EA9F8D295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1910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59430" name="Line 42">
            <a:extLst>
              <a:ext uri="{FF2B5EF4-FFF2-40B4-BE49-F238E27FC236}">
                <a16:creationId xmlns:a16="http://schemas.microsoft.com/office/drawing/2014/main" id="{EF151B6B-161B-4581-AD40-13B07801F1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2971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F81A3DB-51CB-4C6B-A34A-46E090D97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752600"/>
            <a:ext cx="3886200" cy="426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1B69889-4F55-4C61-89EC-0FF4B1852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75" y="304801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800" b="1">
                <a:solidFill>
                  <a:schemeClr val="tx2"/>
                </a:solidFill>
                <a:latin typeface="Verdana" panose="020B0604030504040204" pitchFamily="34" charset="0"/>
              </a:rPr>
              <a:t>Εννοιολογική προσέγγιση του συντελεστή </a:t>
            </a:r>
            <a:r>
              <a:rPr lang="en-US" altLang="el-GR" sz="3800" b="1">
                <a:solidFill>
                  <a:schemeClr val="tx2"/>
                </a:solidFill>
                <a:latin typeface="Verdana" panose="020B0604030504040204" pitchFamily="34" charset="0"/>
              </a:rPr>
              <a:t>R</a:t>
            </a:r>
            <a:r>
              <a:rPr lang="en-US" altLang="el-GR" sz="3800" b="1" baseline="30000">
                <a:solidFill>
                  <a:schemeClr val="tx2"/>
                </a:solidFill>
                <a:latin typeface="Verdana" panose="020B0604030504040204" pitchFamily="34" charset="0"/>
              </a:rPr>
              <a:t>2</a:t>
            </a:r>
            <a:r>
              <a:rPr lang="en-US" altLang="el-GR" sz="3800" b="1">
                <a:solidFill>
                  <a:schemeClr val="tx2"/>
                </a:solidFill>
                <a:latin typeface="Verdana" panose="020B0604030504040204" pitchFamily="34" charset="0"/>
              </a:rPr>
              <a:t>.</a:t>
            </a:r>
            <a:r>
              <a:rPr lang="el-GR" altLang="el-GR" sz="380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47E2CF30-ED18-400B-BEAD-5431573A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1752600"/>
            <a:ext cx="39243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el-GR" altLang="el-GR" sz="1800">
                <a:latin typeface="Verdana" panose="020B0604030504040204" pitchFamily="34" charset="0"/>
              </a:rPr>
              <a:t>Έστω ότι με το </a:t>
            </a: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κόκκινο πλαίσιο</a:t>
            </a:r>
            <a:r>
              <a:rPr lang="el-GR" altLang="el-GR" sz="1800">
                <a:latin typeface="Verdana" panose="020B0604030504040204" pitchFamily="34" charset="0"/>
              </a:rPr>
              <a:t> περιγράφεται η μεταβλητότητα των παρατηρηθέντων δεδομένων.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el-GR" altLang="el-GR" sz="1800">
                <a:latin typeface="Verdana" panose="020B0604030504040204" pitchFamily="34" charset="0"/>
              </a:rPr>
              <a:t>Μέσω της ευθείας γραμμικής παλινδρόμησης </a:t>
            </a:r>
            <a:r>
              <a:rPr lang="el-GR" altLang="el-GR" sz="1600">
                <a:latin typeface="Verdana" panose="020B0604030504040204" pitchFamily="34" charset="0"/>
              </a:rPr>
              <a:t>Υ = </a:t>
            </a:r>
            <a:r>
              <a:rPr lang="en-US" altLang="el-GR" sz="1600">
                <a:latin typeface="Verdana" panose="020B0604030504040204" pitchFamily="34" charset="0"/>
              </a:rPr>
              <a:t>b</a:t>
            </a:r>
            <a:r>
              <a:rPr lang="en-US" altLang="el-GR" sz="1600" baseline="-25000">
                <a:latin typeface="Verdana" panose="020B0604030504040204" pitchFamily="34" charset="0"/>
              </a:rPr>
              <a:t>0</a:t>
            </a:r>
            <a:r>
              <a:rPr lang="en-US" altLang="el-GR" sz="1600">
                <a:latin typeface="Verdana" panose="020B0604030504040204" pitchFamily="34" charset="0"/>
              </a:rPr>
              <a:t>+b</a:t>
            </a:r>
            <a:r>
              <a:rPr lang="en-US" altLang="el-GR" sz="1600" baseline="-25000">
                <a:latin typeface="Verdana" panose="020B0604030504040204" pitchFamily="34" charset="0"/>
              </a:rPr>
              <a:t>1</a:t>
            </a:r>
            <a:r>
              <a:rPr lang="en-US" altLang="el-GR" sz="1600">
                <a:latin typeface="Verdana" panose="020B0604030504040204" pitchFamily="34" charset="0"/>
              </a:rPr>
              <a:t>X</a:t>
            </a:r>
            <a:r>
              <a:rPr lang="el-GR" altLang="el-GR" sz="1600">
                <a:latin typeface="Verdana" panose="020B0604030504040204" pitchFamily="34" charset="0"/>
              </a:rPr>
              <a:t>, </a:t>
            </a:r>
            <a:r>
              <a:rPr lang="el-GR" altLang="el-GR" sz="1800">
                <a:latin typeface="Verdana" panose="020B0604030504040204" pitchFamily="34" charset="0"/>
              </a:rPr>
              <a:t>περιγράφηκαν τα εκτιμηθέντα στοιχεία (</a:t>
            </a:r>
            <a:r>
              <a:rPr lang="el-GR" altLang="el-GR" sz="1800">
                <a:solidFill>
                  <a:srgbClr val="009900"/>
                </a:solidFill>
                <a:latin typeface="Verdana" panose="020B0604030504040204" pitchFamily="34" charset="0"/>
              </a:rPr>
              <a:t>πράσινα σημεία</a:t>
            </a:r>
            <a:r>
              <a:rPr lang="el-GR" altLang="el-GR" sz="1800">
                <a:latin typeface="Verdana" panose="020B0604030504040204" pitchFamily="34" charset="0"/>
              </a:rPr>
              <a:t>).</a:t>
            </a:r>
            <a:r>
              <a:rPr lang="en-US" altLang="el-GR" sz="1800">
                <a:latin typeface="Verdana" panose="020B0604030504040204" pitchFamily="34" charset="0"/>
              </a:rPr>
              <a:t> </a:t>
            </a:r>
            <a:r>
              <a:rPr lang="el-GR" altLang="el-GR" sz="1800">
                <a:latin typeface="Verdana" panose="020B0604030504040204" pitchFamily="34" charset="0"/>
              </a:rPr>
              <a:t>Η μεταβλητότητα τους παρουσιάζεται με το </a:t>
            </a:r>
            <a:r>
              <a:rPr lang="el-GR" altLang="el-GR" sz="1800">
                <a:solidFill>
                  <a:srgbClr val="0000FF"/>
                </a:solidFill>
                <a:latin typeface="Verdana" panose="020B0604030504040204" pitchFamily="34" charset="0"/>
              </a:rPr>
              <a:t>μπλε πλαίσιο</a:t>
            </a:r>
            <a:r>
              <a:rPr lang="el-GR" altLang="el-GR" sz="1800">
                <a:latin typeface="Verdana" panose="020B060403050404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el-GR" altLang="el-GR" sz="1800" b="1">
                <a:latin typeface="Verdana" panose="020B0604030504040204" pitchFamily="34" charset="0"/>
              </a:rPr>
              <a:t>«Εννοιολογικά» ο λόγος των εμβαδών του μπλε πλαισίου προς το κόκκινο πλαίσιο είναι ο </a:t>
            </a:r>
            <a:r>
              <a:rPr lang="en-US" altLang="el-GR" sz="1800" b="1">
                <a:latin typeface="Verdana" panose="020B0604030504040204" pitchFamily="34" charset="0"/>
              </a:rPr>
              <a:t>R</a:t>
            </a:r>
            <a:r>
              <a:rPr lang="en-US" altLang="el-GR" sz="1800" b="1" baseline="30000">
                <a:latin typeface="Verdana" panose="020B0604030504040204" pitchFamily="34" charset="0"/>
              </a:rPr>
              <a:t>2</a:t>
            </a:r>
            <a:r>
              <a:rPr lang="en-US" altLang="el-GR" sz="1800" b="1">
                <a:latin typeface="Verdana" panose="020B0604030504040204" pitchFamily="34" charset="0"/>
              </a:rPr>
              <a:t>.</a:t>
            </a:r>
            <a:r>
              <a:rPr lang="en-US" altLang="el-GR" sz="1800">
                <a:latin typeface="Verdana" panose="020B0604030504040204" pitchFamily="34" charset="0"/>
              </a:rPr>
              <a:t> </a:t>
            </a:r>
            <a:endParaRPr lang="el-GR" altLang="el-GR" sz="1800">
              <a:latin typeface="Verdana" panose="020B0604030504040204" pitchFamily="34" charset="0"/>
            </a:endParaRP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4603C461-C358-4308-8763-6A17898B2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752600"/>
            <a:ext cx="3886200" cy="426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46" name="Line 6">
            <a:extLst>
              <a:ext uri="{FF2B5EF4-FFF2-40B4-BE49-F238E27FC236}">
                <a16:creationId xmlns:a16="http://schemas.microsoft.com/office/drawing/2014/main" id="{4CBEA4BB-8C9C-4E99-86C3-B86021040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5715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61447" name="Line 7">
            <a:extLst>
              <a:ext uri="{FF2B5EF4-FFF2-40B4-BE49-F238E27FC236}">
                <a16:creationId xmlns:a16="http://schemas.microsoft.com/office/drawing/2014/main" id="{A7D3F36F-0D12-414C-9A93-8A58B5906B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22098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61448" name="Oval 8">
            <a:extLst>
              <a:ext uri="{FF2B5EF4-FFF2-40B4-BE49-F238E27FC236}">
                <a16:creationId xmlns:a16="http://schemas.microsoft.com/office/drawing/2014/main" id="{0D05F54F-419B-4602-B836-BF2E84BA2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029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49" name="Oval 9">
            <a:extLst>
              <a:ext uri="{FF2B5EF4-FFF2-40B4-BE49-F238E27FC236}">
                <a16:creationId xmlns:a16="http://schemas.microsoft.com/office/drawing/2014/main" id="{8FA93E84-78BA-4C24-9F9C-698C8067D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50" name="Oval 10">
            <a:extLst>
              <a:ext uri="{FF2B5EF4-FFF2-40B4-BE49-F238E27FC236}">
                <a16:creationId xmlns:a16="http://schemas.microsoft.com/office/drawing/2014/main" id="{3A16D5D9-A78D-4CC5-871F-68D860A81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648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51" name="Oval 11">
            <a:extLst>
              <a:ext uri="{FF2B5EF4-FFF2-40B4-BE49-F238E27FC236}">
                <a16:creationId xmlns:a16="http://schemas.microsoft.com/office/drawing/2014/main" id="{50F2C475-3BB4-4C5C-AA89-C49AD884B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52" name="Oval 12">
            <a:extLst>
              <a:ext uri="{FF2B5EF4-FFF2-40B4-BE49-F238E27FC236}">
                <a16:creationId xmlns:a16="http://schemas.microsoft.com/office/drawing/2014/main" id="{B9E04929-1691-4EF3-8A64-4F82989E0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029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53" name="Oval 13">
            <a:extLst>
              <a:ext uri="{FF2B5EF4-FFF2-40B4-BE49-F238E27FC236}">
                <a16:creationId xmlns:a16="http://schemas.microsoft.com/office/drawing/2014/main" id="{EF664D7A-A87E-49CF-B5D4-4EEAE3BEB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419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54" name="Oval 14">
            <a:extLst>
              <a:ext uri="{FF2B5EF4-FFF2-40B4-BE49-F238E27FC236}">
                <a16:creationId xmlns:a16="http://schemas.microsoft.com/office/drawing/2014/main" id="{28BB49D5-0FCD-44F0-801D-F4693F6BD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55" name="Oval 15">
            <a:extLst>
              <a:ext uri="{FF2B5EF4-FFF2-40B4-BE49-F238E27FC236}">
                <a16:creationId xmlns:a16="http://schemas.microsoft.com/office/drawing/2014/main" id="{477C0770-2291-4339-AD7B-14AFBF282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56" name="Oval 16">
            <a:extLst>
              <a:ext uri="{FF2B5EF4-FFF2-40B4-BE49-F238E27FC236}">
                <a16:creationId xmlns:a16="http://schemas.microsoft.com/office/drawing/2014/main" id="{9C17E8DD-7714-4F1A-BBD0-E1173412D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57" name="Oval 17">
            <a:extLst>
              <a:ext uri="{FF2B5EF4-FFF2-40B4-BE49-F238E27FC236}">
                <a16:creationId xmlns:a16="http://schemas.microsoft.com/office/drawing/2014/main" id="{39BA2C3C-78B1-4D1C-AB62-DA0A75007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58" name="Oval 18">
            <a:extLst>
              <a:ext uri="{FF2B5EF4-FFF2-40B4-BE49-F238E27FC236}">
                <a16:creationId xmlns:a16="http://schemas.microsoft.com/office/drawing/2014/main" id="{A559EB1F-F76F-47AF-87FE-114BEAB99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59" name="Oval 19">
            <a:extLst>
              <a:ext uri="{FF2B5EF4-FFF2-40B4-BE49-F238E27FC236}">
                <a16:creationId xmlns:a16="http://schemas.microsoft.com/office/drawing/2014/main" id="{B3F109D2-9B40-41D5-BB79-216B65A87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60" name="Oval 20">
            <a:extLst>
              <a:ext uri="{FF2B5EF4-FFF2-40B4-BE49-F238E27FC236}">
                <a16:creationId xmlns:a16="http://schemas.microsoft.com/office/drawing/2014/main" id="{A5A6C1DC-1AEE-4C18-B55F-58A8C6E75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72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61" name="Oval 21">
            <a:extLst>
              <a:ext uri="{FF2B5EF4-FFF2-40B4-BE49-F238E27FC236}">
                <a16:creationId xmlns:a16="http://schemas.microsoft.com/office/drawing/2014/main" id="{FC72D725-6DFD-4238-A283-9D81CBFB1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267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62" name="Oval 22">
            <a:extLst>
              <a:ext uri="{FF2B5EF4-FFF2-40B4-BE49-F238E27FC236}">
                <a16:creationId xmlns:a16="http://schemas.microsoft.com/office/drawing/2014/main" id="{0EDE6EE2-B00F-437F-B1BE-1CEB1611D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352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63" name="Oval 23">
            <a:extLst>
              <a:ext uri="{FF2B5EF4-FFF2-40B4-BE49-F238E27FC236}">
                <a16:creationId xmlns:a16="http://schemas.microsoft.com/office/drawing/2014/main" id="{5B4517E9-41B6-400B-BF23-5EED36451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64" name="Oval 24">
            <a:extLst>
              <a:ext uri="{FF2B5EF4-FFF2-40B4-BE49-F238E27FC236}">
                <a16:creationId xmlns:a16="http://schemas.microsoft.com/office/drawing/2014/main" id="{3D9992F1-F05B-4260-86AC-24030E00D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65" name="Rectangle 25">
            <a:extLst>
              <a:ext uri="{FF2B5EF4-FFF2-40B4-BE49-F238E27FC236}">
                <a16:creationId xmlns:a16="http://schemas.microsoft.com/office/drawing/2014/main" id="{E4EDF48A-3AD0-4CBA-8235-6A7B95729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971800"/>
            <a:ext cx="3276600" cy="24384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66" name="Line 26">
            <a:extLst>
              <a:ext uri="{FF2B5EF4-FFF2-40B4-BE49-F238E27FC236}">
                <a16:creationId xmlns:a16="http://schemas.microsoft.com/office/drawing/2014/main" id="{39D547C1-BD9D-43DF-9891-FD13AD1628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657600"/>
            <a:ext cx="3048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61467" name="Line 27">
            <a:extLst>
              <a:ext uri="{FF2B5EF4-FFF2-40B4-BE49-F238E27FC236}">
                <a16:creationId xmlns:a16="http://schemas.microsoft.com/office/drawing/2014/main" id="{64633FD4-A948-469F-8527-BFB05CCA64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441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61468" name="Oval 28">
            <a:extLst>
              <a:ext uri="{FF2B5EF4-FFF2-40B4-BE49-F238E27FC236}">
                <a16:creationId xmlns:a16="http://schemas.microsoft.com/office/drawing/2014/main" id="{F6724854-78E2-4763-AB08-B485C41F8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69" name="Oval 29">
            <a:extLst>
              <a:ext uri="{FF2B5EF4-FFF2-40B4-BE49-F238E27FC236}">
                <a16:creationId xmlns:a16="http://schemas.microsoft.com/office/drawing/2014/main" id="{ABBEF84A-76B4-4B7D-BD85-0959051C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3434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70" name="Oval 30">
            <a:extLst>
              <a:ext uri="{FF2B5EF4-FFF2-40B4-BE49-F238E27FC236}">
                <a16:creationId xmlns:a16="http://schemas.microsoft.com/office/drawing/2014/main" id="{96A8A452-8B53-4657-A64E-8CD8EE82E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7338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71" name="Oval 31">
            <a:extLst>
              <a:ext uri="{FF2B5EF4-FFF2-40B4-BE49-F238E27FC236}">
                <a16:creationId xmlns:a16="http://schemas.microsoft.com/office/drawing/2014/main" id="{D954DFF2-D489-4B11-BB4E-297BF5044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5720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72" name="Line 32">
            <a:extLst>
              <a:ext uri="{FF2B5EF4-FFF2-40B4-BE49-F238E27FC236}">
                <a16:creationId xmlns:a16="http://schemas.microsoft.com/office/drawing/2014/main" id="{B4DFFF4D-94E7-49EF-8308-85BE91D91F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4572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61473" name="Line 33">
            <a:extLst>
              <a:ext uri="{FF2B5EF4-FFF2-40B4-BE49-F238E27FC236}">
                <a16:creationId xmlns:a16="http://schemas.microsoft.com/office/drawing/2014/main" id="{6E8A7085-C558-4BE7-ACE4-A69C2BABFE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96400" y="2971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61474" name="Rectangle 34">
            <a:extLst>
              <a:ext uri="{FF2B5EF4-FFF2-40B4-BE49-F238E27FC236}">
                <a16:creationId xmlns:a16="http://schemas.microsoft.com/office/drawing/2014/main" id="{2912A35E-E800-4806-B23B-85907C31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733800"/>
            <a:ext cx="3276600" cy="914400"/>
          </a:xfrm>
          <a:prstGeom prst="rect">
            <a:avLst/>
          </a:prstGeom>
          <a:solidFill>
            <a:schemeClr val="bg2">
              <a:alpha val="50195"/>
            </a:schemeClr>
          </a:solidFill>
          <a:ln w="28575">
            <a:solidFill>
              <a:srgbClr val="000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75" name="Oval 35">
            <a:extLst>
              <a:ext uri="{FF2B5EF4-FFF2-40B4-BE49-F238E27FC236}">
                <a16:creationId xmlns:a16="http://schemas.microsoft.com/office/drawing/2014/main" id="{C3DC31F6-0341-41A0-B22B-81E63107A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1910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76" name="Line 36">
            <a:extLst>
              <a:ext uri="{FF2B5EF4-FFF2-40B4-BE49-F238E27FC236}">
                <a16:creationId xmlns:a16="http://schemas.microsoft.com/office/drawing/2014/main" id="{14899F09-008D-43F7-8A62-537053FD31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4191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61477" name="Oval 37">
            <a:extLst>
              <a:ext uri="{FF2B5EF4-FFF2-40B4-BE49-F238E27FC236}">
                <a16:creationId xmlns:a16="http://schemas.microsoft.com/office/drawing/2014/main" id="{19A2D54A-8991-4328-A880-98B08E1F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1910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1478" name="Line 38">
            <a:extLst>
              <a:ext uri="{FF2B5EF4-FFF2-40B4-BE49-F238E27FC236}">
                <a16:creationId xmlns:a16="http://schemas.microsoft.com/office/drawing/2014/main" id="{334A97B4-84CF-4407-BA6A-2C00A29E97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2971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>
            <a:extLst>
              <a:ext uri="{FF2B5EF4-FFF2-40B4-BE49-F238E27FC236}">
                <a16:creationId xmlns:a16="http://schemas.microsoft.com/office/drawing/2014/main" id="{F386F42C-CE2E-492A-9EC0-E237B71DD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7338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Text Box 5">
            <a:extLst>
              <a:ext uri="{FF2B5EF4-FFF2-40B4-BE49-F238E27FC236}">
                <a16:creationId xmlns:a16="http://schemas.microsoft.com/office/drawing/2014/main" id="{CC960D17-2B4B-481C-85C2-8C6F6B1C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4221164"/>
            <a:ext cx="7777163" cy="3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>
                <a:latin typeface="Verdana" panose="020B0604030504040204" pitchFamily="34" charset="0"/>
              </a:rPr>
              <a:t>Η απλή γραμμική παλινδρόμηση μέσω του </a:t>
            </a:r>
            <a:r>
              <a:rPr lang="en-US" altLang="el-GR" sz="1800" b="1">
                <a:latin typeface="Verdana" panose="020B0604030504040204" pitchFamily="34" charset="0"/>
              </a:rPr>
              <a:t>SPSS.</a:t>
            </a:r>
            <a:endParaRPr lang="el-GR" altLang="el-GR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BEC2DD2-F30D-41A6-A504-B1DC10C5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476250"/>
            <a:ext cx="7924800" cy="927100"/>
          </a:xfrm>
        </p:spPr>
        <p:txBody>
          <a:bodyPr/>
          <a:lstStyle/>
          <a:p>
            <a:pPr eaLnBrk="1" hangingPunct="1"/>
            <a:r>
              <a:rPr lang="el-GR" altLang="el-GR" sz="3000" b="1"/>
              <a:t>Συσχέτιση ή απλή παλινδρόμηση;</a:t>
            </a:r>
          </a:p>
        </p:txBody>
      </p:sp>
      <p:sp>
        <p:nvSpPr>
          <p:cNvPr id="785411" name="Rectangle 3">
            <a:extLst>
              <a:ext uri="{FF2B5EF4-FFF2-40B4-BE49-F238E27FC236}">
                <a16:creationId xmlns:a16="http://schemas.microsoft.com/office/drawing/2014/main" id="{7D2BA875-27EF-4E3B-8498-C5E172219B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8214" y="1916113"/>
            <a:ext cx="7693025" cy="40386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l-GR" sz="2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Σχέση μεταξύ δύο ποσοτικών μεταβλητών</a:t>
            </a:r>
          </a:p>
          <a:p>
            <a:pPr>
              <a:defRPr/>
            </a:pPr>
            <a:r>
              <a:rPr lang="el-GR" sz="2200"/>
              <a:t>Η διάκριση μεταξύ συσχέτισης και παλινδρόμησης (εξάρτησης) είναι περισσότερο </a:t>
            </a:r>
            <a:r>
              <a:rPr lang="el-GR" sz="2200">
                <a:solidFill>
                  <a:srgbClr val="009900"/>
                </a:solidFill>
              </a:rPr>
              <a:t>εννοιολογική</a:t>
            </a:r>
            <a:r>
              <a:rPr lang="el-GR" sz="2200"/>
              <a:t> και λιγότερο στατιστική</a:t>
            </a:r>
            <a:r>
              <a:rPr lang="en-US" sz="2200"/>
              <a:t>.</a:t>
            </a:r>
            <a:endParaRPr lang="el-GR" sz="2200"/>
          </a:p>
          <a:p>
            <a:pPr>
              <a:defRPr/>
            </a:pPr>
            <a:r>
              <a:rPr lang="el-GR" sz="2200"/>
              <a:t>Εάν μας ενδιαφέρει </a:t>
            </a:r>
            <a:r>
              <a:rPr lang="el-GR" sz="2200" u="sng">
                <a:solidFill>
                  <a:srgbClr val="FF0000"/>
                </a:solidFill>
              </a:rPr>
              <a:t>η ένταση</a:t>
            </a:r>
            <a:r>
              <a:rPr lang="el-GR" sz="2200"/>
              <a:t> της σχέσης των δύο μεταβλητών, αρκεί η συσχέτιση (</a:t>
            </a:r>
            <a:r>
              <a:rPr lang="en-US" sz="2200"/>
              <a:t>correlation coefficient)</a:t>
            </a:r>
          </a:p>
          <a:p>
            <a:pPr>
              <a:defRPr/>
            </a:pPr>
            <a:r>
              <a:rPr lang="el-GR" sz="2200"/>
              <a:t>Εάν μας ενδιαφέρει η μελέτη </a:t>
            </a:r>
            <a:r>
              <a:rPr lang="el-GR" sz="2200" u="sng">
                <a:solidFill>
                  <a:srgbClr val="FF0000"/>
                </a:solidFill>
              </a:rPr>
              <a:t>της εξάρτησης</a:t>
            </a:r>
            <a:r>
              <a:rPr lang="el-GR" sz="2200"/>
              <a:t> της μιας μεταβλητής από την άλλη (</a:t>
            </a:r>
            <a:r>
              <a:rPr lang="el-GR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εξαρτημένη μεταβλητή-ανεξάρτητη μεταβλητή</a:t>
            </a:r>
            <a:r>
              <a:rPr lang="el-GR" sz="2200"/>
              <a:t>) τότε επιλέγουμε την παλινδρόμηση</a:t>
            </a:r>
            <a:r>
              <a:rPr lang="en-US" sz="2200"/>
              <a:t> (</a:t>
            </a:r>
            <a:r>
              <a:rPr lang="el-GR" sz="2200"/>
              <a:t>εξάρτηση).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21C86D5-9874-4630-B104-AFA05F18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000" b="1"/>
              <a:t>Συσχέτιση ή απλή παλινδρόμηση;</a:t>
            </a:r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21E8D59C-BD79-4261-B806-535F43A3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1"/>
            <a:ext cx="7010400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3D2FFA2-969E-48A3-BFC1-86BE8B20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000" b="1"/>
              <a:t>Συσχέτιση ή απλή παλινδρόμηση;</a:t>
            </a: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F795D74C-2E53-43F9-A6D7-6703CF14F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1"/>
            <a:ext cx="792480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Rectangle 4">
            <a:extLst>
              <a:ext uri="{FF2B5EF4-FFF2-40B4-BE49-F238E27FC236}">
                <a16:creationId xmlns:a16="http://schemas.microsoft.com/office/drawing/2014/main" id="{6D3A9911-DDBB-4392-8BB2-0B001E521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743200"/>
            <a:ext cx="1066800" cy="838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3C305B4B-63DF-4759-8642-64FA2B80C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19601"/>
            <a:ext cx="784860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>
                <a:latin typeface="Verdana" panose="020B0604030504040204" pitchFamily="34" charset="0"/>
              </a:rPr>
              <a:t>Στην πράξη ο συντελεστής συσχέτισης και ο συντελεστής </a:t>
            </a:r>
            <a:r>
              <a:rPr lang="en-US" altLang="el-GR" sz="1800" b="1">
                <a:latin typeface="Verdana" panose="020B0604030504040204" pitchFamily="34" charset="0"/>
              </a:rPr>
              <a:t>b</a:t>
            </a:r>
            <a:r>
              <a:rPr lang="en-US" altLang="el-GR" sz="1800" b="1" baseline="-25000">
                <a:latin typeface="Verdana" panose="020B0604030504040204" pitchFamily="34" charset="0"/>
              </a:rPr>
              <a:t>1</a:t>
            </a:r>
            <a:r>
              <a:rPr lang="el-GR" altLang="el-GR" sz="1800" b="1">
                <a:latin typeface="Verdana" panose="020B0604030504040204" pitchFamily="34" charset="0"/>
              </a:rPr>
              <a:t> της απλής γραμμικής παλινδρόμησης απαντούν στο ίδιο ερευνητικό ερώτημα.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EA069938-808A-41C7-B351-4D8FB8D6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>
                <a:solidFill>
                  <a:srgbClr val="9A8000"/>
                </a:solidFill>
              </a:rPr>
              <a:t>ΑΣΚΗΣΗ 103 από τις Λυμένες</a:t>
            </a:r>
            <a:endParaRPr lang="en-US" altLang="el-GR" b="1" dirty="0">
              <a:solidFill>
                <a:srgbClr val="9A8000"/>
              </a:solidFill>
            </a:endParaRPr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141E5827-DF29-46F3-8F5C-D42BDF68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32" y="1622181"/>
            <a:ext cx="83677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7B1BE497-299D-48B1-9DB7-D6531C0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/>
          </a:p>
        </p:txBody>
      </p:sp>
      <p:pic>
        <p:nvPicPr>
          <p:cNvPr id="72707" name="Picture 2">
            <a:extLst>
              <a:ext uri="{FF2B5EF4-FFF2-40B4-BE49-F238E27FC236}">
                <a16:creationId xmlns:a16="http://schemas.microsoft.com/office/drawing/2014/main" id="{716DFEEB-6D4E-4FB7-85A6-FC89491AB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82601"/>
            <a:ext cx="7848600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0709A436-78B3-4854-8BB0-A18EC1F4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/>
          </a:p>
        </p:txBody>
      </p:sp>
      <p:pic>
        <p:nvPicPr>
          <p:cNvPr id="73731" name="Picture 2">
            <a:extLst>
              <a:ext uri="{FF2B5EF4-FFF2-40B4-BE49-F238E27FC236}">
                <a16:creationId xmlns:a16="http://schemas.microsoft.com/office/drawing/2014/main" id="{6C34D6BC-2321-4E60-A798-11C29F8B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9" y="908050"/>
            <a:ext cx="793432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97FE70AC-C9E4-45CF-B90D-3478CE5C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/>
          </a:p>
        </p:txBody>
      </p:sp>
      <p:pic>
        <p:nvPicPr>
          <p:cNvPr id="74755" name="Picture 2">
            <a:extLst>
              <a:ext uri="{FF2B5EF4-FFF2-40B4-BE49-F238E27FC236}">
                <a16:creationId xmlns:a16="http://schemas.microsoft.com/office/drawing/2014/main" id="{E387E276-4F46-45A9-A97A-D54BDA7D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557339"/>
            <a:ext cx="8081963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6E3FB59-94E0-4E82-B469-79EF9E08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Διαγράμματα διασποράς</a:t>
            </a:r>
            <a:endParaRPr lang="en-US" altLang="el-GR"/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AFF5B723-CF32-4A62-8260-33F05349B2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773238"/>
            <a:ext cx="4465638" cy="418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2">
            <a:extLst>
              <a:ext uri="{FF2B5EF4-FFF2-40B4-BE49-F238E27FC236}">
                <a16:creationId xmlns:a16="http://schemas.microsoft.com/office/drawing/2014/main" id="{C33FCB5C-97E2-41A8-AB43-017051B39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844676"/>
            <a:ext cx="4506912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AE3481F2-F94B-41B2-82ED-4A006022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/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9D12BF8E-6DA7-45E4-9BDB-0C94E864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06389"/>
            <a:ext cx="7416800" cy="630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0B782ED5-1D31-431F-ACAE-49C2327C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 </a:t>
            </a:r>
            <a:r>
              <a:rPr lang="el-GR" altLang="el-GR" b="1" dirty="0">
                <a:solidFill>
                  <a:srgbClr val="9A8000"/>
                </a:solidFill>
              </a:rPr>
              <a:t>167 από τις Προτεινόμενες Ασκήσεις</a:t>
            </a:r>
            <a:endParaRPr lang="en-US" altLang="el-GR" b="1" dirty="0">
              <a:solidFill>
                <a:srgbClr val="9A8000"/>
              </a:solidFill>
            </a:endParaRPr>
          </a:p>
        </p:txBody>
      </p:sp>
      <p:pic>
        <p:nvPicPr>
          <p:cNvPr id="76803" name="Picture 2">
            <a:extLst>
              <a:ext uri="{FF2B5EF4-FFF2-40B4-BE49-F238E27FC236}">
                <a16:creationId xmlns:a16="http://schemas.microsoft.com/office/drawing/2014/main" id="{60A9D2A5-83C4-4B4A-8F40-3D145A7E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377950"/>
            <a:ext cx="791845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C868FAA5-6C41-4EDF-BA27-5CCE5C92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/>
          </a:p>
        </p:txBody>
      </p:sp>
      <p:pic>
        <p:nvPicPr>
          <p:cNvPr id="77827" name="Picture 2">
            <a:extLst>
              <a:ext uri="{FF2B5EF4-FFF2-40B4-BE49-F238E27FC236}">
                <a16:creationId xmlns:a16="http://schemas.microsoft.com/office/drawing/2014/main" id="{252034EA-CBDD-4210-BE2A-CAA487C3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6" y="1052514"/>
            <a:ext cx="7731125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C5F4826D-14EC-40F9-ACF1-A8E97F3913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61135"/>
                <a:ext cx="10515600" cy="4351338"/>
              </a:xfrm>
            </p:spPr>
            <p:txBody>
              <a:bodyPr/>
              <a:lstStyle/>
              <a:p>
                <a:pPr algn="just"/>
                <a:r>
                  <a:rPr lang="el-GR" dirty="0"/>
                  <a:t>Η υπόθεση που εξετάζεται για κάποιο δείγμα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i="1">
                            <a:latin typeface="Cambria Math" panose="02040503050406030204" pitchFamily="18" charset="0"/>
                          </a:rPr>
                          <m:t>, ..., 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/>
                  <a:t> μεγέθους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/>
                  <a:t>, είναι κατά πόσον η αθροιστική συνάρτηση κατανομής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που παρατηρείται εμπειρικά στα δεδομένα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i="1">
                            <a:latin typeface="Cambria Math" panose="02040503050406030204" pitchFamily="18" charset="0"/>
                          </a:rPr>
                          <m:t>, ..., 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μπορεί να θεωρηθεί πως ταυτίζεται με την αντίστοιχη αθροιστική συνάρτηση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κάποιας κανονικής κατανομής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:</a:t>
                </a:r>
              </a:p>
              <a:p>
                <a:r>
                  <a:rPr lang="el-GR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: 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  <a:hlinkClick r:id="" action="ppaction://noaction"/>
                      </a:rPr>
                      <m:t>𝐹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ad>
                              <m:radPr>
                                <m:degHide m:val="on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l-GR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br>
                  <a:rPr lang="el-GR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ad>
                              <m:radPr>
                                <m:degHide m:val="on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l-GR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l-G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C5F4826D-14EC-40F9-ACF1-A8E97F391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61135"/>
                <a:ext cx="10515600" cy="4351338"/>
              </a:xfrm>
              <a:blipFill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140CCA7-133F-4FFD-822E-9462A0FF9858}"/>
              </a:ext>
            </a:extLst>
          </p:cNvPr>
          <p:cNvSpPr/>
          <p:nvPr/>
        </p:nvSpPr>
        <p:spPr>
          <a:xfrm>
            <a:off x="248575" y="160170"/>
            <a:ext cx="117096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9A8000"/>
                </a:solidFill>
              </a:rPr>
              <a:t>Μέθοδος των ελαχίστων τετραγώνων </a:t>
            </a:r>
            <a:endParaRPr lang="el-GR" sz="4400" dirty="0">
              <a:solidFill>
                <a:srgbClr val="9A8000"/>
              </a:solidFill>
            </a:endParaRPr>
          </a:p>
          <a:p>
            <a:pPr lvl="1"/>
            <a:endParaRPr lang="el-GR" sz="4400" dirty="0">
              <a:solidFill>
                <a:srgbClr val="9A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96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70865A-AC4C-4D5B-A5BC-92B940A0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9A8000"/>
                </a:solidFill>
              </a:rPr>
              <a:t>Διαγράμματα κανονικότητας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739B8E-E0D8-4295-ADAB-6C33FFED7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b="1" dirty="0">
                <a:solidFill>
                  <a:srgbClr val="9A8000"/>
                </a:solidFill>
              </a:rPr>
              <a:t>Σχήμα 3.54 </a:t>
            </a:r>
            <a:r>
              <a:rPr lang="el-GR" dirty="0"/>
              <a:t>Ιστόγραμμα μισθών με υπέρθεση κανονικής καμπύλης. Διαπιστώνεται εποπτικά ότι τα δεδομένα δεν κατανέμονται κανονικά. 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2956E9E-11C6-473B-9737-8B06260C8C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315" y="1786890"/>
            <a:ext cx="4103370" cy="3284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939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386BA6E-D811-4B54-86B2-64D89A0CA4EC}"/>
              </a:ext>
            </a:extLst>
          </p:cNvPr>
          <p:cNvSpPr/>
          <p:nvPr/>
        </p:nvSpPr>
        <p:spPr>
          <a:xfrm>
            <a:off x="2574524" y="0"/>
            <a:ext cx="6241003" cy="73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4000" b="1" kern="1400" dirty="0">
                <a:solidFill>
                  <a:srgbClr val="9A8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Άσκηση 4  </a:t>
            </a:r>
            <a:r>
              <a:rPr lang="el-GR" sz="4000" b="1" kern="1400" dirty="0" err="1">
                <a:solidFill>
                  <a:srgbClr val="9A8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σελ</a:t>
            </a:r>
            <a:r>
              <a:rPr lang="el-GR" sz="4000" b="1" kern="1400" dirty="0">
                <a:solidFill>
                  <a:srgbClr val="9A8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.. 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BCE3359-4CC8-459E-8A0A-2F15DF5E30CB}"/>
              </a:ext>
            </a:extLst>
          </p:cNvPr>
          <p:cNvSpPr/>
          <p:nvPr/>
        </p:nvSpPr>
        <p:spPr>
          <a:xfrm>
            <a:off x="0" y="737510"/>
            <a:ext cx="11811000" cy="5158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A8000"/>
              </a:buClr>
            </a:pPr>
            <a:r>
              <a:rPr lang="el-GR" sz="3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Μέχρι το έτος 1987 στις εξετάσεις στο μάθημα της Στατιστικής στη σχολή Ικάρων έχει διαπιστωθεί από παρατηρήσεις πολλών ετών, ότι η μέση βαθμολογία των σπουδαστών ήταν 87 μονάδες με τυπική απόκλιση 9 μονάδες. Στις εξετάσεις της περιόδου Ιανουαρίου του τρέχοντας έτους από τυχαίο δείγμα 36 σπουδαστών διαπιστώνεται μέση βαθμολογία 90 μονάδων. Με την προϋπόθεση ότι η τυπική απόκλιση 9 ισχύει, μπορούμε να ισχυριστούμε ότι η μέση βαθμολογία δεν έχει αυξηθεί; </a:t>
            </a:r>
            <a:r>
              <a:rPr lang="en-US" sz="3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Επίπ</a:t>
            </a:r>
            <a:r>
              <a:rPr lang="en-US" sz="3200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εδο</a:t>
            </a:r>
            <a:r>
              <a:rPr lang="en-US" sz="3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σημ</a:t>
            </a:r>
            <a:r>
              <a:rPr lang="en-US" sz="3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αντικότητας 5%.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34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C3C9016-9564-45AA-A08E-DCA49F2E94A8}"/>
              </a:ext>
            </a:extLst>
          </p:cNvPr>
          <p:cNvSpPr/>
          <p:nvPr/>
        </p:nvSpPr>
        <p:spPr>
          <a:xfrm>
            <a:off x="2574524" y="0"/>
            <a:ext cx="6241003" cy="13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4000" b="1" kern="1400" dirty="0">
                <a:solidFill>
                  <a:srgbClr val="9A8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Άσκηση 3 </a:t>
            </a:r>
            <a:r>
              <a:rPr lang="el-GR" sz="4000" b="1" kern="1400" dirty="0" err="1">
                <a:solidFill>
                  <a:srgbClr val="9A8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σελ</a:t>
            </a:r>
            <a:r>
              <a:rPr lang="el-GR" sz="4000" b="1" kern="1400" dirty="0">
                <a:solidFill>
                  <a:srgbClr val="9A8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.. Λύση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l-GR" sz="2800" b="1" kern="1400" dirty="0">
              <a:solidFill>
                <a:srgbClr val="9A8000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>
                <a:extLst>
                  <a:ext uri="{FF2B5EF4-FFF2-40B4-BE49-F238E27FC236}">
                    <a16:creationId xmlns:a16="http://schemas.microsoft.com/office/drawing/2014/main" id="{8A880339-DC24-4E0D-BAAD-FCECA3330ADB}"/>
                  </a:ext>
                </a:extLst>
              </p:cNvPr>
              <p:cNvSpPr/>
              <p:nvPr/>
            </p:nvSpPr>
            <p:spPr>
              <a:xfrm>
                <a:off x="1" y="942975"/>
                <a:ext cx="11506200" cy="5591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sz="2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Η υπόθεση θα είναι</a:t>
                </a:r>
                <a:endParaRPr lang="el-GR" sz="2400" dirty="0"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70510" algn="l"/>
                    <a:tab pos="3060700" algn="ct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  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=87,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  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=87.</m:t>
                    </m:r>
                  </m:oMath>
                </a14:m>
                <a:r>
                  <a:rPr lang="el-GR" sz="2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2400" dirty="0"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sz="2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Επειδή η τυπική απόκλιση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l-GR" sz="2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είναι γνωστή και έχουμε μεγάλο δείγμα, θα χρησιμοποιήσουμε την κανονική κατανομή. Υπολογίζουμε την ποσότητα</a:t>
                </a:r>
                <a:endParaRPr lang="el-GR" sz="2400" dirty="0"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70510" algn="l"/>
                    <a:tab pos="3060700" algn="ct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l-G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̄"/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l-G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l-G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90−87</m:t>
                        </m:r>
                      </m:num>
                      <m:den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9/6</m:t>
                        </m:r>
                      </m:den>
                    </m:f>
                    <m:r>
                      <a:rPr lang="el-G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l-GR" sz="2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l-GR" sz="2400" dirty="0"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sz="2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με κρίσιμη τιμή (μονόπλευρος έλεγχος)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r>
                      <a:rPr lang="el-G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0.05</m:t>
                        </m:r>
                      </m:sub>
                    </m:sSub>
                    <m:r>
                      <a:rPr lang="el-G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≈1.645</m:t>
                    </m:r>
                  </m:oMath>
                </a14:m>
                <a:r>
                  <a:rPr lang="el-GR" sz="2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l-GR" sz="2400" dirty="0"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sz="2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Επειδή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l-G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=2&gt;1.645≈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l-GR" sz="2400" dirty="0">
                    <a:latin typeface="Book Antiqua" panose="020406020503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απορρίπτεται η μηδενική υπόθεση, δηλ. η βαθμολογία δεν παραμένει σταθερή, αλλά αυξάνει.</a:t>
                </a:r>
                <a:endParaRPr lang="el-GR" sz="2400" dirty="0"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Ορθογώνιο 2">
                <a:extLst>
                  <a:ext uri="{FF2B5EF4-FFF2-40B4-BE49-F238E27FC236}">
                    <a16:creationId xmlns:a16="http://schemas.microsoft.com/office/drawing/2014/main" id="{8A880339-DC24-4E0D-BAAD-FCECA3330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42975"/>
                <a:ext cx="11506200" cy="5591018"/>
              </a:xfrm>
              <a:prstGeom prst="rect">
                <a:avLst/>
              </a:prstGeom>
              <a:blipFill>
                <a:blip r:embed="rId2"/>
                <a:stretch>
                  <a:fillRect l="-794" r="-742" b="-16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674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08373" y="2133600"/>
            <a:ext cx="5382827" cy="1295400"/>
          </a:xfrm>
        </p:spPr>
        <p:txBody>
          <a:bodyPr/>
          <a:lstStyle/>
          <a:p>
            <a:r>
              <a:rPr lang="el-GR" sz="2400" dirty="0">
                <a:solidFill>
                  <a:schemeClr val="tx1"/>
                </a:solidFill>
                <a:latin typeface="Book Antiqua" panose="02040602050305030304" pitchFamily="18" charset="0"/>
              </a:rPr>
              <a:t>ΤΕΛΟΣ </a:t>
            </a:r>
          </a:p>
          <a:p>
            <a:r>
              <a:rPr lang="el-GR" sz="2400">
                <a:solidFill>
                  <a:schemeClr val="tx1"/>
                </a:solidFill>
                <a:latin typeface="Book Antiqua" panose="02040602050305030304" pitchFamily="18" charset="0"/>
              </a:rPr>
              <a:t>ΚΕΦΑΛΑΙΟ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7</a:t>
            </a:r>
            <a:br>
              <a:rPr lang="el-GR" sz="24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l-GR" sz="2400" dirty="0">
                <a:solidFill>
                  <a:schemeClr val="tx1"/>
                </a:solidFill>
                <a:latin typeface="Book Antiqua" panose="02040602050305030304" pitchFamily="18" charset="0"/>
              </a:rPr>
              <a:t>ΓΡΑΜΜΙΚΗ ΠΑΛΙΝΔΡΟΜΗΣΗ</a:t>
            </a:r>
            <a:br>
              <a:rPr lang="el-GR" sz="2400" dirty="0">
                <a:latin typeface="Book Antiqua" panose="02040602050305030304" pitchFamily="18" charset="0"/>
              </a:rPr>
            </a:br>
            <a:endParaRPr lang="el-GR" sz="2400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1BA4-FD2D-4621-8CCB-1E667EBA5F75}" type="slidenum">
              <a:rPr lang="el-GR" smtClean="0"/>
              <a:pPr/>
              <a:t>47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2B4F25D-8382-410B-A0CF-88EDAED3D2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43804" y="319027"/>
            <a:ext cx="4299948" cy="591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2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6F0AC9A-8A74-4276-BEA7-676B2312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5000" b="1"/>
              <a:t>Συσχέτιση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1B43F92-9407-4294-81F5-28771BB69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>
                <a:cs typeface="Times New Roman" panose="02020603050405020304" pitchFamily="18" charset="0"/>
              </a:rPr>
              <a:t>    Ο συντελεστής γραμμικής συσχέτισης δύο τυχαίων μεταβλητών Χ και Υ εξετάζει το κατά πόσο η μια μεταβλητή επηρεάζεται </a:t>
            </a:r>
            <a:r>
              <a:rPr lang="el-GR" altLang="el-GR" b="1">
                <a:cs typeface="Times New Roman" panose="02020603050405020304" pitchFamily="18" charset="0"/>
              </a:rPr>
              <a:t>γραμμικά</a:t>
            </a:r>
            <a:r>
              <a:rPr lang="el-GR" altLang="el-GR">
                <a:cs typeface="Times New Roman" panose="02020603050405020304" pitchFamily="18" charset="0"/>
              </a:rPr>
              <a:t> από μια άλλη.</a:t>
            </a:r>
            <a:r>
              <a:rPr lang="el-GR" altLang="el-GR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BD319B6-C0DA-4522-B33D-80A7F8C5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Συντελεστές συσχέτισης.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E537E4E-3876-44EC-B312-3D6B19C34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l-GR" altLang="el-GR" sz="2700"/>
              <a:t>Εργαλεία στατιστικού ελέγχου</a:t>
            </a:r>
          </a:p>
          <a:p>
            <a:pPr lvl="2" eaLnBrk="1" hangingPunct="1"/>
            <a:r>
              <a:rPr lang="en-US" altLang="el-GR"/>
              <a:t>r </a:t>
            </a:r>
            <a:r>
              <a:rPr lang="el-GR" altLang="el-GR"/>
              <a:t>του </a:t>
            </a:r>
            <a:r>
              <a:rPr lang="en-US" altLang="el-GR"/>
              <a:t>Pearson (</a:t>
            </a:r>
            <a:r>
              <a:rPr lang="el-GR" altLang="el-GR"/>
              <a:t>για συνεχείς και κανονικά κατανεμημένες μεταβλητές)</a:t>
            </a:r>
          </a:p>
          <a:p>
            <a:pPr lvl="2" eaLnBrk="1" hangingPunct="1"/>
            <a:r>
              <a:rPr lang="el-GR" altLang="el-GR"/>
              <a:t>ρ (</a:t>
            </a:r>
            <a:r>
              <a:rPr lang="en-US" altLang="el-GR" i="1"/>
              <a:t>rho</a:t>
            </a:r>
            <a:r>
              <a:rPr lang="en-US" altLang="el-GR"/>
              <a:t>) </a:t>
            </a:r>
            <a:r>
              <a:rPr lang="el-GR" altLang="el-GR"/>
              <a:t>του </a:t>
            </a:r>
            <a:r>
              <a:rPr lang="en-US" altLang="el-GR"/>
              <a:t>Spearman (</a:t>
            </a:r>
            <a:r>
              <a:rPr lang="el-GR" altLang="el-GR"/>
              <a:t>για διακριτές ή μη κανονικά κατανεμημένες μεταβλητές)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E7301C25-0339-40EA-BBFD-3C0DB67C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b="1"/>
              <a:t>Ο συντελεστής </a:t>
            </a:r>
            <a:r>
              <a:rPr lang="en-US" altLang="el-GR" sz="3200" b="1"/>
              <a:t>r </a:t>
            </a:r>
            <a:r>
              <a:rPr lang="el-GR" altLang="el-GR" sz="3200" b="1"/>
              <a:t>του </a:t>
            </a:r>
            <a:r>
              <a:rPr lang="en-US" altLang="el-GR" sz="3200" b="1"/>
              <a:t>Pearson</a:t>
            </a:r>
            <a:r>
              <a:rPr lang="el-GR" altLang="el-GR" sz="3200" b="1"/>
              <a:t>.</a:t>
            </a:r>
          </a:p>
        </p:txBody>
      </p:sp>
      <p:graphicFrame>
        <p:nvGraphicFramePr>
          <p:cNvPr id="19459" name="Object 1027">
            <a:extLst>
              <a:ext uri="{FF2B5EF4-FFF2-40B4-BE49-F238E27FC236}">
                <a16:creationId xmlns:a16="http://schemas.microsoft.com/office/drawing/2014/main" id="{B320F564-9F98-428E-91D2-C64816B2C4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2057400"/>
          <a:ext cx="6934200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4" imgW="2832100" imgH="1143000" progId="Equation.DSMT4">
                  <p:embed/>
                </p:oleObj>
              </mc:Choice>
              <mc:Fallback>
                <p:oleObj r:id="rId4" imgW="2832100" imgH="1143000" progId="Equation.DSMT4">
                  <p:embed/>
                  <p:pic>
                    <p:nvPicPr>
                      <p:cNvPr id="19459" name="Object 1027">
                        <a:extLst>
                          <a:ext uri="{FF2B5EF4-FFF2-40B4-BE49-F238E27FC236}">
                            <a16:creationId xmlns:a16="http://schemas.microsoft.com/office/drawing/2014/main" id="{B320F564-9F98-428E-91D2-C64816B2C4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6934200" cy="280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9B3B290-47AC-4ED1-AB8D-BB60D769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/>
              <a:t>Παράδειγμα</a:t>
            </a:r>
            <a:br>
              <a:rPr lang="el-GR" altLang="el-GR" sz="3600" b="1"/>
            </a:br>
            <a:r>
              <a:rPr lang="el-GR" altLang="el-GR" sz="3200"/>
              <a:t>Ο συντελεστής </a:t>
            </a:r>
            <a:r>
              <a:rPr lang="en-US" altLang="el-GR" sz="3200"/>
              <a:t>r </a:t>
            </a:r>
            <a:r>
              <a:rPr lang="el-GR" altLang="el-GR" sz="3200"/>
              <a:t>του </a:t>
            </a:r>
            <a:r>
              <a:rPr lang="en-US" altLang="el-GR" sz="3200"/>
              <a:t>Pearson</a:t>
            </a:r>
            <a:r>
              <a:rPr lang="el-GR" altLang="el-GR" sz="3200"/>
              <a:t>.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E37DF21-C1EF-4105-BACE-04063CD861E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l-GR" altLang="el-GR" sz="2200"/>
              <a:t>Να βρεθεί ο συντελεστής συσχέτισης μεταξύ</a:t>
            </a:r>
            <a:r>
              <a:rPr lang="en-US" altLang="el-GR" sz="2200"/>
              <a:t> </a:t>
            </a:r>
            <a:r>
              <a:rPr lang="el-GR" altLang="el-GR" sz="2200"/>
              <a:t>της τιμής του αυτοκινήτου σε ευρώ και της ταχύτητας του μετά από δέκα </a:t>
            </a:r>
            <a:r>
              <a:rPr lang="en-US" altLang="el-GR" sz="2200"/>
              <a:t>sec</a:t>
            </a:r>
            <a:r>
              <a:rPr lang="el-GR" altLang="el-GR" sz="2200"/>
              <a:t> σε </a:t>
            </a:r>
            <a:r>
              <a:rPr lang="en-US" altLang="el-GR" sz="2200"/>
              <a:t>km/h</a:t>
            </a:r>
            <a:endParaRPr lang="el-GR" altLang="el-GR" sz="2200"/>
          </a:p>
        </p:txBody>
      </p:sp>
      <p:graphicFrame>
        <p:nvGraphicFramePr>
          <p:cNvPr id="2033779" name="Group 115">
            <a:extLst>
              <a:ext uri="{FF2B5EF4-FFF2-40B4-BE49-F238E27FC236}">
                <a16:creationId xmlns:a16="http://schemas.microsoft.com/office/drawing/2014/main" id="{1AA7EA77-D59E-4960-AC89-E7B69A10125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67438" y="1752601"/>
          <a:ext cx="3924300" cy="4267201"/>
        </p:xfrm>
        <a:graphic>
          <a:graphicData uri="http://schemas.openxmlformats.org/drawingml/2006/table">
            <a:tbl>
              <a:tblPr/>
              <a:tblGrid>
                <a:gridCol w="211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Τιμή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ταχύτητα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Αρ. Μέσος = 6600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Αρ. Μέσος = 122 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52F3212-3D76-4D67-9451-13F3D083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/>
              <a:t>Παράδειγμα</a:t>
            </a:r>
            <a:br>
              <a:rPr lang="el-GR" altLang="el-GR" sz="3600" b="1"/>
            </a:br>
            <a:r>
              <a:rPr lang="el-GR" altLang="el-GR" sz="3200"/>
              <a:t>Ο συντελεστής </a:t>
            </a:r>
            <a:r>
              <a:rPr lang="en-US" altLang="el-GR" sz="3200"/>
              <a:t>r </a:t>
            </a:r>
            <a:r>
              <a:rPr lang="el-GR" altLang="el-GR" sz="3200"/>
              <a:t>του </a:t>
            </a:r>
            <a:r>
              <a:rPr lang="en-US" altLang="el-GR" sz="3200"/>
              <a:t>Pearson</a:t>
            </a:r>
            <a:r>
              <a:rPr lang="el-GR" altLang="el-GR" sz="3200"/>
              <a:t>.</a:t>
            </a:r>
          </a:p>
        </p:txBody>
      </p:sp>
      <p:graphicFrame>
        <p:nvGraphicFramePr>
          <p:cNvPr id="1921669" name="Group 645">
            <a:extLst>
              <a:ext uri="{FF2B5EF4-FFF2-40B4-BE49-F238E27FC236}">
                <a16:creationId xmlns:a16="http://schemas.microsoft.com/office/drawing/2014/main" id="{9A820989-DF6C-415A-86FF-EFEE7013DB96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135189" y="1916114"/>
          <a:ext cx="8424861" cy="3968751"/>
        </p:xfrm>
        <a:graphic>
          <a:graphicData uri="http://schemas.openxmlformats.org/drawingml/2006/table">
            <a:tbl>
              <a:tblPr/>
              <a:tblGrid>
                <a:gridCol w="1142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3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81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-1100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-12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1210000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13200</a:t>
                      </a: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-800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640000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8000</a:t>
                      </a: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2250000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19500</a:t>
                      </a: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90000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-1400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490000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1400</a:t>
                      </a: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-800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-3200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640000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3200</a:t>
                      </a: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-8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-1600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1600</a:t>
                      </a: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50600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4840000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529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50600</a:t>
                      </a: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85100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10200000</a:t>
                      </a:r>
                      <a:endParaRPr kumimoji="0" lang="el-G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1126</a:t>
                      </a:r>
                      <a:endParaRPr kumimoji="0" lang="el-G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97500</a:t>
                      </a:r>
                    </a:p>
                  </a:txBody>
                  <a:tcPr marL="89995" marR="89995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2641" name="Object 596">
            <a:extLst>
              <a:ext uri="{FF2B5EF4-FFF2-40B4-BE49-F238E27FC236}">
                <a16:creationId xmlns:a16="http://schemas.microsoft.com/office/drawing/2014/main" id="{9D6B8C34-99D4-4861-8D16-7C8F812942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875" y="1916113"/>
          <a:ext cx="64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3" imgW="482391" imgH="253890" progId="Equation.3">
                  <p:embed/>
                </p:oleObj>
              </mc:Choice>
              <mc:Fallback>
                <p:oleObj name="Equation" r:id="rId3" imgW="482391" imgH="253890" progId="Equation.3">
                  <p:embed/>
                  <p:pic>
                    <p:nvPicPr>
                      <p:cNvPr id="22641" name="Object 596">
                        <a:extLst>
                          <a:ext uri="{FF2B5EF4-FFF2-40B4-BE49-F238E27FC236}">
                            <a16:creationId xmlns:a16="http://schemas.microsoft.com/office/drawing/2014/main" id="{9D6B8C34-99D4-4861-8D16-7C8F812942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1916113"/>
                        <a:ext cx="647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42" name="Object 600">
            <a:extLst>
              <a:ext uri="{FF2B5EF4-FFF2-40B4-BE49-F238E27FC236}">
                <a16:creationId xmlns:a16="http://schemas.microsoft.com/office/drawing/2014/main" id="{1E73B317-2438-4703-93E5-14B5345EE0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6500" y="1916113"/>
          <a:ext cx="5032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5" imgW="380835" imgH="253890" progId="Equation.3">
                  <p:embed/>
                </p:oleObj>
              </mc:Choice>
              <mc:Fallback>
                <p:oleObj name="Equation" r:id="rId5" imgW="380835" imgH="253890" progId="Equation.3">
                  <p:embed/>
                  <p:pic>
                    <p:nvPicPr>
                      <p:cNvPr id="22642" name="Object 600">
                        <a:extLst>
                          <a:ext uri="{FF2B5EF4-FFF2-40B4-BE49-F238E27FC236}">
                            <a16:creationId xmlns:a16="http://schemas.microsoft.com/office/drawing/2014/main" id="{1E73B317-2438-4703-93E5-14B5345EE0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1916113"/>
                        <a:ext cx="5032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43" name="Object 603">
            <a:extLst>
              <a:ext uri="{FF2B5EF4-FFF2-40B4-BE49-F238E27FC236}">
                <a16:creationId xmlns:a16="http://schemas.microsoft.com/office/drawing/2014/main" id="{CCAEA4B4-561C-4912-B564-CFEB35782F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3701" y="2016126"/>
          <a:ext cx="7207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7" imgW="634725" imgH="253890" progId="Equation.3">
                  <p:embed/>
                </p:oleObj>
              </mc:Choice>
              <mc:Fallback>
                <p:oleObj name="Equation" r:id="rId7" imgW="634725" imgH="253890" progId="Equation.3">
                  <p:embed/>
                  <p:pic>
                    <p:nvPicPr>
                      <p:cNvPr id="22643" name="Object 603">
                        <a:extLst>
                          <a:ext uri="{FF2B5EF4-FFF2-40B4-BE49-F238E27FC236}">
                            <a16:creationId xmlns:a16="http://schemas.microsoft.com/office/drawing/2014/main" id="{CCAEA4B4-561C-4912-B564-CFEB35782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2016126"/>
                        <a:ext cx="7207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44" name="Object 604">
            <a:extLst>
              <a:ext uri="{FF2B5EF4-FFF2-40B4-BE49-F238E27FC236}">
                <a16:creationId xmlns:a16="http://schemas.microsoft.com/office/drawing/2014/main" id="{D251DF18-1E2D-445F-BD7B-47B5E01A15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40676" y="1989138"/>
          <a:ext cx="6762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9" imgW="545626" imgH="253780" progId="Equation.3">
                  <p:embed/>
                </p:oleObj>
              </mc:Choice>
              <mc:Fallback>
                <p:oleObj name="Equation" r:id="rId9" imgW="545626" imgH="253780" progId="Equation.3">
                  <p:embed/>
                  <p:pic>
                    <p:nvPicPr>
                      <p:cNvPr id="22644" name="Object 604">
                        <a:extLst>
                          <a:ext uri="{FF2B5EF4-FFF2-40B4-BE49-F238E27FC236}">
                            <a16:creationId xmlns:a16="http://schemas.microsoft.com/office/drawing/2014/main" id="{D251DF18-1E2D-445F-BD7B-47B5E01A15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0676" y="1989138"/>
                        <a:ext cx="67627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45" name="Rectangle 647">
            <a:extLst>
              <a:ext uri="{FF2B5EF4-FFF2-40B4-BE49-F238E27FC236}">
                <a16:creationId xmlns:a16="http://schemas.microsoft.com/office/drawing/2014/main" id="{D5D0A97A-F6B0-44FB-939E-B7DCC324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33695"/>
            <a:ext cx="18182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graphicFrame>
        <p:nvGraphicFramePr>
          <p:cNvPr id="22646" name="Object 646">
            <a:extLst>
              <a:ext uri="{FF2B5EF4-FFF2-40B4-BE49-F238E27FC236}">
                <a16:creationId xmlns:a16="http://schemas.microsoft.com/office/drawing/2014/main" id="{6AC4091B-2083-4454-A458-BF0B45B560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55075" y="2060575"/>
          <a:ext cx="156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Εξίσωση" r:id="rId11" imgW="1562100" imgH="419100" progId="Equation.3">
                  <p:embed/>
                </p:oleObj>
              </mc:Choice>
              <mc:Fallback>
                <p:oleObj name="Εξίσωση" r:id="rId11" imgW="1562100" imgH="419100" progId="Equation.3">
                  <p:embed/>
                  <p:pic>
                    <p:nvPicPr>
                      <p:cNvPr id="22646" name="Object 646">
                        <a:extLst>
                          <a:ext uri="{FF2B5EF4-FFF2-40B4-BE49-F238E27FC236}">
                            <a16:creationId xmlns:a16="http://schemas.microsoft.com/office/drawing/2014/main" id="{6AC4091B-2083-4454-A458-BF0B45B560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5075" y="2060575"/>
                        <a:ext cx="1562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47" name="Rectangle 649">
            <a:extLst>
              <a:ext uri="{FF2B5EF4-FFF2-40B4-BE49-F238E27FC236}">
                <a16:creationId xmlns:a16="http://schemas.microsoft.com/office/drawing/2014/main" id="{3510C8EE-5C59-4282-AA8E-48DB59ADC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5756"/>
            <a:ext cx="18182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>
              <a:latin typeface="Verdana" panose="020B0604030504040204" pitchFamily="34" charset="0"/>
            </a:endParaRPr>
          </a:p>
        </p:txBody>
      </p:sp>
      <p:graphicFrame>
        <p:nvGraphicFramePr>
          <p:cNvPr id="22648" name="Object 648">
            <a:extLst>
              <a:ext uri="{FF2B5EF4-FFF2-40B4-BE49-F238E27FC236}">
                <a16:creationId xmlns:a16="http://schemas.microsoft.com/office/drawing/2014/main" id="{00AEE396-1974-4DCD-B684-778D087EB9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8664" y="2060575"/>
          <a:ext cx="6953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Εξίσωση" r:id="rId13" imgW="698500" imgH="190500" progId="Equation.3">
                  <p:embed/>
                </p:oleObj>
              </mc:Choice>
              <mc:Fallback>
                <p:oleObj name="Εξίσωση" r:id="rId13" imgW="698500" imgH="190500" progId="Equation.3">
                  <p:embed/>
                  <p:pic>
                    <p:nvPicPr>
                      <p:cNvPr id="22648" name="Object 648">
                        <a:extLst>
                          <a:ext uri="{FF2B5EF4-FFF2-40B4-BE49-F238E27FC236}">
                            <a16:creationId xmlns:a16="http://schemas.microsoft.com/office/drawing/2014/main" id="{00AEE396-1974-4DCD-B684-778D087EB9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4" y="2060575"/>
                        <a:ext cx="695325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Πορτοκαλί κόκκινο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9040</TotalTime>
  <Words>1271</Words>
  <Application>Microsoft Office PowerPoint</Application>
  <PresentationFormat>Ευρεία οθόνη</PresentationFormat>
  <Paragraphs>250</Paragraphs>
  <Slides>47</Slides>
  <Notes>26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47</vt:i4>
      </vt:variant>
    </vt:vector>
  </HeadingPairs>
  <TitlesOfParts>
    <vt:vector size="60" baseType="lpstr">
      <vt:lpstr>Arial</vt:lpstr>
      <vt:lpstr>Book Antiqua</vt:lpstr>
      <vt:lpstr>Calibri</vt:lpstr>
      <vt:lpstr>Calibri Light</vt:lpstr>
      <vt:lpstr>Cambria Math</vt:lpstr>
      <vt:lpstr>Times New Roman</vt:lpstr>
      <vt:lpstr>Verdana</vt:lpstr>
      <vt:lpstr>Wingdings</vt:lpstr>
      <vt:lpstr>Θέμα του Office</vt:lpstr>
      <vt:lpstr>Equation.DSMT4</vt:lpstr>
      <vt:lpstr>Equation</vt:lpstr>
      <vt:lpstr>Εξίσωση</vt:lpstr>
      <vt:lpstr>Γράφημα</vt:lpstr>
      <vt:lpstr> ΚΕΦΑΛΑΙΟ 7 ΓΡΑΜΜΙΚΗ ΠΑΛΙΝΔΡΟΜΗΣΗ </vt:lpstr>
      <vt:lpstr>Μαθησιακοί στόχοι</vt:lpstr>
      <vt:lpstr>Περιεχόμενα ενότητας</vt:lpstr>
      <vt:lpstr>Διαγράμματα διασποράς</vt:lpstr>
      <vt:lpstr>Συσχέτιση</vt:lpstr>
      <vt:lpstr>Συντελεστές συσχέτισης.</vt:lpstr>
      <vt:lpstr>Ο συντελεστής r του Pearson.</vt:lpstr>
      <vt:lpstr>Παράδειγμα Ο συντελεστής r του Pearson.</vt:lpstr>
      <vt:lpstr>Παράδειγμα Ο συντελεστής r του Pearson.</vt:lpstr>
      <vt:lpstr>Παράδειγμα Ο συντελεστής r του Pearson.</vt:lpstr>
      <vt:lpstr>Παράδειγμα Ο συντελεστής r του Pearson.</vt:lpstr>
      <vt:lpstr>Οι τιμές του συντελεστή …</vt:lpstr>
      <vt:lpstr>Συσχέτιση, προϋποθέσεις</vt:lpstr>
      <vt:lpstr>ΓΡΑΜΜΙΚΗ ΠΑΛΙΝΔΡΟΜΗΣΗ</vt:lpstr>
      <vt:lpstr>ΑΠΛΗ ΓΡΑΜΜΙΚΗ ΠΑΛΙΝΔΡΟΜΗΣΗ</vt:lpstr>
      <vt:lpstr>Παρουσίαση του PowerPoint</vt:lpstr>
      <vt:lpstr>Παραδείγματα:</vt:lpstr>
      <vt:lpstr>Παράδειγμα:</vt:lpstr>
      <vt:lpstr>Το μαθηματικό υπόδειγμα …</vt:lpstr>
      <vt:lpstr>Παρουσίαση του PowerPoint</vt:lpstr>
      <vt:lpstr>Εκτίμηση των παραμέτρων</vt:lpstr>
      <vt:lpstr>Εκτίμηση των παραμέτρων</vt:lpstr>
      <vt:lpstr>Εκτίμηση των παραμέτρων</vt:lpstr>
      <vt:lpstr>Τι εκφράζει η παράμετρος b0</vt:lpstr>
      <vt:lpstr>Τι εκφράζει η παράμετρος b1</vt:lpstr>
      <vt:lpstr>Τι εκφράζει η παράμετρος b1; Παράδειγμα</vt:lpstr>
      <vt:lpstr>Τι εκφράζει η παράμετρος b1; Παράδειγμα</vt:lpstr>
      <vt:lpstr>Εκτίμηση των παραμέτρων</vt:lpstr>
      <vt:lpstr>Ο συντελεστής προσδιορισμού R2</vt:lpstr>
      <vt:lpstr>Εννοιολογική προσέγγιση του συντελεστή R2. </vt:lpstr>
      <vt:lpstr>Παρουσίαση του PowerPoint</vt:lpstr>
      <vt:lpstr>Παρουσίαση του PowerPoint</vt:lpstr>
      <vt:lpstr>Συσχέτιση ή απλή παλινδρόμηση;</vt:lpstr>
      <vt:lpstr>Συσχέτιση ή απλή παλινδρόμηση;</vt:lpstr>
      <vt:lpstr>Συσχέτιση ή απλή παλινδρόμηση;</vt:lpstr>
      <vt:lpstr>ΑΣΚΗΣΗ 103 από τις Λυμένες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167 από τις Προτεινόμενες Ασκήσεις</vt:lpstr>
      <vt:lpstr>Παρουσίαση του PowerPoint</vt:lpstr>
      <vt:lpstr>Παρουσίαση του PowerPoint</vt:lpstr>
      <vt:lpstr>Διαγράμματα κανονικότητας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Μαθηματικός Χρηματοοικονομικός Λογισμός</dc:title>
  <dc:creator>Michael Doumpos</dc:creator>
  <cp:lastModifiedBy>ΣΠΥΡΙΔΩΝ ΧΑΛΙΚΙΑΣ</cp:lastModifiedBy>
  <cp:revision>843</cp:revision>
  <cp:lastPrinted>2017-09-17T12:31:00Z</cp:lastPrinted>
  <dcterms:created xsi:type="dcterms:W3CDTF">2006-08-16T00:00:00Z</dcterms:created>
  <dcterms:modified xsi:type="dcterms:W3CDTF">2022-02-18T17:46:04Z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1033-11.2.0.9169</vt:lpwstr>
  </property>
</Properties>
</file>