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83" r:id="rId2"/>
    <p:sldId id="257" r:id="rId3"/>
    <p:sldId id="277" r:id="rId4"/>
    <p:sldId id="278" r:id="rId5"/>
    <p:sldId id="256" r:id="rId6"/>
    <p:sldId id="258" r:id="rId7"/>
    <p:sldId id="279" r:id="rId8"/>
    <p:sldId id="280" r:id="rId9"/>
    <p:sldId id="259" r:id="rId10"/>
    <p:sldId id="285" r:id="rId11"/>
    <p:sldId id="286" r:id="rId12"/>
    <p:sldId id="287" r:id="rId13"/>
    <p:sldId id="269" r:id="rId14"/>
    <p:sldId id="271" r:id="rId15"/>
    <p:sldId id="260" r:id="rId16"/>
    <p:sldId id="262" r:id="rId17"/>
    <p:sldId id="267" r:id="rId18"/>
    <p:sldId id="263" r:id="rId19"/>
    <p:sldId id="264" r:id="rId20"/>
    <p:sldId id="265" r:id="rId21"/>
    <p:sldId id="268" r:id="rId22"/>
    <p:sldId id="270" r:id="rId23"/>
    <p:sldId id="282" r:id="rId24"/>
    <p:sldId id="272" r:id="rId25"/>
    <p:sldId id="273" r:id="rId26"/>
    <p:sldId id="274" r:id="rId27"/>
    <p:sldId id="281" r:id="rId28"/>
    <p:sldId id="275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ZYGA" userId="41017c13-8c3a-4b14-b60e-cc58eed58939" providerId="ADAL" clId="{FF107048-0567-451F-BC21-824C9F9C9AB4}"/>
    <pc:docChg chg="custSel delSld modSld">
      <pc:chgData name="SOFIA ZYGA" userId="41017c13-8c3a-4b14-b60e-cc58eed58939" providerId="ADAL" clId="{FF107048-0567-451F-BC21-824C9F9C9AB4}" dt="2023-02-28T08:55:46.378" v="2" actId="2696"/>
      <pc:docMkLst>
        <pc:docMk/>
      </pc:docMkLst>
      <pc:sldChg chg="delSp mod">
        <pc:chgData name="SOFIA ZYGA" userId="41017c13-8c3a-4b14-b60e-cc58eed58939" providerId="ADAL" clId="{FF107048-0567-451F-BC21-824C9F9C9AB4}" dt="2023-02-28T08:55:32.784" v="0" actId="478"/>
        <pc:sldMkLst>
          <pc:docMk/>
          <pc:sldMk cId="0" sldId="271"/>
        </pc:sldMkLst>
        <pc:picChg chg="del">
          <ac:chgData name="SOFIA ZYGA" userId="41017c13-8c3a-4b14-b60e-cc58eed58939" providerId="ADAL" clId="{FF107048-0567-451F-BC21-824C9F9C9AB4}" dt="2023-02-28T08:55:32.784" v="0" actId="478"/>
          <ac:picMkLst>
            <pc:docMk/>
            <pc:sldMk cId="0" sldId="271"/>
            <ac:picMk id="4" creationId="{00000000-0000-0000-0000-000000000000}"/>
          </ac:picMkLst>
        </pc:picChg>
      </pc:sldChg>
      <pc:sldChg chg="addSp delSp modSp del mod">
        <pc:chgData name="SOFIA ZYGA" userId="41017c13-8c3a-4b14-b60e-cc58eed58939" providerId="ADAL" clId="{FF107048-0567-451F-BC21-824C9F9C9AB4}" dt="2023-02-28T08:55:46.378" v="2" actId="2696"/>
        <pc:sldMkLst>
          <pc:docMk/>
          <pc:sldMk cId="0" sldId="284"/>
        </pc:sldMkLst>
        <pc:spChg chg="add mod">
          <ac:chgData name="SOFIA ZYGA" userId="41017c13-8c3a-4b14-b60e-cc58eed58939" providerId="ADAL" clId="{FF107048-0567-451F-BC21-824C9F9C9AB4}" dt="2023-02-28T08:55:42.688" v="1" actId="478"/>
          <ac:spMkLst>
            <pc:docMk/>
            <pc:sldMk cId="0" sldId="284"/>
            <ac:spMk id="3" creationId="{35AB353C-5D9C-4041-E806-7F9ECFDE1505}"/>
          </ac:spMkLst>
        </pc:spChg>
        <pc:picChg chg="del">
          <ac:chgData name="SOFIA ZYGA" userId="41017c13-8c3a-4b14-b60e-cc58eed58939" providerId="ADAL" clId="{FF107048-0567-451F-BC21-824C9F9C9AB4}" dt="2023-02-28T08:55:42.688" v="1" actId="478"/>
          <ac:picMkLst>
            <pc:docMk/>
            <pc:sldMk cId="0" sldId="284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B9D5-6843-4193-A6B7-5168ED7B9FF7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1C891-7AE4-48E2-9D8C-295EF59058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1C891-7AE4-48E2-9D8C-295EF590589C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Νοσηλευτική Αξιολόγηση Δέρματος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214422"/>
            <a:ext cx="7279796" cy="497301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8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ΖΥΓΑ ΣΟΦΙΑ		</a:t>
            </a:r>
          </a:p>
          <a:p>
            <a:pPr algn="ctr">
              <a:buNone/>
            </a:pPr>
            <a:r>
              <a:rPr lang="el-GR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ΚΑΘΗΓΗΤΡΙΑ ΤΜΗΜΑΤΟΣ</a:t>
            </a:r>
            <a:r>
              <a:rPr lang="en-US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ΝΟΣΗΛΕΥΤΙΚΗΣ </a:t>
            </a:r>
            <a:r>
              <a:rPr lang="en-US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ΠΑΝΕΠΙΣΤΗΜΙΟΥ ΠΕΛΟΠΟΝΝΗΣΟΥ</a:t>
            </a:r>
          </a:p>
          <a:p>
            <a:pPr algn="ctr">
              <a:buNone/>
            </a:pPr>
            <a:endParaRPr lang="el-GR" sz="1200" b="1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l-GR" sz="1200" b="1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3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endParaRPr lang="en-US" sz="12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dirty="0"/>
          </a:p>
        </p:txBody>
      </p:sp>
      <p:pic>
        <p:nvPicPr>
          <p:cNvPr id="7" name="6 - Εικόνα" descr="ΓΙΑΤΡΟ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428736"/>
            <a:ext cx="438912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Εξαρτήματα του Δέρματος </a:t>
            </a:r>
            <a:br>
              <a:rPr lang="el-G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Τρίχες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285860"/>
            <a:ext cx="7279796" cy="50720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Ολόκληρη σχεδόν η επιφάνεια του δέρματος διατρέχεται από αναδιπλώσεις της επιδερμίδας από τις οποίες εκφύονται κεράτινα σωληνάρια, τα οποία αποκαλούμε τρίχες.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Στον άνθρωπο απαντώνται τρεις τύποι τριχών:</a:t>
            </a:r>
          </a:p>
          <a:p>
            <a:pPr lvl="1">
              <a:buFont typeface="Wingdings" pitchFamily="2" charset="2"/>
              <a:buChar char="Ø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οι τελικές  </a:t>
            </a:r>
            <a:endParaRPr lang="el-GR" sz="14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το χνούδι </a:t>
            </a:r>
          </a:p>
          <a:p>
            <a:pPr lvl="1">
              <a:buFont typeface="Wingdings" pitchFamily="2" charset="2"/>
              <a:buChar char="Ø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οι εμβρυϊκές  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Εικόνα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071942"/>
            <a:ext cx="2215816" cy="2286000"/>
          </a:xfrm>
          <a:prstGeom prst="rect">
            <a:avLst/>
          </a:prstGeom>
        </p:spPr>
      </p:pic>
      <p:pic>
        <p:nvPicPr>
          <p:cNvPr id="7" name="6 - Εικόνα" descr="image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357562"/>
            <a:ext cx="297439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203030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Εξαρτήματα του Δέρματος </a:t>
            </a:r>
            <a:b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Όνυχες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79796" cy="497683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Στο άκρο κάθε δακτύλου, βρίσκεται αναδίπλωση της επιδερμίδας, από την οποία και σχηματίζεται η δομή που αποκαλούμε όνυχα.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Η ονυχιαία πλάκα σχηματίζεται τόσο από την κάτω επιφάνεια του παρωνυχίου, όσο και από την άνω επιφάνεια της μήτρας.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Εικόνα" descr="medicalstep-vlaves-ton-onyx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857628"/>
            <a:ext cx="6113419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1357322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Εξαρτήματα του Δέρματος </a:t>
            </a:r>
            <a:b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Ιδρωτοποιοί αδένες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428736"/>
            <a:ext cx="7351234" cy="47587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Το ανθρώπινο δέρμα διαθέτει δύο τύπους ιδρωτοποιών αδένων :</a:t>
            </a:r>
          </a:p>
          <a:p>
            <a:pPr lvl="1">
              <a:buFont typeface="Wingdings" pitchFamily="2" charset="2"/>
              <a:buChar char="Ø"/>
            </a:pPr>
            <a:r>
              <a:rPr lang="el-GR" sz="1600" dirty="0" err="1">
                <a:latin typeface="Arial" pitchFamily="34" charset="0"/>
                <a:cs typeface="Arial" pitchFamily="34" charset="0"/>
              </a:rPr>
              <a:t>Εκκρινείς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:  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Ανευρίσκονται σε ολόκληρη την επιφάνεια του σώματος, ιδιαίτερα όμως σε συγκεκριμένα σημεία: μέτωπο, μασχάλες, παλάμες και πέλματα.</a:t>
            </a:r>
          </a:p>
          <a:p>
            <a:pPr lvl="1">
              <a:buFont typeface="Wingdings" pitchFamily="2" charset="2"/>
              <a:buChar char="Ø"/>
            </a:pPr>
            <a:r>
              <a:rPr lang="el-GR" sz="1600" dirty="0"/>
              <a:t>Αποκρινείς : 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Είναι λιγότεροι σε σχέση με τους εκκρινείς, καθώς ανευρίσκονται κυρίως στις μασχάλες, τη θηλή του μαστού, το περίνεο και το τριχωτό της κεφαλής</a:t>
            </a:r>
          </a:p>
          <a:p>
            <a:pPr lvl="1">
              <a:buFont typeface="Wingdings" pitchFamily="2" charset="2"/>
              <a:buChar char="Ø"/>
            </a:pPr>
            <a:endParaRPr lang="el-GR" sz="14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l-GR" sz="1400" dirty="0">
                <a:latin typeface="Arial" pitchFamily="34" charset="0"/>
                <a:cs typeface="Arial" pitchFamily="34" charset="0"/>
              </a:rPr>
              <a:t>       </a:t>
            </a:r>
          </a:p>
          <a:p>
            <a:pPr lvl="1">
              <a:buNone/>
            </a:pP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Εικόνα" descr="39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357562"/>
            <a:ext cx="2552505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Νοσηλευτική Αξιολόγηση Δέρματος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357290" y="1357298"/>
            <a:ext cx="727979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Η ολοκληρωμένη αξιολόγηση του δέρματος περιλαμβάνει :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Συλλογή δεδομένων για τις συνήθεις πρακτικές υγιεινής 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Πρακτικές ντους και μπάνιο  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Φροντίδα δέρματος, μαλλιών και τριχωτού της κεφαλής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Φροντίδα οφθαλμών, αυτιών, μύτης και στόματος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Φροντίδα νυχιών και ποδιών</a:t>
            </a:r>
          </a:p>
          <a:p>
            <a:pPr>
              <a:buFont typeface="Wingdings" pitchFamily="2" charset="2"/>
              <a:buChar char="ü"/>
            </a:pPr>
            <a:r>
              <a:rPr lang="el-GR" sz="1600" b="1" dirty="0">
                <a:latin typeface="Arial" pitchFamily="34" charset="0"/>
                <a:cs typeface="Arial" pitchFamily="34" charset="0"/>
              </a:rPr>
              <a:t>Περινεϊκή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φροντίδα    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Ανάγνωση των προβλημάτων που υπάρχουν στο δέρμα ή στους βλεννογόνους.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Αξιολόγηση οποιασδήποτε έλλειψης κινητοποίησης που μπορεί να επηρεάζει τις συνήθειες υγιεινής του ατόμου.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Νοσηλευτική εξέταση του δέρματος και των βλεννογόνων. </a:t>
            </a:r>
          </a:p>
          <a:p>
            <a:pPr>
              <a:buFont typeface="Arial" pitchFamily="34" charset="0"/>
              <a:buChar char="•"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Συμπεριφορές Προσωπικής Υγιεινής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357298"/>
            <a:ext cx="727979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Παράγοντες που επηρεάζουν τις συμπεριφορές  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προσωπικής υγιεινής :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Κουλτούρα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Κοινωνικοοικονομική τάξη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Πνευματικές πρακτικές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Επίπεδο ανάπτυξη και γνώσεων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Κατάσταση υγείας 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Προσωπικές προτιμήσεις</a:t>
            </a:r>
          </a:p>
          <a:p>
            <a:pPr>
              <a:buNone/>
            </a:pP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Νοσηλευτικό Ιστορικό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08358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Η λήψη ιστορικού πρέπει να περιλαμβάνει :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Στοιχεία Δερματοπάθειας 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Συστηματικά νοσήματα 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Υπερευαισθησία σε φάρμακα ή τρόφιμα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Ιστορικό αλλεργικών αντιδράσεων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Η χρήση δερματολογικών σκευασμάτων ( 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αλοιφές, Καλλυντικά κ.λπ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Έκθεση στον ήλιο ή στο έντονο ψύχος.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Το επάγγελμα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[ 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Επαφή του δέρματος με διάφορες φυσικές ή χημικές ουσίες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]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Ταξιδιωτικό ιστορικό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Συνήθειες υγιεινής</a:t>
            </a:r>
          </a:p>
          <a:p>
            <a:pPr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Κλινική εξέταση του Δέρματος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22672" cy="466344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Για την εξέταση του δέρματος απαιτείται επαρκής φωτισμός, καθώς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και ορισμένες φορές, μεγεθυντικός φακός.    </a:t>
            </a:r>
          </a:p>
          <a:p>
            <a:pPr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Δεν πρέπει να παραλείπεται η εξέταση των ονύχων και των τριχών</a:t>
            </a:r>
          </a:p>
          <a:p>
            <a:pPr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Διενεργείται </a:t>
            </a:r>
            <a:r>
              <a:rPr lang="el-GR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ΕΠΙΣΚΟΠΗΣΗ</a:t>
            </a:r>
            <a:r>
              <a:rPr 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ΨΗΛΑΦΗΣΗ</a:t>
            </a:r>
            <a:r>
              <a:rPr lang="el-GR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ολόκληρης της  επιφάνειας του δέρματος και </a:t>
            </a:r>
            <a:r>
              <a:rPr lang="el-GR" sz="1800" u="sng" dirty="0">
                <a:latin typeface="Arial" pitchFamily="34" charset="0"/>
                <a:cs typeface="Arial" pitchFamily="34" charset="0"/>
              </a:rPr>
              <a:t>εκτιμάται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:    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Η χροιά του δέρματος. 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Η ελαστικότητα.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Ο βαθμός υγρασίας ή ξηρότητας.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Η θερμοκρασία (εφόσον απαιτείται, συγκριτικά στα δύο ημιμόρια του σώματος).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Η ύπαρξη εξανθημάτων, αιμορραγικών εκδηλώσεων και γενικότερα πρωτοπαθών και δευτεροπαθών βλαβών του δέρματος.</a:t>
            </a: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8957"/>
              </p:ext>
            </p:extLst>
          </p:nvPr>
        </p:nvGraphicFramePr>
        <p:xfrm>
          <a:off x="1285875" y="214313"/>
          <a:ext cx="7648575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l-GR" dirty="0"/>
                        <a:t>Αξιολόγηση του χρώματος του δέρματος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Παραλλαγές Χρώματος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Περιοχές Αξιολόγησης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Αιτίες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Ερυθρότητα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Περιοχή του προσώπου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Αίσθημα ντροπής, πυρετός,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λοίμωξη, τραύμα, κατανάλωση οινοπνεύματος.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 Κυάνωση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Εκτεθειμένες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περιοχές όπως τα αυτιά, τα χείλη, τα χέρια, τα πόδια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Ψυχρό περιβάλλον, καρδιοαναπνευστικό νόσημα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Ίκτερος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Δέρμα, βλεννογόνο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ς, σκληρός χιτώνας οφθαλμών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Ηπατική νόσο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( αύξηση της χολερυθρίνης)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Ωχρότητα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Εκτεθειμένες περιοχές σώματος, επιπεφυκότες,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βλεννογόνοι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Αναιμία ( μειωμένη αιμοσφαιρίνη)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Λευκοδερμία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Υπόλευκες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περιοχές του δέρματος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Αποχρωματισμός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εκ γενετής ή αυτοάνοση κατάσταση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err="1">
                          <a:latin typeface="Arial" pitchFamily="34" charset="0"/>
                          <a:cs typeface="Arial" pitchFamily="34" charset="0"/>
                        </a:rPr>
                        <a:t>Ηλιοκαμμένο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ή καφέ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Εκτεθειμένες περιοχές στον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ήλιο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Αυξημένη 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παραγωγή μελανίνης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2 - Εικόνα" descr="ερυθροτητ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929066"/>
            <a:ext cx="1828800" cy="1283208"/>
          </a:xfrm>
          <a:prstGeom prst="rect">
            <a:avLst/>
          </a:prstGeom>
        </p:spPr>
      </p:pic>
      <p:pic>
        <p:nvPicPr>
          <p:cNvPr id="4" name="3 - Εικόνα" descr="κυανωσ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929066"/>
            <a:ext cx="1828800" cy="1395771"/>
          </a:xfrm>
          <a:prstGeom prst="rect">
            <a:avLst/>
          </a:prstGeom>
        </p:spPr>
      </p:pic>
      <p:pic>
        <p:nvPicPr>
          <p:cNvPr id="6" name="5 - Εικόνα" descr="ικτερο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929066"/>
            <a:ext cx="2377440" cy="1358118"/>
          </a:xfrm>
          <a:prstGeom prst="rect">
            <a:avLst/>
          </a:prstGeom>
        </p:spPr>
      </p:pic>
      <p:pic>
        <p:nvPicPr>
          <p:cNvPr id="7" name="6 - Εικόνα" descr="ωχροτητ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5366386"/>
            <a:ext cx="2468880" cy="1388745"/>
          </a:xfrm>
          <a:prstGeom prst="rect">
            <a:avLst/>
          </a:prstGeom>
        </p:spPr>
      </p:pic>
      <p:pic>
        <p:nvPicPr>
          <p:cNvPr id="8" name="7 - Εικόνα" descr="λευκοδερμί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5429264"/>
            <a:ext cx="2743200" cy="12469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Αιμορραγικές εκδηλώσεις του δέρματος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728027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ΒΛΑΒΗ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ΠΕΡΙΓΡΑΦΗ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Πετέχειες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Αιμορραγικές κηλίδες του δέρματος και των βλεννογόνων (1-3 mm). Δεν εξαφανίζονται με την πίεση.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Εκχυμώσεις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Μεγαλύτερες αιμορραγικές κηλίδες που επεκτείνονται και στον υποδόριο ιστό.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Αιματώματα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Μεγάλες αιμορραγίες που προκαλούν υπέγερση του δέρματος.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Πορφύρα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Εμφάνιση αιμορραγιών του δέρματος και των βλεννογόνων (πετέχιες ή/και εκχυμώσεις) που επέρχονται αυτομάτως ή μετά από ασήμαντη κάκωση.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10 - Εικόνα" descr="εκχυμοσει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857628"/>
            <a:ext cx="3491350" cy="1828800"/>
          </a:xfrm>
          <a:prstGeom prst="rect">
            <a:avLst/>
          </a:prstGeom>
        </p:spPr>
      </p:pic>
      <p:pic>
        <p:nvPicPr>
          <p:cNvPr id="12" name="11 - Εικόνα" descr="Πορφύρ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857628"/>
            <a:ext cx="1672855" cy="1828800"/>
          </a:xfrm>
          <a:prstGeom prst="rect">
            <a:avLst/>
          </a:prstGeom>
        </p:spPr>
      </p:pic>
      <p:pic>
        <p:nvPicPr>
          <p:cNvPr id="14" name="13 - Εικόνα" descr="12_petechii_na_ko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857628"/>
            <a:ext cx="2485791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1285852" y="142853"/>
          <a:ext cx="4929222" cy="393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81">
                <a:tc gridSpan="2">
                  <a:txBody>
                    <a:bodyPr/>
                    <a:lstStyle/>
                    <a:p>
                      <a:r>
                        <a:rPr lang="el-GR" dirty="0"/>
                        <a:t>Πρωτογενές βλάβες του δέρματος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81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ΒΛΑΒΗ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ΠΕΡΙΓΡΑΦΗ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88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Κηλίδα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Επίπεδη και περιγεγραμμένη μεταβολή της χροιάς του δέρματος, του οποίου το πάχος και η σύσταση δεν μεταβάλλονται.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8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Βλατίδα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Στερεό έπαρμα της επιδερμίδας με συνήθως σκληρή σύσταση και μέγεθος έως 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8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Πομφός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Ειδικός τύπος μεγάλης βλατίδας με λευκό ή ρόδινο χρώμα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8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Οζίδιο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Περιγεγραμμένος (συνήθως υποδόριος) σχηματισμός που</a:t>
                      </a:r>
                      <a:r>
                        <a:rPr lang="el-GR" sz="1000" baseline="0" dirty="0">
                          <a:latin typeface="Arial" pitchFamily="34" charset="0"/>
                          <a:cs typeface="Arial" pitchFamily="34" charset="0"/>
                        </a:rPr>
                        <a:t> υπεγείρει</a:t>
                      </a:r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 την επιδερμίδα.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28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Φυσαλλίδα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Έπαρμα της επιδερμίδας, έως 1 cm με κοιλότητα, που περιέχει ορώδες υγρό.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88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Πομφόλυγα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Έπαρμα της επιδερμίδας με ορώδες υγρό, μεγαλύτερο της φυσαλλίδας. Περιβάλλεται από ερυθηματώδη άλω.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8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Φλύκταινα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Έπαρμα της επιδερμίδας που περιέχει πυώδες υγρό.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28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itchFamily="34" charset="0"/>
                          <a:cs typeface="Arial" pitchFamily="34" charset="0"/>
                        </a:rPr>
                        <a:t>Κύστη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Κοιλότητα που περιέχει υγρό ή σμήγμα και περιβάλλεται από ελαστική μεμβράνη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8 - Εικόνα" descr="Φλύκταν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786322"/>
            <a:ext cx="2743200" cy="1828800"/>
          </a:xfrm>
          <a:prstGeom prst="rect">
            <a:avLst/>
          </a:prstGeom>
        </p:spPr>
      </p:pic>
      <p:pic>
        <p:nvPicPr>
          <p:cNvPr id="10" name="9 - Εικόνα" descr="jcg12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285992"/>
            <a:ext cx="2468880" cy="1664211"/>
          </a:xfrm>
          <a:prstGeom prst="rect">
            <a:avLst/>
          </a:prstGeom>
        </p:spPr>
      </p:pic>
      <p:pic>
        <p:nvPicPr>
          <p:cNvPr id="11" name="10 - Εικόνα" descr="πομφολυγωδες-πεμφιγοειδε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857760"/>
            <a:ext cx="1844453" cy="1828800"/>
          </a:xfrm>
          <a:prstGeom prst="rect">
            <a:avLst/>
          </a:prstGeom>
        </p:spPr>
      </p:pic>
      <p:pic>
        <p:nvPicPr>
          <p:cNvPr id="13" name="12 - Εικόνα" descr="g.png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14290"/>
            <a:ext cx="2380990" cy="1828800"/>
          </a:xfrm>
          <a:prstGeom prst="rect">
            <a:avLst/>
          </a:prstGeom>
        </p:spPr>
      </p:pic>
      <p:pic>
        <p:nvPicPr>
          <p:cNvPr id="14" name="13 - Εικόνα" descr="dreamsti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4857760"/>
            <a:ext cx="231081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ΤΟ ΔΕΡΜΑ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214414" y="1524000"/>
            <a:ext cx="4000528" cy="4663440"/>
          </a:xfrm>
        </p:spPr>
        <p:txBody>
          <a:bodyPr>
            <a:normAutofit/>
          </a:bodyPr>
          <a:lstStyle/>
          <a:p>
            <a:r>
              <a:rPr lang="el-GR" sz="2000" dirty="0"/>
              <a:t>Το δέρμα αποτελεί το καλυπτήριο όργανο του σώματος</a:t>
            </a:r>
            <a:r>
              <a:rPr lang="en-US" sz="2000" dirty="0"/>
              <a:t>.</a:t>
            </a:r>
          </a:p>
          <a:p>
            <a:r>
              <a:rPr lang="el-GR" sz="2000" dirty="0"/>
              <a:t>Η επιφάνεια του δέρματος είναι πιο μεγάλη από την επιφάνεια του σώματος και αυτό γιατί το δέρμα αναδιπλώνεται σε ορισμένα σημεία.</a:t>
            </a:r>
            <a:endParaRPr lang="en-US" sz="2000" dirty="0"/>
          </a:p>
          <a:p>
            <a:r>
              <a:rPr lang="el-GR" sz="2000" dirty="0"/>
              <a:t>Ανέρχεται περίπου σε 1,8 m2 στους άνδρες και σε 1,6 m2 στις γυναίκες,  σε άτομα μέσης σωματικής διάπλασης</a:t>
            </a:r>
            <a:r>
              <a:rPr lang="en-US" sz="2000" dirty="0"/>
              <a:t>.</a:t>
            </a:r>
          </a:p>
          <a:p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Θέση περιεχομένου" descr="Human_skin_structu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2285992"/>
            <a:ext cx="3591098" cy="246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1143000" y="214309"/>
          <a:ext cx="5429264" cy="485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163">
                <a:tc gridSpan="2">
                  <a:txBody>
                    <a:bodyPr/>
                    <a:lstStyle/>
                    <a:p>
                      <a:r>
                        <a:rPr lang="el-GR" dirty="0"/>
                        <a:t>Δευτερογενές</a:t>
                      </a:r>
                      <a:r>
                        <a:rPr lang="el-GR" baseline="0" dirty="0"/>
                        <a:t> βλάβες του δέρματος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3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ΒΛΑΒΗ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ΠΕΡΙΓΡΑΦΗ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Λέπια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Κεράτινα πετάλια της επιδερμίδας, με ποικίλο μέγεθος, που περιέχουν κερατίνη.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Εφελκίδα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Σχηματισμός που αποτελείται από αποξηραμένο ορό, πύον, νεκρά κύτταρα και εξιδρωματικά προϊόντα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Διάβρωση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Λύση της συνέχειας του δέρματος που αφορά τις επιφανειακές στιβάδες της επιδερμίδας. Δεν καταλείπει ουλή.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Έλκος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Καταστροφή των στιβάδων του δέρματος έως το χόριο, η οποία καταλείπει ουλή.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Ραγάδα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Γραμμοειδής λύση της συνέχειας του δέρματος που εντοπίζεται στα όρια μεταξύ βλεννογόνων και δέρματος.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itchFamily="34" charset="0"/>
                          <a:cs typeface="Arial" pitchFamily="34" charset="0"/>
                        </a:rPr>
                        <a:t>Ατροφία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Μερική ελάττωση ή εξαφάνιση μέρους ή όλων των στοιχείων του δέρματος.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r>
                        <a:rPr lang="el-GR">
                          <a:latin typeface="Arial" pitchFamily="34" charset="0"/>
                          <a:cs typeface="Arial" pitchFamily="34" charset="0"/>
                        </a:rPr>
                        <a:t>Ουλή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Arial" pitchFamily="34" charset="0"/>
                          <a:cs typeface="Arial" pitchFamily="34" charset="0"/>
                        </a:rPr>
                        <a:t>Νέος ιστός ο οποίος αντικαθιστά με συνδετικό ιστό φυσιολογικά στοιχεία του δέρματος τα οποία έχουν καταστραφεί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5 - Εικόνα" descr="λεπι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642918"/>
            <a:ext cx="2286000" cy="1524000"/>
          </a:xfrm>
          <a:prstGeom prst="rect">
            <a:avLst/>
          </a:prstGeom>
        </p:spPr>
      </p:pic>
      <p:pic>
        <p:nvPicPr>
          <p:cNvPr id="7" name="6 - Εικόνα" descr="εφελκιδ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285992"/>
            <a:ext cx="2286000" cy="1489075"/>
          </a:xfrm>
          <a:prstGeom prst="rect">
            <a:avLst/>
          </a:prstGeom>
        </p:spPr>
      </p:pic>
      <p:pic>
        <p:nvPicPr>
          <p:cNvPr id="8" name="7 - Εικόνα" descr="διαβρωσ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5500702"/>
            <a:ext cx="2651760" cy="1174720"/>
          </a:xfrm>
          <a:prstGeom prst="rect">
            <a:avLst/>
          </a:prstGeom>
        </p:spPr>
      </p:pic>
      <p:pic>
        <p:nvPicPr>
          <p:cNvPr id="10" name="9 - Εικόνα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5500702"/>
            <a:ext cx="2194560" cy="1234440"/>
          </a:xfrm>
          <a:prstGeom prst="rect">
            <a:avLst/>
          </a:prstGeom>
        </p:spPr>
      </p:pic>
      <p:pic>
        <p:nvPicPr>
          <p:cNvPr id="12" name="11 - Εικόνα" descr="ουλ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5376672"/>
            <a:ext cx="1645920" cy="1481328"/>
          </a:xfrm>
          <a:prstGeom prst="rect">
            <a:avLst/>
          </a:prstGeom>
        </p:spPr>
      </p:pic>
      <p:pic>
        <p:nvPicPr>
          <p:cNvPr id="9" name="8 - Εικόνα" descr="ραγαδ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3929066"/>
            <a:ext cx="2194560" cy="12736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285728"/>
            <a:ext cx="7136920" cy="5901712"/>
          </a:xfrm>
        </p:spPr>
        <p:txBody>
          <a:bodyPr/>
          <a:lstStyle/>
          <a:p>
            <a:pPr>
              <a:buNone/>
            </a:pPr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Επισκόπηση Νυχιών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Σχήμα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Το σχήμα να είναι λίγο κυρτό και να ακολουθεί τη φυσιολογική   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καμπύλη  του δακτύλου                      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Υφή και χρώμα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Η υφή να είναι λεία και η βάση του νυχιού να είναι σταθερή κατά την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Ψηλάφηση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>
                <a:latin typeface="Arial" pitchFamily="34" charset="0"/>
                <a:cs typeface="Arial" pitchFamily="34" charset="0"/>
              </a:rPr>
              <a:t>Παθολογικά ευρήματα :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Λοίμωξη (παρωνυχία)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Ονυχολυσία 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Πληκτροδακτυλία                                                  </a:t>
            </a:r>
          </a:p>
        </p:txBody>
      </p:sp>
      <p:pic>
        <p:nvPicPr>
          <p:cNvPr id="6" name="5 - Εικόνα" descr="παρωνυχι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143248"/>
            <a:ext cx="1711812" cy="1828800"/>
          </a:xfrm>
          <a:prstGeom prst="rect">
            <a:avLst/>
          </a:prstGeom>
        </p:spPr>
      </p:pic>
      <p:pic>
        <p:nvPicPr>
          <p:cNvPr id="8" name="7 - Εικόνα" descr="πληκτοδακτυλια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929197"/>
            <a:ext cx="2651760" cy="1780744"/>
          </a:xfrm>
          <a:prstGeom prst="rect">
            <a:avLst/>
          </a:prstGeom>
        </p:spPr>
      </p:pic>
      <p:pic>
        <p:nvPicPr>
          <p:cNvPr id="9" name="8 - Εικόνα" descr="ονυχολυσί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5000636"/>
            <a:ext cx="3017520" cy="16730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83855"/>
              </p:ext>
            </p:extLst>
          </p:nvPr>
        </p:nvGraphicFramePr>
        <p:xfrm>
          <a:off x="0" y="71413"/>
          <a:ext cx="9144000" cy="678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44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Παράγοντες Κινδύνου για Δερματικές Αλλαγές</a:t>
                      </a:r>
                      <a:endParaRPr lang="el-GR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142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chemeClr val="accent3"/>
                          </a:solidFill>
                        </a:rPr>
                        <a:t>Παράγοντας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solidFill>
                            <a:schemeClr val="accent3"/>
                          </a:solidFill>
                        </a:rPr>
                        <a:t>Νοσηλευτική</a:t>
                      </a:r>
                      <a:r>
                        <a:rPr lang="el-GR" b="1" baseline="0" dirty="0">
                          <a:solidFill>
                            <a:schemeClr val="accent3"/>
                          </a:solidFill>
                        </a:rPr>
                        <a:t> Σημασία</a:t>
                      </a:r>
                      <a:endParaRPr lang="el-GR" b="1" dirty="0">
                        <a:solidFill>
                          <a:schemeClr val="accent3"/>
                        </a:solidFill>
                      </a:endParaRPr>
                    </a:p>
                    <a:p>
                      <a:endParaRPr lang="el-GR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008"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Μεταβλητές του τρόπου ζωής.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Ομοφυλόφιλοι,</a:t>
                      </a: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 Αμφιφυλόφιλοι, Χρήστες ναρκωτικών, αιμορροφιλικοί.</a:t>
                      </a:r>
                    </a:p>
                    <a:p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Ξανθό άτομο σε παρατεταμένη έκθεση στον ήλιο.</a:t>
                      </a:r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Προφίλ υψηλού κινδύνου</a:t>
                      </a: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για </a:t>
                      </a:r>
                      <a:r>
                        <a:rPr lang="el-GR" sz="105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σύνδρομο </a:t>
                      </a:r>
                      <a:r>
                        <a:rPr lang="en-US" sz="105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(AIDS)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Προσεκτική εξέταση δέρματος για μωβ κηλίδες, ενδεικτικές σαρκώματος 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Kaposi.</a:t>
                      </a: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Υψηλό κίνδυνο για </a:t>
                      </a:r>
                      <a:r>
                        <a:rPr lang="el-GR" sz="105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καρκίνο δέρματος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Προσεκτική εξέταση για</a:t>
                      </a: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τραύματα που δεν επουλώνονται ή αλλαγές στο μέγεθος ή το χρώμα ενός σπίλου.</a:t>
                      </a:r>
                      <a:endParaRPr lang="el-GR" sz="105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904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l-GR" sz="1050" dirty="0" err="1">
                          <a:latin typeface="Arial" pitchFamily="34" charset="0"/>
                          <a:cs typeface="Arial" pitchFamily="34" charset="0"/>
                        </a:rPr>
                        <a:t>λλαγές</a:t>
                      </a: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 στην Κατάσταση Υγείας</a:t>
                      </a:r>
                    </a:p>
                    <a:p>
                      <a:endParaRPr lang="el-GR" sz="105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sz="105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sz="105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Μειωμένη αισθητικότητα </a:t>
                      </a:r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Αφυδάτωση ή κακή θρέψη</a:t>
                      </a: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Παράλυση, τοπική νευρική βλάβη, κυκλοφορική ανεπάρκεια.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Το δέρμα χάνει την </a:t>
                      </a:r>
                      <a:r>
                        <a:rPr lang="el-GR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ελαστικότητα</a:t>
                      </a:r>
                      <a:r>
                        <a:rPr lang="el-GR" sz="105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του σε ανεπάρκεια</a:t>
                      </a: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υγρών, πρωτεϊνών και βιταμίνη 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105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Πρόληψη της λύσης της συνέχειας του δέρματος </a:t>
                      </a: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με συχνές αλλαγές της θέσης του ασθενούς, ειδικά στρώματα, χρήση λοσιόν.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Η ανικανότητα του ασθενούς να αισθανθεί θερμοκρασία, πίεση και τριβή οδηγεί εύκολα σε </a:t>
                      </a:r>
                      <a:r>
                        <a:rPr lang="el-GR" sz="105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τραυματισμό</a:t>
                      </a:r>
                      <a:r>
                        <a:rPr lang="el-GR" sz="105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l-GR" sz="105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891"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Νόσος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Σακχαρώδης διαβήτης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 Έλκη</a:t>
                      </a: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 που δεν επουλώνονται, </a:t>
                      </a:r>
                      <a:r>
                        <a:rPr lang="el-GR" sz="1050" b="1" baseline="0" dirty="0">
                          <a:latin typeface="Arial" pitchFamily="34" charset="0"/>
                          <a:cs typeface="Arial" pitchFamily="34" charset="0"/>
                        </a:rPr>
                        <a:t>νέκρωση, </a:t>
                      </a: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βακτηριακές και μυκητιασικές </a:t>
                      </a:r>
                      <a:r>
                        <a:rPr lang="el-GR" sz="1050" b="1" baseline="0" dirty="0">
                          <a:latin typeface="Arial" pitchFamily="34" charset="0"/>
                          <a:cs typeface="Arial" pitchFamily="34" charset="0"/>
                        </a:rPr>
                        <a:t>λοιμώξεις</a:t>
                      </a: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 Ο διαβητικός πρέπει να διδαχθεί ιδιαίτερα μέτρα υγιεινής.</a:t>
                      </a:r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3194"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Θεραπευτικά μέτρα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Ανάπαυση στο κρεβάτι</a:t>
                      </a: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Γύψινοι επίδεσμοι</a:t>
                      </a:r>
                    </a:p>
                    <a:p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Μονάδα υδροθερμίας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 Προδιάθεση για λύση της συνέχειας του δέρματος.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1050" b="1" dirty="0">
                          <a:latin typeface="Arial" pitchFamily="34" charset="0"/>
                          <a:cs typeface="Arial" pitchFamily="34" charset="0"/>
                        </a:rPr>
                        <a:t>Τα</a:t>
                      </a:r>
                      <a:r>
                        <a:rPr lang="el-GR" sz="1050" b="1" baseline="0" dirty="0">
                          <a:latin typeface="Arial" pitchFamily="34" charset="0"/>
                          <a:cs typeface="Arial" pitchFamily="34" charset="0"/>
                        </a:rPr>
                        <a:t> σημεία πίεσης </a:t>
                      </a: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πρέπει να εξετάζονται συχνά και να προστατεύονται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 Προσεκτική αξιολόγηση για ερεθισμό του δέρματος.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Η εφαρμογή υγρή θερμότητα για μεγάλη χρονική περίοδο καθιστά το δέρμα πολύ μαλακό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050" baseline="0" dirty="0">
                          <a:latin typeface="Arial" pitchFamily="34" charset="0"/>
                          <a:cs typeface="Arial" pitchFamily="34" charset="0"/>
                        </a:rPr>
                        <a:t> Εξετάστε το δέρμα προσεκτικά μεταξύ των θεραπειών και αφήστε να στεγνώσει</a:t>
                      </a:r>
                      <a:endParaRPr lang="el-GR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Αλλοίωση Δέρματος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857784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Μία αλλοίωση του δέρματος κρίνεται σαν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ύποπτη εάν πληροί κάποια από τα </a:t>
            </a:r>
          </a:p>
          <a:p>
            <a:pPr>
              <a:buNone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κριτήρια της μεθόδου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Ασυμμετρία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symmetry)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Όρια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orders)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Χρώμα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olor)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Διάσταση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iameter)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Εξέλιξη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volution)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- Θέση περιεχομένου" descr="a d;ermato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884" y="1214422"/>
            <a:ext cx="3131293" cy="5486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Έλκος Πίεσης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79796" cy="4663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Είναι η καταστροφή του υποδόριου ιστού από συνεχή πίεση.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Μεγάλο κίνδυνο διατρέχουν :</a:t>
            </a:r>
          </a:p>
          <a:p>
            <a:pPr>
              <a:buFont typeface="Wingdings" pitchFamily="2" charset="2"/>
              <a:buChar char="ü"/>
            </a:pPr>
            <a:r>
              <a:rPr lang="el-GR" dirty="0">
                <a:latin typeface="Arial" pitchFamily="34" charset="0"/>
                <a:cs typeface="Arial" pitchFamily="34" charset="0"/>
              </a:rPr>
              <a:t>       οι ηλικιωμένοι</a:t>
            </a:r>
          </a:p>
          <a:p>
            <a:pPr>
              <a:buFont typeface="Wingdings" pitchFamily="2" charset="2"/>
              <a:buChar char="ü"/>
            </a:pPr>
            <a:r>
              <a:rPr lang="el-GR" dirty="0">
                <a:latin typeface="Arial" pitchFamily="34" charset="0"/>
                <a:cs typeface="Arial" pitchFamily="34" charset="0"/>
              </a:rPr>
              <a:t>       οι τετραπληγικοί</a:t>
            </a:r>
          </a:p>
          <a:p>
            <a:pPr>
              <a:buFont typeface="Wingdings" pitchFamily="2" charset="2"/>
              <a:buChar char="ü"/>
            </a:pPr>
            <a:r>
              <a:rPr lang="el-GR" dirty="0">
                <a:latin typeface="Arial" pitchFamily="34" charset="0"/>
                <a:cs typeface="Arial" pitchFamily="34" charset="0"/>
              </a:rPr>
              <a:t>       οι νοσηλευόμενοι στις Μ.Ε.Θ </a:t>
            </a:r>
          </a:p>
          <a:p>
            <a:pPr>
              <a:buFont typeface="Wingdings" pitchFamily="2" charset="2"/>
              <a:buChar char="ü"/>
            </a:pPr>
            <a:r>
              <a:rPr lang="el-GR" dirty="0">
                <a:latin typeface="Arial" pitchFamily="34" charset="0"/>
                <a:cs typeface="Arial" pitchFamily="34" charset="0"/>
              </a:rPr>
              <a:t>       ασθενείς με ορθοπεδικά προβλήματα.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285852" y="428604"/>
            <a:ext cx="7572428" cy="6215106"/>
          </a:xfrm>
        </p:spPr>
        <p:txBody>
          <a:bodyPr/>
          <a:lstStyle/>
          <a:p>
            <a:pPr>
              <a:buNone/>
            </a:pPr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Μηχανισμοί ανάπτυξης ελκών πίεσης :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Εξωτερική πίεση.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Τριβή και δυνάμεις κατάτμησης.</a:t>
            </a:r>
          </a:p>
          <a:p>
            <a:pPr>
              <a:buNone/>
            </a:pPr>
            <a:r>
              <a:rPr lang="el-G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Θέσεις ελκών πίεσης :</a:t>
            </a:r>
          </a:p>
          <a:p>
            <a:pPr>
              <a:buNone/>
            </a:pPr>
            <a:endParaRPr lang="el-G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4 - Εικόνα" descr="ελκη πιεσ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571744"/>
            <a:ext cx="65127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Στάδια έλκους πίεσης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7429552" cy="53578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Στάδιο1: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Παρατεταμένη ερυθρότητα μιας δερματικής περιοχής μετά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την ανακούφιση της από την πίεση .</a:t>
            </a:r>
          </a:p>
          <a:p>
            <a:pPr>
              <a:buFont typeface="Courier New" pitchFamily="49" charset="0"/>
              <a:buChar char="o"/>
            </a:pPr>
            <a:endParaRPr lang="el-G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Στάδιο 2: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Λύση της συνέχειας της επιδερμίδας και του δέρματος .   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Το έλκος είναι επιφανειακό και εμφανίζεται με τη μορφή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εκδοράς</a:t>
            </a:r>
          </a:p>
        </p:txBody>
      </p:sp>
      <p:pic>
        <p:nvPicPr>
          <p:cNvPr id="4" name="3 - Εικόνα" descr="ΕΛΚΟς ΠΙΕΣΗς ΣΤΑΔΙ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357430"/>
            <a:ext cx="4155866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Arial" pitchFamily="34" charset="0"/>
                <a:cs typeface="Arial" pitchFamily="34" charset="0"/>
              </a:rPr>
              <a:t>Στάδια έλκους πίεσης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214422"/>
            <a:ext cx="7208358" cy="539496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Στάδιο 3:</a:t>
            </a:r>
            <a:r>
              <a:rPr lang="el-GR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Πλήρης καταστροφή του δέρματος που επεκτείνεται  έως τον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υποδόριο  και το λιπώδη ιστό. Το έλκος εμφανίζεται ως βαθύς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κρατήρας με ή χωρίς  εκκρίσεις ( εξίδρωμα) .</a:t>
            </a:r>
          </a:p>
          <a:p>
            <a:pPr>
              <a:buFont typeface="Courier New" pitchFamily="49" charset="0"/>
              <a:buChar char="o"/>
            </a:pPr>
            <a:endParaRPr lang="el-G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Στάδιο 4:</a:t>
            </a:r>
            <a:r>
              <a:rPr lang="el-GR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Πλήρης καταστροφή του δέρματος / υποδόριου/λιπώδους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ιστού, που επεκτείνεται έως των μυϊκό ιστό, τους τένοντες, τα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οστά και τις αρθρώσεις. Το έλκος εμφανίζεται ως βαθύς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κρατήρας με ή χωρίς  εκκρίσεις ( εξίδρωμα) </a:t>
            </a:r>
            <a:endParaRPr lang="el-GR" sz="1800" dirty="0"/>
          </a:p>
        </p:txBody>
      </p:sp>
      <p:pic>
        <p:nvPicPr>
          <p:cNvPr id="6" name="5 - Εικόνα" descr="σταδι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71744"/>
            <a:ext cx="3925824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2719436"/>
              </p:ext>
            </p:extLst>
          </p:nvPr>
        </p:nvGraphicFramePr>
        <p:xfrm>
          <a:off x="1435100" y="214313"/>
          <a:ext cx="7351713" cy="614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57">
                <a:tc gridSpan="2">
                  <a:txBody>
                    <a:bodyPr/>
                    <a:lstStyle/>
                    <a:p>
                      <a:r>
                        <a:rPr lang="el-GR" dirty="0"/>
                        <a:t>Οδηγίες για Νοσηλευτική Φροντίδα ελκών πίεσης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35">
                <a:tc gridSpan="2">
                  <a:txBody>
                    <a:bodyPr/>
                    <a:lstStyle/>
                    <a:p>
                      <a:r>
                        <a:rPr lang="el-GR" dirty="0"/>
                        <a:t>Πρόληψη Ελκών</a:t>
                      </a:r>
                      <a:r>
                        <a:rPr lang="el-GR" baseline="0" dirty="0"/>
                        <a:t> Πίεσης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57">
                <a:tc gridSpan="2"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Ενέργεια  </a:t>
                      </a:r>
                      <a:r>
                        <a:rPr lang="el-GR" dirty="0"/>
                        <a:t>                                                          </a:t>
                      </a:r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Αιτιολόγηση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275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Καθημερινή αξιολόγηση ασθενών σε κίνδυνο.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Προσεκτική τεκμηρίωση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δεδομένων κατά την επισκόπηση του δέματος.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585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Καθαρίζεται το δέρμα τακτικά, επί λοίμωξης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ήπια καθαριστικά, ελάχιστη τριβή και όχι ζεστό νερό.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Συχνός καθαρισμός λιγότερες επιμολύνσεις. Το χλιαρό νερό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προκαλεί λιγότερη κάκωση και τα ήπια καθαριστικά προκαλούν λιγότερη ξηροδερμία.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585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Υψηλή υγρασία και ενυδατικές κρέμες όταν υπάρχει ξηροδερμία.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ΟΙ υπερθερμαινόμενοι χώροι προάγουν την ξηροδερμία. Οι ενυδατικές κρέμες περιορίζουν ην ξηροδερμία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και διατηρούν ακέραιου δέρματος.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275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Αποφεύγεται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τις μαλάξεις σε οστεώδεις περιοχές.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Οι μαλάξεις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σε οστεώδεις περιοχές τραυματίζουν το δέρμα.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895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Προστατεύεται το δέρμα από την υγρασία λόγω ακράτειας ή εξιδρωματικών υγρών.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Η υγρασία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από ακράτεια προκαλεί λύση της συνέχειας του δέρματος. Οι ειδικές πάνες υγιεινής απορροφούν την υγρασία και αφήνουν το δέρμα στεγνό.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6895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Ελαττώστε τους τραυματισμούς του δέρματος που οφείλονται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σε δυνάμεις τριβής και κατάτμησης.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Κατάλληλη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θέση στο κρεβάτι,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τεχνικές αλλαγής θέσεως, λιπαντικά και προστατευτικά επιθέματα μειώνουν την τριβή μεταξύ του δέρματος και των σεντονιών.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7585"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Διερευνήστε τις αιτίες ανεπαρκούς κατανάλωσης  πρωτεϊνών και θερμίδων.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latin typeface="Arial" pitchFamily="34" charset="0"/>
                          <a:cs typeface="Arial" pitchFamily="34" charset="0"/>
                        </a:rPr>
                        <a:t>Συμπληρώματα διατροφής.</a:t>
                      </a:r>
                      <a:r>
                        <a:rPr lang="el-GR" sz="1200" baseline="0" dirty="0">
                          <a:latin typeface="Arial" pitchFamily="34" charset="0"/>
                          <a:cs typeface="Arial" pitchFamily="34" charset="0"/>
                        </a:rPr>
                        <a:t> Η ισορροπημένη διατροφή είναι σημαντική για την πρόληψη και την επούλωση ενός έλκους πίεσης.</a:t>
                      </a:r>
                      <a:endParaRPr lang="el-G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ΤΟ ΔΕΡΜΑ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922606" cy="4663440"/>
          </a:xfrm>
        </p:spPr>
        <p:txBody>
          <a:bodyPr/>
          <a:lstStyle/>
          <a:p>
            <a:r>
              <a:rPr lang="el-GR" sz="2400" dirty="0">
                <a:latin typeface="Arial" pitchFamily="34" charset="0"/>
                <a:cs typeface="Arial" pitchFamily="34" charset="0"/>
              </a:rPr>
              <a:t>Στις φυσικές οπές (όπως τα μάτια, το στόμα, τα γεννητικά όργανα, κ.ά.) δημιουργούνται οι βλεννογόνοι των κοιλοτήτων αυτών.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ΜΑΤ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357562"/>
            <a:ext cx="300990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- Εικόνα" descr="ΣΤΟΜ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143248"/>
            <a:ext cx="2540000" cy="250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ΤΟ ΔΕΡΜΑ</a:t>
            </a:r>
            <a:endParaRPr lang="el-G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279796" cy="4663440"/>
          </a:xfrm>
        </p:spPr>
        <p:txBody>
          <a:bodyPr/>
          <a:lstStyle/>
          <a:p>
            <a:r>
              <a:rPr lang="el-GR" sz="2400" dirty="0">
                <a:latin typeface="Arial" pitchFamily="34" charset="0"/>
                <a:cs typeface="Arial" pitchFamily="34" charset="0"/>
              </a:rPr>
              <a:t>Το χρώμα του δέρματος οφείλεται στη μελανίνη , εξαρτάται από την φυλή, το φύλο, την ηλικία, το επάγγελμα και τον τρόπο διαβίωσης.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ΧΡΩΜΑ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928934"/>
            <a:ext cx="2743200" cy="1828800"/>
          </a:xfrm>
          <a:prstGeom prst="rect">
            <a:avLst/>
          </a:prstGeom>
        </p:spPr>
      </p:pic>
      <p:pic>
        <p:nvPicPr>
          <p:cNvPr id="8" name="7 - Εικόνα" descr="melanocy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00504"/>
            <a:ext cx="2965620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14414" y="500043"/>
            <a:ext cx="7429552" cy="1000131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ΛΕΙΤΟΥΡΓΙΕΣ ΤΟΥ ΔΕΡΜΑΤΟΣ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715172" cy="4110054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endParaRPr lang="el-G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ΠΡΟΣΤΑΤΕΥΤΙΚΗ ΛΕΙΤΟΥΡΓΙΑ</a:t>
            </a:r>
          </a:p>
          <a:p>
            <a:pPr lvl="1" algn="l">
              <a:buFont typeface="Arial" pitchFamily="34" charset="0"/>
              <a:buChar char="•"/>
            </a:pP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ΘΕΡΜΟΡΥΘΜΙΣΤΙΚΗ ΛΕΙΤΟΥΡΓΙΑ</a:t>
            </a:r>
          </a:p>
          <a:p>
            <a:pPr lvl="1" algn="l">
              <a:buFont typeface="Arial" pitchFamily="34" charset="0"/>
              <a:buChar char="•"/>
            </a:pP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ΑΙΣΘΗΤΗΡΙΑ ΛΕΙΤΟΥΡΓΙΑ</a:t>
            </a:r>
          </a:p>
          <a:p>
            <a:pPr lvl="1" algn="l">
              <a:buFont typeface="Arial" pitchFamily="34" charset="0"/>
              <a:buChar char="•"/>
            </a:pP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ΑΠΕΚΚΡΙΤΙΚΗ ΚΑΙ ΑΠΟΡΡΟΦΗΤΙΚΗ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lvl="1" algn="l"/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ΛΕΙΤΟΥΡΓΙΑ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l-G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ΜΕΤΑΒΟΛΙΚΗ ΛΕΙΤΟΥΡΓΙΑ</a:t>
            </a:r>
          </a:p>
          <a:p>
            <a:pPr lvl="1" algn="l">
              <a:buFont typeface="Arial" pitchFamily="34" charset="0"/>
              <a:buChar char="•"/>
            </a:pP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ΑΝΟΣΟΠΟΙΗΤΙΚΗ ΛΕΙΤΟΥΡΓΙΑ</a:t>
            </a:r>
          </a:p>
          <a:p>
            <a:pPr lvl="1" algn="l">
              <a:buFont typeface="Arial" pitchFamily="34" charset="0"/>
              <a:buChar char="•"/>
            </a:pPr>
            <a:r>
              <a:rPr lang="el-G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ΣΥΜΜΕΤΟΧΗ ΣΤΗ ΣΥΝΘΕΣΗ ΒΙΤΑΜΙΝΗΣ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l-G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571612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ΑΝΑΤΟΜΙΑ ΔΕΡΜΑΤΟΣ</a:t>
            </a:r>
            <a:b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Επιδερμίδα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Η επιδερμίδα αποτελείται από ένα εξωτερικό λεπτό   στρώμα πάχος 4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mm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, χωρίς αγγεία, με δύο στοιβάδες, την κερατίνη και την κοκκώδη.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Εικόνα" descr="ΕΠΙΔΕΡΜΙΔ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71810"/>
            <a:ext cx="4714875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ΑΝΑΤΟΜΙΑ ΔΕΡΜΑΤΟΣ</a:t>
            </a:r>
            <a:b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Χόριο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Το χόριο, υποστηρίζει την επιδερμίδα και παρουσιάζει αγγείωση, το πάχος του ποικίλει και αποτελείται από συνδετικό ιστό, σμηγματογόνους αδένες και θύλακες τριχών.</a:t>
            </a:r>
          </a:p>
          <a:p>
            <a:endParaRPr lang="el-GR" dirty="0"/>
          </a:p>
        </p:txBody>
      </p:sp>
      <p:pic>
        <p:nvPicPr>
          <p:cNvPr id="4" name="3 - Εικόνα" descr="ΧΩΡΙ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214686"/>
            <a:ext cx="585216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ΑΝΑΤΟΜΙΑ ΔΕΡΜΑΤΟΣ</a:t>
            </a:r>
            <a:b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Υποδόριος ιστός </a:t>
            </a:r>
            <a:b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Ο υποδόριος ιστός, βρίσκεται κάτω από το χόριο και αποτελείται από ιδρωτοποιούς αδένες, λίπος και  θύλακες τριχών.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ΥΠΟΔΟΡΙΟς ΙΣΤ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000372"/>
            <a:ext cx="4714875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Εξαρτήματα του Δέρματος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/>
              <a:t>Τρίχες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Νύχια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Αδένες :</a:t>
            </a:r>
          </a:p>
          <a:p>
            <a:pPr>
              <a:buNone/>
            </a:pPr>
            <a:r>
              <a:rPr lang="el-GR" dirty="0"/>
              <a:t> 	- Ιδρωτοποιοί</a:t>
            </a:r>
          </a:p>
          <a:p>
            <a:pPr>
              <a:buNone/>
            </a:pPr>
            <a:r>
              <a:rPr lang="el-GR" dirty="0"/>
              <a:t>	-Σμηγματογόνοι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	</a:t>
            </a:r>
          </a:p>
        </p:txBody>
      </p:sp>
      <p:pic>
        <p:nvPicPr>
          <p:cNvPr id="7" name="6 - Θέση περιεχομένου" descr="νχια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4286256"/>
            <a:ext cx="1828800" cy="1828800"/>
          </a:xfrm>
        </p:spPr>
      </p:pic>
      <p:pic>
        <p:nvPicPr>
          <p:cNvPr id="8" name="7 - Εικόνα" descr="μαλι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1397412" cy="1828800"/>
          </a:xfrm>
          <a:prstGeom prst="rect">
            <a:avLst/>
          </a:prstGeom>
        </p:spPr>
      </p:pic>
      <p:pic>
        <p:nvPicPr>
          <p:cNvPr id="9" name="8 - Εικόνα" descr="Ιδρωτοποιοί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714620"/>
            <a:ext cx="2163790" cy="3657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1589</TotalTime>
  <Words>1763</Words>
  <Application>Microsoft Office PowerPoint</Application>
  <PresentationFormat>Προβολή στην οθόνη (4:3)</PresentationFormat>
  <Paragraphs>303</Paragraphs>
  <Slides>28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7" baseType="lpstr">
      <vt:lpstr>Arial</vt:lpstr>
      <vt:lpstr>Calibri</vt:lpstr>
      <vt:lpstr>Corbel</vt:lpstr>
      <vt:lpstr>Courier New</vt:lpstr>
      <vt:lpstr>Gill Sans MT</vt:lpstr>
      <vt:lpstr>Verdana</vt:lpstr>
      <vt:lpstr>Wingdings</vt:lpstr>
      <vt:lpstr>Wingdings 2</vt:lpstr>
      <vt:lpstr>Ηλιοστάσιο</vt:lpstr>
      <vt:lpstr>Νοσηλευτική Αξιολόγηση Δέρματος</vt:lpstr>
      <vt:lpstr>ΤΟ ΔΕΡΜΑ</vt:lpstr>
      <vt:lpstr>ΤΟ ΔΕΡΜΑ</vt:lpstr>
      <vt:lpstr>ΤΟ ΔΕΡΜΑ</vt:lpstr>
      <vt:lpstr>ΛΕΙΤΟΥΡΓΙΕΣ ΤΟΥ ΔΕΡΜΑΤΟΣ</vt:lpstr>
      <vt:lpstr>ΑΝΑΤΟΜΙΑ ΔΕΡΜΑΤΟΣ Επιδερμίδα</vt:lpstr>
      <vt:lpstr>ΑΝΑΤΟΜΙΑ ΔΕΡΜΑΤΟΣ  Χόριο</vt:lpstr>
      <vt:lpstr> ΑΝΑΤΟΜΙΑ ΔΕΡΜΑΤΟΣ  Υποδόριος ιστός  </vt:lpstr>
      <vt:lpstr>Εξαρτήματα του Δέρματος</vt:lpstr>
      <vt:lpstr>Εξαρτήματα του Δέρματος  Τρίχες</vt:lpstr>
      <vt:lpstr>Εξαρτήματα του Δέρματος  Όνυχες</vt:lpstr>
      <vt:lpstr>Εξαρτήματα του Δέρματος  Ιδρωτοποιοί αδένες</vt:lpstr>
      <vt:lpstr>Νοσηλευτική Αξιολόγηση Δέρματος</vt:lpstr>
      <vt:lpstr>Συμπεριφορές Προσωπικής Υγιεινής</vt:lpstr>
      <vt:lpstr>Νοσηλευτικό Ιστορικό</vt:lpstr>
      <vt:lpstr>Κλινική εξέταση του Δέρματος</vt:lpstr>
      <vt:lpstr>Παρουσίαση του PowerPoint</vt:lpstr>
      <vt:lpstr>Αιμορραγικές εκδηλώσεις του δέρματος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Αλλοίωση Δέρματος</vt:lpstr>
      <vt:lpstr>Έλκος Πίεσης</vt:lpstr>
      <vt:lpstr>Παρουσίαση του PowerPoint</vt:lpstr>
      <vt:lpstr>Στάδια έλκους πίεσης</vt:lpstr>
      <vt:lpstr>Στάδια έλκους πίεσης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Joseph Tarazi</dc:creator>
  <cp:lastModifiedBy>SOFIA ZYGA</cp:lastModifiedBy>
  <cp:revision>168</cp:revision>
  <dcterms:created xsi:type="dcterms:W3CDTF">2021-03-27T09:15:10Z</dcterms:created>
  <dcterms:modified xsi:type="dcterms:W3CDTF">2023-02-28T08:57:17Z</dcterms:modified>
</cp:coreProperties>
</file>