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074150" cy="348615"/>
          </a:xfrm>
        </p:spPr>
        <p:txBody>
          <a:bodyPr>
            <a:normAutofit fontScale="90000"/>
          </a:bodyPr>
          <a:lstStyle/>
          <a:p>
            <a:r>
              <a:rPr lang="el-GR" altLang="en-US" sz="2000" dirty="0"/>
              <a:t>ΚΑΥΣΤΗΡΑΣ</a:t>
            </a:r>
            <a:endParaRPr lang="el-GR" alt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/>
          <p:nvPr/>
        </p:nvGraphicFramePr>
        <p:xfrm>
          <a:off x="2797810" y="1611630"/>
          <a:ext cx="6606540" cy="470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360420" imgH="2468880" progId="Paint.Picture">
                  <p:embed/>
                </p:oleObj>
              </mc:Choice>
              <mc:Fallback>
                <p:oleObj name="" r:id="rId1" imgW="3360420" imgH="24688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7810" y="1611630"/>
                        <a:ext cx="6606540" cy="470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l-GR" altLang="en-US"/>
              <a:t>υδροστάτες :</a:t>
            </a:r>
            <a:br>
              <a:rPr lang="el-GR" altLang="en-US"/>
            </a:br>
            <a:endParaRPr lang="el-G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l-GR" altLang="en-US">
                <a:sym typeface="+mn-ea"/>
              </a:rPr>
              <a:t>υδροστάτης καυστήρα : για τον έλεγχο της θερμοκρασίας Θ του ζεστού νερού του λέβητα </a:t>
            </a:r>
            <a:br>
              <a:rPr lang="el-GR" altLang="en-US">
                <a:sym typeface="+mn-ea"/>
              </a:rPr>
            </a:br>
            <a:r>
              <a:rPr lang="el-GR" altLang="en-US">
                <a:sym typeface="+mn-ea"/>
              </a:rPr>
              <a:t>όταν θ&gt;70- 80 </a:t>
            </a:r>
            <a:r>
              <a:rPr lang="el-GR" altLang="en-US" baseline="30000">
                <a:sym typeface="+mn-ea"/>
              </a:rPr>
              <a:t>0</a:t>
            </a:r>
            <a:r>
              <a:rPr lang="el-GR" alt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C </a:t>
            </a:r>
            <a:r>
              <a:rPr lang="el-GR" altLang="en-US">
                <a:sym typeface="+mn-ea"/>
              </a:rPr>
              <a:t>διακόπτεται η λειτουργία του λέβητα</a:t>
            </a:r>
            <a:endParaRPr lang="el-GR" altLang="en-US">
              <a:sym typeface="+mn-ea"/>
            </a:endParaRPr>
          </a:p>
          <a:p>
            <a:r>
              <a:rPr lang="el-GR" altLang="en-US">
                <a:sym typeface="+mn-ea"/>
              </a:rPr>
              <a:t>υδροστάτης κυκλοφορητή:έλεγχος θερμοκρασίας Θ ζεστού νερού προσαγωγής στα σώματα. Ο κυκλοφορητής συνεχίζει να δουλεύει μέχρι Θ&lt;35-40 </a:t>
            </a:r>
            <a:r>
              <a:rPr lang="el-GR" altLang="en-US" baseline="30000">
                <a:sym typeface="+mn-ea"/>
              </a:rPr>
              <a:t>0</a:t>
            </a:r>
            <a:r>
              <a:rPr lang="el-GR" alt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C</a:t>
            </a:r>
            <a:endParaRPr lang="el-GR" altLang="en-US">
              <a:sym typeface="+mn-ea"/>
            </a:endParaRPr>
          </a:p>
          <a:p>
            <a:endParaRPr lang="el-GR" altLang="en-US"/>
          </a:p>
          <a:p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l-GR" altLang="en-US"/>
              <a:t>δοχείο διαστολής: προστασία από υπερπίεση</a:t>
            </a:r>
            <a:br>
              <a:rPr lang="el-GR" altLang="en-US"/>
            </a:br>
            <a:r>
              <a:rPr lang="el-GR" altLang="en-US"/>
              <a:t>όταν το νερό ζεσταίνεται αυξάνεται ο όγκος του </a:t>
            </a:r>
            <a:br>
              <a:rPr lang="el-GR" altLang="en-US"/>
            </a:br>
            <a:endParaRPr lang="el-GR" alt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1"/>
          </p:nvPr>
        </p:nvGraphicFramePr>
        <p:xfrm>
          <a:off x="1216660" y="1459230"/>
          <a:ext cx="4089400" cy="556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3329940" imgH="4312920" progId="Paint.Picture">
                  <p:embed/>
                </p:oleObj>
              </mc:Choice>
              <mc:Fallback>
                <p:oleObj name="" r:id="rId1" imgW="3329940" imgH="431292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6660" y="1459230"/>
                        <a:ext cx="4089400" cy="556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/>
          <p:cNvGraphicFramePr>
            <a:graphicFrameLocks noChangeAspect="1"/>
          </p:cNvGraphicFramePr>
          <p:nvPr>
            <p:ph sz="half" idx="2"/>
          </p:nvPr>
        </p:nvGraphicFramePr>
        <p:xfrm>
          <a:off x="6112510" y="1459865"/>
          <a:ext cx="5584190" cy="539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3474720" imgH="2598420" progId="Paint.Picture">
                  <p:embed/>
                </p:oleObj>
              </mc:Choice>
              <mc:Fallback>
                <p:oleObj name="" r:id="rId3" imgW="3474720" imgH="25984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2510" y="1459865"/>
                        <a:ext cx="5584190" cy="539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λεβητοστάσιο</a:t>
            </a:r>
            <a:endParaRPr lang="el-GR" alt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2334260" y="1197610"/>
          <a:ext cx="7218680" cy="557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3406140" imgH="2849880" progId="Paint.Picture">
                  <p:embed/>
                </p:oleObj>
              </mc:Choice>
              <mc:Fallback>
                <p:oleObj name="" r:id="rId1" imgW="3406140" imgH="284988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4260" y="1197610"/>
                        <a:ext cx="7218680" cy="5575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βασικά εξαρτήματα κυκλώματος αυτονομίας</a:t>
            </a:r>
            <a:endParaRPr lang="el-G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l-GR" altLang="en-US"/>
              <a:t>θερμοστάτης χώρου</a:t>
            </a:r>
            <a:endParaRPr lang="el-GR" altLang="en-US"/>
          </a:p>
          <a:p>
            <a:r>
              <a:rPr lang="el-GR" altLang="en-US"/>
              <a:t>ηλεκτροβάνα</a:t>
            </a:r>
            <a:endParaRPr lang="el-GR" altLang="en-US"/>
          </a:p>
          <a:p>
            <a:r>
              <a:rPr lang="el-GR" altLang="en-US"/>
              <a:t>δέκτης εντολών</a:t>
            </a:r>
            <a:endParaRPr lang="el-GR" altLang="en-US"/>
          </a:p>
          <a:p>
            <a:r>
              <a:rPr lang="el-GR" altLang="en-US"/>
              <a:t>ωρομετρητές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165" y="67945"/>
            <a:ext cx="10515600" cy="778510"/>
          </a:xfrm>
        </p:spPr>
        <p:txBody>
          <a:bodyPr>
            <a:normAutofit/>
          </a:bodyPr>
          <a:p>
            <a:r>
              <a:rPr lang="el-GR" altLang="en-US" sz="3110"/>
              <a:t>βασικό κύκλωμα μονοκατοικίας (χωρίς ηλεκτροβάνα)</a:t>
            </a:r>
            <a:endParaRPr lang="el-GR" altLang="en-US" sz="3110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2428875" y="613410"/>
          <a:ext cx="6228080" cy="652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2567940" imgH="3489960" progId="Paint.Picture">
                  <p:embed/>
                </p:oleObj>
              </mc:Choice>
              <mc:Fallback>
                <p:oleObj name="" r:id="rId1" imgW="2567940" imgH="348996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28875" y="613410"/>
                        <a:ext cx="6228080" cy="6522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790"/>
          </a:xfrm>
        </p:spPr>
        <p:txBody>
          <a:bodyPr>
            <a:normAutofit fontScale="90000"/>
          </a:bodyPr>
          <a:p>
            <a:r>
              <a:rPr lang="el-GR" altLang="en-US"/>
              <a:t>ηλεκτρικό κύκλωμα αυτονομίας</a:t>
            </a:r>
            <a:endParaRPr lang="el-GR" alt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926715" y="1330325"/>
          <a:ext cx="5962015" cy="490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131820" imgH="2339340" progId="Paint.Picture">
                  <p:embed/>
                </p:oleObj>
              </mc:Choice>
              <mc:Fallback>
                <p:oleObj name="" r:id="rId1" imgW="3131820" imgH="23393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26715" y="1330325"/>
                        <a:ext cx="5962015" cy="490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Object 3"/>
          <p:cNvGraphicFramePr/>
          <p:nvPr/>
        </p:nvGraphicFramePr>
        <p:xfrm>
          <a:off x="1991360" y="-191135"/>
          <a:ext cx="6941185" cy="73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520440" imgH="4724400" progId="Paint.Picture">
                  <p:embed/>
                </p:oleObj>
              </mc:Choice>
              <mc:Fallback>
                <p:oleObj name="" r:id="rId1" imgW="3520440" imgH="47244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1360" y="-191135"/>
                        <a:ext cx="6941185" cy="733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marL="0" indent="0">
              <a:buFont typeface="Arial" panose="020B0604020202020204" pitchFamily="34" charset="0"/>
            </a:pPr>
            <a:r>
              <a:rPr lang="el-GR" altLang="en-US" sz="2220" b="1"/>
              <a:t>Ο καυστήρας δημιουργει στο χώρο καύσης του λέβητα:</a:t>
            </a:r>
            <a:br>
              <a:rPr lang="el-GR" altLang="en-US" sz="2220" b="1"/>
            </a:br>
            <a:br>
              <a:rPr lang="el-GR" altLang="en-US" sz="2220" b="1"/>
            </a:br>
            <a:r>
              <a:rPr lang="el-GR" altLang="en-US" sz="2220" b="1"/>
              <a:t>1. διασκορπισμό του πετρελαίου</a:t>
            </a:r>
            <a:br>
              <a:rPr lang="el-GR" altLang="en-US" sz="2220" b="1"/>
            </a:br>
            <a:r>
              <a:rPr lang="el-GR" altLang="en-US" sz="2220" b="1"/>
              <a:t>2. παροχή αέρα</a:t>
            </a:r>
            <a:br>
              <a:rPr lang="el-GR" altLang="en-US" sz="2220" b="1"/>
            </a:br>
            <a:r>
              <a:rPr lang="el-GR" altLang="en-US" sz="2220" b="1"/>
              <a:t>3. καύση του μίγματος πετρελαίου - αέρα</a:t>
            </a:r>
            <a:br>
              <a:rPr lang="el-GR" altLang="en-US" sz="2220" b="1"/>
            </a:br>
            <a:br>
              <a:rPr lang="el-GR" altLang="en-US" sz="2220" b="1"/>
            </a:br>
            <a:endParaRPr lang="el-GR" altLang="en-US" sz="222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l-GR" altLang="en-US"/>
              <a:t>αντλία πετρελαίου</a:t>
            </a:r>
            <a:endParaRPr lang="el-GR" altLang="en-US"/>
          </a:p>
          <a:p>
            <a:r>
              <a:rPr lang="el-GR" altLang="en-US"/>
              <a:t>ηλεκτρικη βαλβίδα παροχής καυσίμου στο λέβητα</a:t>
            </a:r>
            <a:endParaRPr lang="el-GR" altLang="en-US"/>
          </a:p>
          <a:p>
            <a:r>
              <a:rPr lang="el-GR" altLang="en-US"/>
              <a:t>διασκορπιστής πετρελαίου</a:t>
            </a:r>
            <a:endParaRPr lang="el-GR" altLang="en-US"/>
          </a:p>
          <a:p>
            <a:r>
              <a:rPr lang="el-GR" altLang="en-US"/>
              <a:t>ανεμιστήρας</a:t>
            </a:r>
            <a:endParaRPr lang="el-GR" altLang="en-US"/>
          </a:p>
          <a:p>
            <a:r>
              <a:rPr lang="el-GR" altLang="en-US"/>
              <a:t>σύστημα αυτόματης ανάφλεξης :</a:t>
            </a:r>
            <a:endParaRPr lang="el-GR" altLang="en-US"/>
          </a:p>
          <a:p>
            <a:r>
              <a:rPr lang="el-GR" altLang="en-US"/>
              <a:t>σπινθηριστή</a:t>
            </a:r>
            <a:endParaRPr lang="el-GR" altLang="en-US"/>
          </a:p>
          <a:p>
            <a:r>
              <a:rPr lang="el-GR" altLang="en-US"/>
              <a:t>μετασχηματιστή 230/12000 </a:t>
            </a:r>
            <a:r>
              <a:rPr lang="en-US" altLang="en-US"/>
              <a:t>V</a:t>
            </a:r>
            <a:endParaRPr lang="en-US" altLang="en-US"/>
          </a:p>
          <a:p>
            <a:r>
              <a:rPr lang="el-GR" altLang="en-US"/>
              <a:t>ηλεκτρονικός έλεγχος φλόγας</a:t>
            </a:r>
            <a:endParaRPr lang="el-G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l-GR" altLang="en-US" sz="3200"/>
              <a:t>κυκλοφορητής:</a:t>
            </a:r>
            <a:br>
              <a:rPr lang="el-GR" altLang="en-US" sz="3200"/>
            </a:br>
            <a:r>
              <a:rPr lang="el-GR" altLang="en-US" sz="3200"/>
              <a:t>μικρή αντλία για την κίνηση του νερού στο κύκλωμα</a:t>
            </a:r>
            <a:br>
              <a:rPr lang="el-GR" altLang="en-US" sz="3200"/>
            </a:br>
            <a:r>
              <a:rPr lang="el-GR" altLang="en-US" sz="3200"/>
              <a:t>ισχύς: 20 - 100 </a:t>
            </a:r>
            <a:r>
              <a:rPr lang="en-US" altLang="el-GR" sz="3200"/>
              <a:t>W</a:t>
            </a:r>
            <a:endParaRPr lang="en-US" altLang="el-GR" sz="320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096260" y="1927860"/>
          <a:ext cx="6581775" cy="426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429000" imgH="1615440" progId="Paint.Picture">
                  <p:embed/>
                </p:oleObj>
              </mc:Choice>
              <mc:Fallback>
                <p:oleObj name="" r:id="rId1" imgW="3429000" imgH="16154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96260" y="1927860"/>
                        <a:ext cx="6581775" cy="4265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l-GR"/>
              <a:t>χαρακτηριστικά μεγέθη:</a:t>
            </a:r>
            <a:br>
              <a:rPr lang="el-GR"/>
            </a:br>
            <a:r>
              <a:rPr lang="el-GR"/>
              <a:t>παροχή </a:t>
            </a:r>
            <a:r>
              <a:rPr lang="en-US"/>
              <a:t>Q (m</a:t>
            </a:r>
            <a:r>
              <a:rPr lang="en-US" baseline="30000"/>
              <a:t>3</a:t>
            </a:r>
            <a:r>
              <a:rPr lang="en-US"/>
              <a:t>/h)</a:t>
            </a:r>
            <a:br>
              <a:rPr lang="en-US"/>
            </a:br>
            <a:r>
              <a:rPr lang="el-GR"/>
              <a:t>μανομετρικό ύψος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l-GR" altLang="en-US"/>
              <a:t>τρόπος σύνδεσης κυκλοφορητή</a:t>
            </a:r>
            <a:endParaRPr lang="el-GR" altLang="en-US"/>
          </a:p>
          <a:p>
            <a:endParaRPr lang="el-GR" altLang="en-US"/>
          </a:p>
        </p:txBody>
      </p:sp>
      <p:graphicFrame>
        <p:nvGraphicFramePr>
          <p:cNvPr id="4" name="Content Placeholder 3"/>
          <p:cNvGraphicFramePr/>
          <p:nvPr>
            <p:ph sz="half" idx="2"/>
          </p:nvPr>
        </p:nvGraphicFramePr>
        <p:xfrm>
          <a:off x="906145" y="2353945"/>
          <a:ext cx="11104245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299460" imgH="1104900" progId="Paint.Picture">
                  <p:embed/>
                </p:oleObj>
              </mc:Choice>
              <mc:Fallback>
                <p:oleObj name="" r:id="rId1" imgW="3299460" imgH="11049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6145" y="2353945"/>
                        <a:ext cx="11104245" cy="363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0060"/>
            <a:ext cx="9144000" cy="1725295"/>
          </a:xfrm>
        </p:spPr>
        <p:txBody>
          <a:bodyPr>
            <a:normAutofit fontScale="90000"/>
          </a:bodyPr>
          <a:p>
            <a:r>
              <a:rPr lang="el-GR" altLang="en-US"/>
              <a:t>σωληνώσεις:</a:t>
            </a:r>
            <a:br>
              <a:rPr lang="el-GR" altLang="en-US"/>
            </a:br>
            <a:r>
              <a:rPr lang="el-GR" altLang="en-US" sz="3555"/>
              <a:t>διέλευση ζεστού νερού από λέβητα προς σώματα</a:t>
            </a:r>
            <a:br>
              <a:rPr lang="el-GR" altLang="en-US" sz="3555"/>
            </a:br>
            <a:r>
              <a:rPr lang="el-GR" altLang="en-US" sz="3555"/>
              <a:t>διέλευση κρύου νερού από σώματα προς λέβητα</a:t>
            </a:r>
            <a:endParaRPr lang="el-GR" altLang="en-US" sz="3555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205355"/>
            <a:ext cx="9144000" cy="3052445"/>
          </a:xfrm>
        </p:spPr>
        <p:txBody>
          <a:bodyPr/>
          <a:p>
            <a:endParaRPr lang="en-US"/>
          </a:p>
        </p:txBody>
      </p:sp>
      <p:graphicFrame>
        <p:nvGraphicFramePr>
          <p:cNvPr id="6" name="Object 5"/>
          <p:cNvGraphicFramePr/>
          <p:nvPr/>
        </p:nvGraphicFramePr>
        <p:xfrm>
          <a:off x="3034030" y="2126615"/>
          <a:ext cx="4739005" cy="158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230880" imgH="975360" progId="Paint.Picture">
                  <p:embed/>
                </p:oleObj>
              </mc:Choice>
              <mc:Fallback>
                <p:oleObj name="" r:id="rId1" imgW="3230880" imgH="97536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34030" y="2126615"/>
                        <a:ext cx="4739005" cy="158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2806700" y="3795395"/>
          <a:ext cx="591566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3162300" imgH="1234440" progId="Paint.Picture">
                  <p:embed/>
                </p:oleObj>
              </mc:Choice>
              <mc:Fallback>
                <p:oleObj name="" r:id="rId3" imgW="3162300" imgH="123444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700" y="3795395"/>
                        <a:ext cx="5915660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l-GR" altLang="en-US"/>
              <a:t>Συλλέκτες</a:t>
            </a:r>
            <a:br>
              <a:rPr lang="el-GR" altLang="en-US"/>
            </a:br>
            <a:r>
              <a:rPr lang="el-GR" altLang="en-US"/>
              <a:t>σε κάθε διαμέρισμα συλλέκτης προσαγωγής και συλλέκτης επιστροφής</a:t>
            </a:r>
            <a:endParaRPr lang="el-GR" alt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sz="half" idx="1"/>
          </p:nvPr>
        </p:nvGraphicFramePr>
        <p:xfrm>
          <a:off x="1681163" y="2462054"/>
          <a:ext cx="3495675" cy="307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691640" imgH="1912620" progId="Paint.Picture">
                  <p:embed/>
                </p:oleObj>
              </mc:Choice>
              <mc:Fallback>
                <p:oleObj name="" r:id="rId1" imgW="1691640" imgH="191262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81163" y="2462054"/>
                        <a:ext cx="3495675" cy="307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/>
          <p:nvPr>
            <p:ph sz="half" idx="2"/>
          </p:nvPr>
        </p:nvGraphicFramePr>
        <p:xfrm>
          <a:off x="5993765" y="1866900"/>
          <a:ext cx="5873115" cy="499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3528060" imgH="2705100" progId="Paint.Picture">
                  <p:embed/>
                </p:oleObj>
              </mc:Choice>
              <mc:Fallback>
                <p:oleObj name="" r:id="rId3" imgW="3528060" imgH="270510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3765" y="1866900"/>
                        <a:ext cx="5873115" cy="4990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710"/>
            <a:ext cx="9144000" cy="845820"/>
          </a:xfrm>
        </p:spPr>
        <p:txBody>
          <a:bodyPr>
            <a:normAutofit fontScale="90000"/>
          </a:bodyPr>
          <a:p>
            <a:r>
              <a:rPr lang="el-GR" altLang="en-US"/>
              <a:t>δεξαμενή πετρελαίου</a:t>
            </a:r>
            <a:endParaRPr lang="el-GR" alt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040255"/>
            <a:ext cx="9144000" cy="3217545"/>
          </a:xfrm>
        </p:spPr>
        <p:txBody>
          <a:bodyPr/>
          <a:p>
            <a:endParaRPr lang="en-US"/>
          </a:p>
        </p:txBody>
      </p:sp>
      <p:graphicFrame>
        <p:nvGraphicFramePr>
          <p:cNvPr id="6" name="Object 5"/>
          <p:cNvGraphicFramePr/>
          <p:nvPr/>
        </p:nvGraphicFramePr>
        <p:xfrm>
          <a:off x="2131060" y="995045"/>
          <a:ext cx="7808595" cy="580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566160" imgH="2857500" progId="Paint.Picture">
                  <p:embed/>
                </p:oleObj>
              </mc:Choice>
              <mc:Fallback>
                <p:oleObj name="" r:id="rId1" imgW="3566160" imgH="285750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1060" y="995045"/>
                        <a:ext cx="7808595" cy="5801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l-GR" altLang="en-US"/>
              <a:t>θερμαντικά σώματα: εναλλάκτες νερού - αέρα</a:t>
            </a:r>
            <a:br>
              <a:rPr lang="el-GR" altLang="en-US"/>
            </a:br>
            <a:r>
              <a:rPr lang="el-GR" altLang="en-US"/>
              <a:t>τοποθέτηση: σε σημεία απωλειών θερμότητας</a:t>
            </a:r>
            <a:endParaRPr lang="el-GR" alt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783080" y="2007870"/>
          <a:ext cx="8208645" cy="420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329940" imgH="1775460" progId="Paint.Picture">
                  <p:embed/>
                </p:oleObj>
              </mc:Choice>
              <mc:Fallback>
                <p:oleObj name="" r:id="rId1" imgW="3329940" imgH="17754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83080" y="2007870"/>
                        <a:ext cx="8208645" cy="4209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3680"/>
            <a:ext cx="10515600" cy="1325563"/>
          </a:xfrm>
        </p:spPr>
        <p:txBody>
          <a:bodyPr>
            <a:normAutofit fontScale="90000"/>
          </a:bodyPr>
          <a:p>
            <a:r>
              <a:rPr lang="el-GR" altLang="en-US"/>
              <a:t>βαλβίδα ασφαλείας</a:t>
            </a:r>
            <a:br>
              <a:rPr lang="el-GR" altLang="en-US"/>
            </a:br>
            <a:r>
              <a:rPr lang="el-GR" altLang="en-US"/>
              <a:t>στο υψηλότερο σημείο λέβητα ή</a:t>
            </a:r>
            <a:br>
              <a:rPr lang="el-GR" altLang="en-US"/>
            </a:br>
            <a:r>
              <a:rPr lang="el-GR" altLang="en-US"/>
              <a:t>στη προσαγωγή ζεστού νερού προς τα σώματα</a:t>
            </a:r>
            <a:endParaRPr lang="el-GR" altLang="en-US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412490" y="1691005"/>
          <a:ext cx="6796405" cy="543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520440" imgH="3383280" progId="Paint.Picture">
                  <p:embed/>
                </p:oleObj>
              </mc:Choice>
              <mc:Fallback>
                <p:oleObj name="" r:id="rId1" imgW="3520440" imgH="338328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2490" y="1691005"/>
                        <a:ext cx="6796405" cy="543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WPS Presentation</Application>
  <PresentationFormat>Widescreen</PresentationFormat>
  <Paragraphs>52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16</vt:i4>
      </vt:variant>
    </vt:vector>
  </HeadingPairs>
  <TitlesOfParts>
    <vt:vector size="4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ΚΑΥΣΤΗΡΑΣ</dc:title>
  <dc:creator/>
  <cp:lastModifiedBy>Nick</cp:lastModifiedBy>
  <cp:revision>9</cp:revision>
  <dcterms:created xsi:type="dcterms:W3CDTF">2022-12-11T21:47:37Z</dcterms:created>
  <dcterms:modified xsi:type="dcterms:W3CDTF">2022-12-11T23:20:27Z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7BF15E879E2C4B7696BC6DD368A416E5</vt:lpwstr>
  </property>
  <property fmtid="{D5CDD505-2E9C-101B-9397-08002B2CF9AE}" pid="3" name="KSOProductBuildVer">
    <vt:lpwstr>1033-11.2.0.11417</vt:lpwstr>
  </property>
</Properties>
</file>