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6" r:id="rId2"/>
    <p:sldId id="271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6" r:id="rId12"/>
    <p:sldId id="297" r:id="rId13"/>
    <p:sldId id="303" r:id="rId14"/>
    <p:sldId id="298" r:id="rId15"/>
    <p:sldId id="299" r:id="rId16"/>
    <p:sldId id="300" r:id="rId17"/>
    <p:sldId id="301" r:id="rId18"/>
    <p:sldId id="302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DE390-DA7E-4E32-94AB-D755AD7E3F6D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9BB7-04A5-4407-B9FD-FF93E26FC4A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A5D88-36F3-4285-9316-80F48598337F}" type="datetimeFigureOut">
              <a:rPr lang="el-GR" smtClean="0"/>
              <a:pPr/>
              <a:t>4/11/2020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74A23-E8C8-4BCE-AC09-6A5C9B1CFDD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el-GR" smtClean="0"/>
              <a:pPr rtl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9019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Διαφάνεια τίτλου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Θέση εικόνας 31">
            <a:extLst>
              <a:ext uri="{FF2B5EF4-FFF2-40B4-BE49-F238E27FC236}">
                <a16:creationId xmlns:a16="http://schemas.microsoft.com/office/drawing/2014/main" xmlns="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l-GR" dirty="0"/>
              <a:t>Εισαγωγή ή μεταφορά και απόθεση εικόνας εδώ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684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l-GR" dirty="0"/>
              <a:t>Κάντε κλικ για επεξεργασία του στυλ τίτλου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34038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.petropoulos@uop.g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Θέση εικόνας 19" descr="Κοντινό πλάνο δέντρου&#10;&#10;Περιγραφή που δημιουργήθηκε με υψηλή αξιοπιστία">
            <a:extLst>
              <a:ext uri="{FF2B5EF4-FFF2-40B4-BE49-F238E27FC236}">
                <a16:creationId xmlns:a16="http://schemas.microsoft.com/office/drawing/2014/main" xmlns="" id="{3072B96B-8E35-4D15-80A0-1DD4745F75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Τίτλος 5">
            <a:extLst>
              <a:ext uri="{FF2B5EF4-FFF2-40B4-BE49-F238E27FC236}">
                <a16:creationId xmlns:a16="http://schemas.microsoft.com/office/drawing/2014/main" xmlns="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248" y="357351"/>
            <a:ext cx="6863255" cy="1639615"/>
          </a:xfrm>
        </p:spPr>
        <p:txBody>
          <a:bodyPr rtlCol="0"/>
          <a:lstStyle/>
          <a:p>
            <a:pPr algn="ctr"/>
            <a:r>
              <a:rPr lang="el-GR" sz="2800" dirty="0" smtClean="0"/>
              <a:t>ΠΑΝΕΠΙΣΤΗΜΙΟ    ΠΕΛΟΠΟΝΝΗΣΟΥ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 </a:t>
            </a:r>
            <a:r>
              <a:rPr lang="el-GR" sz="2400" dirty="0" smtClean="0"/>
              <a:t>ΣΧΟΛΗ   ΓΕΩΠΟΝΙΑΣ   &amp;   ΤΡΟΦΙΜΩΝ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2400" dirty="0" smtClean="0"/>
              <a:t>Τμήμα    Γεωπονίας </a:t>
            </a:r>
            <a:endParaRPr lang="el-GR" sz="2400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xmlns="" id="{E59089BD-A05A-4E28-AFD9-50A72EA81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568" y="2015415"/>
            <a:ext cx="4286578" cy="45719"/>
          </a:xfrm>
          <a:prstGeom prst="rect">
            <a:avLst/>
          </a:prstGeom>
        </p:spPr>
      </p:pic>
      <p:sp>
        <p:nvSpPr>
          <p:cNvPr id="7" name="Υπότιτλος 6">
            <a:extLst>
              <a:ext uri="{FF2B5EF4-FFF2-40B4-BE49-F238E27FC236}">
                <a16:creationId xmlns:a16="http://schemas.microsoft.com/office/drawing/2014/main" xmlns="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372" y="3752194"/>
            <a:ext cx="4582511" cy="1828799"/>
          </a:xfrm>
        </p:spPr>
        <p:txBody>
          <a:bodyPr rtlCol="0">
            <a:normAutofit fontScale="85000" lnSpcReduction="10000"/>
          </a:bodyPr>
          <a:lstStyle/>
          <a:p>
            <a:pPr algn="ctr" rtl="0"/>
            <a:r>
              <a:rPr lang="el-GR" sz="1800" b="1" dirty="0" smtClean="0"/>
              <a:t>Αγροτική Πολιτική</a:t>
            </a:r>
          </a:p>
          <a:p>
            <a:pPr algn="ctr" rtl="0"/>
            <a:r>
              <a:rPr lang="el-GR" sz="1800" b="1" dirty="0" smtClean="0"/>
              <a:t>Διάλεξη </a:t>
            </a:r>
            <a:r>
              <a:rPr lang="en-US" sz="1800" b="1" dirty="0" smtClean="0"/>
              <a:t>2</a:t>
            </a:r>
            <a:r>
              <a:rPr lang="el-GR" sz="1800" b="1" dirty="0" smtClean="0"/>
              <a:t> </a:t>
            </a:r>
          </a:p>
          <a:p>
            <a:pPr algn="ctr" rtl="0"/>
            <a:endParaRPr lang="el-GR" sz="1800" dirty="0" smtClean="0"/>
          </a:p>
          <a:p>
            <a:pPr algn="ctr"/>
            <a:r>
              <a:rPr lang="el-GR" sz="1800" dirty="0" smtClean="0"/>
              <a:t>Δρ Δημήτριος Π. Πετρόπουλος</a:t>
            </a:r>
          </a:p>
          <a:p>
            <a:pPr algn="ctr"/>
            <a:r>
              <a:rPr lang="el-GR" sz="1600" dirty="0" smtClean="0"/>
              <a:t>Αναπληρωτής Καθηγητής «Γεωργικής Οικονομίας»</a:t>
            </a:r>
          </a:p>
          <a:p>
            <a:pPr rtl="0"/>
            <a:endParaRPr lang="el-GR" dirty="0" smtClean="0"/>
          </a:p>
          <a:p>
            <a:pPr rtl="0"/>
            <a:endParaRPr lang="el-GR" dirty="0"/>
          </a:p>
        </p:txBody>
      </p:sp>
      <p:sp>
        <p:nvSpPr>
          <p:cNvPr id="47" name="Ελεύθερη σχεδίαση: Σχήμα 46">
            <a:extLst>
              <a:ext uri="{FF2B5EF4-FFF2-40B4-BE49-F238E27FC236}">
                <a16:creationId xmlns:a16="http://schemas.microsoft.com/office/drawing/2014/main" xmlns="" id="{B6D0B8EE-8E06-4051-87BF-62C153F3FBBB}"/>
              </a:ext>
            </a:extLst>
          </p:cNvPr>
          <p:cNvSpPr/>
          <p:nvPr/>
        </p:nvSpPr>
        <p:spPr>
          <a:xfrm rot="4308689">
            <a:off x="5269765" y="1275138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86776" cy="809297"/>
          </a:xfrm>
        </p:spPr>
        <p:txBody>
          <a:bodyPr/>
          <a:lstStyle/>
          <a:p>
            <a:pPr algn="ctr"/>
            <a:r>
              <a:rPr lang="el-GR" dirty="0" smtClean="0"/>
              <a:t>Ο νόμος του συγκριτικού πλεονεκτήματος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40396" y="1687624"/>
            <a:ext cx="8596668" cy="3880773"/>
          </a:xfrm>
        </p:spPr>
        <p:txBody>
          <a:bodyPr/>
          <a:lstStyle/>
          <a:p>
            <a:r>
              <a:rPr lang="el-GR" dirty="0" smtClean="0"/>
              <a:t>Η βάση του εμπορίου (εγχώριου - εξωτερικού)</a:t>
            </a:r>
          </a:p>
          <a:p>
            <a:r>
              <a:rPr lang="el-GR" dirty="0" smtClean="0"/>
              <a:t>Η αγροτική πολιτική χρησιμοποιεί τον νόμο του συγκριτικού πλεονεκτήματος για τη μελέτη των μέτρων που σχεδιάζει</a:t>
            </a:r>
          </a:p>
          <a:p>
            <a:r>
              <a:rPr lang="el-GR" dirty="0" smtClean="0"/>
              <a:t>Έτσι, προτείνει δραστηριότητες αγροτικής παραγωγής ανάλογα με την αποδοτικότητα και την καταλληλότητα των περιοχών για την καλλιέργεια συγκεκριμένων αγροτικών προϊόντων</a:t>
            </a:r>
          </a:p>
          <a:p>
            <a:r>
              <a:rPr lang="el-GR" dirty="0" smtClean="0"/>
              <a:t>Η αγροτική πολιτική ενδιαφέρεται για την κατανομή της αγροτικής παραγωγής σε περιοχές με τη μεγαλύτερη αποδοτικότητα των παραγωγικών συντελεστών </a:t>
            </a:r>
            <a:endParaRPr lang="en-US" dirty="0" smtClean="0"/>
          </a:p>
          <a:p>
            <a:r>
              <a:rPr lang="el-GR" dirty="0" smtClean="0"/>
              <a:t>Αναζήτηση της βέλτιστης  μεταξύ ποικίλων εναλλακτικών λύσεων στην παραγωγή ενός προϊόντος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Κόστος ευκαιρίας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6028" y="1608083"/>
            <a:ext cx="8737974" cy="443327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 «θυσία» που συνειδητά επιλέγουμε να κάνουμε, προκειμένου να καταναλώσουμε/ικανοποιήσουμε συγκεκριμένο αγαθό/ανάγκη. </a:t>
            </a:r>
            <a:endParaRPr lang="en-US" dirty="0" smtClean="0"/>
          </a:p>
          <a:p>
            <a:r>
              <a:rPr lang="el-GR" dirty="0" smtClean="0"/>
              <a:t>Κόστος ευκαιρίας ή κόστος εναλλακτικών χρήσεων ενός αγαθού είναι η λόγω της παραγωγής του, η μη παραγωγή άλλου αγαθού, το οποίο θα μπορούσε να παραχθεί με τη χρησιμοποίηση των ίδιων παραγωγικών συντελεστών</a:t>
            </a:r>
          </a:p>
          <a:p>
            <a:r>
              <a:rPr lang="el-GR" dirty="0" smtClean="0"/>
              <a:t>Με την κατανόηση του Κόστος Ευκαιρίας, κατανοούμε τη μεγάλη οικονομική αλήθεια: ότι για την κοινωνία η απόκτηση κανενός οικονομικού αγαθού ή υπηρεσίας δεν γίνεται δωρεάν. </a:t>
            </a:r>
          </a:p>
          <a:p>
            <a:pPr>
              <a:buNone/>
              <a:defRPr/>
            </a:pPr>
            <a:r>
              <a:rPr lang="el-GR" dirty="0" smtClean="0"/>
              <a:t>Κόστος Ευκαιρίας «Χ» =</a:t>
            </a:r>
          </a:p>
          <a:p>
            <a:pPr>
              <a:buNone/>
              <a:defRPr/>
            </a:pPr>
            <a:r>
              <a:rPr lang="el-GR" dirty="0" smtClean="0"/>
              <a:t>Μονάδες «Ψ» (που θυσιάζονται) /</a:t>
            </a:r>
          </a:p>
          <a:p>
            <a:pPr>
              <a:buNone/>
              <a:defRPr/>
            </a:pPr>
            <a:r>
              <a:rPr lang="el-GR" dirty="0" smtClean="0"/>
              <a:t>Μονάδες του «Χ» (που παράγονται)</a:t>
            </a:r>
          </a:p>
          <a:p>
            <a:pPr>
              <a:buNone/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Το Κόστος Ευκαιρίας ενός προϊόντος είναι πάντα αυξανόμενο.</a:t>
            </a:r>
          </a:p>
          <a:p>
            <a:pPr>
              <a:defRPr/>
            </a:pPr>
            <a:r>
              <a:rPr lang="el-GR" dirty="0" smtClean="0"/>
              <a:t>Η αιτία που προκαλεί το αυξανόμενο κόστος είναι το γεγονός ότι δεν είναι όλοι οι παραγωγικοί συντελεστές εξ ίσου κατάλληλοι για την παραγωγή των διαφόρων αγαθών.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Καμπύλη Παραγωγικών Δυνατοτήτων </a:t>
            </a:r>
            <a:endParaRPr lang="el-GR" dirty="0"/>
          </a:p>
        </p:txBody>
      </p:sp>
      <p:pic>
        <p:nvPicPr>
          <p:cNvPr id="1026" name="Picture 2" descr="E:\ΒΙΒΛΙΟ\Διαγράμματα\Κεφάλαιο 1\Καμπύλη Παραγωγικών Δυνατοτήτων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6855" y="1755228"/>
            <a:ext cx="7378262" cy="4519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283780"/>
            <a:ext cx="8596668" cy="83031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Το πλεόνασμα του Παραγωγού και του Καταναλωτή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334" y="2039007"/>
            <a:ext cx="8596668" cy="4002356"/>
          </a:xfrm>
        </p:spPr>
        <p:txBody>
          <a:bodyPr/>
          <a:lstStyle/>
          <a:p>
            <a:r>
              <a:rPr lang="el-GR" dirty="0" smtClean="0"/>
              <a:t>Η έννοια του πλεονάσματος αποτελεί τη βάση για την ανάλυση και αξιολόγηση των μέτρων αγροτικής πολιτικής.</a:t>
            </a:r>
          </a:p>
          <a:p>
            <a:r>
              <a:rPr lang="el-GR" dirty="0" smtClean="0"/>
              <a:t>Ο όρος «πλεόνασμα» σημαίνει κάτι που περισσεύει ή κάτι που μένει επιπλέον.</a:t>
            </a:r>
          </a:p>
          <a:p>
            <a:r>
              <a:rPr lang="el-GR" dirty="0" smtClean="0"/>
              <a:t>Το πλεόνασμα του παραγωγού σημαίνει αυτό που μένει μετά την πώληση της παραγωγής αφού αφαιρεθούν οι δαπάνες παραγωγής.</a:t>
            </a:r>
          </a:p>
          <a:p>
            <a:r>
              <a:rPr lang="el-GR" dirty="0" smtClean="0"/>
              <a:t>Το πλεόνασμα του καταναλωτή σημαίνει αυτό που μένει μετά την αγορά ενός προϊόντος δηλαδή το περίσσευμα του εισοδήματος του.     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3" y="336332"/>
            <a:ext cx="8918611" cy="1093076"/>
          </a:xfrm>
        </p:spPr>
        <p:txBody>
          <a:bodyPr>
            <a:normAutofit fontScale="90000"/>
          </a:bodyPr>
          <a:lstStyle/>
          <a:p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C:\ΜΑΘΗΜΑΤΑ\ΑΓΡΟΤΙΚΗ ΠΟΛΙΤΙΚΗ\ΔΙΑΦΑΝΕΙΕΣ\ΔΙΑΓΡΑΜΜΑΤΑ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6441" y="1975945"/>
            <a:ext cx="7609490" cy="4582510"/>
          </a:xfrm>
          <a:prstGeom prst="rect">
            <a:avLst/>
          </a:prstGeom>
          <a:noFill/>
        </p:spPr>
      </p:pic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987973" y="304802"/>
          <a:ext cx="756744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6407"/>
                <a:gridCol w="3871041"/>
              </a:tblGrid>
              <a:tr h="323193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Παραγωγός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Καταναλωτής</a:t>
                      </a:r>
                      <a:endParaRPr lang="el-GR" dirty="0"/>
                    </a:p>
                  </a:txBody>
                  <a:tcPr/>
                </a:tc>
              </a:tr>
              <a:tr h="323193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Ακαθάριστη αξία = Ο</a:t>
                      </a:r>
                      <a:r>
                        <a:rPr lang="en-US" dirty="0" smtClean="0"/>
                        <a:t>P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AQ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Δαπάνη = Ο</a:t>
                      </a:r>
                      <a:r>
                        <a:rPr lang="en-US" dirty="0" smtClean="0"/>
                        <a:t>P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AQ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  <a:tr h="323193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Κόστος παραγωγής = </a:t>
                      </a:r>
                      <a:r>
                        <a:rPr lang="en-US" dirty="0" smtClean="0"/>
                        <a:t>OBAQ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l-GR" dirty="0"/>
                    </a:p>
                  </a:txBody>
                  <a:tcPr/>
                </a:tc>
              </a:tr>
              <a:tr h="323193">
                <a:tc>
                  <a:txBody>
                    <a:bodyPr/>
                    <a:lstStyle/>
                    <a:p>
                      <a:pPr algn="l"/>
                      <a:r>
                        <a:rPr lang="el-GR" dirty="0" smtClean="0"/>
                        <a:t>Πλεόνασμα παραγωγού = </a:t>
                      </a:r>
                      <a:r>
                        <a:rPr lang="en-US" dirty="0" smtClean="0"/>
                        <a:t>P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AB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Πλεόνασμα καταναλωτή = </a:t>
                      </a:r>
                      <a:r>
                        <a:rPr lang="en-US" dirty="0" smtClean="0"/>
                        <a:t>P</a:t>
                      </a:r>
                      <a:r>
                        <a:rPr lang="en-US" sz="1100" dirty="0" smtClean="0"/>
                        <a:t>1</a:t>
                      </a:r>
                      <a:r>
                        <a:rPr lang="en-US" dirty="0" smtClean="0"/>
                        <a:t>A</a:t>
                      </a:r>
                      <a:r>
                        <a:rPr lang="el-GR" dirty="0" smtClean="0"/>
                        <a:t>Γ</a:t>
                      </a:r>
                      <a:r>
                        <a:rPr lang="en-US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429404" y="304802"/>
          <a:ext cx="704193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9962"/>
                <a:gridCol w="2511972"/>
              </a:tblGrid>
              <a:tr h="34946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946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946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49469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725214" y="346842"/>
          <a:ext cx="8839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9145"/>
                <a:gridCol w="3140055"/>
              </a:tblGrid>
              <a:tr h="313208">
                <a:tc>
                  <a:txBody>
                    <a:bodyPr/>
                    <a:lstStyle/>
                    <a:p>
                      <a:r>
                        <a:rPr lang="el-GR" dirty="0" smtClean="0"/>
                        <a:t>Αύξηση τιμής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Πλεόνασμα παραγωγού</a:t>
                      </a:r>
                      <a:endParaRPr lang="el-GR" dirty="0"/>
                    </a:p>
                  </a:txBody>
                  <a:tcPr/>
                </a:tc>
              </a:tr>
              <a:tr h="313208">
                <a:tc>
                  <a:txBody>
                    <a:bodyPr/>
                    <a:lstStyle/>
                    <a:p>
                      <a:r>
                        <a:rPr lang="el-GR" dirty="0" smtClean="0"/>
                        <a:t>Αρχικό πλεόνασμα παραγωγού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ΑΒΡ</a:t>
                      </a:r>
                      <a:r>
                        <a:rPr lang="el-GR" sz="1200" dirty="0" smtClean="0"/>
                        <a:t>1</a:t>
                      </a:r>
                      <a:endParaRPr lang="el-GR" sz="1200" dirty="0"/>
                    </a:p>
                  </a:txBody>
                  <a:tcPr/>
                </a:tc>
              </a:tr>
              <a:tr h="313208">
                <a:tc>
                  <a:txBody>
                    <a:bodyPr/>
                    <a:lstStyle/>
                    <a:p>
                      <a:r>
                        <a:rPr lang="el-GR" dirty="0" smtClean="0"/>
                        <a:t>Αύξηση πλεονάσματος παραγωγών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</a:t>
                      </a:r>
                      <a:r>
                        <a:rPr lang="en-US" sz="1200" dirty="0" smtClean="0"/>
                        <a:t>1</a:t>
                      </a:r>
                      <a:r>
                        <a:rPr lang="en-US" dirty="0" smtClean="0"/>
                        <a:t>P</a:t>
                      </a:r>
                      <a:r>
                        <a:rPr lang="en-US" sz="1200" dirty="0" smtClean="0"/>
                        <a:t>2</a:t>
                      </a:r>
                      <a:r>
                        <a:rPr lang="el-GR" dirty="0" smtClean="0"/>
                        <a:t>Γ συν ΑΓΔ</a:t>
                      </a:r>
                      <a:endParaRPr lang="el-GR" dirty="0"/>
                    </a:p>
                  </a:txBody>
                  <a:tcPr/>
                </a:tc>
              </a:tr>
              <a:tr h="313208">
                <a:tc>
                  <a:txBody>
                    <a:bodyPr/>
                    <a:lstStyle/>
                    <a:p>
                      <a:r>
                        <a:rPr lang="el-GR" dirty="0" smtClean="0"/>
                        <a:t>Επιπλέον πλεόνασμα νέων παραγωγών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ΑΓΔ</a:t>
                      </a:r>
                      <a:endParaRPr lang="el-GR" dirty="0"/>
                    </a:p>
                  </a:txBody>
                  <a:tcPr/>
                </a:tc>
              </a:tr>
              <a:tr h="313208">
                <a:tc>
                  <a:txBody>
                    <a:bodyPr/>
                    <a:lstStyle/>
                    <a:p>
                      <a:r>
                        <a:rPr lang="el-GR" dirty="0" smtClean="0"/>
                        <a:t>Συνολικό νέο πλεόνασμα παραγωγού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 ΒΔΡ</a:t>
                      </a:r>
                      <a:r>
                        <a:rPr lang="el-GR" sz="1200" dirty="0" smtClean="0"/>
                        <a:t>2</a:t>
                      </a:r>
                      <a:endParaRPr lang="el-GR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ΜΑΘΗΜΑΤΑ\ΑΓΡΟΤΙΚΗ ΠΟΛΙΤΙΚΗ\ΔΙΑΦΑΝΕΙΕΣ\ΔΙΑΓΡΑΜΜΑΤΑ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8786" y="2574925"/>
            <a:ext cx="7966842" cy="3846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 descr="C:\ΜΑΘΗΜΑΤΑ\ΑΓΡΟΤΙΚΗ ΠΟΛΙΤΙΚΗ\ΔΙΑΦΑΝΕΙΕΣ\ΔΙΑΓΡΑΜΜΑΤΑ\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6139" y="2354316"/>
            <a:ext cx="7451194" cy="4120055"/>
          </a:xfrm>
          <a:prstGeom prst="rect">
            <a:avLst/>
          </a:prstGeom>
          <a:noFill/>
        </p:spPr>
      </p:pic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1145628" y="252247"/>
          <a:ext cx="7977351" cy="154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2014"/>
                <a:gridCol w="2425337"/>
              </a:tblGrid>
              <a:tr h="386256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86256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86256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86256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145628" y="283782"/>
          <a:ext cx="848184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013"/>
                <a:gridCol w="2879835"/>
              </a:tblGrid>
              <a:tr h="355249">
                <a:tc>
                  <a:txBody>
                    <a:bodyPr/>
                    <a:lstStyle/>
                    <a:p>
                      <a:r>
                        <a:rPr lang="el-GR" dirty="0" smtClean="0"/>
                        <a:t>Μείωση τιμής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Πλεόνασμα παραγωγού</a:t>
                      </a:r>
                      <a:endParaRPr lang="el-GR" dirty="0"/>
                    </a:p>
                  </a:txBody>
                  <a:tcPr/>
                </a:tc>
              </a:tr>
              <a:tr h="355249">
                <a:tc>
                  <a:txBody>
                    <a:bodyPr/>
                    <a:lstStyle/>
                    <a:p>
                      <a:r>
                        <a:rPr lang="el-GR" dirty="0" smtClean="0"/>
                        <a:t>Αρχικό πλεόνασμα παραγωγού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ΑΒΡ</a:t>
                      </a:r>
                      <a:r>
                        <a:rPr lang="el-GR" sz="1200" dirty="0" smtClean="0"/>
                        <a:t>1</a:t>
                      </a:r>
                      <a:endParaRPr lang="el-GR" sz="1200" dirty="0"/>
                    </a:p>
                  </a:txBody>
                  <a:tcPr/>
                </a:tc>
              </a:tr>
              <a:tr h="355249">
                <a:tc>
                  <a:txBody>
                    <a:bodyPr/>
                    <a:lstStyle/>
                    <a:p>
                      <a:r>
                        <a:rPr lang="el-GR" dirty="0" smtClean="0"/>
                        <a:t>Νέο (μειωμένο) πλεόνασμα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Β΄ΓΡ</a:t>
                      </a:r>
                      <a:r>
                        <a:rPr lang="el-GR" sz="1200" dirty="0" smtClean="0"/>
                        <a:t>3</a:t>
                      </a:r>
                      <a:r>
                        <a:rPr lang="el-GR" dirty="0" smtClean="0"/>
                        <a:t>΄</a:t>
                      </a:r>
                      <a:endParaRPr lang="el-GR" sz="1200" dirty="0"/>
                    </a:p>
                  </a:txBody>
                  <a:tcPr/>
                </a:tc>
              </a:tr>
              <a:tr h="355249">
                <a:tc>
                  <a:txBody>
                    <a:bodyPr/>
                    <a:lstStyle/>
                    <a:p>
                      <a:r>
                        <a:rPr lang="el-GR" dirty="0" smtClean="0"/>
                        <a:t>Μείωση (απώλεια) πλεονάσματος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ΑΓΡ</a:t>
                      </a:r>
                      <a:r>
                        <a:rPr lang="el-GR" sz="1200" dirty="0" smtClean="0"/>
                        <a:t>3</a:t>
                      </a:r>
                      <a:r>
                        <a:rPr lang="el-GR" dirty="0" smtClean="0"/>
                        <a:t>΄Ε</a:t>
                      </a:r>
                      <a:endParaRPr lang="el-GR" dirty="0"/>
                    </a:p>
                  </a:txBody>
                  <a:tcPr/>
                </a:tc>
              </a:tr>
              <a:tr h="355249">
                <a:tc>
                  <a:txBody>
                    <a:bodyPr/>
                    <a:lstStyle/>
                    <a:p>
                      <a:r>
                        <a:rPr lang="el-GR" dirty="0" smtClean="0"/>
                        <a:t>Απώλεια πλεονάσματος (σε μακροχρόνια περίοδο) 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Ρ</a:t>
                      </a:r>
                      <a:r>
                        <a:rPr lang="el-GR" sz="1200" dirty="0" smtClean="0"/>
                        <a:t>3</a:t>
                      </a:r>
                      <a:r>
                        <a:rPr lang="el-GR" dirty="0" smtClean="0"/>
                        <a:t>΄ΓΔΕ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 descr="C:\ΜΑΘΗΜΑΤΑ\ΑΓΡΟΤΙΚΗ ΠΟΛΙΤΙΚΗ\ΔΙΑΦΑΝΕΙΕΣ\ΔΙΑΓΡΑΜΜΑΤΑ\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5212" y="2459421"/>
            <a:ext cx="5701614" cy="4162096"/>
          </a:xfrm>
          <a:prstGeom prst="rect">
            <a:avLst/>
          </a:prstGeom>
          <a:noFill/>
        </p:spPr>
      </p:pic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746234" y="294291"/>
          <a:ext cx="8534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57"/>
                <a:gridCol w="4140943"/>
              </a:tblGrid>
              <a:tr h="29639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9639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9639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9639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96391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735724" y="199698"/>
          <a:ext cx="9424276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2138"/>
                <a:gridCol w="4712138"/>
              </a:tblGrid>
              <a:tr h="304799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Μείωση τιμής 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Πλεόνασμα καταναλωτή </a:t>
                      </a:r>
                      <a:endParaRPr lang="el-GR" dirty="0"/>
                    </a:p>
                  </a:txBody>
                  <a:tcPr/>
                </a:tc>
              </a:tr>
              <a:tr h="341794">
                <a:tc>
                  <a:txBody>
                    <a:bodyPr/>
                    <a:lstStyle/>
                    <a:p>
                      <a:r>
                        <a:rPr lang="el-GR" dirty="0" smtClean="0"/>
                        <a:t>Αρχική ποσότητα </a:t>
                      </a:r>
                      <a:r>
                        <a:rPr lang="en-US" dirty="0" smtClean="0"/>
                        <a:t>Q</a:t>
                      </a:r>
                      <a:r>
                        <a:rPr lang="en-US" sz="1200" dirty="0" smtClean="0"/>
                        <a:t>1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Διάθεση εισοδήματος (</a:t>
                      </a:r>
                      <a:r>
                        <a:rPr lang="en-US" dirty="0" smtClean="0"/>
                        <a:t>Q</a:t>
                      </a:r>
                      <a:r>
                        <a:rPr lang="en-US" sz="1200" dirty="0" smtClean="0"/>
                        <a:t>1</a:t>
                      </a:r>
                      <a:r>
                        <a:rPr lang="en-US" dirty="0" smtClean="0"/>
                        <a:t> x P</a:t>
                      </a:r>
                      <a:r>
                        <a:rPr lang="en-US" sz="12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/>
                </a:tc>
              </a:tr>
              <a:tr h="341794">
                <a:tc>
                  <a:txBody>
                    <a:bodyPr/>
                    <a:lstStyle/>
                    <a:p>
                      <a:r>
                        <a:rPr lang="el-GR" dirty="0" smtClean="0"/>
                        <a:t>Μείωση τιμής στο Ρ</a:t>
                      </a:r>
                      <a:r>
                        <a:rPr lang="el-GR" sz="1200" dirty="0" smtClean="0"/>
                        <a:t>2  </a:t>
                      </a:r>
                      <a:r>
                        <a:rPr lang="el-GR" sz="1800" dirty="0" smtClean="0"/>
                        <a:t>/ ίδια ποσότητα </a:t>
                      </a:r>
                      <a:endParaRPr lang="el-G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Διάθεση εισοδήματος (</a:t>
                      </a:r>
                      <a:r>
                        <a:rPr lang="en-US" dirty="0" smtClean="0"/>
                        <a:t>Q</a:t>
                      </a:r>
                      <a:r>
                        <a:rPr lang="en-US" sz="1200" dirty="0" smtClean="0"/>
                        <a:t>1</a:t>
                      </a:r>
                      <a:r>
                        <a:rPr lang="en-US" dirty="0" smtClean="0"/>
                        <a:t> x P</a:t>
                      </a:r>
                      <a:r>
                        <a:rPr lang="el-GR" sz="12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/>
                </a:tc>
              </a:tr>
              <a:tr h="34179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(</a:t>
                      </a:r>
                      <a:r>
                        <a:rPr lang="en-US" dirty="0" smtClean="0"/>
                        <a:t>Q</a:t>
                      </a:r>
                      <a:r>
                        <a:rPr lang="en-US" sz="1200" dirty="0" smtClean="0"/>
                        <a:t>1</a:t>
                      </a:r>
                      <a:r>
                        <a:rPr lang="en-US" dirty="0" smtClean="0"/>
                        <a:t> x P</a:t>
                      </a:r>
                      <a:r>
                        <a:rPr lang="el-GR" sz="12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r>
                        <a:rPr lang="el-GR" dirty="0" smtClean="0"/>
                        <a:t> </a:t>
                      </a:r>
                      <a:r>
                        <a:rPr lang="el-GR" sz="1800" b="1" dirty="0" smtClean="0"/>
                        <a:t>&lt;</a:t>
                      </a:r>
                      <a:r>
                        <a:rPr lang="el-GR" dirty="0" smtClean="0"/>
                        <a:t> (</a:t>
                      </a:r>
                      <a:r>
                        <a:rPr lang="en-US" dirty="0" smtClean="0"/>
                        <a:t>Q</a:t>
                      </a:r>
                      <a:r>
                        <a:rPr lang="en-US" sz="1200" dirty="0" smtClean="0"/>
                        <a:t>1</a:t>
                      </a:r>
                      <a:r>
                        <a:rPr lang="en-US" dirty="0" smtClean="0"/>
                        <a:t> x P</a:t>
                      </a:r>
                      <a:r>
                        <a:rPr lang="en-US" sz="12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/>
                </a:tc>
              </a:tr>
              <a:tr h="341794">
                <a:tc>
                  <a:txBody>
                    <a:bodyPr/>
                    <a:lstStyle/>
                    <a:p>
                      <a:r>
                        <a:rPr lang="el-GR" dirty="0" smtClean="0"/>
                        <a:t>Αύξηση πλεονάσματος  καταναλωτών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ΑΒΡ</a:t>
                      </a:r>
                      <a:r>
                        <a:rPr lang="el-GR" sz="1200" dirty="0" smtClean="0"/>
                        <a:t>2</a:t>
                      </a:r>
                      <a:r>
                        <a:rPr lang="el-GR" dirty="0" smtClean="0"/>
                        <a:t>Ρ</a:t>
                      </a:r>
                      <a:r>
                        <a:rPr lang="el-GR" sz="1200" dirty="0" smtClean="0"/>
                        <a:t>1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 descr="C:\ΜΑΘΗΜΑΤΑ\ΑΓΡΟΤΙΚΗ ΠΟΛΙΤΙΚΗ\ΔΙΑΦΑΝΕΙΕΣ\ΔΙΑΓΡΑΜΜΑΤΑ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4264" y="2160588"/>
            <a:ext cx="6123509" cy="4156129"/>
          </a:xfrm>
          <a:prstGeom prst="rect">
            <a:avLst/>
          </a:prstGeom>
          <a:noFill/>
        </p:spPr>
      </p:pic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032000" y="719666"/>
          <a:ext cx="625015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2186152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714702" y="719666"/>
          <a:ext cx="76094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745"/>
                <a:gridCol w="3804745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Αύξηση τιμής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Πλεόνασμα καταναλωτή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Μείωση πλεονάσματος</a:t>
                      </a:r>
                      <a:r>
                        <a:rPr lang="en-US" dirty="0" smtClean="0"/>
                        <a:t> (Q</a:t>
                      </a:r>
                      <a:r>
                        <a:rPr lang="en-US" sz="1200" dirty="0" smtClean="0"/>
                        <a:t>1</a:t>
                      </a:r>
                      <a:r>
                        <a:rPr lang="en-US" dirty="0" smtClean="0"/>
                        <a:t>xP</a:t>
                      </a:r>
                      <a:r>
                        <a:rPr lang="en-US" sz="12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l-GR" sz="1600" dirty="0" smtClean="0"/>
                        <a:t>΄</a:t>
                      </a:r>
                      <a:r>
                        <a:rPr lang="en-US" dirty="0" smtClean="0"/>
                        <a:t>Q</a:t>
                      </a:r>
                      <a:r>
                        <a:rPr lang="en-US" sz="1200" dirty="0" smtClean="0"/>
                        <a:t>1</a:t>
                      </a:r>
                      <a:r>
                        <a:rPr lang="en-US" dirty="0" smtClean="0"/>
                        <a:t>0P</a:t>
                      </a:r>
                      <a:r>
                        <a:rPr lang="en-US" sz="1200" dirty="0" smtClean="0"/>
                        <a:t>2</a:t>
                      </a:r>
                      <a:r>
                        <a:rPr lang="el-GR" dirty="0" smtClean="0"/>
                        <a:t>Γ</a:t>
                      </a:r>
                      <a:r>
                        <a:rPr lang="en-US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Αρχικό πλεόνασμα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l-GR" sz="1600" dirty="0" smtClean="0"/>
                        <a:t>΄</a:t>
                      </a:r>
                      <a:r>
                        <a:rPr lang="en-US" dirty="0" smtClean="0"/>
                        <a:t>Q</a:t>
                      </a:r>
                      <a:r>
                        <a:rPr lang="en-US" sz="1200" dirty="0" smtClean="0"/>
                        <a:t>1</a:t>
                      </a:r>
                      <a:r>
                        <a:rPr lang="en-US" dirty="0" smtClean="0"/>
                        <a:t>0P</a:t>
                      </a:r>
                      <a:r>
                        <a:rPr lang="el-GR" sz="1200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657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i="1" dirty="0" smtClean="0"/>
              <a:t>Ευχαριστώ </a:t>
            </a:r>
            <a:br>
              <a:rPr lang="el-GR" i="1" dirty="0" smtClean="0"/>
            </a:br>
            <a:r>
              <a:rPr lang="el-GR" i="1" dirty="0" smtClean="0"/>
              <a:t>για την προσοχή και συμμετοχή σας!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334" y="2490952"/>
            <a:ext cx="8596668" cy="3478924"/>
          </a:xfrm>
        </p:spPr>
        <p:txBody>
          <a:bodyPr>
            <a:normAutofit lnSpcReduction="10000"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 algn="r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Email: d.petropoulos@uop.gr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l-G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276"/>
          </a:xfrm>
        </p:spPr>
        <p:txBody>
          <a:bodyPr/>
          <a:lstStyle/>
          <a:p>
            <a:pPr algn="ctr"/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334" y="1271753"/>
            <a:ext cx="8596668" cy="4769610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Βασικά ερωτήματα</a:t>
            </a:r>
          </a:p>
          <a:p>
            <a:r>
              <a:rPr lang="el-GR" dirty="0" smtClean="0"/>
              <a:t>Ισορροπία της αγοράς</a:t>
            </a:r>
          </a:p>
          <a:p>
            <a:r>
              <a:rPr lang="el-GR" dirty="0" smtClean="0"/>
              <a:t>Ο νόμος του συγκριτικού πλεονεκτήματος</a:t>
            </a:r>
          </a:p>
          <a:p>
            <a:r>
              <a:rPr lang="el-GR" dirty="0" smtClean="0"/>
              <a:t>Πλεόνασμα του παραγωγού</a:t>
            </a:r>
          </a:p>
          <a:p>
            <a:r>
              <a:rPr lang="el-GR" dirty="0" smtClean="0"/>
              <a:t>Πλεόνασμα του καταναλωτή 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3" y="609600"/>
            <a:ext cx="9843521" cy="882869"/>
          </a:xfrm>
        </p:spPr>
        <p:txBody>
          <a:bodyPr/>
          <a:lstStyle/>
          <a:p>
            <a:r>
              <a:rPr lang="el-GR" dirty="0" smtClean="0"/>
              <a:t>Βασικά ερωτήματα αγροτικής δραστηριότητας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l-GR" dirty="0" smtClean="0"/>
              <a:t>Ποια προϊόντα θα παραχθούν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Πως αυτά τα προϊόντα θα παραχθούν</a:t>
            </a:r>
          </a:p>
          <a:p>
            <a:pPr>
              <a:buFont typeface="+mj-lt"/>
              <a:buAutoNum type="arabicPeriod"/>
            </a:pPr>
            <a:r>
              <a:rPr lang="el-GR" dirty="0" smtClean="0"/>
              <a:t>Για ποιόν θα παραχθούν </a:t>
            </a:r>
          </a:p>
          <a:p>
            <a:pPr>
              <a:buFont typeface="+mj-lt"/>
              <a:buAutoNum type="arabicPeriod"/>
            </a:pPr>
            <a:endParaRPr lang="el-GR" dirty="0" smtClean="0"/>
          </a:p>
          <a:p>
            <a:r>
              <a:rPr lang="el-GR" dirty="0" smtClean="0"/>
              <a:t>Τα ερωτήματα ουσιαστικά παραπέμπουν στους κανόνες της Προσφοράς και της Ζήτησης των αγροτικών προϊόντων   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15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334" y="1650125"/>
            <a:ext cx="8596668" cy="4391238"/>
          </a:xfrm>
        </p:spPr>
        <p:txBody>
          <a:bodyPr/>
          <a:lstStyle/>
          <a:p>
            <a:r>
              <a:rPr lang="el-GR" dirty="0" smtClean="0"/>
              <a:t>Μη ορθολογική λειτουργία της </a:t>
            </a:r>
            <a:r>
              <a:rPr lang="el-GR" sz="2800" b="1" dirty="0" smtClean="0"/>
              <a:t>αγοράς</a:t>
            </a:r>
          </a:p>
          <a:p>
            <a:r>
              <a:rPr lang="el-GR" dirty="0" smtClean="0"/>
              <a:t>Δεν καθορίζει τις σωστές ποσότητες, των μέσων παραγωγής και των προϊόντων, στις σωστές τιμές</a:t>
            </a:r>
          </a:p>
          <a:p>
            <a:r>
              <a:rPr lang="el-GR" dirty="0" smtClean="0"/>
              <a:t>Οι αγορές δεν προσφέρουν δημόσια αγαθά τα οποία να είναι εξ ίσου διαθέσιμα για όλους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Οδηγούν στην ανάγκη μεγαλύτερης προσπάθειας για στήριξη του αγροτικού τομέα με μέτρα γενικού και καθολικού χαρακτήρα </a:t>
            </a:r>
            <a:r>
              <a:rPr lang="el-GR" sz="2400" b="1" dirty="0" smtClean="0"/>
              <a:t>(Αγροτική Πολιτική)</a:t>
            </a:r>
          </a:p>
          <a:p>
            <a:endParaRPr lang="el-GR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0317"/>
          </a:xfrm>
        </p:spPr>
        <p:txBody>
          <a:bodyPr/>
          <a:lstStyle/>
          <a:p>
            <a:pPr algn="ctr"/>
            <a:r>
              <a:rPr lang="el-GR" dirty="0" smtClean="0"/>
              <a:t>Λειτουργία και ισορροπία της αγοράς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7333" y="2160589"/>
            <a:ext cx="9528211" cy="3880773"/>
          </a:xfrm>
        </p:spPr>
        <p:txBody>
          <a:bodyPr/>
          <a:lstStyle/>
          <a:p>
            <a:r>
              <a:rPr lang="el-GR" dirty="0" smtClean="0"/>
              <a:t>Ζήτηση αγροτικών προϊόντων (καταναλωτής – επιθυμεί – μπορεί)</a:t>
            </a:r>
          </a:p>
          <a:p>
            <a:r>
              <a:rPr lang="el-GR" dirty="0" smtClean="0"/>
              <a:t>Η ζήτηση των αγροτικών προϊόντων σε μια χώρα περιλαμβάνει: </a:t>
            </a:r>
          </a:p>
          <a:p>
            <a:pPr>
              <a:buNone/>
            </a:pPr>
            <a:r>
              <a:rPr lang="el-GR" i="1" dirty="0" smtClean="0"/>
              <a:t>     εγχώρια ζήτηση + ζήτηση των εξαγωγών (εφ’ όσον υπάρχει εξωτερικό εμπόριο)</a:t>
            </a:r>
          </a:p>
          <a:p>
            <a:r>
              <a:rPr lang="el-GR" dirty="0" smtClean="0"/>
              <a:t>Η κατανάλωση των αγροτικών προϊόντων σε μια χώρα περιλαμβάνει: </a:t>
            </a:r>
          </a:p>
          <a:p>
            <a:pPr>
              <a:buNone/>
            </a:pPr>
            <a:r>
              <a:rPr lang="el-GR" i="1" dirty="0" smtClean="0"/>
              <a:t>     εγχώρια ζήτηση + τις ποσότητες των εισαγωγών (εφ’ όσον γίνονται εισαγωγές)</a:t>
            </a:r>
            <a:endParaRPr lang="el-GR" dirty="0" smtClean="0"/>
          </a:p>
          <a:p>
            <a:r>
              <a:rPr lang="el-GR" i="1" dirty="0" smtClean="0"/>
              <a:t>Η καμπύλη ζήτησης μας δίνει σημαντικές πληροφορίες για το προϊόν</a:t>
            </a:r>
          </a:p>
          <a:p>
            <a:r>
              <a:rPr lang="el-GR" i="1" dirty="0" smtClean="0"/>
              <a:t>Ο βαθμός αντίδρασης στη ζήτηση του προϊόντος της μπορεί να εκτιμηθεί με τη χρησιμοποίηση του συντελεστή της </a:t>
            </a:r>
            <a:r>
              <a:rPr lang="el-GR" sz="2400" b="1" i="1" dirty="0" smtClean="0"/>
              <a:t>ελαστικότητας ζήτησης    </a:t>
            </a:r>
            <a:endParaRPr lang="el-GR" sz="24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1131"/>
          </a:xfrm>
        </p:spPr>
        <p:txBody>
          <a:bodyPr/>
          <a:lstStyle/>
          <a:p>
            <a:r>
              <a:rPr lang="el-GR" dirty="0" smtClean="0"/>
              <a:t>Παράδειγμα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τιμή μειώνεται από 12 σε 9 ευρώ (μείωση 25%)</a:t>
            </a:r>
          </a:p>
          <a:p>
            <a:r>
              <a:rPr lang="el-GR" dirty="0" smtClean="0"/>
              <a:t>Η ζητούμενη ποσότητα (ως συνέπεια της μείωσης της τιμής) αυξάνεται από 1.400 σε 1.820 μονάδες (αύξηση 30%)</a:t>
            </a:r>
          </a:p>
          <a:p>
            <a:r>
              <a:rPr lang="el-GR" dirty="0" smtClean="0"/>
              <a:t>Ελαστικότητα : +30% / - 25% = -1,2</a:t>
            </a:r>
          </a:p>
          <a:p>
            <a:r>
              <a:rPr lang="el-GR" dirty="0" smtClean="0"/>
              <a:t>Δηλαδή μεταβολή της τιμής κατά 10% έχει ως αποτέλεσμα την μεταβολή της ζητούμενης ποσότητας κατά 12%</a:t>
            </a:r>
          </a:p>
          <a:p>
            <a:pPr>
              <a:buNone/>
            </a:pPr>
            <a:r>
              <a:rPr lang="el-GR" dirty="0" smtClean="0"/>
              <a:t>Ή</a:t>
            </a:r>
          </a:p>
          <a:p>
            <a:r>
              <a:rPr lang="el-GR" dirty="0" smtClean="0"/>
              <a:t>Μεταβολή της τιμής κατά 100% έχει ως αποτέλεσμα την μεταβολή της ζητούμενης ποσότητας κατά 120% 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Ανελαστική ελαστικότητα &lt;1</a:t>
            </a:r>
          </a:p>
          <a:p>
            <a:r>
              <a:rPr lang="el-GR" dirty="0" smtClean="0"/>
              <a:t>Μοναδιαία ελαστικότητα =1</a:t>
            </a:r>
          </a:p>
          <a:p>
            <a:r>
              <a:rPr lang="el-GR" dirty="0" smtClean="0"/>
              <a:t>Ελαστική ελαστικότητα &gt;1</a:t>
            </a:r>
          </a:p>
          <a:p>
            <a:endParaRPr lang="el-GR" dirty="0" smtClean="0"/>
          </a:p>
          <a:p>
            <a:r>
              <a:rPr lang="el-GR" dirty="0" smtClean="0"/>
              <a:t>Δηλαδή, όταν ένα μέτρο πολιτικής θέλει να επηρεάσει τη ζήτηση ενός προϊόντος μέσω της τιμής του, </a:t>
            </a:r>
          </a:p>
          <a:p>
            <a:pPr>
              <a:buFontTx/>
              <a:buChar char="-"/>
            </a:pPr>
            <a:r>
              <a:rPr lang="el-GR" dirty="0" smtClean="0"/>
              <a:t>αν το αγροτικό προϊόν έχει ελαστική ζήτηση θα πρέπει να μειώσει την τιμή του,</a:t>
            </a:r>
          </a:p>
          <a:p>
            <a:pPr>
              <a:buFontTx/>
              <a:buChar char="-"/>
            </a:pPr>
            <a:r>
              <a:rPr lang="el-GR" dirty="0" smtClean="0"/>
              <a:t>ενώ αν η ζήτησή του είναι ανελαστική δεν θα έχει τα αναμενόμενα αποτελέσματα   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προσφορά αποτελεί τη σχέση μεταξύ της τιμής ενός προϊόντος και της ποσότητας που προσφέρεται σε κάθε τιμή στη διάρκεια μιας ορισμένης χρονικής περιόδου</a:t>
            </a:r>
          </a:p>
          <a:p>
            <a:r>
              <a:rPr lang="el-GR" dirty="0" smtClean="0"/>
              <a:t>Η σχέση αυτή είναι θετική   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Η ισορροπία της αγοράς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προσφορά και η ζήτηση είναι δύο ξεχωριστές δυνάμει που η καθεμιά τους προσδιορίζεται από διαφορετικούς παράγοντες.</a:t>
            </a:r>
          </a:p>
          <a:p>
            <a:r>
              <a:rPr lang="el-GR" dirty="0" smtClean="0"/>
              <a:t>Οι δύο αυτές δυνάμεις αλληλεπιδρούν στην αγορά όπου έρχονται σε επαφή αγοραστές και πωλητές    </a:t>
            </a:r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1036</TotalTime>
  <Words>876</Words>
  <Application>Microsoft Office PowerPoint</Application>
  <PresentationFormat>Προσαρμογή</PresentationFormat>
  <Paragraphs>128</Paragraphs>
  <Slides>19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Όψη</vt:lpstr>
      <vt:lpstr>ΠΑΝΕΠΙΣΤΗΜΙΟ    ΠΕΛΟΠΟΝΝΗΣΟΥ  ΣΧΟΛΗ   ΓΕΩΠΟΝΙΑΣ   &amp;   ΤΡΟΦΙΜΩΝ Τμήμα    Γεωπονίας </vt:lpstr>
      <vt:lpstr>Περιεχόμενα</vt:lpstr>
      <vt:lpstr>Βασικά ερωτήματα αγροτικής δραστηριότητας</vt:lpstr>
      <vt:lpstr>Διαφάνεια 4</vt:lpstr>
      <vt:lpstr>Λειτουργία και ισορροπία της αγοράς </vt:lpstr>
      <vt:lpstr>Παράδειγμα </vt:lpstr>
      <vt:lpstr>Διαφάνεια 7</vt:lpstr>
      <vt:lpstr>Διαφάνεια 8</vt:lpstr>
      <vt:lpstr>Η ισορροπία της αγοράς </vt:lpstr>
      <vt:lpstr>Ο νόμος του συγκριτικού πλεονεκτήματος </vt:lpstr>
      <vt:lpstr>Κόστος ευκαιρίας </vt:lpstr>
      <vt:lpstr>Καμπύλη Παραγωγικών Δυνατοτήτων </vt:lpstr>
      <vt:lpstr>Το πλεόνασμα του Παραγωγού και του Καταναλωτή</vt:lpstr>
      <vt:lpstr>  </vt:lpstr>
      <vt:lpstr>Διαφάνεια 15</vt:lpstr>
      <vt:lpstr>Διαφάνεια 16</vt:lpstr>
      <vt:lpstr>Διαφάνεια 17</vt:lpstr>
      <vt:lpstr>Διαφάνεια 18</vt:lpstr>
      <vt:lpstr>  Ευχαριστώ  για την προσοχή και συμμετοχή σας!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ΤΕΙ ΠΕΛΟΠΟΝΝΗΣΟΥ Μεταπτυχιακό </dc:title>
  <dc:creator>Δημήτρης</dc:creator>
  <cp:lastModifiedBy>ADMIN</cp:lastModifiedBy>
  <cp:revision>116</cp:revision>
  <dcterms:created xsi:type="dcterms:W3CDTF">2018-11-13T14:28:25Z</dcterms:created>
  <dcterms:modified xsi:type="dcterms:W3CDTF">2020-11-04T17:19:06Z</dcterms:modified>
</cp:coreProperties>
</file>