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90" r:id="rId2"/>
    <p:sldId id="346" r:id="rId3"/>
    <p:sldId id="347" r:id="rId4"/>
    <p:sldId id="416" r:id="rId5"/>
    <p:sldId id="391" r:id="rId6"/>
    <p:sldId id="348" r:id="rId7"/>
    <p:sldId id="392" r:id="rId8"/>
    <p:sldId id="417" r:id="rId9"/>
    <p:sldId id="349" r:id="rId10"/>
    <p:sldId id="393" r:id="rId11"/>
    <p:sldId id="402" r:id="rId12"/>
    <p:sldId id="418" r:id="rId13"/>
    <p:sldId id="400" r:id="rId14"/>
    <p:sldId id="401" r:id="rId15"/>
    <p:sldId id="419" r:id="rId16"/>
    <p:sldId id="403" r:id="rId17"/>
    <p:sldId id="387" r:id="rId18"/>
    <p:sldId id="395" r:id="rId19"/>
    <p:sldId id="388" r:id="rId20"/>
    <p:sldId id="420" r:id="rId21"/>
    <p:sldId id="389" r:id="rId22"/>
    <p:sldId id="421" r:id="rId23"/>
    <p:sldId id="404" r:id="rId24"/>
    <p:sldId id="405" r:id="rId25"/>
    <p:sldId id="406" r:id="rId26"/>
    <p:sldId id="422" r:id="rId27"/>
    <p:sldId id="407" r:id="rId28"/>
    <p:sldId id="408" r:id="rId29"/>
    <p:sldId id="409" r:id="rId30"/>
    <p:sldId id="423" r:id="rId31"/>
    <p:sldId id="410" r:id="rId32"/>
    <p:sldId id="411" r:id="rId33"/>
    <p:sldId id="412" r:id="rId34"/>
    <p:sldId id="413" r:id="rId35"/>
    <p:sldId id="414" r:id="rId36"/>
    <p:sldId id="415" r:id="rId37"/>
  </p:sldIdLst>
  <p:sldSz cx="9144000" cy="6858000" type="screen4x3"/>
  <p:notesSz cx="7099300" cy="102346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15" autoAdjust="0"/>
    <p:restoredTop sz="94660"/>
  </p:normalViewPr>
  <p:slideViewPr>
    <p:cSldViewPr>
      <p:cViewPr varScale="1">
        <p:scale>
          <a:sx n="102" d="100"/>
          <a:sy n="102" d="100"/>
        </p:scale>
        <p:origin x="-8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A59AD-0828-493F-9A9F-0224330DB24C}" type="datetimeFigureOut">
              <a:rPr lang="el-GR" smtClean="0"/>
              <a:t>19/7/2018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63EB9-D9BB-41C0-B54C-AFFBB8EF020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007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B0F19DC-933B-4122-B691-6B066CC12B66}" type="datetimeFigureOut">
              <a:rPr lang="el-GR" smtClean="0"/>
              <a:pPr/>
              <a:t>19/7/2018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F2C850-CF69-44DE-A27B-E3F8B588B64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ossy_compression" TargetMode="External"/><Relationship Id="rId2" Type="http://schemas.openxmlformats.org/officeDocument/2006/relationships/hyperlink" Target="http://en.wikipedia.org/wiki/Lossless_compression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ndwidth_(signal_processing)" TargetMode="External"/><Relationship Id="rId2" Type="http://schemas.openxmlformats.org/officeDocument/2006/relationships/hyperlink" Target="http://en.wikipedia.org/wiki/Channel_capacity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://en.wikipedia.org/wiki/Attenuation_distortio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oise_(electronics)" TargetMode="External"/><Relationship Id="rId2" Type="http://schemas.openxmlformats.org/officeDocument/2006/relationships/hyperlink" Target="http://en.wikipedia.org/wiki/Attenuation_distor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Multipath_propagation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Modulation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Demodulatio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lock_code" TargetMode="External"/><Relationship Id="rId2" Type="http://schemas.openxmlformats.org/officeDocument/2006/relationships/hyperlink" Target="http://en.wikipedia.org/wiki/Forward_error_correc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Convolutional_coding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en.wikipedia.org/wiki/Communication_network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en.wikipedia.org/wiki/Public_Switched_Telephone_Network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en.wikipedia.org/wiki/T-carrier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en.wikipedia.org/wiki/E-carrie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en.wikipedia.org/wiki/Integrated_Services_Digital_Network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OSI_model" TargetMode="External"/><Relationship Id="rId2" Type="http://schemas.openxmlformats.org/officeDocument/2006/relationships/hyperlink" Target="http://en.wikipedia.org/wiki/Communication_protocol" TargetMode="External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en.wikipedia.org/wiki/Circuit_switched_network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en.wikipedia.org/wiki/Packet_switched_network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synchronous_communication" TargetMode="External"/><Relationship Id="rId2" Type="http://schemas.openxmlformats.org/officeDocument/2006/relationships/hyperlink" Target="http://en.wikipedia.org/wiki/Synchronization" TargetMode="External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alf_duplex_communication" TargetMode="External"/><Relationship Id="rId7" Type="http://schemas.openxmlformats.org/officeDocument/2006/relationships/image" Target="../media/image21.png"/><Relationship Id="rId2" Type="http://schemas.openxmlformats.org/officeDocument/2006/relationships/hyperlink" Target="http://en.wikipedia.org/wiki/Simplex_communication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://en.wikipedia.org/wiki/Duplex_(telecommunications)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n.wikipedia.org/wiki/Entropy_rate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</a:t>
            </a:r>
            <a:r>
              <a:rPr lang="el-GR" sz="4000" b="1" smtClean="0"/>
              <a:t>Συστήματα 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Επικ. Καθηγητής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47114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/>
              <a:t>Διάλεξη </a:t>
            </a:r>
            <a:r>
              <a:rPr lang="el-GR" sz="2800" b="1" smtClean="0"/>
              <a:t>11:</a:t>
            </a:r>
            <a:r>
              <a:rPr lang="en-US" sz="2800" b="1" dirty="0" smtClean="0"/>
              <a:t> </a:t>
            </a:r>
            <a:r>
              <a:rPr lang="el-GR" sz="2800" b="1" dirty="0" smtClean="0"/>
              <a:t>Επισκόπηση </a:t>
            </a:r>
            <a:r>
              <a:rPr lang="el-GR" sz="2800" b="1" dirty="0"/>
              <a:t>Ψηφιακού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l-GR" sz="2800" b="1" dirty="0" smtClean="0"/>
              <a:t>Συστήματος </a:t>
            </a:r>
            <a:r>
              <a:rPr lang="el-GR" sz="2800" b="1" dirty="0"/>
              <a:t>Επικοινωνίας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</a:t>
            </a:fld>
            <a:endParaRPr lang="el-GR"/>
          </a:p>
        </p:txBody>
      </p:sp>
      <p:pic>
        <p:nvPicPr>
          <p:cNvPr id="1026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20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Κωδικοποιητής / Αποκ</a:t>
            </a:r>
            <a:r>
              <a:rPr lang="el-GR" dirty="0"/>
              <a:t>ω</a:t>
            </a:r>
            <a:r>
              <a:rPr lang="el-GR" dirty="0" smtClean="0"/>
              <a:t>δικοποιητής Πηγής (2/3)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56" y="1052736"/>
                <a:ext cx="8373616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Άριστος </a:t>
                </a:r>
                <a:r>
                  <a:rPr lang="el-GR" sz="1800" b="1" dirty="0"/>
                  <a:t>Κωδικοποιητής</a:t>
                </a:r>
                <a:r>
                  <a:rPr lang="en-US" sz="1800" b="1" dirty="0"/>
                  <a:t> </a:t>
                </a:r>
                <a:r>
                  <a:rPr lang="el-GR" sz="1800" dirty="0"/>
                  <a:t>:  Όταν ο ρυθμός δεδομένων εξόδου είναι ίσος με τον ρυθμό παροχής της πηγής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=</m:t>
                    </m:r>
                    <m:r>
                      <a:rPr lang="en-US" sz="1800" b="1" i="1">
                        <a:latin typeface="Cambria Math"/>
                      </a:rPr>
                      <m:t>𝑹</m:t>
                    </m:r>
                    <m:r>
                      <a:rPr lang="en-US" sz="1800" b="1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 Όμως, λόγω πρακτικών περιορισμών ισχύει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≤</m:t>
                    </m:r>
                    <m:r>
                      <a:rPr lang="en-US" sz="1800" b="1" i="1" smtClean="0">
                        <a:latin typeface="Cambria Math"/>
                      </a:rPr>
                      <m:t>𝑹</m:t>
                    </m:r>
                    <m:r>
                      <a:rPr lang="el-GR" sz="1800" b="1" i="1" smtClean="0">
                        <a:latin typeface="Cambria Math"/>
                      </a:rPr>
                      <m:t>.</m:t>
                    </m:r>
                  </m:oMath>
                </a14:m>
                <a:endParaRPr lang="en-US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u="sng" dirty="0" smtClean="0"/>
                  <a:t>Παράμετροι κωδικοποιητή</a:t>
                </a:r>
                <a:r>
                  <a:rPr lang="el-GR" sz="1800" dirty="0" smtClean="0"/>
                  <a:t>: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l-GR" sz="1800" dirty="0" smtClean="0"/>
                  <a:t>Μήκος πακέτου (</a:t>
                </a:r>
                <a:r>
                  <a:rPr lang="en-US" sz="1800" dirty="0" smtClean="0"/>
                  <a:t>block size)</a:t>
                </a:r>
                <a:endParaRPr lang="el-GR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dirty="0" smtClean="0"/>
                  <a:t>Μήκη κωδικών λέξεων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l-GR" sz="1800" dirty="0" smtClean="0"/>
                  <a:t>Μέσος ρυθμός ψηφιακών δεδομένων</a:t>
                </a:r>
                <a:r>
                  <a:rPr lang="en-US" sz="1800" dirty="0" smtClean="0"/>
                  <a:t> (data rate)</a:t>
                </a:r>
                <a:endParaRPr lang="el-GR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dirty="0" smtClean="0"/>
                  <a:t>Απόδοση κωδικοποιητή</a:t>
                </a:r>
                <a:r>
                  <a:rPr lang="en-US" sz="1800" dirty="0" smtClean="0"/>
                  <a:t>, </a:t>
                </a:r>
                <a:r>
                  <a:rPr lang="el-GR" sz="1800" dirty="0" smtClean="0"/>
                  <a:t>δηλ. </a:t>
                </a:r>
                <a:r>
                  <a:rPr lang="el-GR" sz="1800" dirty="0"/>
                  <a:t>τ</a:t>
                </a:r>
                <a:r>
                  <a:rPr lang="el-GR" sz="1800" dirty="0" smtClean="0"/>
                  <a:t>ο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πηλίκο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n-US" sz="1800" b="1" i="1" smtClean="0">
                        <a:latin typeface="Cambria Math"/>
                      </a:rPr>
                      <m:t>/</m:t>
                    </m:r>
                    <m:r>
                      <a:rPr lang="en-US" sz="1800" b="1" i="1" smtClean="0">
                        <a:latin typeface="Cambria Math"/>
                      </a:rPr>
                      <m:t>𝑹</m:t>
                    </m:r>
                  </m:oMath>
                </a14:m>
                <a:r>
                  <a:rPr lang="el-GR" sz="1800" dirty="0" smtClean="0"/>
                  <a:t> </a:t>
                </a:r>
                <a:br>
                  <a:rPr lang="el-GR" sz="1800" dirty="0" smtClean="0"/>
                </a:br>
                <a:r>
                  <a:rPr lang="el-GR" sz="1800" dirty="0" smtClean="0"/>
                  <a:t>(Ο άριστος αποκωδικοποιητής έχει απόδοση 1).</a:t>
                </a:r>
                <a:r>
                  <a:rPr lang="en-US" sz="1800" dirty="0" smtClean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Αποκωδικοποιητής</a:t>
                </a:r>
                <a:r>
                  <a:rPr lang="en-US" sz="1800" b="1" dirty="0" smtClean="0"/>
                  <a:t> </a:t>
                </a:r>
                <a:r>
                  <a:rPr lang="el-GR" sz="1800" dirty="0" smtClean="0"/>
                  <a:t>:  Μετατρέπει μία δυαδική ακολουθία σε ακολουθία συμβόλων: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Απλός</a:t>
                </a:r>
                <a:r>
                  <a:rPr lang="en-US" sz="1800" b="1" dirty="0" smtClean="0"/>
                  <a:t> </a:t>
                </a:r>
                <a:r>
                  <a:rPr lang="el-GR" sz="1800" dirty="0" smtClean="0"/>
                  <a:t> 	όταν οι κωδικές λέξεις είναι </a:t>
                </a:r>
                <a:r>
                  <a:rPr lang="el-GR" sz="1800" b="1" dirty="0" smtClean="0"/>
                  <a:t>σταθερού μήκους</a:t>
                </a:r>
              </a:p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Πολύπλοκος</a:t>
                </a:r>
                <a:r>
                  <a:rPr lang="en-US" sz="1800" b="1" dirty="0" smtClean="0"/>
                  <a:t> </a:t>
                </a:r>
                <a:r>
                  <a:rPr lang="el-GR" sz="1800" dirty="0" smtClean="0"/>
                  <a:t> 	όταν οι </a:t>
                </a:r>
                <a:r>
                  <a:rPr lang="el-GR" sz="1800" dirty="0"/>
                  <a:t>κωδικές λέξεις είναι </a:t>
                </a:r>
                <a:r>
                  <a:rPr lang="el-GR" sz="1800" b="1" dirty="0" smtClean="0"/>
                  <a:t>μεταβλητού μήκους</a:t>
                </a:r>
                <a:r>
                  <a:rPr lang="el-GR" sz="1800" dirty="0" smtClean="0"/>
                  <a:t>, επειδή πρέπει να αντιμετωπίζει προβλήματα, όπως η αύξηση της απαιτούμενης μνήμης και η απώλεια συγχρονισμού από λανθασμένο </a:t>
                </a:r>
                <a:r>
                  <a:rPr lang="en-US" sz="1800" dirty="0" smtClean="0"/>
                  <a:t>bit.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56" y="1052736"/>
                <a:ext cx="8373616" cy="5472608"/>
              </a:xfrm>
              <a:blipFill rotWithShape="1">
                <a:blip r:embed="rId2" cstate="print"/>
                <a:stretch>
                  <a:fillRect l="-582" t="-669" r="-10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982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Κωδικοποιητής / Αποκ</a:t>
            </a:r>
            <a:r>
              <a:rPr lang="el-GR" dirty="0"/>
              <a:t>ω</a:t>
            </a:r>
            <a:r>
              <a:rPr lang="el-GR" dirty="0" smtClean="0"/>
              <a:t>δικοποιητής Πηγής (3/3)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052736"/>
            <a:ext cx="8373616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Η κωδικοποίηση πηγής υλοποιείται μέσω της </a:t>
            </a:r>
            <a:r>
              <a:rPr lang="el-GR" sz="1600" b="1" dirty="0" smtClean="0"/>
              <a:t>συμπίεσης</a:t>
            </a:r>
            <a:r>
              <a:rPr lang="en-US" sz="1600" b="1" dirty="0" smtClean="0"/>
              <a:t> </a:t>
            </a:r>
            <a:r>
              <a:rPr lang="en-US" sz="1600" dirty="0" smtClean="0"/>
              <a:t>(compression).</a:t>
            </a: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b="1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b="1" u="sng" dirty="0" smtClean="0"/>
              <a:t>Είδη Συμπίεσης</a:t>
            </a:r>
          </a:p>
          <a:p>
            <a:pPr algn="l">
              <a:spcBef>
                <a:spcPts val="600"/>
              </a:spcBef>
            </a:pPr>
            <a:r>
              <a:rPr lang="el-GR" sz="1600" b="1" dirty="0" smtClean="0"/>
              <a:t>Συμπίεση χωρίς απώλειες (</a:t>
            </a:r>
            <a:r>
              <a:rPr lang="en-US" sz="1600" b="1" dirty="0" smtClean="0">
                <a:hlinkClick r:id="rId2"/>
              </a:rPr>
              <a:t>lossless</a:t>
            </a:r>
            <a:r>
              <a:rPr lang="en-US" sz="1600" b="1" dirty="0" smtClean="0"/>
              <a:t>) </a:t>
            </a:r>
            <a:r>
              <a:rPr lang="en-US" sz="1600" dirty="0" smtClean="0"/>
              <a:t>- </a:t>
            </a:r>
            <a:r>
              <a:rPr lang="el-GR" sz="1600" dirty="0" smtClean="0"/>
              <a:t>Επιτρέπει </a:t>
            </a:r>
            <a:r>
              <a:rPr lang="el-GR" sz="1600" dirty="0"/>
              <a:t>την ακριβή </a:t>
            </a:r>
            <a:r>
              <a:rPr lang="el-GR" sz="1600" dirty="0" smtClean="0"/>
              <a:t>ανακατασκευή του αρχικού σήματος από </a:t>
            </a:r>
            <a:r>
              <a:rPr lang="el-GR" sz="1600" dirty="0"/>
              <a:t>τα συμπιεσμένα </a:t>
            </a:r>
            <a:r>
              <a:rPr lang="el-GR" sz="1600" dirty="0" smtClean="0"/>
              <a:t>δεδομένα. Χρησιμοποιείται όταν είναι </a:t>
            </a:r>
            <a:r>
              <a:rPr lang="el-GR" sz="1600" dirty="0"/>
              <a:t>σημαντικό </a:t>
            </a:r>
            <a:r>
              <a:rPr lang="el-GR" sz="1600" dirty="0" smtClean="0"/>
              <a:t>το αρχικό σήμα και τα </a:t>
            </a:r>
            <a:r>
              <a:rPr lang="el-GR" sz="1600" dirty="0"/>
              <a:t>αποσυμπιεσμένα δεδομένα να είναι </a:t>
            </a:r>
            <a:r>
              <a:rPr lang="el-GR" sz="1600" dirty="0" smtClean="0"/>
              <a:t>πανομοιότυπα (π.χ. σε εκτελέσιμα προγράμματα) </a:t>
            </a:r>
            <a:r>
              <a:rPr lang="en-US" sz="1600" dirty="0" smtClean="0"/>
              <a:t>ZIP, GIF, PNG, </a:t>
            </a:r>
            <a:r>
              <a:rPr lang="el-GR" sz="1600" dirty="0" smtClean="0"/>
              <a:t>κλπ.</a:t>
            </a:r>
            <a:endParaRPr lang="el-GR" sz="1600" b="1" dirty="0" smtClean="0"/>
          </a:p>
          <a:p>
            <a:pPr algn="l">
              <a:spcBef>
                <a:spcPts val="600"/>
              </a:spcBef>
            </a:pPr>
            <a:r>
              <a:rPr lang="el-GR" sz="1600" b="1" dirty="0" smtClean="0"/>
              <a:t>Συμπίεση με απώλειες (</a:t>
            </a:r>
            <a:r>
              <a:rPr lang="el-GR" sz="1600" b="1" dirty="0" err="1" smtClean="0"/>
              <a:t>Απωλεστική</a:t>
            </a:r>
            <a:r>
              <a:rPr lang="el-GR" sz="1600" b="1" dirty="0" smtClean="0"/>
              <a:t> συμπίεση)</a:t>
            </a:r>
            <a:r>
              <a:rPr lang="en-US" sz="1600" b="1" dirty="0" smtClean="0"/>
              <a:t> (</a:t>
            </a:r>
            <a:r>
              <a:rPr lang="en-US" sz="1600" b="1" dirty="0" smtClean="0">
                <a:hlinkClick r:id="rId3"/>
              </a:rPr>
              <a:t>lossy</a:t>
            </a:r>
            <a:r>
              <a:rPr lang="en-US" sz="1600" b="1" dirty="0" smtClean="0"/>
              <a:t>)</a:t>
            </a:r>
            <a:r>
              <a:rPr lang="el-GR" sz="1600" b="1" dirty="0" smtClean="0"/>
              <a:t> </a:t>
            </a:r>
            <a:r>
              <a:rPr lang="el-GR" sz="1600" dirty="0" smtClean="0"/>
              <a:t>Συμπίεση δεδομένων και οριστική απόρριψη μέρους αυτών με σκοπό την ελαχιστοποίηση </a:t>
            </a:r>
            <a:r>
              <a:rPr lang="el-GR" sz="1600" dirty="0"/>
              <a:t>της ποσότητας δεδομένων που πρέπει να </a:t>
            </a:r>
            <a:r>
              <a:rPr lang="el-GR" sz="1600" dirty="0" smtClean="0"/>
              <a:t>μεταδοθούν ή να αποθηκευθούν.</a:t>
            </a:r>
            <a:endParaRPr lang="el-GR" sz="1600" b="1" dirty="0" smtClean="0"/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JPEG </a:t>
            </a:r>
            <a:r>
              <a:rPr lang="el-GR" sz="1600" dirty="0" smtClean="0"/>
              <a:t>πρότυπο κωδικοποίησης εικόνων</a:t>
            </a:r>
            <a:endParaRPr lang="en-US" sz="1600" dirty="0" smtClean="0"/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MPEG-1</a:t>
            </a:r>
            <a:r>
              <a:rPr lang="el-GR" sz="1600" dirty="0" smtClean="0"/>
              <a:t> πρότυπο κωδικοποίησης </a:t>
            </a:r>
            <a:r>
              <a:rPr lang="en-US" sz="1600" dirty="0" smtClean="0"/>
              <a:t>video (1.5 </a:t>
            </a:r>
            <a:r>
              <a:rPr lang="en-US" sz="1600" dirty="0" err="1" smtClean="0"/>
              <a:t>Mbits</a:t>
            </a:r>
            <a:r>
              <a:rPr lang="en-US" sz="1600" dirty="0" smtClean="0"/>
              <a:t>/sec)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MPEG-1 </a:t>
            </a:r>
            <a:r>
              <a:rPr lang="el-GR" sz="1600" dirty="0" smtClean="0"/>
              <a:t>πρότυπο κωδικοποίησης </a:t>
            </a:r>
            <a:r>
              <a:rPr lang="en-US" sz="1600" dirty="0" smtClean="0"/>
              <a:t>audio (</a:t>
            </a:r>
            <a:r>
              <a:rPr lang="el-GR" sz="1600" dirty="0" smtClean="0"/>
              <a:t>μέχρι 16 </a:t>
            </a:r>
            <a:r>
              <a:rPr lang="en-US" sz="1600" dirty="0" smtClean="0"/>
              <a:t>Kbits/sec)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MP3 = MPEG-1 Layer 3 (128 Kbits/sec)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MPEG-2 (DVD, SVCD)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MPEG-4 (</a:t>
            </a:r>
            <a:r>
              <a:rPr lang="en-US" sz="1600" dirty="0" err="1" smtClean="0"/>
              <a:t>Divx</a:t>
            </a:r>
            <a:r>
              <a:rPr lang="en-US" sz="1600" dirty="0" smtClean="0"/>
              <a:t>, </a:t>
            </a:r>
            <a:r>
              <a:rPr lang="en-US" sz="1600" dirty="0" err="1" smtClean="0"/>
              <a:t>Xdiv</a:t>
            </a:r>
            <a:r>
              <a:rPr lang="en-US" sz="1600" dirty="0" smtClean="0"/>
              <a:t>, quick time)</a:t>
            </a:r>
          </a:p>
          <a:p>
            <a:pPr lvl="1" algn="l">
              <a:spcBef>
                <a:spcPts val="600"/>
              </a:spcBef>
            </a:pPr>
            <a:r>
              <a:rPr lang="en-US" sz="1600" dirty="0" smtClean="0"/>
              <a:t>MPEG-7</a:t>
            </a:r>
            <a:endParaRPr lang="el-GR" sz="1600" dirty="0" smtClean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598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3. Κανάλι Επικοινωνίας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Κανάλι Επικοινωνίας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19256" cy="540060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Κανάλι Επικοινωνίας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 το μέσο που πραγματοποιεί την ηλεκτρική σύνδεση μεταξύ πηγής και προορισμού.</a:t>
                </a:r>
              </a:p>
              <a:p>
                <a:pPr marL="0" lvl="1" indent="0" algn="l">
                  <a:spcBef>
                    <a:spcPts val="600"/>
                  </a:spcBef>
                  <a:buNone/>
                </a:pPr>
                <a:endParaRPr lang="el-GR" sz="1800" b="1" dirty="0" smtClean="0"/>
              </a:p>
              <a:p>
                <a:pPr marL="0" lvl="1" indent="0" algn="l"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Είδη </a:t>
                </a:r>
                <a:r>
                  <a:rPr lang="el-GR" sz="1800" b="1" dirty="0"/>
                  <a:t>καναλιών: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/>
                  <a:t>Κανάλια καθοδηγούμενης μετάδοσης </a:t>
                </a:r>
                <a:r>
                  <a:rPr lang="el-GR" sz="1800" dirty="0"/>
                  <a:t>[συνεστραμμένα ζεύγη συρμάτων, </a:t>
                </a:r>
                <a:r>
                  <a:rPr lang="en-US" sz="1800" dirty="0"/>
                  <a:t>(</a:t>
                </a:r>
                <a:r>
                  <a:rPr lang="el-GR" sz="1800" dirty="0"/>
                  <a:t>τηλεφωνία, </a:t>
                </a:r>
                <a:r>
                  <a:rPr lang="en-US" sz="1800" dirty="0" err="1"/>
                  <a:t>xDSL</a:t>
                </a:r>
                <a:r>
                  <a:rPr lang="en-US" sz="1800" dirty="0"/>
                  <a:t>)</a:t>
                </a:r>
                <a:r>
                  <a:rPr lang="el-GR" sz="1800" dirty="0"/>
                  <a:t>, ομοαξονικά καλώδια</a:t>
                </a:r>
                <a:r>
                  <a:rPr lang="en-US" sz="1800" dirty="0"/>
                  <a:t> (CATV)</a:t>
                </a:r>
                <a:r>
                  <a:rPr lang="el-GR" sz="1800" dirty="0"/>
                  <a:t>, οπτικές ίνες (2 </a:t>
                </a:r>
                <a:r>
                  <a:rPr lang="en-US" sz="1800" dirty="0"/>
                  <a:t>x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sz="1800" dirty="0"/>
                  <a:t>Hz)</a:t>
                </a:r>
                <a:r>
                  <a:rPr lang="el-GR" sz="1800" dirty="0"/>
                  <a:t> ]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/>
                  <a:t>Κανάλια ελεύθερης μετάδοσης </a:t>
                </a:r>
                <a:r>
                  <a:rPr lang="el-GR" sz="1800" dirty="0"/>
                  <a:t>[</a:t>
                </a:r>
                <a:r>
                  <a:rPr lang="el-GR" sz="1800" dirty="0" err="1"/>
                  <a:t>ραδιομετάδοση</a:t>
                </a:r>
                <a:r>
                  <a:rPr lang="el-GR" sz="1800" dirty="0"/>
                  <a:t> (</a:t>
                </a:r>
                <a:r>
                  <a:rPr lang="en-US" sz="1800" dirty="0"/>
                  <a:t>radio, TV</a:t>
                </a:r>
                <a:r>
                  <a:rPr lang="el-GR" sz="1800" dirty="0"/>
                  <a:t>, </a:t>
                </a:r>
                <a:r>
                  <a:rPr lang="en-US" sz="1800" dirty="0"/>
                  <a:t>WLAN</a:t>
                </a:r>
                <a:r>
                  <a:rPr lang="el-GR" sz="1800" dirty="0"/>
                  <a:t>), κινητές επικοινωνίες</a:t>
                </a:r>
                <a:r>
                  <a:rPr lang="en-US" sz="1800" dirty="0"/>
                  <a:t> (GSM, UMTS)</a:t>
                </a:r>
                <a:r>
                  <a:rPr lang="el-GR" sz="1800" dirty="0"/>
                  <a:t>, δορυφορικά]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lvl="1" indent="0" algn="l">
                  <a:spcBef>
                    <a:spcPts val="600"/>
                  </a:spcBef>
                  <a:buNone/>
                </a:pPr>
                <a:r>
                  <a:rPr lang="el-GR" sz="1800" b="1" dirty="0" smtClean="0">
                    <a:solidFill>
                      <a:schemeClr val="tx1"/>
                    </a:solidFill>
                  </a:rPr>
                  <a:t>Χαρακτηριστικά μεγέθη καναλιού: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>
                    <a:hlinkClick r:id="rId2"/>
                  </a:rPr>
                  <a:t>Χωρητικότητα </a:t>
                </a:r>
                <a:r>
                  <a:rPr lang="en-US" sz="1800" b="1" dirty="0" smtClean="0"/>
                  <a:t>C</a:t>
                </a:r>
                <a:r>
                  <a:rPr lang="el-GR" sz="1800" dirty="0" smtClean="0"/>
                  <a:t>: αντιπροσωπεύει τον θεωρητικά μέγιστο δυνατό ρυθμό διαβίβασης ψηφιακών δεδομένων χωρίς σχεδόν κανένα λάθος </a:t>
                </a:r>
                <a:r>
                  <a:rPr lang="en-US" sz="1800" dirty="0" smtClean="0"/>
                  <a:t>[</a:t>
                </a:r>
                <a:r>
                  <a:rPr lang="el-GR" sz="1800" dirty="0" smtClean="0"/>
                  <a:t>πρέπει </a:t>
                </a:r>
                <a:r>
                  <a:rPr lang="en-US" sz="1800" dirty="0" smtClean="0"/>
                  <a:t>C </a:t>
                </a:r>
                <a:r>
                  <a:rPr lang="en-US" sz="1800" dirty="0"/>
                  <a:t>&gt; R</a:t>
                </a:r>
                <a:r>
                  <a:rPr lang="en-US" sz="1800" dirty="0" smtClean="0"/>
                  <a:t>]</a:t>
                </a:r>
                <a:endParaRPr lang="el-GR" sz="1800" dirty="0"/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>
                    <a:solidFill>
                      <a:schemeClr val="tx1"/>
                    </a:solidFill>
                    <a:hlinkClick r:id="rId3"/>
                  </a:rPr>
                  <a:t>Εύρος </a:t>
                </a:r>
                <a:r>
                  <a:rPr lang="el-GR" sz="1800" b="1" dirty="0">
                    <a:solidFill>
                      <a:schemeClr val="tx1"/>
                    </a:solidFill>
                    <a:hlinkClick r:id="rId3"/>
                  </a:rPr>
                  <a:t>ζώνης </a:t>
                </a:r>
                <a:r>
                  <a:rPr lang="el-GR" sz="1800" b="1" dirty="0" smtClean="0">
                    <a:solidFill>
                      <a:schemeClr val="tx1"/>
                    </a:solidFill>
                    <a:hlinkClick r:id="rId3"/>
                  </a:rPr>
                  <a:t>συχνοτήτων 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Β </a:t>
                </a:r>
                <a:r>
                  <a:rPr lang="el-GR" sz="1800" dirty="0">
                    <a:solidFill>
                      <a:schemeClr val="tx1"/>
                    </a:solidFill>
                  </a:rPr>
                  <a:t>(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φάσμα,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Hz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) 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>
                    <a:solidFill>
                      <a:schemeClr val="tx1"/>
                    </a:solidFill>
                    <a:hlinkClick r:id="rId4"/>
                  </a:rPr>
                  <a:t>Απόσβεση</a:t>
                </a:r>
                <a:r>
                  <a:rPr lang="el-GR" sz="1800" dirty="0" smtClean="0">
                    <a:solidFill>
                      <a:schemeClr val="tx1"/>
                    </a:solidFill>
                    <a:hlinkClick r:id="rId4"/>
                  </a:rPr>
                  <a:t> </a:t>
                </a:r>
                <a:r>
                  <a:rPr lang="el-GR" sz="1800" dirty="0">
                    <a:solidFill>
                      <a:schemeClr val="tx1"/>
                    </a:solidFill>
                  </a:rPr>
                  <a:t>(απώλειες, εξασθένιση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)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Signal to Noise Ratio – S/N)</a:t>
                </a: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/>
                  <a:t>Απόκριση πλάτους και φάσης</a:t>
                </a:r>
              </a:p>
              <a:p>
                <a:pPr marL="171450" lvl="1" indent="-171450" algn="l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l-GR" sz="1800" b="1" dirty="0" smtClean="0">
                    <a:solidFill>
                      <a:schemeClr val="tx1"/>
                    </a:solidFill>
                  </a:rPr>
                  <a:t>Στατιστικές ιδιότητες θορύβου</a:t>
                </a:r>
              </a:p>
              <a:p>
                <a:pPr marL="0" lvl="1" indent="0" algn="l">
                  <a:spcBef>
                    <a:spcPts val="600"/>
                  </a:spcBef>
                  <a:buNone/>
                </a:pPr>
                <a:endParaRPr lang="el-GR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19256" cy="5400600"/>
              </a:xfrm>
              <a:blipFill rotWithShape="1">
                <a:blip r:embed="rId5" cstate="print"/>
                <a:stretch>
                  <a:fillRect l="-593" t="-677" r="-742" b="-2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632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Κανάλι Επικοινωνίας (2/2)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4006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200"/>
              </a:spcBef>
              <a:buNone/>
            </a:pPr>
            <a:r>
              <a:rPr lang="el-GR" sz="1800" b="1" dirty="0" smtClean="0">
                <a:solidFill>
                  <a:schemeClr val="tx1"/>
                </a:solidFill>
              </a:rPr>
              <a:t>Παραμορφώσεις στο σήμα λόγω του καναλιού:</a:t>
            </a:r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smtClean="0"/>
              <a:t>Εξασθένιση</a:t>
            </a:r>
            <a:r>
              <a:rPr lang="en-US" sz="1800" b="1" dirty="0" smtClean="0"/>
              <a:t>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2"/>
              </a:rPr>
              <a:t>attenuation distortion</a:t>
            </a:r>
            <a:r>
              <a:rPr lang="en-US" sz="1800" dirty="0" smtClean="0"/>
              <a:t>)</a:t>
            </a:r>
            <a:r>
              <a:rPr lang="el-GR" sz="1800" b="1" dirty="0" smtClean="0"/>
              <a:t>:</a:t>
            </a:r>
            <a:r>
              <a:rPr lang="el-GR" sz="1800" dirty="0" smtClean="0"/>
              <a:t> μείωση της ισχύος του σήματος. Μπορεί να αντιμετωπιστεί με αύξηση της ισχύος εκπομπής</a:t>
            </a:r>
            <a:endParaRPr lang="el-GR" sz="1800" b="1" dirty="0" smtClean="0"/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smtClean="0"/>
              <a:t>Π</a:t>
            </a:r>
            <a:r>
              <a:rPr lang="el-GR" sz="1800" b="1" dirty="0" smtClean="0">
                <a:solidFill>
                  <a:schemeClr val="tx1"/>
                </a:solidFill>
              </a:rPr>
              <a:t>αραμόρφωση πλάτους και φάσης</a:t>
            </a:r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smtClean="0">
                <a:solidFill>
                  <a:schemeClr val="tx1"/>
                </a:solidFill>
              </a:rPr>
              <a:t>Εισαγωγή </a:t>
            </a:r>
            <a:r>
              <a:rPr lang="el-GR" sz="1800" b="1" dirty="0" smtClean="0">
                <a:solidFill>
                  <a:schemeClr val="tx1"/>
                </a:solidFill>
                <a:hlinkClick r:id="rId3"/>
              </a:rPr>
              <a:t>θορύβου</a:t>
            </a:r>
            <a:r>
              <a:rPr lang="el-GR" sz="1800" dirty="0" smtClean="0"/>
              <a:t>. Δεν αφαιρείται σε όλες τις περιπτώσεις.</a:t>
            </a:r>
            <a:endParaRPr lang="el-GR" sz="1800" dirty="0" smtClean="0">
              <a:solidFill>
                <a:schemeClr val="tx1"/>
              </a:solidFill>
            </a:endParaRPr>
          </a:p>
          <a:p>
            <a:pPr marL="742950" lvl="2" indent="-342900" algn="l">
              <a:spcBef>
                <a:spcPts val="1200"/>
              </a:spcBef>
            </a:pPr>
            <a:r>
              <a:rPr lang="el-GR" dirty="0" smtClean="0">
                <a:solidFill>
                  <a:schemeClr val="tx1"/>
                </a:solidFill>
              </a:rPr>
              <a:t>Θερμικός προσθετικός λευκός θόρυβος</a:t>
            </a:r>
          </a:p>
          <a:p>
            <a:pPr marL="742950" lvl="2" indent="-342900" algn="l">
              <a:spcBef>
                <a:spcPts val="1200"/>
              </a:spcBef>
            </a:pPr>
            <a:r>
              <a:rPr lang="el-GR" dirty="0" smtClean="0">
                <a:solidFill>
                  <a:schemeClr val="tx1"/>
                </a:solidFill>
              </a:rPr>
              <a:t>Κρουστικός θόρυβος</a:t>
            </a:r>
          </a:p>
          <a:p>
            <a:pPr marL="742950" lvl="2" indent="-342900" algn="l">
              <a:spcBef>
                <a:spcPts val="1200"/>
              </a:spcBef>
            </a:pPr>
            <a:r>
              <a:rPr lang="el-GR" dirty="0" smtClean="0">
                <a:solidFill>
                  <a:schemeClr val="tx1"/>
                </a:solidFill>
              </a:rPr>
              <a:t>Παρεμβολές, κλπ</a:t>
            </a:r>
            <a:r>
              <a:rPr lang="el-GR" dirty="0" smtClean="0"/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marL="400050" lvl="2" indent="0" algn="l">
              <a:spcBef>
                <a:spcPts val="1200"/>
              </a:spcBef>
              <a:buNone/>
            </a:pPr>
            <a:r>
              <a:rPr lang="el-GR" dirty="0" smtClean="0"/>
              <a:t>Βασικός στόχος του σχεδιαστή ενός τηλεπικοινωνιακού συστήματος είναι η περιστολή του θορύβου</a:t>
            </a:r>
            <a:endParaRPr lang="el-GR" b="1" dirty="0" smtClean="0">
              <a:solidFill>
                <a:schemeClr val="tx1"/>
              </a:solidFill>
            </a:endParaRPr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err="1" smtClean="0">
                <a:solidFill>
                  <a:schemeClr val="tx1"/>
                </a:solidFill>
              </a:rPr>
              <a:t>Πολυδιάδρομη</a:t>
            </a:r>
            <a:r>
              <a:rPr lang="el-GR" sz="1800" b="1" dirty="0" smtClean="0">
                <a:solidFill>
                  <a:schemeClr val="tx1"/>
                </a:solidFill>
              </a:rPr>
              <a:t> όδευση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en-US" sz="1800" dirty="0" smtClean="0">
                <a:solidFill>
                  <a:schemeClr val="tx1"/>
                </a:solidFill>
                <a:hlinkClick r:id="rId4"/>
              </a:rPr>
              <a:t>multipath propagation</a:t>
            </a:r>
            <a:r>
              <a:rPr lang="en-US" sz="1800" dirty="0" smtClean="0">
                <a:solidFill>
                  <a:schemeClr val="tx1"/>
                </a:solidFill>
              </a:rPr>
              <a:t>) (</a:t>
            </a:r>
            <a:r>
              <a:rPr lang="el-GR" sz="1800" dirty="0" smtClean="0">
                <a:solidFill>
                  <a:schemeClr val="tx1"/>
                </a:solidFill>
              </a:rPr>
              <a:t>για ασύρματα κανάλια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pPr marL="342900" lvl="1" indent="-342900" algn="l">
              <a:spcBef>
                <a:spcPts val="1200"/>
              </a:spcBef>
              <a:buFont typeface="+mj-lt"/>
              <a:buAutoNum type="arabicPeriod"/>
            </a:pPr>
            <a:r>
              <a:rPr lang="el-GR" sz="1800" b="1" dirty="0" smtClean="0">
                <a:solidFill>
                  <a:schemeClr val="tx1"/>
                </a:solidFill>
              </a:rPr>
              <a:t>Χρονικές μεταβολές </a:t>
            </a:r>
            <a:r>
              <a:rPr lang="el-GR" sz="1800" dirty="0" smtClean="0">
                <a:solidFill>
                  <a:schemeClr val="tx1"/>
                </a:solidFill>
              </a:rPr>
              <a:t>των χαρακτηριστικών του καναλιού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637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4. Διαμορφωτής και Αποδιαμορφωτής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Διαμορφωτής (1/3)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472608"/>
          </a:xfrm>
        </p:spPr>
        <p:txBody>
          <a:bodyPr>
            <a:noAutofit/>
          </a:bodyPr>
          <a:lstStyle/>
          <a:p>
            <a:pPr marL="1081088" indent="-1081088" algn="l">
              <a:spcBef>
                <a:spcPts val="600"/>
              </a:spcBef>
              <a:buNone/>
            </a:pPr>
            <a:r>
              <a:rPr lang="el-GR" sz="1600" b="1" dirty="0"/>
              <a:t>Είσοδος</a:t>
            </a:r>
            <a:r>
              <a:rPr lang="en-US" sz="1600" b="1" dirty="0"/>
              <a:t> </a:t>
            </a:r>
            <a:r>
              <a:rPr lang="el-GR" sz="1600" dirty="0"/>
              <a:t>: </a:t>
            </a:r>
            <a:r>
              <a:rPr lang="en-US" sz="1600" dirty="0"/>
              <a:t>	</a:t>
            </a:r>
            <a:r>
              <a:rPr lang="el-GR" sz="1600" dirty="0"/>
              <a:t>Μια </a:t>
            </a:r>
            <a:r>
              <a:rPr lang="el-GR" sz="1600" dirty="0" smtClean="0"/>
              <a:t>ακολουθία δυαδικών συμβόλων</a:t>
            </a:r>
          </a:p>
          <a:p>
            <a:pPr marL="1081088" indent="-1081088" algn="l">
              <a:spcBef>
                <a:spcPts val="600"/>
              </a:spcBef>
              <a:buNone/>
            </a:pPr>
            <a:r>
              <a:rPr lang="el-GR" sz="1600" b="1" dirty="0" smtClean="0"/>
              <a:t>Έξοδος</a:t>
            </a:r>
            <a:r>
              <a:rPr lang="en-US" sz="1600" b="1" dirty="0" smtClean="0"/>
              <a:t> </a:t>
            </a:r>
            <a:r>
              <a:rPr lang="el-GR" sz="1600" dirty="0" smtClean="0"/>
              <a:t>:	Μια κυματομορφή κατάλληλη για μετάδοση μέσω του καναλιού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b="1" dirty="0" smtClean="0">
                <a:hlinkClick r:id="rId2"/>
              </a:rPr>
              <a:t>Διαμόρφωση </a:t>
            </a:r>
            <a:r>
              <a:rPr lang="el-GR" sz="1600" dirty="0" smtClean="0"/>
              <a:t>: </a:t>
            </a:r>
            <a:r>
              <a:rPr lang="el-GR" sz="1600" b="1" dirty="0" smtClean="0"/>
              <a:t>Ισχυρότατο εργαλείο </a:t>
            </a:r>
            <a:r>
              <a:rPr lang="el-GR" sz="1600" dirty="0" smtClean="0"/>
              <a:t>που χρησιμοποιείται στις τηλεπικοινωνίες για: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Τη μείωση των επιπτώσεων του </a:t>
            </a:r>
            <a:r>
              <a:rPr lang="el-GR" sz="1600" b="1" dirty="0" smtClean="0"/>
              <a:t>θορύβου</a:t>
            </a:r>
            <a:r>
              <a:rPr lang="el-GR" sz="1600" dirty="0" smtClean="0"/>
              <a:t> του καναλιού.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Την </a:t>
            </a:r>
            <a:r>
              <a:rPr lang="el-GR" sz="1600" b="1" dirty="0" smtClean="0"/>
              <a:t>προσαρμογή</a:t>
            </a:r>
            <a:r>
              <a:rPr lang="el-GR" sz="1600" dirty="0" smtClean="0"/>
              <a:t> του φάσματος συχνοτήτων του σήματος, με τα χαρακτηριστικά του καναλιού.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Να δώσει δυνατότητα </a:t>
            </a:r>
            <a:r>
              <a:rPr lang="el-GR" sz="1600" b="1" dirty="0" smtClean="0"/>
              <a:t>πολυπλεξίας</a:t>
            </a:r>
            <a:r>
              <a:rPr lang="el-GR" sz="1600" dirty="0" smtClean="0"/>
              <a:t> πολλών σημάτων μαζί.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Να υπερνικηθούν </a:t>
            </a:r>
            <a:r>
              <a:rPr lang="el-GR" sz="1600" b="1" dirty="0" smtClean="0"/>
              <a:t>περιορισμοί</a:t>
            </a:r>
            <a:r>
              <a:rPr lang="el-GR" sz="1600" dirty="0" smtClean="0"/>
              <a:t> των συσκευών.</a:t>
            </a:r>
            <a:endParaRPr lang="el-GR" sz="1600" dirty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b="1" u="sng" dirty="0" smtClean="0"/>
              <a:t>Είδη διαμόρφωσης</a:t>
            </a:r>
            <a:r>
              <a:rPr lang="en-US" sz="1600" b="1" u="sng" dirty="0"/>
              <a:t>:</a:t>
            </a:r>
            <a:endParaRPr lang="el-GR" sz="1600" b="1" u="sng" dirty="0" smtClean="0"/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Ανάλογα με τον τύπο του φέροντος</a:t>
            </a:r>
          </a:p>
          <a:p>
            <a:pPr lvl="1" algn="l">
              <a:spcBef>
                <a:spcPts val="600"/>
              </a:spcBef>
            </a:pPr>
            <a:r>
              <a:rPr lang="el-GR" sz="1200" dirty="0" smtClean="0"/>
              <a:t>Συνεχούς φέροντος κύματος (συνεχής κυματομορφή, συνήθως ημιτονική)</a:t>
            </a:r>
          </a:p>
          <a:p>
            <a:pPr lvl="1" algn="l">
              <a:spcBef>
                <a:spcPts val="600"/>
              </a:spcBef>
            </a:pPr>
            <a:r>
              <a:rPr lang="el-GR" sz="1200" dirty="0" smtClean="0"/>
              <a:t>Παλμών (σειρά ορθογώνιων παλμών)</a:t>
            </a:r>
          </a:p>
          <a:p>
            <a:pPr algn="l">
              <a:spcBef>
                <a:spcPts val="600"/>
              </a:spcBef>
            </a:pPr>
            <a:r>
              <a:rPr lang="el-GR" sz="1600" dirty="0" smtClean="0"/>
              <a:t>Ανάλογα με την μεταβολή του χαρακτηριστικού του φέροντος</a:t>
            </a:r>
          </a:p>
          <a:p>
            <a:pPr lvl="1" algn="l">
              <a:spcBef>
                <a:spcPts val="600"/>
              </a:spcBef>
            </a:pPr>
            <a:r>
              <a:rPr lang="el-GR" sz="1200" dirty="0" smtClean="0"/>
              <a:t>Με συνεχή τρόπο</a:t>
            </a:r>
            <a:r>
              <a:rPr lang="en-US" sz="1200" dirty="0" smtClean="0"/>
              <a:t> (analog modulation)</a:t>
            </a:r>
            <a:endParaRPr lang="el-GR" sz="1200" dirty="0" smtClean="0"/>
          </a:p>
          <a:p>
            <a:pPr lvl="1" algn="l">
              <a:spcBef>
                <a:spcPts val="600"/>
              </a:spcBef>
            </a:pPr>
            <a:r>
              <a:rPr lang="el-GR" sz="1200" dirty="0" smtClean="0"/>
              <a:t>Με διακριτό τρόπο (</a:t>
            </a:r>
            <a:r>
              <a:rPr lang="en-US" sz="1200" dirty="0" smtClean="0"/>
              <a:t>digital modulation)</a:t>
            </a:r>
            <a:endParaRPr lang="el-GR" sz="1200" dirty="0" smtClean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577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Διαμορφωτής (</a:t>
            </a:r>
            <a:r>
              <a:rPr lang="en-US" dirty="0" smtClean="0"/>
              <a:t>2</a:t>
            </a:r>
            <a:r>
              <a:rPr lang="el-GR" dirty="0" smtClean="0"/>
              <a:t>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800" b="1" dirty="0" smtClean="0"/>
              <a:t>Σημαντικές </a:t>
            </a:r>
            <a:r>
              <a:rPr lang="el-GR" sz="1800" b="1" dirty="0"/>
              <a:t>παράμετροι διαμορφωτή</a:t>
            </a:r>
            <a:r>
              <a:rPr lang="el-GR" sz="1800" dirty="0"/>
              <a:t>: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Τύπος κυματομορφής που χρησιμοποιεί 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Διάρκεια </a:t>
            </a:r>
            <a:r>
              <a:rPr lang="el-GR" sz="1800" dirty="0" err="1"/>
              <a:t>κυματομορφών</a:t>
            </a:r>
            <a:r>
              <a:rPr lang="el-GR" sz="1800" dirty="0"/>
              <a:t>			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Στάθμη ισχύος					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Εύρος ζώνης συχνοτήτων που χρησιμοποιεί	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b="1" dirty="0"/>
              <a:t>Αύξηση </a:t>
            </a:r>
            <a:r>
              <a:rPr lang="el-GR" sz="1800" dirty="0"/>
              <a:t>των 2, 3, 4, οδηγεί σε </a:t>
            </a:r>
            <a:r>
              <a:rPr lang="el-GR" sz="1800" b="1" dirty="0"/>
              <a:t>μείωση </a:t>
            </a:r>
            <a:r>
              <a:rPr lang="el-GR" sz="1800" dirty="0"/>
              <a:t>του θορύβου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n-US" sz="18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dirty="0" smtClean="0"/>
              <a:t>Η </a:t>
            </a:r>
            <a:r>
              <a:rPr lang="el-GR" sz="1800" dirty="0"/>
              <a:t>αύξηση της στάθμης ισχύος (2) και του εύρους ζώνης  (3), δεν είναι εφικτή επ’ άπειρο, εξαιτίας των περιοριστικών συνθηκών του καναλιού και των συσκευών.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dirty="0"/>
              <a:t>Επομένως, βασικό εργαλείο αποτελεί η </a:t>
            </a:r>
            <a:r>
              <a:rPr lang="el-GR" sz="1800" b="1" dirty="0"/>
              <a:t>αύξηση της διάρκειας των </a:t>
            </a:r>
            <a:r>
              <a:rPr lang="el-GR" sz="1800" b="1" dirty="0" err="1"/>
              <a:t>κυματομορφών</a:t>
            </a:r>
            <a:r>
              <a:rPr lang="el-GR" sz="1800" dirty="0"/>
              <a:t>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800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9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Διαμορφωτής (3/</a:t>
            </a:r>
            <a:r>
              <a:rPr lang="en-US" dirty="0" smtClean="0"/>
              <a:t>3</a:t>
            </a:r>
            <a:r>
              <a:rPr lang="el-GR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 smtClean="0"/>
                  <a:t>Παράδειγμα</a:t>
                </a:r>
                <a:r>
                  <a:rPr lang="el-GR" sz="1800" dirty="0" smtClean="0"/>
                  <a:t>: Έστω ότι στην είσοδο ενός διαμορφωτή  εμφανίζονται τα ψηφία </a:t>
                </a:r>
                <a:r>
                  <a:rPr lang="el-GR" sz="1800" b="1" dirty="0" smtClean="0"/>
                  <a:t>0 </a:t>
                </a:r>
                <a:r>
                  <a:rPr lang="el-GR" sz="1800" dirty="0" smtClean="0"/>
                  <a:t>και </a:t>
                </a:r>
                <a:r>
                  <a:rPr lang="el-GR" sz="1800" b="1" dirty="0" smtClean="0"/>
                  <a:t>1 </a:t>
                </a:r>
                <a:r>
                  <a:rPr lang="el-GR" sz="1800" dirty="0" smtClean="0"/>
                  <a:t>με ρυθμό </a:t>
                </a:r>
                <a:r>
                  <a:rPr lang="en-US" sz="1800" dirty="0" smtClean="0"/>
                  <a:t>1 bit/sec</a:t>
                </a:r>
                <a:r>
                  <a:rPr lang="el-GR" sz="1800" dirty="0" smtClean="0"/>
                  <a:t>. Ο διαμορφωτής μπορεί να παρέχει μία κυματομορφή ανά </a:t>
                </a:r>
                <a:r>
                  <a:rPr lang="en-US" sz="1800" dirty="0" smtClean="0"/>
                  <a:t>sec</a:t>
                </a:r>
                <a:r>
                  <a:rPr lang="el-GR" sz="1800" dirty="0" smtClean="0"/>
                  <a:t> για να αναπαριστά τα ψηφία 0 και 1, π.χ.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800" dirty="0" smtClean="0"/>
              </a:p>
              <a:p>
                <a:pPr marL="0" indent="0" algn="ctr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0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0≤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&lt;1</m:t>
                        </m:r>
                        <m:func>
                          <m:funcPr>
                            <m:ctrlP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/>
                                <a:ea typeface="Cambria Math"/>
                              </a:rPr>
                              <m:t>sec</m:t>
                            </m:r>
                          </m:fName>
                          <m:e/>
                        </m:func>
                      </m:e>
                    </m:d>
                  </m:oMath>
                </a14:m>
                <a:r>
                  <a:rPr lang="el-GR" sz="1800" b="0" dirty="0" smtClean="0">
                    <a:ea typeface="Cambria Math"/>
                  </a:rPr>
                  <a:t> και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1</m:t>
                    </m:r>
                    <m:r>
                      <a:rPr lang="el-GR" sz="1800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0≤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&lt;1</m:t>
                        </m:r>
                        <m:func>
                          <m:funcPr>
                            <m:ctrlPr>
                              <a:rPr lang="en-US" sz="1800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/>
                                <a:ea typeface="Cambria Math"/>
                              </a:rPr>
                              <m:t>sec</m:t>
                            </m:r>
                          </m:fName>
                          <m:e/>
                        </m:func>
                      </m:e>
                    </m:d>
                  </m:oMath>
                </a14:m>
                <a:endParaRPr lang="el-GR" sz="1800" dirty="0" smtClean="0">
                  <a:ea typeface="Cambria Math"/>
                </a:endParaRP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800" dirty="0">
                  <a:ea typeface="Cambria Math"/>
                </a:endParaRP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Παρατηρούμε ότι η πληροφορία του ψηφίου (0 ή 1) πήγε στη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>
                    <a:ea typeface="Cambria Math"/>
                  </a:rPr>
                  <a:t>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Αν αυξήσουμε τη διάρκεια από 1 σε 4 </a:t>
                </a:r>
                <a:r>
                  <a:rPr lang="en-US" sz="1800" dirty="0" smtClean="0"/>
                  <a:t>sec</a:t>
                </a:r>
                <a:r>
                  <a:rPr lang="el-GR" sz="1800" dirty="0" smtClean="0"/>
                  <a:t>, απαιτούνται 16 </a:t>
                </a:r>
                <a:r>
                  <a:rPr lang="el-GR" sz="1800" dirty="0" err="1" smtClean="0"/>
                  <a:t>κυματομορφές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, …,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𝐴𝑐𝑜𝑠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r>
                  <a:rPr lang="el-GR" sz="1800" dirty="0" smtClean="0"/>
                  <a:t> που η κάθε μία διαρκεί 4 </a:t>
                </a:r>
                <a:r>
                  <a:rPr lang="en-US" sz="1800" dirty="0" smtClean="0"/>
                  <a:t>sec</a:t>
                </a:r>
                <a:r>
                  <a:rPr lang="el-GR" sz="1800" dirty="0" smtClean="0"/>
                  <a:t>.  Αυτές οι 16 </a:t>
                </a:r>
                <a:r>
                  <a:rPr lang="el-GR" sz="1800" dirty="0" err="1" smtClean="0"/>
                  <a:t>κυματομορφές</a:t>
                </a:r>
                <a:r>
                  <a:rPr lang="el-GR" sz="1800" dirty="0" smtClean="0"/>
                  <a:t> αντιπροσωπεύουν 16 συνδυασμούς </a:t>
                </a:r>
                <a:r>
                  <a:rPr lang="en-US" sz="1800" dirty="0" smtClean="0"/>
                  <a:t>4 bits 0000, 0001, …, 1111.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Ο αριθμός των </a:t>
                </a:r>
                <a:r>
                  <a:rPr lang="el-GR" sz="1800" dirty="0" err="1" smtClean="0"/>
                  <a:t>κυματομορφών</a:t>
                </a:r>
                <a:r>
                  <a:rPr lang="el-GR" sz="1800" dirty="0" smtClean="0"/>
                  <a:t> που πρέπει να παράγει ο διαμορφωτής αυξάνει εκθετικά καθώς αυξάνει η διάρκεια των </a:t>
                </a:r>
                <a:r>
                  <a:rPr lang="el-GR" sz="1800" dirty="0" err="1" smtClean="0"/>
                  <a:t>κυματομορφών</a:t>
                </a:r>
                <a:r>
                  <a:rPr lang="el-GR" sz="1800" dirty="0" smtClean="0"/>
                  <a:t>. Αυτό προκαλεί αύξηση της πολυπλοκότητας. Στην πράξη χρησιμοποιούμε </a:t>
                </a:r>
                <a:r>
                  <a:rPr lang="el-GR" sz="1800" b="1" dirty="0" smtClean="0"/>
                  <a:t>2 έως 16 </a:t>
                </a:r>
                <a:r>
                  <a:rPr lang="el-GR" sz="1800" b="1" dirty="0" err="1" smtClean="0"/>
                  <a:t>κυματομορφές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472608"/>
              </a:xfrm>
              <a:blipFill rotWithShape="1">
                <a:blip r:embed="rId2" cstate="print"/>
                <a:stretch>
                  <a:fillRect l="-583" t="-669" r="-2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72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Αποδιαμορφωτής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300"/>
              </a:spcBef>
              <a:buNone/>
            </a:pPr>
            <a:r>
              <a:rPr lang="el-GR" sz="1600" b="1" dirty="0" smtClean="0">
                <a:hlinkClick r:id="rId2"/>
              </a:rPr>
              <a:t>Αποδιαμόρφωση </a:t>
            </a:r>
            <a:r>
              <a:rPr lang="el-GR" sz="1600" dirty="0" smtClean="0"/>
              <a:t>: Διαδικασία ανάκτησης του μηνύματος που φέρει η κυματομορφή η οποία παράγεται από τον διαμορφωτή.</a:t>
            </a:r>
          </a:p>
          <a:p>
            <a:pPr marL="0" indent="0" algn="l">
              <a:spcBef>
                <a:spcPts val="300"/>
              </a:spcBef>
              <a:buNone/>
            </a:pPr>
            <a:endParaRPr lang="el-GR" sz="1600" dirty="0"/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Για δοσμένο τύπο διαμορφωτή, το σπουδαιότερο χαρακτηριστικό είναι η </a:t>
            </a:r>
            <a:r>
              <a:rPr lang="el-GR" sz="1600" b="1" dirty="0" smtClean="0"/>
              <a:t>μέθοδος</a:t>
            </a:r>
            <a:r>
              <a:rPr lang="el-GR" sz="1600" dirty="0" smtClean="0"/>
              <a:t> </a:t>
            </a:r>
            <a:r>
              <a:rPr lang="el-GR" sz="1600" b="1" dirty="0" smtClean="0"/>
              <a:t>αποδιαμόρφωσης</a:t>
            </a:r>
            <a:r>
              <a:rPr lang="el-GR" sz="1600" dirty="0" smtClean="0"/>
              <a:t>. </a:t>
            </a:r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Υπάρχει μεγάλη ποικιλία διαθέσιμων τεχνικών αποδιαμόρφωσης</a:t>
            </a:r>
            <a:r>
              <a:rPr lang="el-GR" sz="1600" dirty="0"/>
              <a:t> </a:t>
            </a:r>
            <a:r>
              <a:rPr lang="el-GR" sz="1600" dirty="0" smtClean="0"/>
              <a:t>για την αποδιαμόρφωση συγκεκριμένης διαμορφωμένης κυματομορφής.</a:t>
            </a:r>
          </a:p>
          <a:p>
            <a:pPr marL="0" indent="0" algn="l">
              <a:spcBef>
                <a:spcPts val="3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Αν γνωρίζουμε:</a:t>
            </a:r>
          </a:p>
          <a:p>
            <a:pPr algn="l">
              <a:spcBef>
                <a:spcPts val="300"/>
              </a:spcBef>
            </a:pPr>
            <a:r>
              <a:rPr lang="el-GR" sz="1600" dirty="0" smtClean="0"/>
              <a:t>Τον τύπο και τη διάρκεια της κυματομορφής που παράγει ο διαμορφωτής</a:t>
            </a:r>
          </a:p>
          <a:p>
            <a:pPr algn="l">
              <a:spcBef>
                <a:spcPts val="300"/>
              </a:spcBef>
            </a:pPr>
            <a:r>
              <a:rPr lang="el-GR" sz="1600" dirty="0" smtClean="0"/>
              <a:t>Τη στάθμη ισχύος στον διαμορφωτή</a:t>
            </a:r>
          </a:p>
          <a:p>
            <a:pPr algn="l">
              <a:spcBef>
                <a:spcPts val="300"/>
              </a:spcBef>
            </a:pPr>
            <a:r>
              <a:rPr lang="el-GR" sz="1600" dirty="0" smtClean="0"/>
              <a:t>Τα φυσικά χαρακτηριστικά του καναλιού και του θορύβου του</a:t>
            </a:r>
          </a:p>
          <a:p>
            <a:pPr algn="l">
              <a:spcBef>
                <a:spcPts val="300"/>
              </a:spcBef>
            </a:pPr>
            <a:r>
              <a:rPr lang="el-GR" sz="1600" dirty="0" smtClean="0"/>
              <a:t>Τον τύπο της αποδιαμόρφωσης</a:t>
            </a:r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τότε μπορούμε </a:t>
            </a:r>
            <a:r>
              <a:rPr lang="el-GR" sz="1600" dirty="0"/>
              <a:t>να συνάγουμε σχέσεις μεταξύ του ρυθμού ψηφιακών δεδομένων, απαιτήσεων σε ισχύ και εύρος </a:t>
            </a:r>
            <a:r>
              <a:rPr lang="el-GR" sz="1600" dirty="0" smtClean="0"/>
              <a:t>ζώνης</a:t>
            </a:r>
            <a:r>
              <a:rPr lang="el-GR" sz="1600" dirty="0"/>
              <a:t> </a:t>
            </a:r>
            <a:r>
              <a:rPr lang="el-GR" sz="1600" dirty="0" smtClean="0"/>
              <a:t>και πιθανότητα εσφαλμένης αποκωδικοποίησης ενός </a:t>
            </a:r>
            <a:r>
              <a:rPr lang="en-US" sz="1600" dirty="0" smtClean="0"/>
              <a:t>bit</a:t>
            </a:r>
            <a:r>
              <a:rPr lang="el-GR" sz="1600" dirty="0" smtClean="0"/>
              <a:t> ου μηνύματος.</a:t>
            </a:r>
            <a:endParaRPr lang="el-GR" sz="1600" dirty="0"/>
          </a:p>
          <a:p>
            <a:pPr marL="0" indent="0" algn="l">
              <a:spcBef>
                <a:spcPts val="300"/>
              </a:spcBef>
              <a:buNone/>
            </a:pPr>
            <a:endParaRPr lang="el-GR" sz="1600" dirty="0"/>
          </a:p>
          <a:p>
            <a:pPr marL="0" indent="0" algn="l">
              <a:spcBef>
                <a:spcPts val="300"/>
              </a:spcBef>
              <a:buNone/>
            </a:pPr>
            <a:r>
              <a:rPr lang="el-GR" sz="1600" dirty="0" smtClean="0"/>
              <a:t>Τα χαρακτηριστικά διαμορφωτή, αποδιαμορφωτή και καναλιού επικοινωνίας, ορίζουν τον </a:t>
            </a:r>
            <a:r>
              <a:rPr lang="el-GR" sz="1600" b="1" dirty="0" smtClean="0"/>
              <a:t>μέσο ρυθμό σφαλμάτων</a:t>
            </a:r>
            <a:r>
              <a:rPr lang="el-GR" sz="1600" dirty="0" smtClean="0"/>
              <a:t>.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742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Πηγή πληροφορίας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Κωδικοποιητής και αποκωδικοποιητής πηγής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Κανάλι επικοινωνίας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Διαμορφωτής και Αποδιαμορφωτής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Κωδικοποιητής και αποκωδικοποιητής καναλιού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Δίκτυα επικοινωνιών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Πρότυπα μετάδοσης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200" dirty="0" smtClean="0">
                <a:solidFill>
                  <a:schemeClr val="tx1"/>
                </a:solidFill>
              </a:rPr>
              <a:t>Μοντέλο </a:t>
            </a:r>
            <a:r>
              <a:rPr lang="en-US" sz="2200" dirty="0" smtClean="0">
                <a:solidFill>
                  <a:schemeClr val="tx1"/>
                </a:solidFill>
              </a:rPr>
              <a:t>OSI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730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5. Κωδικοποιητής και Αποκωδικοποιητής Καναλιού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Κωδικοποιητής / Αποκωδικοποιητής Καναλιού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900"/>
              </a:spcBef>
              <a:buNone/>
            </a:pPr>
            <a:r>
              <a:rPr lang="el-GR" sz="1500" b="1" u="sng" dirty="0" smtClean="0"/>
              <a:t>Κωδικοποίηση Καναλιού </a:t>
            </a:r>
            <a:r>
              <a:rPr lang="el-GR" sz="1500" dirty="0" smtClean="0"/>
              <a:t>:  Χρησιμοποιείται για τη μετάδοση υψηλής απόδοσης και αξιοπιστίας. Συνήθως επιλέγονται λίγα, π.χ. δύο, αναλογικά σήματα για την μετάδοση μέσα από το κανάλι. Πρόσθετα </a:t>
            </a:r>
            <a:r>
              <a:rPr lang="en-US" sz="1500" dirty="0" smtClean="0"/>
              <a:t>bits</a:t>
            </a:r>
            <a:r>
              <a:rPr lang="el-GR" sz="1500" dirty="0" smtClean="0"/>
              <a:t> ελέγχου χρησιμοποιούνται για την ανίχνευση και διόρθωση λαθών.</a:t>
            </a:r>
          </a:p>
          <a:p>
            <a:pPr marL="0" indent="0" algn="l">
              <a:spcBef>
                <a:spcPts val="900"/>
              </a:spcBef>
              <a:buNone/>
            </a:pPr>
            <a:r>
              <a:rPr lang="el-GR" sz="1500" b="1" dirty="0" smtClean="0">
                <a:hlinkClick r:id="rId2"/>
              </a:rPr>
              <a:t>Μέθοδοι </a:t>
            </a:r>
            <a:r>
              <a:rPr lang="el-GR" sz="1500" b="1" dirty="0" smtClean="0"/>
              <a:t>κωδικοποίησης καναλιού</a:t>
            </a:r>
            <a:r>
              <a:rPr lang="el-GR" sz="1500" dirty="0" smtClean="0"/>
              <a:t> :</a:t>
            </a:r>
            <a:endParaRPr lang="el-GR" sz="1500" dirty="0"/>
          </a:p>
          <a:p>
            <a:pPr algn="l">
              <a:spcBef>
                <a:spcPts val="900"/>
              </a:spcBef>
            </a:pPr>
            <a:r>
              <a:rPr lang="el-GR" sz="1500" b="1" dirty="0" smtClean="0"/>
              <a:t>Κατά μπλοκ  (</a:t>
            </a:r>
            <a:r>
              <a:rPr lang="en-US" sz="1500" b="1" dirty="0" smtClean="0">
                <a:hlinkClick r:id="rId3"/>
              </a:rPr>
              <a:t>Block coding</a:t>
            </a:r>
            <a:r>
              <a:rPr lang="en-US" sz="1500" b="1" dirty="0" smtClean="0"/>
              <a:t>)</a:t>
            </a:r>
            <a:r>
              <a:rPr lang="el-GR" sz="1500" dirty="0" smtClean="0"/>
              <a:t>	</a:t>
            </a:r>
            <a:r>
              <a:rPr lang="en-US" sz="1500" dirty="0" smtClean="0"/>
              <a:t>	</a:t>
            </a:r>
            <a:r>
              <a:rPr lang="el-GR" sz="1500" dirty="0" smtClean="0"/>
              <a:t>: </a:t>
            </a:r>
            <a:r>
              <a:rPr lang="en-US" sz="1500" b="1" dirty="0" smtClean="0"/>
              <a:t>k </a:t>
            </a:r>
            <a:r>
              <a:rPr lang="en-US" sz="1500" dirty="0" smtClean="0"/>
              <a:t>bits</a:t>
            </a:r>
            <a:r>
              <a:rPr lang="el-GR" sz="1500" dirty="0" smtClean="0"/>
              <a:t> πληροφορίας + </a:t>
            </a:r>
            <a:r>
              <a:rPr lang="en-US" sz="1500" b="1" dirty="0" smtClean="0"/>
              <a:t>r </a:t>
            </a:r>
            <a:r>
              <a:rPr lang="en-US" sz="1500" dirty="0" smtClean="0"/>
              <a:t>bits</a:t>
            </a:r>
            <a:r>
              <a:rPr lang="el-GR" sz="1500" dirty="0" smtClean="0"/>
              <a:t> ελέγχου</a:t>
            </a:r>
          </a:p>
          <a:p>
            <a:pPr algn="l">
              <a:spcBef>
                <a:spcPts val="900"/>
              </a:spcBef>
            </a:pPr>
            <a:r>
              <a:rPr lang="el-GR" sz="1500" b="1" dirty="0" smtClean="0"/>
              <a:t>Συγκεραστική</a:t>
            </a:r>
            <a:r>
              <a:rPr lang="el-GR" sz="1500" b="1" dirty="0"/>
              <a:t> </a:t>
            </a:r>
            <a:r>
              <a:rPr lang="en-US" sz="1500" b="1" dirty="0" smtClean="0"/>
              <a:t>(</a:t>
            </a:r>
            <a:r>
              <a:rPr lang="en-US" sz="1500" b="1" dirty="0" smtClean="0">
                <a:hlinkClick r:id="rId4"/>
              </a:rPr>
              <a:t>Convolutional Coding</a:t>
            </a:r>
            <a:r>
              <a:rPr lang="en-US" sz="1500" b="1" dirty="0" smtClean="0"/>
              <a:t>)</a:t>
            </a:r>
            <a:r>
              <a:rPr lang="el-GR" sz="1500" dirty="0" smtClean="0"/>
              <a:t>	: </a:t>
            </a:r>
            <a:r>
              <a:rPr lang="en-US" sz="1500" dirty="0" smtClean="0"/>
              <a:t>bits</a:t>
            </a:r>
            <a:r>
              <a:rPr lang="el-GR" sz="1500" dirty="0" smtClean="0"/>
              <a:t> </a:t>
            </a:r>
            <a:r>
              <a:rPr lang="el-GR" sz="1500" dirty="0"/>
              <a:t>πληροφορίας + </a:t>
            </a:r>
            <a:r>
              <a:rPr lang="en-US" sz="1500" dirty="0" smtClean="0"/>
              <a:t>bits</a:t>
            </a:r>
            <a:r>
              <a:rPr lang="el-GR" sz="1500" dirty="0" smtClean="0"/>
              <a:t> ελέγχου αναμιγνύονται</a:t>
            </a:r>
            <a:endParaRPr lang="el-GR" sz="1500" dirty="0"/>
          </a:p>
          <a:p>
            <a:pPr marL="0" indent="0" algn="l">
              <a:spcBef>
                <a:spcPts val="900"/>
              </a:spcBef>
              <a:buNone/>
            </a:pPr>
            <a:r>
              <a:rPr lang="el-GR" sz="1500" b="1" dirty="0" smtClean="0"/>
              <a:t>Σημαντικά χαρακτηριστικά κωδικοποιητή καναλιού </a:t>
            </a:r>
            <a:r>
              <a:rPr lang="el-GR" sz="1500" dirty="0" smtClean="0"/>
              <a:t>: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Μέθοδος κωδικοποίησης</a:t>
            </a:r>
          </a:p>
          <a:p>
            <a:pPr algn="l">
              <a:spcBef>
                <a:spcPts val="900"/>
              </a:spcBef>
            </a:pPr>
            <a:r>
              <a:rPr lang="el-GR" sz="1500" b="1" dirty="0" smtClean="0"/>
              <a:t>Απόδοση κώδικα </a:t>
            </a:r>
            <a:r>
              <a:rPr lang="el-GR" sz="1500" dirty="0" smtClean="0"/>
              <a:t>( = ρυθμός δεδομένων εισόδου / ρυθμός δεδομένων εξόδου)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Ικανότητα για έλεγχο του σφάλματος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Πολυπλοκότητα</a:t>
            </a:r>
          </a:p>
          <a:p>
            <a:pPr marL="0" indent="0" algn="l">
              <a:spcBef>
                <a:spcPts val="900"/>
              </a:spcBef>
              <a:buNone/>
            </a:pPr>
            <a:endParaRPr lang="el-GR" sz="1500" dirty="0" smtClean="0"/>
          </a:p>
          <a:p>
            <a:pPr marL="0" indent="0" algn="l">
              <a:spcBef>
                <a:spcPts val="900"/>
              </a:spcBef>
              <a:buNone/>
            </a:pPr>
            <a:r>
              <a:rPr lang="el-GR" sz="1500" b="1" u="sng" dirty="0" smtClean="0"/>
              <a:t>Αποκωδικοποιητής καναλιού</a:t>
            </a:r>
            <a:r>
              <a:rPr lang="el-GR" sz="1500" dirty="0" smtClean="0"/>
              <a:t>: ξαναβρίσκει τα </a:t>
            </a:r>
            <a:r>
              <a:rPr lang="en-US" sz="1500" dirty="0" smtClean="0"/>
              <a:t>bits</a:t>
            </a:r>
            <a:r>
              <a:rPr lang="el-GR" sz="1500" dirty="0" smtClean="0"/>
              <a:t> που μεταφέρουν την πληροφορία από την κωδικοποιημένη δυαδική ακολουθία. Ανιχνεύει και διορθώνει τα σφάλματα.</a:t>
            </a:r>
          </a:p>
          <a:p>
            <a:pPr marL="0" indent="0" algn="l">
              <a:spcBef>
                <a:spcPts val="900"/>
              </a:spcBef>
              <a:buNone/>
            </a:pPr>
            <a:r>
              <a:rPr lang="el-GR" sz="1500" b="1" dirty="0" smtClean="0"/>
              <a:t>Σημαντικά </a:t>
            </a:r>
            <a:r>
              <a:rPr lang="el-GR" sz="1500" b="1" dirty="0"/>
              <a:t>χαρακτηριστικά </a:t>
            </a:r>
            <a:r>
              <a:rPr lang="el-GR" sz="1500" b="1" dirty="0" smtClean="0"/>
              <a:t>αποκωδικοποιητή </a:t>
            </a:r>
            <a:r>
              <a:rPr lang="el-GR" sz="1500" b="1" dirty="0"/>
              <a:t>καναλιού </a:t>
            </a:r>
            <a:r>
              <a:rPr lang="el-GR" sz="1500" dirty="0"/>
              <a:t>: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Πολυπλοκότητα</a:t>
            </a:r>
          </a:p>
          <a:p>
            <a:pPr algn="l">
              <a:spcBef>
                <a:spcPts val="900"/>
              </a:spcBef>
            </a:pPr>
            <a:r>
              <a:rPr lang="el-GR" sz="1500" dirty="0" smtClean="0"/>
              <a:t>Χρόνος καθυστέρησης </a:t>
            </a:r>
            <a:endParaRPr lang="el-GR" sz="1500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117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6. Δίκτυα Επικοινωνιών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Δίκτυα Επικοινωνιών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dirty="0" smtClean="0"/>
              <a:t>Ο όρος </a:t>
            </a:r>
            <a:r>
              <a:rPr lang="el-GR" sz="1800" b="1" dirty="0" smtClean="0">
                <a:hlinkClick r:id="rId2"/>
              </a:rPr>
              <a:t>Δίκτυο Επικοινωνιών </a:t>
            </a:r>
            <a:r>
              <a:rPr lang="el-GR" sz="1800" dirty="0" smtClean="0"/>
              <a:t>περιγράφει το σύνολο των δομικών στοιχείων που απαρτίζουν ένα σύγχρονο, πολυσύνθετο σύστημα επικοινωνιών. Περιλαμβάνει:</a:t>
            </a:r>
          </a:p>
          <a:p>
            <a:pPr algn="l">
              <a:spcBef>
                <a:spcPts val="1200"/>
              </a:spcBef>
            </a:pPr>
            <a:r>
              <a:rPr lang="el-GR" sz="1800" b="1" dirty="0"/>
              <a:t>Φ</a:t>
            </a:r>
            <a:r>
              <a:rPr lang="el-GR" sz="1800" b="1" dirty="0" smtClean="0"/>
              <a:t>υσικές διασυνδέσεις </a:t>
            </a:r>
            <a:r>
              <a:rPr lang="el-GR" sz="1800" dirty="0" smtClean="0"/>
              <a:t>(καλώδια, οπτικές ίνες, ραδιοκύματα, συσκευές </a:t>
            </a:r>
            <a:r>
              <a:rPr lang="en-US" sz="1800" dirty="0" smtClean="0"/>
              <a:t>modem</a:t>
            </a:r>
            <a:r>
              <a:rPr lang="el-GR" sz="1800" dirty="0" smtClean="0"/>
              <a:t>), οι οποίες επεξεργάζονται την πληροφορία εξασφαλίζοντας αξιόπιστη μεταφορά μέσα από το κανάλι δεδομένων.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Μεταγωγούς</a:t>
            </a:r>
            <a:r>
              <a:rPr lang="el-GR" sz="1800" dirty="0" smtClean="0"/>
              <a:t> (συσκευές δρομολόγησης και ανταλλαγής), οι οποίες χρησιμοποιούνται για τη δρομολόγηση της πληροφορίας από την πηγή, στον προορισμό. </a:t>
            </a:r>
            <a:endParaRPr lang="el-GR" sz="1800" dirty="0"/>
          </a:p>
        </p:txBody>
      </p:sp>
      <p:pic>
        <p:nvPicPr>
          <p:cNvPr id="1026" name="Picture 2" descr="C:\Users\user\Dropbox\ΤΕΙΜΕΣ\1_ΜΑΘΗΜΑΤΑ\4_ΤΗΛΕΠΙΚΟΙΝΩΝΙΑΚΑ_ΣΥΣΤΗΜΑΤΑ_ΙΙ\5_Digital_Communcations_Bateman\PAGES\CH1\ch1figs\sec3\network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17032"/>
            <a:ext cx="5040559" cy="255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828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Τυπική Διαμόρφωση Δικτύου Κινητής Τηλεφωνίας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8" y="1340768"/>
            <a:ext cx="3898776" cy="5040560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b="1" dirty="0" smtClean="0"/>
              <a:t>Κέντρο Μεταγωγής</a:t>
            </a:r>
            <a:r>
              <a:rPr lang="el-GR" sz="1800" dirty="0" smtClean="0"/>
              <a:t>: δρομολογεί κλήσεις μεταξύ κινητών χρηστών ή μεταξύ κινητών χρηστών και σταθμού μεταγωγής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Μικροκυματική </a:t>
            </a:r>
            <a:r>
              <a:rPr lang="el-GR" sz="1800" b="1" dirty="0" err="1" smtClean="0"/>
              <a:t>ραδιοσύνδεση</a:t>
            </a:r>
            <a:r>
              <a:rPr lang="el-GR" sz="1800" dirty="0" smtClean="0"/>
              <a:t>: διασυνδέει τους σταθμούς βάσης με τα κέντρα μεταγωγής και τα κέντρα μεταγωγής μεταξύ τους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Δημόσιο τηλεφωνικό δίκτυο μεταγωγής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Public Switched Telephone Network </a:t>
            </a:r>
            <a:r>
              <a:rPr lang="en-US" sz="1800" dirty="0" smtClean="0"/>
              <a:t>PSTN)</a:t>
            </a:r>
            <a:r>
              <a:rPr lang="el-GR" sz="1800" dirty="0" smtClean="0"/>
              <a:t>: εξασφαλίζει τη διασύνδεση των κλήσεων μεταξύ κινητών και σταθερών χρηστών.</a:t>
            </a:r>
            <a:endParaRPr lang="el-GR" sz="1800" dirty="0"/>
          </a:p>
        </p:txBody>
      </p:sp>
      <p:pic>
        <p:nvPicPr>
          <p:cNvPr id="2050" name="Picture 2" descr="C:\Users\user\Dropbox\ΤΕΙΜΕΣ\1_ΜΑΘΗΜΑΤΑ\4_ΤΗΛΕΠΙΚΟΙΝΩΝΙΑΚΑ_ΣΥΣΤΗΜΑΤΑ_ΙΙ\5_Digital_Communcations_Bateman\PAGES\CH1\ch1figs\sec3\mob_ne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850" y="1556792"/>
            <a:ext cx="406381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3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Ιεραρχία Δικτύου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258816" cy="5184576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Συνδέσεις μικρού φόρτου, π.χ. οικιακών χρηστών, εξυπηρετούνται από </a:t>
            </a:r>
            <a:r>
              <a:rPr lang="el-GR" sz="1800" b="1" dirty="0" smtClean="0"/>
              <a:t>συνδέσεις χαμηλής χωρητικότητας</a:t>
            </a:r>
            <a:r>
              <a:rPr lang="el-GR" sz="1800" dirty="0" smtClean="0"/>
              <a:t>, όπως το συνεστραμμένο ζεύγος χαλκού.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Το </a:t>
            </a:r>
            <a:r>
              <a:rPr lang="el-GR" sz="1800" dirty="0"/>
              <a:t>συνεστραμμένο ζεύγος </a:t>
            </a:r>
            <a:r>
              <a:rPr lang="el-GR" sz="1800" dirty="0" smtClean="0"/>
              <a:t>χαλκού υποστηρίζει ταχύτητες μέχρι 56</a:t>
            </a:r>
            <a:r>
              <a:rPr lang="en-US" sz="1800" dirty="0" smtClean="0"/>
              <a:t> kbps</a:t>
            </a:r>
            <a:r>
              <a:rPr lang="el-GR" sz="1800" dirty="0" smtClean="0"/>
              <a:t> για </a:t>
            </a:r>
            <a:r>
              <a:rPr lang="en-US" sz="1800" dirty="0" smtClean="0"/>
              <a:t>PSTN</a:t>
            </a:r>
            <a:r>
              <a:rPr lang="el-GR" sz="1800" dirty="0" smtClean="0"/>
              <a:t> συνδέσεις και 2</a:t>
            </a:r>
            <a:r>
              <a:rPr lang="en-US" sz="1800" dirty="0" smtClean="0"/>
              <a:t>x64 kbps</a:t>
            </a:r>
            <a:r>
              <a:rPr lang="el-GR" sz="1800" dirty="0" smtClean="0"/>
              <a:t> για </a:t>
            </a:r>
            <a:r>
              <a:rPr lang="en-US" sz="1800" dirty="0" smtClean="0"/>
              <a:t>ISDN </a:t>
            </a:r>
            <a:r>
              <a:rPr lang="el-GR" sz="1800" dirty="0" smtClean="0"/>
              <a:t>συνδέσεις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Οι συνδέσεις μεταξύ πόλεων εξυπηρετούνται από κυκλώματα υψηλής ταχύτητας, όπως </a:t>
            </a:r>
            <a:r>
              <a:rPr lang="el-GR" sz="1800" dirty="0" err="1" smtClean="0"/>
              <a:t>ραδιοζεύξεις</a:t>
            </a:r>
            <a:r>
              <a:rPr lang="el-GR" sz="1800" dirty="0" smtClean="0"/>
              <a:t> ή οπτικές ίνες.</a:t>
            </a:r>
            <a:endParaRPr lang="el-GR" sz="1800" dirty="0"/>
          </a:p>
        </p:txBody>
      </p:sp>
      <p:pic>
        <p:nvPicPr>
          <p:cNvPr id="3074" name="Picture 2" descr="C:\Users\user\Dropbox\ΤΕΙΜΕΣ\1_ΜΑΘΗΜΑΤΑ\4_ΤΗΛΕΠΙΚΟΙΝΩΝΙΑΚΑ_ΣΥΣΤΗΜΑΤΑ_ΙΙ\5_Digital_Communcations_Bateman\PAGES\CH1\ch1figs\sec3\tel_hi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8100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821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/>
              <a:t>7</a:t>
            </a:r>
            <a:r>
              <a:rPr lang="el-GR" sz="3600" b="1" dirty="0" smtClean="0"/>
              <a:t>. Πρότυπα Μετάδοσης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08389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Μετάδοσης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b="1" dirty="0" smtClean="0">
                <a:hlinkClick r:id="rId2"/>
              </a:rPr>
              <a:t>Ιεραρχία Πολύπλεξης Βορείου Αμερικής</a:t>
            </a:r>
            <a:endParaRPr lang="el-GR" sz="18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88765"/>
            <a:ext cx="8210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253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Μετάδοσης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Μορφ</a:t>
            </a:r>
            <a:r>
              <a:rPr lang="el-GR" sz="1800" dirty="0"/>
              <a:t>ή</a:t>
            </a:r>
            <a:r>
              <a:rPr lang="el-GR" sz="1800" dirty="0" smtClean="0"/>
              <a:t> πλαισίου σύμφωνα με την πολυπλεξία </a:t>
            </a:r>
            <a:r>
              <a:rPr lang="en-US" sz="1800" dirty="0" smtClean="0"/>
              <a:t>ITU (CCITT)</a:t>
            </a:r>
            <a:endParaRPr lang="el-GR" sz="1800" dirty="0" smtClean="0"/>
          </a:p>
          <a:p>
            <a:pPr algn="l">
              <a:spcBef>
                <a:spcPts val="1200"/>
              </a:spcBef>
            </a:pPr>
            <a:endParaRPr lang="el-GR" sz="1800" dirty="0"/>
          </a:p>
          <a:p>
            <a:pPr algn="l">
              <a:spcBef>
                <a:spcPts val="1200"/>
              </a:spcBef>
            </a:pPr>
            <a:endParaRPr lang="el-GR" sz="1800" dirty="0" smtClean="0"/>
          </a:p>
          <a:p>
            <a:pPr algn="l">
              <a:spcBef>
                <a:spcPts val="1200"/>
              </a:spcBef>
            </a:pPr>
            <a:endParaRPr lang="el-GR" sz="1800" dirty="0"/>
          </a:p>
          <a:p>
            <a:pPr algn="l">
              <a:spcBef>
                <a:spcPts val="1200"/>
              </a:spcBef>
            </a:pPr>
            <a:r>
              <a:rPr lang="el-GR" sz="1800" b="1" dirty="0" smtClean="0">
                <a:hlinkClick r:id="rId2"/>
              </a:rPr>
              <a:t>Ευρωπαϊκή Ιεραρχία Πολύπλεξης</a:t>
            </a:r>
            <a:r>
              <a:rPr lang="el-GR" sz="1800" b="1" dirty="0" smtClean="0"/>
              <a:t> </a:t>
            </a:r>
            <a:r>
              <a:rPr lang="el-GR" sz="1800" dirty="0" smtClean="0"/>
              <a:t>(κατά </a:t>
            </a:r>
            <a:r>
              <a:rPr lang="en-US" sz="1800" dirty="0" smtClean="0"/>
              <a:t>ITU)</a:t>
            </a: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/>
          </a:p>
        </p:txBody>
      </p:sp>
      <p:pic>
        <p:nvPicPr>
          <p:cNvPr id="5122" name="Picture 2" descr="C:\Users\user\Dropbox\ΤΕΙΜΕΣ\1_ΜΑΘΗΜΑΤΑ\4_ΤΗΛΕΠΙΚΟΙΝΩΝΙΑΚΑ_ΣΥΣΤΗΜΑΤΑ_ΙΙ\5_Digital_Communcations_Bateman\PAGES\CH1\ch1figs\sec3\eframe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69"/>
          <a:stretch/>
        </p:blipFill>
        <p:spPr bwMode="auto">
          <a:xfrm>
            <a:off x="1547664" y="1484784"/>
            <a:ext cx="6048672" cy="118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ropbox\ΤΕΙΜΕΣ\1_ΜΑΘΗΜΑΤΑ\4_ΤΗΛΕΠΙΚΟΙΝΩΝΙΑΚΑ_ΣΥΣΤΗΜΑΤΑ_ΙΙ\5_Digital_Communcations_Bateman\PAGES\CH1\ch1figs\sec3\eserie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56992"/>
            <a:ext cx="697374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095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Ψηφιακό Δίκτυο Ολοκληρωμένων Υπηρεσιών (</a:t>
            </a:r>
            <a:r>
              <a:rPr lang="en-US" sz="2800" dirty="0" smtClean="0"/>
              <a:t>ISDN)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4474840" cy="5184576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n-US" sz="1800" b="1" dirty="0" smtClean="0">
                <a:hlinkClick r:id="rId2"/>
              </a:rPr>
              <a:t>Integrated Services Digital Network - ISDN</a:t>
            </a:r>
            <a:r>
              <a:rPr lang="el-GR" sz="1800" dirty="0" smtClean="0"/>
              <a:t>: πρότυπο πλήρους ψηφιακής επικοινωνιακής ζεύξης μεταξύ τελικού χρήστη και τοπικού κέντρου.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Παρέχει </a:t>
            </a:r>
            <a:r>
              <a:rPr lang="el-GR" sz="1800" b="1" dirty="0" smtClean="0"/>
              <a:t>εγγυημένο ρυθμό </a:t>
            </a:r>
            <a:r>
              <a:rPr lang="el-GR" sz="1800" dirty="0" smtClean="0"/>
              <a:t>αποστολής δεδομένων με 64 </a:t>
            </a:r>
            <a:r>
              <a:rPr lang="en-US" sz="1800" dirty="0" smtClean="0"/>
              <a:t>kbps.</a:t>
            </a:r>
            <a:endParaRPr lang="el-GR" sz="1800" dirty="0" smtClean="0"/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Επειδή η ψηφιοποίηση της φωνής πραγματοποιείται στην πηγή, δεν χρειάζεται κάρτες </a:t>
            </a:r>
            <a:r>
              <a:rPr lang="en-US" sz="1800" dirty="0" smtClean="0"/>
              <a:t>modem.</a:t>
            </a:r>
            <a:endParaRPr lang="el-GR" sz="1800" dirty="0" smtClean="0"/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Βασικός ρυθμός</a:t>
            </a:r>
            <a:r>
              <a:rPr lang="en-US" sz="1800" b="1" dirty="0" smtClean="0"/>
              <a:t> </a:t>
            </a:r>
            <a:r>
              <a:rPr lang="en-US" sz="1800" dirty="0" smtClean="0"/>
              <a:t>(basic rate)</a:t>
            </a:r>
            <a:r>
              <a:rPr lang="el-GR" sz="1800" dirty="0" smtClean="0"/>
              <a:t>: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2B+D</a:t>
            </a:r>
            <a:r>
              <a:rPr lang="el-GR" sz="1800" dirty="0" smtClean="0"/>
              <a:t> (2</a:t>
            </a:r>
            <a:r>
              <a:rPr lang="en-US" sz="1800" dirty="0" smtClean="0"/>
              <a:t>x64+16 kbps)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Πρωτεύων ρυθμός</a:t>
            </a:r>
            <a:r>
              <a:rPr lang="en-US" sz="1800" dirty="0" smtClean="0"/>
              <a:t> (primary rate)</a:t>
            </a:r>
            <a:r>
              <a:rPr lang="el-GR" sz="1800" dirty="0" smtClean="0"/>
              <a:t>: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31x64 = 2.048 Mbps</a:t>
            </a:r>
            <a:endParaRPr lang="el-GR" sz="1800" dirty="0"/>
          </a:p>
        </p:txBody>
      </p:sp>
      <p:pic>
        <p:nvPicPr>
          <p:cNvPr id="6146" name="Picture 2" descr="C:\Users\user\Dropbox\ΤΕΙΜΕΣ\1_ΜΑΘΗΜΑΤΑ\4_ΤΗΛΕΠΙΚΟΙΝΩΝΙΑΚΑ_ΣΥΣΤΗΜΑΤΑ_ΙΙ\5_Digital_Communcations_Bateman\PAGES\CH1\ch1figs\sec3\isd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928935" cy="419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262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Ψηφιακό Σύστημα Επικοινωνίας</a:t>
            </a:r>
            <a:endParaRPr lang="el-GR" dirty="0"/>
          </a:p>
        </p:txBody>
      </p:sp>
      <p:grpSp>
        <p:nvGrpSpPr>
          <p:cNvPr id="30" name="Group 29"/>
          <p:cNvGrpSpPr/>
          <p:nvPr/>
        </p:nvGrpSpPr>
        <p:grpSpPr>
          <a:xfrm>
            <a:off x="395536" y="1268760"/>
            <a:ext cx="8496943" cy="4392488"/>
            <a:chOff x="539553" y="1771875"/>
            <a:chExt cx="7920036" cy="3889378"/>
          </a:xfrm>
        </p:grpSpPr>
        <p:pic>
          <p:nvPicPr>
            <p:cNvPr id="5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3" y="1771875"/>
              <a:ext cx="7920036" cy="388937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780844" y="1771877"/>
              <a:ext cx="2735819" cy="307909"/>
              <a:chOff x="839" y="1752"/>
              <a:chExt cx="1542" cy="171"/>
            </a:xfrm>
            <a:noFill/>
          </p:grpSpPr>
          <p:sp>
            <p:nvSpPr>
              <p:cNvPr id="19" name="Line 12"/>
              <p:cNvSpPr>
                <a:spLocks noChangeShapeType="1"/>
              </p:cNvSpPr>
              <p:nvPr/>
            </p:nvSpPr>
            <p:spPr bwMode="auto">
              <a:xfrm>
                <a:off x="839" y="1842"/>
                <a:ext cx="363" cy="0"/>
              </a:xfrm>
              <a:prstGeom prst="line">
                <a:avLst/>
              </a:prstGeom>
              <a:ln>
                <a:headEnd type="arrow" w="med" len="med"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1202" y="1752"/>
                <a:ext cx="817" cy="17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1400" dirty="0">
                    <a:latin typeface="Cambria Math" pitchFamily="18" charset="0"/>
                    <a:ea typeface="Cambria Math" pitchFamily="18" charset="0"/>
                  </a:rPr>
                  <a:t>Σύστημα πηγής</a:t>
                </a:r>
              </a:p>
            </p:txBody>
          </p:sp>
          <p:sp>
            <p:nvSpPr>
              <p:cNvPr id="21" name="Line 14"/>
              <p:cNvSpPr>
                <a:spLocks noChangeShapeType="1"/>
              </p:cNvSpPr>
              <p:nvPr/>
            </p:nvSpPr>
            <p:spPr bwMode="auto">
              <a:xfrm>
                <a:off x="1973" y="1842"/>
                <a:ext cx="408" cy="0"/>
              </a:xfrm>
              <a:prstGeom prst="line">
                <a:avLst/>
              </a:prstGeom>
              <a:ln>
                <a:headEnd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780844" y="5283123"/>
              <a:ext cx="2737593" cy="307909"/>
              <a:chOff x="793" y="3702"/>
              <a:chExt cx="1490" cy="171"/>
            </a:xfrm>
            <a:noFill/>
          </p:grpSpPr>
          <p:sp>
            <p:nvSpPr>
              <p:cNvPr id="16" name="Line 17"/>
              <p:cNvSpPr>
                <a:spLocks noChangeShapeType="1"/>
              </p:cNvSpPr>
              <p:nvPr/>
            </p:nvSpPr>
            <p:spPr bwMode="auto">
              <a:xfrm>
                <a:off x="793" y="3792"/>
                <a:ext cx="227" cy="1"/>
              </a:xfrm>
              <a:prstGeom prst="line">
                <a:avLst/>
              </a:prstGeom>
              <a:ln>
                <a:headEnd type="arrow" w="med" len="med"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17" name="Text Box 18"/>
              <p:cNvSpPr txBox="1">
                <a:spLocks noChangeArrowheads="1"/>
              </p:cNvSpPr>
              <p:nvPr/>
            </p:nvSpPr>
            <p:spPr bwMode="auto">
              <a:xfrm>
                <a:off x="1020" y="3702"/>
                <a:ext cx="1089" cy="17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1400">
                    <a:latin typeface="Cambria Math" pitchFamily="18" charset="0"/>
                    <a:ea typeface="Cambria Math" pitchFamily="18" charset="0"/>
                  </a:rPr>
                  <a:t>Σύστημα προορισμού</a:t>
                </a:r>
              </a:p>
            </p:txBody>
          </p:sp>
          <p:sp>
            <p:nvSpPr>
              <p:cNvPr id="18" name="Line 19"/>
              <p:cNvSpPr>
                <a:spLocks noChangeShapeType="1"/>
              </p:cNvSpPr>
              <p:nvPr/>
            </p:nvSpPr>
            <p:spPr bwMode="auto">
              <a:xfrm>
                <a:off x="2018" y="3793"/>
                <a:ext cx="265" cy="1"/>
              </a:xfrm>
              <a:prstGeom prst="line">
                <a:avLst/>
              </a:prstGeom>
              <a:ln>
                <a:headEnd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4001020" y="1771877"/>
              <a:ext cx="2735819" cy="307909"/>
              <a:chOff x="2608" y="1752"/>
              <a:chExt cx="1542" cy="171"/>
            </a:xfrm>
            <a:noFill/>
          </p:grpSpPr>
          <p:sp>
            <p:nvSpPr>
              <p:cNvPr id="13" name="Line 22"/>
              <p:cNvSpPr>
                <a:spLocks noChangeShapeType="1"/>
              </p:cNvSpPr>
              <p:nvPr/>
            </p:nvSpPr>
            <p:spPr bwMode="auto">
              <a:xfrm>
                <a:off x="2608" y="1842"/>
                <a:ext cx="499" cy="0"/>
              </a:xfrm>
              <a:prstGeom prst="line">
                <a:avLst/>
              </a:prstGeom>
              <a:ln>
                <a:headEnd type="arrow" w="med" len="med"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14" name="Text Box 23"/>
              <p:cNvSpPr txBox="1">
                <a:spLocks noChangeArrowheads="1"/>
              </p:cNvSpPr>
              <p:nvPr/>
            </p:nvSpPr>
            <p:spPr bwMode="auto">
              <a:xfrm>
                <a:off x="2971" y="1752"/>
                <a:ext cx="817" cy="17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1400" dirty="0">
                    <a:latin typeface="Cambria Math" pitchFamily="18" charset="0"/>
                    <a:ea typeface="Cambria Math" pitchFamily="18" charset="0"/>
                  </a:rPr>
                  <a:t>Πομπός</a:t>
                </a:r>
              </a:p>
            </p:txBody>
          </p:sp>
          <p:sp>
            <p:nvSpPr>
              <p:cNvPr id="15" name="Line 24"/>
              <p:cNvSpPr>
                <a:spLocks noChangeShapeType="1"/>
              </p:cNvSpPr>
              <p:nvPr/>
            </p:nvSpPr>
            <p:spPr bwMode="auto">
              <a:xfrm>
                <a:off x="3606" y="1842"/>
                <a:ext cx="544" cy="0"/>
              </a:xfrm>
              <a:prstGeom prst="line">
                <a:avLst/>
              </a:prstGeom>
              <a:ln>
                <a:headEnd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  <p:grpSp>
          <p:nvGrpSpPr>
            <p:cNvPr id="9" name="Group 30"/>
            <p:cNvGrpSpPr>
              <a:grpSpLocks/>
            </p:cNvGrpSpPr>
            <p:nvPr/>
          </p:nvGrpSpPr>
          <p:grpSpPr bwMode="auto">
            <a:xfrm>
              <a:off x="4001020" y="5283123"/>
              <a:ext cx="2655980" cy="307909"/>
              <a:chOff x="2608" y="3702"/>
              <a:chExt cx="1542" cy="171"/>
            </a:xfrm>
            <a:noFill/>
          </p:grpSpPr>
          <p:sp>
            <p:nvSpPr>
              <p:cNvPr id="10" name="Line 27"/>
              <p:cNvSpPr>
                <a:spLocks noChangeShapeType="1"/>
              </p:cNvSpPr>
              <p:nvPr/>
            </p:nvSpPr>
            <p:spPr bwMode="auto">
              <a:xfrm>
                <a:off x="2608" y="3792"/>
                <a:ext cx="499" cy="0"/>
              </a:xfrm>
              <a:prstGeom prst="line">
                <a:avLst/>
              </a:prstGeom>
              <a:ln>
                <a:headEnd type="arrow" w="med" len="med"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  <p:sp>
            <p:nvSpPr>
              <p:cNvPr id="11" name="Text Box 28"/>
              <p:cNvSpPr txBox="1">
                <a:spLocks noChangeArrowheads="1"/>
              </p:cNvSpPr>
              <p:nvPr/>
            </p:nvSpPr>
            <p:spPr bwMode="auto">
              <a:xfrm>
                <a:off x="2971" y="3702"/>
                <a:ext cx="817" cy="17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1400">
                    <a:latin typeface="Cambria Math" pitchFamily="18" charset="0"/>
                    <a:ea typeface="Cambria Math" pitchFamily="18" charset="0"/>
                  </a:rPr>
                  <a:t>Δέκτης</a:t>
                </a:r>
              </a:p>
            </p:txBody>
          </p:sp>
          <p:sp>
            <p:nvSpPr>
              <p:cNvPr id="12" name="Line 29"/>
              <p:cNvSpPr>
                <a:spLocks noChangeShapeType="1"/>
              </p:cNvSpPr>
              <p:nvPr/>
            </p:nvSpPr>
            <p:spPr bwMode="auto">
              <a:xfrm>
                <a:off x="3606" y="3792"/>
                <a:ext cx="544" cy="0"/>
              </a:xfrm>
              <a:prstGeom prst="line">
                <a:avLst/>
              </a:prstGeom>
              <a:ln>
                <a:headEnd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algn="ctr"/>
                <a:endParaRPr lang="el-GR" sz="1400">
                  <a:latin typeface="Cambria Math" pitchFamily="18" charset="0"/>
                  <a:ea typeface="Cambria Math" pitchFamily="18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323528" y="6042774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Σκοπός: η διαβίβαση συμβόλων να γίνεται με όσο 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υψηλότερο ρυθμό διαβίβασης και πιστότητα</a:t>
            </a:r>
            <a:endParaRPr lang="el-GR" sz="1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Θέση αριθμού διαφάνειας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281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/>
              <a:t>8</a:t>
            </a:r>
            <a:r>
              <a:rPr lang="el-GR" sz="3600" b="1" dirty="0" smtClean="0"/>
              <a:t>. Μοντέλο </a:t>
            </a:r>
            <a:r>
              <a:rPr lang="en-US" sz="3600" b="1" dirty="0" smtClean="0"/>
              <a:t>OSI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08389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Μοντέλο </a:t>
            </a:r>
            <a:r>
              <a:rPr lang="en-US" dirty="0" smtClean="0"/>
              <a:t>OSI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3826768" cy="5040560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b="1" dirty="0" smtClean="0">
                <a:hlinkClick r:id="rId2"/>
              </a:rPr>
              <a:t>Πρωτόκολλο επικοινωνίας</a:t>
            </a:r>
            <a:r>
              <a:rPr lang="el-GR" sz="1800" dirty="0" smtClean="0"/>
              <a:t>:  ένα σύνολο αναλυτικών κανόνων που πρέπει να τηρούνται για να εξασφαλίζεται ο πλήρης έλεγχος σε μία συγκεκριμένη λειτουργία ενός επικοινωνιακού συστήματος.</a:t>
            </a:r>
          </a:p>
          <a:p>
            <a:pPr algn="l">
              <a:spcBef>
                <a:spcPts val="1200"/>
              </a:spcBef>
            </a:pPr>
            <a:r>
              <a:rPr lang="el-GR" sz="1800" b="1" dirty="0" smtClean="0">
                <a:hlinkClick r:id="rId3"/>
              </a:rPr>
              <a:t>Μοντέλο </a:t>
            </a:r>
            <a:r>
              <a:rPr lang="en-US" sz="1800" b="1" dirty="0" smtClean="0">
                <a:hlinkClick r:id="rId3"/>
              </a:rPr>
              <a:t>OSI</a:t>
            </a:r>
            <a:r>
              <a:rPr lang="el-GR" sz="1800" dirty="0" smtClean="0"/>
              <a:t>: </a:t>
            </a:r>
            <a:r>
              <a:rPr lang="el-GR" sz="1800" dirty="0" err="1" smtClean="0"/>
              <a:t>προτυποποιημένο</a:t>
            </a:r>
            <a:r>
              <a:rPr lang="el-GR" sz="1800" dirty="0" smtClean="0"/>
              <a:t> μοντέλο επτά (7) επιπέδων. Κάθε επίπεδο συγκροτείται από ένα σύνολο πρωτοκόλλων.</a:t>
            </a:r>
            <a:endParaRPr lang="el-GR" sz="1800" dirty="0"/>
          </a:p>
        </p:txBody>
      </p:sp>
      <p:pic>
        <p:nvPicPr>
          <p:cNvPr id="7170" name="Picture 2" descr="C:\Users\user\Dropbox\ΤΕΙΜΕΣ\1_ΜΑΘΗΜΑΤΑ\4_ΤΗΛΕΠΙΚΟΙΝΩΝΙΑΚΑ_ΣΥΣΤΗΜΑΤΑ_ΙΙ\5_Digital_Communcations_Bateman\PAGES\CH1\ch1figs\sec3\osi_mod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4081636" cy="372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343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Δίκτυα Μεταγωγής Κυκλώματος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4834880" cy="4896544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Ένα δίκτυο ονομάζεται </a:t>
            </a:r>
            <a:r>
              <a:rPr lang="el-GR" sz="1800" b="1" dirty="0" smtClean="0"/>
              <a:t>μεταγωγής κυκλώματος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circuit switched network</a:t>
            </a:r>
            <a:r>
              <a:rPr lang="en-US" sz="1800" dirty="0" smtClean="0"/>
              <a:t>) </a:t>
            </a:r>
            <a:r>
              <a:rPr lang="el-GR" sz="1800" dirty="0" smtClean="0"/>
              <a:t>όταν στην αρχή κάθε πλήρους διαδικασίας ανταλλαγής μηνυμάτων, η διαδρομή μέσα στο δίκτυο </a:t>
            </a:r>
            <a:r>
              <a:rPr lang="el-GR" sz="1800" b="1" dirty="0" smtClean="0"/>
              <a:t>καθορίζεται από την αρχή</a:t>
            </a:r>
            <a:r>
              <a:rPr lang="el-GR" sz="1800" dirty="0" smtClean="0"/>
              <a:t>, οι σωστές συνδέσεις </a:t>
            </a:r>
            <a:r>
              <a:rPr lang="el-GR" sz="1800" b="1" dirty="0" smtClean="0"/>
              <a:t>ενεργοποιούνται εξ</a:t>
            </a:r>
            <a:r>
              <a:rPr lang="en-US" sz="1800" b="1" dirty="0" smtClean="0"/>
              <a:t>’ </a:t>
            </a:r>
            <a:r>
              <a:rPr lang="el-GR" sz="1800" b="1" dirty="0" smtClean="0"/>
              <a:t>αρχής </a:t>
            </a:r>
            <a:r>
              <a:rPr lang="el-GR" sz="1800" dirty="0" smtClean="0"/>
              <a:t>και η διάρθρωση αυτή διατηρείται καθ’ όλη τη διάρκεια της επικοινωνίας.</a:t>
            </a:r>
            <a:endParaRPr lang="el-GR" sz="1800" dirty="0"/>
          </a:p>
        </p:txBody>
      </p:sp>
      <p:pic>
        <p:nvPicPr>
          <p:cNvPr id="8194" name="Picture 2" descr="C:\Users\user\Dropbox\ΤΕΙΜΕΣ\1_ΜΑΘΗΜΑΤΑ\4_ΤΗΛΕΠΙΚΟΙΝΩΝΙΑΚΑ_ΣΥΣΤΗΜΑΤΑ_ΙΙ\5_Digital_Communcations_Bateman\PAGES\CH1\ch1figs\sec3\circ_sw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39" y="1772816"/>
            <a:ext cx="3249933" cy="37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687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Δίκτυα Μεταγωγής Πακέτων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4978896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dirty="0" smtClean="0"/>
              <a:t>Ένα δίκτυο ονομάζεται </a:t>
            </a:r>
            <a:r>
              <a:rPr lang="el-GR" sz="1800" b="1" dirty="0" smtClean="0"/>
              <a:t>δίκτυο μεταγωγής πακέτων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2"/>
              </a:rPr>
              <a:t>packet switched network</a:t>
            </a:r>
            <a:r>
              <a:rPr lang="en-US" sz="1800" dirty="0" smtClean="0"/>
              <a:t>) </a:t>
            </a:r>
            <a:r>
              <a:rPr lang="el-GR" sz="1800" dirty="0" smtClean="0"/>
              <a:t>όταν δρομολογεί επιμέρους τμήματα (πακέτα) του μηνύματος στη </a:t>
            </a:r>
            <a:r>
              <a:rPr lang="el-GR" sz="1800" b="1" dirty="0" smtClean="0"/>
              <a:t>βέλτιστη δυνατή διαδρομή </a:t>
            </a:r>
            <a:r>
              <a:rPr lang="el-GR" sz="1800" dirty="0" smtClean="0"/>
              <a:t>(λιγότερο βεβαρυμμένη, θορυβώδης, κλπ)</a:t>
            </a:r>
            <a:r>
              <a:rPr lang="en-US" sz="1800" dirty="0" smtClean="0"/>
              <a:t>,</a:t>
            </a:r>
            <a:r>
              <a:rPr lang="el-GR" sz="1800" dirty="0" smtClean="0"/>
              <a:t> που είναι διαθέσιμη εκείνη τη χρονική στιγμή. Για </a:t>
            </a:r>
            <a:r>
              <a:rPr lang="el-GR" sz="1800" b="1" dirty="0" smtClean="0"/>
              <a:t>κάθε πακέτο </a:t>
            </a:r>
            <a:r>
              <a:rPr lang="el-GR" sz="1800" dirty="0" smtClean="0"/>
              <a:t>υπολογίζεται δυναμικά η βέλτιστη δρομολόγηση.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Εξασφαλίζουν </a:t>
            </a:r>
            <a:r>
              <a:rPr lang="el-GR" sz="1800" b="1" dirty="0" smtClean="0"/>
              <a:t>βέλτιστη διαχείριση χωρητικότητας </a:t>
            </a:r>
            <a:r>
              <a:rPr lang="el-GR" sz="1800" dirty="0" smtClean="0"/>
              <a:t>του δικτύου, ειδικά όταν οι πυκνότητα της κίνησης και οι συμφορήσεις είναι απρόβλεπτες, όπως στο </a:t>
            </a:r>
            <a:r>
              <a:rPr lang="en-US" sz="1800" dirty="0" smtClean="0"/>
              <a:t>Internet. 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Απαιτούν </a:t>
            </a:r>
            <a:r>
              <a:rPr lang="el-GR" sz="1800" b="1" dirty="0" smtClean="0"/>
              <a:t>πρόσθετη σηματοδοσία </a:t>
            </a:r>
            <a:r>
              <a:rPr lang="el-GR" sz="1800" dirty="0" smtClean="0"/>
              <a:t>για τη δρομολόγηση κάθε πακέτου ξεχωριστά και την σωστή αναδιάταξη των πακέτων στον δέκτη, ώστε να ανασυντίθεται σωστά το εκπεμπόμενο μήνυμα.</a:t>
            </a:r>
            <a:endParaRPr lang="el-GR" sz="1800" dirty="0"/>
          </a:p>
        </p:txBody>
      </p:sp>
      <p:pic>
        <p:nvPicPr>
          <p:cNvPr id="9218" name="Picture 2" descr="C:\Users\user\Dropbox\ΤΕΙΜΕΣ\1_ΜΑΘΗΜΑΤΑ\4_ΤΗΛΕΠΙΚΟΙΝΩΝΙΑΚΑ_ΣΥΣΤΗΜΑΤΑ_ΙΙ\5_Digital_Communcations_Bateman\PAGES\CH1\ch1figs\sec3\pckt_sw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72816"/>
            <a:ext cx="324660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583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Σύγχρονη και Ασύγχρονη Μετάδοση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600" b="1" dirty="0" smtClean="0"/>
              <a:t>Σύγχρονο </a:t>
            </a:r>
            <a:r>
              <a:rPr lang="en-US" sz="1600" b="1" dirty="0" smtClean="0"/>
              <a:t>(</a:t>
            </a:r>
            <a:r>
              <a:rPr lang="en-US" sz="1600" b="1" dirty="0" smtClean="0">
                <a:hlinkClick r:id="rId2"/>
              </a:rPr>
              <a:t>synchronous</a:t>
            </a:r>
            <a:r>
              <a:rPr lang="en-US" sz="1600" b="1" dirty="0" smtClean="0"/>
              <a:t>) </a:t>
            </a:r>
            <a:r>
              <a:rPr lang="el-GR" sz="1600" dirty="0" smtClean="0"/>
              <a:t>σύστημα, είναι αυτό στο οποίο ο πομπός και ο δέκτης λειτουργούν συνεχώς με τον ίδιο ρυθμό συμβόλων ανά δευτερόλεπτο και διατηρούνται σε μία επιθυμητή διαφορά φάσης με τη βοήθεια κατάλληλων λειτουργιών διόρθωσης.</a:t>
            </a:r>
          </a:p>
          <a:p>
            <a:pPr algn="l">
              <a:spcBef>
                <a:spcPts val="1200"/>
              </a:spcBef>
            </a:pPr>
            <a:r>
              <a:rPr lang="el-GR" sz="1600" dirty="0" smtClean="0"/>
              <a:t>Το </a:t>
            </a:r>
            <a:r>
              <a:rPr lang="el-GR" sz="1600" b="1" dirty="0" smtClean="0"/>
              <a:t>σήμα χρονισμού </a:t>
            </a:r>
            <a:r>
              <a:rPr lang="el-GR" sz="1600" dirty="0" smtClean="0"/>
              <a:t>στον δέκτη μπορεί να παράγεται:</a:t>
            </a:r>
          </a:p>
          <a:p>
            <a:pPr lvl="1" algn="l">
              <a:spcBef>
                <a:spcPts val="1200"/>
              </a:spcBef>
            </a:pPr>
            <a:r>
              <a:rPr lang="el-GR" sz="1600" dirty="0" smtClean="0"/>
              <a:t>Από ένα </a:t>
            </a:r>
            <a:r>
              <a:rPr lang="el-GR" sz="1600" b="1" dirty="0" smtClean="0"/>
              <a:t>ειδικό σήμα αναφοράς </a:t>
            </a:r>
            <a:r>
              <a:rPr lang="el-GR" sz="1600" dirty="0" smtClean="0"/>
              <a:t>που </a:t>
            </a:r>
            <a:br>
              <a:rPr lang="el-GR" sz="1600" dirty="0" smtClean="0"/>
            </a:br>
            <a:r>
              <a:rPr lang="el-GR" sz="1600" dirty="0" smtClean="0"/>
              <a:t>αποστέλλει ο πομπός (απαιτείται </a:t>
            </a:r>
            <a:br>
              <a:rPr lang="el-GR" sz="1600" dirty="0" smtClean="0"/>
            </a:br>
            <a:r>
              <a:rPr lang="el-GR" sz="1600" dirty="0" smtClean="0"/>
              <a:t>πρόσθετη ισχύς και εύρος ζώνης).</a:t>
            </a:r>
          </a:p>
          <a:p>
            <a:pPr lvl="1" algn="l">
              <a:spcBef>
                <a:spcPts val="1200"/>
              </a:spcBef>
            </a:pPr>
            <a:r>
              <a:rPr lang="el-GR" sz="1600" dirty="0" smtClean="0"/>
              <a:t>Από τις </a:t>
            </a:r>
            <a:r>
              <a:rPr lang="el-GR" sz="1600" b="1" dirty="0" smtClean="0"/>
              <a:t>μεταβάσεις συμβόλων </a:t>
            </a:r>
            <a:r>
              <a:rPr lang="el-GR" sz="1600" dirty="0" smtClean="0"/>
              <a:t>μέσα στο σήμα δεδομένων (απαιτείται συχνή </a:t>
            </a:r>
            <a:br>
              <a:rPr lang="el-GR" sz="1600" dirty="0" smtClean="0"/>
            </a:br>
            <a:r>
              <a:rPr lang="el-GR" sz="1600" dirty="0" smtClean="0"/>
              <a:t>εναλλαγή συμβόλων και μακριές αλυσίδες 0 ή 1 δεν είναι αποδεκτές).</a:t>
            </a:r>
            <a:endParaRPr lang="el-GR" sz="1600" dirty="0"/>
          </a:p>
          <a:p>
            <a:pPr algn="l">
              <a:spcBef>
                <a:spcPts val="1200"/>
              </a:spcBef>
            </a:pPr>
            <a:r>
              <a:rPr lang="el-GR" sz="1600" b="1" dirty="0" smtClean="0"/>
              <a:t>Ασύγχρονο </a:t>
            </a:r>
            <a:r>
              <a:rPr lang="en-US" sz="1600" b="1" dirty="0" smtClean="0"/>
              <a:t>(</a:t>
            </a:r>
            <a:r>
              <a:rPr lang="en-US" sz="1600" b="1" dirty="0" smtClean="0">
                <a:hlinkClick r:id="rId3"/>
              </a:rPr>
              <a:t>asynchronous</a:t>
            </a:r>
            <a:r>
              <a:rPr lang="en-US" sz="1600" b="1" dirty="0"/>
              <a:t>) </a:t>
            </a:r>
            <a:r>
              <a:rPr lang="el-GR" sz="1600" dirty="0" smtClean="0"/>
              <a:t>σύστημα, είναι αυτό στο οποίο ο ρυθμός αποστολής συμβόλων μπορεί να μεταβάλλεται με το χρόνο μέσα σε κάποια όρια και έτσι δεν υπάρχει αυστηρή απαίτηση χρονισμού.</a:t>
            </a:r>
          </a:p>
          <a:p>
            <a:pPr algn="l">
              <a:spcBef>
                <a:spcPts val="1200"/>
              </a:spcBef>
            </a:pPr>
            <a:r>
              <a:rPr lang="el-GR" sz="1600" dirty="0" smtClean="0"/>
              <a:t>Η ασύγχρονη λειτουργία χαρακτηρίζεται από τη χρήση </a:t>
            </a:r>
            <a:r>
              <a:rPr lang="en-US" sz="1600" dirty="0" smtClean="0"/>
              <a:t>bit </a:t>
            </a:r>
            <a:r>
              <a:rPr lang="el-GR" sz="1600" dirty="0" smtClean="0"/>
              <a:t>«έναρξης» και «λήξης», τα οποία δηλώνουν την </a:t>
            </a:r>
            <a:r>
              <a:rPr lang="el-GR" sz="1600" b="1" dirty="0" smtClean="0"/>
              <a:t>αρχή</a:t>
            </a:r>
            <a:r>
              <a:rPr lang="el-GR" sz="1600" dirty="0" smtClean="0"/>
              <a:t> και το </a:t>
            </a:r>
            <a:r>
              <a:rPr lang="el-GR" sz="1600" b="1" dirty="0" smtClean="0"/>
              <a:t>τέλος</a:t>
            </a:r>
            <a:r>
              <a:rPr lang="el-GR" sz="1600" dirty="0" smtClean="0"/>
              <a:t> της ακολουθίας χαρακτήρων που πρόκειται να αποσταλεί.</a:t>
            </a:r>
            <a:endParaRPr lang="el-GR" sz="1600" dirty="0"/>
          </a:p>
        </p:txBody>
      </p:sp>
      <p:pic>
        <p:nvPicPr>
          <p:cNvPr id="1026" name="Picture 2" descr="http://www.webopedia.com/FIG/ASYNC.gif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404"/>
          <a:stretch/>
        </p:blipFill>
        <p:spPr bwMode="auto">
          <a:xfrm>
            <a:off x="5076056" y="2276872"/>
            <a:ext cx="3577232" cy="8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webopedia.com/FIG/ASYNC.gif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4613"/>
          <a:stretch/>
        </p:blipFill>
        <p:spPr bwMode="auto">
          <a:xfrm>
            <a:off x="5043595" y="5373216"/>
            <a:ext cx="3577232" cy="94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110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Σύγχρονη και Ασύγχρονη Μετάδοση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Πλεονεκτήματα Σύγχρονης Επικοινωνίας Δεδομένων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Εξέχουσα ανοχή στο θόρυβο.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Δυνατότητα διαχείρισης μεγαλύτερων ρυθμών αποστολής δεδομένων από ότι η ασύγχρονη.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800" b="1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Μειονεκτήματα Σύγχρονης </a:t>
            </a:r>
            <a:r>
              <a:rPr lang="el-GR" sz="1800" b="1" dirty="0"/>
              <a:t>Επικοινωνίας Δεδομένων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Ο συγχρονισμός του συστήματος πρέπει να γίνει σε πεπερασμένο χρόνο.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Είναι πιο περίπλοκη και ακριβή από την ασύγχρονη λειτουργία.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Δεν μπορεί να διαχειριστεί εύκολα μεταβαλλόμενους ρυθμούς εκπομπής συμβόλων.</a:t>
            </a:r>
          </a:p>
          <a:p>
            <a:pPr algn="l">
              <a:spcBef>
                <a:spcPts val="1200"/>
              </a:spcBef>
            </a:pPr>
            <a:endParaRPr lang="el-GR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149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Πρωτόκολλα Εκπομπής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472608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el-GR" sz="1800" b="1" dirty="0" err="1" smtClean="0"/>
              <a:t>Μονόδρομη</a:t>
            </a:r>
            <a:r>
              <a:rPr lang="el-GR" sz="1800" b="1" dirty="0" smtClean="0"/>
              <a:t> (</a:t>
            </a:r>
            <a:r>
              <a:rPr lang="en-US" sz="1800" b="1" dirty="0" smtClean="0">
                <a:hlinkClick r:id="rId2"/>
              </a:rPr>
              <a:t>Simplex</a:t>
            </a:r>
            <a:r>
              <a:rPr lang="en-US" sz="1800" b="1" dirty="0" smtClean="0"/>
              <a:t>)</a:t>
            </a:r>
            <a:r>
              <a:rPr lang="en-US" sz="1800" dirty="0" smtClean="0"/>
              <a:t> </a:t>
            </a:r>
            <a:r>
              <a:rPr lang="el-GR" sz="1800" dirty="0" smtClean="0"/>
              <a:t>όταν η ροή πληροφορίας είναι </a:t>
            </a:r>
            <a:br>
              <a:rPr lang="el-GR" sz="1800" dirty="0" smtClean="0"/>
            </a:br>
            <a:r>
              <a:rPr lang="el-GR" sz="1800" dirty="0" smtClean="0"/>
              <a:t>μόνο προς μία κατεύθυνση, π.χ. ραδιόφωνο, τηλεόραση.</a:t>
            </a:r>
            <a:endParaRPr lang="en-US" sz="1800" b="1" dirty="0" smtClean="0"/>
          </a:p>
          <a:p>
            <a:pPr algn="l">
              <a:spcBef>
                <a:spcPts val="1200"/>
              </a:spcBef>
            </a:pPr>
            <a:endParaRPr lang="el-GR" sz="1800" b="1" dirty="0" smtClean="0"/>
          </a:p>
          <a:p>
            <a:pPr marL="0" indent="0" algn="l">
              <a:spcBef>
                <a:spcPts val="1200"/>
              </a:spcBef>
              <a:buNone/>
            </a:pPr>
            <a:endParaRPr lang="en-US" sz="1800" b="1" dirty="0"/>
          </a:p>
          <a:p>
            <a:pPr algn="l">
              <a:spcBef>
                <a:spcPts val="1200"/>
              </a:spcBef>
            </a:pPr>
            <a:r>
              <a:rPr lang="el-GR" sz="1800" b="1" dirty="0" err="1" smtClean="0"/>
              <a:t>Ημι</a:t>
            </a:r>
            <a:r>
              <a:rPr lang="el-GR" sz="1800" b="1" dirty="0" smtClean="0"/>
              <a:t>-αμφίδρομη (</a:t>
            </a:r>
            <a:r>
              <a:rPr lang="en-US" sz="1800" b="1" dirty="0" smtClean="0">
                <a:hlinkClick r:id="rId3"/>
              </a:rPr>
              <a:t>Half Duplex</a:t>
            </a:r>
            <a:r>
              <a:rPr lang="en-US" sz="1800" b="1" dirty="0" smtClean="0"/>
              <a:t>)</a:t>
            </a:r>
            <a:r>
              <a:rPr lang="el-GR" sz="1800" dirty="0" smtClean="0"/>
              <a:t>, όταν επιτρέπεται η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επικοινωνία και προς τις δύο κατευθύνσεις, όχι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όμως ταυτόχρονα, π.χ. επικοινωνίες Αστυνομίας, </a:t>
            </a:r>
            <a:r>
              <a:rPr lang="en-US" sz="1800" dirty="0" smtClean="0"/>
              <a:t>CB.</a:t>
            </a:r>
            <a:endParaRPr lang="en-US" sz="1800" b="1" dirty="0" smtClean="0"/>
          </a:p>
          <a:p>
            <a:pPr algn="l">
              <a:spcBef>
                <a:spcPts val="1200"/>
              </a:spcBef>
            </a:pPr>
            <a:endParaRPr lang="el-GR" sz="1800" b="1" dirty="0" smtClean="0"/>
          </a:p>
          <a:p>
            <a:pPr algn="l">
              <a:spcBef>
                <a:spcPts val="1200"/>
              </a:spcBef>
            </a:pPr>
            <a:endParaRPr lang="en-US" sz="1800" b="1" dirty="0"/>
          </a:p>
          <a:p>
            <a:pPr algn="l">
              <a:spcBef>
                <a:spcPts val="1200"/>
              </a:spcBef>
            </a:pPr>
            <a:r>
              <a:rPr lang="el-GR" sz="1800" b="1" dirty="0" smtClean="0"/>
              <a:t>Πλήρως αμφίδρομη (</a:t>
            </a:r>
            <a:r>
              <a:rPr lang="en-US" sz="1800" b="1" dirty="0" smtClean="0">
                <a:hlinkClick r:id="rId4"/>
              </a:rPr>
              <a:t>Full Duplex</a:t>
            </a:r>
            <a:r>
              <a:rPr lang="en-US" sz="1800" b="1" dirty="0" smtClean="0"/>
              <a:t>)</a:t>
            </a:r>
            <a:r>
              <a:rPr lang="en-US" sz="1800" dirty="0" smtClean="0"/>
              <a:t>, </a:t>
            </a:r>
            <a:r>
              <a:rPr lang="el-GR" sz="1800" dirty="0" smtClean="0"/>
              <a:t>όταν επιτρέπεται </a:t>
            </a:r>
            <a:br>
              <a:rPr lang="el-GR" sz="1800" dirty="0" smtClean="0"/>
            </a:br>
            <a:r>
              <a:rPr lang="el-GR" sz="1800" dirty="0" smtClean="0"/>
              <a:t>η ταυτόχρονη επικοινωνία και προς τις δύο κατευθύνσεις, </a:t>
            </a:r>
            <a:br>
              <a:rPr lang="el-GR" sz="1800" dirty="0" smtClean="0"/>
            </a:br>
            <a:r>
              <a:rPr lang="el-GR" sz="1800" dirty="0" smtClean="0"/>
              <a:t>π.χ. τηλέφωνο</a:t>
            </a:r>
            <a:endParaRPr lang="el-GR" sz="1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473" y="4725144"/>
            <a:ext cx="15525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908720"/>
            <a:ext cx="15144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99688">
            <a:off x="7792110" y="2593826"/>
            <a:ext cx="448627" cy="191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970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1. Πηγή Διακριτής Πληροφορίας</a:t>
            </a:r>
            <a:endParaRPr lang="el-GR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1349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Πηγή Διακριτής Πληροφορίας (1/3)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l-GR" sz="1800" b="1" dirty="0" smtClean="0"/>
              <a:t>Είδη πηγών πληροφορίας:</a:t>
            </a:r>
          </a:p>
          <a:p>
            <a:pPr>
              <a:spcBef>
                <a:spcPts val="1200"/>
              </a:spcBef>
            </a:pPr>
            <a:r>
              <a:rPr lang="el-GR" sz="1800" b="1" dirty="0" smtClean="0"/>
              <a:t>Αναλογική </a:t>
            </a:r>
            <a:r>
              <a:rPr lang="el-GR" sz="1800" dirty="0" smtClean="0"/>
              <a:t>παράγει σήματα συνεχούς χρόνου, π.χ. μικρόφωνο</a:t>
            </a:r>
            <a:endParaRPr lang="el-GR" sz="1800" b="1" dirty="0" smtClean="0"/>
          </a:p>
          <a:p>
            <a:pPr>
              <a:spcBef>
                <a:spcPts val="1200"/>
              </a:spcBef>
            </a:pPr>
            <a:r>
              <a:rPr lang="el-GR" sz="1800" b="1" dirty="0" smtClean="0"/>
              <a:t>Διακριτή</a:t>
            </a:r>
            <a:r>
              <a:rPr lang="el-GR" sz="1800" dirty="0" smtClean="0"/>
              <a:t> παράγει σειρά διακριτών συμβόλων ή γραμμάτων, π.χ. τηλέτυπο, αριθμητική έξοδος Η/Υ, κλπ.</a:t>
            </a:r>
          </a:p>
          <a:p>
            <a:pPr marL="0" indent="0">
              <a:spcBef>
                <a:spcPts val="1200"/>
              </a:spcBef>
              <a:buNone/>
            </a:pPr>
            <a:endParaRPr lang="el-GR" sz="1800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l-GR" sz="1800" b="1" dirty="0" smtClean="0"/>
              <a:t>Παράμετροι λειτουργίας διακριτής πηγής:</a:t>
            </a:r>
          </a:p>
          <a:p>
            <a:pPr>
              <a:spcBef>
                <a:spcPts val="1200"/>
              </a:spcBef>
            </a:pPr>
            <a:r>
              <a:rPr lang="el-GR" sz="1800" dirty="0" smtClean="0"/>
              <a:t>Αλφάβητο πηγής (σύμβολα ή γράμματα)</a:t>
            </a:r>
          </a:p>
          <a:p>
            <a:pPr>
              <a:spcBef>
                <a:spcPts val="1200"/>
              </a:spcBef>
            </a:pPr>
            <a:r>
              <a:rPr lang="el-GR" sz="1800" dirty="0" smtClean="0"/>
              <a:t>Ρυθμός παροχής συμβόλων</a:t>
            </a:r>
          </a:p>
          <a:p>
            <a:pPr>
              <a:spcBef>
                <a:spcPts val="1200"/>
              </a:spcBef>
            </a:pPr>
            <a:r>
              <a:rPr lang="el-GR" sz="1800" dirty="0" smtClean="0"/>
              <a:t>Πιθανότητες αλφαβήτου πηγής</a:t>
            </a:r>
          </a:p>
          <a:p>
            <a:pPr>
              <a:spcBef>
                <a:spcPts val="1200"/>
              </a:spcBef>
            </a:pPr>
            <a:r>
              <a:rPr lang="el-GR" sz="1800" dirty="0" smtClean="0"/>
              <a:t>Πιθανοεξαρτήσεις μεταξύ συμβόλων σε μία ακολουθία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002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Πηγή Διακριτής Πληροφορίας (2/3)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dirty="0" smtClean="0"/>
                  <a:t>Υπόδειγμα Πιθανοπεριγραφής  </a:t>
                </a:r>
                <a:r>
                  <a:rPr lang="el-GR" sz="1800" dirty="0" smtClean="0"/>
                  <a:t>της πηγής πληροφορίας: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800" b="1" dirty="0"/>
                  <a:t>Εντροπία πηγής </a:t>
                </a:r>
                <a:r>
                  <a:rPr lang="en-US" sz="1800" dirty="0" smtClean="0"/>
                  <a:t>(</a:t>
                </a:r>
                <a:r>
                  <a:rPr lang="en-US" sz="1800" dirty="0" smtClean="0">
                    <a:hlinkClick r:id="rId2"/>
                  </a:rPr>
                  <a:t>entropy</a:t>
                </a:r>
                <a:r>
                  <a:rPr lang="en-US" sz="1800" dirty="0" smtClean="0"/>
                  <a:t>) </a:t>
                </a:r>
                <a:r>
                  <a:rPr lang="el-GR" sz="1800" dirty="0" smtClean="0"/>
                  <a:t>(</a:t>
                </a:r>
                <a:r>
                  <a:rPr lang="el-GR" sz="1800" b="1" dirty="0" smtClean="0"/>
                  <a:t>Η</a:t>
                </a:r>
                <a:r>
                  <a:rPr lang="el-GR" sz="1800" dirty="0"/>
                  <a:t>, </a:t>
                </a:r>
                <a:r>
                  <a:rPr lang="en-US" sz="1800" dirty="0"/>
                  <a:t>bits/symbol</a:t>
                </a:r>
                <a:r>
                  <a:rPr lang="el-GR" sz="1800" dirty="0" smtClean="0"/>
                  <a:t>)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800" b="1" dirty="0" smtClean="0"/>
                  <a:t>Ρυθμός </a:t>
                </a:r>
                <a:r>
                  <a:rPr lang="el-GR" sz="1800" b="1" dirty="0"/>
                  <a:t>παροχής </a:t>
                </a:r>
                <a:r>
                  <a:rPr lang="el-GR" sz="1800" dirty="0"/>
                  <a:t> </a:t>
                </a:r>
                <a:r>
                  <a:rPr lang="el-GR" sz="1800" b="1" dirty="0"/>
                  <a:t>πληροφορίας </a:t>
                </a:r>
                <a:r>
                  <a:rPr lang="el-GR" sz="1800" dirty="0"/>
                  <a:t>(</a:t>
                </a:r>
                <a:r>
                  <a:rPr lang="en-US" sz="1800" b="1" dirty="0"/>
                  <a:t>R</a:t>
                </a:r>
                <a:r>
                  <a:rPr lang="en-US" sz="1800" dirty="0"/>
                  <a:t>,  bits/sec</a:t>
                </a:r>
                <a:r>
                  <a:rPr lang="en-US" sz="1800" dirty="0" smtClean="0"/>
                  <a:t>)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dirty="0" smtClean="0"/>
                  <a:t>Εντροπία πηγής </a:t>
                </a:r>
                <a:r>
                  <a:rPr lang="el-GR" sz="1800" dirty="0" smtClean="0"/>
                  <a:t>(</a:t>
                </a:r>
                <a:r>
                  <a:rPr lang="el-GR" sz="1800" b="1" dirty="0" smtClean="0"/>
                  <a:t>Η</a:t>
                </a:r>
                <a:r>
                  <a:rPr lang="el-GR" sz="1800" dirty="0" smtClean="0"/>
                  <a:t>, </a:t>
                </a:r>
                <a:r>
                  <a:rPr lang="en-US" sz="1800" dirty="0" smtClean="0"/>
                  <a:t>bits/symbol</a:t>
                </a:r>
                <a:r>
                  <a:rPr lang="el-GR" sz="1800" dirty="0" smtClean="0"/>
                  <a:t>)</a:t>
                </a:r>
                <a:r>
                  <a:rPr lang="en-US" sz="1800" dirty="0" smtClean="0"/>
                  <a:t>:</a:t>
                </a:r>
                <a:r>
                  <a:rPr lang="el-GR" sz="1800" dirty="0" smtClean="0"/>
                  <a:t> Το κατά μέσο όρο πληροφοριακό περιεχόμενο ανά σύμβολο σε ένα μήνυμα μεγάλου μήκους.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u="sng" dirty="0" smtClean="0"/>
                  <a:t>Παράδειγμα</a:t>
                </a:r>
                <a:r>
                  <a:rPr lang="el-GR" sz="1800" dirty="0" smtClean="0"/>
                  <a:t>: Πηγή έχει αλφάβητο 32 συμβόλων, τα οποία εμφανίζονται με ίσες πιθανότητες σε στατιστικά ανεξάρτητες σειρές. 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Η εντροπία της πηγής είναι 5 </a:t>
                </a:r>
                <a:r>
                  <a:rPr lang="en-US" sz="1800" dirty="0" smtClean="0"/>
                  <a:t>bits/symbol</a:t>
                </a:r>
                <a:r>
                  <a:rPr lang="el-GR" sz="1800" dirty="0" smtClean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el-GR" sz="1800" b="0" i="1" smtClean="0">
                        <a:latin typeface="Cambria Math"/>
                      </a:rPr>
                      <m:t>=32).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b="1" dirty="0" err="1" smtClean="0"/>
                  <a:t>πιθανοεξαρτήσεις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μεταξύ των συμβόλων και η </a:t>
                </a:r>
                <a:r>
                  <a:rPr lang="el-GR" sz="1800" b="1" dirty="0" smtClean="0"/>
                  <a:t>άνισες πιθανότητες εμφάνισης </a:t>
                </a:r>
                <a:r>
                  <a:rPr lang="el-GR" sz="1800" dirty="0" smtClean="0"/>
                  <a:t>των συμβόλων </a:t>
                </a:r>
                <a:r>
                  <a:rPr lang="el-GR" sz="1800" b="1" dirty="0" smtClean="0"/>
                  <a:t>μειώνουν </a:t>
                </a:r>
                <a:r>
                  <a:rPr lang="el-GR" sz="1800" dirty="0" smtClean="0"/>
                  <a:t>την εντροπία.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Π.χ. στη σειρά συμβόλων </a:t>
                </a:r>
                <a:r>
                  <a:rPr lang="en-US" sz="1800" dirty="0" smtClean="0"/>
                  <a:t>Q</a:t>
                </a:r>
                <a:r>
                  <a:rPr lang="el-GR" sz="1800" dirty="0" smtClean="0"/>
                  <a:t>-</a:t>
                </a:r>
                <a:r>
                  <a:rPr lang="en-US" sz="1800" dirty="0" smtClean="0"/>
                  <a:t>U</a:t>
                </a:r>
                <a:r>
                  <a:rPr lang="el-GR" sz="1800" dirty="0" smtClean="0"/>
                  <a:t>-</a:t>
                </a:r>
                <a:r>
                  <a:rPr lang="en-US" sz="1800" dirty="0" smtClean="0"/>
                  <a:t>E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το γράμμα </a:t>
                </a:r>
                <a:r>
                  <a:rPr lang="en-US" sz="1800" dirty="0" smtClean="0"/>
                  <a:t>U</a:t>
                </a:r>
                <a:r>
                  <a:rPr lang="el-GR" sz="1800" dirty="0" smtClean="0"/>
                  <a:t> φέρει λίγη ή καθόλου πληροφορία, επειδή η εμφάνιση του </a:t>
                </a:r>
                <a:r>
                  <a:rPr lang="en-US" sz="1800" dirty="0" smtClean="0"/>
                  <a:t>Q</a:t>
                </a:r>
                <a:r>
                  <a:rPr lang="el-GR" sz="1800" dirty="0" smtClean="0"/>
                  <a:t> συνεπάγεται ότι το επόμενο γράμμα θα είναι το </a:t>
                </a:r>
                <a:r>
                  <a:rPr lang="en-US" sz="1800" dirty="0" smtClean="0"/>
                  <a:t>U.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 cstate="print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90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Πηγή Διακριτής Πληροφορίας (3/3)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800" b="1" dirty="0" smtClean="0"/>
              <a:t>Ρυθμός παροχής </a:t>
            </a:r>
            <a:r>
              <a:rPr lang="el-GR" sz="1800" dirty="0" smtClean="0"/>
              <a:t> </a:t>
            </a:r>
            <a:r>
              <a:rPr lang="el-GR" sz="1800" b="1" dirty="0" smtClean="0"/>
              <a:t>πληροφορίας </a:t>
            </a:r>
            <a:r>
              <a:rPr lang="el-GR" sz="1800" dirty="0" smtClean="0"/>
              <a:t>(</a:t>
            </a:r>
            <a:r>
              <a:rPr lang="en-US" sz="1800" b="1" dirty="0" smtClean="0"/>
              <a:t>R</a:t>
            </a:r>
            <a:r>
              <a:rPr lang="en-US" sz="1800" dirty="0" smtClean="0"/>
              <a:t>,  bits/sec)</a:t>
            </a:r>
            <a:r>
              <a:rPr lang="el-GR" sz="1800" dirty="0" smtClean="0"/>
              <a:t>: Το γινόμενο της εντροπίας επί τον ρυθμό παραγωγής συμβόλων. </a:t>
            </a:r>
            <a:endParaRPr lang="en-US" sz="1800" dirty="0" smtClean="0"/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Εκφράζει τον ελάχιστο αριθμό ψηφίων (</a:t>
            </a:r>
            <a:r>
              <a:rPr lang="en-US" sz="1800" dirty="0" smtClean="0"/>
              <a:t>bits)</a:t>
            </a:r>
            <a:r>
              <a:rPr lang="el-GR" sz="1800" dirty="0" smtClean="0"/>
              <a:t> ανά δευτερόλεπτο που θα χρειαζόταν, κατά μέσο όρο, για να αναπαρασταθεί η πληροφορία που παράγεται από την διακριτή πηγή. </a:t>
            </a:r>
          </a:p>
          <a:p>
            <a:pPr algn="l">
              <a:spcBef>
                <a:spcPts val="1200"/>
              </a:spcBef>
            </a:pPr>
            <a:r>
              <a:rPr lang="el-GR" sz="1800" dirty="0" smtClean="0"/>
              <a:t>Εναλλακτικά, παριστάνει τον ελάχιστο μέσο ρυθμό δυαδικών ψηφιακών δεδομένων </a:t>
            </a:r>
            <a:r>
              <a:rPr lang="en-US" sz="1800" dirty="0" smtClean="0"/>
              <a:t>(data rate)</a:t>
            </a:r>
            <a:r>
              <a:rPr lang="el-GR" sz="1800" dirty="0" smtClean="0"/>
              <a:t>, που χρειάζεται για να στείλουμε την πληροφορία από την πηγή στο σημείο προορισμού.</a:t>
            </a:r>
            <a:endParaRPr lang="en-US" sz="1800" dirty="0" smtClean="0"/>
          </a:p>
          <a:p>
            <a:pPr marL="0" indent="0" algn="l">
              <a:spcBef>
                <a:spcPts val="1200"/>
              </a:spcBef>
              <a:buNone/>
            </a:pPr>
            <a:endParaRPr lang="el-GR" sz="1800" dirty="0" smtClean="0"/>
          </a:p>
          <a:p>
            <a:pPr marL="0" indent="0" algn="l">
              <a:spcBef>
                <a:spcPts val="1200"/>
              </a:spcBef>
              <a:buNone/>
            </a:pPr>
            <a:r>
              <a:rPr lang="en-US" sz="1800" b="1" dirty="0" smtClean="0"/>
              <a:t>R</a:t>
            </a:r>
            <a:r>
              <a:rPr lang="el-GR" sz="1800" b="1" dirty="0" smtClean="0"/>
              <a:t> </a:t>
            </a:r>
            <a:r>
              <a:rPr lang="en-US" sz="1800" b="1" dirty="0" smtClean="0"/>
              <a:t>(bits/sec) =</a:t>
            </a:r>
            <a:r>
              <a:rPr lang="el-GR" sz="1800" b="1" dirty="0" smtClean="0"/>
              <a:t> </a:t>
            </a:r>
            <a:r>
              <a:rPr lang="en-US" sz="1800" b="1" dirty="0" smtClean="0"/>
              <a:t>H </a:t>
            </a:r>
            <a:r>
              <a:rPr lang="el-GR" sz="1800" b="1" dirty="0" smtClean="0"/>
              <a:t>(</a:t>
            </a:r>
            <a:r>
              <a:rPr lang="en-US" sz="1800" b="1" dirty="0" smtClean="0"/>
              <a:t>bits/symbol) x </a:t>
            </a:r>
            <a:r>
              <a:rPr lang="el-GR" sz="1800" b="1" dirty="0" smtClean="0"/>
              <a:t>ρυθμός παραγωγής συμβόλων</a:t>
            </a:r>
            <a:r>
              <a:rPr lang="en-US" sz="1800" b="1" dirty="0" smtClean="0"/>
              <a:t> (symbols/sec)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611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 smtClean="0"/>
              <a:t>2. Κωδικοποιητής και Αποκωδικοποιητής </a:t>
            </a:r>
            <a:r>
              <a:rPr lang="el-GR" sz="3600" b="1" dirty="0"/>
              <a:t>Πηγής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967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Κωδικοποιητής / Αποκ</a:t>
            </a:r>
            <a:r>
              <a:rPr lang="el-GR" dirty="0"/>
              <a:t>ω</a:t>
            </a:r>
            <a:r>
              <a:rPr lang="el-GR" dirty="0" smtClean="0"/>
              <a:t>δικοποιητής Πηγής (1/3)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1081088" indent="-1081088">
                  <a:spcBef>
                    <a:spcPts val="300"/>
                  </a:spcBef>
                  <a:buNone/>
                </a:pPr>
                <a:r>
                  <a:rPr lang="el-GR" sz="1700" b="1" dirty="0" smtClean="0"/>
                  <a:t>Είσοδος</a:t>
                </a:r>
                <a:r>
                  <a:rPr lang="en-US" sz="1700" b="1" dirty="0" smtClean="0"/>
                  <a:t> </a:t>
                </a:r>
                <a:r>
                  <a:rPr lang="el-GR" sz="1700" dirty="0" smtClean="0"/>
                  <a:t>: </a:t>
                </a:r>
                <a:r>
                  <a:rPr lang="en-US" sz="1700" dirty="0" smtClean="0"/>
                  <a:t>	</a:t>
                </a:r>
                <a:r>
                  <a:rPr lang="el-GR" sz="1700" dirty="0" smtClean="0"/>
                  <a:t>Μια αλυσίδα από </a:t>
                </a:r>
                <a:r>
                  <a:rPr lang="el-GR" sz="1700" b="1" dirty="0" smtClean="0"/>
                  <a:t>σύμβολα</a:t>
                </a:r>
                <a:r>
                  <a:rPr lang="el-GR" sz="1700" dirty="0" smtClean="0"/>
                  <a:t>, που φθάνουν με ρυθμό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700" b="1" i="1"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US" sz="1700" i="1">
                        <a:latin typeface="Cambria Math"/>
                      </a:rPr>
                      <m:t>  (</m:t>
                    </m:r>
                    <m:r>
                      <a:rPr lang="en-US" sz="1700" i="1">
                        <a:latin typeface="Cambria Math"/>
                      </a:rPr>
                      <m:t>𝑠𝑦𝑚𝑏𝑜𝑙𝑠</m:t>
                    </m:r>
                    <m:r>
                      <a:rPr lang="en-US" sz="1700" i="1">
                        <a:latin typeface="Cambria Math"/>
                      </a:rPr>
                      <m:t>/</m:t>
                    </m:r>
                    <m:func>
                      <m:funcPr>
                        <m:ctrlPr>
                          <a:rPr lang="en-US" sz="17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700" b="0" i="0" smtClean="0">
                            <a:latin typeface="Cambria Math"/>
                          </a:rPr>
                          <m:t>sec</m:t>
                        </m:r>
                      </m:fName>
                      <m:e>
                        <m:r>
                          <a:rPr lang="en-US" sz="1700" b="0" i="1" smtClean="0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l-GR" sz="1700" dirty="0" smtClean="0"/>
              </a:p>
              <a:p>
                <a:pPr marL="1081088" indent="-1081088" algn="l">
                  <a:spcBef>
                    <a:spcPts val="300"/>
                  </a:spcBef>
                  <a:buNone/>
                </a:pPr>
                <a:r>
                  <a:rPr lang="el-GR" sz="1700" b="1" dirty="0" smtClean="0"/>
                  <a:t>Έξοδος</a:t>
                </a:r>
                <a:r>
                  <a:rPr lang="en-US" sz="1700" b="1" dirty="0" smtClean="0"/>
                  <a:t> </a:t>
                </a:r>
                <a:r>
                  <a:rPr lang="el-GR" sz="1700" dirty="0" smtClean="0"/>
                  <a:t>:	</a:t>
                </a:r>
                <a:r>
                  <a:rPr lang="el-GR" sz="1700" b="1" dirty="0" smtClean="0"/>
                  <a:t>Δυαδική ακολουθία </a:t>
                </a:r>
                <a:r>
                  <a:rPr lang="el-GR" sz="1700" dirty="0" smtClean="0"/>
                  <a:t>από 1 και 0, που δημιουργούν  καθορισμένες λέξεις </a:t>
                </a:r>
                <a:r>
                  <a:rPr lang="en-US" sz="1700" dirty="0" smtClean="0"/>
                  <a:t/>
                </a:r>
                <a:br>
                  <a:rPr lang="en-US" sz="1700" dirty="0" smtClean="0"/>
                </a:br>
                <a:r>
                  <a:rPr lang="el-GR" sz="1700" dirty="0" smtClean="0"/>
                  <a:t>ανά λαμβανόμενο σύμβολο</a:t>
                </a:r>
                <a:r>
                  <a:rPr lang="en-US" sz="1700" dirty="0" smtClean="0"/>
                  <a:t> </a:t>
                </a:r>
                <a:r>
                  <a:rPr lang="el-GR" sz="1700" dirty="0" smtClean="0"/>
                  <a:t>ή πακέτο (</a:t>
                </a:r>
                <a:r>
                  <a:rPr lang="en-US" sz="1700" dirty="0" smtClean="0"/>
                  <a:t>block) </a:t>
                </a:r>
                <a:r>
                  <a:rPr lang="el-GR" sz="1700" dirty="0" smtClean="0"/>
                  <a:t>συμβόλων.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700" b="1" dirty="0" smtClean="0"/>
                  <a:t>Μήκος λέξης:</a:t>
                </a:r>
                <a:r>
                  <a:rPr lang="en-US" sz="1700" b="1" dirty="0" smtClean="0"/>
                  <a:t> </a:t>
                </a:r>
                <a:r>
                  <a:rPr lang="el-GR" sz="1700" b="1" dirty="0" smtClean="0"/>
                  <a:t>	</a:t>
                </a:r>
                <a:r>
                  <a:rPr lang="en-US" sz="1700" dirty="0" smtClean="0"/>
                  <a:t>(</a:t>
                </a:r>
                <a:r>
                  <a:rPr lang="en-US" sz="1700" b="1" dirty="0" smtClean="0"/>
                  <a:t>L</a:t>
                </a:r>
                <a:r>
                  <a:rPr lang="en-US" sz="1700" dirty="0" smtClean="0"/>
                  <a:t>, bits/symbol</a:t>
                </a:r>
                <a:r>
                  <a:rPr lang="en-US" sz="1700" dirty="0"/>
                  <a:t>) </a:t>
                </a:r>
                <a:r>
                  <a:rPr lang="el-GR" sz="1700" dirty="0" smtClean="0"/>
                  <a:t> 		Σταθερό ή μεταβλητό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700" b="1" dirty="0" smtClean="0"/>
                  <a:t>Ρυθμός εξόδου</a:t>
                </a:r>
                <a:r>
                  <a:rPr lang="en-US" sz="1700" b="1" dirty="0" smtClean="0"/>
                  <a:t> </a:t>
                </a:r>
                <a:r>
                  <a:rPr lang="en-US" sz="1700" dirty="0" smtClean="0"/>
                  <a:t>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700" b="1" i="1">
                            <a:latin typeface="Cambria Math"/>
                          </a:rPr>
                          <m:t>𝑪</m:t>
                        </m:r>
                      </m:sub>
                    </m:sSub>
                    <m:r>
                      <a:rPr lang="en-US" sz="1700" i="1">
                        <a:latin typeface="Cambria Math"/>
                      </a:rPr>
                      <m:t>(</m:t>
                    </m:r>
                    <m:r>
                      <a:rPr lang="en-US" sz="1700" i="1">
                        <a:latin typeface="Cambria Math"/>
                      </a:rPr>
                      <m:t>𝑏𝑖𝑡𝑠</m:t>
                    </m:r>
                    <m:r>
                      <a:rPr lang="en-US" sz="1700" i="1">
                        <a:latin typeface="Cambria Math"/>
                      </a:rPr>
                      <m:t>/</m:t>
                    </m:r>
                    <m:func>
                      <m:funcPr>
                        <m:ctrlPr>
                          <a:rPr lang="en-US" sz="170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700">
                            <a:latin typeface="Cambria Math"/>
                          </a:rPr>
                          <m:t>sec</m:t>
                        </m:r>
                        <m:r>
                          <a:rPr lang="en-US" sz="1700" i="1">
                            <a:latin typeface="Cambria Math"/>
                          </a:rPr>
                          <m:t>)</m:t>
                        </m:r>
                      </m:fName>
                      <m:e>
                        <m:r>
                          <a:rPr lang="en-US" sz="1700" b="0" i="1" smtClean="0">
                            <a:latin typeface="Cambria Math"/>
                          </a:rPr>
                          <m:t>=</m:t>
                        </m:r>
                      </m:e>
                    </m:func>
                    <m:sSub>
                      <m:sSubPr>
                        <m:ctrlPr>
                          <a:rPr lang="en-US" sz="17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 smtClean="0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700" b="1" i="1" smtClean="0"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US" sz="1700" b="0" i="1" smtClean="0">
                        <a:latin typeface="Cambria Math"/>
                      </a:rPr>
                      <m:t>  (</m:t>
                    </m:r>
                    <m:r>
                      <a:rPr lang="en-US" sz="1700" b="0" i="1" smtClean="0">
                        <a:latin typeface="Cambria Math"/>
                      </a:rPr>
                      <m:t>𝑠𝑦𝑚𝑏𝑜𝑙𝑠</m:t>
                    </m:r>
                    <m:r>
                      <a:rPr lang="en-US" sz="1700" b="0" i="1" smtClean="0">
                        <a:latin typeface="Cambria Math"/>
                      </a:rPr>
                      <m:t>/</m:t>
                    </m:r>
                    <m:func>
                      <m:funcPr>
                        <m:ctrlPr>
                          <a:rPr lang="en-US" sz="17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700" b="0" i="0" smtClean="0">
                            <a:latin typeface="Cambria Math"/>
                          </a:rPr>
                          <m:t>sec</m:t>
                        </m:r>
                        <m:r>
                          <a:rPr lang="en-US" sz="1700" b="0" i="1" smtClean="0">
                            <a:latin typeface="Cambria Math"/>
                          </a:rPr>
                          <m:t>) </m:t>
                        </m:r>
                        <m:r>
                          <a:rPr lang="en-US" sz="17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17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700" b="1" i="1" smtClean="0">
                            <a:latin typeface="Cambria Math"/>
                          </a:rPr>
                          <m:t>𝑳</m:t>
                        </m:r>
                        <m:r>
                          <a:rPr lang="en-US" sz="1700" b="0" i="1" smtClean="0">
                            <a:latin typeface="Cambria Math"/>
                          </a:rPr>
                          <m:t> (</m:t>
                        </m:r>
                        <m:r>
                          <a:rPr lang="en-US" sz="1700" b="0" i="1" smtClean="0">
                            <a:latin typeface="Cambria Math"/>
                          </a:rPr>
                          <m:t>𝑏𝑖𝑡𝑠</m:t>
                        </m:r>
                        <m:r>
                          <a:rPr lang="en-US" sz="1700" b="0" i="1" smtClean="0">
                            <a:latin typeface="Cambria Math"/>
                          </a:rPr>
                          <m:t>/</m:t>
                        </m:r>
                        <m:r>
                          <a:rPr lang="en-US" sz="1700" b="0" i="1" smtClean="0">
                            <a:latin typeface="Cambria Math"/>
                          </a:rPr>
                          <m:t>𝑠𝑦𝑚𝑏𝑜𝑙</m:t>
                        </m:r>
                        <m:r>
                          <a:rPr lang="en-US" sz="1700" b="0" i="1" smtClean="0">
                            <a:latin typeface="Cambria Math"/>
                          </a:rPr>
                          <m:t>)</m:t>
                        </m:r>
                      </m:fName>
                      <m:e>
                        <m:r>
                          <a:rPr lang="en-US" sz="1700" b="0" i="1" smtClean="0">
                            <a:latin typeface="Cambria Math"/>
                          </a:rPr>
                          <m:t>.</m:t>
                        </m:r>
                      </m:e>
                    </m:func>
                  </m:oMath>
                </a14:m>
                <a:endParaRPr lang="en-US" sz="17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b="1" u="sng" dirty="0"/>
                  <a:t>Παράδειγμα</a:t>
                </a:r>
                <a:r>
                  <a:rPr lang="el-GR" sz="1700" dirty="0"/>
                  <a:t>: Σε πηγή </a:t>
                </a:r>
                <a:r>
                  <a:rPr lang="el-GR" sz="1700" dirty="0" smtClean="0"/>
                  <a:t>με αλφάβητο </a:t>
                </a:r>
                <a:r>
                  <a:rPr lang="el-GR" sz="1700" dirty="0"/>
                  <a:t>32 συμβόλων</a:t>
                </a:r>
                <a:r>
                  <a:rPr lang="el-GR" sz="1700" dirty="0" smtClean="0"/>
                  <a:t>, </a:t>
                </a:r>
                <a:r>
                  <a:rPr lang="el-GR" sz="1700" dirty="0"/>
                  <a:t>τα σύμβολα μετατρέπονται σε κωδικές λέξεις μ</a:t>
                </a:r>
                <a:r>
                  <a:rPr lang="el-GR" sz="1700" dirty="0" smtClean="0"/>
                  <a:t>ε μήκος </a:t>
                </a:r>
                <a14:m>
                  <m:oMath xmlns:m="http://schemas.openxmlformats.org/officeDocument/2006/math">
                    <m:r>
                      <a:rPr lang="en-US" sz="1700" b="1" i="1" smtClean="0">
                        <a:latin typeface="Cambria Math"/>
                      </a:rPr>
                      <m:t>𝑳</m:t>
                    </m:r>
                    <m:r>
                      <a:rPr lang="en-US" sz="1700" b="1" i="1" smtClean="0">
                        <a:latin typeface="Cambria Math"/>
                      </a:rPr>
                      <m:t>=</m:t>
                    </m:r>
                    <m:r>
                      <a:rPr lang="en-US" sz="1700" b="1" i="1" smtClean="0">
                        <a:latin typeface="Cambria Math"/>
                      </a:rPr>
                      <m:t>𝟓</m:t>
                    </m:r>
                  </m:oMath>
                </a14:m>
                <a:r>
                  <a:rPr lang="el-GR" sz="1700" dirty="0" smtClean="0"/>
                  <a:t> ψηφίων, της </a:t>
                </a:r>
                <a:r>
                  <a:rPr lang="el-GR" sz="1700" dirty="0"/>
                  <a:t>μορφής </a:t>
                </a:r>
                <a:r>
                  <a:rPr lang="el-GR" sz="1700" b="1" dirty="0"/>
                  <a:t>00000 </a:t>
                </a:r>
                <a:r>
                  <a:rPr lang="el-GR" sz="1700" dirty="0"/>
                  <a:t>έως </a:t>
                </a:r>
                <a:r>
                  <a:rPr lang="el-GR" sz="1700" b="1" dirty="0" smtClean="0"/>
                  <a:t>11111</a:t>
                </a:r>
                <a:r>
                  <a:rPr lang="el-GR" sz="1700" dirty="0" smtClean="0"/>
                  <a:t>.</a:t>
                </a:r>
                <a:endParaRPr lang="el-GR" sz="1700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700" dirty="0" smtClean="0"/>
                  <a:t>Για ρυθμό συμβόλων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1700" b="1" i="1"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l-GR" sz="1700" b="0" i="1" smtClean="0">
                        <a:latin typeface="Cambria Math"/>
                      </a:rPr>
                      <m:t>=</m:t>
                    </m:r>
                    <m:r>
                      <a:rPr lang="el-GR" sz="1700" b="1" i="1" smtClean="0">
                        <a:latin typeface="Cambria Math"/>
                      </a:rPr>
                      <m:t>𝟏𝟎</m:t>
                    </m:r>
                    <m:r>
                      <a:rPr lang="el-GR" sz="1700" b="1" i="1" smtClean="0">
                        <a:latin typeface="Cambria Math"/>
                      </a:rPr>
                      <m:t> </m:t>
                    </m:r>
                    <m:r>
                      <a:rPr lang="en-US" sz="1700" b="1" i="1">
                        <a:latin typeface="Cambria Math"/>
                      </a:rPr>
                      <m:t>𝒔𝒚𝒎𝒃𝒐𝒍𝒔</m:t>
                    </m:r>
                    <m:r>
                      <a:rPr lang="en-US" sz="1700" b="1" i="1">
                        <a:latin typeface="Cambria Math"/>
                      </a:rPr>
                      <m:t>/</m:t>
                    </m:r>
                    <m:r>
                      <a:rPr lang="en-US" sz="1700" b="1" i="1" smtClean="0">
                        <a:latin typeface="Cambria Math"/>
                      </a:rPr>
                      <m:t>𝒔𝒆𝒄</m:t>
                    </m:r>
                  </m:oMath>
                </a14:m>
                <a:r>
                  <a:rPr lang="en-US" sz="1700" dirty="0" smtClean="0"/>
                  <a:t> </a:t>
                </a:r>
                <a:r>
                  <a:rPr lang="el-GR" sz="1700" dirty="0" smtClean="0"/>
                  <a:t>ο ρυθμός παραγωγής ψηφιακών δεδομένων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700" b="1" i="1">
                            <a:latin typeface="Cambria Math"/>
                          </a:rPr>
                          <m:t>𝑪</m:t>
                        </m:r>
                      </m:sub>
                    </m:sSub>
                  </m:oMath>
                </a14:m>
                <a:r>
                  <a:rPr lang="en-US" sz="1700" dirty="0" smtClean="0"/>
                  <a:t> </a:t>
                </a:r>
                <a:r>
                  <a:rPr lang="el-GR" sz="1700" dirty="0" smtClean="0"/>
                  <a:t>στην έξοδο του κωδικοποιητή είναι: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700" dirty="0" smtClean="0"/>
                  <a:t> 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b="1" i="1">
                              <a:latin typeface="Cambria Math"/>
                            </a:rPr>
                            <m:t>𝑹</m:t>
                          </m:r>
                        </m:e>
                        <m:sub>
                          <m:r>
                            <a:rPr lang="en-US" sz="1700" b="1" i="1">
                              <a:latin typeface="Cambria Math"/>
                            </a:rPr>
                            <m:t>𝑪</m:t>
                          </m:r>
                        </m:sub>
                      </m:sSub>
                      <m:r>
                        <a:rPr lang="en-US" sz="1700" i="1">
                          <a:latin typeface="Cambria Math"/>
                        </a:rPr>
                        <m:t>(</m:t>
                      </m:r>
                      <m:r>
                        <a:rPr lang="en-US" sz="1700" i="1">
                          <a:latin typeface="Cambria Math"/>
                        </a:rPr>
                        <m:t>𝑏𝑖𝑡𝑠</m:t>
                      </m:r>
                      <m:r>
                        <a:rPr lang="en-US" sz="1700" i="1">
                          <a:latin typeface="Cambria Math"/>
                        </a:rPr>
                        <m:t>/</m:t>
                      </m:r>
                      <m:func>
                        <m:funcPr>
                          <m:ctrlPr>
                            <a:rPr lang="en-US" sz="17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700">
                              <a:latin typeface="Cambria Math"/>
                            </a:rPr>
                            <m:t>sec</m:t>
                          </m:r>
                          <m:r>
                            <a:rPr lang="en-US" sz="1700" i="1">
                              <a:latin typeface="Cambria Math"/>
                            </a:rPr>
                            <m:t>)</m:t>
                          </m:r>
                        </m:fName>
                        <m:e>
                          <m:r>
                            <a:rPr lang="en-US" sz="1700" b="0" i="1" smtClean="0">
                              <a:latin typeface="Cambria Math"/>
                            </a:rPr>
                            <m:t>=</m:t>
                          </m:r>
                        </m:e>
                      </m:func>
                      <m:r>
                        <a:rPr lang="en-US" sz="1700" b="1" i="1" smtClean="0">
                          <a:latin typeface="Cambria Math"/>
                        </a:rPr>
                        <m:t>𝟏𝟎</m:t>
                      </m:r>
                      <m:r>
                        <a:rPr lang="en-US" sz="1700" i="1">
                          <a:latin typeface="Cambria Math"/>
                        </a:rPr>
                        <m:t>  (</m:t>
                      </m:r>
                      <m:r>
                        <a:rPr lang="en-US" sz="1700" i="1">
                          <a:latin typeface="Cambria Math"/>
                        </a:rPr>
                        <m:t>𝑠𝑦𝑚𝑏𝑜𝑙𝑠</m:t>
                      </m:r>
                      <m:r>
                        <a:rPr lang="en-US" sz="1700" i="1">
                          <a:latin typeface="Cambria Math"/>
                        </a:rPr>
                        <m:t>/</m:t>
                      </m:r>
                      <m:func>
                        <m:funcPr>
                          <m:ctrlPr>
                            <a:rPr lang="en-US" sz="17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700">
                              <a:latin typeface="Cambria Math"/>
                            </a:rPr>
                            <m:t>sec</m:t>
                          </m:r>
                          <m:r>
                            <a:rPr lang="en-US" sz="1700" i="1">
                              <a:latin typeface="Cambria Math"/>
                            </a:rPr>
                            <m:t>) </m:t>
                          </m:r>
                          <m:r>
                            <a:rPr lang="en-US" sz="1700" i="1">
                              <a:latin typeface="Cambria Math"/>
                            </a:rPr>
                            <m:t>𝑥</m:t>
                          </m:r>
                          <m:r>
                            <a:rPr lang="en-US" sz="1700" i="1">
                              <a:latin typeface="Cambria Math"/>
                            </a:rPr>
                            <m:t> 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en-US" sz="1700" i="1">
                              <a:latin typeface="Cambria Math"/>
                            </a:rPr>
                            <m:t> (</m:t>
                          </m:r>
                          <m:r>
                            <a:rPr lang="en-US" sz="1700" i="1">
                              <a:latin typeface="Cambria Math"/>
                            </a:rPr>
                            <m:t>𝑏𝑖𝑡𝑠</m:t>
                          </m:r>
                          <m:r>
                            <a:rPr lang="en-US" sz="1700" i="1">
                              <a:latin typeface="Cambria Math"/>
                            </a:rPr>
                            <m:t>/</m:t>
                          </m:r>
                          <m:r>
                            <a:rPr lang="en-US" sz="1700" i="1">
                              <a:latin typeface="Cambria Math"/>
                            </a:rPr>
                            <m:t>𝑠𝑦𝑚𝑏𝑜𝑙</m:t>
                          </m:r>
                          <m:r>
                            <a:rPr lang="en-US" sz="1700" i="1">
                              <a:latin typeface="Cambria Math"/>
                            </a:rPr>
                            <m:t>)</m:t>
                          </m:r>
                        </m:fName>
                        <m:e>
                          <m:r>
                            <a:rPr lang="en-US" sz="17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𝟓𝟎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𝒃𝒊𝒕𝒔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/</m:t>
                          </m:r>
                          <m:r>
                            <a:rPr lang="en-US" sz="1700" b="1" i="1" smtClean="0">
                              <a:latin typeface="Cambria Math"/>
                            </a:rPr>
                            <m:t>𝒔𝒆𝒄</m:t>
                          </m:r>
                        </m:e>
                      </m:func>
                    </m:oMath>
                  </m:oMathPara>
                </a14:m>
                <a:endParaRPr lang="el-GR" sz="17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Επειδή </a:t>
                </a:r>
                <a:r>
                  <a:rPr lang="el-GR" sz="1700" dirty="0"/>
                  <a:t>συνήθως τα σύμβολα είναι στατιστικά εξαρτημένα και εμφανίζονται με άνισες πιθανότητες, επιλέγουμε ο κωδικοποιητής να παίρνει </a:t>
                </a:r>
                <a:r>
                  <a:rPr lang="el-GR" sz="1700" dirty="0" smtClean="0"/>
                  <a:t>2 </a:t>
                </a:r>
                <a:r>
                  <a:rPr lang="el-GR" sz="1700" dirty="0"/>
                  <a:t>ή 3 σύμβολα μαζί σαν ένα πακέτο και </a:t>
                </a:r>
                <a:r>
                  <a:rPr lang="el-GR" sz="1700" dirty="0" smtClean="0"/>
                  <a:t>να τους </a:t>
                </a:r>
                <a:r>
                  <a:rPr lang="el-GR" sz="1700" dirty="0"/>
                  <a:t>αντιστοιχεί μία κωδική λέξη με </a:t>
                </a:r>
                <a:r>
                  <a:rPr lang="el-GR" sz="1700" b="1" dirty="0"/>
                  <a:t>μεταβαλλόμενο μήκος </a:t>
                </a:r>
                <a:r>
                  <a:rPr lang="el-GR" sz="1700" dirty="0"/>
                  <a:t>για τα διάφορα πακέτα</a:t>
                </a:r>
                <a:r>
                  <a:rPr lang="el-GR" sz="1700" dirty="0" smtClean="0"/>
                  <a:t>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 cstate="print"/>
                <a:stretch>
                  <a:fillRect l="-444" t="-334" r="-444" b="-8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90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21525</TotalTime>
  <Words>1874</Words>
  <Application>Microsoft Office PowerPoint</Application>
  <PresentationFormat>On-screen Show (4:3)</PresentationFormat>
  <Paragraphs>277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Τηλεπικοινωνιακά Συστήματα Ι</vt:lpstr>
      <vt:lpstr>PowerPoint Presentation</vt:lpstr>
      <vt:lpstr>Ψηφιακό Σύστημα Επικοινωνίας</vt:lpstr>
      <vt:lpstr>1. Πηγή Διακριτής Πληροφορίας</vt:lpstr>
      <vt:lpstr>Πηγή Διακριτής Πληροφορίας (1/3)</vt:lpstr>
      <vt:lpstr>Πηγή Διακριτής Πληροφορίας (2/3)</vt:lpstr>
      <vt:lpstr>Πηγή Διακριτής Πληροφορίας (3/3)</vt:lpstr>
      <vt:lpstr>2. Κωδικοποιητής και Αποκωδικοποιητής Πηγής </vt:lpstr>
      <vt:lpstr>Κωδικοποιητής / Αποκωδικοποιητής Πηγής (1/3)</vt:lpstr>
      <vt:lpstr>Κωδικοποιητής / Αποκωδικοποιητής Πηγής (2/3)</vt:lpstr>
      <vt:lpstr>Κωδικοποιητής / Αποκωδικοποιητής Πηγής (3/3)</vt:lpstr>
      <vt:lpstr>3. Κανάλι Επικοινωνίας</vt:lpstr>
      <vt:lpstr>Κανάλι Επικοινωνίας (1/2)</vt:lpstr>
      <vt:lpstr>Κανάλι Επικοινωνίας (2/2)</vt:lpstr>
      <vt:lpstr>4. Διαμορφωτής και Αποδιαμορφωτής</vt:lpstr>
      <vt:lpstr>Διαμορφωτής (1/3)</vt:lpstr>
      <vt:lpstr>Διαμορφωτής (2/3)</vt:lpstr>
      <vt:lpstr>Διαμορφωτής (3/3)</vt:lpstr>
      <vt:lpstr>Αποδιαμορφωτής</vt:lpstr>
      <vt:lpstr>5. Κωδικοποιητής και Αποκωδικοποιητής Καναλιού</vt:lpstr>
      <vt:lpstr>Κωδικοποιητής / Αποκωδικοποιητής Καναλιού</vt:lpstr>
      <vt:lpstr>6. Δίκτυα Επικοινωνιών</vt:lpstr>
      <vt:lpstr>Δίκτυα Επικοινωνιών</vt:lpstr>
      <vt:lpstr>Τυπική Διαμόρφωση Δικτύου Κινητής Τηλεφωνίας</vt:lpstr>
      <vt:lpstr>Ιεραρχία Δικτύου</vt:lpstr>
      <vt:lpstr>7. Πρότυπα Μετάδοσης</vt:lpstr>
      <vt:lpstr>Πρότυπα Μετάδοσης</vt:lpstr>
      <vt:lpstr>Πρότυπα Μετάδοσης</vt:lpstr>
      <vt:lpstr>Ψηφιακό Δίκτυο Ολοκληρωμένων Υπηρεσιών (ISDN)</vt:lpstr>
      <vt:lpstr>8. Μοντέλο OSI</vt:lpstr>
      <vt:lpstr>Μοντέλο OSI</vt:lpstr>
      <vt:lpstr>Δίκτυα Μεταγωγής Κυκλώματος</vt:lpstr>
      <vt:lpstr>Δίκτυα Μεταγωγής Πακέτων</vt:lpstr>
      <vt:lpstr>Σύγχρονη και Ασύγχρονη Μετάδοση</vt:lpstr>
      <vt:lpstr>Σύγχρονη και Ασύγχρονη Μετάδοση</vt:lpstr>
      <vt:lpstr>Πρωτόκολλα Εκπομπής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Paraskevas</dc:creator>
  <cp:lastModifiedBy>Michael Paraskevas</cp:lastModifiedBy>
  <cp:revision>622</cp:revision>
  <cp:lastPrinted>2018-07-19T14:59:01Z</cp:lastPrinted>
  <dcterms:created xsi:type="dcterms:W3CDTF">2012-03-18T08:27:36Z</dcterms:created>
  <dcterms:modified xsi:type="dcterms:W3CDTF">2018-07-19T14:59:05Z</dcterms:modified>
</cp:coreProperties>
</file>