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8" r:id="rId3"/>
    <p:sldId id="277" r:id="rId4"/>
    <p:sldId id="27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7" r:id="rId22"/>
    <p:sldId id="298" r:id="rId23"/>
    <p:sldId id="296"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4272876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913735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217314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919853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1213189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585991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43BE1DF8-ADE9-4C93-AC18-BA50BCB00774}" type="datetimeFigureOut">
              <a:rPr lang="el-GR" smtClean="0"/>
              <a:t>11/6/2021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1007698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3BE1DF8-ADE9-4C93-AC18-BA50BCB00774}" type="datetimeFigureOut">
              <a:rPr lang="el-GR" smtClean="0"/>
              <a:t>11/6/2021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729247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3BE1DF8-ADE9-4C93-AC18-BA50BCB00774}" type="datetimeFigureOut">
              <a:rPr lang="el-GR" smtClean="0"/>
              <a:t>11/6/2021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3949785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772443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532384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E1DF8-ADE9-4C93-AC18-BA50BCB00774}" type="datetimeFigureOut">
              <a:rPr lang="el-GR" smtClean="0"/>
              <a:t>11/6/2021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EE3F20-9DD8-45D7-B319-E88BCBF10E37}" type="slidenum">
              <a:rPr lang="el-GR" smtClean="0"/>
              <a:t>‹#›</a:t>
            </a:fld>
            <a:endParaRPr lang="el-GR"/>
          </a:p>
        </p:txBody>
      </p:sp>
    </p:spTree>
    <p:extLst>
      <p:ext uri="{BB962C8B-B14F-4D97-AF65-F5344CB8AC3E}">
        <p14:creationId xmlns:p14="http://schemas.microsoft.com/office/powerpoint/2010/main" val="3523373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71277"/>
            <a:ext cx="10515600" cy="6076171"/>
          </a:xfrm>
        </p:spPr>
        <p:txBody>
          <a:bodyPr/>
          <a:lstStyle/>
          <a:p>
            <a:pPr marL="0" indent="0" algn="ctr">
              <a:buNone/>
            </a:pPr>
            <a:endParaRPr lang="en-US" sz="4800" dirty="0" smtClean="0"/>
          </a:p>
          <a:p>
            <a:pPr marL="0" indent="0" algn="ctr">
              <a:buNone/>
            </a:pPr>
            <a:r>
              <a:rPr lang="el-GR" sz="4800" dirty="0" smtClean="0"/>
              <a:t>ΚΟΙΝΩΝΙΚΗ ΟΙΚΟΝΟΜΙΑ</a:t>
            </a:r>
          </a:p>
          <a:p>
            <a:endParaRPr lang="el-GR" dirty="0" smtClean="0"/>
          </a:p>
          <a:p>
            <a:pPr marL="0" indent="0" algn="ctr">
              <a:buNone/>
            </a:pPr>
            <a:endParaRPr lang="el-GR" sz="1600" dirty="0" smtClean="0"/>
          </a:p>
          <a:p>
            <a:pPr marL="0" indent="0" algn="ctr">
              <a:buNone/>
            </a:pPr>
            <a:endParaRPr lang="el-GR" sz="3600" b="1" smtClean="0"/>
          </a:p>
          <a:p>
            <a:pPr marL="0" indent="0" algn="ctr">
              <a:buNone/>
            </a:pPr>
            <a:r>
              <a:rPr lang="el-GR" sz="3600" b="1" smtClean="0"/>
              <a:t>ΚΟΙΝΩΝΙΚΗ </a:t>
            </a:r>
            <a:r>
              <a:rPr lang="el-GR" sz="3600" b="1" dirty="0" smtClean="0"/>
              <a:t>ΕΠΙΧΕΙΡΗΣΗ – ΝΟΜΙΚΗ ΡΥΘΜΙΣΗ</a:t>
            </a:r>
            <a:endParaRPr lang="el-GR" sz="3600" dirty="0" smtClean="0"/>
          </a:p>
        </p:txBody>
      </p:sp>
    </p:spTree>
    <p:extLst>
      <p:ext uri="{BB962C8B-B14F-4D97-AF65-F5344CB8AC3E}">
        <p14:creationId xmlns:p14="http://schemas.microsoft.com/office/powerpoint/2010/main" val="3365501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640715"/>
          </a:xfrm>
        </p:spPr>
        <p:txBody>
          <a:bodyPr>
            <a:normAutofit fontScale="90000"/>
          </a:bodyPr>
          <a:lstStyle/>
          <a:p>
            <a:pPr algn="ctr"/>
            <a:r>
              <a:rPr lang="el-GR" b="1" dirty="0" smtClean="0">
                <a:latin typeface="+mn-lt"/>
              </a:rPr>
              <a:t>ΜΕΛΗ</a:t>
            </a:r>
            <a:endParaRPr lang="el-GR" b="1" dirty="0">
              <a:latin typeface="+mn-lt"/>
            </a:endParaRPr>
          </a:p>
        </p:txBody>
      </p:sp>
      <p:sp>
        <p:nvSpPr>
          <p:cNvPr id="3" name="Θέση περιεχομένου 2"/>
          <p:cNvSpPr>
            <a:spLocks noGrp="1"/>
          </p:cNvSpPr>
          <p:nvPr>
            <p:ph idx="1"/>
          </p:nvPr>
        </p:nvSpPr>
        <p:spPr>
          <a:xfrm>
            <a:off x="128016" y="1261872"/>
            <a:ext cx="12063984" cy="5413248"/>
          </a:xfrm>
        </p:spPr>
        <p:txBody>
          <a:bodyPr>
            <a:normAutofit fontScale="92500"/>
          </a:bodyPr>
          <a:lstStyle/>
          <a:p>
            <a:pPr marL="0" indent="0">
              <a:buNone/>
            </a:pPr>
            <a:r>
              <a:rPr lang="el-GR" sz="4000" dirty="0"/>
              <a:t>Μέλη μπορεί να είναι και εργαζόμενοι. </a:t>
            </a:r>
          </a:p>
          <a:p>
            <a:pPr marL="0" indent="0">
              <a:buNone/>
            </a:pPr>
            <a:r>
              <a:rPr lang="el-GR" sz="4000" dirty="0"/>
              <a:t>Αριθμός εργαζομένων - μη μελών όχι άνω του 40% του συνόλου των εργαζομένων.</a:t>
            </a:r>
          </a:p>
          <a:p>
            <a:pPr marL="0" indent="0">
              <a:buNone/>
            </a:pPr>
            <a:r>
              <a:rPr lang="el-GR" sz="4000" dirty="0"/>
              <a:t>Απώλεια ιδιότητας μέλους με θάνατο ή λύση ή πτώχευση, αποχώρηση, αποβολή, μεταβίβαση συνεταιριστικής μερίδας.</a:t>
            </a:r>
          </a:p>
          <a:p>
            <a:pPr marL="0" indent="0">
              <a:buNone/>
            </a:pPr>
            <a:r>
              <a:rPr lang="el-GR" sz="4000" dirty="0"/>
              <a:t>Αποβολή με απόφαση 3/5 της Γενικής Συνέλευσης.</a:t>
            </a:r>
          </a:p>
          <a:p>
            <a:pPr marL="0" indent="0">
              <a:buNone/>
            </a:pPr>
            <a:r>
              <a:rPr lang="el-GR" sz="4000" dirty="0"/>
              <a:t>Η ιδιότητα του μέλους δεν κληροδοτείται.</a:t>
            </a:r>
          </a:p>
          <a:p>
            <a:pPr marL="0" indent="0">
              <a:buNone/>
            </a:pPr>
            <a:r>
              <a:rPr lang="el-GR" sz="4000" dirty="0"/>
              <a:t>Οικειοθελής αποχώρηση. Επιστρέφεται η αξία της συνεταιριστικής μερίδας.</a:t>
            </a:r>
          </a:p>
        </p:txBody>
      </p:sp>
    </p:spTree>
    <p:extLst>
      <p:ext uri="{BB962C8B-B14F-4D97-AF65-F5344CB8AC3E}">
        <p14:creationId xmlns:p14="http://schemas.microsoft.com/office/powerpoint/2010/main" val="3547312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640715"/>
          </a:xfrm>
        </p:spPr>
        <p:txBody>
          <a:bodyPr>
            <a:normAutofit fontScale="90000"/>
          </a:bodyPr>
          <a:lstStyle/>
          <a:p>
            <a:pPr algn="ctr"/>
            <a:r>
              <a:rPr lang="el-GR" b="1" dirty="0" smtClean="0">
                <a:latin typeface="+mn-lt"/>
              </a:rPr>
              <a:t>ΟΡΓΑΝΑ</a:t>
            </a:r>
            <a:endParaRPr lang="el-GR" b="1" dirty="0">
              <a:latin typeface="+mn-lt"/>
            </a:endParaRPr>
          </a:p>
        </p:txBody>
      </p:sp>
      <p:sp>
        <p:nvSpPr>
          <p:cNvPr id="3" name="Θέση περιεχομένου 2"/>
          <p:cNvSpPr>
            <a:spLocks noGrp="1"/>
          </p:cNvSpPr>
          <p:nvPr>
            <p:ph idx="1"/>
          </p:nvPr>
        </p:nvSpPr>
        <p:spPr>
          <a:xfrm>
            <a:off x="128016" y="1426464"/>
            <a:ext cx="12063984" cy="5248656"/>
          </a:xfrm>
        </p:spPr>
        <p:txBody>
          <a:bodyPr>
            <a:normAutofit fontScale="92500" lnSpcReduction="10000"/>
          </a:bodyPr>
          <a:lstStyle/>
          <a:p>
            <a:pPr marL="0" indent="0">
              <a:buNone/>
            </a:pPr>
            <a:r>
              <a:rPr lang="el-GR" sz="4000" dirty="0"/>
              <a:t>Τα όργανα της </a:t>
            </a:r>
            <a:r>
              <a:rPr lang="el-GR" sz="4000" dirty="0" err="1"/>
              <a:t>Κοιν.Σ.Επ</a:t>
            </a:r>
            <a:r>
              <a:rPr lang="el-GR" sz="4000" dirty="0"/>
              <a:t>. είναι η Γενική Συνέλευση και η Διοικούσα Επιτροπή. </a:t>
            </a:r>
          </a:p>
          <a:p>
            <a:pPr marL="0" indent="0">
              <a:buNone/>
            </a:pPr>
            <a:r>
              <a:rPr lang="el-GR" sz="4000" dirty="0"/>
              <a:t>Η Γενική Συνέλευση είναι το ανώτατο όργανο και αποφασίζει για όλα τα θέματα της </a:t>
            </a:r>
            <a:r>
              <a:rPr lang="el-GR" sz="4000" dirty="0" err="1"/>
              <a:t>Κοιν.Σ.Επ</a:t>
            </a:r>
            <a:r>
              <a:rPr lang="el-GR" sz="4000" dirty="0"/>
              <a:t>. </a:t>
            </a:r>
          </a:p>
          <a:p>
            <a:pPr marL="0" indent="0">
              <a:buNone/>
            </a:pPr>
            <a:r>
              <a:rPr lang="el-GR" sz="4000" dirty="0"/>
              <a:t>Η Διοικούσα Επιτροπή ορίζεται ως το εκτελεστικό διοικητικό όργανο.  </a:t>
            </a:r>
          </a:p>
          <a:p>
            <a:pPr marL="0" indent="0">
              <a:buNone/>
            </a:pPr>
            <a:r>
              <a:rPr lang="el-GR" sz="4000" dirty="0"/>
              <a:t>Αν η </a:t>
            </a:r>
            <a:r>
              <a:rPr lang="el-GR" sz="4000" dirty="0" err="1"/>
              <a:t>Κοιν.Σ.Επ</a:t>
            </a:r>
            <a:r>
              <a:rPr lang="el-GR" sz="4000" dirty="0"/>
              <a:t>. έχει μόνο πέντε μέλη, αντί Διοικούσας Επιτροπής, τα μέλη μπορεί να εκλέξουν διαχειριστή, ο οποίος αναλαμβάνει όλες τις αρμοδιότητες της Διοικούσας Επιτροπής.</a:t>
            </a:r>
          </a:p>
        </p:txBody>
      </p:sp>
    </p:spTree>
    <p:extLst>
      <p:ext uri="{BB962C8B-B14F-4D97-AF65-F5344CB8AC3E}">
        <p14:creationId xmlns:p14="http://schemas.microsoft.com/office/powerpoint/2010/main" val="3258375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640715"/>
          </a:xfrm>
        </p:spPr>
        <p:txBody>
          <a:bodyPr>
            <a:normAutofit fontScale="90000"/>
          </a:bodyPr>
          <a:lstStyle/>
          <a:p>
            <a:pPr algn="ctr"/>
            <a:r>
              <a:rPr lang="el-GR" b="1" dirty="0" smtClean="0">
                <a:latin typeface="+mn-lt"/>
              </a:rPr>
              <a:t>ΓΕΝΙΚΗ ΣΥΝΕΛΕΥΣΗ</a:t>
            </a:r>
            <a:endParaRPr lang="el-GR" b="1" dirty="0">
              <a:latin typeface="+mn-lt"/>
            </a:endParaRPr>
          </a:p>
        </p:txBody>
      </p:sp>
      <p:sp>
        <p:nvSpPr>
          <p:cNvPr id="3" name="Θέση περιεχομένου 2"/>
          <p:cNvSpPr>
            <a:spLocks noGrp="1"/>
          </p:cNvSpPr>
          <p:nvPr>
            <p:ph idx="1"/>
          </p:nvPr>
        </p:nvSpPr>
        <p:spPr>
          <a:xfrm>
            <a:off x="128016" y="1426464"/>
            <a:ext cx="12063984" cy="5248656"/>
          </a:xfrm>
        </p:spPr>
        <p:txBody>
          <a:bodyPr>
            <a:normAutofit fontScale="85000" lnSpcReduction="20000"/>
          </a:bodyPr>
          <a:lstStyle/>
          <a:p>
            <a:pPr marL="0" indent="0">
              <a:buNone/>
            </a:pPr>
            <a:r>
              <a:rPr lang="el-GR" sz="4000" dirty="0"/>
              <a:t>Αποκλειστική αρμοδιότητα:</a:t>
            </a:r>
          </a:p>
          <a:p>
            <a:pPr marL="0" indent="0">
              <a:buNone/>
            </a:pPr>
            <a:r>
              <a:rPr lang="el-GR" sz="4000" dirty="0"/>
              <a:t>α) Τροποποίηση καταστατικού.</a:t>
            </a:r>
          </a:p>
          <a:p>
            <a:pPr marL="0" indent="0">
              <a:buNone/>
            </a:pPr>
            <a:r>
              <a:rPr lang="el-GR" sz="4000" dirty="0"/>
              <a:t>β) Συγχώνευση, παράταση διάρκειας, διάλυση - αναβίωση </a:t>
            </a:r>
            <a:r>
              <a:rPr lang="el-GR" sz="4000" dirty="0" err="1"/>
              <a:t>Κοιν.Σ.Επ</a:t>
            </a:r>
            <a:r>
              <a:rPr lang="el-GR" sz="4000" dirty="0"/>
              <a:t>..</a:t>
            </a:r>
          </a:p>
          <a:p>
            <a:pPr marL="0" indent="0">
              <a:buNone/>
            </a:pPr>
            <a:r>
              <a:rPr lang="el-GR" sz="4000" dirty="0"/>
              <a:t>γ) Έγκριση ειδικών κανονισμών εργασίας και προσωπικού.</a:t>
            </a:r>
          </a:p>
          <a:p>
            <a:pPr marL="0" indent="0">
              <a:buNone/>
            </a:pPr>
            <a:r>
              <a:rPr lang="el-GR" sz="4000" dirty="0"/>
              <a:t>δ) Συμμετοχή σε εταιρία - αποχώρηση από αυτή.</a:t>
            </a:r>
          </a:p>
          <a:p>
            <a:pPr marL="0" indent="0">
              <a:buNone/>
            </a:pPr>
            <a:r>
              <a:rPr lang="el-GR" sz="4000" dirty="0"/>
              <a:t>ε) Γενικοί όροι δραστηριότητας </a:t>
            </a:r>
            <a:r>
              <a:rPr lang="el-GR" sz="4000" dirty="0" err="1"/>
              <a:t>Κοιν.Σ.Επ</a:t>
            </a:r>
            <a:r>
              <a:rPr lang="el-GR" sz="4000" dirty="0"/>
              <a:t>.</a:t>
            </a:r>
          </a:p>
          <a:p>
            <a:pPr marL="0" indent="0">
              <a:buNone/>
            </a:pPr>
            <a:r>
              <a:rPr lang="el-GR" sz="4000" dirty="0" err="1"/>
              <a:t>στ</a:t>
            </a:r>
            <a:r>
              <a:rPr lang="el-GR" sz="4000" dirty="0"/>
              <a:t>) Έγκριση ισολογισμού - αποτελεσμάτων χρήσης.</a:t>
            </a:r>
          </a:p>
          <a:p>
            <a:pPr marL="0" indent="0">
              <a:buNone/>
            </a:pPr>
            <a:r>
              <a:rPr lang="el-GR" sz="4000" dirty="0"/>
              <a:t>ζ) Εκλογή - απαλλαγή Διοικούσας Επιτροπής ή διαχειριστή.</a:t>
            </a:r>
          </a:p>
          <a:p>
            <a:pPr marL="0" indent="0">
              <a:buNone/>
            </a:pPr>
            <a:r>
              <a:rPr lang="el-GR" sz="4000" dirty="0"/>
              <a:t>η) Επιβολή εισφοράς στα μέλη για την αντιμετώπιση έκτακτων ζημιών ή άλλων εξαιρετικών καταστάσεων.</a:t>
            </a:r>
          </a:p>
        </p:txBody>
      </p:sp>
    </p:spTree>
    <p:extLst>
      <p:ext uri="{BB962C8B-B14F-4D97-AF65-F5344CB8AC3E}">
        <p14:creationId xmlns:p14="http://schemas.microsoft.com/office/powerpoint/2010/main" val="404347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02208" y="346837"/>
            <a:ext cx="10515600" cy="640715"/>
          </a:xfrm>
        </p:spPr>
        <p:txBody>
          <a:bodyPr>
            <a:normAutofit fontScale="90000"/>
          </a:bodyPr>
          <a:lstStyle/>
          <a:p>
            <a:pPr algn="ctr"/>
            <a:r>
              <a:rPr lang="el-GR" b="1" dirty="0">
                <a:latin typeface="+mn-lt"/>
              </a:rPr>
              <a:t>ΤΑΚΤΙΚΗ ΓΕΝΙΚΗ ΣΥΝΕΛΕΥΣΗ</a:t>
            </a:r>
          </a:p>
        </p:txBody>
      </p:sp>
      <p:sp>
        <p:nvSpPr>
          <p:cNvPr id="3" name="Θέση περιεχομένου 2"/>
          <p:cNvSpPr>
            <a:spLocks noGrp="1"/>
          </p:cNvSpPr>
          <p:nvPr>
            <p:ph idx="1"/>
          </p:nvPr>
        </p:nvSpPr>
        <p:spPr>
          <a:xfrm>
            <a:off x="128016" y="1426464"/>
            <a:ext cx="12063984" cy="5248656"/>
          </a:xfrm>
        </p:spPr>
        <p:txBody>
          <a:bodyPr>
            <a:normAutofit lnSpcReduction="10000"/>
          </a:bodyPr>
          <a:lstStyle/>
          <a:p>
            <a:pPr marL="0" indent="0">
              <a:buNone/>
            </a:pPr>
            <a:r>
              <a:rPr lang="el-GR" sz="3600" dirty="0"/>
              <a:t>Τακτική τουλάχιστον μία φορά κατ’ έτος.  </a:t>
            </a:r>
          </a:p>
          <a:p>
            <a:pPr marL="0" indent="0">
              <a:buNone/>
            </a:pPr>
            <a:r>
              <a:rPr lang="el-GR" sz="3600" dirty="0"/>
              <a:t>Σύγκληση με απόφαση Διοικούσας Επιτροπής ή διαχειριστή που απευθύνεται προς τα μέλη, προ τουλάχιστον τριών ημερών από την ημερομηνία της συνέλευσης.  </a:t>
            </a:r>
          </a:p>
          <a:p>
            <a:pPr marL="0" indent="0">
              <a:buNone/>
            </a:pPr>
            <a:r>
              <a:rPr lang="el-GR" sz="3600" dirty="0"/>
              <a:t>Η πρόσκληση αναγράφει τον τόπο, την ημέρα και την ώρα που θα συνέλθει η συνέλευση και τα θέματα που θα συζητηθούν. </a:t>
            </a:r>
          </a:p>
          <a:p>
            <a:pPr marL="0" indent="0">
              <a:buNone/>
            </a:pPr>
            <a:r>
              <a:rPr lang="el-GR" sz="3600" dirty="0"/>
              <a:t>Τα μέλη μετέχουν και ψηφίζουν αυτοπροσώπως.</a:t>
            </a:r>
          </a:p>
          <a:p>
            <a:pPr marL="0" indent="0">
              <a:buNone/>
            </a:pPr>
            <a:r>
              <a:rPr lang="el-GR" sz="3600" dirty="0"/>
              <a:t>Οι αποφάσεις προσβάλλονται από τα 2/5 των μελών, εντός 30 ημερών από την καταχώρισή τους στο Μητρώο, ενώπιον του Μονομελούς Πρωτοδικείου.</a:t>
            </a:r>
          </a:p>
        </p:txBody>
      </p:sp>
    </p:spTree>
    <p:extLst>
      <p:ext uri="{BB962C8B-B14F-4D97-AF65-F5344CB8AC3E}">
        <p14:creationId xmlns:p14="http://schemas.microsoft.com/office/powerpoint/2010/main" val="4135443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02208" y="346837"/>
            <a:ext cx="10515600" cy="640715"/>
          </a:xfrm>
        </p:spPr>
        <p:txBody>
          <a:bodyPr>
            <a:normAutofit fontScale="90000"/>
          </a:bodyPr>
          <a:lstStyle/>
          <a:p>
            <a:pPr algn="ctr"/>
            <a:r>
              <a:rPr lang="el-GR" b="1" dirty="0" smtClean="0">
                <a:latin typeface="+mn-lt"/>
              </a:rPr>
              <a:t>ΕΚΤΑΚΤΗ ΓΕΝΙΚΗ </a:t>
            </a:r>
            <a:r>
              <a:rPr lang="el-GR" b="1" dirty="0">
                <a:latin typeface="+mn-lt"/>
              </a:rPr>
              <a:t>ΣΥΝΕΛΕΥΣΗ</a:t>
            </a:r>
          </a:p>
        </p:txBody>
      </p:sp>
      <p:sp>
        <p:nvSpPr>
          <p:cNvPr id="3" name="Θέση περιεχομένου 2"/>
          <p:cNvSpPr>
            <a:spLocks noGrp="1"/>
          </p:cNvSpPr>
          <p:nvPr>
            <p:ph idx="1"/>
          </p:nvPr>
        </p:nvSpPr>
        <p:spPr>
          <a:xfrm>
            <a:off x="749808" y="1426464"/>
            <a:ext cx="10881360" cy="4828032"/>
          </a:xfrm>
        </p:spPr>
        <p:txBody>
          <a:bodyPr>
            <a:normAutofit lnSpcReduction="10000"/>
          </a:bodyPr>
          <a:lstStyle/>
          <a:p>
            <a:pPr marL="0" indent="0">
              <a:buNone/>
            </a:pPr>
            <a:r>
              <a:rPr lang="el-GR" sz="4400" dirty="0"/>
              <a:t>Συγκαλείται με πρόσκληση που απευθύνεται προς τα μέλη τουλάχιστον πριν δύο ημέρες, είτε από τη Διοικούσα Επιτροπή, είτε με πρωτοβουλία του διαχειριστή, είτε από το 1/3 των μελών. </a:t>
            </a:r>
          </a:p>
          <a:p>
            <a:pPr marL="0" indent="0">
              <a:buNone/>
            </a:pPr>
            <a:r>
              <a:rPr lang="el-GR" sz="4400" dirty="0"/>
              <a:t>Αν η Διοικούσα Επιτροπή αρνείται, τα αιτούντα μέλη δικαιούνται να τη συγκαλέσουν αυτοβούλως. </a:t>
            </a:r>
          </a:p>
        </p:txBody>
      </p:sp>
    </p:spTree>
    <p:extLst>
      <p:ext uri="{BB962C8B-B14F-4D97-AF65-F5344CB8AC3E}">
        <p14:creationId xmlns:p14="http://schemas.microsoft.com/office/powerpoint/2010/main" val="32523374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02208" y="346837"/>
            <a:ext cx="10515600" cy="640715"/>
          </a:xfrm>
        </p:spPr>
        <p:txBody>
          <a:bodyPr>
            <a:normAutofit fontScale="90000"/>
          </a:bodyPr>
          <a:lstStyle/>
          <a:p>
            <a:pPr algn="ctr"/>
            <a:r>
              <a:rPr lang="el-GR" b="1" dirty="0">
                <a:latin typeface="+mn-lt"/>
              </a:rPr>
              <a:t>ΓΕΝΙΚΗ ΣΥΝΕΛΕΥΣΗ ΑΠΑΡΤΙΑ - ΠΛΕΙΟΨΗΦΙΑ</a:t>
            </a:r>
          </a:p>
        </p:txBody>
      </p:sp>
      <p:sp>
        <p:nvSpPr>
          <p:cNvPr id="3" name="Θέση περιεχομένου 2"/>
          <p:cNvSpPr>
            <a:spLocks noGrp="1"/>
          </p:cNvSpPr>
          <p:nvPr>
            <p:ph idx="1"/>
          </p:nvPr>
        </p:nvSpPr>
        <p:spPr>
          <a:xfrm>
            <a:off x="640080" y="1316736"/>
            <a:ext cx="11100816" cy="4937760"/>
          </a:xfrm>
        </p:spPr>
        <p:txBody>
          <a:bodyPr>
            <a:normAutofit fontScale="70000" lnSpcReduction="20000"/>
          </a:bodyPr>
          <a:lstStyle/>
          <a:p>
            <a:pPr marL="0" indent="0">
              <a:buNone/>
            </a:pPr>
            <a:r>
              <a:rPr lang="el-GR" sz="4400" dirty="0"/>
              <a:t>Απαρτία = 1/2 των μελών.  </a:t>
            </a:r>
          </a:p>
          <a:p>
            <a:pPr marL="0" indent="0">
              <a:buNone/>
            </a:pPr>
            <a:r>
              <a:rPr lang="el-GR" sz="4400" dirty="0"/>
              <a:t>Αν δεν επιτευχθεί απαρτία, συγκαλείται νέα Γενική Συνέλευση μέσα σε διάστημα 2 - 7 ημερών, κατά την οποία απαιτείται η ίδια απαρτία.  </a:t>
            </a:r>
          </a:p>
          <a:p>
            <a:pPr marL="0" indent="0">
              <a:buNone/>
            </a:pPr>
            <a:r>
              <a:rPr lang="el-GR" sz="4400" dirty="0"/>
              <a:t>Για τη λήψη αποφάσεων που αφορούν στη μεταβολή του σκοπού ή της έδρας, τη μεταβολή του ποσού της συνεταιριστικής μερίδας, την παράταση, τη διάλυση, την αναβίωση, τη συγχώνευση της </a:t>
            </a:r>
            <a:r>
              <a:rPr lang="el-GR" sz="4400" dirty="0" err="1"/>
              <a:t>Κοιν.Σ.Επ</a:t>
            </a:r>
            <a:r>
              <a:rPr lang="el-GR" sz="4400" dirty="0"/>
              <a:t>. και την ανάκληση και αντικατάσταση μελών της Διοικούσας Επιτροπής ή του διαχειριστή, η Γενική Συνέλευση βρίσκεται σε απαρτία όταν παρίστανται σ’ αυτήν τα δύο τρίτα των μελών.  </a:t>
            </a:r>
          </a:p>
          <a:p>
            <a:pPr marL="0" indent="0">
              <a:buNone/>
            </a:pPr>
            <a:r>
              <a:rPr lang="el-GR" sz="4400" dirty="0"/>
              <a:t>Οι αποφάσεις λαμβάνονται με την απόλυτη πλειοψηφία των παρόντων μελών της (50% + 1).</a:t>
            </a:r>
          </a:p>
        </p:txBody>
      </p:sp>
    </p:spTree>
    <p:extLst>
      <p:ext uri="{BB962C8B-B14F-4D97-AF65-F5344CB8AC3E}">
        <p14:creationId xmlns:p14="http://schemas.microsoft.com/office/powerpoint/2010/main" val="497160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02208" y="346837"/>
            <a:ext cx="10515600" cy="640715"/>
          </a:xfrm>
        </p:spPr>
        <p:txBody>
          <a:bodyPr>
            <a:normAutofit fontScale="90000"/>
          </a:bodyPr>
          <a:lstStyle/>
          <a:p>
            <a:pPr algn="ctr"/>
            <a:r>
              <a:rPr lang="el-GR" b="1" dirty="0" smtClean="0">
                <a:latin typeface="+mn-lt"/>
              </a:rPr>
              <a:t>ΔΙΟΙΚΟΥΣΑ ΕΠΙΤΡΟΠΗ</a:t>
            </a:r>
            <a:endParaRPr lang="el-GR" b="1" dirty="0">
              <a:latin typeface="+mn-lt"/>
            </a:endParaRPr>
          </a:p>
        </p:txBody>
      </p:sp>
      <p:sp>
        <p:nvSpPr>
          <p:cNvPr id="3" name="Θέση περιεχομένου 2"/>
          <p:cNvSpPr>
            <a:spLocks noGrp="1"/>
          </p:cNvSpPr>
          <p:nvPr>
            <p:ph idx="1"/>
          </p:nvPr>
        </p:nvSpPr>
        <p:spPr>
          <a:xfrm>
            <a:off x="640080" y="1316736"/>
            <a:ext cx="11100816" cy="4937760"/>
          </a:xfrm>
        </p:spPr>
        <p:txBody>
          <a:bodyPr>
            <a:normAutofit fontScale="85000" lnSpcReduction="20000"/>
          </a:bodyPr>
          <a:lstStyle/>
          <a:p>
            <a:pPr marL="0" indent="0">
              <a:buNone/>
            </a:pPr>
            <a:r>
              <a:rPr lang="el-GR" sz="3600" dirty="0"/>
              <a:t>Τα μέλη της Διοικούσας Επιτροπής εκλέγονται από τη Γενική Συνέλευση. Άμισθα μέλη. Ίδια επιμέλεια. Διάρκεια θητείας από το καταστατικό.  </a:t>
            </a:r>
          </a:p>
          <a:p>
            <a:pPr marL="0" indent="0">
              <a:buNone/>
            </a:pPr>
            <a:r>
              <a:rPr lang="el-GR" sz="3600" dirty="0"/>
              <a:t>Πρόεδρος και δύο τουλάχιστον μέλη (Γραμματέας, Ταμίας).  Περιττός αριθμός μελών. </a:t>
            </a:r>
          </a:p>
          <a:p>
            <a:pPr marL="0" indent="0">
              <a:buNone/>
            </a:pPr>
            <a:r>
              <a:rPr lang="el-GR" sz="3600" dirty="0"/>
              <a:t>Συνεδριάζει μία τουλάχιστον φορά κάθε τρεις μήνες ή συχνότερα αν το ζητήσει το 1/3 των μελών.  </a:t>
            </a:r>
          </a:p>
          <a:p>
            <a:pPr marL="0" indent="0">
              <a:buNone/>
            </a:pPr>
            <a:r>
              <a:rPr lang="el-GR" sz="3600" dirty="0"/>
              <a:t>Σύγκληση Πρόεδρος. Αν αδρανεί οποιοδήποτε μέλος. Απαρτία 1/2 μελών, απόλυτη πλειοψηφία των παρόντων. Ισοψηφία ψήφος προέδρου.  Εκπροσώπηση μέλους δεν επιτρέπεται. </a:t>
            </a:r>
          </a:p>
          <a:p>
            <a:pPr marL="0" indent="0">
              <a:buNone/>
            </a:pPr>
            <a:r>
              <a:rPr lang="el-GR" sz="3600" dirty="0"/>
              <a:t>Αποφάσεις προσβάλλονται από τα 2/5 των μελών της </a:t>
            </a:r>
            <a:r>
              <a:rPr lang="el-GR" sz="3600" dirty="0" err="1"/>
              <a:t>Κοιν.Σ.Επ</a:t>
            </a:r>
            <a:r>
              <a:rPr lang="el-GR" sz="3600" dirty="0"/>
              <a:t>., εντός 30 ημερών από την καταχώρισή τους στο Μητρώο, ενώπιον του Μονομελούς Πρωτοδικείου.</a:t>
            </a:r>
          </a:p>
        </p:txBody>
      </p:sp>
    </p:spTree>
    <p:extLst>
      <p:ext uri="{BB962C8B-B14F-4D97-AF65-F5344CB8AC3E}">
        <p14:creationId xmlns:p14="http://schemas.microsoft.com/office/powerpoint/2010/main" val="1609621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02208" y="346837"/>
            <a:ext cx="10515600" cy="640715"/>
          </a:xfrm>
        </p:spPr>
        <p:txBody>
          <a:bodyPr>
            <a:normAutofit fontScale="90000"/>
          </a:bodyPr>
          <a:lstStyle/>
          <a:p>
            <a:pPr algn="ctr"/>
            <a:r>
              <a:rPr lang="el-GR" b="1" dirty="0" smtClean="0">
                <a:latin typeface="+mn-lt"/>
              </a:rPr>
              <a:t>ΟΙΚΟΝΟΜΙΚΑ ΣΤΟΙΧΕΙΑ</a:t>
            </a:r>
            <a:r>
              <a:rPr lang="en-US" b="1" dirty="0" smtClean="0">
                <a:latin typeface="+mn-lt"/>
              </a:rPr>
              <a:t> I</a:t>
            </a:r>
            <a:endParaRPr lang="el-GR" b="1" dirty="0">
              <a:latin typeface="+mn-lt"/>
            </a:endParaRPr>
          </a:p>
        </p:txBody>
      </p:sp>
      <p:sp>
        <p:nvSpPr>
          <p:cNvPr id="3" name="Θέση περιεχομένου 2"/>
          <p:cNvSpPr>
            <a:spLocks noGrp="1"/>
          </p:cNvSpPr>
          <p:nvPr>
            <p:ph idx="1"/>
          </p:nvPr>
        </p:nvSpPr>
        <p:spPr>
          <a:xfrm>
            <a:off x="640080" y="1316736"/>
            <a:ext cx="11100816" cy="5230368"/>
          </a:xfrm>
        </p:spPr>
        <p:txBody>
          <a:bodyPr>
            <a:normAutofit fontScale="92500" lnSpcReduction="10000"/>
          </a:bodyPr>
          <a:lstStyle/>
          <a:p>
            <a:r>
              <a:rPr lang="el-GR" sz="3600" dirty="0"/>
              <a:t>Κεφάλαιο = συνεταιριστικές μερίδες. Ύψος μερίδας όχι κατώτερο των 100 ευρώ μόνο με καταβολή μετρητών.</a:t>
            </a:r>
          </a:p>
          <a:p>
            <a:r>
              <a:rPr lang="el-GR" sz="3600" dirty="0"/>
              <a:t>Κάθε μέλος μία υποχρεωτική συνεταιριστική μερίδα. Μεταβίβαση μερίδας μόνο σε νέο μέλος.  </a:t>
            </a:r>
          </a:p>
          <a:p>
            <a:r>
              <a:rPr lang="el-GR" sz="3600" dirty="0"/>
              <a:t>Απόκτηση μέχρι πέντε προαιρετικών μερίδων. Δεν φέρουν ψήφο, καταβολή μετρητών ή εισφορά περιουσίας.</a:t>
            </a:r>
          </a:p>
          <a:p>
            <a:r>
              <a:rPr lang="el-GR" sz="3600" dirty="0"/>
              <a:t>Διαχειριστική χρήση ετήσια. </a:t>
            </a:r>
          </a:p>
          <a:p>
            <a:r>
              <a:rPr lang="el-GR" sz="3600" dirty="0"/>
              <a:t>Διοικούσα Επιτροπή – ισολογισμό, λογαριασμό αποτελεσμάτων χρήσης. Έγκριση τακτική Γενική Συνέλευση. Δημοσιεύονται μέσα σε ένα μήνα από την έγκρισή τους σε εφημερίδα του νομού της έδρας. </a:t>
            </a:r>
          </a:p>
        </p:txBody>
      </p:sp>
    </p:spTree>
    <p:extLst>
      <p:ext uri="{BB962C8B-B14F-4D97-AF65-F5344CB8AC3E}">
        <p14:creationId xmlns:p14="http://schemas.microsoft.com/office/powerpoint/2010/main" val="40644590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02208" y="164593"/>
            <a:ext cx="10515600" cy="621792"/>
          </a:xfrm>
        </p:spPr>
        <p:txBody>
          <a:bodyPr>
            <a:normAutofit fontScale="90000"/>
          </a:bodyPr>
          <a:lstStyle/>
          <a:p>
            <a:pPr algn="ctr"/>
            <a:r>
              <a:rPr lang="el-GR" b="1" dirty="0" smtClean="0">
                <a:latin typeface="+mn-lt"/>
              </a:rPr>
              <a:t>ΟΙΚΟΝΟΜΙΚΑ ΣΤΟΙΧΕΙΑ</a:t>
            </a:r>
            <a:r>
              <a:rPr lang="en-US" b="1" dirty="0" smtClean="0">
                <a:latin typeface="+mn-lt"/>
              </a:rPr>
              <a:t> II</a:t>
            </a:r>
            <a:endParaRPr lang="el-GR" b="1" dirty="0">
              <a:latin typeface="+mn-lt"/>
            </a:endParaRPr>
          </a:p>
        </p:txBody>
      </p:sp>
      <p:sp>
        <p:nvSpPr>
          <p:cNvPr id="3" name="Θέση περιεχομένου 2"/>
          <p:cNvSpPr>
            <a:spLocks noGrp="1"/>
          </p:cNvSpPr>
          <p:nvPr>
            <p:ph idx="1"/>
          </p:nvPr>
        </p:nvSpPr>
        <p:spPr>
          <a:xfrm>
            <a:off x="164592" y="987552"/>
            <a:ext cx="11777472" cy="5559552"/>
          </a:xfrm>
        </p:spPr>
        <p:txBody>
          <a:bodyPr>
            <a:noAutofit/>
          </a:bodyPr>
          <a:lstStyle/>
          <a:p>
            <a:r>
              <a:rPr lang="el-GR" sz="4400" dirty="0"/>
              <a:t>Τα κέρδη δεν διανέμονται στα μέλη.  Αν είναι εργαζόμενοι, ποσοστό 35% των κερδών.  Τα υπόλοιπα, 5% τακτικό αποθεματικό, 60% δημιουργία νέων θέσεων εργασίας και διεύρυνση παραγωγικής δραστηριότητας. </a:t>
            </a:r>
          </a:p>
          <a:p>
            <a:r>
              <a:rPr lang="el-GR" sz="4400" dirty="0"/>
              <a:t>Εταιρικές υποχρεώσεις μόνο </a:t>
            </a:r>
            <a:r>
              <a:rPr lang="el-GR" sz="4400" dirty="0" err="1"/>
              <a:t>Κοιν.Σ.Επ</a:t>
            </a:r>
            <a:r>
              <a:rPr lang="el-GR" sz="4400" dirty="0"/>
              <a:t>. Εξαίρεση υποχρεώσεις προς Δημόσιο.  Πρόεδρος Διοικούσας Επιτροπής ή διαχειριστής.  Δικαίωμα αναγωγής.</a:t>
            </a:r>
          </a:p>
        </p:txBody>
      </p:sp>
    </p:spTree>
    <p:extLst>
      <p:ext uri="{BB962C8B-B14F-4D97-AF65-F5344CB8AC3E}">
        <p14:creationId xmlns:p14="http://schemas.microsoft.com/office/powerpoint/2010/main" val="821537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02208" y="164593"/>
            <a:ext cx="10515600" cy="621792"/>
          </a:xfrm>
        </p:spPr>
        <p:txBody>
          <a:bodyPr>
            <a:normAutofit fontScale="90000"/>
          </a:bodyPr>
          <a:lstStyle/>
          <a:p>
            <a:pPr algn="ctr"/>
            <a:r>
              <a:rPr lang="el-GR" b="1" dirty="0" smtClean="0">
                <a:latin typeface="+mn-lt"/>
              </a:rPr>
              <a:t>ΒΙΒΛΙΑ</a:t>
            </a:r>
            <a:endParaRPr lang="el-GR" b="1" dirty="0">
              <a:latin typeface="+mn-lt"/>
            </a:endParaRPr>
          </a:p>
        </p:txBody>
      </p:sp>
      <p:sp>
        <p:nvSpPr>
          <p:cNvPr id="3" name="Θέση περιεχομένου 2"/>
          <p:cNvSpPr>
            <a:spLocks noGrp="1"/>
          </p:cNvSpPr>
          <p:nvPr>
            <p:ph idx="1"/>
          </p:nvPr>
        </p:nvSpPr>
        <p:spPr>
          <a:xfrm>
            <a:off x="164592" y="987552"/>
            <a:ext cx="11777472" cy="5687568"/>
          </a:xfrm>
        </p:spPr>
        <p:txBody>
          <a:bodyPr>
            <a:noAutofit/>
          </a:bodyPr>
          <a:lstStyle/>
          <a:p>
            <a:pPr marL="0" indent="0">
              <a:buNone/>
            </a:pPr>
            <a:r>
              <a:rPr lang="el-GR" sz="3600" dirty="0"/>
              <a:t>Η </a:t>
            </a:r>
            <a:r>
              <a:rPr lang="el-GR" sz="3600" dirty="0" err="1"/>
              <a:t>Κοιν.Σ.Επ</a:t>
            </a:r>
            <a:r>
              <a:rPr lang="el-GR" sz="3600" dirty="0"/>
              <a:t>. τηρεί τα βιβλία που προβλέπει η φορολογική νομοθεσία. </a:t>
            </a:r>
          </a:p>
          <a:p>
            <a:pPr marL="0" indent="0">
              <a:buNone/>
            </a:pPr>
            <a:r>
              <a:rPr lang="el-GR" sz="3600" dirty="0"/>
              <a:t>Επίσης τηρεί Βιβλίο μητρώου μελών, Βιβλίο πρακτικών της Γενικής Συνέλευσης και Βιβλίο πρακτικών συνεδριάσεων της Διοικούσας Επιτροπής, τα οποία θεωρούνται πριν από τη χρήση τους από τον Ειρηνοδίκη στην περιφέρεια του οποίου εδρεύει η </a:t>
            </a:r>
            <a:r>
              <a:rPr lang="el-GR" sz="3600" dirty="0" err="1"/>
              <a:t>Κοιν.Σ.Επ</a:t>
            </a:r>
            <a:r>
              <a:rPr lang="el-GR" sz="3600" dirty="0"/>
              <a:t>..  </a:t>
            </a:r>
          </a:p>
          <a:p>
            <a:pPr marL="0" indent="0">
              <a:buNone/>
            </a:pPr>
            <a:r>
              <a:rPr lang="el-GR" sz="3600" dirty="0"/>
              <a:t>Στη σφραγίδα, στα έντυπα, στα έγγραφα και στις συμβάσεις που συνάπτει μια </a:t>
            </a:r>
            <a:r>
              <a:rPr lang="el-GR" sz="3600" dirty="0" err="1"/>
              <a:t>Κοιν.Σ.Επ</a:t>
            </a:r>
            <a:r>
              <a:rPr lang="el-GR" sz="3600" dirty="0"/>
              <a:t>. αναγράφεται υποχρεωτικά ο Αριθμός Φορολογικού Μητρώου και ο Αριθμός Γενικού Μητρώου Κοινωνικής Οικονομίας. </a:t>
            </a:r>
          </a:p>
          <a:p>
            <a:pPr marL="0" indent="0">
              <a:buNone/>
            </a:pPr>
            <a:endParaRPr lang="el-GR" sz="4400" dirty="0"/>
          </a:p>
        </p:txBody>
      </p:sp>
    </p:spTree>
    <p:extLst>
      <p:ext uri="{BB962C8B-B14F-4D97-AF65-F5344CB8AC3E}">
        <p14:creationId xmlns:p14="http://schemas.microsoft.com/office/powerpoint/2010/main" val="3729818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smtClean="0">
                <a:latin typeface="+mn-lt"/>
              </a:rPr>
              <a:t>ΟΡΙΣΜΟΣ</a:t>
            </a:r>
            <a:endParaRPr lang="el-GR" b="1" dirty="0">
              <a:latin typeface="+mn-lt"/>
            </a:endParaRPr>
          </a:p>
        </p:txBody>
      </p:sp>
      <p:sp>
        <p:nvSpPr>
          <p:cNvPr id="3" name="Θέση περιεχομένου 2"/>
          <p:cNvSpPr>
            <a:spLocks noGrp="1"/>
          </p:cNvSpPr>
          <p:nvPr>
            <p:ph idx="1"/>
          </p:nvPr>
        </p:nvSpPr>
        <p:spPr>
          <a:xfrm>
            <a:off x="512064" y="1690687"/>
            <a:ext cx="11503152" cy="5030787"/>
          </a:xfrm>
        </p:spPr>
        <p:txBody>
          <a:bodyPr>
            <a:normAutofit/>
          </a:bodyPr>
          <a:lstStyle/>
          <a:p>
            <a:pPr marL="0" indent="0" algn="ctr">
              <a:buNone/>
            </a:pPr>
            <a:r>
              <a:rPr lang="el-GR" sz="4000" dirty="0"/>
              <a:t>Άρθρο </a:t>
            </a:r>
            <a:r>
              <a:rPr lang="el-GR" sz="4000" dirty="0" smtClean="0"/>
              <a:t>14§1</a:t>
            </a:r>
            <a:r>
              <a:rPr lang="el-GR" sz="4000" dirty="0"/>
              <a:t>, </a:t>
            </a:r>
            <a:r>
              <a:rPr lang="el-GR" sz="4000" dirty="0" smtClean="0"/>
              <a:t>Ν. 4430/2016</a:t>
            </a:r>
          </a:p>
          <a:p>
            <a:pPr marL="0" indent="0">
              <a:buNone/>
            </a:pPr>
            <a:r>
              <a:rPr lang="el-GR" sz="4000" dirty="0"/>
              <a:t>Κοινωνικές Συνεταιριστικές Επιχειρήσεις (</a:t>
            </a:r>
            <a:r>
              <a:rPr lang="el-GR" sz="4000" dirty="0" err="1" smtClean="0"/>
              <a:t>Κοιν.Σ.Επ</a:t>
            </a:r>
            <a:r>
              <a:rPr lang="el-GR" sz="4000" dirty="0"/>
              <a:t>.) είναι οι αστικοί συνεταιρισμοί του ν. 1667/1986, που έχουν ως καταστατικό σκοπό τη συλλογική και την κοινωνική ωφέλεια, και διαθέτουν εκ του νόμου εμπορική ιδιότητα</a:t>
            </a:r>
            <a:r>
              <a:rPr lang="el-GR" sz="4000" dirty="0" smtClean="0"/>
              <a:t>.</a:t>
            </a:r>
          </a:p>
          <a:p>
            <a:pPr marL="0" indent="0">
              <a:buNone/>
            </a:pPr>
            <a:r>
              <a:rPr lang="el-GR" sz="4000" dirty="0" smtClean="0"/>
              <a:t>Οι </a:t>
            </a:r>
            <a:r>
              <a:rPr lang="el-GR" sz="4000" dirty="0" err="1" smtClean="0"/>
              <a:t>Κοιν.Σ.Επ</a:t>
            </a:r>
            <a:r>
              <a:rPr lang="el-GR" sz="4000" dirty="0" smtClean="0"/>
              <a:t>. είναι </a:t>
            </a:r>
            <a:r>
              <a:rPr lang="el-GR" sz="4000" dirty="0"/>
              <a:t>Φορείς της </a:t>
            </a:r>
            <a:r>
              <a:rPr lang="el-GR" sz="4000" dirty="0" smtClean="0"/>
              <a:t>ΚΑΛΟ. Ρυθμίζονται στα άρθρα 14-23 του Ν. 4430/2016.</a:t>
            </a:r>
            <a:endParaRPr lang="el-GR" sz="4000" dirty="0"/>
          </a:p>
        </p:txBody>
      </p:sp>
    </p:spTree>
    <p:extLst>
      <p:ext uri="{BB962C8B-B14F-4D97-AF65-F5344CB8AC3E}">
        <p14:creationId xmlns:p14="http://schemas.microsoft.com/office/powerpoint/2010/main" val="33393338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02208" y="164593"/>
            <a:ext cx="10515600" cy="621792"/>
          </a:xfrm>
        </p:spPr>
        <p:txBody>
          <a:bodyPr>
            <a:normAutofit fontScale="90000"/>
          </a:bodyPr>
          <a:lstStyle/>
          <a:p>
            <a:pPr algn="ctr"/>
            <a:r>
              <a:rPr lang="el-GR" b="1" dirty="0" smtClean="0">
                <a:latin typeface="+mn-lt"/>
              </a:rPr>
              <a:t>ΛΥΣΗ</a:t>
            </a:r>
            <a:endParaRPr lang="el-GR" b="1" dirty="0">
              <a:latin typeface="+mn-lt"/>
            </a:endParaRPr>
          </a:p>
        </p:txBody>
      </p:sp>
      <p:sp>
        <p:nvSpPr>
          <p:cNvPr id="3" name="Θέση περιεχομένου 2"/>
          <p:cNvSpPr>
            <a:spLocks noGrp="1"/>
          </p:cNvSpPr>
          <p:nvPr>
            <p:ph idx="1"/>
          </p:nvPr>
        </p:nvSpPr>
        <p:spPr>
          <a:xfrm>
            <a:off x="512064" y="987552"/>
            <a:ext cx="11064240" cy="5742432"/>
          </a:xfrm>
        </p:spPr>
        <p:txBody>
          <a:bodyPr>
            <a:noAutofit/>
          </a:bodyPr>
          <a:lstStyle/>
          <a:p>
            <a:r>
              <a:rPr lang="el-GR" sz="4200" dirty="0"/>
              <a:t>Αν τα μέλη μειωθούν κάτω του ελάχιστου αριθμού,</a:t>
            </a:r>
          </a:p>
          <a:p>
            <a:r>
              <a:rPr lang="el-GR" sz="4200" dirty="0"/>
              <a:t>όταν λήξει ο χρόνος διάρκειάς της που ορίζει το καταστατικό και δεν αποφασίστηκε η παράτασή της από τη Γενική Συνέλευση, </a:t>
            </a:r>
          </a:p>
          <a:p>
            <a:r>
              <a:rPr lang="el-GR" sz="4200" dirty="0"/>
              <a:t>αν το αποφασίσει η Γενική Συνέλευση,</a:t>
            </a:r>
          </a:p>
          <a:p>
            <a:r>
              <a:rPr lang="el-GR" sz="4200" dirty="0"/>
              <a:t>αν κηρυχθεί σε πτώχευση </a:t>
            </a:r>
          </a:p>
          <a:p>
            <a:r>
              <a:rPr lang="el-GR" sz="4200" dirty="0"/>
              <a:t>κατόπιν τελεσίδικης δικαστικής απόφασης, που κηρύσσει άκυρη τη σύσταση της </a:t>
            </a:r>
            <a:r>
              <a:rPr lang="el-GR" sz="4200" dirty="0" err="1"/>
              <a:t>Κοιν.Σ.Επ</a:t>
            </a:r>
            <a:r>
              <a:rPr lang="el-GR" sz="4200" dirty="0" smtClean="0"/>
              <a:t>..</a:t>
            </a:r>
            <a:endParaRPr lang="el-GR" sz="4200" dirty="0"/>
          </a:p>
        </p:txBody>
      </p:sp>
    </p:spTree>
    <p:extLst>
      <p:ext uri="{BB962C8B-B14F-4D97-AF65-F5344CB8AC3E}">
        <p14:creationId xmlns:p14="http://schemas.microsoft.com/office/powerpoint/2010/main" val="2017909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smtClean="0">
                <a:latin typeface="+mn-lt"/>
              </a:rPr>
              <a:t>ΠΤΩΧΕΥΣΗ</a:t>
            </a:r>
            <a:endParaRPr lang="el-GR" b="1" dirty="0">
              <a:latin typeface="+mn-lt"/>
            </a:endParaRPr>
          </a:p>
        </p:txBody>
      </p:sp>
      <p:sp>
        <p:nvSpPr>
          <p:cNvPr id="3" name="Θέση περιεχομένου 2"/>
          <p:cNvSpPr>
            <a:spLocks noGrp="1"/>
          </p:cNvSpPr>
          <p:nvPr>
            <p:ph idx="1"/>
          </p:nvPr>
        </p:nvSpPr>
        <p:spPr>
          <a:xfrm>
            <a:off x="384048" y="1536192"/>
            <a:ext cx="11338560" cy="4937760"/>
          </a:xfrm>
        </p:spPr>
        <p:txBody>
          <a:bodyPr>
            <a:normAutofit/>
          </a:bodyPr>
          <a:lstStyle/>
          <a:p>
            <a:pPr marL="0" lvl="0" indent="0">
              <a:lnSpc>
                <a:spcPct val="100000"/>
              </a:lnSpc>
              <a:spcBef>
                <a:spcPct val="20000"/>
              </a:spcBef>
              <a:buNone/>
            </a:pPr>
            <a:r>
              <a:rPr lang="el-GR" sz="3200" dirty="0">
                <a:solidFill>
                  <a:prstClr val="black"/>
                </a:solidFill>
              </a:rPr>
              <a:t>Αν η </a:t>
            </a:r>
            <a:r>
              <a:rPr lang="el-GR" sz="3200" dirty="0" err="1">
                <a:solidFill>
                  <a:prstClr val="black"/>
                </a:solidFill>
              </a:rPr>
              <a:t>Κοιν.Σ.Επ</a:t>
            </a:r>
            <a:r>
              <a:rPr lang="el-GR" sz="3200" dirty="0">
                <a:solidFill>
                  <a:prstClr val="black"/>
                </a:solidFill>
              </a:rPr>
              <a:t>. αδυνατεί να πληρώσει τις ληξιπρόθεσμες οφειλές της, η Διοικούσα Επιτροπή ή ο διαχειριστής υποχρεούται να συγκαλέσει χωρίς υπαίτια καθυστέρηση τη Γενική Συνέλευση με θέμα την επιβολή έκτακτης εισφοράς στα μέλη. </a:t>
            </a:r>
          </a:p>
          <a:p>
            <a:pPr marL="0" lvl="0" indent="0">
              <a:lnSpc>
                <a:spcPct val="100000"/>
              </a:lnSpc>
              <a:spcBef>
                <a:spcPct val="20000"/>
              </a:spcBef>
              <a:buNone/>
            </a:pPr>
            <a:r>
              <a:rPr lang="el-GR" sz="3200" dirty="0">
                <a:solidFill>
                  <a:prstClr val="black"/>
                </a:solidFill>
              </a:rPr>
              <a:t>Η </a:t>
            </a:r>
            <a:r>
              <a:rPr lang="el-GR" sz="3200" dirty="0" err="1">
                <a:solidFill>
                  <a:prstClr val="black"/>
                </a:solidFill>
              </a:rPr>
              <a:t>Κοιν.Σ.Επ</a:t>
            </a:r>
            <a:r>
              <a:rPr lang="el-GR" sz="3200" dirty="0">
                <a:solidFill>
                  <a:prstClr val="black"/>
                </a:solidFill>
              </a:rPr>
              <a:t>. κηρύσσεται σε πτώχευση με αίτηση οποιουδήποτε δανειστή, αν η Διοικούσα Επιτροπή δεν συγκαλεί τη Γενική Συνέλευση για την επιβολή έκτακτης εισφοράς και με αίτηση της </a:t>
            </a:r>
            <a:r>
              <a:rPr lang="el-GR" sz="3200" dirty="0" err="1">
                <a:solidFill>
                  <a:prstClr val="black"/>
                </a:solidFill>
              </a:rPr>
              <a:t>Κοιν.Σ.Επ</a:t>
            </a:r>
            <a:r>
              <a:rPr lang="el-GR" sz="3200" dirty="0">
                <a:solidFill>
                  <a:prstClr val="black"/>
                </a:solidFill>
              </a:rPr>
              <a:t>. ή οποιουδήποτε δανειστή, αν η επιβολή έκτακτης εισφοράς αποτύχει.  </a:t>
            </a:r>
          </a:p>
        </p:txBody>
      </p:sp>
    </p:spTree>
    <p:extLst>
      <p:ext uri="{BB962C8B-B14F-4D97-AF65-F5344CB8AC3E}">
        <p14:creationId xmlns:p14="http://schemas.microsoft.com/office/powerpoint/2010/main" val="1787183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823595"/>
          </a:xfrm>
        </p:spPr>
        <p:txBody>
          <a:bodyPr/>
          <a:lstStyle/>
          <a:p>
            <a:pPr algn="ctr"/>
            <a:r>
              <a:rPr lang="el-GR" b="1" dirty="0" smtClean="0">
                <a:latin typeface="+mn-lt"/>
              </a:rPr>
              <a:t>ΕΚΚΑΘΑΡΙΣΗ</a:t>
            </a:r>
            <a:endParaRPr lang="el-GR" b="1" dirty="0">
              <a:latin typeface="+mn-lt"/>
            </a:endParaRPr>
          </a:p>
        </p:txBody>
      </p:sp>
      <p:sp>
        <p:nvSpPr>
          <p:cNvPr id="3" name="Θέση περιεχομένου 2"/>
          <p:cNvSpPr>
            <a:spLocks noGrp="1"/>
          </p:cNvSpPr>
          <p:nvPr>
            <p:ph idx="1"/>
          </p:nvPr>
        </p:nvSpPr>
        <p:spPr>
          <a:xfrm>
            <a:off x="384048" y="1536192"/>
            <a:ext cx="11338560" cy="4937760"/>
          </a:xfrm>
        </p:spPr>
        <p:txBody>
          <a:bodyPr>
            <a:normAutofit fontScale="92500" lnSpcReduction="20000"/>
          </a:bodyPr>
          <a:lstStyle/>
          <a:p>
            <a:r>
              <a:rPr lang="el-GR" sz="3200" dirty="0"/>
              <a:t>Μέλη </a:t>
            </a:r>
            <a:r>
              <a:rPr lang="el-GR" sz="3200" dirty="0" err="1"/>
              <a:t>συνεκκαθαριστές</a:t>
            </a:r>
            <a:r>
              <a:rPr lang="el-GR" sz="3200" dirty="0"/>
              <a:t>.  </a:t>
            </a:r>
          </a:p>
          <a:p>
            <a:r>
              <a:rPr lang="el-GR" sz="3200" dirty="0"/>
              <a:t>H Γενική Συνέλευση μπορεί να διορίσει εκκαθαριστές.  Οι εκκαθαριστές δεν αμείβονται.  Αν είναι περισσότεροι του ενός, οι αποφάσεις λαμβάνονται κατά απόλυτη πλειοψηφία.</a:t>
            </a:r>
          </a:p>
          <a:p>
            <a:r>
              <a:rPr lang="el-GR" sz="3200" dirty="0"/>
              <a:t>Διεκπεραιώνονται οι εκκρεμείς υποθέσεις.  Αν απομένει μόνο παθητικό, οι εκκαθαριστές προβαίνουν στην περάτωση της εκκαθάρισης.  Αν απομένει ενεργητικό, τα μέλη λαμβάνουν την ονομαστική αξία των μερίδων.  Αν απομένει αδιάθετο ενεργητικό, περιέρχεται στο Ταμείο Κοινωνικής Οικονομίας.</a:t>
            </a:r>
          </a:p>
          <a:p>
            <a:r>
              <a:rPr lang="el-GR" sz="3200" dirty="0"/>
              <a:t>Οι αποφάσεις των εκκαθαριστών προσβάλλονται, εντός 30 ημερών από την καταχώρισή τους στο Μητρώο, ενώπιον του Μονομελούς Πρωτοδικείου.  </a:t>
            </a:r>
          </a:p>
          <a:p>
            <a:r>
              <a:rPr lang="el-GR" sz="3200" dirty="0"/>
              <a:t>Η ολοκλήρωση της εκκαθάρισης καταχωρίζεται στο Μητρώο.</a:t>
            </a:r>
          </a:p>
        </p:txBody>
      </p:sp>
    </p:spTree>
    <p:extLst>
      <p:ext uri="{BB962C8B-B14F-4D97-AF65-F5344CB8AC3E}">
        <p14:creationId xmlns:p14="http://schemas.microsoft.com/office/powerpoint/2010/main" val="24582526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677291"/>
          </a:xfrm>
        </p:spPr>
        <p:txBody>
          <a:bodyPr>
            <a:normAutofit fontScale="90000"/>
          </a:bodyPr>
          <a:lstStyle/>
          <a:p>
            <a:pPr algn="ctr"/>
            <a:r>
              <a:rPr lang="el-GR" b="1" dirty="0" smtClean="0">
                <a:latin typeface="+mn-lt"/>
              </a:rPr>
              <a:t>ΑΝΑΒΙΩΣΗ</a:t>
            </a:r>
            <a:endParaRPr lang="el-GR" b="1" dirty="0">
              <a:latin typeface="+mn-lt"/>
            </a:endParaRPr>
          </a:p>
        </p:txBody>
      </p:sp>
      <p:sp>
        <p:nvSpPr>
          <p:cNvPr id="3" name="Θέση περιεχομένου 2"/>
          <p:cNvSpPr>
            <a:spLocks noGrp="1"/>
          </p:cNvSpPr>
          <p:nvPr>
            <p:ph idx="1"/>
          </p:nvPr>
        </p:nvSpPr>
        <p:spPr>
          <a:xfrm>
            <a:off x="420624" y="1261872"/>
            <a:ext cx="11521440" cy="5321808"/>
          </a:xfrm>
        </p:spPr>
        <p:txBody>
          <a:bodyPr>
            <a:normAutofit/>
          </a:bodyPr>
          <a:lstStyle/>
          <a:p>
            <a:pPr marL="0" indent="0">
              <a:buNone/>
            </a:pPr>
            <a:r>
              <a:rPr lang="el-GR" sz="3200" dirty="0"/>
              <a:t>Αν η </a:t>
            </a:r>
            <a:r>
              <a:rPr lang="el-GR" sz="3200" dirty="0" err="1"/>
              <a:t>Κοιν.Σ.Επ</a:t>
            </a:r>
            <a:r>
              <a:rPr lang="el-GR" sz="3200" dirty="0"/>
              <a:t>. λύθηκε λόγω λήξης της διάρκειάς της ή λόγω πτώχευσης, η οποία όμως ανακλήθηκε ή περατώθηκε με συμβιβασμό, είναι δυνατή η αναβίωσή της με απόφαση της Γενικής </a:t>
            </a:r>
            <a:r>
              <a:rPr lang="el-GR" sz="3200" dirty="0" smtClean="0"/>
              <a:t>Συνέλευσης.  </a:t>
            </a:r>
            <a:r>
              <a:rPr lang="el-GR" sz="3200" dirty="0"/>
              <a:t>Αν </a:t>
            </a:r>
            <a:r>
              <a:rPr lang="el-GR" sz="3200" dirty="0" smtClean="0"/>
              <a:t>λύθηκε, </a:t>
            </a:r>
            <a:r>
              <a:rPr lang="el-GR" sz="3200" dirty="0"/>
              <a:t>επειδή τα μέλη της μειώθηκαν κάτω του ελαχίστου ορίου, η αναβίωση είναι δυνατή, αν μέσα σε τρεις μήνες συμπληρωθεί ο απαιτούμενος ελάχιστος αριθμός μελών κατόπιν έγκρισης εισόδου νέων μελών από τη Γενική Συνέλευση.</a:t>
            </a:r>
          </a:p>
          <a:p>
            <a:pPr marL="0" indent="0">
              <a:buNone/>
            </a:pPr>
            <a:r>
              <a:rPr lang="el-GR" sz="3200" dirty="0" smtClean="0"/>
              <a:t>Απόφαση αναβίωσης από </a:t>
            </a:r>
            <a:r>
              <a:rPr lang="el-GR" sz="3200" dirty="0"/>
              <a:t>τα 3/5 του συνόλου των μελών της </a:t>
            </a:r>
            <a:r>
              <a:rPr lang="el-GR" sz="3200" dirty="0" err="1"/>
              <a:t>Κοιν.Σ.Επ</a:t>
            </a:r>
            <a:r>
              <a:rPr lang="el-GR" sz="3200" dirty="0"/>
              <a:t>. και </a:t>
            </a:r>
            <a:r>
              <a:rPr lang="el-GR" sz="3200" dirty="0" smtClean="0"/>
              <a:t>Η </a:t>
            </a:r>
            <a:r>
              <a:rPr lang="el-GR" sz="3200" dirty="0"/>
              <a:t>αναβίωση δεν είναι δυνατή μετά την έναρξη διανομής του απομένοντος ενεργητικού στα μέλη.  Σε περίπτωση αναβίωσης θεωρείται ότι η </a:t>
            </a:r>
            <a:r>
              <a:rPr lang="el-GR" sz="3200" dirty="0" err="1"/>
              <a:t>Κοιν.Σ.Επ</a:t>
            </a:r>
            <a:r>
              <a:rPr lang="el-GR" sz="3200" dirty="0"/>
              <a:t>. δεν λύθηκε ποτέ</a:t>
            </a:r>
            <a:r>
              <a:rPr lang="el-GR" sz="3200" dirty="0" smtClean="0"/>
              <a:t>.</a:t>
            </a:r>
            <a:r>
              <a:rPr lang="el-GR" sz="3200" dirty="0"/>
              <a:t> </a:t>
            </a:r>
            <a:endParaRPr lang="el-GR" sz="3200" dirty="0" smtClean="0"/>
          </a:p>
          <a:p>
            <a:endParaRPr lang="el-GR" dirty="0"/>
          </a:p>
        </p:txBody>
      </p:sp>
    </p:spTree>
    <p:extLst>
      <p:ext uri="{BB962C8B-B14F-4D97-AF65-F5344CB8AC3E}">
        <p14:creationId xmlns:p14="http://schemas.microsoft.com/office/powerpoint/2010/main" val="1046073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latin typeface="+mn-lt"/>
              </a:rPr>
              <a:t>ΣΤΟΙΧΕΙΑ</a:t>
            </a:r>
          </a:p>
        </p:txBody>
      </p:sp>
      <p:sp>
        <p:nvSpPr>
          <p:cNvPr id="3" name="Θέση περιεχομένου 2"/>
          <p:cNvSpPr>
            <a:spLocks noGrp="1"/>
          </p:cNvSpPr>
          <p:nvPr>
            <p:ph idx="1"/>
          </p:nvPr>
        </p:nvSpPr>
        <p:spPr>
          <a:xfrm>
            <a:off x="838200" y="1690688"/>
            <a:ext cx="10515600" cy="4351338"/>
          </a:xfrm>
        </p:spPr>
        <p:txBody>
          <a:bodyPr>
            <a:normAutofit/>
          </a:bodyPr>
          <a:lstStyle/>
          <a:p>
            <a:pPr marL="0" indent="0" algn="ctr">
              <a:buNone/>
            </a:pPr>
            <a:r>
              <a:rPr lang="el-GR" sz="4000" dirty="0"/>
              <a:t>Η </a:t>
            </a:r>
            <a:r>
              <a:rPr lang="el-GR" sz="4000" dirty="0" err="1"/>
              <a:t>Κοιν.Σ.Επ</a:t>
            </a:r>
            <a:r>
              <a:rPr lang="el-GR" sz="4000" dirty="0"/>
              <a:t>.:</a:t>
            </a:r>
          </a:p>
          <a:p>
            <a:pPr marL="0" indent="0">
              <a:buNone/>
            </a:pPr>
            <a:r>
              <a:rPr lang="el-GR" sz="4000" dirty="0"/>
              <a:t>1) Είναι οργανωμένη κατά τον συνεταιριστικό τρόπο.</a:t>
            </a:r>
          </a:p>
          <a:p>
            <a:pPr marL="0" indent="0">
              <a:buNone/>
            </a:pPr>
            <a:r>
              <a:rPr lang="el-GR" sz="4000" dirty="0"/>
              <a:t>2) Έχει την εμπορική ιδιότητα.</a:t>
            </a:r>
          </a:p>
          <a:p>
            <a:pPr marL="0" indent="0">
              <a:buNone/>
            </a:pPr>
            <a:r>
              <a:rPr lang="el-GR" sz="4000" dirty="0"/>
              <a:t>3) Έχει ως καταστατικό σκοπό υποχρεωτικά την επιδίωξη συλλογικής και κοινωνικής ωφέλειας. </a:t>
            </a:r>
          </a:p>
        </p:txBody>
      </p:sp>
    </p:spTree>
    <p:extLst>
      <p:ext uri="{BB962C8B-B14F-4D97-AF65-F5344CB8AC3E}">
        <p14:creationId xmlns:p14="http://schemas.microsoft.com/office/powerpoint/2010/main" val="2644989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smtClean="0">
                <a:latin typeface="+mn-lt"/>
              </a:rPr>
              <a:t>ΚΑΤΗΓΟΡΙΕΣ</a:t>
            </a:r>
            <a:endParaRPr lang="el-GR" b="1" dirty="0">
              <a:latin typeface="+mn-lt"/>
            </a:endParaRPr>
          </a:p>
        </p:txBody>
      </p:sp>
      <p:sp>
        <p:nvSpPr>
          <p:cNvPr id="3" name="Θέση περιεχομένου 2"/>
          <p:cNvSpPr>
            <a:spLocks noGrp="1"/>
          </p:cNvSpPr>
          <p:nvPr>
            <p:ph idx="1"/>
          </p:nvPr>
        </p:nvSpPr>
        <p:spPr>
          <a:xfrm>
            <a:off x="838200" y="1690688"/>
            <a:ext cx="10515600" cy="4351338"/>
          </a:xfrm>
        </p:spPr>
        <p:txBody>
          <a:bodyPr>
            <a:normAutofit/>
          </a:bodyPr>
          <a:lstStyle/>
          <a:p>
            <a:pPr marL="0" indent="0">
              <a:buNone/>
            </a:pPr>
            <a:r>
              <a:rPr lang="el-GR" sz="4400" dirty="0"/>
              <a:t>1. </a:t>
            </a:r>
            <a:r>
              <a:rPr lang="el-GR" sz="4400" dirty="0" err="1"/>
              <a:t>Κοιν.Σ.Επ</a:t>
            </a:r>
            <a:r>
              <a:rPr lang="el-GR" sz="4400" dirty="0"/>
              <a:t>. Ένταξης</a:t>
            </a:r>
          </a:p>
          <a:p>
            <a:pPr marL="0" indent="0">
              <a:buNone/>
            </a:pPr>
            <a:r>
              <a:rPr lang="el-GR" sz="4400" dirty="0"/>
              <a:t>1Α. </a:t>
            </a:r>
            <a:r>
              <a:rPr lang="el-GR" sz="4400" dirty="0" err="1"/>
              <a:t>Κοιν.Σ.Επ</a:t>
            </a:r>
            <a:r>
              <a:rPr lang="el-GR" sz="4400" dirty="0"/>
              <a:t>. Ένταξης Ευάλωτων Ομάδων </a:t>
            </a:r>
          </a:p>
          <a:p>
            <a:pPr marL="0" indent="0">
              <a:buNone/>
            </a:pPr>
            <a:r>
              <a:rPr lang="el-GR" sz="4400" dirty="0"/>
              <a:t>1Β. </a:t>
            </a:r>
            <a:r>
              <a:rPr lang="el-GR" sz="4400" dirty="0" err="1"/>
              <a:t>Κοιν.Σ.Επ</a:t>
            </a:r>
            <a:r>
              <a:rPr lang="el-GR" sz="4400" dirty="0"/>
              <a:t>. </a:t>
            </a:r>
            <a:r>
              <a:rPr lang="el-GR" sz="4400" dirty="0" err="1"/>
              <a:t>Ενταξης</a:t>
            </a:r>
            <a:r>
              <a:rPr lang="el-GR" sz="4400" dirty="0"/>
              <a:t> Ειδικών Ομάδων</a:t>
            </a:r>
          </a:p>
          <a:p>
            <a:pPr marL="0" indent="0">
              <a:buNone/>
            </a:pPr>
            <a:endParaRPr lang="el-GR" sz="4400" dirty="0"/>
          </a:p>
          <a:p>
            <a:pPr marL="0" indent="0">
              <a:buNone/>
            </a:pPr>
            <a:r>
              <a:rPr lang="el-GR" sz="4400" dirty="0"/>
              <a:t>2. </a:t>
            </a:r>
            <a:r>
              <a:rPr lang="el-GR" sz="4400" dirty="0" err="1"/>
              <a:t>Κοιν.Σ.Επ</a:t>
            </a:r>
            <a:r>
              <a:rPr lang="el-GR" sz="4400" dirty="0"/>
              <a:t>. Συλλογικής και Κοινωνικής Ωφέλειας</a:t>
            </a:r>
          </a:p>
        </p:txBody>
      </p:sp>
    </p:spTree>
    <p:extLst>
      <p:ext uri="{BB962C8B-B14F-4D97-AF65-F5344CB8AC3E}">
        <p14:creationId xmlns:p14="http://schemas.microsoft.com/office/powerpoint/2010/main" val="1740745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smtClean="0">
                <a:latin typeface="+mn-lt"/>
              </a:rPr>
              <a:t>ΟΡΙΣΜΟΙ</a:t>
            </a:r>
            <a:endParaRPr lang="el-GR" b="1" dirty="0">
              <a:latin typeface="+mn-lt"/>
            </a:endParaRPr>
          </a:p>
        </p:txBody>
      </p:sp>
      <p:sp>
        <p:nvSpPr>
          <p:cNvPr id="3" name="Θέση περιεχομένου 2"/>
          <p:cNvSpPr>
            <a:spLocks noGrp="1"/>
          </p:cNvSpPr>
          <p:nvPr>
            <p:ph idx="1"/>
          </p:nvPr>
        </p:nvSpPr>
        <p:spPr>
          <a:xfrm>
            <a:off x="838200" y="1690688"/>
            <a:ext cx="10515600" cy="4874704"/>
          </a:xfrm>
        </p:spPr>
        <p:txBody>
          <a:bodyPr>
            <a:normAutofit lnSpcReduction="10000"/>
          </a:bodyPr>
          <a:lstStyle/>
          <a:p>
            <a:pPr marL="0" indent="0">
              <a:buNone/>
            </a:pPr>
            <a:r>
              <a:rPr lang="el-GR" sz="4400" dirty="0"/>
              <a:t>Ευάλωτες Ομάδες = άτομα που η ένταξή τους στην κοινωνική και οικονομική ζωή εμποδίζεται από σωματικά και ψυχικά αίτια ή λόγω </a:t>
            </a:r>
            <a:r>
              <a:rPr lang="el-GR" sz="4400" dirty="0" err="1"/>
              <a:t>παραβατικής</a:t>
            </a:r>
            <a:r>
              <a:rPr lang="el-GR" sz="4400" dirty="0"/>
              <a:t> συμπεριφοράς.</a:t>
            </a:r>
          </a:p>
          <a:p>
            <a:pPr marL="0" indent="0">
              <a:buNone/>
            </a:pPr>
            <a:r>
              <a:rPr lang="el-GR" sz="4400" dirty="0"/>
              <a:t>Ειδικές Ομάδες = άτομα που βρίσκονται σε μειονεκτική θέση ως προς την ομαλή ένταξή τους στην αγορά εργασίας, από οικονομικά, κοινωνικά και πολιτισμικά αίτια.</a:t>
            </a:r>
          </a:p>
          <a:p>
            <a:pPr marL="0" indent="0">
              <a:buNone/>
            </a:pPr>
            <a:endParaRPr lang="el-GR" sz="4400" dirty="0"/>
          </a:p>
        </p:txBody>
      </p:sp>
    </p:spTree>
    <p:extLst>
      <p:ext uri="{BB962C8B-B14F-4D97-AF65-F5344CB8AC3E}">
        <p14:creationId xmlns:p14="http://schemas.microsoft.com/office/powerpoint/2010/main" val="2875344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915035"/>
          </a:xfrm>
        </p:spPr>
        <p:txBody>
          <a:bodyPr/>
          <a:lstStyle/>
          <a:p>
            <a:pPr algn="ctr"/>
            <a:r>
              <a:rPr lang="el-GR" b="1" dirty="0" err="1">
                <a:latin typeface="+mn-lt"/>
              </a:rPr>
              <a:t>Κοιν.Σ.Επ</a:t>
            </a:r>
            <a:r>
              <a:rPr lang="el-GR" b="1" dirty="0">
                <a:latin typeface="+mn-lt"/>
              </a:rPr>
              <a:t>. Ένταξης </a:t>
            </a:r>
          </a:p>
        </p:txBody>
      </p:sp>
      <p:sp>
        <p:nvSpPr>
          <p:cNvPr id="3" name="Θέση περιεχομένου 2"/>
          <p:cNvSpPr>
            <a:spLocks noGrp="1"/>
          </p:cNvSpPr>
          <p:nvPr>
            <p:ph idx="1"/>
          </p:nvPr>
        </p:nvSpPr>
        <p:spPr>
          <a:xfrm>
            <a:off x="603504" y="1481328"/>
            <a:ext cx="10750296" cy="5084064"/>
          </a:xfrm>
        </p:spPr>
        <p:txBody>
          <a:bodyPr>
            <a:normAutofit fontScale="92500" lnSpcReduction="10000"/>
          </a:bodyPr>
          <a:lstStyle/>
          <a:p>
            <a:pPr marL="0" indent="0">
              <a:buNone/>
            </a:pPr>
            <a:r>
              <a:rPr lang="el-GR" sz="4400" dirty="0" err="1"/>
              <a:t>Κοιν.Σ.Επ</a:t>
            </a:r>
            <a:r>
              <a:rPr lang="el-GR" sz="4400" dirty="0"/>
              <a:t>. Ένταξης Ευάλωτων Ομάδων: τουλάχιστον ποσοστό 30% των μελών και των εργαζομένων τους θα ανήκουν υποχρεωτικά στις Ευάλωτες Ομάδες Πληθυσμού. </a:t>
            </a:r>
          </a:p>
          <a:p>
            <a:pPr marL="0" indent="0">
              <a:buNone/>
            </a:pPr>
            <a:r>
              <a:rPr lang="el-GR" sz="4400" dirty="0" err="1"/>
              <a:t>Κοιν.Σ.Επ</a:t>
            </a:r>
            <a:r>
              <a:rPr lang="el-GR" sz="4400" dirty="0"/>
              <a:t>. </a:t>
            </a:r>
            <a:r>
              <a:rPr lang="el-GR" sz="4400" dirty="0" err="1"/>
              <a:t>Κοιν.Σ.Επ</a:t>
            </a:r>
            <a:r>
              <a:rPr lang="el-GR" sz="4400" dirty="0"/>
              <a:t>. Ένταξης Ειδικών Ομάδων: τουλάχιστον ποσοστό 50% των μελών και των εργαζομένων θα ανήκουν στις Ειδικές Ομάδες Πληθυσμού. </a:t>
            </a:r>
          </a:p>
          <a:p>
            <a:pPr marL="0" indent="0">
              <a:buNone/>
            </a:pPr>
            <a:r>
              <a:rPr lang="el-GR" sz="4400" dirty="0"/>
              <a:t>Υποχρέωση διαρκής. </a:t>
            </a:r>
          </a:p>
          <a:p>
            <a:pPr marL="0" indent="0">
              <a:buNone/>
            </a:pPr>
            <a:endParaRPr lang="el-GR" sz="4400" dirty="0"/>
          </a:p>
        </p:txBody>
      </p:sp>
    </p:spTree>
    <p:extLst>
      <p:ext uri="{BB962C8B-B14F-4D97-AF65-F5344CB8AC3E}">
        <p14:creationId xmlns:p14="http://schemas.microsoft.com/office/powerpoint/2010/main" val="298900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640715"/>
          </a:xfrm>
        </p:spPr>
        <p:txBody>
          <a:bodyPr>
            <a:normAutofit fontScale="90000"/>
          </a:bodyPr>
          <a:lstStyle/>
          <a:p>
            <a:pPr algn="ctr"/>
            <a:r>
              <a:rPr lang="el-GR" b="1" dirty="0" smtClean="0">
                <a:latin typeface="+mn-lt"/>
              </a:rPr>
              <a:t>ΣΥΣΤΑΣΗ</a:t>
            </a:r>
            <a:endParaRPr lang="el-GR" b="1" dirty="0">
              <a:latin typeface="+mn-lt"/>
            </a:endParaRPr>
          </a:p>
        </p:txBody>
      </p:sp>
      <p:sp>
        <p:nvSpPr>
          <p:cNvPr id="3" name="Θέση περιεχομένου 2"/>
          <p:cNvSpPr>
            <a:spLocks noGrp="1"/>
          </p:cNvSpPr>
          <p:nvPr>
            <p:ph idx="1"/>
          </p:nvPr>
        </p:nvSpPr>
        <p:spPr>
          <a:xfrm>
            <a:off x="128016" y="1536192"/>
            <a:ext cx="12063984" cy="5138928"/>
          </a:xfrm>
        </p:spPr>
        <p:txBody>
          <a:bodyPr>
            <a:normAutofit fontScale="77500" lnSpcReduction="20000"/>
          </a:bodyPr>
          <a:lstStyle/>
          <a:p>
            <a:pPr marL="0" indent="0">
              <a:buNone/>
            </a:pPr>
            <a:r>
              <a:rPr lang="el-GR" sz="4400" dirty="0" err="1"/>
              <a:t>Κοιν.Σ.Επ</a:t>
            </a:r>
            <a:r>
              <a:rPr lang="el-GR" sz="4400" dirty="0"/>
              <a:t>. Ένταξης τουλάχιστον επτά πρόσωπα.</a:t>
            </a:r>
          </a:p>
          <a:p>
            <a:pPr marL="0" indent="0">
              <a:buNone/>
            </a:pPr>
            <a:r>
              <a:rPr lang="el-GR" sz="4400" dirty="0" err="1"/>
              <a:t>Κοιν.Σ.Επ</a:t>
            </a:r>
            <a:r>
              <a:rPr lang="el-GR" sz="4400" dirty="0"/>
              <a:t>. Συλλογικής και Κοινωνικής Ωφέλειας τουλάχιστον πέντε πρόσωπα.</a:t>
            </a:r>
          </a:p>
          <a:p>
            <a:pPr marL="0" indent="0">
              <a:buNone/>
            </a:pPr>
            <a:r>
              <a:rPr lang="el-GR" sz="4400" dirty="0"/>
              <a:t>Καταστατικό.</a:t>
            </a:r>
          </a:p>
          <a:p>
            <a:pPr marL="0" indent="0">
              <a:buNone/>
            </a:pPr>
            <a:r>
              <a:rPr lang="el-GR" sz="4400" dirty="0"/>
              <a:t>Έγκριση - Τμήμα Μητρώου Φορέων ΚΑΛΟ, έλεγχος νομιμότητας, εποπτεία και απόδοση της ιδιότητας του Φορέα ΚΑΛΟ.  </a:t>
            </a:r>
          </a:p>
          <a:p>
            <a:pPr marL="0" indent="0">
              <a:buNone/>
            </a:pPr>
            <a:r>
              <a:rPr lang="el-GR" sz="4400" dirty="0"/>
              <a:t>Αίτηση για εγγραφή στο Γενικό Μητρώο Φορέων ΚΑΛΟ. </a:t>
            </a:r>
          </a:p>
          <a:p>
            <a:pPr marL="0" indent="0">
              <a:buNone/>
            </a:pPr>
            <a:r>
              <a:rPr lang="el-GR" sz="4400" dirty="0"/>
              <a:t>Από την εγγραφή νομική προσωπικότητα και εμπορική ιδιότητα.  </a:t>
            </a:r>
          </a:p>
          <a:p>
            <a:pPr marL="0" indent="0">
              <a:buNone/>
            </a:pPr>
            <a:r>
              <a:rPr lang="el-GR" sz="4400" dirty="0"/>
              <a:t>Προβολή ακυρότητας με αγωγή που ασκείται μέσα σε αποσβεστική προθεσμία  δύο μηνών από τη σύσταση</a:t>
            </a:r>
            <a:r>
              <a:rPr lang="el-GR" sz="4400" dirty="0" smtClean="0"/>
              <a:t>.</a:t>
            </a:r>
            <a:endParaRPr lang="el-GR" sz="4400" dirty="0"/>
          </a:p>
        </p:txBody>
      </p:sp>
    </p:spTree>
    <p:extLst>
      <p:ext uri="{BB962C8B-B14F-4D97-AF65-F5344CB8AC3E}">
        <p14:creationId xmlns:p14="http://schemas.microsoft.com/office/powerpoint/2010/main" val="1878374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640715"/>
          </a:xfrm>
        </p:spPr>
        <p:txBody>
          <a:bodyPr>
            <a:normAutofit fontScale="90000"/>
          </a:bodyPr>
          <a:lstStyle/>
          <a:p>
            <a:pPr algn="ctr"/>
            <a:r>
              <a:rPr lang="el-GR" b="1" dirty="0" smtClean="0">
                <a:latin typeface="+mn-lt"/>
              </a:rPr>
              <a:t>ΚΑΤΑΣΤΑΤΙΚΟ</a:t>
            </a:r>
            <a:endParaRPr lang="el-GR" b="1" dirty="0">
              <a:latin typeface="+mn-lt"/>
            </a:endParaRPr>
          </a:p>
        </p:txBody>
      </p:sp>
      <p:sp>
        <p:nvSpPr>
          <p:cNvPr id="3" name="Θέση περιεχομένου 2"/>
          <p:cNvSpPr>
            <a:spLocks noGrp="1"/>
          </p:cNvSpPr>
          <p:nvPr>
            <p:ph idx="1"/>
          </p:nvPr>
        </p:nvSpPr>
        <p:spPr>
          <a:xfrm>
            <a:off x="128016" y="1536192"/>
            <a:ext cx="12063984" cy="5138928"/>
          </a:xfrm>
        </p:spPr>
        <p:txBody>
          <a:bodyPr>
            <a:normAutofit fontScale="62500" lnSpcReduction="20000"/>
          </a:bodyPr>
          <a:lstStyle/>
          <a:p>
            <a:pPr marL="0" indent="0">
              <a:buNone/>
            </a:pPr>
            <a:r>
              <a:rPr lang="el-GR" sz="4400" dirty="0"/>
              <a:t>α) Επωνυμία.</a:t>
            </a:r>
          </a:p>
          <a:p>
            <a:pPr marL="0" indent="0">
              <a:buNone/>
            </a:pPr>
            <a:r>
              <a:rPr lang="el-GR" sz="4400" dirty="0"/>
              <a:t>β) Έδρα (δήμος).</a:t>
            </a:r>
          </a:p>
          <a:p>
            <a:pPr marL="0" indent="0">
              <a:buNone/>
            </a:pPr>
            <a:r>
              <a:rPr lang="el-GR" sz="4400" dirty="0"/>
              <a:t>γ) Σκοπός. </a:t>
            </a:r>
          </a:p>
          <a:p>
            <a:pPr marL="0" indent="0">
              <a:buNone/>
            </a:pPr>
            <a:r>
              <a:rPr lang="el-GR" sz="4400" dirty="0"/>
              <a:t>δ) Στοιχεία ιδρυτικών μελών - ορισμός προσωρινής Διοικούσας Επιτροπής.</a:t>
            </a:r>
          </a:p>
          <a:p>
            <a:pPr marL="0" indent="0">
              <a:buNone/>
            </a:pPr>
            <a:r>
              <a:rPr lang="el-GR" sz="4400" dirty="0"/>
              <a:t>ε) Όροι εισόδου - εξόδου - αποβολής μελών.</a:t>
            </a:r>
          </a:p>
          <a:p>
            <a:pPr marL="0" indent="0">
              <a:buNone/>
            </a:pPr>
            <a:r>
              <a:rPr lang="el-GR" sz="4400" dirty="0" err="1"/>
              <a:t>στ</a:t>
            </a:r>
            <a:r>
              <a:rPr lang="el-GR" sz="4400" dirty="0"/>
              <a:t>) Αριθμός συνεταιριστικών μερίδων - ύψος ονομαστικής τους αξίας.</a:t>
            </a:r>
          </a:p>
          <a:p>
            <a:pPr marL="0" indent="0">
              <a:buNone/>
            </a:pPr>
            <a:r>
              <a:rPr lang="el-GR" sz="4400" dirty="0"/>
              <a:t>ζ) Έκταση ευθύνης μελών έναντι τρίτων για τις υποχρεώσεις της </a:t>
            </a:r>
            <a:r>
              <a:rPr lang="el-GR" sz="4400" dirty="0" err="1"/>
              <a:t>Κοιν.Σ.Επ</a:t>
            </a:r>
            <a:r>
              <a:rPr lang="el-GR" sz="4400" dirty="0"/>
              <a:t>..</a:t>
            </a:r>
          </a:p>
          <a:p>
            <a:pPr marL="0" indent="0">
              <a:buNone/>
            </a:pPr>
            <a:r>
              <a:rPr lang="el-GR" sz="4400" dirty="0"/>
              <a:t>η) Διάρκεια θητείας μελών Διοικούσας Επιτροπής - διαδικασία σύγκλησης από τον Πρόεδρό της.</a:t>
            </a:r>
          </a:p>
          <a:p>
            <a:pPr marL="0" indent="0">
              <a:buNone/>
            </a:pPr>
            <a:r>
              <a:rPr lang="el-GR" sz="4400" dirty="0"/>
              <a:t>θ) Χρονικό διάστημα περιοδικού ελέγχου ποσοστού συμμετοχής μελών και εργαζομένων που ανήκουν σε Ευάλωτες ή Ειδικές Ομάδες Πληθυσμού (</a:t>
            </a:r>
            <a:r>
              <a:rPr lang="el-GR" sz="4400" dirty="0" err="1"/>
              <a:t>Κοιν.Σ.Επ</a:t>
            </a:r>
            <a:r>
              <a:rPr lang="el-GR" sz="4400" dirty="0"/>
              <a:t>. Ένταξης).</a:t>
            </a:r>
          </a:p>
        </p:txBody>
      </p:sp>
    </p:spTree>
    <p:extLst>
      <p:ext uri="{BB962C8B-B14F-4D97-AF65-F5344CB8AC3E}">
        <p14:creationId xmlns:p14="http://schemas.microsoft.com/office/powerpoint/2010/main" val="2163184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640715"/>
          </a:xfrm>
        </p:spPr>
        <p:txBody>
          <a:bodyPr>
            <a:normAutofit fontScale="90000"/>
          </a:bodyPr>
          <a:lstStyle/>
          <a:p>
            <a:pPr algn="ctr"/>
            <a:r>
              <a:rPr lang="el-GR" b="1" dirty="0" smtClean="0">
                <a:latin typeface="+mn-lt"/>
              </a:rPr>
              <a:t>ΜΕΛΗ</a:t>
            </a:r>
            <a:endParaRPr lang="el-GR" b="1" dirty="0">
              <a:latin typeface="+mn-lt"/>
            </a:endParaRPr>
          </a:p>
        </p:txBody>
      </p:sp>
      <p:sp>
        <p:nvSpPr>
          <p:cNvPr id="3" name="Θέση περιεχομένου 2"/>
          <p:cNvSpPr>
            <a:spLocks noGrp="1"/>
          </p:cNvSpPr>
          <p:nvPr>
            <p:ph idx="1"/>
          </p:nvPr>
        </p:nvSpPr>
        <p:spPr>
          <a:xfrm>
            <a:off x="128016" y="1261872"/>
            <a:ext cx="12063984" cy="5413248"/>
          </a:xfrm>
        </p:spPr>
        <p:txBody>
          <a:bodyPr>
            <a:normAutofit fontScale="77500" lnSpcReduction="20000"/>
          </a:bodyPr>
          <a:lstStyle/>
          <a:p>
            <a:pPr marL="0" indent="0">
              <a:buNone/>
            </a:pPr>
            <a:r>
              <a:rPr lang="el-GR" sz="4400" dirty="0"/>
              <a:t>Και φυσικά και νομικά πρόσωπα (τα νομικά όχι άνω του 1/3).  H ιδιότητα του μέλους δεν προσδίδει εμπορική ιδιότητα, δεν δημιουργεί ατομικές ασφαλιστικές ή φορολογικές υποχρεώσεις.  </a:t>
            </a:r>
          </a:p>
          <a:p>
            <a:pPr marL="0" indent="0">
              <a:buNone/>
            </a:pPr>
            <a:r>
              <a:rPr lang="el-GR" sz="4400" dirty="0"/>
              <a:t>Τα μέλη αποκτούν μία υποχρεωτική συνεταιριστική μερίδα.</a:t>
            </a:r>
          </a:p>
          <a:p>
            <a:pPr marL="0" indent="0">
              <a:buNone/>
            </a:pPr>
            <a:r>
              <a:rPr lang="el-GR" sz="4400" dirty="0"/>
              <a:t>ΟΧΙ Ο.Τ.Α. και Ν.Π.Δ.Δ. - Ο.Τ.Α..  </a:t>
            </a:r>
          </a:p>
          <a:p>
            <a:pPr marL="0" indent="0">
              <a:buNone/>
            </a:pPr>
            <a:r>
              <a:rPr lang="el-GR" sz="4400" dirty="0"/>
              <a:t>ΟΧΙ ταυτόχρονα μέλος και άλλης </a:t>
            </a:r>
            <a:r>
              <a:rPr lang="el-GR" sz="4400" dirty="0" err="1"/>
              <a:t>Κοιν.Σ.Επ</a:t>
            </a:r>
            <a:r>
              <a:rPr lang="el-GR" sz="4400" dirty="0"/>
              <a:t>. με ίδια δραστηριότητα. </a:t>
            </a:r>
          </a:p>
          <a:p>
            <a:pPr marL="0" indent="0">
              <a:buNone/>
            </a:pPr>
            <a:r>
              <a:rPr lang="el-GR" sz="4400" dirty="0"/>
              <a:t>Γραπτή αίτηση προς τη Διοικούσα Επιτροπή που αποφασίζει </a:t>
            </a:r>
          </a:p>
          <a:p>
            <a:pPr marL="0" indent="0">
              <a:buNone/>
            </a:pPr>
            <a:r>
              <a:rPr lang="el-GR" sz="4400" dirty="0"/>
              <a:t>Έγκριση από την επόμενη γενική συνέλευση.  Αποφασίζει και για τις απορριφθείσες αιτήσεις. </a:t>
            </a:r>
          </a:p>
          <a:p>
            <a:pPr marL="0" indent="0">
              <a:buNone/>
            </a:pPr>
            <a:r>
              <a:rPr lang="el-GR" sz="4400" dirty="0"/>
              <a:t>Κατά της απορριπτικής απόφασης προσφυγή στο Ειρηνοδικείο.  Έφεση στο Μονομελές Πρωτοδικείο εντός δέκα ημερών από την κοινοποίηση. </a:t>
            </a:r>
          </a:p>
        </p:txBody>
      </p:sp>
    </p:spTree>
    <p:extLst>
      <p:ext uri="{BB962C8B-B14F-4D97-AF65-F5344CB8AC3E}">
        <p14:creationId xmlns:p14="http://schemas.microsoft.com/office/powerpoint/2010/main" val="258971782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626</TotalTime>
  <Words>1661</Words>
  <Application>Microsoft Office PowerPoint</Application>
  <PresentationFormat>Ευρεία οθόνη</PresentationFormat>
  <Paragraphs>127</Paragraphs>
  <Slides>23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23</vt:i4>
      </vt:variant>
    </vt:vector>
  </HeadingPairs>
  <TitlesOfParts>
    <vt:vector size="27" baseType="lpstr">
      <vt:lpstr>Arial</vt:lpstr>
      <vt:lpstr>Calibri</vt:lpstr>
      <vt:lpstr>Calibri Light</vt:lpstr>
      <vt:lpstr>Θέμα του Office</vt:lpstr>
      <vt:lpstr>Παρουσίαση του PowerPoint</vt:lpstr>
      <vt:lpstr>ΟΡΙΣΜΟΣ</vt:lpstr>
      <vt:lpstr>ΣΤΟΙΧΕΙΑ</vt:lpstr>
      <vt:lpstr>ΚΑΤΗΓΟΡΙΕΣ</vt:lpstr>
      <vt:lpstr>ΟΡΙΣΜΟΙ</vt:lpstr>
      <vt:lpstr>Κοιν.Σ.Επ. Ένταξης </vt:lpstr>
      <vt:lpstr>ΣΥΣΤΑΣΗ</vt:lpstr>
      <vt:lpstr>ΚΑΤΑΣΤΑΤΙΚΟ</vt:lpstr>
      <vt:lpstr>ΜΕΛΗ</vt:lpstr>
      <vt:lpstr>ΜΕΛΗ</vt:lpstr>
      <vt:lpstr>ΟΡΓΑΝΑ</vt:lpstr>
      <vt:lpstr>ΓΕΝΙΚΗ ΣΥΝΕΛΕΥΣΗ</vt:lpstr>
      <vt:lpstr>ΤΑΚΤΙΚΗ ΓΕΝΙΚΗ ΣΥΝΕΛΕΥΣΗ</vt:lpstr>
      <vt:lpstr>ΕΚΤΑΚΤΗ ΓΕΝΙΚΗ ΣΥΝΕΛΕΥΣΗ</vt:lpstr>
      <vt:lpstr>ΓΕΝΙΚΗ ΣΥΝΕΛΕΥΣΗ ΑΠΑΡΤΙΑ - ΠΛΕΙΟΨΗΦΙΑ</vt:lpstr>
      <vt:lpstr>ΔΙΟΙΚΟΥΣΑ ΕΠΙΤΡΟΠΗ</vt:lpstr>
      <vt:lpstr>ΟΙΚΟΝΟΜΙΚΑ ΣΤΟΙΧΕΙΑ I</vt:lpstr>
      <vt:lpstr>ΟΙΚΟΝΟΜΙΚΑ ΣΤΟΙΧΕΙΑ II</vt:lpstr>
      <vt:lpstr>ΒΙΒΛΙΑ</vt:lpstr>
      <vt:lpstr>ΛΥΣΗ</vt:lpstr>
      <vt:lpstr>ΠΤΩΧΕΥΣΗ</vt:lpstr>
      <vt:lpstr>ΕΚΚΑΘΑΡΙΣΗ</vt:lpstr>
      <vt:lpstr>ΑΝΑΒΙΩΣΗ</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uop_user</dc:creator>
  <cp:lastModifiedBy>Michael</cp:lastModifiedBy>
  <cp:revision>48</cp:revision>
  <dcterms:created xsi:type="dcterms:W3CDTF">2015-10-14T12:21:46Z</dcterms:created>
  <dcterms:modified xsi:type="dcterms:W3CDTF">2021-06-11T07:58:29Z</dcterms:modified>
</cp:coreProperties>
</file>