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Lst>
  <p:notesMasterIdLst>
    <p:notesMasterId r:id="rId85"/>
  </p:notesMasterIdLst>
  <p:sldIdLst>
    <p:sldId id="256" r:id="rId3"/>
    <p:sldId id="471" r:id="rId4"/>
    <p:sldId id="472" r:id="rId5"/>
    <p:sldId id="473" r:id="rId6"/>
    <p:sldId id="474" r:id="rId7"/>
    <p:sldId id="475" r:id="rId8"/>
    <p:sldId id="476" r:id="rId9"/>
    <p:sldId id="478" r:id="rId10"/>
    <p:sldId id="477" r:id="rId11"/>
    <p:sldId id="479" r:id="rId12"/>
    <p:sldId id="480" r:id="rId13"/>
    <p:sldId id="481" r:id="rId14"/>
    <p:sldId id="499" r:id="rId15"/>
    <p:sldId id="483" r:id="rId16"/>
    <p:sldId id="484" r:id="rId17"/>
    <p:sldId id="485" r:id="rId18"/>
    <p:sldId id="486" r:id="rId19"/>
    <p:sldId id="487" r:id="rId20"/>
    <p:sldId id="488" r:id="rId21"/>
    <p:sldId id="489" r:id="rId22"/>
    <p:sldId id="490" r:id="rId23"/>
    <p:sldId id="549" r:id="rId24"/>
    <p:sldId id="492" r:id="rId25"/>
    <p:sldId id="493" r:id="rId26"/>
    <p:sldId id="494" r:id="rId27"/>
    <p:sldId id="495" r:id="rId28"/>
    <p:sldId id="496" r:id="rId29"/>
    <p:sldId id="497" r:id="rId30"/>
    <p:sldId id="275" r:id="rId31"/>
    <p:sldId id="498" r:id="rId32"/>
    <p:sldId id="500" r:id="rId33"/>
    <p:sldId id="501" r:id="rId34"/>
    <p:sldId id="502" r:id="rId35"/>
    <p:sldId id="503" r:id="rId36"/>
    <p:sldId id="512" r:id="rId37"/>
    <p:sldId id="504" r:id="rId38"/>
    <p:sldId id="506" r:id="rId39"/>
    <p:sldId id="510" r:id="rId40"/>
    <p:sldId id="507" r:id="rId41"/>
    <p:sldId id="509" r:id="rId42"/>
    <p:sldId id="511" r:id="rId43"/>
    <p:sldId id="550" r:id="rId44"/>
    <p:sldId id="551" r:id="rId45"/>
    <p:sldId id="552" r:id="rId46"/>
    <p:sldId id="513" r:id="rId47"/>
    <p:sldId id="514" r:id="rId48"/>
    <p:sldId id="515" r:id="rId49"/>
    <p:sldId id="516" r:id="rId50"/>
    <p:sldId id="517" r:id="rId51"/>
    <p:sldId id="524" r:id="rId52"/>
    <p:sldId id="518" r:id="rId53"/>
    <p:sldId id="519" r:id="rId54"/>
    <p:sldId id="520" r:id="rId55"/>
    <p:sldId id="521" r:id="rId56"/>
    <p:sldId id="523" r:id="rId57"/>
    <p:sldId id="522" r:id="rId58"/>
    <p:sldId id="525" r:id="rId59"/>
    <p:sldId id="526" r:id="rId60"/>
    <p:sldId id="527" r:id="rId61"/>
    <p:sldId id="528" r:id="rId62"/>
    <p:sldId id="529" r:id="rId63"/>
    <p:sldId id="530" r:id="rId64"/>
    <p:sldId id="531" r:id="rId65"/>
    <p:sldId id="532" r:id="rId66"/>
    <p:sldId id="533" r:id="rId67"/>
    <p:sldId id="534" r:id="rId68"/>
    <p:sldId id="535" r:id="rId69"/>
    <p:sldId id="536" r:id="rId70"/>
    <p:sldId id="537" r:id="rId71"/>
    <p:sldId id="538" r:id="rId72"/>
    <p:sldId id="539" r:id="rId73"/>
    <p:sldId id="540" r:id="rId74"/>
    <p:sldId id="541" r:id="rId75"/>
    <p:sldId id="542" r:id="rId76"/>
    <p:sldId id="543" r:id="rId77"/>
    <p:sldId id="545" r:id="rId78"/>
    <p:sldId id="544" r:id="rId79"/>
    <p:sldId id="546" r:id="rId80"/>
    <p:sldId id="547" r:id="rId81"/>
    <p:sldId id="548" r:id="rId82"/>
    <p:sldId id="350" r:id="rId83"/>
    <p:sldId id="388" r:id="rId84"/>
  </p:sldIdLst>
  <p:sldSz cx="9144000" cy="5143500" type="screen16x9"/>
  <p:notesSz cx="6858000" cy="9144000"/>
  <p:embeddedFontLst>
    <p:embeddedFont>
      <p:font typeface="Arimo" panose="020B0604020202020204" charset="0"/>
      <p:regular r:id="rId86"/>
      <p:bold r:id="rId87"/>
      <p:italic r:id="rId88"/>
      <p:boldItalic r:id="rId89"/>
    </p:embeddedFont>
    <p:embeddedFont>
      <p:font typeface="Bree Serif" panose="020B0604020202020204" charset="0"/>
      <p:regular r:id="rId90"/>
    </p:embeddedFont>
    <p:embeddedFont>
      <p:font typeface="Calibri" panose="020F0502020204030204" pitchFamily="34" charset="0"/>
      <p:regular r:id="rId91"/>
      <p:bold r:id="rId92"/>
      <p:italic r:id="rId93"/>
      <p:boldItalic r:id="rId94"/>
    </p:embeddedFont>
    <p:embeddedFont>
      <p:font typeface="Kumbh Sans" panose="020B0604020202020204" charset="0"/>
      <p:regular r:id="rId95"/>
      <p:bold r:id="rId96"/>
    </p:embeddedFont>
    <p:embeddedFont>
      <p:font typeface="Roboto" panose="02000000000000000000" pitchFamily="2" charset="0"/>
      <p:regular r:id="rId97"/>
      <p:bold r:id="rId98"/>
      <p:italic r:id="rId99"/>
      <p:boldItalic r:id="rId100"/>
    </p:embeddedFont>
  </p:embeddedFontLst>
  <p:custDataLst>
    <p:tags r:id="rId10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5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33"/>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484CB1-39A6-4FD2-A6D2-5C5B8ABE9B58}">
  <a:tblStyle styleId="{60484CB1-39A6-4FD2-A6D2-5C5B8ABE9B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4660"/>
  </p:normalViewPr>
  <p:slideViewPr>
    <p:cSldViewPr snapToGrid="0">
      <p:cViewPr varScale="1">
        <p:scale>
          <a:sx n="103" d="100"/>
          <a:sy n="103" d="100"/>
        </p:scale>
        <p:origin x="763" y="72"/>
      </p:cViewPr>
      <p:guideLst>
        <p:guide orient="horz" pos="851"/>
        <p:guide pos="2880"/>
      </p:guideLst>
    </p:cSldViewPr>
  </p:slideViewPr>
  <p:notesTextViewPr>
    <p:cViewPr>
      <p:scale>
        <a:sx n="1" d="1"/>
        <a:sy n="1" d="1"/>
      </p:scale>
      <p:origin x="0" y="0"/>
    </p:cViewPr>
  </p:notesTextViewPr>
  <p:sorterViewPr>
    <p:cViewPr>
      <p:scale>
        <a:sx n="100" d="100"/>
        <a:sy n="100" d="100"/>
      </p:scale>
      <p:origin x="0" y="-126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notesMaster" Target="notesMasters/notesMaster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2.fntdata"/><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2.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5.fntdata"/><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00DE77-9D84-4173-8D9F-4D78E12C14D3}" type="doc">
      <dgm:prSet loTypeId="urn:microsoft.com/office/officeart/2005/8/layout/hierarchy3" loCatId="hierarchy" qsTypeId="urn:microsoft.com/office/officeart/2005/8/quickstyle/simple3" qsCatId="simple" csTypeId="urn:microsoft.com/office/officeart/2005/8/colors/accent1_2" csCatId="accent1" phldr="1"/>
      <dgm:spPr/>
      <dgm:t>
        <a:bodyPr/>
        <a:lstStyle/>
        <a:p>
          <a:endParaRPr lang="en-US"/>
        </a:p>
      </dgm:t>
    </dgm:pt>
    <dgm:pt modelId="{A8DDCD24-3471-4212-81A7-7F45518C7D9B}">
      <dgm:prSet phldrT="[Text]" custT="1"/>
      <dgm:spPr/>
      <dgm:t>
        <a:bodyPr/>
        <a:lstStyle/>
        <a:p>
          <a:r>
            <a:rPr lang="el-GR" sz="1800" b="0" i="0" u="none" strike="noStrike" baseline="0" dirty="0">
              <a:latin typeface="PFTransport"/>
            </a:rPr>
            <a:t>H διάδοση της αποχής από τη βρώση κρέατος στην Ινδία και αλλού στην νοτιοανατολική Ασία συνδέεται με δύο βασικές θρησκευτικές αρχές</a:t>
          </a:r>
          <a:r>
            <a:rPr lang="en-US" sz="1800" b="0" i="0" u="none" strike="noStrike" baseline="0" dirty="0">
              <a:latin typeface="PFTransport"/>
            </a:rPr>
            <a:t>:</a:t>
          </a:r>
          <a:endParaRPr lang="en-US" sz="1800" dirty="0">
            <a:latin typeface="PFTransport"/>
          </a:endParaRPr>
        </a:p>
      </dgm:t>
    </dgm:pt>
    <dgm:pt modelId="{8E2C7665-1B22-4F7E-8142-200A780462DE}" type="parTrans" cxnId="{45F4AB2F-B535-4B16-9E56-92F6C6DD1B8A}">
      <dgm:prSet/>
      <dgm:spPr/>
      <dgm:t>
        <a:bodyPr/>
        <a:lstStyle/>
        <a:p>
          <a:endParaRPr lang="en-US"/>
        </a:p>
      </dgm:t>
    </dgm:pt>
    <dgm:pt modelId="{30D033B1-1C1A-4BBB-8FB8-2BE01AE9F12A}" type="sibTrans" cxnId="{45F4AB2F-B535-4B16-9E56-92F6C6DD1B8A}">
      <dgm:prSet/>
      <dgm:spPr/>
      <dgm:t>
        <a:bodyPr/>
        <a:lstStyle/>
        <a:p>
          <a:endParaRPr lang="en-US"/>
        </a:p>
      </dgm:t>
    </dgm:pt>
    <dgm:pt modelId="{A8926026-FCF1-49C2-9593-F9929C1EE6C0}">
      <dgm:prSet phldrT="[Text]" custT="1"/>
      <dgm:spPr>
        <a:solidFill>
          <a:schemeClr val="bg1">
            <a:lumMod val="20000"/>
            <a:lumOff val="80000"/>
            <a:alpha val="90000"/>
          </a:schemeClr>
        </a:solidFill>
      </dgm:spPr>
      <dgm:t>
        <a:bodyPr/>
        <a:lstStyle/>
        <a:p>
          <a:r>
            <a:rPr lang="el-GR" sz="1800" b="0" i="0" u="none" strike="noStrike" baseline="0" dirty="0">
              <a:latin typeface="PFTransport"/>
            </a:rPr>
            <a:t>την πίστη στη μετενσάρκωση </a:t>
          </a:r>
          <a:endParaRPr lang="en-US" sz="1800" dirty="0"/>
        </a:p>
      </dgm:t>
    </dgm:pt>
    <dgm:pt modelId="{2EB0C429-75E1-4480-B80D-D402F7C0624E}" type="parTrans" cxnId="{B47DF643-D259-4D24-84FC-27750436F55C}">
      <dgm:prSet/>
      <dgm:spPr/>
      <dgm:t>
        <a:bodyPr/>
        <a:lstStyle/>
        <a:p>
          <a:endParaRPr lang="en-US"/>
        </a:p>
      </dgm:t>
    </dgm:pt>
    <dgm:pt modelId="{901F6CCB-F35F-4101-9DB6-ABC01F6118B2}" type="sibTrans" cxnId="{B47DF643-D259-4D24-84FC-27750436F55C}">
      <dgm:prSet/>
      <dgm:spPr/>
      <dgm:t>
        <a:bodyPr/>
        <a:lstStyle/>
        <a:p>
          <a:endParaRPr lang="en-US"/>
        </a:p>
      </dgm:t>
    </dgm:pt>
    <dgm:pt modelId="{127B781D-4614-4EBC-994A-FBBC3414EEA8}">
      <dgm:prSet phldrT="[Text]" custT="1"/>
      <dgm:spPr>
        <a:solidFill>
          <a:schemeClr val="bg1">
            <a:lumMod val="20000"/>
            <a:lumOff val="80000"/>
            <a:alpha val="90000"/>
          </a:schemeClr>
        </a:solidFill>
      </dgm:spPr>
      <dgm:t>
        <a:bodyPr/>
        <a:lstStyle/>
        <a:p>
          <a:r>
            <a:rPr lang="el-GR" sz="1800" b="0" i="0" u="none" strike="noStrike" baseline="0" dirty="0">
              <a:latin typeface="PFTransport"/>
            </a:rPr>
            <a:t>την αρχή της </a:t>
          </a:r>
          <a:r>
            <a:rPr lang="el-GR" sz="1800" b="0" i="1" u="none" strike="noStrike" baseline="0" dirty="0">
              <a:latin typeface="PFTransport"/>
            </a:rPr>
            <a:t>αχίμσα</a:t>
          </a:r>
          <a:endParaRPr lang="en-US" sz="1800" dirty="0"/>
        </a:p>
      </dgm:t>
    </dgm:pt>
    <dgm:pt modelId="{79CB9CF5-6BC0-461D-B7E3-77056A5BB303}" type="parTrans" cxnId="{8BAEE087-4AAC-4519-95FA-DF9D9AC50590}">
      <dgm:prSet/>
      <dgm:spPr/>
      <dgm:t>
        <a:bodyPr/>
        <a:lstStyle/>
        <a:p>
          <a:endParaRPr lang="en-US"/>
        </a:p>
      </dgm:t>
    </dgm:pt>
    <dgm:pt modelId="{8B5350C2-435B-4434-BA5E-51378FC5F712}" type="sibTrans" cxnId="{8BAEE087-4AAC-4519-95FA-DF9D9AC50590}">
      <dgm:prSet/>
      <dgm:spPr/>
      <dgm:t>
        <a:bodyPr/>
        <a:lstStyle/>
        <a:p>
          <a:endParaRPr lang="en-US"/>
        </a:p>
      </dgm:t>
    </dgm:pt>
    <dgm:pt modelId="{9EB07238-72BB-43A6-8E04-DB753EC170FF}" type="pres">
      <dgm:prSet presAssocID="{A900DE77-9D84-4173-8D9F-4D78E12C14D3}" presName="diagram" presStyleCnt="0">
        <dgm:presLayoutVars>
          <dgm:chPref val="1"/>
          <dgm:dir/>
          <dgm:animOne val="branch"/>
          <dgm:animLvl val="lvl"/>
          <dgm:resizeHandles/>
        </dgm:presLayoutVars>
      </dgm:prSet>
      <dgm:spPr/>
    </dgm:pt>
    <dgm:pt modelId="{85744456-C14E-426A-8325-8DBFF6C5AD2E}" type="pres">
      <dgm:prSet presAssocID="{A8DDCD24-3471-4212-81A7-7F45518C7D9B}" presName="root" presStyleCnt="0"/>
      <dgm:spPr/>
    </dgm:pt>
    <dgm:pt modelId="{616BBC14-6CD9-4A86-AA1B-3FB046119140}" type="pres">
      <dgm:prSet presAssocID="{A8DDCD24-3471-4212-81A7-7F45518C7D9B}" presName="rootComposite" presStyleCnt="0"/>
      <dgm:spPr/>
    </dgm:pt>
    <dgm:pt modelId="{468BD618-361F-4BF1-B3C0-D2C4314029DE}" type="pres">
      <dgm:prSet presAssocID="{A8DDCD24-3471-4212-81A7-7F45518C7D9B}" presName="rootText" presStyleLbl="node1" presStyleIdx="0" presStyleCnt="1" custScaleX="420572"/>
      <dgm:spPr/>
    </dgm:pt>
    <dgm:pt modelId="{C033A219-6635-47DC-BA9D-F104ECE222A4}" type="pres">
      <dgm:prSet presAssocID="{A8DDCD24-3471-4212-81A7-7F45518C7D9B}" presName="rootConnector" presStyleLbl="node1" presStyleIdx="0" presStyleCnt="1"/>
      <dgm:spPr/>
    </dgm:pt>
    <dgm:pt modelId="{D62C3608-B222-4B4E-843A-20E66114F0A9}" type="pres">
      <dgm:prSet presAssocID="{A8DDCD24-3471-4212-81A7-7F45518C7D9B}" presName="childShape" presStyleCnt="0"/>
      <dgm:spPr/>
    </dgm:pt>
    <dgm:pt modelId="{D330FDB7-F502-430A-A177-FC746F98113C}" type="pres">
      <dgm:prSet presAssocID="{2EB0C429-75E1-4480-B80D-D402F7C0624E}" presName="Name13" presStyleLbl="parChTrans1D2" presStyleIdx="0" presStyleCnt="2"/>
      <dgm:spPr/>
    </dgm:pt>
    <dgm:pt modelId="{034981B6-A03A-40B6-96A4-5A794C0D27A8}" type="pres">
      <dgm:prSet presAssocID="{A8926026-FCF1-49C2-9593-F9929C1EE6C0}" presName="childText" presStyleLbl="bgAcc1" presStyleIdx="0" presStyleCnt="2" custScaleX="143908" custScaleY="89763">
        <dgm:presLayoutVars>
          <dgm:bulletEnabled val="1"/>
        </dgm:presLayoutVars>
      </dgm:prSet>
      <dgm:spPr/>
    </dgm:pt>
    <dgm:pt modelId="{0F64F26A-4D18-45A1-B1A3-80B22022DD94}" type="pres">
      <dgm:prSet presAssocID="{79CB9CF5-6BC0-461D-B7E3-77056A5BB303}" presName="Name13" presStyleLbl="parChTrans1D2" presStyleIdx="1" presStyleCnt="2"/>
      <dgm:spPr/>
    </dgm:pt>
    <dgm:pt modelId="{54C112A7-63D0-404B-8B46-B4E8942F631B}" type="pres">
      <dgm:prSet presAssocID="{127B781D-4614-4EBC-994A-FBBC3414EEA8}" presName="childText" presStyleLbl="bgAcc1" presStyleIdx="1" presStyleCnt="2" custScaleX="144981" custScaleY="98013" custLinFactNeighborY="3590">
        <dgm:presLayoutVars>
          <dgm:bulletEnabled val="1"/>
        </dgm:presLayoutVars>
      </dgm:prSet>
      <dgm:spPr/>
    </dgm:pt>
  </dgm:ptLst>
  <dgm:cxnLst>
    <dgm:cxn modelId="{FA28BC06-1E9E-4B62-8F3C-F478A086DDE6}" type="presOf" srcId="{A8926026-FCF1-49C2-9593-F9929C1EE6C0}" destId="{034981B6-A03A-40B6-96A4-5A794C0D27A8}" srcOrd="0" destOrd="0" presId="urn:microsoft.com/office/officeart/2005/8/layout/hierarchy3"/>
    <dgm:cxn modelId="{94160809-B076-44C7-A3A2-4EE7A2459E4F}" type="presOf" srcId="{2EB0C429-75E1-4480-B80D-D402F7C0624E}" destId="{D330FDB7-F502-430A-A177-FC746F98113C}" srcOrd="0" destOrd="0" presId="urn:microsoft.com/office/officeart/2005/8/layout/hierarchy3"/>
    <dgm:cxn modelId="{44C02918-226C-4413-8509-7A42E95854C4}" type="presOf" srcId="{79CB9CF5-6BC0-461D-B7E3-77056A5BB303}" destId="{0F64F26A-4D18-45A1-B1A3-80B22022DD94}" srcOrd="0" destOrd="0" presId="urn:microsoft.com/office/officeart/2005/8/layout/hierarchy3"/>
    <dgm:cxn modelId="{45F4AB2F-B535-4B16-9E56-92F6C6DD1B8A}" srcId="{A900DE77-9D84-4173-8D9F-4D78E12C14D3}" destId="{A8DDCD24-3471-4212-81A7-7F45518C7D9B}" srcOrd="0" destOrd="0" parTransId="{8E2C7665-1B22-4F7E-8142-200A780462DE}" sibTransId="{30D033B1-1C1A-4BBB-8FB8-2BE01AE9F12A}"/>
    <dgm:cxn modelId="{2F6DFB3F-3CB2-445C-87B4-A213DFFB78D3}" type="presOf" srcId="{A8DDCD24-3471-4212-81A7-7F45518C7D9B}" destId="{C033A219-6635-47DC-BA9D-F104ECE222A4}" srcOrd="1" destOrd="0" presId="urn:microsoft.com/office/officeart/2005/8/layout/hierarchy3"/>
    <dgm:cxn modelId="{B47DF643-D259-4D24-84FC-27750436F55C}" srcId="{A8DDCD24-3471-4212-81A7-7F45518C7D9B}" destId="{A8926026-FCF1-49C2-9593-F9929C1EE6C0}" srcOrd="0" destOrd="0" parTransId="{2EB0C429-75E1-4480-B80D-D402F7C0624E}" sibTransId="{901F6CCB-F35F-4101-9DB6-ABC01F6118B2}"/>
    <dgm:cxn modelId="{787D7445-0D9C-464C-A81E-78517D7F2932}" type="presOf" srcId="{A8DDCD24-3471-4212-81A7-7F45518C7D9B}" destId="{468BD618-361F-4BF1-B3C0-D2C4314029DE}" srcOrd="0" destOrd="0" presId="urn:microsoft.com/office/officeart/2005/8/layout/hierarchy3"/>
    <dgm:cxn modelId="{D300466D-327D-4287-BF7E-BDBB2E6EE476}" type="presOf" srcId="{127B781D-4614-4EBC-994A-FBBC3414EEA8}" destId="{54C112A7-63D0-404B-8B46-B4E8942F631B}" srcOrd="0" destOrd="0" presId="urn:microsoft.com/office/officeart/2005/8/layout/hierarchy3"/>
    <dgm:cxn modelId="{8BAEE087-4AAC-4519-95FA-DF9D9AC50590}" srcId="{A8DDCD24-3471-4212-81A7-7F45518C7D9B}" destId="{127B781D-4614-4EBC-994A-FBBC3414EEA8}" srcOrd="1" destOrd="0" parTransId="{79CB9CF5-6BC0-461D-B7E3-77056A5BB303}" sibTransId="{8B5350C2-435B-4434-BA5E-51378FC5F712}"/>
    <dgm:cxn modelId="{822939EC-DEDA-4C9A-B539-15E8CFCEB0B5}" type="presOf" srcId="{A900DE77-9D84-4173-8D9F-4D78E12C14D3}" destId="{9EB07238-72BB-43A6-8E04-DB753EC170FF}" srcOrd="0" destOrd="0" presId="urn:microsoft.com/office/officeart/2005/8/layout/hierarchy3"/>
    <dgm:cxn modelId="{1AC62A95-F1A5-4DEA-AF90-D7B71803948F}" type="presParOf" srcId="{9EB07238-72BB-43A6-8E04-DB753EC170FF}" destId="{85744456-C14E-426A-8325-8DBFF6C5AD2E}" srcOrd="0" destOrd="0" presId="urn:microsoft.com/office/officeart/2005/8/layout/hierarchy3"/>
    <dgm:cxn modelId="{D822F47D-CCE8-4114-B352-130CF67A8956}" type="presParOf" srcId="{85744456-C14E-426A-8325-8DBFF6C5AD2E}" destId="{616BBC14-6CD9-4A86-AA1B-3FB046119140}" srcOrd="0" destOrd="0" presId="urn:microsoft.com/office/officeart/2005/8/layout/hierarchy3"/>
    <dgm:cxn modelId="{99932E91-4F92-4106-9858-47A1AA33D6CB}" type="presParOf" srcId="{616BBC14-6CD9-4A86-AA1B-3FB046119140}" destId="{468BD618-361F-4BF1-B3C0-D2C4314029DE}" srcOrd="0" destOrd="0" presId="urn:microsoft.com/office/officeart/2005/8/layout/hierarchy3"/>
    <dgm:cxn modelId="{56465C7D-3C84-4384-BEC2-C6415D0712DA}" type="presParOf" srcId="{616BBC14-6CD9-4A86-AA1B-3FB046119140}" destId="{C033A219-6635-47DC-BA9D-F104ECE222A4}" srcOrd="1" destOrd="0" presId="urn:microsoft.com/office/officeart/2005/8/layout/hierarchy3"/>
    <dgm:cxn modelId="{0114A9CA-D5E8-4D00-808B-F4447E313F02}" type="presParOf" srcId="{85744456-C14E-426A-8325-8DBFF6C5AD2E}" destId="{D62C3608-B222-4B4E-843A-20E66114F0A9}" srcOrd="1" destOrd="0" presId="urn:microsoft.com/office/officeart/2005/8/layout/hierarchy3"/>
    <dgm:cxn modelId="{4A73D000-8C64-4B5F-8CD9-2785A1F53841}" type="presParOf" srcId="{D62C3608-B222-4B4E-843A-20E66114F0A9}" destId="{D330FDB7-F502-430A-A177-FC746F98113C}" srcOrd="0" destOrd="0" presId="urn:microsoft.com/office/officeart/2005/8/layout/hierarchy3"/>
    <dgm:cxn modelId="{73046358-ED06-49CB-B9FC-B580309281B9}" type="presParOf" srcId="{D62C3608-B222-4B4E-843A-20E66114F0A9}" destId="{034981B6-A03A-40B6-96A4-5A794C0D27A8}" srcOrd="1" destOrd="0" presId="urn:microsoft.com/office/officeart/2005/8/layout/hierarchy3"/>
    <dgm:cxn modelId="{2CBE228A-8969-4784-A7E2-C644D06ECC88}" type="presParOf" srcId="{D62C3608-B222-4B4E-843A-20E66114F0A9}" destId="{0F64F26A-4D18-45A1-B1A3-80B22022DD94}" srcOrd="2" destOrd="0" presId="urn:microsoft.com/office/officeart/2005/8/layout/hierarchy3"/>
    <dgm:cxn modelId="{D16C5334-24C4-47BA-A481-B0DFDF8B1896}" type="presParOf" srcId="{D62C3608-B222-4B4E-843A-20E66114F0A9}" destId="{54C112A7-63D0-404B-8B46-B4E8942F631B}"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BD618-361F-4BF1-B3C0-D2C4314029DE}">
      <dsp:nvSpPr>
        <dsp:cNvPr id="0" name=""/>
        <dsp:cNvSpPr/>
      </dsp:nvSpPr>
      <dsp:spPr>
        <a:xfrm>
          <a:off x="54205" y="655"/>
          <a:ext cx="7481108" cy="88939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l-GR" sz="1800" b="0" i="0" u="none" strike="noStrike" kern="1200" baseline="0" dirty="0">
              <a:latin typeface="PFTransport"/>
            </a:rPr>
            <a:t>H διάδοση της αποχής από τη βρώση κρέατος στην Ινδία και αλλού στην νοτιοανατολική Ασία συνδέεται με δύο βασικές θρησκευτικές αρχές</a:t>
          </a:r>
          <a:r>
            <a:rPr lang="en-US" sz="1800" b="0" i="0" u="none" strike="noStrike" kern="1200" baseline="0" dirty="0">
              <a:latin typeface="PFTransport"/>
            </a:rPr>
            <a:t>:</a:t>
          </a:r>
          <a:endParaRPr lang="en-US" sz="1800" kern="1200" dirty="0">
            <a:latin typeface="PFTransport"/>
          </a:endParaRPr>
        </a:p>
      </dsp:txBody>
      <dsp:txXfrm>
        <a:off x="80255" y="26705"/>
        <a:ext cx="7429008" cy="837296"/>
      </dsp:txXfrm>
    </dsp:sp>
    <dsp:sp modelId="{D330FDB7-F502-430A-A177-FC746F98113C}">
      <dsp:nvSpPr>
        <dsp:cNvPr id="0" name=""/>
        <dsp:cNvSpPr/>
      </dsp:nvSpPr>
      <dsp:spPr>
        <a:xfrm>
          <a:off x="802316" y="890052"/>
          <a:ext cx="748110" cy="621523"/>
        </a:xfrm>
        <a:custGeom>
          <a:avLst/>
          <a:gdLst/>
          <a:ahLst/>
          <a:cxnLst/>
          <a:rect l="0" t="0" r="0" b="0"/>
          <a:pathLst>
            <a:path>
              <a:moveTo>
                <a:pt x="0" y="0"/>
              </a:moveTo>
              <a:lnTo>
                <a:pt x="0" y="621523"/>
              </a:lnTo>
              <a:lnTo>
                <a:pt x="748110" y="6215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4981B6-A03A-40B6-96A4-5A794C0D27A8}">
      <dsp:nvSpPr>
        <dsp:cNvPr id="0" name=""/>
        <dsp:cNvSpPr/>
      </dsp:nvSpPr>
      <dsp:spPr>
        <a:xfrm>
          <a:off x="1550427" y="1112401"/>
          <a:ext cx="2047861" cy="798349"/>
        </a:xfrm>
        <a:prstGeom prst="roundRect">
          <a:avLst>
            <a:gd name="adj" fmla="val 10000"/>
          </a:avLst>
        </a:prstGeom>
        <a:solidFill>
          <a:schemeClr val="bg1">
            <a:lumMod val="20000"/>
            <a:lumOff val="80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l-GR" sz="1800" b="0" i="0" u="none" strike="noStrike" kern="1200" baseline="0" dirty="0">
              <a:latin typeface="PFTransport"/>
            </a:rPr>
            <a:t>την πίστη στη μετενσάρκωση </a:t>
          </a:r>
          <a:endParaRPr lang="en-US" sz="1800" kern="1200" dirty="0"/>
        </a:p>
      </dsp:txBody>
      <dsp:txXfrm>
        <a:off x="1573810" y="1135784"/>
        <a:ext cx="2001095" cy="751583"/>
      </dsp:txXfrm>
    </dsp:sp>
    <dsp:sp modelId="{0F64F26A-4D18-45A1-B1A3-80B22022DD94}">
      <dsp:nvSpPr>
        <dsp:cNvPr id="0" name=""/>
        <dsp:cNvSpPr/>
      </dsp:nvSpPr>
      <dsp:spPr>
        <a:xfrm>
          <a:off x="802316" y="890052"/>
          <a:ext cx="748110" cy="1679565"/>
        </a:xfrm>
        <a:custGeom>
          <a:avLst/>
          <a:gdLst/>
          <a:ahLst/>
          <a:cxnLst/>
          <a:rect l="0" t="0" r="0" b="0"/>
          <a:pathLst>
            <a:path>
              <a:moveTo>
                <a:pt x="0" y="0"/>
              </a:moveTo>
              <a:lnTo>
                <a:pt x="0" y="1679565"/>
              </a:lnTo>
              <a:lnTo>
                <a:pt x="748110" y="16795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C112A7-63D0-404B-8B46-B4E8942F631B}">
      <dsp:nvSpPr>
        <dsp:cNvPr id="0" name=""/>
        <dsp:cNvSpPr/>
      </dsp:nvSpPr>
      <dsp:spPr>
        <a:xfrm>
          <a:off x="1550427" y="2133756"/>
          <a:ext cx="2063130" cy="871724"/>
        </a:xfrm>
        <a:prstGeom prst="roundRect">
          <a:avLst>
            <a:gd name="adj" fmla="val 10000"/>
          </a:avLst>
        </a:prstGeom>
        <a:solidFill>
          <a:schemeClr val="bg1">
            <a:lumMod val="20000"/>
            <a:lumOff val="80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l-GR" sz="1800" b="0" i="0" u="none" strike="noStrike" kern="1200" baseline="0" dirty="0">
              <a:latin typeface="PFTransport"/>
            </a:rPr>
            <a:t>την αρχή της </a:t>
          </a:r>
          <a:r>
            <a:rPr lang="el-GR" sz="1800" b="0" i="1" u="none" strike="noStrike" kern="1200" baseline="0" dirty="0">
              <a:latin typeface="PFTransport"/>
            </a:rPr>
            <a:t>αχίμσα</a:t>
          </a:r>
          <a:endParaRPr lang="en-US" sz="1800" kern="1200" dirty="0"/>
        </a:p>
      </dsp:txBody>
      <dsp:txXfrm>
        <a:off x="1575959" y="2159288"/>
        <a:ext cx="2012066" cy="8206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348161394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348161394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637a0580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637a0580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5398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637a0580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637a0580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5239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637a0580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637a0580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4486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637a0580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637a0580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7154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3637a05801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13637a05801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8344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3637a05801_0_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13637a05801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871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70375" y="1412213"/>
            <a:ext cx="4603200" cy="18993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8500" b="1">
                <a:latin typeface="Arimo"/>
                <a:ea typeface="Arimo"/>
                <a:cs typeface="Arimo"/>
                <a:sym typeface="Arim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270400" y="3321788"/>
            <a:ext cx="46032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rgbClr val="666666"/>
                </a:solidFill>
                <a:latin typeface="Kumbh Sans"/>
                <a:ea typeface="Kumbh Sans"/>
                <a:cs typeface="Kumbh Sans"/>
                <a:sym typeface="Kumbh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965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grpSp>
        <p:nvGrpSpPr>
          <p:cNvPr id="32" name="Google Shape;32;p7"/>
          <p:cNvGrpSpPr/>
          <p:nvPr/>
        </p:nvGrpSpPr>
        <p:grpSpPr>
          <a:xfrm>
            <a:off x="353250" y="-12"/>
            <a:ext cx="8790750" cy="5143513"/>
            <a:chOff x="353250" y="-12"/>
            <a:chExt cx="8790750" cy="5143513"/>
          </a:xfrm>
        </p:grpSpPr>
        <p:sp>
          <p:nvSpPr>
            <p:cNvPr id="33" name="Google Shape;33;p7"/>
            <p:cNvSpPr/>
            <p:nvPr/>
          </p:nvSpPr>
          <p:spPr>
            <a:xfrm>
              <a:off x="35325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7"/>
            <p:cNvGrpSpPr/>
            <p:nvPr/>
          </p:nvGrpSpPr>
          <p:grpSpPr>
            <a:xfrm>
              <a:off x="353250" y="-12"/>
              <a:ext cx="8790750" cy="5143513"/>
              <a:chOff x="353250" y="-12"/>
              <a:chExt cx="8790750" cy="5143513"/>
            </a:xfrm>
          </p:grpSpPr>
          <p:sp>
            <p:nvSpPr>
              <p:cNvPr id="35" name="Google Shape;35;p7"/>
              <p:cNvSpPr/>
              <p:nvPr/>
            </p:nvSpPr>
            <p:spPr>
              <a:xfrm>
                <a:off x="7483500" y="3483000"/>
                <a:ext cx="1660500" cy="1660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7"/>
              <p:cNvGrpSpPr/>
              <p:nvPr/>
            </p:nvGrpSpPr>
            <p:grpSpPr>
              <a:xfrm rot="10800000" flipH="1">
                <a:off x="353250" y="-12"/>
                <a:ext cx="8790750" cy="4799263"/>
                <a:chOff x="353250" y="344238"/>
                <a:chExt cx="8790750" cy="4799263"/>
              </a:xfrm>
            </p:grpSpPr>
            <p:sp>
              <p:nvSpPr>
                <p:cNvPr id="37" name="Google Shape;37;p7"/>
                <p:cNvSpPr/>
                <p:nvPr/>
              </p:nvSpPr>
              <p:spPr>
                <a:xfrm>
                  <a:off x="839070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a:off x="353250" y="344238"/>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9" name="Google Shape;39;p7"/>
          <p:cNvSpPr txBox="1">
            <a:spLocks noGrp="1"/>
          </p:cNvSpPr>
          <p:nvPr>
            <p:ph type="body" idx="1"/>
          </p:nvPr>
        </p:nvSpPr>
        <p:spPr>
          <a:xfrm>
            <a:off x="1631750" y="1635775"/>
            <a:ext cx="4980300" cy="23739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40" name="Google Shape;40;p7"/>
          <p:cNvSpPr txBox="1">
            <a:spLocks noGrp="1"/>
          </p:cNvSpPr>
          <p:nvPr>
            <p:ph type="title"/>
          </p:nvPr>
        </p:nvSpPr>
        <p:spPr>
          <a:xfrm>
            <a:off x="720000" y="611200"/>
            <a:ext cx="7704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43901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2106725" y="1114050"/>
            <a:ext cx="4930500" cy="184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2105741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70375" y="1412213"/>
            <a:ext cx="4603200" cy="18993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8500" b="1">
                <a:latin typeface="Arimo"/>
                <a:ea typeface="Arimo"/>
                <a:cs typeface="Arimo"/>
                <a:sym typeface="Arim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270400" y="3321788"/>
            <a:ext cx="46032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rgbClr val="666666"/>
                </a:solidFill>
                <a:latin typeface="Kumbh Sans"/>
                <a:ea typeface="Kumbh Sans"/>
                <a:cs typeface="Kumbh Sans"/>
                <a:sym typeface="Kumbh Sa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761937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grpSp>
        <p:nvGrpSpPr>
          <p:cNvPr id="32" name="Google Shape;32;p7"/>
          <p:cNvGrpSpPr/>
          <p:nvPr/>
        </p:nvGrpSpPr>
        <p:grpSpPr>
          <a:xfrm>
            <a:off x="353250" y="-12"/>
            <a:ext cx="8790750" cy="5143513"/>
            <a:chOff x="353250" y="-12"/>
            <a:chExt cx="8790750" cy="5143513"/>
          </a:xfrm>
        </p:grpSpPr>
        <p:sp>
          <p:nvSpPr>
            <p:cNvPr id="33" name="Google Shape;33;p7"/>
            <p:cNvSpPr/>
            <p:nvPr/>
          </p:nvSpPr>
          <p:spPr>
            <a:xfrm>
              <a:off x="35325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7"/>
            <p:cNvGrpSpPr/>
            <p:nvPr/>
          </p:nvGrpSpPr>
          <p:grpSpPr>
            <a:xfrm>
              <a:off x="353250" y="-12"/>
              <a:ext cx="8790750" cy="5143513"/>
              <a:chOff x="353250" y="-12"/>
              <a:chExt cx="8790750" cy="5143513"/>
            </a:xfrm>
          </p:grpSpPr>
          <p:sp>
            <p:nvSpPr>
              <p:cNvPr id="35" name="Google Shape;35;p7"/>
              <p:cNvSpPr/>
              <p:nvPr/>
            </p:nvSpPr>
            <p:spPr>
              <a:xfrm>
                <a:off x="7483500" y="3483000"/>
                <a:ext cx="1660500" cy="1660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7"/>
              <p:cNvGrpSpPr/>
              <p:nvPr/>
            </p:nvGrpSpPr>
            <p:grpSpPr>
              <a:xfrm rot="10800000" flipH="1">
                <a:off x="353250" y="-12"/>
                <a:ext cx="8790750" cy="4799263"/>
                <a:chOff x="353250" y="344238"/>
                <a:chExt cx="8790750" cy="4799263"/>
              </a:xfrm>
            </p:grpSpPr>
            <p:sp>
              <p:nvSpPr>
                <p:cNvPr id="37" name="Google Shape;37;p7"/>
                <p:cNvSpPr/>
                <p:nvPr/>
              </p:nvSpPr>
              <p:spPr>
                <a:xfrm>
                  <a:off x="8390700" y="4382100"/>
                  <a:ext cx="753300" cy="7614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a:off x="353250" y="344238"/>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9" name="Google Shape;39;p7"/>
          <p:cNvSpPr txBox="1">
            <a:spLocks noGrp="1"/>
          </p:cNvSpPr>
          <p:nvPr>
            <p:ph type="body" idx="1"/>
          </p:nvPr>
        </p:nvSpPr>
        <p:spPr>
          <a:xfrm>
            <a:off x="1631750" y="1635775"/>
            <a:ext cx="4980300" cy="23739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40" name="Google Shape;40;p7"/>
          <p:cNvSpPr txBox="1">
            <a:spLocks noGrp="1"/>
          </p:cNvSpPr>
          <p:nvPr>
            <p:ph type="title"/>
          </p:nvPr>
        </p:nvSpPr>
        <p:spPr>
          <a:xfrm>
            <a:off x="720000" y="611200"/>
            <a:ext cx="7704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75340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4"/>
        <p:cNvGrpSpPr/>
        <p:nvPr/>
      </p:nvGrpSpPr>
      <p:grpSpPr>
        <a:xfrm>
          <a:off x="0" y="0"/>
          <a:ext cx="0" cy="0"/>
          <a:chOff x="0" y="0"/>
          <a:chExt cx="0" cy="0"/>
        </a:xfrm>
      </p:grpSpPr>
      <p:grpSp>
        <p:nvGrpSpPr>
          <p:cNvPr id="95" name="Google Shape;95;p18"/>
          <p:cNvGrpSpPr/>
          <p:nvPr/>
        </p:nvGrpSpPr>
        <p:grpSpPr>
          <a:xfrm flipH="1">
            <a:off x="0" y="0"/>
            <a:ext cx="8790800" cy="4799263"/>
            <a:chOff x="353250" y="0"/>
            <a:chExt cx="8790800" cy="4799263"/>
          </a:xfrm>
        </p:grpSpPr>
        <p:sp>
          <p:nvSpPr>
            <p:cNvPr id="96" name="Google Shape;96;p18"/>
            <p:cNvSpPr/>
            <p:nvPr/>
          </p:nvSpPr>
          <p:spPr>
            <a:xfrm>
              <a:off x="353250" y="344250"/>
              <a:ext cx="8437500" cy="44550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8"/>
            <p:cNvSpPr/>
            <p:nvPr/>
          </p:nvSpPr>
          <p:spPr>
            <a:xfrm>
              <a:off x="8390750" y="0"/>
              <a:ext cx="753300" cy="761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8"/>
            <p:cNvSpPr/>
            <p:nvPr/>
          </p:nvSpPr>
          <p:spPr>
            <a:xfrm>
              <a:off x="353250" y="3771163"/>
              <a:ext cx="398700" cy="10281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18"/>
          <p:cNvSpPr txBox="1">
            <a:spLocks noGrp="1"/>
          </p:cNvSpPr>
          <p:nvPr>
            <p:ph type="title"/>
          </p:nvPr>
        </p:nvSpPr>
        <p:spPr>
          <a:xfrm>
            <a:off x="2476475" y="3071885"/>
            <a:ext cx="4191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200"/>
              <a:buFont typeface="Bree Serif"/>
              <a:buNone/>
              <a:defRPr sz="3200">
                <a:latin typeface="Bree Serif"/>
                <a:ea typeface="Bree Serif"/>
                <a:cs typeface="Bree Serif"/>
                <a:sym typeface="Bree Serif"/>
              </a:defRPr>
            </a:lvl2pPr>
            <a:lvl3pPr lvl="2" rtl="0">
              <a:spcBef>
                <a:spcPts val="0"/>
              </a:spcBef>
              <a:spcAft>
                <a:spcPts val="0"/>
              </a:spcAft>
              <a:buSzPts val="3200"/>
              <a:buFont typeface="Bree Serif"/>
              <a:buNone/>
              <a:defRPr sz="3200">
                <a:latin typeface="Bree Serif"/>
                <a:ea typeface="Bree Serif"/>
                <a:cs typeface="Bree Serif"/>
                <a:sym typeface="Bree Serif"/>
              </a:defRPr>
            </a:lvl3pPr>
            <a:lvl4pPr lvl="3" rtl="0">
              <a:spcBef>
                <a:spcPts val="0"/>
              </a:spcBef>
              <a:spcAft>
                <a:spcPts val="0"/>
              </a:spcAft>
              <a:buSzPts val="3200"/>
              <a:buFont typeface="Bree Serif"/>
              <a:buNone/>
              <a:defRPr sz="3200">
                <a:latin typeface="Bree Serif"/>
                <a:ea typeface="Bree Serif"/>
                <a:cs typeface="Bree Serif"/>
                <a:sym typeface="Bree Serif"/>
              </a:defRPr>
            </a:lvl4pPr>
            <a:lvl5pPr lvl="4" rtl="0">
              <a:spcBef>
                <a:spcPts val="0"/>
              </a:spcBef>
              <a:spcAft>
                <a:spcPts val="0"/>
              </a:spcAft>
              <a:buSzPts val="3200"/>
              <a:buFont typeface="Bree Serif"/>
              <a:buNone/>
              <a:defRPr sz="3200">
                <a:latin typeface="Bree Serif"/>
                <a:ea typeface="Bree Serif"/>
                <a:cs typeface="Bree Serif"/>
                <a:sym typeface="Bree Serif"/>
              </a:defRPr>
            </a:lvl5pPr>
            <a:lvl6pPr lvl="5" rtl="0">
              <a:spcBef>
                <a:spcPts val="0"/>
              </a:spcBef>
              <a:spcAft>
                <a:spcPts val="0"/>
              </a:spcAft>
              <a:buSzPts val="3200"/>
              <a:buFont typeface="Bree Serif"/>
              <a:buNone/>
              <a:defRPr sz="3200">
                <a:latin typeface="Bree Serif"/>
                <a:ea typeface="Bree Serif"/>
                <a:cs typeface="Bree Serif"/>
                <a:sym typeface="Bree Serif"/>
              </a:defRPr>
            </a:lvl6pPr>
            <a:lvl7pPr lvl="6" rtl="0">
              <a:spcBef>
                <a:spcPts val="0"/>
              </a:spcBef>
              <a:spcAft>
                <a:spcPts val="0"/>
              </a:spcAft>
              <a:buSzPts val="3200"/>
              <a:buFont typeface="Bree Serif"/>
              <a:buNone/>
              <a:defRPr sz="3200">
                <a:latin typeface="Bree Serif"/>
                <a:ea typeface="Bree Serif"/>
                <a:cs typeface="Bree Serif"/>
                <a:sym typeface="Bree Serif"/>
              </a:defRPr>
            </a:lvl7pPr>
            <a:lvl8pPr lvl="7" rtl="0">
              <a:spcBef>
                <a:spcPts val="0"/>
              </a:spcBef>
              <a:spcAft>
                <a:spcPts val="0"/>
              </a:spcAft>
              <a:buSzPts val="3200"/>
              <a:buFont typeface="Bree Serif"/>
              <a:buNone/>
              <a:defRPr sz="3200">
                <a:latin typeface="Bree Serif"/>
                <a:ea typeface="Bree Serif"/>
                <a:cs typeface="Bree Serif"/>
                <a:sym typeface="Bree Serif"/>
              </a:defRPr>
            </a:lvl8pPr>
            <a:lvl9pPr lvl="8" rtl="0">
              <a:spcBef>
                <a:spcPts val="0"/>
              </a:spcBef>
              <a:spcAft>
                <a:spcPts val="0"/>
              </a:spcAft>
              <a:buSzPts val="3200"/>
              <a:buFont typeface="Bree Serif"/>
              <a:buNone/>
              <a:defRPr sz="3200">
                <a:latin typeface="Bree Serif"/>
                <a:ea typeface="Bree Serif"/>
                <a:cs typeface="Bree Serif"/>
                <a:sym typeface="Bree Serif"/>
              </a:defRPr>
            </a:lvl9pPr>
          </a:lstStyle>
          <a:p>
            <a:endParaRPr/>
          </a:p>
        </p:txBody>
      </p:sp>
      <p:sp>
        <p:nvSpPr>
          <p:cNvPr id="100" name="Google Shape;100;p18"/>
          <p:cNvSpPr txBox="1">
            <a:spLocks noGrp="1"/>
          </p:cNvSpPr>
          <p:nvPr>
            <p:ph type="subTitle" idx="1"/>
          </p:nvPr>
        </p:nvSpPr>
        <p:spPr>
          <a:xfrm>
            <a:off x="2476475" y="3541838"/>
            <a:ext cx="4191000" cy="83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Roboto"/>
                <a:ea typeface="Roboto"/>
                <a:cs typeface="Roboto"/>
                <a:sym typeface="Roboto"/>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134195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2106725" y="1114050"/>
            <a:ext cx="4930500" cy="184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14889704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050" y="535000"/>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1pPr>
            <a:lvl2pPr lvl="1"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2pPr>
            <a:lvl3pPr lvl="2"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3pPr>
            <a:lvl4pPr lvl="3"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4pPr>
            <a:lvl5pPr lvl="4"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5pPr>
            <a:lvl6pPr lvl="5"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6pPr>
            <a:lvl7pPr lvl="6"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7pPr>
            <a:lvl8pPr lvl="7"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8pPr>
            <a:lvl9pPr lvl="8"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9pPr>
          </a:lstStyle>
          <a:p>
            <a:endParaRPr/>
          </a:p>
        </p:txBody>
      </p:sp>
      <p:sp>
        <p:nvSpPr>
          <p:cNvPr id="7" name="Google Shape;7;p1"/>
          <p:cNvSpPr txBox="1">
            <a:spLocks noGrp="1"/>
          </p:cNvSpPr>
          <p:nvPr>
            <p:ph type="body" idx="1"/>
          </p:nvPr>
        </p:nvSpPr>
        <p:spPr>
          <a:xfrm>
            <a:off x="71505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1pPr>
            <a:lvl2pPr marL="914400" lvl="1"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2pPr>
            <a:lvl3pPr marL="1371600" lvl="2"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3pPr>
            <a:lvl4pPr marL="1828800" lvl="3"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4pPr>
            <a:lvl5pPr marL="2286000" lvl="4"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5pPr>
            <a:lvl6pPr marL="2743200" lvl="5"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6pPr>
            <a:lvl7pPr marL="3200400" lvl="6"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7pPr>
            <a:lvl8pPr marL="3657600" lvl="7"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8pPr>
            <a:lvl9pPr marL="4114800" lvl="8"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75" r:id="rId2"/>
    <p:sldLayoutId id="2147483688" r:id="rId3"/>
    <p:sldLayoutId id="2147483689"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orient="horz" pos="628">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050" y="535000"/>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1pPr>
            <a:lvl2pPr lvl="1"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2pPr>
            <a:lvl3pPr lvl="2"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3pPr>
            <a:lvl4pPr lvl="3"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4pPr>
            <a:lvl5pPr lvl="4"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5pPr>
            <a:lvl6pPr lvl="5"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6pPr>
            <a:lvl7pPr lvl="6"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7pPr>
            <a:lvl8pPr lvl="7"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8pPr>
            <a:lvl9pPr lvl="8" rtl="0">
              <a:spcBef>
                <a:spcPts val="0"/>
              </a:spcBef>
              <a:spcAft>
                <a:spcPts val="0"/>
              </a:spcAft>
              <a:buClr>
                <a:schemeClr val="dk1"/>
              </a:buClr>
              <a:buSzPts val="3000"/>
              <a:buFont typeface="Arimo"/>
              <a:buNone/>
              <a:defRPr sz="3000" b="1">
                <a:solidFill>
                  <a:schemeClr val="dk1"/>
                </a:solidFill>
                <a:latin typeface="Arimo"/>
                <a:ea typeface="Arimo"/>
                <a:cs typeface="Arimo"/>
                <a:sym typeface="Arimo"/>
              </a:defRPr>
            </a:lvl9pPr>
          </a:lstStyle>
          <a:p>
            <a:endParaRPr/>
          </a:p>
        </p:txBody>
      </p:sp>
      <p:sp>
        <p:nvSpPr>
          <p:cNvPr id="7" name="Google Shape;7;p1"/>
          <p:cNvSpPr txBox="1">
            <a:spLocks noGrp="1"/>
          </p:cNvSpPr>
          <p:nvPr>
            <p:ph type="body" idx="1"/>
          </p:nvPr>
        </p:nvSpPr>
        <p:spPr>
          <a:xfrm>
            <a:off x="71505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1pPr>
            <a:lvl2pPr marL="914400" lvl="1"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2pPr>
            <a:lvl3pPr marL="1371600" lvl="2"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3pPr>
            <a:lvl4pPr marL="1828800" lvl="3"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4pPr>
            <a:lvl5pPr marL="2286000" lvl="4"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5pPr>
            <a:lvl6pPr marL="2743200" lvl="5"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6pPr>
            <a:lvl7pPr marL="3200400" lvl="6"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7pPr>
            <a:lvl8pPr marL="3657600" lvl="7"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8pPr>
            <a:lvl9pPr marL="4114800" lvl="8" indent="-317500">
              <a:lnSpc>
                <a:spcPct val="100000"/>
              </a:lnSpc>
              <a:spcBef>
                <a:spcPts val="0"/>
              </a:spcBef>
              <a:spcAft>
                <a:spcPts val="0"/>
              </a:spcAft>
              <a:buClr>
                <a:schemeClr val="lt1"/>
              </a:buClr>
              <a:buSzPts val="1400"/>
              <a:buFont typeface="Kumbh Sans"/>
              <a:buChar char="■"/>
              <a:defRPr>
                <a:solidFill>
                  <a:schemeClr val="lt1"/>
                </a:solidFill>
                <a:latin typeface="Kumbh Sans"/>
                <a:ea typeface="Kumbh Sans"/>
                <a:cs typeface="Kumbh Sans"/>
                <a:sym typeface="Kumbh Sans"/>
              </a:defRPr>
            </a:lvl9pPr>
          </a:lstStyle>
          <a:p>
            <a:endParaRPr/>
          </a:p>
        </p:txBody>
      </p:sp>
    </p:spTree>
    <p:extLst>
      <p:ext uri="{BB962C8B-B14F-4D97-AF65-F5344CB8AC3E}">
        <p14:creationId xmlns:p14="http://schemas.microsoft.com/office/powerpoint/2010/main" val="87655721"/>
      </p:ext>
    </p:extLst>
  </p:cSld>
  <p:clrMap bg1="lt1" tx1="dk1" bg2="dk2" tx2="lt2" accent1="accent1" accent2="accent2" accent3="accent3" accent4="accent4" accent5="accent5" accent6="accent6" hlink="hlink" folHlink="folHlink"/>
  <p:sldLayoutIdLst>
    <p:sldLayoutId id="2147483677" r:id="rId1"/>
    <p:sldLayoutId id="2147483679" r:id="rId2"/>
    <p:sldLayoutId id="2147483683" r:id="rId3"/>
    <p:sldLayoutId id="2147483690"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orient="horz" pos="62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87"/>
        <p:cNvGrpSpPr/>
        <p:nvPr/>
      </p:nvGrpSpPr>
      <p:grpSpPr>
        <a:xfrm>
          <a:off x="0" y="0"/>
          <a:ext cx="0" cy="0"/>
          <a:chOff x="0" y="0"/>
          <a:chExt cx="0" cy="0"/>
        </a:xfrm>
      </p:grpSpPr>
      <p:sp>
        <p:nvSpPr>
          <p:cNvPr id="188" name="Google Shape;188;p29"/>
          <p:cNvSpPr/>
          <p:nvPr/>
        </p:nvSpPr>
        <p:spPr>
          <a:xfrm rot="5400000">
            <a:off x="6571314" y="2415936"/>
            <a:ext cx="4048046" cy="325724"/>
          </a:xfrm>
          <a:prstGeom prst="rect">
            <a:avLst/>
          </a:prstGeom>
        </p:spPr>
        <p:txBody>
          <a:bodyPr>
            <a:prstTxWarp prst="textPlain">
              <a:avLst/>
            </a:prstTxWarp>
          </a:bodyPr>
          <a:lstStyle/>
          <a:p>
            <a:pPr lvl="0" algn="ctr"/>
            <a:r>
              <a:rPr lang="el-GR" dirty="0">
                <a:ln w="0"/>
                <a:solidFill>
                  <a:schemeClr val="accent1"/>
                </a:solidFill>
                <a:effectLst>
                  <a:outerShdw blurRad="38100" dist="25400" dir="5400000" algn="ctr" rotWithShape="0">
                    <a:srgbClr val="6E747A">
                      <a:alpha val="43000"/>
                    </a:srgbClr>
                  </a:outerShdw>
                </a:effectLst>
                <a:latin typeface="Arimo"/>
              </a:rPr>
              <a:t>ΠΟΛΙΤΙΣΜΙΚΕΣ ΔΙΑΤΡΟΦΙΚΕΣ ΣΥΝΥΘΕΙΕΣ</a:t>
            </a:r>
            <a:endParaRPr i="0" dirty="0">
              <a:ln w="0"/>
              <a:solidFill>
                <a:schemeClr val="accent1"/>
              </a:solidFill>
              <a:effectLst>
                <a:outerShdw blurRad="38100" dist="25400" dir="5400000" algn="ctr" rotWithShape="0">
                  <a:srgbClr val="6E747A">
                    <a:alpha val="43000"/>
                  </a:srgbClr>
                </a:outerShdw>
              </a:effectLst>
              <a:latin typeface="Arimo"/>
            </a:endParaRPr>
          </a:p>
        </p:txBody>
      </p:sp>
      <p:grpSp>
        <p:nvGrpSpPr>
          <p:cNvPr id="189" name="Google Shape;189;p29"/>
          <p:cNvGrpSpPr/>
          <p:nvPr/>
        </p:nvGrpSpPr>
        <p:grpSpPr>
          <a:xfrm>
            <a:off x="0" y="0"/>
            <a:ext cx="8419800" cy="4607500"/>
            <a:chOff x="0" y="0"/>
            <a:chExt cx="8419800" cy="4607500"/>
          </a:xfrm>
        </p:grpSpPr>
        <p:sp>
          <p:nvSpPr>
            <p:cNvPr id="190" name="Google Shape;190;p29"/>
            <p:cNvSpPr/>
            <p:nvPr/>
          </p:nvSpPr>
          <p:spPr>
            <a:xfrm>
              <a:off x="724200" y="53600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0" y="0"/>
              <a:ext cx="1660500" cy="1660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8021100" y="1510350"/>
              <a:ext cx="398700" cy="1660500"/>
            </a:xfrm>
            <a:prstGeom prst="rect">
              <a:avLst/>
            </a:prstGeom>
            <a:solidFill>
              <a:srgbClr val="C24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724200" y="4198000"/>
              <a:ext cx="398700" cy="409500"/>
            </a:xfrm>
            <a:prstGeom prst="rect">
              <a:avLst/>
            </a:prstGeom>
            <a:solidFill>
              <a:srgbClr val="6E6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29"/>
          <p:cNvSpPr txBox="1">
            <a:spLocks noGrp="1"/>
          </p:cNvSpPr>
          <p:nvPr>
            <p:ph type="ctrTitle"/>
          </p:nvPr>
        </p:nvSpPr>
        <p:spPr>
          <a:xfrm>
            <a:off x="1745688" y="1915379"/>
            <a:ext cx="5652623" cy="1660500"/>
          </a:xfrm>
          <a:prstGeom prst="rect">
            <a:avLst/>
          </a:prstGeom>
        </p:spPr>
        <p:txBody>
          <a:bodyPr spcFirstLastPara="1" wrap="square" lIns="91425" tIns="91425" rIns="91425" bIns="91425" anchor="t" anchorCtr="0">
            <a:noAutofit/>
          </a:bodyPr>
          <a:lstStyle/>
          <a:p>
            <a:pPr algn="ctr"/>
            <a:r>
              <a:rPr lang="el-GR" sz="2600" b="0" i="0" dirty="0">
                <a:solidFill>
                  <a:srgbClr val="000000"/>
                </a:solidFill>
                <a:effectLst/>
                <a:latin typeface="PFTransport"/>
                <a:cs typeface="Times New Roman" panose="02020603050405020304" pitchFamily="18" charset="0"/>
              </a:rPr>
              <a:t>Κανόνες και απαγορεύσεις που αφορούν στην επιλογή τροφής.</a:t>
            </a:r>
            <a:br>
              <a:rPr lang="el-GR" sz="2600" b="0" i="0" dirty="0">
                <a:solidFill>
                  <a:srgbClr val="000000"/>
                </a:solidFill>
                <a:effectLst/>
                <a:latin typeface="PFTransport"/>
                <a:cs typeface="Times New Roman" panose="02020603050405020304" pitchFamily="18" charset="0"/>
              </a:rPr>
            </a:br>
            <a:r>
              <a:rPr lang="el-GR" sz="2600" b="0" i="0" dirty="0">
                <a:solidFill>
                  <a:srgbClr val="000000"/>
                </a:solidFill>
                <a:effectLst/>
                <a:latin typeface="PFTransport"/>
                <a:cs typeface="Times New Roman" panose="02020603050405020304" pitchFamily="18" charset="0"/>
              </a:rPr>
              <a:t> </a:t>
            </a:r>
            <a:r>
              <a:rPr lang="el-GR" sz="2600" b="0" i="0" dirty="0">
                <a:solidFill>
                  <a:schemeClr val="accent2"/>
                </a:solidFill>
                <a:effectLst/>
                <a:latin typeface="PFTransport"/>
                <a:cs typeface="Times New Roman" panose="02020603050405020304" pitchFamily="18" charset="0"/>
              </a:rPr>
              <a:t>Διαιτητικοί κανόνες </a:t>
            </a:r>
            <a:r>
              <a:rPr lang="en-US" sz="2600" b="0" i="0" dirty="0">
                <a:solidFill>
                  <a:schemeClr val="accent2"/>
                </a:solidFill>
                <a:effectLst/>
                <a:latin typeface="PFTransport"/>
                <a:cs typeface="Times New Roman" panose="02020603050405020304" pitchFamily="18" charset="0"/>
              </a:rPr>
              <a:t>&amp;</a:t>
            </a:r>
            <a:r>
              <a:rPr lang="el-GR" sz="2600" b="0" i="0" dirty="0">
                <a:solidFill>
                  <a:schemeClr val="accent2"/>
                </a:solidFill>
                <a:effectLst/>
                <a:latin typeface="PFTransport"/>
                <a:cs typeface="Times New Roman" panose="02020603050405020304" pitchFamily="18" charset="0"/>
              </a:rPr>
              <a:t> ταμπού </a:t>
            </a:r>
            <a:br>
              <a:rPr lang="en-US" sz="2600" b="0" i="0" dirty="0">
                <a:solidFill>
                  <a:schemeClr val="accent2"/>
                </a:solidFill>
                <a:effectLst/>
                <a:latin typeface="PFTransport"/>
                <a:cs typeface="Times New Roman" panose="02020603050405020304" pitchFamily="18" charset="0"/>
              </a:rPr>
            </a:br>
            <a:r>
              <a:rPr lang="el-GR" sz="2600" b="0" i="0" dirty="0">
                <a:solidFill>
                  <a:schemeClr val="accent2"/>
                </a:solidFill>
                <a:effectLst/>
                <a:latin typeface="PFTransport"/>
                <a:cs typeface="Times New Roman" panose="02020603050405020304" pitchFamily="18" charset="0"/>
              </a:rPr>
              <a:t>στις μεγάλες θρησκείες.</a:t>
            </a:r>
            <a:br>
              <a:rPr lang="en-US" sz="3200" b="1" i="0" u="none" strike="noStrike" baseline="0" dirty="0">
                <a:solidFill>
                  <a:srgbClr val="000000"/>
                </a:solidFill>
                <a:latin typeface="PFTransport"/>
              </a:rPr>
            </a:br>
            <a:endParaRPr lang="el-GR" sz="3200" i="1" dirty="0">
              <a:solidFill>
                <a:schemeClr val="accent1"/>
              </a:solidFill>
              <a:latin typeface="PFTransport"/>
            </a:endParaRPr>
          </a:p>
        </p:txBody>
      </p:sp>
      <p:sp>
        <p:nvSpPr>
          <p:cNvPr id="195" name="Google Shape;195;p29"/>
          <p:cNvSpPr txBox="1">
            <a:spLocks noGrp="1"/>
          </p:cNvSpPr>
          <p:nvPr>
            <p:ph type="subTitle" idx="1"/>
          </p:nvPr>
        </p:nvSpPr>
        <p:spPr>
          <a:xfrm>
            <a:off x="1199882" y="3962251"/>
            <a:ext cx="4603200" cy="40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Ευαγγελία </a:t>
            </a:r>
            <a:r>
              <a:rPr lang="el-GR" dirty="0" err="1"/>
              <a:t>Φάππα</a:t>
            </a:r>
            <a:endParaRPr lang="el-GR" dirty="0"/>
          </a:p>
          <a:p>
            <a:pPr marL="0" lvl="0" indent="0" algn="l" rtl="0">
              <a:spcBef>
                <a:spcPts val="0"/>
              </a:spcBef>
              <a:spcAft>
                <a:spcPts val="0"/>
              </a:spcAft>
              <a:buNone/>
            </a:pPr>
            <a:r>
              <a:rPr lang="el-GR" dirty="0"/>
              <a:t>Διαιτολόγος – Διατροφολόγος, </a:t>
            </a:r>
            <a:r>
              <a:rPr lang="en-US" dirty="0"/>
              <a:t>PhD</a:t>
            </a:r>
            <a:endParaRPr dirty="0"/>
          </a:p>
        </p:txBody>
      </p:sp>
      <p:pic>
        <p:nvPicPr>
          <p:cNvPr id="3" name="Picture 2">
            <a:extLst>
              <a:ext uri="{FF2B5EF4-FFF2-40B4-BE49-F238E27FC236}">
                <a16:creationId xmlns:a16="http://schemas.microsoft.com/office/drawing/2014/main" id="{99344636-4B8E-7F0C-5567-01F19A923687}"/>
              </a:ext>
            </a:extLst>
          </p:cNvPr>
          <p:cNvPicPr>
            <a:picLocks noChangeAspect="1"/>
          </p:cNvPicPr>
          <p:nvPr/>
        </p:nvPicPr>
        <p:blipFill>
          <a:blip r:embed="rId3"/>
          <a:stretch>
            <a:fillRect/>
          </a:stretch>
        </p:blipFill>
        <p:spPr>
          <a:xfrm>
            <a:off x="1656154" y="559835"/>
            <a:ext cx="834887" cy="846171"/>
          </a:xfrm>
          <a:prstGeom prst="rect">
            <a:avLst/>
          </a:prstGeom>
          <a:solidFill>
            <a:schemeClr val="bg1"/>
          </a:solidFill>
        </p:spPr>
      </p:pic>
      <p:sp>
        <p:nvSpPr>
          <p:cNvPr id="4" name="TextBox 3">
            <a:extLst>
              <a:ext uri="{FF2B5EF4-FFF2-40B4-BE49-F238E27FC236}">
                <a16:creationId xmlns:a16="http://schemas.microsoft.com/office/drawing/2014/main" id="{6BC0838A-F093-1D75-2985-F3C3DAC89748}"/>
              </a:ext>
            </a:extLst>
          </p:cNvPr>
          <p:cNvSpPr txBox="1"/>
          <p:nvPr/>
        </p:nvSpPr>
        <p:spPr>
          <a:xfrm>
            <a:off x="2472428" y="721310"/>
            <a:ext cx="4504102" cy="523220"/>
          </a:xfrm>
          <a:prstGeom prst="rect">
            <a:avLst/>
          </a:prstGeom>
          <a:noFill/>
        </p:spPr>
        <p:txBody>
          <a:bodyPr wrap="square" rtlCol="0">
            <a:spAutoFit/>
          </a:bodyPr>
          <a:lstStyle/>
          <a:p>
            <a:r>
              <a:rPr lang="el-GR" sz="1400" dirty="0"/>
              <a:t>ΤΜΗΜΑ ΕΠΙΣΤΗΜΗΣ </a:t>
            </a:r>
          </a:p>
          <a:p>
            <a:r>
              <a:rPr lang="el-GR" sz="1400" dirty="0"/>
              <a:t>ΔΙΑΤΡΟΦΗΣ ΚΑΙ ΔΙΑΙΤΟΛΟΓΙΑΣ</a:t>
            </a:r>
            <a:endParaRPr lang="en-US" sz="1400" dirty="0"/>
          </a:p>
        </p:txBody>
      </p:sp>
      <p:sp>
        <p:nvSpPr>
          <p:cNvPr id="6" name="TextBox 5">
            <a:extLst>
              <a:ext uri="{FF2B5EF4-FFF2-40B4-BE49-F238E27FC236}">
                <a16:creationId xmlns:a16="http://schemas.microsoft.com/office/drawing/2014/main" id="{7E589AE8-5646-4967-75FC-EF18D9C962BA}"/>
              </a:ext>
            </a:extLst>
          </p:cNvPr>
          <p:cNvSpPr txBox="1"/>
          <p:nvPr/>
        </p:nvSpPr>
        <p:spPr>
          <a:xfrm>
            <a:off x="7252639" y="4291423"/>
            <a:ext cx="1167161" cy="307777"/>
          </a:xfrm>
          <a:prstGeom prst="rect">
            <a:avLst/>
          </a:prstGeom>
          <a:noFill/>
        </p:spPr>
        <p:txBody>
          <a:bodyPr wrap="square" rtlCol="0">
            <a:spAutoFit/>
          </a:bodyPr>
          <a:lstStyle/>
          <a:p>
            <a:pPr algn="r"/>
            <a:r>
              <a:rPr lang="el-GR" dirty="0"/>
              <a:t>2022 - 2023</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7C70A9-BB22-30E4-5FCB-CFFE8EF5285A}"/>
              </a:ext>
            </a:extLst>
          </p:cNvPr>
          <p:cNvSpPr>
            <a:spLocks noGrp="1"/>
          </p:cNvSpPr>
          <p:nvPr>
            <p:ph type="body" idx="1"/>
          </p:nvPr>
        </p:nvSpPr>
        <p:spPr>
          <a:xfrm>
            <a:off x="832624" y="1635775"/>
            <a:ext cx="7196254" cy="2373900"/>
          </a:xfrm>
        </p:spPr>
        <p:txBody>
          <a:bodyPr/>
          <a:lstStyle/>
          <a:p>
            <a:pPr algn="just"/>
            <a:r>
              <a:rPr lang="el-GR" sz="1800" b="1" i="0" u="none" strike="noStrike" baseline="0" dirty="0">
                <a:solidFill>
                  <a:srgbClr val="000000"/>
                </a:solidFill>
                <a:latin typeface="PFTransport"/>
              </a:rPr>
              <a:t>Την υγεία και την υγιεινή: </a:t>
            </a:r>
            <a:r>
              <a:rPr lang="el-GR" sz="1800" b="0" i="0" u="none" strike="noStrike" baseline="0" dirty="0">
                <a:solidFill>
                  <a:srgbClr val="000000"/>
                </a:solidFill>
                <a:latin typeface="PFTransport"/>
              </a:rPr>
              <a:t>Οι κανόνες προστατεύουν τη δημόσια υγεία και εμποδίζουν την εξάπλωση ζωονόσων ανάμεσα στους πιστούς. </a:t>
            </a:r>
            <a:endParaRPr lang="en-US" sz="1800" b="0" i="0" u="none" strike="noStrike" baseline="0" dirty="0">
              <a:solidFill>
                <a:srgbClr val="000000"/>
              </a:solidFill>
              <a:latin typeface="PFTransport"/>
            </a:endParaRPr>
          </a:p>
          <a:p>
            <a:pPr algn="just"/>
            <a:endParaRPr lang="el-GR" sz="1800" b="0" i="0" u="none" strike="noStrike" baseline="0" dirty="0">
              <a:solidFill>
                <a:srgbClr val="000000"/>
              </a:solidFill>
              <a:latin typeface="PFTransport"/>
            </a:endParaRPr>
          </a:p>
          <a:p>
            <a:pPr marL="460375" indent="0" algn="ctr">
              <a:buNone/>
            </a:pPr>
            <a:r>
              <a:rPr lang="el-GR" sz="1800" b="0" i="1" u="none" strike="noStrike" baseline="0" dirty="0">
                <a:solidFill>
                  <a:schemeClr val="accent1"/>
                </a:solidFill>
                <a:latin typeface="PFTransport"/>
              </a:rPr>
              <a:t>Αυτή η υπόθεση χρησιμοποιείται για να εξηγηθεί το ταμπού της κατανάλωσης αίματος, αλλά και ψόφιων ζώων.</a:t>
            </a:r>
            <a:endParaRPr lang="en-US" i="1" dirty="0">
              <a:solidFill>
                <a:schemeClr val="accent1"/>
              </a:solidFill>
            </a:endParaRPr>
          </a:p>
        </p:txBody>
      </p:sp>
      <p:sp>
        <p:nvSpPr>
          <p:cNvPr id="3" name="Title 2">
            <a:extLst>
              <a:ext uri="{FF2B5EF4-FFF2-40B4-BE49-F238E27FC236}">
                <a16:creationId xmlns:a16="http://schemas.microsoft.com/office/drawing/2014/main" id="{65DB8C04-9EE4-3EC2-6C27-561CFFF2CB39}"/>
              </a:ext>
            </a:extLst>
          </p:cNvPr>
          <p:cNvSpPr>
            <a:spLocks noGrp="1"/>
          </p:cNvSpPr>
          <p:nvPr>
            <p:ph type="title"/>
          </p:nvPr>
        </p:nvSpPr>
        <p:spPr/>
        <p:txBody>
          <a:bodyPr/>
          <a:lstStyle/>
          <a:p>
            <a:r>
              <a:rPr lang="el-GR" sz="2800" dirty="0">
                <a:solidFill>
                  <a:schemeClr val="accent1"/>
                </a:solidFill>
                <a:latin typeface="PFTransport"/>
              </a:rPr>
              <a:t>ΑΞΟΝΕΣ: </a:t>
            </a:r>
            <a:r>
              <a:rPr lang="el-GR" sz="2800" b="0" dirty="0">
                <a:solidFill>
                  <a:schemeClr val="accent2"/>
                </a:solidFill>
                <a:latin typeface="PFTransport"/>
              </a:rPr>
              <a:t>υγεία και υγιεινή</a:t>
            </a:r>
            <a:endParaRPr lang="en-US" sz="2800" dirty="0">
              <a:latin typeface="PFTransport"/>
            </a:endParaRPr>
          </a:p>
        </p:txBody>
      </p:sp>
    </p:spTree>
    <p:extLst>
      <p:ext uri="{BB962C8B-B14F-4D97-AF65-F5344CB8AC3E}">
        <p14:creationId xmlns:p14="http://schemas.microsoft.com/office/powerpoint/2010/main" val="2653709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7C70A9-BB22-30E4-5FCB-CFFE8EF5285A}"/>
              </a:ext>
            </a:extLst>
          </p:cNvPr>
          <p:cNvSpPr>
            <a:spLocks noGrp="1"/>
          </p:cNvSpPr>
          <p:nvPr>
            <p:ph type="body" idx="1"/>
          </p:nvPr>
        </p:nvSpPr>
        <p:spPr>
          <a:xfrm>
            <a:off x="832624" y="1311609"/>
            <a:ext cx="7960502" cy="3473043"/>
          </a:xfrm>
          <a:solidFill>
            <a:schemeClr val="tx2"/>
          </a:solidFill>
        </p:spPr>
        <p:txBody>
          <a:bodyPr/>
          <a:lstStyle/>
          <a:p>
            <a:r>
              <a:rPr lang="el-GR" sz="1800" b="1" i="0" u="none" strike="noStrike" baseline="0" dirty="0">
                <a:solidFill>
                  <a:srgbClr val="000000"/>
                </a:solidFill>
                <a:latin typeface="PFTransport"/>
              </a:rPr>
              <a:t>Την υγεία και την υγιεινή: </a:t>
            </a:r>
          </a:p>
          <a:p>
            <a:endParaRPr lang="el-GR" sz="1800" b="1" dirty="0">
              <a:solidFill>
                <a:srgbClr val="000000"/>
              </a:solidFill>
              <a:latin typeface="PFTransport"/>
            </a:endParaRPr>
          </a:p>
          <a:p>
            <a:pPr marL="139700" indent="0" algn="just">
              <a:buNone/>
            </a:pPr>
            <a:r>
              <a:rPr lang="el-GR" sz="1800" b="0" i="1" u="none" strike="noStrike" baseline="0" dirty="0">
                <a:solidFill>
                  <a:schemeClr val="tx1"/>
                </a:solidFill>
                <a:latin typeface="PFTransport"/>
              </a:rPr>
              <a:t>Διατυπώθηκε πρώτη φορά τον 12ο αιώνα από τον </a:t>
            </a:r>
            <a:r>
              <a:rPr lang="el-GR" sz="1800" b="0" i="1" u="none" strike="noStrike" baseline="0" dirty="0" err="1">
                <a:solidFill>
                  <a:schemeClr val="tx1"/>
                </a:solidFill>
                <a:latin typeface="PFTransport"/>
              </a:rPr>
              <a:t>Mαϊμονίδη</a:t>
            </a:r>
            <a:r>
              <a:rPr lang="el-GR" sz="1800" i="1" dirty="0">
                <a:solidFill>
                  <a:schemeClr val="tx1"/>
                </a:solidFill>
                <a:latin typeface="PFTransport"/>
              </a:rPr>
              <a:t> (</a:t>
            </a:r>
            <a:r>
              <a:rPr lang="el-GR" sz="1800" b="0" i="1" u="none" strike="noStrike" baseline="0" dirty="0">
                <a:solidFill>
                  <a:schemeClr val="tx1"/>
                </a:solidFill>
                <a:latin typeface="PFTransport"/>
              </a:rPr>
              <a:t>περίφημο γιατρό και θεωρητικό του ιουδαϊσμού) για την ερμηνεία της απαγόρευσης κατανάλωσης χοιρινού κρέατος στη συγκεκριμένη θρησκεία. </a:t>
            </a:r>
          </a:p>
          <a:p>
            <a:pPr marL="139700" indent="0">
              <a:buNone/>
            </a:pPr>
            <a:endParaRPr lang="el-GR" sz="1800" i="1" dirty="0">
              <a:solidFill>
                <a:schemeClr val="accent1"/>
              </a:solidFill>
              <a:latin typeface="PFTransport"/>
            </a:endParaRPr>
          </a:p>
          <a:p>
            <a:pPr marL="139700" indent="0" algn="just">
              <a:buNone/>
            </a:pPr>
            <a:r>
              <a:rPr lang="el-GR" sz="1800" b="0" i="1" u="none" strike="noStrike" baseline="0" dirty="0">
                <a:solidFill>
                  <a:schemeClr val="accent1"/>
                </a:solidFill>
                <a:latin typeface="PFTransport"/>
              </a:rPr>
              <a:t>Τα επιχειρήματα του </a:t>
            </a:r>
            <a:r>
              <a:rPr lang="el-GR" sz="1800" b="0" i="1" u="none" strike="noStrike" baseline="0" dirty="0" err="1">
                <a:solidFill>
                  <a:schemeClr val="accent1"/>
                </a:solidFill>
                <a:latin typeface="PFTransport"/>
              </a:rPr>
              <a:t>Μαϊμονίδη</a:t>
            </a:r>
            <a:r>
              <a:rPr lang="el-GR" sz="1800" b="0" i="1" u="none" strike="noStrike" baseline="0" dirty="0">
                <a:solidFill>
                  <a:schemeClr val="accent1"/>
                </a:solidFill>
                <a:latin typeface="PFTransport"/>
              </a:rPr>
              <a:t> συνοψίζονται στο ότι στόχος της απαγόρευσης του χοιρινού ήταν να προστατεύονται οι πιστοί από μια παρασιτική νόσο, την τριχι</a:t>
            </a:r>
            <a:r>
              <a:rPr lang="el-GR" sz="1800" b="0" i="0" u="none" strike="noStrike" baseline="0" dirty="0">
                <a:solidFill>
                  <a:schemeClr val="accent1"/>
                </a:solidFill>
                <a:latin typeface="PFTransport"/>
              </a:rPr>
              <a:t>νίαση, η οποία έχει ως πιο συνήθη οδό μετάδοσής της στον άνθρωπο την κατανάλωση χοιρινού κρέατος. (Το παράσιτο της τριχινίασης μπορεί να μεταφερθεί μόνο εφόσον το χοιρινό ή άλλο κρέας δεν έχει μαγε</a:t>
            </a:r>
            <a:r>
              <a:rPr lang="el-GR" sz="1800" dirty="0">
                <a:solidFill>
                  <a:schemeClr val="accent1"/>
                </a:solidFill>
                <a:latin typeface="PFTransport"/>
              </a:rPr>
              <a:t>ι</a:t>
            </a:r>
            <a:r>
              <a:rPr lang="el-GR" sz="1800" b="0" i="0" u="none" strike="noStrike" baseline="0" dirty="0">
                <a:solidFill>
                  <a:schemeClr val="accent1"/>
                </a:solidFill>
                <a:latin typeface="PFTransport"/>
              </a:rPr>
              <a:t>ρευτεί επαρκώς.) </a:t>
            </a:r>
            <a:endParaRPr lang="en-US" i="1" dirty="0">
              <a:solidFill>
                <a:schemeClr val="accent1"/>
              </a:solidFill>
            </a:endParaRPr>
          </a:p>
        </p:txBody>
      </p:sp>
      <p:sp>
        <p:nvSpPr>
          <p:cNvPr id="3" name="Title 2">
            <a:extLst>
              <a:ext uri="{FF2B5EF4-FFF2-40B4-BE49-F238E27FC236}">
                <a16:creationId xmlns:a16="http://schemas.microsoft.com/office/drawing/2014/main" id="{65DB8C04-9EE4-3EC2-6C27-561CFFF2CB39}"/>
              </a:ext>
            </a:extLst>
          </p:cNvPr>
          <p:cNvSpPr>
            <a:spLocks noGrp="1"/>
          </p:cNvSpPr>
          <p:nvPr>
            <p:ph type="title"/>
          </p:nvPr>
        </p:nvSpPr>
        <p:spPr/>
        <p:txBody>
          <a:bodyPr/>
          <a:lstStyle/>
          <a:p>
            <a:r>
              <a:rPr lang="el-GR" sz="2800" dirty="0">
                <a:solidFill>
                  <a:schemeClr val="accent1"/>
                </a:solidFill>
                <a:latin typeface="PFTransport"/>
              </a:rPr>
              <a:t>ΑΞΟΝΕΣ: </a:t>
            </a:r>
            <a:r>
              <a:rPr lang="el-GR" sz="2800" b="0" dirty="0">
                <a:solidFill>
                  <a:schemeClr val="accent2"/>
                </a:solidFill>
                <a:latin typeface="PFTransport"/>
              </a:rPr>
              <a:t>υγεία και υγιεινή </a:t>
            </a:r>
            <a:r>
              <a:rPr lang="el-GR" sz="2800" b="0" dirty="0">
                <a:solidFill>
                  <a:schemeClr val="accent1"/>
                </a:solidFill>
                <a:latin typeface="PFTransport"/>
              </a:rPr>
              <a:t>(παραδείγματα)</a:t>
            </a:r>
            <a:endParaRPr lang="en-US" sz="2800" dirty="0">
              <a:solidFill>
                <a:schemeClr val="accent1"/>
              </a:solidFill>
              <a:latin typeface="PFTransport"/>
            </a:endParaRPr>
          </a:p>
        </p:txBody>
      </p:sp>
    </p:spTree>
    <p:extLst>
      <p:ext uri="{BB962C8B-B14F-4D97-AF65-F5344CB8AC3E}">
        <p14:creationId xmlns:p14="http://schemas.microsoft.com/office/powerpoint/2010/main" val="1352887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F2008F-B063-44B6-67EC-F6C342A4409A}"/>
              </a:ext>
            </a:extLst>
          </p:cNvPr>
          <p:cNvSpPr>
            <a:spLocks noGrp="1"/>
          </p:cNvSpPr>
          <p:nvPr>
            <p:ph type="subTitle" idx="1"/>
          </p:nvPr>
        </p:nvSpPr>
        <p:spPr>
          <a:xfrm>
            <a:off x="700837" y="1861892"/>
            <a:ext cx="4191000" cy="2082785"/>
          </a:xfrm>
        </p:spPr>
        <p:txBody>
          <a:bodyPr/>
          <a:lstStyle/>
          <a:p>
            <a:pPr marL="139700" indent="0" algn="ctr">
              <a:buNone/>
            </a:pPr>
            <a:r>
              <a:rPr lang="el-GR" sz="1800" dirty="0">
                <a:solidFill>
                  <a:srgbClr val="000000"/>
                </a:solidFill>
                <a:latin typeface="PFTransport"/>
              </a:rPr>
              <a:t>Α</a:t>
            </a:r>
            <a:r>
              <a:rPr lang="el-GR" sz="1800" b="0" i="0" u="none" strike="noStrike" baseline="0" dirty="0">
                <a:solidFill>
                  <a:srgbClr val="000000"/>
                </a:solidFill>
                <a:latin typeface="PFTransport"/>
              </a:rPr>
              <a:t>ρκετοί από τους θρησκευτικούς κανόνες προϋπήρχαν στις παγανιστικές εθιμικές εκδηλώσεις των λαών.</a:t>
            </a:r>
          </a:p>
          <a:p>
            <a:pPr marL="139700" indent="0" algn="ctr">
              <a:buNone/>
            </a:pPr>
            <a:endParaRPr lang="el-GR" sz="1800" dirty="0">
              <a:solidFill>
                <a:srgbClr val="000000"/>
              </a:solidFill>
              <a:latin typeface="PFTransport"/>
            </a:endParaRPr>
          </a:p>
          <a:p>
            <a:pPr marL="139700" indent="0" algn="ctr">
              <a:buNone/>
            </a:pPr>
            <a:r>
              <a:rPr lang="el-GR" sz="1800" b="0" i="0" u="none" strike="noStrike" baseline="0" dirty="0">
                <a:solidFill>
                  <a:srgbClr val="000000"/>
                </a:solidFill>
                <a:latin typeface="PFTransport"/>
              </a:rPr>
              <a:t>Υιοθετήθηκαν από τις νέες θρησκείες, ερμηνεύτηκαν εκ νέου και εντάχθηκαν στις τρέχουσες παραδόσεις. </a:t>
            </a:r>
            <a:endParaRPr lang="en-US" dirty="0"/>
          </a:p>
        </p:txBody>
      </p:sp>
      <p:sp>
        <p:nvSpPr>
          <p:cNvPr id="4" name="Rectangle 3">
            <a:extLst>
              <a:ext uri="{FF2B5EF4-FFF2-40B4-BE49-F238E27FC236}">
                <a16:creationId xmlns:a16="http://schemas.microsoft.com/office/drawing/2014/main" id="{92E33E53-3A34-3B2C-9A46-AC155A9AAFC9}"/>
              </a:ext>
            </a:extLst>
          </p:cNvPr>
          <p:cNvSpPr/>
          <p:nvPr/>
        </p:nvSpPr>
        <p:spPr>
          <a:xfrm>
            <a:off x="945847" y="589887"/>
            <a:ext cx="7252305" cy="769441"/>
          </a:xfrm>
          <a:prstGeom prst="rect">
            <a:avLst/>
          </a:prstGeom>
          <a:noFill/>
        </p:spPr>
        <p:txBody>
          <a:bodyPr wrap="none" lIns="91440" tIns="45720" rIns="91440" bIns="45720">
            <a:spAutoFit/>
          </a:bodyPr>
          <a:lstStyle/>
          <a:p>
            <a:pPr algn="ctr"/>
            <a:r>
              <a:rPr lang="el-GR" sz="4400" dirty="0">
                <a:ln w="0"/>
                <a:solidFill>
                  <a:schemeClr val="accent1"/>
                </a:solidFill>
                <a:effectLst>
                  <a:outerShdw blurRad="38100" dist="25400" dir="5400000" algn="ctr" rotWithShape="0">
                    <a:srgbClr val="6E747A">
                      <a:alpha val="43000"/>
                    </a:srgbClr>
                  </a:outerShdw>
                </a:effectLst>
              </a:rPr>
              <a:t>ΘΡΗΣΚΕΥΤΙΚΟΙ ΚΑΝΟΝΕΣ</a:t>
            </a:r>
            <a:endParaRPr lang="en-US" sz="4400" b="0" cap="none" spc="0" dirty="0">
              <a:ln w="0"/>
              <a:solidFill>
                <a:schemeClr val="accent1"/>
              </a:solidFill>
              <a:effectLst>
                <a:outerShdw blurRad="38100" dist="25400" dir="5400000" algn="ctr" rotWithShape="0">
                  <a:srgbClr val="6E747A">
                    <a:alpha val="43000"/>
                  </a:srgbClr>
                </a:outerShdw>
              </a:effectLst>
            </a:endParaRPr>
          </a:p>
        </p:txBody>
      </p:sp>
      <p:pic>
        <p:nvPicPr>
          <p:cNvPr id="3" name="Picture 2">
            <a:extLst>
              <a:ext uri="{FF2B5EF4-FFF2-40B4-BE49-F238E27FC236}">
                <a16:creationId xmlns:a16="http://schemas.microsoft.com/office/drawing/2014/main" id="{304C36C3-A8DF-B065-63EF-D04281DB6DE5}"/>
              </a:ext>
            </a:extLst>
          </p:cNvPr>
          <p:cNvPicPr>
            <a:picLocks noChangeAspect="1"/>
          </p:cNvPicPr>
          <p:nvPr/>
        </p:nvPicPr>
        <p:blipFill>
          <a:blip r:embed="rId2"/>
          <a:stretch>
            <a:fillRect/>
          </a:stretch>
        </p:blipFill>
        <p:spPr>
          <a:xfrm>
            <a:off x="5219705" y="1786368"/>
            <a:ext cx="2978447" cy="2233835"/>
          </a:xfrm>
          <a:prstGeom prst="rect">
            <a:avLst/>
          </a:prstGeom>
        </p:spPr>
      </p:pic>
    </p:spTree>
    <p:extLst>
      <p:ext uri="{BB962C8B-B14F-4D97-AF65-F5344CB8AC3E}">
        <p14:creationId xmlns:p14="http://schemas.microsoft.com/office/powerpoint/2010/main" val="724631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8"/>
          <p:cNvGrpSpPr/>
          <p:nvPr/>
        </p:nvGrpSpPr>
        <p:grpSpPr>
          <a:xfrm>
            <a:off x="724200" y="533550"/>
            <a:ext cx="7695600" cy="4609950"/>
            <a:chOff x="724200" y="533550"/>
            <a:chExt cx="7695600" cy="4609950"/>
          </a:xfrm>
        </p:grpSpPr>
        <p:sp>
          <p:nvSpPr>
            <p:cNvPr id="569" name="Google Shape;569;p48"/>
            <p:cNvSpPr/>
            <p:nvPr/>
          </p:nvSpPr>
          <p:spPr>
            <a:xfrm rot="10800000" flipH="1">
              <a:off x="724200" y="54185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3741700" y="3483000"/>
              <a:ext cx="1660500" cy="16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8"/>
            <p:cNvSpPr/>
            <p:nvPr/>
          </p:nvSpPr>
          <p:spPr>
            <a:xfrm rot="10800000" flipH="1">
              <a:off x="8021100" y="533550"/>
              <a:ext cx="398700" cy="40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8"/>
            <p:cNvSpPr/>
            <p:nvPr/>
          </p:nvSpPr>
          <p:spPr>
            <a:xfrm rot="10800000" flipH="1">
              <a:off x="724200" y="5335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0E88D9E7-0EB1-86AB-7EA4-64D6E6C5EEA3}"/>
              </a:ext>
            </a:extLst>
          </p:cNvPr>
          <p:cNvSpPr/>
          <p:nvPr/>
        </p:nvSpPr>
        <p:spPr>
          <a:xfrm>
            <a:off x="2566433" y="1497487"/>
            <a:ext cx="4011034" cy="1754326"/>
          </a:xfrm>
          <a:prstGeom prst="rect">
            <a:avLst/>
          </a:prstGeom>
          <a:noFill/>
        </p:spPr>
        <p:txBody>
          <a:bodyPr wrap="none" lIns="91440" tIns="45720" rIns="91440" bIns="45720">
            <a:spAutoFit/>
          </a:bodyPr>
          <a:lstStyle/>
          <a:p>
            <a:pPr algn="ctr"/>
            <a:r>
              <a:rPr lang="el-GR" sz="3600" i="0" u="none" strike="noStrike" baseline="0" dirty="0">
                <a:ln w="0"/>
                <a:solidFill>
                  <a:schemeClr val="accent1"/>
                </a:solidFill>
                <a:effectLst>
                  <a:outerShdw blurRad="38100" dist="25400" dir="5400000" algn="ctr" rotWithShape="0">
                    <a:srgbClr val="6E747A">
                      <a:alpha val="43000"/>
                    </a:srgbClr>
                  </a:outerShdw>
                </a:effectLst>
                <a:latin typeface="PFTraffic Black"/>
              </a:rPr>
              <a:t>Διαιτητικοί κανόνες </a:t>
            </a:r>
          </a:p>
          <a:p>
            <a:pPr algn="ctr"/>
            <a:r>
              <a:rPr lang="el-GR" sz="3600" i="0" u="none" strike="noStrike" baseline="0" dirty="0">
                <a:ln w="0"/>
                <a:solidFill>
                  <a:schemeClr val="accent1"/>
                </a:solidFill>
                <a:effectLst>
                  <a:outerShdw blurRad="38100" dist="25400" dir="5400000" algn="ctr" rotWithShape="0">
                    <a:srgbClr val="6E747A">
                      <a:alpha val="43000"/>
                    </a:srgbClr>
                  </a:outerShdw>
                </a:effectLst>
                <a:latin typeface="PFTraffic Black"/>
              </a:rPr>
              <a:t>στον </a:t>
            </a:r>
          </a:p>
          <a:p>
            <a:pPr algn="ctr"/>
            <a:r>
              <a:rPr lang="el-GR" sz="3600" b="1" i="0" u="none" strike="noStrike" baseline="0" dirty="0">
                <a:ln w="0"/>
                <a:solidFill>
                  <a:schemeClr val="accent1"/>
                </a:solidFill>
                <a:effectLst>
                  <a:outerShdw blurRad="38100" dist="25400" dir="5400000" algn="ctr" rotWithShape="0">
                    <a:srgbClr val="6E747A">
                      <a:alpha val="43000"/>
                    </a:srgbClr>
                  </a:outerShdw>
                </a:effectLst>
                <a:latin typeface="PFTraffic Black"/>
              </a:rPr>
              <a:t>ΙΟΥΔΑΪΣΜΟ</a:t>
            </a:r>
            <a:r>
              <a:rPr lang="el-GR" sz="3600" i="0" u="none" strike="noStrike" baseline="0" dirty="0">
                <a:ln w="0"/>
                <a:solidFill>
                  <a:schemeClr val="accent1"/>
                </a:solidFill>
                <a:effectLst>
                  <a:outerShdw blurRad="38100" dist="25400" dir="5400000" algn="ctr" rotWithShape="0">
                    <a:srgbClr val="6E747A">
                      <a:alpha val="43000"/>
                    </a:srgbClr>
                  </a:outerShdw>
                </a:effectLst>
                <a:latin typeface="PFTraffic Black"/>
              </a:rPr>
              <a:t> </a:t>
            </a:r>
            <a:endParaRPr lang="en-US" sz="36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706418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C7FCB6-2005-26E4-70CF-280E18170010}"/>
              </a:ext>
            </a:extLst>
          </p:cNvPr>
          <p:cNvSpPr>
            <a:spLocks noGrp="1"/>
          </p:cNvSpPr>
          <p:nvPr>
            <p:ph type="body" idx="1"/>
          </p:nvPr>
        </p:nvSpPr>
        <p:spPr>
          <a:xfrm>
            <a:off x="720000" y="1479192"/>
            <a:ext cx="7584028" cy="1932337"/>
          </a:xfrm>
          <a:noFill/>
        </p:spPr>
        <p:txBody>
          <a:bodyPr/>
          <a:lstStyle/>
          <a:p>
            <a:pPr algn="just">
              <a:spcBef>
                <a:spcPts val="600"/>
              </a:spcBef>
              <a:spcAft>
                <a:spcPts val="600"/>
              </a:spcAft>
            </a:pPr>
            <a:r>
              <a:rPr lang="el-GR" sz="1800" dirty="0">
                <a:solidFill>
                  <a:srgbClr val="000000"/>
                </a:solidFill>
                <a:latin typeface="PFTransport"/>
              </a:rPr>
              <a:t>Έ</a:t>
            </a:r>
            <a:r>
              <a:rPr lang="el-GR" sz="1800" b="0" i="0" u="none" strike="noStrike" baseline="0" dirty="0">
                <a:solidFill>
                  <a:srgbClr val="000000"/>
                </a:solidFill>
                <a:latin typeface="PFTransport"/>
              </a:rPr>
              <a:t>χει πάρει την ονομασία του από τη φυλή του Iούδα, μία από τις φυλές των Ισραηλιτών που κατοίκησαν στην Παλαιστίνη μετά το 1400 π.X. </a:t>
            </a:r>
            <a:endParaRPr lang="en-US" sz="1800" b="0" i="0" u="none" strike="noStrike" baseline="0" dirty="0">
              <a:solidFill>
                <a:srgbClr val="000000"/>
              </a:solidFill>
              <a:latin typeface="PFTransport"/>
            </a:endParaRPr>
          </a:p>
          <a:p>
            <a:pPr marL="139700" indent="0" algn="just">
              <a:spcBef>
                <a:spcPts val="600"/>
              </a:spcBef>
              <a:spcAft>
                <a:spcPts val="600"/>
              </a:spcAft>
              <a:buNone/>
            </a:pPr>
            <a:endParaRPr lang="el-GR" sz="1800" b="0" i="0" u="none" strike="noStrike" baseline="0" dirty="0">
              <a:solidFill>
                <a:srgbClr val="000000"/>
              </a:solidFill>
              <a:latin typeface="PFTransport"/>
            </a:endParaRPr>
          </a:p>
          <a:p>
            <a:pPr algn="just">
              <a:spcBef>
                <a:spcPts val="600"/>
              </a:spcBef>
              <a:spcAft>
                <a:spcPts val="600"/>
              </a:spcAft>
            </a:pPr>
            <a:r>
              <a:rPr lang="el-GR" sz="1800" dirty="0">
                <a:solidFill>
                  <a:srgbClr val="000000"/>
                </a:solidFill>
                <a:latin typeface="PFTransport"/>
              </a:rPr>
              <a:t>Ο</a:t>
            </a:r>
            <a:r>
              <a:rPr lang="el-GR" sz="1800" b="0" i="0" u="none" strike="noStrike" baseline="0" dirty="0">
                <a:solidFill>
                  <a:srgbClr val="000000"/>
                </a:solidFill>
                <a:latin typeface="PFTransport"/>
              </a:rPr>
              <a:t>ι ιουδαίοι θεωρούν ότι είναι η επίλεκτη φυλή του Θεού και ότι έχουν ιδιαίτερες υποχρεώσεις απέναντί του. </a:t>
            </a:r>
          </a:p>
        </p:txBody>
      </p:sp>
      <p:sp>
        <p:nvSpPr>
          <p:cNvPr id="3" name="Title 2">
            <a:extLst>
              <a:ext uri="{FF2B5EF4-FFF2-40B4-BE49-F238E27FC236}">
                <a16:creationId xmlns:a16="http://schemas.microsoft.com/office/drawing/2014/main" id="{29E1407B-2C51-A9A1-F659-1C3D8EC8887B}"/>
              </a:ext>
            </a:extLst>
          </p:cNvPr>
          <p:cNvSpPr>
            <a:spLocks noGrp="1"/>
          </p:cNvSpPr>
          <p:nvPr>
            <p:ph type="title"/>
          </p:nvPr>
        </p:nvSpPr>
        <p:spPr>
          <a:xfrm>
            <a:off x="996446" y="611200"/>
            <a:ext cx="7704000" cy="572700"/>
          </a:xfrm>
        </p:spPr>
        <p:txBody>
          <a:bodyPr/>
          <a:lstStyle/>
          <a:p>
            <a:r>
              <a:rPr lang="el-GR" dirty="0">
                <a:solidFill>
                  <a:schemeClr val="accent1"/>
                </a:solidFill>
              </a:rPr>
              <a:t>Ιουδαϊσμός - θρησκεία</a:t>
            </a:r>
            <a:endParaRPr lang="en-US" dirty="0">
              <a:solidFill>
                <a:schemeClr val="accent1"/>
              </a:solidFill>
            </a:endParaRPr>
          </a:p>
        </p:txBody>
      </p:sp>
    </p:spTree>
    <p:extLst>
      <p:ext uri="{BB962C8B-B14F-4D97-AF65-F5344CB8AC3E}">
        <p14:creationId xmlns:p14="http://schemas.microsoft.com/office/powerpoint/2010/main" val="1374442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C7FCB6-2005-26E4-70CF-280E18170010}"/>
              </a:ext>
            </a:extLst>
          </p:cNvPr>
          <p:cNvSpPr>
            <a:spLocks noGrp="1"/>
          </p:cNvSpPr>
          <p:nvPr>
            <p:ph type="body" idx="1"/>
          </p:nvPr>
        </p:nvSpPr>
        <p:spPr>
          <a:xfrm>
            <a:off x="527825" y="1457094"/>
            <a:ext cx="8254668" cy="3348822"/>
          </a:xfrm>
          <a:solidFill>
            <a:schemeClr val="tx2"/>
          </a:solidFill>
        </p:spPr>
        <p:txBody>
          <a:bodyPr/>
          <a:lstStyle/>
          <a:p>
            <a:pPr algn="just">
              <a:spcBef>
                <a:spcPts val="600"/>
              </a:spcBef>
              <a:spcAft>
                <a:spcPts val="600"/>
              </a:spcAft>
            </a:pPr>
            <a:r>
              <a:rPr lang="el-GR" sz="1800" b="0" i="0" u="none" strike="noStrike" baseline="0" dirty="0">
                <a:solidFill>
                  <a:srgbClr val="000000"/>
                </a:solidFill>
                <a:latin typeface="PFTransport"/>
              </a:rPr>
              <a:t>H </a:t>
            </a:r>
            <a:r>
              <a:rPr lang="el-GR" sz="1800" b="1" i="1" u="none" strike="noStrike" baseline="0" dirty="0">
                <a:solidFill>
                  <a:srgbClr val="000000"/>
                </a:solidFill>
                <a:latin typeface="PFTransport"/>
              </a:rPr>
              <a:t>Βίβλος</a:t>
            </a:r>
            <a:r>
              <a:rPr lang="el-GR" sz="1800" dirty="0">
                <a:solidFill>
                  <a:srgbClr val="000000"/>
                </a:solidFill>
                <a:latin typeface="PFTransport"/>
              </a:rPr>
              <a:t> (οι ιουδαίοι την αποκαλούν </a:t>
            </a:r>
            <a:r>
              <a:rPr lang="el-GR" sz="1800" b="0" i="1" u="none" strike="noStrike" baseline="0" dirty="0" err="1">
                <a:solidFill>
                  <a:srgbClr val="000000"/>
                </a:solidFill>
                <a:latin typeface="PFTransport"/>
              </a:rPr>
              <a:t>Tορά</a:t>
            </a:r>
            <a:r>
              <a:rPr lang="el-GR" sz="1800" b="0" i="1" u="none" strike="noStrike" baseline="0" dirty="0">
                <a:solidFill>
                  <a:srgbClr val="000000"/>
                </a:solidFill>
                <a:latin typeface="PFTransport"/>
              </a:rPr>
              <a:t>)</a:t>
            </a:r>
            <a:r>
              <a:rPr lang="el-GR" sz="1800" b="0" i="0" u="none" strike="noStrike" baseline="0" dirty="0">
                <a:solidFill>
                  <a:srgbClr val="000000"/>
                </a:solidFill>
                <a:latin typeface="PFTransport"/>
              </a:rPr>
              <a:t>, είναι το ιερό κείμενο του ιουδαϊσμού. Είναι γραμμένη τον 6ο </a:t>
            </a:r>
            <a:r>
              <a:rPr lang="el-GR" sz="1800" b="0" i="0" u="none" strike="noStrike" baseline="0" dirty="0" err="1">
                <a:solidFill>
                  <a:srgbClr val="000000"/>
                </a:solidFill>
                <a:latin typeface="PFTransport"/>
              </a:rPr>
              <a:t>π.X</a:t>
            </a:r>
            <a:r>
              <a:rPr lang="el-GR" sz="1800" b="0" i="0" u="none" strike="noStrike" baseline="0" dirty="0">
                <a:solidFill>
                  <a:srgbClr val="000000"/>
                </a:solidFill>
                <a:latin typeface="PFTransport"/>
              </a:rPr>
              <a:t>. </a:t>
            </a:r>
            <a:r>
              <a:rPr lang="el-GR" sz="1800" dirty="0">
                <a:solidFill>
                  <a:srgbClr val="000000"/>
                </a:solidFill>
                <a:latin typeface="PFTransport"/>
              </a:rPr>
              <a:t>α</a:t>
            </a:r>
            <a:r>
              <a:rPr lang="el-GR" sz="1800" b="0" i="0" u="none" strike="noStrike" baseline="0" dirty="0">
                <a:solidFill>
                  <a:srgbClr val="000000"/>
                </a:solidFill>
                <a:latin typeface="PFTransport"/>
              </a:rPr>
              <a:t>ιώνα &amp; </a:t>
            </a:r>
            <a:r>
              <a:rPr lang="el-GR" sz="1800" b="0" i="0" u="sng" strike="noStrike" baseline="0" dirty="0">
                <a:solidFill>
                  <a:srgbClr val="000000"/>
                </a:solidFill>
                <a:latin typeface="PFTransport"/>
              </a:rPr>
              <a:t>περιλαμβάνει τις πιο λεπτομερείς οδηγίες διαιτητικής συμπεριφοράς που έχουν καταγραφεί σε θρησκευτικό κείμενο</a:t>
            </a:r>
            <a:r>
              <a:rPr lang="el-GR" sz="1800" b="0" i="0" u="none" strike="noStrike" baseline="0" dirty="0">
                <a:solidFill>
                  <a:srgbClr val="000000"/>
                </a:solidFill>
                <a:latin typeface="PFTransport"/>
              </a:rPr>
              <a:t>. </a:t>
            </a:r>
          </a:p>
          <a:p>
            <a:pPr algn="just">
              <a:spcBef>
                <a:spcPts val="600"/>
              </a:spcBef>
              <a:spcAft>
                <a:spcPts val="600"/>
              </a:spcAft>
            </a:pPr>
            <a:r>
              <a:rPr lang="el-GR" sz="1800" dirty="0">
                <a:solidFill>
                  <a:srgbClr val="000000"/>
                </a:solidFill>
                <a:latin typeface="PFTransport"/>
              </a:rPr>
              <a:t>Μ</a:t>
            </a:r>
            <a:r>
              <a:rPr lang="el-GR" sz="1800" b="0" i="0" u="none" strike="noStrike" baseline="0" dirty="0">
                <a:solidFill>
                  <a:srgbClr val="000000"/>
                </a:solidFill>
                <a:latin typeface="PFTransport"/>
              </a:rPr>
              <a:t>εταγενέστερο κείμενο του ιουδαϊσμού είναι το </a:t>
            </a:r>
            <a:r>
              <a:rPr lang="el-GR" sz="1800" b="1" i="1" u="none" strike="noStrike" baseline="0" dirty="0" err="1">
                <a:solidFill>
                  <a:srgbClr val="000000"/>
                </a:solidFill>
                <a:latin typeface="PFTransport"/>
              </a:rPr>
              <a:t>Tαλμούδ</a:t>
            </a:r>
            <a:r>
              <a:rPr lang="el-GR" sz="1800" dirty="0">
                <a:solidFill>
                  <a:srgbClr val="000000"/>
                </a:solidFill>
                <a:latin typeface="PFTransport"/>
              </a:rPr>
              <a:t> (</a:t>
            </a:r>
            <a:r>
              <a:rPr lang="el-GR" sz="1800" b="0" i="0" u="none" strike="noStrike" baseline="0" dirty="0">
                <a:solidFill>
                  <a:srgbClr val="000000"/>
                </a:solidFill>
                <a:latin typeface="PFTransport"/>
              </a:rPr>
              <a:t>στα εβραϊκά σημαίνει «διδασκαλία»). Αυτό, περιέχει αρχαίες, προφορικές παραδόσεις του ιουδαϊσμού και συνιστά μια συλλογή οδηγιών για την ηθική διαβίωση και την καθημερινή ζωή του ιουδαίου. </a:t>
            </a:r>
            <a:endParaRPr lang="en-US" dirty="0"/>
          </a:p>
        </p:txBody>
      </p:sp>
      <p:sp>
        <p:nvSpPr>
          <p:cNvPr id="3" name="Title 2">
            <a:extLst>
              <a:ext uri="{FF2B5EF4-FFF2-40B4-BE49-F238E27FC236}">
                <a16:creationId xmlns:a16="http://schemas.microsoft.com/office/drawing/2014/main" id="{29E1407B-2C51-A9A1-F659-1C3D8EC8887B}"/>
              </a:ext>
            </a:extLst>
          </p:cNvPr>
          <p:cNvSpPr>
            <a:spLocks noGrp="1"/>
          </p:cNvSpPr>
          <p:nvPr>
            <p:ph type="title"/>
          </p:nvPr>
        </p:nvSpPr>
        <p:spPr/>
        <p:txBody>
          <a:bodyPr/>
          <a:lstStyle/>
          <a:p>
            <a:r>
              <a:rPr lang="el-GR" sz="2800" dirty="0">
                <a:solidFill>
                  <a:schemeClr val="accent1"/>
                </a:solidFill>
                <a:latin typeface="PFTransport"/>
              </a:rPr>
              <a:t>Ιουδαϊσμός – ιερά κείμενα</a:t>
            </a:r>
            <a:endParaRPr lang="en-US" sz="2800" dirty="0">
              <a:solidFill>
                <a:schemeClr val="accent1"/>
              </a:solidFill>
              <a:latin typeface="PFTransport"/>
            </a:endParaRPr>
          </a:p>
        </p:txBody>
      </p:sp>
      <p:pic>
        <p:nvPicPr>
          <p:cNvPr id="4" name="Picture 3">
            <a:extLst>
              <a:ext uri="{FF2B5EF4-FFF2-40B4-BE49-F238E27FC236}">
                <a16:creationId xmlns:a16="http://schemas.microsoft.com/office/drawing/2014/main" id="{97A20782-A0E0-313A-A48E-F1D378C628E0}"/>
              </a:ext>
            </a:extLst>
          </p:cNvPr>
          <p:cNvPicPr>
            <a:picLocks noChangeAspect="1"/>
          </p:cNvPicPr>
          <p:nvPr/>
        </p:nvPicPr>
        <p:blipFill>
          <a:blip r:embed="rId2"/>
          <a:stretch>
            <a:fillRect/>
          </a:stretch>
        </p:blipFill>
        <p:spPr>
          <a:xfrm>
            <a:off x="5667153" y="447173"/>
            <a:ext cx="2147777" cy="1287125"/>
          </a:xfrm>
          <a:prstGeom prst="rect">
            <a:avLst/>
          </a:prstGeom>
        </p:spPr>
      </p:pic>
    </p:spTree>
    <p:extLst>
      <p:ext uri="{BB962C8B-B14F-4D97-AF65-F5344CB8AC3E}">
        <p14:creationId xmlns:p14="http://schemas.microsoft.com/office/powerpoint/2010/main" val="3605609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8768AD-B88A-DF93-BBE0-AC65B79AEEC5}"/>
              </a:ext>
            </a:extLst>
          </p:cNvPr>
          <p:cNvSpPr>
            <a:spLocks noGrp="1"/>
          </p:cNvSpPr>
          <p:nvPr>
            <p:ph type="body" idx="1"/>
          </p:nvPr>
        </p:nvSpPr>
        <p:spPr>
          <a:xfrm>
            <a:off x="762532" y="1329071"/>
            <a:ext cx="8030595" cy="3455578"/>
          </a:xfrm>
          <a:solidFill>
            <a:schemeClr val="tx2"/>
          </a:solidFill>
        </p:spPr>
        <p:txBody>
          <a:bodyPr/>
          <a:lstStyle/>
          <a:p>
            <a:pPr marL="139700" indent="0" algn="just">
              <a:buNone/>
            </a:pPr>
            <a:r>
              <a:rPr lang="el-GR" sz="1800" b="0" i="0" u="none" strike="noStrike" baseline="0" dirty="0">
                <a:solidFill>
                  <a:srgbClr val="000000"/>
                </a:solidFill>
                <a:latin typeface="PFTransport"/>
              </a:rPr>
              <a:t>O </a:t>
            </a:r>
            <a:r>
              <a:rPr lang="el-GR" sz="1800" dirty="0">
                <a:solidFill>
                  <a:srgbClr val="000000"/>
                </a:solidFill>
                <a:latin typeface="PFTransport"/>
              </a:rPr>
              <a:t>ιουδαϊσμός χρησιμοποιεί </a:t>
            </a:r>
            <a:r>
              <a:rPr lang="el-GR" sz="1800" b="0" i="0" u="none" strike="noStrike" baseline="0" dirty="0">
                <a:solidFill>
                  <a:srgbClr val="000000"/>
                </a:solidFill>
                <a:latin typeface="PFTransport"/>
              </a:rPr>
              <a:t>ειδική ορολογία για να περιγράψει τον αρμόζοντα ρόλο των διαφόρων τροφίμων στο διαιτολόγιο των πιστών, σύμφωνα με το σύστημα κασρούτ: </a:t>
            </a:r>
          </a:p>
          <a:p>
            <a:pPr marL="139700" indent="0" algn="just">
              <a:buNone/>
            </a:pPr>
            <a:endParaRPr lang="el-GR" sz="1800" b="0" i="0" u="none" strike="noStrike" baseline="0" dirty="0">
              <a:solidFill>
                <a:srgbClr val="000000"/>
              </a:solidFill>
              <a:latin typeface="PFTransport"/>
            </a:endParaRPr>
          </a:p>
          <a:p>
            <a:pPr marL="139700" indent="0" algn="just">
              <a:buNone/>
            </a:pPr>
            <a:endParaRPr lang="el-GR" sz="1800" b="0" i="0" u="none" strike="noStrike" baseline="0" dirty="0">
              <a:solidFill>
                <a:srgbClr val="000000"/>
              </a:solidFill>
              <a:latin typeface="PFTransport"/>
            </a:endParaRPr>
          </a:p>
          <a:p>
            <a:r>
              <a:rPr lang="el-GR" sz="1800" b="0" i="0" u="none" strike="noStrike" baseline="0" dirty="0">
                <a:solidFill>
                  <a:srgbClr val="000000"/>
                </a:solidFill>
                <a:latin typeface="PFTransport"/>
              </a:rPr>
              <a:t>Η </a:t>
            </a:r>
            <a:r>
              <a:rPr lang="el-GR" sz="1800" b="1" i="1" u="none" strike="noStrike" baseline="0" dirty="0" err="1">
                <a:solidFill>
                  <a:srgbClr val="000000"/>
                </a:solidFill>
                <a:latin typeface="PFTransport"/>
              </a:rPr>
              <a:t>κόσερ</a:t>
            </a:r>
            <a:r>
              <a:rPr lang="el-GR" sz="1800" b="1" i="1" u="none" strike="noStrike" baseline="0" dirty="0">
                <a:solidFill>
                  <a:srgbClr val="000000"/>
                </a:solidFill>
                <a:latin typeface="PFTransport"/>
              </a:rPr>
              <a:t> </a:t>
            </a:r>
            <a:r>
              <a:rPr lang="el-GR" sz="1800" b="0" i="0" u="none" strike="noStrike" baseline="0" dirty="0">
                <a:solidFill>
                  <a:srgbClr val="000000"/>
                </a:solidFill>
                <a:latin typeface="PFTransport"/>
              </a:rPr>
              <a:t>(</a:t>
            </a:r>
            <a:r>
              <a:rPr lang="el-GR" sz="1800" b="0" i="1" u="none" strike="noStrike" baseline="0" dirty="0" err="1">
                <a:solidFill>
                  <a:srgbClr val="000000"/>
                </a:solidFill>
                <a:latin typeface="PFTransport"/>
              </a:rPr>
              <a:t>kosher</a:t>
            </a:r>
            <a:r>
              <a:rPr lang="el-GR" sz="1800" b="0" i="0" u="none" strike="noStrike" baseline="0" dirty="0">
                <a:solidFill>
                  <a:srgbClr val="000000"/>
                </a:solidFill>
                <a:latin typeface="PFTransport"/>
              </a:rPr>
              <a:t>), η τροφή που είναι κατάλληλη για κατανάλωση.</a:t>
            </a:r>
          </a:p>
          <a:p>
            <a:endParaRPr lang="el-GR" sz="1800" b="0" i="0" u="none" strike="noStrike" baseline="0" dirty="0">
              <a:solidFill>
                <a:srgbClr val="000000"/>
              </a:solidFill>
              <a:latin typeface="PFTransport"/>
            </a:endParaRPr>
          </a:p>
          <a:p>
            <a:r>
              <a:rPr lang="el-GR" sz="1800" b="0" i="0" u="none" strike="noStrike" baseline="0" dirty="0">
                <a:solidFill>
                  <a:srgbClr val="000000"/>
                </a:solidFill>
                <a:latin typeface="PFTransport"/>
              </a:rPr>
              <a:t>Η </a:t>
            </a:r>
            <a:r>
              <a:rPr lang="el-GR" sz="1800" b="1" i="1" u="none" strike="noStrike" baseline="0" dirty="0">
                <a:solidFill>
                  <a:srgbClr val="000000"/>
                </a:solidFill>
                <a:latin typeface="PFTransport"/>
              </a:rPr>
              <a:t>τρεφά</a:t>
            </a:r>
            <a:r>
              <a:rPr lang="el-GR" sz="1800" b="0" i="1" u="none" strike="noStrike" baseline="0" dirty="0">
                <a:solidFill>
                  <a:srgbClr val="000000"/>
                </a:solidFill>
                <a:latin typeface="PFTransport"/>
              </a:rPr>
              <a:t> </a:t>
            </a:r>
            <a:r>
              <a:rPr lang="el-GR" sz="1800" b="0" i="0" u="none" strike="noStrike" baseline="0" dirty="0">
                <a:solidFill>
                  <a:srgbClr val="000000"/>
                </a:solidFill>
                <a:latin typeface="PFTransport"/>
              </a:rPr>
              <a:t>(</a:t>
            </a:r>
            <a:r>
              <a:rPr lang="el-GR" sz="1800" b="0" i="1" u="none" strike="noStrike" baseline="0" dirty="0">
                <a:solidFill>
                  <a:srgbClr val="000000"/>
                </a:solidFill>
                <a:latin typeface="PFTransport"/>
              </a:rPr>
              <a:t>terephah</a:t>
            </a:r>
            <a:r>
              <a:rPr lang="el-GR" sz="1800" b="0" i="0" u="none" strike="noStrike" baseline="0" dirty="0">
                <a:solidFill>
                  <a:srgbClr val="000000"/>
                </a:solidFill>
                <a:latin typeface="PFTransport"/>
              </a:rPr>
              <a:t>), η απαγορευμένη, ακατάλληλη τροφή. </a:t>
            </a:r>
          </a:p>
          <a:p>
            <a:endParaRPr lang="el-GR" sz="1800" b="0" i="0" u="none" strike="noStrike" baseline="0" dirty="0">
              <a:solidFill>
                <a:srgbClr val="000000"/>
              </a:solidFill>
              <a:latin typeface="PFTransport"/>
            </a:endParaRPr>
          </a:p>
          <a:p>
            <a:pPr marL="460375" indent="0" algn="just">
              <a:buNone/>
            </a:pPr>
            <a:r>
              <a:rPr lang="el-GR" sz="1800" b="0" i="1" u="none" strike="noStrike" baseline="0" dirty="0">
                <a:solidFill>
                  <a:schemeClr val="accent1"/>
                </a:solidFill>
                <a:latin typeface="PFTransport"/>
              </a:rPr>
              <a:t>O καθορισμός των τροφίμων τα οποία είναι ακατάλληλα για βρώση βασίζεται κυρίως στις περιγραφές των «ακάθαρτων» ζώων που δίδονται στο Λευιτικό και τη </a:t>
            </a:r>
            <a:r>
              <a:rPr lang="el-GR" sz="1800" b="0" i="1" u="none" strike="noStrike" baseline="0" dirty="0" err="1">
                <a:solidFill>
                  <a:schemeClr val="accent1"/>
                </a:solidFill>
                <a:latin typeface="PFTransport"/>
              </a:rPr>
              <a:t>Δευτερονομία</a:t>
            </a:r>
            <a:r>
              <a:rPr lang="el-GR" sz="1800" b="0" i="1" u="none" strike="noStrike" baseline="0" dirty="0">
                <a:solidFill>
                  <a:schemeClr val="accent1"/>
                </a:solidFill>
                <a:latin typeface="PFTransport"/>
              </a:rPr>
              <a:t>.</a:t>
            </a:r>
          </a:p>
        </p:txBody>
      </p:sp>
      <p:sp>
        <p:nvSpPr>
          <p:cNvPr id="3" name="Title 2">
            <a:extLst>
              <a:ext uri="{FF2B5EF4-FFF2-40B4-BE49-F238E27FC236}">
                <a16:creationId xmlns:a16="http://schemas.microsoft.com/office/drawing/2014/main" id="{C598CA89-67EB-6DE5-7746-7290205FF2D6}"/>
              </a:ext>
            </a:extLst>
          </p:cNvPr>
          <p:cNvSpPr>
            <a:spLocks noGrp="1"/>
          </p:cNvSpPr>
          <p:nvPr>
            <p:ph type="title"/>
          </p:nvPr>
        </p:nvSpPr>
        <p:spPr/>
        <p:txBody>
          <a:bodyPr/>
          <a:lstStyle/>
          <a:p>
            <a:r>
              <a:rPr lang="el-GR" b="0" i="0" u="none" strike="noStrike" baseline="0" dirty="0">
                <a:solidFill>
                  <a:schemeClr val="accent1"/>
                </a:solidFill>
                <a:latin typeface="PFTransport"/>
              </a:rPr>
              <a:t>Ρόλος τροφίμων </a:t>
            </a:r>
            <a:r>
              <a:rPr lang="el-GR" b="0" dirty="0">
                <a:solidFill>
                  <a:schemeClr val="accent1"/>
                </a:solidFill>
                <a:latin typeface="PFTransport"/>
              </a:rPr>
              <a:t>σ</a:t>
            </a:r>
            <a:r>
              <a:rPr lang="el-GR" b="0" i="0" u="none" strike="noStrike" baseline="0" dirty="0">
                <a:solidFill>
                  <a:schemeClr val="accent1"/>
                </a:solidFill>
                <a:latin typeface="PFTransport"/>
              </a:rPr>
              <a:t>τον ιουδαϊσμό: </a:t>
            </a:r>
            <a:r>
              <a:rPr lang="el-GR" b="0" i="0" u="none" strike="noStrike" baseline="0" dirty="0">
                <a:solidFill>
                  <a:schemeClr val="accent2"/>
                </a:solidFill>
                <a:latin typeface="PFTransport"/>
              </a:rPr>
              <a:t>ορολογία</a:t>
            </a:r>
            <a:endParaRPr lang="en-US" b="0" dirty="0">
              <a:solidFill>
                <a:schemeClr val="accent2"/>
              </a:solidFill>
            </a:endParaRPr>
          </a:p>
        </p:txBody>
      </p:sp>
    </p:spTree>
    <p:extLst>
      <p:ext uri="{BB962C8B-B14F-4D97-AF65-F5344CB8AC3E}">
        <p14:creationId xmlns:p14="http://schemas.microsoft.com/office/powerpoint/2010/main" val="1319832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8768AD-B88A-DF93-BBE0-AC65B79AEEC5}"/>
              </a:ext>
            </a:extLst>
          </p:cNvPr>
          <p:cNvSpPr>
            <a:spLocks noGrp="1"/>
          </p:cNvSpPr>
          <p:nvPr>
            <p:ph type="body" idx="1"/>
          </p:nvPr>
        </p:nvSpPr>
        <p:spPr>
          <a:xfrm>
            <a:off x="845900" y="1265274"/>
            <a:ext cx="7936594" cy="3519377"/>
          </a:xfrm>
          <a:solidFill>
            <a:schemeClr val="tx2"/>
          </a:solidFill>
        </p:spPr>
        <p:txBody>
          <a:bodyPr/>
          <a:lstStyle/>
          <a:p>
            <a:pPr algn="just"/>
            <a:r>
              <a:rPr lang="el-GR" sz="1800" b="0" i="0" u="none" strike="noStrike" baseline="0" dirty="0">
                <a:solidFill>
                  <a:srgbClr val="000000"/>
                </a:solidFill>
                <a:latin typeface="PFTransport"/>
              </a:rPr>
              <a:t>Το </a:t>
            </a:r>
            <a:r>
              <a:rPr lang="el-GR" sz="1800" b="1" i="1" u="none" strike="noStrike" baseline="0" dirty="0" err="1">
                <a:solidFill>
                  <a:srgbClr val="000000"/>
                </a:solidFill>
                <a:latin typeface="PFTransport"/>
              </a:rPr>
              <a:t>φλάισιχ</a:t>
            </a:r>
            <a:r>
              <a:rPr lang="el-GR" sz="1800" b="0" i="1" u="none" strike="noStrike" baseline="0" dirty="0">
                <a:solidFill>
                  <a:srgbClr val="000000"/>
                </a:solidFill>
                <a:latin typeface="PFTransport"/>
              </a:rPr>
              <a:t> </a:t>
            </a:r>
            <a:r>
              <a:rPr lang="el-GR" sz="1800" b="0" i="0" u="none" strike="noStrike" baseline="0" dirty="0">
                <a:solidFill>
                  <a:srgbClr val="000000"/>
                </a:solidFill>
                <a:latin typeface="PFTransport"/>
              </a:rPr>
              <a:t>(</a:t>
            </a:r>
            <a:r>
              <a:rPr lang="el-GR" sz="1800" b="0" i="1" u="none" strike="noStrike" baseline="0" dirty="0" err="1">
                <a:solidFill>
                  <a:srgbClr val="000000"/>
                </a:solidFill>
                <a:latin typeface="PFTransport"/>
              </a:rPr>
              <a:t>fleishig</a:t>
            </a:r>
            <a:r>
              <a:rPr lang="el-GR" sz="1800" b="0" i="0" u="none" strike="noStrike" baseline="0" dirty="0">
                <a:solidFill>
                  <a:srgbClr val="000000"/>
                </a:solidFill>
                <a:latin typeface="PFTransport"/>
              </a:rPr>
              <a:t>), το </a:t>
            </a:r>
            <a:r>
              <a:rPr lang="el-GR" sz="1800" b="0" i="0" u="none" strike="noStrike" baseline="0" dirty="0" err="1">
                <a:solidFill>
                  <a:srgbClr val="000000"/>
                </a:solidFill>
                <a:latin typeface="PFTransport"/>
              </a:rPr>
              <a:t>κόσερ</a:t>
            </a:r>
            <a:r>
              <a:rPr lang="el-GR" sz="1800" b="0" i="0" u="none" strike="noStrike" baseline="0" dirty="0">
                <a:solidFill>
                  <a:srgbClr val="000000"/>
                </a:solidFill>
                <a:latin typeface="PFTransport"/>
              </a:rPr>
              <a:t> κρέας. </a:t>
            </a:r>
          </a:p>
          <a:p>
            <a:pPr algn="just"/>
            <a:endParaRPr lang="el-GR" sz="1800" b="0" i="0" u="none" strike="noStrike" baseline="0" dirty="0">
              <a:solidFill>
                <a:srgbClr val="000000"/>
              </a:solidFill>
              <a:latin typeface="PFTransport"/>
            </a:endParaRPr>
          </a:p>
          <a:p>
            <a:pPr algn="just"/>
            <a:r>
              <a:rPr lang="el-GR" sz="1800" b="0" i="0" u="none" strike="noStrike" baseline="0" dirty="0">
                <a:solidFill>
                  <a:srgbClr val="000000"/>
                </a:solidFill>
                <a:latin typeface="PFTransport"/>
              </a:rPr>
              <a:t>Τα </a:t>
            </a:r>
            <a:r>
              <a:rPr lang="el-GR" sz="1800" b="1" i="1" u="none" strike="noStrike" baseline="0" dirty="0" err="1">
                <a:solidFill>
                  <a:srgbClr val="000000"/>
                </a:solidFill>
                <a:latin typeface="PFTransport"/>
              </a:rPr>
              <a:t>μίλκιχ</a:t>
            </a:r>
            <a:r>
              <a:rPr lang="el-GR" sz="1800" b="0" i="1" u="none" strike="noStrike" baseline="0" dirty="0">
                <a:solidFill>
                  <a:srgbClr val="000000"/>
                </a:solidFill>
                <a:latin typeface="PFTransport"/>
              </a:rPr>
              <a:t> </a:t>
            </a:r>
            <a:r>
              <a:rPr lang="el-GR" sz="1800" b="0" i="0" u="none" strike="noStrike" baseline="0" dirty="0">
                <a:solidFill>
                  <a:srgbClr val="000000"/>
                </a:solidFill>
                <a:latin typeface="PFTransport"/>
              </a:rPr>
              <a:t>(</a:t>
            </a:r>
            <a:r>
              <a:rPr lang="el-GR" sz="1800" b="0" i="1" u="none" strike="noStrike" baseline="0" dirty="0" err="1">
                <a:solidFill>
                  <a:srgbClr val="000000"/>
                </a:solidFill>
                <a:latin typeface="PFTransport"/>
              </a:rPr>
              <a:t>milchig</a:t>
            </a:r>
            <a:r>
              <a:rPr lang="el-GR" sz="1800" b="0" i="0" u="none" strike="noStrike" baseline="0" dirty="0">
                <a:solidFill>
                  <a:srgbClr val="000000"/>
                </a:solidFill>
                <a:latin typeface="PFTransport"/>
              </a:rPr>
              <a:t>), όλα τα γαλακτοκομικά προϊόντα που προέρχονται από «καθαρά» ζώα. </a:t>
            </a:r>
          </a:p>
          <a:p>
            <a:pPr algn="just"/>
            <a:endParaRPr lang="el-GR" sz="1800" b="0" i="0" u="none" strike="noStrike" baseline="0" dirty="0">
              <a:solidFill>
                <a:srgbClr val="000000"/>
              </a:solidFill>
              <a:latin typeface="PFTransport"/>
            </a:endParaRPr>
          </a:p>
          <a:p>
            <a:pPr algn="just"/>
            <a:r>
              <a:rPr lang="el-GR" sz="1800" b="0" i="0" u="none" strike="noStrike" baseline="0" dirty="0">
                <a:solidFill>
                  <a:srgbClr val="000000"/>
                </a:solidFill>
                <a:latin typeface="PFTransport"/>
              </a:rPr>
              <a:t>Τα </a:t>
            </a:r>
            <a:r>
              <a:rPr lang="el-GR" sz="1800" b="1" i="1" u="none" strike="noStrike" baseline="0" dirty="0" err="1">
                <a:solidFill>
                  <a:srgbClr val="000000"/>
                </a:solidFill>
                <a:latin typeface="PFTransport"/>
              </a:rPr>
              <a:t>παρέβ</a:t>
            </a:r>
            <a:r>
              <a:rPr lang="el-GR" sz="1800" b="0" i="1" u="none" strike="noStrike" baseline="0" dirty="0">
                <a:solidFill>
                  <a:srgbClr val="000000"/>
                </a:solidFill>
                <a:latin typeface="PFTransport"/>
              </a:rPr>
              <a:t> </a:t>
            </a:r>
            <a:r>
              <a:rPr lang="el-GR" sz="1800" b="0" i="0" u="none" strike="noStrike" baseline="0" dirty="0">
                <a:solidFill>
                  <a:srgbClr val="000000"/>
                </a:solidFill>
                <a:latin typeface="PFTransport"/>
              </a:rPr>
              <a:t>(</a:t>
            </a:r>
            <a:r>
              <a:rPr lang="el-GR" sz="1800" b="0" i="1" u="none" strike="noStrike" baseline="0" dirty="0" err="1">
                <a:solidFill>
                  <a:srgbClr val="000000"/>
                </a:solidFill>
                <a:latin typeface="PFTransport"/>
              </a:rPr>
              <a:t>pareve</a:t>
            </a:r>
            <a:r>
              <a:rPr lang="el-GR" sz="1800" b="0" i="0" u="none" strike="noStrike" baseline="0" dirty="0">
                <a:solidFill>
                  <a:srgbClr val="000000"/>
                </a:solidFill>
                <a:latin typeface="PFTransport"/>
              </a:rPr>
              <a:t>), τα ουδέτερα τρόφιμα. Όλα τα </a:t>
            </a:r>
            <a:r>
              <a:rPr lang="el-GR" sz="1800" b="0" i="1" u="none" strike="noStrike" baseline="0" dirty="0" err="1">
                <a:solidFill>
                  <a:srgbClr val="000000"/>
                </a:solidFill>
                <a:latin typeface="PFTransport"/>
              </a:rPr>
              <a:t>παρέβ</a:t>
            </a:r>
            <a:r>
              <a:rPr lang="el-GR" sz="1800" b="0" i="1" u="none" strike="noStrike" baseline="0" dirty="0">
                <a:solidFill>
                  <a:srgbClr val="000000"/>
                </a:solidFill>
                <a:latin typeface="PFTransport"/>
              </a:rPr>
              <a:t> </a:t>
            </a:r>
            <a:r>
              <a:rPr lang="el-GR" sz="1800" b="0" i="0" u="none" strike="noStrike" baseline="0" dirty="0">
                <a:solidFill>
                  <a:srgbClr val="000000"/>
                </a:solidFill>
                <a:latin typeface="PFTransport"/>
              </a:rPr>
              <a:t>τρόφιμα είναι και </a:t>
            </a:r>
            <a:r>
              <a:rPr lang="el-GR" sz="1800" b="0" i="1" u="none" strike="noStrike" baseline="0" dirty="0" err="1">
                <a:solidFill>
                  <a:srgbClr val="000000"/>
                </a:solidFill>
                <a:latin typeface="PFTransport"/>
              </a:rPr>
              <a:t>κόσερ</a:t>
            </a:r>
            <a:r>
              <a:rPr lang="el-GR" sz="1800" b="0" i="0" u="none" strike="noStrike" baseline="0" dirty="0">
                <a:solidFill>
                  <a:srgbClr val="000000"/>
                </a:solidFill>
                <a:latin typeface="PFTransport"/>
              </a:rPr>
              <a:t>. Τα γεύματα που περιλαμβάνουν </a:t>
            </a:r>
            <a:r>
              <a:rPr lang="el-GR" sz="1800" b="0" i="1" u="none" strike="noStrike" baseline="0" dirty="0" err="1">
                <a:solidFill>
                  <a:srgbClr val="000000"/>
                </a:solidFill>
                <a:latin typeface="PFTransport"/>
              </a:rPr>
              <a:t>παρέβ</a:t>
            </a:r>
            <a:r>
              <a:rPr lang="el-GR" sz="1800" b="0" i="1" u="none" strike="noStrike" baseline="0" dirty="0">
                <a:solidFill>
                  <a:srgbClr val="000000"/>
                </a:solidFill>
                <a:latin typeface="PFTransport"/>
              </a:rPr>
              <a:t> </a:t>
            </a:r>
            <a:r>
              <a:rPr lang="el-GR" sz="1800" b="0" i="0" u="none" strike="noStrike" baseline="0" dirty="0">
                <a:solidFill>
                  <a:srgbClr val="000000"/>
                </a:solidFill>
                <a:latin typeface="PFTransport"/>
              </a:rPr>
              <a:t>τρόφιμα, μαζί με </a:t>
            </a:r>
            <a:r>
              <a:rPr lang="el-GR" sz="1800" b="0" i="1" u="none" strike="noStrike" baseline="0" dirty="0" err="1">
                <a:solidFill>
                  <a:srgbClr val="000000"/>
                </a:solidFill>
                <a:latin typeface="PFTransport"/>
              </a:rPr>
              <a:t>κόσερ</a:t>
            </a:r>
            <a:r>
              <a:rPr lang="el-GR" sz="1800" b="0" i="1" u="none" strike="noStrike" baseline="0" dirty="0">
                <a:solidFill>
                  <a:srgbClr val="000000"/>
                </a:solidFill>
                <a:latin typeface="PFTransport"/>
              </a:rPr>
              <a:t> </a:t>
            </a:r>
            <a:r>
              <a:rPr lang="el-GR" sz="1800" b="0" i="0" u="none" strike="noStrike" baseline="0" dirty="0">
                <a:solidFill>
                  <a:srgbClr val="000000"/>
                </a:solidFill>
                <a:latin typeface="PFTransport"/>
              </a:rPr>
              <a:t>κρέας ή με </a:t>
            </a:r>
            <a:r>
              <a:rPr lang="el-GR" sz="1800" b="0" i="1" u="none" strike="noStrike" baseline="0" dirty="0" err="1">
                <a:solidFill>
                  <a:srgbClr val="000000"/>
                </a:solidFill>
                <a:latin typeface="PFTransport"/>
              </a:rPr>
              <a:t>μίλκιχ</a:t>
            </a:r>
            <a:r>
              <a:rPr lang="el-GR" sz="1800" b="0" i="1" u="none" strike="noStrike" baseline="0" dirty="0">
                <a:solidFill>
                  <a:srgbClr val="000000"/>
                </a:solidFill>
                <a:latin typeface="PFTransport"/>
              </a:rPr>
              <a:t> </a:t>
            </a:r>
            <a:r>
              <a:rPr lang="el-GR" sz="1800" b="0" i="0" u="none" strike="noStrike" baseline="0" dirty="0">
                <a:solidFill>
                  <a:srgbClr val="000000"/>
                </a:solidFill>
                <a:latin typeface="PFTransport"/>
              </a:rPr>
              <a:t>τρόφιμα, θεωρούνται επίσης </a:t>
            </a:r>
            <a:r>
              <a:rPr lang="el-GR" sz="1800" b="0" i="1" u="none" strike="noStrike" baseline="0" dirty="0" err="1">
                <a:solidFill>
                  <a:srgbClr val="000000"/>
                </a:solidFill>
                <a:latin typeface="PFTransport"/>
              </a:rPr>
              <a:t>κόσερ</a:t>
            </a:r>
            <a:r>
              <a:rPr lang="el-GR" sz="1800" b="0" i="0" u="none" strike="noStrike" baseline="0" dirty="0">
                <a:solidFill>
                  <a:srgbClr val="000000"/>
                </a:solidFill>
                <a:latin typeface="PFTransport"/>
              </a:rPr>
              <a:t>. </a:t>
            </a:r>
          </a:p>
          <a:p>
            <a:pPr algn="just"/>
            <a:endParaRPr lang="el-GR" sz="1800" b="0" i="0" u="none" strike="noStrike" baseline="0" dirty="0">
              <a:solidFill>
                <a:srgbClr val="000000"/>
              </a:solidFill>
              <a:latin typeface="PFTransport"/>
            </a:endParaRPr>
          </a:p>
          <a:p>
            <a:pPr algn="just"/>
            <a:r>
              <a:rPr lang="el-GR" sz="1800" b="0" i="0" u="none" strike="noStrike" baseline="0" dirty="0">
                <a:solidFill>
                  <a:srgbClr val="000000"/>
                </a:solidFill>
                <a:latin typeface="PFTransport"/>
              </a:rPr>
              <a:t>Το </a:t>
            </a:r>
            <a:r>
              <a:rPr lang="el-GR" sz="1800" b="1" i="1" u="none" strike="noStrike" baseline="0" dirty="0" err="1">
                <a:solidFill>
                  <a:srgbClr val="000000"/>
                </a:solidFill>
                <a:latin typeface="PFTransport"/>
              </a:rPr>
              <a:t>ελέβ</a:t>
            </a:r>
            <a:r>
              <a:rPr lang="el-GR" sz="1800" b="1" i="1" u="none" strike="noStrike" baseline="0" dirty="0">
                <a:solidFill>
                  <a:srgbClr val="000000"/>
                </a:solidFill>
                <a:latin typeface="PFTransport"/>
              </a:rPr>
              <a:t> </a:t>
            </a:r>
            <a:r>
              <a:rPr lang="el-GR" sz="1800" b="0" i="0" u="none" strike="noStrike" baseline="0" dirty="0">
                <a:solidFill>
                  <a:srgbClr val="000000"/>
                </a:solidFill>
                <a:latin typeface="PFTransport"/>
              </a:rPr>
              <a:t>(</a:t>
            </a:r>
            <a:r>
              <a:rPr lang="el-GR" sz="1800" b="0" i="1" u="none" strike="noStrike" baseline="0" dirty="0" err="1">
                <a:solidFill>
                  <a:srgbClr val="000000"/>
                </a:solidFill>
                <a:latin typeface="PFTransport"/>
              </a:rPr>
              <a:t>heleve</a:t>
            </a:r>
            <a:r>
              <a:rPr lang="el-GR" sz="1800" b="0" i="0" u="none" strike="noStrike" baseline="0" dirty="0">
                <a:solidFill>
                  <a:srgbClr val="000000"/>
                </a:solidFill>
                <a:latin typeface="PFTransport"/>
              </a:rPr>
              <a:t>), το λίπος της κοιλιακής χώρας, το οποίο θεωρείται ακατάλληλο για βρώση.</a:t>
            </a:r>
            <a:endParaRPr lang="en-US" dirty="0"/>
          </a:p>
        </p:txBody>
      </p:sp>
      <p:sp>
        <p:nvSpPr>
          <p:cNvPr id="3" name="Title 2">
            <a:extLst>
              <a:ext uri="{FF2B5EF4-FFF2-40B4-BE49-F238E27FC236}">
                <a16:creationId xmlns:a16="http://schemas.microsoft.com/office/drawing/2014/main" id="{C598CA89-67EB-6DE5-7746-7290205FF2D6}"/>
              </a:ext>
            </a:extLst>
          </p:cNvPr>
          <p:cNvSpPr>
            <a:spLocks noGrp="1"/>
          </p:cNvSpPr>
          <p:nvPr>
            <p:ph type="title"/>
          </p:nvPr>
        </p:nvSpPr>
        <p:spPr/>
        <p:txBody>
          <a:bodyPr/>
          <a:lstStyle/>
          <a:p>
            <a:r>
              <a:rPr lang="el-GR" b="0" i="0" u="none" strike="noStrike" baseline="0" dirty="0">
                <a:solidFill>
                  <a:schemeClr val="accent1"/>
                </a:solidFill>
                <a:latin typeface="PFTransport"/>
              </a:rPr>
              <a:t>Ρόλος τροφίμων </a:t>
            </a:r>
            <a:r>
              <a:rPr lang="el-GR" b="0" dirty="0">
                <a:solidFill>
                  <a:schemeClr val="accent1"/>
                </a:solidFill>
                <a:latin typeface="PFTransport"/>
              </a:rPr>
              <a:t>σ</a:t>
            </a:r>
            <a:r>
              <a:rPr lang="el-GR" b="0" i="0" u="none" strike="noStrike" baseline="0" dirty="0">
                <a:solidFill>
                  <a:schemeClr val="accent1"/>
                </a:solidFill>
                <a:latin typeface="PFTransport"/>
              </a:rPr>
              <a:t>τον ιουδαϊσμό: </a:t>
            </a:r>
            <a:r>
              <a:rPr lang="el-GR" b="0" i="0" u="none" strike="noStrike" baseline="0" dirty="0">
                <a:solidFill>
                  <a:schemeClr val="accent2"/>
                </a:solidFill>
                <a:latin typeface="PFTransport"/>
              </a:rPr>
              <a:t>ορολογία</a:t>
            </a:r>
            <a:endParaRPr lang="en-US" b="0" dirty="0">
              <a:solidFill>
                <a:schemeClr val="accent2"/>
              </a:solidFill>
              <a:latin typeface="PFTransport"/>
            </a:endParaRPr>
          </a:p>
        </p:txBody>
      </p:sp>
    </p:spTree>
    <p:extLst>
      <p:ext uri="{BB962C8B-B14F-4D97-AF65-F5344CB8AC3E}">
        <p14:creationId xmlns:p14="http://schemas.microsoft.com/office/powerpoint/2010/main" val="3712707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D81E0C-EF4A-A32F-5643-29530443B571}"/>
              </a:ext>
            </a:extLst>
          </p:cNvPr>
          <p:cNvSpPr>
            <a:spLocks noGrp="1"/>
          </p:cNvSpPr>
          <p:nvPr>
            <p:ph type="body" idx="1"/>
          </p:nvPr>
        </p:nvSpPr>
        <p:spPr>
          <a:xfrm>
            <a:off x="773151" y="1373050"/>
            <a:ext cx="8030607" cy="3422234"/>
          </a:xfrm>
          <a:solidFill>
            <a:schemeClr val="tx2"/>
          </a:solidFill>
        </p:spPr>
        <p:txBody>
          <a:bodyPr/>
          <a:lstStyle/>
          <a:p>
            <a:pPr marL="139700" indent="0" algn="just">
              <a:buNone/>
            </a:pPr>
            <a:r>
              <a:rPr lang="en-US" sz="1800" b="1" i="0" u="none" strike="noStrike" baseline="0" dirty="0">
                <a:solidFill>
                  <a:srgbClr val="000000"/>
                </a:solidFill>
                <a:latin typeface="PFTransport"/>
              </a:rPr>
              <a:t>O I</a:t>
            </a:r>
            <a:r>
              <a:rPr lang="el-GR" sz="1800" b="1" i="0" u="none" strike="noStrike" baseline="0" dirty="0" err="1">
                <a:solidFill>
                  <a:srgbClr val="000000"/>
                </a:solidFill>
                <a:latin typeface="PFTransport"/>
              </a:rPr>
              <a:t>ουδαϊσμός</a:t>
            </a:r>
            <a:r>
              <a:rPr lang="el-GR" sz="1800" b="1" i="0" u="none" strike="noStrike" baseline="0" dirty="0">
                <a:solidFill>
                  <a:srgbClr val="000000"/>
                </a:solidFill>
                <a:latin typeface="PFTransport"/>
              </a:rPr>
              <a:t> καλεί τους πιστούς να καταναλώνουν κρέας που προέρχεται από τα επιλεγόμενα «καθαρά» ζώα και να απέχουν αυστηρά από όλα τα υπόλοιπα. </a:t>
            </a:r>
          </a:p>
          <a:p>
            <a:pPr marL="139700" indent="0" algn="just">
              <a:buNone/>
            </a:pPr>
            <a:endParaRPr lang="el-GR" sz="1000" dirty="0">
              <a:solidFill>
                <a:srgbClr val="000000"/>
              </a:solidFill>
              <a:latin typeface="PFTransport"/>
            </a:endParaRPr>
          </a:p>
          <a:p>
            <a:pPr marL="139700" indent="0" algn="just">
              <a:buNone/>
            </a:pPr>
            <a:r>
              <a:rPr lang="el-GR" sz="1800" dirty="0">
                <a:solidFill>
                  <a:srgbClr val="000000"/>
                </a:solidFill>
                <a:latin typeface="PFTransport"/>
              </a:rPr>
              <a:t>Τ</a:t>
            </a:r>
            <a:r>
              <a:rPr lang="el-GR" sz="1800" b="0" i="0" u="none" strike="noStrike" baseline="0" dirty="0">
                <a:solidFill>
                  <a:srgbClr val="000000"/>
                </a:solidFill>
                <a:latin typeface="PFTransport"/>
              </a:rPr>
              <a:t>ους επιτρέπει να καταναλώνουν μόνο εκείνα τα ζώα που μηρυκάζουν την τροφή τους και, επιπλέον, διαιρούν την οπλή τους. Έτσι, σύμφωνα με την </a:t>
            </a:r>
            <a:r>
              <a:rPr lang="el-GR" sz="1800" b="0" i="1" u="none" strike="noStrike" baseline="0" dirty="0">
                <a:solidFill>
                  <a:srgbClr val="000000"/>
                </a:solidFill>
                <a:latin typeface="PFTransport"/>
              </a:rPr>
              <a:t>Παλαιά Διαθήκη</a:t>
            </a:r>
            <a:r>
              <a:rPr lang="el-GR" sz="1800" b="0" i="0" u="none" strike="noStrike" baseline="0" dirty="0">
                <a:solidFill>
                  <a:srgbClr val="000000"/>
                </a:solidFill>
                <a:latin typeface="PFTransport"/>
              </a:rPr>
              <a:t>, μόνο τα φυτοφάγα, μηρυκαστικά ζώα με δύο οπλές είναι κατάλληλα για βρώση. </a:t>
            </a:r>
          </a:p>
          <a:p>
            <a:pPr marL="139700" indent="0" algn="just">
              <a:buNone/>
            </a:pPr>
            <a:endParaRPr lang="el-GR" sz="1800" dirty="0">
              <a:solidFill>
                <a:srgbClr val="000000"/>
              </a:solidFill>
              <a:latin typeface="PFTransport"/>
            </a:endParaRPr>
          </a:p>
          <a:p>
            <a:pPr marL="139700" indent="0" algn="just">
              <a:buNone/>
            </a:pPr>
            <a:r>
              <a:rPr lang="el-GR" sz="1800" b="0" i="1" u="none" strike="noStrike" baseline="0" dirty="0">
                <a:solidFill>
                  <a:schemeClr val="accent1"/>
                </a:solidFill>
                <a:latin typeface="PFTransport"/>
              </a:rPr>
              <a:t>Στα καθαρά ζώα περιλαμβάνονται: τα βοοειδή, τα αιγοπρόβατα και το ζαρκάδι. Αποκλείονται άλλα θηλαστικά, όπως η καμήλα (που δεν διαιρεί την οπλή της), το γουρούνι, το κουνέλι και το άλογο (που δεν μηρυκάζουν). </a:t>
            </a:r>
            <a:endParaRPr lang="en-US" i="1" dirty="0">
              <a:solidFill>
                <a:schemeClr val="accent1"/>
              </a:solidFill>
            </a:endParaRPr>
          </a:p>
        </p:txBody>
      </p:sp>
      <p:sp>
        <p:nvSpPr>
          <p:cNvPr id="3" name="Title 2">
            <a:extLst>
              <a:ext uri="{FF2B5EF4-FFF2-40B4-BE49-F238E27FC236}">
                <a16:creationId xmlns:a16="http://schemas.microsoft.com/office/drawing/2014/main" id="{618C942F-8418-60BA-8E38-232867AC4F14}"/>
              </a:ext>
            </a:extLst>
          </p:cNvPr>
          <p:cNvSpPr>
            <a:spLocks noGrp="1"/>
          </p:cNvSpPr>
          <p:nvPr>
            <p:ph type="title"/>
          </p:nvPr>
        </p:nvSpPr>
        <p:spPr/>
        <p:txBody>
          <a:bodyPr/>
          <a:lstStyle/>
          <a:p>
            <a:r>
              <a:rPr lang="el-GR" sz="2800" b="0" dirty="0">
                <a:solidFill>
                  <a:schemeClr val="accent1"/>
                </a:solidFill>
                <a:latin typeface="PFTransport"/>
              </a:rPr>
              <a:t>Διαιτητικές απαγορεύσεις στον ιουδαϊσμό: </a:t>
            </a:r>
            <a:r>
              <a:rPr lang="el-GR" sz="2800" b="1" i="0" u="none" strike="noStrike" baseline="0" dirty="0">
                <a:solidFill>
                  <a:schemeClr val="accent2"/>
                </a:solidFill>
                <a:latin typeface="PFTraffic Black"/>
              </a:rPr>
              <a:t>κρέας</a:t>
            </a:r>
            <a:endParaRPr lang="en-US" sz="2800" dirty="0">
              <a:solidFill>
                <a:schemeClr val="accent2"/>
              </a:solidFill>
            </a:endParaRPr>
          </a:p>
        </p:txBody>
      </p:sp>
    </p:spTree>
    <p:extLst>
      <p:ext uri="{BB962C8B-B14F-4D97-AF65-F5344CB8AC3E}">
        <p14:creationId xmlns:p14="http://schemas.microsoft.com/office/powerpoint/2010/main" val="2274153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83C2A2-76F2-4A05-83D8-03687B70F882}"/>
              </a:ext>
            </a:extLst>
          </p:cNvPr>
          <p:cNvSpPr>
            <a:spLocks noGrp="1"/>
          </p:cNvSpPr>
          <p:nvPr>
            <p:ph type="body" idx="1"/>
          </p:nvPr>
        </p:nvSpPr>
        <p:spPr>
          <a:xfrm>
            <a:off x="776350" y="1541721"/>
            <a:ext cx="8016776" cy="3253563"/>
          </a:xfrm>
          <a:solidFill>
            <a:schemeClr val="tx2"/>
          </a:solidFill>
        </p:spPr>
        <p:txBody>
          <a:bodyPr/>
          <a:lstStyle/>
          <a:p>
            <a:pPr marL="139700" indent="0" algn="just">
              <a:buNone/>
            </a:pPr>
            <a:r>
              <a:rPr lang="el-GR" sz="1800" b="0" i="0" u="none" strike="noStrike" baseline="0" dirty="0">
                <a:solidFill>
                  <a:srgbClr val="000000"/>
                </a:solidFill>
                <a:latin typeface="PFTransport"/>
              </a:rPr>
              <a:t>Σε μεταγενέστερη φάση θεσπίστηκε ότι είναι επίσης απαγορευμένα το </a:t>
            </a:r>
            <a:r>
              <a:rPr lang="el-GR" sz="1800" b="1" i="0" u="none" strike="noStrike" baseline="0" dirty="0">
                <a:solidFill>
                  <a:srgbClr val="000000"/>
                </a:solidFill>
                <a:latin typeface="PFTransport"/>
              </a:rPr>
              <a:t>γάλα και τα αυγά</a:t>
            </a:r>
            <a:r>
              <a:rPr lang="el-GR" sz="1800" b="0" i="0" u="none" strike="noStrike" baseline="0" dirty="0">
                <a:solidFill>
                  <a:srgbClr val="000000"/>
                </a:solidFill>
                <a:latin typeface="PFTransport"/>
              </a:rPr>
              <a:t> «</a:t>
            </a:r>
            <a:r>
              <a:rPr lang="el-GR" sz="1800" b="1" i="0" u="none" strike="noStrike" baseline="0" dirty="0">
                <a:solidFill>
                  <a:srgbClr val="000000"/>
                </a:solidFill>
                <a:latin typeface="PFTransport"/>
              </a:rPr>
              <a:t>ακάθαρτων» ζώων</a:t>
            </a:r>
            <a:r>
              <a:rPr lang="el-GR" sz="1800" b="0" i="0" u="none" strike="noStrike" baseline="0" dirty="0">
                <a:solidFill>
                  <a:srgbClr val="000000"/>
                </a:solidFill>
                <a:latin typeface="PFTransport"/>
              </a:rPr>
              <a:t>. </a:t>
            </a:r>
          </a:p>
          <a:p>
            <a:pPr marL="139700" indent="0" algn="just">
              <a:buNone/>
            </a:pPr>
            <a:endParaRPr lang="el-GR" sz="1800" dirty="0">
              <a:solidFill>
                <a:srgbClr val="000000"/>
              </a:solidFill>
              <a:latin typeface="PFTransport"/>
            </a:endParaRPr>
          </a:p>
          <a:p>
            <a:pPr marL="139700" indent="0" algn="just">
              <a:buNone/>
            </a:pPr>
            <a:r>
              <a:rPr lang="el-GR" sz="1800" b="0" i="0" u="none" strike="noStrike" baseline="0" dirty="0">
                <a:solidFill>
                  <a:srgbClr val="000000"/>
                </a:solidFill>
                <a:latin typeface="PFTransport"/>
              </a:rPr>
              <a:t>Επιπλέον, για τους πιστούς είναι απαγορευμένη η κατανάλωση </a:t>
            </a:r>
            <a:r>
              <a:rPr lang="el-GR" sz="1800" b="1" i="0" u="none" strike="noStrike" baseline="0" dirty="0">
                <a:solidFill>
                  <a:srgbClr val="000000"/>
                </a:solidFill>
                <a:latin typeface="PFTransport"/>
              </a:rPr>
              <a:t>αίματος</a:t>
            </a:r>
            <a:r>
              <a:rPr lang="el-GR" sz="1800" b="0" i="0" u="none" strike="noStrike" baseline="0" dirty="0">
                <a:solidFill>
                  <a:srgbClr val="000000"/>
                </a:solidFill>
                <a:latin typeface="PFTransport"/>
              </a:rPr>
              <a:t>. </a:t>
            </a:r>
          </a:p>
          <a:p>
            <a:pPr marL="139700" indent="0" algn="just">
              <a:buNone/>
            </a:pPr>
            <a:endParaRPr lang="el-GR" sz="1800" dirty="0">
              <a:solidFill>
                <a:srgbClr val="000000"/>
              </a:solidFill>
              <a:latin typeface="PFTransport"/>
            </a:endParaRPr>
          </a:p>
          <a:p>
            <a:pPr marL="139700" indent="0" algn="just">
              <a:buNone/>
            </a:pPr>
            <a:r>
              <a:rPr lang="el-GR" sz="1800" dirty="0">
                <a:solidFill>
                  <a:srgbClr val="000000"/>
                </a:solidFill>
                <a:latin typeface="PFTransport"/>
              </a:rPr>
              <a:t>Α</a:t>
            </a:r>
            <a:r>
              <a:rPr lang="el-GR" sz="1800" b="0" i="0" u="none" strike="noStrike" baseline="0" dirty="0">
                <a:solidFill>
                  <a:srgbClr val="000000"/>
                </a:solidFill>
                <a:latin typeface="PFTransport"/>
              </a:rPr>
              <a:t>πό τα διάφορα θαλασσινά επιτρέπεται η βρώση μόνο εκείνων που διαθέτουν λέπια, με συνέπεια να απορρίπτονται όλα τα </a:t>
            </a:r>
            <a:r>
              <a:rPr lang="el-GR" sz="1800" b="1" i="0" u="none" strike="noStrike" baseline="0" dirty="0">
                <a:solidFill>
                  <a:srgbClr val="000000"/>
                </a:solidFill>
                <a:latin typeface="PFTransport"/>
              </a:rPr>
              <a:t>μαλάκια</a:t>
            </a:r>
            <a:r>
              <a:rPr lang="el-GR" sz="1800" b="0" i="0" u="none" strike="noStrike" baseline="0" dirty="0">
                <a:solidFill>
                  <a:srgbClr val="000000"/>
                </a:solidFill>
                <a:latin typeface="PFTransport"/>
              </a:rPr>
              <a:t> και τα </a:t>
            </a:r>
            <a:r>
              <a:rPr lang="el-GR" sz="1800" b="1" i="0" u="none" strike="noStrike" baseline="0" dirty="0">
                <a:solidFill>
                  <a:srgbClr val="000000"/>
                </a:solidFill>
                <a:latin typeface="PFTransport"/>
              </a:rPr>
              <a:t>αρθρόποδα</a:t>
            </a:r>
            <a:r>
              <a:rPr lang="el-GR" sz="1800" b="0" i="0" u="none" strike="noStrike" baseline="0" dirty="0">
                <a:solidFill>
                  <a:srgbClr val="000000"/>
                </a:solidFill>
                <a:latin typeface="PFTransport"/>
              </a:rPr>
              <a:t>. </a:t>
            </a:r>
          </a:p>
          <a:p>
            <a:pPr marL="139700" indent="0" algn="just">
              <a:buNone/>
            </a:pPr>
            <a:endParaRPr lang="el-GR" sz="1800" dirty="0">
              <a:solidFill>
                <a:srgbClr val="000000"/>
              </a:solidFill>
              <a:latin typeface="PFTransport"/>
            </a:endParaRPr>
          </a:p>
          <a:p>
            <a:pPr marL="139700" indent="0" algn="just">
              <a:buNone/>
            </a:pPr>
            <a:r>
              <a:rPr lang="el-GR" sz="1800" b="0" i="0" u="none" strike="noStrike" baseline="0" dirty="0">
                <a:solidFill>
                  <a:srgbClr val="000000"/>
                </a:solidFill>
                <a:latin typeface="PFTransport"/>
              </a:rPr>
              <a:t>Τέλος, απαγορευμένη είναι και η κατανάλωση </a:t>
            </a:r>
            <a:r>
              <a:rPr lang="el-GR" sz="1800" b="1" i="0" u="none" strike="noStrike" baseline="0" dirty="0">
                <a:solidFill>
                  <a:srgbClr val="000000"/>
                </a:solidFill>
                <a:latin typeface="PFTransport"/>
              </a:rPr>
              <a:t>αρπακτικών </a:t>
            </a:r>
            <a:r>
              <a:rPr lang="el-GR" sz="1800" b="0" i="0" u="none" strike="noStrike" baseline="0" dirty="0">
                <a:solidFill>
                  <a:srgbClr val="000000"/>
                </a:solidFill>
                <a:latin typeface="PFTransport"/>
              </a:rPr>
              <a:t>(σαρκοβόρων) πτηνών, καθώς και όλων των εντόμων και ζωυφίων. </a:t>
            </a:r>
            <a:endParaRPr lang="en-US" dirty="0"/>
          </a:p>
        </p:txBody>
      </p:sp>
      <p:sp>
        <p:nvSpPr>
          <p:cNvPr id="3" name="Title 2">
            <a:extLst>
              <a:ext uri="{FF2B5EF4-FFF2-40B4-BE49-F238E27FC236}">
                <a16:creationId xmlns:a16="http://schemas.microsoft.com/office/drawing/2014/main" id="{EF11A988-9347-78CD-8E9B-DE43EB806A9E}"/>
              </a:ext>
            </a:extLst>
          </p:cNvPr>
          <p:cNvSpPr>
            <a:spLocks noGrp="1"/>
          </p:cNvSpPr>
          <p:nvPr>
            <p:ph type="title"/>
          </p:nvPr>
        </p:nvSpPr>
        <p:spPr>
          <a:xfrm>
            <a:off x="932738" y="969021"/>
            <a:ext cx="7704000" cy="572700"/>
          </a:xfrm>
        </p:spPr>
        <p:txBody>
          <a:bodyPr/>
          <a:lstStyle/>
          <a:p>
            <a:r>
              <a:rPr lang="el-GR" sz="2800" dirty="0">
                <a:solidFill>
                  <a:schemeClr val="accent1"/>
                </a:solidFill>
                <a:latin typeface="PFTransport"/>
              </a:rPr>
              <a:t>Διαιτητικές απαγορεύσεις στον ιουδαϊσμό: </a:t>
            </a:r>
            <a:br>
              <a:rPr lang="el-GR" sz="2600" b="0" dirty="0">
                <a:solidFill>
                  <a:schemeClr val="accent1"/>
                </a:solidFill>
                <a:latin typeface="PFTransport"/>
              </a:rPr>
            </a:br>
            <a:r>
              <a:rPr lang="el-GR" sz="2600" b="1" i="0" u="none" strike="noStrike" baseline="0" dirty="0">
                <a:solidFill>
                  <a:schemeClr val="accent2"/>
                </a:solidFill>
                <a:latin typeface="PFTraffic Black"/>
              </a:rPr>
              <a:t>γάλα, αυγά, θαλασσινά, πτηνά</a:t>
            </a:r>
            <a:endParaRPr lang="en-US" sz="2600" dirty="0"/>
          </a:p>
        </p:txBody>
      </p:sp>
    </p:spTree>
    <p:extLst>
      <p:ext uri="{BB962C8B-B14F-4D97-AF65-F5344CB8AC3E}">
        <p14:creationId xmlns:p14="http://schemas.microsoft.com/office/powerpoint/2010/main" val="3584615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6CE158-3651-0730-0B49-7AE398851804}"/>
              </a:ext>
            </a:extLst>
          </p:cNvPr>
          <p:cNvSpPr>
            <a:spLocks noGrp="1"/>
          </p:cNvSpPr>
          <p:nvPr>
            <p:ph type="title"/>
          </p:nvPr>
        </p:nvSpPr>
        <p:spPr>
          <a:xfrm>
            <a:off x="448997" y="756796"/>
            <a:ext cx="8246005" cy="434100"/>
          </a:xfrm>
        </p:spPr>
        <p:txBody>
          <a:bodyPr/>
          <a:lstStyle/>
          <a:p>
            <a:r>
              <a:rPr lang="el-GR" sz="2400" b="1" i="0" u="none" strike="noStrike" baseline="0" dirty="0">
                <a:solidFill>
                  <a:schemeClr val="accent1"/>
                </a:solidFill>
                <a:latin typeface="PFTransport"/>
              </a:rPr>
              <a:t>Κανόνες &amp; απαγορεύσεις που αφορούν στην επιλογή τροφής</a:t>
            </a:r>
            <a:endParaRPr lang="en-US" sz="3600" dirty="0">
              <a:solidFill>
                <a:schemeClr val="accent1"/>
              </a:solidFill>
              <a:latin typeface="PFTransport"/>
            </a:endParaRPr>
          </a:p>
        </p:txBody>
      </p:sp>
      <p:sp>
        <p:nvSpPr>
          <p:cNvPr id="4" name="Text Placeholder 3">
            <a:extLst>
              <a:ext uri="{FF2B5EF4-FFF2-40B4-BE49-F238E27FC236}">
                <a16:creationId xmlns:a16="http://schemas.microsoft.com/office/drawing/2014/main" id="{EA17B561-A9EE-5796-7BD0-28C4C4CD71C6}"/>
              </a:ext>
            </a:extLst>
          </p:cNvPr>
          <p:cNvSpPr>
            <a:spLocks noGrp="1"/>
          </p:cNvSpPr>
          <p:nvPr>
            <p:ph type="subTitle" idx="1"/>
          </p:nvPr>
        </p:nvSpPr>
        <p:spPr>
          <a:xfrm>
            <a:off x="627318" y="1361017"/>
            <a:ext cx="7612913" cy="3314599"/>
          </a:xfrm>
          <a:noFill/>
        </p:spPr>
        <p:txBody>
          <a:bodyPr/>
          <a:lstStyle/>
          <a:p>
            <a:pPr algn="just">
              <a:buSzPct val="90000"/>
              <a:buFont typeface="Arial" panose="020B0604020202020204" pitchFamily="34" charset="0"/>
              <a:buChar char="•"/>
            </a:pPr>
            <a:r>
              <a:rPr lang="el-GR" sz="1800" b="0" i="0" u="none" strike="noStrike" baseline="0" dirty="0">
                <a:solidFill>
                  <a:srgbClr val="000000"/>
                </a:solidFill>
                <a:latin typeface="PFTransport"/>
              </a:rPr>
              <a:t>Σε όλες τις κοινωνίες</a:t>
            </a:r>
            <a:r>
              <a:rPr lang="el-GR" sz="1800" dirty="0">
                <a:solidFill>
                  <a:srgbClr val="000000"/>
                </a:solidFill>
                <a:latin typeface="PFTransport"/>
              </a:rPr>
              <a:t> (</a:t>
            </a:r>
            <a:r>
              <a:rPr lang="el-GR" sz="1800" b="0" i="0" u="none" strike="noStrike" baseline="0" dirty="0">
                <a:solidFill>
                  <a:srgbClr val="000000"/>
                </a:solidFill>
                <a:latin typeface="PFTransport"/>
              </a:rPr>
              <a:t>παραδοσιακές &amp; σύγχρονες), </a:t>
            </a:r>
            <a:r>
              <a:rPr lang="el-GR" sz="1800" b="0" i="0" u="sng" strike="noStrike" baseline="0" dirty="0">
                <a:solidFill>
                  <a:srgbClr val="000000"/>
                </a:solidFill>
                <a:latin typeface="PFTransport"/>
              </a:rPr>
              <a:t>συναντώνται κανόνες που αφορούν </a:t>
            </a:r>
            <a:r>
              <a:rPr lang="el-GR" sz="1800" u="sng" dirty="0">
                <a:solidFill>
                  <a:srgbClr val="000000"/>
                </a:solidFill>
                <a:latin typeface="PFTransport"/>
              </a:rPr>
              <a:t>σ</a:t>
            </a:r>
            <a:r>
              <a:rPr lang="el-GR" sz="1800" b="0" i="0" u="sng" strike="noStrike" baseline="0" dirty="0">
                <a:solidFill>
                  <a:srgbClr val="000000"/>
                </a:solidFill>
                <a:latin typeface="PFTransport"/>
              </a:rPr>
              <a:t>την προετοιμασία και την κατανάλωση τροφής</a:t>
            </a:r>
            <a:r>
              <a:rPr lang="el-GR" sz="1800" b="0" i="0" u="none" strike="noStrike" baseline="0" dirty="0">
                <a:solidFill>
                  <a:srgbClr val="000000"/>
                </a:solidFill>
                <a:latin typeface="PFTransport"/>
              </a:rPr>
              <a:t>. </a:t>
            </a:r>
          </a:p>
          <a:p>
            <a:pPr algn="just">
              <a:buSzPct val="90000"/>
              <a:buFont typeface="Arial" panose="020B0604020202020204" pitchFamily="34" charset="0"/>
              <a:buChar char="•"/>
            </a:pPr>
            <a:endParaRPr lang="el-GR" sz="1800" b="0" i="0" u="none" strike="noStrike" baseline="0" dirty="0">
              <a:solidFill>
                <a:srgbClr val="000000"/>
              </a:solidFill>
              <a:latin typeface="PFTransport"/>
            </a:endParaRPr>
          </a:p>
          <a:p>
            <a:pPr algn="just">
              <a:buSzPct val="90000"/>
              <a:buFont typeface="Arial" panose="020B0604020202020204" pitchFamily="34" charset="0"/>
              <a:buChar char="•"/>
            </a:pPr>
            <a:r>
              <a:rPr lang="el-GR" sz="1800" b="0" i="0" u="none" strike="noStrike" baseline="0" dirty="0">
                <a:solidFill>
                  <a:srgbClr val="000000"/>
                </a:solidFill>
                <a:latin typeface="PFTransport"/>
              </a:rPr>
              <a:t>Ίσως τους περισσότερους από αυτούς τους κανόνες σε σχέση με το φαγητό επιβάλλουν οι θρησκείες.</a:t>
            </a:r>
          </a:p>
          <a:p>
            <a:pPr algn="just">
              <a:buSzPct val="90000"/>
              <a:buFont typeface="Arial" panose="020B0604020202020204" pitchFamily="34" charset="0"/>
              <a:buChar char="•"/>
            </a:pPr>
            <a:endParaRPr lang="el-GR" sz="1800" dirty="0">
              <a:solidFill>
                <a:srgbClr val="000000"/>
              </a:solidFill>
              <a:latin typeface="PFTransport"/>
            </a:endParaRPr>
          </a:p>
          <a:p>
            <a:pPr algn="just">
              <a:buSzPct val="90000"/>
              <a:buFont typeface="Arial" panose="020B0604020202020204" pitchFamily="34" charset="0"/>
              <a:buChar char="•"/>
            </a:pPr>
            <a:r>
              <a:rPr lang="el-GR" sz="1800" dirty="0">
                <a:solidFill>
                  <a:srgbClr val="000000"/>
                </a:solidFill>
                <a:latin typeface="PFTransport"/>
              </a:rPr>
              <a:t>Η</a:t>
            </a:r>
            <a:r>
              <a:rPr lang="el-GR" sz="1800" b="0" i="0" u="none" strike="noStrike" baseline="0" dirty="0">
                <a:solidFill>
                  <a:srgbClr val="000000"/>
                </a:solidFill>
                <a:latin typeface="PFTransport"/>
              </a:rPr>
              <a:t> μελέτη και η κατανόηση των διαιτητικών κανόνων που ακολουθούνται από τις διάφορες εθνικές και θρησκευτικές ομάδες, απαιτείται </a:t>
            </a:r>
            <a:r>
              <a:rPr lang="el-GR" sz="1800" dirty="0">
                <a:solidFill>
                  <a:srgbClr val="000000"/>
                </a:solidFill>
                <a:latin typeface="PFTransport"/>
              </a:rPr>
              <a:t>για </a:t>
            </a:r>
            <a:r>
              <a:rPr lang="el-GR" sz="1800" b="0" i="0" u="none" strike="noStrike" baseline="0" dirty="0">
                <a:solidFill>
                  <a:srgbClr val="000000"/>
                </a:solidFill>
                <a:latin typeface="PFTransport"/>
              </a:rPr>
              <a:t>την υλοποίηση παρεμβάσεων σε πληθυσμούς ή μεμονωμένα άτομα, αλλά και στο σχεδιασμό προγραμμάτων επισιτιστικής βοήθειας.</a:t>
            </a:r>
            <a:endParaRPr lang="en-US" dirty="0"/>
          </a:p>
        </p:txBody>
      </p:sp>
    </p:spTree>
    <p:extLst>
      <p:ext uri="{BB962C8B-B14F-4D97-AF65-F5344CB8AC3E}">
        <p14:creationId xmlns:p14="http://schemas.microsoft.com/office/powerpoint/2010/main" val="1366835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B5BD63-0089-B1D5-3080-E8433FBE1FE9}"/>
              </a:ext>
            </a:extLst>
          </p:cNvPr>
          <p:cNvSpPr>
            <a:spLocks noGrp="1"/>
          </p:cNvSpPr>
          <p:nvPr>
            <p:ph type="body" idx="1"/>
          </p:nvPr>
        </p:nvSpPr>
        <p:spPr>
          <a:xfrm>
            <a:off x="789338" y="1342360"/>
            <a:ext cx="8003790" cy="3455582"/>
          </a:xfrm>
          <a:solidFill>
            <a:schemeClr val="tx2"/>
          </a:solidFill>
        </p:spPr>
        <p:txBody>
          <a:bodyPr/>
          <a:lstStyle/>
          <a:p>
            <a:pPr algn="just">
              <a:buFont typeface="Wingdings" panose="05000000000000000000" pitchFamily="2" charset="2"/>
              <a:buChar char="§"/>
            </a:pPr>
            <a:r>
              <a:rPr lang="el-GR" sz="1800" b="0" i="0" u="none" strike="noStrike" baseline="0" dirty="0">
                <a:solidFill>
                  <a:srgbClr val="000000"/>
                </a:solidFill>
                <a:latin typeface="PFTransport"/>
              </a:rPr>
              <a:t>Μια ενδιαφέρουσα απαγόρευση είναι ο γαστρονομικός συνδυασμός, του κρέατος και των γαλακτοκομικών προϊόντων. </a:t>
            </a:r>
          </a:p>
          <a:p>
            <a:pPr algn="just">
              <a:buFont typeface="Wingdings" panose="05000000000000000000" pitchFamily="2" charset="2"/>
              <a:buChar char="§"/>
            </a:pPr>
            <a:endParaRPr lang="el-GR" sz="1800" dirty="0">
              <a:solidFill>
                <a:srgbClr val="000000"/>
              </a:solidFill>
              <a:latin typeface="PFTransport"/>
            </a:endParaRPr>
          </a:p>
          <a:p>
            <a:pPr algn="just">
              <a:buFont typeface="Wingdings" panose="05000000000000000000" pitchFamily="2" charset="2"/>
              <a:buChar char="§"/>
            </a:pPr>
            <a:r>
              <a:rPr lang="el-GR" sz="1800" b="0" i="0" u="none" strike="noStrike" baseline="0" dirty="0">
                <a:solidFill>
                  <a:srgbClr val="000000"/>
                </a:solidFill>
                <a:latin typeface="PFTransport"/>
              </a:rPr>
              <a:t>Σύμφωνα με ερμηνεία που περιέχει το </a:t>
            </a:r>
            <a:r>
              <a:rPr lang="el-GR" sz="1800" b="0" i="1" u="none" strike="noStrike" baseline="0" dirty="0" err="1">
                <a:solidFill>
                  <a:srgbClr val="000000"/>
                </a:solidFill>
                <a:latin typeface="PFTransport"/>
              </a:rPr>
              <a:t>Tαλμούδ</a:t>
            </a:r>
            <a:r>
              <a:rPr lang="el-GR" sz="1800" b="0" i="0" u="none" strike="noStrike" baseline="0" dirty="0">
                <a:solidFill>
                  <a:srgbClr val="000000"/>
                </a:solidFill>
                <a:latin typeface="PFTransport"/>
              </a:rPr>
              <a:t>, η απαγόρευση αυτή προκύπτει από την οδηγία </a:t>
            </a:r>
            <a:r>
              <a:rPr lang="el-GR" sz="1800" b="0" i="0" u="sng" strike="noStrike" baseline="0" dirty="0">
                <a:solidFill>
                  <a:srgbClr val="000000"/>
                </a:solidFill>
                <a:latin typeface="PFTransport"/>
              </a:rPr>
              <a:t>να μη μαγειρευτεί το μικρό του προβάτου στο γάλα της μητέρας του. </a:t>
            </a:r>
          </a:p>
          <a:p>
            <a:pPr algn="just">
              <a:buFont typeface="Wingdings" panose="05000000000000000000" pitchFamily="2" charset="2"/>
              <a:buChar char="§"/>
            </a:pPr>
            <a:endParaRPr lang="el-GR" sz="1800" dirty="0">
              <a:solidFill>
                <a:srgbClr val="000000"/>
              </a:solidFill>
              <a:latin typeface="PFTransport"/>
            </a:endParaRPr>
          </a:p>
          <a:p>
            <a:pPr algn="just">
              <a:buFont typeface="Wingdings" panose="05000000000000000000" pitchFamily="2" charset="2"/>
              <a:buChar char="§"/>
            </a:pPr>
            <a:r>
              <a:rPr lang="el-GR" sz="1800" dirty="0">
                <a:solidFill>
                  <a:srgbClr val="000000"/>
                </a:solidFill>
                <a:latin typeface="PFTransport"/>
              </a:rPr>
              <a:t>Η</a:t>
            </a:r>
            <a:r>
              <a:rPr lang="el-GR" sz="1800" b="0" i="0" u="none" strike="noStrike" baseline="0" dirty="0">
                <a:solidFill>
                  <a:srgbClr val="000000"/>
                </a:solidFill>
                <a:latin typeface="PFTransport"/>
              </a:rPr>
              <a:t> απαγόρευση της ανάμειξης απαιτεί την πάροδο 6 ωρών μετά την κατανάλωση κρέατος και πριν από τη λήψη γαλακτοκομικών, καθώς και την πάροδο 1 ώρας μετά την κατανάλωση γαλακτοκομικών και πριν από τη λήψη κρέατος.</a:t>
            </a:r>
            <a:endParaRPr lang="en-US" dirty="0"/>
          </a:p>
        </p:txBody>
      </p:sp>
      <p:sp>
        <p:nvSpPr>
          <p:cNvPr id="3" name="Title 2">
            <a:extLst>
              <a:ext uri="{FF2B5EF4-FFF2-40B4-BE49-F238E27FC236}">
                <a16:creationId xmlns:a16="http://schemas.microsoft.com/office/drawing/2014/main" id="{59AF1D25-BE20-87C6-B45D-20CDD8D02CCE}"/>
              </a:ext>
            </a:extLst>
          </p:cNvPr>
          <p:cNvSpPr>
            <a:spLocks noGrp="1"/>
          </p:cNvSpPr>
          <p:nvPr>
            <p:ph type="title"/>
          </p:nvPr>
        </p:nvSpPr>
        <p:spPr>
          <a:xfrm>
            <a:off x="778703" y="334925"/>
            <a:ext cx="7704000" cy="1024066"/>
          </a:xfrm>
        </p:spPr>
        <p:txBody>
          <a:bodyPr/>
          <a:lstStyle/>
          <a:p>
            <a:r>
              <a:rPr lang="el-GR" sz="2800" dirty="0">
                <a:solidFill>
                  <a:schemeClr val="accent1"/>
                </a:solidFill>
                <a:latin typeface="PFTransport"/>
              </a:rPr>
              <a:t>Διαιτητικές απαγορεύσεις στον ιουδαϊσμό: </a:t>
            </a:r>
            <a:r>
              <a:rPr lang="el-GR" sz="2800" dirty="0">
                <a:solidFill>
                  <a:schemeClr val="accent2"/>
                </a:solidFill>
                <a:latin typeface="PFTransport"/>
              </a:rPr>
              <a:t>συνδυασμός κρέατος με γαλακτοκομικά</a:t>
            </a:r>
            <a:endParaRPr lang="en-US" sz="2800" dirty="0">
              <a:solidFill>
                <a:schemeClr val="accent2"/>
              </a:solidFill>
            </a:endParaRPr>
          </a:p>
        </p:txBody>
      </p:sp>
      <p:pic>
        <p:nvPicPr>
          <p:cNvPr id="4" name="Picture 3">
            <a:extLst>
              <a:ext uri="{FF2B5EF4-FFF2-40B4-BE49-F238E27FC236}">
                <a16:creationId xmlns:a16="http://schemas.microsoft.com/office/drawing/2014/main" id="{15309292-2E9B-64CB-A85F-41955E264B34}"/>
              </a:ext>
            </a:extLst>
          </p:cNvPr>
          <p:cNvPicPr>
            <a:picLocks noChangeAspect="1"/>
          </p:cNvPicPr>
          <p:nvPr/>
        </p:nvPicPr>
        <p:blipFill rotWithShape="1">
          <a:blip r:embed="rId2"/>
          <a:srcRect l="10102" r="28804" b="8793"/>
          <a:stretch/>
        </p:blipFill>
        <p:spPr>
          <a:xfrm>
            <a:off x="7368364" y="345558"/>
            <a:ext cx="1424764" cy="1217428"/>
          </a:xfrm>
          <a:prstGeom prst="rect">
            <a:avLst/>
          </a:prstGeom>
        </p:spPr>
      </p:pic>
    </p:spTree>
    <p:extLst>
      <p:ext uri="{BB962C8B-B14F-4D97-AF65-F5344CB8AC3E}">
        <p14:creationId xmlns:p14="http://schemas.microsoft.com/office/powerpoint/2010/main" val="2180323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B5BD63-0089-B1D5-3080-E8433FBE1FE9}"/>
              </a:ext>
            </a:extLst>
          </p:cNvPr>
          <p:cNvSpPr>
            <a:spLocks noGrp="1"/>
          </p:cNvSpPr>
          <p:nvPr>
            <p:ph type="body" idx="1"/>
          </p:nvPr>
        </p:nvSpPr>
        <p:spPr>
          <a:xfrm>
            <a:off x="778703" y="1562986"/>
            <a:ext cx="8014423" cy="3221665"/>
          </a:xfrm>
          <a:solidFill>
            <a:schemeClr val="tx2"/>
          </a:solidFill>
        </p:spPr>
        <p:txBody>
          <a:bodyPr/>
          <a:lstStyle/>
          <a:p>
            <a:pPr marL="139700" indent="0">
              <a:buNone/>
            </a:pPr>
            <a:r>
              <a:rPr lang="el-GR" sz="1800" b="0" i="0" u="none" strike="noStrike" baseline="0" dirty="0">
                <a:solidFill>
                  <a:srgbClr val="000000"/>
                </a:solidFill>
                <a:latin typeface="PFTransport"/>
              </a:rPr>
              <a:t>Όσοι ιουδαίοι επιθυμούν να τηρούν την απαγόρευση ανάμειξης γαλακτοκομικών και κρέατος αναγκάζονται να απέχουν από πολλά συνήθη φαγητά, </a:t>
            </a:r>
            <a:r>
              <a:rPr lang="el-GR" sz="1800" b="0" i="1" u="none" strike="noStrike" baseline="0" dirty="0">
                <a:solidFill>
                  <a:schemeClr val="accent1"/>
                </a:solidFill>
                <a:latin typeface="PFTransport"/>
              </a:rPr>
              <a:t>π.χ. μακαρόνια με τυρί και κιμά, διάφορα σάντουιτς και πίτσες με αλλαντικά και τυρί</a:t>
            </a:r>
            <a:r>
              <a:rPr lang="el-GR" sz="1800" b="0" i="0" u="none" strike="noStrike" baseline="0" dirty="0">
                <a:solidFill>
                  <a:srgbClr val="000000"/>
                </a:solidFill>
                <a:latin typeface="PFTransport"/>
              </a:rPr>
              <a:t>. </a:t>
            </a:r>
          </a:p>
          <a:p>
            <a:pPr marL="139700" indent="0">
              <a:buNone/>
            </a:pPr>
            <a:endParaRPr lang="el-GR" sz="1800" dirty="0">
              <a:solidFill>
                <a:srgbClr val="000000"/>
              </a:solidFill>
              <a:latin typeface="PFTransport"/>
            </a:endParaRPr>
          </a:p>
          <a:p>
            <a:pPr marL="139700" indent="0">
              <a:buNone/>
            </a:pPr>
            <a:r>
              <a:rPr lang="el-GR" sz="1800" b="0" i="0" u="none" strike="noStrike" baseline="0" dirty="0">
                <a:solidFill>
                  <a:srgbClr val="000000"/>
                </a:solidFill>
                <a:latin typeface="PFTransport"/>
              </a:rPr>
              <a:t>Συχνά, διαθέτουν στα νοικοκυριά τους διαφορετικά σκεύη για την προετοιμασία και το σερβίρισμα των γευμάτων. </a:t>
            </a:r>
          </a:p>
          <a:p>
            <a:pPr marL="139700" indent="0">
              <a:buNone/>
            </a:pPr>
            <a:endParaRPr lang="el-GR" sz="1800" dirty="0">
              <a:solidFill>
                <a:srgbClr val="000000"/>
              </a:solidFill>
              <a:latin typeface="PFTransport"/>
            </a:endParaRPr>
          </a:p>
          <a:p>
            <a:pPr marL="139700" indent="0">
              <a:buNone/>
            </a:pPr>
            <a:r>
              <a:rPr lang="el-GR" sz="1800" b="0" i="0" u="none" strike="noStrike" baseline="0" dirty="0">
                <a:solidFill>
                  <a:srgbClr val="000000"/>
                </a:solidFill>
                <a:latin typeface="PFTransport"/>
              </a:rPr>
              <a:t>Για να αποφεύγουν την ανεπιθύμητη ανάμειξη, οι εύποροι ορθόδοξοι ιουδαίοι μπορεί ακόμα να διαθέτουν δύο φούρνους ή/και δύο ψυγεία.</a:t>
            </a:r>
            <a:endParaRPr lang="en-US" dirty="0"/>
          </a:p>
        </p:txBody>
      </p:sp>
      <p:sp>
        <p:nvSpPr>
          <p:cNvPr id="3" name="Title 2">
            <a:extLst>
              <a:ext uri="{FF2B5EF4-FFF2-40B4-BE49-F238E27FC236}">
                <a16:creationId xmlns:a16="http://schemas.microsoft.com/office/drawing/2014/main" id="{59AF1D25-BE20-87C6-B45D-20CDD8D02CCE}"/>
              </a:ext>
            </a:extLst>
          </p:cNvPr>
          <p:cNvSpPr>
            <a:spLocks noGrp="1"/>
          </p:cNvSpPr>
          <p:nvPr>
            <p:ph type="title"/>
          </p:nvPr>
        </p:nvSpPr>
        <p:spPr>
          <a:xfrm>
            <a:off x="920722" y="908566"/>
            <a:ext cx="7704000" cy="572700"/>
          </a:xfrm>
        </p:spPr>
        <p:txBody>
          <a:bodyPr/>
          <a:lstStyle/>
          <a:p>
            <a:r>
              <a:rPr lang="el-GR" sz="2800" dirty="0">
                <a:solidFill>
                  <a:schemeClr val="accent1"/>
                </a:solidFill>
                <a:latin typeface="PFTransport"/>
              </a:rPr>
              <a:t>Διαιτητικές απαγορεύσεις στον ιουδαϊσμό: </a:t>
            </a:r>
            <a:r>
              <a:rPr lang="el-GR" sz="2600" dirty="0">
                <a:solidFill>
                  <a:schemeClr val="accent2"/>
                </a:solidFill>
                <a:latin typeface="PFTransport"/>
              </a:rPr>
              <a:t>συνδυασμός κρέατος με γαλακτοκομικά (εφαρμογή)</a:t>
            </a:r>
            <a:endParaRPr lang="en-US" sz="2600" dirty="0">
              <a:solidFill>
                <a:schemeClr val="accent2"/>
              </a:solidFill>
            </a:endParaRPr>
          </a:p>
        </p:txBody>
      </p:sp>
    </p:spTree>
    <p:extLst>
      <p:ext uri="{BB962C8B-B14F-4D97-AF65-F5344CB8AC3E}">
        <p14:creationId xmlns:p14="http://schemas.microsoft.com/office/powerpoint/2010/main" val="4214461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B5BD63-0089-B1D5-3080-E8433FBE1FE9}"/>
              </a:ext>
            </a:extLst>
          </p:cNvPr>
          <p:cNvSpPr>
            <a:spLocks noGrp="1"/>
          </p:cNvSpPr>
          <p:nvPr>
            <p:ph type="body" idx="1"/>
          </p:nvPr>
        </p:nvSpPr>
        <p:spPr>
          <a:xfrm>
            <a:off x="778703" y="1562986"/>
            <a:ext cx="8014423" cy="3221665"/>
          </a:xfrm>
          <a:solidFill>
            <a:schemeClr val="tx2"/>
          </a:solidFill>
        </p:spPr>
        <p:txBody>
          <a:bodyPr/>
          <a:lstStyle/>
          <a:p>
            <a:pPr marL="139700" indent="0">
              <a:buNone/>
            </a:pPr>
            <a:r>
              <a:rPr lang="el-GR" sz="1800" b="0" i="0" u="none" strike="noStrike" baseline="0" dirty="0">
                <a:solidFill>
                  <a:schemeClr val="bg1">
                    <a:lumMod val="20000"/>
                    <a:lumOff val="80000"/>
                  </a:schemeClr>
                </a:solidFill>
                <a:latin typeface="PFTransport"/>
              </a:rPr>
              <a:t>Όσοι ιουδαίοι επιθυμούν να τηρούν την απαγόρευση ανάμειξης γαλακτοκομικών και κρέατος αναγκάζονται να απέχουν από πολλά συνήθη φαγητά, όπως μακαρόνια με τυρί και κιμά, διάφορα σάντουιτς και πίτσες με αλλαντικά και τυρί. </a:t>
            </a:r>
          </a:p>
          <a:p>
            <a:pPr marL="139700" indent="0">
              <a:buNone/>
            </a:pPr>
            <a:endParaRPr lang="el-GR" sz="1800" dirty="0">
              <a:solidFill>
                <a:schemeClr val="bg1">
                  <a:lumMod val="20000"/>
                  <a:lumOff val="80000"/>
                </a:schemeClr>
              </a:solidFill>
              <a:latin typeface="PFTransport"/>
            </a:endParaRPr>
          </a:p>
          <a:p>
            <a:pPr marL="139700" indent="0">
              <a:buNone/>
            </a:pPr>
            <a:r>
              <a:rPr lang="el-GR" sz="1800" b="0" i="0" u="none" strike="noStrike" baseline="0" dirty="0">
                <a:solidFill>
                  <a:schemeClr val="bg1">
                    <a:lumMod val="20000"/>
                    <a:lumOff val="80000"/>
                  </a:schemeClr>
                </a:solidFill>
                <a:latin typeface="PFTransport"/>
              </a:rPr>
              <a:t>Συχνά, διαθέτουν στα νοικοκυριά τους διαφορετικά σκεύη για την προετοιμασία και το σερβίρισμα των γευμάτων. </a:t>
            </a:r>
          </a:p>
          <a:p>
            <a:pPr marL="139700" indent="0">
              <a:buNone/>
            </a:pPr>
            <a:endParaRPr lang="el-GR" sz="1800" dirty="0">
              <a:solidFill>
                <a:schemeClr val="bg1">
                  <a:lumMod val="20000"/>
                  <a:lumOff val="80000"/>
                </a:schemeClr>
              </a:solidFill>
              <a:latin typeface="PFTransport"/>
            </a:endParaRPr>
          </a:p>
          <a:p>
            <a:pPr marL="139700" indent="0">
              <a:buNone/>
            </a:pPr>
            <a:r>
              <a:rPr lang="el-GR" sz="1800" b="0" i="0" u="none" strike="noStrike" baseline="0" dirty="0">
                <a:solidFill>
                  <a:schemeClr val="bg1">
                    <a:lumMod val="20000"/>
                    <a:lumOff val="80000"/>
                  </a:schemeClr>
                </a:solidFill>
                <a:latin typeface="PFTransport"/>
              </a:rPr>
              <a:t>Για να αποφεύγουν την ανεπιθύμητη ανάμειξη, οι εύποροι ορθόδοξοι ιουδαίοι μπορεί ακόμα να διαθέτουν δύο φούρνους ή/και δύο ψυγεία.</a:t>
            </a:r>
            <a:endParaRPr lang="en-US" dirty="0">
              <a:solidFill>
                <a:schemeClr val="bg1">
                  <a:lumMod val="20000"/>
                  <a:lumOff val="80000"/>
                </a:schemeClr>
              </a:solidFill>
            </a:endParaRPr>
          </a:p>
        </p:txBody>
      </p:sp>
      <p:sp>
        <p:nvSpPr>
          <p:cNvPr id="3" name="Title 2">
            <a:extLst>
              <a:ext uri="{FF2B5EF4-FFF2-40B4-BE49-F238E27FC236}">
                <a16:creationId xmlns:a16="http://schemas.microsoft.com/office/drawing/2014/main" id="{59AF1D25-BE20-87C6-B45D-20CDD8D02CCE}"/>
              </a:ext>
            </a:extLst>
          </p:cNvPr>
          <p:cNvSpPr>
            <a:spLocks noGrp="1"/>
          </p:cNvSpPr>
          <p:nvPr>
            <p:ph type="title"/>
          </p:nvPr>
        </p:nvSpPr>
        <p:spPr>
          <a:xfrm>
            <a:off x="920722" y="908566"/>
            <a:ext cx="7704000" cy="572700"/>
          </a:xfrm>
        </p:spPr>
        <p:txBody>
          <a:bodyPr/>
          <a:lstStyle/>
          <a:p>
            <a:r>
              <a:rPr lang="el-GR" sz="2800" dirty="0">
                <a:solidFill>
                  <a:schemeClr val="accent1"/>
                </a:solidFill>
                <a:latin typeface="PFTransport"/>
              </a:rPr>
              <a:t>Διαιτητικές απαγορεύσεις στον ιουδαϊσμό: </a:t>
            </a:r>
            <a:r>
              <a:rPr lang="el-GR" sz="2600" dirty="0">
                <a:solidFill>
                  <a:schemeClr val="accent2"/>
                </a:solidFill>
                <a:latin typeface="PFTransport"/>
              </a:rPr>
              <a:t>συνδυασμός κρέατος με γαλακτοκομικά (εφαρμογή)</a:t>
            </a:r>
            <a:endParaRPr lang="en-US" sz="2600" dirty="0">
              <a:solidFill>
                <a:schemeClr val="accent2"/>
              </a:solidFill>
            </a:endParaRPr>
          </a:p>
        </p:txBody>
      </p:sp>
      <p:sp>
        <p:nvSpPr>
          <p:cNvPr id="4" name="Rectangle: Rounded Corners 3">
            <a:extLst>
              <a:ext uri="{FF2B5EF4-FFF2-40B4-BE49-F238E27FC236}">
                <a16:creationId xmlns:a16="http://schemas.microsoft.com/office/drawing/2014/main" id="{12D782CA-79F4-9297-26F9-5874BA56AFEA}"/>
              </a:ext>
            </a:extLst>
          </p:cNvPr>
          <p:cNvSpPr/>
          <p:nvPr/>
        </p:nvSpPr>
        <p:spPr>
          <a:xfrm>
            <a:off x="3916067" y="2420248"/>
            <a:ext cx="4249738" cy="20295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0" i="0" u="none" strike="noStrike" baseline="0" dirty="0">
                <a:solidFill>
                  <a:schemeClr val="tx2"/>
                </a:solidFill>
                <a:latin typeface="PFTransport"/>
              </a:rPr>
              <a:t>Ο τρόπος με τον οποίο εφαρμόζεται η συγκεκριμένη απαγόρευση διαφοροποιείται από τη μια ιουδαϊκή κοινότητα στην άλλη, ενώ εξαρτάται επίσης από τις απόψεις του κάθε ραβίνου.</a:t>
            </a:r>
            <a:endParaRPr lang="en-US" sz="2000" dirty="0">
              <a:solidFill>
                <a:schemeClr val="tx2"/>
              </a:solidFill>
            </a:endParaRPr>
          </a:p>
        </p:txBody>
      </p:sp>
    </p:spTree>
    <p:extLst>
      <p:ext uri="{BB962C8B-B14F-4D97-AF65-F5344CB8AC3E}">
        <p14:creationId xmlns:p14="http://schemas.microsoft.com/office/powerpoint/2010/main" val="3160724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101730-2EC7-0F11-9E9C-BB51A2C80722}"/>
              </a:ext>
            </a:extLst>
          </p:cNvPr>
          <p:cNvPicPr>
            <a:picLocks noChangeAspect="1"/>
          </p:cNvPicPr>
          <p:nvPr/>
        </p:nvPicPr>
        <p:blipFill rotWithShape="1">
          <a:blip r:embed="rId2"/>
          <a:srcRect l="25769" r="24688"/>
          <a:stretch/>
        </p:blipFill>
        <p:spPr>
          <a:xfrm>
            <a:off x="7347097" y="2987750"/>
            <a:ext cx="1446028" cy="2155750"/>
          </a:xfrm>
          <a:prstGeom prst="rect">
            <a:avLst/>
          </a:prstGeom>
        </p:spPr>
      </p:pic>
      <p:sp>
        <p:nvSpPr>
          <p:cNvPr id="2" name="Text Placeholder 1">
            <a:extLst>
              <a:ext uri="{FF2B5EF4-FFF2-40B4-BE49-F238E27FC236}">
                <a16:creationId xmlns:a16="http://schemas.microsoft.com/office/drawing/2014/main" id="{9FB40AEC-D7F6-0F3A-215E-94DB828544A8}"/>
              </a:ext>
            </a:extLst>
          </p:cNvPr>
          <p:cNvSpPr>
            <a:spLocks noGrp="1"/>
          </p:cNvSpPr>
          <p:nvPr>
            <p:ph type="body" idx="1"/>
          </p:nvPr>
        </p:nvSpPr>
        <p:spPr>
          <a:xfrm>
            <a:off x="667863" y="1407875"/>
            <a:ext cx="6700500" cy="3202507"/>
          </a:xfrm>
          <a:noFill/>
        </p:spPr>
        <p:txBody>
          <a:bodyPr/>
          <a:lstStyle/>
          <a:p>
            <a:pPr marL="139700" indent="0" algn="just">
              <a:buNone/>
            </a:pPr>
            <a:r>
              <a:rPr lang="el-GR" sz="1800" b="0" i="0" u="none" strike="noStrike" baseline="0" dirty="0">
                <a:solidFill>
                  <a:srgbClr val="000000"/>
                </a:solidFill>
                <a:latin typeface="PFTransport"/>
              </a:rPr>
              <a:t>Η </a:t>
            </a:r>
            <a:r>
              <a:rPr lang="el-GR" sz="1800" b="0" i="1" u="none" strike="noStrike" baseline="0" dirty="0" err="1">
                <a:solidFill>
                  <a:srgbClr val="000000"/>
                </a:solidFill>
                <a:latin typeface="PFTransport"/>
              </a:rPr>
              <a:t>Τορά</a:t>
            </a:r>
            <a:r>
              <a:rPr lang="el-GR" sz="1800" b="0" i="1" u="none" strike="noStrike" baseline="0" dirty="0">
                <a:solidFill>
                  <a:srgbClr val="000000"/>
                </a:solidFill>
                <a:latin typeface="PFTransport"/>
              </a:rPr>
              <a:t> </a:t>
            </a:r>
            <a:r>
              <a:rPr lang="el-GR" sz="1800" b="0" i="0" u="none" strike="noStrike" baseline="0" dirty="0">
                <a:solidFill>
                  <a:srgbClr val="000000"/>
                </a:solidFill>
                <a:latin typeface="PFTransport"/>
              </a:rPr>
              <a:t>ορίζει πως απαγορεύεται η κατανάλωση τροφής που προέρχεται από προσφορές ειδωλολατρών (για την περίπτωση των ζώων). </a:t>
            </a:r>
          </a:p>
          <a:p>
            <a:pPr marL="139700" indent="0" algn="just">
              <a:buNone/>
            </a:pPr>
            <a:endParaRPr lang="el-GR" sz="1800" dirty="0">
              <a:solidFill>
                <a:srgbClr val="000000"/>
              </a:solidFill>
              <a:latin typeface="PFTransport"/>
            </a:endParaRPr>
          </a:p>
          <a:p>
            <a:pPr marL="139700" indent="0" algn="just">
              <a:buNone/>
            </a:pPr>
            <a:r>
              <a:rPr lang="el-GR" sz="1800" b="0" i="0" u="none" strike="noStrike" baseline="0" dirty="0">
                <a:solidFill>
                  <a:srgbClr val="000000"/>
                </a:solidFill>
                <a:latin typeface="PFTransport"/>
              </a:rPr>
              <a:t>Προεκτείνοντας την απαγόρευση αυτή, οι ορθόδοξοι ιουδαίοι αποφεύγουν να καταναλώνουν κρασί που έχει παρασκευασθεί από μη ιουδαίους, μια και το κρασί ήταν συνήθης προσφορά των ειδωλολατρών στους θεούς. </a:t>
            </a:r>
          </a:p>
          <a:p>
            <a:pPr marL="139700" indent="0" algn="just">
              <a:buNone/>
            </a:pPr>
            <a:endParaRPr lang="el-GR" sz="1800" dirty="0">
              <a:solidFill>
                <a:srgbClr val="000000"/>
              </a:solidFill>
              <a:latin typeface="PFTransport"/>
            </a:endParaRPr>
          </a:p>
          <a:p>
            <a:pPr marL="139700" indent="0" algn="just">
              <a:buNone/>
            </a:pPr>
            <a:r>
              <a:rPr lang="el-GR" sz="1800" b="0" i="0" u="none" strike="noStrike" baseline="0" dirty="0">
                <a:solidFill>
                  <a:srgbClr val="000000"/>
                </a:solidFill>
                <a:latin typeface="PFTransport"/>
              </a:rPr>
              <a:t>Τέλος, απαγορεύεται η κατανάλωση ζώων που είτε είχαν φυσικό </a:t>
            </a:r>
            <a:endParaRPr lang="en-US" sz="1800" b="0" i="0" u="none" strike="noStrike" baseline="0" dirty="0">
              <a:solidFill>
                <a:srgbClr val="000000"/>
              </a:solidFill>
              <a:latin typeface="PFTransport"/>
            </a:endParaRPr>
          </a:p>
          <a:p>
            <a:pPr marL="139700" indent="0" algn="just">
              <a:buNone/>
            </a:pPr>
            <a:r>
              <a:rPr lang="el-GR" sz="1800" b="0" i="0" u="none" strike="noStrike" baseline="0" dirty="0">
                <a:solidFill>
                  <a:srgbClr val="000000"/>
                </a:solidFill>
                <a:latin typeface="PFTransport"/>
              </a:rPr>
              <a:t>θάνατο είτε θανατώθηκαν από άλλο ζώο.</a:t>
            </a:r>
            <a:endParaRPr lang="en-US" dirty="0"/>
          </a:p>
        </p:txBody>
      </p:sp>
      <p:sp>
        <p:nvSpPr>
          <p:cNvPr id="3" name="Title 2">
            <a:extLst>
              <a:ext uri="{FF2B5EF4-FFF2-40B4-BE49-F238E27FC236}">
                <a16:creationId xmlns:a16="http://schemas.microsoft.com/office/drawing/2014/main" id="{C5255BE4-C5E8-96A9-1ABA-34A73D1CA2F7}"/>
              </a:ext>
            </a:extLst>
          </p:cNvPr>
          <p:cNvSpPr>
            <a:spLocks noGrp="1"/>
          </p:cNvSpPr>
          <p:nvPr>
            <p:ph type="title"/>
          </p:nvPr>
        </p:nvSpPr>
        <p:spPr>
          <a:xfrm>
            <a:off x="795453" y="361507"/>
            <a:ext cx="7704000" cy="918777"/>
          </a:xfrm>
        </p:spPr>
        <p:txBody>
          <a:bodyPr/>
          <a:lstStyle/>
          <a:p>
            <a:r>
              <a:rPr lang="el-GR" sz="2600" dirty="0">
                <a:solidFill>
                  <a:schemeClr val="accent1"/>
                </a:solidFill>
                <a:latin typeface="PFTransport"/>
              </a:rPr>
              <a:t>Διαιτητικές απαγορεύσεις στον ιουδαϊσμό: </a:t>
            </a:r>
            <a:br>
              <a:rPr lang="el-GR" sz="2600" dirty="0">
                <a:solidFill>
                  <a:schemeClr val="accent1"/>
                </a:solidFill>
                <a:latin typeface="PFTransport"/>
              </a:rPr>
            </a:br>
            <a:r>
              <a:rPr lang="el-GR" sz="2600" dirty="0">
                <a:solidFill>
                  <a:schemeClr val="accent2"/>
                </a:solidFill>
                <a:latin typeface="PFTransport"/>
              </a:rPr>
              <a:t>τροφή που προσφέρεται από ειδωλολάτρες</a:t>
            </a:r>
            <a:endParaRPr lang="en-US" sz="2600" dirty="0"/>
          </a:p>
        </p:txBody>
      </p:sp>
    </p:spTree>
    <p:extLst>
      <p:ext uri="{BB962C8B-B14F-4D97-AF65-F5344CB8AC3E}">
        <p14:creationId xmlns:p14="http://schemas.microsoft.com/office/powerpoint/2010/main" val="3082421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4811AC-480E-5792-507A-14D90263D17F}"/>
              </a:ext>
            </a:extLst>
          </p:cNvPr>
          <p:cNvSpPr>
            <a:spLocks noGrp="1"/>
          </p:cNvSpPr>
          <p:nvPr>
            <p:ph type="body" idx="1"/>
          </p:nvPr>
        </p:nvSpPr>
        <p:spPr>
          <a:xfrm>
            <a:off x="616688" y="350874"/>
            <a:ext cx="8176437" cy="4455041"/>
          </a:xfrm>
          <a:solidFill>
            <a:schemeClr val="tx2"/>
          </a:solidFill>
        </p:spPr>
        <p:txBody>
          <a:bodyPr/>
          <a:lstStyle/>
          <a:p>
            <a:pPr marL="139700" indent="0" algn="just">
              <a:buNone/>
            </a:pPr>
            <a:r>
              <a:rPr lang="el-GR" sz="1800" b="0" i="0" u="none" strike="noStrike" baseline="0" dirty="0">
                <a:solidFill>
                  <a:srgbClr val="000000"/>
                </a:solidFill>
                <a:latin typeface="PFTransport"/>
              </a:rPr>
              <a:t>H απαγόρευση κατανάλωσης αίματος και η επιβολή αποχής από ακάθαρτα ζώα οδήγησαν στην καθιέρωση της </a:t>
            </a:r>
            <a:r>
              <a:rPr lang="el-GR" sz="1800" b="1" i="1" u="none" strike="noStrike" baseline="0" dirty="0" err="1">
                <a:solidFill>
                  <a:srgbClr val="000000"/>
                </a:solidFill>
                <a:latin typeface="PFTransport"/>
              </a:rPr>
              <a:t>σεχιτά</a:t>
            </a:r>
            <a:r>
              <a:rPr lang="el-GR" sz="1800" b="1" i="1" u="none" strike="noStrike" baseline="0" dirty="0">
                <a:solidFill>
                  <a:srgbClr val="000000"/>
                </a:solidFill>
                <a:latin typeface="PFTransport"/>
              </a:rPr>
              <a:t> </a:t>
            </a:r>
            <a:r>
              <a:rPr lang="el-GR" sz="1800" b="0" i="1" u="none" strike="noStrike" baseline="0" dirty="0">
                <a:solidFill>
                  <a:srgbClr val="000000"/>
                </a:solidFill>
                <a:latin typeface="PFTransport"/>
              </a:rPr>
              <a:t>(</a:t>
            </a:r>
            <a:r>
              <a:rPr lang="el-GR" sz="1800" b="0" i="1" u="none" strike="noStrike" baseline="0" dirty="0" err="1">
                <a:solidFill>
                  <a:srgbClr val="000000"/>
                </a:solidFill>
                <a:latin typeface="PFTransport"/>
              </a:rPr>
              <a:t>shechita</a:t>
            </a:r>
            <a:r>
              <a:rPr lang="el-GR" sz="1800" b="0" i="1" u="none" strike="noStrike" baseline="0" dirty="0">
                <a:solidFill>
                  <a:srgbClr val="000000"/>
                </a:solidFill>
                <a:latin typeface="PFTransport"/>
              </a:rPr>
              <a:t>)</a:t>
            </a:r>
            <a:r>
              <a:rPr lang="en-US" sz="1800" b="0" i="1" u="none" strike="noStrike" baseline="0" dirty="0">
                <a:solidFill>
                  <a:srgbClr val="000000"/>
                </a:solidFill>
                <a:latin typeface="PFTransport"/>
              </a:rPr>
              <a:t> (</a:t>
            </a:r>
            <a:r>
              <a:rPr lang="el-GR" sz="1800" b="0" i="0" u="none" strike="noStrike" baseline="0" dirty="0">
                <a:solidFill>
                  <a:srgbClr val="000000"/>
                </a:solidFill>
                <a:latin typeface="PFTransport"/>
              </a:rPr>
              <a:t>εβραϊκός τρόπος σφαγιασμού των ζώων</a:t>
            </a:r>
            <a:r>
              <a:rPr lang="en-US" sz="1800" b="0" i="0" u="none" strike="noStrike" baseline="0" dirty="0">
                <a:solidFill>
                  <a:srgbClr val="000000"/>
                </a:solidFill>
                <a:latin typeface="PFTransport"/>
              </a:rPr>
              <a:t>)</a:t>
            </a:r>
            <a:r>
              <a:rPr lang="el-GR" sz="1800" b="0" i="0" u="none" strike="noStrike" baseline="0" dirty="0">
                <a:solidFill>
                  <a:srgbClr val="000000"/>
                </a:solidFill>
                <a:latin typeface="PFTransport"/>
              </a:rPr>
              <a:t>. </a:t>
            </a:r>
            <a:endParaRPr lang="en-US" sz="1800" b="0" i="0" u="none" strike="noStrike" baseline="0" dirty="0">
              <a:solidFill>
                <a:srgbClr val="000000"/>
              </a:solidFill>
              <a:latin typeface="PFTransport"/>
            </a:endParaRPr>
          </a:p>
          <a:p>
            <a:pPr marL="139700" indent="0" algn="just">
              <a:buNone/>
            </a:pPr>
            <a:endParaRPr lang="en-US" sz="1800" dirty="0">
              <a:solidFill>
                <a:srgbClr val="000000"/>
              </a:solidFill>
              <a:latin typeface="PFTransport"/>
            </a:endParaRPr>
          </a:p>
          <a:p>
            <a:pPr marL="139700" indent="0" algn="just">
              <a:buNone/>
            </a:pPr>
            <a:r>
              <a:rPr lang="el-GR" sz="1800" b="0" i="0" u="none" strike="noStrike" baseline="0" dirty="0">
                <a:solidFill>
                  <a:srgbClr val="000000"/>
                </a:solidFill>
                <a:latin typeface="PFTransport"/>
              </a:rPr>
              <a:t>Ο </a:t>
            </a:r>
            <a:r>
              <a:rPr lang="el-GR" sz="1800" b="1" i="1" u="none" strike="noStrike" baseline="0" dirty="0" err="1">
                <a:solidFill>
                  <a:srgbClr val="000000"/>
                </a:solidFill>
                <a:latin typeface="PFTransport"/>
              </a:rPr>
              <a:t>σοχέτ</a:t>
            </a:r>
            <a:r>
              <a:rPr lang="el-GR" sz="1800" b="0" i="1" u="none" strike="noStrike" baseline="0" dirty="0">
                <a:solidFill>
                  <a:srgbClr val="000000"/>
                </a:solidFill>
                <a:latin typeface="PFTransport"/>
              </a:rPr>
              <a:t> (</a:t>
            </a:r>
            <a:r>
              <a:rPr lang="el-GR" sz="1800" b="0" i="1" u="none" strike="noStrike" baseline="0" dirty="0" err="1">
                <a:solidFill>
                  <a:srgbClr val="000000"/>
                </a:solidFill>
                <a:latin typeface="PFTransport"/>
              </a:rPr>
              <a:t>shochet</a:t>
            </a:r>
            <a:r>
              <a:rPr lang="el-GR" sz="1800" b="0" i="1" u="none" strike="noStrike" baseline="0" dirty="0">
                <a:solidFill>
                  <a:srgbClr val="000000"/>
                </a:solidFill>
                <a:latin typeface="PFTransport"/>
              </a:rPr>
              <a:t>)</a:t>
            </a:r>
            <a:r>
              <a:rPr lang="el-GR" sz="1800" b="0" i="0" u="none" strike="noStrike" baseline="0" dirty="0">
                <a:solidFill>
                  <a:srgbClr val="000000"/>
                </a:solidFill>
                <a:latin typeface="PFTransport"/>
              </a:rPr>
              <a:t>, το πρόσωπο που εκτελεί την τελετουργία της </a:t>
            </a:r>
            <a:r>
              <a:rPr lang="el-GR" sz="1800" b="0" i="0" u="none" strike="noStrike" baseline="0" dirty="0" err="1">
                <a:solidFill>
                  <a:srgbClr val="000000"/>
                </a:solidFill>
                <a:latin typeface="PFTransport"/>
              </a:rPr>
              <a:t>σεχιτά</a:t>
            </a:r>
            <a:r>
              <a:rPr lang="el-GR" sz="1800" b="0" i="0" u="none" strike="noStrike" baseline="0" dirty="0">
                <a:solidFill>
                  <a:srgbClr val="000000"/>
                </a:solidFill>
                <a:latin typeface="PFTransport"/>
              </a:rPr>
              <a:t>, είναι ορθόδοξος ιουδαίος ο οποίος έχει λάβει ειδική εκπαίδευση,</a:t>
            </a:r>
            <a:r>
              <a:rPr lang="en-US" sz="1800" b="0" i="0" u="none" strike="noStrike" baseline="0" dirty="0">
                <a:solidFill>
                  <a:srgbClr val="000000"/>
                </a:solidFill>
                <a:latin typeface="PFTransport"/>
              </a:rPr>
              <a:t> </a:t>
            </a:r>
            <a:r>
              <a:rPr lang="el-GR" sz="1800" b="0" i="0" u="none" strike="noStrike" baseline="0" dirty="0">
                <a:solidFill>
                  <a:srgbClr val="000000"/>
                </a:solidFill>
                <a:latin typeface="PFTransport"/>
              </a:rPr>
              <a:t>υπεύθυνος να επιθεωρεί τη σφαγή των ζώων στο ναό της Ιερουσαλήμ και</a:t>
            </a:r>
            <a:r>
              <a:rPr lang="en-US" sz="1800" b="0" i="0" u="none" strike="noStrike" baseline="0" dirty="0">
                <a:solidFill>
                  <a:srgbClr val="000000"/>
                </a:solidFill>
                <a:latin typeface="PFTransport"/>
              </a:rPr>
              <a:t> </a:t>
            </a:r>
            <a:r>
              <a:rPr lang="el-GR" sz="1800" b="0" i="0" u="none" strike="noStrike" baseline="0" dirty="0">
                <a:solidFill>
                  <a:srgbClr val="000000"/>
                </a:solidFill>
                <a:latin typeface="PFTransport"/>
              </a:rPr>
              <a:t>αρμόδιος να εξετάζει το ζώο και να κρίνει αν πράγματι είναι </a:t>
            </a:r>
            <a:r>
              <a:rPr lang="el-GR" sz="1800" b="0" i="1" u="none" strike="noStrike" baseline="0" dirty="0" err="1">
                <a:solidFill>
                  <a:srgbClr val="000000"/>
                </a:solidFill>
                <a:latin typeface="PFTransport"/>
              </a:rPr>
              <a:t>κόσερ</a:t>
            </a:r>
            <a:r>
              <a:rPr lang="el-GR" sz="1800" b="0" i="0" u="none" strike="noStrike" baseline="0" dirty="0">
                <a:solidFill>
                  <a:srgbClr val="000000"/>
                </a:solidFill>
                <a:latin typeface="PFTransport"/>
              </a:rPr>
              <a:t>, δηλαδή αν ανήκει στα καθαρά ζώα και βρίσκεται εν ζωή. </a:t>
            </a:r>
            <a:endParaRPr lang="en-US" sz="1800" b="0" i="0" u="none" strike="noStrike" baseline="0" dirty="0">
              <a:solidFill>
                <a:srgbClr val="000000"/>
              </a:solidFill>
              <a:latin typeface="PFTransport"/>
            </a:endParaRPr>
          </a:p>
          <a:p>
            <a:pPr marL="139700" indent="0" algn="just">
              <a:buNone/>
            </a:pPr>
            <a:endParaRPr lang="en-US" sz="1800" dirty="0">
              <a:solidFill>
                <a:srgbClr val="000000"/>
              </a:solidFill>
              <a:latin typeface="PFTransport"/>
            </a:endParaRPr>
          </a:p>
          <a:p>
            <a:pPr marL="139700" indent="0" algn="just">
              <a:buNone/>
            </a:pPr>
            <a:r>
              <a:rPr lang="el-GR" sz="1800" b="0" i="1" u="none" strike="noStrike" baseline="0" dirty="0">
                <a:solidFill>
                  <a:schemeClr val="accent1"/>
                </a:solidFill>
                <a:latin typeface="PFTransport"/>
              </a:rPr>
              <a:t>H σφαγή επιτρέπεται να πραγματοποιηθεί μόνο με τη χρήση μαχαιριού, με το οποίο γίνεται μια </a:t>
            </a:r>
            <a:r>
              <a:rPr lang="el-GR" sz="1800" b="0" i="1" u="none" strike="noStrike" baseline="0" dirty="0" err="1">
                <a:solidFill>
                  <a:schemeClr val="accent1"/>
                </a:solidFill>
                <a:latin typeface="PFTransport"/>
              </a:rPr>
              <a:t>μονοκόματη</a:t>
            </a:r>
            <a:r>
              <a:rPr lang="el-GR" sz="1800" b="0" i="1" u="none" strike="noStrike" baseline="0" dirty="0">
                <a:solidFill>
                  <a:schemeClr val="accent1"/>
                </a:solidFill>
                <a:latin typeface="PFTransport"/>
              </a:rPr>
              <a:t> τομή στις καρωτίδες, την τραχεία και τον οισοφάγο του ζώου. O </a:t>
            </a:r>
            <a:r>
              <a:rPr lang="el-GR" sz="1800" b="0" i="1" u="none" strike="noStrike" baseline="0" dirty="0" err="1">
                <a:solidFill>
                  <a:schemeClr val="accent1"/>
                </a:solidFill>
                <a:latin typeface="PFTransport"/>
              </a:rPr>
              <a:t>σοχέτ</a:t>
            </a:r>
            <a:r>
              <a:rPr lang="el-GR" sz="1800" b="0" i="1" u="none" strike="noStrike" baseline="0" dirty="0">
                <a:solidFill>
                  <a:schemeClr val="accent1"/>
                </a:solidFill>
                <a:latin typeface="PFTransport"/>
              </a:rPr>
              <a:t> τοποθετεί στο σφάγιο μια ειδική σφραγίδα, ενδεικτική της </a:t>
            </a:r>
            <a:r>
              <a:rPr lang="el-GR" sz="1800" b="0" i="1" u="none" strike="noStrike" baseline="0" dirty="0" err="1">
                <a:solidFill>
                  <a:schemeClr val="accent1"/>
                </a:solidFill>
                <a:latin typeface="PFTransport"/>
              </a:rPr>
              <a:t>καταλληλό</a:t>
            </a:r>
            <a:r>
              <a:rPr lang="el-GR" sz="1800" i="1" dirty="0" err="1">
                <a:solidFill>
                  <a:schemeClr val="accent1"/>
                </a:solidFill>
                <a:latin typeface="PFTransport"/>
              </a:rPr>
              <a:t>τ</a:t>
            </a:r>
            <a:r>
              <a:rPr lang="el-GR" sz="1800" b="0" i="1" u="none" strike="noStrike" baseline="0" dirty="0" err="1">
                <a:solidFill>
                  <a:schemeClr val="accent1"/>
                </a:solidFill>
                <a:latin typeface="PFTransport"/>
              </a:rPr>
              <a:t>ητας</a:t>
            </a:r>
            <a:r>
              <a:rPr lang="el-GR" sz="1800" b="0" i="1" u="none" strike="noStrike" baseline="0" dirty="0">
                <a:solidFill>
                  <a:schemeClr val="accent1"/>
                </a:solidFill>
                <a:latin typeface="PFTransport"/>
              </a:rPr>
              <a:t> του κρέατος.</a:t>
            </a:r>
            <a:endParaRPr lang="en-US" i="1" dirty="0">
              <a:solidFill>
                <a:schemeClr val="accent1"/>
              </a:solidFill>
            </a:endParaRPr>
          </a:p>
        </p:txBody>
      </p:sp>
    </p:spTree>
    <p:extLst>
      <p:ext uri="{BB962C8B-B14F-4D97-AF65-F5344CB8AC3E}">
        <p14:creationId xmlns:p14="http://schemas.microsoft.com/office/powerpoint/2010/main" val="900315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4811AC-480E-5792-507A-14D90263D17F}"/>
              </a:ext>
            </a:extLst>
          </p:cNvPr>
          <p:cNvSpPr>
            <a:spLocks noGrp="1"/>
          </p:cNvSpPr>
          <p:nvPr>
            <p:ph type="body" idx="1"/>
          </p:nvPr>
        </p:nvSpPr>
        <p:spPr>
          <a:xfrm>
            <a:off x="546583" y="1113909"/>
            <a:ext cx="5078041" cy="2772530"/>
          </a:xfrm>
          <a:noFill/>
        </p:spPr>
        <p:txBody>
          <a:bodyPr/>
          <a:lstStyle/>
          <a:p>
            <a:pPr algn="just"/>
            <a:r>
              <a:rPr lang="el-GR" sz="1800" dirty="0">
                <a:solidFill>
                  <a:schemeClr val="tx1"/>
                </a:solidFill>
                <a:latin typeface="PFTransport"/>
              </a:rPr>
              <a:t>Μ</a:t>
            </a:r>
            <a:r>
              <a:rPr lang="el-GR" sz="1800" b="0" i="0" u="none" strike="noStrike" baseline="0" dirty="0">
                <a:solidFill>
                  <a:schemeClr val="tx1"/>
                </a:solidFill>
                <a:latin typeface="PFTransport"/>
              </a:rPr>
              <a:t>ετά τη θανάτωση εφαρμόζονται τεχνικές που εξασφαλίζουν, στο μέτρο του δυνατού, τη μέγιστη αφαίμαξη του σφαγίου. </a:t>
            </a:r>
            <a:endParaRPr lang="en-US" sz="1800" b="0" i="0" u="none" strike="noStrike" baseline="0" dirty="0">
              <a:solidFill>
                <a:schemeClr val="tx1"/>
              </a:solidFill>
              <a:latin typeface="PFTransport"/>
            </a:endParaRPr>
          </a:p>
          <a:p>
            <a:pPr algn="just"/>
            <a:endParaRPr lang="en-US" sz="1800" dirty="0">
              <a:solidFill>
                <a:schemeClr val="tx1"/>
              </a:solidFill>
              <a:latin typeface="PFTransport"/>
            </a:endParaRPr>
          </a:p>
          <a:p>
            <a:pPr algn="just"/>
            <a:r>
              <a:rPr lang="el-GR" sz="1800" b="0" i="0" u="none" strike="noStrike" baseline="0" dirty="0">
                <a:solidFill>
                  <a:schemeClr val="tx1"/>
                </a:solidFill>
                <a:latin typeface="PFTransport"/>
              </a:rPr>
              <a:t>Όταν η σφαγή γίνεται σε οικιακό περιβάλλον, για την αφαίμαξη χρησιμοποιείται η παλιά τεχνική του αλατίσματος: αφού στραγγίξει, το κρέας μουσκεύεται, αλατίζεται καλά, αφήνεται να αποβάλει το αίμα και στη συνέχεια ξεπλένεται αρκετές φορές. </a:t>
            </a:r>
            <a:endParaRPr lang="en-US" sz="1800" dirty="0">
              <a:solidFill>
                <a:schemeClr val="tx1"/>
              </a:solidFill>
            </a:endParaRPr>
          </a:p>
        </p:txBody>
      </p:sp>
      <p:pic>
        <p:nvPicPr>
          <p:cNvPr id="4" name="Picture 3">
            <a:extLst>
              <a:ext uri="{FF2B5EF4-FFF2-40B4-BE49-F238E27FC236}">
                <a16:creationId xmlns:a16="http://schemas.microsoft.com/office/drawing/2014/main" id="{F291D546-F97A-040C-A747-56FF0824EF6A}"/>
              </a:ext>
            </a:extLst>
          </p:cNvPr>
          <p:cNvPicPr>
            <a:picLocks noChangeAspect="1"/>
          </p:cNvPicPr>
          <p:nvPr/>
        </p:nvPicPr>
        <p:blipFill>
          <a:blip r:embed="rId2"/>
          <a:stretch>
            <a:fillRect/>
          </a:stretch>
        </p:blipFill>
        <p:spPr>
          <a:xfrm>
            <a:off x="5835610" y="1244009"/>
            <a:ext cx="2857500" cy="1818168"/>
          </a:xfrm>
          <a:prstGeom prst="rect">
            <a:avLst/>
          </a:prstGeom>
        </p:spPr>
      </p:pic>
    </p:spTree>
    <p:extLst>
      <p:ext uri="{BB962C8B-B14F-4D97-AF65-F5344CB8AC3E}">
        <p14:creationId xmlns:p14="http://schemas.microsoft.com/office/powerpoint/2010/main" val="4163718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8792E6-3E45-2D8F-5986-9E23D6597AAD}"/>
              </a:ext>
            </a:extLst>
          </p:cNvPr>
          <p:cNvSpPr>
            <a:spLocks noGrp="1"/>
          </p:cNvSpPr>
          <p:nvPr>
            <p:ph type="body" idx="1"/>
          </p:nvPr>
        </p:nvSpPr>
        <p:spPr>
          <a:xfrm>
            <a:off x="720001" y="1326478"/>
            <a:ext cx="8073124" cy="3468806"/>
          </a:xfrm>
          <a:solidFill>
            <a:schemeClr val="tx2"/>
          </a:solidFill>
        </p:spPr>
        <p:txBody>
          <a:bodyPr/>
          <a:lstStyle/>
          <a:p>
            <a:pPr algn="just"/>
            <a:r>
              <a:rPr lang="el-GR" sz="1600" b="0" i="0" u="none" strike="noStrike" baseline="0" dirty="0">
                <a:solidFill>
                  <a:srgbClr val="000000"/>
                </a:solidFill>
                <a:latin typeface="PFTransport"/>
              </a:rPr>
              <a:t>Οι κανόνες σφαγής του ιουδαϊσμού έχουν προκαλέσει έντονη αντιπαράθεση σε όσες ευρωπαϊκές χώρες διαβιούν ιουδαίοι. </a:t>
            </a:r>
          </a:p>
          <a:p>
            <a:pPr algn="just"/>
            <a:endParaRPr lang="el-GR" sz="1600" dirty="0">
              <a:solidFill>
                <a:srgbClr val="000000"/>
              </a:solidFill>
              <a:latin typeface="PFTransport"/>
            </a:endParaRPr>
          </a:p>
          <a:p>
            <a:pPr algn="just"/>
            <a:r>
              <a:rPr lang="el-GR" sz="1600" b="0" i="0" u="none" strike="noStrike" baseline="0" dirty="0">
                <a:solidFill>
                  <a:srgbClr val="000000"/>
                </a:solidFill>
                <a:latin typeface="PFTransport"/>
              </a:rPr>
              <a:t>Στην Μ. Βρετανία και αλλού, έχει ξεκινήσει ένας διάλογος σχετικά με τις προδιαγραφές και τις τεχνικές θανάτωσης των ζώων εκτροφής, σύμφωνα και με όσα έχει σχετικά θεσμοθετήσει η Ευρωπαϊκή Ένωση, η οποία δεν προβλέπει να θανατώνονται ζώα με μαχαίρι. </a:t>
            </a:r>
          </a:p>
          <a:p>
            <a:pPr algn="just"/>
            <a:endParaRPr lang="el-GR" sz="1600" dirty="0">
              <a:solidFill>
                <a:srgbClr val="000000"/>
              </a:solidFill>
              <a:latin typeface="PFTransport"/>
            </a:endParaRPr>
          </a:p>
          <a:p>
            <a:pPr algn="just"/>
            <a:r>
              <a:rPr lang="el-GR" sz="1600" b="0" i="0" u="none" strike="noStrike" baseline="0" dirty="0">
                <a:solidFill>
                  <a:srgbClr val="000000"/>
                </a:solidFill>
                <a:latin typeface="PFTransport"/>
              </a:rPr>
              <a:t>Στην Πολωνία, αν και αρχικά υιοθετήθηκε η απαγόρευση του τελετουργικού σφαγιασμού των ζώων με χρήση μαχαιριού, στη συνέχεια (12/2014), έπειτα από προσφυγή του συνδέσμου των ιουδαϊκών κοινοτήτων, το ανώτατο δικαστήριο της χώρας αναθεώρησε την αρχική απαγόρευση και αποφάνθηκε ότι ο τελετουργικός σφαγιασμός, όπως αυτός καθορίζεται από το ιουδαϊκό εθιμοτυπικό, είναι σύμφωνος με το Σύνταγμα.</a:t>
            </a:r>
            <a:endParaRPr lang="en-US" sz="1600" dirty="0"/>
          </a:p>
        </p:txBody>
      </p:sp>
      <p:sp>
        <p:nvSpPr>
          <p:cNvPr id="3" name="Title 2">
            <a:extLst>
              <a:ext uri="{FF2B5EF4-FFF2-40B4-BE49-F238E27FC236}">
                <a16:creationId xmlns:a16="http://schemas.microsoft.com/office/drawing/2014/main" id="{728917CB-0471-6C62-4A00-545A0EC3BB6B}"/>
              </a:ext>
            </a:extLst>
          </p:cNvPr>
          <p:cNvSpPr>
            <a:spLocks noGrp="1"/>
          </p:cNvSpPr>
          <p:nvPr>
            <p:ph type="title"/>
          </p:nvPr>
        </p:nvSpPr>
        <p:spPr>
          <a:xfrm>
            <a:off x="904563" y="437177"/>
            <a:ext cx="7704000" cy="814873"/>
          </a:xfrm>
        </p:spPr>
        <p:txBody>
          <a:bodyPr/>
          <a:lstStyle/>
          <a:p>
            <a:pPr algn="ctr"/>
            <a:r>
              <a:rPr lang="el-GR" sz="2200" dirty="0">
                <a:solidFill>
                  <a:schemeClr val="accent1"/>
                </a:solidFill>
                <a:latin typeface="PFTransport"/>
              </a:rPr>
              <a:t>Σύγχρονες προεκτάσεις </a:t>
            </a:r>
            <a:br>
              <a:rPr lang="el-GR" sz="2200" dirty="0">
                <a:solidFill>
                  <a:schemeClr val="accent1"/>
                </a:solidFill>
                <a:latin typeface="PFTransport"/>
              </a:rPr>
            </a:br>
            <a:r>
              <a:rPr lang="el-GR" sz="2200" dirty="0">
                <a:solidFill>
                  <a:schemeClr val="accent1"/>
                </a:solidFill>
                <a:latin typeface="PFTransport"/>
              </a:rPr>
              <a:t>των θρησκευτικών επιταγών του ιουδαϊσμού </a:t>
            </a:r>
            <a:endParaRPr lang="en-US" sz="2200" dirty="0">
              <a:solidFill>
                <a:schemeClr val="accent1"/>
              </a:solidFill>
              <a:latin typeface="PFTransport"/>
            </a:endParaRPr>
          </a:p>
        </p:txBody>
      </p:sp>
    </p:spTree>
    <p:extLst>
      <p:ext uri="{BB962C8B-B14F-4D97-AF65-F5344CB8AC3E}">
        <p14:creationId xmlns:p14="http://schemas.microsoft.com/office/powerpoint/2010/main" val="3364494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4F876D-7F72-CB8E-74F3-CF396DB84660}"/>
              </a:ext>
            </a:extLst>
          </p:cNvPr>
          <p:cNvSpPr>
            <a:spLocks noGrp="1"/>
          </p:cNvSpPr>
          <p:nvPr>
            <p:ph type="body" idx="1"/>
          </p:nvPr>
        </p:nvSpPr>
        <p:spPr>
          <a:xfrm>
            <a:off x="618990" y="1438994"/>
            <a:ext cx="6834433" cy="3021311"/>
          </a:xfrm>
        </p:spPr>
        <p:txBody>
          <a:bodyPr/>
          <a:lstStyle/>
          <a:p>
            <a:pPr algn="just"/>
            <a:r>
              <a:rPr lang="el-GR" sz="1800" b="0" i="0" u="none" strike="noStrike" baseline="0" dirty="0">
                <a:solidFill>
                  <a:srgbClr val="000000"/>
                </a:solidFill>
                <a:latin typeface="PFTransport"/>
              </a:rPr>
              <a:t>Χαρακτηριστικό είναι το παράδειγμα των επεξεργασμένων τροφίμων στα οποία προστίθεται </a:t>
            </a:r>
            <a:r>
              <a:rPr lang="el-GR" sz="1800" b="1" i="0" u="none" strike="noStrike" baseline="0" dirty="0">
                <a:solidFill>
                  <a:srgbClr val="000000"/>
                </a:solidFill>
                <a:latin typeface="PFTransport"/>
              </a:rPr>
              <a:t>ζελατίνη</a:t>
            </a:r>
            <a:r>
              <a:rPr lang="el-GR" sz="1800" b="0" i="0" u="none" strike="noStrike" baseline="0" dirty="0">
                <a:solidFill>
                  <a:srgbClr val="000000"/>
                </a:solidFill>
                <a:latin typeface="PFTransport"/>
              </a:rPr>
              <a:t>. Η ζελατίνη παραλαμβάνεται από τον συνδετικό ιστό διαφόρων ζώων, τα οποία ενδέχεται, ωστόσο, να μην περιλαμβάνονται στη λίστα των καθαρών ή, ακόμα, να μην έχουν θανατωθεί κατάλληλα. </a:t>
            </a:r>
          </a:p>
          <a:p>
            <a:pPr algn="just"/>
            <a:endParaRPr lang="el-GR" sz="1800" dirty="0">
              <a:solidFill>
                <a:srgbClr val="000000"/>
              </a:solidFill>
              <a:latin typeface="PFTransport"/>
            </a:endParaRPr>
          </a:p>
          <a:p>
            <a:pPr algn="just"/>
            <a:r>
              <a:rPr lang="el-GR" sz="1800" b="0" i="0" u="none" strike="noStrike" baseline="0" dirty="0">
                <a:solidFill>
                  <a:srgbClr val="000000"/>
                </a:solidFill>
                <a:latin typeface="PFTransport"/>
              </a:rPr>
              <a:t>Για να παρακάμψει τέτοιου είδους προβλήματα και να κερδίσει σε ανταγωνιστικότητα, η σύγχρονη βιομηχανία τροφίμων στην Ελλάδα και στο εξωτερικό εφαρμόζει την πιστοποίηση </a:t>
            </a:r>
            <a:r>
              <a:rPr lang="el-GR" sz="1800" b="0" i="1" u="none" strike="noStrike" baseline="0" dirty="0" err="1">
                <a:solidFill>
                  <a:srgbClr val="000000"/>
                </a:solidFill>
                <a:latin typeface="PFTransport"/>
              </a:rPr>
              <a:t>κόσερ</a:t>
            </a:r>
            <a:r>
              <a:rPr lang="el-GR" sz="1800" b="0" i="0" u="none" strike="noStrike" baseline="0" dirty="0">
                <a:solidFill>
                  <a:srgbClr val="000000"/>
                </a:solidFill>
                <a:latin typeface="PFTransport"/>
              </a:rPr>
              <a:t>, προκειμένου να δηλώνει τη συμβατότητα των προϊόντων της με τις ιουδαϊκές προδιαγραφές.</a:t>
            </a:r>
          </a:p>
        </p:txBody>
      </p:sp>
      <p:sp>
        <p:nvSpPr>
          <p:cNvPr id="3" name="Title 2">
            <a:extLst>
              <a:ext uri="{FF2B5EF4-FFF2-40B4-BE49-F238E27FC236}">
                <a16:creationId xmlns:a16="http://schemas.microsoft.com/office/drawing/2014/main" id="{28AE9E59-485F-F03A-88A9-E4AA94423DE1}"/>
              </a:ext>
            </a:extLst>
          </p:cNvPr>
          <p:cNvSpPr>
            <a:spLocks noGrp="1"/>
          </p:cNvSpPr>
          <p:nvPr>
            <p:ph type="title"/>
          </p:nvPr>
        </p:nvSpPr>
        <p:spPr>
          <a:xfrm>
            <a:off x="454186" y="534339"/>
            <a:ext cx="7477702" cy="811674"/>
          </a:xfrm>
        </p:spPr>
        <p:txBody>
          <a:bodyPr/>
          <a:lstStyle/>
          <a:p>
            <a:pPr algn="ctr"/>
            <a:r>
              <a:rPr lang="el-GR" sz="2200" dirty="0">
                <a:solidFill>
                  <a:schemeClr val="accent1"/>
                </a:solidFill>
                <a:latin typeface="PFTransport"/>
              </a:rPr>
              <a:t>Τρόφιμα με συστατικά μη αποδεκτά </a:t>
            </a:r>
            <a:br>
              <a:rPr lang="el-GR" sz="2200" dirty="0">
                <a:solidFill>
                  <a:schemeClr val="accent1"/>
                </a:solidFill>
                <a:latin typeface="PFTransport"/>
              </a:rPr>
            </a:br>
            <a:r>
              <a:rPr lang="el-GR" sz="2200" dirty="0">
                <a:solidFill>
                  <a:schemeClr val="accent1"/>
                </a:solidFill>
                <a:latin typeface="PFTransport"/>
              </a:rPr>
              <a:t>με βάση τους κανόνες του ιουδαϊσμού </a:t>
            </a:r>
            <a:endParaRPr lang="en-US" sz="2200" dirty="0">
              <a:solidFill>
                <a:schemeClr val="accent1"/>
              </a:solidFill>
              <a:latin typeface="PFTransport"/>
            </a:endParaRPr>
          </a:p>
        </p:txBody>
      </p:sp>
      <p:pic>
        <p:nvPicPr>
          <p:cNvPr id="6" name="Picture 5">
            <a:extLst>
              <a:ext uri="{FF2B5EF4-FFF2-40B4-BE49-F238E27FC236}">
                <a16:creationId xmlns:a16="http://schemas.microsoft.com/office/drawing/2014/main" id="{684AC5CD-F9DE-6EB8-34DA-368E475A343C}"/>
              </a:ext>
            </a:extLst>
          </p:cNvPr>
          <p:cNvPicPr>
            <a:picLocks noChangeAspect="1"/>
          </p:cNvPicPr>
          <p:nvPr/>
        </p:nvPicPr>
        <p:blipFill>
          <a:blip r:embed="rId2"/>
          <a:stretch>
            <a:fillRect/>
          </a:stretch>
        </p:blipFill>
        <p:spPr>
          <a:xfrm>
            <a:off x="7592598" y="3597404"/>
            <a:ext cx="1463694" cy="1463694"/>
          </a:xfrm>
          <a:prstGeom prst="rect">
            <a:avLst/>
          </a:prstGeom>
        </p:spPr>
      </p:pic>
    </p:spTree>
    <p:extLst>
      <p:ext uri="{BB962C8B-B14F-4D97-AF65-F5344CB8AC3E}">
        <p14:creationId xmlns:p14="http://schemas.microsoft.com/office/powerpoint/2010/main" val="1883550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23A88E-BE28-9A6D-4CB0-5329CCB4640C}"/>
              </a:ext>
            </a:extLst>
          </p:cNvPr>
          <p:cNvSpPr>
            <a:spLocks noGrp="1"/>
          </p:cNvSpPr>
          <p:nvPr>
            <p:ph type="body" idx="1"/>
          </p:nvPr>
        </p:nvSpPr>
        <p:spPr>
          <a:xfrm>
            <a:off x="1817602" y="1249199"/>
            <a:ext cx="5207665" cy="2861884"/>
          </a:xfrm>
          <a:solidFill>
            <a:schemeClr val="accent1">
              <a:lumMod val="20000"/>
              <a:lumOff val="80000"/>
            </a:schemeClr>
          </a:solidFill>
          <a:ln>
            <a:solidFill>
              <a:schemeClr val="accent1"/>
            </a:solidFill>
          </a:ln>
          <a:effectLst>
            <a:outerShdw blurRad="76200" dir="13500000" sy="23000" kx="1200000" algn="br" rotWithShape="0">
              <a:prstClr val="black">
                <a:alpha val="20000"/>
              </a:prstClr>
            </a:outerShdw>
          </a:effectLst>
          <a:scene3d>
            <a:camera prst="obliqueTopLeft"/>
            <a:lightRig rig="threePt" dir="t"/>
          </a:scene3d>
        </p:spPr>
        <p:txBody>
          <a:bodyPr/>
          <a:lstStyle/>
          <a:p>
            <a:pPr marL="139700" indent="0" algn="just">
              <a:buNone/>
            </a:pPr>
            <a:r>
              <a:rPr lang="el-GR" sz="1800" b="0" i="0" u="none" strike="noStrike" baseline="0" dirty="0">
                <a:solidFill>
                  <a:srgbClr val="000000"/>
                </a:solidFill>
                <a:latin typeface="PFTransport"/>
              </a:rPr>
              <a:t>H εγκατάσταση ιουδαίων σε χώρες στις οποίες επικρατούν διαφορετικές αξίες και διαφορετικά ήθη είχε αποτέλεσμα τη διαφοροποίηση των παραδοσιακών αρχών του ιουδαϊσμού. </a:t>
            </a:r>
          </a:p>
          <a:p>
            <a:pPr marL="139700" indent="0" algn="just">
              <a:buNone/>
            </a:pPr>
            <a:endParaRPr lang="el-GR" sz="1800" dirty="0">
              <a:solidFill>
                <a:srgbClr val="000000"/>
              </a:solidFill>
              <a:latin typeface="PFTransport"/>
            </a:endParaRPr>
          </a:p>
          <a:p>
            <a:pPr marL="139700" indent="0" algn="just">
              <a:buNone/>
            </a:pPr>
            <a:r>
              <a:rPr lang="el-GR" sz="1800" b="0" i="0" u="none" strike="noStrike" baseline="0" dirty="0">
                <a:solidFill>
                  <a:srgbClr val="000000"/>
                </a:solidFill>
                <a:latin typeface="PFTransport"/>
              </a:rPr>
              <a:t>Έτσι, οι σύγχρονοι ιουδαίοι εναρμονίζουν τη συμπεριφορά τους, επιλεκτικά, με ορισμένες μόνο από τις παραδοσιακές διαιτητικές απαγορεύσεις, κυρίως με αυτήν της αποχής από το χοιρινό κρέας. </a:t>
            </a:r>
            <a:endParaRPr lang="en-US" dirty="0"/>
          </a:p>
        </p:txBody>
      </p:sp>
    </p:spTree>
    <p:extLst>
      <p:ext uri="{BB962C8B-B14F-4D97-AF65-F5344CB8AC3E}">
        <p14:creationId xmlns:p14="http://schemas.microsoft.com/office/powerpoint/2010/main" val="3445984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8"/>
          <p:cNvGrpSpPr/>
          <p:nvPr/>
        </p:nvGrpSpPr>
        <p:grpSpPr>
          <a:xfrm>
            <a:off x="724200" y="533550"/>
            <a:ext cx="7695600" cy="4609950"/>
            <a:chOff x="724200" y="533550"/>
            <a:chExt cx="7695600" cy="4609950"/>
          </a:xfrm>
        </p:grpSpPr>
        <p:sp>
          <p:nvSpPr>
            <p:cNvPr id="569" name="Google Shape;569;p48"/>
            <p:cNvSpPr/>
            <p:nvPr/>
          </p:nvSpPr>
          <p:spPr>
            <a:xfrm rot="10800000" flipH="1">
              <a:off x="724200" y="54185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3741700" y="3483000"/>
              <a:ext cx="1660500" cy="16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8"/>
            <p:cNvSpPr/>
            <p:nvPr/>
          </p:nvSpPr>
          <p:spPr>
            <a:xfrm rot="10800000" flipH="1">
              <a:off x="8021100" y="533550"/>
              <a:ext cx="398700" cy="40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8"/>
            <p:cNvSpPr/>
            <p:nvPr/>
          </p:nvSpPr>
          <p:spPr>
            <a:xfrm rot="10800000" flipH="1">
              <a:off x="724200" y="5335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0E88D9E7-0EB1-86AB-7EA4-64D6E6C5EEA3}"/>
              </a:ext>
            </a:extLst>
          </p:cNvPr>
          <p:cNvSpPr/>
          <p:nvPr/>
        </p:nvSpPr>
        <p:spPr>
          <a:xfrm>
            <a:off x="2566433" y="1497487"/>
            <a:ext cx="4011034" cy="1754326"/>
          </a:xfrm>
          <a:prstGeom prst="rect">
            <a:avLst/>
          </a:prstGeom>
          <a:noFill/>
        </p:spPr>
        <p:txBody>
          <a:bodyPr wrap="none" lIns="91440" tIns="45720" rIns="91440" bIns="45720">
            <a:spAutoFit/>
          </a:bodyPr>
          <a:lstStyle/>
          <a:p>
            <a:pPr algn="ctr"/>
            <a:r>
              <a:rPr lang="el-GR" sz="3600" i="0" u="none" strike="noStrike" baseline="0" dirty="0">
                <a:ln w="0"/>
                <a:solidFill>
                  <a:schemeClr val="accent1"/>
                </a:solidFill>
                <a:effectLst>
                  <a:outerShdw blurRad="38100" dist="25400" dir="5400000" algn="ctr" rotWithShape="0">
                    <a:srgbClr val="6E747A">
                      <a:alpha val="43000"/>
                    </a:srgbClr>
                  </a:outerShdw>
                </a:effectLst>
                <a:latin typeface="PFTraffic Black"/>
              </a:rPr>
              <a:t>Διαιτητικοί κανόνες </a:t>
            </a:r>
          </a:p>
          <a:p>
            <a:pPr algn="ctr"/>
            <a:r>
              <a:rPr lang="el-GR" sz="3600" i="0" u="none" strike="noStrike" baseline="0" dirty="0">
                <a:ln w="0"/>
                <a:solidFill>
                  <a:schemeClr val="accent1"/>
                </a:solidFill>
                <a:effectLst>
                  <a:outerShdw blurRad="38100" dist="25400" dir="5400000" algn="ctr" rotWithShape="0">
                    <a:srgbClr val="6E747A">
                      <a:alpha val="43000"/>
                    </a:srgbClr>
                  </a:outerShdw>
                </a:effectLst>
                <a:latin typeface="PFTraffic Black"/>
              </a:rPr>
              <a:t>στον </a:t>
            </a:r>
          </a:p>
          <a:p>
            <a:pPr algn="ctr"/>
            <a:r>
              <a:rPr lang="el-GR" sz="3600" b="1" i="0" u="none" strike="noStrike" baseline="0" dirty="0">
                <a:ln w="0"/>
                <a:solidFill>
                  <a:schemeClr val="accent1"/>
                </a:solidFill>
                <a:effectLst>
                  <a:outerShdw blurRad="38100" dist="25400" dir="5400000" algn="ctr" rotWithShape="0">
                    <a:srgbClr val="6E747A">
                      <a:alpha val="43000"/>
                    </a:srgbClr>
                  </a:outerShdw>
                </a:effectLst>
                <a:latin typeface="PFTraffic Black"/>
              </a:rPr>
              <a:t>ΧΡΙΣΤΙΑΝΙΣΜΟ</a:t>
            </a:r>
            <a:r>
              <a:rPr lang="el-GR" sz="3600" i="0" u="none" strike="noStrike" baseline="0" dirty="0">
                <a:ln w="0"/>
                <a:solidFill>
                  <a:schemeClr val="accent1"/>
                </a:solidFill>
                <a:effectLst>
                  <a:outerShdw blurRad="38100" dist="25400" dir="5400000" algn="ctr" rotWithShape="0">
                    <a:srgbClr val="6E747A">
                      <a:alpha val="43000"/>
                    </a:srgbClr>
                  </a:outerShdw>
                </a:effectLst>
                <a:latin typeface="PFTraffic Black"/>
              </a:rPr>
              <a:t> </a:t>
            </a:r>
            <a:endParaRPr lang="en-US" sz="3600" dirty="0">
              <a:ln w="0"/>
              <a:solidFill>
                <a:schemeClr val="accent1"/>
              </a:solidFill>
              <a:effectLst>
                <a:outerShdw blurRad="38100" dist="25400" dir="5400000" algn="ctr" rotWithShape="0">
                  <a:srgbClr val="6E747A">
                    <a:alpha val="43000"/>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DC9CC5-3531-7915-6C24-CBB39D263501}"/>
              </a:ext>
            </a:extLst>
          </p:cNvPr>
          <p:cNvSpPr/>
          <p:nvPr/>
        </p:nvSpPr>
        <p:spPr>
          <a:xfrm>
            <a:off x="1224769" y="1604563"/>
            <a:ext cx="6694461" cy="1477328"/>
          </a:xfrm>
          <a:prstGeom prst="rect">
            <a:avLst/>
          </a:prstGeom>
          <a:noFill/>
        </p:spPr>
        <p:txBody>
          <a:bodyPr wrap="none" lIns="91440" tIns="45720" rIns="91440" bIns="45720">
            <a:spAutoFit/>
          </a:bodyPr>
          <a:lstStyle/>
          <a:p>
            <a:pPr algn="ctr"/>
            <a:r>
              <a:rPr lang="el-GR" sz="3000" i="0" u="none" strike="noStrike" baseline="0" dirty="0">
                <a:ln w="0"/>
                <a:solidFill>
                  <a:schemeClr val="accent1"/>
                </a:solidFill>
                <a:effectLst>
                  <a:outerShdw blurRad="38100" dist="25400" dir="5400000" algn="ctr" rotWithShape="0">
                    <a:srgbClr val="6E747A">
                      <a:alpha val="43000"/>
                    </a:srgbClr>
                  </a:outerShdw>
                </a:effectLst>
                <a:latin typeface="PFTraffic Black"/>
              </a:rPr>
              <a:t>Θεωρητική ερμηνεία </a:t>
            </a:r>
          </a:p>
          <a:p>
            <a:pPr algn="ctr"/>
            <a:r>
              <a:rPr lang="el-GR" sz="3000" i="0" u="none" strike="noStrike" baseline="0" dirty="0">
                <a:ln w="0"/>
                <a:solidFill>
                  <a:schemeClr val="accent1"/>
                </a:solidFill>
                <a:effectLst>
                  <a:outerShdw blurRad="38100" dist="25400" dir="5400000" algn="ctr" rotWithShape="0">
                    <a:srgbClr val="6E747A">
                      <a:alpha val="43000"/>
                    </a:srgbClr>
                  </a:outerShdw>
                </a:effectLst>
                <a:latin typeface="PFTraffic Black"/>
              </a:rPr>
              <a:t>των </a:t>
            </a:r>
          </a:p>
          <a:p>
            <a:pPr algn="ctr"/>
            <a:r>
              <a:rPr lang="el-GR" sz="3000" i="0" u="none" strike="noStrike" baseline="0" dirty="0">
                <a:ln w="0"/>
                <a:solidFill>
                  <a:schemeClr val="accent1"/>
                </a:solidFill>
                <a:effectLst>
                  <a:outerShdw blurRad="38100" dist="25400" dir="5400000" algn="ctr" rotWithShape="0">
                    <a:srgbClr val="6E747A">
                      <a:alpha val="43000"/>
                    </a:srgbClr>
                  </a:outerShdw>
                </a:effectLst>
                <a:latin typeface="PFTraffic Black"/>
              </a:rPr>
              <a:t>διαιτητικών κανόνων &amp; απαγορεύσεων </a:t>
            </a:r>
            <a:endParaRPr lang="en-US" sz="3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399710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CA2555-FF95-EA2E-BADD-CD9BBC580265}"/>
              </a:ext>
            </a:extLst>
          </p:cNvPr>
          <p:cNvSpPr>
            <a:spLocks noGrp="1"/>
          </p:cNvSpPr>
          <p:nvPr>
            <p:ph type="body" idx="1"/>
          </p:nvPr>
        </p:nvSpPr>
        <p:spPr>
          <a:xfrm>
            <a:off x="651524" y="1244354"/>
            <a:ext cx="8141601" cy="3550929"/>
          </a:xfrm>
          <a:solidFill>
            <a:schemeClr val="tx2"/>
          </a:solidFill>
        </p:spPr>
        <p:txBody>
          <a:bodyPr/>
          <a:lstStyle/>
          <a:p>
            <a:pPr algn="just"/>
            <a:r>
              <a:rPr lang="el-GR" sz="1800" b="0" i="0" u="none" strike="noStrike" baseline="0" dirty="0">
                <a:solidFill>
                  <a:srgbClr val="000000"/>
                </a:solidFill>
                <a:latin typeface="PFTransport"/>
              </a:rPr>
              <a:t>Οι πρώτοι χριστιανοί ακολούθησαν, αρχικά, τις συνήθειες διατροφής των ιουδαίων. </a:t>
            </a:r>
          </a:p>
          <a:p>
            <a:pPr algn="just"/>
            <a:endParaRPr lang="el-GR" sz="1800" dirty="0">
              <a:solidFill>
                <a:srgbClr val="000000"/>
              </a:solidFill>
              <a:latin typeface="PFTransport"/>
            </a:endParaRPr>
          </a:p>
          <a:p>
            <a:pPr algn="just"/>
            <a:r>
              <a:rPr lang="el-GR" sz="1800" b="0" i="0" u="none" strike="noStrike" baseline="0" dirty="0">
                <a:solidFill>
                  <a:srgbClr val="000000"/>
                </a:solidFill>
                <a:latin typeface="PFTransport"/>
              </a:rPr>
              <a:t>Γρήγορα όμως, με μια σειρά διορθωτικών ρητρών, οι οποίες καταγράφονται στην </a:t>
            </a:r>
            <a:r>
              <a:rPr lang="el-GR" sz="1800" b="0" i="1" u="none" strike="noStrike" baseline="0" dirty="0" err="1">
                <a:solidFill>
                  <a:srgbClr val="000000"/>
                </a:solidFill>
                <a:latin typeface="PFTransport"/>
              </a:rPr>
              <a:t>Kαινή</a:t>
            </a:r>
            <a:r>
              <a:rPr lang="el-GR" sz="1800" b="0" i="1" u="none" strike="noStrike" baseline="0" dirty="0">
                <a:solidFill>
                  <a:srgbClr val="000000"/>
                </a:solidFill>
                <a:latin typeface="PFTransport"/>
              </a:rPr>
              <a:t> Διαθήκη</a:t>
            </a:r>
            <a:r>
              <a:rPr lang="el-GR" sz="1800" b="0" i="0" u="none" strike="noStrike" baseline="0" dirty="0">
                <a:solidFill>
                  <a:srgbClr val="000000"/>
                </a:solidFill>
                <a:latin typeface="PFTransport"/>
              </a:rPr>
              <a:t>, απέρριψαν τις περισσότερες από τις διαιτητικές απαγορεύσεις του ιουδαϊσμού, πιθανόν σε μια προσπάθεια διάδοσης της νέας θρησκείας ανάμεσα στους ειδωλολάτρες. </a:t>
            </a:r>
          </a:p>
          <a:p>
            <a:pPr algn="just"/>
            <a:endParaRPr lang="el-GR" sz="1800" dirty="0">
              <a:solidFill>
                <a:srgbClr val="000000"/>
              </a:solidFill>
              <a:latin typeface="PFTransport"/>
            </a:endParaRPr>
          </a:p>
          <a:p>
            <a:pPr algn="just"/>
            <a:r>
              <a:rPr lang="el-GR" sz="1800" b="0" i="0" u="none" strike="noStrike" baseline="0" dirty="0">
                <a:solidFill>
                  <a:srgbClr val="000000"/>
                </a:solidFill>
                <a:latin typeface="PFTransport"/>
              </a:rPr>
              <a:t>Υιοθετώντας μια φιλελεύθερη στρατηγική, ο χριστιανισμός επέτρεπε στους προσηλυτισμένους να διατηρούν όποιους διαιτητικούς κανόνες αυτοί επιθυμούσαν.</a:t>
            </a:r>
            <a:endParaRPr lang="en-US" dirty="0"/>
          </a:p>
        </p:txBody>
      </p:sp>
      <p:sp>
        <p:nvSpPr>
          <p:cNvPr id="3" name="Title 2">
            <a:extLst>
              <a:ext uri="{FF2B5EF4-FFF2-40B4-BE49-F238E27FC236}">
                <a16:creationId xmlns:a16="http://schemas.microsoft.com/office/drawing/2014/main" id="{89BC185A-0A78-364C-A073-C9F693152528}"/>
              </a:ext>
            </a:extLst>
          </p:cNvPr>
          <p:cNvSpPr>
            <a:spLocks noGrp="1"/>
          </p:cNvSpPr>
          <p:nvPr>
            <p:ph type="title"/>
          </p:nvPr>
        </p:nvSpPr>
        <p:spPr>
          <a:xfrm>
            <a:off x="884660" y="562187"/>
            <a:ext cx="7539337" cy="572700"/>
          </a:xfrm>
        </p:spPr>
        <p:txBody>
          <a:bodyPr/>
          <a:lstStyle/>
          <a:p>
            <a:r>
              <a:rPr lang="el-GR" sz="3600" b="0" dirty="0">
                <a:ln w="0"/>
                <a:solidFill>
                  <a:schemeClr val="accent1"/>
                </a:solidFill>
                <a:effectLst>
                  <a:outerShdw blurRad="38100" dist="25400" dir="5400000" algn="ctr" rotWithShape="0">
                    <a:srgbClr val="6E747A">
                      <a:alpha val="43000"/>
                    </a:srgbClr>
                  </a:outerShdw>
                </a:effectLst>
                <a:latin typeface="PFTraffic Black"/>
                <a:cs typeface="Arial"/>
                <a:sym typeface="Arial"/>
              </a:rPr>
              <a:t>Αρχικά…</a:t>
            </a:r>
            <a:endParaRPr lang="en-US" sz="3600" b="0" dirty="0">
              <a:ln w="0"/>
              <a:solidFill>
                <a:schemeClr val="accent1"/>
              </a:solidFill>
              <a:effectLst>
                <a:outerShdw blurRad="38100" dist="25400" dir="5400000" algn="ctr" rotWithShape="0">
                  <a:srgbClr val="6E747A">
                    <a:alpha val="43000"/>
                  </a:srgbClr>
                </a:outerShdw>
              </a:effectLst>
              <a:latin typeface="PFTraffic Black"/>
              <a:cs typeface="Arial"/>
              <a:sym typeface="Arial"/>
            </a:endParaRPr>
          </a:p>
        </p:txBody>
      </p:sp>
    </p:spTree>
    <p:extLst>
      <p:ext uri="{BB962C8B-B14F-4D97-AF65-F5344CB8AC3E}">
        <p14:creationId xmlns:p14="http://schemas.microsoft.com/office/powerpoint/2010/main" val="3997171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71DDA1-FD57-94FB-AEFF-775ED62982D7}"/>
              </a:ext>
            </a:extLst>
          </p:cNvPr>
          <p:cNvSpPr>
            <a:spLocks noGrp="1"/>
          </p:cNvSpPr>
          <p:nvPr>
            <p:ph type="body" idx="1"/>
          </p:nvPr>
        </p:nvSpPr>
        <p:spPr>
          <a:xfrm>
            <a:off x="802716" y="1344059"/>
            <a:ext cx="4981396" cy="3327991"/>
          </a:xfrm>
          <a:noFill/>
        </p:spPr>
        <p:txBody>
          <a:bodyPr/>
          <a:lstStyle/>
          <a:p>
            <a:pPr marL="139700" indent="0" algn="just">
              <a:buNone/>
            </a:pPr>
            <a:r>
              <a:rPr lang="el-GR" sz="1800" b="0" i="0" u="none" strike="noStrike" baseline="0" dirty="0">
                <a:solidFill>
                  <a:srgbClr val="000000"/>
                </a:solidFill>
                <a:latin typeface="PFTransport"/>
              </a:rPr>
              <a:t>Έτσι, στους χριστιανούς επιβλήθηκαν μόνο 3 διαιτητικές απαγορεύσεις, οι οποίες αφορούσαν:</a:t>
            </a:r>
            <a:endParaRPr lang="en-US" sz="1800" b="0" i="0" u="none" strike="noStrike" baseline="0" dirty="0">
              <a:solidFill>
                <a:srgbClr val="000000"/>
              </a:solidFill>
              <a:latin typeface="PFTransport"/>
            </a:endParaRPr>
          </a:p>
          <a:p>
            <a:pPr marL="139700" indent="0" algn="just">
              <a:buNone/>
            </a:pPr>
            <a:endParaRPr lang="el-GR" sz="1800" b="0" i="0" u="none" strike="noStrike" baseline="0" dirty="0">
              <a:solidFill>
                <a:srgbClr val="000000"/>
              </a:solidFill>
              <a:latin typeface="PFTransport"/>
            </a:endParaRPr>
          </a:p>
          <a:p>
            <a:pPr marL="482600" indent="-342900" algn="just">
              <a:buClr>
                <a:schemeClr val="accent1"/>
              </a:buClr>
              <a:buSzPct val="100000"/>
              <a:buAutoNum type="arabicParenR"/>
            </a:pPr>
            <a:r>
              <a:rPr lang="el-GR" sz="1800" b="0" i="0" u="none" strike="noStrike" baseline="0" dirty="0">
                <a:solidFill>
                  <a:srgbClr val="000000"/>
                </a:solidFill>
                <a:latin typeface="PFTransport"/>
              </a:rPr>
              <a:t>τη βρώση ζώων που δεν έχουν σκόπιμα θανατωθεί για να καταναλωθούν (ψοφίμια), </a:t>
            </a:r>
            <a:endParaRPr lang="en-US" sz="1800" b="0" i="0" u="none" strike="noStrike" baseline="0" dirty="0">
              <a:solidFill>
                <a:srgbClr val="000000"/>
              </a:solidFill>
              <a:latin typeface="PFTransport"/>
            </a:endParaRPr>
          </a:p>
          <a:p>
            <a:pPr marL="482600" indent="-342900" algn="just">
              <a:buClr>
                <a:schemeClr val="accent1"/>
              </a:buClr>
              <a:buSzPct val="100000"/>
              <a:buAutoNum type="arabicParenR"/>
            </a:pPr>
            <a:endParaRPr lang="el-GR" sz="1800" b="0" i="0" u="none" strike="noStrike" baseline="0" dirty="0">
              <a:solidFill>
                <a:srgbClr val="000000"/>
              </a:solidFill>
              <a:latin typeface="PFTransport"/>
            </a:endParaRPr>
          </a:p>
          <a:p>
            <a:pPr marL="482600" indent="-342900" algn="just">
              <a:buClr>
                <a:schemeClr val="accent1"/>
              </a:buClr>
              <a:buSzPct val="100000"/>
              <a:buAutoNum type="arabicParenR"/>
            </a:pPr>
            <a:r>
              <a:rPr lang="el-GR" sz="1800" b="0" i="0" u="none" strike="noStrike" baseline="0" dirty="0">
                <a:solidFill>
                  <a:srgbClr val="000000"/>
                </a:solidFill>
                <a:latin typeface="PFTransport"/>
              </a:rPr>
              <a:t>την κατανάλωση αίματος και </a:t>
            </a:r>
            <a:endParaRPr lang="en-US" sz="1800" b="0" i="0" u="none" strike="noStrike" baseline="0" dirty="0">
              <a:solidFill>
                <a:srgbClr val="000000"/>
              </a:solidFill>
              <a:latin typeface="PFTransport"/>
            </a:endParaRPr>
          </a:p>
          <a:p>
            <a:pPr marL="482600" indent="-342900" algn="just">
              <a:buClr>
                <a:schemeClr val="accent1"/>
              </a:buClr>
              <a:buSzPct val="100000"/>
              <a:buAutoNum type="arabicParenR"/>
            </a:pPr>
            <a:endParaRPr lang="el-GR" sz="1800" b="0" i="0" u="none" strike="noStrike" baseline="0" dirty="0">
              <a:solidFill>
                <a:srgbClr val="000000"/>
              </a:solidFill>
              <a:latin typeface="PFTransport"/>
            </a:endParaRPr>
          </a:p>
          <a:p>
            <a:pPr marL="482600" indent="-342900" algn="just">
              <a:buClr>
                <a:schemeClr val="accent1"/>
              </a:buClr>
              <a:buSzPct val="100000"/>
              <a:buAutoNum type="arabicParenR"/>
            </a:pPr>
            <a:r>
              <a:rPr lang="el-GR" sz="1800" b="0" i="0" u="none" strike="noStrike" baseline="0" dirty="0">
                <a:solidFill>
                  <a:srgbClr val="000000"/>
                </a:solidFill>
                <a:latin typeface="PFTransport"/>
              </a:rPr>
              <a:t>τη βρώση ζώων που έχουν προσφερθεί σε είδωλα.</a:t>
            </a:r>
          </a:p>
          <a:p>
            <a:pPr marL="139700" indent="0" algn="just">
              <a:buNone/>
            </a:pPr>
            <a:endParaRPr lang="el-GR" sz="1800" dirty="0">
              <a:solidFill>
                <a:srgbClr val="000000"/>
              </a:solidFill>
              <a:latin typeface="PFTransport"/>
            </a:endParaRPr>
          </a:p>
        </p:txBody>
      </p:sp>
      <p:sp>
        <p:nvSpPr>
          <p:cNvPr id="3" name="Title 2">
            <a:extLst>
              <a:ext uri="{FF2B5EF4-FFF2-40B4-BE49-F238E27FC236}">
                <a16:creationId xmlns:a16="http://schemas.microsoft.com/office/drawing/2014/main" id="{28748BC1-6C29-24DB-69AB-3AC6F0DEEB33}"/>
              </a:ext>
            </a:extLst>
          </p:cNvPr>
          <p:cNvSpPr>
            <a:spLocks noGrp="1"/>
          </p:cNvSpPr>
          <p:nvPr>
            <p:ph type="title"/>
          </p:nvPr>
        </p:nvSpPr>
        <p:spPr>
          <a:xfrm>
            <a:off x="919674" y="385377"/>
            <a:ext cx="7704000" cy="572700"/>
          </a:xfrm>
        </p:spPr>
        <p:txBody>
          <a:bodyPr/>
          <a:lstStyle/>
          <a:p>
            <a:r>
              <a:rPr lang="el-GR" sz="2800" dirty="0">
                <a:solidFill>
                  <a:schemeClr val="accent1"/>
                </a:solidFill>
                <a:latin typeface="PFTransport"/>
              </a:rPr>
              <a:t>Οι 3 διαιτητικές απαγορεύσεις</a:t>
            </a:r>
            <a:endParaRPr lang="en-US" sz="2800" dirty="0">
              <a:solidFill>
                <a:schemeClr val="accent1"/>
              </a:solidFill>
              <a:latin typeface="PFTransport"/>
            </a:endParaRPr>
          </a:p>
        </p:txBody>
      </p:sp>
      <p:sp>
        <p:nvSpPr>
          <p:cNvPr id="5" name="TextBox 4">
            <a:extLst>
              <a:ext uri="{FF2B5EF4-FFF2-40B4-BE49-F238E27FC236}">
                <a16:creationId xmlns:a16="http://schemas.microsoft.com/office/drawing/2014/main" id="{1A2A5CCD-43DE-872A-B0D8-2F11E204F5A5}"/>
              </a:ext>
            </a:extLst>
          </p:cNvPr>
          <p:cNvSpPr txBox="1"/>
          <p:nvPr/>
        </p:nvSpPr>
        <p:spPr>
          <a:xfrm>
            <a:off x="6076639" y="1694587"/>
            <a:ext cx="2642059" cy="1754326"/>
          </a:xfrm>
          <a:prstGeom prst="rect">
            <a:avLst/>
          </a:prstGeom>
          <a:noFill/>
        </p:spPr>
        <p:txBody>
          <a:bodyPr wrap="square">
            <a:spAutoFit/>
          </a:bodyPr>
          <a:lstStyle/>
          <a:p>
            <a:pPr marL="139700" indent="0" algn="ctr">
              <a:buNone/>
            </a:pPr>
            <a:r>
              <a:rPr lang="el-GR" sz="1800" b="0" i="0" u="none" strike="noStrike" baseline="0" dirty="0">
                <a:solidFill>
                  <a:schemeClr val="accent2"/>
                </a:solidFill>
                <a:latin typeface="PFTransport"/>
              </a:rPr>
              <a:t>Τελικά όμως, και από αυτές τις απαγορεύσεις το επίσημο «γράμμα του νόμου» διατήρησε μόνο την πρώτη, την κατανάλωση ψοφιμιών.</a:t>
            </a:r>
            <a:endParaRPr lang="en-US" sz="1800" dirty="0">
              <a:solidFill>
                <a:schemeClr val="accent2"/>
              </a:solidFill>
            </a:endParaRPr>
          </a:p>
        </p:txBody>
      </p:sp>
    </p:spTree>
    <p:extLst>
      <p:ext uri="{BB962C8B-B14F-4D97-AF65-F5344CB8AC3E}">
        <p14:creationId xmlns:p14="http://schemas.microsoft.com/office/powerpoint/2010/main" val="3708075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ED3F8C-234C-F587-B1DE-5DF9C3420608}"/>
              </a:ext>
            </a:extLst>
          </p:cNvPr>
          <p:cNvSpPr>
            <a:spLocks noGrp="1"/>
          </p:cNvSpPr>
          <p:nvPr>
            <p:ph type="body" idx="1"/>
          </p:nvPr>
        </p:nvSpPr>
        <p:spPr>
          <a:xfrm>
            <a:off x="1119792" y="1347950"/>
            <a:ext cx="6344263" cy="1814481"/>
          </a:xfrm>
        </p:spPr>
        <p:txBody>
          <a:bodyPr/>
          <a:lstStyle/>
          <a:p>
            <a:pPr algn="just"/>
            <a:r>
              <a:rPr lang="el-GR" sz="1800" b="0" i="0" u="none" strike="noStrike" baseline="0" dirty="0">
                <a:solidFill>
                  <a:srgbClr val="000000"/>
                </a:solidFill>
                <a:latin typeface="PFTransport"/>
              </a:rPr>
              <a:t>Στους κόλπους του χριστιανισμού περιέχονται σήμερα 3 δόγματα και αρκετές εκατοντάδες αιρέσεις. </a:t>
            </a:r>
          </a:p>
          <a:p>
            <a:pPr algn="just"/>
            <a:endParaRPr lang="el-GR" sz="1800" b="0" i="0" u="none" strike="noStrike" baseline="0" dirty="0">
              <a:solidFill>
                <a:srgbClr val="000000"/>
              </a:solidFill>
              <a:latin typeface="PFTransport"/>
            </a:endParaRPr>
          </a:p>
          <a:p>
            <a:pPr algn="just"/>
            <a:r>
              <a:rPr lang="el-GR" sz="1800" b="0" i="0" u="none" strike="noStrike" baseline="0" dirty="0">
                <a:solidFill>
                  <a:srgbClr val="000000"/>
                </a:solidFill>
                <a:latin typeface="PFTransport"/>
              </a:rPr>
              <a:t>Οι σχετικοί διαιτητικοί κανόνες διαφέρουν ανάλογα με το δόγμα ή την αίρεση.</a:t>
            </a:r>
          </a:p>
        </p:txBody>
      </p:sp>
      <p:sp>
        <p:nvSpPr>
          <p:cNvPr id="3" name="Title 2">
            <a:extLst>
              <a:ext uri="{FF2B5EF4-FFF2-40B4-BE49-F238E27FC236}">
                <a16:creationId xmlns:a16="http://schemas.microsoft.com/office/drawing/2014/main" id="{A92F1963-F90B-1725-69C7-FCDF53361B66}"/>
              </a:ext>
            </a:extLst>
          </p:cNvPr>
          <p:cNvSpPr>
            <a:spLocks noGrp="1"/>
          </p:cNvSpPr>
          <p:nvPr>
            <p:ph type="title"/>
          </p:nvPr>
        </p:nvSpPr>
        <p:spPr>
          <a:xfrm>
            <a:off x="363192" y="195673"/>
            <a:ext cx="7589962" cy="896821"/>
          </a:xfrm>
        </p:spPr>
        <p:txBody>
          <a:bodyPr/>
          <a:lstStyle/>
          <a:p>
            <a:pPr algn="ctr"/>
            <a:r>
              <a:rPr lang="el-GR" sz="2400" dirty="0">
                <a:solidFill>
                  <a:schemeClr val="accent1"/>
                </a:solidFill>
                <a:latin typeface="PFTransport"/>
              </a:rPr>
              <a:t>Δ</a:t>
            </a:r>
            <a:r>
              <a:rPr lang="el-GR" sz="2400" i="0" u="none" strike="noStrike" baseline="0" dirty="0">
                <a:solidFill>
                  <a:schemeClr val="accent1"/>
                </a:solidFill>
                <a:latin typeface="PFTransport"/>
              </a:rPr>
              <a:t>ιαιτητικοί κανόνες ανάλογα με το δόγμα ή την αίρεση</a:t>
            </a:r>
            <a:endParaRPr lang="en-US" sz="2400" dirty="0">
              <a:solidFill>
                <a:schemeClr val="accent1"/>
              </a:solidFill>
            </a:endParaRPr>
          </a:p>
        </p:txBody>
      </p:sp>
      <p:sp>
        <p:nvSpPr>
          <p:cNvPr id="5" name="TextBox 4">
            <a:extLst>
              <a:ext uri="{FF2B5EF4-FFF2-40B4-BE49-F238E27FC236}">
                <a16:creationId xmlns:a16="http://schemas.microsoft.com/office/drawing/2014/main" id="{472B1158-C2BB-2280-C5E0-6A1E86F1BB74}"/>
              </a:ext>
            </a:extLst>
          </p:cNvPr>
          <p:cNvSpPr txBox="1"/>
          <p:nvPr/>
        </p:nvSpPr>
        <p:spPr>
          <a:xfrm>
            <a:off x="1119793" y="3417888"/>
            <a:ext cx="6344263" cy="1200329"/>
          </a:xfrm>
          <a:prstGeom prst="rect">
            <a:avLst/>
          </a:prstGeom>
          <a:noFill/>
        </p:spPr>
        <p:txBody>
          <a:bodyPr wrap="square">
            <a:spAutoFit/>
          </a:bodyPr>
          <a:lstStyle/>
          <a:p>
            <a:pPr marL="425450" marR="0" lvl="0" indent="-285750" algn="just" defTabSz="914400" rtl="0" eaLnBrk="1" fontAlgn="auto" latinLnBrk="0" hangingPunct="1">
              <a:lnSpc>
                <a:spcPct val="100000"/>
              </a:lnSpc>
              <a:spcBef>
                <a:spcPts val="0"/>
              </a:spcBef>
              <a:spcAft>
                <a:spcPts val="0"/>
              </a:spcAft>
              <a:buClr>
                <a:srgbClr val="666666"/>
              </a:buClr>
              <a:buSzPts val="1400"/>
              <a:buFont typeface="Wingdings" panose="05000000000000000000" pitchFamily="2" charset="2"/>
              <a:buChar char="Ø"/>
              <a:tabLst/>
              <a:defRPr/>
            </a:pPr>
            <a:r>
              <a:rPr kumimoji="0" lang="el-GR" sz="1800" b="0" i="0" u="none" strike="noStrike" kern="0" cap="none" spc="0" normalizeH="0" baseline="0" noProof="0" dirty="0">
                <a:ln>
                  <a:noFill/>
                </a:ln>
                <a:solidFill>
                  <a:srgbClr val="000000"/>
                </a:solidFill>
                <a:effectLst/>
                <a:uLnTx/>
                <a:uFillTx/>
                <a:latin typeface="PFTransport"/>
                <a:sym typeface="Kumbh Sans"/>
              </a:rPr>
              <a:t>Όσον αφορά τους ορθόδοξους χριστιανούς, υπάρχουν λεπτομερείς κανόνες νηστείας, ενώ, αντίθετα, όσον αφορά τους καθολικούς και τους διαμαρτυρόμενους, ισχύουν ελάχιστοι κανόνες.</a:t>
            </a:r>
            <a:endParaRPr kumimoji="0" lang="en-US" sz="1800" b="0" i="0" u="none" strike="noStrike" kern="0" cap="none" spc="0" normalizeH="0" baseline="0" noProof="0" dirty="0">
              <a:ln>
                <a:noFill/>
              </a:ln>
              <a:solidFill>
                <a:srgbClr val="666666"/>
              </a:solidFill>
              <a:effectLst/>
              <a:uLnTx/>
              <a:uFillTx/>
              <a:latin typeface="Kumbh Sans"/>
              <a:sym typeface="Kumbh Sans"/>
            </a:endParaRPr>
          </a:p>
        </p:txBody>
      </p:sp>
    </p:spTree>
    <p:extLst>
      <p:ext uri="{BB962C8B-B14F-4D97-AF65-F5344CB8AC3E}">
        <p14:creationId xmlns:p14="http://schemas.microsoft.com/office/powerpoint/2010/main" val="4275603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Folded Corner 7">
            <a:extLst>
              <a:ext uri="{FF2B5EF4-FFF2-40B4-BE49-F238E27FC236}">
                <a16:creationId xmlns:a16="http://schemas.microsoft.com/office/drawing/2014/main" id="{C7C93626-9177-79BD-9ABB-7672415202A1}"/>
              </a:ext>
            </a:extLst>
          </p:cNvPr>
          <p:cNvSpPr/>
          <p:nvPr/>
        </p:nvSpPr>
        <p:spPr>
          <a:xfrm>
            <a:off x="5667153" y="1641401"/>
            <a:ext cx="2850817" cy="2158409"/>
          </a:xfrm>
          <a:prstGeom prst="foldedCorne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0" i="0" u="none" strike="noStrike" baseline="0" dirty="0">
                <a:solidFill>
                  <a:srgbClr val="000000"/>
                </a:solidFill>
                <a:latin typeface="PFTransport"/>
              </a:rPr>
              <a:t>Οι ακόλουθοι μεταγενέστερων χριστιανικών αιρέσεων έχουν επιβάλει ιδιαίτερα αυστηρούς κώδικες διατροφής, ακολουθώντας τις περισσότερες φορές το ιουδαϊκό πρότυπο.</a:t>
            </a:r>
            <a:endParaRPr lang="en-US" sz="1600" dirty="0"/>
          </a:p>
        </p:txBody>
      </p:sp>
      <p:sp>
        <p:nvSpPr>
          <p:cNvPr id="4" name="Title 3">
            <a:extLst>
              <a:ext uri="{FF2B5EF4-FFF2-40B4-BE49-F238E27FC236}">
                <a16:creationId xmlns:a16="http://schemas.microsoft.com/office/drawing/2014/main" id="{05A45719-77F2-47EF-CE88-D4DF55ACAC8A}"/>
              </a:ext>
            </a:extLst>
          </p:cNvPr>
          <p:cNvSpPr>
            <a:spLocks noGrp="1"/>
          </p:cNvSpPr>
          <p:nvPr>
            <p:ph type="title"/>
          </p:nvPr>
        </p:nvSpPr>
        <p:spPr>
          <a:xfrm>
            <a:off x="2721024" y="493549"/>
            <a:ext cx="4191000" cy="434100"/>
          </a:xfrm>
        </p:spPr>
        <p:txBody>
          <a:bodyPr/>
          <a:lstStyle/>
          <a:p>
            <a:r>
              <a:rPr lang="el-GR" sz="2800" dirty="0">
                <a:solidFill>
                  <a:schemeClr val="accent1"/>
                </a:solidFill>
                <a:latin typeface="PFTransport"/>
              </a:rPr>
              <a:t>3</a:t>
            </a:r>
            <a:r>
              <a:rPr lang="el-GR" sz="2800" i="0" u="none" strike="noStrike" baseline="0" dirty="0">
                <a:solidFill>
                  <a:schemeClr val="accent1"/>
                </a:solidFill>
                <a:latin typeface="PFTransport"/>
              </a:rPr>
              <a:t> Χριστιανικά Δόγματα... </a:t>
            </a:r>
            <a:endParaRPr lang="en-US" sz="4000" dirty="0">
              <a:solidFill>
                <a:schemeClr val="accent1"/>
              </a:solidFill>
            </a:endParaRPr>
          </a:p>
        </p:txBody>
      </p:sp>
      <p:sp>
        <p:nvSpPr>
          <p:cNvPr id="7" name="TextBox 6">
            <a:extLst>
              <a:ext uri="{FF2B5EF4-FFF2-40B4-BE49-F238E27FC236}">
                <a16:creationId xmlns:a16="http://schemas.microsoft.com/office/drawing/2014/main" id="{3B6FDC67-1AA9-CF63-5A88-2B9CF4065268}"/>
              </a:ext>
            </a:extLst>
          </p:cNvPr>
          <p:cNvSpPr txBox="1"/>
          <p:nvPr/>
        </p:nvSpPr>
        <p:spPr>
          <a:xfrm>
            <a:off x="955640" y="1352962"/>
            <a:ext cx="4424434" cy="3139321"/>
          </a:xfrm>
          <a:prstGeom prst="rect">
            <a:avLst/>
          </a:prstGeom>
          <a:noFill/>
        </p:spPr>
        <p:txBody>
          <a:bodyPr wrap="square">
            <a:spAutoFit/>
          </a:bodyPr>
          <a:lstStyle/>
          <a:p>
            <a:pPr marL="285750" indent="-285750" algn="just">
              <a:buFont typeface="Wingdings" panose="05000000000000000000" pitchFamily="2" charset="2"/>
              <a:buChar char="§"/>
            </a:pPr>
            <a:r>
              <a:rPr lang="el-GR" sz="1800" b="0" i="0" u="none" strike="noStrike" baseline="0" dirty="0">
                <a:solidFill>
                  <a:srgbClr val="000000"/>
                </a:solidFill>
                <a:latin typeface="PFTransport"/>
              </a:rPr>
              <a:t>Για την ερμηνεία αυτής της διαφοράς ανάμεσα στα τρία χριστιανικά δόγματα, προβάλλεται η γεωγραφική συνάφεια των ορθοδόξων με οπαδούς άλλων θρησκειών, κυρίως με ισλαμιστές.</a:t>
            </a:r>
            <a:endParaRPr lang="en-US" sz="1800" b="0" i="0" u="none" strike="noStrike" baseline="0" dirty="0">
              <a:solidFill>
                <a:srgbClr val="000000"/>
              </a:solidFill>
              <a:latin typeface="PFTransport"/>
            </a:endParaRPr>
          </a:p>
          <a:p>
            <a:pPr marL="285750" indent="-285750" algn="just">
              <a:buFont typeface="Wingdings" panose="05000000000000000000" pitchFamily="2" charset="2"/>
              <a:buChar char="§"/>
            </a:pPr>
            <a:endParaRPr lang="en-US" sz="1800" dirty="0">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Σύμφωνα με την ερμηνεία αυτή, η καλλιέργεια μιας ιδιαίτερης διαιτητικής συμπεριφοράς διευκόλυνε τη διατήρηση εθνικής ταυτότητας. </a:t>
            </a:r>
            <a:endParaRPr lang="en-US" sz="1800" b="0" i="0" u="none" strike="noStrike" baseline="0" dirty="0">
              <a:solidFill>
                <a:srgbClr val="000000"/>
              </a:solidFill>
              <a:latin typeface="PFTransport"/>
            </a:endParaRPr>
          </a:p>
          <a:p>
            <a:pPr algn="just"/>
            <a:endParaRPr lang="en-US" sz="1800" dirty="0">
              <a:latin typeface="PFTransport"/>
            </a:endParaRPr>
          </a:p>
        </p:txBody>
      </p:sp>
    </p:spTree>
    <p:extLst>
      <p:ext uri="{BB962C8B-B14F-4D97-AF65-F5344CB8AC3E}">
        <p14:creationId xmlns:p14="http://schemas.microsoft.com/office/powerpoint/2010/main" val="3320387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92CC58-0334-887E-5C0D-9BAADC42757D}"/>
              </a:ext>
            </a:extLst>
          </p:cNvPr>
          <p:cNvSpPr>
            <a:spLocks noGrp="1"/>
          </p:cNvSpPr>
          <p:nvPr>
            <p:ph type="title"/>
          </p:nvPr>
        </p:nvSpPr>
        <p:spPr>
          <a:xfrm>
            <a:off x="2476500" y="703890"/>
            <a:ext cx="4191000" cy="434100"/>
          </a:xfrm>
        </p:spPr>
        <p:txBody>
          <a:bodyPr/>
          <a:lstStyle/>
          <a:p>
            <a:r>
              <a:rPr lang="el-GR" sz="2800" dirty="0">
                <a:solidFill>
                  <a:schemeClr val="accent1"/>
                </a:solidFill>
              </a:rPr>
              <a:t>Παραδείγματα</a:t>
            </a:r>
            <a:endParaRPr lang="en-US" sz="2800" dirty="0">
              <a:solidFill>
                <a:schemeClr val="accent1"/>
              </a:solidFill>
            </a:endParaRPr>
          </a:p>
        </p:txBody>
      </p:sp>
      <p:sp>
        <p:nvSpPr>
          <p:cNvPr id="5" name="Text Placeholder 4">
            <a:extLst>
              <a:ext uri="{FF2B5EF4-FFF2-40B4-BE49-F238E27FC236}">
                <a16:creationId xmlns:a16="http://schemas.microsoft.com/office/drawing/2014/main" id="{8717565A-45FA-C2A9-9AF9-27B655085F68}"/>
              </a:ext>
            </a:extLst>
          </p:cNvPr>
          <p:cNvSpPr>
            <a:spLocks noGrp="1"/>
          </p:cNvSpPr>
          <p:nvPr>
            <p:ph type="subTitle" idx="1"/>
          </p:nvPr>
        </p:nvSpPr>
        <p:spPr>
          <a:xfrm>
            <a:off x="1848969" y="1475759"/>
            <a:ext cx="6216695" cy="2746801"/>
          </a:xfrm>
          <a:ln>
            <a:noFill/>
          </a:ln>
        </p:spPr>
        <p:txBody>
          <a:bodyPr/>
          <a:lstStyle/>
          <a:p>
            <a:pPr marL="139700" indent="0" algn="just">
              <a:buNone/>
            </a:pPr>
            <a:r>
              <a:rPr lang="el-GR" sz="1800" dirty="0">
                <a:solidFill>
                  <a:srgbClr val="000000"/>
                </a:solidFill>
                <a:latin typeface="PFTransport"/>
              </a:rPr>
              <a:t>Ο</a:t>
            </a:r>
            <a:r>
              <a:rPr lang="el-GR" sz="1800" b="0" i="0" u="none" strike="noStrike" baseline="0" dirty="0">
                <a:solidFill>
                  <a:srgbClr val="000000"/>
                </a:solidFill>
                <a:latin typeface="PFTransport"/>
              </a:rPr>
              <a:t>ι </a:t>
            </a:r>
            <a:r>
              <a:rPr lang="el-GR" sz="1800" b="1" i="0" u="none" strike="noStrike" baseline="0" dirty="0">
                <a:solidFill>
                  <a:srgbClr val="000000"/>
                </a:solidFill>
                <a:latin typeface="PFTransport"/>
              </a:rPr>
              <a:t>Μορμόνοι</a:t>
            </a:r>
            <a:r>
              <a:rPr lang="el-GR" sz="1800" b="0" i="0" u="none" strike="noStrike" baseline="0" dirty="0">
                <a:solidFill>
                  <a:srgbClr val="000000"/>
                </a:solidFill>
                <a:latin typeface="PFTransport"/>
              </a:rPr>
              <a:t> ακολουθούν μια γενικότερη εγκράτεια και έχουν εισαγάγει συμπληρωματικούς κανόνες, </a:t>
            </a:r>
            <a:r>
              <a:rPr lang="el-GR" sz="1800" b="0" i="0" u="sng" strike="noStrike" baseline="0" dirty="0">
                <a:solidFill>
                  <a:srgbClr val="000000"/>
                </a:solidFill>
                <a:latin typeface="PFTransport"/>
              </a:rPr>
              <a:t>αποφεύγοντας να καταναλώνουν καφέ, τσάι και αλκοολούχα ποτά, και να καπνίζουν. </a:t>
            </a:r>
          </a:p>
          <a:p>
            <a:pPr algn="just"/>
            <a:endParaRPr lang="el-GR" sz="1800" dirty="0">
              <a:solidFill>
                <a:srgbClr val="000000"/>
              </a:solidFill>
              <a:latin typeface="PFTransport"/>
            </a:endParaRPr>
          </a:p>
          <a:p>
            <a:pPr marL="139700" indent="0" algn="just">
              <a:buNone/>
            </a:pPr>
            <a:r>
              <a:rPr lang="el-GR" sz="1800" b="0" i="0" u="none" strike="noStrike" baseline="0" dirty="0">
                <a:solidFill>
                  <a:srgbClr val="000000"/>
                </a:solidFill>
                <a:latin typeface="PFTransport"/>
              </a:rPr>
              <a:t>Οι </a:t>
            </a:r>
            <a:r>
              <a:rPr lang="el-GR" sz="1800" b="1" i="0" u="none" strike="noStrike" baseline="0" dirty="0">
                <a:solidFill>
                  <a:srgbClr val="000000"/>
                </a:solidFill>
                <a:latin typeface="PFTransport"/>
              </a:rPr>
              <a:t>Αντβεντιστές της Έβδομης Mέρας </a:t>
            </a:r>
            <a:r>
              <a:rPr lang="el-GR" sz="1800" b="0" i="0" u="none" strike="noStrike" baseline="0" dirty="0">
                <a:solidFill>
                  <a:srgbClr val="000000"/>
                </a:solidFill>
                <a:latin typeface="PFTransport"/>
              </a:rPr>
              <a:t>(Seventh Day Adventists), πάλι, </a:t>
            </a:r>
            <a:r>
              <a:rPr lang="el-GR" sz="1800" b="0" i="0" u="sng" strike="noStrike" baseline="0" dirty="0">
                <a:solidFill>
                  <a:srgbClr val="000000"/>
                </a:solidFill>
                <a:latin typeface="PFTransport"/>
              </a:rPr>
              <a:t>απέχουν και από το κρέας</a:t>
            </a:r>
            <a:r>
              <a:rPr lang="el-GR" sz="1800" b="0" i="0" u="none" strike="noStrike" baseline="0" dirty="0">
                <a:solidFill>
                  <a:srgbClr val="000000"/>
                </a:solidFill>
                <a:latin typeface="PFTransport"/>
              </a:rPr>
              <a:t>, ενώ, όπως και οι μορμόνοι, </a:t>
            </a:r>
            <a:r>
              <a:rPr lang="el-GR" sz="1800" b="0" i="0" u="sng" strike="noStrike" baseline="0" dirty="0">
                <a:solidFill>
                  <a:srgbClr val="000000"/>
                </a:solidFill>
                <a:latin typeface="PFTransport"/>
              </a:rPr>
              <a:t>δεν καταναλώνουν καφέ, τσάι και αλκοολούχα ποτά, και δεν καπνίζουν. </a:t>
            </a:r>
            <a:endParaRPr lang="en-US" sz="1800" u="sng" dirty="0"/>
          </a:p>
        </p:txBody>
      </p:sp>
      <p:pic>
        <p:nvPicPr>
          <p:cNvPr id="7" name="Picture 6">
            <a:extLst>
              <a:ext uri="{FF2B5EF4-FFF2-40B4-BE49-F238E27FC236}">
                <a16:creationId xmlns:a16="http://schemas.microsoft.com/office/drawing/2014/main" id="{C53A1144-5BC2-F503-8B56-A0757BBDE29D}"/>
              </a:ext>
            </a:extLst>
          </p:cNvPr>
          <p:cNvPicPr>
            <a:picLocks noChangeAspect="1"/>
          </p:cNvPicPr>
          <p:nvPr/>
        </p:nvPicPr>
        <p:blipFill>
          <a:blip r:embed="rId3"/>
          <a:stretch>
            <a:fillRect/>
          </a:stretch>
        </p:blipFill>
        <p:spPr>
          <a:xfrm>
            <a:off x="954097" y="2955485"/>
            <a:ext cx="894872" cy="1096484"/>
          </a:xfrm>
          <a:prstGeom prst="rect">
            <a:avLst/>
          </a:prstGeom>
        </p:spPr>
      </p:pic>
      <p:pic>
        <p:nvPicPr>
          <p:cNvPr id="8" name="Picture 7">
            <a:extLst>
              <a:ext uri="{FF2B5EF4-FFF2-40B4-BE49-F238E27FC236}">
                <a16:creationId xmlns:a16="http://schemas.microsoft.com/office/drawing/2014/main" id="{C2EA595B-68B1-8F95-947A-0E29F8A6CDA2}"/>
              </a:ext>
            </a:extLst>
          </p:cNvPr>
          <p:cNvPicPr>
            <a:picLocks noChangeAspect="1"/>
          </p:cNvPicPr>
          <p:nvPr/>
        </p:nvPicPr>
        <p:blipFill>
          <a:blip r:embed="rId4"/>
          <a:stretch>
            <a:fillRect/>
          </a:stretch>
        </p:blipFill>
        <p:spPr>
          <a:xfrm>
            <a:off x="954097" y="1629141"/>
            <a:ext cx="894872" cy="1096484"/>
          </a:xfrm>
          <a:prstGeom prst="rect">
            <a:avLst/>
          </a:prstGeom>
        </p:spPr>
      </p:pic>
    </p:spTree>
    <p:extLst>
      <p:ext uri="{BB962C8B-B14F-4D97-AF65-F5344CB8AC3E}">
        <p14:creationId xmlns:p14="http://schemas.microsoft.com/office/powerpoint/2010/main" val="2049763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EA8389-4F50-981C-28FB-2F1464A02F1E}"/>
              </a:ext>
            </a:extLst>
          </p:cNvPr>
          <p:cNvSpPr txBox="1"/>
          <p:nvPr/>
        </p:nvSpPr>
        <p:spPr>
          <a:xfrm>
            <a:off x="861237" y="428583"/>
            <a:ext cx="5497033" cy="4278094"/>
          </a:xfrm>
          <a:prstGeom prst="rect">
            <a:avLst/>
          </a:prstGeom>
          <a:noFill/>
        </p:spPr>
        <p:txBody>
          <a:bodyPr wrap="square">
            <a:spAutoFit/>
          </a:bodyPr>
          <a:lstStyle/>
          <a:p>
            <a:pPr algn="just"/>
            <a:r>
              <a:rPr lang="el-GR" sz="1600" b="0" i="0" u="none" strike="noStrike" baseline="0" dirty="0">
                <a:solidFill>
                  <a:srgbClr val="000000"/>
                </a:solidFill>
                <a:latin typeface="PFTransport"/>
              </a:rPr>
              <a:t>Ένας από τους πρώτους ακόλουθους των Αντβεντιστών της Έβδομης Mέρας, ο γιατρός J. H. Kellogg, συνέβαλε αποφασιστικά στη διαμόρφωση επιστημονικών ερεισμάτων υπέρ της φυτοφαγίας. </a:t>
            </a:r>
          </a:p>
          <a:p>
            <a:pPr algn="just"/>
            <a:endParaRPr lang="el-GR" sz="1600" b="0" i="0" u="none" strike="noStrike" baseline="0" dirty="0">
              <a:solidFill>
                <a:srgbClr val="000000"/>
              </a:solidFill>
              <a:latin typeface="PFTransport"/>
            </a:endParaRPr>
          </a:p>
          <a:p>
            <a:pPr algn="just"/>
            <a:r>
              <a:rPr lang="el-GR" sz="1600" b="0" i="0" u="none" strike="noStrike" baseline="0" dirty="0">
                <a:solidFill>
                  <a:srgbClr val="000000"/>
                </a:solidFill>
                <a:latin typeface="PFTransport"/>
              </a:rPr>
              <a:t>O Kellogg πρότεινε στους ασθενείς του δίαιτες που βασίζονταν σε μη επεξεργασμένα δημητριακά και άλλα φυτικά προϊόντα. </a:t>
            </a:r>
          </a:p>
          <a:p>
            <a:pPr algn="just"/>
            <a:endParaRPr lang="el-GR" sz="1600" dirty="0">
              <a:latin typeface="PFTransport"/>
            </a:endParaRPr>
          </a:p>
          <a:p>
            <a:pPr algn="just"/>
            <a:r>
              <a:rPr lang="el-GR" sz="1600" b="0" i="0" u="none" strike="noStrike" baseline="0" dirty="0">
                <a:solidFill>
                  <a:srgbClr val="000000"/>
                </a:solidFill>
                <a:latin typeface="PFTransport"/>
              </a:rPr>
              <a:t>Υποστήριζε ότι οι πλούσιες σε πρωτεΐνη και φτωχές σε φυτικές ίνες δίαιτες που βασίζονται στο κρέας «δηλητηριάζουν το σώμα» και διευκολύνουν τη δράση επιβλαβών βακτηρίων στο έντερο. </a:t>
            </a:r>
          </a:p>
          <a:p>
            <a:pPr algn="just"/>
            <a:endParaRPr lang="el-GR" sz="1600" dirty="0">
              <a:latin typeface="PFTransport"/>
            </a:endParaRPr>
          </a:p>
          <a:p>
            <a:pPr algn="just"/>
            <a:r>
              <a:rPr lang="el-GR" sz="1600" b="0" i="0" u="none" strike="noStrike" baseline="0" dirty="0">
                <a:solidFill>
                  <a:srgbClr val="000000"/>
                </a:solidFill>
                <a:latin typeface="PFTransport"/>
              </a:rPr>
              <a:t>Μαζί με τον αδελφό του, ο Kellogg στράφηκε στη συνέχεια στην εμπορική εκμετάλλευση των συνταγών με δημητριακά που είχε αναπτύξει και ίδρυσε τη γνωστή εταιρεία δημητριακών πρωινού.</a:t>
            </a:r>
            <a:endParaRPr lang="en-US" sz="1600" dirty="0"/>
          </a:p>
        </p:txBody>
      </p:sp>
      <p:pic>
        <p:nvPicPr>
          <p:cNvPr id="7" name="Picture 6">
            <a:extLst>
              <a:ext uri="{FF2B5EF4-FFF2-40B4-BE49-F238E27FC236}">
                <a16:creationId xmlns:a16="http://schemas.microsoft.com/office/drawing/2014/main" id="{407BA6CE-9C57-F903-581E-CF3B7F8C1071}"/>
              </a:ext>
            </a:extLst>
          </p:cNvPr>
          <p:cNvPicPr>
            <a:picLocks noChangeAspect="1"/>
          </p:cNvPicPr>
          <p:nvPr/>
        </p:nvPicPr>
        <p:blipFill rotWithShape="1">
          <a:blip r:embed="rId2"/>
          <a:srcRect l="12001" t="8889" r="6131" b="21613"/>
          <a:stretch/>
        </p:blipFill>
        <p:spPr>
          <a:xfrm>
            <a:off x="6581554" y="382357"/>
            <a:ext cx="1701209" cy="2185273"/>
          </a:xfrm>
          <a:prstGeom prst="rect">
            <a:avLst/>
          </a:prstGeom>
        </p:spPr>
      </p:pic>
      <p:pic>
        <p:nvPicPr>
          <p:cNvPr id="8" name="Picture 7">
            <a:extLst>
              <a:ext uri="{FF2B5EF4-FFF2-40B4-BE49-F238E27FC236}">
                <a16:creationId xmlns:a16="http://schemas.microsoft.com/office/drawing/2014/main" id="{81CE1AB4-25F3-59A2-22C8-E1CD3E8AC150}"/>
              </a:ext>
            </a:extLst>
          </p:cNvPr>
          <p:cNvPicPr>
            <a:picLocks noChangeAspect="1"/>
          </p:cNvPicPr>
          <p:nvPr/>
        </p:nvPicPr>
        <p:blipFill>
          <a:blip r:embed="rId3"/>
          <a:stretch>
            <a:fillRect/>
          </a:stretch>
        </p:blipFill>
        <p:spPr>
          <a:xfrm>
            <a:off x="6756602" y="2656804"/>
            <a:ext cx="1526161" cy="2049873"/>
          </a:xfrm>
          <a:prstGeom prst="rect">
            <a:avLst/>
          </a:prstGeom>
        </p:spPr>
      </p:pic>
    </p:spTree>
    <p:extLst>
      <p:ext uri="{BB962C8B-B14F-4D97-AF65-F5344CB8AC3E}">
        <p14:creationId xmlns:p14="http://schemas.microsoft.com/office/powerpoint/2010/main" val="1905050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6895F-00D2-4BAE-8FDE-8760A9B1E977}"/>
              </a:ext>
            </a:extLst>
          </p:cNvPr>
          <p:cNvSpPr>
            <a:spLocks noGrp="1"/>
          </p:cNvSpPr>
          <p:nvPr>
            <p:ph type="title"/>
          </p:nvPr>
        </p:nvSpPr>
        <p:spPr>
          <a:xfrm>
            <a:off x="1465134" y="465572"/>
            <a:ext cx="1775637" cy="572700"/>
          </a:xfrm>
        </p:spPr>
        <p:txBody>
          <a:bodyPr/>
          <a:lstStyle/>
          <a:p>
            <a:r>
              <a:rPr lang="en-US" sz="2800" dirty="0">
                <a:solidFill>
                  <a:schemeClr val="accent1"/>
                </a:solidFill>
                <a:latin typeface="PFTransport"/>
              </a:rPr>
              <a:t>N</a:t>
            </a:r>
            <a:r>
              <a:rPr lang="el-GR" sz="2800" i="0" u="none" strike="noStrike" baseline="0" dirty="0">
                <a:solidFill>
                  <a:schemeClr val="accent1"/>
                </a:solidFill>
                <a:latin typeface="PFTransport"/>
              </a:rPr>
              <a:t>ηστεία</a:t>
            </a:r>
            <a:endParaRPr lang="en-US" dirty="0">
              <a:solidFill>
                <a:schemeClr val="accent1"/>
              </a:solidFill>
            </a:endParaRPr>
          </a:p>
        </p:txBody>
      </p:sp>
      <p:sp>
        <p:nvSpPr>
          <p:cNvPr id="7" name="TextBox 6">
            <a:extLst>
              <a:ext uri="{FF2B5EF4-FFF2-40B4-BE49-F238E27FC236}">
                <a16:creationId xmlns:a16="http://schemas.microsoft.com/office/drawing/2014/main" id="{920A249E-D5D0-D8E3-1716-F62C92E0A66F}"/>
              </a:ext>
            </a:extLst>
          </p:cNvPr>
          <p:cNvSpPr txBox="1"/>
          <p:nvPr/>
        </p:nvSpPr>
        <p:spPr>
          <a:xfrm>
            <a:off x="914400" y="1219276"/>
            <a:ext cx="7155712" cy="2031325"/>
          </a:xfrm>
          <a:prstGeom prst="rect">
            <a:avLst/>
          </a:prstGeom>
          <a:noFill/>
        </p:spPr>
        <p:txBody>
          <a:bodyPr wrap="square">
            <a:spAutoFit/>
          </a:bodyPr>
          <a:lstStyle/>
          <a:p>
            <a:pPr algn="just"/>
            <a:r>
              <a:rPr lang="el-GR" sz="1800" b="0" i="0" u="none" strike="noStrike" baseline="0" dirty="0">
                <a:solidFill>
                  <a:srgbClr val="000000"/>
                </a:solidFill>
                <a:latin typeface="PFTransport"/>
              </a:rPr>
              <a:t>Η τήρηση της νηστείας διαδραματίζει σημαντικό ρόλο, ειδικότερα στην Ανατολική Ορθόδοξη Εκκλησία. </a:t>
            </a:r>
            <a:endParaRPr lang="en-US" sz="1800" b="0" i="0" u="none" strike="noStrike" baseline="0" dirty="0">
              <a:solidFill>
                <a:srgbClr val="000000"/>
              </a:solidFill>
              <a:latin typeface="PFTransport"/>
            </a:endParaRPr>
          </a:p>
          <a:p>
            <a:pPr algn="just"/>
            <a:endParaRPr lang="en-US" sz="1800" dirty="0">
              <a:latin typeface="PFTransport"/>
            </a:endParaRPr>
          </a:p>
          <a:p>
            <a:pPr algn="just"/>
            <a:r>
              <a:rPr lang="el-GR" sz="1800" b="0" i="0" u="none" strike="noStrike" baseline="0" dirty="0">
                <a:solidFill>
                  <a:srgbClr val="000000"/>
                </a:solidFill>
                <a:latin typeface="PFTransport"/>
              </a:rPr>
              <a:t>Στη νηστεία, οι ορθόδοξοι χριστιανοί απέχουν από την κατανάλωση τροφίμων ζωικής προέλευσης, με εξαίρεση τα ζώα που «δεν έχουν αίμα», δηλαδή τα διάφορα θαλασσινά και σαλιγκάρια (μαλάκια και αρθρόποδα).</a:t>
            </a:r>
            <a:endParaRPr lang="en-US" sz="1800" b="0" i="0" u="none" strike="noStrike" baseline="0" dirty="0">
              <a:solidFill>
                <a:srgbClr val="000000"/>
              </a:solidFill>
              <a:latin typeface="PFTransport"/>
            </a:endParaRPr>
          </a:p>
          <a:p>
            <a:pPr algn="just"/>
            <a:endParaRPr lang="en-US" sz="1800" b="0" i="0" u="none" strike="noStrike" baseline="0" dirty="0">
              <a:solidFill>
                <a:srgbClr val="000000"/>
              </a:solidFill>
              <a:latin typeface="PFTransport"/>
            </a:endParaRPr>
          </a:p>
        </p:txBody>
      </p:sp>
      <p:pic>
        <p:nvPicPr>
          <p:cNvPr id="9" name="Picture 8">
            <a:extLst>
              <a:ext uri="{FF2B5EF4-FFF2-40B4-BE49-F238E27FC236}">
                <a16:creationId xmlns:a16="http://schemas.microsoft.com/office/drawing/2014/main" id="{A060FD5B-B933-3486-7F97-587A32E890C3}"/>
              </a:ext>
            </a:extLst>
          </p:cNvPr>
          <p:cNvPicPr>
            <a:picLocks noChangeAspect="1"/>
          </p:cNvPicPr>
          <p:nvPr/>
        </p:nvPicPr>
        <p:blipFill>
          <a:blip r:embed="rId2"/>
          <a:stretch>
            <a:fillRect/>
          </a:stretch>
        </p:blipFill>
        <p:spPr>
          <a:xfrm>
            <a:off x="6514433" y="3315206"/>
            <a:ext cx="2629567" cy="1860698"/>
          </a:xfrm>
          <a:prstGeom prst="rect">
            <a:avLst/>
          </a:prstGeom>
        </p:spPr>
      </p:pic>
      <p:sp>
        <p:nvSpPr>
          <p:cNvPr id="13" name="TextBox 12">
            <a:extLst>
              <a:ext uri="{FF2B5EF4-FFF2-40B4-BE49-F238E27FC236}">
                <a16:creationId xmlns:a16="http://schemas.microsoft.com/office/drawing/2014/main" id="{BD7FB119-12E7-0C2C-9BB0-B17417457705}"/>
              </a:ext>
            </a:extLst>
          </p:cNvPr>
          <p:cNvSpPr txBox="1"/>
          <p:nvPr/>
        </p:nvSpPr>
        <p:spPr>
          <a:xfrm>
            <a:off x="1180214" y="3407629"/>
            <a:ext cx="5252483" cy="923330"/>
          </a:xfrm>
          <a:prstGeom prst="rect">
            <a:avLst/>
          </a:prstGeom>
          <a:noFill/>
        </p:spPr>
        <p:txBody>
          <a:bodyPr wrap="square">
            <a:spAutoFit/>
          </a:bodyPr>
          <a:lstStyle/>
          <a:p>
            <a:pPr algn="ctr"/>
            <a:r>
              <a:rPr lang="el-GR" sz="1800" b="0" i="0" u="none" strike="noStrike" baseline="0" dirty="0">
                <a:solidFill>
                  <a:schemeClr val="accent1"/>
                </a:solidFill>
                <a:latin typeface="PFTransport"/>
              </a:rPr>
              <a:t>Ιστορικά πάντως, δεν έχει επιτευχθεί καθολική συναίνεση ανάμεσα στους ιθύνοντες της Εκκλησίας όσον αφορά τα κατάλληλα για τη νηστεία τρόφιμα. </a:t>
            </a:r>
            <a:endParaRPr lang="en-US" sz="1800" dirty="0">
              <a:solidFill>
                <a:schemeClr val="accent1"/>
              </a:solidFill>
            </a:endParaRPr>
          </a:p>
        </p:txBody>
      </p:sp>
      <p:pic>
        <p:nvPicPr>
          <p:cNvPr id="3" name="Picture 2">
            <a:extLst>
              <a:ext uri="{FF2B5EF4-FFF2-40B4-BE49-F238E27FC236}">
                <a16:creationId xmlns:a16="http://schemas.microsoft.com/office/drawing/2014/main" id="{B07420C0-D304-EF34-77E1-B0F3C0BB061F}"/>
              </a:ext>
            </a:extLst>
          </p:cNvPr>
          <p:cNvPicPr>
            <a:picLocks noChangeAspect="1"/>
          </p:cNvPicPr>
          <p:nvPr/>
        </p:nvPicPr>
        <p:blipFill>
          <a:blip r:embed="rId3"/>
          <a:stretch>
            <a:fillRect/>
          </a:stretch>
        </p:blipFill>
        <p:spPr>
          <a:xfrm>
            <a:off x="0" y="0"/>
            <a:ext cx="1374390" cy="1038272"/>
          </a:xfrm>
          <a:prstGeom prst="rect">
            <a:avLst/>
          </a:prstGeom>
        </p:spPr>
      </p:pic>
    </p:spTree>
    <p:extLst>
      <p:ext uri="{BB962C8B-B14F-4D97-AF65-F5344CB8AC3E}">
        <p14:creationId xmlns:p14="http://schemas.microsoft.com/office/powerpoint/2010/main" val="3975375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7BE990-E4BA-24A3-8CE1-BC0BD7359AFF}"/>
              </a:ext>
            </a:extLst>
          </p:cNvPr>
          <p:cNvSpPr>
            <a:spLocks noGrp="1"/>
          </p:cNvSpPr>
          <p:nvPr>
            <p:ph type="title"/>
          </p:nvPr>
        </p:nvSpPr>
        <p:spPr>
          <a:xfrm>
            <a:off x="747632" y="442868"/>
            <a:ext cx="5295925" cy="434100"/>
          </a:xfrm>
        </p:spPr>
        <p:txBody>
          <a:bodyPr/>
          <a:lstStyle/>
          <a:p>
            <a:r>
              <a:rPr lang="el-GR" sz="2800" dirty="0">
                <a:solidFill>
                  <a:schemeClr val="accent1"/>
                </a:solidFill>
                <a:latin typeface="PFTransport"/>
              </a:rPr>
              <a:t>Το </a:t>
            </a:r>
            <a:r>
              <a:rPr lang="el-GR" sz="2800" i="0" u="none" strike="noStrike" baseline="0" dirty="0">
                <a:solidFill>
                  <a:schemeClr val="accent1"/>
                </a:solidFill>
                <a:latin typeface="PFTransport"/>
              </a:rPr>
              <a:t>παράδειγμα του αυγοτάραχου </a:t>
            </a:r>
            <a:endParaRPr lang="en-US" dirty="0"/>
          </a:p>
        </p:txBody>
      </p:sp>
      <p:sp>
        <p:nvSpPr>
          <p:cNvPr id="6" name="Text Placeholder 1">
            <a:extLst>
              <a:ext uri="{FF2B5EF4-FFF2-40B4-BE49-F238E27FC236}">
                <a16:creationId xmlns:a16="http://schemas.microsoft.com/office/drawing/2014/main" id="{8307CFA0-51BB-38CF-557E-AFB69E9513E2}"/>
              </a:ext>
            </a:extLst>
          </p:cNvPr>
          <p:cNvSpPr txBox="1">
            <a:spLocks/>
          </p:cNvSpPr>
          <p:nvPr/>
        </p:nvSpPr>
        <p:spPr>
          <a:xfrm>
            <a:off x="571145" y="974557"/>
            <a:ext cx="5648901" cy="37348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Kumbh Sans"/>
              <a:buNone/>
              <a:defRPr sz="1400" b="0" i="0" u="none" strike="noStrike" cap="none">
                <a:solidFill>
                  <a:schemeClr val="lt1"/>
                </a:solidFill>
                <a:latin typeface="Roboto"/>
                <a:ea typeface="Roboto"/>
                <a:cs typeface="Roboto"/>
                <a:sym typeface="Roboto"/>
              </a:defRPr>
            </a:lvl1pPr>
            <a:lvl2pPr marL="914400" marR="0" lvl="1" indent="-317500" algn="l" rtl="0">
              <a:lnSpc>
                <a:spcPct val="100000"/>
              </a:lnSpc>
              <a:spcBef>
                <a:spcPts val="0"/>
              </a:spcBef>
              <a:spcAft>
                <a:spcPts val="0"/>
              </a:spcAft>
              <a:buClr>
                <a:schemeClr val="dk1"/>
              </a:buClr>
              <a:buSzPts val="1400"/>
              <a:buFont typeface="Kumbh Sans"/>
              <a:buNone/>
              <a:defRPr sz="1400" b="0" i="0" u="none" strike="noStrike" cap="none">
                <a:solidFill>
                  <a:schemeClr val="dk1"/>
                </a:solidFill>
                <a:latin typeface="Kumbh Sans"/>
                <a:ea typeface="Kumbh Sans"/>
                <a:cs typeface="Kumbh Sans"/>
                <a:sym typeface="Kumbh Sans"/>
              </a:defRPr>
            </a:lvl2pPr>
            <a:lvl3pPr marL="1371600" marR="0" lvl="2" indent="-317500" algn="l" rtl="0">
              <a:lnSpc>
                <a:spcPct val="100000"/>
              </a:lnSpc>
              <a:spcBef>
                <a:spcPts val="0"/>
              </a:spcBef>
              <a:spcAft>
                <a:spcPts val="0"/>
              </a:spcAft>
              <a:buClr>
                <a:schemeClr val="dk1"/>
              </a:buClr>
              <a:buSzPts val="1400"/>
              <a:buFont typeface="Kumbh Sans"/>
              <a:buNone/>
              <a:defRPr sz="1400" b="0" i="0" u="none" strike="noStrike" cap="none">
                <a:solidFill>
                  <a:schemeClr val="dk1"/>
                </a:solidFill>
                <a:latin typeface="Kumbh Sans"/>
                <a:ea typeface="Kumbh Sans"/>
                <a:cs typeface="Kumbh Sans"/>
                <a:sym typeface="Kumbh Sans"/>
              </a:defRPr>
            </a:lvl3pPr>
            <a:lvl4pPr marL="1828800" marR="0" lvl="3" indent="-317500" algn="l" rtl="0">
              <a:lnSpc>
                <a:spcPct val="100000"/>
              </a:lnSpc>
              <a:spcBef>
                <a:spcPts val="0"/>
              </a:spcBef>
              <a:spcAft>
                <a:spcPts val="0"/>
              </a:spcAft>
              <a:buClr>
                <a:schemeClr val="dk1"/>
              </a:buClr>
              <a:buSzPts val="1400"/>
              <a:buFont typeface="Kumbh Sans"/>
              <a:buNone/>
              <a:defRPr sz="1400" b="0" i="0" u="none" strike="noStrike" cap="none">
                <a:solidFill>
                  <a:schemeClr val="dk1"/>
                </a:solidFill>
                <a:latin typeface="Kumbh Sans"/>
                <a:ea typeface="Kumbh Sans"/>
                <a:cs typeface="Kumbh Sans"/>
                <a:sym typeface="Kumbh Sans"/>
              </a:defRPr>
            </a:lvl4pPr>
            <a:lvl5pPr marL="2286000" marR="0" lvl="4" indent="-317500" algn="l" rtl="0">
              <a:lnSpc>
                <a:spcPct val="100000"/>
              </a:lnSpc>
              <a:spcBef>
                <a:spcPts val="0"/>
              </a:spcBef>
              <a:spcAft>
                <a:spcPts val="0"/>
              </a:spcAft>
              <a:buClr>
                <a:schemeClr val="dk1"/>
              </a:buClr>
              <a:buSzPts val="1400"/>
              <a:buFont typeface="Kumbh Sans"/>
              <a:buNone/>
              <a:defRPr sz="1400" b="0" i="0" u="none" strike="noStrike" cap="none">
                <a:solidFill>
                  <a:schemeClr val="dk1"/>
                </a:solidFill>
                <a:latin typeface="Kumbh Sans"/>
                <a:ea typeface="Kumbh Sans"/>
                <a:cs typeface="Kumbh Sans"/>
                <a:sym typeface="Kumbh Sans"/>
              </a:defRPr>
            </a:lvl5pPr>
            <a:lvl6pPr marL="2743200" marR="0" lvl="5" indent="-317500" algn="l" rtl="0">
              <a:lnSpc>
                <a:spcPct val="100000"/>
              </a:lnSpc>
              <a:spcBef>
                <a:spcPts val="0"/>
              </a:spcBef>
              <a:spcAft>
                <a:spcPts val="0"/>
              </a:spcAft>
              <a:buClr>
                <a:schemeClr val="dk1"/>
              </a:buClr>
              <a:buSzPts val="1400"/>
              <a:buFont typeface="Kumbh Sans"/>
              <a:buNone/>
              <a:defRPr sz="1400" b="0" i="0" u="none" strike="noStrike" cap="none">
                <a:solidFill>
                  <a:schemeClr val="dk1"/>
                </a:solidFill>
                <a:latin typeface="Kumbh Sans"/>
                <a:ea typeface="Kumbh Sans"/>
                <a:cs typeface="Kumbh Sans"/>
                <a:sym typeface="Kumbh Sans"/>
              </a:defRPr>
            </a:lvl6pPr>
            <a:lvl7pPr marL="3200400" marR="0" lvl="6" indent="-317500" algn="l" rtl="0">
              <a:lnSpc>
                <a:spcPct val="100000"/>
              </a:lnSpc>
              <a:spcBef>
                <a:spcPts val="0"/>
              </a:spcBef>
              <a:spcAft>
                <a:spcPts val="0"/>
              </a:spcAft>
              <a:buClr>
                <a:schemeClr val="dk1"/>
              </a:buClr>
              <a:buSzPts val="1400"/>
              <a:buFont typeface="Kumbh Sans"/>
              <a:buNone/>
              <a:defRPr sz="1400" b="0" i="0" u="none" strike="noStrike" cap="none">
                <a:solidFill>
                  <a:schemeClr val="dk1"/>
                </a:solidFill>
                <a:latin typeface="Kumbh Sans"/>
                <a:ea typeface="Kumbh Sans"/>
                <a:cs typeface="Kumbh Sans"/>
                <a:sym typeface="Kumbh Sans"/>
              </a:defRPr>
            </a:lvl7pPr>
            <a:lvl8pPr marL="3657600" marR="0" lvl="7" indent="-317500" algn="l" rtl="0">
              <a:lnSpc>
                <a:spcPct val="100000"/>
              </a:lnSpc>
              <a:spcBef>
                <a:spcPts val="0"/>
              </a:spcBef>
              <a:spcAft>
                <a:spcPts val="0"/>
              </a:spcAft>
              <a:buClr>
                <a:schemeClr val="dk1"/>
              </a:buClr>
              <a:buSzPts val="1400"/>
              <a:buFont typeface="Kumbh Sans"/>
              <a:buNone/>
              <a:defRPr sz="1400" b="0" i="0" u="none" strike="noStrike" cap="none">
                <a:solidFill>
                  <a:schemeClr val="dk1"/>
                </a:solidFill>
                <a:latin typeface="Kumbh Sans"/>
                <a:ea typeface="Kumbh Sans"/>
                <a:cs typeface="Kumbh Sans"/>
                <a:sym typeface="Kumbh Sans"/>
              </a:defRPr>
            </a:lvl8pPr>
            <a:lvl9pPr marL="4114800" marR="0" lvl="8" indent="-317500" algn="l" rtl="0">
              <a:lnSpc>
                <a:spcPct val="100000"/>
              </a:lnSpc>
              <a:spcBef>
                <a:spcPts val="0"/>
              </a:spcBef>
              <a:spcAft>
                <a:spcPts val="0"/>
              </a:spcAft>
              <a:buClr>
                <a:schemeClr val="dk1"/>
              </a:buClr>
              <a:buSzPts val="1400"/>
              <a:buFont typeface="Kumbh Sans"/>
              <a:buNone/>
              <a:defRPr sz="1400" b="0" i="0" u="none" strike="noStrike" cap="none">
                <a:solidFill>
                  <a:schemeClr val="dk1"/>
                </a:solidFill>
                <a:latin typeface="Kumbh Sans"/>
                <a:ea typeface="Kumbh Sans"/>
                <a:cs typeface="Kumbh Sans"/>
                <a:sym typeface="Kumbh Sans"/>
              </a:defRPr>
            </a:lvl9pPr>
          </a:lstStyle>
          <a:p>
            <a:pPr algn="just">
              <a:buFont typeface="Wingdings" panose="05000000000000000000" pitchFamily="2" charset="2"/>
              <a:buChar char="§"/>
            </a:pPr>
            <a:r>
              <a:rPr lang="el-GR" sz="1800" dirty="0">
                <a:solidFill>
                  <a:srgbClr val="000000"/>
                </a:solidFill>
                <a:latin typeface="PFTransport"/>
              </a:rPr>
              <a:t> Στους εκκλησιαστικούς κύκλους έχει διεξαχθή διάλογος για την καταλληλότητα του αυγοτάραχου (αυγών ψαριών) ως νηστίσιμου είδους. </a:t>
            </a:r>
          </a:p>
          <a:p>
            <a:pPr algn="just">
              <a:buFont typeface="Wingdings" panose="05000000000000000000" pitchFamily="2" charset="2"/>
              <a:buChar char="§"/>
            </a:pPr>
            <a:endParaRPr lang="el-GR" sz="1800" dirty="0">
              <a:solidFill>
                <a:srgbClr val="000000"/>
              </a:solidFill>
              <a:latin typeface="PFTransport"/>
            </a:endParaRPr>
          </a:p>
          <a:p>
            <a:pPr algn="just">
              <a:buFont typeface="Wingdings" panose="05000000000000000000" pitchFamily="2" charset="2"/>
              <a:buChar char="§"/>
            </a:pPr>
            <a:r>
              <a:rPr lang="el-GR" sz="1800" dirty="0">
                <a:solidFill>
                  <a:srgbClr val="000000"/>
                </a:solidFill>
                <a:latin typeface="PFTransport"/>
              </a:rPr>
              <a:t>Σύμφωνα με τα περισσότερα βυζαντινά εκκλησιαστικά κείμενα, ο ταραμάς και τα άλλα είδη αυγοτάραχου δεν είναι αρκετά «αγνή» τροφή, κατάλληλη για τη νηστεία. </a:t>
            </a:r>
          </a:p>
          <a:p>
            <a:pPr algn="just">
              <a:buFont typeface="Wingdings" panose="05000000000000000000" pitchFamily="2" charset="2"/>
              <a:buChar char="§"/>
            </a:pPr>
            <a:endParaRPr lang="el-GR" sz="1800" dirty="0">
              <a:solidFill>
                <a:srgbClr val="000000"/>
              </a:solidFill>
              <a:latin typeface="PFTransport"/>
            </a:endParaRPr>
          </a:p>
          <a:p>
            <a:pPr algn="just">
              <a:buFont typeface="Wingdings" panose="05000000000000000000" pitchFamily="2" charset="2"/>
              <a:buChar char="§"/>
            </a:pPr>
            <a:r>
              <a:rPr lang="el-GR" sz="1800" dirty="0">
                <a:solidFill>
                  <a:srgbClr val="000000"/>
                </a:solidFill>
                <a:latin typeface="PFTransport"/>
              </a:rPr>
              <a:t>Ωστόσο, αυτό έρχεται σε απόλυτη αντίθεση με τις πρακτικές των λαϊκών στην Ελλάδα, οι οποίοι συνηθίζουν επί αιώνες να περιλαμβάνουν τα αυγά των ιχθυρών στο νηστίσιμο τραπέζι. </a:t>
            </a:r>
            <a:endParaRPr lang="en-US" dirty="0"/>
          </a:p>
        </p:txBody>
      </p:sp>
      <p:pic>
        <p:nvPicPr>
          <p:cNvPr id="7" name="Picture 6">
            <a:extLst>
              <a:ext uri="{FF2B5EF4-FFF2-40B4-BE49-F238E27FC236}">
                <a16:creationId xmlns:a16="http://schemas.microsoft.com/office/drawing/2014/main" id="{ED13B874-F134-20BC-5B07-6C95515E395F}"/>
              </a:ext>
            </a:extLst>
          </p:cNvPr>
          <p:cNvPicPr>
            <a:picLocks noChangeAspect="1"/>
          </p:cNvPicPr>
          <p:nvPr/>
        </p:nvPicPr>
        <p:blipFill>
          <a:blip r:embed="rId2"/>
          <a:stretch>
            <a:fillRect/>
          </a:stretch>
        </p:blipFill>
        <p:spPr>
          <a:xfrm>
            <a:off x="6400799" y="1169582"/>
            <a:ext cx="2317899" cy="248178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128838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CCC4AE-94F7-D64D-EB23-DA7537768C9D}"/>
              </a:ext>
            </a:extLst>
          </p:cNvPr>
          <p:cNvSpPr/>
          <p:nvPr/>
        </p:nvSpPr>
        <p:spPr>
          <a:xfrm>
            <a:off x="2116074" y="546150"/>
            <a:ext cx="5239388" cy="523220"/>
          </a:xfrm>
          <a:prstGeom prst="rect">
            <a:avLst/>
          </a:prstGeom>
          <a:noFill/>
        </p:spPr>
        <p:txBody>
          <a:bodyPr wrap="square" lIns="91440" tIns="45720" rIns="91440" bIns="45720">
            <a:spAutoFit/>
          </a:bodyPr>
          <a:lstStyle/>
          <a:p>
            <a:pPr algn="ctr"/>
            <a:r>
              <a:rPr lang="el-GR" sz="2800" b="1" dirty="0">
                <a:solidFill>
                  <a:schemeClr val="tx1"/>
                </a:solidFill>
                <a:latin typeface="PFTransport"/>
              </a:rPr>
              <a:t>Νηστεία &amp; Καθολικισμός</a:t>
            </a:r>
            <a:endParaRPr lang="en-US" sz="2800" b="1" dirty="0">
              <a:ln w="0"/>
              <a:solidFill>
                <a:schemeClr val="tx1"/>
              </a:solidFill>
              <a:effectLst>
                <a:outerShdw blurRad="38100" dist="25400" dir="5400000" algn="ctr" rotWithShape="0">
                  <a:srgbClr val="6E747A">
                    <a:alpha val="43000"/>
                  </a:srgbClr>
                </a:outerShdw>
              </a:effectLst>
              <a:latin typeface="PFTransport"/>
            </a:endParaRPr>
          </a:p>
        </p:txBody>
      </p:sp>
      <p:sp>
        <p:nvSpPr>
          <p:cNvPr id="8" name="Text Placeholder 10">
            <a:extLst>
              <a:ext uri="{FF2B5EF4-FFF2-40B4-BE49-F238E27FC236}">
                <a16:creationId xmlns:a16="http://schemas.microsoft.com/office/drawing/2014/main" id="{C04CA5A5-AB59-AFD2-6162-5C20D623ADB8}"/>
              </a:ext>
            </a:extLst>
          </p:cNvPr>
          <p:cNvSpPr txBox="1">
            <a:spLocks/>
          </p:cNvSpPr>
          <p:nvPr/>
        </p:nvSpPr>
        <p:spPr>
          <a:xfrm>
            <a:off x="4486940" y="1328710"/>
            <a:ext cx="4093535" cy="27454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Kumbh Sans"/>
              <a:buNone/>
              <a:defRPr sz="1400" b="0" i="0" u="none" strike="noStrike" cap="none">
                <a:solidFill>
                  <a:schemeClr val="lt1"/>
                </a:solidFill>
                <a:latin typeface="Roboto"/>
                <a:ea typeface="Roboto"/>
                <a:cs typeface="Roboto"/>
                <a:sym typeface="Roboto"/>
              </a:defRPr>
            </a:lvl1pPr>
            <a:lvl2pPr marL="914400" marR="0" lvl="1" indent="-317500" algn="l" rtl="0">
              <a:lnSpc>
                <a:spcPct val="100000"/>
              </a:lnSpc>
              <a:spcBef>
                <a:spcPts val="0"/>
              </a:spcBef>
              <a:spcAft>
                <a:spcPts val="0"/>
              </a:spcAft>
              <a:buClr>
                <a:schemeClr val="dk1"/>
              </a:buClr>
              <a:buSzPts val="1400"/>
              <a:buFont typeface="Kumbh Sans"/>
              <a:buNone/>
              <a:defRPr sz="1400" b="0" i="0" u="none" strike="noStrike" cap="none">
                <a:solidFill>
                  <a:schemeClr val="dk1"/>
                </a:solidFill>
                <a:latin typeface="Kumbh Sans"/>
                <a:ea typeface="Kumbh Sans"/>
                <a:cs typeface="Kumbh Sans"/>
                <a:sym typeface="Kumbh Sans"/>
              </a:defRPr>
            </a:lvl2pPr>
            <a:lvl3pPr marL="1371600" marR="0" lvl="2" indent="-317500" algn="l" rtl="0">
              <a:lnSpc>
                <a:spcPct val="100000"/>
              </a:lnSpc>
              <a:spcBef>
                <a:spcPts val="0"/>
              </a:spcBef>
              <a:spcAft>
                <a:spcPts val="0"/>
              </a:spcAft>
              <a:buClr>
                <a:schemeClr val="dk1"/>
              </a:buClr>
              <a:buSzPts val="1400"/>
              <a:buFont typeface="Kumbh Sans"/>
              <a:buNone/>
              <a:defRPr sz="1400" b="0" i="0" u="none" strike="noStrike" cap="none">
                <a:solidFill>
                  <a:schemeClr val="dk1"/>
                </a:solidFill>
                <a:latin typeface="Kumbh Sans"/>
                <a:ea typeface="Kumbh Sans"/>
                <a:cs typeface="Kumbh Sans"/>
                <a:sym typeface="Kumbh Sans"/>
              </a:defRPr>
            </a:lvl3pPr>
            <a:lvl4pPr marL="1828800" marR="0" lvl="3" indent="-317500" algn="l" rtl="0">
              <a:lnSpc>
                <a:spcPct val="100000"/>
              </a:lnSpc>
              <a:spcBef>
                <a:spcPts val="0"/>
              </a:spcBef>
              <a:spcAft>
                <a:spcPts val="0"/>
              </a:spcAft>
              <a:buClr>
                <a:schemeClr val="dk1"/>
              </a:buClr>
              <a:buSzPts val="1400"/>
              <a:buFont typeface="Kumbh Sans"/>
              <a:buNone/>
              <a:defRPr sz="1400" b="0" i="0" u="none" strike="noStrike" cap="none">
                <a:solidFill>
                  <a:schemeClr val="dk1"/>
                </a:solidFill>
                <a:latin typeface="Kumbh Sans"/>
                <a:ea typeface="Kumbh Sans"/>
                <a:cs typeface="Kumbh Sans"/>
                <a:sym typeface="Kumbh Sans"/>
              </a:defRPr>
            </a:lvl4pPr>
            <a:lvl5pPr marL="2286000" marR="0" lvl="4" indent="-317500" algn="l" rtl="0">
              <a:lnSpc>
                <a:spcPct val="100000"/>
              </a:lnSpc>
              <a:spcBef>
                <a:spcPts val="0"/>
              </a:spcBef>
              <a:spcAft>
                <a:spcPts val="0"/>
              </a:spcAft>
              <a:buClr>
                <a:schemeClr val="dk1"/>
              </a:buClr>
              <a:buSzPts val="1400"/>
              <a:buFont typeface="Kumbh Sans"/>
              <a:buNone/>
              <a:defRPr sz="1400" b="0" i="0" u="none" strike="noStrike" cap="none">
                <a:solidFill>
                  <a:schemeClr val="dk1"/>
                </a:solidFill>
                <a:latin typeface="Kumbh Sans"/>
                <a:ea typeface="Kumbh Sans"/>
                <a:cs typeface="Kumbh Sans"/>
                <a:sym typeface="Kumbh Sans"/>
              </a:defRPr>
            </a:lvl5pPr>
            <a:lvl6pPr marL="2743200" marR="0" lvl="5" indent="-317500" algn="l" rtl="0">
              <a:lnSpc>
                <a:spcPct val="100000"/>
              </a:lnSpc>
              <a:spcBef>
                <a:spcPts val="0"/>
              </a:spcBef>
              <a:spcAft>
                <a:spcPts val="0"/>
              </a:spcAft>
              <a:buClr>
                <a:schemeClr val="dk1"/>
              </a:buClr>
              <a:buSzPts val="1400"/>
              <a:buFont typeface="Kumbh Sans"/>
              <a:buNone/>
              <a:defRPr sz="1400" b="0" i="0" u="none" strike="noStrike" cap="none">
                <a:solidFill>
                  <a:schemeClr val="dk1"/>
                </a:solidFill>
                <a:latin typeface="Kumbh Sans"/>
                <a:ea typeface="Kumbh Sans"/>
                <a:cs typeface="Kumbh Sans"/>
                <a:sym typeface="Kumbh Sans"/>
              </a:defRPr>
            </a:lvl6pPr>
            <a:lvl7pPr marL="3200400" marR="0" lvl="6" indent="-317500" algn="l" rtl="0">
              <a:lnSpc>
                <a:spcPct val="100000"/>
              </a:lnSpc>
              <a:spcBef>
                <a:spcPts val="0"/>
              </a:spcBef>
              <a:spcAft>
                <a:spcPts val="0"/>
              </a:spcAft>
              <a:buClr>
                <a:schemeClr val="dk1"/>
              </a:buClr>
              <a:buSzPts val="1400"/>
              <a:buFont typeface="Kumbh Sans"/>
              <a:buNone/>
              <a:defRPr sz="1400" b="0" i="0" u="none" strike="noStrike" cap="none">
                <a:solidFill>
                  <a:schemeClr val="dk1"/>
                </a:solidFill>
                <a:latin typeface="Kumbh Sans"/>
                <a:ea typeface="Kumbh Sans"/>
                <a:cs typeface="Kumbh Sans"/>
                <a:sym typeface="Kumbh Sans"/>
              </a:defRPr>
            </a:lvl7pPr>
            <a:lvl8pPr marL="3657600" marR="0" lvl="7" indent="-317500" algn="l" rtl="0">
              <a:lnSpc>
                <a:spcPct val="100000"/>
              </a:lnSpc>
              <a:spcBef>
                <a:spcPts val="0"/>
              </a:spcBef>
              <a:spcAft>
                <a:spcPts val="0"/>
              </a:spcAft>
              <a:buClr>
                <a:schemeClr val="dk1"/>
              </a:buClr>
              <a:buSzPts val="1400"/>
              <a:buFont typeface="Kumbh Sans"/>
              <a:buNone/>
              <a:defRPr sz="1400" b="0" i="0" u="none" strike="noStrike" cap="none">
                <a:solidFill>
                  <a:schemeClr val="dk1"/>
                </a:solidFill>
                <a:latin typeface="Kumbh Sans"/>
                <a:ea typeface="Kumbh Sans"/>
                <a:cs typeface="Kumbh Sans"/>
                <a:sym typeface="Kumbh Sans"/>
              </a:defRPr>
            </a:lvl8pPr>
            <a:lvl9pPr marL="4114800" marR="0" lvl="8" indent="-317500" algn="l" rtl="0">
              <a:lnSpc>
                <a:spcPct val="100000"/>
              </a:lnSpc>
              <a:spcBef>
                <a:spcPts val="0"/>
              </a:spcBef>
              <a:spcAft>
                <a:spcPts val="0"/>
              </a:spcAft>
              <a:buClr>
                <a:schemeClr val="dk1"/>
              </a:buClr>
              <a:buSzPts val="1400"/>
              <a:buFont typeface="Kumbh Sans"/>
              <a:buNone/>
              <a:defRPr sz="1400" b="0" i="0" u="none" strike="noStrike" cap="none">
                <a:solidFill>
                  <a:schemeClr val="dk1"/>
                </a:solidFill>
                <a:latin typeface="Kumbh Sans"/>
                <a:ea typeface="Kumbh Sans"/>
                <a:cs typeface="Kumbh Sans"/>
                <a:sym typeface="Kumbh Sans"/>
              </a:defRPr>
            </a:lvl9pPr>
          </a:lstStyle>
          <a:p>
            <a:pPr algn="just">
              <a:buFont typeface="Wingdings" panose="05000000000000000000" pitchFamily="2" charset="2"/>
              <a:buChar char="§"/>
            </a:pPr>
            <a:r>
              <a:rPr lang="el-GR" sz="1800" dirty="0">
                <a:solidFill>
                  <a:schemeClr val="tx1"/>
                </a:solidFill>
                <a:latin typeface="PFTransport"/>
              </a:rPr>
              <a:t>Στην καθολική Εκκλησία, οι πιστοί απέχουν από τη βρώση κρέατος τις Παρασκευές. </a:t>
            </a:r>
            <a:endParaRPr lang="en-US" sz="1800" dirty="0">
              <a:solidFill>
                <a:schemeClr val="tx1"/>
              </a:solidFill>
              <a:latin typeface="PFTransport"/>
            </a:endParaRPr>
          </a:p>
          <a:p>
            <a:pPr marL="139700" indent="0" algn="just"/>
            <a:endParaRPr lang="el-GR" sz="1800" dirty="0">
              <a:solidFill>
                <a:schemeClr val="tx1"/>
              </a:solidFill>
              <a:latin typeface="PFTransport"/>
            </a:endParaRPr>
          </a:p>
          <a:p>
            <a:pPr algn="just">
              <a:buFont typeface="Wingdings" panose="05000000000000000000" pitchFamily="2" charset="2"/>
              <a:buChar char="§"/>
            </a:pPr>
            <a:endParaRPr lang="el-GR" sz="1800" dirty="0">
              <a:solidFill>
                <a:schemeClr val="tx1"/>
              </a:solidFill>
              <a:latin typeface="PFTransport"/>
            </a:endParaRPr>
          </a:p>
          <a:p>
            <a:pPr algn="just">
              <a:buFont typeface="Wingdings" panose="05000000000000000000" pitchFamily="2" charset="2"/>
              <a:buChar char="§"/>
            </a:pPr>
            <a:r>
              <a:rPr lang="el-GR" sz="1800" dirty="0">
                <a:solidFill>
                  <a:schemeClr val="tx1"/>
                </a:solidFill>
                <a:latin typeface="PFTransport"/>
              </a:rPr>
              <a:t>O κανόνας αυτός θεσμοθετήθηκε τον 16ο αιώνα, για να μνημονεύεται η θυσία του Xριστού τη Mεγάλη Παρασκευή. </a:t>
            </a:r>
            <a:endParaRPr lang="en-US" sz="1800" dirty="0">
              <a:solidFill>
                <a:schemeClr val="tx1"/>
              </a:solidFill>
            </a:endParaRPr>
          </a:p>
          <a:p>
            <a:endParaRPr lang="en-US" dirty="0"/>
          </a:p>
        </p:txBody>
      </p:sp>
      <p:pic>
        <p:nvPicPr>
          <p:cNvPr id="9" name="Picture 8">
            <a:extLst>
              <a:ext uri="{FF2B5EF4-FFF2-40B4-BE49-F238E27FC236}">
                <a16:creationId xmlns:a16="http://schemas.microsoft.com/office/drawing/2014/main" id="{35376B04-596F-AC72-D59A-00F71C020B34}"/>
              </a:ext>
            </a:extLst>
          </p:cNvPr>
          <p:cNvPicPr>
            <a:picLocks noChangeAspect="1"/>
          </p:cNvPicPr>
          <p:nvPr/>
        </p:nvPicPr>
        <p:blipFill>
          <a:blip r:embed="rId2"/>
          <a:stretch>
            <a:fillRect/>
          </a:stretch>
        </p:blipFill>
        <p:spPr>
          <a:xfrm>
            <a:off x="701749" y="1477206"/>
            <a:ext cx="3668234" cy="2448428"/>
          </a:xfrm>
          <a:prstGeom prst="rect">
            <a:avLst/>
          </a:prstGeom>
        </p:spPr>
      </p:pic>
    </p:spTree>
    <p:extLst>
      <p:ext uri="{BB962C8B-B14F-4D97-AF65-F5344CB8AC3E}">
        <p14:creationId xmlns:p14="http://schemas.microsoft.com/office/powerpoint/2010/main" val="1591118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B1267A-CDC5-93D3-3557-BE3E23E9FF24}"/>
              </a:ext>
            </a:extLst>
          </p:cNvPr>
          <p:cNvSpPr txBox="1"/>
          <p:nvPr/>
        </p:nvSpPr>
        <p:spPr>
          <a:xfrm>
            <a:off x="1868378" y="1402218"/>
            <a:ext cx="2629194" cy="307777"/>
          </a:xfrm>
          <a:prstGeom prst="rect">
            <a:avLst/>
          </a:prstGeom>
          <a:noFill/>
        </p:spPr>
        <p:txBody>
          <a:bodyPr wrap="square">
            <a:spAutoFit/>
          </a:bodyPr>
          <a:lstStyle/>
          <a:p>
            <a:pPr algn="ctr"/>
            <a:endParaRPr lang="en-US" dirty="0">
              <a:solidFill>
                <a:schemeClr val="tx2"/>
              </a:solidFill>
            </a:endParaRPr>
          </a:p>
        </p:txBody>
      </p:sp>
      <p:sp>
        <p:nvSpPr>
          <p:cNvPr id="8" name="TextBox 7">
            <a:extLst>
              <a:ext uri="{FF2B5EF4-FFF2-40B4-BE49-F238E27FC236}">
                <a16:creationId xmlns:a16="http://schemas.microsoft.com/office/drawing/2014/main" id="{2B933F44-8918-3919-6F5E-0CA9262971A9}"/>
              </a:ext>
            </a:extLst>
          </p:cNvPr>
          <p:cNvSpPr txBox="1"/>
          <p:nvPr/>
        </p:nvSpPr>
        <p:spPr>
          <a:xfrm>
            <a:off x="4726172" y="1238704"/>
            <a:ext cx="4029740" cy="3139321"/>
          </a:xfrm>
          <a:prstGeom prst="rect">
            <a:avLst/>
          </a:prstGeom>
          <a:noFill/>
        </p:spPr>
        <p:txBody>
          <a:bodyPr wrap="square">
            <a:spAutoFit/>
          </a:bodyPr>
          <a:lstStyle/>
          <a:p>
            <a:pPr algn="just"/>
            <a:r>
              <a:rPr lang="el-GR" sz="1800" b="0" i="0" u="none" strike="noStrike" baseline="0" dirty="0">
                <a:solidFill>
                  <a:srgbClr val="000000"/>
                </a:solidFill>
                <a:latin typeface="PFTransport"/>
              </a:rPr>
              <a:t>Oι ημέρες κατά τις οποίες οι καθολικοί αντί κρέατος τρώνε ψάρι ονομάζονται στη διεθνή βιβλιογραφία </a:t>
            </a:r>
            <a:r>
              <a:rPr lang="el-GR" sz="1800" b="1" i="1" u="none" strike="noStrike" baseline="0" dirty="0">
                <a:solidFill>
                  <a:srgbClr val="000000"/>
                </a:solidFill>
                <a:latin typeface="PFTransport"/>
              </a:rPr>
              <a:t>lean days</a:t>
            </a:r>
            <a:r>
              <a:rPr lang="el-GR" sz="1800" b="0" i="0" u="none" strike="noStrike" baseline="0" dirty="0">
                <a:solidFill>
                  <a:srgbClr val="000000"/>
                </a:solidFill>
                <a:latin typeface="PFTransport"/>
              </a:rPr>
              <a:t>. H κατανάλωση ψαριού την Παρασκευή έχει σε τέτοιο βαθμό συσχετισθεί με τον καθολικισμό, ώστε σε πολλά μέρη του κόσμου οι μη καθολικοί αποφεύγουν το ψάρι αυτή την ημέρα, φοβούμενοι μήπως, εκ παραδρομής, θεωρηθούν ρωμαιοκαθολικοί. </a:t>
            </a:r>
          </a:p>
          <a:p>
            <a:pPr algn="just"/>
            <a:endParaRPr lang="el-GR" sz="1800" dirty="0">
              <a:latin typeface="PFTransport"/>
            </a:endParaRPr>
          </a:p>
        </p:txBody>
      </p:sp>
      <p:pic>
        <p:nvPicPr>
          <p:cNvPr id="9" name="Picture 8">
            <a:extLst>
              <a:ext uri="{FF2B5EF4-FFF2-40B4-BE49-F238E27FC236}">
                <a16:creationId xmlns:a16="http://schemas.microsoft.com/office/drawing/2014/main" id="{15AD2E2B-96A1-EF39-1E01-78973B6E217A}"/>
              </a:ext>
            </a:extLst>
          </p:cNvPr>
          <p:cNvPicPr>
            <a:picLocks noChangeAspect="1"/>
          </p:cNvPicPr>
          <p:nvPr/>
        </p:nvPicPr>
        <p:blipFill>
          <a:blip r:embed="rId2"/>
          <a:stretch>
            <a:fillRect/>
          </a:stretch>
        </p:blipFill>
        <p:spPr>
          <a:xfrm>
            <a:off x="654577" y="1238704"/>
            <a:ext cx="3917423" cy="2902705"/>
          </a:xfrm>
          <a:prstGeom prst="rect">
            <a:avLst/>
          </a:prstGeom>
        </p:spPr>
      </p:pic>
      <p:sp>
        <p:nvSpPr>
          <p:cNvPr id="3" name="TextBox 2">
            <a:extLst>
              <a:ext uri="{FF2B5EF4-FFF2-40B4-BE49-F238E27FC236}">
                <a16:creationId xmlns:a16="http://schemas.microsoft.com/office/drawing/2014/main" id="{48183942-E54F-F1C1-34BD-6B44D6952BCE}"/>
              </a:ext>
            </a:extLst>
          </p:cNvPr>
          <p:cNvSpPr txBox="1"/>
          <p:nvPr/>
        </p:nvSpPr>
        <p:spPr>
          <a:xfrm>
            <a:off x="2169042" y="383056"/>
            <a:ext cx="4657060" cy="523220"/>
          </a:xfrm>
          <a:prstGeom prst="rect">
            <a:avLst/>
          </a:prstGeom>
          <a:noFill/>
        </p:spPr>
        <p:txBody>
          <a:bodyPr wrap="square">
            <a:spAutoFit/>
          </a:bodyPr>
          <a:lstStyle/>
          <a:p>
            <a:pPr algn="ctr"/>
            <a:r>
              <a:rPr lang="el-GR" sz="2800" b="1" dirty="0">
                <a:solidFill>
                  <a:schemeClr val="accent1"/>
                </a:solidFill>
                <a:latin typeface="PFTransport"/>
              </a:rPr>
              <a:t>Κ</a:t>
            </a:r>
            <a:r>
              <a:rPr lang="el-GR" sz="2800" b="1" i="0" u="none" strike="noStrike" baseline="0" dirty="0">
                <a:solidFill>
                  <a:schemeClr val="accent1"/>
                </a:solidFill>
                <a:latin typeface="PFTransport"/>
              </a:rPr>
              <a:t>ατανάλωση</a:t>
            </a:r>
            <a:r>
              <a:rPr lang="el-GR" sz="2400" b="1" i="0" u="none" strike="noStrike" baseline="0" dirty="0">
                <a:solidFill>
                  <a:schemeClr val="accent1"/>
                </a:solidFill>
                <a:latin typeface="PFTransport"/>
              </a:rPr>
              <a:t> ψαριού </a:t>
            </a:r>
            <a:endParaRPr lang="en-US" sz="2400" b="1" dirty="0">
              <a:solidFill>
                <a:schemeClr val="accent1"/>
              </a:solidFill>
            </a:endParaRPr>
          </a:p>
        </p:txBody>
      </p:sp>
    </p:spTree>
    <p:extLst>
      <p:ext uri="{BB962C8B-B14F-4D97-AF65-F5344CB8AC3E}">
        <p14:creationId xmlns:p14="http://schemas.microsoft.com/office/powerpoint/2010/main" val="313171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8C4706-9E64-51A8-EAE6-3E7C46033C54}"/>
              </a:ext>
            </a:extLst>
          </p:cNvPr>
          <p:cNvSpPr>
            <a:spLocks noGrp="1"/>
          </p:cNvSpPr>
          <p:nvPr>
            <p:ph type="body" idx="1"/>
          </p:nvPr>
        </p:nvSpPr>
        <p:spPr>
          <a:xfrm>
            <a:off x="951571" y="1635775"/>
            <a:ext cx="6527180" cy="2373900"/>
          </a:xfrm>
        </p:spPr>
        <p:txBody>
          <a:bodyPr/>
          <a:lstStyle/>
          <a:p>
            <a:pPr marL="139700" indent="0" algn="just">
              <a:buNone/>
            </a:pPr>
            <a:r>
              <a:rPr lang="el-GR" sz="1800" b="0" i="0" u="none" strike="noStrike" baseline="0" dirty="0">
                <a:solidFill>
                  <a:srgbClr val="000000"/>
                </a:solidFill>
                <a:latin typeface="PFTransport"/>
              </a:rPr>
              <a:t>Οι περισσότεροι διαιτητικοί κανόνες έλκουν την καταγωγή τους από αρχαίες θρησκευτικές επιταγές και έχουν επιβιώσει ως συνήθειες μέσα από πολλές αλλαγές και τροποποιήσεις. </a:t>
            </a:r>
          </a:p>
          <a:p>
            <a:pPr marL="139700" indent="0" algn="just">
              <a:buNone/>
            </a:pPr>
            <a:endParaRPr lang="el-GR" sz="1800" dirty="0">
              <a:solidFill>
                <a:srgbClr val="000000"/>
              </a:solidFill>
              <a:latin typeface="PFTransport"/>
            </a:endParaRPr>
          </a:p>
          <a:p>
            <a:pPr marL="139700" indent="0" algn="just">
              <a:buNone/>
            </a:pPr>
            <a:r>
              <a:rPr lang="el-GR" sz="1800" b="0" i="0" u="none" strike="noStrike" baseline="0" dirty="0">
                <a:solidFill>
                  <a:srgbClr val="000000"/>
                </a:solidFill>
                <a:latin typeface="PFTransport"/>
              </a:rPr>
              <a:t>Αν και οι περισσότεροι από αυτούς τους κανόνες ακολουθούνται επειδή έχουν διασωθεί σε ιερά κείμενα, η προέλευσή τους πρέπει να εξετασθεί με γνώμονα τις πολιτισμικές, οικονομικές και οικολογικές συνθήκες που επικρατούσαν κατά την καθιέρωσή τους. </a:t>
            </a:r>
            <a:endParaRPr lang="en-US" dirty="0"/>
          </a:p>
        </p:txBody>
      </p:sp>
      <p:sp>
        <p:nvSpPr>
          <p:cNvPr id="3" name="Title 2">
            <a:extLst>
              <a:ext uri="{FF2B5EF4-FFF2-40B4-BE49-F238E27FC236}">
                <a16:creationId xmlns:a16="http://schemas.microsoft.com/office/drawing/2014/main" id="{314C370A-D775-0119-EFA4-05CA020C16FB}"/>
              </a:ext>
            </a:extLst>
          </p:cNvPr>
          <p:cNvSpPr>
            <a:spLocks noGrp="1"/>
          </p:cNvSpPr>
          <p:nvPr>
            <p:ph type="title"/>
          </p:nvPr>
        </p:nvSpPr>
        <p:spPr/>
        <p:txBody>
          <a:bodyPr/>
          <a:lstStyle/>
          <a:p>
            <a:r>
              <a:rPr lang="el-GR" sz="2400" dirty="0">
                <a:solidFill>
                  <a:schemeClr val="accent1"/>
                </a:solidFill>
                <a:latin typeface="PFTransport"/>
              </a:rPr>
              <a:t>Προέλευση διαιτητικών κανόνων</a:t>
            </a:r>
            <a:endParaRPr lang="en-US" sz="2400" dirty="0">
              <a:solidFill>
                <a:schemeClr val="accent1"/>
              </a:solidFill>
              <a:latin typeface="PFTransport"/>
            </a:endParaRPr>
          </a:p>
        </p:txBody>
      </p:sp>
    </p:spTree>
    <p:extLst>
      <p:ext uri="{BB962C8B-B14F-4D97-AF65-F5344CB8AC3E}">
        <p14:creationId xmlns:p14="http://schemas.microsoft.com/office/powerpoint/2010/main" val="33584590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8A8B6E-E2F2-3E69-BA6B-4BF43AE80E8C}"/>
              </a:ext>
            </a:extLst>
          </p:cNvPr>
          <p:cNvSpPr txBox="1"/>
          <p:nvPr/>
        </p:nvSpPr>
        <p:spPr>
          <a:xfrm>
            <a:off x="794784" y="1289169"/>
            <a:ext cx="7554432" cy="3139321"/>
          </a:xfrm>
          <a:prstGeom prst="rect">
            <a:avLst/>
          </a:prstGeom>
          <a:noFill/>
        </p:spPr>
        <p:txBody>
          <a:bodyPr wrap="square">
            <a:spAutoFit/>
          </a:bodyPr>
          <a:lstStyle/>
          <a:p>
            <a:pPr marL="285750" indent="-285750" algn="just">
              <a:buFont typeface="Wingdings" panose="05000000000000000000" pitchFamily="2" charset="2"/>
              <a:buChar char="v"/>
            </a:pPr>
            <a:r>
              <a:rPr lang="el-GR" sz="1800" b="0" i="0" u="none" strike="noStrike" baseline="0" dirty="0">
                <a:solidFill>
                  <a:srgbClr val="000000"/>
                </a:solidFill>
                <a:latin typeface="PFTransport"/>
              </a:rPr>
              <a:t>Tο 1563 επιχειρήθηκε η εισαγωγή και δεύτερης ημέρας αποχής από το κρέας, της Τετάρτης. Πιθανότατα, η κίνηση αυτή δεν είχε θρησκευτικό συμβολισμό, αλλά στόχευε να οδηγήσει στην κατασκευή νέων αλιευτικών σκαφών και να τονώσει την αλιεία. </a:t>
            </a:r>
          </a:p>
          <a:p>
            <a:pPr marL="285750" indent="-285750" algn="just">
              <a:buFont typeface="Wingdings" panose="05000000000000000000" pitchFamily="2" charset="2"/>
              <a:buChar char="v"/>
            </a:pPr>
            <a:endParaRPr lang="el-GR" sz="1800" dirty="0">
              <a:latin typeface="PFTransport"/>
            </a:endParaRPr>
          </a:p>
          <a:p>
            <a:pPr marL="285750" indent="-285750" algn="just">
              <a:buFont typeface="Wingdings" panose="05000000000000000000" pitchFamily="2" charset="2"/>
              <a:buChar char="v"/>
            </a:pPr>
            <a:r>
              <a:rPr lang="el-GR" sz="1800" b="0" i="0" u="none" strike="noStrike" baseline="0" dirty="0">
                <a:solidFill>
                  <a:srgbClr val="000000"/>
                </a:solidFill>
                <a:latin typeface="PFTransport"/>
              </a:rPr>
              <a:t>Tο 1966 η Ρωμαιοκαθολική Εκκλησία προχώρησε στην επίσημη κατάργηση της επιβεβλημένης νηστείας την Παρασκευή, με εξαίρεση τις Παρασκευές μέσα στη Σαρακοστή. </a:t>
            </a:r>
          </a:p>
          <a:p>
            <a:pPr marL="285750" indent="-285750" algn="just">
              <a:buFont typeface="Wingdings" panose="05000000000000000000" pitchFamily="2" charset="2"/>
              <a:buChar char="v"/>
            </a:pPr>
            <a:endParaRPr lang="el-GR" sz="1800" dirty="0">
              <a:latin typeface="PFTransport"/>
            </a:endParaRPr>
          </a:p>
          <a:p>
            <a:pPr marL="285750" indent="-285750" algn="just">
              <a:buFont typeface="Wingdings" panose="05000000000000000000" pitchFamily="2" charset="2"/>
              <a:buChar char="v"/>
            </a:pPr>
            <a:r>
              <a:rPr lang="el-GR" sz="1800" b="0" i="0" u="none" strike="noStrike" baseline="0" dirty="0">
                <a:solidFill>
                  <a:srgbClr val="000000"/>
                </a:solidFill>
                <a:latin typeface="PFTransport"/>
              </a:rPr>
              <a:t>Σήμερα, οι καθολικοί εξακολουθούν να απέχουν από τη βρώση κρέατος τις Παρασκευές πριν από το Πάσχα, στις αρχές της Άνοιξης. </a:t>
            </a:r>
            <a:endParaRPr lang="en-US" sz="1800" dirty="0"/>
          </a:p>
        </p:txBody>
      </p:sp>
      <p:sp>
        <p:nvSpPr>
          <p:cNvPr id="3" name="TextBox 2">
            <a:extLst>
              <a:ext uri="{FF2B5EF4-FFF2-40B4-BE49-F238E27FC236}">
                <a16:creationId xmlns:a16="http://schemas.microsoft.com/office/drawing/2014/main" id="{3FD26D26-7234-71A9-613A-1630E0274D17}"/>
              </a:ext>
            </a:extLst>
          </p:cNvPr>
          <p:cNvSpPr txBox="1"/>
          <p:nvPr/>
        </p:nvSpPr>
        <p:spPr>
          <a:xfrm>
            <a:off x="2243470" y="453400"/>
            <a:ext cx="4657060" cy="523220"/>
          </a:xfrm>
          <a:prstGeom prst="rect">
            <a:avLst/>
          </a:prstGeom>
          <a:noFill/>
        </p:spPr>
        <p:txBody>
          <a:bodyPr wrap="square">
            <a:spAutoFit/>
          </a:bodyPr>
          <a:lstStyle/>
          <a:p>
            <a:pPr algn="ctr"/>
            <a:r>
              <a:rPr lang="el-GR" sz="2800" b="1" dirty="0">
                <a:solidFill>
                  <a:schemeClr val="accent1"/>
                </a:solidFill>
                <a:latin typeface="PFTransport"/>
              </a:rPr>
              <a:t>Α</a:t>
            </a:r>
            <a:r>
              <a:rPr lang="el-GR" sz="2800" b="1" i="0" u="none" strike="noStrike" baseline="0" dirty="0">
                <a:solidFill>
                  <a:schemeClr val="accent1"/>
                </a:solidFill>
                <a:latin typeface="PFTransport"/>
              </a:rPr>
              <a:t>ποχή από το κρέας</a:t>
            </a:r>
            <a:endParaRPr lang="en-US" sz="2800" b="1" dirty="0">
              <a:solidFill>
                <a:schemeClr val="accent1"/>
              </a:solidFill>
            </a:endParaRPr>
          </a:p>
        </p:txBody>
      </p:sp>
    </p:spTree>
    <p:extLst>
      <p:ext uri="{BB962C8B-B14F-4D97-AF65-F5344CB8AC3E}">
        <p14:creationId xmlns:p14="http://schemas.microsoft.com/office/powerpoint/2010/main" val="3586345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C822DC-2409-5331-A34C-2037E41E2A77}"/>
              </a:ext>
            </a:extLst>
          </p:cNvPr>
          <p:cNvSpPr txBox="1"/>
          <p:nvPr/>
        </p:nvSpPr>
        <p:spPr>
          <a:xfrm>
            <a:off x="1258192" y="268652"/>
            <a:ext cx="6010928" cy="830997"/>
          </a:xfrm>
          <a:prstGeom prst="rect">
            <a:avLst/>
          </a:prstGeom>
          <a:noFill/>
        </p:spPr>
        <p:txBody>
          <a:bodyPr wrap="square">
            <a:spAutoFit/>
          </a:bodyPr>
          <a:lstStyle/>
          <a:p>
            <a:pPr algn="ctr"/>
            <a:r>
              <a:rPr lang="el-GR" sz="2400" b="1" i="0" u="none" strike="noStrike" baseline="0" dirty="0">
                <a:solidFill>
                  <a:schemeClr val="tx1"/>
                </a:solidFill>
                <a:latin typeface="PFTraffic Black"/>
              </a:rPr>
              <a:t>Ο θεσμός της νηστείας</a:t>
            </a:r>
          </a:p>
          <a:p>
            <a:pPr algn="ctr"/>
            <a:r>
              <a:rPr lang="el-GR" sz="2400" b="1" i="0" u="none" strike="noStrike" baseline="0" dirty="0">
                <a:solidFill>
                  <a:schemeClr val="tx1"/>
                </a:solidFill>
                <a:latin typeface="PFTraffic Black"/>
              </a:rPr>
              <a:t> στην Ανατολική Ορθόδοξη Εκκλησία </a:t>
            </a:r>
            <a:endParaRPr lang="en-US" sz="2400" dirty="0">
              <a:solidFill>
                <a:schemeClr val="tx1"/>
              </a:solidFill>
            </a:endParaRPr>
          </a:p>
        </p:txBody>
      </p:sp>
      <p:sp>
        <p:nvSpPr>
          <p:cNvPr id="12" name="TextBox 11">
            <a:extLst>
              <a:ext uri="{FF2B5EF4-FFF2-40B4-BE49-F238E27FC236}">
                <a16:creationId xmlns:a16="http://schemas.microsoft.com/office/drawing/2014/main" id="{A70E34C6-7073-50D6-D443-F67EB344F902}"/>
              </a:ext>
            </a:extLst>
          </p:cNvPr>
          <p:cNvSpPr txBox="1"/>
          <p:nvPr/>
        </p:nvSpPr>
        <p:spPr>
          <a:xfrm>
            <a:off x="457201" y="1061802"/>
            <a:ext cx="3806455" cy="3416320"/>
          </a:xfrm>
          <a:prstGeom prst="rect">
            <a:avLst/>
          </a:prstGeom>
          <a:noFill/>
        </p:spPr>
        <p:txBody>
          <a:bodyPr wrap="square">
            <a:spAutoFit/>
          </a:bodyPr>
          <a:lstStyle/>
          <a:p>
            <a:pPr algn="ctr"/>
            <a:r>
              <a:rPr lang="el-GR" sz="1800" i="0" u="none" strike="noStrike" baseline="0" dirty="0">
                <a:solidFill>
                  <a:schemeClr val="accent1"/>
                </a:solidFill>
                <a:latin typeface="PFTransport"/>
              </a:rPr>
              <a:t>Οι ορθόδοξοι χριστιανοί ακολουθούν τρεις μεγάλες περιόδους νηστείας:</a:t>
            </a:r>
          </a:p>
          <a:p>
            <a:pPr algn="just"/>
            <a:endParaRPr lang="el-GR" sz="1800" b="0" i="0" u="none" strike="noStrike" baseline="0" dirty="0">
              <a:solidFill>
                <a:srgbClr val="000000"/>
              </a:solidFill>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Τη Mεγάλη Σαρακοστή, περίοδο πριν από το Πάσχα (7 εβδομάδες),</a:t>
            </a:r>
          </a:p>
          <a:p>
            <a:pPr marL="285750" indent="-285750" algn="just">
              <a:buFont typeface="Wingdings" panose="05000000000000000000" pitchFamily="2" charset="2"/>
              <a:buChar char="§"/>
            </a:pPr>
            <a:endParaRPr lang="el-GR" sz="1800" b="0" i="0" u="none" strike="noStrike" baseline="0" dirty="0">
              <a:solidFill>
                <a:srgbClr val="000000"/>
              </a:solidFill>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Μια 30ήμερη νηστεία πριν από τα Χριστούγεννα</a:t>
            </a:r>
          </a:p>
          <a:p>
            <a:pPr marL="285750" indent="-285750" algn="just">
              <a:buFont typeface="Wingdings" panose="05000000000000000000" pitchFamily="2" charset="2"/>
              <a:buChar char="§"/>
            </a:pPr>
            <a:endParaRPr lang="el-GR" sz="1800" dirty="0">
              <a:latin typeface="PFTransport"/>
            </a:endParaRPr>
          </a:p>
          <a:p>
            <a:pPr marL="285750" indent="-285750" algn="just">
              <a:buFont typeface="Wingdings" panose="05000000000000000000" pitchFamily="2" charset="2"/>
              <a:buChar char="§"/>
            </a:pPr>
            <a:r>
              <a:rPr lang="el-GR" sz="1800" dirty="0">
                <a:latin typeface="PFTransport"/>
              </a:rPr>
              <a:t>Μ</a:t>
            </a:r>
            <a:r>
              <a:rPr lang="el-GR" sz="1800" b="0" i="0" u="none" strike="noStrike" baseline="0" dirty="0">
                <a:solidFill>
                  <a:srgbClr val="000000"/>
                </a:solidFill>
                <a:latin typeface="PFTransport"/>
              </a:rPr>
              <a:t>ια 15νθήμερη νηστεία πριν από την επέτειο της Κοίμησης της Θεοτόκου. </a:t>
            </a:r>
            <a:endParaRPr lang="en-US" sz="1800" dirty="0"/>
          </a:p>
        </p:txBody>
      </p:sp>
      <p:sp>
        <p:nvSpPr>
          <p:cNvPr id="14" name="TextBox 13">
            <a:extLst>
              <a:ext uri="{FF2B5EF4-FFF2-40B4-BE49-F238E27FC236}">
                <a16:creationId xmlns:a16="http://schemas.microsoft.com/office/drawing/2014/main" id="{4451907E-059A-71B0-C87D-C4B1C250738B}"/>
              </a:ext>
            </a:extLst>
          </p:cNvPr>
          <p:cNvSpPr txBox="1"/>
          <p:nvPr/>
        </p:nvSpPr>
        <p:spPr>
          <a:xfrm>
            <a:off x="4486941" y="1597027"/>
            <a:ext cx="4306188" cy="2862322"/>
          </a:xfrm>
          <a:prstGeom prst="rect">
            <a:avLst/>
          </a:prstGeom>
          <a:solidFill>
            <a:schemeClr val="accent2">
              <a:lumMod val="20000"/>
              <a:lumOff val="80000"/>
            </a:schemeClr>
          </a:solidFill>
        </p:spPr>
        <p:txBody>
          <a:bodyPr wrap="square">
            <a:spAutoFit/>
          </a:bodyPr>
          <a:lstStyle/>
          <a:p>
            <a:pPr algn="just"/>
            <a:r>
              <a:rPr lang="el-GR" sz="1800" dirty="0">
                <a:latin typeface="PFTransport"/>
              </a:rPr>
              <a:t>Ν</a:t>
            </a:r>
            <a:r>
              <a:rPr lang="el-GR" sz="1800" b="0" i="0" u="none" strike="noStrike" baseline="0" dirty="0">
                <a:solidFill>
                  <a:srgbClr val="000000"/>
                </a:solidFill>
                <a:latin typeface="PFTransport"/>
              </a:rPr>
              <a:t>ηστεία, επίσης, επιβάλλεται μέσα στο χρόνο κάθε Τετάρτη &amp; Παρασκευή, με σκοπό να υπενθυμίζονται η προδοσία και ο θάνατος του Xριστού. </a:t>
            </a:r>
            <a:endParaRPr lang="en-US" sz="1800" b="0" i="0" u="none" strike="noStrike" baseline="0" dirty="0">
              <a:solidFill>
                <a:srgbClr val="000000"/>
              </a:solidFill>
              <a:latin typeface="PFTransport"/>
            </a:endParaRPr>
          </a:p>
          <a:p>
            <a:pPr algn="just"/>
            <a:endParaRPr lang="en-US" sz="1800" dirty="0">
              <a:latin typeface="PFTransport"/>
            </a:endParaRPr>
          </a:p>
          <a:p>
            <a:pPr algn="just"/>
            <a:r>
              <a:rPr lang="el-GR" sz="1800" b="0" i="0" u="none" strike="noStrike" baseline="0" dirty="0">
                <a:solidFill>
                  <a:srgbClr val="000000"/>
                </a:solidFill>
                <a:latin typeface="PFTransport"/>
              </a:rPr>
              <a:t>Οι ορθόδοξοι χριστιανοί τηρούν και μια σειρά από μονοήμερες και διήμερες περιόδους νηστείας. Συνολικά, ανάλογα με τη χρονιά, νηστεία ακολουθείται </a:t>
            </a:r>
            <a:r>
              <a:rPr lang="el-GR" sz="1800" b="1" i="0" u="none" strike="noStrike" baseline="0" dirty="0">
                <a:solidFill>
                  <a:srgbClr val="000000"/>
                </a:solidFill>
                <a:latin typeface="PFTransport"/>
              </a:rPr>
              <a:t>150-180 ημέρες ετησίως</a:t>
            </a:r>
            <a:r>
              <a:rPr lang="el-GR" sz="1800" b="0" i="0" u="none" strike="noStrike" baseline="0" dirty="0">
                <a:solidFill>
                  <a:srgbClr val="000000"/>
                </a:solidFill>
                <a:latin typeface="PFTransport"/>
              </a:rPr>
              <a:t>. </a:t>
            </a:r>
            <a:endParaRPr lang="en-US" sz="1800" dirty="0"/>
          </a:p>
        </p:txBody>
      </p:sp>
      <p:pic>
        <p:nvPicPr>
          <p:cNvPr id="2" name="Picture 1">
            <a:extLst>
              <a:ext uri="{FF2B5EF4-FFF2-40B4-BE49-F238E27FC236}">
                <a16:creationId xmlns:a16="http://schemas.microsoft.com/office/drawing/2014/main" id="{181A8550-A9A3-0DA6-304F-C5A7F90C8CEB}"/>
              </a:ext>
            </a:extLst>
          </p:cNvPr>
          <p:cNvPicPr>
            <a:picLocks noChangeAspect="1"/>
          </p:cNvPicPr>
          <p:nvPr/>
        </p:nvPicPr>
        <p:blipFill>
          <a:blip r:embed="rId2"/>
          <a:stretch>
            <a:fillRect/>
          </a:stretch>
        </p:blipFill>
        <p:spPr>
          <a:xfrm>
            <a:off x="6834617" y="396448"/>
            <a:ext cx="1763568" cy="1061802"/>
          </a:xfrm>
          <a:prstGeom prst="rect">
            <a:avLst/>
          </a:prstGeom>
        </p:spPr>
      </p:pic>
    </p:spTree>
    <p:extLst>
      <p:ext uri="{BB962C8B-B14F-4D97-AF65-F5344CB8AC3E}">
        <p14:creationId xmlns:p14="http://schemas.microsoft.com/office/powerpoint/2010/main" val="2975862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1FD379-A39D-B6A4-85CB-BAC1FFF01710}"/>
              </a:ext>
            </a:extLst>
          </p:cNvPr>
          <p:cNvPicPr>
            <a:picLocks noChangeAspect="1"/>
          </p:cNvPicPr>
          <p:nvPr/>
        </p:nvPicPr>
        <p:blipFill>
          <a:blip r:embed="rId2"/>
          <a:stretch>
            <a:fillRect/>
          </a:stretch>
        </p:blipFill>
        <p:spPr>
          <a:xfrm>
            <a:off x="1263805" y="458848"/>
            <a:ext cx="6794808" cy="1141660"/>
          </a:xfrm>
          <a:prstGeom prst="rect">
            <a:avLst/>
          </a:prstGeom>
        </p:spPr>
      </p:pic>
      <p:pic>
        <p:nvPicPr>
          <p:cNvPr id="7" name="Picture 6">
            <a:extLst>
              <a:ext uri="{FF2B5EF4-FFF2-40B4-BE49-F238E27FC236}">
                <a16:creationId xmlns:a16="http://schemas.microsoft.com/office/drawing/2014/main" id="{C02B6E1D-E478-686F-FDB9-CA7E5E5D3786}"/>
              </a:ext>
            </a:extLst>
          </p:cNvPr>
          <p:cNvPicPr>
            <a:picLocks noChangeAspect="1"/>
          </p:cNvPicPr>
          <p:nvPr/>
        </p:nvPicPr>
        <p:blipFill>
          <a:blip r:embed="rId3"/>
          <a:stretch>
            <a:fillRect/>
          </a:stretch>
        </p:blipFill>
        <p:spPr>
          <a:xfrm>
            <a:off x="1263805" y="1836235"/>
            <a:ext cx="6334584" cy="2774912"/>
          </a:xfrm>
          <a:prstGeom prst="rect">
            <a:avLst/>
          </a:prstGeom>
        </p:spPr>
      </p:pic>
    </p:spTree>
    <p:extLst>
      <p:ext uri="{BB962C8B-B14F-4D97-AF65-F5344CB8AC3E}">
        <p14:creationId xmlns:p14="http://schemas.microsoft.com/office/powerpoint/2010/main" val="2462973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5698D1-5282-0E6C-A8F7-FA2284F38A8D}"/>
              </a:ext>
            </a:extLst>
          </p:cNvPr>
          <p:cNvPicPr>
            <a:picLocks noChangeAspect="1"/>
          </p:cNvPicPr>
          <p:nvPr/>
        </p:nvPicPr>
        <p:blipFill>
          <a:blip r:embed="rId2"/>
          <a:stretch>
            <a:fillRect/>
          </a:stretch>
        </p:blipFill>
        <p:spPr>
          <a:xfrm>
            <a:off x="572734" y="1070517"/>
            <a:ext cx="7877533" cy="2743200"/>
          </a:xfrm>
          <a:prstGeom prst="rect">
            <a:avLst/>
          </a:prstGeom>
        </p:spPr>
      </p:pic>
    </p:spTree>
    <p:extLst>
      <p:ext uri="{BB962C8B-B14F-4D97-AF65-F5344CB8AC3E}">
        <p14:creationId xmlns:p14="http://schemas.microsoft.com/office/powerpoint/2010/main" val="1158117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D5AF6A-FE56-666F-C370-9C3A7ACF3926}"/>
              </a:ext>
            </a:extLst>
          </p:cNvPr>
          <p:cNvPicPr>
            <a:picLocks noChangeAspect="1"/>
          </p:cNvPicPr>
          <p:nvPr/>
        </p:nvPicPr>
        <p:blipFill>
          <a:blip r:embed="rId2"/>
          <a:stretch>
            <a:fillRect/>
          </a:stretch>
        </p:blipFill>
        <p:spPr>
          <a:xfrm>
            <a:off x="746964" y="466015"/>
            <a:ext cx="7650072" cy="4211469"/>
          </a:xfrm>
          <a:prstGeom prst="rect">
            <a:avLst/>
          </a:prstGeom>
        </p:spPr>
      </p:pic>
    </p:spTree>
    <p:extLst>
      <p:ext uri="{BB962C8B-B14F-4D97-AF65-F5344CB8AC3E}">
        <p14:creationId xmlns:p14="http://schemas.microsoft.com/office/powerpoint/2010/main" val="5432914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1C234-4A08-354C-B4DB-E87F39595036}"/>
              </a:ext>
            </a:extLst>
          </p:cNvPr>
          <p:cNvSpPr>
            <a:spLocks noGrp="1"/>
          </p:cNvSpPr>
          <p:nvPr>
            <p:ph type="title"/>
          </p:nvPr>
        </p:nvSpPr>
        <p:spPr>
          <a:xfrm>
            <a:off x="760397" y="440538"/>
            <a:ext cx="7772883" cy="434100"/>
          </a:xfrm>
        </p:spPr>
        <p:txBody>
          <a:bodyPr/>
          <a:lstStyle/>
          <a:p>
            <a:pPr algn="ctr"/>
            <a:r>
              <a:rPr lang="el-GR" sz="2800" dirty="0">
                <a:solidFill>
                  <a:schemeClr val="accent1"/>
                </a:solidFill>
                <a:latin typeface="PFTransport"/>
              </a:rPr>
              <a:t>Δ</a:t>
            </a:r>
            <a:r>
              <a:rPr lang="el-GR" sz="2800" i="0" u="none" strike="noStrike" baseline="0" dirty="0">
                <a:solidFill>
                  <a:schemeClr val="accent1"/>
                </a:solidFill>
                <a:latin typeface="PFTransport"/>
              </a:rPr>
              <a:t>ιαιτητικοί Περιορισμοί στην Ορθόδοξη Εκκλησία </a:t>
            </a:r>
            <a:endParaRPr lang="en-US" sz="2800" dirty="0">
              <a:solidFill>
                <a:schemeClr val="accent1"/>
              </a:solidFill>
              <a:latin typeface="PFTransport"/>
            </a:endParaRPr>
          </a:p>
        </p:txBody>
      </p:sp>
      <p:sp>
        <p:nvSpPr>
          <p:cNvPr id="4" name="Text Placeholder 3">
            <a:extLst>
              <a:ext uri="{FF2B5EF4-FFF2-40B4-BE49-F238E27FC236}">
                <a16:creationId xmlns:a16="http://schemas.microsoft.com/office/drawing/2014/main" id="{472F29DB-E82E-53E5-8E93-5DCC59E853E1}"/>
              </a:ext>
            </a:extLst>
          </p:cNvPr>
          <p:cNvSpPr>
            <a:spLocks noGrp="1"/>
          </p:cNvSpPr>
          <p:nvPr>
            <p:ph type="subTitle" idx="1"/>
          </p:nvPr>
        </p:nvSpPr>
        <p:spPr>
          <a:xfrm>
            <a:off x="760397" y="1502162"/>
            <a:ext cx="7623143" cy="3200800"/>
          </a:xfrm>
        </p:spPr>
        <p:txBody>
          <a:bodyPr/>
          <a:lstStyle/>
          <a:p>
            <a:pPr algn="just">
              <a:buFont typeface="Wingdings" panose="05000000000000000000" pitchFamily="2" charset="2"/>
              <a:buChar char="§"/>
            </a:pPr>
            <a:r>
              <a:rPr lang="el-GR" sz="1800" dirty="0">
                <a:solidFill>
                  <a:srgbClr val="000000"/>
                </a:solidFill>
                <a:latin typeface="PFTransport"/>
              </a:rPr>
              <a:t>Τ</a:t>
            </a:r>
            <a:r>
              <a:rPr lang="el-GR" sz="1800" b="0" i="0" u="none" strike="noStrike" baseline="0" dirty="0">
                <a:solidFill>
                  <a:srgbClr val="000000"/>
                </a:solidFill>
                <a:latin typeface="PFTransport"/>
              </a:rPr>
              <a:t>ις ημέρες της νηστείας οι χωρικοί περιόριζαν συχνά το πρόχειρο μεσημεριανό τους γεύμα σε ψωμί, κρεμμύδι, ελιές, σύκα, σταφίδες και εποχιακά φρούτα.</a:t>
            </a:r>
          </a:p>
          <a:p>
            <a:pPr algn="just">
              <a:buFont typeface="Wingdings" panose="05000000000000000000" pitchFamily="2" charset="2"/>
              <a:buChar char="§"/>
            </a:pPr>
            <a:endParaRPr lang="el-GR" sz="1800" dirty="0">
              <a:solidFill>
                <a:srgbClr val="000000"/>
              </a:solidFill>
              <a:latin typeface="PFTransport"/>
            </a:endParaRPr>
          </a:p>
          <a:p>
            <a:pPr algn="just">
              <a:buFont typeface="Wingdings" panose="05000000000000000000" pitchFamily="2" charset="2"/>
              <a:buChar char="§"/>
            </a:pPr>
            <a:r>
              <a:rPr lang="el-GR" sz="1800" b="0" i="0" u="none" strike="noStrike" baseline="0" dirty="0">
                <a:solidFill>
                  <a:srgbClr val="000000"/>
                </a:solidFill>
                <a:latin typeface="PFTransport"/>
              </a:rPr>
              <a:t> Ως ένδειξη ύψιστης αφοσίωσης, οι χριστιανοί απέχουν μερικές φορές και από το λάδι, εφαρμόζοντας τη γνωστή «ξηροφαγία». </a:t>
            </a:r>
          </a:p>
          <a:p>
            <a:pPr algn="just">
              <a:buFont typeface="Wingdings" panose="05000000000000000000" pitchFamily="2" charset="2"/>
              <a:buChar char="§"/>
            </a:pPr>
            <a:endParaRPr lang="el-GR" sz="1800" dirty="0">
              <a:solidFill>
                <a:srgbClr val="000000"/>
              </a:solidFill>
              <a:latin typeface="PFTransport"/>
            </a:endParaRPr>
          </a:p>
          <a:p>
            <a:pPr algn="just">
              <a:buFont typeface="Wingdings" panose="05000000000000000000" pitchFamily="2" charset="2"/>
              <a:buChar char="§"/>
            </a:pPr>
            <a:r>
              <a:rPr lang="el-GR" sz="1800" b="0" i="0" u="none" strike="noStrike" baseline="0" dirty="0">
                <a:solidFill>
                  <a:srgbClr val="000000"/>
                </a:solidFill>
                <a:latin typeface="PFTransport"/>
              </a:rPr>
              <a:t>Κατ’ αυτό τον τρόπο, ο θεσμός της νηστείας περιορίζει την κατανάλωση του ελαιολάδου, ενώ παράλληλα ενθαρρύνει την κατανάλωση του καρπού, δηλαδή της ελιάς.</a:t>
            </a:r>
            <a:endParaRPr lang="en-US" dirty="0"/>
          </a:p>
        </p:txBody>
      </p:sp>
      <p:sp>
        <p:nvSpPr>
          <p:cNvPr id="6" name="TextBox 5">
            <a:extLst>
              <a:ext uri="{FF2B5EF4-FFF2-40B4-BE49-F238E27FC236}">
                <a16:creationId xmlns:a16="http://schemas.microsoft.com/office/drawing/2014/main" id="{96E2CC6C-453E-D091-3C81-F5E06F4BE4FA}"/>
              </a:ext>
            </a:extLst>
          </p:cNvPr>
          <p:cNvSpPr txBox="1"/>
          <p:nvPr/>
        </p:nvSpPr>
        <p:spPr>
          <a:xfrm>
            <a:off x="926419" y="978100"/>
            <a:ext cx="7291098" cy="707886"/>
          </a:xfrm>
          <a:prstGeom prst="rect">
            <a:avLst/>
          </a:prstGeom>
          <a:noFill/>
        </p:spPr>
        <p:txBody>
          <a:bodyPr wrap="square">
            <a:spAutoFit/>
          </a:bodyPr>
          <a:lstStyle/>
          <a:p>
            <a:pPr algn="ctr"/>
            <a:r>
              <a:rPr lang="el-GR" sz="2000" b="0" i="0" u="none" strike="noStrike" baseline="0" dirty="0">
                <a:solidFill>
                  <a:schemeClr val="accent2"/>
                </a:solidFill>
                <a:latin typeface="PFTransport"/>
              </a:rPr>
              <a:t>Οι διαιτητικοί περιορισμοί της Εκκλησίας αποκρυσταλλώνονται στις παραδοσιακές γευματικές συνήθειες των Ελλήνων. </a:t>
            </a:r>
            <a:endParaRPr lang="en-US" sz="2000" dirty="0">
              <a:solidFill>
                <a:schemeClr val="accent2"/>
              </a:solidFill>
            </a:endParaRPr>
          </a:p>
        </p:txBody>
      </p:sp>
    </p:spTree>
    <p:extLst>
      <p:ext uri="{BB962C8B-B14F-4D97-AF65-F5344CB8AC3E}">
        <p14:creationId xmlns:p14="http://schemas.microsoft.com/office/powerpoint/2010/main" val="4046637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917C82-9A09-64EB-4993-22B47F793538}"/>
              </a:ext>
            </a:extLst>
          </p:cNvPr>
          <p:cNvSpPr>
            <a:spLocks noGrp="1"/>
          </p:cNvSpPr>
          <p:nvPr>
            <p:ph type="body" idx="1"/>
          </p:nvPr>
        </p:nvSpPr>
        <p:spPr>
          <a:xfrm>
            <a:off x="858222" y="1286539"/>
            <a:ext cx="6382550" cy="3244570"/>
          </a:xfrm>
        </p:spPr>
        <p:txBody>
          <a:bodyPr/>
          <a:lstStyle/>
          <a:p>
            <a:pPr marL="482600" indent="-342900" algn="just">
              <a:buClr>
                <a:schemeClr val="accent1"/>
              </a:buClr>
              <a:buSzPct val="90000"/>
              <a:buFont typeface="+mj-lt"/>
              <a:buAutoNum type="arabicParenR"/>
            </a:pPr>
            <a:r>
              <a:rPr lang="el-GR" sz="1800" b="0" i="0" u="none" strike="noStrike" baseline="0" dirty="0">
                <a:solidFill>
                  <a:srgbClr val="000000"/>
                </a:solidFill>
                <a:latin typeface="PFTransport"/>
              </a:rPr>
              <a:t>Διαδεδομένη ερμηνεία της αποχής από το ελαιόλαδο παραπέμπει σε ένα συμβολισμό, υπενθυμίζοντας την παλαιά συνήθεια να αποθηκεύεται αυτό σε ασκούς που έχουν επενδυθεί με στομάχι ζώων, μέθοδος η οποία θεωρήθηκε πως «μολύνει» το περιεχόμενό τους.</a:t>
            </a:r>
          </a:p>
          <a:p>
            <a:pPr marL="482600" indent="-342900" algn="just">
              <a:buClr>
                <a:schemeClr val="accent1"/>
              </a:buClr>
              <a:buSzPct val="90000"/>
              <a:buFont typeface="+mj-lt"/>
              <a:buAutoNum type="arabicParenR"/>
            </a:pPr>
            <a:endParaRPr lang="el-GR" sz="1800" b="0" i="0" u="none" strike="noStrike" baseline="0" dirty="0">
              <a:solidFill>
                <a:srgbClr val="000000"/>
              </a:solidFill>
              <a:latin typeface="PFTransport"/>
            </a:endParaRPr>
          </a:p>
          <a:p>
            <a:pPr marL="482600" indent="-342900" algn="just">
              <a:buClr>
                <a:schemeClr val="accent1"/>
              </a:buClr>
              <a:buSzPct val="90000"/>
              <a:buFont typeface="+mj-lt"/>
              <a:buAutoNum type="arabicParenR"/>
            </a:pPr>
            <a:r>
              <a:rPr lang="el-GR" sz="1800" b="0" i="0" u="none" strike="noStrike" baseline="0" dirty="0">
                <a:solidFill>
                  <a:srgbClr val="000000"/>
                </a:solidFill>
                <a:latin typeface="PFTransport"/>
              </a:rPr>
              <a:t>Η συγκεκριμένη απαγόρευση έχει αποδοθεί και στις δήθεν αφροδισιακές ιδιότητες του ελαιολάδου, υπό την έννοια ότι η αποχή από τη βρώση του κρίνεται απαραίτητη, αφού οι ημέρες της νηστείας είναι και ημέρες σεξουαλικής αποχής.</a:t>
            </a:r>
            <a:endParaRPr lang="en-US" dirty="0"/>
          </a:p>
        </p:txBody>
      </p:sp>
      <p:sp>
        <p:nvSpPr>
          <p:cNvPr id="4" name="Title 3">
            <a:extLst>
              <a:ext uri="{FF2B5EF4-FFF2-40B4-BE49-F238E27FC236}">
                <a16:creationId xmlns:a16="http://schemas.microsoft.com/office/drawing/2014/main" id="{6976FB78-ECE1-5BA8-BCFF-606586C3EC18}"/>
              </a:ext>
            </a:extLst>
          </p:cNvPr>
          <p:cNvSpPr>
            <a:spLocks noGrp="1"/>
          </p:cNvSpPr>
          <p:nvPr>
            <p:ph type="title"/>
          </p:nvPr>
        </p:nvSpPr>
        <p:spPr>
          <a:xfrm>
            <a:off x="1187833" y="432366"/>
            <a:ext cx="6052939" cy="572700"/>
          </a:xfrm>
        </p:spPr>
        <p:txBody>
          <a:bodyPr/>
          <a:lstStyle/>
          <a:p>
            <a:r>
              <a:rPr lang="el-GR" sz="2400" dirty="0">
                <a:solidFill>
                  <a:schemeClr val="accent1"/>
                </a:solidFill>
                <a:latin typeface="PFTransport"/>
              </a:rPr>
              <a:t>Ε</a:t>
            </a:r>
            <a:r>
              <a:rPr lang="el-GR" sz="2400" i="0" u="none" strike="noStrike" baseline="0" dirty="0">
                <a:solidFill>
                  <a:schemeClr val="accent1"/>
                </a:solidFill>
                <a:latin typeface="PFTransport"/>
              </a:rPr>
              <a:t>ρμηνείες αποχής από το ελαιόλαδο</a:t>
            </a:r>
            <a:endParaRPr lang="en-US" sz="3600" dirty="0">
              <a:solidFill>
                <a:schemeClr val="accent1"/>
              </a:solidFill>
            </a:endParaRPr>
          </a:p>
        </p:txBody>
      </p:sp>
      <p:pic>
        <p:nvPicPr>
          <p:cNvPr id="6" name="Picture 5">
            <a:extLst>
              <a:ext uri="{FF2B5EF4-FFF2-40B4-BE49-F238E27FC236}">
                <a16:creationId xmlns:a16="http://schemas.microsoft.com/office/drawing/2014/main" id="{560BD4CB-24C5-FBBC-2708-541EDD123C76}"/>
              </a:ext>
            </a:extLst>
          </p:cNvPr>
          <p:cNvPicPr>
            <a:picLocks noChangeAspect="1"/>
          </p:cNvPicPr>
          <p:nvPr/>
        </p:nvPicPr>
        <p:blipFill rotWithShape="1">
          <a:blip r:embed="rId2"/>
          <a:srcRect l="7948" r="10776"/>
          <a:stretch/>
        </p:blipFill>
        <p:spPr>
          <a:xfrm>
            <a:off x="7580086" y="3572540"/>
            <a:ext cx="1478853" cy="1467227"/>
          </a:xfrm>
          <a:prstGeom prst="rect">
            <a:avLst/>
          </a:prstGeom>
        </p:spPr>
      </p:pic>
    </p:spTree>
    <p:extLst>
      <p:ext uri="{BB962C8B-B14F-4D97-AF65-F5344CB8AC3E}">
        <p14:creationId xmlns:p14="http://schemas.microsoft.com/office/powerpoint/2010/main" val="3901134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59B5F1-6AB9-4E01-C604-0484472B3B4C}"/>
              </a:ext>
            </a:extLst>
          </p:cNvPr>
          <p:cNvSpPr>
            <a:spLocks noGrp="1"/>
          </p:cNvSpPr>
          <p:nvPr>
            <p:ph type="body" idx="1"/>
          </p:nvPr>
        </p:nvSpPr>
        <p:spPr>
          <a:xfrm>
            <a:off x="685453" y="1084521"/>
            <a:ext cx="6704176" cy="3596635"/>
          </a:xfrm>
        </p:spPr>
        <p:txBody>
          <a:bodyPr/>
          <a:lstStyle/>
          <a:p>
            <a:pPr algn="just"/>
            <a:r>
              <a:rPr lang="el-GR" sz="1800" b="0" i="0" u="none" strike="noStrike" baseline="0" dirty="0">
                <a:solidFill>
                  <a:srgbClr val="000000"/>
                </a:solidFill>
                <a:latin typeface="PFTransport"/>
              </a:rPr>
              <a:t>Στις αγροτοκτηνοτροφικές κοινότητες, η αποχή από τη βρώση ελαιολάδου συνέβαλε και στην οικονομία, αφού παλαιότερα ο καρπός και το μεταποιημένο προϊόν, το ελαιόλαδο, διέφεραν πολύ ως προς το κόστος παραγωγής τους. </a:t>
            </a:r>
          </a:p>
          <a:p>
            <a:pPr algn="just"/>
            <a:endParaRPr lang="el-GR" sz="1800" dirty="0">
              <a:solidFill>
                <a:srgbClr val="000000"/>
              </a:solidFill>
              <a:latin typeface="PFTransport"/>
            </a:endParaRPr>
          </a:p>
          <a:p>
            <a:pPr algn="just"/>
            <a:r>
              <a:rPr lang="el-GR" sz="1800" b="0" i="0" u="none" strike="noStrike" baseline="0" dirty="0">
                <a:solidFill>
                  <a:srgbClr val="000000"/>
                </a:solidFill>
                <a:latin typeface="PFTransport"/>
              </a:rPr>
              <a:t>Η παραγωγή του ελαιολάδου περιλάμβανε πολύ επίπονη χειρωνακτική εργασία και είχε πολύ χαμηλότερη απόδοση από ό,τι η επεξεργασία του καρπού της ελιάς. </a:t>
            </a:r>
          </a:p>
          <a:p>
            <a:pPr algn="just"/>
            <a:endParaRPr lang="el-GR" sz="1800" dirty="0">
              <a:solidFill>
                <a:srgbClr val="000000"/>
              </a:solidFill>
              <a:latin typeface="PFTransport"/>
            </a:endParaRPr>
          </a:p>
          <a:p>
            <a:pPr algn="just"/>
            <a:r>
              <a:rPr lang="el-GR" sz="1800" b="0" i="0" u="none" strike="noStrike" baseline="0" dirty="0">
                <a:solidFill>
                  <a:srgbClr val="000000"/>
                </a:solidFill>
                <a:latin typeface="PFTransport"/>
              </a:rPr>
              <a:t>Κατά τις ημέρες αποχής από τη βρώση ελαιολάδου, οι πιστοί αναγκάζονται να απλουστεύσουν τις μαγειρικές τεχνικές και να περιορίσουν τις γαστρονομικές τους απολαύσεις στα στοιχειώδη. </a:t>
            </a:r>
            <a:endParaRPr lang="en-US" dirty="0"/>
          </a:p>
        </p:txBody>
      </p:sp>
      <p:sp>
        <p:nvSpPr>
          <p:cNvPr id="3" name="Title 2">
            <a:extLst>
              <a:ext uri="{FF2B5EF4-FFF2-40B4-BE49-F238E27FC236}">
                <a16:creationId xmlns:a16="http://schemas.microsoft.com/office/drawing/2014/main" id="{617FFC22-C0CC-B322-0D10-2E57C9D26093}"/>
              </a:ext>
            </a:extLst>
          </p:cNvPr>
          <p:cNvSpPr>
            <a:spLocks noGrp="1"/>
          </p:cNvSpPr>
          <p:nvPr>
            <p:ph type="title"/>
          </p:nvPr>
        </p:nvSpPr>
        <p:spPr>
          <a:xfrm>
            <a:off x="834309" y="366651"/>
            <a:ext cx="7704000" cy="572700"/>
          </a:xfrm>
        </p:spPr>
        <p:txBody>
          <a:bodyPr/>
          <a:lstStyle/>
          <a:p>
            <a:r>
              <a:rPr lang="el-GR" sz="2400" dirty="0">
                <a:solidFill>
                  <a:schemeClr val="accent1"/>
                </a:solidFill>
                <a:latin typeface="PFTransport"/>
              </a:rPr>
              <a:t>Β</a:t>
            </a:r>
            <a:r>
              <a:rPr lang="el-GR" sz="2400" i="0" u="none" strike="noStrike" baseline="0" dirty="0">
                <a:solidFill>
                  <a:schemeClr val="accent1"/>
                </a:solidFill>
                <a:latin typeface="PFTransport"/>
              </a:rPr>
              <a:t>ρώση ελαιολάδου &amp; Οικονομία</a:t>
            </a:r>
            <a:endParaRPr lang="en-US" sz="2400" dirty="0">
              <a:solidFill>
                <a:schemeClr val="accent1"/>
              </a:solidFill>
            </a:endParaRPr>
          </a:p>
        </p:txBody>
      </p:sp>
      <p:pic>
        <p:nvPicPr>
          <p:cNvPr id="5" name="Picture 4">
            <a:extLst>
              <a:ext uri="{FF2B5EF4-FFF2-40B4-BE49-F238E27FC236}">
                <a16:creationId xmlns:a16="http://schemas.microsoft.com/office/drawing/2014/main" id="{8A7CE177-993A-F167-3BB5-82AFDE7268C5}"/>
              </a:ext>
            </a:extLst>
          </p:cNvPr>
          <p:cNvPicPr>
            <a:picLocks noChangeAspect="1"/>
          </p:cNvPicPr>
          <p:nvPr/>
        </p:nvPicPr>
        <p:blipFill>
          <a:blip r:embed="rId2"/>
          <a:stretch>
            <a:fillRect/>
          </a:stretch>
        </p:blipFill>
        <p:spPr>
          <a:xfrm>
            <a:off x="7573932" y="3591492"/>
            <a:ext cx="1481456" cy="1469263"/>
          </a:xfrm>
          <a:prstGeom prst="rect">
            <a:avLst/>
          </a:prstGeom>
        </p:spPr>
      </p:pic>
    </p:spTree>
    <p:extLst>
      <p:ext uri="{BB962C8B-B14F-4D97-AF65-F5344CB8AC3E}">
        <p14:creationId xmlns:p14="http://schemas.microsoft.com/office/powerpoint/2010/main" val="759339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7A12F7-C7F0-44F5-1616-EBF925F17D15}"/>
              </a:ext>
            </a:extLst>
          </p:cNvPr>
          <p:cNvPicPr>
            <a:picLocks noChangeAspect="1"/>
          </p:cNvPicPr>
          <p:nvPr/>
        </p:nvPicPr>
        <p:blipFill>
          <a:blip r:embed="rId2"/>
          <a:stretch>
            <a:fillRect/>
          </a:stretch>
        </p:blipFill>
        <p:spPr>
          <a:xfrm>
            <a:off x="2679393" y="3239548"/>
            <a:ext cx="3785164" cy="1508368"/>
          </a:xfrm>
          <a:prstGeom prst="rect">
            <a:avLst/>
          </a:prstGeom>
        </p:spPr>
      </p:pic>
      <p:sp>
        <p:nvSpPr>
          <p:cNvPr id="2" name="Title 1">
            <a:extLst>
              <a:ext uri="{FF2B5EF4-FFF2-40B4-BE49-F238E27FC236}">
                <a16:creationId xmlns:a16="http://schemas.microsoft.com/office/drawing/2014/main" id="{02041B70-A1A4-AD23-6A6B-EBE10090664E}"/>
              </a:ext>
            </a:extLst>
          </p:cNvPr>
          <p:cNvSpPr>
            <a:spLocks noGrp="1"/>
          </p:cNvSpPr>
          <p:nvPr>
            <p:ph type="title"/>
          </p:nvPr>
        </p:nvSpPr>
        <p:spPr>
          <a:xfrm>
            <a:off x="2476475" y="456275"/>
            <a:ext cx="4191000" cy="434100"/>
          </a:xfrm>
        </p:spPr>
        <p:txBody>
          <a:bodyPr/>
          <a:lstStyle/>
          <a:p>
            <a:r>
              <a:rPr lang="el-GR" sz="2800" i="0" u="none" strike="noStrike" baseline="0" dirty="0">
                <a:solidFill>
                  <a:schemeClr val="accent1"/>
                </a:solidFill>
                <a:latin typeface="PFTransport"/>
              </a:rPr>
              <a:t>«Κουτσιοζούμιν»</a:t>
            </a:r>
            <a:endParaRPr lang="en-US" sz="4000" dirty="0">
              <a:solidFill>
                <a:schemeClr val="accent1"/>
              </a:solidFill>
            </a:endParaRPr>
          </a:p>
        </p:txBody>
      </p:sp>
      <p:sp>
        <p:nvSpPr>
          <p:cNvPr id="3" name="Subtitle 2">
            <a:extLst>
              <a:ext uri="{FF2B5EF4-FFF2-40B4-BE49-F238E27FC236}">
                <a16:creationId xmlns:a16="http://schemas.microsoft.com/office/drawing/2014/main" id="{9671689D-3FCE-8EA0-9352-FDB69AA8E347}"/>
              </a:ext>
            </a:extLst>
          </p:cNvPr>
          <p:cNvSpPr>
            <a:spLocks noGrp="1"/>
          </p:cNvSpPr>
          <p:nvPr>
            <p:ph type="subTitle" idx="1"/>
          </p:nvPr>
        </p:nvSpPr>
        <p:spPr>
          <a:xfrm>
            <a:off x="877619" y="1177445"/>
            <a:ext cx="3603548" cy="1985211"/>
          </a:xfrm>
          <a:ln>
            <a:solidFill>
              <a:schemeClr val="accent2">
                <a:lumMod val="40000"/>
                <a:lumOff val="60000"/>
              </a:schemeClr>
            </a:solidFill>
          </a:ln>
        </p:spPr>
        <p:txBody>
          <a:bodyPr/>
          <a:lstStyle/>
          <a:p>
            <a:pPr marL="139700" indent="0" algn="just"/>
            <a:r>
              <a:rPr lang="el-GR" sz="1800" b="0" i="0" u="none" strike="noStrike" baseline="0" dirty="0">
                <a:solidFill>
                  <a:srgbClr val="000000"/>
                </a:solidFill>
                <a:latin typeface="PFTransport"/>
              </a:rPr>
              <a:t>Χαρακτηριστικό παράδεγμα είναι το «κουτσιοζούμιν», ένα φτωχικό αλάδωτο φαγητό από την Κύπρο, που ετοιμάζουν στα χωριά της Κερύνειας μέσα στη Μεγάλη Εβδομάδα και περιέχει μόνο ζωμό κουκιών και ξίδι. </a:t>
            </a:r>
            <a:endParaRPr lang="en-US" dirty="0"/>
          </a:p>
        </p:txBody>
      </p:sp>
      <p:sp>
        <p:nvSpPr>
          <p:cNvPr id="7" name="TextBox 6">
            <a:extLst>
              <a:ext uri="{FF2B5EF4-FFF2-40B4-BE49-F238E27FC236}">
                <a16:creationId xmlns:a16="http://schemas.microsoft.com/office/drawing/2014/main" id="{C8DF4295-0BDC-2BB9-4E33-8B2F3EE3E791}"/>
              </a:ext>
            </a:extLst>
          </p:cNvPr>
          <p:cNvSpPr txBox="1"/>
          <p:nvPr/>
        </p:nvSpPr>
        <p:spPr>
          <a:xfrm>
            <a:off x="5603357" y="1177445"/>
            <a:ext cx="2307265" cy="2062103"/>
          </a:xfrm>
          <a:prstGeom prst="rect">
            <a:avLst/>
          </a:prstGeom>
          <a:solidFill>
            <a:schemeClr val="accent2">
              <a:lumMod val="20000"/>
              <a:lumOff val="80000"/>
            </a:schemeClr>
          </a:solidFill>
        </p:spPr>
        <p:txBody>
          <a:bodyPr wrap="square">
            <a:spAutoFit/>
          </a:bodyPr>
          <a:lstStyle/>
          <a:p>
            <a:pPr algn="ctr"/>
            <a:r>
              <a:rPr lang="el-GR" sz="1600" b="0" i="0" u="none" strike="noStrike" baseline="0" dirty="0">
                <a:solidFill>
                  <a:srgbClr val="000000"/>
                </a:solidFill>
                <a:latin typeface="PFTransport"/>
              </a:rPr>
              <a:t>Κατ’ αυτό τον τρόπο, με τον αποκλεισμό του ελαιολάδου, η νηστεία στην Ορθόδοξη Εκκλησία σημαίνει και μια περιοδική άρνηση του κοινωνικού χαρακτήρα του φαγητού. </a:t>
            </a:r>
            <a:endParaRPr lang="en-US" sz="1600" dirty="0"/>
          </a:p>
        </p:txBody>
      </p:sp>
    </p:spTree>
    <p:extLst>
      <p:ext uri="{BB962C8B-B14F-4D97-AF65-F5344CB8AC3E}">
        <p14:creationId xmlns:p14="http://schemas.microsoft.com/office/powerpoint/2010/main" val="32163033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D756EE1-2B08-9ED4-7C24-863A7C794493}"/>
              </a:ext>
            </a:extLst>
          </p:cNvPr>
          <p:cNvSpPr>
            <a:spLocks noGrp="1"/>
          </p:cNvSpPr>
          <p:nvPr>
            <p:ph type="body" idx="1"/>
          </p:nvPr>
        </p:nvSpPr>
        <p:spPr>
          <a:xfrm>
            <a:off x="1195814" y="1827161"/>
            <a:ext cx="6119385" cy="2373900"/>
          </a:xfrm>
        </p:spPr>
        <p:txBody>
          <a:bodyPr/>
          <a:lstStyle/>
          <a:p>
            <a:pPr algn="just"/>
            <a:r>
              <a:rPr lang="el-GR" sz="1800" b="0" i="0" u="none" strike="noStrike" baseline="0" dirty="0">
                <a:solidFill>
                  <a:srgbClr val="000000"/>
                </a:solidFill>
                <a:latin typeface="PFTransport"/>
              </a:rPr>
              <a:t>H σαρακοστιανή νηστεία φαίνεται πως έχει και οικολογική σημασία, δεδομένου ότι ακολουθείται μέσα στην Άνοιξη, την </a:t>
            </a:r>
            <a:r>
              <a:rPr lang="el-GR" sz="1800" b="0" i="0" u="sng" strike="noStrike" baseline="0" dirty="0">
                <a:solidFill>
                  <a:srgbClr val="000000"/>
                </a:solidFill>
                <a:latin typeface="PFTransport"/>
              </a:rPr>
              <a:t>περίοδο αναπαραγωγής των αιγοπροβάτων</a:t>
            </a:r>
            <a:r>
              <a:rPr lang="el-GR" sz="1800" b="0" i="0" u="none" strike="noStrike" baseline="0" dirty="0">
                <a:solidFill>
                  <a:srgbClr val="000000"/>
                </a:solidFill>
                <a:latin typeface="PFTransport"/>
              </a:rPr>
              <a:t>. </a:t>
            </a:r>
          </a:p>
          <a:p>
            <a:pPr algn="just"/>
            <a:endParaRPr lang="el-GR" sz="1800" dirty="0">
              <a:solidFill>
                <a:srgbClr val="000000"/>
              </a:solidFill>
              <a:latin typeface="PFTransport"/>
            </a:endParaRPr>
          </a:p>
          <a:p>
            <a:pPr algn="just"/>
            <a:r>
              <a:rPr lang="el-GR" sz="1800" b="0" i="0" u="none" strike="noStrike" baseline="0" dirty="0">
                <a:solidFill>
                  <a:srgbClr val="000000"/>
                </a:solidFill>
                <a:latin typeface="PFTransport"/>
              </a:rPr>
              <a:t>Η επιβεβλημένη αποχή από τη βρώση κρέατος και γαλακτοκομικών προϊόντων για </a:t>
            </a:r>
            <a:r>
              <a:rPr lang="en-US" sz="1800" b="0" i="0" u="none" strike="noStrike" baseline="0" dirty="0">
                <a:solidFill>
                  <a:srgbClr val="000000"/>
                </a:solidFill>
                <a:latin typeface="PFTransport"/>
              </a:rPr>
              <a:t>7</a:t>
            </a:r>
            <a:r>
              <a:rPr lang="el-GR" sz="1800" b="0" i="0" u="none" strike="noStrike" baseline="0" dirty="0">
                <a:solidFill>
                  <a:srgbClr val="000000"/>
                </a:solidFill>
                <a:latin typeface="PFTransport"/>
              </a:rPr>
              <a:t> εβδομάδες στο παρελθόν διασφάλιζε την ομαλή ανάπτυξη των νεογέννητων ζώων των αγροτοκτηνοτρόφων.</a:t>
            </a:r>
            <a:endParaRPr lang="en-US" dirty="0"/>
          </a:p>
        </p:txBody>
      </p:sp>
      <p:sp>
        <p:nvSpPr>
          <p:cNvPr id="4" name="Title 3">
            <a:extLst>
              <a:ext uri="{FF2B5EF4-FFF2-40B4-BE49-F238E27FC236}">
                <a16:creationId xmlns:a16="http://schemas.microsoft.com/office/drawing/2014/main" id="{624F1D89-CA17-BCA1-AC97-61D47C2B97AA}"/>
              </a:ext>
            </a:extLst>
          </p:cNvPr>
          <p:cNvSpPr>
            <a:spLocks noGrp="1"/>
          </p:cNvSpPr>
          <p:nvPr>
            <p:ph type="title"/>
          </p:nvPr>
        </p:nvSpPr>
        <p:spPr/>
        <p:txBody>
          <a:bodyPr/>
          <a:lstStyle/>
          <a:p>
            <a:r>
              <a:rPr lang="el-GR" sz="2400" dirty="0">
                <a:solidFill>
                  <a:schemeClr val="accent1"/>
                </a:solidFill>
                <a:latin typeface="PFTransport"/>
              </a:rPr>
              <a:t>Ο</a:t>
            </a:r>
            <a:r>
              <a:rPr lang="el-GR" sz="2400" i="0" u="none" strike="noStrike" baseline="0" dirty="0">
                <a:solidFill>
                  <a:schemeClr val="accent1"/>
                </a:solidFill>
                <a:latin typeface="PFTransport"/>
              </a:rPr>
              <a:t>ικολογική σημασία νηστείας</a:t>
            </a:r>
            <a:endParaRPr lang="en-US" sz="2400" dirty="0">
              <a:solidFill>
                <a:schemeClr val="accent1"/>
              </a:solidFill>
            </a:endParaRPr>
          </a:p>
        </p:txBody>
      </p:sp>
    </p:spTree>
    <p:extLst>
      <p:ext uri="{BB962C8B-B14F-4D97-AF65-F5344CB8AC3E}">
        <p14:creationId xmlns:p14="http://schemas.microsoft.com/office/powerpoint/2010/main" val="1665625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35FB22-EEFA-A475-C051-7E6D406AE1B8}"/>
              </a:ext>
            </a:extLst>
          </p:cNvPr>
          <p:cNvSpPr>
            <a:spLocks noGrp="1"/>
          </p:cNvSpPr>
          <p:nvPr>
            <p:ph type="body" idx="1"/>
          </p:nvPr>
        </p:nvSpPr>
        <p:spPr>
          <a:xfrm>
            <a:off x="1079063" y="1945758"/>
            <a:ext cx="7344937" cy="2721934"/>
          </a:xfrm>
        </p:spPr>
        <p:txBody>
          <a:bodyPr/>
          <a:lstStyle/>
          <a:p>
            <a:pPr marL="139700" indent="0">
              <a:buNone/>
            </a:pPr>
            <a:endParaRPr lang="el-GR" sz="1800" dirty="0">
              <a:solidFill>
                <a:srgbClr val="000000"/>
              </a:solidFill>
              <a:latin typeface="PFTransport"/>
            </a:endParaRPr>
          </a:p>
          <a:p>
            <a:pPr marL="139700" indent="0">
              <a:buNone/>
            </a:pPr>
            <a:r>
              <a:rPr lang="el-GR" sz="1800" b="0" i="0" u="none" strike="noStrike" baseline="0" dirty="0">
                <a:solidFill>
                  <a:srgbClr val="000000"/>
                </a:solidFill>
                <a:latin typeface="PFTransport"/>
              </a:rPr>
              <a:t>Οι προσπάθειές τους βασίζονται στους ακόλουθους 7 άξονες: </a:t>
            </a:r>
          </a:p>
          <a:p>
            <a:pPr marL="482600" indent="-342900">
              <a:buClr>
                <a:schemeClr val="accent1"/>
              </a:buClr>
              <a:buSzPct val="100000"/>
              <a:buFont typeface="+mj-lt"/>
              <a:buAutoNum type="arabicPeriod"/>
            </a:pPr>
            <a:r>
              <a:rPr lang="el-GR" sz="1800" b="0" i="0" u="none" strike="noStrike" baseline="0" dirty="0">
                <a:solidFill>
                  <a:srgbClr val="000000"/>
                </a:solidFill>
                <a:latin typeface="PFTransport"/>
              </a:rPr>
              <a:t>Την αισθητική</a:t>
            </a:r>
          </a:p>
          <a:p>
            <a:pPr marL="482600" indent="-342900">
              <a:buClr>
                <a:schemeClr val="accent1"/>
              </a:buClr>
              <a:buSzPct val="100000"/>
              <a:buFont typeface="+mj-lt"/>
              <a:buAutoNum type="arabicPeriod"/>
            </a:pPr>
            <a:r>
              <a:rPr lang="el-GR" sz="1800" b="0" i="0" u="none" strike="noStrike" baseline="0" dirty="0">
                <a:solidFill>
                  <a:srgbClr val="000000"/>
                </a:solidFill>
                <a:latin typeface="PFTransport"/>
              </a:rPr>
              <a:t>Τη συμπόνια</a:t>
            </a:r>
          </a:p>
          <a:p>
            <a:pPr marL="482600" indent="-342900">
              <a:buClr>
                <a:schemeClr val="accent1"/>
              </a:buClr>
              <a:buSzPct val="100000"/>
              <a:buFont typeface="+mj-lt"/>
              <a:buAutoNum type="arabicPeriod"/>
            </a:pPr>
            <a:r>
              <a:rPr lang="el-GR" sz="1800" b="0" i="0" u="none" strike="noStrike" baseline="0" dirty="0">
                <a:solidFill>
                  <a:srgbClr val="000000"/>
                </a:solidFill>
              </a:rPr>
              <a:t>Τη μαγική</a:t>
            </a:r>
          </a:p>
          <a:p>
            <a:pPr marL="482600" indent="-342900">
              <a:buClr>
                <a:schemeClr val="accent1"/>
              </a:buClr>
              <a:buSzPct val="100000"/>
              <a:buFont typeface="+mj-lt"/>
              <a:buAutoNum type="arabicPeriod"/>
            </a:pPr>
            <a:r>
              <a:rPr lang="el-GR" sz="1800" b="0" i="0" u="none" strike="noStrike" baseline="0" dirty="0">
                <a:solidFill>
                  <a:srgbClr val="000000"/>
                </a:solidFill>
              </a:rPr>
              <a:t>Την αυταπάρνηση</a:t>
            </a:r>
            <a:endParaRPr lang="el-GR" sz="1800" dirty="0">
              <a:solidFill>
                <a:srgbClr val="000000"/>
              </a:solidFill>
            </a:endParaRPr>
          </a:p>
          <a:p>
            <a:pPr marL="482600" indent="-342900">
              <a:buClr>
                <a:schemeClr val="accent1"/>
              </a:buClr>
              <a:buSzPct val="100000"/>
              <a:buFont typeface="+mj-lt"/>
              <a:buAutoNum type="arabicPeriod"/>
            </a:pPr>
            <a:r>
              <a:rPr lang="el-GR" sz="1800" b="0" i="0" u="none" strike="noStrike" baseline="0" dirty="0">
                <a:solidFill>
                  <a:srgbClr val="000000"/>
                </a:solidFill>
              </a:rPr>
              <a:t>Την ταυτότητα</a:t>
            </a:r>
          </a:p>
          <a:p>
            <a:pPr marL="482600" indent="-342900">
              <a:buClr>
                <a:schemeClr val="accent1"/>
              </a:buClr>
              <a:buSzPct val="100000"/>
              <a:buFont typeface="+mj-lt"/>
              <a:buAutoNum type="arabicPeriod"/>
            </a:pPr>
            <a:r>
              <a:rPr lang="el-GR" sz="1800" b="0" i="0" u="none" strike="noStrike" baseline="0" dirty="0">
                <a:solidFill>
                  <a:srgbClr val="000000"/>
                </a:solidFill>
              </a:rPr>
              <a:t>Την οικολογία</a:t>
            </a:r>
            <a:endParaRPr lang="el-GR" sz="1800" dirty="0">
              <a:solidFill>
                <a:srgbClr val="000000"/>
              </a:solidFill>
            </a:endParaRPr>
          </a:p>
          <a:p>
            <a:pPr marL="482600" indent="-342900">
              <a:buClr>
                <a:schemeClr val="accent1"/>
              </a:buClr>
              <a:buSzPct val="100000"/>
              <a:buFont typeface="+mj-lt"/>
              <a:buAutoNum type="arabicPeriod"/>
            </a:pPr>
            <a:r>
              <a:rPr lang="el-GR" sz="1800" b="0" i="0" u="none" strike="noStrike" baseline="0" dirty="0">
                <a:solidFill>
                  <a:srgbClr val="000000"/>
                </a:solidFill>
              </a:rPr>
              <a:t>Την υγεία και την υγιεινή</a:t>
            </a:r>
            <a:endParaRPr lang="en-US" dirty="0"/>
          </a:p>
        </p:txBody>
      </p:sp>
      <p:sp>
        <p:nvSpPr>
          <p:cNvPr id="3" name="Title 2">
            <a:extLst>
              <a:ext uri="{FF2B5EF4-FFF2-40B4-BE49-F238E27FC236}">
                <a16:creationId xmlns:a16="http://schemas.microsoft.com/office/drawing/2014/main" id="{F0776D9C-9A42-B662-605D-DF9A35E34574}"/>
              </a:ext>
            </a:extLst>
          </p:cNvPr>
          <p:cNvSpPr>
            <a:spLocks noGrp="1"/>
          </p:cNvSpPr>
          <p:nvPr>
            <p:ph type="title"/>
          </p:nvPr>
        </p:nvSpPr>
        <p:spPr>
          <a:xfrm>
            <a:off x="720000" y="632292"/>
            <a:ext cx="7704000" cy="572700"/>
          </a:xfrm>
        </p:spPr>
        <p:txBody>
          <a:bodyPr/>
          <a:lstStyle/>
          <a:p>
            <a:r>
              <a:rPr lang="el-GR" sz="2400" dirty="0">
                <a:solidFill>
                  <a:schemeClr val="accent1"/>
                </a:solidFill>
                <a:latin typeface="PFTransport"/>
              </a:rPr>
              <a:t>Ερμηνεία προέλευσης διαιτητικών κανόνων</a:t>
            </a:r>
            <a:endParaRPr lang="en-US" sz="2400" dirty="0">
              <a:solidFill>
                <a:schemeClr val="accent1"/>
              </a:solidFill>
              <a:latin typeface="PFTransport"/>
            </a:endParaRPr>
          </a:p>
        </p:txBody>
      </p:sp>
      <p:sp>
        <p:nvSpPr>
          <p:cNvPr id="5" name="TextBox 4">
            <a:extLst>
              <a:ext uri="{FF2B5EF4-FFF2-40B4-BE49-F238E27FC236}">
                <a16:creationId xmlns:a16="http://schemas.microsoft.com/office/drawing/2014/main" id="{27D5589E-D867-4904-205B-3DA9114728A8}"/>
              </a:ext>
            </a:extLst>
          </p:cNvPr>
          <p:cNvSpPr txBox="1"/>
          <p:nvPr/>
        </p:nvSpPr>
        <p:spPr>
          <a:xfrm>
            <a:off x="489098" y="1354048"/>
            <a:ext cx="7344937" cy="646331"/>
          </a:xfrm>
          <a:prstGeom prst="rect">
            <a:avLst/>
          </a:prstGeom>
          <a:noFill/>
        </p:spPr>
        <p:txBody>
          <a:bodyPr wrap="square">
            <a:spAutoFit/>
          </a:bodyPr>
          <a:lstStyle/>
          <a:p>
            <a:pPr marL="139700" indent="0" algn="just">
              <a:buNone/>
            </a:pPr>
            <a:r>
              <a:rPr lang="el-GR" sz="1800" dirty="0">
                <a:solidFill>
                  <a:srgbClr val="000000"/>
                </a:solidFill>
                <a:latin typeface="PFTransport"/>
              </a:rPr>
              <a:t>Οι μελετητές έχουν προσπαθήσει να ερμηνεύσουν με πολλούς και διάφορους τρόπους την προέλευση των διαιτητικών αυτών κανόνων. </a:t>
            </a:r>
          </a:p>
        </p:txBody>
      </p:sp>
    </p:spTree>
    <p:extLst>
      <p:ext uri="{BB962C8B-B14F-4D97-AF65-F5344CB8AC3E}">
        <p14:creationId xmlns:p14="http://schemas.microsoft.com/office/powerpoint/2010/main" val="1681746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8"/>
          <p:cNvGrpSpPr/>
          <p:nvPr/>
        </p:nvGrpSpPr>
        <p:grpSpPr>
          <a:xfrm>
            <a:off x="724200" y="533550"/>
            <a:ext cx="7695600" cy="4609950"/>
            <a:chOff x="724200" y="533550"/>
            <a:chExt cx="7695600" cy="4609950"/>
          </a:xfrm>
        </p:grpSpPr>
        <p:sp>
          <p:nvSpPr>
            <p:cNvPr id="569" name="Google Shape;569;p48"/>
            <p:cNvSpPr/>
            <p:nvPr/>
          </p:nvSpPr>
          <p:spPr>
            <a:xfrm rot="10800000" flipH="1">
              <a:off x="724200" y="54185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3741700" y="3483000"/>
              <a:ext cx="1660500" cy="16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8"/>
            <p:cNvSpPr/>
            <p:nvPr/>
          </p:nvSpPr>
          <p:spPr>
            <a:xfrm rot="10800000" flipH="1">
              <a:off x="8021100" y="533550"/>
              <a:ext cx="398700" cy="40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8"/>
            <p:cNvSpPr/>
            <p:nvPr/>
          </p:nvSpPr>
          <p:spPr>
            <a:xfrm rot="10800000" flipH="1">
              <a:off x="724200" y="5335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0E88D9E7-0EB1-86AB-7EA4-64D6E6C5EEA3}"/>
              </a:ext>
            </a:extLst>
          </p:cNvPr>
          <p:cNvSpPr/>
          <p:nvPr/>
        </p:nvSpPr>
        <p:spPr>
          <a:xfrm>
            <a:off x="1544518" y="1925419"/>
            <a:ext cx="6054864" cy="646331"/>
          </a:xfrm>
          <a:prstGeom prst="rect">
            <a:avLst/>
          </a:prstGeom>
          <a:noFill/>
        </p:spPr>
        <p:txBody>
          <a:bodyPr wrap="none" lIns="91440" tIns="45720" rIns="91440" bIns="45720">
            <a:spAutoFit/>
          </a:bodyPr>
          <a:lstStyle/>
          <a:p>
            <a:pPr algn="ctr"/>
            <a:r>
              <a:rPr lang="el-GR" sz="3600" b="1" i="0" u="none" strike="noStrike" baseline="0" dirty="0">
                <a:solidFill>
                  <a:schemeClr val="accent1"/>
                </a:solidFill>
                <a:latin typeface="PFTraffic Black"/>
              </a:rPr>
              <a:t>Συμβολικός ρόλος της τροφής</a:t>
            </a:r>
            <a:r>
              <a:rPr lang="el-GR" sz="3600" i="0" u="none" strike="noStrike" baseline="0" dirty="0">
                <a:ln w="0"/>
                <a:solidFill>
                  <a:schemeClr val="accent1"/>
                </a:solidFill>
                <a:effectLst>
                  <a:outerShdw blurRad="38100" dist="25400" dir="5400000" algn="ctr" rotWithShape="0">
                    <a:srgbClr val="6E747A">
                      <a:alpha val="43000"/>
                    </a:srgbClr>
                  </a:outerShdw>
                </a:effectLst>
                <a:latin typeface="PFTraffic Black"/>
              </a:rPr>
              <a:t> </a:t>
            </a:r>
            <a:endParaRPr lang="en-US" sz="36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811822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C51E1F-B2BE-A4B6-F692-4E2AA4370A87}"/>
              </a:ext>
            </a:extLst>
          </p:cNvPr>
          <p:cNvSpPr>
            <a:spLocks noGrp="1"/>
          </p:cNvSpPr>
          <p:nvPr>
            <p:ph type="title"/>
          </p:nvPr>
        </p:nvSpPr>
        <p:spPr>
          <a:xfrm>
            <a:off x="1328614" y="473175"/>
            <a:ext cx="6486770" cy="687499"/>
          </a:xfrm>
        </p:spPr>
        <p:txBody>
          <a:bodyPr/>
          <a:lstStyle/>
          <a:p>
            <a:r>
              <a:rPr lang="el-GR" sz="2400" b="1" i="0" u="none" strike="noStrike" baseline="0" dirty="0">
                <a:solidFill>
                  <a:srgbClr val="4C4C4C"/>
                </a:solidFill>
                <a:latin typeface="PFTraffic Black"/>
              </a:rPr>
              <a:t>Συμβολικός ρόλος της τροφής στην ιουδαιοχριστιανική κουλτούρα</a:t>
            </a:r>
            <a:endParaRPr lang="en-US" sz="3600" dirty="0"/>
          </a:p>
        </p:txBody>
      </p:sp>
      <p:sp>
        <p:nvSpPr>
          <p:cNvPr id="5" name="Subtitle 4">
            <a:extLst>
              <a:ext uri="{FF2B5EF4-FFF2-40B4-BE49-F238E27FC236}">
                <a16:creationId xmlns:a16="http://schemas.microsoft.com/office/drawing/2014/main" id="{1EA52F0C-4D05-1470-094A-431753E44CF0}"/>
              </a:ext>
            </a:extLst>
          </p:cNvPr>
          <p:cNvSpPr>
            <a:spLocks noGrp="1"/>
          </p:cNvSpPr>
          <p:nvPr>
            <p:ph type="subTitle" idx="1"/>
          </p:nvPr>
        </p:nvSpPr>
        <p:spPr>
          <a:xfrm>
            <a:off x="1642274" y="1531088"/>
            <a:ext cx="5859451" cy="2689161"/>
          </a:xfrm>
          <a:ln>
            <a:solidFill>
              <a:schemeClr val="bg1">
                <a:lumMod val="40000"/>
                <a:lumOff val="60000"/>
              </a:schemeClr>
            </a:solidFill>
          </a:ln>
        </p:spPr>
        <p:txBody>
          <a:bodyPr/>
          <a:lstStyle/>
          <a:p>
            <a:pPr algn="just">
              <a:buFont typeface="Wingdings" panose="05000000000000000000" pitchFamily="2" charset="2"/>
              <a:buChar char="v"/>
            </a:pPr>
            <a:r>
              <a:rPr lang="el-GR" sz="1800" b="0" i="0" u="none" strike="noStrike" baseline="0" dirty="0">
                <a:solidFill>
                  <a:srgbClr val="000000"/>
                </a:solidFill>
                <a:latin typeface="PFTransport"/>
              </a:rPr>
              <a:t>Όποτε συντρέχουν γιορτές, εθιμοτυπικές εκδηλώσεις και άλλες εξαιρετικές περιστάσεις, ο συμβολισμός μέσω της τροφής είναι πάντα υπαρκτός.</a:t>
            </a:r>
          </a:p>
          <a:p>
            <a:pPr marL="139700" indent="0" algn="just"/>
            <a:r>
              <a:rPr lang="el-GR" sz="1800" b="0" i="0" u="none" strike="noStrike" baseline="0" dirty="0">
                <a:solidFill>
                  <a:srgbClr val="000000"/>
                </a:solidFill>
                <a:latin typeface="PFTransport"/>
              </a:rPr>
              <a:t> </a:t>
            </a:r>
          </a:p>
          <a:p>
            <a:pPr algn="just">
              <a:buFont typeface="Wingdings" panose="05000000000000000000" pitchFamily="2" charset="2"/>
              <a:buChar char="v"/>
            </a:pPr>
            <a:r>
              <a:rPr lang="el-GR" sz="1800" b="0" i="0" u="none" strike="noStrike" baseline="0" dirty="0">
                <a:solidFill>
                  <a:srgbClr val="000000"/>
                </a:solidFill>
                <a:latin typeface="PFTransport"/>
              </a:rPr>
              <a:t>Συχνά στο λαϊκό εορτολόγιο η ονομασία και μόνο προσδιορίζει τις διατροφικές ιδιαιτερότητες, όπως η γιορτή του Αϊ-Γιαννιού του νηστευτή, η Τσικνοπέμπτη, η Τυρινή Εβδομάδα, η </a:t>
            </a:r>
            <a:r>
              <a:rPr lang="el-GR" sz="1800" b="0" i="1" u="none" strike="noStrike" baseline="0" dirty="0">
                <a:solidFill>
                  <a:srgbClr val="000000"/>
                </a:solidFill>
                <a:latin typeface="PFTransport"/>
              </a:rPr>
              <a:t>Mardi Gras </a:t>
            </a:r>
            <a:r>
              <a:rPr lang="el-GR" sz="1800" b="0" i="0" u="none" strike="noStrike" baseline="0" dirty="0">
                <a:solidFill>
                  <a:srgbClr val="000000"/>
                </a:solidFill>
                <a:latin typeface="PFTransport"/>
              </a:rPr>
              <a:t>(Λιπαρή Τρίτη) κ.ά.</a:t>
            </a:r>
            <a:endParaRPr lang="en-US" dirty="0"/>
          </a:p>
        </p:txBody>
      </p:sp>
    </p:spTree>
    <p:extLst>
      <p:ext uri="{BB962C8B-B14F-4D97-AF65-F5344CB8AC3E}">
        <p14:creationId xmlns:p14="http://schemas.microsoft.com/office/powerpoint/2010/main" val="2045860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8C970-A692-CCE9-25A3-00FC00BEAC29}"/>
              </a:ext>
            </a:extLst>
          </p:cNvPr>
          <p:cNvSpPr>
            <a:spLocks noGrp="1"/>
          </p:cNvSpPr>
          <p:nvPr>
            <p:ph type="title"/>
          </p:nvPr>
        </p:nvSpPr>
        <p:spPr>
          <a:xfrm>
            <a:off x="2583712" y="546711"/>
            <a:ext cx="5156789" cy="580339"/>
          </a:xfrm>
        </p:spPr>
        <p:txBody>
          <a:bodyPr/>
          <a:lstStyle/>
          <a:p>
            <a:r>
              <a:rPr lang="el-GR" sz="2400" i="0" u="none" strike="noStrike" baseline="0" dirty="0">
                <a:solidFill>
                  <a:schemeClr val="accent1"/>
                </a:solidFill>
                <a:latin typeface="PFTransport"/>
              </a:rPr>
              <a:t>Συμβολικός ρόλος της τροφής στα μεταβατικά στάδια της ζωής</a:t>
            </a:r>
            <a:endParaRPr lang="en-US" sz="2400" dirty="0">
              <a:solidFill>
                <a:schemeClr val="accent1"/>
              </a:solidFill>
              <a:latin typeface="PFTransport"/>
            </a:endParaRPr>
          </a:p>
        </p:txBody>
      </p:sp>
      <p:sp>
        <p:nvSpPr>
          <p:cNvPr id="5" name="TextBox 4">
            <a:extLst>
              <a:ext uri="{FF2B5EF4-FFF2-40B4-BE49-F238E27FC236}">
                <a16:creationId xmlns:a16="http://schemas.microsoft.com/office/drawing/2014/main" id="{BDF05621-31D1-BA64-93CC-33B74A5B90AF}"/>
              </a:ext>
            </a:extLst>
          </p:cNvPr>
          <p:cNvSpPr txBox="1"/>
          <p:nvPr/>
        </p:nvSpPr>
        <p:spPr>
          <a:xfrm>
            <a:off x="4072269" y="1549896"/>
            <a:ext cx="4424005" cy="2308324"/>
          </a:xfrm>
          <a:prstGeom prst="rect">
            <a:avLst/>
          </a:prstGeom>
          <a:noFill/>
        </p:spPr>
        <p:txBody>
          <a:bodyPr wrap="square">
            <a:spAutoFit/>
          </a:bodyPr>
          <a:lstStyle/>
          <a:p>
            <a:pPr algn="just"/>
            <a:r>
              <a:rPr lang="el-GR" sz="1800" b="0" i="0" u="none" strike="noStrike" baseline="0" dirty="0">
                <a:solidFill>
                  <a:srgbClr val="000000"/>
                </a:solidFill>
                <a:latin typeface="PFTransport"/>
              </a:rPr>
              <a:t>Στα διάφορα μεταβατικά στάδια της ζωής, όπως η γέννηση, ο γάμος και ο θάνατος, καθώς και στις διαβατήριες γιορτές του έτους, όπως η Πρωτοχρονιά, οι Απόκριες και η Λαμπρή, παρασκευάζονται ξεχωριστά εδέσματα, τα οποία έχουν συμβολικό νόημα ανάλογα με την περίπτωση</a:t>
            </a:r>
            <a:r>
              <a:rPr lang="en-US" sz="1800" b="0" i="0" u="none" strike="noStrike" baseline="0" dirty="0">
                <a:solidFill>
                  <a:srgbClr val="000000"/>
                </a:solidFill>
                <a:latin typeface="PFTransport"/>
              </a:rPr>
              <a:t> </a:t>
            </a:r>
            <a:r>
              <a:rPr lang="el-GR" sz="1800" b="0" i="0" u="none" strike="noStrike" baseline="0" dirty="0">
                <a:solidFill>
                  <a:srgbClr val="000000"/>
                </a:solidFill>
                <a:latin typeface="PFTransport"/>
              </a:rPr>
              <a:t>π.χ. </a:t>
            </a:r>
            <a:r>
              <a:rPr lang="el-GR" sz="1800" b="0" i="0" u="none" strike="noStrike" baseline="0" dirty="0" err="1">
                <a:solidFill>
                  <a:srgbClr val="000000"/>
                </a:solidFill>
                <a:latin typeface="PFTransport"/>
              </a:rPr>
              <a:t>γονιμικό</a:t>
            </a:r>
            <a:r>
              <a:rPr lang="el-GR" sz="1800" b="0" i="0" u="none" strike="noStrike" baseline="0" dirty="0">
                <a:solidFill>
                  <a:srgbClr val="000000"/>
                </a:solidFill>
                <a:latin typeface="PFTransport"/>
              </a:rPr>
              <a:t>, εξευμενιστικό. </a:t>
            </a:r>
            <a:endParaRPr lang="en-US" sz="1800" dirty="0"/>
          </a:p>
        </p:txBody>
      </p:sp>
      <p:pic>
        <p:nvPicPr>
          <p:cNvPr id="6" name="Picture 5">
            <a:extLst>
              <a:ext uri="{FF2B5EF4-FFF2-40B4-BE49-F238E27FC236}">
                <a16:creationId xmlns:a16="http://schemas.microsoft.com/office/drawing/2014/main" id="{B2DFB9C7-4804-597B-5AA6-2449E2A608FF}"/>
              </a:ext>
            </a:extLst>
          </p:cNvPr>
          <p:cNvPicPr>
            <a:picLocks noChangeAspect="1"/>
          </p:cNvPicPr>
          <p:nvPr/>
        </p:nvPicPr>
        <p:blipFill>
          <a:blip r:embed="rId2"/>
          <a:stretch>
            <a:fillRect/>
          </a:stretch>
        </p:blipFill>
        <p:spPr>
          <a:xfrm>
            <a:off x="2181379" y="1623358"/>
            <a:ext cx="1420823" cy="1060375"/>
          </a:xfrm>
          <a:prstGeom prst="rect">
            <a:avLst/>
          </a:prstGeom>
        </p:spPr>
      </p:pic>
      <p:pic>
        <p:nvPicPr>
          <p:cNvPr id="7" name="Picture 6">
            <a:extLst>
              <a:ext uri="{FF2B5EF4-FFF2-40B4-BE49-F238E27FC236}">
                <a16:creationId xmlns:a16="http://schemas.microsoft.com/office/drawing/2014/main" id="{5A138001-C0BF-BC22-4F24-74A3AE464B92}"/>
              </a:ext>
            </a:extLst>
          </p:cNvPr>
          <p:cNvPicPr>
            <a:picLocks noChangeAspect="1"/>
          </p:cNvPicPr>
          <p:nvPr/>
        </p:nvPicPr>
        <p:blipFill>
          <a:blip r:embed="rId3"/>
          <a:stretch>
            <a:fillRect/>
          </a:stretch>
        </p:blipFill>
        <p:spPr>
          <a:xfrm>
            <a:off x="535568" y="1638441"/>
            <a:ext cx="1420823" cy="1065617"/>
          </a:xfrm>
          <a:prstGeom prst="rect">
            <a:avLst/>
          </a:prstGeom>
        </p:spPr>
      </p:pic>
      <p:pic>
        <p:nvPicPr>
          <p:cNvPr id="8" name="Picture 7">
            <a:extLst>
              <a:ext uri="{FF2B5EF4-FFF2-40B4-BE49-F238E27FC236}">
                <a16:creationId xmlns:a16="http://schemas.microsoft.com/office/drawing/2014/main" id="{41D59C60-796D-9EEB-8738-5CC839948841}"/>
              </a:ext>
            </a:extLst>
          </p:cNvPr>
          <p:cNvPicPr>
            <a:picLocks noChangeAspect="1"/>
          </p:cNvPicPr>
          <p:nvPr/>
        </p:nvPicPr>
        <p:blipFill>
          <a:blip r:embed="rId4"/>
          <a:stretch>
            <a:fillRect/>
          </a:stretch>
        </p:blipFill>
        <p:spPr>
          <a:xfrm>
            <a:off x="535568" y="2852158"/>
            <a:ext cx="1420823" cy="1065618"/>
          </a:xfrm>
          <a:prstGeom prst="rect">
            <a:avLst/>
          </a:prstGeom>
        </p:spPr>
      </p:pic>
      <p:pic>
        <p:nvPicPr>
          <p:cNvPr id="9" name="Picture 8">
            <a:extLst>
              <a:ext uri="{FF2B5EF4-FFF2-40B4-BE49-F238E27FC236}">
                <a16:creationId xmlns:a16="http://schemas.microsoft.com/office/drawing/2014/main" id="{0F88E285-0ABC-D9A3-D7A9-BF886D76682E}"/>
              </a:ext>
            </a:extLst>
          </p:cNvPr>
          <p:cNvPicPr>
            <a:picLocks noChangeAspect="1"/>
          </p:cNvPicPr>
          <p:nvPr/>
        </p:nvPicPr>
        <p:blipFill rotWithShape="1">
          <a:blip r:embed="rId5"/>
          <a:srcRect t="21912" b="21861"/>
          <a:stretch/>
        </p:blipFill>
        <p:spPr>
          <a:xfrm>
            <a:off x="2181379" y="2863888"/>
            <a:ext cx="1420823" cy="1065617"/>
          </a:xfrm>
          <a:prstGeom prst="rect">
            <a:avLst/>
          </a:prstGeom>
        </p:spPr>
      </p:pic>
    </p:spTree>
    <p:extLst>
      <p:ext uri="{BB962C8B-B14F-4D97-AF65-F5344CB8AC3E}">
        <p14:creationId xmlns:p14="http://schemas.microsoft.com/office/powerpoint/2010/main" val="18618303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C076-C245-9A14-ED13-79AF05A155A3}"/>
              </a:ext>
            </a:extLst>
          </p:cNvPr>
          <p:cNvSpPr>
            <a:spLocks noGrp="1"/>
          </p:cNvSpPr>
          <p:nvPr>
            <p:ph type="title"/>
          </p:nvPr>
        </p:nvSpPr>
        <p:spPr>
          <a:xfrm>
            <a:off x="478465" y="271744"/>
            <a:ext cx="7704000" cy="572700"/>
          </a:xfrm>
        </p:spPr>
        <p:txBody>
          <a:bodyPr/>
          <a:lstStyle/>
          <a:p>
            <a:r>
              <a:rPr lang="el-GR" sz="2400" b="1" i="0" u="none" strike="noStrike" baseline="0" dirty="0">
                <a:solidFill>
                  <a:schemeClr val="accent1"/>
                </a:solidFill>
                <a:latin typeface="PFTraffic Black"/>
              </a:rPr>
              <a:t>Συμβολικά τρόφιμα του ιουδαϊκού εορτολογίου</a:t>
            </a:r>
            <a:endParaRPr lang="en-US" sz="3600" dirty="0">
              <a:solidFill>
                <a:schemeClr val="accent1"/>
              </a:solidFill>
            </a:endParaRPr>
          </a:p>
        </p:txBody>
      </p:sp>
      <p:sp>
        <p:nvSpPr>
          <p:cNvPr id="5" name="TextBox 4">
            <a:extLst>
              <a:ext uri="{FF2B5EF4-FFF2-40B4-BE49-F238E27FC236}">
                <a16:creationId xmlns:a16="http://schemas.microsoft.com/office/drawing/2014/main" id="{FE57C236-C06F-792A-5459-3686ED62DBD1}"/>
              </a:ext>
            </a:extLst>
          </p:cNvPr>
          <p:cNvSpPr txBox="1"/>
          <p:nvPr/>
        </p:nvSpPr>
        <p:spPr>
          <a:xfrm>
            <a:off x="776174" y="891359"/>
            <a:ext cx="5486401" cy="3600986"/>
          </a:xfrm>
          <a:prstGeom prst="rect">
            <a:avLst/>
          </a:prstGeom>
          <a:noFill/>
        </p:spPr>
        <p:txBody>
          <a:bodyPr wrap="square">
            <a:spAutoFit/>
          </a:bodyPr>
          <a:lstStyle/>
          <a:p>
            <a:pPr algn="just"/>
            <a:r>
              <a:rPr lang="el-GR" sz="1800" b="0" i="0" u="none" strike="noStrike" baseline="0" dirty="0">
                <a:solidFill>
                  <a:srgbClr val="000000"/>
                </a:solidFill>
                <a:latin typeface="PFTransport"/>
              </a:rPr>
              <a:t>Το εβραϊκό Πάσχα, ή </a:t>
            </a:r>
            <a:r>
              <a:rPr lang="el-GR" sz="1800" b="0" i="1" u="none" strike="noStrike" baseline="0" dirty="0">
                <a:solidFill>
                  <a:srgbClr val="000000"/>
                </a:solidFill>
                <a:latin typeface="PFTransport"/>
              </a:rPr>
              <a:t>Πέσαχ</a:t>
            </a:r>
            <a:r>
              <a:rPr lang="el-GR" sz="1800" b="0" i="0" u="none" strike="noStrike" baseline="0" dirty="0">
                <a:solidFill>
                  <a:srgbClr val="000000"/>
                </a:solidFill>
                <a:latin typeface="PFTransport"/>
              </a:rPr>
              <a:t>, από τις αρχαιότερες ιουδαϊκές γιορτές, μνημονεύει την απελευθέρωση των εβραίων από τη σκλαβιά στην Aίγυπτο. Ταυτόχρονα όμως είναι η γιορτή της Άνοιξης. </a:t>
            </a:r>
          </a:p>
          <a:p>
            <a:pPr algn="just"/>
            <a:endParaRPr lang="el-GR" sz="1800" dirty="0">
              <a:latin typeface="PFTransport"/>
            </a:endParaRPr>
          </a:p>
          <a:p>
            <a:pPr algn="just"/>
            <a:r>
              <a:rPr lang="el-GR" sz="1800" b="0" i="0" u="none" strike="noStrike" baseline="0" dirty="0">
                <a:solidFill>
                  <a:srgbClr val="000000"/>
                </a:solidFill>
                <a:latin typeface="PFTransport"/>
              </a:rPr>
              <a:t>Tο πασχαλινό δείπνο των εβραίων ονομάζεται </a:t>
            </a:r>
            <a:r>
              <a:rPr lang="el-GR" sz="1800" b="1" i="1" u="none" strike="noStrike" baseline="0" dirty="0">
                <a:solidFill>
                  <a:srgbClr val="000000"/>
                </a:solidFill>
                <a:latin typeface="PFTransport"/>
              </a:rPr>
              <a:t>σέντερ</a:t>
            </a:r>
            <a:r>
              <a:rPr lang="el-GR" sz="1800" b="0" i="0" u="none" strike="noStrike" baseline="0" dirty="0">
                <a:solidFill>
                  <a:srgbClr val="000000"/>
                </a:solidFill>
                <a:latin typeface="PFTransport"/>
              </a:rPr>
              <a:t>, που σημαίνει «τάξη». Δείπνα </a:t>
            </a:r>
            <a:r>
              <a:rPr lang="el-GR" sz="1800" b="0" i="1" u="none" strike="noStrike" baseline="0" dirty="0">
                <a:solidFill>
                  <a:srgbClr val="000000"/>
                </a:solidFill>
                <a:latin typeface="PFTransport"/>
              </a:rPr>
              <a:t>σέντερ </a:t>
            </a:r>
            <a:r>
              <a:rPr lang="el-GR" sz="1800" b="0" i="0" u="none" strike="noStrike" baseline="0" dirty="0">
                <a:solidFill>
                  <a:srgbClr val="000000"/>
                </a:solidFill>
                <a:latin typeface="PFTransport"/>
              </a:rPr>
              <a:t>παρατίθενται τις δύο πρώτες από τις επτά βραδιές της εβδομάδας του Πάσχα. </a:t>
            </a:r>
          </a:p>
          <a:p>
            <a:pPr algn="just"/>
            <a:endParaRPr lang="el-GR" sz="1800" dirty="0">
              <a:latin typeface="PFTransport"/>
            </a:endParaRPr>
          </a:p>
          <a:p>
            <a:pPr algn="ctr"/>
            <a:r>
              <a:rPr lang="el-GR" sz="1600" b="0" i="0" u="none" strike="noStrike" baseline="0" dirty="0" err="1">
                <a:solidFill>
                  <a:schemeClr val="accent2"/>
                </a:solidFill>
                <a:latin typeface="PFTransport"/>
              </a:rPr>
              <a:t>Tα</a:t>
            </a:r>
            <a:r>
              <a:rPr lang="el-GR" sz="1600" b="0" i="0" u="none" strike="noStrike" baseline="0" dirty="0">
                <a:solidFill>
                  <a:schemeClr val="accent2"/>
                </a:solidFill>
                <a:latin typeface="PFTransport"/>
              </a:rPr>
              <a:t> εδέσματα που προσφέρονται σε αυτά έχουν συγκεκριμένη σημασία και παραπέμπουν στην ιστορία της σκλαβιάς και της απελευθέρωσης των εβραίων από την Αίγυπτο. </a:t>
            </a:r>
            <a:endParaRPr lang="en-US" sz="1600" dirty="0">
              <a:solidFill>
                <a:schemeClr val="accent2"/>
              </a:solidFill>
            </a:endParaRPr>
          </a:p>
        </p:txBody>
      </p:sp>
      <p:pic>
        <p:nvPicPr>
          <p:cNvPr id="6" name="Picture 5">
            <a:extLst>
              <a:ext uri="{FF2B5EF4-FFF2-40B4-BE49-F238E27FC236}">
                <a16:creationId xmlns:a16="http://schemas.microsoft.com/office/drawing/2014/main" id="{CCB6889F-7CAD-B977-8919-283455904406}"/>
              </a:ext>
            </a:extLst>
          </p:cNvPr>
          <p:cNvPicPr>
            <a:picLocks noChangeAspect="1"/>
          </p:cNvPicPr>
          <p:nvPr/>
        </p:nvPicPr>
        <p:blipFill>
          <a:blip r:embed="rId2"/>
          <a:stretch>
            <a:fillRect/>
          </a:stretch>
        </p:blipFill>
        <p:spPr>
          <a:xfrm>
            <a:off x="6262576" y="2977987"/>
            <a:ext cx="2530549" cy="1847408"/>
          </a:xfrm>
          <a:prstGeom prst="rect">
            <a:avLst/>
          </a:prstGeom>
        </p:spPr>
      </p:pic>
      <p:pic>
        <p:nvPicPr>
          <p:cNvPr id="12" name="Picture 11">
            <a:extLst>
              <a:ext uri="{FF2B5EF4-FFF2-40B4-BE49-F238E27FC236}">
                <a16:creationId xmlns:a16="http://schemas.microsoft.com/office/drawing/2014/main" id="{A4A3040A-021F-4F22-F796-D10DA6E87AB3}"/>
              </a:ext>
            </a:extLst>
          </p:cNvPr>
          <p:cNvPicPr>
            <a:picLocks noChangeAspect="1"/>
          </p:cNvPicPr>
          <p:nvPr/>
        </p:nvPicPr>
        <p:blipFill rotWithShape="1">
          <a:blip r:embed="rId3"/>
          <a:srcRect l="22730"/>
          <a:stretch/>
        </p:blipFill>
        <p:spPr>
          <a:xfrm>
            <a:off x="6262575" y="844444"/>
            <a:ext cx="2530549" cy="1847408"/>
          </a:xfrm>
          <a:prstGeom prst="rect">
            <a:avLst/>
          </a:prstGeom>
        </p:spPr>
      </p:pic>
    </p:spTree>
    <p:extLst>
      <p:ext uri="{BB962C8B-B14F-4D97-AF65-F5344CB8AC3E}">
        <p14:creationId xmlns:p14="http://schemas.microsoft.com/office/powerpoint/2010/main" val="28217418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B0AD9B-5E1B-CF9F-B061-48542321455B}"/>
              </a:ext>
            </a:extLst>
          </p:cNvPr>
          <p:cNvSpPr>
            <a:spLocks noGrp="1"/>
          </p:cNvSpPr>
          <p:nvPr>
            <p:ph type="title"/>
          </p:nvPr>
        </p:nvSpPr>
        <p:spPr>
          <a:xfrm>
            <a:off x="870958" y="465367"/>
            <a:ext cx="7209785" cy="434100"/>
          </a:xfrm>
        </p:spPr>
        <p:txBody>
          <a:bodyPr/>
          <a:lstStyle/>
          <a:p>
            <a:r>
              <a:rPr lang="el-GR" sz="2400" b="1" i="0" dirty="0">
                <a:solidFill>
                  <a:schemeClr val="accent1"/>
                </a:solidFill>
                <a:effectLst/>
                <a:latin typeface="PFTransport"/>
              </a:rPr>
              <a:t>Συμβολικές Τροφές του Πέσαχ </a:t>
            </a:r>
            <a:r>
              <a:rPr lang="el-GR" sz="2400" b="1" i="0" dirty="0">
                <a:solidFill>
                  <a:schemeClr val="accent2"/>
                </a:solidFill>
                <a:effectLst/>
                <a:latin typeface="PFTransport"/>
              </a:rPr>
              <a:t>(Δίσκος του Σέντερ)</a:t>
            </a:r>
            <a:endParaRPr lang="en-US" sz="2400" dirty="0">
              <a:solidFill>
                <a:schemeClr val="accent2"/>
              </a:solidFill>
              <a:latin typeface="PFTransport"/>
            </a:endParaRPr>
          </a:p>
        </p:txBody>
      </p:sp>
      <p:sp>
        <p:nvSpPr>
          <p:cNvPr id="7" name="TextBox 6">
            <a:extLst>
              <a:ext uri="{FF2B5EF4-FFF2-40B4-BE49-F238E27FC236}">
                <a16:creationId xmlns:a16="http://schemas.microsoft.com/office/drawing/2014/main" id="{E975D7B1-491C-73FD-52F6-97AB293353D7}"/>
              </a:ext>
            </a:extLst>
          </p:cNvPr>
          <p:cNvSpPr txBox="1"/>
          <p:nvPr/>
        </p:nvSpPr>
        <p:spPr>
          <a:xfrm>
            <a:off x="399089" y="1491881"/>
            <a:ext cx="5703999" cy="2585323"/>
          </a:xfrm>
          <a:prstGeom prst="rect">
            <a:avLst/>
          </a:prstGeom>
          <a:noFill/>
        </p:spPr>
        <p:txBody>
          <a:bodyPr wrap="square">
            <a:spAutoFit/>
          </a:bodyPr>
          <a:lstStyle/>
          <a:p>
            <a:pPr marL="342900" indent="-342900" algn="just">
              <a:buClr>
                <a:schemeClr val="accent1"/>
              </a:buClr>
              <a:buFont typeface="+mj-lt"/>
              <a:buAutoNum type="arabicPeriod"/>
            </a:pPr>
            <a:r>
              <a:rPr lang="el-GR" sz="1800" b="0" i="0" u="none" strike="noStrike" baseline="0" dirty="0">
                <a:solidFill>
                  <a:srgbClr val="000000"/>
                </a:solidFill>
                <a:latin typeface="PFTransport"/>
              </a:rPr>
              <a:t>Τα μπροστινά πόδια του αρνιού, τα </a:t>
            </a:r>
            <a:r>
              <a:rPr lang="el-GR" sz="1800" b="0" i="1" u="none" strike="noStrike" baseline="0" dirty="0">
                <a:solidFill>
                  <a:srgbClr val="000000"/>
                </a:solidFill>
                <a:latin typeface="PFTransport"/>
              </a:rPr>
              <a:t>ζρόα</a:t>
            </a:r>
            <a:r>
              <a:rPr lang="el-GR" sz="1800" b="0" i="0" u="none" strike="noStrike" baseline="0" dirty="0">
                <a:solidFill>
                  <a:srgbClr val="000000"/>
                </a:solidFill>
                <a:latin typeface="PFTransport"/>
              </a:rPr>
              <a:t>, συμβολίζουν τη θυσία του αμνού που πραγματοποίησαν οι εβραίοι πριν φύγουν από την Αίγυπτο, για να βάψουν με το αίμα του τις πόρτες των σπιτιών τους, ώστε να τα προσπεράσει ο άγγελος του θανάτου. </a:t>
            </a:r>
          </a:p>
          <a:p>
            <a:pPr marL="342900" indent="-342900" algn="just">
              <a:buClr>
                <a:schemeClr val="accent1"/>
              </a:buClr>
              <a:buFont typeface="+mj-lt"/>
              <a:buAutoNum type="arabicPeriod"/>
            </a:pPr>
            <a:endParaRPr lang="el-GR" sz="1800" b="0" i="0" u="none" strike="noStrike" baseline="0" dirty="0">
              <a:solidFill>
                <a:srgbClr val="000000"/>
              </a:solidFill>
              <a:latin typeface="PFTransport"/>
            </a:endParaRPr>
          </a:p>
          <a:p>
            <a:pPr marL="342900" indent="-342900" algn="just">
              <a:buClr>
                <a:schemeClr val="accent1"/>
              </a:buClr>
              <a:buFont typeface="+mj-lt"/>
              <a:buAutoNum type="arabicPeriod"/>
            </a:pPr>
            <a:r>
              <a:rPr lang="el-GR" sz="1800" b="0" i="0" u="none" strike="noStrike" baseline="0" dirty="0">
                <a:solidFill>
                  <a:srgbClr val="000000"/>
                </a:solidFill>
                <a:latin typeface="PFTransport"/>
              </a:rPr>
              <a:t>Μια σαλάτα φτιαγμένη με πικρά χόρτα και μυρωδικά, το </a:t>
            </a:r>
            <a:r>
              <a:rPr lang="el-GR" sz="1800" b="0" i="1" u="none" strike="noStrike" baseline="0" dirty="0">
                <a:solidFill>
                  <a:srgbClr val="000000"/>
                </a:solidFill>
                <a:latin typeface="PFTransport"/>
              </a:rPr>
              <a:t>μαρόρ</a:t>
            </a:r>
            <a:r>
              <a:rPr lang="el-GR" sz="1800" b="0" i="0" u="none" strike="noStrike" baseline="0" dirty="0">
                <a:solidFill>
                  <a:srgbClr val="000000"/>
                </a:solidFill>
                <a:latin typeface="PFTransport"/>
              </a:rPr>
              <a:t>, συμβολίζει την πικρία της σκλαβιάς στην Αίγυπτο. </a:t>
            </a:r>
          </a:p>
        </p:txBody>
      </p:sp>
      <p:pic>
        <p:nvPicPr>
          <p:cNvPr id="9" name="Picture 8">
            <a:extLst>
              <a:ext uri="{FF2B5EF4-FFF2-40B4-BE49-F238E27FC236}">
                <a16:creationId xmlns:a16="http://schemas.microsoft.com/office/drawing/2014/main" id="{631D7741-CB52-031B-67B0-F7124736D64C}"/>
              </a:ext>
            </a:extLst>
          </p:cNvPr>
          <p:cNvPicPr>
            <a:picLocks noChangeAspect="1"/>
          </p:cNvPicPr>
          <p:nvPr/>
        </p:nvPicPr>
        <p:blipFill>
          <a:blip r:embed="rId2"/>
          <a:stretch>
            <a:fillRect/>
          </a:stretch>
        </p:blipFill>
        <p:spPr>
          <a:xfrm>
            <a:off x="6177516" y="1491881"/>
            <a:ext cx="2492967" cy="215973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Arrow: Down 9">
            <a:extLst>
              <a:ext uri="{FF2B5EF4-FFF2-40B4-BE49-F238E27FC236}">
                <a16:creationId xmlns:a16="http://schemas.microsoft.com/office/drawing/2014/main" id="{EEDA8176-588E-D818-6380-ABAFA429A9D7}"/>
              </a:ext>
            </a:extLst>
          </p:cNvPr>
          <p:cNvSpPr/>
          <p:nvPr/>
        </p:nvSpPr>
        <p:spPr>
          <a:xfrm>
            <a:off x="6960399" y="3956762"/>
            <a:ext cx="478465" cy="669851"/>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98820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B0AD9B-5E1B-CF9F-B061-48542321455B}"/>
              </a:ext>
            </a:extLst>
          </p:cNvPr>
          <p:cNvSpPr>
            <a:spLocks noGrp="1"/>
          </p:cNvSpPr>
          <p:nvPr>
            <p:ph type="title"/>
          </p:nvPr>
        </p:nvSpPr>
        <p:spPr>
          <a:xfrm>
            <a:off x="967107" y="339710"/>
            <a:ext cx="7209785" cy="434100"/>
          </a:xfrm>
        </p:spPr>
        <p:txBody>
          <a:bodyPr/>
          <a:lstStyle/>
          <a:p>
            <a:r>
              <a:rPr lang="el-GR" sz="2400" b="1" i="0" dirty="0">
                <a:solidFill>
                  <a:schemeClr val="accent1"/>
                </a:solidFill>
                <a:effectLst/>
                <a:latin typeface="PFTransport"/>
              </a:rPr>
              <a:t>Συμβολικές Τροφές του Πέσαχ </a:t>
            </a:r>
            <a:r>
              <a:rPr lang="el-GR" sz="2400" b="1" i="0" dirty="0">
                <a:solidFill>
                  <a:schemeClr val="accent2"/>
                </a:solidFill>
                <a:effectLst/>
                <a:latin typeface="PFTransport"/>
              </a:rPr>
              <a:t>(Δίσκος του Σέντερ)</a:t>
            </a:r>
            <a:endParaRPr lang="en-US" sz="2400" dirty="0">
              <a:solidFill>
                <a:schemeClr val="accent2"/>
              </a:solidFill>
              <a:latin typeface="PFTransport"/>
            </a:endParaRPr>
          </a:p>
        </p:txBody>
      </p:sp>
      <p:sp>
        <p:nvSpPr>
          <p:cNvPr id="7" name="TextBox 6">
            <a:extLst>
              <a:ext uri="{FF2B5EF4-FFF2-40B4-BE49-F238E27FC236}">
                <a16:creationId xmlns:a16="http://schemas.microsoft.com/office/drawing/2014/main" id="{E975D7B1-491C-73FD-52F6-97AB293353D7}"/>
              </a:ext>
            </a:extLst>
          </p:cNvPr>
          <p:cNvSpPr txBox="1"/>
          <p:nvPr/>
        </p:nvSpPr>
        <p:spPr>
          <a:xfrm>
            <a:off x="472743" y="773810"/>
            <a:ext cx="5511745" cy="3970318"/>
          </a:xfrm>
          <a:prstGeom prst="rect">
            <a:avLst/>
          </a:prstGeom>
          <a:noFill/>
        </p:spPr>
        <p:txBody>
          <a:bodyPr wrap="square">
            <a:spAutoFit/>
          </a:bodyPr>
          <a:lstStyle/>
          <a:p>
            <a:pPr marL="342900" indent="-342900" algn="just">
              <a:buClr>
                <a:schemeClr val="accent1"/>
              </a:buClr>
              <a:buFont typeface="+mj-lt"/>
              <a:buAutoNum type="arabicPeriod" startAt="3"/>
            </a:pPr>
            <a:endParaRPr lang="el-GR" sz="1800" b="0" i="0" u="none" strike="noStrike" baseline="0" dirty="0">
              <a:solidFill>
                <a:srgbClr val="000000"/>
              </a:solidFill>
              <a:latin typeface="PFTransport"/>
            </a:endParaRPr>
          </a:p>
          <a:p>
            <a:pPr marL="342900" indent="-342900" algn="just">
              <a:buClr>
                <a:schemeClr val="accent1"/>
              </a:buClr>
              <a:buFont typeface="+mj-lt"/>
              <a:buAutoNum type="arabicPeriod" startAt="3"/>
            </a:pPr>
            <a:r>
              <a:rPr lang="el-GR" sz="1800" b="0" i="0" u="none" strike="noStrike" baseline="0" dirty="0">
                <a:solidFill>
                  <a:srgbClr val="000000"/>
                </a:solidFill>
                <a:latin typeface="PFTransport"/>
              </a:rPr>
              <a:t>Ένα </a:t>
            </a:r>
            <a:r>
              <a:rPr lang="el-GR" sz="1800" b="0" i="0" u="sng" strike="noStrike" baseline="0" dirty="0">
                <a:solidFill>
                  <a:srgbClr val="000000"/>
                </a:solidFill>
                <a:latin typeface="PFTransport"/>
              </a:rPr>
              <a:t>ιδιαίτερο άζυμο ψωμί</a:t>
            </a:r>
            <a:r>
              <a:rPr lang="el-GR" sz="1800" b="0" i="0" u="none" strike="noStrike" baseline="0" dirty="0">
                <a:solidFill>
                  <a:srgbClr val="000000"/>
                </a:solidFill>
                <a:latin typeface="PFTransport"/>
              </a:rPr>
              <a:t>, το </a:t>
            </a:r>
            <a:r>
              <a:rPr lang="el-GR" sz="1800" b="0" i="1" u="none" strike="noStrike" baseline="0" dirty="0">
                <a:solidFill>
                  <a:srgbClr val="000000"/>
                </a:solidFill>
                <a:latin typeface="PFTransport"/>
              </a:rPr>
              <a:t>ματσά</a:t>
            </a:r>
            <a:r>
              <a:rPr lang="el-GR" sz="1800" b="0" i="0" u="none" strike="noStrike" baseline="0" dirty="0">
                <a:solidFill>
                  <a:srgbClr val="000000"/>
                </a:solidFill>
                <a:latin typeface="PFTransport"/>
              </a:rPr>
              <a:t>, συμβολίζει τη βιασύνη της φυγής από την Aίγυπτο, όπως ο χρόνος, που δεν επαρκεί για να ζυμωθεί το αλεύρι κανονικά. </a:t>
            </a:r>
          </a:p>
          <a:p>
            <a:pPr marL="342900" indent="-342900" algn="just">
              <a:buClr>
                <a:schemeClr val="accent1"/>
              </a:buClr>
              <a:buFont typeface="+mj-lt"/>
              <a:buAutoNum type="arabicPeriod" startAt="3"/>
            </a:pPr>
            <a:endParaRPr lang="el-GR" sz="1800" b="0" i="0" u="none" strike="noStrike" baseline="0" dirty="0">
              <a:solidFill>
                <a:srgbClr val="000000"/>
              </a:solidFill>
              <a:latin typeface="PFTransport"/>
            </a:endParaRPr>
          </a:p>
          <a:p>
            <a:pPr marL="342900" indent="-342900" algn="just">
              <a:buClr>
                <a:schemeClr val="accent1"/>
              </a:buClr>
              <a:buFont typeface="+mj-lt"/>
              <a:buAutoNum type="arabicPeriod" startAt="3"/>
            </a:pPr>
            <a:r>
              <a:rPr lang="el-GR" sz="1800" b="0" i="0" u="none" strike="noStrike" baseline="0" dirty="0">
                <a:solidFill>
                  <a:srgbClr val="000000"/>
                </a:solidFill>
                <a:latin typeface="PFTransport"/>
              </a:rPr>
              <a:t>Tο </a:t>
            </a:r>
            <a:r>
              <a:rPr lang="el-GR" sz="1800" b="0" i="1" u="none" strike="noStrike" baseline="0" dirty="0">
                <a:solidFill>
                  <a:srgbClr val="000000"/>
                </a:solidFill>
                <a:latin typeface="PFTransport"/>
              </a:rPr>
              <a:t>χάροσετ (charoset)</a:t>
            </a:r>
            <a:r>
              <a:rPr lang="el-GR" sz="1800" b="0" i="0" u="none" strike="noStrike" baseline="0" dirty="0">
                <a:solidFill>
                  <a:srgbClr val="000000"/>
                </a:solidFill>
                <a:latin typeface="PFTransport"/>
              </a:rPr>
              <a:t>, ένα μείγμα από μήλο, αμύγδαλο, κανέλα, πιπερόριζα και κρασί, παραπέμπει στο κονίαμα που χρησιμοποιούσαν οι εβραίοι σκλάβοι για να κτίσουν τις πυραμίδες της Aιγύπτου. </a:t>
            </a:r>
          </a:p>
          <a:p>
            <a:pPr marL="342900" indent="-342900" algn="just">
              <a:buClr>
                <a:schemeClr val="accent1"/>
              </a:buClr>
              <a:buFont typeface="+mj-lt"/>
              <a:buAutoNum type="arabicPeriod" startAt="3"/>
            </a:pPr>
            <a:endParaRPr lang="el-GR" sz="1800" b="0" i="0" u="none" strike="noStrike" baseline="0" dirty="0">
              <a:solidFill>
                <a:srgbClr val="000000"/>
              </a:solidFill>
              <a:latin typeface="PFTransport"/>
            </a:endParaRPr>
          </a:p>
          <a:p>
            <a:pPr marL="342900" indent="-342900" algn="just">
              <a:buClr>
                <a:schemeClr val="accent1"/>
              </a:buClr>
              <a:buFont typeface="+mj-lt"/>
              <a:buAutoNum type="arabicPeriod" startAt="3"/>
            </a:pPr>
            <a:r>
              <a:rPr lang="el-GR" sz="1800" b="0" i="0" u="none" strike="noStrike" baseline="0" dirty="0">
                <a:solidFill>
                  <a:srgbClr val="000000"/>
                </a:solidFill>
                <a:latin typeface="PFTransport"/>
              </a:rPr>
              <a:t>Τέλος, τα βραστά αυγά </a:t>
            </a:r>
            <a:r>
              <a:rPr lang="el-GR" sz="1800" b="0" i="1" u="none" strike="noStrike" baseline="0" dirty="0">
                <a:solidFill>
                  <a:srgbClr val="000000"/>
                </a:solidFill>
                <a:latin typeface="PFTransport"/>
              </a:rPr>
              <a:t>μπεϊτσά </a:t>
            </a:r>
            <a:r>
              <a:rPr lang="el-GR" sz="1800" b="0" i="0" u="none" strike="noStrike" baseline="0" dirty="0">
                <a:solidFill>
                  <a:srgbClr val="000000"/>
                </a:solidFill>
                <a:latin typeface="PFTransport"/>
              </a:rPr>
              <a:t>συμβολίζουν τις θυσιαστικές προσφορές στο ναό της Iερουσαλήμ, αλλά και τον ερχομό της Άνοιξης. </a:t>
            </a:r>
            <a:endParaRPr lang="en-US" sz="1800" dirty="0"/>
          </a:p>
        </p:txBody>
      </p:sp>
      <p:pic>
        <p:nvPicPr>
          <p:cNvPr id="9" name="Picture 8">
            <a:extLst>
              <a:ext uri="{FF2B5EF4-FFF2-40B4-BE49-F238E27FC236}">
                <a16:creationId xmlns:a16="http://schemas.microsoft.com/office/drawing/2014/main" id="{631D7741-CB52-031B-67B0-F7124736D64C}"/>
              </a:ext>
            </a:extLst>
          </p:cNvPr>
          <p:cNvPicPr>
            <a:picLocks noChangeAspect="1"/>
          </p:cNvPicPr>
          <p:nvPr/>
        </p:nvPicPr>
        <p:blipFill>
          <a:blip r:embed="rId2"/>
          <a:stretch>
            <a:fillRect/>
          </a:stretch>
        </p:blipFill>
        <p:spPr>
          <a:xfrm>
            <a:off x="6124354" y="1491881"/>
            <a:ext cx="2546903" cy="215973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841252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5DA5-51BA-31A8-8A34-4551D311D1CB}"/>
              </a:ext>
            </a:extLst>
          </p:cNvPr>
          <p:cNvSpPr>
            <a:spLocks noGrp="1"/>
          </p:cNvSpPr>
          <p:nvPr>
            <p:ph type="title"/>
          </p:nvPr>
        </p:nvSpPr>
        <p:spPr>
          <a:xfrm>
            <a:off x="2476500" y="508581"/>
            <a:ext cx="4191000" cy="434100"/>
          </a:xfrm>
        </p:spPr>
        <p:txBody>
          <a:bodyPr/>
          <a:lstStyle/>
          <a:p>
            <a:r>
              <a:rPr lang="el-GR" sz="2800" u="none" strike="noStrike" baseline="0" dirty="0">
                <a:solidFill>
                  <a:schemeClr val="accent1"/>
                </a:solidFill>
                <a:latin typeface="PFTransport"/>
              </a:rPr>
              <a:t>Εβραϊκό σέντερ</a:t>
            </a:r>
            <a:endParaRPr lang="en-US" sz="4000" dirty="0">
              <a:solidFill>
                <a:schemeClr val="accent1"/>
              </a:solidFill>
            </a:endParaRPr>
          </a:p>
        </p:txBody>
      </p:sp>
      <p:sp>
        <p:nvSpPr>
          <p:cNvPr id="4" name="TextBox 3">
            <a:extLst>
              <a:ext uri="{FF2B5EF4-FFF2-40B4-BE49-F238E27FC236}">
                <a16:creationId xmlns:a16="http://schemas.microsoft.com/office/drawing/2014/main" id="{C4598B37-F548-1827-5DDC-82329265E3A0}"/>
              </a:ext>
            </a:extLst>
          </p:cNvPr>
          <p:cNvSpPr txBox="1"/>
          <p:nvPr/>
        </p:nvSpPr>
        <p:spPr>
          <a:xfrm>
            <a:off x="454541" y="1192255"/>
            <a:ext cx="8234917" cy="707886"/>
          </a:xfrm>
          <a:prstGeom prst="rect">
            <a:avLst/>
          </a:prstGeom>
          <a:noFill/>
        </p:spPr>
        <p:txBody>
          <a:bodyPr wrap="square">
            <a:spAutoFit/>
          </a:bodyPr>
          <a:lstStyle/>
          <a:p>
            <a:pPr algn="just"/>
            <a:r>
              <a:rPr lang="el-GR" sz="2000" b="0" i="0" u="none" strike="noStrike" baseline="0" dirty="0">
                <a:solidFill>
                  <a:schemeClr val="accent2"/>
                </a:solidFill>
                <a:latin typeface="PFTransport"/>
              </a:rPr>
              <a:t>Στο </a:t>
            </a:r>
            <a:r>
              <a:rPr lang="el-GR" sz="2000" b="0" i="1" u="none" strike="noStrike" baseline="0" dirty="0">
                <a:solidFill>
                  <a:schemeClr val="accent2"/>
                </a:solidFill>
                <a:latin typeface="PFTransport"/>
              </a:rPr>
              <a:t>σέντερ</a:t>
            </a:r>
            <a:r>
              <a:rPr lang="el-GR" sz="2000" b="0" i="0" u="none" strike="noStrike" baseline="0" dirty="0">
                <a:solidFill>
                  <a:schemeClr val="accent2"/>
                </a:solidFill>
                <a:latin typeface="PFTransport"/>
              </a:rPr>
              <a:t>, οι συνδαιτυμόνες πρέπει να </a:t>
            </a:r>
            <a:r>
              <a:rPr lang="el-GR" sz="2000" b="0" i="0" u="none" strike="noStrike" baseline="0" dirty="0" err="1">
                <a:solidFill>
                  <a:schemeClr val="accent2"/>
                </a:solidFill>
                <a:latin typeface="PFTransport"/>
              </a:rPr>
              <a:t>πιουν</a:t>
            </a:r>
            <a:r>
              <a:rPr lang="el-GR" sz="2000" b="0" i="0" u="none" strike="noStrike" baseline="0" dirty="0">
                <a:solidFill>
                  <a:schemeClr val="accent2"/>
                </a:solidFill>
                <a:latin typeface="PFTransport"/>
              </a:rPr>
              <a:t> 4 κούπες κρασί, μνημονεύοντας τις τέσσερις υποσχέσεις που έδωσε ο Θεός στους Ισραηλίτες: </a:t>
            </a:r>
            <a:endParaRPr lang="en-US" sz="2000" dirty="0">
              <a:solidFill>
                <a:schemeClr val="accent2"/>
              </a:solidFill>
            </a:endParaRPr>
          </a:p>
        </p:txBody>
      </p:sp>
      <p:sp>
        <p:nvSpPr>
          <p:cNvPr id="6" name="TextBox 5">
            <a:extLst>
              <a:ext uri="{FF2B5EF4-FFF2-40B4-BE49-F238E27FC236}">
                <a16:creationId xmlns:a16="http://schemas.microsoft.com/office/drawing/2014/main" id="{240536BD-5288-DDB1-3DA7-640EA640CD67}"/>
              </a:ext>
            </a:extLst>
          </p:cNvPr>
          <p:cNvSpPr txBox="1"/>
          <p:nvPr/>
        </p:nvSpPr>
        <p:spPr>
          <a:xfrm>
            <a:off x="3062179" y="2287489"/>
            <a:ext cx="3796707" cy="2031325"/>
          </a:xfrm>
          <a:prstGeom prst="rect">
            <a:avLst/>
          </a:prstGeom>
          <a:noFill/>
        </p:spPr>
        <p:txBody>
          <a:bodyPr wrap="square">
            <a:spAutoFit/>
          </a:bodyPr>
          <a:lstStyle/>
          <a:p>
            <a:pPr marL="400050" indent="-400050">
              <a:buClr>
                <a:schemeClr val="accent1"/>
              </a:buClr>
              <a:buSzPct val="120000"/>
              <a:buFont typeface="+mj-lt"/>
              <a:buAutoNum type="romanUcPeriod"/>
            </a:pPr>
            <a:r>
              <a:rPr lang="el-GR" sz="1800" dirty="0">
                <a:latin typeface="PFTransport"/>
              </a:rPr>
              <a:t>Ν</a:t>
            </a:r>
            <a:r>
              <a:rPr lang="el-GR" sz="1800" i="0" u="none" strike="noStrike" baseline="0" dirty="0">
                <a:solidFill>
                  <a:srgbClr val="000000"/>
                </a:solidFill>
                <a:latin typeface="PFTransport"/>
              </a:rPr>
              <a:t>α τους «σώσει από τη σκλαβιά»</a:t>
            </a:r>
          </a:p>
          <a:p>
            <a:pPr marL="400050" indent="-400050">
              <a:buClr>
                <a:schemeClr val="accent1"/>
              </a:buClr>
              <a:buSzPct val="120000"/>
              <a:buFont typeface="+mj-lt"/>
              <a:buAutoNum type="romanUcPeriod"/>
            </a:pPr>
            <a:endParaRPr lang="en-US" sz="1800" i="0" u="none" strike="noStrike" baseline="0" dirty="0">
              <a:solidFill>
                <a:srgbClr val="000000"/>
              </a:solidFill>
              <a:latin typeface="PFTransport"/>
            </a:endParaRPr>
          </a:p>
          <a:p>
            <a:pPr marL="400050" indent="-400050">
              <a:buClr>
                <a:schemeClr val="accent1"/>
              </a:buClr>
              <a:buSzPct val="120000"/>
              <a:buFont typeface="+mj-lt"/>
              <a:buAutoNum type="romanUcPeriod"/>
            </a:pPr>
            <a:r>
              <a:rPr lang="el-GR" sz="1800" dirty="0">
                <a:latin typeface="PFTransport"/>
              </a:rPr>
              <a:t>Ν</a:t>
            </a:r>
            <a:r>
              <a:rPr lang="el-GR" sz="1800" i="0" u="none" strike="noStrike" baseline="0" dirty="0">
                <a:solidFill>
                  <a:srgbClr val="000000"/>
                </a:solidFill>
                <a:latin typeface="PFTransport"/>
              </a:rPr>
              <a:t>α τους «ελευθερώσει»</a:t>
            </a:r>
          </a:p>
          <a:p>
            <a:pPr marL="400050" indent="-400050">
              <a:buClr>
                <a:schemeClr val="accent1"/>
              </a:buClr>
              <a:buSzPct val="120000"/>
              <a:buFont typeface="+mj-lt"/>
              <a:buAutoNum type="romanUcPeriod"/>
            </a:pPr>
            <a:endParaRPr lang="en-US" sz="1800" i="0" u="none" strike="noStrike" baseline="0" dirty="0">
              <a:solidFill>
                <a:srgbClr val="000000"/>
              </a:solidFill>
              <a:latin typeface="PFTransport"/>
            </a:endParaRPr>
          </a:p>
          <a:p>
            <a:pPr marL="400050" indent="-400050">
              <a:buClr>
                <a:schemeClr val="accent1"/>
              </a:buClr>
              <a:buSzPct val="120000"/>
              <a:buFont typeface="+mj-lt"/>
              <a:buAutoNum type="romanUcPeriod"/>
            </a:pPr>
            <a:r>
              <a:rPr lang="el-GR" sz="1800" dirty="0">
                <a:latin typeface="PFTransport"/>
              </a:rPr>
              <a:t>Ν</a:t>
            </a:r>
            <a:r>
              <a:rPr lang="el-GR" sz="1800" i="0" u="none" strike="noStrike" baseline="0" dirty="0">
                <a:solidFill>
                  <a:srgbClr val="000000"/>
                </a:solidFill>
                <a:latin typeface="PFTransport"/>
              </a:rPr>
              <a:t>α τους «λυτρώσει» και </a:t>
            </a:r>
          </a:p>
          <a:p>
            <a:pPr marL="400050" indent="-400050">
              <a:buClr>
                <a:schemeClr val="accent1"/>
              </a:buClr>
              <a:buSzPct val="120000"/>
              <a:buFont typeface="+mj-lt"/>
              <a:buAutoNum type="romanUcPeriod"/>
            </a:pPr>
            <a:endParaRPr lang="en-US" sz="1800" i="0" u="none" strike="noStrike" baseline="0" dirty="0">
              <a:solidFill>
                <a:srgbClr val="000000"/>
              </a:solidFill>
              <a:latin typeface="PFTransport"/>
            </a:endParaRPr>
          </a:p>
          <a:p>
            <a:pPr marL="400050" indent="-400050">
              <a:buClr>
                <a:schemeClr val="accent1"/>
              </a:buClr>
              <a:buSzPct val="120000"/>
              <a:buFont typeface="+mj-lt"/>
              <a:buAutoNum type="romanUcPeriod"/>
            </a:pPr>
            <a:r>
              <a:rPr lang="el-GR" sz="1800" dirty="0">
                <a:latin typeface="PFTransport"/>
              </a:rPr>
              <a:t>Ν</a:t>
            </a:r>
            <a:r>
              <a:rPr lang="el-GR" sz="1800" i="0" u="none" strike="noStrike" baseline="0" dirty="0">
                <a:solidFill>
                  <a:srgbClr val="000000"/>
                </a:solidFill>
                <a:latin typeface="PFTransport"/>
              </a:rPr>
              <a:t>α τους «κάνει το λαό του» </a:t>
            </a:r>
            <a:endParaRPr lang="en-US" sz="1800" dirty="0"/>
          </a:p>
        </p:txBody>
      </p:sp>
      <p:pic>
        <p:nvPicPr>
          <p:cNvPr id="8" name="Picture 7">
            <a:extLst>
              <a:ext uri="{FF2B5EF4-FFF2-40B4-BE49-F238E27FC236}">
                <a16:creationId xmlns:a16="http://schemas.microsoft.com/office/drawing/2014/main" id="{249E072C-F1AD-B5C9-DC81-3245E89625F7}"/>
              </a:ext>
            </a:extLst>
          </p:cNvPr>
          <p:cNvPicPr>
            <a:picLocks noChangeAspect="1"/>
          </p:cNvPicPr>
          <p:nvPr/>
        </p:nvPicPr>
        <p:blipFill>
          <a:blip r:embed="rId2"/>
          <a:stretch>
            <a:fillRect/>
          </a:stretch>
        </p:blipFill>
        <p:spPr>
          <a:xfrm>
            <a:off x="919054" y="2106347"/>
            <a:ext cx="2143125" cy="2143125"/>
          </a:xfrm>
          <a:prstGeom prst="rect">
            <a:avLst/>
          </a:prstGeom>
        </p:spPr>
      </p:pic>
    </p:spTree>
    <p:extLst>
      <p:ext uri="{BB962C8B-B14F-4D97-AF65-F5344CB8AC3E}">
        <p14:creationId xmlns:p14="http://schemas.microsoft.com/office/powerpoint/2010/main" val="6068106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21430-CC45-B888-0845-1C12E31B2168}"/>
              </a:ext>
            </a:extLst>
          </p:cNvPr>
          <p:cNvSpPr>
            <a:spLocks noGrp="1"/>
          </p:cNvSpPr>
          <p:nvPr>
            <p:ph type="title"/>
          </p:nvPr>
        </p:nvSpPr>
        <p:spPr>
          <a:xfrm>
            <a:off x="1020269" y="387439"/>
            <a:ext cx="7103461" cy="1038465"/>
          </a:xfrm>
        </p:spPr>
        <p:txBody>
          <a:bodyPr/>
          <a:lstStyle/>
          <a:p>
            <a:r>
              <a:rPr lang="el-GR" sz="2400" dirty="0">
                <a:solidFill>
                  <a:schemeClr val="accent1"/>
                </a:solidFill>
                <a:latin typeface="PFTransport"/>
              </a:rPr>
              <a:t>Ι</a:t>
            </a:r>
            <a:r>
              <a:rPr lang="el-GR" sz="2400" i="0" u="none" strike="noStrike" baseline="0" dirty="0">
                <a:solidFill>
                  <a:schemeClr val="accent1"/>
                </a:solidFill>
                <a:latin typeface="PFTransport"/>
              </a:rPr>
              <a:t>ουδαϊκή γιορτή της Πρωτοχρονιάς </a:t>
            </a:r>
            <a:r>
              <a:rPr lang="el-GR" sz="2400" i="0" u="none" strike="noStrike" baseline="0" dirty="0">
                <a:solidFill>
                  <a:schemeClr val="accent2"/>
                </a:solidFill>
                <a:latin typeface="PFTransport"/>
              </a:rPr>
              <a:t>(</a:t>
            </a:r>
            <a:r>
              <a:rPr lang="el-GR" sz="2400" i="1" u="none" strike="noStrike" baseline="0" dirty="0">
                <a:solidFill>
                  <a:schemeClr val="accent2"/>
                </a:solidFill>
                <a:latin typeface="PFTransport"/>
              </a:rPr>
              <a:t>Pος Ασσανά</a:t>
            </a:r>
            <a:r>
              <a:rPr lang="el-GR" sz="2400" i="0" u="none" strike="noStrike" baseline="0" dirty="0">
                <a:solidFill>
                  <a:schemeClr val="accent2"/>
                </a:solidFill>
                <a:latin typeface="PFTransport"/>
              </a:rPr>
              <a:t>)</a:t>
            </a:r>
            <a:endParaRPr lang="en-US" sz="2400" dirty="0">
              <a:solidFill>
                <a:schemeClr val="accent2"/>
              </a:solidFill>
            </a:endParaRPr>
          </a:p>
        </p:txBody>
      </p:sp>
      <p:sp>
        <p:nvSpPr>
          <p:cNvPr id="5" name="TextBox 4">
            <a:extLst>
              <a:ext uri="{FF2B5EF4-FFF2-40B4-BE49-F238E27FC236}">
                <a16:creationId xmlns:a16="http://schemas.microsoft.com/office/drawing/2014/main" id="{FB668C35-AB1E-B4DA-B045-0DF130D9DD25}"/>
              </a:ext>
            </a:extLst>
          </p:cNvPr>
          <p:cNvSpPr txBox="1"/>
          <p:nvPr/>
        </p:nvSpPr>
        <p:spPr>
          <a:xfrm>
            <a:off x="3952210" y="1500332"/>
            <a:ext cx="4465674" cy="3139321"/>
          </a:xfrm>
          <a:prstGeom prst="rect">
            <a:avLst/>
          </a:prstGeom>
          <a:noFill/>
        </p:spPr>
        <p:txBody>
          <a:bodyPr wrap="square">
            <a:spAutoFit/>
          </a:bodyPr>
          <a:lstStyle/>
          <a:p>
            <a:pPr algn="just"/>
            <a:r>
              <a:rPr lang="el-GR" sz="1800" dirty="0">
                <a:latin typeface="PFTransport"/>
              </a:rPr>
              <a:t>Ε</a:t>
            </a:r>
            <a:r>
              <a:rPr lang="el-GR" sz="1800" b="0" i="0" u="none" strike="noStrike" baseline="0" dirty="0">
                <a:solidFill>
                  <a:srgbClr val="000000"/>
                </a:solidFill>
                <a:latin typeface="PFTransport"/>
              </a:rPr>
              <a:t>ίναι ένα εορταστικό γεύμα, γεμάτο συμβολισμούς που παραπέμπουν στη σχέση του ατόμου με τη φύση και τον Θεό. Στη διάρκειά του, τρώνε συνήθως ψάρι, όμως μπορεί και οποιοδήποτε άλλο φαγητό, αρκεί να είναι κάτι ιδιαίτερο. </a:t>
            </a:r>
          </a:p>
          <a:p>
            <a:pPr algn="just"/>
            <a:endParaRPr lang="el-GR" sz="1800">
              <a:latin typeface="PFTransport"/>
            </a:endParaRPr>
          </a:p>
          <a:p>
            <a:pPr algn="just"/>
            <a:r>
              <a:rPr lang="el-GR" sz="1800" b="0" i="0" u="none" strike="noStrike" baseline="0">
                <a:solidFill>
                  <a:srgbClr val="000000"/>
                </a:solidFill>
                <a:latin typeface="PFTransport"/>
              </a:rPr>
              <a:t>Παραδοσιακά </a:t>
            </a:r>
            <a:r>
              <a:rPr lang="el-GR" sz="1800" b="0" i="0" u="none" strike="noStrike" baseline="0" dirty="0">
                <a:solidFill>
                  <a:srgbClr val="000000"/>
                </a:solidFill>
                <a:latin typeface="PFTransport"/>
              </a:rPr>
              <a:t>τρώνε </a:t>
            </a:r>
            <a:r>
              <a:rPr lang="el-GR" sz="1800" b="0" i="1" u="none" strike="noStrike" baseline="0" dirty="0">
                <a:solidFill>
                  <a:srgbClr val="000000"/>
                </a:solidFill>
                <a:latin typeface="PFTransport"/>
              </a:rPr>
              <a:t>γκεφίλτε (gefielte)</a:t>
            </a:r>
            <a:r>
              <a:rPr lang="el-GR" sz="1800" b="0" i="0" u="none" strike="noStrike" baseline="0" dirty="0">
                <a:solidFill>
                  <a:srgbClr val="000000"/>
                </a:solidFill>
                <a:latin typeface="PFTransport"/>
              </a:rPr>
              <a:t>, ψάρι μαγειρεμένο με μέλι, παραπέμποντας στη σχετική αρχαία τεχνική διατήρησης των ψαριών. </a:t>
            </a:r>
            <a:endParaRPr lang="en-US" sz="1800" dirty="0"/>
          </a:p>
        </p:txBody>
      </p:sp>
      <p:pic>
        <p:nvPicPr>
          <p:cNvPr id="6" name="Picture 5">
            <a:extLst>
              <a:ext uri="{FF2B5EF4-FFF2-40B4-BE49-F238E27FC236}">
                <a16:creationId xmlns:a16="http://schemas.microsoft.com/office/drawing/2014/main" id="{D8C4DE13-3860-2C43-FE26-323B0EE56BF1}"/>
              </a:ext>
            </a:extLst>
          </p:cNvPr>
          <p:cNvPicPr>
            <a:picLocks noChangeAspect="1"/>
          </p:cNvPicPr>
          <p:nvPr/>
        </p:nvPicPr>
        <p:blipFill>
          <a:blip r:embed="rId2"/>
          <a:stretch>
            <a:fillRect/>
          </a:stretch>
        </p:blipFill>
        <p:spPr>
          <a:xfrm>
            <a:off x="566627" y="1603197"/>
            <a:ext cx="3190589" cy="2341481"/>
          </a:xfrm>
          <a:prstGeom prst="rect">
            <a:avLst/>
          </a:prstGeom>
        </p:spPr>
      </p:pic>
    </p:spTree>
    <p:extLst>
      <p:ext uri="{BB962C8B-B14F-4D97-AF65-F5344CB8AC3E}">
        <p14:creationId xmlns:p14="http://schemas.microsoft.com/office/powerpoint/2010/main" val="2018396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593DC9-EA3C-D228-8085-57DF69F310B2}"/>
              </a:ext>
            </a:extLst>
          </p:cNvPr>
          <p:cNvPicPr>
            <a:picLocks noChangeAspect="1"/>
          </p:cNvPicPr>
          <p:nvPr/>
        </p:nvPicPr>
        <p:blipFill>
          <a:blip r:embed="rId2"/>
          <a:stretch>
            <a:fillRect/>
          </a:stretch>
        </p:blipFill>
        <p:spPr>
          <a:xfrm>
            <a:off x="6092457" y="428375"/>
            <a:ext cx="2700690" cy="4366909"/>
          </a:xfrm>
          <a:prstGeom prst="rect">
            <a:avLst/>
          </a:prstGeom>
        </p:spPr>
      </p:pic>
      <p:sp>
        <p:nvSpPr>
          <p:cNvPr id="2" name="Title 1">
            <a:extLst>
              <a:ext uri="{FF2B5EF4-FFF2-40B4-BE49-F238E27FC236}">
                <a16:creationId xmlns:a16="http://schemas.microsoft.com/office/drawing/2014/main" id="{9FE10246-EFB0-43D0-7CC6-B548FB7DB981}"/>
              </a:ext>
            </a:extLst>
          </p:cNvPr>
          <p:cNvSpPr>
            <a:spLocks noGrp="1"/>
          </p:cNvSpPr>
          <p:nvPr>
            <p:ph type="title"/>
          </p:nvPr>
        </p:nvSpPr>
        <p:spPr>
          <a:xfrm>
            <a:off x="223258" y="425559"/>
            <a:ext cx="6263488" cy="434100"/>
          </a:xfrm>
        </p:spPr>
        <p:txBody>
          <a:bodyPr/>
          <a:lstStyle/>
          <a:p>
            <a:r>
              <a:rPr lang="el-GR" sz="2400" dirty="0">
                <a:solidFill>
                  <a:schemeClr val="accent1"/>
                </a:solidFill>
                <a:latin typeface="PFTransport"/>
              </a:rPr>
              <a:t>Συμβολισμός γεύματος Ρος Ασσανά</a:t>
            </a:r>
            <a:endParaRPr lang="en-US" sz="2400" dirty="0">
              <a:solidFill>
                <a:schemeClr val="accent1"/>
              </a:solidFill>
              <a:latin typeface="PFTransport"/>
            </a:endParaRPr>
          </a:p>
        </p:txBody>
      </p:sp>
      <p:sp>
        <p:nvSpPr>
          <p:cNvPr id="5" name="TextBox 4">
            <a:extLst>
              <a:ext uri="{FF2B5EF4-FFF2-40B4-BE49-F238E27FC236}">
                <a16:creationId xmlns:a16="http://schemas.microsoft.com/office/drawing/2014/main" id="{0ADB57F1-879F-C585-482D-C033901E8A0C}"/>
              </a:ext>
            </a:extLst>
          </p:cNvPr>
          <p:cNvSpPr txBox="1"/>
          <p:nvPr/>
        </p:nvSpPr>
        <p:spPr>
          <a:xfrm>
            <a:off x="415529" y="1023344"/>
            <a:ext cx="5857678" cy="3693319"/>
          </a:xfrm>
          <a:prstGeom prst="rect">
            <a:avLst/>
          </a:prstGeom>
          <a:noFill/>
        </p:spPr>
        <p:txBody>
          <a:bodyPr wrap="square">
            <a:spAutoFit/>
          </a:bodyPr>
          <a:lstStyle/>
          <a:p>
            <a:pPr algn="just"/>
            <a:r>
              <a:rPr lang="el-GR" sz="1800" b="0" i="0" u="none" strike="noStrike" baseline="0" dirty="0">
                <a:solidFill>
                  <a:srgbClr val="000000"/>
                </a:solidFill>
                <a:latin typeface="PFTransport"/>
              </a:rPr>
              <a:t>Tο κεφάλι του ψαριού συμβολίζει τη σοφία και προσφέρεται στον επικεφαλής του σπιτικού. Mπορεί να αντικατασταθεί και από αρνίσιο μυαλό. </a:t>
            </a:r>
          </a:p>
          <a:p>
            <a:pPr algn="just"/>
            <a:endParaRPr lang="el-GR" sz="1800" dirty="0">
              <a:latin typeface="PFTransport"/>
            </a:endParaRPr>
          </a:p>
          <a:p>
            <a:pPr algn="just"/>
            <a:r>
              <a:rPr lang="el-GR" sz="1800" b="0" i="0" u="none" strike="noStrike" baseline="0" dirty="0">
                <a:solidFill>
                  <a:srgbClr val="000000"/>
                </a:solidFill>
                <a:latin typeface="PFTransport"/>
              </a:rPr>
              <a:t>Μια ποικιλία λαχανικών και καρπών, όπως σπανάκι, πράσο, καρότο, γλυκοκολοκύθα, μήλο, χουρμάδες και ρόδι, χρησιμοποιείται στο γεύμα συμβολίζοντας την πολυμορφία της φύσης. </a:t>
            </a:r>
          </a:p>
          <a:p>
            <a:pPr algn="just"/>
            <a:endParaRPr lang="el-GR" sz="1800" dirty="0">
              <a:latin typeface="PFTransport"/>
            </a:endParaRPr>
          </a:p>
          <a:p>
            <a:pPr algn="just"/>
            <a:r>
              <a:rPr lang="el-GR" sz="1800" b="0" i="0" u="none" strike="noStrike" baseline="0" dirty="0">
                <a:solidFill>
                  <a:srgbClr val="000000"/>
                </a:solidFill>
                <a:latin typeface="PFTransport"/>
              </a:rPr>
              <a:t>Το ψωμί (</a:t>
            </a:r>
            <a:r>
              <a:rPr lang="el-GR" sz="1800" b="0" i="1" u="none" strike="noStrike" baseline="0" dirty="0">
                <a:solidFill>
                  <a:srgbClr val="000000"/>
                </a:solidFill>
                <a:latin typeface="PFTransport"/>
              </a:rPr>
              <a:t>σαλά</a:t>
            </a:r>
            <a:r>
              <a:rPr lang="el-GR" sz="1800" b="0" i="0" u="none" strike="noStrike" baseline="0" dirty="0">
                <a:solidFill>
                  <a:srgbClr val="000000"/>
                </a:solidFill>
                <a:latin typeface="PFTransport"/>
              </a:rPr>
              <a:t>) διακοσμείται με ένα πουλί ή με σκαλοπάτια, σύμβολα της πορείας των προσευχών. Το σαλά είναι το χαρακτηριστικό ψωμί που προσφέρουν οι ιουδαίοι κάθε Σάββατο, την ημέρα που είναι αφιερωμένη στον Θεό. </a:t>
            </a:r>
            <a:endParaRPr lang="en-US" sz="1800" dirty="0"/>
          </a:p>
        </p:txBody>
      </p:sp>
    </p:spTree>
    <p:extLst>
      <p:ext uri="{BB962C8B-B14F-4D97-AF65-F5344CB8AC3E}">
        <p14:creationId xmlns:p14="http://schemas.microsoft.com/office/powerpoint/2010/main" val="8233592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633F9-6EAA-F443-066E-60BE4DABDDDB}"/>
              </a:ext>
            </a:extLst>
          </p:cNvPr>
          <p:cNvSpPr>
            <a:spLocks noGrp="1"/>
          </p:cNvSpPr>
          <p:nvPr>
            <p:ph type="title"/>
          </p:nvPr>
        </p:nvSpPr>
        <p:spPr>
          <a:xfrm>
            <a:off x="1780498" y="525447"/>
            <a:ext cx="5583004" cy="434100"/>
          </a:xfrm>
        </p:spPr>
        <p:txBody>
          <a:bodyPr/>
          <a:lstStyle/>
          <a:p>
            <a:r>
              <a:rPr lang="el-GR" sz="2400" b="1" i="0" u="none" strike="noStrike" baseline="0" dirty="0">
                <a:solidFill>
                  <a:schemeClr val="accent1"/>
                </a:solidFill>
                <a:latin typeface="PFTraffic Black"/>
              </a:rPr>
              <a:t>Συμβολικά τρόφιμα των Χριστιανών</a:t>
            </a:r>
            <a:endParaRPr lang="en-US" sz="3600" dirty="0">
              <a:solidFill>
                <a:schemeClr val="accent1"/>
              </a:solidFill>
            </a:endParaRPr>
          </a:p>
        </p:txBody>
      </p:sp>
      <p:sp>
        <p:nvSpPr>
          <p:cNvPr id="5" name="TextBox 4">
            <a:extLst>
              <a:ext uri="{FF2B5EF4-FFF2-40B4-BE49-F238E27FC236}">
                <a16:creationId xmlns:a16="http://schemas.microsoft.com/office/drawing/2014/main" id="{66CAA0EC-DBE4-9632-47F1-9044DC989B24}"/>
              </a:ext>
            </a:extLst>
          </p:cNvPr>
          <p:cNvSpPr txBox="1"/>
          <p:nvPr/>
        </p:nvSpPr>
        <p:spPr>
          <a:xfrm>
            <a:off x="4710222" y="1278812"/>
            <a:ext cx="3718737" cy="3139321"/>
          </a:xfrm>
          <a:prstGeom prst="rect">
            <a:avLst/>
          </a:prstGeom>
          <a:noFill/>
        </p:spPr>
        <p:txBody>
          <a:bodyPr wrap="square">
            <a:spAutoFit/>
          </a:bodyPr>
          <a:lstStyle/>
          <a:p>
            <a:pPr algn="just"/>
            <a:r>
              <a:rPr lang="el-GR" sz="1800" b="0" i="0" u="none" strike="noStrike" baseline="0" dirty="0">
                <a:solidFill>
                  <a:srgbClr val="000000"/>
                </a:solidFill>
                <a:latin typeface="PFTransport"/>
              </a:rPr>
              <a:t>Το χριστιανικό εθιμοτυπικό έχει και αυτό τους συμβολισμούς του. Στη διάρκεια της Σαρακοστής, οι χριστιανοί συνήθιζαν παλαιότερα να καταναλώνουν ψωμί που δεν είχε πλήρως ζυμωθεί, κάτι αντίστοιχο με το ψωμί που φτιάχνουν οι ιουδαίοι το Πάσχα, το </a:t>
            </a:r>
            <a:r>
              <a:rPr lang="el-GR" sz="1800" b="0" i="1" u="none" strike="noStrike" baseline="0" dirty="0">
                <a:solidFill>
                  <a:srgbClr val="000000"/>
                </a:solidFill>
                <a:latin typeface="PFTransport"/>
              </a:rPr>
              <a:t>μάτσα</a:t>
            </a:r>
            <a:r>
              <a:rPr lang="el-GR" sz="1800" b="0" i="0" u="none" strike="noStrike" baseline="0" dirty="0">
                <a:solidFill>
                  <a:srgbClr val="000000"/>
                </a:solidFill>
                <a:latin typeface="PFTransport"/>
              </a:rPr>
              <a:t>. Η </a:t>
            </a:r>
            <a:r>
              <a:rPr lang="el-GR" sz="1800" b="0" i="1" u="none" strike="noStrike" baseline="0" dirty="0">
                <a:solidFill>
                  <a:srgbClr val="000000"/>
                </a:solidFill>
                <a:latin typeface="PFTransport"/>
              </a:rPr>
              <a:t>λαγάνα</a:t>
            </a:r>
            <a:r>
              <a:rPr lang="el-GR" sz="1800" b="0" i="0" u="none" strike="noStrike" baseline="0" dirty="0">
                <a:solidFill>
                  <a:srgbClr val="000000"/>
                </a:solidFill>
                <a:latin typeface="PFTransport"/>
              </a:rPr>
              <a:t>, που τρώγεται την πρώτη ημέρα της Σαρακοστής, είναι απομεινάρι αυτού του παλαιού εθίμου. </a:t>
            </a:r>
            <a:endParaRPr lang="en-US" sz="1800" dirty="0"/>
          </a:p>
        </p:txBody>
      </p:sp>
      <p:pic>
        <p:nvPicPr>
          <p:cNvPr id="6" name="Picture 5">
            <a:extLst>
              <a:ext uri="{FF2B5EF4-FFF2-40B4-BE49-F238E27FC236}">
                <a16:creationId xmlns:a16="http://schemas.microsoft.com/office/drawing/2014/main" id="{40EE8A60-5A43-E93E-4AA4-BECB313C44AC}"/>
              </a:ext>
            </a:extLst>
          </p:cNvPr>
          <p:cNvPicPr>
            <a:picLocks noChangeAspect="1"/>
          </p:cNvPicPr>
          <p:nvPr/>
        </p:nvPicPr>
        <p:blipFill>
          <a:blip r:embed="rId2"/>
          <a:stretch>
            <a:fillRect/>
          </a:stretch>
        </p:blipFill>
        <p:spPr>
          <a:xfrm>
            <a:off x="619348" y="1396407"/>
            <a:ext cx="3718738" cy="3021726"/>
          </a:xfrm>
          <a:prstGeom prst="rect">
            <a:avLst/>
          </a:prstGeom>
        </p:spPr>
      </p:pic>
    </p:spTree>
    <p:extLst>
      <p:ext uri="{BB962C8B-B14F-4D97-AF65-F5344CB8AC3E}">
        <p14:creationId xmlns:p14="http://schemas.microsoft.com/office/powerpoint/2010/main" val="3132645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C9452E-18F2-DEA6-6612-3E9ABD1E0B22}"/>
              </a:ext>
            </a:extLst>
          </p:cNvPr>
          <p:cNvSpPr>
            <a:spLocks noGrp="1"/>
          </p:cNvSpPr>
          <p:nvPr>
            <p:ph type="body" idx="1"/>
          </p:nvPr>
        </p:nvSpPr>
        <p:spPr>
          <a:xfrm>
            <a:off x="720000" y="1774949"/>
            <a:ext cx="5393720" cy="2373900"/>
          </a:xfrm>
        </p:spPr>
        <p:txBody>
          <a:bodyPr/>
          <a:lstStyle/>
          <a:p>
            <a:r>
              <a:rPr lang="el-GR" sz="1800" b="1" i="0" u="none" strike="noStrike" baseline="0" dirty="0">
                <a:solidFill>
                  <a:srgbClr val="000000"/>
                </a:solidFill>
                <a:latin typeface="PFTransport"/>
              </a:rPr>
              <a:t>Την αισθητική: </a:t>
            </a:r>
            <a:r>
              <a:rPr lang="el-GR" sz="1800" b="0" i="0" u="none" strike="noStrike" baseline="0" dirty="0">
                <a:solidFill>
                  <a:srgbClr val="000000"/>
                </a:solidFill>
                <a:latin typeface="PFTransport"/>
              </a:rPr>
              <a:t>Οι κανόνες είναι απόρροια</a:t>
            </a:r>
            <a:r>
              <a:rPr lang="en-US" sz="1800" b="0" i="0" u="none" strike="noStrike" baseline="0" dirty="0">
                <a:solidFill>
                  <a:srgbClr val="000000"/>
                </a:solidFill>
                <a:latin typeface="PFTransport"/>
              </a:rPr>
              <a:t> </a:t>
            </a:r>
            <a:r>
              <a:rPr lang="el-GR" sz="1800" b="0" i="0" u="none" strike="noStrike" baseline="0" dirty="0">
                <a:solidFill>
                  <a:srgbClr val="000000"/>
                </a:solidFill>
                <a:latin typeface="PFTransport"/>
              </a:rPr>
              <a:t>αισθητικών επιλογών.</a:t>
            </a:r>
          </a:p>
          <a:p>
            <a:endParaRPr lang="en-US" sz="1800" b="0" i="0" u="none" strike="noStrike" baseline="0" dirty="0">
              <a:solidFill>
                <a:srgbClr val="000000"/>
              </a:solidFill>
              <a:latin typeface="PFTransport"/>
            </a:endParaRPr>
          </a:p>
          <a:p>
            <a:endParaRPr lang="el-GR" sz="1800" b="0" i="0" u="none" strike="noStrike" baseline="0" dirty="0">
              <a:solidFill>
                <a:srgbClr val="000000"/>
              </a:solidFill>
              <a:latin typeface="PFTransport"/>
            </a:endParaRPr>
          </a:p>
          <a:p>
            <a:pPr algn="just"/>
            <a:r>
              <a:rPr lang="el-GR" sz="1800" b="1" i="0" u="none" strike="noStrike" baseline="0" dirty="0">
                <a:solidFill>
                  <a:srgbClr val="000000"/>
                </a:solidFill>
                <a:latin typeface="PFTransport"/>
              </a:rPr>
              <a:t>Τη συμπόνια: </a:t>
            </a:r>
            <a:r>
              <a:rPr lang="el-GR" sz="1800" b="0" i="0" u="none" strike="noStrike" baseline="0" dirty="0">
                <a:solidFill>
                  <a:srgbClr val="000000"/>
                </a:solidFill>
                <a:latin typeface="PFTransport"/>
              </a:rPr>
              <a:t>Οι κανόνες καταδεικνύουν τη αγάπη του ανθρώπου για τα άλλα έμβια όντα, τα οποία μπορεί, διαφορετικά, να χρησιμοποιηθούν για τροφή.</a:t>
            </a:r>
            <a:endParaRPr lang="en-US" dirty="0"/>
          </a:p>
        </p:txBody>
      </p:sp>
      <p:sp>
        <p:nvSpPr>
          <p:cNvPr id="3" name="Title 2">
            <a:extLst>
              <a:ext uri="{FF2B5EF4-FFF2-40B4-BE49-F238E27FC236}">
                <a16:creationId xmlns:a16="http://schemas.microsoft.com/office/drawing/2014/main" id="{E530AE86-C95A-9CAC-49C4-F7036FC66573}"/>
              </a:ext>
            </a:extLst>
          </p:cNvPr>
          <p:cNvSpPr>
            <a:spLocks noGrp="1"/>
          </p:cNvSpPr>
          <p:nvPr>
            <p:ph type="title"/>
          </p:nvPr>
        </p:nvSpPr>
        <p:spPr>
          <a:xfrm>
            <a:off x="720000" y="708301"/>
            <a:ext cx="7704000" cy="572700"/>
          </a:xfrm>
        </p:spPr>
        <p:txBody>
          <a:bodyPr/>
          <a:lstStyle/>
          <a:p>
            <a:r>
              <a:rPr lang="el-GR" sz="2800" dirty="0">
                <a:solidFill>
                  <a:schemeClr val="accent1"/>
                </a:solidFill>
                <a:latin typeface="PFTransport"/>
              </a:rPr>
              <a:t>ΑΞΟΝΕΣ: </a:t>
            </a:r>
            <a:r>
              <a:rPr lang="el-GR" sz="2800" b="0" dirty="0">
                <a:solidFill>
                  <a:schemeClr val="accent2"/>
                </a:solidFill>
                <a:latin typeface="PFTransport"/>
              </a:rPr>
              <a:t>αισθητική, συμπόνια</a:t>
            </a:r>
            <a:endParaRPr lang="en-US" sz="2800" b="0" dirty="0">
              <a:solidFill>
                <a:schemeClr val="accent2"/>
              </a:solidFill>
              <a:latin typeface="PFTransport"/>
            </a:endParaRPr>
          </a:p>
        </p:txBody>
      </p:sp>
      <p:pic>
        <p:nvPicPr>
          <p:cNvPr id="4" name="Picture 3">
            <a:extLst>
              <a:ext uri="{FF2B5EF4-FFF2-40B4-BE49-F238E27FC236}">
                <a16:creationId xmlns:a16="http://schemas.microsoft.com/office/drawing/2014/main" id="{71DECBA3-26C5-842B-EB6D-38ABA281A890}"/>
              </a:ext>
            </a:extLst>
          </p:cNvPr>
          <p:cNvPicPr>
            <a:picLocks noChangeAspect="1"/>
          </p:cNvPicPr>
          <p:nvPr/>
        </p:nvPicPr>
        <p:blipFill>
          <a:blip r:embed="rId2"/>
          <a:stretch>
            <a:fillRect/>
          </a:stretch>
        </p:blipFill>
        <p:spPr>
          <a:xfrm>
            <a:off x="6181665" y="3046964"/>
            <a:ext cx="2619375" cy="1743075"/>
          </a:xfrm>
          <a:prstGeom prst="rect">
            <a:avLst/>
          </a:prstGeom>
        </p:spPr>
      </p:pic>
    </p:spTree>
    <p:extLst>
      <p:ext uri="{BB962C8B-B14F-4D97-AF65-F5344CB8AC3E}">
        <p14:creationId xmlns:p14="http://schemas.microsoft.com/office/powerpoint/2010/main" val="41459138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CDAFEF-C372-7140-830B-1FF93543352F}"/>
              </a:ext>
            </a:extLst>
          </p:cNvPr>
          <p:cNvSpPr txBox="1"/>
          <p:nvPr/>
        </p:nvSpPr>
        <p:spPr>
          <a:xfrm>
            <a:off x="786809" y="1248244"/>
            <a:ext cx="4965404" cy="2862322"/>
          </a:xfrm>
          <a:prstGeom prst="rect">
            <a:avLst/>
          </a:prstGeom>
          <a:noFill/>
        </p:spPr>
        <p:txBody>
          <a:bodyPr wrap="square">
            <a:spAutoFit/>
          </a:bodyPr>
          <a:lstStyle/>
          <a:p>
            <a:pPr algn="just"/>
            <a:r>
              <a:rPr lang="el-GR" sz="1800" b="0" i="0" u="none" strike="noStrike" baseline="0" dirty="0">
                <a:solidFill>
                  <a:srgbClr val="000000"/>
                </a:solidFill>
                <a:latin typeface="PFTransport"/>
              </a:rPr>
              <a:t>Στη βόρεια Eυρώπη, έφτιαχναν άζυμα μικρά ψωμάκια, τα οποία ονόμαζαν </a:t>
            </a:r>
            <a:r>
              <a:rPr lang="el-GR" sz="1800" b="0" i="1" u="none" strike="noStrike" baseline="0" dirty="0">
                <a:solidFill>
                  <a:srgbClr val="000000"/>
                </a:solidFill>
                <a:latin typeface="PFTransport"/>
              </a:rPr>
              <a:t>μπρατσελέα</a:t>
            </a:r>
            <a:r>
              <a:rPr lang="el-GR" sz="1800" b="0" i="0" u="none" strike="noStrike" baseline="0" dirty="0">
                <a:solidFill>
                  <a:srgbClr val="000000"/>
                </a:solidFill>
                <a:latin typeface="PFTransport"/>
              </a:rPr>
              <a:t>, καθώς μερικές φορές τούς έδιναν το σχήμα των σταυρωμένων πάνω στο στήθος χεριών των πρώτων χριστιανών κατά την προσευχή. </a:t>
            </a:r>
          </a:p>
          <a:p>
            <a:pPr algn="just"/>
            <a:endParaRPr lang="el-GR" sz="1800" dirty="0">
              <a:latin typeface="PFTransport"/>
            </a:endParaRPr>
          </a:p>
          <a:p>
            <a:pPr algn="just"/>
            <a:r>
              <a:rPr lang="el-GR" sz="1800" b="0" i="0" u="none" strike="noStrike" baseline="0" dirty="0">
                <a:solidFill>
                  <a:srgbClr val="000000"/>
                </a:solidFill>
                <a:latin typeface="PFTransport"/>
              </a:rPr>
              <a:t>Στη Γερμανία, το ψωμάκι αυτό έγινε γνωστό ως μπρέτσελ (</a:t>
            </a:r>
            <a:r>
              <a:rPr lang="el-GR" sz="1800" b="0" i="1" u="none" strike="noStrike" baseline="0" dirty="0">
                <a:solidFill>
                  <a:srgbClr val="000000"/>
                </a:solidFill>
                <a:latin typeface="PFTransport"/>
              </a:rPr>
              <a:t>brezel</a:t>
            </a:r>
            <a:r>
              <a:rPr lang="el-GR" sz="1800" b="0" i="0" u="none" strike="noStrike" baseline="0" dirty="0">
                <a:solidFill>
                  <a:srgbClr val="000000"/>
                </a:solidFill>
                <a:latin typeface="PFTransport"/>
              </a:rPr>
              <a:t>). Προοδευτικά, η ονομασία του εκφυλίστηκε σε πρέτσελ (</a:t>
            </a:r>
            <a:r>
              <a:rPr lang="el-GR" sz="1800" b="0" i="1" u="none" strike="noStrike" baseline="0" dirty="0">
                <a:solidFill>
                  <a:srgbClr val="000000"/>
                </a:solidFill>
                <a:latin typeface="PFTransport"/>
              </a:rPr>
              <a:t>pretzel</a:t>
            </a:r>
            <a:r>
              <a:rPr lang="el-GR" sz="1800" b="0" i="0" u="none" strike="noStrike" baseline="0" dirty="0">
                <a:solidFill>
                  <a:srgbClr val="000000"/>
                </a:solidFill>
                <a:latin typeface="PFTransport"/>
              </a:rPr>
              <a:t>), το γερμανικό αρτοσκεύασμα που γνωρίζουμε στις μέρες μας. </a:t>
            </a:r>
            <a:endParaRPr lang="en-US" sz="1800" dirty="0"/>
          </a:p>
        </p:txBody>
      </p:sp>
      <p:pic>
        <p:nvPicPr>
          <p:cNvPr id="6" name="Picture 5">
            <a:extLst>
              <a:ext uri="{FF2B5EF4-FFF2-40B4-BE49-F238E27FC236}">
                <a16:creationId xmlns:a16="http://schemas.microsoft.com/office/drawing/2014/main" id="{4E80A194-E6CC-9809-B1DD-1CE4C18DE434}"/>
              </a:ext>
            </a:extLst>
          </p:cNvPr>
          <p:cNvPicPr>
            <a:picLocks noChangeAspect="1"/>
          </p:cNvPicPr>
          <p:nvPr/>
        </p:nvPicPr>
        <p:blipFill rotWithShape="1">
          <a:blip r:embed="rId2"/>
          <a:srcRect l="11822" t="9787" r="15364" b="10221"/>
          <a:stretch/>
        </p:blipFill>
        <p:spPr>
          <a:xfrm>
            <a:off x="6198781" y="1509823"/>
            <a:ext cx="2317898" cy="1913860"/>
          </a:xfrm>
          <a:prstGeom prst="rect">
            <a:avLst/>
          </a:prstGeom>
        </p:spPr>
      </p:pic>
    </p:spTree>
    <p:extLst>
      <p:ext uri="{BB962C8B-B14F-4D97-AF65-F5344CB8AC3E}">
        <p14:creationId xmlns:p14="http://schemas.microsoft.com/office/powerpoint/2010/main" val="6075784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24230-67A0-4D42-7923-0F2C2CA23D80}"/>
              </a:ext>
            </a:extLst>
          </p:cNvPr>
          <p:cNvSpPr>
            <a:spLocks noGrp="1"/>
          </p:cNvSpPr>
          <p:nvPr>
            <p:ph type="title"/>
          </p:nvPr>
        </p:nvSpPr>
        <p:spPr>
          <a:xfrm>
            <a:off x="619611" y="335524"/>
            <a:ext cx="5695235" cy="434100"/>
          </a:xfrm>
        </p:spPr>
        <p:txBody>
          <a:bodyPr/>
          <a:lstStyle/>
          <a:p>
            <a:r>
              <a:rPr lang="el-GR" sz="2000" dirty="0">
                <a:solidFill>
                  <a:schemeClr val="accent1"/>
                </a:solidFill>
              </a:rPr>
              <a:t>Συμβολικά τρόφιμα στο Χριστιανικό Πάσχα</a:t>
            </a:r>
            <a:endParaRPr lang="en-US" sz="2000" dirty="0">
              <a:solidFill>
                <a:schemeClr val="accent1"/>
              </a:solidFill>
            </a:endParaRPr>
          </a:p>
        </p:txBody>
      </p:sp>
      <p:sp>
        <p:nvSpPr>
          <p:cNvPr id="5" name="TextBox 4">
            <a:extLst>
              <a:ext uri="{FF2B5EF4-FFF2-40B4-BE49-F238E27FC236}">
                <a16:creationId xmlns:a16="http://schemas.microsoft.com/office/drawing/2014/main" id="{9094AB96-0644-57E3-4D33-345F1EEB913F}"/>
              </a:ext>
            </a:extLst>
          </p:cNvPr>
          <p:cNvSpPr txBox="1"/>
          <p:nvPr/>
        </p:nvSpPr>
        <p:spPr>
          <a:xfrm>
            <a:off x="384804" y="776103"/>
            <a:ext cx="6164851" cy="4031873"/>
          </a:xfrm>
          <a:prstGeom prst="rect">
            <a:avLst/>
          </a:prstGeom>
          <a:noFill/>
        </p:spPr>
        <p:txBody>
          <a:bodyPr wrap="square">
            <a:spAutoFit/>
          </a:bodyPr>
          <a:lstStyle/>
          <a:p>
            <a:pPr algn="just"/>
            <a:r>
              <a:rPr lang="el-GR" sz="1600" b="0" i="0" u="none" strike="noStrike" baseline="0" dirty="0">
                <a:solidFill>
                  <a:srgbClr val="000000"/>
                </a:solidFill>
                <a:latin typeface="PFTransport"/>
              </a:rPr>
              <a:t>Τη Mεγάλη Εβδομάδα, οι χριστιανοί βάφουν τα πασχαλινά αυγά σε χρώμα κόκκινo, συμβολίζοντας το αίμα του Xριστού.</a:t>
            </a:r>
          </a:p>
          <a:p>
            <a:pPr algn="just"/>
            <a:endParaRPr lang="el-GR" sz="1600" b="0" i="0" u="none" strike="noStrike" baseline="0" dirty="0">
              <a:solidFill>
                <a:srgbClr val="000000"/>
              </a:solidFill>
              <a:latin typeface="PFTransport"/>
            </a:endParaRPr>
          </a:p>
          <a:p>
            <a:pPr algn="just"/>
            <a:r>
              <a:rPr lang="el-GR" sz="1600" b="0" i="0" u="none" strike="noStrike" baseline="0" dirty="0">
                <a:solidFill>
                  <a:srgbClr val="000000"/>
                </a:solidFill>
                <a:latin typeface="PFTransport"/>
              </a:rPr>
              <a:t>Στην Ελλάδα, τη Mεγάλη Παρασκευή συνηθίζεται η σούπα με φακές και ξίδι, η οποία συμβολίζει το μαρτύριο του Xριστού στο σταυρό. Στο δείπνο του Mεγάλου Σαββάτου, μετά τον εορτασμό της Ανάστασης, οι πιστοί τρώνε εδέσματα που παρασκευάζονται από τα εντόσθια του πασχαλινού αρνιού, όπως μαγειρίτσα και άλλα. </a:t>
            </a:r>
          </a:p>
          <a:p>
            <a:pPr algn="just"/>
            <a:endParaRPr lang="el-GR" sz="1600" b="0" i="0" u="none" strike="noStrike" baseline="0" dirty="0">
              <a:solidFill>
                <a:srgbClr val="000000"/>
              </a:solidFill>
              <a:latin typeface="PFTransport"/>
            </a:endParaRPr>
          </a:p>
          <a:p>
            <a:pPr algn="just"/>
            <a:r>
              <a:rPr lang="el-GR" sz="1600" b="0" i="0" u="none" strike="noStrike" baseline="0" dirty="0">
                <a:solidFill>
                  <a:srgbClr val="000000"/>
                </a:solidFill>
                <a:latin typeface="PFTransport"/>
              </a:rPr>
              <a:t>Την επομένη, στη γιορτή του Πάσχα, οι χριστιανοί, όπως και οι ιουδαίοι, τρώνε αυγά, τυπικό γονιμικό σύμβολο, και πασχαλινό αμνό, που συμβολίζει τη θυσία του θεανθρώπου. </a:t>
            </a:r>
          </a:p>
          <a:p>
            <a:pPr algn="just"/>
            <a:endParaRPr lang="el-GR" sz="1600" dirty="0">
              <a:latin typeface="PFTransport"/>
            </a:endParaRPr>
          </a:p>
          <a:p>
            <a:pPr algn="just"/>
            <a:r>
              <a:rPr lang="el-GR" sz="1600" b="0" i="0" u="none" strike="noStrike" baseline="0" dirty="0">
                <a:solidFill>
                  <a:srgbClr val="000000"/>
                </a:solidFill>
                <a:latin typeface="PFTransport"/>
              </a:rPr>
              <a:t>Για τη γιορτή του Πάσχα, οι νοικοκυρές φτιάχνουν και τσουρέκι, ένα γλυκό αρτοσκεύασμα από αυγά, γάλα και βούτυρο, που σηματοδοτεί επίσης το τέλος της λιτότητας κατά τη Σαρακοστή. </a:t>
            </a:r>
            <a:endParaRPr lang="en-US" sz="1600" dirty="0"/>
          </a:p>
        </p:txBody>
      </p:sp>
      <p:pic>
        <p:nvPicPr>
          <p:cNvPr id="6" name="Picture 5">
            <a:extLst>
              <a:ext uri="{FF2B5EF4-FFF2-40B4-BE49-F238E27FC236}">
                <a16:creationId xmlns:a16="http://schemas.microsoft.com/office/drawing/2014/main" id="{E5E55702-7D04-8F8B-D267-BC91BC345E61}"/>
              </a:ext>
            </a:extLst>
          </p:cNvPr>
          <p:cNvPicPr>
            <a:picLocks noChangeAspect="1"/>
          </p:cNvPicPr>
          <p:nvPr/>
        </p:nvPicPr>
        <p:blipFill>
          <a:blip r:embed="rId2"/>
          <a:stretch>
            <a:fillRect/>
          </a:stretch>
        </p:blipFill>
        <p:spPr>
          <a:xfrm>
            <a:off x="6549655" y="342003"/>
            <a:ext cx="2241440" cy="1395666"/>
          </a:xfrm>
          <a:prstGeom prst="rect">
            <a:avLst/>
          </a:prstGeom>
        </p:spPr>
      </p:pic>
      <p:pic>
        <p:nvPicPr>
          <p:cNvPr id="7" name="Picture 6">
            <a:extLst>
              <a:ext uri="{FF2B5EF4-FFF2-40B4-BE49-F238E27FC236}">
                <a16:creationId xmlns:a16="http://schemas.microsoft.com/office/drawing/2014/main" id="{17EA671F-3356-A674-3955-5C6E71F1D44D}"/>
              </a:ext>
            </a:extLst>
          </p:cNvPr>
          <p:cNvPicPr>
            <a:picLocks noChangeAspect="1"/>
          </p:cNvPicPr>
          <p:nvPr/>
        </p:nvPicPr>
        <p:blipFill>
          <a:blip r:embed="rId3"/>
          <a:stretch>
            <a:fillRect/>
          </a:stretch>
        </p:blipFill>
        <p:spPr>
          <a:xfrm>
            <a:off x="6454146" y="1914016"/>
            <a:ext cx="2305050" cy="1315468"/>
          </a:xfrm>
          <a:prstGeom prst="rect">
            <a:avLst/>
          </a:prstGeom>
        </p:spPr>
      </p:pic>
      <p:pic>
        <p:nvPicPr>
          <p:cNvPr id="8" name="Picture 7">
            <a:extLst>
              <a:ext uri="{FF2B5EF4-FFF2-40B4-BE49-F238E27FC236}">
                <a16:creationId xmlns:a16="http://schemas.microsoft.com/office/drawing/2014/main" id="{73F1A126-C9AD-3DC8-25A7-242E187F183D}"/>
              </a:ext>
            </a:extLst>
          </p:cNvPr>
          <p:cNvPicPr>
            <a:picLocks noChangeAspect="1"/>
          </p:cNvPicPr>
          <p:nvPr/>
        </p:nvPicPr>
        <p:blipFill>
          <a:blip r:embed="rId4"/>
          <a:stretch>
            <a:fillRect/>
          </a:stretch>
        </p:blipFill>
        <p:spPr>
          <a:xfrm>
            <a:off x="6560288" y="3405831"/>
            <a:ext cx="2241440" cy="1385033"/>
          </a:xfrm>
          <a:prstGeom prst="rect">
            <a:avLst/>
          </a:prstGeom>
        </p:spPr>
      </p:pic>
    </p:spTree>
    <p:extLst>
      <p:ext uri="{BB962C8B-B14F-4D97-AF65-F5344CB8AC3E}">
        <p14:creationId xmlns:p14="http://schemas.microsoft.com/office/powerpoint/2010/main" val="24063248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4CDD-2085-BDEA-0A6D-E31F0253D572}"/>
              </a:ext>
            </a:extLst>
          </p:cNvPr>
          <p:cNvSpPr>
            <a:spLocks noGrp="1"/>
          </p:cNvSpPr>
          <p:nvPr>
            <p:ph type="title"/>
          </p:nvPr>
        </p:nvSpPr>
        <p:spPr>
          <a:xfrm>
            <a:off x="-112096" y="217101"/>
            <a:ext cx="6359181" cy="761093"/>
          </a:xfrm>
        </p:spPr>
        <p:txBody>
          <a:bodyPr/>
          <a:lstStyle/>
          <a:p>
            <a:r>
              <a:rPr lang="el-GR" sz="2400" dirty="0">
                <a:solidFill>
                  <a:schemeClr val="accent1"/>
                </a:solidFill>
              </a:rPr>
              <a:t>Συμβολισμός Χριστόψωμου</a:t>
            </a:r>
            <a:endParaRPr lang="en-US" sz="2400" dirty="0"/>
          </a:p>
        </p:txBody>
      </p:sp>
      <p:sp>
        <p:nvSpPr>
          <p:cNvPr id="5" name="TextBox 4">
            <a:extLst>
              <a:ext uri="{FF2B5EF4-FFF2-40B4-BE49-F238E27FC236}">
                <a16:creationId xmlns:a16="http://schemas.microsoft.com/office/drawing/2014/main" id="{CFB7A1F3-FE42-77E2-3777-A29AFE50498B}"/>
              </a:ext>
            </a:extLst>
          </p:cNvPr>
          <p:cNvSpPr txBox="1"/>
          <p:nvPr/>
        </p:nvSpPr>
        <p:spPr>
          <a:xfrm>
            <a:off x="765546" y="978194"/>
            <a:ext cx="4603898" cy="3693319"/>
          </a:xfrm>
          <a:prstGeom prst="rect">
            <a:avLst/>
          </a:prstGeom>
          <a:noFill/>
        </p:spPr>
        <p:txBody>
          <a:bodyPr wrap="square">
            <a:spAutoFit/>
          </a:bodyPr>
          <a:lstStyle/>
          <a:p>
            <a:pPr algn="just"/>
            <a:r>
              <a:rPr lang="el-GR" sz="1800" b="0" i="0" u="none" strike="noStrike" baseline="0" dirty="0">
                <a:solidFill>
                  <a:srgbClr val="000000"/>
                </a:solidFill>
                <a:latin typeface="PFTransport"/>
              </a:rPr>
              <a:t>Τα Χριστούγεννα χαρακτηρίζονται και αυτά από ξεχωριστές εκδηλώσεις. Κατά το Δωδεκαήμερο, την περίοδο δώδεκα ημερών μεταξύ Χριστουγέννων και Θεοφανείων, οι πιστοί συνηθίζουν να δωρίζουν κουλούρια και χριστόψωμα στα παιδιά ή σε συνανθρώπους τους που έχουν ανάγκη. Η πρακτική αυτή καθιερώθηκε αρχικά στη μνήμη των νεκρών προγόνων. </a:t>
            </a:r>
          </a:p>
          <a:p>
            <a:pPr algn="just"/>
            <a:endParaRPr lang="el-GR" sz="1800" dirty="0">
              <a:latin typeface="PFTransport"/>
            </a:endParaRPr>
          </a:p>
          <a:p>
            <a:pPr marL="285750" indent="-285750" algn="just">
              <a:buFont typeface="Wingdings" panose="05000000000000000000" pitchFamily="2" charset="2"/>
              <a:buChar char="Ø"/>
            </a:pPr>
            <a:r>
              <a:rPr lang="el-GR" sz="1800" b="0" i="0" u="none" strike="noStrike" baseline="0" dirty="0">
                <a:solidFill>
                  <a:srgbClr val="000000"/>
                </a:solidFill>
                <a:latin typeface="PFTransport"/>
              </a:rPr>
              <a:t>Πάντως, έτσι οι γιορτές των Χριστουγέννων αποτελούν μια αφορμή για να μοιράζονται οι πιο εύποροι την τροφή με τους φτωχούς. </a:t>
            </a:r>
            <a:endParaRPr lang="en-US" sz="1800" dirty="0"/>
          </a:p>
        </p:txBody>
      </p:sp>
      <p:pic>
        <p:nvPicPr>
          <p:cNvPr id="6" name="Picture 5">
            <a:extLst>
              <a:ext uri="{FF2B5EF4-FFF2-40B4-BE49-F238E27FC236}">
                <a16:creationId xmlns:a16="http://schemas.microsoft.com/office/drawing/2014/main" id="{AA963F41-A0E8-AB4E-29CC-455C9565604F}"/>
              </a:ext>
            </a:extLst>
          </p:cNvPr>
          <p:cNvPicPr>
            <a:picLocks noChangeAspect="1"/>
          </p:cNvPicPr>
          <p:nvPr/>
        </p:nvPicPr>
        <p:blipFill>
          <a:blip r:embed="rId2"/>
          <a:stretch>
            <a:fillRect/>
          </a:stretch>
        </p:blipFill>
        <p:spPr>
          <a:xfrm>
            <a:off x="5592726" y="1426756"/>
            <a:ext cx="3053316" cy="2289987"/>
          </a:xfrm>
          <a:prstGeom prst="rect">
            <a:avLst/>
          </a:prstGeom>
        </p:spPr>
      </p:pic>
    </p:spTree>
    <p:extLst>
      <p:ext uri="{BB962C8B-B14F-4D97-AF65-F5344CB8AC3E}">
        <p14:creationId xmlns:p14="http://schemas.microsoft.com/office/powerpoint/2010/main" val="18302685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8BD0C-9CB9-51C7-16E4-10CA2D790C3F}"/>
              </a:ext>
            </a:extLst>
          </p:cNvPr>
          <p:cNvSpPr>
            <a:spLocks noGrp="1"/>
          </p:cNvSpPr>
          <p:nvPr>
            <p:ph type="title"/>
          </p:nvPr>
        </p:nvSpPr>
        <p:spPr>
          <a:xfrm>
            <a:off x="0" y="498806"/>
            <a:ext cx="5880716" cy="434100"/>
          </a:xfrm>
        </p:spPr>
        <p:txBody>
          <a:bodyPr/>
          <a:lstStyle/>
          <a:p>
            <a:r>
              <a:rPr lang="el-GR" sz="2400" dirty="0">
                <a:solidFill>
                  <a:schemeClr val="accent1"/>
                </a:solidFill>
              </a:rPr>
              <a:t>Συμβολισμός Βασιλόπιτας</a:t>
            </a:r>
            <a:endParaRPr lang="en-US" sz="2400" dirty="0">
              <a:solidFill>
                <a:schemeClr val="accent1"/>
              </a:solidFill>
            </a:endParaRPr>
          </a:p>
        </p:txBody>
      </p:sp>
      <p:sp>
        <p:nvSpPr>
          <p:cNvPr id="5" name="TextBox 4">
            <a:extLst>
              <a:ext uri="{FF2B5EF4-FFF2-40B4-BE49-F238E27FC236}">
                <a16:creationId xmlns:a16="http://schemas.microsoft.com/office/drawing/2014/main" id="{68EB1088-934C-D1E4-1AB2-99BCA9BA6579}"/>
              </a:ext>
            </a:extLst>
          </p:cNvPr>
          <p:cNvSpPr txBox="1"/>
          <p:nvPr/>
        </p:nvSpPr>
        <p:spPr>
          <a:xfrm>
            <a:off x="414671" y="1092581"/>
            <a:ext cx="5114259" cy="3693319"/>
          </a:xfrm>
          <a:prstGeom prst="rect">
            <a:avLst/>
          </a:prstGeom>
          <a:noFill/>
        </p:spPr>
        <p:txBody>
          <a:bodyPr wrap="square">
            <a:spAutoFit/>
          </a:bodyPr>
          <a:lstStyle/>
          <a:p>
            <a:pPr marL="285750" indent="-285750" algn="just">
              <a:buFont typeface="Wingdings" panose="05000000000000000000" pitchFamily="2" charset="2"/>
              <a:buChar char="§"/>
            </a:pPr>
            <a:r>
              <a:rPr lang="el-GR" sz="1800" b="0" i="0" u="none" strike="noStrike" baseline="0" dirty="0">
                <a:solidFill>
                  <a:srgbClr val="000000"/>
                </a:solidFill>
                <a:latin typeface="PFTransport"/>
              </a:rPr>
              <a:t>Την Πρωτοχρονιά, σε όλα τα σπιτικά κόβουν τη βασιλόπιτα, ένα έθιμο το οποίο φαίνεται ότι έχει τις ρίζες του βαθιά στο χρόνο, στα ρωμαϊκά Σατουρνάλια, που γιορτάζονταν μέσα στον Δεκέμβριο. </a:t>
            </a:r>
          </a:p>
          <a:p>
            <a:pPr marL="285750" indent="-285750" algn="just">
              <a:buFont typeface="Wingdings" panose="05000000000000000000" pitchFamily="2" charset="2"/>
              <a:buChar char="§"/>
            </a:pPr>
            <a:endParaRPr lang="el-GR" sz="1800" dirty="0">
              <a:latin typeface="PFTransport"/>
            </a:endParaRPr>
          </a:p>
          <a:p>
            <a:pPr marL="285750" indent="-285750" algn="just">
              <a:buFont typeface="Wingdings" panose="05000000000000000000" pitchFamily="2" charset="2"/>
              <a:buChar char="§"/>
            </a:pPr>
            <a:r>
              <a:rPr lang="el-GR" sz="1800" b="0" i="0" u="none" strike="noStrike" baseline="0" dirty="0">
                <a:solidFill>
                  <a:srgbClr val="000000"/>
                </a:solidFill>
                <a:latin typeface="PFTransport"/>
              </a:rPr>
              <a:t>Στη γιορτή αυτή, οι Ρωμαίοι συνήθιζαν να ανταλλάσουν δώρα. Το έθιμο αυτό διαδόθηκε και στους Βυζαντινούς, που αντικατέστησαν, προοδευτικά, τα δώρα με ένα χρυσό ή αργυρό νόμισμα, το οποίο τοποθετούσαν μέσα στην εορταστική πίτα, για να συμβολίζει την ευμάρεια και την ευτυχία. </a:t>
            </a:r>
            <a:endParaRPr lang="en-US" sz="1800" dirty="0"/>
          </a:p>
        </p:txBody>
      </p:sp>
      <p:pic>
        <p:nvPicPr>
          <p:cNvPr id="6" name="Picture 5">
            <a:extLst>
              <a:ext uri="{FF2B5EF4-FFF2-40B4-BE49-F238E27FC236}">
                <a16:creationId xmlns:a16="http://schemas.microsoft.com/office/drawing/2014/main" id="{4E40204B-B0FA-A7CB-3465-E6373FFF28D7}"/>
              </a:ext>
            </a:extLst>
          </p:cNvPr>
          <p:cNvPicPr>
            <a:picLocks noChangeAspect="1"/>
          </p:cNvPicPr>
          <p:nvPr/>
        </p:nvPicPr>
        <p:blipFill>
          <a:blip r:embed="rId2"/>
          <a:stretch>
            <a:fillRect/>
          </a:stretch>
        </p:blipFill>
        <p:spPr>
          <a:xfrm>
            <a:off x="5781291" y="1564503"/>
            <a:ext cx="2948038" cy="2014493"/>
          </a:xfrm>
          <a:prstGeom prst="rect">
            <a:avLst/>
          </a:prstGeom>
        </p:spPr>
      </p:pic>
    </p:spTree>
    <p:extLst>
      <p:ext uri="{BB962C8B-B14F-4D97-AF65-F5344CB8AC3E}">
        <p14:creationId xmlns:p14="http://schemas.microsoft.com/office/powerpoint/2010/main" val="30551819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8C6B-18DA-4267-102D-40E14EF358FE}"/>
              </a:ext>
            </a:extLst>
          </p:cNvPr>
          <p:cNvSpPr>
            <a:spLocks noGrp="1"/>
          </p:cNvSpPr>
          <p:nvPr>
            <p:ph type="title"/>
          </p:nvPr>
        </p:nvSpPr>
        <p:spPr>
          <a:xfrm>
            <a:off x="812900" y="748730"/>
            <a:ext cx="4191000" cy="434100"/>
          </a:xfrm>
        </p:spPr>
        <p:txBody>
          <a:bodyPr/>
          <a:lstStyle/>
          <a:p>
            <a:r>
              <a:rPr lang="el-GR" sz="2400" i="0" u="none" strike="noStrike" baseline="0" dirty="0">
                <a:solidFill>
                  <a:schemeClr val="accent1"/>
                </a:solidFill>
                <a:latin typeface="PFTransport"/>
              </a:rPr>
              <a:t>Τριώδιο</a:t>
            </a:r>
            <a:endParaRPr lang="en-US" dirty="0">
              <a:solidFill>
                <a:schemeClr val="accent1"/>
              </a:solidFill>
            </a:endParaRPr>
          </a:p>
        </p:txBody>
      </p:sp>
      <p:sp>
        <p:nvSpPr>
          <p:cNvPr id="5" name="TextBox 4">
            <a:extLst>
              <a:ext uri="{FF2B5EF4-FFF2-40B4-BE49-F238E27FC236}">
                <a16:creationId xmlns:a16="http://schemas.microsoft.com/office/drawing/2014/main" id="{1CB3BC58-7C6A-CAC2-8E78-F74F89992235}"/>
              </a:ext>
            </a:extLst>
          </p:cNvPr>
          <p:cNvSpPr txBox="1"/>
          <p:nvPr/>
        </p:nvSpPr>
        <p:spPr>
          <a:xfrm>
            <a:off x="478464" y="1374139"/>
            <a:ext cx="5092995" cy="3139321"/>
          </a:xfrm>
          <a:prstGeom prst="rect">
            <a:avLst/>
          </a:prstGeom>
          <a:noFill/>
        </p:spPr>
        <p:txBody>
          <a:bodyPr wrap="square">
            <a:spAutoFit/>
          </a:bodyPr>
          <a:lstStyle/>
          <a:p>
            <a:pPr marL="285750" indent="-285750" algn="just">
              <a:buFont typeface="Arial" panose="020B0604020202020204" pitchFamily="34" charset="0"/>
              <a:buChar char="•"/>
            </a:pPr>
            <a:r>
              <a:rPr lang="el-GR" sz="1800" b="0" i="0" u="none" strike="noStrike" baseline="0" dirty="0">
                <a:solidFill>
                  <a:srgbClr val="000000"/>
                </a:solidFill>
                <a:latin typeface="PFTransport"/>
              </a:rPr>
              <a:t>Ενδιάμεσα στο Δωδεκαήμερο των Χριστουγένων και τη Σαρακοστή βρίσκεται το Τριώδιο ή, όπως συχνότερα αποκαλείται, οι Απόκριες, μια γιορτή τριών εβδομάδων, με προφανείς παγανιστικές καταβολές. </a:t>
            </a:r>
          </a:p>
          <a:p>
            <a:pPr marL="285750" indent="-285750" algn="just">
              <a:buFont typeface="Arial" panose="020B0604020202020204" pitchFamily="34" charset="0"/>
              <a:buChar char="•"/>
            </a:pPr>
            <a:endParaRPr lang="el-GR" sz="1800" dirty="0">
              <a:latin typeface="PFTransport"/>
            </a:endParaRPr>
          </a:p>
          <a:p>
            <a:pPr marL="285750" indent="-285750" algn="just">
              <a:buFont typeface="Arial" panose="020B0604020202020204" pitchFamily="34" charset="0"/>
              <a:buChar char="•"/>
            </a:pPr>
            <a:r>
              <a:rPr lang="el-GR" sz="1800" b="0" i="0" u="none" strike="noStrike" baseline="0" dirty="0">
                <a:solidFill>
                  <a:srgbClr val="000000"/>
                </a:solidFill>
                <a:latin typeface="PFTransport"/>
              </a:rPr>
              <a:t>Η λέξη «καρναβάλι» συναντάται από τα ρωμαϊκά χρόνια και πιθανόν προέρχεται από την έκφραση carnem levarium, που σημαίνει, όπως και η λέξη αποκριά, την «απομάκρυνση του κρέατος». </a:t>
            </a:r>
            <a:endParaRPr lang="en-US" sz="1800" dirty="0"/>
          </a:p>
        </p:txBody>
      </p:sp>
      <p:pic>
        <p:nvPicPr>
          <p:cNvPr id="7" name="Picture 6">
            <a:extLst>
              <a:ext uri="{FF2B5EF4-FFF2-40B4-BE49-F238E27FC236}">
                <a16:creationId xmlns:a16="http://schemas.microsoft.com/office/drawing/2014/main" id="{8FF4EFB0-50EC-2789-F93D-869E979E0010}"/>
              </a:ext>
            </a:extLst>
          </p:cNvPr>
          <p:cNvPicPr>
            <a:picLocks noChangeAspect="1"/>
          </p:cNvPicPr>
          <p:nvPr/>
        </p:nvPicPr>
        <p:blipFill>
          <a:blip r:embed="rId2"/>
          <a:stretch>
            <a:fillRect/>
          </a:stretch>
        </p:blipFill>
        <p:spPr>
          <a:xfrm>
            <a:off x="5827190" y="860312"/>
            <a:ext cx="2503910" cy="3653148"/>
          </a:xfrm>
          <a:prstGeom prst="rect">
            <a:avLst/>
          </a:prstGeom>
        </p:spPr>
      </p:pic>
    </p:spTree>
    <p:extLst>
      <p:ext uri="{BB962C8B-B14F-4D97-AF65-F5344CB8AC3E}">
        <p14:creationId xmlns:p14="http://schemas.microsoft.com/office/powerpoint/2010/main" val="41581289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10140-CEFF-7494-984E-46FE643FC6BC}"/>
              </a:ext>
            </a:extLst>
          </p:cNvPr>
          <p:cNvSpPr>
            <a:spLocks noGrp="1"/>
          </p:cNvSpPr>
          <p:nvPr>
            <p:ph type="title"/>
          </p:nvPr>
        </p:nvSpPr>
        <p:spPr>
          <a:xfrm>
            <a:off x="1007206" y="384607"/>
            <a:ext cx="7129587" cy="434100"/>
          </a:xfrm>
        </p:spPr>
        <p:txBody>
          <a:bodyPr/>
          <a:lstStyle/>
          <a:p>
            <a:r>
              <a:rPr lang="el-GR" sz="2400" dirty="0">
                <a:solidFill>
                  <a:schemeClr val="accent1"/>
                </a:solidFill>
                <a:latin typeface="PFTransport"/>
              </a:rPr>
              <a:t>Απόκριες &amp; κατανάλωση κρέατος</a:t>
            </a:r>
            <a:endParaRPr lang="en-US" sz="2400" dirty="0">
              <a:solidFill>
                <a:schemeClr val="accent1"/>
              </a:solidFill>
              <a:latin typeface="PFTransport"/>
            </a:endParaRPr>
          </a:p>
        </p:txBody>
      </p:sp>
      <p:sp>
        <p:nvSpPr>
          <p:cNvPr id="5" name="TextBox 4">
            <a:extLst>
              <a:ext uri="{FF2B5EF4-FFF2-40B4-BE49-F238E27FC236}">
                <a16:creationId xmlns:a16="http://schemas.microsoft.com/office/drawing/2014/main" id="{C2F8F563-BB0C-FFC1-5B30-0442C5EB55DC}"/>
              </a:ext>
            </a:extLst>
          </p:cNvPr>
          <p:cNvSpPr txBox="1"/>
          <p:nvPr/>
        </p:nvSpPr>
        <p:spPr>
          <a:xfrm>
            <a:off x="934651" y="1277416"/>
            <a:ext cx="7274695" cy="3077766"/>
          </a:xfrm>
          <a:prstGeom prst="rect">
            <a:avLst/>
          </a:prstGeom>
          <a:noFill/>
        </p:spPr>
        <p:txBody>
          <a:bodyPr wrap="square">
            <a:spAutoFit/>
          </a:bodyPr>
          <a:lstStyle/>
          <a:p>
            <a:pPr algn="just"/>
            <a:r>
              <a:rPr lang="el-GR" sz="1800" b="0" i="0" u="none" strike="noStrike" baseline="0" dirty="0">
                <a:solidFill>
                  <a:srgbClr val="000000"/>
                </a:solidFill>
                <a:latin typeface="PFTransport"/>
              </a:rPr>
              <a:t>Η συνήθεια να καταναλώνεται μέσα στις γιορτές του καρναβαλιού όλο το κρέας που έχει το νοικοκυριό διατηρήθηκε στο χριστιανικό εθιμικό και εντάχθηκε στη λογική της Σαρακοστής, η οποία ακολουθεί τις Απόκριες. </a:t>
            </a:r>
          </a:p>
          <a:p>
            <a:pPr algn="just"/>
            <a:endParaRPr lang="el-GR" sz="1800" dirty="0">
              <a:latin typeface="PFTransport"/>
            </a:endParaRPr>
          </a:p>
          <a:p>
            <a:pPr algn="just"/>
            <a:r>
              <a:rPr lang="el-GR" sz="1800" b="0" i="0" u="none" strike="noStrike" baseline="0" dirty="0">
                <a:solidFill>
                  <a:srgbClr val="000000"/>
                </a:solidFill>
                <a:latin typeface="PFTransport"/>
              </a:rPr>
              <a:t>Οι χριστιανοί καταναλώνουν στη διάρκεια των </a:t>
            </a:r>
            <a:r>
              <a:rPr lang="el-GR" sz="1800" b="0" i="1" u="none" strike="noStrike" baseline="0" dirty="0">
                <a:solidFill>
                  <a:srgbClr val="000000"/>
                </a:solidFill>
                <a:latin typeface="PFTransport"/>
              </a:rPr>
              <a:t>Αποκρεών </a:t>
            </a:r>
            <a:r>
              <a:rPr lang="el-GR" sz="1800" b="0" i="0" u="none" strike="noStrike" baseline="0" dirty="0">
                <a:solidFill>
                  <a:srgbClr val="000000"/>
                </a:solidFill>
                <a:latin typeface="PFTransport"/>
              </a:rPr>
              <a:t>όλα τα ζωικά τρόφιμα που υπάρχουν στο σπίτι. Η γιορτή της Τσικνοπέμπτης, την προτελευταία Πέμπτη πριν από τη Σαρακοστή, περιστρέφεται γύρω από την κατανάλωση του κρέατος που υπάρχει διαθέσιμο. </a:t>
            </a:r>
          </a:p>
          <a:p>
            <a:pPr algn="just"/>
            <a:endParaRPr lang="el-GR" sz="1800" dirty="0">
              <a:latin typeface="PFTransport"/>
            </a:endParaRPr>
          </a:p>
          <a:p>
            <a:pPr marL="285750" indent="-285750" algn="just">
              <a:buFont typeface="Wingdings" panose="05000000000000000000" pitchFamily="2" charset="2"/>
              <a:buChar char="Ø"/>
            </a:pPr>
            <a:r>
              <a:rPr lang="el-GR" sz="1600" b="0" i="0" u="none" strike="noStrike" baseline="0" dirty="0">
                <a:solidFill>
                  <a:schemeClr val="accent2"/>
                </a:solidFill>
                <a:latin typeface="PFTransport"/>
              </a:rPr>
              <a:t>Στους καθολικούς, μια αντίστοιχη γιορτή, γνωστή ως </a:t>
            </a:r>
            <a:r>
              <a:rPr lang="el-GR" sz="1600" b="0" i="1" u="none" strike="noStrike" baseline="0" dirty="0">
                <a:solidFill>
                  <a:schemeClr val="accent2"/>
                </a:solidFill>
                <a:latin typeface="PFTransport"/>
              </a:rPr>
              <a:t>Mardi Gras </a:t>
            </a:r>
            <a:r>
              <a:rPr lang="el-GR" sz="1600" b="0" i="0" u="none" strike="noStrike" baseline="0" dirty="0">
                <a:solidFill>
                  <a:schemeClr val="accent2"/>
                </a:solidFill>
                <a:latin typeface="PFTransport"/>
              </a:rPr>
              <a:t>(</a:t>
            </a:r>
            <a:r>
              <a:rPr lang="el-GR" sz="1600" b="0" i="1" u="none" strike="noStrike" baseline="0" dirty="0">
                <a:solidFill>
                  <a:schemeClr val="accent2"/>
                </a:solidFill>
                <a:latin typeface="PFTransport"/>
              </a:rPr>
              <a:t>Λιπαρή Tρίτη</a:t>
            </a:r>
            <a:r>
              <a:rPr lang="el-GR" sz="1600" b="0" i="0" u="none" strike="noStrike" baseline="0" dirty="0">
                <a:solidFill>
                  <a:schemeClr val="accent2"/>
                </a:solidFill>
                <a:latin typeface="PFTransport"/>
              </a:rPr>
              <a:t>), εορτάζεται την τελευταία Tρίτη πριν από τη Σαρακοστή. </a:t>
            </a:r>
            <a:endParaRPr lang="en-US" sz="1600" dirty="0">
              <a:solidFill>
                <a:schemeClr val="accent2"/>
              </a:solidFill>
            </a:endParaRPr>
          </a:p>
        </p:txBody>
      </p:sp>
    </p:spTree>
    <p:extLst>
      <p:ext uri="{BB962C8B-B14F-4D97-AF65-F5344CB8AC3E}">
        <p14:creationId xmlns:p14="http://schemas.microsoft.com/office/powerpoint/2010/main" val="23966732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17B2BC-D563-041B-6C34-72A2E01E4A0C}"/>
              </a:ext>
            </a:extLst>
          </p:cNvPr>
          <p:cNvSpPr>
            <a:spLocks noGrp="1"/>
          </p:cNvSpPr>
          <p:nvPr>
            <p:ph type="body" idx="1"/>
          </p:nvPr>
        </p:nvSpPr>
        <p:spPr>
          <a:xfrm>
            <a:off x="549879" y="1102137"/>
            <a:ext cx="6932429" cy="3211032"/>
          </a:xfrm>
        </p:spPr>
        <p:txBody>
          <a:bodyPr/>
          <a:lstStyle/>
          <a:p>
            <a:pPr algn="just"/>
            <a:endParaRPr lang="el-GR" sz="1800" b="0" i="0" u="none" strike="noStrike" baseline="0" dirty="0">
              <a:solidFill>
                <a:srgbClr val="000000"/>
              </a:solidFill>
              <a:latin typeface="PFTransport"/>
            </a:endParaRPr>
          </a:p>
          <a:p>
            <a:pPr algn="just"/>
            <a:r>
              <a:rPr lang="el-GR" sz="1800" b="0" i="0" u="none" strike="noStrike" baseline="0" dirty="0">
                <a:solidFill>
                  <a:srgbClr val="000000"/>
                </a:solidFill>
                <a:latin typeface="PFTransport"/>
              </a:rPr>
              <a:t>Mετά τις κηδείες, συγγενείς και φίλοι συγκεντρώνονται πάντα για φαγητό, διαδικασία η οποία θεωρείται ότι εξασφαλίζει εξάγνιση και εξορκίζει το θάνατο. </a:t>
            </a:r>
          </a:p>
          <a:p>
            <a:pPr algn="just"/>
            <a:endParaRPr lang="el-GR" sz="1800" b="0" i="0" u="none" strike="noStrike" baseline="0" dirty="0">
              <a:solidFill>
                <a:srgbClr val="000000"/>
              </a:solidFill>
              <a:latin typeface="PFTransport"/>
            </a:endParaRPr>
          </a:p>
          <a:p>
            <a:pPr algn="just"/>
            <a:r>
              <a:rPr lang="el-GR" sz="1800" b="0" i="0" u="none" strike="noStrike" baseline="0" dirty="0">
                <a:solidFill>
                  <a:srgbClr val="000000"/>
                </a:solidFill>
                <a:latin typeface="PFTransport"/>
              </a:rPr>
              <a:t>Στην Eλλάδα, 3, 9, 40 και 90 μέρες μετά το θάνατο προσφέρονται στη μνήμη του νεκρού κόλλυβα, ένα μείγμα από βρασμένο σιτάρι, αμύγδαλα, σπόρους ροδιού και μπαχαρικά, καλυμμένο με ζάχαρη. </a:t>
            </a:r>
          </a:p>
          <a:p>
            <a:pPr algn="just"/>
            <a:endParaRPr lang="el-GR" sz="1800" b="0" i="0" u="none" strike="noStrike" baseline="0" dirty="0">
              <a:solidFill>
                <a:srgbClr val="000000"/>
              </a:solidFill>
              <a:latin typeface="PFTransport"/>
            </a:endParaRPr>
          </a:p>
          <a:p>
            <a:pPr algn="just"/>
            <a:r>
              <a:rPr lang="el-GR" sz="1800" b="0" i="0" u="none" strike="noStrike" baseline="0" dirty="0">
                <a:solidFill>
                  <a:srgbClr val="000000"/>
                </a:solidFill>
                <a:latin typeface="PFTransport"/>
              </a:rPr>
              <a:t>Στα χωριά, τα κόλλυβα παρουσιάζονται με περίτεχνους και ελκυστικούς τρόπους, και συμβολίζουν την αιώνια και γλυκιά ζωή του νεκρού στους ουρανούς. </a:t>
            </a:r>
            <a:endParaRPr lang="en-US" dirty="0"/>
          </a:p>
        </p:txBody>
      </p:sp>
      <p:sp>
        <p:nvSpPr>
          <p:cNvPr id="7" name="TextBox 6">
            <a:extLst>
              <a:ext uri="{FF2B5EF4-FFF2-40B4-BE49-F238E27FC236}">
                <a16:creationId xmlns:a16="http://schemas.microsoft.com/office/drawing/2014/main" id="{7E56C008-CBD9-E638-AF57-8C9A4A125F21}"/>
              </a:ext>
            </a:extLst>
          </p:cNvPr>
          <p:cNvSpPr txBox="1"/>
          <p:nvPr/>
        </p:nvSpPr>
        <p:spPr>
          <a:xfrm>
            <a:off x="305330" y="476388"/>
            <a:ext cx="7421525" cy="707886"/>
          </a:xfrm>
          <a:prstGeom prst="rect">
            <a:avLst/>
          </a:prstGeom>
          <a:noFill/>
        </p:spPr>
        <p:txBody>
          <a:bodyPr wrap="square">
            <a:spAutoFit/>
          </a:bodyPr>
          <a:lstStyle/>
          <a:p>
            <a:pPr marL="139700" indent="0" algn="ctr">
              <a:buNone/>
            </a:pPr>
            <a:r>
              <a:rPr lang="el-GR" sz="2000" b="0" i="0" u="none" strike="noStrike" baseline="0" dirty="0">
                <a:solidFill>
                  <a:schemeClr val="accent1"/>
                </a:solidFill>
                <a:latin typeface="PFTransport"/>
              </a:rPr>
              <a:t>Οι χριστιανοί ακολουθούν ιδιαίτερες συνήθειες και κατά τις ταφικές τελετές. </a:t>
            </a:r>
          </a:p>
        </p:txBody>
      </p:sp>
      <p:pic>
        <p:nvPicPr>
          <p:cNvPr id="8" name="Picture 7">
            <a:extLst>
              <a:ext uri="{FF2B5EF4-FFF2-40B4-BE49-F238E27FC236}">
                <a16:creationId xmlns:a16="http://schemas.microsoft.com/office/drawing/2014/main" id="{1343CD43-1CF0-A86F-F9F9-DA2D23465273}"/>
              </a:ext>
            </a:extLst>
          </p:cNvPr>
          <p:cNvPicPr>
            <a:picLocks noChangeAspect="1"/>
          </p:cNvPicPr>
          <p:nvPr/>
        </p:nvPicPr>
        <p:blipFill>
          <a:blip r:embed="rId2"/>
          <a:stretch>
            <a:fillRect/>
          </a:stretch>
        </p:blipFill>
        <p:spPr>
          <a:xfrm>
            <a:off x="7421526" y="3466214"/>
            <a:ext cx="1714807" cy="1677287"/>
          </a:xfrm>
          <a:prstGeom prst="rect">
            <a:avLst/>
          </a:prstGeom>
        </p:spPr>
      </p:pic>
    </p:spTree>
    <p:extLst>
      <p:ext uri="{BB962C8B-B14F-4D97-AF65-F5344CB8AC3E}">
        <p14:creationId xmlns:p14="http://schemas.microsoft.com/office/powerpoint/2010/main" val="9792720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8"/>
          <p:cNvGrpSpPr/>
          <p:nvPr/>
        </p:nvGrpSpPr>
        <p:grpSpPr>
          <a:xfrm>
            <a:off x="724200" y="533550"/>
            <a:ext cx="7695600" cy="4609950"/>
            <a:chOff x="724200" y="533550"/>
            <a:chExt cx="7695600" cy="4609950"/>
          </a:xfrm>
        </p:grpSpPr>
        <p:sp>
          <p:nvSpPr>
            <p:cNvPr id="569" name="Google Shape;569;p48"/>
            <p:cNvSpPr/>
            <p:nvPr/>
          </p:nvSpPr>
          <p:spPr>
            <a:xfrm rot="10800000" flipH="1">
              <a:off x="724200" y="54185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3741700" y="3483000"/>
              <a:ext cx="1660500" cy="16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8"/>
            <p:cNvSpPr/>
            <p:nvPr/>
          </p:nvSpPr>
          <p:spPr>
            <a:xfrm rot="10800000" flipH="1">
              <a:off x="8021100" y="533550"/>
              <a:ext cx="398700" cy="40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8"/>
            <p:cNvSpPr/>
            <p:nvPr/>
          </p:nvSpPr>
          <p:spPr>
            <a:xfrm rot="10800000" flipH="1">
              <a:off x="724200" y="5335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0E88D9E7-0EB1-86AB-7EA4-64D6E6C5EEA3}"/>
              </a:ext>
            </a:extLst>
          </p:cNvPr>
          <p:cNvSpPr/>
          <p:nvPr/>
        </p:nvSpPr>
        <p:spPr>
          <a:xfrm>
            <a:off x="1979003" y="1740753"/>
            <a:ext cx="5185891" cy="830997"/>
          </a:xfrm>
          <a:prstGeom prst="rect">
            <a:avLst/>
          </a:prstGeom>
          <a:noFill/>
        </p:spPr>
        <p:txBody>
          <a:bodyPr wrap="square" lIns="91440" tIns="45720" rIns="91440" bIns="45720">
            <a:spAutoFit/>
          </a:bodyPr>
          <a:lstStyle/>
          <a:p>
            <a:pPr algn="ctr"/>
            <a:r>
              <a:rPr lang="el-GR" sz="2400" b="1" i="0" u="none" strike="noStrike" baseline="0" dirty="0">
                <a:solidFill>
                  <a:schemeClr val="accent1"/>
                </a:solidFill>
                <a:latin typeface="PFTransport"/>
              </a:rPr>
              <a:t>Διαιτητικοί κανόνες &amp; απαγορεύσεις στον Μουσουλμανισμό </a:t>
            </a:r>
            <a:r>
              <a:rPr lang="el-GR" sz="2400" b="0" i="0" u="none" strike="noStrike" baseline="0" dirty="0">
                <a:solidFill>
                  <a:schemeClr val="accent1"/>
                </a:solidFill>
                <a:latin typeface="PFTransport"/>
              </a:rPr>
              <a:t>	</a:t>
            </a:r>
          </a:p>
        </p:txBody>
      </p:sp>
      <p:pic>
        <p:nvPicPr>
          <p:cNvPr id="2" name="Picture 1">
            <a:extLst>
              <a:ext uri="{FF2B5EF4-FFF2-40B4-BE49-F238E27FC236}">
                <a16:creationId xmlns:a16="http://schemas.microsoft.com/office/drawing/2014/main" id="{187241DA-A60C-4705-11A7-2B7CFFDFD4E6}"/>
              </a:ext>
            </a:extLst>
          </p:cNvPr>
          <p:cNvPicPr>
            <a:picLocks noChangeAspect="1"/>
          </p:cNvPicPr>
          <p:nvPr/>
        </p:nvPicPr>
        <p:blipFill>
          <a:blip r:embed="rId3"/>
          <a:stretch>
            <a:fillRect/>
          </a:stretch>
        </p:blipFill>
        <p:spPr>
          <a:xfrm>
            <a:off x="3518452" y="3031460"/>
            <a:ext cx="2106991" cy="1581891"/>
          </a:xfrm>
          <a:prstGeom prst="rect">
            <a:avLst/>
          </a:prstGeom>
        </p:spPr>
      </p:pic>
    </p:spTree>
    <p:extLst>
      <p:ext uri="{BB962C8B-B14F-4D97-AF65-F5344CB8AC3E}">
        <p14:creationId xmlns:p14="http://schemas.microsoft.com/office/powerpoint/2010/main" val="14512105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9E5BE-5C21-3275-7D00-1771FB915116}"/>
              </a:ext>
            </a:extLst>
          </p:cNvPr>
          <p:cNvSpPr>
            <a:spLocks noGrp="1"/>
          </p:cNvSpPr>
          <p:nvPr>
            <p:ph type="title"/>
          </p:nvPr>
        </p:nvSpPr>
        <p:spPr>
          <a:xfrm>
            <a:off x="1551442" y="525447"/>
            <a:ext cx="4191000" cy="434100"/>
          </a:xfrm>
        </p:spPr>
        <p:txBody>
          <a:bodyPr/>
          <a:lstStyle/>
          <a:p>
            <a:r>
              <a:rPr lang="el-GR" sz="2400" dirty="0">
                <a:solidFill>
                  <a:schemeClr val="accent1"/>
                </a:solidFill>
              </a:rPr>
              <a:t>Φαγητό &amp; Ισλάμ</a:t>
            </a:r>
            <a:endParaRPr lang="en-US" sz="2400" dirty="0">
              <a:solidFill>
                <a:schemeClr val="accent1"/>
              </a:solidFill>
            </a:endParaRPr>
          </a:p>
        </p:txBody>
      </p:sp>
      <p:sp>
        <p:nvSpPr>
          <p:cNvPr id="5" name="TextBox 4">
            <a:extLst>
              <a:ext uri="{FF2B5EF4-FFF2-40B4-BE49-F238E27FC236}">
                <a16:creationId xmlns:a16="http://schemas.microsoft.com/office/drawing/2014/main" id="{C8ACA384-61F5-66E4-628D-8F11829C49FA}"/>
              </a:ext>
            </a:extLst>
          </p:cNvPr>
          <p:cNvSpPr txBox="1"/>
          <p:nvPr/>
        </p:nvSpPr>
        <p:spPr>
          <a:xfrm>
            <a:off x="628182" y="1289079"/>
            <a:ext cx="5114260" cy="3416320"/>
          </a:xfrm>
          <a:prstGeom prst="rect">
            <a:avLst/>
          </a:prstGeom>
          <a:noFill/>
        </p:spPr>
        <p:txBody>
          <a:bodyPr wrap="square">
            <a:spAutoFit/>
          </a:bodyPr>
          <a:lstStyle/>
          <a:p>
            <a:pPr marL="285750" indent="-285750" algn="just">
              <a:buFont typeface="Wingdings" panose="05000000000000000000" pitchFamily="2" charset="2"/>
              <a:buChar char="v"/>
            </a:pPr>
            <a:r>
              <a:rPr lang="el-GR" sz="1800" b="0" i="0" u="none" strike="noStrike" baseline="0" dirty="0">
                <a:solidFill>
                  <a:srgbClr val="000000"/>
                </a:solidFill>
                <a:latin typeface="PFTransport"/>
              </a:rPr>
              <a:t>Σύμφωνα με τις αρχές του ισλάμ, το φαγητό αποτελεί πρώτιστο ζήτημα λατρευτικής συμπεριφοράς. </a:t>
            </a:r>
          </a:p>
          <a:p>
            <a:pPr marL="285750" indent="-285750" algn="just">
              <a:buFont typeface="Wingdings" panose="05000000000000000000" pitchFamily="2" charset="2"/>
              <a:buChar char="v"/>
            </a:pPr>
            <a:endParaRPr lang="el-GR" sz="1800" dirty="0">
              <a:latin typeface="PFTransport"/>
            </a:endParaRPr>
          </a:p>
          <a:p>
            <a:pPr marL="285750" indent="-285750" algn="just">
              <a:buFont typeface="Wingdings" panose="05000000000000000000" pitchFamily="2" charset="2"/>
              <a:buChar char="v"/>
            </a:pPr>
            <a:r>
              <a:rPr lang="el-GR" sz="1800" b="0" i="0" u="none" strike="noStrike" baseline="0" dirty="0">
                <a:solidFill>
                  <a:srgbClr val="000000"/>
                </a:solidFill>
                <a:latin typeface="PFTransport"/>
              </a:rPr>
              <a:t>Oι μουσουλμάνοι καλούνται να διατρέφονται σωστά και να διατηρούν καλή υγεία, όμως, ταυτόχρονα, κάθε κατάχρηση τροφής θεωρείται ιδιαίτερα ανεπιθύμητη. </a:t>
            </a:r>
          </a:p>
          <a:p>
            <a:pPr marL="285750" indent="-285750" algn="just">
              <a:buFont typeface="Wingdings" panose="05000000000000000000" pitchFamily="2" charset="2"/>
              <a:buChar char="v"/>
            </a:pPr>
            <a:endParaRPr lang="el-GR" sz="1800" dirty="0">
              <a:latin typeface="PFTransport"/>
            </a:endParaRPr>
          </a:p>
          <a:p>
            <a:pPr marL="285750" indent="-285750" algn="just">
              <a:buFont typeface="Wingdings" panose="05000000000000000000" pitchFamily="2" charset="2"/>
              <a:buChar char="v"/>
            </a:pPr>
            <a:r>
              <a:rPr lang="el-GR" sz="1800" b="0" i="0" u="none" strike="noStrike" baseline="0" dirty="0">
                <a:solidFill>
                  <a:srgbClr val="000000"/>
                </a:solidFill>
                <a:latin typeface="PFTransport"/>
              </a:rPr>
              <a:t>Στους πιστούς συστήνεται να τρώνε «έως τα δύο τρίτα της χωρητικότητας του στομάχου, και όχι παραπάνω». </a:t>
            </a:r>
            <a:endParaRPr lang="en-US" sz="1800" dirty="0"/>
          </a:p>
        </p:txBody>
      </p:sp>
      <p:pic>
        <p:nvPicPr>
          <p:cNvPr id="8" name="Picture 7">
            <a:extLst>
              <a:ext uri="{FF2B5EF4-FFF2-40B4-BE49-F238E27FC236}">
                <a16:creationId xmlns:a16="http://schemas.microsoft.com/office/drawing/2014/main" id="{D7E2DDBB-1D70-7299-ED42-4DDC518704AD}"/>
              </a:ext>
            </a:extLst>
          </p:cNvPr>
          <p:cNvPicPr>
            <a:picLocks noChangeAspect="1"/>
          </p:cNvPicPr>
          <p:nvPr/>
        </p:nvPicPr>
        <p:blipFill>
          <a:blip r:embed="rId2"/>
          <a:stretch>
            <a:fillRect/>
          </a:stretch>
        </p:blipFill>
        <p:spPr>
          <a:xfrm>
            <a:off x="5821936" y="1864685"/>
            <a:ext cx="2885539" cy="1675957"/>
          </a:xfrm>
          <a:prstGeom prst="rect">
            <a:avLst/>
          </a:prstGeom>
        </p:spPr>
      </p:pic>
    </p:spTree>
    <p:extLst>
      <p:ext uri="{BB962C8B-B14F-4D97-AF65-F5344CB8AC3E}">
        <p14:creationId xmlns:p14="http://schemas.microsoft.com/office/powerpoint/2010/main" val="3362308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EFEAB0-8355-3A62-03A4-47A41FCF55B4}"/>
              </a:ext>
            </a:extLst>
          </p:cNvPr>
          <p:cNvSpPr/>
          <p:nvPr/>
        </p:nvSpPr>
        <p:spPr>
          <a:xfrm>
            <a:off x="8378455" y="3391785"/>
            <a:ext cx="398786" cy="139286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1282DF-2459-9560-B5C1-0DC4EC65AFE8}"/>
              </a:ext>
            </a:extLst>
          </p:cNvPr>
          <p:cNvSpPr>
            <a:spLocks noGrp="1"/>
          </p:cNvSpPr>
          <p:nvPr>
            <p:ph type="title"/>
          </p:nvPr>
        </p:nvSpPr>
        <p:spPr>
          <a:xfrm>
            <a:off x="1169555" y="451019"/>
            <a:ext cx="6804837" cy="434100"/>
          </a:xfrm>
        </p:spPr>
        <p:txBody>
          <a:bodyPr/>
          <a:lstStyle/>
          <a:p>
            <a:r>
              <a:rPr lang="el-GR" sz="2200" dirty="0">
                <a:solidFill>
                  <a:schemeClr val="accent1"/>
                </a:solidFill>
                <a:latin typeface="PFTransport"/>
              </a:rPr>
              <a:t>Κανόνες σωστής συμπεριφοράς κατά τη διάρκεια των γευμάτων των μουσουλμάνων</a:t>
            </a:r>
            <a:endParaRPr lang="en-US" sz="2200" dirty="0">
              <a:solidFill>
                <a:schemeClr val="accent1"/>
              </a:solidFill>
              <a:latin typeface="PFTransport"/>
            </a:endParaRPr>
          </a:p>
        </p:txBody>
      </p:sp>
      <p:sp>
        <p:nvSpPr>
          <p:cNvPr id="5" name="TextBox 4">
            <a:extLst>
              <a:ext uri="{FF2B5EF4-FFF2-40B4-BE49-F238E27FC236}">
                <a16:creationId xmlns:a16="http://schemas.microsoft.com/office/drawing/2014/main" id="{930FB06B-E6E1-9E9B-6EED-B592DCD21946}"/>
              </a:ext>
            </a:extLst>
          </p:cNvPr>
          <p:cNvSpPr txBox="1"/>
          <p:nvPr/>
        </p:nvSpPr>
        <p:spPr>
          <a:xfrm>
            <a:off x="411952" y="1153051"/>
            <a:ext cx="8320041" cy="3539430"/>
          </a:xfrm>
          <a:prstGeom prst="rect">
            <a:avLst/>
          </a:prstGeom>
          <a:noFill/>
        </p:spPr>
        <p:txBody>
          <a:bodyPr wrap="square">
            <a:spAutoFit/>
          </a:bodyPr>
          <a:lstStyle/>
          <a:p>
            <a:pPr marL="285750" indent="-285750" algn="just">
              <a:buFont typeface="Arial" panose="020B0604020202020204" pitchFamily="34" charset="0"/>
              <a:buChar char="•"/>
            </a:pPr>
            <a:r>
              <a:rPr lang="el-GR" sz="1600" b="0" i="0" u="none" strike="noStrike" baseline="0" dirty="0">
                <a:solidFill>
                  <a:srgbClr val="000000"/>
                </a:solidFill>
                <a:latin typeface="PFTransport"/>
              </a:rPr>
              <a:t>Στο </a:t>
            </a:r>
            <a:r>
              <a:rPr lang="el-GR" sz="1600" b="0" i="1" u="none" strike="noStrike" baseline="0" dirty="0">
                <a:solidFill>
                  <a:srgbClr val="000000"/>
                </a:solidFill>
                <a:latin typeface="PFTransport"/>
              </a:rPr>
              <a:t>Κοράνι </a:t>
            </a:r>
            <a:r>
              <a:rPr lang="el-GR" sz="1600" b="0" i="0" u="none" strike="noStrike" baseline="0" dirty="0">
                <a:solidFill>
                  <a:srgbClr val="000000"/>
                </a:solidFill>
                <a:latin typeface="PFTransport"/>
              </a:rPr>
              <a:t>επισημαίνεται ότι η σπατάλη της τροφής είναι αμάρτημα και ότι το πιάτο πρέπει να αφήνεται «καθαρό» μετά το γεύμα. </a:t>
            </a:r>
          </a:p>
          <a:p>
            <a:pPr marL="285750" indent="-285750" algn="just">
              <a:buFont typeface="Arial" panose="020B0604020202020204" pitchFamily="34" charset="0"/>
              <a:buChar char="•"/>
            </a:pPr>
            <a:endParaRPr lang="el-GR" sz="1600" b="0" i="0" u="none" strike="noStrike" baseline="0" dirty="0">
              <a:solidFill>
                <a:srgbClr val="000000"/>
              </a:solidFill>
              <a:latin typeface="PFTransport"/>
            </a:endParaRPr>
          </a:p>
          <a:p>
            <a:pPr marL="285750" indent="-285750" algn="just">
              <a:buFont typeface="Arial" panose="020B0604020202020204" pitchFamily="34" charset="0"/>
              <a:buChar char="•"/>
            </a:pPr>
            <a:r>
              <a:rPr lang="el-GR" sz="1600" b="0" i="0" u="none" strike="noStrike" baseline="0" dirty="0">
                <a:solidFill>
                  <a:srgbClr val="000000"/>
                </a:solidFill>
                <a:latin typeface="PFTransport"/>
              </a:rPr>
              <a:t>Επίσης, υπαγορεύεται ότι οι πιστοί οφείλουν να μοιράζονται την τροφή τους με αυτούς που τη στερούνται. </a:t>
            </a:r>
          </a:p>
          <a:p>
            <a:pPr marL="285750" indent="-285750" algn="just">
              <a:buFont typeface="Arial" panose="020B0604020202020204" pitchFamily="34" charset="0"/>
              <a:buChar char="•"/>
            </a:pPr>
            <a:endParaRPr lang="el-GR" sz="1600" dirty="0">
              <a:latin typeface="PFTransport"/>
            </a:endParaRPr>
          </a:p>
          <a:p>
            <a:pPr marL="285750" indent="-285750" algn="just">
              <a:buFont typeface="Arial" panose="020B0604020202020204" pitchFamily="34" charset="0"/>
              <a:buChar char="•"/>
            </a:pPr>
            <a:r>
              <a:rPr lang="el-GR" sz="1600" b="0" i="0" u="none" strike="noStrike" baseline="0" dirty="0">
                <a:solidFill>
                  <a:srgbClr val="000000"/>
                </a:solidFill>
                <a:latin typeface="PFTransport"/>
              </a:rPr>
              <a:t>Στις συνεστιάσεις των μουσουλμάνων σερβίρεται, συνήθως, πρώτος ο οικοδεσπότης, αντίθετα από ό,τι συνηθίζεται στις συνεστιάσεις των χριστιανών, στις οποίες σερβίρεται πρώτα ο καλεσμένος.</a:t>
            </a:r>
          </a:p>
          <a:p>
            <a:pPr marL="285750" indent="-285750" algn="just">
              <a:buFont typeface="Arial" panose="020B0604020202020204" pitchFamily="34" charset="0"/>
              <a:buChar char="•"/>
            </a:pPr>
            <a:endParaRPr lang="el-GR" sz="1600" dirty="0">
              <a:latin typeface="PFTransport"/>
            </a:endParaRPr>
          </a:p>
          <a:p>
            <a:pPr marL="285750" indent="-285750" algn="just">
              <a:buFont typeface="Arial" panose="020B0604020202020204" pitchFamily="34" charset="0"/>
              <a:buChar char="•"/>
            </a:pPr>
            <a:r>
              <a:rPr lang="el-GR" sz="1600" b="0" i="0" u="none" strike="noStrike" baseline="0" dirty="0">
                <a:solidFill>
                  <a:srgbClr val="000000"/>
                </a:solidFill>
                <a:latin typeface="PFTransport"/>
              </a:rPr>
              <a:t>Όταν δεν χρησιμοποιούν μαχαιροπίρουνα, οι ισλαμιστές τρώνε το φαγητό με το δεξί τους χέρι, αφού το αριστερό θεωρείται ακάθαρτο. </a:t>
            </a:r>
          </a:p>
          <a:p>
            <a:pPr marL="285750" indent="-285750" algn="just">
              <a:buFont typeface="Arial" panose="020B0604020202020204" pitchFamily="34" charset="0"/>
              <a:buChar char="•"/>
            </a:pPr>
            <a:endParaRPr lang="el-GR" sz="1600" dirty="0">
              <a:latin typeface="PFTransport"/>
            </a:endParaRPr>
          </a:p>
          <a:p>
            <a:pPr marL="285750" indent="-285750" algn="just">
              <a:buFont typeface="Arial" panose="020B0604020202020204" pitchFamily="34" charset="0"/>
              <a:buChar char="•"/>
            </a:pPr>
            <a:r>
              <a:rPr lang="el-GR" sz="1600" b="0" i="0" u="none" strike="noStrike" baseline="0" dirty="0">
                <a:solidFill>
                  <a:srgbClr val="000000"/>
                </a:solidFill>
                <a:latin typeface="PFTransport"/>
              </a:rPr>
              <a:t>Τέλος, οι πιστοί οφείλουν να πλένουν καλά τα χέρια και το στόμα τους πριν από το φαγητό. </a:t>
            </a:r>
            <a:endParaRPr lang="en-US" sz="1600" dirty="0"/>
          </a:p>
        </p:txBody>
      </p:sp>
    </p:spTree>
    <p:extLst>
      <p:ext uri="{BB962C8B-B14F-4D97-AF65-F5344CB8AC3E}">
        <p14:creationId xmlns:p14="http://schemas.microsoft.com/office/powerpoint/2010/main" val="642637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C9452E-18F2-DEA6-6612-3E9ABD1E0B22}"/>
              </a:ext>
            </a:extLst>
          </p:cNvPr>
          <p:cNvSpPr>
            <a:spLocks noGrp="1"/>
          </p:cNvSpPr>
          <p:nvPr>
            <p:ph type="body" idx="1"/>
          </p:nvPr>
        </p:nvSpPr>
        <p:spPr>
          <a:xfrm>
            <a:off x="636780" y="1836497"/>
            <a:ext cx="5295669" cy="2373900"/>
          </a:xfrm>
        </p:spPr>
        <p:txBody>
          <a:bodyPr/>
          <a:lstStyle/>
          <a:p>
            <a:pPr algn="just"/>
            <a:r>
              <a:rPr lang="el-GR" sz="1800" b="1" i="0" u="none" strike="noStrike" baseline="0" dirty="0">
                <a:solidFill>
                  <a:srgbClr val="000000"/>
                </a:solidFill>
                <a:latin typeface="PFTransport"/>
              </a:rPr>
              <a:t>Τη μαγική: </a:t>
            </a:r>
            <a:r>
              <a:rPr lang="el-GR" sz="1800" b="0" i="0" u="none" strike="noStrike" baseline="0" dirty="0">
                <a:solidFill>
                  <a:srgbClr val="000000"/>
                </a:solidFill>
                <a:latin typeface="PFTransport"/>
              </a:rPr>
              <a:t>Οι κανόνες αφορούν συγκεκριμένα χαρακτηριστικά συμπεριφοράς ή ανατομίας των ζώων, τα οποία οι άνθρωποι επιθυμούν να αποφύγουν. </a:t>
            </a:r>
            <a:endParaRPr lang="en-US" sz="1800" b="0" i="0" u="none" strike="noStrike" baseline="0" dirty="0">
              <a:solidFill>
                <a:srgbClr val="000000"/>
              </a:solidFill>
              <a:latin typeface="PFTransport"/>
            </a:endParaRPr>
          </a:p>
          <a:p>
            <a:endParaRPr lang="en-US" sz="1800" dirty="0">
              <a:solidFill>
                <a:srgbClr val="000000"/>
              </a:solidFill>
              <a:latin typeface="PFTransport"/>
            </a:endParaRPr>
          </a:p>
          <a:p>
            <a:pPr algn="just"/>
            <a:r>
              <a:rPr lang="el-GR" sz="1800" b="1" i="0" u="none" strike="noStrike" baseline="0" dirty="0">
                <a:solidFill>
                  <a:srgbClr val="000000"/>
                </a:solidFill>
                <a:latin typeface="PFTransport"/>
              </a:rPr>
              <a:t>Την αυταπάρνηση: </a:t>
            </a:r>
            <a:r>
              <a:rPr lang="el-GR" sz="1800" b="0" i="0" u="none" strike="noStrike" baseline="0" dirty="0">
                <a:solidFill>
                  <a:srgbClr val="000000"/>
                </a:solidFill>
                <a:latin typeface="PFTransport"/>
              </a:rPr>
              <a:t>Οι κανόνες αποτελούν έμπρακτη απόδειξη της θρησκευτικής αφοσίωσης και προωθούν την ηθική καλλιέργεια των πιστών μέσω της εκούσιας στέρησης. </a:t>
            </a:r>
            <a:r>
              <a:rPr lang="el-GR" sz="1800" b="0" i="0" u="none" strike="noStrike" baseline="0" dirty="0">
                <a:solidFill>
                  <a:schemeClr val="accent1"/>
                </a:solidFill>
                <a:latin typeface="PFTransport"/>
              </a:rPr>
              <a:t>Αυτή η υπόθεση έχει χρησιμοποιηθεί κυρίως για την ερμηνεία του θεσμού της νηστείας στο χριστιανισμό και σε άλλες θρησκείες. </a:t>
            </a:r>
            <a:endParaRPr lang="en-US" dirty="0">
              <a:solidFill>
                <a:schemeClr val="accent1"/>
              </a:solidFill>
            </a:endParaRPr>
          </a:p>
        </p:txBody>
      </p:sp>
      <p:sp>
        <p:nvSpPr>
          <p:cNvPr id="3" name="Title 2">
            <a:extLst>
              <a:ext uri="{FF2B5EF4-FFF2-40B4-BE49-F238E27FC236}">
                <a16:creationId xmlns:a16="http://schemas.microsoft.com/office/drawing/2014/main" id="{E530AE86-C95A-9CAC-49C4-F7036FC66573}"/>
              </a:ext>
            </a:extLst>
          </p:cNvPr>
          <p:cNvSpPr>
            <a:spLocks noGrp="1"/>
          </p:cNvSpPr>
          <p:nvPr>
            <p:ph type="title"/>
          </p:nvPr>
        </p:nvSpPr>
        <p:spPr/>
        <p:txBody>
          <a:bodyPr/>
          <a:lstStyle/>
          <a:p>
            <a:r>
              <a:rPr lang="el-GR" sz="2800" dirty="0">
                <a:solidFill>
                  <a:schemeClr val="accent1"/>
                </a:solidFill>
                <a:latin typeface="PFTransport"/>
              </a:rPr>
              <a:t>ΑΞΟΝΕΣ: </a:t>
            </a:r>
            <a:r>
              <a:rPr lang="el-GR" sz="2800" b="0" dirty="0">
                <a:solidFill>
                  <a:schemeClr val="accent2"/>
                </a:solidFill>
                <a:latin typeface="PFTransport"/>
              </a:rPr>
              <a:t>μαγική, αυταπάρνηση</a:t>
            </a:r>
            <a:endParaRPr lang="en-US" sz="2800" b="0" dirty="0">
              <a:solidFill>
                <a:schemeClr val="accent2"/>
              </a:solidFill>
              <a:latin typeface="PFTransport"/>
            </a:endParaRPr>
          </a:p>
        </p:txBody>
      </p:sp>
      <p:pic>
        <p:nvPicPr>
          <p:cNvPr id="5" name="Picture 4">
            <a:extLst>
              <a:ext uri="{FF2B5EF4-FFF2-40B4-BE49-F238E27FC236}">
                <a16:creationId xmlns:a16="http://schemas.microsoft.com/office/drawing/2014/main" id="{EC79AE66-3BF8-7A6C-C10C-EBBD55AC2284}"/>
              </a:ext>
            </a:extLst>
          </p:cNvPr>
          <p:cNvPicPr>
            <a:picLocks noChangeAspect="1"/>
          </p:cNvPicPr>
          <p:nvPr/>
        </p:nvPicPr>
        <p:blipFill>
          <a:blip r:embed="rId2"/>
          <a:stretch>
            <a:fillRect/>
          </a:stretch>
        </p:blipFill>
        <p:spPr>
          <a:xfrm>
            <a:off x="6332572" y="2945777"/>
            <a:ext cx="2466975" cy="1847850"/>
          </a:xfrm>
          <a:prstGeom prst="rect">
            <a:avLst/>
          </a:prstGeom>
        </p:spPr>
      </p:pic>
    </p:spTree>
    <p:extLst>
      <p:ext uri="{BB962C8B-B14F-4D97-AF65-F5344CB8AC3E}">
        <p14:creationId xmlns:p14="http://schemas.microsoft.com/office/powerpoint/2010/main" val="27408547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A013-EF9E-2112-596D-FA564722796A}"/>
              </a:ext>
            </a:extLst>
          </p:cNvPr>
          <p:cNvSpPr>
            <a:spLocks noGrp="1"/>
          </p:cNvSpPr>
          <p:nvPr>
            <p:ph type="title"/>
          </p:nvPr>
        </p:nvSpPr>
        <p:spPr>
          <a:xfrm>
            <a:off x="1014929" y="467887"/>
            <a:ext cx="7114092" cy="434100"/>
          </a:xfrm>
        </p:spPr>
        <p:txBody>
          <a:bodyPr/>
          <a:lstStyle/>
          <a:p>
            <a:r>
              <a:rPr lang="el-GR" sz="2400" b="1" i="0" u="none" strike="noStrike" baseline="0" dirty="0">
                <a:solidFill>
                  <a:schemeClr val="accent1"/>
                </a:solidFill>
                <a:latin typeface="PFTraffic Black"/>
              </a:rPr>
              <a:t>Διαιτητικές απαγορεύσεις στο μουσουλμανισμό </a:t>
            </a:r>
            <a:endParaRPr lang="en-US" sz="3600" dirty="0">
              <a:solidFill>
                <a:schemeClr val="accent1"/>
              </a:solidFill>
            </a:endParaRPr>
          </a:p>
        </p:txBody>
      </p:sp>
      <p:sp>
        <p:nvSpPr>
          <p:cNvPr id="5" name="TextBox 4">
            <a:extLst>
              <a:ext uri="{FF2B5EF4-FFF2-40B4-BE49-F238E27FC236}">
                <a16:creationId xmlns:a16="http://schemas.microsoft.com/office/drawing/2014/main" id="{818DCC47-1A64-0BA8-70DF-6B9C32276A19}"/>
              </a:ext>
            </a:extLst>
          </p:cNvPr>
          <p:cNvSpPr txBox="1"/>
          <p:nvPr/>
        </p:nvSpPr>
        <p:spPr>
          <a:xfrm>
            <a:off x="662882" y="1335893"/>
            <a:ext cx="7706137" cy="3416320"/>
          </a:xfrm>
          <a:prstGeom prst="rect">
            <a:avLst/>
          </a:prstGeom>
          <a:noFill/>
        </p:spPr>
        <p:txBody>
          <a:bodyPr wrap="square">
            <a:spAutoFit/>
          </a:bodyPr>
          <a:lstStyle/>
          <a:p>
            <a:pPr algn="just"/>
            <a:endParaRPr lang="el-GR" sz="1800" dirty="0">
              <a:latin typeface="PFTransport"/>
            </a:endParaRPr>
          </a:p>
          <a:p>
            <a:pPr algn="just"/>
            <a:r>
              <a:rPr lang="el-GR" sz="1800" b="0" i="0" u="none" strike="noStrike" baseline="0" dirty="0">
                <a:solidFill>
                  <a:srgbClr val="000000"/>
                </a:solidFill>
                <a:latin typeface="PFTransport"/>
              </a:rPr>
              <a:t>Σύμφωνα με τις οδηγίες, απαγορεύεται αυστηρά η κατανάλωση αίματος, ψοφιμιών, τροφίμων που έχουν προσφερθεί σε είδωλα, χοιρινού και εθιστικών ποτών που παρασκευάζονται από σταφύλια. </a:t>
            </a:r>
          </a:p>
          <a:p>
            <a:pPr algn="just"/>
            <a:endParaRPr lang="el-GR" sz="1800" dirty="0">
              <a:latin typeface="PFTransport"/>
            </a:endParaRPr>
          </a:p>
          <a:p>
            <a:pPr algn="just"/>
            <a:r>
              <a:rPr lang="el-GR" sz="1800" b="0" i="0" u="none" strike="noStrike" baseline="0" dirty="0">
                <a:solidFill>
                  <a:srgbClr val="000000"/>
                </a:solidFill>
                <a:latin typeface="PFTransport"/>
              </a:rPr>
              <a:t>Κατ’ επέκταση, όλα τα αλκοολούχα ποτά είναι απαγορευμένα στους μουσουλμάνους και για τους παραβάτες προβλέπονται αυστηρές ποινές. </a:t>
            </a:r>
          </a:p>
          <a:p>
            <a:pPr algn="just"/>
            <a:endParaRPr lang="el-GR" sz="1800" dirty="0">
              <a:latin typeface="PFTransport"/>
            </a:endParaRPr>
          </a:p>
          <a:p>
            <a:pPr algn="just"/>
            <a:r>
              <a:rPr lang="el-GR" sz="1800" b="0" i="0" u="none" strike="noStrike" baseline="0" dirty="0">
                <a:solidFill>
                  <a:srgbClr val="000000"/>
                </a:solidFill>
                <a:latin typeface="PFTransport"/>
              </a:rPr>
              <a:t>Ωστόσο, η έμφαση που το </a:t>
            </a:r>
            <a:r>
              <a:rPr lang="el-GR" sz="1800" b="0" i="1" u="none" strike="noStrike" baseline="0" dirty="0">
                <a:solidFill>
                  <a:srgbClr val="000000"/>
                </a:solidFill>
                <a:latin typeface="PFTransport"/>
              </a:rPr>
              <a:t>Kοράνι </a:t>
            </a:r>
            <a:r>
              <a:rPr lang="el-GR" sz="1800" b="0" i="0" u="none" strike="noStrike" baseline="0" dirty="0">
                <a:solidFill>
                  <a:srgbClr val="000000"/>
                </a:solidFill>
                <a:latin typeface="PFTransport"/>
              </a:rPr>
              <a:t>δίνει στην προέλευση του αλκοόλ (από σταφύλια) χρησιμοποιείται κάποιες φορές ως πρόσχημα κατανάλωσης αλκοολούχων ποτών που δεν παρασκευάζονται από τη ζύμωση σταφυλιών, αλλά άλλων καρπών. </a:t>
            </a:r>
            <a:endParaRPr lang="en-US" sz="1800" dirty="0"/>
          </a:p>
        </p:txBody>
      </p:sp>
      <p:sp>
        <p:nvSpPr>
          <p:cNvPr id="7" name="TextBox 6">
            <a:extLst>
              <a:ext uri="{FF2B5EF4-FFF2-40B4-BE49-F238E27FC236}">
                <a16:creationId xmlns:a16="http://schemas.microsoft.com/office/drawing/2014/main" id="{56D30F8C-1C80-2393-5F8A-E172593D18A1}"/>
              </a:ext>
            </a:extLst>
          </p:cNvPr>
          <p:cNvSpPr txBox="1"/>
          <p:nvPr/>
        </p:nvSpPr>
        <p:spPr>
          <a:xfrm>
            <a:off x="1014929" y="1012727"/>
            <a:ext cx="7002045" cy="646331"/>
          </a:xfrm>
          <a:prstGeom prst="rect">
            <a:avLst/>
          </a:prstGeom>
          <a:noFill/>
        </p:spPr>
        <p:txBody>
          <a:bodyPr wrap="square">
            <a:spAutoFit/>
          </a:bodyPr>
          <a:lstStyle/>
          <a:p>
            <a:pPr algn="ctr"/>
            <a:r>
              <a:rPr lang="el-GR" sz="1800" b="0" i="0" u="none" strike="noStrike" baseline="0" dirty="0">
                <a:solidFill>
                  <a:schemeClr val="accent2"/>
                </a:solidFill>
                <a:latin typeface="PFTransport"/>
              </a:rPr>
              <a:t>Στο </a:t>
            </a:r>
            <a:r>
              <a:rPr lang="el-GR" sz="1800" b="0" i="1" u="none" strike="noStrike" baseline="0" dirty="0">
                <a:solidFill>
                  <a:schemeClr val="accent2"/>
                </a:solidFill>
                <a:latin typeface="PFTransport"/>
              </a:rPr>
              <a:t>Kοράνι </a:t>
            </a:r>
            <a:r>
              <a:rPr lang="el-GR" sz="1800" b="0" i="0" u="none" strike="noStrike" baseline="0" dirty="0">
                <a:solidFill>
                  <a:schemeClr val="accent2"/>
                </a:solidFill>
                <a:latin typeface="PFTransport"/>
              </a:rPr>
              <a:t>ορίζεται ποια τρόφιμα είναι </a:t>
            </a:r>
            <a:r>
              <a:rPr lang="el-GR" sz="1800" b="0" i="1" u="none" strike="noStrike" baseline="0" dirty="0">
                <a:solidFill>
                  <a:schemeClr val="accent2"/>
                </a:solidFill>
                <a:latin typeface="PFTransport"/>
              </a:rPr>
              <a:t>χαράμ (haram)</a:t>
            </a:r>
            <a:r>
              <a:rPr lang="el-GR" sz="1800" b="0" i="0" u="none" strike="noStrike" baseline="0" dirty="0">
                <a:solidFill>
                  <a:schemeClr val="accent2"/>
                </a:solidFill>
                <a:latin typeface="PFTransport"/>
              </a:rPr>
              <a:t>, μη επιτρεπτά, και όλα τα άλλα είναι </a:t>
            </a:r>
            <a:r>
              <a:rPr lang="el-GR" sz="1800" b="0" i="1" u="none" strike="noStrike" baseline="0" dirty="0">
                <a:solidFill>
                  <a:schemeClr val="accent2"/>
                </a:solidFill>
                <a:latin typeface="PFTransport"/>
              </a:rPr>
              <a:t>χαλάλ (halal)</a:t>
            </a:r>
            <a:r>
              <a:rPr lang="el-GR" sz="1800" b="0" i="0" u="none" strike="noStrike" baseline="0" dirty="0">
                <a:solidFill>
                  <a:schemeClr val="accent2"/>
                </a:solidFill>
                <a:latin typeface="PFTransport"/>
              </a:rPr>
              <a:t>, επιτρεπτά. </a:t>
            </a:r>
          </a:p>
        </p:txBody>
      </p:sp>
      <p:pic>
        <p:nvPicPr>
          <p:cNvPr id="8" name="Picture 7">
            <a:extLst>
              <a:ext uri="{FF2B5EF4-FFF2-40B4-BE49-F238E27FC236}">
                <a16:creationId xmlns:a16="http://schemas.microsoft.com/office/drawing/2014/main" id="{F04EEAFC-CE84-084E-0ACE-EA91712B002A}"/>
              </a:ext>
            </a:extLst>
          </p:cNvPr>
          <p:cNvPicPr>
            <a:picLocks noChangeAspect="1"/>
          </p:cNvPicPr>
          <p:nvPr/>
        </p:nvPicPr>
        <p:blipFill>
          <a:blip r:embed="rId2"/>
          <a:stretch>
            <a:fillRect/>
          </a:stretch>
        </p:blipFill>
        <p:spPr>
          <a:xfrm>
            <a:off x="7692481" y="0"/>
            <a:ext cx="1451519" cy="1012727"/>
          </a:xfrm>
          <a:prstGeom prst="rect">
            <a:avLst/>
          </a:prstGeom>
        </p:spPr>
      </p:pic>
    </p:spTree>
    <p:extLst>
      <p:ext uri="{BB962C8B-B14F-4D97-AF65-F5344CB8AC3E}">
        <p14:creationId xmlns:p14="http://schemas.microsoft.com/office/powerpoint/2010/main" val="26917202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31C5-C488-4A14-80D1-30E96DC84728}"/>
              </a:ext>
            </a:extLst>
          </p:cNvPr>
          <p:cNvSpPr>
            <a:spLocks noGrp="1"/>
          </p:cNvSpPr>
          <p:nvPr>
            <p:ph type="title"/>
          </p:nvPr>
        </p:nvSpPr>
        <p:spPr>
          <a:xfrm>
            <a:off x="1429623" y="299679"/>
            <a:ext cx="6284753" cy="434100"/>
          </a:xfrm>
        </p:spPr>
        <p:txBody>
          <a:bodyPr/>
          <a:lstStyle/>
          <a:p>
            <a:r>
              <a:rPr lang="el-GR" sz="2400" dirty="0">
                <a:solidFill>
                  <a:schemeClr val="accent1"/>
                </a:solidFill>
                <a:latin typeface="PFTransport"/>
              </a:rPr>
              <a:t>Μουσουλμανισμός &amp; Κατανάλωση κρέατος</a:t>
            </a:r>
            <a:endParaRPr lang="en-US" sz="3600" dirty="0">
              <a:solidFill>
                <a:schemeClr val="accent1"/>
              </a:solidFill>
            </a:endParaRPr>
          </a:p>
        </p:txBody>
      </p:sp>
      <p:sp>
        <p:nvSpPr>
          <p:cNvPr id="5" name="TextBox 4">
            <a:extLst>
              <a:ext uri="{FF2B5EF4-FFF2-40B4-BE49-F238E27FC236}">
                <a16:creationId xmlns:a16="http://schemas.microsoft.com/office/drawing/2014/main" id="{4466A13C-85A5-B949-7D64-003558E21430}"/>
              </a:ext>
            </a:extLst>
          </p:cNvPr>
          <p:cNvSpPr txBox="1"/>
          <p:nvPr/>
        </p:nvSpPr>
        <p:spPr>
          <a:xfrm>
            <a:off x="738480" y="767070"/>
            <a:ext cx="5736747" cy="3970318"/>
          </a:xfrm>
          <a:prstGeom prst="rect">
            <a:avLst/>
          </a:prstGeom>
          <a:noFill/>
        </p:spPr>
        <p:txBody>
          <a:bodyPr wrap="square">
            <a:spAutoFit/>
          </a:bodyPr>
          <a:lstStyle/>
          <a:p>
            <a:pPr algn="just"/>
            <a:r>
              <a:rPr lang="el-GR" sz="1800" b="0" i="0" u="none" strike="noStrike" baseline="0" dirty="0">
                <a:solidFill>
                  <a:schemeClr val="accent2"/>
                </a:solidFill>
                <a:latin typeface="PFTransport"/>
              </a:rPr>
              <a:t>Η κατανάλωση κρέατος επιτρέπεται μόνο όταν το ζώο έχει σφαγιασθεί σύμφωνα με τον ενδεδειγμένο τρόπο, όπως προβλέπει το εθιμοτυπικό: </a:t>
            </a:r>
          </a:p>
          <a:p>
            <a:pPr algn="just"/>
            <a:endParaRPr lang="el-GR" sz="1800" b="0" i="0" u="none" strike="noStrike" baseline="0" dirty="0">
              <a:solidFill>
                <a:srgbClr val="000000"/>
              </a:solidFill>
              <a:latin typeface="PFTransport"/>
            </a:endParaRPr>
          </a:p>
          <a:p>
            <a:pPr algn="just"/>
            <a:r>
              <a:rPr lang="el-GR" sz="1800" b="0" i="0" u="none" strike="noStrike" baseline="0" dirty="0">
                <a:solidFill>
                  <a:srgbClr val="000000"/>
                </a:solidFill>
                <a:latin typeface="PFTransport"/>
              </a:rPr>
              <a:t>το ζώο θανατώνεται με μια τομή που γίνεται από το μπροστινό μέρος του λαιμού του και ενώ προφέρονται φράσεις που επικαλούνται την παντοδυναμία του Θεού. </a:t>
            </a:r>
          </a:p>
          <a:p>
            <a:pPr algn="just"/>
            <a:endParaRPr lang="el-GR" sz="1800" b="0" i="0" u="none" strike="noStrike" baseline="0" dirty="0">
              <a:solidFill>
                <a:srgbClr val="000000"/>
              </a:solidFill>
              <a:latin typeface="PFTransport"/>
            </a:endParaRPr>
          </a:p>
          <a:p>
            <a:pPr marL="285750" indent="-285750" algn="just">
              <a:buFont typeface="Courier New" panose="02070309020205020404" pitchFamily="49" charset="0"/>
              <a:buChar char="o"/>
            </a:pPr>
            <a:r>
              <a:rPr lang="el-GR" sz="1800" b="0" i="0" u="none" strike="noStrike" baseline="0" dirty="0">
                <a:solidFill>
                  <a:srgbClr val="000000"/>
                </a:solidFill>
                <a:latin typeface="PFTransport"/>
              </a:rPr>
              <a:t>Τα ζώα θανατώνονται από όσους χαρακτηρίζονται «άθεοι», δηλαδή δεν είναι μουσουλμάνοι, χριστιανοί ή ιουδαίοι, θεωρούνται </a:t>
            </a:r>
            <a:r>
              <a:rPr lang="el-GR" sz="1800" b="0" i="1" u="none" strike="noStrike" baseline="0" dirty="0">
                <a:solidFill>
                  <a:srgbClr val="000000"/>
                </a:solidFill>
                <a:latin typeface="PFTransport"/>
              </a:rPr>
              <a:t>χαράμ</a:t>
            </a:r>
            <a:r>
              <a:rPr lang="el-GR" sz="1800" b="0" i="0" u="none" strike="noStrike" baseline="0" dirty="0">
                <a:solidFill>
                  <a:srgbClr val="000000"/>
                </a:solidFill>
                <a:latin typeface="PFTransport"/>
              </a:rPr>
              <a:t>. </a:t>
            </a:r>
          </a:p>
          <a:p>
            <a:pPr marL="285750" indent="-285750" algn="just">
              <a:buFont typeface="Courier New" panose="02070309020205020404" pitchFamily="49" charset="0"/>
              <a:buChar char="o"/>
            </a:pPr>
            <a:endParaRPr lang="el-GR" sz="1800" dirty="0">
              <a:latin typeface="PFTransport"/>
            </a:endParaRPr>
          </a:p>
          <a:p>
            <a:pPr marL="285750" indent="-285750" algn="just">
              <a:buFont typeface="Courier New" panose="02070309020205020404" pitchFamily="49" charset="0"/>
              <a:buChar char="o"/>
            </a:pPr>
            <a:r>
              <a:rPr lang="el-GR" sz="1800" b="0" i="0" u="none" strike="noStrike" baseline="0" dirty="0">
                <a:solidFill>
                  <a:srgbClr val="000000"/>
                </a:solidFill>
                <a:latin typeface="PFTransport"/>
              </a:rPr>
              <a:t>Όπως και οι ιουδαίοι, οι μουσουλμάνοι τρώνε το κρέας μόνο αφού υποστεί τη μέγιστη δυνατή αφαίμαξη. </a:t>
            </a:r>
            <a:endParaRPr lang="en-US" sz="1800" dirty="0"/>
          </a:p>
        </p:txBody>
      </p:sp>
      <p:sp>
        <p:nvSpPr>
          <p:cNvPr id="11" name="TextBox 10">
            <a:extLst>
              <a:ext uri="{FF2B5EF4-FFF2-40B4-BE49-F238E27FC236}">
                <a16:creationId xmlns:a16="http://schemas.microsoft.com/office/drawing/2014/main" id="{22F05668-5938-6C2A-18C0-F684DB2C441B}"/>
              </a:ext>
            </a:extLst>
          </p:cNvPr>
          <p:cNvSpPr txBox="1"/>
          <p:nvPr/>
        </p:nvSpPr>
        <p:spPr>
          <a:xfrm>
            <a:off x="6475227" y="1305679"/>
            <a:ext cx="2302433" cy="2893100"/>
          </a:xfrm>
          <a:prstGeom prst="rect">
            <a:avLst/>
          </a:prstGeom>
          <a:solidFill>
            <a:schemeClr val="accent1">
              <a:lumMod val="20000"/>
              <a:lumOff val="80000"/>
            </a:schemeClr>
          </a:solidFill>
          <a:ln>
            <a:solidFill>
              <a:schemeClr val="accent1"/>
            </a:solidFill>
          </a:ln>
        </p:spPr>
        <p:txBody>
          <a:bodyPr wrap="square">
            <a:spAutoFit/>
          </a:bodyPr>
          <a:lstStyle/>
          <a:p>
            <a:pPr algn="ctr"/>
            <a:r>
              <a:rPr lang="el-GR" sz="1400" b="0" i="0" u="none" strike="noStrike" baseline="0" dirty="0">
                <a:solidFill>
                  <a:schemeClr val="accent2"/>
                </a:solidFill>
                <a:latin typeface="PFTransport"/>
              </a:rPr>
              <a:t>Σύμφωνα με παραδόσεις που περιέχονται στις </a:t>
            </a:r>
            <a:r>
              <a:rPr lang="el-GR" sz="1400" b="0" i="1" u="none" strike="noStrike" baseline="0" dirty="0">
                <a:solidFill>
                  <a:schemeClr val="accent2"/>
                </a:solidFill>
                <a:latin typeface="PFTransport"/>
              </a:rPr>
              <a:t>Xαντίθ</a:t>
            </a:r>
            <a:r>
              <a:rPr lang="el-GR" sz="1400" b="0" i="0" u="none" strike="noStrike" baseline="0" dirty="0">
                <a:solidFill>
                  <a:schemeClr val="accent2"/>
                </a:solidFill>
                <a:latin typeface="PFTransport"/>
              </a:rPr>
              <a:t>, απαγορευμένα είναι και ορισμένα άλλα ζωικά είδη: </a:t>
            </a:r>
          </a:p>
          <a:p>
            <a:pPr algn="ctr"/>
            <a:r>
              <a:rPr lang="el-GR" sz="1400" b="0" i="0" u="none" strike="noStrike" baseline="0" dirty="0">
                <a:solidFill>
                  <a:srgbClr val="000000"/>
                </a:solidFill>
                <a:latin typeface="PFTransport"/>
              </a:rPr>
              <a:t>ο ελέφαντας, όσα τετράποδα ζώα συλλαμβάνουν τα θύματά τους με τα δόντια (στο </a:t>
            </a:r>
            <a:r>
              <a:rPr lang="el-GR" sz="1400" b="0" i="1" u="none" strike="noStrike" baseline="0" dirty="0">
                <a:solidFill>
                  <a:srgbClr val="000000"/>
                </a:solidFill>
                <a:latin typeface="PFTransport"/>
              </a:rPr>
              <a:t>Κοράνι </a:t>
            </a:r>
            <a:r>
              <a:rPr lang="el-GR" sz="1400" b="0" i="0" u="none" strike="noStrike" baseline="0" dirty="0">
                <a:solidFill>
                  <a:srgbClr val="000000"/>
                </a:solidFill>
                <a:latin typeface="PFTransport"/>
              </a:rPr>
              <a:t>γίνεται ειδική αναφορά στην ύαινα και την αλεπού), καθώς και όσα πτηνά συλλαμβάνουν την τροφή τους με τα νύχια. </a:t>
            </a:r>
            <a:endParaRPr lang="en-US" dirty="0"/>
          </a:p>
        </p:txBody>
      </p:sp>
    </p:spTree>
    <p:extLst>
      <p:ext uri="{BB962C8B-B14F-4D97-AF65-F5344CB8AC3E}">
        <p14:creationId xmlns:p14="http://schemas.microsoft.com/office/powerpoint/2010/main" val="404461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69974-C289-0252-DC42-182943F16511}"/>
              </a:ext>
            </a:extLst>
          </p:cNvPr>
          <p:cNvSpPr>
            <a:spLocks noGrp="1"/>
          </p:cNvSpPr>
          <p:nvPr>
            <p:ph type="title"/>
          </p:nvPr>
        </p:nvSpPr>
        <p:spPr>
          <a:xfrm>
            <a:off x="3793585" y="470952"/>
            <a:ext cx="4849358" cy="755836"/>
          </a:xfrm>
        </p:spPr>
        <p:txBody>
          <a:bodyPr/>
          <a:lstStyle/>
          <a:p>
            <a:r>
              <a:rPr lang="el-GR" sz="2400" i="0" u="none" strike="noStrike" baseline="0" dirty="0">
                <a:solidFill>
                  <a:schemeClr val="accent1"/>
                </a:solidFill>
                <a:latin typeface="PFTransport"/>
              </a:rPr>
              <a:t>Η νηστεία στον μουσουλμανισμό </a:t>
            </a:r>
            <a:r>
              <a:rPr lang="el-GR" sz="2400" i="0" u="none" strike="noStrike" baseline="0" dirty="0">
                <a:solidFill>
                  <a:schemeClr val="accent2"/>
                </a:solidFill>
                <a:latin typeface="PFTransport"/>
              </a:rPr>
              <a:t>(Ραμαζάνι)</a:t>
            </a:r>
            <a:endParaRPr lang="en-US" sz="2400" dirty="0">
              <a:solidFill>
                <a:schemeClr val="accent2"/>
              </a:solidFill>
              <a:latin typeface="PFTransport"/>
            </a:endParaRPr>
          </a:p>
        </p:txBody>
      </p:sp>
      <p:sp>
        <p:nvSpPr>
          <p:cNvPr id="5" name="TextBox 4">
            <a:extLst>
              <a:ext uri="{FF2B5EF4-FFF2-40B4-BE49-F238E27FC236}">
                <a16:creationId xmlns:a16="http://schemas.microsoft.com/office/drawing/2014/main" id="{B10A9368-5FC7-602C-3B57-806E83940FF7}"/>
              </a:ext>
            </a:extLst>
          </p:cNvPr>
          <p:cNvSpPr txBox="1"/>
          <p:nvPr/>
        </p:nvSpPr>
        <p:spPr>
          <a:xfrm>
            <a:off x="3618603" y="1301216"/>
            <a:ext cx="5178057" cy="3046988"/>
          </a:xfrm>
          <a:prstGeom prst="rect">
            <a:avLst/>
          </a:prstGeom>
          <a:solidFill>
            <a:schemeClr val="tx2"/>
          </a:solidFill>
        </p:spPr>
        <p:txBody>
          <a:bodyPr wrap="square">
            <a:spAutoFit/>
          </a:bodyPr>
          <a:lstStyle/>
          <a:p>
            <a:pPr algn="just"/>
            <a:r>
              <a:rPr lang="el-GR" sz="1600" b="0" i="0" u="none" strike="noStrike" baseline="0" dirty="0">
                <a:solidFill>
                  <a:srgbClr val="000000"/>
                </a:solidFill>
                <a:latin typeface="PFTransport"/>
              </a:rPr>
              <a:t>Το ραμαζάνι ή ράμανταν, στα αραβικά, είναι ο ένατος μήνας του σεληνιακού ημερολογίου των Αράβων. Η νηστεία αυτόν το μήνα μνημονεύει την αποκάλυψη του Aλλάχ στον Mωάμεθ το 610. Η νηστεία του ραμαζανιού, ανάλογα με τη χρονιά, παρατηρείται σε διάφορες εποχές του χρόνου. Αυτό οφείλεται στη διαφορά που υπάρχει ανάμεσα στο ηλιακό και το σεληνιακό, ισλαμικό ημερολόγιο, το οποίο περιλαμβάνει 354 ημέρες. Έτσι, κάθε χρόνο, ο μήνας ράμανταν μετατοπίζεται κατά ένδεκα περίπου ήμερες σε σχέση με το δυτικό, ηλιακό ημερολόγιο των 365 ημερών. H τήρηση της νηστείας του ραμαζανιού είναι ένας εκ των πέντε «πυλώνων» της ισλαμικής πίστης. </a:t>
            </a:r>
          </a:p>
        </p:txBody>
      </p:sp>
      <p:pic>
        <p:nvPicPr>
          <p:cNvPr id="6" name="Picture 5">
            <a:extLst>
              <a:ext uri="{FF2B5EF4-FFF2-40B4-BE49-F238E27FC236}">
                <a16:creationId xmlns:a16="http://schemas.microsoft.com/office/drawing/2014/main" id="{92F2A183-58EA-66A0-B194-E36AB15F04EA}"/>
              </a:ext>
            </a:extLst>
          </p:cNvPr>
          <p:cNvPicPr>
            <a:picLocks noChangeAspect="1"/>
          </p:cNvPicPr>
          <p:nvPr/>
        </p:nvPicPr>
        <p:blipFill>
          <a:blip r:embed="rId2"/>
          <a:stretch>
            <a:fillRect/>
          </a:stretch>
        </p:blipFill>
        <p:spPr>
          <a:xfrm>
            <a:off x="443033" y="1658680"/>
            <a:ext cx="3086975" cy="2413590"/>
          </a:xfrm>
          <a:prstGeom prst="rect">
            <a:avLst/>
          </a:prstGeom>
        </p:spPr>
      </p:pic>
    </p:spTree>
    <p:extLst>
      <p:ext uri="{BB962C8B-B14F-4D97-AF65-F5344CB8AC3E}">
        <p14:creationId xmlns:p14="http://schemas.microsoft.com/office/powerpoint/2010/main" val="27701585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585A3-71EC-D9A4-686F-9B83ADF23332}"/>
              </a:ext>
            </a:extLst>
          </p:cNvPr>
          <p:cNvSpPr>
            <a:spLocks noGrp="1"/>
          </p:cNvSpPr>
          <p:nvPr>
            <p:ph type="title"/>
          </p:nvPr>
        </p:nvSpPr>
        <p:spPr>
          <a:xfrm>
            <a:off x="1817712" y="408489"/>
            <a:ext cx="5508576" cy="434100"/>
          </a:xfrm>
        </p:spPr>
        <p:txBody>
          <a:bodyPr/>
          <a:lstStyle/>
          <a:p>
            <a:r>
              <a:rPr lang="el-GR" sz="2400" b="1" i="0" u="none" strike="noStrike" baseline="0" dirty="0">
                <a:solidFill>
                  <a:schemeClr val="accent1"/>
                </a:solidFill>
                <a:latin typeface="PFTraffic Black"/>
              </a:rPr>
              <a:t>Διαιτητικές απαγορεύσεις στο Ραμαζάνι</a:t>
            </a:r>
            <a:endParaRPr lang="en-US" sz="2400" dirty="0"/>
          </a:p>
        </p:txBody>
      </p:sp>
      <p:sp>
        <p:nvSpPr>
          <p:cNvPr id="5" name="TextBox 4">
            <a:extLst>
              <a:ext uri="{FF2B5EF4-FFF2-40B4-BE49-F238E27FC236}">
                <a16:creationId xmlns:a16="http://schemas.microsoft.com/office/drawing/2014/main" id="{C3549A60-8E40-5B16-FAEE-5E48145BF19A}"/>
              </a:ext>
            </a:extLst>
          </p:cNvPr>
          <p:cNvSpPr txBox="1"/>
          <p:nvPr/>
        </p:nvSpPr>
        <p:spPr>
          <a:xfrm>
            <a:off x="648586" y="1236282"/>
            <a:ext cx="4657060" cy="2862322"/>
          </a:xfrm>
          <a:prstGeom prst="rect">
            <a:avLst/>
          </a:prstGeom>
          <a:noFill/>
        </p:spPr>
        <p:txBody>
          <a:bodyPr wrap="square">
            <a:spAutoFit/>
          </a:bodyPr>
          <a:lstStyle/>
          <a:p>
            <a:pPr algn="just"/>
            <a:r>
              <a:rPr lang="el-GR" sz="1800" b="0" i="0" u="none" strike="noStrike" baseline="0" dirty="0">
                <a:solidFill>
                  <a:srgbClr val="000000"/>
                </a:solidFill>
                <a:latin typeface="PFTransport"/>
              </a:rPr>
              <a:t>Στη μουσουλμανική νηστεία προβλέπεται πλήρης αποχή από την τροφή και τα υγρά στη διάρκεια της ημέρας, δηλαδή από την ανατολή μέχρι τη δύση του ήλιου. Mε τη δύση του ήλιου, οι πιστοί κάθονται για ένα ελαφρύ δείπνο. Στη διάρκεια της τελευταίας εβδομάδας όμως, το δείπνο στο ραμαζάνι αποκτά εορταστικό χαρακτήρα και είναι αφορμή για συνεύρεση, προσφορά στους συνανθρώπους και φαγοπότι. </a:t>
            </a:r>
            <a:endParaRPr lang="en-US" sz="1800" dirty="0"/>
          </a:p>
        </p:txBody>
      </p:sp>
      <p:pic>
        <p:nvPicPr>
          <p:cNvPr id="6" name="Picture 5">
            <a:extLst>
              <a:ext uri="{FF2B5EF4-FFF2-40B4-BE49-F238E27FC236}">
                <a16:creationId xmlns:a16="http://schemas.microsoft.com/office/drawing/2014/main" id="{2763A994-B4BD-B452-B238-B6ED9410E655}"/>
              </a:ext>
            </a:extLst>
          </p:cNvPr>
          <p:cNvPicPr>
            <a:picLocks noChangeAspect="1"/>
          </p:cNvPicPr>
          <p:nvPr/>
        </p:nvPicPr>
        <p:blipFill rotWithShape="1">
          <a:blip r:embed="rId2"/>
          <a:srcRect l="16140" r="5969"/>
          <a:stretch/>
        </p:blipFill>
        <p:spPr>
          <a:xfrm>
            <a:off x="5613992" y="1356863"/>
            <a:ext cx="3040911" cy="2342422"/>
          </a:xfrm>
          <a:prstGeom prst="rect">
            <a:avLst/>
          </a:prstGeom>
        </p:spPr>
      </p:pic>
      <p:sp>
        <p:nvSpPr>
          <p:cNvPr id="8" name="TextBox 7">
            <a:extLst>
              <a:ext uri="{FF2B5EF4-FFF2-40B4-BE49-F238E27FC236}">
                <a16:creationId xmlns:a16="http://schemas.microsoft.com/office/drawing/2014/main" id="{B2E36440-CAB5-610A-585A-2BCEDD0D5964}"/>
              </a:ext>
            </a:extLst>
          </p:cNvPr>
          <p:cNvSpPr txBox="1"/>
          <p:nvPr/>
        </p:nvSpPr>
        <p:spPr>
          <a:xfrm>
            <a:off x="1302488" y="4098604"/>
            <a:ext cx="6539023" cy="584775"/>
          </a:xfrm>
          <a:prstGeom prst="rect">
            <a:avLst/>
          </a:prstGeom>
          <a:noFill/>
        </p:spPr>
        <p:txBody>
          <a:bodyPr wrap="square">
            <a:spAutoFit/>
          </a:bodyPr>
          <a:lstStyle/>
          <a:p>
            <a:pPr algn="ctr"/>
            <a:r>
              <a:rPr lang="el-GR" sz="1600" b="0" i="0" u="none" strike="noStrike" baseline="0" dirty="0">
                <a:solidFill>
                  <a:schemeClr val="accent2"/>
                </a:solidFill>
                <a:latin typeface="PFTransport"/>
              </a:rPr>
              <a:t>Εκτός από το φαγητό και το νερό, οι πιστοί απέχουν επίσης από το κάπνισμα και τη λήψη φαρμάκων. </a:t>
            </a:r>
            <a:endParaRPr lang="en-US" sz="1600" dirty="0">
              <a:solidFill>
                <a:schemeClr val="accent2"/>
              </a:solidFill>
            </a:endParaRPr>
          </a:p>
        </p:txBody>
      </p:sp>
    </p:spTree>
    <p:extLst>
      <p:ext uri="{BB962C8B-B14F-4D97-AF65-F5344CB8AC3E}">
        <p14:creationId xmlns:p14="http://schemas.microsoft.com/office/powerpoint/2010/main" val="16408635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C365B-23FB-5851-D3B4-3A9A0FF70ADF}"/>
              </a:ext>
            </a:extLst>
          </p:cNvPr>
          <p:cNvSpPr>
            <a:spLocks noGrp="1"/>
          </p:cNvSpPr>
          <p:nvPr>
            <p:ph type="title"/>
          </p:nvPr>
        </p:nvSpPr>
        <p:spPr>
          <a:xfrm>
            <a:off x="897995" y="258714"/>
            <a:ext cx="7348008" cy="1010093"/>
          </a:xfrm>
        </p:spPr>
        <p:txBody>
          <a:bodyPr/>
          <a:lstStyle/>
          <a:p>
            <a:r>
              <a:rPr lang="el-GR" sz="2400" b="1" i="0" u="none" strike="noStrike" baseline="0" dirty="0">
                <a:solidFill>
                  <a:schemeClr val="accent1"/>
                </a:solidFill>
                <a:latin typeface="PFTransport"/>
              </a:rPr>
              <a:t>Ανατολικές θρησκείες &amp; η παράδοση της φυτοφαγίας </a:t>
            </a:r>
            <a:r>
              <a:rPr lang="el-GR" sz="2400" b="0" i="0" u="none" strike="noStrike" baseline="0" dirty="0">
                <a:solidFill>
                  <a:schemeClr val="accent1"/>
                </a:solidFill>
                <a:latin typeface="PFTransport"/>
              </a:rPr>
              <a:t>	</a:t>
            </a:r>
            <a:endParaRPr lang="en-US" sz="3600" dirty="0">
              <a:solidFill>
                <a:schemeClr val="accent1"/>
              </a:solidFill>
              <a:latin typeface="PFTransport"/>
            </a:endParaRPr>
          </a:p>
        </p:txBody>
      </p:sp>
      <p:sp>
        <p:nvSpPr>
          <p:cNvPr id="7" name="TextBox 6">
            <a:extLst>
              <a:ext uri="{FF2B5EF4-FFF2-40B4-BE49-F238E27FC236}">
                <a16:creationId xmlns:a16="http://schemas.microsoft.com/office/drawing/2014/main" id="{D5FCA6B6-95D2-7E53-7E0A-4000A481D5D5}"/>
              </a:ext>
            </a:extLst>
          </p:cNvPr>
          <p:cNvSpPr txBox="1"/>
          <p:nvPr/>
        </p:nvSpPr>
        <p:spPr>
          <a:xfrm>
            <a:off x="5564399" y="2571750"/>
            <a:ext cx="2410020" cy="1477328"/>
          </a:xfrm>
          <a:prstGeom prst="rect">
            <a:avLst/>
          </a:prstGeom>
          <a:noFill/>
        </p:spPr>
        <p:txBody>
          <a:bodyPr wrap="square">
            <a:spAutoFit/>
          </a:bodyPr>
          <a:lstStyle/>
          <a:p>
            <a:pPr algn="ctr"/>
            <a:r>
              <a:rPr lang="el-GR" sz="1800" b="0" i="0" u="none" strike="noStrike" baseline="0" dirty="0">
                <a:solidFill>
                  <a:schemeClr val="accent2"/>
                </a:solidFill>
                <a:latin typeface="PFTransport"/>
              </a:rPr>
              <a:t>Η φυτοφαγία έχει μακρά παράδοση στην Ασία και κυρίως στην Ινδία, όπου συνεχίζεται ως συνήθης πρακτική. </a:t>
            </a:r>
          </a:p>
        </p:txBody>
      </p:sp>
      <p:graphicFrame>
        <p:nvGraphicFramePr>
          <p:cNvPr id="10" name="Diagram 9">
            <a:extLst>
              <a:ext uri="{FF2B5EF4-FFF2-40B4-BE49-F238E27FC236}">
                <a16:creationId xmlns:a16="http://schemas.microsoft.com/office/drawing/2014/main" id="{58F785EA-1C03-8A67-1DC6-B8BD111A9568}"/>
              </a:ext>
            </a:extLst>
          </p:cNvPr>
          <p:cNvGraphicFramePr/>
          <p:nvPr>
            <p:extLst>
              <p:ext uri="{D42A27DB-BD31-4B8C-83A1-F6EECF244321}">
                <p14:modId xmlns:p14="http://schemas.microsoft.com/office/powerpoint/2010/main" val="4182343354"/>
              </p:ext>
            </p:extLst>
          </p:nvPr>
        </p:nvGraphicFramePr>
        <p:xfrm>
          <a:off x="696814" y="1268807"/>
          <a:ext cx="7589520" cy="3005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85110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8708D04-E6E9-36FC-1951-585F4F40BDE2}"/>
              </a:ext>
            </a:extLst>
          </p:cNvPr>
          <p:cNvSpPr txBox="1"/>
          <p:nvPr/>
        </p:nvSpPr>
        <p:spPr>
          <a:xfrm>
            <a:off x="499731" y="1367435"/>
            <a:ext cx="4455042" cy="2031325"/>
          </a:xfrm>
          <a:prstGeom prst="rect">
            <a:avLst/>
          </a:prstGeom>
          <a:noFill/>
        </p:spPr>
        <p:txBody>
          <a:bodyPr wrap="square">
            <a:spAutoFit/>
          </a:bodyPr>
          <a:lstStyle/>
          <a:p>
            <a:pPr algn="just"/>
            <a:r>
              <a:rPr lang="el-GR" sz="1800" b="0" i="0" u="none" strike="noStrike" baseline="0" dirty="0">
                <a:solidFill>
                  <a:srgbClr val="000000"/>
                </a:solidFill>
                <a:latin typeface="PFTransport"/>
              </a:rPr>
              <a:t>Σύμφωνα με την αρχή της μετενσάρκωσης, οι ψυχές δεν καταστρέφονται, αλλά απλώς αλλάζουν μορφή. H αρχή της μετενσάρκωσης αποτελεί κεντρικό δόγμα του σύγχρονου ινδουισμού, ζαϊνισμού και βουδισμού, και ουσιαστικά ισοδυναμεί με την αρχή της διατήρησης της ζωής. </a:t>
            </a:r>
            <a:endParaRPr lang="en-US" sz="1800" dirty="0"/>
          </a:p>
        </p:txBody>
      </p:sp>
      <p:sp>
        <p:nvSpPr>
          <p:cNvPr id="11" name="TextBox 10">
            <a:extLst>
              <a:ext uri="{FF2B5EF4-FFF2-40B4-BE49-F238E27FC236}">
                <a16:creationId xmlns:a16="http://schemas.microsoft.com/office/drawing/2014/main" id="{188FF58F-AA3D-7824-3285-568F0832E741}"/>
              </a:ext>
            </a:extLst>
          </p:cNvPr>
          <p:cNvSpPr txBox="1"/>
          <p:nvPr/>
        </p:nvSpPr>
        <p:spPr>
          <a:xfrm>
            <a:off x="5150893" y="1367435"/>
            <a:ext cx="3593805" cy="1754326"/>
          </a:xfrm>
          <a:prstGeom prst="rect">
            <a:avLst/>
          </a:prstGeom>
          <a:noFill/>
        </p:spPr>
        <p:txBody>
          <a:bodyPr wrap="square">
            <a:spAutoFit/>
          </a:bodyPr>
          <a:lstStyle/>
          <a:p>
            <a:pPr algn="just"/>
            <a:r>
              <a:rPr lang="el-GR" sz="1800" b="0" i="0" u="none" strike="noStrike" baseline="0" dirty="0">
                <a:solidFill>
                  <a:srgbClr val="000000"/>
                </a:solidFill>
                <a:latin typeface="PFTransport"/>
              </a:rPr>
              <a:t>Με τον όρο </a:t>
            </a:r>
            <a:r>
              <a:rPr lang="el-GR" sz="1800" b="0" i="1" u="none" strike="noStrike" baseline="0" dirty="0">
                <a:solidFill>
                  <a:srgbClr val="000000"/>
                </a:solidFill>
                <a:latin typeface="PFTransport"/>
              </a:rPr>
              <a:t>αχίμσα </a:t>
            </a:r>
            <a:r>
              <a:rPr lang="el-GR" sz="1800" b="0" i="0" u="none" strike="noStrike" baseline="0" dirty="0">
                <a:solidFill>
                  <a:srgbClr val="000000"/>
                </a:solidFill>
                <a:latin typeface="PFTransport"/>
              </a:rPr>
              <a:t>στα σανσκριτικά εννοείται η μη βία, αρχή η οποία κατά τους ινδουιστές ισχύει για όλα τα έμβια όντα. Aκραίες εφαρμογές της αρχής της μη βίας συναντώνται στο ζαϊνισμό. </a:t>
            </a:r>
            <a:endParaRPr lang="en-US" sz="1800" dirty="0"/>
          </a:p>
        </p:txBody>
      </p:sp>
      <p:sp>
        <p:nvSpPr>
          <p:cNvPr id="13" name="TextBox 12">
            <a:extLst>
              <a:ext uri="{FF2B5EF4-FFF2-40B4-BE49-F238E27FC236}">
                <a16:creationId xmlns:a16="http://schemas.microsoft.com/office/drawing/2014/main" id="{4D44DB44-66E5-73F4-848D-A309B96AF3A3}"/>
              </a:ext>
            </a:extLst>
          </p:cNvPr>
          <p:cNvSpPr txBox="1"/>
          <p:nvPr/>
        </p:nvSpPr>
        <p:spPr>
          <a:xfrm>
            <a:off x="914401" y="580609"/>
            <a:ext cx="3296092" cy="461665"/>
          </a:xfrm>
          <a:prstGeom prst="rect">
            <a:avLst/>
          </a:prstGeom>
          <a:noFill/>
        </p:spPr>
        <p:txBody>
          <a:bodyPr wrap="square">
            <a:spAutoFit/>
          </a:bodyPr>
          <a:lstStyle/>
          <a:p>
            <a:pPr algn="ctr"/>
            <a:r>
              <a:rPr lang="el-GR" sz="2400" b="1" i="0" u="none" strike="noStrike" baseline="0" dirty="0">
                <a:solidFill>
                  <a:schemeClr val="accent1"/>
                </a:solidFill>
                <a:latin typeface="PFTransport"/>
              </a:rPr>
              <a:t>Μετενσάρκωση</a:t>
            </a:r>
            <a:endParaRPr lang="en-US" b="1" dirty="0">
              <a:solidFill>
                <a:schemeClr val="accent1"/>
              </a:solidFill>
            </a:endParaRPr>
          </a:p>
        </p:txBody>
      </p:sp>
      <p:sp>
        <p:nvSpPr>
          <p:cNvPr id="15" name="TextBox 14">
            <a:extLst>
              <a:ext uri="{FF2B5EF4-FFF2-40B4-BE49-F238E27FC236}">
                <a16:creationId xmlns:a16="http://schemas.microsoft.com/office/drawing/2014/main" id="{A2863241-88BC-6C41-1163-D055734526F0}"/>
              </a:ext>
            </a:extLst>
          </p:cNvPr>
          <p:cNvSpPr txBox="1"/>
          <p:nvPr/>
        </p:nvSpPr>
        <p:spPr>
          <a:xfrm>
            <a:off x="5932967" y="580610"/>
            <a:ext cx="2105247" cy="461665"/>
          </a:xfrm>
          <a:prstGeom prst="rect">
            <a:avLst/>
          </a:prstGeom>
          <a:noFill/>
        </p:spPr>
        <p:txBody>
          <a:bodyPr wrap="square">
            <a:spAutoFit/>
          </a:bodyPr>
          <a:lstStyle/>
          <a:p>
            <a:pPr algn="ctr"/>
            <a:r>
              <a:rPr lang="en-US" sz="2400" b="1" dirty="0">
                <a:solidFill>
                  <a:schemeClr val="accent1"/>
                </a:solidFill>
                <a:latin typeface="PFTransport"/>
              </a:rPr>
              <a:t>A</a:t>
            </a:r>
            <a:r>
              <a:rPr lang="el-GR" sz="2400" b="1" u="none" strike="noStrike" baseline="0" dirty="0">
                <a:solidFill>
                  <a:schemeClr val="accent1"/>
                </a:solidFill>
                <a:latin typeface="PFTransport"/>
              </a:rPr>
              <a:t>χίμσα</a:t>
            </a:r>
            <a:endParaRPr lang="en-US" b="1" dirty="0">
              <a:solidFill>
                <a:schemeClr val="accent1"/>
              </a:solidFill>
            </a:endParaRPr>
          </a:p>
        </p:txBody>
      </p:sp>
      <p:pic>
        <p:nvPicPr>
          <p:cNvPr id="17" name="Picture 16">
            <a:extLst>
              <a:ext uri="{FF2B5EF4-FFF2-40B4-BE49-F238E27FC236}">
                <a16:creationId xmlns:a16="http://schemas.microsoft.com/office/drawing/2014/main" id="{F4422B72-A84D-95D1-C24D-0B911324028D}"/>
              </a:ext>
            </a:extLst>
          </p:cNvPr>
          <p:cNvPicPr>
            <a:picLocks noChangeAspect="1"/>
          </p:cNvPicPr>
          <p:nvPr/>
        </p:nvPicPr>
        <p:blipFill>
          <a:blip r:embed="rId2"/>
          <a:stretch>
            <a:fillRect/>
          </a:stretch>
        </p:blipFill>
        <p:spPr>
          <a:xfrm>
            <a:off x="1719047" y="3567394"/>
            <a:ext cx="953136" cy="995497"/>
          </a:xfrm>
          <a:prstGeom prst="rect">
            <a:avLst/>
          </a:prstGeom>
        </p:spPr>
      </p:pic>
      <p:pic>
        <p:nvPicPr>
          <p:cNvPr id="18" name="Picture 17">
            <a:extLst>
              <a:ext uri="{FF2B5EF4-FFF2-40B4-BE49-F238E27FC236}">
                <a16:creationId xmlns:a16="http://schemas.microsoft.com/office/drawing/2014/main" id="{B382E8EA-DF8B-AE55-9049-182ECBEADE38}"/>
              </a:ext>
            </a:extLst>
          </p:cNvPr>
          <p:cNvPicPr>
            <a:picLocks noChangeAspect="1"/>
          </p:cNvPicPr>
          <p:nvPr/>
        </p:nvPicPr>
        <p:blipFill>
          <a:blip r:embed="rId3"/>
          <a:stretch>
            <a:fillRect/>
          </a:stretch>
        </p:blipFill>
        <p:spPr>
          <a:xfrm>
            <a:off x="4043320" y="3521262"/>
            <a:ext cx="1057359" cy="1057359"/>
          </a:xfrm>
          <a:prstGeom prst="rect">
            <a:avLst/>
          </a:prstGeom>
        </p:spPr>
      </p:pic>
      <p:pic>
        <p:nvPicPr>
          <p:cNvPr id="19" name="Picture 18">
            <a:extLst>
              <a:ext uri="{FF2B5EF4-FFF2-40B4-BE49-F238E27FC236}">
                <a16:creationId xmlns:a16="http://schemas.microsoft.com/office/drawing/2014/main" id="{5ACED3E1-267D-A28B-8451-3231D1477BEE}"/>
              </a:ext>
            </a:extLst>
          </p:cNvPr>
          <p:cNvPicPr>
            <a:picLocks noChangeAspect="1"/>
          </p:cNvPicPr>
          <p:nvPr/>
        </p:nvPicPr>
        <p:blipFill>
          <a:blip r:embed="rId4"/>
          <a:stretch>
            <a:fillRect/>
          </a:stretch>
        </p:blipFill>
        <p:spPr>
          <a:xfrm>
            <a:off x="6234687" y="3470009"/>
            <a:ext cx="1190266" cy="1190266"/>
          </a:xfrm>
          <a:prstGeom prst="rect">
            <a:avLst/>
          </a:prstGeom>
        </p:spPr>
      </p:pic>
    </p:spTree>
    <p:extLst>
      <p:ext uri="{BB962C8B-B14F-4D97-AF65-F5344CB8AC3E}">
        <p14:creationId xmlns:p14="http://schemas.microsoft.com/office/powerpoint/2010/main" val="30624364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grpSp>
        <p:nvGrpSpPr>
          <p:cNvPr id="568" name="Google Shape;568;p48"/>
          <p:cNvGrpSpPr/>
          <p:nvPr/>
        </p:nvGrpSpPr>
        <p:grpSpPr>
          <a:xfrm>
            <a:off x="724200" y="533550"/>
            <a:ext cx="7695600" cy="4609950"/>
            <a:chOff x="724200" y="533550"/>
            <a:chExt cx="7695600" cy="4609950"/>
          </a:xfrm>
        </p:grpSpPr>
        <p:sp>
          <p:nvSpPr>
            <p:cNvPr id="569" name="Google Shape;569;p48"/>
            <p:cNvSpPr/>
            <p:nvPr/>
          </p:nvSpPr>
          <p:spPr>
            <a:xfrm rot="10800000" flipH="1">
              <a:off x="724200" y="541850"/>
              <a:ext cx="7695600" cy="4063200"/>
            </a:xfrm>
            <a:prstGeom prst="rect">
              <a:avLst/>
            </a:prstGeom>
            <a:solidFill>
              <a:srgbClr val="FFFFFF"/>
            </a:solidFill>
            <a:ln>
              <a:noFill/>
            </a:ln>
            <a:effectLst>
              <a:outerShdw blurRad="428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3741700" y="3483000"/>
              <a:ext cx="1660500" cy="166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8"/>
            <p:cNvSpPr/>
            <p:nvPr/>
          </p:nvSpPr>
          <p:spPr>
            <a:xfrm rot="10800000" flipH="1">
              <a:off x="8021100" y="533550"/>
              <a:ext cx="398700" cy="40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8"/>
            <p:cNvSpPr/>
            <p:nvPr/>
          </p:nvSpPr>
          <p:spPr>
            <a:xfrm rot="10800000" flipH="1">
              <a:off x="724200" y="533550"/>
              <a:ext cx="398700" cy="184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0E88D9E7-0EB1-86AB-7EA4-64D6E6C5EEA3}"/>
              </a:ext>
            </a:extLst>
          </p:cNvPr>
          <p:cNvSpPr/>
          <p:nvPr/>
        </p:nvSpPr>
        <p:spPr>
          <a:xfrm>
            <a:off x="1979003" y="1740753"/>
            <a:ext cx="5346830" cy="830997"/>
          </a:xfrm>
          <a:prstGeom prst="rect">
            <a:avLst/>
          </a:prstGeom>
          <a:noFill/>
        </p:spPr>
        <p:txBody>
          <a:bodyPr wrap="square" lIns="91440" tIns="45720" rIns="91440" bIns="45720">
            <a:spAutoFit/>
          </a:bodyPr>
          <a:lstStyle/>
          <a:p>
            <a:pPr algn="ctr"/>
            <a:r>
              <a:rPr lang="el-GR" sz="2400" b="1" i="0" u="none" strike="noStrike" baseline="0" dirty="0">
                <a:solidFill>
                  <a:schemeClr val="accent1"/>
                </a:solidFill>
                <a:latin typeface="PFTransport"/>
              </a:rPr>
              <a:t>Διαιτητικοί κανόνες &amp; απαγορεύσεις στον </a:t>
            </a:r>
            <a:r>
              <a:rPr lang="el-GR" sz="2400" b="1" i="0" u="none" strike="noStrike" baseline="0" dirty="0">
                <a:solidFill>
                  <a:schemeClr val="accent1"/>
                </a:solidFill>
                <a:latin typeface="PFTraffic Black"/>
              </a:rPr>
              <a:t>ινδουισμό</a:t>
            </a:r>
            <a:r>
              <a:rPr lang="el-GR" sz="2400" b="1" i="0" u="none" strike="noStrike" baseline="0" dirty="0">
                <a:solidFill>
                  <a:schemeClr val="accent1"/>
                </a:solidFill>
                <a:latin typeface="PFTransport"/>
              </a:rPr>
              <a:t> </a:t>
            </a:r>
            <a:r>
              <a:rPr lang="el-GR" sz="2400" b="0" i="0" u="none" strike="noStrike" baseline="0" dirty="0">
                <a:solidFill>
                  <a:schemeClr val="accent1"/>
                </a:solidFill>
                <a:latin typeface="PFTransport"/>
              </a:rPr>
              <a:t>	</a:t>
            </a:r>
          </a:p>
        </p:txBody>
      </p:sp>
      <p:pic>
        <p:nvPicPr>
          <p:cNvPr id="3" name="Picture 2">
            <a:extLst>
              <a:ext uri="{FF2B5EF4-FFF2-40B4-BE49-F238E27FC236}">
                <a16:creationId xmlns:a16="http://schemas.microsoft.com/office/drawing/2014/main" id="{0A49CCD8-A832-5D46-500E-1105395954A9}"/>
              </a:ext>
            </a:extLst>
          </p:cNvPr>
          <p:cNvPicPr>
            <a:picLocks noChangeAspect="1"/>
          </p:cNvPicPr>
          <p:nvPr/>
        </p:nvPicPr>
        <p:blipFill>
          <a:blip r:embed="rId3"/>
          <a:stretch>
            <a:fillRect/>
          </a:stretch>
        </p:blipFill>
        <p:spPr>
          <a:xfrm>
            <a:off x="3741700" y="3482999"/>
            <a:ext cx="1660500" cy="1660500"/>
          </a:xfrm>
          <a:prstGeom prst="rect">
            <a:avLst/>
          </a:prstGeom>
        </p:spPr>
      </p:pic>
    </p:spTree>
    <p:extLst>
      <p:ext uri="{BB962C8B-B14F-4D97-AF65-F5344CB8AC3E}">
        <p14:creationId xmlns:p14="http://schemas.microsoft.com/office/powerpoint/2010/main" val="38777809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63A701-BFB8-499F-DBEE-5D283343D6DD}"/>
              </a:ext>
            </a:extLst>
          </p:cNvPr>
          <p:cNvSpPr/>
          <p:nvPr/>
        </p:nvSpPr>
        <p:spPr>
          <a:xfrm>
            <a:off x="8218966" y="3168504"/>
            <a:ext cx="563526" cy="161431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24B6053A-9154-1248-D9A7-A986F6BFC001}"/>
              </a:ext>
            </a:extLst>
          </p:cNvPr>
          <p:cNvSpPr>
            <a:spLocks noGrp="1"/>
          </p:cNvSpPr>
          <p:nvPr>
            <p:ph type="subTitle" idx="1"/>
          </p:nvPr>
        </p:nvSpPr>
        <p:spPr>
          <a:xfrm>
            <a:off x="477553" y="1412293"/>
            <a:ext cx="8156084" cy="3264196"/>
          </a:xfrm>
        </p:spPr>
        <p:txBody>
          <a:bodyPr/>
          <a:lstStyle/>
          <a:p>
            <a:pPr algn="just">
              <a:buClr>
                <a:schemeClr val="accent1"/>
              </a:buClr>
              <a:buFont typeface="Wingdings" panose="05000000000000000000" pitchFamily="2" charset="2"/>
              <a:buChar char="v"/>
            </a:pPr>
            <a:r>
              <a:rPr lang="el-GR" sz="1800" dirty="0">
                <a:solidFill>
                  <a:srgbClr val="000000"/>
                </a:solidFill>
                <a:latin typeface="PFTransport"/>
              </a:rPr>
              <a:t>Ό</a:t>
            </a:r>
            <a:r>
              <a:rPr lang="el-GR" sz="1800" b="0" i="0" u="none" strike="noStrike" baseline="0" dirty="0">
                <a:solidFill>
                  <a:srgbClr val="000000"/>
                </a:solidFill>
                <a:latin typeface="PFTransport"/>
              </a:rPr>
              <a:t>σο πιο ψηλά στο σύστημα των καστών βρίσκεται κάποιος, τόσο πιο πιστά οφείλει να τηρεί τους θρησκευτικούς κανόνες. </a:t>
            </a:r>
          </a:p>
          <a:p>
            <a:pPr algn="just">
              <a:buClr>
                <a:schemeClr val="accent1"/>
              </a:buClr>
              <a:buFont typeface="Wingdings" panose="05000000000000000000" pitchFamily="2" charset="2"/>
              <a:buChar char="v"/>
            </a:pPr>
            <a:endParaRPr lang="el-GR" sz="1800" b="0" i="0" u="none" strike="noStrike" baseline="0" dirty="0">
              <a:solidFill>
                <a:srgbClr val="000000"/>
              </a:solidFill>
              <a:latin typeface="PFTransport"/>
            </a:endParaRPr>
          </a:p>
          <a:p>
            <a:pPr algn="just">
              <a:buClr>
                <a:schemeClr val="accent1"/>
              </a:buClr>
              <a:buFont typeface="Wingdings" panose="05000000000000000000" pitchFamily="2" charset="2"/>
              <a:buChar char="v"/>
            </a:pPr>
            <a:r>
              <a:rPr lang="el-GR" sz="1800" b="0" i="0" u="none" strike="noStrike" baseline="0" dirty="0">
                <a:solidFill>
                  <a:srgbClr val="000000"/>
                </a:solidFill>
                <a:latin typeface="PFTransport"/>
              </a:rPr>
              <a:t>Πράγματι, οι πρώτοι στην ιεραρχία του συστήματος καστών, οι βραχμάνες, απέχουν από το κρέας, συχνά δε και από τα αυγά. </a:t>
            </a:r>
          </a:p>
          <a:p>
            <a:pPr algn="just">
              <a:buClr>
                <a:schemeClr val="accent1"/>
              </a:buClr>
              <a:buFont typeface="Wingdings" panose="05000000000000000000" pitchFamily="2" charset="2"/>
              <a:buChar char="v"/>
            </a:pPr>
            <a:endParaRPr lang="el-GR" sz="1800" dirty="0">
              <a:solidFill>
                <a:srgbClr val="000000"/>
              </a:solidFill>
              <a:latin typeface="PFTransport"/>
            </a:endParaRPr>
          </a:p>
          <a:p>
            <a:pPr algn="just">
              <a:buClr>
                <a:schemeClr val="accent1"/>
              </a:buClr>
              <a:buFont typeface="Wingdings" panose="05000000000000000000" pitchFamily="2" charset="2"/>
              <a:buChar char="v"/>
            </a:pPr>
            <a:r>
              <a:rPr lang="el-GR" sz="1800" b="0" i="0" u="none" strike="noStrike" baseline="0" dirty="0">
                <a:solidFill>
                  <a:srgbClr val="000000"/>
                </a:solidFill>
                <a:latin typeface="PFTransport"/>
              </a:rPr>
              <a:t>Oι Iνδοί που ανήκουν στις χαμηλότερες κάστες απέχουν μόνο από το βοδινό, τηρώντας την απαγόρευση θανάτωσης αγελάδων. </a:t>
            </a:r>
          </a:p>
          <a:p>
            <a:pPr algn="just">
              <a:buClr>
                <a:schemeClr val="accent1"/>
              </a:buClr>
              <a:buFont typeface="Wingdings" panose="05000000000000000000" pitchFamily="2" charset="2"/>
              <a:buChar char="v"/>
            </a:pPr>
            <a:endParaRPr lang="el-GR" sz="1800" dirty="0">
              <a:solidFill>
                <a:srgbClr val="000000"/>
              </a:solidFill>
              <a:latin typeface="PFTransport"/>
            </a:endParaRPr>
          </a:p>
          <a:p>
            <a:pPr algn="just">
              <a:buClr>
                <a:schemeClr val="accent1"/>
              </a:buClr>
              <a:buFont typeface="Wingdings" panose="05000000000000000000" pitchFamily="2" charset="2"/>
              <a:buChar char="v"/>
            </a:pPr>
            <a:r>
              <a:rPr lang="el-GR" sz="1800" b="0" i="0" u="none" strike="noStrike" baseline="0" dirty="0">
                <a:solidFill>
                  <a:srgbClr val="000000"/>
                </a:solidFill>
                <a:latin typeface="PFTransport"/>
              </a:rPr>
              <a:t>Ωστόσο, τα μέλη της πιο χαμηλής απ’ όλες τις κάστες, οι άθικτοι, καταναλώνουν ακόμα και βοδινό κρέας, παραβιάζοντας έτσι το ταμπού της θανάτωσης της αγελάδας. </a:t>
            </a:r>
            <a:endParaRPr lang="en-US" dirty="0"/>
          </a:p>
        </p:txBody>
      </p:sp>
      <p:sp>
        <p:nvSpPr>
          <p:cNvPr id="7" name="TextBox 6">
            <a:extLst>
              <a:ext uri="{FF2B5EF4-FFF2-40B4-BE49-F238E27FC236}">
                <a16:creationId xmlns:a16="http://schemas.microsoft.com/office/drawing/2014/main" id="{95D34E7C-0364-51DA-4393-B8EEFF3EA3FD}"/>
              </a:ext>
            </a:extLst>
          </p:cNvPr>
          <p:cNvSpPr txBox="1"/>
          <p:nvPr/>
        </p:nvSpPr>
        <p:spPr>
          <a:xfrm>
            <a:off x="701750" y="467011"/>
            <a:ext cx="7931887" cy="707886"/>
          </a:xfrm>
          <a:prstGeom prst="rect">
            <a:avLst/>
          </a:prstGeom>
          <a:noFill/>
        </p:spPr>
        <p:txBody>
          <a:bodyPr wrap="square">
            <a:spAutoFit/>
          </a:bodyPr>
          <a:lstStyle/>
          <a:p>
            <a:pPr algn="ctr"/>
            <a:r>
              <a:rPr lang="el-GR" sz="2000" b="0" i="0" u="none" strike="noStrike" baseline="0" dirty="0">
                <a:solidFill>
                  <a:schemeClr val="accent2"/>
                </a:solidFill>
                <a:latin typeface="PFTransport"/>
              </a:rPr>
              <a:t>Oι διαιτητικές αρχές και πρακτικές ποικίλλουν αρκετά, ανάλογα με την κάστα του κάθε Iνδού, αλλά και από τη μια περιοχή της χώρας στην άλλη. </a:t>
            </a:r>
            <a:endParaRPr lang="en-US" sz="2000" dirty="0">
              <a:solidFill>
                <a:schemeClr val="accent2"/>
              </a:solidFill>
            </a:endParaRPr>
          </a:p>
        </p:txBody>
      </p:sp>
    </p:spTree>
    <p:extLst>
      <p:ext uri="{BB962C8B-B14F-4D97-AF65-F5344CB8AC3E}">
        <p14:creationId xmlns:p14="http://schemas.microsoft.com/office/powerpoint/2010/main" val="13810540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A7863-F93C-A961-F848-A706656DA72D}"/>
              </a:ext>
            </a:extLst>
          </p:cNvPr>
          <p:cNvSpPr>
            <a:spLocks noGrp="1"/>
          </p:cNvSpPr>
          <p:nvPr>
            <p:ph type="title"/>
          </p:nvPr>
        </p:nvSpPr>
        <p:spPr>
          <a:xfrm>
            <a:off x="1508911" y="438443"/>
            <a:ext cx="6710055" cy="434100"/>
          </a:xfrm>
        </p:spPr>
        <p:txBody>
          <a:bodyPr/>
          <a:lstStyle/>
          <a:p>
            <a:r>
              <a:rPr lang="el-GR" sz="2400" b="1" i="0" u="none" strike="noStrike" baseline="0" dirty="0">
                <a:solidFill>
                  <a:schemeClr val="accent1"/>
                </a:solidFill>
                <a:latin typeface="PFTransport"/>
              </a:rPr>
              <a:t>Διαιτητικές απαγορεύσεις στον </a:t>
            </a:r>
            <a:r>
              <a:rPr lang="el-GR" sz="2400" b="1" i="0" u="none" strike="noStrike" baseline="0" dirty="0">
                <a:solidFill>
                  <a:schemeClr val="accent1"/>
                </a:solidFill>
                <a:latin typeface="PFTraffic Black"/>
              </a:rPr>
              <a:t>ινδουισμό</a:t>
            </a:r>
            <a:endParaRPr lang="en-US" sz="2400" dirty="0"/>
          </a:p>
        </p:txBody>
      </p:sp>
      <p:sp>
        <p:nvSpPr>
          <p:cNvPr id="5" name="TextBox 4">
            <a:extLst>
              <a:ext uri="{FF2B5EF4-FFF2-40B4-BE49-F238E27FC236}">
                <a16:creationId xmlns:a16="http://schemas.microsoft.com/office/drawing/2014/main" id="{F1C90139-117C-A001-C39F-9D94992B26ED}"/>
              </a:ext>
            </a:extLst>
          </p:cNvPr>
          <p:cNvSpPr txBox="1"/>
          <p:nvPr/>
        </p:nvSpPr>
        <p:spPr>
          <a:xfrm>
            <a:off x="552892" y="1114770"/>
            <a:ext cx="5007936" cy="3416320"/>
          </a:xfrm>
          <a:prstGeom prst="rect">
            <a:avLst/>
          </a:prstGeom>
          <a:noFill/>
        </p:spPr>
        <p:txBody>
          <a:bodyPr wrap="square">
            <a:spAutoFit/>
          </a:bodyPr>
          <a:lstStyle/>
          <a:p>
            <a:pPr algn="just"/>
            <a:r>
              <a:rPr lang="el-GR" sz="1800" b="0" i="0" u="none" strike="noStrike" baseline="0" dirty="0">
                <a:solidFill>
                  <a:srgbClr val="000000"/>
                </a:solidFill>
                <a:latin typeface="PFTransport"/>
              </a:rPr>
              <a:t>Όπως και ο ιουδαϊσμός, έτσι και ο ινδουισμός θεωρεί ακάθαρτα κάποια από τα ζώα. Στη βάση αυτή, συνιστάται η αποφυγή του χοιρινού, αν και αρκετοί ινδουιστές, κυρίως όσοι είναι μέλη των χαμηλών καστών, το καταναλώνουν. Ακάθαρτα θεωρούνται και τα τετράποδα που δεν διαιρούν την οπλή τους. Έτσι, μεταξύ άλλων, η καμήλα θεωρείται ακάθαρτο ζώο. Επίσης, ακάθαρτα θεωρούνται όλα τα αρπακτικά πτηνά, όπως ισχύει και στον ιουδαϊσμό. Tα ψάρια που δεν έχουν λέπια και τα θαλασσινά συγκαταλέγονται επίσης στα ανεπιθύμητα. </a:t>
            </a:r>
            <a:endParaRPr lang="en-US" sz="1800" dirty="0"/>
          </a:p>
        </p:txBody>
      </p:sp>
      <p:pic>
        <p:nvPicPr>
          <p:cNvPr id="6" name="Picture 5">
            <a:extLst>
              <a:ext uri="{FF2B5EF4-FFF2-40B4-BE49-F238E27FC236}">
                <a16:creationId xmlns:a16="http://schemas.microsoft.com/office/drawing/2014/main" id="{F93242BA-18D2-87F6-0949-679B2C8E68EA}"/>
              </a:ext>
            </a:extLst>
          </p:cNvPr>
          <p:cNvPicPr>
            <a:picLocks noChangeAspect="1"/>
          </p:cNvPicPr>
          <p:nvPr/>
        </p:nvPicPr>
        <p:blipFill>
          <a:blip r:embed="rId2"/>
          <a:stretch>
            <a:fillRect/>
          </a:stretch>
        </p:blipFill>
        <p:spPr>
          <a:xfrm>
            <a:off x="5560828" y="1060278"/>
            <a:ext cx="3094074" cy="2062716"/>
          </a:xfrm>
          <a:prstGeom prst="rect">
            <a:avLst/>
          </a:prstGeom>
        </p:spPr>
      </p:pic>
      <p:sp>
        <p:nvSpPr>
          <p:cNvPr id="8" name="TextBox 7">
            <a:extLst>
              <a:ext uri="{FF2B5EF4-FFF2-40B4-BE49-F238E27FC236}">
                <a16:creationId xmlns:a16="http://schemas.microsoft.com/office/drawing/2014/main" id="{55BF243E-F624-9521-812D-AB83CA13D824}"/>
              </a:ext>
            </a:extLst>
          </p:cNvPr>
          <p:cNvSpPr txBox="1"/>
          <p:nvPr/>
        </p:nvSpPr>
        <p:spPr>
          <a:xfrm>
            <a:off x="6198780" y="3309287"/>
            <a:ext cx="1892597" cy="1395770"/>
          </a:xfrm>
          <a:prstGeom prst="foldedCorner">
            <a:avLst/>
          </a:prstGeom>
          <a:solidFill>
            <a:schemeClr val="accent2">
              <a:lumMod val="20000"/>
              <a:lumOff val="80000"/>
            </a:schemeClr>
          </a:solidFill>
        </p:spPr>
        <p:txBody>
          <a:bodyPr wrap="square">
            <a:spAutoFit/>
          </a:bodyPr>
          <a:lstStyle/>
          <a:p>
            <a:pPr algn="ctr"/>
            <a:r>
              <a:rPr lang="el-GR" sz="1400" dirty="0">
                <a:solidFill>
                  <a:schemeClr val="accent2"/>
                </a:solidFill>
                <a:latin typeface="PFTransport"/>
              </a:rPr>
              <a:t>Ό</a:t>
            </a:r>
            <a:r>
              <a:rPr lang="el-GR" sz="1400" b="0" i="0" u="none" strike="noStrike" baseline="0" dirty="0">
                <a:solidFill>
                  <a:schemeClr val="accent2"/>
                </a:solidFill>
                <a:latin typeface="PFTransport"/>
              </a:rPr>
              <a:t>πως και στις τρεις μονοθεϊστικές θρησκείες, απαγορεύεται η βρώση ψοφιμιών. </a:t>
            </a:r>
            <a:endParaRPr lang="en-US" sz="1400" dirty="0">
              <a:solidFill>
                <a:schemeClr val="accent2"/>
              </a:solidFill>
            </a:endParaRPr>
          </a:p>
        </p:txBody>
      </p:sp>
    </p:spTree>
    <p:extLst>
      <p:ext uri="{BB962C8B-B14F-4D97-AF65-F5344CB8AC3E}">
        <p14:creationId xmlns:p14="http://schemas.microsoft.com/office/powerpoint/2010/main" val="6894841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C8D70-4EC4-A1C3-2156-0B607C2C9F34}"/>
              </a:ext>
            </a:extLst>
          </p:cNvPr>
          <p:cNvSpPr>
            <a:spLocks noGrp="1"/>
          </p:cNvSpPr>
          <p:nvPr>
            <p:ph type="title"/>
          </p:nvPr>
        </p:nvSpPr>
        <p:spPr>
          <a:xfrm>
            <a:off x="1466379" y="775252"/>
            <a:ext cx="6093367" cy="434100"/>
          </a:xfrm>
        </p:spPr>
        <p:txBody>
          <a:bodyPr/>
          <a:lstStyle/>
          <a:p>
            <a:r>
              <a:rPr lang="el-GR" sz="2400" dirty="0">
                <a:solidFill>
                  <a:schemeClr val="accent1"/>
                </a:solidFill>
                <a:latin typeface="PFTransport"/>
              </a:rPr>
              <a:t>Διατροφικές προκαταλήψεις στον Ινδουισμό</a:t>
            </a:r>
            <a:endParaRPr lang="en-US" sz="2400" dirty="0">
              <a:solidFill>
                <a:schemeClr val="accent1"/>
              </a:solidFill>
              <a:latin typeface="PFTransport"/>
            </a:endParaRPr>
          </a:p>
        </p:txBody>
      </p:sp>
      <p:sp>
        <p:nvSpPr>
          <p:cNvPr id="5" name="TextBox 4">
            <a:extLst>
              <a:ext uri="{FF2B5EF4-FFF2-40B4-BE49-F238E27FC236}">
                <a16:creationId xmlns:a16="http://schemas.microsoft.com/office/drawing/2014/main" id="{8D07B13A-42BE-8F28-0FA0-5B9B6CE7D1C1}"/>
              </a:ext>
            </a:extLst>
          </p:cNvPr>
          <p:cNvSpPr txBox="1"/>
          <p:nvPr/>
        </p:nvSpPr>
        <p:spPr>
          <a:xfrm>
            <a:off x="1279321" y="2013011"/>
            <a:ext cx="6467482" cy="2031325"/>
          </a:xfrm>
          <a:prstGeom prst="rect">
            <a:avLst/>
          </a:prstGeom>
          <a:noFill/>
          <a:ln>
            <a:solidFill>
              <a:schemeClr val="accent2"/>
            </a:solidFill>
          </a:ln>
        </p:spPr>
        <p:txBody>
          <a:bodyPr wrap="square">
            <a:spAutoFit/>
          </a:bodyPr>
          <a:lstStyle/>
          <a:p>
            <a:pPr algn="ctr"/>
            <a:r>
              <a:rPr lang="el-GR" sz="1800" b="0" i="0" u="none" strike="noStrike" baseline="0" dirty="0">
                <a:solidFill>
                  <a:schemeClr val="accent2"/>
                </a:solidFill>
                <a:latin typeface="PFTransport"/>
              </a:rPr>
              <a:t>Ο ινδουισμός περιλαμβάνει και κάποιες προκαταλήψεις που αφορούν φυτικά είδη, στοιχείο που δεν συναντάται ούτε τον ιουδαϊσμό, ούτε στο ισλάμ. </a:t>
            </a:r>
          </a:p>
          <a:p>
            <a:pPr marL="285750" indent="-285750" algn="just">
              <a:buFont typeface="Arial" panose="020B0604020202020204" pitchFamily="34" charset="0"/>
              <a:buChar char="•"/>
            </a:pPr>
            <a:endParaRPr lang="el-GR" sz="1800" dirty="0">
              <a:latin typeface="PFTransport"/>
            </a:endParaRPr>
          </a:p>
          <a:p>
            <a:pPr marL="285750" indent="-285750" algn="ctr">
              <a:buFont typeface="Wingdings" panose="05000000000000000000" pitchFamily="2" charset="2"/>
              <a:buChar char="Ø"/>
            </a:pPr>
            <a:r>
              <a:rPr lang="el-GR" sz="1800" dirty="0">
                <a:latin typeface="PFTransport"/>
              </a:rPr>
              <a:t>Ρ</a:t>
            </a:r>
            <a:r>
              <a:rPr lang="el-GR" sz="1800" b="0" i="0" u="none" strike="noStrike" baseline="0" dirty="0">
                <a:solidFill>
                  <a:srgbClr val="000000"/>
                </a:solidFill>
                <a:latin typeface="PFTransport"/>
              </a:rPr>
              <a:t>ιζώματα, βολβοί και μανιτάρια, που αναπτύσσονται σε σκοτεινά και σκιερά μέρη, θεωρούνται ακατάλληλα. </a:t>
            </a:r>
          </a:p>
          <a:p>
            <a:pPr marL="285750" indent="-285750" algn="just">
              <a:buFont typeface="Arial" panose="020B0604020202020204" pitchFamily="34" charset="0"/>
              <a:buChar char="•"/>
            </a:pPr>
            <a:endParaRPr lang="el-GR" sz="1800" dirty="0">
              <a:latin typeface="PFTransport"/>
            </a:endParaRPr>
          </a:p>
        </p:txBody>
      </p:sp>
      <p:pic>
        <p:nvPicPr>
          <p:cNvPr id="7" name="Picture 6">
            <a:extLst>
              <a:ext uri="{FF2B5EF4-FFF2-40B4-BE49-F238E27FC236}">
                <a16:creationId xmlns:a16="http://schemas.microsoft.com/office/drawing/2014/main" id="{6F8CDE31-4C86-D0D3-4C76-B008C5965DEA}"/>
              </a:ext>
            </a:extLst>
          </p:cNvPr>
          <p:cNvPicPr>
            <a:picLocks noChangeAspect="1"/>
          </p:cNvPicPr>
          <p:nvPr/>
        </p:nvPicPr>
        <p:blipFill>
          <a:blip r:embed="rId2"/>
          <a:stretch>
            <a:fillRect/>
          </a:stretch>
        </p:blipFill>
        <p:spPr>
          <a:xfrm>
            <a:off x="7635089" y="327583"/>
            <a:ext cx="1155881" cy="1543161"/>
          </a:xfrm>
          <a:prstGeom prst="rect">
            <a:avLst/>
          </a:prstGeom>
        </p:spPr>
      </p:pic>
    </p:spTree>
    <p:extLst>
      <p:ext uri="{BB962C8B-B14F-4D97-AF65-F5344CB8AC3E}">
        <p14:creationId xmlns:p14="http://schemas.microsoft.com/office/powerpoint/2010/main" val="2352686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C9452E-18F2-DEA6-6612-3E9ABD1E0B22}"/>
              </a:ext>
            </a:extLst>
          </p:cNvPr>
          <p:cNvSpPr>
            <a:spLocks noGrp="1"/>
          </p:cNvSpPr>
          <p:nvPr>
            <p:ph type="body" idx="1"/>
          </p:nvPr>
        </p:nvSpPr>
        <p:spPr>
          <a:xfrm>
            <a:off x="562438" y="1205275"/>
            <a:ext cx="7273152" cy="2244169"/>
          </a:xfrm>
        </p:spPr>
        <p:txBody>
          <a:bodyPr/>
          <a:lstStyle/>
          <a:p>
            <a:pPr algn="just"/>
            <a:r>
              <a:rPr lang="el-GR" sz="1800" b="1" i="0" u="none" strike="noStrike" baseline="0" dirty="0">
                <a:solidFill>
                  <a:srgbClr val="000000"/>
                </a:solidFill>
                <a:latin typeface="PFTransport"/>
              </a:rPr>
              <a:t>Την ταυτότητα: </a:t>
            </a:r>
            <a:r>
              <a:rPr lang="el-GR" sz="1800" b="0" i="0" u="none" strike="noStrike" baseline="0" dirty="0">
                <a:solidFill>
                  <a:srgbClr val="000000"/>
                </a:solidFill>
                <a:latin typeface="PFTransport"/>
              </a:rPr>
              <a:t>Οι κανόνες εξυπηρετούν συμβολισμούς και λειτουργούν ως υπόμνηση σημαντικών ιστορικών γεγονότων, συμβάλλοντας έτσι στη διατήρηση της πολιτισμικής ή εθνικής ταυτότητας. </a:t>
            </a:r>
          </a:p>
        </p:txBody>
      </p:sp>
      <p:sp>
        <p:nvSpPr>
          <p:cNvPr id="3" name="Title 2">
            <a:extLst>
              <a:ext uri="{FF2B5EF4-FFF2-40B4-BE49-F238E27FC236}">
                <a16:creationId xmlns:a16="http://schemas.microsoft.com/office/drawing/2014/main" id="{E530AE86-C95A-9CAC-49C4-F7036FC66573}"/>
              </a:ext>
            </a:extLst>
          </p:cNvPr>
          <p:cNvSpPr>
            <a:spLocks noGrp="1"/>
          </p:cNvSpPr>
          <p:nvPr>
            <p:ph type="title"/>
          </p:nvPr>
        </p:nvSpPr>
        <p:spPr/>
        <p:txBody>
          <a:bodyPr/>
          <a:lstStyle/>
          <a:p>
            <a:r>
              <a:rPr lang="el-GR" sz="2800" dirty="0">
                <a:solidFill>
                  <a:schemeClr val="accent1"/>
                </a:solidFill>
                <a:latin typeface="PFTransport"/>
              </a:rPr>
              <a:t>ΑΞΟΝΕΣ: </a:t>
            </a:r>
            <a:r>
              <a:rPr lang="el-GR" sz="2800" b="0" dirty="0">
                <a:solidFill>
                  <a:schemeClr val="accent2"/>
                </a:solidFill>
                <a:latin typeface="PFTransport"/>
              </a:rPr>
              <a:t>ταυτότητα</a:t>
            </a:r>
            <a:endParaRPr lang="en-US" sz="2800" b="0" dirty="0">
              <a:solidFill>
                <a:schemeClr val="accent2"/>
              </a:solidFill>
              <a:latin typeface="PFTransport"/>
            </a:endParaRPr>
          </a:p>
        </p:txBody>
      </p:sp>
      <p:pic>
        <p:nvPicPr>
          <p:cNvPr id="4" name="Picture 3">
            <a:extLst>
              <a:ext uri="{FF2B5EF4-FFF2-40B4-BE49-F238E27FC236}">
                <a16:creationId xmlns:a16="http://schemas.microsoft.com/office/drawing/2014/main" id="{6962BC87-9D25-B5FE-23B2-B06313C238DB}"/>
              </a:ext>
            </a:extLst>
          </p:cNvPr>
          <p:cNvPicPr>
            <a:picLocks noChangeAspect="1"/>
          </p:cNvPicPr>
          <p:nvPr/>
        </p:nvPicPr>
        <p:blipFill>
          <a:blip r:embed="rId2"/>
          <a:stretch>
            <a:fillRect/>
          </a:stretch>
        </p:blipFill>
        <p:spPr>
          <a:xfrm>
            <a:off x="808074" y="3358677"/>
            <a:ext cx="3002623" cy="1426892"/>
          </a:xfrm>
          <a:prstGeom prst="rect">
            <a:avLst/>
          </a:prstGeom>
        </p:spPr>
      </p:pic>
      <p:sp>
        <p:nvSpPr>
          <p:cNvPr id="5" name="Rectangle: Rounded Corners 4">
            <a:extLst>
              <a:ext uri="{FF2B5EF4-FFF2-40B4-BE49-F238E27FC236}">
                <a16:creationId xmlns:a16="http://schemas.microsoft.com/office/drawing/2014/main" id="{2F7014AF-AC58-458D-7705-2989ADD37439}"/>
              </a:ext>
            </a:extLst>
          </p:cNvPr>
          <p:cNvSpPr/>
          <p:nvPr/>
        </p:nvSpPr>
        <p:spPr>
          <a:xfrm>
            <a:off x="3830626" y="3144644"/>
            <a:ext cx="4593374" cy="15463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dirty="0">
                <a:solidFill>
                  <a:schemeClr val="tx2"/>
                </a:solidFill>
                <a:latin typeface="Gastrofont"/>
              </a:rPr>
              <a:t>Το κόκκινο χρώμα συμβολίζει το αίμα και τη θυσία του Χριστού. Το τσούγκρισμα συμβολίζει την </a:t>
            </a:r>
            <a:r>
              <a:rPr lang="el-GR" dirty="0" err="1">
                <a:solidFill>
                  <a:schemeClr val="tx2"/>
                </a:solidFill>
                <a:latin typeface="Gastrofont"/>
              </a:rPr>
              <a:t>Aνάσταση</a:t>
            </a:r>
            <a:r>
              <a:rPr lang="el-GR" dirty="0">
                <a:solidFill>
                  <a:schemeClr val="tx2"/>
                </a:solidFill>
                <a:latin typeface="Gastrofont"/>
              </a:rPr>
              <a:t> του </a:t>
            </a:r>
            <a:r>
              <a:rPr lang="el-GR" dirty="0" err="1">
                <a:solidFill>
                  <a:schemeClr val="tx2"/>
                </a:solidFill>
                <a:latin typeface="Gastrofont"/>
              </a:rPr>
              <a:t>Xριστού</a:t>
            </a:r>
            <a:r>
              <a:rPr lang="el-GR" dirty="0">
                <a:solidFill>
                  <a:schemeClr val="tx2"/>
                </a:solidFill>
                <a:latin typeface="Gastrofont"/>
              </a:rPr>
              <a:t>. </a:t>
            </a:r>
            <a:r>
              <a:rPr lang="el-GR" b="0" i="0" dirty="0">
                <a:solidFill>
                  <a:schemeClr val="tx2"/>
                </a:solidFill>
                <a:effectLst/>
                <a:latin typeface="Gastrofont"/>
              </a:rPr>
              <a:t>Όπως, το </a:t>
            </a:r>
            <a:r>
              <a:rPr lang="el-GR" b="0" i="0" dirty="0" err="1">
                <a:solidFill>
                  <a:schemeClr val="tx2"/>
                </a:solidFill>
                <a:effectLst/>
                <a:latin typeface="Gastrofont"/>
              </a:rPr>
              <a:t>κλωσσόπουλο</a:t>
            </a:r>
            <a:r>
              <a:rPr lang="el-GR" b="0" i="0" dirty="0">
                <a:solidFill>
                  <a:schemeClr val="tx2"/>
                </a:solidFill>
                <a:effectLst/>
                <a:latin typeface="Gastrofont"/>
              </a:rPr>
              <a:t> σπάει το κέλυφος του αυγού και βγαίνει στο φως της ζωής, έτσι κομματιάζονται τα δεσμά του θανάτου και βγαίνει ξανά η ζωή από τα βάθη του τάφου. </a:t>
            </a:r>
            <a:endParaRPr lang="en-US" dirty="0">
              <a:solidFill>
                <a:schemeClr val="tx2"/>
              </a:solidFill>
            </a:endParaRPr>
          </a:p>
        </p:txBody>
      </p:sp>
    </p:spTree>
    <p:extLst>
      <p:ext uri="{BB962C8B-B14F-4D97-AF65-F5344CB8AC3E}">
        <p14:creationId xmlns:p14="http://schemas.microsoft.com/office/powerpoint/2010/main" val="41284914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79B818-F390-2C17-B6E1-1761E52C79C3}"/>
              </a:ext>
            </a:extLst>
          </p:cNvPr>
          <p:cNvSpPr>
            <a:spLocks noGrp="1"/>
          </p:cNvSpPr>
          <p:nvPr>
            <p:ph type="subTitle" idx="1"/>
          </p:nvPr>
        </p:nvSpPr>
        <p:spPr>
          <a:xfrm>
            <a:off x="3677955" y="883758"/>
            <a:ext cx="5072642" cy="3249576"/>
          </a:xfrm>
        </p:spPr>
        <p:txBody>
          <a:bodyPr/>
          <a:lstStyle/>
          <a:p>
            <a:pPr marL="482600" indent="-342900" algn="just">
              <a:buClr>
                <a:schemeClr val="accent2"/>
              </a:buClr>
              <a:buSzPct val="100000"/>
              <a:buFont typeface="+mj-lt"/>
              <a:buAutoNum type="arabicPeriod"/>
            </a:pPr>
            <a:r>
              <a:rPr lang="el-GR" sz="1800" b="0" i="0" u="none" strike="noStrike" baseline="0" dirty="0">
                <a:solidFill>
                  <a:schemeClr val="accent1"/>
                </a:solidFill>
                <a:latin typeface="PFTransport"/>
              </a:rPr>
              <a:t> </a:t>
            </a:r>
            <a:r>
              <a:rPr lang="el-GR" sz="1800" dirty="0">
                <a:solidFill>
                  <a:srgbClr val="000000"/>
                </a:solidFill>
                <a:latin typeface="PFTransport"/>
              </a:rPr>
              <a:t>Σ</a:t>
            </a:r>
            <a:r>
              <a:rPr lang="el-GR" sz="1800" b="0" i="0" u="none" strike="noStrike" baseline="0" dirty="0">
                <a:solidFill>
                  <a:srgbClr val="000000"/>
                </a:solidFill>
                <a:latin typeface="PFTransport"/>
              </a:rPr>
              <a:t>υστήνεται να μην καταναλώνεται τροφή πάνω σε πλοίο.</a:t>
            </a:r>
          </a:p>
          <a:p>
            <a:pPr marL="482600" indent="-342900" algn="just">
              <a:buClr>
                <a:schemeClr val="accent2"/>
              </a:buClr>
              <a:buSzPct val="100000"/>
              <a:buFont typeface="+mj-lt"/>
              <a:buAutoNum type="arabicPeriod"/>
            </a:pPr>
            <a:endParaRPr lang="el-GR" sz="1800" b="0" i="0" u="none" strike="noStrike" baseline="0" dirty="0">
              <a:solidFill>
                <a:srgbClr val="000000"/>
              </a:solidFill>
              <a:latin typeface="PFTransport"/>
            </a:endParaRPr>
          </a:p>
          <a:p>
            <a:pPr marL="482600" indent="-342900" algn="just">
              <a:buClr>
                <a:schemeClr val="accent2"/>
              </a:buClr>
              <a:buSzPct val="100000"/>
              <a:buFont typeface="+mj-lt"/>
              <a:buAutoNum type="arabicPeriod"/>
            </a:pPr>
            <a:r>
              <a:rPr lang="el-GR" sz="1800" b="0" i="0" u="none" strike="noStrike" baseline="0" dirty="0">
                <a:solidFill>
                  <a:srgbClr val="000000"/>
                </a:solidFill>
                <a:latin typeface="PFTransport"/>
              </a:rPr>
              <a:t>θεωρείται άπρεπο να καταναλωθούν τρόφιμα από σπίτι του οποίου κάποιος ένοικος έχει πρόσφατα πεθάνει.</a:t>
            </a:r>
          </a:p>
          <a:p>
            <a:pPr marL="482600" indent="-342900" algn="just">
              <a:buClr>
                <a:schemeClr val="accent2"/>
              </a:buClr>
              <a:buSzPct val="100000"/>
              <a:buFont typeface="+mj-lt"/>
              <a:buAutoNum type="arabicPeriod"/>
            </a:pPr>
            <a:endParaRPr lang="el-GR" sz="1800" b="0" i="0" u="none" strike="noStrike" baseline="0" dirty="0">
              <a:solidFill>
                <a:srgbClr val="000000"/>
              </a:solidFill>
              <a:latin typeface="PFTransport"/>
            </a:endParaRPr>
          </a:p>
          <a:p>
            <a:pPr marL="482600" indent="-342900" algn="just">
              <a:buClr>
                <a:schemeClr val="accent2"/>
              </a:buClr>
              <a:buSzPct val="100000"/>
              <a:buFont typeface="+mj-lt"/>
              <a:buAutoNum type="arabicPeriod"/>
            </a:pPr>
            <a:r>
              <a:rPr lang="el-GR" sz="1800" dirty="0">
                <a:solidFill>
                  <a:srgbClr val="000000"/>
                </a:solidFill>
                <a:latin typeface="PFTransport"/>
              </a:rPr>
              <a:t>Σ</a:t>
            </a:r>
            <a:r>
              <a:rPr lang="el-GR" sz="1800" b="0" i="0" u="none" strike="noStrike" baseline="0" dirty="0">
                <a:solidFill>
                  <a:srgbClr val="000000"/>
                </a:solidFill>
                <a:latin typeface="PFTransport"/>
              </a:rPr>
              <a:t>υνήθως τροφή δεν μπορεί να γίνεται δεκτή από άτομα που ανήκουν σε κατώτερες κάστες.</a:t>
            </a:r>
            <a:endParaRPr lang="en-US" dirty="0"/>
          </a:p>
        </p:txBody>
      </p:sp>
      <p:sp>
        <p:nvSpPr>
          <p:cNvPr id="8" name="TextBox 7">
            <a:extLst>
              <a:ext uri="{FF2B5EF4-FFF2-40B4-BE49-F238E27FC236}">
                <a16:creationId xmlns:a16="http://schemas.microsoft.com/office/drawing/2014/main" id="{8B2D35B8-9203-34DE-209D-83F94B0928F6}"/>
              </a:ext>
            </a:extLst>
          </p:cNvPr>
          <p:cNvSpPr txBox="1"/>
          <p:nvPr/>
        </p:nvSpPr>
        <p:spPr>
          <a:xfrm>
            <a:off x="574157" y="1063645"/>
            <a:ext cx="2923955" cy="3016210"/>
          </a:xfrm>
          <a:prstGeom prst="rect">
            <a:avLst/>
          </a:prstGeom>
          <a:noFill/>
        </p:spPr>
        <p:txBody>
          <a:bodyPr wrap="square">
            <a:spAutoFit/>
          </a:bodyPr>
          <a:lstStyle/>
          <a:p>
            <a:pPr algn="ctr"/>
            <a:r>
              <a:rPr lang="el-GR" sz="1900" b="0" i="0" u="none" strike="noStrike" baseline="0" dirty="0">
                <a:solidFill>
                  <a:schemeClr val="accent1"/>
                </a:solidFill>
                <a:latin typeface="PFTransport"/>
              </a:rPr>
              <a:t>Στα κείμενα του ινδουισμού συναντώνται ποικίλες οδηγίες σχετικά με τις περιστάσεις κατά τις οποίες αρμόζει να καταναλώνεται τροφή. Άλλες οδηγίες αφορούν τη μέθοδο παρασκευής της τροφής, αλλά και τον τόπο κατανάλωσής της. </a:t>
            </a:r>
          </a:p>
        </p:txBody>
      </p:sp>
      <p:sp>
        <p:nvSpPr>
          <p:cNvPr id="10" name="TextBox 9">
            <a:extLst>
              <a:ext uri="{FF2B5EF4-FFF2-40B4-BE49-F238E27FC236}">
                <a16:creationId xmlns:a16="http://schemas.microsoft.com/office/drawing/2014/main" id="{EEA2E3F2-BD08-FA0F-9C57-438822E78239}"/>
              </a:ext>
            </a:extLst>
          </p:cNvPr>
          <p:cNvSpPr txBox="1"/>
          <p:nvPr/>
        </p:nvSpPr>
        <p:spPr>
          <a:xfrm>
            <a:off x="5029201" y="699092"/>
            <a:ext cx="2860159" cy="369332"/>
          </a:xfrm>
          <a:prstGeom prst="rect">
            <a:avLst/>
          </a:prstGeom>
          <a:noFill/>
        </p:spPr>
        <p:txBody>
          <a:bodyPr wrap="square" rtlCol="0">
            <a:spAutoFit/>
          </a:bodyPr>
          <a:lstStyle/>
          <a:p>
            <a:pPr algn="ctr"/>
            <a:r>
              <a:rPr lang="el-GR" sz="1800" b="1" dirty="0">
                <a:solidFill>
                  <a:schemeClr val="accent2"/>
                </a:solidFill>
              </a:rPr>
              <a:t>Παραδείγματα</a:t>
            </a:r>
            <a:endParaRPr lang="en-US" sz="1800" b="1" dirty="0">
              <a:solidFill>
                <a:schemeClr val="accent2"/>
              </a:solidFill>
            </a:endParaRPr>
          </a:p>
        </p:txBody>
      </p:sp>
    </p:spTree>
    <p:extLst>
      <p:ext uri="{BB962C8B-B14F-4D97-AF65-F5344CB8AC3E}">
        <p14:creationId xmlns:p14="http://schemas.microsoft.com/office/powerpoint/2010/main" val="16109870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52"/>
          <p:cNvSpPr txBox="1">
            <a:spLocks noGrp="1"/>
          </p:cNvSpPr>
          <p:nvPr>
            <p:ph type="title"/>
          </p:nvPr>
        </p:nvSpPr>
        <p:spPr>
          <a:xfrm>
            <a:off x="2476417" y="3651749"/>
            <a:ext cx="4191000" cy="43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dirty="0"/>
              <a:t>Καλή συνέχεια!</a:t>
            </a:r>
            <a:endParaRPr dirty="0"/>
          </a:p>
        </p:txBody>
      </p:sp>
      <p:grpSp>
        <p:nvGrpSpPr>
          <p:cNvPr id="670" name="Google Shape;670;p52"/>
          <p:cNvGrpSpPr/>
          <p:nvPr/>
        </p:nvGrpSpPr>
        <p:grpSpPr>
          <a:xfrm>
            <a:off x="2969419" y="1239547"/>
            <a:ext cx="3204995" cy="2137311"/>
            <a:chOff x="1149000" y="539588"/>
            <a:chExt cx="3657000" cy="2438740"/>
          </a:xfrm>
        </p:grpSpPr>
        <p:sp>
          <p:nvSpPr>
            <p:cNvPr id="671" name="Google Shape;671;p52"/>
            <p:cNvSpPr/>
            <p:nvPr/>
          </p:nvSpPr>
          <p:spPr>
            <a:xfrm>
              <a:off x="1149000" y="539588"/>
              <a:ext cx="3657000" cy="2099100"/>
            </a:xfrm>
            <a:prstGeom prst="roundRect">
              <a:avLst>
                <a:gd name="adj" fmla="val 3028"/>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52"/>
            <p:cNvSpPr/>
            <p:nvPr/>
          </p:nvSpPr>
          <p:spPr>
            <a:xfrm>
              <a:off x="2862061" y="2638688"/>
              <a:ext cx="230700" cy="251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52"/>
            <p:cNvSpPr/>
            <p:nvPr/>
          </p:nvSpPr>
          <p:spPr>
            <a:xfrm>
              <a:off x="1361690" y="2890427"/>
              <a:ext cx="3232200" cy="87900"/>
            </a:xfrm>
            <a:prstGeom prst="roundRect">
              <a:avLst>
                <a:gd name="adj" fmla="val 0"/>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1945B377-1EDB-4F94-494A-295B01E6C987}"/>
              </a:ext>
            </a:extLst>
          </p:cNvPr>
          <p:cNvPicPr>
            <a:picLocks noChangeAspect="1"/>
          </p:cNvPicPr>
          <p:nvPr/>
        </p:nvPicPr>
        <p:blipFill>
          <a:blip r:embed="rId3"/>
          <a:stretch>
            <a:fillRect/>
          </a:stretch>
        </p:blipFill>
        <p:spPr>
          <a:xfrm>
            <a:off x="3600339" y="1317973"/>
            <a:ext cx="1942998" cy="1650913"/>
          </a:xfrm>
          <a:prstGeom prst="rect">
            <a:avLst/>
          </a:prstGeom>
        </p:spPr>
      </p:pic>
    </p:spTree>
    <p:extLst>
      <p:ext uri="{BB962C8B-B14F-4D97-AF65-F5344CB8AC3E}">
        <p14:creationId xmlns:p14="http://schemas.microsoft.com/office/powerpoint/2010/main" val="16205039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C4051-C8D8-8DEA-A28D-9DF949B9932F}"/>
              </a:ext>
            </a:extLst>
          </p:cNvPr>
          <p:cNvSpPr>
            <a:spLocks noGrp="1"/>
          </p:cNvSpPr>
          <p:nvPr>
            <p:ph type="title"/>
          </p:nvPr>
        </p:nvSpPr>
        <p:spPr>
          <a:xfrm>
            <a:off x="720000" y="685542"/>
            <a:ext cx="7704000" cy="572700"/>
          </a:xfrm>
        </p:spPr>
        <p:txBody>
          <a:bodyPr/>
          <a:lstStyle/>
          <a:p>
            <a:r>
              <a:rPr lang="el-GR" dirty="0">
                <a:solidFill>
                  <a:schemeClr val="accent1"/>
                </a:solidFill>
              </a:rPr>
              <a:t>Βιβλιογραφίες</a:t>
            </a:r>
            <a:endParaRPr lang="en-US" dirty="0">
              <a:solidFill>
                <a:schemeClr val="accent1"/>
              </a:solidFill>
            </a:endParaRPr>
          </a:p>
        </p:txBody>
      </p:sp>
      <p:sp>
        <p:nvSpPr>
          <p:cNvPr id="3" name="Text Placeholder 2">
            <a:extLst>
              <a:ext uri="{FF2B5EF4-FFF2-40B4-BE49-F238E27FC236}">
                <a16:creationId xmlns:a16="http://schemas.microsoft.com/office/drawing/2014/main" id="{BDD17ADA-8CAF-3B34-5C3D-AC02311F9F89}"/>
              </a:ext>
            </a:extLst>
          </p:cNvPr>
          <p:cNvSpPr>
            <a:spLocks noGrp="1"/>
          </p:cNvSpPr>
          <p:nvPr>
            <p:ph type="body" idx="1"/>
          </p:nvPr>
        </p:nvSpPr>
        <p:spPr>
          <a:xfrm>
            <a:off x="720000" y="1635775"/>
            <a:ext cx="7704000" cy="2373900"/>
          </a:xfrm>
        </p:spPr>
        <p:txBody>
          <a:bodyPr/>
          <a:lstStyle/>
          <a:p>
            <a:r>
              <a:rPr lang="el-GR" sz="1800" dirty="0">
                <a:solidFill>
                  <a:srgbClr val="000000"/>
                </a:solidFill>
                <a:latin typeface="BSGulliver"/>
              </a:rPr>
              <a:t>Διατροφή και Πολιτισμός. Αντωνία </a:t>
            </a:r>
            <a:r>
              <a:rPr lang="el-GR" sz="1800" dirty="0" err="1">
                <a:solidFill>
                  <a:srgbClr val="000000"/>
                </a:solidFill>
                <a:latin typeface="BSGulliver"/>
              </a:rPr>
              <a:t>Ματάλα</a:t>
            </a:r>
            <a:r>
              <a:rPr lang="el-GR" sz="1800" dirty="0">
                <a:solidFill>
                  <a:srgbClr val="000000"/>
                </a:solidFill>
                <a:latin typeface="BSGulliver"/>
              </a:rPr>
              <a:t>. Αποθετήριο </a:t>
            </a:r>
            <a:r>
              <a:rPr lang="el-GR" sz="1800" dirty="0" err="1">
                <a:solidFill>
                  <a:srgbClr val="000000"/>
                </a:solidFill>
                <a:latin typeface="BSGulliver"/>
              </a:rPr>
              <a:t>Κάλλιπος</a:t>
            </a:r>
            <a:r>
              <a:rPr lang="el-GR" sz="1800" dirty="0">
                <a:solidFill>
                  <a:srgbClr val="000000"/>
                </a:solidFill>
                <a:latin typeface="BSGulliver"/>
              </a:rPr>
              <a:t>. 2016</a:t>
            </a:r>
            <a:endParaRPr lang="en-US" sz="1800" dirty="0">
              <a:solidFill>
                <a:srgbClr val="000000"/>
              </a:solidFill>
              <a:latin typeface="BSGulliver"/>
            </a:endParaRPr>
          </a:p>
          <a:p>
            <a:endParaRPr lang="en-US" sz="1800" dirty="0">
              <a:solidFill>
                <a:srgbClr val="000000"/>
              </a:solidFill>
              <a:latin typeface="BSGulliver"/>
            </a:endParaRPr>
          </a:p>
          <a:p>
            <a:pPr marL="139700" indent="0">
              <a:buNone/>
            </a:pPr>
            <a:endParaRPr lang="en-US" sz="1800" dirty="0">
              <a:solidFill>
                <a:srgbClr val="000000"/>
              </a:solidFill>
              <a:latin typeface="BSGulliver"/>
            </a:endParaRPr>
          </a:p>
          <a:p>
            <a:pPr marL="139700" indent="0">
              <a:buNone/>
            </a:pPr>
            <a:endParaRPr lang="el-G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8890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C9452E-18F2-DEA6-6612-3E9ABD1E0B22}"/>
              </a:ext>
            </a:extLst>
          </p:cNvPr>
          <p:cNvSpPr>
            <a:spLocks noGrp="1"/>
          </p:cNvSpPr>
          <p:nvPr>
            <p:ph type="body" idx="1"/>
          </p:nvPr>
        </p:nvSpPr>
        <p:spPr>
          <a:xfrm>
            <a:off x="808074" y="1507252"/>
            <a:ext cx="7985052" cy="3277398"/>
          </a:xfrm>
          <a:solidFill>
            <a:schemeClr val="tx2"/>
          </a:solidFill>
        </p:spPr>
        <p:txBody>
          <a:bodyPr/>
          <a:lstStyle/>
          <a:p>
            <a:pPr algn="just"/>
            <a:r>
              <a:rPr lang="el-GR" sz="1800" b="1" i="0" u="none" strike="noStrike" baseline="0" dirty="0">
                <a:solidFill>
                  <a:srgbClr val="000000"/>
                </a:solidFill>
                <a:latin typeface="PFTransport"/>
              </a:rPr>
              <a:t>Την οικολογία: </a:t>
            </a:r>
            <a:r>
              <a:rPr lang="el-GR" sz="1800" b="0" i="0" u="none" strike="noStrike" baseline="0" dirty="0">
                <a:solidFill>
                  <a:srgbClr val="000000"/>
                </a:solidFill>
                <a:latin typeface="PFTransport"/>
              </a:rPr>
              <a:t>Οι κανόνες εξυπηρετούν οικολογικές και οικονομικές σκοπιμότητες. </a:t>
            </a:r>
          </a:p>
          <a:p>
            <a:pPr marL="460375" indent="0" algn="just">
              <a:buNone/>
            </a:pPr>
            <a:r>
              <a:rPr lang="el-GR" sz="1800" b="0" i="0" u="none" strike="noStrike" baseline="0" dirty="0">
                <a:solidFill>
                  <a:srgbClr val="000000"/>
                </a:solidFill>
                <a:latin typeface="PFTransport"/>
              </a:rPr>
              <a:t>Σύμφωνα με αυτή την υπόθεση, η συνύπαρξη του ανθρώπου με τα ζώα στο ευρύτερο φυσικό περιβάλλον ευνόησε, σε βάθος χρόνου, την εκμετάλλευση συγκεκριμένων ζωικών ειδών, ενώ απέκλεισε την εκμετάλλευση ορισμένων άλλων, ως μη αποδοτικών. </a:t>
            </a:r>
            <a:endParaRPr lang="en-US" sz="1800" b="0" i="0" u="none" strike="noStrike" baseline="0" dirty="0">
              <a:solidFill>
                <a:srgbClr val="000000"/>
              </a:solidFill>
              <a:latin typeface="PFTransport"/>
            </a:endParaRPr>
          </a:p>
          <a:p>
            <a:pPr marL="460375" indent="0" algn="just">
              <a:buNone/>
            </a:pPr>
            <a:endParaRPr lang="en-US" sz="1800" dirty="0">
              <a:solidFill>
                <a:srgbClr val="000000"/>
              </a:solidFill>
              <a:latin typeface="PFTransport"/>
            </a:endParaRPr>
          </a:p>
          <a:p>
            <a:pPr marL="460375" indent="0" algn="just">
              <a:buNone/>
            </a:pPr>
            <a:r>
              <a:rPr lang="el-GR" sz="1800" b="0" i="1" u="none" strike="noStrike" baseline="0" dirty="0">
                <a:solidFill>
                  <a:schemeClr val="accent1"/>
                </a:solidFill>
                <a:latin typeface="PFTransport"/>
              </a:rPr>
              <a:t>Π.χ., η απαγόρευση της κατανάλωσης χοιρινού κρέατος στον ιουδαϊσμό, η καθιέρωση του ταμπού της θανάτωσης της αγελάδας στον ινδουισμό, καθώς και το ταμπού της κατανάλωσης αλογίσιου κρέατος στους περισσότερους ευρωπαϊκούς πληθυσμούς έχουν ερμηνευτεί με βάση αυτή την προσέγγιση. </a:t>
            </a:r>
          </a:p>
        </p:txBody>
      </p:sp>
      <p:sp>
        <p:nvSpPr>
          <p:cNvPr id="3" name="Title 2">
            <a:extLst>
              <a:ext uri="{FF2B5EF4-FFF2-40B4-BE49-F238E27FC236}">
                <a16:creationId xmlns:a16="http://schemas.microsoft.com/office/drawing/2014/main" id="{E530AE86-C95A-9CAC-49C4-F7036FC66573}"/>
              </a:ext>
            </a:extLst>
          </p:cNvPr>
          <p:cNvSpPr>
            <a:spLocks noGrp="1"/>
          </p:cNvSpPr>
          <p:nvPr>
            <p:ph type="title"/>
          </p:nvPr>
        </p:nvSpPr>
        <p:spPr>
          <a:xfrm>
            <a:off x="818707" y="674995"/>
            <a:ext cx="7704000" cy="572700"/>
          </a:xfrm>
        </p:spPr>
        <p:txBody>
          <a:bodyPr/>
          <a:lstStyle/>
          <a:p>
            <a:r>
              <a:rPr lang="el-GR" sz="2800" dirty="0">
                <a:solidFill>
                  <a:schemeClr val="accent1"/>
                </a:solidFill>
                <a:latin typeface="PFTransport"/>
              </a:rPr>
              <a:t>ΑΞΟΝΕΣ: </a:t>
            </a:r>
            <a:r>
              <a:rPr lang="el-GR" sz="2800" b="0" dirty="0">
                <a:solidFill>
                  <a:schemeClr val="accent2"/>
                </a:solidFill>
                <a:latin typeface="PFTransport"/>
              </a:rPr>
              <a:t>οικολογία</a:t>
            </a:r>
            <a:endParaRPr lang="en-US" sz="2800" b="0" dirty="0">
              <a:solidFill>
                <a:schemeClr val="accent2"/>
              </a:solidFill>
              <a:latin typeface="PFTransport"/>
            </a:endParaRPr>
          </a:p>
        </p:txBody>
      </p:sp>
    </p:spTree>
    <p:extLst>
      <p:ext uri="{BB962C8B-B14F-4D97-AF65-F5344CB8AC3E}">
        <p14:creationId xmlns:p14="http://schemas.microsoft.com/office/powerpoint/2010/main" val="38967448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f106b43c-b3bd-4be2-8b35-042a9a0b59f1"/>
  <p:tag name="SLIDO_EVENT_SECTION_UUID" val="4b114c17-2ed1-4b59-8965-ab45ac228394"/>
</p:tagLst>
</file>

<file path=ppt/theme/theme1.xml><?xml version="1.0" encoding="utf-8"?>
<a:theme xmlns:a="http://schemas.openxmlformats.org/drawingml/2006/main" name="Pros and Cons Business Meeting by Slidesgo">
  <a:themeElements>
    <a:clrScheme name="Simple Light">
      <a:dk1>
        <a:srgbClr val="191919"/>
      </a:dk1>
      <a:lt1>
        <a:srgbClr val="666666"/>
      </a:lt1>
      <a:dk2>
        <a:srgbClr val="EFEFEF"/>
      </a:dk2>
      <a:lt2>
        <a:srgbClr val="FFFFFF"/>
      </a:lt2>
      <a:accent1>
        <a:srgbClr val="6E6EE3"/>
      </a:accent1>
      <a:accent2>
        <a:srgbClr val="C2474C"/>
      </a:accent2>
      <a:accent3>
        <a:srgbClr val="FFFFFF"/>
      </a:accent3>
      <a:accent4>
        <a:srgbClr val="FFFFFF"/>
      </a:accent4>
      <a:accent5>
        <a:srgbClr val="FFFFFF"/>
      </a:accent5>
      <a:accent6>
        <a:srgbClr val="FFFFFF"/>
      </a:accent6>
      <a:hlink>
        <a:srgbClr val="6666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os and Cons Business Meeting by Slidesgo">
  <a:themeElements>
    <a:clrScheme name="Simple Light">
      <a:dk1>
        <a:srgbClr val="191919"/>
      </a:dk1>
      <a:lt1>
        <a:srgbClr val="666666"/>
      </a:lt1>
      <a:dk2>
        <a:srgbClr val="EFEFEF"/>
      </a:dk2>
      <a:lt2>
        <a:srgbClr val="FFFFFF"/>
      </a:lt2>
      <a:accent1>
        <a:srgbClr val="6E6EE3"/>
      </a:accent1>
      <a:accent2>
        <a:srgbClr val="C2474C"/>
      </a:accent2>
      <a:accent3>
        <a:srgbClr val="FFFFFF"/>
      </a:accent3>
      <a:accent4>
        <a:srgbClr val="FFFFFF"/>
      </a:accent4>
      <a:accent5>
        <a:srgbClr val="FFFFFF"/>
      </a:accent5>
      <a:accent6>
        <a:srgbClr val="FFFFFF"/>
      </a:accent6>
      <a:hlink>
        <a:srgbClr val="6666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8355</TotalTime>
  <Words>5822</Words>
  <Application>Microsoft Office PowerPoint</Application>
  <PresentationFormat>On-screen Show (16:9)</PresentationFormat>
  <Paragraphs>406</Paragraphs>
  <Slides>82</Slides>
  <Notes>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82</vt:i4>
      </vt:variant>
    </vt:vector>
  </HeadingPairs>
  <TitlesOfParts>
    <vt:vector size="96" baseType="lpstr">
      <vt:lpstr>Calibri</vt:lpstr>
      <vt:lpstr>Wingdings</vt:lpstr>
      <vt:lpstr>Bree Serif</vt:lpstr>
      <vt:lpstr>Kumbh Sans</vt:lpstr>
      <vt:lpstr>Roboto</vt:lpstr>
      <vt:lpstr>Arial</vt:lpstr>
      <vt:lpstr>Gastrofont</vt:lpstr>
      <vt:lpstr>BSGulliver</vt:lpstr>
      <vt:lpstr>Arimo</vt:lpstr>
      <vt:lpstr>PFTransport</vt:lpstr>
      <vt:lpstr>PFTraffic Black</vt:lpstr>
      <vt:lpstr>Courier New</vt:lpstr>
      <vt:lpstr>Pros and Cons Business Meeting by Slidesgo</vt:lpstr>
      <vt:lpstr>1_Pros and Cons Business Meeting by Slidesgo</vt:lpstr>
      <vt:lpstr>Κανόνες και απαγορεύσεις που αφορούν στην επιλογή τροφής.  Διαιτητικοί κανόνες &amp; ταμπού  στις μεγάλες θρησκείες. </vt:lpstr>
      <vt:lpstr>Κανόνες &amp; απαγορεύσεις που αφορούν στην επιλογή τροφής</vt:lpstr>
      <vt:lpstr>PowerPoint Presentation</vt:lpstr>
      <vt:lpstr>Προέλευση διαιτητικών κανόνων</vt:lpstr>
      <vt:lpstr>Ερμηνεία προέλευσης διαιτητικών κανόνων</vt:lpstr>
      <vt:lpstr>ΑΞΟΝΕΣ: αισθητική, συμπόνια</vt:lpstr>
      <vt:lpstr>ΑΞΟΝΕΣ: μαγική, αυταπάρνηση</vt:lpstr>
      <vt:lpstr>ΑΞΟΝΕΣ: ταυτότητα</vt:lpstr>
      <vt:lpstr>ΑΞΟΝΕΣ: οικολογία</vt:lpstr>
      <vt:lpstr>ΑΞΟΝΕΣ: υγεία και υγιεινή</vt:lpstr>
      <vt:lpstr>ΑΞΟΝΕΣ: υγεία και υγιεινή (παραδείγματα)</vt:lpstr>
      <vt:lpstr>PowerPoint Presentation</vt:lpstr>
      <vt:lpstr>PowerPoint Presentation</vt:lpstr>
      <vt:lpstr>Ιουδαϊσμός - θρησκεία</vt:lpstr>
      <vt:lpstr>Ιουδαϊσμός – ιερά κείμενα</vt:lpstr>
      <vt:lpstr>Ρόλος τροφίμων στον ιουδαϊσμό: ορολογία</vt:lpstr>
      <vt:lpstr>Ρόλος τροφίμων στον ιουδαϊσμό: ορολογία</vt:lpstr>
      <vt:lpstr>Διαιτητικές απαγορεύσεις στον ιουδαϊσμό: κρέας</vt:lpstr>
      <vt:lpstr>Διαιτητικές απαγορεύσεις στον ιουδαϊσμό:  γάλα, αυγά, θαλασσινά, πτηνά</vt:lpstr>
      <vt:lpstr>Διαιτητικές απαγορεύσεις στον ιουδαϊσμό: συνδυασμός κρέατος με γαλακτοκομικά</vt:lpstr>
      <vt:lpstr>Διαιτητικές απαγορεύσεις στον ιουδαϊσμό: συνδυασμός κρέατος με γαλακτοκομικά (εφαρμογή)</vt:lpstr>
      <vt:lpstr>Διαιτητικές απαγορεύσεις στον ιουδαϊσμό: συνδυασμός κρέατος με γαλακτοκομικά (εφαρμογή)</vt:lpstr>
      <vt:lpstr>Διαιτητικές απαγορεύσεις στον ιουδαϊσμό:  τροφή που προσφέρεται από ειδωλολάτρες</vt:lpstr>
      <vt:lpstr>PowerPoint Presentation</vt:lpstr>
      <vt:lpstr>PowerPoint Presentation</vt:lpstr>
      <vt:lpstr>Σύγχρονες προεκτάσεις  των θρησκευτικών επιταγών του ιουδαϊσμού </vt:lpstr>
      <vt:lpstr>Τρόφιμα με συστατικά μη αποδεκτά  με βάση τους κανόνες του ιουδαϊσμού </vt:lpstr>
      <vt:lpstr>PowerPoint Presentation</vt:lpstr>
      <vt:lpstr>PowerPoint Presentation</vt:lpstr>
      <vt:lpstr>Αρχικά…</vt:lpstr>
      <vt:lpstr>Οι 3 διαιτητικές απαγορεύσεις</vt:lpstr>
      <vt:lpstr>Διαιτητικοί κανόνες ανάλογα με το δόγμα ή την αίρεση</vt:lpstr>
      <vt:lpstr>3 Χριστιανικά Δόγματα... </vt:lpstr>
      <vt:lpstr>Παραδείγματα</vt:lpstr>
      <vt:lpstr>PowerPoint Presentation</vt:lpstr>
      <vt:lpstr>Nηστεία</vt:lpstr>
      <vt:lpstr>Το παράδειγμα του αυγοτάραχου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Διαιτητικοί Περιορισμοί στην Ορθόδοξη Εκκλησία </vt:lpstr>
      <vt:lpstr>Ερμηνείες αποχής από το ελαιόλαδο</vt:lpstr>
      <vt:lpstr>Βρώση ελαιολάδου &amp; Οικονομία</vt:lpstr>
      <vt:lpstr>«Κουτσιοζούμιν»</vt:lpstr>
      <vt:lpstr>Οικολογική σημασία νηστείας</vt:lpstr>
      <vt:lpstr>PowerPoint Presentation</vt:lpstr>
      <vt:lpstr>Συμβολικός ρόλος της τροφής στην ιουδαιοχριστιανική κουλτούρα</vt:lpstr>
      <vt:lpstr>Συμβολικός ρόλος της τροφής στα μεταβατικά στάδια της ζωής</vt:lpstr>
      <vt:lpstr>Συμβολικά τρόφιμα του ιουδαϊκού εορτολογίου</vt:lpstr>
      <vt:lpstr>Συμβολικές Τροφές του Πέσαχ (Δίσκος του Σέντερ)</vt:lpstr>
      <vt:lpstr>Συμβολικές Τροφές του Πέσαχ (Δίσκος του Σέντερ)</vt:lpstr>
      <vt:lpstr>Εβραϊκό σέντερ</vt:lpstr>
      <vt:lpstr>Ιουδαϊκή γιορτή της Πρωτοχρονιάς (Pος Ασσανά)</vt:lpstr>
      <vt:lpstr>Συμβολισμός γεύματος Ρος Ασσανά</vt:lpstr>
      <vt:lpstr>Συμβολικά τρόφιμα των Χριστιανών</vt:lpstr>
      <vt:lpstr>PowerPoint Presentation</vt:lpstr>
      <vt:lpstr>Συμβολικά τρόφιμα στο Χριστιανικό Πάσχα</vt:lpstr>
      <vt:lpstr>Συμβολισμός Χριστόψωμου</vt:lpstr>
      <vt:lpstr>Συμβολισμός Βασιλόπιτας</vt:lpstr>
      <vt:lpstr>Τριώδιο</vt:lpstr>
      <vt:lpstr>Απόκριες &amp; κατανάλωση κρέατος</vt:lpstr>
      <vt:lpstr>PowerPoint Presentation</vt:lpstr>
      <vt:lpstr>PowerPoint Presentation</vt:lpstr>
      <vt:lpstr>Φαγητό &amp; Ισλάμ</vt:lpstr>
      <vt:lpstr>Κανόνες σωστής συμπεριφοράς κατά τη διάρκεια των γευμάτων των μουσουλμάνων</vt:lpstr>
      <vt:lpstr>Διαιτητικές απαγορεύσεις στο μουσουλμανισμό </vt:lpstr>
      <vt:lpstr>Μουσουλμανισμός &amp; Κατανάλωση κρέατος</vt:lpstr>
      <vt:lpstr>Η νηστεία στον μουσουλμανισμό (Ραμαζάνι)</vt:lpstr>
      <vt:lpstr>Διαιτητικές απαγορεύσεις στο Ραμαζάνι</vt:lpstr>
      <vt:lpstr>Ανατολικές θρησκείες &amp; η παράδοση της φυτοφαγίας  </vt:lpstr>
      <vt:lpstr>PowerPoint Presentation</vt:lpstr>
      <vt:lpstr>PowerPoint Presentation</vt:lpstr>
      <vt:lpstr>PowerPoint Presentation</vt:lpstr>
      <vt:lpstr>Διαιτητικές απαγορεύσεις στον ινδουισμό</vt:lpstr>
      <vt:lpstr>Διατροφικές προκαταλήψεις στον Ινδουισμό</vt:lpstr>
      <vt:lpstr>PowerPoint Presentation</vt:lpstr>
      <vt:lpstr>Καλή συνέχεια!</vt:lpstr>
      <vt:lpstr>Βιβλιογραφίες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Avantages et inconvénients Réunion d'affaires</dc:title>
  <dc:creator>Evi Fappa</dc:creator>
  <cp:lastModifiedBy>Evi Fappa</cp:lastModifiedBy>
  <cp:revision>361</cp:revision>
  <dcterms:modified xsi:type="dcterms:W3CDTF">2023-05-18T09:03:49Z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ies>
</file>