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72" r:id="rId12"/>
    <p:sldId id="273" r:id="rId13"/>
    <p:sldId id="266" r:id="rId14"/>
    <p:sldId id="267" r:id="rId15"/>
    <p:sldId id="268" r:id="rId16"/>
    <p:sldId id="269" r:id="rId17"/>
    <p:sldId id="270" r:id="rId18"/>
    <p:sldId id="271"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19" name="18 - Θέση υποσέλιδου"/>
          <p:cNvSpPr>
            <a:spLocks noGrp="1"/>
          </p:cNvSpPr>
          <p:nvPr>
            <p:ph type="ftr" sz="quarter" idx="11"/>
          </p:nvPr>
        </p:nvSpPr>
        <p:spPr/>
        <p:txBody>
          <a:bodyPr/>
          <a:lstStyle/>
          <a:p>
            <a:endParaRPr lang="en-GB"/>
          </a:p>
        </p:txBody>
      </p:sp>
      <p:sp>
        <p:nvSpPr>
          <p:cNvPr id="27" name="26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8" name="7 - Θέση υποσέλιδου"/>
          <p:cNvSpPr>
            <a:spLocks noGrp="1"/>
          </p:cNvSpPr>
          <p:nvPr>
            <p:ph type="ftr" sz="quarter" idx="11"/>
          </p:nvPr>
        </p:nvSpPr>
        <p:spPr/>
        <p:txBody>
          <a:bodyPr/>
          <a:lstStyle/>
          <a:p>
            <a:endParaRPr lang="en-GB"/>
          </a:p>
        </p:txBody>
      </p:sp>
      <p:sp>
        <p:nvSpPr>
          <p:cNvPr id="9" name="8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4" name="3 - Θέση υποσέλιδου"/>
          <p:cNvSpPr>
            <a:spLocks noGrp="1"/>
          </p:cNvSpPr>
          <p:nvPr>
            <p:ph type="ftr" sz="quarter" idx="11"/>
          </p:nvPr>
        </p:nvSpPr>
        <p:spPr/>
        <p:txBody>
          <a:bodyPr/>
          <a:lstStyle/>
          <a:p>
            <a:endParaRPr lang="en-GB"/>
          </a:p>
        </p:txBody>
      </p:sp>
      <p:sp>
        <p:nvSpPr>
          <p:cNvPr id="5" name="4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9F320680-1A19-4FB5-BBE7-39CA687357C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6716DD9-AA48-4AFC-B1C8-591C80F7725B}" type="datetimeFigureOut">
              <a:rPr lang="en-US" smtClean="0"/>
              <a:pPr/>
              <a:t>12/23/2020</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9F320680-1A19-4FB5-BBE7-39CA687357C2}" type="slidenum">
              <a:rPr lang="en-GB" smtClean="0"/>
              <a:pPr/>
              <a:t>‹#›</a:t>
            </a:fld>
            <a:endParaRPr lang="en-GB"/>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6716DD9-AA48-4AFC-B1C8-591C80F7725B}" type="datetimeFigureOut">
              <a:rPr lang="en-US" smtClean="0"/>
              <a:pPr/>
              <a:t>12/23/2020</a:t>
            </a:fld>
            <a:endParaRPr lang="en-GB"/>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320680-1A19-4FB5-BBE7-39CA687357C2}" type="slidenum">
              <a:rPr lang="en-GB" smtClean="0"/>
              <a:pPr/>
              <a:t>‹#›</a:t>
            </a:fld>
            <a:endParaRPr lang="en-GB"/>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perseus.tufts.edu/hopper/morph?l=to\n&amp;la=greek&amp;can=to\n0&amp;prior=tou\s" TargetMode="External"/><Relationship Id="rId13" Type="http://schemas.openxmlformats.org/officeDocument/2006/relationships/hyperlink" Target="http://www.perseus.tufts.edu/hopper/morph?l=tou\s&amp;la=greek&amp;can=tou\s2&amp;prior=kai\" TargetMode="External"/><Relationship Id="rId18" Type="http://schemas.openxmlformats.org/officeDocument/2006/relationships/hyperlink" Target="http://www.perseus.tufts.edu/hopper/morph?l=me\n&amp;la=greek&amp;can=me\n0&amp;prior=pro/teron" TargetMode="External"/><Relationship Id="rId26" Type="http://schemas.openxmlformats.org/officeDocument/2006/relationships/hyperlink" Target="http://www.perseus.tufts.edu/hopper/morph?l=e)stin&amp;la=greek&amp;can=e)stin0&amp;prior=e)/fesi/s" TargetMode="External"/><Relationship Id="rId3" Type="http://schemas.openxmlformats.org/officeDocument/2006/relationships/hyperlink" Target="http://www.perseus.tufts.edu/hopper/morph?l=de\&amp;la=greek&amp;can=de\0&amp;prior=dokima/zei" TargetMode="External"/><Relationship Id="rId21" Type="http://schemas.openxmlformats.org/officeDocument/2006/relationships/hyperlink" Target="http://www.perseus.tufts.edu/hopper/morph?l=kuri/a&amp;la=greek&amp;can=kuri/a0&amp;prior=a)podokima/sai" TargetMode="External"/><Relationship Id="rId7" Type="http://schemas.openxmlformats.org/officeDocument/2006/relationships/hyperlink" Target="http://www.perseus.tufts.edu/hopper/morph?l=tou\s&amp;la=greek&amp;can=tou\s1&amp;prior=bouleuta\s" TargetMode="External"/><Relationship Id="rId12" Type="http://schemas.openxmlformats.org/officeDocument/2006/relationships/hyperlink" Target="http://www.perseus.tufts.edu/hopper/morph?l=kai\&amp;la=greek&amp;can=kai\1&amp;prior=bouleu/sontas" TargetMode="External"/><Relationship Id="rId17" Type="http://schemas.openxmlformats.org/officeDocument/2006/relationships/hyperlink" Target="http://www.perseus.tufts.edu/hopper/morph?l=pro/teron&amp;la=greek&amp;can=pro/teron0&amp;prior=kai\" TargetMode="External"/><Relationship Id="rId25" Type="http://schemas.openxmlformats.org/officeDocument/2006/relationships/hyperlink" Target="http://www.perseus.tufts.edu/hopper/morph?l=e)/fesi/s&amp;la=greek&amp;can=e)/fesi/s0&amp;prior=tou/tois" TargetMode="External"/><Relationship Id="rId2" Type="http://schemas.openxmlformats.org/officeDocument/2006/relationships/hyperlink" Target="http://www.perseus.tufts.edu/hopper/morph?l=dokima/zei&amp;la=greek&amp;can=dokima/zei0&amp;prior=%5d" TargetMode="External"/><Relationship Id="rId16" Type="http://schemas.openxmlformats.org/officeDocument/2006/relationships/hyperlink" Target="http://www.perseus.tufts.edu/hopper/morph?l=kai\&amp;la=greek&amp;can=kai\2&amp;prior=a)/rxontas" TargetMode="External"/><Relationship Id="rId20" Type="http://schemas.openxmlformats.org/officeDocument/2006/relationships/hyperlink" Target="http://www.perseus.tufts.edu/hopper/morph?l=a)podokima/sai&amp;la=greek&amp;can=a)podokima/sai0&amp;prior=h)=n" TargetMode="External"/><Relationship Id="rId29" Type="http://schemas.openxmlformats.org/officeDocument/2006/relationships/hyperlink" Target="http://www.perseus.tufts.edu/hopper/morph?l=dikasth/rion&amp;la=greek&amp;can=dikasth/rion0&amp;prior=to\"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bouleuta\s&amp;la=greek&amp;can=bouleuta\s0&amp;prior=tou\s" TargetMode="External"/><Relationship Id="rId11" Type="http://schemas.openxmlformats.org/officeDocument/2006/relationships/hyperlink" Target="http://www.perseus.tufts.edu/hopper/morph?l=bouleu/sontas&amp;la=greek&amp;can=bouleu/sontas0&amp;prior=e)niauto\n" TargetMode="External"/><Relationship Id="rId24" Type="http://schemas.openxmlformats.org/officeDocument/2006/relationships/hyperlink" Target="http://www.perseus.tufts.edu/hopper/morph?l=tou/tois&amp;la=greek&amp;can=tou/tois0&amp;prior=de\" TargetMode="External"/><Relationship Id="rId5" Type="http://schemas.openxmlformats.org/officeDocument/2006/relationships/hyperlink" Target="http://www.perseus.tufts.edu/hopper/morph?l=tou\s&amp;la=greek&amp;can=tou\s0&amp;prior=kai\" TargetMode="External"/><Relationship Id="rId15" Type="http://schemas.openxmlformats.org/officeDocument/2006/relationships/hyperlink" Target="http://www.perseus.tufts.edu/hopper/morph?l=a)/rxontas&amp;la=greek&amp;can=a)/rxontas0&amp;prior=e)nne/a" TargetMode="External"/><Relationship Id="rId23" Type="http://schemas.openxmlformats.org/officeDocument/2006/relationships/hyperlink" Target="http://www.perseus.tufts.edu/hopper/morph?l=de\&amp;la=greek&amp;can=de\1&amp;prior=nu=n" TargetMode="External"/><Relationship Id="rId28" Type="http://schemas.openxmlformats.org/officeDocument/2006/relationships/hyperlink" Target="http://www.perseus.tufts.edu/hopper/morph?l=to\&amp;la=greek&amp;can=to\0&amp;prior=ei)s" TargetMode="External"/><Relationship Id="rId10" Type="http://schemas.openxmlformats.org/officeDocument/2006/relationships/hyperlink" Target="http://www.perseus.tufts.edu/hopper/morph?l=e)niauto\n&amp;la=greek&amp;can=e)niauto\n0&amp;prior=u(/steron" TargetMode="External"/><Relationship Id="rId19" Type="http://schemas.openxmlformats.org/officeDocument/2006/relationships/hyperlink" Target="http://www.perseus.tufts.edu/hopper/morph?l=h)=n&amp;la=greek&amp;can=h)=n0&amp;prior=me\n" TargetMode="External"/><Relationship Id="rId4" Type="http://schemas.openxmlformats.org/officeDocument/2006/relationships/hyperlink" Target="http://www.perseus.tufts.edu/hopper/morph?l=kai\&amp;la=greek&amp;can=kai\0&amp;prior=de\" TargetMode="External"/><Relationship Id="rId9" Type="http://schemas.openxmlformats.org/officeDocument/2006/relationships/hyperlink" Target="http://www.perseus.tufts.edu/hopper/morph?l=u(/steron&amp;la=greek&amp;can=u(/steron0&amp;prior=to\n" TargetMode="External"/><Relationship Id="rId14" Type="http://schemas.openxmlformats.org/officeDocument/2006/relationships/hyperlink" Target="http://www.perseus.tufts.edu/hopper/morph?l=e)nne/a&amp;la=greek&amp;can=e)nne/a0&amp;prior=tou\s" TargetMode="External"/><Relationship Id="rId22" Type="http://schemas.openxmlformats.org/officeDocument/2006/relationships/hyperlink" Target="http://www.perseus.tufts.edu/hopper/morph?l=nu=n&amp;la=greek&amp;can=nu=n0&amp;prior=kuri/a" TargetMode="External"/><Relationship Id="rId27" Type="http://schemas.openxmlformats.org/officeDocument/2006/relationships/hyperlink" Target="http://www.perseus.tufts.edu/hopper/morph?l=ei)s&amp;la=greek&amp;can=ei)s0&amp;prior=e)stin" TargetMode="External"/></Relationships>
</file>

<file path=ppt/slides/_rels/slide11.xml.rels><?xml version="1.0" encoding="UTF-8" standalone="yes"?>
<Relationships xmlns="http://schemas.openxmlformats.org/package/2006/relationships"><Relationship Id="rId26" Type="http://schemas.openxmlformats.org/officeDocument/2006/relationships/hyperlink" Target="http://www.perseus.tufts.edu/hopper/morph?l=kaqi/stanto&amp;la=greek&amp;can=kaqi/stanto0&amp;prior=tro/pon" TargetMode="External"/><Relationship Id="rId21" Type="http://schemas.openxmlformats.org/officeDocument/2006/relationships/hyperlink" Target="http://www.perseus.tufts.edu/hopper/morph?l=me\n&amp;la=greek&amp;can=me\n1&amp;prior=to\" TargetMode="External"/><Relationship Id="rId42" Type="http://schemas.openxmlformats.org/officeDocument/2006/relationships/hyperlink" Target="http://www.perseus.tufts.edu/hopper/morph?l=kai\&amp;la=greek&amp;can=kai\3&amp;prior=basile/a" TargetMode="External"/><Relationship Id="rId47" Type="http://schemas.openxmlformats.org/officeDocument/2006/relationships/hyperlink" Target="http://www.perseus.tufts.edu/hopper/morph?l=e(ka/sths&amp;la=greek&amp;can=e(ka/sths0&amp;prior=e)c" TargetMode="External"/><Relationship Id="rId63" Type="http://schemas.openxmlformats.org/officeDocument/2006/relationships/hyperlink" Target="http://www.perseus.tufts.edu/hopper/morph?l=ou(=tos&amp;la=greek&amp;can=ou(=tos0&amp;prior=grammate/ws" TargetMode="External"/><Relationship Id="rId68" Type="http://schemas.openxmlformats.org/officeDocument/2006/relationships/hyperlink" Target="http://www.perseus.tufts.edu/hopper/morph?l=w(/sper&amp;la=greek&amp;can=w(/sper0&amp;prior=mo/non" TargetMode="External"/><Relationship Id="rId84" Type="http://schemas.openxmlformats.org/officeDocument/2006/relationships/hyperlink" Target="http://www.perseus.tufts.edu/hopper/morph?l=e)nne/a&amp;la=greek&amp;can=e)nne/a0&amp;prior=d'" TargetMode="External"/><Relationship Id="rId89" Type="http://schemas.openxmlformats.org/officeDocument/2006/relationships/hyperlink" Target="http://www.perseus.tufts.edu/hopper/morph?l=boulh=|&amp;la=greek&amp;can=boulh=|1&amp;prior=th=|" TargetMode="External"/><Relationship Id="rId112" Type="http://schemas.openxmlformats.org/officeDocument/2006/relationships/hyperlink" Target="http://www.perseus.tufts.edu/hopper/morph?l=ku/rio/n&amp;la=greek&amp;can=ku/rio/n0&amp;prior=tou=to" TargetMode="External"/><Relationship Id="rId16" Type="http://schemas.openxmlformats.org/officeDocument/2006/relationships/hyperlink" Target="http://www.perseus.tufts.edu/hopper/morph?l=de\&amp;la=greek&amp;can=de\0&amp;prior=oi(" TargetMode="External"/><Relationship Id="rId107" Type="http://schemas.openxmlformats.org/officeDocument/2006/relationships/hyperlink" Target="http://www.perseus.tufts.edu/hopper/morph?l=ei)s&amp;la=greek&amp;can=ei)s0&amp;prior=e)stin" TargetMode="External"/><Relationship Id="rId11" Type="http://schemas.openxmlformats.org/officeDocument/2006/relationships/hyperlink" Target="http://www.perseus.tufts.edu/hopper/morph?l=tw=n&amp;la=greek&amp;can=tw=n0&amp;prior=ku/riai" TargetMode="External"/><Relationship Id="rId24" Type="http://schemas.openxmlformats.org/officeDocument/2006/relationships/hyperlink" Target="http://www.perseus.tufts.edu/hopper/morph?l=o(\n&amp;la=greek&amp;can=o(\n0&amp;prior=a)rxh=s" TargetMode="External"/><Relationship Id="rId32" Type="http://schemas.openxmlformats.org/officeDocument/2006/relationships/hyperlink" Target="http://www.perseus.tufts.edu/hopper/morph?l=me\n&amp;la=greek&amp;can=me\n2&amp;prior=qesmoqe/tas" TargetMode="External"/><Relationship Id="rId37" Type="http://schemas.openxmlformats.org/officeDocument/2006/relationships/hyperlink" Target="http://www.perseus.tufts.edu/hopper/morph?l=e)/ti&amp;la=greek&amp;can=e)/ti0&amp;prior=tou/tois" TargetMode="External"/><Relationship Id="rId40" Type="http://schemas.openxmlformats.org/officeDocument/2006/relationships/hyperlink" Target="http://www.perseus.tufts.edu/hopper/morph?l=kai\&amp;la=greek&amp;can=kai\2&amp;prior=a)/rxonta" TargetMode="External"/><Relationship Id="rId45" Type="http://schemas.openxmlformats.org/officeDocument/2006/relationships/hyperlink" Target="http://www.perseus.tufts.edu/hopper/morph?l=me/ros&amp;la=greek&amp;can=me/ros0&amp;prior=kata\" TargetMode="External"/><Relationship Id="rId53" Type="http://schemas.openxmlformats.org/officeDocument/2006/relationships/hyperlink" Target="http://www.perseus.tufts.edu/hopper/morph?l=ou(=toi&amp;la=greek&amp;can=ou(=toi0&amp;prior=d'" TargetMode="External"/><Relationship Id="rId58" Type="http://schemas.openxmlformats.org/officeDocument/2006/relationships/hyperlink" Target="http://www.perseus.tufts.edu/hopper/morph?l=boulh=|&amp;la=greek&amp;can=boulh=|0&amp;prior=th=|" TargetMode="External"/><Relationship Id="rId66" Type="http://schemas.openxmlformats.org/officeDocument/2006/relationships/hyperlink" Target="http://www.perseus.tufts.edu/hopper/morph?l=dikasthri/w|&amp;la=greek&amp;can=dikasthri/w|0&amp;prior=e)n" TargetMode="External"/><Relationship Id="rId74" Type="http://schemas.openxmlformats.org/officeDocument/2006/relationships/hyperlink" Target="http://www.perseus.tufts.edu/hopper/morph?l=kai\&amp;la=greek&amp;can=kai\0&amp;prior=ga\r" TargetMode="External"/><Relationship Id="rId79" Type="http://schemas.openxmlformats.org/officeDocument/2006/relationships/hyperlink" Target="http://www.perseus.tufts.edu/hopper/morph?l=xeirotonhtoi\&amp;la=greek&amp;can=xeirotonhtoi\0&amp;prior=oi(" TargetMode="External"/><Relationship Id="rId87" Type="http://schemas.openxmlformats.org/officeDocument/2006/relationships/hyperlink" Target="http://www.perseus.tufts.edu/hopper/morph?l=te&amp;la=greek&amp;can=te0&amp;prior=e)/n" TargetMode="External"/><Relationship Id="rId102" Type="http://schemas.openxmlformats.org/officeDocument/2006/relationships/hyperlink" Target="http://www.perseus.tufts.edu/hopper/morph?l=boulh/&amp;la=greek&amp;can=boulh/0&amp;prior=h(" TargetMode="External"/><Relationship Id="rId110" Type="http://schemas.openxmlformats.org/officeDocument/2006/relationships/hyperlink" Target="http://www.perseus.tufts.edu/hopper/morph?l=kai\&amp;la=greek&amp;can=kai\4&amp;prior=dikasth/rion" TargetMode="External"/><Relationship Id="rId115" Type="http://schemas.openxmlformats.org/officeDocument/2006/relationships/hyperlink" Target="http://www.perseus.tufts.edu/hopper/morph?l=dokimasi/as&amp;la=greek&amp;can=dokimasi/as0&amp;prior=th=s" TargetMode="External"/><Relationship Id="rId5" Type="http://schemas.openxmlformats.org/officeDocument/2006/relationships/hyperlink" Target="http://www.perseus.tufts.edu/hopper/morph?l=ai(&amp;la=greek&amp;can=ai(0&amp;prior=ou)=n" TargetMode="External"/><Relationship Id="rId61" Type="http://schemas.openxmlformats.org/officeDocument/2006/relationships/hyperlink" Target="http://www.perseus.tufts.edu/hopper/morph?l=tou=&amp;la=greek&amp;can=tou=0&amp;prior=plh\n" TargetMode="External"/><Relationship Id="rId82" Type="http://schemas.openxmlformats.org/officeDocument/2006/relationships/hyperlink" Target="http://www.perseus.tufts.edu/hopper/morph?l=oi(&amp;la=greek&amp;can=oi(3&amp;prior=a)/rxousin" TargetMode="External"/><Relationship Id="rId90" Type="http://schemas.openxmlformats.org/officeDocument/2006/relationships/hyperlink" Target="http://www.perseus.tufts.edu/hopper/morph?l=kai\&amp;la=greek&amp;can=kai\2&amp;prior=boulh=|" TargetMode="External"/><Relationship Id="rId95" Type="http://schemas.openxmlformats.org/officeDocument/2006/relationships/hyperlink" Target="http://www.perseus.tufts.edu/hopper/morph?l=pro/teron&amp;la=greek&amp;can=pro/teron0&amp;prior=kai\" TargetMode="External"/><Relationship Id="rId19" Type="http://schemas.openxmlformats.org/officeDocument/2006/relationships/hyperlink" Target="http://www.perseus.tufts.edu/hopper/morph?l=a)/rxontes&amp;la=greek&amp;can=a)/rxontes0&amp;prior=e)nne/a" TargetMode="External"/><Relationship Id="rId14" Type="http://schemas.openxmlformats.org/officeDocument/2006/relationships/hyperlink" Target="http://www.perseus.tufts.edu/hopper/morph?l=ei)si/n&amp;la=greek&amp;can=ei)si/n0&amp;prior=pra/cewn" TargetMode="External"/><Relationship Id="rId22" Type="http://schemas.openxmlformats.org/officeDocument/2006/relationships/hyperlink" Target="http://www.perseus.tufts.edu/hopper/morph?l=e)c&amp;la=greek&amp;can=e)c0&amp;prior=me\n" TargetMode="External"/><Relationship Id="rId27" Type="http://schemas.openxmlformats.org/officeDocument/2006/relationships/hyperlink" Target="http://www.perseus.tufts.edu/hopper/morph?l=ei)/rhtai&amp;la=greek&amp;can=ei)/rhtai0&amp;prior=kaqi/stanto" TargetMode="External"/><Relationship Id="rId30" Type="http://schemas.openxmlformats.org/officeDocument/2006/relationships/hyperlink" Target="http://www.perseus.tufts.edu/hopper/morph?l=klhrou=sin&amp;la=greek&amp;can=klhrou=sin0&amp;prior=de\" TargetMode="External"/><Relationship Id="rId35" Type="http://schemas.openxmlformats.org/officeDocument/2006/relationships/hyperlink" Target="http://www.perseus.tufts.edu/hopper/morph?l=grammate/a&amp;la=greek&amp;can=grammate/a0&amp;prior=kai\" TargetMode="External"/><Relationship Id="rId43" Type="http://schemas.openxmlformats.org/officeDocument/2006/relationships/hyperlink" Target="http://www.perseus.tufts.edu/hopper/morph?l=pole/marxon&amp;la=greek&amp;can=pole/marxon0&amp;prior=kai\" TargetMode="External"/><Relationship Id="rId48" Type="http://schemas.openxmlformats.org/officeDocument/2006/relationships/hyperlink" Target="http://www.perseus.tufts.edu/hopper/morph?l=fulh=s&amp;la=greek&amp;can=fulh=s0&amp;prior=e(ka/sths" TargetMode="External"/><Relationship Id="rId56" Type="http://schemas.openxmlformats.org/officeDocument/2006/relationships/hyperlink" Target="http://www.perseus.tufts.edu/hopper/morph?l=e)n&amp;la=greek&amp;can=e)n0&amp;prior=me\n" TargetMode="External"/><Relationship Id="rId64" Type="http://schemas.openxmlformats.org/officeDocument/2006/relationships/hyperlink" Target="http://www.perseus.tufts.edu/hopper/morph?l=d'&amp;la=greek&amp;can=d'1&amp;prior=ou(=tos" TargetMode="External"/><Relationship Id="rId69" Type="http://schemas.openxmlformats.org/officeDocument/2006/relationships/hyperlink" Target="http://www.perseus.tufts.edu/hopper/morph?l=oi(&amp;la=greek&amp;can=oi(0&amp;prior=w(/sper" TargetMode="External"/><Relationship Id="rId77" Type="http://schemas.openxmlformats.org/officeDocument/2006/relationships/hyperlink" Target="http://www.perseus.tufts.edu/hopper/morph?l=kai\&amp;la=greek&amp;can=kai\1&amp;prior=klhrwtoi\" TargetMode="External"/><Relationship Id="rId100" Type="http://schemas.openxmlformats.org/officeDocument/2006/relationships/hyperlink" Target="http://www.perseus.tufts.edu/hopper/morph?l=a)podokima/seien&amp;la=greek&amp;can=a)podokima/seien0&amp;prior=o(/ntin'" TargetMode="External"/><Relationship Id="rId105" Type="http://schemas.openxmlformats.org/officeDocument/2006/relationships/hyperlink" Target="http://www.perseus.tufts.edu/hopper/morph?l=e)/fesi/s&amp;la=greek&amp;can=e)/fesi/s0&amp;prior=d'" TargetMode="External"/><Relationship Id="rId113" Type="http://schemas.openxmlformats.org/officeDocument/2006/relationships/hyperlink" Target="http://www.perseus.tufts.edu/hopper/morph?l=e)sti&amp;la=greek&amp;can=e)sti0&amp;prior=ku/rio/n" TargetMode="External"/><Relationship Id="rId8" Type="http://schemas.openxmlformats.org/officeDocument/2006/relationships/hyperlink" Target="http://www.perseus.tufts.edu/hopper/morph?l=te&amp;la=greek&amp;can=te0&amp;prior=klhrwtai/" TargetMode="External"/><Relationship Id="rId51" Type="http://schemas.openxmlformats.org/officeDocument/2006/relationships/hyperlink" Target="http://www.perseus.tufts.edu/hopper/morph?l=dokima/zontai&amp;la=greek&amp;can=dokima/zontai0&amp;prior=%5d" TargetMode="External"/><Relationship Id="rId72" Type="http://schemas.openxmlformats.org/officeDocument/2006/relationships/hyperlink" Target="http://www.perseus.tufts.edu/hopper/morph?l=pa/ntes&amp;la=greek&amp;can=pa/ntes0&amp;prior=a)/rxontes" TargetMode="External"/><Relationship Id="rId80" Type="http://schemas.openxmlformats.org/officeDocument/2006/relationships/hyperlink" Target="http://www.perseus.tufts.edu/hopper/morph?l=dokimasqe/ntes&amp;la=greek&amp;can=dokimasqe/ntes0&amp;prior=xeirotonhtoi\" TargetMode="External"/><Relationship Id="rId85" Type="http://schemas.openxmlformats.org/officeDocument/2006/relationships/hyperlink" Target="http://www.perseus.tufts.edu/hopper/morph?l=a)/rxontes&amp;la=greek&amp;can=a)/rxontes1&amp;prior=e)nne/a" TargetMode="External"/><Relationship Id="rId93" Type="http://schemas.openxmlformats.org/officeDocument/2006/relationships/hyperlink" Target="http://www.perseus.tufts.edu/hopper/morph?l=dikasthri/w|&amp;la=greek&amp;can=dikasthri/w|1&amp;prior=e)n" TargetMode="External"/><Relationship Id="rId98" Type="http://schemas.openxmlformats.org/officeDocument/2006/relationships/hyperlink" Target="http://www.perseus.tufts.edu/hopper/morph?l=h)=rxen&amp;la=greek&amp;can=h)=rxen0&amp;prior=ou)k" TargetMode="External"/><Relationship Id="rId3" Type="http://schemas.openxmlformats.org/officeDocument/2006/relationships/hyperlink" Target="http://www.perseus.tufts.edu/hopper/morph?l=me\n&amp;la=greek&amp;can=me\n0&amp;prior=au(=tai" TargetMode="External"/><Relationship Id="rId12" Type="http://schemas.openxmlformats.org/officeDocument/2006/relationships/hyperlink" Target="http://www.perseus.tufts.edu/hopper/morph?l=ei)rhme/nwn&amp;la=greek&amp;can=ei)rhme/nwn0&amp;prior=tw=n" TargetMode="External"/><Relationship Id="rId17" Type="http://schemas.openxmlformats.org/officeDocument/2006/relationships/hyperlink" Target="http://www.perseus.tufts.edu/hopper/morph?l=kalou/menoi&amp;la=greek&amp;can=kalou/menoi0&amp;prior=de\" TargetMode="External"/><Relationship Id="rId25" Type="http://schemas.openxmlformats.org/officeDocument/2006/relationships/hyperlink" Target="http://www.perseus.tufts.edu/hopper/morph?l=tro/pon&amp;la=greek&amp;can=tro/pon0&amp;prior=o(\n" TargetMode="External"/><Relationship Id="rId33" Type="http://schemas.openxmlformats.org/officeDocument/2006/relationships/hyperlink" Target="http://www.perseus.tufts.edu/hopper/morph?l=e(\c&amp;la=greek&amp;can=e(\c0&amp;prior=me\n" TargetMode="External"/><Relationship Id="rId38" Type="http://schemas.openxmlformats.org/officeDocument/2006/relationships/hyperlink" Target="http://www.perseus.tufts.edu/hopper/morph?l=d'&amp;la=greek&amp;can=d'0&amp;prior=e)/ti" TargetMode="External"/><Relationship Id="rId46" Type="http://schemas.openxmlformats.org/officeDocument/2006/relationships/hyperlink" Target="http://www.perseus.tufts.edu/hopper/morph?l=e)c&amp;la=greek&amp;can=e)c1&amp;prior=me/ros" TargetMode="External"/><Relationship Id="rId59" Type="http://schemas.openxmlformats.org/officeDocument/2006/relationships/hyperlink" Target="http://www.perseus.tufts.edu/hopper/morph?l=toi=s&amp;la=greek&amp;can=toi=s0&amp;prior=boulh=|" TargetMode="External"/><Relationship Id="rId67" Type="http://schemas.openxmlformats.org/officeDocument/2006/relationships/hyperlink" Target="http://www.perseus.tufts.edu/hopper/morph?l=mo/non&amp;la=greek&amp;can=mo/non0&amp;prior=dikasthri/w|" TargetMode="External"/><Relationship Id="rId103" Type="http://schemas.openxmlformats.org/officeDocument/2006/relationships/hyperlink" Target="http://www.perseus.tufts.edu/hopper/morph?l=nu=n&amp;la=greek&amp;can=nu=n0&amp;prior=boulh/" TargetMode="External"/><Relationship Id="rId108" Type="http://schemas.openxmlformats.org/officeDocument/2006/relationships/hyperlink" Target="http://www.perseus.tufts.edu/hopper/morph?l=to\&amp;la=greek&amp;can=to\0&amp;prior=ei)s" TargetMode="External"/><Relationship Id="rId20" Type="http://schemas.openxmlformats.org/officeDocument/2006/relationships/hyperlink" Target="http://www.perseus.tufts.edu/hopper/morph?l=to\&amp;la=greek&amp;can=to\0&amp;prior=a)/rxontes" TargetMode="External"/><Relationship Id="rId41" Type="http://schemas.openxmlformats.org/officeDocument/2006/relationships/hyperlink" Target="http://www.perseus.tufts.edu/hopper/morph?l=basile/a&amp;la=greek&amp;can=basile/a0&amp;prior=kai\" TargetMode="External"/><Relationship Id="rId54" Type="http://schemas.openxmlformats.org/officeDocument/2006/relationships/hyperlink" Target="http://www.perseus.tufts.edu/hopper/morph?l=prw=ton&amp;la=greek&amp;can=prw=ton0&amp;prior=ou(=toi" TargetMode="External"/><Relationship Id="rId62" Type="http://schemas.openxmlformats.org/officeDocument/2006/relationships/hyperlink" Target="http://www.perseus.tufts.edu/hopper/morph?l=grammate/ws&amp;la=greek&amp;can=grammate/ws0&amp;prior=tou=" TargetMode="External"/><Relationship Id="rId70" Type="http://schemas.openxmlformats.org/officeDocument/2006/relationships/hyperlink" Target="http://www.perseus.tufts.edu/hopper/morph?l=a)/lloi&amp;la=greek&amp;can=a)/lloi0&amp;prior=oi(" TargetMode="External"/><Relationship Id="rId75" Type="http://schemas.openxmlformats.org/officeDocument/2006/relationships/hyperlink" Target="http://www.perseus.tufts.edu/hopper/morph?l=oi(&amp;la=greek&amp;can=oi(1&amp;prior=kai\" TargetMode="External"/><Relationship Id="rId83" Type="http://schemas.openxmlformats.org/officeDocument/2006/relationships/hyperlink" Target="http://www.perseus.tufts.edu/hopper/morph?l=d'&amp;la=greek&amp;can=d'2&amp;prior=oi(" TargetMode="External"/><Relationship Id="rId88" Type="http://schemas.openxmlformats.org/officeDocument/2006/relationships/hyperlink" Target="http://www.perseus.tufts.edu/hopper/morph?l=th=|&amp;la=greek&amp;can=th=|1&amp;prior=te" TargetMode="External"/><Relationship Id="rId91" Type="http://schemas.openxmlformats.org/officeDocument/2006/relationships/hyperlink" Target="http://www.perseus.tufts.edu/hopper/morph?l=pa/lin&amp;la=greek&amp;can=pa/lin0&amp;prior=kai\" TargetMode="External"/><Relationship Id="rId96" Type="http://schemas.openxmlformats.org/officeDocument/2006/relationships/hyperlink" Target="http://www.perseus.tufts.edu/hopper/morph?l=me\n&amp;la=greek&amp;can=me\n1&amp;prior=pro/teron" TargetMode="External"/><Relationship Id="rId111" Type="http://schemas.openxmlformats.org/officeDocument/2006/relationships/hyperlink" Target="http://www.perseus.tufts.edu/hopper/morph?l=tou=to&amp;la=greek&amp;can=tou=to0&amp;prior=kai\"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a)rxai\&amp;la=greek&amp;can=a)rxai\0&amp;prior=ai(" TargetMode="External"/><Relationship Id="rId15" Type="http://schemas.openxmlformats.org/officeDocument/2006/relationships/hyperlink" Target="http://www.perseus.tufts.edu/hopper/morph?l=oi(&amp;la=greek&amp;can=oi(0&amp;prior=ei)si/n" TargetMode="External"/><Relationship Id="rId23" Type="http://schemas.openxmlformats.org/officeDocument/2006/relationships/hyperlink" Target="http://www.perseus.tufts.edu/hopper/morph?l=a)rxh=s&amp;la=greek&amp;can=a)rxh=s0&amp;prior=e)c" TargetMode="External"/><Relationship Id="rId28" Type="http://schemas.openxmlformats.org/officeDocument/2006/relationships/hyperlink" Target="http://www.perseus.tufts.edu/hopper/morph?l=nu=n&amp;la=greek&amp;can=nu=n0&amp;prior=ei)/rhtai" TargetMode="External"/><Relationship Id="rId36" Type="http://schemas.openxmlformats.org/officeDocument/2006/relationships/hyperlink" Target="http://www.perseus.tufts.edu/hopper/morph?l=tou/tois&amp;la=greek&amp;can=tou/tois0&amp;prior=grammate/a" TargetMode="External"/><Relationship Id="rId49" Type="http://schemas.openxmlformats.org/officeDocument/2006/relationships/hyperlink" Target="http://www.perseus.tufts.edu/hopper/morph?l=%5b&amp;la=greek&amp;can=%5b0" TargetMode="External"/><Relationship Id="rId57" Type="http://schemas.openxmlformats.org/officeDocument/2006/relationships/hyperlink" Target="http://www.perseus.tufts.edu/hopper/morph?l=th=|&amp;la=greek&amp;can=th=|0&amp;prior=e)n" TargetMode="External"/><Relationship Id="rId106" Type="http://schemas.openxmlformats.org/officeDocument/2006/relationships/hyperlink" Target="http://www.perseus.tufts.edu/hopper/morph?l=e)stin&amp;la=greek&amp;can=e)stin0&amp;prior=e)/fesi/s" TargetMode="External"/><Relationship Id="rId114" Type="http://schemas.openxmlformats.org/officeDocument/2006/relationships/hyperlink" Target="http://www.perseus.tufts.edu/hopper/morph?l=th=s&amp;la=greek&amp;can=th=s0&amp;prior=e)sti" TargetMode="External"/><Relationship Id="rId10" Type="http://schemas.openxmlformats.org/officeDocument/2006/relationships/hyperlink" Target="http://www.perseus.tufts.edu/hopper/morph?l=ku/riai&amp;la=greek&amp;can=ku/riai0&amp;prior=kai\" TargetMode="External"/><Relationship Id="rId31" Type="http://schemas.openxmlformats.org/officeDocument/2006/relationships/hyperlink" Target="http://www.perseus.tufts.edu/hopper/morph?l=qesmoqe/tas&amp;la=greek&amp;can=qesmoqe/tas0&amp;prior=klhrou=sin" TargetMode="External"/><Relationship Id="rId44" Type="http://schemas.openxmlformats.org/officeDocument/2006/relationships/hyperlink" Target="http://www.perseus.tufts.edu/hopper/morph?l=kata\&amp;la=greek&amp;can=kata\0&amp;prior=pole/marxon" TargetMode="External"/><Relationship Id="rId52" Type="http://schemas.openxmlformats.org/officeDocument/2006/relationships/hyperlink" Target="http://www.perseus.tufts.edu/hopper/morph?l=d'&amp;la=greek&amp;can=d'0&amp;prior=dokima/zontai" TargetMode="External"/><Relationship Id="rId60" Type="http://schemas.openxmlformats.org/officeDocument/2006/relationships/hyperlink" Target="http://www.perseus.tufts.edu/hopper/morph?l=plh\n&amp;la=greek&amp;can=plh\n0&amp;prior=f" TargetMode="External"/><Relationship Id="rId65" Type="http://schemas.openxmlformats.org/officeDocument/2006/relationships/hyperlink" Target="http://www.perseus.tufts.edu/hopper/morph?l=e)n&amp;la=greek&amp;can=e)n1&amp;prior=d'" TargetMode="External"/><Relationship Id="rId73" Type="http://schemas.openxmlformats.org/officeDocument/2006/relationships/hyperlink" Target="http://www.perseus.tufts.edu/hopper/morph?l=ga\r&amp;la=greek&amp;can=ga\r0&amp;prior=pa/ntes" TargetMode="External"/><Relationship Id="rId78" Type="http://schemas.openxmlformats.org/officeDocument/2006/relationships/hyperlink" Target="http://www.perseus.tufts.edu/hopper/morph?l=oi(&amp;la=greek&amp;can=oi(2&amp;prior=kai\" TargetMode="External"/><Relationship Id="rId81" Type="http://schemas.openxmlformats.org/officeDocument/2006/relationships/hyperlink" Target="http://www.perseus.tufts.edu/hopper/morph?l=a)/rxousin&amp;la=greek&amp;can=a)/rxousin0&amp;prior=dokimasqe/ntes" TargetMode="External"/><Relationship Id="rId86" Type="http://schemas.openxmlformats.org/officeDocument/2006/relationships/hyperlink" Target="http://www.perseus.tufts.edu/hopper/morph?l=e)/n&amp;la=greek&amp;can=e)/n0&amp;prior=a)/rxontes" TargetMode="External"/><Relationship Id="rId94" Type="http://schemas.openxmlformats.org/officeDocument/2006/relationships/hyperlink" Target="http://www.perseus.tufts.edu/hopper/morph?l=kai\&amp;la=greek&amp;can=kai\3&amp;prior=dikasthri/w|" TargetMode="External"/><Relationship Id="rId99" Type="http://schemas.openxmlformats.org/officeDocument/2006/relationships/hyperlink" Target="http://www.perseus.tufts.edu/hopper/morph?l=o(/ntin'&amp;la=greek&amp;can=o(/ntin'0&amp;prior=h)=rxen" TargetMode="External"/><Relationship Id="rId101" Type="http://schemas.openxmlformats.org/officeDocument/2006/relationships/hyperlink" Target="http://www.perseus.tufts.edu/hopper/morph?l=h(&amp;la=greek&amp;can=h(0&amp;prior=a)podokima/seien" TargetMode="External"/><Relationship Id="rId4" Type="http://schemas.openxmlformats.org/officeDocument/2006/relationships/hyperlink" Target="http://www.perseus.tufts.edu/hopper/morph?l=ou)=n&amp;la=greek&amp;can=ou)=n0&amp;prior=me\n" TargetMode="External"/><Relationship Id="rId9" Type="http://schemas.openxmlformats.org/officeDocument/2006/relationships/hyperlink" Target="http://www.perseus.tufts.edu/hopper/morph?l=kai\&amp;la=greek&amp;can=kai\0&amp;prior=te" TargetMode="External"/><Relationship Id="rId13" Type="http://schemas.openxmlformats.org/officeDocument/2006/relationships/hyperlink" Target="http://www.perseus.tufts.edu/hopper/morph?l=pra/cewn&amp;la=greek&amp;can=pra/cewn0&amp;prior=ei)rhme/nwn" TargetMode="External"/><Relationship Id="rId18" Type="http://schemas.openxmlformats.org/officeDocument/2006/relationships/hyperlink" Target="http://www.perseus.tufts.edu/hopper/morph?l=e)nne/a&amp;la=greek&amp;can=e)nne/a0&amp;prior=kalou/menoi" TargetMode="External"/><Relationship Id="rId39" Type="http://schemas.openxmlformats.org/officeDocument/2006/relationships/hyperlink" Target="http://www.perseus.tufts.edu/hopper/morph?l=a)/rxonta&amp;la=greek&amp;can=a)/rxonta0&amp;prior=d'" TargetMode="External"/><Relationship Id="rId109" Type="http://schemas.openxmlformats.org/officeDocument/2006/relationships/hyperlink" Target="http://www.perseus.tufts.edu/hopper/morph?l=dikasth/rion&amp;la=greek&amp;can=dikasth/rion0&amp;prior=to\" TargetMode="External"/><Relationship Id="rId34" Type="http://schemas.openxmlformats.org/officeDocument/2006/relationships/hyperlink" Target="http://www.perseus.tufts.edu/hopper/morph?l=kai\&amp;la=greek&amp;can=kai\1&amp;prior=e(\c" TargetMode="External"/><Relationship Id="rId50" Type="http://schemas.openxmlformats.org/officeDocument/2006/relationships/hyperlink" Target="http://www.perseus.tufts.edu/hopper/morph?l=%5d&amp;la=greek&amp;can=%5d0&amp;prior=%5b" TargetMode="External"/><Relationship Id="rId55" Type="http://schemas.openxmlformats.org/officeDocument/2006/relationships/hyperlink" Target="http://www.perseus.tufts.edu/hopper/morph?l=me\n&amp;la=greek&amp;can=me\n0&amp;prior=prw=ton" TargetMode="External"/><Relationship Id="rId76" Type="http://schemas.openxmlformats.org/officeDocument/2006/relationships/hyperlink" Target="http://www.perseus.tufts.edu/hopper/morph?l=klhrwtoi\&amp;la=greek&amp;can=klhrwtoi\0&amp;prior=oi(" TargetMode="External"/><Relationship Id="rId97" Type="http://schemas.openxmlformats.org/officeDocument/2006/relationships/hyperlink" Target="http://www.perseus.tufts.edu/hopper/morph?l=ou)k&amp;la=greek&amp;can=ou)k0&amp;prior=me\n" TargetMode="External"/><Relationship Id="rId104" Type="http://schemas.openxmlformats.org/officeDocument/2006/relationships/hyperlink" Target="http://www.perseus.tufts.edu/hopper/morph?l=d'&amp;la=greek&amp;can=d'3&amp;prior=nu=n" TargetMode="External"/><Relationship Id="rId7" Type="http://schemas.openxmlformats.org/officeDocument/2006/relationships/hyperlink" Target="http://www.perseus.tufts.edu/hopper/morph?l=klhrwtai/&amp;la=greek&amp;can=klhrwtai/0&amp;prior=a)rxai\" TargetMode="External"/><Relationship Id="rId71" Type="http://schemas.openxmlformats.org/officeDocument/2006/relationships/hyperlink" Target="http://www.perseus.tufts.edu/hopper/morph?l=a)/rxontes&amp;la=greek&amp;can=a)/rxontes0&amp;prior=a)/lloi" TargetMode="External"/><Relationship Id="rId92" Type="http://schemas.openxmlformats.org/officeDocument/2006/relationships/hyperlink" Target="http://www.perseus.tufts.edu/hopper/morph?l=e)n&amp;la=greek&amp;can=e)n2&amp;prior=pa/lin" TargetMode="External"/><Relationship Id="rId2" Type="http://schemas.openxmlformats.org/officeDocument/2006/relationships/hyperlink" Target="http://www.perseus.tufts.edu/hopper/morph?l=au(=tai&amp;la=greek&amp;can=au(=tai0" TargetMode="External"/><Relationship Id="rId29" Type="http://schemas.openxmlformats.org/officeDocument/2006/relationships/hyperlink" Target="http://www.perseus.tufts.edu/hopper/morph?l=de\&amp;la=greek&amp;can=de\1&amp;prior=nu=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6" Type="http://schemas.openxmlformats.org/officeDocument/2006/relationships/hyperlink" Target="http://www.perseus.tufts.edu/hopper/morph?l=to\n&amp;la=greek&amp;can=to\n1&amp;prior=e)pw/numon" TargetMode="External"/><Relationship Id="rId117" Type="http://schemas.openxmlformats.org/officeDocument/2006/relationships/hyperlink" Target="http://www.perseus.tufts.edu/hopper/morph?l=oi(&amp;la=greek&amp;can=oi(0&amp;prior=sunanagra/fei" TargetMode="External"/><Relationship Id="rId21" Type="http://schemas.openxmlformats.org/officeDocument/2006/relationships/hyperlink" Target="http://www.perseus.tufts.edu/hopper/morph?l=tai=s&amp;la=greek&amp;can=tai=s0&amp;prior=e)sti" TargetMode="External"/><Relationship Id="rId42" Type="http://schemas.openxmlformats.org/officeDocument/2006/relationships/hyperlink" Target="http://www.perseus.tufts.edu/hopper/morph?l=e)nto\s&amp;la=greek&amp;can=e)nto\s0&amp;prior=dedwko/twn" TargetMode="External"/><Relationship Id="rId47" Type="http://schemas.openxmlformats.org/officeDocument/2006/relationships/hyperlink" Target="http://www.perseus.tufts.edu/hopper/morph?l=e)/dwke&amp;la=greek&amp;can=e)/dwke0&amp;prior=h(=s" TargetMode="External"/><Relationship Id="rId63" Type="http://schemas.openxmlformats.org/officeDocument/2006/relationships/hyperlink" Target="http://www.perseus.tufts.edu/hopper/morph?l=to/&amp;la=greek&amp;can=to/0&amp;prior=tou)/noma" TargetMode="External"/><Relationship Id="rId68" Type="http://schemas.openxmlformats.org/officeDocument/2006/relationships/hyperlink" Target="http://www.perseus.tufts.edu/hopper/morph?l=tou=&amp;la=greek&amp;can=tou=0&amp;prior=to\" TargetMode="External"/><Relationship Id="rId84" Type="http://schemas.openxmlformats.org/officeDocument/2006/relationships/hyperlink" Target="http://www.perseus.tufts.edu/hopper/morph?l=dokh=|&amp;la=greek&amp;can=dokh=|0&amp;prior=au)tw=|" TargetMode="External"/><Relationship Id="rId89" Type="http://schemas.openxmlformats.org/officeDocument/2006/relationships/hyperlink" Target="http://www.perseus.tufts.edu/hopper/morph?l=de\&amp;la=greek&amp;can=de\0&amp;prior=o(" TargetMode="External"/><Relationship Id="rId112" Type="http://schemas.openxmlformats.org/officeDocument/2006/relationships/hyperlink" Target="http://www.perseus.tufts.edu/hopper/morph?l=de\&amp;la=greek&amp;can=de\1&amp;prior=ta\" TargetMode="External"/><Relationship Id="rId133" Type="http://schemas.openxmlformats.org/officeDocument/2006/relationships/hyperlink" Target="http://www.perseus.tufts.edu/hopper/morph?l=oi(&amp;la=greek&amp;can=oi(1&amp;prior=gnw=sin" TargetMode="External"/><Relationship Id="rId16" Type="http://schemas.openxmlformats.org/officeDocument/2006/relationships/hyperlink" Target="http://www.perseus.tufts.edu/hopper/morph?l=tw=n&amp;la=greek&amp;can=tw=n0&amp;prior=e(ka/stw|" TargetMode="External"/><Relationship Id="rId107" Type="http://schemas.openxmlformats.org/officeDocument/2006/relationships/hyperlink" Target="http://www.perseus.tufts.edu/hopper/morph?l=th\n&amp;la=greek&amp;can=th\n0&amp;prior=toi=s" TargetMode="External"/><Relationship Id="rId11" Type="http://schemas.openxmlformats.org/officeDocument/2006/relationships/hyperlink" Target="http://www.perseus.tufts.edu/hopper/morph?l=e(ka/sths&amp;la=greek&amp;can=e(ka/sths0&amp;prior=fulh=s" TargetMode="External"/><Relationship Id="rId32" Type="http://schemas.openxmlformats.org/officeDocument/2006/relationships/hyperlink" Target="http://www.perseus.tufts.edu/hopper/morph?l=tis&amp;la=greek&amp;can=tis0&amp;prior=ka)/n" TargetMode="External"/><Relationship Id="rId37" Type="http://schemas.openxmlformats.org/officeDocument/2006/relationships/hyperlink" Target="http://www.perseus.tufts.edu/hopper/morph?l=eu)qu/nas&amp;la=greek&amp;can=eu)qu/nas0&amp;prior=ta\s" TargetMode="External"/><Relationship Id="rId53" Type="http://schemas.openxmlformats.org/officeDocument/2006/relationships/hyperlink" Target="http://www.perseus.tufts.edu/hopper/morph?l=i)di/an&amp;la=greek&amp;can=i)di/an0&amp;prior=t'" TargetMode="External"/><Relationship Id="rId58" Type="http://schemas.openxmlformats.org/officeDocument/2006/relationships/hyperlink" Target="http://www.perseus.tufts.edu/hopper/morph?l=gra/yas&amp;la=greek&amp;can=gra/yas0&amp;prior=e)mbale/sqai" TargetMode="External"/><Relationship Id="rId74" Type="http://schemas.openxmlformats.org/officeDocument/2006/relationships/hyperlink" Target="http://www.perseus.tufts.edu/hopper/morph?l=ti&amp;la=greek&amp;can=ti0&amp;prior=o(/" TargetMode="External"/><Relationship Id="rId79" Type="http://schemas.openxmlformats.org/officeDocument/2006/relationships/hyperlink" Target="http://www.perseus.tufts.edu/hopper/morph?l=e)pigraya/menos&amp;la=greek&amp;can=e)pigraya/menos0&amp;prior=ti/mhma" TargetMode="External"/><Relationship Id="rId102" Type="http://schemas.openxmlformats.org/officeDocument/2006/relationships/hyperlink" Target="http://www.perseus.tufts.edu/hopper/morph?l=dikastai=s&amp;la=greek&amp;can=dikastai=s0&amp;prior=toi=s" TargetMode="External"/><Relationship Id="rId123" Type="http://schemas.openxmlformats.org/officeDocument/2006/relationships/hyperlink" Target="http://www.perseus.tufts.edu/hopper/morph?l=ei)sa/gousin&amp;la=greek&amp;can=ei)sa/gousin0&amp;prior=pa/lin" TargetMode="External"/><Relationship Id="rId128" Type="http://schemas.openxmlformats.org/officeDocument/2006/relationships/hyperlink" Target="http://www.perseus.tufts.edu/hopper/morph?l=to\&amp;la=greek&amp;can=to\0&amp;prior=ei)s" TargetMode="External"/><Relationship Id="rId5" Type="http://schemas.openxmlformats.org/officeDocument/2006/relationships/hyperlink" Target="http://www.perseus.tufts.edu/hopper/morph?l=de\&amp;la=greek&amp;can=de\0&amp;prior=klhrou=si" TargetMode="External"/><Relationship Id="rId90" Type="http://schemas.openxmlformats.org/officeDocument/2006/relationships/hyperlink" Target="http://www.perseus.tufts.edu/hopper/morph?l=labw\n&amp;la=greek&amp;can=labw\n0&amp;prior=de\" TargetMode="External"/><Relationship Id="rId95" Type="http://schemas.openxmlformats.org/officeDocument/2006/relationships/hyperlink" Target="http://www.perseus.tufts.edu/hopper/morph?l=me\n&amp;la=greek&amp;can=me\n0&amp;prior=e)a\n" TargetMode="External"/><Relationship Id="rId14" Type="http://schemas.openxmlformats.org/officeDocument/2006/relationships/hyperlink" Target="http://www.perseus.tufts.edu/hopper/morph?l=b&amp;la=greek&amp;can=b0&amp;prior=pare/drous" TargetMode="External"/><Relationship Id="rId22" Type="http://schemas.openxmlformats.org/officeDocument/2006/relationships/hyperlink" Target="http://www.perseus.tufts.edu/hopper/morph?l=a)gorai=s&amp;la=greek&amp;can=a)gorai=s0&amp;prior=tai=s" TargetMode="External"/><Relationship Id="rId27" Type="http://schemas.openxmlformats.org/officeDocument/2006/relationships/hyperlink" Target="http://www.perseus.tufts.edu/hopper/morph?l=th=s&amp;la=greek&amp;can=th=s1&amp;prior=to\n" TargetMode="External"/><Relationship Id="rId30" Type="http://schemas.openxmlformats.org/officeDocument/2006/relationships/hyperlink" Target="http://www.perseus.tufts.edu/hopper/morph?l=kaqh=sqai&amp;la=greek&amp;can=kaqh=sqai0&amp;prior=e(ka/sths" TargetMode="External"/><Relationship Id="rId35" Type="http://schemas.openxmlformats.org/officeDocument/2006/relationships/hyperlink" Target="http://www.perseus.tufts.edu/hopper/morph?l=tw=n&amp;la=greek&amp;can=tw=n1&amp;prior=tini" TargetMode="External"/><Relationship Id="rId43" Type="http://schemas.openxmlformats.org/officeDocument/2006/relationships/hyperlink" Target="http://www.perseus.tufts.edu/hopper/morph?l=g&amp;la=greek&amp;can=g0&amp;prior=e)nto\s" TargetMode="External"/><Relationship Id="rId48" Type="http://schemas.openxmlformats.org/officeDocument/2006/relationships/hyperlink" Target="http://www.perseus.tufts.edu/hopper/morph?l=ta\s&amp;la=greek&amp;can=ta\s1&amp;prior=e)/dwke" TargetMode="External"/><Relationship Id="rId56" Type="http://schemas.openxmlformats.org/officeDocument/2006/relationships/hyperlink" Target="http://www.perseus.tufts.edu/hopper/morph?l=dhmosi/an&amp;la=greek&amp;can=dhmosi/an0&amp;prior=te" TargetMode="External"/><Relationship Id="rId64" Type="http://schemas.openxmlformats.org/officeDocument/2006/relationships/hyperlink" Target="http://www.perseus.tufts.edu/hopper/morph?l=q'&amp;la=greek&amp;can=q'0&amp;prior=to/" TargetMode="External"/><Relationship Id="rId69" Type="http://schemas.openxmlformats.org/officeDocument/2006/relationships/hyperlink" Target="http://www.perseus.tufts.edu/hopper/morph?l=feu/gontos&amp;la=greek&amp;can=feu/gontos0&amp;prior=tou=" TargetMode="External"/><Relationship Id="rId77" Type="http://schemas.openxmlformats.org/officeDocument/2006/relationships/hyperlink" Target="http://www.perseus.tufts.edu/hopper/morph?l=kai\&amp;la=greek&amp;can=kai\4&amp;prior=e)gkalh=|" TargetMode="External"/><Relationship Id="rId100" Type="http://schemas.openxmlformats.org/officeDocument/2006/relationships/hyperlink" Target="http://www.perseus.tufts.edu/hopper/morph?l=i)/dia&amp;la=greek&amp;can=i)/dia0&amp;prior=me\n" TargetMode="External"/><Relationship Id="rId105" Type="http://schemas.openxmlformats.org/officeDocument/2006/relationships/hyperlink" Target="http://www.perseus.tufts.edu/hopper/morph?l=dh/mous&amp;la=greek&amp;can=dh/mous0&amp;prior=kata\" TargetMode="External"/><Relationship Id="rId113" Type="http://schemas.openxmlformats.org/officeDocument/2006/relationships/hyperlink" Target="http://www.perseus.tufts.edu/hopper/morph?l=dhmo/sia&amp;la=greek&amp;can=dhmo/sia0&amp;prior=de\" TargetMode="External"/><Relationship Id="rId118" Type="http://schemas.openxmlformats.org/officeDocument/2006/relationships/hyperlink" Target="http://www.perseus.tufts.edu/hopper/morph?l=de\&amp;la=greek&amp;can=de\2&amp;prior=oi(" TargetMode="External"/><Relationship Id="rId126" Type="http://schemas.openxmlformats.org/officeDocument/2006/relationships/hyperlink" Target="http://www.perseus.tufts.edu/hopper/morph?l=eu)/qunan&amp;la=greek&amp;can=eu)/qunan0&amp;prior=th\n" TargetMode="External"/><Relationship Id="rId134" Type="http://schemas.openxmlformats.org/officeDocument/2006/relationships/hyperlink" Target="http://www.perseus.tufts.edu/hopper/morph?l=dikastai/&amp;la=greek&amp;can=dikastai/0&amp;prior=oi(" TargetMode="External"/><Relationship Id="rId8" Type="http://schemas.openxmlformats.org/officeDocument/2006/relationships/hyperlink" Target="http://www.perseus.tufts.edu/hopper/morph?l=e(/na&amp;la=greek&amp;can=e(/na0&amp;prior=eu)qu/nous" TargetMode="External"/><Relationship Id="rId51" Type="http://schemas.openxmlformats.org/officeDocument/2006/relationships/hyperlink" Target="http://www.perseus.tufts.edu/hopper/morph?l=a)/n&amp;la=greek&amp;can=a)/n0&amp;prior=eu)/qunan" TargetMode="External"/><Relationship Id="rId72" Type="http://schemas.openxmlformats.org/officeDocument/2006/relationships/hyperlink" Target="http://www.perseus.tufts.edu/hopper/morph?l=a)di/khm'&amp;la=greek&amp;can=a)di/khm'0&amp;prior=to\" TargetMode="External"/><Relationship Id="rId80" Type="http://schemas.openxmlformats.org/officeDocument/2006/relationships/hyperlink" Target="http://www.perseus.tufts.edu/hopper/morph?l=o(/&amp;la=greek&amp;can=o(/1&amp;prior=e)pigraya/menos" TargetMode="External"/><Relationship Id="rId85" Type="http://schemas.openxmlformats.org/officeDocument/2006/relationships/hyperlink" Target="http://www.perseus.tufts.edu/hopper/morph?l=di/dwsin&amp;la=greek&amp;can=di/dwsin0&amp;prior=dokh=|" TargetMode="External"/><Relationship Id="rId93" Type="http://schemas.openxmlformats.org/officeDocument/2006/relationships/hyperlink" Target="http://www.perseus.tufts.edu/hopper/morph?l=a)nakri/nas&amp;la=greek&amp;can=a)nakri/nas0&amp;prior=kai\" TargetMode="External"/><Relationship Id="rId98" Type="http://schemas.openxmlformats.org/officeDocument/2006/relationships/hyperlink" Target="http://www.perseus.tufts.edu/hopper/morph?l=ta\&amp;la=greek&amp;can=ta\0&amp;prior=paradi/dwsin" TargetMode="External"/><Relationship Id="rId121" Type="http://schemas.openxmlformats.org/officeDocument/2006/relationships/hyperlink" Target="http://www.perseus.tufts.edu/hopper/morph?l=parala/bwsin&amp;la=greek&amp;can=parala/bwsin0&amp;prior=e)a\n"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kai\&amp;la=greek&amp;can=kai\1&amp;prior=e(ka/sths" TargetMode="External"/><Relationship Id="rId17" Type="http://schemas.openxmlformats.org/officeDocument/2006/relationships/hyperlink" Target="http://www.perseus.tufts.edu/hopper/morph?l=eu)qu/nwn&amp;la=greek&amp;can=eu)qu/nwn0&amp;prior=tw=n" TargetMode="External"/><Relationship Id="rId25" Type="http://schemas.openxmlformats.org/officeDocument/2006/relationships/hyperlink" Target="http://www.perseus.tufts.edu/hopper/morph?l=e)pw/numon&amp;la=greek&amp;can=e)pw/numon0&amp;prior=to\n" TargetMode="External"/><Relationship Id="rId33" Type="http://schemas.openxmlformats.org/officeDocument/2006/relationships/hyperlink" Target="http://www.perseus.tufts.edu/hopper/morph?l=bou/lhtai/&amp;la=greek&amp;can=bou/lhtai/0&amp;prior=tis" TargetMode="External"/><Relationship Id="rId38" Type="http://schemas.openxmlformats.org/officeDocument/2006/relationships/hyperlink" Target="http://www.perseus.tufts.edu/hopper/morph?l=e)n&amp;la=greek&amp;can=e)n0&amp;prior=eu)qu/nas" TargetMode="External"/><Relationship Id="rId46" Type="http://schemas.openxmlformats.org/officeDocument/2006/relationships/hyperlink" Target="http://www.perseus.tufts.edu/hopper/morph?l=h(=s&amp;la=greek&amp;can=h(=s0&amp;prior=a)f'" TargetMode="External"/><Relationship Id="rId59" Type="http://schemas.openxmlformats.org/officeDocument/2006/relationships/hyperlink" Target="http://www.perseus.tufts.edu/hopper/morph?l=ei)s&amp;la=greek&amp;can=ei)s0&amp;prior=gra/yas" TargetMode="External"/><Relationship Id="rId67" Type="http://schemas.openxmlformats.org/officeDocument/2006/relationships/hyperlink" Target="http://www.perseus.tufts.edu/hopper/morph?l=to\&amp;la=greek&amp;can=to\0&amp;prior=kai\" TargetMode="External"/><Relationship Id="rId103" Type="http://schemas.openxmlformats.org/officeDocument/2006/relationships/hyperlink" Target="http://www.perseus.tufts.edu/hopper/morph?l=toi=s&amp;la=greek&amp;can=toi=s1&amp;prior=dikastai=s" TargetMode="External"/><Relationship Id="rId108" Type="http://schemas.openxmlformats.org/officeDocument/2006/relationships/hyperlink" Target="http://www.perseus.tufts.edu/hopper/morph?l=fulh\n&amp;la=greek&amp;can=fulh\n0&amp;prior=th\n" TargetMode="External"/><Relationship Id="rId116" Type="http://schemas.openxmlformats.org/officeDocument/2006/relationships/hyperlink" Target="http://www.perseus.tufts.edu/hopper/morph?l=sunanagra/fei&amp;la=greek&amp;can=sunanagra/fei0&amp;prior=qesmoqe/tais" TargetMode="External"/><Relationship Id="rId124" Type="http://schemas.openxmlformats.org/officeDocument/2006/relationships/hyperlink" Target="http://www.perseus.tufts.edu/hopper/morph?l=tau/thn&amp;la=greek&amp;can=tau/thn1&amp;prior=ei)sa/gousin" TargetMode="External"/><Relationship Id="rId129" Type="http://schemas.openxmlformats.org/officeDocument/2006/relationships/hyperlink" Target="http://www.perseus.tufts.edu/hopper/morph?l=dikasth/rion&amp;la=greek&amp;can=dikasth/rion0&amp;prior=to\" TargetMode="External"/><Relationship Id="rId137" Type="http://schemas.openxmlformats.org/officeDocument/2006/relationships/hyperlink" Target="http://www.perseus.tufts.edu/hopper/morph?l=e)stin&amp;la=greek&amp;can=e)stin0&amp;prior=ku/rio/n" TargetMode="External"/><Relationship Id="rId20" Type="http://schemas.openxmlformats.org/officeDocument/2006/relationships/hyperlink" Target="http://www.perseus.tufts.edu/hopper/morph?l=e)sti&amp;la=greek&amp;can=e)sti0&amp;prior=a)nagkai=o/n" TargetMode="External"/><Relationship Id="rId41" Type="http://schemas.openxmlformats.org/officeDocument/2006/relationships/hyperlink" Target="http://www.perseus.tufts.edu/hopper/morph?l=dedwko/twn&amp;la=greek&amp;can=dedwko/twn0&amp;prior=dikasthri/w|" TargetMode="External"/><Relationship Id="rId54" Type="http://schemas.openxmlformats.org/officeDocument/2006/relationships/hyperlink" Target="http://www.perseus.tufts.edu/hopper/morph?l=a)/n&amp;la=greek&amp;can=a)/n1&amp;prior=i)di/an" TargetMode="External"/><Relationship Id="rId62" Type="http://schemas.openxmlformats.org/officeDocument/2006/relationships/hyperlink" Target="http://www.perseus.tufts.edu/hopper/morph?l=tou)/noma&amp;la=greek&amp;can=tou)/noma0&amp;prior=leleukwme/non" TargetMode="External"/><Relationship Id="rId70" Type="http://schemas.openxmlformats.org/officeDocument/2006/relationships/hyperlink" Target="http://www.perseus.tufts.edu/hopper/morph?l=kai\&amp;la=greek&amp;can=kai\3&amp;prior=feu/gontos" TargetMode="External"/><Relationship Id="rId75" Type="http://schemas.openxmlformats.org/officeDocument/2006/relationships/hyperlink" Target="http://www.perseus.tufts.edu/hopper/morph?l=a)\n&amp;la=greek&amp;can=a)\n0&amp;prior=ti" TargetMode="External"/><Relationship Id="rId83" Type="http://schemas.openxmlformats.org/officeDocument/2006/relationships/hyperlink" Target="http://www.perseus.tufts.edu/hopper/morph?l=au)tw=|&amp;la=greek&amp;can=au)tw=|0&amp;prior=a)\n" TargetMode="External"/><Relationship Id="rId88" Type="http://schemas.openxmlformats.org/officeDocument/2006/relationships/hyperlink" Target="http://www.perseus.tufts.edu/hopper/morph?l=o(&amp;la=greek&amp;can=o(0&amp;prior=%5d" TargetMode="External"/><Relationship Id="rId91" Type="http://schemas.openxmlformats.org/officeDocument/2006/relationships/hyperlink" Target="http://www.perseus.tufts.edu/hopper/morph?l=tou=to&amp;la=greek&amp;can=tou=to0&amp;prior=labw\n" TargetMode="External"/><Relationship Id="rId96" Type="http://schemas.openxmlformats.org/officeDocument/2006/relationships/hyperlink" Target="http://www.perseus.tufts.edu/hopper/morph?l=katagnw=|&amp;la=greek&amp;can=katagnw=|0&amp;prior=me\n" TargetMode="External"/><Relationship Id="rId111" Type="http://schemas.openxmlformats.org/officeDocument/2006/relationships/hyperlink" Target="http://www.perseus.tufts.edu/hopper/morph?l=ta\&amp;la=greek&amp;can=ta\1&amp;prior=dika/zousin" TargetMode="External"/><Relationship Id="rId132" Type="http://schemas.openxmlformats.org/officeDocument/2006/relationships/hyperlink" Target="http://www.perseus.tufts.edu/hopper/morph?l=gnw=sin&amp;la=greek&amp;can=gnw=sin0&amp;prior=a)\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kai\&amp;la=greek&amp;can=kai\0&amp;prior=de\" TargetMode="External"/><Relationship Id="rId15" Type="http://schemas.openxmlformats.org/officeDocument/2006/relationships/hyperlink" Target="http://www.perseus.tufts.edu/hopper/morph?l=e(ka/stw|&amp;la=greek&amp;can=e(ka/stw|0&amp;prior=b" TargetMode="External"/><Relationship Id="rId23" Type="http://schemas.openxmlformats.org/officeDocument/2006/relationships/hyperlink" Target="http://www.perseus.tufts.edu/hopper/morph?l=kata\&amp;la=greek&amp;can=kata\0&amp;prior=a)gorai=s" TargetMode="External"/><Relationship Id="rId28" Type="http://schemas.openxmlformats.org/officeDocument/2006/relationships/hyperlink" Target="http://www.perseus.tufts.edu/hopper/morph?l=fulh=s&amp;la=greek&amp;can=fulh=s1&amp;prior=th=s" TargetMode="External"/><Relationship Id="rId36" Type="http://schemas.openxmlformats.org/officeDocument/2006/relationships/hyperlink" Target="http://www.perseus.tufts.edu/hopper/morph?l=ta\s&amp;la=greek&amp;can=ta\s0&amp;prior=tw=n" TargetMode="External"/><Relationship Id="rId49" Type="http://schemas.openxmlformats.org/officeDocument/2006/relationships/hyperlink" Target="http://www.perseus.tufts.edu/hopper/morph?l=eu)qu/nas&amp;la=greek&amp;can=eu)qu/nas1&amp;prior=ta\s" TargetMode="External"/><Relationship Id="rId57" Type="http://schemas.openxmlformats.org/officeDocument/2006/relationships/hyperlink" Target="http://www.perseus.tufts.edu/hopper/morph?l=e)mbale/sqai&amp;la=greek&amp;can=e)mbale/sqai0&amp;prior=dhmosi/an" TargetMode="External"/><Relationship Id="rId106" Type="http://schemas.openxmlformats.org/officeDocument/2006/relationships/hyperlink" Target="http://www.perseus.tufts.edu/hopper/morph?l=toi=s&amp;la=greek&amp;can=toi=s2&amp;prior=dh/mous" TargetMode="External"/><Relationship Id="rId114" Type="http://schemas.openxmlformats.org/officeDocument/2006/relationships/hyperlink" Target="http://www.perseus.tufts.edu/hopper/morph?l=toi=s&amp;la=greek&amp;can=toi=s3&amp;prior=dhmo/sia" TargetMode="External"/><Relationship Id="rId119" Type="http://schemas.openxmlformats.org/officeDocument/2006/relationships/hyperlink" Target="http://www.perseus.tufts.edu/hopper/morph?l=qesmoqe/tai&amp;la=greek&amp;can=qesmoqe/tai0&amp;prior=de\" TargetMode="External"/><Relationship Id="rId127" Type="http://schemas.openxmlformats.org/officeDocument/2006/relationships/hyperlink" Target="http://www.perseus.tufts.edu/hopper/morph?l=ei)s&amp;la=greek&amp;can=ei)s0&amp;prior=eu)/qunan" TargetMode="External"/><Relationship Id="rId10" Type="http://schemas.openxmlformats.org/officeDocument/2006/relationships/hyperlink" Target="http://www.perseus.tufts.edu/hopper/morph?l=fulh=s&amp;la=greek&amp;can=fulh=s0&amp;prior=th=s" TargetMode="External"/><Relationship Id="rId31" Type="http://schemas.openxmlformats.org/officeDocument/2006/relationships/hyperlink" Target="http://www.perseus.tufts.edu/hopper/morph?l=ka)/n&amp;la=greek&amp;can=ka)/n0&amp;prior=kaqh=sqai" TargetMode="External"/><Relationship Id="rId44" Type="http://schemas.openxmlformats.org/officeDocument/2006/relationships/hyperlink" Target="http://www.perseus.tufts.edu/hopper/morph?l=h(merw=n&amp;la=greek&amp;can=h(merw=n0&amp;prior=g" TargetMode="External"/><Relationship Id="rId52" Type="http://schemas.openxmlformats.org/officeDocument/2006/relationships/hyperlink" Target="http://www.perseus.tufts.edu/hopper/morph?l=t'&amp;la=greek&amp;can=t'0&amp;prior=a)/n" TargetMode="External"/><Relationship Id="rId60" Type="http://schemas.openxmlformats.org/officeDocument/2006/relationships/hyperlink" Target="http://www.perseus.tufts.edu/hopper/morph?l=pina/kion&amp;la=greek&amp;can=pina/kion0&amp;prior=ei)s" TargetMode="External"/><Relationship Id="rId65" Type="http://schemas.openxmlformats.org/officeDocument/2006/relationships/hyperlink" Target="http://www.perseus.tufts.edu/hopper/morph?l=au(tou=&amp;la=greek&amp;can=au(tou=0&amp;prior=q'" TargetMode="External"/><Relationship Id="rId73" Type="http://schemas.openxmlformats.org/officeDocument/2006/relationships/hyperlink" Target="http://www.perseus.tufts.edu/hopper/morph?l=o(/&amp;la=greek&amp;can=o(/0&amp;prior=a)di/khm'" TargetMode="External"/><Relationship Id="rId78" Type="http://schemas.openxmlformats.org/officeDocument/2006/relationships/hyperlink" Target="http://www.perseus.tufts.edu/hopper/morph?l=ti/mhma&amp;la=greek&amp;can=ti/mhma0&amp;prior=kai\" TargetMode="External"/><Relationship Id="rId81" Type="http://schemas.openxmlformats.org/officeDocument/2006/relationships/hyperlink" Target="http://www.perseus.tufts.edu/hopper/morph?l=ti&amp;la=greek&amp;can=ti1&amp;prior=o(/" TargetMode="External"/><Relationship Id="rId86" Type="http://schemas.openxmlformats.org/officeDocument/2006/relationships/hyperlink" Target="http://www.perseus.tufts.edu/hopper/morph?l=tw=|&amp;la=greek&amp;can=tw=|1&amp;prior=di/dwsin" TargetMode="External"/><Relationship Id="rId94" Type="http://schemas.openxmlformats.org/officeDocument/2006/relationships/hyperlink" Target="http://www.perseus.tufts.edu/hopper/morph?l=e)a\n&amp;la=greek&amp;can=e)a\n0&amp;prior=a)nakri/nas" TargetMode="External"/><Relationship Id="rId99" Type="http://schemas.openxmlformats.org/officeDocument/2006/relationships/hyperlink" Target="http://www.perseus.tufts.edu/hopper/morph?l=me\n&amp;la=greek&amp;can=me\n1&amp;prior=ta\" TargetMode="External"/><Relationship Id="rId101" Type="http://schemas.openxmlformats.org/officeDocument/2006/relationships/hyperlink" Target="http://www.perseus.tufts.edu/hopper/morph?l=toi=s&amp;la=greek&amp;can=toi=s0&amp;prior=i)/dia" TargetMode="External"/><Relationship Id="rId122" Type="http://schemas.openxmlformats.org/officeDocument/2006/relationships/hyperlink" Target="http://www.perseus.tufts.edu/hopper/morph?l=pa/lin&amp;la=greek&amp;can=pa/lin0&amp;prior=parala/bwsin" TargetMode="External"/><Relationship Id="rId130" Type="http://schemas.openxmlformats.org/officeDocument/2006/relationships/hyperlink" Target="http://www.perseus.tufts.edu/hopper/morph?l=kai\&amp;la=greek&amp;can=kai\1&amp;prior=dikasth/rion" TargetMode="External"/><Relationship Id="rId135" Type="http://schemas.openxmlformats.org/officeDocument/2006/relationships/hyperlink" Target="http://www.perseus.tufts.edu/hopper/morph?l=tou=to&amp;la=greek&amp;can=tou=to1&amp;prior=dikastai/" TargetMode="External"/><Relationship Id="rId4" Type="http://schemas.openxmlformats.org/officeDocument/2006/relationships/hyperlink" Target="http://www.perseus.tufts.edu/hopper/morph?l=klhrou=si&amp;la=greek&amp;can=klhrou=si0&amp;prior=%5d" TargetMode="External"/><Relationship Id="rId9" Type="http://schemas.openxmlformats.org/officeDocument/2006/relationships/hyperlink" Target="http://www.perseus.tufts.edu/hopper/morph?l=th=s&amp;la=greek&amp;can=th=s0&amp;prior=e(/na" TargetMode="External"/><Relationship Id="rId13" Type="http://schemas.openxmlformats.org/officeDocument/2006/relationships/hyperlink" Target="http://www.perseus.tufts.edu/hopper/morph?l=pare/drous&amp;la=greek&amp;can=pare/drous0&amp;prior=kai\" TargetMode="External"/><Relationship Id="rId18" Type="http://schemas.openxmlformats.org/officeDocument/2006/relationships/hyperlink" Target="http://www.perseus.tufts.edu/hopper/morph?l=oi(=s&amp;la=greek&amp;can=oi(=s0&amp;prior=eu)qu/nwn" TargetMode="External"/><Relationship Id="rId39" Type="http://schemas.openxmlformats.org/officeDocument/2006/relationships/hyperlink" Target="http://www.perseus.tufts.edu/hopper/morph?l=tw=|&amp;la=greek&amp;can=tw=|0&amp;prior=e)n" TargetMode="External"/><Relationship Id="rId109" Type="http://schemas.openxmlformats.org/officeDocument/2006/relationships/hyperlink" Target="http://www.perseus.tufts.edu/hopper/morph?l=tau/thn&amp;la=greek&amp;can=tau/thn0&amp;prior=fulh\n" TargetMode="External"/><Relationship Id="rId34" Type="http://schemas.openxmlformats.org/officeDocument/2006/relationships/hyperlink" Target="http://www.perseus.tufts.edu/hopper/morph?l=tini&amp;la=greek&amp;can=tini0&amp;prior=bou/lhtai/" TargetMode="External"/><Relationship Id="rId50" Type="http://schemas.openxmlformats.org/officeDocument/2006/relationships/hyperlink" Target="http://www.perseus.tufts.edu/hopper/morph?l=eu)/qunan&amp;la=greek&amp;can=eu)/qunan0&amp;prior=eu)qu/nas" TargetMode="External"/><Relationship Id="rId55" Type="http://schemas.openxmlformats.org/officeDocument/2006/relationships/hyperlink" Target="http://www.perseus.tufts.edu/hopper/morph?l=te&amp;la=greek&amp;can=te0&amp;prior=a)/n" TargetMode="External"/><Relationship Id="rId76" Type="http://schemas.openxmlformats.org/officeDocument/2006/relationships/hyperlink" Target="http://www.perseus.tufts.edu/hopper/morph?l=e)gkalh=|&amp;la=greek&amp;can=e)gkalh=|0&amp;prior=a)\n" TargetMode="External"/><Relationship Id="rId97" Type="http://schemas.openxmlformats.org/officeDocument/2006/relationships/hyperlink" Target="http://www.perseus.tufts.edu/hopper/morph?l=paradi/dwsin&amp;la=greek&amp;can=paradi/dwsin0&amp;prior=katagnw=|" TargetMode="External"/><Relationship Id="rId104" Type="http://schemas.openxmlformats.org/officeDocument/2006/relationships/hyperlink" Target="http://www.perseus.tufts.edu/hopper/morph?l=kata\&amp;la=greek&amp;can=kata\0&amp;prior=toi=s" TargetMode="External"/><Relationship Id="rId120" Type="http://schemas.openxmlformats.org/officeDocument/2006/relationships/hyperlink" Target="http://www.perseus.tufts.edu/hopper/morph?l=e)a\n&amp;la=greek&amp;can=e)a\n1&amp;prior=qesmoqe/tai" TargetMode="External"/><Relationship Id="rId125" Type="http://schemas.openxmlformats.org/officeDocument/2006/relationships/hyperlink" Target="http://www.perseus.tufts.edu/hopper/morph?l=th\n&amp;la=greek&amp;can=th\n1&amp;prior=tau/thn" TargetMode="External"/><Relationship Id="rId7" Type="http://schemas.openxmlformats.org/officeDocument/2006/relationships/hyperlink" Target="http://www.perseus.tufts.edu/hopper/morph?l=eu)qu/nous&amp;la=greek&amp;can=eu)qu/nous0&amp;prior=kai\" TargetMode="External"/><Relationship Id="rId71" Type="http://schemas.openxmlformats.org/officeDocument/2006/relationships/hyperlink" Target="http://www.perseus.tufts.edu/hopper/morph?l=to\&amp;la=greek&amp;can=to\1&amp;prior=kai\" TargetMode="External"/><Relationship Id="rId92" Type="http://schemas.openxmlformats.org/officeDocument/2006/relationships/hyperlink" Target="http://www.perseus.tufts.edu/hopper/morph?l=kai\&amp;la=greek&amp;can=kai\0&amp;prior=tou=to" TargetMode="External"/><Relationship Id="rId2" Type="http://schemas.openxmlformats.org/officeDocument/2006/relationships/hyperlink" Target="http://www.perseus.tufts.edu/hopper/morph?l=%5b&amp;la=greek&amp;can=%5b0" TargetMode="External"/><Relationship Id="rId29" Type="http://schemas.openxmlformats.org/officeDocument/2006/relationships/hyperlink" Target="http://www.perseus.tufts.edu/hopper/morph?l=e(ka/sths&amp;la=greek&amp;can=e(ka/sths1&amp;prior=fulh=s" TargetMode="External"/><Relationship Id="rId24" Type="http://schemas.openxmlformats.org/officeDocument/2006/relationships/hyperlink" Target="http://www.perseus.tufts.edu/hopper/morph?l=to\n&amp;la=greek&amp;can=to\n0&amp;prior=kata\" TargetMode="External"/><Relationship Id="rId40" Type="http://schemas.openxmlformats.org/officeDocument/2006/relationships/hyperlink" Target="http://www.perseus.tufts.edu/hopper/morph?l=dikasthri/w|&amp;la=greek&amp;can=dikasthri/w|0&amp;prior=tw=|" TargetMode="External"/><Relationship Id="rId45" Type="http://schemas.openxmlformats.org/officeDocument/2006/relationships/hyperlink" Target="http://www.perseus.tufts.edu/hopper/morph?l=a)f'&amp;la=greek&amp;can=a)f'0&amp;prior=h(merw=n" TargetMode="External"/><Relationship Id="rId66" Type="http://schemas.openxmlformats.org/officeDocument/2006/relationships/hyperlink" Target="http://www.perseus.tufts.edu/hopper/morph?l=kai\&amp;la=greek&amp;can=kai\2&amp;prior=au(tou=" TargetMode="External"/><Relationship Id="rId87" Type="http://schemas.openxmlformats.org/officeDocument/2006/relationships/hyperlink" Target="http://www.perseus.tufts.edu/hopper/morph?l=eu)qu/nw|&amp;la=greek&amp;can=eu)qu/nw|0&amp;prior=tw=|" TargetMode="External"/><Relationship Id="rId110" Type="http://schemas.openxmlformats.org/officeDocument/2006/relationships/hyperlink" Target="http://www.perseus.tufts.edu/hopper/morph?l=dika/zousin&amp;la=greek&amp;can=dika/zousin0&amp;prior=tau/thn" TargetMode="External"/><Relationship Id="rId115" Type="http://schemas.openxmlformats.org/officeDocument/2006/relationships/hyperlink" Target="http://www.perseus.tufts.edu/hopper/morph?l=qesmoqe/tais&amp;la=greek&amp;can=qesmoqe/tais0&amp;prior=toi=s" TargetMode="External"/><Relationship Id="rId131" Type="http://schemas.openxmlformats.org/officeDocument/2006/relationships/hyperlink" Target="http://www.perseus.tufts.edu/hopper/morph?l=o(/&amp;la=greek&amp;can=o(/0&amp;prior=kai\" TargetMode="External"/><Relationship Id="rId136" Type="http://schemas.openxmlformats.org/officeDocument/2006/relationships/hyperlink" Target="http://www.perseus.tufts.edu/hopper/morph?l=ku/rio/n&amp;la=greek&amp;can=ku/rio/n0&amp;prior=tou=to" TargetMode="External"/><Relationship Id="rId61" Type="http://schemas.openxmlformats.org/officeDocument/2006/relationships/hyperlink" Target="http://www.perseus.tufts.edu/hopper/morph?l=leleukwme/non&amp;la=greek&amp;can=leleukwme/non0&amp;prior=pina/kion" TargetMode="External"/><Relationship Id="rId82" Type="http://schemas.openxmlformats.org/officeDocument/2006/relationships/hyperlink" Target="http://www.perseus.tufts.edu/hopper/morph?l=a)\n&amp;la=greek&amp;can=a)\n1&amp;prior=ti" TargetMode="External"/><Relationship Id="rId19" Type="http://schemas.openxmlformats.org/officeDocument/2006/relationships/hyperlink" Target="http://www.perseus.tufts.edu/hopper/morph?l=a)nagkai=o/n&amp;la=greek&amp;can=a)nagkai=o/n0&amp;prior=oi(=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6" Type="http://schemas.openxmlformats.org/officeDocument/2006/relationships/hyperlink" Target="http://www.perseus.tufts.edu/hopper/morph?l=o)ktwkai/deka&amp;la=greek&amp;can=o)ktwkai/deka0&amp;prior=dhmo/tas" TargetMode="External"/><Relationship Id="rId21" Type="http://schemas.openxmlformats.org/officeDocument/2006/relationships/hyperlink" Target="http://www.perseus.tufts.edu/hopper/morph?l=e)ggra/fontai&amp;la=greek&amp;can=e)ggra/fontai0&amp;prior=a)stw=n" TargetMode="External"/><Relationship Id="rId42" Type="http://schemas.openxmlformats.org/officeDocument/2006/relationships/hyperlink" Target="http://www.perseus.tufts.edu/hopper/morph?l=gegone/nai&amp;la=greek&amp;can=gegone/nai0&amp;prior=dokou=si" TargetMode="External"/><Relationship Id="rId47" Type="http://schemas.openxmlformats.org/officeDocument/2006/relationships/hyperlink" Target="http://www.perseus.tufts.edu/hopper/morph?l=tou=&amp;la=greek&amp;can=tou=0&amp;prior=e)k" TargetMode="External"/><Relationship Id="rId63" Type="http://schemas.openxmlformats.org/officeDocument/2006/relationships/hyperlink" Target="http://www.perseus.tufts.edu/hopper/morph?l=kata\&amp;la=greek&amp;can=kata\0&amp;prior=ge/gone" TargetMode="External"/><Relationship Id="rId68" Type="http://schemas.openxmlformats.org/officeDocument/2006/relationships/hyperlink" Target="http://www.perseus.tufts.edu/hopper/morph?l=me\n&amp;la=greek&amp;can=me\n2&amp;prior=a)\n" TargetMode="External"/><Relationship Id="rId84" Type="http://schemas.openxmlformats.org/officeDocument/2006/relationships/hyperlink" Target="http://www.perseus.tufts.edu/hopper/morph?l=pe/nte&amp;la=greek&amp;can=pe/nte0&amp;prior=ai(rou=ntai" TargetMode="External"/><Relationship Id="rId89" Type="http://schemas.openxmlformats.org/officeDocument/2006/relationships/hyperlink" Target="http://www.perseus.tufts.edu/hopper/morph?l=me\n&amp;la=greek&amp;can=me\n4&amp;prior=ka)\n" TargetMode="External"/><Relationship Id="rId7" Type="http://schemas.openxmlformats.org/officeDocument/2006/relationships/hyperlink" Target="http://www.perseus.tufts.edu/hopper/morph?l=th=s&amp;la=greek&amp;can=th=s0&amp;prior=kata/stasis" TargetMode="External"/><Relationship Id="rId71" Type="http://schemas.openxmlformats.org/officeDocument/2006/relationships/hyperlink" Target="http://www.perseus.tufts.edu/hopper/morph?l=ei)=nai&amp;la=greek&amp;can=ei)=nai0&amp;prior=mh\" TargetMode="External"/><Relationship Id="rId92" Type="http://schemas.openxmlformats.org/officeDocument/2006/relationships/hyperlink" Target="http://www.perseus.tufts.edu/hopper/morph?l=dikai/ws&amp;la=greek&amp;can=dikai/ws0&amp;prior=do/ch|" TargetMode="External"/><Relationship Id="rId2" Type="http://schemas.openxmlformats.org/officeDocument/2006/relationships/hyperlink" Target="http://www.perseus.tufts.edu/hopper/morph?l=e)/xei&amp;la=greek&amp;can=e)/xei0" TargetMode="External"/><Relationship Id="rId16" Type="http://schemas.openxmlformats.org/officeDocument/2006/relationships/hyperlink" Target="http://www.perseus.tufts.edu/hopper/morph?l=oi(&amp;la=greek&amp;can=oi(0&amp;prior=politei/as" TargetMode="External"/><Relationship Id="rId29" Type="http://schemas.openxmlformats.org/officeDocument/2006/relationships/hyperlink" Target="http://www.perseus.tufts.edu/hopper/morph?l=o(/tan&amp;la=greek&amp;can=o(/tan0&amp;prior=gegono/tes" TargetMode="External"/><Relationship Id="rId11" Type="http://schemas.openxmlformats.org/officeDocument/2006/relationships/hyperlink" Target="http://www.perseus.tufts.edu/hopper/morph?l=tro/pon&amp;la=greek&amp;can=tro/pon0&amp;prior=to\n" TargetMode="External"/><Relationship Id="rId24" Type="http://schemas.openxmlformats.org/officeDocument/2006/relationships/hyperlink" Target="http://www.perseus.tufts.edu/hopper/morph?l=tou\s&amp;la=greek&amp;can=tou\s0&amp;prior=ei)s" TargetMode="External"/><Relationship Id="rId32" Type="http://schemas.openxmlformats.org/officeDocument/2006/relationships/hyperlink" Target="http://www.perseus.tufts.edu/hopper/morph?l=diayhfi/zontai&amp;la=greek&amp;can=diayhfi/zontai0&amp;prior=e)ggra/fwntai" TargetMode="External"/><Relationship Id="rId37" Type="http://schemas.openxmlformats.org/officeDocument/2006/relationships/hyperlink" Target="http://www.perseus.tufts.edu/hopper/morph?l=dhmo/tai&amp;la=greek&amp;can=dhmo/tai0&amp;prior=oi(" TargetMode="External"/><Relationship Id="rId40" Type="http://schemas.openxmlformats.org/officeDocument/2006/relationships/hyperlink" Target="http://www.perseus.tufts.edu/hopper/morph?l=ei)&amp;la=greek&amp;can=ei)0&amp;prior=me\n" TargetMode="External"/><Relationship Id="rId45" Type="http://schemas.openxmlformats.org/officeDocument/2006/relationships/hyperlink" Target="http://www.perseus.tufts.edu/hopper/morph?l=th\n&amp;la=greek&amp;can=th\n1&amp;prior=h(liki/an" TargetMode="External"/><Relationship Id="rId53" Type="http://schemas.openxmlformats.org/officeDocument/2006/relationships/hyperlink" Target="http://www.perseus.tufts.edu/hopper/morph?l=pa/lin&amp;la=greek&amp;can=pa/lin0&amp;prior=a)pe/rxontai" TargetMode="External"/><Relationship Id="rId58" Type="http://schemas.openxmlformats.org/officeDocument/2006/relationships/hyperlink" Target="http://www.perseus.tufts.edu/hopper/morph?l=ei)&amp;la=greek&amp;can=ei)1&amp;prior=d'" TargetMode="External"/><Relationship Id="rId66" Type="http://schemas.openxmlformats.org/officeDocument/2006/relationships/hyperlink" Target="http://www.perseus.tufts.edu/hopper/morph?l=e)/peit'&amp;la=greek&amp;can=e)/peit'0&amp;prior=no/mous" TargetMode="External"/><Relationship Id="rId74" Type="http://schemas.openxmlformats.org/officeDocument/2006/relationships/hyperlink" Target="http://www.perseus.tufts.edu/hopper/morph?l=me\n&amp;la=greek&amp;can=me\n3&amp;prior=o(" TargetMode="External"/><Relationship Id="rId79" Type="http://schemas.openxmlformats.org/officeDocument/2006/relationships/hyperlink" Target="http://www.perseus.tufts.edu/hopper/morph?l=oi(&amp;la=greek&amp;can=oi(2&amp;prior=dikasth/rion" TargetMode="External"/><Relationship Id="rId87" Type="http://schemas.openxmlformats.org/officeDocument/2006/relationships/hyperlink" Target="http://www.perseus.tufts.edu/hopper/morph?l=au(tw=n&amp;la=greek&amp;can=au(tw=n0&amp;prior=e)c" TargetMode="External"/><Relationship Id="rId102" Type="http://schemas.openxmlformats.org/officeDocument/2006/relationships/hyperlink" Target="http://www.perseus.tufts.edu/hopper/morph?l=dhmo/tais&amp;la=greek&amp;can=dhmo/tais0&amp;prior=toi=s" TargetMode="External"/><Relationship Id="rId5" Type="http://schemas.openxmlformats.org/officeDocument/2006/relationships/hyperlink" Target="http://www.perseus.tufts.edu/hopper/morph?l=nu=n&amp;la=greek&amp;can=nu=n0&amp;prior=h(" TargetMode="External"/><Relationship Id="rId61" Type="http://schemas.openxmlformats.org/officeDocument/2006/relationships/hyperlink" Target="http://www.perseus.tufts.edu/hopper/morph?l=kai\&amp;la=greek&amp;can=kai\0&amp;prior=e)sti" TargetMode="External"/><Relationship Id="rId82" Type="http://schemas.openxmlformats.org/officeDocument/2006/relationships/hyperlink" Target="http://www.perseus.tufts.edu/hopper/morph?l=kathgo/rous&amp;la=greek&amp;can=kathgo/rous0&amp;prior=dhmo/tai" TargetMode="External"/><Relationship Id="rId90" Type="http://schemas.openxmlformats.org/officeDocument/2006/relationships/hyperlink" Target="http://www.perseus.tufts.edu/hopper/morph?l=mh\&amp;la=greek&amp;can=mh\2&amp;prior=me\n" TargetMode="External"/><Relationship Id="rId95" Type="http://schemas.openxmlformats.org/officeDocument/2006/relationships/hyperlink" Target="http://www.perseus.tufts.edu/hopper/morph?l=tou=ton&amp;la=greek&amp;can=tou=ton0&amp;prior=pwlei=" TargetMode="External"/><Relationship Id="rId19" Type="http://schemas.openxmlformats.org/officeDocument/2006/relationships/hyperlink" Target="http://www.perseus.tufts.edu/hopper/morph?l=gegono/tes&amp;la=greek&amp;can=gegono/tes0&amp;prior=a)mfote/rwn" TargetMode="External"/><Relationship Id="rId14" Type="http://schemas.openxmlformats.org/officeDocument/2006/relationships/hyperlink" Target="http://www.perseus.tufts.edu/hopper/morph?l=th=s&amp;la=greek&amp;can=th=s1&amp;prior=me\n" TargetMode="External"/><Relationship Id="rId22" Type="http://schemas.openxmlformats.org/officeDocument/2006/relationships/hyperlink" Target="http://www.perseus.tufts.edu/hopper/morph?l=d'&amp;la=greek&amp;can=d'1&amp;prior=e)ggra/fontai" TargetMode="External"/><Relationship Id="rId27" Type="http://schemas.openxmlformats.org/officeDocument/2006/relationships/hyperlink" Target="http://www.perseus.tufts.edu/hopper/morph?l=e)/th&amp;la=greek&amp;can=e)/th0&amp;prior=o)ktwkai/deka" TargetMode="External"/><Relationship Id="rId30" Type="http://schemas.openxmlformats.org/officeDocument/2006/relationships/hyperlink" Target="http://www.perseus.tufts.edu/hopper/morph?l=d'&amp;la=greek&amp;can=d'2&amp;prior=o(/tan" TargetMode="External"/><Relationship Id="rId35" Type="http://schemas.openxmlformats.org/officeDocument/2006/relationships/hyperlink" Target="http://www.perseus.tufts.edu/hopper/morph?l=o)mo/santes&amp;la=greek&amp;can=o)mo/santes0&amp;prior=au)tw=n" TargetMode="External"/><Relationship Id="rId43" Type="http://schemas.openxmlformats.org/officeDocument/2006/relationships/hyperlink" Target="http://www.perseus.tufts.edu/hopper/morph?l=th\n&amp;la=greek&amp;can=th\n0&amp;prior=gegone/nai" TargetMode="External"/><Relationship Id="rId48" Type="http://schemas.openxmlformats.org/officeDocument/2006/relationships/hyperlink" Target="http://www.perseus.tufts.edu/hopper/morph?l=no/mou&amp;la=greek&amp;can=no/mou0&amp;prior=tou=" TargetMode="External"/><Relationship Id="rId56" Type="http://schemas.openxmlformats.org/officeDocument/2006/relationships/hyperlink" Target="http://www.perseus.tufts.edu/hopper/morph?l=deu/teron&amp;la=greek&amp;can=deu/teron0&amp;prior=pai=das" TargetMode="External"/><Relationship Id="rId64" Type="http://schemas.openxmlformats.org/officeDocument/2006/relationships/hyperlink" Target="http://www.perseus.tufts.edu/hopper/morph?l=tou\s&amp;la=greek&amp;can=tou\s1&amp;prior=kata\" TargetMode="External"/><Relationship Id="rId69" Type="http://schemas.openxmlformats.org/officeDocument/2006/relationships/hyperlink" Target="http://www.perseus.tufts.edu/hopper/morph?l=a)poyhfi/swntai&amp;la=greek&amp;can=a)poyhfi/swntai0&amp;prior=me\n" TargetMode="External"/><Relationship Id="rId77" Type="http://schemas.openxmlformats.org/officeDocument/2006/relationships/hyperlink" Target="http://www.perseus.tufts.edu/hopper/morph?l=to\&amp;la=greek&amp;can=to\0&amp;prior=ei)s" TargetMode="External"/><Relationship Id="rId100" Type="http://schemas.openxmlformats.org/officeDocument/2006/relationships/hyperlink" Target="http://www.perseus.tufts.edu/hopper/morph?l=nikh/sh|&amp;la=greek&amp;can=nikh/sh|0&amp;prior=de\" TargetMode="External"/><Relationship Id="rId8" Type="http://schemas.openxmlformats.org/officeDocument/2006/relationships/hyperlink" Target="http://www.perseus.tufts.edu/hopper/morph?l=politei/as&amp;la=greek&amp;can=politei/as0&amp;prior=th=s" TargetMode="External"/><Relationship Id="rId51" Type="http://schemas.openxmlformats.org/officeDocument/2006/relationships/hyperlink" Target="http://www.perseus.tufts.edu/hopper/morph?l=do/cwsi&amp;la=greek&amp;can=do/cwsi0&amp;prior=mh\" TargetMode="External"/><Relationship Id="rId72" Type="http://schemas.openxmlformats.org/officeDocument/2006/relationships/hyperlink" Target="http://www.perseus.tufts.edu/hopper/morph?l=e)leu/qeron&amp;la=greek&amp;can=e)leu/qeron0&amp;prior=ei)=nai" TargetMode="External"/><Relationship Id="rId80" Type="http://schemas.openxmlformats.org/officeDocument/2006/relationships/hyperlink" Target="http://www.perseus.tufts.edu/hopper/morph?l=de\&amp;la=greek&amp;can=de\0&amp;prior=oi(" TargetMode="External"/><Relationship Id="rId85" Type="http://schemas.openxmlformats.org/officeDocument/2006/relationships/hyperlink" Target="http://www.perseus.tufts.edu/hopper/morph?l=a)/ndras&amp;la=greek&amp;can=a)/ndras0&amp;prior=pe/nte" TargetMode="External"/><Relationship Id="rId93" Type="http://schemas.openxmlformats.org/officeDocument/2006/relationships/hyperlink" Target="http://www.perseus.tufts.edu/hopper/morph?l=e)ggra/fesqai&amp;la=greek&amp;can=e)ggra/fesqai0&amp;prior=dikai/ws" TargetMode="External"/><Relationship Id="rId98" Type="http://schemas.openxmlformats.org/officeDocument/2006/relationships/hyperlink" Target="http://www.perseus.tufts.edu/hopper/morph?l=e)a\n&amp;la=greek&amp;can=e)a\n0&amp;prior=po/lis" TargetMode="External"/><Relationship Id="rId3" Type="http://schemas.openxmlformats.org/officeDocument/2006/relationships/hyperlink" Target="http://www.perseus.tufts.edu/hopper/morph?l=d'&amp;la=greek&amp;can=d'0&amp;prior=e)/xei" TargetMode="External"/><Relationship Id="rId12" Type="http://schemas.openxmlformats.org/officeDocument/2006/relationships/hyperlink" Target="http://www.perseus.tufts.edu/hopper/morph?l=mete/xousin&amp;la=greek&amp;can=mete/xousin0&amp;prior=tro/pon" TargetMode="External"/><Relationship Id="rId17" Type="http://schemas.openxmlformats.org/officeDocument/2006/relationships/hyperlink" Target="http://www.perseus.tufts.edu/hopper/morph?l=e)c&amp;la=greek&amp;can=e)c0&amp;prior=oi(" TargetMode="External"/><Relationship Id="rId25" Type="http://schemas.openxmlformats.org/officeDocument/2006/relationships/hyperlink" Target="http://www.perseus.tufts.edu/hopper/morph?l=dhmo/tas&amp;la=greek&amp;can=dhmo/tas0&amp;prior=tou\s" TargetMode="External"/><Relationship Id="rId33" Type="http://schemas.openxmlformats.org/officeDocument/2006/relationships/hyperlink" Target="http://www.perseus.tufts.edu/hopper/morph?l=peri\&amp;la=greek&amp;can=peri\0&amp;prior=diayhfi/zontai" TargetMode="External"/><Relationship Id="rId38" Type="http://schemas.openxmlformats.org/officeDocument/2006/relationships/hyperlink" Target="http://www.perseus.tufts.edu/hopper/morph?l=prw=ton&amp;la=greek&amp;can=prw=ton0&amp;prior=dhmo/tai" TargetMode="External"/><Relationship Id="rId46" Type="http://schemas.openxmlformats.org/officeDocument/2006/relationships/hyperlink" Target="http://www.perseus.tufts.edu/hopper/morph?l=e)k&amp;la=greek&amp;can=e)k0&amp;prior=th\n" TargetMode="External"/><Relationship Id="rId59" Type="http://schemas.openxmlformats.org/officeDocument/2006/relationships/hyperlink" Target="http://www.perseus.tufts.edu/hopper/morph?l=e)leu/qero/s&amp;la=greek&amp;can=e)leu/qero/s0&amp;prior=ei)" TargetMode="External"/><Relationship Id="rId67" Type="http://schemas.openxmlformats.org/officeDocument/2006/relationships/hyperlink" Target="http://www.perseus.tufts.edu/hopper/morph?l=a)\n&amp;la=greek&amp;can=a)\n0&amp;prior=e)/peit'" TargetMode="External"/><Relationship Id="rId103" Type="http://schemas.openxmlformats.org/officeDocument/2006/relationships/hyperlink" Target="http://www.perseus.tufts.edu/hopper/morph?l=e)pa/nagkes&amp;la=greek&amp;can=e)pa/nagkes0&amp;prior=dhmo/tais" TargetMode="External"/><Relationship Id="rId20" Type="http://schemas.openxmlformats.org/officeDocument/2006/relationships/hyperlink" Target="http://www.perseus.tufts.edu/hopper/morph?l=a)stw=n&amp;la=greek&amp;can=a)stw=n0&amp;prior=gegono/tes" TargetMode="External"/><Relationship Id="rId41" Type="http://schemas.openxmlformats.org/officeDocument/2006/relationships/hyperlink" Target="http://www.perseus.tufts.edu/hopper/morph?l=dokou=si&amp;la=greek&amp;can=dokou=si0&amp;prior=ei)" TargetMode="External"/><Relationship Id="rId54" Type="http://schemas.openxmlformats.org/officeDocument/2006/relationships/hyperlink" Target="http://www.perseus.tufts.edu/hopper/morph?l=ei)s&amp;la=greek&amp;can=ei)s1&amp;prior=pa/lin" TargetMode="External"/><Relationship Id="rId62" Type="http://schemas.openxmlformats.org/officeDocument/2006/relationships/hyperlink" Target="http://www.perseus.tufts.edu/hopper/morph?l=ge/gone&amp;la=greek&amp;can=ge/gone0&amp;prior=kai\" TargetMode="External"/><Relationship Id="rId70" Type="http://schemas.openxmlformats.org/officeDocument/2006/relationships/hyperlink" Target="http://www.perseus.tufts.edu/hopper/morph?l=mh\&amp;la=greek&amp;can=mh\1&amp;prior=a)poyhfi/swntai" TargetMode="External"/><Relationship Id="rId75" Type="http://schemas.openxmlformats.org/officeDocument/2006/relationships/hyperlink" Target="http://www.perseus.tufts.edu/hopper/morph?l=e)fi/hsin&amp;la=greek&amp;can=e)fi/hsin0&amp;prior=me\n" TargetMode="External"/><Relationship Id="rId83" Type="http://schemas.openxmlformats.org/officeDocument/2006/relationships/hyperlink" Target="http://www.perseus.tufts.edu/hopper/morph?l=ai(rou=ntai&amp;la=greek&amp;can=ai(rou=ntai0&amp;prior=kathgo/rous" TargetMode="External"/><Relationship Id="rId88" Type="http://schemas.openxmlformats.org/officeDocument/2006/relationships/hyperlink" Target="http://www.perseus.tufts.edu/hopper/morph?l=ka)\n&amp;la=greek&amp;can=ka)\n1&amp;prior=au(tw=n" TargetMode="External"/><Relationship Id="rId91" Type="http://schemas.openxmlformats.org/officeDocument/2006/relationships/hyperlink" Target="http://www.perseus.tufts.edu/hopper/morph?l=do/ch|&amp;la=greek&amp;can=do/ch|0&amp;prior=mh\" TargetMode="External"/><Relationship Id="rId96" Type="http://schemas.openxmlformats.org/officeDocument/2006/relationships/hyperlink" Target="http://www.perseus.tufts.edu/hopper/morph?l=h(&amp;la=greek&amp;can=h(1&amp;prior=tou=to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kata/stasis&amp;la=greek&amp;can=kata/stasis0&amp;prior=nu=n" TargetMode="External"/><Relationship Id="rId15" Type="http://schemas.openxmlformats.org/officeDocument/2006/relationships/hyperlink" Target="http://www.perseus.tufts.edu/hopper/morph?l=politei/as&amp;la=greek&amp;can=politei/as1&amp;prior=th=s" TargetMode="External"/><Relationship Id="rId23" Type="http://schemas.openxmlformats.org/officeDocument/2006/relationships/hyperlink" Target="http://www.perseus.tufts.edu/hopper/morph?l=ei)s&amp;la=greek&amp;can=ei)s0&amp;prior=d'" TargetMode="External"/><Relationship Id="rId28" Type="http://schemas.openxmlformats.org/officeDocument/2006/relationships/hyperlink" Target="http://www.perseus.tufts.edu/hopper/morph?l=gegono/tes&amp;la=greek&amp;can=gegono/tes1&amp;prior=e)/th" TargetMode="External"/><Relationship Id="rId36" Type="http://schemas.openxmlformats.org/officeDocument/2006/relationships/hyperlink" Target="http://www.perseus.tufts.edu/hopper/morph?l=oi(&amp;la=greek&amp;can=oi(1&amp;prior=o)mo/santes" TargetMode="External"/><Relationship Id="rId49" Type="http://schemas.openxmlformats.org/officeDocument/2006/relationships/hyperlink" Target="http://www.perseus.tufts.edu/hopper/morph?l=ka)\n&amp;la=greek&amp;can=ka)\n0&amp;prior=no/mou" TargetMode="External"/><Relationship Id="rId57" Type="http://schemas.openxmlformats.org/officeDocument/2006/relationships/hyperlink" Target="http://www.perseus.tufts.edu/hopper/morph?l=d'&amp;la=greek&amp;can=d'3&amp;prior=deu/teron" TargetMode="External"/><Relationship Id="rId10" Type="http://schemas.openxmlformats.org/officeDocument/2006/relationships/hyperlink" Target="http://www.perseus.tufts.edu/hopper/morph?l=to\n&amp;la=greek&amp;can=to\n0&amp;prior=to/nde" TargetMode="External"/><Relationship Id="rId31" Type="http://schemas.openxmlformats.org/officeDocument/2006/relationships/hyperlink" Target="http://www.perseus.tufts.edu/hopper/morph?l=e)ggra/fwntai&amp;la=greek&amp;can=e)ggra/fwntai0&amp;prior=d'" TargetMode="External"/><Relationship Id="rId44" Type="http://schemas.openxmlformats.org/officeDocument/2006/relationships/hyperlink" Target="http://www.perseus.tufts.edu/hopper/morph?l=h(liki/an&amp;la=greek&amp;can=h(liki/an0&amp;prior=th\n" TargetMode="External"/><Relationship Id="rId52" Type="http://schemas.openxmlformats.org/officeDocument/2006/relationships/hyperlink" Target="http://www.perseus.tufts.edu/hopper/morph?l=a)pe/rxontai&amp;la=greek&amp;can=a)pe/rxontai0&amp;prior=do/cwsi" TargetMode="External"/><Relationship Id="rId60" Type="http://schemas.openxmlformats.org/officeDocument/2006/relationships/hyperlink" Target="http://www.perseus.tufts.edu/hopper/morph?l=e)sti&amp;la=greek&amp;can=e)sti0&amp;prior=e)leu/qero/s" TargetMode="External"/><Relationship Id="rId65" Type="http://schemas.openxmlformats.org/officeDocument/2006/relationships/hyperlink" Target="http://www.perseus.tufts.edu/hopper/morph?l=no/mous&amp;la=greek&amp;can=no/mous0&amp;prior=tou\s" TargetMode="External"/><Relationship Id="rId73" Type="http://schemas.openxmlformats.org/officeDocument/2006/relationships/hyperlink" Target="http://www.perseus.tufts.edu/hopper/morph?l=o(&amp;la=greek&amp;can=o(0&amp;prior=e)leu/qeron" TargetMode="External"/><Relationship Id="rId78" Type="http://schemas.openxmlformats.org/officeDocument/2006/relationships/hyperlink" Target="http://www.perseus.tufts.edu/hopper/morph?l=dikasth/rion&amp;la=greek&amp;can=dikasth/rion0&amp;prior=to\" TargetMode="External"/><Relationship Id="rId81" Type="http://schemas.openxmlformats.org/officeDocument/2006/relationships/hyperlink" Target="http://www.perseus.tufts.edu/hopper/morph?l=dhmo/tai&amp;la=greek&amp;can=dhmo/tai1&amp;prior=de\" TargetMode="External"/><Relationship Id="rId86" Type="http://schemas.openxmlformats.org/officeDocument/2006/relationships/hyperlink" Target="http://www.perseus.tufts.edu/hopper/morph?l=e)c&amp;la=greek&amp;can=e)c1&amp;prior=a)/ndras" TargetMode="External"/><Relationship Id="rId94" Type="http://schemas.openxmlformats.org/officeDocument/2006/relationships/hyperlink" Target="http://www.perseus.tufts.edu/hopper/morph?l=pwlei=&amp;la=greek&amp;can=pwlei=0&amp;prior=e)ggra/fesqai" TargetMode="External"/><Relationship Id="rId99" Type="http://schemas.openxmlformats.org/officeDocument/2006/relationships/hyperlink" Target="http://www.perseus.tufts.edu/hopper/morph?l=de\&amp;la=greek&amp;can=de\1&amp;prior=e)a\n" TargetMode="External"/><Relationship Id="rId101" Type="http://schemas.openxmlformats.org/officeDocument/2006/relationships/hyperlink" Target="http://www.perseus.tufts.edu/hopper/morph?l=toi=s&amp;la=greek&amp;can=toi=s0&amp;prior=nikh/sh|" TargetMode="External"/><Relationship Id="rId4" Type="http://schemas.openxmlformats.org/officeDocument/2006/relationships/hyperlink" Target="http://www.perseus.tufts.edu/hopper/morph?l=h(&amp;la=greek&amp;can=h(0&amp;prior=d'" TargetMode="External"/><Relationship Id="rId9" Type="http://schemas.openxmlformats.org/officeDocument/2006/relationships/hyperlink" Target="http://www.perseus.tufts.edu/hopper/morph?l=to/nde&amp;la=greek&amp;can=to/nde0&amp;prior=politei/as" TargetMode="External"/><Relationship Id="rId13" Type="http://schemas.openxmlformats.org/officeDocument/2006/relationships/hyperlink" Target="http://www.perseus.tufts.edu/hopper/morph?l=me\n&amp;la=greek&amp;can=me\n0&amp;prior=mete/xousin" TargetMode="External"/><Relationship Id="rId18" Type="http://schemas.openxmlformats.org/officeDocument/2006/relationships/hyperlink" Target="http://www.perseus.tufts.edu/hopper/morph?l=a)mfote/rwn&amp;la=greek&amp;can=a)mfote/rwn0&amp;prior=e)c" TargetMode="External"/><Relationship Id="rId39" Type="http://schemas.openxmlformats.org/officeDocument/2006/relationships/hyperlink" Target="http://www.perseus.tufts.edu/hopper/morph?l=me\n&amp;la=greek&amp;can=me\n1&amp;prior=prw=ton" TargetMode="External"/><Relationship Id="rId34" Type="http://schemas.openxmlformats.org/officeDocument/2006/relationships/hyperlink" Target="http://www.perseus.tufts.edu/hopper/morph?l=au)tw=n&amp;la=greek&amp;can=au)tw=n0&amp;prior=peri\" TargetMode="External"/><Relationship Id="rId50" Type="http://schemas.openxmlformats.org/officeDocument/2006/relationships/hyperlink" Target="http://www.perseus.tufts.edu/hopper/morph?l=mh\&amp;la=greek&amp;can=mh\0&amp;prior=ka)\n" TargetMode="External"/><Relationship Id="rId55" Type="http://schemas.openxmlformats.org/officeDocument/2006/relationships/hyperlink" Target="http://www.perseus.tufts.edu/hopper/morph?l=pai=das&amp;la=greek&amp;can=pai=das0&amp;prior=ei)s" TargetMode="External"/><Relationship Id="rId76" Type="http://schemas.openxmlformats.org/officeDocument/2006/relationships/hyperlink" Target="http://www.perseus.tufts.edu/hopper/morph?l=ei)s&amp;la=greek&amp;can=ei)s2&amp;prior=e)fi/hsin" TargetMode="External"/><Relationship Id="rId97" Type="http://schemas.openxmlformats.org/officeDocument/2006/relationships/hyperlink" Target="http://www.perseus.tufts.edu/hopper/morph?l=po/lis&amp;la=greek&amp;can=po/lis0&amp;prior=h(" TargetMode="External"/><Relationship Id="rId104" Type="http://schemas.openxmlformats.org/officeDocument/2006/relationships/hyperlink" Target="http://www.perseus.tufts.edu/hopper/morph?l=e)ggra/fein&amp;la=greek&amp;can=e)ggra/fein0&amp;prior=e)pa/nagke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3" Type="http://schemas.openxmlformats.org/officeDocument/2006/relationships/hyperlink" Target="http://www.perseus.tufts.edu/hopper/morph?l=d'&amp;la=greek&amp;can=d'0&amp;prior=yhfiei=sqe" TargetMode="External"/><Relationship Id="rId18" Type="http://schemas.openxmlformats.org/officeDocument/2006/relationships/hyperlink" Target="http://www.perseus.tufts.edu/hopper/morph?l=e)gkatalelei=fqai&amp;la=greek&amp;can=e)gkatalelei=fqai0&amp;prior=tu/xhs" TargetMode="External"/><Relationship Id="rId26" Type="http://schemas.openxmlformats.org/officeDocument/2006/relationships/hyperlink" Target="http://www.perseus.tufts.edu/hopper/morph?l=pa/ntwn&amp;la=greek&amp;can=pa/ntwn0&amp;prior=to\" TargetMode="External"/><Relationship Id="rId39" Type="http://schemas.openxmlformats.org/officeDocument/2006/relationships/hyperlink" Target="http://www.perseus.tufts.edu/hopper/morph?l=a)timou=te&amp;la=greek&amp;can=a)timou=te0&amp;prior=a(liskome/nous" TargetMode="External"/><Relationship Id="rId21" Type="http://schemas.openxmlformats.org/officeDocument/2006/relationships/hyperlink" Target="http://www.perseus.tufts.edu/hopper/morph?l=de\&amp;la=greek&amp;can=de\0&amp;prior=*dhmosqe/nous" TargetMode="External"/><Relationship Id="rId34" Type="http://schemas.openxmlformats.org/officeDocument/2006/relationships/hyperlink" Target="http://www.perseus.tufts.edu/hopper/morph?l=ta\s&amp;la=greek&amp;can=ta\s0&amp;prior=me\n" TargetMode="External"/><Relationship Id="rId42" Type="http://schemas.openxmlformats.org/officeDocument/2006/relationships/hyperlink" Target="http://www.perseus.tufts.edu/hopper/morph?l=au)toi\&amp;la=greek&amp;can=au)toi\0&amp;prior=d'" TargetMode="External"/><Relationship Id="rId47" Type="http://schemas.openxmlformats.org/officeDocument/2006/relationships/hyperlink" Target="http://www.perseus.tufts.edu/hopper/morph?l=kai\&amp;la=greek&amp;can=kai\3&amp;prior=stefanw/sete" TargetMode="External"/><Relationship Id="rId50" Type="http://schemas.openxmlformats.org/officeDocument/2006/relationships/hyperlink" Target="http://www.perseus.tufts.edu/hopper/morph?l=krita\s&amp;la=greek&amp;can=krita\s0&amp;prior=me\n" TargetMode="External"/><Relationship Id="rId55" Type="http://schemas.openxmlformats.org/officeDocument/2006/relationships/hyperlink" Target="http://www.perseus.tufts.edu/hopper/morph?l=e)a\n&amp;la=greek&amp;can=e)a\n0&amp;prior=*dionusi/wn" TargetMode="External"/><Relationship Id="rId63" Type="http://schemas.openxmlformats.org/officeDocument/2006/relationships/hyperlink" Target="http://www.perseus.tufts.edu/hopper/morph?l=au)toi\&amp;la=greek&amp;can=au)toi\1&amp;prior=zhmiou=te" TargetMode="External"/><Relationship Id="rId68" Type="http://schemas.openxmlformats.org/officeDocument/2006/relationships/hyperlink" Target="http://www.perseus.tufts.edu/hopper/morph?l=kritai\&amp;la=greek&amp;can=kritai\0&amp;prior=xorw=n" TargetMode="External"/><Relationship Id="rId76" Type="http://schemas.openxmlformats.org/officeDocument/2006/relationships/hyperlink" Target="http://www.perseus.tufts.edu/hopper/morph?l=dwrea\s&amp;la=greek&amp;can=dwrea\s0&amp;prior=ta\s" TargetMode="External"/><Relationship Id="rId84" Type="http://schemas.openxmlformats.org/officeDocument/2006/relationships/hyperlink" Target="http://www.perseus.tufts.edu/hopper/morph?l=toi=s&amp;la=greek&amp;can=toi=s1&amp;prior=kai\" TargetMode="External"/><Relationship Id="rId89" Type="http://schemas.openxmlformats.org/officeDocument/2006/relationships/hyperlink" Target="http://www.perseus.tufts.edu/hopper/morph?l=dw/sete&amp;la=greek&amp;can=dw/sete0&amp;prior=diapracame/nw|" TargetMode="External"/><Relationship Id="rId7" Type="http://schemas.openxmlformats.org/officeDocument/2006/relationships/hyperlink" Target="http://www.perseus.tufts.edu/hopper/morph?l=w(s&amp;la=greek&amp;can=w(s0&amp;prior=ei)=nai" TargetMode="External"/><Relationship Id="rId71" Type="http://schemas.openxmlformats.org/officeDocument/2006/relationships/hyperlink" Target="http://www.perseus.tufts.edu/hopper/morph?l=no/mwn&amp;la=greek&amp;can=no/mwn0&amp;prior=a)lla\" TargetMode="External"/><Relationship Id="rId2" Type="http://schemas.openxmlformats.org/officeDocument/2006/relationships/hyperlink" Target="http://www.perseus.tufts.edu/hopper/morph?l=kai\&amp;la=greek&amp;can=kai\0" TargetMode="External"/><Relationship Id="rId16" Type="http://schemas.openxmlformats.org/officeDocument/2006/relationships/hyperlink" Target="http://www.perseus.tufts.edu/hopper/morph?l=th=s&amp;la=greek&amp;can=th=s0&amp;prior=me\n" TargetMode="External"/><Relationship Id="rId29" Type="http://schemas.openxmlformats.org/officeDocument/2006/relationships/hyperlink" Target="http://www.perseus.tufts.edu/hopper/morph?l=toi=s&amp;la=greek&amp;can=toi=s0&amp;prior=e)n" TargetMode="External"/><Relationship Id="rId11" Type="http://schemas.openxmlformats.org/officeDocument/2006/relationships/hyperlink" Target="http://www.perseus.tufts.edu/hopper/morph?l=poiou=ntes&amp;la=greek&amp;can=poiou=ntes0&amp;prior=kalw=s" TargetMode="External"/><Relationship Id="rId24" Type="http://schemas.openxmlformats.org/officeDocument/2006/relationships/hyperlink" Target="http://www.perseus.tufts.edu/hopper/morph?l=kai\&amp;la=greek&amp;can=kai\2&amp;prior=peponqe/nai" TargetMode="External"/><Relationship Id="rId32" Type="http://schemas.openxmlformats.org/officeDocument/2006/relationships/hyperlink" Target="http://www.perseus.tufts.edu/hopper/morph?l=tou\s&amp;la=greek&amp;can=tou\s0&amp;prior=dikasthri/ois" TargetMode="External"/><Relationship Id="rId37" Type="http://schemas.openxmlformats.org/officeDocument/2006/relationships/hyperlink" Target="http://www.perseus.tufts.edu/hopper/morph?l=grafa\s&amp;la=greek&amp;can=grafa\s0&amp;prior=dw/rwn" TargetMode="External"/><Relationship Id="rId40" Type="http://schemas.openxmlformats.org/officeDocument/2006/relationships/hyperlink" Target="http://www.perseus.tufts.edu/hopper/morph?l=o(\n&amp;la=greek&amp;can=o(\n0&amp;prior=a)timou=te" TargetMode="External"/><Relationship Id="rId45" Type="http://schemas.openxmlformats.org/officeDocument/2006/relationships/hyperlink" Target="http://www.perseus.tufts.edu/hopper/morph?l=su/niste&amp;la=greek&amp;can=su/niste0&amp;prior=politeuo/menon" TargetMode="External"/><Relationship Id="rId53" Type="http://schemas.openxmlformats.org/officeDocument/2006/relationships/hyperlink" Target="http://www.perseus.tufts.edu/hopper/morph?l=tw=n&amp;la=greek&amp;can=tw=n1&amp;prior=e)k" TargetMode="External"/><Relationship Id="rId58" Type="http://schemas.openxmlformats.org/officeDocument/2006/relationships/hyperlink" Target="http://www.perseus.tufts.edu/hopper/morph?l=tou\s&amp;la=greek&amp;can=tou\s3&amp;prior=dikai/ws" TargetMode="External"/><Relationship Id="rId66" Type="http://schemas.openxmlformats.org/officeDocument/2006/relationships/hyperlink" Target="http://www.perseus.tufts.edu/hopper/morph?l=kukli/wn&amp;la=greek&amp;can=kukli/wn0&amp;prior=ou)" TargetMode="External"/><Relationship Id="rId74" Type="http://schemas.openxmlformats.org/officeDocument/2006/relationships/hyperlink" Target="http://www.perseus.tufts.edu/hopper/morph?l=a)reth=s&amp;la=greek&amp;can=a)reth=s0&amp;prior=politikh=s" TargetMode="External"/><Relationship Id="rId79" Type="http://schemas.openxmlformats.org/officeDocument/2006/relationships/hyperlink" Target="http://www.perseus.tufts.edu/hopper/morph?l=tou\s&amp;la=greek&amp;can=tou\s4&amp;prior=kata\" TargetMode="External"/><Relationship Id="rId87" Type="http://schemas.openxmlformats.org/officeDocument/2006/relationships/hyperlink" Target="http://www.perseus.tufts.edu/hopper/morph?l=tw=|&amp;la=greek&amp;can=tw=|0&amp;prior=a)lla\" TargetMode="External"/><Relationship Id="rId5" Type="http://schemas.openxmlformats.org/officeDocument/2006/relationships/hyperlink" Target="http://www.perseus.tufts.edu/hopper/morph?l=eu)tuxei=s&amp;la=greek&amp;can=eu)tuxei=s0&amp;prior=me\n" TargetMode="External"/><Relationship Id="rId61" Type="http://schemas.openxmlformats.org/officeDocument/2006/relationships/hyperlink" Target="http://www.perseus.tufts.edu/hopper/morph?l=kri/nwsi&amp;la=greek&amp;can=kri/nwsi0&amp;prior=xorou\s" TargetMode="External"/><Relationship Id="rId82" Type="http://schemas.openxmlformats.org/officeDocument/2006/relationships/hyperlink" Target="http://www.perseus.tufts.edu/hopper/morph?l=o)li/gois&amp;la=greek&amp;can=o)li/gois0&amp;prior=ou)d'" TargetMode="External"/><Relationship Id="rId19" Type="http://schemas.openxmlformats.org/officeDocument/2006/relationships/hyperlink" Target="http://www.perseus.tufts.edu/hopper/morph?l=u(po\&amp;la=greek&amp;can=u(po\1&amp;prior=e)gkatalelei=fqai" TargetMode="External"/><Relationship Id="rId4" Type="http://schemas.openxmlformats.org/officeDocument/2006/relationships/hyperlink" Target="http://www.perseus.tufts.edu/hopper/morph?l=me\n&amp;la=greek&amp;can=me\n0&amp;prior=fate\" TargetMode="External"/><Relationship Id="rId9" Type="http://schemas.openxmlformats.org/officeDocument/2006/relationships/hyperlink" Target="http://www.perseus.tufts.edu/hopper/morph?l=e)ste\&amp;la=greek&amp;can=e)ste\0&amp;prior=kai\" TargetMode="External"/><Relationship Id="rId14" Type="http://schemas.openxmlformats.org/officeDocument/2006/relationships/hyperlink" Target="http://www.perseus.tufts.edu/hopper/morph?l=u(po\&amp;la=greek&amp;can=u(po\0&amp;prior=d'" TargetMode="External"/><Relationship Id="rId22" Type="http://schemas.openxmlformats.org/officeDocument/2006/relationships/hyperlink" Target="http://www.perseus.tufts.edu/hopper/morph?l=eu)=&amp;la=greek&amp;can=eu)=0&amp;prior=de\" TargetMode="External"/><Relationship Id="rId27" Type="http://schemas.openxmlformats.org/officeDocument/2006/relationships/hyperlink" Target="http://www.perseus.tufts.edu/hopper/morph?l=a)topw/taton&amp;la=greek&amp;can=a)topw/taton0&amp;prior=pa/ntwn" TargetMode="External"/><Relationship Id="rId30" Type="http://schemas.openxmlformats.org/officeDocument/2006/relationships/hyperlink" Target="http://www.perseus.tufts.edu/hopper/morph?l=au)toi=s&amp;la=greek&amp;can=au)toi=s0&amp;prior=toi=s" TargetMode="External"/><Relationship Id="rId35" Type="http://schemas.openxmlformats.org/officeDocument/2006/relationships/hyperlink" Target="http://www.perseus.tufts.edu/hopper/morph?l=tw=n&amp;la=greek&amp;can=tw=n0&amp;prior=ta\s" TargetMode="External"/><Relationship Id="rId43" Type="http://schemas.openxmlformats.org/officeDocument/2006/relationships/hyperlink" Target="http://www.perseus.tufts.edu/hopper/morph?l=misqou=&amp;la=greek&amp;can=misqou=0&amp;prior=au)toi\" TargetMode="External"/><Relationship Id="rId48" Type="http://schemas.openxmlformats.org/officeDocument/2006/relationships/hyperlink" Target="http://www.perseus.tufts.edu/hopper/morph?l=tou\s&amp;la=greek&amp;can=tou\s1&amp;prior=kai\" TargetMode="External"/><Relationship Id="rId56" Type="http://schemas.openxmlformats.org/officeDocument/2006/relationships/hyperlink" Target="http://www.perseus.tufts.edu/hopper/morph?l=mh\&amp;la=greek&amp;can=mh\0&amp;prior=e)a\n" TargetMode="External"/><Relationship Id="rId64" Type="http://schemas.openxmlformats.org/officeDocument/2006/relationships/hyperlink" Target="http://www.perseus.tufts.edu/hopper/morph?l=de\&amp;la=greek&amp;can=de\1&amp;prior=au)toi\" TargetMode="External"/><Relationship Id="rId69" Type="http://schemas.openxmlformats.org/officeDocument/2006/relationships/hyperlink" Target="http://www.perseus.tufts.edu/hopper/morph?l=kaqesthko/tes&amp;la=greek&amp;can=kaqesthko/tes0&amp;prior=kritai\" TargetMode="External"/><Relationship Id="rId77" Type="http://schemas.openxmlformats.org/officeDocument/2006/relationships/hyperlink" Target="http://www.perseus.tufts.edu/hopper/morph?l=ou)&amp;la=greek&amp;can=ou)1&amp;prior=dwrea\s" TargetMode="External"/><Relationship Id="rId8" Type="http://schemas.openxmlformats.org/officeDocument/2006/relationships/hyperlink" Target="http://www.perseus.tufts.edu/hopper/morph?l=kai\&amp;la=greek&amp;can=kai\1&amp;prior=w(s" TargetMode="External"/><Relationship Id="rId51" Type="http://schemas.openxmlformats.org/officeDocument/2006/relationships/hyperlink" Target="http://www.perseus.tufts.edu/hopper/morph?l=tou\s&amp;la=greek&amp;can=tou\s2&amp;prior=krita\s" TargetMode="External"/><Relationship Id="rId72" Type="http://schemas.openxmlformats.org/officeDocument/2006/relationships/hyperlink" Target="http://www.perseus.tufts.edu/hopper/morph?l=kai\&amp;la=greek&amp;can=kai\4&amp;prior=no/mwn" TargetMode="External"/><Relationship Id="rId80" Type="http://schemas.openxmlformats.org/officeDocument/2006/relationships/hyperlink" Target="http://www.perseus.tufts.edu/hopper/morph?l=no/mous&amp;la=greek&amp;can=no/mous0&amp;prior=tou\s" TargetMode="External"/><Relationship Id="rId85" Type="http://schemas.openxmlformats.org/officeDocument/2006/relationships/hyperlink" Target="http://www.perseus.tufts.edu/hopper/morph?l=a)ci/ois&amp;la=greek&amp;can=a)ci/ois0&amp;prior=toi=s" TargetMode="External"/><Relationship Id="rId3" Type="http://schemas.openxmlformats.org/officeDocument/2006/relationships/hyperlink" Target="http://www.perseus.tufts.edu/hopper/morph?l=fate\&amp;la=greek&amp;can=fate\0&amp;prior=kai\" TargetMode="External"/><Relationship Id="rId12" Type="http://schemas.openxmlformats.org/officeDocument/2006/relationships/hyperlink" Target="http://www.perseus.tufts.edu/hopper/morph?l=yhfiei=sqe&amp;la=greek&amp;can=yhfiei=sqe0&amp;prior=poiou=ntes" TargetMode="External"/><Relationship Id="rId17" Type="http://schemas.openxmlformats.org/officeDocument/2006/relationships/hyperlink" Target="http://www.perseus.tufts.edu/hopper/morph?l=tu/xhs&amp;la=greek&amp;can=tu/xhs0&amp;prior=th=s" TargetMode="External"/><Relationship Id="rId25" Type="http://schemas.openxmlformats.org/officeDocument/2006/relationships/hyperlink" Target="http://www.perseus.tufts.edu/hopper/morph?l=to\&amp;la=greek&amp;can=to\0&amp;prior=kai\" TargetMode="External"/><Relationship Id="rId33" Type="http://schemas.openxmlformats.org/officeDocument/2006/relationships/hyperlink" Target="http://www.perseus.tufts.edu/hopper/morph?l=me\n&amp;la=greek&amp;can=me\n2&amp;prior=tou\s" TargetMode="External"/><Relationship Id="rId38" Type="http://schemas.openxmlformats.org/officeDocument/2006/relationships/hyperlink" Target="http://www.perseus.tufts.edu/hopper/morph?l=a(liskome/nous&amp;la=greek&amp;can=a(liskome/nous0&amp;prior=grafa\s" TargetMode="External"/><Relationship Id="rId46" Type="http://schemas.openxmlformats.org/officeDocument/2006/relationships/hyperlink" Target="http://www.perseus.tufts.edu/hopper/morph?l=stefanw/sete&amp;la=greek&amp;can=stefanw/sete0&amp;prior=su/niste" TargetMode="External"/><Relationship Id="rId59" Type="http://schemas.openxmlformats.org/officeDocument/2006/relationships/hyperlink" Target="http://www.perseus.tufts.edu/hopper/morph?l=kukli/ous&amp;la=greek&amp;can=kukli/ous0&amp;prior=tou\s" TargetMode="External"/><Relationship Id="rId67" Type="http://schemas.openxmlformats.org/officeDocument/2006/relationships/hyperlink" Target="http://www.perseus.tufts.edu/hopper/morph?l=xorw=n&amp;la=greek&amp;can=xorw=n0&amp;prior=kukli/wn" TargetMode="External"/><Relationship Id="rId20" Type="http://schemas.openxmlformats.org/officeDocument/2006/relationships/hyperlink" Target="http://www.perseus.tufts.edu/hopper/morph?l=*dhmosqe/nous&amp;la=greek&amp;can=*dhmosqe/nous0&amp;prior=u(po\" TargetMode="External"/><Relationship Id="rId41" Type="http://schemas.openxmlformats.org/officeDocument/2006/relationships/hyperlink" Target="http://www.perseus.tufts.edu/hopper/morph?l=d'&amp;la=greek&amp;can=d'1&amp;prior=o(\n" TargetMode="External"/><Relationship Id="rId54" Type="http://schemas.openxmlformats.org/officeDocument/2006/relationships/hyperlink" Target="http://www.perseus.tufts.edu/hopper/morph?l=*dionusi/wn&amp;la=greek&amp;can=*dionusi/wn0&amp;prior=tw=n" TargetMode="External"/><Relationship Id="rId62" Type="http://schemas.openxmlformats.org/officeDocument/2006/relationships/hyperlink" Target="http://www.perseus.tufts.edu/hopper/morph?l=zhmiou=te&amp;la=greek&amp;can=zhmiou=te0&amp;prior=kri/nwsi" TargetMode="External"/><Relationship Id="rId70" Type="http://schemas.openxmlformats.org/officeDocument/2006/relationships/hyperlink" Target="http://www.perseus.tufts.edu/hopper/morph?l=a)lla\&amp;la=greek&amp;can=a)lla\0&amp;prior=kaqesthko/tes" TargetMode="External"/><Relationship Id="rId75" Type="http://schemas.openxmlformats.org/officeDocument/2006/relationships/hyperlink" Target="http://www.perseus.tufts.edu/hopper/morph?l=ta\s&amp;la=greek&amp;can=ta\s1&amp;prior=a)reth=s" TargetMode="External"/><Relationship Id="rId83" Type="http://schemas.openxmlformats.org/officeDocument/2006/relationships/hyperlink" Target="http://www.perseus.tufts.edu/hopper/morph?l=kai\&amp;la=greek&amp;can=kai\5&amp;prior=o)li/gois" TargetMode="External"/><Relationship Id="rId88" Type="http://schemas.openxmlformats.org/officeDocument/2006/relationships/hyperlink" Target="http://www.perseus.tufts.edu/hopper/morph?l=diapracame/nw|&amp;la=greek&amp;can=diapracame/nw|0&amp;prior=tw=|"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ei)=nai&amp;la=greek&amp;can=ei)=nai0&amp;prior=eu)tuxei=s" TargetMode="External"/><Relationship Id="rId15" Type="http://schemas.openxmlformats.org/officeDocument/2006/relationships/hyperlink" Target="http://www.perseus.tufts.edu/hopper/morph?l=me\n&amp;la=greek&amp;can=me\n1&amp;prior=u(po\" TargetMode="External"/><Relationship Id="rId23" Type="http://schemas.openxmlformats.org/officeDocument/2006/relationships/hyperlink" Target="http://www.perseus.tufts.edu/hopper/morph?l=peponqe/nai&amp;la=greek&amp;can=peponqe/nai0&amp;prior=eu)=" TargetMode="External"/><Relationship Id="rId28" Type="http://schemas.openxmlformats.org/officeDocument/2006/relationships/hyperlink" Target="http://www.perseus.tufts.edu/hopper/morph?l=e)n&amp;la=greek&amp;can=e)n0&amp;prior=a)topw/taton" TargetMode="External"/><Relationship Id="rId36" Type="http://schemas.openxmlformats.org/officeDocument/2006/relationships/hyperlink" Target="http://www.perseus.tufts.edu/hopper/morph?l=dw/rwn&amp;la=greek&amp;can=dw/rwn0&amp;prior=tw=n" TargetMode="External"/><Relationship Id="rId49" Type="http://schemas.openxmlformats.org/officeDocument/2006/relationships/hyperlink" Target="http://www.perseus.tufts.edu/hopper/morph?l=me\n&amp;la=greek&amp;can=me\n3&amp;prior=tou\s" TargetMode="External"/><Relationship Id="rId57" Type="http://schemas.openxmlformats.org/officeDocument/2006/relationships/hyperlink" Target="http://www.perseus.tufts.edu/hopper/morph?l=dikai/ws&amp;la=greek&amp;can=dikai/ws0&amp;prior=mh\" TargetMode="External"/><Relationship Id="rId10" Type="http://schemas.openxmlformats.org/officeDocument/2006/relationships/hyperlink" Target="http://www.perseus.tufts.edu/hopper/morph?l=kalw=s&amp;la=greek&amp;can=kalw=s0&amp;prior=e)ste\" TargetMode="External"/><Relationship Id="rId31" Type="http://schemas.openxmlformats.org/officeDocument/2006/relationships/hyperlink" Target="http://www.perseus.tufts.edu/hopper/morph?l=dikasthri/ois&amp;la=greek&amp;can=dikasthri/ois0&amp;prior=au)toi=s" TargetMode="External"/><Relationship Id="rId44" Type="http://schemas.openxmlformats.org/officeDocument/2006/relationships/hyperlink" Target="http://www.perseus.tufts.edu/hopper/morph?l=politeuo/menon&amp;la=greek&amp;can=politeuo/menon0&amp;prior=misqou=" TargetMode="External"/><Relationship Id="rId52" Type="http://schemas.openxmlformats.org/officeDocument/2006/relationships/hyperlink" Target="http://www.perseus.tufts.edu/hopper/morph?l=e)k&amp;la=greek&amp;can=e)k0&amp;prior=tou\s" TargetMode="External"/><Relationship Id="rId60" Type="http://schemas.openxmlformats.org/officeDocument/2006/relationships/hyperlink" Target="http://www.perseus.tufts.edu/hopper/morph?l=xorou\s&amp;la=greek&amp;can=xorou\s0&amp;prior=kukli/ous" TargetMode="External"/><Relationship Id="rId65" Type="http://schemas.openxmlformats.org/officeDocument/2006/relationships/hyperlink" Target="http://www.perseus.tufts.edu/hopper/morph?l=ou)&amp;la=greek&amp;can=ou)0&amp;prior=de\" TargetMode="External"/><Relationship Id="rId73" Type="http://schemas.openxmlformats.org/officeDocument/2006/relationships/hyperlink" Target="http://www.perseus.tufts.edu/hopper/morph?l=politikh=s&amp;la=greek&amp;can=politikh=s0&amp;prior=kai\" TargetMode="External"/><Relationship Id="rId78" Type="http://schemas.openxmlformats.org/officeDocument/2006/relationships/hyperlink" Target="http://www.perseus.tufts.edu/hopper/morph?l=kata\&amp;la=greek&amp;can=kata\0&amp;prior=ou)" TargetMode="External"/><Relationship Id="rId81" Type="http://schemas.openxmlformats.org/officeDocument/2006/relationships/hyperlink" Target="http://www.perseus.tufts.edu/hopper/morph?l=ou)d'&amp;la=greek&amp;can=ou)d'0&amp;prior=no/mous" TargetMode="External"/><Relationship Id="rId86" Type="http://schemas.openxmlformats.org/officeDocument/2006/relationships/hyperlink" Target="http://www.perseus.tufts.edu/hopper/morph?l=a)lla\&amp;la=greek&amp;can=a)lla\1&amp;prior=a)ci/oi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hyperlink" Target="http://www.perseus.tufts.edu/hopper/morph?l=semno/tata&amp;la=greek&amp;can=semno/tata0&amp;prior=ta\" TargetMode="External"/><Relationship Id="rId18" Type="http://schemas.openxmlformats.org/officeDocument/2006/relationships/hyperlink" Target="http://www.perseus.tufts.edu/hopper/morph?l=po/lin&amp;la=greek&amp;can=po/lin0&amp;prior=th\n" TargetMode="External"/><Relationship Id="rId26" Type="http://schemas.openxmlformats.org/officeDocument/2006/relationships/hyperlink" Target="http://www.perseus.tufts.edu/hopper/morph?l=ga\r&amp;la=greek&amp;can=ga\r0&amp;prior=me\n" TargetMode="External"/><Relationship Id="rId39" Type="http://schemas.openxmlformats.org/officeDocument/2006/relationships/hyperlink" Target="http://www.perseus.tufts.edu/hopper/morph?l=di'&amp;la=greek&amp;can=di'0&amp;prior=mh\" TargetMode="External"/><Relationship Id="rId21" Type="http://schemas.openxmlformats.org/officeDocument/2006/relationships/hyperlink" Target="http://www.perseus.tufts.edu/hopper/morph?l=w(s&amp;la=greek&amp;can=w(s0&amp;prior=gnw/sesqe" TargetMode="External"/><Relationship Id="rId34" Type="http://schemas.openxmlformats.org/officeDocument/2006/relationships/hyperlink" Target="http://www.perseus.tufts.edu/hopper/morph?l=poih/sasqai&amp;la=greek&amp;can=poih/sasqai0&amp;prior=e)cei=nai" TargetMode="External"/><Relationship Id="rId42" Type="http://schemas.openxmlformats.org/officeDocument/2006/relationships/hyperlink" Target="http://www.perseus.tufts.edu/hopper/morph?l=to\n&amp;la=greek&amp;can=to\n0&amp;prior=ei)s" TargetMode="External"/><Relationship Id="rId47" Type="http://schemas.openxmlformats.org/officeDocument/2006/relationships/hyperlink" Target="http://www.perseus.tufts.edu/hopper/morph?l=h)=|&amp;la=greek&amp;can=h)=|0&amp;prior=a)/cion" TargetMode="External"/><Relationship Id="rId50" Type="http://schemas.openxmlformats.org/officeDocument/2006/relationships/hyperlink" Target="http://www.perseus.tufts.edu/hopper/morph?l=e)/peit'&amp;la=greek&amp;can=e)/peit'0&amp;prior=poli/thn" TargetMode="External"/><Relationship Id="rId55" Type="http://schemas.openxmlformats.org/officeDocument/2006/relationships/hyperlink" Target="http://www.perseus.tufts.edu/hopper/morph?l=kai\&amp;la=greek&amp;can=kai\2&amp;prior=dh=mos" TargetMode="External"/><Relationship Id="rId63" Type="http://schemas.openxmlformats.org/officeDocument/2006/relationships/hyperlink" Target="http://www.perseus.tufts.edu/hopper/morph?l=th\n&amp;la=greek&amp;can=th\n2&amp;prior=gene/sqai" TargetMode="External"/><Relationship Id="rId68" Type="http://schemas.openxmlformats.org/officeDocument/2006/relationships/hyperlink" Target="http://www.perseus.tufts.edu/hopper/morph?l=yh/fw|&amp;la=greek&amp;can=yh/fw|0&amp;prior=th=|" TargetMode="External"/><Relationship Id="rId76" Type="http://schemas.openxmlformats.org/officeDocument/2006/relationships/hyperlink" Target="http://www.perseus.tufts.edu/hopper/morph?l=kru/bdhn&amp;la=greek&amp;can=kru/bdhn0&amp;prior=yhfi/swntai" TargetMode="External"/><Relationship Id="rId7" Type="http://schemas.openxmlformats.org/officeDocument/2006/relationships/hyperlink" Target="http://www.perseus.tufts.edu/hopper/morph?l=e)/sesqe&amp;la=greek&amp;can=e)/sesqe0&amp;prior=belti/ous" TargetMode="External"/><Relationship Id="rId71" Type="http://schemas.openxmlformats.org/officeDocument/2006/relationships/hyperlink" Target="http://www.perseus.tufts.edu/hopper/morph?l=e)piou=san&amp;la=greek&amp;can=e)piou=san0&amp;prior=th\n" TargetMode="External"/><Relationship Id="rId2" Type="http://schemas.openxmlformats.org/officeDocument/2006/relationships/hyperlink" Target="http://www.perseus.tufts.edu/hopper/morph?l=o(/mws&amp;la=greek&amp;can=o(/mws0&amp;prior=%5d" TargetMode="External"/><Relationship Id="rId16" Type="http://schemas.openxmlformats.org/officeDocument/2006/relationships/hyperlink" Target="http://www.perseus.tufts.edu/hopper/morph?l=eu)ergetou=si&amp;la=greek&amp;can=eu)ergetou=si0&amp;prior=toi=s" TargetMode="External"/><Relationship Id="rId29" Type="http://schemas.openxmlformats.org/officeDocument/2006/relationships/hyperlink" Target="http://www.perseus.tufts.edu/hopper/morph?l=tw=|&amp;la=greek&amp;can=tw=|0&amp;prior=e)sti\" TargetMode="External"/><Relationship Id="rId11" Type="http://schemas.openxmlformats.org/officeDocument/2006/relationships/hyperlink" Target="http://www.perseus.tufts.edu/hopper/morph?l=kai\&amp;la=greek&amp;can=kai\1&amp;prior=ka/llista" TargetMode="External"/><Relationship Id="rId24" Type="http://schemas.openxmlformats.org/officeDocument/2006/relationships/hyperlink" Target="http://www.perseus.tufts.edu/hopper/morph?l=prw=ton&amp;la=greek&amp;can=prw=ton0&amp;prior=ei)si/n" TargetMode="External"/><Relationship Id="rId32" Type="http://schemas.openxmlformats.org/officeDocument/2006/relationships/hyperlink" Target="http://www.perseus.tufts.edu/hopper/morph?l=mh\&amp;la=greek&amp;can=mh\0&amp;prior=kei/menos" TargetMode="External"/><Relationship Id="rId37" Type="http://schemas.openxmlformats.org/officeDocument/2006/relationships/hyperlink" Target="http://www.perseus.tufts.edu/hopper/morph?l=a)\n&amp;la=greek&amp;can=a)\n0&amp;prior=o(\n" TargetMode="External"/><Relationship Id="rId40" Type="http://schemas.openxmlformats.org/officeDocument/2006/relationships/hyperlink" Target="http://www.perseus.tufts.edu/hopper/morph?l=a)ndragaqi/an&amp;la=greek&amp;can=a)ndragaqi/an0&amp;prior=di'" TargetMode="External"/><Relationship Id="rId45" Type="http://schemas.openxmlformats.org/officeDocument/2006/relationships/hyperlink" Target="http://www.perseus.tufts.edu/hopper/morph?l=*)aqhnai/wn&amp;la=greek&amp;can=*)aqhnai/wn0&amp;prior=to\n" TargetMode="External"/><Relationship Id="rId53" Type="http://schemas.openxmlformats.org/officeDocument/2006/relationships/hyperlink" Target="http://www.perseus.tufts.edu/hopper/morph?l=o(&amp;la=greek&amp;can=o(0&amp;prior=peisqh=|" TargetMode="External"/><Relationship Id="rId58" Type="http://schemas.openxmlformats.org/officeDocument/2006/relationships/hyperlink" Target="http://www.perseus.tufts.edu/hopper/morph?l=dwrea/n&amp;la=greek&amp;can=dwrea/n0&amp;prior=th\n" TargetMode="External"/><Relationship Id="rId66" Type="http://schemas.openxmlformats.org/officeDocument/2006/relationships/hyperlink" Target="http://www.perseus.tufts.edu/hopper/morph?l=mh\&amp;la=greek&amp;can=mh\2&amp;prior=e)a\n" TargetMode="External"/><Relationship Id="rId74" Type="http://schemas.openxmlformats.org/officeDocument/2006/relationships/hyperlink" Target="http://www.perseus.tufts.edu/hopper/morph?l=*)aqhnai/wn&amp;la=greek&amp;can=*)aqhnai/wn1&amp;prior=u(perecakisxi/lioi" TargetMode="External"/><Relationship Id="rId5" Type="http://schemas.openxmlformats.org/officeDocument/2006/relationships/hyperlink" Target="http://www.perseus.tufts.edu/hopper/morph?l=au)tw=n&amp;la=greek&amp;can=au)tw=n0&amp;prior=a)kou/ontes" TargetMode="External"/><Relationship Id="rId15" Type="http://schemas.openxmlformats.org/officeDocument/2006/relationships/hyperlink" Target="http://www.perseus.tufts.edu/hopper/morph?l=toi=s&amp;la=greek&amp;can=toi=s0&amp;prior=dw=ra" TargetMode="External"/><Relationship Id="rId23" Type="http://schemas.openxmlformats.org/officeDocument/2006/relationships/hyperlink" Target="http://www.perseus.tufts.edu/hopper/morph?l=ei)si/n&amp;la=greek&amp;can=ei)si/n0&amp;prior=lelumasme/noi" TargetMode="External"/><Relationship Id="rId28" Type="http://schemas.openxmlformats.org/officeDocument/2006/relationships/hyperlink" Target="http://www.perseus.tufts.edu/hopper/morph?l=e)sti\&amp;la=greek&amp;can=e)sti\0&amp;prior=no/mos" TargetMode="External"/><Relationship Id="rId36" Type="http://schemas.openxmlformats.org/officeDocument/2006/relationships/hyperlink" Target="http://www.perseus.tufts.edu/hopper/morph?l=o(\n&amp;la=greek&amp;can=o(\n0&amp;prior=*)aqhnai=on" TargetMode="External"/><Relationship Id="rId49" Type="http://schemas.openxmlformats.org/officeDocument/2006/relationships/hyperlink" Target="http://www.perseus.tufts.edu/hopper/morph?l=poli/thn&amp;la=greek&amp;can=poli/thn0&amp;prior=gene/sqai" TargetMode="External"/><Relationship Id="rId57" Type="http://schemas.openxmlformats.org/officeDocument/2006/relationships/hyperlink" Target="http://www.perseus.tufts.edu/hopper/morph?l=th\n&amp;la=greek&amp;can=th\n1&amp;prior=dw=|" TargetMode="External"/><Relationship Id="rId61" Type="http://schemas.openxmlformats.org/officeDocument/2006/relationships/hyperlink" Target="http://www.perseus.tufts.edu/hopper/morph?l=kuri/an&amp;la=greek&amp;can=kuri/an0&amp;prior=e)a=|" TargetMode="External"/><Relationship Id="rId10" Type="http://schemas.openxmlformats.org/officeDocument/2006/relationships/hyperlink" Target="http://www.perseus.tufts.edu/hopper/morph?l=ka/llista&amp;la=greek&amp;can=ka/llista0&amp;prior=ta\" TargetMode="External"/><Relationship Id="rId19" Type="http://schemas.openxmlformats.org/officeDocument/2006/relationships/hyperlink" Target="http://www.perseus.tufts.edu/hopper/morph?l=dido/mena&amp;la=greek&amp;can=dido/mena0&amp;prior=po/lin" TargetMode="External"/><Relationship Id="rId31" Type="http://schemas.openxmlformats.org/officeDocument/2006/relationships/hyperlink" Target="http://www.perseus.tufts.edu/hopper/morph?l=kei/menos&amp;la=greek&amp;can=kei/menos0&amp;prior=dh/mw|" TargetMode="External"/><Relationship Id="rId44" Type="http://schemas.openxmlformats.org/officeDocument/2006/relationships/hyperlink" Target="http://www.perseus.tufts.edu/hopper/morph?l=to\n&amp;la=greek&amp;can=to\n1&amp;prior=dh=mon" TargetMode="External"/><Relationship Id="rId52" Type="http://schemas.openxmlformats.org/officeDocument/2006/relationships/hyperlink" Target="http://www.perseus.tufts.edu/hopper/morph?l=peisqh=|&amp;la=greek&amp;can=peisqh=|0&amp;prior=e)peida\n" TargetMode="External"/><Relationship Id="rId60" Type="http://schemas.openxmlformats.org/officeDocument/2006/relationships/hyperlink" Target="http://www.perseus.tufts.edu/hopper/morph?l=e)a=|&amp;la=greek&amp;can=e)a=|0&amp;prior=ou)k" TargetMode="External"/><Relationship Id="rId65" Type="http://schemas.openxmlformats.org/officeDocument/2006/relationships/hyperlink" Target="http://www.perseus.tufts.edu/hopper/morph?l=e)a\n&amp;la=greek&amp;can=e)a\n0&amp;prior=poi/hsin" TargetMode="External"/><Relationship Id="rId73" Type="http://schemas.openxmlformats.org/officeDocument/2006/relationships/hyperlink" Target="http://www.perseus.tufts.edu/hopper/morph?l=u(perecakisxi/lioi&amp;la=greek&amp;can=u(perecakisxi/lioi0&amp;prior=e)kklhsi/an" TargetMode="External"/><Relationship Id="rId4" Type="http://schemas.openxmlformats.org/officeDocument/2006/relationships/hyperlink" Target="http://www.perseus.tufts.edu/hopper/morph?l=a)kou/ontes&amp;la=greek&amp;can=a)kou/ontes0&amp;prior=d'" TargetMode="External"/><Relationship Id="rId9" Type="http://schemas.openxmlformats.org/officeDocument/2006/relationships/hyperlink" Target="http://www.perseus.tufts.edu/hopper/morph?l=ta\&amp;la=greek&amp;can=ta\0&amp;prior=kai\" TargetMode="External"/><Relationship Id="rId14" Type="http://schemas.openxmlformats.org/officeDocument/2006/relationships/hyperlink" Target="http://www.perseus.tufts.edu/hopper/morph?l=dw=ra&amp;la=greek&amp;can=dw=ra0&amp;prior=semno/tata" TargetMode="External"/><Relationship Id="rId22" Type="http://schemas.openxmlformats.org/officeDocument/2006/relationships/hyperlink" Target="http://www.perseus.tufts.edu/hopper/morph?l=lelumasme/noi&amp;la=greek&amp;can=lelumasme/noi0&amp;prior=w(s" TargetMode="External"/><Relationship Id="rId27" Type="http://schemas.openxmlformats.org/officeDocument/2006/relationships/hyperlink" Target="http://www.perseus.tufts.edu/hopper/morph?l=no/mos&amp;la=greek&amp;can=no/mos0&amp;prior=ga\r" TargetMode="External"/><Relationship Id="rId30" Type="http://schemas.openxmlformats.org/officeDocument/2006/relationships/hyperlink" Target="http://www.perseus.tufts.edu/hopper/morph?l=dh/mw|&amp;la=greek&amp;can=dh/mw|0&amp;prior=tw=|" TargetMode="External"/><Relationship Id="rId35" Type="http://schemas.openxmlformats.org/officeDocument/2006/relationships/hyperlink" Target="http://www.perseus.tufts.edu/hopper/morph?l=*)aqhnai=on&amp;la=greek&amp;can=*)aqhnai=on0&amp;prior=poih/sasqai" TargetMode="External"/><Relationship Id="rId43" Type="http://schemas.openxmlformats.org/officeDocument/2006/relationships/hyperlink" Target="http://www.perseus.tufts.edu/hopper/morph?l=dh=mon&amp;la=greek&amp;can=dh=mon0&amp;prior=to\n" TargetMode="External"/><Relationship Id="rId48" Type="http://schemas.openxmlformats.org/officeDocument/2006/relationships/hyperlink" Target="http://www.perseus.tufts.edu/hopper/morph?l=gene/sqai&amp;la=greek&amp;can=gene/sqai0&amp;prior=h)=|" TargetMode="External"/><Relationship Id="rId56" Type="http://schemas.openxmlformats.org/officeDocument/2006/relationships/hyperlink" Target="http://www.perseus.tufts.edu/hopper/morph?l=dw=|&amp;la=greek&amp;can=dw=|0&amp;prior=kai\" TargetMode="External"/><Relationship Id="rId64" Type="http://schemas.openxmlformats.org/officeDocument/2006/relationships/hyperlink" Target="http://www.perseus.tufts.edu/hopper/morph?l=poi/hsin&amp;la=greek&amp;can=poi/hsin0&amp;prior=th\n" TargetMode="External"/><Relationship Id="rId69" Type="http://schemas.openxmlformats.org/officeDocument/2006/relationships/hyperlink" Target="http://www.perseus.tufts.edu/hopper/morph?l=ei)s&amp;la=greek&amp;can=ei)s1&amp;prior=yh/fw|" TargetMode="External"/><Relationship Id="rId77" Type="http://schemas.openxmlformats.org/officeDocument/2006/relationships/hyperlink" Target="http://www.perseus.tufts.edu/hopper/morph?l=yhfizo/menoi&amp;la=greek&amp;can=yhfizo/menoi0&amp;prior=kru/bdhn" TargetMode="External"/><Relationship Id="rId8" Type="http://schemas.openxmlformats.org/officeDocument/2006/relationships/hyperlink" Target="http://www.perseus.tufts.edu/hopper/morph?l=kai\&amp;la=greek&amp;can=kai\0&amp;prior=e)/sesqe" TargetMode="External"/><Relationship Id="rId51" Type="http://schemas.openxmlformats.org/officeDocument/2006/relationships/hyperlink" Target="http://www.perseus.tufts.edu/hopper/morph?l=e)peida\n&amp;la=greek&amp;can=e)peida\n0&amp;prior=e)/peit'" TargetMode="External"/><Relationship Id="rId72" Type="http://schemas.openxmlformats.org/officeDocument/2006/relationships/hyperlink" Target="http://www.perseus.tufts.edu/hopper/morph?l=e)kklhsi/an&amp;la=greek&amp;can=e)kklhsi/an0&amp;prior=e)piou=san" TargetMode="External"/><Relationship Id="rId3" Type="http://schemas.openxmlformats.org/officeDocument/2006/relationships/hyperlink" Target="http://www.perseus.tufts.edu/hopper/morph?l=d'&amp;la=greek&amp;can=d'0&amp;prior=o(/mws" TargetMode="External"/><Relationship Id="rId12" Type="http://schemas.openxmlformats.org/officeDocument/2006/relationships/hyperlink" Target="http://www.perseus.tufts.edu/hopper/morph?l=ta\&amp;la=greek&amp;can=ta\1&amp;prior=kai\" TargetMode="External"/><Relationship Id="rId17" Type="http://schemas.openxmlformats.org/officeDocument/2006/relationships/hyperlink" Target="http://www.perseus.tufts.edu/hopper/morph?l=th\n&amp;la=greek&amp;can=th\n0&amp;prior=eu)ergetou=si" TargetMode="External"/><Relationship Id="rId25" Type="http://schemas.openxmlformats.org/officeDocument/2006/relationships/hyperlink" Target="http://www.perseus.tufts.edu/hopper/morph?l=me\n&amp;la=greek&amp;can=me\n0&amp;prior=prw=ton" TargetMode="External"/><Relationship Id="rId33" Type="http://schemas.openxmlformats.org/officeDocument/2006/relationships/hyperlink" Target="http://www.perseus.tufts.edu/hopper/morph?l=e)cei=nai&amp;la=greek&amp;can=e)cei=nai0&amp;prior=mh\" TargetMode="External"/><Relationship Id="rId38" Type="http://schemas.openxmlformats.org/officeDocument/2006/relationships/hyperlink" Target="http://www.perseus.tufts.edu/hopper/morph?l=mh\&amp;la=greek&amp;can=mh\1&amp;prior=a)\n" TargetMode="External"/><Relationship Id="rId46" Type="http://schemas.openxmlformats.org/officeDocument/2006/relationships/hyperlink" Target="http://www.perseus.tufts.edu/hopper/morph?l=a)/cion&amp;la=greek&amp;can=a)/cion0&amp;prior=*)aqhnai/wn" TargetMode="External"/><Relationship Id="rId59" Type="http://schemas.openxmlformats.org/officeDocument/2006/relationships/hyperlink" Target="http://www.perseus.tufts.edu/hopper/morph?l=ou)k&amp;la=greek&amp;can=ou)k0&amp;prior=dwrea/n" TargetMode="External"/><Relationship Id="rId67" Type="http://schemas.openxmlformats.org/officeDocument/2006/relationships/hyperlink" Target="http://www.perseus.tufts.edu/hopper/morph?l=th=|&amp;la=greek&amp;can=th=|0&amp;prior=mh\" TargetMode="External"/><Relationship Id="rId20" Type="http://schemas.openxmlformats.org/officeDocument/2006/relationships/hyperlink" Target="http://www.perseus.tufts.edu/hopper/morph?l=gnw/sesqe&amp;la=greek&amp;can=gnw/sesqe0&amp;prior=dido/mena" TargetMode="External"/><Relationship Id="rId41" Type="http://schemas.openxmlformats.org/officeDocument/2006/relationships/hyperlink" Target="http://www.perseus.tufts.edu/hopper/morph?l=ei)s&amp;la=greek&amp;can=ei)s0&amp;prior=a)ndragaqi/an" TargetMode="External"/><Relationship Id="rId54" Type="http://schemas.openxmlformats.org/officeDocument/2006/relationships/hyperlink" Target="http://www.perseus.tufts.edu/hopper/morph?l=dh=mos&amp;la=greek&amp;can=dh=mos0&amp;prior=o(" TargetMode="External"/><Relationship Id="rId62" Type="http://schemas.openxmlformats.org/officeDocument/2006/relationships/hyperlink" Target="http://www.perseus.tufts.edu/hopper/morph?l=gene/sqai&amp;la=greek&amp;can=gene/sqai1&amp;prior=kuri/an" TargetMode="External"/><Relationship Id="rId70" Type="http://schemas.openxmlformats.org/officeDocument/2006/relationships/hyperlink" Target="http://www.perseus.tufts.edu/hopper/morph?l=th\n&amp;la=greek&amp;can=th\n3&amp;prior=ei)s" TargetMode="External"/><Relationship Id="rId75" Type="http://schemas.openxmlformats.org/officeDocument/2006/relationships/hyperlink" Target="http://www.perseus.tufts.edu/hopper/morph?l=yhfi/swntai&amp;la=greek&amp;can=yhfi/swntai0&amp;prior=*)aqhnai/w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belti/ous&amp;la=greek&amp;can=belti/ous0&amp;prior=au)tw=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3" Type="http://schemas.openxmlformats.org/officeDocument/2006/relationships/hyperlink" Target="http://www.perseus.tufts.edu/hopper/morph?l=tekmh/rion&amp;la=greek&amp;can=tekmh/rion0&amp;prior=poiei=sqai" TargetMode="External"/><Relationship Id="rId18" Type="http://schemas.openxmlformats.org/officeDocument/2006/relationships/hyperlink" Target="http://www.perseus.tufts.edu/hopper/morph?l=prosh/kei&amp;la=greek&amp;can=prosh/kei0&amp;prior=ou)xi\" TargetMode="External"/><Relationship Id="rId26" Type="http://schemas.openxmlformats.org/officeDocument/2006/relationships/hyperlink" Target="http://www.perseus.tufts.edu/hopper/morph?l=ta\&amp;la=greek&amp;can=ta\0&amp;prior=e)nomi/zete" TargetMode="External"/><Relationship Id="rId39" Type="http://schemas.openxmlformats.org/officeDocument/2006/relationships/hyperlink" Target="http://www.perseus.tufts.edu/hopper/morph?l=nu=n&amp;la=greek&amp;can=nu=n0&amp;prior=e)/fesin" TargetMode="External"/><Relationship Id="rId21" Type="http://schemas.openxmlformats.org/officeDocument/2006/relationships/hyperlink" Target="http://www.perseus.tufts.edu/hopper/morph?l=po/lews&amp;la=greek&amp;can=po/lews0&amp;prior=th=s" TargetMode="External"/><Relationship Id="rId34" Type="http://schemas.openxmlformats.org/officeDocument/2006/relationships/hyperlink" Target="http://www.perseus.tufts.edu/hopper/morph?l=e)dw/kate&amp;la=greek&amp;can=e)dw/kate0&amp;prior=a)\n" TargetMode="External"/><Relationship Id="rId42" Type="http://schemas.openxmlformats.org/officeDocument/2006/relationships/hyperlink" Target="http://www.perseus.tufts.edu/hopper/morph?l=dia\&amp;la=greek&amp;can=dia\0&amp;prior=kai\" TargetMode="External"/><Relationship Id="rId47" Type="http://schemas.openxmlformats.org/officeDocument/2006/relationships/hyperlink" Target="http://www.perseus.tufts.edu/hopper/morph?l=kai\&amp;la=greek&amp;can=kai\2&amp;prior=fqo/non" TargetMode="External"/><Relationship Id="rId50" Type="http://schemas.openxmlformats.org/officeDocument/2006/relationships/hyperlink" Target="http://www.perseus.tufts.edu/hopper/morph?l=kai\&amp;la=greek&amp;can=kai\3&amp;prior=e)/xqran" TargetMode="External"/><Relationship Id="rId55" Type="http://schemas.openxmlformats.org/officeDocument/2006/relationships/hyperlink" Target="http://www.perseus.tufts.edu/hopper/morph?l=ti&amp;la=greek&amp;can=ti0&amp;prior=e)/sesqai/" TargetMode="External"/><Relationship Id="rId63" Type="http://schemas.openxmlformats.org/officeDocument/2006/relationships/hyperlink" Target="http://www.perseus.tufts.edu/hopper/morph?l=e)poih/sate&amp;la=greek&amp;can=e)poih/sate0&amp;prior=a)dikhqei=sin" TargetMode="External"/><Relationship Id="rId68" Type="http://schemas.openxmlformats.org/officeDocument/2006/relationships/hyperlink" Target="http://www.perseus.tufts.edu/hopper/morph?l=poiou=ntes&amp;la=greek&amp;can=poiou=ntes0&amp;prior=kalw=s" TargetMode="External"/><Relationship Id="rId7" Type="http://schemas.openxmlformats.org/officeDocument/2006/relationships/hyperlink" Target="http://www.perseus.tufts.edu/hopper/morph?l=mhde/pw&amp;la=greek&amp;can=mhde/pw0&amp;prior=*)aqhnai=oi" TargetMode="External"/><Relationship Id="rId71" Type="http://schemas.openxmlformats.org/officeDocument/2006/relationships/hyperlink" Target="http://www.perseus.tufts.edu/hopper/morph?l=*)aqhnai=oi&amp;la=greek&amp;can=*)aqhnai=oi1&amp;prior=a)/ndres" TargetMode="External"/><Relationship Id="rId2" Type="http://schemas.openxmlformats.org/officeDocument/2006/relationships/hyperlink" Target="http://www.perseus.tufts.edu/hopper/morph?l=a)ciw=&amp;la=greek&amp;can=a)ciw=0&amp;prior=%5d" TargetMode="External"/><Relationship Id="rId16" Type="http://schemas.openxmlformats.org/officeDocument/2006/relationships/hyperlink" Target="http://www.perseus.tufts.edu/hopper/morph?l=a)/r'&amp;la=greek&amp;can=a)/r'0&amp;prior=w(s" TargetMode="External"/><Relationship Id="rId29" Type="http://schemas.openxmlformats.org/officeDocument/2006/relationships/hyperlink" Target="http://www.perseus.tufts.edu/hopper/morph?l=tou\s&amp;la=greek&amp;can=tou\s0&amp;prior=dunh/sesqai" TargetMode="External"/><Relationship Id="rId11" Type="http://schemas.openxmlformats.org/officeDocument/2006/relationships/hyperlink" Target="http://www.perseus.tufts.edu/hopper/morph?l=a)poyh/fisin&amp;la=greek&amp;can=a)poyh/fisin0&amp;prior=dhmotw=n" TargetMode="External"/><Relationship Id="rId24" Type="http://schemas.openxmlformats.org/officeDocument/2006/relationships/hyperlink" Target="http://www.perseus.tufts.edu/hopper/morph?l=pa/nt'&amp;la=greek&amp;can=pa/nt'0&amp;prior=ga\r" TargetMode="External"/><Relationship Id="rId32" Type="http://schemas.openxmlformats.org/officeDocument/2006/relationships/hyperlink" Target="http://www.perseus.tufts.edu/hopper/morph?l=ou)k&amp;la=greek&amp;can=ou)k0&amp;prior=diakri=nai" TargetMode="External"/><Relationship Id="rId37" Type="http://schemas.openxmlformats.org/officeDocument/2006/relationships/hyperlink" Target="http://www.perseus.tufts.edu/hopper/morph?l=u(ma=s&amp;la=greek&amp;can=u(ma=s1&amp;prior=ei)s" TargetMode="External"/><Relationship Id="rId40" Type="http://schemas.openxmlformats.org/officeDocument/2006/relationships/hyperlink" Target="http://www.perseus.tufts.edu/hopper/morph?l=de\&amp;la=greek&amp;can=de\0&amp;prior=nu=n" TargetMode="External"/><Relationship Id="rId45" Type="http://schemas.openxmlformats.org/officeDocument/2006/relationships/hyperlink" Target="http://www.perseus.tufts.edu/hopper/morph?l=dia\&amp;la=greek&amp;can=dia\1&amp;prior=kai\" TargetMode="External"/><Relationship Id="rId53" Type="http://schemas.openxmlformats.org/officeDocument/2006/relationships/hyperlink" Target="http://www.perseus.tufts.edu/hopper/morph?l=profa/seis&amp;la=greek&amp;can=profa/seis0&amp;prior=a)/llas" TargetMode="External"/><Relationship Id="rId58" Type="http://schemas.openxmlformats.org/officeDocument/2006/relationships/hyperlink" Target="http://www.perseus.tufts.edu/hopper/morph?l=th\n&amp;la=greek&amp;can=th\n2&amp;prior=h(gou/menoi" TargetMode="External"/><Relationship Id="rId66" Type="http://schemas.openxmlformats.org/officeDocument/2006/relationships/hyperlink" Target="http://www.perseus.tufts.edu/hopper/morph?l=h(\n&amp;la=greek&amp;can=h(\n0&amp;prior=di'" TargetMode="External"/><Relationship Id="rId74" Type="http://schemas.openxmlformats.org/officeDocument/2006/relationships/hyperlink" Target="http://www.perseus.tufts.edu/hopper/morph?l=a(/pantas&amp;la=greek&amp;can=a(/pantas0&amp;prior=h)dikhme/nous" TargetMode="External"/><Relationship Id="rId5" Type="http://schemas.openxmlformats.org/officeDocument/2006/relationships/hyperlink" Target="http://www.perseus.tufts.edu/hopper/morph?l=a)/ndres&amp;la=greek&amp;can=a)/ndres0&amp;prior=w)=" TargetMode="External"/><Relationship Id="rId15" Type="http://schemas.openxmlformats.org/officeDocument/2006/relationships/hyperlink" Target="http://www.perseus.tufts.edu/hopper/morph?l=w(s&amp;la=greek&amp;can=w(s0&amp;prior=u(ma=s" TargetMode="External"/><Relationship Id="rId23" Type="http://schemas.openxmlformats.org/officeDocument/2006/relationships/hyperlink" Target="http://www.perseus.tufts.edu/hopper/morph?l=ga\r&amp;la=greek&amp;can=ga\r0&amp;prior=ei)" TargetMode="External"/><Relationship Id="rId28" Type="http://schemas.openxmlformats.org/officeDocument/2006/relationships/hyperlink" Target="http://www.perseus.tufts.edu/hopper/morph?l=dunh/sesqai&amp;la=greek&amp;can=dunh/sesqai0&amp;prior=di/kaia" TargetMode="External"/><Relationship Id="rId36" Type="http://schemas.openxmlformats.org/officeDocument/2006/relationships/hyperlink" Target="http://www.perseus.tufts.edu/hopper/morph?l=ei)s&amp;la=greek&amp;can=ei)s0&amp;prior=th\n" TargetMode="External"/><Relationship Id="rId49" Type="http://schemas.openxmlformats.org/officeDocument/2006/relationships/hyperlink" Target="http://www.perseus.tufts.edu/hopper/morph?l=e)/xqran&amp;la=greek&amp;can=e)/xqran0&amp;prior=di'" TargetMode="External"/><Relationship Id="rId57" Type="http://schemas.openxmlformats.org/officeDocument/2006/relationships/hyperlink" Target="http://www.perseus.tufts.edu/hopper/morph?l=h(gou/menoi&amp;la=greek&amp;can=h(gou/menoi0&amp;prior=toiou=ton" TargetMode="External"/><Relationship Id="rId61" Type="http://schemas.openxmlformats.org/officeDocument/2006/relationships/hyperlink" Target="http://www.perseus.tufts.edu/hopper/morph?l=toi=s&amp;la=greek&amp;can=toi=s0&amp;prior=u(ma=s" TargetMode="External"/><Relationship Id="rId10" Type="http://schemas.openxmlformats.org/officeDocument/2006/relationships/hyperlink" Target="http://www.perseus.tufts.edu/hopper/morph?l=dhmotw=n&amp;la=greek&amp;can=dhmotw=n0&amp;prior=tw=n" TargetMode="External"/><Relationship Id="rId19" Type="http://schemas.openxmlformats.org/officeDocument/2006/relationships/hyperlink" Target="http://www.perseus.tufts.edu/hopper/morph?l=moi&amp;la=greek&amp;can=moi0&amp;prior=prosh/kei" TargetMode="External"/><Relationship Id="rId31" Type="http://schemas.openxmlformats.org/officeDocument/2006/relationships/hyperlink" Target="http://www.perseus.tufts.edu/hopper/morph?l=diakri=nai&amp;la=greek&amp;can=diakri=nai0&amp;prior=dhmo/tas" TargetMode="External"/><Relationship Id="rId44" Type="http://schemas.openxmlformats.org/officeDocument/2006/relationships/hyperlink" Target="http://www.perseus.tufts.edu/hopper/morph?l=kai\&amp;la=greek&amp;can=kai\1&amp;prior=filoniki/an" TargetMode="External"/><Relationship Id="rId52" Type="http://schemas.openxmlformats.org/officeDocument/2006/relationships/hyperlink" Target="http://www.perseus.tufts.edu/hopper/morph?l=a)/llas&amp;la=greek&amp;can=a)/llas0&amp;prior=di'" TargetMode="External"/><Relationship Id="rId60" Type="http://schemas.openxmlformats.org/officeDocument/2006/relationships/hyperlink" Target="http://www.perseus.tufts.edu/hopper/morph?l=u(ma=s&amp;la=greek&amp;can=u(ma=s2&amp;prior=ei)s" TargetMode="External"/><Relationship Id="rId65" Type="http://schemas.openxmlformats.org/officeDocument/2006/relationships/hyperlink" Target="http://www.perseus.tufts.edu/hopper/morph?l=di'&amp;la=greek&amp;can=di'2&amp;prior=katafugh/n" TargetMode="External"/><Relationship Id="rId73" Type="http://schemas.openxmlformats.org/officeDocument/2006/relationships/hyperlink" Target="http://www.perseus.tufts.edu/hopper/morph?l=h)dikhme/nous&amp;la=greek&amp;can=h)dikhme/nous0&amp;prior=tou\s" TargetMode="External"/><Relationship Id="rId4" Type="http://schemas.openxmlformats.org/officeDocument/2006/relationships/hyperlink" Target="http://www.perseus.tufts.edu/hopper/morph?l=w)=&amp;la=greek&amp;can=w)=0&amp;prior=d'" TargetMode="External"/><Relationship Id="rId9" Type="http://schemas.openxmlformats.org/officeDocument/2006/relationships/hyperlink" Target="http://www.perseus.tufts.edu/hopper/morph?l=tw=n&amp;la=greek&amp;can=tw=n0&amp;prior=th\n" TargetMode="External"/><Relationship Id="rId14" Type="http://schemas.openxmlformats.org/officeDocument/2006/relationships/hyperlink" Target="http://www.perseus.tufts.edu/hopper/morph?l=u(ma=s&amp;la=greek&amp;can=u(ma=s0&amp;prior=tekmh/rion" TargetMode="External"/><Relationship Id="rId22" Type="http://schemas.openxmlformats.org/officeDocument/2006/relationships/hyperlink" Target="http://www.perseus.tufts.edu/hopper/morph?l=ei)&amp;la=greek&amp;can=ei)0&amp;prior=po/lews" TargetMode="External"/><Relationship Id="rId27" Type="http://schemas.openxmlformats.org/officeDocument/2006/relationships/hyperlink" Target="http://www.perseus.tufts.edu/hopper/morph?l=di/kaia&amp;la=greek&amp;can=di/kaia0&amp;prior=ta\" TargetMode="External"/><Relationship Id="rId30" Type="http://schemas.openxmlformats.org/officeDocument/2006/relationships/hyperlink" Target="http://www.perseus.tufts.edu/hopper/morph?l=dhmo/tas&amp;la=greek&amp;can=dhmo/tas0&amp;prior=tou\s" TargetMode="External"/><Relationship Id="rId35" Type="http://schemas.openxmlformats.org/officeDocument/2006/relationships/hyperlink" Target="http://www.perseus.tufts.edu/hopper/morph?l=th\n&amp;la=greek&amp;can=th\n1&amp;prior=e)dw/kate" TargetMode="External"/><Relationship Id="rId43" Type="http://schemas.openxmlformats.org/officeDocument/2006/relationships/hyperlink" Target="http://www.perseus.tufts.edu/hopper/morph?l=filoniki/an&amp;la=greek&amp;can=filoniki/an0&amp;prior=dia\" TargetMode="External"/><Relationship Id="rId48" Type="http://schemas.openxmlformats.org/officeDocument/2006/relationships/hyperlink" Target="http://www.perseus.tufts.edu/hopper/morph?l=di'&amp;la=greek&amp;can=di'0&amp;prior=kai\" TargetMode="External"/><Relationship Id="rId56" Type="http://schemas.openxmlformats.org/officeDocument/2006/relationships/hyperlink" Target="http://www.perseus.tufts.edu/hopper/morph?l=toiou=ton&amp;la=greek&amp;can=toiou=ton0&amp;prior=ti" TargetMode="External"/><Relationship Id="rId64" Type="http://schemas.openxmlformats.org/officeDocument/2006/relationships/hyperlink" Target="http://www.perseus.tufts.edu/hopper/morph?l=katafugh/n&amp;la=greek&amp;can=katafugh/n0&amp;prior=e)poih/sate" TargetMode="External"/><Relationship Id="rId69" Type="http://schemas.openxmlformats.org/officeDocument/2006/relationships/hyperlink" Target="http://www.perseus.tufts.edu/hopper/morph?l=w)=&amp;la=greek&amp;can=w)=1&amp;prior=poiou=ntes" TargetMode="External"/><Relationship Id="rId8" Type="http://schemas.openxmlformats.org/officeDocument/2006/relationships/hyperlink" Target="http://www.perseus.tufts.edu/hopper/morph?l=th\n&amp;la=greek&amp;can=th\n0&amp;prior=mhde/pw" TargetMode="External"/><Relationship Id="rId51" Type="http://schemas.openxmlformats.org/officeDocument/2006/relationships/hyperlink" Target="http://www.perseus.tufts.edu/hopper/morph?l=di'&amp;la=greek&amp;can=di'1&amp;prior=kai\" TargetMode="External"/><Relationship Id="rId72" Type="http://schemas.openxmlformats.org/officeDocument/2006/relationships/hyperlink" Target="http://www.perseus.tufts.edu/hopper/morph?l=tou\s&amp;la=greek&amp;can=tou\s1&amp;prior=*)aqhnai=oi" TargetMode="External"/><Relationship Id="rId3" Type="http://schemas.openxmlformats.org/officeDocument/2006/relationships/hyperlink" Target="http://www.perseus.tufts.edu/hopper/morph?l=d'&amp;la=greek&amp;can=d'0&amp;prior=a)ciw=" TargetMode="External"/><Relationship Id="rId12" Type="http://schemas.openxmlformats.org/officeDocument/2006/relationships/hyperlink" Target="http://www.perseus.tufts.edu/hopper/morph?l=poiei=sqai&amp;la=greek&amp;can=poiei=sqai0&amp;prior=a)poyh/fisin" TargetMode="External"/><Relationship Id="rId17" Type="http://schemas.openxmlformats.org/officeDocument/2006/relationships/hyperlink" Target="http://www.perseus.tufts.edu/hopper/morph?l=ou)xi\&amp;la=greek&amp;can=ou)xi\0&amp;prior=a)/r'" TargetMode="External"/><Relationship Id="rId25" Type="http://schemas.openxmlformats.org/officeDocument/2006/relationships/hyperlink" Target="http://www.perseus.tufts.edu/hopper/morph?l=e)nomi/zete&amp;la=greek&amp;can=e)nomi/zete0&amp;prior=pa/nt'" TargetMode="External"/><Relationship Id="rId33" Type="http://schemas.openxmlformats.org/officeDocument/2006/relationships/hyperlink" Target="http://www.perseus.tufts.edu/hopper/morph?l=a)\n&amp;la=greek&amp;can=a)\n0&amp;prior=ou)k" TargetMode="External"/><Relationship Id="rId38" Type="http://schemas.openxmlformats.org/officeDocument/2006/relationships/hyperlink" Target="http://www.perseus.tufts.edu/hopper/morph?l=e)/fesin&amp;la=greek&amp;can=e)/fesin0&amp;prior=u(ma=s" TargetMode="External"/><Relationship Id="rId46" Type="http://schemas.openxmlformats.org/officeDocument/2006/relationships/hyperlink" Target="http://www.perseus.tufts.edu/hopper/morph?l=fqo/non&amp;la=greek&amp;can=fqo/non0&amp;prior=dia\" TargetMode="External"/><Relationship Id="rId59" Type="http://schemas.openxmlformats.org/officeDocument/2006/relationships/hyperlink" Target="http://www.perseus.tufts.edu/hopper/morph?l=ei)s&amp;la=greek&amp;can=ei)s1&amp;prior=th\n" TargetMode="External"/><Relationship Id="rId67" Type="http://schemas.openxmlformats.org/officeDocument/2006/relationships/hyperlink" Target="http://www.perseus.tufts.edu/hopper/morph?l=kalw=s&amp;la=greek&amp;can=kalw=s0&amp;prior=h(\n" TargetMode="External"/><Relationship Id="rId20" Type="http://schemas.openxmlformats.org/officeDocument/2006/relationships/hyperlink" Target="http://www.perseus.tufts.edu/hopper/morph?l=th=s&amp;la=greek&amp;can=th=s0&amp;prior=moi" TargetMode="External"/><Relationship Id="rId41" Type="http://schemas.openxmlformats.org/officeDocument/2006/relationships/hyperlink" Target="http://www.perseus.tufts.edu/hopper/morph?l=kai\&amp;la=greek&amp;can=kai\0&amp;prior=de\" TargetMode="External"/><Relationship Id="rId54" Type="http://schemas.openxmlformats.org/officeDocument/2006/relationships/hyperlink" Target="http://www.perseus.tufts.edu/hopper/morph?l=e)/sesqai/&amp;la=greek&amp;can=e)/sesqai/0&amp;prior=profa/seis" TargetMode="External"/><Relationship Id="rId62" Type="http://schemas.openxmlformats.org/officeDocument/2006/relationships/hyperlink" Target="http://www.perseus.tufts.edu/hopper/morph?l=a)dikhqei=sin&amp;la=greek&amp;can=a)dikhqei=sin0&amp;prior=toi=s" TargetMode="External"/><Relationship Id="rId70" Type="http://schemas.openxmlformats.org/officeDocument/2006/relationships/hyperlink" Target="http://www.perseus.tufts.edu/hopper/morph?l=a)/ndres&amp;la=greek&amp;can=a)/ndres1&amp;prior=w)=" TargetMode="External"/><Relationship Id="rId75" Type="http://schemas.openxmlformats.org/officeDocument/2006/relationships/hyperlink" Target="http://www.perseus.tufts.edu/hopper/morph?l=sesw/|kate&amp;la=greek&amp;can=sesw/|kate0&amp;prior=a(/panta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aqhnai=oi&amp;la=greek&amp;can=*)aqhnai=oi0&amp;prior=a)/ndre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n-GB" b="1" dirty="0" smtClean="0">
                <a:latin typeface="+mn-lt"/>
              </a:rPr>
              <a:t>NOMIKE</a:t>
            </a:r>
            <a:r>
              <a:rPr lang="el-GR" b="1" dirty="0" smtClean="0">
                <a:latin typeface="+mn-lt"/>
              </a:rPr>
              <a:t>Σ ΔΙΑΔΙΚΑΣΙΕΣ ΕΛΕΓΧΟΥ</a:t>
            </a:r>
            <a:endParaRPr lang="en-GB" b="1" dirty="0">
              <a:latin typeface="+mn-lt"/>
            </a:endParaRPr>
          </a:p>
        </p:txBody>
      </p:sp>
      <p:sp>
        <p:nvSpPr>
          <p:cNvPr id="3" name="2 - Υπότιτλος"/>
          <p:cNvSpPr>
            <a:spLocks noGrp="1"/>
          </p:cNvSpPr>
          <p:nvPr>
            <p:ph type="subTitle" idx="1"/>
          </p:nvPr>
        </p:nvSpPr>
        <p:spPr/>
        <p:txBody>
          <a:bodyPr/>
          <a:lstStyle/>
          <a:p>
            <a:r>
              <a:rPr lang="el-GR" dirty="0" smtClean="0"/>
              <a:t>ΠΟΛΙΤΙΚΩΝ, ΡΗΤΟΡΩΝ ΚΑΙ ΑΞΙΩΜΑΤΟΥΧΩΝ</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04088"/>
            <a:ext cx="8258204" cy="510334"/>
          </a:xfrm>
        </p:spPr>
        <p:txBody>
          <a:bodyPr>
            <a:normAutofit fontScale="90000"/>
          </a:bodyPr>
          <a:lstStyle/>
          <a:p>
            <a:pPr algn="ctr"/>
            <a:r>
              <a:rPr lang="el-GR" b="1" dirty="0" smtClean="0">
                <a:latin typeface="Calibri" pitchFamily="34" charset="0"/>
                <a:cs typeface="Calibri" pitchFamily="34" charset="0"/>
              </a:rPr>
              <a:t>ΔΟΚΙΜΑΣΙΑ </a:t>
            </a:r>
            <a:r>
              <a:rPr lang="el-GR" sz="3200" b="1" dirty="0" smtClean="0">
                <a:latin typeface="Calibri" pitchFamily="34" charset="0"/>
                <a:cs typeface="Calibri" pitchFamily="34" charset="0"/>
              </a:rPr>
              <a:t>(</a:t>
            </a:r>
            <a:r>
              <a:rPr lang="el-GR" sz="3200" b="1" i="1" dirty="0" err="1" smtClean="0">
                <a:latin typeface="Calibri" pitchFamily="34" charset="0"/>
                <a:cs typeface="Calibri" pitchFamily="34" charset="0"/>
              </a:rPr>
              <a:t>Αθ</a:t>
            </a:r>
            <a:r>
              <a:rPr lang="el-GR" sz="3200" b="1" i="1" dirty="0" smtClean="0">
                <a:latin typeface="Calibri" pitchFamily="34" charset="0"/>
                <a:cs typeface="Calibri" pitchFamily="34" charset="0"/>
              </a:rPr>
              <a:t>. Πολ</a:t>
            </a:r>
            <a:r>
              <a:rPr lang="el-GR" sz="3200" b="1" dirty="0" smtClean="0">
                <a:latin typeface="Calibri" pitchFamily="34" charset="0"/>
                <a:cs typeface="Calibri" pitchFamily="34" charset="0"/>
              </a:rPr>
              <a:t>. 45.3)</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normAutofit lnSpcReduction="10000"/>
          </a:bodyPr>
          <a:lstStyle/>
          <a:p>
            <a:r>
              <a:rPr lang="el-GR" sz="3600" b="1" dirty="0" smtClean="0">
                <a:latin typeface="+mj-lt"/>
                <a:hlinkClick r:id="rId2"/>
              </a:rPr>
              <a:t>δοκιμάζει</a:t>
            </a:r>
            <a:r>
              <a:rPr lang="en-US" sz="3600" b="1" dirty="0" smtClean="0">
                <a:latin typeface="+mj-lt"/>
              </a:rPr>
              <a:t> </a:t>
            </a:r>
            <a:r>
              <a:rPr lang="el-GR" sz="3600" b="1" dirty="0" err="1" smtClean="0">
                <a:latin typeface="+mj-lt"/>
                <a:hlinkClick r:id="rId3"/>
              </a:rPr>
              <a:t>δὲ</a:t>
            </a:r>
            <a:r>
              <a:rPr lang="en-US" sz="3600" b="1" dirty="0" smtClean="0">
                <a:latin typeface="+mj-lt"/>
              </a:rPr>
              <a:t> </a:t>
            </a:r>
            <a:r>
              <a:rPr lang="el-GR" sz="3600" b="1" dirty="0" err="1" smtClean="0">
                <a:latin typeface="+mj-lt"/>
                <a:hlinkClick r:id="rId4"/>
              </a:rPr>
              <a:t>καὶ</a:t>
            </a:r>
            <a:r>
              <a:rPr lang="en-US" sz="3600" b="1" dirty="0" smtClean="0">
                <a:latin typeface="+mj-lt"/>
              </a:rPr>
              <a:t> </a:t>
            </a:r>
            <a:r>
              <a:rPr lang="el-GR" sz="3600" b="1" dirty="0" err="1" smtClean="0">
                <a:latin typeface="+mj-lt"/>
                <a:hlinkClick r:id="rId5"/>
              </a:rPr>
              <a:t>τοὺς</a:t>
            </a:r>
            <a:r>
              <a:rPr lang="en-US" sz="3600" b="1" dirty="0" smtClean="0">
                <a:latin typeface="+mj-lt"/>
              </a:rPr>
              <a:t> </a:t>
            </a:r>
            <a:r>
              <a:rPr lang="el-GR" sz="3600" b="1" dirty="0" err="1" smtClean="0">
                <a:latin typeface="+mj-lt"/>
                <a:hlinkClick r:id="rId6"/>
              </a:rPr>
              <a:t>βουλευτὰς</a:t>
            </a:r>
            <a:r>
              <a:rPr lang="en-US" sz="3600" b="1" dirty="0" smtClean="0">
                <a:latin typeface="+mj-lt"/>
              </a:rPr>
              <a:t> </a:t>
            </a:r>
            <a:r>
              <a:rPr lang="el-GR" sz="3600" b="1" dirty="0" err="1" smtClean="0">
                <a:latin typeface="+mj-lt"/>
                <a:hlinkClick r:id="rId7"/>
              </a:rPr>
              <a:t>τοὺς</a:t>
            </a:r>
            <a:r>
              <a:rPr lang="en-US" sz="3600" b="1" dirty="0" smtClean="0">
                <a:latin typeface="+mj-lt"/>
              </a:rPr>
              <a:t> </a:t>
            </a:r>
            <a:r>
              <a:rPr lang="el-GR" sz="3600" b="1" dirty="0" err="1" smtClean="0">
                <a:latin typeface="+mj-lt"/>
                <a:hlinkClick r:id="rId8"/>
              </a:rPr>
              <a:t>τὸν</a:t>
            </a:r>
            <a:r>
              <a:rPr lang="en-US" sz="3600" b="1" dirty="0" smtClean="0">
                <a:latin typeface="+mj-lt"/>
              </a:rPr>
              <a:t> </a:t>
            </a:r>
            <a:r>
              <a:rPr lang="el-GR" sz="3600" b="1" dirty="0" err="1" smtClean="0">
                <a:latin typeface="+mj-lt"/>
                <a:hlinkClick r:id="rId9"/>
              </a:rPr>
              <a:t>ὕστερον</a:t>
            </a:r>
            <a:r>
              <a:rPr lang="en-US" sz="3600" b="1" dirty="0" smtClean="0">
                <a:latin typeface="+mj-lt"/>
              </a:rPr>
              <a:t> </a:t>
            </a:r>
            <a:r>
              <a:rPr lang="el-GR" sz="3600" b="1" dirty="0" err="1" smtClean="0">
                <a:latin typeface="+mj-lt"/>
                <a:hlinkClick r:id="rId10"/>
              </a:rPr>
              <a:t>ἐνιαυτὸν</a:t>
            </a:r>
            <a:r>
              <a:rPr lang="en-US" sz="3600" b="1" dirty="0" smtClean="0">
                <a:latin typeface="+mj-lt"/>
              </a:rPr>
              <a:t> </a:t>
            </a:r>
            <a:r>
              <a:rPr lang="el-GR" sz="3600" b="1" dirty="0" err="1" smtClean="0">
                <a:latin typeface="+mj-lt"/>
                <a:hlinkClick r:id="rId11"/>
              </a:rPr>
              <a:t>βουλεύσοντας</a:t>
            </a:r>
            <a:r>
              <a:rPr lang="en-US" sz="3600" b="1" dirty="0" smtClean="0">
                <a:latin typeface="+mj-lt"/>
              </a:rPr>
              <a:t> </a:t>
            </a:r>
            <a:r>
              <a:rPr lang="el-GR" sz="3600" b="1" dirty="0" err="1" smtClean="0">
                <a:latin typeface="+mj-lt"/>
                <a:hlinkClick r:id="rId12"/>
              </a:rPr>
              <a:t>καὶ</a:t>
            </a:r>
            <a:r>
              <a:rPr lang="en-US" sz="3600" b="1" dirty="0" smtClean="0">
                <a:latin typeface="+mj-lt"/>
              </a:rPr>
              <a:t> </a:t>
            </a:r>
            <a:r>
              <a:rPr lang="el-GR" sz="3600" b="1" dirty="0" err="1" smtClean="0">
                <a:latin typeface="+mj-lt"/>
                <a:hlinkClick r:id="rId13"/>
              </a:rPr>
              <a:t>τοὺς</a:t>
            </a:r>
            <a:r>
              <a:rPr lang="en-US" sz="3600" b="1" dirty="0" smtClean="0">
                <a:latin typeface="+mj-lt"/>
              </a:rPr>
              <a:t> </a:t>
            </a:r>
            <a:r>
              <a:rPr lang="el-GR" sz="3600" b="1" dirty="0" err="1" smtClean="0">
                <a:latin typeface="+mj-lt"/>
                <a:hlinkClick r:id="rId14"/>
              </a:rPr>
              <a:t>ἐννέα</a:t>
            </a:r>
            <a:r>
              <a:rPr lang="en-US" sz="3600" b="1" dirty="0" smtClean="0">
                <a:latin typeface="+mj-lt"/>
              </a:rPr>
              <a:t> </a:t>
            </a:r>
            <a:r>
              <a:rPr lang="el-GR" sz="3600" b="1" dirty="0" err="1" smtClean="0">
                <a:latin typeface="+mj-lt"/>
                <a:hlinkClick r:id="rId15"/>
              </a:rPr>
              <a:t>ἄρχοντας</a:t>
            </a:r>
            <a:r>
              <a:rPr lang="el-GR" sz="3600" b="1" dirty="0" smtClean="0">
                <a:latin typeface="+mj-lt"/>
              </a:rPr>
              <a:t>. </a:t>
            </a:r>
            <a:r>
              <a:rPr lang="en-US" sz="3600" b="1" dirty="0" err="1" smtClean="0">
                <a:latin typeface="+mj-lt"/>
                <a:hlinkClick r:id="rId16"/>
              </a:rPr>
              <a:t>καὶ</a:t>
            </a:r>
            <a:r>
              <a:rPr lang="en-US" sz="3600" b="1" dirty="0" smtClean="0">
                <a:latin typeface="+mj-lt"/>
              </a:rPr>
              <a:t> </a:t>
            </a:r>
            <a:r>
              <a:rPr lang="en-US" sz="3600" b="1" dirty="0" err="1" smtClean="0">
                <a:latin typeface="+mj-lt"/>
                <a:hlinkClick r:id="rId17"/>
              </a:rPr>
              <a:t>πρότερον</a:t>
            </a:r>
            <a:r>
              <a:rPr lang="en-US" sz="3600" b="1" dirty="0" smtClean="0">
                <a:latin typeface="+mj-lt"/>
              </a:rPr>
              <a:t> </a:t>
            </a:r>
            <a:r>
              <a:rPr lang="en-US" sz="3600" b="1" dirty="0" err="1" smtClean="0">
                <a:latin typeface="+mj-lt"/>
                <a:hlinkClick r:id="rId18"/>
              </a:rPr>
              <a:t>μὲν</a:t>
            </a:r>
            <a:r>
              <a:rPr lang="en-US" sz="3600" b="1" dirty="0" smtClean="0">
                <a:latin typeface="+mj-lt"/>
              </a:rPr>
              <a:t> </a:t>
            </a:r>
            <a:r>
              <a:rPr lang="en-US" sz="3600" b="1" dirty="0" err="1" smtClean="0">
                <a:latin typeface="+mj-lt"/>
                <a:hlinkClick r:id="rId19"/>
              </a:rPr>
              <a:t>ἦν</a:t>
            </a:r>
            <a:r>
              <a:rPr lang="en-US" sz="3600" b="1" dirty="0" smtClean="0">
                <a:latin typeface="+mj-lt"/>
              </a:rPr>
              <a:t> </a:t>
            </a:r>
            <a:r>
              <a:rPr lang="en-US" sz="3600" b="1" dirty="0" err="1" smtClean="0">
                <a:latin typeface="+mj-lt"/>
                <a:hlinkClick r:id="rId20"/>
              </a:rPr>
              <a:t>ἀποδοκιμάσαι</a:t>
            </a:r>
            <a:r>
              <a:rPr lang="en-US" sz="3600" b="1" dirty="0" smtClean="0">
                <a:latin typeface="+mj-lt"/>
              </a:rPr>
              <a:t> </a:t>
            </a:r>
            <a:r>
              <a:rPr lang="en-US" sz="3600" b="1" dirty="0" err="1" smtClean="0">
                <a:latin typeface="+mj-lt"/>
                <a:hlinkClick r:id="rId21"/>
              </a:rPr>
              <a:t>κυρία</a:t>
            </a:r>
            <a:r>
              <a:rPr lang="en-US" sz="3600" b="1" dirty="0" smtClean="0">
                <a:latin typeface="+mj-lt"/>
              </a:rPr>
              <a:t>, </a:t>
            </a:r>
            <a:r>
              <a:rPr lang="en-US" sz="3600" b="1" dirty="0" err="1" smtClean="0">
                <a:latin typeface="+mj-lt"/>
                <a:hlinkClick r:id="rId22"/>
              </a:rPr>
              <a:t>νῦν</a:t>
            </a:r>
            <a:r>
              <a:rPr lang="en-US" sz="3600" b="1" dirty="0" smtClean="0">
                <a:latin typeface="+mj-lt"/>
              </a:rPr>
              <a:t> </a:t>
            </a:r>
            <a:r>
              <a:rPr lang="en-US" sz="3600" b="1" dirty="0" err="1" smtClean="0">
                <a:latin typeface="+mj-lt"/>
                <a:hlinkClick r:id="rId23"/>
              </a:rPr>
              <a:t>δὲ</a:t>
            </a:r>
            <a:r>
              <a:rPr lang="en-US" sz="3600" b="1" dirty="0" smtClean="0">
                <a:latin typeface="+mj-lt"/>
              </a:rPr>
              <a:t> </a:t>
            </a:r>
            <a:r>
              <a:rPr lang="en-US" sz="3600" b="1" dirty="0" err="1" smtClean="0">
                <a:latin typeface="+mj-lt"/>
                <a:hlinkClick r:id="rId24"/>
              </a:rPr>
              <a:t>τούτοις</a:t>
            </a:r>
            <a:r>
              <a:rPr lang="en-US" sz="3600" b="1" dirty="0" smtClean="0">
                <a:latin typeface="+mj-lt"/>
              </a:rPr>
              <a:t> </a:t>
            </a:r>
            <a:r>
              <a:rPr lang="en-US" sz="3600" b="1" dirty="0" err="1" smtClean="0">
                <a:latin typeface="+mj-lt"/>
                <a:hlinkClick r:id="rId25"/>
              </a:rPr>
              <a:t>ἔφεσίς</a:t>
            </a:r>
            <a:r>
              <a:rPr lang="en-US" sz="3600" b="1" dirty="0" smtClean="0">
                <a:latin typeface="+mj-lt"/>
              </a:rPr>
              <a:t> </a:t>
            </a:r>
            <a:r>
              <a:rPr lang="en-US" sz="3600" b="1" dirty="0" err="1" smtClean="0">
                <a:latin typeface="+mj-lt"/>
                <a:hlinkClick r:id="rId26"/>
              </a:rPr>
              <a:t>ἐστιν</a:t>
            </a:r>
            <a:r>
              <a:rPr lang="en-US" sz="3600" b="1" dirty="0" smtClean="0">
                <a:latin typeface="+mj-lt"/>
              </a:rPr>
              <a:t> </a:t>
            </a:r>
            <a:r>
              <a:rPr lang="en-US" sz="3600" b="1" dirty="0" err="1" smtClean="0">
                <a:latin typeface="+mj-lt"/>
                <a:hlinkClick r:id="rId27"/>
              </a:rPr>
              <a:t>εἰς</a:t>
            </a:r>
            <a:r>
              <a:rPr lang="en-US" sz="3600" b="1" dirty="0" smtClean="0">
                <a:latin typeface="+mj-lt"/>
              </a:rPr>
              <a:t> </a:t>
            </a:r>
            <a:r>
              <a:rPr lang="en-US" sz="3600" b="1" dirty="0" err="1" smtClean="0">
                <a:latin typeface="+mj-lt"/>
                <a:hlinkClick r:id="rId28"/>
              </a:rPr>
              <a:t>τὸ</a:t>
            </a:r>
            <a:r>
              <a:rPr lang="en-US" sz="3600" b="1" dirty="0" smtClean="0">
                <a:latin typeface="+mj-lt"/>
              </a:rPr>
              <a:t> </a:t>
            </a:r>
            <a:r>
              <a:rPr lang="en-US" sz="3600" b="1" dirty="0" err="1" smtClean="0">
                <a:latin typeface="+mj-lt"/>
                <a:hlinkClick r:id="rId29"/>
              </a:rPr>
              <a:t>δικαστήριον</a:t>
            </a:r>
            <a:r>
              <a:rPr lang="en-US" sz="3600" b="1" dirty="0" smtClean="0">
                <a:latin typeface="+mj-lt"/>
              </a:rPr>
              <a:t>.</a:t>
            </a:r>
            <a:endParaRPr lang="en-GB" sz="3600" b="1" dirty="0" smtClean="0">
              <a:latin typeface="+mj-lt"/>
            </a:endParaRPr>
          </a:p>
          <a:p>
            <a:r>
              <a:rPr lang="el-GR" dirty="0" smtClean="0"/>
              <a:t>Αυτό το απόσπασμα αναφέρεται στη δυνατότητα εφέσεως από υποψηφίους που είχαν απορριφθεί από τη Βουλή και φαίνεται να αφορά κυρίως όσους είχαν εκλεγεί </a:t>
            </a:r>
            <a:r>
              <a:rPr lang="en-GB" dirty="0" smtClean="0"/>
              <a:t> </a:t>
            </a:r>
            <a:r>
              <a:rPr lang="el-GR" dirty="0" smtClean="0"/>
              <a:t>ως μέλη της Βουλής του επόμενου έτους.</a:t>
            </a:r>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1071570"/>
          </a:xfrm>
        </p:spPr>
        <p:txBody>
          <a:bodyPr>
            <a:normAutofit fontScale="90000"/>
          </a:bodyPr>
          <a:lstStyle/>
          <a:p>
            <a:pPr lvl="0" algn="ctr"/>
            <a:r>
              <a:rPr lang="en-GB" sz="4000" b="1" i="1" dirty="0" smtClean="0"/>
              <a:t/>
            </a:r>
            <a:br>
              <a:rPr lang="en-GB" sz="4000" b="1" i="1" dirty="0" smtClean="0"/>
            </a:br>
            <a:r>
              <a:rPr lang="en-GB" sz="4000" b="1" i="1" dirty="0" smtClean="0"/>
              <a:t/>
            </a:r>
            <a:br>
              <a:rPr lang="en-GB" sz="4000" b="1" i="1" dirty="0" smtClean="0"/>
            </a:br>
            <a:r>
              <a:rPr lang="en-GB" sz="4000" b="1" i="1" dirty="0" smtClean="0"/>
              <a:t/>
            </a:r>
            <a:br>
              <a:rPr lang="en-GB" sz="4000" b="1" i="1" dirty="0" smtClean="0"/>
            </a:br>
            <a:r>
              <a:rPr lang="en-GB" sz="4000" b="1" i="1" dirty="0" smtClean="0"/>
              <a:t/>
            </a:r>
            <a:br>
              <a:rPr lang="en-GB" sz="4000" b="1" i="1" dirty="0" smtClean="0"/>
            </a:br>
            <a:r>
              <a:rPr lang="en-GB" sz="4000" b="1" i="1" dirty="0" smtClean="0"/>
              <a:t/>
            </a:r>
            <a:br>
              <a:rPr lang="en-GB" sz="4000" b="1" i="1" dirty="0" smtClean="0"/>
            </a:br>
            <a:r>
              <a:rPr lang="en-GB" sz="4000" b="1" i="1" dirty="0" smtClean="0"/>
              <a:t/>
            </a:r>
            <a:br>
              <a:rPr lang="en-GB" sz="4000" b="1" i="1" dirty="0" smtClean="0"/>
            </a:br>
            <a:r>
              <a:rPr lang="el-GR" sz="4000" b="1" i="1" dirty="0" smtClean="0"/>
              <a:t>Αθηναίων Πολιτεία</a:t>
            </a:r>
            <a:r>
              <a:rPr lang="el-GR" sz="4000" b="1" dirty="0" smtClean="0"/>
              <a:t> 55.1-2</a:t>
            </a:r>
            <a:r>
              <a:rPr lang="en-GB" dirty="0" smtClean="0"/>
              <a:t/>
            </a:r>
            <a:br>
              <a:rPr lang="en-GB" dirty="0" smtClean="0"/>
            </a:br>
            <a:endParaRPr lang="en-GB" dirty="0"/>
          </a:p>
        </p:txBody>
      </p:sp>
      <p:sp>
        <p:nvSpPr>
          <p:cNvPr id="3" name="2 - Θέση περιεχομένου"/>
          <p:cNvSpPr>
            <a:spLocks noGrp="1"/>
          </p:cNvSpPr>
          <p:nvPr>
            <p:ph idx="1"/>
          </p:nvPr>
        </p:nvSpPr>
        <p:spPr>
          <a:xfrm>
            <a:off x="428596" y="1000108"/>
            <a:ext cx="8258204" cy="5324492"/>
          </a:xfrm>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el-GR" b="1" dirty="0" err="1" smtClean="0">
                <a:solidFill>
                  <a:srgbClr val="002060"/>
                </a:solidFill>
                <a:latin typeface="+mj-lt"/>
                <a:hlinkClick r:id="rId2"/>
              </a:rPr>
              <a:t>αὗται</a:t>
            </a:r>
            <a:r>
              <a:rPr lang="en-US" b="1" dirty="0" smtClean="0">
                <a:solidFill>
                  <a:srgbClr val="002060"/>
                </a:solidFill>
                <a:latin typeface="+mj-lt"/>
              </a:rPr>
              <a:t> </a:t>
            </a:r>
            <a:r>
              <a:rPr lang="el-GR" b="1" dirty="0" err="1" smtClean="0">
                <a:solidFill>
                  <a:srgbClr val="002060"/>
                </a:solidFill>
                <a:latin typeface="+mj-lt"/>
                <a:hlinkClick r:id="rId3"/>
              </a:rPr>
              <a:t>μὲν</a:t>
            </a:r>
            <a:r>
              <a:rPr lang="en-US" b="1" dirty="0" smtClean="0">
                <a:solidFill>
                  <a:srgbClr val="002060"/>
                </a:solidFill>
                <a:latin typeface="+mj-lt"/>
              </a:rPr>
              <a:t> </a:t>
            </a:r>
            <a:r>
              <a:rPr lang="el-GR" b="1" dirty="0" err="1" smtClean="0">
                <a:solidFill>
                  <a:srgbClr val="002060"/>
                </a:solidFill>
                <a:latin typeface="+mj-lt"/>
                <a:hlinkClick r:id="rId4"/>
              </a:rPr>
              <a:t>οὖν</a:t>
            </a:r>
            <a:r>
              <a:rPr lang="en-US" b="1" dirty="0" smtClean="0">
                <a:solidFill>
                  <a:srgbClr val="002060"/>
                </a:solidFill>
                <a:latin typeface="+mj-lt"/>
              </a:rPr>
              <a:t> </a:t>
            </a:r>
            <a:r>
              <a:rPr lang="el-GR" b="1" dirty="0" err="1" smtClean="0">
                <a:solidFill>
                  <a:srgbClr val="002060"/>
                </a:solidFill>
                <a:latin typeface="+mj-lt"/>
                <a:hlinkClick r:id="rId5"/>
              </a:rPr>
              <a:t>αἱ</a:t>
            </a:r>
            <a:r>
              <a:rPr lang="en-US" b="1" dirty="0" smtClean="0">
                <a:solidFill>
                  <a:srgbClr val="002060"/>
                </a:solidFill>
                <a:latin typeface="+mj-lt"/>
              </a:rPr>
              <a:t> </a:t>
            </a:r>
            <a:r>
              <a:rPr lang="el-GR" b="1" dirty="0" err="1" smtClean="0">
                <a:solidFill>
                  <a:srgbClr val="002060"/>
                </a:solidFill>
                <a:latin typeface="+mj-lt"/>
                <a:hlinkClick r:id="rId6"/>
              </a:rPr>
              <a:t>ἀρχαὶ</a:t>
            </a:r>
            <a:r>
              <a:rPr lang="en-US" b="1" dirty="0" smtClean="0">
                <a:solidFill>
                  <a:srgbClr val="002060"/>
                </a:solidFill>
                <a:latin typeface="+mj-lt"/>
              </a:rPr>
              <a:t> </a:t>
            </a:r>
            <a:r>
              <a:rPr lang="el-GR" b="1" dirty="0" err="1" smtClean="0">
                <a:solidFill>
                  <a:srgbClr val="002060"/>
                </a:solidFill>
                <a:latin typeface="+mj-lt"/>
                <a:hlinkClick r:id="rId7"/>
              </a:rPr>
              <a:t>κληρωταί</a:t>
            </a:r>
            <a:r>
              <a:rPr lang="en-US" b="1" dirty="0" smtClean="0">
                <a:solidFill>
                  <a:srgbClr val="002060"/>
                </a:solidFill>
                <a:latin typeface="+mj-lt"/>
              </a:rPr>
              <a:t> </a:t>
            </a:r>
            <a:r>
              <a:rPr lang="el-GR" b="1" dirty="0" smtClean="0">
                <a:solidFill>
                  <a:srgbClr val="002060"/>
                </a:solidFill>
                <a:latin typeface="+mj-lt"/>
                <a:hlinkClick r:id="rId8"/>
              </a:rPr>
              <a:t>τε</a:t>
            </a:r>
            <a:r>
              <a:rPr lang="en-US" b="1" dirty="0" smtClean="0">
                <a:solidFill>
                  <a:srgbClr val="002060"/>
                </a:solidFill>
                <a:latin typeface="+mj-lt"/>
              </a:rPr>
              <a:t> </a:t>
            </a:r>
            <a:r>
              <a:rPr lang="el-GR" b="1" dirty="0" err="1" smtClean="0">
                <a:solidFill>
                  <a:srgbClr val="002060"/>
                </a:solidFill>
                <a:latin typeface="+mj-lt"/>
                <a:hlinkClick r:id="rId9"/>
              </a:rPr>
              <a:t>καὶ</a:t>
            </a:r>
            <a:r>
              <a:rPr lang="en-US" b="1" dirty="0" smtClean="0">
                <a:solidFill>
                  <a:srgbClr val="002060"/>
                </a:solidFill>
                <a:latin typeface="+mj-lt"/>
              </a:rPr>
              <a:t> </a:t>
            </a:r>
            <a:r>
              <a:rPr lang="el-GR" b="1" dirty="0" err="1" smtClean="0">
                <a:solidFill>
                  <a:srgbClr val="002060"/>
                </a:solidFill>
                <a:latin typeface="+mj-lt"/>
                <a:hlinkClick r:id="rId10"/>
              </a:rPr>
              <a:t>κύριαι</a:t>
            </a:r>
            <a:r>
              <a:rPr lang="en-US" b="1" dirty="0" smtClean="0">
                <a:solidFill>
                  <a:srgbClr val="002060"/>
                </a:solidFill>
                <a:latin typeface="+mj-lt"/>
              </a:rPr>
              <a:t> </a:t>
            </a:r>
            <a:r>
              <a:rPr lang="el-GR" b="1" dirty="0" err="1" smtClean="0">
                <a:solidFill>
                  <a:srgbClr val="002060"/>
                </a:solidFill>
                <a:latin typeface="+mj-lt"/>
                <a:hlinkClick r:id="rId11"/>
              </a:rPr>
              <a:t>τῶν</a:t>
            </a:r>
            <a:r>
              <a:rPr lang="en-US" b="1" dirty="0" smtClean="0">
                <a:solidFill>
                  <a:srgbClr val="002060"/>
                </a:solidFill>
                <a:latin typeface="+mj-lt"/>
              </a:rPr>
              <a:t> </a:t>
            </a:r>
            <a:r>
              <a:rPr lang="el-GR" b="1" dirty="0" err="1" smtClean="0">
                <a:solidFill>
                  <a:srgbClr val="002060"/>
                </a:solidFill>
                <a:latin typeface="+mj-lt"/>
                <a:hlinkClick r:id="rId12"/>
              </a:rPr>
              <a:t>εἰρημένων</a:t>
            </a:r>
            <a:r>
              <a:rPr lang="en-US" b="1" dirty="0" smtClean="0">
                <a:solidFill>
                  <a:srgbClr val="002060"/>
                </a:solidFill>
                <a:latin typeface="+mj-lt"/>
              </a:rPr>
              <a:t> </a:t>
            </a:r>
            <a:r>
              <a:rPr lang="el-GR" b="1" dirty="0" smtClean="0">
                <a:solidFill>
                  <a:srgbClr val="002060"/>
                </a:solidFill>
                <a:latin typeface="+mj-lt"/>
                <a:hlinkClick r:id="rId13"/>
              </a:rPr>
              <a:t>πράξεων</a:t>
            </a:r>
            <a:r>
              <a:rPr lang="en-US" b="1" dirty="0" smtClean="0">
                <a:solidFill>
                  <a:srgbClr val="002060"/>
                </a:solidFill>
                <a:latin typeface="+mj-lt"/>
              </a:rPr>
              <a:t> </a:t>
            </a:r>
            <a:r>
              <a:rPr lang="el-GR" b="1" dirty="0" err="1" smtClean="0">
                <a:solidFill>
                  <a:srgbClr val="002060"/>
                </a:solidFill>
                <a:latin typeface="+mj-lt"/>
                <a:hlinkClick r:id="rId14"/>
              </a:rPr>
              <a:t>εἰσίν</a:t>
            </a:r>
            <a:r>
              <a:rPr lang="el-GR" b="1" dirty="0" smtClean="0">
                <a:solidFill>
                  <a:srgbClr val="002060"/>
                </a:solidFill>
                <a:latin typeface="+mj-lt"/>
              </a:rPr>
              <a:t>. </a:t>
            </a:r>
            <a:r>
              <a:rPr lang="el-GR" b="1" dirty="0" err="1" smtClean="0">
                <a:solidFill>
                  <a:srgbClr val="002060"/>
                </a:solidFill>
                <a:latin typeface="+mj-lt"/>
                <a:hlinkClick r:id="rId15"/>
              </a:rPr>
              <a:t>οἱ</a:t>
            </a:r>
            <a:r>
              <a:rPr lang="en-US" b="1" dirty="0" smtClean="0">
                <a:solidFill>
                  <a:srgbClr val="002060"/>
                </a:solidFill>
                <a:latin typeface="+mj-lt"/>
              </a:rPr>
              <a:t> </a:t>
            </a:r>
            <a:r>
              <a:rPr lang="el-GR" b="1" dirty="0" err="1" smtClean="0">
                <a:solidFill>
                  <a:srgbClr val="002060"/>
                </a:solidFill>
                <a:latin typeface="+mj-lt"/>
                <a:hlinkClick r:id="rId16"/>
              </a:rPr>
              <a:t>δὲ</a:t>
            </a:r>
            <a:r>
              <a:rPr lang="en-US" b="1" dirty="0" smtClean="0">
                <a:solidFill>
                  <a:srgbClr val="002060"/>
                </a:solidFill>
                <a:latin typeface="+mj-lt"/>
              </a:rPr>
              <a:t> </a:t>
            </a:r>
            <a:r>
              <a:rPr lang="el-GR" b="1" dirty="0" smtClean="0">
                <a:solidFill>
                  <a:srgbClr val="002060"/>
                </a:solidFill>
                <a:latin typeface="+mj-lt"/>
                <a:hlinkClick r:id="rId17"/>
              </a:rPr>
              <a:t>καλούμενοι</a:t>
            </a:r>
            <a:r>
              <a:rPr lang="en-US" b="1" dirty="0" smtClean="0">
                <a:solidFill>
                  <a:srgbClr val="002060"/>
                </a:solidFill>
                <a:latin typeface="+mj-lt"/>
              </a:rPr>
              <a:t> </a:t>
            </a:r>
            <a:r>
              <a:rPr lang="el-GR" b="1" dirty="0" err="1" smtClean="0">
                <a:solidFill>
                  <a:srgbClr val="002060"/>
                </a:solidFill>
                <a:latin typeface="+mj-lt"/>
                <a:hlinkClick r:id="rId18"/>
              </a:rPr>
              <a:t>ἐννέα</a:t>
            </a:r>
            <a:r>
              <a:rPr lang="en-US" b="1" dirty="0" smtClean="0">
                <a:solidFill>
                  <a:srgbClr val="002060"/>
                </a:solidFill>
                <a:latin typeface="+mj-lt"/>
              </a:rPr>
              <a:t> </a:t>
            </a:r>
            <a:r>
              <a:rPr lang="el-GR" b="1" dirty="0" err="1" smtClean="0">
                <a:solidFill>
                  <a:srgbClr val="002060"/>
                </a:solidFill>
                <a:latin typeface="+mj-lt"/>
                <a:hlinkClick r:id="rId19"/>
              </a:rPr>
              <a:t>ἄρχοντες</a:t>
            </a:r>
            <a:r>
              <a:rPr lang="en-US" b="1" dirty="0" smtClean="0">
                <a:solidFill>
                  <a:srgbClr val="002060"/>
                </a:solidFill>
                <a:latin typeface="+mj-lt"/>
              </a:rPr>
              <a:t> </a:t>
            </a:r>
            <a:r>
              <a:rPr lang="el-GR" b="1" dirty="0" err="1" smtClean="0">
                <a:solidFill>
                  <a:srgbClr val="002060"/>
                </a:solidFill>
                <a:latin typeface="+mj-lt"/>
                <a:hlinkClick r:id="rId20"/>
              </a:rPr>
              <a:t>τὸ</a:t>
            </a:r>
            <a:r>
              <a:rPr lang="en-US" b="1" dirty="0" smtClean="0">
                <a:solidFill>
                  <a:srgbClr val="002060"/>
                </a:solidFill>
                <a:latin typeface="+mj-lt"/>
              </a:rPr>
              <a:t> </a:t>
            </a:r>
            <a:r>
              <a:rPr lang="el-GR" b="1" dirty="0" err="1" smtClean="0">
                <a:solidFill>
                  <a:srgbClr val="002060"/>
                </a:solidFill>
                <a:latin typeface="+mj-lt"/>
                <a:hlinkClick r:id="rId21"/>
              </a:rPr>
              <a:t>μὲν</a:t>
            </a:r>
            <a:r>
              <a:rPr lang="en-US" b="1" dirty="0" smtClean="0">
                <a:solidFill>
                  <a:srgbClr val="002060"/>
                </a:solidFill>
                <a:latin typeface="+mj-lt"/>
              </a:rPr>
              <a:t> </a:t>
            </a:r>
            <a:r>
              <a:rPr lang="el-GR" b="1" dirty="0" err="1" smtClean="0">
                <a:solidFill>
                  <a:srgbClr val="002060"/>
                </a:solidFill>
                <a:latin typeface="+mj-lt"/>
                <a:hlinkClick r:id="rId22"/>
              </a:rPr>
              <a:t>ἐξ</a:t>
            </a:r>
            <a:r>
              <a:rPr lang="en-US" b="1" dirty="0" smtClean="0">
                <a:solidFill>
                  <a:srgbClr val="002060"/>
                </a:solidFill>
                <a:latin typeface="+mj-lt"/>
              </a:rPr>
              <a:t> </a:t>
            </a:r>
            <a:r>
              <a:rPr lang="el-GR" b="1" dirty="0" err="1" smtClean="0">
                <a:solidFill>
                  <a:srgbClr val="002060"/>
                </a:solidFill>
                <a:latin typeface="+mj-lt"/>
                <a:hlinkClick r:id="rId23"/>
              </a:rPr>
              <a:t>ἀρχῆς</a:t>
            </a:r>
            <a:r>
              <a:rPr lang="en-US" b="1" dirty="0" smtClean="0">
                <a:solidFill>
                  <a:srgbClr val="002060"/>
                </a:solidFill>
                <a:latin typeface="+mj-lt"/>
              </a:rPr>
              <a:t> </a:t>
            </a:r>
            <a:r>
              <a:rPr lang="el-GR" b="1" dirty="0" err="1" smtClean="0">
                <a:solidFill>
                  <a:srgbClr val="002060"/>
                </a:solidFill>
                <a:latin typeface="+mj-lt"/>
                <a:hlinkClick r:id="rId24"/>
              </a:rPr>
              <a:t>ὃν</a:t>
            </a:r>
            <a:r>
              <a:rPr lang="en-US" b="1" dirty="0" smtClean="0">
                <a:solidFill>
                  <a:srgbClr val="002060"/>
                </a:solidFill>
                <a:latin typeface="+mj-lt"/>
              </a:rPr>
              <a:t> </a:t>
            </a:r>
            <a:r>
              <a:rPr lang="el-GR" b="1" dirty="0" smtClean="0">
                <a:solidFill>
                  <a:srgbClr val="002060"/>
                </a:solidFill>
                <a:latin typeface="+mj-lt"/>
                <a:hlinkClick r:id="rId25"/>
              </a:rPr>
              <a:t>τρόπον</a:t>
            </a:r>
            <a:r>
              <a:rPr lang="en-US" b="1" dirty="0" smtClean="0">
                <a:solidFill>
                  <a:srgbClr val="002060"/>
                </a:solidFill>
                <a:latin typeface="+mj-lt"/>
              </a:rPr>
              <a:t> </a:t>
            </a:r>
            <a:r>
              <a:rPr lang="el-GR" b="1" dirty="0" smtClean="0">
                <a:solidFill>
                  <a:srgbClr val="002060"/>
                </a:solidFill>
                <a:latin typeface="+mj-lt"/>
                <a:hlinkClick r:id="rId26"/>
              </a:rPr>
              <a:t>καθίσταντο</a:t>
            </a:r>
            <a:r>
              <a:rPr lang="en-US" b="1" dirty="0" smtClean="0">
                <a:solidFill>
                  <a:srgbClr val="002060"/>
                </a:solidFill>
                <a:latin typeface="+mj-lt"/>
              </a:rPr>
              <a:t>, </a:t>
            </a:r>
            <a:r>
              <a:rPr lang="el-GR" b="1" dirty="0" err="1" smtClean="0">
                <a:solidFill>
                  <a:srgbClr val="002060"/>
                </a:solidFill>
                <a:latin typeface="+mj-lt"/>
                <a:hlinkClick r:id="rId27"/>
              </a:rPr>
              <a:t>εἴρηται</a:t>
            </a:r>
            <a:r>
              <a:rPr lang="en-US" b="1" dirty="0" smtClean="0">
                <a:solidFill>
                  <a:srgbClr val="002060"/>
                </a:solidFill>
                <a:latin typeface="+mj-lt"/>
              </a:rPr>
              <a:t>: </a:t>
            </a:r>
            <a:r>
              <a:rPr lang="el-GR" b="1" dirty="0" err="1" smtClean="0">
                <a:solidFill>
                  <a:srgbClr val="002060"/>
                </a:solidFill>
                <a:latin typeface="+mj-lt"/>
                <a:hlinkClick r:id="rId28"/>
              </a:rPr>
              <a:t>νῦν</a:t>
            </a:r>
            <a:r>
              <a:rPr lang="en-US" b="1" dirty="0" smtClean="0">
                <a:solidFill>
                  <a:srgbClr val="002060"/>
                </a:solidFill>
                <a:latin typeface="+mj-lt"/>
              </a:rPr>
              <a:t> </a:t>
            </a:r>
            <a:r>
              <a:rPr lang="el-GR" b="1" dirty="0" err="1" smtClean="0">
                <a:solidFill>
                  <a:srgbClr val="002060"/>
                </a:solidFill>
                <a:latin typeface="+mj-lt"/>
                <a:hlinkClick r:id="rId29"/>
              </a:rPr>
              <a:t>δὲ</a:t>
            </a:r>
            <a:r>
              <a:rPr lang="en-US" b="1" dirty="0" smtClean="0">
                <a:solidFill>
                  <a:srgbClr val="002060"/>
                </a:solidFill>
                <a:latin typeface="+mj-lt"/>
              </a:rPr>
              <a:t> </a:t>
            </a:r>
            <a:r>
              <a:rPr lang="el-GR" b="1" dirty="0" err="1" smtClean="0">
                <a:solidFill>
                  <a:srgbClr val="002060"/>
                </a:solidFill>
                <a:latin typeface="+mj-lt"/>
                <a:hlinkClick r:id="rId30"/>
              </a:rPr>
              <a:t>κληροῦσιν</a:t>
            </a:r>
            <a:r>
              <a:rPr lang="en-US" b="1" dirty="0" smtClean="0">
                <a:solidFill>
                  <a:srgbClr val="002060"/>
                </a:solidFill>
                <a:latin typeface="+mj-lt"/>
              </a:rPr>
              <a:t> </a:t>
            </a:r>
            <a:r>
              <a:rPr lang="el-GR" b="1" dirty="0" err="1" smtClean="0">
                <a:solidFill>
                  <a:srgbClr val="002060"/>
                </a:solidFill>
                <a:latin typeface="+mj-lt"/>
                <a:hlinkClick r:id="rId31"/>
              </a:rPr>
              <a:t>θεσμοθέτας</a:t>
            </a:r>
            <a:r>
              <a:rPr lang="en-US" b="1" dirty="0" smtClean="0">
                <a:solidFill>
                  <a:srgbClr val="002060"/>
                </a:solidFill>
                <a:latin typeface="+mj-lt"/>
              </a:rPr>
              <a:t> </a:t>
            </a:r>
            <a:r>
              <a:rPr lang="el-GR" b="1" dirty="0" err="1" smtClean="0">
                <a:solidFill>
                  <a:srgbClr val="002060"/>
                </a:solidFill>
                <a:latin typeface="+mj-lt"/>
                <a:hlinkClick r:id="rId32"/>
              </a:rPr>
              <a:t>μὲν</a:t>
            </a:r>
            <a:r>
              <a:rPr lang="en-US" b="1" dirty="0" smtClean="0">
                <a:solidFill>
                  <a:srgbClr val="002060"/>
                </a:solidFill>
                <a:latin typeface="+mj-lt"/>
              </a:rPr>
              <a:t> </a:t>
            </a:r>
            <a:r>
              <a:rPr lang="el-GR" b="1" dirty="0" err="1" smtClean="0">
                <a:solidFill>
                  <a:srgbClr val="002060"/>
                </a:solidFill>
                <a:latin typeface="+mj-lt"/>
                <a:hlinkClick r:id="rId33"/>
              </a:rPr>
              <a:t>ἓξ</a:t>
            </a:r>
            <a:r>
              <a:rPr lang="en-US" b="1" dirty="0" smtClean="0">
                <a:solidFill>
                  <a:srgbClr val="002060"/>
                </a:solidFill>
                <a:latin typeface="+mj-lt"/>
              </a:rPr>
              <a:t> </a:t>
            </a:r>
            <a:r>
              <a:rPr lang="el-GR" b="1" dirty="0" err="1" smtClean="0">
                <a:solidFill>
                  <a:srgbClr val="002060"/>
                </a:solidFill>
                <a:latin typeface="+mj-lt"/>
                <a:hlinkClick r:id="rId34"/>
              </a:rPr>
              <a:t>καὶ</a:t>
            </a:r>
            <a:r>
              <a:rPr lang="en-US" b="1" dirty="0" smtClean="0">
                <a:solidFill>
                  <a:srgbClr val="002060"/>
                </a:solidFill>
                <a:latin typeface="+mj-lt"/>
              </a:rPr>
              <a:t> </a:t>
            </a:r>
            <a:r>
              <a:rPr lang="el-GR" b="1" dirty="0" smtClean="0">
                <a:solidFill>
                  <a:srgbClr val="002060"/>
                </a:solidFill>
                <a:latin typeface="+mj-lt"/>
                <a:hlinkClick r:id="rId35"/>
              </a:rPr>
              <a:t>γραμματέα</a:t>
            </a:r>
            <a:r>
              <a:rPr lang="en-US" b="1" dirty="0" smtClean="0">
                <a:solidFill>
                  <a:srgbClr val="002060"/>
                </a:solidFill>
                <a:latin typeface="+mj-lt"/>
              </a:rPr>
              <a:t> </a:t>
            </a:r>
            <a:r>
              <a:rPr lang="el-GR" b="1" dirty="0" smtClean="0">
                <a:solidFill>
                  <a:srgbClr val="002060"/>
                </a:solidFill>
                <a:latin typeface="+mj-lt"/>
                <a:hlinkClick r:id="rId36"/>
              </a:rPr>
              <a:t>τούτοις</a:t>
            </a:r>
            <a:r>
              <a:rPr lang="en-US" b="1" dirty="0" smtClean="0">
                <a:solidFill>
                  <a:srgbClr val="002060"/>
                </a:solidFill>
                <a:latin typeface="+mj-lt"/>
              </a:rPr>
              <a:t>, </a:t>
            </a:r>
            <a:r>
              <a:rPr lang="el-GR" b="1" dirty="0" err="1" smtClean="0">
                <a:solidFill>
                  <a:srgbClr val="002060"/>
                </a:solidFill>
                <a:latin typeface="+mj-lt"/>
                <a:hlinkClick r:id="rId37"/>
              </a:rPr>
              <a:t>ἔτι</a:t>
            </a:r>
            <a:r>
              <a:rPr lang="en-US" b="1" dirty="0" smtClean="0">
                <a:solidFill>
                  <a:srgbClr val="002060"/>
                </a:solidFill>
                <a:latin typeface="+mj-lt"/>
              </a:rPr>
              <a:t> </a:t>
            </a:r>
            <a:r>
              <a:rPr lang="el-GR" b="1" dirty="0" err="1" smtClean="0">
                <a:solidFill>
                  <a:srgbClr val="002060"/>
                </a:solidFill>
                <a:latin typeface="+mj-lt"/>
                <a:hlinkClick r:id="rId38"/>
              </a:rPr>
              <a:t>δ᾽</a:t>
            </a:r>
            <a:r>
              <a:rPr lang="en-US" b="1" dirty="0" smtClean="0">
                <a:solidFill>
                  <a:srgbClr val="002060"/>
                </a:solidFill>
                <a:latin typeface="+mj-lt"/>
              </a:rPr>
              <a:t> </a:t>
            </a:r>
            <a:r>
              <a:rPr lang="el-GR" b="1" dirty="0" err="1" smtClean="0">
                <a:solidFill>
                  <a:srgbClr val="002060"/>
                </a:solidFill>
                <a:latin typeface="+mj-lt"/>
                <a:hlinkClick r:id="rId39"/>
              </a:rPr>
              <a:t>ἄρχοντα</a:t>
            </a:r>
            <a:r>
              <a:rPr lang="en-US" b="1" dirty="0" smtClean="0">
                <a:solidFill>
                  <a:srgbClr val="002060"/>
                </a:solidFill>
                <a:latin typeface="+mj-lt"/>
              </a:rPr>
              <a:t> </a:t>
            </a:r>
            <a:r>
              <a:rPr lang="el-GR" b="1" dirty="0" err="1" smtClean="0">
                <a:solidFill>
                  <a:srgbClr val="002060"/>
                </a:solidFill>
                <a:latin typeface="+mj-lt"/>
                <a:hlinkClick r:id="rId40"/>
              </a:rPr>
              <a:t>καὶ</a:t>
            </a:r>
            <a:r>
              <a:rPr lang="en-US" b="1" dirty="0" smtClean="0">
                <a:solidFill>
                  <a:srgbClr val="002060"/>
                </a:solidFill>
                <a:latin typeface="+mj-lt"/>
              </a:rPr>
              <a:t> </a:t>
            </a:r>
            <a:r>
              <a:rPr lang="el-GR" b="1" dirty="0" smtClean="0">
                <a:solidFill>
                  <a:srgbClr val="002060"/>
                </a:solidFill>
                <a:latin typeface="+mj-lt"/>
                <a:hlinkClick r:id="rId41"/>
              </a:rPr>
              <a:t>βασιλέα</a:t>
            </a:r>
            <a:r>
              <a:rPr lang="en-US" b="1" dirty="0" smtClean="0">
                <a:solidFill>
                  <a:srgbClr val="002060"/>
                </a:solidFill>
                <a:latin typeface="+mj-lt"/>
              </a:rPr>
              <a:t> </a:t>
            </a:r>
            <a:r>
              <a:rPr lang="el-GR" b="1" dirty="0" err="1" smtClean="0">
                <a:solidFill>
                  <a:srgbClr val="002060"/>
                </a:solidFill>
                <a:latin typeface="+mj-lt"/>
                <a:hlinkClick r:id="rId42"/>
              </a:rPr>
              <a:t>καὶ</a:t>
            </a:r>
            <a:r>
              <a:rPr lang="en-US" b="1" dirty="0" smtClean="0">
                <a:solidFill>
                  <a:srgbClr val="002060"/>
                </a:solidFill>
                <a:latin typeface="+mj-lt"/>
              </a:rPr>
              <a:t> </a:t>
            </a:r>
            <a:r>
              <a:rPr lang="el-GR" b="1" dirty="0" err="1" smtClean="0">
                <a:solidFill>
                  <a:srgbClr val="002060"/>
                </a:solidFill>
                <a:latin typeface="+mj-lt"/>
                <a:hlinkClick r:id="rId43"/>
              </a:rPr>
              <a:t>πολέμαρχον</a:t>
            </a:r>
            <a:r>
              <a:rPr lang="en-US" b="1" dirty="0" smtClean="0">
                <a:solidFill>
                  <a:srgbClr val="002060"/>
                </a:solidFill>
                <a:latin typeface="+mj-lt"/>
              </a:rPr>
              <a:t>, </a:t>
            </a:r>
            <a:r>
              <a:rPr lang="el-GR" b="1" dirty="0" err="1" smtClean="0">
                <a:solidFill>
                  <a:srgbClr val="002060"/>
                </a:solidFill>
                <a:latin typeface="+mj-lt"/>
                <a:hlinkClick r:id="rId44"/>
              </a:rPr>
              <a:t>κατὰ</a:t>
            </a:r>
            <a:r>
              <a:rPr lang="en-US" b="1" dirty="0" smtClean="0">
                <a:solidFill>
                  <a:srgbClr val="002060"/>
                </a:solidFill>
                <a:latin typeface="+mj-lt"/>
              </a:rPr>
              <a:t> </a:t>
            </a:r>
            <a:r>
              <a:rPr lang="el-GR" b="1" dirty="0" smtClean="0">
                <a:solidFill>
                  <a:srgbClr val="002060"/>
                </a:solidFill>
                <a:latin typeface="+mj-lt"/>
                <a:hlinkClick r:id="rId45"/>
              </a:rPr>
              <a:t>μέρος</a:t>
            </a:r>
            <a:r>
              <a:rPr lang="en-US" b="1" dirty="0" smtClean="0">
                <a:solidFill>
                  <a:srgbClr val="002060"/>
                </a:solidFill>
                <a:latin typeface="+mj-lt"/>
              </a:rPr>
              <a:t> </a:t>
            </a:r>
            <a:r>
              <a:rPr lang="el-GR" b="1" dirty="0" err="1" smtClean="0">
                <a:solidFill>
                  <a:srgbClr val="002060"/>
                </a:solidFill>
                <a:latin typeface="+mj-lt"/>
                <a:hlinkClick r:id="rId46"/>
              </a:rPr>
              <a:t>ἐξ</a:t>
            </a:r>
            <a:r>
              <a:rPr lang="en-US" b="1" dirty="0" smtClean="0">
                <a:solidFill>
                  <a:srgbClr val="002060"/>
                </a:solidFill>
                <a:latin typeface="+mj-lt"/>
              </a:rPr>
              <a:t> </a:t>
            </a:r>
            <a:r>
              <a:rPr lang="el-GR" b="1" dirty="0" err="1" smtClean="0">
                <a:solidFill>
                  <a:srgbClr val="002060"/>
                </a:solidFill>
                <a:latin typeface="+mj-lt"/>
                <a:hlinkClick r:id="rId47"/>
              </a:rPr>
              <a:t>ἑκάστης</a:t>
            </a:r>
            <a:r>
              <a:rPr lang="en-US" b="1" dirty="0" smtClean="0">
                <a:solidFill>
                  <a:srgbClr val="002060"/>
                </a:solidFill>
                <a:latin typeface="+mj-lt"/>
              </a:rPr>
              <a:t> </a:t>
            </a:r>
            <a:r>
              <a:rPr lang="el-GR" b="1" dirty="0" err="1" smtClean="0">
                <a:solidFill>
                  <a:srgbClr val="002060"/>
                </a:solidFill>
                <a:latin typeface="+mj-lt"/>
                <a:hlinkClick r:id="rId48"/>
              </a:rPr>
              <a:t>φυλῆς</a:t>
            </a:r>
            <a:r>
              <a:rPr lang="en-US" b="1" dirty="0" smtClean="0">
                <a:solidFill>
                  <a:srgbClr val="002060"/>
                </a:solidFill>
                <a:latin typeface="+mj-lt"/>
              </a:rPr>
              <a:t>. </a:t>
            </a:r>
            <a:r>
              <a:rPr lang="en-US" b="1" dirty="0" smtClean="0">
                <a:solidFill>
                  <a:srgbClr val="002060"/>
                </a:solidFill>
                <a:latin typeface="+mj-lt"/>
                <a:hlinkClick r:id="rId49"/>
              </a:rPr>
              <a:t>[</a:t>
            </a:r>
            <a:r>
              <a:rPr lang="en-US" b="1" dirty="0" smtClean="0">
                <a:solidFill>
                  <a:srgbClr val="002060"/>
                </a:solidFill>
                <a:latin typeface="+mj-lt"/>
              </a:rPr>
              <a:t>2</a:t>
            </a:r>
            <a:r>
              <a:rPr lang="en-US" b="1" dirty="0" smtClean="0">
                <a:solidFill>
                  <a:srgbClr val="002060"/>
                </a:solidFill>
                <a:latin typeface="+mj-lt"/>
                <a:hlinkClick r:id="rId50"/>
              </a:rPr>
              <a:t>]</a:t>
            </a:r>
            <a:r>
              <a:rPr lang="en-US" b="1" dirty="0" smtClean="0">
                <a:solidFill>
                  <a:srgbClr val="002060"/>
                </a:solidFill>
                <a:latin typeface="+mj-lt"/>
              </a:rPr>
              <a:t> </a:t>
            </a:r>
            <a:r>
              <a:rPr lang="en-US" b="1" dirty="0" err="1" smtClean="0">
                <a:solidFill>
                  <a:srgbClr val="002060"/>
                </a:solidFill>
                <a:latin typeface="+mj-lt"/>
                <a:hlinkClick r:id="rId51"/>
              </a:rPr>
              <a:t>δοκιμάζονται</a:t>
            </a:r>
            <a:r>
              <a:rPr lang="en-US" b="1" dirty="0" smtClean="0">
                <a:solidFill>
                  <a:srgbClr val="002060"/>
                </a:solidFill>
                <a:latin typeface="+mj-lt"/>
              </a:rPr>
              <a:t> </a:t>
            </a:r>
            <a:r>
              <a:rPr lang="en-US" b="1" dirty="0" smtClean="0">
                <a:solidFill>
                  <a:srgbClr val="002060"/>
                </a:solidFill>
                <a:latin typeface="+mj-lt"/>
                <a:hlinkClick r:id="rId52"/>
              </a:rPr>
              <a:t>δ᾽</a:t>
            </a:r>
            <a:r>
              <a:rPr lang="en-US" b="1" dirty="0" smtClean="0">
                <a:solidFill>
                  <a:srgbClr val="002060"/>
                </a:solidFill>
                <a:latin typeface="+mj-lt"/>
              </a:rPr>
              <a:t> </a:t>
            </a:r>
            <a:r>
              <a:rPr lang="en-US" b="1" dirty="0" err="1" smtClean="0">
                <a:solidFill>
                  <a:srgbClr val="002060"/>
                </a:solidFill>
                <a:latin typeface="+mj-lt"/>
                <a:hlinkClick r:id="rId53"/>
              </a:rPr>
              <a:t>οὗτοι</a:t>
            </a:r>
            <a:r>
              <a:rPr lang="en-US" b="1" dirty="0" smtClean="0">
                <a:solidFill>
                  <a:srgbClr val="002060"/>
                </a:solidFill>
                <a:latin typeface="+mj-lt"/>
              </a:rPr>
              <a:t> </a:t>
            </a:r>
            <a:r>
              <a:rPr lang="en-US" b="1" dirty="0" err="1" smtClean="0">
                <a:solidFill>
                  <a:srgbClr val="002060"/>
                </a:solidFill>
                <a:latin typeface="+mj-lt"/>
                <a:hlinkClick r:id="rId54"/>
              </a:rPr>
              <a:t>πρῶτον</a:t>
            </a:r>
            <a:r>
              <a:rPr lang="en-US" b="1" dirty="0" smtClean="0">
                <a:solidFill>
                  <a:srgbClr val="002060"/>
                </a:solidFill>
                <a:latin typeface="+mj-lt"/>
              </a:rPr>
              <a:t> </a:t>
            </a:r>
            <a:r>
              <a:rPr lang="en-US" b="1" dirty="0" err="1" smtClean="0">
                <a:solidFill>
                  <a:srgbClr val="002060"/>
                </a:solidFill>
                <a:latin typeface="+mj-lt"/>
                <a:hlinkClick r:id="rId55"/>
              </a:rPr>
              <a:t>μὲν</a:t>
            </a:r>
            <a:r>
              <a:rPr lang="en-US" b="1" dirty="0" smtClean="0">
                <a:solidFill>
                  <a:srgbClr val="002060"/>
                </a:solidFill>
                <a:latin typeface="+mj-lt"/>
              </a:rPr>
              <a:t> </a:t>
            </a:r>
            <a:r>
              <a:rPr lang="en-US" b="1" dirty="0" err="1" smtClean="0">
                <a:solidFill>
                  <a:srgbClr val="002060"/>
                </a:solidFill>
                <a:latin typeface="+mj-lt"/>
                <a:hlinkClick r:id="rId56"/>
              </a:rPr>
              <a:t>ἐν</a:t>
            </a:r>
            <a:r>
              <a:rPr lang="en-US" b="1" dirty="0" smtClean="0">
                <a:solidFill>
                  <a:srgbClr val="002060"/>
                </a:solidFill>
                <a:latin typeface="+mj-lt"/>
              </a:rPr>
              <a:t> </a:t>
            </a:r>
            <a:r>
              <a:rPr lang="en-US" b="1" dirty="0" err="1" smtClean="0">
                <a:solidFill>
                  <a:srgbClr val="002060"/>
                </a:solidFill>
                <a:latin typeface="+mj-lt"/>
                <a:hlinkClick r:id="rId57"/>
              </a:rPr>
              <a:t>τῇ</a:t>
            </a:r>
            <a:r>
              <a:rPr lang="en-US" b="1" dirty="0" smtClean="0">
                <a:solidFill>
                  <a:srgbClr val="002060"/>
                </a:solidFill>
                <a:latin typeface="+mj-lt"/>
              </a:rPr>
              <a:t> </a:t>
            </a:r>
            <a:r>
              <a:rPr lang="en-US" b="1" dirty="0" err="1" smtClean="0">
                <a:solidFill>
                  <a:srgbClr val="002060"/>
                </a:solidFill>
                <a:latin typeface="+mj-lt"/>
                <a:hlinkClick r:id="rId58"/>
              </a:rPr>
              <a:t>βουλῇ</a:t>
            </a:r>
            <a:r>
              <a:rPr lang="en-US" b="1" dirty="0" smtClean="0">
                <a:solidFill>
                  <a:srgbClr val="002060"/>
                </a:solidFill>
                <a:latin typeface="+mj-lt"/>
              </a:rPr>
              <a:t> </a:t>
            </a:r>
            <a:r>
              <a:rPr lang="en-US" b="1" dirty="0" err="1" smtClean="0">
                <a:solidFill>
                  <a:srgbClr val="002060"/>
                </a:solidFill>
                <a:latin typeface="+mj-lt"/>
                <a:hlinkClick r:id="rId59"/>
              </a:rPr>
              <a:t>τοῖς</a:t>
            </a:r>
            <a:r>
              <a:rPr lang="en-US" b="1" dirty="0" smtClean="0">
                <a:solidFill>
                  <a:srgbClr val="002060"/>
                </a:solidFill>
                <a:latin typeface="+mj-lt"/>
              </a:rPr>
              <a:t> </a:t>
            </a:r>
            <a:r>
              <a:rPr lang="el-GR" b="1" dirty="0" err="1" smtClean="0">
                <a:solidFill>
                  <a:schemeClr val="accent6">
                    <a:lumMod val="60000"/>
                    <a:lumOff val="40000"/>
                  </a:schemeClr>
                </a:solidFill>
                <a:latin typeface="+mj-lt"/>
              </a:rPr>
              <a:t>πεντακοσίοις</a:t>
            </a:r>
            <a:r>
              <a:rPr lang="el-GR" b="1" dirty="0" smtClean="0">
                <a:solidFill>
                  <a:srgbClr val="002060"/>
                </a:solidFill>
                <a:latin typeface="+mj-lt"/>
              </a:rPr>
              <a:t> </a:t>
            </a:r>
            <a:r>
              <a:rPr lang="en-US" b="1" dirty="0" err="1" smtClean="0">
                <a:solidFill>
                  <a:srgbClr val="002060"/>
                </a:solidFill>
                <a:latin typeface="+mj-lt"/>
                <a:hlinkClick r:id="rId60"/>
              </a:rPr>
              <a:t>πλὴν</a:t>
            </a:r>
            <a:r>
              <a:rPr lang="en-US" b="1" dirty="0" smtClean="0">
                <a:solidFill>
                  <a:srgbClr val="002060"/>
                </a:solidFill>
                <a:latin typeface="+mj-lt"/>
              </a:rPr>
              <a:t> </a:t>
            </a:r>
            <a:r>
              <a:rPr lang="en-US" b="1" dirty="0" err="1" smtClean="0">
                <a:solidFill>
                  <a:srgbClr val="002060"/>
                </a:solidFill>
                <a:latin typeface="+mj-lt"/>
                <a:hlinkClick r:id="rId61"/>
              </a:rPr>
              <a:t>τοῦ</a:t>
            </a:r>
            <a:r>
              <a:rPr lang="en-US" b="1" dirty="0" smtClean="0">
                <a:solidFill>
                  <a:srgbClr val="002060"/>
                </a:solidFill>
                <a:latin typeface="+mj-lt"/>
              </a:rPr>
              <a:t> </a:t>
            </a:r>
            <a:r>
              <a:rPr lang="en-US" b="1" dirty="0" err="1" smtClean="0">
                <a:solidFill>
                  <a:srgbClr val="002060"/>
                </a:solidFill>
                <a:latin typeface="+mj-lt"/>
                <a:hlinkClick r:id="rId62"/>
              </a:rPr>
              <a:t>γραμματέως</a:t>
            </a:r>
            <a:r>
              <a:rPr lang="en-US" b="1" dirty="0" smtClean="0">
                <a:solidFill>
                  <a:srgbClr val="002060"/>
                </a:solidFill>
                <a:latin typeface="+mj-lt"/>
              </a:rPr>
              <a:t>, </a:t>
            </a:r>
            <a:r>
              <a:rPr lang="en-US" b="1" dirty="0" err="1" smtClean="0">
                <a:solidFill>
                  <a:srgbClr val="002060"/>
                </a:solidFill>
                <a:latin typeface="+mj-lt"/>
                <a:hlinkClick r:id="rId63"/>
              </a:rPr>
              <a:t>οὗτος</a:t>
            </a:r>
            <a:r>
              <a:rPr lang="en-US" b="1" dirty="0" smtClean="0">
                <a:solidFill>
                  <a:srgbClr val="002060"/>
                </a:solidFill>
                <a:latin typeface="+mj-lt"/>
              </a:rPr>
              <a:t> </a:t>
            </a:r>
            <a:r>
              <a:rPr lang="en-US" b="1" dirty="0" smtClean="0">
                <a:solidFill>
                  <a:srgbClr val="002060"/>
                </a:solidFill>
                <a:latin typeface="+mj-lt"/>
                <a:hlinkClick r:id="rId64"/>
              </a:rPr>
              <a:t>δ᾽</a:t>
            </a:r>
            <a:r>
              <a:rPr lang="en-US" b="1" dirty="0" smtClean="0">
                <a:solidFill>
                  <a:srgbClr val="002060"/>
                </a:solidFill>
                <a:latin typeface="+mj-lt"/>
              </a:rPr>
              <a:t> </a:t>
            </a:r>
            <a:r>
              <a:rPr lang="en-US" b="1" dirty="0" err="1" smtClean="0">
                <a:solidFill>
                  <a:srgbClr val="002060"/>
                </a:solidFill>
                <a:latin typeface="+mj-lt"/>
                <a:hlinkClick r:id="rId65"/>
              </a:rPr>
              <a:t>ἐν</a:t>
            </a:r>
            <a:r>
              <a:rPr lang="en-US" b="1" dirty="0" smtClean="0">
                <a:solidFill>
                  <a:srgbClr val="002060"/>
                </a:solidFill>
                <a:latin typeface="+mj-lt"/>
              </a:rPr>
              <a:t> </a:t>
            </a:r>
            <a:r>
              <a:rPr lang="en-US" b="1" dirty="0" err="1" smtClean="0">
                <a:solidFill>
                  <a:srgbClr val="002060"/>
                </a:solidFill>
                <a:latin typeface="+mj-lt"/>
                <a:hlinkClick r:id="rId66"/>
              </a:rPr>
              <a:t>δικαστηρίῳ</a:t>
            </a:r>
            <a:r>
              <a:rPr lang="en-US" b="1" dirty="0" smtClean="0">
                <a:solidFill>
                  <a:srgbClr val="002060"/>
                </a:solidFill>
                <a:latin typeface="+mj-lt"/>
              </a:rPr>
              <a:t> </a:t>
            </a:r>
            <a:r>
              <a:rPr lang="en-US" b="1" dirty="0" err="1" smtClean="0">
                <a:solidFill>
                  <a:srgbClr val="002060"/>
                </a:solidFill>
                <a:latin typeface="+mj-lt"/>
                <a:hlinkClick r:id="rId67"/>
              </a:rPr>
              <a:t>μόνον</a:t>
            </a:r>
            <a:r>
              <a:rPr lang="en-US" b="1" dirty="0" smtClean="0">
                <a:solidFill>
                  <a:srgbClr val="002060"/>
                </a:solidFill>
                <a:latin typeface="+mj-lt"/>
              </a:rPr>
              <a:t> </a:t>
            </a:r>
            <a:r>
              <a:rPr lang="en-US" b="1" dirty="0" err="1" smtClean="0">
                <a:solidFill>
                  <a:srgbClr val="002060"/>
                </a:solidFill>
                <a:latin typeface="+mj-lt"/>
                <a:hlinkClick r:id="rId68"/>
              </a:rPr>
              <a:t>ὥσπερ</a:t>
            </a:r>
            <a:r>
              <a:rPr lang="en-US" b="1" dirty="0" smtClean="0">
                <a:solidFill>
                  <a:srgbClr val="002060"/>
                </a:solidFill>
                <a:latin typeface="+mj-lt"/>
              </a:rPr>
              <a:t> </a:t>
            </a:r>
            <a:r>
              <a:rPr lang="en-US" b="1" dirty="0" err="1" smtClean="0">
                <a:solidFill>
                  <a:srgbClr val="002060"/>
                </a:solidFill>
                <a:latin typeface="+mj-lt"/>
                <a:hlinkClick r:id="rId69"/>
              </a:rPr>
              <a:t>οἱ</a:t>
            </a:r>
            <a:r>
              <a:rPr lang="en-US" b="1" dirty="0" smtClean="0">
                <a:solidFill>
                  <a:srgbClr val="002060"/>
                </a:solidFill>
                <a:latin typeface="+mj-lt"/>
              </a:rPr>
              <a:t> </a:t>
            </a:r>
            <a:r>
              <a:rPr lang="en-US" b="1" dirty="0" err="1" smtClean="0">
                <a:solidFill>
                  <a:srgbClr val="002060"/>
                </a:solidFill>
                <a:latin typeface="+mj-lt"/>
                <a:hlinkClick r:id="rId70"/>
              </a:rPr>
              <a:t>ἄλλοι</a:t>
            </a:r>
            <a:r>
              <a:rPr lang="en-US" b="1" dirty="0" smtClean="0">
                <a:solidFill>
                  <a:srgbClr val="002060"/>
                </a:solidFill>
                <a:latin typeface="+mj-lt"/>
              </a:rPr>
              <a:t> </a:t>
            </a:r>
            <a:r>
              <a:rPr lang="en-US" b="1" dirty="0" err="1" smtClean="0">
                <a:solidFill>
                  <a:srgbClr val="002060"/>
                </a:solidFill>
                <a:latin typeface="+mj-lt"/>
                <a:hlinkClick r:id="rId71"/>
              </a:rPr>
              <a:t>ἄρχοντες</a:t>
            </a:r>
            <a:r>
              <a:rPr lang="en-US" b="1" dirty="0" smtClean="0">
                <a:solidFill>
                  <a:srgbClr val="002060"/>
                </a:solidFill>
                <a:latin typeface="+mj-lt"/>
              </a:rPr>
              <a:t> </a:t>
            </a:r>
            <a:r>
              <a:rPr lang="el-GR" b="1" dirty="0" smtClean="0">
                <a:solidFill>
                  <a:srgbClr val="002060"/>
                </a:solidFill>
                <a:latin typeface="+mj-lt"/>
              </a:rPr>
              <a:t>(</a:t>
            </a:r>
            <a:r>
              <a:rPr lang="en-US" b="1" dirty="0" err="1" smtClean="0">
                <a:solidFill>
                  <a:srgbClr val="002060"/>
                </a:solidFill>
                <a:latin typeface="+mj-lt"/>
                <a:hlinkClick r:id="rId72"/>
              </a:rPr>
              <a:t>πάντες</a:t>
            </a:r>
            <a:r>
              <a:rPr lang="en-US" b="1" dirty="0" smtClean="0">
                <a:solidFill>
                  <a:srgbClr val="002060"/>
                </a:solidFill>
                <a:latin typeface="+mj-lt"/>
              </a:rPr>
              <a:t> </a:t>
            </a:r>
            <a:r>
              <a:rPr lang="en-US" b="1" dirty="0" err="1" smtClean="0">
                <a:solidFill>
                  <a:srgbClr val="002060"/>
                </a:solidFill>
                <a:latin typeface="+mj-lt"/>
                <a:hlinkClick r:id="rId73"/>
              </a:rPr>
              <a:t>γὰρ</a:t>
            </a:r>
            <a:r>
              <a:rPr lang="en-US" b="1" dirty="0" smtClean="0">
                <a:solidFill>
                  <a:srgbClr val="002060"/>
                </a:solidFill>
                <a:latin typeface="+mj-lt"/>
              </a:rPr>
              <a:t> </a:t>
            </a:r>
            <a:r>
              <a:rPr lang="en-US" b="1" dirty="0" err="1" smtClean="0">
                <a:solidFill>
                  <a:srgbClr val="002060"/>
                </a:solidFill>
                <a:latin typeface="+mj-lt"/>
                <a:hlinkClick r:id="rId74"/>
              </a:rPr>
              <a:t>καὶ</a:t>
            </a:r>
            <a:r>
              <a:rPr lang="en-US" b="1" dirty="0" smtClean="0">
                <a:solidFill>
                  <a:srgbClr val="002060"/>
                </a:solidFill>
                <a:latin typeface="+mj-lt"/>
              </a:rPr>
              <a:t> </a:t>
            </a:r>
            <a:r>
              <a:rPr lang="en-US" b="1" dirty="0" err="1" smtClean="0">
                <a:solidFill>
                  <a:srgbClr val="002060"/>
                </a:solidFill>
                <a:latin typeface="+mj-lt"/>
                <a:hlinkClick r:id="rId75"/>
              </a:rPr>
              <a:t>οἱ</a:t>
            </a:r>
            <a:r>
              <a:rPr lang="en-US" b="1" dirty="0" smtClean="0">
                <a:solidFill>
                  <a:srgbClr val="002060"/>
                </a:solidFill>
                <a:latin typeface="+mj-lt"/>
              </a:rPr>
              <a:t> </a:t>
            </a:r>
            <a:r>
              <a:rPr lang="en-US" b="1" dirty="0" err="1" smtClean="0">
                <a:solidFill>
                  <a:srgbClr val="002060"/>
                </a:solidFill>
                <a:latin typeface="+mj-lt"/>
                <a:hlinkClick r:id="rId76"/>
              </a:rPr>
              <a:t>κληρωτοὶ</a:t>
            </a:r>
            <a:r>
              <a:rPr lang="en-US" b="1" dirty="0" smtClean="0">
                <a:solidFill>
                  <a:srgbClr val="002060"/>
                </a:solidFill>
                <a:latin typeface="+mj-lt"/>
              </a:rPr>
              <a:t> </a:t>
            </a:r>
            <a:r>
              <a:rPr lang="en-US" b="1" dirty="0" err="1" smtClean="0">
                <a:solidFill>
                  <a:srgbClr val="002060"/>
                </a:solidFill>
                <a:latin typeface="+mj-lt"/>
                <a:hlinkClick r:id="rId77"/>
              </a:rPr>
              <a:t>καὶ</a:t>
            </a:r>
            <a:r>
              <a:rPr lang="en-US" b="1" dirty="0" smtClean="0">
                <a:solidFill>
                  <a:srgbClr val="002060"/>
                </a:solidFill>
                <a:latin typeface="+mj-lt"/>
              </a:rPr>
              <a:t> </a:t>
            </a:r>
            <a:r>
              <a:rPr lang="en-US" b="1" dirty="0" err="1" smtClean="0">
                <a:solidFill>
                  <a:srgbClr val="002060"/>
                </a:solidFill>
                <a:latin typeface="+mj-lt"/>
                <a:hlinkClick r:id="rId78"/>
              </a:rPr>
              <a:t>οἱ</a:t>
            </a:r>
            <a:r>
              <a:rPr lang="en-US" b="1" dirty="0" smtClean="0">
                <a:solidFill>
                  <a:srgbClr val="002060"/>
                </a:solidFill>
                <a:latin typeface="+mj-lt"/>
              </a:rPr>
              <a:t> </a:t>
            </a:r>
            <a:r>
              <a:rPr lang="en-US" b="1" dirty="0" err="1" smtClean="0">
                <a:solidFill>
                  <a:srgbClr val="002060"/>
                </a:solidFill>
                <a:latin typeface="+mj-lt"/>
                <a:hlinkClick r:id="rId79"/>
              </a:rPr>
              <a:t>χειροτονητοὶ</a:t>
            </a:r>
            <a:r>
              <a:rPr lang="en-US" b="1" dirty="0" smtClean="0">
                <a:solidFill>
                  <a:srgbClr val="002060"/>
                </a:solidFill>
                <a:latin typeface="+mj-lt"/>
              </a:rPr>
              <a:t> </a:t>
            </a:r>
            <a:r>
              <a:rPr lang="en-US" b="1" dirty="0" err="1" smtClean="0">
                <a:solidFill>
                  <a:srgbClr val="002060"/>
                </a:solidFill>
                <a:latin typeface="+mj-lt"/>
                <a:hlinkClick r:id="rId80"/>
              </a:rPr>
              <a:t>δοκιμασθέντες</a:t>
            </a:r>
            <a:r>
              <a:rPr lang="en-US" b="1" dirty="0" smtClean="0">
                <a:solidFill>
                  <a:srgbClr val="002060"/>
                </a:solidFill>
                <a:latin typeface="+mj-lt"/>
              </a:rPr>
              <a:t> </a:t>
            </a:r>
            <a:r>
              <a:rPr lang="en-US" b="1" dirty="0" err="1" smtClean="0">
                <a:solidFill>
                  <a:srgbClr val="002060"/>
                </a:solidFill>
                <a:latin typeface="+mj-lt"/>
                <a:hlinkClick r:id="rId81"/>
              </a:rPr>
              <a:t>ἄρχουσιν</a:t>
            </a:r>
            <a:r>
              <a:rPr lang="el-GR" b="1" dirty="0" smtClean="0">
                <a:solidFill>
                  <a:srgbClr val="002060"/>
                </a:solidFill>
                <a:latin typeface="+mj-lt"/>
              </a:rPr>
              <a:t>)</a:t>
            </a:r>
            <a:r>
              <a:rPr lang="en-US" b="1" dirty="0" smtClean="0">
                <a:solidFill>
                  <a:srgbClr val="002060"/>
                </a:solidFill>
                <a:latin typeface="+mj-lt"/>
              </a:rPr>
              <a:t>, </a:t>
            </a:r>
            <a:r>
              <a:rPr lang="en-US" b="1" dirty="0" err="1" smtClean="0">
                <a:solidFill>
                  <a:srgbClr val="002060"/>
                </a:solidFill>
                <a:latin typeface="+mj-lt"/>
                <a:hlinkClick r:id="rId82"/>
              </a:rPr>
              <a:t>οἱ</a:t>
            </a:r>
            <a:r>
              <a:rPr lang="en-US" b="1" dirty="0" smtClean="0">
                <a:solidFill>
                  <a:srgbClr val="002060"/>
                </a:solidFill>
                <a:latin typeface="+mj-lt"/>
              </a:rPr>
              <a:t> </a:t>
            </a:r>
            <a:r>
              <a:rPr lang="en-US" b="1" dirty="0" smtClean="0">
                <a:solidFill>
                  <a:srgbClr val="002060"/>
                </a:solidFill>
                <a:latin typeface="+mj-lt"/>
                <a:hlinkClick r:id="rId83"/>
              </a:rPr>
              <a:t>δ᾽</a:t>
            </a:r>
            <a:r>
              <a:rPr lang="en-US" b="1" dirty="0" smtClean="0">
                <a:solidFill>
                  <a:srgbClr val="002060"/>
                </a:solidFill>
                <a:latin typeface="+mj-lt"/>
              </a:rPr>
              <a:t> </a:t>
            </a:r>
            <a:r>
              <a:rPr lang="en-US" b="1" dirty="0" err="1" smtClean="0">
                <a:solidFill>
                  <a:srgbClr val="002060"/>
                </a:solidFill>
                <a:latin typeface="+mj-lt"/>
                <a:hlinkClick r:id="rId84"/>
              </a:rPr>
              <a:t>ἐννέα</a:t>
            </a:r>
            <a:r>
              <a:rPr lang="en-US" b="1" dirty="0" smtClean="0">
                <a:solidFill>
                  <a:srgbClr val="002060"/>
                </a:solidFill>
                <a:latin typeface="+mj-lt"/>
              </a:rPr>
              <a:t> </a:t>
            </a:r>
            <a:r>
              <a:rPr lang="en-US" b="1" dirty="0" err="1" smtClean="0">
                <a:solidFill>
                  <a:srgbClr val="002060"/>
                </a:solidFill>
                <a:latin typeface="+mj-lt"/>
                <a:hlinkClick r:id="rId85"/>
              </a:rPr>
              <a:t>ἄρχοντες</a:t>
            </a:r>
            <a:r>
              <a:rPr lang="en-US" b="1" dirty="0" smtClean="0">
                <a:solidFill>
                  <a:srgbClr val="002060"/>
                </a:solidFill>
                <a:latin typeface="+mj-lt"/>
              </a:rPr>
              <a:t> </a:t>
            </a:r>
            <a:r>
              <a:rPr lang="en-US" b="1" dirty="0" err="1" smtClean="0">
                <a:solidFill>
                  <a:srgbClr val="002060"/>
                </a:solidFill>
                <a:latin typeface="+mj-lt"/>
                <a:hlinkClick r:id="rId86"/>
              </a:rPr>
              <a:t>ἔν</a:t>
            </a:r>
            <a:r>
              <a:rPr lang="en-US" b="1" dirty="0" smtClean="0">
                <a:solidFill>
                  <a:srgbClr val="002060"/>
                </a:solidFill>
                <a:latin typeface="+mj-lt"/>
              </a:rPr>
              <a:t> </a:t>
            </a:r>
            <a:r>
              <a:rPr lang="en-US" b="1" dirty="0" err="1" smtClean="0">
                <a:solidFill>
                  <a:srgbClr val="002060"/>
                </a:solidFill>
                <a:latin typeface="+mj-lt"/>
                <a:hlinkClick r:id="rId87"/>
              </a:rPr>
              <a:t>τε</a:t>
            </a:r>
            <a:r>
              <a:rPr lang="en-US" b="1" dirty="0" smtClean="0">
                <a:solidFill>
                  <a:srgbClr val="002060"/>
                </a:solidFill>
                <a:latin typeface="+mj-lt"/>
              </a:rPr>
              <a:t> </a:t>
            </a:r>
            <a:r>
              <a:rPr lang="en-US" b="1" dirty="0" err="1" smtClean="0">
                <a:solidFill>
                  <a:srgbClr val="002060"/>
                </a:solidFill>
                <a:latin typeface="+mj-lt"/>
                <a:hlinkClick r:id="rId88"/>
              </a:rPr>
              <a:t>τῇ</a:t>
            </a:r>
            <a:r>
              <a:rPr lang="en-US" b="1" dirty="0" smtClean="0">
                <a:solidFill>
                  <a:srgbClr val="002060"/>
                </a:solidFill>
                <a:latin typeface="+mj-lt"/>
              </a:rPr>
              <a:t> </a:t>
            </a:r>
            <a:r>
              <a:rPr lang="en-US" b="1" dirty="0" err="1" smtClean="0">
                <a:solidFill>
                  <a:srgbClr val="002060"/>
                </a:solidFill>
                <a:latin typeface="+mj-lt"/>
                <a:hlinkClick r:id="rId89"/>
              </a:rPr>
              <a:t>βουλῇ</a:t>
            </a:r>
            <a:r>
              <a:rPr lang="en-US" b="1" dirty="0" smtClean="0">
                <a:solidFill>
                  <a:srgbClr val="002060"/>
                </a:solidFill>
                <a:latin typeface="+mj-lt"/>
              </a:rPr>
              <a:t> </a:t>
            </a:r>
            <a:r>
              <a:rPr lang="en-US" b="1" dirty="0" err="1" smtClean="0">
                <a:solidFill>
                  <a:srgbClr val="002060"/>
                </a:solidFill>
                <a:latin typeface="+mj-lt"/>
                <a:hlinkClick r:id="rId90"/>
              </a:rPr>
              <a:t>καὶ</a:t>
            </a:r>
            <a:r>
              <a:rPr lang="en-US" b="1" dirty="0" smtClean="0">
                <a:solidFill>
                  <a:srgbClr val="002060"/>
                </a:solidFill>
                <a:latin typeface="+mj-lt"/>
              </a:rPr>
              <a:t> </a:t>
            </a:r>
            <a:r>
              <a:rPr lang="en-US" b="1" dirty="0" err="1" smtClean="0">
                <a:solidFill>
                  <a:srgbClr val="002060"/>
                </a:solidFill>
                <a:latin typeface="+mj-lt"/>
                <a:hlinkClick r:id="rId91"/>
              </a:rPr>
              <a:t>πάλιν</a:t>
            </a:r>
            <a:r>
              <a:rPr lang="en-US" b="1" dirty="0" smtClean="0">
                <a:solidFill>
                  <a:srgbClr val="002060"/>
                </a:solidFill>
                <a:latin typeface="+mj-lt"/>
              </a:rPr>
              <a:t> </a:t>
            </a:r>
            <a:r>
              <a:rPr lang="en-US" b="1" dirty="0" err="1" smtClean="0">
                <a:solidFill>
                  <a:srgbClr val="002060"/>
                </a:solidFill>
                <a:latin typeface="+mj-lt"/>
                <a:hlinkClick r:id="rId92"/>
              </a:rPr>
              <a:t>ἐν</a:t>
            </a:r>
            <a:r>
              <a:rPr lang="en-US" b="1" dirty="0" smtClean="0">
                <a:solidFill>
                  <a:srgbClr val="002060"/>
                </a:solidFill>
                <a:latin typeface="+mj-lt"/>
              </a:rPr>
              <a:t> </a:t>
            </a:r>
            <a:r>
              <a:rPr lang="en-US" b="1" dirty="0" err="1" smtClean="0">
                <a:solidFill>
                  <a:srgbClr val="002060"/>
                </a:solidFill>
                <a:latin typeface="+mj-lt"/>
                <a:hlinkClick r:id="rId93"/>
              </a:rPr>
              <a:t>δικαστηρίῳ</a:t>
            </a:r>
            <a:r>
              <a:rPr lang="en-US" b="1" dirty="0" smtClean="0">
                <a:solidFill>
                  <a:srgbClr val="002060"/>
                </a:solidFill>
                <a:latin typeface="+mj-lt"/>
              </a:rPr>
              <a:t>. </a:t>
            </a:r>
            <a:r>
              <a:rPr lang="en-US" b="1" dirty="0" err="1" smtClean="0">
                <a:solidFill>
                  <a:srgbClr val="002060"/>
                </a:solidFill>
                <a:latin typeface="+mj-lt"/>
                <a:hlinkClick r:id="rId94"/>
              </a:rPr>
              <a:t>καὶ</a:t>
            </a:r>
            <a:r>
              <a:rPr lang="en-US" b="1" dirty="0" smtClean="0">
                <a:solidFill>
                  <a:srgbClr val="002060"/>
                </a:solidFill>
                <a:latin typeface="+mj-lt"/>
              </a:rPr>
              <a:t> </a:t>
            </a:r>
            <a:r>
              <a:rPr lang="en-US" b="1" dirty="0" err="1" smtClean="0">
                <a:solidFill>
                  <a:srgbClr val="002060"/>
                </a:solidFill>
                <a:latin typeface="+mj-lt"/>
                <a:hlinkClick r:id="rId95"/>
              </a:rPr>
              <a:t>πρότερον</a:t>
            </a:r>
            <a:r>
              <a:rPr lang="en-US" b="1" dirty="0" smtClean="0">
                <a:solidFill>
                  <a:srgbClr val="002060"/>
                </a:solidFill>
                <a:latin typeface="+mj-lt"/>
              </a:rPr>
              <a:t> </a:t>
            </a:r>
            <a:r>
              <a:rPr lang="en-US" b="1" dirty="0" err="1" smtClean="0">
                <a:solidFill>
                  <a:srgbClr val="002060"/>
                </a:solidFill>
                <a:latin typeface="+mj-lt"/>
                <a:hlinkClick r:id="rId96"/>
              </a:rPr>
              <a:t>μὲν</a:t>
            </a:r>
            <a:r>
              <a:rPr lang="en-US" b="1" dirty="0" smtClean="0">
                <a:solidFill>
                  <a:srgbClr val="002060"/>
                </a:solidFill>
                <a:latin typeface="+mj-lt"/>
              </a:rPr>
              <a:t> </a:t>
            </a:r>
            <a:r>
              <a:rPr lang="en-US" b="1" dirty="0" err="1" smtClean="0">
                <a:solidFill>
                  <a:srgbClr val="002060"/>
                </a:solidFill>
                <a:latin typeface="+mj-lt"/>
                <a:hlinkClick r:id="rId97"/>
              </a:rPr>
              <a:t>οὐκ</a:t>
            </a:r>
            <a:r>
              <a:rPr lang="en-US" b="1" dirty="0" smtClean="0">
                <a:solidFill>
                  <a:srgbClr val="002060"/>
                </a:solidFill>
                <a:latin typeface="+mj-lt"/>
              </a:rPr>
              <a:t> </a:t>
            </a:r>
            <a:r>
              <a:rPr lang="en-US" b="1" dirty="0" err="1" smtClean="0">
                <a:solidFill>
                  <a:srgbClr val="002060"/>
                </a:solidFill>
                <a:latin typeface="+mj-lt"/>
                <a:hlinkClick r:id="rId98"/>
              </a:rPr>
              <a:t>ἦρχεν</a:t>
            </a:r>
            <a:r>
              <a:rPr lang="en-US" b="1" dirty="0" smtClean="0">
                <a:solidFill>
                  <a:srgbClr val="002060"/>
                </a:solidFill>
                <a:latin typeface="+mj-lt"/>
              </a:rPr>
              <a:t> </a:t>
            </a:r>
            <a:r>
              <a:rPr lang="en-US" b="1" dirty="0" err="1" smtClean="0">
                <a:solidFill>
                  <a:srgbClr val="002060"/>
                </a:solidFill>
                <a:latin typeface="+mj-lt"/>
                <a:hlinkClick r:id="rId99"/>
              </a:rPr>
              <a:t>ὅντιν</a:t>
            </a:r>
            <a:r>
              <a:rPr lang="en-US" b="1" dirty="0" smtClean="0">
                <a:solidFill>
                  <a:srgbClr val="002060"/>
                </a:solidFill>
                <a:latin typeface="+mj-lt"/>
                <a:hlinkClick r:id="rId99"/>
              </a:rPr>
              <a:t>᾽</a:t>
            </a:r>
            <a:r>
              <a:rPr lang="en-US" b="1" dirty="0" smtClean="0">
                <a:solidFill>
                  <a:srgbClr val="002060"/>
                </a:solidFill>
                <a:latin typeface="+mj-lt"/>
              </a:rPr>
              <a:t> </a:t>
            </a:r>
            <a:r>
              <a:rPr lang="en-US" b="1" dirty="0" err="1" smtClean="0">
                <a:solidFill>
                  <a:srgbClr val="002060"/>
                </a:solidFill>
                <a:latin typeface="+mj-lt"/>
                <a:hlinkClick r:id="rId100"/>
              </a:rPr>
              <a:t>ἀποδοκιμάσειεν</a:t>
            </a:r>
            <a:r>
              <a:rPr lang="en-US" b="1" dirty="0" smtClean="0">
                <a:solidFill>
                  <a:srgbClr val="002060"/>
                </a:solidFill>
                <a:latin typeface="+mj-lt"/>
              </a:rPr>
              <a:t> </a:t>
            </a:r>
            <a:r>
              <a:rPr lang="en-US" b="1" dirty="0" smtClean="0">
                <a:solidFill>
                  <a:srgbClr val="002060"/>
                </a:solidFill>
                <a:latin typeface="+mj-lt"/>
                <a:hlinkClick r:id="rId101"/>
              </a:rPr>
              <a:t>ἡ</a:t>
            </a:r>
            <a:r>
              <a:rPr lang="en-US" b="1" dirty="0" smtClean="0">
                <a:solidFill>
                  <a:srgbClr val="002060"/>
                </a:solidFill>
                <a:latin typeface="+mj-lt"/>
              </a:rPr>
              <a:t> </a:t>
            </a:r>
            <a:r>
              <a:rPr lang="en-US" b="1" dirty="0" err="1" smtClean="0">
                <a:solidFill>
                  <a:srgbClr val="002060"/>
                </a:solidFill>
                <a:latin typeface="+mj-lt"/>
                <a:hlinkClick r:id="rId102"/>
              </a:rPr>
              <a:t>βουλή</a:t>
            </a:r>
            <a:r>
              <a:rPr lang="en-US" b="1" dirty="0" smtClean="0">
                <a:solidFill>
                  <a:srgbClr val="002060"/>
                </a:solidFill>
                <a:latin typeface="+mj-lt"/>
              </a:rPr>
              <a:t>, </a:t>
            </a:r>
            <a:r>
              <a:rPr lang="en-US" b="1" dirty="0" err="1" smtClean="0">
                <a:solidFill>
                  <a:srgbClr val="002060"/>
                </a:solidFill>
                <a:latin typeface="+mj-lt"/>
                <a:hlinkClick r:id="rId103"/>
              </a:rPr>
              <a:t>νῦν</a:t>
            </a:r>
            <a:r>
              <a:rPr lang="en-US" b="1" dirty="0" smtClean="0">
                <a:solidFill>
                  <a:srgbClr val="002060"/>
                </a:solidFill>
                <a:latin typeface="+mj-lt"/>
              </a:rPr>
              <a:t> </a:t>
            </a:r>
            <a:r>
              <a:rPr lang="en-US" b="1" dirty="0" smtClean="0">
                <a:solidFill>
                  <a:srgbClr val="002060"/>
                </a:solidFill>
                <a:latin typeface="+mj-lt"/>
                <a:hlinkClick r:id="rId104"/>
              </a:rPr>
              <a:t>δ᾽</a:t>
            </a:r>
            <a:r>
              <a:rPr lang="en-US" b="1" dirty="0" smtClean="0">
                <a:solidFill>
                  <a:srgbClr val="002060"/>
                </a:solidFill>
                <a:latin typeface="+mj-lt"/>
              </a:rPr>
              <a:t> </a:t>
            </a:r>
            <a:r>
              <a:rPr lang="en-US" b="1" dirty="0" err="1" smtClean="0">
                <a:solidFill>
                  <a:srgbClr val="002060"/>
                </a:solidFill>
                <a:latin typeface="+mj-lt"/>
                <a:hlinkClick r:id="rId105"/>
              </a:rPr>
              <a:t>ἔφεσίς</a:t>
            </a:r>
            <a:r>
              <a:rPr lang="en-US" b="1" dirty="0" smtClean="0">
                <a:solidFill>
                  <a:srgbClr val="002060"/>
                </a:solidFill>
                <a:latin typeface="+mj-lt"/>
              </a:rPr>
              <a:t> </a:t>
            </a:r>
            <a:r>
              <a:rPr lang="en-US" b="1" dirty="0" err="1" smtClean="0">
                <a:solidFill>
                  <a:srgbClr val="002060"/>
                </a:solidFill>
                <a:latin typeface="+mj-lt"/>
                <a:hlinkClick r:id="rId106"/>
              </a:rPr>
              <a:t>ἐστιν</a:t>
            </a:r>
            <a:r>
              <a:rPr lang="en-US" b="1" dirty="0" smtClean="0">
                <a:solidFill>
                  <a:srgbClr val="002060"/>
                </a:solidFill>
                <a:latin typeface="+mj-lt"/>
              </a:rPr>
              <a:t> </a:t>
            </a:r>
            <a:r>
              <a:rPr lang="en-US" b="1" dirty="0" err="1" smtClean="0">
                <a:solidFill>
                  <a:srgbClr val="002060"/>
                </a:solidFill>
                <a:latin typeface="+mj-lt"/>
                <a:hlinkClick r:id="rId107"/>
              </a:rPr>
              <a:t>εἰς</a:t>
            </a:r>
            <a:r>
              <a:rPr lang="en-US" b="1" dirty="0" smtClean="0">
                <a:solidFill>
                  <a:srgbClr val="002060"/>
                </a:solidFill>
                <a:latin typeface="+mj-lt"/>
              </a:rPr>
              <a:t> </a:t>
            </a:r>
            <a:r>
              <a:rPr lang="en-US" b="1" dirty="0" err="1" smtClean="0">
                <a:solidFill>
                  <a:srgbClr val="002060"/>
                </a:solidFill>
                <a:latin typeface="+mj-lt"/>
                <a:hlinkClick r:id="rId108"/>
              </a:rPr>
              <a:t>τὸ</a:t>
            </a:r>
            <a:r>
              <a:rPr lang="en-US" b="1" dirty="0" smtClean="0">
                <a:solidFill>
                  <a:srgbClr val="002060"/>
                </a:solidFill>
                <a:latin typeface="+mj-lt"/>
              </a:rPr>
              <a:t> </a:t>
            </a:r>
            <a:r>
              <a:rPr lang="en-US" b="1" dirty="0" err="1" smtClean="0">
                <a:solidFill>
                  <a:srgbClr val="002060"/>
                </a:solidFill>
                <a:latin typeface="+mj-lt"/>
                <a:hlinkClick r:id="rId109"/>
              </a:rPr>
              <a:t>δικαστήριον</a:t>
            </a:r>
            <a:r>
              <a:rPr lang="en-US" b="1" dirty="0" smtClean="0">
                <a:solidFill>
                  <a:srgbClr val="002060"/>
                </a:solidFill>
                <a:latin typeface="+mj-lt"/>
              </a:rPr>
              <a:t>, </a:t>
            </a:r>
            <a:r>
              <a:rPr lang="en-US" b="1" dirty="0" err="1" smtClean="0">
                <a:solidFill>
                  <a:srgbClr val="002060"/>
                </a:solidFill>
                <a:latin typeface="+mj-lt"/>
                <a:hlinkClick r:id="rId110"/>
              </a:rPr>
              <a:t>καὶ</a:t>
            </a:r>
            <a:r>
              <a:rPr lang="en-US" b="1" dirty="0" smtClean="0">
                <a:solidFill>
                  <a:srgbClr val="002060"/>
                </a:solidFill>
                <a:latin typeface="+mj-lt"/>
              </a:rPr>
              <a:t> </a:t>
            </a:r>
            <a:r>
              <a:rPr lang="en-US" b="1" dirty="0" err="1" smtClean="0">
                <a:solidFill>
                  <a:srgbClr val="002060"/>
                </a:solidFill>
                <a:latin typeface="+mj-lt"/>
                <a:hlinkClick r:id="rId111"/>
              </a:rPr>
              <a:t>τοῦτο</a:t>
            </a:r>
            <a:r>
              <a:rPr lang="en-US" b="1" dirty="0" smtClean="0">
                <a:solidFill>
                  <a:srgbClr val="002060"/>
                </a:solidFill>
                <a:latin typeface="+mj-lt"/>
              </a:rPr>
              <a:t> </a:t>
            </a:r>
            <a:r>
              <a:rPr lang="en-US" b="1" dirty="0" err="1" smtClean="0">
                <a:solidFill>
                  <a:srgbClr val="002060"/>
                </a:solidFill>
                <a:latin typeface="+mj-lt"/>
                <a:hlinkClick r:id="rId112"/>
              </a:rPr>
              <a:t>κύριόν</a:t>
            </a:r>
            <a:r>
              <a:rPr lang="en-US" b="1" dirty="0" smtClean="0">
                <a:solidFill>
                  <a:srgbClr val="002060"/>
                </a:solidFill>
                <a:latin typeface="+mj-lt"/>
              </a:rPr>
              <a:t> </a:t>
            </a:r>
            <a:r>
              <a:rPr lang="en-US" b="1" dirty="0" err="1" smtClean="0">
                <a:solidFill>
                  <a:srgbClr val="002060"/>
                </a:solidFill>
                <a:latin typeface="+mj-lt"/>
                <a:hlinkClick r:id="rId113"/>
              </a:rPr>
              <a:t>ἐστι</a:t>
            </a:r>
            <a:r>
              <a:rPr lang="en-US" b="1" dirty="0" smtClean="0">
                <a:solidFill>
                  <a:srgbClr val="002060"/>
                </a:solidFill>
                <a:latin typeface="+mj-lt"/>
              </a:rPr>
              <a:t> </a:t>
            </a:r>
            <a:r>
              <a:rPr lang="en-US" b="1" dirty="0" err="1" smtClean="0">
                <a:solidFill>
                  <a:srgbClr val="002060"/>
                </a:solidFill>
                <a:latin typeface="+mj-lt"/>
                <a:hlinkClick r:id="rId114"/>
              </a:rPr>
              <a:t>τῆς</a:t>
            </a:r>
            <a:r>
              <a:rPr lang="en-US" b="1" dirty="0" smtClean="0">
                <a:solidFill>
                  <a:srgbClr val="002060"/>
                </a:solidFill>
                <a:latin typeface="+mj-lt"/>
              </a:rPr>
              <a:t> </a:t>
            </a:r>
            <a:r>
              <a:rPr lang="en-US" b="1" dirty="0" err="1" smtClean="0">
                <a:solidFill>
                  <a:srgbClr val="002060"/>
                </a:solidFill>
                <a:latin typeface="+mj-lt"/>
                <a:hlinkClick r:id="rId115"/>
              </a:rPr>
              <a:t>δοκιμασίας</a:t>
            </a:r>
            <a:r>
              <a:rPr lang="en-US" b="1" dirty="0" smtClean="0">
                <a:solidFill>
                  <a:srgbClr val="002060"/>
                </a:solidFill>
                <a:latin typeface="+mj-lt"/>
              </a:rPr>
              <a:t>.</a:t>
            </a:r>
            <a:endParaRPr lang="en-GB" b="1" dirty="0" smtClean="0">
              <a:solidFill>
                <a:srgbClr val="002060"/>
              </a:solidFill>
              <a:latin typeface="+mj-lt"/>
            </a:endParaRPr>
          </a:p>
          <a:p>
            <a:endParaRPr lang="en-GB" b="1" dirty="0" smtClean="0">
              <a:solidFill>
                <a:srgbClr val="002060"/>
              </a:solidFill>
              <a:latin typeface="+mj-lt"/>
            </a:endParaRP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58204" cy="500066"/>
          </a:xfrm>
        </p:spPr>
        <p:txBody>
          <a:bodyPr>
            <a:normAutofit/>
          </a:bodyPr>
          <a:lstStyle/>
          <a:p>
            <a:pPr algn="ctr"/>
            <a:r>
              <a:rPr lang="el-GR" sz="2400" b="1" i="1" dirty="0" smtClean="0"/>
              <a:t>Αθηναίων Πολιτεία 55.1-2</a:t>
            </a:r>
            <a:endParaRPr lang="en-GB" sz="2400" b="1" i="1" dirty="0"/>
          </a:p>
        </p:txBody>
      </p:sp>
      <p:sp>
        <p:nvSpPr>
          <p:cNvPr id="3" name="2 - Θέση περιεχομένου"/>
          <p:cNvSpPr>
            <a:spLocks noGrp="1"/>
          </p:cNvSpPr>
          <p:nvPr>
            <p:ph idx="1"/>
          </p:nvPr>
        </p:nvSpPr>
        <p:spPr>
          <a:xfrm>
            <a:off x="428596" y="857232"/>
            <a:ext cx="8258204" cy="5715040"/>
          </a:xfrm>
        </p:spPr>
        <p:txBody>
          <a:bodyPr>
            <a:noAutofit/>
          </a:bodyPr>
          <a:lstStyle/>
          <a:p>
            <a:r>
              <a:rPr lang="el-GR" sz="1800" dirty="0" smtClean="0">
                <a:latin typeface="+mj-lt"/>
              </a:rPr>
              <a:t>Στην περίπτωση των αρχόντων, υπήρχε στην εποχή της συγγραφής της Αθηναίων Πολιτείας μία υποχρεωτική αναφορά σε ένα δικαστήριο, είτε η βουλή αποδεχόταν έναν υποψήφιο είτε τον απέρριπτε. Φαίνεται ότι ήταν μεταγενέστερη πρακτική όλοι οι αξιωματούχοι εκλεγμένοι είτε με κλήρωση είτε με </a:t>
            </a:r>
            <a:r>
              <a:rPr lang="el-GR" sz="1800" b="1" i="1" dirty="0" err="1" smtClean="0">
                <a:latin typeface="+mj-lt"/>
              </a:rPr>
              <a:t>επιχειροτονία</a:t>
            </a:r>
            <a:r>
              <a:rPr lang="el-GR" sz="1800" dirty="0" smtClean="0">
                <a:latin typeface="+mj-lt"/>
              </a:rPr>
              <a:t> (ψήφο δια ανάτασης χειρός) να εξετάζονται και από τη βουλή και από το δικαστήριο. Ως εξαίρεση η αναφορά στον Γραμματέα, υπάρχει υπαινιγμός ότι αυτή η θέση εισήχθη κατά πάσα πιθανότητα σε μία εποχή όταν ήταν κανόνας για όλους τους αξιωματούχους να περνούν τη δοκιμασία τους στο δικαστήριο.</a:t>
            </a:r>
            <a:endParaRPr lang="en-GB" sz="1800" dirty="0" smtClean="0">
              <a:latin typeface="+mj-lt"/>
            </a:endParaRPr>
          </a:p>
          <a:p>
            <a:r>
              <a:rPr lang="el-GR" sz="1800" dirty="0" smtClean="0">
                <a:latin typeface="+mj-lt"/>
              </a:rPr>
              <a:t>Η παρέμβαση του δικαστηρίου στη διαδικασία της δοκιμασίας όλων των αξιωματούχων είναι πολύ σημαντική καθώς η εξέτασή τους αποτελεί ζήτημα κρίσης ανοικτό προς όλους τους Αθηναίους. Κάθε Αθηναίος πολίτης μπορούσε να κατηγορήσει τους υποψηφίους για δημόσια αξιώματα. Επιπλέον, η κρίση αποφασιζόταν από μεγάλους αριθμούς δικαστών εκλεγμένων με κλήρο και βασιζόταν στην παρουσίαση οποιασδήποτε δήλωσης ή κατηγορίας, ίσως άσχετης προς την υπόθεση αλλά που εστίαζε σε επιχειρήματα ήθους των υποψηφίων όσον αφορά τη διαγωγή τους στον ιδιωτικό και δημόσιο βίο τους. Στο πλαίσιο του πολιτικού ανταγωνισμού, η συγκεκριμένη διαδικασία μπορούσε εύκολα να μετατραπεί σε πολιτικό όπλο εναντίον των αντιπάλων κάποιου. Σε κάθε περίπτωση, είναι σημαντικό να τονίσουμε ότι οι Αθηναίοι είχαν λόγο εκ των προτέρων για τους αξιωματούχους τους πριν αναλάβουν την αρχή.</a:t>
            </a:r>
            <a:endParaRPr lang="en-GB" sz="1800" dirty="0" smtClean="0">
              <a:latin typeface="+mj-lt"/>
            </a:endParaRPr>
          </a:p>
          <a:p>
            <a:endParaRPr lang="en-GB" sz="1800"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857256"/>
          </a:xfrm>
        </p:spPr>
        <p:txBody>
          <a:bodyPr/>
          <a:lstStyle/>
          <a:p>
            <a:pPr algn="ctr"/>
            <a:r>
              <a:rPr lang="el-GR" b="1" dirty="0" smtClean="0"/>
              <a:t>ΔΟΚΙΜΑΣΙΑ ΡΗΤΟΡΩΝ </a:t>
            </a:r>
            <a:endParaRPr lang="en-GB" b="1" dirty="0"/>
          </a:p>
        </p:txBody>
      </p:sp>
      <p:sp>
        <p:nvSpPr>
          <p:cNvPr id="3" name="2 - Θέση περιεχομένου"/>
          <p:cNvSpPr>
            <a:spLocks noGrp="1"/>
          </p:cNvSpPr>
          <p:nvPr>
            <p:ph idx="1"/>
          </p:nvPr>
        </p:nvSpPr>
        <p:spPr>
          <a:xfrm>
            <a:off x="357158" y="1214422"/>
            <a:ext cx="8329642" cy="5110178"/>
          </a:xfrm>
        </p:spPr>
        <p:txBody>
          <a:bodyPr/>
          <a:lstStyle/>
          <a:p>
            <a:r>
              <a:rPr lang="el-GR" b="1" dirty="0" smtClean="0">
                <a:latin typeface="+mj-lt"/>
              </a:rPr>
              <a:t>Η αναισχυντία του Τίμαρχου – Τι προβλέπει ο νόμος "</a:t>
            </a:r>
            <a:r>
              <a:rPr lang="el-GR" b="1" dirty="0" err="1" smtClean="0">
                <a:latin typeface="+mj-lt"/>
              </a:rPr>
              <a:t>περὶ</a:t>
            </a:r>
            <a:r>
              <a:rPr lang="el-GR" b="1" dirty="0" smtClean="0">
                <a:latin typeface="+mj-lt"/>
              </a:rPr>
              <a:t> δοκιμασίας </a:t>
            </a:r>
            <a:r>
              <a:rPr lang="el-GR" b="1" dirty="0" err="1" smtClean="0">
                <a:latin typeface="+mj-lt"/>
              </a:rPr>
              <a:t>ῥητόρων</a:t>
            </a:r>
            <a:r>
              <a:rPr lang="el-GR" b="1" dirty="0" smtClean="0">
                <a:latin typeface="+mj-lt"/>
              </a:rPr>
              <a:t>« (Αισχίνης 1.26-32)</a:t>
            </a:r>
            <a:endParaRPr lang="en-GB" dirty="0" smtClean="0">
              <a:latin typeface="+mj-lt"/>
            </a:endParaRPr>
          </a:p>
          <a:p>
            <a:r>
              <a:rPr lang="el-GR" dirty="0" smtClean="0">
                <a:latin typeface="+mj-lt"/>
              </a:rPr>
              <a:t>Συνεχίζοντας το εκτενές </a:t>
            </a:r>
            <a:r>
              <a:rPr lang="el-GR" i="1" dirty="0" err="1" smtClean="0">
                <a:latin typeface="+mj-lt"/>
              </a:rPr>
              <a:t>προοίμιόν</a:t>
            </a:r>
            <a:r>
              <a:rPr lang="el-GR" dirty="0" smtClean="0">
                <a:latin typeface="+mj-lt"/>
              </a:rPr>
              <a:t> του (βλ. και ΑΙΣΧΙΝ 1.1–7) ο Αισχίνης αναφέρθηκε διεξοδικά στους νόμους που καθόριζαν την πρέπουσα διαγωγή των πολιτών και τη δημόσια </a:t>
            </a:r>
            <a:r>
              <a:rPr lang="el-GR" i="1" dirty="0" err="1" smtClean="0">
                <a:latin typeface="+mj-lt"/>
              </a:rPr>
              <a:t>εὐκοσμίαν</a:t>
            </a:r>
            <a:r>
              <a:rPr lang="el-GR" dirty="0" smtClean="0">
                <a:latin typeface="+mj-lt"/>
              </a:rPr>
              <a:t> , ενώ στη συνέχεια επικαλέστηκε την κοσμιότητα εμβληματικών μορφών του αθηναϊκού παρελθόντος. Κάλεσε, μάλιστα, τους ακροατές του να θυμηθούν έναν ανδριάντα, που αναπαριστούσε τον Σόλωνα με τα χέρια κρυμμένα κάτω από τον μανδύα, στάση με την οποία ο νομοθέτης μιλούσε προς τον λαό. </a:t>
            </a:r>
            <a:r>
              <a:rPr lang="en-GB" dirty="0" err="1" smtClean="0">
                <a:latin typeface="+mj-lt"/>
              </a:rPr>
              <a:t>Και</a:t>
            </a:r>
            <a:r>
              <a:rPr lang="en-GB" dirty="0" smtClean="0">
                <a:latin typeface="+mj-lt"/>
              </a:rPr>
              <a:t> </a:t>
            </a:r>
            <a:r>
              <a:rPr lang="en-GB" dirty="0" err="1" smtClean="0">
                <a:latin typeface="+mj-lt"/>
              </a:rPr>
              <a:t>συνεχίζει</a:t>
            </a:r>
            <a:r>
              <a:rPr lang="en-GB" dirty="0" smtClean="0">
                <a:latin typeface="+mj-lt"/>
              </a:rPr>
              <a:t>:</a:t>
            </a:r>
          </a:p>
          <a:p>
            <a:endParaRPr lang="en-GB"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500066"/>
          </a:xfrm>
        </p:spPr>
        <p:txBody>
          <a:bodyPr>
            <a:noAutofit/>
          </a:bodyPr>
          <a:lstStyle/>
          <a:p>
            <a:pPr algn="ctr"/>
            <a:r>
              <a:rPr lang="el-GR" sz="3600" b="1" dirty="0" smtClean="0"/>
              <a:t>ΑΙΣΧΙΝΗΣ 1.26</a:t>
            </a:r>
            <a:endParaRPr lang="en-GB" sz="3600" b="1" dirty="0"/>
          </a:p>
        </p:txBody>
      </p:sp>
      <p:sp>
        <p:nvSpPr>
          <p:cNvPr id="3" name="2 - Θέση περιεχομένου"/>
          <p:cNvSpPr>
            <a:spLocks noGrp="1"/>
          </p:cNvSpPr>
          <p:nvPr>
            <p:ph idx="1"/>
          </p:nvPr>
        </p:nvSpPr>
        <p:spPr>
          <a:xfrm>
            <a:off x="214282" y="928670"/>
            <a:ext cx="8472518" cy="5786478"/>
          </a:xfrm>
        </p:spPr>
        <p:txBody>
          <a:bodyPr>
            <a:normAutofit fontScale="92500" lnSpcReduction="20000"/>
          </a:bodyPr>
          <a:lstStyle/>
          <a:p>
            <a:r>
              <a:rPr lang="en-GB" dirty="0" smtClean="0"/>
              <a:t>    </a:t>
            </a:r>
            <a:r>
              <a:rPr lang="en-GB" dirty="0" smtClean="0">
                <a:latin typeface="+mj-lt"/>
              </a:rPr>
              <a:t>[26] </a:t>
            </a:r>
            <a:r>
              <a:rPr lang="en-GB" dirty="0" err="1" smtClean="0">
                <a:latin typeface="+mj-lt"/>
              </a:rPr>
              <a:t>Σκέψασθε</a:t>
            </a:r>
            <a:r>
              <a:rPr lang="en-GB" dirty="0" smtClean="0">
                <a:latin typeface="+mj-lt"/>
              </a:rPr>
              <a:t> </a:t>
            </a:r>
            <a:r>
              <a:rPr lang="en-GB" dirty="0" err="1" smtClean="0">
                <a:latin typeface="+mj-lt"/>
              </a:rPr>
              <a:t>δή</a:t>
            </a:r>
            <a:r>
              <a:rPr lang="en-GB" dirty="0" smtClean="0">
                <a:latin typeface="+mj-lt"/>
              </a:rPr>
              <a:t>, ὦ </a:t>
            </a:r>
            <a:r>
              <a:rPr lang="en-GB" dirty="0" err="1" smtClean="0">
                <a:latin typeface="+mj-lt"/>
              </a:rPr>
              <a:t>ἄνδρες</a:t>
            </a:r>
            <a:r>
              <a:rPr lang="en-GB" dirty="0" smtClean="0">
                <a:latin typeface="+mj-lt"/>
              </a:rPr>
              <a:t> </a:t>
            </a:r>
            <a:r>
              <a:rPr lang="en-GB" dirty="0" err="1" smtClean="0">
                <a:latin typeface="+mj-lt"/>
              </a:rPr>
              <a:t>Ἀθηναῖοι</a:t>
            </a:r>
            <a:r>
              <a:rPr lang="en-GB" dirty="0" smtClean="0">
                <a:latin typeface="+mj-lt"/>
              </a:rPr>
              <a:t>, </a:t>
            </a:r>
            <a:r>
              <a:rPr lang="en-GB" dirty="0" err="1" smtClean="0">
                <a:latin typeface="+mj-lt"/>
              </a:rPr>
              <a:t>ὅσον</a:t>
            </a:r>
            <a:r>
              <a:rPr lang="en-GB" dirty="0" smtClean="0">
                <a:latin typeface="+mj-lt"/>
              </a:rPr>
              <a:t> </a:t>
            </a:r>
            <a:r>
              <a:rPr lang="en-GB" dirty="0" err="1" smtClean="0">
                <a:latin typeface="+mj-lt"/>
              </a:rPr>
              <a:t>διαφέρει</a:t>
            </a:r>
            <a:r>
              <a:rPr lang="en-GB" dirty="0" smtClean="0">
                <a:latin typeface="+mj-lt"/>
              </a:rPr>
              <a:t> ὁ</a:t>
            </a:r>
            <a:br>
              <a:rPr lang="en-GB" dirty="0" smtClean="0">
                <a:latin typeface="+mj-lt"/>
              </a:rPr>
            </a:br>
            <a:r>
              <a:rPr lang="en-GB" dirty="0" err="1" smtClean="0">
                <a:latin typeface="+mj-lt"/>
              </a:rPr>
              <a:t>Σόλων</a:t>
            </a:r>
            <a:r>
              <a:rPr lang="en-GB" dirty="0" smtClean="0">
                <a:latin typeface="+mj-lt"/>
              </a:rPr>
              <a:t> </a:t>
            </a:r>
            <a:r>
              <a:rPr lang="en-GB" dirty="0" err="1" smtClean="0">
                <a:latin typeface="+mj-lt"/>
              </a:rPr>
              <a:t>Τιμάρχου</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οἱ</a:t>
            </a:r>
            <a:r>
              <a:rPr lang="en-GB" dirty="0" smtClean="0">
                <a:latin typeface="+mj-lt"/>
              </a:rPr>
              <a:t> </a:t>
            </a:r>
            <a:r>
              <a:rPr lang="en-GB" dirty="0" err="1" smtClean="0">
                <a:latin typeface="+mj-lt"/>
              </a:rPr>
              <a:t>ἄνδρες</a:t>
            </a:r>
            <a:r>
              <a:rPr lang="en-GB" dirty="0" smtClean="0">
                <a:latin typeface="+mj-lt"/>
              </a:rPr>
              <a:t> </a:t>
            </a:r>
            <a:r>
              <a:rPr lang="en-GB" dirty="0" err="1" smtClean="0">
                <a:latin typeface="+mj-lt"/>
              </a:rPr>
              <a:t>ἐκεῖνοι</a:t>
            </a:r>
            <a:r>
              <a:rPr lang="en-GB" dirty="0" smtClean="0">
                <a:latin typeface="+mj-lt"/>
              </a:rPr>
              <a:t> </a:t>
            </a:r>
            <a:r>
              <a:rPr lang="en-GB" dirty="0" err="1" smtClean="0">
                <a:latin typeface="+mj-lt"/>
              </a:rPr>
              <a:t>ὧν</a:t>
            </a:r>
            <a:r>
              <a:rPr lang="en-GB" dirty="0" smtClean="0">
                <a:latin typeface="+mj-lt"/>
              </a:rPr>
              <a:t> </a:t>
            </a:r>
            <a:r>
              <a:rPr lang="en-GB" dirty="0" err="1" smtClean="0">
                <a:latin typeface="+mj-lt"/>
              </a:rPr>
              <a:t>ὀλίγῳ</a:t>
            </a:r>
            <a:r>
              <a:rPr lang="en-GB" dirty="0" smtClean="0">
                <a:latin typeface="+mj-lt"/>
              </a:rPr>
              <a:t> </a:t>
            </a:r>
            <a:r>
              <a:rPr lang="en-GB" dirty="0" err="1" smtClean="0">
                <a:latin typeface="+mj-lt"/>
              </a:rPr>
              <a:t>πρότερον</a:t>
            </a:r>
            <a:r>
              <a:rPr lang="en-GB" dirty="0" smtClean="0">
                <a:latin typeface="+mj-lt"/>
              </a:rPr>
              <a:t/>
            </a:r>
            <a:br>
              <a:rPr lang="en-GB" dirty="0" smtClean="0">
                <a:latin typeface="+mj-lt"/>
              </a:rPr>
            </a:br>
            <a:r>
              <a:rPr lang="en-GB" dirty="0" err="1" smtClean="0">
                <a:latin typeface="+mj-lt"/>
              </a:rPr>
              <a:t>ἐπεμνήσθην</a:t>
            </a:r>
            <a:r>
              <a:rPr lang="en-GB" dirty="0" smtClean="0">
                <a:latin typeface="+mj-lt"/>
              </a:rPr>
              <a:t>. </a:t>
            </a:r>
            <a:r>
              <a:rPr lang="en-GB" dirty="0" err="1" smtClean="0">
                <a:latin typeface="+mj-lt"/>
              </a:rPr>
              <a:t>ἐκεῖνοι</a:t>
            </a:r>
            <a:r>
              <a:rPr lang="en-GB" dirty="0" smtClean="0">
                <a:latin typeface="+mj-lt"/>
              </a:rPr>
              <a:t> </a:t>
            </a:r>
            <a:r>
              <a:rPr lang="en-GB" dirty="0" err="1" smtClean="0">
                <a:latin typeface="+mj-lt"/>
              </a:rPr>
              <a:t>μέν</a:t>
            </a:r>
            <a:r>
              <a:rPr lang="en-GB" dirty="0" smtClean="0">
                <a:latin typeface="+mj-lt"/>
              </a:rPr>
              <a:t> </a:t>
            </a:r>
            <a:r>
              <a:rPr lang="en-GB" dirty="0" err="1" smtClean="0">
                <a:latin typeface="+mj-lt"/>
              </a:rPr>
              <a:t>γε</a:t>
            </a:r>
            <a:r>
              <a:rPr lang="en-GB" dirty="0" smtClean="0">
                <a:latin typeface="+mj-lt"/>
              </a:rPr>
              <a:t> </a:t>
            </a:r>
            <a:r>
              <a:rPr lang="en-GB" dirty="0" err="1" smtClean="0">
                <a:latin typeface="+mj-lt"/>
              </a:rPr>
              <a:t>ᾐσχύνοντο</a:t>
            </a:r>
            <a:r>
              <a:rPr lang="en-GB" dirty="0" smtClean="0">
                <a:latin typeface="+mj-lt"/>
              </a:rPr>
              <a:t> </a:t>
            </a:r>
            <a:r>
              <a:rPr lang="en-GB" dirty="0" err="1" smtClean="0">
                <a:latin typeface="+mj-lt"/>
              </a:rPr>
              <a:t>ἔξω</a:t>
            </a:r>
            <a:r>
              <a:rPr lang="en-GB" dirty="0" smtClean="0">
                <a:latin typeface="+mj-lt"/>
              </a:rPr>
              <a:t> </a:t>
            </a:r>
            <a:r>
              <a:rPr lang="en-GB" dirty="0" err="1" smtClean="0">
                <a:latin typeface="+mj-lt"/>
              </a:rPr>
              <a:t>τὴν</a:t>
            </a:r>
            <a:r>
              <a:rPr lang="en-GB" dirty="0" smtClean="0">
                <a:latin typeface="+mj-lt"/>
              </a:rPr>
              <a:t> </a:t>
            </a:r>
            <a:r>
              <a:rPr lang="en-GB" dirty="0" err="1" smtClean="0">
                <a:latin typeface="+mj-lt"/>
              </a:rPr>
              <a:t>χεῖρα</a:t>
            </a:r>
            <a:r>
              <a:rPr lang="en-GB" dirty="0" smtClean="0">
                <a:latin typeface="+mj-lt"/>
              </a:rPr>
              <a:t/>
            </a:r>
            <a:br>
              <a:rPr lang="en-GB" dirty="0" smtClean="0">
                <a:latin typeface="+mj-lt"/>
              </a:rPr>
            </a:br>
            <a:r>
              <a:rPr lang="en-GB" dirty="0" err="1" smtClean="0">
                <a:latin typeface="+mj-lt"/>
              </a:rPr>
              <a:t>ἔχοντες</a:t>
            </a:r>
            <a:r>
              <a:rPr lang="en-GB" dirty="0" smtClean="0">
                <a:latin typeface="+mj-lt"/>
              </a:rPr>
              <a:t> </a:t>
            </a:r>
            <a:r>
              <a:rPr lang="en-GB" dirty="0" err="1" smtClean="0">
                <a:latin typeface="+mj-lt"/>
              </a:rPr>
              <a:t>λέγειν</a:t>
            </a:r>
            <a:r>
              <a:rPr lang="en-GB" dirty="0" smtClean="0">
                <a:latin typeface="+mj-lt"/>
              </a:rPr>
              <a:t>, </a:t>
            </a:r>
            <a:r>
              <a:rPr lang="en-GB" dirty="0" err="1" smtClean="0">
                <a:latin typeface="+mj-lt"/>
              </a:rPr>
              <a:t>οὑτοσὶ</a:t>
            </a:r>
            <a:r>
              <a:rPr lang="en-GB" dirty="0" smtClean="0">
                <a:latin typeface="+mj-lt"/>
              </a:rPr>
              <a:t> </a:t>
            </a:r>
            <a:r>
              <a:rPr lang="en-GB" dirty="0" err="1" smtClean="0">
                <a:latin typeface="+mj-lt"/>
              </a:rPr>
              <a:t>δὲ</a:t>
            </a:r>
            <a:r>
              <a:rPr lang="en-GB" dirty="0" smtClean="0">
                <a:latin typeface="+mj-lt"/>
              </a:rPr>
              <a:t> </a:t>
            </a:r>
            <a:r>
              <a:rPr lang="en-GB" dirty="0" err="1" smtClean="0">
                <a:latin typeface="+mj-lt"/>
              </a:rPr>
              <a:t>οὐ</a:t>
            </a:r>
            <a:r>
              <a:rPr lang="en-GB" dirty="0" smtClean="0">
                <a:latin typeface="+mj-lt"/>
              </a:rPr>
              <a:t> </a:t>
            </a:r>
            <a:r>
              <a:rPr lang="en-GB" dirty="0" err="1" smtClean="0">
                <a:latin typeface="+mj-lt"/>
              </a:rPr>
              <a:t>πάλαι</a:t>
            </a:r>
            <a:r>
              <a:rPr lang="en-GB" dirty="0" smtClean="0">
                <a:latin typeface="+mj-lt"/>
              </a:rPr>
              <a:t>, </a:t>
            </a:r>
            <a:r>
              <a:rPr lang="en-GB" dirty="0" err="1" smtClean="0">
                <a:latin typeface="+mj-lt"/>
              </a:rPr>
              <a:t>ἀλλὰ</a:t>
            </a:r>
            <a:r>
              <a:rPr lang="en-GB" dirty="0" smtClean="0">
                <a:latin typeface="+mj-lt"/>
              </a:rPr>
              <a:t> </a:t>
            </a:r>
            <a:r>
              <a:rPr lang="en-GB" dirty="0" err="1" smtClean="0">
                <a:latin typeface="+mj-lt"/>
              </a:rPr>
              <a:t>πρώην</a:t>
            </a:r>
            <a:r>
              <a:rPr lang="en-GB" dirty="0" smtClean="0">
                <a:latin typeface="+mj-lt"/>
              </a:rPr>
              <a:t> </a:t>
            </a:r>
            <a:r>
              <a:rPr lang="en-GB" dirty="0" err="1" smtClean="0">
                <a:latin typeface="+mj-lt"/>
              </a:rPr>
              <a:t>ποτὲ</a:t>
            </a:r>
            <a:r>
              <a:rPr lang="en-GB" dirty="0" smtClean="0">
                <a:latin typeface="+mj-lt"/>
              </a:rPr>
              <a:t/>
            </a:r>
            <a:br>
              <a:rPr lang="en-GB" dirty="0" smtClean="0">
                <a:latin typeface="+mj-lt"/>
              </a:rPr>
            </a:br>
            <a:r>
              <a:rPr lang="en-GB" dirty="0" err="1" smtClean="0">
                <a:latin typeface="+mj-lt"/>
              </a:rPr>
              <a:t>ῥίψας</a:t>
            </a:r>
            <a:r>
              <a:rPr lang="en-GB" dirty="0" smtClean="0">
                <a:latin typeface="+mj-lt"/>
              </a:rPr>
              <a:t> </a:t>
            </a:r>
            <a:r>
              <a:rPr lang="en-GB" dirty="0" err="1" smtClean="0">
                <a:latin typeface="+mj-lt"/>
              </a:rPr>
              <a:t>θοἰμάτιον</a:t>
            </a:r>
            <a:r>
              <a:rPr lang="en-GB" dirty="0" smtClean="0">
                <a:latin typeface="+mj-lt"/>
              </a:rPr>
              <a:t> </a:t>
            </a:r>
            <a:r>
              <a:rPr lang="en-GB" dirty="0" err="1" smtClean="0">
                <a:latin typeface="+mj-lt"/>
              </a:rPr>
              <a:t>γυμνὸς</a:t>
            </a:r>
            <a:r>
              <a:rPr lang="en-GB" dirty="0" smtClean="0">
                <a:latin typeface="+mj-lt"/>
              </a:rPr>
              <a:t> </a:t>
            </a:r>
            <a:r>
              <a:rPr lang="en-GB" dirty="0" err="1" smtClean="0">
                <a:latin typeface="+mj-lt"/>
              </a:rPr>
              <a:t>ἐπαγκρατίαζεν</a:t>
            </a:r>
            <a:r>
              <a:rPr lang="en-GB" dirty="0" smtClean="0">
                <a:latin typeface="+mj-lt"/>
              </a:rPr>
              <a:t> </a:t>
            </a:r>
            <a:r>
              <a:rPr lang="en-GB" dirty="0" err="1" smtClean="0">
                <a:latin typeface="+mj-lt"/>
              </a:rPr>
              <a:t>ἐν</a:t>
            </a:r>
            <a:r>
              <a:rPr lang="en-GB" dirty="0" smtClean="0">
                <a:latin typeface="+mj-lt"/>
              </a:rPr>
              <a:t> </a:t>
            </a:r>
            <a:r>
              <a:rPr lang="en-GB" dirty="0" err="1" smtClean="0">
                <a:latin typeface="+mj-lt"/>
              </a:rPr>
              <a:t>τῇ</a:t>
            </a:r>
            <a:r>
              <a:rPr lang="en-GB" dirty="0" smtClean="0">
                <a:latin typeface="+mj-lt"/>
              </a:rPr>
              <a:t> </a:t>
            </a:r>
            <a:r>
              <a:rPr lang="en-GB" dirty="0" err="1" smtClean="0">
                <a:latin typeface="+mj-lt"/>
              </a:rPr>
              <a:t>ἐκκλησίᾳ</a:t>
            </a:r>
            <a:r>
              <a:rPr lang="en-GB" dirty="0" smtClean="0">
                <a:latin typeface="+mj-lt"/>
              </a:rPr>
              <a:t>,</a:t>
            </a:r>
            <a:br>
              <a:rPr lang="en-GB" dirty="0" smtClean="0">
                <a:latin typeface="+mj-lt"/>
              </a:rPr>
            </a:br>
            <a:r>
              <a:rPr lang="en-GB" dirty="0" err="1" smtClean="0">
                <a:latin typeface="+mj-lt"/>
              </a:rPr>
              <a:t>οὕτω</a:t>
            </a:r>
            <a:r>
              <a:rPr lang="en-GB" dirty="0" smtClean="0">
                <a:latin typeface="+mj-lt"/>
              </a:rPr>
              <a:t> </a:t>
            </a:r>
            <a:r>
              <a:rPr lang="en-GB" dirty="0" err="1" smtClean="0">
                <a:latin typeface="+mj-lt"/>
              </a:rPr>
              <a:t>κακῶς</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αἰσχρῶς</a:t>
            </a:r>
            <a:r>
              <a:rPr lang="en-GB" dirty="0" smtClean="0">
                <a:latin typeface="+mj-lt"/>
              </a:rPr>
              <a:t> </a:t>
            </a:r>
            <a:r>
              <a:rPr lang="en-GB" dirty="0" err="1" smtClean="0">
                <a:latin typeface="+mj-lt"/>
              </a:rPr>
              <a:t>διακείμενος</a:t>
            </a:r>
            <a:r>
              <a:rPr lang="en-GB" dirty="0" smtClean="0">
                <a:latin typeface="+mj-lt"/>
              </a:rPr>
              <a:t> </a:t>
            </a:r>
            <a:r>
              <a:rPr lang="en-GB" dirty="0" err="1" smtClean="0">
                <a:latin typeface="+mj-lt"/>
              </a:rPr>
              <a:t>τὸ</a:t>
            </a:r>
            <a:r>
              <a:rPr lang="en-GB" dirty="0" smtClean="0">
                <a:latin typeface="+mj-lt"/>
              </a:rPr>
              <a:t> </a:t>
            </a:r>
            <a:r>
              <a:rPr lang="en-GB" dirty="0" err="1" smtClean="0">
                <a:latin typeface="+mj-lt"/>
              </a:rPr>
              <a:t>σῶμα</a:t>
            </a:r>
            <a:r>
              <a:rPr lang="en-GB" dirty="0" smtClean="0">
                <a:latin typeface="+mj-lt"/>
              </a:rPr>
              <a:t> </a:t>
            </a:r>
            <a:r>
              <a:rPr lang="en-GB" dirty="0" err="1" smtClean="0">
                <a:latin typeface="+mj-lt"/>
              </a:rPr>
              <a:t>ὑπὸ</a:t>
            </a:r>
            <a:r>
              <a:rPr lang="en-GB" dirty="0" smtClean="0">
                <a:latin typeface="+mj-lt"/>
              </a:rPr>
              <a:t> </a:t>
            </a:r>
            <a:r>
              <a:rPr lang="en-GB" dirty="0" err="1" smtClean="0">
                <a:latin typeface="+mj-lt"/>
              </a:rPr>
              <a:t>μέθης</a:t>
            </a:r>
            <a:r>
              <a:rPr lang="en-GB" dirty="0" smtClean="0">
                <a:latin typeface="+mj-lt"/>
              </a:rPr>
              <a:t/>
            </a:r>
            <a:br>
              <a:rPr lang="en-GB" dirty="0" smtClean="0">
                <a:latin typeface="+mj-lt"/>
              </a:rPr>
            </a:br>
            <a:r>
              <a:rPr lang="en-GB" dirty="0" err="1" smtClean="0">
                <a:latin typeface="+mj-lt"/>
              </a:rPr>
              <a:t>καὶ</a:t>
            </a:r>
            <a:r>
              <a:rPr lang="en-GB" dirty="0" smtClean="0">
                <a:latin typeface="+mj-lt"/>
              </a:rPr>
              <a:t> </a:t>
            </a:r>
            <a:r>
              <a:rPr lang="en-GB" dirty="0" err="1" smtClean="0">
                <a:latin typeface="+mj-lt"/>
              </a:rPr>
              <a:t>βδελυρίας</a:t>
            </a:r>
            <a:r>
              <a:rPr lang="en-GB" dirty="0" smtClean="0">
                <a:latin typeface="+mj-lt"/>
              </a:rPr>
              <a:t>, </a:t>
            </a:r>
            <a:r>
              <a:rPr lang="en-GB" dirty="0" err="1" smtClean="0">
                <a:latin typeface="+mj-lt"/>
              </a:rPr>
              <a:t>ὥστε</a:t>
            </a:r>
            <a:r>
              <a:rPr lang="en-GB" dirty="0" smtClean="0">
                <a:latin typeface="+mj-lt"/>
              </a:rPr>
              <a:t> </a:t>
            </a:r>
            <a:r>
              <a:rPr lang="en-GB" dirty="0" err="1" smtClean="0">
                <a:latin typeface="+mj-lt"/>
              </a:rPr>
              <a:t>τούς</a:t>
            </a:r>
            <a:r>
              <a:rPr lang="en-GB" dirty="0" smtClean="0">
                <a:latin typeface="+mj-lt"/>
              </a:rPr>
              <a:t> </a:t>
            </a:r>
            <a:r>
              <a:rPr lang="en-GB" dirty="0" err="1" smtClean="0">
                <a:latin typeface="+mj-lt"/>
              </a:rPr>
              <a:t>γε</a:t>
            </a:r>
            <a:r>
              <a:rPr lang="en-GB" dirty="0" smtClean="0">
                <a:latin typeface="+mj-lt"/>
              </a:rPr>
              <a:t> </a:t>
            </a:r>
            <a:r>
              <a:rPr lang="en-GB" dirty="0" err="1" smtClean="0">
                <a:latin typeface="+mj-lt"/>
              </a:rPr>
              <a:t>εὖ</a:t>
            </a:r>
            <a:r>
              <a:rPr lang="en-GB" dirty="0" smtClean="0">
                <a:latin typeface="+mj-lt"/>
              </a:rPr>
              <a:t> </a:t>
            </a:r>
            <a:r>
              <a:rPr lang="en-GB" dirty="0" err="1" smtClean="0">
                <a:latin typeface="+mj-lt"/>
              </a:rPr>
              <a:t>φρονοῦντας</a:t>
            </a:r>
            <a:r>
              <a:rPr lang="en-GB" dirty="0" smtClean="0">
                <a:latin typeface="+mj-lt"/>
              </a:rPr>
              <a:t> </a:t>
            </a:r>
            <a:r>
              <a:rPr lang="en-GB" dirty="0" err="1" smtClean="0">
                <a:latin typeface="+mj-lt"/>
              </a:rPr>
              <a:t>ἐγκαλύψασθαι</a:t>
            </a:r>
            <a:r>
              <a:rPr lang="en-GB" dirty="0" smtClean="0">
                <a:latin typeface="+mj-lt"/>
              </a:rPr>
              <a:t>,</a:t>
            </a:r>
            <a:br>
              <a:rPr lang="en-GB" dirty="0" smtClean="0">
                <a:latin typeface="+mj-lt"/>
              </a:rPr>
            </a:br>
            <a:r>
              <a:rPr lang="en-GB" dirty="0" err="1" smtClean="0">
                <a:latin typeface="+mj-lt"/>
              </a:rPr>
              <a:t>αἰσχυνθέντας</a:t>
            </a:r>
            <a:r>
              <a:rPr lang="en-GB" dirty="0" smtClean="0">
                <a:latin typeface="+mj-lt"/>
              </a:rPr>
              <a:t> </a:t>
            </a:r>
            <a:r>
              <a:rPr lang="en-GB" dirty="0" err="1" smtClean="0">
                <a:latin typeface="+mj-lt"/>
              </a:rPr>
              <a:t>ὑπὲρ</a:t>
            </a:r>
            <a:r>
              <a:rPr lang="en-GB" dirty="0" smtClean="0">
                <a:latin typeface="+mj-lt"/>
              </a:rPr>
              <a:t> </a:t>
            </a:r>
            <a:r>
              <a:rPr lang="en-GB" dirty="0" err="1" smtClean="0">
                <a:latin typeface="+mj-lt"/>
              </a:rPr>
              <a:t>τῆς</a:t>
            </a:r>
            <a:r>
              <a:rPr lang="en-GB" dirty="0" smtClean="0">
                <a:latin typeface="+mj-lt"/>
              </a:rPr>
              <a:t> </a:t>
            </a:r>
            <a:r>
              <a:rPr lang="en-GB" dirty="0" err="1" smtClean="0">
                <a:latin typeface="+mj-lt"/>
              </a:rPr>
              <a:t>πόλεως</a:t>
            </a:r>
            <a:r>
              <a:rPr lang="en-GB" dirty="0" smtClean="0">
                <a:latin typeface="+mj-lt"/>
              </a:rPr>
              <a:t>, </a:t>
            </a:r>
            <a:r>
              <a:rPr lang="en-GB" dirty="0" err="1" smtClean="0">
                <a:latin typeface="+mj-lt"/>
              </a:rPr>
              <a:t>εἰ</a:t>
            </a:r>
            <a:r>
              <a:rPr lang="en-GB" dirty="0" smtClean="0">
                <a:latin typeface="+mj-lt"/>
              </a:rPr>
              <a:t> </a:t>
            </a:r>
            <a:r>
              <a:rPr lang="en-GB" dirty="0" err="1" smtClean="0">
                <a:latin typeface="+mj-lt"/>
              </a:rPr>
              <a:t>τοιούτοις</a:t>
            </a:r>
            <a:r>
              <a:rPr lang="en-GB" dirty="0" smtClean="0">
                <a:latin typeface="+mj-lt"/>
              </a:rPr>
              <a:t> </a:t>
            </a:r>
            <a:r>
              <a:rPr lang="en-GB" dirty="0" err="1" smtClean="0">
                <a:latin typeface="+mj-lt"/>
              </a:rPr>
              <a:t>συμβούλοις</a:t>
            </a:r>
            <a:r>
              <a:rPr lang="en-GB" dirty="0" smtClean="0">
                <a:latin typeface="+mj-lt"/>
              </a:rPr>
              <a:t/>
            </a:r>
            <a:br>
              <a:rPr lang="en-GB" dirty="0" smtClean="0">
                <a:latin typeface="+mj-lt"/>
              </a:rPr>
            </a:br>
            <a:r>
              <a:rPr lang="en-GB" dirty="0" err="1" smtClean="0">
                <a:latin typeface="+mj-lt"/>
              </a:rPr>
              <a:t>χρώμεθα</a:t>
            </a:r>
            <a:r>
              <a:rPr lang="en-GB" dirty="0" smtClean="0">
                <a:latin typeface="+mj-lt"/>
              </a:rPr>
              <a:t>. </a:t>
            </a:r>
            <a:endParaRPr lang="el-GR" dirty="0" smtClean="0">
              <a:latin typeface="+mj-lt"/>
            </a:endParaRPr>
          </a:p>
          <a:p>
            <a:r>
              <a:rPr lang="el-GR" dirty="0" smtClean="0">
                <a:latin typeface="+mj-lt"/>
              </a:rPr>
              <a:t>[26] Και τώρα </a:t>
            </a:r>
            <a:r>
              <a:rPr lang="el-GR" dirty="0" err="1" smtClean="0">
                <a:latin typeface="+mj-lt"/>
              </a:rPr>
              <a:t>σκεφθήτε</a:t>
            </a:r>
            <a:r>
              <a:rPr lang="el-GR" dirty="0" smtClean="0">
                <a:latin typeface="+mj-lt"/>
              </a:rPr>
              <a:t> πόσον διαφέρει ο Σόλων και οι άλλοι εκείνοι άνδρες, που προ ολίγου </a:t>
            </a:r>
            <a:r>
              <a:rPr lang="el-GR" dirty="0" err="1" smtClean="0">
                <a:latin typeface="+mj-lt"/>
              </a:rPr>
              <a:t>εμνημόνευσα</a:t>
            </a:r>
            <a:r>
              <a:rPr lang="el-GR" dirty="0" smtClean="0">
                <a:latin typeface="+mj-lt"/>
              </a:rPr>
              <a:t>, από τον </a:t>
            </a:r>
            <a:r>
              <a:rPr lang="el-GR" dirty="0" err="1" smtClean="0">
                <a:latin typeface="+mj-lt"/>
              </a:rPr>
              <a:t>Τίμαρχον</a:t>
            </a:r>
            <a:r>
              <a:rPr lang="el-GR" dirty="0" smtClean="0">
                <a:latin typeface="+mj-lt"/>
              </a:rPr>
              <a:t>. Εκείνοι </a:t>
            </a:r>
            <a:r>
              <a:rPr lang="el-GR" dirty="0" err="1" smtClean="0">
                <a:latin typeface="+mj-lt"/>
              </a:rPr>
              <a:t>εντρέποντο</a:t>
            </a:r>
            <a:r>
              <a:rPr lang="el-GR" dirty="0" smtClean="0">
                <a:latin typeface="+mj-lt"/>
              </a:rPr>
              <a:t> να ομιλούν επιδεικνύοντες και το χέρι των, αυτός δε, όχι προ πολλού, προχθές ακόμα, μέσα εις την </a:t>
            </a:r>
            <a:r>
              <a:rPr lang="el-GR" dirty="0" err="1" smtClean="0">
                <a:latin typeface="+mj-lt"/>
              </a:rPr>
              <a:t>συνέλευσιν</a:t>
            </a:r>
            <a:r>
              <a:rPr lang="el-GR" dirty="0" smtClean="0">
                <a:latin typeface="+mj-lt"/>
              </a:rPr>
              <a:t> επέταξε τα ρούχα του και παρίστανε τον </a:t>
            </a:r>
            <a:r>
              <a:rPr lang="el-GR" dirty="0" err="1" smtClean="0">
                <a:latin typeface="+mj-lt"/>
              </a:rPr>
              <a:t>παγκρατιαστήν</a:t>
            </a:r>
            <a:r>
              <a:rPr lang="el-GR" dirty="0" smtClean="0">
                <a:latin typeface="+mj-lt"/>
              </a:rPr>
              <a:t> ολόγυμνος. Και το κρασί και η διαφθορά τον είχαν καταντήσει σε τέτοια άθλια και αισχρά χάλια, ώστε οι παριστάμενοι νοικοκυραίοι </a:t>
            </a:r>
            <a:r>
              <a:rPr lang="el-GR" dirty="0" err="1" smtClean="0">
                <a:latin typeface="+mj-lt"/>
              </a:rPr>
              <a:t>εσκέπαζαν</a:t>
            </a:r>
            <a:r>
              <a:rPr lang="el-GR" dirty="0" smtClean="0">
                <a:latin typeface="+mj-lt"/>
              </a:rPr>
              <a:t> το πρόσωπό τους με την άκρη του ενδύματος από ντροπή για την </a:t>
            </a:r>
            <a:r>
              <a:rPr lang="el-GR" dirty="0" err="1" smtClean="0">
                <a:latin typeface="+mj-lt"/>
              </a:rPr>
              <a:t>πόλιν</a:t>
            </a:r>
            <a:r>
              <a:rPr lang="el-GR" dirty="0" smtClean="0">
                <a:latin typeface="+mj-lt"/>
              </a:rPr>
              <a:t>, η οποία χρησιμοποιεί τέτοιους συμβούλους. </a:t>
            </a:r>
            <a:endParaRPr lang="en-GB"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142852"/>
            <a:ext cx="8329642" cy="642942"/>
          </a:xfrm>
        </p:spPr>
        <p:txBody>
          <a:bodyPr>
            <a:normAutofit/>
          </a:bodyPr>
          <a:lstStyle/>
          <a:p>
            <a:pPr algn="ctr"/>
            <a:r>
              <a:rPr lang="el-GR" sz="3600" b="1" dirty="0" smtClean="0"/>
              <a:t>ΑΙΣΧΙΝΗΣ 1.27</a:t>
            </a:r>
            <a:endParaRPr lang="en-GB" sz="3600" dirty="0"/>
          </a:p>
        </p:txBody>
      </p:sp>
      <p:sp>
        <p:nvSpPr>
          <p:cNvPr id="3" name="2 - Θέση περιεχομένου"/>
          <p:cNvSpPr>
            <a:spLocks noGrp="1"/>
          </p:cNvSpPr>
          <p:nvPr>
            <p:ph idx="1"/>
          </p:nvPr>
        </p:nvSpPr>
        <p:spPr>
          <a:xfrm>
            <a:off x="285720" y="1142984"/>
            <a:ext cx="8401080" cy="5357850"/>
          </a:xfrm>
        </p:spPr>
        <p:txBody>
          <a:bodyPr>
            <a:normAutofit fontScale="92500"/>
          </a:bodyPr>
          <a:lstStyle/>
          <a:p>
            <a:r>
              <a:rPr lang="en-GB" dirty="0" smtClean="0">
                <a:latin typeface="+mj-lt"/>
              </a:rPr>
              <a:t>[27] ἃ </a:t>
            </a:r>
            <a:r>
              <a:rPr lang="en-GB" dirty="0" err="1" smtClean="0">
                <a:latin typeface="+mj-lt"/>
              </a:rPr>
              <a:t>συνιδὼν</a:t>
            </a:r>
            <a:r>
              <a:rPr lang="en-GB" dirty="0" smtClean="0">
                <a:latin typeface="+mj-lt"/>
              </a:rPr>
              <a:t> ὁ </a:t>
            </a:r>
            <a:r>
              <a:rPr lang="en-GB" dirty="0" err="1" smtClean="0">
                <a:latin typeface="+mj-lt"/>
              </a:rPr>
              <a:t>νομοθέτης</a:t>
            </a:r>
            <a:r>
              <a:rPr lang="en-GB" dirty="0" smtClean="0">
                <a:latin typeface="+mj-lt"/>
              </a:rPr>
              <a:t> </a:t>
            </a:r>
            <a:r>
              <a:rPr lang="en-GB" dirty="0" err="1" smtClean="0">
                <a:latin typeface="+mj-lt"/>
              </a:rPr>
              <a:t>διαρρήδην</a:t>
            </a:r>
            <a:r>
              <a:rPr lang="en-GB" dirty="0" smtClean="0">
                <a:latin typeface="+mj-lt"/>
              </a:rPr>
              <a:t> </a:t>
            </a:r>
            <a:r>
              <a:rPr lang="en-GB" dirty="0" err="1" smtClean="0">
                <a:latin typeface="+mj-lt"/>
              </a:rPr>
              <a:t>ἀπέδειξεν</a:t>
            </a:r>
            <a:r>
              <a:rPr lang="en-GB" dirty="0" smtClean="0">
                <a:latin typeface="+mj-lt"/>
              </a:rPr>
              <a:t> </a:t>
            </a:r>
            <a:r>
              <a:rPr lang="en-GB" dirty="0" err="1" smtClean="0">
                <a:latin typeface="+mj-lt"/>
              </a:rPr>
              <a:t>οὓς</a:t>
            </a:r>
            <a:r>
              <a:rPr lang="en-GB" dirty="0" smtClean="0">
                <a:latin typeface="+mj-lt"/>
              </a:rPr>
              <a:t/>
            </a:r>
            <a:br>
              <a:rPr lang="en-GB" dirty="0" smtClean="0">
                <a:latin typeface="+mj-lt"/>
              </a:rPr>
            </a:br>
            <a:r>
              <a:rPr lang="en-GB" dirty="0" err="1" smtClean="0">
                <a:latin typeface="+mj-lt"/>
              </a:rPr>
              <a:t>χρὴ</a:t>
            </a:r>
            <a:r>
              <a:rPr lang="en-GB" dirty="0" smtClean="0">
                <a:latin typeface="+mj-lt"/>
              </a:rPr>
              <a:t> </a:t>
            </a:r>
            <a:r>
              <a:rPr lang="en-GB" dirty="0" err="1" smtClean="0">
                <a:latin typeface="+mj-lt"/>
              </a:rPr>
              <a:t>δημηγορεῖν</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οὓς</a:t>
            </a:r>
            <a:r>
              <a:rPr lang="en-GB" dirty="0" smtClean="0">
                <a:latin typeface="+mj-lt"/>
              </a:rPr>
              <a:t> </a:t>
            </a:r>
            <a:r>
              <a:rPr lang="en-GB" dirty="0" err="1" smtClean="0">
                <a:latin typeface="+mj-lt"/>
              </a:rPr>
              <a:t>οὐ</a:t>
            </a:r>
            <a:r>
              <a:rPr lang="en-GB" dirty="0" smtClean="0">
                <a:latin typeface="+mj-lt"/>
              </a:rPr>
              <a:t> </a:t>
            </a:r>
            <a:r>
              <a:rPr lang="en-GB" dirty="0" err="1" smtClean="0">
                <a:latin typeface="+mj-lt"/>
              </a:rPr>
              <a:t>δεῖ</a:t>
            </a:r>
            <a:r>
              <a:rPr lang="en-GB" dirty="0" smtClean="0">
                <a:latin typeface="+mj-lt"/>
              </a:rPr>
              <a:t> </a:t>
            </a:r>
            <a:r>
              <a:rPr lang="en-GB" dirty="0" err="1" smtClean="0">
                <a:latin typeface="+mj-lt"/>
              </a:rPr>
              <a:t>λέγειν</a:t>
            </a:r>
            <a:r>
              <a:rPr lang="en-GB" dirty="0" smtClean="0">
                <a:latin typeface="+mj-lt"/>
              </a:rPr>
              <a:t> </a:t>
            </a:r>
            <a:r>
              <a:rPr lang="en-GB" dirty="0" err="1" smtClean="0">
                <a:latin typeface="+mj-lt"/>
              </a:rPr>
              <a:t>ἐν</a:t>
            </a:r>
            <a:r>
              <a:rPr lang="en-GB" dirty="0" smtClean="0">
                <a:latin typeface="+mj-lt"/>
              </a:rPr>
              <a:t> </a:t>
            </a:r>
            <a:r>
              <a:rPr lang="en-GB" dirty="0" err="1" smtClean="0">
                <a:latin typeface="+mj-lt"/>
              </a:rPr>
              <a:t>τῷ</a:t>
            </a:r>
            <a:r>
              <a:rPr lang="en-GB" dirty="0" smtClean="0">
                <a:latin typeface="+mj-lt"/>
              </a:rPr>
              <a:t> </a:t>
            </a:r>
            <a:r>
              <a:rPr lang="en-GB" dirty="0" err="1" smtClean="0">
                <a:latin typeface="+mj-lt"/>
              </a:rPr>
              <a:t>δήμῳ</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οὐκ</a:t>
            </a:r>
            <a:r>
              <a:rPr lang="en-GB" dirty="0" smtClean="0">
                <a:latin typeface="+mj-lt"/>
              </a:rPr>
              <a:t/>
            </a:r>
            <a:br>
              <a:rPr lang="en-GB" dirty="0" smtClean="0">
                <a:latin typeface="+mj-lt"/>
              </a:rPr>
            </a:br>
            <a:r>
              <a:rPr lang="en-GB" dirty="0" err="1" smtClean="0">
                <a:latin typeface="+mj-lt"/>
              </a:rPr>
              <a:t>ἀπελαύνει</a:t>
            </a:r>
            <a:r>
              <a:rPr lang="en-GB" dirty="0" smtClean="0">
                <a:latin typeface="+mj-lt"/>
              </a:rPr>
              <a:t> </a:t>
            </a:r>
            <a:r>
              <a:rPr lang="en-GB" dirty="0" err="1" smtClean="0">
                <a:latin typeface="+mj-lt"/>
              </a:rPr>
              <a:t>ἀπὸ</a:t>
            </a:r>
            <a:r>
              <a:rPr lang="en-GB" dirty="0" smtClean="0">
                <a:latin typeface="+mj-lt"/>
              </a:rPr>
              <a:t> </a:t>
            </a:r>
            <a:r>
              <a:rPr lang="en-GB" dirty="0" err="1" smtClean="0">
                <a:latin typeface="+mj-lt"/>
              </a:rPr>
              <a:t>τοῦ</a:t>
            </a:r>
            <a:r>
              <a:rPr lang="en-GB" dirty="0" smtClean="0">
                <a:latin typeface="+mj-lt"/>
              </a:rPr>
              <a:t> </a:t>
            </a:r>
            <a:r>
              <a:rPr lang="en-GB" dirty="0" err="1" smtClean="0">
                <a:latin typeface="+mj-lt"/>
              </a:rPr>
              <a:t>βήματος</a:t>
            </a:r>
            <a:r>
              <a:rPr lang="en-GB" dirty="0" smtClean="0">
                <a:latin typeface="+mj-lt"/>
              </a:rPr>
              <a:t>, </a:t>
            </a:r>
            <a:r>
              <a:rPr lang="en-GB" dirty="0" err="1" smtClean="0">
                <a:latin typeface="+mj-lt"/>
              </a:rPr>
              <a:t>εἴ</a:t>
            </a:r>
            <a:r>
              <a:rPr lang="en-GB" dirty="0" smtClean="0">
                <a:latin typeface="+mj-lt"/>
              </a:rPr>
              <a:t> </a:t>
            </a:r>
            <a:r>
              <a:rPr lang="en-GB" dirty="0" err="1" smtClean="0">
                <a:latin typeface="+mj-lt"/>
              </a:rPr>
              <a:t>τις</a:t>
            </a:r>
            <a:r>
              <a:rPr lang="en-GB" dirty="0" smtClean="0">
                <a:latin typeface="+mj-lt"/>
              </a:rPr>
              <a:t> </a:t>
            </a:r>
            <a:r>
              <a:rPr lang="en-GB" dirty="0" err="1" smtClean="0">
                <a:latin typeface="+mj-lt"/>
              </a:rPr>
              <a:t>μὴ</a:t>
            </a:r>
            <a:r>
              <a:rPr lang="en-GB" dirty="0" smtClean="0">
                <a:latin typeface="+mj-lt"/>
              </a:rPr>
              <a:t> </a:t>
            </a:r>
            <a:r>
              <a:rPr lang="en-GB" dirty="0" err="1" smtClean="0">
                <a:latin typeface="+mj-lt"/>
              </a:rPr>
              <a:t>προγόνων</a:t>
            </a:r>
            <a:r>
              <a:rPr lang="en-GB" dirty="0" smtClean="0">
                <a:latin typeface="+mj-lt"/>
              </a:rPr>
              <a:t> </a:t>
            </a:r>
            <a:r>
              <a:rPr lang="en-GB" dirty="0" err="1" smtClean="0">
                <a:latin typeface="+mj-lt"/>
              </a:rPr>
              <a:t>ἐστὶν</a:t>
            </a:r>
            <a:r>
              <a:rPr lang="en-GB" dirty="0" smtClean="0">
                <a:latin typeface="+mj-lt"/>
              </a:rPr>
              <a:t/>
            </a:r>
            <a:br>
              <a:rPr lang="en-GB" dirty="0" smtClean="0">
                <a:latin typeface="+mj-lt"/>
              </a:rPr>
            </a:br>
            <a:r>
              <a:rPr lang="en-GB" dirty="0" err="1" smtClean="0">
                <a:latin typeface="+mj-lt"/>
              </a:rPr>
              <a:t>ἐστρατηγηκότων</a:t>
            </a:r>
            <a:r>
              <a:rPr lang="en-GB" dirty="0" smtClean="0">
                <a:latin typeface="+mj-lt"/>
              </a:rPr>
              <a:t>, </a:t>
            </a:r>
            <a:r>
              <a:rPr lang="en-GB" dirty="0" err="1" smtClean="0">
                <a:latin typeface="+mj-lt"/>
              </a:rPr>
              <a:t>οὐδέ</a:t>
            </a:r>
            <a:r>
              <a:rPr lang="en-GB" dirty="0" smtClean="0">
                <a:latin typeface="+mj-lt"/>
              </a:rPr>
              <a:t> </a:t>
            </a:r>
            <a:r>
              <a:rPr lang="en-GB" dirty="0" err="1" smtClean="0">
                <a:latin typeface="+mj-lt"/>
              </a:rPr>
              <a:t>γε</a:t>
            </a:r>
            <a:r>
              <a:rPr lang="en-GB" dirty="0" smtClean="0">
                <a:latin typeface="+mj-lt"/>
              </a:rPr>
              <a:t> </a:t>
            </a:r>
            <a:r>
              <a:rPr lang="en-GB" dirty="0" err="1" smtClean="0">
                <a:latin typeface="+mj-lt"/>
              </a:rPr>
              <a:t>εἰ</a:t>
            </a:r>
            <a:r>
              <a:rPr lang="en-GB" dirty="0" smtClean="0">
                <a:latin typeface="+mj-lt"/>
              </a:rPr>
              <a:t> </a:t>
            </a:r>
            <a:r>
              <a:rPr lang="en-GB" dirty="0" err="1" smtClean="0">
                <a:latin typeface="+mj-lt"/>
              </a:rPr>
              <a:t>τέχνην</a:t>
            </a:r>
            <a:r>
              <a:rPr lang="en-GB" dirty="0" smtClean="0">
                <a:latin typeface="+mj-lt"/>
              </a:rPr>
              <a:t> </a:t>
            </a:r>
            <a:r>
              <a:rPr lang="en-GB" dirty="0" err="1" smtClean="0">
                <a:latin typeface="+mj-lt"/>
              </a:rPr>
              <a:t>τινὰ</a:t>
            </a:r>
            <a:r>
              <a:rPr lang="en-GB" dirty="0" smtClean="0">
                <a:latin typeface="+mj-lt"/>
              </a:rPr>
              <a:t> </a:t>
            </a:r>
            <a:r>
              <a:rPr lang="en-GB" dirty="0" err="1" smtClean="0">
                <a:latin typeface="+mj-lt"/>
              </a:rPr>
              <a:t>ἐργάζεται</a:t>
            </a:r>
            <a:r>
              <a:rPr lang="en-GB" dirty="0" smtClean="0">
                <a:latin typeface="+mj-lt"/>
              </a:rPr>
              <a:t> </a:t>
            </a:r>
            <a:r>
              <a:rPr lang="en-GB" dirty="0" err="1" smtClean="0">
                <a:latin typeface="+mj-lt"/>
              </a:rPr>
              <a:t>ἐπικου</a:t>
            </a:r>
            <a:r>
              <a:rPr lang="en-GB" dirty="0" smtClean="0">
                <a:latin typeface="+mj-lt"/>
              </a:rPr>
              <a:t/>
            </a:r>
            <a:br>
              <a:rPr lang="en-GB" dirty="0" smtClean="0">
                <a:latin typeface="+mj-lt"/>
              </a:rPr>
            </a:br>
            <a:r>
              <a:rPr lang="en-GB" dirty="0" err="1" smtClean="0">
                <a:latin typeface="+mj-lt"/>
              </a:rPr>
              <a:t>ρῶν</a:t>
            </a:r>
            <a:r>
              <a:rPr lang="en-GB" dirty="0" smtClean="0">
                <a:latin typeface="+mj-lt"/>
              </a:rPr>
              <a:t> </a:t>
            </a:r>
            <a:r>
              <a:rPr lang="en-GB" dirty="0" err="1" smtClean="0">
                <a:latin typeface="+mj-lt"/>
              </a:rPr>
              <a:t>τῇ</a:t>
            </a:r>
            <a:r>
              <a:rPr lang="en-GB" dirty="0" smtClean="0">
                <a:latin typeface="+mj-lt"/>
              </a:rPr>
              <a:t> </a:t>
            </a:r>
            <a:r>
              <a:rPr lang="en-GB" dirty="0" err="1" smtClean="0">
                <a:latin typeface="+mj-lt"/>
              </a:rPr>
              <a:t>ἀναγκαίᾳ</a:t>
            </a:r>
            <a:r>
              <a:rPr lang="en-GB" dirty="0" smtClean="0">
                <a:latin typeface="+mj-lt"/>
              </a:rPr>
              <a:t> </a:t>
            </a:r>
            <a:r>
              <a:rPr lang="en-GB" dirty="0" err="1" smtClean="0">
                <a:latin typeface="+mj-lt"/>
              </a:rPr>
              <a:t>τροφῇ</a:t>
            </a:r>
            <a:r>
              <a:rPr lang="en-GB" dirty="0" smtClean="0">
                <a:latin typeface="+mj-lt"/>
              </a:rPr>
              <a:t>, </a:t>
            </a:r>
            <a:r>
              <a:rPr lang="en-GB" dirty="0" err="1" smtClean="0">
                <a:latin typeface="+mj-lt"/>
              </a:rPr>
              <a:t>ἀλλὰ</a:t>
            </a:r>
            <a:r>
              <a:rPr lang="en-GB" dirty="0" smtClean="0">
                <a:latin typeface="+mj-lt"/>
              </a:rPr>
              <a:t> </a:t>
            </a:r>
            <a:r>
              <a:rPr lang="en-GB" dirty="0" err="1" smtClean="0">
                <a:latin typeface="+mj-lt"/>
              </a:rPr>
              <a:t>τούτους</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μάλιστα</a:t>
            </a:r>
            <a:r>
              <a:rPr lang="en-GB" dirty="0" smtClean="0">
                <a:latin typeface="+mj-lt"/>
              </a:rPr>
              <a:t> </a:t>
            </a:r>
            <a:r>
              <a:rPr lang="en-GB" dirty="0" err="1" smtClean="0">
                <a:latin typeface="+mj-lt"/>
              </a:rPr>
              <a:t>ἀσπάζεται</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διὰ</a:t>
            </a:r>
            <a:r>
              <a:rPr lang="en-GB" dirty="0" smtClean="0">
                <a:latin typeface="+mj-lt"/>
              </a:rPr>
              <a:t> </a:t>
            </a:r>
            <a:r>
              <a:rPr lang="en-GB" dirty="0" err="1" smtClean="0">
                <a:latin typeface="+mj-lt"/>
              </a:rPr>
              <a:t>τοῦτο</a:t>
            </a:r>
            <a:r>
              <a:rPr lang="en-GB" dirty="0" smtClean="0">
                <a:latin typeface="+mj-lt"/>
              </a:rPr>
              <a:t> </a:t>
            </a:r>
            <a:r>
              <a:rPr lang="en-GB" dirty="0" err="1" smtClean="0">
                <a:latin typeface="+mj-lt"/>
              </a:rPr>
              <a:t>πολλάκις</a:t>
            </a:r>
            <a:r>
              <a:rPr lang="en-GB" dirty="0" smtClean="0">
                <a:latin typeface="+mj-lt"/>
              </a:rPr>
              <a:t> </a:t>
            </a:r>
            <a:r>
              <a:rPr lang="en-GB" dirty="0" err="1" smtClean="0">
                <a:latin typeface="+mj-lt"/>
              </a:rPr>
              <a:t>ἐπερωτᾷ</a:t>
            </a:r>
            <a:r>
              <a:rPr lang="en-GB" dirty="0" smtClean="0">
                <a:latin typeface="+mj-lt"/>
              </a:rPr>
              <a:t>, </a:t>
            </a:r>
            <a:r>
              <a:rPr lang="en-GB" dirty="0" err="1" smtClean="0">
                <a:latin typeface="+mj-lt"/>
              </a:rPr>
              <a:t>τίς</a:t>
            </a:r>
            <a:r>
              <a:rPr lang="en-GB" dirty="0" smtClean="0">
                <a:latin typeface="+mj-lt"/>
              </a:rPr>
              <a:t> </a:t>
            </a:r>
            <a:r>
              <a:rPr lang="en-GB" dirty="0" err="1" smtClean="0">
                <a:latin typeface="+mj-lt"/>
              </a:rPr>
              <a:t>ἀγορεύειν</a:t>
            </a:r>
            <a:r>
              <a:rPr lang="en-GB" dirty="0" smtClean="0">
                <a:latin typeface="+mj-lt"/>
              </a:rPr>
              <a:t> </a:t>
            </a:r>
            <a:r>
              <a:rPr lang="en-GB" dirty="0" err="1" smtClean="0">
                <a:latin typeface="+mj-lt"/>
              </a:rPr>
              <a:t>βούλεται</a:t>
            </a:r>
            <a:r>
              <a:rPr lang="en-GB" dirty="0" smtClean="0">
                <a:latin typeface="+mj-lt"/>
              </a:rPr>
              <a:t>.</a:t>
            </a:r>
            <a:endParaRPr lang="el-GR" dirty="0" smtClean="0">
              <a:latin typeface="+mj-lt"/>
            </a:endParaRPr>
          </a:p>
          <a:p>
            <a:r>
              <a:rPr lang="el-GR" dirty="0" smtClean="0">
                <a:latin typeface="+mj-lt"/>
              </a:rPr>
              <a:t>[27] Τα </a:t>
            </a:r>
            <a:r>
              <a:rPr lang="el-GR" dirty="0" err="1" smtClean="0">
                <a:latin typeface="+mj-lt"/>
              </a:rPr>
              <a:t>προέβλεπεν</a:t>
            </a:r>
            <a:r>
              <a:rPr lang="el-GR" dirty="0" smtClean="0">
                <a:latin typeface="+mj-lt"/>
              </a:rPr>
              <a:t> όλα αυτά ο νομοθέτης και </a:t>
            </a:r>
            <a:r>
              <a:rPr lang="el-GR" dirty="0" err="1" smtClean="0">
                <a:latin typeface="+mj-lt"/>
              </a:rPr>
              <a:t>δι</a:t>
            </a:r>
            <a:r>
              <a:rPr lang="el-GR" dirty="0" smtClean="0">
                <a:latin typeface="+mj-lt"/>
              </a:rPr>
              <a:t>' αυτό ρητώς </a:t>
            </a:r>
            <a:r>
              <a:rPr lang="el-GR" dirty="0" err="1" smtClean="0">
                <a:latin typeface="+mj-lt"/>
              </a:rPr>
              <a:t>ώρισε</a:t>
            </a:r>
            <a:r>
              <a:rPr lang="el-GR" dirty="0" smtClean="0">
                <a:latin typeface="+mj-lt"/>
              </a:rPr>
              <a:t> ποίοι ημπορούν να ομιλούν προς τον </a:t>
            </a:r>
            <a:r>
              <a:rPr lang="el-GR" dirty="0" err="1" smtClean="0">
                <a:latin typeface="+mj-lt"/>
              </a:rPr>
              <a:t>λαόν</a:t>
            </a:r>
            <a:r>
              <a:rPr lang="el-GR" dirty="0" smtClean="0">
                <a:latin typeface="+mj-lt"/>
              </a:rPr>
              <a:t> και εις ποίους τούτο απαγορεύεται. Δεν αποκλείει από το βήμα εκείνους που δεν είχαν προγόνους στρατηγούς ή που ασκούν επάγγελμα για να αντιμετωπίσουν τας </a:t>
            </a:r>
            <a:r>
              <a:rPr lang="el-GR" dirty="0" err="1" smtClean="0">
                <a:latin typeface="+mj-lt"/>
              </a:rPr>
              <a:t>ανάγκας</a:t>
            </a:r>
            <a:r>
              <a:rPr lang="el-GR" dirty="0" smtClean="0">
                <a:latin typeface="+mj-lt"/>
              </a:rPr>
              <a:t> της ζωής. Απεναντίας μάλιστα, με </a:t>
            </a:r>
            <a:r>
              <a:rPr lang="el-GR" dirty="0" err="1" smtClean="0">
                <a:latin typeface="+mj-lt"/>
              </a:rPr>
              <a:t>εύνοιαν</a:t>
            </a:r>
            <a:r>
              <a:rPr lang="el-GR" dirty="0" smtClean="0">
                <a:latin typeface="+mj-lt"/>
              </a:rPr>
              <a:t> </a:t>
            </a:r>
            <a:r>
              <a:rPr lang="el-GR" dirty="0" err="1" smtClean="0">
                <a:latin typeface="+mj-lt"/>
              </a:rPr>
              <a:t>εξαιρετικήν</a:t>
            </a:r>
            <a:r>
              <a:rPr lang="el-GR" dirty="0" smtClean="0">
                <a:latin typeface="+mj-lt"/>
              </a:rPr>
              <a:t> ακούει την </a:t>
            </a:r>
            <a:r>
              <a:rPr lang="el-GR" dirty="0" err="1" smtClean="0">
                <a:latin typeface="+mj-lt"/>
              </a:rPr>
              <a:t>γνώμην</a:t>
            </a:r>
            <a:r>
              <a:rPr lang="el-GR" dirty="0" smtClean="0">
                <a:latin typeface="+mj-lt"/>
              </a:rPr>
              <a:t> των, και </a:t>
            </a:r>
            <a:r>
              <a:rPr lang="el-GR" dirty="0" err="1" smtClean="0">
                <a:latin typeface="+mj-lt"/>
              </a:rPr>
              <a:t>δι</a:t>
            </a:r>
            <a:r>
              <a:rPr lang="el-GR" dirty="0" smtClean="0">
                <a:latin typeface="+mj-lt"/>
              </a:rPr>
              <a:t>' αυτό ρωτά και ξαναρωτά ποίος θέλει να </a:t>
            </a:r>
            <a:r>
              <a:rPr lang="el-GR" dirty="0" err="1" smtClean="0">
                <a:latin typeface="+mj-lt"/>
              </a:rPr>
              <a:t>ομιλήση</a:t>
            </a:r>
            <a:r>
              <a:rPr lang="el-GR" dirty="0" smtClean="0">
                <a:latin typeface="+mj-lt"/>
              </a:rPr>
              <a:t>. </a:t>
            </a:r>
            <a:endParaRPr lang="en-GB"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714380"/>
          </a:xfrm>
        </p:spPr>
        <p:txBody>
          <a:bodyPr>
            <a:normAutofit/>
          </a:bodyPr>
          <a:lstStyle/>
          <a:p>
            <a:pPr algn="ctr"/>
            <a:r>
              <a:rPr lang="el-GR" sz="3600" b="1" dirty="0" smtClean="0"/>
              <a:t>ΑΙΣΧΙΝΗΣ 1.28</a:t>
            </a:r>
            <a:endParaRPr lang="en-GB" sz="3600" dirty="0"/>
          </a:p>
        </p:txBody>
      </p:sp>
      <p:sp>
        <p:nvSpPr>
          <p:cNvPr id="3" name="2 - Θέση περιεχομένου"/>
          <p:cNvSpPr>
            <a:spLocks noGrp="1"/>
          </p:cNvSpPr>
          <p:nvPr>
            <p:ph idx="1"/>
          </p:nvPr>
        </p:nvSpPr>
        <p:spPr>
          <a:xfrm>
            <a:off x="285720" y="1000108"/>
            <a:ext cx="8401080" cy="5572164"/>
          </a:xfrm>
        </p:spPr>
        <p:txBody>
          <a:bodyPr>
            <a:normAutofit fontScale="85000" lnSpcReduction="20000"/>
          </a:bodyPr>
          <a:lstStyle/>
          <a:p>
            <a:r>
              <a:rPr lang="en-GB" dirty="0" smtClean="0"/>
              <a:t>   </a:t>
            </a:r>
            <a:r>
              <a:rPr lang="en-GB" dirty="0" smtClean="0">
                <a:latin typeface="+mj-lt"/>
              </a:rPr>
              <a:t> [28] </a:t>
            </a:r>
            <a:r>
              <a:rPr lang="en-GB" dirty="0" err="1" smtClean="0">
                <a:latin typeface="+mj-lt"/>
              </a:rPr>
              <a:t>Τίνας</a:t>
            </a:r>
            <a:r>
              <a:rPr lang="en-GB" dirty="0" smtClean="0">
                <a:latin typeface="+mj-lt"/>
              </a:rPr>
              <a:t> δ’ </a:t>
            </a:r>
            <a:r>
              <a:rPr lang="en-GB" dirty="0" err="1" smtClean="0">
                <a:latin typeface="+mj-lt"/>
              </a:rPr>
              <a:t>οὐκ</a:t>
            </a:r>
            <a:r>
              <a:rPr lang="en-GB" dirty="0" smtClean="0">
                <a:latin typeface="+mj-lt"/>
              </a:rPr>
              <a:t> </a:t>
            </a:r>
            <a:r>
              <a:rPr lang="en-GB" dirty="0" err="1" smtClean="0">
                <a:latin typeface="+mj-lt"/>
              </a:rPr>
              <a:t>ᾤετο</a:t>
            </a:r>
            <a:r>
              <a:rPr lang="en-GB" dirty="0" smtClean="0">
                <a:latin typeface="+mj-lt"/>
              </a:rPr>
              <a:t> </a:t>
            </a:r>
            <a:r>
              <a:rPr lang="en-GB" dirty="0" err="1" smtClean="0">
                <a:latin typeface="+mj-lt"/>
              </a:rPr>
              <a:t>δεῖν</a:t>
            </a:r>
            <a:r>
              <a:rPr lang="en-GB" dirty="0" smtClean="0">
                <a:latin typeface="+mj-lt"/>
              </a:rPr>
              <a:t> </a:t>
            </a:r>
            <a:r>
              <a:rPr lang="en-GB" dirty="0" err="1" smtClean="0">
                <a:latin typeface="+mj-lt"/>
              </a:rPr>
              <a:t>λέγειν</a:t>
            </a:r>
            <a:r>
              <a:rPr lang="en-GB" dirty="0" smtClean="0">
                <a:latin typeface="+mj-lt"/>
              </a:rPr>
              <a:t>; </a:t>
            </a:r>
            <a:r>
              <a:rPr lang="en-GB" dirty="0" err="1" smtClean="0">
                <a:latin typeface="+mj-lt"/>
              </a:rPr>
              <a:t>τοὺς</a:t>
            </a:r>
            <a:r>
              <a:rPr lang="en-GB" dirty="0" smtClean="0">
                <a:latin typeface="+mj-lt"/>
              </a:rPr>
              <a:t> </a:t>
            </a:r>
            <a:r>
              <a:rPr lang="en-GB" dirty="0" err="1" smtClean="0">
                <a:latin typeface="+mj-lt"/>
              </a:rPr>
              <a:t>αἰσχρῶς</a:t>
            </a:r>
            <a:r>
              <a:rPr lang="en-GB" dirty="0" smtClean="0">
                <a:latin typeface="+mj-lt"/>
              </a:rPr>
              <a:t> </a:t>
            </a:r>
            <a:r>
              <a:rPr lang="en-GB" dirty="0" err="1" smtClean="0">
                <a:latin typeface="+mj-lt"/>
              </a:rPr>
              <a:t>βεβιωκότας</a:t>
            </a:r>
            <a:r>
              <a:rPr lang="en-GB" dirty="0" smtClean="0">
                <a:latin typeface="+mj-lt"/>
              </a:rPr>
              <a:t>·</a:t>
            </a:r>
            <a:r>
              <a:rPr lang="el-GR" dirty="0" smtClean="0">
                <a:latin typeface="+mj-lt"/>
              </a:rPr>
              <a:t> </a:t>
            </a:r>
            <a:r>
              <a:rPr lang="en-GB" dirty="0" err="1" smtClean="0">
                <a:latin typeface="+mj-lt"/>
              </a:rPr>
              <a:t>τούτους</a:t>
            </a:r>
            <a:r>
              <a:rPr lang="en-GB" dirty="0" smtClean="0">
                <a:latin typeface="+mj-lt"/>
              </a:rPr>
              <a:t> </a:t>
            </a:r>
            <a:r>
              <a:rPr lang="en-GB" dirty="0" err="1" smtClean="0">
                <a:latin typeface="+mj-lt"/>
              </a:rPr>
              <a:t>οὐκ</a:t>
            </a:r>
            <a:r>
              <a:rPr lang="en-GB" dirty="0" smtClean="0">
                <a:latin typeface="+mj-lt"/>
              </a:rPr>
              <a:t> </a:t>
            </a:r>
            <a:r>
              <a:rPr lang="en-GB" dirty="0" err="1" smtClean="0">
                <a:latin typeface="+mj-lt"/>
              </a:rPr>
              <a:t>ἐᾷ</a:t>
            </a:r>
            <a:r>
              <a:rPr lang="en-GB" dirty="0" smtClean="0">
                <a:latin typeface="+mj-lt"/>
              </a:rPr>
              <a:t> </a:t>
            </a:r>
            <a:r>
              <a:rPr lang="en-GB" dirty="0" err="1" smtClean="0">
                <a:latin typeface="+mj-lt"/>
              </a:rPr>
              <a:t>δημηγορεῖν</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ποῦ</a:t>
            </a:r>
            <a:r>
              <a:rPr lang="en-GB" dirty="0" smtClean="0">
                <a:latin typeface="+mj-lt"/>
              </a:rPr>
              <a:t> </a:t>
            </a:r>
            <a:r>
              <a:rPr lang="en-GB" dirty="0" err="1" smtClean="0">
                <a:latin typeface="+mj-lt"/>
              </a:rPr>
              <a:t>τοῦτο</a:t>
            </a:r>
            <a:r>
              <a:rPr lang="en-GB" dirty="0" smtClean="0">
                <a:latin typeface="+mj-lt"/>
              </a:rPr>
              <a:t> </a:t>
            </a:r>
            <a:r>
              <a:rPr lang="en-GB" dirty="0" err="1" smtClean="0">
                <a:latin typeface="+mj-lt"/>
              </a:rPr>
              <a:t>δηλοῖ</a:t>
            </a:r>
            <a:r>
              <a:rPr lang="en-GB" dirty="0" smtClean="0">
                <a:latin typeface="+mj-lt"/>
              </a:rPr>
              <a:t>; «</a:t>
            </a:r>
            <a:r>
              <a:rPr lang="en-GB" dirty="0" err="1" smtClean="0">
                <a:latin typeface="+mj-lt"/>
              </a:rPr>
              <a:t>Δοκιμασία</a:t>
            </a:r>
            <a:r>
              <a:rPr lang="en-GB" dirty="0" smtClean="0">
                <a:latin typeface="+mj-lt"/>
              </a:rPr>
              <a:t>»,</a:t>
            </a:r>
            <a:r>
              <a:rPr lang="el-GR" dirty="0" smtClean="0">
                <a:latin typeface="+mj-lt"/>
              </a:rPr>
              <a:t> </a:t>
            </a:r>
            <a:r>
              <a:rPr lang="en-GB" dirty="0" err="1" smtClean="0">
                <a:latin typeface="+mj-lt"/>
              </a:rPr>
              <a:t>φησί</a:t>
            </a:r>
            <a:r>
              <a:rPr lang="en-GB" dirty="0" smtClean="0">
                <a:latin typeface="+mj-lt"/>
              </a:rPr>
              <a:t>, «</a:t>
            </a:r>
            <a:r>
              <a:rPr lang="en-GB" dirty="0" err="1" smtClean="0">
                <a:latin typeface="+mj-lt"/>
              </a:rPr>
              <a:t>ῥητόρων</a:t>
            </a:r>
            <a:r>
              <a:rPr lang="en-GB" dirty="0" smtClean="0">
                <a:latin typeface="+mj-lt"/>
              </a:rPr>
              <a:t>· </a:t>
            </a:r>
            <a:r>
              <a:rPr lang="en-GB" dirty="0" err="1" smtClean="0">
                <a:latin typeface="+mj-lt"/>
              </a:rPr>
              <a:t>ἐάν</a:t>
            </a:r>
            <a:r>
              <a:rPr lang="en-GB" dirty="0" smtClean="0">
                <a:latin typeface="+mj-lt"/>
              </a:rPr>
              <a:t> </a:t>
            </a:r>
            <a:r>
              <a:rPr lang="en-GB" dirty="0" err="1" smtClean="0">
                <a:latin typeface="+mj-lt"/>
              </a:rPr>
              <a:t>τις</a:t>
            </a:r>
            <a:r>
              <a:rPr lang="en-GB" dirty="0" smtClean="0">
                <a:latin typeface="+mj-lt"/>
              </a:rPr>
              <a:t> </a:t>
            </a:r>
            <a:r>
              <a:rPr lang="en-GB" dirty="0" err="1" smtClean="0">
                <a:latin typeface="+mj-lt"/>
              </a:rPr>
              <a:t>λέγῃ</a:t>
            </a:r>
            <a:r>
              <a:rPr lang="en-GB" dirty="0" smtClean="0">
                <a:latin typeface="+mj-lt"/>
              </a:rPr>
              <a:t> </a:t>
            </a:r>
            <a:r>
              <a:rPr lang="en-GB" dirty="0" err="1" smtClean="0">
                <a:latin typeface="+mj-lt"/>
              </a:rPr>
              <a:t>ἐν</a:t>
            </a:r>
            <a:r>
              <a:rPr lang="en-GB" dirty="0" smtClean="0">
                <a:latin typeface="+mj-lt"/>
              </a:rPr>
              <a:t> </a:t>
            </a:r>
            <a:r>
              <a:rPr lang="en-GB" dirty="0" err="1" smtClean="0">
                <a:latin typeface="+mj-lt"/>
              </a:rPr>
              <a:t>τῷ</a:t>
            </a:r>
            <a:r>
              <a:rPr lang="en-GB" dirty="0" smtClean="0">
                <a:latin typeface="+mj-lt"/>
              </a:rPr>
              <a:t> </a:t>
            </a:r>
            <a:r>
              <a:rPr lang="en-GB" dirty="0" err="1" smtClean="0">
                <a:latin typeface="+mj-lt"/>
              </a:rPr>
              <a:t>δήμῳ</a:t>
            </a:r>
            <a:r>
              <a:rPr lang="en-GB" dirty="0" smtClean="0">
                <a:latin typeface="+mj-lt"/>
              </a:rPr>
              <a:t> </a:t>
            </a:r>
            <a:r>
              <a:rPr lang="en-GB" dirty="0" err="1" smtClean="0">
                <a:latin typeface="+mj-lt"/>
              </a:rPr>
              <a:t>τὸν</a:t>
            </a:r>
            <a:r>
              <a:rPr lang="en-GB" dirty="0" smtClean="0">
                <a:latin typeface="+mj-lt"/>
              </a:rPr>
              <a:t> </a:t>
            </a:r>
            <a:r>
              <a:rPr lang="en-GB" dirty="0" err="1" smtClean="0">
                <a:latin typeface="+mj-lt"/>
              </a:rPr>
              <a:t>πατέρα</a:t>
            </a:r>
            <a:r>
              <a:rPr lang="en-GB" dirty="0" smtClean="0">
                <a:latin typeface="+mj-lt"/>
              </a:rPr>
              <a:t> </a:t>
            </a:r>
            <a:r>
              <a:rPr lang="en-GB" dirty="0" err="1" smtClean="0">
                <a:latin typeface="+mj-lt"/>
              </a:rPr>
              <a:t>τύπτων</a:t>
            </a:r>
            <a:r>
              <a:rPr lang="el-GR" dirty="0" smtClean="0">
                <a:latin typeface="+mj-lt"/>
              </a:rPr>
              <a:t> </a:t>
            </a:r>
            <a:r>
              <a:rPr lang="en-GB" dirty="0" smtClean="0">
                <a:latin typeface="+mj-lt"/>
              </a:rPr>
              <a:t>ἢ </a:t>
            </a:r>
            <a:r>
              <a:rPr lang="en-GB" dirty="0" err="1" smtClean="0">
                <a:latin typeface="+mj-lt"/>
              </a:rPr>
              <a:t>τὴν</a:t>
            </a:r>
            <a:r>
              <a:rPr lang="en-GB" dirty="0" smtClean="0">
                <a:latin typeface="+mj-lt"/>
              </a:rPr>
              <a:t> </a:t>
            </a:r>
            <a:r>
              <a:rPr lang="en-GB" dirty="0" err="1" smtClean="0">
                <a:latin typeface="+mj-lt"/>
              </a:rPr>
              <a:t>μητέρα</a:t>
            </a:r>
            <a:r>
              <a:rPr lang="en-GB" dirty="0" smtClean="0">
                <a:latin typeface="+mj-lt"/>
              </a:rPr>
              <a:t>, ἢ </a:t>
            </a:r>
            <a:r>
              <a:rPr lang="en-GB" dirty="0" err="1" smtClean="0">
                <a:latin typeface="+mj-lt"/>
              </a:rPr>
              <a:t>μὴ</a:t>
            </a:r>
            <a:r>
              <a:rPr lang="en-GB" dirty="0" smtClean="0">
                <a:latin typeface="+mj-lt"/>
              </a:rPr>
              <a:t> </a:t>
            </a:r>
            <a:r>
              <a:rPr lang="en-GB" dirty="0" err="1" smtClean="0">
                <a:latin typeface="+mj-lt"/>
              </a:rPr>
              <a:t>τρέφων</a:t>
            </a:r>
            <a:r>
              <a:rPr lang="en-GB" dirty="0" smtClean="0">
                <a:latin typeface="+mj-lt"/>
              </a:rPr>
              <a:t>, ἢ </a:t>
            </a:r>
            <a:r>
              <a:rPr lang="en-GB" dirty="0" err="1" smtClean="0">
                <a:latin typeface="+mj-lt"/>
              </a:rPr>
              <a:t>μὴ</a:t>
            </a:r>
            <a:r>
              <a:rPr lang="en-GB" dirty="0" smtClean="0">
                <a:latin typeface="+mj-lt"/>
              </a:rPr>
              <a:t> </a:t>
            </a:r>
            <a:r>
              <a:rPr lang="en-GB" dirty="0" err="1" smtClean="0">
                <a:latin typeface="+mj-lt"/>
              </a:rPr>
              <a:t>παρέχων</a:t>
            </a:r>
            <a:r>
              <a:rPr lang="en-GB" dirty="0" smtClean="0">
                <a:latin typeface="+mj-lt"/>
              </a:rPr>
              <a:t> </a:t>
            </a:r>
            <a:r>
              <a:rPr lang="en-GB" dirty="0" err="1" smtClean="0">
                <a:latin typeface="+mj-lt"/>
              </a:rPr>
              <a:t>οἴκησιν</a:t>
            </a:r>
            <a:r>
              <a:rPr lang="en-GB" dirty="0" smtClean="0">
                <a:latin typeface="+mj-lt"/>
              </a:rPr>
              <a:t>·» </a:t>
            </a:r>
            <a:r>
              <a:rPr lang="en-GB" dirty="0" err="1" smtClean="0">
                <a:latin typeface="+mj-lt"/>
              </a:rPr>
              <a:t>τοῦτον</a:t>
            </a:r>
            <a:r>
              <a:rPr lang="el-GR" dirty="0" smtClean="0">
                <a:latin typeface="+mj-lt"/>
              </a:rPr>
              <a:t> </a:t>
            </a:r>
            <a:r>
              <a:rPr lang="en-GB" dirty="0" err="1" smtClean="0">
                <a:latin typeface="+mj-lt"/>
              </a:rPr>
              <a:t>οὐκ</a:t>
            </a:r>
            <a:r>
              <a:rPr lang="en-GB" dirty="0" smtClean="0">
                <a:latin typeface="+mj-lt"/>
              </a:rPr>
              <a:t> </a:t>
            </a:r>
            <a:r>
              <a:rPr lang="en-GB" dirty="0" err="1" smtClean="0">
                <a:latin typeface="+mj-lt"/>
              </a:rPr>
              <a:t>ἐᾷ</a:t>
            </a:r>
            <a:r>
              <a:rPr lang="en-GB" dirty="0" smtClean="0">
                <a:latin typeface="+mj-lt"/>
              </a:rPr>
              <a:t> </a:t>
            </a:r>
            <a:r>
              <a:rPr lang="en-GB" dirty="0" err="1" smtClean="0">
                <a:latin typeface="+mj-lt"/>
              </a:rPr>
              <a:t>λέγειν</a:t>
            </a:r>
            <a:r>
              <a:rPr lang="en-GB" dirty="0" smtClean="0">
                <a:latin typeface="+mj-lt"/>
              </a:rPr>
              <a:t>. </a:t>
            </a:r>
            <a:r>
              <a:rPr lang="en-GB" dirty="0" err="1" smtClean="0">
                <a:latin typeface="+mj-lt"/>
              </a:rPr>
              <a:t>νὴ</a:t>
            </a:r>
            <a:r>
              <a:rPr lang="en-GB" dirty="0" smtClean="0">
                <a:latin typeface="+mj-lt"/>
              </a:rPr>
              <a:t> </a:t>
            </a:r>
            <a:r>
              <a:rPr lang="en-GB" dirty="0" err="1" smtClean="0">
                <a:latin typeface="+mj-lt"/>
              </a:rPr>
              <a:t>Δία</a:t>
            </a:r>
            <a:r>
              <a:rPr lang="en-GB" dirty="0" smtClean="0">
                <a:latin typeface="+mj-lt"/>
              </a:rPr>
              <a:t> </a:t>
            </a:r>
            <a:r>
              <a:rPr lang="en-GB" dirty="0" err="1" smtClean="0">
                <a:latin typeface="+mj-lt"/>
              </a:rPr>
              <a:t>καλῶς</a:t>
            </a:r>
            <a:r>
              <a:rPr lang="en-GB" dirty="0" smtClean="0">
                <a:latin typeface="+mj-lt"/>
              </a:rPr>
              <a:t> </a:t>
            </a:r>
            <a:r>
              <a:rPr lang="en-GB" dirty="0" err="1" smtClean="0">
                <a:latin typeface="+mj-lt"/>
              </a:rPr>
              <a:t>γε</a:t>
            </a:r>
            <a:r>
              <a:rPr lang="en-GB" dirty="0" smtClean="0">
                <a:latin typeface="+mj-lt"/>
              </a:rPr>
              <a:t>, </a:t>
            </a:r>
            <a:r>
              <a:rPr lang="en-GB" dirty="0" err="1" smtClean="0">
                <a:latin typeface="+mj-lt"/>
              </a:rPr>
              <a:t>ὡς</a:t>
            </a:r>
            <a:r>
              <a:rPr lang="en-GB" dirty="0" smtClean="0">
                <a:latin typeface="+mj-lt"/>
              </a:rPr>
              <a:t> </a:t>
            </a:r>
            <a:r>
              <a:rPr lang="en-GB" dirty="0" err="1" smtClean="0">
                <a:latin typeface="+mj-lt"/>
              </a:rPr>
              <a:t>ἔγωγέ</a:t>
            </a:r>
            <a:r>
              <a:rPr lang="en-GB" dirty="0" smtClean="0">
                <a:latin typeface="+mj-lt"/>
              </a:rPr>
              <a:t> </a:t>
            </a:r>
            <a:r>
              <a:rPr lang="en-GB" dirty="0" err="1" smtClean="0">
                <a:latin typeface="+mj-lt"/>
              </a:rPr>
              <a:t>φημι</a:t>
            </a:r>
            <a:r>
              <a:rPr lang="en-GB" dirty="0" smtClean="0">
                <a:latin typeface="+mj-lt"/>
              </a:rPr>
              <a:t>. </a:t>
            </a:r>
            <a:r>
              <a:rPr lang="en-GB" dirty="0" err="1" smtClean="0">
                <a:latin typeface="+mj-lt"/>
              </a:rPr>
              <a:t>διὰ</a:t>
            </a:r>
            <a:r>
              <a:rPr lang="en-GB" dirty="0" smtClean="0">
                <a:latin typeface="+mj-lt"/>
              </a:rPr>
              <a:t> </a:t>
            </a:r>
            <a:r>
              <a:rPr lang="en-GB" dirty="0" err="1" smtClean="0">
                <a:latin typeface="+mj-lt"/>
              </a:rPr>
              <a:t>τί</a:t>
            </a:r>
            <a:r>
              <a:rPr lang="en-GB" dirty="0" smtClean="0">
                <a:latin typeface="+mj-lt"/>
              </a:rPr>
              <a:t>; </a:t>
            </a:r>
            <a:r>
              <a:rPr lang="en-GB" dirty="0" err="1" smtClean="0">
                <a:latin typeface="+mj-lt"/>
              </a:rPr>
              <a:t>ὅτι</a:t>
            </a:r>
            <a:r>
              <a:rPr lang="el-GR" dirty="0" smtClean="0">
                <a:latin typeface="+mj-lt"/>
              </a:rPr>
              <a:t> </a:t>
            </a:r>
            <a:r>
              <a:rPr lang="en-GB" dirty="0" err="1" smtClean="0">
                <a:latin typeface="+mj-lt"/>
              </a:rPr>
              <a:t>εἴ</a:t>
            </a:r>
            <a:r>
              <a:rPr lang="en-GB" dirty="0" smtClean="0">
                <a:latin typeface="+mj-lt"/>
              </a:rPr>
              <a:t> </a:t>
            </a:r>
            <a:r>
              <a:rPr lang="en-GB" dirty="0" err="1" smtClean="0">
                <a:latin typeface="+mj-lt"/>
              </a:rPr>
              <a:t>τις</a:t>
            </a:r>
            <a:r>
              <a:rPr lang="en-GB" dirty="0" smtClean="0">
                <a:latin typeface="+mj-lt"/>
              </a:rPr>
              <a:t>, </a:t>
            </a:r>
            <a:r>
              <a:rPr lang="en-GB" dirty="0" err="1" smtClean="0">
                <a:latin typeface="+mj-lt"/>
              </a:rPr>
              <a:t>οὓς</a:t>
            </a:r>
            <a:r>
              <a:rPr lang="en-GB" dirty="0" smtClean="0">
                <a:latin typeface="+mj-lt"/>
              </a:rPr>
              <a:t> </a:t>
            </a:r>
            <a:r>
              <a:rPr lang="en-GB" dirty="0" err="1" smtClean="0">
                <a:latin typeface="+mj-lt"/>
              </a:rPr>
              <a:t>ἐξ</a:t>
            </a:r>
            <a:r>
              <a:rPr lang="en-GB" dirty="0" smtClean="0">
                <a:latin typeface="+mj-lt"/>
              </a:rPr>
              <a:t> </a:t>
            </a:r>
            <a:r>
              <a:rPr lang="en-GB" dirty="0" err="1" smtClean="0">
                <a:latin typeface="+mj-lt"/>
              </a:rPr>
              <a:t>ἴσου</a:t>
            </a:r>
            <a:r>
              <a:rPr lang="en-GB" dirty="0" smtClean="0">
                <a:latin typeface="+mj-lt"/>
              </a:rPr>
              <a:t> </a:t>
            </a:r>
            <a:r>
              <a:rPr lang="en-GB" dirty="0" err="1" smtClean="0">
                <a:latin typeface="+mj-lt"/>
              </a:rPr>
              <a:t>δεῖ</a:t>
            </a:r>
            <a:r>
              <a:rPr lang="en-GB" dirty="0" smtClean="0">
                <a:latin typeface="+mj-lt"/>
              </a:rPr>
              <a:t> </a:t>
            </a:r>
            <a:r>
              <a:rPr lang="en-GB" dirty="0" err="1" smtClean="0">
                <a:latin typeface="+mj-lt"/>
              </a:rPr>
              <a:t>τιμᾶν</a:t>
            </a:r>
            <a:r>
              <a:rPr lang="en-GB" dirty="0" smtClean="0">
                <a:latin typeface="+mj-lt"/>
              </a:rPr>
              <a:t> </a:t>
            </a:r>
            <a:r>
              <a:rPr lang="en-GB" dirty="0" err="1" smtClean="0">
                <a:latin typeface="+mj-lt"/>
              </a:rPr>
              <a:t>τοῖς</a:t>
            </a:r>
            <a:r>
              <a:rPr lang="en-GB" dirty="0" smtClean="0">
                <a:latin typeface="+mj-lt"/>
              </a:rPr>
              <a:t> </a:t>
            </a:r>
            <a:r>
              <a:rPr lang="en-GB" dirty="0" err="1" smtClean="0">
                <a:latin typeface="+mj-lt"/>
              </a:rPr>
              <a:t>θεοῖς</a:t>
            </a:r>
            <a:r>
              <a:rPr lang="en-GB" dirty="0" smtClean="0">
                <a:latin typeface="+mj-lt"/>
              </a:rPr>
              <a:t>, </a:t>
            </a:r>
            <a:r>
              <a:rPr lang="en-GB" dirty="0" err="1" smtClean="0">
                <a:latin typeface="+mj-lt"/>
              </a:rPr>
              <a:t>εἰς</a:t>
            </a:r>
            <a:r>
              <a:rPr lang="en-GB" dirty="0" smtClean="0">
                <a:latin typeface="+mj-lt"/>
              </a:rPr>
              <a:t> </a:t>
            </a:r>
            <a:r>
              <a:rPr lang="en-GB" dirty="0" err="1" smtClean="0">
                <a:latin typeface="+mj-lt"/>
              </a:rPr>
              <a:t>τούτους</a:t>
            </a:r>
            <a:r>
              <a:rPr lang="en-GB" dirty="0" smtClean="0">
                <a:latin typeface="+mj-lt"/>
              </a:rPr>
              <a:t> </a:t>
            </a:r>
            <a:r>
              <a:rPr lang="en-GB" dirty="0" err="1" smtClean="0">
                <a:latin typeface="+mj-lt"/>
              </a:rPr>
              <a:t>ἐστὶ</a:t>
            </a:r>
            <a:r>
              <a:rPr lang="en-GB" dirty="0" smtClean="0">
                <a:latin typeface="+mj-lt"/>
              </a:rPr>
              <a:t> </a:t>
            </a:r>
            <a:r>
              <a:rPr lang="en-GB" dirty="0" err="1" smtClean="0">
                <a:latin typeface="+mj-lt"/>
              </a:rPr>
              <a:t>φαῦλος</a:t>
            </a:r>
            <a:r>
              <a:rPr lang="en-GB" dirty="0" smtClean="0">
                <a:latin typeface="+mj-lt"/>
              </a:rPr>
              <a:t>, </a:t>
            </a:r>
            <a:r>
              <a:rPr lang="en-GB" dirty="0" err="1" smtClean="0">
                <a:latin typeface="+mj-lt"/>
              </a:rPr>
              <a:t>τί</a:t>
            </a:r>
            <a:r>
              <a:rPr lang="en-GB" dirty="0" smtClean="0">
                <a:latin typeface="+mj-lt"/>
              </a:rPr>
              <a:t> </a:t>
            </a:r>
            <a:r>
              <a:rPr lang="en-GB" dirty="0" err="1" smtClean="0">
                <a:latin typeface="+mj-lt"/>
              </a:rPr>
              <a:t>ποτε</a:t>
            </a:r>
            <a:r>
              <a:rPr lang="en-GB" dirty="0" smtClean="0">
                <a:latin typeface="+mj-lt"/>
              </a:rPr>
              <a:t>, </a:t>
            </a:r>
            <a:r>
              <a:rPr lang="en-GB" dirty="0" err="1" smtClean="0">
                <a:latin typeface="+mj-lt"/>
              </a:rPr>
              <a:t>φησίν</a:t>
            </a:r>
            <a:r>
              <a:rPr lang="en-GB" dirty="0" smtClean="0">
                <a:latin typeface="+mj-lt"/>
              </a:rPr>
              <a:t>, </a:t>
            </a:r>
            <a:r>
              <a:rPr lang="en-GB" dirty="0" err="1" smtClean="0">
                <a:latin typeface="+mj-lt"/>
              </a:rPr>
              <a:t>ὑπ</a:t>
            </a:r>
            <a:r>
              <a:rPr lang="en-GB" dirty="0" smtClean="0">
                <a:latin typeface="+mj-lt"/>
              </a:rPr>
              <a:t>’ </a:t>
            </a:r>
            <a:r>
              <a:rPr lang="en-GB" dirty="0" err="1" smtClean="0">
                <a:latin typeface="+mj-lt"/>
              </a:rPr>
              <a:t>αὐτοῦ</a:t>
            </a:r>
            <a:r>
              <a:rPr lang="en-GB" dirty="0" smtClean="0">
                <a:latin typeface="+mj-lt"/>
              </a:rPr>
              <a:t> </a:t>
            </a:r>
            <a:r>
              <a:rPr lang="en-GB" dirty="0" err="1" smtClean="0">
                <a:latin typeface="+mj-lt"/>
              </a:rPr>
              <a:t>πείσονται</a:t>
            </a:r>
            <a:r>
              <a:rPr lang="en-GB" dirty="0" smtClean="0">
                <a:latin typeface="+mj-lt"/>
              </a:rPr>
              <a:t> </a:t>
            </a:r>
            <a:r>
              <a:rPr lang="en-GB" dirty="0" err="1" smtClean="0">
                <a:latin typeface="+mj-lt"/>
              </a:rPr>
              <a:t>οἱ</a:t>
            </a:r>
            <a:r>
              <a:rPr lang="en-GB" dirty="0" smtClean="0">
                <a:latin typeface="+mj-lt"/>
              </a:rPr>
              <a:t> </a:t>
            </a:r>
            <a:r>
              <a:rPr lang="en-GB" dirty="0" err="1" smtClean="0">
                <a:latin typeface="+mj-lt"/>
              </a:rPr>
              <a:t>ἀλλότριοι</a:t>
            </a:r>
            <a:r>
              <a:rPr lang="en-GB" dirty="0" smtClean="0">
                <a:latin typeface="+mj-lt"/>
              </a:rPr>
              <a:t> </a:t>
            </a:r>
            <a:r>
              <a:rPr lang="en-GB" dirty="0" err="1" smtClean="0">
                <a:latin typeface="+mj-lt"/>
              </a:rPr>
              <a:t>καὶ</a:t>
            </a:r>
            <a:r>
              <a:rPr lang="en-GB" dirty="0" smtClean="0">
                <a:latin typeface="+mj-lt"/>
              </a:rPr>
              <a:t> ἡ</a:t>
            </a:r>
            <a:r>
              <a:rPr lang="el-GR" dirty="0" smtClean="0">
                <a:latin typeface="+mj-lt"/>
              </a:rPr>
              <a:t> </a:t>
            </a:r>
            <a:r>
              <a:rPr lang="en-GB" dirty="0" err="1" smtClean="0">
                <a:latin typeface="+mj-lt"/>
              </a:rPr>
              <a:t>πόλις</a:t>
            </a:r>
            <a:r>
              <a:rPr lang="en-GB" dirty="0" smtClean="0">
                <a:latin typeface="+mj-lt"/>
              </a:rPr>
              <a:t> </a:t>
            </a:r>
            <a:r>
              <a:rPr lang="en-GB" dirty="0" err="1" smtClean="0">
                <a:latin typeface="+mj-lt"/>
              </a:rPr>
              <a:t>ὅλη</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τίσι</a:t>
            </a:r>
            <a:r>
              <a:rPr lang="en-GB" dirty="0" smtClean="0">
                <a:latin typeface="+mj-lt"/>
              </a:rPr>
              <a:t> </a:t>
            </a:r>
            <a:r>
              <a:rPr lang="en-GB" dirty="0" err="1" smtClean="0">
                <a:latin typeface="+mj-lt"/>
              </a:rPr>
              <a:t>δεύτερον</a:t>
            </a:r>
            <a:r>
              <a:rPr lang="en-GB" dirty="0" smtClean="0">
                <a:latin typeface="+mj-lt"/>
              </a:rPr>
              <a:t> </a:t>
            </a:r>
            <a:r>
              <a:rPr lang="en-GB" dirty="0" err="1" smtClean="0">
                <a:latin typeface="+mj-lt"/>
              </a:rPr>
              <a:t>ἀπεῖπε</a:t>
            </a:r>
            <a:r>
              <a:rPr lang="en-GB" dirty="0" smtClean="0">
                <a:latin typeface="+mj-lt"/>
              </a:rPr>
              <a:t> </a:t>
            </a:r>
            <a:r>
              <a:rPr lang="en-GB" dirty="0" err="1" smtClean="0">
                <a:latin typeface="+mj-lt"/>
              </a:rPr>
              <a:t>μὴ</a:t>
            </a:r>
            <a:r>
              <a:rPr lang="en-GB" dirty="0" smtClean="0">
                <a:latin typeface="+mj-lt"/>
              </a:rPr>
              <a:t> </a:t>
            </a:r>
            <a:r>
              <a:rPr lang="en-GB" dirty="0" err="1" smtClean="0">
                <a:latin typeface="+mj-lt"/>
              </a:rPr>
              <a:t>λέγειν</a:t>
            </a:r>
            <a:r>
              <a:rPr lang="en-GB" dirty="0" smtClean="0">
                <a:latin typeface="+mj-lt"/>
              </a:rPr>
              <a:t>; </a:t>
            </a:r>
            <a:endParaRPr lang="el-GR" dirty="0" smtClean="0">
              <a:latin typeface="+mj-lt"/>
            </a:endParaRPr>
          </a:p>
          <a:p>
            <a:r>
              <a:rPr lang="el-GR" dirty="0" smtClean="0">
                <a:latin typeface="+mj-lt"/>
              </a:rPr>
              <a:t>[28] Αλλά ποίους </a:t>
            </a:r>
            <a:r>
              <a:rPr lang="el-GR" dirty="0" err="1" smtClean="0">
                <a:latin typeface="+mj-lt"/>
              </a:rPr>
              <a:t>ενόμισεν</a:t>
            </a:r>
            <a:r>
              <a:rPr lang="el-GR" dirty="0" smtClean="0">
                <a:latin typeface="+mj-lt"/>
              </a:rPr>
              <a:t> ότι έπρεπε ν' </a:t>
            </a:r>
            <a:r>
              <a:rPr lang="el-GR" dirty="0" err="1" smtClean="0">
                <a:latin typeface="+mj-lt"/>
              </a:rPr>
              <a:t>αποκλείση</a:t>
            </a:r>
            <a:r>
              <a:rPr lang="el-GR" dirty="0" smtClean="0">
                <a:latin typeface="+mj-lt"/>
              </a:rPr>
              <a:t> από το βήμα; </a:t>
            </a:r>
            <a:r>
              <a:rPr lang="en-GB" dirty="0" err="1" smtClean="0">
                <a:latin typeface="+mj-lt"/>
              </a:rPr>
              <a:t>Τους</a:t>
            </a:r>
            <a:r>
              <a:rPr lang="en-GB" dirty="0" smtClean="0">
                <a:latin typeface="+mj-lt"/>
              </a:rPr>
              <a:t> </a:t>
            </a:r>
            <a:r>
              <a:rPr lang="en-GB" dirty="0" err="1" smtClean="0">
                <a:latin typeface="+mj-lt"/>
              </a:rPr>
              <a:t>αισχράς</a:t>
            </a:r>
            <a:r>
              <a:rPr lang="en-GB" dirty="0" smtClean="0">
                <a:latin typeface="+mj-lt"/>
              </a:rPr>
              <a:t> </a:t>
            </a:r>
            <a:r>
              <a:rPr lang="en-GB" dirty="0" err="1" smtClean="0">
                <a:latin typeface="+mj-lt"/>
              </a:rPr>
              <a:t>διαγωγής</a:t>
            </a:r>
            <a:r>
              <a:rPr lang="en-GB" dirty="0" smtClean="0">
                <a:latin typeface="+mj-lt"/>
              </a:rPr>
              <a:t>. </a:t>
            </a:r>
            <a:r>
              <a:rPr lang="el-GR" dirty="0" smtClean="0">
                <a:latin typeface="+mj-lt"/>
              </a:rPr>
              <a:t>Εις αυτούς απαγορεύει να ομιλούν εις δημοσίας συνελεύσεις. Και πόθεν προκύπτει αυτό; </a:t>
            </a:r>
            <a:r>
              <a:rPr lang="en-GB" dirty="0" err="1" smtClean="0">
                <a:latin typeface="+mj-lt"/>
              </a:rPr>
              <a:t>Από</a:t>
            </a:r>
            <a:r>
              <a:rPr lang="en-GB" dirty="0" smtClean="0">
                <a:latin typeface="+mj-lt"/>
              </a:rPr>
              <a:t> </a:t>
            </a:r>
            <a:r>
              <a:rPr lang="en-GB" dirty="0" err="1" smtClean="0">
                <a:latin typeface="+mj-lt"/>
              </a:rPr>
              <a:t>την</a:t>
            </a:r>
            <a:r>
              <a:rPr lang="en-GB" dirty="0" smtClean="0">
                <a:latin typeface="+mj-lt"/>
              </a:rPr>
              <a:t> </a:t>
            </a:r>
            <a:r>
              <a:rPr lang="en-GB" dirty="0" err="1" smtClean="0">
                <a:latin typeface="+mj-lt"/>
              </a:rPr>
              <a:t>διάταξιν</a:t>
            </a:r>
            <a:r>
              <a:rPr lang="en-GB" dirty="0" smtClean="0">
                <a:latin typeface="+mj-lt"/>
              </a:rPr>
              <a:t> «</a:t>
            </a:r>
            <a:r>
              <a:rPr lang="en-GB" dirty="0" err="1" smtClean="0">
                <a:latin typeface="+mj-lt"/>
              </a:rPr>
              <a:t>περί</a:t>
            </a:r>
            <a:r>
              <a:rPr lang="en-GB" dirty="0" smtClean="0">
                <a:latin typeface="+mj-lt"/>
              </a:rPr>
              <a:t> </a:t>
            </a:r>
            <a:r>
              <a:rPr lang="en-GB" dirty="0" err="1" smtClean="0">
                <a:latin typeface="+mj-lt"/>
              </a:rPr>
              <a:t>δοκιμασίας</a:t>
            </a:r>
            <a:r>
              <a:rPr lang="en-GB" dirty="0" smtClean="0">
                <a:latin typeface="+mj-lt"/>
              </a:rPr>
              <a:t> </a:t>
            </a:r>
            <a:r>
              <a:rPr lang="en-GB" dirty="0" err="1" smtClean="0">
                <a:latin typeface="+mj-lt"/>
              </a:rPr>
              <a:t>ρητόρων</a:t>
            </a:r>
            <a:r>
              <a:rPr lang="en-GB" dirty="0" smtClean="0">
                <a:latin typeface="+mj-lt"/>
              </a:rPr>
              <a:t>». </a:t>
            </a:r>
            <a:r>
              <a:rPr lang="el-GR" dirty="0" smtClean="0">
                <a:latin typeface="+mj-lt"/>
              </a:rPr>
              <a:t>Αν </a:t>
            </a:r>
            <a:r>
              <a:rPr lang="el-GR" dirty="0" err="1" smtClean="0">
                <a:latin typeface="+mj-lt"/>
              </a:rPr>
              <a:t>θέλη</a:t>
            </a:r>
            <a:r>
              <a:rPr lang="el-GR" dirty="0" smtClean="0">
                <a:latin typeface="+mj-lt"/>
              </a:rPr>
              <a:t> κανείς να </a:t>
            </a:r>
            <a:r>
              <a:rPr lang="el-GR" dirty="0" err="1" smtClean="0">
                <a:latin typeface="+mj-lt"/>
              </a:rPr>
              <a:t>αγορεύση</a:t>
            </a:r>
            <a:r>
              <a:rPr lang="el-GR" dirty="0" smtClean="0">
                <a:latin typeface="+mj-lt"/>
              </a:rPr>
              <a:t> ενώπιον του λαού, ενώ δέρνει τον πατέρα του ή την μητέρα του, ή δεν τους παρέχει </a:t>
            </a:r>
            <a:r>
              <a:rPr lang="el-GR" dirty="0" err="1" smtClean="0">
                <a:latin typeface="+mj-lt"/>
              </a:rPr>
              <a:t>τροφήν</a:t>
            </a:r>
            <a:r>
              <a:rPr lang="el-GR" dirty="0" smtClean="0">
                <a:latin typeface="+mj-lt"/>
              </a:rPr>
              <a:t> ή </a:t>
            </a:r>
            <a:r>
              <a:rPr lang="el-GR" dirty="0" err="1" smtClean="0">
                <a:latin typeface="+mj-lt"/>
              </a:rPr>
              <a:t>στέγην</a:t>
            </a:r>
            <a:r>
              <a:rPr lang="el-GR" dirty="0" smtClean="0">
                <a:latin typeface="+mj-lt"/>
              </a:rPr>
              <a:t>, του απαγορεύει ο νόμος να </a:t>
            </a:r>
            <a:r>
              <a:rPr lang="el-GR" dirty="0" err="1" smtClean="0">
                <a:latin typeface="+mj-lt"/>
              </a:rPr>
              <a:t>ομιλήση</a:t>
            </a:r>
            <a:r>
              <a:rPr lang="el-GR" dirty="0" smtClean="0">
                <a:latin typeface="+mj-lt"/>
              </a:rPr>
              <a:t>. Και πολύ σωστά, μα την αλήθεια, καθώς εγώ νομίζω. </a:t>
            </a:r>
            <a:r>
              <a:rPr lang="el-GR" dirty="0" err="1" smtClean="0">
                <a:latin typeface="+mj-lt"/>
              </a:rPr>
              <a:t>Διατί</a:t>
            </a:r>
            <a:r>
              <a:rPr lang="el-GR" dirty="0" smtClean="0">
                <a:latin typeface="+mj-lt"/>
              </a:rPr>
              <a:t>; </a:t>
            </a:r>
            <a:r>
              <a:rPr lang="en-GB" dirty="0" err="1" smtClean="0">
                <a:latin typeface="+mj-lt"/>
              </a:rPr>
              <a:t>Διότι</a:t>
            </a:r>
            <a:r>
              <a:rPr lang="en-GB" dirty="0" smtClean="0">
                <a:latin typeface="+mj-lt"/>
              </a:rPr>
              <a:t> </a:t>
            </a:r>
            <a:r>
              <a:rPr lang="en-GB" dirty="0" err="1" smtClean="0">
                <a:latin typeface="+mj-lt"/>
              </a:rPr>
              <a:t>εάν</a:t>
            </a:r>
            <a:r>
              <a:rPr lang="en-GB" dirty="0" smtClean="0">
                <a:latin typeface="+mj-lt"/>
              </a:rPr>
              <a:t> </a:t>
            </a:r>
            <a:r>
              <a:rPr lang="en-GB" dirty="0" err="1" smtClean="0">
                <a:latin typeface="+mj-lt"/>
              </a:rPr>
              <a:t>κανείς</a:t>
            </a:r>
            <a:r>
              <a:rPr lang="en-GB" dirty="0" smtClean="0">
                <a:latin typeface="+mj-lt"/>
              </a:rPr>
              <a:t> </a:t>
            </a:r>
            <a:r>
              <a:rPr lang="en-GB" dirty="0" err="1" smtClean="0">
                <a:latin typeface="+mj-lt"/>
              </a:rPr>
              <a:t>φέρεται</a:t>
            </a:r>
            <a:r>
              <a:rPr lang="en-GB" dirty="0" smtClean="0">
                <a:latin typeface="+mj-lt"/>
              </a:rPr>
              <a:t> </a:t>
            </a:r>
            <a:r>
              <a:rPr lang="en-GB" dirty="0" err="1" smtClean="0">
                <a:latin typeface="+mj-lt"/>
              </a:rPr>
              <a:t>ελεεινά</a:t>
            </a:r>
            <a:r>
              <a:rPr lang="en-GB" dirty="0" smtClean="0">
                <a:latin typeface="+mj-lt"/>
              </a:rPr>
              <a:t> </a:t>
            </a:r>
            <a:r>
              <a:rPr lang="en-GB" dirty="0" err="1" smtClean="0">
                <a:latin typeface="+mj-lt"/>
              </a:rPr>
              <a:t>προς</a:t>
            </a:r>
            <a:r>
              <a:rPr lang="en-GB" dirty="0" smtClean="0">
                <a:latin typeface="+mj-lt"/>
              </a:rPr>
              <a:t> </a:t>
            </a:r>
            <a:r>
              <a:rPr lang="en-GB" dirty="0" err="1" smtClean="0">
                <a:latin typeface="+mj-lt"/>
              </a:rPr>
              <a:t>εκείνους</a:t>
            </a:r>
            <a:r>
              <a:rPr lang="en-GB" dirty="0" smtClean="0">
                <a:latin typeface="+mj-lt"/>
              </a:rPr>
              <a:t> </a:t>
            </a:r>
            <a:r>
              <a:rPr lang="en-GB" dirty="0" err="1" smtClean="0">
                <a:latin typeface="+mj-lt"/>
              </a:rPr>
              <a:t>τους</a:t>
            </a:r>
            <a:r>
              <a:rPr lang="en-GB" dirty="0" smtClean="0">
                <a:latin typeface="+mj-lt"/>
              </a:rPr>
              <a:t> </a:t>
            </a:r>
            <a:r>
              <a:rPr lang="en-GB" dirty="0" err="1" smtClean="0">
                <a:latin typeface="+mj-lt"/>
              </a:rPr>
              <a:t>οποίους</a:t>
            </a:r>
            <a:r>
              <a:rPr lang="en-GB" dirty="0" smtClean="0">
                <a:latin typeface="+mj-lt"/>
              </a:rPr>
              <a:t> </a:t>
            </a:r>
            <a:r>
              <a:rPr lang="en-GB" dirty="0" err="1" smtClean="0">
                <a:latin typeface="+mj-lt"/>
              </a:rPr>
              <a:t>οφείλει</a:t>
            </a:r>
            <a:r>
              <a:rPr lang="en-GB" dirty="0" smtClean="0">
                <a:latin typeface="+mj-lt"/>
              </a:rPr>
              <a:t> </a:t>
            </a:r>
            <a:r>
              <a:rPr lang="en-GB" dirty="0" err="1" smtClean="0">
                <a:latin typeface="+mj-lt"/>
              </a:rPr>
              <a:t>να</a:t>
            </a:r>
            <a:r>
              <a:rPr lang="en-GB" dirty="0" smtClean="0">
                <a:latin typeface="+mj-lt"/>
              </a:rPr>
              <a:t> </a:t>
            </a:r>
            <a:r>
              <a:rPr lang="en-GB" dirty="0" err="1" smtClean="0">
                <a:latin typeface="+mj-lt"/>
              </a:rPr>
              <a:t>τιμά</a:t>
            </a:r>
            <a:r>
              <a:rPr lang="en-GB" dirty="0" smtClean="0">
                <a:latin typeface="+mj-lt"/>
              </a:rPr>
              <a:t> </a:t>
            </a:r>
            <a:r>
              <a:rPr lang="en-GB" dirty="0" err="1" smtClean="0">
                <a:latin typeface="+mj-lt"/>
              </a:rPr>
              <a:t>όσον</a:t>
            </a:r>
            <a:r>
              <a:rPr lang="en-GB" dirty="0" smtClean="0">
                <a:latin typeface="+mj-lt"/>
              </a:rPr>
              <a:t> </a:t>
            </a:r>
            <a:r>
              <a:rPr lang="en-GB" dirty="0" err="1" smtClean="0">
                <a:latin typeface="+mj-lt"/>
              </a:rPr>
              <a:t>και</a:t>
            </a:r>
            <a:r>
              <a:rPr lang="en-GB" dirty="0" smtClean="0">
                <a:latin typeface="+mj-lt"/>
              </a:rPr>
              <a:t> </a:t>
            </a:r>
            <a:r>
              <a:rPr lang="en-GB" dirty="0" err="1" smtClean="0">
                <a:latin typeface="+mj-lt"/>
              </a:rPr>
              <a:t>τους</a:t>
            </a:r>
            <a:r>
              <a:rPr lang="en-GB" dirty="0" smtClean="0">
                <a:latin typeface="+mj-lt"/>
              </a:rPr>
              <a:t> </a:t>
            </a:r>
            <a:r>
              <a:rPr lang="en-GB" dirty="0" err="1" smtClean="0">
                <a:latin typeface="+mj-lt"/>
              </a:rPr>
              <a:t>θεούς</a:t>
            </a:r>
            <a:r>
              <a:rPr lang="en-GB" dirty="0" smtClean="0">
                <a:latin typeface="+mj-lt"/>
              </a:rPr>
              <a:t>, </a:t>
            </a:r>
            <a:r>
              <a:rPr lang="en-GB" dirty="0" err="1" smtClean="0">
                <a:latin typeface="+mj-lt"/>
              </a:rPr>
              <a:t>τι</a:t>
            </a:r>
            <a:r>
              <a:rPr lang="en-GB" dirty="0" smtClean="0">
                <a:latin typeface="+mj-lt"/>
              </a:rPr>
              <a:t> </a:t>
            </a:r>
            <a:r>
              <a:rPr lang="en-GB" dirty="0" err="1" smtClean="0">
                <a:latin typeface="+mj-lt"/>
              </a:rPr>
              <a:t>άρα</a:t>
            </a:r>
            <a:r>
              <a:rPr lang="en-GB" dirty="0" smtClean="0">
                <a:latin typeface="+mj-lt"/>
              </a:rPr>
              <a:t> </a:t>
            </a:r>
            <a:r>
              <a:rPr lang="en-GB" dirty="0" err="1" smtClean="0">
                <a:latin typeface="+mj-lt"/>
              </a:rPr>
              <a:t>γε</a:t>
            </a:r>
            <a:r>
              <a:rPr lang="en-GB" dirty="0" smtClean="0">
                <a:latin typeface="+mj-lt"/>
              </a:rPr>
              <a:t>, </a:t>
            </a:r>
            <a:r>
              <a:rPr lang="en-GB" dirty="0" err="1" smtClean="0">
                <a:latin typeface="+mj-lt"/>
              </a:rPr>
              <a:t>διερωτάται</a:t>
            </a:r>
            <a:r>
              <a:rPr lang="en-GB" dirty="0" smtClean="0">
                <a:latin typeface="+mj-lt"/>
              </a:rPr>
              <a:t>, </a:t>
            </a:r>
            <a:r>
              <a:rPr lang="en-GB" dirty="0" err="1" smtClean="0">
                <a:latin typeface="+mj-lt"/>
              </a:rPr>
              <a:t>έχουν</a:t>
            </a:r>
            <a:r>
              <a:rPr lang="en-GB" dirty="0" smtClean="0">
                <a:latin typeface="+mj-lt"/>
              </a:rPr>
              <a:t> </a:t>
            </a:r>
            <a:r>
              <a:rPr lang="en-GB" dirty="0" err="1" smtClean="0">
                <a:latin typeface="+mj-lt"/>
              </a:rPr>
              <a:t>να</a:t>
            </a:r>
            <a:r>
              <a:rPr lang="en-GB" dirty="0" smtClean="0">
                <a:latin typeface="+mj-lt"/>
              </a:rPr>
              <a:t> </a:t>
            </a:r>
            <a:r>
              <a:rPr lang="en-GB" dirty="0" err="1" smtClean="0">
                <a:latin typeface="+mj-lt"/>
              </a:rPr>
              <a:t>πάθουν</a:t>
            </a:r>
            <a:r>
              <a:rPr lang="en-GB" dirty="0" smtClean="0">
                <a:latin typeface="+mj-lt"/>
              </a:rPr>
              <a:t> </a:t>
            </a:r>
            <a:r>
              <a:rPr lang="en-GB" dirty="0" err="1" smtClean="0">
                <a:latin typeface="+mj-lt"/>
              </a:rPr>
              <a:t>από</a:t>
            </a:r>
            <a:r>
              <a:rPr lang="en-GB" dirty="0" smtClean="0">
                <a:latin typeface="+mj-lt"/>
              </a:rPr>
              <a:t> </a:t>
            </a:r>
            <a:r>
              <a:rPr lang="en-GB" dirty="0" err="1" smtClean="0">
                <a:latin typeface="+mj-lt"/>
              </a:rPr>
              <a:t>αυτόν</a:t>
            </a:r>
            <a:r>
              <a:rPr lang="en-GB" dirty="0" smtClean="0">
                <a:latin typeface="+mj-lt"/>
              </a:rPr>
              <a:t> </a:t>
            </a:r>
            <a:r>
              <a:rPr lang="en-GB" dirty="0" err="1" smtClean="0">
                <a:latin typeface="+mj-lt"/>
              </a:rPr>
              <a:t>οι</a:t>
            </a:r>
            <a:r>
              <a:rPr lang="en-GB" dirty="0" smtClean="0">
                <a:latin typeface="+mj-lt"/>
              </a:rPr>
              <a:t> </a:t>
            </a:r>
            <a:r>
              <a:rPr lang="en-GB" dirty="0" err="1" smtClean="0">
                <a:latin typeface="+mj-lt"/>
              </a:rPr>
              <a:t>ξένοι</a:t>
            </a:r>
            <a:r>
              <a:rPr lang="en-GB" dirty="0" smtClean="0">
                <a:latin typeface="+mj-lt"/>
              </a:rPr>
              <a:t> </a:t>
            </a:r>
            <a:r>
              <a:rPr lang="en-GB" dirty="0" err="1" smtClean="0">
                <a:latin typeface="+mj-lt"/>
              </a:rPr>
              <a:t>και</a:t>
            </a:r>
            <a:r>
              <a:rPr lang="en-GB" dirty="0" smtClean="0">
                <a:latin typeface="+mj-lt"/>
              </a:rPr>
              <a:t> η </a:t>
            </a:r>
            <a:r>
              <a:rPr lang="en-GB" dirty="0" err="1" smtClean="0">
                <a:latin typeface="+mj-lt"/>
              </a:rPr>
              <a:t>πόλις</a:t>
            </a:r>
            <a:r>
              <a:rPr lang="en-GB" dirty="0" smtClean="0">
                <a:latin typeface="+mj-lt"/>
              </a:rPr>
              <a:t> </a:t>
            </a:r>
            <a:r>
              <a:rPr lang="en-GB" dirty="0" err="1" smtClean="0">
                <a:latin typeface="+mj-lt"/>
              </a:rPr>
              <a:t>ολόκληρος</a:t>
            </a:r>
            <a:r>
              <a:rPr lang="en-GB" dirty="0" smtClean="0">
                <a:latin typeface="+mj-lt"/>
              </a:rPr>
              <a:t>; </a:t>
            </a:r>
            <a:r>
              <a:rPr lang="en-GB" dirty="0" err="1" smtClean="0">
                <a:latin typeface="+mj-lt"/>
              </a:rPr>
              <a:t>Δεύτερον</a:t>
            </a:r>
            <a:r>
              <a:rPr lang="en-GB" dirty="0" smtClean="0">
                <a:latin typeface="+mj-lt"/>
              </a:rPr>
              <a:t> </a:t>
            </a:r>
            <a:r>
              <a:rPr lang="en-GB" dirty="0" err="1" smtClean="0">
                <a:latin typeface="+mj-lt"/>
              </a:rPr>
              <a:t>σε</a:t>
            </a:r>
            <a:r>
              <a:rPr lang="en-GB" dirty="0" smtClean="0">
                <a:latin typeface="+mj-lt"/>
              </a:rPr>
              <a:t> </a:t>
            </a:r>
            <a:r>
              <a:rPr lang="en-GB" dirty="0" err="1" smtClean="0">
                <a:latin typeface="+mj-lt"/>
              </a:rPr>
              <a:t>ποιους</a:t>
            </a:r>
            <a:r>
              <a:rPr lang="en-GB" dirty="0" smtClean="0">
                <a:latin typeface="+mj-lt"/>
              </a:rPr>
              <a:t> </a:t>
            </a:r>
            <a:r>
              <a:rPr lang="en-GB" dirty="0" err="1" smtClean="0">
                <a:latin typeface="+mj-lt"/>
              </a:rPr>
              <a:t>άλλους</a:t>
            </a:r>
            <a:r>
              <a:rPr lang="en-GB" dirty="0" smtClean="0">
                <a:latin typeface="+mj-lt"/>
              </a:rPr>
              <a:t> </a:t>
            </a:r>
            <a:r>
              <a:rPr lang="en-GB" dirty="0" err="1" smtClean="0">
                <a:latin typeface="+mj-lt"/>
              </a:rPr>
              <a:t>επέβαλε</a:t>
            </a:r>
            <a:r>
              <a:rPr lang="en-GB" dirty="0" smtClean="0">
                <a:latin typeface="+mj-lt"/>
              </a:rPr>
              <a:t> </a:t>
            </a:r>
            <a:r>
              <a:rPr lang="en-GB" dirty="0" err="1" smtClean="0">
                <a:latin typeface="+mj-lt"/>
              </a:rPr>
              <a:t>την</a:t>
            </a:r>
            <a:r>
              <a:rPr lang="en-GB" dirty="0" smtClean="0">
                <a:latin typeface="+mj-lt"/>
              </a:rPr>
              <a:t> </a:t>
            </a:r>
            <a:r>
              <a:rPr lang="en-GB" dirty="0" err="1" smtClean="0">
                <a:latin typeface="+mj-lt"/>
              </a:rPr>
              <a:t>ιδίαν</a:t>
            </a:r>
            <a:r>
              <a:rPr lang="en-GB" dirty="0" smtClean="0">
                <a:latin typeface="+mj-lt"/>
              </a:rPr>
              <a:t> </a:t>
            </a:r>
            <a:r>
              <a:rPr lang="en-GB" dirty="0" err="1" smtClean="0">
                <a:latin typeface="+mj-lt"/>
              </a:rPr>
              <a:t>απαγόρευσιν</a:t>
            </a:r>
            <a:r>
              <a:rPr lang="en-GB" dirty="0" smtClean="0">
                <a:latin typeface="+mj-lt"/>
              </a:rPr>
              <a:t>; </a:t>
            </a:r>
            <a:endParaRPr lang="en-GB"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58204" cy="642942"/>
          </a:xfrm>
        </p:spPr>
        <p:txBody>
          <a:bodyPr>
            <a:normAutofit fontScale="90000"/>
          </a:bodyPr>
          <a:lstStyle/>
          <a:p>
            <a:pPr algn="ctr"/>
            <a:r>
              <a:rPr lang="el-GR" sz="5400" b="1" dirty="0" smtClean="0"/>
              <a:t>ΑΙΣΧΙΝΗΣ 1.29</a:t>
            </a:r>
            <a:endParaRPr lang="en-GB" dirty="0"/>
          </a:p>
        </p:txBody>
      </p:sp>
      <p:sp>
        <p:nvSpPr>
          <p:cNvPr id="3" name="2 - Θέση περιεχομένου"/>
          <p:cNvSpPr>
            <a:spLocks noGrp="1"/>
          </p:cNvSpPr>
          <p:nvPr>
            <p:ph idx="1"/>
          </p:nvPr>
        </p:nvSpPr>
        <p:spPr>
          <a:xfrm>
            <a:off x="428596" y="928670"/>
            <a:ext cx="8258204" cy="5643602"/>
          </a:xfrm>
        </p:spPr>
        <p:txBody>
          <a:bodyPr>
            <a:normAutofit fontScale="85000" lnSpcReduction="10000"/>
          </a:bodyPr>
          <a:lstStyle/>
          <a:p>
            <a:r>
              <a:rPr lang="en-GB" dirty="0" smtClean="0">
                <a:latin typeface="+mj-lt"/>
              </a:rPr>
              <a:t>[29] «Ἢ </a:t>
            </a:r>
            <a:r>
              <a:rPr lang="en-GB" dirty="0" err="1" smtClean="0">
                <a:latin typeface="+mj-lt"/>
              </a:rPr>
              <a:t>τὰς</a:t>
            </a:r>
            <a:r>
              <a:rPr lang="en-GB" dirty="0" smtClean="0">
                <a:latin typeface="+mj-lt"/>
              </a:rPr>
              <a:t> </a:t>
            </a:r>
            <a:r>
              <a:rPr lang="en-GB" dirty="0" err="1" smtClean="0">
                <a:latin typeface="+mj-lt"/>
              </a:rPr>
              <a:t>στρατείας</a:t>
            </a:r>
            <a:r>
              <a:rPr lang="en-GB" dirty="0" smtClean="0">
                <a:latin typeface="+mj-lt"/>
              </a:rPr>
              <a:t>», </a:t>
            </a:r>
            <a:r>
              <a:rPr lang="en-GB" dirty="0" err="1" smtClean="0">
                <a:latin typeface="+mj-lt"/>
              </a:rPr>
              <a:t>φησί</a:t>
            </a:r>
            <a:r>
              <a:rPr lang="en-GB" dirty="0" smtClean="0">
                <a:latin typeface="+mj-lt"/>
              </a:rPr>
              <a:t>, «</a:t>
            </a:r>
            <a:r>
              <a:rPr lang="en-GB" dirty="0" err="1" smtClean="0">
                <a:latin typeface="+mj-lt"/>
              </a:rPr>
              <a:t>μὴ</a:t>
            </a:r>
            <a:r>
              <a:rPr lang="en-GB" dirty="0" smtClean="0">
                <a:latin typeface="+mj-lt"/>
              </a:rPr>
              <a:t> </a:t>
            </a:r>
            <a:r>
              <a:rPr lang="en-GB" dirty="0" err="1" smtClean="0">
                <a:latin typeface="+mj-lt"/>
              </a:rPr>
              <a:t>ἐστρατευμένος</a:t>
            </a:r>
            <a:r>
              <a:rPr lang="en-GB" dirty="0" smtClean="0">
                <a:latin typeface="+mj-lt"/>
              </a:rPr>
              <a:t>, </a:t>
            </a:r>
            <a:r>
              <a:rPr lang="en-GB" dirty="0" err="1" smtClean="0">
                <a:latin typeface="+mj-lt"/>
              </a:rPr>
              <a:t>ὅσαι</a:t>
            </a:r>
            <a:r>
              <a:rPr lang="en-GB" dirty="0" smtClean="0">
                <a:latin typeface="+mj-lt"/>
              </a:rPr>
              <a:t> </a:t>
            </a:r>
            <a:r>
              <a:rPr lang="en-GB" dirty="0" err="1" smtClean="0">
                <a:latin typeface="+mj-lt"/>
              </a:rPr>
              <a:t>ἂν</a:t>
            </a:r>
            <a:r>
              <a:rPr lang="en-GB" dirty="0" smtClean="0">
                <a:latin typeface="+mj-lt"/>
              </a:rPr>
              <a:t> </a:t>
            </a:r>
            <a:r>
              <a:rPr lang="en-GB" dirty="0" err="1" smtClean="0">
                <a:latin typeface="+mj-lt"/>
              </a:rPr>
              <a:t>αὐτῷ</a:t>
            </a:r>
            <a:r>
              <a:rPr lang="en-GB" dirty="0" smtClean="0">
                <a:latin typeface="+mj-lt"/>
              </a:rPr>
              <a:t> </a:t>
            </a:r>
            <a:r>
              <a:rPr lang="en-GB" dirty="0" err="1" smtClean="0">
                <a:latin typeface="+mj-lt"/>
              </a:rPr>
              <a:t>προσταχθῶσιν</a:t>
            </a:r>
            <a:r>
              <a:rPr lang="en-GB" dirty="0" smtClean="0">
                <a:latin typeface="+mj-lt"/>
              </a:rPr>
              <a:t>, ἢ </a:t>
            </a:r>
            <a:r>
              <a:rPr lang="en-GB" dirty="0" err="1" smtClean="0">
                <a:latin typeface="+mj-lt"/>
              </a:rPr>
              <a:t>τὴν</a:t>
            </a:r>
            <a:r>
              <a:rPr lang="en-GB" dirty="0" smtClean="0">
                <a:latin typeface="+mj-lt"/>
              </a:rPr>
              <a:t> </a:t>
            </a:r>
            <a:r>
              <a:rPr lang="en-GB" dirty="0" err="1" smtClean="0">
                <a:latin typeface="+mj-lt"/>
              </a:rPr>
              <a:t>ἀσπίδα</a:t>
            </a:r>
            <a:r>
              <a:rPr lang="en-GB" dirty="0" smtClean="0">
                <a:latin typeface="+mj-lt"/>
              </a:rPr>
              <a:t> </a:t>
            </a:r>
            <a:r>
              <a:rPr lang="en-GB" dirty="0" err="1" smtClean="0">
                <a:latin typeface="+mj-lt"/>
              </a:rPr>
              <a:t>ἀποβεβληκώς</a:t>
            </a:r>
            <a:r>
              <a:rPr lang="en-GB" dirty="0" smtClean="0">
                <a:latin typeface="+mj-lt"/>
              </a:rPr>
              <a:t>», </a:t>
            </a:r>
            <a:r>
              <a:rPr lang="en-GB" dirty="0" err="1" smtClean="0">
                <a:latin typeface="+mj-lt"/>
              </a:rPr>
              <a:t>δίκαια</a:t>
            </a:r>
            <a:r>
              <a:rPr lang="en-GB" dirty="0" smtClean="0">
                <a:latin typeface="+mj-lt"/>
              </a:rPr>
              <a:t> </a:t>
            </a:r>
            <a:r>
              <a:rPr lang="en-GB" dirty="0" err="1" smtClean="0">
                <a:latin typeface="+mj-lt"/>
              </a:rPr>
              <a:t>λέγων</a:t>
            </a:r>
            <a:r>
              <a:rPr lang="en-GB" dirty="0" smtClean="0">
                <a:latin typeface="+mj-lt"/>
              </a:rPr>
              <a:t>. </a:t>
            </a:r>
            <a:r>
              <a:rPr lang="en-GB" dirty="0" err="1" smtClean="0">
                <a:latin typeface="+mj-lt"/>
              </a:rPr>
              <a:t>τί</a:t>
            </a:r>
            <a:r>
              <a:rPr lang="en-GB" dirty="0" smtClean="0">
                <a:latin typeface="+mj-lt"/>
              </a:rPr>
              <a:t> </a:t>
            </a:r>
            <a:r>
              <a:rPr lang="en-GB" dirty="0" err="1" smtClean="0">
                <a:latin typeface="+mj-lt"/>
              </a:rPr>
              <a:t>δή</a:t>
            </a:r>
            <a:r>
              <a:rPr lang="en-GB" dirty="0" smtClean="0">
                <a:latin typeface="+mj-lt"/>
              </a:rPr>
              <a:t> </a:t>
            </a:r>
            <a:r>
              <a:rPr lang="en-GB" dirty="0" err="1" smtClean="0">
                <a:latin typeface="+mj-lt"/>
              </a:rPr>
              <a:t>ποτε</a:t>
            </a:r>
            <a:r>
              <a:rPr lang="en-GB" dirty="0" smtClean="0">
                <a:latin typeface="+mj-lt"/>
              </a:rPr>
              <a:t>; </a:t>
            </a:r>
            <a:r>
              <a:rPr lang="en-GB" dirty="0" err="1" smtClean="0">
                <a:latin typeface="+mj-lt"/>
              </a:rPr>
              <a:t>ἄνθρωπε</a:t>
            </a:r>
            <a:r>
              <a:rPr lang="en-GB" dirty="0" smtClean="0">
                <a:latin typeface="+mj-lt"/>
              </a:rPr>
              <a:t>, </a:t>
            </a:r>
            <a:r>
              <a:rPr lang="en-GB" dirty="0" err="1" smtClean="0">
                <a:latin typeface="+mj-lt"/>
              </a:rPr>
              <a:t>τῇ</a:t>
            </a:r>
            <a:r>
              <a:rPr lang="en-GB" dirty="0" smtClean="0">
                <a:latin typeface="+mj-lt"/>
              </a:rPr>
              <a:t> </a:t>
            </a:r>
            <a:r>
              <a:rPr lang="en-GB" dirty="0" err="1" smtClean="0">
                <a:latin typeface="+mj-lt"/>
              </a:rPr>
              <a:t>πόλει</a:t>
            </a:r>
            <a:r>
              <a:rPr lang="en-GB" dirty="0" smtClean="0">
                <a:latin typeface="+mj-lt"/>
              </a:rPr>
              <a:t>, </a:t>
            </a:r>
            <a:r>
              <a:rPr lang="en-GB" dirty="0" err="1" smtClean="0">
                <a:latin typeface="+mj-lt"/>
              </a:rPr>
              <a:t>ὑπὲρ</a:t>
            </a:r>
            <a:r>
              <a:rPr lang="en-GB" dirty="0" smtClean="0">
                <a:latin typeface="+mj-lt"/>
              </a:rPr>
              <a:t> </a:t>
            </a:r>
            <a:r>
              <a:rPr lang="en-GB" dirty="0" err="1" smtClean="0">
                <a:latin typeface="+mj-lt"/>
              </a:rPr>
              <a:t>ἧς</a:t>
            </a:r>
            <a:r>
              <a:rPr lang="en-GB" dirty="0" smtClean="0">
                <a:latin typeface="+mj-lt"/>
              </a:rPr>
              <a:t> </a:t>
            </a:r>
            <a:r>
              <a:rPr lang="en-GB" dirty="0" err="1" smtClean="0">
                <a:latin typeface="+mj-lt"/>
              </a:rPr>
              <a:t>τὰ</a:t>
            </a:r>
            <a:r>
              <a:rPr lang="en-GB" dirty="0" smtClean="0">
                <a:latin typeface="+mj-lt"/>
              </a:rPr>
              <a:t> </a:t>
            </a:r>
            <a:r>
              <a:rPr lang="en-GB" dirty="0" err="1" smtClean="0">
                <a:latin typeface="+mj-lt"/>
              </a:rPr>
              <a:t>ὅπλα</a:t>
            </a:r>
            <a:r>
              <a:rPr lang="en-GB" dirty="0" smtClean="0">
                <a:latin typeface="+mj-lt"/>
              </a:rPr>
              <a:t> </a:t>
            </a:r>
            <a:r>
              <a:rPr lang="en-GB" dirty="0" err="1" smtClean="0">
                <a:latin typeface="+mj-lt"/>
              </a:rPr>
              <a:t>μὴ</a:t>
            </a:r>
            <a:r>
              <a:rPr lang="en-GB" dirty="0" smtClean="0">
                <a:latin typeface="+mj-lt"/>
              </a:rPr>
              <a:t> </a:t>
            </a:r>
            <a:r>
              <a:rPr lang="en-GB" dirty="0" err="1" smtClean="0">
                <a:latin typeface="+mj-lt"/>
              </a:rPr>
              <a:t>τίθεσαι</a:t>
            </a:r>
            <a:r>
              <a:rPr lang="en-GB" dirty="0" smtClean="0">
                <a:latin typeface="+mj-lt"/>
              </a:rPr>
              <a:t> ἢ </a:t>
            </a:r>
            <a:r>
              <a:rPr lang="en-GB" dirty="0" err="1" smtClean="0">
                <a:latin typeface="+mj-lt"/>
              </a:rPr>
              <a:t>διὰ</a:t>
            </a:r>
            <a:r>
              <a:rPr lang="en-GB" dirty="0" smtClean="0">
                <a:latin typeface="+mj-lt"/>
              </a:rPr>
              <a:t> </a:t>
            </a:r>
            <a:r>
              <a:rPr lang="en-GB" dirty="0" err="1" smtClean="0">
                <a:latin typeface="+mj-lt"/>
              </a:rPr>
              <a:t>δειλίαν</a:t>
            </a:r>
            <a:r>
              <a:rPr lang="en-GB" dirty="0" smtClean="0">
                <a:latin typeface="+mj-lt"/>
              </a:rPr>
              <a:t> </a:t>
            </a:r>
            <a:r>
              <a:rPr lang="en-GB" dirty="0" err="1" smtClean="0">
                <a:latin typeface="+mj-lt"/>
              </a:rPr>
              <a:t>μὴ</a:t>
            </a:r>
            <a:r>
              <a:rPr lang="en-GB" dirty="0" smtClean="0">
                <a:latin typeface="+mj-lt"/>
              </a:rPr>
              <a:t> </a:t>
            </a:r>
            <a:r>
              <a:rPr lang="en-GB" dirty="0" err="1" smtClean="0">
                <a:latin typeface="+mj-lt"/>
              </a:rPr>
              <a:t>δυνατὸς</a:t>
            </a:r>
            <a:r>
              <a:rPr lang="en-GB" dirty="0" smtClean="0">
                <a:latin typeface="+mj-lt"/>
              </a:rPr>
              <a:t> </a:t>
            </a:r>
            <a:r>
              <a:rPr lang="en-GB" dirty="0" err="1" smtClean="0">
                <a:latin typeface="+mj-lt"/>
              </a:rPr>
              <a:t>εἶ</a:t>
            </a:r>
            <a:r>
              <a:rPr lang="en-GB" dirty="0" smtClean="0">
                <a:latin typeface="+mj-lt"/>
              </a:rPr>
              <a:t> </a:t>
            </a:r>
            <a:r>
              <a:rPr lang="en-GB" dirty="0" err="1" smtClean="0">
                <a:latin typeface="+mj-lt"/>
              </a:rPr>
              <a:t>ἐπαμῦναι</a:t>
            </a:r>
            <a:r>
              <a:rPr lang="en-GB" dirty="0" smtClean="0">
                <a:latin typeface="+mj-lt"/>
              </a:rPr>
              <a:t>, </a:t>
            </a:r>
            <a:r>
              <a:rPr lang="en-GB" dirty="0" err="1" smtClean="0">
                <a:latin typeface="+mj-lt"/>
              </a:rPr>
              <a:t>μηδὲ</a:t>
            </a:r>
            <a:r>
              <a:rPr lang="en-GB" dirty="0" smtClean="0">
                <a:latin typeface="+mj-lt"/>
              </a:rPr>
              <a:t> </a:t>
            </a:r>
            <a:r>
              <a:rPr lang="en-GB" dirty="0" err="1" smtClean="0">
                <a:latin typeface="+mj-lt"/>
              </a:rPr>
              <a:t>συμβουλεύειν</a:t>
            </a:r>
            <a:r>
              <a:rPr lang="en-GB" dirty="0" smtClean="0">
                <a:latin typeface="+mj-lt"/>
              </a:rPr>
              <a:t> </a:t>
            </a:r>
            <a:r>
              <a:rPr lang="en-GB" dirty="0" err="1" smtClean="0">
                <a:latin typeface="+mj-lt"/>
              </a:rPr>
              <a:t>ἀξίου</a:t>
            </a:r>
            <a:r>
              <a:rPr lang="en-GB" dirty="0" smtClean="0">
                <a:latin typeface="+mj-lt"/>
              </a:rPr>
              <a:t>. </a:t>
            </a:r>
            <a:r>
              <a:rPr lang="el-GR" dirty="0" smtClean="0">
                <a:latin typeface="+mj-lt"/>
              </a:rPr>
              <a:t>Τ</a:t>
            </a:r>
            <a:r>
              <a:rPr lang="en-GB" dirty="0" err="1" smtClean="0">
                <a:latin typeface="+mj-lt"/>
              </a:rPr>
              <a:t>ρίτον</a:t>
            </a:r>
            <a:r>
              <a:rPr lang="en-GB" dirty="0" smtClean="0">
                <a:latin typeface="+mj-lt"/>
              </a:rPr>
              <a:t> </a:t>
            </a:r>
            <a:r>
              <a:rPr lang="en-GB" dirty="0" err="1" smtClean="0">
                <a:latin typeface="+mj-lt"/>
              </a:rPr>
              <a:t>τίσι</a:t>
            </a:r>
            <a:r>
              <a:rPr lang="en-GB" dirty="0" smtClean="0">
                <a:latin typeface="+mj-lt"/>
              </a:rPr>
              <a:t> </a:t>
            </a:r>
            <a:r>
              <a:rPr lang="en-GB" dirty="0" err="1" smtClean="0">
                <a:latin typeface="+mj-lt"/>
              </a:rPr>
              <a:t>διαλέγεται</a:t>
            </a:r>
            <a:r>
              <a:rPr lang="en-GB" dirty="0" smtClean="0">
                <a:latin typeface="+mj-lt"/>
              </a:rPr>
              <a:t>; «Ἢ </a:t>
            </a:r>
            <a:r>
              <a:rPr lang="en-GB" dirty="0" err="1" smtClean="0">
                <a:latin typeface="+mj-lt"/>
              </a:rPr>
              <a:t>πεπορνευμένος</a:t>
            </a:r>
            <a:r>
              <a:rPr lang="en-GB" dirty="0" smtClean="0">
                <a:latin typeface="+mj-lt"/>
              </a:rPr>
              <a:t>», </a:t>
            </a:r>
            <a:r>
              <a:rPr lang="en-GB" dirty="0" err="1" smtClean="0">
                <a:latin typeface="+mj-lt"/>
              </a:rPr>
              <a:t>φησίν</a:t>
            </a:r>
            <a:r>
              <a:rPr lang="en-GB" dirty="0" smtClean="0">
                <a:latin typeface="+mj-lt"/>
              </a:rPr>
              <a:t>, «ἢ </a:t>
            </a:r>
            <a:r>
              <a:rPr lang="en-GB" dirty="0" err="1" smtClean="0">
                <a:latin typeface="+mj-lt"/>
              </a:rPr>
              <a:t>ἡταιρηκώς</a:t>
            </a:r>
            <a:r>
              <a:rPr lang="en-GB" dirty="0" smtClean="0">
                <a:latin typeface="+mj-lt"/>
              </a:rPr>
              <a:t>»· </a:t>
            </a:r>
            <a:r>
              <a:rPr lang="en-GB" dirty="0" err="1" smtClean="0">
                <a:latin typeface="+mj-lt"/>
              </a:rPr>
              <a:t>τὸν</a:t>
            </a:r>
            <a:r>
              <a:rPr lang="en-GB" dirty="0" smtClean="0">
                <a:latin typeface="+mj-lt"/>
              </a:rPr>
              <a:t> </a:t>
            </a:r>
            <a:r>
              <a:rPr lang="en-GB" dirty="0" err="1" smtClean="0">
                <a:latin typeface="+mj-lt"/>
              </a:rPr>
              <a:t>γὰρ</a:t>
            </a:r>
            <a:r>
              <a:rPr lang="en-GB" dirty="0" smtClean="0">
                <a:latin typeface="+mj-lt"/>
              </a:rPr>
              <a:t> </a:t>
            </a:r>
            <a:r>
              <a:rPr lang="en-GB" dirty="0" err="1" smtClean="0">
                <a:latin typeface="+mj-lt"/>
              </a:rPr>
              <a:t>τὸ</a:t>
            </a:r>
            <a:r>
              <a:rPr lang="en-GB" dirty="0" smtClean="0">
                <a:latin typeface="+mj-lt"/>
              </a:rPr>
              <a:t> </a:t>
            </a:r>
            <a:r>
              <a:rPr lang="en-GB" dirty="0" err="1" smtClean="0">
                <a:latin typeface="+mj-lt"/>
              </a:rPr>
              <a:t>σῶμα</a:t>
            </a:r>
            <a:r>
              <a:rPr lang="en-GB" dirty="0" smtClean="0">
                <a:latin typeface="+mj-lt"/>
              </a:rPr>
              <a:t> </a:t>
            </a:r>
            <a:r>
              <a:rPr lang="en-GB" dirty="0" err="1" smtClean="0">
                <a:latin typeface="+mj-lt"/>
              </a:rPr>
              <a:t>τὸ</a:t>
            </a:r>
            <a:r>
              <a:rPr lang="en-GB" dirty="0" smtClean="0">
                <a:latin typeface="+mj-lt"/>
              </a:rPr>
              <a:t> </a:t>
            </a:r>
            <a:r>
              <a:rPr lang="en-GB" dirty="0" err="1" smtClean="0">
                <a:latin typeface="+mj-lt"/>
              </a:rPr>
              <a:t>ἑαυτοῦ</a:t>
            </a:r>
            <a:r>
              <a:rPr lang="en-GB" dirty="0" smtClean="0">
                <a:latin typeface="+mj-lt"/>
              </a:rPr>
              <a:t> </a:t>
            </a:r>
            <a:r>
              <a:rPr lang="en-GB" dirty="0" err="1" smtClean="0">
                <a:latin typeface="+mj-lt"/>
              </a:rPr>
              <a:t>ἐφ</a:t>
            </a:r>
            <a:r>
              <a:rPr lang="en-GB" dirty="0" smtClean="0">
                <a:latin typeface="+mj-lt"/>
              </a:rPr>
              <a:t>’ </a:t>
            </a:r>
            <a:r>
              <a:rPr lang="en-GB" dirty="0" err="1" smtClean="0">
                <a:latin typeface="+mj-lt"/>
              </a:rPr>
              <a:t>ὕβρει</a:t>
            </a:r>
            <a:r>
              <a:rPr lang="en-GB" dirty="0" smtClean="0">
                <a:latin typeface="+mj-lt"/>
              </a:rPr>
              <a:t> </a:t>
            </a:r>
            <a:r>
              <a:rPr lang="en-GB" dirty="0" err="1" smtClean="0">
                <a:latin typeface="+mj-lt"/>
              </a:rPr>
              <a:t>πεπρακότα</a:t>
            </a:r>
            <a:r>
              <a:rPr lang="en-GB" dirty="0" smtClean="0">
                <a:latin typeface="+mj-lt"/>
              </a:rPr>
              <a:t>, </a:t>
            </a:r>
            <a:r>
              <a:rPr lang="en-GB" dirty="0" err="1" smtClean="0">
                <a:latin typeface="+mj-lt"/>
              </a:rPr>
              <a:t>καὶ</a:t>
            </a:r>
            <a:r>
              <a:rPr lang="en-GB" dirty="0" smtClean="0">
                <a:latin typeface="+mj-lt"/>
              </a:rPr>
              <a:t> </a:t>
            </a:r>
            <a:r>
              <a:rPr lang="en-GB" dirty="0" err="1" smtClean="0">
                <a:latin typeface="+mj-lt"/>
              </a:rPr>
              <a:t>τὰ</a:t>
            </a:r>
            <a:r>
              <a:rPr lang="en-GB" dirty="0" smtClean="0">
                <a:latin typeface="+mj-lt"/>
              </a:rPr>
              <a:t> </a:t>
            </a:r>
            <a:r>
              <a:rPr lang="en-GB" dirty="0" err="1" smtClean="0">
                <a:latin typeface="+mj-lt"/>
              </a:rPr>
              <a:t>κοινὰ</a:t>
            </a:r>
            <a:r>
              <a:rPr lang="en-GB" dirty="0" smtClean="0">
                <a:latin typeface="+mj-lt"/>
              </a:rPr>
              <a:t> </a:t>
            </a:r>
            <a:r>
              <a:rPr lang="en-GB" dirty="0" err="1" smtClean="0">
                <a:latin typeface="+mj-lt"/>
              </a:rPr>
              <a:t>τῆς</a:t>
            </a:r>
            <a:r>
              <a:rPr lang="en-GB" dirty="0" smtClean="0">
                <a:latin typeface="+mj-lt"/>
              </a:rPr>
              <a:t> </a:t>
            </a:r>
            <a:r>
              <a:rPr lang="en-GB" dirty="0" err="1" smtClean="0">
                <a:latin typeface="+mj-lt"/>
              </a:rPr>
              <a:t>πόλεως</a:t>
            </a:r>
            <a:r>
              <a:rPr lang="en-GB" dirty="0" smtClean="0">
                <a:latin typeface="+mj-lt"/>
              </a:rPr>
              <a:t> </a:t>
            </a:r>
            <a:r>
              <a:rPr lang="en-GB" dirty="0" err="1" smtClean="0">
                <a:latin typeface="+mj-lt"/>
              </a:rPr>
              <a:t>ῥᾳδίως</a:t>
            </a:r>
            <a:r>
              <a:rPr lang="en-GB" dirty="0" smtClean="0">
                <a:latin typeface="+mj-lt"/>
              </a:rPr>
              <a:t> </a:t>
            </a:r>
            <a:r>
              <a:rPr lang="en-GB" dirty="0" err="1" smtClean="0">
                <a:latin typeface="+mj-lt"/>
              </a:rPr>
              <a:t>ἡγήσατο</a:t>
            </a:r>
            <a:r>
              <a:rPr lang="en-GB" dirty="0" smtClean="0">
                <a:latin typeface="+mj-lt"/>
              </a:rPr>
              <a:t> </a:t>
            </a:r>
            <a:r>
              <a:rPr lang="en-GB" dirty="0" err="1" smtClean="0">
                <a:latin typeface="+mj-lt"/>
              </a:rPr>
              <a:t>ἀποδώσεσθαι</a:t>
            </a:r>
            <a:r>
              <a:rPr lang="en-GB" dirty="0" smtClean="0">
                <a:latin typeface="+mj-lt"/>
              </a:rPr>
              <a:t>. ; [29] </a:t>
            </a:r>
            <a:r>
              <a:rPr lang="en-GB" dirty="0" err="1" smtClean="0">
                <a:latin typeface="+mj-lt"/>
              </a:rPr>
              <a:t>Ορθότατα</a:t>
            </a:r>
            <a:r>
              <a:rPr lang="en-GB" dirty="0" smtClean="0">
                <a:latin typeface="+mj-lt"/>
              </a:rPr>
              <a:t>, </a:t>
            </a:r>
            <a:r>
              <a:rPr lang="en-GB" dirty="0" err="1" smtClean="0">
                <a:latin typeface="+mj-lt"/>
              </a:rPr>
              <a:t>εις</a:t>
            </a:r>
            <a:r>
              <a:rPr lang="en-GB" dirty="0" smtClean="0">
                <a:latin typeface="+mj-lt"/>
              </a:rPr>
              <a:t> </a:t>
            </a:r>
            <a:r>
              <a:rPr lang="en-GB" dirty="0" err="1" smtClean="0">
                <a:latin typeface="+mj-lt"/>
              </a:rPr>
              <a:t>εκείνους</a:t>
            </a:r>
            <a:r>
              <a:rPr lang="en-GB" dirty="0" smtClean="0">
                <a:latin typeface="+mj-lt"/>
              </a:rPr>
              <a:t> </a:t>
            </a:r>
            <a:r>
              <a:rPr lang="en-GB" dirty="0" err="1" smtClean="0">
                <a:latin typeface="+mj-lt"/>
              </a:rPr>
              <a:t>οι</a:t>
            </a:r>
            <a:r>
              <a:rPr lang="en-GB" dirty="0" smtClean="0">
                <a:latin typeface="+mj-lt"/>
              </a:rPr>
              <a:t> </a:t>
            </a:r>
            <a:r>
              <a:rPr lang="en-GB" dirty="0" err="1" smtClean="0">
                <a:latin typeface="+mj-lt"/>
              </a:rPr>
              <a:t>οποίοι</a:t>
            </a:r>
            <a:r>
              <a:rPr lang="en-GB" dirty="0" smtClean="0">
                <a:latin typeface="+mj-lt"/>
              </a:rPr>
              <a:t> «</a:t>
            </a:r>
            <a:r>
              <a:rPr lang="en-GB" dirty="0" err="1" smtClean="0">
                <a:latin typeface="+mj-lt"/>
              </a:rPr>
              <a:t>δεν</a:t>
            </a:r>
            <a:r>
              <a:rPr lang="en-GB" dirty="0" smtClean="0">
                <a:latin typeface="+mj-lt"/>
              </a:rPr>
              <a:t> </a:t>
            </a:r>
            <a:r>
              <a:rPr lang="en-GB" dirty="0" err="1" smtClean="0">
                <a:latin typeface="+mj-lt"/>
              </a:rPr>
              <a:t>μετέβησαν</a:t>
            </a:r>
            <a:r>
              <a:rPr lang="en-GB" dirty="0" smtClean="0">
                <a:latin typeface="+mj-lt"/>
              </a:rPr>
              <a:t> </a:t>
            </a:r>
            <a:r>
              <a:rPr lang="en-GB" dirty="0" err="1" smtClean="0">
                <a:latin typeface="+mj-lt"/>
              </a:rPr>
              <a:t>εις</a:t>
            </a:r>
            <a:r>
              <a:rPr lang="en-GB" dirty="0" smtClean="0">
                <a:latin typeface="+mj-lt"/>
              </a:rPr>
              <a:t> </a:t>
            </a:r>
            <a:r>
              <a:rPr lang="en-GB" dirty="0" err="1" smtClean="0">
                <a:latin typeface="+mj-lt"/>
              </a:rPr>
              <a:t>τας</a:t>
            </a:r>
            <a:r>
              <a:rPr lang="en-GB" dirty="0" smtClean="0">
                <a:latin typeface="+mj-lt"/>
              </a:rPr>
              <a:t> </a:t>
            </a:r>
            <a:r>
              <a:rPr lang="en-GB" dirty="0" err="1" smtClean="0">
                <a:latin typeface="+mj-lt"/>
              </a:rPr>
              <a:t>εκστρατείας</a:t>
            </a:r>
            <a:r>
              <a:rPr lang="en-GB" dirty="0" smtClean="0">
                <a:latin typeface="+mj-lt"/>
              </a:rPr>
              <a:t> </a:t>
            </a:r>
            <a:r>
              <a:rPr lang="en-GB" dirty="0" err="1" smtClean="0">
                <a:latin typeface="+mj-lt"/>
              </a:rPr>
              <a:t>που</a:t>
            </a:r>
            <a:r>
              <a:rPr lang="en-GB" dirty="0" smtClean="0">
                <a:latin typeface="+mj-lt"/>
              </a:rPr>
              <a:t> </a:t>
            </a:r>
            <a:r>
              <a:rPr lang="en-GB" dirty="0" err="1" smtClean="0">
                <a:latin typeface="+mj-lt"/>
              </a:rPr>
              <a:t>είχαν</a:t>
            </a:r>
            <a:r>
              <a:rPr lang="en-GB" dirty="0" smtClean="0">
                <a:latin typeface="+mj-lt"/>
              </a:rPr>
              <a:t> </a:t>
            </a:r>
            <a:r>
              <a:rPr lang="en-GB" dirty="0" err="1" smtClean="0">
                <a:latin typeface="+mj-lt"/>
              </a:rPr>
              <a:t>διαταχθή</a:t>
            </a:r>
            <a:r>
              <a:rPr lang="en-GB" dirty="0" smtClean="0">
                <a:latin typeface="+mj-lt"/>
              </a:rPr>
              <a:t> </a:t>
            </a:r>
            <a:r>
              <a:rPr lang="en-GB" dirty="0" err="1" smtClean="0">
                <a:latin typeface="+mj-lt"/>
              </a:rPr>
              <a:t>να</a:t>
            </a:r>
            <a:r>
              <a:rPr lang="en-GB" dirty="0" smtClean="0">
                <a:latin typeface="+mj-lt"/>
              </a:rPr>
              <a:t> </a:t>
            </a:r>
            <a:r>
              <a:rPr lang="en-GB" dirty="0" err="1" smtClean="0">
                <a:latin typeface="+mj-lt"/>
              </a:rPr>
              <a:t>μεταβούν</a:t>
            </a:r>
            <a:r>
              <a:rPr lang="en-GB" dirty="0" smtClean="0">
                <a:latin typeface="+mj-lt"/>
              </a:rPr>
              <a:t>, ή </a:t>
            </a:r>
            <a:r>
              <a:rPr lang="en-GB" dirty="0" err="1" smtClean="0">
                <a:latin typeface="+mj-lt"/>
              </a:rPr>
              <a:t>επέταξαν</a:t>
            </a:r>
            <a:r>
              <a:rPr lang="en-GB" dirty="0" smtClean="0">
                <a:latin typeface="+mj-lt"/>
              </a:rPr>
              <a:t> </a:t>
            </a:r>
            <a:r>
              <a:rPr lang="en-GB" dirty="0" err="1" smtClean="0">
                <a:latin typeface="+mj-lt"/>
              </a:rPr>
              <a:t>την</a:t>
            </a:r>
            <a:r>
              <a:rPr lang="en-GB" dirty="0" smtClean="0">
                <a:latin typeface="+mj-lt"/>
              </a:rPr>
              <a:t> </a:t>
            </a:r>
            <a:r>
              <a:rPr lang="en-GB" dirty="0" err="1" smtClean="0">
                <a:latin typeface="+mj-lt"/>
              </a:rPr>
              <a:t>ασπίδα</a:t>
            </a:r>
            <a:r>
              <a:rPr lang="en-GB" dirty="0" smtClean="0">
                <a:latin typeface="+mj-lt"/>
              </a:rPr>
              <a:t> </a:t>
            </a:r>
            <a:r>
              <a:rPr lang="en-GB" dirty="0" err="1" smtClean="0">
                <a:latin typeface="+mj-lt"/>
              </a:rPr>
              <a:t>των</a:t>
            </a:r>
            <a:r>
              <a:rPr lang="en-GB" dirty="0" smtClean="0">
                <a:latin typeface="+mj-lt"/>
              </a:rPr>
              <a:t> </a:t>
            </a:r>
            <a:r>
              <a:rPr lang="en-GB" dirty="0" err="1" smtClean="0">
                <a:latin typeface="+mj-lt"/>
              </a:rPr>
              <a:t>και</a:t>
            </a:r>
            <a:r>
              <a:rPr lang="en-GB" dirty="0" smtClean="0">
                <a:latin typeface="+mj-lt"/>
              </a:rPr>
              <a:t> </a:t>
            </a:r>
            <a:r>
              <a:rPr lang="en-GB" dirty="0" err="1" smtClean="0">
                <a:latin typeface="+mj-lt"/>
              </a:rPr>
              <a:t>ετράπησαν</a:t>
            </a:r>
            <a:r>
              <a:rPr lang="en-GB" dirty="0" smtClean="0">
                <a:latin typeface="+mj-lt"/>
              </a:rPr>
              <a:t> </a:t>
            </a:r>
            <a:r>
              <a:rPr lang="en-GB" dirty="0" err="1" smtClean="0">
                <a:latin typeface="+mj-lt"/>
              </a:rPr>
              <a:t>εις</a:t>
            </a:r>
            <a:r>
              <a:rPr lang="en-GB" dirty="0" smtClean="0">
                <a:latin typeface="+mj-lt"/>
              </a:rPr>
              <a:t> </a:t>
            </a:r>
            <a:r>
              <a:rPr lang="en-GB" dirty="0" err="1" smtClean="0">
                <a:latin typeface="+mj-lt"/>
              </a:rPr>
              <a:t>φυγήν</a:t>
            </a:r>
            <a:r>
              <a:rPr lang="en-GB" dirty="0" smtClean="0">
                <a:latin typeface="+mj-lt"/>
              </a:rPr>
              <a:t>». </a:t>
            </a:r>
            <a:r>
              <a:rPr lang="en-GB" dirty="0" err="1" smtClean="0">
                <a:latin typeface="+mj-lt"/>
              </a:rPr>
              <a:t>Πώς</a:t>
            </a:r>
            <a:r>
              <a:rPr lang="en-GB" dirty="0" smtClean="0">
                <a:latin typeface="+mj-lt"/>
              </a:rPr>
              <a:t> </a:t>
            </a:r>
            <a:r>
              <a:rPr lang="en-GB" dirty="0" err="1" smtClean="0">
                <a:latin typeface="+mj-lt"/>
              </a:rPr>
              <a:t>το</a:t>
            </a:r>
            <a:r>
              <a:rPr lang="en-GB" dirty="0" smtClean="0">
                <a:latin typeface="+mj-lt"/>
              </a:rPr>
              <a:t> </a:t>
            </a:r>
            <a:r>
              <a:rPr lang="en-GB" dirty="0" err="1" smtClean="0">
                <a:latin typeface="+mj-lt"/>
              </a:rPr>
              <a:t>θέλεις</a:t>
            </a:r>
            <a:r>
              <a:rPr lang="en-GB" dirty="0" smtClean="0">
                <a:latin typeface="+mj-lt"/>
              </a:rPr>
              <a:t>, </a:t>
            </a:r>
            <a:r>
              <a:rPr lang="en-GB" dirty="0" err="1" smtClean="0">
                <a:latin typeface="+mj-lt"/>
              </a:rPr>
              <a:t>φίλε</a:t>
            </a:r>
            <a:r>
              <a:rPr lang="en-GB" dirty="0" smtClean="0">
                <a:latin typeface="+mj-lt"/>
              </a:rPr>
              <a:t> </a:t>
            </a:r>
            <a:r>
              <a:rPr lang="en-GB" dirty="0" err="1" smtClean="0">
                <a:latin typeface="+mj-lt"/>
              </a:rPr>
              <a:t>μου</a:t>
            </a:r>
            <a:r>
              <a:rPr lang="en-GB" dirty="0" smtClean="0">
                <a:latin typeface="+mj-lt"/>
              </a:rPr>
              <a:t>; </a:t>
            </a:r>
            <a:r>
              <a:rPr lang="en-GB" dirty="0" err="1" smtClean="0">
                <a:latin typeface="+mj-lt"/>
              </a:rPr>
              <a:t>Δεν</a:t>
            </a:r>
            <a:r>
              <a:rPr lang="en-GB" dirty="0" smtClean="0">
                <a:latin typeface="+mj-lt"/>
              </a:rPr>
              <a:t> </a:t>
            </a:r>
            <a:r>
              <a:rPr lang="en-GB" dirty="0" err="1" smtClean="0">
                <a:latin typeface="+mj-lt"/>
              </a:rPr>
              <a:t>μπορείς</a:t>
            </a:r>
            <a:r>
              <a:rPr lang="en-GB" dirty="0" smtClean="0">
                <a:latin typeface="+mj-lt"/>
              </a:rPr>
              <a:t> </a:t>
            </a:r>
            <a:r>
              <a:rPr lang="en-GB" dirty="0" err="1" smtClean="0">
                <a:latin typeface="+mj-lt"/>
              </a:rPr>
              <a:t>να</a:t>
            </a:r>
            <a:r>
              <a:rPr lang="en-GB" dirty="0" smtClean="0">
                <a:latin typeface="+mj-lt"/>
              </a:rPr>
              <a:t> </a:t>
            </a:r>
            <a:r>
              <a:rPr lang="en-GB" dirty="0" err="1" smtClean="0">
                <a:latin typeface="+mj-lt"/>
              </a:rPr>
              <a:t>δίδης</a:t>
            </a:r>
            <a:r>
              <a:rPr lang="en-GB" dirty="0" smtClean="0">
                <a:latin typeface="+mj-lt"/>
              </a:rPr>
              <a:t> </a:t>
            </a:r>
            <a:r>
              <a:rPr lang="en-GB" dirty="0" err="1" smtClean="0">
                <a:latin typeface="+mj-lt"/>
              </a:rPr>
              <a:t>συμβουλάς</a:t>
            </a:r>
            <a:r>
              <a:rPr lang="en-GB" dirty="0" smtClean="0">
                <a:latin typeface="+mj-lt"/>
              </a:rPr>
              <a:t> </a:t>
            </a:r>
            <a:r>
              <a:rPr lang="en-GB" dirty="0" err="1" smtClean="0">
                <a:latin typeface="+mj-lt"/>
              </a:rPr>
              <a:t>εις</a:t>
            </a:r>
            <a:r>
              <a:rPr lang="en-GB" dirty="0" smtClean="0">
                <a:latin typeface="+mj-lt"/>
              </a:rPr>
              <a:t> </a:t>
            </a:r>
            <a:r>
              <a:rPr lang="en-GB" dirty="0" err="1" smtClean="0">
                <a:latin typeface="+mj-lt"/>
              </a:rPr>
              <a:t>την</a:t>
            </a:r>
            <a:r>
              <a:rPr lang="en-GB" dirty="0" smtClean="0">
                <a:latin typeface="+mj-lt"/>
              </a:rPr>
              <a:t> </a:t>
            </a:r>
            <a:r>
              <a:rPr lang="en-GB" dirty="0" err="1" smtClean="0">
                <a:latin typeface="+mj-lt"/>
              </a:rPr>
              <a:t>πόλιν</a:t>
            </a:r>
            <a:r>
              <a:rPr lang="en-GB" dirty="0" smtClean="0">
                <a:latin typeface="+mj-lt"/>
              </a:rPr>
              <a:t>, </a:t>
            </a:r>
            <a:r>
              <a:rPr lang="en-GB" dirty="0" err="1" smtClean="0">
                <a:latin typeface="+mj-lt"/>
              </a:rPr>
              <a:t>αφού</a:t>
            </a:r>
            <a:r>
              <a:rPr lang="en-GB" dirty="0" smtClean="0">
                <a:latin typeface="+mj-lt"/>
              </a:rPr>
              <a:t> </a:t>
            </a:r>
            <a:r>
              <a:rPr lang="en-GB" dirty="0" err="1" smtClean="0">
                <a:latin typeface="+mj-lt"/>
              </a:rPr>
              <a:t>δεν</a:t>
            </a:r>
            <a:r>
              <a:rPr lang="en-GB" dirty="0" smtClean="0">
                <a:latin typeface="+mj-lt"/>
              </a:rPr>
              <a:t> </a:t>
            </a:r>
            <a:r>
              <a:rPr lang="en-GB" dirty="0" err="1" smtClean="0">
                <a:latin typeface="+mj-lt"/>
              </a:rPr>
              <a:t>επήρες</a:t>
            </a:r>
            <a:r>
              <a:rPr lang="en-GB" dirty="0" smtClean="0">
                <a:latin typeface="+mj-lt"/>
              </a:rPr>
              <a:t> </a:t>
            </a:r>
            <a:r>
              <a:rPr lang="en-GB" dirty="0" err="1" smtClean="0">
                <a:latin typeface="+mj-lt"/>
              </a:rPr>
              <a:t>τα</a:t>
            </a:r>
            <a:r>
              <a:rPr lang="en-GB" dirty="0" smtClean="0">
                <a:latin typeface="+mj-lt"/>
              </a:rPr>
              <a:t> </a:t>
            </a:r>
            <a:r>
              <a:rPr lang="en-GB" dirty="0" err="1" smtClean="0">
                <a:latin typeface="+mj-lt"/>
              </a:rPr>
              <a:t>όπλα</a:t>
            </a:r>
            <a:r>
              <a:rPr lang="en-GB" dirty="0" smtClean="0">
                <a:latin typeface="+mj-lt"/>
              </a:rPr>
              <a:t> </a:t>
            </a:r>
            <a:r>
              <a:rPr lang="en-GB" dirty="0" err="1" smtClean="0">
                <a:latin typeface="+mj-lt"/>
              </a:rPr>
              <a:t>υπέρ</a:t>
            </a:r>
            <a:r>
              <a:rPr lang="en-GB" dirty="0" smtClean="0">
                <a:latin typeface="+mj-lt"/>
              </a:rPr>
              <a:t> </a:t>
            </a:r>
            <a:r>
              <a:rPr lang="en-GB" dirty="0" err="1" smtClean="0">
                <a:latin typeface="+mj-lt"/>
              </a:rPr>
              <a:t>αυτής</a:t>
            </a:r>
            <a:r>
              <a:rPr lang="en-GB" dirty="0" smtClean="0">
                <a:latin typeface="+mj-lt"/>
              </a:rPr>
              <a:t>, ή </a:t>
            </a:r>
            <a:r>
              <a:rPr lang="en-GB" dirty="0" err="1" smtClean="0">
                <a:latin typeface="+mj-lt"/>
              </a:rPr>
              <a:t>από</a:t>
            </a:r>
            <a:r>
              <a:rPr lang="en-GB" dirty="0" smtClean="0">
                <a:latin typeface="+mj-lt"/>
              </a:rPr>
              <a:t> </a:t>
            </a:r>
            <a:r>
              <a:rPr lang="en-GB" dirty="0" err="1" smtClean="0">
                <a:latin typeface="+mj-lt"/>
              </a:rPr>
              <a:t>δειλίαν</a:t>
            </a:r>
            <a:r>
              <a:rPr lang="en-GB" dirty="0" smtClean="0">
                <a:latin typeface="+mj-lt"/>
              </a:rPr>
              <a:t> </a:t>
            </a:r>
            <a:r>
              <a:rPr lang="en-GB" dirty="0" err="1" smtClean="0">
                <a:latin typeface="+mj-lt"/>
              </a:rPr>
              <a:t>την</a:t>
            </a:r>
            <a:r>
              <a:rPr lang="en-GB" dirty="0" smtClean="0">
                <a:latin typeface="+mj-lt"/>
              </a:rPr>
              <a:t> </a:t>
            </a:r>
            <a:r>
              <a:rPr lang="en-GB" dirty="0" err="1" smtClean="0">
                <a:latin typeface="+mj-lt"/>
              </a:rPr>
              <a:t>εγκατέλειψες</a:t>
            </a:r>
            <a:r>
              <a:rPr lang="en-GB" dirty="0" smtClean="0">
                <a:latin typeface="+mj-lt"/>
              </a:rPr>
              <a:t> </a:t>
            </a:r>
            <a:r>
              <a:rPr lang="en-GB" dirty="0" err="1" smtClean="0">
                <a:latin typeface="+mj-lt"/>
              </a:rPr>
              <a:t>ανυπεράσπιστον</a:t>
            </a:r>
            <a:r>
              <a:rPr lang="en-GB" dirty="0" smtClean="0">
                <a:latin typeface="+mj-lt"/>
              </a:rPr>
              <a:t>. </a:t>
            </a:r>
            <a:r>
              <a:rPr lang="en-GB" dirty="0" err="1" smtClean="0">
                <a:latin typeface="+mj-lt"/>
              </a:rPr>
              <a:t>Και</a:t>
            </a:r>
            <a:r>
              <a:rPr lang="en-GB" dirty="0" smtClean="0">
                <a:latin typeface="+mj-lt"/>
              </a:rPr>
              <a:t> </a:t>
            </a:r>
            <a:r>
              <a:rPr lang="en-GB" dirty="0" err="1" smtClean="0">
                <a:latin typeface="+mj-lt"/>
              </a:rPr>
              <a:t>περί</a:t>
            </a:r>
            <a:r>
              <a:rPr lang="en-GB" dirty="0" smtClean="0">
                <a:latin typeface="+mj-lt"/>
              </a:rPr>
              <a:t> </a:t>
            </a:r>
            <a:r>
              <a:rPr lang="en-GB" dirty="0" err="1" smtClean="0">
                <a:latin typeface="+mj-lt"/>
              </a:rPr>
              <a:t>τίνων</a:t>
            </a:r>
            <a:r>
              <a:rPr lang="en-GB" dirty="0" smtClean="0">
                <a:latin typeface="+mj-lt"/>
              </a:rPr>
              <a:t>, </a:t>
            </a:r>
            <a:r>
              <a:rPr lang="en-GB" dirty="0" err="1" smtClean="0">
                <a:latin typeface="+mj-lt"/>
              </a:rPr>
              <a:t>τρίτον</a:t>
            </a:r>
            <a:r>
              <a:rPr lang="en-GB" dirty="0" smtClean="0">
                <a:latin typeface="+mj-lt"/>
              </a:rPr>
              <a:t>, </a:t>
            </a:r>
            <a:r>
              <a:rPr lang="en-GB" dirty="0" err="1" smtClean="0">
                <a:latin typeface="+mj-lt"/>
              </a:rPr>
              <a:t>πραγματεύεται</a:t>
            </a:r>
            <a:r>
              <a:rPr lang="en-GB" dirty="0" smtClean="0">
                <a:latin typeface="+mj-lt"/>
              </a:rPr>
              <a:t> ο </a:t>
            </a:r>
            <a:r>
              <a:rPr lang="en-GB" dirty="0" err="1" smtClean="0">
                <a:latin typeface="+mj-lt"/>
              </a:rPr>
              <a:t>νόμος</a:t>
            </a:r>
            <a:r>
              <a:rPr lang="en-GB" dirty="0" smtClean="0">
                <a:latin typeface="+mj-lt"/>
              </a:rPr>
              <a:t>; «</a:t>
            </a:r>
            <a:r>
              <a:rPr lang="en-GB" dirty="0" err="1" smtClean="0">
                <a:latin typeface="+mj-lt"/>
              </a:rPr>
              <a:t>Απαγορεύεται</a:t>
            </a:r>
            <a:r>
              <a:rPr lang="en-GB" dirty="0" smtClean="0">
                <a:latin typeface="+mj-lt"/>
              </a:rPr>
              <a:t> </a:t>
            </a:r>
            <a:r>
              <a:rPr lang="en-GB" dirty="0" err="1" smtClean="0">
                <a:latin typeface="+mj-lt"/>
              </a:rPr>
              <a:t>επίσης</a:t>
            </a:r>
            <a:r>
              <a:rPr lang="en-GB" dirty="0" smtClean="0">
                <a:latin typeface="+mj-lt"/>
              </a:rPr>
              <a:t>» </a:t>
            </a:r>
            <a:r>
              <a:rPr lang="en-GB" dirty="0" err="1" smtClean="0">
                <a:latin typeface="+mj-lt"/>
              </a:rPr>
              <a:t>λέγει</a:t>
            </a:r>
            <a:r>
              <a:rPr lang="en-GB" dirty="0" smtClean="0">
                <a:latin typeface="+mj-lt"/>
              </a:rPr>
              <a:t> «</a:t>
            </a:r>
            <a:r>
              <a:rPr lang="en-GB" dirty="0" err="1" smtClean="0">
                <a:latin typeface="+mj-lt"/>
              </a:rPr>
              <a:t>να</a:t>
            </a:r>
            <a:r>
              <a:rPr lang="en-GB" dirty="0" smtClean="0">
                <a:latin typeface="+mj-lt"/>
              </a:rPr>
              <a:t> </a:t>
            </a:r>
            <a:r>
              <a:rPr lang="en-GB" dirty="0" err="1" smtClean="0">
                <a:latin typeface="+mj-lt"/>
              </a:rPr>
              <a:t>ομιλούν</a:t>
            </a:r>
            <a:r>
              <a:rPr lang="en-GB" dirty="0" smtClean="0">
                <a:latin typeface="+mj-lt"/>
              </a:rPr>
              <a:t> </a:t>
            </a:r>
            <a:r>
              <a:rPr lang="en-GB" dirty="0" err="1" smtClean="0">
                <a:latin typeface="+mj-lt"/>
              </a:rPr>
              <a:t>εις</a:t>
            </a:r>
            <a:r>
              <a:rPr lang="en-GB" dirty="0" smtClean="0">
                <a:latin typeface="+mj-lt"/>
              </a:rPr>
              <a:t> </a:t>
            </a:r>
            <a:r>
              <a:rPr lang="en-GB" dirty="0" err="1" smtClean="0">
                <a:latin typeface="+mj-lt"/>
              </a:rPr>
              <a:t>τας</a:t>
            </a:r>
            <a:r>
              <a:rPr lang="en-GB" dirty="0" smtClean="0">
                <a:latin typeface="+mj-lt"/>
              </a:rPr>
              <a:t> </a:t>
            </a:r>
            <a:r>
              <a:rPr lang="en-GB" dirty="0" err="1" smtClean="0">
                <a:latin typeface="+mj-lt"/>
              </a:rPr>
              <a:t>δημοσίας</a:t>
            </a:r>
            <a:r>
              <a:rPr lang="en-GB" dirty="0" smtClean="0">
                <a:latin typeface="+mj-lt"/>
              </a:rPr>
              <a:t> </a:t>
            </a:r>
            <a:r>
              <a:rPr lang="en-GB" dirty="0" err="1" smtClean="0">
                <a:latin typeface="+mj-lt"/>
              </a:rPr>
              <a:t>συνελεύσεις</a:t>
            </a:r>
            <a:r>
              <a:rPr lang="en-GB" dirty="0" smtClean="0">
                <a:latin typeface="+mj-lt"/>
              </a:rPr>
              <a:t> </a:t>
            </a:r>
            <a:r>
              <a:rPr lang="en-GB" dirty="0" err="1" smtClean="0">
                <a:latin typeface="+mj-lt"/>
              </a:rPr>
              <a:t>και</a:t>
            </a:r>
            <a:r>
              <a:rPr lang="en-GB" dirty="0" smtClean="0">
                <a:latin typeface="+mj-lt"/>
              </a:rPr>
              <a:t> </a:t>
            </a:r>
            <a:r>
              <a:rPr lang="en-GB" dirty="0" err="1" smtClean="0">
                <a:latin typeface="+mj-lt"/>
              </a:rPr>
              <a:t>όσοι</a:t>
            </a:r>
            <a:r>
              <a:rPr lang="en-GB" dirty="0" smtClean="0">
                <a:latin typeface="+mj-lt"/>
              </a:rPr>
              <a:t> </a:t>
            </a:r>
            <a:r>
              <a:rPr lang="en-GB" dirty="0" err="1" smtClean="0">
                <a:latin typeface="+mj-lt"/>
              </a:rPr>
              <a:t>αντί</a:t>
            </a:r>
            <a:r>
              <a:rPr lang="en-GB" dirty="0" smtClean="0">
                <a:latin typeface="+mj-lt"/>
              </a:rPr>
              <a:t> </a:t>
            </a:r>
            <a:r>
              <a:rPr lang="en-GB" dirty="0" err="1" smtClean="0">
                <a:latin typeface="+mj-lt"/>
              </a:rPr>
              <a:t>χρημάτων</a:t>
            </a:r>
            <a:r>
              <a:rPr lang="en-GB" dirty="0" smtClean="0">
                <a:latin typeface="+mj-lt"/>
              </a:rPr>
              <a:t>, </a:t>
            </a:r>
            <a:r>
              <a:rPr lang="en-GB" dirty="0" err="1" smtClean="0">
                <a:latin typeface="+mj-lt"/>
              </a:rPr>
              <a:t>είχαν</a:t>
            </a:r>
            <a:r>
              <a:rPr lang="en-GB" dirty="0" smtClean="0">
                <a:latin typeface="+mj-lt"/>
              </a:rPr>
              <a:t> </a:t>
            </a:r>
            <a:r>
              <a:rPr lang="en-GB" dirty="0" err="1" smtClean="0">
                <a:latin typeface="+mj-lt"/>
              </a:rPr>
              <a:t>γίνει</a:t>
            </a:r>
            <a:r>
              <a:rPr lang="en-GB" dirty="0" smtClean="0">
                <a:latin typeface="+mj-lt"/>
              </a:rPr>
              <a:t> </a:t>
            </a:r>
            <a:r>
              <a:rPr lang="en-GB" dirty="0" err="1" smtClean="0">
                <a:latin typeface="+mj-lt"/>
              </a:rPr>
              <a:t>ερωμένοι</a:t>
            </a:r>
            <a:r>
              <a:rPr lang="en-GB" dirty="0" smtClean="0">
                <a:latin typeface="+mj-lt"/>
              </a:rPr>
              <a:t> </a:t>
            </a:r>
            <a:r>
              <a:rPr lang="en-GB" dirty="0" err="1" smtClean="0">
                <a:latin typeface="+mj-lt"/>
              </a:rPr>
              <a:t>ενός</a:t>
            </a:r>
            <a:r>
              <a:rPr lang="en-GB" dirty="0" smtClean="0">
                <a:latin typeface="+mj-lt"/>
              </a:rPr>
              <a:t> ή </a:t>
            </a:r>
            <a:r>
              <a:rPr lang="en-GB" dirty="0" err="1" smtClean="0">
                <a:latin typeface="+mj-lt"/>
              </a:rPr>
              <a:t>περισσοτέρων</a:t>
            </a:r>
            <a:r>
              <a:rPr lang="en-GB" dirty="0" smtClean="0">
                <a:latin typeface="+mj-lt"/>
              </a:rPr>
              <a:t> </a:t>
            </a:r>
            <a:r>
              <a:rPr lang="en-GB" dirty="0" err="1" smtClean="0">
                <a:latin typeface="+mj-lt"/>
              </a:rPr>
              <a:t>ανδρών</a:t>
            </a:r>
            <a:r>
              <a:rPr lang="en-GB" dirty="0" smtClean="0">
                <a:latin typeface="+mj-lt"/>
              </a:rPr>
              <a:t>». </a:t>
            </a:r>
            <a:r>
              <a:rPr lang="el-GR" dirty="0" smtClean="0">
                <a:latin typeface="+mj-lt"/>
              </a:rPr>
              <a:t>Διότι </a:t>
            </a:r>
            <a:r>
              <a:rPr lang="el-GR" dirty="0" err="1" smtClean="0">
                <a:latin typeface="+mj-lt"/>
              </a:rPr>
              <a:t>έκρινεν</a:t>
            </a:r>
            <a:r>
              <a:rPr lang="el-GR" dirty="0" smtClean="0">
                <a:latin typeface="+mj-lt"/>
              </a:rPr>
              <a:t> ο νομοθέτης ότι εκείνος που πωλεί το σώμα του προς </a:t>
            </a:r>
            <a:r>
              <a:rPr lang="el-GR" dirty="0" err="1" smtClean="0">
                <a:latin typeface="+mj-lt"/>
              </a:rPr>
              <a:t>εξευτελιστικήν</a:t>
            </a:r>
            <a:r>
              <a:rPr lang="el-GR" dirty="0" smtClean="0">
                <a:latin typeface="+mj-lt"/>
              </a:rPr>
              <a:t> </a:t>
            </a:r>
            <a:r>
              <a:rPr lang="el-GR" dirty="0" err="1" smtClean="0">
                <a:latin typeface="+mj-lt"/>
              </a:rPr>
              <a:t>χρήσιν</a:t>
            </a:r>
            <a:r>
              <a:rPr lang="el-GR" dirty="0" smtClean="0">
                <a:latin typeface="+mj-lt"/>
              </a:rPr>
              <a:t>, ευκόλως και τα συμφέροντα της πόλεως θα </a:t>
            </a:r>
            <a:r>
              <a:rPr lang="el-GR" dirty="0" err="1" smtClean="0">
                <a:latin typeface="+mj-lt"/>
              </a:rPr>
              <a:t>πωλήση</a:t>
            </a:r>
            <a:r>
              <a:rPr lang="el-GR" dirty="0" smtClean="0">
                <a:latin typeface="+mj-lt"/>
              </a:rPr>
              <a:t>.</a:t>
            </a:r>
            <a:endParaRPr lang="en-GB"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58204" cy="642942"/>
          </a:xfrm>
        </p:spPr>
        <p:txBody>
          <a:bodyPr>
            <a:normAutofit/>
          </a:bodyPr>
          <a:lstStyle/>
          <a:p>
            <a:pPr algn="ctr"/>
            <a:r>
              <a:rPr lang="el-GR" sz="3600" b="1" dirty="0" smtClean="0"/>
              <a:t>ΕΥΘΥΝΑ</a:t>
            </a:r>
            <a:endParaRPr lang="en-GB" sz="3600" b="1" dirty="0"/>
          </a:p>
        </p:txBody>
      </p:sp>
      <p:sp>
        <p:nvSpPr>
          <p:cNvPr id="3" name="2 - Θέση περιεχομένου"/>
          <p:cNvSpPr>
            <a:spLocks noGrp="1"/>
          </p:cNvSpPr>
          <p:nvPr>
            <p:ph idx="1"/>
          </p:nvPr>
        </p:nvSpPr>
        <p:spPr>
          <a:xfrm>
            <a:off x="428596" y="1000108"/>
            <a:ext cx="8258204" cy="5324492"/>
          </a:xfrm>
        </p:spPr>
        <p:txBody>
          <a:bodyPr>
            <a:normAutofit fontScale="85000" lnSpcReduction="20000"/>
          </a:bodyPr>
          <a:lstStyle/>
          <a:p>
            <a:r>
              <a:rPr lang="el-GR" dirty="0" smtClean="0">
                <a:latin typeface="+mj-lt"/>
              </a:rPr>
              <a:t>Καθένας που είχε ένα δημόσιο αξίωμα ήταν υπόλογος για τη διαγωγή του στο τέλος της αρχής του. Ο χρόνος αυτής της εξέτασης ήταν το τέλος του έτους, καθώς ο διορισμός των περισσοτέρων αξιωματούχων διαρκούσε ένα μόνο χρόνο. Είναι πιθανόν ότι σε περιπτώσεις που οι αξιωματούχοι διατηρούσαν την αρχή για διαδοχικά χρόνια έπρεπε να υποβάλουν την </a:t>
            </a:r>
            <a:r>
              <a:rPr lang="el-GR" dirty="0" err="1" smtClean="0">
                <a:latin typeface="+mj-lt"/>
              </a:rPr>
              <a:t>εύθυνά</a:t>
            </a:r>
            <a:r>
              <a:rPr lang="el-GR" dirty="0" smtClean="0">
                <a:latin typeface="+mj-lt"/>
              </a:rPr>
              <a:t> τους κάθε έτος.</a:t>
            </a:r>
            <a:endParaRPr lang="en-GB" dirty="0" smtClean="0">
              <a:latin typeface="+mj-lt"/>
            </a:endParaRPr>
          </a:p>
          <a:p>
            <a:r>
              <a:rPr lang="el-GR" dirty="0" smtClean="0">
                <a:latin typeface="+mj-lt"/>
              </a:rPr>
              <a:t>Η διαδικασία της </a:t>
            </a:r>
            <a:r>
              <a:rPr lang="el-GR" dirty="0" err="1" smtClean="0">
                <a:latin typeface="+mj-lt"/>
              </a:rPr>
              <a:t>εύθυνας</a:t>
            </a:r>
            <a:r>
              <a:rPr lang="el-GR" dirty="0" smtClean="0">
                <a:latin typeface="+mj-lt"/>
              </a:rPr>
              <a:t> αποτελούνταν από δύο στάδια εξέτασης, το πρώτο στάδιο ήταν η εξέταση της οικονομικής διαχείρισης του αξιωματούχου από δέκα λογιστές που εκλέγονταν με κλήρο και δέκα συνηγόρους, βοηθούς. Κάθε αξιωματούχος που δεν διαχειριζόταν δημόσια χρήματα έπρεπε να κάνει ανάλογη δήλωση αλλά δεν αποκλειόταν από το δεύτερο στάδιο της </a:t>
            </a:r>
            <a:r>
              <a:rPr lang="el-GR" dirty="0" err="1" smtClean="0">
                <a:latin typeface="+mj-lt"/>
              </a:rPr>
              <a:t>εύθυνας</a:t>
            </a:r>
            <a:r>
              <a:rPr lang="el-GR" dirty="0" smtClean="0">
                <a:latin typeface="+mj-lt"/>
              </a:rPr>
              <a:t> (</a:t>
            </a:r>
            <a:r>
              <a:rPr lang="el-GR" dirty="0" err="1" smtClean="0">
                <a:latin typeface="+mj-lt"/>
              </a:rPr>
              <a:t>Αισχίν</a:t>
            </a:r>
            <a:r>
              <a:rPr lang="el-GR" dirty="0" smtClean="0">
                <a:latin typeface="+mj-lt"/>
              </a:rPr>
              <a:t>. 3.22). Εάν ο αξιωματούχος κρινόταν ένοχος κατάχρησης ή δωροδοκίας από τους λογιστές έπρεπε να πληρώσει δέκα φορές το ποσό που είχε κατηγορηθεί ότι καταχράστηκε. Στο δεύτερο στάδιο, οι </a:t>
            </a:r>
            <a:r>
              <a:rPr lang="el-GR" dirty="0" err="1" smtClean="0">
                <a:latin typeface="+mj-lt"/>
              </a:rPr>
              <a:t>εύθυνοι</a:t>
            </a:r>
            <a:r>
              <a:rPr lang="el-GR" dirty="0" smtClean="0">
                <a:latin typeface="+mj-lt"/>
              </a:rPr>
              <a:t> οι οποίοι ήταν βουλευτές και είχαν ο καθένας δύο παρέδρους διεξήγαγαν μία πιο γενική εξέταση παραπόνων εναντίον της διαγωγής των αξιωματούχων. Αυτό το στάδιο περιγράφεται λεπτομερώς στο επόμενο απόσπασμα:</a:t>
            </a:r>
            <a:endParaRPr lang="en-GB" dirty="0" smtClean="0">
              <a:latin typeface="+mj-lt"/>
            </a:endParaRPr>
          </a:p>
          <a:p>
            <a:endParaRPr lang="en-GB"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642942"/>
          </a:xfrm>
        </p:spPr>
        <p:txBody>
          <a:bodyPr>
            <a:normAutofit/>
          </a:bodyPr>
          <a:lstStyle/>
          <a:p>
            <a:pPr algn="ctr"/>
            <a:r>
              <a:rPr lang="el-GR" sz="3600" b="1" i="1" dirty="0" smtClean="0"/>
              <a:t>Αθηναίων Πολιτεία </a:t>
            </a:r>
            <a:r>
              <a:rPr lang="el-GR" sz="3600" b="1" dirty="0" smtClean="0"/>
              <a:t>48.4-5</a:t>
            </a:r>
            <a:endParaRPr lang="en-GB" sz="3600" b="1" i="1" dirty="0"/>
          </a:p>
        </p:txBody>
      </p:sp>
      <p:sp>
        <p:nvSpPr>
          <p:cNvPr id="3" name="2 - Θέση περιεχομένου"/>
          <p:cNvSpPr>
            <a:spLocks noGrp="1"/>
          </p:cNvSpPr>
          <p:nvPr>
            <p:ph idx="1"/>
          </p:nvPr>
        </p:nvSpPr>
        <p:spPr>
          <a:xfrm>
            <a:off x="428596" y="1071546"/>
            <a:ext cx="8258204" cy="5253054"/>
          </a:xfrm>
        </p:spPr>
        <p:style>
          <a:lnRef idx="2">
            <a:schemeClr val="accent1">
              <a:shade val="50000"/>
            </a:schemeClr>
          </a:lnRef>
          <a:fillRef idx="1">
            <a:schemeClr val="accent1"/>
          </a:fillRef>
          <a:effectRef idx="0">
            <a:schemeClr val="accent1"/>
          </a:effectRef>
          <a:fontRef idx="minor">
            <a:schemeClr val="lt1"/>
          </a:fontRef>
        </p:style>
        <p:txBody>
          <a:bodyPr>
            <a:normAutofit fontScale="92500" lnSpcReduction="10000"/>
          </a:bodyPr>
          <a:lstStyle/>
          <a:p>
            <a:r>
              <a:rPr lang="el-GR" dirty="0" smtClean="0">
                <a:latin typeface="+mj-lt"/>
                <a:hlinkClick r:id="rId2"/>
              </a:rPr>
              <a:t>[</a:t>
            </a:r>
            <a:r>
              <a:rPr lang="el-GR" dirty="0" smtClean="0">
                <a:latin typeface="+mj-lt"/>
              </a:rPr>
              <a:t>4</a:t>
            </a:r>
            <a:r>
              <a:rPr lang="el-GR" dirty="0" smtClean="0">
                <a:latin typeface="+mj-lt"/>
                <a:hlinkClick r:id="rId3"/>
              </a:rPr>
              <a:t>]</a:t>
            </a:r>
            <a:r>
              <a:rPr lang="en-US" dirty="0" smtClean="0">
                <a:latin typeface="+mj-lt"/>
              </a:rPr>
              <a:t> </a:t>
            </a:r>
            <a:r>
              <a:rPr lang="el-GR" dirty="0" err="1" smtClean="0">
                <a:latin typeface="+mj-lt"/>
                <a:hlinkClick r:id="rId4"/>
              </a:rPr>
              <a:t>κληροῦσι</a:t>
            </a:r>
            <a:r>
              <a:rPr lang="en-US" dirty="0" smtClean="0">
                <a:latin typeface="+mj-lt"/>
              </a:rPr>
              <a:t> </a:t>
            </a:r>
            <a:r>
              <a:rPr lang="el-GR" dirty="0" err="1" smtClean="0">
                <a:latin typeface="+mj-lt"/>
                <a:hlinkClick r:id="rId5"/>
              </a:rPr>
              <a:t>δὲ</a:t>
            </a:r>
            <a:r>
              <a:rPr lang="en-US" dirty="0" smtClean="0">
                <a:latin typeface="+mj-lt"/>
              </a:rPr>
              <a:t> </a:t>
            </a:r>
            <a:r>
              <a:rPr lang="el-GR" dirty="0" err="1" smtClean="0">
                <a:latin typeface="+mj-lt"/>
                <a:hlinkClick r:id="rId6"/>
              </a:rPr>
              <a:t>καὶ</a:t>
            </a:r>
            <a:r>
              <a:rPr lang="en-US" dirty="0" smtClean="0">
                <a:latin typeface="+mj-lt"/>
              </a:rPr>
              <a:t> </a:t>
            </a:r>
            <a:r>
              <a:rPr lang="el-GR" dirty="0" err="1" smtClean="0">
                <a:latin typeface="+mj-lt"/>
                <a:hlinkClick r:id="rId7"/>
              </a:rPr>
              <a:t>εὐθύνους</a:t>
            </a:r>
            <a:r>
              <a:rPr lang="en-US" dirty="0" smtClean="0">
                <a:latin typeface="+mj-lt"/>
              </a:rPr>
              <a:t> </a:t>
            </a:r>
            <a:r>
              <a:rPr lang="el-GR" dirty="0" err="1" smtClean="0">
                <a:latin typeface="+mj-lt"/>
                <a:hlinkClick r:id="rId8"/>
              </a:rPr>
              <a:t>ἕνα</a:t>
            </a:r>
            <a:r>
              <a:rPr lang="en-US" dirty="0" smtClean="0">
                <a:latin typeface="+mj-lt"/>
              </a:rPr>
              <a:t> </a:t>
            </a:r>
            <a:r>
              <a:rPr lang="el-GR" dirty="0" err="1" smtClean="0">
                <a:latin typeface="+mj-lt"/>
                <a:hlinkClick r:id="rId9"/>
              </a:rPr>
              <a:t>τῆς</a:t>
            </a:r>
            <a:r>
              <a:rPr lang="en-US" dirty="0" smtClean="0">
                <a:latin typeface="+mj-lt"/>
              </a:rPr>
              <a:t> </a:t>
            </a:r>
            <a:r>
              <a:rPr lang="el-GR" dirty="0" err="1" smtClean="0">
                <a:latin typeface="+mj-lt"/>
                <a:hlinkClick r:id="rId10"/>
              </a:rPr>
              <a:t>φυλῆς</a:t>
            </a:r>
            <a:r>
              <a:rPr lang="en-US" dirty="0" smtClean="0">
                <a:latin typeface="+mj-lt"/>
              </a:rPr>
              <a:t> </a:t>
            </a:r>
            <a:r>
              <a:rPr lang="el-GR" dirty="0" err="1" smtClean="0">
                <a:latin typeface="+mj-lt"/>
                <a:hlinkClick r:id="rId11"/>
              </a:rPr>
              <a:t>ἑκάστης</a:t>
            </a:r>
            <a:r>
              <a:rPr lang="el-GR" dirty="0" smtClean="0">
                <a:latin typeface="+mj-lt"/>
              </a:rPr>
              <a:t>, </a:t>
            </a:r>
            <a:r>
              <a:rPr lang="el-GR" dirty="0" err="1" smtClean="0">
                <a:latin typeface="+mj-lt"/>
                <a:hlinkClick r:id="rId12"/>
              </a:rPr>
              <a:t>καὶ</a:t>
            </a:r>
            <a:r>
              <a:rPr lang="en-US" dirty="0" smtClean="0">
                <a:latin typeface="+mj-lt"/>
              </a:rPr>
              <a:t> </a:t>
            </a:r>
            <a:r>
              <a:rPr lang="el-GR" dirty="0" smtClean="0">
                <a:latin typeface="+mj-lt"/>
                <a:hlinkClick r:id="rId13"/>
              </a:rPr>
              <a:t>παρέδρους</a:t>
            </a:r>
            <a:r>
              <a:rPr lang="en-US" dirty="0" smtClean="0">
                <a:latin typeface="+mj-lt"/>
              </a:rPr>
              <a:t> </a:t>
            </a:r>
            <a:r>
              <a:rPr lang="el-GR" dirty="0" smtClean="0">
                <a:latin typeface="+mj-lt"/>
                <a:hlinkClick r:id="rId14"/>
              </a:rPr>
              <a:t>β</a:t>
            </a:r>
            <a:r>
              <a:rPr lang="el-GR" dirty="0" smtClean="0">
                <a:latin typeface="+mj-lt"/>
              </a:rPr>
              <a:t># </a:t>
            </a:r>
            <a:r>
              <a:rPr lang="el-GR" dirty="0" err="1" smtClean="0">
                <a:latin typeface="+mj-lt"/>
                <a:hlinkClick r:id="rId15"/>
              </a:rPr>
              <a:t>ἑκάστῳ</a:t>
            </a:r>
            <a:r>
              <a:rPr lang="en-US" dirty="0" smtClean="0">
                <a:latin typeface="+mj-lt"/>
              </a:rPr>
              <a:t> </a:t>
            </a:r>
            <a:r>
              <a:rPr lang="el-GR" dirty="0" err="1" smtClean="0">
                <a:latin typeface="+mj-lt"/>
                <a:hlinkClick r:id="rId16"/>
              </a:rPr>
              <a:t>τῶν</a:t>
            </a:r>
            <a:r>
              <a:rPr lang="en-US" dirty="0" smtClean="0">
                <a:latin typeface="+mj-lt"/>
              </a:rPr>
              <a:t> </a:t>
            </a:r>
            <a:r>
              <a:rPr lang="el-GR" dirty="0" err="1" smtClean="0">
                <a:latin typeface="+mj-lt"/>
                <a:hlinkClick r:id="rId17"/>
              </a:rPr>
              <a:t>εὐθύνων</a:t>
            </a:r>
            <a:r>
              <a:rPr lang="en-US" dirty="0" smtClean="0">
                <a:latin typeface="+mj-lt"/>
              </a:rPr>
              <a:t> </a:t>
            </a:r>
            <a:r>
              <a:rPr lang="el-GR" dirty="0" err="1" smtClean="0">
                <a:latin typeface="+mj-lt"/>
                <a:hlinkClick r:id="rId18"/>
              </a:rPr>
              <a:t>οἷς</a:t>
            </a:r>
            <a:r>
              <a:rPr lang="en-US" dirty="0" smtClean="0">
                <a:latin typeface="+mj-lt"/>
              </a:rPr>
              <a:t> </a:t>
            </a:r>
            <a:r>
              <a:rPr lang="el-GR" dirty="0" err="1" smtClean="0">
                <a:latin typeface="+mj-lt"/>
                <a:hlinkClick r:id="rId19"/>
              </a:rPr>
              <a:t>ἀναγκαῖόν</a:t>
            </a:r>
            <a:r>
              <a:rPr lang="en-US" dirty="0" smtClean="0">
                <a:latin typeface="+mj-lt"/>
              </a:rPr>
              <a:t> </a:t>
            </a:r>
            <a:r>
              <a:rPr lang="el-GR" dirty="0" err="1" smtClean="0">
                <a:latin typeface="+mj-lt"/>
                <a:hlinkClick r:id="rId20"/>
              </a:rPr>
              <a:t>ἐστι</a:t>
            </a:r>
            <a:r>
              <a:rPr lang="en-US" dirty="0" smtClean="0">
                <a:latin typeface="+mj-lt"/>
              </a:rPr>
              <a:t> </a:t>
            </a:r>
            <a:r>
              <a:rPr lang="el-GR" dirty="0" err="1" smtClean="0">
                <a:latin typeface="+mj-lt"/>
                <a:hlinkClick r:id="rId21"/>
              </a:rPr>
              <a:t>ταῖς</a:t>
            </a:r>
            <a:r>
              <a:rPr lang="en-US" dirty="0" smtClean="0">
                <a:latin typeface="+mj-lt"/>
              </a:rPr>
              <a:t> </a:t>
            </a:r>
            <a:r>
              <a:rPr lang="el-GR" dirty="0" err="1" smtClean="0">
                <a:latin typeface="+mj-lt"/>
                <a:hlinkClick r:id="rId22"/>
              </a:rPr>
              <a:t>ἀγοραῖς</a:t>
            </a:r>
            <a:r>
              <a:rPr lang="en-US" dirty="0" smtClean="0">
                <a:latin typeface="+mj-lt"/>
              </a:rPr>
              <a:t> </a:t>
            </a:r>
            <a:r>
              <a:rPr lang="el-GR" dirty="0" err="1" smtClean="0">
                <a:latin typeface="+mj-lt"/>
                <a:hlinkClick r:id="rId23"/>
              </a:rPr>
              <a:t>κατὰ</a:t>
            </a:r>
            <a:r>
              <a:rPr lang="en-US" dirty="0" smtClean="0">
                <a:latin typeface="+mj-lt"/>
              </a:rPr>
              <a:t> </a:t>
            </a:r>
            <a:r>
              <a:rPr lang="el-GR" dirty="0" err="1" smtClean="0">
                <a:latin typeface="+mj-lt"/>
                <a:hlinkClick r:id="rId24"/>
              </a:rPr>
              <a:t>τὸν</a:t>
            </a:r>
            <a:r>
              <a:rPr lang="en-US" dirty="0" smtClean="0">
                <a:latin typeface="+mj-lt"/>
              </a:rPr>
              <a:t> </a:t>
            </a:r>
            <a:r>
              <a:rPr lang="el-GR" dirty="0" err="1" smtClean="0">
                <a:latin typeface="+mj-lt"/>
                <a:hlinkClick r:id="rId25"/>
              </a:rPr>
              <a:t>ἐπώνυμον</a:t>
            </a:r>
            <a:r>
              <a:rPr lang="en-US" dirty="0" smtClean="0">
                <a:latin typeface="+mj-lt"/>
              </a:rPr>
              <a:t> </a:t>
            </a:r>
            <a:r>
              <a:rPr lang="en-US" dirty="0" err="1" smtClean="0">
                <a:latin typeface="+mj-lt"/>
                <a:hlinkClick r:id="rId26"/>
              </a:rPr>
              <a:t>τὸν</a:t>
            </a:r>
            <a:r>
              <a:rPr lang="en-US" dirty="0" smtClean="0">
                <a:latin typeface="+mj-lt"/>
              </a:rPr>
              <a:t> </a:t>
            </a:r>
            <a:r>
              <a:rPr lang="en-US" dirty="0" err="1" smtClean="0">
                <a:latin typeface="+mj-lt"/>
                <a:hlinkClick r:id="rId27"/>
              </a:rPr>
              <a:t>τῆς</a:t>
            </a:r>
            <a:r>
              <a:rPr lang="en-US" dirty="0" smtClean="0">
                <a:latin typeface="+mj-lt"/>
              </a:rPr>
              <a:t> </a:t>
            </a:r>
            <a:r>
              <a:rPr lang="en-US" dirty="0" err="1" smtClean="0">
                <a:latin typeface="+mj-lt"/>
                <a:hlinkClick r:id="rId28"/>
              </a:rPr>
              <a:t>φυλῆς</a:t>
            </a:r>
            <a:r>
              <a:rPr lang="en-US" dirty="0" smtClean="0">
                <a:latin typeface="+mj-lt"/>
              </a:rPr>
              <a:t> </a:t>
            </a:r>
            <a:r>
              <a:rPr lang="en-US" dirty="0" err="1" smtClean="0">
                <a:latin typeface="+mj-lt"/>
                <a:hlinkClick r:id="rId29"/>
              </a:rPr>
              <a:t>ἑκάστης</a:t>
            </a:r>
            <a:r>
              <a:rPr lang="en-US" dirty="0" smtClean="0">
                <a:latin typeface="+mj-lt"/>
              </a:rPr>
              <a:t> </a:t>
            </a:r>
            <a:r>
              <a:rPr lang="en-US" dirty="0" err="1" smtClean="0">
                <a:latin typeface="+mj-lt"/>
                <a:hlinkClick r:id="rId30"/>
              </a:rPr>
              <a:t>καθῆσθαι</a:t>
            </a:r>
            <a:r>
              <a:rPr lang="en-US" dirty="0" smtClean="0">
                <a:latin typeface="+mj-lt"/>
              </a:rPr>
              <a:t>, </a:t>
            </a:r>
            <a:r>
              <a:rPr lang="en-US" dirty="0" err="1" smtClean="0">
                <a:latin typeface="+mj-lt"/>
                <a:hlinkClick r:id="rId31"/>
              </a:rPr>
              <a:t>κἄν</a:t>
            </a:r>
            <a:r>
              <a:rPr lang="en-US" dirty="0" smtClean="0">
                <a:latin typeface="+mj-lt"/>
              </a:rPr>
              <a:t> </a:t>
            </a:r>
            <a:r>
              <a:rPr lang="en-US" dirty="0" err="1" smtClean="0">
                <a:latin typeface="+mj-lt"/>
                <a:hlinkClick r:id="rId32"/>
              </a:rPr>
              <a:t>τις</a:t>
            </a:r>
            <a:r>
              <a:rPr lang="en-US" dirty="0" smtClean="0">
                <a:latin typeface="+mj-lt"/>
              </a:rPr>
              <a:t> </a:t>
            </a:r>
            <a:r>
              <a:rPr lang="en-US" dirty="0" err="1" smtClean="0">
                <a:latin typeface="+mj-lt"/>
                <a:hlinkClick r:id="rId33"/>
              </a:rPr>
              <a:t>βούληταί</a:t>
            </a:r>
            <a:r>
              <a:rPr lang="en-US" dirty="0" smtClean="0">
                <a:latin typeface="+mj-lt"/>
              </a:rPr>
              <a:t> </a:t>
            </a:r>
            <a:r>
              <a:rPr lang="en-US" dirty="0" err="1" smtClean="0">
                <a:latin typeface="+mj-lt"/>
                <a:hlinkClick r:id="rId34"/>
              </a:rPr>
              <a:t>τινι</a:t>
            </a:r>
            <a:r>
              <a:rPr lang="en-US" dirty="0" smtClean="0">
                <a:latin typeface="+mj-lt"/>
              </a:rPr>
              <a:t> </a:t>
            </a:r>
            <a:r>
              <a:rPr lang="en-US" dirty="0" err="1" smtClean="0">
                <a:latin typeface="+mj-lt"/>
                <a:hlinkClick r:id="rId35"/>
              </a:rPr>
              <a:t>τῶν</a:t>
            </a:r>
            <a:r>
              <a:rPr lang="en-US" dirty="0" smtClean="0">
                <a:latin typeface="+mj-lt"/>
              </a:rPr>
              <a:t> </a:t>
            </a:r>
            <a:r>
              <a:rPr lang="en-US" dirty="0" err="1" smtClean="0">
                <a:latin typeface="+mj-lt"/>
                <a:hlinkClick r:id="rId36"/>
              </a:rPr>
              <a:t>τὰς</a:t>
            </a:r>
            <a:r>
              <a:rPr lang="en-US" dirty="0" smtClean="0">
                <a:latin typeface="+mj-lt"/>
              </a:rPr>
              <a:t> </a:t>
            </a:r>
            <a:r>
              <a:rPr lang="en-US" dirty="0" err="1" smtClean="0">
                <a:latin typeface="+mj-lt"/>
                <a:hlinkClick r:id="rId37"/>
              </a:rPr>
              <a:t>εὐθύνας</a:t>
            </a:r>
            <a:r>
              <a:rPr lang="en-US" dirty="0" smtClean="0">
                <a:latin typeface="+mj-lt"/>
              </a:rPr>
              <a:t> </a:t>
            </a:r>
            <a:r>
              <a:rPr lang="en-US" dirty="0" err="1" smtClean="0">
                <a:latin typeface="+mj-lt"/>
                <a:hlinkClick r:id="rId38"/>
              </a:rPr>
              <a:t>ἐν</a:t>
            </a:r>
            <a:r>
              <a:rPr lang="en-US" dirty="0" smtClean="0">
                <a:latin typeface="+mj-lt"/>
              </a:rPr>
              <a:t> </a:t>
            </a:r>
            <a:r>
              <a:rPr lang="en-US" dirty="0" err="1" smtClean="0">
                <a:latin typeface="+mj-lt"/>
                <a:hlinkClick r:id="rId39"/>
              </a:rPr>
              <a:t>τῷ</a:t>
            </a:r>
            <a:r>
              <a:rPr lang="en-US" dirty="0" smtClean="0">
                <a:latin typeface="+mj-lt"/>
              </a:rPr>
              <a:t> </a:t>
            </a:r>
            <a:r>
              <a:rPr lang="en-US" dirty="0" err="1" smtClean="0">
                <a:latin typeface="+mj-lt"/>
                <a:hlinkClick r:id="rId40"/>
              </a:rPr>
              <a:t>δικαστηρίῳ</a:t>
            </a:r>
            <a:r>
              <a:rPr lang="en-US" dirty="0" smtClean="0">
                <a:latin typeface="+mj-lt"/>
              </a:rPr>
              <a:t> </a:t>
            </a:r>
            <a:r>
              <a:rPr lang="en-US" dirty="0" err="1" smtClean="0">
                <a:latin typeface="+mj-lt"/>
                <a:hlinkClick r:id="rId41"/>
              </a:rPr>
              <a:t>δεδωκότων</a:t>
            </a:r>
            <a:r>
              <a:rPr lang="en-US" dirty="0" smtClean="0">
                <a:latin typeface="+mj-lt"/>
              </a:rPr>
              <a:t> </a:t>
            </a:r>
            <a:r>
              <a:rPr lang="en-US" dirty="0" err="1" smtClean="0">
                <a:latin typeface="+mj-lt"/>
                <a:hlinkClick r:id="rId42"/>
              </a:rPr>
              <a:t>ἐντὸς</a:t>
            </a:r>
            <a:r>
              <a:rPr lang="en-US" dirty="0" smtClean="0">
                <a:latin typeface="+mj-lt"/>
              </a:rPr>
              <a:t> </a:t>
            </a:r>
            <a:r>
              <a:rPr lang="en-US" dirty="0" smtClean="0">
                <a:latin typeface="+mj-lt"/>
                <a:hlinkClick r:id="rId43"/>
              </a:rPr>
              <a:t>γ</a:t>
            </a:r>
            <a:r>
              <a:rPr lang="en-US" dirty="0" smtClean="0">
                <a:latin typeface="+mj-lt"/>
              </a:rPr>
              <a:t># </a:t>
            </a:r>
            <a:r>
              <a:rPr lang="en-US" dirty="0" err="1" smtClean="0">
                <a:latin typeface="+mj-lt"/>
                <a:hlinkClick r:id="rId44"/>
              </a:rPr>
              <a:t>ἡμερῶν</a:t>
            </a:r>
            <a:r>
              <a:rPr lang="en-US" dirty="0" smtClean="0">
                <a:latin typeface="+mj-lt"/>
              </a:rPr>
              <a:t> </a:t>
            </a:r>
            <a:r>
              <a:rPr lang="en-US" dirty="0" err="1" smtClean="0">
                <a:latin typeface="+mj-lt"/>
                <a:hlinkClick r:id="rId45"/>
              </a:rPr>
              <a:t>ἀφ</a:t>
            </a:r>
            <a:r>
              <a:rPr lang="en-US" dirty="0" smtClean="0">
                <a:latin typeface="+mj-lt"/>
                <a:hlinkClick r:id="rId45"/>
              </a:rPr>
              <a:t>᾽</a:t>
            </a:r>
            <a:r>
              <a:rPr lang="en-US" dirty="0" smtClean="0">
                <a:latin typeface="+mj-lt"/>
              </a:rPr>
              <a:t> </a:t>
            </a:r>
            <a:r>
              <a:rPr lang="en-US" dirty="0" err="1" smtClean="0">
                <a:latin typeface="+mj-lt"/>
                <a:hlinkClick r:id="rId46"/>
              </a:rPr>
              <a:t>ἧς</a:t>
            </a:r>
            <a:r>
              <a:rPr lang="en-US" dirty="0" smtClean="0">
                <a:latin typeface="+mj-lt"/>
              </a:rPr>
              <a:t> </a:t>
            </a:r>
            <a:r>
              <a:rPr lang="en-US" dirty="0" err="1" smtClean="0">
                <a:latin typeface="+mj-lt"/>
                <a:hlinkClick r:id="rId47"/>
              </a:rPr>
              <a:t>ἔδωκε</a:t>
            </a:r>
            <a:r>
              <a:rPr lang="en-US" dirty="0" smtClean="0">
                <a:latin typeface="+mj-lt"/>
              </a:rPr>
              <a:t> </a:t>
            </a:r>
            <a:r>
              <a:rPr lang="en-US" dirty="0" err="1" smtClean="0">
                <a:latin typeface="+mj-lt"/>
                <a:hlinkClick r:id="rId48"/>
              </a:rPr>
              <a:t>τὰς</a:t>
            </a:r>
            <a:r>
              <a:rPr lang="en-US" dirty="0" smtClean="0">
                <a:latin typeface="+mj-lt"/>
              </a:rPr>
              <a:t> </a:t>
            </a:r>
            <a:r>
              <a:rPr lang="en-US" dirty="0" err="1" smtClean="0">
                <a:latin typeface="+mj-lt"/>
                <a:hlinkClick r:id="rId49"/>
              </a:rPr>
              <a:t>εὐθύνας</a:t>
            </a:r>
            <a:r>
              <a:rPr lang="en-US" dirty="0" smtClean="0">
                <a:latin typeface="+mj-lt"/>
              </a:rPr>
              <a:t> </a:t>
            </a:r>
            <a:r>
              <a:rPr lang="en-US" dirty="0" err="1" smtClean="0">
                <a:latin typeface="+mj-lt"/>
                <a:hlinkClick r:id="rId50"/>
              </a:rPr>
              <a:t>εὔθυναν</a:t>
            </a:r>
            <a:r>
              <a:rPr lang="en-US" dirty="0" smtClean="0">
                <a:latin typeface="+mj-lt"/>
              </a:rPr>
              <a:t> </a:t>
            </a:r>
            <a:r>
              <a:rPr lang="en-US" dirty="0" err="1" smtClean="0">
                <a:latin typeface="+mj-lt"/>
                <a:hlinkClick r:id="rId51"/>
              </a:rPr>
              <a:t>ἄν</a:t>
            </a:r>
            <a:r>
              <a:rPr lang="en-US" dirty="0" smtClean="0">
                <a:latin typeface="+mj-lt"/>
              </a:rPr>
              <a:t> </a:t>
            </a:r>
            <a:r>
              <a:rPr lang="en-US" dirty="0" smtClean="0">
                <a:latin typeface="+mj-lt"/>
                <a:hlinkClick r:id="rId52"/>
              </a:rPr>
              <a:t>τ᾽</a:t>
            </a:r>
            <a:r>
              <a:rPr lang="en-US" dirty="0" smtClean="0">
                <a:latin typeface="+mj-lt"/>
              </a:rPr>
              <a:t> </a:t>
            </a:r>
            <a:r>
              <a:rPr lang="en-US" dirty="0" err="1" smtClean="0">
                <a:latin typeface="+mj-lt"/>
                <a:hlinkClick r:id="rId53"/>
              </a:rPr>
              <a:t>ἰδίαν</a:t>
            </a:r>
            <a:r>
              <a:rPr lang="en-US" dirty="0" smtClean="0">
                <a:latin typeface="+mj-lt"/>
              </a:rPr>
              <a:t> </a:t>
            </a:r>
            <a:r>
              <a:rPr lang="en-US" dirty="0" err="1" smtClean="0">
                <a:latin typeface="+mj-lt"/>
                <a:hlinkClick r:id="rId54"/>
              </a:rPr>
              <a:t>ἄν</a:t>
            </a:r>
            <a:r>
              <a:rPr lang="en-US" dirty="0" smtClean="0">
                <a:latin typeface="+mj-lt"/>
              </a:rPr>
              <a:t> </a:t>
            </a:r>
            <a:r>
              <a:rPr lang="en-US" dirty="0" err="1" smtClean="0">
                <a:latin typeface="+mj-lt"/>
                <a:hlinkClick r:id="rId55"/>
              </a:rPr>
              <a:t>τε</a:t>
            </a:r>
            <a:r>
              <a:rPr lang="en-US" dirty="0" smtClean="0">
                <a:latin typeface="+mj-lt"/>
              </a:rPr>
              <a:t> </a:t>
            </a:r>
            <a:r>
              <a:rPr lang="en-US" dirty="0" err="1" smtClean="0">
                <a:latin typeface="+mj-lt"/>
                <a:hlinkClick r:id="rId56"/>
              </a:rPr>
              <a:t>δημοσίαν</a:t>
            </a:r>
            <a:r>
              <a:rPr lang="en-US" dirty="0" smtClean="0">
                <a:latin typeface="+mj-lt"/>
              </a:rPr>
              <a:t> </a:t>
            </a:r>
            <a:r>
              <a:rPr lang="en-US" dirty="0" err="1" smtClean="0">
                <a:latin typeface="+mj-lt"/>
                <a:hlinkClick r:id="rId57"/>
              </a:rPr>
              <a:t>ἐμβαλέσθαι</a:t>
            </a:r>
            <a:r>
              <a:rPr lang="en-US" dirty="0" smtClean="0">
                <a:latin typeface="+mj-lt"/>
              </a:rPr>
              <a:t>, </a:t>
            </a:r>
            <a:r>
              <a:rPr lang="en-US" dirty="0" err="1" smtClean="0">
                <a:latin typeface="+mj-lt"/>
                <a:hlinkClick r:id="rId58"/>
              </a:rPr>
              <a:t>γράψας</a:t>
            </a:r>
            <a:r>
              <a:rPr lang="en-US" dirty="0" smtClean="0">
                <a:latin typeface="+mj-lt"/>
              </a:rPr>
              <a:t> </a:t>
            </a:r>
            <a:r>
              <a:rPr lang="en-US" dirty="0" err="1" smtClean="0">
                <a:latin typeface="+mj-lt"/>
                <a:hlinkClick r:id="rId59"/>
              </a:rPr>
              <a:t>εἰς</a:t>
            </a:r>
            <a:r>
              <a:rPr lang="en-US" dirty="0" smtClean="0">
                <a:latin typeface="+mj-lt"/>
              </a:rPr>
              <a:t> </a:t>
            </a:r>
            <a:r>
              <a:rPr lang="en-US" dirty="0" err="1" smtClean="0">
                <a:latin typeface="+mj-lt"/>
                <a:hlinkClick r:id="rId60"/>
              </a:rPr>
              <a:t>πινάκιον</a:t>
            </a:r>
            <a:r>
              <a:rPr lang="en-US" dirty="0" smtClean="0">
                <a:latin typeface="+mj-lt"/>
              </a:rPr>
              <a:t> </a:t>
            </a:r>
            <a:r>
              <a:rPr lang="en-US" dirty="0" err="1" smtClean="0">
                <a:latin typeface="+mj-lt"/>
                <a:hlinkClick r:id="rId61"/>
              </a:rPr>
              <a:t>λελευκωμένον</a:t>
            </a:r>
            <a:r>
              <a:rPr lang="en-US" dirty="0" smtClean="0">
                <a:latin typeface="+mj-lt"/>
              </a:rPr>
              <a:t> </a:t>
            </a:r>
            <a:r>
              <a:rPr lang="en-US" dirty="0" err="1" smtClean="0">
                <a:latin typeface="+mj-lt"/>
                <a:hlinkClick r:id="rId62"/>
              </a:rPr>
              <a:t>τοὔνομα</a:t>
            </a:r>
            <a:r>
              <a:rPr lang="en-US" dirty="0" smtClean="0">
                <a:latin typeface="+mj-lt"/>
              </a:rPr>
              <a:t> </a:t>
            </a:r>
            <a:r>
              <a:rPr lang="en-US" dirty="0" err="1" smtClean="0">
                <a:latin typeface="+mj-lt"/>
                <a:hlinkClick r:id="rId63"/>
              </a:rPr>
              <a:t>τό</a:t>
            </a:r>
            <a:r>
              <a:rPr lang="en-US" dirty="0" smtClean="0">
                <a:latin typeface="+mj-lt"/>
              </a:rPr>
              <a:t> </a:t>
            </a:r>
            <a:r>
              <a:rPr lang="en-US" dirty="0" smtClean="0">
                <a:latin typeface="+mj-lt"/>
                <a:hlinkClick r:id="rId64"/>
              </a:rPr>
              <a:t>θ᾽</a:t>
            </a:r>
            <a:r>
              <a:rPr lang="en-US" dirty="0" smtClean="0">
                <a:latin typeface="+mj-lt"/>
              </a:rPr>
              <a:t> </a:t>
            </a:r>
            <a:r>
              <a:rPr lang="en-US" dirty="0" err="1" smtClean="0">
                <a:latin typeface="+mj-lt"/>
                <a:hlinkClick r:id="rId65"/>
              </a:rPr>
              <a:t>αὑτοῦ</a:t>
            </a:r>
            <a:r>
              <a:rPr lang="en-US" dirty="0" smtClean="0">
                <a:latin typeface="+mj-lt"/>
              </a:rPr>
              <a:t> </a:t>
            </a:r>
            <a:r>
              <a:rPr lang="en-US" dirty="0" err="1" smtClean="0">
                <a:latin typeface="+mj-lt"/>
                <a:hlinkClick r:id="rId66"/>
              </a:rPr>
              <a:t>καὶ</a:t>
            </a:r>
            <a:r>
              <a:rPr lang="en-US" dirty="0" smtClean="0">
                <a:latin typeface="+mj-lt"/>
              </a:rPr>
              <a:t> </a:t>
            </a:r>
            <a:r>
              <a:rPr lang="en-US" dirty="0" err="1" smtClean="0">
                <a:latin typeface="+mj-lt"/>
                <a:hlinkClick r:id="rId67"/>
              </a:rPr>
              <a:t>τὸ</a:t>
            </a:r>
            <a:r>
              <a:rPr lang="en-US" dirty="0" smtClean="0">
                <a:latin typeface="+mj-lt"/>
              </a:rPr>
              <a:t> </a:t>
            </a:r>
            <a:r>
              <a:rPr lang="en-US" dirty="0" err="1" smtClean="0">
                <a:latin typeface="+mj-lt"/>
                <a:hlinkClick r:id="rId68"/>
              </a:rPr>
              <a:t>τοῦ</a:t>
            </a:r>
            <a:r>
              <a:rPr lang="en-US" dirty="0" smtClean="0">
                <a:latin typeface="+mj-lt"/>
              </a:rPr>
              <a:t> </a:t>
            </a:r>
            <a:r>
              <a:rPr lang="en-US" dirty="0" err="1" smtClean="0">
                <a:latin typeface="+mj-lt"/>
                <a:hlinkClick r:id="rId69"/>
              </a:rPr>
              <a:t>φεύγοντος</a:t>
            </a:r>
            <a:r>
              <a:rPr lang="en-US" dirty="0" smtClean="0">
                <a:latin typeface="+mj-lt"/>
              </a:rPr>
              <a:t>, </a:t>
            </a:r>
            <a:r>
              <a:rPr lang="en-US" dirty="0" err="1" smtClean="0">
                <a:latin typeface="+mj-lt"/>
                <a:hlinkClick r:id="rId70"/>
              </a:rPr>
              <a:t>καὶ</a:t>
            </a:r>
            <a:r>
              <a:rPr lang="en-US" dirty="0" smtClean="0">
                <a:latin typeface="+mj-lt"/>
              </a:rPr>
              <a:t> </a:t>
            </a:r>
            <a:r>
              <a:rPr lang="en-US" dirty="0" err="1" smtClean="0">
                <a:latin typeface="+mj-lt"/>
                <a:hlinkClick r:id="rId71"/>
              </a:rPr>
              <a:t>τὸ</a:t>
            </a:r>
            <a:r>
              <a:rPr lang="en-US" dirty="0" smtClean="0">
                <a:latin typeface="+mj-lt"/>
              </a:rPr>
              <a:t> </a:t>
            </a:r>
            <a:r>
              <a:rPr lang="en-US" dirty="0" err="1" smtClean="0">
                <a:latin typeface="+mj-lt"/>
                <a:hlinkClick r:id="rId72"/>
              </a:rPr>
              <a:t>ἀδίκημ</a:t>
            </a:r>
            <a:r>
              <a:rPr lang="en-US" dirty="0" smtClean="0">
                <a:latin typeface="+mj-lt"/>
                <a:hlinkClick r:id="rId72"/>
              </a:rPr>
              <a:t>᾽</a:t>
            </a:r>
            <a:r>
              <a:rPr lang="en-US" dirty="0" smtClean="0">
                <a:latin typeface="+mj-lt"/>
              </a:rPr>
              <a:t> </a:t>
            </a:r>
            <a:r>
              <a:rPr lang="en-US" dirty="0" smtClean="0">
                <a:latin typeface="+mj-lt"/>
                <a:hlinkClick r:id="rId73"/>
              </a:rPr>
              <a:t>ὅ</a:t>
            </a:r>
            <a:r>
              <a:rPr lang="en-US" dirty="0" smtClean="0">
                <a:latin typeface="+mj-lt"/>
              </a:rPr>
              <a:t> </a:t>
            </a:r>
            <a:r>
              <a:rPr lang="en-US" dirty="0" err="1" smtClean="0">
                <a:latin typeface="+mj-lt"/>
                <a:hlinkClick r:id="rId74"/>
              </a:rPr>
              <a:t>τι</a:t>
            </a:r>
            <a:r>
              <a:rPr lang="en-US" dirty="0" smtClean="0">
                <a:latin typeface="+mj-lt"/>
              </a:rPr>
              <a:t> </a:t>
            </a:r>
            <a:r>
              <a:rPr lang="en-US" dirty="0" err="1" smtClean="0">
                <a:latin typeface="+mj-lt"/>
                <a:hlinkClick r:id="rId75"/>
              </a:rPr>
              <a:t>ἂν</a:t>
            </a:r>
            <a:r>
              <a:rPr lang="en-US" dirty="0" smtClean="0">
                <a:latin typeface="+mj-lt"/>
              </a:rPr>
              <a:t> </a:t>
            </a:r>
            <a:r>
              <a:rPr lang="en-US" dirty="0" err="1" smtClean="0">
                <a:latin typeface="+mj-lt"/>
                <a:hlinkClick r:id="rId76"/>
              </a:rPr>
              <a:t>ἐγκαλῇ</a:t>
            </a:r>
            <a:r>
              <a:rPr lang="en-US" dirty="0" smtClean="0">
                <a:latin typeface="+mj-lt"/>
              </a:rPr>
              <a:t>, </a:t>
            </a:r>
            <a:r>
              <a:rPr lang="en-US" dirty="0" err="1" smtClean="0">
                <a:latin typeface="+mj-lt"/>
                <a:hlinkClick r:id="rId77"/>
              </a:rPr>
              <a:t>καὶ</a:t>
            </a:r>
            <a:r>
              <a:rPr lang="en-US" dirty="0" smtClean="0">
                <a:latin typeface="+mj-lt"/>
              </a:rPr>
              <a:t> </a:t>
            </a:r>
            <a:r>
              <a:rPr lang="en-US" dirty="0" err="1" smtClean="0">
                <a:latin typeface="+mj-lt"/>
                <a:hlinkClick r:id="rId78"/>
              </a:rPr>
              <a:t>τίμημα</a:t>
            </a:r>
            <a:r>
              <a:rPr lang="en-US" dirty="0" smtClean="0">
                <a:latin typeface="+mj-lt"/>
              </a:rPr>
              <a:t> </a:t>
            </a:r>
            <a:r>
              <a:rPr lang="en-US" dirty="0" err="1" smtClean="0">
                <a:latin typeface="+mj-lt"/>
                <a:hlinkClick r:id="rId79"/>
              </a:rPr>
              <a:t>ἐπιγραψάμενος</a:t>
            </a:r>
            <a:r>
              <a:rPr lang="en-US" dirty="0" smtClean="0">
                <a:latin typeface="+mj-lt"/>
              </a:rPr>
              <a:t> </a:t>
            </a:r>
            <a:r>
              <a:rPr lang="en-US" dirty="0" smtClean="0">
                <a:latin typeface="+mj-lt"/>
                <a:hlinkClick r:id="rId80"/>
              </a:rPr>
              <a:t>ὅ</a:t>
            </a:r>
            <a:r>
              <a:rPr lang="en-US" dirty="0" smtClean="0">
                <a:latin typeface="+mj-lt"/>
              </a:rPr>
              <a:t> </a:t>
            </a:r>
            <a:r>
              <a:rPr lang="en-US" dirty="0" err="1" smtClean="0">
                <a:latin typeface="+mj-lt"/>
                <a:hlinkClick r:id="rId81"/>
              </a:rPr>
              <a:t>τι</a:t>
            </a:r>
            <a:r>
              <a:rPr lang="en-US" dirty="0" smtClean="0">
                <a:latin typeface="+mj-lt"/>
              </a:rPr>
              <a:t> </a:t>
            </a:r>
            <a:r>
              <a:rPr lang="en-US" dirty="0" err="1" smtClean="0">
                <a:latin typeface="+mj-lt"/>
                <a:hlinkClick r:id="rId82"/>
              </a:rPr>
              <a:t>ἂν</a:t>
            </a:r>
            <a:r>
              <a:rPr lang="en-US" dirty="0" smtClean="0">
                <a:latin typeface="+mj-lt"/>
              </a:rPr>
              <a:t> </a:t>
            </a:r>
            <a:r>
              <a:rPr lang="en-US" dirty="0" err="1" smtClean="0">
                <a:latin typeface="+mj-lt"/>
                <a:hlinkClick r:id="rId83"/>
              </a:rPr>
              <a:t>αὐτῷ</a:t>
            </a:r>
            <a:r>
              <a:rPr lang="en-US" dirty="0" smtClean="0">
                <a:latin typeface="+mj-lt"/>
              </a:rPr>
              <a:t> </a:t>
            </a:r>
            <a:r>
              <a:rPr lang="en-US" dirty="0" err="1" smtClean="0">
                <a:latin typeface="+mj-lt"/>
                <a:hlinkClick r:id="rId84"/>
              </a:rPr>
              <a:t>δοκῇ</a:t>
            </a:r>
            <a:r>
              <a:rPr lang="en-US" dirty="0" smtClean="0">
                <a:latin typeface="+mj-lt"/>
              </a:rPr>
              <a:t>, </a:t>
            </a:r>
            <a:r>
              <a:rPr lang="en-US" dirty="0" err="1" smtClean="0">
                <a:latin typeface="+mj-lt"/>
                <a:hlinkClick r:id="rId85"/>
              </a:rPr>
              <a:t>δίδωσιν</a:t>
            </a:r>
            <a:r>
              <a:rPr lang="en-US" dirty="0" smtClean="0">
                <a:latin typeface="+mj-lt"/>
              </a:rPr>
              <a:t> </a:t>
            </a:r>
            <a:r>
              <a:rPr lang="en-US" dirty="0" err="1" smtClean="0">
                <a:latin typeface="+mj-lt"/>
                <a:hlinkClick r:id="rId86"/>
              </a:rPr>
              <a:t>τῷ</a:t>
            </a:r>
            <a:r>
              <a:rPr lang="en-US" dirty="0" smtClean="0">
                <a:latin typeface="+mj-lt"/>
              </a:rPr>
              <a:t> </a:t>
            </a:r>
            <a:r>
              <a:rPr lang="en-US" dirty="0" err="1" smtClean="0">
                <a:latin typeface="+mj-lt"/>
                <a:hlinkClick r:id="rId87"/>
              </a:rPr>
              <a:t>εὐθύνῳ</a:t>
            </a:r>
            <a:r>
              <a:rPr lang="en-US" dirty="0" smtClean="0">
                <a:latin typeface="+mj-lt"/>
              </a:rPr>
              <a:t>: </a:t>
            </a:r>
            <a:r>
              <a:rPr lang="en-US" dirty="0" smtClean="0">
                <a:latin typeface="+mj-lt"/>
                <a:hlinkClick r:id="rId2"/>
              </a:rPr>
              <a:t>[</a:t>
            </a:r>
            <a:r>
              <a:rPr lang="en-US" dirty="0" smtClean="0">
                <a:latin typeface="+mj-lt"/>
              </a:rPr>
              <a:t>5</a:t>
            </a:r>
            <a:r>
              <a:rPr lang="en-US" dirty="0" smtClean="0">
                <a:latin typeface="+mj-lt"/>
                <a:hlinkClick r:id="rId3"/>
              </a:rPr>
              <a:t>]</a:t>
            </a:r>
            <a:r>
              <a:rPr lang="en-US" dirty="0" smtClean="0">
                <a:latin typeface="+mj-lt"/>
              </a:rPr>
              <a:t> </a:t>
            </a:r>
            <a:r>
              <a:rPr lang="en-US" dirty="0" smtClean="0">
                <a:latin typeface="+mj-lt"/>
                <a:hlinkClick r:id="rId88"/>
              </a:rPr>
              <a:t>ὁ</a:t>
            </a:r>
            <a:r>
              <a:rPr lang="en-US" dirty="0" smtClean="0">
                <a:latin typeface="+mj-lt"/>
              </a:rPr>
              <a:t> </a:t>
            </a:r>
            <a:r>
              <a:rPr lang="en-US" dirty="0" err="1" smtClean="0">
                <a:latin typeface="+mj-lt"/>
                <a:hlinkClick r:id="rId89"/>
              </a:rPr>
              <a:t>δὲ</a:t>
            </a:r>
            <a:r>
              <a:rPr lang="en-US" dirty="0" smtClean="0">
                <a:latin typeface="+mj-lt"/>
              </a:rPr>
              <a:t> </a:t>
            </a:r>
            <a:r>
              <a:rPr lang="en-US" dirty="0" err="1" smtClean="0">
                <a:latin typeface="+mj-lt"/>
                <a:hlinkClick r:id="rId90"/>
              </a:rPr>
              <a:t>λαβὼν</a:t>
            </a:r>
            <a:r>
              <a:rPr lang="en-US" dirty="0" smtClean="0">
                <a:latin typeface="+mj-lt"/>
              </a:rPr>
              <a:t> </a:t>
            </a:r>
            <a:r>
              <a:rPr lang="en-US" dirty="0" err="1" smtClean="0">
                <a:latin typeface="+mj-lt"/>
                <a:hlinkClick r:id="rId91"/>
              </a:rPr>
              <a:t>τοῦτο</a:t>
            </a:r>
            <a:r>
              <a:rPr lang="en-US" dirty="0" smtClean="0">
                <a:latin typeface="+mj-lt"/>
              </a:rPr>
              <a:t> </a:t>
            </a:r>
            <a:r>
              <a:rPr lang="en-US" dirty="0" err="1" smtClean="0">
                <a:latin typeface="+mj-lt"/>
                <a:hlinkClick r:id="rId92"/>
              </a:rPr>
              <a:t>καὶ</a:t>
            </a:r>
            <a:r>
              <a:rPr lang="en-US" dirty="0" smtClean="0">
                <a:latin typeface="+mj-lt"/>
              </a:rPr>
              <a:t> </a:t>
            </a:r>
            <a:r>
              <a:rPr lang="en-US" dirty="0" err="1" smtClean="0">
                <a:latin typeface="+mj-lt"/>
                <a:hlinkClick r:id="rId93"/>
              </a:rPr>
              <a:t>ἀνακρίνας</a:t>
            </a:r>
            <a:r>
              <a:rPr lang="en-US" dirty="0" smtClean="0">
                <a:latin typeface="+mj-lt"/>
              </a:rPr>
              <a:t>, </a:t>
            </a:r>
            <a:r>
              <a:rPr lang="en-US" dirty="0" err="1" smtClean="0">
                <a:latin typeface="+mj-lt"/>
                <a:hlinkClick r:id="rId94"/>
              </a:rPr>
              <a:t>ἐὰν</a:t>
            </a:r>
            <a:r>
              <a:rPr lang="en-US" dirty="0" smtClean="0">
                <a:latin typeface="+mj-lt"/>
              </a:rPr>
              <a:t> </a:t>
            </a:r>
            <a:r>
              <a:rPr lang="en-US" dirty="0" err="1" smtClean="0">
                <a:latin typeface="+mj-lt"/>
                <a:hlinkClick r:id="rId95"/>
              </a:rPr>
              <a:t>μὲν</a:t>
            </a:r>
            <a:r>
              <a:rPr lang="en-US" dirty="0" smtClean="0">
                <a:latin typeface="+mj-lt"/>
              </a:rPr>
              <a:t> </a:t>
            </a:r>
            <a:r>
              <a:rPr lang="en-US" dirty="0" err="1" smtClean="0">
                <a:latin typeface="+mj-lt"/>
                <a:hlinkClick r:id="rId96"/>
              </a:rPr>
              <a:t>καταγνῷ</a:t>
            </a:r>
            <a:r>
              <a:rPr lang="en-US" dirty="0" smtClean="0">
                <a:latin typeface="+mj-lt"/>
              </a:rPr>
              <a:t>, </a:t>
            </a:r>
            <a:r>
              <a:rPr lang="en-US" dirty="0" err="1" smtClean="0">
                <a:latin typeface="+mj-lt"/>
                <a:hlinkClick r:id="rId97"/>
              </a:rPr>
              <a:t>παραδίδωσιν</a:t>
            </a:r>
            <a:r>
              <a:rPr lang="en-US" dirty="0" smtClean="0">
                <a:latin typeface="+mj-lt"/>
              </a:rPr>
              <a:t> </a:t>
            </a:r>
            <a:r>
              <a:rPr lang="en-US" dirty="0" err="1" smtClean="0">
                <a:latin typeface="+mj-lt"/>
                <a:hlinkClick r:id="rId98"/>
              </a:rPr>
              <a:t>τὰ</a:t>
            </a:r>
            <a:r>
              <a:rPr lang="en-US" dirty="0" smtClean="0">
                <a:latin typeface="+mj-lt"/>
              </a:rPr>
              <a:t> </a:t>
            </a:r>
            <a:r>
              <a:rPr lang="en-US" dirty="0" err="1" smtClean="0">
                <a:latin typeface="+mj-lt"/>
                <a:hlinkClick r:id="rId99"/>
              </a:rPr>
              <a:t>μὲν</a:t>
            </a:r>
            <a:r>
              <a:rPr lang="en-US" dirty="0" smtClean="0">
                <a:latin typeface="+mj-lt"/>
              </a:rPr>
              <a:t> </a:t>
            </a:r>
            <a:r>
              <a:rPr lang="el-GR" dirty="0" err="1" smtClean="0">
                <a:latin typeface="+mj-lt"/>
                <a:hlinkClick r:id="rId100"/>
              </a:rPr>
              <a:t>ἴδια</a:t>
            </a:r>
            <a:r>
              <a:rPr lang="en-US" dirty="0" smtClean="0">
                <a:latin typeface="+mj-lt"/>
              </a:rPr>
              <a:t> </a:t>
            </a:r>
            <a:r>
              <a:rPr lang="el-GR" dirty="0" err="1" smtClean="0">
                <a:latin typeface="+mj-lt"/>
                <a:hlinkClick r:id="rId101"/>
              </a:rPr>
              <a:t>τοῖς</a:t>
            </a:r>
            <a:r>
              <a:rPr lang="en-US" dirty="0" smtClean="0">
                <a:latin typeface="+mj-lt"/>
              </a:rPr>
              <a:t> </a:t>
            </a:r>
            <a:r>
              <a:rPr lang="el-GR" dirty="0" err="1" smtClean="0">
                <a:latin typeface="+mj-lt"/>
                <a:hlinkClick r:id="rId102"/>
              </a:rPr>
              <a:t>δικασταῖς</a:t>
            </a:r>
            <a:r>
              <a:rPr lang="en-US" dirty="0" smtClean="0">
                <a:latin typeface="+mj-lt"/>
              </a:rPr>
              <a:t> </a:t>
            </a:r>
            <a:r>
              <a:rPr lang="el-GR" dirty="0" err="1" smtClean="0">
                <a:latin typeface="+mj-lt"/>
                <a:hlinkClick r:id="rId103"/>
              </a:rPr>
              <a:t>τοῖς</a:t>
            </a:r>
            <a:r>
              <a:rPr lang="en-US" dirty="0" smtClean="0">
                <a:latin typeface="+mj-lt"/>
              </a:rPr>
              <a:t> </a:t>
            </a:r>
            <a:r>
              <a:rPr lang="el-GR" dirty="0" err="1" smtClean="0">
                <a:latin typeface="+mj-lt"/>
                <a:hlinkClick r:id="rId104"/>
              </a:rPr>
              <a:t>κατὰ</a:t>
            </a:r>
            <a:r>
              <a:rPr lang="en-US" dirty="0" smtClean="0">
                <a:latin typeface="+mj-lt"/>
              </a:rPr>
              <a:t> </a:t>
            </a:r>
            <a:r>
              <a:rPr lang="el-GR" dirty="0" smtClean="0">
                <a:latin typeface="+mj-lt"/>
                <a:hlinkClick r:id="rId105"/>
              </a:rPr>
              <a:t>δήμους</a:t>
            </a:r>
            <a:r>
              <a:rPr lang="en-US" dirty="0" smtClean="0">
                <a:latin typeface="+mj-lt"/>
              </a:rPr>
              <a:t> </a:t>
            </a:r>
            <a:r>
              <a:rPr lang="el-GR" dirty="0" err="1" smtClean="0">
                <a:latin typeface="+mj-lt"/>
                <a:hlinkClick r:id="rId106"/>
              </a:rPr>
              <a:t>τοῖς</a:t>
            </a:r>
            <a:r>
              <a:rPr lang="en-US" dirty="0" smtClean="0">
                <a:latin typeface="+mj-lt"/>
              </a:rPr>
              <a:t> </a:t>
            </a:r>
            <a:r>
              <a:rPr lang="el-GR" dirty="0" err="1" smtClean="0">
                <a:latin typeface="+mj-lt"/>
                <a:hlinkClick r:id="rId107"/>
              </a:rPr>
              <a:t>τὴν</a:t>
            </a:r>
            <a:r>
              <a:rPr lang="en-US" dirty="0" smtClean="0">
                <a:latin typeface="+mj-lt"/>
              </a:rPr>
              <a:t> </a:t>
            </a:r>
            <a:r>
              <a:rPr lang="el-GR" dirty="0" err="1" smtClean="0">
                <a:latin typeface="+mj-lt"/>
                <a:hlinkClick r:id="rId108"/>
              </a:rPr>
              <a:t>φυλὴν</a:t>
            </a:r>
            <a:r>
              <a:rPr lang="en-US" dirty="0" smtClean="0">
                <a:latin typeface="+mj-lt"/>
              </a:rPr>
              <a:t> </a:t>
            </a:r>
            <a:r>
              <a:rPr lang="el-GR" dirty="0" err="1" smtClean="0">
                <a:latin typeface="+mj-lt"/>
                <a:hlinkClick r:id="rId109"/>
              </a:rPr>
              <a:t>ταύτην</a:t>
            </a:r>
            <a:r>
              <a:rPr lang="en-US" dirty="0" smtClean="0">
                <a:latin typeface="+mj-lt"/>
              </a:rPr>
              <a:t> </a:t>
            </a:r>
            <a:r>
              <a:rPr lang="el-GR" dirty="0" err="1" smtClean="0">
                <a:latin typeface="+mj-lt"/>
                <a:hlinkClick r:id="rId110"/>
              </a:rPr>
              <a:t>δικάζουσιν</a:t>
            </a:r>
            <a:r>
              <a:rPr lang="el-GR" dirty="0" smtClean="0">
                <a:latin typeface="+mj-lt"/>
              </a:rPr>
              <a:t>, </a:t>
            </a:r>
            <a:r>
              <a:rPr lang="el-GR" dirty="0" err="1" smtClean="0">
                <a:latin typeface="+mj-lt"/>
                <a:hlinkClick r:id="rId111"/>
              </a:rPr>
              <a:t>τὰ</a:t>
            </a:r>
            <a:r>
              <a:rPr lang="en-US" dirty="0" smtClean="0">
                <a:latin typeface="+mj-lt"/>
              </a:rPr>
              <a:t> </a:t>
            </a:r>
            <a:r>
              <a:rPr lang="el-GR" dirty="0" err="1" smtClean="0">
                <a:latin typeface="+mj-lt"/>
                <a:hlinkClick r:id="rId112"/>
              </a:rPr>
              <a:t>δὲ</a:t>
            </a:r>
            <a:r>
              <a:rPr lang="en-US" dirty="0" smtClean="0">
                <a:latin typeface="+mj-lt"/>
              </a:rPr>
              <a:t> </a:t>
            </a:r>
            <a:r>
              <a:rPr lang="el-GR" dirty="0" smtClean="0">
                <a:latin typeface="+mj-lt"/>
                <a:hlinkClick r:id="rId113"/>
              </a:rPr>
              <a:t>δημόσια</a:t>
            </a:r>
            <a:r>
              <a:rPr lang="en-US" dirty="0" smtClean="0">
                <a:latin typeface="+mj-lt"/>
              </a:rPr>
              <a:t> </a:t>
            </a:r>
            <a:r>
              <a:rPr lang="el-GR" dirty="0" err="1" smtClean="0">
                <a:latin typeface="+mj-lt"/>
                <a:hlinkClick r:id="rId114"/>
              </a:rPr>
              <a:t>τοῖς</a:t>
            </a:r>
            <a:r>
              <a:rPr lang="en-US" dirty="0" smtClean="0">
                <a:latin typeface="+mj-lt"/>
              </a:rPr>
              <a:t> </a:t>
            </a:r>
            <a:r>
              <a:rPr lang="el-GR" dirty="0" err="1" smtClean="0">
                <a:latin typeface="+mj-lt"/>
                <a:hlinkClick r:id="rId115"/>
              </a:rPr>
              <a:t>θεσμοθέταις</a:t>
            </a:r>
            <a:r>
              <a:rPr lang="en-US" dirty="0" smtClean="0">
                <a:latin typeface="+mj-lt"/>
              </a:rPr>
              <a:t> </a:t>
            </a:r>
            <a:r>
              <a:rPr lang="el-GR" dirty="0" err="1" smtClean="0">
                <a:latin typeface="+mj-lt"/>
                <a:hlinkClick r:id="rId116"/>
              </a:rPr>
              <a:t>συναναγράφει</a:t>
            </a:r>
            <a:r>
              <a:rPr lang="el-GR" dirty="0" smtClean="0">
                <a:latin typeface="+mj-lt"/>
              </a:rPr>
              <a:t>. </a:t>
            </a:r>
            <a:r>
              <a:rPr lang="en-US" dirty="0" err="1" smtClean="0">
                <a:latin typeface="+mj-lt"/>
                <a:hlinkClick r:id="rId117"/>
              </a:rPr>
              <a:t>οἱ</a:t>
            </a:r>
            <a:r>
              <a:rPr lang="en-US" dirty="0" smtClean="0">
                <a:latin typeface="+mj-lt"/>
              </a:rPr>
              <a:t> </a:t>
            </a:r>
            <a:r>
              <a:rPr lang="en-US" dirty="0" err="1" smtClean="0">
                <a:latin typeface="+mj-lt"/>
                <a:hlinkClick r:id="rId118"/>
              </a:rPr>
              <a:t>δὲ</a:t>
            </a:r>
            <a:r>
              <a:rPr lang="en-US" dirty="0" smtClean="0">
                <a:latin typeface="+mj-lt"/>
              </a:rPr>
              <a:t> </a:t>
            </a:r>
            <a:r>
              <a:rPr lang="en-US" dirty="0" err="1" smtClean="0">
                <a:latin typeface="+mj-lt"/>
                <a:hlinkClick r:id="rId119"/>
              </a:rPr>
              <a:t>θεσμοθέται</a:t>
            </a:r>
            <a:r>
              <a:rPr lang="en-US" dirty="0" smtClean="0">
                <a:latin typeface="+mj-lt"/>
              </a:rPr>
              <a:t>, </a:t>
            </a:r>
            <a:r>
              <a:rPr lang="en-US" dirty="0" err="1" smtClean="0">
                <a:latin typeface="+mj-lt"/>
                <a:hlinkClick r:id="rId120"/>
              </a:rPr>
              <a:t>ἐὰν</a:t>
            </a:r>
            <a:r>
              <a:rPr lang="en-US" dirty="0" smtClean="0">
                <a:latin typeface="+mj-lt"/>
              </a:rPr>
              <a:t> </a:t>
            </a:r>
            <a:r>
              <a:rPr lang="en-US" dirty="0" err="1" smtClean="0">
                <a:latin typeface="+mj-lt"/>
                <a:hlinkClick r:id="rId121"/>
              </a:rPr>
              <a:t>παραλάβωσιν</a:t>
            </a:r>
            <a:r>
              <a:rPr lang="en-US" dirty="0" smtClean="0">
                <a:latin typeface="+mj-lt"/>
              </a:rPr>
              <a:t>, </a:t>
            </a:r>
            <a:r>
              <a:rPr lang="en-US" dirty="0" err="1" smtClean="0">
                <a:latin typeface="+mj-lt"/>
                <a:hlinkClick r:id="rId122"/>
              </a:rPr>
              <a:t>πάλιν</a:t>
            </a:r>
            <a:r>
              <a:rPr lang="en-US" dirty="0" smtClean="0">
                <a:latin typeface="+mj-lt"/>
              </a:rPr>
              <a:t> </a:t>
            </a:r>
            <a:r>
              <a:rPr lang="en-US" dirty="0" err="1" smtClean="0">
                <a:latin typeface="+mj-lt"/>
                <a:hlinkClick r:id="rId123"/>
              </a:rPr>
              <a:t>εἰσάγουσιν</a:t>
            </a:r>
            <a:r>
              <a:rPr lang="en-US" dirty="0" smtClean="0">
                <a:latin typeface="+mj-lt"/>
              </a:rPr>
              <a:t> </a:t>
            </a:r>
            <a:r>
              <a:rPr lang="en-US" dirty="0" err="1" smtClean="0">
                <a:latin typeface="+mj-lt"/>
                <a:hlinkClick r:id="rId124"/>
              </a:rPr>
              <a:t>ταύτην</a:t>
            </a:r>
            <a:r>
              <a:rPr lang="en-US" dirty="0" smtClean="0">
                <a:latin typeface="+mj-lt"/>
              </a:rPr>
              <a:t> </a:t>
            </a:r>
            <a:r>
              <a:rPr lang="en-US" dirty="0" err="1" smtClean="0">
                <a:latin typeface="+mj-lt"/>
                <a:hlinkClick r:id="rId125"/>
              </a:rPr>
              <a:t>τὴν</a:t>
            </a:r>
            <a:r>
              <a:rPr lang="en-US" dirty="0" smtClean="0">
                <a:latin typeface="+mj-lt"/>
              </a:rPr>
              <a:t> </a:t>
            </a:r>
            <a:r>
              <a:rPr lang="en-US" dirty="0" err="1" smtClean="0">
                <a:latin typeface="+mj-lt"/>
                <a:hlinkClick r:id="rId126"/>
              </a:rPr>
              <a:t>εὔθυναν</a:t>
            </a:r>
            <a:r>
              <a:rPr lang="en-US" dirty="0" smtClean="0">
                <a:latin typeface="+mj-lt"/>
              </a:rPr>
              <a:t> </a:t>
            </a:r>
            <a:r>
              <a:rPr lang="en-US" dirty="0" err="1" smtClean="0">
                <a:latin typeface="+mj-lt"/>
                <a:hlinkClick r:id="rId127"/>
              </a:rPr>
              <a:t>εἰς</a:t>
            </a:r>
            <a:r>
              <a:rPr lang="en-US" dirty="0" smtClean="0">
                <a:latin typeface="+mj-lt"/>
              </a:rPr>
              <a:t> </a:t>
            </a:r>
            <a:r>
              <a:rPr lang="en-US" dirty="0" err="1" smtClean="0">
                <a:latin typeface="+mj-lt"/>
                <a:hlinkClick r:id="rId128"/>
              </a:rPr>
              <a:t>τὸ</a:t>
            </a:r>
            <a:r>
              <a:rPr lang="en-US" dirty="0" smtClean="0">
                <a:latin typeface="+mj-lt"/>
              </a:rPr>
              <a:t> </a:t>
            </a:r>
            <a:r>
              <a:rPr lang="en-US" dirty="0" err="1" smtClean="0">
                <a:latin typeface="+mj-lt"/>
                <a:hlinkClick r:id="rId129"/>
              </a:rPr>
              <a:t>δικαστήριον</a:t>
            </a:r>
            <a:r>
              <a:rPr lang="en-US" dirty="0" smtClean="0">
                <a:latin typeface="+mj-lt"/>
              </a:rPr>
              <a:t>, </a:t>
            </a:r>
            <a:r>
              <a:rPr lang="en-US" dirty="0" err="1" smtClean="0">
                <a:latin typeface="+mj-lt"/>
                <a:hlinkClick r:id="rId130"/>
              </a:rPr>
              <a:t>καὶ</a:t>
            </a:r>
            <a:r>
              <a:rPr lang="en-US" dirty="0" smtClean="0">
                <a:latin typeface="+mj-lt"/>
              </a:rPr>
              <a:t> </a:t>
            </a:r>
            <a:r>
              <a:rPr lang="en-US" dirty="0" smtClean="0">
                <a:latin typeface="+mj-lt"/>
                <a:hlinkClick r:id="rId131"/>
              </a:rPr>
              <a:t>ὅ</a:t>
            </a:r>
            <a:r>
              <a:rPr lang="en-US" dirty="0" smtClean="0">
                <a:latin typeface="+mj-lt"/>
              </a:rPr>
              <a:t> </a:t>
            </a:r>
            <a:r>
              <a:rPr lang="en-US" dirty="0" err="1" smtClean="0">
                <a:latin typeface="+mj-lt"/>
                <a:hlinkClick r:id="rId74"/>
              </a:rPr>
              <a:t>τι</a:t>
            </a:r>
            <a:r>
              <a:rPr lang="en-US" dirty="0" smtClean="0">
                <a:latin typeface="+mj-lt"/>
              </a:rPr>
              <a:t> </a:t>
            </a:r>
            <a:r>
              <a:rPr lang="en-US" dirty="0" err="1" smtClean="0">
                <a:latin typeface="+mj-lt"/>
                <a:hlinkClick r:id="rId75"/>
              </a:rPr>
              <a:t>ἂν</a:t>
            </a:r>
            <a:r>
              <a:rPr lang="en-US" dirty="0" smtClean="0">
                <a:latin typeface="+mj-lt"/>
              </a:rPr>
              <a:t> </a:t>
            </a:r>
            <a:r>
              <a:rPr lang="en-US" dirty="0" err="1" smtClean="0">
                <a:latin typeface="+mj-lt"/>
                <a:hlinkClick r:id="rId132"/>
              </a:rPr>
              <a:t>γνῶσιν</a:t>
            </a:r>
            <a:r>
              <a:rPr lang="en-US" dirty="0" smtClean="0">
                <a:latin typeface="+mj-lt"/>
              </a:rPr>
              <a:t> </a:t>
            </a:r>
            <a:r>
              <a:rPr lang="en-US" dirty="0" err="1" smtClean="0">
                <a:latin typeface="+mj-lt"/>
                <a:hlinkClick r:id="rId133"/>
              </a:rPr>
              <a:t>οἱ</a:t>
            </a:r>
            <a:r>
              <a:rPr lang="en-US" dirty="0" smtClean="0">
                <a:latin typeface="+mj-lt"/>
              </a:rPr>
              <a:t> </a:t>
            </a:r>
            <a:r>
              <a:rPr lang="en-US" dirty="0" err="1" smtClean="0">
                <a:latin typeface="+mj-lt"/>
                <a:hlinkClick r:id="rId134"/>
              </a:rPr>
              <a:t>δικασταί</a:t>
            </a:r>
            <a:r>
              <a:rPr lang="en-US" dirty="0" smtClean="0">
                <a:latin typeface="+mj-lt"/>
              </a:rPr>
              <a:t>, </a:t>
            </a:r>
            <a:r>
              <a:rPr lang="en-US" dirty="0" err="1" smtClean="0">
                <a:latin typeface="+mj-lt"/>
                <a:hlinkClick r:id="rId135"/>
              </a:rPr>
              <a:t>τοῦτο</a:t>
            </a:r>
            <a:r>
              <a:rPr lang="en-US" dirty="0" smtClean="0">
                <a:latin typeface="+mj-lt"/>
              </a:rPr>
              <a:t> </a:t>
            </a:r>
            <a:r>
              <a:rPr lang="en-US" dirty="0" err="1" smtClean="0">
                <a:latin typeface="+mj-lt"/>
                <a:hlinkClick r:id="rId136"/>
              </a:rPr>
              <a:t>κύριόν</a:t>
            </a:r>
            <a:r>
              <a:rPr lang="en-US" dirty="0" smtClean="0">
                <a:latin typeface="+mj-lt"/>
              </a:rPr>
              <a:t> </a:t>
            </a:r>
            <a:r>
              <a:rPr lang="en-US" dirty="0" err="1" smtClean="0">
                <a:latin typeface="+mj-lt"/>
                <a:hlinkClick r:id="rId137"/>
              </a:rPr>
              <a:t>ἐστιν</a:t>
            </a:r>
            <a:r>
              <a:rPr lang="en-US" dirty="0" smtClean="0">
                <a:latin typeface="+mj-lt"/>
              </a:rPr>
              <a:t>.</a:t>
            </a:r>
            <a:endParaRPr lang="en-GB" dirty="0" smtClean="0">
              <a:latin typeface="+mj-lt"/>
            </a:endParaRP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28662" y="274638"/>
            <a:ext cx="7758138" cy="582594"/>
          </a:xfrm>
        </p:spPr>
        <p:txBody>
          <a:bodyPr>
            <a:normAutofit fontScale="90000"/>
          </a:bodyPr>
          <a:lstStyle/>
          <a:p>
            <a:pPr algn="ctr"/>
            <a:r>
              <a:rPr lang="el-GR" b="1" dirty="0" smtClean="0">
                <a:solidFill>
                  <a:srgbClr val="FF0000"/>
                </a:solidFill>
                <a:latin typeface="Calibri" pitchFamily="34" charset="0"/>
                <a:cs typeface="Calibri" pitchFamily="34" charset="0"/>
              </a:rPr>
              <a:t>ΥΠΗΚΟΟΤΗΤΑ ΚΑΙ ΔΙΚΑΣΤΗΡΙΑ</a:t>
            </a:r>
            <a:endParaRPr lang="en-GB" b="1" dirty="0">
              <a:solidFill>
                <a:srgbClr val="FF0000"/>
              </a:solidFill>
              <a:latin typeface="Calibri" pitchFamily="34" charset="0"/>
              <a:cs typeface="Calibri" pitchFamily="34" charset="0"/>
            </a:endParaRPr>
          </a:p>
        </p:txBody>
      </p:sp>
      <p:sp>
        <p:nvSpPr>
          <p:cNvPr id="3" name="2 - Θέση περιεχομένου"/>
          <p:cNvSpPr>
            <a:spLocks noGrp="1"/>
          </p:cNvSpPr>
          <p:nvPr>
            <p:ph idx="1"/>
          </p:nvPr>
        </p:nvSpPr>
        <p:spPr>
          <a:xfrm>
            <a:off x="500034" y="928670"/>
            <a:ext cx="8186766" cy="5715040"/>
          </a:xfrm>
        </p:spPr>
        <p:txBody>
          <a:bodyPr>
            <a:noAutofit/>
          </a:bodyPr>
          <a:lstStyle/>
          <a:p>
            <a:r>
              <a:rPr lang="el-GR" sz="1600" dirty="0" smtClean="0">
                <a:latin typeface="Calibri" pitchFamily="34" charset="0"/>
                <a:cs typeface="Calibri" pitchFamily="34" charset="0"/>
              </a:rPr>
              <a:t>Μέχρι τα μέσα του 5</a:t>
            </a:r>
            <a:r>
              <a:rPr lang="el-GR" sz="1600" baseline="30000" dirty="0" smtClean="0">
                <a:latin typeface="Calibri" pitchFamily="34" charset="0"/>
                <a:cs typeface="Calibri" pitchFamily="34" charset="0"/>
              </a:rPr>
              <a:t>ου</a:t>
            </a:r>
            <a:r>
              <a:rPr lang="el-GR" sz="1600" dirty="0" smtClean="0">
                <a:latin typeface="Calibri" pitchFamily="34" charset="0"/>
                <a:cs typeface="Calibri" pitchFamily="34" charset="0"/>
              </a:rPr>
              <a:t> </a:t>
            </a:r>
            <a:r>
              <a:rPr lang="el-GR" sz="1600" dirty="0" err="1" smtClean="0">
                <a:latin typeface="Calibri" pitchFamily="34" charset="0"/>
                <a:cs typeface="Calibri" pitchFamily="34" charset="0"/>
              </a:rPr>
              <a:t>π.Χ.</a:t>
            </a:r>
            <a:r>
              <a:rPr lang="el-GR" sz="1600" dirty="0" smtClean="0">
                <a:latin typeface="Calibri" pitchFamily="34" charset="0"/>
                <a:cs typeface="Calibri" pitchFamily="34" charset="0"/>
              </a:rPr>
              <a:t> αι. ο όρος για την υπηκοότητα ήταν μόνο να έχει κάποιος έναν Αθηναίο πατέρα και μία ελεύθερη μητέρα. Ο νόμος του Περικλή το 451/0 </a:t>
            </a:r>
            <a:r>
              <a:rPr lang="el-GR" sz="1600" dirty="0" err="1" smtClean="0">
                <a:latin typeface="Calibri" pitchFamily="34" charset="0"/>
                <a:cs typeface="Calibri" pitchFamily="34" charset="0"/>
              </a:rPr>
              <a:t>π.Χ.</a:t>
            </a:r>
            <a:r>
              <a:rPr lang="el-GR" sz="1600" dirty="0" smtClean="0">
                <a:latin typeface="Calibri" pitchFamily="34" charset="0"/>
                <a:cs typeface="Calibri" pitchFamily="34" charset="0"/>
              </a:rPr>
              <a:t> προσάρμοσε τον προσδιορισμό της υπηκοότητας με βάση την καταγωγή, κι έτσι η υπηκοότητα περιοριζόταν σε εκείνους που ήταν γεννημένοι από δύο Αθηναίους γονείς.</a:t>
            </a:r>
            <a:endParaRPr lang="en-GB" sz="1600" dirty="0" smtClean="0">
              <a:latin typeface="Calibri" pitchFamily="34" charset="0"/>
              <a:cs typeface="Calibri" pitchFamily="34" charset="0"/>
            </a:endParaRPr>
          </a:p>
          <a:p>
            <a:r>
              <a:rPr lang="el-GR" sz="1600" dirty="0" smtClean="0">
                <a:latin typeface="Calibri" pitchFamily="34" charset="0"/>
                <a:cs typeface="Calibri" pitchFamily="34" charset="0"/>
              </a:rPr>
              <a:t>	Κατά τα τέλη του Πελοποννησιακού πολέμου και συγκεκριμένα μετά τη Σικελική εκστρατεία (415), ο νόμος περί υπηκοότητας δεν εφαρμοζόταν με αυστηρότητα εξαιτίας του πολέμου και της έλλειψης σε ανθρώπινο δυναμικό, με αποτέλεσμα Αθηναίοι που δεν είχαν και τους δύο γονείς Αθηναίους να συμπεριλαμβάνονται στο σύνολο των πολιτών.</a:t>
            </a:r>
            <a:endParaRPr lang="en-GB" sz="1600" dirty="0" smtClean="0">
              <a:latin typeface="Calibri" pitchFamily="34" charset="0"/>
              <a:cs typeface="Calibri" pitchFamily="34" charset="0"/>
            </a:endParaRPr>
          </a:p>
          <a:p>
            <a:r>
              <a:rPr lang="el-GR" sz="1600" dirty="0" smtClean="0">
                <a:latin typeface="Calibri" pitchFamily="34" charset="0"/>
                <a:cs typeface="Calibri" pitchFamily="34" charset="0"/>
              </a:rPr>
              <a:t>	Ο νόμος του Περικλή </a:t>
            </a:r>
            <a:r>
              <a:rPr lang="el-GR" sz="1600" dirty="0" err="1" smtClean="0">
                <a:latin typeface="Calibri" pitchFamily="34" charset="0"/>
                <a:cs typeface="Calibri" pitchFamily="34" charset="0"/>
              </a:rPr>
              <a:t>επαναθεσπίστηκε</a:t>
            </a:r>
            <a:r>
              <a:rPr lang="el-GR" sz="1600" dirty="0" smtClean="0">
                <a:latin typeface="Calibri" pitchFamily="34" charset="0"/>
                <a:cs typeface="Calibri" pitchFamily="34" charset="0"/>
              </a:rPr>
              <a:t> από τη δημοκρατία του 403 και μετά από εκείνη την περίοδο κατηγορίες για αμφίβολη πολιτική θέση ήταν κοινές, ιδιαιτέρως σε πολιτικό πλαίσιο, κάνοντας έκκληση στις ανησυχίες των Αθηναίων για να προστατεύσουν τα όρια του συνόλου των πολιτικών, και ιδιαιτέρως τη δυσπιστία προς τα απατηλά μέσα που συχνά χρησιμοποιούνταν για την απόκτηση υπηκοότητας. Κατηγορίες χρήσης δωροδοκίας για να αποκτήσουν υπηκοότητα ή τιμητική θέση αποτελούν κοινό τόπο στη ρητορεία, αν και η μαρτυρία σπανίως παράγεται στο δικαστήριο (</a:t>
            </a:r>
            <a:r>
              <a:rPr lang="el-GR" sz="1600" dirty="0" err="1" smtClean="0">
                <a:latin typeface="Calibri" pitchFamily="34" charset="0"/>
                <a:cs typeface="Calibri" pitchFamily="34" charset="0"/>
              </a:rPr>
              <a:t>Δείν</a:t>
            </a:r>
            <a:r>
              <a:rPr lang="el-GR" sz="1600" dirty="0" smtClean="0">
                <a:latin typeface="Calibri" pitchFamily="34" charset="0"/>
                <a:cs typeface="Calibri" pitchFamily="34" charset="0"/>
              </a:rPr>
              <a:t>. 1.43-45).</a:t>
            </a:r>
            <a:endParaRPr lang="en-GB" sz="1600" dirty="0" smtClean="0">
              <a:latin typeface="Calibri" pitchFamily="34" charset="0"/>
              <a:cs typeface="Calibri" pitchFamily="34" charset="0"/>
            </a:endParaRPr>
          </a:p>
          <a:p>
            <a:r>
              <a:rPr lang="el-GR" sz="1600" dirty="0" smtClean="0">
                <a:latin typeface="Calibri" pitchFamily="34" charset="0"/>
                <a:cs typeface="Calibri" pitchFamily="34" charset="0"/>
              </a:rPr>
              <a:t>	Ο νόμος του Περικλή επανατέθηκε σε ισχύ, αργότερα, το 346/5 </a:t>
            </a:r>
            <a:r>
              <a:rPr lang="el-GR" sz="1600" dirty="0" err="1" smtClean="0">
                <a:latin typeface="Calibri" pitchFamily="34" charset="0"/>
                <a:cs typeface="Calibri" pitchFamily="34" charset="0"/>
              </a:rPr>
              <a:t>π.Χ.</a:t>
            </a:r>
            <a:r>
              <a:rPr lang="el-GR" sz="1600" dirty="0" smtClean="0">
                <a:latin typeface="Calibri" pitchFamily="34" charset="0"/>
                <a:cs typeface="Calibri" pitchFamily="34" charset="0"/>
              </a:rPr>
              <a:t> όταν όλοι οι δήμοι της Αττικής διατάχθηκε να θέσουν σε δοκιμασία τα μέλη τους με ψηφοφορία με ανάταση χεριών σε κάθε δήμο (</a:t>
            </a:r>
            <a:r>
              <a:rPr lang="el-GR" sz="1600" dirty="0" err="1" smtClean="0">
                <a:latin typeface="Calibri" pitchFamily="34" charset="0"/>
                <a:cs typeface="Calibri" pitchFamily="34" charset="0"/>
              </a:rPr>
              <a:t>διαψήφισις</a:t>
            </a:r>
            <a:r>
              <a:rPr lang="el-GR" sz="1600" dirty="0" smtClean="0">
                <a:latin typeface="Calibri" pitchFamily="34" charset="0"/>
                <a:cs typeface="Calibri" pitchFamily="34" charset="0"/>
              </a:rPr>
              <a:t>).</a:t>
            </a:r>
            <a:endParaRPr lang="en-GB" sz="1600" dirty="0" smtClean="0">
              <a:latin typeface="Calibri" pitchFamily="34" charset="0"/>
              <a:cs typeface="Calibri" pitchFamily="34" charset="0"/>
            </a:endParaRPr>
          </a:p>
          <a:p>
            <a:r>
              <a:rPr lang="el-GR" sz="1600" dirty="0" smtClean="0">
                <a:latin typeface="Calibri" pitchFamily="34" charset="0"/>
                <a:cs typeface="Calibri" pitchFamily="34" charset="0"/>
              </a:rPr>
              <a:t>	Η υπηκοότητα εξασφαλιζόταν κατά την εγγραφή κάθε πολίτη στον δήμο του στην ηλικία των 18 ετών. Δεν υπήρχε κεντρικό αρχείο όλων των πολιτών. Κάθε δήμος είχε το ληξιαρχικό </a:t>
            </a:r>
            <a:r>
              <a:rPr lang="el-GR" sz="1600" dirty="0" err="1" smtClean="0">
                <a:latin typeface="Calibri" pitchFamily="34" charset="0"/>
                <a:cs typeface="Calibri" pitchFamily="34" charset="0"/>
              </a:rPr>
              <a:t>γραμματείο</a:t>
            </a:r>
            <a:r>
              <a:rPr lang="el-GR" sz="1600" dirty="0" smtClean="0">
                <a:latin typeface="Calibri" pitchFamily="34" charset="0"/>
                <a:cs typeface="Calibri" pitchFamily="34" charset="0"/>
              </a:rPr>
              <a:t> των μελών του, ένα είδος αρχείου, και όσοι εγγράφονταν ως μέλη των δήμων ήταν Αθηναίοι πολίτες.</a:t>
            </a:r>
            <a:endParaRPr lang="en-GB" sz="1600" dirty="0" smtClean="0">
              <a:latin typeface="Calibri" pitchFamily="34" charset="0"/>
              <a:cs typeface="Calibri" pitchFamily="34" charset="0"/>
            </a:endParaRPr>
          </a:p>
          <a:p>
            <a:endParaRPr lang="en-GB"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785818"/>
          </a:xfrm>
        </p:spPr>
        <p:txBody>
          <a:bodyPr>
            <a:normAutofit/>
          </a:bodyPr>
          <a:lstStyle/>
          <a:p>
            <a:pPr algn="ctr"/>
            <a:r>
              <a:rPr lang="el-GR" sz="3600" b="1" i="1" dirty="0" smtClean="0"/>
              <a:t>Αθηναίων Πολιτεία </a:t>
            </a:r>
            <a:r>
              <a:rPr lang="el-GR" sz="3600" b="1" dirty="0" smtClean="0"/>
              <a:t>48.4-5</a:t>
            </a:r>
            <a:endParaRPr lang="en-GB" sz="3600" b="1" dirty="0"/>
          </a:p>
        </p:txBody>
      </p:sp>
      <p:sp>
        <p:nvSpPr>
          <p:cNvPr id="3" name="2 - Θέση περιεχομένου"/>
          <p:cNvSpPr>
            <a:spLocks noGrp="1"/>
          </p:cNvSpPr>
          <p:nvPr>
            <p:ph idx="1"/>
          </p:nvPr>
        </p:nvSpPr>
        <p:spPr>
          <a:xfrm>
            <a:off x="357158" y="1142984"/>
            <a:ext cx="8329642" cy="5429288"/>
          </a:xfrm>
        </p:spPr>
        <p:txBody>
          <a:bodyPr>
            <a:normAutofit fontScale="92500" lnSpcReduction="10000"/>
          </a:bodyPr>
          <a:lstStyle/>
          <a:p>
            <a:r>
              <a:rPr lang="el-GR" dirty="0" smtClean="0">
                <a:latin typeface="+mj-lt"/>
              </a:rPr>
              <a:t>Η διαδικασία της υποβολής παραπόνων μέσα σε 3 ημέρες δημοσίως στην αγορά και η αναφορά σε δημόσιες υποθέσεις στο δικαστήριο αντανακλούν την ανησυχία των Αθηναίων να προβλέψουν και να αποφύγουν τη διαφθορά και να επιβάλουν τιμωρία όποτε αυτή ήταν αναγκαία. Από τα δύο στάδια εξέτασης σε μία υπόθεση </a:t>
            </a:r>
            <a:r>
              <a:rPr lang="el-GR" dirty="0" err="1" smtClean="0">
                <a:latin typeface="+mj-lt"/>
              </a:rPr>
              <a:t>εύθυνας</a:t>
            </a:r>
            <a:r>
              <a:rPr lang="el-GR" dirty="0" smtClean="0">
                <a:latin typeface="+mj-lt"/>
              </a:rPr>
              <a:t> μπορούσε να παραπεμφθεί η υπόθεση στο δικαστήριο.</a:t>
            </a:r>
            <a:endParaRPr lang="en-GB" dirty="0" smtClean="0">
              <a:latin typeface="+mj-lt"/>
            </a:endParaRPr>
          </a:p>
          <a:p>
            <a:r>
              <a:rPr lang="el-GR" dirty="0" smtClean="0">
                <a:latin typeface="+mj-lt"/>
              </a:rPr>
              <a:t>Τα δικαστήρια έπαιζαν αποφασιστικό ρόλο στον προσδιορισμό ποινής για τους αξιωματούχους που περνούσαν και τα δύο στάδια </a:t>
            </a:r>
            <a:r>
              <a:rPr lang="el-GR" dirty="0" err="1" smtClean="0">
                <a:latin typeface="+mj-lt"/>
              </a:rPr>
              <a:t>εύθυνας</a:t>
            </a:r>
            <a:r>
              <a:rPr lang="el-GR" dirty="0" smtClean="0">
                <a:latin typeface="+mj-lt"/>
              </a:rPr>
              <a:t> σε συνεργασία με τους λογιστές και τους συνηγόρους τους που ορίζονταν για την εξέταση των αξιωματούχων. Οι λογιστές, οι οποίοι εξέταζαν τους απολογισμούς των αξιωματούχων στο τέλος της θητείας τους, είχαν τη δικαιοδοσία να φέρουν την ακρόαση και στο δικαστήριο. </a:t>
            </a:r>
            <a:endParaRPr lang="en-GB" dirty="0" smtClean="0">
              <a:latin typeface="+mj-lt"/>
            </a:endParaRP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642942"/>
          </a:xfrm>
        </p:spPr>
        <p:txBody>
          <a:bodyPr>
            <a:normAutofit fontScale="90000"/>
          </a:bodyPr>
          <a:lstStyle/>
          <a:p>
            <a:pPr lvl="0" algn="ct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i="1" dirty="0" smtClean="0"/>
              <a:t>Αθηναίων Πολιτεία </a:t>
            </a:r>
            <a:r>
              <a:rPr lang="el-GR" sz="3200" b="1" dirty="0" smtClean="0"/>
              <a:t>54.2</a:t>
            </a:r>
            <a:endParaRPr lang="en-GB" sz="3200" dirty="0"/>
          </a:p>
        </p:txBody>
      </p:sp>
      <p:sp>
        <p:nvSpPr>
          <p:cNvPr id="3" name="2 - Θέση περιεχομένου"/>
          <p:cNvSpPr>
            <a:spLocks noGrp="1"/>
          </p:cNvSpPr>
          <p:nvPr>
            <p:ph idx="1"/>
          </p:nvPr>
        </p:nvSpPr>
        <p:spPr>
          <a:xfrm>
            <a:off x="357158" y="1071546"/>
            <a:ext cx="8329642" cy="5500726"/>
          </a:xfrm>
        </p:spPr>
        <p:txBody>
          <a:bodyPr/>
          <a:lstStyle/>
          <a:p>
            <a:r>
              <a:rPr lang="el-GR" dirty="0" err="1" smtClean="0">
                <a:latin typeface="+mj-lt"/>
              </a:rPr>
              <a:t>καὶ</a:t>
            </a:r>
            <a:r>
              <a:rPr lang="el-GR" dirty="0" smtClean="0">
                <a:latin typeface="+mj-lt"/>
              </a:rPr>
              <a:t> </a:t>
            </a:r>
            <a:r>
              <a:rPr lang="el-GR" dirty="0" err="1" smtClean="0">
                <a:latin typeface="+mj-lt"/>
              </a:rPr>
              <a:t>λογιστὰς</a:t>
            </a:r>
            <a:r>
              <a:rPr lang="el-GR" dirty="0" smtClean="0">
                <a:latin typeface="+mj-lt"/>
              </a:rPr>
              <a:t> δέκα </a:t>
            </a:r>
            <a:r>
              <a:rPr lang="el-GR" dirty="0" err="1" smtClean="0">
                <a:latin typeface="+mj-lt"/>
              </a:rPr>
              <a:t>καὶ</a:t>
            </a:r>
            <a:r>
              <a:rPr lang="el-GR" dirty="0" smtClean="0">
                <a:latin typeface="+mj-lt"/>
              </a:rPr>
              <a:t> συνηγόρους τούτοις δέκα, </a:t>
            </a:r>
            <a:r>
              <a:rPr lang="el-GR" dirty="0" err="1" smtClean="0">
                <a:latin typeface="+mj-lt"/>
              </a:rPr>
              <a:t>πρὸς</a:t>
            </a:r>
            <a:r>
              <a:rPr lang="el-GR" dirty="0" smtClean="0">
                <a:latin typeface="+mj-lt"/>
              </a:rPr>
              <a:t> </a:t>
            </a:r>
            <a:r>
              <a:rPr lang="el-GR" dirty="0" err="1" smtClean="0">
                <a:latin typeface="+mj-lt"/>
              </a:rPr>
              <a:t>οὓς</a:t>
            </a:r>
            <a:r>
              <a:rPr lang="el-GR" dirty="0" smtClean="0">
                <a:latin typeface="+mj-lt"/>
              </a:rPr>
              <a:t> </a:t>
            </a:r>
            <a:r>
              <a:rPr lang="el-GR" dirty="0" err="1" smtClean="0">
                <a:latin typeface="+mj-lt"/>
              </a:rPr>
              <a:t>ἅπαντας</a:t>
            </a:r>
            <a:r>
              <a:rPr lang="el-GR" dirty="0" smtClean="0">
                <a:latin typeface="+mj-lt"/>
              </a:rPr>
              <a:t> </a:t>
            </a:r>
            <a:r>
              <a:rPr lang="el-GR" dirty="0" err="1" smtClean="0">
                <a:latin typeface="+mj-lt"/>
              </a:rPr>
              <a:t>ἀνάγκη</a:t>
            </a:r>
            <a:r>
              <a:rPr lang="el-GR" dirty="0" smtClean="0">
                <a:latin typeface="+mj-lt"/>
              </a:rPr>
              <a:t> </a:t>
            </a:r>
            <a:r>
              <a:rPr lang="el-GR" dirty="0" err="1" smtClean="0">
                <a:latin typeface="+mj-lt"/>
              </a:rPr>
              <a:t>τοὺς</a:t>
            </a:r>
            <a:r>
              <a:rPr lang="el-GR" dirty="0" smtClean="0">
                <a:latin typeface="+mj-lt"/>
              </a:rPr>
              <a:t> </a:t>
            </a:r>
            <a:r>
              <a:rPr lang="el-GR" dirty="0" err="1" smtClean="0">
                <a:latin typeface="+mj-lt"/>
              </a:rPr>
              <a:t>τὰς</a:t>
            </a:r>
            <a:r>
              <a:rPr lang="el-GR" dirty="0" smtClean="0">
                <a:latin typeface="+mj-lt"/>
              </a:rPr>
              <a:t> </a:t>
            </a:r>
            <a:r>
              <a:rPr lang="el-GR" dirty="0" err="1" smtClean="0">
                <a:latin typeface="+mj-lt"/>
              </a:rPr>
              <a:t>ἀρχὰς</a:t>
            </a:r>
            <a:r>
              <a:rPr lang="el-GR" dirty="0" smtClean="0">
                <a:latin typeface="+mj-lt"/>
              </a:rPr>
              <a:t> </a:t>
            </a:r>
            <a:r>
              <a:rPr lang="el-GR" dirty="0" err="1" smtClean="0">
                <a:latin typeface="+mj-lt"/>
              </a:rPr>
              <a:t>ἄρξαντας</a:t>
            </a:r>
            <a:r>
              <a:rPr lang="el-GR" dirty="0" smtClean="0">
                <a:latin typeface="+mj-lt"/>
              </a:rPr>
              <a:t> </a:t>
            </a:r>
            <a:r>
              <a:rPr lang="el-GR" dirty="0" err="1" smtClean="0">
                <a:latin typeface="+mj-lt"/>
              </a:rPr>
              <a:t>λόγον</a:t>
            </a:r>
            <a:r>
              <a:rPr lang="el-GR" dirty="0" smtClean="0">
                <a:latin typeface="+mj-lt"/>
              </a:rPr>
              <a:t> </a:t>
            </a:r>
            <a:r>
              <a:rPr lang="el-GR" dirty="0" err="1" smtClean="0">
                <a:latin typeface="+mj-lt"/>
              </a:rPr>
              <a:t>ἀπενεγκεῖν</a:t>
            </a:r>
            <a:r>
              <a:rPr lang="el-GR" dirty="0" smtClean="0">
                <a:latin typeface="+mj-lt"/>
              </a:rPr>
              <a:t>. </a:t>
            </a:r>
            <a:r>
              <a:rPr lang="el-GR" dirty="0" err="1" smtClean="0">
                <a:latin typeface="+mj-lt"/>
              </a:rPr>
              <a:t>οὗτοι</a:t>
            </a:r>
            <a:r>
              <a:rPr lang="el-GR" dirty="0" smtClean="0">
                <a:latin typeface="+mj-lt"/>
              </a:rPr>
              <a:t> γάρ </a:t>
            </a:r>
            <a:r>
              <a:rPr lang="el-GR" dirty="0" err="1" smtClean="0">
                <a:latin typeface="+mj-lt"/>
              </a:rPr>
              <a:t>εἰσι</a:t>
            </a:r>
            <a:r>
              <a:rPr lang="el-GR" dirty="0" smtClean="0">
                <a:latin typeface="+mj-lt"/>
              </a:rPr>
              <a:t> μόνοι </a:t>
            </a:r>
            <a:r>
              <a:rPr lang="el-GR" dirty="0" err="1" smtClean="0">
                <a:latin typeface="+mj-lt"/>
              </a:rPr>
              <a:t>οἱ</a:t>
            </a:r>
            <a:r>
              <a:rPr lang="el-GR" dirty="0" smtClean="0">
                <a:latin typeface="+mj-lt"/>
              </a:rPr>
              <a:t> </a:t>
            </a:r>
            <a:r>
              <a:rPr lang="el-GR" dirty="0" err="1" smtClean="0">
                <a:latin typeface="+mj-lt"/>
              </a:rPr>
              <a:t>τοῖς</a:t>
            </a:r>
            <a:r>
              <a:rPr lang="el-GR" dirty="0" smtClean="0">
                <a:latin typeface="+mj-lt"/>
              </a:rPr>
              <a:t> </a:t>
            </a:r>
            <a:r>
              <a:rPr lang="el-GR" dirty="0" err="1" smtClean="0">
                <a:latin typeface="+mj-lt"/>
              </a:rPr>
              <a:t>ὑπευθύνοις</a:t>
            </a:r>
            <a:r>
              <a:rPr lang="el-GR" dirty="0" smtClean="0">
                <a:latin typeface="+mj-lt"/>
              </a:rPr>
              <a:t> λογιζόμενοι </a:t>
            </a:r>
            <a:r>
              <a:rPr lang="el-GR" dirty="0" err="1" smtClean="0">
                <a:latin typeface="+mj-lt"/>
              </a:rPr>
              <a:t>καὶ</a:t>
            </a:r>
            <a:r>
              <a:rPr lang="el-GR" dirty="0" smtClean="0">
                <a:latin typeface="+mj-lt"/>
              </a:rPr>
              <a:t> </a:t>
            </a:r>
            <a:r>
              <a:rPr lang="el-GR" dirty="0" err="1" smtClean="0">
                <a:latin typeface="+mj-lt"/>
              </a:rPr>
              <a:t>τὰς</a:t>
            </a:r>
            <a:r>
              <a:rPr lang="el-GR" dirty="0" smtClean="0">
                <a:latin typeface="+mj-lt"/>
              </a:rPr>
              <a:t> </a:t>
            </a:r>
            <a:r>
              <a:rPr lang="el-GR" dirty="0" err="1" smtClean="0">
                <a:latin typeface="+mj-lt"/>
              </a:rPr>
              <a:t>εὐθύνας</a:t>
            </a:r>
            <a:r>
              <a:rPr lang="el-GR" dirty="0" smtClean="0">
                <a:latin typeface="+mj-lt"/>
              </a:rPr>
              <a:t> </a:t>
            </a:r>
            <a:r>
              <a:rPr lang="el-GR" dirty="0" err="1" smtClean="0">
                <a:latin typeface="+mj-lt"/>
              </a:rPr>
              <a:t>εἰς</a:t>
            </a:r>
            <a:r>
              <a:rPr lang="el-GR" dirty="0" smtClean="0">
                <a:latin typeface="+mj-lt"/>
              </a:rPr>
              <a:t> </a:t>
            </a:r>
            <a:r>
              <a:rPr lang="el-GR" dirty="0" err="1" smtClean="0">
                <a:latin typeface="+mj-lt"/>
              </a:rPr>
              <a:t>τὸ</a:t>
            </a:r>
            <a:r>
              <a:rPr lang="el-GR" dirty="0" smtClean="0">
                <a:latin typeface="+mj-lt"/>
              </a:rPr>
              <a:t> </a:t>
            </a:r>
            <a:r>
              <a:rPr lang="el-GR" dirty="0" err="1" smtClean="0">
                <a:latin typeface="+mj-lt"/>
              </a:rPr>
              <a:t>δικαστήριον</a:t>
            </a:r>
            <a:r>
              <a:rPr lang="el-GR" dirty="0" smtClean="0">
                <a:latin typeface="+mj-lt"/>
              </a:rPr>
              <a:t> </a:t>
            </a:r>
            <a:r>
              <a:rPr lang="el-GR" dirty="0" err="1" smtClean="0">
                <a:latin typeface="+mj-lt"/>
              </a:rPr>
              <a:t>εἰσάγοντες</a:t>
            </a:r>
            <a:r>
              <a:rPr lang="el-GR" dirty="0" smtClean="0">
                <a:latin typeface="+mj-lt"/>
              </a:rPr>
              <a:t>. </a:t>
            </a:r>
            <a:r>
              <a:rPr lang="el-GR" dirty="0" err="1" smtClean="0">
                <a:latin typeface="+mj-lt"/>
              </a:rPr>
              <a:t>κἂν</a:t>
            </a:r>
            <a:r>
              <a:rPr lang="el-GR" dirty="0" smtClean="0">
                <a:latin typeface="+mj-lt"/>
              </a:rPr>
              <a:t> </a:t>
            </a:r>
            <a:r>
              <a:rPr lang="el-GR" dirty="0" err="1" smtClean="0">
                <a:latin typeface="+mj-lt"/>
              </a:rPr>
              <a:t>μέν</a:t>
            </a:r>
            <a:r>
              <a:rPr lang="el-GR" dirty="0" smtClean="0">
                <a:latin typeface="+mj-lt"/>
              </a:rPr>
              <a:t> </a:t>
            </a:r>
            <a:r>
              <a:rPr lang="el-GR" dirty="0" err="1" smtClean="0">
                <a:latin typeface="+mj-lt"/>
              </a:rPr>
              <a:t>τινα</a:t>
            </a:r>
            <a:r>
              <a:rPr lang="el-GR" dirty="0" smtClean="0">
                <a:latin typeface="+mj-lt"/>
              </a:rPr>
              <a:t> </a:t>
            </a:r>
            <a:r>
              <a:rPr lang="el-GR" dirty="0" err="1" smtClean="0">
                <a:latin typeface="+mj-lt"/>
              </a:rPr>
              <a:t>κλέπτοντ᾽</a:t>
            </a:r>
            <a:r>
              <a:rPr lang="el-GR" dirty="0" smtClean="0">
                <a:latin typeface="+mj-lt"/>
              </a:rPr>
              <a:t> </a:t>
            </a:r>
            <a:r>
              <a:rPr lang="el-GR" dirty="0" err="1" smtClean="0">
                <a:latin typeface="+mj-lt"/>
              </a:rPr>
              <a:t>ἐξελέγξωσι</a:t>
            </a:r>
            <a:r>
              <a:rPr lang="el-GR" dirty="0" smtClean="0">
                <a:latin typeface="+mj-lt"/>
              </a:rPr>
              <a:t>, </a:t>
            </a:r>
            <a:r>
              <a:rPr lang="el-GR" dirty="0" err="1" smtClean="0">
                <a:latin typeface="+mj-lt"/>
              </a:rPr>
              <a:t>κλοπὴν</a:t>
            </a:r>
            <a:r>
              <a:rPr lang="el-GR" dirty="0" smtClean="0">
                <a:latin typeface="+mj-lt"/>
              </a:rPr>
              <a:t> </a:t>
            </a:r>
            <a:r>
              <a:rPr lang="el-GR" dirty="0" err="1" smtClean="0">
                <a:latin typeface="+mj-lt"/>
              </a:rPr>
              <a:t>οἱ</a:t>
            </a:r>
            <a:r>
              <a:rPr lang="el-GR" dirty="0" smtClean="0">
                <a:latin typeface="+mj-lt"/>
              </a:rPr>
              <a:t> </a:t>
            </a:r>
            <a:r>
              <a:rPr lang="el-GR" dirty="0" err="1" smtClean="0">
                <a:latin typeface="+mj-lt"/>
              </a:rPr>
              <a:t>δικασταὶ</a:t>
            </a:r>
            <a:r>
              <a:rPr lang="el-GR" dirty="0" smtClean="0">
                <a:latin typeface="+mj-lt"/>
              </a:rPr>
              <a:t> </a:t>
            </a:r>
            <a:r>
              <a:rPr lang="el-GR" dirty="0" err="1" smtClean="0">
                <a:latin typeface="+mj-lt"/>
              </a:rPr>
              <a:t>καταγιγνώσκουσι</a:t>
            </a:r>
            <a:r>
              <a:rPr lang="el-GR" dirty="0" smtClean="0">
                <a:latin typeface="+mj-lt"/>
              </a:rPr>
              <a:t>, </a:t>
            </a:r>
            <a:r>
              <a:rPr lang="el-GR" dirty="0" err="1" smtClean="0">
                <a:latin typeface="+mj-lt"/>
              </a:rPr>
              <a:t>καὶ</a:t>
            </a:r>
            <a:r>
              <a:rPr lang="el-GR" dirty="0" smtClean="0">
                <a:latin typeface="+mj-lt"/>
              </a:rPr>
              <a:t> </a:t>
            </a:r>
            <a:r>
              <a:rPr lang="el-GR" dirty="0" err="1" smtClean="0">
                <a:latin typeface="+mj-lt"/>
              </a:rPr>
              <a:t>τὸ</a:t>
            </a:r>
            <a:r>
              <a:rPr lang="el-GR" dirty="0" smtClean="0">
                <a:latin typeface="+mj-lt"/>
              </a:rPr>
              <a:t> </a:t>
            </a:r>
            <a:r>
              <a:rPr lang="el-GR" dirty="0" err="1" smtClean="0">
                <a:latin typeface="+mj-lt"/>
              </a:rPr>
              <a:t>γνωσθὲν</a:t>
            </a:r>
            <a:r>
              <a:rPr lang="el-GR" dirty="0" smtClean="0">
                <a:latin typeface="+mj-lt"/>
              </a:rPr>
              <a:t> </a:t>
            </a:r>
            <a:r>
              <a:rPr lang="el-GR" dirty="0" err="1" smtClean="0">
                <a:latin typeface="+mj-lt"/>
              </a:rPr>
              <a:t>ἀποτίνεται</a:t>
            </a:r>
            <a:r>
              <a:rPr lang="el-GR" dirty="0" smtClean="0">
                <a:latin typeface="+mj-lt"/>
              </a:rPr>
              <a:t> </a:t>
            </a:r>
            <a:r>
              <a:rPr lang="el-GR" dirty="0" err="1" smtClean="0">
                <a:latin typeface="+mj-lt"/>
              </a:rPr>
              <a:t>δεκαπλοῦν</a:t>
            </a:r>
            <a:r>
              <a:rPr lang="el-GR" dirty="0" smtClean="0">
                <a:latin typeface="+mj-lt"/>
              </a:rPr>
              <a:t>. </a:t>
            </a:r>
            <a:r>
              <a:rPr lang="el-GR" dirty="0" err="1" smtClean="0">
                <a:latin typeface="+mj-lt"/>
              </a:rPr>
              <a:t>ἐὰν</a:t>
            </a:r>
            <a:r>
              <a:rPr lang="el-GR" dirty="0" smtClean="0">
                <a:latin typeface="+mj-lt"/>
              </a:rPr>
              <a:t> </a:t>
            </a:r>
            <a:r>
              <a:rPr lang="el-GR" dirty="0" err="1" smtClean="0">
                <a:latin typeface="+mj-lt"/>
              </a:rPr>
              <a:t>δέ</a:t>
            </a:r>
            <a:r>
              <a:rPr lang="el-GR" dirty="0" smtClean="0">
                <a:latin typeface="+mj-lt"/>
              </a:rPr>
              <a:t> </a:t>
            </a:r>
            <a:r>
              <a:rPr lang="el-GR" dirty="0" err="1" smtClean="0">
                <a:latin typeface="+mj-lt"/>
              </a:rPr>
              <a:t>τινα</a:t>
            </a:r>
            <a:r>
              <a:rPr lang="el-GR" dirty="0" smtClean="0">
                <a:latin typeface="+mj-lt"/>
              </a:rPr>
              <a:t> </a:t>
            </a:r>
            <a:r>
              <a:rPr lang="el-GR" dirty="0" err="1" smtClean="0">
                <a:latin typeface="+mj-lt"/>
              </a:rPr>
              <a:t>δῶρα</a:t>
            </a:r>
            <a:r>
              <a:rPr lang="el-GR" dirty="0" smtClean="0">
                <a:latin typeface="+mj-lt"/>
              </a:rPr>
              <a:t> </a:t>
            </a:r>
            <a:r>
              <a:rPr lang="el-GR" dirty="0" err="1" smtClean="0">
                <a:latin typeface="+mj-lt"/>
              </a:rPr>
              <a:t>λαβόντα</a:t>
            </a:r>
            <a:r>
              <a:rPr lang="el-GR" dirty="0" smtClean="0">
                <a:latin typeface="+mj-lt"/>
              </a:rPr>
              <a:t> </a:t>
            </a:r>
            <a:r>
              <a:rPr lang="el-GR" dirty="0" err="1" smtClean="0">
                <a:latin typeface="+mj-lt"/>
              </a:rPr>
              <a:t>ἐπιδείξωσιν</a:t>
            </a:r>
            <a:r>
              <a:rPr lang="el-GR" dirty="0" smtClean="0">
                <a:latin typeface="+mj-lt"/>
              </a:rPr>
              <a:t> </a:t>
            </a:r>
            <a:r>
              <a:rPr lang="el-GR" dirty="0" err="1" smtClean="0">
                <a:latin typeface="+mj-lt"/>
              </a:rPr>
              <a:t>καὶ</a:t>
            </a:r>
            <a:r>
              <a:rPr lang="el-GR" dirty="0" smtClean="0">
                <a:latin typeface="+mj-lt"/>
              </a:rPr>
              <a:t> </a:t>
            </a:r>
            <a:r>
              <a:rPr lang="el-GR" dirty="0" err="1" smtClean="0">
                <a:latin typeface="+mj-lt"/>
              </a:rPr>
              <a:t>καταγνῶσιν</a:t>
            </a:r>
            <a:r>
              <a:rPr lang="el-GR" dirty="0" smtClean="0">
                <a:latin typeface="+mj-lt"/>
              </a:rPr>
              <a:t> </a:t>
            </a:r>
            <a:r>
              <a:rPr lang="el-GR" dirty="0" err="1" smtClean="0">
                <a:latin typeface="+mj-lt"/>
              </a:rPr>
              <a:t>οἱ</a:t>
            </a:r>
            <a:r>
              <a:rPr lang="el-GR" dirty="0" smtClean="0">
                <a:latin typeface="+mj-lt"/>
              </a:rPr>
              <a:t> δικασταί, δώρων </a:t>
            </a:r>
            <a:r>
              <a:rPr lang="el-GR" dirty="0" err="1" smtClean="0">
                <a:latin typeface="+mj-lt"/>
              </a:rPr>
              <a:t>τιμῶσιν</a:t>
            </a:r>
            <a:r>
              <a:rPr lang="el-GR" dirty="0" smtClean="0">
                <a:latin typeface="+mj-lt"/>
              </a:rPr>
              <a:t>, </a:t>
            </a:r>
            <a:r>
              <a:rPr lang="el-GR" dirty="0" err="1" smtClean="0">
                <a:latin typeface="+mj-lt"/>
              </a:rPr>
              <a:t>ἀποτίνεται</a:t>
            </a:r>
            <a:r>
              <a:rPr lang="el-GR" dirty="0" smtClean="0">
                <a:latin typeface="+mj-lt"/>
              </a:rPr>
              <a:t> </a:t>
            </a:r>
            <a:r>
              <a:rPr lang="el-GR" dirty="0" err="1" smtClean="0">
                <a:latin typeface="+mj-lt"/>
              </a:rPr>
              <a:t>δὲ</a:t>
            </a:r>
            <a:r>
              <a:rPr lang="el-GR" dirty="0" smtClean="0">
                <a:latin typeface="+mj-lt"/>
              </a:rPr>
              <a:t> </a:t>
            </a:r>
            <a:r>
              <a:rPr lang="el-GR" dirty="0" err="1" smtClean="0">
                <a:latin typeface="+mj-lt"/>
              </a:rPr>
              <a:t>καὶ</a:t>
            </a:r>
            <a:r>
              <a:rPr lang="el-GR" dirty="0" smtClean="0">
                <a:latin typeface="+mj-lt"/>
              </a:rPr>
              <a:t> </a:t>
            </a:r>
            <a:r>
              <a:rPr lang="el-GR" dirty="0" err="1" smtClean="0">
                <a:latin typeface="+mj-lt"/>
              </a:rPr>
              <a:t>τοῦτο</a:t>
            </a:r>
            <a:r>
              <a:rPr lang="el-GR" dirty="0" smtClean="0">
                <a:latin typeface="+mj-lt"/>
              </a:rPr>
              <a:t> </a:t>
            </a:r>
            <a:r>
              <a:rPr lang="el-GR" dirty="0" err="1" smtClean="0">
                <a:latin typeface="+mj-lt"/>
              </a:rPr>
              <a:t>δεκαπλοῦν</a:t>
            </a:r>
            <a:r>
              <a:rPr lang="el-GR" dirty="0" smtClean="0">
                <a:latin typeface="+mj-lt"/>
              </a:rPr>
              <a:t>. </a:t>
            </a:r>
            <a:r>
              <a:rPr lang="el-GR" dirty="0" err="1" smtClean="0">
                <a:latin typeface="+mj-lt"/>
              </a:rPr>
              <a:t>ἂν</a:t>
            </a:r>
            <a:r>
              <a:rPr lang="el-GR" dirty="0" smtClean="0">
                <a:latin typeface="+mj-lt"/>
              </a:rPr>
              <a:t> </a:t>
            </a:r>
            <a:r>
              <a:rPr lang="el-GR" dirty="0" err="1" smtClean="0">
                <a:latin typeface="+mj-lt"/>
              </a:rPr>
              <a:t>δ᾽</a:t>
            </a:r>
            <a:r>
              <a:rPr lang="el-GR" dirty="0" smtClean="0">
                <a:latin typeface="+mj-lt"/>
              </a:rPr>
              <a:t> </a:t>
            </a:r>
            <a:r>
              <a:rPr lang="el-GR" dirty="0" err="1" smtClean="0">
                <a:latin typeface="+mj-lt"/>
              </a:rPr>
              <a:t>ἀδικεῖν</a:t>
            </a:r>
            <a:r>
              <a:rPr lang="el-GR" dirty="0" smtClean="0">
                <a:latin typeface="+mj-lt"/>
              </a:rPr>
              <a:t> </a:t>
            </a:r>
            <a:r>
              <a:rPr lang="el-GR" dirty="0" err="1" smtClean="0">
                <a:latin typeface="+mj-lt"/>
              </a:rPr>
              <a:t>καταγνῶσιν</a:t>
            </a:r>
            <a:r>
              <a:rPr lang="el-GR" dirty="0" smtClean="0">
                <a:latin typeface="+mj-lt"/>
              </a:rPr>
              <a:t>, </a:t>
            </a:r>
            <a:r>
              <a:rPr lang="el-GR" dirty="0" err="1" smtClean="0">
                <a:latin typeface="+mj-lt"/>
              </a:rPr>
              <a:t>ἀδικίου</a:t>
            </a:r>
            <a:r>
              <a:rPr lang="el-GR" dirty="0" smtClean="0">
                <a:latin typeface="+mj-lt"/>
              </a:rPr>
              <a:t> </a:t>
            </a:r>
            <a:r>
              <a:rPr lang="el-GR" dirty="0" err="1" smtClean="0">
                <a:latin typeface="+mj-lt"/>
              </a:rPr>
              <a:t>τιμῶσιν</a:t>
            </a:r>
            <a:r>
              <a:rPr lang="el-GR" dirty="0" smtClean="0">
                <a:latin typeface="+mj-lt"/>
              </a:rPr>
              <a:t>, </a:t>
            </a:r>
            <a:r>
              <a:rPr lang="el-GR" dirty="0" err="1" smtClean="0">
                <a:latin typeface="+mj-lt"/>
              </a:rPr>
              <a:t>ἀποτίνεται</a:t>
            </a:r>
            <a:r>
              <a:rPr lang="el-GR" dirty="0" smtClean="0">
                <a:latin typeface="+mj-lt"/>
              </a:rPr>
              <a:t> </a:t>
            </a:r>
            <a:r>
              <a:rPr lang="el-GR" dirty="0" err="1" smtClean="0">
                <a:latin typeface="+mj-lt"/>
              </a:rPr>
              <a:t>δὲ</a:t>
            </a:r>
            <a:r>
              <a:rPr lang="el-GR" dirty="0" smtClean="0">
                <a:latin typeface="+mj-lt"/>
              </a:rPr>
              <a:t> </a:t>
            </a:r>
            <a:r>
              <a:rPr lang="el-GR" dirty="0" err="1" smtClean="0">
                <a:latin typeface="+mj-lt"/>
              </a:rPr>
              <a:t>τοῦθ᾽</a:t>
            </a:r>
            <a:r>
              <a:rPr lang="el-GR" dirty="0" smtClean="0">
                <a:latin typeface="+mj-lt"/>
              </a:rPr>
              <a:t> </a:t>
            </a:r>
            <a:r>
              <a:rPr lang="el-GR" dirty="0" err="1" smtClean="0">
                <a:latin typeface="+mj-lt"/>
              </a:rPr>
              <a:t>ἁπλοῦν</a:t>
            </a:r>
            <a:r>
              <a:rPr lang="el-GR" dirty="0" smtClean="0">
                <a:latin typeface="+mj-lt"/>
              </a:rPr>
              <a:t>, </a:t>
            </a:r>
            <a:r>
              <a:rPr lang="el-GR" dirty="0" err="1" smtClean="0">
                <a:latin typeface="+mj-lt"/>
              </a:rPr>
              <a:t>ἐὰν</a:t>
            </a:r>
            <a:r>
              <a:rPr lang="el-GR" dirty="0" smtClean="0">
                <a:latin typeface="+mj-lt"/>
              </a:rPr>
              <a:t> </a:t>
            </a:r>
            <a:r>
              <a:rPr lang="el-GR" dirty="0" err="1" smtClean="0">
                <a:latin typeface="+mj-lt"/>
              </a:rPr>
              <a:t>πρὸ</a:t>
            </a:r>
            <a:r>
              <a:rPr lang="el-GR" dirty="0" smtClean="0">
                <a:latin typeface="+mj-lt"/>
              </a:rPr>
              <a:t> </a:t>
            </a:r>
            <a:r>
              <a:rPr lang="el-GR" dirty="0" err="1" smtClean="0">
                <a:latin typeface="+mj-lt"/>
              </a:rPr>
              <a:t>τῆς</a:t>
            </a:r>
            <a:r>
              <a:rPr lang="el-GR" dirty="0" smtClean="0">
                <a:latin typeface="+mj-lt"/>
              </a:rPr>
              <a:t> θ# πρυτανείας </a:t>
            </a:r>
            <a:r>
              <a:rPr lang="el-GR" dirty="0" err="1" smtClean="0">
                <a:latin typeface="+mj-lt"/>
              </a:rPr>
              <a:t>ἐκτείσῃ</a:t>
            </a:r>
            <a:r>
              <a:rPr lang="el-GR" dirty="0" smtClean="0">
                <a:latin typeface="+mj-lt"/>
              </a:rPr>
              <a:t> τις, </a:t>
            </a:r>
            <a:r>
              <a:rPr lang="el-GR" dirty="0" err="1" smtClean="0">
                <a:latin typeface="+mj-lt"/>
              </a:rPr>
              <a:t>εἰ</a:t>
            </a:r>
            <a:r>
              <a:rPr lang="el-GR" dirty="0" smtClean="0">
                <a:latin typeface="+mj-lt"/>
              </a:rPr>
              <a:t> </a:t>
            </a:r>
            <a:r>
              <a:rPr lang="el-GR" dirty="0" err="1" smtClean="0">
                <a:latin typeface="+mj-lt"/>
              </a:rPr>
              <a:t>δὲ</a:t>
            </a:r>
            <a:r>
              <a:rPr lang="el-GR" dirty="0" smtClean="0">
                <a:latin typeface="+mj-lt"/>
              </a:rPr>
              <a:t> </a:t>
            </a:r>
            <a:r>
              <a:rPr lang="el-GR" dirty="0" err="1" smtClean="0">
                <a:latin typeface="+mj-lt"/>
              </a:rPr>
              <a:t>μή</a:t>
            </a:r>
            <a:r>
              <a:rPr lang="el-GR" dirty="0" smtClean="0">
                <a:latin typeface="+mj-lt"/>
              </a:rPr>
              <a:t>, </a:t>
            </a:r>
            <a:r>
              <a:rPr lang="el-GR" dirty="0" err="1" smtClean="0">
                <a:latin typeface="+mj-lt"/>
              </a:rPr>
              <a:t>διπλοῦται</a:t>
            </a:r>
            <a:r>
              <a:rPr lang="el-GR" dirty="0" smtClean="0">
                <a:latin typeface="+mj-lt"/>
              </a:rPr>
              <a:t>. </a:t>
            </a:r>
            <a:r>
              <a:rPr lang="el-GR" dirty="0" err="1" smtClean="0">
                <a:latin typeface="+mj-lt"/>
              </a:rPr>
              <a:t>τὸ</a:t>
            </a:r>
            <a:r>
              <a:rPr lang="el-GR" dirty="0" smtClean="0">
                <a:latin typeface="+mj-lt"/>
              </a:rPr>
              <a:t> </a:t>
            </a:r>
            <a:r>
              <a:rPr lang="el-GR" dirty="0" err="1" smtClean="0">
                <a:latin typeface="+mj-lt"/>
              </a:rPr>
              <a:t>δὲ</a:t>
            </a:r>
            <a:r>
              <a:rPr lang="el-GR" dirty="0" smtClean="0">
                <a:latin typeface="+mj-lt"/>
              </a:rPr>
              <a:t> </a:t>
            </a:r>
            <a:r>
              <a:rPr lang="el-GR" dirty="0" err="1" smtClean="0">
                <a:latin typeface="+mj-lt"/>
              </a:rPr>
              <a:t>δεκαπλοῦν</a:t>
            </a:r>
            <a:r>
              <a:rPr lang="el-GR" dirty="0" smtClean="0">
                <a:latin typeface="+mj-lt"/>
              </a:rPr>
              <a:t> </a:t>
            </a:r>
            <a:r>
              <a:rPr lang="el-GR" dirty="0" err="1" smtClean="0">
                <a:latin typeface="+mj-lt"/>
              </a:rPr>
              <a:t>οὐ</a:t>
            </a:r>
            <a:r>
              <a:rPr lang="el-GR" dirty="0" smtClean="0">
                <a:latin typeface="+mj-lt"/>
              </a:rPr>
              <a:t> </a:t>
            </a:r>
            <a:r>
              <a:rPr lang="el-GR" dirty="0" err="1" smtClean="0">
                <a:latin typeface="+mj-lt"/>
              </a:rPr>
              <a:t>διπλοῦται</a:t>
            </a:r>
            <a:r>
              <a:rPr lang="el-GR" dirty="0" smtClean="0">
                <a:latin typeface="+mj-lt"/>
              </a:rPr>
              <a:t>.</a:t>
            </a:r>
            <a:endParaRPr lang="en-GB" dirty="0" smtClean="0">
              <a:latin typeface="+mj-lt"/>
            </a:endParaRPr>
          </a:p>
          <a:p>
            <a:endParaRPr lang="en-GB" dirty="0">
              <a:latin typeface="+mj-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571504"/>
          </a:xfrm>
        </p:spPr>
        <p:txBody>
          <a:bodyPr>
            <a:noAutofit/>
          </a:bodyPr>
          <a:lstStyle/>
          <a:p>
            <a:pPr algn="ctr"/>
            <a:r>
              <a:rPr lang="el-GR" sz="3600" b="1" i="1" dirty="0" smtClean="0"/>
              <a:t>Αθηναίων Πολιτεία </a:t>
            </a:r>
            <a:r>
              <a:rPr lang="el-GR" sz="3600" b="1" dirty="0" smtClean="0"/>
              <a:t>54.2</a:t>
            </a:r>
            <a:endParaRPr lang="en-GB" sz="3600" dirty="0"/>
          </a:p>
        </p:txBody>
      </p:sp>
      <p:sp>
        <p:nvSpPr>
          <p:cNvPr id="3" name="2 - Θέση περιεχομένου"/>
          <p:cNvSpPr>
            <a:spLocks noGrp="1"/>
          </p:cNvSpPr>
          <p:nvPr>
            <p:ph idx="1"/>
          </p:nvPr>
        </p:nvSpPr>
        <p:spPr>
          <a:xfrm>
            <a:off x="428596" y="1071546"/>
            <a:ext cx="8258204" cy="5253054"/>
          </a:xfrm>
        </p:spPr>
        <p:txBody>
          <a:bodyPr/>
          <a:lstStyle/>
          <a:p>
            <a:endParaRPr lang="el-GR" sz="3600" dirty="0" smtClean="0">
              <a:latin typeface="+mj-lt"/>
            </a:endParaRPr>
          </a:p>
          <a:p>
            <a:r>
              <a:rPr lang="el-GR" sz="3600" dirty="0" smtClean="0">
                <a:latin typeface="+mj-lt"/>
              </a:rPr>
              <a:t>Το απόσπασμα αυτό δείχνει ότι στο πρώτο στάδιο της </a:t>
            </a:r>
            <a:r>
              <a:rPr lang="el-GR" sz="3600" dirty="0" err="1" smtClean="0">
                <a:latin typeface="+mj-lt"/>
              </a:rPr>
              <a:t>εύθυνας</a:t>
            </a:r>
            <a:r>
              <a:rPr lang="el-GR" sz="3600" dirty="0" smtClean="0">
                <a:latin typeface="+mj-lt"/>
              </a:rPr>
              <a:t>, οι </a:t>
            </a:r>
            <a:r>
              <a:rPr lang="el-GR" sz="3600" dirty="0" err="1" smtClean="0">
                <a:latin typeface="+mj-lt"/>
              </a:rPr>
              <a:t>λογισταί</a:t>
            </a:r>
            <a:r>
              <a:rPr lang="el-GR" sz="3600" dirty="0" smtClean="0">
                <a:latin typeface="+mj-lt"/>
              </a:rPr>
              <a:t> ήταν εκείνοι που δρούσαν ως κατήγοροι αλλά η τελική απόφαση παρέμενε στο δικαστήριο που πρώτα πρέπει να καταδικάσει τον κατηγορούμενο και έπειτα να ορίσει το πρόστιμο</a:t>
            </a:r>
            <a:r>
              <a:rPr lang="el-GR" dirty="0" smtClean="0"/>
              <a:t>.</a:t>
            </a:r>
            <a:endParaRPr lang="en-GB" dirty="0" smtClean="0"/>
          </a:p>
          <a:p>
            <a:r>
              <a:rPr lang="el-GR" dirty="0" smtClean="0"/>
              <a:t> </a:t>
            </a:r>
            <a:endParaRPr lang="en-GB"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785818"/>
          </a:xfrm>
        </p:spPr>
        <p:txBody>
          <a:bodyPr>
            <a:normAutofit/>
          </a:bodyPr>
          <a:lstStyle/>
          <a:p>
            <a:pPr algn="ctr"/>
            <a:r>
              <a:rPr lang="el-GR" sz="3600" b="1" dirty="0" smtClean="0"/>
              <a:t>ΕΠΙΧΕΙΡΟΤΟΝΙΑ</a:t>
            </a:r>
            <a:endParaRPr lang="en-GB" sz="3600" b="1" dirty="0"/>
          </a:p>
        </p:txBody>
      </p:sp>
      <p:sp>
        <p:nvSpPr>
          <p:cNvPr id="3" name="2 - Θέση περιεχομένου"/>
          <p:cNvSpPr>
            <a:spLocks noGrp="1"/>
          </p:cNvSpPr>
          <p:nvPr>
            <p:ph idx="1"/>
          </p:nvPr>
        </p:nvSpPr>
        <p:spPr>
          <a:xfrm>
            <a:off x="285720" y="1285860"/>
            <a:ext cx="8401080" cy="5286412"/>
          </a:xfrm>
        </p:spPr>
        <p:txBody>
          <a:bodyPr>
            <a:normAutofit lnSpcReduction="10000"/>
          </a:bodyPr>
          <a:lstStyle/>
          <a:p>
            <a:r>
              <a:rPr lang="el-GR" sz="2800" dirty="0" smtClean="0">
                <a:latin typeface="+mj-lt"/>
              </a:rPr>
              <a:t>Αφού ένας Αθηναίος πολίτης ελάμβανε ένα δημόσιο αξίωμα, υπήρχαν διαθέσιμες νομικές διαδικασίες για τον έλεγχό του, σε περίπτωση που έκανε κακή χρήση της εξουσίας του ή παραμελούσε τα καθήκοντά του. Μία διαδικασία ήταν η ψήφος στην Εκκλησία του δήμου. Στην κυρία Εκκλησία σε κάθε πρυτανεία, η οποία γινόταν κάθε 36 ημέρες, γινόταν η ονομαζόμενη </a:t>
            </a:r>
            <a:r>
              <a:rPr lang="el-GR" sz="2800" dirty="0" err="1" smtClean="0">
                <a:latin typeface="+mj-lt"/>
              </a:rPr>
              <a:t>επιχειροτονία</a:t>
            </a:r>
            <a:r>
              <a:rPr lang="el-GR" sz="2800" dirty="0" smtClean="0">
                <a:latin typeface="+mj-lt"/>
              </a:rPr>
              <a:t> όπου ετίθετο σε ψηφοφορία το ερώτημα εάν οι δημόσιοι αξιωματούχοι είχαν δείξει καλή διαγωγή. Συγκεκριμένα, μπορούμε να δούμε τη διαδικασία στο επόμενο απόσπασμα:</a:t>
            </a:r>
            <a:endParaRPr lang="en-GB" sz="2800" dirty="0" smtClean="0">
              <a:latin typeface="+mj-lt"/>
            </a:endParaRPr>
          </a:p>
          <a:p>
            <a:pPr>
              <a:buNone/>
            </a:pPr>
            <a:r>
              <a:rPr lang="el-GR" dirty="0" smtClean="0"/>
              <a:t> </a:t>
            </a:r>
            <a:endParaRPr lang="en-GB" dirty="0" smtClean="0"/>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571504"/>
          </a:xfrm>
        </p:spPr>
        <p:txBody>
          <a:bodyPr>
            <a:normAutofit fontScale="90000"/>
          </a:bodyPr>
          <a:lstStyle/>
          <a:p>
            <a:pPr algn="ctr"/>
            <a:r>
              <a:rPr lang="el-GR" b="1" i="1" dirty="0" smtClean="0"/>
              <a:t>Αθηναίων Πολιτεία </a:t>
            </a:r>
            <a:r>
              <a:rPr lang="el-GR" b="1" dirty="0" smtClean="0"/>
              <a:t>43.4</a:t>
            </a:r>
            <a:endParaRPr lang="en-GB" b="1" i="1" dirty="0"/>
          </a:p>
        </p:txBody>
      </p:sp>
      <p:sp>
        <p:nvSpPr>
          <p:cNvPr id="3" name="2 - Θέση περιεχομένου"/>
          <p:cNvSpPr>
            <a:spLocks noGrp="1"/>
          </p:cNvSpPr>
          <p:nvPr>
            <p:ph idx="1"/>
          </p:nvPr>
        </p:nvSpPr>
        <p:spPr>
          <a:xfrm>
            <a:off x="285720" y="1000108"/>
            <a:ext cx="8401080" cy="5786478"/>
          </a:xfrm>
        </p:spPr>
        <p:txBody>
          <a:bodyPr>
            <a:normAutofit fontScale="92500" lnSpcReduction="20000"/>
          </a:bodyPr>
          <a:lstStyle/>
          <a:p>
            <a:r>
              <a:rPr lang="el-GR" b="1" i="1" dirty="0" err="1" smtClean="0">
                <a:latin typeface="+mj-lt"/>
              </a:rPr>
              <a:t>προγράφουσι</a:t>
            </a:r>
            <a:r>
              <a:rPr lang="el-GR" b="1" i="1" dirty="0" smtClean="0">
                <a:latin typeface="+mj-lt"/>
              </a:rPr>
              <a:t> </a:t>
            </a:r>
            <a:r>
              <a:rPr lang="el-GR" b="1" i="1" dirty="0" err="1" smtClean="0">
                <a:latin typeface="+mj-lt"/>
              </a:rPr>
              <a:t>δὲ</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τὰς</a:t>
            </a:r>
            <a:r>
              <a:rPr lang="el-GR" b="1" i="1" dirty="0" smtClean="0">
                <a:latin typeface="+mj-lt"/>
              </a:rPr>
              <a:t> </a:t>
            </a:r>
            <a:r>
              <a:rPr lang="el-GR" b="1" i="1" dirty="0" err="1" smtClean="0">
                <a:latin typeface="+mj-lt"/>
              </a:rPr>
              <a:t>ἐκκλησίας</a:t>
            </a:r>
            <a:r>
              <a:rPr lang="el-GR" b="1" i="1" dirty="0" smtClean="0">
                <a:latin typeface="+mj-lt"/>
              </a:rPr>
              <a:t> </a:t>
            </a:r>
            <a:r>
              <a:rPr lang="el-GR" b="1" i="1" dirty="0" err="1" smtClean="0">
                <a:latin typeface="+mj-lt"/>
              </a:rPr>
              <a:t>οὗτοι</a:t>
            </a:r>
            <a:r>
              <a:rPr lang="el-GR" b="1" i="1" dirty="0" smtClean="0">
                <a:latin typeface="+mj-lt"/>
              </a:rPr>
              <a:t>: μίαν </a:t>
            </a:r>
            <a:r>
              <a:rPr lang="el-GR" b="1" i="1" dirty="0" err="1" smtClean="0">
                <a:latin typeface="+mj-lt"/>
              </a:rPr>
              <a:t>μὲν</a:t>
            </a:r>
            <a:r>
              <a:rPr lang="el-GR" b="1" i="1" dirty="0" smtClean="0">
                <a:latin typeface="+mj-lt"/>
              </a:rPr>
              <a:t> </a:t>
            </a:r>
            <a:r>
              <a:rPr lang="el-GR" b="1" i="1" dirty="0" err="1" smtClean="0">
                <a:latin typeface="+mj-lt"/>
              </a:rPr>
              <a:t>κυρίαν</a:t>
            </a:r>
            <a:r>
              <a:rPr lang="el-GR" b="1" i="1" dirty="0" smtClean="0">
                <a:latin typeface="+mj-lt"/>
              </a:rPr>
              <a:t>, </a:t>
            </a:r>
            <a:r>
              <a:rPr lang="el-GR" b="1" i="1" dirty="0" err="1" smtClean="0">
                <a:latin typeface="+mj-lt"/>
              </a:rPr>
              <a:t>ἐν</a:t>
            </a:r>
            <a:r>
              <a:rPr lang="el-GR" b="1" i="1" dirty="0" smtClean="0">
                <a:latin typeface="+mj-lt"/>
              </a:rPr>
              <a:t> ᾗ </a:t>
            </a:r>
            <a:r>
              <a:rPr lang="el-GR" b="1" i="1" dirty="0" err="1" smtClean="0">
                <a:latin typeface="+mj-lt"/>
              </a:rPr>
              <a:t>δεῖ</a:t>
            </a:r>
            <a:r>
              <a:rPr lang="el-GR" b="1" i="1" dirty="0" smtClean="0">
                <a:latin typeface="+mj-lt"/>
              </a:rPr>
              <a:t> </a:t>
            </a:r>
            <a:r>
              <a:rPr lang="el-GR" b="1" i="1" dirty="0" err="1" smtClean="0">
                <a:latin typeface="+mj-lt"/>
              </a:rPr>
              <a:t>τὰς</a:t>
            </a:r>
            <a:r>
              <a:rPr lang="el-GR" b="1" i="1" dirty="0" smtClean="0">
                <a:latin typeface="+mj-lt"/>
              </a:rPr>
              <a:t> </a:t>
            </a:r>
            <a:r>
              <a:rPr lang="el-GR" b="1" i="1" dirty="0" err="1" smtClean="0">
                <a:latin typeface="+mj-lt"/>
              </a:rPr>
              <a:t>ἀρχὰς</a:t>
            </a:r>
            <a:r>
              <a:rPr lang="el-GR" b="1" i="1" dirty="0" smtClean="0">
                <a:latin typeface="+mj-lt"/>
              </a:rPr>
              <a:t> </a:t>
            </a:r>
            <a:r>
              <a:rPr lang="el-GR" b="1" i="1" dirty="0" err="1" smtClean="0">
                <a:latin typeface="+mj-lt"/>
              </a:rPr>
              <a:t>ἐπιχειροτονεῖν</a:t>
            </a:r>
            <a:r>
              <a:rPr lang="el-GR" b="1" i="1" dirty="0" smtClean="0">
                <a:latin typeface="+mj-lt"/>
              </a:rPr>
              <a:t> </a:t>
            </a:r>
            <a:r>
              <a:rPr lang="el-GR" b="1" i="1" dirty="0" err="1" smtClean="0">
                <a:latin typeface="+mj-lt"/>
              </a:rPr>
              <a:t>εἰ</a:t>
            </a:r>
            <a:r>
              <a:rPr lang="el-GR" b="1" i="1" dirty="0" smtClean="0">
                <a:latin typeface="+mj-lt"/>
              </a:rPr>
              <a:t> </a:t>
            </a:r>
            <a:r>
              <a:rPr lang="el-GR" b="1" i="1" dirty="0" err="1" smtClean="0">
                <a:latin typeface="+mj-lt"/>
              </a:rPr>
              <a:t>δοκοῦσι</a:t>
            </a:r>
            <a:r>
              <a:rPr lang="el-GR" b="1" i="1" dirty="0" smtClean="0">
                <a:latin typeface="+mj-lt"/>
              </a:rPr>
              <a:t> </a:t>
            </a:r>
            <a:r>
              <a:rPr lang="el-GR" b="1" i="1" dirty="0" err="1" smtClean="0">
                <a:latin typeface="+mj-lt"/>
              </a:rPr>
              <a:t>καλῶς</a:t>
            </a:r>
            <a:r>
              <a:rPr lang="el-GR" b="1" i="1" dirty="0" smtClean="0">
                <a:latin typeface="+mj-lt"/>
              </a:rPr>
              <a:t> </a:t>
            </a:r>
            <a:r>
              <a:rPr lang="el-GR" b="1" i="1" dirty="0" err="1" smtClean="0">
                <a:latin typeface="+mj-lt"/>
              </a:rPr>
              <a:t>ἄρχειν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περὶ</a:t>
            </a:r>
            <a:r>
              <a:rPr lang="el-GR" b="1" i="1" dirty="0" smtClean="0">
                <a:latin typeface="+mj-lt"/>
              </a:rPr>
              <a:t> σίτου </a:t>
            </a:r>
            <a:r>
              <a:rPr lang="el-GR" b="1" i="1" dirty="0" err="1" smtClean="0">
                <a:latin typeface="+mj-lt"/>
              </a:rPr>
              <a:t>καὶ</a:t>
            </a:r>
            <a:r>
              <a:rPr lang="el-GR" b="1" i="1" dirty="0" smtClean="0">
                <a:latin typeface="+mj-lt"/>
              </a:rPr>
              <a:t> </a:t>
            </a:r>
            <a:r>
              <a:rPr lang="el-GR" b="1" i="1" dirty="0" err="1" smtClean="0">
                <a:latin typeface="+mj-lt"/>
              </a:rPr>
              <a:t>περὶ</a:t>
            </a:r>
            <a:r>
              <a:rPr lang="el-GR" b="1" i="1" dirty="0" smtClean="0">
                <a:latin typeface="+mj-lt"/>
              </a:rPr>
              <a:t> </a:t>
            </a:r>
            <a:r>
              <a:rPr lang="el-GR" b="1" i="1" dirty="0" err="1" smtClean="0">
                <a:latin typeface="+mj-lt"/>
              </a:rPr>
              <a:t>φυλακῆς</a:t>
            </a:r>
            <a:r>
              <a:rPr lang="el-GR" b="1" i="1" dirty="0" smtClean="0">
                <a:latin typeface="+mj-lt"/>
              </a:rPr>
              <a:t> </a:t>
            </a:r>
            <a:r>
              <a:rPr lang="el-GR" b="1" i="1" dirty="0" err="1" smtClean="0">
                <a:latin typeface="+mj-lt"/>
              </a:rPr>
              <a:t>τῆς</a:t>
            </a:r>
            <a:r>
              <a:rPr lang="el-GR" b="1" i="1" dirty="0" smtClean="0">
                <a:latin typeface="+mj-lt"/>
              </a:rPr>
              <a:t> χώρας </a:t>
            </a:r>
            <a:r>
              <a:rPr lang="el-GR" b="1" i="1" dirty="0" err="1" smtClean="0">
                <a:latin typeface="+mj-lt"/>
              </a:rPr>
              <a:t>χρηματίζειν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τὰς</a:t>
            </a:r>
            <a:r>
              <a:rPr lang="el-GR" b="1" i="1" dirty="0" smtClean="0">
                <a:latin typeface="+mj-lt"/>
              </a:rPr>
              <a:t> </a:t>
            </a:r>
            <a:r>
              <a:rPr lang="el-GR" b="1" i="1" dirty="0" err="1" smtClean="0">
                <a:latin typeface="+mj-lt"/>
              </a:rPr>
              <a:t>εἰσαγγελίας</a:t>
            </a:r>
            <a:r>
              <a:rPr lang="el-GR" b="1" i="1" dirty="0" smtClean="0">
                <a:latin typeface="+mj-lt"/>
              </a:rPr>
              <a:t> </a:t>
            </a:r>
            <a:r>
              <a:rPr lang="el-GR" b="1" i="1" dirty="0" err="1" smtClean="0">
                <a:latin typeface="+mj-lt"/>
              </a:rPr>
              <a:t>ἐν</a:t>
            </a:r>
            <a:r>
              <a:rPr lang="el-GR" b="1" i="1" dirty="0" smtClean="0">
                <a:latin typeface="+mj-lt"/>
              </a:rPr>
              <a:t> </a:t>
            </a:r>
            <a:r>
              <a:rPr lang="el-GR" b="1" i="1" dirty="0" err="1" smtClean="0">
                <a:latin typeface="+mj-lt"/>
              </a:rPr>
              <a:t>ταύτῃ</a:t>
            </a:r>
            <a:r>
              <a:rPr lang="el-GR" b="1" i="1" dirty="0" smtClean="0">
                <a:latin typeface="+mj-lt"/>
              </a:rPr>
              <a:t> </a:t>
            </a:r>
            <a:r>
              <a:rPr lang="el-GR" b="1" i="1" dirty="0" err="1" smtClean="0">
                <a:latin typeface="+mj-lt"/>
              </a:rPr>
              <a:t>τῇ</a:t>
            </a:r>
            <a:r>
              <a:rPr lang="el-GR" b="1" i="1" dirty="0" smtClean="0">
                <a:latin typeface="+mj-lt"/>
              </a:rPr>
              <a:t> </a:t>
            </a:r>
            <a:r>
              <a:rPr lang="el-GR" b="1" i="1" dirty="0" err="1" smtClean="0">
                <a:latin typeface="+mj-lt"/>
              </a:rPr>
              <a:t>ἡμέρᾳ</a:t>
            </a:r>
            <a:r>
              <a:rPr lang="el-GR" b="1" i="1" dirty="0" smtClean="0">
                <a:latin typeface="+mj-lt"/>
              </a:rPr>
              <a:t> </a:t>
            </a:r>
            <a:r>
              <a:rPr lang="el-GR" b="1" i="1" dirty="0" err="1" smtClean="0">
                <a:latin typeface="+mj-lt"/>
              </a:rPr>
              <a:t>τοὺς</a:t>
            </a:r>
            <a:r>
              <a:rPr lang="el-GR" b="1" i="1" dirty="0" smtClean="0">
                <a:latin typeface="+mj-lt"/>
              </a:rPr>
              <a:t> βουλομένους </a:t>
            </a:r>
            <a:r>
              <a:rPr lang="el-GR" b="1" i="1" dirty="0" err="1" smtClean="0">
                <a:latin typeface="+mj-lt"/>
              </a:rPr>
              <a:t>ποιεῖσθαι</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τὰς</a:t>
            </a:r>
            <a:r>
              <a:rPr lang="el-GR" b="1" i="1" dirty="0" smtClean="0">
                <a:latin typeface="+mj-lt"/>
              </a:rPr>
              <a:t> </a:t>
            </a:r>
            <a:r>
              <a:rPr lang="el-GR" b="1" i="1" dirty="0" err="1" smtClean="0">
                <a:latin typeface="+mj-lt"/>
              </a:rPr>
              <a:t>ἀπογραφὰς</a:t>
            </a:r>
            <a:r>
              <a:rPr lang="el-GR" b="1" i="1" dirty="0" smtClean="0">
                <a:latin typeface="+mj-lt"/>
              </a:rPr>
              <a:t> </a:t>
            </a:r>
            <a:r>
              <a:rPr lang="el-GR" b="1" i="1" dirty="0" err="1" smtClean="0">
                <a:latin typeface="+mj-lt"/>
              </a:rPr>
              <a:t>τῶν</a:t>
            </a:r>
            <a:r>
              <a:rPr lang="el-GR" b="1" i="1" dirty="0" smtClean="0">
                <a:latin typeface="+mj-lt"/>
              </a:rPr>
              <a:t> </a:t>
            </a:r>
            <a:r>
              <a:rPr lang="el-GR" b="1" i="1" dirty="0" err="1" smtClean="0">
                <a:latin typeface="+mj-lt"/>
              </a:rPr>
              <a:t>δημευομένων</a:t>
            </a:r>
            <a:r>
              <a:rPr lang="el-GR" b="1" i="1" dirty="0" smtClean="0">
                <a:latin typeface="+mj-lt"/>
              </a:rPr>
              <a:t> </a:t>
            </a:r>
            <a:r>
              <a:rPr lang="el-GR" b="1" i="1" dirty="0" err="1" smtClean="0">
                <a:latin typeface="+mj-lt"/>
              </a:rPr>
              <a:t>ἀναγιγνώσκειν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τὰς</a:t>
            </a:r>
            <a:r>
              <a:rPr lang="el-GR" b="1" i="1" dirty="0" smtClean="0">
                <a:latin typeface="+mj-lt"/>
              </a:rPr>
              <a:t> λήξεις </a:t>
            </a:r>
            <a:r>
              <a:rPr lang="el-GR" b="1" i="1" dirty="0" err="1" smtClean="0">
                <a:latin typeface="+mj-lt"/>
              </a:rPr>
              <a:t>τῶν</a:t>
            </a:r>
            <a:r>
              <a:rPr lang="el-GR" b="1" i="1" dirty="0" smtClean="0">
                <a:latin typeface="+mj-lt"/>
              </a:rPr>
              <a:t> κλήρων </a:t>
            </a:r>
            <a:r>
              <a:rPr lang="el-GR" b="1" i="1" dirty="0" err="1" smtClean="0">
                <a:latin typeface="+mj-lt"/>
              </a:rPr>
              <a:t>καὶ</a:t>
            </a:r>
            <a:r>
              <a:rPr lang="el-GR" b="1" i="1" dirty="0" smtClean="0">
                <a:latin typeface="+mj-lt"/>
              </a:rPr>
              <a:t> </a:t>
            </a:r>
            <a:r>
              <a:rPr lang="el-GR" b="1" i="1" dirty="0" err="1" smtClean="0">
                <a:latin typeface="+mj-lt"/>
              </a:rPr>
              <a:t>τῶν</a:t>
            </a:r>
            <a:r>
              <a:rPr lang="el-GR" b="1" i="1" dirty="0" smtClean="0">
                <a:latin typeface="+mj-lt"/>
              </a:rPr>
              <a:t> </a:t>
            </a:r>
            <a:r>
              <a:rPr lang="el-GR" b="1" i="1" dirty="0" err="1" smtClean="0">
                <a:latin typeface="+mj-lt"/>
              </a:rPr>
              <a:t>ἐπικλήρων</a:t>
            </a:r>
            <a:r>
              <a:rPr lang="el-GR" b="1" i="1" dirty="0" smtClean="0">
                <a:latin typeface="+mj-lt"/>
              </a:rPr>
              <a:t> </a:t>
            </a:r>
            <a:r>
              <a:rPr lang="el-GR" b="1" i="1" dirty="0" err="1" smtClean="0">
                <a:latin typeface="+mj-lt"/>
              </a:rPr>
              <a:t>ἀναγιγνώσκειν</a:t>
            </a:r>
            <a:r>
              <a:rPr lang="el-GR" b="1" i="1" dirty="0" smtClean="0">
                <a:latin typeface="+mj-lt"/>
              </a:rPr>
              <a:t>, </a:t>
            </a:r>
            <a:r>
              <a:rPr lang="el-GR" b="1" i="1" dirty="0" err="1" smtClean="0">
                <a:latin typeface="+mj-lt"/>
              </a:rPr>
              <a:t>ὅπως</a:t>
            </a:r>
            <a:r>
              <a:rPr lang="el-GR" b="1" i="1" dirty="0" smtClean="0">
                <a:latin typeface="+mj-lt"/>
              </a:rPr>
              <a:t> </a:t>
            </a:r>
            <a:r>
              <a:rPr lang="el-GR" b="1" i="1" dirty="0" err="1" smtClean="0">
                <a:latin typeface="+mj-lt"/>
              </a:rPr>
              <a:t>μηδένα</a:t>
            </a:r>
            <a:r>
              <a:rPr lang="el-GR" b="1" i="1" dirty="0" smtClean="0">
                <a:latin typeface="+mj-lt"/>
              </a:rPr>
              <a:t> </a:t>
            </a:r>
            <a:r>
              <a:rPr lang="el-GR" b="1" i="1" dirty="0" err="1" smtClean="0">
                <a:latin typeface="+mj-lt"/>
              </a:rPr>
              <a:t>λάθῃ</a:t>
            </a:r>
            <a:r>
              <a:rPr lang="el-GR" b="1" i="1" dirty="0" smtClean="0">
                <a:latin typeface="+mj-lt"/>
              </a:rPr>
              <a:t> </a:t>
            </a:r>
            <a:r>
              <a:rPr lang="el-GR" b="1" i="1" dirty="0" err="1" smtClean="0">
                <a:latin typeface="+mj-lt"/>
              </a:rPr>
              <a:t>μηδὲν</a:t>
            </a:r>
            <a:r>
              <a:rPr lang="el-GR" b="1" i="1" dirty="0" smtClean="0">
                <a:latin typeface="+mj-lt"/>
              </a:rPr>
              <a:t> </a:t>
            </a:r>
            <a:r>
              <a:rPr lang="el-GR" b="1" i="1" dirty="0" err="1" smtClean="0">
                <a:latin typeface="+mj-lt"/>
              </a:rPr>
              <a:t>ἔρημον</a:t>
            </a:r>
            <a:r>
              <a:rPr lang="el-GR" b="1" i="1" dirty="0" smtClean="0">
                <a:latin typeface="+mj-lt"/>
              </a:rPr>
              <a:t> </a:t>
            </a:r>
            <a:r>
              <a:rPr lang="el-GR" b="1" i="1" dirty="0" err="1" smtClean="0">
                <a:latin typeface="+mj-lt"/>
              </a:rPr>
              <a:t>γενόμενον</a:t>
            </a:r>
            <a:r>
              <a:rPr lang="el-GR" b="1" i="1" dirty="0" smtClean="0">
                <a:latin typeface="+mj-lt"/>
              </a:rPr>
              <a:t>.</a:t>
            </a:r>
            <a:endParaRPr lang="en-GB" b="1" i="1" dirty="0" smtClean="0">
              <a:latin typeface="+mj-lt"/>
            </a:endParaRPr>
          </a:p>
          <a:p>
            <a:r>
              <a:rPr lang="el-GR" dirty="0" smtClean="0">
                <a:latin typeface="+mj-lt"/>
              </a:rPr>
              <a:t>  Διδόταν μία γενική ψήφος εμπιστοσύνης των αξιωματούχων, πριν από την οποία γινόταν πιθανώς συζήτηση όπου μπορούσαν να τεθούν αντιρρήσεις στον τρόπο διεξαγωγής της εξουσίας από συγκεκριμένους αξιωματούχους. Η Αθήνα εξαρτιόταν σημαντικά από την εισαγωγή </a:t>
            </a:r>
            <a:r>
              <a:rPr lang="el-GR" dirty="0" smtClean="0">
                <a:latin typeface="+mj-lt"/>
              </a:rPr>
              <a:t>σιταριού και </a:t>
            </a:r>
            <a:r>
              <a:rPr lang="el-GR" dirty="0" smtClean="0">
                <a:latin typeface="+mj-lt"/>
              </a:rPr>
              <a:t>για τον λόγο αυτό το </a:t>
            </a:r>
            <a:r>
              <a:rPr lang="el-GR" dirty="0" smtClean="0">
                <a:latin typeface="+mj-lt"/>
              </a:rPr>
              <a:t>σιτάρι αποτελούσε </a:t>
            </a:r>
            <a:r>
              <a:rPr lang="el-GR" dirty="0" smtClean="0">
                <a:latin typeface="+mj-lt"/>
              </a:rPr>
              <a:t>ζήτημα σπουδαίας σημασίας. Αυτό εξηγεί το γιατί οι αξιωματούχοι που ήταν διορισμένοι για να κανονίζουν το εμπόριο </a:t>
            </a:r>
            <a:r>
              <a:rPr lang="el-GR" dirty="0" smtClean="0">
                <a:latin typeface="+mj-lt"/>
              </a:rPr>
              <a:t>σιταριού διακρίνονταν </a:t>
            </a:r>
            <a:r>
              <a:rPr lang="el-GR" dirty="0" smtClean="0">
                <a:latin typeface="+mj-lt"/>
              </a:rPr>
              <a:t>ανάμεσα απ’ όλους τους άλλους. Παρομοίως, εκείνοι που ήταν υπεύθυνοι για την άμυνα της πόλης, πιθανότατα οι στρατηγοί, υπόκειντο στην ψήφο εμπιστοσύνης, αφού το καθήκον τους ήταν πάρα πολύ σπουδαίο.</a:t>
            </a:r>
            <a:endParaRPr lang="en-GB" dirty="0" smtClean="0">
              <a:latin typeface="+mj-lt"/>
            </a:endParaRPr>
          </a:p>
          <a:p>
            <a:endParaRPr lang="en-GB" dirty="0" smtClean="0">
              <a:latin typeface="+mj-lt"/>
            </a:endParaRP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785818"/>
          </a:xfrm>
        </p:spPr>
        <p:txBody>
          <a:bodyPr>
            <a:normAutofit/>
          </a:bodyPr>
          <a:lstStyle/>
          <a:p>
            <a:pPr algn="ctr"/>
            <a:r>
              <a:rPr lang="el-GR" sz="3200" b="1" i="1" dirty="0" smtClean="0"/>
              <a:t>Αθηναίων Πολιτεία </a:t>
            </a:r>
            <a:r>
              <a:rPr lang="el-GR" sz="3200" b="1" dirty="0" smtClean="0"/>
              <a:t>61.2</a:t>
            </a:r>
            <a:endParaRPr lang="en-GB" sz="3200" b="1" i="1" dirty="0"/>
          </a:p>
        </p:txBody>
      </p:sp>
      <p:sp>
        <p:nvSpPr>
          <p:cNvPr id="3" name="2 - Θέση περιεχομένου"/>
          <p:cNvSpPr>
            <a:spLocks noGrp="1"/>
          </p:cNvSpPr>
          <p:nvPr>
            <p:ph idx="1"/>
          </p:nvPr>
        </p:nvSpPr>
        <p:spPr>
          <a:xfrm>
            <a:off x="428596" y="1214422"/>
            <a:ext cx="8258204" cy="5110178"/>
          </a:xfrm>
        </p:spPr>
        <p:txBody>
          <a:bodyPr>
            <a:normAutofit fontScale="92500" lnSpcReduction="20000"/>
          </a:bodyPr>
          <a:lstStyle/>
          <a:p>
            <a:r>
              <a:rPr lang="el-GR" b="1" i="1" dirty="0" err="1" smtClean="0">
                <a:latin typeface="+mj-lt"/>
              </a:rPr>
              <a:t>ἐπιχειροτονία</a:t>
            </a:r>
            <a:r>
              <a:rPr lang="el-GR" b="1" i="1" dirty="0" smtClean="0">
                <a:latin typeface="+mj-lt"/>
              </a:rPr>
              <a:t> </a:t>
            </a:r>
            <a:r>
              <a:rPr lang="el-GR" b="1" i="1" dirty="0" err="1" smtClean="0">
                <a:latin typeface="+mj-lt"/>
              </a:rPr>
              <a:t>δ᾽</a:t>
            </a:r>
            <a:r>
              <a:rPr lang="el-GR" b="1" i="1" dirty="0" smtClean="0">
                <a:latin typeface="+mj-lt"/>
              </a:rPr>
              <a:t> </a:t>
            </a:r>
            <a:r>
              <a:rPr lang="el-GR" b="1" i="1" dirty="0" err="1" smtClean="0">
                <a:latin typeface="+mj-lt"/>
              </a:rPr>
              <a:t>αὐτῶν</a:t>
            </a:r>
            <a:r>
              <a:rPr lang="el-GR" b="1" i="1" dirty="0" smtClean="0">
                <a:latin typeface="+mj-lt"/>
              </a:rPr>
              <a:t> </a:t>
            </a:r>
            <a:r>
              <a:rPr lang="el-GR" b="1" i="1" dirty="0" err="1" smtClean="0">
                <a:latin typeface="+mj-lt"/>
              </a:rPr>
              <a:t>ἐστι</a:t>
            </a:r>
            <a:r>
              <a:rPr lang="el-GR" b="1" i="1" dirty="0" smtClean="0">
                <a:latin typeface="+mj-lt"/>
              </a:rPr>
              <a:t> </a:t>
            </a:r>
            <a:r>
              <a:rPr lang="el-GR" b="1" i="1" dirty="0" err="1" smtClean="0">
                <a:latin typeface="+mj-lt"/>
              </a:rPr>
              <a:t>κατὰ</a:t>
            </a:r>
            <a:r>
              <a:rPr lang="el-GR" b="1" i="1" dirty="0" smtClean="0">
                <a:latin typeface="+mj-lt"/>
              </a:rPr>
              <a:t> </a:t>
            </a:r>
            <a:r>
              <a:rPr lang="el-GR" b="1" i="1" dirty="0" err="1" smtClean="0">
                <a:latin typeface="+mj-lt"/>
              </a:rPr>
              <a:t>τὴν</a:t>
            </a:r>
            <a:r>
              <a:rPr lang="el-GR" b="1" i="1" dirty="0" smtClean="0">
                <a:latin typeface="+mj-lt"/>
              </a:rPr>
              <a:t> </a:t>
            </a:r>
            <a:r>
              <a:rPr lang="el-GR" b="1" i="1" dirty="0" err="1" smtClean="0">
                <a:latin typeface="+mj-lt"/>
              </a:rPr>
              <a:t>πρυτανείαν</a:t>
            </a:r>
            <a:r>
              <a:rPr lang="el-GR" b="1" i="1" dirty="0" smtClean="0">
                <a:latin typeface="+mj-lt"/>
              </a:rPr>
              <a:t> </a:t>
            </a:r>
            <a:r>
              <a:rPr lang="el-GR" b="1" i="1" dirty="0" err="1" smtClean="0">
                <a:latin typeface="+mj-lt"/>
              </a:rPr>
              <a:t>ἑκάστην</a:t>
            </a:r>
            <a:r>
              <a:rPr lang="el-GR" b="1" i="1" dirty="0" smtClean="0">
                <a:latin typeface="+mj-lt"/>
              </a:rPr>
              <a:t>, </a:t>
            </a:r>
            <a:r>
              <a:rPr lang="el-GR" b="1" i="1" dirty="0" err="1" smtClean="0">
                <a:latin typeface="+mj-lt"/>
              </a:rPr>
              <a:t>εἰ</a:t>
            </a:r>
            <a:r>
              <a:rPr lang="el-GR" b="1" i="1" dirty="0" smtClean="0">
                <a:latin typeface="+mj-lt"/>
              </a:rPr>
              <a:t> </a:t>
            </a:r>
            <a:r>
              <a:rPr lang="el-GR" b="1" i="1" dirty="0" err="1" smtClean="0">
                <a:latin typeface="+mj-lt"/>
              </a:rPr>
              <a:t>δοκοῦσιν</a:t>
            </a:r>
            <a:r>
              <a:rPr lang="el-GR" b="1" i="1" dirty="0" smtClean="0">
                <a:latin typeface="+mj-lt"/>
              </a:rPr>
              <a:t> </a:t>
            </a:r>
            <a:r>
              <a:rPr lang="el-GR" b="1" i="1" dirty="0" err="1" smtClean="0">
                <a:latin typeface="+mj-lt"/>
              </a:rPr>
              <a:t>καλῶς</a:t>
            </a:r>
            <a:r>
              <a:rPr lang="el-GR" b="1" i="1" dirty="0" smtClean="0">
                <a:latin typeface="+mj-lt"/>
              </a:rPr>
              <a:t> </a:t>
            </a:r>
            <a:r>
              <a:rPr lang="el-GR" b="1" i="1" dirty="0" err="1" smtClean="0">
                <a:latin typeface="+mj-lt"/>
              </a:rPr>
              <a:t>ἄρχειν</a:t>
            </a:r>
            <a:r>
              <a:rPr lang="el-GR" b="1" i="1" dirty="0" smtClean="0">
                <a:latin typeface="+mj-lt"/>
              </a:rPr>
              <a:t>: </a:t>
            </a:r>
            <a:r>
              <a:rPr lang="el-GR" b="1" i="1" dirty="0" err="1" smtClean="0">
                <a:latin typeface="+mj-lt"/>
              </a:rPr>
              <a:t>κἄν</a:t>
            </a:r>
            <a:r>
              <a:rPr lang="el-GR" b="1" i="1" dirty="0" smtClean="0">
                <a:latin typeface="+mj-lt"/>
              </a:rPr>
              <a:t> </a:t>
            </a:r>
            <a:r>
              <a:rPr lang="el-GR" b="1" i="1" dirty="0" err="1" smtClean="0">
                <a:latin typeface="+mj-lt"/>
              </a:rPr>
              <a:t>τινα</a:t>
            </a:r>
            <a:r>
              <a:rPr lang="el-GR" b="1" i="1" dirty="0" smtClean="0">
                <a:latin typeface="+mj-lt"/>
              </a:rPr>
              <a:t> </a:t>
            </a:r>
            <a:r>
              <a:rPr lang="el-GR" b="1" i="1" dirty="0" err="1" smtClean="0">
                <a:latin typeface="+mj-lt"/>
              </a:rPr>
              <a:t>ἀποχειροτονήσωσιν</a:t>
            </a:r>
            <a:r>
              <a:rPr lang="el-GR" b="1" i="1" dirty="0" smtClean="0">
                <a:latin typeface="+mj-lt"/>
              </a:rPr>
              <a:t>, </a:t>
            </a:r>
            <a:r>
              <a:rPr lang="el-GR" b="1" i="1" dirty="0" err="1" smtClean="0">
                <a:latin typeface="+mj-lt"/>
              </a:rPr>
              <a:t>κρίνουσιν</a:t>
            </a:r>
            <a:r>
              <a:rPr lang="el-GR" b="1" i="1" dirty="0" smtClean="0">
                <a:latin typeface="+mj-lt"/>
              </a:rPr>
              <a:t> </a:t>
            </a:r>
            <a:r>
              <a:rPr lang="el-GR" b="1" i="1" dirty="0" err="1" smtClean="0">
                <a:latin typeface="+mj-lt"/>
              </a:rPr>
              <a:t>ἐν</a:t>
            </a:r>
            <a:r>
              <a:rPr lang="el-GR" b="1" i="1" dirty="0" smtClean="0">
                <a:latin typeface="+mj-lt"/>
              </a:rPr>
              <a:t> </a:t>
            </a:r>
            <a:r>
              <a:rPr lang="el-GR" b="1" i="1" dirty="0" err="1" smtClean="0">
                <a:latin typeface="+mj-lt"/>
              </a:rPr>
              <a:t>τῷ</a:t>
            </a:r>
            <a:r>
              <a:rPr lang="el-GR" b="1" i="1" dirty="0" smtClean="0">
                <a:latin typeface="+mj-lt"/>
              </a:rPr>
              <a:t> </a:t>
            </a:r>
            <a:r>
              <a:rPr lang="el-GR" b="1" i="1" dirty="0" err="1" smtClean="0">
                <a:latin typeface="+mj-lt"/>
              </a:rPr>
              <a:t>δικαστηρίῳ</a:t>
            </a:r>
            <a:r>
              <a:rPr lang="el-GR" b="1" i="1" dirty="0" smtClean="0">
                <a:latin typeface="+mj-lt"/>
              </a:rPr>
              <a:t>, </a:t>
            </a:r>
            <a:r>
              <a:rPr lang="el-GR" b="1" i="1" dirty="0" err="1" smtClean="0">
                <a:latin typeface="+mj-lt"/>
              </a:rPr>
              <a:t>κἂν</a:t>
            </a:r>
            <a:r>
              <a:rPr lang="el-GR" b="1" i="1" dirty="0" smtClean="0">
                <a:latin typeface="+mj-lt"/>
              </a:rPr>
              <a:t> </a:t>
            </a:r>
            <a:r>
              <a:rPr lang="el-GR" b="1" i="1" dirty="0" err="1" smtClean="0">
                <a:latin typeface="+mj-lt"/>
              </a:rPr>
              <a:t>μὲν</a:t>
            </a:r>
            <a:r>
              <a:rPr lang="el-GR" b="1" i="1" dirty="0" smtClean="0">
                <a:latin typeface="+mj-lt"/>
              </a:rPr>
              <a:t> </a:t>
            </a:r>
            <a:r>
              <a:rPr lang="el-GR" b="1" i="1" dirty="0" err="1" smtClean="0">
                <a:latin typeface="+mj-lt"/>
              </a:rPr>
              <a:t>ἁλῷ</a:t>
            </a:r>
            <a:r>
              <a:rPr lang="el-GR" b="1" i="1" dirty="0" smtClean="0">
                <a:latin typeface="+mj-lt"/>
              </a:rPr>
              <a:t>, </a:t>
            </a:r>
            <a:r>
              <a:rPr lang="el-GR" b="1" i="1" dirty="0" err="1" smtClean="0">
                <a:latin typeface="+mj-lt"/>
              </a:rPr>
              <a:t>τιμῶσιν</a:t>
            </a:r>
            <a:r>
              <a:rPr lang="el-GR" b="1" i="1" dirty="0" smtClean="0">
                <a:latin typeface="+mj-lt"/>
              </a:rPr>
              <a:t> ὅ τι </a:t>
            </a:r>
            <a:r>
              <a:rPr lang="el-GR" b="1" i="1" dirty="0" err="1" smtClean="0">
                <a:latin typeface="+mj-lt"/>
              </a:rPr>
              <a:t>χρὴ</a:t>
            </a:r>
            <a:r>
              <a:rPr lang="el-GR" b="1" i="1" dirty="0" smtClean="0">
                <a:latin typeface="+mj-lt"/>
              </a:rPr>
              <a:t> </a:t>
            </a:r>
            <a:r>
              <a:rPr lang="el-GR" b="1" i="1" dirty="0" err="1" smtClean="0">
                <a:latin typeface="+mj-lt"/>
              </a:rPr>
              <a:t>παθεῖν</a:t>
            </a:r>
            <a:r>
              <a:rPr lang="el-GR" b="1" i="1" dirty="0" smtClean="0">
                <a:latin typeface="+mj-lt"/>
              </a:rPr>
              <a:t> ἢ </a:t>
            </a:r>
            <a:r>
              <a:rPr lang="el-GR" b="1" i="1" dirty="0" err="1" smtClean="0">
                <a:latin typeface="+mj-lt"/>
              </a:rPr>
              <a:t>ἀποτεῖσαι</a:t>
            </a:r>
            <a:r>
              <a:rPr lang="el-GR" b="1" i="1" dirty="0" smtClean="0">
                <a:latin typeface="+mj-lt"/>
              </a:rPr>
              <a:t>, </a:t>
            </a:r>
            <a:r>
              <a:rPr lang="el-GR" b="1" i="1" dirty="0" err="1" smtClean="0">
                <a:latin typeface="+mj-lt"/>
              </a:rPr>
              <a:t>ἂν</a:t>
            </a:r>
            <a:r>
              <a:rPr lang="el-GR" b="1" i="1" dirty="0" smtClean="0">
                <a:latin typeface="+mj-lt"/>
              </a:rPr>
              <a:t> </a:t>
            </a:r>
            <a:r>
              <a:rPr lang="el-GR" b="1" i="1" dirty="0" err="1" smtClean="0">
                <a:latin typeface="+mj-lt"/>
              </a:rPr>
              <a:t>δ᾽</a:t>
            </a:r>
            <a:r>
              <a:rPr lang="el-GR" b="1" i="1" dirty="0" smtClean="0">
                <a:latin typeface="+mj-lt"/>
              </a:rPr>
              <a:t> </a:t>
            </a:r>
            <a:r>
              <a:rPr lang="el-GR" b="1" i="1" dirty="0" err="1" smtClean="0">
                <a:latin typeface="+mj-lt"/>
              </a:rPr>
              <a:t>ἀποφύγῃ</a:t>
            </a:r>
            <a:r>
              <a:rPr lang="el-GR" b="1" i="1" dirty="0" smtClean="0">
                <a:latin typeface="+mj-lt"/>
              </a:rPr>
              <a:t>, πάλιν </a:t>
            </a:r>
            <a:r>
              <a:rPr lang="el-GR" b="1" i="1" dirty="0" err="1" smtClean="0">
                <a:latin typeface="+mj-lt"/>
              </a:rPr>
              <a:t>ἄρχει</a:t>
            </a:r>
            <a:r>
              <a:rPr lang="el-GR" b="1" i="1" dirty="0" smtClean="0">
                <a:latin typeface="+mj-lt"/>
              </a:rPr>
              <a:t>. κύριοι </a:t>
            </a:r>
            <a:r>
              <a:rPr lang="el-GR" b="1" i="1" dirty="0" err="1" smtClean="0">
                <a:latin typeface="+mj-lt"/>
              </a:rPr>
              <a:t>δέ</a:t>
            </a:r>
            <a:r>
              <a:rPr lang="el-GR" b="1" i="1" dirty="0" smtClean="0">
                <a:latin typeface="+mj-lt"/>
              </a:rPr>
              <a:t> </a:t>
            </a:r>
            <a:r>
              <a:rPr lang="el-GR" b="1" i="1" dirty="0" err="1" smtClean="0">
                <a:latin typeface="+mj-lt"/>
              </a:rPr>
              <a:t>εἰσιν</a:t>
            </a:r>
            <a:r>
              <a:rPr lang="el-GR" b="1" i="1" dirty="0" smtClean="0">
                <a:latin typeface="+mj-lt"/>
              </a:rPr>
              <a:t> </a:t>
            </a:r>
            <a:r>
              <a:rPr lang="el-GR" b="1" i="1" dirty="0" err="1" smtClean="0">
                <a:latin typeface="+mj-lt"/>
              </a:rPr>
              <a:t>ὅταν</a:t>
            </a:r>
            <a:r>
              <a:rPr lang="el-GR" b="1" i="1" dirty="0" smtClean="0">
                <a:latin typeface="+mj-lt"/>
              </a:rPr>
              <a:t> </a:t>
            </a:r>
            <a:r>
              <a:rPr lang="el-GR" b="1" i="1" dirty="0" err="1" smtClean="0">
                <a:latin typeface="+mj-lt"/>
              </a:rPr>
              <a:t>ἡγῶνται</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δῆσαι</a:t>
            </a:r>
            <a:r>
              <a:rPr lang="el-GR" b="1" i="1" dirty="0" smtClean="0">
                <a:latin typeface="+mj-lt"/>
              </a:rPr>
              <a:t> </a:t>
            </a:r>
            <a:r>
              <a:rPr lang="el-GR" b="1" i="1" dirty="0" err="1" smtClean="0">
                <a:latin typeface="+mj-lt"/>
              </a:rPr>
              <a:t>τὸν</a:t>
            </a:r>
            <a:r>
              <a:rPr lang="el-GR" b="1" i="1" dirty="0" smtClean="0">
                <a:latin typeface="+mj-lt"/>
              </a:rPr>
              <a:t> </a:t>
            </a:r>
            <a:r>
              <a:rPr lang="el-GR" b="1" i="1" dirty="0" err="1" smtClean="0">
                <a:latin typeface="+mj-lt"/>
              </a:rPr>
              <a:t>ἀτακτοῦντα</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ἐκκηρῦξαι</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ἐπιβολὴν</a:t>
            </a:r>
            <a:r>
              <a:rPr lang="el-GR" b="1" i="1" dirty="0" smtClean="0">
                <a:latin typeface="+mj-lt"/>
              </a:rPr>
              <a:t> </a:t>
            </a:r>
            <a:r>
              <a:rPr lang="el-GR" b="1" i="1" dirty="0" err="1" smtClean="0">
                <a:latin typeface="+mj-lt"/>
              </a:rPr>
              <a:t>ἐπιβάλλειν</a:t>
            </a:r>
            <a:r>
              <a:rPr lang="el-GR" b="1" i="1" dirty="0" smtClean="0">
                <a:latin typeface="+mj-lt"/>
              </a:rPr>
              <a:t>: </a:t>
            </a:r>
            <a:r>
              <a:rPr lang="el-GR" b="1" i="1" dirty="0" err="1" smtClean="0">
                <a:latin typeface="+mj-lt"/>
              </a:rPr>
              <a:t>οὐκ</a:t>
            </a:r>
            <a:r>
              <a:rPr lang="el-GR" b="1" i="1" dirty="0" smtClean="0">
                <a:latin typeface="+mj-lt"/>
              </a:rPr>
              <a:t> </a:t>
            </a:r>
            <a:r>
              <a:rPr lang="el-GR" b="1" i="1" dirty="0" err="1" smtClean="0">
                <a:latin typeface="+mj-lt"/>
              </a:rPr>
              <a:t>εἰώθασι</a:t>
            </a:r>
            <a:r>
              <a:rPr lang="el-GR" b="1" i="1" dirty="0" smtClean="0">
                <a:latin typeface="+mj-lt"/>
              </a:rPr>
              <a:t> </a:t>
            </a:r>
            <a:r>
              <a:rPr lang="el-GR" b="1" i="1" dirty="0" err="1" smtClean="0">
                <a:latin typeface="+mj-lt"/>
              </a:rPr>
              <a:t>δὲ</a:t>
            </a:r>
            <a:r>
              <a:rPr lang="el-GR" b="1" i="1" dirty="0" smtClean="0">
                <a:latin typeface="+mj-lt"/>
              </a:rPr>
              <a:t> </a:t>
            </a:r>
            <a:r>
              <a:rPr lang="el-GR" b="1" i="1" dirty="0" err="1" smtClean="0">
                <a:latin typeface="+mj-lt"/>
              </a:rPr>
              <a:t>ἐπιβάλλειν</a:t>
            </a:r>
            <a:r>
              <a:rPr lang="el-GR" dirty="0" smtClean="0">
                <a:latin typeface="+mj-lt"/>
              </a:rPr>
              <a:t>.</a:t>
            </a:r>
            <a:endParaRPr lang="en-GB" dirty="0" smtClean="0">
              <a:latin typeface="+mj-lt"/>
            </a:endParaRPr>
          </a:p>
          <a:p>
            <a:pPr>
              <a:buNone/>
            </a:pPr>
            <a:r>
              <a:rPr lang="el-GR" dirty="0" smtClean="0">
                <a:latin typeface="+mj-lt"/>
              </a:rPr>
              <a:t> </a:t>
            </a:r>
            <a:endParaRPr lang="en-GB" dirty="0" smtClean="0">
              <a:latin typeface="+mj-lt"/>
            </a:endParaRPr>
          </a:p>
          <a:p>
            <a:r>
              <a:rPr lang="el-GR" dirty="0" smtClean="0">
                <a:latin typeface="+mj-lt"/>
              </a:rPr>
              <a:t>Εάν στην ψήφο της κυρίας Εκκλησίας αποφάσιζαν εναντίον της διαγωγής ενός αξιωματούχου, αποσυρόταν από το αξίωμά του και αυτό ονομαζόταν αποχειροτονία. Μία δίκη ακολουθούσε συνήθως την αποχειροτονία. Ο </a:t>
            </a:r>
            <a:r>
              <a:rPr lang="el-GR" dirty="0" err="1" smtClean="0">
                <a:latin typeface="+mj-lt"/>
              </a:rPr>
              <a:t>αποχειροτονημένος</a:t>
            </a:r>
            <a:r>
              <a:rPr lang="el-GR" dirty="0" smtClean="0">
                <a:latin typeface="+mj-lt"/>
              </a:rPr>
              <a:t> κατηγορούνταν συνήθως για κάποιο μεγάλο αδίκημα εναντίον του κράτους και ο κατήγορος μπορούσε να διαλέξει την κατάλληλη διαδικασία για την κατηγορία την οποία επιθυμούσε να ακολουθήσει (δηλ. γραφή ή εισαγγελία).</a:t>
            </a:r>
            <a:endParaRPr lang="en-GB" dirty="0">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642942"/>
          </a:xfrm>
        </p:spPr>
        <p:txBody>
          <a:bodyPr>
            <a:normAutofit/>
          </a:bodyPr>
          <a:lstStyle/>
          <a:p>
            <a:pPr algn="ctr"/>
            <a:r>
              <a:rPr lang="el-GR" sz="3600" b="1" dirty="0" smtClean="0"/>
              <a:t>ΕΠΙΧΕΙΡΟΤΟΝΙΑ</a:t>
            </a:r>
            <a:endParaRPr lang="en-GB" sz="3600" b="1" dirty="0"/>
          </a:p>
        </p:txBody>
      </p:sp>
      <p:sp>
        <p:nvSpPr>
          <p:cNvPr id="3" name="2 - Θέση περιεχομένου"/>
          <p:cNvSpPr>
            <a:spLocks noGrp="1"/>
          </p:cNvSpPr>
          <p:nvPr>
            <p:ph idx="1"/>
          </p:nvPr>
        </p:nvSpPr>
        <p:spPr>
          <a:xfrm>
            <a:off x="428596" y="1142984"/>
            <a:ext cx="8258204" cy="5286412"/>
          </a:xfrm>
        </p:spPr>
        <p:txBody>
          <a:bodyPr>
            <a:normAutofit lnSpcReduction="10000"/>
          </a:bodyPr>
          <a:lstStyle/>
          <a:p>
            <a:r>
              <a:rPr lang="el-GR" dirty="0" smtClean="0">
                <a:latin typeface="+mj-lt"/>
              </a:rPr>
              <a:t>Αν το δικαστήριο καταδίκαζε τον αξιωματούχο, η ποινή ή το πρόστιμο οριζόταν από το δικαστήριο άρα ήταν αγών </a:t>
            </a:r>
            <a:r>
              <a:rPr lang="el-GR" dirty="0" err="1" smtClean="0">
                <a:latin typeface="+mj-lt"/>
              </a:rPr>
              <a:t>τιμητός</a:t>
            </a:r>
            <a:r>
              <a:rPr lang="el-GR" dirty="0" smtClean="0">
                <a:latin typeface="+mj-lt"/>
              </a:rPr>
              <a:t>. Αν το δικαστήριο αθώωνε τον αξιωματούχο, τότε επανερχόταν στο αξίωμά του. Δύο παραδείγματα περίφημης αποχειροτονίας υπάρχουν: το 430 ο Περικλής αποσύρθηκε από τη θέση του ως στρατηγού και πήρε πρόστιμο. Σύντομα μετά από αυτό έγινε ξανά στρατηγός, αλλά δεν είναι γνωστό κατά πόσο επανατοποθετήθηκε μετά από ψήφισμα της Εκκλησίας ή απλώς εκλέχτηκε με κανονική εκλογή για τον επόμενο χρόνο. Δεύτερον, οι στρατηγοί που διοικούσαν τον Αθηναϊκό στόλο στη ναυμαχία των Αργινουσών το 406 </a:t>
            </a:r>
            <a:r>
              <a:rPr lang="el-GR" dirty="0" err="1" smtClean="0">
                <a:latin typeface="+mj-lt"/>
              </a:rPr>
              <a:t>παύστηκαν</a:t>
            </a:r>
            <a:r>
              <a:rPr lang="el-GR" dirty="0" smtClean="0">
                <a:latin typeface="+mj-lt"/>
              </a:rPr>
              <a:t> από τη θέση τους, δικάστηκαν και καταδικάστηκαν από την Αθηναϊκή Εκκλησία.</a:t>
            </a:r>
            <a:endParaRPr lang="en-GB" dirty="0" smtClean="0">
              <a:latin typeface="+mj-lt"/>
            </a:endParaRP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642942"/>
          </a:xfrm>
        </p:spPr>
        <p:txBody>
          <a:bodyPr>
            <a:normAutofit fontScale="90000"/>
          </a:bodyPr>
          <a:lstStyle/>
          <a:p>
            <a:pPr algn="ctr"/>
            <a:r>
              <a:rPr lang="el-GR" b="1" i="1" dirty="0" smtClean="0"/>
              <a:t>Αθηναίων Πολιτεία </a:t>
            </a:r>
            <a:r>
              <a:rPr lang="el-GR" b="1" dirty="0" smtClean="0"/>
              <a:t>48.3</a:t>
            </a:r>
            <a:endParaRPr lang="en-GB" b="1" i="1" dirty="0"/>
          </a:p>
        </p:txBody>
      </p:sp>
      <p:sp>
        <p:nvSpPr>
          <p:cNvPr id="3" name="2 - Θέση περιεχομένου"/>
          <p:cNvSpPr>
            <a:spLocks noGrp="1"/>
          </p:cNvSpPr>
          <p:nvPr>
            <p:ph idx="1"/>
          </p:nvPr>
        </p:nvSpPr>
        <p:spPr>
          <a:xfrm>
            <a:off x="357158" y="1071546"/>
            <a:ext cx="8329642" cy="5253054"/>
          </a:xfrm>
        </p:spPr>
        <p:txBody>
          <a:bodyPr>
            <a:normAutofit fontScale="85000" lnSpcReduction="20000"/>
          </a:bodyPr>
          <a:lstStyle/>
          <a:p>
            <a:r>
              <a:rPr lang="el-GR" b="1" i="1" dirty="0" err="1" smtClean="0">
                <a:latin typeface="+mj-lt"/>
              </a:rPr>
              <a:t>κληροῦσι</a:t>
            </a:r>
            <a:r>
              <a:rPr lang="el-GR" b="1" i="1" dirty="0" smtClean="0">
                <a:latin typeface="+mj-lt"/>
              </a:rPr>
              <a:t> </a:t>
            </a:r>
            <a:r>
              <a:rPr lang="el-GR" b="1" i="1" dirty="0" err="1" smtClean="0">
                <a:latin typeface="+mj-lt"/>
              </a:rPr>
              <a:t>δὲ</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λογιστὰς</a:t>
            </a:r>
            <a:r>
              <a:rPr lang="el-GR" b="1" i="1" dirty="0" smtClean="0">
                <a:latin typeface="+mj-lt"/>
              </a:rPr>
              <a:t> </a:t>
            </a:r>
            <a:r>
              <a:rPr lang="el-GR" b="1" i="1" dirty="0" err="1" smtClean="0">
                <a:latin typeface="+mj-lt"/>
              </a:rPr>
              <a:t>ἐξ</a:t>
            </a:r>
            <a:r>
              <a:rPr lang="el-GR" b="1" i="1" dirty="0" smtClean="0">
                <a:latin typeface="+mj-lt"/>
              </a:rPr>
              <a:t> </a:t>
            </a:r>
            <a:r>
              <a:rPr lang="el-GR" b="1" i="1" dirty="0" err="1" smtClean="0">
                <a:latin typeface="+mj-lt"/>
              </a:rPr>
              <a:t>αὑτῶν</a:t>
            </a:r>
            <a:r>
              <a:rPr lang="el-GR" b="1" i="1" dirty="0" smtClean="0">
                <a:latin typeface="+mj-lt"/>
              </a:rPr>
              <a:t> </a:t>
            </a:r>
            <a:r>
              <a:rPr lang="el-GR" b="1" i="1" dirty="0" err="1" smtClean="0">
                <a:latin typeface="+mj-lt"/>
              </a:rPr>
              <a:t>οἱ</a:t>
            </a:r>
            <a:r>
              <a:rPr lang="el-GR" b="1" i="1" dirty="0" smtClean="0">
                <a:latin typeface="+mj-lt"/>
              </a:rPr>
              <a:t> </a:t>
            </a:r>
            <a:r>
              <a:rPr lang="el-GR" b="1" i="1" dirty="0" err="1" smtClean="0">
                <a:latin typeface="+mj-lt"/>
              </a:rPr>
              <a:t>βουλευταὶ</a:t>
            </a:r>
            <a:r>
              <a:rPr lang="el-GR" b="1" i="1" dirty="0" smtClean="0">
                <a:latin typeface="+mj-lt"/>
              </a:rPr>
              <a:t> δέκα, </a:t>
            </a:r>
            <a:r>
              <a:rPr lang="el-GR" b="1" i="1" dirty="0" err="1" smtClean="0">
                <a:latin typeface="+mj-lt"/>
              </a:rPr>
              <a:t>τοὺς</a:t>
            </a:r>
            <a:r>
              <a:rPr lang="el-GR" b="1" i="1" dirty="0" smtClean="0">
                <a:latin typeface="+mj-lt"/>
              </a:rPr>
              <a:t> </a:t>
            </a:r>
            <a:r>
              <a:rPr lang="el-GR" b="1" i="1" dirty="0" err="1" smtClean="0">
                <a:latin typeface="+mj-lt"/>
              </a:rPr>
              <a:t>λογιουμένους</a:t>
            </a:r>
            <a:r>
              <a:rPr lang="el-GR" b="1" i="1" dirty="0" smtClean="0">
                <a:latin typeface="+mj-lt"/>
              </a:rPr>
              <a:t> </a:t>
            </a:r>
            <a:r>
              <a:rPr lang="el-GR" b="1" i="1" dirty="0" err="1" smtClean="0">
                <a:latin typeface="+mj-lt"/>
              </a:rPr>
              <a:t>ταῖς</a:t>
            </a:r>
            <a:r>
              <a:rPr lang="el-GR" b="1" i="1" dirty="0" smtClean="0">
                <a:latin typeface="+mj-lt"/>
              </a:rPr>
              <a:t> </a:t>
            </a:r>
            <a:r>
              <a:rPr lang="el-GR" b="1" i="1" dirty="0" err="1" smtClean="0">
                <a:latin typeface="+mj-lt"/>
              </a:rPr>
              <a:t>ἀρχαῖς</a:t>
            </a:r>
            <a:r>
              <a:rPr lang="el-GR" b="1" i="1" dirty="0" smtClean="0">
                <a:latin typeface="+mj-lt"/>
              </a:rPr>
              <a:t> </a:t>
            </a:r>
            <a:r>
              <a:rPr lang="el-GR" b="1" i="1" dirty="0" err="1" smtClean="0">
                <a:latin typeface="+mj-lt"/>
              </a:rPr>
              <a:t>κατὰ</a:t>
            </a:r>
            <a:r>
              <a:rPr lang="el-GR" b="1" i="1" dirty="0" smtClean="0">
                <a:latin typeface="+mj-lt"/>
              </a:rPr>
              <a:t> </a:t>
            </a:r>
            <a:r>
              <a:rPr lang="el-GR" b="1" i="1" dirty="0" err="1" smtClean="0">
                <a:latin typeface="+mj-lt"/>
              </a:rPr>
              <a:t>τὴν</a:t>
            </a:r>
            <a:r>
              <a:rPr lang="el-GR" b="1" i="1" dirty="0" smtClean="0">
                <a:latin typeface="+mj-lt"/>
              </a:rPr>
              <a:t> </a:t>
            </a:r>
            <a:r>
              <a:rPr lang="el-GR" b="1" i="1" dirty="0" err="1" smtClean="0">
                <a:latin typeface="+mj-lt"/>
              </a:rPr>
              <a:t>πρυτανείαν</a:t>
            </a:r>
            <a:r>
              <a:rPr lang="el-GR" b="1" i="1" dirty="0" smtClean="0">
                <a:latin typeface="+mj-lt"/>
              </a:rPr>
              <a:t> </a:t>
            </a:r>
            <a:r>
              <a:rPr lang="el-GR" b="1" i="1" dirty="0" err="1" smtClean="0">
                <a:latin typeface="+mj-lt"/>
              </a:rPr>
              <a:t>ἑκάστην</a:t>
            </a:r>
            <a:r>
              <a:rPr lang="el-GR" b="1" i="1" dirty="0" smtClean="0">
                <a:latin typeface="+mj-lt"/>
              </a:rPr>
              <a:t>.</a:t>
            </a:r>
            <a:endParaRPr lang="en-GB" b="1" i="1" dirty="0" smtClean="0">
              <a:latin typeface="+mj-lt"/>
            </a:endParaRPr>
          </a:p>
          <a:p>
            <a:pPr>
              <a:buNone/>
            </a:pPr>
            <a:r>
              <a:rPr lang="el-GR" dirty="0" smtClean="0">
                <a:latin typeface="+mj-lt"/>
              </a:rPr>
              <a:t> </a:t>
            </a:r>
            <a:endParaRPr lang="en-GB" dirty="0" smtClean="0">
              <a:latin typeface="+mj-lt"/>
            </a:endParaRPr>
          </a:p>
          <a:p>
            <a:r>
              <a:rPr lang="el-GR" dirty="0" smtClean="0">
                <a:latin typeface="+mj-lt"/>
              </a:rPr>
              <a:t>Οι δέκα λογιστές εκλεγμένοι με κλήρο από τα μέλη της Βουλής προκειμένου να ελέγξουν τους απολογισμούς των αξιωματούχων για κάθε πρυτανεία ορίζονταν από τη Βουλή και δεν πρέπει να συγχέονται με τους ετήσιους λογιστές που ορίζονταν από την Εκκλησία για να ελέγχουν τους αξιωματούχους κατά την </a:t>
            </a:r>
            <a:r>
              <a:rPr lang="el-GR" dirty="0" err="1" smtClean="0">
                <a:latin typeface="+mj-lt"/>
              </a:rPr>
              <a:t>εύθυνά</a:t>
            </a:r>
            <a:r>
              <a:rPr lang="el-GR" dirty="0" smtClean="0">
                <a:latin typeface="+mj-lt"/>
              </a:rPr>
              <a:t> τους. Οι λογιστές αυτοί συνέβαλαν στην προετοιμασία ψήφου εμπιστοσύνης για τους αξιωματούχους, την </a:t>
            </a:r>
            <a:r>
              <a:rPr lang="el-GR" dirty="0" err="1" smtClean="0">
                <a:latin typeface="+mj-lt"/>
              </a:rPr>
              <a:t>επιχειροτονία</a:t>
            </a:r>
            <a:r>
              <a:rPr lang="el-GR" dirty="0" smtClean="0">
                <a:latin typeface="+mj-lt"/>
              </a:rPr>
              <a:t>.</a:t>
            </a:r>
            <a:endParaRPr lang="en-GB" dirty="0" smtClean="0">
              <a:latin typeface="+mj-lt"/>
            </a:endParaRPr>
          </a:p>
          <a:p>
            <a:r>
              <a:rPr lang="el-GR" dirty="0" smtClean="0">
                <a:latin typeface="+mj-lt"/>
              </a:rPr>
              <a:t>Ανάμεσα στις διαθέσιμες διαδικασίες ελέγχου την κακής διαχείρισης των αξιωματούχων, υπήρχε επίσης και μία διαδικασία που ονομαζόταν </a:t>
            </a:r>
            <a:r>
              <a:rPr lang="el-GR" b="1" i="1" dirty="0" smtClean="0">
                <a:latin typeface="+mj-lt"/>
              </a:rPr>
              <a:t>γραφή </a:t>
            </a:r>
            <a:r>
              <a:rPr lang="el-GR" b="1" i="1" dirty="0" err="1" smtClean="0">
                <a:latin typeface="+mj-lt"/>
              </a:rPr>
              <a:t>αλογίου</a:t>
            </a:r>
            <a:r>
              <a:rPr lang="el-GR" dirty="0" smtClean="0">
                <a:latin typeface="+mj-lt"/>
              </a:rPr>
              <a:t>. Τα λεξικά την αναφέρουν ως δίκη, ένας όρος που αφορά τις ιδιωτικές υποθέσεις, αλλά αφού αφορούσε την κακή διαχείριση δημόσιων αξιωματούχων, ο όρος που πρέπει να χρησιμοποιείται είναι γραφή, ένας όρος που χρησιμοποιείται για κάθε δημόσια δίκη.</a:t>
            </a:r>
            <a:endParaRPr lang="en-GB" dirty="0">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142852"/>
            <a:ext cx="8186766" cy="642942"/>
          </a:xfrm>
        </p:spPr>
        <p:txBody>
          <a:bodyPr>
            <a:normAutofit/>
          </a:bodyPr>
          <a:lstStyle/>
          <a:p>
            <a:pPr algn="ctr"/>
            <a:r>
              <a:rPr lang="el-GR" sz="3600" b="1" i="1" dirty="0" smtClean="0"/>
              <a:t>ΓΡΑΦΗ ΑΛΟΓΙΟΥ</a:t>
            </a:r>
            <a:endParaRPr lang="en-GB" sz="3600" b="1" i="1" dirty="0"/>
          </a:p>
        </p:txBody>
      </p:sp>
      <p:sp>
        <p:nvSpPr>
          <p:cNvPr id="3" name="2 - Θέση περιεχομένου"/>
          <p:cNvSpPr>
            <a:spLocks noGrp="1"/>
          </p:cNvSpPr>
          <p:nvPr>
            <p:ph idx="1"/>
          </p:nvPr>
        </p:nvSpPr>
        <p:spPr>
          <a:xfrm>
            <a:off x="357158" y="714356"/>
            <a:ext cx="8572560" cy="6000792"/>
          </a:xfrm>
        </p:spPr>
        <p:txBody>
          <a:bodyPr>
            <a:noAutofit/>
          </a:bodyPr>
          <a:lstStyle/>
          <a:p>
            <a:pPr>
              <a:buNone/>
            </a:pPr>
            <a:r>
              <a:rPr lang="el-GR" sz="2200" dirty="0" smtClean="0">
                <a:latin typeface="+mj-lt"/>
              </a:rPr>
              <a:t>Σύμφωνα με το Λεξικό του Φωτίου η </a:t>
            </a:r>
            <a:r>
              <a:rPr lang="el-GR" sz="2200" dirty="0" smtClean="0">
                <a:latin typeface="+mj-lt"/>
              </a:rPr>
              <a:t>«</a:t>
            </a:r>
            <a:r>
              <a:rPr lang="el-GR" sz="2200" b="1" dirty="0" smtClean="0">
                <a:latin typeface="+mj-lt"/>
              </a:rPr>
              <a:t>δίκη (γραφή) </a:t>
            </a:r>
            <a:r>
              <a:rPr lang="el-GR" sz="2200" b="1" dirty="0" err="1" smtClean="0">
                <a:latin typeface="+mj-lt"/>
              </a:rPr>
              <a:t>αλογίου</a:t>
            </a:r>
            <a:r>
              <a:rPr lang="el-GR" sz="2200" b="1" dirty="0" smtClean="0">
                <a:latin typeface="+mj-lt"/>
              </a:rPr>
              <a:t>» </a:t>
            </a:r>
            <a:r>
              <a:rPr lang="el-GR" sz="2200" dirty="0" smtClean="0">
                <a:latin typeface="+mj-lt"/>
              </a:rPr>
              <a:t>χρησιμοποιούνταν εναντίον αξιωματούχων για την αποτυχία απόδοσης λογαριασμών. Έχουμε ήδη αναφέρει ότι εάν οι αξιωματούχοι δεν χειρίζονταν χρήματα όφειλαν να το δηλώσουν. Σε διαφορετική περίπτωση, έπρεπε να αποδώσουν τους λογαριασμούς τους στο τέλος του αξιώματός του. Εάν αποτύγχαναν να το κάνουν  αυτό δεν θα μπορούσαν να έχουν περάσει το πρώτο στάδιο της </a:t>
            </a:r>
            <a:r>
              <a:rPr lang="el-GR" sz="2200" b="1" dirty="0" err="1" smtClean="0">
                <a:latin typeface="+mj-lt"/>
              </a:rPr>
              <a:t>εύθυνας</a:t>
            </a:r>
            <a:r>
              <a:rPr lang="el-GR" sz="2200" dirty="0" smtClean="0">
                <a:latin typeface="+mj-lt"/>
              </a:rPr>
              <a:t>. Ο αθηναϊκός νόμος προέβλεπε αυτού του είδους τη διαδικασία για όσους δεν έδιναν απολογισμό στο τέλος της θητείας τους ή συνέχισαν να διατηρούν το αξίωμά τους για περισσότερα από ένα χρόνια. Δεν έχουμε μαρτυρίες από καμία υπόθεση που να προέρχεται από </a:t>
            </a:r>
            <a:r>
              <a:rPr lang="el-GR" sz="2200" b="1" dirty="0" smtClean="0">
                <a:latin typeface="+mj-lt"/>
              </a:rPr>
              <a:t>γραφή </a:t>
            </a:r>
            <a:r>
              <a:rPr lang="el-GR" sz="2200" b="1" dirty="0" err="1" smtClean="0">
                <a:latin typeface="+mj-lt"/>
              </a:rPr>
              <a:t>αλογίου</a:t>
            </a:r>
            <a:r>
              <a:rPr lang="el-GR" sz="2200" b="1" dirty="0" smtClean="0">
                <a:latin typeface="+mj-lt"/>
              </a:rPr>
              <a:t> </a:t>
            </a:r>
            <a:r>
              <a:rPr lang="el-GR" sz="2200" dirty="0" smtClean="0">
                <a:latin typeface="+mj-lt"/>
              </a:rPr>
              <a:t>και ο λόγος ίσως είναι ότι η συγκεκριμένη διαδικασία συνεπαγόταν τον περιορισμό της υπόθεσης σε οικονομικό απολογισμό και όχι πολιτική διαφθορά ή κακή διαχείριση αρχής, αδικήματα που θα αφορούσαν άλλου είδους διαδικασίες, όπως την </a:t>
            </a:r>
            <a:r>
              <a:rPr lang="el-GR" sz="2200" b="1" dirty="0" err="1" smtClean="0">
                <a:latin typeface="+mj-lt"/>
              </a:rPr>
              <a:t>εύθυνα</a:t>
            </a:r>
            <a:r>
              <a:rPr lang="el-GR" sz="2200" dirty="0" smtClean="0">
                <a:latin typeface="+mj-lt"/>
              </a:rPr>
              <a:t> ή την </a:t>
            </a:r>
            <a:r>
              <a:rPr lang="el-GR" sz="2200" b="1" dirty="0" smtClean="0">
                <a:latin typeface="+mj-lt"/>
              </a:rPr>
              <a:t>εισαγγελία</a:t>
            </a:r>
            <a:r>
              <a:rPr lang="el-GR" sz="2200" dirty="0" smtClean="0">
                <a:latin typeface="+mj-lt"/>
              </a:rPr>
              <a:t>. Παρά την απουσία μαρτυριών, δεν μπορούμε να αποκλείσουμε την πιθανότητα ότι όσοι δεν έδιναν οικονομικό απολογισμό υπόκειντο στην </a:t>
            </a:r>
            <a:r>
              <a:rPr lang="el-GR" sz="2200" b="1" dirty="0" smtClean="0">
                <a:latin typeface="+mj-lt"/>
              </a:rPr>
              <a:t>γραφή </a:t>
            </a:r>
            <a:r>
              <a:rPr lang="el-GR" sz="2200" b="1" dirty="0" err="1" smtClean="0">
                <a:latin typeface="+mj-lt"/>
              </a:rPr>
              <a:t>αλογίου</a:t>
            </a:r>
            <a:r>
              <a:rPr lang="el-GR" sz="2200" dirty="0" smtClean="0">
                <a:latin typeface="+mj-lt"/>
              </a:rPr>
              <a:t>.</a:t>
            </a:r>
            <a:endParaRPr lang="en-GB" sz="2200" dirty="0" smtClean="0">
              <a:latin typeface="+mj-lt"/>
            </a:endParaRPr>
          </a:p>
          <a:p>
            <a:endParaRPr lang="en-GB" sz="2200" dirty="0">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714380"/>
          </a:xfrm>
        </p:spPr>
        <p:txBody>
          <a:bodyPr>
            <a:normAutofit/>
          </a:bodyPr>
          <a:lstStyle/>
          <a:p>
            <a:pPr algn="ctr"/>
            <a:r>
              <a:rPr lang="el-GR" sz="2800" b="1" i="1" dirty="0" smtClean="0"/>
              <a:t>ΓΡΑΦΗ ΠΑΡΑΝΟΜΩΝ</a:t>
            </a:r>
            <a:endParaRPr lang="en-GB" sz="2800" b="1" i="1" dirty="0"/>
          </a:p>
        </p:txBody>
      </p:sp>
      <p:sp>
        <p:nvSpPr>
          <p:cNvPr id="3" name="2 - Θέση περιεχομένου"/>
          <p:cNvSpPr>
            <a:spLocks noGrp="1"/>
          </p:cNvSpPr>
          <p:nvPr>
            <p:ph idx="1"/>
          </p:nvPr>
        </p:nvSpPr>
        <p:spPr>
          <a:xfrm>
            <a:off x="357158" y="857232"/>
            <a:ext cx="8329642" cy="5786478"/>
          </a:xfrm>
        </p:spPr>
        <p:txBody>
          <a:bodyPr>
            <a:normAutofit fontScale="47500" lnSpcReduction="20000"/>
          </a:bodyPr>
          <a:lstStyle/>
          <a:p>
            <a:r>
              <a:rPr lang="el-GR" sz="4000" dirty="0" smtClean="0">
                <a:latin typeface="+mj-lt"/>
              </a:rPr>
              <a:t>Μία διαδικασία διαθέσιμη εναντίον δημοσίων ομιλητών, των ρητόρων, που πρότειναν νόμους στην Εκκλησία, ήταν η διαδικασία που διεξαγόταν για την προώθηση παράνομου ψηφίσματος, που ονομαζόταν γραφή παρανόμων. Η διαδικασία αναφέρεται στο παρακάτω απόσπασμα:</a:t>
            </a:r>
            <a:endParaRPr lang="en-GB" sz="4000" dirty="0" smtClean="0">
              <a:latin typeface="+mj-lt"/>
            </a:endParaRPr>
          </a:p>
          <a:p>
            <a:pPr>
              <a:buNone/>
            </a:pPr>
            <a:r>
              <a:rPr lang="el-GR" sz="4000" dirty="0" smtClean="0">
                <a:latin typeface="+mj-lt"/>
              </a:rPr>
              <a:t> </a:t>
            </a:r>
            <a:endParaRPr lang="en-GB" sz="4000" dirty="0" smtClean="0">
              <a:latin typeface="+mj-lt"/>
            </a:endParaRPr>
          </a:p>
          <a:p>
            <a:pPr lvl="0"/>
            <a:r>
              <a:rPr lang="el-GR" sz="4000" b="1" dirty="0" smtClean="0">
                <a:latin typeface="+mj-lt"/>
              </a:rPr>
              <a:t>Ανδοκίδης, 1.17</a:t>
            </a:r>
            <a:endParaRPr lang="en-GB" sz="4000" dirty="0" smtClean="0">
              <a:latin typeface="+mj-lt"/>
            </a:endParaRPr>
          </a:p>
          <a:p>
            <a:pPr>
              <a:buNone/>
            </a:pPr>
            <a:r>
              <a:rPr lang="el-GR" sz="4000" dirty="0" smtClean="0">
                <a:latin typeface="+mj-lt"/>
              </a:rPr>
              <a:t>      </a:t>
            </a:r>
            <a:r>
              <a:rPr lang="el-GR" sz="4000" dirty="0" err="1" smtClean="0">
                <a:latin typeface="+mj-lt"/>
              </a:rPr>
              <a:t>ἔτι</a:t>
            </a:r>
            <a:r>
              <a:rPr lang="el-GR" sz="4000" dirty="0" smtClean="0">
                <a:latin typeface="+mj-lt"/>
              </a:rPr>
              <a:t> </a:t>
            </a:r>
            <a:r>
              <a:rPr lang="el-GR" sz="4000" dirty="0" err="1" smtClean="0">
                <a:latin typeface="+mj-lt"/>
              </a:rPr>
              <a:t>μήνυσις</a:t>
            </a:r>
            <a:r>
              <a:rPr lang="el-GR" sz="4000" dirty="0" smtClean="0">
                <a:latin typeface="+mj-lt"/>
              </a:rPr>
              <a:t> </a:t>
            </a:r>
            <a:r>
              <a:rPr lang="el-GR" sz="4000" dirty="0" err="1" smtClean="0">
                <a:latin typeface="+mj-lt"/>
              </a:rPr>
              <a:t>ἐγένετο</a:t>
            </a:r>
            <a:r>
              <a:rPr lang="el-GR" sz="4000" dirty="0" smtClean="0">
                <a:latin typeface="+mj-lt"/>
              </a:rPr>
              <a:t> μία. </a:t>
            </a:r>
            <a:r>
              <a:rPr lang="el-GR" sz="4000" dirty="0" err="1" smtClean="0">
                <a:latin typeface="+mj-lt"/>
              </a:rPr>
              <a:t>Λυδὸς</a:t>
            </a:r>
            <a:r>
              <a:rPr lang="el-GR" sz="4000" dirty="0" smtClean="0">
                <a:latin typeface="+mj-lt"/>
              </a:rPr>
              <a:t> ὁ </a:t>
            </a:r>
            <a:r>
              <a:rPr lang="el-GR" sz="4000" dirty="0" err="1" smtClean="0">
                <a:latin typeface="+mj-lt"/>
              </a:rPr>
              <a:t>Φερεκλέους</a:t>
            </a:r>
            <a:r>
              <a:rPr lang="el-GR" sz="4000" dirty="0" smtClean="0">
                <a:latin typeface="+mj-lt"/>
              </a:rPr>
              <a:t> </a:t>
            </a:r>
            <a:r>
              <a:rPr lang="el-GR" sz="4000" dirty="0" err="1" smtClean="0">
                <a:latin typeface="+mj-lt"/>
              </a:rPr>
              <a:t>τοῦ</a:t>
            </a:r>
            <a:r>
              <a:rPr lang="el-GR" sz="4000" dirty="0" smtClean="0">
                <a:latin typeface="+mj-lt"/>
              </a:rPr>
              <a:t> </a:t>
            </a:r>
            <a:r>
              <a:rPr lang="el-GR" sz="4000" dirty="0" err="1" smtClean="0">
                <a:latin typeface="+mj-lt"/>
              </a:rPr>
              <a:t>Θημακέως</a:t>
            </a:r>
            <a:r>
              <a:rPr lang="el-GR" sz="4000" dirty="0" smtClean="0">
                <a:latin typeface="+mj-lt"/>
              </a:rPr>
              <a:t> </a:t>
            </a:r>
            <a:r>
              <a:rPr lang="el-GR" sz="4000" dirty="0" err="1" smtClean="0">
                <a:latin typeface="+mj-lt"/>
              </a:rPr>
              <a:t>ἐμήνυσε</a:t>
            </a:r>
            <a:r>
              <a:rPr lang="el-GR" sz="4000" dirty="0" smtClean="0">
                <a:latin typeface="+mj-lt"/>
              </a:rPr>
              <a:t> μυστήρια γίγνεσθαι </a:t>
            </a:r>
            <a:r>
              <a:rPr lang="el-GR" sz="4000" dirty="0" err="1" smtClean="0">
                <a:latin typeface="+mj-lt"/>
              </a:rPr>
              <a:t>ἐν</a:t>
            </a:r>
            <a:r>
              <a:rPr lang="el-GR" sz="4000" dirty="0" smtClean="0">
                <a:latin typeface="+mj-lt"/>
              </a:rPr>
              <a:t> </a:t>
            </a:r>
            <a:r>
              <a:rPr lang="el-GR" sz="4000" dirty="0" err="1" smtClean="0">
                <a:latin typeface="+mj-lt"/>
              </a:rPr>
              <a:t>τῇ</a:t>
            </a:r>
            <a:r>
              <a:rPr lang="el-GR" sz="4000" dirty="0" smtClean="0">
                <a:latin typeface="+mj-lt"/>
              </a:rPr>
              <a:t> </a:t>
            </a:r>
            <a:r>
              <a:rPr lang="el-GR" sz="4000" dirty="0" err="1" smtClean="0">
                <a:latin typeface="+mj-lt"/>
              </a:rPr>
              <a:t>οἰκίᾳ</a:t>
            </a:r>
            <a:r>
              <a:rPr lang="el-GR" sz="4000" dirty="0" smtClean="0">
                <a:latin typeface="+mj-lt"/>
              </a:rPr>
              <a:t> </a:t>
            </a:r>
            <a:r>
              <a:rPr lang="el-GR" sz="4000" dirty="0" err="1" smtClean="0">
                <a:latin typeface="+mj-lt"/>
              </a:rPr>
              <a:t>Φερεκλέους</a:t>
            </a:r>
            <a:r>
              <a:rPr lang="el-GR" sz="4000" dirty="0" smtClean="0">
                <a:latin typeface="+mj-lt"/>
              </a:rPr>
              <a:t> </a:t>
            </a:r>
            <a:r>
              <a:rPr lang="el-GR" sz="4000" dirty="0" err="1" smtClean="0">
                <a:latin typeface="+mj-lt"/>
              </a:rPr>
              <a:t>τοῦ</a:t>
            </a:r>
            <a:r>
              <a:rPr lang="el-GR" sz="4000" dirty="0" smtClean="0">
                <a:latin typeface="+mj-lt"/>
              </a:rPr>
              <a:t> </a:t>
            </a:r>
            <a:r>
              <a:rPr lang="el-GR" sz="4000" dirty="0" err="1" smtClean="0">
                <a:latin typeface="+mj-lt"/>
              </a:rPr>
              <a:t>δεσπότου</a:t>
            </a:r>
            <a:r>
              <a:rPr lang="el-GR" sz="4000" dirty="0" smtClean="0">
                <a:latin typeface="+mj-lt"/>
              </a:rPr>
              <a:t> </a:t>
            </a:r>
            <a:r>
              <a:rPr lang="el-GR" sz="4000" dirty="0" err="1" smtClean="0">
                <a:latin typeface="+mj-lt"/>
              </a:rPr>
              <a:t>τοῦ</a:t>
            </a:r>
            <a:r>
              <a:rPr lang="el-GR" sz="4000" dirty="0" smtClean="0">
                <a:latin typeface="+mj-lt"/>
              </a:rPr>
              <a:t> </a:t>
            </a:r>
            <a:r>
              <a:rPr lang="el-GR" sz="4000" dirty="0" err="1" smtClean="0">
                <a:latin typeface="+mj-lt"/>
              </a:rPr>
              <a:t>ἑαυτοῦ</a:t>
            </a:r>
            <a:r>
              <a:rPr lang="el-GR" sz="4000" dirty="0" smtClean="0">
                <a:latin typeface="+mj-lt"/>
              </a:rPr>
              <a:t>, </a:t>
            </a:r>
            <a:r>
              <a:rPr lang="el-GR" sz="4000" dirty="0" err="1" smtClean="0">
                <a:latin typeface="+mj-lt"/>
              </a:rPr>
              <a:t>ἐν</a:t>
            </a:r>
            <a:r>
              <a:rPr lang="el-GR" sz="4000" dirty="0" smtClean="0">
                <a:latin typeface="+mj-lt"/>
              </a:rPr>
              <a:t> </a:t>
            </a:r>
            <a:r>
              <a:rPr lang="el-GR" sz="4000" dirty="0" err="1" smtClean="0">
                <a:latin typeface="+mj-lt"/>
              </a:rPr>
              <a:t>Θημακῷ</a:t>
            </a:r>
            <a:r>
              <a:rPr lang="el-GR" sz="4000" dirty="0" smtClean="0">
                <a:latin typeface="+mj-lt"/>
              </a:rPr>
              <a:t>: </a:t>
            </a:r>
            <a:r>
              <a:rPr lang="el-GR" sz="4000" dirty="0" err="1" smtClean="0">
                <a:latin typeface="+mj-lt"/>
              </a:rPr>
              <a:t>καὶ</a:t>
            </a:r>
            <a:r>
              <a:rPr lang="el-GR" sz="4000" dirty="0" smtClean="0">
                <a:latin typeface="+mj-lt"/>
              </a:rPr>
              <a:t> </a:t>
            </a:r>
            <a:r>
              <a:rPr lang="el-GR" sz="4000" dirty="0" err="1" smtClean="0">
                <a:latin typeface="+mj-lt"/>
              </a:rPr>
              <a:t>ἀπογράφει</a:t>
            </a:r>
            <a:r>
              <a:rPr lang="el-GR" sz="4000" dirty="0" smtClean="0">
                <a:latin typeface="+mj-lt"/>
              </a:rPr>
              <a:t> τούς τε </a:t>
            </a:r>
            <a:r>
              <a:rPr lang="el-GR" sz="4000" dirty="0" err="1" smtClean="0">
                <a:latin typeface="+mj-lt"/>
              </a:rPr>
              <a:t>ἄλλους</a:t>
            </a:r>
            <a:r>
              <a:rPr lang="el-GR" sz="4000" dirty="0" smtClean="0">
                <a:latin typeface="+mj-lt"/>
              </a:rPr>
              <a:t>, </a:t>
            </a:r>
            <a:r>
              <a:rPr lang="el-GR" sz="4000" dirty="0" err="1" smtClean="0">
                <a:latin typeface="+mj-lt"/>
              </a:rPr>
              <a:t>καὶ</a:t>
            </a:r>
            <a:r>
              <a:rPr lang="el-GR" sz="4000" dirty="0" smtClean="0">
                <a:latin typeface="+mj-lt"/>
              </a:rPr>
              <a:t> </a:t>
            </a:r>
            <a:r>
              <a:rPr lang="el-GR" sz="4000" dirty="0" err="1" smtClean="0">
                <a:latin typeface="+mj-lt"/>
              </a:rPr>
              <a:t>τὸν</a:t>
            </a:r>
            <a:r>
              <a:rPr lang="el-GR" sz="4000" dirty="0" smtClean="0">
                <a:latin typeface="+mj-lt"/>
              </a:rPr>
              <a:t> πατέρα </a:t>
            </a:r>
            <a:r>
              <a:rPr lang="el-GR" sz="4000" dirty="0" err="1" smtClean="0">
                <a:latin typeface="+mj-lt"/>
              </a:rPr>
              <a:t>ἔφη</a:t>
            </a:r>
            <a:r>
              <a:rPr lang="el-GR" sz="4000" dirty="0" smtClean="0">
                <a:latin typeface="+mj-lt"/>
              </a:rPr>
              <a:t> </a:t>
            </a:r>
            <a:r>
              <a:rPr lang="el-GR" sz="4000" dirty="0" err="1" smtClean="0">
                <a:latin typeface="+mj-lt"/>
              </a:rPr>
              <a:t>τὸν</a:t>
            </a:r>
            <a:r>
              <a:rPr lang="el-GR" sz="4000" dirty="0" smtClean="0">
                <a:latin typeface="+mj-lt"/>
              </a:rPr>
              <a:t> </a:t>
            </a:r>
            <a:r>
              <a:rPr lang="el-GR" sz="4000" dirty="0" err="1" smtClean="0">
                <a:latin typeface="+mj-lt"/>
              </a:rPr>
              <a:t>ἐμὸν</a:t>
            </a:r>
            <a:r>
              <a:rPr lang="el-GR" sz="4000" dirty="0" smtClean="0">
                <a:latin typeface="+mj-lt"/>
              </a:rPr>
              <a:t> </a:t>
            </a:r>
            <a:r>
              <a:rPr lang="el-GR" sz="4000" dirty="0" err="1" smtClean="0">
                <a:latin typeface="+mj-lt"/>
              </a:rPr>
              <a:t>παρεῖναι</a:t>
            </a:r>
            <a:r>
              <a:rPr lang="el-GR" sz="4000" dirty="0" smtClean="0">
                <a:latin typeface="+mj-lt"/>
              </a:rPr>
              <a:t> </a:t>
            </a:r>
            <a:r>
              <a:rPr lang="el-GR" sz="4000" dirty="0" err="1" smtClean="0">
                <a:latin typeface="+mj-lt"/>
              </a:rPr>
              <a:t>μέν</a:t>
            </a:r>
            <a:r>
              <a:rPr lang="el-GR" sz="4000" dirty="0" smtClean="0">
                <a:latin typeface="+mj-lt"/>
              </a:rPr>
              <a:t>, </a:t>
            </a:r>
            <a:r>
              <a:rPr lang="el-GR" sz="4000" dirty="0" err="1" smtClean="0">
                <a:latin typeface="+mj-lt"/>
              </a:rPr>
              <a:t>καθεύδειν</a:t>
            </a:r>
            <a:r>
              <a:rPr lang="el-GR" sz="4000" dirty="0" smtClean="0">
                <a:latin typeface="+mj-lt"/>
              </a:rPr>
              <a:t> </a:t>
            </a:r>
            <a:r>
              <a:rPr lang="el-GR" sz="4000" dirty="0" err="1" smtClean="0">
                <a:latin typeface="+mj-lt"/>
              </a:rPr>
              <a:t>δὲ</a:t>
            </a:r>
            <a:r>
              <a:rPr lang="el-GR" sz="4000" dirty="0" smtClean="0">
                <a:latin typeface="+mj-lt"/>
              </a:rPr>
              <a:t> </a:t>
            </a:r>
            <a:r>
              <a:rPr lang="el-GR" sz="4000" dirty="0" err="1" smtClean="0">
                <a:latin typeface="+mj-lt"/>
              </a:rPr>
              <a:t>ἐγκεκαλυμμένον</a:t>
            </a:r>
            <a:r>
              <a:rPr lang="el-GR" sz="4000" dirty="0" smtClean="0">
                <a:latin typeface="+mj-lt"/>
              </a:rPr>
              <a:t>. Σπεύσιππος </a:t>
            </a:r>
            <a:r>
              <a:rPr lang="el-GR" sz="4000" dirty="0" err="1" smtClean="0">
                <a:latin typeface="+mj-lt"/>
              </a:rPr>
              <a:t>δὲ</a:t>
            </a:r>
            <a:r>
              <a:rPr lang="el-GR" sz="4000" dirty="0" smtClean="0">
                <a:latin typeface="+mj-lt"/>
              </a:rPr>
              <a:t> </a:t>
            </a:r>
            <a:r>
              <a:rPr lang="el-GR" sz="4000" dirty="0" err="1" smtClean="0">
                <a:latin typeface="+mj-lt"/>
              </a:rPr>
              <a:t>βουλεύων</a:t>
            </a:r>
            <a:r>
              <a:rPr lang="el-GR" sz="4000" dirty="0" smtClean="0">
                <a:latin typeface="+mj-lt"/>
              </a:rPr>
              <a:t> </a:t>
            </a:r>
            <a:r>
              <a:rPr lang="el-GR" sz="4000" dirty="0" err="1" smtClean="0">
                <a:latin typeface="+mj-lt"/>
              </a:rPr>
              <a:t>παραδίδωσιν</a:t>
            </a:r>
            <a:r>
              <a:rPr lang="el-GR" sz="4000" dirty="0" smtClean="0">
                <a:latin typeface="+mj-lt"/>
              </a:rPr>
              <a:t> </a:t>
            </a:r>
            <a:r>
              <a:rPr lang="el-GR" sz="4000" dirty="0" err="1" smtClean="0">
                <a:latin typeface="+mj-lt"/>
              </a:rPr>
              <a:t>αὐτοὺς</a:t>
            </a:r>
            <a:r>
              <a:rPr lang="el-GR" sz="4000" dirty="0" smtClean="0">
                <a:latin typeface="+mj-lt"/>
              </a:rPr>
              <a:t> </a:t>
            </a:r>
            <a:r>
              <a:rPr lang="el-GR" sz="4000" dirty="0" err="1" smtClean="0">
                <a:latin typeface="+mj-lt"/>
              </a:rPr>
              <a:t>τῷ</a:t>
            </a:r>
            <a:r>
              <a:rPr lang="el-GR" sz="4000" dirty="0" smtClean="0">
                <a:latin typeface="+mj-lt"/>
              </a:rPr>
              <a:t> </a:t>
            </a:r>
            <a:r>
              <a:rPr lang="el-GR" sz="4000" dirty="0" err="1" smtClean="0">
                <a:latin typeface="+mj-lt"/>
              </a:rPr>
              <a:t>δικαστηρίῳ</a:t>
            </a:r>
            <a:r>
              <a:rPr lang="el-GR" sz="4000" dirty="0" smtClean="0">
                <a:latin typeface="+mj-lt"/>
              </a:rPr>
              <a:t>. </a:t>
            </a:r>
            <a:r>
              <a:rPr lang="el-GR" sz="4000" dirty="0" err="1" smtClean="0">
                <a:latin typeface="+mj-lt"/>
              </a:rPr>
              <a:t>κἄπειτα</a:t>
            </a:r>
            <a:r>
              <a:rPr lang="el-GR" sz="4000" dirty="0" smtClean="0">
                <a:latin typeface="+mj-lt"/>
              </a:rPr>
              <a:t> ὁ </a:t>
            </a:r>
            <a:r>
              <a:rPr lang="el-GR" sz="4000" dirty="0" err="1" smtClean="0">
                <a:latin typeface="+mj-lt"/>
              </a:rPr>
              <a:t>πατὴρ</a:t>
            </a:r>
            <a:r>
              <a:rPr lang="el-GR" sz="4000" dirty="0" smtClean="0">
                <a:latin typeface="+mj-lt"/>
              </a:rPr>
              <a:t> </a:t>
            </a:r>
            <a:r>
              <a:rPr lang="el-GR" sz="4000" dirty="0" err="1" smtClean="0">
                <a:latin typeface="+mj-lt"/>
              </a:rPr>
              <a:t>καταστήσας</a:t>
            </a:r>
            <a:r>
              <a:rPr lang="el-GR" sz="4000" dirty="0" smtClean="0">
                <a:latin typeface="+mj-lt"/>
              </a:rPr>
              <a:t> </a:t>
            </a:r>
            <a:r>
              <a:rPr lang="el-GR" sz="4000" dirty="0" err="1" smtClean="0">
                <a:latin typeface="+mj-lt"/>
              </a:rPr>
              <a:t>ἐγγυητὰς</a:t>
            </a:r>
            <a:r>
              <a:rPr lang="el-GR" sz="4000" dirty="0" smtClean="0">
                <a:latin typeface="+mj-lt"/>
              </a:rPr>
              <a:t> </a:t>
            </a:r>
            <a:r>
              <a:rPr lang="el-GR" sz="4000" dirty="0" err="1" smtClean="0">
                <a:latin typeface="+mj-lt"/>
              </a:rPr>
              <a:t>ἐγράψατο</a:t>
            </a:r>
            <a:r>
              <a:rPr lang="el-GR" sz="4000" dirty="0" smtClean="0">
                <a:latin typeface="+mj-lt"/>
              </a:rPr>
              <a:t> </a:t>
            </a:r>
            <a:r>
              <a:rPr lang="el-GR" sz="4000" dirty="0" err="1" smtClean="0">
                <a:latin typeface="+mj-lt"/>
              </a:rPr>
              <a:t>τὸν</a:t>
            </a:r>
            <a:r>
              <a:rPr lang="el-GR" sz="4000" dirty="0" smtClean="0">
                <a:latin typeface="+mj-lt"/>
              </a:rPr>
              <a:t> </a:t>
            </a:r>
            <a:r>
              <a:rPr lang="el-GR" sz="4000" dirty="0" err="1" smtClean="0">
                <a:latin typeface="+mj-lt"/>
              </a:rPr>
              <a:t>Σπεύσιππον</a:t>
            </a:r>
            <a:r>
              <a:rPr lang="el-GR" sz="4000" dirty="0" smtClean="0">
                <a:latin typeface="+mj-lt"/>
              </a:rPr>
              <a:t> παρανόμων, </a:t>
            </a:r>
            <a:r>
              <a:rPr lang="el-GR" sz="4000" dirty="0" err="1" smtClean="0">
                <a:latin typeface="+mj-lt"/>
              </a:rPr>
              <a:t>καὶ</a:t>
            </a:r>
            <a:r>
              <a:rPr lang="el-GR" sz="4000" dirty="0" smtClean="0">
                <a:latin typeface="+mj-lt"/>
              </a:rPr>
              <a:t> </a:t>
            </a:r>
            <a:r>
              <a:rPr lang="el-GR" sz="4000" dirty="0" err="1" smtClean="0">
                <a:latin typeface="+mj-lt"/>
              </a:rPr>
              <a:t>ἠγωνίσατο</a:t>
            </a:r>
            <a:r>
              <a:rPr lang="el-GR" sz="4000" dirty="0" smtClean="0">
                <a:latin typeface="+mj-lt"/>
              </a:rPr>
              <a:t> </a:t>
            </a:r>
            <a:r>
              <a:rPr lang="el-GR" sz="4000" dirty="0" err="1" smtClean="0">
                <a:latin typeface="+mj-lt"/>
              </a:rPr>
              <a:t>ἐν</a:t>
            </a:r>
            <a:r>
              <a:rPr lang="el-GR" sz="4000" dirty="0" smtClean="0">
                <a:latin typeface="+mj-lt"/>
              </a:rPr>
              <a:t> </a:t>
            </a:r>
            <a:r>
              <a:rPr lang="el-GR" sz="4000" dirty="0" err="1" smtClean="0">
                <a:latin typeface="+mj-lt"/>
              </a:rPr>
              <a:t>ἑξακισχιλίοις</a:t>
            </a:r>
            <a:r>
              <a:rPr lang="el-GR" sz="4000" dirty="0" smtClean="0">
                <a:latin typeface="+mj-lt"/>
              </a:rPr>
              <a:t> </a:t>
            </a:r>
            <a:r>
              <a:rPr lang="el-GR" sz="4000" dirty="0" err="1" smtClean="0">
                <a:latin typeface="+mj-lt"/>
              </a:rPr>
              <a:t>Ἀθηναίων</a:t>
            </a:r>
            <a:r>
              <a:rPr lang="el-GR" sz="4000" dirty="0" smtClean="0">
                <a:latin typeface="+mj-lt"/>
              </a:rPr>
              <a:t>, </a:t>
            </a:r>
            <a:r>
              <a:rPr lang="el-GR" sz="4000" dirty="0" err="1" smtClean="0">
                <a:latin typeface="+mj-lt"/>
              </a:rPr>
              <a:t>καὶ</a:t>
            </a:r>
            <a:r>
              <a:rPr lang="el-GR" sz="4000" dirty="0" smtClean="0">
                <a:latin typeface="+mj-lt"/>
              </a:rPr>
              <a:t> μετέλαβε </a:t>
            </a:r>
            <a:r>
              <a:rPr lang="el-GR" sz="4000" dirty="0" err="1" smtClean="0">
                <a:latin typeface="+mj-lt"/>
              </a:rPr>
              <a:t>δικαστῶν</a:t>
            </a:r>
            <a:r>
              <a:rPr lang="el-GR" sz="4000" dirty="0" smtClean="0">
                <a:latin typeface="+mj-lt"/>
              </a:rPr>
              <a:t> τοσούτων </a:t>
            </a:r>
            <a:r>
              <a:rPr lang="el-GR" sz="4000" dirty="0" err="1" smtClean="0">
                <a:latin typeface="+mj-lt"/>
              </a:rPr>
              <a:t>οὐδὲ</a:t>
            </a:r>
            <a:r>
              <a:rPr lang="el-GR" sz="4000" dirty="0" smtClean="0">
                <a:latin typeface="+mj-lt"/>
              </a:rPr>
              <a:t> </a:t>
            </a:r>
            <a:r>
              <a:rPr lang="el-GR" sz="4000" dirty="0" err="1" smtClean="0">
                <a:latin typeface="+mj-lt"/>
              </a:rPr>
              <a:t>διακοσίας</a:t>
            </a:r>
            <a:r>
              <a:rPr lang="el-GR" sz="4000" dirty="0" smtClean="0">
                <a:latin typeface="+mj-lt"/>
              </a:rPr>
              <a:t> ψήφους ὁ Σπεύσιππος. ὁ </a:t>
            </a:r>
            <a:r>
              <a:rPr lang="el-GR" sz="4000" dirty="0" err="1" smtClean="0">
                <a:latin typeface="+mj-lt"/>
              </a:rPr>
              <a:t>δὲ</a:t>
            </a:r>
            <a:r>
              <a:rPr lang="el-GR" sz="4000" dirty="0" smtClean="0">
                <a:latin typeface="+mj-lt"/>
              </a:rPr>
              <a:t> </a:t>
            </a:r>
            <a:r>
              <a:rPr lang="el-GR" sz="4000" dirty="0" err="1" smtClean="0">
                <a:latin typeface="+mj-lt"/>
              </a:rPr>
              <a:t>πείσας</a:t>
            </a:r>
            <a:r>
              <a:rPr lang="el-GR" sz="4000" dirty="0" smtClean="0">
                <a:latin typeface="+mj-lt"/>
              </a:rPr>
              <a:t> </a:t>
            </a:r>
            <a:r>
              <a:rPr lang="el-GR" sz="4000" dirty="0" err="1" smtClean="0">
                <a:latin typeface="+mj-lt"/>
              </a:rPr>
              <a:t>καὶ</a:t>
            </a:r>
            <a:r>
              <a:rPr lang="el-GR" sz="4000" dirty="0" smtClean="0">
                <a:latin typeface="+mj-lt"/>
              </a:rPr>
              <a:t> δεόμενος </a:t>
            </a:r>
            <a:r>
              <a:rPr lang="el-GR" sz="4000" dirty="0" err="1" smtClean="0">
                <a:latin typeface="+mj-lt"/>
              </a:rPr>
              <a:t>μεῖναι</a:t>
            </a:r>
            <a:r>
              <a:rPr lang="el-GR" sz="4000" dirty="0" smtClean="0">
                <a:latin typeface="+mj-lt"/>
              </a:rPr>
              <a:t> </a:t>
            </a:r>
            <a:r>
              <a:rPr lang="el-GR" sz="4000" dirty="0" err="1" smtClean="0">
                <a:latin typeface="+mj-lt"/>
              </a:rPr>
              <a:t>τὸν</a:t>
            </a:r>
            <a:r>
              <a:rPr lang="el-GR" sz="4000" dirty="0" smtClean="0">
                <a:latin typeface="+mj-lt"/>
              </a:rPr>
              <a:t> πατέρα </a:t>
            </a:r>
            <a:r>
              <a:rPr lang="el-GR" sz="4000" dirty="0" err="1" smtClean="0">
                <a:latin typeface="+mj-lt"/>
              </a:rPr>
              <a:t>ἐγὼ</a:t>
            </a:r>
            <a:r>
              <a:rPr lang="el-GR" sz="4000" dirty="0" smtClean="0">
                <a:latin typeface="+mj-lt"/>
              </a:rPr>
              <a:t> </a:t>
            </a:r>
            <a:r>
              <a:rPr lang="el-GR" sz="4000" dirty="0" err="1" smtClean="0">
                <a:latin typeface="+mj-lt"/>
              </a:rPr>
              <a:t>ἦν</a:t>
            </a:r>
            <a:r>
              <a:rPr lang="el-GR" sz="4000" dirty="0" smtClean="0">
                <a:latin typeface="+mj-lt"/>
              </a:rPr>
              <a:t> μάλιστα, </a:t>
            </a:r>
            <a:r>
              <a:rPr lang="el-GR" sz="4000" dirty="0" err="1" smtClean="0">
                <a:latin typeface="+mj-lt"/>
              </a:rPr>
              <a:t>εἶτα</a:t>
            </a:r>
            <a:r>
              <a:rPr lang="el-GR" sz="4000" dirty="0" smtClean="0">
                <a:latin typeface="+mj-lt"/>
              </a:rPr>
              <a:t> </a:t>
            </a:r>
            <a:r>
              <a:rPr lang="el-GR" sz="4000" dirty="0" err="1" smtClean="0">
                <a:latin typeface="+mj-lt"/>
              </a:rPr>
              <a:t>δὲ</a:t>
            </a:r>
            <a:r>
              <a:rPr lang="el-GR" sz="4000" dirty="0" smtClean="0">
                <a:latin typeface="+mj-lt"/>
              </a:rPr>
              <a:t> </a:t>
            </a:r>
            <a:r>
              <a:rPr lang="el-GR" sz="4000" dirty="0" err="1" smtClean="0">
                <a:latin typeface="+mj-lt"/>
              </a:rPr>
              <a:t>καὶ</a:t>
            </a:r>
            <a:r>
              <a:rPr lang="el-GR" sz="4000" dirty="0" smtClean="0">
                <a:latin typeface="+mj-lt"/>
              </a:rPr>
              <a:t> </a:t>
            </a:r>
            <a:r>
              <a:rPr lang="el-GR" sz="4000" dirty="0" err="1" smtClean="0">
                <a:latin typeface="+mj-lt"/>
              </a:rPr>
              <a:t>οἱ</a:t>
            </a:r>
            <a:r>
              <a:rPr lang="el-GR" sz="4000" dirty="0" smtClean="0">
                <a:latin typeface="+mj-lt"/>
              </a:rPr>
              <a:t> </a:t>
            </a:r>
            <a:r>
              <a:rPr lang="el-GR" sz="4000" dirty="0" err="1" smtClean="0">
                <a:latin typeface="+mj-lt"/>
              </a:rPr>
              <a:t>ἄλλοι</a:t>
            </a:r>
            <a:r>
              <a:rPr lang="el-GR" sz="4000" dirty="0" smtClean="0">
                <a:latin typeface="+mj-lt"/>
              </a:rPr>
              <a:t> </a:t>
            </a:r>
            <a:r>
              <a:rPr lang="el-GR" sz="4000" dirty="0" err="1" smtClean="0">
                <a:latin typeface="+mj-lt"/>
              </a:rPr>
              <a:t>συγγενεῖς</a:t>
            </a:r>
            <a:r>
              <a:rPr lang="el-GR" sz="4000" dirty="0" smtClean="0">
                <a:latin typeface="+mj-lt"/>
              </a:rPr>
              <a:t>.</a:t>
            </a:r>
            <a:endParaRPr lang="en-GB" sz="4000" dirty="0" smtClean="0">
              <a:latin typeface="+mj-lt"/>
            </a:endParaRPr>
          </a:p>
          <a:p>
            <a:pPr>
              <a:buNone/>
            </a:pPr>
            <a:r>
              <a:rPr lang="el-GR" sz="4000" dirty="0" smtClean="0">
                <a:latin typeface="+mj-lt"/>
              </a:rPr>
              <a:t> </a:t>
            </a:r>
            <a:endParaRPr lang="en-GB" sz="4000" dirty="0" smtClean="0">
              <a:latin typeface="+mj-lt"/>
            </a:endParaRPr>
          </a:p>
          <a:p>
            <a:r>
              <a:rPr lang="el-GR" sz="4000" dirty="0" smtClean="0">
                <a:latin typeface="+mj-lt"/>
              </a:rPr>
              <a:t>Στην διαδικασία εναντίον του Σπεύσιππου εδώ αναφέρεται ότι έγινε ενώπιον δικαστηρίου 6000 δικαστών, δηλ. όλο το σώμα των δικαστών του έτους, και κανένα άλλο παράδειγμα δεν είναι γνωστό για τέτοιου είδους ακρόαση. Πιθανώς η βεβήλωση των μυστηρίων προκάλεσε τρομακτικό πανικό και έξαρση ώστε μόνο το μεγαλύτερο δυνατό σώμα δικαστών θεωρήθηκε κατάλληλο, γεγονός που δείχνει και τη σοβαρότητα της υπόθεσης.</a:t>
            </a:r>
            <a:endParaRPr lang="en-GB" sz="4000" dirty="0" smtClean="0">
              <a:latin typeface="+mj-lt"/>
            </a:endParaRPr>
          </a:p>
          <a:p>
            <a:endParaRPr lang="en-GB"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57224" y="274638"/>
            <a:ext cx="7829576" cy="582594"/>
          </a:xfrm>
        </p:spPr>
        <p:txBody>
          <a:bodyPr>
            <a:normAutofit fontScale="90000"/>
          </a:bodyPr>
          <a:lstStyle/>
          <a:p>
            <a:pPr algn="ctr"/>
            <a:r>
              <a:rPr lang="el-GR" b="1" dirty="0" smtClean="0"/>
              <a:t>Αθηναίων Πολιτεία 42.1</a:t>
            </a:r>
            <a:r>
              <a:rPr lang="el-GR" dirty="0" smtClean="0"/>
              <a:t> </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857224" y="1000108"/>
            <a:ext cx="7829576" cy="5019692"/>
          </a:xfrm>
        </p:spPr>
        <p:style>
          <a:lnRef idx="2">
            <a:schemeClr val="dk1">
              <a:shade val="50000"/>
            </a:schemeClr>
          </a:lnRef>
          <a:fillRef idx="1">
            <a:schemeClr val="dk1"/>
          </a:fillRef>
          <a:effectRef idx="0">
            <a:schemeClr val="dk1"/>
          </a:effectRef>
          <a:fontRef idx="minor">
            <a:schemeClr val="lt1"/>
          </a:fontRef>
        </p:style>
        <p:txBody>
          <a:bodyPr>
            <a:normAutofit fontScale="77500" lnSpcReduction="20000"/>
          </a:bodyPr>
          <a:lstStyle/>
          <a:p>
            <a:r>
              <a:rPr lang="el-GR" sz="3100" b="1" dirty="0" err="1" smtClean="0">
                <a:solidFill>
                  <a:schemeClr val="accent6">
                    <a:lumMod val="75000"/>
                  </a:schemeClr>
                </a:solidFill>
                <a:hlinkClick r:id="rId2"/>
              </a:rPr>
              <a:t>ἔχει</a:t>
            </a:r>
            <a:r>
              <a:rPr lang="en-US" sz="3100" b="1" dirty="0" smtClean="0">
                <a:solidFill>
                  <a:schemeClr val="accent6">
                    <a:lumMod val="75000"/>
                  </a:schemeClr>
                </a:solidFill>
              </a:rPr>
              <a:t> </a:t>
            </a:r>
            <a:r>
              <a:rPr lang="el-GR" sz="3100" b="1" dirty="0" err="1" smtClean="0">
                <a:solidFill>
                  <a:schemeClr val="accent6">
                    <a:lumMod val="75000"/>
                  </a:schemeClr>
                </a:solidFill>
                <a:hlinkClick r:id="rId3"/>
              </a:rPr>
              <a:t>δ᾽</a:t>
            </a:r>
            <a:r>
              <a:rPr lang="en-US" sz="3100" b="1" dirty="0" smtClean="0">
                <a:solidFill>
                  <a:schemeClr val="accent6">
                    <a:lumMod val="75000"/>
                  </a:schemeClr>
                </a:solidFill>
              </a:rPr>
              <a:t> </a:t>
            </a:r>
            <a:r>
              <a:rPr lang="el-GR" sz="3100" b="1" dirty="0" smtClean="0">
                <a:solidFill>
                  <a:schemeClr val="accent6">
                    <a:lumMod val="75000"/>
                  </a:schemeClr>
                </a:solidFill>
                <a:hlinkClick r:id="rId4"/>
              </a:rPr>
              <a:t>ἡ</a:t>
            </a:r>
            <a:r>
              <a:rPr lang="en-US" sz="3100" b="1" dirty="0" smtClean="0">
                <a:solidFill>
                  <a:schemeClr val="accent6">
                    <a:lumMod val="75000"/>
                  </a:schemeClr>
                </a:solidFill>
              </a:rPr>
              <a:t> </a:t>
            </a:r>
            <a:r>
              <a:rPr lang="el-GR" sz="3100" b="1" dirty="0" err="1" smtClean="0">
                <a:solidFill>
                  <a:schemeClr val="accent6">
                    <a:lumMod val="75000"/>
                  </a:schemeClr>
                </a:solidFill>
                <a:hlinkClick r:id="rId5"/>
              </a:rPr>
              <a:t>νῦν</a:t>
            </a:r>
            <a:r>
              <a:rPr lang="en-US" sz="3100" b="1" dirty="0" smtClean="0">
                <a:solidFill>
                  <a:schemeClr val="accent6">
                    <a:lumMod val="75000"/>
                  </a:schemeClr>
                </a:solidFill>
              </a:rPr>
              <a:t> </a:t>
            </a:r>
            <a:r>
              <a:rPr lang="el-GR" sz="3100" b="1" dirty="0" err="1" smtClean="0">
                <a:solidFill>
                  <a:schemeClr val="accent6">
                    <a:lumMod val="75000"/>
                  </a:schemeClr>
                </a:solidFill>
                <a:hlinkClick r:id="rId6"/>
              </a:rPr>
              <a:t>κατάστασις</a:t>
            </a:r>
            <a:r>
              <a:rPr lang="en-US" sz="3100" b="1" dirty="0" smtClean="0">
                <a:solidFill>
                  <a:schemeClr val="accent6">
                    <a:lumMod val="75000"/>
                  </a:schemeClr>
                </a:solidFill>
              </a:rPr>
              <a:t> </a:t>
            </a:r>
            <a:r>
              <a:rPr lang="el-GR" sz="3100" b="1" dirty="0" err="1" smtClean="0">
                <a:solidFill>
                  <a:schemeClr val="accent6">
                    <a:lumMod val="75000"/>
                  </a:schemeClr>
                </a:solidFill>
                <a:hlinkClick r:id="rId7"/>
              </a:rPr>
              <a:t>τῆς</a:t>
            </a:r>
            <a:r>
              <a:rPr lang="en-US" sz="3100" b="1" dirty="0" smtClean="0">
                <a:solidFill>
                  <a:schemeClr val="accent6">
                    <a:lumMod val="75000"/>
                  </a:schemeClr>
                </a:solidFill>
              </a:rPr>
              <a:t> </a:t>
            </a:r>
            <a:r>
              <a:rPr lang="el-GR" sz="3100" b="1" dirty="0" smtClean="0">
                <a:solidFill>
                  <a:schemeClr val="accent6">
                    <a:lumMod val="75000"/>
                  </a:schemeClr>
                </a:solidFill>
                <a:hlinkClick r:id="rId8"/>
              </a:rPr>
              <a:t>πολιτείας</a:t>
            </a:r>
            <a:r>
              <a:rPr lang="en-US" sz="3100" b="1" dirty="0" smtClean="0">
                <a:solidFill>
                  <a:schemeClr val="accent6">
                    <a:lumMod val="75000"/>
                  </a:schemeClr>
                </a:solidFill>
              </a:rPr>
              <a:t> </a:t>
            </a:r>
            <a:r>
              <a:rPr lang="el-GR" sz="3100" b="1" dirty="0" err="1" smtClean="0">
                <a:solidFill>
                  <a:schemeClr val="accent6">
                    <a:lumMod val="75000"/>
                  </a:schemeClr>
                </a:solidFill>
                <a:hlinkClick r:id="rId9"/>
              </a:rPr>
              <a:t>τόνδε</a:t>
            </a:r>
            <a:r>
              <a:rPr lang="en-US" sz="3100" b="1" dirty="0" smtClean="0">
                <a:solidFill>
                  <a:schemeClr val="accent6">
                    <a:lumMod val="75000"/>
                  </a:schemeClr>
                </a:solidFill>
              </a:rPr>
              <a:t> </a:t>
            </a:r>
            <a:r>
              <a:rPr lang="el-GR" sz="3100" b="1" dirty="0" err="1" smtClean="0">
                <a:solidFill>
                  <a:schemeClr val="accent6">
                    <a:lumMod val="75000"/>
                  </a:schemeClr>
                </a:solidFill>
                <a:hlinkClick r:id="rId10"/>
              </a:rPr>
              <a:t>τὸν</a:t>
            </a:r>
            <a:r>
              <a:rPr lang="en-US" sz="3100" b="1" dirty="0" smtClean="0">
                <a:solidFill>
                  <a:schemeClr val="accent6">
                    <a:lumMod val="75000"/>
                  </a:schemeClr>
                </a:solidFill>
              </a:rPr>
              <a:t> </a:t>
            </a:r>
            <a:r>
              <a:rPr lang="el-GR" sz="3100" b="1" dirty="0" smtClean="0">
                <a:solidFill>
                  <a:schemeClr val="accent6">
                    <a:lumMod val="75000"/>
                  </a:schemeClr>
                </a:solidFill>
                <a:hlinkClick r:id="rId11"/>
              </a:rPr>
              <a:t>τρόπον</a:t>
            </a:r>
            <a:r>
              <a:rPr lang="el-GR" sz="3100" b="1" dirty="0" smtClean="0">
                <a:solidFill>
                  <a:schemeClr val="accent6">
                    <a:lumMod val="75000"/>
                  </a:schemeClr>
                </a:solidFill>
              </a:rPr>
              <a:t>. </a:t>
            </a:r>
            <a:r>
              <a:rPr lang="el-GR" sz="3100" b="1" dirty="0" err="1" smtClean="0">
                <a:solidFill>
                  <a:schemeClr val="accent6">
                    <a:lumMod val="75000"/>
                  </a:schemeClr>
                </a:solidFill>
                <a:hlinkClick r:id="rId12"/>
              </a:rPr>
              <a:t>μετέχουσιν</a:t>
            </a:r>
            <a:r>
              <a:rPr lang="en-US" sz="3100" b="1" dirty="0" smtClean="0">
                <a:solidFill>
                  <a:schemeClr val="accent6">
                    <a:lumMod val="75000"/>
                  </a:schemeClr>
                </a:solidFill>
              </a:rPr>
              <a:t> </a:t>
            </a:r>
            <a:r>
              <a:rPr lang="el-GR" sz="3100" b="1" dirty="0" err="1" smtClean="0">
                <a:solidFill>
                  <a:schemeClr val="accent6">
                    <a:lumMod val="75000"/>
                  </a:schemeClr>
                </a:solidFill>
                <a:hlinkClick r:id="rId13"/>
              </a:rPr>
              <a:t>μὲν</a:t>
            </a:r>
            <a:r>
              <a:rPr lang="en-US" sz="3100" b="1" dirty="0" smtClean="0">
                <a:solidFill>
                  <a:schemeClr val="accent6">
                    <a:lumMod val="75000"/>
                  </a:schemeClr>
                </a:solidFill>
              </a:rPr>
              <a:t> </a:t>
            </a:r>
            <a:r>
              <a:rPr lang="el-GR" sz="3100" b="1" dirty="0" err="1" smtClean="0">
                <a:solidFill>
                  <a:schemeClr val="accent6">
                    <a:lumMod val="75000"/>
                  </a:schemeClr>
                </a:solidFill>
                <a:hlinkClick r:id="rId14"/>
              </a:rPr>
              <a:t>τῆς</a:t>
            </a:r>
            <a:r>
              <a:rPr lang="en-US" sz="3100" b="1" dirty="0" smtClean="0">
                <a:solidFill>
                  <a:schemeClr val="accent6">
                    <a:lumMod val="75000"/>
                  </a:schemeClr>
                </a:solidFill>
              </a:rPr>
              <a:t> </a:t>
            </a:r>
            <a:r>
              <a:rPr lang="el-GR" sz="3100" b="1" dirty="0" smtClean="0">
                <a:solidFill>
                  <a:schemeClr val="accent6">
                    <a:lumMod val="75000"/>
                  </a:schemeClr>
                </a:solidFill>
                <a:hlinkClick r:id="rId15"/>
              </a:rPr>
              <a:t>πολιτείας</a:t>
            </a:r>
            <a:r>
              <a:rPr lang="en-US" sz="3100" b="1" dirty="0" smtClean="0">
                <a:solidFill>
                  <a:schemeClr val="accent6">
                    <a:lumMod val="75000"/>
                  </a:schemeClr>
                </a:solidFill>
              </a:rPr>
              <a:t> </a:t>
            </a:r>
            <a:r>
              <a:rPr lang="el-GR" sz="3100" b="1" dirty="0" err="1" smtClean="0">
                <a:solidFill>
                  <a:schemeClr val="accent6">
                    <a:lumMod val="75000"/>
                  </a:schemeClr>
                </a:solidFill>
                <a:hlinkClick r:id="rId16"/>
              </a:rPr>
              <a:t>οἱ</a:t>
            </a:r>
            <a:r>
              <a:rPr lang="en-US" sz="3100" b="1" dirty="0" smtClean="0">
                <a:solidFill>
                  <a:schemeClr val="accent6">
                    <a:lumMod val="75000"/>
                  </a:schemeClr>
                </a:solidFill>
              </a:rPr>
              <a:t> </a:t>
            </a:r>
            <a:r>
              <a:rPr lang="el-GR" sz="3100" b="1" dirty="0" err="1" smtClean="0">
                <a:solidFill>
                  <a:schemeClr val="accent6">
                    <a:lumMod val="75000"/>
                  </a:schemeClr>
                </a:solidFill>
                <a:hlinkClick r:id="rId17"/>
              </a:rPr>
              <a:t>ἐξ</a:t>
            </a:r>
            <a:r>
              <a:rPr lang="en-US" sz="3100" b="1" dirty="0" smtClean="0">
                <a:solidFill>
                  <a:schemeClr val="accent6">
                    <a:lumMod val="75000"/>
                  </a:schemeClr>
                </a:solidFill>
              </a:rPr>
              <a:t> </a:t>
            </a:r>
            <a:r>
              <a:rPr lang="el-GR" sz="3100" b="1" dirty="0" err="1" smtClean="0">
                <a:solidFill>
                  <a:schemeClr val="accent6">
                    <a:lumMod val="75000"/>
                  </a:schemeClr>
                </a:solidFill>
                <a:hlinkClick r:id="rId18"/>
              </a:rPr>
              <a:t>ἀμφοτέρων</a:t>
            </a:r>
            <a:r>
              <a:rPr lang="en-US" sz="3100" b="1" dirty="0" smtClean="0">
                <a:solidFill>
                  <a:schemeClr val="accent6">
                    <a:lumMod val="75000"/>
                  </a:schemeClr>
                </a:solidFill>
              </a:rPr>
              <a:t> </a:t>
            </a:r>
            <a:r>
              <a:rPr lang="el-GR" sz="3100" b="1" dirty="0" err="1" smtClean="0">
                <a:solidFill>
                  <a:schemeClr val="accent6">
                    <a:lumMod val="75000"/>
                  </a:schemeClr>
                </a:solidFill>
                <a:hlinkClick r:id="rId19"/>
              </a:rPr>
              <a:t>γεγονότες</a:t>
            </a:r>
            <a:r>
              <a:rPr lang="en-US" sz="3100" b="1" dirty="0" smtClean="0">
                <a:solidFill>
                  <a:schemeClr val="accent6">
                    <a:lumMod val="75000"/>
                  </a:schemeClr>
                </a:solidFill>
              </a:rPr>
              <a:t> </a:t>
            </a:r>
            <a:r>
              <a:rPr lang="el-GR" sz="3100" b="1" dirty="0" err="1" smtClean="0">
                <a:solidFill>
                  <a:schemeClr val="accent6">
                    <a:lumMod val="75000"/>
                  </a:schemeClr>
                </a:solidFill>
                <a:hlinkClick r:id="rId20"/>
              </a:rPr>
              <a:t>ἀστῶν</a:t>
            </a:r>
            <a:r>
              <a:rPr lang="el-GR" sz="3100" b="1" dirty="0" smtClean="0">
                <a:solidFill>
                  <a:schemeClr val="accent6">
                    <a:lumMod val="75000"/>
                  </a:schemeClr>
                </a:solidFill>
              </a:rPr>
              <a:t>, </a:t>
            </a:r>
            <a:r>
              <a:rPr lang="el-GR" sz="3100" b="1" dirty="0" err="1" smtClean="0">
                <a:solidFill>
                  <a:schemeClr val="accent6">
                    <a:lumMod val="75000"/>
                  </a:schemeClr>
                </a:solidFill>
                <a:hlinkClick r:id="rId21"/>
              </a:rPr>
              <a:t>ἐγγράφονται</a:t>
            </a:r>
            <a:r>
              <a:rPr lang="en-US" sz="3100" b="1" dirty="0" smtClean="0">
                <a:solidFill>
                  <a:schemeClr val="accent6">
                    <a:lumMod val="75000"/>
                  </a:schemeClr>
                </a:solidFill>
              </a:rPr>
              <a:t> </a:t>
            </a:r>
            <a:r>
              <a:rPr lang="el-GR" sz="3100" b="1" dirty="0" err="1" smtClean="0">
                <a:solidFill>
                  <a:schemeClr val="accent6">
                    <a:lumMod val="75000"/>
                  </a:schemeClr>
                </a:solidFill>
                <a:hlinkClick r:id="rId22"/>
              </a:rPr>
              <a:t>δ᾽</a:t>
            </a:r>
            <a:r>
              <a:rPr lang="en-US" sz="3100" b="1" dirty="0" smtClean="0">
                <a:solidFill>
                  <a:schemeClr val="accent6">
                    <a:lumMod val="75000"/>
                  </a:schemeClr>
                </a:solidFill>
              </a:rPr>
              <a:t> </a:t>
            </a:r>
            <a:r>
              <a:rPr lang="el-GR" sz="3100" b="1" dirty="0" err="1" smtClean="0">
                <a:solidFill>
                  <a:schemeClr val="accent6">
                    <a:lumMod val="75000"/>
                  </a:schemeClr>
                </a:solidFill>
                <a:hlinkClick r:id="rId23"/>
              </a:rPr>
              <a:t>εἰς</a:t>
            </a:r>
            <a:r>
              <a:rPr lang="en-US" sz="3100" b="1" dirty="0" smtClean="0">
                <a:solidFill>
                  <a:schemeClr val="accent6">
                    <a:lumMod val="75000"/>
                  </a:schemeClr>
                </a:solidFill>
              </a:rPr>
              <a:t> </a:t>
            </a:r>
            <a:r>
              <a:rPr lang="el-GR" sz="3100" b="1" dirty="0" err="1" smtClean="0">
                <a:solidFill>
                  <a:schemeClr val="accent6">
                    <a:lumMod val="75000"/>
                  </a:schemeClr>
                </a:solidFill>
                <a:hlinkClick r:id="rId24"/>
              </a:rPr>
              <a:t>τοὺς</a:t>
            </a:r>
            <a:r>
              <a:rPr lang="en-US" sz="3100" b="1" dirty="0" smtClean="0">
                <a:solidFill>
                  <a:schemeClr val="accent6">
                    <a:lumMod val="75000"/>
                  </a:schemeClr>
                </a:solidFill>
              </a:rPr>
              <a:t> </a:t>
            </a:r>
            <a:r>
              <a:rPr lang="el-GR" sz="3100" b="1" dirty="0" err="1" smtClean="0">
                <a:solidFill>
                  <a:schemeClr val="accent6">
                    <a:lumMod val="75000"/>
                  </a:schemeClr>
                </a:solidFill>
                <a:hlinkClick r:id="rId25"/>
              </a:rPr>
              <a:t>δημότας</a:t>
            </a:r>
            <a:r>
              <a:rPr lang="en-US" sz="3100" b="1" dirty="0" smtClean="0">
                <a:solidFill>
                  <a:schemeClr val="accent6">
                    <a:lumMod val="75000"/>
                  </a:schemeClr>
                </a:solidFill>
              </a:rPr>
              <a:t> </a:t>
            </a:r>
            <a:r>
              <a:rPr lang="el-GR" sz="3100" b="1" dirty="0" err="1" smtClean="0">
                <a:solidFill>
                  <a:schemeClr val="accent6">
                    <a:lumMod val="75000"/>
                  </a:schemeClr>
                </a:solidFill>
                <a:hlinkClick r:id="rId26"/>
              </a:rPr>
              <a:t>ὀκτωκαίδεκα</a:t>
            </a:r>
            <a:r>
              <a:rPr lang="en-US" sz="3100" b="1" dirty="0" smtClean="0">
                <a:solidFill>
                  <a:schemeClr val="accent6">
                    <a:lumMod val="75000"/>
                  </a:schemeClr>
                </a:solidFill>
              </a:rPr>
              <a:t> </a:t>
            </a:r>
            <a:r>
              <a:rPr lang="el-GR" sz="3100" b="1" dirty="0" err="1" smtClean="0">
                <a:solidFill>
                  <a:schemeClr val="accent6">
                    <a:lumMod val="75000"/>
                  </a:schemeClr>
                </a:solidFill>
                <a:hlinkClick r:id="rId27"/>
              </a:rPr>
              <a:t>ἔτη</a:t>
            </a:r>
            <a:r>
              <a:rPr lang="en-US" sz="3100" b="1" dirty="0" smtClean="0">
                <a:solidFill>
                  <a:schemeClr val="accent6">
                    <a:lumMod val="75000"/>
                  </a:schemeClr>
                </a:solidFill>
              </a:rPr>
              <a:t> </a:t>
            </a:r>
            <a:r>
              <a:rPr lang="el-GR" sz="3100" b="1" dirty="0" err="1" smtClean="0">
                <a:solidFill>
                  <a:schemeClr val="accent6">
                    <a:lumMod val="75000"/>
                  </a:schemeClr>
                </a:solidFill>
                <a:hlinkClick r:id="rId28"/>
              </a:rPr>
              <a:t>γεγονότες</a:t>
            </a:r>
            <a:r>
              <a:rPr lang="el-GR" sz="3100" b="1" dirty="0" smtClean="0">
                <a:solidFill>
                  <a:schemeClr val="accent6">
                    <a:lumMod val="75000"/>
                  </a:schemeClr>
                </a:solidFill>
              </a:rPr>
              <a:t>. </a:t>
            </a:r>
            <a:r>
              <a:rPr lang="en-US" sz="3100" b="1" dirty="0" err="1" smtClean="0">
                <a:solidFill>
                  <a:schemeClr val="accent6">
                    <a:lumMod val="75000"/>
                  </a:schemeClr>
                </a:solidFill>
                <a:hlinkClick r:id="rId29"/>
              </a:rPr>
              <a:t>ὅταν</a:t>
            </a:r>
            <a:r>
              <a:rPr lang="en-US" sz="3100" b="1" dirty="0" smtClean="0">
                <a:solidFill>
                  <a:schemeClr val="accent6">
                    <a:lumMod val="75000"/>
                  </a:schemeClr>
                </a:solidFill>
              </a:rPr>
              <a:t> </a:t>
            </a:r>
            <a:r>
              <a:rPr lang="en-US" sz="3100" b="1" dirty="0" smtClean="0">
                <a:solidFill>
                  <a:schemeClr val="accent6">
                    <a:lumMod val="75000"/>
                  </a:schemeClr>
                </a:solidFill>
                <a:hlinkClick r:id="rId30"/>
              </a:rPr>
              <a:t>δ᾽</a:t>
            </a:r>
            <a:r>
              <a:rPr lang="en-US" sz="3100" b="1" dirty="0" smtClean="0">
                <a:solidFill>
                  <a:schemeClr val="accent6">
                    <a:lumMod val="75000"/>
                  </a:schemeClr>
                </a:solidFill>
              </a:rPr>
              <a:t> </a:t>
            </a:r>
            <a:r>
              <a:rPr lang="en-US" sz="3100" b="1" dirty="0" err="1" smtClean="0">
                <a:solidFill>
                  <a:schemeClr val="accent6">
                    <a:lumMod val="75000"/>
                  </a:schemeClr>
                </a:solidFill>
                <a:hlinkClick r:id="rId31"/>
              </a:rPr>
              <a:t>ἐγγράφωνται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32"/>
              </a:rPr>
              <a:t>διαψηφίζονται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33"/>
              </a:rPr>
              <a:t>περὶ</a:t>
            </a:r>
            <a:r>
              <a:rPr lang="en-US" sz="3100" b="1" dirty="0" smtClean="0">
                <a:solidFill>
                  <a:schemeClr val="accent6">
                    <a:lumMod val="75000"/>
                  </a:schemeClr>
                </a:solidFill>
              </a:rPr>
              <a:t> </a:t>
            </a:r>
            <a:r>
              <a:rPr lang="en-US" sz="3100" b="1" dirty="0" err="1" smtClean="0">
                <a:solidFill>
                  <a:schemeClr val="accent6">
                    <a:lumMod val="75000"/>
                  </a:schemeClr>
                </a:solidFill>
                <a:hlinkClick r:id="rId34"/>
              </a:rPr>
              <a:t>αὐτῶν</a:t>
            </a:r>
            <a:r>
              <a:rPr lang="en-US" sz="3100" b="1" dirty="0" smtClean="0">
                <a:solidFill>
                  <a:schemeClr val="accent6">
                    <a:lumMod val="75000"/>
                  </a:schemeClr>
                </a:solidFill>
              </a:rPr>
              <a:t> </a:t>
            </a:r>
            <a:r>
              <a:rPr lang="en-US" sz="3100" b="1" dirty="0" err="1" smtClean="0">
                <a:solidFill>
                  <a:schemeClr val="accent6">
                    <a:lumMod val="75000"/>
                  </a:schemeClr>
                </a:solidFill>
                <a:hlinkClick r:id="rId35"/>
              </a:rPr>
              <a:t>ὀμόσαντες</a:t>
            </a:r>
            <a:r>
              <a:rPr lang="en-US" sz="3100" b="1" dirty="0" smtClean="0">
                <a:solidFill>
                  <a:schemeClr val="accent6">
                    <a:lumMod val="75000"/>
                  </a:schemeClr>
                </a:solidFill>
              </a:rPr>
              <a:t> </a:t>
            </a:r>
            <a:r>
              <a:rPr lang="en-US" sz="3100" b="1" dirty="0" err="1" smtClean="0">
                <a:solidFill>
                  <a:schemeClr val="accent6">
                    <a:lumMod val="75000"/>
                  </a:schemeClr>
                </a:solidFill>
                <a:hlinkClick r:id="rId36"/>
              </a:rPr>
              <a:t>οἱ</a:t>
            </a:r>
            <a:r>
              <a:rPr lang="en-US" sz="3100" b="1" dirty="0" smtClean="0">
                <a:solidFill>
                  <a:schemeClr val="accent6">
                    <a:lumMod val="75000"/>
                  </a:schemeClr>
                </a:solidFill>
              </a:rPr>
              <a:t> </a:t>
            </a:r>
            <a:r>
              <a:rPr lang="en-US" sz="3100" b="1" dirty="0" err="1" smtClean="0">
                <a:solidFill>
                  <a:schemeClr val="accent6">
                    <a:lumMod val="75000"/>
                  </a:schemeClr>
                </a:solidFill>
                <a:hlinkClick r:id="rId37"/>
              </a:rPr>
              <a:t>δημόται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38"/>
              </a:rPr>
              <a:t>πρῶτον</a:t>
            </a:r>
            <a:r>
              <a:rPr lang="en-US" sz="3100" b="1" dirty="0" smtClean="0">
                <a:solidFill>
                  <a:schemeClr val="accent6">
                    <a:lumMod val="75000"/>
                  </a:schemeClr>
                </a:solidFill>
              </a:rPr>
              <a:t> </a:t>
            </a:r>
            <a:r>
              <a:rPr lang="en-US" sz="3100" b="1" dirty="0" err="1" smtClean="0">
                <a:solidFill>
                  <a:schemeClr val="accent6">
                    <a:lumMod val="75000"/>
                  </a:schemeClr>
                </a:solidFill>
                <a:hlinkClick r:id="rId39"/>
              </a:rPr>
              <a:t>μὲν</a:t>
            </a:r>
            <a:r>
              <a:rPr lang="en-US" sz="3100" b="1" dirty="0" smtClean="0">
                <a:solidFill>
                  <a:schemeClr val="accent6">
                    <a:lumMod val="75000"/>
                  </a:schemeClr>
                </a:solidFill>
              </a:rPr>
              <a:t> </a:t>
            </a:r>
            <a:r>
              <a:rPr lang="en-US" sz="3100" b="1" dirty="0" err="1" smtClean="0">
                <a:solidFill>
                  <a:schemeClr val="accent6">
                    <a:lumMod val="75000"/>
                  </a:schemeClr>
                </a:solidFill>
                <a:hlinkClick r:id="rId40"/>
              </a:rPr>
              <a:t>εἰ</a:t>
            </a:r>
            <a:r>
              <a:rPr lang="en-US" sz="3100" b="1" dirty="0" smtClean="0">
                <a:solidFill>
                  <a:schemeClr val="accent6">
                    <a:lumMod val="75000"/>
                  </a:schemeClr>
                </a:solidFill>
              </a:rPr>
              <a:t> </a:t>
            </a:r>
            <a:r>
              <a:rPr lang="en-US" sz="3100" b="1" dirty="0" err="1" smtClean="0">
                <a:solidFill>
                  <a:schemeClr val="accent6">
                    <a:lumMod val="75000"/>
                  </a:schemeClr>
                </a:solidFill>
                <a:hlinkClick r:id="rId41"/>
              </a:rPr>
              <a:t>δοκοῦσι</a:t>
            </a:r>
            <a:r>
              <a:rPr lang="en-US" sz="3100" b="1" dirty="0" smtClean="0">
                <a:solidFill>
                  <a:schemeClr val="accent6">
                    <a:lumMod val="75000"/>
                  </a:schemeClr>
                </a:solidFill>
              </a:rPr>
              <a:t> </a:t>
            </a:r>
            <a:r>
              <a:rPr lang="en-US" sz="3100" b="1" dirty="0" err="1" smtClean="0">
                <a:solidFill>
                  <a:schemeClr val="accent6">
                    <a:lumMod val="75000"/>
                  </a:schemeClr>
                </a:solidFill>
                <a:hlinkClick r:id="rId42"/>
              </a:rPr>
              <a:t>γεγονέναι</a:t>
            </a:r>
            <a:r>
              <a:rPr lang="en-US" sz="3100" b="1" dirty="0" smtClean="0">
                <a:solidFill>
                  <a:schemeClr val="accent6">
                    <a:lumMod val="75000"/>
                  </a:schemeClr>
                </a:solidFill>
              </a:rPr>
              <a:t> </a:t>
            </a:r>
            <a:r>
              <a:rPr lang="en-US" sz="3100" b="1" dirty="0" err="1" smtClean="0">
                <a:solidFill>
                  <a:schemeClr val="accent6">
                    <a:lumMod val="75000"/>
                  </a:schemeClr>
                </a:solidFill>
                <a:hlinkClick r:id="rId43"/>
              </a:rPr>
              <a:t>τὴν</a:t>
            </a:r>
            <a:r>
              <a:rPr lang="en-US" sz="3100" b="1" dirty="0" smtClean="0">
                <a:solidFill>
                  <a:schemeClr val="accent6">
                    <a:lumMod val="75000"/>
                  </a:schemeClr>
                </a:solidFill>
              </a:rPr>
              <a:t> </a:t>
            </a:r>
            <a:r>
              <a:rPr lang="en-US" sz="3100" b="1" dirty="0" err="1" smtClean="0">
                <a:solidFill>
                  <a:schemeClr val="accent6">
                    <a:lumMod val="75000"/>
                  </a:schemeClr>
                </a:solidFill>
                <a:hlinkClick r:id="rId44"/>
              </a:rPr>
              <a:t>ἡλικίαν</a:t>
            </a:r>
            <a:r>
              <a:rPr lang="en-US" sz="3100" b="1" dirty="0" smtClean="0">
                <a:solidFill>
                  <a:schemeClr val="accent6">
                    <a:lumMod val="75000"/>
                  </a:schemeClr>
                </a:solidFill>
              </a:rPr>
              <a:t> </a:t>
            </a:r>
            <a:r>
              <a:rPr lang="en-US" sz="3100" b="1" dirty="0" err="1" smtClean="0">
                <a:solidFill>
                  <a:schemeClr val="accent6">
                    <a:lumMod val="75000"/>
                  </a:schemeClr>
                </a:solidFill>
                <a:hlinkClick r:id="rId45"/>
              </a:rPr>
              <a:t>τὴν</a:t>
            </a:r>
            <a:r>
              <a:rPr lang="en-US" sz="3100" b="1" dirty="0" smtClean="0">
                <a:solidFill>
                  <a:schemeClr val="accent6">
                    <a:lumMod val="75000"/>
                  </a:schemeClr>
                </a:solidFill>
              </a:rPr>
              <a:t> </a:t>
            </a:r>
            <a:r>
              <a:rPr lang="en-US" sz="3100" b="1" dirty="0" err="1" smtClean="0">
                <a:solidFill>
                  <a:schemeClr val="accent6">
                    <a:lumMod val="75000"/>
                  </a:schemeClr>
                </a:solidFill>
                <a:hlinkClick r:id="rId46"/>
              </a:rPr>
              <a:t>ἐκ</a:t>
            </a:r>
            <a:r>
              <a:rPr lang="en-US" sz="3100" b="1" dirty="0" smtClean="0">
                <a:solidFill>
                  <a:schemeClr val="accent6">
                    <a:lumMod val="75000"/>
                  </a:schemeClr>
                </a:solidFill>
              </a:rPr>
              <a:t> </a:t>
            </a:r>
            <a:r>
              <a:rPr lang="en-US" sz="3100" b="1" dirty="0" err="1" smtClean="0">
                <a:solidFill>
                  <a:schemeClr val="accent6">
                    <a:lumMod val="75000"/>
                  </a:schemeClr>
                </a:solidFill>
                <a:hlinkClick r:id="rId47"/>
              </a:rPr>
              <a:t>τοῦ</a:t>
            </a:r>
            <a:r>
              <a:rPr lang="en-US" sz="3100" b="1" dirty="0" smtClean="0">
                <a:solidFill>
                  <a:schemeClr val="accent6">
                    <a:lumMod val="75000"/>
                  </a:schemeClr>
                </a:solidFill>
              </a:rPr>
              <a:t> </a:t>
            </a:r>
            <a:r>
              <a:rPr lang="en-US" sz="3100" b="1" dirty="0" err="1" smtClean="0">
                <a:solidFill>
                  <a:schemeClr val="accent6">
                    <a:lumMod val="75000"/>
                  </a:schemeClr>
                </a:solidFill>
                <a:hlinkClick r:id="rId48"/>
              </a:rPr>
              <a:t>νόμου</a:t>
            </a:r>
            <a:r>
              <a:rPr lang="en-US" sz="3100" b="1" dirty="0" smtClean="0">
                <a:solidFill>
                  <a:schemeClr val="accent6">
                    <a:lumMod val="75000"/>
                  </a:schemeClr>
                </a:solidFill>
              </a:rPr>
              <a:t>, </a:t>
            </a:r>
            <a:r>
              <a:rPr lang="en-US" sz="3100" b="1" dirty="0" err="1" smtClean="0">
                <a:solidFill>
                  <a:schemeClr val="accent6">
                    <a:lumMod val="75000"/>
                  </a:schemeClr>
                </a:solidFill>
                <a:hlinkClick r:id="rId49"/>
              </a:rPr>
              <a:t>κἂν</a:t>
            </a:r>
            <a:r>
              <a:rPr lang="en-US" sz="3100" b="1" dirty="0" smtClean="0">
                <a:solidFill>
                  <a:schemeClr val="accent6">
                    <a:lumMod val="75000"/>
                  </a:schemeClr>
                </a:solidFill>
              </a:rPr>
              <a:t> </a:t>
            </a:r>
            <a:r>
              <a:rPr lang="en-US" sz="3100" b="1" dirty="0" err="1" smtClean="0">
                <a:solidFill>
                  <a:schemeClr val="accent6">
                    <a:lumMod val="75000"/>
                  </a:schemeClr>
                </a:solidFill>
                <a:hlinkClick r:id="rId50"/>
              </a:rPr>
              <a:t>μὴ</a:t>
            </a:r>
            <a:r>
              <a:rPr lang="en-US" sz="3100" b="1" dirty="0" smtClean="0">
                <a:solidFill>
                  <a:schemeClr val="accent6">
                    <a:lumMod val="75000"/>
                  </a:schemeClr>
                </a:solidFill>
              </a:rPr>
              <a:t> </a:t>
            </a:r>
            <a:r>
              <a:rPr lang="en-US" sz="3100" b="1" dirty="0" err="1" smtClean="0">
                <a:solidFill>
                  <a:schemeClr val="accent6">
                    <a:lumMod val="75000"/>
                  </a:schemeClr>
                </a:solidFill>
                <a:hlinkClick r:id="rId51"/>
              </a:rPr>
              <a:t>δόξωσι</a:t>
            </a:r>
            <a:r>
              <a:rPr lang="en-US" sz="3100" b="1" dirty="0" smtClean="0">
                <a:solidFill>
                  <a:schemeClr val="accent6">
                    <a:lumMod val="75000"/>
                  </a:schemeClr>
                </a:solidFill>
              </a:rPr>
              <a:t>, </a:t>
            </a:r>
            <a:r>
              <a:rPr lang="en-US" sz="3100" b="1" dirty="0" err="1" smtClean="0">
                <a:solidFill>
                  <a:schemeClr val="accent6">
                    <a:lumMod val="75000"/>
                  </a:schemeClr>
                </a:solidFill>
                <a:hlinkClick r:id="rId52"/>
              </a:rPr>
              <a:t>ἀπέρχονται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53"/>
              </a:rPr>
              <a:t>πάλιν</a:t>
            </a:r>
            <a:r>
              <a:rPr lang="en-US" sz="3100" b="1" dirty="0" smtClean="0">
                <a:solidFill>
                  <a:schemeClr val="accent6">
                    <a:lumMod val="75000"/>
                  </a:schemeClr>
                </a:solidFill>
              </a:rPr>
              <a:t> </a:t>
            </a:r>
            <a:r>
              <a:rPr lang="en-US" sz="3100" b="1" dirty="0" err="1" smtClean="0">
                <a:solidFill>
                  <a:schemeClr val="accent6">
                    <a:lumMod val="75000"/>
                  </a:schemeClr>
                </a:solidFill>
                <a:hlinkClick r:id="rId54"/>
              </a:rPr>
              <a:t>εἰς</a:t>
            </a:r>
            <a:r>
              <a:rPr lang="en-US" sz="3100" b="1" dirty="0" smtClean="0">
                <a:solidFill>
                  <a:schemeClr val="accent6">
                    <a:lumMod val="75000"/>
                  </a:schemeClr>
                </a:solidFill>
              </a:rPr>
              <a:t> </a:t>
            </a:r>
            <a:r>
              <a:rPr lang="en-US" sz="3100" b="1" dirty="0" err="1" smtClean="0">
                <a:solidFill>
                  <a:schemeClr val="accent6">
                    <a:lumMod val="75000"/>
                  </a:schemeClr>
                </a:solidFill>
                <a:hlinkClick r:id="rId55"/>
              </a:rPr>
              <a:t>παῖδας</a:t>
            </a:r>
            <a:r>
              <a:rPr lang="en-US" sz="3100" b="1" dirty="0" smtClean="0">
                <a:solidFill>
                  <a:schemeClr val="accent6">
                    <a:lumMod val="75000"/>
                  </a:schemeClr>
                </a:solidFill>
              </a:rPr>
              <a:t>, </a:t>
            </a:r>
            <a:r>
              <a:rPr lang="en-US" sz="3100" b="1" dirty="0" err="1" smtClean="0">
                <a:solidFill>
                  <a:schemeClr val="accent6">
                    <a:lumMod val="75000"/>
                  </a:schemeClr>
                </a:solidFill>
                <a:hlinkClick r:id="rId56"/>
              </a:rPr>
              <a:t>δεύτερον</a:t>
            </a:r>
            <a:r>
              <a:rPr lang="en-US" sz="3100" b="1" dirty="0" smtClean="0">
                <a:solidFill>
                  <a:schemeClr val="accent6">
                    <a:lumMod val="75000"/>
                  </a:schemeClr>
                </a:solidFill>
              </a:rPr>
              <a:t> </a:t>
            </a:r>
            <a:r>
              <a:rPr lang="en-US" sz="3100" b="1" dirty="0" smtClean="0">
                <a:solidFill>
                  <a:schemeClr val="accent6">
                    <a:lumMod val="75000"/>
                  </a:schemeClr>
                </a:solidFill>
                <a:hlinkClick r:id="rId57"/>
              </a:rPr>
              <a:t>δ᾽</a:t>
            </a:r>
            <a:r>
              <a:rPr lang="en-US" sz="3100" b="1" dirty="0" smtClean="0">
                <a:solidFill>
                  <a:schemeClr val="accent6">
                    <a:lumMod val="75000"/>
                  </a:schemeClr>
                </a:solidFill>
              </a:rPr>
              <a:t> </a:t>
            </a:r>
            <a:r>
              <a:rPr lang="en-US" sz="3100" b="1" dirty="0" err="1" smtClean="0">
                <a:solidFill>
                  <a:schemeClr val="accent6">
                    <a:lumMod val="75000"/>
                  </a:schemeClr>
                </a:solidFill>
                <a:hlinkClick r:id="rId58"/>
              </a:rPr>
              <a:t>εἰ</a:t>
            </a:r>
            <a:r>
              <a:rPr lang="en-US" sz="3100" b="1" dirty="0" smtClean="0">
                <a:solidFill>
                  <a:schemeClr val="accent6">
                    <a:lumMod val="75000"/>
                  </a:schemeClr>
                </a:solidFill>
              </a:rPr>
              <a:t> </a:t>
            </a:r>
            <a:r>
              <a:rPr lang="en-US" sz="3100" b="1" dirty="0" err="1" smtClean="0">
                <a:solidFill>
                  <a:schemeClr val="accent6">
                    <a:lumMod val="75000"/>
                  </a:schemeClr>
                </a:solidFill>
                <a:hlinkClick r:id="rId59"/>
              </a:rPr>
              <a:t>ἐλεύθερός</a:t>
            </a:r>
            <a:r>
              <a:rPr lang="en-US" sz="3100" b="1" dirty="0" smtClean="0">
                <a:solidFill>
                  <a:schemeClr val="accent6">
                    <a:lumMod val="75000"/>
                  </a:schemeClr>
                </a:solidFill>
              </a:rPr>
              <a:t> </a:t>
            </a:r>
            <a:r>
              <a:rPr lang="en-US" sz="3100" b="1" dirty="0" err="1" smtClean="0">
                <a:solidFill>
                  <a:schemeClr val="accent6">
                    <a:lumMod val="75000"/>
                  </a:schemeClr>
                </a:solidFill>
                <a:hlinkClick r:id="rId60"/>
              </a:rPr>
              <a:t>ἐστι</a:t>
            </a:r>
            <a:r>
              <a:rPr lang="en-US" sz="3100" b="1" dirty="0" smtClean="0">
                <a:solidFill>
                  <a:schemeClr val="accent6">
                    <a:lumMod val="75000"/>
                  </a:schemeClr>
                </a:solidFill>
              </a:rPr>
              <a:t> </a:t>
            </a:r>
            <a:r>
              <a:rPr lang="en-US" sz="3100" b="1" dirty="0" err="1" smtClean="0">
                <a:solidFill>
                  <a:schemeClr val="accent6">
                    <a:lumMod val="75000"/>
                  </a:schemeClr>
                </a:solidFill>
                <a:hlinkClick r:id="rId61"/>
              </a:rPr>
              <a:t>καὶ</a:t>
            </a:r>
            <a:r>
              <a:rPr lang="en-US" sz="3100" b="1" dirty="0" smtClean="0">
                <a:solidFill>
                  <a:schemeClr val="accent6">
                    <a:lumMod val="75000"/>
                  </a:schemeClr>
                </a:solidFill>
              </a:rPr>
              <a:t> </a:t>
            </a:r>
            <a:r>
              <a:rPr lang="en-US" sz="3100" b="1" dirty="0" err="1" smtClean="0">
                <a:solidFill>
                  <a:schemeClr val="accent6">
                    <a:lumMod val="75000"/>
                  </a:schemeClr>
                </a:solidFill>
                <a:hlinkClick r:id="rId62"/>
              </a:rPr>
              <a:t>γέγονε</a:t>
            </a:r>
            <a:r>
              <a:rPr lang="en-US" sz="3100" b="1" dirty="0" smtClean="0">
                <a:solidFill>
                  <a:schemeClr val="accent6">
                    <a:lumMod val="75000"/>
                  </a:schemeClr>
                </a:solidFill>
              </a:rPr>
              <a:t> </a:t>
            </a:r>
            <a:r>
              <a:rPr lang="en-US" sz="3100" b="1" dirty="0" err="1" smtClean="0">
                <a:solidFill>
                  <a:schemeClr val="accent6">
                    <a:lumMod val="75000"/>
                  </a:schemeClr>
                </a:solidFill>
                <a:hlinkClick r:id="rId63"/>
              </a:rPr>
              <a:t>κατὰ</a:t>
            </a:r>
            <a:r>
              <a:rPr lang="en-US" sz="3100" b="1" dirty="0" smtClean="0">
                <a:solidFill>
                  <a:schemeClr val="accent6">
                    <a:lumMod val="75000"/>
                  </a:schemeClr>
                </a:solidFill>
              </a:rPr>
              <a:t> </a:t>
            </a:r>
            <a:r>
              <a:rPr lang="en-US" sz="3100" b="1" dirty="0" err="1" smtClean="0">
                <a:solidFill>
                  <a:schemeClr val="accent6">
                    <a:lumMod val="75000"/>
                  </a:schemeClr>
                </a:solidFill>
                <a:hlinkClick r:id="rId64"/>
              </a:rPr>
              <a:t>τοὺς</a:t>
            </a:r>
            <a:r>
              <a:rPr lang="en-US" sz="3100" b="1" dirty="0" smtClean="0">
                <a:solidFill>
                  <a:schemeClr val="accent6">
                    <a:lumMod val="75000"/>
                  </a:schemeClr>
                </a:solidFill>
              </a:rPr>
              <a:t> </a:t>
            </a:r>
            <a:r>
              <a:rPr lang="en-US" sz="3100" b="1" dirty="0" err="1" smtClean="0">
                <a:solidFill>
                  <a:schemeClr val="accent6">
                    <a:lumMod val="75000"/>
                  </a:schemeClr>
                </a:solidFill>
                <a:hlinkClick r:id="rId65"/>
              </a:rPr>
              <a:t>νόμους</a:t>
            </a:r>
            <a:r>
              <a:rPr lang="en-US" sz="3100" b="1" dirty="0" smtClean="0">
                <a:solidFill>
                  <a:schemeClr val="accent6">
                    <a:lumMod val="75000"/>
                  </a:schemeClr>
                </a:solidFill>
              </a:rPr>
              <a:t>. </a:t>
            </a:r>
            <a:r>
              <a:rPr lang="en-US" sz="3100" b="1" dirty="0" err="1" smtClean="0">
                <a:solidFill>
                  <a:schemeClr val="accent6">
                    <a:lumMod val="75000"/>
                  </a:schemeClr>
                </a:solidFill>
                <a:hlinkClick r:id="rId66"/>
              </a:rPr>
              <a:t>ἔπειτ</a:t>
            </a:r>
            <a:r>
              <a:rPr lang="en-US" sz="3100" b="1" dirty="0" smtClean="0">
                <a:solidFill>
                  <a:schemeClr val="accent6">
                    <a:lumMod val="75000"/>
                  </a:schemeClr>
                </a:solidFill>
                <a:hlinkClick r:id="rId66"/>
              </a:rPr>
              <a:t>᾽</a:t>
            </a:r>
            <a:r>
              <a:rPr lang="en-US" sz="3100" b="1" dirty="0" smtClean="0">
                <a:solidFill>
                  <a:schemeClr val="accent6">
                    <a:lumMod val="75000"/>
                  </a:schemeClr>
                </a:solidFill>
              </a:rPr>
              <a:t> </a:t>
            </a:r>
            <a:r>
              <a:rPr lang="en-US" sz="3100" b="1" dirty="0" err="1" smtClean="0">
                <a:solidFill>
                  <a:schemeClr val="accent6">
                    <a:lumMod val="75000"/>
                  </a:schemeClr>
                </a:solidFill>
                <a:hlinkClick r:id="rId67"/>
              </a:rPr>
              <a:t>ἂν</a:t>
            </a:r>
            <a:r>
              <a:rPr lang="en-US" sz="3100" b="1" dirty="0" smtClean="0">
                <a:solidFill>
                  <a:schemeClr val="accent6">
                    <a:lumMod val="75000"/>
                  </a:schemeClr>
                </a:solidFill>
              </a:rPr>
              <a:t> </a:t>
            </a:r>
            <a:r>
              <a:rPr lang="en-US" sz="3100" b="1" dirty="0" err="1" smtClean="0">
                <a:solidFill>
                  <a:schemeClr val="accent6">
                    <a:lumMod val="75000"/>
                  </a:schemeClr>
                </a:solidFill>
                <a:hlinkClick r:id="rId68"/>
              </a:rPr>
              <a:t>μὲν</a:t>
            </a:r>
            <a:r>
              <a:rPr lang="en-US" sz="3100" b="1" dirty="0" smtClean="0">
                <a:solidFill>
                  <a:schemeClr val="accent6">
                    <a:lumMod val="75000"/>
                  </a:schemeClr>
                </a:solidFill>
              </a:rPr>
              <a:t> </a:t>
            </a:r>
            <a:r>
              <a:rPr lang="en-US" sz="3100" b="1" dirty="0" err="1" smtClean="0">
                <a:solidFill>
                  <a:schemeClr val="accent6">
                    <a:lumMod val="75000"/>
                  </a:schemeClr>
                </a:solidFill>
                <a:hlinkClick r:id="rId69"/>
              </a:rPr>
              <a:t>ἀποψηφίσωνται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70"/>
              </a:rPr>
              <a:t>μὴ</a:t>
            </a:r>
            <a:r>
              <a:rPr lang="en-US" sz="3100" b="1" dirty="0" smtClean="0">
                <a:solidFill>
                  <a:schemeClr val="accent6">
                    <a:lumMod val="75000"/>
                  </a:schemeClr>
                </a:solidFill>
              </a:rPr>
              <a:t> </a:t>
            </a:r>
            <a:r>
              <a:rPr lang="en-US" sz="3100" b="1" dirty="0" err="1" smtClean="0">
                <a:solidFill>
                  <a:schemeClr val="accent6">
                    <a:lumMod val="75000"/>
                  </a:schemeClr>
                </a:solidFill>
                <a:hlinkClick r:id="rId71"/>
              </a:rPr>
              <a:t>εἶναι</a:t>
            </a:r>
            <a:r>
              <a:rPr lang="en-US" sz="3100" b="1" dirty="0" smtClean="0">
                <a:solidFill>
                  <a:schemeClr val="accent6">
                    <a:lumMod val="75000"/>
                  </a:schemeClr>
                </a:solidFill>
              </a:rPr>
              <a:t> </a:t>
            </a:r>
            <a:r>
              <a:rPr lang="en-US" sz="3100" b="1" dirty="0" err="1" smtClean="0">
                <a:solidFill>
                  <a:schemeClr val="accent6">
                    <a:lumMod val="75000"/>
                  </a:schemeClr>
                </a:solidFill>
                <a:hlinkClick r:id="rId72"/>
              </a:rPr>
              <a:t>ἐλεύθερον</a:t>
            </a:r>
            <a:r>
              <a:rPr lang="en-US" sz="3100" b="1" dirty="0" smtClean="0">
                <a:solidFill>
                  <a:schemeClr val="accent6">
                    <a:lumMod val="75000"/>
                  </a:schemeClr>
                </a:solidFill>
              </a:rPr>
              <a:t>, </a:t>
            </a:r>
            <a:r>
              <a:rPr lang="en-US" sz="3100" b="1" dirty="0" smtClean="0">
                <a:solidFill>
                  <a:schemeClr val="accent6">
                    <a:lumMod val="75000"/>
                  </a:schemeClr>
                </a:solidFill>
                <a:hlinkClick r:id="rId73"/>
              </a:rPr>
              <a:t>ὁ</a:t>
            </a:r>
            <a:r>
              <a:rPr lang="en-US" sz="3100" b="1" dirty="0" smtClean="0">
                <a:solidFill>
                  <a:schemeClr val="accent6">
                    <a:lumMod val="75000"/>
                  </a:schemeClr>
                </a:solidFill>
              </a:rPr>
              <a:t> </a:t>
            </a:r>
            <a:r>
              <a:rPr lang="en-US" sz="3100" b="1" dirty="0" err="1" smtClean="0">
                <a:solidFill>
                  <a:schemeClr val="accent6">
                    <a:lumMod val="75000"/>
                  </a:schemeClr>
                </a:solidFill>
                <a:hlinkClick r:id="rId74"/>
              </a:rPr>
              <a:t>μὲν</a:t>
            </a:r>
            <a:r>
              <a:rPr lang="en-US" sz="3100" b="1" dirty="0" smtClean="0">
                <a:solidFill>
                  <a:schemeClr val="accent6">
                    <a:lumMod val="75000"/>
                  </a:schemeClr>
                </a:solidFill>
              </a:rPr>
              <a:t> </a:t>
            </a:r>
            <a:r>
              <a:rPr lang="en-US" sz="3100" b="1" dirty="0" err="1" smtClean="0">
                <a:solidFill>
                  <a:schemeClr val="accent6">
                    <a:lumMod val="75000"/>
                  </a:schemeClr>
                </a:solidFill>
                <a:hlinkClick r:id="rId75"/>
              </a:rPr>
              <a:t>ἐφίησιν</a:t>
            </a:r>
            <a:r>
              <a:rPr lang="en-US" sz="3100" b="1" dirty="0" smtClean="0">
                <a:solidFill>
                  <a:schemeClr val="accent6">
                    <a:lumMod val="75000"/>
                  </a:schemeClr>
                </a:solidFill>
              </a:rPr>
              <a:t> </a:t>
            </a:r>
            <a:r>
              <a:rPr lang="en-US" sz="3100" b="1" dirty="0" err="1" smtClean="0">
                <a:solidFill>
                  <a:schemeClr val="accent6">
                    <a:lumMod val="75000"/>
                  </a:schemeClr>
                </a:solidFill>
                <a:hlinkClick r:id="rId76"/>
              </a:rPr>
              <a:t>εἰς</a:t>
            </a:r>
            <a:r>
              <a:rPr lang="en-US" sz="3100" b="1" dirty="0" smtClean="0">
                <a:solidFill>
                  <a:schemeClr val="accent6">
                    <a:lumMod val="75000"/>
                  </a:schemeClr>
                </a:solidFill>
              </a:rPr>
              <a:t> </a:t>
            </a:r>
            <a:r>
              <a:rPr lang="en-US" sz="3100" b="1" dirty="0" err="1" smtClean="0">
                <a:solidFill>
                  <a:schemeClr val="accent6">
                    <a:lumMod val="75000"/>
                  </a:schemeClr>
                </a:solidFill>
                <a:hlinkClick r:id="rId77"/>
              </a:rPr>
              <a:t>τὸ</a:t>
            </a:r>
            <a:r>
              <a:rPr lang="en-US" sz="3100" b="1" dirty="0" smtClean="0">
                <a:solidFill>
                  <a:schemeClr val="accent6">
                    <a:lumMod val="75000"/>
                  </a:schemeClr>
                </a:solidFill>
              </a:rPr>
              <a:t> </a:t>
            </a:r>
            <a:r>
              <a:rPr lang="en-US" sz="3100" b="1" dirty="0" err="1" smtClean="0">
                <a:solidFill>
                  <a:schemeClr val="accent6">
                    <a:lumMod val="75000"/>
                  </a:schemeClr>
                </a:solidFill>
                <a:hlinkClick r:id="rId78"/>
              </a:rPr>
              <a:t>δικαστήριον</a:t>
            </a:r>
            <a:r>
              <a:rPr lang="en-US" sz="3100" b="1" dirty="0" smtClean="0">
                <a:solidFill>
                  <a:schemeClr val="accent6">
                    <a:lumMod val="75000"/>
                  </a:schemeClr>
                </a:solidFill>
              </a:rPr>
              <a:t>, </a:t>
            </a:r>
            <a:r>
              <a:rPr lang="en-US" sz="3100" b="1" dirty="0" err="1" smtClean="0">
                <a:solidFill>
                  <a:schemeClr val="accent6">
                    <a:lumMod val="75000"/>
                  </a:schemeClr>
                </a:solidFill>
                <a:hlinkClick r:id="rId79"/>
              </a:rPr>
              <a:t>οἱ</a:t>
            </a:r>
            <a:r>
              <a:rPr lang="en-US" sz="3100" b="1" dirty="0" smtClean="0">
                <a:solidFill>
                  <a:schemeClr val="accent6">
                    <a:lumMod val="75000"/>
                  </a:schemeClr>
                </a:solidFill>
              </a:rPr>
              <a:t> </a:t>
            </a:r>
            <a:r>
              <a:rPr lang="en-US" sz="3100" b="1" dirty="0" err="1" smtClean="0">
                <a:solidFill>
                  <a:schemeClr val="accent6">
                    <a:lumMod val="75000"/>
                  </a:schemeClr>
                </a:solidFill>
                <a:hlinkClick r:id="rId80"/>
              </a:rPr>
              <a:t>δὲ</a:t>
            </a:r>
            <a:r>
              <a:rPr lang="en-US" sz="3100" b="1" dirty="0" smtClean="0">
                <a:solidFill>
                  <a:schemeClr val="accent6">
                    <a:lumMod val="75000"/>
                  </a:schemeClr>
                </a:solidFill>
              </a:rPr>
              <a:t> </a:t>
            </a:r>
            <a:r>
              <a:rPr lang="en-US" sz="3100" b="1" dirty="0" err="1" smtClean="0">
                <a:solidFill>
                  <a:schemeClr val="accent6">
                    <a:lumMod val="75000"/>
                  </a:schemeClr>
                </a:solidFill>
                <a:hlinkClick r:id="rId81"/>
              </a:rPr>
              <a:t>δημόται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82"/>
              </a:rPr>
              <a:t>κατηγόρους</a:t>
            </a:r>
            <a:r>
              <a:rPr lang="en-US" sz="3100" b="1" dirty="0" smtClean="0">
                <a:solidFill>
                  <a:schemeClr val="accent6">
                    <a:lumMod val="75000"/>
                  </a:schemeClr>
                </a:solidFill>
              </a:rPr>
              <a:t> </a:t>
            </a:r>
            <a:r>
              <a:rPr lang="en-US" sz="3100" b="1" dirty="0" err="1" smtClean="0">
                <a:solidFill>
                  <a:schemeClr val="accent6">
                    <a:lumMod val="75000"/>
                  </a:schemeClr>
                </a:solidFill>
                <a:hlinkClick r:id="rId83"/>
              </a:rPr>
              <a:t>αἱροῦνται</a:t>
            </a:r>
            <a:r>
              <a:rPr lang="en-US" sz="3100" b="1" dirty="0" smtClean="0">
                <a:solidFill>
                  <a:schemeClr val="accent6">
                    <a:lumMod val="75000"/>
                  </a:schemeClr>
                </a:solidFill>
              </a:rPr>
              <a:t> </a:t>
            </a:r>
            <a:r>
              <a:rPr lang="en-US" sz="3100" b="1" dirty="0" err="1" smtClean="0">
                <a:solidFill>
                  <a:schemeClr val="accent6">
                    <a:lumMod val="75000"/>
                  </a:schemeClr>
                </a:solidFill>
                <a:hlinkClick r:id="rId84"/>
              </a:rPr>
              <a:t>πέντε</a:t>
            </a:r>
            <a:r>
              <a:rPr lang="en-US" sz="3100" b="1" dirty="0" smtClean="0">
                <a:solidFill>
                  <a:schemeClr val="accent6">
                    <a:lumMod val="75000"/>
                  </a:schemeClr>
                </a:solidFill>
              </a:rPr>
              <a:t> </a:t>
            </a:r>
            <a:r>
              <a:rPr lang="en-US" sz="3100" b="1" dirty="0" err="1" smtClean="0">
                <a:solidFill>
                  <a:schemeClr val="accent6">
                    <a:lumMod val="75000"/>
                  </a:schemeClr>
                </a:solidFill>
                <a:hlinkClick r:id="rId85"/>
              </a:rPr>
              <a:t>ἄνδρας</a:t>
            </a:r>
            <a:r>
              <a:rPr lang="en-US" sz="3100" b="1" dirty="0" smtClean="0">
                <a:solidFill>
                  <a:schemeClr val="accent6">
                    <a:lumMod val="75000"/>
                  </a:schemeClr>
                </a:solidFill>
              </a:rPr>
              <a:t> </a:t>
            </a:r>
            <a:r>
              <a:rPr lang="en-US" sz="3100" b="1" dirty="0" err="1" smtClean="0">
                <a:solidFill>
                  <a:schemeClr val="accent6">
                    <a:lumMod val="75000"/>
                  </a:schemeClr>
                </a:solidFill>
                <a:hlinkClick r:id="rId86"/>
              </a:rPr>
              <a:t>ἐξ</a:t>
            </a:r>
            <a:r>
              <a:rPr lang="en-US" sz="3100" b="1" dirty="0" smtClean="0">
                <a:solidFill>
                  <a:schemeClr val="accent6">
                    <a:lumMod val="75000"/>
                  </a:schemeClr>
                </a:solidFill>
              </a:rPr>
              <a:t> </a:t>
            </a:r>
            <a:r>
              <a:rPr lang="en-US" sz="3100" b="1" dirty="0" err="1" smtClean="0">
                <a:solidFill>
                  <a:schemeClr val="accent6">
                    <a:lumMod val="75000"/>
                  </a:schemeClr>
                </a:solidFill>
                <a:hlinkClick r:id="rId87"/>
              </a:rPr>
              <a:t>αὑτῶν</a:t>
            </a:r>
            <a:r>
              <a:rPr lang="en-US" sz="3100" b="1" dirty="0" smtClean="0">
                <a:solidFill>
                  <a:schemeClr val="accent6">
                    <a:lumMod val="75000"/>
                  </a:schemeClr>
                </a:solidFill>
              </a:rPr>
              <a:t>, </a:t>
            </a:r>
            <a:r>
              <a:rPr lang="en-US" sz="3100" b="1" dirty="0" err="1" smtClean="0">
                <a:solidFill>
                  <a:schemeClr val="accent6">
                    <a:lumMod val="75000"/>
                  </a:schemeClr>
                </a:solidFill>
                <a:hlinkClick r:id="rId88"/>
              </a:rPr>
              <a:t>κἂν</a:t>
            </a:r>
            <a:r>
              <a:rPr lang="en-US" sz="3100" b="1" dirty="0" smtClean="0">
                <a:solidFill>
                  <a:schemeClr val="accent6">
                    <a:lumMod val="75000"/>
                  </a:schemeClr>
                </a:solidFill>
              </a:rPr>
              <a:t> </a:t>
            </a:r>
            <a:r>
              <a:rPr lang="en-US" sz="3100" b="1" dirty="0" err="1" smtClean="0">
                <a:solidFill>
                  <a:schemeClr val="accent6">
                    <a:lumMod val="75000"/>
                  </a:schemeClr>
                </a:solidFill>
                <a:hlinkClick r:id="rId89"/>
              </a:rPr>
              <a:t>μὲν</a:t>
            </a:r>
            <a:r>
              <a:rPr lang="en-US" sz="3100" b="1" dirty="0" smtClean="0">
                <a:solidFill>
                  <a:schemeClr val="accent6">
                    <a:lumMod val="75000"/>
                  </a:schemeClr>
                </a:solidFill>
              </a:rPr>
              <a:t> </a:t>
            </a:r>
            <a:r>
              <a:rPr lang="en-US" sz="3100" b="1" dirty="0" err="1" smtClean="0">
                <a:solidFill>
                  <a:schemeClr val="accent6">
                    <a:lumMod val="75000"/>
                  </a:schemeClr>
                </a:solidFill>
                <a:hlinkClick r:id="rId90"/>
              </a:rPr>
              <a:t>μὴ</a:t>
            </a:r>
            <a:r>
              <a:rPr lang="en-US" sz="3100" b="1" dirty="0" smtClean="0">
                <a:solidFill>
                  <a:schemeClr val="accent6">
                    <a:lumMod val="75000"/>
                  </a:schemeClr>
                </a:solidFill>
              </a:rPr>
              <a:t> </a:t>
            </a:r>
            <a:r>
              <a:rPr lang="en-US" sz="3100" b="1" dirty="0" err="1" smtClean="0">
                <a:solidFill>
                  <a:schemeClr val="accent6">
                    <a:lumMod val="75000"/>
                  </a:schemeClr>
                </a:solidFill>
                <a:hlinkClick r:id="rId91"/>
              </a:rPr>
              <a:t>δόξῃ</a:t>
            </a:r>
            <a:r>
              <a:rPr lang="en-US" sz="3100" b="1" dirty="0" smtClean="0">
                <a:solidFill>
                  <a:schemeClr val="accent6">
                    <a:lumMod val="75000"/>
                  </a:schemeClr>
                </a:solidFill>
              </a:rPr>
              <a:t> </a:t>
            </a:r>
            <a:r>
              <a:rPr lang="en-US" sz="3100" b="1" dirty="0" err="1" smtClean="0">
                <a:solidFill>
                  <a:schemeClr val="accent6">
                    <a:lumMod val="75000"/>
                  </a:schemeClr>
                </a:solidFill>
                <a:hlinkClick r:id="rId92"/>
              </a:rPr>
              <a:t>δικαίως</a:t>
            </a:r>
            <a:r>
              <a:rPr lang="en-US" sz="3100" b="1" dirty="0" smtClean="0">
                <a:solidFill>
                  <a:schemeClr val="accent6">
                    <a:lumMod val="75000"/>
                  </a:schemeClr>
                </a:solidFill>
              </a:rPr>
              <a:t> </a:t>
            </a:r>
            <a:r>
              <a:rPr lang="en-US" sz="3100" b="1" dirty="0" err="1" smtClean="0">
                <a:solidFill>
                  <a:schemeClr val="accent6">
                    <a:lumMod val="75000"/>
                  </a:schemeClr>
                </a:solidFill>
                <a:hlinkClick r:id="rId93"/>
              </a:rPr>
              <a:t>ἐγγράφεσθαι</a:t>
            </a:r>
            <a:r>
              <a:rPr lang="en-US" sz="3100" b="1" dirty="0" smtClean="0">
                <a:solidFill>
                  <a:schemeClr val="accent6">
                    <a:lumMod val="75000"/>
                  </a:schemeClr>
                </a:solidFill>
              </a:rPr>
              <a:t>, </a:t>
            </a:r>
            <a:r>
              <a:rPr lang="en-US" sz="3100" b="1" dirty="0" err="1" smtClean="0">
                <a:solidFill>
                  <a:schemeClr val="accent6">
                    <a:lumMod val="75000"/>
                  </a:schemeClr>
                </a:solidFill>
                <a:hlinkClick r:id="rId94"/>
              </a:rPr>
              <a:t>πωλεῖ</a:t>
            </a:r>
            <a:r>
              <a:rPr lang="en-US" sz="3100" b="1" dirty="0" smtClean="0">
                <a:solidFill>
                  <a:schemeClr val="accent6">
                    <a:lumMod val="75000"/>
                  </a:schemeClr>
                </a:solidFill>
              </a:rPr>
              <a:t> </a:t>
            </a:r>
            <a:r>
              <a:rPr lang="en-US" sz="3100" b="1" dirty="0" err="1" smtClean="0">
                <a:solidFill>
                  <a:schemeClr val="accent6">
                    <a:lumMod val="75000"/>
                  </a:schemeClr>
                </a:solidFill>
                <a:hlinkClick r:id="rId95"/>
              </a:rPr>
              <a:t>τοῦτον</a:t>
            </a:r>
            <a:r>
              <a:rPr lang="en-US" sz="3100" b="1" dirty="0" smtClean="0">
                <a:solidFill>
                  <a:schemeClr val="accent6">
                    <a:lumMod val="75000"/>
                  </a:schemeClr>
                </a:solidFill>
              </a:rPr>
              <a:t> </a:t>
            </a:r>
            <a:r>
              <a:rPr lang="en-US" sz="3100" b="1" dirty="0" smtClean="0">
                <a:solidFill>
                  <a:schemeClr val="accent6">
                    <a:lumMod val="75000"/>
                  </a:schemeClr>
                </a:solidFill>
                <a:hlinkClick r:id="rId96"/>
              </a:rPr>
              <a:t>ἡ</a:t>
            </a:r>
            <a:r>
              <a:rPr lang="en-US" sz="3100" b="1" dirty="0" smtClean="0">
                <a:solidFill>
                  <a:schemeClr val="accent6">
                    <a:lumMod val="75000"/>
                  </a:schemeClr>
                </a:solidFill>
              </a:rPr>
              <a:t> </a:t>
            </a:r>
            <a:r>
              <a:rPr lang="en-US" sz="3100" b="1" dirty="0" err="1" smtClean="0">
                <a:solidFill>
                  <a:schemeClr val="accent6">
                    <a:lumMod val="75000"/>
                  </a:schemeClr>
                </a:solidFill>
                <a:hlinkClick r:id="rId97"/>
              </a:rPr>
              <a:t>πόλις</a:t>
            </a:r>
            <a:r>
              <a:rPr lang="en-US" sz="3100" b="1" dirty="0" smtClean="0">
                <a:solidFill>
                  <a:schemeClr val="accent6">
                    <a:lumMod val="75000"/>
                  </a:schemeClr>
                </a:solidFill>
              </a:rPr>
              <a:t>: </a:t>
            </a:r>
            <a:r>
              <a:rPr lang="en-US" sz="3100" b="1" dirty="0" err="1" smtClean="0">
                <a:solidFill>
                  <a:schemeClr val="accent6">
                    <a:lumMod val="75000"/>
                  </a:schemeClr>
                </a:solidFill>
                <a:hlinkClick r:id="rId98"/>
              </a:rPr>
              <a:t>ἐὰν</a:t>
            </a:r>
            <a:r>
              <a:rPr lang="en-US" sz="3100" b="1" dirty="0" smtClean="0">
                <a:solidFill>
                  <a:schemeClr val="accent6">
                    <a:lumMod val="75000"/>
                  </a:schemeClr>
                </a:solidFill>
              </a:rPr>
              <a:t> </a:t>
            </a:r>
            <a:r>
              <a:rPr lang="en-US" sz="3100" b="1" dirty="0" err="1" smtClean="0">
                <a:solidFill>
                  <a:schemeClr val="accent6">
                    <a:lumMod val="75000"/>
                  </a:schemeClr>
                </a:solidFill>
                <a:hlinkClick r:id="rId99"/>
              </a:rPr>
              <a:t>δὲ</a:t>
            </a:r>
            <a:r>
              <a:rPr lang="en-US" sz="3100" b="1" dirty="0" smtClean="0">
                <a:solidFill>
                  <a:schemeClr val="accent6">
                    <a:lumMod val="75000"/>
                  </a:schemeClr>
                </a:solidFill>
              </a:rPr>
              <a:t> </a:t>
            </a:r>
            <a:r>
              <a:rPr lang="en-US" sz="3100" b="1" dirty="0" err="1" smtClean="0">
                <a:solidFill>
                  <a:schemeClr val="accent6">
                    <a:lumMod val="75000"/>
                  </a:schemeClr>
                </a:solidFill>
                <a:hlinkClick r:id="rId100"/>
              </a:rPr>
              <a:t>νικήσῃ</a:t>
            </a:r>
            <a:r>
              <a:rPr lang="en-US" sz="3100" b="1" dirty="0" smtClean="0">
                <a:solidFill>
                  <a:schemeClr val="accent6">
                    <a:lumMod val="75000"/>
                  </a:schemeClr>
                </a:solidFill>
              </a:rPr>
              <a:t>, </a:t>
            </a:r>
            <a:r>
              <a:rPr lang="en-US" sz="3100" b="1" dirty="0" err="1" smtClean="0">
                <a:solidFill>
                  <a:schemeClr val="accent6">
                    <a:lumMod val="75000"/>
                  </a:schemeClr>
                </a:solidFill>
                <a:hlinkClick r:id="rId101"/>
              </a:rPr>
              <a:t>τοῖς</a:t>
            </a:r>
            <a:r>
              <a:rPr lang="en-US" sz="3100" b="1" dirty="0" smtClean="0">
                <a:solidFill>
                  <a:schemeClr val="accent6">
                    <a:lumMod val="75000"/>
                  </a:schemeClr>
                </a:solidFill>
              </a:rPr>
              <a:t> </a:t>
            </a:r>
            <a:r>
              <a:rPr lang="en-US" sz="3100" b="1" dirty="0" err="1" smtClean="0">
                <a:solidFill>
                  <a:schemeClr val="accent6">
                    <a:lumMod val="75000"/>
                  </a:schemeClr>
                </a:solidFill>
                <a:hlinkClick r:id="rId102"/>
              </a:rPr>
              <a:t>δημόταις</a:t>
            </a:r>
            <a:r>
              <a:rPr lang="en-US" sz="3100" b="1" dirty="0" smtClean="0">
                <a:solidFill>
                  <a:schemeClr val="accent6">
                    <a:lumMod val="75000"/>
                  </a:schemeClr>
                </a:solidFill>
              </a:rPr>
              <a:t> </a:t>
            </a:r>
            <a:r>
              <a:rPr lang="en-US" sz="3100" b="1" dirty="0" err="1" smtClean="0">
                <a:solidFill>
                  <a:schemeClr val="accent6">
                    <a:lumMod val="75000"/>
                  </a:schemeClr>
                </a:solidFill>
                <a:hlinkClick r:id="rId103"/>
              </a:rPr>
              <a:t>ἐπάναγκες</a:t>
            </a:r>
            <a:r>
              <a:rPr lang="en-US" sz="3100" b="1" dirty="0" smtClean="0">
                <a:solidFill>
                  <a:schemeClr val="accent6">
                    <a:lumMod val="75000"/>
                  </a:schemeClr>
                </a:solidFill>
              </a:rPr>
              <a:t> </a:t>
            </a:r>
            <a:r>
              <a:rPr lang="en-US" sz="3100" b="1" dirty="0" err="1" smtClean="0">
                <a:solidFill>
                  <a:schemeClr val="accent6">
                    <a:lumMod val="75000"/>
                  </a:schemeClr>
                </a:solidFill>
                <a:hlinkClick r:id="rId104"/>
              </a:rPr>
              <a:t>ἐγγράφειν</a:t>
            </a:r>
            <a:r>
              <a:rPr lang="en-US" sz="3100" b="1" dirty="0" smtClean="0">
                <a:solidFill>
                  <a:schemeClr val="accent6">
                    <a:lumMod val="75000"/>
                  </a:schemeClr>
                </a:solidFill>
              </a:rPr>
              <a:t>.</a:t>
            </a:r>
            <a:endParaRPr lang="en-GB" sz="3100" dirty="0" smtClean="0">
              <a:solidFill>
                <a:schemeClr val="accent6">
                  <a:lumMod val="75000"/>
                </a:schemeClr>
              </a:solidFill>
            </a:endParaRPr>
          </a:p>
          <a:p>
            <a:r>
              <a:rPr lang="en-US" b="1" dirty="0" smtClean="0">
                <a:solidFill>
                  <a:schemeClr val="accent6">
                    <a:lumMod val="75000"/>
                  </a:schemeClr>
                </a:solidFill>
              </a:rPr>
              <a:t> </a:t>
            </a:r>
            <a:endParaRPr lang="en-GB" dirty="0" smtClean="0">
              <a:solidFill>
                <a:schemeClr val="accent6">
                  <a:lumMod val="75000"/>
                </a:schemeClr>
              </a:solidFill>
            </a:endParaRPr>
          </a:p>
          <a:p>
            <a:endParaRPr lang="en-GB" dirty="0">
              <a:solidFill>
                <a:schemeClr val="accent6">
                  <a:lumMod val="75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571504"/>
          </a:xfrm>
        </p:spPr>
        <p:txBody>
          <a:bodyPr>
            <a:normAutofit fontScale="90000"/>
          </a:bodyPr>
          <a:lstStyle/>
          <a:p>
            <a:pPr algn="ctr"/>
            <a:r>
              <a:rPr lang="el-GR" sz="3600" b="1" i="1" dirty="0" smtClean="0"/>
              <a:t>ΓΡΑΦΗ ΠΑΡΑΝΟΜΩΝ</a:t>
            </a:r>
            <a:endParaRPr lang="en-GB" sz="3600" b="1" i="1" dirty="0"/>
          </a:p>
        </p:txBody>
      </p:sp>
      <p:sp>
        <p:nvSpPr>
          <p:cNvPr id="3" name="2 - Θέση περιεχομένου"/>
          <p:cNvSpPr>
            <a:spLocks noGrp="1"/>
          </p:cNvSpPr>
          <p:nvPr>
            <p:ph idx="1"/>
          </p:nvPr>
        </p:nvSpPr>
        <p:spPr>
          <a:xfrm>
            <a:off x="357158" y="857232"/>
            <a:ext cx="8329642" cy="5786478"/>
          </a:xfrm>
        </p:spPr>
        <p:txBody>
          <a:bodyPr>
            <a:normAutofit fontScale="55000" lnSpcReduction="20000"/>
          </a:bodyPr>
          <a:lstStyle/>
          <a:p>
            <a:r>
              <a:rPr lang="el-GR" sz="3800" dirty="0" smtClean="0">
                <a:latin typeface="+mj-lt"/>
              </a:rPr>
              <a:t>Κάθε Αθηναίος δημόσιος ομιλητής που έκανε ένα νέο ψήφισμα για έναν νόμο ή ένα ψήφισμα είχε την υπευθυνότητα να εξασφαλίσει ότι δεν ερχόταν σε αντιπαράθεση με κάποιον υπάρχοντα νόμο, είτε στη μορφή είτε στο περιεχόμενο. Εάν ερχόταν σε αντιπαράθεση, ο προτείνων μπορούσε να διωχθεί με μία δημόσια διαδικασία, τη γραφή παρανόμων. Κάθε Αθηναίος που δρούσε ως κατήγορος έπρεπε να δώσει μία ένορκη δήλωση (</a:t>
            </a:r>
            <a:r>
              <a:rPr lang="el-GR" sz="3800" dirty="0" err="1" smtClean="0">
                <a:latin typeface="+mj-lt"/>
              </a:rPr>
              <a:t>υπομωσία</a:t>
            </a:r>
            <a:r>
              <a:rPr lang="el-GR" sz="3800" dirty="0" smtClean="0">
                <a:latin typeface="+mj-lt"/>
              </a:rPr>
              <a:t>) ότι είχε την πρόθεση να ξεκινήσει μία γραφή παρανόμων (δίωξη για παρανομίες). Αφού γινόταν αυτή η ένορκη δήλωση, το προτεινόμενο ψήφισμα ή νόμος, είτε η Εκκλησία είχε ήδη ψηφίσει γι’ αυτό είτε όχι, </a:t>
            </a:r>
            <a:r>
              <a:rPr lang="el-GR" sz="3800" dirty="0" err="1" smtClean="0">
                <a:latin typeface="+mj-lt"/>
              </a:rPr>
              <a:t>ανασταλλόταν</a:t>
            </a:r>
            <a:r>
              <a:rPr lang="el-GR" sz="3800" dirty="0" smtClean="0">
                <a:latin typeface="+mj-lt"/>
              </a:rPr>
              <a:t> </a:t>
            </a:r>
            <a:r>
              <a:rPr lang="el-GR" sz="3800" dirty="0" smtClean="0">
                <a:latin typeface="+mj-lt"/>
              </a:rPr>
              <a:t>έως ότου διεξαγόταν η δίκη. Αν ο κατηγορούμενος κρινόταν ένοχος, τιμωρούνταν, συνήθως με ένα πρόστιμο, και ο νόμος του ή το ψήφισμά του ακυρωνόταν. Αν ένας άνδρας καταδικαζόταν τρεις φορές για αυτού του είδους το αδίκημα, δηλαδή πρόταση παράνομων ψηφισμάτων ή νόμων, τότε έχανε τα πολιτικά του δικαιώματα (ατιμία) ως επιπρόσθετη τιμωρία. Τα δικαστήρια λοιπόν μπορούσαν να καταδικάζουν προτείνοντες ρήτορες ψηφισμάτων και νόμων αλλά μπορούσαν επίσης να επιβάλουν την τιμωρία, μπορούσε να καταλήξει και σε αφαίρεση πολιτικών δικαιωμάτων. Με άλλα λόγια, τα δικαστήρια είχαν εξουσία έναντι των νομοθετών και ήταν υπεύθυνα για τον έλεγχο της εργασίας τους.</a:t>
            </a:r>
            <a:endParaRPr lang="en-GB" sz="3800" dirty="0" smtClean="0">
              <a:latin typeface="+mj-lt"/>
            </a:endParaRPr>
          </a:p>
          <a:p>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642942"/>
          </a:xfrm>
        </p:spPr>
        <p:txBody>
          <a:bodyPr>
            <a:normAutofit/>
          </a:bodyPr>
          <a:lstStyle/>
          <a:p>
            <a:pPr algn="ctr"/>
            <a:r>
              <a:rPr lang="el-GR" sz="2800" b="1" i="1" dirty="0" smtClean="0"/>
              <a:t>ΓΡΑΦΗ ΜΗ ΕΠΙΤΗΔΕΙΟΝ ΝΟΜΟΝ ΘΕΙΝΑΙ</a:t>
            </a:r>
            <a:endParaRPr lang="en-GB" sz="2800" b="1" i="1" dirty="0"/>
          </a:p>
        </p:txBody>
      </p:sp>
      <p:sp>
        <p:nvSpPr>
          <p:cNvPr id="3" name="2 - Θέση περιεχομένου"/>
          <p:cNvSpPr>
            <a:spLocks noGrp="1"/>
          </p:cNvSpPr>
          <p:nvPr>
            <p:ph idx="1"/>
          </p:nvPr>
        </p:nvSpPr>
        <p:spPr>
          <a:xfrm>
            <a:off x="357158" y="857232"/>
            <a:ext cx="8329642" cy="5857916"/>
          </a:xfrm>
        </p:spPr>
        <p:txBody>
          <a:bodyPr>
            <a:normAutofit fontScale="85000" lnSpcReduction="20000"/>
          </a:bodyPr>
          <a:lstStyle/>
          <a:p>
            <a:r>
              <a:rPr lang="el-GR" dirty="0" smtClean="0">
                <a:latin typeface="+mj-lt"/>
              </a:rPr>
              <a:t>Αξίζει να αναφέρουμε ότι τον 4</a:t>
            </a:r>
            <a:r>
              <a:rPr lang="el-GR" baseline="30000" dirty="0" smtClean="0">
                <a:latin typeface="+mj-lt"/>
              </a:rPr>
              <a:t>ο</a:t>
            </a:r>
            <a:r>
              <a:rPr lang="el-GR" dirty="0" smtClean="0">
                <a:latin typeface="+mj-lt"/>
              </a:rPr>
              <a:t> </a:t>
            </a:r>
            <a:r>
              <a:rPr lang="el-GR" dirty="0" err="1" smtClean="0">
                <a:latin typeface="+mj-lt"/>
              </a:rPr>
              <a:t>π.Χ.</a:t>
            </a:r>
            <a:r>
              <a:rPr lang="el-GR" dirty="0" smtClean="0">
                <a:latin typeface="+mj-lt"/>
              </a:rPr>
              <a:t> αι. μια άλλη πιο περιορισμένη διαδικασία από αυτήν της γραφής παρανόμων, η γραφή </a:t>
            </a:r>
            <a:r>
              <a:rPr lang="el-GR" dirty="0" err="1" smtClean="0">
                <a:latin typeface="+mj-lt"/>
              </a:rPr>
              <a:t>νόμον</a:t>
            </a:r>
            <a:r>
              <a:rPr lang="el-GR" dirty="0" smtClean="0">
                <a:latin typeface="+mj-lt"/>
              </a:rPr>
              <a:t> μη </a:t>
            </a:r>
            <a:r>
              <a:rPr lang="el-GR" dirty="0" err="1" smtClean="0">
                <a:latin typeface="+mj-lt"/>
              </a:rPr>
              <a:t>επιτήδειον</a:t>
            </a:r>
            <a:r>
              <a:rPr lang="el-GR" dirty="0" smtClean="0">
                <a:latin typeface="+mj-lt"/>
              </a:rPr>
              <a:t> </a:t>
            </a:r>
            <a:r>
              <a:rPr lang="el-GR" dirty="0" err="1" smtClean="0">
                <a:latin typeface="+mj-lt"/>
              </a:rPr>
              <a:t>θειναι</a:t>
            </a:r>
            <a:r>
              <a:rPr lang="el-GR" dirty="0" smtClean="0">
                <a:latin typeface="+mj-lt"/>
              </a:rPr>
              <a:t> υπήρχε και αφορούσε μόνο νόμους και όχι ψηφίσματα. Υπήρχε ένας περιορισμός χρόνου: η δίωξη έπρεπε να γίνει μέσα σε ένα χρόνο από την πρόταση του νόμου και μετά από εκείνη την περίοδο ο προτείνων τον νέο νόμο δεν μπορούσε πλέον να τιμωρηθεί. Γνωρίζουμε μία υπόθεση Κατά </a:t>
            </a:r>
            <a:r>
              <a:rPr lang="el-GR" dirty="0" err="1" smtClean="0">
                <a:latin typeface="+mj-lt"/>
              </a:rPr>
              <a:t>Τιμοκράτη</a:t>
            </a:r>
            <a:r>
              <a:rPr lang="el-GR" dirty="0" smtClean="0">
                <a:latin typeface="+mj-lt"/>
              </a:rPr>
              <a:t> (</a:t>
            </a:r>
            <a:r>
              <a:rPr lang="el-GR" dirty="0" err="1" smtClean="0">
                <a:latin typeface="+mj-lt"/>
              </a:rPr>
              <a:t>Δημ</a:t>
            </a:r>
            <a:r>
              <a:rPr lang="el-GR" dirty="0" smtClean="0">
                <a:latin typeface="+mj-lt"/>
              </a:rPr>
              <a:t>. 24), η οποία είχε διεξαχθεί μέσα στο χρονικό πλαίσιο και απαιτούσε την τιμωρία του </a:t>
            </a:r>
            <a:r>
              <a:rPr lang="el-GR" dirty="0" err="1" smtClean="0">
                <a:latin typeface="+mj-lt"/>
              </a:rPr>
              <a:t>Τιμοκράτη</a:t>
            </a:r>
            <a:r>
              <a:rPr lang="el-GR" dirty="0" smtClean="0">
                <a:latin typeface="+mj-lt"/>
              </a:rPr>
              <a:t>. Η τιμωρία σ’ αυτού του είδους τη γραφή ήταν πολύ αυστηρή, όπως ήταν και για έναν άνδρα που ονομαζόταν Εύδημος το 382/1 </a:t>
            </a:r>
            <a:r>
              <a:rPr lang="el-GR" dirty="0" err="1" smtClean="0">
                <a:latin typeface="+mj-lt"/>
              </a:rPr>
              <a:t>π.Χ.</a:t>
            </a:r>
            <a:r>
              <a:rPr lang="el-GR" dirty="0" smtClean="0">
                <a:latin typeface="+mj-lt"/>
              </a:rPr>
              <a:t>, ο οποίος καταδικάστηκε σε θάνατο. Ήταν δυνατόν να προχωρήσει κάποιος με μία γραφή εναντίον του νόμου κάποιου, ο οποίος καταργούνταν αν η δίωξη ήταν επιτυχής. Μια τέτοια υπόθεση εναντίον του νόμου κάποιου παρά του προτείνοντος τον νόμο ήταν η υπόθεση για την οποία ο Δημοσθένης </a:t>
            </a:r>
            <a:r>
              <a:rPr lang="el-GR" dirty="0" smtClean="0">
                <a:latin typeface="+mj-lt"/>
              </a:rPr>
              <a:t>συνέθεσε στον </a:t>
            </a:r>
            <a:r>
              <a:rPr lang="el-GR" dirty="0" smtClean="0">
                <a:latin typeface="+mj-lt"/>
              </a:rPr>
              <a:t>λόγο του Κατά </a:t>
            </a:r>
            <a:r>
              <a:rPr lang="el-GR" dirty="0" err="1" smtClean="0">
                <a:latin typeface="+mj-lt"/>
              </a:rPr>
              <a:t>Λεωκράτους</a:t>
            </a:r>
            <a:r>
              <a:rPr lang="el-GR" dirty="0" smtClean="0">
                <a:latin typeface="+mj-lt"/>
              </a:rPr>
              <a:t> το 355/4 </a:t>
            </a:r>
            <a:r>
              <a:rPr lang="el-GR" dirty="0" err="1" smtClean="0">
                <a:latin typeface="+mj-lt"/>
              </a:rPr>
              <a:t>π.Χ.</a:t>
            </a:r>
            <a:endParaRPr lang="en-GB" dirty="0" smtClean="0">
              <a:latin typeface="+mj-lt"/>
            </a:endParaRPr>
          </a:p>
          <a:p>
            <a:r>
              <a:rPr lang="el-GR" dirty="0" smtClean="0">
                <a:latin typeface="+mj-lt"/>
              </a:rPr>
              <a:t>Κατά τον 4</a:t>
            </a:r>
            <a:r>
              <a:rPr lang="el-GR" baseline="30000" dirty="0" smtClean="0">
                <a:latin typeface="+mj-lt"/>
              </a:rPr>
              <a:t>ο</a:t>
            </a:r>
            <a:r>
              <a:rPr lang="el-GR" dirty="0" smtClean="0">
                <a:latin typeface="+mj-lt"/>
              </a:rPr>
              <a:t> </a:t>
            </a:r>
            <a:r>
              <a:rPr lang="el-GR" dirty="0" err="1" smtClean="0">
                <a:latin typeface="+mj-lt"/>
              </a:rPr>
              <a:t>π.Χ.</a:t>
            </a:r>
            <a:r>
              <a:rPr lang="el-GR" dirty="0" smtClean="0">
                <a:latin typeface="+mj-lt"/>
              </a:rPr>
              <a:t> αι. η γραφή παρανόμων χρησιμοποιούνταν εναντίον παρανόμων ψηφισμάτων, και φαίνεται ότι να ήταν πολύ πιο κοινή από τις δύο κατηγορίες. Η γραφή παρανόμων έγινε μία δημοφιλής μέθοδος κατηγορίας γνωστών πολιτικών που πρότειναν συχνά ψηφίσματα στην Εκκλησία.</a:t>
            </a:r>
            <a:endParaRPr lang="en-GB" dirty="0" smtClean="0">
              <a:latin typeface="+mj-lt"/>
            </a:endParaRPr>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500066"/>
          </a:xfrm>
        </p:spPr>
        <p:txBody>
          <a:bodyPr>
            <a:normAutofit/>
          </a:bodyPr>
          <a:lstStyle/>
          <a:p>
            <a:pPr algn="ctr"/>
            <a:r>
              <a:rPr lang="el-GR" sz="2400" b="1" dirty="0" smtClean="0"/>
              <a:t>ΔΗΜΟΣΘΕΝΗΣ </a:t>
            </a:r>
            <a:r>
              <a:rPr lang="el-GR" sz="2400" b="1" i="1" dirty="0" smtClean="0"/>
              <a:t>ΠΕΡΙ ΣΤΕΦΑΝΟΥ </a:t>
            </a:r>
            <a:r>
              <a:rPr lang="el-GR" sz="2400" b="1" dirty="0" smtClean="0"/>
              <a:t>ΑΙΣΧΙΝΗΣ</a:t>
            </a:r>
            <a:r>
              <a:rPr lang="el-GR" sz="2400" b="1" i="1" dirty="0" smtClean="0"/>
              <a:t> ΚΑΤΑ ΚΤΗΣΙΦΩΝΤΟΣ</a:t>
            </a:r>
            <a:endParaRPr lang="en-GB" sz="2400" b="1" i="1" dirty="0"/>
          </a:p>
        </p:txBody>
      </p:sp>
      <p:sp>
        <p:nvSpPr>
          <p:cNvPr id="3" name="2 - Θέση περιεχομένου"/>
          <p:cNvSpPr>
            <a:spLocks noGrp="1"/>
          </p:cNvSpPr>
          <p:nvPr>
            <p:ph idx="1"/>
          </p:nvPr>
        </p:nvSpPr>
        <p:spPr>
          <a:xfrm>
            <a:off x="357158" y="1000108"/>
            <a:ext cx="8329642" cy="5643602"/>
          </a:xfrm>
        </p:spPr>
        <p:txBody>
          <a:bodyPr>
            <a:normAutofit fontScale="55000" lnSpcReduction="20000"/>
          </a:bodyPr>
          <a:lstStyle/>
          <a:p>
            <a:r>
              <a:rPr lang="el-GR" sz="3600" dirty="0" smtClean="0">
                <a:latin typeface="+mj-lt"/>
              </a:rPr>
              <a:t>Η πιο γνωστή από όλες τις υποθέσεις γραφής παρανόμων ήταν μία υπόθεση με πολιτικό κίνητρο, η υπόθεση για τον στέφανο του Δημοσθένη. Το 336 ο Κτησιφών πρότεινε ένα ψήφισμα ότι οι Αθηναίοι θα έπρεπε να ανταμείψουν τον Δημοσθένη με χρυσό στεφάνι και υπήρχε μία προκήρυξη από τον κήρυκα στο θέατρο των Διονυσιακών γιορτών προς τιμή του Δημοσθένη και της αρετής του. Ο Αισχίνης, πολιτικός αντίπαλος του Δημοσθένη, σταμάτησε το ψήφισμα εισάγοντας μία γραφή παρανόμων εναντίον του Κτησιφώντα. Η υπόθεση έφτασε στο δικαστήριο το 330 και ο λόγος του Αισχίνη Κατά Κτησιφώντος και ο λόγος του Δημοσθένη Περί στεφάνου εκφωνήθηκαν ο ένας εναντίον και ο άλλος υπέρ του Κτησιφώντα. Οι λόγοι τείνουν να κρίνουν ο ένας εναντίον του άλλου για την πολιτική του διαγωγή και καριέρα αναφερόμενοι στην πολιτική τους απέναντι στον Φίλιππο της Μακεδονίας. Αυτοί οι δύο λόγοι, σηματοδοτούν το αποκορύφωμα της τάσης του 4</a:t>
            </a:r>
            <a:r>
              <a:rPr lang="el-GR" sz="3600" baseline="30000" dirty="0" smtClean="0">
                <a:latin typeface="+mj-lt"/>
              </a:rPr>
              <a:t>ου</a:t>
            </a:r>
            <a:r>
              <a:rPr lang="el-GR" sz="3600" dirty="0" smtClean="0">
                <a:latin typeface="+mj-lt"/>
              </a:rPr>
              <a:t> </a:t>
            </a:r>
            <a:r>
              <a:rPr lang="el-GR" sz="3600" dirty="0" err="1" smtClean="0">
                <a:latin typeface="+mj-lt"/>
              </a:rPr>
              <a:t>π.Χ.</a:t>
            </a:r>
            <a:r>
              <a:rPr lang="el-GR" sz="3600" dirty="0" smtClean="0">
                <a:latin typeface="+mj-lt"/>
              </a:rPr>
              <a:t> αι. να γίνεται χρήση της γραφής παρανόμων ως πεδίο πολιτικής μάχης. Στο τέλος, ο Κτησιφών αθωώθηκε εξαιτίας της δημοτικότητας του Δημοσθένη και της ρητορικής του δεινότητας, παρά το γεγονός ότι τα νομικά επιχειρήματα του Αισχίνη ήταν πολύ σοβαρά. Αυτό αντανακλά τη συμπεριφορά των Αθηναίων προς τις προσωπικότητες που κυριαρχούσαν παρά στη δύναμη του νόμου. Ο πολιτικός ανταγωνισμός και η προσωπική επίθεση φαίνονται στο παρακάτω απόσπασμα:</a:t>
            </a:r>
            <a:endParaRPr lang="en-GB" sz="3600" dirty="0" smtClean="0">
              <a:latin typeface="+mj-lt"/>
            </a:endParaRPr>
          </a:p>
          <a:p>
            <a:r>
              <a:rPr lang="el-GR" sz="3600" b="1" dirty="0" smtClean="0">
                <a:latin typeface="+mj-lt"/>
              </a:rPr>
              <a:t> </a:t>
            </a:r>
            <a:endParaRPr lang="en-GB" sz="3600" dirty="0" smtClean="0">
              <a:latin typeface="+mj-lt"/>
            </a:endParaRP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86808" cy="45719"/>
          </a:xfrm>
        </p:spPr>
        <p:txBody>
          <a:bodyPr>
            <a:normAutofit fontScale="90000"/>
          </a:bodyPr>
          <a:lstStyle/>
          <a:p>
            <a:endParaRPr lang="en-GB" dirty="0"/>
          </a:p>
        </p:txBody>
      </p:sp>
      <p:sp>
        <p:nvSpPr>
          <p:cNvPr id="3" name="2 - Θέση περιεχομένου"/>
          <p:cNvSpPr>
            <a:spLocks noGrp="1"/>
          </p:cNvSpPr>
          <p:nvPr>
            <p:ph idx="1"/>
          </p:nvPr>
        </p:nvSpPr>
        <p:spPr>
          <a:xfrm>
            <a:off x="428596" y="0"/>
            <a:ext cx="8286808" cy="6643710"/>
          </a:xfrm>
        </p:spPr>
        <p:txBody>
          <a:bodyPr>
            <a:noAutofit/>
          </a:bodyPr>
          <a:lstStyle/>
          <a:p>
            <a:pPr lvl="0" algn="ctr"/>
            <a:r>
              <a:rPr lang="el-GR" sz="2000" b="1" dirty="0" smtClean="0">
                <a:latin typeface="+mj-lt"/>
              </a:rPr>
              <a:t>Αισχίνης 3.210</a:t>
            </a:r>
            <a:endParaRPr lang="en-GB" sz="2000" dirty="0" smtClean="0">
              <a:latin typeface="+mj-lt"/>
            </a:endParaRPr>
          </a:p>
          <a:p>
            <a:r>
              <a:rPr lang="el-GR" sz="1800" dirty="0" err="1" smtClean="0">
                <a:latin typeface="+mj-lt"/>
              </a:rPr>
              <a:t>ὅλως</a:t>
            </a:r>
            <a:r>
              <a:rPr lang="el-GR" sz="1800" dirty="0" smtClean="0">
                <a:latin typeface="+mj-lt"/>
              </a:rPr>
              <a:t> </a:t>
            </a:r>
            <a:r>
              <a:rPr lang="el-GR" sz="1800" dirty="0" err="1" smtClean="0">
                <a:latin typeface="+mj-lt"/>
              </a:rPr>
              <a:t>δὲ</a:t>
            </a:r>
            <a:r>
              <a:rPr lang="el-GR" sz="1800" dirty="0" smtClean="0">
                <a:latin typeface="+mj-lt"/>
              </a:rPr>
              <a:t> τί </a:t>
            </a:r>
            <a:r>
              <a:rPr lang="el-GR" sz="1800" dirty="0" err="1" smtClean="0">
                <a:latin typeface="+mj-lt"/>
              </a:rPr>
              <a:t>τὰ</a:t>
            </a:r>
            <a:r>
              <a:rPr lang="el-GR" sz="1800" dirty="0" smtClean="0">
                <a:latin typeface="+mj-lt"/>
              </a:rPr>
              <a:t> δάκρυα; </a:t>
            </a:r>
            <a:r>
              <a:rPr lang="el-GR" sz="1800" dirty="0" err="1" smtClean="0">
                <a:latin typeface="+mj-lt"/>
              </a:rPr>
              <a:t>τίς</a:t>
            </a:r>
            <a:r>
              <a:rPr lang="el-GR" sz="1800" dirty="0" smtClean="0">
                <a:latin typeface="+mj-lt"/>
              </a:rPr>
              <a:t> ἡ κραυγή; </a:t>
            </a:r>
            <a:r>
              <a:rPr lang="el-GR" sz="1800" dirty="0" err="1" smtClean="0">
                <a:latin typeface="+mj-lt"/>
              </a:rPr>
              <a:t>τίς</a:t>
            </a:r>
            <a:r>
              <a:rPr lang="el-GR" sz="1800" dirty="0" smtClean="0">
                <a:latin typeface="+mj-lt"/>
              </a:rPr>
              <a:t> ὁ τόνος </a:t>
            </a:r>
            <a:r>
              <a:rPr lang="el-GR" sz="1800" dirty="0" err="1" smtClean="0">
                <a:latin typeface="+mj-lt"/>
              </a:rPr>
              <a:t>τῆς</a:t>
            </a:r>
            <a:r>
              <a:rPr lang="el-GR" sz="1800" dirty="0" smtClean="0">
                <a:latin typeface="+mj-lt"/>
              </a:rPr>
              <a:t> </a:t>
            </a:r>
            <a:r>
              <a:rPr lang="el-GR" sz="1800" dirty="0" err="1" smtClean="0">
                <a:latin typeface="+mj-lt"/>
              </a:rPr>
              <a:t>φωνῆς</a:t>
            </a:r>
            <a:r>
              <a:rPr lang="el-GR" sz="1800" dirty="0" smtClean="0">
                <a:latin typeface="+mj-lt"/>
              </a:rPr>
              <a:t>; </a:t>
            </a:r>
            <a:r>
              <a:rPr lang="el-GR" sz="1800" dirty="0" err="1" smtClean="0">
                <a:latin typeface="+mj-lt"/>
              </a:rPr>
              <a:t>οὐχ</a:t>
            </a:r>
            <a:r>
              <a:rPr lang="el-GR" sz="1800" dirty="0" smtClean="0">
                <a:latin typeface="+mj-lt"/>
              </a:rPr>
              <a:t> ὁ </a:t>
            </a:r>
            <a:r>
              <a:rPr lang="el-GR" sz="1800" dirty="0" err="1" smtClean="0">
                <a:latin typeface="+mj-lt"/>
              </a:rPr>
              <a:t>μὲν</a:t>
            </a:r>
            <a:r>
              <a:rPr lang="el-GR" sz="1800" dirty="0" smtClean="0">
                <a:latin typeface="+mj-lt"/>
              </a:rPr>
              <a:t> </a:t>
            </a:r>
            <a:r>
              <a:rPr lang="el-GR" sz="1800" dirty="0" err="1" smtClean="0">
                <a:latin typeface="+mj-lt"/>
              </a:rPr>
              <a:t>τὴν</a:t>
            </a:r>
            <a:r>
              <a:rPr lang="el-GR" sz="1800" dirty="0" smtClean="0">
                <a:latin typeface="+mj-lt"/>
              </a:rPr>
              <a:t> </a:t>
            </a:r>
            <a:r>
              <a:rPr lang="el-GR" sz="1800" dirty="0" err="1" smtClean="0">
                <a:latin typeface="+mj-lt"/>
              </a:rPr>
              <a:t>γραφὴν</a:t>
            </a:r>
            <a:r>
              <a:rPr lang="el-GR" sz="1800" dirty="0" smtClean="0">
                <a:latin typeface="+mj-lt"/>
              </a:rPr>
              <a:t> </a:t>
            </a:r>
            <a:r>
              <a:rPr lang="el-GR" sz="1800" dirty="0" err="1" smtClean="0">
                <a:latin typeface="+mj-lt"/>
              </a:rPr>
              <a:t>φεύγων</a:t>
            </a:r>
            <a:r>
              <a:rPr lang="el-GR" sz="1800" dirty="0" smtClean="0">
                <a:latin typeface="+mj-lt"/>
              </a:rPr>
              <a:t> </a:t>
            </a:r>
            <a:r>
              <a:rPr lang="el-GR" sz="1800" dirty="0" err="1" smtClean="0">
                <a:latin typeface="+mj-lt"/>
              </a:rPr>
              <a:t>ἐστὶ</a:t>
            </a:r>
            <a:r>
              <a:rPr lang="el-GR" sz="1800" dirty="0" smtClean="0">
                <a:latin typeface="+mj-lt"/>
              </a:rPr>
              <a:t> </a:t>
            </a:r>
            <a:r>
              <a:rPr lang="el-GR" sz="1800" dirty="0" err="1" smtClean="0">
                <a:latin typeface="+mj-lt"/>
              </a:rPr>
              <a:t>Κτησιφῶν</a:t>
            </a:r>
            <a:r>
              <a:rPr lang="el-GR" sz="1800" dirty="0" smtClean="0">
                <a:latin typeface="+mj-lt"/>
              </a:rPr>
              <a:t>, ὁ </a:t>
            </a:r>
            <a:r>
              <a:rPr lang="el-GR" sz="1800" dirty="0" err="1" smtClean="0">
                <a:latin typeface="+mj-lt"/>
              </a:rPr>
              <a:t>δ᾽</a:t>
            </a:r>
            <a:r>
              <a:rPr lang="el-GR" sz="1800" dirty="0" smtClean="0">
                <a:latin typeface="+mj-lt"/>
              </a:rPr>
              <a:t> </a:t>
            </a:r>
            <a:r>
              <a:rPr lang="el-GR" sz="1800" dirty="0" err="1" smtClean="0">
                <a:latin typeface="+mj-lt"/>
              </a:rPr>
              <a:t>ἀγὼν</a:t>
            </a:r>
            <a:r>
              <a:rPr lang="el-GR" sz="1800" dirty="0" smtClean="0">
                <a:latin typeface="+mj-lt"/>
              </a:rPr>
              <a:t> </a:t>
            </a:r>
            <a:r>
              <a:rPr lang="el-GR" sz="1800" dirty="0" err="1" smtClean="0">
                <a:latin typeface="+mj-lt"/>
              </a:rPr>
              <a:t>οὐκ</a:t>
            </a:r>
            <a:r>
              <a:rPr lang="el-GR" sz="1800" dirty="0" smtClean="0">
                <a:latin typeface="+mj-lt"/>
              </a:rPr>
              <a:t> </a:t>
            </a:r>
            <a:r>
              <a:rPr lang="el-GR" sz="1800" dirty="0" err="1" smtClean="0">
                <a:latin typeface="+mj-lt"/>
              </a:rPr>
              <a:t>ἀτίμητος</a:t>
            </a:r>
            <a:r>
              <a:rPr lang="el-GR" sz="1800" dirty="0" smtClean="0">
                <a:latin typeface="+mj-lt"/>
              </a:rPr>
              <a:t>, </a:t>
            </a:r>
            <a:r>
              <a:rPr lang="el-GR" sz="1800" dirty="0" err="1" smtClean="0">
                <a:latin typeface="+mj-lt"/>
              </a:rPr>
              <a:t>σὺ</a:t>
            </a:r>
            <a:r>
              <a:rPr lang="el-GR" sz="1800" dirty="0" smtClean="0">
                <a:latin typeface="+mj-lt"/>
              </a:rPr>
              <a:t> </a:t>
            </a:r>
            <a:r>
              <a:rPr lang="el-GR" sz="1800" dirty="0" err="1" smtClean="0">
                <a:latin typeface="+mj-lt"/>
              </a:rPr>
              <a:t>δ᾽</a:t>
            </a:r>
            <a:r>
              <a:rPr lang="el-GR" sz="1800" dirty="0" smtClean="0">
                <a:latin typeface="+mj-lt"/>
              </a:rPr>
              <a:t> </a:t>
            </a:r>
            <a:r>
              <a:rPr lang="el-GR" sz="1800" dirty="0" err="1" smtClean="0">
                <a:latin typeface="+mj-lt"/>
              </a:rPr>
              <a:t>οὔτε</a:t>
            </a:r>
            <a:r>
              <a:rPr lang="el-GR" sz="1800" dirty="0" smtClean="0">
                <a:latin typeface="+mj-lt"/>
              </a:rPr>
              <a:t> </a:t>
            </a:r>
            <a:r>
              <a:rPr lang="el-GR" sz="1800" dirty="0" err="1" smtClean="0">
                <a:latin typeface="+mj-lt"/>
              </a:rPr>
              <a:t>περὶ</a:t>
            </a:r>
            <a:r>
              <a:rPr lang="el-GR" sz="1800" dirty="0" smtClean="0">
                <a:latin typeface="+mj-lt"/>
              </a:rPr>
              <a:t> </a:t>
            </a:r>
            <a:r>
              <a:rPr lang="el-GR" sz="1800" dirty="0" err="1" smtClean="0">
                <a:latin typeface="+mj-lt"/>
              </a:rPr>
              <a:t>τοῦ</a:t>
            </a:r>
            <a:r>
              <a:rPr lang="el-GR" sz="1800" dirty="0" smtClean="0">
                <a:latin typeface="+mj-lt"/>
              </a:rPr>
              <a:t> σώματος </a:t>
            </a:r>
            <a:r>
              <a:rPr lang="el-GR" sz="1800" dirty="0" err="1" smtClean="0">
                <a:latin typeface="+mj-lt"/>
              </a:rPr>
              <a:t>οὔτε</a:t>
            </a:r>
            <a:r>
              <a:rPr lang="el-GR" sz="1800" dirty="0" smtClean="0">
                <a:latin typeface="+mj-lt"/>
              </a:rPr>
              <a:t> </a:t>
            </a:r>
            <a:r>
              <a:rPr lang="el-GR" sz="1800" dirty="0" err="1" smtClean="0">
                <a:latin typeface="+mj-lt"/>
              </a:rPr>
              <a:t>περὶ</a:t>
            </a:r>
            <a:r>
              <a:rPr lang="el-GR" sz="1800" dirty="0" smtClean="0">
                <a:latin typeface="+mj-lt"/>
              </a:rPr>
              <a:t> </a:t>
            </a:r>
            <a:r>
              <a:rPr lang="el-GR" sz="1800" dirty="0" err="1" smtClean="0">
                <a:latin typeface="+mj-lt"/>
              </a:rPr>
              <a:t>τῆς</a:t>
            </a:r>
            <a:r>
              <a:rPr lang="el-GR" sz="1800" dirty="0" smtClean="0">
                <a:latin typeface="+mj-lt"/>
              </a:rPr>
              <a:t> </a:t>
            </a:r>
            <a:r>
              <a:rPr lang="el-GR" sz="1800" dirty="0" err="1" smtClean="0">
                <a:latin typeface="+mj-lt"/>
              </a:rPr>
              <a:t>ἐπιτιμίας</a:t>
            </a:r>
            <a:r>
              <a:rPr lang="el-GR" sz="1800" dirty="0" smtClean="0">
                <a:latin typeface="+mj-lt"/>
              </a:rPr>
              <a:t> </a:t>
            </a:r>
            <a:r>
              <a:rPr lang="el-GR" sz="1800" dirty="0" err="1" smtClean="0">
                <a:latin typeface="+mj-lt"/>
              </a:rPr>
              <a:t>οὔτε</a:t>
            </a:r>
            <a:r>
              <a:rPr lang="el-GR" sz="1800" dirty="0" smtClean="0">
                <a:latin typeface="+mj-lt"/>
              </a:rPr>
              <a:t> </a:t>
            </a:r>
            <a:r>
              <a:rPr lang="el-GR" sz="1800" dirty="0" err="1" smtClean="0">
                <a:latin typeface="+mj-lt"/>
              </a:rPr>
              <a:t>περὶ</a:t>
            </a:r>
            <a:r>
              <a:rPr lang="el-GR" sz="1800" dirty="0" smtClean="0">
                <a:latin typeface="+mj-lt"/>
              </a:rPr>
              <a:t> </a:t>
            </a:r>
            <a:r>
              <a:rPr lang="el-GR" sz="1800" dirty="0" err="1" smtClean="0">
                <a:latin typeface="+mj-lt"/>
              </a:rPr>
              <a:t>τῆς</a:t>
            </a:r>
            <a:r>
              <a:rPr lang="el-GR" sz="1800" dirty="0" smtClean="0">
                <a:latin typeface="+mj-lt"/>
              </a:rPr>
              <a:t> </a:t>
            </a:r>
            <a:r>
              <a:rPr lang="el-GR" sz="1800" dirty="0" err="1" smtClean="0">
                <a:latin typeface="+mj-lt"/>
              </a:rPr>
              <a:t>οὐσίας</a:t>
            </a:r>
            <a:r>
              <a:rPr lang="el-GR" sz="1800" dirty="0" smtClean="0">
                <a:latin typeface="+mj-lt"/>
              </a:rPr>
              <a:t> </a:t>
            </a:r>
            <a:r>
              <a:rPr lang="el-GR" sz="1800" dirty="0" err="1" smtClean="0">
                <a:latin typeface="+mj-lt"/>
              </a:rPr>
              <a:t>ἀγωνίζῃ</a:t>
            </a:r>
            <a:r>
              <a:rPr lang="el-GR" sz="1800" dirty="0" smtClean="0">
                <a:latin typeface="+mj-lt"/>
              </a:rPr>
              <a:t>; </a:t>
            </a:r>
            <a:r>
              <a:rPr lang="el-GR" sz="1800" dirty="0" err="1" smtClean="0">
                <a:latin typeface="+mj-lt"/>
              </a:rPr>
              <a:t>ἀλλὰ</a:t>
            </a:r>
            <a:r>
              <a:rPr lang="el-GR" sz="1800" dirty="0" smtClean="0">
                <a:latin typeface="+mj-lt"/>
              </a:rPr>
              <a:t> </a:t>
            </a:r>
            <a:r>
              <a:rPr lang="el-GR" sz="1800" dirty="0" err="1" smtClean="0">
                <a:latin typeface="+mj-lt"/>
              </a:rPr>
              <a:t>περὶ</a:t>
            </a:r>
            <a:r>
              <a:rPr lang="el-GR" sz="1800" dirty="0" smtClean="0">
                <a:latin typeface="+mj-lt"/>
              </a:rPr>
              <a:t> τίνος </a:t>
            </a:r>
            <a:r>
              <a:rPr lang="el-GR" sz="1800" dirty="0" err="1" smtClean="0">
                <a:latin typeface="+mj-lt"/>
              </a:rPr>
              <a:t>ἐστὶν</a:t>
            </a:r>
            <a:r>
              <a:rPr lang="el-GR" sz="1800" dirty="0" smtClean="0">
                <a:latin typeface="+mj-lt"/>
              </a:rPr>
              <a:t> </a:t>
            </a:r>
            <a:r>
              <a:rPr lang="el-GR" sz="1800" dirty="0" err="1" smtClean="0">
                <a:latin typeface="+mj-lt"/>
              </a:rPr>
              <a:t>αὐτῷ</a:t>
            </a:r>
            <a:r>
              <a:rPr lang="el-GR" sz="1800" dirty="0" smtClean="0">
                <a:latin typeface="+mj-lt"/>
              </a:rPr>
              <a:t> ἡ σπουδή; </a:t>
            </a:r>
            <a:r>
              <a:rPr lang="el-GR" sz="1800" dirty="0" err="1" smtClean="0">
                <a:latin typeface="+mj-lt"/>
              </a:rPr>
              <a:t>περὶ</a:t>
            </a:r>
            <a:r>
              <a:rPr lang="el-GR" sz="1800" dirty="0" smtClean="0">
                <a:latin typeface="+mj-lt"/>
              </a:rPr>
              <a:t> </a:t>
            </a:r>
            <a:r>
              <a:rPr lang="el-GR" sz="1800" dirty="0" err="1" smtClean="0">
                <a:latin typeface="+mj-lt"/>
              </a:rPr>
              <a:t>χρυσῶν</a:t>
            </a:r>
            <a:r>
              <a:rPr lang="el-GR" sz="1800" dirty="0" smtClean="0">
                <a:latin typeface="+mj-lt"/>
              </a:rPr>
              <a:t> στεφάνων </a:t>
            </a:r>
            <a:r>
              <a:rPr lang="el-GR" sz="1800" dirty="0" err="1" smtClean="0">
                <a:latin typeface="+mj-lt"/>
              </a:rPr>
              <a:t>καὶ</a:t>
            </a:r>
            <a:r>
              <a:rPr lang="el-GR" sz="1800" dirty="0" smtClean="0">
                <a:latin typeface="+mj-lt"/>
              </a:rPr>
              <a:t> κηρυγμάτων </a:t>
            </a:r>
            <a:r>
              <a:rPr lang="el-GR" sz="1800" dirty="0" err="1" smtClean="0">
                <a:latin typeface="+mj-lt"/>
              </a:rPr>
              <a:t>ἐν</a:t>
            </a:r>
            <a:r>
              <a:rPr lang="el-GR" sz="1800" dirty="0" smtClean="0">
                <a:latin typeface="+mj-lt"/>
              </a:rPr>
              <a:t> </a:t>
            </a:r>
            <a:r>
              <a:rPr lang="el-GR" sz="1800" dirty="0" err="1" smtClean="0">
                <a:latin typeface="+mj-lt"/>
              </a:rPr>
              <a:t>τῷ</a:t>
            </a:r>
            <a:r>
              <a:rPr lang="el-GR" sz="1800" dirty="0" smtClean="0">
                <a:latin typeface="+mj-lt"/>
              </a:rPr>
              <a:t> </a:t>
            </a:r>
            <a:r>
              <a:rPr lang="el-GR" sz="1800" dirty="0" err="1" smtClean="0">
                <a:latin typeface="+mj-lt"/>
              </a:rPr>
              <a:t>θεάτρῳ</a:t>
            </a:r>
            <a:r>
              <a:rPr lang="el-GR" sz="1800" dirty="0" smtClean="0">
                <a:latin typeface="+mj-lt"/>
              </a:rPr>
              <a:t> </a:t>
            </a:r>
            <a:r>
              <a:rPr lang="el-GR" sz="1800" dirty="0" err="1" smtClean="0">
                <a:latin typeface="+mj-lt"/>
              </a:rPr>
              <a:t>παρὰ</a:t>
            </a:r>
            <a:r>
              <a:rPr lang="el-GR" sz="1800" dirty="0" smtClean="0">
                <a:latin typeface="+mj-lt"/>
              </a:rPr>
              <a:t> </a:t>
            </a:r>
            <a:r>
              <a:rPr lang="el-GR" sz="1800" dirty="0" err="1" smtClean="0">
                <a:latin typeface="+mj-lt"/>
              </a:rPr>
              <a:t>τοὺς</a:t>
            </a:r>
            <a:r>
              <a:rPr lang="el-GR" sz="1800" dirty="0" smtClean="0">
                <a:latin typeface="+mj-lt"/>
              </a:rPr>
              <a:t> νόμους: </a:t>
            </a:r>
            <a:endParaRPr lang="en-GB" sz="1800" dirty="0" smtClean="0">
              <a:latin typeface="+mj-lt"/>
            </a:endParaRPr>
          </a:p>
          <a:p>
            <a:pPr lvl="0" algn="ctr"/>
            <a:r>
              <a:rPr lang="el-GR" sz="2000" b="1" dirty="0" smtClean="0">
                <a:latin typeface="+mj-lt"/>
              </a:rPr>
              <a:t>Αισχίνης</a:t>
            </a:r>
            <a:r>
              <a:rPr lang="en-US" sz="2000" b="1" dirty="0" smtClean="0">
                <a:latin typeface="+mj-lt"/>
              </a:rPr>
              <a:t> 3.6-7</a:t>
            </a:r>
            <a:endParaRPr lang="en-GB" sz="2000" dirty="0" smtClean="0">
              <a:latin typeface="+mj-lt"/>
            </a:endParaRPr>
          </a:p>
          <a:p>
            <a:r>
              <a:rPr lang="el-GR" sz="1800" dirty="0" err="1" smtClean="0">
                <a:latin typeface="+mj-lt"/>
              </a:rPr>
              <a:t>εὖ</a:t>
            </a:r>
            <a:r>
              <a:rPr lang="el-GR" sz="1800" dirty="0" smtClean="0">
                <a:latin typeface="+mj-lt"/>
              </a:rPr>
              <a:t> </a:t>
            </a:r>
            <a:r>
              <a:rPr lang="el-GR" sz="1800" dirty="0" err="1" smtClean="0">
                <a:latin typeface="+mj-lt"/>
              </a:rPr>
              <a:t>γὰρ</a:t>
            </a:r>
            <a:r>
              <a:rPr lang="el-GR" sz="1800" dirty="0" smtClean="0">
                <a:latin typeface="+mj-lt"/>
              </a:rPr>
              <a:t> </a:t>
            </a:r>
            <a:r>
              <a:rPr lang="el-GR" sz="1800" dirty="0" err="1" smtClean="0">
                <a:latin typeface="+mj-lt"/>
              </a:rPr>
              <a:t>ἴστε</a:t>
            </a:r>
            <a:r>
              <a:rPr lang="en-US" sz="1800" dirty="0" smtClean="0">
                <a:latin typeface="+mj-lt"/>
              </a:rPr>
              <a:t>, </a:t>
            </a:r>
            <a:r>
              <a:rPr lang="el-GR" sz="1800" dirty="0" smtClean="0">
                <a:latin typeface="+mj-lt"/>
              </a:rPr>
              <a:t>ὦ </a:t>
            </a:r>
            <a:r>
              <a:rPr lang="el-GR" sz="1800" dirty="0" err="1" smtClean="0">
                <a:latin typeface="+mj-lt"/>
              </a:rPr>
              <a:t>ἄνδρες</a:t>
            </a:r>
            <a:r>
              <a:rPr lang="el-GR" sz="1800" dirty="0" smtClean="0">
                <a:latin typeface="+mj-lt"/>
              </a:rPr>
              <a:t> </a:t>
            </a:r>
            <a:r>
              <a:rPr lang="el-GR" sz="1800" dirty="0" err="1" smtClean="0">
                <a:latin typeface="+mj-lt"/>
              </a:rPr>
              <a:t>Ἀθηναῖοι</a:t>
            </a:r>
            <a:r>
              <a:rPr lang="en-US" sz="1800" dirty="0" smtClean="0">
                <a:latin typeface="+mj-lt"/>
              </a:rPr>
              <a:t>, </a:t>
            </a:r>
            <a:r>
              <a:rPr lang="el-GR" sz="1800" dirty="0" err="1" smtClean="0">
                <a:latin typeface="+mj-lt"/>
              </a:rPr>
              <a:t>ὅτι</a:t>
            </a:r>
            <a:r>
              <a:rPr lang="el-GR" sz="1800" dirty="0" smtClean="0">
                <a:latin typeface="+mj-lt"/>
              </a:rPr>
              <a:t> </a:t>
            </a:r>
            <a:r>
              <a:rPr lang="el-GR" sz="1800" dirty="0" err="1" smtClean="0">
                <a:latin typeface="+mj-lt"/>
              </a:rPr>
              <a:t>τρεῖς</a:t>
            </a:r>
            <a:r>
              <a:rPr lang="el-GR" sz="1800" dirty="0" smtClean="0">
                <a:latin typeface="+mj-lt"/>
              </a:rPr>
              <a:t> </a:t>
            </a:r>
            <a:r>
              <a:rPr lang="el-GR" sz="1800" dirty="0" err="1" smtClean="0">
                <a:latin typeface="+mj-lt"/>
              </a:rPr>
              <a:t>εἰσὶ</a:t>
            </a:r>
            <a:r>
              <a:rPr lang="el-GR" sz="1800" dirty="0" smtClean="0">
                <a:latin typeface="+mj-lt"/>
              </a:rPr>
              <a:t> </a:t>
            </a:r>
            <a:r>
              <a:rPr lang="el-GR" sz="1800" dirty="0" err="1" smtClean="0">
                <a:latin typeface="+mj-lt"/>
              </a:rPr>
              <a:t>πολιτεῖαι</a:t>
            </a:r>
            <a:r>
              <a:rPr lang="el-GR" sz="1800" dirty="0" smtClean="0">
                <a:latin typeface="+mj-lt"/>
              </a:rPr>
              <a:t> </a:t>
            </a:r>
            <a:r>
              <a:rPr lang="el-GR" sz="1800" dirty="0" err="1" smtClean="0">
                <a:latin typeface="+mj-lt"/>
              </a:rPr>
              <a:t>παρὰ</a:t>
            </a:r>
            <a:r>
              <a:rPr lang="el-GR" sz="1800" dirty="0" smtClean="0">
                <a:latin typeface="+mj-lt"/>
              </a:rPr>
              <a:t> </a:t>
            </a:r>
            <a:r>
              <a:rPr lang="el-GR" sz="1800" dirty="0" err="1" smtClean="0">
                <a:latin typeface="+mj-lt"/>
              </a:rPr>
              <a:t>πᾶσιν</a:t>
            </a:r>
            <a:r>
              <a:rPr lang="el-GR" sz="1800" dirty="0" smtClean="0">
                <a:latin typeface="+mj-lt"/>
              </a:rPr>
              <a:t> </a:t>
            </a:r>
            <a:r>
              <a:rPr lang="el-GR" sz="1800" dirty="0" err="1" smtClean="0">
                <a:latin typeface="+mj-lt"/>
              </a:rPr>
              <a:t>ἀνθρώποις</a:t>
            </a:r>
            <a:r>
              <a:rPr lang="en-US" sz="1800" dirty="0" smtClean="0">
                <a:latin typeface="+mj-lt"/>
              </a:rPr>
              <a:t>, </a:t>
            </a:r>
            <a:r>
              <a:rPr lang="el-GR" sz="1800" dirty="0" err="1" smtClean="0">
                <a:latin typeface="+mj-lt"/>
              </a:rPr>
              <a:t>τυραννὶς</a:t>
            </a:r>
            <a:r>
              <a:rPr lang="el-GR" sz="1800" dirty="0" smtClean="0">
                <a:latin typeface="+mj-lt"/>
              </a:rPr>
              <a:t> </a:t>
            </a:r>
            <a:r>
              <a:rPr lang="el-GR" sz="1800" dirty="0" err="1" smtClean="0">
                <a:latin typeface="+mj-lt"/>
              </a:rPr>
              <a:t>καὶ</a:t>
            </a:r>
            <a:r>
              <a:rPr lang="el-GR" sz="1800" dirty="0" smtClean="0">
                <a:latin typeface="+mj-lt"/>
              </a:rPr>
              <a:t> </a:t>
            </a:r>
            <a:r>
              <a:rPr lang="el-GR" sz="1800" dirty="0" err="1" smtClean="0">
                <a:latin typeface="+mj-lt"/>
              </a:rPr>
              <a:t>ὀλιγαρχία</a:t>
            </a:r>
            <a:r>
              <a:rPr lang="el-GR" sz="1800" dirty="0" smtClean="0">
                <a:latin typeface="+mj-lt"/>
              </a:rPr>
              <a:t> </a:t>
            </a:r>
            <a:r>
              <a:rPr lang="el-GR" sz="1800" dirty="0" err="1" smtClean="0">
                <a:latin typeface="+mj-lt"/>
              </a:rPr>
              <a:t>καὶ</a:t>
            </a:r>
            <a:r>
              <a:rPr lang="el-GR" sz="1800" dirty="0" smtClean="0">
                <a:latin typeface="+mj-lt"/>
              </a:rPr>
              <a:t> δημοκρατία</a:t>
            </a:r>
            <a:r>
              <a:rPr lang="en-US" sz="1800" dirty="0" smtClean="0">
                <a:latin typeface="+mj-lt"/>
              </a:rPr>
              <a:t>: </a:t>
            </a:r>
            <a:r>
              <a:rPr lang="el-GR" sz="1800" dirty="0" err="1" smtClean="0">
                <a:latin typeface="+mj-lt"/>
              </a:rPr>
              <a:t>διοικοῦνται</a:t>
            </a:r>
            <a:r>
              <a:rPr lang="el-GR" sz="1800" dirty="0" smtClean="0">
                <a:latin typeface="+mj-lt"/>
              </a:rPr>
              <a:t> </a:t>
            </a:r>
            <a:r>
              <a:rPr lang="el-GR" sz="1800" dirty="0" err="1" smtClean="0">
                <a:latin typeface="+mj-lt"/>
              </a:rPr>
              <a:t>δ᾽</a:t>
            </a:r>
            <a:r>
              <a:rPr lang="el-GR" sz="1800" dirty="0" smtClean="0">
                <a:latin typeface="+mj-lt"/>
              </a:rPr>
              <a:t> </a:t>
            </a:r>
            <a:r>
              <a:rPr lang="el-GR" sz="1800" dirty="0" err="1" smtClean="0">
                <a:latin typeface="+mj-lt"/>
              </a:rPr>
              <a:t>αἱ</a:t>
            </a:r>
            <a:r>
              <a:rPr lang="el-GR" sz="1800" dirty="0" smtClean="0">
                <a:latin typeface="+mj-lt"/>
              </a:rPr>
              <a:t> </a:t>
            </a:r>
            <a:r>
              <a:rPr lang="el-GR" sz="1800" dirty="0" err="1" smtClean="0">
                <a:latin typeface="+mj-lt"/>
              </a:rPr>
              <a:t>μὲν</a:t>
            </a:r>
            <a:r>
              <a:rPr lang="el-GR" sz="1800" dirty="0" smtClean="0">
                <a:latin typeface="+mj-lt"/>
              </a:rPr>
              <a:t> τυραννίδες </a:t>
            </a:r>
            <a:r>
              <a:rPr lang="el-GR" sz="1800" dirty="0" err="1" smtClean="0">
                <a:latin typeface="+mj-lt"/>
              </a:rPr>
              <a:t>καὶ</a:t>
            </a:r>
            <a:r>
              <a:rPr lang="el-GR" sz="1800" dirty="0" smtClean="0">
                <a:latin typeface="+mj-lt"/>
              </a:rPr>
              <a:t> </a:t>
            </a:r>
            <a:r>
              <a:rPr lang="el-GR" sz="1800" dirty="0" err="1" smtClean="0">
                <a:latin typeface="+mj-lt"/>
              </a:rPr>
              <a:t>ὀλιγαρχίαι</a:t>
            </a:r>
            <a:r>
              <a:rPr lang="el-GR" sz="1800" dirty="0" smtClean="0">
                <a:latin typeface="+mj-lt"/>
              </a:rPr>
              <a:t> </a:t>
            </a:r>
            <a:r>
              <a:rPr lang="el-GR" sz="1800" dirty="0" err="1" smtClean="0">
                <a:latin typeface="+mj-lt"/>
              </a:rPr>
              <a:t>τοῖς</a:t>
            </a:r>
            <a:r>
              <a:rPr lang="el-GR" sz="1800" dirty="0" smtClean="0">
                <a:latin typeface="+mj-lt"/>
              </a:rPr>
              <a:t> </a:t>
            </a:r>
            <a:r>
              <a:rPr lang="el-GR" sz="1800" dirty="0" err="1" smtClean="0">
                <a:latin typeface="+mj-lt"/>
              </a:rPr>
              <a:t>τρόποις</a:t>
            </a:r>
            <a:r>
              <a:rPr lang="el-GR" sz="1800" dirty="0" smtClean="0">
                <a:latin typeface="+mj-lt"/>
              </a:rPr>
              <a:t> </a:t>
            </a:r>
            <a:r>
              <a:rPr lang="el-GR" sz="1800" dirty="0" err="1" smtClean="0">
                <a:latin typeface="+mj-lt"/>
              </a:rPr>
              <a:t>τῶν</a:t>
            </a:r>
            <a:r>
              <a:rPr lang="el-GR" sz="1800" dirty="0" smtClean="0">
                <a:latin typeface="+mj-lt"/>
              </a:rPr>
              <a:t> </a:t>
            </a:r>
            <a:r>
              <a:rPr lang="el-GR" sz="1800" dirty="0" err="1" smtClean="0">
                <a:latin typeface="+mj-lt"/>
              </a:rPr>
              <a:t>ἐφεστηκότων</a:t>
            </a:r>
            <a:r>
              <a:rPr lang="en-US" sz="1800" dirty="0" smtClean="0">
                <a:latin typeface="+mj-lt"/>
              </a:rPr>
              <a:t>, </a:t>
            </a:r>
            <a:r>
              <a:rPr lang="el-GR" sz="1800" dirty="0" err="1" smtClean="0">
                <a:latin typeface="+mj-lt"/>
              </a:rPr>
              <a:t>αἱ</a:t>
            </a:r>
            <a:r>
              <a:rPr lang="el-GR" sz="1800" dirty="0" smtClean="0">
                <a:latin typeface="+mj-lt"/>
              </a:rPr>
              <a:t> </a:t>
            </a:r>
            <a:r>
              <a:rPr lang="el-GR" sz="1800" dirty="0" err="1" smtClean="0">
                <a:latin typeface="+mj-lt"/>
              </a:rPr>
              <a:t>δὲ</a:t>
            </a:r>
            <a:r>
              <a:rPr lang="el-GR" sz="1800" dirty="0" smtClean="0">
                <a:latin typeface="+mj-lt"/>
              </a:rPr>
              <a:t> πόλεις </a:t>
            </a:r>
            <a:r>
              <a:rPr lang="el-GR" sz="1800" dirty="0" err="1" smtClean="0">
                <a:latin typeface="+mj-lt"/>
              </a:rPr>
              <a:t>αἱ</a:t>
            </a:r>
            <a:r>
              <a:rPr lang="el-GR" sz="1800" dirty="0" smtClean="0">
                <a:latin typeface="+mj-lt"/>
              </a:rPr>
              <a:t> δημοκρατούμεναι </a:t>
            </a:r>
            <a:r>
              <a:rPr lang="el-GR" sz="1800" dirty="0" err="1" smtClean="0">
                <a:latin typeface="+mj-lt"/>
              </a:rPr>
              <a:t>τοῖς</a:t>
            </a:r>
            <a:r>
              <a:rPr lang="el-GR" sz="1800" dirty="0" smtClean="0">
                <a:latin typeface="+mj-lt"/>
              </a:rPr>
              <a:t> </a:t>
            </a:r>
            <a:r>
              <a:rPr lang="el-GR" sz="1800" dirty="0" err="1" smtClean="0">
                <a:latin typeface="+mj-lt"/>
              </a:rPr>
              <a:t>νόμοις</a:t>
            </a:r>
            <a:r>
              <a:rPr lang="el-GR" sz="1800" dirty="0" smtClean="0">
                <a:latin typeface="+mj-lt"/>
              </a:rPr>
              <a:t> </a:t>
            </a:r>
            <a:r>
              <a:rPr lang="el-GR" sz="1800" dirty="0" err="1" smtClean="0">
                <a:latin typeface="+mj-lt"/>
              </a:rPr>
              <a:t>τοῖς</a:t>
            </a:r>
            <a:r>
              <a:rPr lang="el-GR" sz="1800" dirty="0" smtClean="0">
                <a:latin typeface="+mj-lt"/>
              </a:rPr>
              <a:t> </a:t>
            </a:r>
            <a:r>
              <a:rPr lang="el-GR" sz="1800" dirty="0" err="1" smtClean="0">
                <a:latin typeface="+mj-lt"/>
              </a:rPr>
              <a:t>κειμένοις</a:t>
            </a:r>
            <a:r>
              <a:rPr lang="en-US" sz="1800" dirty="0" smtClean="0">
                <a:latin typeface="+mj-lt"/>
              </a:rPr>
              <a:t>. </a:t>
            </a:r>
            <a:r>
              <a:rPr lang="en-US" sz="1800" dirty="0" err="1" smtClean="0">
                <a:latin typeface="+mj-lt"/>
              </a:rPr>
              <a:t>μηδεὶς</a:t>
            </a:r>
            <a:r>
              <a:rPr lang="en-US" sz="1800" dirty="0" smtClean="0">
                <a:latin typeface="+mj-lt"/>
              </a:rPr>
              <a:t> </a:t>
            </a:r>
            <a:r>
              <a:rPr lang="en-US" sz="1800" dirty="0" err="1" smtClean="0">
                <a:latin typeface="+mj-lt"/>
              </a:rPr>
              <a:t>οὖν</a:t>
            </a:r>
            <a:r>
              <a:rPr lang="en-US" sz="1800" dirty="0" smtClean="0">
                <a:latin typeface="+mj-lt"/>
              </a:rPr>
              <a:t> </a:t>
            </a:r>
            <a:r>
              <a:rPr lang="en-US" sz="1800" dirty="0" err="1" smtClean="0">
                <a:latin typeface="+mj-lt"/>
              </a:rPr>
              <a:t>ὑμῶν</a:t>
            </a:r>
            <a:r>
              <a:rPr lang="en-US" sz="1800" dirty="0" smtClean="0">
                <a:latin typeface="+mj-lt"/>
              </a:rPr>
              <a:t> </a:t>
            </a:r>
            <a:r>
              <a:rPr lang="en-US" sz="1800" dirty="0" err="1" smtClean="0">
                <a:latin typeface="+mj-lt"/>
              </a:rPr>
              <a:t>τοῦτ</a:t>
            </a:r>
            <a:r>
              <a:rPr lang="en-US" sz="1800" dirty="0" smtClean="0">
                <a:latin typeface="+mj-lt"/>
              </a:rPr>
              <a:t>᾽ </a:t>
            </a:r>
            <a:r>
              <a:rPr lang="en-US" sz="1800" dirty="0" err="1" smtClean="0">
                <a:latin typeface="+mj-lt"/>
              </a:rPr>
              <a:t>ἀγνοείτω</a:t>
            </a:r>
            <a:r>
              <a:rPr lang="en-US" sz="1800" dirty="0" smtClean="0">
                <a:latin typeface="+mj-lt"/>
              </a:rPr>
              <a:t>, </a:t>
            </a:r>
            <a:r>
              <a:rPr lang="en-US" sz="1800" dirty="0" err="1" smtClean="0">
                <a:latin typeface="+mj-lt"/>
              </a:rPr>
              <a:t>ἀλλὰ</a:t>
            </a:r>
            <a:r>
              <a:rPr lang="en-US" sz="1800" dirty="0" smtClean="0">
                <a:latin typeface="+mj-lt"/>
              </a:rPr>
              <a:t> </a:t>
            </a:r>
            <a:r>
              <a:rPr lang="en-US" sz="1800" dirty="0" err="1" smtClean="0">
                <a:latin typeface="+mj-lt"/>
              </a:rPr>
              <a:t>σαφῶς</a:t>
            </a:r>
            <a:r>
              <a:rPr lang="en-US" sz="1800" dirty="0" smtClean="0">
                <a:latin typeface="+mj-lt"/>
              </a:rPr>
              <a:t> </a:t>
            </a:r>
            <a:r>
              <a:rPr lang="en-US" sz="1800" dirty="0" err="1" smtClean="0">
                <a:latin typeface="+mj-lt"/>
              </a:rPr>
              <a:t>ἕκαστος</a:t>
            </a:r>
            <a:r>
              <a:rPr lang="en-US" sz="1800" dirty="0" smtClean="0">
                <a:latin typeface="+mj-lt"/>
              </a:rPr>
              <a:t> </a:t>
            </a:r>
            <a:r>
              <a:rPr lang="en-US" sz="1800" dirty="0" err="1" smtClean="0">
                <a:latin typeface="+mj-lt"/>
              </a:rPr>
              <a:t>ἐπιστάσθω</a:t>
            </a:r>
            <a:r>
              <a:rPr lang="en-US" sz="1800" dirty="0" smtClean="0">
                <a:latin typeface="+mj-lt"/>
              </a:rPr>
              <a:t>, </a:t>
            </a:r>
            <a:r>
              <a:rPr lang="en-US" sz="1800" dirty="0" err="1" smtClean="0">
                <a:latin typeface="+mj-lt"/>
              </a:rPr>
              <a:t>ὅτι</a:t>
            </a:r>
            <a:r>
              <a:rPr lang="en-US" sz="1800" dirty="0" smtClean="0">
                <a:latin typeface="+mj-lt"/>
              </a:rPr>
              <a:t> </a:t>
            </a:r>
            <a:r>
              <a:rPr lang="en-US" sz="1800" dirty="0" err="1" smtClean="0">
                <a:latin typeface="+mj-lt"/>
              </a:rPr>
              <a:t>ὅταν</a:t>
            </a:r>
            <a:r>
              <a:rPr lang="en-US" sz="1800" dirty="0" smtClean="0">
                <a:latin typeface="+mj-lt"/>
              </a:rPr>
              <a:t> </a:t>
            </a:r>
            <a:r>
              <a:rPr lang="en-US" sz="1800" dirty="0" err="1" smtClean="0">
                <a:latin typeface="+mj-lt"/>
              </a:rPr>
              <a:t>εἰσίῃ</a:t>
            </a:r>
            <a:r>
              <a:rPr lang="en-US" sz="1800" dirty="0" smtClean="0">
                <a:latin typeface="+mj-lt"/>
              </a:rPr>
              <a:t> </a:t>
            </a:r>
            <a:r>
              <a:rPr lang="en-US" sz="1800" dirty="0" err="1" smtClean="0">
                <a:latin typeface="+mj-lt"/>
              </a:rPr>
              <a:t>εἰς</a:t>
            </a:r>
            <a:r>
              <a:rPr lang="en-US" sz="1800" dirty="0" smtClean="0">
                <a:latin typeface="+mj-lt"/>
              </a:rPr>
              <a:t> </a:t>
            </a:r>
            <a:r>
              <a:rPr lang="el-GR" sz="1800" dirty="0" err="1" smtClean="0">
                <a:latin typeface="+mj-lt"/>
              </a:rPr>
              <a:t>δικαστήριον</a:t>
            </a:r>
            <a:r>
              <a:rPr lang="el-GR" sz="1800" dirty="0" smtClean="0">
                <a:latin typeface="+mj-lt"/>
              </a:rPr>
              <a:t> </a:t>
            </a:r>
            <a:r>
              <a:rPr lang="el-GR" sz="1800" dirty="0" err="1" smtClean="0">
                <a:latin typeface="+mj-lt"/>
              </a:rPr>
              <a:t>γραφὴν</a:t>
            </a:r>
            <a:r>
              <a:rPr lang="el-GR" sz="1800" dirty="0" smtClean="0">
                <a:latin typeface="+mj-lt"/>
              </a:rPr>
              <a:t> παρανόμων </a:t>
            </a:r>
            <a:r>
              <a:rPr lang="el-GR" sz="1800" dirty="0" err="1" smtClean="0">
                <a:latin typeface="+mj-lt"/>
              </a:rPr>
              <a:t>δικάσων</a:t>
            </a:r>
            <a:r>
              <a:rPr lang="en-US" sz="1800" dirty="0" smtClean="0">
                <a:latin typeface="+mj-lt"/>
              </a:rPr>
              <a:t>, </a:t>
            </a:r>
            <a:r>
              <a:rPr lang="el-GR" sz="1800" dirty="0" err="1" smtClean="0">
                <a:latin typeface="+mj-lt"/>
              </a:rPr>
              <a:t>ἐν</a:t>
            </a:r>
            <a:r>
              <a:rPr lang="el-GR" sz="1800" dirty="0" smtClean="0">
                <a:latin typeface="+mj-lt"/>
              </a:rPr>
              <a:t> </a:t>
            </a:r>
            <a:r>
              <a:rPr lang="el-GR" sz="1800" dirty="0" err="1" smtClean="0">
                <a:latin typeface="+mj-lt"/>
              </a:rPr>
              <a:t>ταύτῃ</a:t>
            </a:r>
            <a:r>
              <a:rPr lang="el-GR" sz="1800" dirty="0" smtClean="0">
                <a:latin typeface="+mj-lt"/>
              </a:rPr>
              <a:t> </a:t>
            </a:r>
            <a:r>
              <a:rPr lang="el-GR" sz="1800" dirty="0" err="1" smtClean="0">
                <a:latin typeface="+mj-lt"/>
              </a:rPr>
              <a:t>τῇ</a:t>
            </a:r>
            <a:r>
              <a:rPr lang="el-GR" sz="1800" dirty="0" smtClean="0">
                <a:latin typeface="+mj-lt"/>
              </a:rPr>
              <a:t> </a:t>
            </a:r>
            <a:r>
              <a:rPr lang="el-GR" sz="1800" dirty="0" err="1" smtClean="0">
                <a:latin typeface="+mj-lt"/>
              </a:rPr>
              <a:t>ἡμέρα</a:t>
            </a:r>
            <a:r>
              <a:rPr lang="el-GR" sz="1800" dirty="0" smtClean="0">
                <a:latin typeface="+mj-lt"/>
              </a:rPr>
              <a:t> μέλλει </a:t>
            </a:r>
            <a:r>
              <a:rPr lang="el-GR" sz="1800" dirty="0" err="1" smtClean="0">
                <a:latin typeface="+mj-lt"/>
              </a:rPr>
              <a:t>τὴν</a:t>
            </a:r>
            <a:r>
              <a:rPr lang="el-GR" sz="1800" dirty="0" smtClean="0">
                <a:latin typeface="+mj-lt"/>
              </a:rPr>
              <a:t> </a:t>
            </a:r>
            <a:r>
              <a:rPr lang="el-GR" sz="1800" dirty="0" err="1" smtClean="0">
                <a:latin typeface="+mj-lt"/>
              </a:rPr>
              <a:t>ψῆφον</a:t>
            </a:r>
            <a:r>
              <a:rPr lang="el-GR" sz="1800" dirty="0" smtClean="0">
                <a:latin typeface="+mj-lt"/>
              </a:rPr>
              <a:t> </a:t>
            </a:r>
            <a:r>
              <a:rPr lang="el-GR" sz="1800" dirty="0" err="1" smtClean="0">
                <a:latin typeface="+mj-lt"/>
              </a:rPr>
              <a:t>φέρειν</a:t>
            </a:r>
            <a:r>
              <a:rPr lang="el-GR" sz="1800" dirty="0" smtClean="0">
                <a:latin typeface="+mj-lt"/>
              </a:rPr>
              <a:t> </a:t>
            </a:r>
            <a:r>
              <a:rPr lang="el-GR" sz="1800" dirty="0" err="1" smtClean="0">
                <a:latin typeface="+mj-lt"/>
              </a:rPr>
              <a:t>περὶ</a:t>
            </a:r>
            <a:r>
              <a:rPr lang="el-GR" sz="1800" dirty="0" smtClean="0">
                <a:latin typeface="+mj-lt"/>
              </a:rPr>
              <a:t> </a:t>
            </a:r>
            <a:r>
              <a:rPr lang="el-GR" sz="1800" dirty="0" err="1" smtClean="0">
                <a:latin typeface="+mj-lt"/>
              </a:rPr>
              <a:t>τῆς</a:t>
            </a:r>
            <a:r>
              <a:rPr lang="el-GR" sz="1800" dirty="0" smtClean="0">
                <a:latin typeface="+mj-lt"/>
              </a:rPr>
              <a:t> </a:t>
            </a:r>
            <a:r>
              <a:rPr lang="el-GR" sz="1800" dirty="0" err="1" smtClean="0">
                <a:latin typeface="+mj-lt"/>
              </a:rPr>
              <a:t>ἑαυτοῦ</a:t>
            </a:r>
            <a:r>
              <a:rPr lang="el-GR" sz="1800" dirty="0" smtClean="0">
                <a:latin typeface="+mj-lt"/>
              </a:rPr>
              <a:t> παρρησίας</a:t>
            </a:r>
            <a:r>
              <a:rPr lang="en-US" sz="1800" dirty="0" smtClean="0">
                <a:latin typeface="+mj-lt"/>
              </a:rPr>
              <a:t>. </a:t>
            </a:r>
            <a:r>
              <a:rPr lang="en-US" sz="1800" dirty="0" err="1" smtClean="0">
                <a:latin typeface="+mj-lt"/>
              </a:rPr>
              <a:t>διόπερ</a:t>
            </a:r>
            <a:r>
              <a:rPr lang="en-US" sz="1800" dirty="0" smtClean="0">
                <a:latin typeface="+mj-lt"/>
              </a:rPr>
              <a:t> </a:t>
            </a:r>
            <a:r>
              <a:rPr lang="en-US" sz="1800" dirty="0" err="1" smtClean="0">
                <a:latin typeface="+mj-lt"/>
              </a:rPr>
              <a:t>καὶ</a:t>
            </a:r>
            <a:r>
              <a:rPr lang="en-US" sz="1800" dirty="0" smtClean="0">
                <a:latin typeface="+mj-lt"/>
              </a:rPr>
              <a:t> ὁ </a:t>
            </a:r>
            <a:r>
              <a:rPr lang="en-US" sz="1800" dirty="0" err="1" smtClean="0">
                <a:latin typeface="+mj-lt"/>
              </a:rPr>
              <a:t>νομοθέτης</a:t>
            </a:r>
            <a:r>
              <a:rPr lang="en-US" sz="1800" dirty="0" smtClean="0">
                <a:latin typeface="+mj-lt"/>
              </a:rPr>
              <a:t> </a:t>
            </a:r>
            <a:r>
              <a:rPr lang="en-US" sz="1800" dirty="0" err="1" smtClean="0">
                <a:latin typeface="+mj-lt"/>
              </a:rPr>
              <a:t>τοῦτο</a:t>
            </a:r>
            <a:r>
              <a:rPr lang="en-US" sz="1800" dirty="0" smtClean="0">
                <a:latin typeface="+mj-lt"/>
              </a:rPr>
              <a:t> </a:t>
            </a:r>
            <a:r>
              <a:rPr lang="en-US" sz="1800" dirty="0" err="1" smtClean="0">
                <a:latin typeface="+mj-lt"/>
              </a:rPr>
              <a:t>πρῶτον</a:t>
            </a:r>
            <a:r>
              <a:rPr lang="en-US" sz="1800" dirty="0" smtClean="0">
                <a:latin typeface="+mj-lt"/>
              </a:rPr>
              <a:t> </a:t>
            </a:r>
            <a:r>
              <a:rPr lang="en-US" sz="1800" dirty="0" err="1" smtClean="0">
                <a:latin typeface="+mj-lt"/>
              </a:rPr>
              <a:t>ἔταξεν</a:t>
            </a:r>
            <a:r>
              <a:rPr lang="en-US" sz="1800" dirty="0" smtClean="0">
                <a:latin typeface="+mj-lt"/>
              </a:rPr>
              <a:t> </a:t>
            </a:r>
            <a:r>
              <a:rPr lang="en-US" sz="1800" dirty="0" err="1" smtClean="0">
                <a:latin typeface="+mj-lt"/>
              </a:rPr>
              <a:t>ἐν</a:t>
            </a:r>
            <a:r>
              <a:rPr lang="en-US" sz="1800" dirty="0" smtClean="0">
                <a:latin typeface="+mj-lt"/>
              </a:rPr>
              <a:t> </a:t>
            </a:r>
            <a:r>
              <a:rPr lang="en-US" sz="1800" dirty="0" err="1" smtClean="0">
                <a:latin typeface="+mj-lt"/>
              </a:rPr>
              <a:t>τῷ</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δικαστῶν</a:t>
            </a:r>
            <a:r>
              <a:rPr lang="en-US" sz="1800" dirty="0" smtClean="0">
                <a:latin typeface="+mj-lt"/>
              </a:rPr>
              <a:t> </a:t>
            </a:r>
            <a:r>
              <a:rPr lang="en-US" sz="1800" dirty="0" err="1" smtClean="0">
                <a:latin typeface="+mj-lt"/>
              </a:rPr>
              <a:t>ὅρκῳ</a:t>
            </a:r>
            <a:r>
              <a:rPr lang="en-US" sz="1800" dirty="0" smtClean="0">
                <a:latin typeface="+mj-lt"/>
              </a:rPr>
              <a:t>, ‘</a:t>
            </a:r>
            <a:r>
              <a:rPr lang="en-US" sz="1800" dirty="0" err="1" smtClean="0">
                <a:latin typeface="+mj-lt"/>
              </a:rPr>
              <a:t>ψηφιοῦμαι</a:t>
            </a:r>
            <a:r>
              <a:rPr lang="en-US" sz="1800" dirty="0" smtClean="0">
                <a:latin typeface="+mj-lt"/>
              </a:rPr>
              <a:t> </a:t>
            </a:r>
            <a:r>
              <a:rPr lang="en-US" sz="1800" dirty="0" err="1" smtClean="0">
                <a:latin typeface="+mj-lt"/>
              </a:rPr>
              <a:t>κατὰ</a:t>
            </a:r>
            <a:r>
              <a:rPr lang="en-US" sz="1800" dirty="0" smtClean="0">
                <a:latin typeface="+mj-lt"/>
              </a:rPr>
              <a:t> </a:t>
            </a:r>
            <a:r>
              <a:rPr lang="el-GR" sz="1800" dirty="0" err="1" smtClean="0">
                <a:latin typeface="+mj-lt"/>
              </a:rPr>
              <a:t>τοὺς</a:t>
            </a:r>
            <a:r>
              <a:rPr lang="el-GR" sz="1800" dirty="0" smtClean="0">
                <a:latin typeface="+mj-lt"/>
              </a:rPr>
              <a:t> νόμους</a:t>
            </a:r>
            <a:r>
              <a:rPr lang="en-US" sz="1800" dirty="0" smtClean="0">
                <a:latin typeface="+mj-lt"/>
              </a:rPr>
              <a:t>,’ </a:t>
            </a:r>
            <a:r>
              <a:rPr lang="el-GR" sz="1800" dirty="0" err="1" smtClean="0">
                <a:latin typeface="+mj-lt"/>
              </a:rPr>
              <a:t>ἐκεῖνό</a:t>
            </a:r>
            <a:r>
              <a:rPr lang="el-GR" sz="1800" dirty="0" smtClean="0">
                <a:latin typeface="+mj-lt"/>
              </a:rPr>
              <a:t> </a:t>
            </a:r>
            <a:r>
              <a:rPr lang="el-GR" sz="1800" dirty="0" err="1" smtClean="0">
                <a:latin typeface="+mj-lt"/>
              </a:rPr>
              <a:t>γε</a:t>
            </a:r>
            <a:r>
              <a:rPr lang="el-GR" sz="1800" dirty="0" smtClean="0">
                <a:latin typeface="+mj-lt"/>
              </a:rPr>
              <a:t> </a:t>
            </a:r>
            <a:r>
              <a:rPr lang="el-GR" sz="1800" dirty="0" err="1" smtClean="0">
                <a:latin typeface="+mj-lt"/>
              </a:rPr>
              <a:t>εὖ</a:t>
            </a:r>
            <a:r>
              <a:rPr lang="el-GR" sz="1800" dirty="0" smtClean="0">
                <a:latin typeface="+mj-lt"/>
              </a:rPr>
              <a:t> </a:t>
            </a:r>
            <a:r>
              <a:rPr lang="el-GR" sz="1800" dirty="0" err="1" smtClean="0">
                <a:latin typeface="+mj-lt"/>
              </a:rPr>
              <a:t>εἰδώς</a:t>
            </a:r>
            <a:r>
              <a:rPr lang="en-US" sz="1800" dirty="0" smtClean="0">
                <a:latin typeface="+mj-lt"/>
              </a:rPr>
              <a:t>, </a:t>
            </a:r>
            <a:r>
              <a:rPr lang="el-GR" sz="1800" dirty="0" err="1" smtClean="0">
                <a:latin typeface="+mj-lt"/>
              </a:rPr>
              <a:t>ὅτι</a:t>
            </a:r>
            <a:r>
              <a:rPr lang="el-GR" sz="1800" dirty="0" smtClean="0">
                <a:latin typeface="+mj-lt"/>
              </a:rPr>
              <a:t> </a:t>
            </a:r>
            <a:r>
              <a:rPr lang="el-GR" sz="1800" dirty="0" err="1" smtClean="0">
                <a:latin typeface="+mj-lt"/>
              </a:rPr>
              <a:t>ἂν</a:t>
            </a:r>
            <a:r>
              <a:rPr lang="el-GR" sz="1800" dirty="0" smtClean="0">
                <a:latin typeface="+mj-lt"/>
              </a:rPr>
              <a:t> </a:t>
            </a:r>
            <a:r>
              <a:rPr lang="el-GR" sz="1800" dirty="0" err="1" smtClean="0">
                <a:latin typeface="+mj-lt"/>
              </a:rPr>
              <a:t>διατηρηθῶσιν</a:t>
            </a:r>
            <a:r>
              <a:rPr lang="el-GR" sz="1800" dirty="0" smtClean="0">
                <a:latin typeface="+mj-lt"/>
              </a:rPr>
              <a:t> </a:t>
            </a:r>
            <a:r>
              <a:rPr lang="el-GR" sz="1800" dirty="0" err="1" smtClean="0">
                <a:latin typeface="+mj-lt"/>
              </a:rPr>
              <a:t>οἱ</a:t>
            </a:r>
            <a:r>
              <a:rPr lang="el-GR" sz="1800" dirty="0" smtClean="0">
                <a:latin typeface="+mj-lt"/>
              </a:rPr>
              <a:t> νόμοι </a:t>
            </a:r>
            <a:r>
              <a:rPr lang="el-GR" sz="1800" dirty="0" err="1" smtClean="0">
                <a:latin typeface="+mj-lt"/>
              </a:rPr>
              <a:t>τῇ</a:t>
            </a:r>
            <a:r>
              <a:rPr lang="el-GR" sz="1800" dirty="0" smtClean="0">
                <a:latin typeface="+mj-lt"/>
              </a:rPr>
              <a:t> </a:t>
            </a:r>
            <a:r>
              <a:rPr lang="el-GR" sz="1800" dirty="0" err="1" smtClean="0">
                <a:latin typeface="+mj-lt"/>
              </a:rPr>
              <a:t>πόλει</a:t>
            </a:r>
            <a:r>
              <a:rPr lang="en-US" sz="1800" dirty="0" smtClean="0">
                <a:latin typeface="+mj-lt"/>
              </a:rPr>
              <a:t>, </a:t>
            </a:r>
            <a:r>
              <a:rPr lang="el-GR" sz="1800" dirty="0" err="1" smtClean="0">
                <a:latin typeface="+mj-lt"/>
              </a:rPr>
              <a:t>σῴζεται</a:t>
            </a:r>
            <a:r>
              <a:rPr lang="el-GR" sz="1800" dirty="0" smtClean="0">
                <a:latin typeface="+mj-lt"/>
              </a:rPr>
              <a:t> </a:t>
            </a:r>
            <a:r>
              <a:rPr lang="el-GR" sz="1800" dirty="0" err="1" smtClean="0">
                <a:latin typeface="+mj-lt"/>
              </a:rPr>
              <a:t>καὶ</a:t>
            </a:r>
            <a:r>
              <a:rPr lang="el-GR" sz="1800" dirty="0" smtClean="0">
                <a:latin typeface="+mj-lt"/>
              </a:rPr>
              <a:t> ἡ δημοκρατία</a:t>
            </a:r>
            <a:r>
              <a:rPr lang="en-US" sz="1800" dirty="0" smtClean="0">
                <a:latin typeface="+mj-lt"/>
              </a:rPr>
              <a:t>. ἃ </a:t>
            </a:r>
            <a:r>
              <a:rPr lang="en-US" sz="1800" dirty="0" err="1" smtClean="0">
                <a:latin typeface="+mj-lt"/>
              </a:rPr>
              <a:t>χρὴ</a:t>
            </a:r>
            <a:r>
              <a:rPr lang="en-US" sz="1800" dirty="0" smtClean="0">
                <a:latin typeface="+mj-lt"/>
              </a:rPr>
              <a:t> </a:t>
            </a:r>
            <a:r>
              <a:rPr lang="en-US" sz="1800" dirty="0" err="1" smtClean="0">
                <a:latin typeface="+mj-lt"/>
              </a:rPr>
              <a:t>διαμνημονεύοντας</a:t>
            </a:r>
            <a:r>
              <a:rPr lang="en-US" sz="1800" dirty="0" smtClean="0">
                <a:latin typeface="+mj-lt"/>
              </a:rPr>
              <a:t> </a:t>
            </a:r>
            <a:r>
              <a:rPr lang="en-US" sz="1800" dirty="0" err="1" smtClean="0">
                <a:latin typeface="+mj-lt"/>
              </a:rPr>
              <a:t>ὑμᾶς</a:t>
            </a:r>
            <a:r>
              <a:rPr lang="en-US" sz="1800" dirty="0" smtClean="0">
                <a:latin typeface="+mj-lt"/>
              </a:rPr>
              <a:t> </a:t>
            </a:r>
            <a:r>
              <a:rPr lang="en-US" sz="1800" dirty="0" err="1" smtClean="0">
                <a:latin typeface="+mj-lt"/>
              </a:rPr>
              <a:t>μισεῖν</a:t>
            </a:r>
            <a:r>
              <a:rPr lang="en-US" sz="1800" dirty="0" smtClean="0">
                <a:latin typeface="+mj-lt"/>
              </a:rPr>
              <a:t> </a:t>
            </a:r>
            <a:r>
              <a:rPr lang="en-US" sz="1800" dirty="0" err="1" smtClean="0">
                <a:latin typeface="+mj-lt"/>
              </a:rPr>
              <a:t>τοὺς</a:t>
            </a:r>
            <a:r>
              <a:rPr lang="en-US" sz="1800" dirty="0" smtClean="0">
                <a:latin typeface="+mj-lt"/>
              </a:rPr>
              <a:t> </a:t>
            </a:r>
            <a:r>
              <a:rPr lang="en-US" sz="1800" dirty="0" err="1" smtClean="0">
                <a:latin typeface="+mj-lt"/>
              </a:rPr>
              <a:t>τὰ</a:t>
            </a:r>
            <a:r>
              <a:rPr lang="en-US" sz="1800" dirty="0" smtClean="0">
                <a:latin typeface="+mj-lt"/>
              </a:rPr>
              <a:t> </a:t>
            </a:r>
            <a:r>
              <a:rPr lang="en-US" sz="1800" dirty="0" err="1" smtClean="0">
                <a:latin typeface="+mj-lt"/>
              </a:rPr>
              <a:t>παράνομα</a:t>
            </a:r>
            <a:r>
              <a:rPr lang="en-US" sz="1800" dirty="0" smtClean="0">
                <a:latin typeface="+mj-lt"/>
              </a:rPr>
              <a:t> </a:t>
            </a:r>
            <a:r>
              <a:rPr lang="en-US" sz="1800" dirty="0" err="1" smtClean="0">
                <a:latin typeface="+mj-lt"/>
              </a:rPr>
              <a:t>γράφοντας</a:t>
            </a:r>
            <a:r>
              <a:rPr lang="en-US" sz="1800" dirty="0" smtClean="0">
                <a:latin typeface="+mj-lt"/>
              </a:rPr>
              <a:t>, </a:t>
            </a:r>
            <a:r>
              <a:rPr lang="en-US" sz="1800" dirty="0" err="1" smtClean="0">
                <a:latin typeface="+mj-lt"/>
              </a:rPr>
              <a:t>καὶ</a:t>
            </a:r>
            <a:r>
              <a:rPr lang="en-US" sz="1800" dirty="0" smtClean="0">
                <a:latin typeface="+mj-lt"/>
              </a:rPr>
              <a:t> </a:t>
            </a:r>
            <a:r>
              <a:rPr lang="en-US" sz="1800" dirty="0" err="1" smtClean="0">
                <a:latin typeface="+mj-lt"/>
              </a:rPr>
              <a:t>μηδὲν</a:t>
            </a:r>
            <a:r>
              <a:rPr lang="en-US" sz="1800" dirty="0" smtClean="0">
                <a:latin typeface="+mj-lt"/>
              </a:rPr>
              <a:t> </a:t>
            </a:r>
            <a:r>
              <a:rPr lang="en-US" sz="1800" dirty="0" err="1" smtClean="0">
                <a:latin typeface="+mj-lt"/>
              </a:rPr>
              <a:t>ἡγεῖσθαι</a:t>
            </a:r>
            <a:r>
              <a:rPr lang="en-US" sz="1800" dirty="0" smtClean="0">
                <a:latin typeface="+mj-lt"/>
              </a:rPr>
              <a:t> </a:t>
            </a:r>
            <a:r>
              <a:rPr lang="en-US" sz="1800" dirty="0" err="1" smtClean="0">
                <a:latin typeface="+mj-lt"/>
              </a:rPr>
              <a:t>μικρὸν</a:t>
            </a:r>
            <a:r>
              <a:rPr lang="en-US" sz="1800" dirty="0" smtClean="0">
                <a:latin typeface="+mj-lt"/>
              </a:rPr>
              <a:t> </a:t>
            </a:r>
            <a:r>
              <a:rPr lang="en-US" sz="1800" dirty="0" err="1" smtClean="0">
                <a:latin typeface="+mj-lt"/>
              </a:rPr>
              <a:t>εἶναι</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τοιούτων</a:t>
            </a:r>
            <a:r>
              <a:rPr lang="en-US" sz="1800" dirty="0" smtClean="0">
                <a:latin typeface="+mj-lt"/>
              </a:rPr>
              <a:t> </a:t>
            </a:r>
            <a:r>
              <a:rPr lang="en-US" sz="1800" dirty="0" err="1" smtClean="0">
                <a:latin typeface="+mj-lt"/>
              </a:rPr>
              <a:t>ἀδικημάτων</a:t>
            </a:r>
            <a:r>
              <a:rPr lang="en-US" sz="1800" dirty="0" smtClean="0">
                <a:latin typeface="+mj-lt"/>
              </a:rPr>
              <a:t>, </a:t>
            </a:r>
            <a:r>
              <a:rPr lang="en-US" sz="1800" dirty="0" err="1" smtClean="0">
                <a:latin typeface="+mj-lt"/>
              </a:rPr>
              <a:t>ἀλλ</a:t>
            </a:r>
            <a:r>
              <a:rPr lang="en-US" sz="1800" dirty="0" smtClean="0">
                <a:latin typeface="+mj-lt"/>
              </a:rPr>
              <a:t>᾽ </a:t>
            </a:r>
            <a:r>
              <a:rPr lang="en-US" sz="1800" dirty="0" err="1" smtClean="0">
                <a:latin typeface="+mj-lt"/>
              </a:rPr>
              <a:t>ἕκαστον</a:t>
            </a:r>
            <a:r>
              <a:rPr lang="en-US" sz="1800" dirty="0" smtClean="0">
                <a:latin typeface="+mj-lt"/>
              </a:rPr>
              <a:t> </a:t>
            </a:r>
            <a:r>
              <a:rPr lang="en-US" sz="1800" dirty="0" err="1" smtClean="0">
                <a:latin typeface="+mj-lt"/>
              </a:rPr>
              <a:t>ὑπερμέγεθες</a:t>
            </a:r>
            <a:r>
              <a:rPr lang="en-US" sz="1800" dirty="0" smtClean="0">
                <a:latin typeface="+mj-lt"/>
              </a:rPr>
              <a:t>, </a:t>
            </a:r>
            <a:r>
              <a:rPr lang="en-US" sz="1800" dirty="0" err="1" smtClean="0">
                <a:latin typeface="+mj-lt"/>
              </a:rPr>
              <a:t>καὶ</a:t>
            </a:r>
            <a:r>
              <a:rPr lang="en-US" sz="1800" dirty="0" smtClean="0">
                <a:latin typeface="+mj-lt"/>
              </a:rPr>
              <a:t> </a:t>
            </a:r>
            <a:r>
              <a:rPr lang="en-US" sz="1800" dirty="0" err="1" smtClean="0">
                <a:latin typeface="+mj-lt"/>
              </a:rPr>
              <a:t>τοῦθ</a:t>
            </a:r>
            <a:r>
              <a:rPr lang="en-US" sz="1800" dirty="0" smtClean="0">
                <a:latin typeface="+mj-lt"/>
              </a:rPr>
              <a:t>᾽ </a:t>
            </a:r>
            <a:r>
              <a:rPr lang="en-US" sz="1800" dirty="0" err="1" smtClean="0">
                <a:latin typeface="+mj-lt"/>
              </a:rPr>
              <a:t>ὑμῶν</a:t>
            </a:r>
            <a:r>
              <a:rPr lang="en-US" sz="1800" dirty="0" smtClean="0">
                <a:latin typeface="+mj-lt"/>
              </a:rPr>
              <a:t> </a:t>
            </a:r>
            <a:r>
              <a:rPr lang="en-US" sz="1800" dirty="0" err="1" smtClean="0">
                <a:latin typeface="+mj-lt"/>
              </a:rPr>
              <a:t>τὸ</a:t>
            </a:r>
            <a:r>
              <a:rPr lang="en-US" sz="1800" dirty="0" smtClean="0">
                <a:latin typeface="+mj-lt"/>
              </a:rPr>
              <a:t> </a:t>
            </a:r>
            <a:r>
              <a:rPr lang="en-US" sz="1800" dirty="0" err="1" smtClean="0">
                <a:latin typeface="+mj-lt"/>
              </a:rPr>
              <a:t>δίκαιον</a:t>
            </a:r>
            <a:r>
              <a:rPr lang="en-US" sz="1800" dirty="0" smtClean="0">
                <a:latin typeface="+mj-lt"/>
              </a:rPr>
              <a:t> </a:t>
            </a:r>
            <a:r>
              <a:rPr lang="en-US" sz="1800" dirty="0" err="1" smtClean="0">
                <a:latin typeface="+mj-lt"/>
              </a:rPr>
              <a:t>μηδένα</a:t>
            </a:r>
            <a:r>
              <a:rPr lang="en-US" sz="1800" dirty="0" smtClean="0">
                <a:latin typeface="+mj-lt"/>
              </a:rPr>
              <a:t> </a:t>
            </a:r>
            <a:r>
              <a:rPr lang="en-US" sz="1800" dirty="0" err="1" smtClean="0">
                <a:latin typeface="+mj-lt"/>
              </a:rPr>
              <a:t>ἐᾶν</a:t>
            </a:r>
            <a:r>
              <a:rPr lang="en-US" sz="1800" dirty="0" smtClean="0">
                <a:latin typeface="+mj-lt"/>
              </a:rPr>
              <a:t> </a:t>
            </a:r>
            <a:r>
              <a:rPr lang="en-US" sz="1800" dirty="0" err="1" smtClean="0">
                <a:latin typeface="+mj-lt"/>
              </a:rPr>
              <a:t>ἀνθρώπων</a:t>
            </a:r>
            <a:r>
              <a:rPr lang="en-US" sz="1800" dirty="0" smtClean="0">
                <a:latin typeface="+mj-lt"/>
              </a:rPr>
              <a:t> </a:t>
            </a:r>
            <a:r>
              <a:rPr lang="en-US" sz="1800" dirty="0" err="1" smtClean="0">
                <a:latin typeface="+mj-lt"/>
              </a:rPr>
              <a:t>ἐξαιρεῖσθαι</a:t>
            </a:r>
            <a:r>
              <a:rPr lang="en-US" sz="1800" dirty="0" smtClean="0">
                <a:latin typeface="+mj-lt"/>
              </a:rPr>
              <a:t>, </a:t>
            </a:r>
            <a:r>
              <a:rPr lang="en-US" sz="1800" dirty="0" err="1" smtClean="0">
                <a:latin typeface="+mj-lt"/>
              </a:rPr>
              <a:t>μήτε</a:t>
            </a:r>
            <a:r>
              <a:rPr lang="en-US" sz="1800" dirty="0" smtClean="0">
                <a:latin typeface="+mj-lt"/>
              </a:rPr>
              <a:t> </a:t>
            </a:r>
            <a:r>
              <a:rPr lang="en-US" sz="1800" dirty="0" err="1" smtClean="0">
                <a:latin typeface="+mj-lt"/>
              </a:rPr>
              <a:t>τὰς</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στρατηγῶν</a:t>
            </a:r>
            <a:r>
              <a:rPr lang="en-US" sz="1800" dirty="0" smtClean="0">
                <a:latin typeface="+mj-lt"/>
              </a:rPr>
              <a:t> </a:t>
            </a:r>
            <a:r>
              <a:rPr lang="en-US" sz="1800" dirty="0" err="1" smtClean="0">
                <a:latin typeface="+mj-lt"/>
              </a:rPr>
              <a:t>συνηγορίας</a:t>
            </a:r>
            <a:r>
              <a:rPr lang="en-US" sz="1800" dirty="0" smtClean="0">
                <a:latin typeface="+mj-lt"/>
              </a:rPr>
              <a:t>, </a:t>
            </a:r>
            <a:r>
              <a:rPr lang="en-US" sz="1800" dirty="0" err="1" smtClean="0">
                <a:latin typeface="+mj-lt"/>
              </a:rPr>
              <a:t>οἳ</a:t>
            </a:r>
            <a:r>
              <a:rPr lang="en-US" sz="1800" dirty="0" smtClean="0">
                <a:latin typeface="+mj-lt"/>
              </a:rPr>
              <a:t> </a:t>
            </a:r>
            <a:r>
              <a:rPr lang="en-US" sz="1800" dirty="0" err="1" smtClean="0">
                <a:latin typeface="+mj-lt"/>
              </a:rPr>
              <a:t>ἐπὶ</a:t>
            </a:r>
            <a:r>
              <a:rPr lang="en-US" sz="1800" dirty="0" smtClean="0">
                <a:latin typeface="+mj-lt"/>
              </a:rPr>
              <a:t> </a:t>
            </a:r>
            <a:r>
              <a:rPr lang="en-US" sz="1800" dirty="0" err="1" smtClean="0">
                <a:latin typeface="+mj-lt"/>
              </a:rPr>
              <a:t>πολὺν</a:t>
            </a:r>
            <a:r>
              <a:rPr lang="en-US" sz="1800" dirty="0" smtClean="0">
                <a:latin typeface="+mj-lt"/>
              </a:rPr>
              <a:t> </a:t>
            </a:r>
            <a:r>
              <a:rPr lang="en-US" sz="1800" dirty="0" err="1" smtClean="0">
                <a:latin typeface="+mj-lt"/>
              </a:rPr>
              <a:t>ἤδη</a:t>
            </a:r>
            <a:r>
              <a:rPr lang="en-US" sz="1800" dirty="0" smtClean="0">
                <a:latin typeface="+mj-lt"/>
              </a:rPr>
              <a:t> </a:t>
            </a:r>
            <a:r>
              <a:rPr lang="en-US" sz="1800" dirty="0" err="1" smtClean="0">
                <a:latin typeface="+mj-lt"/>
              </a:rPr>
              <a:t>χρόνον</a:t>
            </a:r>
            <a:r>
              <a:rPr lang="en-US" sz="1800" dirty="0" smtClean="0">
                <a:latin typeface="+mj-lt"/>
              </a:rPr>
              <a:t> </a:t>
            </a:r>
            <a:r>
              <a:rPr lang="en-US" sz="1800" dirty="0" err="1" smtClean="0">
                <a:latin typeface="+mj-lt"/>
              </a:rPr>
              <a:t>συνεργοῦντές</a:t>
            </a:r>
            <a:r>
              <a:rPr lang="en-US" sz="1800" dirty="0" smtClean="0">
                <a:latin typeface="+mj-lt"/>
              </a:rPr>
              <a:t> </a:t>
            </a:r>
            <a:r>
              <a:rPr lang="en-US" sz="1800" dirty="0" err="1" smtClean="0">
                <a:latin typeface="+mj-lt"/>
              </a:rPr>
              <a:t>τισι</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ῥητόρων</a:t>
            </a:r>
            <a:r>
              <a:rPr lang="en-US" sz="1800" dirty="0" smtClean="0">
                <a:latin typeface="+mj-lt"/>
              </a:rPr>
              <a:t> </a:t>
            </a:r>
            <a:r>
              <a:rPr lang="en-US" sz="1800" dirty="0" err="1" smtClean="0">
                <a:latin typeface="+mj-lt"/>
              </a:rPr>
              <a:t>λυμαίνονται</a:t>
            </a:r>
            <a:r>
              <a:rPr lang="en-US" sz="1800" dirty="0" smtClean="0">
                <a:latin typeface="+mj-lt"/>
              </a:rPr>
              <a:t> </a:t>
            </a:r>
            <a:r>
              <a:rPr lang="en-US" sz="1800" dirty="0" err="1" smtClean="0">
                <a:latin typeface="+mj-lt"/>
              </a:rPr>
              <a:t>τὴν</a:t>
            </a:r>
            <a:r>
              <a:rPr lang="en-US" sz="1800" dirty="0" smtClean="0">
                <a:latin typeface="+mj-lt"/>
              </a:rPr>
              <a:t> </a:t>
            </a:r>
            <a:r>
              <a:rPr lang="en-US" sz="1800" dirty="0" err="1" smtClean="0">
                <a:latin typeface="+mj-lt"/>
              </a:rPr>
              <a:t>πολιτείαν</a:t>
            </a:r>
            <a:r>
              <a:rPr lang="en-US" sz="1800" dirty="0" smtClean="0">
                <a:latin typeface="+mj-lt"/>
              </a:rPr>
              <a:t>, </a:t>
            </a:r>
            <a:r>
              <a:rPr lang="en-US" sz="1800" dirty="0" err="1" smtClean="0">
                <a:latin typeface="+mj-lt"/>
              </a:rPr>
              <a:t>μήτε</a:t>
            </a:r>
            <a:r>
              <a:rPr lang="en-US" sz="1800" dirty="0" smtClean="0">
                <a:latin typeface="+mj-lt"/>
              </a:rPr>
              <a:t> </a:t>
            </a:r>
            <a:r>
              <a:rPr lang="en-US" sz="1800" dirty="0" err="1" smtClean="0">
                <a:latin typeface="+mj-lt"/>
              </a:rPr>
              <a:t>τὰς</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ξένων</a:t>
            </a:r>
            <a:r>
              <a:rPr lang="en-US" sz="1800" dirty="0" smtClean="0">
                <a:latin typeface="+mj-lt"/>
              </a:rPr>
              <a:t> </a:t>
            </a:r>
            <a:r>
              <a:rPr lang="en-US" sz="1800" dirty="0" err="1" smtClean="0">
                <a:latin typeface="+mj-lt"/>
              </a:rPr>
              <a:t>δεήσεις</a:t>
            </a:r>
            <a:r>
              <a:rPr lang="en-US" sz="1800" dirty="0" smtClean="0">
                <a:latin typeface="+mj-lt"/>
              </a:rPr>
              <a:t>, </a:t>
            </a:r>
            <a:r>
              <a:rPr lang="en-US" sz="1800" dirty="0" err="1" smtClean="0">
                <a:latin typeface="+mj-lt"/>
              </a:rPr>
              <a:t>οὓς</a:t>
            </a:r>
            <a:r>
              <a:rPr lang="en-US" sz="1800" dirty="0" smtClean="0">
                <a:latin typeface="+mj-lt"/>
              </a:rPr>
              <a:t> </a:t>
            </a:r>
            <a:r>
              <a:rPr lang="en-US" sz="1800" dirty="0" err="1" smtClean="0">
                <a:latin typeface="+mj-lt"/>
              </a:rPr>
              <a:t>ἀναβιβαζόμενοί</a:t>
            </a:r>
            <a:r>
              <a:rPr lang="en-US" sz="1800" dirty="0" smtClean="0">
                <a:latin typeface="+mj-lt"/>
              </a:rPr>
              <a:t> </a:t>
            </a:r>
            <a:r>
              <a:rPr lang="en-US" sz="1800" dirty="0" err="1" smtClean="0">
                <a:latin typeface="+mj-lt"/>
              </a:rPr>
              <a:t>τινες</a:t>
            </a:r>
            <a:r>
              <a:rPr lang="en-US" sz="1800" dirty="0" smtClean="0">
                <a:latin typeface="+mj-lt"/>
              </a:rPr>
              <a:t> </a:t>
            </a:r>
            <a:r>
              <a:rPr lang="en-US" sz="1800" dirty="0" err="1" smtClean="0">
                <a:latin typeface="+mj-lt"/>
              </a:rPr>
              <a:t>ἐκφεύγουσιν</a:t>
            </a:r>
            <a:r>
              <a:rPr lang="en-US" sz="1800" dirty="0" smtClean="0">
                <a:latin typeface="+mj-lt"/>
              </a:rPr>
              <a:t> </a:t>
            </a:r>
            <a:r>
              <a:rPr lang="en-US" sz="1800" dirty="0" err="1" smtClean="0">
                <a:latin typeface="+mj-lt"/>
              </a:rPr>
              <a:t>ἐκ</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δικαστηρίων</a:t>
            </a:r>
            <a:r>
              <a:rPr lang="en-US" sz="1800" dirty="0" smtClean="0">
                <a:latin typeface="+mj-lt"/>
              </a:rPr>
              <a:t>, </a:t>
            </a:r>
            <a:r>
              <a:rPr lang="en-US" sz="1800" dirty="0" err="1" smtClean="0">
                <a:latin typeface="+mj-lt"/>
              </a:rPr>
              <a:t>παράνομον</a:t>
            </a:r>
            <a:r>
              <a:rPr lang="en-US" sz="1800" dirty="0" smtClean="0">
                <a:latin typeface="+mj-lt"/>
              </a:rPr>
              <a:t> </a:t>
            </a:r>
            <a:r>
              <a:rPr lang="en-US" sz="1800" dirty="0" err="1" smtClean="0">
                <a:latin typeface="+mj-lt"/>
              </a:rPr>
              <a:t>πολιτείαν</a:t>
            </a:r>
            <a:r>
              <a:rPr lang="en-US" sz="1800" dirty="0" smtClean="0">
                <a:latin typeface="+mj-lt"/>
              </a:rPr>
              <a:t> </a:t>
            </a:r>
            <a:r>
              <a:rPr lang="en-US" sz="1800" dirty="0" err="1" smtClean="0">
                <a:latin typeface="+mj-lt"/>
              </a:rPr>
              <a:t>πολιτευόμενοι</a:t>
            </a:r>
            <a:r>
              <a:rPr lang="en-US" sz="1800" dirty="0" smtClean="0">
                <a:latin typeface="+mj-lt"/>
              </a:rPr>
              <a:t>: </a:t>
            </a:r>
            <a:r>
              <a:rPr lang="en-US" sz="1800" dirty="0" err="1" smtClean="0">
                <a:latin typeface="+mj-lt"/>
              </a:rPr>
              <a:t>ἀλλ</a:t>
            </a:r>
            <a:r>
              <a:rPr lang="en-US" sz="1800" dirty="0" smtClean="0">
                <a:latin typeface="+mj-lt"/>
              </a:rPr>
              <a:t>᾽ </a:t>
            </a:r>
            <a:r>
              <a:rPr lang="en-US" sz="1800" dirty="0" err="1" smtClean="0">
                <a:latin typeface="+mj-lt"/>
              </a:rPr>
              <a:t>ὥσπερ</a:t>
            </a:r>
            <a:r>
              <a:rPr lang="en-US" sz="1800" dirty="0" smtClean="0">
                <a:latin typeface="+mj-lt"/>
              </a:rPr>
              <a:t> </a:t>
            </a:r>
            <a:r>
              <a:rPr lang="en-US" sz="1800" dirty="0" err="1" smtClean="0">
                <a:latin typeface="+mj-lt"/>
              </a:rPr>
              <a:t>ἂν</a:t>
            </a:r>
            <a:r>
              <a:rPr lang="en-US" sz="1800" dirty="0" smtClean="0">
                <a:latin typeface="+mj-lt"/>
              </a:rPr>
              <a:t> </a:t>
            </a:r>
            <a:r>
              <a:rPr lang="en-US" sz="1800" dirty="0" err="1" smtClean="0">
                <a:latin typeface="+mj-lt"/>
              </a:rPr>
              <a:t>ὑμῶν</a:t>
            </a:r>
            <a:r>
              <a:rPr lang="en-US" sz="1800" dirty="0" smtClean="0">
                <a:latin typeface="+mj-lt"/>
              </a:rPr>
              <a:t> </a:t>
            </a:r>
            <a:r>
              <a:rPr lang="en-US" sz="1800" dirty="0" err="1" smtClean="0">
                <a:latin typeface="+mj-lt"/>
              </a:rPr>
              <a:t>ἕκαστος</a:t>
            </a:r>
            <a:r>
              <a:rPr lang="en-US" sz="1800" dirty="0" smtClean="0">
                <a:latin typeface="+mj-lt"/>
              </a:rPr>
              <a:t> </a:t>
            </a:r>
            <a:r>
              <a:rPr lang="en-US" sz="1800" dirty="0" err="1" smtClean="0">
                <a:latin typeface="+mj-lt"/>
              </a:rPr>
              <a:t>αἰσχυνθείη</a:t>
            </a:r>
            <a:r>
              <a:rPr lang="en-US" sz="1800" dirty="0" smtClean="0">
                <a:latin typeface="+mj-lt"/>
              </a:rPr>
              <a:t> </a:t>
            </a:r>
            <a:r>
              <a:rPr lang="en-US" sz="1800" dirty="0" err="1" smtClean="0">
                <a:latin typeface="+mj-lt"/>
              </a:rPr>
              <a:t>τὴν</a:t>
            </a:r>
            <a:r>
              <a:rPr lang="en-US" sz="1800" dirty="0" smtClean="0">
                <a:latin typeface="+mj-lt"/>
              </a:rPr>
              <a:t> </a:t>
            </a:r>
            <a:r>
              <a:rPr lang="en-US" sz="1800" dirty="0" err="1" smtClean="0">
                <a:latin typeface="+mj-lt"/>
              </a:rPr>
              <a:t>τάξιν</a:t>
            </a:r>
            <a:r>
              <a:rPr lang="en-US" sz="1800" dirty="0" smtClean="0">
                <a:latin typeface="+mj-lt"/>
              </a:rPr>
              <a:t> </a:t>
            </a:r>
            <a:r>
              <a:rPr lang="en-US" sz="1800" dirty="0" err="1" smtClean="0">
                <a:latin typeface="+mj-lt"/>
              </a:rPr>
              <a:t>λιπεῖν</a:t>
            </a:r>
            <a:r>
              <a:rPr lang="en-US" sz="1800" dirty="0" smtClean="0">
                <a:latin typeface="+mj-lt"/>
              </a:rPr>
              <a:t> </a:t>
            </a:r>
            <a:r>
              <a:rPr lang="en-US" sz="1800" dirty="0" err="1" smtClean="0">
                <a:latin typeface="+mj-lt"/>
              </a:rPr>
              <a:t>ἣν</a:t>
            </a:r>
            <a:r>
              <a:rPr lang="en-US" sz="1800" dirty="0" smtClean="0">
                <a:latin typeface="+mj-lt"/>
              </a:rPr>
              <a:t> </a:t>
            </a:r>
            <a:r>
              <a:rPr lang="en-US" sz="1800" dirty="0" err="1" smtClean="0">
                <a:latin typeface="+mj-lt"/>
              </a:rPr>
              <a:t>ἂν</a:t>
            </a:r>
            <a:r>
              <a:rPr lang="en-US" sz="1800" dirty="0" smtClean="0">
                <a:latin typeface="+mj-lt"/>
              </a:rPr>
              <a:t> </a:t>
            </a:r>
            <a:r>
              <a:rPr lang="en-US" sz="1800" dirty="0" err="1" smtClean="0">
                <a:latin typeface="+mj-lt"/>
              </a:rPr>
              <a:t>ταχθῇ</a:t>
            </a:r>
            <a:r>
              <a:rPr lang="en-US" sz="1800" dirty="0" smtClean="0">
                <a:latin typeface="+mj-lt"/>
              </a:rPr>
              <a:t> </a:t>
            </a:r>
            <a:r>
              <a:rPr lang="en-US" sz="1800" dirty="0" err="1" smtClean="0">
                <a:latin typeface="+mj-lt"/>
              </a:rPr>
              <a:t>ἐν</a:t>
            </a:r>
            <a:r>
              <a:rPr lang="en-US" sz="1800" dirty="0" smtClean="0">
                <a:latin typeface="+mj-lt"/>
              </a:rPr>
              <a:t> </a:t>
            </a:r>
            <a:r>
              <a:rPr lang="en-US" sz="1800" dirty="0" err="1" smtClean="0">
                <a:latin typeface="+mj-lt"/>
              </a:rPr>
              <a:t>τῷ</a:t>
            </a:r>
            <a:r>
              <a:rPr lang="en-US" sz="1800" dirty="0" smtClean="0">
                <a:latin typeface="+mj-lt"/>
              </a:rPr>
              <a:t> </a:t>
            </a:r>
            <a:r>
              <a:rPr lang="en-US" sz="1800" dirty="0" err="1" smtClean="0">
                <a:latin typeface="+mj-lt"/>
              </a:rPr>
              <a:t>πολέμῳ</a:t>
            </a:r>
            <a:r>
              <a:rPr lang="en-US" sz="1800" dirty="0" smtClean="0">
                <a:latin typeface="+mj-lt"/>
              </a:rPr>
              <a:t>, </a:t>
            </a:r>
            <a:r>
              <a:rPr lang="en-US" sz="1800" dirty="0" err="1" smtClean="0">
                <a:latin typeface="+mj-lt"/>
              </a:rPr>
              <a:t>οὕτω</a:t>
            </a:r>
            <a:r>
              <a:rPr lang="en-US" sz="1800" dirty="0" smtClean="0">
                <a:latin typeface="+mj-lt"/>
              </a:rPr>
              <a:t> </a:t>
            </a:r>
            <a:r>
              <a:rPr lang="en-US" sz="1800" dirty="0" err="1" smtClean="0">
                <a:latin typeface="+mj-lt"/>
              </a:rPr>
              <a:t>καὶ</a:t>
            </a:r>
            <a:r>
              <a:rPr lang="en-US" sz="1800" dirty="0" smtClean="0">
                <a:latin typeface="+mj-lt"/>
              </a:rPr>
              <a:t> </a:t>
            </a:r>
            <a:r>
              <a:rPr lang="en-US" sz="1800" dirty="0" err="1" smtClean="0">
                <a:latin typeface="+mj-lt"/>
              </a:rPr>
              <a:t>νῦν</a:t>
            </a:r>
            <a:r>
              <a:rPr lang="en-US" sz="1800" dirty="0" smtClean="0">
                <a:latin typeface="+mj-lt"/>
              </a:rPr>
              <a:t> </a:t>
            </a:r>
            <a:r>
              <a:rPr lang="en-US" sz="1800" dirty="0" err="1" smtClean="0">
                <a:latin typeface="+mj-lt"/>
              </a:rPr>
              <a:t>αἰσχύνθητε</a:t>
            </a:r>
            <a:r>
              <a:rPr lang="en-US" sz="1800" dirty="0" smtClean="0">
                <a:latin typeface="+mj-lt"/>
              </a:rPr>
              <a:t> </a:t>
            </a:r>
            <a:r>
              <a:rPr lang="en-US" sz="1800" dirty="0" err="1" smtClean="0">
                <a:latin typeface="+mj-lt"/>
              </a:rPr>
              <a:t>ἐκλιπεῖν</a:t>
            </a:r>
            <a:r>
              <a:rPr lang="en-US" sz="1800" dirty="0" smtClean="0">
                <a:latin typeface="+mj-lt"/>
              </a:rPr>
              <a:t> </a:t>
            </a:r>
            <a:r>
              <a:rPr lang="en-US" sz="1800" dirty="0" err="1" smtClean="0">
                <a:latin typeface="+mj-lt"/>
              </a:rPr>
              <a:t>τὴν</a:t>
            </a:r>
            <a:r>
              <a:rPr lang="en-US" sz="1800" dirty="0" smtClean="0">
                <a:latin typeface="+mj-lt"/>
              </a:rPr>
              <a:t> </a:t>
            </a:r>
            <a:r>
              <a:rPr lang="en-US" sz="1800" dirty="0" err="1" smtClean="0">
                <a:latin typeface="+mj-lt"/>
              </a:rPr>
              <a:t>τάξιν</a:t>
            </a:r>
            <a:r>
              <a:rPr lang="en-US" sz="1800" dirty="0" smtClean="0">
                <a:latin typeface="+mj-lt"/>
              </a:rPr>
              <a:t> </a:t>
            </a:r>
            <a:r>
              <a:rPr lang="en-US" sz="1800" dirty="0" err="1" smtClean="0">
                <a:latin typeface="+mj-lt"/>
              </a:rPr>
              <a:t>ἣν</a:t>
            </a:r>
            <a:r>
              <a:rPr lang="en-US" sz="1800" dirty="0" smtClean="0">
                <a:latin typeface="+mj-lt"/>
              </a:rPr>
              <a:t> </a:t>
            </a:r>
            <a:r>
              <a:rPr lang="en-US" sz="1800" dirty="0" err="1" smtClean="0">
                <a:latin typeface="+mj-lt"/>
              </a:rPr>
              <a:t>τέταχθε</a:t>
            </a:r>
            <a:r>
              <a:rPr lang="en-US" sz="1800" dirty="0" smtClean="0">
                <a:latin typeface="+mj-lt"/>
              </a:rPr>
              <a:t> </a:t>
            </a:r>
            <a:r>
              <a:rPr lang="en-US" sz="1800" dirty="0" err="1" smtClean="0">
                <a:latin typeface="+mj-lt"/>
              </a:rPr>
              <a:t>ὑπὸ</a:t>
            </a:r>
            <a:r>
              <a:rPr lang="en-US" sz="1800" dirty="0" smtClean="0">
                <a:latin typeface="+mj-lt"/>
              </a:rPr>
              <a:t> </a:t>
            </a:r>
            <a:r>
              <a:rPr lang="en-US" sz="1800" dirty="0" err="1" smtClean="0">
                <a:latin typeface="+mj-lt"/>
              </a:rPr>
              <a:t>τῶν</a:t>
            </a:r>
            <a:r>
              <a:rPr lang="en-US" sz="1800" dirty="0" smtClean="0">
                <a:latin typeface="+mj-lt"/>
              </a:rPr>
              <a:t> </a:t>
            </a:r>
            <a:r>
              <a:rPr lang="en-US" sz="1800" dirty="0" err="1" smtClean="0">
                <a:latin typeface="+mj-lt"/>
              </a:rPr>
              <a:t>νόμων</a:t>
            </a:r>
            <a:r>
              <a:rPr lang="en-US" sz="1800" dirty="0" smtClean="0">
                <a:latin typeface="+mj-lt"/>
              </a:rPr>
              <a:t> </a:t>
            </a:r>
            <a:r>
              <a:rPr lang="en-US" sz="1800" dirty="0" err="1" smtClean="0">
                <a:latin typeface="+mj-lt"/>
              </a:rPr>
              <a:t>φύλακες</a:t>
            </a:r>
            <a:r>
              <a:rPr lang="en-US" sz="1800" dirty="0" smtClean="0">
                <a:latin typeface="+mj-lt"/>
              </a:rPr>
              <a:t> </a:t>
            </a:r>
            <a:r>
              <a:rPr lang="en-US" sz="1800" dirty="0" err="1" smtClean="0">
                <a:latin typeface="+mj-lt"/>
              </a:rPr>
              <a:t>τῆς</a:t>
            </a:r>
            <a:r>
              <a:rPr lang="en-US" sz="1800" dirty="0" smtClean="0">
                <a:latin typeface="+mj-lt"/>
              </a:rPr>
              <a:t> </a:t>
            </a:r>
            <a:r>
              <a:rPr lang="en-US" sz="1800" dirty="0" err="1" smtClean="0">
                <a:latin typeface="+mj-lt"/>
              </a:rPr>
              <a:t>δημοκρατίας</a:t>
            </a:r>
            <a:r>
              <a:rPr lang="en-US" sz="1800" dirty="0" smtClean="0">
                <a:latin typeface="+mj-lt"/>
              </a:rPr>
              <a:t> </a:t>
            </a:r>
            <a:r>
              <a:rPr lang="en-US" sz="1800" dirty="0" err="1" smtClean="0">
                <a:latin typeface="+mj-lt"/>
              </a:rPr>
              <a:t>τήνδε</a:t>
            </a:r>
            <a:r>
              <a:rPr lang="en-US" sz="1800" dirty="0" smtClean="0">
                <a:latin typeface="+mj-lt"/>
              </a:rPr>
              <a:t> </a:t>
            </a:r>
            <a:r>
              <a:rPr lang="en-US" sz="1800" dirty="0" err="1" smtClean="0">
                <a:latin typeface="+mj-lt"/>
              </a:rPr>
              <a:t>τὴν</a:t>
            </a:r>
            <a:r>
              <a:rPr lang="en-US" sz="1800" dirty="0" smtClean="0">
                <a:latin typeface="+mj-lt"/>
              </a:rPr>
              <a:t> </a:t>
            </a:r>
            <a:r>
              <a:rPr lang="en-US" sz="1800" dirty="0" err="1" smtClean="0">
                <a:latin typeface="+mj-lt"/>
              </a:rPr>
              <a:t>ἡμέραν</a:t>
            </a:r>
            <a:r>
              <a:rPr lang="en-US" sz="1800" dirty="0" smtClean="0">
                <a:latin typeface="+mj-lt"/>
              </a:rPr>
              <a:t>.</a:t>
            </a:r>
            <a:endParaRPr lang="en-GB" sz="1800" dirty="0" smtClean="0">
              <a:latin typeface="+mj-lt"/>
            </a:endParaRPr>
          </a:p>
          <a:p>
            <a:endParaRPr lang="en-GB" sz="1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357190"/>
          </a:xfrm>
        </p:spPr>
        <p:txBody>
          <a:bodyPr>
            <a:noAutofit/>
          </a:bodyPr>
          <a:lstStyle/>
          <a:p>
            <a:pPr algn="ctr"/>
            <a:r>
              <a:rPr lang="el-GR" sz="2400" b="1" dirty="0" smtClean="0"/>
              <a:t>ΑΙΣΧΙΝΗΣ </a:t>
            </a:r>
            <a:r>
              <a:rPr lang="el-GR" sz="2400" b="1" i="1" dirty="0" smtClean="0"/>
              <a:t>ΚΑΤΑ ΚΤΗΣΙΦΩΝΤΟΣ </a:t>
            </a:r>
            <a:r>
              <a:rPr lang="el-GR" sz="2400" b="1" dirty="0" smtClean="0"/>
              <a:t>3.6-7</a:t>
            </a:r>
            <a:endParaRPr lang="en-GB" sz="2400" b="1" dirty="0"/>
          </a:p>
        </p:txBody>
      </p:sp>
      <p:sp>
        <p:nvSpPr>
          <p:cNvPr id="3" name="2 - Θέση περιεχομένου"/>
          <p:cNvSpPr>
            <a:spLocks noGrp="1"/>
          </p:cNvSpPr>
          <p:nvPr>
            <p:ph idx="1"/>
          </p:nvPr>
        </p:nvSpPr>
        <p:spPr>
          <a:xfrm>
            <a:off x="214282" y="500042"/>
            <a:ext cx="8786874" cy="6357958"/>
          </a:xfrm>
        </p:spPr>
        <p:txBody>
          <a:bodyPr>
            <a:noAutofit/>
          </a:bodyPr>
          <a:lstStyle/>
          <a:p>
            <a:r>
              <a:rPr lang="el-GR" sz="1900" dirty="0" smtClean="0">
                <a:latin typeface="+mj-lt"/>
              </a:rPr>
              <a:t>Στο παραπάνω απόσπασμα, ο Αισχίνης περιγράφει τους δικαστές ως φύλακες της δημοκρατίας, εφόσον έχουν ορκισθεί να ψηφίζουν σύμφωνα με τους νόμους. Σύμφωνα με τη διάκριση ανάμεσα στα τρία είδη πολιτεύματος, η δημοκρατία συνδέεται με την εγκαθίδρυση των νόμων. Στην προσπάθειά του να υπενθυμίσει στους δικαστές το καθήκον τους απέναντι στο πολίτευμα και την πόλη της Αθήνας, ο Αισχίνης παρουσιάζει τη διαδικασία για παρανομία όσον αφορά τις προτάσεις για νέα ψηφίσματα ως ευκαιρία για τους δικαστές να βγάλουν μία απόφαση βασισμένη στο δίκαιό τους και την ελευθερία του λόγου. Επιπλέον, ο Αισχίνης προσκαλεί τους δικαστές να ‘μισούν όσους συνθέτουν παράνομα ψηφίσματα και δεν θεωρούν αυτό αδίκημα ως ασήμαντο αλλά </a:t>
            </a:r>
            <a:r>
              <a:rPr lang="el-GR" sz="1900" dirty="0" smtClean="0">
                <a:latin typeface="+mj-lt"/>
              </a:rPr>
              <a:t>προσδίδουν </a:t>
            </a:r>
            <a:r>
              <a:rPr lang="el-GR" sz="1900" dirty="0" smtClean="0">
                <a:latin typeface="+mj-lt"/>
              </a:rPr>
              <a:t>μεγάλη σημασία σε κάθε έναν απ’ αυτούς’. Ο Αισχίνης κάνει έκκληση στο δικαίωμα των δικαστών για δικαιοσύνη και τους αποθαρρύνει από το να επηρεαστούν από διεφθαρμένους ανθρώπους που έχουν την πρόθεση να βλάψουν το πολίτευμα και να γλυτώσουν τιμωρία στο δικαστήριο παραβιάζοντας τους νόμους. Τα επιχειρήματα πάθους του Αισχίνη εστιάζουν στον σημαντικό ρόλο των δικαστών να ενεργούν ως φρουροί του δημοκρατικού πολιτεύματος και των νόμων του. Για τον σκοπό αυτό, η θέσπιση της διαδικασίας για παράνομα ψηφίσματα παρουσιάζεται ως το μέσο να σώσει κάποιος τη δημοκρατία από τους πολιτικούς της εχθρούς.</a:t>
            </a:r>
            <a:endParaRPr lang="en-GB" sz="1900" dirty="0" smtClean="0">
              <a:latin typeface="+mj-lt"/>
            </a:endParaRPr>
          </a:p>
          <a:p>
            <a:r>
              <a:rPr lang="el-GR" sz="1900" dirty="0" smtClean="0">
                <a:latin typeface="+mj-lt"/>
              </a:rPr>
              <a:t>	Περισσότερες από τις μισές περιπτώσεις γραφής παρανόμων γνωστών σε μας αφορούν τιμητικά ψηφίσματα και ο σκοπός τέτοιων πράξεων είναι μία πολιτική επίθεση εναντίον του προτείνοντος το ψήφισμα ή του αποδέκτη. </a:t>
            </a:r>
            <a:endParaRPr lang="en-GB" sz="1900" dirty="0" smtClean="0">
              <a:latin typeface="+mj-lt"/>
            </a:endParaRPr>
          </a:p>
          <a:p>
            <a:r>
              <a:rPr lang="el-GR" sz="1900" dirty="0" smtClean="0">
                <a:latin typeface="+mj-lt"/>
              </a:rPr>
              <a:t> </a:t>
            </a:r>
            <a:endParaRPr lang="en-GB" sz="1900" dirty="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42852"/>
            <a:ext cx="8258204" cy="428628"/>
          </a:xfrm>
        </p:spPr>
        <p:txBody>
          <a:bodyPr>
            <a:normAutofit fontScale="90000"/>
          </a:bodyPr>
          <a:lstStyle/>
          <a:p>
            <a:pPr algn="ctr"/>
            <a:r>
              <a:rPr lang="el-GR" sz="2800" b="1" dirty="0" smtClean="0"/>
              <a:t>[</a:t>
            </a:r>
            <a:r>
              <a:rPr lang="el-GR" sz="2800" b="1" dirty="0" err="1" smtClean="0"/>
              <a:t>Δημ</a:t>
            </a:r>
            <a:r>
              <a:rPr lang="el-GR" sz="2800" b="1" dirty="0" smtClean="0"/>
              <a:t>.] </a:t>
            </a:r>
            <a:r>
              <a:rPr lang="el-GR" sz="2800" b="1" i="1" dirty="0" smtClean="0"/>
              <a:t>Κατά </a:t>
            </a:r>
            <a:r>
              <a:rPr lang="el-GR" sz="2800" b="1" i="1" dirty="0" err="1" smtClean="0"/>
              <a:t>Νέαιρας</a:t>
            </a:r>
            <a:r>
              <a:rPr lang="el-GR" sz="2800" b="1" i="1" dirty="0" smtClean="0"/>
              <a:t> </a:t>
            </a:r>
            <a:r>
              <a:rPr lang="el-GR" sz="2800" b="1" dirty="0" smtClean="0"/>
              <a:t>59.9</a:t>
            </a:r>
            <a:endParaRPr lang="en-GB" sz="2800" b="1" dirty="0"/>
          </a:p>
        </p:txBody>
      </p:sp>
      <p:sp>
        <p:nvSpPr>
          <p:cNvPr id="3" name="2 - Θέση περιεχομένου"/>
          <p:cNvSpPr>
            <a:spLocks noGrp="1"/>
          </p:cNvSpPr>
          <p:nvPr>
            <p:ph idx="1"/>
          </p:nvPr>
        </p:nvSpPr>
        <p:spPr>
          <a:xfrm>
            <a:off x="357158" y="785794"/>
            <a:ext cx="8329642" cy="5857916"/>
          </a:xfrm>
        </p:spPr>
        <p:txBody>
          <a:bodyPr>
            <a:normAutofit fontScale="77500" lnSpcReduction="20000"/>
          </a:bodyPr>
          <a:lstStyle/>
          <a:p>
            <a:r>
              <a:rPr lang="el-GR" b="1" i="1" dirty="0" err="1" smtClean="0">
                <a:latin typeface="+mj-lt"/>
              </a:rPr>
              <a:t>καὶ</a:t>
            </a:r>
            <a:r>
              <a:rPr lang="el-GR" b="1" i="1" dirty="0" smtClean="0">
                <a:latin typeface="+mj-lt"/>
              </a:rPr>
              <a:t> </a:t>
            </a:r>
            <a:r>
              <a:rPr lang="el-GR" b="1" i="1" dirty="0" err="1" smtClean="0">
                <a:latin typeface="+mj-lt"/>
              </a:rPr>
              <a:t>ἤδη</a:t>
            </a:r>
            <a:r>
              <a:rPr lang="el-GR" b="1" i="1" dirty="0" smtClean="0">
                <a:latin typeface="+mj-lt"/>
              </a:rPr>
              <a:t> </a:t>
            </a:r>
            <a:r>
              <a:rPr lang="el-GR" b="1" i="1" dirty="0" err="1" smtClean="0">
                <a:latin typeface="+mj-lt"/>
              </a:rPr>
              <a:t>τισὶ</a:t>
            </a:r>
            <a:r>
              <a:rPr lang="el-GR" b="1" i="1" dirty="0" smtClean="0">
                <a:latin typeface="+mj-lt"/>
              </a:rPr>
              <a:t> </a:t>
            </a:r>
            <a:r>
              <a:rPr lang="el-GR" b="1" i="1" dirty="0" err="1" smtClean="0">
                <a:latin typeface="+mj-lt"/>
              </a:rPr>
              <a:t>τοῦ</a:t>
            </a:r>
            <a:r>
              <a:rPr lang="el-GR" b="1" i="1" dirty="0" smtClean="0">
                <a:latin typeface="+mj-lt"/>
              </a:rPr>
              <a:t> δήμου </a:t>
            </a:r>
            <a:r>
              <a:rPr lang="el-GR" b="1" i="1" dirty="0" err="1" smtClean="0">
                <a:latin typeface="+mj-lt"/>
              </a:rPr>
              <a:t>δόντος</a:t>
            </a:r>
            <a:r>
              <a:rPr lang="el-GR" b="1" i="1" dirty="0" smtClean="0">
                <a:latin typeface="+mj-lt"/>
              </a:rPr>
              <a:t> </a:t>
            </a:r>
            <a:r>
              <a:rPr lang="el-GR" b="1" i="1" dirty="0" err="1" smtClean="0">
                <a:latin typeface="+mj-lt"/>
              </a:rPr>
              <a:t>τὴν</a:t>
            </a:r>
            <a:r>
              <a:rPr lang="el-GR" b="1" i="1" dirty="0" smtClean="0">
                <a:latin typeface="+mj-lt"/>
              </a:rPr>
              <a:t> δωρεάν, </a:t>
            </a:r>
            <a:r>
              <a:rPr lang="el-GR" b="1" i="1" dirty="0" err="1" smtClean="0">
                <a:latin typeface="+mj-lt"/>
              </a:rPr>
              <a:t>λόγῳ</a:t>
            </a:r>
            <a:r>
              <a:rPr lang="el-GR" b="1" i="1" dirty="0" smtClean="0">
                <a:latin typeface="+mj-lt"/>
              </a:rPr>
              <a:t> </a:t>
            </a:r>
            <a:r>
              <a:rPr lang="el-GR" b="1" i="1" dirty="0" err="1" smtClean="0">
                <a:latin typeface="+mj-lt"/>
              </a:rPr>
              <a:t>ἐξαπατηθέντος</a:t>
            </a:r>
            <a:r>
              <a:rPr lang="el-GR" b="1" i="1" dirty="0" smtClean="0">
                <a:latin typeface="+mj-lt"/>
              </a:rPr>
              <a:t> </a:t>
            </a:r>
            <a:r>
              <a:rPr lang="el-GR" b="1" i="1" dirty="0" err="1" smtClean="0">
                <a:latin typeface="+mj-lt"/>
              </a:rPr>
              <a:t>ὑπὸ</a:t>
            </a:r>
            <a:r>
              <a:rPr lang="el-GR" b="1" i="1" dirty="0" smtClean="0">
                <a:latin typeface="+mj-lt"/>
              </a:rPr>
              <a:t> </a:t>
            </a:r>
            <a:r>
              <a:rPr lang="el-GR" b="1" i="1" dirty="0" err="1" smtClean="0">
                <a:latin typeface="+mj-lt"/>
              </a:rPr>
              <a:t>τῶν</a:t>
            </a:r>
            <a:r>
              <a:rPr lang="el-GR" b="1" i="1" dirty="0" smtClean="0">
                <a:latin typeface="+mj-lt"/>
              </a:rPr>
              <a:t> </a:t>
            </a:r>
            <a:r>
              <a:rPr lang="el-GR" b="1" i="1" dirty="0" err="1" smtClean="0">
                <a:latin typeface="+mj-lt"/>
              </a:rPr>
              <a:t>αἰτούντων</a:t>
            </a:r>
            <a:r>
              <a:rPr lang="el-GR" b="1" i="1" dirty="0" smtClean="0">
                <a:latin typeface="+mj-lt"/>
              </a:rPr>
              <a:t>, παρανόμων </a:t>
            </a:r>
            <a:r>
              <a:rPr lang="el-GR" b="1" i="1" dirty="0" err="1" smtClean="0">
                <a:latin typeface="+mj-lt"/>
              </a:rPr>
              <a:t>γραφῆς</a:t>
            </a:r>
            <a:r>
              <a:rPr lang="el-GR" b="1" i="1" dirty="0" smtClean="0">
                <a:latin typeface="+mj-lt"/>
              </a:rPr>
              <a:t> γενομένης </a:t>
            </a:r>
            <a:r>
              <a:rPr lang="el-GR" b="1" i="1" dirty="0" err="1" smtClean="0">
                <a:latin typeface="+mj-lt"/>
              </a:rPr>
              <a:t>καὶ</a:t>
            </a:r>
            <a:r>
              <a:rPr lang="el-GR" b="1" i="1" dirty="0" smtClean="0">
                <a:latin typeface="+mj-lt"/>
              </a:rPr>
              <a:t> </a:t>
            </a:r>
            <a:r>
              <a:rPr lang="el-GR" b="1" i="1" dirty="0" err="1" smtClean="0">
                <a:latin typeface="+mj-lt"/>
              </a:rPr>
              <a:t>εἰσελθούσης</a:t>
            </a:r>
            <a:r>
              <a:rPr lang="el-GR" b="1" i="1" dirty="0" smtClean="0">
                <a:latin typeface="+mj-lt"/>
              </a:rPr>
              <a:t> </a:t>
            </a:r>
            <a:r>
              <a:rPr lang="el-GR" b="1" i="1" dirty="0" err="1" smtClean="0">
                <a:latin typeface="+mj-lt"/>
              </a:rPr>
              <a:t>εἰς</a:t>
            </a:r>
            <a:r>
              <a:rPr lang="el-GR" b="1" i="1" dirty="0" smtClean="0">
                <a:latin typeface="+mj-lt"/>
              </a:rPr>
              <a:t> </a:t>
            </a:r>
            <a:r>
              <a:rPr lang="el-GR" b="1" i="1" dirty="0" err="1" smtClean="0">
                <a:latin typeface="+mj-lt"/>
              </a:rPr>
              <a:t>τὸ</a:t>
            </a:r>
            <a:r>
              <a:rPr lang="el-GR" b="1" i="1" dirty="0" smtClean="0">
                <a:latin typeface="+mj-lt"/>
              </a:rPr>
              <a:t> </a:t>
            </a:r>
            <a:r>
              <a:rPr lang="el-GR" b="1" i="1" dirty="0" err="1" smtClean="0">
                <a:latin typeface="+mj-lt"/>
              </a:rPr>
              <a:t>δικαστήριον</a:t>
            </a:r>
            <a:r>
              <a:rPr lang="el-GR" b="1" i="1" dirty="0" smtClean="0">
                <a:latin typeface="+mj-lt"/>
              </a:rPr>
              <a:t>, </a:t>
            </a:r>
            <a:r>
              <a:rPr lang="el-GR" b="1" i="1" dirty="0" err="1" smtClean="0">
                <a:latin typeface="+mj-lt"/>
              </a:rPr>
              <a:t>ἐξελεγχθῆναι</a:t>
            </a:r>
            <a:r>
              <a:rPr lang="el-GR" b="1" i="1" dirty="0" smtClean="0">
                <a:latin typeface="+mj-lt"/>
              </a:rPr>
              <a:t> συνέβη </a:t>
            </a:r>
            <a:r>
              <a:rPr lang="el-GR" b="1" i="1" dirty="0" err="1" smtClean="0">
                <a:latin typeface="+mj-lt"/>
              </a:rPr>
              <a:t>τὸν</a:t>
            </a:r>
            <a:r>
              <a:rPr lang="el-GR" b="1" i="1" dirty="0" smtClean="0">
                <a:latin typeface="+mj-lt"/>
              </a:rPr>
              <a:t> </a:t>
            </a:r>
            <a:r>
              <a:rPr lang="el-GR" b="1" i="1" dirty="0" err="1" smtClean="0">
                <a:latin typeface="+mj-lt"/>
              </a:rPr>
              <a:t>εἰληφότα</a:t>
            </a:r>
            <a:r>
              <a:rPr lang="el-GR" b="1" i="1" dirty="0" smtClean="0">
                <a:latin typeface="+mj-lt"/>
              </a:rPr>
              <a:t> </a:t>
            </a:r>
            <a:r>
              <a:rPr lang="el-GR" b="1" i="1" dirty="0" err="1" smtClean="0">
                <a:latin typeface="+mj-lt"/>
              </a:rPr>
              <a:t>τὴν</a:t>
            </a:r>
            <a:r>
              <a:rPr lang="el-GR" b="1" i="1" dirty="0" smtClean="0">
                <a:latin typeface="+mj-lt"/>
              </a:rPr>
              <a:t> </a:t>
            </a:r>
            <a:r>
              <a:rPr lang="el-GR" b="1" i="1" dirty="0" err="1" smtClean="0">
                <a:latin typeface="+mj-lt"/>
              </a:rPr>
              <a:t>δωρεὰν</a:t>
            </a:r>
            <a:r>
              <a:rPr lang="el-GR" b="1" i="1" dirty="0" smtClean="0">
                <a:latin typeface="+mj-lt"/>
              </a:rPr>
              <a:t> </a:t>
            </a:r>
            <a:r>
              <a:rPr lang="el-GR" b="1" i="1" dirty="0" err="1" smtClean="0">
                <a:latin typeface="+mj-lt"/>
              </a:rPr>
              <a:t>μὴ</a:t>
            </a:r>
            <a:r>
              <a:rPr lang="el-GR" b="1" i="1" dirty="0" smtClean="0">
                <a:latin typeface="+mj-lt"/>
              </a:rPr>
              <a:t> </a:t>
            </a:r>
            <a:r>
              <a:rPr lang="el-GR" b="1" i="1" dirty="0" err="1" smtClean="0">
                <a:latin typeface="+mj-lt"/>
              </a:rPr>
              <a:t>ἄξιον</a:t>
            </a:r>
            <a:r>
              <a:rPr lang="el-GR" b="1" i="1" dirty="0" smtClean="0">
                <a:latin typeface="+mj-lt"/>
              </a:rPr>
              <a:t> </a:t>
            </a:r>
            <a:r>
              <a:rPr lang="el-GR" b="1" i="1" dirty="0" err="1" smtClean="0">
                <a:latin typeface="+mj-lt"/>
              </a:rPr>
              <a:t>εἶναι</a:t>
            </a:r>
            <a:r>
              <a:rPr lang="el-GR" b="1" i="1" dirty="0" smtClean="0">
                <a:latin typeface="+mj-lt"/>
              </a:rPr>
              <a:t> </a:t>
            </a:r>
            <a:r>
              <a:rPr lang="el-GR" b="1" i="1" dirty="0" err="1" smtClean="0">
                <a:latin typeface="+mj-lt"/>
              </a:rPr>
              <a:t>αὐτῆς</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ἀφείλετο</a:t>
            </a:r>
            <a:r>
              <a:rPr lang="el-GR" b="1" i="1" dirty="0" smtClean="0">
                <a:latin typeface="+mj-lt"/>
              </a:rPr>
              <a:t> </a:t>
            </a:r>
            <a:r>
              <a:rPr lang="el-GR" b="1" i="1" dirty="0" err="1" smtClean="0">
                <a:latin typeface="+mj-lt"/>
              </a:rPr>
              <a:t>τὸ</a:t>
            </a:r>
            <a:r>
              <a:rPr lang="el-GR" b="1" i="1" dirty="0" smtClean="0">
                <a:latin typeface="+mj-lt"/>
              </a:rPr>
              <a:t> </a:t>
            </a:r>
            <a:r>
              <a:rPr lang="el-GR" b="1" i="1" dirty="0" err="1" smtClean="0">
                <a:latin typeface="+mj-lt"/>
              </a:rPr>
              <a:t>δικαστήριον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τοὺς</a:t>
            </a:r>
            <a:r>
              <a:rPr lang="el-GR" b="1" i="1" dirty="0" smtClean="0">
                <a:latin typeface="+mj-lt"/>
              </a:rPr>
              <a:t> </a:t>
            </a:r>
            <a:r>
              <a:rPr lang="el-GR" b="1" i="1" dirty="0" err="1" smtClean="0">
                <a:latin typeface="+mj-lt"/>
              </a:rPr>
              <a:t>μὲν</a:t>
            </a:r>
            <a:r>
              <a:rPr lang="el-GR" b="1" i="1" dirty="0" smtClean="0">
                <a:latin typeface="+mj-lt"/>
              </a:rPr>
              <a:t> </a:t>
            </a:r>
            <a:r>
              <a:rPr lang="el-GR" b="1" i="1" dirty="0" err="1" smtClean="0">
                <a:latin typeface="+mj-lt"/>
              </a:rPr>
              <a:t>πολλοὺς</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παλαιοὺς</a:t>
            </a:r>
            <a:r>
              <a:rPr lang="el-GR" b="1" i="1" dirty="0" smtClean="0">
                <a:latin typeface="+mj-lt"/>
              </a:rPr>
              <a:t> </a:t>
            </a:r>
            <a:r>
              <a:rPr lang="el-GR" b="1" i="1" dirty="0" err="1" smtClean="0">
                <a:latin typeface="+mj-lt"/>
              </a:rPr>
              <a:t>ἔργον</a:t>
            </a:r>
            <a:r>
              <a:rPr lang="el-GR" b="1" i="1" dirty="0" smtClean="0">
                <a:latin typeface="+mj-lt"/>
              </a:rPr>
              <a:t> </a:t>
            </a:r>
            <a:r>
              <a:rPr lang="el-GR" b="1" i="1" dirty="0" err="1" smtClean="0">
                <a:latin typeface="+mj-lt"/>
              </a:rPr>
              <a:t>διηγήσασθαι</a:t>
            </a:r>
            <a:r>
              <a:rPr lang="el-GR" b="1" i="1" dirty="0" smtClean="0">
                <a:latin typeface="+mj-lt"/>
              </a:rPr>
              <a:t>: ἃ </a:t>
            </a:r>
            <a:r>
              <a:rPr lang="el-GR" b="1" i="1" dirty="0" err="1" smtClean="0">
                <a:latin typeface="+mj-lt"/>
              </a:rPr>
              <a:t>δὲ</a:t>
            </a:r>
            <a:r>
              <a:rPr lang="el-GR" b="1" i="1" dirty="0" smtClean="0">
                <a:latin typeface="+mj-lt"/>
              </a:rPr>
              <a:t> πάντες μνημονεύετε, </a:t>
            </a:r>
            <a:r>
              <a:rPr lang="el-GR" b="1" i="1" dirty="0" err="1" smtClean="0">
                <a:latin typeface="+mj-lt"/>
              </a:rPr>
              <a:t>Πειθόλαν</a:t>
            </a:r>
            <a:r>
              <a:rPr lang="el-GR" b="1" i="1" dirty="0" smtClean="0">
                <a:latin typeface="+mj-lt"/>
              </a:rPr>
              <a:t> τε </a:t>
            </a:r>
            <a:r>
              <a:rPr lang="el-GR" b="1" i="1" dirty="0" err="1" smtClean="0">
                <a:latin typeface="+mj-lt"/>
              </a:rPr>
              <a:t>τὸν</a:t>
            </a:r>
            <a:r>
              <a:rPr lang="el-GR" b="1" i="1" dirty="0" smtClean="0">
                <a:latin typeface="+mj-lt"/>
              </a:rPr>
              <a:t> </a:t>
            </a:r>
            <a:r>
              <a:rPr lang="el-GR" b="1" i="1" dirty="0" err="1" smtClean="0">
                <a:latin typeface="+mj-lt"/>
              </a:rPr>
              <a:t>Θετταλὸν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Ἀπολλωνίδην</a:t>
            </a:r>
            <a:r>
              <a:rPr lang="el-GR" b="1" i="1" dirty="0" smtClean="0">
                <a:latin typeface="+mj-lt"/>
              </a:rPr>
              <a:t> </a:t>
            </a:r>
            <a:r>
              <a:rPr lang="el-GR" b="1" i="1" dirty="0" err="1" smtClean="0">
                <a:latin typeface="+mj-lt"/>
              </a:rPr>
              <a:t>τὸν</a:t>
            </a:r>
            <a:r>
              <a:rPr lang="el-GR" b="1" i="1" dirty="0" smtClean="0">
                <a:latin typeface="+mj-lt"/>
              </a:rPr>
              <a:t> </a:t>
            </a:r>
            <a:r>
              <a:rPr lang="el-GR" b="1" i="1" dirty="0" err="1" smtClean="0">
                <a:latin typeface="+mj-lt"/>
              </a:rPr>
              <a:t>Ὀλύνθιον</a:t>
            </a:r>
            <a:r>
              <a:rPr lang="el-GR" b="1" i="1" dirty="0" smtClean="0">
                <a:latin typeface="+mj-lt"/>
              </a:rPr>
              <a:t> </a:t>
            </a:r>
            <a:r>
              <a:rPr lang="el-GR" b="1" i="1" dirty="0" err="1" smtClean="0">
                <a:latin typeface="+mj-lt"/>
              </a:rPr>
              <a:t>πολίτας</a:t>
            </a:r>
            <a:r>
              <a:rPr lang="el-GR" b="1" i="1" dirty="0" smtClean="0">
                <a:latin typeface="+mj-lt"/>
              </a:rPr>
              <a:t> </a:t>
            </a:r>
            <a:r>
              <a:rPr lang="el-GR" b="1" i="1" dirty="0" err="1" smtClean="0">
                <a:latin typeface="+mj-lt"/>
              </a:rPr>
              <a:t>ὑπὸ</a:t>
            </a:r>
            <a:r>
              <a:rPr lang="el-GR" b="1" i="1" dirty="0" smtClean="0">
                <a:latin typeface="+mj-lt"/>
              </a:rPr>
              <a:t> </a:t>
            </a:r>
            <a:r>
              <a:rPr lang="el-GR" b="1" i="1" dirty="0" err="1" smtClean="0">
                <a:latin typeface="+mj-lt"/>
              </a:rPr>
              <a:t>τοῦ</a:t>
            </a:r>
            <a:r>
              <a:rPr lang="el-GR" b="1" i="1" dirty="0" smtClean="0">
                <a:latin typeface="+mj-lt"/>
              </a:rPr>
              <a:t> δήμου γενομένους </a:t>
            </a:r>
            <a:r>
              <a:rPr lang="el-GR" b="1" i="1" dirty="0" err="1" smtClean="0">
                <a:latin typeface="+mj-lt"/>
              </a:rPr>
              <a:t>ἀφείλετο</a:t>
            </a:r>
            <a:r>
              <a:rPr lang="el-GR" b="1" i="1" dirty="0" smtClean="0">
                <a:latin typeface="+mj-lt"/>
              </a:rPr>
              <a:t> </a:t>
            </a:r>
            <a:r>
              <a:rPr lang="el-GR" b="1" i="1" dirty="0" err="1" smtClean="0">
                <a:latin typeface="+mj-lt"/>
              </a:rPr>
              <a:t>τὸ</a:t>
            </a:r>
            <a:r>
              <a:rPr lang="el-GR" b="1" i="1" dirty="0" smtClean="0">
                <a:latin typeface="+mj-lt"/>
              </a:rPr>
              <a:t> </a:t>
            </a:r>
            <a:r>
              <a:rPr lang="el-GR" b="1" i="1" dirty="0" err="1" smtClean="0">
                <a:latin typeface="+mj-lt"/>
              </a:rPr>
              <a:t>δικαστήριον</a:t>
            </a:r>
            <a:r>
              <a:rPr lang="el-GR" b="1" i="1" dirty="0" smtClean="0">
                <a:latin typeface="+mj-lt"/>
              </a:rPr>
              <a:t>:</a:t>
            </a:r>
            <a:endParaRPr lang="en-GB" b="1" i="1" dirty="0" smtClean="0">
              <a:latin typeface="+mj-lt"/>
            </a:endParaRPr>
          </a:p>
          <a:p>
            <a:pPr>
              <a:buNone/>
            </a:pPr>
            <a:endParaRPr lang="en-GB" dirty="0" smtClean="0"/>
          </a:p>
          <a:p>
            <a:r>
              <a:rPr lang="el-GR" dirty="0" smtClean="0">
                <a:latin typeface="+mj-lt"/>
              </a:rPr>
              <a:t>Όπως φαίνεται από το παραπάνω απόσπασμα, προτάσεις για τιμητικά ψηφίσματα γίνονταν εσφαλμένα αποδεκτά από την Εκκλησία επειδή οι Αθηναίοι έπεφταν θύματα απάτης από αδίστακτους ρήτορες-ομιλητές. Γι’ αυτό καταγγελίες για παρανομία παρέπεμπαν τέτοιες υποθέσεις στο δικαστήριο όπου αποδεικνυόταν ότι οι αποδέκτες δεν άξιζαν την ανταμοιβή και τα δικαστήρια ακύρωναν τη δωρεά. Απονομές της αθηναϊκής υπηκοότητας δοκιμάζονταν με μεγάλη αυστηρότητα από τους Αθηναίου και για τον σκοπό αυτό η γραφή παρανόμων μπορεί να χρησιμοποιούνταν ως μέσο ελέγχου και πολιτικής εξουσίας. Και στις δύο περιπτώσεις που αναφέρονται εδώ εκείνη του </a:t>
            </a:r>
            <a:r>
              <a:rPr lang="el-GR" dirty="0" err="1" smtClean="0">
                <a:latin typeface="+mj-lt"/>
              </a:rPr>
              <a:t>Πειθόλα</a:t>
            </a:r>
            <a:r>
              <a:rPr lang="el-GR" dirty="0" smtClean="0">
                <a:latin typeface="+mj-lt"/>
              </a:rPr>
              <a:t> της Θεσσαλίας και του άλλου του </a:t>
            </a:r>
            <a:r>
              <a:rPr lang="el-GR" dirty="0" err="1" smtClean="0">
                <a:latin typeface="+mj-lt"/>
              </a:rPr>
              <a:t>Απολλωνίδη</a:t>
            </a:r>
            <a:r>
              <a:rPr lang="el-GR" dirty="0" smtClean="0">
                <a:latin typeface="+mj-lt"/>
              </a:rPr>
              <a:t> από την Όλυνθο, οι λόγοι για ακύρωση της απονομής της αθηναϊκής υπηκοότητας είναι άγνωστοι. Πιθανώς η πολιτογράφηση εξασφαλίστηκε με δωροδοκία σε πρώτη φάση και η ακύρωση προήλθε από πολιτικό ανταγωνισμό σε δεύτερη φάση.</a:t>
            </a:r>
            <a:endParaRPr lang="en-GB" dirty="0" smtClean="0">
              <a:latin typeface="+mj-lt"/>
            </a:endParaRPr>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142852"/>
            <a:ext cx="8186766" cy="357190"/>
          </a:xfrm>
        </p:spPr>
        <p:txBody>
          <a:bodyPr>
            <a:normAutofit/>
          </a:bodyPr>
          <a:lstStyle/>
          <a:p>
            <a:pPr algn="ctr"/>
            <a:r>
              <a:rPr lang="el-GR" sz="2000" b="1" dirty="0" smtClean="0"/>
              <a:t>ΑΝΔΟΚΙΔΗΣ </a:t>
            </a:r>
            <a:r>
              <a:rPr lang="el-GR" sz="2000" b="1" i="1" dirty="0" smtClean="0"/>
              <a:t>ΠΕΡΙ ΤΩΝ ΜΥΣΤΗΡΙΩΝ </a:t>
            </a:r>
            <a:r>
              <a:rPr lang="el-GR" sz="2000" b="1" dirty="0" smtClean="0"/>
              <a:t>1.74</a:t>
            </a:r>
            <a:endParaRPr lang="en-GB" sz="2000" b="1" dirty="0"/>
          </a:p>
        </p:txBody>
      </p:sp>
      <p:sp>
        <p:nvSpPr>
          <p:cNvPr id="3" name="2 - Θέση περιεχομένου"/>
          <p:cNvSpPr>
            <a:spLocks noGrp="1"/>
          </p:cNvSpPr>
          <p:nvPr>
            <p:ph idx="1"/>
          </p:nvPr>
        </p:nvSpPr>
        <p:spPr>
          <a:xfrm>
            <a:off x="428596" y="642918"/>
            <a:ext cx="8258204" cy="6215082"/>
          </a:xfrm>
        </p:spPr>
        <p:txBody>
          <a:bodyPr>
            <a:normAutofit fontScale="85000" lnSpcReduction="20000"/>
          </a:bodyPr>
          <a:lstStyle/>
          <a:p>
            <a:r>
              <a:rPr lang="el-GR" b="1" i="1" dirty="0" err="1" smtClean="0">
                <a:latin typeface="+mj-lt"/>
              </a:rPr>
              <a:t>εἷς</a:t>
            </a:r>
            <a:r>
              <a:rPr lang="el-GR" b="1" i="1" dirty="0" smtClean="0">
                <a:latin typeface="+mj-lt"/>
              </a:rPr>
              <a:t> </a:t>
            </a:r>
            <a:r>
              <a:rPr lang="el-GR" b="1" i="1" dirty="0" err="1" smtClean="0">
                <a:latin typeface="+mj-lt"/>
              </a:rPr>
              <a:t>μὲν</a:t>
            </a:r>
            <a:r>
              <a:rPr lang="el-GR" b="1" i="1" dirty="0" smtClean="0">
                <a:latin typeface="+mj-lt"/>
              </a:rPr>
              <a:t> τρόπος </a:t>
            </a:r>
            <a:r>
              <a:rPr lang="el-GR" b="1" i="1" dirty="0" err="1" smtClean="0">
                <a:latin typeface="+mj-lt"/>
              </a:rPr>
              <a:t>οὗτος</a:t>
            </a:r>
            <a:r>
              <a:rPr lang="el-GR" b="1" i="1" dirty="0" smtClean="0">
                <a:latin typeface="+mj-lt"/>
              </a:rPr>
              <a:t> </a:t>
            </a:r>
            <a:r>
              <a:rPr lang="el-GR" b="1" i="1" dirty="0" err="1" smtClean="0">
                <a:latin typeface="+mj-lt"/>
              </a:rPr>
              <a:t>ἀτιμίας</a:t>
            </a:r>
            <a:r>
              <a:rPr lang="el-GR" b="1" i="1" dirty="0" smtClean="0">
                <a:latin typeface="+mj-lt"/>
              </a:rPr>
              <a:t> </a:t>
            </a:r>
            <a:r>
              <a:rPr lang="el-GR" b="1" i="1" dirty="0" err="1" smtClean="0">
                <a:latin typeface="+mj-lt"/>
              </a:rPr>
              <a:t>ἦν</a:t>
            </a:r>
            <a:r>
              <a:rPr lang="el-GR" b="1" i="1" dirty="0" smtClean="0">
                <a:latin typeface="+mj-lt"/>
              </a:rPr>
              <a:t>, </a:t>
            </a:r>
            <a:r>
              <a:rPr lang="el-GR" b="1" i="1" dirty="0" err="1" smtClean="0">
                <a:latin typeface="+mj-lt"/>
              </a:rPr>
              <a:t>ἕτερος</a:t>
            </a:r>
            <a:r>
              <a:rPr lang="el-GR" b="1" i="1" dirty="0" smtClean="0">
                <a:latin typeface="+mj-lt"/>
              </a:rPr>
              <a:t> </a:t>
            </a:r>
            <a:r>
              <a:rPr lang="el-GR" b="1" i="1" dirty="0" err="1" smtClean="0">
                <a:latin typeface="+mj-lt"/>
              </a:rPr>
              <a:t>δὲ</a:t>
            </a:r>
            <a:r>
              <a:rPr lang="el-GR" b="1" i="1" dirty="0" smtClean="0">
                <a:latin typeface="+mj-lt"/>
              </a:rPr>
              <a:t> </a:t>
            </a:r>
            <a:r>
              <a:rPr lang="el-GR" b="1" i="1" dirty="0" err="1" smtClean="0">
                <a:latin typeface="+mj-lt"/>
              </a:rPr>
              <a:t>ὧν</a:t>
            </a:r>
            <a:r>
              <a:rPr lang="el-GR" b="1" i="1" dirty="0" smtClean="0">
                <a:latin typeface="+mj-lt"/>
              </a:rPr>
              <a:t> </a:t>
            </a:r>
            <a:r>
              <a:rPr lang="el-GR" b="1" i="1" dirty="0" err="1" smtClean="0">
                <a:latin typeface="+mj-lt"/>
              </a:rPr>
              <a:t>τὰ</a:t>
            </a:r>
            <a:r>
              <a:rPr lang="el-GR" b="1" i="1" dirty="0" smtClean="0">
                <a:latin typeface="+mj-lt"/>
              </a:rPr>
              <a:t> μὲν</a:t>
            </a:r>
            <a:r>
              <a:rPr lang="el-GR" b="1" i="1" baseline="30000" dirty="0" smtClean="0">
                <a:latin typeface="+mj-lt"/>
              </a:rPr>
              <a:t>1</a:t>
            </a:r>
            <a:r>
              <a:rPr lang="el-GR" b="1" i="1" dirty="0" smtClean="0">
                <a:latin typeface="+mj-lt"/>
              </a:rPr>
              <a:t> σώματα </a:t>
            </a:r>
            <a:r>
              <a:rPr lang="el-GR" b="1" i="1" dirty="0" err="1" smtClean="0">
                <a:latin typeface="+mj-lt"/>
              </a:rPr>
              <a:t>ἄτιμα</a:t>
            </a:r>
            <a:r>
              <a:rPr lang="el-GR" b="1" i="1" dirty="0" smtClean="0">
                <a:latin typeface="+mj-lt"/>
              </a:rPr>
              <a:t> </a:t>
            </a:r>
            <a:r>
              <a:rPr lang="el-GR" b="1" i="1" dirty="0" err="1" smtClean="0">
                <a:latin typeface="+mj-lt"/>
              </a:rPr>
              <a:t>ἦν</a:t>
            </a:r>
            <a:r>
              <a:rPr lang="el-GR" b="1" i="1" dirty="0" smtClean="0">
                <a:latin typeface="+mj-lt"/>
              </a:rPr>
              <a:t>, </a:t>
            </a:r>
            <a:r>
              <a:rPr lang="el-GR" b="1" i="1" dirty="0" err="1" smtClean="0">
                <a:latin typeface="+mj-lt"/>
              </a:rPr>
              <a:t>τὴν</a:t>
            </a:r>
            <a:r>
              <a:rPr lang="el-GR" b="1" i="1" dirty="0" smtClean="0">
                <a:latin typeface="+mj-lt"/>
              </a:rPr>
              <a:t> </a:t>
            </a:r>
            <a:r>
              <a:rPr lang="el-GR" b="1" i="1" dirty="0" err="1" smtClean="0">
                <a:latin typeface="+mj-lt"/>
              </a:rPr>
              <a:t>δ᾽</a:t>
            </a:r>
            <a:r>
              <a:rPr lang="el-GR" b="1" i="1" dirty="0" smtClean="0">
                <a:latin typeface="+mj-lt"/>
              </a:rPr>
              <a:t> </a:t>
            </a:r>
            <a:r>
              <a:rPr lang="el-GR" b="1" i="1" dirty="0" err="1" smtClean="0">
                <a:latin typeface="+mj-lt"/>
              </a:rPr>
              <a:t>οὐσίαν</a:t>
            </a:r>
            <a:r>
              <a:rPr lang="el-GR" b="1" i="1" dirty="0" smtClean="0">
                <a:latin typeface="+mj-lt"/>
              </a:rPr>
              <a:t> </a:t>
            </a:r>
            <a:r>
              <a:rPr lang="el-GR" b="1" i="1" dirty="0" err="1" smtClean="0">
                <a:latin typeface="+mj-lt"/>
              </a:rPr>
              <a:t>εἶχον</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ἐκέκτηντο</a:t>
            </a:r>
            <a:r>
              <a:rPr lang="el-GR" b="1" i="1" dirty="0" smtClean="0">
                <a:latin typeface="+mj-lt"/>
              </a:rPr>
              <a:t>: </a:t>
            </a:r>
            <a:r>
              <a:rPr lang="el-GR" b="1" i="1" dirty="0" err="1" smtClean="0">
                <a:latin typeface="+mj-lt"/>
              </a:rPr>
              <a:t>οὗτοι</a:t>
            </a:r>
            <a:r>
              <a:rPr lang="el-GR" b="1" i="1" dirty="0" smtClean="0">
                <a:latin typeface="+mj-lt"/>
              </a:rPr>
              <a:t> </a:t>
            </a:r>
            <a:r>
              <a:rPr lang="el-GR" b="1" i="1" dirty="0" err="1" smtClean="0">
                <a:latin typeface="+mj-lt"/>
              </a:rPr>
              <a:t>δ᾽</a:t>
            </a:r>
            <a:r>
              <a:rPr lang="el-GR" b="1" i="1" dirty="0" smtClean="0">
                <a:latin typeface="+mj-lt"/>
              </a:rPr>
              <a:t> </a:t>
            </a:r>
            <a:r>
              <a:rPr lang="el-GR" b="1" i="1" dirty="0" err="1" smtClean="0">
                <a:latin typeface="+mj-lt"/>
              </a:rPr>
              <a:t>αὖ</a:t>
            </a:r>
            <a:r>
              <a:rPr lang="el-GR" b="1" i="1" dirty="0" smtClean="0">
                <a:latin typeface="+mj-lt"/>
              </a:rPr>
              <a:t> </a:t>
            </a:r>
            <a:r>
              <a:rPr lang="el-GR" b="1" i="1" dirty="0" err="1" smtClean="0">
                <a:latin typeface="+mj-lt"/>
              </a:rPr>
              <a:t>ἦσαν</a:t>
            </a:r>
            <a:r>
              <a:rPr lang="el-GR" b="1" i="1" dirty="0" smtClean="0">
                <a:latin typeface="+mj-lt"/>
              </a:rPr>
              <a:t> </a:t>
            </a:r>
            <a:r>
              <a:rPr lang="el-GR" b="1" i="1" dirty="0" err="1" smtClean="0">
                <a:latin typeface="+mj-lt"/>
              </a:rPr>
              <a:t>ὁπόσοι</a:t>
            </a:r>
            <a:r>
              <a:rPr lang="el-GR" b="1" i="1" dirty="0" smtClean="0">
                <a:latin typeface="+mj-lt"/>
              </a:rPr>
              <a:t> </a:t>
            </a:r>
            <a:r>
              <a:rPr lang="el-GR" b="1" i="1" dirty="0" err="1" smtClean="0">
                <a:latin typeface="+mj-lt"/>
              </a:rPr>
              <a:t>κλοπῆς</a:t>
            </a:r>
            <a:r>
              <a:rPr lang="el-GR" b="1" i="1" dirty="0" smtClean="0">
                <a:latin typeface="+mj-lt"/>
              </a:rPr>
              <a:t> ἢ δώρων </a:t>
            </a:r>
            <a:r>
              <a:rPr lang="el-GR" b="1" i="1" dirty="0" err="1" smtClean="0">
                <a:latin typeface="+mj-lt"/>
              </a:rPr>
              <a:t>ὄφλοιεν</a:t>
            </a:r>
            <a:r>
              <a:rPr lang="el-GR" b="1" i="1" dirty="0" smtClean="0">
                <a:latin typeface="+mj-lt"/>
              </a:rPr>
              <a:t>: τούτους </a:t>
            </a:r>
            <a:r>
              <a:rPr lang="el-GR" b="1" i="1" dirty="0" err="1" smtClean="0">
                <a:latin typeface="+mj-lt"/>
              </a:rPr>
              <a:t>ἔδει</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αὐτοὺς</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τοὺς</a:t>
            </a:r>
            <a:r>
              <a:rPr lang="el-GR" b="1" i="1" dirty="0" smtClean="0">
                <a:latin typeface="+mj-lt"/>
              </a:rPr>
              <a:t> </a:t>
            </a:r>
            <a:r>
              <a:rPr lang="el-GR" b="1" i="1" dirty="0" err="1" smtClean="0">
                <a:latin typeface="+mj-lt"/>
              </a:rPr>
              <a:t>ἐκ</a:t>
            </a:r>
            <a:r>
              <a:rPr lang="el-GR" b="1" i="1" dirty="0" smtClean="0">
                <a:latin typeface="+mj-lt"/>
              </a:rPr>
              <a:t> τούτων </a:t>
            </a:r>
            <a:r>
              <a:rPr lang="el-GR" b="1" i="1" dirty="0" err="1" smtClean="0">
                <a:latin typeface="+mj-lt"/>
              </a:rPr>
              <a:t>ἀτίμους</a:t>
            </a:r>
            <a:r>
              <a:rPr lang="el-GR" b="1" i="1" dirty="0" smtClean="0">
                <a:latin typeface="+mj-lt"/>
              </a:rPr>
              <a:t> </a:t>
            </a:r>
            <a:r>
              <a:rPr lang="el-GR" b="1" i="1" dirty="0" err="1" smtClean="0">
                <a:latin typeface="+mj-lt"/>
              </a:rPr>
              <a:t>εἶναι</a:t>
            </a:r>
            <a:r>
              <a:rPr lang="el-GR" b="1" i="1" dirty="0" smtClean="0">
                <a:latin typeface="+mj-lt"/>
              </a:rPr>
              <a:t>: </a:t>
            </a:r>
            <a:r>
              <a:rPr lang="el-GR" b="1" i="1" dirty="0" err="1" smtClean="0">
                <a:latin typeface="+mj-lt"/>
              </a:rPr>
              <a:t>καὶ</a:t>
            </a:r>
            <a:r>
              <a:rPr lang="el-GR" b="1" i="1" dirty="0" smtClean="0">
                <a:latin typeface="+mj-lt"/>
              </a:rPr>
              <a:t> </a:t>
            </a:r>
            <a:r>
              <a:rPr lang="el-GR" b="1" i="1" dirty="0" err="1" smtClean="0">
                <a:latin typeface="+mj-lt"/>
              </a:rPr>
              <a:t>ὁπόσοι</a:t>
            </a:r>
            <a:r>
              <a:rPr lang="el-GR" b="1" i="1" dirty="0" smtClean="0">
                <a:latin typeface="+mj-lt"/>
              </a:rPr>
              <a:t> </a:t>
            </a:r>
            <a:r>
              <a:rPr lang="el-GR" b="1" i="1" dirty="0" err="1" smtClean="0">
                <a:latin typeface="+mj-lt"/>
              </a:rPr>
              <a:t>λίποιεν</a:t>
            </a:r>
            <a:r>
              <a:rPr lang="el-GR" b="1" i="1" dirty="0" smtClean="0">
                <a:latin typeface="+mj-lt"/>
              </a:rPr>
              <a:t> </a:t>
            </a:r>
            <a:r>
              <a:rPr lang="el-GR" b="1" i="1" dirty="0" err="1" smtClean="0">
                <a:latin typeface="+mj-lt"/>
              </a:rPr>
              <a:t>τὴν</a:t>
            </a:r>
            <a:r>
              <a:rPr lang="el-GR" b="1" i="1" dirty="0" smtClean="0">
                <a:latin typeface="+mj-lt"/>
              </a:rPr>
              <a:t> </a:t>
            </a:r>
            <a:r>
              <a:rPr lang="el-GR" b="1" i="1" dirty="0" err="1" smtClean="0">
                <a:latin typeface="+mj-lt"/>
              </a:rPr>
              <a:t>τάξιν</a:t>
            </a:r>
            <a:r>
              <a:rPr lang="el-GR" b="1" i="1" dirty="0" smtClean="0">
                <a:latin typeface="+mj-lt"/>
              </a:rPr>
              <a:t>, ἢ </a:t>
            </a:r>
            <a:r>
              <a:rPr lang="el-GR" b="1" i="1" dirty="0" err="1" smtClean="0">
                <a:latin typeface="+mj-lt"/>
              </a:rPr>
              <a:t>ἀστρατείας</a:t>
            </a:r>
            <a:r>
              <a:rPr lang="el-GR" b="1" i="1" dirty="0" smtClean="0">
                <a:latin typeface="+mj-lt"/>
              </a:rPr>
              <a:t> ἢ δειλίας ἢ </a:t>
            </a:r>
            <a:r>
              <a:rPr lang="el-GR" b="1" i="1" dirty="0" err="1" smtClean="0">
                <a:latin typeface="+mj-lt"/>
              </a:rPr>
              <a:t>ἀναυμαχίου</a:t>
            </a:r>
            <a:r>
              <a:rPr lang="el-GR" b="1" i="1" dirty="0" smtClean="0">
                <a:latin typeface="+mj-lt"/>
              </a:rPr>
              <a:t> </a:t>
            </a:r>
            <a:r>
              <a:rPr lang="el-GR" b="1" i="1" dirty="0" err="1" smtClean="0">
                <a:latin typeface="+mj-lt"/>
              </a:rPr>
              <a:t>ὄφλοιεν</a:t>
            </a:r>
            <a:r>
              <a:rPr lang="el-GR" b="1" i="1" dirty="0" smtClean="0">
                <a:latin typeface="+mj-lt"/>
              </a:rPr>
              <a:t>, ἢ </a:t>
            </a:r>
            <a:r>
              <a:rPr lang="el-GR" b="1" i="1" dirty="0" err="1" smtClean="0">
                <a:latin typeface="+mj-lt"/>
              </a:rPr>
              <a:t>τὴν</a:t>
            </a:r>
            <a:r>
              <a:rPr lang="el-GR" b="1" i="1" dirty="0" smtClean="0">
                <a:latin typeface="+mj-lt"/>
              </a:rPr>
              <a:t> </a:t>
            </a:r>
            <a:r>
              <a:rPr lang="el-GR" b="1" i="1" dirty="0" err="1" smtClean="0">
                <a:latin typeface="+mj-lt"/>
              </a:rPr>
              <a:t>ἀσπίδα</a:t>
            </a:r>
            <a:r>
              <a:rPr lang="el-GR" b="1" i="1" dirty="0" smtClean="0">
                <a:latin typeface="+mj-lt"/>
              </a:rPr>
              <a:t> </a:t>
            </a:r>
            <a:r>
              <a:rPr lang="el-GR" b="1" i="1" dirty="0" err="1" smtClean="0">
                <a:latin typeface="+mj-lt"/>
              </a:rPr>
              <a:t>ἀποβάλοιεν</a:t>
            </a:r>
            <a:r>
              <a:rPr lang="el-GR" b="1" i="1" dirty="0" smtClean="0">
                <a:latin typeface="+mj-lt"/>
              </a:rPr>
              <a:t>, ἢ </a:t>
            </a:r>
            <a:r>
              <a:rPr lang="el-GR" b="1" i="1" dirty="0" err="1" smtClean="0">
                <a:latin typeface="+mj-lt"/>
              </a:rPr>
              <a:t>τρὶς</a:t>
            </a:r>
            <a:r>
              <a:rPr lang="el-GR" b="1" i="1" dirty="0" smtClean="0">
                <a:latin typeface="+mj-lt"/>
              </a:rPr>
              <a:t> </a:t>
            </a:r>
            <a:r>
              <a:rPr lang="el-GR" b="1" i="1" dirty="0" err="1" smtClean="0">
                <a:latin typeface="+mj-lt"/>
              </a:rPr>
              <a:t>ψευδομαρτυρίων</a:t>
            </a:r>
            <a:r>
              <a:rPr lang="el-GR" b="1" i="1" dirty="0" smtClean="0">
                <a:latin typeface="+mj-lt"/>
              </a:rPr>
              <a:t> ἢ </a:t>
            </a:r>
            <a:r>
              <a:rPr lang="el-GR" b="1" i="1" dirty="0" err="1" smtClean="0">
                <a:latin typeface="+mj-lt"/>
              </a:rPr>
              <a:t>τρὶς</a:t>
            </a:r>
            <a:r>
              <a:rPr lang="el-GR" b="1" i="1" dirty="0" smtClean="0">
                <a:latin typeface="+mj-lt"/>
              </a:rPr>
              <a:t> </a:t>
            </a:r>
            <a:r>
              <a:rPr lang="el-GR" b="1" i="1" dirty="0" err="1" smtClean="0">
                <a:latin typeface="+mj-lt"/>
              </a:rPr>
              <a:t>ψευδοκλητείας</a:t>
            </a:r>
            <a:r>
              <a:rPr lang="el-GR" b="1" i="1" dirty="0" smtClean="0">
                <a:latin typeface="+mj-lt"/>
              </a:rPr>
              <a:t> </a:t>
            </a:r>
            <a:r>
              <a:rPr lang="el-GR" b="1" i="1" dirty="0" err="1" smtClean="0">
                <a:latin typeface="+mj-lt"/>
              </a:rPr>
              <a:t>ὄφλοιεν</a:t>
            </a:r>
            <a:r>
              <a:rPr lang="el-GR" b="1" i="1" dirty="0" smtClean="0">
                <a:latin typeface="+mj-lt"/>
              </a:rPr>
              <a:t>, ἢ </a:t>
            </a:r>
            <a:r>
              <a:rPr lang="el-GR" b="1" i="1" dirty="0" err="1" smtClean="0">
                <a:latin typeface="+mj-lt"/>
              </a:rPr>
              <a:t>τοὺς</a:t>
            </a:r>
            <a:r>
              <a:rPr lang="el-GR" b="1" i="1" dirty="0" smtClean="0">
                <a:latin typeface="+mj-lt"/>
              </a:rPr>
              <a:t> γονέας </a:t>
            </a:r>
            <a:r>
              <a:rPr lang="el-GR" b="1" i="1" dirty="0" err="1" smtClean="0">
                <a:latin typeface="+mj-lt"/>
              </a:rPr>
              <a:t>κακῶς</a:t>
            </a:r>
            <a:r>
              <a:rPr lang="el-GR" b="1" i="1" dirty="0" smtClean="0">
                <a:latin typeface="+mj-lt"/>
              </a:rPr>
              <a:t> </a:t>
            </a:r>
            <a:r>
              <a:rPr lang="el-GR" b="1" i="1" dirty="0" err="1" smtClean="0">
                <a:latin typeface="+mj-lt"/>
              </a:rPr>
              <a:t>ποιοῖεν</a:t>
            </a:r>
            <a:r>
              <a:rPr lang="el-GR" b="1" i="1" dirty="0" smtClean="0">
                <a:latin typeface="+mj-lt"/>
              </a:rPr>
              <a:t>, </a:t>
            </a:r>
            <a:r>
              <a:rPr lang="el-GR" b="1" i="1" dirty="0" err="1" smtClean="0">
                <a:latin typeface="+mj-lt"/>
              </a:rPr>
              <a:t>οὗτοι</a:t>
            </a:r>
            <a:r>
              <a:rPr lang="el-GR" b="1" i="1" dirty="0" smtClean="0">
                <a:latin typeface="+mj-lt"/>
              </a:rPr>
              <a:t> πάντες </a:t>
            </a:r>
            <a:r>
              <a:rPr lang="el-GR" b="1" i="1" dirty="0" err="1" smtClean="0">
                <a:latin typeface="+mj-lt"/>
              </a:rPr>
              <a:t>ἄτιμοι</a:t>
            </a:r>
            <a:r>
              <a:rPr lang="el-GR" b="1" i="1" dirty="0" smtClean="0">
                <a:latin typeface="+mj-lt"/>
              </a:rPr>
              <a:t> </a:t>
            </a:r>
            <a:r>
              <a:rPr lang="el-GR" b="1" i="1" dirty="0" err="1" smtClean="0">
                <a:latin typeface="+mj-lt"/>
              </a:rPr>
              <a:t>ἦσαν</a:t>
            </a:r>
            <a:r>
              <a:rPr lang="el-GR" b="1" i="1" dirty="0" smtClean="0">
                <a:latin typeface="+mj-lt"/>
              </a:rPr>
              <a:t> </a:t>
            </a:r>
            <a:r>
              <a:rPr lang="el-GR" b="1" i="1" dirty="0" err="1" smtClean="0">
                <a:latin typeface="+mj-lt"/>
              </a:rPr>
              <a:t>τὰ</a:t>
            </a:r>
            <a:r>
              <a:rPr lang="el-GR" b="1" i="1" dirty="0" smtClean="0">
                <a:latin typeface="+mj-lt"/>
              </a:rPr>
              <a:t> σώματα, </a:t>
            </a:r>
            <a:r>
              <a:rPr lang="el-GR" b="1" i="1" dirty="0" err="1" smtClean="0">
                <a:latin typeface="+mj-lt"/>
              </a:rPr>
              <a:t>τὰ</a:t>
            </a:r>
            <a:r>
              <a:rPr lang="el-GR" b="1" i="1" dirty="0" smtClean="0">
                <a:latin typeface="+mj-lt"/>
              </a:rPr>
              <a:t> </a:t>
            </a:r>
            <a:r>
              <a:rPr lang="el-GR" b="1" i="1" dirty="0" err="1" smtClean="0">
                <a:latin typeface="+mj-lt"/>
              </a:rPr>
              <a:t>δὲ</a:t>
            </a:r>
            <a:r>
              <a:rPr lang="el-GR" b="1" i="1" dirty="0" smtClean="0">
                <a:latin typeface="+mj-lt"/>
              </a:rPr>
              <a:t> χρήματα </a:t>
            </a:r>
            <a:r>
              <a:rPr lang="el-GR" b="1" i="1" dirty="0" err="1" smtClean="0">
                <a:latin typeface="+mj-lt"/>
              </a:rPr>
              <a:t>εἶχον</a:t>
            </a:r>
            <a:r>
              <a:rPr lang="el-GR" b="1" i="1" dirty="0" smtClean="0">
                <a:latin typeface="+mj-lt"/>
              </a:rPr>
              <a:t>.</a:t>
            </a:r>
            <a:endParaRPr lang="en-GB" b="1" i="1" dirty="0" smtClean="0">
              <a:latin typeface="+mj-lt"/>
            </a:endParaRPr>
          </a:p>
          <a:p>
            <a:pPr>
              <a:buNone/>
            </a:pPr>
            <a:endParaRPr lang="en-GB" dirty="0" smtClean="0">
              <a:latin typeface="+mj-lt"/>
            </a:endParaRPr>
          </a:p>
          <a:p>
            <a:r>
              <a:rPr lang="el-GR" dirty="0" smtClean="0">
                <a:latin typeface="+mj-lt"/>
              </a:rPr>
              <a:t>Ο Ανδοκίδης αναφέρεται σε αξιωματούχους που κρίθηκαν ένοχοι για κατάχρηση. Απαιτήθηκε να πληρώσουν δέκα φορές το ποσό που είχαν καταχραστεί και προφανώς αυτοί και οι απόγονοί τους υπέφεραν επίσης αφαίρεση των πολιτικών τους δικαιωμάτων. Όσον αφορά το αδίκημα της δωροδοκίας, γνωρίζουμε ότι ο παραβάτης </a:t>
            </a:r>
            <a:r>
              <a:rPr lang="el-GR" dirty="0" err="1" smtClean="0">
                <a:latin typeface="+mj-lt"/>
              </a:rPr>
              <a:t>υπόκειτο</a:t>
            </a:r>
            <a:r>
              <a:rPr lang="el-GR" dirty="0" smtClean="0">
                <a:latin typeface="+mj-lt"/>
              </a:rPr>
              <a:t> είτε σε πρόστιμο δέκα φορές το ποσό της δωροδοκίας είτε θάνατο. Η τιμωρία δημοσίων αξιωματούχων για οικονομική κακή διαχείριση ήταν προφανώς πολύ αυστηρή. Οι Αθηναίοι ίσως να επέβαλαν τη θανατική ποινή σε περιπτώσεις αποδοχής δωροδοκιών αφού ένα τέτοιο αδίκημα συνδεόταν άμεσα με την εξαπάτηση των Αθηναίων.</a:t>
            </a:r>
            <a:endParaRPr lang="en-GB" dirty="0" smtClean="0">
              <a:latin typeface="+mj-lt"/>
            </a:endParaRPr>
          </a:p>
          <a:p>
            <a:endParaRPr lang="en-GB" dirty="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0"/>
            <a:ext cx="8329642" cy="428604"/>
          </a:xfrm>
        </p:spPr>
        <p:txBody>
          <a:bodyPr>
            <a:normAutofit/>
          </a:bodyPr>
          <a:lstStyle/>
          <a:p>
            <a:pPr algn="ctr"/>
            <a:r>
              <a:rPr lang="el-GR" sz="2000" b="1" dirty="0" smtClean="0"/>
              <a:t>ΑΙΣΧΙΝΗΣ </a:t>
            </a:r>
            <a:r>
              <a:rPr lang="el-GR" sz="2000" b="1" i="1" dirty="0" smtClean="0"/>
              <a:t>ΚΑΤΑ ΚΤΗΣΙΦΩΝΤΟΣ </a:t>
            </a:r>
            <a:r>
              <a:rPr lang="el-GR" sz="2000" b="1" dirty="0" smtClean="0"/>
              <a:t>3.232</a:t>
            </a:r>
            <a:endParaRPr lang="en-GB" sz="2000" b="1" dirty="0"/>
          </a:p>
        </p:txBody>
      </p:sp>
      <p:sp>
        <p:nvSpPr>
          <p:cNvPr id="3" name="2 - Θέση περιεχομένου"/>
          <p:cNvSpPr>
            <a:spLocks noGrp="1"/>
          </p:cNvSpPr>
          <p:nvPr>
            <p:ph idx="1"/>
          </p:nvPr>
        </p:nvSpPr>
        <p:spPr>
          <a:xfrm>
            <a:off x="285720" y="571480"/>
            <a:ext cx="8401080" cy="6143668"/>
          </a:xfrm>
        </p:spPr>
        <p:style>
          <a:lnRef idx="2">
            <a:schemeClr val="dk1">
              <a:shade val="50000"/>
            </a:schemeClr>
          </a:lnRef>
          <a:fillRef idx="1">
            <a:schemeClr val="dk1"/>
          </a:fillRef>
          <a:effectRef idx="0">
            <a:schemeClr val="dk1"/>
          </a:effectRef>
          <a:fontRef idx="minor">
            <a:schemeClr val="lt1"/>
          </a:fontRef>
        </p:style>
        <p:txBody>
          <a:bodyPr>
            <a:normAutofit fontScale="77500" lnSpcReduction="20000"/>
          </a:bodyPr>
          <a:lstStyle/>
          <a:p>
            <a:r>
              <a:rPr lang="el-GR" dirty="0" err="1" smtClean="0">
                <a:latin typeface="+mj-lt"/>
                <a:hlinkClick r:id="rId2"/>
              </a:rPr>
              <a:t>καὶ</a:t>
            </a:r>
            <a:r>
              <a:rPr lang="en-US" dirty="0" smtClean="0">
                <a:latin typeface="+mj-lt"/>
              </a:rPr>
              <a:t> </a:t>
            </a:r>
            <a:r>
              <a:rPr lang="el-GR" dirty="0" err="1" smtClean="0">
                <a:latin typeface="+mj-lt"/>
                <a:hlinkClick r:id="rId3"/>
              </a:rPr>
              <a:t>φατὲ</a:t>
            </a:r>
            <a:r>
              <a:rPr lang="en-US" dirty="0" smtClean="0">
                <a:latin typeface="+mj-lt"/>
              </a:rPr>
              <a:t> </a:t>
            </a:r>
            <a:r>
              <a:rPr lang="el-GR" dirty="0" err="1" smtClean="0">
                <a:latin typeface="+mj-lt"/>
                <a:hlinkClick r:id="rId4"/>
              </a:rPr>
              <a:t>μὲν</a:t>
            </a:r>
            <a:r>
              <a:rPr lang="en-US" dirty="0" smtClean="0">
                <a:latin typeface="+mj-lt"/>
              </a:rPr>
              <a:t> </a:t>
            </a:r>
            <a:r>
              <a:rPr lang="el-GR" dirty="0" err="1" smtClean="0">
                <a:latin typeface="+mj-lt"/>
                <a:hlinkClick r:id="rId5"/>
              </a:rPr>
              <a:t>εὐτυχεῖς</a:t>
            </a:r>
            <a:r>
              <a:rPr lang="en-US" dirty="0" smtClean="0">
                <a:latin typeface="+mj-lt"/>
              </a:rPr>
              <a:t> </a:t>
            </a:r>
            <a:r>
              <a:rPr lang="el-GR" dirty="0" err="1" smtClean="0">
                <a:latin typeface="+mj-lt"/>
                <a:hlinkClick r:id="rId6"/>
              </a:rPr>
              <a:t>εἶναι</a:t>
            </a:r>
            <a:r>
              <a:rPr lang="el-GR" dirty="0" smtClean="0">
                <a:latin typeface="+mj-lt"/>
              </a:rPr>
              <a:t>, </a:t>
            </a:r>
            <a:r>
              <a:rPr lang="el-GR" dirty="0" err="1" smtClean="0">
                <a:latin typeface="+mj-lt"/>
                <a:hlinkClick r:id="rId7"/>
              </a:rPr>
              <a:t>ὡς</a:t>
            </a:r>
            <a:r>
              <a:rPr lang="en-US" dirty="0" smtClean="0">
                <a:latin typeface="+mj-lt"/>
              </a:rPr>
              <a:t> </a:t>
            </a:r>
            <a:r>
              <a:rPr lang="el-GR" dirty="0" err="1" smtClean="0">
                <a:latin typeface="+mj-lt"/>
                <a:hlinkClick r:id="rId8"/>
              </a:rPr>
              <a:t>καὶ</a:t>
            </a:r>
            <a:r>
              <a:rPr lang="en-US" dirty="0" smtClean="0">
                <a:latin typeface="+mj-lt"/>
              </a:rPr>
              <a:t> </a:t>
            </a:r>
            <a:r>
              <a:rPr lang="el-GR" dirty="0" err="1" smtClean="0">
                <a:latin typeface="+mj-lt"/>
                <a:hlinkClick r:id="rId9"/>
              </a:rPr>
              <a:t>ἐστὲ</a:t>
            </a:r>
            <a:r>
              <a:rPr lang="en-US" dirty="0" smtClean="0">
                <a:latin typeface="+mj-lt"/>
              </a:rPr>
              <a:t> </a:t>
            </a:r>
            <a:r>
              <a:rPr lang="el-GR" dirty="0" err="1" smtClean="0">
                <a:latin typeface="+mj-lt"/>
                <a:hlinkClick r:id="rId10"/>
              </a:rPr>
              <a:t>καλῶς</a:t>
            </a:r>
            <a:r>
              <a:rPr lang="en-US" dirty="0" smtClean="0">
                <a:latin typeface="+mj-lt"/>
              </a:rPr>
              <a:t> </a:t>
            </a:r>
            <a:r>
              <a:rPr lang="el-GR" dirty="0" err="1" smtClean="0">
                <a:latin typeface="+mj-lt"/>
                <a:hlinkClick r:id="rId11"/>
              </a:rPr>
              <a:t>ποιοῦντες</a:t>
            </a:r>
            <a:r>
              <a:rPr lang="el-GR" dirty="0" smtClean="0">
                <a:latin typeface="+mj-lt"/>
              </a:rPr>
              <a:t>, </a:t>
            </a:r>
            <a:r>
              <a:rPr lang="el-GR" dirty="0" err="1" smtClean="0">
                <a:latin typeface="+mj-lt"/>
                <a:hlinkClick r:id="rId12"/>
              </a:rPr>
              <a:t>ψηφιεῖσθε</a:t>
            </a:r>
            <a:r>
              <a:rPr lang="en-US" dirty="0" smtClean="0">
                <a:latin typeface="+mj-lt"/>
              </a:rPr>
              <a:t> </a:t>
            </a:r>
            <a:r>
              <a:rPr lang="el-GR" dirty="0" err="1" smtClean="0">
                <a:latin typeface="+mj-lt"/>
                <a:hlinkClick r:id="rId13"/>
              </a:rPr>
              <a:t>δ᾽</a:t>
            </a:r>
            <a:r>
              <a:rPr lang="en-US" dirty="0" smtClean="0">
                <a:latin typeface="+mj-lt"/>
              </a:rPr>
              <a:t> </a:t>
            </a:r>
            <a:r>
              <a:rPr lang="el-GR" dirty="0" err="1" smtClean="0">
                <a:latin typeface="+mj-lt"/>
                <a:hlinkClick r:id="rId14"/>
              </a:rPr>
              <a:t>ὑπὸ</a:t>
            </a:r>
            <a:r>
              <a:rPr lang="en-US" dirty="0" smtClean="0">
                <a:latin typeface="+mj-lt"/>
              </a:rPr>
              <a:t> </a:t>
            </a:r>
            <a:r>
              <a:rPr lang="el-GR" dirty="0" err="1" smtClean="0">
                <a:latin typeface="+mj-lt"/>
                <a:hlinkClick r:id="rId15"/>
              </a:rPr>
              <a:t>μὲν</a:t>
            </a:r>
            <a:r>
              <a:rPr lang="en-US" dirty="0" smtClean="0">
                <a:latin typeface="+mj-lt"/>
              </a:rPr>
              <a:t> </a:t>
            </a:r>
            <a:r>
              <a:rPr lang="el-GR" dirty="0" err="1" smtClean="0">
                <a:latin typeface="+mj-lt"/>
                <a:hlinkClick r:id="rId16"/>
              </a:rPr>
              <a:t>τῆς</a:t>
            </a:r>
            <a:r>
              <a:rPr lang="en-US" dirty="0" smtClean="0">
                <a:latin typeface="+mj-lt"/>
              </a:rPr>
              <a:t> </a:t>
            </a:r>
            <a:r>
              <a:rPr lang="el-GR" dirty="0" smtClean="0">
                <a:latin typeface="+mj-lt"/>
                <a:hlinkClick r:id="rId17"/>
              </a:rPr>
              <a:t>τύχης</a:t>
            </a:r>
            <a:r>
              <a:rPr lang="en-US" dirty="0" smtClean="0">
                <a:latin typeface="+mj-lt"/>
              </a:rPr>
              <a:t> </a:t>
            </a:r>
            <a:r>
              <a:rPr lang="el-GR" dirty="0" err="1" smtClean="0">
                <a:latin typeface="+mj-lt"/>
                <a:hlinkClick r:id="rId18"/>
              </a:rPr>
              <a:t>ἐγκαταλελεῖφθαι</a:t>
            </a:r>
            <a:r>
              <a:rPr lang="en-US" dirty="0" smtClean="0">
                <a:latin typeface="+mj-lt"/>
              </a:rPr>
              <a:t>, </a:t>
            </a:r>
            <a:r>
              <a:rPr lang="el-GR" dirty="0" err="1" smtClean="0">
                <a:latin typeface="+mj-lt"/>
                <a:hlinkClick r:id="rId19"/>
              </a:rPr>
              <a:t>ὑπὸ</a:t>
            </a:r>
            <a:r>
              <a:rPr lang="en-US" dirty="0" smtClean="0">
                <a:latin typeface="+mj-lt"/>
              </a:rPr>
              <a:t> </a:t>
            </a:r>
            <a:r>
              <a:rPr lang="el-GR" dirty="0" smtClean="0">
                <a:latin typeface="+mj-lt"/>
                <a:hlinkClick r:id="rId20"/>
              </a:rPr>
              <a:t>Δημοσθένους</a:t>
            </a:r>
            <a:r>
              <a:rPr lang="en-US" dirty="0" smtClean="0">
                <a:latin typeface="+mj-lt"/>
              </a:rPr>
              <a:t> </a:t>
            </a:r>
            <a:r>
              <a:rPr lang="el-GR" dirty="0" err="1" smtClean="0">
                <a:latin typeface="+mj-lt"/>
                <a:hlinkClick r:id="rId21"/>
              </a:rPr>
              <a:t>δὲ</a:t>
            </a:r>
            <a:r>
              <a:rPr lang="en-US" dirty="0" smtClean="0">
                <a:latin typeface="+mj-lt"/>
              </a:rPr>
              <a:t> </a:t>
            </a:r>
            <a:r>
              <a:rPr lang="el-GR" dirty="0" err="1" smtClean="0">
                <a:latin typeface="+mj-lt"/>
                <a:hlinkClick r:id="rId22"/>
              </a:rPr>
              <a:t>εὖ</a:t>
            </a:r>
            <a:r>
              <a:rPr lang="en-US" dirty="0" smtClean="0">
                <a:latin typeface="+mj-lt"/>
              </a:rPr>
              <a:t> </a:t>
            </a:r>
            <a:r>
              <a:rPr lang="el-GR" dirty="0" err="1" smtClean="0">
                <a:latin typeface="+mj-lt"/>
                <a:hlinkClick r:id="rId23"/>
              </a:rPr>
              <a:t>πεπονθέναι</a:t>
            </a:r>
            <a:r>
              <a:rPr lang="en-US" dirty="0" smtClean="0">
                <a:latin typeface="+mj-lt"/>
              </a:rPr>
              <a:t>; </a:t>
            </a:r>
            <a:r>
              <a:rPr lang="el-GR" dirty="0" err="1" smtClean="0">
                <a:latin typeface="+mj-lt"/>
                <a:hlinkClick r:id="rId24"/>
              </a:rPr>
              <a:t>καὶ</a:t>
            </a:r>
            <a:r>
              <a:rPr lang="en-US" dirty="0" smtClean="0">
                <a:latin typeface="+mj-lt"/>
              </a:rPr>
              <a:t> </a:t>
            </a:r>
            <a:r>
              <a:rPr lang="el-GR" dirty="0" err="1" smtClean="0">
                <a:latin typeface="+mj-lt"/>
                <a:hlinkClick r:id="rId25"/>
              </a:rPr>
              <a:t>τὸ</a:t>
            </a:r>
            <a:r>
              <a:rPr lang="en-US" dirty="0" smtClean="0">
                <a:latin typeface="+mj-lt"/>
              </a:rPr>
              <a:t> </a:t>
            </a:r>
            <a:r>
              <a:rPr lang="el-GR" dirty="0" smtClean="0">
                <a:latin typeface="+mj-lt"/>
                <a:hlinkClick r:id="rId26"/>
              </a:rPr>
              <a:t>πάντων</a:t>
            </a:r>
            <a:r>
              <a:rPr lang="en-US" dirty="0" smtClean="0">
                <a:latin typeface="+mj-lt"/>
              </a:rPr>
              <a:t> </a:t>
            </a:r>
            <a:r>
              <a:rPr lang="el-GR" dirty="0" err="1" smtClean="0">
                <a:latin typeface="+mj-lt"/>
                <a:hlinkClick r:id="rId27"/>
              </a:rPr>
              <a:t>ἀτοπώτατον</a:t>
            </a:r>
            <a:r>
              <a:rPr lang="en-US" dirty="0" smtClean="0">
                <a:latin typeface="+mj-lt"/>
              </a:rPr>
              <a:t>, </a:t>
            </a:r>
            <a:r>
              <a:rPr lang="el-GR" dirty="0" err="1" smtClean="0">
                <a:latin typeface="+mj-lt"/>
                <a:hlinkClick r:id="rId28"/>
              </a:rPr>
              <a:t>ἐν</a:t>
            </a:r>
            <a:r>
              <a:rPr lang="en-US" dirty="0" smtClean="0">
                <a:latin typeface="+mj-lt"/>
              </a:rPr>
              <a:t> </a:t>
            </a:r>
            <a:r>
              <a:rPr lang="el-GR" dirty="0" err="1" smtClean="0">
                <a:latin typeface="+mj-lt"/>
                <a:hlinkClick r:id="rId29"/>
              </a:rPr>
              <a:t>τοῖς</a:t>
            </a:r>
            <a:r>
              <a:rPr lang="en-US" dirty="0" smtClean="0">
                <a:latin typeface="+mj-lt"/>
              </a:rPr>
              <a:t> </a:t>
            </a:r>
            <a:r>
              <a:rPr lang="el-GR" dirty="0" err="1" smtClean="0">
                <a:latin typeface="+mj-lt"/>
                <a:hlinkClick r:id="rId30"/>
              </a:rPr>
              <a:t>αὐτοῖς</a:t>
            </a:r>
            <a:r>
              <a:rPr lang="en-US" dirty="0" smtClean="0">
                <a:latin typeface="+mj-lt"/>
              </a:rPr>
              <a:t> </a:t>
            </a:r>
            <a:r>
              <a:rPr lang="el-GR" dirty="0" err="1" smtClean="0">
                <a:latin typeface="+mj-lt"/>
                <a:hlinkClick r:id="rId31"/>
              </a:rPr>
              <a:t>δικαστηρίοις</a:t>
            </a:r>
            <a:r>
              <a:rPr lang="en-US" dirty="0" smtClean="0">
                <a:latin typeface="+mj-lt"/>
              </a:rPr>
              <a:t> </a:t>
            </a:r>
            <a:r>
              <a:rPr lang="el-GR" dirty="0" err="1" smtClean="0">
                <a:latin typeface="+mj-lt"/>
                <a:hlinkClick r:id="rId32"/>
              </a:rPr>
              <a:t>τοὺς</a:t>
            </a:r>
            <a:r>
              <a:rPr lang="en-US" dirty="0" smtClean="0">
                <a:latin typeface="+mj-lt"/>
              </a:rPr>
              <a:t> </a:t>
            </a:r>
            <a:r>
              <a:rPr lang="el-GR" dirty="0" err="1" smtClean="0">
                <a:latin typeface="+mj-lt"/>
                <a:hlinkClick r:id="rId33"/>
              </a:rPr>
              <a:t>μὲν</a:t>
            </a:r>
            <a:r>
              <a:rPr lang="en-US" dirty="0" smtClean="0">
                <a:latin typeface="+mj-lt"/>
              </a:rPr>
              <a:t> </a:t>
            </a:r>
            <a:r>
              <a:rPr lang="el-GR" dirty="0" err="1" smtClean="0">
                <a:latin typeface="+mj-lt"/>
                <a:hlinkClick r:id="rId34"/>
              </a:rPr>
              <a:t>τὰς</a:t>
            </a:r>
            <a:r>
              <a:rPr lang="en-US" dirty="0" smtClean="0">
                <a:latin typeface="+mj-lt"/>
              </a:rPr>
              <a:t> </a:t>
            </a:r>
            <a:r>
              <a:rPr lang="el-GR" dirty="0" err="1" smtClean="0">
                <a:latin typeface="+mj-lt"/>
                <a:hlinkClick r:id="rId35"/>
              </a:rPr>
              <a:t>τῶν</a:t>
            </a:r>
            <a:r>
              <a:rPr lang="en-US" dirty="0" smtClean="0">
                <a:latin typeface="+mj-lt"/>
              </a:rPr>
              <a:t> </a:t>
            </a:r>
            <a:r>
              <a:rPr lang="el-GR" dirty="0" smtClean="0">
                <a:latin typeface="+mj-lt"/>
                <a:hlinkClick r:id="rId36"/>
              </a:rPr>
              <a:t>δώρων</a:t>
            </a:r>
            <a:r>
              <a:rPr lang="en-US" dirty="0" smtClean="0">
                <a:latin typeface="+mj-lt"/>
              </a:rPr>
              <a:t> </a:t>
            </a:r>
            <a:r>
              <a:rPr lang="el-GR" dirty="0" err="1" smtClean="0">
                <a:latin typeface="+mj-lt"/>
                <a:hlinkClick r:id="rId37"/>
              </a:rPr>
              <a:t>γραφὰς</a:t>
            </a:r>
            <a:r>
              <a:rPr lang="en-US" dirty="0" smtClean="0">
                <a:latin typeface="+mj-lt"/>
              </a:rPr>
              <a:t> </a:t>
            </a:r>
            <a:r>
              <a:rPr lang="el-GR" dirty="0" err="1" smtClean="0">
                <a:latin typeface="+mj-lt"/>
                <a:hlinkClick r:id="rId38"/>
              </a:rPr>
              <a:t>ἁλισκομένους</a:t>
            </a:r>
            <a:r>
              <a:rPr lang="en-US" dirty="0" smtClean="0">
                <a:latin typeface="+mj-lt"/>
              </a:rPr>
              <a:t> </a:t>
            </a:r>
            <a:r>
              <a:rPr lang="el-GR" dirty="0" err="1" smtClean="0">
                <a:latin typeface="+mj-lt"/>
                <a:hlinkClick r:id="rId39"/>
              </a:rPr>
              <a:t>ἀτιμοῦτε</a:t>
            </a:r>
            <a:r>
              <a:rPr lang="en-US" dirty="0" smtClean="0">
                <a:latin typeface="+mj-lt"/>
              </a:rPr>
              <a:t>, </a:t>
            </a:r>
            <a:r>
              <a:rPr lang="el-GR" dirty="0" err="1" smtClean="0">
                <a:latin typeface="+mj-lt"/>
                <a:hlinkClick r:id="rId40"/>
              </a:rPr>
              <a:t>ὃν</a:t>
            </a:r>
            <a:r>
              <a:rPr lang="en-US" dirty="0" smtClean="0">
                <a:latin typeface="+mj-lt"/>
              </a:rPr>
              <a:t> </a:t>
            </a:r>
            <a:r>
              <a:rPr lang="el-GR" dirty="0" err="1" smtClean="0">
                <a:latin typeface="+mj-lt"/>
                <a:hlinkClick r:id="rId41"/>
              </a:rPr>
              <a:t>δ᾽</a:t>
            </a:r>
            <a:r>
              <a:rPr lang="en-US" dirty="0" smtClean="0">
                <a:latin typeface="+mj-lt"/>
              </a:rPr>
              <a:t> </a:t>
            </a:r>
            <a:r>
              <a:rPr lang="el-GR" dirty="0" err="1" smtClean="0">
                <a:latin typeface="+mj-lt"/>
                <a:hlinkClick r:id="rId42"/>
              </a:rPr>
              <a:t>αὐτοὶ</a:t>
            </a:r>
            <a:r>
              <a:rPr lang="en-US" dirty="0" smtClean="0">
                <a:latin typeface="+mj-lt"/>
              </a:rPr>
              <a:t> </a:t>
            </a:r>
            <a:r>
              <a:rPr lang="el-GR" dirty="0" err="1" smtClean="0">
                <a:latin typeface="+mj-lt"/>
                <a:hlinkClick r:id="rId43"/>
              </a:rPr>
              <a:t>μισθοῦ</a:t>
            </a:r>
            <a:r>
              <a:rPr lang="en-US" dirty="0" smtClean="0">
                <a:latin typeface="+mj-lt"/>
              </a:rPr>
              <a:t> </a:t>
            </a:r>
            <a:r>
              <a:rPr lang="el-GR" dirty="0" err="1" smtClean="0">
                <a:latin typeface="+mj-lt"/>
                <a:hlinkClick r:id="rId44"/>
              </a:rPr>
              <a:t>πολιτευόμενον</a:t>
            </a:r>
            <a:r>
              <a:rPr lang="en-US" dirty="0" smtClean="0">
                <a:latin typeface="+mj-lt"/>
              </a:rPr>
              <a:t> </a:t>
            </a:r>
            <a:r>
              <a:rPr lang="el-GR" dirty="0" err="1" smtClean="0">
                <a:latin typeface="+mj-lt"/>
                <a:hlinkClick r:id="rId45"/>
              </a:rPr>
              <a:t>σύνιστε</a:t>
            </a:r>
            <a:r>
              <a:rPr lang="en-US" dirty="0" smtClean="0">
                <a:latin typeface="+mj-lt"/>
              </a:rPr>
              <a:t>, </a:t>
            </a:r>
            <a:r>
              <a:rPr lang="el-GR" dirty="0" smtClean="0">
                <a:latin typeface="+mj-lt"/>
                <a:hlinkClick r:id="rId46"/>
              </a:rPr>
              <a:t>στεφανώσετε</a:t>
            </a:r>
            <a:r>
              <a:rPr lang="en-US" dirty="0" smtClean="0">
                <a:latin typeface="+mj-lt"/>
              </a:rPr>
              <a:t>; </a:t>
            </a:r>
            <a:r>
              <a:rPr lang="el-GR" dirty="0" err="1" smtClean="0">
                <a:latin typeface="+mj-lt"/>
                <a:hlinkClick r:id="rId47"/>
              </a:rPr>
              <a:t>καὶ</a:t>
            </a:r>
            <a:r>
              <a:rPr lang="en-US" dirty="0" smtClean="0">
                <a:latin typeface="+mj-lt"/>
              </a:rPr>
              <a:t> </a:t>
            </a:r>
            <a:r>
              <a:rPr lang="el-GR" dirty="0" err="1" smtClean="0">
                <a:latin typeface="+mj-lt"/>
                <a:hlinkClick r:id="rId48"/>
              </a:rPr>
              <a:t>τοὺς</a:t>
            </a:r>
            <a:r>
              <a:rPr lang="en-US" dirty="0" smtClean="0">
                <a:latin typeface="+mj-lt"/>
              </a:rPr>
              <a:t> </a:t>
            </a:r>
            <a:r>
              <a:rPr lang="en-US" dirty="0" err="1" smtClean="0">
                <a:latin typeface="+mj-lt"/>
                <a:hlinkClick r:id="rId49"/>
              </a:rPr>
              <a:t>μὲν</a:t>
            </a:r>
            <a:r>
              <a:rPr lang="en-US" dirty="0" smtClean="0">
                <a:latin typeface="+mj-lt"/>
              </a:rPr>
              <a:t> </a:t>
            </a:r>
            <a:r>
              <a:rPr lang="en-US" dirty="0" err="1" smtClean="0">
                <a:latin typeface="+mj-lt"/>
                <a:hlinkClick r:id="rId50"/>
              </a:rPr>
              <a:t>κριτὰς</a:t>
            </a:r>
            <a:r>
              <a:rPr lang="en-US" dirty="0" smtClean="0">
                <a:latin typeface="+mj-lt"/>
              </a:rPr>
              <a:t> </a:t>
            </a:r>
            <a:r>
              <a:rPr lang="en-US" dirty="0" err="1" smtClean="0">
                <a:latin typeface="+mj-lt"/>
                <a:hlinkClick r:id="rId51"/>
              </a:rPr>
              <a:t>τοὺς</a:t>
            </a:r>
            <a:r>
              <a:rPr lang="en-US" dirty="0" smtClean="0">
                <a:latin typeface="+mj-lt"/>
              </a:rPr>
              <a:t> </a:t>
            </a:r>
            <a:r>
              <a:rPr lang="en-US" dirty="0" err="1" smtClean="0">
                <a:latin typeface="+mj-lt"/>
                <a:hlinkClick r:id="rId52"/>
              </a:rPr>
              <a:t>ἐκ</a:t>
            </a:r>
            <a:r>
              <a:rPr lang="en-US" dirty="0" smtClean="0">
                <a:latin typeface="+mj-lt"/>
              </a:rPr>
              <a:t> </a:t>
            </a:r>
            <a:r>
              <a:rPr lang="en-US" dirty="0" err="1" smtClean="0">
                <a:latin typeface="+mj-lt"/>
                <a:hlinkClick r:id="rId53"/>
              </a:rPr>
              <a:t>τῶν</a:t>
            </a:r>
            <a:r>
              <a:rPr lang="en-US" dirty="0" smtClean="0">
                <a:latin typeface="+mj-lt"/>
              </a:rPr>
              <a:t> </a:t>
            </a:r>
            <a:r>
              <a:rPr lang="en-US" dirty="0" err="1" smtClean="0">
                <a:latin typeface="+mj-lt"/>
                <a:hlinkClick r:id="rId54"/>
              </a:rPr>
              <a:t>Διονυσίων</a:t>
            </a:r>
            <a:r>
              <a:rPr lang="en-US" dirty="0" smtClean="0">
                <a:latin typeface="+mj-lt"/>
              </a:rPr>
              <a:t>, </a:t>
            </a:r>
            <a:r>
              <a:rPr lang="en-US" dirty="0" err="1" smtClean="0">
                <a:latin typeface="+mj-lt"/>
                <a:hlinkClick r:id="rId55"/>
              </a:rPr>
              <a:t>ἐὰν</a:t>
            </a:r>
            <a:r>
              <a:rPr lang="en-US" dirty="0" smtClean="0">
                <a:latin typeface="+mj-lt"/>
              </a:rPr>
              <a:t> </a:t>
            </a:r>
            <a:r>
              <a:rPr lang="en-US" dirty="0" err="1" smtClean="0">
                <a:latin typeface="+mj-lt"/>
                <a:hlinkClick r:id="rId56"/>
              </a:rPr>
              <a:t>μὴ</a:t>
            </a:r>
            <a:r>
              <a:rPr lang="en-US" dirty="0" smtClean="0">
                <a:latin typeface="+mj-lt"/>
              </a:rPr>
              <a:t> </a:t>
            </a:r>
            <a:r>
              <a:rPr lang="en-US" dirty="0" err="1" smtClean="0">
                <a:latin typeface="+mj-lt"/>
                <a:hlinkClick r:id="rId57"/>
              </a:rPr>
              <a:t>δικαίως</a:t>
            </a:r>
            <a:r>
              <a:rPr lang="en-US" dirty="0" smtClean="0">
                <a:latin typeface="+mj-lt"/>
              </a:rPr>
              <a:t> </a:t>
            </a:r>
            <a:r>
              <a:rPr lang="en-US" dirty="0" err="1" smtClean="0">
                <a:latin typeface="+mj-lt"/>
                <a:hlinkClick r:id="rId58"/>
              </a:rPr>
              <a:t>τοὺς</a:t>
            </a:r>
            <a:r>
              <a:rPr lang="en-US" dirty="0" smtClean="0">
                <a:latin typeface="+mj-lt"/>
              </a:rPr>
              <a:t> </a:t>
            </a:r>
            <a:r>
              <a:rPr lang="en-US" dirty="0" err="1" smtClean="0">
                <a:latin typeface="+mj-lt"/>
                <a:hlinkClick r:id="rId59"/>
              </a:rPr>
              <a:t>κυκλίους</a:t>
            </a:r>
            <a:r>
              <a:rPr lang="en-US" dirty="0" smtClean="0">
                <a:latin typeface="+mj-lt"/>
              </a:rPr>
              <a:t> </a:t>
            </a:r>
            <a:r>
              <a:rPr lang="en-US" dirty="0" err="1" smtClean="0">
                <a:latin typeface="+mj-lt"/>
                <a:hlinkClick r:id="rId60"/>
              </a:rPr>
              <a:t>χοροὺς</a:t>
            </a:r>
            <a:r>
              <a:rPr lang="en-US" dirty="0" smtClean="0">
                <a:latin typeface="+mj-lt"/>
              </a:rPr>
              <a:t> </a:t>
            </a:r>
            <a:r>
              <a:rPr lang="en-US" dirty="0" err="1" smtClean="0">
                <a:latin typeface="+mj-lt"/>
                <a:hlinkClick r:id="rId61"/>
              </a:rPr>
              <a:t>κρίνωσι</a:t>
            </a:r>
            <a:r>
              <a:rPr lang="en-US" dirty="0" smtClean="0">
                <a:latin typeface="+mj-lt"/>
              </a:rPr>
              <a:t>, </a:t>
            </a:r>
            <a:r>
              <a:rPr lang="en-US" dirty="0" err="1" smtClean="0">
                <a:latin typeface="+mj-lt"/>
                <a:hlinkClick r:id="rId62"/>
              </a:rPr>
              <a:t>ζημιοῦτε</a:t>
            </a:r>
            <a:r>
              <a:rPr lang="en-US" dirty="0" smtClean="0">
                <a:latin typeface="+mj-lt"/>
              </a:rPr>
              <a:t>: </a:t>
            </a:r>
            <a:r>
              <a:rPr lang="en-US" dirty="0" err="1" smtClean="0">
                <a:latin typeface="+mj-lt"/>
                <a:hlinkClick r:id="rId63"/>
              </a:rPr>
              <a:t>αὐτοὶ</a:t>
            </a:r>
            <a:r>
              <a:rPr lang="en-US" dirty="0" smtClean="0">
                <a:latin typeface="+mj-lt"/>
              </a:rPr>
              <a:t> </a:t>
            </a:r>
            <a:r>
              <a:rPr lang="en-US" dirty="0" err="1" smtClean="0">
                <a:latin typeface="+mj-lt"/>
                <a:hlinkClick r:id="rId64"/>
              </a:rPr>
              <a:t>δὲ</a:t>
            </a:r>
            <a:r>
              <a:rPr lang="en-US" dirty="0" smtClean="0">
                <a:latin typeface="+mj-lt"/>
              </a:rPr>
              <a:t> </a:t>
            </a:r>
            <a:r>
              <a:rPr lang="en-US" dirty="0" err="1" smtClean="0">
                <a:latin typeface="+mj-lt"/>
                <a:hlinkClick r:id="rId65"/>
              </a:rPr>
              <a:t>οὐ</a:t>
            </a:r>
            <a:r>
              <a:rPr lang="en-US" dirty="0" smtClean="0">
                <a:latin typeface="+mj-lt"/>
              </a:rPr>
              <a:t> </a:t>
            </a:r>
            <a:r>
              <a:rPr lang="en-US" dirty="0" err="1" smtClean="0">
                <a:latin typeface="+mj-lt"/>
                <a:hlinkClick r:id="rId66"/>
              </a:rPr>
              <a:t>κυκλίων</a:t>
            </a:r>
            <a:r>
              <a:rPr lang="en-US" dirty="0" smtClean="0">
                <a:latin typeface="+mj-lt"/>
              </a:rPr>
              <a:t> </a:t>
            </a:r>
            <a:r>
              <a:rPr lang="en-US" dirty="0" err="1" smtClean="0">
                <a:latin typeface="+mj-lt"/>
                <a:hlinkClick r:id="rId67"/>
              </a:rPr>
              <a:t>χορῶν</a:t>
            </a:r>
            <a:r>
              <a:rPr lang="en-US" dirty="0" smtClean="0">
                <a:latin typeface="+mj-lt"/>
              </a:rPr>
              <a:t> </a:t>
            </a:r>
            <a:r>
              <a:rPr lang="en-US" dirty="0" err="1" smtClean="0">
                <a:latin typeface="+mj-lt"/>
                <a:hlinkClick r:id="rId68"/>
              </a:rPr>
              <a:t>κριταὶ</a:t>
            </a:r>
            <a:r>
              <a:rPr lang="en-US" dirty="0" smtClean="0">
                <a:latin typeface="+mj-lt"/>
              </a:rPr>
              <a:t> </a:t>
            </a:r>
            <a:r>
              <a:rPr lang="en-US" dirty="0" err="1" smtClean="0">
                <a:latin typeface="+mj-lt"/>
                <a:hlinkClick r:id="rId69"/>
              </a:rPr>
              <a:t>καθεστηκότες</a:t>
            </a:r>
            <a:r>
              <a:rPr lang="en-US" dirty="0" smtClean="0">
                <a:latin typeface="+mj-lt"/>
              </a:rPr>
              <a:t>, </a:t>
            </a:r>
            <a:r>
              <a:rPr lang="en-US" dirty="0" err="1" smtClean="0">
                <a:latin typeface="+mj-lt"/>
                <a:hlinkClick r:id="rId70"/>
              </a:rPr>
              <a:t>ἀλλὰ</a:t>
            </a:r>
            <a:r>
              <a:rPr lang="en-US" dirty="0" smtClean="0">
                <a:latin typeface="+mj-lt"/>
              </a:rPr>
              <a:t> </a:t>
            </a:r>
            <a:r>
              <a:rPr lang="en-US" dirty="0" err="1" smtClean="0">
                <a:latin typeface="+mj-lt"/>
                <a:hlinkClick r:id="rId71"/>
              </a:rPr>
              <a:t>νόμων</a:t>
            </a:r>
            <a:r>
              <a:rPr lang="en-US" dirty="0" smtClean="0">
                <a:latin typeface="+mj-lt"/>
              </a:rPr>
              <a:t> </a:t>
            </a:r>
            <a:r>
              <a:rPr lang="en-US" dirty="0" err="1" smtClean="0">
                <a:latin typeface="+mj-lt"/>
                <a:hlinkClick r:id="rId72"/>
              </a:rPr>
              <a:t>καὶ</a:t>
            </a:r>
            <a:r>
              <a:rPr lang="en-US" dirty="0" smtClean="0">
                <a:latin typeface="+mj-lt"/>
              </a:rPr>
              <a:t> </a:t>
            </a:r>
            <a:r>
              <a:rPr lang="en-US" dirty="0" err="1" smtClean="0">
                <a:latin typeface="+mj-lt"/>
                <a:hlinkClick r:id="rId73"/>
              </a:rPr>
              <a:t>πολιτικῆς</a:t>
            </a:r>
            <a:r>
              <a:rPr lang="en-US" dirty="0" smtClean="0">
                <a:latin typeface="+mj-lt"/>
              </a:rPr>
              <a:t> </a:t>
            </a:r>
            <a:r>
              <a:rPr lang="en-US" dirty="0" err="1" smtClean="0">
                <a:latin typeface="+mj-lt"/>
                <a:hlinkClick r:id="rId74"/>
              </a:rPr>
              <a:t>ἀρετῆς</a:t>
            </a:r>
            <a:r>
              <a:rPr lang="en-US" dirty="0" smtClean="0">
                <a:latin typeface="+mj-lt"/>
              </a:rPr>
              <a:t>, </a:t>
            </a:r>
            <a:r>
              <a:rPr lang="en-US" dirty="0" err="1" smtClean="0">
                <a:latin typeface="+mj-lt"/>
                <a:hlinkClick r:id="rId75"/>
              </a:rPr>
              <a:t>τὰς</a:t>
            </a:r>
            <a:r>
              <a:rPr lang="en-US" dirty="0" smtClean="0">
                <a:latin typeface="+mj-lt"/>
              </a:rPr>
              <a:t> </a:t>
            </a:r>
            <a:r>
              <a:rPr lang="en-US" dirty="0" err="1" smtClean="0">
                <a:latin typeface="+mj-lt"/>
                <a:hlinkClick r:id="rId76"/>
              </a:rPr>
              <a:t>δωρεὰς</a:t>
            </a:r>
            <a:r>
              <a:rPr lang="en-US" dirty="0" smtClean="0">
                <a:latin typeface="+mj-lt"/>
              </a:rPr>
              <a:t> </a:t>
            </a:r>
            <a:r>
              <a:rPr lang="en-US" dirty="0" err="1" smtClean="0">
                <a:latin typeface="+mj-lt"/>
                <a:hlinkClick r:id="rId77"/>
              </a:rPr>
              <a:t>οὐ</a:t>
            </a:r>
            <a:r>
              <a:rPr lang="en-US" dirty="0" smtClean="0">
                <a:latin typeface="+mj-lt"/>
              </a:rPr>
              <a:t> </a:t>
            </a:r>
            <a:r>
              <a:rPr lang="en-US" dirty="0" err="1" smtClean="0">
                <a:latin typeface="+mj-lt"/>
                <a:hlinkClick r:id="rId78"/>
              </a:rPr>
              <a:t>κατὰ</a:t>
            </a:r>
            <a:r>
              <a:rPr lang="en-US" dirty="0" smtClean="0">
                <a:latin typeface="+mj-lt"/>
              </a:rPr>
              <a:t> </a:t>
            </a:r>
            <a:r>
              <a:rPr lang="en-US" dirty="0" err="1" smtClean="0">
                <a:latin typeface="+mj-lt"/>
                <a:hlinkClick r:id="rId79"/>
              </a:rPr>
              <a:t>τοὺς</a:t>
            </a:r>
            <a:r>
              <a:rPr lang="en-US" dirty="0" smtClean="0">
                <a:latin typeface="+mj-lt"/>
              </a:rPr>
              <a:t> </a:t>
            </a:r>
            <a:r>
              <a:rPr lang="en-US" dirty="0" err="1" smtClean="0">
                <a:latin typeface="+mj-lt"/>
                <a:hlinkClick r:id="rId80"/>
              </a:rPr>
              <a:t>νόμους</a:t>
            </a:r>
            <a:r>
              <a:rPr lang="en-US" dirty="0" smtClean="0">
                <a:latin typeface="+mj-lt"/>
              </a:rPr>
              <a:t> </a:t>
            </a:r>
            <a:r>
              <a:rPr lang="en-US" dirty="0" err="1" smtClean="0">
                <a:latin typeface="+mj-lt"/>
                <a:hlinkClick r:id="rId81"/>
              </a:rPr>
              <a:t>οὐδ</a:t>
            </a:r>
            <a:r>
              <a:rPr lang="en-US" dirty="0" smtClean="0">
                <a:latin typeface="+mj-lt"/>
                <a:hlinkClick r:id="rId81"/>
              </a:rPr>
              <a:t>᾽</a:t>
            </a:r>
            <a:r>
              <a:rPr lang="en-US" dirty="0" smtClean="0">
                <a:latin typeface="+mj-lt"/>
              </a:rPr>
              <a:t> </a:t>
            </a:r>
            <a:r>
              <a:rPr lang="en-US" dirty="0" err="1" smtClean="0">
                <a:latin typeface="+mj-lt"/>
                <a:hlinkClick r:id="rId82"/>
              </a:rPr>
              <a:t>ὀλίγοις</a:t>
            </a:r>
            <a:r>
              <a:rPr lang="en-US" dirty="0" smtClean="0">
                <a:latin typeface="+mj-lt"/>
              </a:rPr>
              <a:t> </a:t>
            </a:r>
            <a:r>
              <a:rPr lang="en-US" dirty="0" err="1" smtClean="0">
                <a:latin typeface="+mj-lt"/>
                <a:hlinkClick r:id="rId83"/>
              </a:rPr>
              <a:t>καὶ</a:t>
            </a:r>
            <a:r>
              <a:rPr lang="en-US" dirty="0" smtClean="0">
                <a:latin typeface="+mj-lt"/>
              </a:rPr>
              <a:t> </a:t>
            </a:r>
            <a:r>
              <a:rPr lang="en-US" dirty="0" err="1" smtClean="0">
                <a:latin typeface="+mj-lt"/>
                <a:hlinkClick r:id="rId84"/>
              </a:rPr>
              <a:t>τοῖς</a:t>
            </a:r>
            <a:r>
              <a:rPr lang="en-US" dirty="0" smtClean="0">
                <a:latin typeface="+mj-lt"/>
              </a:rPr>
              <a:t> </a:t>
            </a:r>
            <a:r>
              <a:rPr lang="en-US" dirty="0" err="1" smtClean="0">
                <a:latin typeface="+mj-lt"/>
                <a:hlinkClick r:id="rId85"/>
              </a:rPr>
              <a:t>ἀξίοις</a:t>
            </a:r>
            <a:r>
              <a:rPr lang="en-US" dirty="0" smtClean="0">
                <a:latin typeface="+mj-lt"/>
              </a:rPr>
              <a:t>, </a:t>
            </a:r>
            <a:r>
              <a:rPr lang="en-US" dirty="0" err="1" smtClean="0">
                <a:latin typeface="+mj-lt"/>
                <a:hlinkClick r:id="rId86"/>
              </a:rPr>
              <a:t>ἀλλὰ</a:t>
            </a:r>
            <a:r>
              <a:rPr lang="en-US" dirty="0" smtClean="0">
                <a:latin typeface="+mj-lt"/>
              </a:rPr>
              <a:t> </a:t>
            </a:r>
            <a:r>
              <a:rPr lang="en-US" dirty="0" err="1" smtClean="0">
                <a:latin typeface="+mj-lt"/>
                <a:hlinkClick r:id="rId87"/>
              </a:rPr>
              <a:t>τῷ</a:t>
            </a:r>
            <a:r>
              <a:rPr lang="en-US" dirty="0" smtClean="0">
                <a:latin typeface="+mj-lt"/>
              </a:rPr>
              <a:t> </a:t>
            </a:r>
            <a:r>
              <a:rPr lang="en-US" dirty="0" err="1" smtClean="0">
                <a:latin typeface="+mj-lt"/>
                <a:hlinkClick r:id="rId88"/>
              </a:rPr>
              <a:t>διαπραξαμένῳ</a:t>
            </a:r>
            <a:r>
              <a:rPr lang="en-US" dirty="0" smtClean="0">
                <a:latin typeface="+mj-lt"/>
              </a:rPr>
              <a:t> </a:t>
            </a:r>
            <a:r>
              <a:rPr lang="en-US" dirty="0" err="1" smtClean="0">
                <a:latin typeface="+mj-lt"/>
                <a:hlinkClick r:id="rId89"/>
              </a:rPr>
              <a:t>δώσετε</a:t>
            </a:r>
            <a:r>
              <a:rPr lang="en-US" dirty="0" smtClean="0">
                <a:latin typeface="+mj-lt"/>
              </a:rPr>
              <a:t>;</a:t>
            </a:r>
            <a:endParaRPr lang="en-GB" dirty="0" smtClean="0">
              <a:latin typeface="+mj-lt"/>
            </a:endParaRPr>
          </a:p>
          <a:p>
            <a:pPr>
              <a:buNone/>
            </a:pPr>
            <a:r>
              <a:rPr lang="el-GR" dirty="0" smtClean="0">
                <a:latin typeface="+mj-lt"/>
              </a:rPr>
              <a:t> </a:t>
            </a:r>
            <a:endParaRPr lang="en-GB" dirty="0" smtClean="0">
              <a:latin typeface="+mj-lt"/>
            </a:endParaRPr>
          </a:p>
          <a:p>
            <a:r>
              <a:rPr lang="el-GR" dirty="0" smtClean="0">
                <a:latin typeface="+mj-lt"/>
              </a:rPr>
              <a:t>Η ανησυχία των Αθηναίων για τη διαφθορά στη δημόσια ζωή αντανακλάται στο παραπάνω απόσπασμα. Ο Αισχίνης υπαινίσσεται ότι η αφαίρεση πολιτικών δικαιωμάτων από τους πολιτικούς εξαιτίας διαφθοράς ήταν κοινή πρακτική στα αθηναϊκά δικαστήρια. Σ’ αυτή τη βάση, ο Αισχίνης αποτρέπει τους δικαστές να δώσουν στον Δημοσθένη το στεφάνι αφού αποτελεί κοινή γνώση ότι ‘αυτός ασκεί πολιτικές για αμοιβή’. Παρ’ όλα αυτά, οι δικαστές δεν είναι οι ίδιοι μ</a:t>
            </a:r>
            <a:r>
              <a:rPr lang="el-GR" smtClean="0">
                <a:latin typeface="+mj-lt"/>
              </a:rPr>
              <a:t>’ </a:t>
            </a:r>
            <a:r>
              <a:rPr lang="el-GR" smtClean="0">
                <a:latin typeface="+mj-lt"/>
              </a:rPr>
              <a:t>αυτούς </a:t>
            </a:r>
            <a:r>
              <a:rPr lang="el-GR" dirty="0" smtClean="0">
                <a:latin typeface="+mj-lt"/>
              </a:rPr>
              <a:t>που κατά καιρούς έχουν αποφασίσει εναντίον της διαφθοράς και επέβαλαν αφαίρεση πολιτικών δικαιωμάτων για το αδίκημα αυτό. Το επιχείρημα εδώ δείχνει ότι από τη στιγμή που ένας αξιωματούχος δεχόταν δωροδοκία ή δωροδοκούσε για να πετύχει την πολιτική του αναμενόταν να απορριφθεί από το σύνολο των Αθηναίων πολιτών.</a:t>
            </a:r>
            <a:endParaRPr lang="en-GB" dirty="0" smtClean="0">
              <a:latin typeface="+mj-lt"/>
            </a:endParaRPr>
          </a:p>
          <a:p>
            <a:pPr>
              <a:buNone/>
            </a:pPr>
            <a:r>
              <a:rPr lang="el-GR" dirty="0" smtClean="0"/>
              <a:t> </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28662" y="274638"/>
            <a:ext cx="7758138" cy="796908"/>
          </a:xfrm>
        </p:spPr>
        <p:txBody>
          <a:bodyPr>
            <a:normAutofit fontScale="90000"/>
          </a:bodyPr>
          <a:lstStyle/>
          <a:p>
            <a:pPr algn="ctr"/>
            <a:r>
              <a:rPr lang="el-GR" b="1" dirty="0" smtClean="0">
                <a:solidFill>
                  <a:schemeClr val="accent1"/>
                </a:solidFill>
                <a:latin typeface="Calibri" pitchFamily="34" charset="0"/>
                <a:cs typeface="Calibri" pitchFamily="34" charset="0"/>
              </a:rPr>
              <a:t>ΑΘΗΝΑΪΚΗ ΥΠΗΚΟΟΤΗΤΑ</a:t>
            </a:r>
            <a:endParaRPr lang="en-GB" b="1" dirty="0">
              <a:solidFill>
                <a:schemeClr val="accent1"/>
              </a:solidFill>
              <a:latin typeface="Calibri" pitchFamily="34" charset="0"/>
              <a:cs typeface="Calibri" pitchFamily="34" charset="0"/>
            </a:endParaRPr>
          </a:p>
        </p:txBody>
      </p:sp>
      <p:sp>
        <p:nvSpPr>
          <p:cNvPr id="3" name="2 - Θέση περιεχομένου"/>
          <p:cNvSpPr>
            <a:spLocks noGrp="1"/>
          </p:cNvSpPr>
          <p:nvPr>
            <p:ph idx="1"/>
          </p:nvPr>
        </p:nvSpPr>
        <p:spPr/>
        <p:txBody>
          <a:bodyPr>
            <a:normAutofit fontScale="92500" lnSpcReduction="10000"/>
          </a:bodyPr>
          <a:lstStyle/>
          <a:p>
            <a:r>
              <a:rPr lang="el-GR" dirty="0" smtClean="0">
                <a:latin typeface="Calibri" pitchFamily="34" charset="0"/>
                <a:cs typeface="Calibri" pitchFamily="34" charset="0"/>
              </a:rPr>
              <a:t>Ένας υποψήφιος που απορριπτόταν από τον δήμο μπορούσε να κάνει έφεση στο δικαστήριο, όπου τα μέλη του δήμου λειτουργούσαν ως κατήγοροι με την κατηγορία ότι δεν είχε ελεύθερη κοινωνική θέση. Η απόφαση των δικαστών ήταν αποφασιστική και έπαιζε σημαντικό ρόλο. Αν ο υποψήφιος αποδεικνυόταν ένοχος μπορούσε να πουληθεί από το κράτος αλλά αν ο υποψήφιος αθωωνόταν τότε υποχρεωτικά εγγραφόταν στον δήμο του. Τα δικαστήρια όχι μόνο συμμετείχαν στην εξέταση των υποψηφίων για εγγραφή στο δήμο αλλά </a:t>
            </a:r>
            <a:r>
              <a:rPr lang="el-GR" b="1" dirty="0" smtClean="0">
                <a:latin typeface="Calibri" pitchFamily="34" charset="0"/>
                <a:cs typeface="Calibri" pitchFamily="34" charset="0"/>
              </a:rPr>
              <a:t>είχαν και τη δικαιοδοσία να τους αφαιρέσουν μονίμως το δικαίωμα του πολίτη και να τους υποβιβάσουν στη δουλική θέση</a:t>
            </a:r>
            <a:r>
              <a:rPr lang="el-GR" dirty="0" smtClean="0">
                <a:latin typeface="Calibri" pitchFamily="34" charset="0"/>
                <a:cs typeface="Calibri" pitchFamily="34" charset="0"/>
              </a:rPr>
              <a:t>.</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28662" y="274638"/>
            <a:ext cx="7758138" cy="868346"/>
          </a:xfrm>
        </p:spPr>
        <p:txBody>
          <a:bodyPr/>
          <a:lstStyle/>
          <a:p>
            <a:pPr algn="ctr"/>
            <a:r>
              <a:rPr lang="el-GR" b="1" dirty="0" smtClean="0">
                <a:latin typeface="Calibri" pitchFamily="34" charset="0"/>
                <a:cs typeface="Calibri" pitchFamily="34" charset="0"/>
              </a:rPr>
              <a:t>ΠΟΛΙΤΟΓΡΑΦΗΣΗ</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785786" y="1142984"/>
            <a:ext cx="7901014" cy="5357850"/>
          </a:xfrm>
        </p:spPr>
        <p:txBody>
          <a:bodyPr>
            <a:normAutofit fontScale="92500"/>
          </a:bodyPr>
          <a:lstStyle/>
          <a:p>
            <a:r>
              <a:rPr lang="el-GR" dirty="0" smtClean="0">
                <a:latin typeface="Calibri" pitchFamily="34" charset="0"/>
                <a:cs typeface="Calibri" pitchFamily="34" charset="0"/>
              </a:rPr>
              <a:t>Τα δικαστήρια επίσης έπαιζαν ρόλο στην εξέταση των υποψηφίων για την απονομή του πολιτικού δικαιώματος ως δείγμα χάρης για τις υπηρεσίες που προσφέρονταν στην πόλη της Αθήνας. Ο νόμος που προσδιόριζε τη νομιμότητα για απονομή του δικαιώματος πολίτη εισήχθη την ίδια εποχή και σε συνδυασμό με το νόμο του Περικλή και όριζε ότι οι μη Αθηναίοι πολίτες εκ γενετής δεν μπορούσαν να ενταχθούν στο σύνολο των πολιτών παρά μόνο βάσει της «ανδραγαθίας» τους (άριστη διαγωγή). Οι όροι αυτού του νόμου, όπως περιγράφονται από τον Απολλόδωρο στον [</a:t>
            </a:r>
            <a:r>
              <a:rPr lang="el-GR" dirty="0" err="1" smtClean="0">
                <a:latin typeface="Calibri" pitchFamily="34" charset="0"/>
                <a:cs typeface="Calibri" pitchFamily="34" charset="0"/>
              </a:rPr>
              <a:t>Δημ</a:t>
            </a:r>
            <a:r>
              <a:rPr lang="el-GR" dirty="0" smtClean="0">
                <a:latin typeface="Calibri" pitchFamily="34" charset="0"/>
                <a:cs typeface="Calibri" pitchFamily="34" charset="0"/>
              </a:rPr>
              <a:t>.] 59.89, δείχνουν ότι οι παροχές του δικαιώματος του πολίτη δεν ήταν τόσο συνηθισμένες καθώς απαιτούνταν να γίνει μία απαιτητική διαδικασία δοκιμασίας από περισσότερους από 6.000 Αθηναίους:</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714380"/>
          </a:xfrm>
        </p:spPr>
        <p:txBody>
          <a:bodyPr>
            <a:normAutofit fontScale="90000"/>
          </a:bodyPr>
          <a:lstStyle/>
          <a:p>
            <a:pPr algn="ctr"/>
            <a:r>
              <a:rPr lang="el-GR" b="1" dirty="0" smtClean="0"/>
              <a:t>[</a:t>
            </a:r>
            <a:r>
              <a:rPr lang="el-GR" b="1" dirty="0" err="1" smtClean="0"/>
              <a:t>Δημ</a:t>
            </a:r>
            <a:r>
              <a:rPr lang="el-GR" b="1" dirty="0" smtClean="0"/>
              <a:t>.] 59.89</a:t>
            </a:r>
            <a:endParaRPr lang="en-GB" dirty="0"/>
          </a:p>
        </p:txBody>
      </p:sp>
      <p:sp>
        <p:nvSpPr>
          <p:cNvPr id="3" name="2 - Θέση περιεχομένου"/>
          <p:cNvSpPr>
            <a:spLocks noGrp="1"/>
          </p:cNvSpPr>
          <p:nvPr>
            <p:ph idx="1"/>
          </p:nvPr>
        </p:nvSpPr>
        <p:spPr>
          <a:xfrm>
            <a:off x="357158" y="928670"/>
            <a:ext cx="8329642" cy="5715040"/>
          </a:xfrm>
        </p:spPr>
        <p:style>
          <a:lnRef idx="2">
            <a:schemeClr val="accent1">
              <a:shade val="50000"/>
            </a:schemeClr>
          </a:lnRef>
          <a:fillRef idx="1">
            <a:schemeClr val="accent1"/>
          </a:fillRef>
          <a:effectRef idx="0">
            <a:schemeClr val="accent1"/>
          </a:effectRef>
          <a:fontRef idx="minor">
            <a:schemeClr val="lt1"/>
          </a:fontRef>
        </p:style>
        <p:txBody>
          <a:bodyPr>
            <a:normAutofit fontScale="70000" lnSpcReduction="20000"/>
          </a:bodyPr>
          <a:lstStyle/>
          <a:p>
            <a:r>
              <a:rPr lang="el-GR" dirty="0" err="1" smtClean="0">
                <a:hlinkClick r:id="rId2"/>
              </a:rPr>
              <a:t>ὅμως</a:t>
            </a:r>
            <a:r>
              <a:rPr lang="en-US" dirty="0" smtClean="0"/>
              <a:t> </a:t>
            </a:r>
            <a:r>
              <a:rPr lang="el-GR" dirty="0" err="1" smtClean="0">
                <a:hlinkClick r:id="rId3"/>
              </a:rPr>
              <a:t>δ᾽</a:t>
            </a:r>
            <a:r>
              <a:rPr lang="en-US" dirty="0" smtClean="0"/>
              <a:t> </a:t>
            </a:r>
            <a:r>
              <a:rPr lang="el-GR" dirty="0" err="1" smtClean="0">
                <a:hlinkClick r:id="rId4"/>
              </a:rPr>
              <a:t>ἀκούοντες</a:t>
            </a:r>
            <a:r>
              <a:rPr lang="en-US" dirty="0" smtClean="0"/>
              <a:t> </a:t>
            </a:r>
            <a:r>
              <a:rPr lang="el-GR" dirty="0" err="1" smtClean="0">
                <a:hlinkClick r:id="rId5"/>
              </a:rPr>
              <a:t>αὐτῶν</a:t>
            </a:r>
            <a:r>
              <a:rPr lang="en-US" dirty="0" smtClean="0"/>
              <a:t> </a:t>
            </a:r>
            <a:r>
              <a:rPr lang="el-GR" dirty="0" err="1" smtClean="0">
                <a:hlinkClick r:id="rId6"/>
              </a:rPr>
              <a:t>βελτίους</a:t>
            </a:r>
            <a:r>
              <a:rPr lang="en-US" dirty="0" smtClean="0"/>
              <a:t> </a:t>
            </a:r>
            <a:r>
              <a:rPr lang="el-GR" dirty="0" err="1" smtClean="0">
                <a:hlinkClick r:id="rId7"/>
              </a:rPr>
              <a:t>ἔσεσθε</a:t>
            </a:r>
            <a:r>
              <a:rPr lang="el-GR" dirty="0" smtClean="0"/>
              <a:t>, </a:t>
            </a:r>
            <a:r>
              <a:rPr lang="el-GR" dirty="0" err="1" smtClean="0">
                <a:hlinkClick r:id="rId8"/>
              </a:rPr>
              <a:t>καὶ</a:t>
            </a:r>
            <a:r>
              <a:rPr lang="en-US" dirty="0" smtClean="0"/>
              <a:t> </a:t>
            </a:r>
            <a:r>
              <a:rPr lang="el-GR" dirty="0" err="1" smtClean="0">
                <a:hlinkClick r:id="rId9"/>
              </a:rPr>
              <a:t>τὰ</a:t>
            </a:r>
            <a:r>
              <a:rPr lang="en-US" dirty="0" smtClean="0"/>
              <a:t> </a:t>
            </a:r>
            <a:r>
              <a:rPr lang="el-GR" dirty="0" smtClean="0">
                <a:hlinkClick r:id="rId10"/>
              </a:rPr>
              <a:t>κάλλιστα</a:t>
            </a:r>
            <a:r>
              <a:rPr lang="en-US" dirty="0" smtClean="0"/>
              <a:t> </a:t>
            </a:r>
            <a:r>
              <a:rPr lang="el-GR" dirty="0" err="1" smtClean="0">
                <a:hlinkClick r:id="rId11"/>
              </a:rPr>
              <a:t>καὶ</a:t>
            </a:r>
            <a:r>
              <a:rPr lang="en-US" dirty="0" smtClean="0"/>
              <a:t> </a:t>
            </a:r>
            <a:r>
              <a:rPr lang="el-GR" dirty="0" err="1" smtClean="0">
                <a:hlinkClick r:id="rId12"/>
              </a:rPr>
              <a:t>τὰ</a:t>
            </a:r>
            <a:r>
              <a:rPr lang="en-US" dirty="0" smtClean="0"/>
              <a:t> </a:t>
            </a:r>
            <a:r>
              <a:rPr lang="el-GR" dirty="0" smtClean="0">
                <a:hlinkClick r:id="rId13"/>
              </a:rPr>
              <a:t>σεμνότατα</a:t>
            </a:r>
            <a:r>
              <a:rPr lang="en-US" dirty="0" smtClean="0"/>
              <a:t> </a:t>
            </a:r>
            <a:r>
              <a:rPr lang="el-GR" dirty="0" err="1" smtClean="0">
                <a:hlinkClick r:id="rId14"/>
              </a:rPr>
              <a:t>δῶρα</a:t>
            </a:r>
            <a:r>
              <a:rPr lang="en-US" dirty="0" smtClean="0"/>
              <a:t> </a:t>
            </a:r>
            <a:r>
              <a:rPr lang="el-GR" dirty="0" err="1" smtClean="0">
                <a:hlinkClick r:id="rId15"/>
              </a:rPr>
              <a:t>τοῖς</a:t>
            </a:r>
            <a:r>
              <a:rPr lang="en-US" dirty="0" smtClean="0"/>
              <a:t> </a:t>
            </a:r>
            <a:r>
              <a:rPr lang="el-GR" dirty="0" err="1" smtClean="0">
                <a:hlinkClick r:id="rId16"/>
              </a:rPr>
              <a:t>εὐεργετοῦσι</a:t>
            </a:r>
            <a:r>
              <a:rPr lang="en-US" dirty="0" smtClean="0"/>
              <a:t> </a:t>
            </a:r>
            <a:r>
              <a:rPr lang="el-GR" dirty="0" err="1" smtClean="0">
                <a:hlinkClick r:id="rId17"/>
              </a:rPr>
              <a:t>τὴν</a:t>
            </a:r>
            <a:r>
              <a:rPr lang="en-US" dirty="0" smtClean="0"/>
              <a:t> </a:t>
            </a:r>
            <a:r>
              <a:rPr lang="el-GR" dirty="0" err="1" smtClean="0">
                <a:hlinkClick r:id="rId18"/>
              </a:rPr>
              <a:t>πόλιν</a:t>
            </a:r>
            <a:r>
              <a:rPr lang="en-US" dirty="0" smtClean="0"/>
              <a:t> </a:t>
            </a:r>
            <a:r>
              <a:rPr lang="el-GR" dirty="0" smtClean="0">
                <a:hlinkClick r:id="rId19"/>
              </a:rPr>
              <a:t>διδόμενα</a:t>
            </a:r>
            <a:r>
              <a:rPr lang="en-US" dirty="0" smtClean="0"/>
              <a:t> </a:t>
            </a:r>
            <a:r>
              <a:rPr lang="el-GR" dirty="0" err="1" smtClean="0">
                <a:hlinkClick r:id="rId20"/>
              </a:rPr>
              <a:t>γνώσεσθε</a:t>
            </a:r>
            <a:r>
              <a:rPr lang="en-US" dirty="0" smtClean="0"/>
              <a:t> </a:t>
            </a:r>
            <a:r>
              <a:rPr lang="el-GR" dirty="0" err="1" smtClean="0">
                <a:hlinkClick r:id="rId21"/>
              </a:rPr>
              <a:t>ὡς</a:t>
            </a:r>
            <a:r>
              <a:rPr lang="en-US" dirty="0" smtClean="0"/>
              <a:t> </a:t>
            </a:r>
            <a:r>
              <a:rPr lang="el-GR" dirty="0" err="1" smtClean="0">
                <a:hlinkClick r:id="rId22"/>
              </a:rPr>
              <a:t>λελυμασμένοι</a:t>
            </a:r>
            <a:r>
              <a:rPr lang="en-US" dirty="0" smtClean="0"/>
              <a:t> </a:t>
            </a:r>
            <a:r>
              <a:rPr lang="el-GR" dirty="0" err="1" smtClean="0">
                <a:hlinkClick r:id="rId23"/>
              </a:rPr>
              <a:t>εἰσίν</a:t>
            </a:r>
            <a:r>
              <a:rPr lang="el-GR" dirty="0" smtClean="0"/>
              <a:t>. </a:t>
            </a:r>
            <a:r>
              <a:rPr lang="en-US" dirty="0" err="1" smtClean="0">
                <a:hlinkClick r:id="rId24"/>
              </a:rPr>
              <a:t>πρῶτον</a:t>
            </a:r>
            <a:r>
              <a:rPr lang="en-US" dirty="0" smtClean="0"/>
              <a:t> </a:t>
            </a:r>
            <a:r>
              <a:rPr lang="en-US" dirty="0" err="1" smtClean="0">
                <a:hlinkClick r:id="rId25"/>
              </a:rPr>
              <a:t>μὲν</a:t>
            </a:r>
            <a:r>
              <a:rPr lang="en-US" dirty="0" smtClean="0"/>
              <a:t> </a:t>
            </a:r>
            <a:r>
              <a:rPr lang="en-US" dirty="0" err="1" smtClean="0">
                <a:hlinkClick r:id="rId26"/>
              </a:rPr>
              <a:t>γὰρ</a:t>
            </a:r>
            <a:r>
              <a:rPr lang="en-US" dirty="0" smtClean="0"/>
              <a:t> </a:t>
            </a:r>
            <a:r>
              <a:rPr lang="en-US" dirty="0" err="1" smtClean="0">
                <a:hlinkClick r:id="rId27"/>
              </a:rPr>
              <a:t>νόμος</a:t>
            </a:r>
            <a:r>
              <a:rPr lang="en-US" dirty="0" smtClean="0"/>
              <a:t> </a:t>
            </a:r>
            <a:r>
              <a:rPr lang="en-US" dirty="0" err="1" smtClean="0">
                <a:hlinkClick r:id="rId28"/>
              </a:rPr>
              <a:t>ἐστὶ</a:t>
            </a:r>
            <a:r>
              <a:rPr lang="en-US" dirty="0" smtClean="0"/>
              <a:t> </a:t>
            </a:r>
            <a:r>
              <a:rPr lang="en-US" dirty="0" err="1" smtClean="0">
                <a:hlinkClick r:id="rId29"/>
              </a:rPr>
              <a:t>τῷ</a:t>
            </a:r>
            <a:r>
              <a:rPr lang="en-US" dirty="0" smtClean="0"/>
              <a:t> </a:t>
            </a:r>
            <a:r>
              <a:rPr lang="en-US" dirty="0" err="1" smtClean="0">
                <a:hlinkClick r:id="rId30"/>
              </a:rPr>
              <a:t>δήμῳ</a:t>
            </a:r>
            <a:r>
              <a:rPr lang="en-US" dirty="0" smtClean="0"/>
              <a:t> </a:t>
            </a:r>
            <a:r>
              <a:rPr lang="en-US" dirty="0" err="1" smtClean="0">
                <a:hlinkClick r:id="rId31"/>
              </a:rPr>
              <a:t>κείμενος</a:t>
            </a:r>
            <a:r>
              <a:rPr lang="en-US" dirty="0" smtClean="0"/>
              <a:t> </a:t>
            </a:r>
            <a:r>
              <a:rPr lang="en-US" dirty="0" err="1" smtClean="0">
                <a:hlinkClick r:id="rId32"/>
              </a:rPr>
              <a:t>μὴ</a:t>
            </a:r>
            <a:r>
              <a:rPr lang="en-US" dirty="0" smtClean="0"/>
              <a:t> </a:t>
            </a:r>
            <a:r>
              <a:rPr lang="en-US" dirty="0" err="1" smtClean="0">
                <a:hlinkClick r:id="rId33"/>
              </a:rPr>
              <a:t>ἐξεῖναι</a:t>
            </a:r>
            <a:r>
              <a:rPr lang="en-US" dirty="0" smtClean="0"/>
              <a:t> </a:t>
            </a:r>
            <a:r>
              <a:rPr lang="en-US" dirty="0" err="1" smtClean="0">
                <a:hlinkClick r:id="rId34"/>
              </a:rPr>
              <a:t>ποιήσασθαι</a:t>
            </a:r>
            <a:r>
              <a:rPr lang="en-US" dirty="0" smtClean="0"/>
              <a:t> </a:t>
            </a:r>
            <a:r>
              <a:rPr lang="en-US" dirty="0" err="1" smtClean="0">
                <a:hlinkClick r:id="rId35"/>
              </a:rPr>
              <a:t>Ἀθηναῖον</a:t>
            </a:r>
            <a:r>
              <a:rPr lang="en-US" dirty="0" smtClean="0"/>
              <a:t>, </a:t>
            </a:r>
            <a:r>
              <a:rPr lang="en-US" dirty="0" err="1" smtClean="0">
                <a:hlinkClick r:id="rId36"/>
              </a:rPr>
              <a:t>ὃν</a:t>
            </a:r>
            <a:r>
              <a:rPr lang="en-US" dirty="0" smtClean="0"/>
              <a:t> </a:t>
            </a:r>
            <a:r>
              <a:rPr lang="en-US" dirty="0" err="1" smtClean="0">
                <a:hlinkClick r:id="rId37"/>
              </a:rPr>
              <a:t>ἂν</a:t>
            </a:r>
            <a:r>
              <a:rPr lang="en-US" dirty="0" smtClean="0"/>
              <a:t> </a:t>
            </a:r>
            <a:r>
              <a:rPr lang="en-US" dirty="0" err="1" smtClean="0">
                <a:hlinkClick r:id="rId38"/>
              </a:rPr>
              <a:t>μὴ</a:t>
            </a:r>
            <a:r>
              <a:rPr lang="en-US" dirty="0" smtClean="0"/>
              <a:t> </a:t>
            </a:r>
            <a:r>
              <a:rPr lang="en-US" dirty="0" err="1" smtClean="0">
                <a:hlinkClick r:id="rId39"/>
              </a:rPr>
              <a:t>δι</a:t>
            </a:r>
            <a:r>
              <a:rPr lang="en-US" dirty="0" smtClean="0">
                <a:hlinkClick r:id="rId39"/>
              </a:rPr>
              <a:t>᾽</a:t>
            </a:r>
            <a:r>
              <a:rPr lang="en-US" dirty="0" smtClean="0"/>
              <a:t> </a:t>
            </a:r>
            <a:r>
              <a:rPr lang="en-US" dirty="0" err="1" smtClean="0">
                <a:hlinkClick r:id="rId40"/>
              </a:rPr>
              <a:t>ἀνδραγαθίαν</a:t>
            </a:r>
            <a:r>
              <a:rPr lang="en-US" dirty="0" smtClean="0"/>
              <a:t> </a:t>
            </a:r>
            <a:r>
              <a:rPr lang="en-US" dirty="0" err="1" smtClean="0">
                <a:hlinkClick r:id="rId41"/>
              </a:rPr>
              <a:t>εἰς</a:t>
            </a:r>
            <a:r>
              <a:rPr lang="en-US" dirty="0" smtClean="0"/>
              <a:t> </a:t>
            </a:r>
            <a:r>
              <a:rPr lang="en-US" dirty="0" err="1" smtClean="0">
                <a:hlinkClick r:id="rId42"/>
              </a:rPr>
              <a:t>τὸν</a:t>
            </a:r>
            <a:r>
              <a:rPr lang="en-US" dirty="0" smtClean="0"/>
              <a:t> </a:t>
            </a:r>
            <a:r>
              <a:rPr lang="en-US" dirty="0" err="1" smtClean="0">
                <a:hlinkClick r:id="rId43"/>
              </a:rPr>
              <a:t>δῆμον</a:t>
            </a:r>
            <a:r>
              <a:rPr lang="en-US" dirty="0" smtClean="0"/>
              <a:t> </a:t>
            </a:r>
            <a:r>
              <a:rPr lang="en-US" dirty="0" err="1" smtClean="0">
                <a:hlinkClick r:id="rId44"/>
              </a:rPr>
              <a:t>τὸν</a:t>
            </a:r>
            <a:r>
              <a:rPr lang="en-US" dirty="0" smtClean="0"/>
              <a:t> </a:t>
            </a:r>
            <a:r>
              <a:rPr lang="en-US" dirty="0" err="1" smtClean="0">
                <a:hlinkClick r:id="rId45"/>
              </a:rPr>
              <a:t>Ἀθηναίων</a:t>
            </a:r>
            <a:r>
              <a:rPr lang="en-US" dirty="0" smtClean="0"/>
              <a:t> </a:t>
            </a:r>
            <a:r>
              <a:rPr lang="en-US" dirty="0" err="1" smtClean="0">
                <a:hlinkClick r:id="rId46"/>
              </a:rPr>
              <a:t>ἄξιον</a:t>
            </a:r>
            <a:r>
              <a:rPr lang="en-US" dirty="0" smtClean="0"/>
              <a:t> </a:t>
            </a:r>
            <a:r>
              <a:rPr lang="en-US" dirty="0" smtClean="0">
                <a:hlinkClick r:id="rId47"/>
              </a:rPr>
              <a:t>ᾖ</a:t>
            </a:r>
            <a:r>
              <a:rPr lang="en-US" dirty="0" smtClean="0"/>
              <a:t> </a:t>
            </a:r>
            <a:r>
              <a:rPr lang="en-US" dirty="0" err="1" smtClean="0">
                <a:hlinkClick r:id="rId48"/>
              </a:rPr>
              <a:t>γενέσθαι</a:t>
            </a:r>
            <a:r>
              <a:rPr lang="en-US" dirty="0" smtClean="0"/>
              <a:t> </a:t>
            </a:r>
            <a:r>
              <a:rPr lang="en-US" dirty="0" err="1" smtClean="0">
                <a:hlinkClick r:id="rId49"/>
              </a:rPr>
              <a:t>πολίτην</a:t>
            </a:r>
            <a:r>
              <a:rPr lang="en-US" dirty="0" smtClean="0"/>
              <a:t>. </a:t>
            </a:r>
            <a:r>
              <a:rPr lang="en-US" dirty="0" err="1" smtClean="0">
                <a:hlinkClick r:id="rId50"/>
              </a:rPr>
              <a:t>ἔπειτ</a:t>
            </a:r>
            <a:r>
              <a:rPr lang="en-US" dirty="0" smtClean="0">
                <a:hlinkClick r:id="rId50"/>
              </a:rPr>
              <a:t>᾽</a:t>
            </a:r>
            <a:r>
              <a:rPr lang="en-US" dirty="0" smtClean="0"/>
              <a:t> </a:t>
            </a:r>
            <a:r>
              <a:rPr lang="en-US" dirty="0" err="1" smtClean="0">
                <a:hlinkClick r:id="rId51"/>
              </a:rPr>
              <a:t>ἐπειδὰν</a:t>
            </a:r>
            <a:r>
              <a:rPr lang="en-US" dirty="0" smtClean="0"/>
              <a:t> </a:t>
            </a:r>
            <a:r>
              <a:rPr lang="en-US" dirty="0" err="1" smtClean="0">
                <a:hlinkClick r:id="rId52"/>
              </a:rPr>
              <a:t>πεισθῇ</a:t>
            </a:r>
            <a:r>
              <a:rPr lang="en-US" dirty="0" smtClean="0"/>
              <a:t> </a:t>
            </a:r>
            <a:r>
              <a:rPr lang="en-US" dirty="0" smtClean="0">
                <a:hlinkClick r:id="rId53"/>
              </a:rPr>
              <a:t>ὁ</a:t>
            </a:r>
            <a:r>
              <a:rPr lang="en-US" dirty="0" smtClean="0"/>
              <a:t> </a:t>
            </a:r>
            <a:r>
              <a:rPr lang="en-US" dirty="0" err="1" smtClean="0">
                <a:hlinkClick r:id="rId54"/>
              </a:rPr>
              <a:t>δῆμος</a:t>
            </a:r>
            <a:r>
              <a:rPr lang="en-US" dirty="0" smtClean="0"/>
              <a:t> </a:t>
            </a:r>
            <a:r>
              <a:rPr lang="en-US" dirty="0" err="1" smtClean="0">
                <a:hlinkClick r:id="rId55"/>
              </a:rPr>
              <a:t>καὶ</a:t>
            </a:r>
            <a:r>
              <a:rPr lang="en-US" dirty="0" smtClean="0"/>
              <a:t> </a:t>
            </a:r>
            <a:r>
              <a:rPr lang="en-US" dirty="0" err="1" smtClean="0">
                <a:hlinkClick r:id="rId56"/>
              </a:rPr>
              <a:t>δῷ</a:t>
            </a:r>
            <a:r>
              <a:rPr lang="en-US" dirty="0" smtClean="0"/>
              <a:t> </a:t>
            </a:r>
            <a:r>
              <a:rPr lang="en-US" dirty="0" err="1" smtClean="0">
                <a:hlinkClick r:id="rId57"/>
              </a:rPr>
              <a:t>τὴν</a:t>
            </a:r>
            <a:r>
              <a:rPr lang="en-US" dirty="0" smtClean="0"/>
              <a:t> </a:t>
            </a:r>
            <a:r>
              <a:rPr lang="en-US" dirty="0" err="1" smtClean="0">
                <a:hlinkClick r:id="rId58"/>
              </a:rPr>
              <a:t>δωρεάν</a:t>
            </a:r>
            <a:r>
              <a:rPr lang="en-US" dirty="0" smtClean="0"/>
              <a:t>, </a:t>
            </a:r>
            <a:r>
              <a:rPr lang="en-US" dirty="0" err="1" smtClean="0">
                <a:hlinkClick r:id="rId59"/>
              </a:rPr>
              <a:t>οὐκ</a:t>
            </a:r>
            <a:r>
              <a:rPr lang="en-US" dirty="0" smtClean="0"/>
              <a:t> </a:t>
            </a:r>
            <a:r>
              <a:rPr lang="en-US" dirty="0" err="1" smtClean="0">
                <a:hlinkClick r:id="rId60"/>
              </a:rPr>
              <a:t>ἐᾷ</a:t>
            </a:r>
            <a:r>
              <a:rPr lang="en-US" dirty="0" smtClean="0"/>
              <a:t> </a:t>
            </a:r>
            <a:r>
              <a:rPr lang="en-US" dirty="0" err="1" smtClean="0">
                <a:hlinkClick r:id="rId61"/>
              </a:rPr>
              <a:t>κυρίαν</a:t>
            </a:r>
            <a:r>
              <a:rPr lang="en-US" dirty="0" smtClean="0"/>
              <a:t> </a:t>
            </a:r>
            <a:r>
              <a:rPr lang="en-US" dirty="0" err="1" smtClean="0">
                <a:hlinkClick r:id="rId62"/>
              </a:rPr>
              <a:t>γενέσθαι</a:t>
            </a:r>
            <a:r>
              <a:rPr lang="en-US" dirty="0" smtClean="0"/>
              <a:t> </a:t>
            </a:r>
            <a:r>
              <a:rPr lang="en-US" dirty="0" err="1" smtClean="0">
                <a:hlinkClick r:id="rId63"/>
              </a:rPr>
              <a:t>τὴν</a:t>
            </a:r>
            <a:r>
              <a:rPr lang="en-US" dirty="0" smtClean="0"/>
              <a:t> </a:t>
            </a:r>
            <a:r>
              <a:rPr lang="en-US" dirty="0" err="1" smtClean="0">
                <a:hlinkClick r:id="rId64"/>
              </a:rPr>
              <a:t>ποίησιν</a:t>
            </a:r>
            <a:r>
              <a:rPr lang="en-US" dirty="0" smtClean="0"/>
              <a:t>, </a:t>
            </a:r>
            <a:r>
              <a:rPr lang="en-US" dirty="0" err="1" smtClean="0">
                <a:hlinkClick r:id="rId65"/>
              </a:rPr>
              <a:t>ἐὰν</a:t>
            </a:r>
            <a:r>
              <a:rPr lang="en-US" dirty="0" smtClean="0"/>
              <a:t> </a:t>
            </a:r>
            <a:r>
              <a:rPr lang="en-US" dirty="0" err="1" smtClean="0">
                <a:hlinkClick r:id="rId66"/>
              </a:rPr>
              <a:t>μὴ</a:t>
            </a:r>
            <a:r>
              <a:rPr lang="en-US" dirty="0" smtClean="0"/>
              <a:t> </a:t>
            </a:r>
            <a:r>
              <a:rPr lang="en-US" dirty="0" err="1" smtClean="0">
                <a:hlinkClick r:id="rId67"/>
              </a:rPr>
              <a:t>τῇ</a:t>
            </a:r>
            <a:r>
              <a:rPr lang="en-US" dirty="0" smtClean="0"/>
              <a:t> </a:t>
            </a:r>
            <a:r>
              <a:rPr lang="en-US" dirty="0" err="1" smtClean="0">
                <a:hlinkClick r:id="rId68"/>
              </a:rPr>
              <a:t>ψήφῳ</a:t>
            </a:r>
            <a:r>
              <a:rPr lang="en-US" dirty="0" smtClean="0"/>
              <a:t> </a:t>
            </a:r>
            <a:r>
              <a:rPr lang="en-US" dirty="0" err="1" smtClean="0">
                <a:hlinkClick r:id="rId69"/>
              </a:rPr>
              <a:t>εἰς</a:t>
            </a:r>
            <a:r>
              <a:rPr lang="en-US" dirty="0" smtClean="0"/>
              <a:t> </a:t>
            </a:r>
            <a:r>
              <a:rPr lang="en-US" dirty="0" err="1" smtClean="0">
                <a:hlinkClick r:id="rId70"/>
              </a:rPr>
              <a:t>τὴν</a:t>
            </a:r>
            <a:r>
              <a:rPr lang="en-US" dirty="0" smtClean="0"/>
              <a:t> </a:t>
            </a:r>
            <a:r>
              <a:rPr lang="en-US" dirty="0" err="1" smtClean="0">
                <a:hlinkClick r:id="rId71"/>
              </a:rPr>
              <a:t>ἐπιοῦσαν</a:t>
            </a:r>
            <a:r>
              <a:rPr lang="en-US" dirty="0" smtClean="0"/>
              <a:t> </a:t>
            </a:r>
            <a:r>
              <a:rPr lang="en-US" dirty="0" err="1" smtClean="0">
                <a:hlinkClick r:id="rId72"/>
              </a:rPr>
              <a:t>ἐκκλησίαν</a:t>
            </a:r>
            <a:r>
              <a:rPr lang="en-US" dirty="0" smtClean="0"/>
              <a:t> </a:t>
            </a:r>
            <a:r>
              <a:rPr lang="en-US" dirty="0" err="1" smtClean="0">
                <a:hlinkClick r:id="rId73"/>
              </a:rPr>
              <a:t>ὑπερεξακισχίλιοι</a:t>
            </a:r>
            <a:r>
              <a:rPr lang="en-US" dirty="0" smtClean="0"/>
              <a:t> </a:t>
            </a:r>
            <a:r>
              <a:rPr lang="en-US" dirty="0" err="1" smtClean="0">
                <a:hlinkClick r:id="rId74"/>
              </a:rPr>
              <a:t>Ἀθηναίων</a:t>
            </a:r>
            <a:r>
              <a:rPr lang="en-US" dirty="0" smtClean="0"/>
              <a:t> </a:t>
            </a:r>
            <a:r>
              <a:rPr lang="en-US" dirty="0" err="1" smtClean="0">
                <a:hlinkClick r:id="rId75"/>
              </a:rPr>
              <a:t>ψηφίσωνται</a:t>
            </a:r>
            <a:r>
              <a:rPr lang="en-US" dirty="0" smtClean="0"/>
              <a:t> </a:t>
            </a:r>
            <a:r>
              <a:rPr lang="en-US" dirty="0" err="1" smtClean="0">
                <a:hlinkClick r:id="rId76"/>
              </a:rPr>
              <a:t>κρύβδην</a:t>
            </a:r>
            <a:r>
              <a:rPr lang="en-US" dirty="0" smtClean="0"/>
              <a:t> </a:t>
            </a:r>
            <a:r>
              <a:rPr lang="en-US" dirty="0" err="1" smtClean="0">
                <a:hlinkClick r:id="rId77"/>
              </a:rPr>
              <a:t>ψηφιζόμενοι</a:t>
            </a:r>
            <a:r>
              <a:rPr lang="en-US" dirty="0" smtClean="0"/>
              <a:t>.</a:t>
            </a:r>
            <a:endParaRPr lang="en-GB" dirty="0" smtClean="0"/>
          </a:p>
          <a:p>
            <a:r>
              <a:rPr lang="en-US" dirty="0" smtClean="0"/>
              <a:t> </a:t>
            </a:r>
            <a:endParaRPr lang="en-GB" dirty="0" smtClean="0"/>
          </a:p>
          <a:p>
            <a:r>
              <a:rPr lang="el-GR" dirty="0" smtClean="0"/>
              <a:t>Το απόσπασμα στις σημειώσεις αναφέρεται στην απονομή του πολιτικού δικαιώματος στους </a:t>
            </a:r>
            <a:r>
              <a:rPr lang="el-GR" dirty="0" err="1" smtClean="0"/>
              <a:t>Πλαταιείς</a:t>
            </a:r>
            <a:r>
              <a:rPr lang="el-GR" dirty="0" smtClean="0"/>
              <a:t> με πληροφορίες σχετικά με τη διαδικασία που ακολουθήθηκε. Δύο φορές δόθηκε το δικαίωμα του πολίτη στους </a:t>
            </a:r>
            <a:r>
              <a:rPr lang="el-GR" dirty="0" err="1" smtClean="0"/>
              <a:t>Πλαταιείς</a:t>
            </a:r>
            <a:r>
              <a:rPr lang="el-GR" dirty="0" smtClean="0"/>
              <a:t>, την πρώτη φορά ήταν τιμητικό, καθώς η </a:t>
            </a:r>
            <a:r>
              <a:rPr lang="el-GR" dirty="0" err="1" smtClean="0"/>
              <a:t>Πλαταία</a:t>
            </a:r>
            <a:r>
              <a:rPr lang="el-GR" dirty="0" smtClean="0"/>
              <a:t> παρέμεινε ξεχωριστό κράτος και τη δεύτερη φορά αφορούσε το πρόβλημα που δημιουργήθηκε από την αποστέρηση του πολιτικού δικαιώματος των </a:t>
            </a:r>
            <a:r>
              <a:rPr lang="el-GR" dirty="0" err="1" smtClean="0"/>
              <a:t>Πλαταιέων</a:t>
            </a:r>
            <a:r>
              <a:rPr lang="el-GR" dirty="0" smtClean="0"/>
              <a:t> και περιέλαβε ψηφίσματα ενσωμάτωσής τους στο αθηναϊκό σύνολο των πολιτών. Η δεύτερη παραχώρηση αναφέρεται στο εδώ απόσπασμα. Τα δικαστήρια εδώ λέγονται ότι έχουν ελεγκτική εξουσία για να εμποδίσουν να μπουν στο σύνολο των πολιτών </a:t>
            </a:r>
            <a:r>
              <a:rPr lang="el-GR" dirty="0" err="1" smtClean="0"/>
              <a:t>νεοπολιτογραφημένοι</a:t>
            </a:r>
            <a:r>
              <a:rPr lang="el-GR" dirty="0" smtClean="0"/>
              <a:t> πολίτες που έχουν ψευδώς διεκδικήσει τους όρους του ψηφίσματος. Τα δικαστήρια αναλαμβάνουν να εξετάσουν όλους τους υποψήφιους ξεχωριστά για να προσδιορίσουν αν καθένας ήταν </a:t>
            </a:r>
            <a:r>
              <a:rPr lang="el-GR" dirty="0" err="1" smtClean="0"/>
              <a:t>Πλαταιεύς</a:t>
            </a:r>
            <a:r>
              <a:rPr lang="el-GR" dirty="0" smtClean="0"/>
              <a:t> και πιστός στην πόλη της Αθήνας. Στο πλαίσιο αυτό, τα δικαστήρια εγκαθιδρύουν την τελική επιδοκιμασία της πολιτογράφησης, ένα προνόμιο που θα διατηρούνταν για τους απογόνους των </a:t>
            </a:r>
            <a:r>
              <a:rPr lang="el-GR" dirty="0" err="1" smtClean="0"/>
              <a:t>Πλαταιέων</a:t>
            </a:r>
            <a:r>
              <a:rPr lang="el-GR" dirty="0" smtClean="0"/>
              <a:t>.</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58204" cy="642942"/>
          </a:xfrm>
        </p:spPr>
        <p:txBody>
          <a:bodyPr>
            <a:normAutofit fontScale="90000"/>
          </a:bodyPr>
          <a:lstStyle/>
          <a:p>
            <a:pPr algn="ctr"/>
            <a:r>
              <a:rPr lang="el-GR" b="1" dirty="0" err="1" smtClean="0"/>
              <a:t>Δημ</a:t>
            </a:r>
            <a:r>
              <a:rPr lang="el-GR" b="1" dirty="0" smtClean="0"/>
              <a:t>. 57.6</a:t>
            </a:r>
            <a:endParaRPr lang="en-GB" b="1" dirty="0"/>
          </a:p>
        </p:txBody>
      </p:sp>
      <p:sp>
        <p:nvSpPr>
          <p:cNvPr id="3" name="2 - Θέση περιεχομένου"/>
          <p:cNvSpPr>
            <a:spLocks noGrp="1"/>
          </p:cNvSpPr>
          <p:nvPr>
            <p:ph idx="1"/>
          </p:nvPr>
        </p:nvSpPr>
        <p:spPr>
          <a:xfrm>
            <a:off x="428596" y="1214422"/>
            <a:ext cx="8258204" cy="5110178"/>
          </a:xfrm>
        </p:spPr>
        <p:txBody>
          <a:bodyPr>
            <a:normAutofit fontScale="92500" lnSpcReduction="10000"/>
          </a:bodyPr>
          <a:lstStyle/>
          <a:p>
            <a:r>
              <a:rPr lang="el-GR" dirty="0" smtClean="0">
                <a:latin typeface="Calibri" pitchFamily="34" charset="0"/>
                <a:cs typeface="Calibri" pitchFamily="34" charset="0"/>
              </a:rPr>
              <a:t>Το τρίτο απόσπασμα (</a:t>
            </a:r>
            <a:r>
              <a:rPr lang="el-GR" dirty="0" err="1" smtClean="0">
                <a:latin typeface="Calibri" pitchFamily="34" charset="0"/>
                <a:cs typeface="Calibri" pitchFamily="34" charset="0"/>
              </a:rPr>
              <a:t>Δημ</a:t>
            </a:r>
            <a:r>
              <a:rPr lang="el-GR" dirty="0" smtClean="0">
                <a:latin typeface="Calibri" pitchFamily="34" charset="0"/>
                <a:cs typeface="Calibri" pitchFamily="34" charset="0"/>
              </a:rPr>
              <a:t>. 57.6) προέρχεται από έναν λόγο που χρονολογείται το 345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και εκφωνήθηκε από τον </a:t>
            </a:r>
            <a:r>
              <a:rPr lang="el-GR" dirty="0" err="1" smtClean="0">
                <a:latin typeface="Calibri" pitchFamily="34" charset="0"/>
                <a:cs typeface="Calibri" pitchFamily="34" charset="0"/>
              </a:rPr>
              <a:t>Ευξίθεο</a:t>
            </a:r>
            <a:r>
              <a:rPr lang="el-GR" dirty="0" smtClean="0">
                <a:latin typeface="Calibri" pitchFamily="34" charset="0"/>
                <a:cs typeface="Calibri" pitchFamily="34" charset="0"/>
              </a:rPr>
              <a:t>, που κάνει έφεση απόφασης των μελών του δήμου του, Αλίμους, οι οποίοι του είχαν αρνηθεί τα πολιτικά του δικαιώματα και τον μείωσαν στη θέση ενός ξένου κατοίκου. Η απόρριψη από τον δήμο φαίνεται ότι δεν είναι τελική, καθώς μία έφεση στο δικαστήριο προβλέπεται από τον νόμο. Επιπλέον, η απόρριψη από τον δήμο περιγράφεται ως όπλο πολιτικού ανταγωνισμού, ζήλειας ή εχθρότητας, που ίσως υπερβάλλει τους πολιτικούς σκοπούς στη λήψη αποφάσεων των μελών του δήμου αλλά ίσως ακόμα αντανακλά την πραγματικότητα. Στο πλαίσιο αυτό, τα δικαστήρια φαίνεται να σώζουν τους πολίτες από πολιτικές εχθρότητες.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 </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err="1" smtClean="0">
                <a:latin typeface="Calibri" pitchFamily="34" charset="0"/>
                <a:cs typeface="Calibri" pitchFamily="34" charset="0"/>
              </a:rPr>
              <a:t>Δημ</a:t>
            </a:r>
            <a:r>
              <a:rPr lang="el-GR" b="1" dirty="0" smtClean="0">
                <a:latin typeface="Calibri" pitchFamily="34" charset="0"/>
                <a:cs typeface="Calibri" pitchFamily="34" charset="0"/>
              </a:rPr>
              <a:t>. 57.6</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lnSpcReduction="10000"/>
          </a:bodyPr>
          <a:lstStyle/>
          <a:p>
            <a:r>
              <a:rPr lang="el-GR" b="1" dirty="0" err="1" smtClean="0">
                <a:hlinkClick r:id="rId2"/>
              </a:rPr>
              <a:t>ἀξιῶ</a:t>
            </a:r>
            <a:r>
              <a:rPr lang="en-US" b="1" dirty="0" smtClean="0"/>
              <a:t> </a:t>
            </a:r>
            <a:r>
              <a:rPr lang="el-GR" b="1" dirty="0" err="1" smtClean="0">
                <a:hlinkClick r:id="rId3"/>
              </a:rPr>
              <a:t>δ᾽</a:t>
            </a:r>
            <a:r>
              <a:rPr lang="el-GR" b="1" dirty="0" smtClean="0"/>
              <a:t>, </a:t>
            </a:r>
            <a:r>
              <a:rPr lang="el-GR" b="1" dirty="0" smtClean="0">
                <a:hlinkClick r:id="rId4"/>
              </a:rPr>
              <a:t>ὦ</a:t>
            </a:r>
            <a:r>
              <a:rPr lang="en-US" b="1" dirty="0" smtClean="0"/>
              <a:t> </a:t>
            </a:r>
            <a:r>
              <a:rPr lang="el-GR" b="1" dirty="0" err="1" smtClean="0">
                <a:hlinkClick r:id="rId5"/>
              </a:rPr>
              <a:t>ἄνδρες</a:t>
            </a:r>
            <a:r>
              <a:rPr lang="en-US" b="1" dirty="0" smtClean="0"/>
              <a:t> </a:t>
            </a:r>
            <a:r>
              <a:rPr lang="el-GR" b="1" dirty="0" err="1" smtClean="0">
                <a:hlinkClick r:id="rId6"/>
              </a:rPr>
              <a:t>Ἀθηναῖοι</a:t>
            </a:r>
            <a:r>
              <a:rPr lang="el-GR" b="1" dirty="0" smtClean="0"/>
              <a:t>, </a:t>
            </a:r>
            <a:r>
              <a:rPr lang="el-GR" b="1" dirty="0" err="1" smtClean="0">
                <a:hlinkClick r:id="rId7"/>
              </a:rPr>
              <a:t>μηδέπω</a:t>
            </a:r>
            <a:r>
              <a:rPr lang="en-US" b="1" dirty="0" smtClean="0"/>
              <a:t> </a:t>
            </a:r>
            <a:r>
              <a:rPr lang="el-GR" b="1" dirty="0" err="1" smtClean="0">
                <a:hlinkClick r:id="rId8"/>
              </a:rPr>
              <a:t>τὴν</a:t>
            </a:r>
            <a:r>
              <a:rPr lang="en-US" b="1" dirty="0" smtClean="0"/>
              <a:t> </a:t>
            </a:r>
            <a:r>
              <a:rPr lang="el-GR" b="1" dirty="0" err="1" smtClean="0">
                <a:hlinkClick r:id="rId9"/>
              </a:rPr>
              <a:t>τῶν</a:t>
            </a:r>
            <a:r>
              <a:rPr lang="en-US" b="1" dirty="0" smtClean="0"/>
              <a:t> </a:t>
            </a:r>
            <a:r>
              <a:rPr lang="el-GR" b="1" dirty="0" err="1" smtClean="0">
                <a:hlinkClick r:id="rId10"/>
              </a:rPr>
              <a:t>δημοτῶν</a:t>
            </a:r>
            <a:r>
              <a:rPr lang="en-US" b="1" dirty="0" smtClean="0"/>
              <a:t> </a:t>
            </a:r>
            <a:r>
              <a:rPr lang="el-GR" b="1" dirty="0" err="1" smtClean="0">
                <a:hlinkClick r:id="rId11"/>
              </a:rPr>
              <a:t>ἀποψήφισιν</a:t>
            </a:r>
            <a:r>
              <a:rPr lang="en-US" b="1" dirty="0" smtClean="0"/>
              <a:t> </a:t>
            </a:r>
            <a:r>
              <a:rPr lang="el-GR" b="1" dirty="0" err="1" smtClean="0">
                <a:hlinkClick r:id="rId12"/>
              </a:rPr>
              <a:t>ποιεῖσθαι</a:t>
            </a:r>
            <a:r>
              <a:rPr lang="en-US" b="1" dirty="0" smtClean="0"/>
              <a:t> </a:t>
            </a:r>
            <a:r>
              <a:rPr lang="el-GR" b="1" dirty="0" err="1" smtClean="0">
                <a:hlinkClick r:id="rId13"/>
              </a:rPr>
              <a:t>τεκμήριον</a:t>
            </a:r>
            <a:r>
              <a:rPr lang="en-US" b="1" dirty="0" smtClean="0"/>
              <a:t> </a:t>
            </a:r>
            <a:r>
              <a:rPr lang="el-GR" b="1" dirty="0" err="1" smtClean="0">
                <a:hlinkClick r:id="rId14"/>
              </a:rPr>
              <a:t>ὑμᾶς</a:t>
            </a:r>
            <a:r>
              <a:rPr lang="el-GR" b="1" dirty="0" smtClean="0"/>
              <a:t>, </a:t>
            </a:r>
            <a:r>
              <a:rPr lang="el-GR" b="1" dirty="0" err="1" smtClean="0">
                <a:hlinkClick r:id="rId15"/>
              </a:rPr>
              <a:t>ὡς</a:t>
            </a:r>
            <a:r>
              <a:rPr lang="en-US" b="1" dirty="0" smtClean="0"/>
              <a:t> </a:t>
            </a:r>
            <a:r>
              <a:rPr lang="el-GR" b="1" dirty="0" err="1" smtClean="0">
                <a:hlinkClick r:id="rId16"/>
              </a:rPr>
              <a:t>ἄρ᾽</a:t>
            </a:r>
            <a:r>
              <a:rPr lang="en-US" b="1" dirty="0" smtClean="0"/>
              <a:t> </a:t>
            </a:r>
            <a:r>
              <a:rPr lang="el-GR" b="1" dirty="0" err="1" smtClean="0">
                <a:hlinkClick r:id="rId17"/>
              </a:rPr>
              <a:t>οὐχὶ</a:t>
            </a:r>
            <a:r>
              <a:rPr lang="en-US" b="1" dirty="0" smtClean="0"/>
              <a:t> </a:t>
            </a:r>
            <a:r>
              <a:rPr lang="el-GR" b="1" dirty="0" smtClean="0">
                <a:hlinkClick r:id="rId18"/>
              </a:rPr>
              <a:t>προσήκει</a:t>
            </a:r>
            <a:r>
              <a:rPr lang="en-US" b="1" dirty="0" smtClean="0"/>
              <a:t> </a:t>
            </a:r>
            <a:r>
              <a:rPr lang="el-GR" b="1" dirty="0" err="1" smtClean="0">
                <a:hlinkClick r:id="rId19"/>
              </a:rPr>
              <a:t>μοι</a:t>
            </a:r>
            <a:r>
              <a:rPr lang="en-US" b="1" dirty="0" smtClean="0"/>
              <a:t> </a:t>
            </a:r>
            <a:r>
              <a:rPr lang="el-GR" b="1" dirty="0" err="1" smtClean="0">
                <a:hlinkClick r:id="rId20"/>
              </a:rPr>
              <a:t>τῆς</a:t>
            </a:r>
            <a:r>
              <a:rPr lang="en-US" b="1" dirty="0" smtClean="0"/>
              <a:t> </a:t>
            </a:r>
            <a:r>
              <a:rPr lang="el-GR" b="1" dirty="0" smtClean="0">
                <a:hlinkClick r:id="rId21"/>
              </a:rPr>
              <a:t>πόλεως</a:t>
            </a:r>
            <a:r>
              <a:rPr lang="el-GR" b="1" dirty="0" smtClean="0"/>
              <a:t>. </a:t>
            </a:r>
            <a:r>
              <a:rPr lang="el-GR" b="1" dirty="0" err="1" smtClean="0">
                <a:hlinkClick r:id="rId22"/>
              </a:rPr>
              <a:t>εἰ</a:t>
            </a:r>
            <a:r>
              <a:rPr lang="en-US" b="1" dirty="0" smtClean="0"/>
              <a:t> </a:t>
            </a:r>
            <a:r>
              <a:rPr lang="el-GR" b="1" dirty="0" err="1" smtClean="0">
                <a:hlinkClick r:id="rId23"/>
              </a:rPr>
              <a:t>γὰρ</a:t>
            </a:r>
            <a:r>
              <a:rPr lang="en-US" b="1" dirty="0" smtClean="0"/>
              <a:t> </a:t>
            </a:r>
            <a:r>
              <a:rPr lang="el-GR" b="1" dirty="0" err="1" smtClean="0">
                <a:hlinkClick r:id="rId24"/>
              </a:rPr>
              <a:t>πάντ᾽</a:t>
            </a:r>
            <a:r>
              <a:rPr lang="en-US" b="1" dirty="0" smtClean="0"/>
              <a:t> </a:t>
            </a:r>
            <a:r>
              <a:rPr lang="el-GR" b="1" dirty="0" err="1" smtClean="0">
                <a:hlinkClick r:id="rId25"/>
              </a:rPr>
              <a:t>ἐνομίζετε</a:t>
            </a:r>
            <a:r>
              <a:rPr lang="en-US" b="1" dirty="0" smtClean="0"/>
              <a:t> </a:t>
            </a:r>
            <a:r>
              <a:rPr lang="el-GR" b="1" dirty="0" err="1" smtClean="0">
                <a:hlinkClick r:id="rId26"/>
              </a:rPr>
              <a:t>τὰ</a:t>
            </a:r>
            <a:r>
              <a:rPr lang="en-US" b="1" dirty="0" smtClean="0"/>
              <a:t> </a:t>
            </a:r>
            <a:r>
              <a:rPr lang="el-GR" b="1" dirty="0" smtClean="0">
                <a:hlinkClick r:id="rId27"/>
              </a:rPr>
              <a:t>δίκαια</a:t>
            </a:r>
            <a:r>
              <a:rPr lang="en-US" b="1" dirty="0" smtClean="0"/>
              <a:t> </a:t>
            </a:r>
            <a:r>
              <a:rPr lang="el-GR" b="1" dirty="0" err="1" smtClean="0">
                <a:hlinkClick r:id="rId28"/>
              </a:rPr>
              <a:t>δυνήσεσθαι</a:t>
            </a:r>
            <a:r>
              <a:rPr lang="en-US" b="1" dirty="0" smtClean="0"/>
              <a:t> </a:t>
            </a:r>
            <a:r>
              <a:rPr lang="el-GR" b="1" dirty="0" err="1" smtClean="0">
                <a:hlinkClick r:id="rId29"/>
              </a:rPr>
              <a:t>τοὺς</a:t>
            </a:r>
            <a:r>
              <a:rPr lang="en-US" b="1" dirty="0" smtClean="0"/>
              <a:t> </a:t>
            </a:r>
            <a:r>
              <a:rPr lang="el-GR" b="1" dirty="0" err="1" smtClean="0">
                <a:hlinkClick r:id="rId30"/>
              </a:rPr>
              <a:t>δημότας</a:t>
            </a:r>
            <a:r>
              <a:rPr lang="en-US" b="1" dirty="0" smtClean="0"/>
              <a:t> </a:t>
            </a:r>
            <a:r>
              <a:rPr lang="el-GR" b="1" dirty="0" err="1" smtClean="0">
                <a:hlinkClick r:id="rId31"/>
              </a:rPr>
              <a:t>διακρῖναι</a:t>
            </a:r>
            <a:r>
              <a:rPr lang="en-US" b="1" dirty="0" smtClean="0"/>
              <a:t>, </a:t>
            </a:r>
            <a:r>
              <a:rPr lang="el-GR" b="1" dirty="0" err="1" smtClean="0">
                <a:hlinkClick r:id="rId32"/>
              </a:rPr>
              <a:t>οὐκ</a:t>
            </a:r>
            <a:r>
              <a:rPr lang="en-US" b="1" dirty="0" smtClean="0"/>
              <a:t> </a:t>
            </a:r>
            <a:r>
              <a:rPr lang="el-GR" b="1" dirty="0" err="1" smtClean="0">
                <a:hlinkClick r:id="rId33"/>
              </a:rPr>
              <a:t>ἂν</a:t>
            </a:r>
            <a:r>
              <a:rPr lang="en-US" b="1" dirty="0" smtClean="0"/>
              <a:t> </a:t>
            </a:r>
            <a:r>
              <a:rPr lang="en-US" b="1" dirty="0" err="1" smtClean="0">
                <a:hlinkClick r:id="rId34"/>
              </a:rPr>
              <a:t>ἐδώκατε</a:t>
            </a:r>
            <a:r>
              <a:rPr lang="en-US" b="1" dirty="0" smtClean="0"/>
              <a:t> </a:t>
            </a:r>
            <a:r>
              <a:rPr lang="en-US" b="1" dirty="0" err="1" smtClean="0">
                <a:hlinkClick r:id="rId35"/>
              </a:rPr>
              <a:t>τὴν</a:t>
            </a:r>
            <a:r>
              <a:rPr lang="en-US" b="1" dirty="0" smtClean="0"/>
              <a:t> </a:t>
            </a:r>
            <a:r>
              <a:rPr lang="en-US" b="1" dirty="0" err="1" smtClean="0">
                <a:hlinkClick r:id="rId36"/>
              </a:rPr>
              <a:t>εἰς</a:t>
            </a:r>
            <a:r>
              <a:rPr lang="en-US" b="1" dirty="0" smtClean="0"/>
              <a:t> </a:t>
            </a:r>
            <a:r>
              <a:rPr lang="en-US" b="1" dirty="0" err="1" smtClean="0">
                <a:hlinkClick r:id="rId37"/>
              </a:rPr>
              <a:t>ὑμᾶς</a:t>
            </a:r>
            <a:r>
              <a:rPr lang="en-US" b="1" dirty="0" smtClean="0"/>
              <a:t> </a:t>
            </a:r>
            <a:r>
              <a:rPr lang="en-US" b="1" dirty="0" err="1" smtClean="0">
                <a:hlinkClick r:id="rId38"/>
              </a:rPr>
              <a:t>ἔφεσιν</a:t>
            </a:r>
            <a:r>
              <a:rPr lang="en-US" b="1" dirty="0" smtClean="0"/>
              <a:t>: </a:t>
            </a:r>
            <a:r>
              <a:rPr lang="en-US" b="1" dirty="0" err="1" smtClean="0">
                <a:hlinkClick r:id="rId39"/>
              </a:rPr>
              <a:t>νῦν</a:t>
            </a:r>
            <a:r>
              <a:rPr lang="en-US" b="1" dirty="0" smtClean="0"/>
              <a:t> </a:t>
            </a:r>
            <a:r>
              <a:rPr lang="en-US" b="1" dirty="0" err="1" smtClean="0">
                <a:hlinkClick r:id="rId40"/>
              </a:rPr>
              <a:t>δὲ</a:t>
            </a:r>
            <a:r>
              <a:rPr lang="en-US" b="1" dirty="0" smtClean="0"/>
              <a:t> </a:t>
            </a:r>
            <a:r>
              <a:rPr lang="en-US" b="1" dirty="0" err="1" smtClean="0">
                <a:hlinkClick r:id="rId41"/>
              </a:rPr>
              <a:t>καὶ</a:t>
            </a:r>
            <a:r>
              <a:rPr lang="en-US" b="1" dirty="0" smtClean="0"/>
              <a:t> </a:t>
            </a:r>
            <a:r>
              <a:rPr lang="en-US" b="1" dirty="0" err="1" smtClean="0">
                <a:hlinkClick r:id="rId42"/>
              </a:rPr>
              <a:t>διὰ</a:t>
            </a:r>
            <a:r>
              <a:rPr lang="en-US" b="1" dirty="0" smtClean="0"/>
              <a:t> </a:t>
            </a:r>
            <a:r>
              <a:rPr lang="en-US" b="1" dirty="0" err="1" smtClean="0">
                <a:hlinkClick r:id="rId43"/>
              </a:rPr>
              <a:t>φιλονικίαν</a:t>
            </a:r>
            <a:r>
              <a:rPr lang="en-US" b="1" dirty="0" smtClean="0"/>
              <a:t> </a:t>
            </a:r>
            <a:r>
              <a:rPr lang="en-US" b="1" dirty="0" err="1" smtClean="0">
                <a:hlinkClick r:id="rId44"/>
              </a:rPr>
              <a:t>καὶ</a:t>
            </a:r>
            <a:r>
              <a:rPr lang="en-US" b="1" dirty="0" smtClean="0"/>
              <a:t> </a:t>
            </a:r>
            <a:r>
              <a:rPr lang="en-US" b="1" dirty="0" err="1" smtClean="0">
                <a:hlinkClick r:id="rId45"/>
              </a:rPr>
              <a:t>διὰ</a:t>
            </a:r>
            <a:r>
              <a:rPr lang="en-US" b="1" dirty="0" smtClean="0"/>
              <a:t> </a:t>
            </a:r>
            <a:r>
              <a:rPr lang="en-US" b="1" dirty="0" err="1" smtClean="0">
                <a:hlinkClick r:id="rId46"/>
              </a:rPr>
              <a:t>φθόνον</a:t>
            </a:r>
            <a:r>
              <a:rPr lang="en-US" b="1" dirty="0" smtClean="0"/>
              <a:t> </a:t>
            </a:r>
            <a:r>
              <a:rPr lang="en-US" b="1" dirty="0" err="1" smtClean="0">
                <a:hlinkClick r:id="rId47"/>
              </a:rPr>
              <a:t>καὶ</a:t>
            </a:r>
            <a:r>
              <a:rPr lang="en-US" b="1" dirty="0" smtClean="0"/>
              <a:t> </a:t>
            </a:r>
            <a:r>
              <a:rPr lang="en-US" b="1" dirty="0" err="1" smtClean="0">
                <a:hlinkClick r:id="rId48"/>
              </a:rPr>
              <a:t>δι</a:t>
            </a:r>
            <a:r>
              <a:rPr lang="en-US" b="1" dirty="0" smtClean="0">
                <a:hlinkClick r:id="rId48"/>
              </a:rPr>
              <a:t>᾽</a:t>
            </a:r>
            <a:r>
              <a:rPr lang="en-US" b="1" dirty="0" smtClean="0"/>
              <a:t> </a:t>
            </a:r>
            <a:r>
              <a:rPr lang="en-US" b="1" dirty="0" err="1" smtClean="0">
                <a:hlinkClick r:id="rId49"/>
              </a:rPr>
              <a:t>ἔχθραν</a:t>
            </a:r>
            <a:r>
              <a:rPr lang="en-US" b="1" dirty="0" smtClean="0"/>
              <a:t> </a:t>
            </a:r>
            <a:r>
              <a:rPr lang="en-US" b="1" dirty="0" err="1" smtClean="0">
                <a:hlinkClick r:id="rId50"/>
              </a:rPr>
              <a:t>καὶ</a:t>
            </a:r>
            <a:r>
              <a:rPr lang="en-US" b="1" dirty="0" smtClean="0"/>
              <a:t> </a:t>
            </a:r>
            <a:r>
              <a:rPr lang="en-US" b="1" dirty="0" err="1" smtClean="0">
                <a:hlinkClick r:id="rId51"/>
              </a:rPr>
              <a:t>δι</a:t>
            </a:r>
            <a:r>
              <a:rPr lang="en-US" b="1" dirty="0" smtClean="0">
                <a:hlinkClick r:id="rId51"/>
              </a:rPr>
              <a:t>᾽</a:t>
            </a:r>
            <a:r>
              <a:rPr lang="en-US" b="1" dirty="0" smtClean="0"/>
              <a:t> </a:t>
            </a:r>
            <a:r>
              <a:rPr lang="en-US" b="1" dirty="0" err="1" smtClean="0">
                <a:hlinkClick r:id="rId52"/>
              </a:rPr>
              <a:t>ἄλλας</a:t>
            </a:r>
            <a:r>
              <a:rPr lang="en-US" b="1" dirty="0" smtClean="0"/>
              <a:t> </a:t>
            </a:r>
            <a:r>
              <a:rPr lang="en-US" b="1" dirty="0" err="1" smtClean="0">
                <a:hlinkClick r:id="rId53"/>
              </a:rPr>
              <a:t>προφάσεις</a:t>
            </a:r>
            <a:r>
              <a:rPr lang="en-US" b="1" dirty="0" smtClean="0"/>
              <a:t> </a:t>
            </a:r>
            <a:r>
              <a:rPr lang="en-US" b="1" dirty="0" err="1" smtClean="0">
                <a:hlinkClick r:id="rId54"/>
              </a:rPr>
              <a:t>ἔσεσθαί</a:t>
            </a:r>
            <a:r>
              <a:rPr lang="en-US" b="1" dirty="0" smtClean="0"/>
              <a:t> </a:t>
            </a:r>
            <a:r>
              <a:rPr lang="en-US" b="1" dirty="0" err="1" smtClean="0">
                <a:hlinkClick r:id="rId55"/>
              </a:rPr>
              <a:t>τι</a:t>
            </a:r>
            <a:r>
              <a:rPr lang="en-US" b="1" dirty="0" smtClean="0"/>
              <a:t> </a:t>
            </a:r>
            <a:r>
              <a:rPr lang="en-US" b="1" dirty="0" err="1" smtClean="0">
                <a:hlinkClick r:id="rId56"/>
              </a:rPr>
              <a:t>τοιοῦτον</a:t>
            </a:r>
            <a:r>
              <a:rPr lang="en-US" b="1" dirty="0" smtClean="0"/>
              <a:t> </a:t>
            </a:r>
            <a:r>
              <a:rPr lang="en-US" b="1" dirty="0" err="1" smtClean="0">
                <a:hlinkClick r:id="rId57"/>
              </a:rPr>
              <a:t>ἡγούμενοι</a:t>
            </a:r>
            <a:r>
              <a:rPr lang="en-US" b="1" dirty="0" smtClean="0"/>
              <a:t>, </a:t>
            </a:r>
            <a:r>
              <a:rPr lang="en-US" b="1" dirty="0" err="1" smtClean="0">
                <a:hlinkClick r:id="rId58"/>
              </a:rPr>
              <a:t>τὴν</a:t>
            </a:r>
            <a:r>
              <a:rPr lang="en-US" b="1" dirty="0" smtClean="0"/>
              <a:t> </a:t>
            </a:r>
            <a:r>
              <a:rPr lang="en-US" b="1" dirty="0" err="1" smtClean="0">
                <a:hlinkClick r:id="rId59"/>
              </a:rPr>
              <a:t>εἰς</a:t>
            </a:r>
            <a:r>
              <a:rPr lang="en-US" b="1" dirty="0" smtClean="0"/>
              <a:t> </a:t>
            </a:r>
            <a:r>
              <a:rPr lang="en-US" b="1" dirty="0" err="1" smtClean="0">
                <a:hlinkClick r:id="rId60"/>
              </a:rPr>
              <a:t>ὑμᾶς</a:t>
            </a:r>
            <a:r>
              <a:rPr lang="en-US" b="1" dirty="0" smtClean="0"/>
              <a:t> </a:t>
            </a:r>
            <a:r>
              <a:rPr lang="en-US" b="1" dirty="0" err="1" smtClean="0">
                <a:hlinkClick r:id="rId61"/>
              </a:rPr>
              <a:t>τοῖς</a:t>
            </a:r>
            <a:r>
              <a:rPr lang="en-US" b="1" dirty="0" smtClean="0"/>
              <a:t> </a:t>
            </a:r>
            <a:r>
              <a:rPr lang="en-US" b="1" dirty="0" err="1" smtClean="0">
                <a:hlinkClick r:id="rId62"/>
              </a:rPr>
              <a:t>ἀδικηθεῖσιν</a:t>
            </a:r>
            <a:r>
              <a:rPr lang="en-US" b="1" dirty="0" smtClean="0"/>
              <a:t> </a:t>
            </a:r>
            <a:r>
              <a:rPr lang="en-US" b="1" dirty="0" err="1" smtClean="0">
                <a:hlinkClick r:id="rId63"/>
              </a:rPr>
              <a:t>ἐποιήσατε</a:t>
            </a:r>
            <a:r>
              <a:rPr lang="en-US" b="1" dirty="0" smtClean="0"/>
              <a:t> </a:t>
            </a:r>
            <a:r>
              <a:rPr lang="en-US" b="1" dirty="0" err="1" smtClean="0">
                <a:hlinkClick r:id="rId64"/>
              </a:rPr>
              <a:t>καταφυγήν</a:t>
            </a:r>
            <a:r>
              <a:rPr lang="en-US" b="1" dirty="0" smtClean="0"/>
              <a:t>, </a:t>
            </a:r>
            <a:r>
              <a:rPr lang="en-US" b="1" dirty="0" err="1" smtClean="0">
                <a:hlinkClick r:id="rId65"/>
              </a:rPr>
              <a:t>δι</a:t>
            </a:r>
            <a:r>
              <a:rPr lang="en-US" b="1" dirty="0" smtClean="0">
                <a:hlinkClick r:id="rId65"/>
              </a:rPr>
              <a:t>᾽</a:t>
            </a:r>
            <a:r>
              <a:rPr lang="en-US" b="1" dirty="0" smtClean="0"/>
              <a:t> </a:t>
            </a:r>
            <a:r>
              <a:rPr lang="en-US" b="1" dirty="0" err="1" smtClean="0">
                <a:hlinkClick r:id="rId66"/>
              </a:rPr>
              <a:t>ἣν</a:t>
            </a:r>
            <a:r>
              <a:rPr lang="en-US" b="1" dirty="0" smtClean="0"/>
              <a:t> </a:t>
            </a:r>
            <a:r>
              <a:rPr lang="en-US" b="1" dirty="0" err="1" smtClean="0">
                <a:hlinkClick r:id="rId67"/>
              </a:rPr>
              <a:t>καλῶς</a:t>
            </a:r>
            <a:r>
              <a:rPr lang="en-US" b="1" dirty="0" smtClean="0"/>
              <a:t> </a:t>
            </a:r>
            <a:r>
              <a:rPr lang="en-US" b="1" dirty="0" err="1" smtClean="0">
                <a:hlinkClick r:id="rId68"/>
              </a:rPr>
              <a:t>ποιοῦντες</a:t>
            </a:r>
            <a:r>
              <a:rPr lang="en-US" b="1" dirty="0" smtClean="0"/>
              <a:t>, </a:t>
            </a:r>
            <a:r>
              <a:rPr lang="en-US" b="1" dirty="0" smtClean="0">
                <a:hlinkClick r:id="rId69"/>
              </a:rPr>
              <a:t>ὦ</a:t>
            </a:r>
            <a:r>
              <a:rPr lang="en-US" b="1" dirty="0" smtClean="0"/>
              <a:t> </a:t>
            </a:r>
            <a:r>
              <a:rPr lang="en-US" b="1" dirty="0" err="1" smtClean="0">
                <a:hlinkClick r:id="rId70"/>
              </a:rPr>
              <a:t>ἄνδρες</a:t>
            </a:r>
            <a:r>
              <a:rPr lang="en-US" b="1" dirty="0" smtClean="0"/>
              <a:t> </a:t>
            </a:r>
            <a:r>
              <a:rPr lang="en-US" b="1" dirty="0" err="1" smtClean="0">
                <a:hlinkClick r:id="rId71"/>
              </a:rPr>
              <a:t>Ἀθηναῖοι</a:t>
            </a:r>
            <a:r>
              <a:rPr lang="en-US" b="1" dirty="0" smtClean="0"/>
              <a:t>, </a:t>
            </a:r>
            <a:r>
              <a:rPr lang="en-US" b="1" dirty="0" err="1" smtClean="0">
                <a:hlinkClick r:id="rId72"/>
              </a:rPr>
              <a:t>τοὺς</a:t>
            </a:r>
            <a:r>
              <a:rPr lang="en-US" b="1" dirty="0" smtClean="0"/>
              <a:t> </a:t>
            </a:r>
            <a:r>
              <a:rPr lang="en-US" b="1" dirty="0" err="1" smtClean="0">
                <a:hlinkClick r:id="rId73"/>
              </a:rPr>
              <a:t>ἠδικημένους</a:t>
            </a:r>
            <a:r>
              <a:rPr lang="en-US" b="1" dirty="0" smtClean="0"/>
              <a:t> </a:t>
            </a:r>
            <a:r>
              <a:rPr lang="en-US" b="1" dirty="0" err="1" smtClean="0">
                <a:hlinkClick r:id="rId74"/>
              </a:rPr>
              <a:t>ἅπαντας</a:t>
            </a:r>
            <a:r>
              <a:rPr lang="en-US" b="1" dirty="0" smtClean="0"/>
              <a:t> </a:t>
            </a:r>
            <a:r>
              <a:rPr lang="en-US" b="1" dirty="0" err="1" smtClean="0">
                <a:hlinkClick r:id="rId75"/>
              </a:rPr>
              <a:t>σεσῴκατε</a:t>
            </a:r>
            <a:r>
              <a:rPr lang="en-US" b="1" dirty="0" smtClean="0"/>
              <a:t>.</a:t>
            </a:r>
            <a:endParaRPr lang="en-GB" dirty="0" smtClean="0"/>
          </a:p>
          <a:p>
            <a:r>
              <a:rPr lang="en-US" b="1" dirty="0" smtClean="0"/>
              <a:t> </a:t>
            </a:r>
            <a:endParaRPr lang="en-GB"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58204" cy="928694"/>
          </a:xfrm>
        </p:spPr>
        <p:txBody>
          <a:bodyPr>
            <a:normAutofit/>
          </a:bodyPr>
          <a:lstStyle/>
          <a:p>
            <a:pPr algn="ctr"/>
            <a:r>
              <a:rPr lang="el-GR" b="1" dirty="0" smtClean="0">
                <a:solidFill>
                  <a:schemeClr val="tx1"/>
                </a:solidFill>
                <a:latin typeface="Calibri" pitchFamily="34" charset="0"/>
                <a:cs typeface="Calibri" pitchFamily="34" charset="0"/>
              </a:rPr>
              <a:t>Δοκιμασία</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idx="1"/>
          </p:nvPr>
        </p:nvSpPr>
        <p:spPr>
          <a:xfrm>
            <a:off x="428596" y="1285860"/>
            <a:ext cx="8258204" cy="5038740"/>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r>
              <a:rPr lang="el-GR" dirty="0" smtClean="0">
                <a:latin typeface="Calibri" pitchFamily="34" charset="0"/>
                <a:cs typeface="Calibri" pitchFamily="34" charset="0"/>
              </a:rPr>
              <a:t>Κάθε Αθηναίος άνδρας πολίτης μπορούσε να ασκήσει ένα δημόσιο αξίωμα. Στην εποχή του Σόλωνα μερικά αξιώματα ήταν περιορισμένα σε μέλη συγκεκριμένων οικονομικών τάξεων βάσει της περιουσίας τους (ιππείς και </a:t>
            </a:r>
            <a:r>
              <a:rPr lang="el-GR" dirty="0" err="1" smtClean="0">
                <a:latin typeface="Calibri" pitchFamily="34" charset="0"/>
                <a:cs typeface="Calibri" pitchFamily="34" charset="0"/>
              </a:rPr>
              <a:t>ζευγίται</a:t>
            </a:r>
            <a:r>
              <a:rPr lang="el-GR" dirty="0" smtClean="0">
                <a:latin typeface="Calibri" pitchFamily="34" charset="0"/>
                <a:cs typeface="Calibri" pitchFamily="34" charset="0"/>
              </a:rPr>
              <a:t>) αλλά μέχρι και τον 4</a:t>
            </a:r>
            <a:r>
              <a:rPr lang="el-GR" baseline="30000" dirty="0" smtClean="0">
                <a:latin typeface="Calibri" pitchFamily="34" charset="0"/>
                <a:cs typeface="Calibri" pitchFamily="34" charset="0"/>
              </a:rPr>
              <a:t>ο</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τέτοιου είδους περιορισμοί είχαν καταργηθεί. Κάθε πολίτης μπορούσε να επιλεγεί με κλήρωση ή εκλογή, αλλά προτού ανέβη στην εξουσία έπρεπε να περάσει μία εξέταση που ονομαζόταν δοκιμασία από δικαστές σε δικαστήριο όπου προέδρευσαν οι θεσμοθέτες. Ο σκοπός της διαδικασίας αυτής ήταν να ελεγχθούν τα προσόντα των υποψηφίων για το αξίωμα, αλλά στην πράξη έπρεπε να δείξουν ότι ήταν ‘καλοί’ πολίτες στην ιδιωτική και δημόσια ζωή. Εκείνοι που εκλέγονταν με κλήρο για να γίνουν οι εννέα άρχοντες ή τα μέλη της Βουλής του επόμενου έτους έπρεπε να περάσουν μία δοκιμασία ενώπιον της Βουλής. Σε πρώιμη εποχή η απόρριψη από τη Βουλή ήταν οριστική αλλά στην εποχή του Αριστοτέλη έφεση μπορούσε να γίνει στο δικαστήριο και οι δικαστές είχαν πάντοτε την τελική απόφαση.</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878</TotalTime>
  <Words>4386</Words>
  <Application>Microsoft Office PowerPoint</Application>
  <PresentationFormat>Προβολή στην οθόνη (4:3)</PresentationFormat>
  <Paragraphs>118</Paragraphs>
  <Slides>37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Ροή</vt:lpstr>
      <vt:lpstr>NOMIKEΣ ΔΙΑΔΙΚΑΣΙΕΣ ΕΛΕΓΧΟΥ</vt:lpstr>
      <vt:lpstr>ΥΠΗΚΟΟΤΗΤΑ ΚΑΙ ΔΙΚΑΣΤΗΡΙΑ</vt:lpstr>
      <vt:lpstr>Αθηναίων Πολιτεία 42.1 </vt:lpstr>
      <vt:lpstr>ΑΘΗΝΑΪΚΗ ΥΠΗΚΟΟΤΗΤΑ</vt:lpstr>
      <vt:lpstr>ΠΟΛΙΤΟΓΡΑΦΗΣΗ</vt:lpstr>
      <vt:lpstr>[Δημ.] 59.89</vt:lpstr>
      <vt:lpstr>Δημ. 57.6</vt:lpstr>
      <vt:lpstr>Δημ. 57.6</vt:lpstr>
      <vt:lpstr>Δοκιμασία</vt:lpstr>
      <vt:lpstr>ΔΟΚΙΜΑΣΙΑ (Αθ. Πολ. 45.3)</vt:lpstr>
      <vt:lpstr>      Αθηναίων Πολιτεία 55.1-2 </vt:lpstr>
      <vt:lpstr>Αθηναίων Πολιτεία 55.1-2</vt:lpstr>
      <vt:lpstr>ΔΟΚΙΜΑΣΙΑ ΡΗΤΟΡΩΝ </vt:lpstr>
      <vt:lpstr>ΑΙΣΧΙΝΗΣ 1.26</vt:lpstr>
      <vt:lpstr>ΑΙΣΧΙΝΗΣ 1.27</vt:lpstr>
      <vt:lpstr>ΑΙΣΧΙΝΗΣ 1.28</vt:lpstr>
      <vt:lpstr>ΑΙΣΧΙΝΗΣ 1.29</vt:lpstr>
      <vt:lpstr>ΕΥΘΥΝΑ</vt:lpstr>
      <vt:lpstr>Αθηναίων Πολιτεία 48.4-5</vt:lpstr>
      <vt:lpstr>Αθηναίων Πολιτεία 48.4-5</vt:lpstr>
      <vt:lpstr>        Αθηναίων Πολιτεία 54.2</vt:lpstr>
      <vt:lpstr>Αθηναίων Πολιτεία 54.2</vt:lpstr>
      <vt:lpstr>ΕΠΙΧΕΙΡΟΤΟΝΙΑ</vt:lpstr>
      <vt:lpstr>Αθηναίων Πολιτεία 43.4</vt:lpstr>
      <vt:lpstr>Αθηναίων Πολιτεία 61.2</vt:lpstr>
      <vt:lpstr>ΕΠΙΧΕΙΡΟΤΟΝΙΑ</vt:lpstr>
      <vt:lpstr>Αθηναίων Πολιτεία 48.3</vt:lpstr>
      <vt:lpstr>ΓΡΑΦΗ ΑΛΟΓΙΟΥ</vt:lpstr>
      <vt:lpstr>ΓΡΑΦΗ ΠΑΡΑΝΟΜΩΝ</vt:lpstr>
      <vt:lpstr>ΓΡΑΦΗ ΠΑΡΑΝΟΜΩΝ</vt:lpstr>
      <vt:lpstr>ΓΡΑΦΗ ΜΗ ΕΠΙΤΗΔΕΙΟΝ ΝΟΜΟΝ ΘΕΙΝΑΙ</vt:lpstr>
      <vt:lpstr>ΔΗΜΟΣΘΕΝΗΣ ΠΕΡΙ ΣΤΕΦΑΝΟΥ ΑΙΣΧΙΝΗΣ ΚΑΤΑ ΚΤΗΣΙΦΩΝΤΟΣ</vt:lpstr>
      <vt:lpstr>Διαφάνεια 33</vt:lpstr>
      <vt:lpstr>ΑΙΣΧΙΝΗΣ ΚΑΤΑ ΚΤΗΣΙΦΩΝΤΟΣ 3.6-7</vt:lpstr>
      <vt:lpstr>[Δημ.] Κατά Νέαιρας 59.9</vt:lpstr>
      <vt:lpstr>ΑΝΔΟΚΙΔΗΣ ΠΕΡΙ ΤΩΝ ΜΥΣΤΗΡΙΩΝ 1.74</vt:lpstr>
      <vt:lpstr>ΑΙΣΧΙΝΗΣ ΚΑΤΑ ΚΤΗΣΙΦΩΝΤΟΣ 3.232</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NOMIKEΣ ΔΙΑΔΙΚΑΣΙΕΣ ΕΛΕΓΧΟΥ</dc:title>
  <dc:creator>eleni</dc:creator>
  <cp:lastModifiedBy>eleni</cp:lastModifiedBy>
  <cp:revision>64</cp:revision>
  <dcterms:created xsi:type="dcterms:W3CDTF">2020-12-08T22:45:29Z</dcterms:created>
  <dcterms:modified xsi:type="dcterms:W3CDTF">2020-12-23T09:18:52Z</dcterms:modified>
</cp:coreProperties>
</file>