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8" r:id="rId2"/>
    <p:sldId id="256" r:id="rId3"/>
    <p:sldId id="272" r:id="rId4"/>
    <p:sldId id="257" r:id="rId5"/>
    <p:sldId id="280" r:id="rId6"/>
    <p:sldId id="276" r:id="rId7"/>
    <p:sldId id="265" r:id="rId8"/>
    <p:sldId id="275" r:id="rId9"/>
    <p:sldId id="279" r:id="rId10"/>
    <p:sldId id="266"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031" autoAdjust="0"/>
  </p:normalViewPr>
  <p:slideViewPr>
    <p:cSldViewPr snapToGrid="0">
      <p:cViewPr varScale="1">
        <p:scale>
          <a:sx n="75" d="100"/>
          <a:sy n="75" d="100"/>
        </p:scale>
        <p:origin x="94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1BD43-F223-43C2-B6E2-B5BC45BD569F}" type="datetimeFigureOut">
              <a:rPr lang="en-GB" smtClean="0"/>
              <a:t>22/03/2024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B292A0-0F84-4F12-AA5F-3A88E854A230}" type="slidenum">
              <a:rPr lang="en-GB" smtClean="0"/>
              <a:t>‹#›</a:t>
            </a:fld>
            <a:endParaRPr lang="en-GB"/>
          </a:p>
        </p:txBody>
      </p:sp>
    </p:spTree>
    <p:extLst>
      <p:ext uri="{BB962C8B-B14F-4D97-AF65-F5344CB8AC3E}">
        <p14:creationId xmlns:p14="http://schemas.microsoft.com/office/powerpoint/2010/main" val="223333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baseline="0" dirty="0" smtClean="0"/>
              <a:t>Οι δυνάμεις της προσφοράς και της ζήτησης καθορίζουν από κοινού την ισορροπία στην αγορά. Στο διάγραμμα μας η ισορροπία διαμορφώνεται στο σημείο Α. Η τιμή </a:t>
            </a:r>
            <a:r>
              <a:rPr lang="en-GB" baseline="0" dirty="0" smtClean="0"/>
              <a:t>Po </a:t>
            </a:r>
            <a:r>
              <a:rPr lang="el-GR" baseline="0" dirty="0" smtClean="0"/>
              <a:t>είναι η τιμή ισορροπίας και η ποσότητα </a:t>
            </a:r>
            <a:r>
              <a:rPr lang="en-GB" baseline="0" dirty="0" err="1" smtClean="0"/>
              <a:t>Qo</a:t>
            </a:r>
            <a:r>
              <a:rPr lang="en-GB" baseline="0" dirty="0" smtClean="0"/>
              <a:t> </a:t>
            </a:r>
            <a:r>
              <a:rPr lang="el-GR" baseline="0" dirty="0" smtClean="0"/>
              <a:t>είναι η ποσότητα ισορροπίας.</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2</a:t>
            </a:fld>
            <a:endParaRPr lang="en-GB"/>
          </a:p>
        </p:txBody>
      </p:sp>
    </p:spTree>
    <p:extLst>
      <p:ext uri="{BB962C8B-B14F-4D97-AF65-F5344CB8AC3E}">
        <p14:creationId xmlns:p14="http://schemas.microsoft.com/office/powerpoint/2010/main" val="2255860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Στο</a:t>
            </a:r>
            <a:r>
              <a:rPr lang="el-GR" baseline="0" dirty="0" smtClean="0"/>
              <a:t> παραπάνω διάγραμμα η καμπύλη ζήτησης έχει μετατοπιστεί προς τα δεξιά. Αυτό μπορεί να έχει συμβεί για διάφορους λόγους όπως μια ευνοϊκή μεταβολή των προτιμήσεων των καταναλωτών για το αγαθό, μια αύξηση του εισοδήματος των καταναλωτών (νοουμένου ότι το αγαθό είναι κανονικό), μια αύξηση της τιμής ενός υποκατάστατου αγαθού, κτλ. Σε όλες αυτές τις περιπτώσεις η καμπύλη ζήτησης θα μετατοπιστεί από τη θέση Α στη θέση Β. Η νέα τιμή ισορροπίας θα είναι</a:t>
            </a:r>
            <a:r>
              <a:rPr lang="en-GB" baseline="0" dirty="0" smtClean="0"/>
              <a:t> </a:t>
            </a:r>
            <a:r>
              <a:rPr lang="el-GR" baseline="0" dirty="0" smtClean="0"/>
              <a:t>η τιμή </a:t>
            </a:r>
            <a:r>
              <a:rPr lang="en-GB" baseline="0" dirty="0" smtClean="0"/>
              <a:t>P1 (</a:t>
            </a:r>
            <a:r>
              <a:rPr lang="el-GR" baseline="0" dirty="0" smtClean="0"/>
              <a:t>που είναι μεγαλύτερη από την τιμή </a:t>
            </a:r>
            <a:r>
              <a:rPr lang="en-GB" baseline="0" dirty="0" smtClean="0"/>
              <a:t>Po) </a:t>
            </a:r>
            <a:r>
              <a:rPr lang="el-GR" baseline="0" dirty="0" smtClean="0"/>
              <a:t>και η νέα ποσότητα ισορροπίας θα είναι η ποσότητα </a:t>
            </a:r>
            <a:r>
              <a:rPr lang="en-GB" baseline="0" dirty="0" smtClean="0"/>
              <a:t>Q1 (</a:t>
            </a:r>
            <a:r>
              <a:rPr lang="el-GR" baseline="0" dirty="0" smtClean="0"/>
              <a:t>που είναι μεγαλύτερη από την ποσότητα </a:t>
            </a:r>
            <a:r>
              <a:rPr lang="en-GB" baseline="0" dirty="0" err="1" smtClean="0"/>
              <a:t>Qo</a:t>
            </a:r>
            <a:r>
              <a:rPr lang="en-GB" baseline="0" dirty="0" smtClean="0"/>
              <a:t>). </a:t>
            </a:r>
            <a:r>
              <a:rPr lang="el-GR" baseline="0" dirty="0" smtClean="0"/>
              <a:t>Συνεπώς η αύξηση της ζήτησης οδήγησε σε αύξηση της τιμής και της ποσότητας.</a:t>
            </a:r>
            <a:endParaRPr lang="en-GB" dirty="0"/>
          </a:p>
        </p:txBody>
      </p:sp>
      <p:sp>
        <p:nvSpPr>
          <p:cNvPr id="4" name="Slide Number Placeholder 3"/>
          <p:cNvSpPr>
            <a:spLocks noGrp="1"/>
          </p:cNvSpPr>
          <p:nvPr>
            <p:ph type="sldNum" sz="quarter" idx="10"/>
          </p:nvPr>
        </p:nvSpPr>
        <p:spPr/>
        <p:txBody>
          <a:bodyPr/>
          <a:lstStyle/>
          <a:p>
            <a:fld id="{C8B292A0-0F84-4F12-AA5F-3A88E854A230}" type="slidenum">
              <a:rPr lang="en-GB" smtClean="0"/>
              <a:t>7</a:t>
            </a:fld>
            <a:endParaRPr lang="en-GB"/>
          </a:p>
        </p:txBody>
      </p:sp>
    </p:spTree>
    <p:extLst>
      <p:ext uri="{BB962C8B-B14F-4D97-AF65-F5344CB8AC3E}">
        <p14:creationId xmlns:p14="http://schemas.microsoft.com/office/powerpoint/2010/main" val="1921334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Στο διάγραμμα η καμπύλη ζήτησης έχει μετατοπιστεί προς τα αριστερά. Αυτό μπορεί να έχει συμβεί για διάφορους λόγους όπως μια δυσμενής μεταβολή των προτιμήσεων των καταναλωτών για το αγαθό, μια μείωση του εισοδήματος των καταναλωτών (νοουμένου ότι το αγαθό είναι κανονικό), μια μείωση</a:t>
            </a:r>
            <a:r>
              <a:rPr lang="el-GR" baseline="0" dirty="0" smtClean="0"/>
              <a:t> </a:t>
            </a:r>
            <a:r>
              <a:rPr lang="el-GR" dirty="0" smtClean="0"/>
              <a:t>της τιμής ενός υποκατάστατου αγαθού, κτλ. Σε όλες αυτές τις περιπτώσεις η καμπύλη ζήτησης θα μετατοπιστεί από τη θέση Α στη θέση Β. Η νέα τιμή ισορροπίας θα είναι η τιμή P1 (που είναι μικρότερη από την τιμή </a:t>
            </a:r>
            <a:r>
              <a:rPr lang="el-GR" dirty="0" err="1" smtClean="0"/>
              <a:t>Po</a:t>
            </a:r>
            <a:r>
              <a:rPr lang="el-GR" dirty="0" smtClean="0"/>
              <a:t>) και η νέα ποσότητα ισορροπίας θα είναι η ποσότητα Q1 (που είναι μικρότερη από την ποσότητα </a:t>
            </a:r>
            <a:r>
              <a:rPr lang="el-GR" dirty="0" err="1" smtClean="0"/>
              <a:t>Qo</a:t>
            </a:r>
            <a:r>
              <a:rPr lang="el-GR" dirty="0" smtClean="0"/>
              <a:t>). Συνεπώς η μείωση της ζήτησης οδήγησε σε μείωση της τιμής και της ποσότητας.</a:t>
            </a:r>
          </a:p>
          <a:p>
            <a:endParaRPr lang="el-GR" dirty="0" smtClean="0"/>
          </a:p>
          <a:p>
            <a:endParaRPr lang="en-GB" dirty="0"/>
          </a:p>
        </p:txBody>
      </p:sp>
      <p:sp>
        <p:nvSpPr>
          <p:cNvPr id="4" name="Slide Number Placeholder 3"/>
          <p:cNvSpPr>
            <a:spLocks noGrp="1"/>
          </p:cNvSpPr>
          <p:nvPr>
            <p:ph type="sldNum" sz="quarter" idx="10"/>
          </p:nvPr>
        </p:nvSpPr>
        <p:spPr/>
        <p:txBody>
          <a:bodyPr/>
          <a:lstStyle/>
          <a:p>
            <a:fld id="{C8B292A0-0F84-4F12-AA5F-3A88E854A230}" type="slidenum">
              <a:rPr lang="en-GB" smtClean="0"/>
              <a:t>8</a:t>
            </a:fld>
            <a:endParaRPr lang="en-GB"/>
          </a:p>
        </p:txBody>
      </p:sp>
    </p:spTree>
    <p:extLst>
      <p:ext uri="{BB962C8B-B14F-4D97-AF65-F5344CB8AC3E}">
        <p14:creationId xmlns:p14="http://schemas.microsoft.com/office/powerpoint/2010/main" val="581132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8B292A0-0F84-4F12-AA5F-3A88E854A230}" type="slidenum">
              <a:rPr lang="en-GB" smtClean="0"/>
              <a:t>10</a:t>
            </a:fld>
            <a:endParaRPr lang="en-GB"/>
          </a:p>
        </p:txBody>
      </p:sp>
    </p:spTree>
    <p:extLst>
      <p:ext uri="{BB962C8B-B14F-4D97-AF65-F5344CB8AC3E}">
        <p14:creationId xmlns:p14="http://schemas.microsoft.com/office/powerpoint/2010/main" val="2362788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8B292A0-0F84-4F12-AA5F-3A88E854A230}" type="slidenum">
              <a:rPr lang="en-GB" smtClean="0"/>
              <a:t>11</a:t>
            </a:fld>
            <a:endParaRPr lang="en-GB"/>
          </a:p>
        </p:txBody>
      </p:sp>
    </p:spTree>
    <p:extLst>
      <p:ext uri="{BB962C8B-B14F-4D97-AF65-F5344CB8AC3E}">
        <p14:creationId xmlns:p14="http://schemas.microsoft.com/office/powerpoint/2010/main" val="333621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8679F47-51BC-433A-9E8D-B78D07FD4BE0}" type="datetimeFigureOut">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1288101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679F47-51BC-433A-9E8D-B78D07FD4BE0}" type="datetimeFigureOut">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2955840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679F47-51BC-433A-9E8D-B78D07FD4BE0}" type="datetimeFigureOut">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148299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679F47-51BC-433A-9E8D-B78D07FD4BE0}" type="datetimeFigureOut">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6494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679F47-51BC-433A-9E8D-B78D07FD4BE0}" type="datetimeFigureOut">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590020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8679F47-51BC-433A-9E8D-B78D07FD4BE0}" type="datetimeFigureOut">
              <a:rPr lang="en-GB" smtClean="0"/>
              <a:t>22/03/2024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2693552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8679F47-51BC-433A-9E8D-B78D07FD4BE0}" type="datetimeFigureOut">
              <a:rPr lang="en-GB" smtClean="0"/>
              <a:t>22/03/2024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1310065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8679F47-51BC-433A-9E8D-B78D07FD4BE0}" type="datetimeFigureOut">
              <a:rPr lang="en-GB" smtClean="0"/>
              <a:t>22/03/2024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3535038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679F47-51BC-433A-9E8D-B78D07FD4BE0}" type="datetimeFigureOut">
              <a:rPr lang="en-GB" smtClean="0"/>
              <a:t>22/03/2024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2040532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679F47-51BC-433A-9E8D-B78D07FD4BE0}" type="datetimeFigureOut">
              <a:rPr lang="en-GB" smtClean="0"/>
              <a:t>22/03/2024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73290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679F47-51BC-433A-9E8D-B78D07FD4BE0}" type="datetimeFigureOut">
              <a:rPr lang="en-GB" smtClean="0"/>
              <a:t>22/03/2024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72CCAB-1E7F-4649-BD5E-DB9408B7BCE2}" type="slidenum">
              <a:rPr lang="en-GB" smtClean="0"/>
              <a:t>‹#›</a:t>
            </a:fld>
            <a:endParaRPr lang="en-GB"/>
          </a:p>
        </p:txBody>
      </p:sp>
    </p:spTree>
    <p:extLst>
      <p:ext uri="{BB962C8B-B14F-4D97-AF65-F5344CB8AC3E}">
        <p14:creationId xmlns:p14="http://schemas.microsoft.com/office/powerpoint/2010/main" val="547251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79F47-51BC-433A-9E8D-B78D07FD4BE0}" type="datetimeFigureOut">
              <a:rPr lang="en-GB" smtClean="0"/>
              <a:t>22/03/2024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2CCAB-1E7F-4649-BD5E-DB9408B7BCE2}" type="slidenum">
              <a:rPr lang="en-GB" smtClean="0"/>
              <a:t>‹#›</a:t>
            </a:fld>
            <a:endParaRPr lang="en-GB"/>
          </a:p>
        </p:txBody>
      </p:sp>
    </p:spTree>
    <p:extLst>
      <p:ext uri="{BB962C8B-B14F-4D97-AF65-F5344CB8AC3E}">
        <p14:creationId xmlns:p14="http://schemas.microsoft.com/office/powerpoint/2010/main" val="161364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818" y="1885279"/>
            <a:ext cx="7886700" cy="2011363"/>
          </a:xfrm>
          <a:solidFill>
            <a:schemeClr val="bg2"/>
          </a:solidFill>
        </p:spPr>
        <p:txBody>
          <a:bodyPr/>
          <a:lstStyle/>
          <a:p>
            <a:pPr algn="ctr"/>
            <a:r>
              <a:rPr lang="el-GR" dirty="0" smtClean="0">
                <a:latin typeface="+mn-lt"/>
              </a:rPr>
              <a:t>Ισορροπία στην αγορά</a:t>
            </a:r>
            <a:endParaRPr lang="en-GB"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667661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4892" y="228601"/>
            <a:ext cx="7886700" cy="625473"/>
          </a:xfrm>
        </p:spPr>
        <p:txBody>
          <a:bodyPr>
            <a:normAutofit fontScale="90000"/>
          </a:bodyPr>
          <a:lstStyle/>
          <a:p>
            <a:pPr algn="ctr"/>
            <a:r>
              <a:rPr lang="el-GR" b="1" dirty="0" smtClean="0"/>
              <a:t>Αύξηση της προσφοράς</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895600" y="2133600"/>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smtClean="0"/>
              <a:t>Τιμή</a:t>
            </a:r>
            <a:endParaRPr lang="en-GB" dirty="0"/>
          </a:p>
        </p:txBody>
      </p:sp>
      <p:sp>
        <p:nvSpPr>
          <p:cNvPr id="15" name="TextBox 14"/>
          <p:cNvSpPr txBox="1"/>
          <p:nvPr/>
        </p:nvSpPr>
        <p:spPr>
          <a:xfrm>
            <a:off x="8915400" y="6169581"/>
            <a:ext cx="1428750" cy="369332"/>
          </a:xfrm>
          <a:prstGeom prst="rect">
            <a:avLst/>
          </a:prstGeom>
          <a:noFill/>
        </p:spPr>
        <p:txBody>
          <a:bodyPr wrap="square" rtlCol="0">
            <a:spAutoFit/>
          </a:bodyPr>
          <a:lstStyle/>
          <a:p>
            <a:r>
              <a:rPr lang="el-GR" dirty="0" smtClean="0"/>
              <a:t>Ποσότητα</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8232913" y="4733707"/>
            <a:ext cx="1695450" cy="369332"/>
          </a:xfrm>
          <a:prstGeom prst="rect">
            <a:avLst/>
          </a:prstGeom>
          <a:noFill/>
        </p:spPr>
        <p:txBody>
          <a:bodyPr wrap="square" rtlCol="0">
            <a:spAutoFit/>
          </a:bodyPr>
          <a:lstStyle/>
          <a:p>
            <a:r>
              <a:rPr lang="el-GR" dirty="0" smtClean="0"/>
              <a:t>Ζήτηση</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245371" y="6064582"/>
            <a:ext cx="449162" cy="369332"/>
          </a:xfrm>
          <a:prstGeom prst="rect">
            <a:avLst/>
          </a:prstGeom>
          <a:noFill/>
        </p:spPr>
        <p:txBody>
          <a:bodyPr wrap="none" rtlCol="0">
            <a:spAutoFit/>
          </a:bodyPr>
          <a:lstStyle/>
          <a:p>
            <a:r>
              <a:rPr lang="en-GB" dirty="0" err="1"/>
              <a:t>Q</a:t>
            </a:r>
            <a:r>
              <a:rPr lang="en-GB" sz="1600" dirty="0" err="1" smtClean="0"/>
              <a:t>o</a:t>
            </a:r>
            <a:endParaRPr lang="en-GB" sz="1600" dirty="0"/>
          </a:p>
        </p:txBody>
      </p:sp>
      <p:sp>
        <p:nvSpPr>
          <p:cNvPr id="27" name="TextBox 26"/>
          <p:cNvSpPr txBox="1"/>
          <p:nvPr/>
        </p:nvSpPr>
        <p:spPr>
          <a:xfrm>
            <a:off x="5563479" y="3487843"/>
            <a:ext cx="391454" cy="369332"/>
          </a:xfrm>
          <a:prstGeom prst="rect">
            <a:avLst/>
          </a:prstGeom>
          <a:noFill/>
        </p:spPr>
        <p:txBody>
          <a:bodyPr wrap="none" rtlCol="0">
            <a:spAutoFit/>
          </a:bodyPr>
          <a:lstStyle/>
          <a:p>
            <a:r>
              <a:rPr lang="en-GB" dirty="0"/>
              <a:t>E</a:t>
            </a:r>
            <a:r>
              <a:rPr lang="en-GB" sz="1400" dirty="0"/>
              <a:t>o</a:t>
            </a:r>
          </a:p>
        </p:txBody>
      </p:sp>
      <p:sp>
        <p:nvSpPr>
          <p:cNvPr id="24" name="TextBox 23"/>
          <p:cNvSpPr txBox="1"/>
          <p:nvPr/>
        </p:nvSpPr>
        <p:spPr>
          <a:xfrm>
            <a:off x="6096000" y="6066891"/>
            <a:ext cx="418704" cy="369332"/>
          </a:xfrm>
          <a:prstGeom prst="rect">
            <a:avLst/>
          </a:prstGeom>
          <a:noFill/>
        </p:spPr>
        <p:txBody>
          <a:bodyPr wrap="none" rtlCol="0">
            <a:spAutoFit/>
          </a:bodyPr>
          <a:lstStyle/>
          <a:p>
            <a:r>
              <a:rPr lang="en-GB" dirty="0"/>
              <a:t>Q</a:t>
            </a:r>
            <a:r>
              <a:rPr lang="el-GR" sz="1200" dirty="0" smtClean="0"/>
              <a:t>1</a:t>
            </a:r>
            <a:endParaRPr lang="en-GB" sz="1200" dirty="0"/>
          </a:p>
        </p:txBody>
      </p:sp>
      <p:sp>
        <p:nvSpPr>
          <p:cNvPr id="29" name="TextBox 28"/>
          <p:cNvSpPr txBox="1"/>
          <p:nvPr/>
        </p:nvSpPr>
        <p:spPr>
          <a:xfrm>
            <a:off x="1652378" y="4019584"/>
            <a:ext cx="394660" cy="369332"/>
          </a:xfrm>
          <a:prstGeom prst="rect">
            <a:avLst/>
          </a:prstGeom>
          <a:noFill/>
        </p:spPr>
        <p:txBody>
          <a:bodyPr wrap="none" rtlCol="0">
            <a:spAutoFit/>
          </a:bodyPr>
          <a:lstStyle/>
          <a:p>
            <a:r>
              <a:rPr lang="en-GB" dirty="0"/>
              <a:t>P</a:t>
            </a:r>
            <a:r>
              <a:rPr lang="en-GB" sz="1400" dirty="0" smtClean="0"/>
              <a:t>1</a:t>
            </a:r>
            <a:endParaRPr lang="en-GB" sz="1400" dirty="0"/>
          </a:p>
        </p:txBody>
      </p:sp>
      <p:cxnSp>
        <p:nvCxnSpPr>
          <p:cNvPr id="30" name="Straight Connector 29"/>
          <p:cNvCxnSpPr/>
          <p:nvPr/>
        </p:nvCxnSpPr>
        <p:spPr>
          <a:xfrm>
            <a:off x="2208144" y="4217540"/>
            <a:ext cx="4046882" cy="6498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810000" y="26670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6362700" y="4388916"/>
            <a:ext cx="0" cy="163088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8991600" y="2289948"/>
            <a:ext cx="1695450" cy="369332"/>
          </a:xfrm>
          <a:prstGeom prst="rect">
            <a:avLst/>
          </a:prstGeom>
          <a:noFill/>
        </p:spPr>
        <p:txBody>
          <a:bodyPr wrap="square" rtlCol="0">
            <a:spAutoFit/>
          </a:bodyPr>
          <a:lstStyle/>
          <a:p>
            <a:r>
              <a:rPr lang="el-GR" dirty="0" smtClean="0"/>
              <a:t>Προσφορά</a:t>
            </a:r>
            <a:endParaRPr lang="en-GB" dirty="0"/>
          </a:p>
        </p:txBody>
      </p:sp>
      <p:sp>
        <p:nvSpPr>
          <p:cNvPr id="34" name="TextBox 33"/>
          <p:cNvSpPr txBox="1"/>
          <p:nvPr/>
        </p:nvSpPr>
        <p:spPr>
          <a:xfrm>
            <a:off x="6492426" y="4044434"/>
            <a:ext cx="388248" cy="369332"/>
          </a:xfrm>
          <a:prstGeom prst="rect">
            <a:avLst/>
          </a:prstGeom>
          <a:noFill/>
        </p:spPr>
        <p:txBody>
          <a:bodyPr wrap="none" rtlCol="0">
            <a:spAutoFit/>
          </a:bodyPr>
          <a:lstStyle/>
          <a:p>
            <a:r>
              <a:rPr lang="en-GB" dirty="0" smtClean="0"/>
              <a:t>E</a:t>
            </a:r>
            <a:r>
              <a:rPr lang="el-GR" sz="1400" dirty="0"/>
              <a:t>1</a:t>
            </a:r>
            <a:endParaRPr lang="en-GB" sz="1400" dirty="0"/>
          </a:p>
        </p:txBody>
      </p:sp>
    </p:spTree>
    <p:extLst>
      <p:ext uri="{BB962C8B-B14F-4D97-AF65-F5344CB8AC3E}">
        <p14:creationId xmlns:p14="http://schemas.microsoft.com/office/powerpoint/2010/main" val="17034208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Μείωση της προσφοράς</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dirty="0"/>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895600" y="2133600"/>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smtClean="0"/>
              <a:t>Τιμή</a:t>
            </a:r>
            <a:endParaRPr lang="en-GB" dirty="0"/>
          </a:p>
        </p:txBody>
      </p:sp>
      <p:sp>
        <p:nvSpPr>
          <p:cNvPr id="15" name="TextBox 14"/>
          <p:cNvSpPr txBox="1"/>
          <p:nvPr/>
        </p:nvSpPr>
        <p:spPr>
          <a:xfrm>
            <a:off x="9258300" y="6111318"/>
            <a:ext cx="1428750" cy="369332"/>
          </a:xfrm>
          <a:prstGeom prst="rect">
            <a:avLst/>
          </a:prstGeom>
          <a:noFill/>
        </p:spPr>
        <p:txBody>
          <a:bodyPr wrap="square" rtlCol="0">
            <a:spAutoFit/>
          </a:bodyPr>
          <a:lstStyle/>
          <a:p>
            <a:r>
              <a:rPr lang="el-GR" dirty="0" smtClean="0"/>
              <a:t>Ποσότητα</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8230870" y="5039023"/>
            <a:ext cx="1695450" cy="369332"/>
          </a:xfrm>
          <a:prstGeom prst="rect">
            <a:avLst/>
          </a:prstGeom>
          <a:noFill/>
        </p:spPr>
        <p:txBody>
          <a:bodyPr wrap="square" rtlCol="0">
            <a:spAutoFit/>
          </a:bodyPr>
          <a:lstStyle/>
          <a:p>
            <a:r>
              <a:rPr lang="el-GR" dirty="0" smtClean="0"/>
              <a:t>Ζήτηση</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245371" y="6064582"/>
            <a:ext cx="449162" cy="369332"/>
          </a:xfrm>
          <a:prstGeom prst="rect">
            <a:avLst/>
          </a:prstGeom>
          <a:noFill/>
        </p:spPr>
        <p:txBody>
          <a:bodyPr wrap="none" rtlCol="0">
            <a:spAutoFit/>
          </a:bodyPr>
          <a:lstStyle/>
          <a:p>
            <a:r>
              <a:rPr lang="en-GB" dirty="0" err="1"/>
              <a:t>Q</a:t>
            </a:r>
            <a:r>
              <a:rPr lang="en-GB" sz="1600" dirty="0" err="1" smtClean="0"/>
              <a:t>o</a:t>
            </a:r>
            <a:endParaRPr lang="en-GB" sz="1600" dirty="0"/>
          </a:p>
        </p:txBody>
      </p:sp>
      <p:sp>
        <p:nvSpPr>
          <p:cNvPr id="27" name="TextBox 26"/>
          <p:cNvSpPr txBox="1"/>
          <p:nvPr/>
        </p:nvSpPr>
        <p:spPr>
          <a:xfrm>
            <a:off x="5563479" y="3487843"/>
            <a:ext cx="391454" cy="369332"/>
          </a:xfrm>
          <a:prstGeom prst="rect">
            <a:avLst/>
          </a:prstGeom>
          <a:noFill/>
        </p:spPr>
        <p:txBody>
          <a:bodyPr wrap="none" rtlCol="0">
            <a:spAutoFit/>
          </a:bodyPr>
          <a:lstStyle/>
          <a:p>
            <a:r>
              <a:rPr lang="en-GB" dirty="0"/>
              <a:t>E</a:t>
            </a:r>
            <a:r>
              <a:rPr lang="en-GB" sz="1400" dirty="0"/>
              <a:t>o</a:t>
            </a:r>
          </a:p>
        </p:txBody>
      </p:sp>
      <p:sp>
        <p:nvSpPr>
          <p:cNvPr id="24" name="TextBox 23"/>
          <p:cNvSpPr txBox="1"/>
          <p:nvPr/>
        </p:nvSpPr>
        <p:spPr>
          <a:xfrm>
            <a:off x="6096000" y="6066891"/>
            <a:ext cx="418704" cy="369332"/>
          </a:xfrm>
          <a:prstGeom prst="rect">
            <a:avLst/>
          </a:prstGeom>
          <a:noFill/>
        </p:spPr>
        <p:txBody>
          <a:bodyPr wrap="none" rtlCol="0">
            <a:spAutoFit/>
          </a:bodyPr>
          <a:lstStyle/>
          <a:p>
            <a:r>
              <a:rPr lang="en-GB" dirty="0" smtClean="0"/>
              <a:t>Q</a:t>
            </a:r>
            <a:r>
              <a:rPr lang="el-GR" sz="1200" dirty="0" smtClean="0"/>
              <a:t>1</a:t>
            </a:r>
            <a:endParaRPr lang="en-GB" sz="1200" dirty="0"/>
          </a:p>
        </p:txBody>
      </p:sp>
      <p:sp>
        <p:nvSpPr>
          <p:cNvPr id="29" name="TextBox 28"/>
          <p:cNvSpPr txBox="1"/>
          <p:nvPr/>
        </p:nvSpPr>
        <p:spPr>
          <a:xfrm>
            <a:off x="1652378" y="4019584"/>
            <a:ext cx="394660" cy="369332"/>
          </a:xfrm>
          <a:prstGeom prst="rect">
            <a:avLst/>
          </a:prstGeom>
          <a:noFill/>
        </p:spPr>
        <p:txBody>
          <a:bodyPr wrap="none" rtlCol="0">
            <a:spAutoFit/>
          </a:bodyPr>
          <a:lstStyle/>
          <a:p>
            <a:r>
              <a:rPr lang="en-GB" dirty="0"/>
              <a:t>P</a:t>
            </a:r>
            <a:r>
              <a:rPr lang="en-GB" sz="1400" dirty="0" smtClean="0"/>
              <a:t>1</a:t>
            </a:r>
            <a:endParaRPr lang="en-GB" sz="1400" dirty="0"/>
          </a:p>
        </p:txBody>
      </p:sp>
      <p:cxnSp>
        <p:nvCxnSpPr>
          <p:cNvPr id="30" name="Straight Connector 29"/>
          <p:cNvCxnSpPr/>
          <p:nvPr/>
        </p:nvCxnSpPr>
        <p:spPr>
          <a:xfrm>
            <a:off x="2208144" y="4217540"/>
            <a:ext cx="4046882" cy="6498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810000" y="26670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6362700" y="4388916"/>
            <a:ext cx="0" cy="163088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8991600" y="2289948"/>
            <a:ext cx="1695450" cy="369332"/>
          </a:xfrm>
          <a:prstGeom prst="rect">
            <a:avLst/>
          </a:prstGeom>
          <a:noFill/>
        </p:spPr>
        <p:txBody>
          <a:bodyPr wrap="square" rtlCol="0">
            <a:spAutoFit/>
          </a:bodyPr>
          <a:lstStyle/>
          <a:p>
            <a:r>
              <a:rPr lang="el-GR" dirty="0" smtClean="0"/>
              <a:t>Προσφορά</a:t>
            </a:r>
            <a:endParaRPr lang="en-GB" dirty="0"/>
          </a:p>
        </p:txBody>
      </p:sp>
      <p:sp>
        <p:nvSpPr>
          <p:cNvPr id="34" name="TextBox 33"/>
          <p:cNvSpPr txBox="1"/>
          <p:nvPr/>
        </p:nvSpPr>
        <p:spPr>
          <a:xfrm>
            <a:off x="6492426" y="4044434"/>
            <a:ext cx="388248" cy="369332"/>
          </a:xfrm>
          <a:prstGeom prst="rect">
            <a:avLst/>
          </a:prstGeom>
          <a:noFill/>
        </p:spPr>
        <p:txBody>
          <a:bodyPr wrap="none" rtlCol="0">
            <a:spAutoFit/>
          </a:bodyPr>
          <a:lstStyle/>
          <a:p>
            <a:r>
              <a:rPr lang="en-GB" dirty="0" smtClean="0"/>
              <a:t>E</a:t>
            </a:r>
            <a:r>
              <a:rPr lang="el-GR" sz="1400" dirty="0"/>
              <a:t>1</a:t>
            </a:r>
            <a:endParaRPr lang="en-GB" sz="1400" dirty="0"/>
          </a:p>
        </p:txBody>
      </p:sp>
    </p:spTree>
    <p:extLst>
      <p:ext uri="{BB962C8B-B14F-4D97-AF65-F5344CB8AC3E}">
        <p14:creationId xmlns:p14="http://schemas.microsoft.com/office/powerpoint/2010/main" val="2463542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69412"/>
            <a:ext cx="8305800" cy="684662"/>
          </a:xfrm>
        </p:spPr>
        <p:txBody>
          <a:bodyPr>
            <a:noAutofit/>
          </a:bodyPr>
          <a:lstStyle/>
          <a:p>
            <a:pPr algn="ctr"/>
            <a:r>
              <a:rPr lang="el-GR" sz="2800" b="1" dirty="0" smtClean="0">
                <a:latin typeface="+mn-lt"/>
              </a:rPr>
              <a:t>Ισορροπία στην αγορά</a:t>
            </a:r>
            <a:endParaRPr lang="en-GB" sz="2800" b="1"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895600" y="2133600"/>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3132609" y="1983820"/>
            <a:ext cx="4836988" cy="3266953"/>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smtClean="0"/>
              <a:t>Τιμή</a:t>
            </a:r>
            <a:endParaRPr lang="en-GB" dirty="0"/>
          </a:p>
        </p:txBody>
      </p:sp>
      <p:sp>
        <p:nvSpPr>
          <p:cNvPr id="15" name="TextBox 14"/>
          <p:cNvSpPr txBox="1"/>
          <p:nvPr/>
        </p:nvSpPr>
        <p:spPr>
          <a:xfrm>
            <a:off x="8915400" y="6169581"/>
            <a:ext cx="1428750" cy="369332"/>
          </a:xfrm>
          <a:prstGeom prst="rect">
            <a:avLst/>
          </a:prstGeom>
          <a:noFill/>
        </p:spPr>
        <p:txBody>
          <a:bodyPr wrap="square" rtlCol="0">
            <a:spAutoFit/>
          </a:bodyPr>
          <a:lstStyle/>
          <a:p>
            <a:r>
              <a:rPr lang="el-GR" dirty="0" smtClean="0"/>
              <a:t>Ποσότητα</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8232913" y="4733707"/>
            <a:ext cx="1695450" cy="369332"/>
          </a:xfrm>
          <a:prstGeom prst="rect">
            <a:avLst/>
          </a:prstGeom>
          <a:noFill/>
        </p:spPr>
        <p:txBody>
          <a:bodyPr wrap="square" rtlCol="0">
            <a:spAutoFit/>
          </a:bodyPr>
          <a:lstStyle/>
          <a:p>
            <a:r>
              <a:rPr lang="el-GR" dirty="0" smtClean="0"/>
              <a:t>Ζήτηση</a:t>
            </a:r>
            <a:endParaRPr lang="en-GB" dirty="0"/>
          </a:p>
        </p:txBody>
      </p:sp>
      <p:cxnSp>
        <p:nvCxnSpPr>
          <p:cNvPr id="19" name="Straight Connector 18"/>
          <p:cNvCxnSpPr/>
          <p:nvPr/>
        </p:nvCxnSpPr>
        <p:spPr>
          <a:xfrm>
            <a:off x="2263542" y="3677027"/>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87169" y="3449743"/>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159201" y="6049963"/>
            <a:ext cx="449162" cy="369332"/>
          </a:xfrm>
          <a:prstGeom prst="rect">
            <a:avLst/>
          </a:prstGeom>
          <a:noFill/>
        </p:spPr>
        <p:txBody>
          <a:bodyPr wrap="none" rtlCol="0">
            <a:spAutoFit/>
          </a:bodyPr>
          <a:lstStyle/>
          <a:p>
            <a:r>
              <a:rPr lang="en-GB" dirty="0"/>
              <a:t>Q</a:t>
            </a:r>
            <a:r>
              <a:rPr lang="en-GB" sz="1600" dirty="0" smtClean="0"/>
              <a:t>o</a:t>
            </a:r>
            <a:endParaRPr lang="en-GB" sz="1600" dirty="0"/>
          </a:p>
        </p:txBody>
      </p:sp>
      <p:sp>
        <p:nvSpPr>
          <p:cNvPr id="27" name="TextBox 26"/>
          <p:cNvSpPr txBox="1"/>
          <p:nvPr/>
        </p:nvSpPr>
        <p:spPr>
          <a:xfrm>
            <a:off x="5563479" y="3487843"/>
            <a:ext cx="317716" cy="369332"/>
          </a:xfrm>
          <a:prstGeom prst="rect">
            <a:avLst/>
          </a:prstGeom>
          <a:noFill/>
        </p:spPr>
        <p:txBody>
          <a:bodyPr wrap="none" rtlCol="0">
            <a:spAutoFit/>
          </a:bodyPr>
          <a:lstStyle/>
          <a:p>
            <a:r>
              <a:rPr lang="el-GR" dirty="0" smtClean="0"/>
              <a:t>Α</a:t>
            </a:r>
            <a:endParaRPr lang="en-GB" sz="1400" dirty="0"/>
          </a:p>
        </p:txBody>
      </p:sp>
      <p:sp>
        <p:nvSpPr>
          <p:cNvPr id="3" name="TextBox 2"/>
          <p:cNvSpPr txBox="1"/>
          <p:nvPr/>
        </p:nvSpPr>
        <p:spPr>
          <a:xfrm>
            <a:off x="4217546" y="1804421"/>
            <a:ext cx="2527872" cy="861774"/>
          </a:xfrm>
          <a:prstGeom prst="rect">
            <a:avLst/>
          </a:prstGeom>
          <a:noFill/>
        </p:spPr>
        <p:txBody>
          <a:bodyPr wrap="none" rtlCol="0">
            <a:spAutoFit/>
          </a:bodyPr>
          <a:lstStyle/>
          <a:p>
            <a:pPr algn="just"/>
            <a:r>
              <a:rPr lang="el-GR" sz="1600" dirty="0" smtClean="0"/>
              <a:t>Η αγορά είναι σε ισορροπία</a:t>
            </a:r>
          </a:p>
          <a:p>
            <a:pPr algn="just"/>
            <a:r>
              <a:rPr lang="el-GR" sz="1600" dirty="0" smtClean="0"/>
              <a:t>όταν η προσφορά ισούται </a:t>
            </a:r>
          </a:p>
          <a:p>
            <a:pPr algn="just"/>
            <a:r>
              <a:rPr lang="el-GR" sz="1600" dirty="0" smtClean="0"/>
              <a:t>με τη ζήτηση.</a:t>
            </a:r>
            <a:endParaRPr lang="en-GB" sz="1600" dirty="0"/>
          </a:p>
        </p:txBody>
      </p:sp>
    </p:spTree>
    <p:extLst>
      <p:ext uri="{BB962C8B-B14F-4D97-AF65-F5344CB8AC3E}">
        <p14:creationId xmlns:p14="http://schemas.microsoft.com/office/powerpoint/2010/main" val="7364266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Υπερβάλλουσα προσφορά</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895600" y="2133600"/>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smtClean="0"/>
              <a:t>Τιμή</a:t>
            </a:r>
            <a:endParaRPr lang="en-GB" dirty="0"/>
          </a:p>
        </p:txBody>
      </p:sp>
      <p:sp>
        <p:nvSpPr>
          <p:cNvPr id="15" name="TextBox 14"/>
          <p:cNvSpPr txBox="1"/>
          <p:nvPr/>
        </p:nvSpPr>
        <p:spPr>
          <a:xfrm>
            <a:off x="8915400" y="6169581"/>
            <a:ext cx="1428750" cy="369332"/>
          </a:xfrm>
          <a:prstGeom prst="rect">
            <a:avLst/>
          </a:prstGeom>
          <a:noFill/>
        </p:spPr>
        <p:txBody>
          <a:bodyPr wrap="square" rtlCol="0">
            <a:spAutoFit/>
          </a:bodyPr>
          <a:lstStyle/>
          <a:p>
            <a:r>
              <a:rPr lang="el-GR" dirty="0"/>
              <a:t>Απασχόληση</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8232913" y="4733707"/>
            <a:ext cx="1695450" cy="369332"/>
          </a:xfrm>
          <a:prstGeom prst="rect">
            <a:avLst/>
          </a:prstGeom>
          <a:noFill/>
        </p:spPr>
        <p:txBody>
          <a:bodyPr wrap="square" rtlCol="0">
            <a:spAutoFit/>
          </a:bodyPr>
          <a:lstStyle/>
          <a:p>
            <a:r>
              <a:rPr lang="el-GR" dirty="0" smtClean="0"/>
              <a:t>Ζήτηση</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245371" y="6064582"/>
            <a:ext cx="449162" cy="369332"/>
          </a:xfrm>
          <a:prstGeom prst="rect">
            <a:avLst/>
          </a:prstGeom>
          <a:noFill/>
        </p:spPr>
        <p:txBody>
          <a:bodyPr wrap="none" rtlCol="0">
            <a:spAutoFit/>
          </a:bodyPr>
          <a:lstStyle/>
          <a:p>
            <a:r>
              <a:rPr lang="en-GB" dirty="0"/>
              <a:t>Q</a:t>
            </a:r>
            <a:r>
              <a:rPr lang="en-GB" sz="1600" dirty="0" smtClean="0"/>
              <a:t>o</a:t>
            </a:r>
            <a:endParaRPr lang="en-GB" sz="1600" dirty="0"/>
          </a:p>
        </p:txBody>
      </p:sp>
      <p:sp>
        <p:nvSpPr>
          <p:cNvPr id="27" name="TextBox 26"/>
          <p:cNvSpPr txBox="1"/>
          <p:nvPr/>
        </p:nvSpPr>
        <p:spPr>
          <a:xfrm>
            <a:off x="5563479" y="3487843"/>
            <a:ext cx="391454" cy="369332"/>
          </a:xfrm>
          <a:prstGeom prst="rect">
            <a:avLst/>
          </a:prstGeom>
          <a:noFill/>
        </p:spPr>
        <p:txBody>
          <a:bodyPr wrap="none" rtlCol="0">
            <a:spAutoFit/>
          </a:bodyPr>
          <a:lstStyle/>
          <a:p>
            <a:r>
              <a:rPr lang="en-GB" dirty="0"/>
              <a:t>E</a:t>
            </a:r>
            <a:r>
              <a:rPr lang="en-GB" sz="1400" dirty="0"/>
              <a:t>o</a:t>
            </a:r>
          </a:p>
        </p:txBody>
      </p:sp>
      <p:cxnSp>
        <p:nvCxnSpPr>
          <p:cNvPr id="18" name="Straight Connector 17"/>
          <p:cNvCxnSpPr/>
          <p:nvPr/>
        </p:nvCxnSpPr>
        <p:spPr>
          <a:xfrm>
            <a:off x="2277718" y="3075508"/>
            <a:ext cx="4046882" cy="6498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794" y="2879902"/>
            <a:ext cx="394660" cy="369332"/>
          </a:xfrm>
          <a:prstGeom prst="rect">
            <a:avLst/>
          </a:prstGeom>
          <a:noFill/>
        </p:spPr>
        <p:txBody>
          <a:bodyPr wrap="none" rtlCol="0">
            <a:spAutoFit/>
          </a:bodyPr>
          <a:lstStyle/>
          <a:p>
            <a:r>
              <a:rPr lang="en-GB" dirty="0" smtClean="0"/>
              <a:t>P</a:t>
            </a:r>
            <a:r>
              <a:rPr lang="en-GB" sz="1400" dirty="0"/>
              <a:t>1</a:t>
            </a:r>
          </a:p>
        </p:txBody>
      </p:sp>
      <p:cxnSp>
        <p:nvCxnSpPr>
          <p:cNvPr id="21" name="Straight Connector 20"/>
          <p:cNvCxnSpPr/>
          <p:nvPr/>
        </p:nvCxnSpPr>
        <p:spPr>
          <a:xfrm flipV="1">
            <a:off x="4419600" y="3175938"/>
            <a:ext cx="0" cy="284386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248400" y="3129556"/>
            <a:ext cx="13252" cy="289024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096000" y="6066891"/>
            <a:ext cx="401072" cy="369332"/>
          </a:xfrm>
          <a:prstGeom prst="rect">
            <a:avLst/>
          </a:prstGeom>
          <a:noFill/>
        </p:spPr>
        <p:txBody>
          <a:bodyPr wrap="none" rtlCol="0">
            <a:spAutoFit/>
          </a:bodyPr>
          <a:lstStyle/>
          <a:p>
            <a:r>
              <a:rPr lang="en-GB" dirty="0" smtClean="0"/>
              <a:t>Q</a:t>
            </a:r>
            <a:r>
              <a:rPr lang="en-GB" sz="1200" dirty="0"/>
              <a:t>s</a:t>
            </a:r>
          </a:p>
        </p:txBody>
      </p:sp>
      <p:sp>
        <p:nvSpPr>
          <p:cNvPr id="28" name="TextBox 27"/>
          <p:cNvSpPr txBox="1"/>
          <p:nvPr/>
        </p:nvSpPr>
        <p:spPr>
          <a:xfrm>
            <a:off x="4259337" y="6064582"/>
            <a:ext cx="420308" cy="369332"/>
          </a:xfrm>
          <a:prstGeom prst="rect">
            <a:avLst/>
          </a:prstGeom>
          <a:noFill/>
        </p:spPr>
        <p:txBody>
          <a:bodyPr wrap="none" rtlCol="0">
            <a:spAutoFit/>
          </a:bodyPr>
          <a:lstStyle/>
          <a:p>
            <a:r>
              <a:rPr lang="en-GB" dirty="0" err="1" smtClean="0"/>
              <a:t>Q</a:t>
            </a:r>
            <a:r>
              <a:rPr lang="en-GB" sz="1200" dirty="0" err="1" smtClean="0"/>
              <a:t>d</a:t>
            </a:r>
            <a:endParaRPr lang="en-GB" sz="1600" dirty="0"/>
          </a:p>
        </p:txBody>
      </p:sp>
      <p:sp>
        <p:nvSpPr>
          <p:cNvPr id="3" name="TextBox 2"/>
          <p:cNvSpPr txBox="1"/>
          <p:nvPr/>
        </p:nvSpPr>
        <p:spPr>
          <a:xfrm>
            <a:off x="8847481" y="2574975"/>
            <a:ext cx="2738597" cy="1815882"/>
          </a:xfrm>
          <a:prstGeom prst="rect">
            <a:avLst/>
          </a:prstGeom>
          <a:noFill/>
        </p:spPr>
        <p:txBody>
          <a:bodyPr wrap="square" rtlCol="0">
            <a:spAutoFit/>
          </a:bodyPr>
          <a:lstStyle/>
          <a:p>
            <a:pPr algn="just"/>
            <a:r>
              <a:rPr lang="el-GR" sz="1600" dirty="0" smtClean="0"/>
              <a:t>Τιμή μεγαλύτερη από την τιμή ισορροπίας θα προκαλέσει υπερβάλλουσα προσφορά. Ο ανταγωνισμός μεταξύ των παραγωγών θα οδηγήσει την αγορά ξανά πίσω στο σημείο ισορροπίας.</a:t>
            </a:r>
          </a:p>
        </p:txBody>
      </p:sp>
      <p:sp>
        <p:nvSpPr>
          <p:cNvPr id="7" name="Right Brace 6"/>
          <p:cNvSpPr/>
          <p:nvPr/>
        </p:nvSpPr>
        <p:spPr>
          <a:xfrm rot="16200000">
            <a:off x="5145741" y="1720777"/>
            <a:ext cx="376519" cy="182880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TextBox 30"/>
          <p:cNvSpPr txBox="1"/>
          <p:nvPr/>
        </p:nvSpPr>
        <p:spPr>
          <a:xfrm>
            <a:off x="4633204" y="1809511"/>
            <a:ext cx="1401592" cy="323165"/>
          </a:xfrm>
          <a:prstGeom prst="rect">
            <a:avLst/>
          </a:prstGeom>
          <a:noFill/>
        </p:spPr>
        <p:txBody>
          <a:bodyPr wrap="square" rtlCol="0">
            <a:spAutoFit/>
          </a:bodyPr>
          <a:lstStyle/>
          <a:p>
            <a:pPr algn="ctr"/>
            <a:r>
              <a:rPr lang="el-GR" sz="1500" dirty="0" smtClean="0"/>
              <a:t>Πλεόνασμα</a:t>
            </a:r>
            <a:endParaRPr lang="en-GB" sz="1500" dirty="0"/>
          </a:p>
        </p:txBody>
      </p:sp>
    </p:spTree>
    <p:extLst>
      <p:ext uri="{BB962C8B-B14F-4D97-AF65-F5344CB8AC3E}">
        <p14:creationId xmlns:p14="http://schemas.microsoft.com/office/powerpoint/2010/main" val="208221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1000"/>
                                        <p:tgtEl>
                                          <p:spTgt spid="21"/>
                                        </p:tgtEl>
                                      </p:cBhvr>
                                    </p:animEffect>
                                    <p:anim calcmode="lin" valueType="num">
                                      <p:cBhvr>
                                        <p:cTn id="22" dur="1000" fill="hold"/>
                                        <p:tgtEl>
                                          <p:spTgt spid="21"/>
                                        </p:tgtEl>
                                        <p:attrNameLst>
                                          <p:attrName>ppt_x</p:attrName>
                                        </p:attrNameLst>
                                      </p:cBhvr>
                                      <p:tavLst>
                                        <p:tav tm="0">
                                          <p:val>
                                            <p:strVal val="#ppt_x"/>
                                          </p:val>
                                        </p:tav>
                                        <p:tav tm="100000">
                                          <p:val>
                                            <p:strVal val="#ppt_x"/>
                                          </p:val>
                                        </p:tav>
                                      </p:tavLst>
                                    </p:anim>
                                    <p:anim calcmode="lin" valueType="num">
                                      <p:cBhvr>
                                        <p:cTn id="2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1000"/>
                                        <p:tgtEl>
                                          <p:spTgt spid="28"/>
                                        </p:tgtEl>
                                      </p:cBhvr>
                                    </p:animEffect>
                                    <p:anim calcmode="lin" valueType="num">
                                      <p:cBhvr>
                                        <p:cTn id="29" dur="1000" fill="hold"/>
                                        <p:tgtEl>
                                          <p:spTgt spid="28"/>
                                        </p:tgtEl>
                                        <p:attrNameLst>
                                          <p:attrName>ppt_x</p:attrName>
                                        </p:attrNameLst>
                                      </p:cBhvr>
                                      <p:tavLst>
                                        <p:tav tm="0">
                                          <p:val>
                                            <p:strVal val="#ppt_x"/>
                                          </p:val>
                                        </p:tav>
                                        <p:tav tm="100000">
                                          <p:val>
                                            <p:strVal val="#ppt_x"/>
                                          </p:val>
                                        </p:tav>
                                      </p:tavLst>
                                    </p:anim>
                                    <p:anim calcmode="lin" valueType="num">
                                      <p:cBhvr>
                                        <p:cTn id="30"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1000"/>
                                        <p:tgtEl>
                                          <p:spTgt spid="23"/>
                                        </p:tgtEl>
                                      </p:cBhvr>
                                    </p:animEffect>
                                    <p:anim calcmode="lin" valueType="num">
                                      <p:cBhvr>
                                        <p:cTn id="36" dur="1000" fill="hold"/>
                                        <p:tgtEl>
                                          <p:spTgt spid="23"/>
                                        </p:tgtEl>
                                        <p:attrNameLst>
                                          <p:attrName>ppt_x</p:attrName>
                                        </p:attrNameLst>
                                      </p:cBhvr>
                                      <p:tavLst>
                                        <p:tav tm="0">
                                          <p:val>
                                            <p:strVal val="#ppt_x"/>
                                          </p:val>
                                        </p:tav>
                                        <p:tav tm="100000">
                                          <p:val>
                                            <p:strVal val="#ppt_x"/>
                                          </p:val>
                                        </p:tav>
                                      </p:tavLst>
                                    </p:anim>
                                    <p:anim calcmode="lin" valueType="num">
                                      <p:cBhvr>
                                        <p:cTn id="37"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1000"/>
                                        <p:tgtEl>
                                          <p:spTgt spid="24"/>
                                        </p:tgtEl>
                                      </p:cBhvr>
                                    </p:animEffect>
                                    <p:anim calcmode="lin" valueType="num">
                                      <p:cBhvr>
                                        <p:cTn id="43" dur="1000" fill="hold"/>
                                        <p:tgtEl>
                                          <p:spTgt spid="24"/>
                                        </p:tgtEl>
                                        <p:attrNameLst>
                                          <p:attrName>ppt_x</p:attrName>
                                        </p:attrNameLst>
                                      </p:cBhvr>
                                      <p:tavLst>
                                        <p:tav tm="0">
                                          <p:val>
                                            <p:strVal val="#ppt_x"/>
                                          </p:val>
                                        </p:tav>
                                        <p:tav tm="100000">
                                          <p:val>
                                            <p:strVal val="#ppt_x"/>
                                          </p:val>
                                        </p:tav>
                                      </p:tavLst>
                                    </p:anim>
                                    <p:anim calcmode="lin" valueType="num">
                                      <p:cBhvr>
                                        <p:cTn id="4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fade">
                                      <p:cBhvr>
                                        <p:cTn id="49" dur="1000"/>
                                        <p:tgtEl>
                                          <p:spTgt spid="7"/>
                                        </p:tgtEl>
                                      </p:cBhvr>
                                    </p:animEffect>
                                    <p:anim calcmode="lin" valueType="num">
                                      <p:cBhvr>
                                        <p:cTn id="50" dur="1000" fill="hold"/>
                                        <p:tgtEl>
                                          <p:spTgt spid="7"/>
                                        </p:tgtEl>
                                        <p:attrNameLst>
                                          <p:attrName>ppt_x</p:attrName>
                                        </p:attrNameLst>
                                      </p:cBhvr>
                                      <p:tavLst>
                                        <p:tav tm="0">
                                          <p:val>
                                            <p:strVal val="#ppt_x"/>
                                          </p:val>
                                        </p:tav>
                                        <p:tav tm="100000">
                                          <p:val>
                                            <p:strVal val="#ppt_x"/>
                                          </p:val>
                                        </p:tav>
                                      </p:tavLst>
                                    </p:anim>
                                    <p:anim calcmode="lin" valueType="num">
                                      <p:cBhvr>
                                        <p:cTn id="5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fade">
                                      <p:cBhvr>
                                        <p:cTn id="56" dur="1000"/>
                                        <p:tgtEl>
                                          <p:spTgt spid="31"/>
                                        </p:tgtEl>
                                      </p:cBhvr>
                                    </p:animEffect>
                                    <p:anim calcmode="lin" valueType="num">
                                      <p:cBhvr>
                                        <p:cTn id="57" dur="1000" fill="hold"/>
                                        <p:tgtEl>
                                          <p:spTgt spid="31"/>
                                        </p:tgtEl>
                                        <p:attrNameLst>
                                          <p:attrName>ppt_x</p:attrName>
                                        </p:attrNameLst>
                                      </p:cBhvr>
                                      <p:tavLst>
                                        <p:tav tm="0">
                                          <p:val>
                                            <p:strVal val="#ppt_x"/>
                                          </p:val>
                                        </p:tav>
                                        <p:tav tm="100000">
                                          <p:val>
                                            <p:strVal val="#ppt_x"/>
                                          </p:val>
                                        </p:tav>
                                      </p:tavLst>
                                    </p:anim>
                                    <p:anim calcmode="lin" valueType="num">
                                      <p:cBhvr>
                                        <p:cTn id="58"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4" grpId="0"/>
      <p:bldP spid="28" grpId="0"/>
      <p:bldP spid="7" grpId="0" animBg="1"/>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Υπερβάλλουσα ζήτηση</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895600" y="2133600"/>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smtClean="0"/>
              <a:t>Τιμή</a:t>
            </a:r>
            <a:endParaRPr lang="en-GB" dirty="0"/>
          </a:p>
        </p:txBody>
      </p:sp>
      <p:sp>
        <p:nvSpPr>
          <p:cNvPr id="15" name="TextBox 14"/>
          <p:cNvSpPr txBox="1"/>
          <p:nvPr/>
        </p:nvSpPr>
        <p:spPr>
          <a:xfrm>
            <a:off x="8915400" y="6169581"/>
            <a:ext cx="1428750" cy="369332"/>
          </a:xfrm>
          <a:prstGeom prst="rect">
            <a:avLst/>
          </a:prstGeom>
          <a:noFill/>
        </p:spPr>
        <p:txBody>
          <a:bodyPr wrap="square" rtlCol="0">
            <a:spAutoFit/>
          </a:bodyPr>
          <a:lstStyle/>
          <a:p>
            <a:r>
              <a:rPr lang="el-GR" dirty="0"/>
              <a:t>Απασχόληση</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8232913" y="4733707"/>
            <a:ext cx="1695450" cy="369332"/>
          </a:xfrm>
          <a:prstGeom prst="rect">
            <a:avLst/>
          </a:prstGeom>
          <a:noFill/>
        </p:spPr>
        <p:txBody>
          <a:bodyPr wrap="square" rtlCol="0">
            <a:spAutoFit/>
          </a:bodyPr>
          <a:lstStyle/>
          <a:p>
            <a:r>
              <a:rPr lang="el-GR" dirty="0" smtClean="0"/>
              <a:t>Ζήτηση</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245371" y="6064582"/>
            <a:ext cx="449162" cy="369332"/>
          </a:xfrm>
          <a:prstGeom prst="rect">
            <a:avLst/>
          </a:prstGeom>
          <a:noFill/>
        </p:spPr>
        <p:txBody>
          <a:bodyPr wrap="none" rtlCol="0">
            <a:spAutoFit/>
          </a:bodyPr>
          <a:lstStyle/>
          <a:p>
            <a:r>
              <a:rPr lang="en-GB" dirty="0"/>
              <a:t>Q</a:t>
            </a:r>
            <a:r>
              <a:rPr lang="en-GB" sz="1600" dirty="0" smtClean="0"/>
              <a:t>o</a:t>
            </a:r>
            <a:endParaRPr lang="en-GB" sz="1600" dirty="0"/>
          </a:p>
        </p:txBody>
      </p:sp>
      <p:sp>
        <p:nvSpPr>
          <p:cNvPr id="27" name="TextBox 26"/>
          <p:cNvSpPr txBox="1"/>
          <p:nvPr/>
        </p:nvSpPr>
        <p:spPr>
          <a:xfrm>
            <a:off x="5563479" y="3487843"/>
            <a:ext cx="391454" cy="369332"/>
          </a:xfrm>
          <a:prstGeom prst="rect">
            <a:avLst/>
          </a:prstGeom>
          <a:noFill/>
        </p:spPr>
        <p:txBody>
          <a:bodyPr wrap="none" rtlCol="0">
            <a:spAutoFit/>
          </a:bodyPr>
          <a:lstStyle/>
          <a:p>
            <a:r>
              <a:rPr lang="en-GB" dirty="0"/>
              <a:t>E</a:t>
            </a:r>
            <a:r>
              <a:rPr lang="en-GB" sz="1400" dirty="0"/>
              <a:t>o</a:t>
            </a:r>
          </a:p>
        </p:txBody>
      </p:sp>
      <p:cxnSp>
        <p:nvCxnSpPr>
          <p:cNvPr id="21" name="Straight Connector 20"/>
          <p:cNvCxnSpPr/>
          <p:nvPr/>
        </p:nvCxnSpPr>
        <p:spPr>
          <a:xfrm flipV="1">
            <a:off x="4419600" y="4282526"/>
            <a:ext cx="34066" cy="173727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248400" y="4282526"/>
            <a:ext cx="6626" cy="173727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096000" y="6066891"/>
            <a:ext cx="434734" cy="369332"/>
          </a:xfrm>
          <a:prstGeom prst="rect">
            <a:avLst/>
          </a:prstGeom>
          <a:noFill/>
        </p:spPr>
        <p:txBody>
          <a:bodyPr wrap="none" rtlCol="0">
            <a:spAutoFit/>
          </a:bodyPr>
          <a:lstStyle/>
          <a:p>
            <a:r>
              <a:rPr lang="en-GB" dirty="0" smtClean="0"/>
              <a:t>Q</a:t>
            </a:r>
            <a:r>
              <a:rPr lang="en-GB" sz="1200" dirty="0" smtClean="0"/>
              <a:t>D</a:t>
            </a:r>
            <a:endParaRPr lang="en-GB" sz="1200" dirty="0"/>
          </a:p>
        </p:txBody>
      </p:sp>
      <p:sp>
        <p:nvSpPr>
          <p:cNvPr id="28" name="TextBox 27"/>
          <p:cNvSpPr txBox="1"/>
          <p:nvPr/>
        </p:nvSpPr>
        <p:spPr>
          <a:xfrm>
            <a:off x="4259337" y="6064582"/>
            <a:ext cx="410690" cy="369332"/>
          </a:xfrm>
          <a:prstGeom prst="rect">
            <a:avLst/>
          </a:prstGeom>
          <a:noFill/>
        </p:spPr>
        <p:txBody>
          <a:bodyPr wrap="none" rtlCol="0">
            <a:spAutoFit/>
          </a:bodyPr>
          <a:lstStyle/>
          <a:p>
            <a:r>
              <a:rPr lang="en-GB" dirty="0" smtClean="0"/>
              <a:t>Q</a:t>
            </a:r>
            <a:r>
              <a:rPr lang="en-GB" sz="1200" dirty="0" smtClean="0"/>
              <a:t>S</a:t>
            </a:r>
            <a:endParaRPr lang="en-GB" sz="1600" dirty="0"/>
          </a:p>
        </p:txBody>
      </p:sp>
      <p:sp>
        <p:nvSpPr>
          <p:cNvPr id="29" name="TextBox 28"/>
          <p:cNvSpPr txBox="1"/>
          <p:nvPr/>
        </p:nvSpPr>
        <p:spPr>
          <a:xfrm>
            <a:off x="1652378" y="4019584"/>
            <a:ext cx="394660" cy="369332"/>
          </a:xfrm>
          <a:prstGeom prst="rect">
            <a:avLst/>
          </a:prstGeom>
          <a:noFill/>
        </p:spPr>
        <p:txBody>
          <a:bodyPr wrap="none" rtlCol="0">
            <a:spAutoFit/>
          </a:bodyPr>
          <a:lstStyle/>
          <a:p>
            <a:r>
              <a:rPr lang="en-GB" dirty="0" smtClean="0"/>
              <a:t>P</a:t>
            </a:r>
            <a:r>
              <a:rPr lang="el-GR" sz="1400" dirty="0"/>
              <a:t>2</a:t>
            </a:r>
            <a:endParaRPr lang="en-GB" sz="1400" dirty="0"/>
          </a:p>
        </p:txBody>
      </p:sp>
      <p:cxnSp>
        <p:nvCxnSpPr>
          <p:cNvPr id="30" name="Straight Connector 29"/>
          <p:cNvCxnSpPr/>
          <p:nvPr/>
        </p:nvCxnSpPr>
        <p:spPr>
          <a:xfrm>
            <a:off x="2208144" y="4217540"/>
            <a:ext cx="4046882" cy="6498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1" name="Right Brace 30"/>
          <p:cNvSpPr/>
          <p:nvPr/>
        </p:nvSpPr>
        <p:spPr>
          <a:xfrm rot="5400000">
            <a:off x="5213751" y="3674841"/>
            <a:ext cx="332697" cy="170046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2" name="TextBox 31"/>
          <p:cNvSpPr txBox="1"/>
          <p:nvPr/>
        </p:nvSpPr>
        <p:spPr>
          <a:xfrm>
            <a:off x="4663957" y="4692340"/>
            <a:ext cx="1401592" cy="323165"/>
          </a:xfrm>
          <a:prstGeom prst="rect">
            <a:avLst/>
          </a:prstGeom>
          <a:noFill/>
        </p:spPr>
        <p:txBody>
          <a:bodyPr wrap="square" rtlCol="0">
            <a:spAutoFit/>
          </a:bodyPr>
          <a:lstStyle/>
          <a:p>
            <a:pPr algn="ctr"/>
            <a:r>
              <a:rPr lang="el-GR" sz="1500" dirty="0" smtClean="0"/>
              <a:t>Έλλειμμα</a:t>
            </a:r>
            <a:endParaRPr lang="en-GB" sz="1500" dirty="0"/>
          </a:p>
        </p:txBody>
      </p:sp>
      <p:sp>
        <p:nvSpPr>
          <p:cNvPr id="33" name="TextBox 32"/>
          <p:cNvSpPr txBox="1"/>
          <p:nvPr/>
        </p:nvSpPr>
        <p:spPr>
          <a:xfrm>
            <a:off x="8847481" y="2574975"/>
            <a:ext cx="2738597" cy="1815882"/>
          </a:xfrm>
          <a:prstGeom prst="rect">
            <a:avLst/>
          </a:prstGeom>
          <a:noFill/>
        </p:spPr>
        <p:txBody>
          <a:bodyPr wrap="square" rtlCol="0">
            <a:spAutoFit/>
          </a:bodyPr>
          <a:lstStyle/>
          <a:p>
            <a:pPr algn="just"/>
            <a:r>
              <a:rPr lang="el-GR" sz="1600" dirty="0" smtClean="0"/>
              <a:t>Τιμή μικρότερη από την τιμή ισορροπίας θα προκαλέσει υπερβάλλουσα ζήτηση. Ο ανταγωνισμός μεταξύ των καταναλωτών θα οδηγήσει την αγορά ξανά πίσω στο σημείο ισορροπίας.</a:t>
            </a:r>
          </a:p>
        </p:txBody>
      </p:sp>
    </p:spTree>
    <p:extLst>
      <p:ext uri="{BB962C8B-B14F-4D97-AF65-F5344CB8AC3E}">
        <p14:creationId xmlns:p14="http://schemas.microsoft.com/office/powerpoint/2010/main" val="12694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anim calcmode="lin" valueType="num">
                                      <p:cBhvr>
                                        <p:cTn id="8" dur="1000" fill="hold"/>
                                        <p:tgtEl>
                                          <p:spTgt spid="31"/>
                                        </p:tgtEl>
                                        <p:attrNameLst>
                                          <p:attrName>ppt_x</p:attrName>
                                        </p:attrNameLst>
                                      </p:cBhvr>
                                      <p:tavLst>
                                        <p:tav tm="0">
                                          <p:val>
                                            <p:strVal val="#ppt_x"/>
                                          </p:val>
                                        </p:tav>
                                        <p:tav tm="100000">
                                          <p:val>
                                            <p:strVal val="#ppt_x"/>
                                          </p:val>
                                        </p:tav>
                                      </p:tavLst>
                                    </p:anim>
                                    <p:anim calcmode="lin" valueType="num">
                                      <p:cBhvr>
                                        <p:cTn id="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fade">
                                      <p:cBhvr>
                                        <p:cTn id="14" dur="1000"/>
                                        <p:tgtEl>
                                          <p:spTgt spid="32"/>
                                        </p:tgtEl>
                                      </p:cBhvr>
                                    </p:animEffect>
                                    <p:anim calcmode="lin" valueType="num">
                                      <p:cBhvr>
                                        <p:cTn id="15" dur="1000" fill="hold"/>
                                        <p:tgtEl>
                                          <p:spTgt spid="32"/>
                                        </p:tgtEl>
                                        <p:attrNameLst>
                                          <p:attrName>ppt_x</p:attrName>
                                        </p:attrNameLst>
                                      </p:cBhvr>
                                      <p:tavLst>
                                        <p:tav tm="0">
                                          <p:val>
                                            <p:strVal val="#ppt_x"/>
                                          </p:val>
                                        </p:tav>
                                        <p:tav tm="100000">
                                          <p:val>
                                            <p:strVal val="#ppt_x"/>
                                          </p:val>
                                        </p:tav>
                                      </p:tavLst>
                                    </p:anim>
                                    <p:anim calcmode="lin" valueType="num">
                                      <p:cBhvr>
                                        <p:cTn id="16"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75995"/>
          </a:xfrm>
        </p:spPr>
        <p:txBody>
          <a:bodyPr>
            <a:normAutofit/>
          </a:bodyPr>
          <a:lstStyle/>
          <a:p>
            <a:pPr algn="ctr"/>
            <a:r>
              <a:rPr lang="el-GR" sz="4000" dirty="0" smtClean="0">
                <a:latin typeface="+mn-lt"/>
              </a:rPr>
              <a:t>Η ισορροπία στην αγορά</a:t>
            </a:r>
            <a:endParaRPr lang="en-GB" sz="4000" dirty="0">
              <a:latin typeface="+mn-lt"/>
            </a:endParaRPr>
          </a:p>
        </p:txBody>
      </p:sp>
      <p:sp>
        <p:nvSpPr>
          <p:cNvPr id="3" name="Content Placeholder 2"/>
          <p:cNvSpPr>
            <a:spLocks noGrp="1"/>
          </p:cNvSpPr>
          <p:nvPr>
            <p:ph idx="1"/>
          </p:nvPr>
        </p:nvSpPr>
        <p:spPr>
          <a:xfrm>
            <a:off x="838200" y="1503680"/>
            <a:ext cx="10515600" cy="4673283"/>
          </a:xfrm>
        </p:spPr>
        <p:txBody>
          <a:bodyPr>
            <a:normAutofit/>
          </a:bodyPr>
          <a:lstStyle/>
          <a:p>
            <a:pPr algn="just">
              <a:lnSpc>
                <a:spcPct val="100000"/>
              </a:lnSpc>
            </a:pPr>
            <a:r>
              <a:rPr lang="el-GR" dirty="0" smtClean="0"/>
              <a:t>Ο ανταγωνισμός μεταξύ αγοραστών και πωλητών θα τείνει να οδηγήσει την αγορά στην ισορροπία.</a:t>
            </a:r>
          </a:p>
          <a:p>
            <a:pPr algn="just">
              <a:lnSpc>
                <a:spcPct val="100000"/>
              </a:lnSpc>
            </a:pPr>
            <a:r>
              <a:rPr lang="el-GR" dirty="0" smtClean="0"/>
              <a:t>Στο σημείο ισορροπίας η ποσότητα των αγαθών που ζητούν οι αγοραστές είναι ίση με την ποσότητα που παράγεται από τους πωλητές.</a:t>
            </a:r>
          </a:p>
          <a:p>
            <a:pPr algn="just">
              <a:lnSpc>
                <a:spcPct val="100000"/>
              </a:lnSpc>
            </a:pPr>
            <a:r>
              <a:rPr lang="el-GR" dirty="0" smtClean="0"/>
              <a:t>Η αγορά βρίσκεται σε ευστάθεια και η τιμή και η ποσότητα ισορροπίας θα παραμείνουν στα ίδια επίπεδα, αν δεν αλλάξει καποιος/οι από τους </a:t>
            </a:r>
            <a:r>
              <a:rPr lang="el-GR" b="1" dirty="0" smtClean="0"/>
              <a:t>προσδιοριστικούς παράγοντες</a:t>
            </a:r>
            <a:r>
              <a:rPr lang="el-GR" dirty="0" smtClean="0"/>
              <a:t> της ζήτησης ή/και της προσφοράς.</a:t>
            </a:r>
          </a:p>
          <a:p>
            <a:endParaRPr lang="el-GR" dirty="0"/>
          </a:p>
        </p:txBody>
      </p:sp>
    </p:spTree>
    <p:extLst>
      <p:ext uri="{BB962C8B-B14F-4D97-AF65-F5344CB8AC3E}">
        <p14:creationId xmlns:p14="http://schemas.microsoft.com/office/powerpoint/2010/main" val="1623034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96315"/>
          </a:xfrm>
        </p:spPr>
        <p:txBody>
          <a:bodyPr/>
          <a:lstStyle/>
          <a:p>
            <a:pPr algn="ctr"/>
            <a:r>
              <a:rPr lang="el-GR" dirty="0" smtClean="0">
                <a:latin typeface="+mn-lt"/>
              </a:rPr>
              <a:t>Μεταβολές στη Ζήτηση</a:t>
            </a:r>
            <a:endParaRPr lang="en-GB" dirty="0">
              <a:latin typeface="+mn-lt"/>
            </a:endParaRPr>
          </a:p>
        </p:txBody>
      </p:sp>
      <p:sp>
        <p:nvSpPr>
          <p:cNvPr id="3" name="Content Placeholder 2"/>
          <p:cNvSpPr>
            <a:spLocks noGrp="1"/>
          </p:cNvSpPr>
          <p:nvPr>
            <p:ph idx="1"/>
          </p:nvPr>
        </p:nvSpPr>
        <p:spPr>
          <a:xfrm>
            <a:off x="838200" y="1727199"/>
            <a:ext cx="10825480" cy="4236721"/>
          </a:xfrm>
        </p:spPr>
        <p:txBody>
          <a:bodyPr>
            <a:normAutofit/>
          </a:bodyPr>
          <a:lstStyle/>
          <a:p>
            <a:pPr algn="just">
              <a:lnSpc>
                <a:spcPct val="100000"/>
              </a:lnSpc>
              <a:spcAft>
                <a:spcPts val="600"/>
              </a:spcAft>
            </a:pPr>
            <a:r>
              <a:rPr lang="el-GR" sz="3200" dirty="0" smtClean="0"/>
              <a:t>Οποιαδήποτε μεταβολή σε κάποιον από τους παρακάτω </a:t>
            </a:r>
            <a:r>
              <a:rPr lang="el-GR" sz="3200" b="1" dirty="0" smtClean="0"/>
              <a:t>προσδιοριστικούς παράγοντες</a:t>
            </a:r>
            <a:r>
              <a:rPr lang="el-GR" sz="3200" dirty="0" smtClean="0"/>
              <a:t> θα μεταβάλλει τη ζήτηση (και άρα θα μετατοπίσει την καμπύλη της ζήτησης):</a:t>
            </a:r>
          </a:p>
          <a:p>
            <a:pPr lvl="1" algn="just">
              <a:lnSpc>
                <a:spcPct val="100000"/>
              </a:lnSpc>
            </a:pPr>
            <a:r>
              <a:rPr lang="el-GR" sz="2800" dirty="0" smtClean="0"/>
              <a:t>στις προτιμήσεις των καταναλωτών</a:t>
            </a:r>
          </a:p>
          <a:p>
            <a:pPr lvl="1" algn="just">
              <a:lnSpc>
                <a:spcPct val="100000"/>
              </a:lnSpc>
            </a:pPr>
            <a:r>
              <a:rPr lang="el-GR" sz="2800" dirty="0" smtClean="0"/>
              <a:t>στο εισόδημα</a:t>
            </a:r>
          </a:p>
          <a:p>
            <a:pPr lvl="1" algn="just">
              <a:lnSpc>
                <a:spcPct val="100000"/>
              </a:lnSpc>
            </a:pPr>
            <a:r>
              <a:rPr lang="el-GR" sz="2800" dirty="0" smtClean="0"/>
              <a:t>στις τιμές των υποκατάστατων και των συμπληρωματικών αγαθών</a:t>
            </a:r>
          </a:p>
          <a:p>
            <a:pPr lvl="1" algn="just">
              <a:lnSpc>
                <a:spcPct val="100000"/>
              </a:lnSpc>
            </a:pPr>
            <a:r>
              <a:rPr lang="el-GR" sz="2800" dirty="0" smtClean="0"/>
              <a:t>στις προσδοκίες των καταναλωτών</a:t>
            </a:r>
          </a:p>
          <a:p>
            <a:pPr lvl="1" algn="just">
              <a:lnSpc>
                <a:spcPct val="100000"/>
              </a:lnSpc>
            </a:pPr>
            <a:r>
              <a:rPr lang="el-GR" sz="2800" dirty="0"/>
              <a:t>σ</a:t>
            </a:r>
            <a:r>
              <a:rPr lang="el-GR" sz="2800" dirty="0" smtClean="0"/>
              <a:t>τον αριθμό των καταναλωτών</a:t>
            </a:r>
            <a:endParaRPr lang="en-GB" sz="2800" dirty="0" smtClean="0"/>
          </a:p>
        </p:txBody>
      </p:sp>
    </p:spTree>
    <p:extLst>
      <p:ext uri="{BB962C8B-B14F-4D97-AF65-F5344CB8AC3E}">
        <p14:creationId xmlns:p14="http://schemas.microsoft.com/office/powerpoint/2010/main" val="354949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a:bodyPr>
          <a:lstStyle/>
          <a:p>
            <a:pPr algn="ctr"/>
            <a:r>
              <a:rPr lang="el-GR" sz="3600" b="1" dirty="0" smtClean="0"/>
              <a:t>Αύξηση της ζήτησης</a:t>
            </a:r>
            <a:endParaRPr lang="en-GB" sz="36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895600" y="2133600"/>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a:t>Μισθός</a:t>
            </a:r>
            <a:endParaRPr lang="en-GB" dirty="0"/>
          </a:p>
        </p:txBody>
      </p:sp>
      <p:sp>
        <p:nvSpPr>
          <p:cNvPr id="15" name="TextBox 14"/>
          <p:cNvSpPr txBox="1"/>
          <p:nvPr/>
        </p:nvSpPr>
        <p:spPr>
          <a:xfrm>
            <a:off x="8915400" y="6169581"/>
            <a:ext cx="1428750" cy="369332"/>
          </a:xfrm>
          <a:prstGeom prst="rect">
            <a:avLst/>
          </a:prstGeom>
          <a:noFill/>
        </p:spPr>
        <p:txBody>
          <a:bodyPr wrap="square" rtlCol="0">
            <a:spAutoFit/>
          </a:bodyPr>
          <a:lstStyle/>
          <a:p>
            <a:r>
              <a:rPr lang="el-GR" dirty="0"/>
              <a:t>Απασχόληση</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8222794" y="5141586"/>
            <a:ext cx="1473735" cy="369332"/>
          </a:xfrm>
          <a:prstGeom prst="rect">
            <a:avLst/>
          </a:prstGeom>
          <a:noFill/>
        </p:spPr>
        <p:txBody>
          <a:bodyPr wrap="square" rtlCol="0">
            <a:spAutoFit/>
          </a:bodyPr>
          <a:lstStyle/>
          <a:p>
            <a:r>
              <a:rPr lang="el-GR" dirty="0" smtClean="0"/>
              <a:t>Ζήτηση Α</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245371" y="6064582"/>
            <a:ext cx="449162" cy="369332"/>
          </a:xfrm>
          <a:prstGeom prst="rect">
            <a:avLst/>
          </a:prstGeom>
          <a:noFill/>
        </p:spPr>
        <p:txBody>
          <a:bodyPr wrap="none" rtlCol="0">
            <a:spAutoFit/>
          </a:bodyPr>
          <a:lstStyle/>
          <a:p>
            <a:r>
              <a:rPr lang="en-GB" dirty="0" err="1"/>
              <a:t>Q</a:t>
            </a:r>
            <a:r>
              <a:rPr lang="en-GB" sz="1600" dirty="0" err="1" smtClean="0"/>
              <a:t>o</a:t>
            </a:r>
            <a:endParaRPr lang="en-GB" sz="1600" dirty="0"/>
          </a:p>
        </p:txBody>
      </p:sp>
      <p:sp>
        <p:nvSpPr>
          <p:cNvPr id="27" name="TextBox 26"/>
          <p:cNvSpPr txBox="1"/>
          <p:nvPr/>
        </p:nvSpPr>
        <p:spPr>
          <a:xfrm>
            <a:off x="5563479" y="3487843"/>
            <a:ext cx="391454" cy="369332"/>
          </a:xfrm>
          <a:prstGeom prst="rect">
            <a:avLst/>
          </a:prstGeom>
          <a:noFill/>
        </p:spPr>
        <p:txBody>
          <a:bodyPr wrap="none" rtlCol="0">
            <a:spAutoFit/>
          </a:bodyPr>
          <a:lstStyle/>
          <a:p>
            <a:r>
              <a:rPr lang="en-GB" dirty="0"/>
              <a:t>E</a:t>
            </a:r>
            <a:r>
              <a:rPr lang="en-GB" sz="1400" dirty="0"/>
              <a:t>o</a:t>
            </a:r>
          </a:p>
        </p:txBody>
      </p:sp>
      <p:cxnSp>
        <p:nvCxnSpPr>
          <p:cNvPr id="18" name="Straight Connector 17"/>
          <p:cNvCxnSpPr/>
          <p:nvPr/>
        </p:nvCxnSpPr>
        <p:spPr>
          <a:xfrm>
            <a:off x="2277718" y="3064568"/>
            <a:ext cx="4046882" cy="6498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794" y="2879902"/>
            <a:ext cx="381836" cy="369332"/>
          </a:xfrm>
          <a:prstGeom prst="rect">
            <a:avLst/>
          </a:prstGeom>
          <a:noFill/>
        </p:spPr>
        <p:txBody>
          <a:bodyPr wrap="none" rtlCol="0">
            <a:spAutoFit/>
          </a:bodyPr>
          <a:lstStyle/>
          <a:p>
            <a:r>
              <a:rPr lang="en-GB" dirty="0" smtClean="0"/>
              <a:t>P</a:t>
            </a:r>
            <a:r>
              <a:rPr lang="en-GB" sz="1200" dirty="0"/>
              <a:t>1</a:t>
            </a:r>
          </a:p>
        </p:txBody>
      </p:sp>
      <p:cxnSp>
        <p:nvCxnSpPr>
          <p:cNvPr id="23" name="Straight Connector 22"/>
          <p:cNvCxnSpPr/>
          <p:nvPr/>
        </p:nvCxnSpPr>
        <p:spPr>
          <a:xfrm flipV="1">
            <a:off x="6248400" y="3129556"/>
            <a:ext cx="13252" cy="289024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096000" y="6066891"/>
            <a:ext cx="418704" cy="369332"/>
          </a:xfrm>
          <a:prstGeom prst="rect">
            <a:avLst/>
          </a:prstGeom>
          <a:noFill/>
        </p:spPr>
        <p:txBody>
          <a:bodyPr wrap="none" rtlCol="0">
            <a:spAutoFit/>
          </a:bodyPr>
          <a:lstStyle/>
          <a:p>
            <a:r>
              <a:rPr lang="en-GB" dirty="0" smtClean="0"/>
              <a:t>Q</a:t>
            </a:r>
            <a:r>
              <a:rPr lang="en-GB" sz="1200" dirty="0"/>
              <a:t>1</a:t>
            </a:r>
          </a:p>
        </p:txBody>
      </p:sp>
      <p:cxnSp>
        <p:nvCxnSpPr>
          <p:cNvPr id="31" name="Straight Connector 30"/>
          <p:cNvCxnSpPr/>
          <p:nvPr/>
        </p:nvCxnSpPr>
        <p:spPr>
          <a:xfrm>
            <a:off x="3569155" y="1463674"/>
            <a:ext cx="5257800" cy="327660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8990479" y="4574678"/>
            <a:ext cx="1609601" cy="369332"/>
          </a:xfrm>
          <a:prstGeom prst="rect">
            <a:avLst/>
          </a:prstGeom>
          <a:noFill/>
        </p:spPr>
        <p:txBody>
          <a:bodyPr wrap="square" rtlCol="0">
            <a:spAutoFit/>
          </a:bodyPr>
          <a:lstStyle/>
          <a:p>
            <a:r>
              <a:rPr lang="el-GR" dirty="0" smtClean="0"/>
              <a:t>Ζήτηση Β</a:t>
            </a:r>
            <a:endParaRPr lang="en-GB" dirty="0"/>
          </a:p>
        </p:txBody>
      </p:sp>
      <p:sp>
        <p:nvSpPr>
          <p:cNvPr id="30" name="TextBox 29"/>
          <p:cNvSpPr txBox="1"/>
          <p:nvPr/>
        </p:nvSpPr>
        <p:spPr>
          <a:xfrm>
            <a:off x="6096000" y="2743831"/>
            <a:ext cx="375424" cy="369332"/>
          </a:xfrm>
          <a:prstGeom prst="rect">
            <a:avLst/>
          </a:prstGeom>
          <a:noFill/>
        </p:spPr>
        <p:txBody>
          <a:bodyPr wrap="none" rtlCol="0">
            <a:spAutoFit/>
          </a:bodyPr>
          <a:lstStyle/>
          <a:p>
            <a:r>
              <a:rPr lang="en-GB" dirty="0" smtClean="0"/>
              <a:t>E</a:t>
            </a:r>
            <a:r>
              <a:rPr lang="en-GB" sz="1200" dirty="0"/>
              <a:t>1</a:t>
            </a:r>
          </a:p>
        </p:txBody>
      </p:sp>
    </p:spTree>
    <p:extLst>
      <p:ext uri="{BB962C8B-B14F-4D97-AF65-F5344CB8AC3E}">
        <p14:creationId xmlns:p14="http://schemas.microsoft.com/office/powerpoint/2010/main" val="4106879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a:bodyPr>
          <a:lstStyle/>
          <a:p>
            <a:pPr algn="ctr"/>
            <a:r>
              <a:rPr lang="el-GR" sz="3600" b="1" dirty="0" smtClean="0"/>
              <a:t>Μείωση της ζήτησης</a:t>
            </a:r>
            <a:endParaRPr lang="en-GB" sz="36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554082" y="3369059"/>
            <a:ext cx="3654834" cy="2269741"/>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87168" y="1124504"/>
            <a:ext cx="1028700" cy="369332"/>
          </a:xfrm>
          <a:prstGeom prst="rect">
            <a:avLst/>
          </a:prstGeom>
          <a:noFill/>
        </p:spPr>
        <p:txBody>
          <a:bodyPr wrap="square" rtlCol="0">
            <a:spAutoFit/>
          </a:bodyPr>
          <a:lstStyle/>
          <a:p>
            <a:r>
              <a:rPr lang="el-GR" dirty="0" smtClean="0"/>
              <a:t>Τιμή</a:t>
            </a:r>
            <a:endParaRPr lang="en-GB" dirty="0"/>
          </a:p>
        </p:txBody>
      </p:sp>
      <p:sp>
        <p:nvSpPr>
          <p:cNvPr id="15" name="TextBox 14"/>
          <p:cNvSpPr txBox="1"/>
          <p:nvPr/>
        </p:nvSpPr>
        <p:spPr>
          <a:xfrm>
            <a:off x="8915400" y="6169581"/>
            <a:ext cx="1428750" cy="369332"/>
          </a:xfrm>
          <a:prstGeom prst="rect">
            <a:avLst/>
          </a:prstGeom>
          <a:noFill/>
        </p:spPr>
        <p:txBody>
          <a:bodyPr wrap="square" rtlCol="0">
            <a:spAutoFit/>
          </a:bodyPr>
          <a:lstStyle/>
          <a:p>
            <a:r>
              <a:rPr lang="el-GR" dirty="0" smtClean="0"/>
              <a:t>Ποσότητα</a:t>
            </a:r>
            <a:endParaRPr lang="en-GB" dirty="0"/>
          </a:p>
        </p:txBody>
      </p:sp>
      <p:sp>
        <p:nvSpPr>
          <p:cNvPr id="16" name="TextBox 15"/>
          <p:cNvSpPr txBox="1"/>
          <p:nvPr/>
        </p:nvSpPr>
        <p:spPr>
          <a:xfrm>
            <a:off x="7981950" y="1493837"/>
            <a:ext cx="1695450" cy="369332"/>
          </a:xfrm>
          <a:prstGeom prst="rect">
            <a:avLst/>
          </a:prstGeom>
          <a:noFill/>
        </p:spPr>
        <p:txBody>
          <a:bodyPr wrap="square" rtlCol="0">
            <a:spAutoFit/>
          </a:bodyPr>
          <a:lstStyle/>
          <a:p>
            <a:r>
              <a:rPr lang="el-GR" dirty="0" smtClean="0"/>
              <a:t>Προσφορά</a:t>
            </a:r>
            <a:endParaRPr lang="en-GB" dirty="0"/>
          </a:p>
        </p:txBody>
      </p:sp>
      <p:sp>
        <p:nvSpPr>
          <p:cNvPr id="17" name="TextBox 16"/>
          <p:cNvSpPr txBox="1"/>
          <p:nvPr/>
        </p:nvSpPr>
        <p:spPr>
          <a:xfrm>
            <a:off x="7373746" y="4574678"/>
            <a:ext cx="1473735" cy="369332"/>
          </a:xfrm>
          <a:prstGeom prst="rect">
            <a:avLst/>
          </a:prstGeom>
          <a:noFill/>
        </p:spPr>
        <p:txBody>
          <a:bodyPr wrap="square" rtlCol="0">
            <a:spAutoFit/>
          </a:bodyPr>
          <a:lstStyle/>
          <a:p>
            <a:r>
              <a:rPr lang="el-GR" dirty="0" smtClean="0"/>
              <a:t>Ζήτηση Α</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97866" cy="369332"/>
          </a:xfrm>
          <a:prstGeom prst="rect">
            <a:avLst/>
          </a:prstGeom>
          <a:noFill/>
        </p:spPr>
        <p:txBody>
          <a:bodyPr wrap="none" rtlCol="0">
            <a:spAutoFit/>
          </a:bodyPr>
          <a:lstStyle/>
          <a:p>
            <a:r>
              <a:rPr lang="en-GB" dirty="0"/>
              <a:t>P</a:t>
            </a:r>
            <a:r>
              <a:rPr lang="en-GB" sz="1400" dirty="0" smtClean="0"/>
              <a:t>o</a:t>
            </a:r>
            <a:endParaRPr lang="en-GB" sz="1400" dirty="0"/>
          </a:p>
        </p:txBody>
      </p:sp>
      <p:sp>
        <p:nvSpPr>
          <p:cNvPr id="26" name="TextBox 25"/>
          <p:cNvSpPr txBox="1"/>
          <p:nvPr/>
        </p:nvSpPr>
        <p:spPr>
          <a:xfrm>
            <a:off x="5245371" y="6064582"/>
            <a:ext cx="449162" cy="369332"/>
          </a:xfrm>
          <a:prstGeom prst="rect">
            <a:avLst/>
          </a:prstGeom>
          <a:noFill/>
        </p:spPr>
        <p:txBody>
          <a:bodyPr wrap="none" rtlCol="0">
            <a:spAutoFit/>
          </a:bodyPr>
          <a:lstStyle/>
          <a:p>
            <a:r>
              <a:rPr lang="en-GB" dirty="0" err="1"/>
              <a:t>Q</a:t>
            </a:r>
            <a:r>
              <a:rPr lang="en-GB" sz="1600" dirty="0" err="1" smtClean="0"/>
              <a:t>o</a:t>
            </a:r>
            <a:endParaRPr lang="en-GB" sz="1600" dirty="0"/>
          </a:p>
        </p:txBody>
      </p:sp>
      <p:sp>
        <p:nvSpPr>
          <p:cNvPr id="27" name="TextBox 26"/>
          <p:cNvSpPr txBox="1"/>
          <p:nvPr/>
        </p:nvSpPr>
        <p:spPr>
          <a:xfrm>
            <a:off x="5563479" y="3487843"/>
            <a:ext cx="391454" cy="369332"/>
          </a:xfrm>
          <a:prstGeom prst="rect">
            <a:avLst/>
          </a:prstGeom>
          <a:noFill/>
        </p:spPr>
        <p:txBody>
          <a:bodyPr wrap="none" rtlCol="0">
            <a:spAutoFit/>
          </a:bodyPr>
          <a:lstStyle/>
          <a:p>
            <a:r>
              <a:rPr lang="en-GB" dirty="0"/>
              <a:t>E</a:t>
            </a:r>
            <a:r>
              <a:rPr lang="en-GB" sz="1400" dirty="0"/>
              <a:t>o</a:t>
            </a:r>
          </a:p>
        </p:txBody>
      </p:sp>
      <p:cxnSp>
        <p:nvCxnSpPr>
          <p:cNvPr id="18" name="Straight Connector 17"/>
          <p:cNvCxnSpPr/>
          <p:nvPr/>
        </p:nvCxnSpPr>
        <p:spPr>
          <a:xfrm flipV="1">
            <a:off x="2214770" y="4366057"/>
            <a:ext cx="2056016" cy="2663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45614" y="4152900"/>
            <a:ext cx="381836" cy="369332"/>
          </a:xfrm>
          <a:prstGeom prst="rect">
            <a:avLst/>
          </a:prstGeom>
          <a:noFill/>
        </p:spPr>
        <p:txBody>
          <a:bodyPr wrap="none" rtlCol="0">
            <a:spAutoFit/>
          </a:bodyPr>
          <a:lstStyle/>
          <a:p>
            <a:r>
              <a:rPr lang="en-GB" dirty="0" smtClean="0"/>
              <a:t>P</a:t>
            </a:r>
            <a:r>
              <a:rPr lang="en-GB" sz="1200" dirty="0"/>
              <a:t>1</a:t>
            </a:r>
          </a:p>
        </p:txBody>
      </p:sp>
      <p:cxnSp>
        <p:nvCxnSpPr>
          <p:cNvPr id="23" name="Straight Connector 22"/>
          <p:cNvCxnSpPr/>
          <p:nvPr/>
        </p:nvCxnSpPr>
        <p:spPr>
          <a:xfrm flipV="1">
            <a:off x="4270786" y="4495175"/>
            <a:ext cx="0" cy="156940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00699" y="6101356"/>
            <a:ext cx="418704" cy="369332"/>
          </a:xfrm>
          <a:prstGeom prst="rect">
            <a:avLst/>
          </a:prstGeom>
          <a:noFill/>
        </p:spPr>
        <p:txBody>
          <a:bodyPr wrap="none" rtlCol="0">
            <a:spAutoFit/>
          </a:bodyPr>
          <a:lstStyle/>
          <a:p>
            <a:r>
              <a:rPr lang="en-GB" dirty="0" smtClean="0"/>
              <a:t>Q</a:t>
            </a:r>
            <a:r>
              <a:rPr lang="en-GB" sz="1200" dirty="0"/>
              <a:t>1</a:t>
            </a:r>
          </a:p>
        </p:txBody>
      </p:sp>
      <p:cxnSp>
        <p:nvCxnSpPr>
          <p:cNvPr id="31" name="Straight Connector 30"/>
          <p:cNvCxnSpPr/>
          <p:nvPr/>
        </p:nvCxnSpPr>
        <p:spPr>
          <a:xfrm>
            <a:off x="3237118" y="2445542"/>
            <a:ext cx="3986642" cy="2313802"/>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372349" y="5416034"/>
            <a:ext cx="1609601" cy="369332"/>
          </a:xfrm>
          <a:prstGeom prst="rect">
            <a:avLst/>
          </a:prstGeom>
          <a:noFill/>
        </p:spPr>
        <p:txBody>
          <a:bodyPr wrap="square" rtlCol="0">
            <a:spAutoFit/>
          </a:bodyPr>
          <a:lstStyle/>
          <a:p>
            <a:r>
              <a:rPr lang="el-GR" dirty="0" smtClean="0"/>
              <a:t>Ζήτηση Β</a:t>
            </a:r>
            <a:endParaRPr lang="en-GB" dirty="0"/>
          </a:p>
        </p:txBody>
      </p:sp>
      <p:sp>
        <p:nvSpPr>
          <p:cNvPr id="30" name="TextBox 29"/>
          <p:cNvSpPr txBox="1"/>
          <p:nvPr/>
        </p:nvSpPr>
        <p:spPr>
          <a:xfrm>
            <a:off x="4509794" y="4208023"/>
            <a:ext cx="375424" cy="369332"/>
          </a:xfrm>
          <a:prstGeom prst="rect">
            <a:avLst/>
          </a:prstGeom>
          <a:noFill/>
        </p:spPr>
        <p:txBody>
          <a:bodyPr wrap="none" rtlCol="0">
            <a:spAutoFit/>
          </a:bodyPr>
          <a:lstStyle/>
          <a:p>
            <a:r>
              <a:rPr lang="en-GB" dirty="0" smtClean="0"/>
              <a:t>E</a:t>
            </a:r>
            <a:r>
              <a:rPr lang="en-GB" sz="1200" dirty="0"/>
              <a:t>1</a:t>
            </a:r>
          </a:p>
        </p:txBody>
      </p:sp>
    </p:spTree>
    <p:extLst>
      <p:ext uri="{BB962C8B-B14F-4D97-AF65-F5344CB8AC3E}">
        <p14:creationId xmlns:p14="http://schemas.microsoft.com/office/powerpoint/2010/main" val="667167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96315"/>
          </a:xfrm>
        </p:spPr>
        <p:txBody>
          <a:bodyPr/>
          <a:lstStyle/>
          <a:p>
            <a:pPr algn="ctr"/>
            <a:r>
              <a:rPr lang="el-GR" dirty="0" smtClean="0">
                <a:latin typeface="+mn-lt"/>
              </a:rPr>
              <a:t>Μεταβολές στην Προσφορά</a:t>
            </a:r>
            <a:endParaRPr lang="en-GB" dirty="0">
              <a:latin typeface="+mn-lt"/>
            </a:endParaRPr>
          </a:p>
        </p:txBody>
      </p:sp>
      <p:sp>
        <p:nvSpPr>
          <p:cNvPr id="3" name="Content Placeholder 2"/>
          <p:cNvSpPr>
            <a:spLocks noGrp="1"/>
          </p:cNvSpPr>
          <p:nvPr>
            <p:ph idx="1"/>
          </p:nvPr>
        </p:nvSpPr>
        <p:spPr>
          <a:xfrm>
            <a:off x="838200" y="1524000"/>
            <a:ext cx="10825480" cy="4439921"/>
          </a:xfrm>
        </p:spPr>
        <p:txBody>
          <a:bodyPr>
            <a:normAutofit lnSpcReduction="10000"/>
          </a:bodyPr>
          <a:lstStyle/>
          <a:p>
            <a:pPr algn="just">
              <a:lnSpc>
                <a:spcPct val="100000"/>
              </a:lnSpc>
              <a:spcAft>
                <a:spcPts val="600"/>
              </a:spcAft>
            </a:pPr>
            <a:r>
              <a:rPr lang="el-GR" sz="3200" dirty="0" smtClean="0"/>
              <a:t>Οποιαδήποτε μεταβολή σε κάποιον από τους παρακάτω </a:t>
            </a:r>
            <a:r>
              <a:rPr lang="el-GR" sz="3200" b="1" dirty="0" smtClean="0"/>
              <a:t>προσδιοριστικούς παράγοντες</a:t>
            </a:r>
            <a:r>
              <a:rPr lang="el-GR" sz="3200" dirty="0" smtClean="0"/>
              <a:t> θα μεταβάλλει την προσφορά (και άρα θα μετατοπίσει την καμπύλη προσφοράς):</a:t>
            </a:r>
          </a:p>
          <a:p>
            <a:pPr lvl="1" algn="just">
              <a:lnSpc>
                <a:spcPct val="110000"/>
              </a:lnSpc>
            </a:pPr>
            <a:r>
              <a:rPr lang="el-GR" sz="2800" dirty="0" smtClean="0"/>
              <a:t>Κόστος παραγωγής </a:t>
            </a:r>
          </a:p>
          <a:p>
            <a:pPr lvl="1" algn="just">
              <a:lnSpc>
                <a:spcPct val="110000"/>
              </a:lnSpc>
            </a:pPr>
            <a:r>
              <a:rPr lang="el-GR" sz="2800" dirty="0" smtClean="0"/>
              <a:t>Τεχνολογία της παραγωγής</a:t>
            </a:r>
          </a:p>
          <a:p>
            <a:pPr lvl="1" algn="just">
              <a:lnSpc>
                <a:spcPct val="110000"/>
              </a:lnSpc>
            </a:pPr>
            <a:r>
              <a:rPr lang="el-GR" sz="2800" dirty="0" smtClean="0"/>
              <a:t>Καιρικά φαινόμενα</a:t>
            </a:r>
          </a:p>
          <a:p>
            <a:pPr lvl="1" algn="just">
              <a:lnSpc>
                <a:spcPct val="110000"/>
              </a:lnSpc>
            </a:pPr>
            <a:r>
              <a:rPr lang="el-GR" sz="2800" dirty="0" smtClean="0"/>
              <a:t>Φορολογία – επιδοτήσεις</a:t>
            </a:r>
          </a:p>
          <a:p>
            <a:pPr lvl="1" algn="just">
              <a:lnSpc>
                <a:spcPct val="110000"/>
              </a:lnSpc>
            </a:pPr>
            <a:r>
              <a:rPr lang="el-GR" sz="2800" dirty="0" smtClean="0"/>
              <a:t>Προσδοκίες των παραγωγών</a:t>
            </a:r>
          </a:p>
          <a:p>
            <a:pPr lvl="1" algn="just">
              <a:lnSpc>
                <a:spcPct val="110000"/>
              </a:lnSpc>
            </a:pPr>
            <a:r>
              <a:rPr lang="el-GR" sz="2800" dirty="0" smtClean="0"/>
              <a:t>Αριθμός των παραγωγών</a:t>
            </a:r>
            <a:endParaRPr lang="en-GB" sz="2800" dirty="0" smtClean="0"/>
          </a:p>
        </p:txBody>
      </p:sp>
    </p:spTree>
    <p:extLst>
      <p:ext uri="{BB962C8B-B14F-4D97-AF65-F5344CB8AC3E}">
        <p14:creationId xmlns:p14="http://schemas.microsoft.com/office/powerpoint/2010/main" val="15371671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2881</TotalTime>
  <Words>634</Words>
  <Application>Microsoft Office PowerPoint</Application>
  <PresentationFormat>Widescreen</PresentationFormat>
  <Paragraphs>121</Paragraphs>
  <Slides>11</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Ισορροπία στην αγορά</vt:lpstr>
      <vt:lpstr>Ισορροπία στην αγορά</vt:lpstr>
      <vt:lpstr>Υπερβάλλουσα προσφορά</vt:lpstr>
      <vt:lpstr>Υπερβάλλουσα ζήτηση</vt:lpstr>
      <vt:lpstr>Η ισορροπία στην αγορά</vt:lpstr>
      <vt:lpstr>Μεταβολές στη Ζήτηση</vt:lpstr>
      <vt:lpstr>Αύξηση της ζήτησης</vt:lpstr>
      <vt:lpstr>Μείωση της ζήτησης</vt:lpstr>
      <vt:lpstr>Μεταβολές στην Προσφορά</vt:lpstr>
      <vt:lpstr>Αύξηση της προσφοράς</vt:lpstr>
      <vt:lpstr>Μείωση της προσφοράς</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βασικό νεοκλασσικό μικροοικονομικό μοντέλο ισορροπίας στην αγορά εργασίας</dc:title>
  <dc:creator>Microsoft account</dc:creator>
  <cp:lastModifiedBy>Microsoft account</cp:lastModifiedBy>
  <cp:revision>80</cp:revision>
  <dcterms:created xsi:type="dcterms:W3CDTF">2022-03-11T16:38:13Z</dcterms:created>
  <dcterms:modified xsi:type="dcterms:W3CDTF">2024-03-22T06:26:29Z</dcterms:modified>
</cp:coreProperties>
</file>