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6" r:id="rId2"/>
    <p:sldId id="271" r:id="rId3"/>
    <p:sldId id="287" r:id="rId4"/>
    <p:sldId id="288" r:id="rId5"/>
    <p:sldId id="289" r:id="rId6"/>
    <p:sldId id="290" r:id="rId7"/>
    <p:sldId id="28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DE390-DA7E-4E32-94AB-D755AD7E3F6D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89BB7-04A5-4407-B9FD-FF93E26FC4A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A5D88-36F3-4285-9316-80F48598337F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74A23-E8C8-4BCE-AC09-6A5C9B1CFDD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el-GR" smtClean="0"/>
              <a:pPr rtl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890192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Διαφάνεια τίτλου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Θέση εικόνας 31">
            <a:extLst>
              <a:ext uri="{FF2B5EF4-FFF2-40B4-BE49-F238E27FC236}">
                <a16:creationId xmlns:a16="http://schemas.microsoft.com/office/drawing/2014/main" xmlns="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715" y="86714"/>
            <a:ext cx="12018572" cy="6684572"/>
          </a:xfrm>
          <a:solidFill>
            <a:schemeClr val="bg1">
              <a:lumMod val="85000"/>
            </a:schemeClr>
          </a:solidFill>
        </p:spPr>
        <p:txBody>
          <a:bodyPr lIns="360000" tIns="360000" rtlCol="0"/>
          <a:lstStyle>
            <a:lvl1pPr marL="0" indent="0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l-GR" dirty="0"/>
              <a:t>Εισαγωγή ή μεταφορά και απόθεση εικόνας εδώ</a:t>
            </a: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1768422"/>
            <a:ext cx="6840000" cy="2387600"/>
          </a:xfrm>
          <a:solidFill>
            <a:schemeClr val="tx1">
              <a:alpha val="80000"/>
            </a:schemeClr>
          </a:solidFill>
        </p:spPr>
        <p:txBody>
          <a:bodyPr lIns="432000" rIns="432000" bIns="144000" rtlCol="0" anchor="b"/>
          <a:lstStyle>
            <a:lvl1pPr algn="l">
              <a:defRPr sz="42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el-GR" dirty="0"/>
              <a:t>Κάντε κλικ για επεξεργασία του στυλ τίτλου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153578"/>
            <a:ext cx="6840000" cy="936000"/>
          </a:xfrm>
          <a:solidFill>
            <a:schemeClr val="tx1">
              <a:alpha val="90000"/>
            </a:schemeClr>
          </a:solidFill>
        </p:spPr>
        <p:txBody>
          <a:bodyPr lIns="432000" tIns="144000" rtlCol="0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l-GR" smtClean="0"/>
              <a:t>Κάντε κλικ για να επεξεργαστείτε τον υπότιτλο του υποδείγματος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33403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  <p:sldLayoutId id="214748366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.petropoulos@uop.g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Θέση εικόνας 19" descr="Κοντινό πλάνο δέντρου&#10;&#10;Περιγραφή που δημιουργήθηκε με υψηλή αξιοπιστία">
            <a:extLst>
              <a:ext uri="{FF2B5EF4-FFF2-40B4-BE49-F238E27FC236}">
                <a16:creationId xmlns:a16="http://schemas.microsoft.com/office/drawing/2014/main" xmlns="" id="{3072B96B-8E35-4D15-80A0-1DD4745F75B5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Τίτλος 5">
            <a:extLst>
              <a:ext uri="{FF2B5EF4-FFF2-40B4-BE49-F238E27FC236}">
                <a16:creationId xmlns:a16="http://schemas.microsoft.com/office/drawing/2014/main" xmlns="" id="{2E3EA56B-BEB0-4656-A20B-D15F03B7AC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248" y="357351"/>
            <a:ext cx="6863255" cy="1639615"/>
          </a:xfrm>
        </p:spPr>
        <p:txBody>
          <a:bodyPr rtlCol="0"/>
          <a:lstStyle/>
          <a:p>
            <a:pPr algn="ctr"/>
            <a:r>
              <a:rPr lang="el-GR" sz="2800" dirty="0" smtClean="0"/>
              <a:t>ΠΑΝΕΠΙΣΤΗΜΙΟ    ΠΕΛΟΠΟΝΝΗΣΟΥ</a:t>
            </a: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dirty="0" smtClean="0"/>
              <a:t> </a:t>
            </a:r>
            <a:r>
              <a:rPr lang="el-GR" sz="2400" dirty="0" smtClean="0"/>
              <a:t>ΣΧΟΛΗ   ΓΕΩΠΟΝΙΑΣ   &amp;   ΤΡΟΦΙΜΩΝ</a:t>
            </a: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2400" dirty="0" smtClean="0"/>
              <a:t>Τμήμα    Γεωπονίας </a:t>
            </a:r>
            <a:endParaRPr lang="el-GR" sz="2400" dirty="0"/>
          </a:p>
        </p:txBody>
      </p:sp>
      <p:pic>
        <p:nvPicPr>
          <p:cNvPr id="15" name="Εικόνα 14">
            <a:extLst>
              <a:ext uri="{FF2B5EF4-FFF2-40B4-BE49-F238E27FC236}">
                <a16:creationId xmlns:a16="http://schemas.microsoft.com/office/drawing/2014/main" xmlns="" id="{E59089BD-A05A-4E28-AFD9-50A72EA811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568" y="2015415"/>
            <a:ext cx="4286578" cy="45719"/>
          </a:xfrm>
          <a:prstGeom prst="rect">
            <a:avLst/>
          </a:prstGeom>
        </p:spPr>
      </p:pic>
      <p:sp>
        <p:nvSpPr>
          <p:cNvPr id="7" name="Υπότιτλος 6">
            <a:extLst>
              <a:ext uri="{FF2B5EF4-FFF2-40B4-BE49-F238E27FC236}">
                <a16:creationId xmlns:a16="http://schemas.microsoft.com/office/drawing/2014/main" xmlns="" id="{DA0FE6D5-D475-4CBB-A6C2-E3D991A368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372" y="3752194"/>
            <a:ext cx="4582511" cy="1828799"/>
          </a:xfrm>
        </p:spPr>
        <p:txBody>
          <a:bodyPr rtlCol="0">
            <a:normAutofit fontScale="85000" lnSpcReduction="10000"/>
          </a:bodyPr>
          <a:lstStyle/>
          <a:p>
            <a:pPr algn="ctr" rtl="0"/>
            <a:r>
              <a:rPr lang="el-GR" sz="1800" b="1" dirty="0" smtClean="0"/>
              <a:t>Αγροτική Πολιτική</a:t>
            </a:r>
          </a:p>
          <a:p>
            <a:pPr algn="ctr" rtl="0"/>
            <a:r>
              <a:rPr lang="el-GR" sz="1800" b="1" dirty="0" smtClean="0"/>
              <a:t>Διάλεξη </a:t>
            </a:r>
            <a:r>
              <a:rPr lang="en-US" sz="1800" b="1" dirty="0" smtClean="0"/>
              <a:t>6</a:t>
            </a:r>
            <a:r>
              <a:rPr lang="el-GR" sz="1800" b="1" dirty="0" smtClean="0"/>
              <a:t> </a:t>
            </a:r>
            <a:endParaRPr lang="el-GR" sz="1800" b="1" dirty="0" smtClean="0"/>
          </a:p>
          <a:p>
            <a:pPr algn="ctr" rtl="0"/>
            <a:endParaRPr lang="el-GR" sz="1800" dirty="0" smtClean="0"/>
          </a:p>
          <a:p>
            <a:pPr algn="ctr"/>
            <a:r>
              <a:rPr lang="el-GR" sz="1800" dirty="0" smtClean="0"/>
              <a:t>Δρ Δημήτριος Π. Πετρόπουλος</a:t>
            </a:r>
          </a:p>
          <a:p>
            <a:pPr algn="ctr"/>
            <a:r>
              <a:rPr lang="el-GR" sz="1600" dirty="0" smtClean="0"/>
              <a:t>Αναπληρωτής Καθηγητής «Γεωργικής Οικονομίας»</a:t>
            </a:r>
          </a:p>
          <a:p>
            <a:pPr rtl="0"/>
            <a:endParaRPr lang="el-GR" dirty="0" smtClean="0"/>
          </a:p>
          <a:p>
            <a:pPr rtl="0"/>
            <a:endParaRPr lang="el-GR" dirty="0"/>
          </a:p>
        </p:txBody>
      </p:sp>
      <p:sp>
        <p:nvSpPr>
          <p:cNvPr id="47" name="Ελεύθερη σχεδίαση: Σχήμα 46">
            <a:extLst>
              <a:ext uri="{FF2B5EF4-FFF2-40B4-BE49-F238E27FC236}">
                <a16:creationId xmlns:a16="http://schemas.microsoft.com/office/drawing/2014/main" xmlns="" id="{B6D0B8EE-8E06-4051-87BF-62C153F3FBBB}"/>
              </a:ext>
            </a:extLst>
          </p:cNvPr>
          <p:cNvSpPr/>
          <p:nvPr/>
        </p:nvSpPr>
        <p:spPr>
          <a:xfrm rot="4308689">
            <a:off x="5269765" y="1275138"/>
            <a:ext cx="1980696" cy="2066510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696" h="2066510">
                <a:moveTo>
                  <a:pt x="0" y="2066510"/>
                </a:moveTo>
                <a:lnTo>
                  <a:pt x="1138078" y="0"/>
                </a:lnTo>
                <a:lnTo>
                  <a:pt x="1980696" y="1530016"/>
                </a:lnTo>
                <a:lnTo>
                  <a:pt x="1459417" y="2066510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485234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2741" y="189186"/>
            <a:ext cx="8596668" cy="1187669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Περιεχόμενα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sz="31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2102069"/>
            <a:ext cx="8596668" cy="3939293"/>
          </a:xfrm>
        </p:spPr>
        <p:txBody>
          <a:bodyPr>
            <a:normAutofit/>
          </a:bodyPr>
          <a:lstStyle/>
          <a:p>
            <a:r>
              <a:rPr lang="el-GR" dirty="0" smtClean="0"/>
              <a:t>Ο </a:t>
            </a:r>
            <a:r>
              <a:rPr lang="el-GR" dirty="0" smtClean="0"/>
              <a:t>ρόλος και ο σκοπός της χρηματοδότησης του αγροτικού </a:t>
            </a:r>
            <a:r>
              <a:rPr lang="el-GR" dirty="0" smtClean="0"/>
              <a:t>τομέα</a:t>
            </a:r>
          </a:p>
          <a:p>
            <a:r>
              <a:rPr lang="el-GR" dirty="0" smtClean="0"/>
              <a:t>Πηγές </a:t>
            </a:r>
            <a:r>
              <a:rPr lang="el-GR" dirty="0" smtClean="0"/>
              <a:t>χρηματοδότησης</a:t>
            </a:r>
          </a:p>
          <a:p>
            <a:r>
              <a:rPr lang="el-GR" dirty="0" smtClean="0"/>
              <a:t>Είδη αγροτικής πίστης </a:t>
            </a:r>
            <a:r>
              <a:rPr lang="el-GR" dirty="0" smtClean="0"/>
              <a:t>– Δάνεια</a:t>
            </a:r>
          </a:p>
          <a:p>
            <a:r>
              <a:rPr lang="el-GR" smtClean="0"/>
              <a:t>Άσκηση της αγροτικής πίστης στην Ελλάδα</a:t>
            </a: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3" y="315310"/>
            <a:ext cx="9906583" cy="987973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dirty="0" smtClean="0"/>
              <a:t>Ο ρόλος και ο σκοπός της χρηματοδότησης του αγροτικού τομέα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513491"/>
            <a:ext cx="8596668" cy="48452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Την ανάγκη χρηματοδότησης του αγροτικού τομέα επιβάλλουν οι παρακάτω παράγοντες: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Η μη χρονική σύμπτωση των εισπράξεων με τις δαπάνες των αγροτικών εκμεταλλεύσεων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Ανάγκης χρηματοδότησης για τους εξής λόγους: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Η γρήγορη εξέλιξη της τε </a:t>
            </a:r>
          </a:p>
          <a:p>
            <a:pPr>
              <a:buFontTx/>
              <a:buChar char="-"/>
            </a:pPr>
            <a:r>
              <a:rPr lang="el-GR" dirty="0" smtClean="0"/>
              <a:t>Να αυξηθεί το μέγεθός της, αγοράζοντας γη και επεκτείνοντας τις εγκαταστάσεις της</a:t>
            </a:r>
          </a:p>
          <a:p>
            <a:pPr>
              <a:buFontTx/>
              <a:buChar char="-"/>
            </a:pPr>
            <a:r>
              <a:rPr lang="el-GR" dirty="0" smtClean="0"/>
              <a:t>Να προβεί σε βελτιώσεις του εδάφους (στραγγίσεις, γεωτρήσεις, ισοπεδώσεις κλπ)   </a:t>
            </a:r>
          </a:p>
          <a:p>
            <a:pPr>
              <a:buFontTx/>
              <a:buChar char="-"/>
            </a:pPr>
            <a:r>
              <a:rPr lang="el-GR" dirty="0" smtClean="0"/>
              <a:t>Να ανανεώσει το μηχανολογικό εξοπλισμό κλπ</a:t>
            </a:r>
          </a:p>
          <a:p>
            <a:pPr>
              <a:buFontTx/>
              <a:buChar char="-"/>
            </a:pPr>
            <a:r>
              <a:rPr lang="el-GR" dirty="0" smtClean="0"/>
              <a:t>Να ανανεώσει το ζωικό κεφάλαιο</a:t>
            </a:r>
          </a:p>
          <a:p>
            <a:pPr>
              <a:buNone/>
            </a:pPr>
            <a:r>
              <a:rPr lang="el-GR" dirty="0" smtClean="0"/>
              <a:t>3. Η </a:t>
            </a:r>
            <a:r>
              <a:rPr lang="el-GR" dirty="0" smtClean="0"/>
              <a:t>γρήγορη εξέλιξη της </a:t>
            </a:r>
            <a:r>
              <a:rPr lang="el-GR" dirty="0" smtClean="0"/>
              <a:t>τεχνολογίας αυξάνει συνήθως σημαντικά τις ανάγκες για πρόσθετη χρηματοδότηση</a:t>
            </a:r>
          </a:p>
          <a:p>
            <a:pPr>
              <a:buNone/>
            </a:pPr>
            <a:r>
              <a:rPr lang="el-GR" dirty="0" smtClean="0"/>
              <a:t>4. Οι ζημιές που προκαλούνται στην αγροτική παραγωγή από τις καιρικές συνθήκες ή από διάφορες ασθένειες αυξάνουν τις ανάγκες για πρόσθετη χρηματοδότηση  </a:t>
            </a:r>
          </a:p>
          <a:p>
            <a:pPr>
              <a:buNone/>
            </a:pPr>
            <a:r>
              <a:rPr lang="el-GR" dirty="0" smtClean="0"/>
              <a:t> 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Πηγές χρηματοδότησης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Ίδια κεφάλαια</a:t>
            </a:r>
          </a:p>
          <a:p>
            <a:r>
              <a:rPr lang="el-GR" dirty="0" smtClean="0"/>
              <a:t>Ξένα κεφάλαια 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Είδη αγροτικής πίστης - Δάνεια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Βραχυπρόθεσμα δάνεια</a:t>
            </a:r>
          </a:p>
          <a:p>
            <a:r>
              <a:rPr lang="el-GR" dirty="0" smtClean="0"/>
              <a:t>Μεσοπρόθεσμα δάνεια</a:t>
            </a:r>
          </a:p>
          <a:p>
            <a:r>
              <a:rPr lang="el-GR" dirty="0" smtClean="0"/>
              <a:t>Μακροπρόθεσμα δάνεια 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9202390" cy="1320800"/>
          </a:xfrm>
        </p:spPr>
        <p:txBody>
          <a:bodyPr/>
          <a:lstStyle/>
          <a:p>
            <a:r>
              <a:rPr lang="el-GR" dirty="0" smtClean="0"/>
              <a:t>Άσκηση της αγροτικής πίστης στην Ελλάδα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Αγροτική Τράπεζα της Ελλάδος (ΑΤΕ)</a:t>
            </a:r>
          </a:p>
          <a:p>
            <a:r>
              <a:rPr lang="el-GR" dirty="0" smtClean="0"/>
              <a:t>Εμπορικές Τράπεζες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6573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l-GR" i="1" dirty="0" smtClean="0"/>
              <a:t>Ευχαριστώ </a:t>
            </a:r>
            <a:br>
              <a:rPr lang="el-GR" i="1" dirty="0" smtClean="0"/>
            </a:br>
            <a:r>
              <a:rPr lang="el-GR" i="1" dirty="0" smtClean="0"/>
              <a:t>για την προσοχή και συμμετοχή σας!</a:t>
            </a:r>
            <a:endParaRPr lang="el-GR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2490952"/>
            <a:ext cx="8596668" cy="3478924"/>
          </a:xfrm>
        </p:spPr>
        <p:txBody>
          <a:bodyPr>
            <a:normAutofit lnSpcReduction="10000"/>
          </a:bodyPr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 algn="r">
              <a:buNone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Email: d.petropoulos@uop.gr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l-G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1466</TotalTime>
  <Words>199</Words>
  <Application>Microsoft Office PowerPoint</Application>
  <PresentationFormat>Προσαρμογή</PresentationFormat>
  <Paragraphs>48</Paragraphs>
  <Slides>7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Όψη</vt:lpstr>
      <vt:lpstr>ΠΑΝΕΠΙΣΤΗΜΙΟ    ΠΕΛΟΠΟΝΝΗΣΟΥ  ΣΧΟΛΗ   ΓΕΩΠΟΝΙΑΣ   &amp;   ΤΡΟΦΙΜΩΝ Τμήμα    Γεωπονίας </vt:lpstr>
      <vt:lpstr>Περιεχόμενα  </vt:lpstr>
      <vt:lpstr>Ο ρόλος και ο σκοπός της χρηματοδότησης του αγροτικού τομέα</vt:lpstr>
      <vt:lpstr>Πηγές χρηματοδότησης</vt:lpstr>
      <vt:lpstr>Είδη αγροτικής πίστης - Δάνεια</vt:lpstr>
      <vt:lpstr>Άσκηση της αγροτικής πίστης στην Ελλάδα</vt:lpstr>
      <vt:lpstr>  Ευχαριστώ  για την προσοχή και συμμετοχή σας!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ΤΕΙ ΠΕΛΟΠΟΝΝΗΣΟΥ Μεταπτυχιακό </dc:title>
  <dc:creator>Δημήτρης</dc:creator>
  <cp:lastModifiedBy>ADMIN</cp:lastModifiedBy>
  <cp:revision>204</cp:revision>
  <dcterms:created xsi:type="dcterms:W3CDTF">2018-11-13T14:28:25Z</dcterms:created>
  <dcterms:modified xsi:type="dcterms:W3CDTF">2020-12-08T16:22:26Z</dcterms:modified>
</cp:coreProperties>
</file>