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70" r:id="rId2"/>
    <p:sldId id="271" r:id="rId3"/>
    <p:sldId id="294" r:id="rId4"/>
    <p:sldId id="286" r:id="rId5"/>
    <p:sldId id="287" r:id="rId6"/>
    <p:sldId id="296" r:id="rId7"/>
    <p:sldId id="297" r:id="rId8"/>
    <p:sldId id="298" r:id="rId9"/>
    <p:sldId id="299" r:id="rId10"/>
    <p:sldId id="300" r:id="rId11"/>
    <p:sldId id="301" r:id="rId12"/>
    <p:sldId id="295" r:id="rId13"/>
    <p:sldId id="284"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1" d="100"/>
          <a:sy n="91" d="100"/>
        </p:scale>
        <p:origin x="-126"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pPr/>
              <a:t>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smtClean="0"/>
              <a:t>Στυλ κύριου τίτλου</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42A54C80-263E-416B-A8E0-580EDEADCBDC}" type="datetimeFigureOut">
              <a:rPr lang="en-US" dirty="0"/>
              <a:pPr/>
              <a:t>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d.petropoulos@uop.g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56009" y="536028"/>
            <a:ext cx="8596668" cy="3846786"/>
          </a:xfrm>
        </p:spPr>
        <p:txBody>
          <a:bodyPr>
            <a:normAutofit/>
          </a:bodyPr>
          <a:lstStyle/>
          <a:p>
            <a:pPr algn="ctr"/>
            <a:r>
              <a:rPr lang="el-GR" dirty="0" smtClean="0"/>
              <a:t>ΠΑΝΕΠΙΣΤΗΜΙΟ ΠΕΛΟΠΟΝΝΗΣΟΥ</a:t>
            </a:r>
            <a:br>
              <a:rPr lang="el-GR" dirty="0" smtClean="0"/>
            </a:br>
            <a:r>
              <a:rPr lang="el-GR" sz="2800" dirty="0" smtClean="0"/>
              <a:t>ΣΧΟΛΗ ΓΕΩΠΟΝΙΑΣ &amp; ΤΡΟΦΙΜΩΝ</a:t>
            </a:r>
            <a:r>
              <a:rPr lang="el-GR" dirty="0" smtClean="0"/>
              <a:t/>
            </a:r>
            <a:br>
              <a:rPr lang="el-GR" dirty="0" smtClean="0"/>
            </a:br>
            <a:r>
              <a:rPr lang="el-GR" sz="2800" dirty="0" smtClean="0"/>
              <a:t>Τμήμα Γεωπονίας </a:t>
            </a:r>
            <a:br>
              <a:rPr lang="el-GR" sz="2800" dirty="0" smtClean="0"/>
            </a:br>
            <a:r>
              <a:rPr lang="el-GR" sz="2800" dirty="0" smtClean="0"/>
              <a:t/>
            </a:r>
            <a:br>
              <a:rPr lang="el-GR" sz="2800" dirty="0" smtClean="0"/>
            </a:br>
            <a:r>
              <a:rPr lang="el-GR" sz="2800" dirty="0" smtClean="0"/>
              <a:t>Διοίκηση Γεωργικών Επιχειρήσεων </a:t>
            </a:r>
            <a:br>
              <a:rPr lang="el-GR" sz="2800" dirty="0" smtClean="0"/>
            </a:br>
            <a:r>
              <a:rPr lang="el-GR" sz="2800" dirty="0" smtClean="0"/>
              <a:t/>
            </a:r>
            <a:br>
              <a:rPr lang="el-GR" sz="2800" dirty="0" smtClean="0"/>
            </a:br>
            <a:r>
              <a:rPr lang="el-GR" sz="2800" dirty="0" smtClean="0"/>
              <a:t> </a:t>
            </a:r>
            <a:br>
              <a:rPr lang="el-GR" sz="2800" dirty="0" smtClean="0"/>
            </a:br>
            <a:r>
              <a:rPr lang="el-GR" sz="2800" b="1" dirty="0" smtClean="0"/>
              <a:t>Διάλεξη </a:t>
            </a:r>
            <a:r>
              <a:rPr lang="en-US" sz="2800" b="1" dirty="0" smtClean="0"/>
              <a:t>3</a:t>
            </a:r>
            <a:endParaRPr lang="el-GR" sz="2800" b="1" dirty="0"/>
          </a:p>
        </p:txBody>
      </p:sp>
      <p:sp>
        <p:nvSpPr>
          <p:cNvPr id="3" name="Θέση περιεχομένου 2"/>
          <p:cNvSpPr>
            <a:spLocks noGrp="1"/>
          </p:cNvSpPr>
          <p:nvPr>
            <p:ph idx="1"/>
          </p:nvPr>
        </p:nvSpPr>
        <p:spPr>
          <a:xfrm>
            <a:off x="677334" y="4845269"/>
            <a:ext cx="8596668" cy="1196093"/>
          </a:xfrm>
        </p:spPr>
        <p:txBody>
          <a:bodyPr/>
          <a:lstStyle/>
          <a:p>
            <a:pPr algn="r">
              <a:buNone/>
            </a:pPr>
            <a:r>
              <a:rPr lang="el-GR" dirty="0" smtClean="0"/>
              <a:t>Δρ Δημήτριος Π. Πετρόπουλος</a:t>
            </a:r>
          </a:p>
          <a:p>
            <a:pPr algn="r">
              <a:buNone/>
            </a:pPr>
            <a:r>
              <a:rPr lang="el-GR" dirty="0" smtClean="0"/>
              <a:t>Αναπληρωτής Καθηγητής «Γεωργικής Οικονομίας»</a:t>
            </a:r>
          </a:p>
          <a:p>
            <a:pPr marL="0" indent="0" algn="r">
              <a:buNone/>
            </a:pPr>
            <a:endParaRPr lang="el-GR" dirty="0"/>
          </a:p>
        </p:txBody>
      </p:sp>
    </p:spTree>
    <p:extLst>
      <p:ext uri="{BB962C8B-B14F-4D97-AF65-F5344CB8AC3E}">
        <p14:creationId xmlns:p14="http://schemas.microsoft.com/office/powerpoint/2010/main" xmlns="" val="3550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Με τον μερικό προϋπολογισμό διατυπώνονται 4 ερωτήσεις:</a:t>
            </a:r>
          </a:p>
          <a:p>
            <a:pPr>
              <a:buFont typeface="+mj-lt"/>
              <a:buAutoNum type="arabicPeriod"/>
            </a:pPr>
            <a:r>
              <a:rPr lang="el-GR" dirty="0" smtClean="0"/>
              <a:t>Ποια ζημιά (μείωση σε υφιστάμενη πρόσοδο) δημιουργείται;</a:t>
            </a:r>
          </a:p>
          <a:p>
            <a:pPr>
              <a:buFont typeface="+mj-lt"/>
              <a:buAutoNum type="arabicPeriod"/>
            </a:pPr>
            <a:r>
              <a:rPr lang="el-GR" dirty="0" smtClean="0"/>
              <a:t>Ποιο επιπλέον κόστος δημιουργείται;</a:t>
            </a:r>
          </a:p>
          <a:p>
            <a:pPr>
              <a:buFont typeface="+mj-lt"/>
              <a:buAutoNum type="arabicPeriod"/>
            </a:pPr>
            <a:r>
              <a:rPr lang="el-GR" dirty="0" smtClean="0"/>
              <a:t>Ποια επιπλέον πρόσοδος προκύπτει;</a:t>
            </a:r>
          </a:p>
          <a:p>
            <a:pPr>
              <a:buFont typeface="+mj-lt"/>
              <a:buAutoNum type="arabicPeriod"/>
            </a:pPr>
            <a:r>
              <a:rPr lang="el-GR" dirty="0" smtClean="0"/>
              <a:t>Ποιο κόστος που υπήρχε παύει να υπάρχει;  </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77334" y="609600"/>
            <a:ext cx="9875052" cy="693683"/>
          </a:xfrm>
        </p:spPr>
        <p:txBody>
          <a:bodyPr>
            <a:normAutofit fontScale="90000"/>
          </a:bodyPr>
          <a:lstStyle/>
          <a:p>
            <a:pPr algn="ctr"/>
            <a:r>
              <a:rPr lang="en-US" sz="3100" dirty="0" smtClean="0"/>
              <a:t>3. </a:t>
            </a:r>
            <a:r>
              <a:rPr lang="el-GR" sz="3100" dirty="0" smtClean="0"/>
              <a:t>Προϋπολογισμό ταμειακών ροών (</a:t>
            </a:r>
            <a:r>
              <a:rPr lang="en-US" sz="3100" dirty="0" smtClean="0"/>
              <a:t>cash-flow budget)</a:t>
            </a:r>
            <a:r>
              <a:rPr lang="el-GR" sz="3100" dirty="0" smtClean="0"/>
              <a:t>  </a:t>
            </a:r>
            <a:r>
              <a:rPr lang="el-GR" dirty="0" smtClean="0"/>
              <a:t/>
            </a:r>
            <a:br>
              <a:rPr lang="el-GR" dirty="0" smtClean="0"/>
            </a:br>
            <a:endParaRPr lang="el-GR" dirty="0"/>
          </a:p>
        </p:txBody>
      </p:sp>
      <p:sp>
        <p:nvSpPr>
          <p:cNvPr id="3" name="2 - Θέση περιεχομένου"/>
          <p:cNvSpPr>
            <a:spLocks noGrp="1"/>
          </p:cNvSpPr>
          <p:nvPr>
            <p:ph idx="1"/>
          </p:nvPr>
        </p:nvSpPr>
        <p:spPr>
          <a:xfrm>
            <a:off x="677333" y="1376855"/>
            <a:ext cx="9769949" cy="4664507"/>
          </a:xfrm>
        </p:spPr>
        <p:txBody>
          <a:bodyPr>
            <a:normAutofit/>
          </a:bodyPr>
          <a:lstStyle/>
          <a:p>
            <a:r>
              <a:rPr lang="el-GR" dirty="0" smtClean="0"/>
              <a:t>Παρότι ένα Σχέδιο Παραγωγής μπορεί να είναι εφικτό από την άποψη των περισσότερων πόρων, θα πρέπει επιπλέον να υπάρχει αρκετό ρευστό (διαθέσιμο ή δανεισμένο), ώστε να επιτρέπει την αγορά εισροών προτού πραγματοποιηθούν οι πωλήσεις.</a:t>
            </a:r>
          </a:p>
          <a:p>
            <a:r>
              <a:rPr lang="el-GR" dirty="0" smtClean="0"/>
              <a:t>Δεδομένου ότι:</a:t>
            </a:r>
          </a:p>
          <a:p>
            <a:pPr>
              <a:buFontTx/>
              <a:buChar char="-"/>
            </a:pPr>
            <a:r>
              <a:rPr lang="el-GR" dirty="0" smtClean="0"/>
              <a:t>οι οικονομίες δουλεύουν σε μηνιαία βάση (οι λογαριασμοί πρέπει να πληρώνονται μηνιαίως) </a:t>
            </a:r>
          </a:p>
          <a:p>
            <a:pPr>
              <a:buFontTx/>
              <a:buChar char="-"/>
            </a:pPr>
            <a:r>
              <a:rPr lang="el-GR" dirty="0" smtClean="0"/>
              <a:t>προκειμένου να διασφαλιστεί ότι υπάρχει επαρκές διαθέσιμο ρευστό, θα πρέπει όλα τα έξοδα και οι πωλήσεις να μοιράζονται στους μήνες κατά τους οποίους θα γίνουν, δίνοντας μια μηνιαία καθαρή απόδοση, η οποία για αρκετούς μήνες θα είναι αρνητική (απουσία εσόδων)</a:t>
            </a:r>
          </a:p>
          <a:p>
            <a:r>
              <a:rPr lang="el-GR" dirty="0" smtClean="0"/>
              <a:t>Για τους ελλειμματικούς μήνες, θα πρέπει να ζητηθεί χρηματοδότηση του ελλείμματος (από Τράπεζα, από ίδια χρηματοδότηση, από τους πιστωτές – καθυστέρηση της αποπληρωμής των λογαριασμών)   </a:t>
            </a:r>
          </a:p>
          <a:p>
            <a:r>
              <a:rPr lang="el-GR" dirty="0" smtClean="0"/>
              <a:t>Πρόβλεψη των εξόδων διαβίωσης της οικογένειας    </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77334" y="241739"/>
            <a:ext cx="8596668" cy="557048"/>
          </a:xfrm>
        </p:spPr>
        <p:txBody>
          <a:bodyPr>
            <a:normAutofit/>
          </a:bodyPr>
          <a:lstStyle/>
          <a:p>
            <a:pPr algn="ctr"/>
            <a:r>
              <a:rPr lang="el-GR" sz="2400" dirty="0" smtClean="0"/>
              <a:t>Παράδειγμα: Προϋπολογισμός κλάδου φυτικής παραγωγής</a:t>
            </a:r>
            <a:endParaRPr lang="el-GR" sz="2400" dirty="0"/>
          </a:p>
        </p:txBody>
      </p:sp>
      <p:graphicFrame>
        <p:nvGraphicFramePr>
          <p:cNvPr id="4" name="3 - Θέση περιεχομένου"/>
          <p:cNvGraphicFramePr>
            <a:graphicFrameLocks noGrp="1"/>
          </p:cNvGraphicFramePr>
          <p:nvPr>
            <p:ph idx="1"/>
          </p:nvPr>
        </p:nvGraphicFramePr>
        <p:xfrm>
          <a:off x="677863" y="707516"/>
          <a:ext cx="8596312" cy="5661529"/>
        </p:xfrm>
        <a:graphic>
          <a:graphicData uri="http://schemas.openxmlformats.org/drawingml/2006/table">
            <a:tbl>
              <a:tblPr firstRow="1" bandRow="1">
                <a:tableStyleId>{5C22544A-7EE6-4342-B048-85BDC9FD1C3A}</a:tableStyleId>
              </a:tblPr>
              <a:tblGrid>
                <a:gridCol w="5849061"/>
                <a:gridCol w="903890"/>
                <a:gridCol w="882869"/>
                <a:gridCol w="960492"/>
              </a:tblGrid>
              <a:tr h="339373">
                <a:tc>
                  <a:txBody>
                    <a:bodyPr/>
                    <a:lstStyle/>
                    <a:p>
                      <a:endParaRPr lang="el-GR" dirty="0"/>
                    </a:p>
                  </a:txBody>
                  <a:tcPr/>
                </a:tc>
                <a:tc>
                  <a:txBody>
                    <a:bodyPr/>
                    <a:lstStyle/>
                    <a:p>
                      <a:endParaRPr lang="el-GR"/>
                    </a:p>
                  </a:txBody>
                  <a:tcPr/>
                </a:tc>
                <a:tc>
                  <a:txBody>
                    <a:bodyPr/>
                    <a:lstStyle/>
                    <a:p>
                      <a:endParaRPr lang="el-GR"/>
                    </a:p>
                  </a:txBody>
                  <a:tcPr/>
                </a:tc>
                <a:tc>
                  <a:txBody>
                    <a:bodyPr/>
                    <a:lstStyle/>
                    <a:p>
                      <a:endParaRPr lang="el-GR"/>
                    </a:p>
                  </a:txBody>
                  <a:tcPr/>
                </a:tc>
              </a:tr>
              <a:tr h="339373">
                <a:tc>
                  <a:txBody>
                    <a:bodyPr/>
                    <a:lstStyle/>
                    <a:p>
                      <a:r>
                        <a:rPr lang="el-GR" sz="1400" dirty="0" smtClean="0"/>
                        <a:t>1. Ακαθάριστη πρόσοδος ή εισόδημα</a:t>
                      </a:r>
                      <a:endParaRPr lang="el-GR" sz="1400" dirty="0"/>
                    </a:p>
                  </a:txBody>
                  <a:tcPr/>
                </a:tc>
                <a:tc>
                  <a:txBody>
                    <a:bodyPr/>
                    <a:lstStyle/>
                    <a:p>
                      <a:endParaRPr lang="el-GR" sz="1400" dirty="0"/>
                    </a:p>
                  </a:txBody>
                  <a:tcPr/>
                </a:tc>
                <a:tc>
                  <a:txBody>
                    <a:bodyPr/>
                    <a:lstStyle/>
                    <a:p>
                      <a:endParaRPr lang="el-GR" sz="1400" dirty="0"/>
                    </a:p>
                  </a:txBody>
                  <a:tcPr/>
                </a:tc>
                <a:tc>
                  <a:txBody>
                    <a:bodyPr/>
                    <a:lstStyle/>
                    <a:p>
                      <a:r>
                        <a:rPr lang="el-GR" sz="1400" dirty="0" smtClean="0"/>
                        <a:t>15.600</a:t>
                      </a:r>
                      <a:endParaRPr lang="el-GR" sz="1400" dirty="0"/>
                    </a:p>
                  </a:txBody>
                  <a:tcPr/>
                </a:tc>
              </a:tr>
              <a:tr h="339373">
                <a:tc>
                  <a:txBody>
                    <a:bodyPr/>
                    <a:lstStyle/>
                    <a:p>
                      <a:r>
                        <a:rPr lang="el-GR" sz="1400" dirty="0" smtClean="0"/>
                        <a:t>2. Μεταβλητό κόστος </a:t>
                      </a:r>
                      <a:endParaRPr lang="el-GR" sz="1400" dirty="0"/>
                    </a:p>
                  </a:txBody>
                  <a:tcPr/>
                </a:tc>
                <a:tc>
                  <a:txBody>
                    <a:bodyPr/>
                    <a:lstStyle/>
                    <a:p>
                      <a:endParaRPr lang="el-GR" sz="1400" dirty="0"/>
                    </a:p>
                  </a:txBody>
                  <a:tcPr/>
                </a:tc>
                <a:tc>
                  <a:txBody>
                    <a:bodyPr/>
                    <a:lstStyle/>
                    <a:p>
                      <a:endParaRPr lang="el-GR" sz="1400" dirty="0"/>
                    </a:p>
                  </a:txBody>
                  <a:tcPr/>
                </a:tc>
                <a:tc>
                  <a:txBody>
                    <a:bodyPr/>
                    <a:lstStyle/>
                    <a:p>
                      <a:endParaRPr lang="el-GR" sz="1400" dirty="0"/>
                    </a:p>
                  </a:txBody>
                  <a:tcPr/>
                </a:tc>
              </a:tr>
              <a:tr h="339373">
                <a:tc>
                  <a:txBody>
                    <a:bodyPr/>
                    <a:lstStyle/>
                    <a:p>
                      <a:r>
                        <a:rPr lang="el-GR" sz="1400" dirty="0" smtClean="0"/>
                        <a:t>Σπόρος </a:t>
                      </a:r>
                      <a:endParaRPr lang="el-GR" sz="1400" dirty="0"/>
                    </a:p>
                  </a:txBody>
                  <a:tcPr/>
                </a:tc>
                <a:tc>
                  <a:txBody>
                    <a:bodyPr/>
                    <a:lstStyle/>
                    <a:p>
                      <a:r>
                        <a:rPr lang="el-GR" sz="1400" dirty="0" smtClean="0"/>
                        <a:t>350</a:t>
                      </a:r>
                      <a:endParaRPr lang="el-GR" sz="1400" dirty="0"/>
                    </a:p>
                  </a:txBody>
                  <a:tcPr/>
                </a:tc>
                <a:tc>
                  <a:txBody>
                    <a:bodyPr/>
                    <a:lstStyle/>
                    <a:p>
                      <a:endParaRPr lang="el-GR" sz="1400"/>
                    </a:p>
                  </a:txBody>
                  <a:tcPr/>
                </a:tc>
                <a:tc>
                  <a:txBody>
                    <a:bodyPr/>
                    <a:lstStyle/>
                    <a:p>
                      <a:endParaRPr lang="el-GR" sz="1400"/>
                    </a:p>
                  </a:txBody>
                  <a:tcPr/>
                </a:tc>
              </a:tr>
              <a:tr h="339373">
                <a:tc>
                  <a:txBody>
                    <a:bodyPr/>
                    <a:lstStyle/>
                    <a:p>
                      <a:r>
                        <a:rPr lang="el-GR" sz="1400" dirty="0" smtClean="0"/>
                        <a:t>Λιπάσματα </a:t>
                      </a:r>
                      <a:endParaRPr lang="el-GR" sz="1400" dirty="0"/>
                    </a:p>
                  </a:txBody>
                  <a:tcPr/>
                </a:tc>
                <a:tc>
                  <a:txBody>
                    <a:bodyPr/>
                    <a:lstStyle/>
                    <a:p>
                      <a:r>
                        <a:rPr lang="el-GR" sz="1400" dirty="0" smtClean="0"/>
                        <a:t>500</a:t>
                      </a:r>
                      <a:endParaRPr lang="el-GR" sz="1400" dirty="0"/>
                    </a:p>
                  </a:txBody>
                  <a:tcPr/>
                </a:tc>
                <a:tc>
                  <a:txBody>
                    <a:bodyPr/>
                    <a:lstStyle/>
                    <a:p>
                      <a:endParaRPr lang="el-GR" sz="1400"/>
                    </a:p>
                  </a:txBody>
                  <a:tcPr/>
                </a:tc>
                <a:tc>
                  <a:txBody>
                    <a:bodyPr/>
                    <a:lstStyle/>
                    <a:p>
                      <a:endParaRPr lang="el-GR" sz="1400"/>
                    </a:p>
                  </a:txBody>
                  <a:tcPr/>
                </a:tc>
              </a:tr>
              <a:tr h="339373">
                <a:tc>
                  <a:txBody>
                    <a:bodyPr/>
                    <a:lstStyle/>
                    <a:p>
                      <a:r>
                        <a:rPr lang="el-GR" sz="1400" dirty="0" smtClean="0"/>
                        <a:t>Φυτοφάρμακα </a:t>
                      </a:r>
                      <a:endParaRPr lang="el-GR" sz="1400" dirty="0"/>
                    </a:p>
                  </a:txBody>
                  <a:tcPr/>
                </a:tc>
                <a:tc>
                  <a:txBody>
                    <a:bodyPr/>
                    <a:lstStyle/>
                    <a:p>
                      <a:r>
                        <a:rPr lang="el-GR" sz="1400" dirty="0" smtClean="0"/>
                        <a:t>350</a:t>
                      </a:r>
                      <a:endParaRPr lang="el-GR" sz="1400" dirty="0"/>
                    </a:p>
                  </a:txBody>
                  <a:tcPr/>
                </a:tc>
                <a:tc>
                  <a:txBody>
                    <a:bodyPr/>
                    <a:lstStyle/>
                    <a:p>
                      <a:endParaRPr lang="el-GR" sz="1400"/>
                    </a:p>
                  </a:txBody>
                  <a:tcPr/>
                </a:tc>
                <a:tc>
                  <a:txBody>
                    <a:bodyPr/>
                    <a:lstStyle/>
                    <a:p>
                      <a:endParaRPr lang="el-GR" sz="1400"/>
                    </a:p>
                  </a:txBody>
                  <a:tcPr/>
                </a:tc>
              </a:tr>
              <a:tr h="339373">
                <a:tc>
                  <a:txBody>
                    <a:bodyPr/>
                    <a:lstStyle/>
                    <a:p>
                      <a:r>
                        <a:rPr lang="el-GR" sz="1400" dirty="0" smtClean="0"/>
                        <a:t>Εργασία (τρίτων)</a:t>
                      </a:r>
                      <a:endParaRPr lang="el-GR" sz="1400" dirty="0"/>
                    </a:p>
                  </a:txBody>
                  <a:tcPr/>
                </a:tc>
                <a:tc>
                  <a:txBody>
                    <a:bodyPr/>
                    <a:lstStyle/>
                    <a:p>
                      <a:r>
                        <a:rPr lang="el-GR" sz="1400" dirty="0" smtClean="0"/>
                        <a:t>3.200</a:t>
                      </a:r>
                      <a:endParaRPr lang="el-GR" sz="1400" dirty="0"/>
                    </a:p>
                  </a:txBody>
                  <a:tcPr/>
                </a:tc>
                <a:tc>
                  <a:txBody>
                    <a:bodyPr/>
                    <a:lstStyle/>
                    <a:p>
                      <a:endParaRPr lang="el-GR" sz="1400"/>
                    </a:p>
                  </a:txBody>
                  <a:tcPr/>
                </a:tc>
                <a:tc>
                  <a:txBody>
                    <a:bodyPr/>
                    <a:lstStyle/>
                    <a:p>
                      <a:endParaRPr lang="el-GR" sz="1400"/>
                    </a:p>
                  </a:txBody>
                  <a:tcPr/>
                </a:tc>
              </a:tr>
              <a:tr h="339373">
                <a:tc>
                  <a:txBody>
                    <a:bodyPr/>
                    <a:lstStyle/>
                    <a:p>
                      <a:r>
                        <a:rPr lang="el-GR" sz="1400" dirty="0" smtClean="0"/>
                        <a:t>Μηχανική εργασία (τρίτων)</a:t>
                      </a:r>
                      <a:endParaRPr lang="el-GR" sz="1400" dirty="0"/>
                    </a:p>
                  </a:txBody>
                  <a:tcPr/>
                </a:tc>
                <a:tc>
                  <a:txBody>
                    <a:bodyPr/>
                    <a:lstStyle/>
                    <a:p>
                      <a:r>
                        <a:rPr lang="el-GR" sz="1400" dirty="0" smtClean="0"/>
                        <a:t>1.300</a:t>
                      </a:r>
                      <a:endParaRPr lang="el-GR" sz="1400" dirty="0"/>
                    </a:p>
                  </a:txBody>
                  <a:tcPr/>
                </a:tc>
                <a:tc>
                  <a:txBody>
                    <a:bodyPr/>
                    <a:lstStyle/>
                    <a:p>
                      <a:endParaRPr lang="el-GR" sz="1400"/>
                    </a:p>
                  </a:txBody>
                  <a:tcPr/>
                </a:tc>
                <a:tc>
                  <a:txBody>
                    <a:bodyPr/>
                    <a:lstStyle/>
                    <a:p>
                      <a:endParaRPr lang="el-GR" sz="1400"/>
                    </a:p>
                  </a:txBody>
                  <a:tcPr/>
                </a:tc>
              </a:tr>
              <a:tr h="339373">
                <a:tc>
                  <a:txBody>
                    <a:bodyPr/>
                    <a:lstStyle/>
                    <a:p>
                      <a:r>
                        <a:rPr lang="el-GR" sz="1400" dirty="0" smtClean="0"/>
                        <a:t>Σύνολο μεταβλητού κόστους</a:t>
                      </a:r>
                      <a:endParaRPr lang="el-GR" sz="1400" dirty="0"/>
                    </a:p>
                  </a:txBody>
                  <a:tcPr/>
                </a:tc>
                <a:tc>
                  <a:txBody>
                    <a:bodyPr/>
                    <a:lstStyle/>
                    <a:p>
                      <a:endParaRPr lang="el-GR" sz="1400" dirty="0"/>
                    </a:p>
                  </a:txBody>
                  <a:tcPr/>
                </a:tc>
                <a:tc>
                  <a:txBody>
                    <a:bodyPr/>
                    <a:lstStyle/>
                    <a:p>
                      <a:r>
                        <a:rPr lang="el-GR" sz="1400" dirty="0" smtClean="0"/>
                        <a:t>5.700</a:t>
                      </a:r>
                      <a:endParaRPr lang="el-GR" sz="1400" dirty="0"/>
                    </a:p>
                  </a:txBody>
                  <a:tcPr/>
                </a:tc>
                <a:tc>
                  <a:txBody>
                    <a:bodyPr/>
                    <a:lstStyle/>
                    <a:p>
                      <a:endParaRPr lang="el-GR" sz="1400"/>
                    </a:p>
                  </a:txBody>
                  <a:tcPr/>
                </a:tc>
              </a:tr>
              <a:tr h="339373">
                <a:tc>
                  <a:txBody>
                    <a:bodyPr/>
                    <a:lstStyle/>
                    <a:p>
                      <a:r>
                        <a:rPr lang="el-GR" sz="1400" dirty="0" smtClean="0"/>
                        <a:t>3. Σταθερό κόστος</a:t>
                      </a:r>
                      <a:endParaRPr lang="el-GR" sz="1400" dirty="0"/>
                    </a:p>
                  </a:txBody>
                  <a:tcPr/>
                </a:tc>
                <a:tc>
                  <a:txBody>
                    <a:bodyPr/>
                    <a:lstStyle/>
                    <a:p>
                      <a:endParaRPr lang="el-GR" sz="1400" dirty="0"/>
                    </a:p>
                  </a:txBody>
                  <a:tcPr/>
                </a:tc>
                <a:tc>
                  <a:txBody>
                    <a:bodyPr/>
                    <a:lstStyle/>
                    <a:p>
                      <a:endParaRPr lang="el-GR" sz="1400" dirty="0"/>
                    </a:p>
                  </a:txBody>
                  <a:tcPr/>
                </a:tc>
                <a:tc>
                  <a:txBody>
                    <a:bodyPr/>
                    <a:lstStyle/>
                    <a:p>
                      <a:endParaRPr lang="el-GR" sz="1400"/>
                    </a:p>
                  </a:txBody>
                  <a:tcPr/>
                </a:tc>
              </a:tr>
              <a:tr h="339373">
                <a:tc>
                  <a:txBody>
                    <a:bodyPr/>
                    <a:lstStyle/>
                    <a:p>
                      <a:r>
                        <a:rPr lang="el-GR" sz="1400" dirty="0" smtClean="0"/>
                        <a:t>Ετήσιες δαπάνες ιδιόκτητων μηχανημάτων (ασφάλεια, επισκευές, συντήρηση, κλπ), Έγγειων βελτιώσεων και κτιρίων </a:t>
                      </a:r>
                      <a:endParaRPr lang="el-GR" sz="1400" dirty="0"/>
                    </a:p>
                  </a:txBody>
                  <a:tcPr/>
                </a:tc>
                <a:tc>
                  <a:txBody>
                    <a:bodyPr/>
                    <a:lstStyle/>
                    <a:p>
                      <a:r>
                        <a:rPr lang="el-GR" sz="1400" dirty="0" smtClean="0"/>
                        <a:t>2.500</a:t>
                      </a:r>
                      <a:endParaRPr lang="el-GR" sz="1400" dirty="0"/>
                    </a:p>
                  </a:txBody>
                  <a:tcPr/>
                </a:tc>
                <a:tc>
                  <a:txBody>
                    <a:bodyPr/>
                    <a:lstStyle/>
                    <a:p>
                      <a:endParaRPr lang="el-GR" sz="1400"/>
                    </a:p>
                  </a:txBody>
                  <a:tcPr/>
                </a:tc>
                <a:tc>
                  <a:txBody>
                    <a:bodyPr/>
                    <a:lstStyle/>
                    <a:p>
                      <a:endParaRPr lang="el-GR" sz="1400"/>
                    </a:p>
                  </a:txBody>
                  <a:tcPr/>
                </a:tc>
              </a:tr>
              <a:tr h="339373">
                <a:tc>
                  <a:txBody>
                    <a:bodyPr/>
                    <a:lstStyle/>
                    <a:p>
                      <a:r>
                        <a:rPr lang="el-GR" sz="1400" dirty="0" smtClean="0"/>
                        <a:t>Ενοίκιο εδάφους (τρίτων)</a:t>
                      </a:r>
                      <a:endParaRPr lang="el-GR" sz="1400" dirty="0"/>
                    </a:p>
                  </a:txBody>
                  <a:tcPr/>
                </a:tc>
                <a:tc>
                  <a:txBody>
                    <a:bodyPr/>
                    <a:lstStyle/>
                    <a:p>
                      <a:r>
                        <a:rPr lang="el-GR" sz="1400" dirty="0" smtClean="0"/>
                        <a:t>3.000</a:t>
                      </a:r>
                      <a:endParaRPr lang="el-GR" sz="1400" dirty="0"/>
                    </a:p>
                  </a:txBody>
                  <a:tcPr/>
                </a:tc>
                <a:tc>
                  <a:txBody>
                    <a:bodyPr/>
                    <a:lstStyle/>
                    <a:p>
                      <a:endParaRPr lang="el-GR" sz="1400"/>
                    </a:p>
                  </a:txBody>
                  <a:tcPr/>
                </a:tc>
                <a:tc>
                  <a:txBody>
                    <a:bodyPr/>
                    <a:lstStyle/>
                    <a:p>
                      <a:endParaRPr lang="el-GR" sz="1400"/>
                    </a:p>
                  </a:txBody>
                  <a:tcPr/>
                </a:tc>
              </a:tr>
              <a:tr h="339373">
                <a:tc>
                  <a:txBody>
                    <a:bodyPr/>
                    <a:lstStyle/>
                    <a:p>
                      <a:r>
                        <a:rPr lang="el-GR" sz="1400" dirty="0" smtClean="0"/>
                        <a:t>Σύνολο σταθερού κόστους</a:t>
                      </a:r>
                      <a:endParaRPr lang="el-GR" sz="1400" dirty="0"/>
                    </a:p>
                  </a:txBody>
                  <a:tcPr/>
                </a:tc>
                <a:tc>
                  <a:txBody>
                    <a:bodyPr/>
                    <a:lstStyle/>
                    <a:p>
                      <a:endParaRPr lang="el-GR" sz="1400" dirty="0"/>
                    </a:p>
                  </a:txBody>
                  <a:tcPr/>
                </a:tc>
                <a:tc>
                  <a:txBody>
                    <a:bodyPr/>
                    <a:lstStyle/>
                    <a:p>
                      <a:r>
                        <a:rPr lang="el-GR" sz="1400" dirty="0" smtClean="0"/>
                        <a:t>5.500</a:t>
                      </a:r>
                      <a:endParaRPr lang="el-GR" sz="1400" dirty="0"/>
                    </a:p>
                  </a:txBody>
                  <a:tcPr/>
                </a:tc>
                <a:tc>
                  <a:txBody>
                    <a:bodyPr/>
                    <a:lstStyle/>
                    <a:p>
                      <a:endParaRPr lang="el-GR" sz="1400"/>
                    </a:p>
                  </a:txBody>
                  <a:tcPr/>
                </a:tc>
              </a:tr>
              <a:tr h="339373">
                <a:tc>
                  <a:txBody>
                    <a:bodyPr/>
                    <a:lstStyle/>
                    <a:p>
                      <a:r>
                        <a:rPr lang="el-GR" sz="1400" dirty="0" smtClean="0"/>
                        <a:t>Συνολικό κόστος</a:t>
                      </a:r>
                      <a:endParaRPr lang="el-GR" sz="1400" dirty="0"/>
                    </a:p>
                  </a:txBody>
                  <a:tcPr/>
                </a:tc>
                <a:tc>
                  <a:txBody>
                    <a:bodyPr/>
                    <a:lstStyle/>
                    <a:p>
                      <a:endParaRPr lang="el-GR" sz="1400" dirty="0"/>
                    </a:p>
                  </a:txBody>
                  <a:tcPr/>
                </a:tc>
                <a:tc>
                  <a:txBody>
                    <a:bodyPr/>
                    <a:lstStyle/>
                    <a:p>
                      <a:endParaRPr lang="el-GR" sz="1400" dirty="0"/>
                    </a:p>
                  </a:txBody>
                  <a:tcPr/>
                </a:tc>
                <a:tc>
                  <a:txBody>
                    <a:bodyPr/>
                    <a:lstStyle/>
                    <a:p>
                      <a:r>
                        <a:rPr lang="el-GR" sz="1400" dirty="0" smtClean="0"/>
                        <a:t>11.200</a:t>
                      </a:r>
                      <a:endParaRPr lang="el-GR" sz="1400" dirty="0"/>
                    </a:p>
                  </a:txBody>
                  <a:tcPr/>
                </a:tc>
              </a:tr>
              <a:tr h="339373">
                <a:tc>
                  <a:txBody>
                    <a:bodyPr/>
                    <a:lstStyle/>
                    <a:p>
                      <a:r>
                        <a:rPr lang="el-GR" sz="1400" dirty="0" smtClean="0"/>
                        <a:t>Καθαρός Κέρδος</a:t>
                      </a:r>
                      <a:endParaRPr lang="el-GR" sz="1400" dirty="0"/>
                    </a:p>
                  </a:txBody>
                  <a:tcPr/>
                </a:tc>
                <a:tc>
                  <a:txBody>
                    <a:bodyPr/>
                    <a:lstStyle/>
                    <a:p>
                      <a:endParaRPr lang="el-GR" sz="1400" dirty="0"/>
                    </a:p>
                  </a:txBody>
                  <a:tcPr/>
                </a:tc>
                <a:tc>
                  <a:txBody>
                    <a:bodyPr/>
                    <a:lstStyle/>
                    <a:p>
                      <a:endParaRPr lang="el-GR" sz="1400" dirty="0"/>
                    </a:p>
                  </a:txBody>
                  <a:tcPr/>
                </a:tc>
                <a:tc>
                  <a:txBody>
                    <a:bodyPr/>
                    <a:lstStyle/>
                    <a:p>
                      <a:r>
                        <a:rPr lang="el-GR" sz="1400" dirty="0" smtClean="0"/>
                        <a:t>4.400</a:t>
                      </a:r>
                      <a:endParaRPr lang="el-GR" sz="1400" dirty="0"/>
                    </a:p>
                  </a:txBody>
                  <a:tcPr/>
                </a:tc>
              </a:tr>
              <a:tr h="318904">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dirty="0"/>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77334" y="609599"/>
            <a:ext cx="8596668" cy="1765739"/>
          </a:xfrm>
        </p:spPr>
        <p:txBody>
          <a:bodyPr>
            <a:normAutofit fontScale="90000"/>
          </a:bodyPr>
          <a:lstStyle/>
          <a:p>
            <a:pPr algn="ctr"/>
            <a:r>
              <a:rPr lang="en-US" dirty="0" smtClean="0"/>
              <a:t/>
            </a:r>
            <a:br>
              <a:rPr lang="en-US" dirty="0" smtClean="0"/>
            </a:br>
            <a:r>
              <a:rPr lang="en-US" dirty="0" smtClean="0"/>
              <a:t/>
            </a:r>
            <a:br>
              <a:rPr lang="en-US" dirty="0" smtClean="0"/>
            </a:br>
            <a:r>
              <a:rPr lang="el-GR" i="1" dirty="0" smtClean="0"/>
              <a:t>Ευχαριστώ </a:t>
            </a:r>
            <a:br>
              <a:rPr lang="el-GR" i="1" dirty="0" smtClean="0"/>
            </a:br>
            <a:r>
              <a:rPr lang="el-GR" i="1" dirty="0" smtClean="0"/>
              <a:t>για την προσοχή και συμμετοχή σας!</a:t>
            </a:r>
            <a:endParaRPr lang="el-GR" i="1" dirty="0"/>
          </a:p>
        </p:txBody>
      </p:sp>
      <p:sp>
        <p:nvSpPr>
          <p:cNvPr id="3" name="2 - Θέση περιεχομένου"/>
          <p:cNvSpPr>
            <a:spLocks noGrp="1"/>
          </p:cNvSpPr>
          <p:nvPr>
            <p:ph idx="1"/>
          </p:nvPr>
        </p:nvSpPr>
        <p:spPr>
          <a:xfrm>
            <a:off x="677334" y="2490952"/>
            <a:ext cx="8596668" cy="3478924"/>
          </a:xfrm>
        </p:spPr>
        <p:txBody>
          <a:bodyPr>
            <a:normAutofit lnSpcReduction="10000"/>
          </a:bodyPr>
          <a:lstStyle/>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pPr algn="r">
              <a:buNone/>
            </a:pPr>
            <a:r>
              <a:rPr lang="en-US" b="1" dirty="0" smtClean="0">
                <a:solidFill>
                  <a:schemeClr val="tx1">
                    <a:lumMod val="95000"/>
                    <a:lumOff val="5000"/>
                  </a:schemeClr>
                </a:solidFill>
                <a:hlinkClick r:id="rId2"/>
              </a:rPr>
              <a:t>Email: d.petropoulos@uop.gr</a:t>
            </a:r>
            <a:r>
              <a:rPr lang="en-US" b="1" dirty="0" smtClean="0">
                <a:solidFill>
                  <a:schemeClr val="tx1">
                    <a:lumMod val="95000"/>
                    <a:lumOff val="5000"/>
                  </a:schemeClr>
                </a:solidFill>
              </a:rPr>
              <a:t> </a:t>
            </a:r>
            <a:endParaRPr lang="el-GR" b="1" dirty="0">
              <a:solidFill>
                <a:schemeClr val="tx1">
                  <a:lumMod val="95000"/>
                  <a:lumOff val="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77334" y="609600"/>
            <a:ext cx="8596668" cy="1219200"/>
          </a:xfrm>
        </p:spPr>
        <p:txBody>
          <a:bodyPr>
            <a:normAutofit fontScale="90000"/>
          </a:bodyPr>
          <a:lstStyle/>
          <a:p>
            <a:pPr marL="742950" indent="-742950" algn="ctr"/>
            <a:r>
              <a:rPr lang="el-GR" dirty="0" smtClean="0"/>
              <a:t>Θεωρία προϋπολογισμού: Η βασική μέθοδος ανάλυσης αγροτικής εκμετάλλευσης</a:t>
            </a:r>
            <a:r>
              <a:rPr lang="en-US" dirty="0" smtClean="0"/>
              <a:t/>
            </a:r>
            <a:br>
              <a:rPr lang="en-US" dirty="0" smtClean="0"/>
            </a:br>
            <a:r>
              <a:rPr lang="el-GR" dirty="0" smtClean="0"/>
              <a:t> </a:t>
            </a:r>
            <a:br>
              <a:rPr lang="el-GR" dirty="0" smtClean="0"/>
            </a:br>
            <a:r>
              <a:rPr lang="el-GR" dirty="0" smtClean="0"/>
              <a:t>Περιεχόμενα</a:t>
            </a:r>
            <a:r>
              <a:rPr lang="en-US" dirty="0" smtClean="0"/>
              <a:t/>
            </a:r>
            <a:br>
              <a:rPr lang="en-US" dirty="0" smtClean="0"/>
            </a:br>
            <a:endParaRPr lang="el-GR" dirty="0"/>
          </a:p>
        </p:txBody>
      </p:sp>
      <p:sp>
        <p:nvSpPr>
          <p:cNvPr id="3" name="2 - Θέση περιεχομένου"/>
          <p:cNvSpPr>
            <a:spLocks noGrp="1"/>
          </p:cNvSpPr>
          <p:nvPr>
            <p:ph idx="1"/>
          </p:nvPr>
        </p:nvSpPr>
        <p:spPr>
          <a:xfrm>
            <a:off x="677334" y="2869325"/>
            <a:ext cx="8596668" cy="3172038"/>
          </a:xfrm>
        </p:spPr>
        <p:txBody>
          <a:bodyPr>
            <a:normAutofit/>
          </a:bodyPr>
          <a:lstStyle/>
          <a:p>
            <a:r>
              <a:rPr lang="el-GR" dirty="0" smtClean="0"/>
              <a:t>Τύποι γεωργικών προϋπολογισμών</a:t>
            </a:r>
          </a:p>
          <a:p>
            <a:pPr>
              <a:buFont typeface="+mj-lt"/>
              <a:buAutoNum type="arabicPeriod"/>
            </a:pPr>
            <a:r>
              <a:rPr lang="el-GR" dirty="0" smtClean="0"/>
              <a:t>Πλήρης γεωργικός προϋπολογισμός</a:t>
            </a:r>
          </a:p>
          <a:p>
            <a:pPr>
              <a:buFont typeface="+mj-lt"/>
              <a:buAutoNum type="arabicPeriod"/>
            </a:pPr>
            <a:r>
              <a:rPr lang="el-GR" dirty="0" smtClean="0"/>
              <a:t>Μερικός γεωργικός προϋπολογισμός </a:t>
            </a:r>
          </a:p>
          <a:p>
            <a:pPr>
              <a:buFont typeface="+mj-lt"/>
              <a:buAutoNum type="arabicPeriod"/>
            </a:pPr>
            <a:r>
              <a:rPr lang="el-GR" dirty="0" smtClean="0"/>
              <a:t>Προϋπολογισμό ταμειακών ροών (</a:t>
            </a:r>
            <a:r>
              <a:rPr lang="en-US" dirty="0" smtClean="0"/>
              <a:t>cash-flow budget)</a:t>
            </a:r>
            <a:r>
              <a:rPr lang="el-GR" dirty="0" smtClean="0"/>
              <a:t>  </a:t>
            </a:r>
          </a:p>
          <a:p>
            <a:r>
              <a:rPr lang="el-GR" dirty="0" smtClean="0"/>
              <a:t>Διακρίσεις γεωργικών </a:t>
            </a:r>
            <a:r>
              <a:rPr lang="el-GR" dirty="0" smtClean="0"/>
              <a:t>προϋπολογισμών</a:t>
            </a:r>
          </a:p>
          <a:p>
            <a:r>
              <a:rPr lang="el-GR" dirty="0" smtClean="0"/>
              <a:t>Βασικές αρχές γεωργικών προϋπολογισμών</a:t>
            </a:r>
            <a:endParaRPr lang="el-GR" dirty="0" smtClean="0"/>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Ο γεωργικός προϋπολογισμός είναι ένα καλό εργαλείο στην αξιολόγηση ενός σχεδίου παραγωγής από οικονομικής πλευράς</a:t>
            </a:r>
          </a:p>
          <a:p>
            <a:r>
              <a:rPr lang="el-GR" dirty="0" smtClean="0"/>
              <a:t>Ο προϋπολογισμός στη γεωργία περιλαμβάνει τόσο φυσικά δεδομένα (τι θα παραχθεί, πόσο θα παραχθεί, ποιοι παραγωγικοί συντελεστές θα χρειαστούν) όσο και οικονομικά (αναμενόμενο κόστος, πρόσοδοι και κέρδος)</a:t>
            </a:r>
          </a:p>
          <a:p>
            <a:r>
              <a:rPr lang="el-GR" dirty="0" smtClean="0"/>
              <a:t>Τύποι γεωργικών προϋπολογισμών:</a:t>
            </a:r>
          </a:p>
          <a:p>
            <a:pPr>
              <a:buFont typeface="+mj-lt"/>
              <a:buAutoNum type="arabicPeriod"/>
            </a:pPr>
            <a:r>
              <a:rPr lang="el-GR" dirty="0" smtClean="0"/>
              <a:t>Πλήρης γεωργικός προϋπολογισμός</a:t>
            </a:r>
          </a:p>
          <a:p>
            <a:pPr>
              <a:buFont typeface="+mj-lt"/>
              <a:buAutoNum type="arabicPeriod"/>
            </a:pPr>
            <a:r>
              <a:rPr lang="el-GR" dirty="0" smtClean="0"/>
              <a:t>Μερικός γεωργικός προϋπολογισμός </a:t>
            </a:r>
          </a:p>
          <a:p>
            <a:pPr>
              <a:buFont typeface="+mj-lt"/>
              <a:buAutoNum type="arabicPeriod"/>
            </a:pPr>
            <a:r>
              <a:rPr lang="el-GR" dirty="0" smtClean="0"/>
              <a:t>Προϋπολογισμό ταμειακών ροών (</a:t>
            </a:r>
            <a:r>
              <a:rPr lang="en-US" dirty="0" smtClean="0"/>
              <a:t>cash-flow budget)</a:t>
            </a:r>
            <a:r>
              <a:rPr lang="el-GR" dirty="0" smtClean="0"/>
              <a:t>  </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77334" y="609600"/>
            <a:ext cx="8596668" cy="252248"/>
          </a:xfrm>
        </p:spPr>
        <p:txBody>
          <a:bodyPr>
            <a:normAutofit fontScale="90000"/>
          </a:bodyPr>
          <a:lstStyle/>
          <a:p>
            <a:endParaRPr lang="el-GR" dirty="0"/>
          </a:p>
        </p:txBody>
      </p:sp>
      <p:sp>
        <p:nvSpPr>
          <p:cNvPr id="3" name="2 - Θέση περιεχομένου"/>
          <p:cNvSpPr>
            <a:spLocks noGrp="1"/>
          </p:cNvSpPr>
          <p:nvPr>
            <p:ph idx="1"/>
          </p:nvPr>
        </p:nvSpPr>
        <p:spPr>
          <a:xfrm>
            <a:off x="677333" y="1261241"/>
            <a:ext cx="9664845" cy="4780122"/>
          </a:xfrm>
        </p:spPr>
        <p:txBody>
          <a:bodyPr>
            <a:noAutofit/>
          </a:bodyPr>
          <a:lstStyle/>
          <a:p>
            <a:pPr>
              <a:buNone/>
            </a:pPr>
            <a:r>
              <a:rPr lang="el-GR" dirty="0" smtClean="0"/>
              <a:t>Ο προϋπολογισμός περιλαμβάνει:</a:t>
            </a:r>
          </a:p>
          <a:p>
            <a:pPr>
              <a:buNone/>
            </a:pPr>
            <a:r>
              <a:rPr lang="el-GR" dirty="0" smtClean="0"/>
              <a:t>1. Εκτίμηση των φυσικών και οικονομικών απαιτήσεων ενός προτεινόμενου αγροτικού σχεδίου (σύστημα).</a:t>
            </a:r>
          </a:p>
          <a:p>
            <a:pPr>
              <a:buNone/>
            </a:pPr>
            <a:r>
              <a:rPr lang="el-GR" dirty="0" smtClean="0"/>
              <a:t>2. Χρησιμοποιώντας εκτιμώμενες τιμές και κόστος, εκτιμώντας τα φυσικά και οικονομικά αποτελέσματα από το σχέδιο.</a:t>
            </a:r>
          </a:p>
          <a:p>
            <a:pPr>
              <a:buNone/>
            </a:pPr>
            <a:endParaRPr lang="el-GR" dirty="0" smtClean="0"/>
          </a:p>
          <a:p>
            <a:r>
              <a:rPr lang="el-GR" dirty="0" smtClean="0"/>
              <a:t>Ο προϋπολογισμός είναι το πιο συχνά χρησιμοποιούμενο αναλυτικό εργαλείο σε όλες τις αναλύσεις διαχείρισης εκμεταλλεύσεων (απλή, εύκολη στον υπολογισμό και φθηνή).</a:t>
            </a:r>
          </a:p>
          <a:p>
            <a:r>
              <a:rPr lang="el-GR" dirty="0" smtClean="0"/>
              <a:t>Η επιτυχής εκτίμηση του αποτελέσματος από ένα σχέδιο απαιτεί εμπειρία και σωστή γνώση.</a:t>
            </a:r>
          </a:p>
          <a:p>
            <a:r>
              <a:rPr lang="el-GR" dirty="0" smtClean="0"/>
              <a:t>Οι διαδικασίες είναι σχετικά απλές, αλλά η ικανότητα εκτίμησης είναι κρίσιμη.</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77334" y="609600"/>
            <a:ext cx="8596668" cy="472966"/>
          </a:xfrm>
        </p:spPr>
        <p:txBody>
          <a:bodyPr>
            <a:normAutofit fontScale="90000"/>
          </a:bodyPr>
          <a:lstStyle/>
          <a:p>
            <a:pPr algn="ctr"/>
            <a:r>
              <a:rPr lang="el-GR" dirty="0" smtClean="0"/>
              <a:t>Διακρίσεις προϋπολογισμών </a:t>
            </a:r>
            <a:endParaRPr lang="el-GR" dirty="0"/>
          </a:p>
        </p:txBody>
      </p:sp>
      <p:sp>
        <p:nvSpPr>
          <p:cNvPr id="3" name="2 - Θέση περιεχομένου"/>
          <p:cNvSpPr>
            <a:spLocks noGrp="1"/>
          </p:cNvSpPr>
          <p:nvPr>
            <p:ph idx="1"/>
          </p:nvPr>
        </p:nvSpPr>
        <p:spPr>
          <a:xfrm>
            <a:off x="677334" y="1471449"/>
            <a:ext cx="8596668" cy="4569914"/>
          </a:xfrm>
        </p:spPr>
        <p:txBody>
          <a:bodyPr>
            <a:normAutofit fontScale="85000" lnSpcReduction="20000"/>
          </a:bodyPr>
          <a:lstStyle/>
          <a:p>
            <a:r>
              <a:rPr lang="el-GR" sz="2300" u="sng" dirty="0" smtClean="0"/>
              <a:t>Προϋπολογισμός πρόβλεψης</a:t>
            </a:r>
            <a:r>
              <a:rPr lang="el-GR" sz="2300" dirty="0" smtClean="0"/>
              <a:t>: ένα ενιαίο σχέδιο έχει προϋπολογιστεί, για να βοηθήσει στην πρόβλεψη φυσικών απαιτήσεων και αποτελεσμάτων που μετατρέπονται επίσης σε χρηματοοικονομικές εισροές και αποτελέσματα. Επιτρέπει την εκτίμηση του κέρδους, του φόρου και του πλεονάσματος.</a:t>
            </a:r>
          </a:p>
          <a:p>
            <a:r>
              <a:rPr lang="el-GR" sz="2300" u="sng" dirty="0" smtClean="0"/>
              <a:t>Συγκριτικοί προϋπολογισμοί</a:t>
            </a:r>
            <a:r>
              <a:rPr lang="el-GR" sz="2300" dirty="0" smtClean="0"/>
              <a:t>: μια σειρά προβλέψεων προϋπολογισμών για ανταγωνιστικά αγροτικά συστήματα (σχέδια) που θα σας βοηθήσουν να αποφασίσετε για την προτιμώμενη επιλογή. Μπορεί να είναι για ολόκληρο το αγρόκτημα ή μέρος του αγροκτήματος.</a:t>
            </a:r>
          </a:p>
          <a:p>
            <a:r>
              <a:rPr lang="el-GR" sz="2300" u="sng" dirty="0" smtClean="0"/>
              <a:t>Κόστος και αποδόσεις</a:t>
            </a:r>
            <a:r>
              <a:rPr lang="el-GR" sz="2300" dirty="0" smtClean="0"/>
              <a:t>: οι προβλέψεις και οι συγκριτικοί προϋπολογισμοί συνήθως περιλαμβάνουν όλα τα κόστη και τις αποδόσεις, τα γενικά έξοδα και τα λειτουργικά έξοδα και τις αποδόσεις (αλλά όχι εν μέρει συγκριτικούς προϋπολογισμούς).</a:t>
            </a:r>
          </a:p>
          <a:p>
            <a:r>
              <a:rPr lang="el-GR" sz="2300" u="sng" dirty="0" smtClean="0"/>
              <a:t>Προϋπολογισμοί μικτού περιθωρίου</a:t>
            </a:r>
            <a:r>
              <a:rPr lang="el-GR" sz="2300" dirty="0" smtClean="0"/>
              <a:t>: προϋπολογισμοί μεμονωμένου προϊόντος ή επιχείρησης για κάθε τεχνική ενότητα (π.χ. εκτάριο). Μην συμπεριλάβετε τα γενικά έξοδα (πάγια έξοδα).</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n-US" dirty="0" smtClean="0"/>
              <a:t>1. </a:t>
            </a:r>
            <a:r>
              <a:rPr lang="el-GR" dirty="0" smtClean="0"/>
              <a:t>Πλήρης γεωργικός προϋπολογισμός</a:t>
            </a:r>
          </a:p>
        </p:txBody>
      </p:sp>
      <p:sp>
        <p:nvSpPr>
          <p:cNvPr id="3" name="2 - Θέση περιεχομένου"/>
          <p:cNvSpPr>
            <a:spLocks noGrp="1"/>
          </p:cNvSpPr>
          <p:nvPr>
            <p:ph idx="1"/>
          </p:nvPr>
        </p:nvSpPr>
        <p:spPr/>
        <p:txBody>
          <a:bodyPr/>
          <a:lstStyle/>
          <a:p>
            <a:r>
              <a:rPr lang="el-GR" dirty="0" smtClean="0"/>
              <a:t>Ο Πλήρης γεωργικός προϋπολογισμός αναφέρεται σε ολόκληρη την γεωργική εκμετάλλευση. </a:t>
            </a:r>
          </a:p>
          <a:p>
            <a:r>
              <a:rPr lang="el-GR" dirty="0" smtClean="0"/>
              <a:t>Δηλαδή χρησιμοποιούμε τον Πλήρη Προϋπολογισμό, όταν πρόκειται να αναδιοργανώσουμε μια εκμετάλλευση στο σύνολό της ή όταν πρόκειται να οργανώσουμε μια νέα.</a:t>
            </a:r>
          </a:p>
          <a:p>
            <a:endParaRPr lang="el-GR" dirty="0" smtClean="0"/>
          </a:p>
          <a:p>
            <a:r>
              <a:rPr lang="el-GR" dirty="0" smtClean="0"/>
              <a:t>Στην 1</a:t>
            </a:r>
            <a:r>
              <a:rPr lang="el-GR" baseline="30000" dirty="0" smtClean="0"/>
              <a:t>η</a:t>
            </a:r>
            <a:r>
              <a:rPr lang="el-GR" dirty="0" smtClean="0"/>
              <a:t> περίπτωση τα δεδομένα τα έχουμε από την προϋπάρχουσα κατάσταση</a:t>
            </a:r>
          </a:p>
          <a:p>
            <a:r>
              <a:rPr lang="el-GR" dirty="0" smtClean="0"/>
              <a:t>Στην 2</a:t>
            </a:r>
            <a:r>
              <a:rPr lang="el-GR" baseline="30000" dirty="0" smtClean="0"/>
              <a:t>η</a:t>
            </a:r>
            <a:r>
              <a:rPr lang="el-GR" dirty="0" smtClean="0"/>
              <a:t> περίπτωση ο παραγωγός στηρίζεται στην εμπειρία του, στους διαθέσιμους παραγωγικούς συντελεστές και στα δεδομένα της περιοχής.  </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77333" y="609600"/>
            <a:ext cx="10390059" cy="567559"/>
          </a:xfrm>
        </p:spPr>
        <p:txBody>
          <a:bodyPr>
            <a:normAutofit/>
          </a:bodyPr>
          <a:lstStyle/>
          <a:p>
            <a:pPr algn="ctr"/>
            <a:r>
              <a:rPr lang="el-GR" sz="2800" dirty="0" smtClean="0"/>
              <a:t>Στάδια σύνταξης του πλήρους γεωργικού προϋπολογισμού </a:t>
            </a:r>
            <a:endParaRPr lang="el-GR" sz="2800" dirty="0"/>
          </a:p>
        </p:txBody>
      </p:sp>
      <p:sp>
        <p:nvSpPr>
          <p:cNvPr id="3" name="2 - Θέση περιεχομένου"/>
          <p:cNvSpPr>
            <a:spLocks noGrp="1"/>
          </p:cNvSpPr>
          <p:nvPr>
            <p:ph idx="1"/>
          </p:nvPr>
        </p:nvSpPr>
        <p:spPr>
          <a:xfrm>
            <a:off x="677334" y="1397877"/>
            <a:ext cx="8596668" cy="4643486"/>
          </a:xfrm>
        </p:spPr>
        <p:txBody>
          <a:bodyPr>
            <a:normAutofit lnSpcReduction="10000"/>
          </a:bodyPr>
          <a:lstStyle/>
          <a:p>
            <a:pPr>
              <a:buFont typeface="+mj-lt"/>
              <a:buAutoNum type="arabicPeriod"/>
            </a:pPr>
            <a:r>
              <a:rPr lang="el-GR" dirty="0" smtClean="0"/>
              <a:t>Καθορίζουμε το σκοπό της γεωργικής εκμετάλλευσης</a:t>
            </a:r>
          </a:p>
          <a:p>
            <a:pPr>
              <a:buFont typeface="+mj-lt"/>
              <a:buAutoNum type="arabicPeriod"/>
            </a:pPr>
            <a:r>
              <a:rPr lang="el-GR" dirty="0" smtClean="0"/>
              <a:t>Καταγράφουμε τις διαθέσιμες ποσότητες των παραγωγικών συντελεστών</a:t>
            </a:r>
          </a:p>
          <a:p>
            <a:pPr>
              <a:buFont typeface="+mj-lt"/>
              <a:buAutoNum type="arabicPeriod"/>
            </a:pPr>
            <a:r>
              <a:rPr lang="el-GR" dirty="0" smtClean="0"/>
              <a:t>Υπολογίζουμε την έκταση που θα καταβάλουν οι καλλιέργειες. </a:t>
            </a:r>
          </a:p>
          <a:p>
            <a:pPr>
              <a:buFont typeface="+mj-lt"/>
              <a:buAutoNum type="arabicPeriod"/>
            </a:pPr>
            <a:r>
              <a:rPr lang="el-GR" dirty="0" smtClean="0"/>
              <a:t>Αποφασίζεται η κύρια κατεύθυνση της εκμετάλλευσης και η αμειψισπορά που θα ακολουθήσει ο παραγωγός.  </a:t>
            </a:r>
          </a:p>
          <a:p>
            <a:pPr>
              <a:buFont typeface="+mj-lt"/>
              <a:buAutoNum type="arabicPeriod"/>
            </a:pPr>
            <a:r>
              <a:rPr lang="el-GR" dirty="0" smtClean="0"/>
              <a:t>Υπολογίζονται οι απαιτήσεις των κλάδων/ καλλιεργειών σε παραγωγικούς συντελεστές.</a:t>
            </a:r>
          </a:p>
          <a:p>
            <a:pPr>
              <a:buFont typeface="+mj-lt"/>
              <a:buAutoNum type="arabicPeriod"/>
            </a:pPr>
            <a:r>
              <a:rPr lang="el-GR" dirty="0" smtClean="0"/>
              <a:t>Υπολογίζεται η απόδοση τους σε φυσικές ποσότητες.</a:t>
            </a:r>
          </a:p>
          <a:p>
            <a:pPr>
              <a:buFont typeface="+mj-lt"/>
              <a:buAutoNum type="arabicPeriod"/>
            </a:pPr>
            <a:r>
              <a:rPr lang="el-GR" dirty="0" smtClean="0"/>
              <a:t>Υπολογίζεται το κόστος χρησιμοποίησης των παραγωγικών συντελεστών</a:t>
            </a:r>
          </a:p>
          <a:p>
            <a:pPr>
              <a:buFont typeface="+mj-lt"/>
              <a:buAutoNum type="arabicPeriod"/>
            </a:pPr>
            <a:r>
              <a:rPr lang="el-GR" dirty="0" smtClean="0"/>
              <a:t>Υπολογίζεται το σταθερό κόστος της γεωργικής εκμετάλλευσης (α. εργασία, β. μηχανήματα, γ. το έδαφος, δ. γενικές μόνιμες δαπάνες.</a:t>
            </a:r>
          </a:p>
          <a:p>
            <a:pPr>
              <a:buFont typeface="+mj-lt"/>
              <a:buAutoNum type="arabicPeriod"/>
            </a:pPr>
            <a:r>
              <a:rPr lang="el-GR" dirty="0" smtClean="0"/>
              <a:t>Υπολογίζουμε το εισόδημα και το κέρδος του. </a:t>
            </a:r>
            <a:r>
              <a:rPr lang="el-GR" sz="2000" b="1" dirty="0" smtClean="0"/>
              <a:t>Από το ύψος τους θα εξαρτηθεί η επιλογή του σχεδίου παραγωγής</a:t>
            </a:r>
            <a:endParaRPr lang="el-GR" sz="20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77334" y="609600"/>
            <a:ext cx="8596668" cy="578069"/>
          </a:xfrm>
        </p:spPr>
        <p:txBody>
          <a:bodyPr>
            <a:normAutofit fontScale="90000"/>
          </a:bodyPr>
          <a:lstStyle/>
          <a:p>
            <a:pPr algn="ctr"/>
            <a:r>
              <a:rPr lang="el-GR" dirty="0" smtClean="0"/>
              <a:t>Βασικές αρχές</a:t>
            </a:r>
            <a:endParaRPr lang="el-GR" dirty="0"/>
          </a:p>
        </p:txBody>
      </p:sp>
      <p:sp>
        <p:nvSpPr>
          <p:cNvPr id="3" name="2 - Θέση περιεχομένου"/>
          <p:cNvSpPr>
            <a:spLocks noGrp="1"/>
          </p:cNvSpPr>
          <p:nvPr>
            <p:ph idx="1"/>
          </p:nvPr>
        </p:nvSpPr>
        <p:spPr>
          <a:xfrm>
            <a:off x="677334" y="1639615"/>
            <a:ext cx="8596668" cy="4401748"/>
          </a:xfrm>
        </p:spPr>
        <p:txBody>
          <a:bodyPr/>
          <a:lstStyle/>
          <a:p>
            <a:r>
              <a:rPr lang="el-GR" dirty="0" smtClean="0"/>
              <a:t>Αβεβαιότητα για τις αποδόσεις / τιμές</a:t>
            </a:r>
          </a:p>
          <a:p>
            <a:pPr>
              <a:buFontTx/>
              <a:buChar char="-"/>
            </a:pPr>
            <a:r>
              <a:rPr lang="el-GR" dirty="0" smtClean="0"/>
              <a:t>Η σύνταξη του προϋπολογισμού αρχίζει με χαμηλές αποδόσεις (συντηρητικά)  και προχωρά σταδιακά σε υψηλότερες. </a:t>
            </a:r>
          </a:p>
          <a:p>
            <a:pPr>
              <a:buFontTx/>
              <a:buChar char="-"/>
            </a:pPr>
            <a:r>
              <a:rPr lang="el-GR" dirty="0" smtClean="0"/>
              <a:t>Διαμορφώνει 3 διαφορετικά σενάρια αποδόσεων (συντηρητικό, μεσαίο, αισιόδοξο)</a:t>
            </a:r>
          </a:p>
          <a:p>
            <a:pPr>
              <a:buFontTx/>
              <a:buChar char="-"/>
            </a:pPr>
            <a:r>
              <a:rPr lang="el-GR" dirty="0" smtClean="0"/>
              <a:t>Έτσι βλέπει τα διάφορα επίπεδα εισοδήματος και κέρδους που αντιστοιχούν σε διαφορετικές αποδόσεις ή σε διαφορετικές τιμές.</a:t>
            </a:r>
          </a:p>
          <a:p>
            <a:r>
              <a:rPr lang="el-GR" dirty="0" smtClean="0"/>
              <a:t>Μεγάλη ποικιλία κλάδων (διασπορά κινδύνου)</a:t>
            </a:r>
          </a:p>
          <a:p>
            <a:pPr>
              <a:buFontTx/>
              <a:buChar char="-"/>
            </a:pPr>
            <a:r>
              <a:rPr lang="el-GR" dirty="0" smtClean="0"/>
              <a:t>Η αβεβαιότητα ως προς το αποτέλεσμα περιορίζεται. </a:t>
            </a:r>
          </a:p>
          <a:p>
            <a:pPr>
              <a:buFontTx/>
              <a:buChar char="-"/>
            </a:pPr>
            <a:r>
              <a:rPr lang="el-GR" dirty="0" smtClean="0"/>
              <a:t>Η τυχόν αποτυχία (ζημιές, χαμηλές αποδόσεις, χαμηλές τιμές) σε ένα κλάδο αντισταθμίζεται από την επιτυχία ενός άλλου κλάδου.  </a:t>
            </a:r>
          </a:p>
          <a:p>
            <a:pPr>
              <a:buNone/>
            </a:pPr>
            <a:r>
              <a:rPr lang="el-GR" dirty="0" smtClean="0"/>
              <a:t> </a:t>
            </a:r>
          </a:p>
          <a:p>
            <a:endParaRPr lang="el-GR" dirty="0" smtClean="0"/>
          </a:p>
          <a:p>
            <a:pPr>
              <a:buFontTx/>
              <a:buChar char="-"/>
            </a:pP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77334" y="609600"/>
            <a:ext cx="8596668" cy="777766"/>
          </a:xfrm>
        </p:spPr>
        <p:txBody>
          <a:bodyPr>
            <a:normAutofit fontScale="90000"/>
          </a:bodyPr>
          <a:lstStyle/>
          <a:p>
            <a:pPr algn="ctr"/>
            <a:r>
              <a:rPr lang="en-US" dirty="0" smtClean="0"/>
              <a:t>2. </a:t>
            </a:r>
            <a:r>
              <a:rPr lang="el-GR" dirty="0" smtClean="0"/>
              <a:t>Μερικός γεωργικός προϋπολογισμός  </a:t>
            </a:r>
            <a:br>
              <a:rPr lang="el-GR" dirty="0" smtClean="0"/>
            </a:br>
            <a:endParaRPr lang="el-GR" dirty="0"/>
          </a:p>
        </p:txBody>
      </p:sp>
      <p:sp>
        <p:nvSpPr>
          <p:cNvPr id="3" name="2 - Θέση περιεχομένου"/>
          <p:cNvSpPr>
            <a:spLocks noGrp="1"/>
          </p:cNvSpPr>
          <p:nvPr>
            <p:ph idx="1"/>
          </p:nvPr>
        </p:nvSpPr>
        <p:spPr/>
        <p:txBody>
          <a:bodyPr/>
          <a:lstStyle/>
          <a:p>
            <a:r>
              <a:rPr lang="el-GR" dirty="0" smtClean="0"/>
              <a:t>Ο Μερικός γεωργικός προϋπολογισμός χρησιμοποιείται για την ανάλυση μόνο ενός τμήματος της γεωργικής εκμετάλλευσης ή σχετικά μικρής μεταβολής στον όλο σχεδιασμό αυτής. </a:t>
            </a:r>
          </a:p>
          <a:p>
            <a:r>
              <a:rPr lang="el-GR" dirty="0" smtClean="0"/>
              <a:t>Λαμβάνονται υπόψη μόνο εκείνα τα στοιχεία του εισοδήματος και των δαπανών τα οποία θα μεταβληθούν εφόσον πραγματοποιηθούν οι επιδιωκόμενες μεταβολές στο Σχέδιο Παραγωγής.</a:t>
            </a:r>
          </a:p>
          <a:p>
            <a:r>
              <a:rPr lang="el-GR" dirty="0" smtClean="0"/>
              <a:t>Μεταβολές:</a:t>
            </a:r>
          </a:p>
          <a:p>
            <a:pPr>
              <a:buFont typeface="+mj-lt"/>
              <a:buAutoNum type="arabicPeriod"/>
            </a:pPr>
            <a:r>
              <a:rPr lang="el-GR" dirty="0" smtClean="0"/>
              <a:t>Αλλαγή στους κλάδους παραγωγής με υποκατάσταση</a:t>
            </a:r>
          </a:p>
          <a:p>
            <a:pPr>
              <a:buFont typeface="+mj-lt"/>
              <a:buAutoNum type="arabicPeriod"/>
            </a:pPr>
            <a:r>
              <a:rPr lang="el-GR" dirty="0" smtClean="0"/>
              <a:t>Αλλαγές στους κλάδους παραγωγής χωρίς υποκατάσταση</a:t>
            </a:r>
          </a:p>
          <a:p>
            <a:pPr>
              <a:buFont typeface="+mj-lt"/>
              <a:buAutoNum type="arabicPeriod"/>
            </a:pPr>
            <a:r>
              <a:rPr lang="el-GR" dirty="0" smtClean="0"/>
              <a:t>Με υποκατάσταση παραγωγικών συντελεστών  </a:t>
            </a:r>
            <a:endParaRPr lang="el-GR" dirty="0"/>
          </a:p>
        </p:txBody>
      </p:sp>
    </p:spTree>
  </p:cSld>
  <p:clrMapOvr>
    <a:masterClrMapping/>
  </p:clrMapOvr>
</p:sld>
</file>

<file path=ppt/theme/theme1.xml><?xml version="1.0" encoding="utf-8"?>
<a:theme xmlns:a="http://schemas.openxmlformats.org/drawingml/2006/main" name="Όψη">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853</TotalTime>
  <Words>950</Words>
  <Application>Microsoft Office PowerPoint</Application>
  <PresentationFormat>Προσαρμογή</PresentationFormat>
  <Paragraphs>109</Paragraphs>
  <Slides>13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13</vt:i4>
      </vt:variant>
    </vt:vector>
  </HeadingPairs>
  <TitlesOfParts>
    <vt:vector size="14" baseType="lpstr">
      <vt:lpstr>Όψη</vt:lpstr>
      <vt:lpstr>ΠΑΝΕΠΙΣΤΗΜΙΟ ΠΕΛΟΠΟΝΝΗΣΟΥ ΣΧΟΛΗ ΓΕΩΠΟΝΙΑΣ &amp; ΤΡΟΦΙΜΩΝ Τμήμα Γεωπονίας   Διοίκηση Γεωργικών Επιχειρήσεων     Διάλεξη 3</vt:lpstr>
      <vt:lpstr>Θεωρία προϋπολογισμού: Η βασική μέθοδος ανάλυσης αγροτικής εκμετάλλευσης   Περιεχόμενα </vt:lpstr>
      <vt:lpstr>Διαφάνεια 3</vt:lpstr>
      <vt:lpstr>Διαφάνεια 4</vt:lpstr>
      <vt:lpstr>Διακρίσεις προϋπολογισμών </vt:lpstr>
      <vt:lpstr>1. Πλήρης γεωργικός προϋπολογισμός</vt:lpstr>
      <vt:lpstr>Στάδια σύνταξης του πλήρους γεωργικού προϋπολογισμού </vt:lpstr>
      <vt:lpstr>Βασικές αρχές</vt:lpstr>
      <vt:lpstr>2. Μερικός γεωργικός προϋπολογισμός   </vt:lpstr>
      <vt:lpstr>Διαφάνεια 10</vt:lpstr>
      <vt:lpstr>3. Προϋπολογισμό ταμειακών ροών (cash-flow budget)   </vt:lpstr>
      <vt:lpstr>Παράδειγμα: Προϋπολογισμός κλάδου φυτικής παραγωγής</vt:lpstr>
      <vt:lpstr>  Ευχαριστώ  για την προσοχή και συμμετοχή σας!</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ΤΕΙ ΠΕΛΟΠΟΝΝΗΣΟΥ Μεταπτυχιακό </dc:title>
  <dc:creator>Δημήτρης</dc:creator>
  <cp:lastModifiedBy>ADMIN</cp:lastModifiedBy>
  <cp:revision>104</cp:revision>
  <dcterms:created xsi:type="dcterms:W3CDTF">2018-11-13T14:28:25Z</dcterms:created>
  <dcterms:modified xsi:type="dcterms:W3CDTF">2020-11-02T16:11:17Z</dcterms:modified>
</cp:coreProperties>
</file>