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9" r:id="rId2"/>
    <p:sldId id="266" r:id="rId3"/>
    <p:sldId id="257" r:id="rId4"/>
    <p:sldId id="270" r:id="rId5"/>
    <p:sldId id="258" r:id="rId6"/>
    <p:sldId id="271" r:id="rId7"/>
    <p:sldId id="440" r:id="rId8"/>
    <p:sldId id="439" r:id="rId9"/>
    <p:sldId id="263" r:id="rId10"/>
    <p:sldId id="264" r:id="rId11"/>
    <p:sldId id="261" r:id="rId12"/>
    <p:sldId id="435" r:id="rId13"/>
    <p:sldId id="434" r:id="rId14"/>
    <p:sldId id="436" r:id="rId15"/>
    <p:sldId id="437" r:id="rId16"/>
    <p:sldId id="438" r:id="rId17"/>
    <p:sldId id="260" r:id="rId18"/>
    <p:sldId id="265" r:id="rId19"/>
    <p:sldId id="441" r:id="rId20"/>
    <p:sldId id="442" r:id="rId21"/>
    <p:sldId id="443" r:id="rId22"/>
    <p:sldId id="444" r:id="rId23"/>
    <p:sldId id="44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5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D1942-3CC3-48FA-A65A-FC46A8133F9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F8C98-59D8-4F1D-B20F-4DE84A36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6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https://data.ecb.europa.eu/data/datasets/ICP/dashboard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F8C98-59D8-4F1D-B20F-4DE84A36F4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2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3019A-2071-8572-600A-0A4394C48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89065-D853-0BD2-3BC2-CF0AD40EA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F8DF9-1B2D-BFB9-3C58-FB02C40A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2B44-8355-4E52-977F-76AEFD141A3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A129B-64EC-010D-17E8-A3895C9B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309CD-1769-3C60-21CA-E2931C4B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49-ADDB-4AFD-BC38-66ED2CFF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766C-2734-30B2-37D5-AC541222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80FBB-B9A2-6DC6-73A3-0E38030D6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16C11-6D8F-F52F-B6FE-63682A6C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2B44-8355-4E52-977F-76AEFD141A3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4D3CA-5B79-9770-D807-D7D51BB9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59429-4AE4-F624-35F6-A4869E36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49-ADDB-4AFD-BC38-66ED2CFF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4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73E3C6-831B-6C96-A4D2-94592176A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C1D53-FCB3-7131-6E7B-00E02C80F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D2BF-BC94-4BA8-C959-90F84308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2B44-8355-4E52-977F-76AEFD141A3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AC143-3533-C5D3-38EF-513D0C8A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A7207-C921-AC09-CE74-19FBE0E9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49-ADDB-4AFD-BC38-66ED2CFF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5CDB7-4C0C-22BC-B87A-2E8B87B2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0420-FEAD-F0A4-C06B-EC3804F4A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5A43D-2C4C-FED3-0919-78A19CC7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2B44-8355-4E52-977F-76AEFD141A3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0C889-2559-54BF-7000-41543B54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29887-A2BE-8401-E262-932F27BC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49-ADDB-4AFD-BC38-66ED2CFF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8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535C-395D-FF3E-791D-85353D0B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5EF3D-A7DD-22DD-CF10-20C610038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E636B-03EA-D826-2B87-40274A5E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2B44-8355-4E52-977F-76AEFD141A3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12943-0A5B-A852-9410-63312FA0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F4E39-5255-4515-274E-3E21BF13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49-ADDB-4AFD-BC38-66ED2CFF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1A19-28C6-4C74-69A1-AE7251EB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34940-DE7F-49F6-E028-E32088DF5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3DB43-9D02-99E7-9529-96BD379B1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55892-1DA5-C218-F031-C6E15939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2B44-8355-4E52-977F-76AEFD141A3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BA165-41BA-C795-447C-1FA06589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B73B9-8737-34EA-C86F-DB103630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49-ADDB-4AFD-BC38-66ED2CFF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5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0CA3-E9D1-5049-A1DA-DE40FECD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0A0FE-C500-EFCB-12E3-0FBFC1745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2EBC1-348E-F675-ECB2-056F2E4D0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23DF5-D1EF-76F3-4CEF-CBDFAE4FE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EA1D8-8CD2-051D-3DC7-B5A475077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E9EF6-5046-9A45-DDA7-63F7D13E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2B44-8355-4E52-977F-76AEFD141A3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C0FD4-F64C-269A-38B7-C4F1494E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E60D8-B114-6597-6506-6567C48E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49-ADDB-4AFD-BC38-66ED2CFF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8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590C-4B90-7963-8109-FFBC011E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6CEAB-76AF-E5A0-9B68-0AF23A2E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2B44-8355-4E52-977F-76AEFD141A3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8949E-2CB7-8D43-FF5C-9C953DBC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2644F-FEFE-B436-CC14-9585DD7D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49-ADDB-4AFD-BC38-66ED2CFF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8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02D0E-5548-AC64-120B-16859EAA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2B44-8355-4E52-977F-76AEFD141A3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0638-6404-DAEF-A55F-512C9490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451E0-5029-117B-CEE9-01F4EDCA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49-ADDB-4AFD-BC38-66ED2CFF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7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20F6-DF60-2A96-7357-0156CA3E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124C6-E7AC-1ABB-8779-9F3B05EA8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454D3-1F67-9AEC-B52B-39406A1D1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10BA9-97CF-8D84-A3BA-558AD977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2B44-8355-4E52-977F-76AEFD141A3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482A9-24D8-99E6-2F1A-B9176584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F5417-7846-17F4-B328-9E4A8250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49-ADDB-4AFD-BC38-66ED2CFF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3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17DE-04C6-0D67-9CB2-4A440295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7E069-2985-EE45-5FDE-7D08B8256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3A966-E0AD-A4D2-4559-7D29C75C0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C15DD-522D-90AC-264C-E19D3315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2B44-8355-4E52-977F-76AEFD141A3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433D0-5846-4836-841E-1A9447C0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5F652-7991-79BA-797B-72ADD296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49-ADDB-4AFD-BC38-66ED2CFF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42F8D8-2A92-CC38-B30E-96C161AB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72EE2-163F-FC2E-5ED8-FD9083A95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80FAE-48F0-9925-93EE-7E8951F60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D2B44-8355-4E52-977F-76AEFD141A3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3CBF-2FAD-E41E-0021-12C9068C8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E992B-7E84-4095-96A1-2102E3B88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D249-ADDB-4AFD-BC38-66ED2CFF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853748"/>
            <a:ext cx="7886700" cy="201136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l-GR" dirty="0">
                <a:latin typeface="+mn-lt"/>
              </a:rPr>
              <a:t>Πληθωρισμός</a:t>
            </a: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6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B4B44-24AE-E385-8369-A38F5EBA4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89" y="951187"/>
            <a:ext cx="11538622" cy="55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4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DA49-781B-ECD8-7255-021EBA8F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331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Πληθωρισμός Ζήτησης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13F9A-678F-9936-1095-306ABC253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7063"/>
            <a:ext cx="10586545" cy="1841937"/>
          </a:xfrm>
        </p:spPr>
        <p:txBody>
          <a:bodyPr/>
          <a:lstStyle/>
          <a:p>
            <a:pPr algn="just"/>
            <a:r>
              <a:rPr lang="el-GR" dirty="0"/>
              <a:t>Ο πληθωρισμός ζήτησης (</a:t>
            </a:r>
            <a:r>
              <a:rPr lang="en-US" dirty="0"/>
              <a:t>demand-pull inflation) </a:t>
            </a:r>
            <a:r>
              <a:rPr lang="el-GR" dirty="0"/>
              <a:t>προκαλείται από την αύξηση της συνολικής ζήτησης. </a:t>
            </a:r>
            <a:endParaRPr lang="en-US" dirty="0"/>
          </a:p>
          <a:p>
            <a:pPr algn="just"/>
            <a:r>
              <a:rPr lang="el-GR" dirty="0"/>
              <a:t>Η υπερβάλλουσα ζήτηση προκαλεί ανοδική πίεση στις τιμές ενός μεγάλου εύρους τιμών και υπηρεσιών, προκαλώντας πληθωρισμό. 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B67D52-FCCC-621C-A8FC-7518B0945BEB}"/>
              </a:ext>
            </a:extLst>
          </p:cNvPr>
          <p:cNvCxnSpPr>
            <a:cxnSpLocks/>
          </p:cNvCxnSpPr>
          <p:nvPr/>
        </p:nvCxnSpPr>
        <p:spPr>
          <a:xfrm>
            <a:off x="1303283" y="3878317"/>
            <a:ext cx="0" cy="2475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A69506-F2E0-0AE1-FD4A-C4472A5F0808}"/>
              </a:ext>
            </a:extLst>
          </p:cNvPr>
          <p:cNvCxnSpPr>
            <a:cxnSpLocks/>
          </p:cNvCxnSpPr>
          <p:nvPr/>
        </p:nvCxnSpPr>
        <p:spPr>
          <a:xfrm flipH="1">
            <a:off x="1303283" y="6353503"/>
            <a:ext cx="3300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99F637-82C3-400B-1FE7-53D1DDA59558}"/>
              </a:ext>
            </a:extLst>
          </p:cNvPr>
          <p:cNvCxnSpPr>
            <a:cxnSpLocks/>
          </p:cNvCxnSpPr>
          <p:nvPr/>
        </p:nvCxnSpPr>
        <p:spPr>
          <a:xfrm flipH="1">
            <a:off x="1744717" y="4146331"/>
            <a:ext cx="2511972" cy="18445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669AF8-B73A-866D-7AA1-2CADF37C5FCA}"/>
              </a:ext>
            </a:extLst>
          </p:cNvPr>
          <p:cNvCxnSpPr>
            <a:cxnSpLocks/>
          </p:cNvCxnSpPr>
          <p:nvPr/>
        </p:nvCxnSpPr>
        <p:spPr>
          <a:xfrm>
            <a:off x="1744717" y="4351283"/>
            <a:ext cx="2611821" cy="15529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B0E-5517-B0EF-3251-4F16BCBBA7D2}"/>
              </a:ext>
            </a:extLst>
          </p:cNvPr>
          <p:cNvCxnSpPr>
            <a:cxnSpLocks/>
          </p:cNvCxnSpPr>
          <p:nvPr/>
        </p:nvCxnSpPr>
        <p:spPr>
          <a:xfrm>
            <a:off x="2264979" y="3988676"/>
            <a:ext cx="2611821" cy="15529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8F81D30-41DC-28F5-1BB5-8D0C98963EEA}"/>
              </a:ext>
            </a:extLst>
          </p:cNvPr>
          <p:cNvSpPr txBox="1"/>
          <p:nvPr/>
        </p:nvSpPr>
        <p:spPr>
          <a:xfrm>
            <a:off x="891508" y="3619344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B11D41-DC42-8C0C-947E-2A853DE2D59F}"/>
              </a:ext>
            </a:extLst>
          </p:cNvPr>
          <p:cNvSpPr txBox="1"/>
          <p:nvPr/>
        </p:nvSpPr>
        <p:spPr>
          <a:xfrm>
            <a:off x="4725156" y="6215399"/>
            <a:ext cx="1085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Παραγωγή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D19522-A356-32B8-D2AA-72D7ECE2B596}"/>
              </a:ext>
            </a:extLst>
          </p:cNvPr>
          <p:cNvSpPr txBox="1"/>
          <p:nvPr/>
        </p:nvSpPr>
        <p:spPr>
          <a:xfrm>
            <a:off x="4420356" y="3871592"/>
            <a:ext cx="190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Συνολική Προσφορά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84293-0F6F-2972-2ADF-CFCEDE066CF3}"/>
              </a:ext>
            </a:extLst>
          </p:cNvPr>
          <p:cNvSpPr txBox="1"/>
          <p:nvPr/>
        </p:nvSpPr>
        <p:spPr>
          <a:xfrm>
            <a:off x="4930108" y="5275457"/>
            <a:ext cx="1750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Συνολική Ζήτηση ΙΙ</a:t>
            </a:r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A467BE-204C-1143-B80A-25EFC2FB0A7E}"/>
              </a:ext>
            </a:extLst>
          </p:cNvPr>
          <p:cNvSpPr txBox="1"/>
          <p:nvPr/>
        </p:nvSpPr>
        <p:spPr>
          <a:xfrm>
            <a:off x="4447612" y="5762701"/>
            <a:ext cx="1750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Συνολική Ζήτηση Ι</a:t>
            </a:r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735E1E-3E7D-5D43-F927-387D8518C4C0}"/>
              </a:ext>
            </a:extLst>
          </p:cNvPr>
          <p:cNvSpPr txBox="1"/>
          <p:nvPr/>
        </p:nvSpPr>
        <p:spPr>
          <a:xfrm>
            <a:off x="7993872" y="3841696"/>
            <a:ext cx="355249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Παράδειγμα: Στη μετα-πανδημική περίοδο, η ξαφνική αύξηση της κατανάλωσης μετά το </a:t>
            </a:r>
            <a:r>
              <a:rPr lang="en-US" dirty="0"/>
              <a:t>lockdown </a:t>
            </a:r>
            <a:r>
              <a:rPr lang="el-GR" dirty="0"/>
              <a:t>προκάλεσε πληθωρισμό ζήτησης.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DA49-781B-ECD8-7255-021EBA8F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331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Πληθωρισμός Κόστους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13F9A-678F-9936-1095-306ABC253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7063"/>
            <a:ext cx="10586545" cy="18419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Ο πληθωρισμός κόστους (</a:t>
            </a:r>
            <a:r>
              <a:rPr lang="en-US" dirty="0"/>
              <a:t>cost-push inflation) </a:t>
            </a:r>
            <a:r>
              <a:rPr lang="el-GR" dirty="0"/>
              <a:t>προκαλείται από αυξήσεις στο κόστος παραγωγής. </a:t>
            </a:r>
            <a:endParaRPr lang="en-US" dirty="0"/>
          </a:p>
          <a:p>
            <a:pPr algn="just"/>
            <a:r>
              <a:rPr lang="el-GR" dirty="0"/>
              <a:t>Αυξήσεις στις τιμές των πρώτων υλών (π.χ. στην ενέργεια) οδηγούν σε αυξήσεις στο κόστος παραγωγής</a:t>
            </a:r>
            <a:r>
              <a:rPr lang="en-US" dirty="0"/>
              <a:t>. </a:t>
            </a:r>
            <a:r>
              <a:rPr lang="el-GR" dirty="0"/>
              <a:t>Καθώς το κόστος παραγωγής αυξάνει οι επιχειρήσεις τείνουν να παράγουν λιγότερο προϊόν σε μεγαλύτερες τιμές. 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B67D52-FCCC-621C-A8FC-7518B0945BEB}"/>
              </a:ext>
            </a:extLst>
          </p:cNvPr>
          <p:cNvCxnSpPr>
            <a:cxnSpLocks/>
          </p:cNvCxnSpPr>
          <p:nvPr/>
        </p:nvCxnSpPr>
        <p:spPr>
          <a:xfrm>
            <a:off x="1303283" y="3878317"/>
            <a:ext cx="0" cy="2475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A69506-F2E0-0AE1-FD4A-C4472A5F0808}"/>
              </a:ext>
            </a:extLst>
          </p:cNvPr>
          <p:cNvCxnSpPr>
            <a:cxnSpLocks/>
          </p:cNvCxnSpPr>
          <p:nvPr/>
        </p:nvCxnSpPr>
        <p:spPr>
          <a:xfrm flipH="1">
            <a:off x="1303283" y="6353503"/>
            <a:ext cx="3300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99F637-82C3-400B-1FE7-53D1DDA59558}"/>
              </a:ext>
            </a:extLst>
          </p:cNvPr>
          <p:cNvCxnSpPr>
            <a:cxnSpLocks/>
          </p:cNvCxnSpPr>
          <p:nvPr/>
        </p:nvCxnSpPr>
        <p:spPr>
          <a:xfrm flipH="1">
            <a:off x="1744717" y="4146331"/>
            <a:ext cx="2511972" cy="18445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669AF8-B73A-866D-7AA1-2CADF37C5FCA}"/>
              </a:ext>
            </a:extLst>
          </p:cNvPr>
          <p:cNvCxnSpPr>
            <a:cxnSpLocks/>
          </p:cNvCxnSpPr>
          <p:nvPr/>
        </p:nvCxnSpPr>
        <p:spPr>
          <a:xfrm>
            <a:off x="1744717" y="4351283"/>
            <a:ext cx="2611821" cy="15529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8F81D30-41DC-28F5-1BB5-8D0C98963EEA}"/>
              </a:ext>
            </a:extLst>
          </p:cNvPr>
          <p:cNvSpPr txBox="1"/>
          <p:nvPr/>
        </p:nvSpPr>
        <p:spPr>
          <a:xfrm>
            <a:off x="891508" y="3619344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B11D41-DC42-8C0C-947E-2A853DE2D59F}"/>
              </a:ext>
            </a:extLst>
          </p:cNvPr>
          <p:cNvSpPr txBox="1"/>
          <p:nvPr/>
        </p:nvSpPr>
        <p:spPr>
          <a:xfrm>
            <a:off x="4725156" y="6215399"/>
            <a:ext cx="1085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Παραγωγή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D19522-A356-32B8-D2AA-72D7ECE2B596}"/>
              </a:ext>
            </a:extLst>
          </p:cNvPr>
          <p:cNvSpPr txBox="1"/>
          <p:nvPr/>
        </p:nvSpPr>
        <p:spPr>
          <a:xfrm>
            <a:off x="4934496" y="4272583"/>
            <a:ext cx="199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Συνολική Προσφορά Ι</a:t>
            </a:r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A467BE-204C-1143-B80A-25EFC2FB0A7E}"/>
              </a:ext>
            </a:extLst>
          </p:cNvPr>
          <p:cNvSpPr txBox="1"/>
          <p:nvPr/>
        </p:nvSpPr>
        <p:spPr>
          <a:xfrm>
            <a:off x="4447612" y="5762701"/>
            <a:ext cx="1750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Συνολική Ζήτηση Ι</a:t>
            </a:r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735E1E-3E7D-5D43-F927-387D8518C4C0}"/>
              </a:ext>
            </a:extLst>
          </p:cNvPr>
          <p:cNvSpPr txBox="1"/>
          <p:nvPr/>
        </p:nvSpPr>
        <p:spPr>
          <a:xfrm>
            <a:off x="7993872" y="3841696"/>
            <a:ext cx="3552496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Παράδειγμα: Ο πόλεμος μεταξύ Ρωσίας και Ουκρανίας οδήγησε σε αύξηση της τιμής της ενέργειας προκαλώντας αλυσιδωτές αυξήσεις στο κόστος παραγωγής πολλών αγαθών και </a:t>
            </a:r>
            <a:r>
              <a:rPr lang="el-GR" dirty="0" err="1"/>
              <a:t>υπηρεσίων</a:t>
            </a:r>
            <a:r>
              <a:rPr lang="el-GR" dirty="0"/>
              <a:t>.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65EBBE-2013-ADA2-DFB8-69EF19B1369A}"/>
              </a:ext>
            </a:extLst>
          </p:cNvPr>
          <p:cNvCxnSpPr>
            <a:cxnSpLocks/>
          </p:cNvCxnSpPr>
          <p:nvPr/>
        </p:nvCxnSpPr>
        <p:spPr>
          <a:xfrm flipH="1">
            <a:off x="2322675" y="4406149"/>
            <a:ext cx="2511972" cy="18445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D225FE7-E972-BF84-5440-F876CBB8041D}"/>
              </a:ext>
            </a:extLst>
          </p:cNvPr>
          <p:cNvSpPr txBox="1"/>
          <p:nvPr/>
        </p:nvSpPr>
        <p:spPr>
          <a:xfrm>
            <a:off x="4256689" y="3758808"/>
            <a:ext cx="205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Συνολική Προσφορά ΙΙ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104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CCBA-4343-D916-9408-2A50B9AF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434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Πληθωρισμός και αγοραστική δύναμη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9B462-31C3-F5DB-BAC8-EB8667397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4482662"/>
          </a:xfrm>
        </p:spPr>
        <p:txBody>
          <a:bodyPr/>
          <a:lstStyle/>
          <a:p>
            <a:pPr algn="just"/>
            <a:r>
              <a:rPr lang="el-GR" dirty="0"/>
              <a:t>Ο πληθωρισμός τείνει να διαβρώνει την αγοραστική δύναμη των καταναλωτών.</a:t>
            </a:r>
          </a:p>
          <a:p>
            <a:pPr lvl="1" algn="just"/>
            <a:r>
              <a:rPr lang="el-GR" dirty="0"/>
              <a:t>Αυτό σημαίνει ότι η αξία του νομίσματος μειώνεται με το χρόνο.</a:t>
            </a:r>
          </a:p>
          <a:p>
            <a:pPr algn="just"/>
            <a:r>
              <a:rPr lang="el-GR" dirty="0"/>
              <a:t>Η οικονομική ευημερία μας εξαρτάται από το </a:t>
            </a:r>
            <a:r>
              <a:rPr lang="el-GR" b="1" dirty="0"/>
              <a:t>πραγματικό εισόδημά</a:t>
            </a:r>
            <a:r>
              <a:rPr lang="el-GR" dirty="0"/>
              <a:t> μας (τι πραγματικά μπορούμε να αγοράσουμε με τα χρήματά μας) και όχι από το </a:t>
            </a:r>
            <a:r>
              <a:rPr lang="el-GR" b="1" dirty="0"/>
              <a:t>ονομαστικό εισόδημά</a:t>
            </a:r>
            <a:r>
              <a:rPr lang="el-GR" dirty="0"/>
              <a:t> μας. </a:t>
            </a:r>
          </a:p>
          <a:p>
            <a:pPr algn="just"/>
            <a:r>
              <a:rPr lang="el-GR" dirty="0"/>
              <a:t>Αν οι τιμές αυξάνονται ταχύτερα από το εισόδημα μας αυτό σημαίνει ότι η αγοραστική μας δύναμη μειώνεται. Σε πραγματικούς όρους γινόμαστε φτωχότεροι.</a:t>
            </a:r>
          </a:p>
          <a:p>
            <a:pPr algn="just"/>
            <a:r>
              <a:rPr lang="el-GR" dirty="0"/>
              <a:t>Ας το δούμε με ένα απλό παράδειγμα.</a:t>
            </a:r>
          </a:p>
        </p:txBody>
      </p:sp>
    </p:spTree>
    <p:extLst>
      <p:ext uri="{BB962C8B-B14F-4D97-AF65-F5344CB8AC3E}">
        <p14:creationId xmlns:p14="http://schemas.microsoft.com/office/powerpoint/2010/main" val="229301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D5AC6C-2525-69BD-F5D0-1CACCD507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00440"/>
              </p:ext>
            </p:extLst>
          </p:nvPr>
        </p:nvGraphicFramePr>
        <p:xfrm>
          <a:off x="1177159" y="1092784"/>
          <a:ext cx="9858703" cy="245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749">
                  <a:extLst>
                    <a:ext uri="{9D8B030D-6E8A-4147-A177-3AD203B41FA5}">
                      <a16:colId xmlns:a16="http://schemas.microsoft.com/office/drawing/2014/main" val="1211891724"/>
                    </a:ext>
                  </a:extLst>
                </a:gridCol>
                <a:gridCol w="2071602">
                  <a:extLst>
                    <a:ext uri="{9D8B030D-6E8A-4147-A177-3AD203B41FA5}">
                      <a16:colId xmlns:a16="http://schemas.microsoft.com/office/drawing/2014/main" val="1197902531"/>
                    </a:ext>
                  </a:extLst>
                </a:gridCol>
                <a:gridCol w="2464676">
                  <a:extLst>
                    <a:ext uri="{9D8B030D-6E8A-4147-A177-3AD203B41FA5}">
                      <a16:colId xmlns:a16="http://schemas.microsoft.com/office/drawing/2014/main" val="2676444281"/>
                    </a:ext>
                  </a:extLst>
                </a:gridCol>
                <a:gridCol w="2464676">
                  <a:extLst>
                    <a:ext uri="{9D8B030D-6E8A-4147-A177-3AD203B41FA5}">
                      <a16:colId xmlns:a16="http://schemas.microsoft.com/office/drawing/2014/main" val="3475050728"/>
                    </a:ext>
                  </a:extLst>
                </a:gridCol>
              </a:tblGrid>
              <a:tr h="4949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Πρώτο έτος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Δεύτερο έτος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% μεταβολή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84801"/>
                  </a:ext>
                </a:extLst>
              </a:tr>
              <a:tr h="6382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dirty="0"/>
                        <a:t>Ονομαστικός μισθός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dirty="0"/>
                        <a:t>10 €/ώρα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dirty="0"/>
                        <a:t>12 €/ώρα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b="1" dirty="0"/>
                        <a:t>+20%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134602"/>
                  </a:ext>
                </a:extLst>
              </a:tr>
              <a:tr h="604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dirty="0"/>
                        <a:t>Τιμή (π.χ. κρέατος)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dirty="0"/>
                        <a:t>5 €/</a:t>
                      </a:r>
                      <a:r>
                        <a:rPr lang="en-US" dirty="0"/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/>
                        <a:t>8 €/kg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/>
                        <a:t>+60%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7589"/>
                  </a:ext>
                </a:extLst>
              </a:tr>
              <a:tr h="6458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dirty="0"/>
                        <a:t>Πραγματικός Μισθός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dirty="0"/>
                        <a:t>2</a:t>
                      </a:r>
                      <a:r>
                        <a:rPr lang="en-US" dirty="0"/>
                        <a:t>kg/</a:t>
                      </a:r>
                      <a:r>
                        <a:rPr lang="el-GR" dirty="0"/>
                        <a:t>ώρα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1.5 kg/</a:t>
                      </a:r>
                      <a:r>
                        <a:rPr lang="el-GR" dirty="0"/>
                        <a:t>ώρα</a:t>
                      </a:r>
                      <a:endParaRPr lang="en-US" dirty="0"/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-25%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2576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DFBAAE-7F9D-CBB8-7C6F-BDADDC98764E}"/>
              </a:ext>
            </a:extLst>
          </p:cNvPr>
          <p:cNvSpPr txBox="1"/>
          <p:nvPr/>
        </p:nvSpPr>
        <p:spPr>
          <a:xfrm>
            <a:off x="1177159" y="4146331"/>
            <a:ext cx="978513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Μερικές παρατηρήσεις: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Ο ονομαστικός μισθός αυξήθηκε κατά 20%, ωστόσο ο πραγματικός μισθός μειώθηκε (-25%).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Τα ονομαστικά μεγέθη υπολογίζονται πάντα σε χρηματικές μονάδες και τα πραγματικά μεγέθη σε φυσικές μονάδες.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Τα πραγματικά μεγέθη έχουν σημασία στην οικονομία!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Ωστόσο τα άτομα έχουν την τάση να πέφτουν στην παγίδα της </a:t>
            </a:r>
            <a:r>
              <a:rPr lang="el-GR" b="1" dirty="0"/>
              <a:t>αυταπάτης του χρήματος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06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052B-3389-C85D-1393-D70F55F5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3206"/>
          </a:xfrm>
        </p:spPr>
        <p:txBody>
          <a:bodyPr/>
          <a:lstStyle/>
          <a:p>
            <a:pPr algn="ctr"/>
            <a:r>
              <a:rPr lang="el-GR" dirty="0"/>
              <a:t>Η αυταπάτη του χρήματος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2D032-DC0C-7B2A-409C-C596E96C5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1508234"/>
            <a:ext cx="11156731" cy="485052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l-GR" dirty="0"/>
              <a:t>Σύμφωνα με τον </a:t>
            </a:r>
            <a:r>
              <a:rPr lang="en-US" dirty="0"/>
              <a:t>Irving Fisher, </a:t>
            </a:r>
            <a:r>
              <a:rPr lang="el-GR" dirty="0"/>
              <a:t>τα άτομα δυσκολεύονται να αντιληφθούν τις μεταβολές στην αγοραστική αξία του νομίσματος και τείνουν να σκέφτονται και να λαμβάνουν αποφάσεις με γνώμονα τα ονομαστικά μεγέθη και όχι τα πραγματικά μεγέθη.</a:t>
            </a:r>
          </a:p>
          <a:p>
            <a:pPr lvl="1" algn="just">
              <a:lnSpc>
                <a:spcPct val="120000"/>
              </a:lnSpc>
            </a:pPr>
            <a:r>
              <a:rPr lang="el-GR" dirty="0"/>
              <a:t>Πως θα αντιδρούσατε αν σας έλεγαν ότι ο μισθός σας μειώνεται 10% και οι τιμές των αγαθών μειώνονταν επίσης 10%;</a:t>
            </a:r>
          </a:p>
          <a:p>
            <a:pPr algn="just">
              <a:lnSpc>
                <a:spcPct val="120000"/>
              </a:lnSpc>
            </a:pPr>
            <a:r>
              <a:rPr lang="el-GR" dirty="0"/>
              <a:t>Σημαντικοί οικονομολόγοι όπως ο </a:t>
            </a:r>
            <a:r>
              <a:rPr lang="en-US" dirty="0"/>
              <a:t>J. M. Keynes </a:t>
            </a:r>
            <a:r>
              <a:rPr lang="el-GR" dirty="0"/>
              <a:t>και ο </a:t>
            </a:r>
            <a:r>
              <a:rPr lang="en-US" dirty="0"/>
              <a:t>Paul Samuelson </a:t>
            </a:r>
            <a:r>
              <a:rPr lang="el-GR" dirty="0"/>
              <a:t>συμφώνησαν με αυτή την ιδέα.</a:t>
            </a:r>
            <a:r>
              <a:rPr lang="en-US" dirty="0"/>
              <a:t> </a:t>
            </a:r>
            <a:r>
              <a:rPr lang="el-GR" dirty="0"/>
              <a:t>Ενώ ο </a:t>
            </a:r>
            <a:r>
              <a:rPr lang="en-US" dirty="0"/>
              <a:t>Milton Friedman </a:t>
            </a:r>
            <a:r>
              <a:rPr lang="el-GR" dirty="0"/>
              <a:t>ισχυριζόταν ότι αυτό συμβαίνει μόνο στη βραχυχρόνια περίοδο και μακροχρόνια τα άτομα αναπόδραστα σκέφτονται σε πραγματικούς όρους.</a:t>
            </a:r>
          </a:p>
          <a:p>
            <a:pPr algn="just">
              <a:lnSpc>
                <a:spcPct val="120000"/>
              </a:lnSpc>
            </a:pPr>
            <a:r>
              <a:rPr lang="el-GR" dirty="0"/>
              <a:t>Οι σύγχρονοι οικονομολόγοι δέχονται την ύπαρξη της αυταπάτης του χρήματος</a:t>
            </a:r>
            <a:r>
              <a:rPr lang="en-US" dirty="0"/>
              <a:t>  (</a:t>
            </a:r>
            <a:r>
              <a:rPr lang="el-GR" dirty="0"/>
              <a:t>παρά τα υψηλότερα επίπεδα πληροφόρησης και οικονομικού εγγραμματισμού).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money illusion? - Market Business News">
            <a:extLst>
              <a:ext uri="{FF2B5EF4-FFF2-40B4-BE49-F238E27FC236}">
                <a16:creationId xmlns:a16="http://schemas.microsoft.com/office/drawing/2014/main" id="{A7B10DED-4627-346B-877A-D750C2717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24" y="1328738"/>
            <a:ext cx="9674773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B38179-9831-CA9D-231F-96C9AB704EA3}"/>
              </a:ext>
            </a:extLst>
          </p:cNvPr>
          <p:cNvSpPr txBox="1"/>
          <p:nvPr/>
        </p:nvSpPr>
        <p:spPr>
          <a:xfrm>
            <a:off x="888125" y="5728166"/>
            <a:ext cx="956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https://marketbusinessnews.com/financial-glossary/money-illusion/</a:t>
            </a:r>
          </a:p>
        </p:txBody>
      </p:sp>
    </p:spTree>
    <p:extLst>
      <p:ext uri="{BB962C8B-B14F-4D97-AF65-F5344CB8AC3E}">
        <p14:creationId xmlns:p14="http://schemas.microsoft.com/office/powerpoint/2010/main" val="3117605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047B-814C-32FD-7BC9-5C0A9ED3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0047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>
                <a:latin typeface="+mn-lt"/>
              </a:rPr>
              <a:t>Ποιοι χάνουν και ποιοι κερδίζουν από τον πληθωρισμό;</a:t>
            </a:r>
            <a:endParaRPr lang="en-US" sz="40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AAB98-C1D1-6DC8-7959-1802D225A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Κερδισμένοι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34D8E-7C28-3539-A410-EA224D6B4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85393"/>
            <a:ext cx="5157787" cy="3504270"/>
          </a:xfrm>
        </p:spPr>
        <p:txBody>
          <a:bodyPr/>
          <a:lstStyle/>
          <a:p>
            <a:r>
              <a:rPr lang="el-GR" dirty="0"/>
              <a:t>Όσοι μπορούν να αναπροσαρμόσουν τα εισοδήματα τους με σχετική ευκολία.</a:t>
            </a:r>
          </a:p>
          <a:p>
            <a:r>
              <a:rPr lang="el-GR" dirty="0"/>
              <a:t>Χρεώστες (όσοι χρωστούν)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7EEE4-5B96-7792-4257-C2ADBF892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Χαμένοι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1059B-74A2-96E0-D198-0EC2D824E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1065"/>
            <a:ext cx="5183188" cy="3448597"/>
          </a:xfrm>
        </p:spPr>
        <p:txBody>
          <a:bodyPr/>
          <a:lstStyle/>
          <a:p>
            <a:r>
              <a:rPr lang="el-GR" dirty="0"/>
              <a:t>Όσοι έχουν σταθερό εισόδημα ή το εισόδημα τους είναι δύσκολο να μεταβληθεί (συνταξιούχοι και μισθωτοί).</a:t>
            </a:r>
          </a:p>
          <a:p>
            <a:r>
              <a:rPr lang="el-GR" dirty="0"/>
              <a:t>Αποταμιευτές.</a:t>
            </a:r>
          </a:p>
          <a:p>
            <a:r>
              <a:rPr lang="el-GR" dirty="0"/>
              <a:t>Δανειστές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29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A9BA-6226-1923-ABCC-651D22EF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351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Η Ευρωπαϊκή Κεντρική Τράπεζα (ΕΚΤ)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84FD3-7810-478B-938C-55F6D9AD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6" y="1487213"/>
            <a:ext cx="6921062" cy="450368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Aft>
                <a:spcPts val="200"/>
              </a:spcAft>
            </a:pPr>
            <a:r>
              <a:rPr lang="el-GR" dirty="0"/>
              <a:t>Βασικός στόχος της ΕΚΤ είναι η διατήρηση των τιμών σε σταθερά επίπεδα στη ζώνη του ευρώ, ώστε να προφυλάσσεται η αγοραστική δύναμη των πολιτών.</a:t>
            </a:r>
          </a:p>
          <a:p>
            <a:pPr marL="0" indent="0" algn="just">
              <a:lnSpc>
                <a:spcPct val="100000"/>
              </a:lnSpc>
              <a:spcAft>
                <a:spcPts val="200"/>
              </a:spcAft>
              <a:buNone/>
            </a:pPr>
            <a:r>
              <a:rPr lang="el-GR" dirty="0"/>
              <a:t>(δηλαδή με τα χρήματα μας να αγοράζουμε αύριο τα ίδια αγαθά και τις ίδιες υπηρεσίες που αγοράζουμε σήμερα)</a:t>
            </a:r>
          </a:p>
          <a:p>
            <a:pPr algn="just">
              <a:lnSpc>
                <a:spcPct val="100000"/>
              </a:lnSpc>
              <a:spcAft>
                <a:spcPts val="200"/>
              </a:spcAft>
            </a:pPr>
            <a:r>
              <a:rPr lang="el-GR" dirty="0"/>
              <a:t>Η ΕΚΤ φροντίζει επίσης για την ασφάλεια και την ευρωστία του ευρωπαϊκού τραπεζικού συστήματος (ασφάλεια των καταθέσεων).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D9306-4B2B-EF4E-793E-C433C0E60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523" y="1487213"/>
            <a:ext cx="4177863" cy="4398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C52FC-E205-E394-84CB-A28B184E6282}"/>
              </a:ext>
            </a:extLst>
          </p:cNvPr>
          <p:cNvSpPr txBox="1"/>
          <p:nvPr/>
        </p:nvSpPr>
        <p:spPr>
          <a:xfrm>
            <a:off x="7888014" y="6027683"/>
            <a:ext cx="3686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Η ΕΚΤ εδρεύει στη Φρανκφούρτη στη Γερμανία.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080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B719-5F9D-92C3-1EC1-249D020AFD1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Μελέτη Περίπτωσης: ο πληθωρισμός στα τρόφιμα στην Ελλάδα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81EE7-C7AF-ACF7-BBA8-F6F0277F9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dirty="0"/>
              <a:t>Από τη σύγκριση του Γενικού ΔΤΚ του Απριλίου 2024 με τον αντίστοιχο Δείκτη του Απριλίου 2023 προέκυψε </a:t>
            </a:r>
            <a:r>
              <a:rPr lang="el-GR" b="1" dirty="0"/>
              <a:t>αύξηση 3.1%</a:t>
            </a:r>
            <a:r>
              <a:rPr lang="el-GR" dirty="0"/>
              <a:t> που δεν απέχει πολύ από τον μέσο όρο της ΕΕ.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dirty="0"/>
              <a:t>Ωστόσο οι </a:t>
            </a:r>
            <a:r>
              <a:rPr lang="el-GR" b="1" dirty="0"/>
              <a:t>τιμές στα τρόφιμα</a:t>
            </a:r>
            <a:r>
              <a:rPr lang="el-GR" dirty="0"/>
              <a:t> αυξήθηκαν </a:t>
            </a:r>
            <a:r>
              <a:rPr lang="el-GR" b="1" dirty="0"/>
              <a:t>κατά 5.4%</a:t>
            </a:r>
            <a:r>
              <a:rPr lang="el-GR" dirty="0"/>
              <a:t> επιβαρύνοντας δυσανάλογα τους οικονομικά ασθενέστερους (ο λόγος είναι ότι το μερίδιο των δαπανών για τρόφιμα είναι μεγαλύτερο στα χαμηλά εισοδήματα).</a:t>
            </a:r>
            <a:endParaRPr lang="en-US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dirty="0"/>
              <a:t>Σε ορισμένα αγαθά η αύξηση των τιμών έφτασε το 63%! (ελαιόλαδο)</a:t>
            </a:r>
          </a:p>
        </p:txBody>
      </p:sp>
    </p:spTree>
    <p:extLst>
      <p:ext uri="{BB962C8B-B14F-4D97-AF65-F5344CB8AC3E}">
        <p14:creationId xmlns:p14="http://schemas.microsoft.com/office/powerpoint/2010/main" val="135136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C398FF-7080-53E7-C1C9-1B359DC5E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26" y="1361090"/>
            <a:ext cx="8618483" cy="38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24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3DABB-7EB4-8180-D51B-4861AED68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59" y="751489"/>
            <a:ext cx="10189779" cy="569660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A0D4037-252D-8C33-BB79-172D2493F98C}"/>
              </a:ext>
            </a:extLst>
          </p:cNvPr>
          <p:cNvSpPr/>
          <p:nvPr/>
        </p:nvSpPr>
        <p:spPr>
          <a:xfrm>
            <a:off x="8734097" y="1844566"/>
            <a:ext cx="914400" cy="38888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2D6F5-856A-E693-5C8F-39B1D8E8C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2" y="709448"/>
            <a:ext cx="10221310" cy="55442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CB9FC02-1DA7-D9C9-B22C-A7C9B49B7A17}"/>
              </a:ext>
            </a:extLst>
          </p:cNvPr>
          <p:cNvSpPr/>
          <p:nvPr/>
        </p:nvSpPr>
        <p:spPr>
          <a:xfrm>
            <a:off x="7204842" y="1912883"/>
            <a:ext cx="914400" cy="16290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21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38D9-D10C-EF61-DD45-EABDC49C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Πιθανές αιτίες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3F4EE-4787-C27B-567E-FCB67ABF1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l-GR" dirty="0"/>
              <a:t>Η αύξηση της </a:t>
            </a:r>
            <a:r>
              <a:rPr lang="el-GR" b="1" dirty="0"/>
              <a:t>τιμής του πετρελαίο</a:t>
            </a:r>
            <a:r>
              <a:rPr lang="el-GR" dirty="0"/>
              <a:t>υ (πόλεμος στη Μέση Ανατολή) οδήγησε σε αύξηση του κόστους παραγωγής.</a:t>
            </a:r>
          </a:p>
          <a:p>
            <a:pPr algn="just">
              <a:lnSpc>
                <a:spcPct val="100000"/>
              </a:lnSpc>
            </a:pPr>
            <a:r>
              <a:rPr lang="el-GR" b="1" dirty="0"/>
              <a:t>Φυσικές καταστροφές</a:t>
            </a:r>
            <a:r>
              <a:rPr lang="el-GR" dirty="0"/>
              <a:t> – κλιματική κρίση: οι πλημμύρες στη Θεσσαλία κατέστρεψαν παραγωγή (μείωση της προσφοράς).</a:t>
            </a:r>
          </a:p>
          <a:p>
            <a:pPr algn="just">
              <a:lnSpc>
                <a:spcPct val="100000"/>
              </a:lnSpc>
            </a:pPr>
            <a:r>
              <a:rPr lang="el-GR" b="1" dirty="0"/>
              <a:t>Διάρθρωση της αγοράς</a:t>
            </a:r>
            <a:r>
              <a:rPr lang="el-GR" dirty="0"/>
              <a:t> και υψηλά περιθώρια κέρδους σε κάποια στάδια της εφοδιαστικής αλυσίδας.</a:t>
            </a:r>
          </a:p>
          <a:p>
            <a:pPr algn="just">
              <a:lnSpc>
                <a:spcPct val="100000"/>
              </a:lnSpc>
            </a:pPr>
            <a:r>
              <a:rPr lang="el-GR" b="1" dirty="0"/>
              <a:t>Ελλείψεις στο εργατικό δυναμικό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8862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EB24-E7B2-61CB-CA41-08A23AD4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861"/>
          </a:xfrm>
        </p:spPr>
        <p:txBody>
          <a:bodyPr>
            <a:noAutofit/>
          </a:bodyPr>
          <a:lstStyle/>
          <a:p>
            <a:pPr algn="ctr"/>
            <a:r>
              <a:rPr lang="el-GR" sz="3200" dirty="0">
                <a:latin typeface="+mn-lt"/>
              </a:rPr>
              <a:t>Σπατάλη τροφίμων &amp; πληθωρισμός: μην πετάτε τρόφιμα!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1923A-109D-5D3B-FEFE-3285E9918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66" y="1460938"/>
            <a:ext cx="5623033" cy="437230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/>
              <a:t>Το</a:t>
            </a:r>
            <a:r>
              <a:rPr lang="en-US" dirty="0"/>
              <a:t> 2020 </a:t>
            </a:r>
            <a:r>
              <a:rPr lang="el-GR" dirty="0"/>
              <a:t>στην Ευρώπη πετάχτηκαν </a:t>
            </a:r>
            <a:r>
              <a:rPr lang="en-US" dirty="0"/>
              <a:t>59 </a:t>
            </a:r>
            <a:r>
              <a:rPr lang="el-GR" dirty="0"/>
              <a:t>εκ. τόνοι τροφίμων.</a:t>
            </a:r>
          </a:p>
          <a:p>
            <a:pPr algn="just"/>
            <a:r>
              <a:rPr lang="el-GR" dirty="0"/>
              <a:t>Σύμφωνα με εκτιμήσεις, τα νοικοκυριά θα μπορούσαν να είχαν </a:t>
            </a:r>
            <a:r>
              <a:rPr lang="el-GR" b="1" dirty="0"/>
              <a:t>εξοικονομήσει </a:t>
            </a:r>
            <a:r>
              <a:rPr lang="en-US" b="1" dirty="0"/>
              <a:t>220€-720€</a:t>
            </a:r>
            <a:r>
              <a:rPr lang="el-GR" b="1" dirty="0"/>
              <a:t> κατά μέσο όρο</a:t>
            </a:r>
            <a:r>
              <a:rPr lang="el-GR" dirty="0"/>
              <a:t>.</a:t>
            </a:r>
          </a:p>
          <a:p>
            <a:pPr algn="just"/>
            <a:r>
              <a:rPr lang="el-GR" dirty="0"/>
              <a:t>Εκτιμήσεις έδειξαν ότι οι τιμές των λαχανικών θα μπορούσαν να ήταν </a:t>
            </a:r>
            <a:r>
              <a:rPr lang="el-GR" b="1" dirty="0"/>
              <a:t>μειωμένες έως </a:t>
            </a:r>
            <a:r>
              <a:rPr lang="en-US" b="1" dirty="0"/>
              <a:t>4%</a:t>
            </a:r>
            <a:r>
              <a:rPr lang="el-GR" dirty="0"/>
              <a:t> και </a:t>
            </a:r>
            <a:r>
              <a:rPr lang="el-GR" b="1" dirty="0"/>
              <a:t>των φρούτων </a:t>
            </a:r>
            <a:r>
              <a:rPr lang="en-US" b="1" dirty="0"/>
              <a:t>2%</a:t>
            </a:r>
            <a:r>
              <a:rPr lang="el-GR" b="1" dirty="0"/>
              <a:t> </a:t>
            </a:r>
            <a:r>
              <a:rPr lang="el-GR" dirty="0"/>
              <a:t>με λιγότερη σπατάλη τροφίμων.</a:t>
            </a:r>
          </a:p>
          <a:p>
            <a:pPr algn="just"/>
            <a:r>
              <a:rPr lang="el-GR" dirty="0"/>
              <a:t>Λιγότερη σπατάλη τροφίμων θα οδηγούσε σε σημαντική μείωση των </a:t>
            </a:r>
            <a:r>
              <a:rPr lang="el-GR" b="1" dirty="0"/>
              <a:t>εκπομπών αερίων</a:t>
            </a:r>
            <a:r>
              <a:rPr lang="el-GR" dirty="0"/>
              <a:t> του θερμοκηπίου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A9635-269D-CB35-110A-0F7794FF24D8}"/>
              </a:ext>
            </a:extLst>
          </p:cNvPr>
          <p:cNvSpPr txBox="1"/>
          <p:nvPr/>
        </p:nvSpPr>
        <p:spPr>
          <a:xfrm>
            <a:off x="472966" y="6148552"/>
            <a:ext cx="547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https://publications.jrc.ec.europa.eu/repository/handle/JRC133971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C8B51-3861-0CBD-9A10-0E14A04A1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966" y="1460938"/>
            <a:ext cx="5150067" cy="437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5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0C813-8DB3-E96F-5667-1D90F04A2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36" y="1147598"/>
            <a:ext cx="8351126" cy="45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3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635DE-2C49-C14A-C446-995FBCDA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Πληθωρισμός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02A2D-1038-0D70-34B0-C95F8240F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Ορισμός</a:t>
            </a:r>
          </a:p>
          <a:p>
            <a:r>
              <a:rPr lang="el-GR" dirty="0"/>
              <a:t>Μέτρηση</a:t>
            </a:r>
          </a:p>
          <a:p>
            <a:r>
              <a:rPr lang="el-GR" dirty="0"/>
              <a:t>Αιτίες</a:t>
            </a:r>
          </a:p>
          <a:p>
            <a:r>
              <a:rPr lang="el-GR" dirty="0"/>
              <a:t>Κερδισμένοι – Χαμένοι</a:t>
            </a:r>
          </a:p>
          <a:p>
            <a:r>
              <a:rPr lang="el-GR" dirty="0"/>
              <a:t>Πολιτικές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9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CB4F-2DAB-75C2-8672-ACC9F0D7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19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Πληθωρισμός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870C7-E0BE-3AB3-57D3-F4D3300FE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807"/>
            <a:ext cx="10515600" cy="4595156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/>
              <a:t>Πληθωρισμός  είναι η γενικευμένη αύξηση των τιμών των αγαθών και υπηρεσιών.</a:t>
            </a:r>
          </a:p>
          <a:p>
            <a:pPr algn="just"/>
            <a:r>
              <a:rPr lang="el-GR" dirty="0"/>
              <a:t>Π.χ. όταν λέμε 3% πληθωρισμός, εννοούμε ότι το </a:t>
            </a:r>
            <a:r>
              <a:rPr lang="el-GR" b="1" dirty="0"/>
              <a:t>γενικό επίπεδο τιμών</a:t>
            </a:r>
            <a:r>
              <a:rPr lang="el-GR" dirty="0"/>
              <a:t> του τρέχοντος έτους είναι 3% μεγαλύτερο σε σχέση με το περσινό.</a:t>
            </a:r>
          </a:p>
          <a:p>
            <a:pPr algn="just"/>
            <a:r>
              <a:rPr lang="el-GR" dirty="0"/>
              <a:t>Προσοχή πληθωρισμός δεν σημαίνει ότι </a:t>
            </a:r>
            <a:r>
              <a:rPr lang="el-GR" b="1" u="sng" dirty="0"/>
              <a:t>όλες</a:t>
            </a:r>
            <a:r>
              <a:rPr lang="el-GR" dirty="0"/>
              <a:t> οι τιμές των αγαθών αυξάνονται. Ο πληθωρισμός αναφέρεται στο γενικό επίπεδο των τιμών (δεν αποκλείεται δηλαδή ορισμένες τιμές να μειώνονται ή να μένουν σταθερές).</a:t>
            </a:r>
          </a:p>
          <a:p>
            <a:pPr algn="just"/>
            <a:r>
              <a:rPr lang="el-GR" dirty="0"/>
              <a:t>Με τον όρο αποπληθωρισμό εννοούμε την τάση μείωσης του γενικού επιπέδου των τιμών (σπάνιο φαινόμενο).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9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CB4F-2DAB-75C2-8672-ACC9F0D7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606"/>
          </a:xfrm>
        </p:spPr>
        <p:txBody>
          <a:bodyPr/>
          <a:lstStyle/>
          <a:p>
            <a:pPr algn="ctr"/>
            <a:r>
              <a:rPr lang="el-GR" dirty="0"/>
              <a:t>Μέτρηση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E870C7-E0BE-3AB3-57D3-F4D3300FE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2152" y="1518745"/>
                <a:ext cx="11072648" cy="4658218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el-GR" dirty="0"/>
                  <a:t>Ο πληθωρισμός  μετριέται με τη χρήση του </a:t>
                </a:r>
                <a:r>
                  <a:rPr lang="el-GR" b="1" dirty="0"/>
                  <a:t>Δείκτη Τιμών Καταναλωτή </a:t>
                </a:r>
                <a:r>
                  <a:rPr lang="el-GR" dirty="0"/>
                  <a:t>(ΔΤΚ).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l-GR" sz="2800" dirty="0"/>
                  <a:t>Δείκτης τιμών καταναλωτή</a:t>
                </a:r>
                <a:r>
                  <a:rPr lang="el-GR" sz="2800" b="1" dirty="0"/>
                  <a:t> </a:t>
                </a:r>
                <a:r>
                  <a:rPr lang="el-GR" sz="2800" dirty="0"/>
                  <a:t>(ενός συγκεκριμένου έτους): το </a:t>
                </a:r>
                <a:r>
                  <a:rPr lang="el-GR" sz="2800" b="1" dirty="0"/>
                  <a:t>κόστος αγοράς ενός συγκεκριμένου αγοραίου καλαθιού</a:t>
                </a:r>
                <a:r>
                  <a:rPr lang="el-GR" sz="2800" dirty="0"/>
                  <a:t> (ένα υποθετικό καλάθι αγαθών και υπηρεσιών που καταναλώνονται από ένα τυπικό νοικοκυριό) σε ένα συγκεκριμένο έτος. 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l-GR" dirty="0"/>
                  <a:t>Η αξία του καλαθιού αυτού υπολογίζεται για διαδοχικά έτη και τ</a:t>
                </a:r>
                <a:r>
                  <a:rPr lang="el-GR" sz="2800" dirty="0"/>
                  <a:t>ο κόστος αυτό κανονικοποιείται ώστε να είναι ίσο με 100 για το επιλεγμένο έτος βάσης.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l-GR" sz="2800" b="1" dirty="0"/>
                  <a:t>Πληθωρισμός</a:t>
                </a:r>
                <a:r>
                  <a:rPr lang="el-GR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 panose="02040503050406030204" pitchFamily="18" charset="0"/>
                          </a:rPr>
                          <m:t>ΔΤΚ</m:t>
                        </m:r>
                        <m:r>
                          <a:rPr lang="el-GR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 panose="02040503050406030204" pitchFamily="18" charset="0"/>
                          </a:rPr>
                          <m:t>του</m:t>
                        </m:r>
                        <m:r>
                          <a:rPr lang="el-GR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𝜀𝜏𝜊𝜐𝜍</m:t>
                        </m:r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 2 −</m:t>
                        </m:r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 panose="02040503050406030204" pitchFamily="18" charset="0"/>
                          </a:rPr>
                          <m:t>ΔΤΚ</m:t>
                        </m:r>
                        <m:r>
                          <a:rPr lang="el-GR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 panose="02040503050406030204" pitchFamily="18" charset="0"/>
                          </a:rPr>
                          <m:t>του</m:t>
                        </m:r>
                        <m:r>
                          <a:rPr lang="el-GR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 panose="02040503050406030204" pitchFamily="18" charset="0"/>
                          </a:rPr>
                          <m:t>έτους</m:t>
                        </m:r>
                        <m:r>
                          <a:rPr lang="el-GR" sz="2800" b="0" i="0" smtClean="0"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 panose="02040503050406030204" pitchFamily="18" charset="0"/>
                          </a:rPr>
                          <m:t>ΔΤ</m:t>
                        </m:r>
                        <m:r>
                          <a:rPr lang="el-GR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 panose="02040503050406030204" pitchFamily="18" charset="0"/>
                          </a:rPr>
                          <m:t>του</m:t>
                        </m:r>
                        <m:r>
                          <a:rPr lang="el-GR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 panose="02040503050406030204" pitchFamily="18" charset="0"/>
                          </a:rPr>
                          <m:t>έτους</m:t>
                        </m:r>
                        <m:r>
                          <a:rPr lang="el-GR" sz="2800" b="0" i="0" smtClean="0">
                            <a:latin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r>
                  <a:rPr lang="el-GR" sz="2800" dirty="0"/>
                  <a:t> * </a:t>
                </a:r>
                <a:r>
                  <a:rPr lang="el-GR" sz="2400" dirty="0"/>
                  <a:t>100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l-GR" sz="2800" dirty="0"/>
                  <a:t>Άλλοι δείκτες που χρησιμοποιούνται για τη μέτρηση των μεταβολών των τιμών είναι ο </a:t>
                </a:r>
                <a:r>
                  <a:rPr lang="el-GR" sz="2800" b="1" dirty="0"/>
                  <a:t>Δείκτης Τιμών Παραγωγού</a:t>
                </a:r>
                <a:r>
                  <a:rPr lang="el-GR" sz="2800" dirty="0"/>
                  <a:t> (βασίζεται σε ένα τυπικό «καλάθι» πρώτων υλών και εμπορευμάτων που αγοράζονται από τους παραγωγούς (όπως π.χ. πετρέλαιο, μέταλλα).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E870C7-E0BE-3AB3-57D3-F4D3300FE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152" y="1518745"/>
                <a:ext cx="11072648" cy="4658218"/>
              </a:xfrm>
              <a:blipFill>
                <a:blip r:embed="rId2"/>
                <a:stretch>
                  <a:fillRect l="-771" t="-3010" r="-826" b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90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19F27-6ADF-2991-2690-C5769FE13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74498"/>
              </p:ext>
            </p:extLst>
          </p:nvPr>
        </p:nvGraphicFramePr>
        <p:xfrm>
          <a:off x="1066800" y="1707932"/>
          <a:ext cx="9695792" cy="3418054"/>
        </p:xfrm>
        <a:graphic>
          <a:graphicData uri="http://schemas.openxmlformats.org/drawingml/2006/table">
            <a:tbl>
              <a:tblPr/>
              <a:tblGrid>
                <a:gridCol w="2179809">
                  <a:extLst>
                    <a:ext uri="{9D8B030D-6E8A-4147-A177-3AD203B41FA5}">
                      <a16:colId xmlns:a16="http://schemas.microsoft.com/office/drawing/2014/main" val="123493224"/>
                    </a:ext>
                  </a:extLst>
                </a:gridCol>
                <a:gridCol w="1377640">
                  <a:extLst>
                    <a:ext uri="{9D8B030D-6E8A-4147-A177-3AD203B41FA5}">
                      <a16:colId xmlns:a16="http://schemas.microsoft.com/office/drawing/2014/main" val="3622785696"/>
                    </a:ext>
                  </a:extLst>
                </a:gridCol>
                <a:gridCol w="1133501">
                  <a:extLst>
                    <a:ext uri="{9D8B030D-6E8A-4147-A177-3AD203B41FA5}">
                      <a16:colId xmlns:a16="http://schemas.microsoft.com/office/drawing/2014/main" val="4161351434"/>
                    </a:ext>
                  </a:extLst>
                </a:gridCol>
                <a:gridCol w="1307886">
                  <a:extLst>
                    <a:ext uri="{9D8B030D-6E8A-4147-A177-3AD203B41FA5}">
                      <a16:colId xmlns:a16="http://schemas.microsoft.com/office/drawing/2014/main" val="3234728945"/>
                    </a:ext>
                  </a:extLst>
                </a:gridCol>
                <a:gridCol w="1046308">
                  <a:extLst>
                    <a:ext uri="{9D8B030D-6E8A-4147-A177-3AD203B41FA5}">
                      <a16:colId xmlns:a16="http://schemas.microsoft.com/office/drawing/2014/main" val="3986046519"/>
                    </a:ext>
                  </a:extLst>
                </a:gridCol>
                <a:gridCol w="1499709">
                  <a:extLst>
                    <a:ext uri="{9D8B030D-6E8A-4147-A177-3AD203B41FA5}">
                      <a16:colId xmlns:a16="http://schemas.microsoft.com/office/drawing/2014/main" val="3940800152"/>
                    </a:ext>
                  </a:extLst>
                </a:gridCol>
                <a:gridCol w="1150939">
                  <a:extLst>
                    <a:ext uri="{9D8B030D-6E8A-4147-A177-3AD203B41FA5}">
                      <a16:colId xmlns:a16="http://schemas.microsoft.com/office/drawing/2014/main" val="686830648"/>
                    </a:ext>
                  </a:extLst>
                </a:gridCol>
              </a:tblGrid>
              <a:tr h="3226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Ποσότητες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Έτος βάσης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έτος μέτα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έτη μετά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587535"/>
                  </a:ext>
                </a:extLst>
              </a:tr>
              <a:tr h="60621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Τιμή ανά μονάδα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Δαπάνη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Τιμή ανά μονάδα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Δαπάνη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Τιμή ανά μονάδα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Δαπάνη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551821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κιλά φέτα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40F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211144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καφέδες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8022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592795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κομμώσεις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F02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019329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μπλούζες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508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546533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Συνολικό κόστος καλαθιού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680€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320292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Δείκτης τιμών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9906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Ρυθμός πληθωρισμού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859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EA109A-33BC-98E4-29BC-16C01D87F67A}"/>
              </a:ext>
            </a:extLst>
          </p:cNvPr>
          <p:cNvSpPr txBox="1"/>
          <p:nvPr/>
        </p:nvSpPr>
        <p:spPr>
          <a:xfrm>
            <a:off x="2517227" y="819807"/>
            <a:ext cx="6701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Απλό παράδειγμα υπολογισμού του πληθωρισμού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9466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55CA6-5C68-84A4-8731-B2B6C318B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51" y="1170317"/>
            <a:ext cx="10791497" cy="361347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spcAft>
                <a:spcPts val="600"/>
              </a:spcAft>
              <a:buNone/>
            </a:pPr>
            <a:r>
              <a:rPr lang="el-GR" dirty="0"/>
              <a:t>Η </a:t>
            </a:r>
            <a:r>
              <a:rPr lang="el-GR" b="1" dirty="0"/>
              <a:t>Eurostat</a:t>
            </a:r>
            <a:r>
              <a:rPr lang="el-GR" dirty="0"/>
              <a:t> μετρά κάθε μήνα τον πληθωρισμό τιμών καταναλωτή στη ζώνη του ευρώ χρησιμοποιώντας τον </a:t>
            </a:r>
            <a:r>
              <a:rPr lang="el-GR" b="1" dirty="0"/>
              <a:t>Εναρμονισμένο Δείκτη Τιμών Καταναλωτή</a:t>
            </a:r>
            <a:r>
              <a:rPr lang="el-GR" dirty="0"/>
              <a:t> (ΕνΔΤΚ) που περιλαμβάνει 700 περίπου αγαθά και υπηρεσίες και αντανακλά τις δαπάνες των νοικοκυριών στη ζώνη του ευρώ.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5BFFB6-3EA3-518F-5DA3-B0FBFB88A30E}"/>
              </a:ext>
            </a:extLst>
          </p:cNvPr>
          <p:cNvCxnSpPr>
            <a:cxnSpLocks/>
          </p:cNvCxnSpPr>
          <p:nvPr/>
        </p:nvCxnSpPr>
        <p:spPr>
          <a:xfrm flipV="1">
            <a:off x="6448097" y="2627587"/>
            <a:ext cx="924909" cy="28272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2FE93B-76CC-A11B-2CAF-A97923F0EAF8}"/>
              </a:ext>
            </a:extLst>
          </p:cNvPr>
          <p:cNvSpPr txBox="1"/>
          <p:nvPr/>
        </p:nvSpPr>
        <p:spPr>
          <a:xfrm>
            <a:off x="4314652" y="5561559"/>
            <a:ext cx="579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l-GR" dirty="0"/>
              <a:t>Ο όρος «εναρμονισμένος» σημαίνει ότι όλες οι χώρες</a:t>
            </a:r>
          </a:p>
          <a:p>
            <a:pPr algn="just"/>
            <a:r>
              <a:rPr lang="el-GR" dirty="0"/>
              <a:t>χρησιμοποιούν την ίδια μεθοδολογία προκειμένου να είναι </a:t>
            </a:r>
          </a:p>
          <a:p>
            <a:pPr algn="just"/>
            <a:r>
              <a:rPr lang="el-GR" dirty="0"/>
              <a:t>εφικτές οι συγκρίσεις μεταξύ χωρών.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601F4A-160D-48B4-6D2B-8B811AC3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517" y="449317"/>
            <a:ext cx="9737834" cy="59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1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1258</Words>
  <Application>Microsoft Office PowerPoint</Application>
  <PresentationFormat>Widescreen</PresentationFormat>
  <Paragraphs>153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Πληθωρισμός</vt:lpstr>
      <vt:lpstr>PowerPoint Presentation</vt:lpstr>
      <vt:lpstr>PowerPoint Presentation</vt:lpstr>
      <vt:lpstr>Πληθωρισμός</vt:lpstr>
      <vt:lpstr>Πληθωρισμός</vt:lpstr>
      <vt:lpstr>Μέτρηση</vt:lpstr>
      <vt:lpstr>PowerPoint Presentation</vt:lpstr>
      <vt:lpstr>PowerPoint Presentation</vt:lpstr>
      <vt:lpstr>PowerPoint Presentation</vt:lpstr>
      <vt:lpstr>PowerPoint Presentation</vt:lpstr>
      <vt:lpstr>Πληθωρισμός Ζήτησης</vt:lpstr>
      <vt:lpstr>Πληθωρισμός Κόστους</vt:lpstr>
      <vt:lpstr>Πληθωρισμός και αγοραστική δύναμη</vt:lpstr>
      <vt:lpstr>PowerPoint Presentation</vt:lpstr>
      <vt:lpstr>Η αυταπάτη του χρήματος</vt:lpstr>
      <vt:lpstr>PowerPoint Presentation</vt:lpstr>
      <vt:lpstr>Ποιοι χάνουν και ποιοι κερδίζουν από τον πληθωρισμό;</vt:lpstr>
      <vt:lpstr>Η Ευρωπαϊκή Κεντρική Τράπεζα (ΕΚΤ)</vt:lpstr>
      <vt:lpstr>Μελέτη Περίπτωσης: ο πληθωρισμός στα τρόφιμα στην Ελλάδα</vt:lpstr>
      <vt:lpstr>PowerPoint Presentation</vt:lpstr>
      <vt:lpstr>PowerPoint Presentation</vt:lpstr>
      <vt:lpstr>Πιθανές αιτίες</vt:lpstr>
      <vt:lpstr>Σπατάλη τροφίμων &amp; πληθωρισμός: μην πετάτε τρόφιμα!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 koutsampelas</dc:creator>
  <cp:lastModifiedBy>christos koutsampelas</cp:lastModifiedBy>
  <cp:revision>42</cp:revision>
  <dcterms:created xsi:type="dcterms:W3CDTF">2024-04-25T18:59:00Z</dcterms:created>
  <dcterms:modified xsi:type="dcterms:W3CDTF">2024-05-15T09:39:53Z</dcterms:modified>
</cp:coreProperties>
</file>