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83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75" r:id="rId17"/>
    <p:sldId id="269" r:id="rId18"/>
    <p:sldId id="270" r:id="rId19"/>
    <p:sldId id="273" r:id="rId20"/>
    <p:sldId id="274" r:id="rId21"/>
    <p:sldId id="281" r:id="rId22"/>
    <p:sldId id="282" r:id="rId23"/>
    <p:sldId id="298" r:id="rId24"/>
    <p:sldId id="299" r:id="rId25"/>
    <p:sldId id="300" r:id="rId26"/>
    <p:sldId id="301" r:id="rId27"/>
    <p:sldId id="302" r:id="rId28"/>
    <p:sldId id="303" r:id="rId29"/>
    <p:sldId id="30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wmf"/><Relationship Id="rId1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4.wmf"/><Relationship Id="rId1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53415"/>
            <a:ext cx="9144000" cy="898525"/>
          </a:xfrm>
        </p:spPr>
        <p:txBody>
          <a:bodyPr/>
          <a:lstStyle/>
          <a:p>
            <a:r>
              <a:rPr lang="el-GR" altLang="en-US" sz="3600" dirty="0"/>
              <a:t>ΜΕΤΑΣΧΗΜΑΤΙΣΤΕΣ ΜΕΤΡΗΣΗΣ</a:t>
            </a:r>
            <a:endParaRPr lang="el-GR" alt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34185"/>
            <a:ext cx="9144000" cy="352361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7010" y="1898015"/>
            <a:ext cx="6028055" cy="30359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673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graphicFrame>
        <p:nvGraphicFramePr>
          <p:cNvPr id="12" name="Content Placeholder 11"/>
          <p:cNvGraphicFramePr>
            <a:graphicFrameLocks noGrp="1" noChangeAspect="1"/>
          </p:cNvGraphicFramePr>
          <p:nvPr>
            <p:ph idx="1"/>
          </p:nvPr>
        </p:nvGraphicFramePr>
        <p:xfrm>
          <a:off x="3164840" y="1356995"/>
          <a:ext cx="5059680" cy="501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2918460" imgH="3840480" progId="Paint.Picture">
                  <p:embed/>
                </p:oleObj>
              </mc:Choice>
              <mc:Fallback>
                <p:oleObj name="" r:id="rId1" imgW="2918460" imgH="3840480" progId="Paint.Picture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64840" y="1356995"/>
                        <a:ext cx="5059680" cy="5017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/>
          <p:nvPr/>
        </p:nvGraphicFramePr>
        <p:xfrm>
          <a:off x="2598420" y="916305"/>
          <a:ext cx="6734810" cy="5067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3573780" imgH="3032760" progId="Paint.Picture">
                  <p:embed/>
                </p:oleObj>
              </mc:Choice>
              <mc:Fallback>
                <p:oleObj name="" r:id="rId1" imgW="3573780" imgH="303276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98420" y="916305"/>
                        <a:ext cx="6734810" cy="5067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200"/>
              <a:t>ΔΙΑΚΟΠΤΕΣ ΑΥΤΟΜΑΤΗΣ ΕΠΑΝΑΦΟΡΑΣ (ΔΑΕ)</a:t>
            </a:r>
            <a:br>
              <a:rPr lang="el-GR" altLang="en-US" sz="3200"/>
            </a:br>
            <a:r>
              <a:rPr lang="el-GR" altLang="en-US" sz="3200"/>
              <a:t>(</a:t>
            </a:r>
            <a:r>
              <a:rPr lang="en-US" altLang="en-US" sz="3200"/>
              <a:t>RECLOSERS)</a:t>
            </a:r>
            <a:endParaRPr lang="en-US" altLang="en-US" sz="320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351770" cy="979170"/>
          </a:xfrm>
        </p:spPr>
        <p:txBody>
          <a:bodyPr>
            <a:normAutofit fontScale="97500"/>
          </a:bodyPr>
          <a:lstStyle/>
          <a:p>
            <a:r>
              <a:rPr lang="el-GR"/>
              <a:t>Πρόκειται για ΑΔΙ που έχει την παρακάτω λειτουργία:</a:t>
            </a:r>
            <a:endParaRPr lang="el-GR"/>
          </a:p>
          <a:p>
            <a:pPr marL="0" indent="0">
              <a:buNone/>
            </a:pPr>
            <a:r>
              <a:rPr lang="el-GR"/>
              <a:t> </a:t>
            </a:r>
            <a:endParaRPr lang="el-G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 rot="5400000">
            <a:off x="3726815" y="-244475"/>
            <a:ext cx="4664075" cy="96723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200"/>
              <a:t>ΧΑΡΑΚΤΗΡΙΣΤΙΚΕΣ ΚΑΜΠΥΛΕΣ ΔΑΕ</a:t>
            </a:r>
            <a:endParaRPr lang="el-GR" altLang="en-US" sz="320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altLang="en-US"/>
              <a:t>Συνήθως οι ΔΑΕ συνοδεύονται από 3 καμπύλες λειτουργίας (1 </a:t>
            </a:r>
            <a:r>
              <a:rPr lang="en-US" altLang="en-US"/>
              <a:t>rapid 2 timed operations) </a:t>
            </a:r>
            <a:r>
              <a:rPr lang="el-GR" altLang="en-US"/>
              <a:t>ή 4 καμπύλες λειτουργίας (2 </a:t>
            </a:r>
            <a:r>
              <a:rPr lang="en-US" altLang="en-US"/>
              <a:t>rapid +2 timed operations)</a:t>
            </a:r>
            <a:endParaRPr lang="el-GR" altLang="en-US"/>
          </a:p>
          <a:p>
            <a:r>
              <a:rPr lang="el-GR" altLang="en-US"/>
              <a:t>Σήμερα μέσω </a:t>
            </a:r>
            <a:r>
              <a:rPr lang="en-US" altLang="en-US"/>
              <a:t>software </a:t>
            </a:r>
            <a:r>
              <a:rPr lang="el-GR" altLang="en-US"/>
              <a:t>μπορούμε να δώσουμε (εντός ορίων) καμπύλη με οποιαδήποτε μορφή</a:t>
            </a:r>
            <a:endParaRPr lang="el-GR" altLang="en-US"/>
          </a:p>
          <a:p>
            <a:pPr marL="0" indent="0">
              <a:buNone/>
            </a:pPr>
            <a:endParaRPr lang="el-GR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539230" y="939165"/>
            <a:ext cx="5085080" cy="59194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" y="473710"/>
            <a:ext cx="5358765" cy="4450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635" y="474345"/>
            <a:ext cx="5495290" cy="44500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725" y="441960"/>
            <a:ext cx="5364480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650" y="441960"/>
            <a:ext cx="547116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RECLOSER TO FUSE COORDINATION</a:t>
            </a:r>
            <a:endParaRPr lang="en-US" sz="320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525270" y="1825625"/>
            <a:ext cx="3806825" cy="435165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4820" y="2099945"/>
            <a:ext cx="5516880" cy="32404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/>
              <a:t>ΠΑΡΑΔΕΙΓΜΑ</a:t>
            </a:r>
            <a:endParaRPr lang="el-GR" sz="320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44195" y="1824990"/>
            <a:ext cx="5097780" cy="342963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365" y="788035"/>
            <a:ext cx="5107940" cy="587502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918845" y="545084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/>
              <a:t>ΗΝ Φάσης: </a:t>
            </a:r>
            <a:r>
              <a:rPr lang="en-US" altLang="en-US"/>
              <a:t>set C</a:t>
            </a:r>
            <a:r>
              <a:rPr lang="el-GR" altLang="en-US"/>
              <a:t>Τ</a:t>
            </a:r>
            <a:r>
              <a:rPr lang="en-US" altLang="en-US"/>
              <a:t>S=2XIn</a:t>
            </a:r>
            <a:endParaRPr lang="en-US" altLang="en-US"/>
          </a:p>
          <a:p>
            <a:r>
              <a:rPr lang="el-GR" altLang="en-US">
                <a:sym typeface="+mn-ea"/>
              </a:rPr>
              <a:t>ΗΝ Γης: </a:t>
            </a:r>
            <a:r>
              <a:rPr lang="en-US" altLang="en-US">
                <a:sym typeface="+mn-ea"/>
              </a:rPr>
              <a:t>set C</a:t>
            </a:r>
            <a:r>
              <a:rPr lang="el-GR" altLang="en-US">
                <a:sym typeface="+mn-ea"/>
              </a:rPr>
              <a:t>Τ</a:t>
            </a:r>
            <a:r>
              <a:rPr lang="en-US" altLang="en-US">
                <a:sym typeface="+mn-ea"/>
              </a:rPr>
              <a:t>S=In</a:t>
            </a: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700"/>
          </a:xfrm>
        </p:spPr>
        <p:txBody>
          <a:bodyPr/>
          <a:lstStyle/>
          <a:p>
            <a:r>
              <a:rPr lang="el-GR" altLang="en-US" sz="3200"/>
              <a:t>ΔΙΑΚΟΠΤΗΣ ΑΠΟΜΟΝΩΣΗΣ (</a:t>
            </a:r>
            <a:r>
              <a:rPr lang="en-US" altLang="en-US" sz="3200"/>
              <a:t>SECTIONALIZER)</a:t>
            </a:r>
            <a:endParaRPr lang="en-US" altLang="en-US" sz="320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/>
              <a:t>Χρησιμοποιείται σε εγκαταστάσεις με ΜΣ άνω των 800 </a:t>
            </a:r>
            <a:r>
              <a:rPr lang="en-US"/>
              <a:t>kVA</a:t>
            </a:r>
            <a:endParaRPr lang="en-US"/>
          </a:p>
          <a:p>
            <a:r>
              <a:rPr lang="el-GR"/>
              <a:t>Δεν έχει δική του χαρακτηριστική. Συνεργάζεται με τον ΔΑΕ που είναι πριν από αυτόν.</a:t>
            </a:r>
            <a:endParaRPr lang="el-GR"/>
          </a:p>
          <a:p>
            <a:r>
              <a:rPr lang="el-GR"/>
              <a:t>Προγραμματίζεται να ανοίξει μετά από τις γρήγορες αντιδράσεις του ΔΑΕ.</a:t>
            </a:r>
            <a:endParaRPr lang="el-G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97295" y="2099945"/>
            <a:ext cx="4930140" cy="38023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X</a:t>
            </a:r>
            <a:r>
              <a:rPr lang="el-GR" sz="3200"/>
              <a:t>ΑΡΑΚΤΗΡΙΣΤΙΚΕΣ ΚΑΜΠΥΛΕΣ ΗΝ ΙΣΧΥΡΑ ΑΝΤΙΣΤΡΟΦΟΥ ΧΡΟΝΟΥ  </a:t>
            </a:r>
            <a:r>
              <a:rPr lang="en-US" sz="3200"/>
              <a:t>C0-11</a:t>
            </a:r>
            <a:endParaRPr lang="en-US" sz="3200"/>
          </a:p>
        </p:txBody>
      </p:sp>
      <p:pic>
        <p:nvPicPr>
          <p:cNvPr id="6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23895" y="1825625"/>
            <a:ext cx="5127625" cy="480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05765" y="739140"/>
            <a:ext cx="5117465" cy="504317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2955" y="739140"/>
            <a:ext cx="5639435" cy="46894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200"/>
              <a:t>ΑΠΕΙΚΟΝΙΣΗ ΡΥΘΜΙΣΕΩΝ ΗΝ ΦΑΣΕΩΝ ΑΔΙ ΑΣΚΗΣΗΣ 1</a:t>
            </a:r>
            <a:endParaRPr lang="el-GR" altLang="en-US" sz="32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65730" y="1825625"/>
            <a:ext cx="685927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n-US" sz="3555">
                <a:sym typeface="+mn-ea"/>
              </a:rPr>
              <a:t>ΑΠΕΙΚΟΝΙΣΗ ΡΥΘΜΙΣΕΩΝ ΗΝ ΦΑΣΕΩΝ ΚΑΙ ΓΗΣ ΔΑΕ ΑΣΚΗΣΗΣ 2</a:t>
            </a:r>
            <a:endParaRPr lang="en-US" sz="3555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0538" y="1488140"/>
            <a:ext cx="7490923" cy="536985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760"/>
          </a:xfrm>
        </p:spPr>
        <p:txBody>
          <a:bodyPr/>
          <a:p>
            <a:r>
              <a:rPr lang="el-GR" altLang="en-US" sz="3200"/>
              <a:t>ΗΝ ΚΑΤΕΥΘΥΝΣΗΣ (</a:t>
            </a:r>
            <a:r>
              <a:rPr lang="en-US" altLang="en-US" sz="3200"/>
              <a:t>DIRECTIONAL RELAY)</a:t>
            </a:r>
            <a:endParaRPr lang="en-US" altLang="en-US" sz="3200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45715" y="1393190"/>
            <a:ext cx="6320155" cy="47840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2780"/>
          </a:xfrm>
        </p:spPr>
        <p:txBody>
          <a:bodyPr/>
          <a:p>
            <a:r>
              <a:rPr lang="el-GR" sz="3200"/>
              <a:t>ΗΝ ΑΝΤΙΣΤΑΣΗΣ (</a:t>
            </a:r>
            <a:r>
              <a:rPr lang="en-US" sz="3200"/>
              <a:t>IMPEDANCE-DISTANCE RELAY)</a:t>
            </a:r>
            <a:endParaRPr lang="en-US" sz="3200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39975" y="1239520"/>
            <a:ext cx="6877050" cy="54190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875" y="736600"/>
            <a:ext cx="4578985" cy="303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915" y="2363470"/>
            <a:ext cx="4541520" cy="27279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sz="3200"/>
              <a:t>ΗΝ ΤΡΟΠΟΠΟΙΗΜΕΝΗΣ ΑΝΤΙΣΤΑΣΗΣ </a:t>
            </a:r>
            <a:br>
              <a:rPr lang="el-GR" sz="3200"/>
            </a:br>
            <a:r>
              <a:rPr lang="el-GR" sz="3200"/>
              <a:t>(</a:t>
            </a:r>
            <a:r>
              <a:rPr lang="en-US" sz="3200"/>
              <a:t>MODIFIED IMPEDANCE -MHO RELAY)</a:t>
            </a:r>
            <a:endParaRPr lang="en-US" sz="3200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367155" y="2305685"/>
            <a:ext cx="4122420" cy="33909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10155"/>
            <a:ext cx="5181600" cy="29819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6735" y="712470"/>
            <a:ext cx="7999730" cy="56927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l-GR" sz="3200"/>
              <a:t>ΔΙΑΦΟΡΙΚΗ ΠΡΟΣΤΑΣΙΑ (</a:t>
            </a:r>
            <a:r>
              <a:rPr lang="en-US" sz="3200"/>
              <a:t>DIFFERENTIAL RELAY</a:t>
            </a:r>
            <a:r>
              <a:rPr lang="el-GR" altLang="en-US" sz="3200"/>
              <a:t>)</a:t>
            </a:r>
            <a:endParaRPr lang="el-GR" altLang="en-US" sz="3200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10255" y="2099945"/>
            <a:ext cx="5570220" cy="38023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6080" y="1139825"/>
            <a:ext cx="5974080" cy="42024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862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63725" y="1368425"/>
            <a:ext cx="8613140" cy="37515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200"/>
              <a:t>ΗΛΕΚΤΡΟΝΟΜΟΙ ΥΠΕΡΕΝΤΑΣΗΣ</a:t>
            </a:r>
            <a:br>
              <a:rPr lang="el-GR" altLang="en-US" sz="3200"/>
            </a:br>
            <a:r>
              <a:rPr lang="el-GR" altLang="en-US" sz="3200"/>
              <a:t>(</a:t>
            </a:r>
            <a:r>
              <a:rPr lang="en-US" altLang="en-US" sz="3200"/>
              <a:t>OVERCURRENT RELAYS)</a:t>
            </a:r>
            <a:endParaRPr lang="en-US" altLang="en-US" sz="320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237615" y="2522855"/>
            <a:ext cx="4381500" cy="295656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5953760" y="2271395"/>
          <a:ext cx="5191760" cy="337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3421380" imgH="1965960" progId="Paint.Picture">
                  <p:embed/>
                </p:oleObj>
              </mc:Choice>
              <mc:Fallback>
                <p:oleObj name="" r:id="rId2" imgW="3421380" imgH="1965960" progId="Paint.Picture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53760" y="2271395"/>
                        <a:ext cx="5191760" cy="3373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1"/>
          </p:nvPr>
        </p:nvGraphicFramePr>
        <p:xfrm>
          <a:off x="1220903" y="1825625"/>
          <a:ext cx="4416194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3177540" imgH="2918460" progId="Paint.Picture">
                  <p:embed/>
                </p:oleObj>
              </mc:Choice>
              <mc:Fallback>
                <p:oleObj name="" r:id="rId1" imgW="3177540" imgH="291846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20903" y="1825625"/>
                        <a:ext cx="4416194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34380" y="2199005"/>
            <a:ext cx="5908040" cy="3076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6785"/>
          </a:xfrm>
        </p:spPr>
        <p:txBody>
          <a:bodyPr/>
          <a:lstStyle/>
          <a:p>
            <a:r>
              <a:rPr lang="el-GR" altLang="en-US" sz="3200"/>
              <a:t>ΧΑΡΑΚΤΗΡΙΣΤΙΚΕΣ ΚΑΜΠΥΛΕΣ ΗΝ ΥΠΕΡΕΝΤΑΣΗΣ</a:t>
            </a:r>
            <a:endParaRPr lang="el-GR" altLang="en-US" sz="32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43840" y="1216660"/>
            <a:ext cx="6738620" cy="495998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7530" y="1503680"/>
            <a:ext cx="4987290" cy="3676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860"/>
          </a:xfrm>
        </p:spPr>
        <p:txBody>
          <a:bodyPr>
            <a:normAutofit fontScale="90000"/>
          </a:bodyPr>
          <a:lstStyle/>
          <a:p>
            <a:r>
              <a:rPr lang="el-GR" altLang="en-US">
                <a:sym typeface="+mn-ea"/>
              </a:rPr>
              <a:t>ΕΞΙΣΩΣΗ ΧΑΡΑΚΤΗΡΙΣΤΙΚΩΝ ΗΝ ΥΠΕΡΕΝΤΑΣΗΣ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80465" y="1691005"/>
            <a:ext cx="5765165" cy="4109720"/>
          </a:xfrm>
          <a:prstGeom prst="rect">
            <a:avLst/>
          </a:prstGeom>
        </p:spPr>
      </p:pic>
      <p:graphicFrame>
        <p:nvGraphicFramePr>
          <p:cNvPr id="6" name="Content Placeholder -2147482620"/>
          <p:cNvGraphicFramePr>
            <a:graphicFrameLocks noGrp="1" noChangeAspect="1"/>
          </p:cNvGraphicFramePr>
          <p:nvPr>
            <p:ph sz="half" idx="2"/>
          </p:nvPr>
        </p:nvGraphicFramePr>
        <p:xfrm>
          <a:off x="7840345" y="2327910"/>
          <a:ext cx="2270125" cy="1256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2" imgW="1193800" imgH="660400" progId="Equation.KSEE3">
                  <p:embed/>
                </p:oleObj>
              </mc:Choice>
              <mc:Fallback>
                <p:oleObj name="" r:id="rId2" imgW="1193800" imgH="660400" progId="Equation.KSEE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40345" y="2327910"/>
                        <a:ext cx="2270125" cy="12560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7595"/>
          </a:xfrm>
        </p:spPr>
        <p:txBody>
          <a:bodyPr/>
          <a:lstStyle/>
          <a:p>
            <a:r>
              <a:rPr lang="el-GR" altLang="en-US" sz="3200"/>
              <a:t>ΗΝ ΥΠΕΡΕΝΤΑΣΗΣ - ΑΥΤΟΜΑΤΟΣ ΔΙΑΚΟΠΤΗΣ ΙΣΧΥΟΣ</a:t>
            </a:r>
            <a:endParaRPr lang="el-GR" altLang="en-US" sz="320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39670" y="1247775"/>
            <a:ext cx="7343140" cy="52044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200"/>
              <a:t>ΤΑΣΗ ΚΑΤΑΠΟΝΗΣΗΣ ΕΠΑΦΩΝ ΔΙΑΚΟΠΤΗ</a:t>
            </a:r>
            <a:endParaRPr lang="el-GR" altLang="en-US" sz="320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1"/>
          </p:nvPr>
        </p:nvGraphicFramePr>
        <p:xfrm>
          <a:off x="1323658" y="1937227"/>
          <a:ext cx="4210685" cy="412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3291840" imgH="2430780" progId="Paint.Picture">
                  <p:embed/>
                </p:oleObj>
              </mc:Choice>
              <mc:Fallback>
                <p:oleObj name="" r:id="rId1" imgW="3291840" imgH="243078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23658" y="1937227"/>
                        <a:ext cx="4210685" cy="4128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6240780" y="1736090"/>
          <a:ext cx="405066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2080260" imgH="1508760" progId="Paint.Picture">
                  <p:embed/>
                </p:oleObj>
              </mc:Choice>
              <mc:Fallback>
                <p:oleObj name="" r:id="rId3" imgW="2080260" imgH="150876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0780" y="1736090"/>
                        <a:ext cx="4050665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/>
          <p:nvPr/>
        </p:nvGraphicFramePr>
        <p:xfrm>
          <a:off x="6240780" y="3885565"/>
          <a:ext cx="4051300" cy="227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5" imgW="3025140" imgH="2087880" progId="Paint.Picture">
                  <p:embed/>
                </p:oleObj>
              </mc:Choice>
              <mc:Fallback>
                <p:oleObj name="" r:id="rId5" imgW="3025140" imgH="208788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0780" y="3885565"/>
                        <a:ext cx="4051300" cy="2275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1223</Words>
  <Application>WPS Presentation</Application>
  <PresentationFormat>Ευρεία οθόνη</PresentationFormat>
  <Paragraphs>50</Paragraphs>
  <Slides>28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Paint.Picture</vt:lpstr>
      <vt:lpstr>Paint.Picture</vt:lpstr>
      <vt:lpstr>Equation.KSEE3</vt:lpstr>
      <vt:lpstr>Paint.Picture</vt:lpstr>
      <vt:lpstr>Paint.Picture</vt:lpstr>
      <vt:lpstr>Paint.Picture</vt:lpstr>
      <vt:lpstr>Paint.Picture</vt:lpstr>
      <vt:lpstr>Paint.Picture</vt:lpstr>
      <vt:lpstr>ΜΕΤΑΣΧΗΜΑΤΙΣΤΕΣ ΜΕΤΡΗΣΗΣ</vt:lpstr>
      <vt:lpstr>PowerPoint 演示文稿</vt:lpstr>
      <vt:lpstr>PowerPoint 演示文稿</vt:lpstr>
      <vt:lpstr>ΗΛΕΚΤΡΟΝΟΜΟΙ ΥΠΕΡΕΝΤΑΣΗΣ (OVERCURRENT RELAYS)</vt:lpstr>
      <vt:lpstr>PowerPoint 演示文稿</vt:lpstr>
      <vt:lpstr>ΧΑΡΑΚΤΗΡΙΣΤΙΚΕΣ ΚΑΜΠΥΛΕΣ ΗΝ ΥΠΕΡΕΝΤΑΣΗΣ</vt:lpstr>
      <vt:lpstr>ΕΞΙΣΩΣΗ ΧΑΡΑΚΤΗΡΙΣΤΙΚΩΝ ΗΝ ΥΠΕΡΕΝΤΑΣΗΣ</vt:lpstr>
      <vt:lpstr>ΗΝ ΥΠΕΡΕΝΤΑΣΗΣ - ΑΥΤΟΜΑΤΟΣ ΔΙΑΚΟΠΤΗΣ ΙΣΧΥΟΣ</vt:lpstr>
      <vt:lpstr>ΤΑΣΗ ΚΑΤΑΠΟΝΗΣΗΣ ΕΠΑΦΩΝ ΔΙΑΚΟΠΤΗ</vt:lpstr>
      <vt:lpstr>PowerPoint 演示文稿</vt:lpstr>
      <vt:lpstr>PowerPoint 演示文稿</vt:lpstr>
      <vt:lpstr>ΔΙΑΚΟΠΤΕΣ ΑΥΤΟΜΑΤΗΣ ΕΠΑΝΑΦΟΡΑΣ (ΔΑΕ) (RECLOSERS)</vt:lpstr>
      <vt:lpstr>ΧΑΡΑΚΤΗΡΙΣΤΙΚΕΣ ΚΑΜΠΥΛΕΣ ΔΑΕ</vt:lpstr>
      <vt:lpstr>PowerPoint 演示文稿</vt:lpstr>
      <vt:lpstr>PowerPoint 演示文稿</vt:lpstr>
      <vt:lpstr>RECLOSER TO FUSE COORDINATION</vt:lpstr>
      <vt:lpstr>ΠΑΡΑΔΕΙΓΜΑ</vt:lpstr>
      <vt:lpstr>ΔΙΑΚΟΠΤΗΣ ΑΠΟΜΟΝΩΣΗΣ (SECTIONALIZER)</vt:lpstr>
      <vt:lpstr>XΑΡΑΚΤΗΡΙΣΤΙΚΕΣ ΚΑΜΠΥΛΕΣ ΗΝ ΙΣΧΥΡΑ ΑΝΤΙΣΤΡΟΦΟΥ ΧΡΟΝΟΥ  C0-11</vt:lpstr>
      <vt:lpstr>ΑΠΕΙΚΟΝΙΣΗ ΡΥΘΜΙΣΕΩΝ ΗΝ ΦΑΣΕΩΝ ΑΔΙ ΑΣΚΗΣΗΣ 1</vt:lpstr>
      <vt:lpstr>ΑΠΕΙΚΟΝΙΣΗ ΡΥΘΜΙΣΕΩΝ ΗΝ ΦΑΣΕΩΝ ΚΑΙ ΓΗΣ ΔΑΕ ΑΣΚΗΣΗΣ 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ΜΕΤΑΣΧΗΜΑΤΙΣΤΕΣ ΜΕΤΡΗΣΗΣ</dc:title>
  <dc:creator/>
  <cp:lastModifiedBy>nicks</cp:lastModifiedBy>
  <cp:revision>31</cp:revision>
  <dcterms:created xsi:type="dcterms:W3CDTF">2024-01-03T18:29:00Z</dcterms:created>
  <dcterms:modified xsi:type="dcterms:W3CDTF">2024-01-14T22:06:18Z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7112477330484DE39F29C3B0A4C00DB9_11</vt:lpwstr>
  </property>
  <property fmtid="{D5CDD505-2E9C-101B-9397-08002B2CF9AE}" pid="3" name="KSOProductBuildVer">
    <vt:lpwstr>1033-12.2.0.13412</vt:lpwstr>
  </property>
</Properties>
</file>