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handoutMasterIdLst>
    <p:handoutMasterId r:id="rId21"/>
  </p:handoutMasterIdLst>
  <p:sldIdLst>
    <p:sldId id="331" r:id="rId2"/>
    <p:sldId id="332" r:id="rId3"/>
    <p:sldId id="313" r:id="rId4"/>
    <p:sldId id="315" r:id="rId5"/>
    <p:sldId id="316" r:id="rId6"/>
    <p:sldId id="318" r:id="rId7"/>
    <p:sldId id="319" r:id="rId8"/>
    <p:sldId id="320" r:id="rId9"/>
    <p:sldId id="321" r:id="rId10"/>
    <p:sldId id="323" r:id="rId11"/>
    <p:sldId id="324" r:id="rId12"/>
    <p:sldId id="325" r:id="rId13"/>
    <p:sldId id="326" r:id="rId14"/>
    <p:sldId id="327" r:id="rId15"/>
    <p:sldId id="328" r:id="rId16"/>
    <p:sldId id="329" r:id="rId17"/>
    <p:sldId id="330" r:id="rId18"/>
    <p:sldId id="31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F52"/>
    <a:srgbClr val="7F7F7F"/>
    <a:srgbClr val="D2D0D0"/>
    <a:srgbClr val="AFABAB"/>
    <a:srgbClr val="8A8A8A"/>
    <a:srgbClr val="F0EFEF"/>
    <a:srgbClr val="F5F5F5"/>
    <a:srgbClr val="BEBABA"/>
    <a:srgbClr val="F6F5F5"/>
    <a:srgbClr val="D4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oy,Megan A" userId="61a45308-186f-4a44-8407-426582945bcc" providerId="ADAL" clId="{6CB26885-47C2-40F8-AF87-4D26C37069EE}"/>
    <pc:docChg chg="custSel modSld">
      <pc:chgData name="Leroy,Megan A" userId="61a45308-186f-4a44-8407-426582945bcc" providerId="ADAL" clId="{6CB26885-47C2-40F8-AF87-4D26C37069EE}" dt="2017-12-02T17:11:49.438" v="18" actId="20577"/>
      <pc:docMkLst>
        <pc:docMk/>
      </pc:docMkLst>
      <pc:sldChg chg="modSp">
        <pc:chgData name="Leroy,Megan A" userId="61a45308-186f-4a44-8407-426582945bcc" providerId="ADAL" clId="{6CB26885-47C2-40F8-AF87-4D26C37069EE}" dt="2017-12-02T17:09:12.098" v="8" actId="20577"/>
        <pc:sldMkLst>
          <pc:docMk/>
          <pc:sldMk cId="4209824928" sldId="323"/>
        </pc:sldMkLst>
        <pc:spChg chg="mod">
          <ac:chgData name="Leroy,Megan A" userId="61a45308-186f-4a44-8407-426582945bcc" providerId="ADAL" clId="{6CB26885-47C2-40F8-AF87-4D26C37069EE}" dt="2017-12-02T17:09:12.098" v="8" actId="20577"/>
          <ac:spMkLst>
            <pc:docMk/>
            <pc:sldMk cId="4209824928" sldId="323"/>
            <ac:spMk id="2" creationId="{00000000-0000-0000-0000-000000000000}"/>
          </ac:spMkLst>
        </pc:spChg>
      </pc:sldChg>
      <pc:sldChg chg="modSp">
        <pc:chgData name="Leroy,Megan A" userId="61a45308-186f-4a44-8407-426582945bcc" providerId="ADAL" clId="{6CB26885-47C2-40F8-AF87-4D26C37069EE}" dt="2017-12-02T17:11:49.438" v="18" actId="20577"/>
        <pc:sldMkLst>
          <pc:docMk/>
          <pc:sldMk cId="3884958542" sldId="330"/>
        </pc:sldMkLst>
        <pc:spChg chg="mod">
          <ac:chgData name="Leroy,Megan A" userId="61a45308-186f-4a44-8407-426582945bcc" providerId="ADAL" clId="{6CB26885-47C2-40F8-AF87-4D26C37069EE}" dt="2017-12-02T17:11:49.438" v="18" actId="20577"/>
          <ac:spMkLst>
            <pc:docMk/>
            <pc:sldMk cId="3884958542" sldId="330"/>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Dana\Dropbox\Fundamentals%20-%20shared%20with%20Dana\FFM15\FFM15%20Manuscript\Inserts%20&amp;%20Graphs\Chapter%202\Chapter%2002_Figure2-2_StockMktPerformance_02-09-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2869945545516"/>
          <c:y val="0.17777826003217254"/>
          <c:w val="0.85596822483740687"/>
          <c:h val="0.59444605698257713"/>
        </c:manualLayout>
      </c:layout>
      <c:barChart>
        <c:barDir val="col"/>
        <c:grouping val="clustered"/>
        <c:varyColors val="0"/>
        <c:ser>
          <c:idx val="0"/>
          <c:order val="0"/>
          <c:spPr>
            <a:solidFill>
              <a:srgbClr val="9999FF"/>
            </a:solidFill>
            <a:ln w="12700">
              <a:solidFill>
                <a:srgbClr val="000000"/>
              </a:solidFill>
              <a:prstDash val="solid"/>
            </a:ln>
          </c:spPr>
          <c:invertIfNegative val="1"/>
          <c:cat>
            <c:strRef>
              <c:f>Sheet1!$A$2:$A$52</c:f>
              <c:strCache>
                <c:ptCount val="51"/>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strCache>
            </c:strRef>
          </c:cat>
          <c:val>
            <c:numRef>
              <c:f>Sheet1!$C$2:$C$52</c:f>
              <c:numCache>
                <c:formatCode>0.00</c:formatCode>
                <c:ptCount val="51"/>
                <c:pt idx="0">
                  <c:v>11.06</c:v>
                </c:pt>
                <c:pt idx="1">
                  <c:v>-8.5</c:v>
                </c:pt>
                <c:pt idx="2">
                  <c:v>4.01</c:v>
                </c:pt>
                <c:pt idx="3">
                  <c:v>14.31</c:v>
                </c:pt>
                <c:pt idx="4">
                  <c:v>18.979999999999986</c:v>
                </c:pt>
                <c:pt idx="5">
                  <c:v>-14.66</c:v>
                </c:pt>
                <c:pt idx="6">
                  <c:v>-26.47</c:v>
                </c:pt>
                <c:pt idx="7">
                  <c:v>37.200000000000003</c:v>
                </c:pt>
                <c:pt idx="8">
                  <c:v>23.84</c:v>
                </c:pt>
                <c:pt idx="9">
                  <c:v>-7.1800000000000006</c:v>
                </c:pt>
                <c:pt idx="10">
                  <c:v>6.5600000000000005</c:v>
                </c:pt>
                <c:pt idx="11">
                  <c:v>18.439999999999987</c:v>
                </c:pt>
                <c:pt idx="12">
                  <c:v>32.42</c:v>
                </c:pt>
                <c:pt idx="13">
                  <c:v>-4.91</c:v>
                </c:pt>
                <c:pt idx="14">
                  <c:v>21.41</c:v>
                </c:pt>
                <c:pt idx="15">
                  <c:v>22.509999999999987</c:v>
                </c:pt>
                <c:pt idx="16">
                  <c:v>6.2700000000000014</c:v>
                </c:pt>
                <c:pt idx="17">
                  <c:v>32.160000000000011</c:v>
                </c:pt>
                <c:pt idx="18">
                  <c:v>18.47</c:v>
                </c:pt>
                <c:pt idx="19">
                  <c:v>5.2299999999999995</c:v>
                </c:pt>
                <c:pt idx="20">
                  <c:v>16.610000000000017</c:v>
                </c:pt>
                <c:pt idx="21">
                  <c:v>31.69</c:v>
                </c:pt>
                <c:pt idx="22">
                  <c:v>-3.1</c:v>
                </c:pt>
                <c:pt idx="23">
                  <c:v>30.470000000000002</c:v>
                </c:pt>
                <c:pt idx="24">
                  <c:v>7.6199999999999966</c:v>
                </c:pt>
                <c:pt idx="25">
                  <c:v>10.08</c:v>
                </c:pt>
                <c:pt idx="26">
                  <c:v>1.32</c:v>
                </c:pt>
                <c:pt idx="27">
                  <c:v>37.580000000000005</c:v>
                </c:pt>
                <c:pt idx="28">
                  <c:v>22.959999999999987</c:v>
                </c:pt>
                <c:pt idx="29">
                  <c:v>33.36</c:v>
                </c:pt>
                <c:pt idx="30">
                  <c:v>28.58</c:v>
                </c:pt>
                <c:pt idx="31">
                  <c:v>21.04</c:v>
                </c:pt>
                <c:pt idx="32">
                  <c:v>-9.1</c:v>
                </c:pt>
                <c:pt idx="33">
                  <c:v>-11.89</c:v>
                </c:pt>
                <c:pt idx="34">
                  <c:v>-22.1</c:v>
                </c:pt>
                <c:pt idx="35">
                  <c:v>28.68</c:v>
                </c:pt>
                <c:pt idx="36">
                  <c:v>10.880000000000004</c:v>
                </c:pt>
                <c:pt idx="37">
                  <c:v>4.91</c:v>
                </c:pt>
                <c:pt idx="38">
                  <c:v>15.790000000000001</c:v>
                </c:pt>
                <c:pt idx="39">
                  <c:v>5.4899999999999993</c:v>
                </c:pt>
                <c:pt idx="40">
                  <c:v>-37</c:v>
                </c:pt>
                <c:pt idx="41">
                  <c:v>26.459999999999987</c:v>
                </c:pt>
                <c:pt idx="42">
                  <c:v>15.06</c:v>
                </c:pt>
                <c:pt idx="43">
                  <c:v>2.11</c:v>
                </c:pt>
                <c:pt idx="44">
                  <c:v>16</c:v>
                </c:pt>
                <c:pt idx="45">
                  <c:v>32.39</c:v>
                </c:pt>
                <c:pt idx="46">
                  <c:v>13.69</c:v>
                </c:pt>
                <c:pt idx="47">
                  <c:v>1.3800000000000001</c:v>
                </c:pt>
                <c:pt idx="48">
                  <c:v>11.960000000000004</c:v>
                </c:pt>
                <c:pt idx="49">
                  <c:v>0</c:v>
                </c:pt>
                <c:pt idx="50">
                  <c:v>0</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 xmlns:c16="http://schemas.microsoft.com/office/drawing/2014/chart" uri="{C3380CC4-5D6E-409C-BE32-E72D297353CC}">
              <c16:uniqueId val="{00000000-4CAC-432C-BE93-3AED012A39CC}"/>
            </c:ext>
          </c:extLst>
        </c:ser>
        <c:dLbls>
          <c:showLegendKey val="0"/>
          <c:showVal val="0"/>
          <c:showCatName val="0"/>
          <c:showSerName val="0"/>
          <c:showPercent val="0"/>
          <c:showBubbleSize val="0"/>
        </c:dLbls>
        <c:gapWidth val="150"/>
        <c:axId val="99110272"/>
        <c:axId val="99186176"/>
      </c:barChart>
      <c:catAx>
        <c:axId val="99110272"/>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l-GR" dirty="0"/>
                  <a:t>Έτη</a:t>
                </a:r>
                <a:endParaRPr lang="en-US" dirty="0"/>
              </a:p>
            </c:rich>
          </c:tx>
          <c:layout>
            <c:manualLayout>
              <c:xMode val="edge"/>
              <c:yMode val="edge"/>
              <c:x val="0.90763675097641949"/>
              <c:y val="0.86944677748614763"/>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186176"/>
        <c:crosses val="autoZero"/>
        <c:auto val="1"/>
        <c:lblAlgn val="ctr"/>
        <c:lblOffset val="100"/>
        <c:tickLblSkip val="5"/>
        <c:tickMarkSkip val="1"/>
        <c:noMultiLvlLbl val="0"/>
      </c:catAx>
      <c:valAx>
        <c:axId val="99186176"/>
        <c:scaling>
          <c:orientation val="minMax"/>
          <c:max val="50"/>
          <c:min val="-40"/>
        </c:scaling>
        <c:delete val="0"/>
        <c:axPos val="l"/>
        <c:majorGridlines>
          <c:spPr>
            <a:ln w="3175">
              <a:solidFill>
                <a:srgbClr val="FFFFFF"/>
              </a:solidFill>
              <a:prstDash val="solid"/>
            </a:ln>
          </c:spPr>
        </c:majorGridlines>
        <c:title>
          <c:tx>
            <c:rich>
              <a:bodyPr rot="0" vert="horz"/>
              <a:lstStyle/>
              <a:p>
                <a:pPr algn="ctr">
                  <a:defRPr sz="1200" b="1" i="0" u="none" strike="noStrike" baseline="0">
                    <a:solidFill>
                      <a:srgbClr val="000000"/>
                    </a:solidFill>
                    <a:latin typeface="Arial"/>
                    <a:ea typeface="Arial"/>
                    <a:cs typeface="Arial"/>
                  </a:defRPr>
                </a:pPr>
                <a:r>
                  <a:rPr lang="el-GR" dirty="0"/>
                  <a:t>Αποδόσεις</a:t>
                </a:r>
                <a:r>
                  <a:rPr lang="en-US" dirty="0"/>
                  <a:t> (%)</a:t>
                </a:r>
              </a:p>
            </c:rich>
          </c:tx>
          <c:layout>
            <c:manualLayout>
              <c:xMode val="edge"/>
              <c:yMode val="edge"/>
              <c:x val="5.6241636904140364E-2"/>
              <c:y val="4.7222222222222297E-2"/>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110272"/>
        <c:crosses val="autoZero"/>
        <c:crossBetween val="between"/>
        <c:majorUnit val="10"/>
        <c:minorUnit val="2"/>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5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9084F-A1EF-47C1-B3E4-6671C0DD279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BDDB9134-03EA-411B-8EF9-C20C1D6366DA}">
      <dgm:prSet/>
      <dgm:spPr>
        <a:solidFill>
          <a:srgbClr val="343F52"/>
        </a:solidFill>
        <a:ln w="63500">
          <a:solidFill>
            <a:srgbClr val="AFABAB"/>
          </a:solidFill>
        </a:ln>
        <a:effectLst>
          <a:outerShdw blurRad="50800" dist="38100" dir="2700000" algn="tl" rotWithShape="0">
            <a:prstClr val="black">
              <a:alpha val="40000"/>
            </a:prstClr>
          </a:outerShdw>
        </a:effectLst>
      </dgm:spPr>
      <dgm:t>
        <a:bodyPr/>
        <a:lstStyle/>
        <a:p>
          <a:pPr rtl="0"/>
          <a:r>
            <a:rPr lang="el-GR" dirty="0">
              <a:effectLst>
                <a:outerShdw blurRad="50800" dist="38100" dir="2700000" algn="tl" rotWithShape="0">
                  <a:prstClr val="black">
                    <a:alpha val="40000"/>
                  </a:prstClr>
                </a:outerShdw>
              </a:effectLst>
            </a:rPr>
            <a:t>Φυσικά περιουσιακά στοιχεία έναντι χρηματοοικονομικών περιουσιακών στοιχείων </a:t>
          </a:r>
          <a:endParaRPr lang="en-US" dirty="0">
            <a:effectLst>
              <a:outerShdw blurRad="50800" dist="38100" dir="2700000" algn="tl" rotWithShape="0">
                <a:prstClr val="black">
                  <a:alpha val="40000"/>
                </a:prstClr>
              </a:outerShdw>
            </a:effectLst>
          </a:endParaRPr>
        </a:p>
      </dgm:t>
      <dgm:extLst>
        <a:ext uri="{E40237B7-FDA0-4F09-8148-C483321AD2D9}">
          <dgm14:cNvPr xmlns:dgm14="http://schemas.microsoft.com/office/drawing/2010/diagram" id="0" name="" descr="One type of financial market is physical assets vs. financial assets." title="Types of Financial Markets"/>
        </a:ext>
      </dgm:extLst>
    </dgm:pt>
    <dgm:pt modelId="{D91299D0-1CD8-45CE-AA8E-2A1BDCD8EF78}" type="parTrans" cxnId="{91E0A604-504B-4FD9-B79F-8D750E200BAF}">
      <dgm:prSet/>
      <dgm:spPr/>
      <dgm:t>
        <a:bodyPr/>
        <a:lstStyle/>
        <a:p>
          <a:endParaRPr lang="en-US"/>
        </a:p>
      </dgm:t>
    </dgm:pt>
    <dgm:pt modelId="{27C6FF70-B369-4E1D-8F26-86AF1AFE5F42}" type="sibTrans" cxnId="{91E0A604-504B-4FD9-B79F-8D750E200BAF}">
      <dgm:prSet/>
      <dgm:spPr>
        <a:ln>
          <a:solidFill>
            <a:srgbClr val="343F52"/>
          </a:solidFill>
        </a:ln>
      </dgm:spPr>
      <dgm:t>
        <a:bodyPr/>
        <a:lstStyle/>
        <a:p>
          <a:endParaRPr lang="en-US"/>
        </a:p>
      </dgm:t>
    </dgm:pt>
    <dgm:pt modelId="{A7006BE4-ACA8-4AC9-A4D9-023DEE49E228}">
      <dgm:prSet/>
      <dgm:spPr>
        <a:solidFill>
          <a:srgbClr val="343F52"/>
        </a:solidFill>
        <a:ln w="63500">
          <a:solidFill>
            <a:srgbClr val="AFABAB"/>
          </a:solidFill>
        </a:ln>
        <a:effectLst>
          <a:outerShdw blurRad="50800" dist="38100" dir="2700000" algn="tl" rotWithShape="0">
            <a:prstClr val="black">
              <a:alpha val="40000"/>
            </a:prstClr>
          </a:outerShdw>
        </a:effectLst>
      </dgm:spPr>
      <dgm:t>
        <a:bodyPr/>
        <a:lstStyle/>
        <a:p>
          <a:pPr rtl="0"/>
          <a:r>
            <a:rPr lang="el-GR" dirty="0">
              <a:effectLst>
                <a:outerShdw blurRad="50800" dist="38100" dir="2700000" algn="tl" rotWithShape="0">
                  <a:prstClr val="black">
                    <a:alpha val="40000"/>
                  </a:prstClr>
                </a:outerShdw>
              </a:effectLst>
            </a:rPr>
            <a:t>Τρέχουσα έναντι Προθεσμιακής Αγοράς</a:t>
          </a:r>
          <a:endParaRPr lang="en-US" dirty="0">
            <a:effectLst>
              <a:outerShdw blurRad="50800" dist="38100" dir="2700000" algn="tl" rotWithShape="0">
                <a:prstClr val="black">
                  <a:alpha val="40000"/>
                </a:prstClr>
              </a:outerShdw>
            </a:effectLst>
          </a:endParaRPr>
        </a:p>
      </dgm:t>
      <dgm:extLst>
        <a:ext uri="{E40237B7-FDA0-4F09-8148-C483321AD2D9}">
          <dgm14:cNvPr xmlns:dgm14="http://schemas.microsoft.com/office/drawing/2010/diagram" id="0" name="" descr="A second type of financial market is spot vs. futures." title="Types of Financial Markets"/>
        </a:ext>
      </dgm:extLst>
    </dgm:pt>
    <dgm:pt modelId="{FE7386AC-761D-4975-B33C-8EF795D989C4}" type="parTrans" cxnId="{495DA042-245B-4594-85C9-267311FCB155}">
      <dgm:prSet/>
      <dgm:spPr/>
      <dgm:t>
        <a:bodyPr/>
        <a:lstStyle/>
        <a:p>
          <a:endParaRPr lang="en-US"/>
        </a:p>
      </dgm:t>
    </dgm:pt>
    <dgm:pt modelId="{20AE1597-B725-44BC-BD71-851B6B3DE533}" type="sibTrans" cxnId="{495DA042-245B-4594-85C9-267311FCB155}">
      <dgm:prSet/>
      <dgm:spPr/>
      <dgm:t>
        <a:bodyPr/>
        <a:lstStyle/>
        <a:p>
          <a:endParaRPr lang="en-US"/>
        </a:p>
      </dgm:t>
    </dgm:pt>
    <dgm:pt modelId="{67CB0506-A10E-4F26-85F1-26BFE4C49C78}">
      <dgm:prSet/>
      <dgm:spPr>
        <a:solidFill>
          <a:srgbClr val="343F52"/>
        </a:solidFill>
        <a:ln w="63500">
          <a:solidFill>
            <a:srgbClr val="AFABAB"/>
          </a:solidFill>
        </a:ln>
        <a:effectLst>
          <a:outerShdw blurRad="50800" dist="38100" dir="2700000" algn="tl" rotWithShape="0">
            <a:prstClr val="black">
              <a:alpha val="40000"/>
            </a:prstClr>
          </a:outerShdw>
        </a:effectLst>
      </dgm:spPr>
      <dgm:t>
        <a:bodyPr/>
        <a:lstStyle/>
        <a:p>
          <a:pPr rtl="0"/>
          <a:r>
            <a:rPr lang="el-GR" dirty="0">
              <a:effectLst>
                <a:outerShdw blurRad="50800" dist="38100" dir="2700000" algn="tl" rotWithShape="0">
                  <a:prstClr val="black">
                    <a:alpha val="40000"/>
                  </a:prstClr>
                </a:outerShdw>
              </a:effectLst>
            </a:rPr>
            <a:t>Χρηματαγορά έναντι Κεφαλαιαγοράς</a:t>
          </a:r>
          <a:endParaRPr lang="en-US" dirty="0">
            <a:effectLst>
              <a:outerShdw blurRad="50800" dist="38100" dir="2700000" algn="tl" rotWithShape="0">
                <a:prstClr val="black">
                  <a:alpha val="40000"/>
                </a:prstClr>
              </a:outerShdw>
            </a:effectLst>
          </a:endParaRPr>
        </a:p>
      </dgm:t>
      <dgm:extLst>
        <a:ext uri="{E40237B7-FDA0-4F09-8148-C483321AD2D9}">
          <dgm14:cNvPr xmlns:dgm14="http://schemas.microsoft.com/office/drawing/2010/diagram" id="0" name="" descr="A third type of financial market is money vs. capital." title="Types of Financial Markets"/>
        </a:ext>
      </dgm:extLst>
    </dgm:pt>
    <dgm:pt modelId="{BC6226E3-69C9-4836-A068-C42A37F1BAEF}" type="parTrans" cxnId="{1E7FBB41-DAA1-4A45-A322-DDBEFA46EFE1}">
      <dgm:prSet/>
      <dgm:spPr/>
      <dgm:t>
        <a:bodyPr/>
        <a:lstStyle/>
        <a:p>
          <a:endParaRPr lang="en-US"/>
        </a:p>
      </dgm:t>
    </dgm:pt>
    <dgm:pt modelId="{DAD635E8-4CEB-4ABC-AF43-88EB66DDC66E}" type="sibTrans" cxnId="{1E7FBB41-DAA1-4A45-A322-DDBEFA46EFE1}">
      <dgm:prSet/>
      <dgm:spPr/>
      <dgm:t>
        <a:bodyPr/>
        <a:lstStyle/>
        <a:p>
          <a:endParaRPr lang="en-US"/>
        </a:p>
      </dgm:t>
    </dgm:pt>
    <dgm:pt modelId="{650FCF5C-F7F9-44D5-A330-5ED30481CE23}">
      <dgm:prSet/>
      <dgm:spPr>
        <a:solidFill>
          <a:srgbClr val="343F52"/>
        </a:solidFill>
        <a:ln w="63500">
          <a:solidFill>
            <a:srgbClr val="AFABAB"/>
          </a:solidFill>
        </a:ln>
        <a:effectLst>
          <a:outerShdw blurRad="50800" dist="38100" dir="2700000" algn="tl" rotWithShape="0">
            <a:prstClr val="black">
              <a:alpha val="40000"/>
            </a:prstClr>
          </a:outerShdw>
        </a:effectLst>
      </dgm:spPr>
      <dgm:t>
        <a:bodyPr/>
        <a:lstStyle/>
        <a:p>
          <a:pPr rtl="0"/>
          <a:r>
            <a:rPr lang="el-GR" dirty="0">
              <a:effectLst>
                <a:outerShdw blurRad="50800" dist="38100" dir="2700000" algn="tl" rotWithShape="0">
                  <a:prstClr val="black">
                    <a:alpha val="40000"/>
                  </a:prstClr>
                </a:outerShdw>
              </a:effectLst>
            </a:rPr>
            <a:t>Πρωτογενής έναντι Δευτερογενούς Αγοράς</a:t>
          </a:r>
          <a:endParaRPr lang="en-US" dirty="0">
            <a:effectLst>
              <a:outerShdw blurRad="50800" dist="38100" dir="2700000" algn="tl" rotWithShape="0">
                <a:prstClr val="black">
                  <a:alpha val="40000"/>
                </a:prstClr>
              </a:outerShdw>
            </a:effectLst>
          </a:endParaRPr>
        </a:p>
      </dgm:t>
      <dgm:extLst>
        <a:ext uri="{E40237B7-FDA0-4F09-8148-C483321AD2D9}">
          <dgm14:cNvPr xmlns:dgm14="http://schemas.microsoft.com/office/drawing/2010/diagram" id="0" name="" descr="A fourth type of financial market is primary vs. secondary." title="Types of Financial Markets"/>
        </a:ext>
      </dgm:extLst>
    </dgm:pt>
    <dgm:pt modelId="{F2C9D27D-4940-4BE2-976E-9DEAE02AA44C}" type="parTrans" cxnId="{5576425F-BCE8-448F-9AF2-75B598700E77}">
      <dgm:prSet/>
      <dgm:spPr/>
      <dgm:t>
        <a:bodyPr/>
        <a:lstStyle/>
        <a:p>
          <a:endParaRPr lang="en-US"/>
        </a:p>
      </dgm:t>
    </dgm:pt>
    <dgm:pt modelId="{0FEEE966-9F18-4A78-9806-379F037457B1}" type="sibTrans" cxnId="{5576425F-BCE8-448F-9AF2-75B598700E77}">
      <dgm:prSet/>
      <dgm:spPr/>
      <dgm:t>
        <a:bodyPr/>
        <a:lstStyle/>
        <a:p>
          <a:endParaRPr lang="en-US"/>
        </a:p>
      </dgm:t>
    </dgm:pt>
    <dgm:pt modelId="{9A034B8E-DCE2-422C-B075-647CFF343361}">
      <dgm:prSet/>
      <dgm:spPr>
        <a:solidFill>
          <a:srgbClr val="343F52"/>
        </a:solidFill>
        <a:ln w="63500">
          <a:solidFill>
            <a:srgbClr val="AFABAB"/>
          </a:solidFill>
        </a:ln>
        <a:effectLst>
          <a:outerShdw blurRad="50800" dist="38100" dir="2700000" algn="tl" rotWithShape="0">
            <a:prstClr val="black">
              <a:alpha val="40000"/>
            </a:prstClr>
          </a:outerShdw>
        </a:effectLst>
      </dgm:spPr>
      <dgm:t>
        <a:bodyPr/>
        <a:lstStyle/>
        <a:p>
          <a:pPr rtl="0"/>
          <a:r>
            <a:rPr lang="el-GR" dirty="0">
              <a:effectLst>
                <a:outerShdw blurRad="50800" dist="38100" dir="2700000" algn="tl" rotWithShape="0">
                  <a:prstClr val="black">
                    <a:alpha val="40000"/>
                  </a:prstClr>
                </a:outerShdw>
              </a:effectLst>
            </a:rPr>
            <a:t>Δημόσια έναντι Ιδιωτικής Αγοράς</a:t>
          </a:r>
          <a:endParaRPr lang="en-US" dirty="0">
            <a:effectLst>
              <a:outerShdw blurRad="50800" dist="38100" dir="2700000" algn="tl" rotWithShape="0">
                <a:prstClr val="black">
                  <a:alpha val="40000"/>
                </a:prstClr>
              </a:outerShdw>
            </a:effectLst>
          </a:endParaRPr>
        </a:p>
      </dgm:t>
      <dgm:extLst>
        <a:ext uri="{E40237B7-FDA0-4F09-8148-C483321AD2D9}">
          <dgm14:cNvPr xmlns:dgm14="http://schemas.microsoft.com/office/drawing/2010/diagram" id="0" name="" descr="A fifth type of financial market is public vs. private." title="Types of Financial Markets"/>
        </a:ext>
      </dgm:extLst>
    </dgm:pt>
    <dgm:pt modelId="{1A30DF9D-83E9-48B7-8883-D6B20A13CF74}" type="parTrans" cxnId="{66EB7270-CC4C-469B-B00D-9F899A0F5383}">
      <dgm:prSet/>
      <dgm:spPr/>
      <dgm:t>
        <a:bodyPr/>
        <a:lstStyle/>
        <a:p>
          <a:endParaRPr lang="en-US"/>
        </a:p>
      </dgm:t>
    </dgm:pt>
    <dgm:pt modelId="{78AEE176-1535-45A2-ADDB-16021F2A038A}" type="sibTrans" cxnId="{66EB7270-CC4C-469B-B00D-9F899A0F5383}">
      <dgm:prSet/>
      <dgm:spPr/>
      <dgm:t>
        <a:bodyPr/>
        <a:lstStyle/>
        <a:p>
          <a:endParaRPr lang="en-US"/>
        </a:p>
      </dgm:t>
    </dgm:pt>
    <dgm:pt modelId="{A037BA34-E753-419E-9B45-7DABA4E37F22}" type="pres">
      <dgm:prSet presAssocID="{EA99084F-A1EF-47C1-B3E4-6671C0DD2790}" presName="diagram" presStyleCnt="0">
        <dgm:presLayoutVars>
          <dgm:dir/>
          <dgm:resizeHandles val="exact"/>
        </dgm:presLayoutVars>
      </dgm:prSet>
      <dgm:spPr/>
    </dgm:pt>
    <dgm:pt modelId="{CE27079C-0608-4DF8-87A6-B0BFDDD327F9}" type="pres">
      <dgm:prSet presAssocID="{BDDB9134-03EA-411B-8EF9-C20C1D6366DA}" presName="node" presStyleLbl="node1" presStyleIdx="0" presStyleCnt="5">
        <dgm:presLayoutVars>
          <dgm:bulletEnabled val="1"/>
        </dgm:presLayoutVars>
      </dgm:prSet>
      <dgm:spPr/>
    </dgm:pt>
    <dgm:pt modelId="{7B9B7D0F-41C9-4A86-934A-E8EF19865B95}" type="pres">
      <dgm:prSet presAssocID="{27C6FF70-B369-4E1D-8F26-86AF1AFE5F42}" presName="sibTrans" presStyleCnt="0"/>
      <dgm:spPr/>
    </dgm:pt>
    <dgm:pt modelId="{D9D9A530-DD48-4388-9A2F-9AFE98E330A1}" type="pres">
      <dgm:prSet presAssocID="{A7006BE4-ACA8-4AC9-A4D9-023DEE49E228}" presName="node" presStyleLbl="node1" presStyleIdx="1" presStyleCnt="5">
        <dgm:presLayoutVars>
          <dgm:bulletEnabled val="1"/>
        </dgm:presLayoutVars>
      </dgm:prSet>
      <dgm:spPr/>
    </dgm:pt>
    <dgm:pt modelId="{12D9D632-EAFA-45D1-B618-7F5C19055E80}" type="pres">
      <dgm:prSet presAssocID="{20AE1597-B725-44BC-BD71-851B6B3DE533}" presName="sibTrans" presStyleCnt="0"/>
      <dgm:spPr/>
    </dgm:pt>
    <dgm:pt modelId="{5780F9A1-C8E6-4FE1-8259-69B34FB3E861}" type="pres">
      <dgm:prSet presAssocID="{67CB0506-A10E-4F26-85F1-26BFE4C49C78}" presName="node" presStyleLbl="node1" presStyleIdx="2" presStyleCnt="5">
        <dgm:presLayoutVars>
          <dgm:bulletEnabled val="1"/>
        </dgm:presLayoutVars>
      </dgm:prSet>
      <dgm:spPr/>
    </dgm:pt>
    <dgm:pt modelId="{A129A1F2-03BE-49EF-BF91-7EC97C44237C}" type="pres">
      <dgm:prSet presAssocID="{DAD635E8-4CEB-4ABC-AF43-88EB66DDC66E}" presName="sibTrans" presStyleCnt="0"/>
      <dgm:spPr/>
    </dgm:pt>
    <dgm:pt modelId="{76B6169B-8C85-400C-96E5-B0D96CFEB3E7}" type="pres">
      <dgm:prSet presAssocID="{650FCF5C-F7F9-44D5-A330-5ED30481CE23}" presName="node" presStyleLbl="node1" presStyleIdx="3" presStyleCnt="5">
        <dgm:presLayoutVars>
          <dgm:bulletEnabled val="1"/>
        </dgm:presLayoutVars>
      </dgm:prSet>
      <dgm:spPr/>
    </dgm:pt>
    <dgm:pt modelId="{01ACE02B-48F9-4653-AB5E-C405FEE2604F}" type="pres">
      <dgm:prSet presAssocID="{0FEEE966-9F18-4A78-9806-379F037457B1}" presName="sibTrans" presStyleCnt="0"/>
      <dgm:spPr/>
    </dgm:pt>
    <dgm:pt modelId="{2A00EF13-BCAC-43A6-8AF3-9E2F759D2C83}" type="pres">
      <dgm:prSet presAssocID="{9A034B8E-DCE2-422C-B075-647CFF343361}" presName="node" presStyleLbl="node1" presStyleIdx="4" presStyleCnt="5">
        <dgm:presLayoutVars>
          <dgm:bulletEnabled val="1"/>
        </dgm:presLayoutVars>
      </dgm:prSet>
      <dgm:spPr/>
    </dgm:pt>
  </dgm:ptLst>
  <dgm:cxnLst>
    <dgm:cxn modelId="{91E0A604-504B-4FD9-B79F-8D750E200BAF}" srcId="{EA99084F-A1EF-47C1-B3E4-6671C0DD2790}" destId="{BDDB9134-03EA-411B-8EF9-C20C1D6366DA}" srcOrd="0" destOrd="0" parTransId="{D91299D0-1CD8-45CE-AA8E-2A1BDCD8EF78}" sibTransId="{27C6FF70-B369-4E1D-8F26-86AF1AFE5F42}"/>
    <dgm:cxn modelId="{E70EE53F-AFD6-49DF-9FE4-AE6B4CD99DE7}" type="presOf" srcId="{9A034B8E-DCE2-422C-B075-647CFF343361}" destId="{2A00EF13-BCAC-43A6-8AF3-9E2F759D2C83}" srcOrd="0" destOrd="0" presId="urn:microsoft.com/office/officeart/2005/8/layout/default#1"/>
    <dgm:cxn modelId="{0FA78140-1DB2-4589-A629-CA493035D019}" type="presOf" srcId="{EA99084F-A1EF-47C1-B3E4-6671C0DD2790}" destId="{A037BA34-E753-419E-9B45-7DABA4E37F22}" srcOrd="0" destOrd="0" presId="urn:microsoft.com/office/officeart/2005/8/layout/default#1"/>
    <dgm:cxn modelId="{5576425F-BCE8-448F-9AF2-75B598700E77}" srcId="{EA99084F-A1EF-47C1-B3E4-6671C0DD2790}" destId="{650FCF5C-F7F9-44D5-A330-5ED30481CE23}" srcOrd="3" destOrd="0" parTransId="{F2C9D27D-4940-4BE2-976E-9DEAE02AA44C}" sibTransId="{0FEEE966-9F18-4A78-9806-379F037457B1}"/>
    <dgm:cxn modelId="{1E7FBB41-DAA1-4A45-A322-DDBEFA46EFE1}" srcId="{EA99084F-A1EF-47C1-B3E4-6671C0DD2790}" destId="{67CB0506-A10E-4F26-85F1-26BFE4C49C78}" srcOrd="2" destOrd="0" parTransId="{BC6226E3-69C9-4836-A068-C42A37F1BAEF}" sibTransId="{DAD635E8-4CEB-4ABC-AF43-88EB66DDC66E}"/>
    <dgm:cxn modelId="{B0BD4D42-07A3-4EA6-869B-6856C6C54D29}" type="presOf" srcId="{A7006BE4-ACA8-4AC9-A4D9-023DEE49E228}" destId="{D9D9A530-DD48-4388-9A2F-9AFE98E330A1}" srcOrd="0" destOrd="0" presId="urn:microsoft.com/office/officeart/2005/8/layout/default#1"/>
    <dgm:cxn modelId="{495DA042-245B-4594-85C9-267311FCB155}" srcId="{EA99084F-A1EF-47C1-B3E4-6671C0DD2790}" destId="{A7006BE4-ACA8-4AC9-A4D9-023DEE49E228}" srcOrd="1" destOrd="0" parTransId="{FE7386AC-761D-4975-B33C-8EF795D989C4}" sibTransId="{20AE1597-B725-44BC-BD71-851B6B3DE533}"/>
    <dgm:cxn modelId="{66EB7270-CC4C-469B-B00D-9F899A0F5383}" srcId="{EA99084F-A1EF-47C1-B3E4-6671C0DD2790}" destId="{9A034B8E-DCE2-422C-B075-647CFF343361}" srcOrd="4" destOrd="0" parTransId="{1A30DF9D-83E9-48B7-8883-D6B20A13CF74}" sibTransId="{78AEE176-1535-45A2-ADDB-16021F2A038A}"/>
    <dgm:cxn modelId="{56822079-6BBA-42BE-BF63-B72E209A2FF2}" type="presOf" srcId="{650FCF5C-F7F9-44D5-A330-5ED30481CE23}" destId="{76B6169B-8C85-400C-96E5-B0D96CFEB3E7}" srcOrd="0" destOrd="0" presId="urn:microsoft.com/office/officeart/2005/8/layout/default#1"/>
    <dgm:cxn modelId="{DAC93F95-61B2-4B79-9A7D-B7B0150395CE}" type="presOf" srcId="{67CB0506-A10E-4F26-85F1-26BFE4C49C78}" destId="{5780F9A1-C8E6-4FE1-8259-69B34FB3E861}" srcOrd="0" destOrd="0" presId="urn:microsoft.com/office/officeart/2005/8/layout/default#1"/>
    <dgm:cxn modelId="{23D4AAD0-16C1-4971-8A9D-AF0A617CFE95}" type="presOf" srcId="{BDDB9134-03EA-411B-8EF9-C20C1D6366DA}" destId="{CE27079C-0608-4DF8-87A6-B0BFDDD327F9}" srcOrd="0" destOrd="0" presId="urn:microsoft.com/office/officeart/2005/8/layout/default#1"/>
    <dgm:cxn modelId="{48C7523C-6FC4-4F13-8E77-A5C844022246}" type="presParOf" srcId="{A037BA34-E753-419E-9B45-7DABA4E37F22}" destId="{CE27079C-0608-4DF8-87A6-B0BFDDD327F9}" srcOrd="0" destOrd="0" presId="urn:microsoft.com/office/officeart/2005/8/layout/default#1"/>
    <dgm:cxn modelId="{FEAE4103-1BC0-4EC4-B55A-90864B0937AC}" type="presParOf" srcId="{A037BA34-E753-419E-9B45-7DABA4E37F22}" destId="{7B9B7D0F-41C9-4A86-934A-E8EF19865B95}" srcOrd="1" destOrd="0" presId="urn:microsoft.com/office/officeart/2005/8/layout/default#1"/>
    <dgm:cxn modelId="{282C4FB4-9B48-41B2-A435-58BFE7F1F12C}" type="presParOf" srcId="{A037BA34-E753-419E-9B45-7DABA4E37F22}" destId="{D9D9A530-DD48-4388-9A2F-9AFE98E330A1}" srcOrd="2" destOrd="0" presId="urn:microsoft.com/office/officeart/2005/8/layout/default#1"/>
    <dgm:cxn modelId="{E6917FC4-3972-43FC-B959-9854BFC34705}" type="presParOf" srcId="{A037BA34-E753-419E-9B45-7DABA4E37F22}" destId="{12D9D632-EAFA-45D1-B618-7F5C19055E80}" srcOrd="3" destOrd="0" presId="urn:microsoft.com/office/officeart/2005/8/layout/default#1"/>
    <dgm:cxn modelId="{73440B29-4C48-4BE1-B87F-AAC6BA9AA9FA}" type="presParOf" srcId="{A037BA34-E753-419E-9B45-7DABA4E37F22}" destId="{5780F9A1-C8E6-4FE1-8259-69B34FB3E861}" srcOrd="4" destOrd="0" presId="urn:microsoft.com/office/officeart/2005/8/layout/default#1"/>
    <dgm:cxn modelId="{109DA2D1-2CE7-464F-A204-4EC637E04A7B}" type="presParOf" srcId="{A037BA34-E753-419E-9B45-7DABA4E37F22}" destId="{A129A1F2-03BE-49EF-BF91-7EC97C44237C}" srcOrd="5" destOrd="0" presId="urn:microsoft.com/office/officeart/2005/8/layout/default#1"/>
    <dgm:cxn modelId="{E6801427-578C-4753-BD35-EE02FB47F20A}" type="presParOf" srcId="{A037BA34-E753-419E-9B45-7DABA4E37F22}" destId="{76B6169B-8C85-400C-96E5-B0D96CFEB3E7}" srcOrd="6" destOrd="0" presId="urn:microsoft.com/office/officeart/2005/8/layout/default#1"/>
    <dgm:cxn modelId="{02E0130F-0BE4-49B1-9739-2D9AB038A438}" type="presParOf" srcId="{A037BA34-E753-419E-9B45-7DABA4E37F22}" destId="{01ACE02B-48F9-4653-AB5E-C405FEE2604F}" srcOrd="7" destOrd="0" presId="urn:microsoft.com/office/officeart/2005/8/layout/default#1"/>
    <dgm:cxn modelId="{C4895AE4-7181-4410-AB16-1A28CBFD34E0}" type="presParOf" srcId="{A037BA34-E753-419E-9B45-7DABA4E37F22}" destId="{2A00EF13-BCAC-43A6-8AF3-9E2F759D2C83}"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7079C-0608-4DF8-87A6-B0BFDDD327F9}">
      <dsp:nvSpPr>
        <dsp:cNvPr id="0" name=""/>
        <dsp:cNvSpPr/>
      </dsp:nvSpPr>
      <dsp:spPr>
        <a:xfrm>
          <a:off x="0" y="703857"/>
          <a:ext cx="2464593" cy="1478756"/>
        </a:xfrm>
        <a:prstGeom prst="rect">
          <a:avLst/>
        </a:prstGeom>
        <a:solidFill>
          <a:srgbClr val="343F52"/>
        </a:solidFill>
        <a:ln w="63500" cap="flat" cmpd="sng" algn="ctr">
          <a:solidFill>
            <a:srgbClr val="AFABAB"/>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effectLst>
                <a:outerShdw blurRad="50800" dist="38100" dir="2700000" algn="tl" rotWithShape="0">
                  <a:prstClr val="black">
                    <a:alpha val="40000"/>
                  </a:prstClr>
                </a:outerShdw>
              </a:effectLst>
            </a:rPr>
            <a:t>Φυσικά περιουσιακά στοιχεία έναντι χρηματοοικονομικών περιουσιακών στοιχείων </a:t>
          </a:r>
          <a:endParaRPr lang="en-US" sz="1900" kern="1200" dirty="0">
            <a:effectLst>
              <a:outerShdw blurRad="50800" dist="38100" dir="2700000" algn="tl" rotWithShape="0">
                <a:prstClr val="black">
                  <a:alpha val="40000"/>
                </a:prstClr>
              </a:outerShdw>
            </a:effectLst>
          </a:endParaRPr>
        </a:p>
      </dsp:txBody>
      <dsp:txXfrm>
        <a:off x="0" y="703857"/>
        <a:ext cx="2464593" cy="1478756"/>
      </dsp:txXfrm>
    </dsp:sp>
    <dsp:sp modelId="{D9D9A530-DD48-4388-9A2F-9AFE98E330A1}">
      <dsp:nvSpPr>
        <dsp:cNvPr id="0" name=""/>
        <dsp:cNvSpPr/>
      </dsp:nvSpPr>
      <dsp:spPr>
        <a:xfrm>
          <a:off x="2711053" y="703857"/>
          <a:ext cx="2464593" cy="1478756"/>
        </a:xfrm>
        <a:prstGeom prst="rect">
          <a:avLst/>
        </a:prstGeom>
        <a:solidFill>
          <a:srgbClr val="343F52"/>
        </a:solidFill>
        <a:ln w="63500" cap="flat" cmpd="sng" algn="ctr">
          <a:solidFill>
            <a:srgbClr val="AFABAB"/>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effectLst>
                <a:outerShdw blurRad="50800" dist="38100" dir="2700000" algn="tl" rotWithShape="0">
                  <a:prstClr val="black">
                    <a:alpha val="40000"/>
                  </a:prstClr>
                </a:outerShdw>
              </a:effectLst>
            </a:rPr>
            <a:t>Τρέχουσα έναντι Προθεσμιακής Αγοράς</a:t>
          </a:r>
          <a:endParaRPr lang="en-US" sz="1900" kern="1200" dirty="0">
            <a:effectLst>
              <a:outerShdw blurRad="50800" dist="38100" dir="2700000" algn="tl" rotWithShape="0">
                <a:prstClr val="black">
                  <a:alpha val="40000"/>
                </a:prstClr>
              </a:outerShdw>
            </a:effectLst>
          </a:endParaRPr>
        </a:p>
      </dsp:txBody>
      <dsp:txXfrm>
        <a:off x="2711053" y="703857"/>
        <a:ext cx="2464593" cy="1478756"/>
      </dsp:txXfrm>
    </dsp:sp>
    <dsp:sp modelId="{5780F9A1-C8E6-4FE1-8259-69B34FB3E861}">
      <dsp:nvSpPr>
        <dsp:cNvPr id="0" name=""/>
        <dsp:cNvSpPr/>
      </dsp:nvSpPr>
      <dsp:spPr>
        <a:xfrm>
          <a:off x="5422106" y="703857"/>
          <a:ext cx="2464593" cy="1478756"/>
        </a:xfrm>
        <a:prstGeom prst="rect">
          <a:avLst/>
        </a:prstGeom>
        <a:solidFill>
          <a:srgbClr val="343F52"/>
        </a:solidFill>
        <a:ln w="63500" cap="flat" cmpd="sng" algn="ctr">
          <a:solidFill>
            <a:srgbClr val="AFABAB"/>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effectLst>
                <a:outerShdw blurRad="50800" dist="38100" dir="2700000" algn="tl" rotWithShape="0">
                  <a:prstClr val="black">
                    <a:alpha val="40000"/>
                  </a:prstClr>
                </a:outerShdw>
              </a:effectLst>
            </a:rPr>
            <a:t>Χρηματαγορά έναντι Κεφαλαιαγοράς</a:t>
          </a:r>
          <a:endParaRPr lang="en-US" sz="1900" kern="1200" dirty="0">
            <a:effectLst>
              <a:outerShdw blurRad="50800" dist="38100" dir="2700000" algn="tl" rotWithShape="0">
                <a:prstClr val="black">
                  <a:alpha val="40000"/>
                </a:prstClr>
              </a:outerShdw>
            </a:effectLst>
          </a:endParaRPr>
        </a:p>
      </dsp:txBody>
      <dsp:txXfrm>
        <a:off x="5422106" y="703857"/>
        <a:ext cx="2464593" cy="1478756"/>
      </dsp:txXfrm>
    </dsp:sp>
    <dsp:sp modelId="{76B6169B-8C85-400C-96E5-B0D96CFEB3E7}">
      <dsp:nvSpPr>
        <dsp:cNvPr id="0" name=""/>
        <dsp:cNvSpPr/>
      </dsp:nvSpPr>
      <dsp:spPr>
        <a:xfrm>
          <a:off x="1355526" y="2429073"/>
          <a:ext cx="2464593" cy="1478756"/>
        </a:xfrm>
        <a:prstGeom prst="rect">
          <a:avLst/>
        </a:prstGeom>
        <a:solidFill>
          <a:srgbClr val="343F52"/>
        </a:solidFill>
        <a:ln w="63500" cap="flat" cmpd="sng" algn="ctr">
          <a:solidFill>
            <a:srgbClr val="AFABAB"/>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effectLst>
                <a:outerShdw blurRad="50800" dist="38100" dir="2700000" algn="tl" rotWithShape="0">
                  <a:prstClr val="black">
                    <a:alpha val="40000"/>
                  </a:prstClr>
                </a:outerShdw>
              </a:effectLst>
            </a:rPr>
            <a:t>Πρωτογενής έναντι Δευτερογενούς Αγοράς</a:t>
          </a:r>
          <a:endParaRPr lang="en-US" sz="1900" kern="1200" dirty="0">
            <a:effectLst>
              <a:outerShdw blurRad="50800" dist="38100" dir="2700000" algn="tl" rotWithShape="0">
                <a:prstClr val="black">
                  <a:alpha val="40000"/>
                </a:prstClr>
              </a:outerShdw>
            </a:effectLst>
          </a:endParaRPr>
        </a:p>
      </dsp:txBody>
      <dsp:txXfrm>
        <a:off x="1355526" y="2429073"/>
        <a:ext cx="2464593" cy="1478756"/>
      </dsp:txXfrm>
    </dsp:sp>
    <dsp:sp modelId="{2A00EF13-BCAC-43A6-8AF3-9E2F759D2C83}">
      <dsp:nvSpPr>
        <dsp:cNvPr id="0" name=""/>
        <dsp:cNvSpPr/>
      </dsp:nvSpPr>
      <dsp:spPr>
        <a:xfrm>
          <a:off x="4066579" y="2429073"/>
          <a:ext cx="2464593" cy="1478756"/>
        </a:xfrm>
        <a:prstGeom prst="rect">
          <a:avLst/>
        </a:prstGeom>
        <a:solidFill>
          <a:srgbClr val="343F52"/>
        </a:solidFill>
        <a:ln w="63500" cap="flat" cmpd="sng" algn="ctr">
          <a:solidFill>
            <a:srgbClr val="AFABAB"/>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effectLst>
                <a:outerShdw blurRad="50800" dist="38100" dir="2700000" algn="tl" rotWithShape="0">
                  <a:prstClr val="black">
                    <a:alpha val="40000"/>
                  </a:prstClr>
                </a:outerShdw>
              </a:effectLst>
            </a:rPr>
            <a:t>Δημόσια έναντι Ιδιωτικής Αγοράς</a:t>
          </a:r>
          <a:endParaRPr lang="en-US" sz="1900" kern="1200" dirty="0">
            <a:effectLst>
              <a:outerShdw blurRad="50800" dist="38100" dir="2700000" algn="tl" rotWithShape="0">
                <a:prstClr val="black">
                  <a:alpha val="40000"/>
                </a:prstClr>
              </a:outerShdw>
            </a:effectLst>
          </a:endParaRPr>
        </a:p>
      </dsp:txBody>
      <dsp:txXfrm>
        <a:off x="4066579" y="2429073"/>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67B525-4170-42DD-80A2-44CF2C968635}" type="datetimeFigureOut">
              <a:rPr lang="en-US" smtClean="0"/>
              <a:pPr/>
              <a:t>3/29/2021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7A6331-6128-4BE5-B0B1-B34C16677F50}"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E2E2D-417D-47A7-89BD-34F46F874444}" type="datetimeFigureOut">
              <a:rPr lang="en-US" smtClean="0"/>
              <a:pPr/>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14705-AF32-4D71-9FF6-531A2A9BF0C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8314705-AF32-4D71-9FF6-531A2A9BF0CA}" type="slidenum">
              <a:rPr lang="en-US" smtClean="0"/>
              <a:pPr/>
              <a:t>8</a:t>
            </a:fld>
            <a:endParaRPr lang="en-US"/>
          </a:p>
        </p:txBody>
      </p:sp>
    </p:spTree>
    <p:extLst>
      <p:ext uri="{BB962C8B-B14F-4D97-AF65-F5344CB8AC3E}">
        <p14:creationId xmlns:p14="http://schemas.microsoft.com/office/powerpoint/2010/main" val="18130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8314705-AF32-4D71-9FF6-531A2A9BF0CA}" type="slidenum">
              <a:rPr lang="en-US" smtClean="0"/>
              <a:pPr/>
              <a:t>15</a:t>
            </a:fld>
            <a:endParaRPr lang="en-US"/>
          </a:p>
        </p:txBody>
      </p:sp>
    </p:spTree>
    <p:extLst>
      <p:ext uri="{BB962C8B-B14F-4D97-AF65-F5344CB8AC3E}">
        <p14:creationId xmlns:p14="http://schemas.microsoft.com/office/powerpoint/2010/main" val="335615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8314705-AF32-4D71-9FF6-531A2A9BF0CA}" type="slidenum">
              <a:rPr lang="en-US" smtClean="0"/>
              <a:pPr/>
              <a:t>16</a:t>
            </a:fld>
            <a:endParaRPr lang="en-US"/>
          </a:p>
        </p:txBody>
      </p:sp>
    </p:spTree>
    <p:extLst>
      <p:ext uri="{BB962C8B-B14F-4D97-AF65-F5344CB8AC3E}">
        <p14:creationId xmlns:p14="http://schemas.microsoft.com/office/powerpoint/2010/main" val="1244968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5784848" y="2268076"/>
            <a:ext cx="3359150" cy="468774"/>
          </a:xfrm>
          <a:prstGeom prst="rect">
            <a:avLst/>
          </a:prstGeom>
          <a:solidFill>
            <a:srgbClr val="635F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0" y="1204490"/>
            <a:ext cx="9144000" cy="954912"/>
          </a:xfrm>
          <a:prstGeom prst="rect">
            <a:avLst/>
          </a:prstGeom>
          <a:gradFill flip="none" rotWithShape="1">
            <a:gsLst>
              <a:gs pos="54000">
                <a:schemeClr val="bg2">
                  <a:lumMod val="50000"/>
                </a:schemeClr>
              </a:gs>
              <a:gs pos="4000">
                <a:schemeClr val="bg2">
                  <a:lumMod val="75000"/>
                  <a:alpha val="40000"/>
                </a:schemeClr>
              </a:gs>
              <a:gs pos="88000">
                <a:srgbClr val="545050"/>
              </a:gs>
              <a:gs pos="100000">
                <a:srgbClr val="545050"/>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580467" y="1201772"/>
            <a:ext cx="4563531" cy="957630"/>
          </a:xfrm>
          <a:prstGeom prst="rect">
            <a:avLst/>
          </a:prstGeom>
        </p:spPr>
        <p:txBody>
          <a:bodyPr anchor="b">
            <a:normAutofit/>
          </a:bodyPr>
          <a:lstStyle>
            <a:lvl1pPr algn="ctr">
              <a:defRPr sz="2800" baseline="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Chapter Title</a:t>
            </a:r>
          </a:p>
        </p:txBody>
      </p:sp>
      <p:sp>
        <p:nvSpPr>
          <p:cNvPr id="3" name="Text Placeholder 2"/>
          <p:cNvSpPr>
            <a:spLocks noGrp="1"/>
          </p:cNvSpPr>
          <p:nvPr>
            <p:ph type="body" idx="1" hasCustomPrompt="1"/>
          </p:nvPr>
        </p:nvSpPr>
        <p:spPr>
          <a:xfrm>
            <a:off x="5784846" y="2268076"/>
            <a:ext cx="3359152" cy="468774"/>
          </a:xfrm>
          <a:prstGeom prst="rect">
            <a:avLst/>
          </a:prstGeom>
        </p:spPr>
        <p:txBody>
          <a:bodyPr anchor="ctr" anchorCtr="0">
            <a:noAutofit/>
          </a:bodyPr>
          <a:lstStyle>
            <a:lvl1pPr marL="0" indent="0" algn="ctr">
              <a:buNone/>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Chapter number</a:t>
            </a:r>
          </a:p>
        </p:txBody>
      </p:sp>
      <p:sp>
        <p:nvSpPr>
          <p:cNvPr id="7" name="Rectangle 6"/>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450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576763"/>
          </a:xfrm>
          <a:prstGeom prst="rect">
            <a:avLst/>
          </a:prstGeom>
        </p:spPr>
        <p:txBody>
          <a:bodyPr/>
          <a:lstStyle>
            <a:lvl1pPr marL="228600" indent="-228600">
              <a:spcBef>
                <a:spcPts val="600"/>
              </a:spcBef>
              <a:spcAft>
                <a:spcPts val="1200"/>
              </a:spcAft>
              <a:buClr>
                <a:srgbClr val="343F52"/>
              </a:buClr>
              <a:buSzPct val="120000"/>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spcBef>
                <a:spcPts val="0"/>
              </a:spcBef>
              <a:spcAft>
                <a:spcPts val="600"/>
              </a:spcAft>
              <a:buClr>
                <a:srgbClr val="343F52"/>
              </a:buClr>
              <a:buSzPct val="120000"/>
              <a:buFont typeface="Arial" panose="020B0604020202020204" pitchFamily="34" charset="0"/>
              <a:buChar char="•"/>
              <a:defRPr sz="220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343F52"/>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3pPr>
            <a:lvl4pPr>
              <a:spcBef>
                <a:spcPts val="0"/>
              </a:spcBef>
              <a:spcAft>
                <a:spcPts val="600"/>
              </a:spcAft>
              <a:buClr>
                <a:srgbClr val="343F52"/>
              </a:buClr>
              <a:defRPr>
                <a:latin typeface="Verdana" panose="020B0604030504040204" pitchFamily="34" charset="0"/>
                <a:ea typeface="Verdana" panose="020B0604030504040204" pitchFamily="34" charset="0"/>
                <a:cs typeface="Verdana" panose="020B0604030504040204" pitchFamily="34" charset="0"/>
              </a:defRPr>
            </a:lvl4pPr>
            <a:lvl5pPr marL="2057400" indent="-228600">
              <a:spcBef>
                <a:spcPts val="0"/>
              </a:spcBef>
              <a:spcAft>
                <a:spcPts val="600"/>
              </a:spcAft>
              <a:buClr>
                <a:srgbClr val="343F52"/>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1092902"/>
            <a:ext cx="9144001" cy="120436"/>
          </a:xfrm>
          <a:prstGeom prst="rect">
            <a:avLst/>
          </a:prstGeom>
          <a:gradFill flip="none" rotWithShape="1">
            <a:gsLst>
              <a:gs pos="25000">
                <a:schemeClr val="bg2">
                  <a:lumMod val="75000"/>
                </a:schemeClr>
              </a:gs>
              <a:gs pos="66000">
                <a:schemeClr val="bg2">
                  <a:lumMod val="75000"/>
                </a:schemeClr>
              </a:gs>
              <a:gs pos="82000">
                <a:schemeClr val="bg2">
                  <a:lumMod val="90000"/>
                </a:schemeClr>
              </a:gs>
              <a:gs pos="100000">
                <a:schemeClr val="bg1">
                  <a:lumMod val="9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hasCustomPrompt="1"/>
          </p:nvPr>
        </p:nvSpPr>
        <p:spPr>
          <a:xfrm>
            <a:off x="158261" y="222463"/>
            <a:ext cx="8827477" cy="677008"/>
          </a:xfrm>
          <a:prstGeom prst="rect">
            <a:avLst/>
          </a:prstGeom>
        </p:spPr>
        <p:txBody>
          <a:bodyPr anchor="ctr" anchorCtr="0">
            <a:normAutofit/>
          </a:bodyPr>
          <a:lstStyle>
            <a:lvl1pPr algn="ctr">
              <a:defRPr sz="2800">
                <a:solidFill>
                  <a:srgbClr val="4D5667"/>
                </a:solidFill>
                <a:effectLst>
                  <a:outerShdw blurRad="38100" dist="38100" dir="2700000" algn="ctr"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6" name="Rectangle 5"/>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083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9" name="Rectangle 8"/>
          <p:cNvSpPr/>
          <p:nvPr/>
        </p:nvSpPr>
        <p:spPr>
          <a:xfrm>
            <a:off x="0" y="1092902"/>
            <a:ext cx="9144001" cy="120436"/>
          </a:xfrm>
          <a:prstGeom prst="rect">
            <a:avLst/>
          </a:prstGeom>
          <a:gradFill flip="none" rotWithShape="1">
            <a:gsLst>
              <a:gs pos="25000">
                <a:schemeClr val="bg2">
                  <a:lumMod val="75000"/>
                </a:schemeClr>
              </a:gs>
              <a:gs pos="66000">
                <a:schemeClr val="bg2">
                  <a:lumMod val="75000"/>
                </a:schemeClr>
              </a:gs>
              <a:gs pos="82000">
                <a:schemeClr val="bg2">
                  <a:lumMod val="90000"/>
                </a:schemeClr>
              </a:gs>
              <a:gs pos="100000">
                <a:schemeClr val="bg1">
                  <a:lumMod val="9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hasCustomPrompt="1"/>
          </p:nvPr>
        </p:nvSpPr>
        <p:spPr>
          <a:xfrm>
            <a:off x="158261" y="222463"/>
            <a:ext cx="8827477" cy="677008"/>
          </a:xfrm>
          <a:prstGeom prst="rect">
            <a:avLst/>
          </a:prstGeom>
        </p:spPr>
        <p:txBody>
          <a:bodyPr anchor="ctr" anchorCtr="0">
            <a:normAutofit/>
          </a:bodyPr>
          <a:lstStyle>
            <a:lvl1pPr algn="ctr">
              <a:defRPr sz="2800">
                <a:solidFill>
                  <a:srgbClr val="4D5667"/>
                </a:solidFill>
                <a:effectLst>
                  <a:outerShdw blurRad="38100" dist="38100" dir="2700000" algn="ctr" rotWithShape="0">
                    <a:srgbClr val="000000">
                      <a:alpha val="43000"/>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5" name="Rectangle 4"/>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56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Overview">
    <p:spTree>
      <p:nvGrpSpPr>
        <p:cNvPr id="1" name=""/>
        <p:cNvGrpSpPr/>
        <p:nvPr/>
      </p:nvGrpSpPr>
      <p:grpSpPr>
        <a:xfrm>
          <a:off x="0" y="0"/>
          <a:ext cx="0" cy="0"/>
          <a:chOff x="0" y="0"/>
          <a:chExt cx="0" cy="0"/>
        </a:xfrm>
      </p:grpSpPr>
      <p:sp>
        <p:nvSpPr>
          <p:cNvPr id="9" name="Rectangle 8"/>
          <p:cNvSpPr/>
          <p:nvPr/>
        </p:nvSpPr>
        <p:spPr>
          <a:xfrm>
            <a:off x="0" y="413239"/>
            <a:ext cx="9144001" cy="800822"/>
          </a:xfrm>
          <a:prstGeom prst="rect">
            <a:avLst/>
          </a:prstGeom>
          <a:gradFill flip="none" rotWithShape="1">
            <a:gsLst>
              <a:gs pos="0">
                <a:schemeClr val="bg2">
                  <a:lumMod val="75000"/>
                </a:schemeClr>
              </a:gs>
              <a:gs pos="60000">
                <a:schemeClr val="bg2">
                  <a:lumMod val="75000"/>
                  <a:alpha val="80000"/>
                </a:schemeClr>
              </a:gs>
              <a:gs pos="78000">
                <a:schemeClr val="bg2">
                  <a:lumMod val="75000"/>
                  <a:alpha val="80000"/>
                </a:schemeClr>
              </a:gs>
              <a:gs pos="100000">
                <a:srgbClr val="F5F5F5"/>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142875" y="454180"/>
            <a:ext cx="8858250" cy="718939"/>
          </a:xfrm>
          <a:prstGeom prst="rect">
            <a:avLst/>
          </a:prstGeom>
        </p:spPr>
        <p:txBody>
          <a:bodyPr anchor="ctr" anchorCtr="0">
            <a:normAutofit/>
          </a:bodyPr>
          <a:lstStyle>
            <a:lvl1pPr algn="ctr">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title</a:t>
            </a:r>
          </a:p>
        </p:txBody>
      </p:sp>
      <p:sp>
        <p:nvSpPr>
          <p:cNvPr id="11" name="Content Placeholder 2"/>
          <p:cNvSpPr>
            <a:spLocks noGrp="1"/>
          </p:cNvSpPr>
          <p:nvPr>
            <p:ph idx="1"/>
          </p:nvPr>
        </p:nvSpPr>
        <p:spPr>
          <a:xfrm>
            <a:off x="628650" y="1600200"/>
            <a:ext cx="7886700" cy="4576763"/>
          </a:xfrm>
          <a:prstGeom prst="rect">
            <a:avLst/>
          </a:prstGeom>
        </p:spPr>
        <p:txBody>
          <a:bodyPr/>
          <a:lstStyle>
            <a:lvl1pPr marL="228600" indent="-228600">
              <a:spcBef>
                <a:spcPts val="600"/>
              </a:spcBef>
              <a:spcAft>
                <a:spcPts val="1200"/>
              </a:spcAft>
              <a:buClr>
                <a:srgbClr val="343F52"/>
              </a:buClr>
              <a:buSzPct val="120000"/>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1pPr>
            <a:lvl2pPr marL="685800" indent="-228600">
              <a:spcBef>
                <a:spcPts val="0"/>
              </a:spcBef>
              <a:spcAft>
                <a:spcPts val="600"/>
              </a:spcAft>
              <a:buClr>
                <a:srgbClr val="343F52"/>
              </a:buClr>
              <a:buSzPct val="120000"/>
              <a:buFont typeface="Arial" panose="020B0604020202020204" pitchFamily="34" charset="0"/>
              <a:buChar char="•"/>
              <a:defRPr sz="220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343F52"/>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3pPr>
            <a:lvl4pPr>
              <a:spcBef>
                <a:spcPts val="0"/>
              </a:spcBef>
              <a:spcAft>
                <a:spcPts val="600"/>
              </a:spcAft>
              <a:buClr>
                <a:srgbClr val="343F52"/>
              </a:buClr>
              <a:defRPr>
                <a:latin typeface="Verdana" panose="020B0604030504040204" pitchFamily="34" charset="0"/>
                <a:ea typeface="Verdana" panose="020B0604030504040204" pitchFamily="34" charset="0"/>
                <a:cs typeface="Verdana" panose="020B0604030504040204" pitchFamily="34" charset="0"/>
              </a:defRPr>
            </a:lvl4pPr>
            <a:lvl5pPr marL="2057400" indent="-228600">
              <a:spcBef>
                <a:spcPts val="0"/>
              </a:spcBef>
              <a:spcAft>
                <a:spcPts val="600"/>
              </a:spcAft>
              <a:buClr>
                <a:srgbClr val="343F52"/>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623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p:nvSpPr>
        <p:spPr>
          <a:xfrm>
            <a:off x="0" y="434229"/>
            <a:ext cx="9144000" cy="919740"/>
          </a:xfrm>
          <a:prstGeom prst="rect">
            <a:avLst/>
          </a:prstGeom>
          <a:solidFill>
            <a:srgbClr val="605E5E">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8" name="Table 7"/>
          <p:cNvGraphicFramePr>
            <a:graphicFrameLocks noGrp="1"/>
          </p:cNvGraphicFramePr>
          <p:nvPr>
            <p:extLst>
              <p:ext uri="{D42A27DB-BD31-4B8C-83A1-F6EECF244321}">
                <p14:modId xmlns:p14="http://schemas.microsoft.com/office/powerpoint/2010/main" val="1558021158"/>
              </p:ext>
            </p:extLst>
          </p:nvPr>
        </p:nvGraphicFramePr>
        <p:xfrm>
          <a:off x="1050401" y="1989078"/>
          <a:ext cx="7075027" cy="3155820"/>
        </p:xfrm>
        <a:graphic>
          <a:graphicData uri="http://schemas.openxmlformats.org/drawingml/2006/table">
            <a:tbl>
              <a:tblPr firstRow="1" bandRow="1">
                <a:tableStyleId>{5C22544A-7EE6-4342-B048-85BDC9FD1C3A}</a:tableStyleId>
              </a:tblPr>
              <a:tblGrid>
                <a:gridCol w="576905">
                  <a:extLst>
                    <a:ext uri="{9D8B030D-6E8A-4147-A177-3AD203B41FA5}">
                      <a16:colId xmlns:a16="http://schemas.microsoft.com/office/drawing/2014/main" val="20000"/>
                    </a:ext>
                  </a:extLst>
                </a:gridCol>
                <a:gridCol w="6498122">
                  <a:extLst>
                    <a:ext uri="{9D8B030D-6E8A-4147-A177-3AD203B41FA5}">
                      <a16:colId xmlns:a16="http://schemas.microsoft.com/office/drawing/2014/main" val="20001"/>
                    </a:ext>
                  </a:extLst>
                </a:gridCol>
              </a:tblGrid>
              <a:tr h="631164">
                <a:tc>
                  <a:txBody>
                    <a:bodyPr/>
                    <a:lstStyle/>
                    <a:p>
                      <a:endParaRPr lang="en-US" sz="800" b="1" dirty="0">
                        <a:latin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0"/>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1"/>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2"/>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3"/>
                  </a:ext>
                </a:extLst>
              </a:tr>
              <a:tr h="631164">
                <a:tc>
                  <a:txBody>
                    <a:bodyPr/>
                    <a:lstStyle/>
                    <a:p>
                      <a:endParaRPr lang="en-US" sz="1400" b="1"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605E5E"/>
                        </a:gs>
                        <a:gs pos="100000">
                          <a:srgbClr val="AFABAB"/>
                        </a:gs>
                        <a:gs pos="100000">
                          <a:srgbClr val="635F5F"/>
                        </a:gs>
                        <a:gs pos="100000">
                          <a:srgbClr val="635F5F"/>
                        </a:gs>
                      </a:gsLst>
                      <a:lin ang="5400000" scaled="1"/>
                    </a:gradFill>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9851" y="2116405"/>
            <a:ext cx="417884" cy="417883"/>
          </a:xfrm>
          <a:prstGeom prst="rect">
            <a:avLst/>
          </a:prstGeom>
          <a:solidFill>
            <a:schemeClr val="bg1">
              <a:alpha val="0"/>
            </a:schemeClr>
          </a:solidFill>
        </p:spPr>
      </p:pic>
      <p:pic>
        <p:nvPicPr>
          <p:cNvPr id="10" name="Picture 9"/>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9851" y="2734972"/>
            <a:ext cx="417884" cy="417883"/>
          </a:xfrm>
          <a:prstGeom prst="rect">
            <a:avLst/>
          </a:prstGeom>
          <a:solidFill>
            <a:schemeClr val="bg1">
              <a:alpha val="0"/>
            </a:schemeClr>
          </a:solidFill>
        </p:spPr>
      </p:pic>
      <p:pic>
        <p:nvPicPr>
          <p:cNvPr id="11" name="Picture 10"/>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1171" y="4616311"/>
            <a:ext cx="417884" cy="417883"/>
          </a:xfrm>
          <a:prstGeom prst="rect">
            <a:avLst/>
          </a:prstGeom>
          <a:solidFill>
            <a:schemeClr val="bg1">
              <a:alpha val="0"/>
            </a:schemeClr>
          </a:solidFill>
        </p:spPr>
      </p:pic>
      <p:pic>
        <p:nvPicPr>
          <p:cNvPr id="12" name="Picture 11"/>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1171" y="3987178"/>
            <a:ext cx="417884" cy="417883"/>
          </a:xfrm>
          <a:prstGeom prst="rect">
            <a:avLst/>
          </a:prstGeom>
          <a:solidFill>
            <a:schemeClr val="bg1">
              <a:alpha val="0"/>
            </a:schemeClr>
          </a:solidFill>
        </p:spPr>
      </p:pic>
      <p:pic>
        <p:nvPicPr>
          <p:cNvPr id="13" name="Picture 12"/>
          <p:cNvPicPr>
            <a:picLocks noChangeAspect="1"/>
          </p:cNvPicPr>
          <p:nvPr/>
        </p:nvPicPr>
        <p:blipFill rotWithShape="1">
          <a:blip r:embed="rId2">
            <a:duotone>
              <a:prstClr val="black"/>
              <a:schemeClr val="accent5">
                <a:tint val="45000"/>
                <a:satMod val="400000"/>
              </a:schemeClr>
            </a:duotone>
          </a:blip>
          <a:srcRect l="37673" t="22272" r="37955" b="60850"/>
          <a:stretch/>
        </p:blipFill>
        <p:spPr>
          <a:xfrm>
            <a:off x="1154109" y="3364243"/>
            <a:ext cx="417884" cy="417883"/>
          </a:xfrm>
          <a:prstGeom prst="rect">
            <a:avLst/>
          </a:prstGeom>
          <a:solidFill>
            <a:schemeClr val="bg1">
              <a:alpha val="0"/>
            </a:schemeClr>
          </a:solidFill>
        </p:spPr>
      </p:pic>
      <p:sp>
        <p:nvSpPr>
          <p:cNvPr id="15" name="Text Placeholder 14"/>
          <p:cNvSpPr>
            <a:spLocks noGrp="1"/>
          </p:cNvSpPr>
          <p:nvPr>
            <p:ph type="body" sz="quarter" idx="11" hasCustomPrompt="1"/>
          </p:nvPr>
        </p:nvSpPr>
        <p:spPr>
          <a:xfrm>
            <a:off x="1675701" y="3382770"/>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6" name="Text Placeholder 14"/>
          <p:cNvSpPr>
            <a:spLocks noGrp="1"/>
          </p:cNvSpPr>
          <p:nvPr>
            <p:ph type="body" sz="quarter" idx="12" hasCustomPrompt="1"/>
          </p:nvPr>
        </p:nvSpPr>
        <p:spPr>
          <a:xfrm>
            <a:off x="1687185" y="2733755"/>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7" name="Text Placeholder 14"/>
          <p:cNvSpPr>
            <a:spLocks noGrp="1"/>
          </p:cNvSpPr>
          <p:nvPr>
            <p:ph type="body" sz="quarter" idx="13" hasCustomPrompt="1"/>
          </p:nvPr>
        </p:nvSpPr>
        <p:spPr>
          <a:xfrm>
            <a:off x="1675700" y="2095837"/>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8" name="Text Placeholder 14"/>
          <p:cNvSpPr>
            <a:spLocks noGrp="1"/>
          </p:cNvSpPr>
          <p:nvPr>
            <p:ph type="body" sz="quarter" idx="14" hasCustomPrompt="1"/>
          </p:nvPr>
        </p:nvSpPr>
        <p:spPr>
          <a:xfrm>
            <a:off x="1669825" y="3987178"/>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19" name="Text Placeholder 14"/>
          <p:cNvSpPr>
            <a:spLocks noGrp="1"/>
          </p:cNvSpPr>
          <p:nvPr>
            <p:ph type="body" sz="quarter" idx="15" hasCustomPrompt="1"/>
          </p:nvPr>
        </p:nvSpPr>
        <p:spPr>
          <a:xfrm>
            <a:off x="1669824" y="4630588"/>
            <a:ext cx="6246081" cy="419100"/>
          </a:xfrm>
          <a:prstGeom prst="rect">
            <a:avLst/>
          </a:prstGeom>
        </p:spPr>
        <p:txBody>
          <a:bodyPr anchor="ctr" anchorCtr="0">
            <a:normAutofit/>
          </a:bodyPr>
          <a:lstStyle>
            <a:lvl1pPr marL="0" indent="0">
              <a:buNone/>
              <a:defRPr sz="2000" baseline="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Point 1</a:t>
            </a:r>
          </a:p>
        </p:txBody>
      </p:sp>
      <p:sp>
        <p:nvSpPr>
          <p:cNvPr id="2" name="Title 1"/>
          <p:cNvSpPr>
            <a:spLocks noGrp="1"/>
          </p:cNvSpPr>
          <p:nvPr>
            <p:ph type="title"/>
          </p:nvPr>
        </p:nvSpPr>
        <p:spPr>
          <a:xfrm>
            <a:off x="162657" y="485813"/>
            <a:ext cx="8818685" cy="790474"/>
          </a:xfrm>
          <a:prstGeom prst="rect">
            <a:avLst/>
          </a:prstGeom>
        </p:spPr>
        <p:txBody>
          <a:bodyPr anchor="ctr" anchorCtr="0">
            <a:normAutofit/>
          </a:bodyPr>
          <a:lstStyle>
            <a:lvl1pPr algn="ctr">
              <a:defRPr sz="28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21" name="Rectangle 20"/>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772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0" y="6650362"/>
            <a:ext cx="9143998" cy="230832"/>
          </a:xfrm>
          <a:prstGeom prst="rect">
            <a:avLst/>
          </a:prstGeom>
        </p:spPr>
        <p:txBody>
          <a:bodyPr wrap="square">
            <a:spAutoFit/>
          </a:bodyPr>
          <a:lstStyle/>
          <a:p>
            <a:pPr algn="r"/>
            <a:r>
              <a:rPr lang="en-US" sz="9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All Rights Reserved. May not be scanned, copied or duplicated, or posted to a publicly accessible website, in whole or in part.  </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784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Title">
    <p:bg>
      <p:bgPr>
        <a:blipFill dpi="0" rotWithShape="1">
          <a:blip r:embed="rId2" cstate="print">
            <a:alphaModFix amt="75000"/>
            <a:lum/>
          </a:blip>
          <a:srcRect/>
          <a:stretch>
            <a:fillRect l="-17000" r="-17000"/>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5071131" y="1503620"/>
            <a:ext cx="2743200" cy="0"/>
          </a:xfrm>
          <a:prstGeom prst="line">
            <a:avLst/>
          </a:prstGeom>
          <a:ln w="25400">
            <a:solidFill>
              <a:srgbClr val="343F5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6098874"/>
            <a:ext cx="9144000" cy="586597"/>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a:spcBef>
                <a:spcPts val="0"/>
              </a:spcBef>
              <a:spcAft>
                <a:spcPts val="0"/>
              </a:spcAft>
            </a:pPr>
            <a:endPar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hasCustomPrompt="1"/>
          </p:nvPr>
        </p:nvSpPr>
        <p:spPr>
          <a:xfrm>
            <a:off x="4720621" y="1021141"/>
            <a:ext cx="3447288" cy="466344"/>
          </a:xfrm>
          <a:prstGeom prst="rect">
            <a:avLst/>
          </a:prstGeom>
        </p:spPr>
        <p:txBody>
          <a:bodyPr/>
          <a:lstStyle>
            <a:lvl1pPr algn="ctr">
              <a:defRPr sz="2400" baseline="0">
                <a:solidFill>
                  <a:srgbClr val="343F5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End of Chapter</a:t>
            </a:r>
          </a:p>
        </p:txBody>
      </p:sp>
      <p:cxnSp>
        <p:nvCxnSpPr>
          <p:cNvPr id="7" name="Straight Connector 6"/>
          <p:cNvCxnSpPr/>
          <p:nvPr userDrawn="1"/>
        </p:nvCxnSpPr>
        <p:spPr>
          <a:xfrm flipV="1">
            <a:off x="5071131" y="1503620"/>
            <a:ext cx="2743200" cy="0"/>
          </a:xfrm>
          <a:prstGeom prst="line">
            <a:avLst/>
          </a:prstGeom>
          <a:ln w="25400">
            <a:solidFill>
              <a:srgbClr val="343F5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087731"/>
            <a:ext cx="9144000" cy="961802"/>
          </a:xfrm>
          <a:prstGeom prst="rect">
            <a:avLst/>
          </a:prstGeom>
          <a:effectLst>
            <a:outerShdw blurRad="50800" dist="38100" dir="2700000" algn="tl" rotWithShape="0">
              <a:prstClr val="black">
                <a:alpha val="40000"/>
              </a:prstClr>
            </a:outerShdw>
          </a:effectLst>
        </p:spPr>
        <p:txBody>
          <a:bodyPr wrap="square">
            <a:spAutoFit/>
          </a:bodyPr>
          <a:lstStyle/>
          <a:p>
            <a:pPr marL="0" marR="0">
              <a:spcBef>
                <a:spcPts val="0"/>
              </a:spcBef>
              <a:spcAft>
                <a:spcPts val="300"/>
              </a:spcAft>
            </a:pPr>
            <a:r>
              <a:rPr lang="en-US" sz="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2019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60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Cover</a:t>
            </a:r>
            <a:r>
              <a:rPr lang="en-US" sz="6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image attribution: “Finance District” by Joan </a:t>
            </a:r>
            <a:r>
              <a:rPr lang="en-US" sz="600" kern="12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Campderrós-i-Canas (adapted) </a:t>
            </a:r>
            <a:r>
              <a:rPr lang="en-US" sz="600" baseline="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https://flic.kr/p/6iVMd5 </a:t>
            </a:r>
            <a:endParaRPr lang="en-US" sz="600"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101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673334"/>
            <a:ext cx="9144000" cy="184666"/>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 name="Rectangle 4"/>
          <p:cNvSpPr/>
          <p:nvPr/>
        </p:nvSpPr>
        <p:spPr>
          <a:xfrm>
            <a:off x="0" y="0"/>
            <a:ext cx="9144000" cy="62982"/>
          </a:xfrm>
          <a:prstGeom prst="rect">
            <a:avLst/>
          </a:prstGeom>
          <a:solidFill>
            <a:srgbClr val="343F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296250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Χρηματοοικονομικές Αγορές και Οργανισμοί</a:t>
            </a:r>
            <a:endParaRPr lang="en-US" dirty="0"/>
          </a:p>
        </p:txBody>
      </p:sp>
      <p:sp>
        <p:nvSpPr>
          <p:cNvPr id="5" name="Text Placeholder 4"/>
          <p:cNvSpPr>
            <a:spLocks noGrp="1"/>
          </p:cNvSpPr>
          <p:nvPr>
            <p:ph type="body" idx="1"/>
          </p:nvPr>
        </p:nvSpPr>
        <p:spPr/>
        <p:txBody>
          <a:bodyPr/>
          <a:lstStyle/>
          <a:p>
            <a:r>
              <a:rPr lang="el-GR" dirty="0"/>
              <a:t>Κεφάλαιο</a:t>
            </a:r>
            <a:r>
              <a:rPr lang="en-US" dirty="0"/>
              <a:t> 2</a:t>
            </a:r>
          </a:p>
        </p:txBody>
      </p:sp>
    </p:spTree>
    <p:extLst>
      <p:ext uri="{BB962C8B-B14F-4D97-AF65-F5344CB8AC3E}">
        <p14:creationId xmlns:p14="http://schemas.microsoft.com/office/powerpoint/2010/main" val="145217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00000"/>
              </a:lnSpc>
              <a:defRPr/>
            </a:pPr>
            <a:r>
              <a:rPr lang="el-GR" sz="2800" dirty="0"/>
              <a:t>Η </a:t>
            </a:r>
            <a:r>
              <a:rPr lang="en-US" sz="2800" dirty="0"/>
              <a:t>Apple</a:t>
            </a:r>
            <a:r>
              <a:rPr lang="el-GR" sz="2800" dirty="0"/>
              <a:t> αποφασίζει να εκδώσει επί πλέον μετοχές με τη βοήθεια της επενδυτικής της τράπεζας.Ένας επενδυτής αποφασίζει να αγοράσει μερικές από τις νέες μετοχές.Πρόκειται για συναλλαγή πρωτογενούς αγοράς ή δευτερογενούς αγοράς</a:t>
            </a:r>
            <a:r>
              <a:rPr lang="en-US" sz="2800" dirty="0"/>
              <a:t>; </a:t>
            </a:r>
          </a:p>
          <a:p>
            <a:pPr lvl="1" indent="-334963">
              <a:lnSpc>
                <a:spcPct val="100000"/>
              </a:lnSpc>
              <a:spcAft>
                <a:spcPts val="1200"/>
              </a:spcAft>
              <a:buNone/>
              <a:defRPr/>
            </a:pPr>
            <a:r>
              <a:rPr lang="en-US" sz="2600" dirty="0"/>
              <a:t>.</a:t>
            </a:r>
            <a:r>
              <a:rPr lang="el-GR" sz="2600" dirty="0"/>
              <a:t>Δεδομένου ότι εκδίδονται νέες μετοχές αυτή είναι μία συναλλαγή πρωτογενούς αγοράς.</a:t>
            </a:r>
            <a:r>
              <a:rPr lang="en-US" sz="2600" dirty="0"/>
              <a:t> </a:t>
            </a:r>
          </a:p>
          <a:p>
            <a:pPr indent="-334963">
              <a:lnSpc>
                <a:spcPct val="100000"/>
              </a:lnSpc>
              <a:defRPr/>
            </a:pPr>
            <a:r>
              <a:rPr lang="el-GR" sz="2800" dirty="0"/>
              <a:t>Τί γίνεται εάν ο επενδυτής αγοράσει υπάρχουσεςμετοχές της </a:t>
            </a:r>
            <a:r>
              <a:rPr lang="en-US" sz="2800" dirty="0"/>
              <a:t>Apple</a:t>
            </a:r>
            <a:r>
              <a:rPr lang="el-GR" sz="2800" dirty="0"/>
              <a:t> στην ελεύθερη αγορά</a:t>
            </a:r>
            <a:r>
              <a:rPr lang="en-US" sz="2800" dirty="0"/>
              <a:t>. </a:t>
            </a:r>
            <a:r>
              <a:rPr lang="el-GR" sz="2800" dirty="0"/>
              <a:t>Αυτή είναι μία κύρια ή δευτερεύουσα συναλλαγή στην αγορά</a:t>
            </a:r>
            <a:r>
              <a:rPr lang="en-US" sz="2800" dirty="0"/>
              <a:t>;</a:t>
            </a:r>
          </a:p>
          <a:p>
            <a:pPr lvl="1" indent="-334963">
              <a:lnSpc>
                <a:spcPct val="100000"/>
              </a:lnSpc>
              <a:spcAft>
                <a:spcPts val="1200"/>
              </a:spcAft>
              <a:defRPr/>
            </a:pPr>
            <a:r>
              <a:rPr lang="el-GR" sz="2600" dirty="0"/>
              <a:t>Δεδομένου ότι δεν δημιουργούνται νέες μετοχές αυτή είναι μία δευτερεύουσα συναλλαγή στην αγορά</a:t>
            </a:r>
            <a:r>
              <a:rPr lang="en-US" sz="2600" dirty="0"/>
              <a:t>.</a:t>
            </a:r>
          </a:p>
        </p:txBody>
      </p:sp>
      <p:sp>
        <p:nvSpPr>
          <p:cNvPr id="4" name="Title 3"/>
          <p:cNvSpPr>
            <a:spLocks noGrp="1"/>
          </p:cNvSpPr>
          <p:nvPr>
            <p:ph type="title"/>
          </p:nvPr>
        </p:nvSpPr>
        <p:spPr/>
        <p:txBody>
          <a:bodyPr>
            <a:normAutofit/>
          </a:bodyPr>
          <a:lstStyle/>
          <a:p>
            <a:r>
              <a:rPr lang="el-GR" dirty="0"/>
              <a:t>Χρηματιστηριακές Συναλλαγές</a:t>
            </a:r>
            <a:endParaRPr lang="en-US" dirty="0"/>
          </a:p>
        </p:txBody>
      </p:sp>
    </p:spTree>
    <p:extLst>
      <p:ext uri="{BB962C8B-B14F-4D97-AF65-F5344CB8AC3E}">
        <p14:creationId xmlns:p14="http://schemas.microsoft.com/office/powerpoint/2010/main" val="420982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pPr>
            <a:r>
              <a:rPr lang="el-GR" dirty="0"/>
              <a:t>Μιά αρχική δημόσια προσφορά (</a:t>
            </a:r>
            <a:r>
              <a:rPr lang="en-US" dirty="0"/>
              <a:t>IPO)</a:t>
            </a:r>
            <a:r>
              <a:rPr lang="el-GR" dirty="0"/>
              <a:t> συμβαίνει όταν μία εταιρεία εκδίδει μετοχές για το κοινό πρώτη φορά</a:t>
            </a:r>
            <a:r>
              <a:rPr lang="en-US" dirty="0"/>
              <a:t>.</a:t>
            </a:r>
          </a:p>
          <a:p>
            <a:pPr>
              <a:spcBef>
                <a:spcPct val="0"/>
              </a:spcBef>
            </a:pPr>
            <a:r>
              <a:rPr lang="en-US" dirty="0"/>
              <a:t>“</a:t>
            </a:r>
            <a:r>
              <a:rPr lang="el-GR" dirty="0"/>
              <a:t>Η δημόσια εγγραφή</a:t>
            </a:r>
            <a:r>
              <a:rPr lang="en-US" dirty="0"/>
              <a:t>”</a:t>
            </a:r>
            <a:r>
              <a:rPr lang="el-GR" dirty="0"/>
              <a:t>επιτρέπει στους ιδιοκτήτες μιάς εταιρείας να αντλούν κεφάλαια από μία μεγάλη ποικιλία εξωτερικών επενδυτών</a:t>
            </a:r>
            <a:r>
              <a:rPr lang="en-US" dirty="0"/>
              <a:t>.</a:t>
            </a:r>
            <a:r>
              <a:rPr lang="el-GR" dirty="0"/>
              <a:t>Μόλις εκδοθεί η μετοχή διαπραγματεύεται στη δευτερογενή αγορά.</a:t>
            </a:r>
            <a:r>
              <a:rPr lang="en-US" dirty="0"/>
              <a:t>  </a:t>
            </a:r>
          </a:p>
          <a:p>
            <a:pPr>
              <a:spcBef>
                <a:spcPct val="0"/>
              </a:spcBef>
            </a:pPr>
            <a:r>
              <a:rPr lang="el-GR" dirty="0"/>
              <a:t>Οι εισηγμένες εταιρείες υπόκεινται σε πρόσθετους κανονισμούς και απαιτήσεις αναφοράς</a:t>
            </a:r>
            <a:r>
              <a:rPr lang="en-US" dirty="0"/>
              <a:t>.</a:t>
            </a:r>
          </a:p>
        </p:txBody>
      </p:sp>
      <p:sp>
        <p:nvSpPr>
          <p:cNvPr id="4" name="Title 3"/>
          <p:cNvSpPr>
            <a:spLocks noGrp="1"/>
          </p:cNvSpPr>
          <p:nvPr>
            <p:ph type="title"/>
          </p:nvPr>
        </p:nvSpPr>
        <p:spPr/>
        <p:txBody>
          <a:bodyPr>
            <a:normAutofit fontScale="90000"/>
          </a:bodyPr>
          <a:lstStyle/>
          <a:p>
            <a:r>
              <a:rPr lang="el-GR" dirty="0"/>
              <a:t>Τί είναι η</a:t>
            </a:r>
            <a:r>
              <a:rPr lang="en-US" dirty="0"/>
              <a:t> </a:t>
            </a:r>
            <a:r>
              <a:rPr lang="el-GR" dirty="0"/>
              <a:t>αρχική αγορά δημόσιας προσφοράς</a:t>
            </a:r>
            <a:r>
              <a:rPr lang="en-US" dirty="0"/>
              <a:t>;(IPO)</a:t>
            </a:r>
          </a:p>
        </p:txBody>
      </p:sp>
    </p:spTree>
    <p:extLst>
      <p:ext uri="{BB962C8B-B14F-4D97-AF65-F5344CB8AC3E}">
        <p14:creationId xmlns:p14="http://schemas.microsoft.com/office/powerpoint/2010/main" val="26387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Δείκτης </a:t>
            </a:r>
            <a:r>
              <a:rPr lang="en-US" dirty="0"/>
              <a:t>S&amp;P 500,</a:t>
            </a:r>
            <a:r>
              <a:rPr lang="el-GR" dirty="0"/>
              <a:t>συνολικές αποδόσεις</a:t>
            </a:r>
            <a:r>
              <a:rPr lang="en-US" dirty="0"/>
              <a:t>:</a:t>
            </a:r>
            <a:r>
              <a:rPr lang="el-GR" dirty="0"/>
              <a:t>αποδόσεις μερισμάτων + υπεραξίες ή απώλειες</a:t>
            </a:r>
            <a:r>
              <a:rPr lang="en-US" dirty="0"/>
              <a:t> 1968-2018</a:t>
            </a:r>
          </a:p>
        </p:txBody>
      </p:sp>
      <p:sp>
        <p:nvSpPr>
          <p:cNvPr id="6" name="Rectangle 5"/>
          <p:cNvSpPr/>
          <p:nvPr/>
        </p:nvSpPr>
        <p:spPr>
          <a:xfrm>
            <a:off x="1105137" y="5033319"/>
            <a:ext cx="7772401" cy="707886"/>
          </a:xfrm>
          <a:prstGeom prst="rect">
            <a:avLst/>
          </a:prstGeom>
        </p:spPr>
        <p:txBody>
          <a:bodyPr wrap="square" anchor="t">
            <a:spAutoFit/>
          </a:bodyPr>
          <a:lstStyle/>
          <a:p>
            <a:pPr>
              <a:spcAft>
                <a:spcPts val="600"/>
              </a:spcAft>
            </a:pPr>
            <a:r>
              <a:rPr lang="el-GR" sz="2000" dirty="0"/>
              <a:t>Πηγή</a:t>
            </a:r>
            <a:r>
              <a:rPr lang="en-US" sz="2000" dirty="0"/>
              <a:t>: </a:t>
            </a:r>
            <a:r>
              <a:rPr lang="el-GR" sz="2000" dirty="0"/>
              <a:t>Λαμβανόμενα στοιχεία από διάφορες εκδόσεις της </a:t>
            </a:r>
            <a:r>
              <a:rPr lang="en-US" sz="2000" dirty="0"/>
              <a:t>The Wall Street Journal,”</a:t>
            </a:r>
            <a:r>
              <a:rPr lang="el-GR" sz="2000" dirty="0"/>
              <a:t>Επενδυτικός Πίνακας</a:t>
            </a:r>
            <a:r>
              <a:rPr lang="en-US" sz="2000" dirty="0"/>
              <a:t>” .</a:t>
            </a:r>
          </a:p>
        </p:txBody>
      </p:sp>
      <p:graphicFrame>
        <p:nvGraphicFramePr>
          <p:cNvPr id="7" name="Chart 6" descr="Graph illustrating total returns in percent between 1968 and 2018.">
            <a:extLst>
              <a:ext uri="{FF2B5EF4-FFF2-40B4-BE49-F238E27FC236}">
                <a16:creationId xmlns:a16="http://schemas.microsoft.com/office/drawing/2014/main" id="{89FA36A9-25AD-42EC-95AD-253033CBFD52}"/>
              </a:ext>
            </a:extLst>
          </p:cNvPr>
          <p:cNvGraphicFramePr/>
          <p:nvPr>
            <p:extLst>
              <p:ext uri="{D42A27DB-BD31-4B8C-83A1-F6EECF244321}">
                <p14:modId xmlns:p14="http://schemas.microsoft.com/office/powerpoint/2010/main" val="877425637"/>
              </p:ext>
            </p:extLst>
          </p:nvPr>
        </p:nvGraphicFramePr>
        <p:xfrm>
          <a:off x="1491914" y="1600201"/>
          <a:ext cx="6166185" cy="2946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7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2791" y="5468351"/>
            <a:ext cx="7886700" cy="1039479"/>
          </a:xfrm>
        </p:spPr>
        <p:txBody>
          <a:bodyPr/>
          <a:lstStyle/>
          <a:p>
            <a:pPr marL="0" indent="0">
              <a:lnSpc>
                <a:spcPct val="80000"/>
              </a:lnSpc>
              <a:spcBef>
                <a:spcPct val="0"/>
              </a:spcBef>
              <a:buNone/>
            </a:pPr>
            <a:r>
              <a:rPr lang="el-GR" sz="1800" dirty="0"/>
              <a:t>Οι μετοχές μπορεί να βρεθούν σε μία ποικιλία πηγών εκτύπωσης</a:t>
            </a:r>
            <a:r>
              <a:rPr lang="en-US" sz="1800" dirty="0"/>
              <a:t> (</a:t>
            </a:r>
            <a:r>
              <a:rPr lang="en-US" sz="1800" i="1" dirty="0"/>
              <a:t>The Wall Street Journal</a:t>
            </a:r>
            <a:r>
              <a:rPr lang="en-US" sz="1800" dirty="0"/>
              <a:t> </a:t>
            </a:r>
            <a:r>
              <a:rPr lang="el-GR" sz="1800" dirty="0"/>
              <a:t>ή της τοπικής εφημερίδας</a:t>
            </a:r>
            <a:r>
              <a:rPr lang="en-US" sz="1800" dirty="0"/>
              <a:t>) </a:t>
            </a:r>
            <a:r>
              <a:rPr lang="el-GR" sz="1800" dirty="0"/>
              <a:t>και σε διαδικτυακές πηγές</a:t>
            </a:r>
            <a:r>
              <a:rPr lang="en-US" sz="1800" dirty="0"/>
              <a:t> (Yahoo! Finance, CNN Money, or MSN Money).</a:t>
            </a:r>
          </a:p>
          <a:p>
            <a:pPr lvl="2">
              <a:lnSpc>
                <a:spcPct val="80000"/>
              </a:lnSpc>
              <a:spcBef>
                <a:spcPct val="0"/>
              </a:spcBef>
            </a:pPr>
            <a:endParaRPr lang="en-US" sz="1800" dirty="0"/>
          </a:p>
          <a:p>
            <a:pPr>
              <a:lnSpc>
                <a:spcPct val="80000"/>
              </a:lnSpc>
              <a:spcBef>
                <a:spcPct val="0"/>
              </a:spcBef>
            </a:pPr>
            <a:endParaRPr lang="en-US" sz="1800" dirty="0"/>
          </a:p>
        </p:txBody>
      </p:sp>
      <p:sp>
        <p:nvSpPr>
          <p:cNvPr id="7" name="Title 6"/>
          <p:cNvSpPr>
            <a:spLocks noGrp="1"/>
          </p:cNvSpPr>
          <p:nvPr>
            <p:ph type="title"/>
          </p:nvPr>
        </p:nvSpPr>
        <p:spPr/>
        <p:txBody>
          <a:bodyPr>
            <a:normAutofit fontScale="90000"/>
          </a:bodyPr>
          <a:lstStyle/>
          <a:p>
            <a:r>
              <a:rPr lang="el-GR" dirty="0"/>
              <a:t>Προσφορά μετοχών για το </a:t>
            </a:r>
            <a:r>
              <a:rPr lang="en-US" dirty="0"/>
              <a:t>twitter</a:t>
            </a:r>
            <a:r>
              <a:rPr lang="el-GR" dirty="0"/>
              <a:t> </a:t>
            </a:r>
            <a:r>
              <a:rPr lang="en-US" dirty="0"/>
              <a:t>, Inc., </a:t>
            </a:r>
            <a:r>
              <a:rPr lang="el-GR" dirty="0"/>
              <a:t>10 Φεβρουαρίου</a:t>
            </a:r>
            <a:r>
              <a:rPr lang="en-US" dirty="0"/>
              <a:t>, 2017</a:t>
            </a:r>
          </a:p>
        </p:txBody>
      </p:sp>
      <p:pic>
        <p:nvPicPr>
          <p:cNvPr id="3" name="Picture 2" descr="Summary containing a graph of the stock quote for Twitter on February 10, 20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099" y="1299998"/>
            <a:ext cx="6735800" cy="3849029"/>
          </a:xfrm>
          <a:prstGeom prst="rect">
            <a:avLst/>
          </a:prstGeom>
        </p:spPr>
      </p:pic>
      <p:sp>
        <p:nvSpPr>
          <p:cNvPr id="5" name="TextBox 4"/>
          <p:cNvSpPr txBox="1"/>
          <p:nvPr/>
        </p:nvSpPr>
        <p:spPr>
          <a:xfrm>
            <a:off x="1204099" y="4995138"/>
            <a:ext cx="5943600" cy="307777"/>
          </a:xfrm>
          <a:prstGeom prst="rect">
            <a:avLst/>
          </a:prstGeom>
          <a:noFill/>
        </p:spPr>
        <p:txBody>
          <a:bodyPr>
            <a:spAutoFit/>
          </a:bodyPr>
          <a:lstStyle/>
          <a:p>
            <a:pPr>
              <a:defRPr/>
            </a:pPr>
            <a:r>
              <a:rPr lang="el-GR" sz="1400" dirty="0">
                <a:latin typeface="Verdana" panose="020B0604030504040204" pitchFamily="34" charset="0"/>
                <a:ea typeface="Verdana" panose="020B0604030504040204" pitchFamily="34" charset="0"/>
                <a:cs typeface="Verdana" panose="020B0604030504040204" pitchFamily="34" charset="0"/>
              </a:rPr>
              <a:t>Πηγή</a:t>
            </a:r>
            <a:r>
              <a:rPr lang="en-US" sz="1400" dirty="0">
                <a:latin typeface="Verdana" panose="020B0604030504040204" pitchFamily="34" charset="0"/>
                <a:ea typeface="Verdana" panose="020B0604030504040204" pitchFamily="34" charset="0"/>
                <a:cs typeface="Verdana" panose="020B0604030504040204" pitchFamily="34" charset="0"/>
              </a:rPr>
              <a:t>:  Twitter, Inc. (TWTR), finance.yahoo.com.</a:t>
            </a:r>
          </a:p>
        </p:txBody>
      </p:sp>
      <p:pic>
        <p:nvPicPr>
          <p:cNvPr id="4" name="Εικόνα 3">
            <a:extLst>
              <a:ext uri="{FF2B5EF4-FFF2-40B4-BE49-F238E27FC236}">
                <a16:creationId xmlns:a16="http://schemas.microsoft.com/office/drawing/2014/main" id="{04BD0772-1AA5-4A6A-BD45-EFD1566F67DE}"/>
              </a:ext>
            </a:extLst>
          </p:cNvPr>
          <p:cNvPicPr>
            <a:picLocks noChangeAspect="1"/>
          </p:cNvPicPr>
          <p:nvPr/>
        </p:nvPicPr>
        <p:blipFill>
          <a:blip r:embed="rId3"/>
          <a:stretch>
            <a:fillRect/>
          </a:stretch>
        </p:blipFill>
        <p:spPr>
          <a:xfrm>
            <a:off x="0" y="917312"/>
            <a:ext cx="9144000" cy="446049"/>
          </a:xfrm>
          <a:prstGeom prst="rect">
            <a:avLst/>
          </a:prstGeom>
        </p:spPr>
      </p:pic>
    </p:spTree>
    <p:extLst>
      <p:ext uri="{BB962C8B-B14F-4D97-AF65-F5344CB8AC3E}">
        <p14:creationId xmlns:p14="http://schemas.microsoft.com/office/powerpoint/2010/main" val="149237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l-GR" dirty="0"/>
              <a:t>Οι τίτλοι είναι συνήθως σε ισορροπία και είναι αρκετά </a:t>
            </a:r>
            <a:r>
              <a:rPr lang="en-US" dirty="0"/>
              <a:t>“</a:t>
            </a:r>
            <a:r>
              <a:rPr lang="el-GR" dirty="0"/>
              <a:t>ακριβείς</a:t>
            </a:r>
            <a:r>
              <a:rPr lang="en-US" dirty="0"/>
              <a:t>”</a:t>
            </a:r>
            <a:r>
              <a:rPr lang="el-GR" dirty="0"/>
              <a:t>.</a:t>
            </a:r>
            <a:r>
              <a:rPr lang="en-US" dirty="0"/>
              <a:t>  </a:t>
            </a:r>
          </a:p>
          <a:p>
            <a:pPr>
              <a:spcAft>
                <a:spcPts val="600"/>
              </a:spcAft>
            </a:pPr>
            <a:r>
              <a:rPr lang="el-GR" dirty="0"/>
              <a:t>Οι επενδυτές δεν μπορούν να </a:t>
            </a:r>
            <a:r>
              <a:rPr lang="en-US" dirty="0"/>
              <a:t>“</a:t>
            </a:r>
            <a:r>
              <a:rPr lang="el-GR" dirty="0"/>
              <a:t>νικήσουν την αγορά</a:t>
            </a:r>
            <a:r>
              <a:rPr lang="en-US" dirty="0"/>
              <a:t>”</a:t>
            </a:r>
            <a:r>
              <a:rPr lang="el-GR" dirty="0"/>
              <a:t>εκτός από καλή τύχη ή καλύτερες πληροφορίες.</a:t>
            </a:r>
            <a:endParaRPr lang="en-US" dirty="0"/>
          </a:p>
          <a:p>
            <a:pPr>
              <a:spcAft>
                <a:spcPts val="600"/>
              </a:spcAft>
            </a:pPr>
            <a:r>
              <a:rPr lang="el-GR" dirty="0"/>
              <a:t>Συνεχής απόδοση</a:t>
            </a:r>
            <a:endParaRPr lang="en-US" dirty="0"/>
          </a:p>
          <a:p>
            <a:endParaRPr lang="en-US" dirty="0"/>
          </a:p>
        </p:txBody>
      </p:sp>
      <p:sp>
        <p:nvSpPr>
          <p:cNvPr id="14" name="Title 13"/>
          <p:cNvSpPr>
            <a:spLocks noGrp="1"/>
          </p:cNvSpPr>
          <p:nvPr>
            <p:ph type="title"/>
          </p:nvPr>
        </p:nvSpPr>
        <p:spPr/>
        <p:txBody>
          <a:bodyPr>
            <a:normAutofit fontScale="90000"/>
          </a:bodyPr>
          <a:lstStyle/>
          <a:p>
            <a:r>
              <a:rPr lang="el-GR" dirty="0"/>
              <a:t>Τί εννοούμε με την αποτελεσματικότητα της χρηματιστηριακής αγοράς</a:t>
            </a:r>
            <a:r>
              <a:rPr lang="en-US" dirty="0"/>
              <a:t>;</a:t>
            </a:r>
          </a:p>
        </p:txBody>
      </p:sp>
      <p:grpSp>
        <p:nvGrpSpPr>
          <p:cNvPr id="4" name="Group 17" descr="Highly Inefficient: Small companies not followed by many analysts.  Not much contact with investors.&#10;&#10;Highly Efficient: Large companies followed by many analysts.  Good communications with investors. &#10;"/>
          <p:cNvGrpSpPr>
            <a:grpSpLocks/>
          </p:cNvGrpSpPr>
          <p:nvPr/>
        </p:nvGrpSpPr>
        <p:grpSpPr bwMode="auto">
          <a:xfrm>
            <a:off x="242947" y="3987864"/>
            <a:ext cx="8675687" cy="2784563"/>
            <a:chOff x="182563" y="4024313"/>
            <a:chExt cx="8675689" cy="2651904"/>
          </a:xfrm>
        </p:grpSpPr>
        <p:cxnSp>
          <p:nvCxnSpPr>
            <p:cNvPr id="5" name="Straight Connector 4"/>
            <p:cNvCxnSpPr/>
            <p:nvPr/>
          </p:nvCxnSpPr>
          <p:spPr>
            <a:xfrm rot="5400000">
              <a:off x="1796245" y="4776056"/>
              <a:ext cx="274661" cy="0"/>
            </a:xfrm>
            <a:prstGeom prst="line">
              <a:avLst/>
            </a:prstGeom>
            <a:ln w="38100">
              <a:solidFill>
                <a:srgbClr val="343F5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Group 16"/>
            <p:cNvGrpSpPr>
              <a:grpSpLocks/>
            </p:cNvGrpSpPr>
            <p:nvPr/>
          </p:nvGrpSpPr>
          <p:grpSpPr bwMode="auto">
            <a:xfrm>
              <a:off x="182563" y="4024313"/>
              <a:ext cx="8675689" cy="2651904"/>
              <a:chOff x="182563" y="4024313"/>
              <a:chExt cx="8675689" cy="2651904"/>
            </a:xfrm>
          </p:grpSpPr>
          <p:grpSp>
            <p:nvGrpSpPr>
              <p:cNvPr id="7" name="Group 15"/>
              <p:cNvGrpSpPr>
                <a:grpSpLocks/>
              </p:cNvGrpSpPr>
              <p:nvPr/>
            </p:nvGrpSpPr>
            <p:grpSpPr bwMode="auto">
              <a:xfrm>
                <a:off x="182563" y="4024313"/>
                <a:ext cx="8675689" cy="2651904"/>
                <a:chOff x="182747" y="2353512"/>
                <a:chExt cx="8676265" cy="2653002"/>
              </a:xfrm>
            </p:grpSpPr>
            <p:sp>
              <p:nvSpPr>
                <p:cNvPr id="9" name="Rectangle 15"/>
                <p:cNvSpPr>
                  <a:spLocks noChangeArrowheads="1"/>
                </p:cNvSpPr>
                <p:nvPr/>
              </p:nvSpPr>
              <p:spPr bwMode="auto">
                <a:xfrm>
                  <a:off x="1135308" y="2353512"/>
                  <a:ext cx="2434181" cy="879706"/>
                </a:xfrm>
                <a:prstGeom prst="rect">
                  <a:avLst/>
                </a:prstGeom>
                <a:noFill/>
                <a:ln w="9525">
                  <a:noFill/>
                  <a:miter lim="800000"/>
                  <a:headEnd/>
                  <a:tailEnd/>
                </a:ln>
              </p:spPr>
              <p:txBody>
                <a:bodyPr wrap="square">
                  <a:spAutoFit/>
                </a:bodyPr>
                <a:lstStyle/>
                <a:p>
                  <a:pPr algn="ctr">
                    <a:defRPr/>
                  </a:pPr>
                  <a:r>
                    <a:rPr lang="el-GR" dirty="0">
                      <a:solidFill>
                        <a:srgbClr val="343F52"/>
                      </a:solidFill>
                      <a:latin typeface="Verdana" panose="020B0604030504040204" pitchFamily="34" charset="0"/>
                      <a:ea typeface="Verdana" panose="020B0604030504040204" pitchFamily="34" charset="0"/>
                      <a:cs typeface="Verdana" panose="020B0604030504040204" pitchFamily="34" charset="0"/>
                    </a:rPr>
                    <a:t>Εξαιρετικά</a:t>
                  </a:r>
                </a:p>
                <a:p>
                  <a:pPr algn="ctr">
                    <a:defRPr/>
                  </a:pPr>
                  <a:r>
                    <a:rPr lang="el-GR" dirty="0">
                      <a:solidFill>
                        <a:srgbClr val="343F52"/>
                      </a:solidFill>
                      <a:latin typeface="Verdana" panose="020B0604030504040204" pitchFamily="34" charset="0"/>
                      <a:ea typeface="Verdana" panose="020B0604030504040204" pitchFamily="34" charset="0"/>
                      <a:cs typeface="Verdana" panose="020B0604030504040204" pitchFamily="34" charset="0"/>
                    </a:rPr>
                    <a:t>αναποτελεσματική</a:t>
                  </a:r>
                  <a:endParaRPr lang="en-US" dirty="0">
                    <a:solidFill>
                      <a:srgbClr val="343F52"/>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dirty="0">
                      <a:solidFill>
                        <a:srgbClr val="343F52"/>
                      </a:solidFill>
                      <a:latin typeface="Verdana" panose="020B0604030504040204" pitchFamily="34" charset="0"/>
                      <a:ea typeface="Verdana" panose="020B0604030504040204" pitchFamily="34" charset="0"/>
                      <a:cs typeface="Verdana" panose="020B0604030504040204" pitchFamily="34" charset="0"/>
                    </a:rPr>
                    <a:t>       </a:t>
                  </a:r>
                </a:p>
              </p:txBody>
            </p:sp>
            <p:cxnSp>
              <p:nvCxnSpPr>
                <p:cNvPr id="10" name="Straight Connector 4"/>
                <p:cNvCxnSpPr>
                  <a:cxnSpLocks noChangeShapeType="1"/>
                </p:cNvCxnSpPr>
                <p:nvPr/>
              </p:nvCxnSpPr>
              <p:spPr bwMode="auto">
                <a:xfrm>
                  <a:off x="1944989" y="3104771"/>
                  <a:ext cx="5239099" cy="1589"/>
                </a:xfrm>
                <a:prstGeom prst="line">
                  <a:avLst/>
                </a:prstGeom>
                <a:noFill/>
                <a:ln w="38100" algn="ctr">
                  <a:solidFill>
                    <a:srgbClr val="343F52"/>
                  </a:solidFill>
                  <a:miter lim="800000"/>
                  <a:headEnd type="none" w="sm" len="sm"/>
                  <a:tailEnd type="none" w="sm" len="sm"/>
                </a:ln>
                <a:effectLst>
                  <a:outerShdw blurRad="50800" dist="38100" dir="2700000" algn="tl" rotWithShape="0">
                    <a:prstClr val="black">
                      <a:alpha val="40000"/>
                    </a:prstClr>
                  </a:outerShdw>
                </a:effectLst>
              </p:spPr>
            </p:cxnSp>
            <p:sp>
              <p:nvSpPr>
                <p:cNvPr id="11" name="Rectangle 17"/>
                <p:cNvSpPr>
                  <a:spLocks noChangeArrowheads="1"/>
                </p:cNvSpPr>
                <p:nvPr/>
              </p:nvSpPr>
              <p:spPr bwMode="auto">
                <a:xfrm>
                  <a:off x="6393461" y="2353512"/>
                  <a:ext cx="2100050" cy="879706"/>
                </a:xfrm>
                <a:prstGeom prst="rect">
                  <a:avLst/>
                </a:prstGeom>
                <a:noFill/>
                <a:ln w="9525">
                  <a:noFill/>
                  <a:miter lim="800000"/>
                  <a:headEnd/>
                  <a:tailEnd/>
                </a:ln>
              </p:spPr>
              <p:txBody>
                <a:bodyPr wrap="square">
                  <a:spAutoFit/>
                </a:bodyPr>
                <a:lstStyle/>
                <a:p>
                  <a:pPr algn="ctr">
                    <a:defRPr/>
                  </a:pPr>
                  <a:r>
                    <a:rPr lang="el-GR" dirty="0">
                      <a:solidFill>
                        <a:srgbClr val="343F52"/>
                      </a:solidFill>
                      <a:latin typeface="Verdana" panose="020B0604030504040204" pitchFamily="34" charset="0"/>
                      <a:ea typeface="Verdana" panose="020B0604030504040204" pitchFamily="34" charset="0"/>
                      <a:cs typeface="Verdana" panose="020B0604030504040204" pitchFamily="34" charset="0"/>
                    </a:rPr>
                    <a:t>Εξαιρετικά</a:t>
                  </a:r>
                </a:p>
                <a:p>
                  <a:pPr algn="ctr">
                    <a:defRPr/>
                  </a:pPr>
                  <a:r>
                    <a:rPr lang="el-GR" dirty="0">
                      <a:solidFill>
                        <a:srgbClr val="343F52"/>
                      </a:solidFill>
                      <a:latin typeface="Verdana" panose="020B0604030504040204" pitchFamily="34" charset="0"/>
                      <a:ea typeface="Verdana" panose="020B0604030504040204" pitchFamily="34" charset="0"/>
                      <a:cs typeface="Verdana" panose="020B0604030504040204" pitchFamily="34" charset="0"/>
                    </a:rPr>
                    <a:t>αποτελεσματική</a:t>
                  </a:r>
                  <a:endParaRPr lang="en-US" dirty="0">
                    <a:solidFill>
                      <a:srgbClr val="343F52"/>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dirty="0">
                      <a:solidFill>
                        <a:srgbClr val="343F52"/>
                      </a:solidFill>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p:cNvSpPr/>
                <p:nvPr/>
              </p:nvSpPr>
              <p:spPr bwMode="auto">
                <a:xfrm>
                  <a:off x="182747" y="3335074"/>
                  <a:ext cx="3489557" cy="1407529"/>
                </a:xfrm>
                <a:prstGeom prst="rect">
                  <a:avLst/>
                </a:prstGeom>
              </p:spPr>
              <p:txBody>
                <a:bodyPr>
                  <a:spAutoFit/>
                </a:bodyPr>
                <a:lstStyle/>
                <a:p>
                  <a:pPr algn="ctr">
                    <a:defRPr/>
                  </a:pPr>
                  <a:r>
                    <a:rPr lang="el-GR" spc="-50" dirty="0">
                      <a:solidFill>
                        <a:srgbClr val="343F52"/>
                      </a:solidFill>
                      <a:latin typeface="Verdana" panose="020B0604030504040204" pitchFamily="34" charset="0"/>
                      <a:ea typeface="Verdana" panose="020B0604030504040204" pitchFamily="34" charset="0"/>
                      <a:cs typeface="Verdana" panose="020B0604030504040204" pitchFamily="34" charset="0"/>
                    </a:rPr>
                    <a:t>Μικρές εταιρείες που δεν ακολουθήθηκαν από πολλούς αναλυτές</a:t>
                  </a:r>
                  <a:r>
                    <a:rPr lang="en-US" spc="-50" dirty="0">
                      <a:solidFill>
                        <a:srgbClr val="343F52"/>
                      </a:solidFill>
                      <a:latin typeface="Verdana" panose="020B0604030504040204" pitchFamily="34" charset="0"/>
                      <a:ea typeface="Verdana" panose="020B0604030504040204" pitchFamily="34" charset="0"/>
                      <a:cs typeface="Verdana" panose="020B0604030504040204" pitchFamily="34" charset="0"/>
                    </a:rPr>
                    <a:t>.</a:t>
                  </a:r>
                  <a:r>
                    <a:rPr lang="el-GR" spc="-50" dirty="0">
                      <a:solidFill>
                        <a:srgbClr val="343F52"/>
                      </a:solidFill>
                      <a:latin typeface="Verdana" panose="020B0604030504040204" pitchFamily="34" charset="0"/>
                      <a:ea typeface="Verdana" panose="020B0604030504040204" pitchFamily="34" charset="0"/>
                      <a:cs typeface="Verdana" panose="020B0604030504040204" pitchFamily="34" charset="0"/>
                    </a:rPr>
                    <a:t>Όχι πολύ επαφή με τους επενδυτές</a:t>
                  </a:r>
                  <a:endParaRPr lang="en-US" spc="-50" dirty="0">
                    <a:solidFill>
                      <a:srgbClr val="343F52"/>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pc="-100" dirty="0">
                      <a:solidFill>
                        <a:srgbClr val="343F52"/>
                      </a:solidFill>
                      <a:latin typeface="+mn-lt"/>
                    </a:rPr>
                    <a:t>       </a:t>
                  </a:r>
                </a:p>
              </p:txBody>
            </p:sp>
            <p:sp>
              <p:nvSpPr>
                <p:cNvPr id="13" name="Rectangle 12"/>
                <p:cNvSpPr/>
                <p:nvPr/>
              </p:nvSpPr>
              <p:spPr bwMode="auto">
                <a:xfrm>
                  <a:off x="5507577" y="3335074"/>
                  <a:ext cx="3351435" cy="1671440"/>
                </a:xfrm>
                <a:prstGeom prst="rect">
                  <a:avLst/>
                </a:prstGeom>
              </p:spPr>
              <p:txBody>
                <a:bodyPr>
                  <a:spAutoFit/>
                </a:bodyPr>
                <a:lstStyle/>
                <a:p>
                  <a:pPr algn="ctr">
                    <a:defRPr/>
                  </a:pPr>
                  <a:r>
                    <a:rPr lang="el-GR" spc="-50" dirty="0">
                      <a:solidFill>
                        <a:srgbClr val="343F52"/>
                      </a:solidFill>
                      <a:latin typeface="Verdana" panose="020B0604030504040204" pitchFamily="34" charset="0"/>
                      <a:ea typeface="Verdana" panose="020B0604030504040204" pitchFamily="34" charset="0"/>
                      <a:cs typeface="Verdana" panose="020B0604030504040204" pitchFamily="34" charset="0"/>
                    </a:rPr>
                    <a:t>Μεγάλες εταιρείες ακολουθούμενες από πολλούς αναλυτές</a:t>
                  </a:r>
                  <a:r>
                    <a:rPr lang="en-US" spc="-50" dirty="0">
                      <a:solidFill>
                        <a:srgbClr val="343F52"/>
                      </a:solidFill>
                      <a:latin typeface="Verdana" panose="020B0604030504040204" pitchFamily="34" charset="0"/>
                      <a:ea typeface="Verdana" panose="020B0604030504040204" pitchFamily="34" charset="0"/>
                      <a:cs typeface="Verdana" panose="020B0604030504040204" pitchFamily="34" charset="0"/>
                    </a:rPr>
                    <a:t>.</a:t>
                  </a:r>
                  <a:endParaRPr lang="el-GR" spc="-50" dirty="0">
                    <a:solidFill>
                      <a:srgbClr val="343F52"/>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l-GR" spc="-50" dirty="0">
                      <a:solidFill>
                        <a:srgbClr val="343F52"/>
                      </a:solidFill>
                      <a:latin typeface="Verdana" panose="020B0604030504040204" pitchFamily="34" charset="0"/>
                      <a:ea typeface="Verdana" panose="020B0604030504040204" pitchFamily="34" charset="0"/>
                      <a:cs typeface="Verdana" panose="020B0604030504040204" pitchFamily="34" charset="0"/>
                    </a:rPr>
                    <a:t>Καλή επεφή με τους επενδυτές</a:t>
                  </a:r>
                  <a:endParaRPr lang="en-US" spc="-50" dirty="0">
                    <a:solidFill>
                      <a:srgbClr val="343F52"/>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pc="-100" dirty="0">
                      <a:latin typeface="+mn-lt"/>
                    </a:rPr>
                    <a:t>       </a:t>
                  </a:r>
                </a:p>
              </p:txBody>
            </p:sp>
          </p:grpSp>
          <p:cxnSp>
            <p:nvCxnSpPr>
              <p:cNvPr id="8" name="Straight Connector 7"/>
              <p:cNvCxnSpPr/>
              <p:nvPr/>
            </p:nvCxnSpPr>
            <p:spPr>
              <a:xfrm rot="5400000">
                <a:off x="7046109" y="4776056"/>
                <a:ext cx="274661" cy="0"/>
              </a:xfrm>
              <a:prstGeom prst="line">
                <a:avLst/>
              </a:prstGeom>
              <a:ln w="38100">
                <a:solidFill>
                  <a:srgbClr val="343F5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0914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Επιπτώσεις της αποτελεσματικής αγοράς</a:t>
            </a:r>
            <a:r>
              <a:rPr lang="en-US" dirty="0"/>
              <a:t> </a:t>
            </a:r>
          </a:p>
        </p:txBody>
      </p:sp>
      <p:sp>
        <p:nvSpPr>
          <p:cNvPr id="6" name="TextBox 5"/>
          <p:cNvSpPr txBox="1"/>
          <p:nvPr/>
        </p:nvSpPr>
        <p:spPr>
          <a:xfrm>
            <a:off x="1229866" y="3718746"/>
            <a:ext cx="6886205" cy="1600438"/>
          </a:xfrm>
          <a:prstGeom prst="rect">
            <a:avLst/>
          </a:prstGeom>
          <a:noFill/>
        </p:spPr>
        <p:txBody>
          <a:bodyPr wrap="square" rtlCol="0">
            <a:spAutoFit/>
          </a:bodyPr>
          <a:lstStyle/>
          <a:p>
            <a:pPr lvl="0"/>
            <a:r>
              <a:rPr lang="el-GR" sz="2000" dirty="0">
                <a:latin typeface="Verdana" panose="020B0604030504040204" pitchFamily="34" charset="0"/>
                <a:ea typeface="Verdana" panose="020B0604030504040204" pitchFamily="34" charset="0"/>
                <a:cs typeface="Verdana" panose="020B0604030504040204" pitchFamily="34" charset="0"/>
              </a:rPr>
              <a:t>Όχι.Εάν η αγορά είναι αποτελεσματική αυτές οι πληροφορίες θα έχουν ήδη ενσωματωθεί στη τιμή της μετοχής της εταιρείας</a:t>
            </a:r>
            <a:r>
              <a:rPr lang="en-US" sz="2000" dirty="0">
                <a:latin typeface="Verdana" panose="020B0604030504040204" pitchFamily="34" charset="0"/>
                <a:ea typeface="Verdana" panose="020B0604030504040204" pitchFamily="34" charset="0"/>
                <a:cs typeface="Verdana" panose="020B0604030504040204" pitchFamily="34" charset="0"/>
              </a:rPr>
              <a:t>.</a:t>
            </a:r>
            <a:r>
              <a:rPr lang="el-GR" sz="2000" dirty="0">
                <a:latin typeface="Verdana" panose="020B0604030504040204" pitchFamily="34" charset="0"/>
                <a:ea typeface="Verdana" panose="020B0604030504040204" pitchFamily="34" charset="0"/>
                <a:cs typeface="Verdana" panose="020B0604030504040204" pitchFamily="34" charset="0"/>
              </a:rPr>
              <a:t>Έτσι,είναι μάλλον πόλύ αργά για να </a:t>
            </a:r>
            <a:r>
              <a:rPr lang="en-US" sz="2000" dirty="0">
                <a:latin typeface="Verdana" panose="020B0604030504040204" pitchFamily="34" charset="0"/>
                <a:ea typeface="Verdana" panose="020B0604030504040204" pitchFamily="34" charset="0"/>
                <a:cs typeface="Verdana" panose="020B0604030504040204" pitchFamily="34" charset="0"/>
              </a:rPr>
              <a:t>“</a:t>
            </a:r>
            <a:r>
              <a:rPr lang="el-GR" sz="2000" dirty="0">
                <a:latin typeface="Verdana" panose="020B0604030504040204" pitchFamily="34" charset="0"/>
                <a:ea typeface="Verdana" panose="020B0604030504040204" pitchFamily="34" charset="0"/>
                <a:cs typeface="Verdana" panose="020B0604030504040204" pitchFamily="34" charset="0"/>
              </a:rPr>
              <a:t>αξιοποιήσετε</a:t>
            </a:r>
            <a:r>
              <a:rPr lang="en-US" sz="2000" dirty="0">
                <a:latin typeface="Verdana" panose="020B0604030504040204" pitchFamily="34" charset="0"/>
                <a:ea typeface="Verdana" panose="020B0604030504040204" pitchFamily="34" charset="0"/>
                <a:cs typeface="Verdana" panose="020B0604030504040204" pitchFamily="34" charset="0"/>
              </a:rPr>
              <a:t>”</a:t>
            </a:r>
            <a:r>
              <a:rPr lang="el-GR" sz="2000" dirty="0">
                <a:latin typeface="Verdana" panose="020B0604030504040204" pitchFamily="34" charset="0"/>
                <a:ea typeface="Verdana" panose="020B0604030504040204" pitchFamily="34" charset="0"/>
                <a:cs typeface="Verdana" panose="020B0604030504040204" pitchFamily="34" charset="0"/>
              </a:rPr>
              <a:t> τις πληροφορίες.</a:t>
            </a:r>
            <a:r>
              <a:rPr lang="en-US" sz="2000" dirty="0">
                <a:latin typeface="Verdana" panose="020B0604030504040204" pitchFamily="34" charset="0"/>
                <a:ea typeface="Verdana" panose="020B0604030504040204" pitchFamily="34" charset="0"/>
                <a:cs typeface="Verdana" panose="020B0604030504040204" pitchFamily="34" charset="0"/>
              </a:rPr>
              <a:t> </a:t>
            </a:r>
          </a:p>
          <a:p>
            <a:endParaRPr lang="en-US" dirty="0"/>
          </a:p>
        </p:txBody>
      </p:sp>
      <p:sp>
        <p:nvSpPr>
          <p:cNvPr id="9" name="Rectangle 8" descr="Box illustrating an example of whether or not to buy stock when the market is highly efficient. ">
            <a:extLst>
              <a:ext uri="{FF2B5EF4-FFF2-40B4-BE49-F238E27FC236}">
                <a16:creationId xmlns:a16="http://schemas.microsoft.com/office/drawing/2014/main" id="{AD179A88-0393-45DA-8531-7ECFABBCDDFA}"/>
              </a:ext>
            </a:extLst>
          </p:cNvPr>
          <p:cNvSpPr/>
          <p:nvPr/>
        </p:nvSpPr>
        <p:spPr>
          <a:xfrm>
            <a:off x="1035185" y="1781046"/>
            <a:ext cx="6904785" cy="1677951"/>
          </a:xfrm>
          <a:prstGeom prst="rect">
            <a:avLst/>
          </a:prstGeom>
          <a:solidFill>
            <a:srgbClr val="343F5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l-GR"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Ακούτε στις ειδήσεις ότι μία εταιρεία ιατρικής έρευνας έλαβε έγκριση από το </a:t>
            </a:r>
            <a:r>
              <a:rPr lang="en-US"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FDA</a:t>
            </a:r>
            <a:r>
              <a:rPr lang="el-GR"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για ένα από τα προϊόντα της.Εάν η αγορά είναι πολύ αποτελεσματική μπορείτε να περιμένετε να επωφεληθείτε από αυτές τις πληροφορίες αγοράζοντας μετοχές</a:t>
            </a:r>
            <a:r>
              <a:rPr lang="en-US"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9961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Επιπτώσεις της αποτελεσματικής αγοράς</a:t>
            </a:r>
            <a:endParaRPr lang="en-US" dirty="0"/>
          </a:p>
        </p:txBody>
      </p:sp>
      <p:grpSp>
        <p:nvGrpSpPr>
          <p:cNvPr id="2" name="Group 1" descr="Market efficiency explained by using two boxes, one containing the question and the second containing the answer."/>
          <p:cNvGrpSpPr/>
          <p:nvPr/>
        </p:nvGrpSpPr>
        <p:grpSpPr>
          <a:xfrm>
            <a:off x="680524" y="1181686"/>
            <a:ext cx="8153987" cy="5373859"/>
            <a:chOff x="694592" y="1694996"/>
            <a:chExt cx="7886700" cy="4351338"/>
          </a:xfrm>
        </p:grpSpPr>
        <p:sp>
          <p:nvSpPr>
            <p:cNvPr id="5" name="Rectangle 4"/>
            <p:cNvSpPr/>
            <p:nvPr/>
          </p:nvSpPr>
          <p:spPr>
            <a:xfrm>
              <a:off x="694592" y="1694996"/>
              <a:ext cx="7886700" cy="4351338"/>
            </a:xfrm>
            <a:prstGeom prst="rect">
              <a:avLst/>
            </a:prstGeom>
            <a:noFill/>
          </p:spPr>
        </p:sp>
        <p:sp>
          <p:nvSpPr>
            <p:cNvPr id="6" name="Freeform 5" descr="An example illustrating if it would be wise to buy shares of a hot IPO."/>
            <p:cNvSpPr/>
            <p:nvPr/>
          </p:nvSpPr>
          <p:spPr>
            <a:xfrm>
              <a:off x="857419" y="1942639"/>
              <a:ext cx="3029376" cy="3856050"/>
            </a:xfrm>
            <a:custGeom>
              <a:avLst/>
              <a:gdLst>
                <a:gd name="connsiteX0" fmla="*/ 0 w 3029376"/>
                <a:gd name="connsiteY0" fmla="*/ 0 h 3856050"/>
                <a:gd name="connsiteX1" fmla="*/ 3029376 w 3029376"/>
                <a:gd name="connsiteY1" fmla="*/ 0 h 3856050"/>
                <a:gd name="connsiteX2" fmla="*/ 3029376 w 3029376"/>
                <a:gd name="connsiteY2" fmla="*/ 3856050 h 3856050"/>
                <a:gd name="connsiteX3" fmla="*/ 0 w 3029376"/>
                <a:gd name="connsiteY3" fmla="*/ 3856050 h 3856050"/>
                <a:gd name="connsiteX4" fmla="*/ 0 w 3029376"/>
                <a:gd name="connsiteY4" fmla="*/ 0 h 3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376" h="3856050">
                  <a:moveTo>
                    <a:pt x="0" y="0"/>
                  </a:moveTo>
                  <a:lnTo>
                    <a:pt x="3029376" y="0"/>
                  </a:lnTo>
                  <a:lnTo>
                    <a:pt x="3029376" y="3856050"/>
                  </a:lnTo>
                  <a:lnTo>
                    <a:pt x="0" y="3856050"/>
                  </a:lnTo>
                  <a:lnTo>
                    <a:pt x="0" y="0"/>
                  </a:lnTo>
                  <a:close/>
                </a:path>
              </a:pathLst>
            </a:custGeom>
            <a:solidFill>
              <a:srgbClr val="343F52"/>
            </a:solidFill>
            <a:ln w="2540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48260" rIns="135128" bIns="48260" numCol="1" spcCol="1270" anchor="ctr" anchorCtr="0">
              <a:noAutofit/>
            </a:bodyPr>
            <a:lstStyle/>
            <a:p>
              <a:pPr lvl="0" defTabSz="844550" rtl="0">
                <a:lnSpc>
                  <a:spcPct val="90000"/>
                </a:lnSpc>
                <a:spcBef>
                  <a:spcPct val="0"/>
                </a:spcBef>
                <a:spcAft>
                  <a:spcPct val="35000"/>
                </a:spcAft>
              </a:pPr>
              <a:r>
                <a:rPr lang="el-GR"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Ενας μικρός επενδυτής διαβάζει  για μιά</a:t>
              </a:r>
              <a:r>
                <a:rPr lang="en-US"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r>
                <a:rPr lang="el-GR"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καυτή</a:t>
              </a:r>
              <a:r>
                <a:rPr lang="en-US"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r>
                <a:rPr lang="el-GR"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δημόσια εγγραφή </a:t>
              </a:r>
              <a:r>
                <a:rPr lang="en-US"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(IPO)</a:t>
              </a:r>
              <a:r>
                <a:rPr lang="el-GR"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που έχει προγραμματισθεί  να δημοσιευθεί αργότερα αυτή την εβδομάδα.Θέλει να αγοράσει όσες μετοχές μπορεί και σχεδιάζει να αγοράσει πολλές μετοχές τη πρώτη ημέρα μόλις ξεκινήσει η διαπραγμάτευση της μετοχής.Θα συμβουλεύατε τον επενδυτή να κάνει αυτό</a:t>
              </a:r>
              <a:r>
                <a:rPr lang="en-US" sz="1900" kern="1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p>
          </p:txBody>
        </p:sp>
        <p:sp>
          <p:nvSpPr>
            <p:cNvPr id="7" name="Right Arrow 6"/>
            <p:cNvSpPr/>
            <p:nvPr/>
          </p:nvSpPr>
          <p:spPr>
            <a:xfrm>
              <a:off x="3984495" y="3676262"/>
              <a:ext cx="1161064" cy="388805"/>
            </a:xfrm>
            <a:prstGeom prst="rightArrow">
              <a:avLst/>
            </a:prstGeom>
            <a:solidFill>
              <a:schemeClr val="tx1">
                <a:lumMod val="65000"/>
                <a:lumOff val="35000"/>
              </a:schemeClr>
            </a:solidFill>
            <a:ln w="38100">
              <a:solidFill>
                <a:srgbClr val="343F52"/>
              </a:solidFill>
            </a:ln>
            <a:effectLst>
              <a:outerShdw blurRad="50800" dist="38100" dir="2700000" algn="tl" rotWithShape="0">
                <a:prstClr val="black">
                  <a:alpha val="40000"/>
                </a:prstClr>
              </a:outerShdw>
            </a:effectLst>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descr="Description of why it would not be wise to buy shares of a hot IPO."/>
            <p:cNvSpPr/>
            <p:nvPr/>
          </p:nvSpPr>
          <p:spPr>
            <a:xfrm>
              <a:off x="5205440" y="1942639"/>
              <a:ext cx="3213023" cy="3856050"/>
            </a:xfrm>
            <a:custGeom>
              <a:avLst/>
              <a:gdLst>
                <a:gd name="connsiteX0" fmla="*/ 0 w 3213023"/>
                <a:gd name="connsiteY0" fmla="*/ 0 h 3856050"/>
                <a:gd name="connsiteX1" fmla="*/ 3213023 w 3213023"/>
                <a:gd name="connsiteY1" fmla="*/ 0 h 3856050"/>
                <a:gd name="connsiteX2" fmla="*/ 3213023 w 3213023"/>
                <a:gd name="connsiteY2" fmla="*/ 3856050 h 3856050"/>
                <a:gd name="connsiteX3" fmla="*/ 0 w 3213023"/>
                <a:gd name="connsiteY3" fmla="*/ 3856050 h 3856050"/>
                <a:gd name="connsiteX4" fmla="*/ 0 w 3213023"/>
                <a:gd name="connsiteY4" fmla="*/ 0 h 3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3023" h="3856050">
                  <a:moveTo>
                    <a:pt x="0" y="0"/>
                  </a:moveTo>
                  <a:lnTo>
                    <a:pt x="3213023" y="0"/>
                  </a:lnTo>
                  <a:lnTo>
                    <a:pt x="3213023" y="3856050"/>
                  </a:lnTo>
                  <a:lnTo>
                    <a:pt x="0" y="3856050"/>
                  </a:lnTo>
                  <a:lnTo>
                    <a:pt x="0" y="0"/>
                  </a:lnTo>
                  <a:close/>
                </a:path>
              </a:pathLst>
            </a:custGeom>
            <a:solidFill>
              <a:schemeClr val="tx1">
                <a:lumMod val="65000"/>
                <a:lumOff val="35000"/>
              </a:schemeClr>
            </a:solidFill>
            <a:ln w="25400">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160" tIns="45720" rIns="137160" bIns="45720" numCol="1" spcCol="1270" anchor="ctr" anchorCtr="0">
              <a:noAutofit/>
            </a:bodyPr>
            <a:lstStyle/>
            <a:p>
              <a:pPr marL="0" lvl="1" algn="l" defTabSz="844550" rtl="0">
                <a:lnSpc>
                  <a:spcPct val="90000"/>
                </a:lnSpc>
                <a:spcBef>
                  <a:spcPct val="0"/>
                </a:spcBef>
                <a:spcAft>
                  <a:spcPct val="15000"/>
                </a:spcAft>
              </a:pPr>
              <a:r>
                <a:rPr lang="el-GR"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Πιθανώς όχι.Το μακροπρόθεσμο ιστορικό των </a:t>
              </a:r>
              <a:endParaRPr lang="en-US"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a:p>
              <a:pPr marL="0" lvl="1" algn="l" defTabSz="844550" rtl="0">
                <a:lnSpc>
                  <a:spcPct val="90000"/>
                </a:lnSpc>
                <a:spcBef>
                  <a:spcPct val="0"/>
                </a:spcBef>
                <a:spcAft>
                  <a:spcPct val="15000"/>
                </a:spcAft>
              </a:pPr>
              <a:r>
                <a:rPr lang="en-US"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r>
                <a:rPr lang="el-GR"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καυτών</a:t>
              </a:r>
              <a:r>
                <a:rPr lang="en-US"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t>
              </a:r>
              <a:r>
                <a:rPr lang="el-GR"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δημόσιων εγγραφών (</a:t>
              </a:r>
              <a:r>
                <a:rPr lang="en-US"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IPO)</a:t>
              </a:r>
              <a:r>
                <a:rPr lang="el-GR" sz="19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δεν είναι τόσο καλό εκτός εάν μπείτε στο ισόγειο και λάβετε μιά κατανομή μετοχών πρίν την έναρξη διαπραγμάτευσης της μετοχής.Είναι συνήθως δύσκολο για τους μικρούς επενδυτές να λαμβάνουν μετοχές καυτών δημόσιων εγγραφών πρίν την έναρξη διαπραγμάτευσης της μετοχής.</a:t>
              </a:r>
              <a:endParaRPr lang="en-US" sz="1900" kern="12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25896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85000" lnSpcReduction="20000"/>
          </a:bodyPr>
          <a:lstStyle/>
          <a:p>
            <a:pPr>
              <a:spcBef>
                <a:spcPts val="1200"/>
              </a:spcBef>
              <a:spcAft>
                <a:spcPts val="600"/>
              </a:spcAft>
            </a:pPr>
            <a:r>
              <a:rPr lang="el-GR" dirty="0"/>
              <a:t>Είναι δαπανηρό ή και επικίνδυνο για τους εμπόρους να επωφεληθούν από τα περιουσιακά στοιχεία που έχουν υποτιμηθεί</a:t>
            </a:r>
            <a:r>
              <a:rPr lang="en-US" dirty="0"/>
              <a:t>.</a:t>
            </a:r>
          </a:p>
          <a:p>
            <a:pPr>
              <a:spcBef>
                <a:spcPts val="1200"/>
              </a:spcBef>
              <a:spcAft>
                <a:spcPts val="600"/>
              </a:spcAft>
            </a:pPr>
            <a:r>
              <a:rPr lang="el-GR" dirty="0"/>
              <a:t>Οι γνωστικές προκαταλήψεις προκαλούν τους επενδυτές να κάνουν συστηματικά λάθη που οδηγούν σε αναποτελεσματικότητα</a:t>
            </a:r>
            <a:r>
              <a:rPr lang="en-US" dirty="0"/>
              <a:t>.</a:t>
            </a:r>
            <a:r>
              <a:rPr lang="el-GR" dirty="0"/>
              <a:t>Αυτός είναι ένας τομέας έρευνας που είναι γνωστός ώς </a:t>
            </a:r>
            <a:r>
              <a:rPr lang="en-US" dirty="0"/>
              <a:t> “</a:t>
            </a:r>
            <a:r>
              <a:rPr lang="el-GR" b="1" dirty="0"/>
              <a:t>Συμπεριφορά χρηματοδότησης</a:t>
            </a:r>
            <a:r>
              <a:rPr lang="en-US" b="1" dirty="0"/>
              <a:t>”</a:t>
            </a:r>
            <a:r>
              <a:rPr lang="el-GR" b="1" dirty="0"/>
              <a:t>.</a:t>
            </a:r>
            <a:r>
              <a:rPr lang="en-US" b="1" dirty="0"/>
              <a:t> </a:t>
            </a:r>
            <a:r>
              <a:rPr lang="el-GR" dirty="0"/>
              <a:t>Η χρηματοοικονομική συμπεριφορά δανείζεται γνώσεις από τη ψυχολογία για να κατανοήσει καλύτερα πώς μπορεί να διατηρηθεί η παράλογη συμπεριφορά με τη πάροδο του χρόνου.Μερικά παραδείγματα περιλαμβάνουν</a:t>
            </a:r>
            <a:r>
              <a:rPr lang="en-US" dirty="0"/>
              <a:t>:</a:t>
            </a:r>
          </a:p>
          <a:p>
            <a:pPr lvl="1">
              <a:spcBef>
                <a:spcPts val="1200"/>
              </a:spcBef>
            </a:pPr>
            <a:r>
              <a:rPr lang="el-GR" dirty="0"/>
              <a:t>Αξιολόγηση διαφορετικών κινδύνων στις αγορές στην άνοδο και στη πτώση</a:t>
            </a:r>
            <a:r>
              <a:rPr lang="en-US" dirty="0"/>
              <a:t>.</a:t>
            </a:r>
          </a:p>
          <a:p>
            <a:pPr lvl="1">
              <a:spcBef>
                <a:spcPts val="1200"/>
              </a:spcBef>
            </a:pPr>
            <a:r>
              <a:rPr lang="el-GR" dirty="0"/>
              <a:t>Οι επενδυτές γίνονται </a:t>
            </a:r>
            <a:r>
              <a:rPr lang="en-US" dirty="0"/>
              <a:t>“</a:t>
            </a:r>
            <a:r>
              <a:rPr lang="el-GR" dirty="0"/>
              <a:t>αγκυροβολημένοι</a:t>
            </a:r>
            <a:r>
              <a:rPr lang="en-US" dirty="0"/>
              <a:t>”</a:t>
            </a:r>
            <a:r>
              <a:rPr lang="el-GR" dirty="0"/>
              <a:t>σε συγκεκριμένες απόψεις και αποτυγχάνουν να ανταποκριθούν σε νέες πληροφορίες που έρχονται σε αντιπαράθεση με τις υπάρχουσες απόψεις τους</a:t>
            </a:r>
            <a:r>
              <a:rPr lang="en-US" dirty="0"/>
              <a:t>.</a:t>
            </a:r>
          </a:p>
        </p:txBody>
      </p:sp>
      <p:sp>
        <p:nvSpPr>
          <p:cNvPr id="4" name="Title 3"/>
          <p:cNvSpPr>
            <a:spLocks noGrp="1"/>
          </p:cNvSpPr>
          <p:nvPr>
            <p:ph type="title"/>
          </p:nvPr>
        </p:nvSpPr>
        <p:spPr/>
        <p:txBody>
          <a:bodyPr>
            <a:normAutofit fontScale="90000"/>
          </a:bodyPr>
          <a:lstStyle/>
          <a:p>
            <a:r>
              <a:rPr lang="el-GR" dirty="0"/>
              <a:t>Συμπεριφορά Χρηματοδότησης</a:t>
            </a:r>
            <a:r>
              <a:rPr lang="en-US" dirty="0"/>
              <a:t>: </a:t>
            </a:r>
            <a:br>
              <a:rPr lang="en-US" dirty="0"/>
            </a:br>
            <a:r>
              <a:rPr lang="el-GR" dirty="0"/>
              <a:t>Πιθανές επιπτώσεις για την αποδοτικότητα της αγοράς</a:t>
            </a:r>
            <a:endParaRPr lang="en-US" dirty="0"/>
          </a:p>
        </p:txBody>
      </p:sp>
    </p:spTree>
    <p:extLst>
      <p:ext uri="{BB962C8B-B14F-4D97-AF65-F5344CB8AC3E}">
        <p14:creationId xmlns:p14="http://schemas.microsoft.com/office/powerpoint/2010/main" val="388495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Τέλος κεφαλαίου</a:t>
            </a:r>
            <a:r>
              <a:rPr lang="en-US"/>
              <a:t> </a:t>
            </a:r>
            <a:r>
              <a:rPr lang="en-US" dirty="0"/>
              <a:t>2</a:t>
            </a:r>
          </a:p>
        </p:txBody>
      </p:sp>
    </p:spTree>
    <p:extLst>
      <p:ext uri="{BB962C8B-B14F-4D97-AF65-F5344CB8AC3E}">
        <p14:creationId xmlns:p14="http://schemas.microsoft.com/office/powerpoint/2010/main" val="39960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l-GR" dirty="0">
                <a:effectLst>
                  <a:outerShdw blurRad="38100" dist="38100" dir="2700000" algn="tl">
                    <a:srgbClr val="000000">
                      <a:alpha val="43137"/>
                    </a:srgbClr>
                  </a:outerShdw>
                </a:effectLst>
              </a:rPr>
              <a:t>Χρηματοοικονομικοί Οργανισμοί</a:t>
            </a:r>
            <a:endParaRPr lang="en-US" dirty="0">
              <a:effectLst>
                <a:outerShdw blurRad="38100" dist="38100" dir="2700000" algn="tl">
                  <a:srgbClr val="000000">
                    <a:alpha val="43137"/>
                  </a:srgbClr>
                </a:outerShdw>
              </a:effectLst>
            </a:endParaRPr>
          </a:p>
        </p:txBody>
      </p:sp>
      <p:sp>
        <p:nvSpPr>
          <p:cNvPr id="10" name="Text Placeholder 9"/>
          <p:cNvSpPr>
            <a:spLocks noGrp="1"/>
          </p:cNvSpPr>
          <p:nvPr>
            <p:ph type="body" sz="quarter" idx="12"/>
          </p:nvPr>
        </p:nvSpPr>
        <p:spPr/>
        <p:txBody>
          <a:bodyPr/>
          <a:lstStyle/>
          <a:p>
            <a:r>
              <a:rPr lang="el-GR" dirty="0">
                <a:effectLst>
                  <a:outerShdw blurRad="38100" dist="38100" dir="2700000" algn="tl">
                    <a:srgbClr val="000000">
                      <a:alpha val="43137"/>
                    </a:srgbClr>
                  </a:outerShdw>
                </a:effectLst>
              </a:rPr>
              <a:t>Χρηματοοικονομικές Αγορές</a:t>
            </a:r>
            <a:endParaRPr lang="en-US" dirty="0">
              <a:effectLst>
                <a:outerShdw blurRad="38100" dist="38100" dir="2700000" algn="tl">
                  <a:srgbClr val="000000">
                    <a:alpha val="43137"/>
                  </a:srgbClr>
                </a:outerShdw>
              </a:effectLst>
            </a:endParaRPr>
          </a:p>
        </p:txBody>
      </p:sp>
      <p:sp>
        <p:nvSpPr>
          <p:cNvPr id="11" name="Text Placeholder 10"/>
          <p:cNvSpPr>
            <a:spLocks noGrp="1"/>
          </p:cNvSpPr>
          <p:nvPr>
            <p:ph type="body" sz="quarter" idx="13"/>
          </p:nvPr>
        </p:nvSpPr>
        <p:spPr/>
        <p:txBody>
          <a:bodyPr/>
          <a:lstStyle/>
          <a:p>
            <a:r>
              <a:rPr lang="el-GR" dirty="0">
                <a:effectLst>
                  <a:outerShdw blurRad="38100" dist="38100" dir="2700000" algn="tl">
                    <a:srgbClr val="000000">
                      <a:alpha val="43137"/>
                    </a:srgbClr>
                  </a:outerShdw>
                </a:effectLst>
              </a:rPr>
              <a:t>Η Διαδικασία Κατανομής Κεφαλαίων</a:t>
            </a:r>
            <a:endParaRPr lang="en-US" dirty="0">
              <a:effectLst>
                <a:outerShdw blurRad="38100" dist="38100" dir="2700000" algn="tl">
                  <a:srgbClr val="000000">
                    <a:alpha val="43137"/>
                  </a:srgbClr>
                </a:outerShdw>
              </a:effectLst>
            </a:endParaRPr>
          </a:p>
        </p:txBody>
      </p:sp>
      <p:sp>
        <p:nvSpPr>
          <p:cNvPr id="12" name="Text Placeholder 11"/>
          <p:cNvSpPr>
            <a:spLocks noGrp="1"/>
          </p:cNvSpPr>
          <p:nvPr>
            <p:ph type="body" sz="quarter" idx="14"/>
          </p:nvPr>
        </p:nvSpPr>
        <p:spPr/>
        <p:txBody>
          <a:bodyPr/>
          <a:lstStyle/>
          <a:p>
            <a:r>
              <a:rPr lang="el-GR" dirty="0">
                <a:effectLst>
                  <a:outerShdw blurRad="38100" dist="38100" dir="2700000" algn="tl">
                    <a:srgbClr val="000000">
                      <a:alpha val="43137"/>
                    </a:srgbClr>
                  </a:outerShdw>
                </a:effectLst>
              </a:rPr>
              <a:t>Χρηματιστηριακές Αγορές και Αποδόσεις</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sz="quarter" idx="15"/>
          </p:nvPr>
        </p:nvSpPr>
        <p:spPr/>
        <p:txBody>
          <a:bodyPr/>
          <a:lstStyle/>
          <a:p>
            <a:r>
              <a:rPr lang="el-GR" dirty="0">
                <a:effectLst>
                  <a:outerShdw blurRad="38100" dist="38100" dir="2700000" algn="tl">
                    <a:srgbClr val="000000">
                      <a:alpha val="43137"/>
                    </a:srgbClr>
                  </a:outerShdw>
                </a:effectLst>
              </a:rPr>
              <a:t>Αποτελεσματικότητα Χρηματιστηριακής Αγοράς</a:t>
            </a:r>
            <a:endParaRPr lang="en-US" dirty="0">
              <a:effectLst>
                <a:outerShdw blurRad="38100" dist="38100" dir="2700000" algn="tl">
                  <a:srgbClr val="000000">
                    <a:alpha val="43137"/>
                  </a:srgbClr>
                </a:outerShdw>
              </a:effectLst>
            </a:endParaRPr>
          </a:p>
        </p:txBody>
      </p:sp>
      <p:sp>
        <p:nvSpPr>
          <p:cNvPr id="8" name="Title 7"/>
          <p:cNvSpPr>
            <a:spLocks noGrp="1"/>
          </p:cNvSpPr>
          <p:nvPr>
            <p:ph type="title"/>
          </p:nvPr>
        </p:nvSpPr>
        <p:spPr/>
        <p:txBody>
          <a:bodyPr/>
          <a:lstStyle/>
          <a:p>
            <a:r>
              <a:rPr lang="el-GR" dirty="0"/>
              <a:t>Επισκόπηση</a:t>
            </a:r>
            <a:endParaRPr lang="en-US" dirty="0"/>
          </a:p>
        </p:txBody>
      </p:sp>
    </p:spTree>
    <p:extLst>
      <p:ext uri="{BB962C8B-B14F-4D97-AF65-F5344CB8AC3E}">
        <p14:creationId xmlns:p14="http://schemas.microsoft.com/office/powerpoint/2010/main" val="24902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Πώς Μεταφέρεται το Κεφάλαιο Μεταξύ Αποταμιευτών και Δανειζομένων</a:t>
            </a:r>
            <a:endParaRPr lang="en-US" dirty="0"/>
          </a:p>
        </p:txBody>
      </p:sp>
      <p:sp>
        <p:nvSpPr>
          <p:cNvPr id="8" name="Rectangle 7" descr="Box showing one way of transferring capital between savers and borrowers. ">
            <a:extLst>
              <a:ext uri="{FF2B5EF4-FFF2-40B4-BE49-F238E27FC236}">
                <a16:creationId xmlns:a16="http://schemas.microsoft.com/office/drawing/2014/main" id="{AD179A88-0393-45DA-8531-7ECFABBCDDFA}"/>
              </a:ext>
            </a:extLst>
          </p:cNvPr>
          <p:cNvSpPr/>
          <p:nvPr/>
        </p:nvSpPr>
        <p:spPr>
          <a:xfrm>
            <a:off x="2057399" y="1710975"/>
            <a:ext cx="5029200" cy="914400"/>
          </a:xfrm>
          <a:prstGeom prst="rect">
            <a:avLst/>
          </a:prstGeom>
          <a:solidFill>
            <a:srgbClr val="343F5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l-GR"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Άμεσες Μεταφορές</a:t>
            </a:r>
            <a:endPar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descr="Box showing a second way of transferring capital between savers and borrowers">
            <a:extLst>
              <a:ext uri="{FF2B5EF4-FFF2-40B4-BE49-F238E27FC236}">
                <a16:creationId xmlns:a16="http://schemas.microsoft.com/office/drawing/2014/main" id="{AD179A88-0393-45DA-8531-7ECFABBCDDFA}"/>
              </a:ext>
            </a:extLst>
          </p:cNvPr>
          <p:cNvSpPr/>
          <p:nvPr/>
        </p:nvSpPr>
        <p:spPr>
          <a:xfrm>
            <a:off x="2057399" y="2846388"/>
            <a:ext cx="5029200" cy="914400"/>
          </a:xfrm>
          <a:prstGeom prst="rect">
            <a:avLst/>
          </a:prstGeom>
          <a:solidFill>
            <a:srgbClr val="343F5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l-GR"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Επενδυτικές Τράπεζες</a:t>
            </a:r>
            <a:endPar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descr="Box showing a third way of transferring capital between savers and borrowers">
            <a:extLst>
              <a:ext uri="{FF2B5EF4-FFF2-40B4-BE49-F238E27FC236}">
                <a16:creationId xmlns:a16="http://schemas.microsoft.com/office/drawing/2014/main" id="{AD179A88-0393-45DA-8531-7ECFABBCDDFA}"/>
              </a:ext>
            </a:extLst>
          </p:cNvPr>
          <p:cNvSpPr/>
          <p:nvPr/>
        </p:nvSpPr>
        <p:spPr>
          <a:xfrm>
            <a:off x="2057399" y="3981801"/>
            <a:ext cx="5029200" cy="914400"/>
          </a:xfrm>
          <a:prstGeom prst="rect">
            <a:avLst/>
          </a:prstGeom>
          <a:solidFill>
            <a:srgbClr val="343F5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l-GR"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Ενδιάμεσοι Χρηματοπιστωτικοί Οργανισμοί</a:t>
            </a:r>
            <a:endParaRPr lang="en-US" sz="2000" dirty="0">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36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dirty="0"/>
              <a:t>Σε μία καλά λειτουργούσα οικονομία το κεφάλαιο ρέει αποτελεσματικά από εκείνους που παρέχουν κεφάλαιο σε εκείνους που το απαιτούν</a:t>
            </a:r>
            <a:r>
              <a:rPr lang="en-US" dirty="0"/>
              <a:t>.​</a:t>
            </a:r>
          </a:p>
          <a:p>
            <a:r>
              <a:rPr lang="el-GR" dirty="0"/>
              <a:t>Προμηθευτές κεφαλαίων</a:t>
            </a:r>
            <a:r>
              <a:rPr lang="en-US" dirty="0"/>
              <a:t>: </a:t>
            </a:r>
            <a:r>
              <a:rPr lang="el-GR" dirty="0"/>
              <a:t>Άτομα και Ιδρύματα με </a:t>
            </a:r>
            <a:r>
              <a:rPr lang="en-US" dirty="0"/>
              <a:t>“</a:t>
            </a:r>
            <a:r>
              <a:rPr lang="el-GR" dirty="0"/>
              <a:t>υπερβολικά</a:t>
            </a:r>
            <a:r>
              <a:rPr lang="en-US" dirty="0"/>
              <a:t>”</a:t>
            </a:r>
            <a:r>
              <a:rPr lang="el-GR" dirty="0"/>
              <a:t>κεφάλαια.Αυτές οι ομάδες εξοικονομούν χρήματα και αναζητούν ένα ποσοστό απόδοσης της επένδυσής τους</a:t>
            </a:r>
            <a:r>
              <a:rPr lang="en-US" dirty="0"/>
              <a:t>.​</a:t>
            </a:r>
          </a:p>
          <a:p>
            <a:r>
              <a:rPr lang="el-GR" dirty="0"/>
              <a:t>Απαιτούντες ή χρήστες κεφαλαίων</a:t>
            </a:r>
            <a:r>
              <a:rPr lang="en-US" dirty="0"/>
              <a:t>: </a:t>
            </a:r>
            <a:r>
              <a:rPr lang="el-GR" dirty="0"/>
              <a:t>Άτομα και ιδρύματα που συγκεντρώνουν κεφάλαια για να χρηματοδοτήσουν τις επενδυτικές τους ευκαιρίες</a:t>
            </a:r>
            <a:r>
              <a:rPr lang="en-US" dirty="0"/>
              <a:t>.</a:t>
            </a:r>
            <a:r>
              <a:rPr lang="el-GR" dirty="0"/>
              <a:t>Αυτές οι ομάδες είναι πρόθυμες να πληρώσουν ένα ποσοστό απόδοσης του κεφαλαίου που δανείζονται.</a:t>
            </a:r>
            <a:r>
              <a:rPr lang="en-US" dirty="0"/>
              <a:t>​</a:t>
            </a:r>
          </a:p>
        </p:txBody>
      </p:sp>
      <p:sp>
        <p:nvSpPr>
          <p:cNvPr id="4" name="Title 3"/>
          <p:cNvSpPr>
            <a:spLocks noGrp="1"/>
          </p:cNvSpPr>
          <p:nvPr>
            <p:ph type="title"/>
          </p:nvPr>
        </p:nvSpPr>
        <p:spPr/>
        <p:txBody>
          <a:bodyPr>
            <a:normAutofit/>
          </a:bodyPr>
          <a:lstStyle/>
          <a:p>
            <a:r>
              <a:rPr lang="el-GR" dirty="0"/>
              <a:t>Η Διαδικασία Κατανομής Κεφαλαίων</a:t>
            </a:r>
            <a:endParaRPr lang="en-US" dirty="0"/>
          </a:p>
        </p:txBody>
      </p:sp>
    </p:spTree>
    <p:extLst>
      <p:ext uri="{BB962C8B-B14F-4D97-AF65-F5344CB8AC3E}">
        <p14:creationId xmlns:p14="http://schemas.microsoft.com/office/powerpoint/2010/main" val="387974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pPr>
            <a:r>
              <a:rPr lang="el-GR" dirty="0"/>
              <a:t>Η Αγορά είναι ένας τόπος </a:t>
            </a:r>
            <a:r>
              <a:rPr lang="el-GR"/>
              <a:t>ανταλλαγής αγαθών </a:t>
            </a:r>
            <a:r>
              <a:rPr lang="el-GR" dirty="0"/>
              <a:t>και υπηρεσιών</a:t>
            </a:r>
            <a:r>
              <a:rPr lang="en-US" dirty="0"/>
              <a:t>.</a:t>
            </a:r>
          </a:p>
          <a:p>
            <a:pPr>
              <a:spcBef>
                <a:spcPct val="0"/>
              </a:spcBef>
            </a:pPr>
            <a:r>
              <a:rPr lang="el-GR" dirty="0"/>
              <a:t>Μία χρηματοπιστωτική αγορά είναι ένας τόπος όπου άτομα και οργανισμοί που θέλουν να δανεισθούν κεφάλαια συγκεντρώνονται με εκείνους που έχουν πλεόνασμα κεφαλαίων</a:t>
            </a:r>
            <a:r>
              <a:rPr lang="en-US" dirty="0"/>
              <a:t>.</a:t>
            </a:r>
          </a:p>
        </p:txBody>
      </p:sp>
      <p:sp>
        <p:nvSpPr>
          <p:cNvPr id="4" name="Title 3"/>
          <p:cNvSpPr>
            <a:spLocks noGrp="1"/>
          </p:cNvSpPr>
          <p:nvPr>
            <p:ph type="title"/>
          </p:nvPr>
        </p:nvSpPr>
        <p:spPr/>
        <p:txBody>
          <a:bodyPr>
            <a:normAutofit/>
          </a:bodyPr>
          <a:lstStyle/>
          <a:p>
            <a:r>
              <a:rPr lang="el-GR" dirty="0"/>
              <a:t>Τί είναι η Αγορά</a:t>
            </a:r>
            <a:r>
              <a:rPr lang="en-US" dirty="0"/>
              <a:t>;</a:t>
            </a:r>
          </a:p>
        </p:txBody>
      </p:sp>
    </p:spTree>
    <p:extLst>
      <p:ext uri="{BB962C8B-B14F-4D97-AF65-F5344CB8AC3E}">
        <p14:creationId xmlns:p14="http://schemas.microsoft.com/office/powerpoint/2010/main" val="106557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Μορφές Χρηματοοικονομικών Αγορών</a:t>
            </a:r>
            <a:endParaRPr lang="en-US" dirty="0"/>
          </a:p>
        </p:txBody>
      </p:sp>
      <p:graphicFrame>
        <p:nvGraphicFramePr>
          <p:cNvPr id="4" name="Content Placeholder 2" descr="Five boxes with each box showcasing one type of financial market."/>
          <p:cNvGraphicFramePr>
            <a:graphicFrameLocks noGrp="1"/>
          </p:cNvGraphicFramePr>
          <p:nvPr>
            <p:ph idx="4294967295"/>
            <p:extLst>
              <p:ext uri="{D42A27DB-BD31-4B8C-83A1-F6EECF244321}">
                <p14:modId xmlns:p14="http://schemas.microsoft.com/office/powerpoint/2010/main" val="3859384807"/>
              </p:ext>
            </p:extLst>
          </p:nvPr>
        </p:nvGraphicFramePr>
        <p:xfrm>
          <a:off x="628649" y="1517714"/>
          <a:ext cx="7886700" cy="461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1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nSpc>
                <a:spcPct val="110000"/>
              </a:lnSpc>
              <a:spcAft>
                <a:spcPts val="600"/>
              </a:spcAft>
              <a:defRPr/>
            </a:pPr>
            <a:r>
              <a:rPr lang="el-GR" sz="4400" dirty="0"/>
              <a:t>Οι καλά οργανωμένες χρηματαγορές διευκολύνουν τη ροή κεφαλαίων από επενδυτές στους χρήστες των κεφαλαίων</a:t>
            </a:r>
            <a:r>
              <a:rPr lang="en-US" sz="4400" dirty="0"/>
              <a:t>.</a:t>
            </a:r>
          </a:p>
          <a:p>
            <a:pPr lvl="1" indent="-334963">
              <a:lnSpc>
                <a:spcPct val="110000"/>
              </a:lnSpc>
              <a:defRPr/>
            </a:pPr>
            <a:r>
              <a:rPr lang="el-GR" sz="3600" dirty="0"/>
              <a:t>Οι αγορές παρέχουν στους αποταμιευτές αποδόσεις στα χρήματα που έχουν επενδυθεί τα οποία τους παρέχουν χρήματα στο μέλλον</a:t>
            </a:r>
            <a:r>
              <a:rPr lang="en-US" sz="3600" dirty="0"/>
              <a:t>.</a:t>
            </a:r>
          </a:p>
          <a:p>
            <a:pPr lvl="1" indent="-334963">
              <a:lnSpc>
                <a:spcPct val="110000"/>
              </a:lnSpc>
              <a:defRPr/>
            </a:pPr>
            <a:r>
              <a:rPr lang="el-GR" sz="3600" dirty="0"/>
              <a:t>Οι αγορές παρέχουν στους χρήστες κεφαλαίου τα απαραίτητα κεφάλαια για τη χρηματοδότηση των επενδυτικών τους έργων</a:t>
            </a:r>
            <a:r>
              <a:rPr lang="en-US" sz="3600" dirty="0"/>
              <a:t>.</a:t>
            </a:r>
          </a:p>
          <a:p>
            <a:pPr>
              <a:lnSpc>
                <a:spcPct val="110000"/>
              </a:lnSpc>
              <a:spcAft>
                <a:spcPts val="600"/>
              </a:spcAft>
              <a:defRPr/>
            </a:pPr>
            <a:r>
              <a:rPr lang="el-GR" sz="4400" dirty="0"/>
              <a:t>Οι καλά λειτουργούσες αγορές προωθούν την οικονομική ανάπτυξη</a:t>
            </a:r>
            <a:r>
              <a:rPr lang="en-US" sz="4400" dirty="0"/>
              <a:t>.</a:t>
            </a:r>
          </a:p>
          <a:p>
            <a:pPr>
              <a:lnSpc>
                <a:spcPct val="110000"/>
              </a:lnSpc>
              <a:spcAft>
                <a:spcPts val="600"/>
              </a:spcAft>
              <a:defRPr/>
            </a:pPr>
            <a:r>
              <a:rPr lang="el-GR" sz="4400" dirty="0"/>
              <a:t>Οι οικονομίες με καλά οργανωμένες αγορές αποδίδουν καλύτερα από τις οικονομίες με κακές αγορές</a:t>
            </a:r>
            <a:r>
              <a:rPr lang="en-US" sz="4400" dirty="0"/>
              <a:t>.</a:t>
            </a:r>
          </a:p>
        </p:txBody>
      </p:sp>
      <p:sp>
        <p:nvSpPr>
          <p:cNvPr id="4" name="Title 3"/>
          <p:cNvSpPr>
            <a:spLocks noGrp="1"/>
          </p:cNvSpPr>
          <p:nvPr>
            <p:ph type="title"/>
          </p:nvPr>
        </p:nvSpPr>
        <p:spPr/>
        <p:txBody>
          <a:bodyPr>
            <a:normAutofit fontScale="90000"/>
          </a:bodyPr>
          <a:lstStyle/>
          <a:p>
            <a:r>
              <a:rPr lang="el-GR" dirty="0"/>
              <a:t>Η Σημαντικότητα των Χρηματοπιστωτικών Αγορών</a:t>
            </a:r>
            <a:endParaRPr lang="en-US" dirty="0"/>
          </a:p>
        </p:txBody>
      </p:sp>
    </p:spTree>
    <p:extLst>
      <p:ext uri="{BB962C8B-B14F-4D97-AF65-F5344CB8AC3E}">
        <p14:creationId xmlns:p14="http://schemas.microsoft.com/office/powerpoint/2010/main" val="3542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350498"/>
            <a:ext cx="8093319" cy="5022167"/>
          </a:xfrm>
        </p:spPr>
        <p:txBody>
          <a:bodyPr>
            <a:normAutofit fontScale="92500" lnSpcReduction="20000"/>
          </a:bodyPr>
          <a:lstStyle/>
          <a:p>
            <a:r>
              <a:rPr lang="el-GR" dirty="0"/>
              <a:t>΄Τί είναι τα παράγωγα</a:t>
            </a:r>
            <a:r>
              <a:rPr lang="en-US" dirty="0"/>
              <a:t>;</a:t>
            </a:r>
            <a:r>
              <a:rPr lang="el-GR" dirty="0"/>
              <a:t>Πώς μπορούν να χρησιμοποιηθούν για την αύξηση ή τη μείωση του κινδύνου</a:t>
            </a:r>
            <a:r>
              <a:rPr lang="en-US" dirty="0"/>
              <a:t>;</a:t>
            </a:r>
          </a:p>
          <a:p>
            <a:pPr lvl="1"/>
            <a:r>
              <a:rPr lang="el-GR" dirty="0"/>
              <a:t>Η αξία της ασφάλειας ενός παραγώγου </a:t>
            </a:r>
            <a:r>
              <a:rPr lang="en-US" dirty="0"/>
              <a:t>“</a:t>
            </a:r>
            <a:r>
              <a:rPr lang="el-GR" dirty="0"/>
              <a:t>προέρχεται</a:t>
            </a:r>
            <a:r>
              <a:rPr lang="en-US" dirty="0"/>
              <a:t>”</a:t>
            </a:r>
            <a:r>
              <a:rPr lang="el-GR" dirty="0"/>
              <a:t> από τη τιμή μιάς άλλης ασφάλειας</a:t>
            </a:r>
            <a:r>
              <a:rPr lang="en-US" dirty="0"/>
              <a:t> (</a:t>
            </a:r>
            <a:r>
              <a:rPr lang="el-GR" dirty="0"/>
              <a:t>π.χ συμβόλαια μελλοντικής εκπλήρωσης</a:t>
            </a:r>
            <a:r>
              <a:rPr lang="en-US" dirty="0"/>
              <a:t>). </a:t>
            </a:r>
          </a:p>
          <a:p>
            <a:pPr lvl="1"/>
            <a:r>
              <a:rPr lang="el-GR" dirty="0"/>
              <a:t>Μπορεί να χρησιμοποιηθεί για </a:t>
            </a:r>
            <a:r>
              <a:rPr lang="en-US" dirty="0"/>
              <a:t>“</a:t>
            </a:r>
            <a:r>
              <a:rPr lang="el-GR" dirty="0"/>
              <a:t>αντιστάθμιση</a:t>
            </a:r>
            <a:r>
              <a:rPr lang="en-US" dirty="0"/>
              <a:t>”</a:t>
            </a:r>
            <a:r>
              <a:rPr lang="el-GR" dirty="0"/>
              <a:t>ή μείωση του κινδύνου</a:t>
            </a:r>
            <a:r>
              <a:rPr lang="en-US" dirty="0"/>
              <a:t>.</a:t>
            </a:r>
            <a:r>
              <a:rPr lang="el-GR" dirty="0"/>
              <a:t>Για παράδειγμα,ένας εισαγωγέας του οποίου το κέρδος μειώνεται όταν το δολλάριο χάνει την αξία του θα μπορούσε να αγοράσει συμβόλαια μελλοντικής εκπλήρωσης νομισμάτων που πηγαίνουν καλά όταν το δολλάριο εξασθενεί.</a:t>
            </a:r>
            <a:r>
              <a:rPr lang="en-US" dirty="0"/>
              <a:t>  </a:t>
            </a:r>
          </a:p>
          <a:p>
            <a:pPr lvl="1"/>
            <a:r>
              <a:rPr lang="el-GR" dirty="0"/>
              <a:t>Επίσης, οι κερδοσκόποι μπορεί να χρησιμοποιήσουν παράγωγα για να στοιχηματίσουν στη κατεύθυνση των μελλοντικών τιμών,επιτοκίων,συναλλαγματικών ισοτιμιών και τιμών εμπορευμάτων.Σε πολλές περιπτώσεις αυτές οι συναλλαγές παράγουν υψηλές αποδόσεις εάν μαντέψετε σωστά αλλά και μεγάλες απώλειες εάν μαντέψετε λάθος.Εδώ τα παράγωγα μπορεί να αυξήσουν το κίνδυνο.</a:t>
            </a:r>
            <a:endParaRPr lang="en-US" dirty="0"/>
          </a:p>
          <a:p>
            <a:pPr marL="0" indent="0">
              <a:buNone/>
            </a:pPr>
            <a:endParaRPr lang="en-US" dirty="0"/>
          </a:p>
        </p:txBody>
      </p:sp>
      <p:sp>
        <p:nvSpPr>
          <p:cNvPr id="4" name="Title 3"/>
          <p:cNvSpPr>
            <a:spLocks noGrp="1"/>
          </p:cNvSpPr>
          <p:nvPr>
            <p:ph type="title"/>
          </p:nvPr>
        </p:nvSpPr>
        <p:spPr/>
        <p:txBody>
          <a:bodyPr>
            <a:normAutofit/>
          </a:bodyPr>
          <a:lstStyle/>
          <a:p>
            <a:r>
              <a:rPr lang="el-GR" dirty="0"/>
              <a:t>Παράγωγα</a:t>
            </a:r>
            <a:endParaRPr lang="en-US" dirty="0"/>
          </a:p>
        </p:txBody>
      </p:sp>
    </p:spTree>
    <p:extLst>
      <p:ext uri="{BB962C8B-B14F-4D97-AF65-F5344CB8AC3E}">
        <p14:creationId xmlns:p14="http://schemas.microsoft.com/office/powerpoint/2010/main" val="19490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098" y="1195754"/>
            <a:ext cx="8229600" cy="5387926"/>
          </a:xfrm>
        </p:spPr>
        <p:txBody>
          <a:bodyPr>
            <a:normAutofit/>
          </a:bodyPr>
          <a:lstStyle/>
          <a:p>
            <a:pPr lvl="0"/>
            <a:r>
              <a:rPr lang="el-GR" dirty="0"/>
              <a:t>Επενδυτικές Τράπεζες</a:t>
            </a:r>
            <a:endParaRPr lang="en-US" dirty="0"/>
          </a:p>
          <a:p>
            <a:pPr lvl="0"/>
            <a:r>
              <a:rPr lang="el-GR" dirty="0"/>
              <a:t>Εμπορικές Τράπεζες</a:t>
            </a:r>
            <a:endParaRPr lang="en-US" dirty="0"/>
          </a:p>
          <a:p>
            <a:pPr lvl="0"/>
            <a:r>
              <a:rPr lang="el-GR" dirty="0"/>
              <a:t>Εταιρείες παροχής χρηματοοικονομικών υπηρεσιών</a:t>
            </a:r>
            <a:endParaRPr lang="en-US" dirty="0"/>
          </a:p>
          <a:p>
            <a:pPr lvl="0"/>
            <a:r>
              <a:rPr lang="el-GR" dirty="0"/>
              <a:t>Ασφαλιστικές εταιρείες ζωής</a:t>
            </a:r>
            <a:endParaRPr lang="en-US" dirty="0"/>
          </a:p>
          <a:p>
            <a:pPr lvl="0"/>
            <a:r>
              <a:rPr lang="el-GR" dirty="0"/>
              <a:t>Αμοιβαία κεφάλαια</a:t>
            </a:r>
            <a:endParaRPr lang="en-US" dirty="0"/>
          </a:p>
          <a:p>
            <a:pPr lvl="0"/>
            <a:r>
              <a:rPr lang="el-GR" dirty="0"/>
              <a:t>Χρηματιστηριακά διαπραγματεύσιμα κεφάλαια</a:t>
            </a:r>
            <a:endParaRPr lang="en-US" dirty="0"/>
          </a:p>
          <a:p>
            <a:pPr lvl="0"/>
            <a:r>
              <a:rPr lang="el-GR" dirty="0"/>
              <a:t>Αμοιβαία κεφάλαια αντιστάθμισης κινδύνου</a:t>
            </a:r>
            <a:endParaRPr lang="en-US" dirty="0"/>
          </a:p>
          <a:p>
            <a:pPr lvl="0"/>
            <a:r>
              <a:rPr lang="el-GR" dirty="0"/>
              <a:t>Εταιρείες ιδιωτικών συμμετοχών</a:t>
            </a:r>
            <a:endParaRPr lang="en-US" dirty="0"/>
          </a:p>
          <a:p>
            <a:pPr lvl="0"/>
            <a:endParaRPr lang="en-US" dirty="0"/>
          </a:p>
          <a:p>
            <a:pPr lvl="0"/>
            <a:endParaRPr lang="en-US" dirty="0"/>
          </a:p>
          <a:p>
            <a:pPr lvl="0"/>
            <a:endParaRPr lang="en-US" dirty="0"/>
          </a:p>
          <a:p>
            <a:endParaRPr lang="en-US" dirty="0"/>
          </a:p>
        </p:txBody>
      </p:sp>
      <p:sp>
        <p:nvSpPr>
          <p:cNvPr id="4" name="Title 3"/>
          <p:cNvSpPr>
            <a:spLocks noGrp="1"/>
          </p:cNvSpPr>
          <p:nvPr>
            <p:ph type="title"/>
          </p:nvPr>
        </p:nvSpPr>
        <p:spPr/>
        <p:txBody>
          <a:bodyPr>
            <a:normAutofit/>
          </a:bodyPr>
          <a:lstStyle/>
          <a:p>
            <a:r>
              <a:rPr lang="el-GR" dirty="0"/>
              <a:t>Μορφές Χρηματοπιστωτικών Οργανισμών</a:t>
            </a:r>
            <a:endParaRPr lang="en-US" dirty="0"/>
          </a:p>
        </p:txBody>
      </p:sp>
    </p:spTree>
    <p:extLst>
      <p:ext uri="{BB962C8B-B14F-4D97-AF65-F5344CB8AC3E}">
        <p14:creationId xmlns:p14="http://schemas.microsoft.com/office/powerpoint/2010/main" val="37890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Joel_Cenga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oel_Cengage" id="{2B1F537A-9529-473D-86BA-91A13278DB7B}" vid="{094E29CD-3AC6-4872-915A-8940F60224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Joel_Houston_Cengage</Template>
  <TotalTime>1121</TotalTime>
  <Words>1089</Words>
  <Application>Microsoft Office PowerPoint</Application>
  <PresentationFormat>Προβολή στην οθόνη (4:3)</PresentationFormat>
  <Paragraphs>94</Paragraphs>
  <Slides>18</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Verdana</vt:lpstr>
      <vt:lpstr>Wingdings</vt:lpstr>
      <vt:lpstr>Joel_Cengage</vt:lpstr>
      <vt:lpstr>Χρηματοοικονομικές Αγορές και Οργανισμοί</vt:lpstr>
      <vt:lpstr>Επισκόπηση</vt:lpstr>
      <vt:lpstr>Πώς Μεταφέρεται το Κεφάλαιο Μεταξύ Αποταμιευτών και Δανειζομένων</vt:lpstr>
      <vt:lpstr>Η Διαδικασία Κατανομής Κεφαλαίων</vt:lpstr>
      <vt:lpstr>Τί είναι η Αγορά;</vt:lpstr>
      <vt:lpstr>Μορφές Χρηματοοικονομικών Αγορών</vt:lpstr>
      <vt:lpstr>Η Σημαντικότητα των Χρηματοπιστωτικών Αγορών</vt:lpstr>
      <vt:lpstr>Παράγωγα</vt:lpstr>
      <vt:lpstr>Μορφές Χρηματοπιστωτικών Οργανισμών</vt:lpstr>
      <vt:lpstr>Χρηματιστηριακές Συναλλαγές</vt:lpstr>
      <vt:lpstr>Τί είναι η αρχική αγορά δημόσιας προσφοράς;(IPO)</vt:lpstr>
      <vt:lpstr>Δείκτης S&amp;P 500,συνολικές αποδόσεις:αποδόσεις μερισμάτων + υπεραξίες ή απώλειες 1968-2018</vt:lpstr>
      <vt:lpstr>Προσφορά μετοχών για το twitter , Inc., 10 Φεβρουαρίου, 2017</vt:lpstr>
      <vt:lpstr>Τί εννοούμε με την αποτελεσματικότητα της χρηματιστηριακής αγοράς;</vt:lpstr>
      <vt:lpstr>Επιπτώσεις της αποτελεσματικής αγοράς </vt:lpstr>
      <vt:lpstr>Επιπτώσεις της αποτελεσματικής αγοράς</vt:lpstr>
      <vt:lpstr>Συμπεριφορά Χρηματοδότησης:  Πιθανές επιπτώσεις για την αποδοτικότητα της αγοράς</vt:lpstr>
      <vt:lpstr>Τέλος κεφαλαίου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Institutions</dc:title>
  <dc:creator>USER</dc:creator>
  <cp:lastModifiedBy>pc3</cp:lastModifiedBy>
  <cp:revision>99</cp:revision>
  <dcterms:modified xsi:type="dcterms:W3CDTF">2021-03-29T08:20:18Z</dcterms:modified>
</cp:coreProperties>
</file>