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6"/>
  </p:notesMasterIdLst>
  <p:sldIdLst>
    <p:sldId id="550" r:id="rId2"/>
    <p:sldId id="480" r:id="rId3"/>
    <p:sldId id="422" r:id="rId4"/>
    <p:sldId id="423" r:id="rId5"/>
    <p:sldId id="430" r:id="rId6"/>
    <p:sldId id="481" r:id="rId7"/>
    <p:sldId id="424" r:id="rId8"/>
    <p:sldId id="425" r:id="rId9"/>
    <p:sldId id="426" r:id="rId10"/>
    <p:sldId id="429" r:id="rId11"/>
    <p:sldId id="428" r:id="rId12"/>
    <p:sldId id="462" r:id="rId13"/>
    <p:sldId id="463" r:id="rId14"/>
    <p:sldId id="472" r:id="rId15"/>
    <p:sldId id="473" r:id="rId16"/>
    <p:sldId id="474" r:id="rId17"/>
    <p:sldId id="464" r:id="rId18"/>
    <p:sldId id="465" r:id="rId19"/>
    <p:sldId id="475" r:id="rId20"/>
    <p:sldId id="476" r:id="rId21"/>
    <p:sldId id="477" r:id="rId22"/>
    <p:sldId id="427" r:id="rId23"/>
    <p:sldId id="460" r:id="rId24"/>
    <p:sldId id="466" r:id="rId25"/>
    <p:sldId id="467" r:id="rId26"/>
    <p:sldId id="478" r:id="rId27"/>
    <p:sldId id="468" r:id="rId28"/>
    <p:sldId id="431" r:id="rId29"/>
    <p:sldId id="461" r:id="rId30"/>
    <p:sldId id="479" r:id="rId31"/>
    <p:sldId id="471" r:id="rId32"/>
    <p:sldId id="469" r:id="rId33"/>
    <p:sldId id="470" r:id="rId34"/>
    <p:sldId id="547" r:id="rId35"/>
    <p:sldId id="549" r:id="rId36"/>
    <p:sldId id="347" r:id="rId37"/>
    <p:sldId id="540" r:id="rId38"/>
    <p:sldId id="539" r:id="rId39"/>
    <p:sldId id="257" r:id="rId40"/>
    <p:sldId id="542" r:id="rId41"/>
    <p:sldId id="541" r:id="rId42"/>
    <p:sldId id="544" r:id="rId43"/>
    <p:sldId id="292" r:id="rId44"/>
    <p:sldId id="293" r:id="rId45"/>
    <p:sldId id="294" r:id="rId46"/>
    <p:sldId id="295" r:id="rId47"/>
    <p:sldId id="297" r:id="rId48"/>
    <p:sldId id="543" r:id="rId49"/>
    <p:sldId id="545" r:id="rId50"/>
    <p:sldId id="546" r:id="rId51"/>
    <p:sldId id="485" r:id="rId52"/>
    <p:sldId id="520" r:id="rId53"/>
    <p:sldId id="521" r:id="rId54"/>
    <p:sldId id="522" r:id="rId55"/>
    <p:sldId id="486" r:id="rId56"/>
    <p:sldId id="487" r:id="rId57"/>
    <p:sldId id="490" r:id="rId58"/>
    <p:sldId id="523" r:id="rId59"/>
    <p:sldId id="493" r:id="rId60"/>
    <p:sldId id="495" r:id="rId61"/>
    <p:sldId id="496" r:id="rId62"/>
    <p:sldId id="525" r:id="rId63"/>
    <p:sldId id="526" r:id="rId64"/>
    <p:sldId id="527" r:id="rId65"/>
    <p:sldId id="530" r:id="rId66"/>
    <p:sldId id="498" r:id="rId67"/>
    <p:sldId id="528" r:id="rId68"/>
    <p:sldId id="499" r:id="rId69"/>
    <p:sldId id="529" r:id="rId70"/>
    <p:sldId id="500" r:id="rId71"/>
    <p:sldId id="511" r:id="rId72"/>
    <p:sldId id="531" r:id="rId73"/>
    <p:sldId id="501" r:id="rId74"/>
    <p:sldId id="517" r:id="rId75"/>
    <p:sldId id="512" r:id="rId76"/>
    <p:sldId id="502" r:id="rId77"/>
    <p:sldId id="503" r:id="rId78"/>
    <p:sldId id="513" r:id="rId79"/>
    <p:sldId id="504" r:id="rId80"/>
    <p:sldId id="514" r:id="rId81"/>
    <p:sldId id="505" r:id="rId82"/>
    <p:sldId id="506" r:id="rId83"/>
    <p:sldId id="532" r:id="rId84"/>
    <p:sldId id="533" r:id="rId85"/>
    <p:sldId id="534" r:id="rId86"/>
    <p:sldId id="535" r:id="rId87"/>
    <p:sldId id="536" r:id="rId88"/>
    <p:sldId id="537" r:id="rId89"/>
    <p:sldId id="538" r:id="rId90"/>
    <p:sldId id="507" r:id="rId91"/>
    <p:sldId id="515" r:id="rId92"/>
    <p:sldId id="508" r:id="rId93"/>
    <p:sldId id="516" r:id="rId94"/>
    <p:sldId id="519"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05"/>
    <p:restoredTop sz="96405"/>
  </p:normalViewPr>
  <p:slideViewPr>
    <p:cSldViewPr snapToGrid="0" snapToObjects="1">
      <p:cViewPr varScale="1">
        <p:scale>
          <a:sx n="87" d="100"/>
          <a:sy n="87" d="100"/>
        </p:scale>
        <p:origin x="6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os Vasilopoulos" userId="f452c26906e0aeed" providerId="LiveId" clId="{7D4844E1-EA0E-FF49-B902-A9ACC5620935}"/>
    <pc:docChg chg="custSel addSld delSld modSld">
      <pc:chgData name="Georgios Vasilopoulos" userId="f452c26906e0aeed" providerId="LiveId" clId="{7D4844E1-EA0E-FF49-B902-A9ACC5620935}" dt="2020-12-19T10:22:37.830" v="54" actId="2696"/>
      <pc:docMkLst>
        <pc:docMk/>
      </pc:docMkLst>
      <pc:sldChg chg="del">
        <pc:chgData name="Georgios Vasilopoulos" userId="f452c26906e0aeed" providerId="LiveId" clId="{7D4844E1-EA0E-FF49-B902-A9ACC5620935}" dt="2020-12-19T10:22:37.830" v="54" actId="2696"/>
        <pc:sldMkLst>
          <pc:docMk/>
          <pc:sldMk cId="87736779" sldId="256"/>
        </pc:sldMkLst>
      </pc:sldChg>
      <pc:sldChg chg="add">
        <pc:chgData name="Georgios Vasilopoulos" userId="f452c26906e0aeed" providerId="LiveId" clId="{7D4844E1-EA0E-FF49-B902-A9ACC5620935}" dt="2020-12-19T10:22:35.178" v="52"/>
        <pc:sldMkLst>
          <pc:docMk/>
          <pc:sldMk cId="757287640" sldId="422"/>
        </pc:sldMkLst>
      </pc:sldChg>
      <pc:sldChg chg="add">
        <pc:chgData name="Georgios Vasilopoulos" userId="f452c26906e0aeed" providerId="LiveId" clId="{7D4844E1-EA0E-FF49-B902-A9ACC5620935}" dt="2020-12-19T10:22:35.178" v="52"/>
        <pc:sldMkLst>
          <pc:docMk/>
          <pc:sldMk cId="3557314002" sldId="423"/>
        </pc:sldMkLst>
      </pc:sldChg>
      <pc:sldChg chg="add">
        <pc:chgData name="Georgios Vasilopoulos" userId="f452c26906e0aeed" providerId="LiveId" clId="{7D4844E1-EA0E-FF49-B902-A9ACC5620935}" dt="2020-12-19T10:22:35.178" v="52"/>
        <pc:sldMkLst>
          <pc:docMk/>
          <pc:sldMk cId="3603031858" sldId="424"/>
        </pc:sldMkLst>
      </pc:sldChg>
      <pc:sldChg chg="add">
        <pc:chgData name="Georgios Vasilopoulos" userId="f452c26906e0aeed" providerId="LiveId" clId="{7D4844E1-EA0E-FF49-B902-A9ACC5620935}" dt="2020-12-19T10:22:35.178" v="52"/>
        <pc:sldMkLst>
          <pc:docMk/>
          <pc:sldMk cId="2441718986" sldId="425"/>
        </pc:sldMkLst>
      </pc:sldChg>
      <pc:sldChg chg="add">
        <pc:chgData name="Georgios Vasilopoulos" userId="f452c26906e0aeed" providerId="LiveId" clId="{7D4844E1-EA0E-FF49-B902-A9ACC5620935}" dt="2020-12-19T10:22:35.178" v="52"/>
        <pc:sldMkLst>
          <pc:docMk/>
          <pc:sldMk cId="588250623" sldId="426"/>
        </pc:sldMkLst>
      </pc:sldChg>
      <pc:sldChg chg="modSp add mod">
        <pc:chgData name="Georgios Vasilopoulos" userId="f452c26906e0aeed" providerId="LiveId" clId="{7D4844E1-EA0E-FF49-B902-A9ACC5620935}" dt="2020-12-19T10:22:35.966" v="53" actId="27636"/>
        <pc:sldMkLst>
          <pc:docMk/>
          <pc:sldMk cId="4123921695" sldId="427"/>
        </pc:sldMkLst>
        <pc:spChg chg="mod">
          <ac:chgData name="Georgios Vasilopoulos" userId="f452c26906e0aeed" providerId="LiveId" clId="{7D4844E1-EA0E-FF49-B902-A9ACC5620935}" dt="2020-12-19T10:22:35.966" v="53" actId="27636"/>
          <ac:spMkLst>
            <pc:docMk/>
            <pc:sldMk cId="4123921695" sldId="427"/>
            <ac:spMk id="3" creationId="{00000000-0000-0000-0000-000000000000}"/>
          </ac:spMkLst>
        </pc:spChg>
      </pc:sldChg>
      <pc:sldChg chg="add">
        <pc:chgData name="Georgios Vasilopoulos" userId="f452c26906e0aeed" providerId="LiveId" clId="{7D4844E1-EA0E-FF49-B902-A9ACC5620935}" dt="2020-12-19T10:22:35.178" v="52"/>
        <pc:sldMkLst>
          <pc:docMk/>
          <pc:sldMk cId="1017582746" sldId="428"/>
        </pc:sldMkLst>
      </pc:sldChg>
      <pc:sldChg chg="add">
        <pc:chgData name="Georgios Vasilopoulos" userId="f452c26906e0aeed" providerId="LiveId" clId="{7D4844E1-EA0E-FF49-B902-A9ACC5620935}" dt="2020-12-19T10:22:35.178" v="52"/>
        <pc:sldMkLst>
          <pc:docMk/>
          <pc:sldMk cId="3492409710" sldId="429"/>
        </pc:sldMkLst>
      </pc:sldChg>
      <pc:sldChg chg="add">
        <pc:chgData name="Georgios Vasilopoulos" userId="f452c26906e0aeed" providerId="LiveId" clId="{7D4844E1-EA0E-FF49-B902-A9ACC5620935}" dt="2020-12-19T10:22:35.178" v="52"/>
        <pc:sldMkLst>
          <pc:docMk/>
          <pc:sldMk cId="791194292" sldId="430"/>
        </pc:sldMkLst>
      </pc:sldChg>
      <pc:sldChg chg="add">
        <pc:chgData name="Georgios Vasilopoulos" userId="f452c26906e0aeed" providerId="LiveId" clId="{7D4844E1-EA0E-FF49-B902-A9ACC5620935}" dt="2020-12-19T10:22:35.178" v="52"/>
        <pc:sldMkLst>
          <pc:docMk/>
          <pc:sldMk cId="1835437805" sldId="431"/>
        </pc:sldMkLst>
      </pc:sldChg>
      <pc:sldChg chg="add">
        <pc:chgData name="Georgios Vasilopoulos" userId="f452c26906e0aeed" providerId="LiveId" clId="{7D4844E1-EA0E-FF49-B902-A9ACC5620935}" dt="2020-12-19T10:22:35.178" v="52"/>
        <pc:sldMkLst>
          <pc:docMk/>
          <pc:sldMk cId="2872887434" sldId="460"/>
        </pc:sldMkLst>
      </pc:sldChg>
      <pc:sldChg chg="add">
        <pc:chgData name="Georgios Vasilopoulos" userId="f452c26906e0aeed" providerId="LiveId" clId="{7D4844E1-EA0E-FF49-B902-A9ACC5620935}" dt="2020-12-19T10:22:35.178" v="52"/>
        <pc:sldMkLst>
          <pc:docMk/>
          <pc:sldMk cId="2356499965" sldId="461"/>
        </pc:sldMkLst>
      </pc:sldChg>
      <pc:sldChg chg="add">
        <pc:chgData name="Georgios Vasilopoulos" userId="f452c26906e0aeed" providerId="LiveId" clId="{7D4844E1-EA0E-FF49-B902-A9ACC5620935}" dt="2020-12-19T10:22:35.178" v="52"/>
        <pc:sldMkLst>
          <pc:docMk/>
          <pc:sldMk cId="2737320639" sldId="462"/>
        </pc:sldMkLst>
      </pc:sldChg>
      <pc:sldChg chg="add">
        <pc:chgData name="Georgios Vasilopoulos" userId="f452c26906e0aeed" providerId="LiveId" clId="{7D4844E1-EA0E-FF49-B902-A9ACC5620935}" dt="2020-12-19T10:22:35.178" v="52"/>
        <pc:sldMkLst>
          <pc:docMk/>
          <pc:sldMk cId="993059355" sldId="463"/>
        </pc:sldMkLst>
      </pc:sldChg>
      <pc:sldChg chg="add">
        <pc:chgData name="Georgios Vasilopoulos" userId="f452c26906e0aeed" providerId="LiveId" clId="{7D4844E1-EA0E-FF49-B902-A9ACC5620935}" dt="2020-12-19T10:22:35.178" v="52"/>
        <pc:sldMkLst>
          <pc:docMk/>
          <pc:sldMk cId="4211208459" sldId="464"/>
        </pc:sldMkLst>
      </pc:sldChg>
      <pc:sldChg chg="add">
        <pc:chgData name="Georgios Vasilopoulos" userId="f452c26906e0aeed" providerId="LiveId" clId="{7D4844E1-EA0E-FF49-B902-A9ACC5620935}" dt="2020-12-19T10:22:35.178" v="52"/>
        <pc:sldMkLst>
          <pc:docMk/>
          <pc:sldMk cId="1092519409" sldId="465"/>
        </pc:sldMkLst>
      </pc:sldChg>
      <pc:sldChg chg="add">
        <pc:chgData name="Georgios Vasilopoulos" userId="f452c26906e0aeed" providerId="LiveId" clId="{7D4844E1-EA0E-FF49-B902-A9ACC5620935}" dt="2020-12-19T10:22:35.178" v="52"/>
        <pc:sldMkLst>
          <pc:docMk/>
          <pc:sldMk cId="2103624188" sldId="466"/>
        </pc:sldMkLst>
      </pc:sldChg>
      <pc:sldChg chg="add">
        <pc:chgData name="Georgios Vasilopoulos" userId="f452c26906e0aeed" providerId="LiveId" clId="{7D4844E1-EA0E-FF49-B902-A9ACC5620935}" dt="2020-12-19T10:22:35.178" v="52"/>
        <pc:sldMkLst>
          <pc:docMk/>
          <pc:sldMk cId="2376213840" sldId="467"/>
        </pc:sldMkLst>
      </pc:sldChg>
      <pc:sldChg chg="add">
        <pc:chgData name="Georgios Vasilopoulos" userId="f452c26906e0aeed" providerId="LiveId" clId="{7D4844E1-EA0E-FF49-B902-A9ACC5620935}" dt="2020-12-19T10:22:35.178" v="52"/>
        <pc:sldMkLst>
          <pc:docMk/>
          <pc:sldMk cId="2195251160" sldId="468"/>
        </pc:sldMkLst>
      </pc:sldChg>
      <pc:sldChg chg="add">
        <pc:chgData name="Georgios Vasilopoulos" userId="f452c26906e0aeed" providerId="LiveId" clId="{7D4844E1-EA0E-FF49-B902-A9ACC5620935}" dt="2020-12-19T10:22:35.178" v="52"/>
        <pc:sldMkLst>
          <pc:docMk/>
          <pc:sldMk cId="2799870867" sldId="469"/>
        </pc:sldMkLst>
      </pc:sldChg>
      <pc:sldChg chg="add">
        <pc:chgData name="Georgios Vasilopoulos" userId="f452c26906e0aeed" providerId="LiveId" clId="{7D4844E1-EA0E-FF49-B902-A9ACC5620935}" dt="2020-12-19T10:22:35.178" v="52"/>
        <pc:sldMkLst>
          <pc:docMk/>
          <pc:sldMk cId="126173050" sldId="470"/>
        </pc:sldMkLst>
      </pc:sldChg>
      <pc:sldChg chg="add">
        <pc:chgData name="Georgios Vasilopoulos" userId="f452c26906e0aeed" providerId="LiveId" clId="{7D4844E1-EA0E-FF49-B902-A9ACC5620935}" dt="2020-12-19T10:22:35.178" v="52"/>
        <pc:sldMkLst>
          <pc:docMk/>
          <pc:sldMk cId="853857239" sldId="471"/>
        </pc:sldMkLst>
      </pc:sldChg>
      <pc:sldChg chg="add">
        <pc:chgData name="Georgios Vasilopoulos" userId="f452c26906e0aeed" providerId="LiveId" clId="{7D4844E1-EA0E-FF49-B902-A9ACC5620935}" dt="2020-12-19T10:22:35.178" v="52"/>
        <pc:sldMkLst>
          <pc:docMk/>
          <pc:sldMk cId="2428888781" sldId="472"/>
        </pc:sldMkLst>
      </pc:sldChg>
      <pc:sldChg chg="add">
        <pc:chgData name="Georgios Vasilopoulos" userId="f452c26906e0aeed" providerId="LiveId" clId="{7D4844E1-EA0E-FF49-B902-A9ACC5620935}" dt="2020-12-19T10:22:35.178" v="52"/>
        <pc:sldMkLst>
          <pc:docMk/>
          <pc:sldMk cId="2189231591" sldId="473"/>
        </pc:sldMkLst>
      </pc:sldChg>
      <pc:sldChg chg="add">
        <pc:chgData name="Georgios Vasilopoulos" userId="f452c26906e0aeed" providerId="LiveId" clId="{7D4844E1-EA0E-FF49-B902-A9ACC5620935}" dt="2020-12-19T10:22:35.178" v="52"/>
        <pc:sldMkLst>
          <pc:docMk/>
          <pc:sldMk cId="509649218" sldId="474"/>
        </pc:sldMkLst>
      </pc:sldChg>
      <pc:sldChg chg="add">
        <pc:chgData name="Georgios Vasilopoulos" userId="f452c26906e0aeed" providerId="LiveId" clId="{7D4844E1-EA0E-FF49-B902-A9ACC5620935}" dt="2020-12-19T10:22:35.178" v="52"/>
        <pc:sldMkLst>
          <pc:docMk/>
          <pc:sldMk cId="1380317441" sldId="475"/>
        </pc:sldMkLst>
      </pc:sldChg>
      <pc:sldChg chg="add">
        <pc:chgData name="Georgios Vasilopoulos" userId="f452c26906e0aeed" providerId="LiveId" clId="{7D4844E1-EA0E-FF49-B902-A9ACC5620935}" dt="2020-12-19T10:22:35.178" v="52"/>
        <pc:sldMkLst>
          <pc:docMk/>
          <pc:sldMk cId="2336818345" sldId="476"/>
        </pc:sldMkLst>
      </pc:sldChg>
      <pc:sldChg chg="add">
        <pc:chgData name="Georgios Vasilopoulos" userId="f452c26906e0aeed" providerId="LiveId" clId="{7D4844E1-EA0E-FF49-B902-A9ACC5620935}" dt="2020-12-19T10:22:35.178" v="52"/>
        <pc:sldMkLst>
          <pc:docMk/>
          <pc:sldMk cId="646748656" sldId="477"/>
        </pc:sldMkLst>
      </pc:sldChg>
      <pc:sldChg chg="add">
        <pc:chgData name="Georgios Vasilopoulos" userId="f452c26906e0aeed" providerId="LiveId" clId="{7D4844E1-EA0E-FF49-B902-A9ACC5620935}" dt="2020-12-19T10:22:35.178" v="52"/>
        <pc:sldMkLst>
          <pc:docMk/>
          <pc:sldMk cId="4126179844" sldId="478"/>
        </pc:sldMkLst>
      </pc:sldChg>
      <pc:sldChg chg="add">
        <pc:chgData name="Georgios Vasilopoulos" userId="f452c26906e0aeed" providerId="LiveId" clId="{7D4844E1-EA0E-FF49-B902-A9ACC5620935}" dt="2020-12-19T10:22:35.178" v="52"/>
        <pc:sldMkLst>
          <pc:docMk/>
          <pc:sldMk cId="3515994774" sldId="479"/>
        </pc:sldMkLst>
      </pc:sldChg>
      <pc:sldChg chg="add">
        <pc:chgData name="Georgios Vasilopoulos" userId="f452c26906e0aeed" providerId="LiveId" clId="{7D4844E1-EA0E-FF49-B902-A9ACC5620935}" dt="2020-12-19T10:22:35.178" v="52"/>
        <pc:sldMkLst>
          <pc:docMk/>
          <pc:sldMk cId="2764034760" sldId="480"/>
        </pc:sldMkLst>
      </pc:sldChg>
      <pc:sldChg chg="add">
        <pc:chgData name="Georgios Vasilopoulos" userId="f452c26906e0aeed" providerId="LiveId" clId="{7D4844E1-EA0E-FF49-B902-A9ACC5620935}" dt="2020-12-19T10:22:35.178" v="52"/>
        <pc:sldMkLst>
          <pc:docMk/>
          <pc:sldMk cId="919595352" sldId="481"/>
        </pc:sldMkLst>
      </pc:sldChg>
      <pc:sldChg chg="add">
        <pc:chgData name="Georgios Vasilopoulos" userId="f452c26906e0aeed" providerId="LiveId" clId="{7D4844E1-EA0E-FF49-B902-A9ACC5620935}" dt="2020-12-19T06:50:20.707" v="51"/>
        <pc:sldMkLst>
          <pc:docMk/>
          <pc:sldMk cId="888586977" sldId="485"/>
        </pc:sldMkLst>
      </pc:sldChg>
      <pc:sldChg chg="del">
        <pc:chgData name="Georgios Vasilopoulos" userId="f452c26906e0aeed" providerId="LiveId" clId="{7D4844E1-EA0E-FF49-B902-A9ACC5620935}" dt="2020-12-19T06:50:11.916" v="7" actId="2696"/>
        <pc:sldMkLst>
          <pc:docMk/>
          <pc:sldMk cId="1456738419" sldId="485"/>
        </pc:sldMkLst>
      </pc:sldChg>
      <pc:sldChg chg="del">
        <pc:chgData name="Georgios Vasilopoulos" userId="f452c26906e0aeed" providerId="LiveId" clId="{7D4844E1-EA0E-FF49-B902-A9ACC5620935}" dt="2020-12-19T06:50:11.980" v="11" actId="2696"/>
        <pc:sldMkLst>
          <pc:docMk/>
          <pc:sldMk cId="1928719767" sldId="486"/>
        </pc:sldMkLst>
      </pc:sldChg>
      <pc:sldChg chg="add">
        <pc:chgData name="Georgios Vasilopoulos" userId="f452c26906e0aeed" providerId="LiveId" clId="{7D4844E1-EA0E-FF49-B902-A9ACC5620935}" dt="2020-12-19T06:50:20.707" v="51"/>
        <pc:sldMkLst>
          <pc:docMk/>
          <pc:sldMk cId="3679523613" sldId="486"/>
        </pc:sldMkLst>
      </pc:sldChg>
      <pc:sldChg chg="del">
        <pc:chgData name="Georgios Vasilopoulos" userId="f452c26906e0aeed" providerId="LiveId" clId="{7D4844E1-EA0E-FF49-B902-A9ACC5620935}" dt="2020-12-19T06:50:11.998" v="12" actId="2696"/>
        <pc:sldMkLst>
          <pc:docMk/>
          <pc:sldMk cId="1815286106" sldId="487"/>
        </pc:sldMkLst>
      </pc:sldChg>
      <pc:sldChg chg="add">
        <pc:chgData name="Georgios Vasilopoulos" userId="f452c26906e0aeed" providerId="LiveId" clId="{7D4844E1-EA0E-FF49-B902-A9ACC5620935}" dt="2020-12-19T06:50:20.707" v="51"/>
        <pc:sldMkLst>
          <pc:docMk/>
          <pc:sldMk cId="2439116706" sldId="487"/>
        </pc:sldMkLst>
      </pc:sldChg>
      <pc:sldChg chg="add">
        <pc:chgData name="Georgios Vasilopoulos" userId="f452c26906e0aeed" providerId="LiveId" clId="{7D4844E1-EA0E-FF49-B902-A9ACC5620935}" dt="2020-12-19T06:50:20.707" v="51"/>
        <pc:sldMkLst>
          <pc:docMk/>
          <pc:sldMk cId="429879656" sldId="490"/>
        </pc:sldMkLst>
      </pc:sldChg>
      <pc:sldChg chg="del">
        <pc:chgData name="Georgios Vasilopoulos" userId="f452c26906e0aeed" providerId="LiveId" clId="{7D4844E1-EA0E-FF49-B902-A9ACC5620935}" dt="2020-12-19T06:50:12.008" v="13" actId="2696"/>
        <pc:sldMkLst>
          <pc:docMk/>
          <pc:sldMk cId="3443094297" sldId="490"/>
        </pc:sldMkLst>
      </pc:sldChg>
      <pc:sldChg chg="del">
        <pc:chgData name="Georgios Vasilopoulos" userId="f452c26906e0aeed" providerId="LiveId" clId="{7D4844E1-EA0E-FF49-B902-A9ACC5620935}" dt="2020-12-19T06:50:12.052" v="15" actId="2696"/>
        <pc:sldMkLst>
          <pc:docMk/>
          <pc:sldMk cId="1030113800" sldId="493"/>
        </pc:sldMkLst>
      </pc:sldChg>
      <pc:sldChg chg="add">
        <pc:chgData name="Georgios Vasilopoulos" userId="f452c26906e0aeed" providerId="LiveId" clId="{7D4844E1-EA0E-FF49-B902-A9ACC5620935}" dt="2020-12-19T06:50:20.707" v="51"/>
        <pc:sldMkLst>
          <pc:docMk/>
          <pc:sldMk cId="3376042816" sldId="493"/>
        </pc:sldMkLst>
      </pc:sldChg>
      <pc:sldChg chg="add">
        <pc:chgData name="Georgios Vasilopoulos" userId="f452c26906e0aeed" providerId="LiveId" clId="{7D4844E1-EA0E-FF49-B902-A9ACC5620935}" dt="2020-12-19T06:50:20.707" v="51"/>
        <pc:sldMkLst>
          <pc:docMk/>
          <pc:sldMk cId="2067252799" sldId="495"/>
        </pc:sldMkLst>
      </pc:sldChg>
      <pc:sldChg chg="del">
        <pc:chgData name="Georgios Vasilopoulos" userId="f452c26906e0aeed" providerId="LiveId" clId="{7D4844E1-EA0E-FF49-B902-A9ACC5620935}" dt="2020-12-19T06:50:12.073" v="16" actId="2696"/>
        <pc:sldMkLst>
          <pc:docMk/>
          <pc:sldMk cId="3143155119" sldId="495"/>
        </pc:sldMkLst>
      </pc:sldChg>
      <pc:sldChg chg="add">
        <pc:chgData name="Georgios Vasilopoulos" userId="f452c26906e0aeed" providerId="LiveId" clId="{7D4844E1-EA0E-FF49-B902-A9ACC5620935}" dt="2020-12-19T06:50:20.707" v="51"/>
        <pc:sldMkLst>
          <pc:docMk/>
          <pc:sldMk cId="2065819471" sldId="496"/>
        </pc:sldMkLst>
      </pc:sldChg>
      <pc:sldChg chg="del">
        <pc:chgData name="Georgios Vasilopoulos" userId="f452c26906e0aeed" providerId="LiveId" clId="{7D4844E1-EA0E-FF49-B902-A9ACC5620935}" dt="2020-12-19T06:50:12.083" v="17" actId="2696"/>
        <pc:sldMkLst>
          <pc:docMk/>
          <pc:sldMk cId="2424326033" sldId="496"/>
        </pc:sldMkLst>
      </pc:sldChg>
      <pc:sldChg chg="add">
        <pc:chgData name="Georgios Vasilopoulos" userId="f452c26906e0aeed" providerId="LiveId" clId="{7D4844E1-EA0E-FF49-B902-A9ACC5620935}" dt="2020-12-19T06:50:20.707" v="51"/>
        <pc:sldMkLst>
          <pc:docMk/>
          <pc:sldMk cId="1086791829" sldId="498"/>
        </pc:sldMkLst>
      </pc:sldChg>
      <pc:sldChg chg="del">
        <pc:chgData name="Georgios Vasilopoulos" userId="f452c26906e0aeed" providerId="LiveId" clId="{7D4844E1-EA0E-FF49-B902-A9ACC5620935}" dt="2020-12-19T06:50:12.144" v="22" actId="2696"/>
        <pc:sldMkLst>
          <pc:docMk/>
          <pc:sldMk cId="2829758414" sldId="498"/>
        </pc:sldMkLst>
      </pc:sldChg>
      <pc:sldChg chg="add">
        <pc:chgData name="Georgios Vasilopoulos" userId="f452c26906e0aeed" providerId="LiveId" clId="{7D4844E1-EA0E-FF49-B902-A9ACC5620935}" dt="2020-12-19T06:50:20.707" v="51"/>
        <pc:sldMkLst>
          <pc:docMk/>
          <pc:sldMk cId="1771101697" sldId="499"/>
        </pc:sldMkLst>
      </pc:sldChg>
      <pc:sldChg chg="del">
        <pc:chgData name="Georgios Vasilopoulos" userId="f452c26906e0aeed" providerId="LiveId" clId="{7D4844E1-EA0E-FF49-B902-A9ACC5620935}" dt="2020-12-19T06:50:12.175" v="24" actId="2696"/>
        <pc:sldMkLst>
          <pc:docMk/>
          <pc:sldMk cId="4023354794" sldId="499"/>
        </pc:sldMkLst>
      </pc:sldChg>
      <pc:sldChg chg="add">
        <pc:chgData name="Georgios Vasilopoulos" userId="f452c26906e0aeed" providerId="LiveId" clId="{7D4844E1-EA0E-FF49-B902-A9ACC5620935}" dt="2020-12-19T06:50:20.707" v="51"/>
        <pc:sldMkLst>
          <pc:docMk/>
          <pc:sldMk cId="1914668653" sldId="500"/>
        </pc:sldMkLst>
      </pc:sldChg>
      <pc:sldChg chg="del">
        <pc:chgData name="Georgios Vasilopoulos" userId="f452c26906e0aeed" providerId="LiveId" clId="{7D4844E1-EA0E-FF49-B902-A9ACC5620935}" dt="2020-12-19T06:50:12.208" v="26" actId="2696"/>
        <pc:sldMkLst>
          <pc:docMk/>
          <pc:sldMk cId="3077396015" sldId="500"/>
        </pc:sldMkLst>
      </pc:sldChg>
      <pc:sldChg chg="del">
        <pc:chgData name="Georgios Vasilopoulos" userId="f452c26906e0aeed" providerId="LiveId" clId="{7D4844E1-EA0E-FF49-B902-A9ACC5620935}" dt="2020-12-19T06:50:12.255" v="29" actId="2696"/>
        <pc:sldMkLst>
          <pc:docMk/>
          <pc:sldMk cId="2252618780" sldId="501"/>
        </pc:sldMkLst>
      </pc:sldChg>
      <pc:sldChg chg="add">
        <pc:chgData name="Georgios Vasilopoulos" userId="f452c26906e0aeed" providerId="LiveId" clId="{7D4844E1-EA0E-FF49-B902-A9ACC5620935}" dt="2020-12-19T06:50:20.707" v="51"/>
        <pc:sldMkLst>
          <pc:docMk/>
          <pc:sldMk cId="2264270311" sldId="501"/>
        </pc:sldMkLst>
      </pc:sldChg>
      <pc:sldChg chg="del">
        <pc:chgData name="Georgios Vasilopoulos" userId="f452c26906e0aeed" providerId="LiveId" clId="{7D4844E1-EA0E-FF49-B902-A9ACC5620935}" dt="2020-12-19T06:50:12.317" v="32" actId="2696"/>
        <pc:sldMkLst>
          <pc:docMk/>
          <pc:sldMk cId="705504360" sldId="502"/>
        </pc:sldMkLst>
      </pc:sldChg>
      <pc:sldChg chg="add">
        <pc:chgData name="Georgios Vasilopoulos" userId="f452c26906e0aeed" providerId="LiveId" clId="{7D4844E1-EA0E-FF49-B902-A9ACC5620935}" dt="2020-12-19T06:50:20.707" v="51"/>
        <pc:sldMkLst>
          <pc:docMk/>
          <pc:sldMk cId="3532847230" sldId="502"/>
        </pc:sldMkLst>
      </pc:sldChg>
      <pc:sldChg chg="add">
        <pc:chgData name="Georgios Vasilopoulos" userId="f452c26906e0aeed" providerId="LiveId" clId="{7D4844E1-EA0E-FF49-B902-A9ACC5620935}" dt="2020-12-19T06:50:20.707" v="51"/>
        <pc:sldMkLst>
          <pc:docMk/>
          <pc:sldMk cId="3021145123" sldId="503"/>
        </pc:sldMkLst>
      </pc:sldChg>
      <pc:sldChg chg="del">
        <pc:chgData name="Georgios Vasilopoulos" userId="f452c26906e0aeed" providerId="LiveId" clId="{7D4844E1-EA0E-FF49-B902-A9ACC5620935}" dt="2020-12-19T06:50:12.334" v="33" actId="2696"/>
        <pc:sldMkLst>
          <pc:docMk/>
          <pc:sldMk cId="3324723165" sldId="503"/>
        </pc:sldMkLst>
      </pc:sldChg>
      <pc:sldChg chg="del">
        <pc:chgData name="Georgios Vasilopoulos" userId="f452c26906e0aeed" providerId="LiveId" clId="{7D4844E1-EA0E-FF49-B902-A9ACC5620935}" dt="2020-12-19T06:50:12.374" v="35" actId="2696"/>
        <pc:sldMkLst>
          <pc:docMk/>
          <pc:sldMk cId="1011005101" sldId="504"/>
        </pc:sldMkLst>
      </pc:sldChg>
      <pc:sldChg chg="add">
        <pc:chgData name="Georgios Vasilopoulos" userId="f452c26906e0aeed" providerId="LiveId" clId="{7D4844E1-EA0E-FF49-B902-A9ACC5620935}" dt="2020-12-19T06:50:20.707" v="51"/>
        <pc:sldMkLst>
          <pc:docMk/>
          <pc:sldMk cId="3394760619" sldId="504"/>
        </pc:sldMkLst>
      </pc:sldChg>
      <pc:sldChg chg="del">
        <pc:chgData name="Georgios Vasilopoulos" userId="f452c26906e0aeed" providerId="LiveId" clId="{7D4844E1-EA0E-FF49-B902-A9ACC5620935}" dt="2020-12-19T06:50:12.415" v="37" actId="2696"/>
        <pc:sldMkLst>
          <pc:docMk/>
          <pc:sldMk cId="759841699" sldId="505"/>
        </pc:sldMkLst>
      </pc:sldChg>
      <pc:sldChg chg="add">
        <pc:chgData name="Georgios Vasilopoulos" userId="f452c26906e0aeed" providerId="LiveId" clId="{7D4844E1-EA0E-FF49-B902-A9ACC5620935}" dt="2020-12-19T06:50:20.707" v="51"/>
        <pc:sldMkLst>
          <pc:docMk/>
          <pc:sldMk cId="4055313137" sldId="505"/>
        </pc:sldMkLst>
      </pc:sldChg>
      <pc:sldChg chg="del">
        <pc:chgData name="Georgios Vasilopoulos" userId="f452c26906e0aeed" providerId="LiveId" clId="{7D4844E1-EA0E-FF49-B902-A9ACC5620935}" dt="2020-12-19T06:50:12.426" v="38" actId="2696"/>
        <pc:sldMkLst>
          <pc:docMk/>
          <pc:sldMk cId="3162744257" sldId="506"/>
        </pc:sldMkLst>
      </pc:sldChg>
      <pc:sldChg chg="add">
        <pc:chgData name="Georgios Vasilopoulos" userId="f452c26906e0aeed" providerId="LiveId" clId="{7D4844E1-EA0E-FF49-B902-A9ACC5620935}" dt="2020-12-19T06:50:20.707" v="51"/>
        <pc:sldMkLst>
          <pc:docMk/>
          <pc:sldMk cId="4198696056" sldId="506"/>
        </pc:sldMkLst>
      </pc:sldChg>
      <pc:sldChg chg="del">
        <pc:chgData name="Georgios Vasilopoulos" userId="f452c26906e0aeed" providerId="LiveId" clId="{7D4844E1-EA0E-FF49-B902-A9ACC5620935}" dt="2020-12-19T06:50:12.522" v="46" actId="2696"/>
        <pc:sldMkLst>
          <pc:docMk/>
          <pc:sldMk cId="1085933530" sldId="507"/>
        </pc:sldMkLst>
      </pc:sldChg>
      <pc:sldChg chg="add">
        <pc:chgData name="Georgios Vasilopoulos" userId="f452c26906e0aeed" providerId="LiveId" clId="{7D4844E1-EA0E-FF49-B902-A9ACC5620935}" dt="2020-12-19T06:50:20.707" v="51"/>
        <pc:sldMkLst>
          <pc:docMk/>
          <pc:sldMk cId="1878926700" sldId="507"/>
        </pc:sldMkLst>
      </pc:sldChg>
      <pc:sldChg chg="del">
        <pc:chgData name="Georgios Vasilopoulos" userId="f452c26906e0aeed" providerId="LiveId" clId="{7D4844E1-EA0E-FF49-B902-A9ACC5620935}" dt="2020-12-19T06:50:12.559" v="48" actId="2696"/>
        <pc:sldMkLst>
          <pc:docMk/>
          <pc:sldMk cId="964672425" sldId="508"/>
        </pc:sldMkLst>
      </pc:sldChg>
      <pc:sldChg chg="add">
        <pc:chgData name="Georgios Vasilopoulos" userId="f452c26906e0aeed" providerId="LiveId" clId="{7D4844E1-EA0E-FF49-B902-A9ACC5620935}" dt="2020-12-19T06:50:20.707" v="51"/>
        <pc:sldMkLst>
          <pc:docMk/>
          <pc:sldMk cId="3541315524" sldId="508"/>
        </pc:sldMkLst>
      </pc:sldChg>
      <pc:sldChg chg="add">
        <pc:chgData name="Georgios Vasilopoulos" userId="f452c26906e0aeed" providerId="LiveId" clId="{7D4844E1-EA0E-FF49-B902-A9ACC5620935}" dt="2020-12-19T06:50:20.707" v="51"/>
        <pc:sldMkLst>
          <pc:docMk/>
          <pc:sldMk cId="1623235161" sldId="511"/>
        </pc:sldMkLst>
      </pc:sldChg>
      <pc:sldChg chg="del">
        <pc:chgData name="Georgios Vasilopoulos" userId="f452c26906e0aeed" providerId="LiveId" clId="{7D4844E1-EA0E-FF49-B902-A9ACC5620935}" dt="2020-12-19T06:50:12.220" v="27" actId="2696"/>
        <pc:sldMkLst>
          <pc:docMk/>
          <pc:sldMk cId="2080181262" sldId="511"/>
        </pc:sldMkLst>
      </pc:sldChg>
      <pc:sldChg chg="add">
        <pc:chgData name="Georgios Vasilopoulos" userId="f452c26906e0aeed" providerId="LiveId" clId="{7D4844E1-EA0E-FF49-B902-A9ACC5620935}" dt="2020-12-19T06:50:20.707" v="51"/>
        <pc:sldMkLst>
          <pc:docMk/>
          <pc:sldMk cId="512129697" sldId="512"/>
        </pc:sldMkLst>
      </pc:sldChg>
      <pc:sldChg chg="del">
        <pc:chgData name="Georgios Vasilopoulos" userId="f452c26906e0aeed" providerId="LiveId" clId="{7D4844E1-EA0E-FF49-B902-A9ACC5620935}" dt="2020-12-19T06:50:12.301" v="31" actId="2696"/>
        <pc:sldMkLst>
          <pc:docMk/>
          <pc:sldMk cId="2891194793" sldId="512"/>
        </pc:sldMkLst>
      </pc:sldChg>
      <pc:sldChg chg="del">
        <pc:chgData name="Georgios Vasilopoulos" userId="f452c26906e0aeed" providerId="LiveId" clId="{7D4844E1-EA0E-FF49-B902-A9ACC5620935}" dt="2020-12-19T06:50:12.356" v="34" actId="2696"/>
        <pc:sldMkLst>
          <pc:docMk/>
          <pc:sldMk cId="1860995177" sldId="513"/>
        </pc:sldMkLst>
      </pc:sldChg>
      <pc:sldChg chg="add">
        <pc:chgData name="Georgios Vasilopoulos" userId="f452c26906e0aeed" providerId="LiveId" clId="{7D4844E1-EA0E-FF49-B902-A9ACC5620935}" dt="2020-12-19T06:50:20.707" v="51"/>
        <pc:sldMkLst>
          <pc:docMk/>
          <pc:sldMk cId="2709600195" sldId="513"/>
        </pc:sldMkLst>
      </pc:sldChg>
      <pc:sldChg chg="add">
        <pc:chgData name="Georgios Vasilopoulos" userId="f452c26906e0aeed" providerId="LiveId" clId="{7D4844E1-EA0E-FF49-B902-A9ACC5620935}" dt="2020-12-19T06:50:20.707" v="51"/>
        <pc:sldMkLst>
          <pc:docMk/>
          <pc:sldMk cId="2547455755" sldId="514"/>
        </pc:sldMkLst>
      </pc:sldChg>
      <pc:sldChg chg="del">
        <pc:chgData name="Georgios Vasilopoulos" userId="f452c26906e0aeed" providerId="LiveId" clId="{7D4844E1-EA0E-FF49-B902-A9ACC5620935}" dt="2020-12-19T06:50:12.392" v="36" actId="2696"/>
        <pc:sldMkLst>
          <pc:docMk/>
          <pc:sldMk cId="2815230966" sldId="514"/>
        </pc:sldMkLst>
      </pc:sldChg>
      <pc:sldChg chg="add">
        <pc:chgData name="Georgios Vasilopoulos" userId="f452c26906e0aeed" providerId="LiveId" clId="{7D4844E1-EA0E-FF49-B902-A9ACC5620935}" dt="2020-12-19T06:50:20.707" v="51"/>
        <pc:sldMkLst>
          <pc:docMk/>
          <pc:sldMk cId="1761249453" sldId="515"/>
        </pc:sldMkLst>
      </pc:sldChg>
      <pc:sldChg chg="del">
        <pc:chgData name="Georgios Vasilopoulos" userId="f452c26906e0aeed" providerId="LiveId" clId="{7D4844E1-EA0E-FF49-B902-A9ACC5620935}" dt="2020-12-19T06:50:12.539" v="47" actId="2696"/>
        <pc:sldMkLst>
          <pc:docMk/>
          <pc:sldMk cId="4292159566" sldId="515"/>
        </pc:sldMkLst>
      </pc:sldChg>
      <pc:sldChg chg="del">
        <pc:chgData name="Georgios Vasilopoulos" userId="f452c26906e0aeed" providerId="LiveId" clId="{7D4844E1-EA0E-FF49-B902-A9ACC5620935}" dt="2020-12-19T06:50:12.580" v="49" actId="2696"/>
        <pc:sldMkLst>
          <pc:docMk/>
          <pc:sldMk cId="1917606881" sldId="516"/>
        </pc:sldMkLst>
      </pc:sldChg>
      <pc:sldChg chg="add">
        <pc:chgData name="Georgios Vasilopoulos" userId="f452c26906e0aeed" providerId="LiveId" clId="{7D4844E1-EA0E-FF49-B902-A9ACC5620935}" dt="2020-12-19T06:50:20.707" v="51"/>
        <pc:sldMkLst>
          <pc:docMk/>
          <pc:sldMk cId="4146324561" sldId="516"/>
        </pc:sldMkLst>
      </pc:sldChg>
      <pc:sldChg chg="del">
        <pc:chgData name="Georgios Vasilopoulos" userId="f452c26906e0aeed" providerId="LiveId" clId="{7D4844E1-EA0E-FF49-B902-A9ACC5620935}" dt="2020-12-19T06:50:12.279" v="30" actId="2696"/>
        <pc:sldMkLst>
          <pc:docMk/>
          <pc:sldMk cId="2664487609" sldId="517"/>
        </pc:sldMkLst>
      </pc:sldChg>
      <pc:sldChg chg="add">
        <pc:chgData name="Georgios Vasilopoulos" userId="f452c26906e0aeed" providerId="LiveId" clId="{7D4844E1-EA0E-FF49-B902-A9ACC5620935}" dt="2020-12-19T06:50:20.707" v="51"/>
        <pc:sldMkLst>
          <pc:docMk/>
          <pc:sldMk cId="2950473374" sldId="517"/>
        </pc:sldMkLst>
      </pc:sldChg>
      <pc:sldChg chg="del">
        <pc:chgData name="Georgios Vasilopoulos" userId="f452c26906e0aeed" providerId="LiveId" clId="{7D4844E1-EA0E-FF49-B902-A9ACC5620935}" dt="2020-12-19T06:50:12.591" v="50" actId="2696"/>
        <pc:sldMkLst>
          <pc:docMk/>
          <pc:sldMk cId="2337670711" sldId="519"/>
        </pc:sldMkLst>
      </pc:sldChg>
      <pc:sldChg chg="add">
        <pc:chgData name="Georgios Vasilopoulos" userId="f452c26906e0aeed" providerId="LiveId" clId="{7D4844E1-EA0E-FF49-B902-A9ACC5620935}" dt="2020-12-19T06:50:20.707" v="51"/>
        <pc:sldMkLst>
          <pc:docMk/>
          <pc:sldMk cId="2955653021" sldId="519"/>
        </pc:sldMkLst>
      </pc:sldChg>
      <pc:sldChg chg="add">
        <pc:chgData name="Georgios Vasilopoulos" userId="f452c26906e0aeed" providerId="LiveId" clId="{7D4844E1-EA0E-FF49-B902-A9ACC5620935}" dt="2020-12-19T06:50:20.707" v="51"/>
        <pc:sldMkLst>
          <pc:docMk/>
          <pc:sldMk cId="1743320895" sldId="520"/>
        </pc:sldMkLst>
      </pc:sldChg>
      <pc:sldChg chg="del">
        <pc:chgData name="Georgios Vasilopoulos" userId="f452c26906e0aeed" providerId="LiveId" clId="{7D4844E1-EA0E-FF49-B902-A9ACC5620935}" dt="2020-12-19T06:50:11.930" v="8" actId="2696"/>
        <pc:sldMkLst>
          <pc:docMk/>
          <pc:sldMk cId="2476875147" sldId="520"/>
        </pc:sldMkLst>
      </pc:sldChg>
      <pc:sldChg chg="del">
        <pc:chgData name="Georgios Vasilopoulos" userId="f452c26906e0aeed" providerId="LiveId" clId="{7D4844E1-EA0E-FF49-B902-A9ACC5620935}" dt="2020-12-19T06:50:11.943" v="9" actId="2696"/>
        <pc:sldMkLst>
          <pc:docMk/>
          <pc:sldMk cId="668498698" sldId="521"/>
        </pc:sldMkLst>
      </pc:sldChg>
      <pc:sldChg chg="add">
        <pc:chgData name="Georgios Vasilopoulos" userId="f452c26906e0aeed" providerId="LiveId" clId="{7D4844E1-EA0E-FF49-B902-A9ACC5620935}" dt="2020-12-19T06:50:20.707" v="51"/>
        <pc:sldMkLst>
          <pc:docMk/>
          <pc:sldMk cId="993405386" sldId="521"/>
        </pc:sldMkLst>
      </pc:sldChg>
      <pc:sldChg chg="del">
        <pc:chgData name="Georgios Vasilopoulos" userId="f452c26906e0aeed" providerId="LiveId" clId="{7D4844E1-EA0E-FF49-B902-A9ACC5620935}" dt="2020-12-19T06:50:11.960" v="10" actId="2696"/>
        <pc:sldMkLst>
          <pc:docMk/>
          <pc:sldMk cId="994312917" sldId="522"/>
        </pc:sldMkLst>
      </pc:sldChg>
      <pc:sldChg chg="add">
        <pc:chgData name="Georgios Vasilopoulos" userId="f452c26906e0aeed" providerId="LiveId" clId="{7D4844E1-EA0E-FF49-B902-A9ACC5620935}" dt="2020-12-19T06:50:20.707" v="51"/>
        <pc:sldMkLst>
          <pc:docMk/>
          <pc:sldMk cId="3434555301" sldId="522"/>
        </pc:sldMkLst>
      </pc:sldChg>
      <pc:sldChg chg="del">
        <pc:chgData name="Georgios Vasilopoulos" userId="f452c26906e0aeed" providerId="LiveId" clId="{7D4844E1-EA0E-FF49-B902-A9ACC5620935}" dt="2020-12-19T06:50:12.026" v="14" actId="2696"/>
        <pc:sldMkLst>
          <pc:docMk/>
          <pc:sldMk cId="94322624" sldId="523"/>
        </pc:sldMkLst>
      </pc:sldChg>
      <pc:sldChg chg="add">
        <pc:chgData name="Georgios Vasilopoulos" userId="f452c26906e0aeed" providerId="LiveId" clId="{7D4844E1-EA0E-FF49-B902-A9ACC5620935}" dt="2020-12-19T06:50:20.707" v="51"/>
        <pc:sldMkLst>
          <pc:docMk/>
          <pc:sldMk cId="710090877" sldId="523"/>
        </pc:sldMkLst>
      </pc:sldChg>
      <pc:sldChg chg="add">
        <pc:chgData name="Georgios Vasilopoulos" userId="f452c26906e0aeed" providerId="LiveId" clId="{7D4844E1-EA0E-FF49-B902-A9ACC5620935}" dt="2020-12-19T06:50:20.707" v="51"/>
        <pc:sldMkLst>
          <pc:docMk/>
          <pc:sldMk cId="3625870742" sldId="525"/>
        </pc:sldMkLst>
      </pc:sldChg>
      <pc:sldChg chg="del">
        <pc:chgData name="Georgios Vasilopoulos" userId="f452c26906e0aeed" providerId="LiveId" clId="{7D4844E1-EA0E-FF49-B902-A9ACC5620935}" dt="2020-12-19T06:50:12.093" v="18" actId="2696"/>
        <pc:sldMkLst>
          <pc:docMk/>
          <pc:sldMk cId="3661364933" sldId="525"/>
        </pc:sldMkLst>
      </pc:sldChg>
      <pc:sldChg chg="del">
        <pc:chgData name="Georgios Vasilopoulos" userId="f452c26906e0aeed" providerId="LiveId" clId="{7D4844E1-EA0E-FF49-B902-A9ACC5620935}" dt="2020-12-19T06:50:12.104" v="19" actId="2696"/>
        <pc:sldMkLst>
          <pc:docMk/>
          <pc:sldMk cId="1478942124" sldId="526"/>
        </pc:sldMkLst>
      </pc:sldChg>
      <pc:sldChg chg="add">
        <pc:chgData name="Georgios Vasilopoulos" userId="f452c26906e0aeed" providerId="LiveId" clId="{7D4844E1-EA0E-FF49-B902-A9ACC5620935}" dt="2020-12-19T06:50:20.707" v="51"/>
        <pc:sldMkLst>
          <pc:docMk/>
          <pc:sldMk cId="3640556410" sldId="526"/>
        </pc:sldMkLst>
      </pc:sldChg>
      <pc:sldChg chg="add">
        <pc:chgData name="Georgios Vasilopoulos" userId="f452c26906e0aeed" providerId="LiveId" clId="{7D4844E1-EA0E-FF49-B902-A9ACC5620935}" dt="2020-12-19T06:50:20.707" v="51"/>
        <pc:sldMkLst>
          <pc:docMk/>
          <pc:sldMk cId="2578845152" sldId="527"/>
        </pc:sldMkLst>
      </pc:sldChg>
      <pc:sldChg chg="del">
        <pc:chgData name="Georgios Vasilopoulos" userId="f452c26906e0aeed" providerId="LiveId" clId="{7D4844E1-EA0E-FF49-B902-A9ACC5620935}" dt="2020-12-19T06:50:12.113" v="20" actId="2696"/>
        <pc:sldMkLst>
          <pc:docMk/>
          <pc:sldMk cId="3969540115" sldId="527"/>
        </pc:sldMkLst>
      </pc:sldChg>
      <pc:sldChg chg="add">
        <pc:chgData name="Georgios Vasilopoulos" userId="f452c26906e0aeed" providerId="LiveId" clId="{7D4844E1-EA0E-FF49-B902-A9ACC5620935}" dt="2020-12-19T06:50:20.707" v="51"/>
        <pc:sldMkLst>
          <pc:docMk/>
          <pc:sldMk cId="1455592245" sldId="528"/>
        </pc:sldMkLst>
      </pc:sldChg>
      <pc:sldChg chg="del">
        <pc:chgData name="Georgios Vasilopoulos" userId="f452c26906e0aeed" providerId="LiveId" clId="{7D4844E1-EA0E-FF49-B902-A9ACC5620935}" dt="2020-12-19T06:50:12.165" v="23" actId="2696"/>
        <pc:sldMkLst>
          <pc:docMk/>
          <pc:sldMk cId="2952341307" sldId="528"/>
        </pc:sldMkLst>
      </pc:sldChg>
      <pc:sldChg chg="add">
        <pc:chgData name="Georgios Vasilopoulos" userId="f452c26906e0aeed" providerId="LiveId" clId="{7D4844E1-EA0E-FF49-B902-A9ACC5620935}" dt="2020-12-19T06:50:20.707" v="51"/>
        <pc:sldMkLst>
          <pc:docMk/>
          <pc:sldMk cId="3343837859" sldId="529"/>
        </pc:sldMkLst>
      </pc:sldChg>
      <pc:sldChg chg="del">
        <pc:chgData name="Georgios Vasilopoulos" userId="f452c26906e0aeed" providerId="LiveId" clId="{7D4844E1-EA0E-FF49-B902-A9ACC5620935}" dt="2020-12-19T06:50:12.193" v="25" actId="2696"/>
        <pc:sldMkLst>
          <pc:docMk/>
          <pc:sldMk cId="3921993175" sldId="529"/>
        </pc:sldMkLst>
      </pc:sldChg>
      <pc:sldChg chg="del">
        <pc:chgData name="Georgios Vasilopoulos" userId="f452c26906e0aeed" providerId="LiveId" clId="{7D4844E1-EA0E-FF49-B902-A9ACC5620935}" dt="2020-12-19T06:50:12.134" v="21" actId="2696"/>
        <pc:sldMkLst>
          <pc:docMk/>
          <pc:sldMk cId="235749271" sldId="530"/>
        </pc:sldMkLst>
      </pc:sldChg>
      <pc:sldChg chg="add">
        <pc:chgData name="Georgios Vasilopoulos" userId="f452c26906e0aeed" providerId="LiveId" clId="{7D4844E1-EA0E-FF49-B902-A9ACC5620935}" dt="2020-12-19T06:50:20.707" v="51"/>
        <pc:sldMkLst>
          <pc:docMk/>
          <pc:sldMk cId="1328312863" sldId="530"/>
        </pc:sldMkLst>
      </pc:sldChg>
      <pc:sldChg chg="del">
        <pc:chgData name="Georgios Vasilopoulos" userId="f452c26906e0aeed" providerId="LiveId" clId="{7D4844E1-EA0E-FF49-B902-A9ACC5620935}" dt="2020-12-19T06:50:12.239" v="28" actId="2696"/>
        <pc:sldMkLst>
          <pc:docMk/>
          <pc:sldMk cId="295514286" sldId="531"/>
        </pc:sldMkLst>
      </pc:sldChg>
      <pc:sldChg chg="add">
        <pc:chgData name="Georgios Vasilopoulos" userId="f452c26906e0aeed" providerId="LiveId" clId="{7D4844E1-EA0E-FF49-B902-A9ACC5620935}" dt="2020-12-19T06:50:20.707" v="51"/>
        <pc:sldMkLst>
          <pc:docMk/>
          <pc:sldMk cId="2839045599" sldId="531"/>
        </pc:sldMkLst>
      </pc:sldChg>
      <pc:sldChg chg="del">
        <pc:chgData name="Georgios Vasilopoulos" userId="f452c26906e0aeed" providerId="LiveId" clId="{7D4844E1-EA0E-FF49-B902-A9ACC5620935}" dt="2020-12-19T06:50:12.436" v="39" actId="2696"/>
        <pc:sldMkLst>
          <pc:docMk/>
          <pc:sldMk cId="784359256" sldId="532"/>
        </pc:sldMkLst>
      </pc:sldChg>
      <pc:sldChg chg="add">
        <pc:chgData name="Georgios Vasilopoulos" userId="f452c26906e0aeed" providerId="LiveId" clId="{7D4844E1-EA0E-FF49-B902-A9ACC5620935}" dt="2020-12-19T06:50:20.707" v="51"/>
        <pc:sldMkLst>
          <pc:docMk/>
          <pc:sldMk cId="3965650639" sldId="532"/>
        </pc:sldMkLst>
      </pc:sldChg>
      <pc:sldChg chg="add">
        <pc:chgData name="Georgios Vasilopoulos" userId="f452c26906e0aeed" providerId="LiveId" clId="{7D4844E1-EA0E-FF49-B902-A9ACC5620935}" dt="2020-12-19T06:50:20.707" v="51"/>
        <pc:sldMkLst>
          <pc:docMk/>
          <pc:sldMk cId="1257456894" sldId="533"/>
        </pc:sldMkLst>
      </pc:sldChg>
      <pc:sldChg chg="del">
        <pc:chgData name="Georgios Vasilopoulos" userId="f452c26906e0aeed" providerId="LiveId" clId="{7D4844E1-EA0E-FF49-B902-A9ACC5620935}" dt="2020-12-19T06:50:12.444" v="40" actId="2696"/>
        <pc:sldMkLst>
          <pc:docMk/>
          <pc:sldMk cId="2824489981" sldId="533"/>
        </pc:sldMkLst>
      </pc:sldChg>
      <pc:sldChg chg="del">
        <pc:chgData name="Georgios Vasilopoulos" userId="f452c26906e0aeed" providerId="LiveId" clId="{7D4844E1-EA0E-FF49-B902-A9ACC5620935}" dt="2020-12-19T06:50:12.454" v="41" actId="2696"/>
        <pc:sldMkLst>
          <pc:docMk/>
          <pc:sldMk cId="1053467057" sldId="534"/>
        </pc:sldMkLst>
      </pc:sldChg>
      <pc:sldChg chg="add">
        <pc:chgData name="Georgios Vasilopoulos" userId="f452c26906e0aeed" providerId="LiveId" clId="{7D4844E1-EA0E-FF49-B902-A9ACC5620935}" dt="2020-12-19T06:50:20.707" v="51"/>
        <pc:sldMkLst>
          <pc:docMk/>
          <pc:sldMk cId="3393686794" sldId="534"/>
        </pc:sldMkLst>
      </pc:sldChg>
      <pc:sldChg chg="del">
        <pc:chgData name="Georgios Vasilopoulos" userId="f452c26906e0aeed" providerId="LiveId" clId="{7D4844E1-EA0E-FF49-B902-A9ACC5620935}" dt="2020-12-19T06:50:12.464" v="42" actId="2696"/>
        <pc:sldMkLst>
          <pc:docMk/>
          <pc:sldMk cId="1403895840" sldId="535"/>
        </pc:sldMkLst>
      </pc:sldChg>
      <pc:sldChg chg="add">
        <pc:chgData name="Georgios Vasilopoulos" userId="f452c26906e0aeed" providerId="LiveId" clId="{7D4844E1-EA0E-FF49-B902-A9ACC5620935}" dt="2020-12-19T06:50:20.707" v="51"/>
        <pc:sldMkLst>
          <pc:docMk/>
          <pc:sldMk cId="1748747928" sldId="535"/>
        </pc:sldMkLst>
      </pc:sldChg>
      <pc:sldChg chg="add">
        <pc:chgData name="Georgios Vasilopoulos" userId="f452c26906e0aeed" providerId="LiveId" clId="{7D4844E1-EA0E-FF49-B902-A9ACC5620935}" dt="2020-12-19T06:50:20.707" v="51"/>
        <pc:sldMkLst>
          <pc:docMk/>
          <pc:sldMk cId="452122734" sldId="536"/>
        </pc:sldMkLst>
      </pc:sldChg>
      <pc:sldChg chg="del">
        <pc:chgData name="Georgios Vasilopoulos" userId="f452c26906e0aeed" providerId="LiveId" clId="{7D4844E1-EA0E-FF49-B902-A9ACC5620935}" dt="2020-12-19T06:50:12.472" v="43" actId="2696"/>
        <pc:sldMkLst>
          <pc:docMk/>
          <pc:sldMk cId="4291010248" sldId="536"/>
        </pc:sldMkLst>
      </pc:sldChg>
      <pc:sldChg chg="del">
        <pc:chgData name="Georgios Vasilopoulos" userId="f452c26906e0aeed" providerId="LiveId" clId="{7D4844E1-EA0E-FF49-B902-A9ACC5620935}" dt="2020-12-19T06:50:12.481" v="44" actId="2696"/>
        <pc:sldMkLst>
          <pc:docMk/>
          <pc:sldMk cId="847291824" sldId="537"/>
        </pc:sldMkLst>
      </pc:sldChg>
      <pc:sldChg chg="add">
        <pc:chgData name="Georgios Vasilopoulos" userId="f452c26906e0aeed" providerId="LiveId" clId="{7D4844E1-EA0E-FF49-B902-A9ACC5620935}" dt="2020-12-19T06:50:20.707" v="51"/>
        <pc:sldMkLst>
          <pc:docMk/>
          <pc:sldMk cId="1883595670" sldId="537"/>
        </pc:sldMkLst>
      </pc:sldChg>
      <pc:sldChg chg="add">
        <pc:chgData name="Georgios Vasilopoulos" userId="f452c26906e0aeed" providerId="LiveId" clId="{7D4844E1-EA0E-FF49-B902-A9ACC5620935}" dt="2020-12-19T06:50:20.707" v="51"/>
        <pc:sldMkLst>
          <pc:docMk/>
          <pc:sldMk cId="2972229624" sldId="538"/>
        </pc:sldMkLst>
      </pc:sldChg>
      <pc:sldChg chg="del">
        <pc:chgData name="Georgios Vasilopoulos" userId="f452c26906e0aeed" providerId="LiveId" clId="{7D4844E1-EA0E-FF49-B902-A9ACC5620935}" dt="2020-12-19T06:50:12.502" v="45" actId="2696"/>
        <pc:sldMkLst>
          <pc:docMk/>
          <pc:sldMk cId="3094288573" sldId="538"/>
        </pc:sldMkLst>
      </pc:sldChg>
      <pc:sldChg chg="addSp delSp modSp new mod">
        <pc:chgData name="Georgios Vasilopoulos" userId="f452c26906e0aeed" providerId="LiveId" clId="{7D4844E1-EA0E-FF49-B902-A9ACC5620935}" dt="2020-12-19T06:49:43.915" v="6" actId="1076"/>
        <pc:sldMkLst>
          <pc:docMk/>
          <pc:sldMk cId="1442547891" sldId="549"/>
        </pc:sldMkLst>
        <pc:spChg chg="del">
          <ac:chgData name="Georgios Vasilopoulos" userId="f452c26906e0aeed" providerId="LiveId" clId="{7D4844E1-EA0E-FF49-B902-A9ACC5620935}" dt="2020-12-19T06:49:30.981" v="1"/>
          <ac:spMkLst>
            <pc:docMk/>
            <pc:sldMk cId="1442547891" sldId="549"/>
            <ac:spMk id="3" creationId="{E1BC60B9-5CD8-744C-A7A9-A13C3A385F05}"/>
          </ac:spMkLst>
        </pc:spChg>
        <pc:picChg chg="add mod">
          <ac:chgData name="Georgios Vasilopoulos" userId="f452c26906e0aeed" providerId="LiveId" clId="{7D4844E1-EA0E-FF49-B902-A9ACC5620935}" dt="2020-12-19T06:49:43.915" v="6" actId="1076"/>
          <ac:picMkLst>
            <pc:docMk/>
            <pc:sldMk cId="1442547891" sldId="549"/>
            <ac:picMk id="5" creationId="{DD850212-B15F-BD4F-A0ED-B9A2F85EEBC3}"/>
          </ac:picMkLst>
        </pc:picChg>
      </pc:sldChg>
      <pc:sldChg chg="add">
        <pc:chgData name="Georgios Vasilopoulos" userId="f452c26906e0aeed" providerId="LiveId" clId="{7D4844E1-EA0E-FF49-B902-A9ACC5620935}" dt="2020-12-19T10:22:35.178" v="52"/>
        <pc:sldMkLst>
          <pc:docMk/>
          <pc:sldMk cId="2049842711" sldId="550"/>
        </pc:sldMkLst>
      </pc:sldChg>
    </pc:docChg>
  </pc:docChgLst>
  <pc:docChgLst>
    <pc:chgData name="Georgios Vasilopoulos" userId="f452c26906e0aeed" providerId="LiveId" clId="{8DB4B8F1-DE19-1F48-9763-AA0052CA3521}"/>
    <pc:docChg chg="custSel delSld modSld">
      <pc:chgData name="Georgios Vasilopoulos" userId="f452c26906e0aeed" providerId="LiveId" clId="{8DB4B8F1-DE19-1F48-9763-AA0052CA3521}" dt="2021-01-07T17:48:45.818" v="27" actId="20577"/>
      <pc:docMkLst>
        <pc:docMk/>
      </pc:docMkLst>
      <pc:sldChg chg="del">
        <pc:chgData name="Georgios Vasilopoulos" userId="f452c26906e0aeed" providerId="LiveId" clId="{8DB4B8F1-DE19-1F48-9763-AA0052CA3521}" dt="2021-01-07T17:45:10.396" v="2" actId="2696"/>
        <pc:sldMkLst>
          <pc:docMk/>
          <pc:sldMk cId="245191784" sldId="291"/>
        </pc:sldMkLst>
      </pc:sldChg>
      <pc:sldChg chg="del">
        <pc:chgData name="Georgios Vasilopoulos" userId="f452c26906e0aeed" providerId="LiveId" clId="{8DB4B8F1-DE19-1F48-9763-AA0052CA3521}" dt="2021-01-07T17:45:07.378" v="1" actId="2696"/>
        <pc:sldMkLst>
          <pc:docMk/>
          <pc:sldMk cId="3311139191" sldId="296"/>
        </pc:sldMkLst>
      </pc:sldChg>
      <pc:sldChg chg="del">
        <pc:chgData name="Georgios Vasilopoulos" userId="f452c26906e0aeed" providerId="LiveId" clId="{8DB4B8F1-DE19-1F48-9763-AA0052CA3521}" dt="2021-01-07T17:45:04.295" v="0" actId="2696"/>
        <pc:sldMkLst>
          <pc:docMk/>
          <pc:sldMk cId="3322976921" sldId="298"/>
        </pc:sldMkLst>
      </pc:sldChg>
      <pc:sldChg chg="del">
        <pc:chgData name="Georgios Vasilopoulos" userId="f452c26906e0aeed" providerId="LiveId" clId="{8DB4B8F1-DE19-1F48-9763-AA0052CA3521}" dt="2021-01-07T17:45:04.295" v="0" actId="2696"/>
        <pc:sldMkLst>
          <pc:docMk/>
          <pc:sldMk cId="511943783" sldId="299"/>
        </pc:sldMkLst>
      </pc:sldChg>
      <pc:sldChg chg="del">
        <pc:chgData name="Georgios Vasilopoulos" userId="f452c26906e0aeed" providerId="LiveId" clId="{8DB4B8F1-DE19-1F48-9763-AA0052CA3521}" dt="2021-01-07T17:45:04.295" v="0" actId="2696"/>
        <pc:sldMkLst>
          <pc:docMk/>
          <pc:sldMk cId="2578688934" sldId="300"/>
        </pc:sldMkLst>
      </pc:sldChg>
      <pc:sldChg chg="del">
        <pc:chgData name="Georgios Vasilopoulos" userId="f452c26906e0aeed" providerId="LiveId" clId="{8DB4B8F1-DE19-1F48-9763-AA0052CA3521}" dt="2021-01-07T17:45:04.295" v="0" actId="2696"/>
        <pc:sldMkLst>
          <pc:docMk/>
          <pc:sldMk cId="4099375601" sldId="301"/>
        </pc:sldMkLst>
      </pc:sldChg>
      <pc:sldChg chg="del">
        <pc:chgData name="Georgios Vasilopoulos" userId="f452c26906e0aeed" providerId="LiveId" clId="{8DB4B8F1-DE19-1F48-9763-AA0052CA3521}" dt="2021-01-07T17:45:04.295" v="0" actId="2696"/>
        <pc:sldMkLst>
          <pc:docMk/>
          <pc:sldMk cId="2440013688" sldId="302"/>
        </pc:sldMkLst>
      </pc:sldChg>
      <pc:sldChg chg="del">
        <pc:chgData name="Georgios Vasilopoulos" userId="f452c26906e0aeed" providerId="LiveId" clId="{8DB4B8F1-DE19-1F48-9763-AA0052CA3521}" dt="2021-01-07T17:45:04.295" v="0" actId="2696"/>
        <pc:sldMkLst>
          <pc:docMk/>
          <pc:sldMk cId="479407697" sldId="303"/>
        </pc:sldMkLst>
      </pc:sldChg>
      <pc:sldChg chg="del">
        <pc:chgData name="Georgios Vasilopoulos" userId="f452c26906e0aeed" providerId="LiveId" clId="{8DB4B8F1-DE19-1F48-9763-AA0052CA3521}" dt="2021-01-07T17:45:04.295" v="0" actId="2696"/>
        <pc:sldMkLst>
          <pc:docMk/>
          <pc:sldMk cId="3035210440" sldId="304"/>
        </pc:sldMkLst>
      </pc:sldChg>
      <pc:sldChg chg="del">
        <pc:chgData name="Georgios Vasilopoulos" userId="f452c26906e0aeed" providerId="LiveId" clId="{8DB4B8F1-DE19-1F48-9763-AA0052CA3521}" dt="2021-01-07T17:45:04.295" v="0" actId="2696"/>
        <pc:sldMkLst>
          <pc:docMk/>
          <pc:sldMk cId="809955142" sldId="305"/>
        </pc:sldMkLst>
      </pc:sldChg>
      <pc:sldChg chg="del">
        <pc:chgData name="Georgios Vasilopoulos" userId="f452c26906e0aeed" providerId="LiveId" clId="{8DB4B8F1-DE19-1F48-9763-AA0052CA3521}" dt="2021-01-07T17:45:04.295" v="0" actId="2696"/>
        <pc:sldMkLst>
          <pc:docMk/>
          <pc:sldMk cId="3860357567" sldId="306"/>
        </pc:sldMkLst>
      </pc:sldChg>
      <pc:sldChg chg="del">
        <pc:chgData name="Georgios Vasilopoulos" userId="f452c26906e0aeed" providerId="LiveId" clId="{8DB4B8F1-DE19-1F48-9763-AA0052CA3521}" dt="2021-01-07T17:45:17.177" v="3" actId="2696"/>
        <pc:sldMkLst>
          <pc:docMk/>
          <pc:sldMk cId="2307264297" sldId="548"/>
        </pc:sldMkLst>
      </pc:sldChg>
      <pc:sldChg chg="modSp mod">
        <pc:chgData name="Georgios Vasilopoulos" userId="f452c26906e0aeed" providerId="LiveId" clId="{8DB4B8F1-DE19-1F48-9763-AA0052CA3521}" dt="2021-01-07T17:48:45.818" v="27" actId="20577"/>
        <pc:sldMkLst>
          <pc:docMk/>
          <pc:sldMk cId="2049842711" sldId="550"/>
        </pc:sldMkLst>
        <pc:spChg chg="mod">
          <ac:chgData name="Georgios Vasilopoulos" userId="f452c26906e0aeed" providerId="LiveId" clId="{8DB4B8F1-DE19-1F48-9763-AA0052CA3521}" dt="2021-01-07T17:48:45.818" v="27" actId="20577"/>
          <ac:spMkLst>
            <pc:docMk/>
            <pc:sldMk cId="2049842711" sldId="550"/>
            <ac:spMk id="2" creationId="{00000000-0000-0000-0000-000000000000}"/>
          </ac:spMkLst>
        </pc:spChg>
        <pc:spChg chg="mod">
          <ac:chgData name="Georgios Vasilopoulos" userId="f452c26906e0aeed" providerId="LiveId" clId="{8DB4B8F1-DE19-1F48-9763-AA0052CA3521}" dt="2021-01-07T17:45:47.537" v="6" actId="27636"/>
          <ac:spMkLst>
            <pc:docMk/>
            <pc:sldMk cId="2049842711" sldId="550"/>
            <ac:spMk id="3" creationId="{00000000-0000-0000-0000-000000000000}"/>
          </ac:spMkLst>
        </pc:spChg>
      </pc:sldChg>
    </pc:docChg>
  </pc:docChgLst>
  <pc:docChgLst>
    <pc:chgData name="Georgios Vasilopoulos" userId="f452c26906e0aeed" providerId="LiveId" clId="{FB89D66C-5ACB-2D4D-900F-2850C5BC1ABB}"/>
    <pc:docChg chg="undo custSel modSld">
      <pc:chgData name="Georgios Vasilopoulos" userId="f452c26906e0aeed" providerId="LiveId" clId="{FB89D66C-5ACB-2D4D-900F-2850C5BC1ABB}" dt="2021-04-12T07:00:04.068" v="128" actId="20577"/>
      <pc:docMkLst>
        <pc:docMk/>
      </pc:docMkLst>
      <pc:sldChg chg="addSp modSp">
        <pc:chgData name="Georgios Vasilopoulos" userId="f452c26906e0aeed" providerId="LiveId" clId="{FB89D66C-5ACB-2D4D-900F-2850C5BC1ABB}" dt="2021-04-12T06:58:15.026" v="4"/>
        <pc:sldMkLst>
          <pc:docMk/>
          <pc:sldMk cId="2082310777" sldId="292"/>
        </pc:sldMkLst>
        <pc:spChg chg="add mod">
          <ac:chgData name="Georgios Vasilopoulos" userId="f452c26906e0aeed" providerId="LiveId" clId="{FB89D66C-5ACB-2D4D-900F-2850C5BC1ABB}" dt="2021-04-12T06:58:15.026" v="4"/>
          <ac:spMkLst>
            <pc:docMk/>
            <pc:sldMk cId="2082310777" sldId="292"/>
            <ac:spMk id="4" creationId="{72E78B6F-C494-1648-8F23-1C4F2C0ECCF4}"/>
          </ac:spMkLst>
        </pc:spChg>
      </pc:sldChg>
      <pc:sldChg chg="addSp modSp mod">
        <pc:chgData name="Georgios Vasilopoulos" userId="f452c26906e0aeed" providerId="LiveId" clId="{FB89D66C-5ACB-2D4D-900F-2850C5BC1ABB}" dt="2021-04-12T06:58:07.673" v="3" actId="1076"/>
        <pc:sldMkLst>
          <pc:docMk/>
          <pc:sldMk cId="517403802" sldId="293"/>
        </pc:sldMkLst>
        <pc:spChg chg="add mod">
          <ac:chgData name="Georgios Vasilopoulos" userId="f452c26906e0aeed" providerId="LiveId" clId="{FB89D66C-5ACB-2D4D-900F-2850C5BC1ABB}" dt="2021-04-12T06:58:07.673" v="3" actId="1076"/>
          <ac:spMkLst>
            <pc:docMk/>
            <pc:sldMk cId="517403802" sldId="293"/>
            <ac:spMk id="2" creationId="{0F4D50F7-42BA-F441-B819-E6D108985241}"/>
          </ac:spMkLst>
        </pc:spChg>
        <pc:picChg chg="mod">
          <ac:chgData name="Georgios Vasilopoulos" userId="f452c26906e0aeed" providerId="LiveId" clId="{FB89D66C-5ACB-2D4D-900F-2850C5BC1ABB}" dt="2021-04-12T06:58:04.852" v="2" actId="1076"/>
          <ac:picMkLst>
            <pc:docMk/>
            <pc:sldMk cId="517403802" sldId="293"/>
            <ac:picMk id="126978" creationId="{00000000-0000-0000-0000-000000000000}"/>
          </ac:picMkLst>
        </pc:picChg>
      </pc:sldChg>
      <pc:sldChg chg="addSp modSp mod">
        <pc:chgData name="Georgios Vasilopoulos" userId="f452c26906e0aeed" providerId="LiveId" clId="{FB89D66C-5ACB-2D4D-900F-2850C5BC1ABB}" dt="2021-04-12T06:58:49.726" v="39" actId="20577"/>
        <pc:sldMkLst>
          <pc:docMk/>
          <pc:sldMk cId="3871077024" sldId="294"/>
        </pc:sldMkLst>
        <pc:spChg chg="add mod">
          <ac:chgData name="Georgios Vasilopoulos" userId="f452c26906e0aeed" providerId="LiveId" clId="{FB89D66C-5ACB-2D4D-900F-2850C5BC1ABB}" dt="2021-04-12T06:58:49.726" v="39" actId="20577"/>
          <ac:spMkLst>
            <pc:docMk/>
            <pc:sldMk cId="3871077024" sldId="294"/>
            <ac:spMk id="2" creationId="{3442C452-22CA-6D48-9D70-9E3EC346E77E}"/>
          </ac:spMkLst>
        </pc:spChg>
      </pc:sldChg>
      <pc:sldChg chg="addSp modSp mod">
        <pc:chgData name="Georgios Vasilopoulos" userId="f452c26906e0aeed" providerId="LiveId" clId="{FB89D66C-5ACB-2D4D-900F-2850C5BC1ABB}" dt="2021-04-12T06:59:10.155" v="52" actId="1076"/>
        <pc:sldMkLst>
          <pc:docMk/>
          <pc:sldMk cId="1773330049" sldId="295"/>
        </pc:sldMkLst>
        <pc:spChg chg="add mod">
          <ac:chgData name="Georgios Vasilopoulos" userId="f452c26906e0aeed" providerId="LiveId" clId="{FB89D66C-5ACB-2D4D-900F-2850C5BC1ABB}" dt="2021-04-12T06:59:10.155" v="52" actId="1076"/>
          <ac:spMkLst>
            <pc:docMk/>
            <pc:sldMk cId="1773330049" sldId="295"/>
            <ac:spMk id="2" creationId="{6EA0431D-DD76-D14E-8FAD-BE980D1677FE}"/>
          </ac:spMkLst>
        </pc:spChg>
        <pc:picChg chg="mod">
          <ac:chgData name="Georgios Vasilopoulos" userId="f452c26906e0aeed" providerId="LiveId" clId="{FB89D66C-5ACB-2D4D-900F-2850C5BC1ABB}" dt="2021-04-12T06:59:02.078" v="44" actId="1076"/>
          <ac:picMkLst>
            <pc:docMk/>
            <pc:sldMk cId="1773330049" sldId="295"/>
            <ac:picMk id="131074" creationId="{00000000-0000-0000-0000-000000000000}"/>
          </ac:picMkLst>
        </pc:picChg>
      </pc:sldChg>
      <pc:sldChg chg="addSp modSp mod">
        <pc:chgData name="Georgios Vasilopoulos" userId="f452c26906e0aeed" providerId="LiveId" clId="{FB89D66C-5ACB-2D4D-900F-2850C5BC1ABB}" dt="2021-04-12T06:59:45.507" v="84" actId="20577"/>
        <pc:sldMkLst>
          <pc:docMk/>
          <pc:sldMk cId="3825879885" sldId="297"/>
        </pc:sldMkLst>
        <pc:spChg chg="add mod">
          <ac:chgData name="Georgios Vasilopoulos" userId="f452c26906e0aeed" providerId="LiveId" clId="{FB89D66C-5ACB-2D4D-900F-2850C5BC1ABB}" dt="2021-04-12T06:59:45.507" v="84" actId="20577"/>
          <ac:spMkLst>
            <pc:docMk/>
            <pc:sldMk cId="3825879885" sldId="297"/>
            <ac:spMk id="2" creationId="{29E01D2E-7A7F-204E-ABF2-C3D84FD2CB11}"/>
          </ac:spMkLst>
        </pc:spChg>
        <pc:picChg chg="mod">
          <ac:chgData name="Georgios Vasilopoulos" userId="f452c26906e0aeed" providerId="LiveId" clId="{FB89D66C-5ACB-2D4D-900F-2850C5BC1ABB}" dt="2021-04-12T06:59:31.215" v="60" actId="1076"/>
          <ac:picMkLst>
            <pc:docMk/>
            <pc:sldMk cId="3825879885" sldId="297"/>
            <ac:picMk id="135170" creationId="{00000000-0000-0000-0000-000000000000}"/>
          </ac:picMkLst>
        </pc:picChg>
      </pc:sldChg>
      <pc:sldChg chg="modSp mod">
        <pc:chgData name="Georgios Vasilopoulos" userId="f452c26906e0aeed" providerId="LiveId" clId="{FB89D66C-5ACB-2D4D-900F-2850C5BC1ABB}" dt="2021-04-12T07:00:04.068" v="128" actId="20577"/>
        <pc:sldMkLst>
          <pc:docMk/>
          <pc:sldMk cId="2049842711" sldId="550"/>
        </pc:sldMkLst>
        <pc:spChg chg="mod">
          <ac:chgData name="Georgios Vasilopoulos" userId="f452c26906e0aeed" providerId="LiveId" clId="{FB89D66C-5ACB-2D4D-900F-2850C5BC1ABB}" dt="2021-04-12T07:00:04.068" v="128" actId="20577"/>
          <ac:spMkLst>
            <pc:docMk/>
            <pc:sldMk cId="2049842711" sldId="550"/>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E6FD8-33A9-A845-9DC0-00519C3E8896}" type="datetimeFigureOut">
              <a:rPr lang="en-GR" smtClean="0"/>
              <a:t>04/12/2021</a:t>
            </a:fld>
            <a:endParaRPr lang="en-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B79A8-9ABC-9C46-BA11-87DA686D3195}" type="slidenum">
              <a:rPr lang="en-GR" smtClean="0"/>
              <a:t>‹#›</a:t>
            </a:fld>
            <a:endParaRPr lang="en-GR"/>
          </a:p>
        </p:txBody>
      </p:sp>
    </p:spTree>
    <p:extLst>
      <p:ext uri="{BB962C8B-B14F-4D97-AF65-F5344CB8AC3E}">
        <p14:creationId xmlns:p14="http://schemas.microsoft.com/office/powerpoint/2010/main" val="268453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DC2B67-3144-B44C-B1FE-031A9D4E188B}" type="slidenum">
              <a:rPr lang="en-GR" smtClean="0"/>
              <a:t>36</a:t>
            </a:fld>
            <a:endParaRPr lang="en-GR"/>
          </a:p>
        </p:txBody>
      </p:sp>
    </p:spTree>
    <p:extLst>
      <p:ext uri="{BB962C8B-B14F-4D97-AF65-F5344CB8AC3E}">
        <p14:creationId xmlns:p14="http://schemas.microsoft.com/office/powerpoint/2010/main" val="2382532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1A92BD97-4171-EF4D-AC2C-2E38D4D35748}" type="slidenum">
              <a:rPr>
                <a:solidFill>
                  <a:prstClr val="black"/>
                </a:solidFill>
              </a:rPr>
              <a:pPr/>
              <a:t>43</a:t>
            </a:fld>
            <a:endParaRPr>
              <a:solidFill>
                <a:prstClr val="black"/>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14824" y="4344111"/>
            <a:ext cx="5028353" cy="411397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MS PGothic" charset="0"/>
              </a:rPr>
              <a:t>This patient has a marked Hallux valgus deformity and early hammer-toe deformities from diabetic motor neuropathy.  Note the areas of persistent erythema over pressure points on the first MTP joint and on the dorsums of the proximal phalanges.  This patient requires a modification of shoe gear to relieve pressure and prevent callus and ulcer formation.</a:t>
            </a:r>
          </a:p>
          <a:p>
            <a:pPr eaLnBrk="1" hangingPunct="1"/>
            <a:endParaRPr lang="en-US">
              <a:ea typeface="MS PGothic" charset="0"/>
            </a:endParaRPr>
          </a:p>
        </p:txBody>
      </p:sp>
    </p:spTree>
    <p:extLst>
      <p:ext uri="{BB962C8B-B14F-4D97-AF65-F5344CB8AC3E}">
        <p14:creationId xmlns:p14="http://schemas.microsoft.com/office/powerpoint/2010/main" val="4134972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A391D1A-F9F9-7E43-8EF6-D789CA8681F2}" type="slidenum">
              <a:rPr>
                <a:solidFill>
                  <a:prstClr val="black"/>
                </a:solidFill>
              </a:rPr>
              <a:pPr/>
              <a:t>44</a:t>
            </a:fld>
            <a:endParaRPr>
              <a:solidFill>
                <a:prstClr val="black"/>
              </a:solidFill>
            </a:endParaRPr>
          </a:p>
        </p:txBody>
      </p:sp>
      <p:sp>
        <p:nvSpPr>
          <p:cNvPr id="128003"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xfrm>
            <a:off x="914824" y="4344111"/>
            <a:ext cx="5028353" cy="4113977"/>
          </a:xfrm>
        </p:spPr>
        <p:txBody>
          <a:bodyPr/>
          <a:lstStyle/>
          <a:p>
            <a:pPr eaLnBrk="1" hangingPunct="1">
              <a:defRPr/>
            </a:pPr>
            <a:r>
              <a:rPr lang="en-US">
                <a:ea typeface="ＭＳ Ｐゴシック" charset="0"/>
                <a:cs typeface="+mn-cs"/>
              </a:rPr>
              <a:t>In this patient with early hammer and claw-toe deformities there are areas of persistent erythema on the dorsum of the proximal phalanges caused by excessive pressure from poorly-fitted shoe gear. </a:t>
            </a:r>
          </a:p>
        </p:txBody>
      </p:sp>
    </p:spTree>
    <p:extLst>
      <p:ext uri="{BB962C8B-B14F-4D97-AF65-F5344CB8AC3E}">
        <p14:creationId xmlns:p14="http://schemas.microsoft.com/office/powerpoint/2010/main" val="248760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14B06923-028C-AF4A-9E39-EEE7868F3A22}" type="slidenum">
              <a:rPr>
                <a:solidFill>
                  <a:prstClr val="black"/>
                </a:solidFill>
              </a:rPr>
              <a:pPr/>
              <a:t>45</a:t>
            </a:fld>
            <a:endParaRPr>
              <a:solidFill>
                <a:prstClr val="black"/>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14824" y="4344111"/>
            <a:ext cx="5028353" cy="411397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MS PGothic" charset="0"/>
              </a:rPr>
              <a:t>This patient has much more severe hammer and claw-toe deformities.  There are areas of persistent erythema on the dorsum of the fourth and fifth toes.  However, the consequences of the ill-fitting shoe gear have now progressed to marked callus formation at the peak of the hammer toe deformities on the dorsum of the second and third toes. </a:t>
            </a:r>
          </a:p>
        </p:txBody>
      </p:sp>
    </p:spTree>
    <p:extLst>
      <p:ext uri="{BB962C8B-B14F-4D97-AF65-F5344CB8AC3E}">
        <p14:creationId xmlns:p14="http://schemas.microsoft.com/office/powerpoint/2010/main" val="193036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ED05775A-6D32-6146-808F-759B9DE47BBF}" type="slidenum">
              <a:rPr>
                <a:solidFill>
                  <a:prstClr val="black"/>
                </a:solidFill>
              </a:rPr>
              <a:pPr/>
              <a:t>46</a:t>
            </a:fld>
            <a:endParaRPr>
              <a:solidFill>
                <a:prstClr val="black"/>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14824" y="4344111"/>
            <a:ext cx="5028353" cy="411397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MS PGothic" charset="0"/>
              </a:rPr>
              <a:t>This patient has significant hammer and claw-toe deformities.  The claw-toes have resulted in the build-up of significant callus on the tips of the toes.  Unless the patient</a:t>
            </a:r>
            <a:r>
              <a:rPr lang="ja-JP" altLang="en-US">
                <a:ea typeface="MS PGothic" charset="0"/>
              </a:rPr>
              <a:t>’</a:t>
            </a:r>
            <a:r>
              <a:rPr lang="en-US" altLang="ja-JP">
                <a:ea typeface="MS PGothic" charset="0"/>
              </a:rPr>
              <a:t>s shoe gear is modified, these calluses are at high risk to ulcerate in the future.</a:t>
            </a:r>
            <a:endParaRPr lang="en-US">
              <a:ea typeface="MS PGothic" charset="0"/>
            </a:endParaRPr>
          </a:p>
        </p:txBody>
      </p:sp>
    </p:spTree>
    <p:extLst>
      <p:ext uri="{BB962C8B-B14F-4D97-AF65-F5344CB8AC3E}">
        <p14:creationId xmlns:p14="http://schemas.microsoft.com/office/powerpoint/2010/main" val="4091350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E88D651F-3157-E644-BBB2-163EE9535A17}" type="slidenum">
              <a:rPr>
                <a:solidFill>
                  <a:prstClr val="black"/>
                </a:solidFill>
              </a:rPr>
              <a:pPr/>
              <a:t>47</a:t>
            </a:fld>
            <a:endParaRPr>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14824" y="4344111"/>
            <a:ext cx="5028353" cy="411397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MS PGothic" charset="0"/>
              </a:rPr>
              <a:t>This patient has a pes cavus or high plantar arch deformity that has resulted in pressure points and callus formation over the heels, metatarsal heads, and along the medial aspect of the great toe.  Extensive callus increases the subcutaneous pressure immediately beneath the callus and can result in a subcutaneous hemorrhage, the so-called </a:t>
            </a:r>
            <a:r>
              <a:rPr lang="ja-JP" altLang="en-US">
                <a:ea typeface="MS PGothic" charset="0"/>
              </a:rPr>
              <a:t>“</a:t>
            </a:r>
            <a:r>
              <a:rPr lang="en-US" altLang="ja-JP">
                <a:ea typeface="MS PGothic" charset="0"/>
              </a:rPr>
              <a:t>pre-ulcer.</a:t>
            </a:r>
            <a:r>
              <a:rPr lang="ja-JP" altLang="en-US">
                <a:ea typeface="MS PGothic" charset="0"/>
              </a:rPr>
              <a:t>”</a:t>
            </a:r>
            <a:r>
              <a:rPr lang="en-US" altLang="ja-JP">
                <a:ea typeface="MS PGothic" charset="0"/>
              </a:rPr>
              <a:t>  Note also this patient</a:t>
            </a:r>
            <a:r>
              <a:rPr lang="ja-JP" altLang="en-US">
                <a:ea typeface="MS PGothic" charset="0"/>
              </a:rPr>
              <a:t>’</a:t>
            </a:r>
            <a:r>
              <a:rPr lang="en-US" altLang="ja-JP">
                <a:ea typeface="MS PGothic" charset="0"/>
              </a:rPr>
              <a:t>s extensive nail pathology.</a:t>
            </a:r>
            <a:endParaRPr lang="en-US">
              <a:ea typeface="MS PGothic" charset="0"/>
            </a:endParaRPr>
          </a:p>
        </p:txBody>
      </p:sp>
    </p:spTree>
    <p:extLst>
      <p:ext uri="{BB962C8B-B14F-4D97-AF65-F5344CB8AC3E}">
        <p14:creationId xmlns:p14="http://schemas.microsoft.com/office/powerpoint/2010/main" val="183252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8EF5E69-9D59-5B45-9E4C-B55634253622}" type="datetimeFigureOut">
              <a:rPr lang="en-GR" smtClean="0"/>
              <a:t>04/12/2021</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3150767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8EF5E69-9D59-5B45-9E4C-B55634253622}" type="datetimeFigureOut">
              <a:rPr lang="en-GR" smtClean="0"/>
              <a:t>04/12/2021</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399377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8EF5E69-9D59-5B45-9E4C-B55634253622}" type="datetimeFigureOut">
              <a:rPr lang="en-GR" smtClean="0"/>
              <a:t>04/12/2021</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219390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8EF5E69-9D59-5B45-9E4C-B55634253622}" type="datetimeFigureOut">
              <a:rPr lang="en-GR" smtClean="0"/>
              <a:t>04/12/2021</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397475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8EF5E69-9D59-5B45-9E4C-B55634253622}" type="datetimeFigureOut">
              <a:rPr lang="en-GR" smtClean="0"/>
              <a:t>04/12/2021</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145222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8EF5E69-9D59-5B45-9E4C-B55634253622}" type="datetimeFigureOut">
              <a:rPr lang="en-GR" smtClean="0"/>
              <a:t>04/12/2021</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559551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8EF5E69-9D59-5B45-9E4C-B55634253622}" type="datetimeFigureOut">
              <a:rPr lang="en-GR" smtClean="0"/>
              <a:t>04/12/2021</a:t>
            </a:fld>
            <a:endParaRPr lang="en-GR"/>
          </a:p>
        </p:txBody>
      </p:sp>
      <p:sp>
        <p:nvSpPr>
          <p:cNvPr id="8" name="Footer Placeholder 7"/>
          <p:cNvSpPr>
            <a:spLocks noGrp="1"/>
          </p:cNvSpPr>
          <p:nvPr>
            <p:ph type="ftr" sz="quarter" idx="11"/>
          </p:nvPr>
        </p:nvSpPr>
        <p:spPr/>
        <p:txBody>
          <a:bodyPr/>
          <a:lstStyle/>
          <a:p>
            <a:endParaRPr lang="en-GR"/>
          </a:p>
        </p:txBody>
      </p:sp>
      <p:sp>
        <p:nvSpPr>
          <p:cNvPr id="9" name="Slide Number Placeholder 8"/>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360245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8EF5E69-9D59-5B45-9E4C-B55634253622}" type="datetimeFigureOut">
              <a:rPr lang="en-GR" smtClean="0"/>
              <a:t>04/12/2021</a:t>
            </a:fld>
            <a:endParaRPr lang="en-GR"/>
          </a:p>
        </p:txBody>
      </p:sp>
      <p:sp>
        <p:nvSpPr>
          <p:cNvPr id="4" name="Footer Placeholder 3"/>
          <p:cNvSpPr>
            <a:spLocks noGrp="1"/>
          </p:cNvSpPr>
          <p:nvPr>
            <p:ph type="ftr" sz="quarter" idx="11"/>
          </p:nvPr>
        </p:nvSpPr>
        <p:spPr/>
        <p:txBody>
          <a:bodyPr/>
          <a:lstStyle/>
          <a:p>
            <a:endParaRPr lang="en-GR"/>
          </a:p>
        </p:txBody>
      </p:sp>
      <p:sp>
        <p:nvSpPr>
          <p:cNvPr id="5" name="Slide Number Placeholder 4"/>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314736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EF5E69-9D59-5B45-9E4C-B55634253622}" type="datetimeFigureOut">
              <a:rPr lang="en-GR" smtClean="0"/>
              <a:t>04/12/2021</a:t>
            </a:fld>
            <a:endParaRPr lang="en-GR"/>
          </a:p>
        </p:txBody>
      </p:sp>
      <p:sp>
        <p:nvSpPr>
          <p:cNvPr id="3" name="Footer Placeholder 2"/>
          <p:cNvSpPr>
            <a:spLocks noGrp="1"/>
          </p:cNvSpPr>
          <p:nvPr>
            <p:ph type="ftr" sz="quarter" idx="11"/>
          </p:nvPr>
        </p:nvSpPr>
        <p:spPr/>
        <p:txBody>
          <a:bodyPr/>
          <a:lstStyle/>
          <a:p>
            <a:endParaRPr lang="en-GR"/>
          </a:p>
        </p:txBody>
      </p:sp>
      <p:sp>
        <p:nvSpPr>
          <p:cNvPr id="4" name="Slide Number Placeholder 3"/>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2809203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8EF5E69-9D59-5B45-9E4C-B55634253622}" type="datetimeFigureOut">
              <a:rPr lang="en-GR" smtClean="0"/>
              <a:t>04/12/2021</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97742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8EF5E69-9D59-5B45-9E4C-B55634253622}" type="datetimeFigureOut">
              <a:rPr lang="en-GR" smtClean="0"/>
              <a:t>04/12/2021</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A93FADFB-93A0-724F-8C86-89E0DBDD3137}" type="slidenum">
              <a:rPr lang="en-GR" smtClean="0"/>
              <a:t>‹#›</a:t>
            </a:fld>
            <a:endParaRPr lang="en-GR"/>
          </a:p>
        </p:txBody>
      </p:sp>
    </p:spTree>
    <p:extLst>
      <p:ext uri="{BB962C8B-B14F-4D97-AF65-F5344CB8AC3E}">
        <p14:creationId xmlns:p14="http://schemas.microsoft.com/office/powerpoint/2010/main" val="4246338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F5E69-9D59-5B45-9E4C-B55634253622}" type="datetimeFigureOut">
              <a:rPr lang="en-GR" smtClean="0"/>
              <a:t>04/12/2021</a:t>
            </a:fld>
            <a:endParaRPr lang="en-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FADFB-93A0-724F-8C86-89E0DBDD3137}" type="slidenum">
              <a:rPr lang="en-GR" smtClean="0"/>
              <a:t>‹#›</a:t>
            </a:fld>
            <a:endParaRPr lang="en-GR"/>
          </a:p>
        </p:txBody>
      </p:sp>
    </p:spTree>
    <p:extLst>
      <p:ext uri="{BB962C8B-B14F-4D97-AF65-F5344CB8AC3E}">
        <p14:creationId xmlns:p14="http://schemas.microsoft.com/office/powerpoint/2010/main" val="1146924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l-GR" sz="3600" dirty="0"/>
              <a:t/>
            </a:r>
            <a:br>
              <a:rPr lang="el-GR" sz="3600" dirty="0"/>
            </a:br>
            <a:r>
              <a:rPr lang="el-GR" sz="3600" dirty="0"/>
              <a:t/>
            </a:r>
            <a:br>
              <a:rPr lang="el-GR" sz="3600" dirty="0"/>
            </a:br>
            <a:r>
              <a:rPr lang="el-GR" sz="3600" dirty="0"/>
              <a:t>ΜΑΘΗΜΑ</a:t>
            </a:r>
            <a:r>
              <a:rPr lang="en-US" sz="3600" dirty="0"/>
              <a:t>:</a:t>
            </a:r>
            <a:r>
              <a:rPr lang="en-GR" sz="3600" dirty="0">
                <a:solidFill>
                  <a:srgbClr val="3B3838"/>
                </a:solidFill>
                <a:latin typeface="Tahoma" panose="020B0604030504040204" pitchFamily="34" charset="0"/>
                <a:ea typeface="Calibri" panose="020F0502020204030204" pitchFamily="34" charset="0"/>
              </a:rPr>
              <a:t> </a:t>
            </a:r>
            <a:r>
              <a:rPr lang="en-GR" sz="2800" dirty="0">
                <a:solidFill>
                  <a:srgbClr val="3B3838"/>
                </a:solidFill>
                <a:latin typeface="Tahoma" panose="020B0604030504040204" pitchFamily="34" charset="0"/>
                <a:ea typeface="Calibri" panose="020F0502020204030204" pitchFamily="34" charset="0"/>
              </a:rPr>
              <a:t>Η ΕΚΤ</a:t>
            </a:r>
            <a:r>
              <a:rPr lang="el-GR" sz="2800" dirty="0">
                <a:solidFill>
                  <a:srgbClr val="3B3838"/>
                </a:solidFill>
                <a:latin typeface="Tahoma" panose="020B0604030504040204" pitchFamily="34" charset="0"/>
                <a:ea typeface="Calibri" panose="020F0502020204030204" pitchFamily="34" charset="0"/>
              </a:rPr>
              <a:t>Ι</a:t>
            </a:r>
            <a:r>
              <a:rPr lang="en-GR" sz="2800" dirty="0">
                <a:solidFill>
                  <a:srgbClr val="3B3838"/>
                </a:solidFill>
                <a:latin typeface="Tahoma" panose="020B0604030504040204" pitchFamily="34" charset="0"/>
                <a:ea typeface="Calibri" panose="020F0502020204030204" pitchFamily="34" charset="0"/>
              </a:rPr>
              <a:t>ΜΗΣΗ ΤΟΥ Δ</a:t>
            </a:r>
            <a:r>
              <a:rPr lang="el-GR" sz="2800" dirty="0">
                <a:solidFill>
                  <a:srgbClr val="3B3838"/>
                </a:solidFill>
                <a:latin typeface="Tahoma" panose="020B0604030504040204" pitchFamily="34" charset="0"/>
                <a:ea typeface="Calibri" panose="020F0502020204030204" pitchFamily="34" charset="0"/>
              </a:rPr>
              <a:t>Ε</a:t>
            </a:r>
            <a:r>
              <a:rPr lang="en-GR" sz="2800" dirty="0">
                <a:solidFill>
                  <a:srgbClr val="3B3838"/>
                </a:solidFill>
                <a:latin typeface="Tahoma" panose="020B0604030504040204" pitchFamily="34" charset="0"/>
                <a:ea typeface="Calibri" panose="020F0502020204030204" pitchFamily="34" charset="0"/>
              </a:rPr>
              <a:t>ΡΜΑΤΟΣ (ΚΑΛΥΠΤ</a:t>
            </a:r>
            <a:r>
              <a:rPr lang="el-GR" sz="2800" dirty="0">
                <a:solidFill>
                  <a:srgbClr val="3B3838"/>
                </a:solidFill>
                <a:latin typeface="Tahoma" panose="020B0604030504040204" pitchFamily="34" charset="0"/>
                <a:ea typeface="Calibri" panose="020F0502020204030204" pitchFamily="34" charset="0"/>
              </a:rPr>
              <a:t>Η</a:t>
            </a:r>
            <a:r>
              <a:rPr lang="en-GR" sz="2800" dirty="0">
                <a:solidFill>
                  <a:srgbClr val="3B3838"/>
                </a:solidFill>
                <a:latin typeface="Tahoma" panose="020B0604030504040204" pitchFamily="34" charset="0"/>
                <a:ea typeface="Calibri" panose="020F0502020204030204" pitchFamily="34" charset="0"/>
              </a:rPr>
              <a:t>ΡΙΟ Σ</a:t>
            </a:r>
            <a:r>
              <a:rPr lang="el-GR" sz="2800" dirty="0">
                <a:solidFill>
                  <a:srgbClr val="3B3838"/>
                </a:solidFill>
                <a:latin typeface="Tahoma" panose="020B0604030504040204" pitchFamily="34" charset="0"/>
                <a:ea typeface="Calibri" panose="020F0502020204030204" pitchFamily="34" charset="0"/>
              </a:rPr>
              <a:t>Υ</a:t>
            </a:r>
            <a:r>
              <a:rPr lang="en-GR" sz="2800" dirty="0">
                <a:solidFill>
                  <a:srgbClr val="3B3838"/>
                </a:solidFill>
                <a:latin typeface="Tahoma" panose="020B0604030504040204" pitchFamily="34" charset="0"/>
                <a:ea typeface="Calibri" panose="020F0502020204030204" pitchFamily="34" charset="0"/>
              </a:rPr>
              <a:t>ΣΤΗΜΑ) </a:t>
            </a:r>
            <a:r>
              <a:rPr lang="en-US" sz="3600" dirty="0"/>
              <a:t/>
            </a:r>
            <a:br>
              <a:rPr lang="en-US" sz="3600" dirty="0"/>
            </a:br>
            <a:endParaRPr lang="en-US" sz="3600" dirty="0"/>
          </a:p>
        </p:txBody>
      </p:sp>
      <p:sp>
        <p:nvSpPr>
          <p:cNvPr id="3" name="Subtitle 2"/>
          <p:cNvSpPr>
            <a:spLocks noGrp="1"/>
          </p:cNvSpPr>
          <p:nvPr>
            <p:ph type="subTitle" idx="1"/>
          </p:nvPr>
        </p:nvSpPr>
        <p:spPr>
          <a:xfrm>
            <a:off x="1371600" y="4292599"/>
            <a:ext cx="6400800" cy="2138018"/>
          </a:xfrm>
        </p:spPr>
        <p:txBody>
          <a:bodyPr>
            <a:normAutofit/>
          </a:bodyPr>
          <a:lstStyle/>
          <a:p>
            <a:r>
              <a:rPr lang="el-GR" sz="1800" dirty="0"/>
              <a:t>ΔΙΔΑΣΚΩΝ</a:t>
            </a:r>
            <a:endParaRPr lang="en-US" sz="1800" dirty="0"/>
          </a:p>
          <a:p>
            <a:r>
              <a:rPr lang="el-GR" sz="1800" dirty="0"/>
              <a:t>ΓΕΩΡΓΙΟΣ ΒΑΣΙΛΟΠΟΥΛΟΣ</a:t>
            </a:r>
          </a:p>
          <a:p>
            <a:r>
              <a:rPr lang="el-GR" sz="1800"/>
              <a:t>Αναπληρωτής  </a:t>
            </a:r>
            <a:r>
              <a:rPr lang="el-GR" sz="1800" dirty="0"/>
              <a:t>Καθηγητής, </a:t>
            </a:r>
            <a:r>
              <a:rPr lang="en-US" sz="1800" dirty="0"/>
              <a:t>R</a:t>
            </a:r>
            <a:r>
              <a:rPr lang="el-GR" sz="1800" dirty="0"/>
              <a:t>Ν, </a:t>
            </a:r>
            <a:r>
              <a:rPr lang="en-US" sz="1800" dirty="0"/>
              <a:t>CSN</a:t>
            </a:r>
            <a:r>
              <a:rPr lang="el-GR" sz="1800" dirty="0"/>
              <a:t>, </a:t>
            </a:r>
            <a:r>
              <a:rPr lang="en-US" sz="1800" dirty="0" err="1"/>
              <a:t>Pgcert</a:t>
            </a:r>
            <a:r>
              <a:rPr lang="en-US" sz="1800" dirty="0"/>
              <a:t>,</a:t>
            </a:r>
            <a:r>
              <a:rPr lang="el-GR" sz="1800" dirty="0"/>
              <a:t> </a:t>
            </a:r>
            <a:r>
              <a:rPr lang="en-US" sz="1800" dirty="0"/>
              <a:t>M</a:t>
            </a:r>
            <a:r>
              <a:rPr lang="el-GR" sz="1800" dirty="0"/>
              <a:t>.Ε</a:t>
            </a:r>
            <a:r>
              <a:rPr lang="en-US" sz="1800" dirty="0"/>
              <a:t>d,</a:t>
            </a:r>
            <a:r>
              <a:rPr lang="el-GR" sz="1800" dirty="0"/>
              <a:t> </a:t>
            </a:r>
            <a:r>
              <a:rPr lang="en-US" sz="1800" dirty="0"/>
              <a:t>M</a:t>
            </a:r>
            <a:r>
              <a:rPr lang="el-GR" sz="1800" dirty="0"/>
              <a:t>.</a:t>
            </a:r>
            <a:r>
              <a:rPr lang="en-US" sz="1800" dirty="0" err="1"/>
              <a:t>Sc</a:t>
            </a:r>
            <a:r>
              <a:rPr lang="en-US" sz="1800" dirty="0"/>
              <a:t>,</a:t>
            </a:r>
            <a:r>
              <a:rPr lang="el-GR" sz="1800" dirty="0"/>
              <a:t> </a:t>
            </a:r>
            <a:r>
              <a:rPr lang="en-US" sz="1800" dirty="0" err="1"/>
              <a:t>Ph</a:t>
            </a:r>
            <a:r>
              <a:rPr lang="el-GR" sz="1800" dirty="0"/>
              <a:t>.</a:t>
            </a:r>
            <a:r>
              <a:rPr lang="en-US" sz="1800" dirty="0"/>
              <a:t>D</a:t>
            </a:r>
            <a:endParaRPr lang="el-GR" sz="1800" dirty="0"/>
          </a:p>
          <a:p>
            <a:r>
              <a:rPr lang="el-GR" sz="1800" dirty="0"/>
              <a:t>ΠΑΝΕΠΙΣΤΗΜΙΟ ΔΥΤΙΚΗΣ ΑΤΤΙΚΗΣ</a:t>
            </a:r>
          </a:p>
          <a:p>
            <a:endParaRPr lang="el-GR" sz="1800" dirty="0"/>
          </a:p>
          <a:p>
            <a:endParaRPr lang="en-US" sz="1800" dirty="0"/>
          </a:p>
          <a:p>
            <a:endParaRPr lang="en-US" sz="1800" dirty="0"/>
          </a:p>
        </p:txBody>
      </p:sp>
    </p:spTree>
    <p:extLst>
      <p:ext uri="{BB962C8B-B14F-4D97-AF65-F5344CB8AC3E}">
        <p14:creationId xmlns:p14="http://schemas.microsoft.com/office/powerpoint/2010/main" val="2049842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ΑΝΑΤΟΜΙΑ ΔΕΡΜΑΤΟΣ</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553256"/>
            <a:ext cx="4038600" cy="2619850"/>
          </a:xfrm>
        </p:spPr>
      </p:pic>
      <p:sp>
        <p:nvSpPr>
          <p:cNvPr id="6" name="Content Placeholder 5"/>
          <p:cNvSpPr>
            <a:spLocks noGrp="1"/>
          </p:cNvSpPr>
          <p:nvPr>
            <p:ph sz="half" idx="2"/>
          </p:nvPr>
        </p:nvSpPr>
        <p:spPr/>
        <p:txBody>
          <a:bodyPr/>
          <a:lstStyle/>
          <a:p>
            <a:r>
              <a:rPr lang="el-GR" b="1" dirty="0"/>
              <a:t>Επούλωση κατά πρώτο σκοπό </a:t>
            </a:r>
            <a:r>
              <a:rPr lang="el-GR" dirty="0"/>
              <a:t>επισυμβαί νει σε ένα </a:t>
            </a:r>
            <a:r>
              <a:rPr lang="el-GR" b="1" dirty="0"/>
              <a:t>καθαρό τραύμα, όπως το χειρουργικό, που συρράπτεται αμέσως μετά.</a:t>
            </a:r>
            <a:r>
              <a:rPr lang="el-GR" dirty="0"/>
              <a:t> Πολύ λίγος κοκκιώδης ιστός αναπτύσσεται και η ουλή είναι ελάχιστη.</a:t>
            </a:r>
          </a:p>
          <a:p>
            <a:endParaRPr lang="en-US" dirty="0"/>
          </a:p>
        </p:txBody>
      </p:sp>
    </p:spTree>
    <p:extLst>
      <p:ext uri="{BB962C8B-B14F-4D97-AF65-F5344CB8AC3E}">
        <p14:creationId xmlns:p14="http://schemas.microsoft.com/office/powerpoint/2010/main" val="3492409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 ΚΑΤΑ ΠΡΩΤΟ ΣΚΟΠΟ</a:t>
            </a:r>
            <a:endParaRPr lang="en-US" dirty="0"/>
          </a:p>
        </p:txBody>
      </p:sp>
      <p:pic>
        <p:nvPicPr>
          <p:cNvPr id="6" name="Content Placeholder 5"/>
          <p:cNvPicPr>
            <a:picLocks noGrp="1" noChangeAspect="1"/>
          </p:cNvPicPr>
          <p:nvPr>
            <p:ph idx="1"/>
          </p:nvPr>
        </p:nvPicPr>
        <p:blipFill rotWithShape="1">
          <a:blip r:embed="rId2"/>
          <a:srcRect b="59573"/>
          <a:stretch/>
        </p:blipFill>
        <p:spPr>
          <a:xfrm>
            <a:off x="1238250" y="2563760"/>
            <a:ext cx="6667500" cy="1763609"/>
          </a:xfrm>
          <a:prstGeom prst="rect">
            <a:avLst/>
          </a:prstGeom>
        </p:spPr>
      </p:pic>
    </p:spTree>
    <p:extLst>
      <p:ext uri="{BB962C8B-B14F-4D97-AF65-F5344CB8AC3E}">
        <p14:creationId xmlns:p14="http://schemas.microsoft.com/office/powerpoint/2010/main" val="101758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a:t>
            </a:r>
            <a:endParaRPr lang="en-US" dirty="0"/>
          </a:p>
        </p:txBody>
      </p:sp>
      <p:sp>
        <p:nvSpPr>
          <p:cNvPr id="3" name="Content Placeholder 2"/>
          <p:cNvSpPr>
            <a:spLocks noGrp="1"/>
          </p:cNvSpPr>
          <p:nvPr>
            <p:ph idx="1"/>
          </p:nvPr>
        </p:nvSpPr>
        <p:spPr/>
        <p:txBody>
          <a:bodyPr>
            <a:normAutofit fontScale="85000" lnSpcReduction="10000"/>
          </a:bodyPr>
          <a:lstStyle/>
          <a:p>
            <a:r>
              <a:rPr lang="el-GR" dirty="0"/>
              <a:t>Αμέσως μετά την κάκωση το τραύμα γεμίζει με αίμα, που θρομβώνεται. Στη συνέχεια αναπτύσσεται φλεγμονή και επιθήλιο καλύπτει την τραυματική επιφάνεια. Βραδύτερα αναπτύσσεται συνδετικός ιστός, που διαμορφώνεται, ώστε να συμπλησιασθούν στερεά οι πλευρές του τραύμα.</a:t>
            </a:r>
          </a:p>
          <a:p>
            <a:r>
              <a:rPr lang="el-GR" dirty="0"/>
              <a:t>Έτσι η επούλωση διακρίνεται στις εξής φάσεις:</a:t>
            </a:r>
          </a:p>
          <a:p>
            <a:pPr marL="0" indent="0">
              <a:buNone/>
            </a:pPr>
            <a:r>
              <a:rPr lang="el-GR" b="1" dirty="0"/>
              <a:t>	1. Φάση φλεγμονής.</a:t>
            </a:r>
          </a:p>
          <a:p>
            <a:pPr marL="0" indent="0">
              <a:buNone/>
            </a:pPr>
            <a:r>
              <a:rPr lang="el-GR" b="1" dirty="0"/>
              <a:t>	2. Φάση επιθηλιοποίησης.</a:t>
            </a:r>
          </a:p>
          <a:p>
            <a:pPr marL="0" indent="0">
              <a:buNone/>
            </a:pPr>
            <a:r>
              <a:rPr lang="el-GR" b="1" dirty="0"/>
              <a:t>	3. Φάση ινοπλασίας και σχηματισμού ουλής.</a:t>
            </a:r>
          </a:p>
          <a:p>
            <a:r>
              <a:rPr lang="el-GR" dirty="0"/>
              <a:t>Οι φάσεις αυτές αρχίζουν ταυτόχρονα μέσα σε λίγα λεπτά από τον τραυματισμό. Η εξέλιξη της επούλωσης διαφέρει αν πρόκειται για κατά πρώτο ή κατά δεύτερο σκοπό.</a:t>
            </a:r>
          </a:p>
          <a:p>
            <a:endParaRPr lang="el-GR" dirty="0"/>
          </a:p>
          <a:p>
            <a:endParaRPr lang="en-US" dirty="0"/>
          </a:p>
        </p:txBody>
      </p:sp>
    </p:spTree>
    <p:extLst>
      <p:ext uri="{BB962C8B-B14F-4D97-AF65-F5344CB8AC3E}">
        <p14:creationId xmlns:p14="http://schemas.microsoft.com/office/powerpoint/2010/main" val="2737320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a:t>
            </a:r>
            <a:endParaRPr lang="en-US" dirty="0"/>
          </a:p>
        </p:txBody>
      </p:sp>
      <p:sp>
        <p:nvSpPr>
          <p:cNvPr id="3" name="Content Placeholder 2"/>
          <p:cNvSpPr>
            <a:spLocks noGrp="1"/>
          </p:cNvSpPr>
          <p:nvPr>
            <p:ph idx="1"/>
          </p:nvPr>
        </p:nvSpPr>
        <p:spPr/>
        <p:txBody>
          <a:bodyPr>
            <a:normAutofit/>
          </a:bodyPr>
          <a:lstStyle/>
          <a:p>
            <a:r>
              <a:rPr lang="el-GR" sz="2400" b="1" dirty="0"/>
              <a:t>Φάση φλεγμονής (1-4 ημέρες)</a:t>
            </a:r>
          </a:p>
          <a:p>
            <a:r>
              <a:rPr lang="el-GR" sz="2400" dirty="0"/>
              <a:t>Αμέσως μετά την κάκωση επισυμβαίνει αγγειοσύσπαση, που σταματά την αιμορραγία. Το αίμα μέσα στο τραύμα πήζει </a:t>
            </a:r>
          </a:p>
          <a:p>
            <a:r>
              <a:rPr lang="el-GR" sz="2400" dirty="0"/>
              <a:t>Μετά 5-10' ακολουθεί αγγειοδιαστολή και πλάσμα διαφεύγει από τα φλεβίδια στους γύρω ιστούς.</a:t>
            </a:r>
          </a:p>
          <a:p>
            <a:r>
              <a:rPr lang="el-GR" sz="2400" dirty="0"/>
              <a:t>Εξέρχονται επίσης πολυμορφοπύρηνα (ΠΜΝ) και μονοκύτταρα (ΜΝ), που φαγοκυττώνουν τα υπο λείμματα των καταστραμμένων κυττάρων και τα πήγματα.</a:t>
            </a:r>
          </a:p>
          <a:p>
            <a:endParaRPr lang="en-US" dirty="0"/>
          </a:p>
        </p:txBody>
      </p:sp>
    </p:spTree>
    <p:extLst>
      <p:ext uri="{BB962C8B-B14F-4D97-AF65-F5344CB8AC3E}">
        <p14:creationId xmlns:p14="http://schemas.microsoft.com/office/powerpoint/2010/main" val="993059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a:t>
            </a:r>
            <a:endParaRPr lang="en-US" dirty="0"/>
          </a:p>
        </p:txBody>
      </p:sp>
      <p:sp>
        <p:nvSpPr>
          <p:cNvPr id="3" name="Content Placeholder 2"/>
          <p:cNvSpPr>
            <a:spLocks noGrp="1"/>
          </p:cNvSpPr>
          <p:nvPr>
            <p:ph idx="1"/>
          </p:nvPr>
        </p:nvSpPr>
        <p:spPr/>
        <p:txBody>
          <a:bodyPr>
            <a:normAutofit fontScale="85000" lnSpcReduction="10000"/>
          </a:bodyPr>
          <a:lstStyle/>
          <a:p>
            <a:r>
              <a:rPr lang="el-GR" b="1" dirty="0"/>
              <a:t>Φάση φλεγμονής (1-4 ημέρες)</a:t>
            </a:r>
          </a:p>
          <a:p>
            <a:r>
              <a:rPr lang="el-GR" dirty="0"/>
              <a:t>Στις πρώτες φάσεις αυτής της αντίδρασης προεξάρχουν τα ΠΜΝ, αλλά αν η φλεγμονή διαρκέσει, επικρατούν τα ΜΝ, που συλλέγουν υπολείμματα, τα οποία δεν </a:t>
            </a:r>
            <a:r>
              <a:rPr lang="el-GR" dirty="0" err="1"/>
              <a:t>φαγοκυττώνονται</a:t>
            </a:r>
            <a:r>
              <a:rPr lang="el-GR" dirty="0"/>
              <a:t> εύκολα από τα ΠΜΝ. </a:t>
            </a:r>
          </a:p>
          <a:p>
            <a:r>
              <a:rPr lang="el-GR" dirty="0"/>
              <a:t>Στις χρόνιες φλεγμονές συχνότερα είναι τα φαγοκύτταρα που συνενώνονται για να σχηματίσουν </a:t>
            </a:r>
            <a:r>
              <a:rPr lang="el-GR" dirty="0" err="1"/>
              <a:t>γιγαντοκύτταρα</a:t>
            </a:r>
            <a:r>
              <a:rPr lang="el-GR" dirty="0"/>
              <a:t>. </a:t>
            </a:r>
          </a:p>
          <a:p>
            <a:r>
              <a:rPr lang="el-GR" dirty="0"/>
              <a:t>Τα μονοκύτταρα μετατρέπονται σε </a:t>
            </a:r>
            <a:r>
              <a:rPr lang="el-GR" dirty="0" err="1"/>
              <a:t>μακροφάγα</a:t>
            </a:r>
            <a:r>
              <a:rPr lang="el-GR" dirty="0"/>
              <a:t>, που </a:t>
            </a:r>
            <a:r>
              <a:rPr lang="el-GR" dirty="0" err="1"/>
              <a:t>φαγο</a:t>
            </a:r>
            <a:r>
              <a:rPr lang="el-GR" dirty="0"/>
              <a:t>-</a:t>
            </a:r>
            <a:br>
              <a:rPr lang="el-GR" dirty="0"/>
            </a:br>
            <a:r>
              <a:rPr lang="el-GR" dirty="0" err="1"/>
              <a:t>κυττώνουν</a:t>
            </a:r>
            <a:r>
              <a:rPr lang="el-GR" dirty="0"/>
              <a:t> νεκρώματα και καταστρέφουν μικρό-</a:t>
            </a:r>
            <a:br>
              <a:rPr lang="el-GR" dirty="0"/>
            </a:br>
            <a:r>
              <a:rPr lang="el-GR" dirty="0" err="1"/>
              <a:t>βια</a:t>
            </a:r>
            <a:r>
              <a:rPr lang="el-GR" dirty="0"/>
              <a:t>. Επιπλέον προάγουν τη σύνθεση κολλαγόνου.</a:t>
            </a:r>
          </a:p>
          <a:p>
            <a:r>
              <a:rPr lang="el-GR" dirty="0" err="1"/>
              <a:t>Ελλείψη</a:t>
            </a:r>
            <a:r>
              <a:rPr lang="el-GR" dirty="0"/>
              <a:t> </a:t>
            </a:r>
            <a:r>
              <a:rPr lang="el-GR" dirty="0" err="1"/>
              <a:t>μακροφάγων</a:t>
            </a:r>
            <a:r>
              <a:rPr lang="el-GR" dirty="0"/>
              <a:t> ελαττώνει την εναπόθεση</a:t>
            </a:r>
            <a:br>
              <a:rPr lang="el-GR" dirty="0"/>
            </a:br>
            <a:r>
              <a:rPr lang="el-GR" dirty="0"/>
              <a:t>κολλαγόνου στο τραύμα.</a:t>
            </a:r>
            <a:endParaRPr lang="en-US" dirty="0"/>
          </a:p>
          <a:p>
            <a:endParaRPr lang="en-US" dirty="0"/>
          </a:p>
        </p:txBody>
      </p:sp>
    </p:spTree>
    <p:extLst>
      <p:ext uri="{BB962C8B-B14F-4D97-AF65-F5344CB8AC3E}">
        <p14:creationId xmlns:p14="http://schemas.microsoft.com/office/powerpoint/2010/main" val="2428888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a:t>
            </a:r>
            <a:endParaRPr lang="en-US" dirty="0"/>
          </a:p>
        </p:txBody>
      </p:sp>
      <p:sp>
        <p:nvSpPr>
          <p:cNvPr id="3" name="Content Placeholder 2"/>
          <p:cNvSpPr>
            <a:spLocks noGrp="1"/>
          </p:cNvSpPr>
          <p:nvPr>
            <p:ph idx="1"/>
          </p:nvPr>
        </p:nvSpPr>
        <p:spPr/>
        <p:txBody>
          <a:bodyPr>
            <a:normAutofit/>
          </a:bodyPr>
          <a:lstStyle/>
          <a:p>
            <a:r>
              <a:rPr lang="el-GR" b="1" dirty="0"/>
              <a:t>Φάση φλεγμονής (1-4 ημέρες)</a:t>
            </a:r>
          </a:p>
          <a:p>
            <a:r>
              <a:rPr lang="el-GR" dirty="0"/>
              <a:t>Η φλεγμονώδης αντίδραση περιορίζεται </a:t>
            </a:r>
            <a:r>
              <a:rPr lang="el-GR" dirty="0" err="1"/>
              <a:t>αρχι</a:t>
            </a:r>
            <a:r>
              <a:rPr lang="el-GR" dirty="0"/>
              <a:t>-</a:t>
            </a:r>
            <a:br>
              <a:rPr lang="el-GR" dirty="0"/>
            </a:br>
            <a:r>
              <a:rPr lang="el-GR" dirty="0" err="1"/>
              <a:t>κά</a:t>
            </a:r>
            <a:r>
              <a:rPr lang="el-GR" dirty="0"/>
              <a:t> με απόφραξη των λεμφαγγείων με </a:t>
            </a:r>
            <a:r>
              <a:rPr lang="el-GR" dirty="0" err="1"/>
              <a:t>ινική</a:t>
            </a:r>
            <a:r>
              <a:rPr lang="el-GR" dirty="0"/>
              <a:t>. </a:t>
            </a:r>
          </a:p>
          <a:p>
            <a:r>
              <a:rPr lang="el-GR" dirty="0"/>
              <a:t>Μέσα σε 2 ημέρες συσσωρεύεται μια </a:t>
            </a:r>
            <a:r>
              <a:rPr lang="el-GR" dirty="0" err="1"/>
              <a:t>γλυκοπρωτεΐνη</a:t>
            </a:r>
            <a:r>
              <a:rPr lang="el-GR" dirty="0"/>
              <a:t>, η </a:t>
            </a:r>
            <a:r>
              <a:rPr lang="el-GR" dirty="0" err="1"/>
              <a:t>φιμπρονεκτίνη</a:t>
            </a:r>
            <a:r>
              <a:rPr lang="el-GR" dirty="0"/>
              <a:t>, η οποία προκαλεί συγκόλληση </a:t>
            </a:r>
            <a:r>
              <a:rPr lang="el-GR" dirty="0" err="1"/>
              <a:t>ινοβλαστών</a:t>
            </a:r>
            <a:r>
              <a:rPr lang="el-GR" dirty="0"/>
              <a:t>, </a:t>
            </a:r>
            <a:r>
              <a:rPr lang="el-GR" dirty="0" err="1"/>
              <a:t>ινικής</a:t>
            </a:r>
            <a:r>
              <a:rPr lang="el-GR" dirty="0"/>
              <a:t> και κολλαγόνου και εξασφαλίζει τον μόνιμο περιορισμό της αντίδρασης.</a:t>
            </a:r>
            <a:endParaRPr lang="en-US" dirty="0"/>
          </a:p>
          <a:p>
            <a:endParaRPr lang="en-US" dirty="0"/>
          </a:p>
        </p:txBody>
      </p:sp>
    </p:spTree>
    <p:extLst>
      <p:ext uri="{BB962C8B-B14F-4D97-AF65-F5344CB8AC3E}">
        <p14:creationId xmlns:p14="http://schemas.microsoft.com/office/powerpoint/2010/main" val="2189231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C2FFE-FF38-9449-AE62-834C7EDF2A56}"/>
              </a:ext>
            </a:extLst>
          </p:cNvPr>
          <p:cNvSpPr>
            <a:spLocks noGrp="1"/>
          </p:cNvSpPr>
          <p:nvPr>
            <p:ph type="title"/>
          </p:nvPr>
        </p:nvSpPr>
        <p:spPr/>
        <p:txBody>
          <a:bodyPr/>
          <a:lstStyle/>
          <a:p>
            <a:r>
              <a:rPr lang="el-GR" dirty="0"/>
              <a:t>ΕΠΟΥΛΩΣΗ</a:t>
            </a:r>
            <a:endParaRPr lang="en-US" dirty="0"/>
          </a:p>
        </p:txBody>
      </p:sp>
      <p:sp>
        <p:nvSpPr>
          <p:cNvPr id="3" name="Content Placeholder 2">
            <a:extLst>
              <a:ext uri="{FF2B5EF4-FFF2-40B4-BE49-F238E27FC236}">
                <a16:creationId xmlns:a16="http://schemas.microsoft.com/office/drawing/2014/main" id="{CEF9A9D1-48AF-564B-926E-5C2152D76658}"/>
              </a:ext>
            </a:extLst>
          </p:cNvPr>
          <p:cNvSpPr>
            <a:spLocks noGrp="1"/>
          </p:cNvSpPr>
          <p:nvPr>
            <p:ph idx="1"/>
          </p:nvPr>
        </p:nvSpPr>
        <p:spPr/>
        <p:txBody>
          <a:bodyPr>
            <a:normAutofit fontScale="55000" lnSpcReduction="20000"/>
          </a:bodyPr>
          <a:lstStyle/>
          <a:p>
            <a:pPr>
              <a:lnSpc>
                <a:spcPct val="160000"/>
              </a:lnSpc>
            </a:pPr>
            <a:r>
              <a:rPr lang="el-GR" sz="3300" dirty="0"/>
              <a:t>Τα τραυματισμένα κύτταρα ελευθερώνουν στο διάμεσο χώρο ενδοκυττάρια ένζυμα. Η πρώιμη αγγειακή αντίδραση της φλεγμονής (αγγειοδιαστολή και αύξηση της διαπερατότητας) οφείλεται στην </a:t>
            </a:r>
            <a:r>
              <a:rPr lang="el-GR" sz="3300" dirty="0" err="1"/>
              <a:t>ισταμίνη</a:t>
            </a:r>
            <a:r>
              <a:rPr lang="el-GR" sz="3300" dirty="0"/>
              <a:t> που παράγεται από τα </a:t>
            </a:r>
            <a:r>
              <a:rPr lang="el-GR" sz="3300" dirty="0" err="1"/>
              <a:t>ιστιοκύτταρα</a:t>
            </a:r>
            <a:r>
              <a:rPr lang="el-GR" sz="3300" dirty="0"/>
              <a:t> και διαρκεί περίπου 30'. Η όψιμη αγγειακή αντίδραση οφείλεται στις </a:t>
            </a:r>
            <a:r>
              <a:rPr lang="el-GR" sz="3300" dirty="0" err="1"/>
              <a:t>προσταγλανδίνες</a:t>
            </a:r>
            <a:r>
              <a:rPr lang="el-GR" sz="3300" dirty="0"/>
              <a:t> Ε, και Ε</a:t>
            </a:r>
            <a:r>
              <a:rPr lang="el-GR" sz="3300" baseline="-25000" dirty="0"/>
              <a:t>2</a:t>
            </a:r>
            <a:r>
              <a:rPr lang="el-GR" sz="3300" dirty="0"/>
              <a:t> και αναστέλλεται </a:t>
            </a:r>
            <a:r>
              <a:rPr lang="el-GR" sz="3300" dirty="0" err="1"/>
              <a:t>απότο</a:t>
            </a:r>
            <a:r>
              <a:rPr lang="el-GR" sz="3300" dirty="0"/>
              <a:t> </a:t>
            </a:r>
            <a:r>
              <a:rPr lang="el-GR" sz="3300" dirty="0" err="1"/>
              <a:t>ακετυλοσαλικυλικό</a:t>
            </a:r>
            <a:r>
              <a:rPr lang="el-GR" sz="3300" dirty="0"/>
              <a:t> οξύ και την </a:t>
            </a:r>
            <a:r>
              <a:rPr lang="el-GR" sz="3300" dirty="0" err="1"/>
              <a:t>ινδομεθακίνη</a:t>
            </a:r>
            <a:r>
              <a:rPr lang="el-GR" sz="3300" dirty="0"/>
              <a:t>.</a:t>
            </a:r>
          </a:p>
          <a:p>
            <a:pPr>
              <a:lnSpc>
                <a:spcPct val="160000"/>
              </a:lnSpc>
            </a:pPr>
            <a:r>
              <a:rPr lang="el-GR" sz="3300" dirty="0"/>
              <a:t>Σημαντικό ρόλο στην προσέλκυση των φαγοκυττάρων και </a:t>
            </a:r>
            <a:r>
              <a:rPr lang="el-GR" sz="3300" dirty="0" err="1"/>
              <a:t>ινοβλαστών</a:t>
            </a:r>
            <a:r>
              <a:rPr lang="el-GR" sz="3300" dirty="0"/>
              <a:t> στην περιοχή της βλάβης παίζει ο αυξητικός παράγων των αιμοπεταλίων (</a:t>
            </a:r>
            <a:r>
              <a:rPr lang="en-US" sz="3300" dirty="0"/>
              <a:t>PDGF</a:t>
            </a:r>
            <a:r>
              <a:rPr lang="el-GR" sz="3300" dirty="0"/>
              <a:t>).</a:t>
            </a:r>
            <a:endParaRPr lang="en-US" sz="3300" dirty="0"/>
          </a:p>
          <a:p>
            <a:endParaRPr lang="el-GR" b="1" dirty="0"/>
          </a:p>
          <a:p>
            <a:pPr marL="0" indent="0">
              <a:buNone/>
            </a:pPr>
            <a:endParaRPr lang="en-US" dirty="0"/>
          </a:p>
          <a:p>
            <a:endParaRPr lang="en-US" dirty="0"/>
          </a:p>
        </p:txBody>
      </p:sp>
    </p:spTree>
    <p:extLst>
      <p:ext uri="{BB962C8B-B14F-4D97-AF65-F5344CB8AC3E}">
        <p14:creationId xmlns:p14="http://schemas.microsoft.com/office/powerpoint/2010/main" val="509649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a:t>
            </a:r>
            <a:endParaRPr lang="en-US" dirty="0"/>
          </a:p>
        </p:txBody>
      </p:sp>
      <p:sp>
        <p:nvSpPr>
          <p:cNvPr id="3" name="Content Placeholder 2"/>
          <p:cNvSpPr>
            <a:spLocks noGrp="1"/>
          </p:cNvSpPr>
          <p:nvPr>
            <p:ph idx="1"/>
          </p:nvPr>
        </p:nvSpPr>
        <p:spPr/>
        <p:txBody>
          <a:bodyPr>
            <a:normAutofit fontScale="92500" lnSpcReduction="10000"/>
          </a:bodyPr>
          <a:lstStyle/>
          <a:p>
            <a:r>
              <a:rPr lang="el-GR" sz="2600" b="1" dirty="0"/>
              <a:t>Φάση επιθηλιοποίησης</a:t>
            </a:r>
          </a:p>
          <a:p>
            <a:r>
              <a:rPr lang="el-GR" sz="2600" dirty="0"/>
              <a:t>Από τη φάση της έντονης αγγειακής και κυτταρικής αντίδρασης, το επιθήλιο αναγεννάται ταχύτατα και μέσα σε 48 ώρες καλύπτει σαν λεπτό στρώμα ένα καθαρό και ραμμένο τραύμα.</a:t>
            </a:r>
          </a:p>
          <a:p>
            <a:r>
              <a:rPr lang="el-GR" sz="2600" dirty="0"/>
              <a:t>Η επιθηλιοποίηση αρχίζει με μίτωση των βασικών κυττάρων της επιδερμίδας και ακολουθείται από μετανάστευση του επιθηλίου μέσα στα χείλη του τραύματος και πάνω από την τομή. </a:t>
            </a:r>
          </a:p>
          <a:p>
            <a:r>
              <a:rPr lang="el-GR" sz="2600" dirty="0"/>
              <a:t>Το επιθήλιο μεταναστεύει σαν στρώμα μέχρις ότου συναντήσει άλλα επιθηλιακά κύτταρα, οπότε παύει κάθε κινητικότητα . Καθώς το τραύμα ωριμάζει, το επιθήλιο παχύνεται</a:t>
            </a:r>
          </a:p>
          <a:p>
            <a:endParaRPr lang="en-US" dirty="0"/>
          </a:p>
        </p:txBody>
      </p:sp>
    </p:spTree>
    <p:extLst>
      <p:ext uri="{BB962C8B-B14F-4D97-AF65-F5344CB8AC3E}">
        <p14:creationId xmlns:p14="http://schemas.microsoft.com/office/powerpoint/2010/main" val="4211208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a:t>
            </a:r>
            <a:endParaRPr lang="en-US" dirty="0"/>
          </a:p>
        </p:txBody>
      </p:sp>
      <p:sp>
        <p:nvSpPr>
          <p:cNvPr id="3" name="Content Placeholder 2"/>
          <p:cNvSpPr>
            <a:spLocks noGrp="1"/>
          </p:cNvSpPr>
          <p:nvPr>
            <p:ph idx="1"/>
          </p:nvPr>
        </p:nvSpPr>
        <p:spPr/>
        <p:txBody>
          <a:bodyPr>
            <a:normAutofit/>
          </a:bodyPr>
          <a:lstStyle/>
          <a:p>
            <a:r>
              <a:rPr lang="el-GR" sz="2400" b="1" dirty="0"/>
              <a:t>Φάση ινοπλασίας</a:t>
            </a:r>
          </a:p>
          <a:p>
            <a:r>
              <a:rPr lang="el-GR" sz="2400" dirty="0"/>
              <a:t>Μέσα σε 24 ώρες από την κάκωση, πιθανώς κάτω από το ερέθισμα του PDGF, ινοβλάστες από τον υποδόριο ιστό μεταναστεύουν μέσα στο τραύμα ακολουθώντας τις ταινίες της ινικής</a:t>
            </a:r>
          </a:p>
          <a:p>
            <a:r>
              <a:rPr lang="el-GR" sz="2400" dirty="0"/>
              <a:t>Οι ινοβλάστες παράγουν τα δύο κύρια στοι χεία της επούλωσης</a:t>
            </a:r>
            <a:r>
              <a:rPr lang="el-GR" sz="2400" b="1" dirty="0"/>
              <a:t>, το κολλαγόνο και τη θεμέλια ουσία.</a:t>
            </a:r>
          </a:p>
          <a:p>
            <a:endParaRPr lang="el-GR" dirty="0"/>
          </a:p>
          <a:p>
            <a:endParaRPr lang="en-US" dirty="0"/>
          </a:p>
        </p:txBody>
      </p:sp>
    </p:spTree>
    <p:extLst>
      <p:ext uri="{BB962C8B-B14F-4D97-AF65-F5344CB8AC3E}">
        <p14:creationId xmlns:p14="http://schemas.microsoft.com/office/powerpoint/2010/main" val="1092519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537A4-4693-9849-8B55-B26E56526280}"/>
              </a:ext>
            </a:extLst>
          </p:cNvPr>
          <p:cNvSpPr>
            <a:spLocks noGrp="1"/>
          </p:cNvSpPr>
          <p:nvPr>
            <p:ph type="title"/>
          </p:nvPr>
        </p:nvSpPr>
        <p:spPr/>
        <p:txBody>
          <a:bodyPr/>
          <a:lstStyle/>
          <a:p>
            <a:r>
              <a:rPr lang="el-GR" dirty="0"/>
              <a:t>ΕΠΟΥΛΩΣΗ</a:t>
            </a:r>
            <a:endParaRPr lang="en-US" dirty="0"/>
          </a:p>
        </p:txBody>
      </p:sp>
      <p:sp>
        <p:nvSpPr>
          <p:cNvPr id="3" name="Content Placeholder 2">
            <a:extLst>
              <a:ext uri="{FF2B5EF4-FFF2-40B4-BE49-F238E27FC236}">
                <a16:creationId xmlns:a16="http://schemas.microsoft.com/office/drawing/2014/main" id="{BD802EC0-A6C6-CF4E-8D70-C985920960D8}"/>
              </a:ext>
            </a:extLst>
          </p:cNvPr>
          <p:cNvSpPr>
            <a:spLocks noGrp="1"/>
          </p:cNvSpPr>
          <p:nvPr>
            <p:ph idx="1"/>
          </p:nvPr>
        </p:nvSpPr>
        <p:spPr/>
        <p:txBody>
          <a:bodyPr>
            <a:normAutofit fontScale="62500" lnSpcReduction="20000"/>
          </a:bodyPr>
          <a:lstStyle/>
          <a:p>
            <a:pPr>
              <a:lnSpc>
                <a:spcPct val="160000"/>
              </a:lnSpc>
            </a:pPr>
            <a:r>
              <a:rPr lang="el-GR" b="1" dirty="0"/>
              <a:t>Το κολλαγόνο </a:t>
            </a:r>
            <a:r>
              <a:rPr lang="el-GR" dirty="0"/>
              <a:t>είναι πρωτεΐνη που αποτελεί τον ινώδη σκελετό των ιστών, στους οποίους δίνει ισχύ και σχήμα. Υπάρχουν επτά διαφορετικοί γενετικά τύποι κολλαγόνου, ανάλογα με την αλληλουχία των αμινοξέων στην άλυσό του. Η προλίνη, η υδροξυπρολινη και η γλυκίνη είναι τα κυριότερα αμινοξέα. Στο δέρμα υπάρχει ο τύπος Ι, στους χόνδρους ο </a:t>
            </a:r>
            <a:r>
              <a:rPr lang="en-US" dirty="0"/>
              <a:t>II</a:t>
            </a:r>
            <a:r>
              <a:rPr lang="el-GR" dirty="0"/>
              <a:t> και στην επιδερμίδα του εμβρύου ο </a:t>
            </a:r>
            <a:r>
              <a:rPr lang="en-US" dirty="0"/>
              <a:t>III</a:t>
            </a:r>
            <a:r>
              <a:rPr lang="el-GR" dirty="0"/>
              <a:t>. Κολλαγόνο παράγεται από το πρωτοκολλαγόνο μέσω υδροξυλίωσης.</a:t>
            </a:r>
            <a:endParaRPr lang="en-US" dirty="0"/>
          </a:p>
          <a:p>
            <a:pPr>
              <a:lnSpc>
                <a:spcPct val="160000"/>
              </a:lnSpc>
            </a:pPr>
            <a:r>
              <a:rPr lang="el-GR" b="1" dirty="0"/>
              <a:t>Η θεμέλια ουσία </a:t>
            </a:r>
            <a:r>
              <a:rPr lang="el-GR" dirty="0"/>
              <a:t>είναι η άμορφη βασική ουσία του συνδετικού ιστού και περιέχει νερό, ηλεκτρολύτες, βλεννοπολυσακχαρίτες και πρωτεΐνες. Συμμετέχει στο σχηματισμό και την ωρίμανση του κολλαγόνου.</a:t>
            </a:r>
            <a:endParaRPr lang="en-US" dirty="0"/>
          </a:p>
          <a:p>
            <a:endParaRPr lang="en-US" dirty="0"/>
          </a:p>
        </p:txBody>
      </p:sp>
    </p:spTree>
    <p:extLst>
      <p:ext uri="{BB962C8B-B14F-4D97-AF65-F5344CB8AC3E}">
        <p14:creationId xmlns:p14="http://schemas.microsoft.com/office/powerpoint/2010/main" val="1380317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D1CA-7131-7B46-AFA8-E05E6A2851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CD3BF7-BFB4-8040-8F8A-D3F13A081D58}"/>
              </a:ext>
            </a:extLst>
          </p:cNvPr>
          <p:cNvSpPr>
            <a:spLocks noGrp="1"/>
          </p:cNvSpPr>
          <p:nvPr>
            <p:ph idx="1"/>
          </p:nvPr>
        </p:nvSpPr>
        <p:spPr/>
        <p:txBody>
          <a:bodyPr>
            <a:normAutofit/>
          </a:bodyPr>
          <a:lstStyle/>
          <a:p>
            <a:r>
              <a:rPr lang="el-GR" dirty="0"/>
              <a:t>Οι δερματικές παθήσεις δεν αποτελούν απλά αισθητική ενόχληση, αλλά μπορεί να έχουν έντονη επίδραση στη ζωή ενός ατόμου</a:t>
            </a:r>
            <a:r>
              <a:rPr lang="en-US" dirty="0"/>
              <a:t>.</a:t>
            </a:r>
          </a:p>
          <a:p>
            <a:r>
              <a:rPr lang="el-GR" b="1" dirty="0" err="1"/>
              <a:t>D</a:t>
            </a:r>
            <a:r>
              <a:rPr lang="el-GR" dirty="0" err="1"/>
              <a:t>isfigurement</a:t>
            </a:r>
            <a:r>
              <a:rPr lang="el-GR" dirty="0"/>
              <a:t> (παραμόρφωση).</a:t>
            </a:r>
            <a:endParaRPr lang="en-US" dirty="0"/>
          </a:p>
          <a:p>
            <a:r>
              <a:rPr lang="el-GR" b="1" dirty="0" err="1"/>
              <a:t>D</a:t>
            </a:r>
            <a:r>
              <a:rPr lang="el-GR" dirty="0" err="1"/>
              <a:t>iscomfort</a:t>
            </a:r>
            <a:r>
              <a:rPr lang="el-GR" dirty="0"/>
              <a:t> (δυσφορία).</a:t>
            </a:r>
            <a:endParaRPr lang="en-US" dirty="0"/>
          </a:p>
          <a:p>
            <a:r>
              <a:rPr lang="el-GR" b="1" dirty="0" err="1"/>
              <a:t>D</a:t>
            </a:r>
            <a:r>
              <a:rPr lang="el-GR" dirty="0" err="1"/>
              <a:t>isability</a:t>
            </a:r>
            <a:r>
              <a:rPr lang="el-GR" dirty="0"/>
              <a:t> (αναπηρία).</a:t>
            </a:r>
            <a:endParaRPr lang="en-US" dirty="0"/>
          </a:p>
          <a:p>
            <a:r>
              <a:rPr lang="el-GR" b="1" dirty="0" err="1"/>
              <a:t>D</a:t>
            </a:r>
            <a:r>
              <a:rPr lang="el-GR" dirty="0" err="1"/>
              <a:t>epression</a:t>
            </a:r>
            <a:r>
              <a:rPr lang="el-GR" dirty="0"/>
              <a:t> (κατάθλιψη).</a:t>
            </a:r>
            <a:endParaRPr lang="en-US" dirty="0"/>
          </a:p>
          <a:p>
            <a:r>
              <a:rPr lang="el-GR" b="1" dirty="0" err="1"/>
              <a:t>D</a:t>
            </a:r>
            <a:r>
              <a:rPr lang="el-GR" dirty="0" err="1"/>
              <a:t>eath</a:t>
            </a:r>
            <a:r>
              <a:rPr lang="el-GR" dirty="0"/>
              <a:t> (θάνατος).</a:t>
            </a:r>
            <a:endParaRPr lang="en-US" dirty="0"/>
          </a:p>
          <a:p>
            <a:endParaRPr lang="en-US" dirty="0"/>
          </a:p>
        </p:txBody>
      </p:sp>
    </p:spTree>
    <p:extLst>
      <p:ext uri="{BB962C8B-B14F-4D97-AF65-F5344CB8AC3E}">
        <p14:creationId xmlns:p14="http://schemas.microsoft.com/office/powerpoint/2010/main" val="2764034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l-GR" sz="3600" b="1" dirty="0"/>
              <a:t>Φάση ινοπλασίας</a:t>
            </a:r>
          </a:p>
          <a:p>
            <a:pPr>
              <a:lnSpc>
                <a:spcPct val="170000"/>
              </a:lnSpc>
            </a:pPr>
            <a:r>
              <a:rPr lang="el-GR" dirty="0"/>
              <a:t>Οι ίνες του κολλαγόνου διαπλέκονται, ώστε να εξασφαλισθεί η στερεή συνένωση των χειλέων του τραύματος. Η μέτρηση της υδροξυπρολίνης στο τραύμα αποτελεί δείκτη της παραγωγής κολλαγόνου, που φθάνει στο μέγιστο της μεταξύ 4ης-12ης ημέρας.</a:t>
            </a:r>
          </a:p>
          <a:p>
            <a:pPr>
              <a:lnSpc>
                <a:spcPct val="170000"/>
              </a:lnSpc>
            </a:pPr>
            <a:r>
              <a:rPr lang="el-GR" dirty="0"/>
              <a:t>Καθώς το κολλαγόνο ωριμάζει, αυξάνει και η εκτατική δύναμη (tensile strength) του τραύματος. Η ωρίμανση αυτή περιλαμβάνει δύο επεξεργασίες: α) τη διαπλοκή (cross-linking) μέσα στα κύτταρα του κολλαγόνου και μεταξύ των δοκίδων του και β) την επαναδιαμόρφωση της κατεύθυνσης των δεσμίδων του κολλαγόνου.</a:t>
            </a:r>
          </a:p>
          <a:p>
            <a:pPr>
              <a:lnSpc>
                <a:spcPct val="170000"/>
              </a:lnSpc>
            </a:pPr>
            <a:r>
              <a:rPr lang="el-GR" dirty="0"/>
              <a:t>Έτσι οι τομές του δέρματος επουλώνονται στερεά μέσα σε 2-3 εβδομάδες, τομές κοιλιακής απονευρώσεως σε 6 εβδομάδες, αλλά αυξάνουν σε ισχύ για 6 τουλάχιστον μήνες</a:t>
            </a:r>
          </a:p>
          <a:p>
            <a:endParaRPr lang="el-GR" dirty="0"/>
          </a:p>
          <a:p>
            <a:endParaRPr lang="en-US" dirty="0"/>
          </a:p>
        </p:txBody>
      </p:sp>
    </p:spTree>
    <p:extLst>
      <p:ext uri="{BB962C8B-B14F-4D97-AF65-F5344CB8AC3E}">
        <p14:creationId xmlns:p14="http://schemas.microsoft.com/office/powerpoint/2010/main" val="2336818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4E3A-41F9-214B-96CD-CD8593817CA1}"/>
              </a:ext>
            </a:extLst>
          </p:cNvPr>
          <p:cNvSpPr>
            <a:spLocks noGrp="1"/>
          </p:cNvSpPr>
          <p:nvPr>
            <p:ph type="title"/>
          </p:nvPr>
        </p:nvSpPr>
        <p:spPr/>
        <p:txBody>
          <a:bodyPr/>
          <a:lstStyle/>
          <a:p>
            <a:r>
              <a:rPr lang="el-GR" dirty="0"/>
              <a:t>ΕΠΟΥΛΩΣΗ</a:t>
            </a:r>
            <a:endParaRPr lang="en-US" dirty="0"/>
          </a:p>
        </p:txBody>
      </p:sp>
      <p:sp>
        <p:nvSpPr>
          <p:cNvPr id="3" name="Content Placeholder 2">
            <a:extLst>
              <a:ext uri="{FF2B5EF4-FFF2-40B4-BE49-F238E27FC236}">
                <a16:creationId xmlns:a16="http://schemas.microsoft.com/office/drawing/2014/main" id="{DC703B23-EDB6-C34B-87E9-3C1210E3D44D}"/>
              </a:ext>
            </a:extLst>
          </p:cNvPr>
          <p:cNvSpPr>
            <a:spLocks noGrp="1"/>
          </p:cNvSpPr>
          <p:nvPr>
            <p:ph idx="1"/>
          </p:nvPr>
        </p:nvSpPr>
        <p:spPr/>
        <p:txBody>
          <a:bodyPr>
            <a:normAutofit fontScale="62500" lnSpcReduction="20000"/>
          </a:bodyPr>
          <a:lstStyle/>
          <a:p>
            <a:pPr>
              <a:lnSpc>
                <a:spcPct val="160000"/>
              </a:lnSpc>
            </a:pPr>
            <a:r>
              <a:rPr lang="el-GR" dirty="0"/>
              <a:t>Κατά την επαναδιαμόρφωση (</a:t>
            </a:r>
            <a:r>
              <a:rPr lang="en-US" dirty="0"/>
              <a:t>remodeling</a:t>
            </a:r>
            <a:r>
              <a:rPr lang="el-GR" dirty="0"/>
              <a:t>), υπάρχουσες δεσμίδες διαλύονται από την κολλαγενάση των ιστών, ενώ νέες σχηματίζονται και κατευθύνονται, έτσι ώστε να αντιστέκονται στις γραμμές τάσεως του τραύματος. </a:t>
            </a:r>
          </a:p>
          <a:p>
            <a:pPr>
              <a:lnSpc>
                <a:spcPct val="160000"/>
              </a:lnSpc>
            </a:pPr>
            <a:r>
              <a:rPr lang="el-GR" dirty="0"/>
              <a:t>Η διαπλοκή και διασταύρωση μεταξύ των δεσμίδων εξασφαλί ζουν τη στερεή επούλωση. </a:t>
            </a:r>
          </a:p>
          <a:p>
            <a:pPr>
              <a:lnSpc>
                <a:spcPct val="160000"/>
              </a:lnSpc>
            </a:pPr>
            <a:r>
              <a:rPr lang="el-GR" dirty="0"/>
              <a:t>Όταν η επούλωση δεν διαταραχθεί, η ωρίμανση του κολλαγόνου και η ενίσχυση του εξαρτώνται από το βάρος που δέχεται. </a:t>
            </a:r>
          </a:p>
          <a:p>
            <a:pPr>
              <a:lnSpc>
                <a:spcPct val="160000"/>
              </a:lnSpc>
            </a:pPr>
            <a:r>
              <a:rPr lang="el-GR" dirty="0"/>
              <a:t>Έτσι οι τομές του δέρματος επουλώνο νται στερεά μέσα σε 2-3 εβδομάδες, τομές κοι λιακής απονευρώσεως σε 6 εβδομάδες, αλλά αυξάνουν σε ισχύ για 6 τουλάχιστον μήνες.</a:t>
            </a:r>
            <a:endParaRPr lang="en-US" dirty="0"/>
          </a:p>
        </p:txBody>
      </p:sp>
    </p:spTree>
    <p:extLst>
      <p:ext uri="{BB962C8B-B14F-4D97-AF65-F5344CB8AC3E}">
        <p14:creationId xmlns:p14="http://schemas.microsoft.com/office/powerpoint/2010/main" val="646748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 ΚΑΤΑ ΔΕΥΤΕΡΟ ΣΚΟΠΟ</a:t>
            </a:r>
            <a:endParaRPr lang="en-US" dirty="0"/>
          </a:p>
        </p:txBody>
      </p:sp>
      <p:sp>
        <p:nvSpPr>
          <p:cNvPr id="3" name="Content Placeholder 2"/>
          <p:cNvSpPr>
            <a:spLocks noGrp="1"/>
          </p:cNvSpPr>
          <p:nvPr>
            <p:ph idx="1"/>
          </p:nvPr>
        </p:nvSpPr>
        <p:spPr/>
        <p:txBody>
          <a:bodyPr>
            <a:normAutofit lnSpcReduction="10000"/>
          </a:bodyPr>
          <a:lstStyle/>
          <a:p>
            <a:pPr>
              <a:lnSpc>
                <a:spcPct val="150000"/>
              </a:lnSpc>
            </a:pPr>
            <a:r>
              <a:rPr lang="el-GR" b="1" dirty="0"/>
              <a:t>Κατά δεύτερο σκοπό επούλωση γίνεται όταν υπάρχει απώλεια ιστού ή όταν το τραύμα δεν συρραφεί, οπότε υπάρχει διάσταση των χειλέων του.</a:t>
            </a:r>
          </a:p>
          <a:p>
            <a:pPr>
              <a:lnSpc>
                <a:spcPct val="150000"/>
              </a:lnSpc>
            </a:pPr>
            <a:r>
              <a:rPr lang="el-GR" b="1" dirty="0"/>
              <a:t> </a:t>
            </a:r>
            <a:r>
              <a:rPr lang="el-GR" dirty="0"/>
              <a:t>Σ’ αυτήν αναπτύσσεται άφθονος συνδετικός ιστός, ακολουθεί συρρίκνωση και τέλος το τραύμα κλείνει με επιθηλιοποίηση.</a:t>
            </a:r>
          </a:p>
        </p:txBody>
      </p:sp>
    </p:spTree>
    <p:extLst>
      <p:ext uri="{BB962C8B-B14F-4D97-AF65-F5344CB8AC3E}">
        <p14:creationId xmlns:p14="http://schemas.microsoft.com/office/powerpoint/2010/main" val="4123921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 ΚΑΤΑ ΔΕΥΤΕΡΟ ΣΚΟΠΟ</a:t>
            </a:r>
            <a:endParaRPr lang="en-US" dirty="0"/>
          </a:p>
        </p:txBody>
      </p:sp>
      <p:pic>
        <p:nvPicPr>
          <p:cNvPr id="4" name="Content Placeholder 3"/>
          <p:cNvPicPr>
            <a:picLocks noGrp="1" noChangeAspect="1"/>
          </p:cNvPicPr>
          <p:nvPr>
            <p:ph idx="1"/>
          </p:nvPr>
        </p:nvPicPr>
        <p:blipFill rotWithShape="1">
          <a:blip r:embed="rId2"/>
          <a:srcRect t="43161"/>
          <a:stretch/>
        </p:blipFill>
        <p:spPr>
          <a:xfrm>
            <a:off x="1238250" y="2478156"/>
            <a:ext cx="6667500" cy="2479571"/>
          </a:xfrm>
          <a:prstGeom prst="rect">
            <a:avLst/>
          </a:prstGeom>
        </p:spPr>
      </p:pic>
    </p:spTree>
    <p:extLst>
      <p:ext uri="{BB962C8B-B14F-4D97-AF65-F5344CB8AC3E}">
        <p14:creationId xmlns:p14="http://schemas.microsoft.com/office/powerpoint/2010/main" val="2872887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 ΚΑΤΑ ΔΕΥΤΕΡΟ ΣΚΟΠΟ</a:t>
            </a:r>
            <a:endParaRPr lang="en-US" dirty="0"/>
          </a:p>
        </p:txBody>
      </p:sp>
      <p:sp>
        <p:nvSpPr>
          <p:cNvPr id="3" name="Content Placeholder 2"/>
          <p:cNvSpPr>
            <a:spLocks noGrp="1"/>
          </p:cNvSpPr>
          <p:nvPr>
            <p:ph idx="1"/>
          </p:nvPr>
        </p:nvSpPr>
        <p:spPr/>
        <p:txBody>
          <a:bodyPr>
            <a:normAutofit/>
          </a:bodyPr>
          <a:lstStyle/>
          <a:p>
            <a:r>
              <a:rPr lang="el-GR" sz="2400" b="1" dirty="0"/>
              <a:t>Ανάπτυξη κοκκιώδους ιστού</a:t>
            </a:r>
            <a:endParaRPr lang="en-US" sz="2400" dirty="0"/>
          </a:p>
          <a:p>
            <a:r>
              <a:rPr lang="el-GR" sz="2400" dirty="0"/>
              <a:t>Κατά την επούλωση αυτή υπάρχει απώλεια ιστού και απομακρυσμένα χείλη τραύματος </a:t>
            </a:r>
            <a:endParaRPr lang="en-US" sz="2400" dirty="0"/>
          </a:p>
          <a:p>
            <a:r>
              <a:rPr lang="el-GR" sz="2400" dirty="0"/>
              <a:t>Το εσωτερικό περιβάλλον του σώματος</a:t>
            </a:r>
            <a:r>
              <a:rPr lang="en-US" sz="2400" dirty="0"/>
              <a:t> </a:t>
            </a:r>
            <a:r>
              <a:rPr lang="el-GR" sz="2400" dirty="0"/>
              <a:t>πρέπει να προστατευθεί από εξωτερικά μικρόβια</a:t>
            </a:r>
            <a:r>
              <a:rPr lang="en-US" sz="2400" dirty="0"/>
              <a:t> </a:t>
            </a:r>
            <a:r>
              <a:rPr lang="el-GR" sz="2400" dirty="0"/>
              <a:t>ή τοξίνες και τα χείλη του τραύματος να συμπλησιασθούν όσο το δυνατόν καλύτερα. </a:t>
            </a:r>
          </a:p>
          <a:p>
            <a:r>
              <a:rPr lang="el-GR" sz="2400" dirty="0"/>
              <a:t>Αυτό </a:t>
            </a:r>
            <a:r>
              <a:rPr lang="en-US" sz="2400" dirty="0"/>
              <a:t> </a:t>
            </a:r>
            <a:r>
              <a:rPr lang="el-GR" sz="2400" dirty="0"/>
              <a:t>γίνεται με την ταυτόχρονη ανάπτυξη κοκκιώδους ιστού και συρρίκνωσης του τραύματος.</a:t>
            </a:r>
          </a:p>
          <a:p>
            <a:endParaRPr lang="en-US" dirty="0"/>
          </a:p>
        </p:txBody>
      </p:sp>
    </p:spTree>
    <p:extLst>
      <p:ext uri="{BB962C8B-B14F-4D97-AF65-F5344CB8AC3E}">
        <p14:creationId xmlns:p14="http://schemas.microsoft.com/office/powerpoint/2010/main" val="2103624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 ΚΑΤΑ ΔΕΥΤΕΡΟ ΣΚΟΠΟ</a:t>
            </a:r>
            <a:endParaRPr lang="en-US" dirty="0"/>
          </a:p>
        </p:txBody>
      </p:sp>
      <p:sp>
        <p:nvSpPr>
          <p:cNvPr id="3" name="Content Placeholder 2"/>
          <p:cNvSpPr>
            <a:spLocks noGrp="1"/>
          </p:cNvSpPr>
          <p:nvPr>
            <p:ph idx="1"/>
          </p:nvPr>
        </p:nvSpPr>
        <p:spPr/>
        <p:txBody>
          <a:bodyPr>
            <a:normAutofit/>
          </a:bodyPr>
          <a:lstStyle/>
          <a:p>
            <a:r>
              <a:rPr lang="el-GR" sz="2400" b="1" dirty="0"/>
              <a:t>Ανάπτυξη κοκκιώδους ιστού</a:t>
            </a:r>
          </a:p>
          <a:p>
            <a:r>
              <a:rPr lang="el-GR" sz="2400" dirty="0"/>
              <a:t>Ένα ανοικτό τραύμα δεν κινδυνεύει από σοβαρή λοίμωξη, διότι υπάρχει ελεύθερη απομάκρυνση των νεκρωμένων κυττάρων και ανάπτυξη</a:t>
            </a:r>
            <a:r>
              <a:rPr lang="en-US" sz="2400" dirty="0"/>
              <a:t> </a:t>
            </a:r>
            <a:r>
              <a:rPr lang="el-GR" sz="2400" dirty="0"/>
              <a:t>κοκκιώδους ιστού. </a:t>
            </a:r>
            <a:endParaRPr lang="en-US" sz="2400" dirty="0"/>
          </a:p>
          <a:p>
            <a:r>
              <a:rPr lang="el-GR" sz="2400" dirty="0"/>
              <a:t>Η ανάπτυξη του ιστού αυτού</a:t>
            </a:r>
            <a:r>
              <a:rPr lang="en-US" sz="2400" dirty="0"/>
              <a:t> </a:t>
            </a:r>
            <a:r>
              <a:rPr lang="el-GR" sz="2400" dirty="0"/>
              <a:t>είναι μια παραλλαγή της φλεγμονώδους αντιδράσεως, που προφυλάσσει από την εισβολή μικροβίων και παρέχει μια υγιή βάση για επιθηλιακή</a:t>
            </a:r>
            <a:r>
              <a:rPr lang="en-US" sz="2400" dirty="0"/>
              <a:t> </a:t>
            </a:r>
            <a:r>
              <a:rPr lang="el-GR" sz="2400" dirty="0"/>
              <a:t>κάλυψη.</a:t>
            </a:r>
          </a:p>
          <a:p>
            <a:endParaRPr lang="en-US" dirty="0"/>
          </a:p>
        </p:txBody>
      </p:sp>
    </p:spTree>
    <p:extLst>
      <p:ext uri="{BB962C8B-B14F-4D97-AF65-F5344CB8AC3E}">
        <p14:creationId xmlns:p14="http://schemas.microsoft.com/office/powerpoint/2010/main" val="2376213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 ΚΑΤΑ ΔΕΥΤΕΡΟ ΣΚΟΠΟ</a:t>
            </a:r>
            <a:endParaRPr lang="en-US" dirty="0"/>
          </a:p>
        </p:txBody>
      </p:sp>
      <p:sp>
        <p:nvSpPr>
          <p:cNvPr id="3" name="Content Placeholder 2"/>
          <p:cNvSpPr>
            <a:spLocks noGrp="1"/>
          </p:cNvSpPr>
          <p:nvPr>
            <p:ph idx="1"/>
          </p:nvPr>
        </p:nvSpPr>
        <p:spPr/>
        <p:txBody>
          <a:bodyPr>
            <a:noAutofit/>
          </a:bodyPr>
          <a:lstStyle/>
          <a:p>
            <a:r>
              <a:rPr lang="el-GR" sz="2000" b="1" dirty="0"/>
              <a:t>Ανάπτυξη κοκκιώδους ιστού</a:t>
            </a:r>
          </a:p>
          <a:p>
            <a:pPr>
              <a:lnSpc>
                <a:spcPct val="150000"/>
              </a:lnSpc>
            </a:pPr>
            <a:r>
              <a:rPr lang="el-GR" sz="1600" dirty="0"/>
              <a:t>Αρχικά το τραύμα είναι γεμάτο από πήγματα και </a:t>
            </a:r>
            <a:r>
              <a:rPr lang="el-GR" sz="1600" dirty="0" err="1"/>
              <a:t>ινική</a:t>
            </a:r>
            <a:r>
              <a:rPr lang="el-GR" sz="1600" dirty="0"/>
              <a:t>. Αρχίζει ο καθαρισμός από φαγοκύτταρα. Εμφανίζονται άφθονα νεόπλαστα τριχοειδή και </a:t>
            </a:r>
            <a:r>
              <a:rPr lang="el-GR" sz="1600" dirty="0" err="1"/>
              <a:t>ινοβλάστες</a:t>
            </a:r>
            <a:r>
              <a:rPr lang="el-GR" sz="1600" dirty="0"/>
              <a:t>. Από τα τριχοειδή παράγονται </a:t>
            </a:r>
            <a:r>
              <a:rPr lang="el-GR" sz="1600" dirty="0" err="1"/>
              <a:t>λυτικά</a:t>
            </a:r>
            <a:r>
              <a:rPr lang="el-GR" sz="1600" dirty="0"/>
              <a:t> ένζυμα, που διασπούν την </a:t>
            </a:r>
            <a:r>
              <a:rPr lang="el-GR" sz="1600" dirty="0" err="1"/>
              <a:t>ινική</a:t>
            </a:r>
            <a:r>
              <a:rPr lang="el-GR" sz="1600" dirty="0"/>
              <a:t> και επιτρέπουν την ταχεία ανάπτυξη δικτύου. Σχηματίζονται αγγειακά τόξα, που παρέχουν αίμα και θρεπτικές ουσίες καθώς και κοκκιοκύτταρα και μονοκύτταρα για την απομάκρυνση νεκρωμάτων και πηγμάτων. </a:t>
            </a:r>
          </a:p>
          <a:p>
            <a:pPr>
              <a:lnSpc>
                <a:spcPct val="150000"/>
              </a:lnSpc>
            </a:pPr>
            <a:r>
              <a:rPr lang="el-GR" sz="1600" dirty="0"/>
              <a:t>Τα άφθονα πολυμορφοπύρηνα στο διάμεσο ιστό παρέχουν άμυνα εναντίον της λοίμωξης και ευθύνονται για την πυώδη έκκριση. Άφθονοι </a:t>
            </a:r>
            <a:r>
              <a:rPr lang="el-GR" sz="1600" dirty="0" err="1"/>
              <a:t>ινοβλάστες</a:t>
            </a:r>
            <a:r>
              <a:rPr lang="el-GR" sz="1600" dirty="0"/>
              <a:t> εμφανίζονται επίσης και αρχίζουν την εναπόθεση κολλαγόνου. </a:t>
            </a:r>
          </a:p>
          <a:p>
            <a:pPr>
              <a:lnSpc>
                <a:spcPct val="150000"/>
              </a:lnSpc>
            </a:pPr>
            <a:r>
              <a:rPr lang="el-GR" sz="1600" dirty="0"/>
              <a:t>Μέσα σε 4-6 ημέρες το τραύμα καλύπτεται από υγιή </a:t>
            </a:r>
            <a:r>
              <a:rPr lang="el-GR" sz="1600" dirty="0" err="1"/>
              <a:t>ροδόχροο</a:t>
            </a:r>
            <a:r>
              <a:rPr lang="el-GR" sz="1600" dirty="0"/>
              <a:t> κοκκιώδη ιστό, που αποτελεί τη βάση για το επιθήλιο που προχωρεί από τα χείλη του τραύματος.</a:t>
            </a:r>
            <a:endParaRPr lang="en-US" sz="1600" dirty="0"/>
          </a:p>
        </p:txBody>
      </p:sp>
    </p:spTree>
    <p:extLst>
      <p:ext uri="{BB962C8B-B14F-4D97-AF65-F5344CB8AC3E}">
        <p14:creationId xmlns:p14="http://schemas.microsoft.com/office/powerpoint/2010/main" val="4126179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ΣΥΣΤΟΛΗ ΤΟΥ ΤΡΑΥΜΑΤΟΣ</a:t>
            </a:r>
            <a:endParaRPr lang="en-US" dirty="0"/>
          </a:p>
        </p:txBody>
      </p:sp>
      <p:sp>
        <p:nvSpPr>
          <p:cNvPr id="3" name="Content Placeholder 2"/>
          <p:cNvSpPr>
            <a:spLocks noGrp="1"/>
          </p:cNvSpPr>
          <p:nvPr>
            <p:ph idx="1"/>
          </p:nvPr>
        </p:nvSpPr>
        <p:spPr/>
        <p:txBody>
          <a:bodyPr>
            <a:normAutofit/>
          </a:bodyPr>
          <a:lstStyle/>
          <a:p>
            <a:r>
              <a:rPr lang="el-GR" sz="2000" dirty="0"/>
              <a:t>Η συστολή (contraction) είναι επεξεργασία</a:t>
            </a:r>
            <a:r>
              <a:rPr lang="en-US" sz="2000" dirty="0"/>
              <a:t> </a:t>
            </a:r>
            <a:r>
              <a:rPr lang="el-GR" sz="2000" dirty="0"/>
              <a:t>με την οποία επέρχεται ελάττωση του μεγέθους</a:t>
            </a:r>
            <a:r>
              <a:rPr lang="en-US" sz="2000" dirty="0"/>
              <a:t> </a:t>
            </a:r>
            <a:r>
              <a:rPr lang="el-GR" sz="2000" dirty="0"/>
              <a:t>του τραύματος, όταν υπάρχει απώλεια ιστού. </a:t>
            </a:r>
            <a:endParaRPr lang="en-US" sz="2000" dirty="0"/>
          </a:p>
          <a:p>
            <a:r>
              <a:rPr lang="el-GR" sz="2000" dirty="0"/>
              <a:t>Η</a:t>
            </a:r>
            <a:r>
              <a:rPr lang="en-US" sz="2000" dirty="0"/>
              <a:t> </a:t>
            </a:r>
            <a:r>
              <a:rPr lang="el-GR" sz="2000" dirty="0"/>
              <a:t>συστολή γίνεται νωρίς στην πορεία της επούλωσης και διαφέρει από τη ρίκνωση (contracture)</a:t>
            </a:r>
            <a:r>
              <a:rPr lang="en-US" sz="2000" dirty="0"/>
              <a:t> </a:t>
            </a:r>
            <a:r>
              <a:rPr lang="el-GR" sz="2000" dirty="0"/>
              <a:t>ή ουλοποίηση, που προκαλεί ελάττωση του</a:t>
            </a:r>
            <a:r>
              <a:rPr lang="en-US" sz="2000" dirty="0"/>
              <a:t> </a:t>
            </a:r>
            <a:r>
              <a:rPr lang="el-GR" sz="2000" dirty="0"/>
              <a:t>μεγέθους της ουλής και επομένως εμφανίζεται</a:t>
            </a:r>
            <a:r>
              <a:rPr lang="en-US" sz="2000" dirty="0"/>
              <a:t> </a:t>
            </a:r>
            <a:r>
              <a:rPr lang="el-GR" sz="2000" dirty="0"/>
              <a:t>όψιμα.</a:t>
            </a:r>
          </a:p>
          <a:p>
            <a:endParaRPr lang="en-US" dirty="0"/>
          </a:p>
        </p:txBody>
      </p:sp>
    </p:spTree>
    <p:extLst>
      <p:ext uri="{BB962C8B-B14F-4D97-AF65-F5344CB8AC3E}">
        <p14:creationId xmlns:p14="http://schemas.microsoft.com/office/powerpoint/2010/main" val="219525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27934" y="1600200"/>
            <a:ext cx="6288132" cy="4525963"/>
          </a:xfrm>
          <a:prstGeom prst="rect">
            <a:avLst/>
          </a:prstGeom>
        </p:spPr>
      </p:pic>
    </p:spTree>
    <p:extLst>
      <p:ext uri="{BB962C8B-B14F-4D97-AF65-F5344CB8AC3E}">
        <p14:creationId xmlns:p14="http://schemas.microsoft.com/office/powerpoint/2010/main" val="1835437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38250" y="1681956"/>
            <a:ext cx="6667500" cy="4362450"/>
          </a:xfrm>
          <a:prstGeom prst="rect">
            <a:avLst/>
          </a:prstGeom>
        </p:spPr>
      </p:pic>
    </p:spTree>
    <p:extLst>
      <p:ext uri="{BB962C8B-B14F-4D97-AF65-F5344CB8AC3E}">
        <p14:creationId xmlns:p14="http://schemas.microsoft.com/office/powerpoint/2010/main" val="2356499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ΑΝΑΤΟΜΙΑ ΔΕΡΜΑΤΟΣ</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886" y="1600200"/>
            <a:ext cx="7884227" cy="4525963"/>
          </a:xfrm>
        </p:spPr>
      </p:pic>
    </p:spTree>
    <p:extLst>
      <p:ext uri="{BB962C8B-B14F-4D97-AF65-F5344CB8AC3E}">
        <p14:creationId xmlns:p14="http://schemas.microsoft.com/office/powerpoint/2010/main" val="757287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4C00-F13F-4547-A5AA-7581E3850125}"/>
              </a:ext>
            </a:extLst>
          </p:cNvPr>
          <p:cNvSpPr>
            <a:spLocks noGrp="1"/>
          </p:cNvSpPr>
          <p:nvPr>
            <p:ph type="title"/>
          </p:nvPr>
        </p:nvSpPr>
        <p:spPr/>
        <p:txBody>
          <a:bodyPr/>
          <a:lstStyle/>
          <a:p>
            <a:r>
              <a:rPr lang="el-GR" dirty="0"/>
              <a:t>ΕΠΟΥΛΩΣΗ ΚΑΤΑ ΔΕΥΤΕΡΟ ΣΚΟΠΟ</a:t>
            </a:r>
            <a:endParaRPr lang="en-US" dirty="0"/>
          </a:p>
        </p:txBody>
      </p:sp>
      <p:sp>
        <p:nvSpPr>
          <p:cNvPr id="3" name="Content Placeholder 2">
            <a:extLst>
              <a:ext uri="{FF2B5EF4-FFF2-40B4-BE49-F238E27FC236}">
                <a16:creationId xmlns:a16="http://schemas.microsoft.com/office/drawing/2014/main" id="{D486B8BD-FE14-1E4C-AC17-84D0F1E7C06D}"/>
              </a:ext>
            </a:extLst>
          </p:cNvPr>
          <p:cNvSpPr>
            <a:spLocks noGrp="1"/>
          </p:cNvSpPr>
          <p:nvPr>
            <p:ph idx="1"/>
          </p:nvPr>
        </p:nvSpPr>
        <p:spPr/>
        <p:txBody>
          <a:bodyPr>
            <a:noAutofit/>
          </a:bodyPr>
          <a:lstStyle/>
          <a:p>
            <a:pPr>
              <a:lnSpc>
                <a:spcPct val="150000"/>
              </a:lnSpc>
            </a:pPr>
            <a:r>
              <a:rPr lang="el-GR" sz="1600" dirty="0"/>
              <a:t>Στην επούλωση κατά δεύτερο σκοπό πρέπει να διακρίνουμε και μια κατηγορία τραυμάτων, όπου η καταστροφή του δέρματος δεν αφορά όλο του το πάχος (εγκαύματα ή τραύματα μερικού πάχους). </a:t>
            </a:r>
          </a:p>
          <a:p>
            <a:pPr>
              <a:lnSpc>
                <a:spcPct val="150000"/>
              </a:lnSpc>
            </a:pPr>
            <a:r>
              <a:rPr lang="el-GR" sz="1600" dirty="0"/>
              <a:t>Στις περιπτώσεις αυτές η επούλωση γίνεται μόνο με την </a:t>
            </a:r>
            <a:r>
              <a:rPr lang="el-GR" sz="1600" dirty="0" err="1"/>
              <a:t>επιθηλιοποίηση</a:t>
            </a:r>
            <a:r>
              <a:rPr lang="el-GR" sz="1600" dirty="0"/>
              <a:t>. </a:t>
            </a:r>
          </a:p>
          <a:p>
            <a:pPr>
              <a:lnSpc>
                <a:spcPct val="150000"/>
              </a:lnSpc>
            </a:pPr>
            <a:r>
              <a:rPr lang="el-GR" sz="1600" dirty="0"/>
              <a:t>Το επιθήλιο αυτό αναπτύσσεται όχι μόνο από τα χείλη του τραύματος αλλά και από τα εξαρτήματα του δέρματος, όπως το επιθήλιο των θυλάκων των τριχών</a:t>
            </a:r>
            <a:br>
              <a:rPr lang="el-GR" sz="1600" dirty="0"/>
            </a:br>
            <a:r>
              <a:rPr lang="el-GR" sz="1600" dirty="0"/>
              <a:t>και των πόρων των σμηγματογόνων αδένων. </a:t>
            </a:r>
          </a:p>
          <a:p>
            <a:pPr>
              <a:lnSpc>
                <a:spcPct val="150000"/>
              </a:lnSpc>
            </a:pPr>
            <a:r>
              <a:rPr lang="el-GR" sz="1600" dirty="0"/>
              <a:t>Η ουλή που προκύπτει στις περιπτώσεις αυτές είναι κατά κανόνα καλής ποιότητας χωρίς ρίκνωση</a:t>
            </a:r>
            <a:endParaRPr lang="en-US" sz="1600" dirty="0"/>
          </a:p>
        </p:txBody>
      </p:sp>
    </p:spTree>
    <p:extLst>
      <p:ext uri="{BB962C8B-B14F-4D97-AF65-F5344CB8AC3E}">
        <p14:creationId xmlns:p14="http://schemas.microsoft.com/office/powerpoint/2010/main" val="3515994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ΕΠΟΥΛΩΣΗ ΚΑΤΑ ΤΡΙΤΟ ΣΚΟΠΟ </a:t>
            </a:r>
            <a:endParaRPr lang="en-US" dirty="0"/>
          </a:p>
        </p:txBody>
      </p:sp>
      <p:sp>
        <p:nvSpPr>
          <p:cNvPr id="3" name="Content Placeholder 2"/>
          <p:cNvSpPr>
            <a:spLocks noGrp="1"/>
          </p:cNvSpPr>
          <p:nvPr>
            <p:ph idx="1"/>
          </p:nvPr>
        </p:nvSpPr>
        <p:spPr/>
        <p:txBody>
          <a:bodyPr/>
          <a:lstStyle/>
          <a:p>
            <a:pPr>
              <a:lnSpc>
                <a:spcPct val="150000"/>
              </a:lnSpc>
            </a:pPr>
            <a:r>
              <a:rPr lang="el-GR" sz="1600" dirty="0"/>
              <a:t>'Οταν το τραύμα συγκλεισθεί 4-5 ημέρες μετά τον τραυματισμό, η επούλωση </a:t>
            </a:r>
            <a:r>
              <a:rPr lang="el-GR" sz="1600" b="1" dirty="0"/>
              <a:t>γίνεται κατά τρίτο σκοπό</a:t>
            </a:r>
            <a:r>
              <a:rPr lang="el-GR" sz="1600" dirty="0"/>
              <a:t>. Αρχικά το τραύμα αφήνεται ανοικτό λόγω λοίμωξης, μετά την υποχώρηση της οποίας συρράπτεται.</a:t>
            </a:r>
          </a:p>
          <a:p>
            <a:endParaRPr lang="en-US" dirty="0"/>
          </a:p>
        </p:txBody>
      </p:sp>
    </p:spTree>
    <p:extLst>
      <p:ext uri="{BB962C8B-B14F-4D97-AF65-F5344CB8AC3E}">
        <p14:creationId xmlns:p14="http://schemas.microsoft.com/office/powerpoint/2010/main" val="853857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ΠΑΡΑΓΟΝΤΕΣ ΑΝΑΣΤΑΛΤΙΚΟΙ</a:t>
            </a:r>
            <a:br>
              <a:rPr lang="el-GR" dirty="0"/>
            </a:br>
            <a:r>
              <a:rPr lang="el-GR" dirty="0"/>
              <a:t>ΤΗΣ ΕΠΟΥΛΩΣΗΣ</a:t>
            </a:r>
            <a:endParaRPr lang="en-US" dirty="0"/>
          </a:p>
        </p:txBody>
      </p:sp>
      <p:sp>
        <p:nvSpPr>
          <p:cNvPr id="3" name="Content Placeholder 2"/>
          <p:cNvSpPr>
            <a:spLocks noGrp="1"/>
          </p:cNvSpPr>
          <p:nvPr>
            <p:ph idx="1"/>
          </p:nvPr>
        </p:nvSpPr>
        <p:spPr/>
        <p:txBody>
          <a:bodyPr/>
          <a:lstStyle/>
          <a:p>
            <a:r>
              <a:rPr lang="el-GR" dirty="0">
                <a:solidFill>
                  <a:srgbClr val="000000"/>
                </a:solidFill>
                <a:latin typeface="Arial" panose="020B0604020202020204" pitchFamily="34" charset="0"/>
                <a:ea typeface="Times New Roman" panose="02020603050405020304" pitchFamily="18" charset="0"/>
              </a:rPr>
              <a:t>Ισχαιμία.</a:t>
            </a:r>
          </a:p>
          <a:p>
            <a:r>
              <a:rPr lang="el-GR" dirty="0">
                <a:solidFill>
                  <a:srgbClr val="000000"/>
                </a:solidFill>
                <a:latin typeface="Arial" panose="020B0604020202020204" pitchFamily="34" charset="0"/>
                <a:ea typeface="Times New Roman" panose="02020603050405020304" pitchFamily="18" charset="0"/>
              </a:rPr>
              <a:t>Αιμάτωμα</a:t>
            </a:r>
          </a:p>
          <a:p>
            <a:r>
              <a:rPr lang="el-GR" spc="-5" dirty="0">
                <a:solidFill>
                  <a:srgbClr val="000000"/>
                </a:solidFill>
                <a:latin typeface="Arial" panose="020B0604020202020204" pitchFamily="34" charset="0"/>
                <a:ea typeface="Times New Roman" panose="02020603050405020304" pitchFamily="18" charset="0"/>
              </a:rPr>
              <a:t>Λοίμωξη.</a:t>
            </a:r>
          </a:p>
          <a:p>
            <a:r>
              <a:rPr lang="el-GR" dirty="0">
                <a:solidFill>
                  <a:srgbClr val="000000"/>
                </a:solidFill>
                <a:latin typeface="Arial" panose="020B0604020202020204" pitchFamily="34" charset="0"/>
                <a:ea typeface="Times New Roman" panose="02020603050405020304" pitchFamily="18" charset="0"/>
              </a:rPr>
              <a:t>Κακή χειρουργική τεχνική. </a:t>
            </a:r>
          </a:p>
          <a:p>
            <a:r>
              <a:rPr lang="el-GR" dirty="0">
                <a:solidFill>
                  <a:srgbClr val="000000"/>
                </a:solidFill>
                <a:latin typeface="Arial" panose="020B0604020202020204" pitchFamily="34" charset="0"/>
                <a:ea typeface="Times New Roman" panose="02020603050405020304" pitchFamily="18" charset="0"/>
              </a:rPr>
              <a:t>Ακτινοβολία. </a:t>
            </a:r>
          </a:p>
          <a:p>
            <a:endParaRPr lang="en-US" dirty="0"/>
          </a:p>
        </p:txBody>
      </p:sp>
    </p:spTree>
    <p:extLst>
      <p:ext uri="{BB962C8B-B14F-4D97-AF65-F5344CB8AC3E}">
        <p14:creationId xmlns:p14="http://schemas.microsoft.com/office/powerpoint/2010/main" val="2799870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ΠΑΡΑΓΟΝΤΕΣ ΑΝΑΣΤΑΛΤΙΚΟΙ</a:t>
            </a:r>
            <a:br>
              <a:rPr lang="el-GR" dirty="0"/>
            </a:br>
            <a:r>
              <a:rPr lang="el-GR" dirty="0"/>
              <a:t>ΤΗΣ ΕΠΟΥΛΩΣΗΣ</a:t>
            </a:r>
            <a:br>
              <a:rPr lang="el-GR" dirty="0"/>
            </a:br>
            <a:endParaRPr lang="en-US" dirty="0"/>
          </a:p>
        </p:txBody>
      </p:sp>
      <p:sp>
        <p:nvSpPr>
          <p:cNvPr id="3" name="Content Placeholder 2"/>
          <p:cNvSpPr>
            <a:spLocks noGrp="1"/>
          </p:cNvSpPr>
          <p:nvPr>
            <p:ph idx="1"/>
          </p:nvPr>
        </p:nvSpPr>
        <p:spPr/>
        <p:txBody>
          <a:bodyPr/>
          <a:lstStyle/>
          <a:p>
            <a:r>
              <a:rPr lang="el-GR" i="1" dirty="0">
                <a:solidFill>
                  <a:srgbClr val="000000"/>
                </a:solidFill>
                <a:latin typeface="Arial" panose="020B0604020202020204" pitchFamily="34" charset="0"/>
                <a:ea typeface="Times New Roman" panose="02020603050405020304" pitchFamily="18" charset="0"/>
              </a:rPr>
              <a:t>Ηλικία.</a:t>
            </a:r>
            <a:r>
              <a:rPr lang="el-GR" i="1" spc="-10" dirty="0">
                <a:solidFill>
                  <a:srgbClr val="000000"/>
                </a:solidFill>
                <a:latin typeface="Arial" panose="020B0604020202020204" pitchFamily="34" charset="0"/>
                <a:ea typeface="Times New Roman" panose="02020603050405020304" pitchFamily="18" charset="0"/>
              </a:rPr>
              <a:t> </a:t>
            </a:r>
          </a:p>
          <a:p>
            <a:r>
              <a:rPr lang="el-GR" i="1" spc="-10" dirty="0">
                <a:solidFill>
                  <a:srgbClr val="000000"/>
                </a:solidFill>
                <a:latin typeface="Arial" panose="020B0604020202020204" pitchFamily="34" charset="0"/>
                <a:ea typeface="Times New Roman" panose="02020603050405020304" pitchFamily="18" charset="0"/>
              </a:rPr>
              <a:t>Κακή διατροφή. </a:t>
            </a:r>
          </a:p>
          <a:p>
            <a:r>
              <a:rPr lang="el-GR" i="1" spc="-5" dirty="0">
                <a:solidFill>
                  <a:srgbClr val="000000"/>
                </a:solidFill>
                <a:latin typeface="Arial" panose="020B0604020202020204" pitchFamily="34" charset="0"/>
                <a:ea typeface="Times New Roman" panose="02020603050405020304" pitchFamily="18" charset="0"/>
              </a:rPr>
              <a:t>Διαβήτης. </a:t>
            </a:r>
          </a:p>
          <a:p>
            <a:r>
              <a:rPr lang="el-GR" i="1" dirty="0">
                <a:solidFill>
                  <a:srgbClr val="000000"/>
                </a:solidFill>
                <a:latin typeface="Arial" panose="020B0604020202020204" pitchFamily="34" charset="0"/>
                <a:ea typeface="Times New Roman" panose="02020603050405020304" pitchFamily="18" charset="0"/>
              </a:rPr>
              <a:t>Στεροειδή.</a:t>
            </a:r>
          </a:p>
          <a:p>
            <a:r>
              <a:rPr lang="el-GR" i="1" dirty="0">
                <a:solidFill>
                  <a:srgbClr val="000000"/>
                </a:solidFill>
                <a:latin typeface="Arial" panose="020B0604020202020204" pitchFamily="34" charset="0"/>
                <a:ea typeface="Times New Roman" panose="02020603050405020304" pitchFamily="18" charset="0"/>
              </a:rPr>
              <a:t>Κυτταροτοξικά φάρμακα. </a:t>
            </a:r>
            <a:endParaRPr lang="en-US" dirty="0"/>
          </a:p>
        </p:txBody>
      </p:sp>
    </p:spTree>
    <p:extLst>
      <p:ext uri="{BB962C8B-B14F-4D97-AF65-F5344CB8AC3E}">
        <p14:creationId xmlns:p14="http://schemas.microsoft.com/office/powerpoint/2010/main" val="126173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CF61-29FE-5948-943E-B19BB78B9F29}"/>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7981F2D5-A343-1C42-9349-A1E0C060C7ED}"/>
              </a:ext>
            </a:extLst>
          </p:cNvPr>
          <p:cNvPicPr>
            <a:picLocks noGrp="1" noChangeAspect="1"/>
          </p:cNvPicPr>
          <p:nvPr>
            <p:ph idx="1"/>
          </p:nvPr>
        </p:nvPicPr>
        <p:blipFill>
          <a:blip r:embed="rId2"/>
          <a:stretch>
            <a:fillRect/>
          </a:stretch>
        </p:blipFill>
        <p:spPr>
          <a:xfrm>
            <a:off x="0" y="2295433"/>
            <a:ext cx="8939003" cy="4180774"/>
          </a:xfrm>
        </p:spPr>
      </p:pic>
    </p:spTree>
    <p:extLst>
      <p:ext uri="{BB962C8B-B14F-4D97-AF65-F5344CB8AC3E}">
        <p14:creationId xmlns:p14="http://schemas.microsoft.com/office/powerpoint/2010/main" val="2397900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4BBB-93C6-F74B-9A07-605B3A5AE922}"/>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DD850212-B15F-BD4F-A0ED-B9A2F85EEBC3}"/>
              </a:ext>
            </a:extLst>
          </p:cNvPr>
          <p:cNvPicPr>
            <a:picLocks noGrp="1" noChangeAspect="1"/>
          </p:cNvPicPr>
          <p:nvPr>
            <p:ph idx="1"/>
          </p:nvPr>
        </p:nvPicPr>
        <p:blipFill>
          <a:blip r:embed="rId2"/>
          <a:stretch>
            <a:fillRect/>
          </a:stretch>
        </p:blipFill>
        <p:spPr>
          <a:xfrm rot="5400000">
            <a:off x="1286710" y="-947059"/>
            <a:ext cx="6570579" cy="8752117"/>
          </a:xfrm>
        </p:spPr>
      </p:pic>
    </p:spTree>
    <p:extLst>
      <p:ext uri="{BB962C8B-B14F-4D97-AF65-F5344CB8AC3E}">
        <p14:creationId xmlns:p14="http://schemas.microsoft.com/office/powerpoint/2010/main" val="1442547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25AB-E1FF-CA45-B014-1714A0E0FDBC}"/>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ED94EEDE-CDC9-8F4D-BA76-C5E789E349EA}"/>
              </a:ext>
            </a:extLst>
          </p:cNvPr>
          <p:cNvPicPr>
            <a:picLocks noGrp="1" noChangeAspect="1"/>
          </p:cNvPicPr>
          <p:nvPr>
            <p:ph idx="1"/>
          </p:nvPr>
        </p:nvPicPr>
        <p:blipFill>
          <a:blip r:embed="rId3"/>
          <a:stretch>
            <a:fillRect/>
          </a:stretch>
        </p:blipFill>
        <p:spPr>
          <a:xfrm rot="5400000">
            <a:off x="1252580" y="-1108382"/>
            <a:ext cx="6783036" cy="8999803"/>
          </a:xfrm>
        </p:spPr>
      </p:pic>
    </p:spTree>
    <p:extLst>
      <p:ext uri="{BB962C8B-B14F-4D97-AF65-F5344CB8AC3E}">
        <p14:creationId xmlns:p14="http://schemas.microsoft.com/office/powerpoint/2010/main" val="3433696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C346-D520-1449-8810-EC06FA7F3616}"/>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14510567-5D06-9B4A-B5BD-6652F7B68038}"/>
              </a:ext>
            </a:extLst>
          </p:cNvPr>
          <p:cNvPicPr>
            <a:picLocks noGrp="1" noChangeAspect="1"/>
          </p:cNvPicPr>
          <p:nvPr>
            <p:ph idx="1"/>
          </p:nvPr>
        </p:nvPicPr>
        <p:blipFill>
          <a:blip r:embed="rId2"/>
          <a:stretch>
            <a:fillRect/>
          </a:stretch>
        </p:blipFill>
        <p:spPr>
          <a:xfrm rot="5400000">
            <a:off x="1246400" y="-1128664"/>
            <a:ext cx="6765543" cy="9029656"/>
          </a:xfrm>
        </p:spPr>
      </p:pic>
    </p:spTree>
    <p:extLst>
      <p:ext uri="{BB962C8B-B14F-4D97-AF65-F5344CB8AC3E}">
        <p14:creationId xmlns:p14="http://schemas.microsoft.com/office/powerpoint/2010/main" val="1886230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4D09-696D-2C4A-A85E-653B0185A774}"/>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786FC8E4-E2D2-AC47-B742-1B792EF75B58}"/>
              </a:ext>
            </a:extLst>
          </p:cNvPr>
          <p:cNvPicPr>
            <a:picLocks noGrp="1" noChangeAspect="1"/>
          </p:cNvPicPr>
          <p:nvPr>
            <p:ph idx="1"/>
          </p:nvPr>
        </p:nvPicPr>
        <p:blipFill>
          <a:blip r:embed="rId2"/>
          <a:stretch>
            <a:fillRect/>
          </a:stretch>
        </p:blipFill>
        <p:spPr>
          <a:xfrm rot="5400000">
            <a:off x="1090862" y="-1204736"/>
            <a:ext cx="6943406" cy="9257876"/>
          </a:xfrm>
        </p:spPr>
      </p:pic>
    </p:spTree>
    <p:extLst>
      <p:ext uri="{BB962C8B-B14F-4D97-AF65-F5344CB8AC3E}">
        <p14:creationId xmlns:p14="http://schemas.microsoft.com/office/powerpoint/2010/main" val="1875769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2C1C-6E5D-6E48-849C-00FF4FF84847}"/>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EFA8087E-C348-1147-BEE4-8D265374E07B}"/>
              </a:ext>
            </a:extLst>
          </p:cNvPr>
          <p:cNvPicPr>
            <a:picLocks noGrp="1" noChangeAspect="1"/>
          </p:cNvPicPr>
          <p:nvPr>
            <p:ph idx="1"/>
          </p:nvPr>
        </p:nvPicPr>
        <p:blipFill>
          <a:blip r:embed="rId2"/>
          <a:stretch>
            <a:fillRect/>
          </a:stretch>
        </p:blipFill>
        <p:spPr>
          <a:xfrm rot="5400000">
            <a:off x="1141462" y="-1135495"/>
            <a:ext cx="6867043" cy="9138034"/>
          </a:xfrm>
        </p:spPr>
      </p:pic>
    </p:spTree>
    <p:extLst>
      <p:ext uri="{BB962C8B-B14F-4D97-AF65-F5344CB8AC3E}">
        <p14:creationId xmlns:p14="http://schemas.microsoft.com/office/powerpoint/2010/main" val="788178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ΑΝΑΤΟΜΙΑ ΔΕΡΜΑΤΟΣ</a:t>
            </a:r>
            <a:endParaRPr lang="en-US" dirty="0"/>
          </a:p>
        </p:txBody>
      </p:sp>
      <p:sp>
        <p:nvSpPr>
          <p:cNvPr id="3" name="Content Placeholder 2"/>
          <p:cNvSpPr>
            <a:spLocks noGrp="1"/>
          </p:cNvSpPr>
          <p:nvPr>
            <p:ph sz="half" idx="1"/>
          </p:nvPr>
        </p:nvSpPr>
        <p:spPr/>
        <p:txBody>
          <a:bodyPr>
            <a:normAutofit/>
          </a:bodyPr>
          <a:lstStyle/>
          <a:p>
            <a:r>
              <a:rPr lang="el-GR" dirty="0"/>
              <a:t>Το δέρμα αποτελείται από τρεις στιβάδες: </a:t>
            </a:r>
          </a:p>
          <a:p>
            <a:r>
              <a:rPr lang="el-GR" b="1" u="sng" dirty="0"/>
              <a:t>την επιδερμίδα, </a:t>
            </a:r>
          </a:p>
          <a:p>
            <a:r>
              <a:rPr lang="el-GR" b="1" u="sng" dirty="0"/>
              <a:t>το χόριο </a:t>
            </a:r>
          </a:p>
          <a:p>
            <a:r>
              <a:rPr lang="el-GR" b="1" u="sng" dirty="0"/>
              <a:t>τον υποδόριο ιστό.</a:t>
            </a:r>
          </a:p>
        </p:txBody>
      </p:sp>
      <p:pic>
        <p:nvPicPr>
          <p:cNvPr id="6" name="Content Placeholder 5"/>
          <p:cNvPicPr>
            <a:picLocks noGrp="1" noChangeAspect="1"/>
          </p:cNvPicPr>
          <p:nvPr>
            <p:ph sz="half" idx="2"/>
          </p:nvPr>
        </p:nvPicPr>
        <p:blipFill>
          <a:blip r:embed="rId2"/>
          <a:stretch>
            <a:fillRect/>
          </a:stretch>
        </p:blipFill>
        <p:spPr>
          <a:xfrm>
            <a:off x="4495800" y="2705283"/>
            <a:ext cx="4521966" cy="2592966"/>
          </a:xfrm>
          <a:prstGeom prst="rect">
            <a:avLst/>
          </a:prstGeom>
        </p:spPr>
      </p:pic>
    </p:spTree>
    <p:extLst>
      <p:ext uri="{BB962C8B-B14F-4D97-AF65-F5344CB8AC3E}">
        <p14:creationId xmlns:p14="http://schemas.microsoft.com/office/powerpoint/2010/main" val="3557314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DE19-A4E2-8749-A875-FDD83B05CA2E}"/>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31003E13-BE6E-2F42-ABFB-854CC0E13AC2}"/>
              </a:ext>
            </a:extLst>
          </p:cNvPr>
          <p:cNvPicPr>
            <a:picLocks noGrp="1" noChangeAspect="1"/>
          </p:cNvPicPr>
          <p:nvPr>
            <p:ph idx="1"/>
          </p:nvPr>
        </p:nvPicPr>
        <p:blipFill>
          <a:blip r:embed="rId2"/>
          <a:stretch>
            <a:fillRect/>
          </a:stretch>
        </p:blipFill>
        <p:spPr>
          <a:xfrm rot="5400000">
            <a:off x="1099650" y="-1081184"/>
            <a:ext cx="6900954" cy="9187744"/>
          </a:xfrm>
        </p:spPr>
      </p:pic>
    </p:spTree>
    <p:extLst>
      <p:ext uri="{BB962C8B-B14F-4D97-AF65-F5344CB8AC3E}">
        <p14:creationId xmlns:p14="http://schemas.microsoft.com/office/powerpoint/2010/main" val="576770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DB188-4A03-8641-BA27-EE8A266EE711}"/>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100C994D-BCB3-2748-9EF1-16E7CD140552}"/>
              </a:ext>
            </a:extLst>
          </p:cNvPr>
          <p:cNvPicPr>
            <a:picLocks noGrp="1" noChangeAspect="1"/>
          </p:cNvPicPr>
          <p:nvPr>
            <p:ph idx="1"/>
          </p:nvPr>
        </p:nvPicPr>
        <p:blipFill>
          <a:blip r:embed="rId2"/>
          <a:stretch>
            <a:fillRect/>
          </a:stretch>
        </p:blipFill>
        <p:spPr>
          <a:xfrm rot="5400000">
            <a:off x="1221130" y="-1076218"/>
            <a:ext cx="6796743" cy="9048999"/>
          </a:xfrm>
        </p:spPr>
      </p:pic>
    </p:spTree>
    <p:extLst>
      <p:ext uri="{BB962C8B-B14F-4D97-AF65-F5344CB8AC3E}">
        <p14:creationId xmlns:p14="http://schemas.microsoft.com/office/powerpoint/2010/main" val="4171650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0AFE-D2D3-5C4C-96AD-2AC868A09F8B}"/>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9188E973-E8B3-CB45-A484-9B858C07752F}"/>
              </a:ext>
            </a:extLst>
          </p:cNvPr>
          <p:cNvPicPr>
            <a:picLocks noGrp="1" noChangeAspect="1"/>
          </p:cNvPicPr>
          <p:nvPr>
            <p:ph idx="1"/>
          </p:nvPr>
        </p:nvPicPr>
        <p:blipFill>
          <a:blip r:embed="rId2"/>
          <a:stretch>
            <a:fillRect/>
          </a:stretch>
        </p:blipFill>
        <p:spPr>
          <a:xfrm rot="5400000">
            <a:off x="1148032" y="-1112167"/>
            <a:ext cx="6847931" cy="9144003"/>
          </a:xfrm>
        </p:spPr>
      </p:pic>
    </p:spTree>
    <p:extLst>
      <p:ext uri="{BB962C8B-B14F-4D97-AF65-F5344CB8AC3E}">
        <p14:creationId xmlns:p14="http://schemas.microsoft.com/office/powerpoint/2010/main" val="3732058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IC0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1" name="Rectangle 3"/>
          <p:cNvSpPr>
            <a:spLocks noChangeArrowheads="1"/>
          </p:cNvSpPr>
          <p:nvPr/>
        </p:nvSpPr>
        <p:spPr bwMode="auto">
          <a:xfrm>
            <a:off x="0" y="5772150"/>
            <a:ext cx="9144000" cy="307777"/>
          </a:xfrm>
          <a:prstGeom prst="rect">
            <a:avLst/>
          </a:prstGeom>
          <a:solidFill>
            <a:srgbClr val="000000">
              <a:alpha val="59999"/>
            </a:srgbClr>
          </a:solidFill>
          <a:ln w="9525">
            <a:solidFill>
              <a:srgbClr val="000000"/>
            </a:solidFill>
            <a:miter lim="800000"/>
            <a:headEnd/>
            <a:tailEnd/>
          </a:ln>
        </p:spPr>
        <p:txBody>
          <a:bodyPr>
            <a:spAutoFit/>
          </a:bodyPr>
          <a:lstStyle/>
          <a:p>
            <a:pPr algn="ctr"/>
            <a:endParaRPr lang="en-GB" sz="1400" b="1">
              <a:solidFill>
                <a:srgbClr val="000000"/>
              </a:solidFill>
              <a:latin typeface="Arial" charset="0"/>
            </a:endParaRPr>
          </a:p>
        </p:txBody>
      </p:sp>
      <p:sp>
        <p:nvSpPr>
          <p:cNvPr id="4" name="Rectangle 3">
            <a:extLst>
              <a:ext uri="{FF2B5EF4-FFF2-40B4-BE49-F238E27FC236}">
                <a16:creationId xmlns:a16="http://schemas.microsoft.com/office/drawing/2014/main" id="{72E78B6F-C494-1648-8F23-1C4F2C0ECCF4}"/>
              </a:ext>
            </a:extLst>
          </p:cNvPr>
          <p:cNvSpPr/>
          <p:nvPr/>
        </p:nvSpPr>
        <p:spPr>
          <a:xfrm>
            <a:off x="3078621" y="6308547"/>
            <a:ext cx="3512052" cy="369332"/>
          </a:xfrm>
          <a:prstGeom prst="rect">
            <a:avLst/>
          </a:prstGeom>
        </p:spPr>
        <p:txBody>
          <a:bodyPr wrap="none">
            <a:spAutoFit/>
          </a:bodyPr>
          <a:lstStyle/>
          <a:p>
            <a:r>
              <a:rPr lang="el-GR" dirty="0">
                <a:latin typeface="Calibri" panose="020F0502020204030204" pitchFamily="34" charset="0"/>
                <a:ea typeface="Calibri" panose="020F0502020204030204" pitchFamily="34" charset="0"/>
                <a:cs typeface="Times New Roman" panose="02020603050405020304" pitchFamily="18" charset="0"/>
              </a:rPr>
              <a:t>ΔΙΑΒΗΤΙΚΟ -ΝΕΥΡΟΠΑΘΗΤΙΚΟ ΠΟΔΙ</a:t>
            </a:r>
            <a:endParaRPr lang="en-G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2310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PIC02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5850"/>
            <a:ext cx="9144000"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79" name="Rectangle 3"/>
          <p:cNvSpPr>
            <a:spLocks noChangeArrowheads="1"/>
          </p:cNvSpPr>
          <p:nvPr/>
        </p:nvSpPr>
        <p:spPr bwMode="auto">
          <a:xfrm>
            <a:off x="0" y="5772150"/>
            <a:ext cx="9144000" cy="307777"/>
          </a:xfrm>
          <a:prstGeom prst="rect">
            <a:avLst/>
          </a:prstGeom>
          <a:solidFill>
            <a:srgbClr val="000000">
              <a:alpha val="59999"/>
            </a:srgbClr>
          </a:solidFill>
          <a:ln w="9525">
            <a:solidFill>
              <a:srgbClr val="000000"/>
            </a:solidFill>
            <a:miter lim="800000"/>
            <a:headEnd/>
            <a:tailEnd/>
          </a:ln>
        </p:spPr>
        <p:txBody>
          <a:bodyPr>
            <a:spAutoFit/>
          </a:bodyPr>
          <a:lstStyle/>
          <a:p>
            <a:pPr algn="ctr"/>
            <a:endParaRPr lang="en-GB" sz="1400" b="1">
              <a:solidFill>
                <a:srgbClr val="000000"/>
              </a:solidFill>
              <a:latin typeface="Arial" charset="0"/>
            </a:endParaRPr>
          </a:p>
        </p:txBody>
      </p:sp>
      <p:sp>
        <p:nvSpPr>
          <p:cNvPr id="2" name="Rectangle 1">
            <a:extLst>
              <a:ext uri="{FF2B5EF4-FFF2-40B4-BE49-F238E27FC236}">
                <a16:creationId xmlns:a16="http://schemas.microsoft.com/office/drawing/2014/main" id="{0F4D50F7-42BA-F441-B819-E6D108985241}"/>
              </a:ext>
            </a:extLst>
          </p:cNvPr>
          <p:cNvSpPr/>
          <p:nvPr/>
        </p:nvSpPr>
        <p:spPr>
          <a:xfrm>
            <a:off x="3078621" y="6308547"/>
            <a:ext cx="3512052" cy="369332"/>
          </a:xfrm>
          <a:prstGeom prst="rect">
            <a:avLst/>
          </a:prstGeom>
        </p:spPr>
        <p:txBody>
          <a:bodyPr wrap="none">
            <a:spAutoFit/>
          </a:bodyPr>
          <a:lstStyle/>
          <a:p>
            <a:r>
              <a:rPr lang="el-GR" dirty="0">
                <a:latin typeface="Calibri" panose="020F0502020204030204" pitchFamily="34" charset="0"/>
                <a:ea typeface="Calibri" panose="020F0502020204030204" pitchFamily="34" charset="0"/>
                <a:cs typeface="Times New Roman" panose="02020603050405020304" pitchFamily="18" charset="0"/>
              </a:rPr>
              <a:t>ΔΙΑΒΗΤΙΚΟ -ΝΕΥΡΟΠΑΘΗΤΙΚΟ ΠΟΔΙ</a:t>
            </a:r>
            <a:endParaRPr lang="en-G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7403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PIC07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7" name="Rectangle 3"/>
          <p:cNvSpPr>
            <a:spLocks noChangeArrowheads="1"/>
          </p:cNvSpPr>
          <p:nvPr/>
        </p:nvSpPr>
        <p:spPr bwMode="auto">
          <a:xfrm>
            <a:off x="0" y="5772150"/>
            <a:ext cx="9144000" cy="307777"/>
          </a:xfrm>
          <a:prstGeom prst="rect">
            <a:avLst/>
          </a:prstGeom>
          <a:solidFill>
            <a:srgbClr val="000000">
              <a:alpha val="59999"/>
            </a:srgbClr>
          </a:solidFill>
          <a:ln w="9525">
            <a:solidFill>
              <a:srgbClr val="000000"/>
            </a:solidFill>
            <a:miter lim="800000"/>
            <a:headEnd/>
            <a:tailEnd/>
          </a:ln>
        </p:spPr>
        <p:txBody>
          <a:bodyPr>
            <a:spAutoFit/>
          </a:bodyPr>
          <a:lstStyle/>
          <a:p>
            <a:pPr algn="ctr"/>
            <a:endParaRPr lang="en-GB" sz="1400" b="1">
              <a:solidFill>
                <a:srgbClr val="000000"/>
              </a:solidFill>
              <a:latin typeface="Arial" charset="0"/>
            </a:endParaRPr>
          </a:p>
        </p:txBody>
      </p:sp>
      <p:sp>
        <p:nvSpPr>
          <p:cNvPr id="2" name="Rectangle 1">
            <a:extLst>
              <a:ext uri="{FF2B5EF4-FFF2-40B4-BE49-F238E27FC236}">
                <a16:creationId xmlns:a16="http://schemas.microsoft.com/office/drawing/2014/main" id="{3442C452-22CA-6D48-9D70-9E3EC346E77E}"/>
              </a:ext>
            </a:extLst>
          </p:cNvPr>
          <p:cNvSpPr/>
          <p:nvPr/>
        </p:nvSpPr>
        <p:spPr>
          <a:xfrm>
            <a:off x="3648414" y="6386369"/>
            <a:ext cx="2356927" cy="369332"/>
          </a:xfrm>
          <a:prstGeom prst="rect">
            <a:avLst/>
          </a:prstGeom>
        </p:spPr>
        <p:txBody>
          <a:bodyPr wrap="none">
            <a:spAutoFit/>
          </a:bodyPr>
          <a:lstStyle/>
          <a:p>
            <a:r>
              <a:rPr lang="el-GR" dirty="0">
                <a:latin typeface="Calibri" panose="020F0502020204030204" pitchFamily="34" charset="0"/>
                <a:ea typeface="Calibri" panose="020F0502020204030204" pitchFamily="34" charset="0"/>
                <a:cs typeface="Times New Roman" panose="02020603050405020304" pitchFamily="18" charset="0"/>
              </a:rPr>
              <a:t>ΣΦΥΡΟΔΑΚΤΥΛΙΑ ΣΕ ΔΠ</a:t>
            </a:r>
            <a:endParaRPr lang="en-G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1077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malletDSCN0502_3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5" name="Rectangle 3"/>
          <p:cNvSpPr>
            <a:spLocks noChangeArrowheads="1"/>
          </p:cNvSpPr>
          <p:nvPr/>
        </p:nvSpPr>
        <p:spPr bwMode="auto">
          <a:xfrm>
            <a:off x="0" y="5772150"/>
            <a:ext cx="9144000" cy="307777"/>
          </a:xfrm>
          <a:prstGeom prst="rect">
            <a:avLst/>
          </a:prstGeom>
          <a:solidFill>
            <a:srgbClr val="000000">
              <a:alpha val="59999"/>
            </a:srgbClr>
          </a:solidFill>
          <a:ln w="9525">
            <a:solidFill>
              <a:srgbClr val="000000"/>
            </a:solidFill>
            <a:miter lim="800000"/>
            <a:headEnd/>
            <a:tailEnd/>
          </a:ln>
        </p:spPr>
        <p:txBody>
          <a:bodyPr>
            <a:spAutoFit/>
          </a:bodyPr>
          <a:lstStyle/>
          <a:p>
            <a:pPr algn="ctr"/>
            <a:endParaRPr lang="en-GB" sz="1400" b="1">
              <a:solidFill>
                <a:srgbClr val="000000"/>
              </a:solidFill>
              <a:latin typeface="Arial" charset="0"/>
            </a:endParaRPr>
          </a:p>
        </p:txBody>
      </p:sp>
      <p:sp>
        <p:nvSpPr>
          <p:cNvPr id="2" name="Rectangle 1">
            <a:extLst>
              <a:ext uri="{FF2B5EF4-FFF2-40B4-BE49-F238E27FC236}">
                <a16:creationId xmlns:a16="http://schemas.microsoft.com/office/drawing/2014/main" id="{6EA0431D-DD76-D14E-8FAD-BE980D1677FE}"/>
              </a:ext>
            </a:extLst>
          </p:cNvPr>
          <p:cNvSpPr/>
          <p:nvPr/>
        </p:nvSpPr>
        <p:spPr>
          <a:xfrm>
            <a:off x="3638686" y="6371936"/>
            <a:ext cx="2445093" cy="369332"/>
          </a:xfrm>
          <a:prstGeom prst="rect">
            <a:avLst/>
          </a:prstGeom>
        </p:spPr>
        <p:txBody>
          <a:bodyPr wrap="none">
            <a:spAutoFit/>
          </a:bodyPr>
          <a:lstStyle/>
          <a:p>
            <a:r>
              <a:rPr lang="el-GR" dirty="0">
                <a:latin typeface="Calibri" panose="020F0502020204030204" pitchFamily="34" charset="0"/>
                <a:ea typeface="Calibri" panose="020F0502020204030204" pitchFamily="34" charset="0"/>
                <a:cs typeface="Times New Roman" panose="02020603050405020304" pitchFamily="18" charset="0"/>
              </a:rPr>
              <a:t>ΓΑΜΨΟΔΑΚΤΥΛΙΑ ΣΕ ΔΠ</a:t>
            </a:r>
            <a:endParaRPr lang="en-G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3330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allu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0" y="1011138"/>
            <a:ext cx="9372600"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1" name="Rectangle 3"/>
          <p:cNvSpPr>
            <a:spLocks noChangeArrowheads="1"/>
          </p:cNvSpPr>
          <p:nvPr/>
        </p:nvSpPr>
        <p:spPr bwMode="auto">
          <a:xfrm>
            <a:off x="0" y="5772150"/>
            <a:ext cx="9144000" cy="307777"/>
          </a:xfrm>
          <a:prstGeom prst="rect">
            <a:avLst/>
          </a:prstGeom>
          <a:solidFill>
            <a:srgbClr val="000000">
              <a:alpha val="59999"/>
            </a:srgbClr>
          </a:solidFill>
          <a:ln w="9525">
            <a:solidFill>
              <a:srgbClr val="000000"/>
            </a:solidFill>
            <a:miter lim="800000"/>
            <a:headEnd/>
            <a:tailEnd/>
          </a:ln>
        </p:spPr>
        <p:txBody>
          <a:bodyPr>
            <a:spAutoFit/>
          </a:bodyPr>
          <a:lstStyle/>
          <a:p>
            <a:pPr algn="ctr"/>
            <a:endParaRPr lang="en-GB" sz="1400" b="1">
              <a:solidFill>
                <a:srgbClr val="000000"/>
              </a:solidFill>
              <a:latin typeface="Arial" charset="0"/>
            </a:endParaRPr>
          </a:p>
        </p:txBody>
      </p:sp>
      <p:sp>
        <p:nvSpPr>
          <p:cNvPr id="2" name="Rectangle 1">
            <a:extLst>
              <a:ext uri="{FF2B5EF4-FFF2-40B4-BE49-F238E27FC236}">
                <a16:creationId xmlns:a16="http://schemas.microsoft.com/office/drawing/2014/main" id="{29E01D2E-7A7F-204E-ABF2-C3D84FD2CB11}"/>
              </a:ext>
            </a:extLst>
          </p:cNvPr>
          <p:cNvSpPr/>
          <p:nvPr/>
        </p:nvSpPr>
        <p:spPr>
          <a:xfrm>
            <a:off x="3648414" y="6328321"/>
            <a:ext cx="458780" cy="369332"/>
          </a:xfrm>
          <a:prstGeom prst="rect">
            <a:avLst/>
          </a:prstGeom>
        </p:spPr>
        <p:txBody>
          <a:bodyPr wrap="none">
            <a:spAutoFit/>
          </a:bodyPr>
          <a:lstStyle/>
          <a:p>
            <a:r>
              <a:rPr lang="el-GR" dirty="0">
                <a:latin typeface="Calibri" panose="020F0502020204030204" pitchFamily="34" charset="0"/>
                <a:ea typeface="Calibri" panose="020F0502020204030204" pitchFamily="34" charset="0"/>
                <a:cs typeface="Times New Roman" panose="02020603050405020304" pitchFamily="18" charset="0"/>
              </a:rPr>
              <a:t>ΔΠ</a:t>
            </a:r>
            <a:endParaRPr lang="en-G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5879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14E95-EED4-9548-82DF-45916BFB7D1F}"/>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38769EE1-543B-C445-A797-0D4F68A0EAAA}"/>
              </a:ext>
            </a:extLst>
          </p:cNvPr>
          <p:cNvPicPr>
            <a:picLocks noGrp="1" noChangeAspect="1"/>
          </p:cNvPicPr>
          <p:nvPr>
            <p:ph idx="1"/>
          </p:nvPr>
        </p:nvPicPr>
        <p:blipFill>
          <a:blip r:embed="rId2"/>
          <a:stretch>
            <a:fillRect/>
          </a:stretch>
        </p:blipFill>
        <p:spPr>
          <a:xfrm rot="5400000">
            <a:off x="1136273" y="-1149722"/>
            <a:ext cx="6858001" cy="9157450"/>
          </a:xfrm>
        </p:spPr>
      </p:pic>
    </p:spTree>
    <p:extLst>
      <p:ext uri="{BB962C8B-B14F-4D97-AF65-F5344CB8AC3E}">
        <p14:creationId xmlns:p14="http://schemas.microsoft.com/office/powerpoint/2010/main" val="2410068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5A47-88C0-2441-8963-421283F5D230}"/>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43434049-AD94-5243-A3BB-048A9F488A07}"/>
              </a:ext>
            </a:extLst>
          </p:cNvPr>
          <p:cNvPicPr>
            <a:picLocks noGrp="1" noChangeAspect="1"/>
          </p:cNvPicPr>
          <p:nvPr>
            <p:ph idx="1"/>
          </p:nvPr>
        </p:nvPicPr>
        <p:blipFill>
          <a:blip r:embed="rId2"/>
          <a:stretch>
            <a:fillRect/>
          </a:stretch>
        </p:blipFill>
        <p:spPr>
          <a:xfrm rot="5400000">
            <a:off x="1482024" y="-1110664"/>
            <a:ext cx="6186186" cy="9137766"/>
          </a:xfrm>
        </p:spPr>
      </p:pic>
    </p:spTree>
    <p:extLst>
      <p:ext uri="{BB962C8B-B14F-4D97-AF65-F5344CB8AC3E}">
        <p14:creationId xmlns:p14="http://schemas.microsoft.com/office/powerpoint/2010/main" val="10918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ΑΝΑΤΟΜΙΑ ΔΕΡΜΑΤΟΣ</a:t>
            </a:r>
            <a:endParaRPr lang="en-US" dirty="0"/>
          </a:p>
        </p:txBody>
      </p:sp>
      <p:sp>
        <p:nvSpPr>
          <p:cNvPr id="3" name="Content Placeholder 2"/>
          <p:cNvSpPr>
            <a:spLocks noGrp="1"/>
          </p:cNvSpPr>
          <p:nvPr>
            <p:ph idx="1"/>
          </p:nvPr>
        </p:nvSpPr>
        <p:spPr/>
        <p:txBody>
          <a:bodyPr>
            <a:normAutofit/>
          </a:bodyPr>
          <a:lstStyle/>
          <a:p>
            <a:r>
              <a:rPr lang="el-GR" dirty="0"/>
              <a:t>Η πιο επιφανειακή στιβάδα, </a:t>
            </a:r>
            <a:r>
              <a:rPr lang="el-GR" b="1" u="sng" dirty="0"/>
              <a:t>η επιδερμίδα</a:t>
            </a:r>
            <a:r>
              <a:rPr lang="el-GR" dirty="0"/>
              <a:t>, είναι λεπτή, δεν περιέχει αιμοφόρα αγγεία και χωρίζεται περαιτέρω σε δύο στιβάδες: </a:t>
            </a:r>
          </a:p>
          <a:p>
            <a:r>
              <a:rPr lang="el-GR" dirty="0"/>
              <a:t>μία εξωτερική στιβάδα από νεκρά, κερατινοποιημένα κύτταρα </a:t>
            </a:r>
          </a:p>
          <a:p>
            <a:r>
              <a:rPr lang="el-GR" dirty="0"/>
              <a:t>μία εσωτερική κυτταρική στιβάδα όπου σχηματίζονται η μελανίνη και η κερατίνη</a:t>
            </a:r>
          </a:p>
          <a:p>
            <a:r>
              <a:rPr lang="el-GR" dirty="0"/>
              <a:t>Η μετανάστευση από την εσωτερική στην εξωτερική στιβάδα χρειάζεται περίπου 1 μήνα.</a:t>
            </a:r>
            <a:endParaRPr lang="en-US" dirty="0"/>
          </a:p>
          <a:p>
            <a:endParaRPr lang="en-US" dirty="0"/>
          </a:p>
        </p:txBody>
      </p:sp>
    </p:spTree>
    <p:extLst>
      <p:ext uri="{BB962C8B-B14F-4D97-AF65-F5344CB8AC3E}">
        <p14:creationId xmlns:p14="http://schemas.microsoft.com/office/powerpoint/2010/main" val="791194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43AF-3EF6-B541-93F4-FF2FFAF1549C}"/>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B9926549-3709-BA43-A378-4FF5B0975387}"/>
              </a:ext>
            </a:extLst>
          </p:cNvPr>
          <p:cNvPicPr>
            <a:picLocks noGrp="1" noChangeAspect="1"/>
          </p:cNvPicPr>
          <p:nvPr>
            <p:ph idx="1"/>
          </p:nvPr>
        </p:nvPicPr>
        <p:blipFill>
          <a:blip r:embed="rId2"/>
          <a:stretch>
            <a:fillRect/>
          </a:stretch>
        </p:blipFill>
        <p:spPr>
          <a:xfrm rot="5400000">
            <a:off x="1114463" y="-1163087"/>
            <a:ext cx="6891324" cy="9144001"/>
          </a:xfrm>
        </p:spPr>
      </p:pic>
    </p:spTree>
    <p:extLst>
      <p:ext uri="{BB962C8B-B14F-4D97-AF65-F5344CB8AC3E}">
        <p14:creationId xmlns:p14="http://schemas.microsoft.com/office/powerpoint/2010/main" val="535289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C828-AF29-544A-A75B-064E565D8AC6}"/>
              </a:ext>
            </a:extLst>
          </p:cNvPr>
          <p:cNvSpPr>
            <a:spLocks noGrp="1"/>
          </p:cNvSpPr>
          <p:nvPr>
            <p:ph type="title"/>
          </p:nvPr>
        </p:nvSpPr>
        <p:spPr/>
        <p:txBody>
          <a:bodyPr/>
          <a:lstStyle/>
          <a:p>
            <a:r>
              <a:rPr lang="el-GR" dirty="0"/>
              <a:t>ΚΑΚΟΗΘΕΣ ΜΕΛΑΝΩΜΑ</a:t>
            </a:r>
            <a:endParaRPr lang="en-US" dirty="0"/>
          </a:p>
        </p:txBody>
      </p:sp>
      <p:sp>
        <p:nvSpPr>
          <p:cNvPr id="3" name="Content Placeholder 2">
            <a:extLst>
              <a:ext uri="{FF2B5EF4-FFF2-40B4-BE49-F238E27FC236}">
                <a16:creationId xmlns:a16="http://schemas.microsoft.com/office/drawing/2014/main" id="{D0A1864C-C238-8441-B15A-8ED97FD6FEBC}"/>
              </a:ext>
            </a:extLst>
          </p:cNvPr>
          <p:cNvSpPr>
            <a:spLocks noGrp="1"/>
          </p:cNvSpPr>
          <p:nvPr>
            <p:ph idx="1"/>
          </p:nvPr>
        </p:nvSpPr>
        <p:spPr/>
        <p:txBody>
          <a:bodyPr>
            <a:normAutofit fontScale="70000" lnSpcReduction="20000"/>
          </a:bodyPr>
          <a:lstStyle/>
          <a:p>
            <a:pPr>
              <a:lnSpc>
                <a:spcPct val="160000"/>
              </a:lnSpc>
            </a:pPr>
            <a:r>
              <a:rPr lang="el-GR" dirty="0"/>
              <a:t>Υπάρχουν αρκετά προειδοποιητικά σημεία που μπορεί να υποδεικνύουν </a:t>
            </a:r>
            <a:r>
              <a:rPr lang="el-GR" dirty="0" err="1"/>
              <a:t>κακόηθες</a:t>
            </a:r>
            <a:r>
              <a:rPr lang="el-GR" dirty="0"/>
              <a:t> μελάνωμα (</a:t>
            </a:r>
            <a:r>
              <a:rPr lang="el-GR" dirty="0" err="1"/>
              <a:t>Page</a:t>
            </a:r>
            <a:r>
              <a:rPr lang="el-GR" dirty="0"/>
              <a:t>, 2006):</a:t>
            </a:r>
            <a:endParaRPr lang="en-US" dirty="0"/>
          </a:p>
          <a:p>
            <a:pPr lvl="1">
              <a:lnSpc>
                <a:spcPct val="160000"/>
              </a:lnSpc>
            </a:pPr>
            <a:r>
              <a:rPr lang="el-GR" dirty="0"/>
              <a:t>Νέοι ή </a:t>
            </a:r>
            <a:r>
              <a:rPr lang="el-GR" dirty="0" err="1"/>
              <a:t>προϋπάρχοντες</a:t>
            </a:r>
            <a:r>
              <a:rPr lang="el-GR" dirty="0"/>
              <a:t> σπίλοι που μεγαλώνουν.</a:t>
            </a:r>
            <a:endParaRPr lang="en-US" dirty="0"/>
          </a:p>
          <a:p>
            <a:pPr lvl="1">
              <a:lnSpc>
                <a:spcPct val="160000"/>
              </a:lnSpc>
            </a:pPr>
            <a:r>
              <a:rPr lang="el-GR" dirty="0"/>
              <a:t>Αλλάζει το σχήμα του σπίλου· εάν υπάρχει μεταβολή στις παρυφές του σπίλου, αν αποκτούν ακανόνιστο σχήμα.</a:t>
            </a:r>
            <a:endParaRPr lang="en-US" dirty="0"/>
          </a:p>
          <a:p>
            <a:pPr lvl="1">
              <a:lnSpc>
                <a:spcPct val="160000"/>
              </a:lnSpc>
            </a:pPr>
            <a:r>
              <a:rPr lang="el-GR" dirty="0"/>
              <a:t>Αλλάζει το χρώμα του σπίλου – γίνεται πιο σκούρος ή αποκτά πολλαπλές αποχρώσεις.</a:t>
            </a:r>
            <a:endParaRPr lang="en-US" dirty="0"/>
          </a:p>
          <a:p>
            <a:pPr lvl="1">
              <a:lnSpc>
                <a:spcPct val="160000"/>
              </a:lnSpc>
            </a:pPr>
            <a:r>
              <a:rPr lang="el-GR" dirty="0"/>
              <a:t>Ο σπίλος γίνεται κνησμώδης ή επώδυνος.</a:t>
            </a:r>
            <a:endParaRPr lang="en-US" dirty="0"/>
          </a:p>
          <a:p>
            <a:pPr lvl="1">
              <a:lnSpc>
                <a:spcPct val="160000"/>
              </a:lnSpc>
            </a:pPr>
            <a:r>
              <a:rPr lang="el-GR" dirty="0"/>
              <a:t>Εάν αρχίσει να αιμορραγεί ή </a:t>
            </a:r>
            <a:r>
              <a:rPr lang="el-GR" dirty="0" err="1"/>
              <a:t>εφελκιδοποιείται</a:t>
            </a:r>
            <a:r>
              <a:rPr lang="el-GR" dirty="0"/>
              <a:t>.</a:t>
            </a:r>
            <a:endParaRPr lang="en-US" dirty="0"/>
          </a:p>
          <a:p>
            <a:pPr lvl="1">
              <a:lnSpc>
                <a:spcPct val="160000"/>
              </a:lnSpc>
            </a:pPr>
            <a:r>
              <a:rPr lang="el-GR" dirty="0"/>
              <a:t>Εάν υπάρχει </a:t>
            </a:r>
            <a:r>
              <a:rPr lang="el-GR" dirty="0" err="1"/>
              <a:t>περιβάλλουσα</a:t>
            </a:r>
            <a:r>
              <a:rPr lang="el-GR" dirty="0"/>
              <a:t> ή υποκείμενη φλεγμονή</a:t>
            </a:r>
            <a:endParaRPr lang="en-US" dirty="0"/>
          </a:p>
        </p:txBody>
      </p:sp>
    </p:spTree>
    <p:extLst>
      <p:ext uri="{BB962C8B-B14F-4D97-AF65-F5344CB8AC3E}">
        <p14:creationId xmlns:p14="http://schemas.microsoft.com/office/powerpoint/2010/main" val="888586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EEBC-EA51-4E44-8E8B-D4436F6BC0F4}"/>
              </a:ext>
            </a:extLst>
          </p:cNvPr>
          <p:cNvSpPr>
            <a:spLocks noGrp="1"/>
          </p:cNvSpPr>
          <p:nvPr>
            <p:ph type="title"/>
          </p:nvPr>
        </p:nvSpPr>
        <p:spPr/>
        <p:txBody>
          <a:bodyPr/>
          <a:lstStyle/>
          <a:p>
            <a:endParaRPr lang="en-US"/>
          </a:p>
        </p:txBody>
      </p:sp>
      <p:graphicFrame>
        <p:nvGraphicFramePr>
          <p:cNvPr id="8" name="Content Placeholder 7">
            <a:extLst>
              <a:ext uri="{FF2B5EF4-FFF2-40B4-BE49-F238E27FC236}">
                <a16:creationId xmlns:a16="http://schemas.microsoft.com/office/drawing/2014/main" id="{80388519-CA93-0D4F-855C-76D1B1388D90}"/>
              </a:ext>
            </a:extLst>
          </p:cNvPr>
          <p:cNvGraphicFramePr>
            <a:graphicFrameLocks noGrp="1"/>
          </p:cNvGraphicFramePr>
          <p:nvPr>
            <p:ph idx="1"/>
          </p:nvPr>
        </p:nvGraphicFramePr>
        <p:xfrm>
          <a:off x="0" y="161365"/>
          <a:ext cx="8928847" cy="6740765"/>
        </p:xfrm>
        <a:graphic>
          <a:graphicData uri="http://schemas.openxmlformats.org/drawingml/2006/table">
            <a:tbl>
              <a:tblPr firstRow="1" firstCol="1" bandRow="1"/>
              <a:tblGrid>
                <a:gridCol w="8928847">
                  <a:extLst>
                    <a:ext uri="{9D8B030D-6E8A-4147-A177-3AD203B41FA5}">
                      <a16:colId xmlns:a16="http://schemas.microsoft.com/office/drawing/2014/main" val="3169981785"/>
                    </a:ext>
                  </a:extLst>
                </a:gridCol>
              </a:tblGrid>
              <a:tr h="337933">
                <a:tc>
                  <a:txBody>
                    <a:bodyPr/>
                    <a:lstStyle/>
                    <a:p>
                      <a:pPr>
                        <a:lnSpc>
                          <a:spcPct val="200000"/>
                        </a:lnSpc>
                        <a:spcBef>
                          <a:spcPts val="1200"/>
                        </a:spcBef>
                        <a:spcAft>
                          <a:spcPts val="0"/>
                        </a:spcAft>
                      </a:pPr>
                      <a:r>
                        <a:rPr lang="el-GR" sz="1200" b="1">
                          <a:effectLst/>
                          <a:latin typeface="Times New Roman" panose="02020603050405020304" pitchFamily="18" charset="0"/>
                          <a:ea typeface="Calibri" panose="020F0502020204030204" pitchFamily="34" charset="0"/>
                          <a:cs typeface="Times New Roman" panose="02020603050405020304" pitchFamily="18" charset="0"/>
                        </a:rPr>
                        <a:t>Μέθοδος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ABCDE</a:t>
                      </a:r>
                      <a:r>
                        <a:rPr lang="el-GR" sz="1200" b="1">
                          <a:effectLst/>
                          <a:latin typeface="Times New Roman" panose="02020603050405020304" pitchFamily="18" charset="0"/>
                          <a:ea typeface="Calibri" panose="020F0502020204030204" pitchFamily="34" charset="0"/>
                          <a:cs typeface="Times New Roman" panose="02020603050405020304" pitchFamily="18" charset="0"/>
                        </a:rPr>
                        <a:t> για την Πρώιμη Αναγνώριση Πιθανού Μελανώματος</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7858" marR="478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769646"/>
                  </a:ext>
                </a:extLst>
              </a:tr>
              <a:tr h="6375005">
                <a:tc>
                  <a:txBody>
                    <a:bodyPr/>
                    <a:lstStyle/>
                    <a:p>
                      <a:pPr marL="342900" lvl="0" indent="-342900">
                        <a:lnSpc>
                          <a:spcPct val="200000"/>
                        </a:lnSpc>
                        <a:spcBef>
                          <a:spcPts val="1200"/>
                        </a:spcBef>
                        <a:spcAft>
                          <a:spcPts val="0"/>
                        </a:spcAft>
                        <a:buFont typeface="Symbol" pitchFamily="2" charset="2"/>
                        <a:buChar char=""/>
                      </a:pP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Α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asymmetry</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 ασυμμετρία της μίας πλευράς του σπίλου συγκριτικά με την άλλη.</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spcAft>
                          <a:spcPts val="0"/>
                        </a:spcAft>
                        <a:buFont typeface="Symbol" pitchFamily="2" charset="2"/>
                        <a:buChar char=""/>
                      </a:pP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Β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borders</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 ανώμαλα όρια, ιδίως αν είναι τραχεία, οδοντωτά ή ασαφή.</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C</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color</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 αλλαγή του χρώματος, ιδιαίτερα αν αυτό είναι κυανό ή μαύρο.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D</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diameter</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 διάμετρος ≥ 6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mm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ή διαφορετική από άλλους σπίλους, ιδιαίτερα αν ο σπίλος μεταβάλλεται ή συνοδεύεται από κνησμό ή αιμορραγία.</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E</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evolving</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 ταχεία εξέλιξη ή μεταβολή του μεγέθους, των συμπτωμάτων ή της μορφολογίας (είναι το πιο ευαίσθητο κριτήριο, καθώς ένα τέτοιο ιστορικό καθιστά αναγκαία τη βιοψία μίας βλάβης με φαινομενικά καλοήθη εμφάνιση).</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Bef>
                          <a:spcPts val="1200"/>
                        </a:spcBef>
                        <a:spcAft>
                          <a:spcPts val="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Ορισμένοι έχουν προτείνει την προσθήκη του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EFG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για την ανίχνευση του επιθετικού οζώδους μελανώματος, καθώς αυτό συνήθως είναι: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spcAft>
                          <a:spcPts val="0"/>
                        </a:spcAft>
                        <a:buFont typeface="Symbol" pitchFamily="2" charset="2"/>
                        <a:buChar char=""/>
                      </a:pP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Ε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elevated)</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err="1">
                          <a:effectLst/>
                          <a:latin typeface="Times New Roman" panose="02020603050405020304" pitchFamily="18" charset="0"/>
                          <a:ea typeface="Calibri" panose="020F0502020204030204" pitchFamily="34" charset="0"/>
                          <a:cs typeface="Times New Roman" panose="02020603050405020304" pitchFamily="18" charset="0"/>
                        </a:rPr>
                        <a:t>υπεγερμένο</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F</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firm</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 συμπαγές στην ψηλάφηση.</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Bef>
                          <a:spcPts val="120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G</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growing</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 προοδευτικά αναπτυσσόμενο σε διάστημα αρκετών εβδομάδων.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58" marR="478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132379"/>
                  </a:ext>
                </a:extLst>
              </a:tr>
            </a:tbl>
          </a:graphicData>
        </a:graphic>
      </p:graphicFrame>
    </p:spTree>
    <p:extLst>
      <p:ext uri="{BB962C8B-B14F-4D97-AF65-F5344CB8AC3E}">
        <p14:creationId xmlns:p14="http://schemas.microsoft.com/office/powerpoint/2010/main" val="1743320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0FAC8FB-9777-4F42-B2B6-A01C2D4090C5}"/>
              </a:ext>
            </a:extLst>
          </p:cNvPr>
          <p:cNvSpPr>
            <a:spLocks noGrp="1"/>
          </p:cNvSpPr>
          <p:nvPr>
            <p:ph type="title"/>
          </p:nvPr>
        </p:nvSpPr>
        <p:spPr/>
        <p:txBody>
          <a:bodyPr/>
          <a:lstStyle/>
          <a:p>
            <a:endParaRPr lang="en-US"/>
          </a:p>
        </p:txBody>
      </p:sp>
      <p:sp>
        <p:nvSpPr>
          <p:cNvPr id="12" name="Text Placeholder 11">
            <a:extLst>
              <a:ext uri="{FF2B5EF4-FFF2-40B4-BE49-F238E27FC236}">
                <a16:creationId xmlns:a16="http://schemas.microsoft.com/office/drawing/2014/main" id="{CED2198C-C7D3-204D-B18E-27FDCFC89B7B}"/>
              </a:ext>
            </a:extLst>
          </p:cNvPr>
          <p:cNvSpPr>
            <a:spLocks noGrp="1"/>
          </p:cNvSpPr>
          <p:nvPr>
            <p:ph type="body" idx="1"/>
          </p:nvPr>
        </p:nvSpPr>
        <p:spPr/>
        <p:txBody>
          <a:bodyPr/>
          <a:lstStyle/>
          <a:p>
            <a:r>
              <a:rPr lang="el-GR" dirty="0"/>
              <a:t>ΚΑΛΟΗΘΗΣ ΣΠΙΛΟΣ</a:t>
            </a:r>
            <a:endParaRPr lang="en-US" dirty="0"/>
          </a:p>
        </p:txBody>
      </p:sp>
      <p:pic>
        <p:nvPicPr>
          <p:cNvPr id="8" name="Content Placeholder 7">
            <a:extLst>
              <a:ext uri="{FF2B5EF4-FFF2-40B4-BE49-F238E27FC236}">
                <a16:creationId xmlns:a16="http://schemas.microsoft.com/office/drawing/2014/main" id="{94519E9C-1D84-5549-9E3D-B012CE2A92E6}"/>
              </a:ext>
            </a:extLst>
          </p:cNvPr>
          <p:cNvPicPr>
            <a:picLocks noGrp="1" noChangeAspect="1"/>
          </p:cNvPicPr>
          <p:nvPr>
            <p:ph sz="half" idx="2"/>
          </p:nvPr>
        </p:nvPicPr>
        <p:blipFill>
          <a:blip r:embed="rId2"/>
          <a:stretch>
            <a:fillRect/>
          </a:stretch>
        </p:blipFill>
        <p:spPr>
          <a:xfrm>
            <a:off x="630238" y="3103846"/>
            <a:ext cx="3868737" cy="2487045"/>
          </a:xfrm>
        </p:spPr>
      </p:pic>
      <p:sp>
        <p:nvSpPr>
          <p:cNvPr id="13" name="Text Placeholder 12">
            <a:extLst>
              <a:ext uri="{FF2B5EF4-FFF2-40B4-BE49-F238E27FC236}">
                <a16:creationId xmlns:a16="http://schemas.microsoft.com/office/drawing/2014/main" id="{CB4A95C3-F8B0-204B-AA90-78D0BB88442A}"/>
              </a:ext>
            </a:extLst>
          </p:cNvPr>
          <p:cNvSpPr>
            <a:spLocks noGrp="1"/>
          </p:cNvSpPr>
          <p:nvPr>
            <p:ph type="body" sz="quarter" idx="3"/>
          </p:nvPr>
        </p:nvSpPr>
        <p:spPr/>
        <p:txBody>
          <a:bodyPr/>
          <a:lstStyle/>
          <a:p>
            <a:r>
              <a:rPr lang="el-GR" dirty="0"/>
              <a:t>ΜΕΛΑΝΩΜΑ</a:t>
            </a:r>
            <a:endParaRPr lang="en-US" dirty="0"/>
          </a:p>
        </p:txBody>
      </p:sp>
      <p:pic>
        <p:nvPicPr>
          <p:cNvPr id="10" name="Content Placeholder 9">
            <a:extLst>
              <a:ext uri="{FF2B5EF4-FFF2-40B4-BE49-F238E27FC236}">
                <a16:creationId xmlns:a16="http://schemas.microsoft.com/office/drawing/2014/main" id="{B2C83D06-A906-734E-9B1B-558C021AF8EA}"/>
              </a:ext>
            </a:extLst>
          </p:cNvPr>
          <p:cNvPicPr>
            <a:picLocks noGrp="1" noChangeAspect="1"/>
          </p:cNvPicPr>
          <p:nvPr>
            <p:ph sz="quarter" idx="4"/>
          </p:nvPr>
        </p:nvPicPr>
        <p:blipFill>
          <a:blip r:embed="rId3"/>
          <a:stretch>
            <a:fillRect/>
          </a:stretch>
        </p:blipFill>
        <p:spPr>
          <a:xfrm>
            <a:off x="4666781" y="2505075"/>
            <a:ext cx="3812525" cy="3684588"/>
          </a:xfrm>
        </p:spPr>
      </p:pic>
    </p:spTree>
    <p:extLst>
      <p:ext uri="{BB962C8B-B14F-4D97-AF65-F5344CB8AC3E}">
        <p14:creationId xmlns:p14="http://schemas.microsoft.com/office/powerpoint/2010/main" val="993405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A0D7C69-2734-144E-BA4F-F0AA8E23EDD3}"/>
              </a:ext>
            </a:extLst>
          </p:cNvPr>
          <p:cNvSpPr>
            <a:spLocks noGrp="1"/>
          </p:cNvSpPr>
          <p:nvPr>
            <p:ph type="title"/>
          </p:nvPr>
        </p:nvSpPr>
        <p:spPr/>
        <p:txBody>
          <a:bodyPr/>
          <a:lstStyle/>
          <a:p>
            <a:endParaRPr lang="en-US"/>
          </a:p>
        </p:txBody>
      </p:sp>
      <p:sp>
        <p:nvSpPr>
          <p:cNvPr id="10" name="Text Placeholder 9">
            <a:extLst>
              <a:ext uri="{FF2B5EF4-FFF2-40B4-BE49-F238E27FC236}">
                <a16:creationId xmlns:a16="http://schemas.microsoft.com/office/drawing/2014/main" id="{CCDC4127-D01B-154B-9FA2-EA49D82C1A90}"/>
              </a:ext>
            </a:extLst>
          </p:cNvPr>
          <p:cNvSpPr>
            <a:spLocks noGrp="1"/>
          </p:cNvSpPr>
          <p:nvPr>
            <p:ph type="body" idx="1"/>
          </p:nvPr>
        </p:nvSpPr>
        <p:spPr/>
        <p:txBody>
          <a:bodyPr/>
          <a:lstStyle/>
          <a:p>
            <a:r>
              <a:rPr lang="el-GR" dirty="0"/>
              <a:t>ΜΕΛΑΝΩΜΑ</a:t>
            </a:r>
            <a:endParaRPr lang="en-US" dirty="0"/>
          </a:p>
        </p:txBody>
      </p:sp>
      <p:pic>
        <p:nvPicPr>
          <p:cNvPr id="6" name="Content Placeholder 5">
            <a:extLst>
              <a:ext uri="{FF2B5EF4-FFF2-40B4-BE49-F238E27FC236}">
                <a16:creationId xmlns:a16="http://schemas.microsoft.com/office/drawing/2014/main" id="{CE7F53AE-86CC-154B-B2C4-20F8A4428112}"/>
              </a:ext>
            </a:extLst>
          </p:cNvPr>
          <p:cNvPicPr>
            <a:picLocks noGrp="1" noChangeAspect="1"/>
          </p:cNvPicPr>
          <p:nvPr>
            <p:ph sz="half" idx="2"/>
          </p:nvPr>
        </p:nvPicPr>
        <p:blipFill>
          <a:blip r:embed="rId2"/>
          <a:stretch>
            <a:fillRect/>
          </a:stretch>
        </p:blipFill>
        <p:spPr>
          <a:xfrm>
            <a:off x="630238" y="3442933"/>
            <a:ext cx="3868737" cy="1808872"/>
          </a:xfrm>
        </p:spPr>
      </p:pic>
      <p:sp>
        <p:nvSpPr>
          <p:cNvPr id="11" name="Text Placeholder 10">
            <a:extLst>
              <a:ext uri="{FF2B5EF4-FFF2-40B4-BE49-F238E27FC236}">
                <a16:creationId xmlns:a16="http://schemas.microsoft.com/office/drawing/2014/main" id="{147A683D-B0B2-6D49-9F40-56952EA0F3AE}"/>
              </a:ext>
            </a:extLst>
          </p:cNvPr>
          <p:cNvSpPr>
            <a:spLocks noGrp="1"/>
          </p:cNvSpPr>
          <p:nvPr>
            <p:ph type="body" sz="quarter" idx="3"/>
          </p:nvPr>
        </p:nvSpPr>
        <p:spPr/>
        <p:txBody>
          <a:bodyPr/>
          <a:lstStyle/>
          <a:p>
            <a:r>
              <a:rPr lang="el-GR" dirty="0"/>
              <a:t>ΜΕΛΑΝΩΜΑ</a:t>
            </a:r>
            <a:endParaRPr lang="en-US" dirty="0"/>
          </a:p>
        </p:txBody>
      </p:sp>
      <p:pic>
        <p:nvPicPr>
          <p:cNvPr id="8" name="Content Placeholder 7">
            <a:extLst>
              <a:ext uri="{FF2B5EF4-FFF2-40B4-BE49-F238E27FC236}">
                <a16:creationId xmlns:a16="http://schemas.microsoft.com/office/drawing/2014/main" id="{E879E3F7-C9D8-8344-BBFD-40C872ED5FE6}"/>
              </a:ext>
            </a:extLst>
          </p:cNvPr>
          <p:cNvPicPr>
            <a:picLocks noGrp="1" noChangeAspect="1"/>
          </p:cNvPicPr>
          <p:nvPr>
            <p:ph sz="quarter" idx="4"/>
          </p:nvPr>
        </p:nvPicPr>
        <p:blipFill>
          <a:blip r:embed="rId3"/>
          <a:stretch>
            <a:fillRect/>
          </a:stretch>
        </p:blipFill>
        <p:spPr>
          <a:xfrm>
            <a:off x="4629150" y="3122629"/>
            <a:ext cx="3887788" cy="2449480"/>
          </a:xfrm>
        </p:spPr>
      </p:pic>
    </p:spTree>
    <p:extLst>
      <p:ext uri="{BB962C8B-B14F-4D97-AF65-F5344CB8AC3E}">
        <p14:creationId xmlns:p14="http://schemas.microsoft.com/office/powerpoint/2010/main" val="3434555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4DD6-6618-0248-97B5-9DD0734E85F6}"/>
              </a:ext>
            </a:extLst>
          </p:cNvPr>
          <p:cNvSpPr>
            <a:spLocks noGrp="1"/>
          </p:cNvSpPr>
          <p:nvPr>
            <p:ph type="title"/>
          </p:nvPr>
        </p:nvSpPr>
        <p:spPr/>
        <p:txBody>
          <a:bodyPr/>
          <a:lstStyle/>
          <a:p>
            <a:r>
              <a:rPr lang="el-GR" dirty="0"/>
              <a:t>ΚΑΚΟΗΘΕΣ ΜΕΛΑΝΩΜΑ</a:t>
            </a:r>
            <a:endParaRPr lang="en-US" dirty="0"/>
          </a:p>
        </p:txBody>
      </p:sp>
      <p:sp>
        <p:nvSpPr>
          <p:cNvPr id="3" name="Content Placeholder 2">
            <a:extLst>
              <a:ext uri="{FF2B5EF4-FFF2-40B4-BE49-F238E27FC236}">
                <a16:creationId xmlns:a16="http://schemas.microsoft.com/office/drawing/2014/main" id="{C14A34E8-EF81-DF44-95BD-055FDB6DA48B}"/>
              </a:ext>
            </a:extLst>
          </p:cNvPr>
          <p:cNvSpPr>
            <a:spLocks noGrp="1"/>
          </p:cNvSpPr>
          <p:nvPr>
            <p:ph idx="1"/>
          </p:nvPr>
        </p:nvSpPr>
        <p:spPr/>
        <p:txBody>
          <a:bodyPr>
            <a:normAutofit fontScale="77500" lnSpcReduction="20000"/>
          </a:bodyPr>
          <a:lstStyle/>
          <a:p>
            <a:pPr>
              <a:lnSpc>
                <a:spcPct val="150000"/>
              </a:lnSpc>
            </a:pPr>
            <a:r>
              <a:rPr lang="el-GR" dirty="0"/>
              <a:t>Λήψη βιοψιών από τη βλάβη και η ιστολογική τους εξέταση.</a:t>
            </a:r>
          </a:p>
          <a:p>
            <a:pPr>
              <a:lnSpc>
                <a:spcPct val="150000"/>
              </a:lnSpc>
            </a:pPr>
            <a:r>
              <a:rPr lang="el-GR" dirty="0"/>
              <a:t>Η </a:t>
            </a:r>
            <a:r>
              <a:rPr lang="el-GR" b="1" dirty="0" err="1"/>
              <a:t>δερματοσκόπηση</a:t>
            </a:r>
            <a:r>
              <a:rPr lang="el-GR" b="1" dirty="0"/>
              <a:t> </a:t>
            </a:r>
            <a:r>
              <a:rPr lang="el-GR" dirty="0"/>
              <a:t>αποσκοπεί στην εξέταση της βλάβης. Πρόκειται για μία ανώδυνη εξέταση που παρέχει τη δυνατότητα μεγέθυνσης της περιοχής έως δέκα φορές. </a:t>
            </a:r>
            <a:endParaRPr lang="en-US" dirty="0"/>
          </a:p>
          <a:p>
            <a:pPr>
              <a:lnSpc>
                <a:spcPct val="150000"/>
              </a:lnSpc>
            </a:pPr>
            <a:r>
              <a:rPr lang="el-GR" dirty="0"/>
              <a:t>Επείγουσες ενέργειες απαιτούνται εάν υπάρχει η υποψία ότι η βλάβη είναι καρκινική· η βλάβη </a:t>
            </a:r>
            <a:r>
              <a:rPr lang="el-GR" dirty="0" err="1"/>
              <a:t>μετράται</a:t>
            </a:r>
            <a:r>
              <a:rPr lang="el-GR" dirty="0"/>
              <a:t> και συχνά φωτογραφείται ώστε να γίνονται συγκρίσεις με μελλοντικά στάδια.</a:t>
            </a:r>
            <a:endParaRPr lang="en-US" dirty="0"/>
          </a:p>
        </p:txBody>
      </p:sp>
    </p:spTree>
    <p:extLst>
      <p:ext uri="{BB962C8B-B14F-4D97-AF65-F5344CB8AC3E}">
        <p14:creationId xmlns:p14="http://schemas.microsoft.com/office/powerpoint/2010/main" val="3679523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B90C-1654-6349-923F-074FEFB20B68}"/>
              </a:ext>
            </a:extLst>
          </p:cNvPr>
          <p:cNvSpPr>
            <a:spLocks noGrp="1"/>
          </p:cNvSpPr>
          <p:nvPr>
            <p:ph type="title"/>
          </p:nvPr>
        </p:nvSpPr>
        <p:spPr/>
        <p:txBody>
          <a:bodyPr>
            <a:normAutofit/>
          </a:bodyPr>
          <a:lstStyle/>
          <a:p>
            <a:r>
              <a:rPr lang="el-GR" dirty="0"/>
              <a:t>ΒΑΣΙΚΟΚΥΤΤΑΡΙΚΟ ΚΑΡΚΙΝΩΜΑ ΚΑΙ ΠΛΑΚΩΔΕΣ ΚΑΡΚΙΝΩΜΑ </a:t>
            </a:r>
            <a:endParaRPr lang="en-US" dirty="0"/>
          </a:p>
        </p:txBody>
      </p:sp>
      <p:sp>
        <p:nvSpPr>
          <p:cNvPr id="3" name="Content Placeholder 2">
            <a:extLst>
              <a:ext uri="{FF2B5EF4-FFF2-40B4-BE49-F238E27FC236}">
                <a16:creationId xmlns:a16="http://schemas.microsoft.com/office/drawing/2014/main" id="{6AEDDB7A-C256-FA49-86FA-7D77BF162148}"/>
              </a:ext>
            </a:extLst>
          </p:cNvPr>
          <p:cNvSpPr>
            <a:spLocks noGrp="1"/>
          </p:cNvSpPr>
          <p:nvPr>
            <p:ph idx="1"/>
          </p:nvPr>
        </p:nvSpPr>
        <p:spPr/>
        <p:txBody>
          <a:bodyPr>
            <a:normAutofit fontScale="62500" lnSpcReduction="20000"/>
          </a:bodyPr>
          <a:lstStyle/>
          <a:p>
            <a:pPr>
              <a:lnSpc>
                <a:spcPct val="170000"/>
              </a:lnSpc>
            </a:pPr>
            <a:r>
              <a:rPr lang="el-GR" dirty="0"/>
              <a:t>Το </a:t>
            </a:r>
            <a:r>
              <a:rPr lang="el-GR" dirty="0" err="1"/>
              <a:t>βασικοκυτταρικό</a:t>
            </a:r>
            <a:r>
              <a:rPr lang="el-GR" dirty="0"/>
              <a:t> καρκίνωμα είναι ένας τύπος καρκίνου της επιδερμίδας. </a:t>
            </a:r>
          </a:p>
          <a:p>
            <a:pPr>
              <a:lnSpc>
                <a:spcPct val="170000"/>
              </a:lnSpc>
            </a:pPr>
            <a:r>
              <a:rPr lang="el-GR" dirty="0"/>
              <a:t>Εξελίσσεται αργά και εμφανίζεται συνήθως στο πρόσωπο. </a:t>
            </a:r>
          </a:p>
          <a:p>
            <a:pPr>
              <a:lnSpc>
                <a:spcPct val="170000"/>
              </a:lnSpc>
            </a:pPr>
            <a:r>
              <a:rPr lang="el-GR" dirty="0"/>
              <a:t>Το πλακώδες καρκίνωμα δημιουργείται συνήθως στις εξωτερικές στιβάδες του δέρματος. </a:t>
            </a:r>
          </a:p>
          <a:p>
            <a:pPr>
              <a:lnSpc>
                <a:spcPct val="170000"/>
              </a:lnSpc>
            </a:pPr>
            <a:r>
              <a:rPr lang="el-GR" dirty="0"/>
              <a:t>Εμφανίζεται συχνά ως </a:t>
            </a:r>
            <a:r>
              <a:rPr lang="el-GR" dirty="0" err="1"/>
              <a:t>εφελκιδοποιημένη</a:t>
            </a:r>
            <a:r>
              <a:rPr lang="el-GR" dirty="0"/>
              <a:t> ή φολιδωτή πλάκα στο δέρμα διαμέτρου μεγαλύτερης από 1 </a:t>
            </a:r>
            <a:r>
              <a:rPr lang="el-GR" dirty="0" err="1"/>
              <a:t>cm</a:t>
            </a:r>
            <a:r>
              <a:rPr lang="el-GR" dirty="0"/>
              <a:t> (αλλά μπορεί να είναι και μικρότερη)· δεν επουλώνεται. </a:t>
            </a:r>
          </a:p>
          <a:p>
            <a:pPr>
              <a:lnSpc>
                <a:spcPct val="170000"/>
              </a:lnSpc>
            </a:pPr>
            <a:r>
              <a:rPr lang="el-GR" dirty="0"/>
              <a:t>Και οι δύο αυτοί τύποι καρκίνου καλούνται μη </a:t>
            </a:r>
            <a:r>
              <a:rPr lang="el-GR" dirty="0" err="1"/>
              <a:t>μελανωματικοί</a:t>
            </a:r>
            <a:r>
              <a:rPr lang="el-GR" dirty="0"/>
              <a:t> καρκίνοι του δέρματος.</a:t>
            </a:r>
            <a:endParaRPr lang="en-US" dirty="0"/>
          </a:p>
        </p:txBody>
      </p:sp>
    </p:spTree>
    <p:extLst>
      <p:ext uri="{BB962C8B-B14F-4D97-AF65-F5344CB8AC3E}">
        <p14:creationId xmlns:p14="http://schemas.microsoft.com/office/powerpoint/2010/main" val="2439116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E6B18-58DA-3245-8ABB-EB8DD33E4417}"/>
              </a:ext>
            </a:extLst>
          </p:cNvPr>
          <p:cNvSpPr>
            <a:spLocks noGrp="1"/>
          </p:cNvSpPr>
          <p:nvPr>
            <p:ph type="title"/>
          </p:nvPr>
        </p:nvSpPr>
        <p:spPr/>
        <p:txBody>
          <a:bodyPr/>
          <a:lstStyle/>
          <a:p>
            <a:r>
              <a:rPr lang="el-GR" dirty="0"/>
              <a:t>ΒΑΣΙΚΟΚΥΤΤΑΡΙΚΟ ΚΑΡΚΙΝΩΜΑ ΚΑΙ ΠΛΑΚΩΔΕΣ ΚΑΡΚΙΝΩΜΑ </a:t>
            </a:r>
            <a:endParaRPr lang="en-US" dirty="0"/>
          </a:p>
        </p:txBody>
      </p:sp>
      <p:sp>
        <p:nvSpPr>
          <p:cNvPr id="3" name="Content Placeholder 2">
            <a:extLst>
              <a:ext uri="{FF2B5EF4-FFF2-40B4-BE49-F238E27FC236}">
                <a16:creationId xmlns:a16="http://schemas.microsoft.com/office/drawing/2014/main" id="{DA2F6C58-E55D-D348-BD4F-F262113570E1}"/>
              </a:ext>
            </a:extLst>
          </p:cNvPr>
          <p:cNvSpPr>
            <a:spLocks noGrp="1"/>
          </p:cNvSpPr>
          <p:nvPr>
            <p:ph idx="1"/>
          </p:nvPr>
        </p:nvSpPr>
        <p:spPr/>
        <p:txBody>
          <a:bodyPr/>
          <a:lstStyle/>
          <a:p>
            <a:r>
              <a:rPr lang="el-GR" dirty="0"/>
              <a:t>Συνήθως εμφανίζονται σε εκτεθειμένες περιοχές του σώματος, όπως:</a:t>
            </a:r>
            <a:endParaRPr lang="en-US" dirty="0"/>
          </a:p>
          <a:p>
            <a:r>
              <a:rPr lang="el-GR" dirty="0"/>
              <a:t>Στο πρόσωπο.</a:t>
            </a:r>
            <a:endParaRPr lang="en-US" dirty="0"/>
          </a:p>
          <a:p>
            <a:r>
              <a:rPr lang="el-GR" dirty="0"/>
              <a:t>Στον τράχηλο.</a:t>
            </a:r>
            <a:endParaRPr lang="en-US" dirty="0"/>
          </a:p>
          <a:p>
            <a:r>
              <a:rPr lang="el-GR" dirty="0"/>
              <a:t>Στα αυτιά.</a:t>
            </a:r>
            <a:endParaRPr lang="en-US" dirty="0"/>
          </a:p>
          <a:p>
            <a:r>
              <a:rPr lang="el-GR" dirty="0"/>
              <a:t>Στα αντιβράχια.</a:t>
            </a:r>
            <a:endParaRPr lang="en-US" dirty="0"/>
          </a:p>
          <a:p>
            <a:r>
              <a:rPr lang="el-GR" dirty="0"/>
              <a:t>Στα δάκτυλα.</a:t>
            </a:r>
            <a:endParaRPr lang="en-US" dirty="0"/>
          </a:p>
          <a:p>
            <a:r>
              <a:rPr lang="el-GR" dirty="0"/>
              <a:t>Στις άκρες χείρες.</a:t>
            </a:r>
            <a:endParaRPr lang="en-US" dirty="0"/>
          </a:p>
          <a:p>
            <a:endParaRPr lang="en-US" dirty="0"/>
          </a:p>
        </p:txBody>
      </p:sp>
    </p:spTree>
    <p:extLst>
      <p:ext uri="{BB962C8B-B14F-4D97-AF65-F5344CB8AC3E}">
        <p14:creationId xmlns:p14="http://schemas.microsoft.com/office/powerpoint/2010/main" val="429879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26AB3-B446-E340-AB67-E5ED557218B9}"/>
              </a:ext>
            </a:extLst>
          </p:cNvPr>
          <p:cNvSpPr>
            <a:spLocks noGrp="1"/>
          </p:cNvSpPr>
          <p:nvPr>
            <p:ph type="title"/>
          </p:nvPr>
        </p:nvSpPr>
        <p:spPr/>
        <p:txBody>
          <a:bodyPr/>
          <a:lstStyle/>
          <a:p>
            <a:r>
              <a:rPr lang="el-GR" dirty="0"/>
              <a:t>ΒΑΣΙΚΟΚΥΤΤΑΡΙΚΟ ΚΑΡΚΙΝΩΜΑ ΚΑΙ ΠΛΑΚΩΔΕΣ ΚΑΡΚΙΝΩΜΑ </a:t>
            </a:r>
            <a:endParaRPr lang="en-US" dirty="0"/>
          </a:p>
        </p:txBody>
      </p:sp>
      <p:pic>
        <p:nvPicPr>
          <p:cNvPr id="8" name="Content Placeholder 7">
            <a:extLst>
              <a:ext uri="{FF2B5EF4-FFF2-40B4-BE49-F238E27FC236}">
                <a16:creationId xmlns:a16="http://schemas.microsoft.com/office/drawing/2014/main" id="{B846E58F-2F2C-ED46-9E0B-A9A321D1B1AB}"/>
              </a:ext>
            </a:extLst>
          </p:cNvPr>
          <p:cNvPicPr>
            <a:picLocks noGrp="1" noChangeAspect="1"/>
          </p:cNvPicPr>
          <p:nvPr>
            <p:ph sz="half" idx="1"/>
          </p:nvPr>
        </p:nvPicPr>
        <p:blipFill>
          <a:blip r:embed="rId2"/>
          <a:stretch>
            <a:fillRect/>
          </a:stretch>
        </p:blipFill>
        <p:spPr>
          <a:xfrm>
            <a:off x="1701800" y="3055144"/>
            <a:ext cx="1739900" cy="1892300"/>
          </a:xfrm>
        </p:spPr>
      </p:pic>
      <p:pic>
        <p:nvPicPr>
          <p:cNvPr id="10" name="Content Placeholder 9">
            <a:extLst>
              <a:ext uri="{FF2B5EF4-FFF2-40B4-BE49-F238E27FC236}">
                <a16:creationId xmlns:a16="http://schemas.microsoft.com/office/drawing/2014/main" id="{9B608A1F-A63D-F241-A0A7-23250C53E93B}"/>
              </a:ext>
            </a:extLst>
          </p:cNvPr>
          <p:cNvPicPr>
            <a:picLocks noGrp="1" noChangeAspect="1"/>
          </p:cNvPicPr>
          <p:nvPr>
            <p:ph sz="half" idx="2"/>
          </p:nvPr>
        </p:nvPicPr>
        <p:blipFill>
          <a:blip r:embed="rId3"/>
          <a:stretch>
            <a:fillRect/>
          </a:stretch>
        </p:blipFill>
        <p:spPr>
          <a:xfrm>
            <a:off x="4845050" y="3093244"/>
            <a:ext cx="3454400" cy="1816100"/>
          </a:xfrm>
        </p:spPr>
      </p:pic>
    </p:spTree>
    <p:extLst>
      <p:ext uri="{BB962C8B-B14F-4D97-AF65-F5344CB8AC3E}">
        <p14:creationId xmlns:p14="http://schemas.microsoft.com/office/powerpoint/2010/main" val="710090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81213-81F4-6C42-B304-64EDB8E44B1D}"/>
              </a:ext>
            </a:extLst>
          </p:cNvPr>
          <p:cNvSpPr>
            <a:spLocks noGrp="1"/>
          </p:cNvSpPr>
          <p:nvPr>
            <p:ph type="title"/>
          </p:nvPr>
        </p:nvSpPr>
        <p:spPr/>
        <p:txBody>
          <a:bodyPr/>
          <a:lstStyle/>
          <a:p>
            <a:r>
              <a:rPr lang="el-GR" dirty="0"/>
              <a:t>ΕΚΖΕΜΑ</a:t>
            </a:r>
            <a:endParaRPr lang="en-US" dirty="0"/>
          </a:p>
        </p:txBody>
      </p:sp>
      <p:sp>
        <p:nvSpPr>
          <p:cNvPr id="3" name="Content Placeholder 2">
            <a:extLst>
              <a:ext uri="{FF2B5EF4-FFF2-40B4-BE49-F238E27FC236}">
                <a16:creationId xmlns:a16="http://schemas.microsoft.com/office/drawing/2014/main" id="{F974034D-E930-0647-92AF-360B88028568}"/>
              </a:ext>
            </a:extLst>
          </p:cNvPr>
          <p:cNvSpPr>
            <a:spLocks noGrp="1"/>
          </p:cNvSpPr>
          <p:nvPr>
            <p:ph idx="1"/>
          </p:nvPr>
        </p:nvSpPr>
        <p:spPr/>
        <p:txBody>
          <a:bodyPr>
            <a:normAutofit fontScale="92500"/>
          </a:bodyPr>
          <a:lstStyle/>
          <a:p>
            <a:pPr>
              <a:lnSpc>
                <a:spcPct val="150000"/>
              </a:lnSpc>
            </a:pPr>
            <a:r>
              <a:rPr lang="el-GR" dirty="0"/>
              <a:t>Σύμφωνα με τους </a:t>
            </a:r>
            <a:r>
              <a:rPr lang="el-GR" dirty="0" err="1"/>
              <a:t>Mitchell</a:t>
            </a:r>
            <a:r>
              <a:rPr lang="el-GR" dirty="0"/>
              <a:t> και </a:t>
            </a:r>
            <a:r>
              <a:rPr lang="el-GR" dirty="0" err="1"/>
              <a:t>Kennedy</a:t>
            </a:r>
            <a:r>
              <a:rPr lang="el-GR" dirty="0"/>
              <a:t> (2006), ο όρος </a:t>
            </a:r>
            <a:r>
              <a:rPr lang="el-GR" i="1" dirty="0" err="1"/>
              <a:t>eczema</a:t>
            </a:r>
            <a:r>
              <a:rPr lang="el-GR" i="1" dirty="0"/>
              <a:t> </a:t>
            </a:r>
            <a:r>
              <a:rPr lang="el-GR" dirty="0"/>
              <a:t>προέρχεται από την ελληνική λέξη έκζεμα (εκ + ζέω) και σημαίνει υπερχείλιση λόγω βρασμού. </a:t>
            </a:r>
          </a:p>
          <a:p>
            <a:pPr>
              <a:lnSpc>
                <a:spcPct val="150000"/>
              </a:lnSpc>
            </a:pPr>
            <a:r>
              <a:rPr lang="el-GR" dirty="0"/>
              <a:t>Οι όροι έκζεμα και δερματίτιδα χρησιμοποιούνται ως συνώνυμοι· μπορούν να </a:t>
            </a:r>
            <a:r>
              <a:rPr lang="el-GR" dirty="0" err="1"/>
              <a:t>περιγραφούν</a:t>
            </a:r>
            <a:r>
              <a:rPr lang="el-GR" dirty="0"/>
              <a:t> ως οξείες ή χρόνιες καταστάσεις (</a:t>
            </a:r>
            <a:r>
              <a:rPr lang="el-GR" dirty="0" err="1"/>
              <a:t>Waugh</a:t>
            </a:r>
            <a:r>
              <a:rPr lang="el-GR" dirty="0"/>
              <a:t> και </a:t>
            </a:r>
            <a:r>
              <a:rPr lang="el-GR" dirty="0" err="1"/>
              <a:t>Grant</a:t>
            </a:r>
            <a:r>
              <a:rPr lang="el-GR" dirty="0"/>
              <a:t>, 2006) και η βαρύτητά τους ποικίλλει.</a:t>
            </a:r>
            <a:endParaRPr lang="en-US" dirty="0"/>
          </a:p>
        </p:txBody>
      </p:sp>
    </p:spTree>
    <p:extLst>
      <p:ext uri="{BB962C8B-B14F-4D97-AF65-F5344CB8AC3E}">
        <p14:creationId xmlns:p14="http://schemas.microsoft.com/office/powerpoint/2010/main" val="3376042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FE8A-B900-CE48-B672-00C3E28E9BA8}"/>
              </a:ext>
            </a:extLst>
          </p:cNvPr>
          <p:cNvSpPr>
            <a:spLocks noGrp="1"/>
          </p:cNvSpPr>
          <p:nvPr>
            <p:ph type="title"/>
          </p:nvPr>
        </p:nvSpPr>
        <p:spPr/>
        <p:txBody>
          <a:bodyPr/>
          <a:lstStyle/>
          <a:p>
            <a:r>
              <a:rPr lang="el-GR" dirty="0"/>
              <a:t>ΑΝΑΤΟΜΙΑ ΔΕΡΜΑΤΟΣ</a:t>
            </a:r>
            <a:endParaRPr lang="en-US" dirty="0"/>
          </a:p>
        </p:txBody>
      </p:sp>
      <p:sp>
        <p:nvSpPr>
          <p:cNvPr id="3" name="Content Placeholder 2">
            <a:extLst>
              <a:ext uri="{FF2B5EF4-FFF2-40B4-BE49-F238E27FC236}">
                <a16:creationId xmlns:a16="http://schemas.microsoft.com/office/drawing/2014/main" id="{B6DE2EFC-673E-6745-A9C8-11CB2572489F}"/>
              </a:ext>
            </a:extLst>
          </p:cNvPr>
          <p:cNvSpPr>
            <a:spLocks noGrp="1"/>
          </p:cNvSpPr>
          <p:nvPr>
            <p:ph idx="1"/>
          </p:nvPr>
        </p:nvSpPr>
        <p:spPr/>
        <p:txBody>
          <a:bodyPr>
            <a:normAutofit fontScale="70000" lnSpcReduction="20000"/>
          </a:bodyPr>
          <a:lstStyle/>
          <a:p>
            <a:pPr>
              <a:lnSpc>
                <a:spcPct val="160000"/>
              </a:lnSpc>
            </a:pPr>
            <a:r>
              <a:rPr lang="el-GR" dirty="0"/>
              <a:t>Η επιδερμίδα είναι η εξωτερική στιβάδα του δέρματος και αποτελείται κυρίως από </a:t>
            </a:r>
            <a:r>
              <a:rPr lang="el-GR" dirty="0" err="1"/>
              <a:t>κερατινοκύτταρα</a:t>
            </a:r>
            <a:r>
              <a:rPr lang="el-GR" dirty="0"/>
              <a:t> (περίπου 95% των κυττάρων), περιλαμβάνει όμως και άλλα εξειδικευμένα κύτταρα, όπως </a:t>
            </a:r>
            <a:r>
              <a:rPr lang="el-GR" dirty="0" err="1"/>
              <a:t>μελανοκύτταρα</a:t>
            </a:r>
            <a:r>
              <a:rPr lang="el-GR" dirty="0"/>
              <a:t>, κύτταρα </a:t>
            </a:r>
            <a:r>
              <a:rPr lang="el-GR" dirty="0" err="1"/>
              <a:t>Langerhans</a:t>
            </a:r>
            <a:r>
              <a:rPr lang="el-GR" dirty="0"/>
              <a:t> και κύτταρα </a:t>
            </a:r>
            <a:r>
              <a:rPr lang="el-GR" dirty="0" err="1"/>
              <a:t>Merkel</a:t>
            </a:r>
            <a:r>
              <a:rPr lang="el-GR" dirty="0"/>
              <a:t>.</a:t>
            </a:r>
          </a:p>
          <a:p>
            <a:pPr>
              <a:lnSpc>
                <a:spcPct val="160000"/>
              </a:lnSpc>
            </a:pPr>
            <a:r>
              <a:rPr lang="el-GR" dirty="0"/>
              <a:t>Οι κύριες λειτουργίες της επιδερμίδας είναι η ύπαρξη ενός φυσικού και βιολογικού φραγμού στο περιβάλλον· η επιδερμίδα αποτρέπει την είσοδο ερεθιστικών παραγόντων, αλλά και την απώλεια ύδατος, ενώ συμβάλλει στη διατήρηση της εσωτερικής ομοιόστασης</a:t>
            </a:r>
            <a:r>
              <a:rPr lang="en-US" dirty="0"/>
              <a:t>.</a:t>
            </a:r>
          </a:p>
        </p:txBody>
      </p:sp>
    </p:spTree>
    <p:extLst>
      <p:ext uri="{BB962C8B-B14F-4D97-AF65-F5344CB8AC3E}">
        <p14:creationId xmlns:p14="http://schemas.microsoft.com/office/powerpoint/2010/main" val="919595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1B81-3218-8D4B-B5CD-4270DDE13D13}"/>
              </a:ext>
            </a:extLst>
          </p:cNvPr>
          <p:cNvSpPr>
            <a:spLocks noGrp="1"/>
          </p:cNvSpPr>
          <p:nvPr>
            <p:ph type="title"/>
          </p:nvPr>
        </p:nvSpPr>
        <p:spPr/>
        <p:txBody>
          <a:bodyPr/>
          <a:lstStyle/>
          <a:p>
            <a:r>
              <a:rPr lang="el-GR" dirty="0"/>
              <a:t>ΕΚΖΕΜΑ</a:t>
            </a:r>
            <a:endParaRPr lang="en-US" dirty="0"/>
          </a:p>
        </p:txBody>
      </p:sp>
      <p:sp>
        <p:nvSpPr>
          <p:cNvPr id="3" name="Content Placeholder 2">
            <a:extLst>
              <a:ext uri="{FF2B5EF4-FFF2-40B4-BE49-F238E27FC236}">
                <a16:creationId xmlns:a16="http://schemas.microsoft.com/office/drawing/2014/main" id="{2D27FB8C-970D-614D-9D35-8EA6B010F401}"/>
              </a:ext>
            </a:extLst>
          </p:cNvPr>
          <p:cNvSpPr>
            <a:spLocks noGrp="1"/>
          </p:cNvSpPr>
          <p:nvPr>
            <p:ph idx="1"/>
          </p:nvPr>
        </p:nvSpPr>
        <p:spPr/>
        <p:txBody>
          <a:bodyPr>
            <a:normAutofit fontScale="85000" lnSpcReduction="20000"/>
          </a:bodyPr>
          <a:lstStyle/>
          <a:p>
            <a:r>
              <a:rPr lang="el-GR" dirty="0"/>
              <a:t>Οι </a:t>
            </a:r>
            <a:r>
              <a:rPr lang="el-GR" dirty="0" err="1"/>
              <a:t>Wolff</a:t>
            </a:r>
            <a:r>
              <a:rPr lang="el-GR" dirty="0"/>
              <a:t> </a:t>
            </a:r>
            <a:r>
              <a:rPr lang="el-GR" i="1" dirty="0"/>
              <a:t>και συν. </a:t>
            </a:r>
            <a:r>
              <a:rPr lang="el-GR" dirty="0"/>
              <a:t>(2005) περιγράφουν τα χαρακτηριστικά τόσο του οξέος όσο και του χρόνιου εκζέματος. </a:t>
            </a:r>
          </a:p>
          <a:p>
            <a:r>
              <a:rPr lang="el-GR" dirty="0"/>
              <a:t>Το οξύ έκζεμα χαρακτηρίζεται από:</a:t>
            </a:r>
            <a:endParaRPr lang="en-US" dirty="0"/>
          </a:p>
          <a:p>
            <a:pPr lvl="1"/>
            <a:r>
              <a:rPr lang="el-GR" b="1" dirty="0" err="1"/>
              <a:t>Kνησμό</a:t>
            </a:r>
            <a:r>
              <a:rPr lang="el-GR" b="1" dirty="0"/>
              <a:t>.</a:t>
            </a:r>
            <a:endParaRPr lang="en-US" dirty="0"/>
          </a:p>
          <a:p>
            <a:pPr lvl="1"/>
            <a:r>
              <a:rPr lang="el-GR" b="1" dirty="0"/>
              <a:t>Ερύθημα.</a:t>
            </a:r>
            <a:endParaRPr lang="en-US" dirty="0"/>
          </a:p>
          <a:p>
            <a:pPr lvl="1"/>
            <a:r>
              <a:rPr lang="el-GR" b="1" dirty="0"/>
              <a:t>Σχηματισμό φυσαλίδων.</a:t>
            </a:r>
            <a:endParaRPr lang="en-US" dirty="0"/>
          </a:p>
          <a:p>
            <a:r>
              <a:rPr lang="el-GR" dirty="0" err="1"/>
              <a:t>Eνώ</a:t>
            </a:r>
            <a:r>
              <a:rPr lang="el-GR" dirty="0"/>
              <a:t> το χρόνιο έκζεμα από:</a:t>
            </a:r>
            <a:endParaRPr lang="en-US" dirty="0"/>
          </a:p>
          <a:p>
            <a:pPr lvl="1"/>
            <a:r>
              <a:rPr lang="el-GR" dirty="0" err="1"/>
              <a:t>Kνησμό</a:t>
            </a:r>
            <a:r>
              <a:rPr lang="el-GR" dirty="0"/>
              <a:t>.</a:t>
            </a:r>
            <a:endParaRPr lang="en-US" dirty="0"/>
          </a:p>
          <a:p>
            <a:pPr lvl="1"/>
            <a:r>
              <a:rPr lang="el-GR" b="1" dirty="0"/>
              <a:t>Ξηροδερμία.</a:t>
            </a:r>
            <a:endParaRPr lang="en-US" dirty="0"/>
          </a:p>
          <a:p>
            <a:pPr lvl="1"/>
            <a:r>
              <a:rPr lang="el-GR" b="1" dirty="0" err="1"/>
              <a:t>Λειχηνοποίηση</a:t>
            </a:r>
            <a:r>
              <a:rPr lang="el-GR" b="1" dirty="0"/>
              <a:t>: </a:t>
            </a:r>
            <a:r>
              <a:rPr lang="el-GR" dirty="0"/>
              <a:t>Πάχυνση του δέρματος ως αποτέλεσμα χρόνιου κνησμού.</a:t>
            </a:r>
            <a:endParaRPr lang="en-US" dirty="0"/>
          </a:p>
          <a:p>
            <a:pPr lvl="1"/>
            <a:r>
              <a:rPr lang="el-GR" b="1" dirty="0" err="1"/>
              <a:t>Υπερκεράτωση</a:t>
            </a:r>
            <a:r>
              <a:rPr lang="el-GR" b="1" dirty="0"/>
              <a:t>: </a:t>
            </a:r>
            <a:r>
              <a:rPr lang="el-GR" dirty="0"/>
              <a:t>Παράγεται αυξημένη ποσότητα κερατίνης με αποτέλεσμα πάχυνση του δέρματος.</a:t>
            </a:r>
            <a:endParaRPr lang="en-US" dirty="0"/>
          </a:p>
          <a:p>
            <a:pPr lvl="1"/>
            <a:r>
              <a:rPr lang="el-GR" b="1" dirty="0"/>
              <a:t>Δημιουργία ραγάδων.</a:t>
            </a:r>
            <a:endParaRPr lang="en-US" dirty="0"/>
          </a:p>
          <a:p>
            <a:endParaRPr lang="en-US" dirty="0"/>
          </a:p>
        </p:txBody>
      </p:sp>
    </p:spTree>
    <p:extLst>
      <p:ext uri="{BB962C8B-B14F-4D97-AF65-F5344CB8AC3E}">
        <p14:creationId xmlns:p14="http://schemas.microsoft.com/office/powerpoint/2010/main" val="2067252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8503-05B2-9A4E-9B95-5402606D1682}"/>
              </a:ext>
            </a:extLst>
          </p:cNvPr>
          <p:cNvSpPr>
            <a:spLocks noGrp="1"/>
          </p:cNvSpPr>
          <p:nvPr>
            <p:ph type="title"/>
          </p:nvPr>
        </p:nvSpPr>
        <p:spPr/>
        <p:txBody>
          <a:bodyPr>
            <a:normAutofit/>
          </a:bodyPr>
          <a:lstStyle/>
          <a:p>
            <a:r>
              <a:rPr lang="el-GR" dirty="0"/>
              <a:t>ΕΝΔΟΓΕΝΕΣ ΕΚΖΕΜΑ</a:t>
            </a:r>
            <a:br>
              <a:rPr lang="el-GR" dirty="0"/>
            </a:br>
            <a:r>
              <a:rPr lang="el-GR" sz="3600" dirty="0"/>
              <a:t>ΑΤΟΠΙΚΟ ΕΚΖΕΜΑ</a:t>
            </a:r>
            <a:endParaRPr lang="en-US" dirty="0"/>
          </a:p>
        </p:txBody>
      </p:sp>
      <p:sp>
        <p:nvSpPr>
          <p:cNvPr id="3" name="Content Placeholder 2">
            <a:extLst>
              <a:ext uri="{FF2B5EF4-FFF2-40B4-BE49-F238E27FC236}">
                <a16:creationId xmlns:a16="http://schemas.microsoft.com/office/drawing/2014/main" id="{72A699F1-5977-F540-B2DF-A9C959A0F97D}"/>
              </a:ext>
            </a:extLst>
          </p:cNvPr>
          <p:cNvSpPr>
            <a:spLocks noGrp="1"/>
          </p:cNvSpPr>
          <p:nvPr>
            <p:ph idx="1"/>
          </p:nvPr>
        </p:nvSpPr>
        <p:spPr/>
        <p:txBody>
          <a:bodyPr>
            <a:normAutofit lnSpcReduction="10000"/>
          </a:bodyPr>
          <a:lstStyle/>
          <a:p>
            <a:r>
              <a:rPr lang="el-GR" dirty="0"/>
              <a:t>Η κατάσταση αυτή χαρακτηρίζεται ως χρόνια υποτροπιάζουσα φλεγμονώδης διαταραχή του δέρματος· ο ασθενής αισθάνεται φαγούρα και ξύνει ένα ερυθρό εξάνθημα που εμφανίζεται συχνά σε δερματικές πτυχές όπως στους αγκώνες και πίσω από τα γόνατα. </a:t>
            </a:r>
          </a:p>
          <a:p>
            <a:r>
              <a:rPr lang="el-GR" dirty="0"/>
              <a:t>Άλλα χαρακτηριστικά είναι:</a:t>
            </a:r>
            <a:endParaRPr lang="en-US" dirty="0"/>
          </a:p>
          <a:p>
            <a:pPr lvl="1"/>
            <a:r>
              <a:rPr lang="el-GR" dirty="0" err="1"/>
              <a:t>Εφελκιδοποίηση</a:t>
            </a:r>
            <a:r>
              <a:rPr lang="el-GR" dirty="0"/>
              <a:t>.</a:t>
            </a:r>
            <a:endParaRPr lang="en-US" dirty="0"/>
          </a:p>
          <a:p>
            <a:pPr lvl="1"/>
            <a:r>
              <a:rPr lang="el-GR" dirty="0"/>
              <a:t>Απολέπιση.</a:t>
            </a:r>
            <a:endParaRPr lang="en-US" dirty="0"/>
          </a:p>
          <a:p>
            <a:pPr lvl="1"/>
            <a:r>
              <a:rPr lang="el-GR" dirty="0"/>
              <a:t>Σχισμές (ραγάδες). </a:t>
            </a:r>
            <a:endParaRPr lang="en-US" dirty="0"/>
          </a:p>
          <a:p>
            <a:pPr lvl="1"/>
            <a:r>
              <a:rPr lang="el-GR" dirty="0"/>
              <a:t>Οίδημα του δέρματος.</a:t>
            </a:r>
            <a:endParaRPr lang="en-US" dirty="0"/>
          </a:p>
          <a:p>
            <a:endParaRPr lang="en-US" dirty="0"/>
          </a:p>
        </p:txBody>
      </p:sp>
    </p:spTree>
    <p:extLst>
      <p:ext uri="{BB962C8B-B14F-4D97-AF65-F5344CB8AC3E}">
        <p14:creationId xmlns:p14="http://schemas.microsoft.com/office/powerpoint/2010/main" val="2065819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EB99-F35E-DC46-8435-E8CBF0DA5CF0}"/>
              </a:ext>
            </a:extLst>
          </p:cNvPr>
          <p:cNvSpPr>
            <a:spLocks noGrp="1"/>
          </p:cNvSpPr>
          <p:nvPr>
            <p:ph type="title"/>
          </p:nvPr>
        </p:nvSpPr>
        <p:spPr/>
        <p:txBody>
          <a:bodyPr/>
          <a:lstStyle/>
          <a:p>
            <a:r>
              <a:rPr lang="el-GR" dirty="0"/>
              <a:t>ΕΝΔΟΓΕΝΕΣ ΕΚΖΕΜΑ</a:t>
            </a:r>
            <a:br>
              <a:rPr lang="el-GR" dirty="0"/>
            </a:br>
            <a:r>
              <a:rPr lang="el-GR" sz="3600" dirty="0"/>
              <a:t>ΑΤΟΠΙΚΟ ΕΚΖΕΜΑ</a:t>
            </a:r>
            <a:endParaRPr lang="en-US" dirty="0"/>
          </a:p>
        </p:txBody>
      </p:sp>
      <p:pic>
        <p:nvPicPr>
          <p:cNvPr id="5" name="Content Placeholder 4">
            <a:extLst>
              <a:ext uri="{FF2B5EF4-FFF2-40B4-BE49-F238E27FC236}">
                <a16:creationId xmlns:a16="http://schemas.microsoft.com/office/drawing/2014/main" id="{43FC7D97-4F0B-F44E-B841-896F8957AAB5}"/>
              </a:ext>
            </a:extLst>
          </p:cNvPr>
          <p:cNvPicPr>
            <a:picLocks noGrp="1" noChangeAspect="1"/>
          </p:cNvPicPr>
          <p:nvPr>
            <p:ph idx="1"/>
          </p:nvPr>
        </p:nvPicPr>
        <p:blipFill>
          <a:blip r:embed="rId2"/>
          <a:stretch>
            <a:fillRect/>
          </a:stretch>
        </p:blipFill>
        <p:spPr>
          <a:xfrm>
            <a:off x="1447800" y="1880394"/>
            <a:ext cx="6248400" cy="4241800"/>
          </a:xfrm>
        </p:spPr>
      </p:pic>
    </p:spTree>
    <p:extLst>
      <p:ext uri="{BB962C8B-B14F-4D97-AF65-F5344CB8AC3E}">
        <p14:creationId xmlns:p14="http://schemas.microsoft.com/office/powerpoint/2010/main" val="3625870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5CF0-F8FE-BD47-8D21-E40C9414F63D}"/>
              </a:ext>
            </a:extLst>
          </p:cNvPr>
          <p:cNvSpPr>
            <a:spLocks noGrp="1"/>
          </p:cNvSpPr>
          <p:nvPr>
            <p:ph type="title"/>
          </p:nvPr>
        </p:nvSpPr>
        <p:spPr/>
        <p:txBody>
          <a:bodyPr/>
          <a:lstStyle/>
          <a:p>
            <a:r>
              <a:rPr lang="el-GR" dirty="0"/>
              <a:t>ΕΝΔΟΓΕΝΕΣ ΕΚΖΕΜΑ</a:t>
            </a:r>
            <a:br>
              <a:rPr lang="el-GR" dirty="0"/>
            </a:br>
            <a:r>
              <a:rPr lang="el-GR" sz="3600" dirty="0"/>
              <a:t>ΑΤΟΠΙΚΟ ΕΚΖΕΜΑ</a:t>
            </a:r>
            <a:endParaRPr lang="en-US" dirty="0"/>
          </a:p>
        </p:txBody>
      </p:sp>
      <p:pic>
        <p:nvPicPr>
          <p:cNvPr id="5" name="Content Placeholder 4">
            <a:extLst>
              <a:ext uri="{FF2B5EF4-FFF2-40B4-BE49-F238E27FC236}">
                <a16:creationId xmlns:a16="http://schemas.microsoft.com/office/drawing/2014/main" id="{DC4E42BE-5957-DF44-B290-420BBD909805}"/>
              </a:ext>
            </a:extLst>
          </p:cNvPr>
          <p:cNvPicPr>
            <a:picLocks noGrp="1" noChangeAspect="1"/>
          </p:cNvPicPr>
          <p:nvPr>
            <p:ph idx="1"/>
          </p:nvPr>
        </p:nvPicPr>
        <p:blipFill>
          <a:blip r:embed="rId2"/>
          <a:stretch>
            <a:fillRect/>
          </a:stretch>
        </p:blipFill>
        <p:spPr>
          <a:xfrm>
            <a:off x="965200" y="1861344"/>
            <a:ext cx="7213600" cy="4279900"/>
          </a:xfrm>
        </p:spPr>
      </p:pic>
    </p:spTree>
    <p:extLst>
      <p:ext uri="{BB962C8B-B14F-4D97-AF65-F5344CB8AC3E}">
        <p14:creationId xmlns:p14="http://schemas.microsoft.com/office/powerpoint/2010/main" val="3640556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5966B-4C93-8643-906E-6283328DF6C7}"/>
              </a:ext>
            </a:extLst>
          </p:cNvPr>
          <p:cNvSpPr>
            <a:spLocks noGrp="1"/>
          </p:cNvSpPr>
          <p:nvPr>
            <p:ph type="title"/>
          </p:nvPr>
        </p:nvSpPr>
        <p:spPr/>
        <p:txBody>
          <a:bodyPr/>
          <a:lstStyle/>
          <a:p>
            <a:r>
              <a:rPr lang="el-GR" dirty="0"/>
              <a:t>ΕΝΔΟΓΕΝΕΣ ΕΚΖΕΜΑ</a:t>
            </a:r>
            <a:br>
              <a:rPr lang="el-GR" dirty="0"/>
            </a:br>
            <a:r>
              <a:rPr lang="el-GR" sz="3600" dirty="0"/>
              <a:t>ΑΤΟΠΙΚΟ ΕΚΖΕΜΑ</a:t>
            </a:r>
            <a:endParaRPr lang="en-US" dirty="0"/>
          </a:p>
        </p:txBody>
      </p:sp>
      <p:pic>
        <p:nvPicPr>
          <p:cNvPr id="5" name="Content Placeholder 4">
            <a:extLst>
              <a:ext uri="{FF2B5EF4-FFF2-40B4-BE49-F238E27FC236}">
                <a16:creationId xmlns:a16="http://schemas.microsoft.com/office/drawing/2014/main" id="{46BD0A5D-CCAE-4243-B706-012D34456A4A}"/>
              </a:ext>
            </a:extLst>
          </p:cNvPr>
          <p:cNvPicPr>
            <a:picLocks noGrp="1" noChangeAspect="1"/>
          </p:cNvPicPr>
          <p:nvPr>
            <p:ph idx="1"/>
          </p:nvPr>
        </p:nvPicPr>
        <p:blipFill>
          <a:blip r:embed="rId2"/>
          <a:stretch>
            <a:fillRect/>
          </a:stretch>
        </p:blipFill>
        <p:spPr>
          <a:xfrm>
            <a:off x="1435100" y="1880394"/>
            <a:ext cx="6273800" cy="4241800"/>
          </a:xfrm>
        </p:spPr>
      </p:pic>
    </p:spTree>
    <p:extLst>
      <p:ext uri="{BB962C8B-B14F-4D97-AF65-F5344CB8AC3E}">
        <p14:creationId xmlns:p14="http://schemas.microsoft.com/office/powerpoint/2010/main" val="2578845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B933-CA81-6A4E-BDC4-5DBC6E7B8531}"/>
              </a:ext>
            </a:extLst>
          </p:cNvPr>
          <p:cNvSpPr>
            <a:spLocks noGrp="1"/>
          </p:cNvSpPr>
          <p:nvPr>
            <p:ph type="title"/>
          </p:nvPr>
        </p:nvSpPr>
        <p:spPr/>
        <p:txBody>
          <a:bodyPr/>
          <a:lstStyle/>
          <a:p>
            <a:r>
              <a:rPr lang="el-GR" dirty="0"/>
              <a:t>ΕΝΔΟΓΕΝΕΣ ΕΚΖΕΜΑ</a:t>
            </a:r>
            <a:br>
              <a:rPr lang="el-GR" dirty="0"/>
            </a:br>
            <a:r>
              <a:rPr lang="el-GR" sz="3600" dirty="0"/>
              <a:t>ΑΤΟΠΙΚΟ ΕΚΖΕΜΑ</a:t>
            </a:r>
            <a:endParaRPr lang="en-US" dirty="0"/>
          </a:p>
        </p:txBody>
      </p:sp>
      <p:pic>
        <p:nvPicPr>
          <p:cNvPr id="5" name="Content Placeholder 4">
            <a:extLst>
              <a:ext uri="{FF2B5EF4-FFF2-40B4-BE49-F238E27FC236}">
                <a16:creationId xmlns:a16="http://schemas.microsoft.com/office/drawing/2014/main" id="{932660A2-B6D1-0649-A48D-9A4D8F29D318}"/>
              </a:ext>
            </a:extLst>
          </p:cNvPr>
          <p:cNvPicPr>
            <a:picLocks noGrp="1" noChangeAspect="1"/>
          </p:cNvPicPr>
          <p:nvPr>
            <p:ph idx="1"/>
          </p:nvPr>
        </p:nvPicPr>
        <p:blipFill>
          <a:blip r:embed="rId2"/>
          <a:stretch>
            <a:fillRect/>
          </a:stretch>
        </p:blipFill>
        <p:spPr>
          <a:xfrm>
            <a:off x="1447800" y="1899444"/>
            <a:ext cx="6248400" cy="4203700"/>
          </a:xfrm>
        </p:spPr>
      </p:pic>
    </p:spTree>
    <p:extLst>
      <p:ext uri="{BB962C8B-B14F-4D97-AF65-F5344CB8AC3E}">
        <p14:creationId xmlns:p14="http://schemas.microsoft.com/office/powerpoint/2010/main" val="13283128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DAB0-C1F3-E54C-9930-931E20F38DCB}"/>
              </a:ext>
            </a:extLst>
          </p:cNvPr>
          <p:cNvSpPr>
            <a:spLocks noGrp="1"/>
          </p:cNvSpPr>
          <p:nvPr>
            <p:ph type="title"/>
          </p:nvPr>
        </p:nvSpPr>
        <p:spPr/>
        <p:txBody>
          <a:bodyPr>
            <a:normAutofit/>
          </a:bodyPr>
          <a:lstStyle/>
          <a:p>
            <a:r>
              <a:rPr lang="el-GR" dirty="0"/>
              <a:t>ΕΝΔΟΓΕΝΕΣ ΕΚΖΕΜΑ</a:t>
            </a:r>
            <a:br>
              <a:rPr lang="el-GR" dirty="0"/>
            </a:br>
            <a:r>
              <a:rPr lang="el-GR" sz="3600" dirty="0"/>
              <a:t>ΔΙΣΚΟΕΙΔΕΣ ΕΚΖΕΜΑ</a:t>
            </a:r>
            <a:endParaRPr lang="en-US" dirty="0"/>
          </a:p>
        </p:txBody>
      </p:sp>
      <p:sp>
        <p:nvSpPr>
          <p:cNvPr id="3" name="Content Placeholder 2">
            <a:extLst>
              <a:ext uri="{FF2B5EF4-FFF2-40B4-BE49-F238E27FC236}">
                <a16:creationId xmlns:a16="http://schemas.microsoft.com/office/drawing/2014/main" id="{8142FFBC-FFB1-A04B-B9C7-757DE9DA2C11}"/>
              </a:ext>
            </a:extLst>
          </p:cNvPr>
          <p:cNvSpPr>
            <a:spLocks noGrp="1"/>
          </p:cNvSpPr>
          <p:nvPr>
            <p:ph idx="1"/>
          </p:nvPr>
        </p:nvSpPr>
        <p:spPr/>
        <p:txBody>
          <a:bodyPr>
            <a:normAutofit fontScale="70000" lnSpcReduction="20000"/>
          </a:bodyPr>
          <a:lstStyle/>
          <a:p>
            <a:pPr>
              <a:lnSpc>
                <a:spcPct val="160000"/>
              </a:lnSpc>
            </a:pPr>
            <a:r>
              <a:rPr lang="el-GR" dirty="0"/>
              <a:t>Η αιτιολογία αυτού του τύπου εκζέματος, το οποίο ονομάζεται επίσης </a:t>
            </a:r>
            <a:r>
              <a:rPr lang="el-GR" dirty="0" err="1"/>
              <a:t>νομισματοειδές</a:t>
            </a:r>
            <a:r>
              <a:rPr lang="el-GR" dirty="0"/>
              <a:t> έκζεμα, είναι άγνωστη. </a:t>
            </a:r>
          </a:p>
          <a:p>
            <a:pPr>
              <a:lnSpc>
                <a:spcPct val="160000"/>
              </a:lnSpc>
            </a:pPr>
            <a:r>
              <a:rPr lang="el-GR" dirty="0"/>
              <a:t>Εμφανίζει δύο κορυφώσεις το χρόνο, το φθινόπωρο και το χειμώνα (</a:t>
            </a:r>
            <a:r>
              <a:rPr lang="el-GR" dirty="0" err="1"/>
              <a:t>Wolff</a:t>
            </a:r>
            <a:r>
              <a:rPr lang="el-GR" dirty="0"/>
              <a:t> </a:t>
            </a:r>
            <a:r>
              <a:rPr lang="el-GR" i="1" dirty="0"/>
              <a:t>και συν., </a:t>
            </a:r>
            <a:r>
              <a:rPr lang="el-GR" dirty="0"/>
              <a:t>2005), και είναι συχνότερο στα άτομα μέσης και μεγαλύτερης ηλικίας· συνήθως διαρκεί μερικές μόνο εβδομάδες (</a:t>
            </a:r>
            <a:r>
              <a:rPr lang="el-GR" dirty="0" err="1"/>
              <a:t>Page</a:t>
            </a:r>
            <a:r>
              <a:rPr lang="el-GR" dirty="0"/>
              <a:t>, 2006). </a:t>
            </a:r>
          </a:p>
          <a:p>
            <a:pPr>
              <a:lnSpc>
                <a:spcPct val="160000"/>
              </a:lnSpc>
            </a:pPr>
            <a:r>
              <a:rPr lang="el-GR" dirty="0"/>
              <a:t>Χαρακτηριστικά η νόσος εκδηλώνεται με </a:t>
            </a:r>
            <a:r>
              <a:rPr lang="el-GR" dirty="0" err="1"/>
              <a:t>νομισματοειδείς</a:t>
            </a:r>
            <a:r>
              <a:rPr lang="el-GR" dirty="0"/>
              <a:t> πλάκες με μικρές βλατίδες και φυσαλίδες πάνω σε </a:t>
            </a:r>
            <a:r>
              <a:rPr lang="el-GR" dirty="0" err="1"/>
              <a:t>ερυθηματώδη</a:t>
            </a:r>
            <a:r>
              <a:rPr lang="el-GR" dirty="0"/>
              <a:t> βάση, συχνότερα στα κάτω άκρα. </a:t>
            </a:r>
            <a:endParaRPr lang="en-US" dirty="0"/>
          </a:p>
          <a:p>
            <a:endParaRPr lang="en-US" dirty="0"/>
          </a:p>
        </p:txBody>
      </p:sp>
    </p:spTree>
    <p:extLst>
      <p:ext uri="{BB962C8B-B14F-4D97-AF65-F5344CB8AC3E}">
        <p14:creationId xmlns:p14="http://schemas.microsoft.com/office/powerpoint/2010/main" val="10867918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08FF40-4194-F84C-B666-9FA704161CA2}"/>
              </a:ext>
            </a:extLst>
          </p:cNvPr>
          <p:cNvSpPr>
            <a:spLocks noGrp="1"/>
          </p:cNvSpPr>
          <p:nvPr>
            <p:ph type="title"/>
          </p:nvPr>
        </p:nvSpPr>
        <p:spPr/>
        <p:txBody>
          <a:bodyPr/>
          <a:lstStyle/>
          <a:p>
            <a:r>
              <a:rPr lang="el-GR" dirty="0"/>
              <a:t>ΕΝΔΟΓΕΝΕΣ ΕΚΖΕΜΑ</a:t>
            </a:r>
            <a:br>
              <a:rPr lang="el-GR" dirty="0"/>
            </a:br>
            <a:r>
              <a:rPr lang="el-GR" sz="3600" dirty="0"/>
              <a:t>ΔΙΣΚΟΕΙΔΕΣ ΕΚΖΕΜΑ</a:t>
            </a:r>
            <a:endParaRPr lang="en-US" dirty="0"/>
          </a:p>
        </p:txBody>
      </p:sp>
      <p:pic>
        <p:nvPicPr>
          <p:cNvPr id="8" name="Content Placeholder 7">
            <a:extLst>
              <a:ext uri="{FF2B5EF4-FFF2-40B4-BE49-F238E27FC236}">
                <a16:creationId xmlns:a16="http://schemas.microsoft.com/office/drawing/2014/main" id="{DD3B1264-7F44-0741-943A-CF60A7C698EB}"/>
              </a:ext>
            </a:extLst>
          </p:cNvPr>
          <p:cNvPicPr>
            <a:picLocks noGrp="1" noChangeAspect="1"/>
          </p:cNvPicPr>
          <p:nvPr>
            <p:ph sz="half" idx="1"/>
          </p:nvPr>
        </p:nvPicPr>
        <p:blipFill>
          <a:blip r:embed="rId2"/>
          <a:stretch>
            <a:fillRect/>
          </a:stretch>
        </p:blipFill>
        <p:spPr>
          <a:xfrm>
            <a:off x="628650" y="2714265"/>
            <a:ext cx="3886200" cy="2574058"/>
          </a:xfrm>
        </p:spPr>
      </p:pic>
      <p:pic>
        <p:nvPicPr>
          <p:cNvPr id="10" name="Content Placeholder 9">
            <a:extLst>
              <a:ext uri="{FF2B5EF4-FFF2-40B4-BE49-F238E27FC236}">
                <a16:creationId xmlns:a16="http://schemas.microsoft.com/office/drawing/2014/main" id="{6FC3E807-22AE-904F-903D-6E0DB62C9D45}"/>
              </a:ext>
            </a:extLst>
          </p:cNvPr>
          <p:cNvPicPr>
            <a:picLocks noGrp="1" noChangeAspect="1"/>
          </p:cNvPicPr>
          <p:nvPr>
            <p:ph sz="half" idx="2"/>
          </p:nvPr>
        </p:nvPicPr>
        <p:blipFill>
          <a:blip r:embed="rId3"/>
          <a:stretch>
            <a:fillRect/>
          </a:stretch>
        </p:blipFill>
        <p:spPr>
          <a:xfrm>
            <a:off x="4914900" y="2763044"/>
            <a:ext cx="3314700" cy="2476500"/>
          </a:xfrm>
        </p:spPr>
      </p:pic>
    </p:spTree>
    <p:extLst>
      <p:ext uri="{BB962C8B-B14F-4D97-AF65-F5344CB8AC3E}">
        <p14:creationId xmlns:p14="http://schemas.microsoft.com/office/powerpoint/2010/main" val="14555922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20D1E-488F-844A-9C1D-EE268321C480}"/>
              </a:ext>
            </a:extLst>
          </p:cNvPr>
          <p:cNvSpPr>
            <a:spLocks noGrp="1"/>
          </p:cNvSpPr>
          <p:nvPr>
            <p:ph type="title"/>
          </p:nvPr>
        </p:nvSpPr>
        <p:spPr/>
        <p:txBody>
          <a:bodyPr>
            <a:normAutofit/>
          </a:bodyPr>
          <a:lstStyle/>
          <a:p>
            <a:r>
              <a:rPr lang="el-GR" dirty="0"/>
              <a:t>ΕΝΔΟΓΕΝΕΣ ΕΚΖΕΜΑ</a:t>
            </a:r>
            <a:br>
              <a:rPr lang="el-GR" dirty="0"/>
            </a:br>
            <a:r>
              <a:rPr lang="el-GR" sz="3600" dirty="0"/>
              <a:t>ΣΜΗΓΜΑΤΟΡΡΟΪΚΟ ΕΚΖΕΜΑ</a:t>
            </a:r>
            <a:endParaRPr lang="en-US" dirty="0"/>
          </a:p>
        </p:txBody>
      </p:sp>
      <p:sp>
        <p:nvSpPr>
          <p:cNvPr id="3" name="Content Placeholder 2">
            <a:extLst>
              <a:ext uri="{FF2B5EF4-FFF2-40B4-BE49-F238E27FC236}">
                <a16:creationId xmlns:a16="http://schemas.microsoft.com/office/drawing/2014/main" id="{68DDB312-3077-8E40-AEBC-21F44A194E3B}"/>
              </a:ext>
            </a:extLst>
          </p:cNvPr>
          <p:cNvSpPr>
            <a:spLocks noGrp="1"/>
          </p:cNvSpPr>
          <p:nvPr>
            <p:ph idx="1"/>
          </p:nvPr>
        </p:nvSpPr>
        <p:spPr/>
        <p:txBody>
          <a:bodyPr>
            <a:normAutofit fontScale="77500" lnSpcReduction="20000"/>
          </a:bodyPr>
          <a:lstStyle/>
          <a:p>
            <a:pPr>
              <a:lnSpc>
                <a:spcPct val="150000"/>
              </a:lnSpc>
            </a:pPr>
            <a:r>
              <a:rPr lang="el-GR" dirty="0"/>
              <a:t>Κυρίως προσβάλλονται οι τριχωτές περιοχές του σώματος, ενώ ο ασθενής αναφέρει αίσθημα κνησμού και εμφανίζει </a:t>
            </a:r>
            <a:r>
              <a:rPr lang="el-GR" dirty="0" err="1"/>
              <a:t>εξέρυθρο</a:t>
            </a:r>
            <a:r>
              <a:rPr lang="el-GR" dirty="0"/>
              <a:t> </a:t>
            </a:r>
            <a:r>
              <a:rPr lang="el-GR" dirty="0" err="1"/>
              <a:t>λεπιδώδες</a:t>
            </a:r>
            <a:r>
              <a:rPr lang="el-GR" dirty="0"/>
              <a:t> εξάνθημα (</a:t>
            </a:r>
            <a:r>
              <a:rPr lang="el-GR" dirty="0" err="1"/>
              <a:t>Mitchell</a:t>
            </a:r>
            <a:r>
              <a:rPr lang="el-GR" dirty="0"/>
              <a:t> και </a:t>
            </a:r>
            <a:r>
              <a:rPr lang="el-GR" dirty="0" err="1"/>
              <a:t>Kennedy</a:t>
            </a:r>
            <a:r>
              <a:rPr lang="el-GR" dirty="0"/>
              <a:t>, 2006). </a:t>
            </a:r>
          </a:p>
          <a:p>
            <a:pPr>
              <a:lnSpc>
                <a:spcPct val="150000"/>
              </a:lnSpc>
            </a:pPr>
            <a:r>
              <a:rPr lang="el-GR" dirty="0"/>
              <a:t>Η νόσος είναι συχνότερη στους άνδρες και μπορεί να σχετίζεται με </a:t>
            </a:r>
            <a:r>
              <a:rPr lang="el-GR" dirty="0" err="1"/>
              <a:t>ανοσοκατασταλμένους</a:t>
            </a:r>
            <a:r>
              <a:rPr lang="el-GR" dirty="0"/>
              <a:t> ασθενείς, όπως ασθενείς με τον ιό </a:t>
            </a:r>
            <a:r>
              <a:rPr lang="el-GR" dirty="0" err="1"/>
              <a:t>ανοσοανεπάρκειας</a:t>
            </a:r>
            <a:r>
              <a:rPr lang="el-GR" dirty="0"/>
              <a:t> του ανθρώπου (HIV). </a:t>
            </a:r>
          </a:p>
          <a:p>
            <a:pPr>
              <a:lnSpc>
                <a:spcPct val="150000"/>
              </a:lnSpc>
            </a:pPr>
            <a:r>
              <a:rPr lang="el-GR" dirty="0"/>
              <a:t>Αυτός ο τύπος εκζέματος μπορεί να </a:t>
            </a:r>
            <a:r>
              <a:rPr lang="el-GR" dirty="0" err="1"/>
              <a:t>επιπλακεί</a:t>
            </a:r>
            <a:r>
              <a:rPr lang="el-GR" dirty="0"/>
              <a:t> μετά από </a:t>
            </a:r>
            <a:r>
              <a:rPr lang="el-GR" dirty="0" err="1"/>
              <a:t>μυκητιασική</a:t>
            </a:r>
            <a:r>
              <a:rPr lang="el-GR" dirty="0"/>
              <a:t> λοίμωξη. </a:t>
            </a:r>
            <a:endParaRPr lang="en-US" dirty="0"/>
          </a:p>
          <a:p>
            <a:endParaRPr lang="en-US" dirty="0"/>
          </a:p>
        </p:txBody>
      </p:sp>
    </p:spTree>
    <p:extLst>
      <p:ext uri="{BB962C8B-B14F-4D97-AF65-F5344CB8AC3E}">
        <p14:creationId xmlns:p14="http://schemas.microsoft.com/office/powerpoint/2010/main" val="17711016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5042-4A2B-2C47-81C2-B550D591910C}"/>
              </a:ext>
            </a:extLst>
          </p:cNvPr>
          <p:cNvSpPr>
            <a:spLocks noGrp="1"/>
          </p:cNvSpPr>
          <p:nvPr>
            <p:ph type="title"/>
          </p:nvPr>
        </p:nvSpPr>
        <p:spPr/>
        <p:txBody>
          <a:bodyPr/>
          <a:lstStyle/>
          <a:p>
            <a:r>
              <a:rPr lang="el-GR" dirty="0"/>
              <a:t>ΕΝΔΟΓΕΝΕΣ ΕΚΖΕΜΑ</a:t>
            </a:r>
            <a:br>
              <a:rPr lang="el-GR" dirty="0"/>
            </a:br>
            <a:r>
              <a:rPr lang="el-GR" dirty="0"/>
              <a:t>ΣΜΗΓΜΑΤΟΡΡΟΪΚΟ ΕΚΖΕΜΑ</a:t>
            </a:r>
            <a:endParaRPr lang="en-US" dirty="0"/>
          </a:p>
        </p:txBody>
      </p:sp>
      <p:pic>
        <p:nvPicPr>
          <p:cNvPr id="5" name="Content Placeholder 4">
            <a:extLst>
              <a:ext uri="{FF2B5EF4-FFF2-40B4-BE49-F238E27FC236}">
                <a16:creationId xmlns:a16="http://schemas.microsoft.com/office/drawing/2014/main" id="{14B18F1E-1CCA-2445-A816-24BCCE4C4DE5}"/>
              </a:ext>
            </a:extLst>
          </p:cNvPr>
          <p:cNvPicPr>
            <a:picLocks noGrp="1" noChangeAspect="1"/>
          </p:cNvPicPr>
          <p:nvPr>
            <p:ph idx="1"/>
          </p:nvPr>
        </p:nvPicPr>
        <p:blipFill>
          <a:blip r:embed="rId2"/>
          <a:stretch>
            <a:fillRect/>
          </a:stretch>
        </p:blipFill>
        <p:spPr>
          <a:xfrm>
            <a:off x="3166880" y="1825625"/>
            <a:ext cx="2810239" cy="4351338"/>
          </a:xfrm>
        </p:spPr>
      </p:pic>
    </p:spTree>
    <p:extLst>
      <p:ext uri="{BB962C8B-B14F-4D97-AF65-F5344CB8AC3E}">
        <p14:creationId xmlns:p14="http://schemas.microsoft.com/office/powerpoint/2010/main" val="3343837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ΑΝΑΤΟΜΙΑ ΔΕΡΜΑΤΟΣ</a:t>
            </a:r>
            <a:endParaRPr lang="en-US" dirty="0"/>
          </a:p>
        </p:txBody>
      </p:sp>
      <p:sp>
        <p:nvSpPr>
          <p:cNvPr id="3" name="Content Placeholder 2"/>
          <p:cNvSpPr>
            <a:spLocks noGrp="1"/>
          </p:cNvSpPr>
          <p:nvPr>
            <p:ph idx="1"/>
          </p:nvPr>
        </p:nvSpPr>
        <p:spPr/>
        <p:txBody>
          <a:bodyPr/>
          <a:lstStyle/>
          <a:p>
            <a:r>
              <a:rPr lang="el-GR" dirty="0"/>
              <a:t>Η θρέψη της επιδερμίδας βασίζεται </a:t>
            </a:r>
            <a:r>
              <a:rPr lang="el-GR" b="1" u="sng" dirty="0"/>
              <a:t>στο υποκείμενο χόριο</a:t>
            </a:r>
            <a:r>
              <a:rPr lang="el-GR" dirty="0"/>
              <a:t>. Το χόριο διαθέτει πλούσια αιμάτωση. Περιέχει συνδετικό ιστό, σμηγματογόνους και ιδρωτοποιούς αδένες, καθώς και θυλάκους τριχών. </a:t>
            </a:r>
          </a:p>
          <a:p>
            <a:r>
              <a:rPr lang="el-GR" dirty="0"/>
              <a:t>Βαθύτερα μεταπίπτει στον </a:t>
            </a:r>
            <a:r>
              <a:rPr lang="el-GR" b="1" u="sng" dirty="0"/>
              <a:t>υποδόριο ή λιπώδη ιστό</a:t>
            </a:r>
            <a:r>
              <a:rPr lang="el-GR" dirty="0"/>
              <a:t>, γνωστό και ως λίπος.</a:t>
            </a:r>
            <a:endParaRPr lang="en-US" dirty="0"/>
          </a:p>
        </p:txBody>
      </p:sp>
    </p:spTree>
    <p:extLst>
      <p:ext uri="{BB962C8B-B14F-4D97-AF65-F5344CB8AC3E}">
        <p14:creationId xmlns:p14="http://schemas.microsoft.com/office/powerpoint/2010/main" val="36030318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6C8E-B5A3-7C43-9164-EC85F71770A3}"/>
              </a:ext>
            </a:extLst>
          </p:cNvPr>
          <p:cNvSpPr>
            <a:spLocks noGrp="1"/>
          </p:cNvSpPr>
          <p:nvPr>
            <p:ph type="title"/>
          </p:nvPr>
        </p:nvSpPr>
        <p:spPr/>
        <p:txBody>
          <a:bodyPr>
            <a:normAutofit/>
          </a:bodyPr>
          <a:lstStyle/>
          <a:p>
            <a:r>
              <a:rPr lang="el-GR" dirty="0"/>
              <a:t>ΕΝΔΟΓΕΝΕΣ ΕΚΖΕΜΑ</a:t>
            </a:r>
            <a:br>
              <a:rPr lang="el-GR" dirty="0"/>
            </a:br>
            <a:r>
              <a:rPr lang="el-GR" sz="3600" dirty="0"/>
              <a:t>ΚΙΡΣΟΕΙΔΕΣ ΕΚΖΕΜΑ</a:t>
            </a:r>
            <a:endParaRPr lang="en-US" dirty="0"/>
          </a:p>
        </p:txBody>
      </p:sp>
      <p:sp>
        <p:nvSpPr>
          <p:cNvPr id="3" name="Content Placeholder 2">
            <a:extLst>
              <a:ext uri="{FF2B5EF4-FFF2-40B4-BE49-F238E27FC236}">
                <a16:creationId xmlns:a16="http://schemas.microsoft.com/office/drawing/2014/main" id="{5B80676E-F508-0441-ADE0-09F3FCDD8D04}"/>
              </a:ext>
            </a:extLst>
          </p:cNvPr>
          <p:cNvSpPr>
            <a:spLocks noGrp="1"/>
          </p:cNvSpPr>
          <p:nvPr>
            <p:ph idx="1"/>
          </p:nvPr>
        </p:nvSpPr>
        <p:spPr/>
        <p:txBody>
          <a:bodyPr>
            <a:normAutofit fontScale="92500" lnSpcReduction="10000"/>
          </a:bodyPr>
          <a:lstStyle/>
          <a:p>
            <a:pPr>
              <a:lnSpc>
                <a:spcPct val="150000"/>
              </a:lnSpc>
            </a:pPr>
            <a:r>
              <a:rPr lang="el-GR" dirty="0"/>
              <a:t>Αυτός ο τύπος εκζέματος εμφανίζεται κυρίως στα κάτω άκρα και συχνά σε συνδυασμό με κιρσώδη έλκη (</a:t>
            </a:r>
            <a:r>
              <a:rPr lang="el-GR" dirty="0" err="1"/>
              <a:t>Page</a:t>
            </a:r>
            <a:r>
              <a:rPr lang="el-GR" dirty="0"/>
              <a:t>, 2006). </a:t>
            </a:r>
          </a:p>
          <a:p>
            <a:pPr>
              <a:lnSpc>
                <a:spcPct val="150000"/>
              </a:lnSpc>
            </a:pPr>
            <a:r>
              <a:rPr lang="el-GR" dirty="0"/>
              <a:t>Η αιτιολογία σχετίζεται με χρόνια φλεβική στάση· συχνά η πάσχουσα περιοχή γίνεται </a:t>
            </a:r>
            <a:r>
              <a:rPr lang="el-GR" dirty="0" err="1"/>
              <a:t>εξέρυθρη</a:t>
            </a:r>
            <a:r>
              <a:rPr lang="el-GR" dirty="0"/>
              <a:t> και κνησμώδης και ο ασθενής μπορεί επίσης να εμφανίζει φλεβικούς κιρσούς και οίδημα (</a:t>
            </a:r>
            <a:r>
              <a:rPr lang="el-GR" dirty="0" err="1"/>
              <a:t>Gawkrodger</a:t>
            </a:r>
            <a:r>
              <a:rPr lang="el-GR" dirty="0"/>
              <a:t>, 2003). </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9146686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69EE-A5CC-2447-A2EE-1E0C4F3145F3}"/>
              </a:ext>
            </a:extLst>
          </p:cNvPr>
          <p:cNvSpPr>
            <a:spLocks noGrp="1"/>
          </p:cNvSpPr>
          <p:nvPr>
            <p:ph type="title"/>
          </p:nvPr>
        </p:nvSpPr>
        <p:spPr/>
        <p:txBody>
          <a:bodyPr/>
          <a:lstStyle/>
          <a:p>
            <a:r>
              <a:rPr lang="el-GR" dirty="0"/>
              <a:t>ΕΚΖΕΜΑ-ΔΙΑΓΝΩΣΗ</a:t>
            </a:r>
            <a:endParaRPr lang="en-US" dirty="0"/>
          </a:p>
        </p:txBody>
      </p:sp>
      <p:sp>
        <p:nvSpPr>
          <p:cNvPr id="3" name="Content Placeholder 2">
            <a:extLst>
              <a:ext uri="{FF2B5EF4-FFF2-40B4-BE49-F238E27FC236}">
                <a16:creationId xmlns:a16="http://schemas.microsoft.com/office/drawing/2014/main" id="{178E5B7C-FA28-8B47-B0A1-5D77DC29546B}"/>
              </a:ext>
            </a:extLst>
          </p:cNvPr>
          <p:cNvSpPr>
            <a:spLocks noGrp="1"/>
          </p:cNvSpPr>
          <p:nvPr>
            <p:ph idx="1"/>
          </p:nvPr>
        </p:nvSpPr>
        <p:spPr/>
        <p:txBody>
          <a:bodyPr/>
          <a:lstStyle/>
          <a:p>
            <a:pPr marL="0" indent="0">
              <a:buNone/>
            </a:pPr>
            <a:r>
              <a:rPr lang="el-GR" dirty="0"/>
              <a:t>Διαγνωστικές εξετάσεις είναι:</a:t>
            </a:r>
            <a:endParaRPr lang="en-US" dirty="0"/>
          </a:p>
          <a:p>
            <a:r>
              <a:rPr lang="el-GR" dirty="0"/>
              <a:t>Αιματολογικές εξετάσεις.</a:t>
            </a:r>
            <a:endParaRPr lang="en-US" dirty="0"/>
          </a:p>
          <a:p>
            <a:r>
              <a:rPr lang="el-GR" dirty="0"/>
              <a:t>Δερματικές δοκιμασίες.</a:t>
            </a:r>
            <a:endParaRPr lang="en-US" dirty="0"/>
          </a:p>
          <a:p>
            <a:r>
              <a:rPr lang="el-GR" dirty="0" err="1"/>
              <a:t>Αλλεργιολογικές</a:t>
            </a:r>
            <a:r>
              <a:rPr lang="el-GR" dirty="0"/>
              <a:t> εξετάσεις.</a:t>
            </a:r>
            <a:endParaRPr lang="en-US" dirty="0"/>
          </a:p>
          <a:p>
            <a:endParaRPr lang="en-US" dirty="0"/>
          </a:p>
        </p:txBody>
      </p:sp>
    </p:spTree>
    <p:extLst>
      <p:ext uri="{BB962C8B-B14F-4D97-AF65-F5344CB8AC3E}">
        <p14:creationId xmlns:p14="http://schemas.microsoft.com/office/powerpoint/2010/main" val="16232351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4FE5-432C-1246-ACCA-2957688224C5}"/>
              </a:ext>
            </a:extLst>
          </p:cNvPr>
          <p:cNvSpPr>
            <a:spLocks noGrp="1"/>
          </p:cNvSpPr>
          <p:nvPr>
            <p:ph type="title"/>
          </p:nvPr>
        </p:nvSpPr>
        <p:spPr/>
        <p:txBody>
          <a:bodyPr/>
          <a:lstStyle/>
          <a:p>
            <a:r>
              <a:rPr lang="el-GR" dirty="0"/>
              <a:t>ΕΚΖΕΜΑ-ΔΙΑΓΝΩΣΗ</a:t>
            </a:r>
            <a:endParaRPr lang="en-US" dirty="0"/>
          </a:p>
        </p:txBody>
      </p:sp>
      <p:pic>
        <p:nvPicPr>
          <p:cNvPr id="5" name="Content Placeholder 4">
            <a:extLst>
              <a:ext uri="{FF2B5EF4-FFF2-40B4-BE49-F238E27FC236}">
                <a16:creationId xmlns:a16="http://schemas.microsoft.com/office/drawing/2014/main" id="{280B4B80-D943-6748-9291-C6AAE1FE1C54}"/>
              </a:ext>
            </a:extLst>
          </p:cNvPr>
          <p:cNvPicPr>
            <a:picLocks noGrp="1" noChangeAspect="1"/>
          </p:cNvPicPr>
          <p:nvPr>
            <p:ph idx="1"/>
          </p:nvPr>
        </p:nvPicPr>
        <p:blipFill>
          <a:blip r:embed="rId2"/>
          <a:stretch>
            <a:fillRect/>
          </a:stretch>
        </p:blipFill>
        <p:spPr>
          <a:xfrm>
            <a:off x="1460500" y="1874044"/>
            <a:ext cx="6223000" cy="4254500"/>
          </a:xfrm>
        </p:spPr>
      </p:pic>
    </p:spTree>
    <p:extLst>
      <p:ext uri="{BB962C8B-B14F-4D97-AF65-F5344CB8AC3E}">
        <p14:creationId xmlns:p14="http://schemas.microsoft.com/office/powerpoint/2010/main" val="2839045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9799-834F-404C-8C27-3FFC88DE841E}"/>
              </a:ext>
            </a:extLst>
          </p:cNvPr>
          <p:cNvSpPr>
            <a:spLocks noGrp="1"/>
          </p:cNvSpPr>
          <p:nvPr>
            <p:ph type="title"/>
          </p:nvPr>
        </p:nvSpPr>
        <p:spPr/>
        <p:txBody>
          <a:bodyPr/>
          <a:lstStyle/>
          <a:p>
            <a:r>
              <a:rPr lang="el-GR" dirty="0"/>
              <a:t>ΕΞΩΓΕΝΕΣ ΕΚΖΕΜΑ</a:t>
            </a:r>
            <a:endParaRPr lang="en-US" dirty="0"/>
          </a:p>
        </p:txBody>
      </p:sp>
      <p:sp>
        <p:nvSpPr>
          <p:cNvPr id="3" name="Content Placeholder 2">
            <a:extLst>
              <a:ext uri="{FF2B5EF4-FFF2-40B4-BE49-F238E27FC236}">
                <a16:creationId xmlns:a16="http://schemas.microsoft.com/office/drawing/2014/main" id="{EAD3E6EB-416D-D145-8E7B-772B032D4969}"/>
              </a:ext>
            </a:extLst>
          </p:cNvPr>
          <p:cNvSpPr>
            <a:spLocks noGrp="1"/>
          </p:cNvSpPr>
          <p:nvPr>
            <p:ph idx="1"/>
          </p:nvPr>
        </p:nvSpPr>
        <p:spPr/>
        <p:txBody>
          <a:bodyPr>
            <a:normAutofit fontScale="92500" lnSpcReduction="10000"/>
          </a:bodyPr>
          <a:lstStyle/>
          <a:p>
            <a:pPr>
              <a:lnSpc>
                <a:spcPct val="150000"/>
              </a:lnSpc>
            </a:pPr>
            <a:r>
              <a:rPr lang="el-GR" dirty="0"/>
              <a:t>Σε βιομηχανοποιημένες περιοχές, το εξωγενές έκζεμα είναι συχνό (</a:t>
            </a:r>
            <a:r>
              <a:rPr lang="el-GR" dirty="0" err="1"/>
              <a:t>Mitchell</a:t>
            </a:r>
            <a:r>
              <a:rPr lang="el-GR" dirty="0"/>
              <a:t> και </a:t>
            </a:r>
            <a:r>
              <a:rPr lang="el-GR" dirty="0" err="1"/>
              <a:t>Kennedy</a:t>
            </a:r>
            <a:r>
              <a:rPr lang="el-GR" dirty="0"/>
              <a:t>, 2006· </a:t>
            </a:r>
            <a:r>
              <a:rPr lang="el-GR" dirty="0" err="1"/>
              <a:t>Page</a:t>
            </a:r>
            <a:r>
              <a:rPr lang="el-GR" dirty="0"/>
              <a:t>, 2006). </a:t>
            </a:r>
          </a:p>
          <a:p>
            <a:pPr>
              <a:lnSpc>
                <a:spcPct val="150000"/>
              </a:lnSpc>
            </a:pPr>
            <a:r>
              <a:rPr lang="el-GR" dirty="0"/>
              <a:t>Συνήθως αυτός ο τύπος εκζέματος </a:t>
            </a:r>
            <a:r>
              <a:rPr lang="el-GR" dirty="0" err="1"/>
              <a:t>εκθύεται</a:t>
            </a:r>
            <a:r>
              <a:rPr lang="el-GR" dirty="0"/>
              <a:t> στα σημεία επαφής και η κλινική εικόνα του ασθενούς εξαρτάται από την αιτία του ερεθιστικού παράγοντα. </a:t>
            </a:r>
          </a:p>
          <a:p>
            <a:pPr>
              <a:lnSpc>
                <a:spcPct val="150000"/>
              </a:lnSpc>
            </a:pPr>
            <a:r>
              <a:rPr lang="el-GR" dirty="0"/>
              <a:t>Το ανοσοποιητικό σύστημα αντιδρά υπέρμετρα σε μία ουσία που είναι κατά τα άλλα αβλαβής. </a:t>
            </a:r>
            <a:endParaRPr lang="en-US" dirty="0"/>
          </a:p>
        </p:txBody>
      </p:sp>
    </p:spTree>
    <p:extLst>
      <p:ext uri="{BB962C8B-B14F-4D97-AF65-F5344CB8AC3E}">
        <p14:creationId xmlns:p14="http://schemas.microsoft.com/office/powerpoint/2010/main" val="2264270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9799-834F-404C-8C27-3FFC88DE841E}"/>
              </a:ext>
            </a:extLst>
          </p:cNvPr>
          <p:cNvSpPr>
            <a:spLocks noGrp="1"/>
          </p:cNvSpPr>
          <p:nvPr>
            <p:ph type="title"/>
          </p:nvPr>
        </p:nvSpPr>
        <p:spPr/>
        <p:txBody>
          <a:bodyPr/>
          <a:lstStyle/>
          <a:p>
            <a:r>
              <a:rPr lang="el-GR" dirty="0"/>
              <a:t>ΕΞΩΓΕΝΕΣ ΕΚΖΕΜΑ</a:t>
            </a:r>
            <a:endParaRPr lang="en-US" dirty="0"/>
          </a:p>
        </p:txBody>
      </p:sp>
      <p:sp>
        <p:nvSpPr>
          <p:cNvPr id="3" name="Content Placeholder 2">
            <a:extLst>
              <a:ext uri="{FF2B5EF4-FFF2-40B4-BE49-F238E27FC236}">
                <a16:creationId xmlns:a16="http://schemas.microsoft.com/office/drawing/2014/main" id="{EAD3E6EB-416D-D145-8E7B-772B032D4969}"/>
              </a:ext>
            </a:extLst>
          </p:cNvPr>
          <p:cNvSpPr>
            <a:spLocks noGrp="1"/>
          </p:cNvSpPr>
          <p:nvPr>
            <p:ph idx="1"/>
          </p:nvPr>
        </p:nvSpPr>
        <p:spPr/>
        <p:txBody>
          <a:bodyPr>
            <a:normAutofit fontScale="70000" lnSpcReduction="20000"/>
          </a:bodyPr>
          <a:lstStyle/>
          <a:p>
            <a:pPr>
              <a:lnSpc>
                <a:spcPct val="160000"/>
              </a:lnSpc>
            </a:pPr>
            <a:r>
              <a:rPr lang="el-GR" dirty="0"/>
              <a:t>Υπάρχουν πολλοί ερεθιστικοί παράγοντες που μπορούν να προκαλέσουν αλλεργική δερματίτιδα εξ επαφής, όπως σκουλαρίκια ή κοσμήματα που περιέχουν νικέλιο με αποτέλεσμα την εκδήλωση υπερευαισθησίας· αρώματα και καλλυντικά δυνατόν επίσης να προκαλέσουν δερματίτιδα εξ επαφής.</a:t>
            </a:r>
          </a:p>
          <a:p>
            <a:pPr>
              <a:lnSpc>
                <a:spcPct val="160000"/>
              </a:lnSpc>
            </a:pPr>
            <a:r>
              <a:rPr lang="el-GR" dirty="0"/>
              <a:t>Δερματίτιδα μπορεί να προκληθεί από γάντια μίας χρήσης, οπότε προκαλείται αλλεργιογόνος αντίδραση· στην περίπτωση αυτή συνιστάται η χρήση </a:t>
            </a:r>
            <a:r>
              <a:rPr lang="el-GR" dirty="0" err="1"/>
              <a:t>υποαλλεργικών</a:t>
            </a:r>
            <a:r>
              <a:rPr lang="el-GR" dirty="0"/>
              <a:t> γαντιών μίας χρήσης του εμπορίου. </a:t>
            </a:r>
            <a:endParaRPr lang="en-US" dirty="0"/>
          </a:p>
          <a:p>
            <a:endParaRPr lang="en-US" dirty="0"/>
          </a:p>
        </p:txBody>
      </p:sp>
    </p:spTree>
    <p:extLst>
      <p:ext uri="{BB962C8B-B14F-4D97-AF65-F5344CB8AC3E}">
        <p14:creationId xmlns:p14="http://schemas.microsoft.com/office/powerpoint/2010/main" val="29504733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9799-834F-404C-8C27-3FFC88DE841E}"/>
              </a:ext>
            </a:extLst>
          </p:cNvPr>
          <p:cNvSpPr>
            <a:spLocks noGrp="1"/>
          </p:cNvSpPr>
          <p:nvPr>
            <p:ph type="title"/>
          </p:nvPr>
        </p:nvSpPr>
        <p:spPr/>
        <p:txBody>
          <a:bodyPr/>
          <a:lstStyle/>
          <a:p>
            <a:r>
              <a:rPr lang="el-GR" dirty="0"/>
              <a:t>ΕΞΩΓΕΝΕΣ ΕΚΖΕΜΑ</a:t>
            </a:r>
            <a:endParaRPr lang="en-US" dirty="0"/>
          </a:p>
        </p:txBody>
      </p:sp>
      <p:sp>
        <p:nvSpPr>
          <p:cNvPr id="3" name="Content Placeholder 2">
            <a:extLst>
              <a:ext uri="{FF2B5EF4-FFF2-40B4-BE49-F238E27FC236}">
                <a16:creationId xmlns:a16="http://schemas.microsoft.com/office/drawing/2014/main" id="{EAD3E6EB-416D-D145-8E7B-772B032D4969}"/>
              </a:ext>
            </a:extLst>
          </p:cNvPr>
          <p:cNvSpPr>
            <a:spLocks noGrp="1"/>
          </p:cNvSpPr>
          <p:nvPr>
            <p:ph idx="1"/>
          </p:nvPr>
        </p:nvSpPr>
        <p:spPr/>
        <p:txBody>
          <a:bodyPr>
            <a:normAutofit lnSpcReduction="10000"/>
          </a:bodyPr>
          <a:lstStyle/>
          <a:p>
            <a:r>
              <a:rPr lang="en-US" dirty="0"/>
              <a:t>E</a:t>
            </a:r>
            <a:r>
              <a:rPr lang="el-GR" dirty="0" err="1"/>
              <a:t>παγγέλματα</a:t>
            </a:r>
            <a:r>
              <a:rPr lang="el-GR" dirty="0"/>
              <a:t> που θεωρούνται υψηλού κινδύνου είναι:</a:t>
            </a:r>
            <a:endParaRPr lang="en-US" dirty="0"/>
          </a:p>
          <a:p>
            <a:pPr lvl="1"/>
            <a:r>
              <a:rPr lang="el-GR" dirty="0"/>
              <a:t>Κομμωτές.</a:t>
            </a:r>
            <a:endParaRPr lang="en-US" dirty="0"/>
          </a:p>
          <a:p>
            <a:pPr lvl="1"/>
            <a:r>
              <a:rPr lang="el-GR" dirty="0"/>
              <a:t>Υπεύθυνοι τροφοδοσίας.</a:t>
            </a:r>
            <a:endParaRPr lang="en-US" dirty="0"/>
          </a:p>
          <a:p>
            <a:pPr lvl="1"/>
            <a:r>
              <a:rPr lang="el-GR" dirty="0"/>
              <a:t>Επαγγελματίες της υγείας.</a:t>
            </a:r>
            <a:endParaRPr lang="en-US" dirty="0"/>
          </a:p>
          <a:p>
            <a:pPr lvl="1"/>
            <a:r>
              <a:rPr lang="el-GR" dirty="0" err="1"/>
              <a:t>Tυπογράφοι</a:t>
            </a:r>
            <a:r>
              <a:rPr lang="el-GR" dirty="0"/>
              <a:t>.</a:t>
            </a:r>
            <a:endParaRPr lang="en-US" dirty="0"/>
          </a:p>
          <a:p>
            <a:pPr lvl="1"/>
            <a:r>
              <a:rPr lang="el-GR" dirty="0" err="1"/>
              <a:t>Mηχανικοί</a:t>
            </a:r>
            <a:r>
              <a:rPr lang="el-GR" dirty="0"/>
              <a:t>.</a:t>
            </a:r>
            <a:endParaRPr lang="en-US" dirty="0"/>
          </a:p>
          <a:p>
            <a:pPr lvl="1"/>
            <a:r>
              <a:rPr lang="el-GR" dirty="0" err="1"/>
              <a:t>Aγρότες</a:t>
            </a:r>
            <a:r>
              <a:rPr lang="el-GR" dirty="0"/>
              <a:t>.</a:t>
            </a:r>
            <a:endParaRPr lang="en-US" dirty="0"/>
          </a:p>
          <a:p>
            <a:pPr lvl="1"/>
            <a:r>
              <a:rPr lang="el-GR" dirty="0" err="1"/>
              <a:t>Kηπουροί</a:t>
            </a:r>
            <a:r>
              <a:rPr lang="el-GR" dirty="0"/>
              <a:t>.</a:t>
            </a:r>
            <a:endParaRPr lang="en-US" dirty="0"/>
          </a:p>
          <a:p>
            <a:pPr lvl="1"/>
            <a:r>
              <a:rPr lang="el-GR" dirty="0" err="1"/>
              <a:t>Aσχολούμενοι</a:t>
            </a:r>
            <a:r>
              <a:rPr lang="el-GR" dirty="0"/>
              <a:t> με τις κατασκευές.</a:t>
            </a:r>
            <a:endParaRPr lang="en-US" dirty="0"/>
          </a:p>
          <a:p>
            <a:pPr lvl="1"/>
            <a:r>
              <a:rPr lang="el-GR" dirty="0" err="1"/>
              <a:t>Eργαζόμενοι</a:t>
            </a:r>
            <a:r>
              <a:rPr lang="el-GR" dirty="0"/>
              <a:t> στην καθαριότητα.</a:t>
            </a:r>
            <a:endParaRPr lang="en-US" dirty="0"/>
          </a:p>
          <a:p>
            <a:endParaRPr lang="en-US" dirty="0"/>
          </a:p>
        </p:txBody>
      </p:sp>
    </p:spTree>
    <p:extLst>
      <p:ext uri="{BB962C8B-B14F-4D97-AF65-F5344CB8AC3E}">
        <p14:creationId xmlns:p14="http://schemas.microsoft.com/office/powerpoint/2010/main" val="512129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A2BB-D02F-BA43-9728-162A144584CF}"/>
              </a:ext>
            </a:extLst>
          </p:cNvPr>
          <p:cNvSpPr>
            <a:spLocks noGrp="1"/>
          </p:cNvSpPr>
          <p:nvPr>
            <p:ph type="title"/>
          </p:nvPr>
        </p:nvSpPr>
        <p:spPr/>
        <p:txBody>
          <a:bodyPr/>
          <a:lstStyle/>
          <a:p>
            <a:r>
              <a:rPr lang="el-GR" dirty="0"/>
              <a:t>ΕΚΖΕΜΑ</a:t>
            </a:r>
            <a:br>
              <a:rPr lang="el-GR" dirty="0"/>
            </a:br>
            <a:r>
              <a:rPr lang="el-GR" sz="3600" dirty="0"/>
              <a:t>ΝΟΣΗΛΕΥΤΙΚΗ ΦΡΟΝΤΙΔΑ</a:t>
            </a:r>
            <a:endParaRPr lang="en-US" dirty="0"/>
          </a:p>
        </p:txBody>
      </p:sp>
      <p:sp>
        <p:nvSpPr>
          <p:cNvPr id="3" name="Content Placeholder 2">
            <a:extLst>
              <a:ext uri="{FF2B5EF4-FFF2-40B4-BE49-F238E27FC236}">
                <a16:creationId xmlns:a16="http://schemas.microsoft.com/office/drawing/2014/main" id="{2C1E75F8-A3BA-D941-AA32-C48916BA4CD7}"/>
              </a:ext>
            </a:extLst>
          </p:cNvPr>
          <p:cNvSpPr>
            <a:spLocks noGrp="1"/>
          </p:cNvSpPr>
          <p:nvPr>
            <p:ph idx="1"/>
          </p:nvPr>
        </p:nvSpPr>
        <p:spPr/>
        <p:txBody>
          <a:bodyPr>
            <a:normAutofit fontScale="62500" lnSpcReduction="20000"/>
          </a:bodyPr>
          <a:lstStyle/>
          <a:p>
            <a:pPr>
              <a:lnSpc>
                <a:spcPct val="160000"/>
              </a:lnSpc>
            </a:pPr>
            <a:r>
              <a:rPr lang="el-GR" dirty="0"/>
              <a:t>Η φροντίδα και αντιμετώπιση των διαφόρων τύπων εκζέματος είναι παρόμοια. </a:t>
            </a:r>
          </a:p>
          <a:p>
            <a:pPr>
              <a:lnSpc>
                <a:spcPct val="160000"/>
              </a:lnSpc>
            </a:pPr>
            <a:r>
              <a:rPr lang="el-GR" dirty="0"/>
              <a:t>Στο </a:t>
            </a:r>
            <a:r>
              <a:rPr lang="el-GR" dirty="0" err="1"/>
              <a:t>ατοπικό</a:t>
            </a:r>
            <a:r>
              <a:rPr lang="el-GR" dirty="0"/>
              <a:t> έκζεμα μία από τις κύριες επιπλοκές είναι η λοίμωξη (</a:t>
            </a:r>
            <a:r>
              <a:rPr lang="el-GR" dirty="0" err="1"/>
              <a:t>βακτηριακή</a:t>
            </a:r>
            <a:r>
              <a:rPr lang="el-GR" dirty="0"/>
              <a:t> και </a:t>
            </a:r>
            <a:r>
              <a:rPr lang="el-GR" dirty="0" err="1"/>
              <a:t>μυκητιασική</a:t>
            </a:r>
            <a:r>
              <a:rPr lang="el-GR" dirty="0"/>
              <a:t>), ειδικά σε περιοχές του δέρματος που είναι σκληρές ή έχουν </a:t>
            </a:r>
            <a:r>
              <a:rPr lang="el-GR" dirty="0" err="1"/>
              <a:t>ραγεί</a:t>
            </a:r>
            <a:r>
              <a:rPr lang="el-GR" dirty="0"/>
              <a:t>.</a:t>
            </a:r>
          </a:p>
          <a:p>
            <a:pPr>
              <a:lnSpc>
                <a:spcPct val="160000"/>
              </a:lnSpc>
            </a:pPr>
            <a:r>
              <a:rPr lang="el-GR" dirty="0"/>
              <a:t> Όταν το δέρμα μολυνθεί, δημιουργούνται φλύκταινες με </a:t>
            </a:r>
            <a:r>
              <a:rPr lang="el-GR" dirty="0" err="1"/>
              <a:t>πρασινόχροο</a:t>
            </a:r>
            <a:r>
              <a:rPr lang="el-GR" dirty="0"/>
              <a:t> ή </a:t>
            </a:r>
            <a:r>
              <a:rPr lang="el-GR" dirty="0" err="1"/>
              <a:t>κιτρινόχροο</a:t>
            </a:r>
            <a:r>
              <a:rPr lang="el-GR" dirty="0"/>
              <a:t> περιεχόμενο· ο ασθενής μπορεί να αισθάνεται κακουχία και να έχει πυρετό. </a:t>
            </a:r>
          </a:p>
          <a:p>
            <a:pPr>
              <a:lnSpc>
                <a:spcPct val="160000"/>
              </a:lnSpc>
            </a:pPr>
            <a:r>
              <a:rPr lang="el-GR" dirty="0"/>
              <a:t>Ο ρόλος του νοσηλευτή στις περιπτώσεις αυτές είναι η πρόληψη της λοίμωξης και αυτό μπορεί να επιτευχθεί με εκπαίδευση του ασθενούς, εξηγώντας του πώς μπορεί να προκληθεί η λοίμωξη και πως μπορεί να επεκταθεί με το ξύσιμο. </a:t>
            </a:r>
            <a:endParaRPr lang="en-US" dirty="0"/>
          </a:p>
          <a:p>
            <a:endParaRPr lang="en-US" dirty="0"/>
          </a:p>
        </p:txBody>
      </p:sp>
    </p:spTree>
    <p:extLst>
      <p:ext uri="{BB962C8B-B14F-4D97-AF65-F5344CB8AC3E}">
        <p14:creationId xmlns:p14="http://schemas.microsoft.com/office/powerpoint/2010/main" val="35328472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CA9F-4967-2C41-9465-A42AC5873D3A}"/>
              </a:ext>
            </a:extLst>
          </p:cNvPr>
          <p:cNvSpPr>
            <a:spLocks noGrp="1"/>
          </p:cNvSpPr>
          <p:nvPr>
            <p:ph type="title"/>
          </p:nvPr>
        </p:nvSpPr>
        <p:spPr/>
        <p:txBody>
          <a:bodyPr/>
          <a:lstStyle/>
          <a:p>
            <a:r>
              <a:rPr lang="el-GR" dirty="0"/>
              <a:t>ΕΚΖΕΜΑ</a:t>
            </a:r>
            <a:br>
              <a:rPr lang="el-GR" dirty="0"/>
            </a:br>
            <a:r>
              <a:rPr lang="el-GR" dirty="0"/>
              <a:t>ΝΟΣΗΛΕΥΤΙΚΗ ΦΡΟΝΤΙΔΑ</a:t>
            </a:r>
            <a:endParaRPr lang="en-US" dirty="0"/>
          </a:p>
        </p:txBody>
      </p:sp>
      <p:sp>
        <p:nvSpPr>
          <p:cNvPr id="3" name="Content Placeholder 2">
            <a:extLst>
              <a:ext uri="{FF2B5EF4-FFF2-40B4-BE49-F238E27FC236}">
                <a16:creationId xmlns:a16="http://schemas.microsoft.com/office/drawing/2014/main" id="{4265E8CA-54E9-464D-A8AE-A0BDA6803BC8}"/>
              </a:ext>
            </a:extLst>
          </p:cNvPr>
          <p:cNvSpPr>
            <a:spLocks noGrp="1"/>
          </p:cNvSpPr>
          <p:nvPr>
            <p:ph idx="1"/>
          </p:nvPr>
        </p:nvSpPr>
        <p:spPr/>
        <p:txBody>
          <a:bodyPr>
            <a:normAutofit fontScale="92500" lnSpcReduction="20000"/>
          </a:bodyPr>
          <a:lstStyle/>
          <a:p>
            <a:pPr>
              <a:lnSpc>
                <a:spcPct val="150000"/>
              </a:lnSpc>
            </a:pPr>
            <a:r>
              <a:rPr lang="el-GR" dirty="0"/>
              <a:t>Ο νοσηλευτής πρέπει να διερευνά μαζί με τον ασθενή τι προκαλεί ή επιδεινώνει το έκζεμα· με βάση τις απαντήσεις στα ερωτήματα αυτά ο νοσηλευτής μπορεί να προτείνει ορισμένες εξετάσεις στον ασθενή, όπως δερματική δοκιμασία (</a:t>
            </a:r>
            <a:r>
              <a:rPr lang="el-GR" dirty="0" err="1"/>
              <a:t>δερματοαντιδράσεις</a:t>
            </a:r>
            <a:r>
              <a:rPr lang="el-GR" dirty="0"/>
              <a:t>). </a:t>
            </a:r>
          </a:p>
          <a:p>
            <a:pPr>
              <a:lnSpc>
                <a:spcPct val="150000"/>
              </a:lnSpc>
            </a:pPr>
            <a:r>
              <a:rPr lang="el-GR" dirty="0"/>
              <a:t>Εάν </a:t>
            </a:r>
            <a:r>
              <a:rPr lang="el-GR" dirty="0" err="1"/>
              <a:t>ταυτοποιηθεί</a:t>
            </a:r>
            <a:r>
              <a:rPr lang="el-GR" dirty="0"/>
              <a:t> υπεύθυνο αλλεργιογόνο ή ερεθιστικός παράγοντας, τότε αυτά θα πρέπει κατά το δυνατό να αποφεύγονται.</a:t>
            </a:r>
            <a:endParaRPr lang="en-US" dirty="0"/>
          </a:p>
        </p:txBody>
      </p:sp>
    </p:spTree>
    <p:extLst>
      <p:ext uri="{BB962C8B-B14F-4D97-AF65-F5344CB8AC3E}">
        <p14:creationId xmlns:p14="http://schemas.microsoft.com/office/powerpoint/2010/main" val="3021145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843A-2C33-9D4A-B6C9-D82E0260B221}"/>
              </a:ext>
            </a:extLst>
          </p:cNvPr>
          <p:cNvSpPr>
            <a:spLocks noGrp="1"/>
          </p:cNvSpPr>
          <p:nvPr>
            <p:ph type="title"/>
          </p:nvPr>
        </p:nvSpPr>
        <p:spPr/>
        <p:txBody>
          <a:bodyPr/>
          <a:lstStyle/>
          <a:p>
            <a:r>
              <a:rPr lang="el-GR" dirty="0"/>
              <a:t>ΕΚΖΕΜΑ</a:t>
            </a:r>
            <a:br>
              <a:rPr lang="el-GR" dirty="0"/>
            </a:br>
            <a:r>
              <a:rPr lang="el-GR" dirty="0"/>
              <a:t>ΝΟΣΗΛΕΥΤΙΚΗ ΦΡΟΝΤΙΔΑ</a:t>
            </a:r>
            <a:endParaRPr lang="en-US" dirty="0"/>
          </a:p>
        </p:txBody>
      </p:sp>
      <p:sp>
        <p:nvSpPr>
          <p:cNvPr id="3" name="Content Placeholder 2">
            <a:extLst>
              <a:ext uri="{FF2B5EF4-FFF2-40B4-BE49-F238E27FC236}">
                <a16:creationId xmlns:a16="http://schemas.microsoft.com/office/drawing/2014/main" id="{6B3A4F7E-D41D-DA48-8B46-D678D9299D4B}"/>
              </a:ext>
            </a:extLst>
          </p:cNvPr>
          <p:cNvSpPr>
            <a:spLocks noGrp="1"/>
          </p:cNvSpPr>
          <p:nvPr>
            <p:ph idx="1"/>
          </p:nvPr>
        </p:nvSpPr>
        <p:spPr/>
        <p:txBody>
          <a:bodyPr>
            <a:normAutofit fontScale="70000" lnSpcReduction="20000"/>
          </a:bodyPr>
          <a:lstStyle/>
          <a:p>
            <a:pPr>
              <a:lnSpc>
                <a:spcPct val="160000"/>
              </a:lnSpc>
            </a:pPr>
            <a:r>
              <a:rPr lang="el-GR" dirty="0"/>
              <a:t>Απομακρύνετε, εάν είναι δυνατό, τον υπεύθυνο ερεθιστικό ή αλλεργιογόνο παράγοντα που προκαλεί την αντίδραση αντισώματος-αντιγόνου.</a:t>
            </a:r>
            <a:endParaRPr lang="en-US" dirty="0"/>
          </a:p>
          <a:p>
            <a:pPr>
              <a:lnSpc>
                <a:spcPct val="160000"/>
              </a:lnSpc>
            </a:pPr>
            <a:r>
              <a:rPr lang="el-GR" dirty="0"/>
              <a:t>Προσφέρετε υποστήριξη στον ασθενή και την οικογένειά του εκπαιδεύοντάς τους και ενισχύοντας τα κίνητρά τους. </a:t>
            </a:r>
          </a:p>
          <a:p>
            <a:pPr>
              <a:lnSpc>
                <a:spcPct val="160000"/>
              </a:lnSpc>
            </a:pPr>
            <a:r>
              <a:rPr lang="el-GR" dirty="0"/>
              <a:t>Εάν το έκζεμα είναι, για παράδειγμα, κιρσοειδές έκζεμα, συνιστάται στον ασθενή να φοράει ελαστικές κάλτσες ή, εάν ενδείκνυται και είναι εφικτό, μπορεί να χρειαστεί χειρουργική επέμβαση.</a:t>
            </a:r>
            <a:endParaRPr lang="en-US" dirty="0"/>
          </a:p>
          <a:p>
            <a:endParaRPr lang="en-US" dirty="0"/>
          </a:p>
        </p:txBody>
      </p:sp>
    </p:spTree>
    <p:extLst>
      <p:ext uri="{BB962C8B-B14F-4D97-AF65-F5344CB8AC3E}">
        <p14:creationId xmlns:p14="http://schemas.microsoft.com/office/powerpoint/2010/main" val="27096001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2B9E-419C-1B4D-8127-94C778475030}"/>
              </a:ext>
            </a:extLst>
          </p:cNvPr>
          <p:cNvSpPr>
            <a:spLocks noGrp="1"/>
          </p:cNvSpPr>
          <p:nvPr>
            <p:ph type="title"/>
          </p:nvPr>
        </p:nvSpPr>
        <p:spPr/>
        <p:txBody>
          <a:bodyPr/>
          <a:lstStyle/>
          <a:p>
            <a:r>
              <a:rPr lang="el-GR" dirty="0"/>
              <a:t>ΕΚΖΕΜΑ</a:t>
            </a:r>
            <a:br>
              <a:rPr lang="el-GR" dirty="0"/>
            </a:br>
            <a:r>
              <a:rPr lang="el-GR" dirty="0"/>
              <a:t>ΝΟΣΗΛΕΥΤΙΚΗ ΦΡΟΝΤΙΔΑ</a:t>
            </a:r>
            <a:endParaRPr lang="en-US" dirty="0"/>
          </a:p>
        </p:txBody>
      </p:sp>
      <p:sp>
        <p:nvSpPr>
          <p:cNvPr id="3" name="Content Placeholder 2">
            <a:extLst>
              <a:ext uri="{FF2B5EF4-FFF2-40B4-BE49-F238E27FC236}">
                <a16:creationId xmlns:a16="http://schemas.microsoft.com/office/drawing/2014/main" id="{9ABF6E37-DC15-814E-9C7D-105A96B39DDE}"/>
              </a:ext>
            </a:extLst>
          </p:cNvPr>
          <p:cNvSpPr>
            <a:spLocks noGrp="1"/>
          </p:cNvSpPr>
          <p:nvPr>
            <p:ph idx="1"/>
          </p:nvPr>
        </p:nvSpPr>
        <p:spPr/>
        <p:txBody>
          <a:bodyPr>
            <a:normAutofit fontScale="47500" lnSpcReduction="20000"/>
          </a:bodyPr>
          <a:lstStyle/>
          <a:p>
            <a:pPr>
              <a:lnSpc>
                <a:spcPct val="170000"/>
              </a:lnSpc>
            </a:pPr>
            <a:r>
              <a:rPr lang="el-GR" sz="3300" dirty="0"/>
              <a:t>Κρέμες, αλοιφές και έλαια δυνατόν να χρησιμοποιηθούν ως μαλακτικά για την καταπολέμηση της ξηρότητας και του αισθήματος κνησμού που προκαλεί η νόσος.</a:t>
            </a:r>
            <a:endParaRPr lang="en-US" sz="3300" dirty="0"/>
          </a:p>
          <a:p>
            <a:pPr>
              <a:lnSpc>
                <a:spcPct val="170000"/>
              </a:lnSpc>
            </a:pPr>
            <a:r>
              <a:rPr lang="el-GR" sz="3300" dirty="0"/>
              <a:t>Υδατικές κρέμες μπορούν να χρησιμοποιηθούν αντί για σαπούνι. </a:t>
            </a:r>
          </a:p>
          <a:p>
            <a:pPr>
              <a:lnSpc>
                <a:spcPct val="170000"/>
              </a:lnSpc>
            </a:pPr>
            <a:r>
              <a:rPr lang="el-GR" sz="3300" dirty="0"/>
              <a:t>Τα σαπούνια δυνατόν να επιδεινώσουν την ξηρότητα του δέρματος. </a:t>
            </a:r>
          </a:p>
          <a:p>
            <a:pPr>
              <a:lnSpc>
                <a:spcPct val="170000"/>
              </a:lnSpc>
            </a:pPr>
            <a:r>
              <a:rPr lang="el-GR" sz="3300" dirty="0"/>
              <a:t>Αρωματισμένα προϊόντα πρέπει να αποφεύγονται.</a:t>
            </a:r>
            <a:endParaRPr lang="en-US" sz="3300" dirty="0"/>
          </a:p>
          <a:p>
            <a:pPr>
              <a:lnSpc>
                <a:spcPct val="170000"/>
              </a:lnSpc>
            </a:pPr>
            <a:r>
              <a:rPr lang="el-GR" sz="3300" dirty="0"/>
              <a:t>Εάν επισυμβεί λοίμωξη, μπορεί να πρέπει να </a:t>
            </a:r>
            <a:r>
              <a:rPr lang="el-GR" sz="3300" dirty="0" err="1"/>
              <a:t>συνταγογραφηθούν</a:t>
            </a:r>
            <a:r>
              <a:rPr lang="el-GR" sz="3300" dirty="0"/>
              <a:t> </a:t>
            </a:r>
            <a:r>
              <a:rPr lang="el-GR" sz="3300" b="1" dirty="0"/>
              <a:t>αντιβιοτικά </a:t>
            </a:r>
            <a:r>
              <a:rPr lang="el-GR" sz="3300" dirty="0"/>
              <a:t>ή </a:t>
            </a:r>
            <a:r>
              <a:rPr lang="el-GR" sz="3300" b="1" dirty="0" err="1"/>
              <a:t>αντιμυκητιασικά</a:t>
            </a:r>
            <a:r>
              <a:rPr lang="el-GR" sz="3300" b="1" dirty="0"/>
              <a:t> </a:t>
            </a:r>
            <a:r>
              <a:rPr lang="el-GR" sz="3300" dirty="0"/>
              <a:t>φάρμακα. </a:t>
            </a:r>
          </a:p>
          <a:p>
            <a:pPr>
              <a:lnSpc>
                <a:spcPct val="170000"/>
              </a:lnSpc>
            </a:pPr>
            <a:r>
              <a:rPr lang="el-GR" sz="3300" dirty="0"/>
              <a:t>Τα φάρμακα αυτά χορηγούνται συνήθως συστηματικά, αλλά δυνατόν να χρησιμοποιηθούν και τοπικά. </a:t>
            </a:r>
            <a:endParaRPr lang="en-US" sz="3300" dirty="0"/>
          </a:p>
          <a:p>
            <a:endParaRPr lang="en-US" dirty="0"/>
          </a:p>
        </p:txBody>
      </p:sp>
    </p:spTree>
    <p:extLst>
      <p:ext uri="{BB962C8B-B14F-4D97-AF65-F5344CB8AC3E}">
        <p14:creationId xmlns:p14="http://schemas.microsoft.com/office/powerpoint/2010/main" val="3394760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ΑΝΑΤΟΜΙΑ ΔΕΡΜΑΤΟΣ</a:t>
            </a:r>
            <a:endParaRPr lang="en-US" dirty="0"/>
          </a:p>
        </p:txBody>
      </p:sp>
      <p:sp>
        <p:nvSpPr>
          <p:cNvPr id="3" name="Content Placeholder 2"/>
          <p:cNvSpPr>
            <a:spLocks noGrp="1"/>
          </p:cNvSpPr>
          <p:nvPr>
            <p:ph idx="1"/>
          </p:nvPr>
        </p:nvSpPr>
        <p:spPr/>
        <p:txBody>
          <a:bodyPr>
            <a:normAutofit/>
          </a:bodyPr>
          <a:lstStyle/>
          <a:p>
            <a:r>
              <a:rPr lang="el-GR" dirty="0"/>
              <a:t>Γενικότερα τις βλάβες στο δέρμα τις ορίζουμε ως </a:t>
            </a:r>
          </a:p>
          <a:p>
            <a:r>
              <a:rPr lang="el-GR" b="1" u="sng" dirty="0"/>
              <a:t>Βλάβες μερικής απώλειας δέρματος </a:t>
            </a:r>
            <a:r>
              <a:rPr lang="el-GR" dirty="0"/>
              <a:t>όταν υπάρχει ιστική απώλεια που αφορά μόνο ένα τμήμα της πχ επιδερμίδα, θηλώδη στιβάδα του χορίου </a:t>
            </a:r>
          </a:p>
          <a:p>
            <a:r>
              <a:rPr lang="el-GR" b="1" u="sng" dirty="0"/>
              <a:t>Βλάβες ολικής απώλειας δέρματος </a:t>
            </a:r>
            <a:r>
              <a:rPr lang="el-GR" dirty="0"/>
              <a:t>όταν η βλάβη αφορά την επιδερμίδα και το χόριο.</a:t>
            </a:r>
            <a:endParaRPr lang="en-US" dirty="0"/>
          </a:p>
        </p:txBody>
      </p:sp>
    </p:spTree>
    <p:extLst>
      <p:ext uri="{BB962C8B-B14F-4D97-AF65-F5344CB8AC3E}">
        <p14:creationId xmlns:p14="http://schemas.microsoft.com/office/powerpoint/2010/main" val="24417189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2B9E-419C-1B4D-8127-94C778475030}"/>
              </a:ext>
            </a:extLst>
          </p:cNvPr>
          <p:cNvSpPr>
            <a:spLocks noGrp="1"/>
          </p:cNvSpPr>
          <p:nvPr>
            <p:ph type="title"/>
          </p:nvPr>
        </p:nvSpPr>
        <p:spPr/>
        <p:txBody>
          <a:bodyPr/>
          <a:lstStyle/>
          <a:p>
            <a:r>
              <a:rPr lang="el-GR" dirty="0"/>
              <a:t>ΕΚΖΕΜΑ</a:t>
            </a:r>
            <a:br>
              <a:rPr lang="el-GR" dirty="0"/>
            </a:br>
            <a:r>
              <a:rPr lang="el-GR" dirty="0"/>
              <a:t>ΝΟΣΗΛΕΥΤΙΚΗ ΦΡΟΝΤΙΔΑ</a:t>
            </a:r>
            <a:endParaRPr lang="en-US" dirty="0"/>
          </a:p>
        </p:txBody>
      </p:sp>
      <p:sp>
        <p:nvSpPr>
          <p:cNvPr id="3" name="Content Placeholder 2">
            <a:extLst>
              <a:ext uri="{FF2B5EF4-FFF2-40B4-BE49-F238E27FC236}">
                <a16:creationId xmlns:a16="http://schemas.microsoft.com/office/drawing/2014/main" id="{9ABF6E37-DC15-814E-9C7D-105A96B39DDE}"/>
              </a:ext>
            </a:extLst>
          </p:cNvPr>
          <p:cNvSpPr>
            <a:spLocks noGrp="1"/>
          </p:cNvSpPr>
          <p:nvPr>
            <p:ph idx="1"/>
          </p:nvPr>
        </p:nvSpPr>
        <p:spPr/>
        <p:txBody>
          <a:bodyPr>
            <a:normAutofit fontScale="70000" lnSpcReduction="20000"/>
          </a:bodyPr>
          <a:lstStyle/>
          <a:p>
            <a:pPr>
              <a:lnSpc>
                <a:spcPct val="160000"/>
              </a:lnSpc>
            </a:pPr>
            <a:r>
              <a:rPr lang="el-GR" dirty="0"/>
              <a:t>Σε μερικές περιπτώσεις μπορεί να χρησιμοποιηθούν τοπικά σκευάσματα </a:t>
            </a:r>
            <a:r>
              <a:rPr lang="el-GR" dirty="0" err="1"/>
              <a:t>στεροειδών</a:t>
            </a:r>
            <a:r>
              <a:rPr lang="el-GR" dirty="0"/>
              <a:t> για τη μείωση της φλεγμονής, όμως τα σκευάσματα αυτά πρέπει να χρησιμοποιούνται με προσοχή και όχι για χρονικό διάστημα μεγαλύτερο από το απολύτως απαραίτητο.</a:t>
            </a:r>
            <a:endParaRPr lang="en-US" dirty="0"/>
          </a:p>
          <a:p>
            <a:pPr>
              <a:lnSpc>
                <a:spcPct val="160000"/>
              </a:lnSpc>
            </a:pPr>
            <a:r>
              <a:rPr lang="el-GR" dirty="0"/>
              <a:t>Υπάρχουν τοπικά σκευάσματα που περιέχουν συνδυασμούς αντιβιοτικών και </a:t>
            </a:r>
            <a:r>
              <a:rPr lang="el-GR" dirty="0" err="1"/>
              <a:t>στεροειδών</a:t>
            </a:r>
            <a:r>
              <a:rPr lang="el-GR" dirty="0"/>
              <a:t>, όμως αυτά πρέπει να χρησιμοποιούνται για μικρά χρονικά διαστήματα.</a:t>
            </a:r>
          </a:p>
          <a:p>
            <a:pPr>
              <a:lnSpc>
                <a:spcPct val="160000"/>
              </a:lnSpc>
            </a:pPr>
            <a:r>
              <a:rPr lang="el-GR" dirty="0"/>
              <a:t>Δυνατόν να χρησιμοποιηθούν </a:t>
            </a:r>
            <a:r>
              <a:rPr lang="el-GR" dirty="0" err="1"/>
              <a:t>αντιϊσταμινικά</a:t>
            </a:r>
            <a:r>
              <a:rPr lang="el-GR" dirty="0"/>
              <a:t>.</a:t>
            </a:r>
            <a:r>
              <a:rPr lang="en-US" dirty="0"/>
              <a:t> </a:t>
            </a:r>
          </a:p>
          <a:p>
            <a:endParaRPr lang="en-US" dirty="0"/>
          </a:p>
        </p:txBody>
      </p:sp>
    </p:spTree>
    <p:extLst>
      <p:ext uri="{BB962C8B-B14F-4D97-AF65-F5344CB8AC3E}">
        <p14:creationId xmlns:p14="http://schemas.microsoft.com/office/powerpoint/2010/main" val="25474557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8D3DF-AE4D-CF47-9460-D4C129049241}"/>
              </a:ext>
            </a:extLst>
          </p:cNvPr>
          <p:cNvSpPr>
            <a:spLocks noGrp="1"/>
          </p:cNvSpPr>
          <p:nvPr>
            <p:ph type="title"/>
          </p:nvPr>
        </p:nvSpPr>
        <p:spPr/>
        <p:txBody>
          <a:bodyPr/>
          <a:lstStyle/>
          <a:p>
            <a:r>
              <a:rPr lang="el-GR" dirty="0"/>
              <a:t>ΕΚΖΕΜΑ</a:t>
            </a:r>
            <a:br>
              <a:rPr lang="el-GR" dirty="0"/>
            </a:br>
            <a:r>
              <a:rPr lang="el-GR" dirty="0"/>
              <a:t>ΝΟΣΗΛΕΥΤΙΚΗ ΦΡΟΝΤΙΔΑ</a:t>
            </a:r>
            <a:endParaRPr lang="en-US" dirty="0"/>
          </a:p>
        </p:txBody>
      </p:sp>
      <p:sp>
        <p:nvSpPr>
          <p:cNvPr id="3" name="Content Placeholder 2">
            <a:extLst>
              <a:ext uri="{FF2B5EF4-FFF2-40B4-BE49-F238E27FC236}">
                <a16:creationId xmlns:a16="http://schemas.microsoft.com/office/drawing/2014/main" id="{0DB6A40F-30E3-5E43-847C-7C0ED44D6F7E}"/>
              </a:ext>
            </a:extLst>
          </p:cNvPr>
          <p:cNvSpPr>
            <a:spLocks noGrp="1"/>
          </p:cNvSpPr>
          <p:nvPr>
            <p:ph idx="1"/>
          </p:nvPr>
        </p:nvSpPr>
        <p:spPr/>
        <p:txBody>
          <a:bodyPr>
            <a:normAutofit fontScale="70000" lnSpcReduction="20000"/>
          </a:bodyPr>
          <a:lstStyle/>
          <a:p>
            <a:pPr>
              <a:lnSpc>
                <a:spcPct val="160000"/>
              </a:lnSpc>
            </a:pPr>
            <a:r>
              <a:rPr lang="el-GR" dirty="0"/>
              <a:t>Άλλα ζητήματα που πρέπει να έχει υπόψη ο νοσηλευτής είναι:</a:t>
            </a:r>
            <a:endParaRPr lang="en-US" dirty="0"/>
          </a:p>
          <a:p>
            <a:pPr>
              <a:lnSpc>
                <a:spcPct val="160000"/>
              </a:lnSpc>
            </a:pPr>
            <a:r>
              <a:rPr lang="el-GR" dirty="0"/>
              <a:t>Να ενθαρρύνει την κατάκλιση, καθώς ο ύπνος μπορεί να είναι δύσκολος για μερικούς ασθενείς.</a:t>
            </a:r>
            <a:endParaRPr lang="en-US" dirty="0"/>
          </a:p>
          <a:p>
            <a:pPr>
              <a:lnSpc>
                <a:spcPct val="160000"/>
              </a:lnSpc>
            </a:pPr>
            <a:r>
              <a:rPr lang="el-GR" dirty="0"/>
              <a:t>Πιθανόν να απαιτούνται διατροφικές συμβουλές εάν το υπεύθυνο αλλεργιογόνο είναι τροφή· συνιστάται παραπομπή σε διαιτολόγο.</a:t>
            </a:r>
            <a:endParaRPr lang="en-US" dirty="0"/>
          </a:p>
          <a:p>
            <a:pPr>
              <a:lnSpc>
                <a:spcPct val="160000"/>
              </a:lnSpc>
            </a:pPr>
            <a:r>
              <a:rPr lang="el-GR" dirty="0"/>
              <a:t>Κατά τη χρήση των φαρμάκων ο νοσηλευτής πρέπει σε όλες τις περιπτώσεις να φοράει γάντια, όχι μόνο για τη μείωση του κίνδυνου μετάδοσης λοιμώξεων, αλλά και για την αποφυγή απορρόφησης από τα χέρια του των φαρμάκων του ασθενούς.</a:t>
            </a:r>
            <a:endParaRPr lang="en-US" dirty="0"/>
          </a:p>
          <a:p>
            <a:endParaRPr lang="en-US" dirty="0"/>
          </a:p>
        </p:txBody>
      </p:sp>
    </p:spTree>
    <p:extLst>
      <p:ext uri="{BB962C8B-B14F-4D97-AF65-F5344CB8AC3E}">
        <p14:creationId xmlns:p14="http://schemas.microsoft.com/office/powerpoint/2010/main" val="40553131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60A6-7D9D-EA4B-8E60-DC369744CF01}"/>
              </a:ext>
            </a:extLst>
          </p:cNvPr>
          <p:cNvSpPr>
            <a:spLocks noGrp="1"/>
          </p:cNvSpPr>
          <p:nvPr>
            <p:ph type="title"/>
          </p:nvPr>
        </p:nvSpPr>
        <p:spPr/>
        <p:txBody>
          <a:bodyPr/>
          <a:lstStyle/>
          <a:p>
            <a:r>
              <a:rPr lang="el-GR" dirty="0"/>
              <a:t>ΨΩΡΙΑΣΗ</a:t>
            </a:r>
            <a:endParaRPr lang="en-US" dirty="0"/>
          </a:p>
        </p:txBody>
      </p:sp>
      <p:sp>
        <p:nvSpPr>
          <p:cNvPr id="3" name="Content Placeholder 2">
            <a:extLst>
              <a:ext uri="{FF2B5EF4-FFF2-40B4-BE49-F238E27FC236}">
                <a16:creationId xmlns:a16="http://schemas.microsoft.com/office/drawing/2014/main" id="{16F57EBA-357F-5B43-9E18-049BFC65D2F8}"/>
              </a:ext>
            </a:extLst>
          </p:cNvPr>
          <p:cNvSpPr>
            <a:spLocks noGrp="1"/>
          </p:cNvSpPr>
          <p:nvPr>
            <p:ph idx="1"/>
          </p:nvPr>
        </p:nvSpPr>
        <p:spPr/>
        <p:txBody>
          <a:bodyPr>
            <a:normAutofit fontScale="40000" lnSpcReduction="20000"/>
          </a:bodyPr>
          <a:lstStyle/>
          <a:p>
            <a:pPr>
              <a:lnSpc>
                <a:spcPct val="170000"/>
              </a:lnSpc>
            </a:pPr>
            <a:r>
              <a:rPr lang="el-GR" sz="3400" dirty="0"/>
              <a:t>Είναι μία μη λοιμώδης, φλεγμονώδης διαταραχή που μπορεί να εκδηλωθεί με </a:t>
            </a:r>
            <a:r>
              <a:rPr lang="el-GR" sz="3400" dirty="0" err="1"/>
              <a:t>εξέρυθρες</a:t>
            </a:r>
            <a:r>
              <a:rPr lang="el-GR" sz="3400" dirty="0"/>
              <a:t>, επηρμένες, σαφώς </a:t>
            </a:r>
            <a:r>
              <a:rPr lang="el-GR" sz="3400" dirty="0" err="1"/>
              <a:t>περιγεγραμμένες</a:t>
            </a:r>
            <a:r>
              <a:rPr lang="el-GR" sz="3400" dirty="0"/>
              <a:t> πλάκες με </a:t>
            </a:r>
            <a:r>
              <a:rPr lang="el-GR" sz="3400" dirty="0" err="1"/>
              <a:t>λευκωπά-αργυρόχροα</a:t>
            </a:r>
            <a:r>
              <a:rPr lang="el-GR" sz="3400" dirty="0"/>
              <a:t> λέπια (</a:t>
            </a:r>
            <a:r>
              <a:rPr lang="el-GR" sz="3400" dirty="0" err="1"/>
              <a:t>Mitchell</a:t>
            </a:r>
            <a:r>
              <a:rPr lang="el-GR" sz="3400" dirty="0"/>
              <a:t> και </a:t>
            </a:r>
            <a:r>
              <a:rPr lang="el-GR" sz="3400" dirty="0" err="1"/>
              <a:t>Kennedy</a:t>
            </a:r>
            <a:r>
              <a:rPr lang="el-GR" sz="3400" dirty="0"/>
              <a:t>, 2006).</a:t>
            </a:r>
          </a:p>
          <a:p>
            <a:pPr>
              <a:lnSpc>
                <a:spcPct val="170000"/>
              </a:lnSpc>
            </a:pPr>
            <a:r>
              <a:rPr lang="el-GR" sz="3400" dirty="0"/>
              <a:t>Η πάθηση μπορεί να ποικίλλει από ήπια έως σοβαρή. </a:t>
            </a:r>
          </a:p>
          <a:p>
            <a:pPr>
              <a:lnSpc>
                <a:spcPct val="170000"/>
              </a:lnSpc>
            </a:pPr>
            <a:r>
              <a:rPr lang="el-GR" sz="3400" dirty="0"/>
              <a:t>Η αιτιολογία είναι άγνωστη.</a:t>
            </a:r>
            <a:endParaRPr lang="en-US" sz="3400" dirty="0"/>
          </a:p>
          <a:p>
            <a:pPr>
              <a:lnSpc>
                <a:spcPct val="170000"/>
              </a:lnSpc>
            </a:pPr>
            <a:r>
              <a:rPr lang="el-GR" sz="3400" dirty="0"/>
              <a:t>Ο ασθενής δυνατόν επίσης να εμφανίζει κνησμό. </a:t>
            </a:r>
          </a:p>
          <a:p>
            <a:pPr>
              <a:lnSpc>
                <a:spcPct val="170000"/>
              </a:lnSpc>
            </a:pPr>
            <a:r>
              <a:rPr lang="el-GR" sz="3400" dirty="0"/>
              <a:t>Εάν ξύσει τις βλάβες, τα λέπια απορρίπτονται εύκολα. </a:t>
            </a:r>
          </a:p>
          <a:p>
            <a:pPr>
              <a:lnSpc>
                <a:spcPct val="170000"/>
              </a:lnSpc>
            </a:pPr>
            <a:r>
              <a:rPr lang="el-GR" sz="3400" dirty="0"/>
              <a:t>Το αίσθημα κνησμού εντοπίζεται συχνότερα στη ράχη, τους αγκώνες, τα γόνατα και το τριχωτό της κεφαλής. </a:t>
            </a:r>
          </a:p>
          <a:p>
            <a:pPr>
              <a:lnSpc>
                <a:spcPct val="170000"/>
              </a:lnSpc>
            </a:pPr>
            <a:r>
              <a:rPr lang="el-GR" sz="3400" dirty="0"/>
              <a:t>Αυτή η δερματική νόσος μπορεί επίσης να προκαλέσει αισθήματα ντροπής και "βρωμιάς" στον ασθενή.</a:t>
            </a:r>
            <a:endParaRPr lang="en-US" sz="3400" dirty="0"/>
          </a:p>
          <a:p>
            <a:endParaRPr lang="en-US" dirty="0"/>
          </a:p>
        </p:txBody>
      </p:sp>
    </p:spTree>
    <p:extLst>
      <p:ext uri="{BB962C8B-B14F-4D97-AF65-F5344CB8AC3E}">
        <p14:creationId xmlns:p14="http://schemas.microsoft.com/office/powerpoint/2010/main" val="41986960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1E04-070E-214C-8800-2240205DA2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4AF71A9-716B-CE44-B50E-F5C2BF08464F}"/>
              </a:ext>
            </a:extLst>
          </p:cNvPr>
          <p:cNvPicPr>
            <a:picLocks noGrp="1" noChangeAspect="1"/>
          </p:cNvPicPr>
          <p:nvPr>
            <p:ph idx="1"/>
          </p:nvPr>
        </p:nvPicPr>
        <p:blipFill>
          <a:blip r:embed="rId2"/>
          <a:stretch>
            <a:fillRect/>
          </a:stretch>
        </p:blipFill>
        <p:spPr>
          <a:xfrm>
            <a:off x="2412135" y="1825625"/>
            <a:ext cx="4319730" cy="4351338"/>
          </a:xfrm>
        </p:spPr>
      </p:pic>
    </p:spTree>
    <p:extLst>
      <p:ext uri="{BB962C8B-B14F-4D97-AF65-F5344CB8AC3E}">
        <p14:creationId xmlns:p14="http://schemas.microsoft.com/office/powerpoint/2010/main" val="39656506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F089F-17D0-134C-B9B1-E5554B6E0FB9}"/>
              </a:ext>
            </a:extLst>
          </p:cNvPr>
          <p:cNvSpPr>
            <a:spLocks noGrp="1"/>
          </p:cNvSpPr>
          <p:nvPr>
            <p:ph type="title"/>
          </p:nvPr>
        </p:nvSpPr>
        <p:spPr/>
        <p:txBody>
          <a:bodyPr/>
          <a:lstStyle/>
          <a:p>
            <a:r>
              <a:rPr lang="el-GR" dirty="0"/>
              <a:t>ΨΩΡΙΑΣΗ</a:t>
            </a:r>
            <a:endParaRPr lang="en-US" dirty="0"/>
          </a:p>
        </p:txBody>
      </p:sp>
      <p:pic>
        <p:nvPicPr>
          <p:cNvPr id="5" name="Content Placeholder 4">
            <a:extLst>
              <a:ext uri="{FF2B5EF4-FFF2-40B4-BE49-F238E27FC236}">
                <a16:creationId xmlns:a16="http://schemas.microsoft.com/office/drawing/2014/main" id="{EE313BA4-7ED1-AD49-8CBE-D900D0D3EBE0}"/>
              </a:ext>
            </a:extLst>
          </p:cNvPr>
          <p:cNvPicPr>
            <a:picLocks noGrp="1" noChangeAspect="1"/>
          </p:cNvPicPr>
          <p:nvPr>
            <p:ph idx="1"/>
          </p:nvPr>
        </p:nvPicPr>
        <p:blipFill>
          <a:blip r:embed="rId2"/>
          <a:stretch>
            <a:fillRect/>
          </a:stretch>
        </p:blipFill>
        <p:spPr>
          <a:xfrm>
            <a:off x="1326934" y="1825625"/>
            <a:ext cx="6490131" cy="4351338"/>
          </a:xfrm>
        </p:spPr>
      </p:pic>
    </p:spTree>
    <p:extLst>
      <p:ext uri="{BB962C8B-B14F-4D97-AF65-F5344CB8AC3E}">
        <p14:creationId xmlns:p14="http://schemas.microsoft.com/office/powerpoint/2010/main" val="12574568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39691-6161-E946-BEDE-E4CE3F2F0F7A}"/>
              </a:ext>
            </a:extLst>
          </p:cNvPr>
          <p:cNvSpPr>
            <a:spLocks noGrp="1"/>
          </p:cNvSpPr>
          <p:nvPr>
            <p:ph type="title"/>
          </p:nvPr>
        </p:nvSpPr>
        <p:spPr/>
        <p:txBody>
          <a:bodyPr/>
          <a:lstStyle/>
          <a:p>
            <a:r>
              <a:rPr lang="el-GR" dirty="0"/>
              <a:t>ΨΩΡΙΑΣΗ</a:t>
            </a:r>
            <a:endParaRPr lang="en-US" dirty="0"/>
          </a:p>
        </p:txBody>
      </p:sp>
      <p:pic>
        <p:nvPicPr>
          <p:cNvPr id="5" name="Content Placeholder 4">
            <a:extLst>
              <a:ext uri="{FF2B5EF4-FFF2-40B4-BE49-F238E27FC236}">
                <a16:creationId xmlns:a16="http://schemas.microsoft.com/office/drawing/2014/main" id="{47C404A8-9A65-1544-BA5A-DDEED20483BE}"/>
              </a:ext>
            </a:extLst>
          </p:cNvPr>
          <p:cNvPicPr>
            <a:picLocks noGrp="1" noChangeAspect="1"/>
          </p:cNvPicPr>
          <p:nvPr>
            <p:ph idx="1"/>
          </p:nvPr>
        </p:nvPicPr>
        <p:blipFill>
          <a:blip r:embed="rId2"/>
          <a:stretch>
            <a:fillRect/>
          </a:stretch>
        </p:blipFill>
        <p:spPr>
          <a:xfrm>
            <a:off x="625932" y="2348753"/>
            <a:ext cx="7889418" cy="3303944"/>
          </a:xfrm>
        </p:spPr>
      </p:pic>
    </p:spTree>
    <p:extLst>
      <p:ext uri="{BB962C8B-B14F-4D97-AF65-F5344CB8AC3E}">
        <p14:creationId xmlns:p14="http://schemas.microsoft.com/office/powerpoint/2010/main" val="33936867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65390-BB7A-3347-9A6A-3D02FD773218}"/>
              </a:ext>
            </a:extLst>
          </p:cNvPr>
          <p:cNvSpPr>
            <a:spLocks noGrp="1"/>
          </p:cNvSpPr>
          <p:nvPr>
            <p:ph type="title"/>
          </p:nvPr>
        </p:nvSpPr>
        <p:spPr/>
        <p:txBody>
          <a:bodyPr/>
          <a:lstStyle/>
          <a:p>
            <a:r>
              <a:rPr lang="el-GR" dirty="0"/>
              <a:t>ΨΩΡΙΑΣΗ</a:t>
            </a:r>
            <a:endParaRPr lang="en-US" dirty="0"/>
          </a:p>
        </p:txBody>
      </p:sp>
      <p:pic>
        <p:nvPicPr>
          <p:cNvPr id="5" name="Content Placeholder 4">
            <a:extLst>
              <a:ext uri="{FF2B5EF4-FFF2-40B4-BE49-F238E27FC236}">
                <a16:creationId xmlns:a16="http://schemas.microsoft.com/office/drawing/2014/main" id="{7B827C57-F40F-B145-96F7-F0BB91D38576}"/>
              </a:ext>
            </a:extLst>
          </p:cNvPr>
          <p:cNvPicPr>
            <a:picLocks noGrp="1" noChangeAspect="1"/>
          </p:cNvPicPr>
          <p:nvPr>
            <p:ph idx="1"/>
          </p:nvPr>
        </p:nvPicPr>
        <p:blipFill>
          <a:blip r:embed="rId2"/>
          <a:stretch>
            <a:fillRect/>
          </a:stretch>
        </p:blipFill>
        <p:spPr>
          <a:xfrm>
            <a:off x="1260029" y="1825625"/>
            <a:ext cx="6623942" cy="4351338"/>
          </a:xfrm>
        </p:spPr>
      </p:pic>
    </p:spTree>
    <p:extLst>
      <p:ext uri="{BB962C8B-B14F-4D97-AF65-F5344CB8AC3E}">
        <p14:creationId xmlns:p14="http://schemas.microsoft.com/office/powerpoint/2010/main" val="1748747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90DE-A5CE-3045-B455-B05445D0659D}"/>
              </a:ext>
            </a:extLst>
          </p:cNvPr>
          <p:cNvSpPr>
            <a:spLocks noGrp="1"/>
          </p:cNvSpPr>
          <p:nvPr>
            <p:ph type="title"/>
          </p:nvPr>
        </p:nvSpPr>
        <p:spPr/>
        <p:txBody>
          <a:bodyPr/>
          <a:lstStyle/>
          <a:p>
            <a:r>
              <a:rPr lang="el-GR" dirty="0"/>
              <a:t>ΨΩΡΙΑΣΗ</a:t>
            </a:r>
            <a:endParaRPr lang="en-US" dirty="0"/>
          </a:p>
        </p:txBody>
      </p:sp>
      <p:pic>
        <p:nvPicPr>
          <p:cNvPr id="5" name="Content Placeholder 4">
            <a:extLst>
              <a:ext uri="{FF2B5EF4-FFF2-40B4-BE49-F238E27FC236}">
                <a16:creationId xmlns:a16="http://schemas.microsoft.com/office/drawing/2014/main" id="{5334D197-E76A-0D46-97FA-3E3E425DEC6A}"/>
              </a:ext>
            </a:extLst>
          </p:cNvPr>
          <p:cNvPicPr>
            <a:picLocks noGrp="1" noChangeAspect="1"/>
          </p:cNvPicPr>
          <p:nvPr>
            <p:ph idx="1"/>
          </p:nvPr>
        </p:nvPicPr>
        <p:blipFill>
          <a:blip r:embed="rId2"/>
          <a:stretch>
            <a:fillRect/>
          </a:stretch>
        </p:blipFill>
        <p:spPr>
          <a:xfrm>
            <a:off x="1631950" y="1829594"/>
            <a:ext cx="5880100" cy="4343400"/>
          </a:xfrm>
        </p:spPr>
      </p:pic>
    </p:spTree>
    <p:extLst>
      <p:ext uri="{BB962C8B-B14F-4D97-AF65-F5344CB8AC3E}">
        <p14:creationId xmlns:p14="http://schemas.microsoft.com/office/powerpoint/2010/main" val="4521227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96C1-FA4F-6144-B35F-CDEAFD62B95F}"/>
              </a:ext>
            </a:extLst>
          </p:cNvPr>
          <p:cNvSpPr>
            <a:spLocks noGrp="1"/>
          </p:cNvSpPr>
          <p:nvPr>
            <p:ph type="title"/>
          </p:nvPr>
        </p:nvSpPr>
        <p:spPr/>
        <p:txBody>
          <a:bodyPr/>
          <a:lstStyle/>
          <a:p>
            <a:r>
              <a:rPr lang="el-GR" dirty="0"/>
              <a:t>ΨΩΡΙΑΣΗ</a:t>
            </a:r>
            <a:endParaRPr lang="en-US" dirty="0"/>
          </a:p>
        </p:txBody>
      </p:sp>
      <p:pic>
        <p:nvPicPr>
          <p:cNvPr id="5" name="Content Placeholder 4">
            <a:extLst>
              <a:ext uri="{FF2B5EF4-FFF2-40B4-BE49-F238E27FC236}">
                <a16:creationId xmlns:a16="http://schemas.microsoft.com/office/drawing/2014/main" id="{9EB0FDB8-8716-8246-A93E-263F0AD4963B}"/>
              </a:ext>
            </a:extLst>
          </p:cNvPr>
          <p:cNvPicPr>
            <a:picLocks noGrp="1" noChangeAspect="1"/>
          </p:cNvPicPr>
          <p:nvPr>
            <p:ph idx="1"/>
          </p:nvPr>
        </p:nvPicPr>
        <p:blipFill>
          <a:blip r:embed="rId2"/>
          <a:stretch>
            <a:fillRect/>
          </a:stretch>
        </p:blipFill>
        <p:spPr>
          <a:xfrm>
            <a:off x="932329" y="1948759"/>
            <a:ext cx="6940807" cy="3914159"/>
          </a:xfrm>
        </p:spPr>
      </p:pic>
    </p:spTree>
    <p:extLst>
      <p:ext uri="{BB962C8B-B14F-4D97-AF65-F5344CB8AC3E}">
        <p14:creationId xmlns:p14="http://schemas.microsoft.com/office/powerpoint/2010/main" val="18835956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3192-BD09-EA42-943B-6B9EA1C9E647}"/>
              </a:ext>
            </a:extLst>
          </p:cNvPr>
          <p:cNvSpPr>
            <a:spLocks noGrp="1"/>
          </p:cNvSpPr>
          <p:nvPr>
            <p:ph type="title"/>
          </p:nvPr>
        </p:nvSpPr>
        <p:spPr/>
        <p:txBody>
          <a:bodyPr/>
          <a:lstStyle/>
          <a:p>
            <a:r>
              <a:rPr lang="el-GR" dirty="0"/>
              <a:t>ΨΩΡΙΑΣΗ</a:t>
            </a:r>
            <a:endParaRPr lang="en-US" dirty="0"/>
          </a:p>
        </p:txBody>
      </p:sp>
      <p:pic>
        <p:nvPicPr>
          <p:cNvPr id="5" name="Content Placeholder 4">
            <a:extLst>
              <a:ext uri="{FF2B5EF4-FFF2-40B4-BE49-F238E27FC236}">
                <a16:creationId xmlns:a16="http://schemas.microsoft.com/office/drawing/2014/main" id="{93C0C34D-1DB9-1144-8E16-E98BBD41FC83}"/>
              </a:ext>
            </a:extLst>
          </p:cNvPr>
          <p:cNvPicPr>
            <a:picLocks noGrp="1" noChangeAspect="1"/>
          </p:cNvPicPr>
          <p:nvPr>
            <p:ph idx="1"/>
          </p:nvPr>
        </p:nvPicPr>
        <p:blipFill>
          <a:blip r:embed="rId2"/>
          <a:stretch>
            <a:fillRect/>
          </a:stretch>
        </p:blipFill>
        <p:spPr>
          <a:xfrm>
            <a:off x="1881041" y="1825625"/>
            <a:ext cx="5381918" cy="4351338"/>
          </a:xfrm>
        </p:spPr>
      </p:pic>
    </p:spTree>
    <p:extLst>
      <p:ext uri="{BB962C8B-B14F-4D97-AF65-F5344CB8AC3E}">
        <p14:creationId xmlns:p14="http://schemas.microsoft.com/office/powerpoint/2010/main" val="297222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ΕΠΟΥΛΩΣΗ ΚΑΤΑ ΠΡΩΤΟ ΣΚΟΠΟ</a:t>
            </a:r>
            <a:endParaRPr lang="en-US" dirty="0"/>
          </a:p>
        </p:txBody>
      </p:sp>
      <p:sp>
        <p:nvSpPr>
          <p:cNvPr id="3" name="Content Placeholder 2"/>
          <p:cNvSpPr>
            <a:spLocks noGrp="1"/>
          </p:cNvSpPr>
          <p:nvPr>
            <p:ph idx="1"/>
          </p:nvPr>
        </p:nvSpPr>
        <p:spPr/>
        <p:txBody>
          <a:bodyPr>
            <a:normAutofit/>
          </a:bodyPr>
          <a:lstStyle/>
          <a:p>
            <a:r>
              <a:rPr lang="el-GR" dirty="0"/>
              <a:t>Καθαρό χωρίς παρουσία μικροβιακού φορτίου</a:t>
            </a:r>
            <a:endParaRPr lang="en-US" dirty="0"/>
          </a:p>
          <a:p>
            <a:r>
              <a:rPr lang="el-GR" dirty="0"/>
              <a:t>Τα χείλη συμπλησιάζουν το ένα το άλλο (χειρουργική τομή) συνήθως με την χρήση ραμμάτων</a:t>
            </a:r>
            <a:endParaRPr lang="en-US" dirty="0"/>
          </a:p>
          <a:p>
            <a:r>
              <a:rPr lang="el-GR" dirty="0"/>
              <a:t>Χωρίς μεγάλη απώλεια ιστού</a:t>
            </a:r>
          </a:p>
        </p:txBody>
      </p:sp>
    </p:spTree>
    <p:extLst>
      <p:ext uri="{BB962C8B-B14F-4D97-AF65-F5344CB8AC3E}">
        <p14:creationId xmlns:p14="http://schemas.microsoft.com/office/powerpoint/2010/main" val="5882506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9261-7A61-C843-8E0E-90A7F2A1E151}"/>
              </a:ext>
            </a:extLst>
          </p:cNvPr>
          <p:cNvSpPr>
            <a:spLocks noGrp="1"/>
          </p:cNvSpPr>
          <p:nvPr>
            <p:ph type="title"/>
          </p:nvPr>
        </p:nvSpPr>
        <p:spPr/>
        <p:txBody>
          <a:bodyPr/>
          <a:lstStyle/>
          <a:p>
            <a:r>
              <a:rPr lang="el-GR" dirty="0"/>
              <a:t>ΨΩΡΙΑΣΗ</a:t>
            </a:r>
            <a:endParaRPr lang="en-US" dirty="0"/>
          </a:p>
        </p:txBody>
      </p:sp>
      <p:sp>
        <p:nvSpPr>
          <p:cNvPr id="3" name="Content Placeholder 2">
            <a:extLst>
              <a:ext uri="{FF2B5EF4-FFF2-40B4-BE49-F238E27FC236}">
                <a16:creationId xmlns:a16="http://schemas.microsoft.com/office/drawing/2014/main" id="{AC2FBFC6-3335-5849-ABE8-884B59F76A67}"/>
              </a:ext>
            </a:extLst>
          </p:cNvPr>
          <p:cNvSpPr>
            <a:spLocks noGrp="1"/>
          </p:cNvSpPr>
          <p:nvPr>
            <p:ph idx="1"/>
          </p:nvPr>
        </p:nvSpPr>
        <p:spPr/>
        <p:txBody>
          <a:bodyPr>
            <a:normAutofit fontScale="55000" lnSpcReduction="20000"/>
          </a:bodyPr>
          <a:lstStyle/>
          <a:p>
            <a:pPr>
              <a:lnSpc>
                <a:spcPct val="160000"/>
              </a:lnSpc>
            </a:pPr>
            <a:r>
              <a:rPr lang="el-GR" dirty="0"/>
              <a:t>Σε </a:t>
            </a:r>
            <a:r>
              <a:rPr lang="el-GR" dirty="0" err="1"/>
              <a:t>παθοφυσιολογικό</a:t>
            </a:r>
            <a:r>
              <a:rPr lang="el-GR" dirty="0"/>
              <a:t> επίπεδο, τα κύτταρα της βασικής στιβάδας της επιδερμίδας αναπαράγονται και η ταχύτερη προς τα άνω κίνηση των κυττάρων αυτών μέσω της επιδερμίδας οδηγεί σε ατελή ωρίμανση της ανώτερης στιβάδας (</a:t>
            </a:r>
            <a:r>
              <a:rPr lang="el-GR" dirty="0" err="1"/>
              <a:t>Waugh</a:t>
            </a:r>
            <a:r>
              <a:rPr lang="el-GR" dirty="0"/>
              <a:t> και </a:t>
            </a:r>
            <a:r>
              <a:rPr lang="el-GR" dirty="0" err="1"/>
              <a:t>Grant</a:t>
            </a:r>
            <a:r>
              <a:rPr lang="el-GR" dirty="0"/>
              <a:t>, 2006)· υπάρχει υπερπαραγωγή των κυττάρων του δέρματος. </a:t>
            </a:r>
          </a:p>
          <a:p>
            <a:pPr>
              <a:lnSpc>
                <a:spcPct val="160000"/>
              </a:lnSpc>
            </a:pPr>
            <a:r>
              <a:rPr lang="el-GR" dirty="0"/>
              <a:t>Μερικές φορές η ψωρίαση συνδυάζεται με αρθρίτιδα, οπότε καλείται </a:t>
            </a:r>
            <a:r>
              <a:rPr lang="el-GR" dirty="0" err="1"/>
              <a:t>ψωριασική</a:t>
            </a:r>
            <a:r>
              <a:rPr lang="el-GR" dirty="0"/>
              <a:t> αρθροπάθεια. </a:t>
            </a:r>
          </a:p>
          <a:p>
            <a:pPr>
              <a:lnSpc>
                <a:spcPct val="160000"/>
              </a:lnSpc>
            </a:pPr>
            <a:r>
              <a:rPr lang="el-GR" dirty="0"/>
              <a:t>Το εξάνθημα που μπορεί να παρατηρηθεί σε ψωρίαση εμφανίζεται όταν ο ασθενής εκδηλώνει επεισόδιο αρθρίτιδας.</a:t>
            </a:r>
            <a:endParaRPr lang="en-US" dirty="0"/>
          </a:p>
          <a:p>
            <a:pPr>
              <a:lnSpc>
                <a:spcPct val="160000"/>
              </a:lnSpc>
            </a:pPr>
            <a:r>
              <a:rPr lang="el-GR" dirty="0"/>
              <a:t>Τριάντα πέντε τοις εκατό των ασθενών με τη νόσο αυτή έχουν οικογενειακό ιστορικό (</a:t>
            </a:r>
            <a:r>
              <a:rPr lang="el-GR" dirty="0" err="1"/>
              <a:t>Mitchell</a:t>
            </a:r>
            <a:r>
              <a:rPr lang="el-GR" dirty="0"/>
              <a:t> και </a:t>
            </a:r>
            <a:r>
              <a:rPr lang="el-GR" dirty="0" err="1"/>
              <a:t>Kennedy</a:t>
            </a:r>
            <a:r>
              <a:rPr lang="el-GR" dirty="0"/>
              <a:t>, 2006)·</a:t>
            </a:r>
            <a:endParaRPr lang="en-US" dirty="0"/>
          </a:p>
        </p:txBody>
      </p:sp>
    </p:spTree>
    <p:extLst>
      <p:ext uri="{BB962C8B-B14F-4D97-AF65-F5344CB8AC3E}">
        <p14:creationId xmlns:p14="http://schemas.microsoft.com/office/powerpoint/2010/main" val="18789267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4313-2BFE-C04C-9D08-8443FDF6F1F7}"/>
              </a:ext>
            </a:extLst>
          </p:cNvPr>
          <p:cNvSpPr>
            <a:spLocks noGrp="1"/>
          </p:cNvSpPr>
          <p:nvPr>
            <p:ph type="title"/>
          </p:nvPr>
        </p:nvSpPr>
        <p:spPr/>
        <p:txBody>
          <a:bodyPr/>
          <a:lstStyle/>
          <a:p>
            <a:r>
              <a:rPr lang="el-GR" dirty="0"/>
              <a:t>ΨΩΡΙΑΣΗ</a:t>
            </a:r>
            <a:endParaRPr lang="en-US" dirty="0"/>
          </a:p>
        </p:txBody>
      </p:sp>
      <p:sp>
        <p:nvSpPr>
          <p:cNvPr id="3" name="Content Placeholder 2">
            <a:extLst>
              <a:ext uri="{FF2B5EF4-FFF2-40B4-BE49-F238E27FC236}">
                <a16:creationId xmlns:a16="http://schemas.microsoft.com/office/drawing/2014/main" id="{5D33F98B-C474-6E47-B35F-196FF7371385}"/>
              </a:ext>
            </a:extLst>
          </p:cNvPr>
          <p:cNvSpPr>
            <a:spLocks noGrp="1"/>
          </p:cNvSpPr>
          <p:nvPr>
            <p:ph idx="1"/>
          </p:nvPr>
        </p:nvSpPr>
        <p:spPr/>
        <p:txBody>
          <a:bodyPr>
            <a:normAutofit fontScale="55000" lnSpcReduction="20000"/>
          </a:bodyPr>
          <a:lstStyle/>
          <a:p>
            <a:pPr marL="0" indent="0">
              <a:lnSpc>
                <a:spcPct val="170000"/>
              </a:lnSpc>
              <a:buNone/>
            </a:pPr>
            <a:r>
              <a:rPr lang="el-GR" dirty="0" err="1"/>
              <a:t>Εκλυτικοί</a:t>
            </a:r>
            <a:r>
              <a:rPr lang="el-GR" dirty="0"/>
              <a:t>/επιβαρυντικοί παράγοντες: </a:t>
            </a:r>
            <a:endParaRPr lang="en-US" dirty="0"/>
          </a:p>
          <a:p>
            <a:pPr>
              <a:lnSpc>
                <a:spcPct val="170000"/>
              </a:lnSpc>
            </a:pPr>
            <a:r>
              <a:rPr lang="el-GR" dirty="0"/>
              <a:t>Λοίμωξη (στρεπτοκοκκική λοίμωξη του φάρυγγα).</a:t>
            </a:r>
            <a:endParaRPr lang="en-US" dirty="0"/>
          </a:p>
          <a:p>
            <a:pPr>
              <a:lnSpc>
                <a:spcPct val="170000"/>
              </a:lnSpc>
            </a:pPr>
            <a:r>
              <a:rPr lang="el-GR" dirty="0"/>
              <a:t>Φάρμακα, κυρίως ανθελονοσιακά, αντικαταθλιπτικά, β-</a:t>
            </a:r>
            <a:r>
              <a:rPr lang="el-GR" dirty="0" err="1"/>
              <a:t>αποκλειστές</a:t>
            </a:r>
            <a:r>
              <a:rPr lang="el-GR" dirty="0"/>
              <a:t>.</a:t>
            </a:r>
            <a:endParaRPr lang="en-US" dirty="0"/>
          </a:p>
          <a:p>
            <a:pPr>
              <a:lnSpc>
                <a:spcPct val="170000"/>
              </a:lnSpc>
            </a:pPr>
            <a:r>
              <a:rPr lang="el-GR" dirty="0"/>
              <a:t>Η ηλιακή ακτινοβολία (μπορεί να βοηθήσει ή να επιδεινώσει).</a:t>
            </a:r>
            <a:endParaRPr lang="en-US" dirty="0"/>
          </a:p>
          <a:p>
            <a:pPr>
              <a:lnSpc>
                <a:spcPct val="170000"/>
              </a:lnSpc>
            </a:pPr>
            <a:r>
              <a:rPr lang="el-GR" dirty="0"/>
              <a:t>Ορμόνες – η ψωρίαση μπορεί να βελτιωθεί ή να επιδεινωθεί κατά την κύηση ή την έμμηνο ρύση.</a:t>
            </a:r>
            <a:endParaRPr lang="en-US" dirty="0"/>
          </a:p>
          <a:p>
            <a:pPr>
              <a:lnSpc>
                <a:spcPct val="170000"/>
              </a:lnSpc>
            </a:pPr>
            <a:r>
              <a:rPr lang="el-GR" dirty="0"/>
              <a:t>Ψυχολογικό </a:t>
            </a:r>
            <a:r>
              <a:rPr lang="el-GR" dirty="0" err="1"/>
              <a:t>stress</a:t>
            </a:r>
            <a:r>
              <a:rPr lang="el-GR" dirty="0"/>
              <a:t>, όπως απώλεια αγαπημένου προσώπου, διαζύγιο ή προετοιμασία για εξετάσεις.</a:t>
            </a:r>
            <a:endParaRPr lang="en-US" dirty="0"/>
          </a:p>
          <a:p>
            <a:pPr>
              <a:lnSpc>
                <a:spcPct val="170000"/>
              </a:lnSpc>
            </a:pPr>
            <a:r>
              <a:rPr lang="el-GR" dirty="0"/>
              <a:t>Τραύμα, όπως έγκαυμα, η περιοχή μίας κάκωσης ή μία χειρουργική ουλή.</a:t>
            </a:r>
            <a:endParaRPr lang="en-US" dirty="0"/>
          </a:p>
          <a:p>
            <a:endParaRPr lang="en-US" dirty="0"/>
          </a:p>
        </p:txBody>
      </p:sp>
    </p:spTree>
    <p:extLst>
      <p:ext uri="{BB962C8B-B14F-4D97-AF65-F5344CB8AC3E}">
        <p14:creationId xmlns:p14="http://schemas.microsoft.com/office/powerpoint/2010/main" val="17612494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253E-7664-A34F-976C-08BA8EF3B99C}"/>
              </a:ext>
            </a:extLst>
          </p:cNvPr>
          <p:cNvSpPr>
            <a:spLocks noGrp="1"/>
          </p:cNvSpPr>
          <p:nvPr>
            <p:ph type="title"/>
          </p:nvPr>
        </p:nvSpPr>
        <p:spPr/>
        <p:txBody>
          <a:bodyPr/>
          <a:lstStyle/>
          <a:p>
            <a:r>
              <a:rPr lang="el-GR" dirty="0"/>
              <a:t>ΨΩΡΙΑΣΗ</a:t>
            </a:r>
            <a:endParaRPr lang="en-US" dirty="0"/>
          </a:p>
        </p:txBody>
      </p:sp>
      <p:sp>
        <p:nvSpPr>
          <p:cNvPr id="3" name="Content Placeholder 2">
            <a:extLst>
              <a:ext uri="{FF2B5EF4-FFF2-40B4-BE49-F238E27FC236}">
                <a16:creationId xmlns:a16="http://schemas.microsoft.com/office/drawing/2014/main" id="{CD0DB0B9-DE39-4840-9EE2-83A58398DBDF}"/>
              </a:ext>
            </a:extLst>
          </p:cNvPr>
          <p:cNvSpPr>
            <a:spLocks noGrp="1"/>
          </p:cNvSpPr>
          <p:nvPr>
            <p:ph idx="1"/>
          </p:nvPr>
        </p:nvSpPr>
        <p:spPr/>
        <p:txBody>
          <a:bodyPr>
            <a:normAutofit fontScale="62500" lnSpcReduction="20000"/>
          </a:bodyPr>
          <a:lstStyle/>
          <a:p>
            <a:pPr>
              <a:lnSpc>
                <a:spcPct val="170000"/>
              </a:lnSpc>
            </a:pPr>
            <a:r>
              <a:rPr lang="el-GR" dirty="0"/>
              <a:t>Βιοψία δέρματος, δερματικό επίχρισμα, φαρυγγικό επίχρισμα, αιματολογικές εξετάσεις, αλλά και η κλινική εξέταση είναι απαραίτητα για την επιβεβαίωση της διάγνωσης (</a:t>
            </a:r>
            <a:r>
              <a:rPr lang="el-GR" dirty="0" err="1"/>
              <a:t>Page</a:t>
            </a:r>
            <a:r>
              <a:rPr lang="el-GR" dirty="0"/>
              <a:t>, 2006). </a:t>
            </a:r>
          </a:p>
          <a:p>
            <a:pPr>
              <a:lnSpc>
                <a:spcPct val="170000"/>
              </a:lnSpc>
            </a:pPr>
            <a:r>
              <a:rPr lang="el-GR" dirty="0"/>
              <a:t>Η θεραπεία περιλαμβάνει, εκτός των άλλων, ψυχολογική υποστήριξη για τον ασθενή και την οικογένειά του.</a:t>
            </a:r>
            <a:endParaRPr lang="en-US" dirty="0"/>
          </a:p>
          <a:p>
            <a:pPr>
              <a:lnSpc>
                <a:spcPct val="170000"/>
              </a:lnSpc>
            </a:pPr>
            <a:r>
              <a:rPr lang="el-GR" dirty="0"/>
              <a:t>Υπάρχουν διάφορες τοπικές θεραπείες για την αντιμετώπιση της ψωρίασης. </a:t>
            </a:r>
          </a:p>
          <a:p>
            <a:pPr>
              <a:lnSpc>
                <a:spcPct val="170000"/>
              </a:lnSpc>
            </a:pPr>
            <a:r>
              <a:rPr lang="el-GR" dirty="0"/>
              <a:t>Ο νοσηλευτής οφείλει να ενθαρρύνει και να προτρέπει τον ασθενή να εφαρμόζει τις θεραπείες αυτές και να τηρεί σχολαστικά τη θεραπευτική αγωγή. Ακολουθεί μία λίστα τοπικών θεραπειών.</a:t>
            </a:r>
            <a:endParaRPr lang="en-US" dirty="0"/>
          </a:p>
        </p:txBody>
      </p:sp>
    </p:spTree>
    <p:extLst>
      <p:ext uri="{BB962C8B-B14F-4D97-AF65-F5344CB8AC3E}">
        <p14:creationId xmlns:p14="http://schemas.microsoft.com/office/powerpoint/2010/main" val="35413155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65E9-FBF8-3542-8BA6-40D9138F52AD}"/>
              </a:ext>
            </a:extLst>
          </p:cNvPr>
          <p:cNvSpPr>
            <a:spLocks noGrp="1"/>
          </p:cNvSpPr>
          <p:nvPr>
            <p:ph type="title"/>
          </p:nvPr>
        </p:nvSpPr>
        <p:spPr/>
        <p:txBody>
          <a:bodyPr/>
          <a:lstStyle/>
          <a:p>
            <a:r>
              <a:rPr lang="el-GR" dirty="0"/>
              <a:t>ΨΩΡΙΑΣΗ</a:t>
            </a:r>
            <a:endParaRPr lang="en-US" dirty="0"/>
          </a:p>
        </p:txBody>
      </p:sp>
      <p:sp>
        <p:nvSpPr>
          <p:cNvPr id="3" name="Content Placeholder 2">
            <a:extLst>
              <a:ext uri="{FF2B5EF4-FFF2-40B4-BE49-F238E27FC236}">
                <a16:creationId xmlns:a16="http://schemas.microsoft.com/office/drawing/2014/main" id="{D869AF28-6622-F544-A053-E020A67A2118}"/>
              </a:ext>
            </a:extLst>
          </p:cNvPr>
          <p:cNvSpPr>
            <a:spLocks noGrp="1"/>
          </p:cNvSpPr>
          <p:nvPr>
            <p:ph idx="1"/>
          </p:nvPr>
        </p:nvSpPr>
        <p:spPr/>
        <p:txBody>
          <a:bodyPr>
            <a:normAutofit fontScale="55000" lnSpcReduction="20000"/>
          </a:bodyPr>
          <a:lstStyle/>
          <a:p>
            <a:pPr>
              <a:lnSpc>
                <a:spcPct val="160000"/>
              </a:lnSpc>
            </a:pPr>
            <a:r>
              <a:rPr lang="el-GR" dirty="0"/>
              <a:t>Πρέπει να σημειωθεί ότι όποια θεραπεία και αν επιλέγεται, δεν πρόκειται για θεραπεία ίασης της νόσου, ενώ δεν υπάρχει μία θεραπευτική αγωγή που να είναι κατάλληλη για όλους τους ασθενείς με ψωρίαση, απαιτείται δηλαδή εξατομικευμένη προσέγγιση (</a:t>
            </a:r>
            <a:r>
              <a:rPr lang="el-GR" dirty="0" err="1"/>
              <a:t>Mitchell</a:t>
            </a:r>
            <a:r>
              <a:rPr lang="el-GR" dirty="0"/>
              <a:t> και </a:t>
            </a:r>
            <a:r>
              <a:rPr lang="el-GR" dirty="0" err="1"/>
              <a:t>Kennedy</a:t>
            </a:r>
            <a:r>
              <a:rPr lang="el-GR" dirty="0"/>
              <a:t>, 2006):</a:t>
            </a:r>
            <a:endParaRPr lang="en-US" dirty="0"/>
          </a:p>
          <a:p>
            <a:pPr>
              <a:lnSpc>
                <a:spcPct val="160000"/>
              </a:lnSpc>
            </a:pPr>
            <a:r>
              <a:rPr lang="el-GR" dirty="0"/>
              <a:t>Μαλακτικά για τη λίπανση του δέρματος, τη διευκόλυνση της απολέπισης και την ανακούφιση του ασθενούς.</a:t>
            </a:r>
            <a:endParaRPr lang="en-US" dirty="0"/>
          </a:p>
          <a:p>
            <a:pPr>
              <a:lnSpc>
                <a:spcPct val="160000"/>
              </a:lnSpc>
            </a:pPr>
            <a:r>
              <a:rPr lang="el-GR" dirty="0"/>
              <a:t>Αλοιφή πίσσας – τα σκευάσματα αυτά έχουν </a:t>
            </a:r>
            <a:r>
              <a:rPr lang="el-GR" dirty="0" err="1"/>
              <a:t>αντικνησμώδη</a:t>
            </a:r>
            <a:r>
              <a:rPr lang="el-GR" dirty="0"/>
              <a:t> και αντιφλεγμονώδη δράση (τα σκευάσματα αυτά δυνατόν να αφήσουν στίγματα στα ρούχα).</a:t>
            </a:r>
            <a:endParaRPr lang="en-US" dirty="0"/>
          </a:p>
          <a:p>
            <a:pPr>
              <a:lnSpc>
                <a:spcPct val="160000"/>
              </a:lnSpc>
            </a:pPr>
            <a:r>
              <a:rPr lang="el-GR" dirty="0" err="1"/>
              <a:t>Διθρανόλη</a:t>
            </a:r>
            <a:r>
              <a:rPr lang="el-GR" dirty="0"/>
              <a:t> – το σκεύασμα αυτό χρησιμοποιείται για την καταστολή του κυτταρικού πολλαπλασιασμού.</a:t>
            </a:r>
            <a:endParaRPr lang="en-US" dirty="0"/>
          </a:p>
          <a:p>
            <a:endParaRPr lang="en-US" dirty="0"/>
          </a:p>
        </p:txBody>
      </p:sp>
    </p:spTree>
    <p:extLst>
      <p:ext uri="{BB962C8B-B14F-4D97-AF65-F5344CB8AC3E}">
        <p14:creationId xmlns:p14="http://schemas.microsoft.com/office/powerpoint/2010/main" val="41463245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65E9-FBF8-3542-8BA6-40D9138F52AD}"/>
              </a:ext>
            </a:extLst>
          </p:cNvPr>
          <p:cNvSpPr>
            <a:spLocks noGrp="1"/>
          </p:cNvSpPr>
          <p:nvPr>
            <p:ph type="title"/>
          </p:nvPr>
        </p:nvSpPr>
        <p:spPr/>
        <p:txBody>
          <a:bodyPr/>
          <a:lstStyle/>
          <a:p>
            <a:r>
              <a:rPr lang="el-GR" dirty="0"/>
              <a:t>ΨΩΡΙΑΣΗ</a:t>
            </a:r>
            <a:endParaRPr lang="en-US" dirty="0"/>
          </a:p>
        </p:txBody>
      </p:sp>
      <p:sp>
        <p:nvSpPr>
          <p:cNvPr id="3" name="Content Placeholder 2">
            <a:extLst>
              <a:ext uri="{FF2B5EF4-FFF2-40B4-BE49-F238E27FC236}">
                <a16:creationId xmlns:a16="http://schemas.microsoft.com/office/drawing/2014/main" id="{D869AF28-6622-F544-A053-E020A67A2118}"/>
              </a:ext>
            </a:extLst>
          </p:cNvPr>
          <p:cNvSpPr>
            <a:spLocks noGrp="1"/>
          </p:cNvSpPr>
          <p:nvPr>
            <p:ph idx="1"/>
          </p:nvPr>
        </p:nvSpPr>
        <p:spPr/>
        <p:txBody>
          <a:bodyPr>
            <a:normAutofit fontScale="70000" lnSpcReduction="20000"/>
          </a:bodyPr>
          <a:lstStyle/>
          <a:p>
            <a:pPr>
              <a:lnSpc>
                <a:spcPct val="170000"/>
              </a:lnSpc>
            </a:pPr>
            <a:r>
              <a:rPr lang="el-GR" sz="2600" dirty="0"/>
              <a:t>Ανάλογα της βιταμίνης D, όπως </a:t>
            </a:r>
            <a:r>
              <a:rPr lang="el-GR" sz="2600" dirty="0" err="1"/>
              <a:t>καλσιποτριόλη</a:t>
            </a:r>
            <a:r>
              <a:rPr lang="el-GR" sz="2600" dirty="0"/>
              <a:t>, </a:t>
            </a:r>
            <a:r>
              <a:rPr lang="el-GR" sz="2600" dirty="0" err="1"/>
              <a:t>τακαλσιτόλη</a:t>
            </a:r>
            <a:r>
              <a:rPr lang="el-GR" sz="2600" dirty="0"/>
              <a:t> και </a:t>
            </a:r>
            <a:r>
              <a:rPr lang="el-GR" sz="2600" dirty="0" err="1"/>
              <a:t>καλσιτριόλη</a:t>
            </a:r>
            <a:r>
              <a:rPr lang="el-GR" sz="2600" dirty="0"/>
              <a:t>· μεταξύ άλλων, αναστέλλουν τον κυτταρικό πολλαπλασιασμό.</a:t>
            </a:r>
            <a:endParaRPr lang="en-US" sz="2600" dirty="0"/>
          </a:p>
          <a:p>
            <a:pPr>
              <a:lnSpc>
                <a:spcPct val="170000"/>
              </a:lnSpc>
            </a:pPr>
            <a:r>
              <a:rPr lang="el-GR" sz="2600" dirty="0"/>
              <a:t>Φωτοθεραπεία μπορεί να χρησιμοποιηθεί για την αναστολή της κυτταρικής διαίρεσης σε ορισμένες μορφές ψωρίασης.</a:t>
            </a:r>
            <a:endParaRPr lang="en-US" sz="2600" dirty="0"/>
          </a:p>
          <a:p>
            <a:pPr>
              <a:lnSpc>
                <a:spcPct val="170000"/>
              </a:lnSpc>
            </a:pPr>
            <a:r>
              <a:rPr lang="el-GR" sz="2600" dirty="0" err="1"/>
              <a:t>Μεθοτρεξάτη</a:t>
            </a:r>
            <a:r>
              <a:rPr lang="el-GR" sz="2600" dirty="0"/>
              <a:t> – το φάρμακο αυτό χρησιμοποιείται συχνά στη θεραπεία του καρκίνου· αναστέλλει την κυτταρική διαίρεση.</a:t>
            </a:r>
            <a:endParaRPr lang="en-US" sz="2600" dirty="0"/>
          </a:p>
          <a:p>
            <a:pPr>
              <a:lnSpc>
                <a:spcPct val="170000"/>
              </a:lnSpc>
            </a:pPr>
            <a:r>
              <a:rPr lang="el-GR" sz="2600" dirty="0" err="1"/>
              <a:t>Ρετινοειδή</a:t>
            </a:r>
            <a:r>
              <a:rPr lang="el-GR" sz="2600" dirty="0"/>
              <a:t> – τα σκευάσματα αυτά τροποποιούν τη δραστηριότητα της επιδερμίδας.</a:t>
            </a:r>
            <a:endParaRPr lang="en-US" sz="2600" dirty="0"/>
          </a:p>
          <a:p>
            <a:pPr>
              <a:lnSpc>
                <a:spcPct val="170000"/>
              </a:lnSpc>
            </a:pPr>
            <a:r>
              <a:rPr lang="el-GR" sz="2600" dirty="0" err="1"/>
              <a:t>Στεροειδή</a:t>
            </a:r>
            <a:r>
              <a:rPr lang="el-GR" sz="2600" dirty="0"/>
              <a:t> – χρησιμοποιούνται μόνο για μικρό χρονικό διάστημα.</a:t>
            </a:r>
            <a:endParaRPr lang="en-US" sz="2600" dirty="0"/>
          </a:p>
          <a:p>
            <a:endParaRPr lang="en-US" dirty="0"/>
          </a:p>
        </p:txBody>
      </p:sp>
    </p:spTree>
    <p:extLst>
      <p:ext uri="{BB962C8B-B14F-4D97-AF65-F5344CB8AC3E}">
        <p14:creationId xmlns:p14="http://schemas.microsoft.com/office/powerpoint/2010/main" val="29556530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392</TotalTime>
  <Words>4058</Words>
  <Application>Microsoft Office PowerPoint</Application>
  <PresentationFormat>Προβολή στην οθόνη (4:3)</PresentationFormat>
  <Paragraphs>319</Paragraphs>
  <Slides>94</Slides>
  <Notes>6</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94</vt:i4>
      </vt:variant>
    </vt:vector>
  </HeadingPairs>
  <TitlesOfParts>
    <vt:vector size="103" baseType="lpstr">
      <vt:lpstr>MS PGothic</vt:lpstr>
      <vt:lpstr>MS PGothic</vt:lpstr>
      <vt:lpstr>Arial</vt:lpstr>
      <vt:lpstr>Calibri</vt:lpstr>
      <vt:lpstr>Calibri Light</vt:lpstr>
      <vt:lpstr>Symbol</vt:lpstr>
      <vt:lpstr>Tahoma</vt:lpstr>
      <vt:lpstr>Times New Roman</vt:lpstr>
      <vt:lpstr>Office Theme</vt:lpstr>
      <vt:lpstr>  ΜΑΘΗΜΑ: Η ΕΚΤΙΜΗΣΗ ΤΟΥ ΔΕΡΜΑΤΟΣ (ΚΑΛΥΠΤΗΡΙΟ ΣΥΣΤΗΜΑ)  </vt:lpstr>
      <vt:lpstr>Παρουσίαση του PowerPoint</vt:lpstr>
      <vt:lpstr>ΑΝΑΤΟΜΙΑ ΔΕΡΜΑΤΟΣ</vt:lpstr>
      <vt:lpstr>ΑΝΑΤΟΜΙΑ ΔΕΡΜΑΤΟΣ</vt:lpstr>
      <vt:lpstr>ΑΝΑΤΟΜΙΑ ΔΕΡΜΑΤΟΣ</vt:lpstr>
      <vt:lpstr>ΑΝΑΤΟΜΙΑ ΔΕΡΜΑΤΟΣ</vt:lpstr>
      <vt:lpstr>ΑΝΑΤΟΜΙΑ ΔΕΡΜΑΤΟΣ</vt:lpstr>
      <vt:lpstr>ΑΝΑΤΟΜΙΑ ΔΕΡΜΑΤΟΣ</vt:lpstr>
      <vt:lpstr>ΕΠΟΥΛΩΣΗ ΚΑΤΑ ΠΡΩΤΟ ΣΚΟΠΟ</vt:lpstr>
      <vt:lpstr>ΑΝΑΤΟΜΙΑ ΔΕΡΜΑΤΟΣ</vt:lpstr>
      <vt:lpstr>ΕΠΟΥΛΩΣΗ ΚΑΤΑ ΠΡΩΤΟ ΣΚΟΠΟ</vt:lpstr>
      <vt:lpstr>ΕΠΟΥΛΩΣΗ</vt:lpstr>
      <vt:lpstr>ΕΠΟΥΛΩΣΗ</vt:lpstr>
      <vt:lpstr>ΕΠΟΥΛΩΣΗ</vt:lpstr>
      <vt:lpstr>ΕΠΟΥΛΩΣΗ</vt:lpstr>
      <vt:lpstr>ΕΠΟΥΛΩΣΗ</vt:lpstr>
      <vt:lpstr>ΕΠΟΥΛΩΣΗ</vt:lpstr>
      <vt:lpstr>ΕΠΟΥΛΩΣΗ</vt:lpstr>
      <vt:lpstr>ΕΠΟΥΛΩΣΗ</vt:lpstr>
      <vt:lpstr>ΕΠΟΥΛΩΣΗ</vt:lpstr>
      <vt:lpstr>ΕΠΟΥΛΩΣΗ</vt:lpstr>
      <vt:lpstr>ΕΠΟΥΛΩΣΗ ΚΑΤΑ ΔΕΥΤΕΡΟ ΣΚΟΠΟ</vt:lpstr>
      <vt:lpstr>ΕΠΟΥΛΩΣΗ ΚΑΤΑ ΔΕΥΤΕΡΟ ΣΚΟΠΟ</vt:lpstr>
      <vt:lpstr>ΕΠΟΥΛΩΣΗ ΚΑΤΑ ΔΕΥΤΕΡΟ ΣΚΟΠΟ</vt:lpstr>
      <vt:lpstr>ΕΠΟΥΛΩΣΗ ΚΑΤΑ ΔΕΥΤΕΡΟ ΣΚΟΠΟ</vt:lpstr>
      <vt:lpstr>ΕΠΟΥΛΩΣΗ ΚΑΤΑ ΔΕΥΤΕΡΟ ΣΚΟΠΟ</vt:lpstr>
      <vt:lpstr>ΣΥΣΤΟΛΗ ΤΟΥ ΤΡΑΥΜΑΤΟΣ</vt:lpstr>
      <vt:lpstr>Παρουσίαση του PowerPoint</vt:lpstr>
      <vt:lpstr>Παρουσίαση του PowerPoint</vt:lpstr>
      <vt:lpstr>ΕΠΟΥΛΩΣΗ ΚΑΤΑ ΔΕΥΤΕΡΟ ΣΚΟΠΟ</vt:lpstr>
      <vt:lpstr>ΕΠΟΥΛΩΣΗ ΚΑΤΑ ΤΡΙΤΟ ΣΚΟΠΟ </vt:lpstr>
      <vt:lpstr>ΠΑΡΑΓΟΝΤΕΣ ΑΝΑΣΤΑΛΤΙΚΟΙ ΤΗΣ ΕΠΟΥΛΩΣΗΣ</vt:lpstr>
      <vt:lpstr>ΠΑΡΑΓΟΝΤΕΣ ΑΝΑΣΤΑΛΤΙΚΟΙ ΤΗΣ ΕΠΟΥΛΩΣΗΣ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ΚΑΚΟΗΘΕΣ ΜΕΛΑΝΩΜΑ</vt:lpstr>
      <vt:lpstr>Παρουσίαση του PowerPoint</vt:lpstr>
      <vt:lpstr>Παρουσίαση του PowerPoint</vt:lpstr>
      <vt:lpstr>Παρουσίαση του PowerPoint</vt:lpstr>
      <vt:lpstr>ΚΑΚΟΗΘΕΣ ΜΕΛΑΝΩΜΑ</vt:lpstr>
      <vt:lpstr>ΒΑΣΙΚΟΚΥΤΤΑΡΙΚΟ ΚΑΡΚΙΝΩΜΑ ΚΑΙ ΠΛΑΚΩΔΕΣ ΚΑΡΚΙΝΩΜΑ </vt:lpstr>
      <vt:lpstr>ΒΑΣΙΚΟΚΥΤΤΑΡΙΚΟ ΚΑΡΚΙΝΩΜΑ ΚΑΙ ΠΛΑΚΩΔΕΣ ΚΑΡΚΙΝΩΜΑ </vt:lpstr>
      <vt:lpstr>ΒΑΣΙΚΟΚΥΤΤΑΡΙΚΟ ΚΑΡΚΙΝΩΜΑ ΚΑΙ ΠΛΑΚΩΔΕΣ ΚΑΡΚΙΝΩΜΑ </vt:lpstr>
      <vt:lpstr>ΕΚΖΕΜΑ</vt:lpstr>
      <vt:lpstr>ΕΚΖΕΜΑ</vt:lpstr>
      <vt:lpstr>ΕΝΔΟΓΕΝΕΣ ΕΚΖΕΜΑ ΑΤΟΠΙΚΟ ΕΚΖΕΜΑ</vt:lpstr>
      <vt:lpstr>ΕΝΔΟΓΕΝΕΣ ΕΚΖΕΜΑ ΑΤΟΠΙΚΟ ΕΚΖΕΜΑ</vt:lpstr>
      <vt:lpstr>ΕΝΔΟΓΕΝΕΣ ΕΚΖΕΜΑ ΑΤΟΠΙΚΟ ΕΚΖΕΜΑ</vt:lpstr>
      <vt:lpstr>ΕΝΔΟΓΕΝΕΣ ΕΚΖΕΜΑ ΑΤΟΠΙΚΟ ΕΚΖΕΜΑ</vt:lpstr>
      <vt:lpstr>ΕΝΔΟΓΕΝΕΣ ΕΚΖΕΜΑ ΑΤΟΠΙΚΟ ΕΚΖΕΜΑ</vt:lpstr>
      <vt:lpstr>ΕΝΔΟΓΕΝΕΣ ΕΚΖΕΜΑ ΔΙΣΚΟΕΙΔΕΣ ΕΚΖΕΜΑ</vt:lpstr>
      <vt:lpstr>ΕΝΔΟΓΕΝΕΣ ΕΚΖΕΜΑ ΔΙΣΚΟΕΙΔΕΣ ΕΚΖΕΜΑ</vt:lpstr>
      <vt:lpstr>ΕΝΔΟΓΕΝΕΣ ΕΚΖΕΜΑ ΣΜΗΓΜΑΤΟΡΡΟΪΚΟ ΕΚΖΕΜΑ</vt:lpstr>
      <vt:lpstr>ΕΝΔΟΓΕΝΕΣ ΕΚΖΕΜΑ ΣΜΗΓΜΑΤΟΡΡΟΪΚΟ ΕΚΖΕΜΑ</vt:lpstr>
      <vt:lpstr>ΕΝΔΟΓΕΝΕΣ ΕΚΖΕΜΑ ΚΙΡΣΟΕΙΔΕΣ ΕΚΖΕΜΑ</vt:lpstr>
      <vt:lpstr>ΕΚΖΕΜΑ-ΔΙΑΓΝΩΣΗ</vt:lpstr>
      <vt:lpstr>ΕΚΖΕΜΑ-ΔΙΑΓΝΩΣΗ</vt:lpstr>
      <vt:lpstr>ΕΞΩΓΕΝΕΣ ΕΚΖΕΜΑ</vt:lpstr>
      <vt:lpstr>ΕΞΩΓΕΝΕΣ ΕΚΖΕΜΑ</vt:lpstr>
      <vt:lpstr>ΕΞΩΓΕΝΕΣ ΕΚΖΕΜΑ</vt:lpstr>
      <vt:lpstr>ΕΚΖΕΜΑ ΝΟΣΗΛΕΥΤΙΚΗ ΦΡΟΝΤΙΔΑ</vt:lpstr>
      <vt:lpstr>ΕΚΖΕΜΑ ΝΟΣΗΛΕΥΤΙΚΗ ΦΡΟΝΤΙΔΑ</vt:lpstr>
      <vt:lpstr>ΕΚΖΕΜΑ ΝΟΣΗΛΕΥΤΙΚΗ ΦΡΟΝΤΙΔΑ</vt:lpstr>
      <vt:lpstr>ΕΚΖΕΜΑ ΝΟΣΗΛΕΥΤΙΚΗ ΦΡΟΝΤΙΔΑ</vt:lpstr>
      <vt:lpstr>ΕΚΖΕΜΑ ΝΟΣΗΛΕΥΤΙΚΗ ΦΡΟΝΤΙΔΑ</vt:lpstr>
      <vt:lpstr>ΕΚΖΕΜΑ ΝΟΣΗΛΕΥΤΙΚΗ ΦΡΟΝΤΙΔΑ</vt:lpstr>
      <vt:lpstr>ΨΩΡΙΑΣΗ</vt:lpstr>
      <vt:lpstr>Παρουσίαση του PowerPoint</vt:lpstr>
      <vt:lpstr>ΨΩΡΙΑΣΗ</vt:lpstr>
      <vt:lpstr>ΨΩΡΙΑΣΗ</vt:lpstr>
      <vt:lpstr>ΨΩΡΙΑΣΗ</vt:lpstr>
      <vt:lpstr>ΨΩΡΙΑΣΗ</vt:lpstr>
      <vt:lpstr>ΨΩΡΙΑΣΗ</vt:lpstr>
      <vt:lpstr>ΨΩΡΙΑΣΗ</vt:lpstr>
      <vt:lpstr>ΨΩΡΙΑΣΗ</vt:lpstr>
      <vt:lpstr>ΨΩΡΙΑΣΗ</vt:lpstr>
      <vt:lpstr>ΨΩΡΙΑΣΗ</vt:lpstr>
      <vt:lpstr>ΨΩΡΙΑΣΗ</vt:lpstr>
      <vt:lpstr>ΨΩΡΙΑΣΗ</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Georgios Vasilopoulos</dc:creator>
  <cp:lastModifiedBy>SOFIA ZYGA</cp:lastModifiedBy>
  <cp:revision>5</cp:revision>
  <dcterms:created xsi:type="dcterms:W3CDTF">2020-12-18T19:37:14Z</dcterms:created>
  <dcterms:modified xsi:type="dcterms:W3CDTF">2021-04-12T07:27:53Z</dcterms:modified>
</cp:coreProperties>
</file>