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2" r:id="rId7"/>
    <p:sldId id="268" r:id="rId8"/>
    <p:sldId id="263" r:id="rId9"/>
    <p:sldId id="264" r:id="rId10"/>
    <p:sldId id="265" r:id="rId11"/>
    <p:sldId id="267" r:id="rId12"/>
    <p:sldId id="269" r:id="rId13"/>
    <p:sldId id="271" r:id="rId14"/>
    <p:sldId id="272" r:id="rId15"/>
    <p:sldId id="286" r:id="rId16"/>
    <p:sldId id="275" r:id="rId17"/>
    <p:sldId id="279" r:id="rId18"/>
    <p:sldId id="276" r:id="rId19"/>
    <p:sldId id="277" r:id="rId20"/>
    <p:sldId id="287" r:id="rId21"/>
    <p:sldId id="270" r:id="rId22"/>
    <p:sldId id="288" r:id="rId23"/>
    <p:sldId id="281" r:id="rId24"/>
    <p:sldId id="290" r:id="rId25"/>
    <p:sldId id="291" r:id="rId26"/>
    <p:sldId id="273" r:id="rId27"/>
    <p:sldId id="274" r:id="rId28"/>
    <p:sldId id="289" r:id="rId29"/>
    <p:sldId id="282" r:id="rId30"/>
    <p:sldId id="283" r:id="rId31"/>
    <p:sldId id="285" r:id="rId3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AF207F-9A5F-3762-8D64-3C1A5C913282}" v="23" dt="2024-06-02T20:06:07.1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22B2E-DC03-4E89-986B-FE44E4E64DCD}" type="datetimeFigureOut">
              <a:rPr lang="el-GR" smtClean="0"/>
              <a:pPr/>
              <a:t>2/6/2024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661E5-C4FC-4C3B-BB0B-8B3D068F743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661E5-C4FC-4C3B-BB0B-8B3D068F743C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A04C-D7CF-4861-95F0-3F5ACF508755}" type="datetimeFigureOut">
              <a:rPr lang="en-US" dirty="0"/>
              <a:pPr/>
              <a:t>6/2/2024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692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B24B-F41A-4540-8EEC-C29B4F79802D}" type="datetimeFigureOut">
              <a:rPr lang="en-US" dirty="0"/>
              <a:pPr/>
              <a:t>6/2/2024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249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989E-5397-49EE-B0F5-E72D9FFD7EC0}" type="datetimeFigureOut">
              <a:rPr lang="en-US" dirty="0"/>
              <a:pPr/>
              <a:t>6/2/2024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369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C42F-EA91-460E-9436-9A6C9B1CB0C6}" type="datetimeFigureOut">
              <a:rPr lang="en-US" dirty="0"/>
              <a:pPr/>
              <a:t>6/2/2024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150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23D4350-0632-4F67-B357-AFC21C62564D}" type="datetimeFigureOut">
              <a:rPr lang="en-US" dirty="0"/>
              <a:pPr/>
              <a:t>6/2/2024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923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1A35-803D-44FA-BA88-E6B5FB347587}" type="datetimeFigureOut">
              <a:rPr lang="en-US" dirty="0"/>
              <a:pPr/>
              <a:t>6/2/2024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1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6CED-B3EE-49D9-9922-CBB48E543356}" type="datetimeFigureOut">
              <a:rPr lang="en-US" dirty="0"/>
              <a:pPr/>
              <a:t>6/2/2024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836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F9237B0-CC05-45CB-9D8E-44851499E325}" type="datetimeFigureOut">
              <a:rPr lang="en-US" dirty="0"/>
              <a:pPr/>
              <a:t>6/2/2024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415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1777-83B6-4CFA-89A1-52400FB2059F}" type="datetimeFigureOut">
              <a:rPr lang="en-US" dirty="0"/>
              <a:pPr/>
              <a:t>6/2/2024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241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A2A1-C9A8-42DC-AF5F-29D58FE3A81E}" type="datetimeFigureOut">
              <a:rPr lang="en-US" dirty="0"/>
              <a:pPr/>
              <a:t>6/2/2024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28B6-2144-4760-B3DF-18C646FA52B1}" type="datetimeFigureOut">
              <a:rPr lang="en-US" dirty="0"/>
              <a:pPr/>
              <a:t>6/2/2024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593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51F38EA-B09F-4C97-9264-D1353869D1EA}" type="datetimeFigureOut">
              <a:rPr lang="en-US" dirty="0"/>
              <a:pPr/>
              <a:t>6/2/2024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60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98443" y="1879601"/>
            <a:ext cx="7851648" cy="1828800"/>
          </a:xfrm>
        </p:spPr>
        <p:txBody>
          <a:bodyPr/>
          <a:lstStyle/>
          <a:p>
            <a:r>
              <a:rPr lang="el-GR" sz="6600" dirty="0"/>
              <a:t>ΟΞΥΓΟΝΟΘΕΡΑΠΕΙΑ </a:t>
            </a:r>
            <a:endParaRPr lang="el-GR" sz="6600" dirty="0">
              <a:cs typeface="Calibri"/>
            </a:endParaRPr>
          </a:p>
        </p:txBody>
      </p:sp>
      <p:pic>
        <p:nvPicPr>
          <p:cNvPr id="7" name="Εικόνα 6" descr="Εικόνα που περιέχει κείμενο, γραμματοσειρά, λογότυπο, σύμβολο&#10;&#10;Περιγραφή που δημιουργήθηκε αυτόματα">
            <a:extLst>
              <a:ext uri="{FF2B5EF4-FFF2-40B4-BE49-F238E27FC236}">
                <a16:creationId xmlns:a16="http://schemas.microsoft.com/office/drawing/2014/main" id="{431AE8EF-F61B-01E6-E2A3-1BEAE648B7C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98956" y="4376964"/>
            <a:ext cx="3357218" cy="1671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A97EAC-B7AB-A544-0C3A-DA07E8F4FA1D}"/>
              </a:ext>
            </a:extLst>
          </p:cNvPr>
          <p:cNvSpPr txBox="1"/>
          <p:nvPr/>
        </p:nvSpPr>
        <p:spPr>
          <a:xfrm>
            <a:off x="4572000" y="3268869"/>
            <a:ext cx="496956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Cambria"/>
                <a:ea typeface="Cambria"/>
              </a:rPr>
              <a:t>Παπαδοπούλου Μαρία , </a:t>
            </a:r>
            <a:r>
              <a:rPr lang="el-GR" err="1">
                <a:solidFill>
                  <a:schemeClr val="accent2">
                    <a:lumMod val="75000"/>
                  </a:schemeClr>
                </a:solidFill>
                <a:latin typeface="Cambria"/>
                <a:ea typeface="Cambria"/>
              </a:rPr>
              <a:t>Phd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Cambria"/>
                <a:ea typeface="Cambria"/>
              </a:rPr>
              <a:t> © </a:t>
            </a:r>
            <a:r>
              <a:rPr lang="el-GR" err="1">
                <a:solidFill>
                  <a:schemeClr val="accent2">
                    <a:lumMod val="75000"/>
                  </a:schemeClr>
                </a:solidFill>
                <a:latin typeface="Cambria"/>
                <a:ea typeface="Cambria"/>
              </a:rPr>
              <a:t>UoP</a:t>
            </a:r>
            <a:br>
              <a:rPr lang="el-GR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l-GR" err="1">
                <a:solidFill>
                  <a:schemeClr val="accent2">
                    <a:lumMod val="75000"/>
                  </a:schemeClr>
                </a:solidFill>
                <a:latin typeface="Cambria"/>
                <a:ea typeface="Cambria"/>
              </a:rPr>
              <a:t>Μπιτσάνη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Cambria"/>
                <a:ea typeface="Cambria"/>
              </a:rPr>
              <a:t> Φωτεινή , </a:t>
            </a:r>
            <a:r>
              <a:rPr lang="el-GR" err="1">
                <a:solidFill>
                  <a:schemeClr val="accent2">
                    <a:lumMod val="75000"/>
                  </a:schemeClr>
                </a:solidFill>
                <a:latin typeface="Cambria"/>
                <a:ea typeface="Cambria"/>
              </a:rPr>
              <a:t>Phd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Cambria"/>
                <a:ea typeface="Cambria"/>
              </a:rPr>
              <a:t> © </a:t>
            </a:r>
            <a:r>
              <a:rPr lang="el-GR" err="1">
                <a:solidFill>
                  <a:schemeClr val="accent2">
                    <a:lumMod val="75000"/>
                  </a:schemeClr>
                </a:solidFill>
                <a:latin typeface="Cambria"/>
                <a:ea typeface="Cambria"/>
              </a:rPr>
              <a:t>UoP</a:t>
            </a:r>
            <a:endParaRPr lang="el-GR">
              <a:solidFill>
                <a:schemeClr val="accent2">
                  <a:lumMod val="75000"/>
                </a:schemeClr>
              </a:solidFill>
              <a:latin typeface="Cambria"/>
              <a:ea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err="1"/>
              <a:t>Συστηματα</a:t>
            </a:r>
            <a:r>
              <a:rPr lang="el-GR" sz="3200" dirty="0"/>
              <a:t>  </a:t>
            </a:r>
            <a:r>
              <a:rPr lang="el-GR" sz="3200" dirty="0" err="1"/>
              <a:t>χαμηλησ</a:t>
            </a:r>
            <a:r>
              <a:rPr lang="el-GR" sz="3200" dirty="0"/>
              <a:t> </a:t>
            </a:r>
            <a:r>
              <a:rPr lang="el-GR" sz="3200" dirty="0" err="1"/>
              <a:t>ροησ</a:t>
            </a:r>
            <a:endParaRPr lang="el-GR" sz="2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4931" y="4716626"/>
            <a:ext cx="8214139" cy="2140270"/>
          </a:xfrm>
        </p:spPr>
        <p:txBody>
          <a:bodyPr/>
          <a:lstStyle/>
          <a:p>
            <a:r>
              <a:rPr lang="el-GR" dirty="0"/>
              <a:t>Παρέχουν Ο</a:t>
            </a:r>
            <a:r>
              <a:rPr lang="el-GR" baseline="-25000" dirty="0"/>
              <a:t>2</a:t>
            </a:r>
            <a:r>
              <a:rPr lang="el-GR" dirty="0"/>
              <a:t> με ροές μικρότερες από τις εισπνευστικές ροές του ασθενή</a:t>
            </a:r>
          </a:p>
          <a:p>
            <a:r>
              <a:rPr lang="el-GR" dirty="0"/>
              <a:t>Μέρος του εισπνεόμενου όγκου αποτελείται από ατμοσφαιρικό αέρα</a:t>
            </a:r>
          </a:p>
          <a:p>
            <a:r>
              <a:rPr lang="el-GR" dirty="0"/>
              <a:t>Επιτυγχάνουν </a:t>
            </a:r>
            <a:r>
              <a:rPr lang="en-US" dirty="0" err="1"/>
              <a:t>FiO</a:t>
            </a:r>
            <a:r>
              <a:rPr lang="el-GR" baseline="-25000" dirty="0"/>
              <a:t>2</a:t>
            </a:r>
            <a:r>
              <a:rPr lang="el-GR" dirty="0"/>
              <a:t> 0.2</a:t>
            </a:r>
            <a:r>
              <a:rPr lang="en-US" dirty="0"/>
              <a:t>4</a:t>
            </a:r>
            <a:r>
              <a:rPr lang="el-GR" dirty="0"/>
              <a:t> - 0.80</a:t>
            </a:r>
          </a:p>
          <a:p>
            <a:r>
              <a:rPr lang="el-GR" dirty="0"/>
              <a:t>Εξαρτώνται από τις εισπνευστικές ροές, τον αερισμό &amp;</a:t>
            </a:r>
            <a:r>
              <a:rPr lang="en-US" dirty="0"/>
              <a:t> </a:t>
            </a:r>
            <a:r>
              <a:rPr lang="el-GR" dirty="0"/>
              <a:t>τη ροή Ο</a:t>
            </a:r>
            <a:r>
              <a:rPr lang="el-GR" baseline="-25000" dirty="0"/>
              <a:t>2</a:t>
            </a:r>
            <a:r>
              <a:rPr lang="el-GR" dirty="0"/>
              <a:t> </a:t>
            </a:r>
          </a:p>
          <a:p>
            <a:endParaRPr lang="el-GR" dirty="0"/>
          </a:p>
        </p:txBody>
      </p:sp>
      <p:sp>
        <p:nvSpPr>
          <p:cNvPr id="4" name="2 - Θέση περιεχομένου">
            <a:extLst>
              <a:ext uri="{FF2B5EF4-FFF2-40B4-BE49-F238E27FC236}">
                <a16:creationId xmlns:a16="http://schemas.microsoft.com/office/drawing/2014/main" id="{1ABD5291-6B46-3B6B-6D20-707B96CF813B}"/>
              </a:ext>
            </a:extLst>
          </p:cNvPr>
          <p:cNvSpPr>
            <a:spLocks noGrp="1"/>
          </p:cNvSpPr>
          <p:nvPr/>
        </p:nvSpPr>
        <p:spPr>
          <a:xfrm>
            <a:off x="464931" y="2298105"/>
            <a:ext cx="8335616" cy="22507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>
                <a:latin typeface="Cambria"/>
                <a:ea typeface="Cambria"/>
              </a:rPr>
              <a:t>Ρινικοί καθετήρες &amp; οι παραλλαγές τους , πχ ρινοφαρυγγικός καθετήρας</a:t>
            </a:r>
          </a:p>
          <a:p>
            <a:r>
              <a:rPr lang="el-GR" dirty="0">
                <a:latin typeface="Cambria"/>
                <a:ea typeface="Cambria"/>
              </a:rPr>
              <a:t>Μάσκες </a:t>
            </a:r>
            <a:r>
              <a:rPr lang="el-GR" dirty="0" err="1">
                <a:latin typeface="Cambria"/>
                <a:ea typeface="Cambria"/>
              </a:rPr>
              <a:t>τραχειοστομίας</a:t>
            </a:r>
            <a:r>
              <a:rPr lang="el-GR" dirty="0">
                <a:latin typeface="Cambria"/>
                <a:ea typeface="Cambria"/>
              </a:rPr>
              <a:t> &amp; </a:t>
            </a:r>
            <a:r>
              <a:rPr lang="el-GR" dirty="0" err="1">
                <a:latin typeface="Cambria"/>
                <a:ea typeface="Cambria"/>
              </a:rPr>
              <a:t>διατραχειακός</a:t>
            </a:r>
            <a:r>
              <a:rPr lang="el-GR" dirty="0">
                <a:latin typeface="Cambria"/>
                <a:ea typeface="Cambria"/>
              </a:rPr>
              <a:t> καθετήρας</a:t>
            </a:r>
          </a:p>
          <a:p>
            <a:r>
              <a:rPr lang="el-GR" dirty="0"/>
              <a:t>Απλές μάσκες</a:t>
            </a:r>
          </a:p>
          <a:p>
            <a:r>
              <a:rPr lang="el-GR" dirty="0">
                <a:latin typeface="Cambria"/>
                <a:ea typeface="Cambria"/>
              </a:rPr>
              <a:t>Μάσκες με ασκό ή χωρίς μερικής </a:t>
            </a:r>
            <a:r>
              <a:rPr lang="el-GR" dirty="0" err="1">
                <a:latin typeface="Cambria"/>
                <a:ea typeface="Cambria"/>
              </a:rPr>
              <a:t>επανεισπνοής</a:t>
            </a:r>
            <a:endParaRPr lang="el-GR" dirty="0">
              <a:latin typeface="Cambria"/>
              <a:ea typeface="Cambria"/>
            </a:endParaRPr>
          </a:p>
          <a:p>
            <a:pPr marL="0" indent="0">
              <a:buNone/>
            </a:pPr>
            <a:endParaRPr lang="el-GR" dirty="0">
              <a:ea typeface="Cambria" panose="02040503050406030204" pitchFamily="18" charset="0"/>
            </a:endParaRPr>
          </a:p>
          <a:p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ΡινικΟς</a:t>
            </a:r>
            <a:r>
              <a:rPr lang="el-GR" dirty="0"/>
              <a:t> </a:t>
            </a:r>
            <a:r>
              <a:rPr lang="el-GR" dirty="0" err="1"/>
              <a:t>καθετΗρας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sz="2400" dirty="0"/>
              <a:t>Χορηγεί </a:t>
            </a:r>
            <a:r>
              <a:rPr lang="en-US" sz="2400" dirty="0"/>
              <a:t>FiO</a:t>
            </a:r>
            <a:r>
              <a:rPr lang="en-US" sz="2400" baseline="-25000" dirty="0"/>
              <a:t>2</a:t>
            </a:r>
            <a:r>
              <a:rPr lang="el-GR" sz="2400" dirty="0"/>
              <a:t> περίπου</a:t>
            </a:r>
            <a:r>
              <a:rPr lang="en-US" sz="2400" dirty="0"/>
              <a:t> 0.24</a:t>
            </a:r>
            <a:r>
              <a:rPr lang="el-GR" sz="2400" dirty="0"/>
              <a:t>-</a:t>
            </a:r>
            <a:r>
              <a:rPr lang="en-US" sz="2400" dirty="0"/>
              <a:t>0.44</a:t>
            </a:r>
            <a:endParaRPr lang="en-US" sz="2400" baseline="-25000" dirty="0"/>
          </a:p>
          <a:p>
            <a:pPr>
              <a:lnSpc>
                <a:spcPct val="90000"/>
              </a:lnSpc>
            </a:pPr>
            <a:r>
              <a:rPr lang="el-GR" sz="2400" dirty="0"/>
              <a:t>Η ροή ρυθμίζεται σε </a:t>
            </a:r>
            <a:r>
              <a:rPr lang="en-US" sz="2400" dirty="0"/>
              <a:t>1</a:t>
            </a:r>
            <a:r>
              <a:rPr lang="el-GR" sz="2400" dirty="0"/>
              <a:t>-</a:t>
            </a:r>
            <a:r>
              <a:rPr lang="en-US" sz="2400" dirty="0"/>
              <a:t>6 L</a:t>
            </a:r>
            <a:r>
              <a:rPr lang="el-GR" sz="2400" dirty="0"/>
              <a:t> σε ενήλικες</a:t>
            </a:r>
            <a:r>
              <a:rPr lang="en-US" sz="2400" dirty="0"/>
              <a:t> &amp; 0.1</a:t>
            </a:r>
            <a:r>
              <a:rPr lang="el-GR" sz="2400" dirty="0"/>
              <a:t>-</a:t>
            </a:r>
            <a:r>
              <a:rPr lang="en-US" sz="2400" dirty="0"/>
              <a:t>0.9 </a:t>
            </a:r>
            <a:r>
              <a:rPr lang="el-GR" sz="2400" dirty="0"/>
              <a:t>σε νεογνά με ειδικό ροόμετρο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l-GR" sz="2400" dirty="0"/>
              <a:t>Η </a:t>
            </a:r>
            <a:r>
              <a:rPr lang="en-US" sz="2400" dirty="0"/>
              <a:t>FiO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  <a:r>
              <a:rPr lang="el-GR" sz="2400" dirty="0"/>
              <a:t>κυμαίνεται ανάλογα με</a:t>
            </a:r>
            <a:r>
              <a:rPr lang="en-US" sz="2400" dirty="0"/>
              <a:t> </a:t>
            </a:r>
            <a:r>
              <a:rPr lang="el-GR" sz="2400" dirty="0"/>
              <a:t>την </a:t>
            </a:r>
            <a:r>
              <a:rPr lang="en-US" sz="2400" dirty="0"/>
              <a:t>RR</a:t>
            </a:r>
            <a:r>
              <a:rPr lang="el-GR" sz="2400" dirty="0"/>
              <a:t> &amp; τους όγκους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l-GR" sz="2400" dirty="0"/>
              <a:t>Χρειάζεται υγρασία με ροή &gt;</a:t>
            </a:r>
            <a:r>
              <a:rPr lang="en-US" sz="2400" dirty="0"/>
              <a:t> 4 L/min</a:t>
            </a:r>
            <a:endParaRPr lang="el-GR" sz="2400" dirty="0"/>
          </a:p>
          <a:p>
            <a:endParaRPr lang="el-GR" dirty="0"/>
          </a:p>
        </p:txBody>
      </p:sp>
      <p:pic>
        <p:nvPicPr>
          <p:cNvPr id="5" name="Object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979712" y="4293096"/>
            <a:ext cx="3814763" cy="18605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800" dirty="0" err="1"/>
              <a:t>ΑπλΗ</a:t>
            </a:r>
            <a:r>
              <a:rPr lang="el-GR" sz="4800" dirty="0"/>
              <a:t> </a:t>
            </a:r>
            <a:r>
              <a:rPr lang="el-GR" sz="4800" dirty="0" err="1"/>
              <a:t>μΑσκα</a:t>
            </a:r>
            <a:r>
              <a:rPr lang="el-GR" sz="4800" dirty="0"/>
              <a:t> </a:t>
            </a:r>
            <a:r>
              <a:rPr lang="el-GR" sz="4800" dirty="0" err="1"/>
              <a:t>προσΩπου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4400" dirty="0"/>
              <a:t>Απλή μάσκα προσώπου</a:t>
            </a:r>
            <a:br>
              <a:rPr lang="en-US" sz="4400" dirty="0"/>
            </a:br>
            <a:r>
              <a:rPr lang="el-GR" sz="2800" dirty="0"/>
              <a:t>χορηγεί</a:t>
            </a:r>
            <a:r>
              <a:rPr lang="en-US" sz="2800" dirty="0"/>
              <a:t> 40</a:t>
            </a:r>
            <a:r>
              <a:rPr lang="el-GR" sz="2800" dirty="0"/>
              <a:t>-</a:t>
            </a:r>
            <a:r>
              <a:rPr lang="en-US" sz="2800" dirty="0"/>
              <a:t>50% </a:t>
            </a:r>
            <a:r>
              <a:rPr lang="el-GR" sz="2800" dirty="0"/>
              <a:t>Ο</a:t>
            </a:r>
            <a:r>
              <a:rPr lang="el-GR" sz="2800" baseline="-25000" dirty="0"/>
              <a:t>2</a:t>
            </a:r>
            <a:br>
              <a:rPr lang="en-US" sz="2800" baseline="-25000" dirty="0"/>
            </a:br>
            <a:r>
              <a:rPr lang="el-GR" sz="2800" dirty="0"/>
              <a:t>Χρειάζεται τουλάχιστον</a:t>
            </a:r>
            <a:r>
              <a:rPr lang="en-US" sz="2800" dirty="0"/>
              <a:t> 5 L/min </a:t>
            </a:r>
            <a:r>
              <a:rPr lang="el-GR" sz="2800" dirty="0"/>
              <a:t>για αποβολή του </a:t>
            </a:r>
            <a:r>
              <a:rPr lang="en-US" sz="2800" dirty="0"/>
              <a:t>CO</a:t>
            </a:r>
            <a:r>
              <a:rPr lang="el-GR" sz="2800" baseline="-25000" dirty="0"/>
              <a:t>2.</a:t>
            </a:r>
          </a:p>
          <a:p>
            <a:endParaRPr lang="el-GR" dirty="0"/>
          </a:p>
        </p:txBody>
      </p:sp>
      <p:pic>
        <p:nvPicPr>
          <p:cNvPr id="4" name="Picture 4" descr="mso7C1A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76961" y="3699791"/>
            <a:ext cx="2658481" cy="292494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 err="1"/>
              <a:t>ΜΑσκεσ</a:t>
            </a:r>
            <a:r>
              <a:rPr lang="el-GR" sz="3600" dirty="0"/>
              <a:t> </a:t>
            </a:r>
            <a:r>
              <a:rPr lang="el-GR" sz="3600" dirty="0" err="1"/>
              <a:t>μερικΗσ</a:t>
            </a:r>
            <a:r>
              <a:rPr lang="el-GR" sz="3600" dirty="0"/>
              <a:t> </a:t>
            </a:r>
            <a:r>
              <a:rPr lang="el-GR" sz="3600" dirty="0" err="1"/>
              <a:t>επανεισπνοΗσ</a:t>
            </a:r>
            <a:r>
              <a:rPr lang="el-GR" sz="3600" dirty="0"/>
              <a:t> </a:t>
            </a:r>
            <a:endParaRPr lang="el-GR" sz="2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sz="2800" dirty="0"/>
              <a:t>Το οξυγόνο γεμίζει τον ασκό και όταν ο ασθενής εισπνέει, παίρνει οξυγόνο από τον ασκό. </a:t>
            </a:r>
            <a:endParaRPr lang="en-US" sz="2800" dirty="0"/>
          </a:p>
          <a:p>
            <a:r>
              <a:rPr lang="el-GR" sz="2800" dirty="0"/>
              <a:t>Ο αέρας αυτός είναι πλούσιος σε οξυγόνο, αλλά περιέχει και λίγο διοξείδιο.</a:t>
            </a:r>
            <a:endParaRPr lang="en-US" sz="2800" dirty="0"/>
          </a:p>
          <a:p>
            <a:r>
              <a:rPr lang="el-GR" sz="2800" dirty="0"/>
              <a:t> Στην επόμενη εισπνοή, ο άρρωστος αναπνέει μαζί με το μίγμα οξυγόνου – αέρα και ελάχιστο ποσό διοξειδίου.</a:t>
            </a:r>
            <a:endParaRPr lang="en-US" sz="2800" dirty="0"/>
          </a:p>
          <a:p>
            <a:r>
              <a:rPr lang="el-GR" sz="2800" dirty="0"/>
              <a:t> Η μάσκα </a:t>
            </a:r>
            <a:r>
              <a:rPr lang="el-GR" sz="2800" dirty="0" err="1"/>
              <a:t>επανεισπνοής</a:t>
            </a:r>
            <a:r>
              <a:rPr lang="el-GR" sz="2800" dirty="0"/>
              <a:t> μπορεί να παρέχει οξυγόνο 80-90%. </a:t>
            </a:r>
            <a:endParaRPr lang="en-US" sz="2800" dirty="0"/>
          </a:p>
          <a:p>
            <a:r>
              <a:rPr lang="el-GR" sz="2800" dirty="0"/>
              <a:t>Μόνο μικρές ποσότητες αέρα εισέρχονται από τις πλαϊνές τρύπες. </a:t>
            </a:r>
            <a:endParaRPr lang="en-US" sz="2800" dirty="0"/>
          </a:p>
          <a:p>
            <a:r>
              <a:rPr lang="el-GR" sz="2800" dirty="0"/>
              <a:t>Η μέθοδος είναι κατάλληλη για βραχείας διάρκειας οξυγονοθεραπεία, όπου απαιτούνται μεγάλες ποσότητες οξυγόνου.</a:t>
            </a:r>
            <a:endParaRPr lang="en-US" sz="2800" dirty="0"/>
          </a:p>
          <a:p>
            <a:r>
              <a:rPr lang="el-GR" sz="2800" dirty="0"/>
              <a:t> Η μεταβολή του τύπου της αναπνοής δεν μεταβάλλει σημαντική την πυκνότητα του εισπνεόμενου οξυγόνου, παρά το γεγονός ότι είναι σύστημα χαμηλής πιέσεως. 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400" dirty="0" err="1"/>
              <a:t>ΜΑσκες</a:t>
            </a:r>
            <a:r>
              <a:rPr lang="el-GR" sz="4400" dirty="0"/>
              <a:t> </a:t>
            </a:r>
            <a:r>
              <a:rPr lang="el-GR" sz="4400" dirty="0" err="1"/>
              <a:t>μερικΗς</a:t>
            </a:r>
            <a:r>
              <a:rPr lang="en-US" sz="4400" dirty="0"/>
              <a:t> </a:t>
            </a:r>
            <a:r>
              <a:rPr lang="el-GR" sz="4400" dirty="0"/>
              <a:t>μη </a:t>
            </a:r>
            <a:r>
              <a:rPr lang="el-GR" sz="4400" dirty="0" err="1"/>
              <a:t>επανεισπνοΗς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sz="2800" dirty="0"/>
              <a:t>Οι διαφορές με την προηγούμενη είναι: 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l-GR" sz="2800" dirty="0"/>
              <a:t>α) η παρουσία βαλβίδας δεν επιτρέπει να επιστρέψει στον σάκο η εκπνοή του αρρώστου, 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l-GR" sz="2800" dirty="0"/>
              <a:t>β) η εκπνοή διαφεύγει από τις άλλες δύο βαλβίδες που βρίσκονται στα τοιχώματα της μάσκας. </a:t>
            </a:r>
            <a:endParaRPr lang="en-US" sz="2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/>
              <a:t>	</a:t>
            </a:r>
            <a:r>
              <a:rPr lang="el-GR" sz="2800" dirty="0"/>
              <a:t>Οι συγκεκριμένες μάσκες, εάν εφαρμόσουν σφιχτά, παρέχουν εισπνοή 100% και χρησιμοποιούνται για βραχείας διάρκειας αγωγή.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sz="2800" dirty="0"/>
              <a:t>	Σε άτομα με μειωμένο επίπεδο συνείδησης, η κακή λειτουργία των βαλβίδων μπορεί να προκαλέσει ασφυξία.</a:t>
            </a:r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Μάσκα+μερικής+επανεισπνοής+και+μη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352927" cy="626469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 err="1"/>
              <a:t>ΣυστΗματα</a:t>
            </a:r>
            <a:r>
              <a:rPr lang="el-GR" sz="3200" dirty="0"/>
              <a:t> </a:t>
            </a:r>
            <a:r>
              <a:rPr lang="el-GR" sz="3200" dirty="0" err="1"/>
              <a:t>υψηλΗς</a:t>
            </a:r>
            <a:r>
              <a:rPr lang="el-GR" sz="3200" dirty="0"/>
              <a:t> </a:t>
            </a:r>
            <a:r>
              <a:rPr lang="el-GR" sz="3200" dirty="0" err="1"/>
              <a:t>ροΗς</a:t>
            </a:r>
            <a:endParaRPr lang="el-GR" sz="2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19539" y="5025844"/>
            <a:ext cx="7904921" cy="18310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dirty="0">
                <a:latin typeface="Cambria"/>
                <a:ea typeface="Cambria"/>
              </a:rPr>
              <a:t>Παρέχουν Ο</a:t>
            </a:r>
            <a:r>
              <a:rPr lang="el-GR" baseline="-25000" dirty="0">
                <a:latin typeface="Cambria"/>
                <a:ea typeface="Cambria"/>
              </a:rPr>
              <a:t>2</a:t>
            </a:r>
            <a:r>
              <a:rPr lang="el-GR" dirty="0">
                <a:latin typeface="Cambria"/>
                <a:ea typeface="Cambria"/>
              </a:rPr>
              <a:t> με υψηλές ροές, αρκετές να ανταποκριθούν στις ανάγκες του ασθενή</a:t>
            </a:r>
          </a:p>
          <a:p>
            <a:r>
              <a:rPr lang="el-GR" dirty="0"/>
              <a:t>Επιτυγχάνουν σταθερές </a:t>
            </a:r>
            <a:r>
              <a:rPr lang="en-US" dirty="0" err="1"/>
              <a:t>FiO</a:t>
            </a:r>
            <a:r>
              <a:rPr lang="el-GR" baseline="-25000" dirty="0"/>
              <a:t>2</a:t>
            </a:r>
            <a:r>
              <a:rPr lang="el-GR" dirty="0"/>
              <a:t>, ανεξάρτητα από τις εισπνευστικές ροές του ασθενή</a:t>
            </a:r>
          </a:p>
          <a:p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728CCB-E1AE-6618-454B-DC36CE5B97F3}"/>
              </a:ext>
            </a:extLst>
          </p:cNvPr>
          <p:cNvSpPr txBox="1"/>
          <p:nvPr/>
        </p:nvSpPr>
        <p:spPr>
          <a:xfrm>
            <a:off x="817216" y="2098259"/>
            <a:ext cx="5797826" cy="22397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Courier New"/>
              <a:buChar char="o"/>
            </a:pPr>
            <a:r>
              <a:rPr lang="el-GR" sz="2400" dirty="0">
                <a:latin typeface="Cambria"/>
                <a:ea typeface="Cambria"/>
              </a:rPr>
              <a:t>Μάσκες </a:t>
            </a:r>
            <a:r>
              <a:rPr lang="el-GR" sz="2400" err="1">
                <a:latin typeface="Cambria"/>
                <a:ea typeface="Cambria"/>
              </a:rPr>
              <a:t>Venturi</a:t>
            </a:r>
            <a:r>
              <a:rPr lang="el-GR" sz="2400" dirty="0">
                <a:latin typeface="Cambria"/>
                <a:ea typeface="Cambria"/>
              </a:rPr>
              <a:t> </a:t>
            </a:r>
            <a:endParaRPr lang="el-GR"/>
          </a:p>
          <a:p>
            <a:pPr marL="285750" indent="-285750">
              <a:lnSpc>
                <a:spcPct val="150000"/>
              </a:lnSpc>
              <a:buFont typeface="Courier New"/>
              <a:buChar char="o"/>
            </a:pPr>
            <a:r>
              <a:rPr lang="el-GR" sz="2400" dirty="0">
                <a:latin typeface="Cambria"/>
                <a:ea typeface="Cambria"/>
              </a:rPr>
              <a:t>Μάσκα μη </a:t>
            </a:r>
            <a:r>
              <a:rPr lang="el-GR" sz="2400" err="1">
                <a:latin typeface="Cambria"/>
                <a:ea typeface="Cambria"/>
              </a:rPr>
              <a:t>Επανεισπνοής</a:t>
            </a:r>
            <a:r>
              <a:rPr lang="el-GR" sz="2400" dirty="0">
                <a:latin typeface="Cambria"/>
                <a:ea typeface="Cambria"/>
              </a:rPr>
              <a:t> </a:t>
            </a:r>
          </a:p>
          <a:p>
            <a:pPr marL="285750" indent="-285750">
              <a:lnSpc>
                <a:spcPct val="150000"/>
              </a:lnSpc>
              <a:buFont typeface="Courier New"/>
              <a:buChar char="o"/>
            </a:pPr>
            <a:r>
              <a:rPr lang="el-GR" sz="2400" dirty="0">
                <a:latin typeface="Cambria"/>
                <a:ea typeface="Cambria"/>
              </a:rPr>
              <a:t>Κύκλωμα Τ</a:t>
            </a:r>
          </a:p>
          <a:p>
            <a:pPr marL="285750" indent="-285750">
              <a:lnSpc>
                <a:spcPct val="150000"/>
              </a:lnSpc>
              <a:buFont typeface="Courier New"/>
              <a:buChar char="o"/>
            </a:pPr>
            <a:r>
              <a:rPr lang="el-GR" sz="2400" dirty="0">
                <a:latin typeface="Cambria"/>
                <a:ea typeface="Cambria"/>
              </a:rPr>
              <a:t>High </a:t>
            </a:r>
            <a:r>
              <a:rPr lang="el-GR" sz="2400" err="1">
                <a:latin typeface="Cambria"/>
                <a:ea typeface="Cambria"/>
              </a:rPr>
              <a:t>Flow</a:t>
            </a:r>
            <a:r>
              <a:rPr lang="el-GR" sz="2400" dirty="0">
                <a:latin typeface="Cambria"/>
                <a:ea typeface="Cambria"/>
              </a:rPr>
              <a:t> </a:t>
            </a:r>
            <a:r>
              <a:rPr lang="el-GR" sz="2400" err="1">
                <a:latin typeface="Cambria"/>
                <a:ea typeface="Cambria"/>
              </a:rPr>
              <a:t>Nasal</a:t>
            </a:r>
            <a:r>
              <a:rPr lang="el-GR" sz="2400" dirty="0">
                <a:latin typeface="Cambria"/>
                <a:ea typeface="Cambria"/>
              </a:rPr>
              <a:t> </a:t>
            </a:r>
            <a:r>
              <a:rPr lang="el-GR" sz="2400" err="1">
                <a:latin typeface="Cambria"/>
                <a:ea typeface="Cambria"/>
              </a:rPr>
              <a:t>Oxygen</a:t>
            </a:r>
            <a:r>
              <a:rPr lang="el-GR" sz="2400" dirty="0">
                <a:latin typeface="Cambria"/>
                <a:ea typeface="Cambria"/>
              </a:rPr>
              <a:t> </a:t>
            </a:r>
            <a:endParaRPr lang="el-G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ΜΑσκα</a:t>
            </a:r>
            <a:r>
              <a:rPr lang="el-GR" dirty="0"/>
              <a:t> </a:t>
            </a:r>
            <a:r>
              <a:rPr lang="en-US" dirty="0" err="1"/>
              <a:t>Venturi</a:t>
            </a:r>
            <a:endParaRPr lang="el-GR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70419" y="2120900"/>
            <a:ext cx="5403162" cy="40513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Μάσκα </a:t>
            </a:r>
            <a:r>
              <a:rPr lang="en-US" dirty="0" err="1"/>
              <a:t>Venturi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pPr algn="just">
              <a:lnSpc>
                <a:spcPct val="120000"/>
              </a:lnSpc>
              <a:buFontTx/>
              <a:buChar char="•"/>
            </a:pPr>
            <a:r>
              <a:rPr lang="el-GR" sz="2800" dirty="0">
                <a:latin typeface="Cambria"/>
                <a:ea typeface="Cambria"/>
              </a:rPr>
              <a:t>Α</a:t>
            </a:r>
            <a:r>
              <a:rPr lang="en-US" sz="2800" dirty="0">
                <a:latin typeface="Cambria"/>
                <a:ea typeface="Cambria"/>
              </a:rPr>
              <a:t>π</a:t>
            </a:r>
            <a:r>
              <a:rPr lang="en-US" sz="2800" err="1">
                <a:latin typeface="Cambria"/>
                <a:ea typeface="Cambria"/>
              </a:rPr>
              <a:t>λή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err="1">
                <a:latin typeface="Cambria"/>
                <a:ea typeface="Cambria"/>
              </a:rPr>
              <a:t>μάσκ</a:t>
            </a:r>
            <a:r>
              <a:rPr lang="en-US" sz="2800" dirty="0">
                <a:latin typeface="Cambria"/>
                <a:ea typeface="Cambria"/>
              </a:rPr>
              <a:t>α </a:t>
            </a:r>
            <a:r>
              <a:rPr lang="en-US" sz="2800" err="1">
                <a:latin typeface="Cambria"/>
                <a:ea typeface="Cambria"/>
              </a:rPr>
              <a:t>με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err="1">
                <a:latin typeface="Cambria"/>
                <a:ea typeface="Cambria"/>
              </a:rPr>
              <a:t>δύο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err="1">
                <a:latin typeface="Cambria"/>
                <a:ea typeface="Cambria"/>
              </a:rPr>
              <a:t>μεγάλες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err="1">
                <a:latin typeface="Cambria"/>
                <a:ea typeface="Cambria"/>
              </a:rPr>
              <a:t>τρύ</a:t>
            </a:r>
            <a:r>
              <a:rPr lang="en-US" sz="2800" dirty="0">
                <a:latin typeface="Cambria"/>
                <a:ea typeface="Cambria"/>
              </a:rPr>
              <a:t>π</a:t>
            </a:r>
            <a:r>
              <a:rPr lang="en-US" sz="2800" err="1">
                <a:latin typeface="Cambria"/>
                <a:ea typeface="Cambria"/>
              </a:rPr>
              <a:t>ες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err="1">
                <a:latin typeface="Cambria"/>
                <a:ea typeface="Cambria"/>
              </a:rPr>
              <a:t>στ</a:t>
            </a:r>
            <a:r>
              <a:rPr lang="en-US" sz="2800" dirty="0">
                <a:latin typeface="Cambria"/>
                <a:ea typeface="Cambria"/>
              </a:rPr>
              <a:t>α </a:t>
            </a:r>
            <a:r>
              <a:rPr lang="en-US" sz="2800" err="1">
                <a:latin typeface="Cambria"/>
                <a:ea typeface="Cambria"/>
              </a:rPr>
              <a:t>τοιχώμ</a:t>
            </a:r>
            <a:r>
              <a:rPr lang="en-US" sz="2800" dirty="0">
                <a:latin typeface="Cambria"/>
                <a:ea typeface="Cambria"/>
              </a:rPr>
              <a:t>α</a:t>
            </a:r>
            <a:r>
              <a:rPr lang="en-US" sz="2800" err="1">
                <a:latin typeface="Cambria"/>
                <a:ea typeface="Cambria"/>
              </a:rPr>
              <a:t>τά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err="1">
                <a:latin typeface="Cambria"/>
                <a:ea typeface="Cambria"/>
              </a:rPr>
              <a:t>της</a:t>
            </a:r>
            <a:r>
              <a:rPr lang="en-US" sz="2800" dirty="0">
                <a:latin typeface="Cambria"/>
                <a:ea typeface="Cambria"/>
              </a:rPr>
              <a:t> - </a:t>
            </a:r>
            <a:r>
              <a:rPr lang="en-US" sz="2800" err="1">
                <a:latin typeface="Cambria"/>
                <a:ea typeface="Cambria"/>
              </a:rPr>
              <a:t>συγκ</a:t>
            </a:r>
            <a:r>
              <a:rPr lang="en-US" sz="2800" dirty="0">
                <a:latin typeface="Cambria"/>
                <a:ea typeface="Cambria"/>
              </a:rPr>
              <a:t>ατα</a:t>
            </a:r>
            <a:r>
              <a:rPr lang="en-US" sz="2800" err="1">
                <a:latin typeface="Cambria"/>
                <a:ea typeface="Cambria"/>
              </a:rPr>
              <a:t>λέγετ</a:t>
            </a:r>
            <a:r>
              <a:rPr lang="en-US" sz="2800" dirty="0">
                <a:latin typeface="Cambria"/>
                <a:ea typeface="Cambria"/>
              </a:rPr>
              <a:t>αι και </a:t>
            </a:r>
            <a:r>
              <a:rPr lang="en-US" sz="2800" err="1">
                <a:latin typeface="Cambria"/>
                <a:ea typeface="Cambria"/>
              </a:rPr>
              <a:t>στην</a:t>
            </a:r>
            <a:r>
              <a:rPr lang="en-US" sz="2800" dirty="0">
                <a:latin typeface="Cambria"/>
                <a:ea typeface="Cambria"/>
              </a:rPr>
              <a:t> κα</a:t>
            </a:r>
            <a:r>
              <a:rPr lang="en-US" sz="2800" err="1">
                <a:latin typeface="Cambria"/>
                <a:ea typeface="Cambria"/>
              </a:rPr>
              <a:t>τηγορί</a:t>
            </a:r>
            <a:r>
              <a:rPr lang="en-US" sz="2800" dirty="0">
                <a:latin typeface="Cambria"/>
                <a:ea typeface="Cambria"/>
              </a:rPr>
              <a:t>α </a:t>
            </a:r>
            <a:r>
              <a:rPr lang="en-US" sz="2800" err="1">
                <a:latin typeface="Cambria"/>
                <a:ea typeface="Cambria"/>
              </a:rPr>
              <a:t>των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err="1">
                <a:latin typeface="Cambria"/>
                <a:ea typeface="Cambria"/>
              </a:rPr>
              <a:t>συσκευών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err="1">
                <a:latin typeface="Cambria"/>
                <a:ea typeface="Cambria"/>
              </a:rPr>
              <a:t>χορήγησης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err="1">
                <a:latin typeface="Cambria"/>
                <a:ea typeface="Cambria"/>
              </a:rPr>
              <a:t>οξυγόνου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err="1">
                <a:latin typeface="Cambria"/>
                <a:ea typeface="Cambria"/>
              </a:rPr>
              <a:t>μέτρι</a:t>
            </a:r>
            <a:r>
              <a:rPr lang="en-US" sz="2800" dirty="0">
                <a:latin typeface="Cambria"/>
                <a:ea typeface="Cambria"/>
              </a:rPr>
              <a:t>ας </a:t>
            </a:r>
            <a:r>
              <a:rPr lang="en-US" sz="2800" err="1">
                <a:latin typeface="Cambria"/>
                <a:ea typeface="Cambria"/>
              </a:rPr>
              <a:t>ροής</a:t>
            </a:r>
            <a:r>
              <a:rPr lang="en-US" sz="2800" dirty="0">
                <a:latin typeface="Cambria"/>
                <a:ea typeface="Cambria"/>
              </a:rPr>
              <a:t>. </a:t>
            </a:r>
          </a:p>
          <a:p>
            <a:pPr algn="just">
              <a:lnSpc>
                <a:spcPct val="120000"/>
              </a:lnSpc>
              <a:buFontTx/>
              <a:buChar char="•"/>
            </a:pPr>
            <a:r>
              <a:rPr lang="en-US" sz="2800" err="1">
                <a:latin typeface="Cambria"/>
                <a:ea typeface="Cambria"/>
              </a:rPr>
              <a:t>Το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err="1">
                <a:latin typeface="Cambria"/>
                <a:ea typeface="Cambria"/>
              </a:rPr>
              <a:t>άκρο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err="1">
                <a:latin typeface="Cambria"/>
                <a:ea typeface="Cambria"/>
              </a:rPr>
              <a:t>της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err="1">
                <a:latin typeface="Cambria"/>
                <a:ea typeface="Cambria"/>
              </a:rPr>
              <a:t>μάσκας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err="1">
                <a:latin typeface="Cambria"/>
                <a:ea typeface="Cambria"/>
              </a:rPr>
              <a:t>συνδέεται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err="1">
                <a:latin typeface="Cambria"/>
                <a:ea typeface="Cambria"/>
              </a:rPr>
              <a:t>με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err="1">
                <a:latin typeface="Cambria"/>
                <a:ea typeface="Cambria"/>
              </a:rPr>
              <a:t>σπειροειδή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err="1">
                <a:latin typeface="Cambria"/>
                <a:ea typeface="Cambria"/>
              </a:rPr>
              <a:t>σωλήνα</a:t>
            </a:r>
            <a:r>
              <a:rPr lang="en-US" sz="2800" dirty="0">
                <a:latin typeface="Cambria"/>
                <a:ea typeface="Cambria"/>
              </a:rPr>
              <a:t> 15 </a:t>
            </a:r>
            <a:r>
              <a:rPr lang="en-US" sz="2800" err="1">
                <a:latin typeface="Cambria"/>
                <a:ea typeface="Cambria"/>
              </a:rPr>
              <a:t>εκατοστών</a:t>
            </a:r>
            <a:endParaRPr lang="el-GR" sz="2800">
              <a:latin typeface="Cambria"/>
              <a:ea typeface="Cambria"/>
            </a:endParaRPr>
          </a:p>
          <a:p>
            <a:pPr algn="just">
              <a:lnSpc>
                <a:spcPct val="120000"/>
              </a:lnSpc>
              <a:buFontTx/>
              <a:buChar char="•"/>
            </a:pPr>
            <a:r>
              <a:rPr lang="en-US" sz="2800" err="1">
                <a:latin typeface="Cambria"/>
                <a:ea typeface="Cambria"/>
              </a:rPr>
              <a:t>Στην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err="1">
                <a:latin typeface="Cambria"/>
                <a:ea typeface="Cambria"/>
              </a:rPr>
              <a:t>άλλη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err="1">
                <a:latin typeface="Cambria"/>
                <a:ea typeface="Cambria"/>
              </a:rPr>
              <a:t>άκρη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err="1">
                <a:latin typeface="Cambria"/>
                <a:ea typeface="Cambria"/>
              </a:rPr>
              <a:t>του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err="1">
                <a:latin typeface="Cambria"/>
                <a:ea typeface="Cambria"/>
              </a:rPr>
              <a:t>σωλήν</a:t>
            </a:r>
            <a:r>
              <a:rPr lang="en-US" sz="2800" dirty="0">
                <a:latin typeface="Cambria"/>
                <a:ea typeface="Cambria"/>
              </a:rPr>
              <a:t>α υπ</a:t>
            </a:r>
            <a:r>
              <a:rPr lang="en-US" sz="2800" err="1">
                <a:latin typeface="Cambria"/>
                <a:ea typeface="Cambria"/>
              </a:rPr>
              <a:t>άρχει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err="1">
                <a:latin typeface="Cambria"/>
                <a:ea typeface="Cambria"/>
              </a:rPr>
              <a:t>το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err="1">
                <a:latin typeface="Cambria"/>
                <a:ea typeface="Cambria"/>
              </a:rPr>
              <a:t>σύστημ</a:t>
            </a:r>
            <a:r>
              <a:rPr lang="en-US" sz="2800" dirty="0">
                <a:latin typeface="Cambria"/>
                <a:ea typeface="Cambria"/>
              </a:rPr>
              <a:t>α Venturi. </a:t>
            </a:r>
            <a:endParaRPr lang="el-GR" sz="2800" dirty="0">
              <a:latin typeface="Cambria"/>
              <a:ea typeface="Cambria"/>
            </a:endParaRPr>
          </a:p>
          <a:p>
            <a:pPr algn="just">
              <a:lnSpc>
                <a:spcPct val="120000"/>
              </a:lnSpc>
              <a:buFontTx/>
              <a:buChar char="•"/>
            </a:pPr>
            <a:r>
              <a:rPr lang="en-US" sz="2800" err="1">
                <a:latin typeface="Cambria"/>
                <a:ea typeface="Cambria"/>
              </a:rPr>
              <a:t>Το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err="1">
                <a:latin typeface="Cambria"/>
                <a:ea typeface="Cambria"/>
              </a:rPr>
              <a:t>οξυγόνο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err="1">
                <a:latin typeface="Cambria"/>
                <a:ea typeface="Cambria"/>
              </a:rPr>
              <a:t>διοχετεύεται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err="1">
                <a:latin typeface="Cambria"/>
                <a:ea typeface="Cambria"/>
              </a:rPr>
              <a:t>σε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err="1">
                <a:latin typeface="Cambria"/>
                <a:ea typeface="Cambria"/>
              </a:rPr>
              <a:t>κεντρικό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err="1">
                <a:latin typeface="Cambria"/>
                <a:ea typeface="Cambria"/>
              </a:rPr>
              <a:t>ακροφύσιο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err="1">
                <a:latin typeface="Cambria"/>
                <a:ea typeface="Cambria"/>
              </a:rPr>
              <a:t>με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err="1">
                <a:latin typeface="Cambria"/>
                <a:ea typeface="Cambria"/>
              </a:rPr>
              <a:t>πολύ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err="1">
                <a:latin typeface="Cambria"/>
                <a:ea typeface="Cambria"/>
              </a:rPr>
              <a:t>στενό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err="1">
                <a:latin typeface="Cambria"/>
                <a:ea typeface="Cambria"/>
              </a:rPr>
              <a:t>στόμιο</a:t>
            </a:r>
            <a:r>
              <a:rPr lang="el-GR" sz="2800" dirty="0">
                <a:latin typeface="Cambria"/>
                <a:ea typeface="Cambria"/>
              </a:rPr>
              <a:t>.</a:t>
            </a:r>
          </a:p>
          <a:p>
            <a:pPr algn="just">
              <a:lnSpc>
                <a:spcPct val="120000"/>
              </a:lnSpc>
              <a:buFontTx/>
              <a:buChar char="•"/>
            </a:pPr>
            <a:r>
              <a:rPr lang="en-US" sz="2800" dirty="0">
                <a:latin typeface="Cambria"/>
                <a:ea typeface="Cambria"/>
              </a:rPr>
              <a:t> </a:t>
            </a:r>
            <a:r>
              <a:rPr lang="en-US" sz="2800" err="1">
                <a:latin typeface="Cambria"/>
                <a:ea typeface="Cambria"/>
              </a:rPr>
              <a:t>Γύρω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err="1">
                <a:latin typeface="Cambria"/>
                <a:ea typeface="Cambria"/>
              </a:rPr>
              <a:t>από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err="1">
                <a:latin typeface="Cambria"/>
                <a:ea typeface="Cambria"/>
              </a:rPr>
              <a:t>το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err="1">
                <a:latin typeface="Cambria"/>
                <a:ea typeface="Cambria"/>
              </a:rPr>
              <a:t>ακροφύσιο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err="1">
                <a:latin typeface="Cambria"/>
                <a:ea typeface="Cambria"/>
              </a:rPr>
              <a:t>υπάρχουν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err="1">
                <a:latin typeface="Cambria"/>
                <a:ea typeface="Cambria"/>
              </a:rPr>
              <a:t>τρύπες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err="1">
                <a:latin typeface="Cambria"/>
                <a:ea typeface="Cambria"/>
              </a:rPr>
              <a:t>που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err="1">
                <a:latin typeface="Cambria"/>
                <a:ea typeface="Cambria"/>
              </a:rPr>
              <a:t>επιτρέπουν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err="1">
                <a:latin typeface="Cambria"/>
                <a:ea typeface="Cambria"/>
              </a:rPr>
              <a:t>την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err="1">
                <a:latin typeface="Cambria"/>
                <a:ea typeface="Cambria"/>
              </a:rPr>
              <a:t>εισρόφηση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err="1">
                <a:latin typeface="Cambria"/>
                <a:ea typeface="Cambria"/>
              </a:rPr>
              <a:t>αέρα</a:t>
            </a:r>
            <a:r>
              <a:rPr lang="en-US" sz="2800" dirty="0">
                <a:latin typeface="Cambria"/>
                <a:ea typeface="Cambria"/>
              </a:rPr>
              <a:t>, </a:t>
            </a:r>
            <a:r>
              <a:rPr lang="en-US" sz="2800" err="1">
                <a:latin typeface="Cambria"/>
                <a:ea typeface="Cambria"/>
              </a:rPr>
              <a:t>καθώς</a:t>
            </a:r>
            <a:r>
              <a:rPr lang="en-US" sz="2800" dirty="0">
                <a:latin typeface="Cambria"/>
                <a:ea typeface="Cambria"/>
              </a:rPr>
              <a:t> η </a:t>
            </a:r>
            <a:r>
              <a:rPr lang="en-US" sz="2800" err="1">
                <a:latin typeface="Cambria"/>
                <a:ea typeface="Cambria"/>
              </a:rPr>
              <a:t>κεντρική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err="1">
                <a:latin typeface="Cambria"/>
                <a:ea typeface="Cambria"/>
              </a:rPr>
              <a:t>στήλη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err="1">
                <a:latin typeface="Cambria"/>
                <a:ea typeface="Cambria"/>
              </a:rPr>
              <a:t>του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err="1">
                <a:latin typeface="Cambria"/>
                <a:ea typeface="Cambria"/>
              </a:rPr>
              <a:t>οξυγόνου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err="1">
                <a:latin typeface="Cambria"/>
                <a:ea typeface="Cambria"/>
              </a:rPr>
              <a:t>ρέει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err="1">
                <a:latin typeface="Cambria"/>
                <a:ea typeface="Cambria"/>
              </a:rPr>
              <a:t>μέσα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err="1">
                <a:latin typeface="Cambria"/>
                <a:ea typeface="Cambria"/>
              </a:rPr>
              <a:t>από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err="1">
                <a:latin typeface="Cambria"/>
                <a:ea typeface="Cambria"/>
              </a:rPr>
              <a:t>στενό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err="1">
                <a:latin typeface="Cambria"/>
                <a:ea typeface="Cambria"/>
              </a:rPr>
              <a:t>στόμιο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err="1">
                <a:latin typeface="Cambria"/>
                <a:ea typeface="Cambria"/>
              </a:rPr>
              <a:t>με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err="1">
                <a:latin typeface="Cambria"/>
                <a:ea typeface="Cambria"/>
              </a:rPr>
              <a:t>μεγάλη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err="1">
                <a:latin typeface="Cambria"/>
                <a:ea typeface="Cambria"/>
              </a:rPr>
              <a:t>ταχύτητα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err="1">
                <a:latin typeface="Cambria"/>
                <a:ea typeface="Cambria"/>
              </a:rPr>
              <a:t>και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err="1">
                <a:latin typeface="Cambria"/>
                <a:ea typeface="Cambria"/>
              </a:rPr>
              <a:t>δημιουργεί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err="1">
                <a:latin typeface="Cambria"/>
                <a:ea typeface="Cambria"/>
              </a:rPr>
              <a:t>πλάγια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err="1">
                <a:latin typeface="Cambria"/>
                <a:ea typeface="Cambria"/>
              </a:rPr>
              <a:t>αρνητική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err="1">
                <a:latin typeface="Cambria"/>
                <a:ea typeface="Cambria"/>
              </a:rPr>
              <a:t>πίεση</a:t>
            </a:r>
            <a:r>
              <a:rPr lang="en-US" sz="2800" dirty="0">
                <a:latin typeface="Cambria"/>
                <a:ea typeface="Cambria"/>
              </a:rPr>
              <a:t>. </a:t>
            </a:r>
            <a:r>
              <a:rPr lang="en-US" sz="2800" err="1">
                <a:latin typeface="Cambria"/>
                <a:ea typeface="Cambria"/>
              </a:rPr>
              <a:t>Μέσα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err="1">
                <a:latin typeface="Cambria"/>
                <a:ea typeface="Cambria"/>
              </a:rPr>
              <a:t>στη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err="1">
                <a:latin typeface="Cambria"/>
                <a:ea typeface="Cambria"/>
              </a:rPr>
              <a:t>μάσκα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err="1">
                <a:latin typeface="Cambria"/>
                <a:ea typeface="Cambria"/>
              </a:rPr>
              <a:t>διοχετεύεται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err="1">
                <a:latin typeface="Cambria"/>
                <a:ea typeface="Cambria"/>
              </a:rPr>
              <a:t>το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err="1">
                <a:latin typeface="Cambria"/>
                <a:ea typeface="Cambria"/>
              </a:rPr>
              <a:t>προϊόν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err="1">
                <a:latin typeface="Cambria"/>
                <a:ea typeface="Cambria"/>
              </a:rPr>
              <a:t>της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err="1">
                <a:latin typeface="Cambria"/>
                <a:ea typeface="Cambria"/>
              </a:rPr>
              <a:t>αναμίξεως</a:t>
            </a:r>
            <a:r>
              <a:rPr lang="en-US" sz="2800" dirty="0">
                <a:latin typeface="Cambria"/>
                <a:ea typeface="Cambria"/>
              </a:rPr>
              <a:t>. </a:t>
            </a:r>
            <a:endParaRPr lang="el-GR" sz="2800" dirty="0">
              <a:latin typeface="Cambria"/>
              <a:ea typeface="Cambria"/>
            </a:endParaRPr>
          </a:p>
          <a:p>
            <a:pPr algn="just">
              <a:lnSpc>
                <a:spcPct val="120000"/>
              </a:lnSpc>
              <a:buFontTx/>
              <a:buChar char="•"/>
            </a:pPr>
            <a:r>
              <a:rPr lang="en-US" sz="2800" dirty="0">
                <a:latin typeface="Cambria"/>
                <a:ea typeface="Cambria"/>
              </a:rPr>
              <a:t>Η </a:t>
            </a:r>
            <a:r>
              <a:rPr lang="en-US" sz="2800" err="1">
                <a:latin typeface="Cambria"/>
                <a:ea typeface="Cambria"/>
              </a:rPr>
              <a:t>ταχύτητα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err="1">
                <a:latin typeface="Cambria"/>
                <a:ea typeface="Cambria"/>
              </a:rPr>
              <a:t>και</a:t>
            </a:r>
            <a:r>
              <a:rPr lang="en-US" sz="2800" dirty="0">
                <a:latin typeface="Cambria"/>
                <a:ea typeface="Cambria"/>
              </a:rPr>
              <a:t> η </a:t>
            </a:r>
            <a:r>
              <a:rPr lang="en-US" sz="2800" err="1">
                <a:latin typeface="Cambria"/>
                <a:ea typeface="Cambria"/>
              </a:rPr>
              <a:t>ροή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err="1">
                <a:latin typeface="Cambria"/>
                <a:ea typeface="Cambria"/>
              </a:rPr>
              <a:t>της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err="1">
                <a:latin typeface="Cambria"/>
                <a:ea typeface="Cambria"/>
              </a:rPr>
              <a:t>στήλης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err="1">
                <a:latin typeface="Cambria"/>
                <a:ea typeface="Cambria"/>
              </a:rPr>
              <a:t>οξυγόνου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err="1">
                <a:latin typeface="Cambria"/>
                <a:ea typeface="Cambria"/>
              </a:rPr>
              <a:t>καθορίζουν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err="1">
                <a:latin typeface="Cambria"/>
                <a:ea typeface="Cambria"/>
              </a:rPr>
              <a:t>τον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err="1">
                <a:latin typeface="Cambria"/>
                <a:ea typeface="Cambria"/>
              </a:rPr>
              <a:t>βαθμό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err="1">
                <a:latin typeface="Cambria"/>
                <a:ea typeface="Cambria"/>
              </a:rPr>
              <a:t>της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err="1">
                <a:latin typeface="Cambria"/>
                <a:ea typeface="Cambria"/>
              </a:rPr>
              <a:t>αναμίξεως</a:t>
            </a:r>
            <a:r>
              <a:rPr lang="en-US" sz="2800" dirty="0">
                <a:latin typeface="Cambria"/>
                <a:ea typeface="Cambria"/>
              </a:rPr>
              <a:t>. </a:t>
            </a:r>
          </a:p>
          <a:p>
            <a:endParaRPr lang="el-GR" dirty="0">
              <a:latin typeface="Cambria"/>
              <a:ea typeface="Cambr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ΜΑσκα</a:t>
            </a:r>
            <a:r>
              <a:rPr lang="el-GR" dirty="0"/>
              <a:t> </a:t>
            </a:r>
            <a:r>
              <a:rPr lang="en-US" dirty="0" err="1"/>
              <a:t>Venturi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l-GR" dirty="0">
                <a:latin typeface="Cambria"/>
                <a:ea typeface="Cambria"/>
              </a:rPr>
              <a:t> </a:t>
            </a:r>
            <a:r>
              <a:rPr lang="en-US" sz="2800" dirty="0" err="1">
                <a:latin typeface="Cambria"/>
                <a:ea typeface="Cambria"/>
              </a:rPr>
              <a:t>Με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dirty="0" err="1">
                <a:latin typeface="Cambria"/>
                <a:ea typeface="Cambria"/>
              </a:rPr>
              <a:t>ρύθμιση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dirty="0" err="1">
                <a:latin typeface="Cambria"/>
                <a:ea typeface="Cambria"/>
              </a:rPr>
              <a:t>της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dirty="0" err="1">
                <a:latin typeface="Cambria"/>
                <a:ea typeface="Cambria"/>
              </a:rPr>
              <a:t>ροής</a:t>
            </a:r>
            <a:r>
              <a:rPr lang="en-US" sz="2800" dirty="0">
                <a:latin typeface="Cambria"/>
                <a:ea typeface="Cambria"/>
              </a:rPr>
              <a:t> και </a:t>
            </a:r>
            <a:r>
              <a:rPr lang="en-US" sz="2800" dirty="0" err="1">
                <a:latin typeface="Cambria"/>
                <a:ea typeface="Cambria"/>
              </a:rPr>
              <a:t>με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dirty="0" err="1">
                <a:latin typeface="Cambria"/>
                <a:ea typeface="Cambria"/>
              </a:rPr>
              <a:t>εν</a:t>
            </a:r>
            <a:r>
              <a:rPr lang="en-US" sz="2800" dirty="0">
                <a:latin typeface="Cambria"/>
                <a:ea typeface="Cambria"/>
              </a:rPr>
              <a:t>α</a:t>
            </a:r>
            <a:r>
              <a:rPr lang="en-US" sz="2800" dirty="0" err="1">
                <a:latin typeface="Cambria"/>
                <a:ea typeface="Cambria"/>
              </a:rPr>
              <a:t>λλ</a:t>
            </a:r>
            <a:r>
              <a:rPr lang="en-US" sz="2800" dirty="0">
                <a:latin typeface="Cambria"/>
                <a:ea typeface="Cambria"/>
              </a:rPr>
              <a:t>α</a:t>
            </a:r>
            <a:r>
              <a:rPr lang="en-US" sz="2800" dirty="0" err="1">
                <a:latin typeface="Cambria"/>
                <a:ea typeface="Cambria"/>
              </a:rPr>
              <a:t>γή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dirty="0" err="1">
                <a:latin typeface="Cambria"/>
                <a:ea typeface="Cambria"/>
              </a:rPr>
              <a:t>των</a:t>
            </a:r>
            <a:r>
              <a:rPr lang="en-US" sz="2800" dirty="0">
                <a:latin typeface="Cambria"/>
                <a:ea typeface="Cambria"/>
              </a:rPr>
              <a:t> α</a:t>
            </a:r>
            <a:r>
              <a:rPr lang="en-US" sz="2800" dirty="0" err="1">
                <a:latin typeface="Cambria"/>
                <a:ea typeface="Cambria"/>
              </a:rPr>
              <a:t>κροφυσίων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dirty="0" err="1">
                <a:latin typeface="Cambria"/>
                <a:ea typeface="Cambria"/>
              </a:rPr>
              <a:t>δι</a:t>
            </a:r>
            <a:r>
              <a:rPr lang="en-US" sz="2800" dirty="0">
                <a:latin typeface="Cambria"/>
                <a:ea typeface="Cambria"/>
              </a:rPr>
              <a:t>α</a:t>
            </a:r>
            <a:r>
              <a:rPr lang="en-US" sz="2800" dirty="0" err="1">
                <a:latin typeface="Cambria"/>
                <a:ea typeface="Cambria"/>
              </a:rPr>
              <a:t>φόρων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dirty="0" err="1">
                <a:latin typeface="Cambria"/>
                <a:ea typeface="Cambria"/>
              </a:rPr>
              <a:t>δι</a:t>
            </a:r>
            <a:r>
              <a:rPr lang="en-US" sz="2800" dirty="0">
                <a:latin typeface="Cambria"/>
                <a:ea typeface="Cambria"/>
              </a:rPr>
              <a:t>α</a:t>
            </a:r>
            <a:r>
              <a:rPr lang="en-US" sz="2800" dirty="0" err="1">
                <a:latin typeface="Cambria"/>
                <a:ea typeface="Cambria"/>
              </a:rPr>
              <a:t>μέτρων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dirty="0" err="1">
                <a:latin typeface="Cambria"/>
                <a:ea typeface="Cambria"/>
              </a:rPr>
              <a:t>εξ</a:t>
            </a:r>
            <a:r>
              <a:rPr lang="en-US" sz="2800" dirty="0">
                <a:latin typeface="Cambria"/>
                <a:ea typeface="Cambria"/>
              </a:rPr>
              <a:t>α</a:t>
            </a:r>
            <a:r>
              <a:rPr lang="en-US" sz="2800" dirty="0" err="1">
                <a:latin typeface="Cambria"/>
                <a:ea typeface="Cambria"/>
              </a:rPr>
              <a:t>σφ</a:t>
            </a:r>
            <a:r>
              <a:rPr lang="en-US" sz="2800" dirty="0">
                <a:latin typeface="Cambria"/>
                <a:ea typeface="Cambria"/>
              </a:rPr>
              <a:t>α</a:t>
            </a:r>
            <a:r>
              <a:rPr lang="en-US" sz="2800" dirty="0" err="1">
                <a:latin typeface="Cambria"/>
                <a:ea typeface="Cambria"/>
              </a:rPr>
              <a:t>λίζοντ</a:t>
            </a:r>
            <a:r>
              <a:rPr lang="en-US" sz="2800" dirty="0">
                <a:latin typeface="Cambria"/>
                <a:ea typeface="Cambria"/>
              </a:rPr>
              <a:t>αι </a:t>
            </a:r>
            <a:r>
              <a:rPr lang="en-US" sz="2800" dirty="0" err="1">
                <a:latin typeface="Cambria"/>
                <a:ea typeface="Cambria"/>
              </a:rPr>
              <a:t>συγκεκριμένες</a:t>
            </a:r>
            <a:r>
              <a:rPr lang="en-US" sz="2800" dirty="0">
                <a:latin typeface="Cambria"/>
                <a:ea typeface="Cambria"/>
              </a:rPr>
              <a:t> και </a:t>
            </a:r>
            <a:r>
              <a:rPr lang="en-US" sz="2800" dirty="0" err="1">
                <a:latin typeface="Cambria"/>
                <a:ea typeface="Cambria"/>
              </a:rPr>
              <a:t>στ</a:t>
            </a:r>
            <a:r>
              <a:rPr lang="en-US" sz="2800" dirty="0">
                <a:latin typeface="Cambria"/>
                <a:ea typeface="Cambria"/>
              </a:rPr>
              <a:t>α</a:t>
            </a:r>
            <a:r>
              <a:rPr lang="en-US" sz="2800" dirty="0" err="1">
                <a:latin typeface="Cambria"/>
                <a:ea typeface="Cambria"/>
              </a:rPr>
              <a:t>θερές</a:t>
            </a:r>
            <a:r>
              <a:rPr lang="en-US" sz="2800" dirty="0">
                <a:latin typeface="Cambria"/>
                <a:ea typeface="Cambria"/>
              </a:rPr>
              <a:t> π</a:t>
            </a:r>
            <a:r>
              <a:rPr lang="en-US" sz="2800" dirty="0" err="1">
                <a:latin typeface="Cambria"/>
                <a:ea typeface="Cambria"/>
              </a:rPr>
              <a:t>υκνότητες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dirty="0" err="1">
                <a:latin typeface="Cambria"/>
                <a:ea typeface="Cambria"/>
              </a:rPr>
              <a:t>εισ</a:t>
            </a:r>
            <a:r>
              <a:rPr lang="en-US" sz="2800" dirty="0">
                <a:latin typeface="Cambria"/>
                <a:ea typeface="Cambria"/>
              </a:rPr>
              <a:t>π</a:t>
            </a:r>
            <a:r>
              <a:rPr lang="en-US" sz="2800" dirty="0" err="1">
                <a:latin typeface="Cambria"/>
                <a:ea typeface="Cambria"/>
              </a:rPr>
              <a:t>νεόμενου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dirty="0" err="1">
                <a:latin typeface="Cambria"/>
                <a:ea typeface="Cambria"/>
              </a:rPr>
              <a:t>οξυγόνου</a:t>
            </a:r>
            <a:r>
              <a:rPr lang="en-US" sz="2800" dirty="0">
                <a:latin typeface="Cambria"/>
                <a:ea typeface="Cambria"/>
              </a:rPr>
              <a:t> από 24 – 60% </a:t>
            </a:r>
            <a:endParaRPr lang="el-GR" sz="2800" dirty="0">
              <a:latin typeface="Cambria"/>
              <a:ea typeface="Cambria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Tx/>
              <a:buSzTx/>
              <a:buNone/>
            </a:pPr>
            <a:endParaRPr lang="el-GR" sz="2800" dirty="0">
              <a:latin typeface="Cambria"/>
              <a:ea typeface="Cambria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sz="2800" dirty="0">
                <a:latin typeface="Cambria"/>
                <a:ea typeface="Cambria"/>
              </a:rPr>
              <a:t>4Lpm: 24%, 28% O2 - 6Lpm: 31% O2 - 8Lpm: 35%, 40%, 50% ή 60% O2</a:t>
            </a:r>
            <a:endParaRPr lang="el-GR" sz="2800" dirty="0">
              <a:latin typeface="Cambria"/>
              <a:ea typeface="Cambria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Tx/>
              <a:buSzTx/>
              <a:buNone/>
            </a:pPr>
            <a:endParaRPr lang="el-GR" sz="2800" dirty="0">
              <a:latin typeface="Cambria"/>
              <a:ea typeface="Cambria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sz="2800" dirty="0">
                <a:latin typeface="Cambria"/>
                <a:ea typeface="Cambria"/>
              </a:rPr>
              <a:t>Η </a:t>
            </a:r>
            <a:r>
              <a:rPr lang="en-US" sz="2800" dirty="0" err="1">
                <a:latin typeface="Cambria"/>
                <a:ea typeface="Cambria"/>
              </a:rPr>
              <a:t>μάσκ</a:t>
            </a:r>
            <a:r>
              <a:rPr lang="en-US" sz="2800" dirty="0">
                <a:latin typeface="Cambria"/>
                <a:ea typeface="Cambria"/>
              </a:rPr>
              <a:t>α Venturi </a:t>
            </a:r>
            <a:r>
              <a:rPr lang="en-US" sz="2800" dirty="0" err="1">
                <a:latin typeface="Cambria"/>
                <a:ea typeface="Cambria"/>
              </a:rPr>
              <a:t>είν</a:t>
            </a:r>
            <a:r>
              <a:rPr lang="en-US" sz="2800" dirty="0">
                <a:latin typeface="Cambria"/>
                <a:ea typeface="Cambria"/>
              </a:rPr>
              <a:t>αι ο π</a:t>
            </a:r>
            <a:r>
              <a:rPr lang="en-US" sz="2800" dirty="0" err="1">
                <a:latin typeface="Cambria"/>
                <a:ea typeface="Cambria"/>
              </a:rPr>
              <a:t>ιο</a:t>
            </a:r>
            <a:r>
              <a:rPr lang="en-US" sz="2800" dirty="0">
                <a:latin typeface="Cambria"/>
                <a:ea typeface="Cambria"/>
              </a:rPr>
              <a:t> κα</a:t>
            </a:r>
            <a:r>
              <a:rPr lang="en-US" sz="2800" dirty="0" err="1">
                <a:latin typeface="Cambria"/>
                <a:ea typeface="Cambria"/>
              </a:rPr>
              <a:t>τάλληλος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dirty="0" err="1">
                <a:latin typeface="Cambria"/>
                <a:ea typeface="Cambria"/>
              </a:rPr>
              <a:t>τρό</a:t>
            </a:r>
            <a:r>
              <a:rPr lang="en-US" sz="2800" dirty="0">
                <a:latin typeface="Cambria"/>
                <a:ea typeface="Cambria"/>
              </a:rPr>
              <a:t>π</a:t>
            </a:r>
            <a:r>
              <a:rPr lang="en-US" sz="2800" dirty="0" err="1">
                <a:latin typeface="Cambria"/>
                <a:ea typeface="Cambria"/>
              </a:rPr>
              <a:t>ος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dirty="0" err="1">
                <a:latin typeface="Cambria"/>
                <a:ea typeface="Cambria"/>
              </a:rPr>
              <a:t>ελεγχόμενης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dirty="0" err="1">
                <a:latin typeface="Cambria"/>
                <a:ea typeface="Cambria"/>
              </a:rPr>
              <a:t>οξυγονοθερ</a:t>
            </a:r>
            <a:r>
              <a:rPr lang="en-US" sz="2800" dirty="0">
                <a:latin typeface="Cambria"/>
                <a:ea typeface="Cambria"/>
              </a:rPr>
              <a:t>απ</a:t>
            </a:r>
            <a:r>
              <a:rPr lang="en-US" sz="2800" dirty="0" err="1">
                <a:latin typeface="Cambria"/>
                <a:ea typeface="Cambria"/>
              </a:rPr>
              <a:t>εί</a:t>
            </a:r>
            <a:r>
              <a:rPr lang="en-US" sz="2800" dirty="0">
                <a:latin typeface="Cambria"/>
                <a:ea typeface="Cambria"/>
              </a:rPr>
              <a:t>ας. </a:t>
            </a:r>
            <a:endParaRPr lang="el-GR" sz="2800" dirty="0">
              <a:latin typeface="Cambria"/>
              <a:ea typeface="Cambria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Tx/>
              <a:buSzTx/>
              <a:buNone/>
            </a:pPr>
            <a:endParaRPr lang="en-US" sz="2800" dirty="0">
              <a:latin typeface="Cambria"/>
              <a:ea typeface="Cambria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sz="2800" dirty="0">
                <a:latin typeface="Cambria"/>
                <a:ea typeface="Cambria"/>
              </a:rPr>
              <a:t>Η </a:t>
            </a:r>
            <a:r>
              <a:rPr lang="en-US" sz="2800" dirty="0" err="1">
                <a:latin typeface="Cambria"/>
                <a:ea typeface="Cambria"/>
              </a:rPr>
              <a:t>υψηλή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dirty="0" err="1">
                <a:latin typeface="Cambria"/>
                <a:ea typeface="Cambria"/>
              </a:rPr>
              <a:t>ροή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dirty="0" err="1">
                <a:latin typeface="Cambria"/>
                <a:ea typeface="Cambria"/>
              </a:rPr>
              <a:t>δεν</a:t>
            </a:r>
            <a:r>
              <a:rPr lang="en-US" sz="2800" dirty="0">
                <a:latin typeface="Cambria"/>
                <a:ea typeface="Cambria"/>
              </a:rPr>
              <a:t> επ</a:t>
            </a:r>
            <a:r>
              <a:rPr lang="en-US" sz="2800" dirty="0" err="1">
                <a:latin typeface="Cambria"/>
                <a:ea typeface="Cambria"/>
              </a:rPr>
              <a:t>ιτρέ</a:t>
            </a:r>
            <a:r>
              <a:rPr lang="en-US" sz="2800" dirty="0">
                <a:latin typeface="Cambria"/>
                <a:ea typeface="Cambria"/>
              </a:rPr>
              <a:t>π</a:t>
            </a:r>
            <a:r>
              <a:rPr lang="en-US" sz="2800" dirty="0" err="1">
                <a:latin typeface="Cambria"/>
                <a:ea typeface="Cambria"/>
              </a:rPr>
              <a:t>ει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dirty="0" err="1">
                <a:latin typeface="Cambria"/>
                <a:ea typeface="Cambria"/>
              </a:rPr>
              <a:t>την</a:t>
            </a:r>
            <a:r>
              <a:rPr lang="en-US" sz="2800" dirty="0">
                <a:latin typeface="Cambria"/>
                <a:ea typeface="Cambria"/>
              </a:rPr>
              <a:t> α</a:t>
            </a:r>
            <a:r>
              <a:rPr lang="en-US" sz="2800" dirty="0" err="1">
                <a:latin typeface="Cambria"/>
                <a:ea typeface="Cambria"/>
              </a:rPr>
              <a:t>νάμιξη</a:t>
            </a:r>
            <a:r>
              <a:rPr lang="en-US" sz="2800" dirty="0">
                <a:latin typeface="Cambria"/>
                <a:ea typeface="Cambria"/>
              </a:rPr>
              <a:t> α</a:t>
            </a:r>
            <a:r>
              <a:rPr lang="en-US" sz="2800" dirty="0" err="1">
                <a:latin typeface="Cambria"/>
                <a:ea typeface="Cambria"/>
              </a:rPr>
              <a:t>έρ</a:t>
            </a:r>
            <a:r>
              <a:rPr lang="en-US" sz="2800" dirty="0">
                <a:latin typeface="Cambria"/>
                <a:ea typeface="Cambria"/>
              </a:rPr>
              <a:t>α από </a:t>
            </a:r>
            <a:r>
              <a:rPr lang="en-US" sz="2800" dirty="0" err="1">
                <a:latin typeface="Cambria"/>
                <a:ea typeface="Cambria"/>
              </a:rPr>
              <a:t>τις</a:t>
            </a:r>
            <a:r>
              <a:rPr lang="en-US" sz="2800" dirty="0">
                <a:latin typeface="Cambria"/>
                <a:ea typeface="Cambria"/>
              </a:rPr>
              <a:t> π</a:t>
            </a:r>
            <a:r>
              <a:rPr lang="en-US" sz="2800" dirty="0" err="1">
                <a:latin typeface="Cambria"/>
                <a:ea typeface="Cambria"/>
              </a:rPr>
              <a:t>λάγιες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dirty="0" err="1">
                <a:latin typeface="Cambria"/>
                <a:ea typeface="Cambria"/>
              </a:rPr>
              <a:t>τρύ</a:t>
            </a:r>
            <a:r>
              <a:rPr lang="en-US" sz="2800" dirty="0">
                <a:latin typeface="Cambria"/>
                <a:ea typeface="Cambria"/>
              </a:rPr>
              <a:t>π</a:t>
            </a:r>
            <a:r>
              <a:rPr lang="en-US" sz="2800" dirty="0" err="1">
                <a:latin typeface="Cambria"/>
                <a:ea typeface="Cambria"/>
              </a:rPr>
              <a:t>ες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dirty="0" err="1">
                <a:latin typeface="Cambria"/>
                <a:ea typeface="Cambria"/>
              </a:rPr>
              <a:t>της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dirty="0" err="1">
                <a:latin typeface="Cambria"/>
                <a:ea typeface="Cambria"/>
              </a:rPr>
              <a:t>μάσκ</a:t>
            </a:r>
            <a:r>
              <a:rPr lang="en-US" sz="2800" dirty="0">
                <a:latin typeface="Cambria"/>
                <a:ea typeface="Cambria"/>
              </a:rPr>
              <a:t>ας και επ</a:t>
            </a:r>
            <a:r>
              <a:rPr lang="en-US" sz="2800" dirty="0" err="1">
                <a:latin typeface="Cambria"/>
                <a:ea typeface="Cambria"/>
              </a:rPr>
              <a:t>ομένως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dirty="0" err="1">
                <a:latin typeface="Cambria"/>
                <a:ea typeface="Cambria"/>
              </a:rPr>
              <a:t>δε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dirty="0" err="1">
                <a:latin typeface="Cambria"/>
                <a:ea typeface="Cambria"/>
              </a:rPr>
              <a:t>χρειάζετ</a:t>
            </a:r>
            <a:r>
              <a:rPr lang="en-US" sz="2800" dirty="0">
                <a:latin typeface="Cambria"/>
                <a:ea typeface="Cambria"/>
              </a:rPr>
              <a:t>αι να </a:t>
            </a:r>
            <a:r>
              <a:rPr lang="en-US" sz="2800" dirty="0" err="1">
                <a:latin typeface="Cambria"/>
                <a:ea typeface="Cambria"/>
              </a:rPr>
              <a:t>είν</a:t>
            </a:r>
            <a:r>
              <a:rPr lang="en-US" sz="2800" dirty="0">
                <a:latin typeface="Cambria"/>
                <a:ea typeface="Cambria"/>
              </a:rPr>
              <a:t>αι </a:t>
            </a:r>
            <a:r>
              <a:rPr lang="en-US" sz="2800" dirty="0" err="1">
                <a:latin typeface="Cambria"/>
                <a:ea typeface="Cambria"/>
              </a:rPr>
              <a:t>σφιχτά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dirty="0" err="1">
                <a:latin typeface="Cambria"/>
                <a:ea typeface="Cambria"/>
              </a:rPr>
              <a:t>το</a:t>
            </a:r>
            <a:r>
              <a:rPr lang="en-US" sz="2800" dirty="0">
                <a:latin typeface="Cambria"/>
                <a:ea typeface="Cambria"/>
              </a:rPr>
              <a:t>π</a:t>
            </a:r>
            <a:r>
              <a:rPr lang="en-US" sz="2800" dirty="0" err="1">
                <a:latin typeface="Cambria"/>
                <a:ea typeface="Cambria"/>
              </a:rPr>
              <a:t>οθετημένη</a:t>
            </a:r>
            <a:r>
              <a:rPr lang="en-US" sz="2800" dirty="0">
                <a:latin typeface="Cambria"/>
                <a:ea typeface="Cambria"/>
              </a:rPr>
              <a:t> </a:t>
            </a:r>
            <a:r>
              <a:rPr lang="en-US" sz="2800" dirty="0" err="1">
                <a:latin typeface="Cambria"/>
                <a:ea typeface="Cambria"/>
              </a:rPr>
              <a:t>στο</a:t>
            </a:r>
            <a:r>
              <a:rPr lang="en-US" sz="2800" dirty="0">
                <a:latin typeface="Cambria"/>
                <a:ea typeface="Cambria"/>
              </a:rPr>
              <a:t> π</a:t>
            </a:r>
            <a:r>
              <a:rPr lang="en-US" sz="2800" dirty="0" err="1">
                <a:latin typeface="Cambria"/>
                <a:ea typeface="Cambria"/>
              </a:rPr>
              <a:t>ρόσω</a:t>
            </a:r>
            <a:r>
              <a:rPr lang="en-US" sz="2800" dirty="0">
                <a:latin typeface="Cambria"/>
                <a:ea typeface="Cambria"/>
              </a:rPr>
              <a:t>πο. 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Οξυγονοθεραπεια</a:t>
            </a:r>
            <a:r>
              <a:rPr lang="el-GR" dirty="0"/>
              <a:t>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366176"/>
            <a:ext cx="8229600" cy="4002599"/>
          </a:xfrm>
        </p:spPr>
        <p:txBody>
          <a:bodyPr vert="horz" lIns="91440" tIns="45720" rIns="91440" bIns="4572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l-GR" dirty="0"/>
              <a:t>Χορήγηση Ο</a:t>
            </a:r>
            <a:r>
              <a:rPr lang="en-US" baseline="-25000" dirty="0"/>
              <a:t>2</a:t>
            </a:r>
            <a:r>
              <a:rPr lang="el-GR" dirty="0"/>
              <a:t> σε συγκέντρωση μεγαλύτερη του ατμοσφαιρικού αέρα (0.21) </a:t>
            </a:r>
          </a:p>
          <a:p>
            <a:pPr>
              <a:lnSpc>
                <a:spcPct val="90000"/>
              </a:lnSpc>
            </a:pPr>
            <a:r>
              <a:rPr lang="el-GR" dirty="0"/>
              <a:t>Θεραπεία </a:t>
            </a:r>
            <a:r>
              <a:rPr lang="en-US" dirty="0"/>
              <a:t>&amp;</a:t>
            </a:r>
            <a:r>
              <a:rPr lang="el-GR" dirty="0"/>
              <a:t> πρόληψη των εκδηλώσεων της </a:t>
            </a:r>
            <a:r>
              <a:rPr lang="el-GR" dirty="0" err="1"/>
              <a:t>υποξαιμίας</a:t>
            </a:r>
            <a:r>
              <a:rPr lang="el-GR" dirty="0"/>
              <a:t> – </a:t>
            </a:r>
            <a:r>
              <a:rPr lang="el-GR" dirty="0" err="1"/>
              <a:t>υποξίας</a:t>
            </a:r>
            <a:endParaRPr lang="el-GR" dirty="0"/>
          </a:p>
          <a:p>
            <a:pPr>
              <a:lnSpc>
                <a:spcPct val="90000"/>
              </a:lnSpc>
            </a:pPr>
            <a:r>
              <a:rPr lang="el-GR" dirty="0"/>
              <a:t>Η οξυγονοθεραπεία είναι απαραίτητη σε πολλά νοσήματα που σχετίζονται με κακή οξυγόνωση του αίματος και των ιστών</a:t>
            </a:r>
          </a:p>
          <a:p>
            <a:r>
              <a:rPr lang="el-GR" dirty="0">
                <a:latin typeface="Cambria"/>
                <a:ea typeface="Cambria"/>
                <a:cs typeface="+mn-lt"/>
              </a:rPr>
              <a:t>Στο νοσοκομείο , θεωρείται φάρμακο που πρέπει να χρησιμοποιείται στη σωστή δόση, με σωστό τρόπο και μόνο εκεί που επιβάλλεται. </a:t>
            </a:r>
          </a:p>
          <a:p>
            <a:pPr>
              <a:buClr>
                <a:srgbClr val="9E3611"/>
              </a:buClr>
            </a:pPr>
            <a:r>
              <a:rPr lang="el-GR" dirty="0">
                <a:latin typeface="Cambria"/>
                <a:ea typeface="Cambria"/>
                <a:cs typeface="+mn-lt"/>
              </a:rPr>
              <a:t>Οξυγονοθεραπεία ονομάζεται η χορήγηση οξυγόνου για θεραπευτικό σκοπό.</a:t>
            </a:r>
            <a:endParaRPr lang="el-GR"/>
          </a:p>
          <a:p>
            <a:endParaRPr lang="el-G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- Εικόνα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2492896"/>
            <a:ext cx="4319300" cy="2874298"/>
          </a:xfrm>
          <a:prstGeom prst="rect">
            <a:avLst/>
          </a:prstGeom>
        </p:spPr>
      </p:pic>
      <p:pic>
        <p:nvPicPr>
          <p:cNvPr id="7" name="6 - Εικόνα" descr="33070-33071_venturi_select_a_vent_elongated_maks_oxygen__422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548680"/>
            <a:ext cx="3603104" cy="360310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800" dirty="0" err="1"/>
              <a:t>ΜΑσκα</a:t>
            </a:r>
            <a:r>
              <a:rPr lang="el-GR" sz="4800" dirty="0"/>
              <a:t> μη </a:t>
            </a:r>
            <a:r>
              <a:rPr lang="el-GR" sz="4800" dirty="0" err="1"/>
              <a:t>επανεισπνοΗς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85800" y="2375408"/>
            <a:ext cx="7772400" cy="405079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9E3611"/>
              </a:buClr>
            </a:pPr>
            <a:r>
              <a:rPr lang="el-GR" dirty="0">
                <a:latin typeface="Cambria"/>
                <a:ea typeface="Cambria"/>
              </a:rPr>
              <a:t>Χορηγεί Ο</a:t>
            </a:r>
            <a:r>
              <a:rPr lang="el-GR" baseline="-25000" dirty="0">
                <a:latin typeface="Cambria"/>
                <a:ea typeface="Cambria"/>
              </a:rPr>
              <a:t>2</a:t>
            </a:r>
            <a:r>
              <a:rPr lang="el-GR" dirty="0">
                <a:latin typeface="Cambria"/>
                <a:ea typeface="Cambria"/>
              </a:rPr>
              <a:t> περισσότερο από όλες τις συσκευές πλην του αναπνευστήρα</a:t>
            </a:r>
            <a:endParaRPr lang="el-GR">
              <a:latin typeface="Cambria"/>
              <a:ea typeface="Cambria"/>
            </a:endParaRPr>
          </a:p>
          <a:p>
            <a:r>
              <a:rPr lang="el-GR" dirty="0">
                <a:latin typeface="Cambria"/>
                <a:ea typeface="Cambria"/>
              </a:rPr>
              <a:t>Διαθέτει ένα μικρό </a:t>
            </a:r>
            <a:r>
              <a:rPr lang="el-GR" dirty="0" err="1">
                <a:latin typeface="Cambria"/>
                <a:ea typeface="Cambria"/>
              </a:rPr>
              <a:t>reservoir</a:t>
            </a:r>
            <a:r>
              <a:rPr lang="el-GR" dirty="0">
                <a:latin typeface="Cambria"/>
                <a:ea typeface="Cambria"/>
              </a:rPr>
              <a:t> με μια βαλβίδα μονής φοράς που επιτρέπει την έξοδο αερίων από τη μάσκα κατά την εκπνοή αλλά εμποδίζει την είσοδο του ατμοσφαιρικού αέρα κατά την εισπνοή . </a:t>
            </a:r>
          </a:p>
          <a:p>
            <a:r>
              <a:rPr lang="el-GR" dirty="0">
                <a:latin typeface="Cambria"/>
                <a:ea typeface="Cambria"/>
              </a:rPr>
              <a:t>Χορηγεί  </a:t>
            </a:r>
            <a:r>
              <a:rPr lang="en-US" dirty="0" err="1"/>
              <a:t>FiO</a:t>
            </a:r>
            <a:r>
              <a:rPr lang="el-GR" baseline="-25000" dirty="0">
                <a:latin typeface="Cambria"/>
                <a:ea typeface="Cambria"/>
              </a:rPr>
              <a:t>2</a:t>
            </a:r>
            <a:r>
              <a:rPr lang="en-US" dirty="0"/>
              <a:t> </a:t>
            </a:r>
            <a:r>
              <a:rPr lang="en-US" dirty="0" err="1"/>
              <a:t>εώς</a:t>
            </a:r>
            <a:r>
              <a:rPr lang="en-US" dirty="0"/>
              <a:t> και 95 % . </a:t>
            </a:r>
            <a:endParaRPr lang="el-GR" dirty="0">
              <a:latin typeface="Cambria"/>
              <a:ea typeface="Cambria"/>
            </a:endParaRPr>
          </a:p>
          <a:p>
            <a:endParaRPr lang="el-G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Εικόνα που περιέχει κείμενο, στιγμιότυπο οθόνης, καρτούν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CA1BA7AE-CD8C-FD78-35BB-B08B0096C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957" y="2761"/>
            <a:ext cx="5775737" cy="4290390"/>
          </a:xfrm>
          <a:prstGeom prst="rect">
            <a:avLst/>
          </a:prstGeom>
        </p:spPr>
      </p:pic>
      <p:pic>
        <p:nvPicPr>
          <p:cNvPr id="3" name="Εικόνα 2" descr="Εικόνα που περιέχει καλώδιο, πλαστικό&#10;&#10;Περιγραφή που δημιουργήθηκε αυτόματα">
            <a:extLst>
              <a:ext uri="{FF2B5EF4-FFF2-40B4-BE49-F238E27FC236}">
                <a16:creationId xmlns:a16="http://schemas.microsoft.com/office/drawing/2014/main" id="{5BC4B5F3-AD67-9ECF-BA07-D924E8342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3531152"/>
            <a:ext cx="3097694" cy="309769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4400" dirty="0" err="1"/>
              <a:t>ΛιγΟτερα</a:t>
            </a:r>
            <a:r>
              <a:rPr lang="el-GR" sz="4400" dirty="0"/>
              <a:t> </a:t>
            </a:r>
            <a:r>
              <a:rPr lang="el-GR" sz="4400" dirty="0" err="1"/>
              <a:t>συχνΕς</a:t>
            </a:r>
            <a:r>
              <a:rPr lang="el-GR" sz="4400" dirty="0"/>
              <a:t> </a:t>
            </a:r>
            <a:r>
              <a:rPr lang="el-GR" sz="4400" dirty="0" err="1"/>
              <a:t>συσκευΕς</a:t>
            </a:r>
            <a:r>
              <a:rPr lang="el-GR" sz="4400" dirty="0"/>
              <a:t> </a:t>
            </a:r>
            <a:r>
              <a:rPr lang="el-GR" sz="4400" dirty="0" err="1"/>
              <a:t>οξυγονοθεραπεΙας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85191" y="2574191"/>
            <a:ext cx="7772400" cy="4050792"/>
          </a:xfrm>
        </p:spPr>
        <p:txBody>
          <a:bodyPr/>
          <a:lstStyle/>
          <a:p>
            <a:r>
              <a:rPr lang="en-US" dirty="0"/>
              <a:t>Head hoods</a:t>
            </a:r>
          </a:p>
          <a:p>
            <a:r>
              <a:rPr lang="en-US" dirty="0"/>
              <a:t>Pendant or reservoir nasal </a:t>
            </a:r>
            <a:r>
              <a:rPr lang="en-US" dirty="0" err="1"/>
              <a:t>cannula</a:t>
            </a:r>
            <a:endParaRPr lang="en-US" dirty="0"/>
          </a:p>
          <a:p>
            <a:r>
              <a:rPr lang="el-GR" dirty="0"/>
              <a:t>Μάσκες </a:t>
            </a:r>
            <a:r>
              <a:rPr lang="en-US" dirty="0"/>
              <a:t>CPAP</a:t>
            </a:r>
          </a:p>
          <a:p>
            <a:r>
              <a:rPr lang="el-GR" dirty="0"/>
              <a:t>Τραχειακοί καθετήρες</a:t>
            </a:r>
            <a:endParaRPr lang="en-US" dirty="0"/>
          </a:p>
          <a:p>
            <a:r>
              <a:rPr lang="el-GR" dirty="0"/>
              <a:t>Τέντες Ο2 [</a:t>
            </a:r>
            <a:r>
              <a:rPr lang="en-US" dirty="0"/>
              <a:t>Croup tents</a:t>
            </a:r>
            <a:r>
              <a:rPr lang="el-GR" dirty="0"/>
              <a:t>]</a:t>
            </a:r>
            <a:endParaRPr lang="en-US" dirty="0"/>
          </a:p>
          <a:p>
            <a:r>
              <a:rPr lang="el-GR" dirty="0"/>
              <a:t>Θερμοκοιτίδες</a:t>
            </a:r>
            <a:endParaRPr lang="en-US" dirty="0"/>
          </a:p>
          <a:p>
            <a:r>
              <a:rPr lang="el-GR" dirty="0" err="1"/>
              <a:t>Υπερβαρικοί</a:t>
            </a:r>
            <a:r>
              <a:rPr lang="el-GR" dirty="0"/>
              <a:t> θάλαμοι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23728" y="476672"/>
            <a:ext cx="5542384" cy="712120"/>
          </a:xfrm>
        </p:spPr>
        <p:txBody>
          <a:bodyPr/>
          <a:lstStyle/>
          <a:p>
            <a:r>
              <a:rPr lang="el-GR" dirty="0"/>
              <a:t> </a:t>
            </a:r>
            <a:r>
              <a:rPr lang="el-GR" dirty="0" err="1"/>
              <a:t>μασκα</a:t>
            </a:r>
            <a:r>
              <a:rPr lang="el-GR" dirty="0"/>
              <a:t> </a:t>
            </a:r>
            <a:r>
              <a:rPr lang="en-US" dirty="0"/>
              <a:t>C-pap</a:t>
            </a:r>
            <a:endParaRPr lang="el-GR" dirty="0"/>
          </a:p>
        </p:txBody>
      </p:sp>
      <p:pic>
        <p:nvPicPr>
          <p:cNvPr id="4" name="3 - Θέση περιεχομένου" descr="en35650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340768"/>
            <a:ext cx="5400600" cy="54006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flow nasal </a:t>
            </a:r>
            <a:r>
              <a:rPr lang="en-US" dirty="0" err="1"/>
              <a:t>cannula</a:t>
            </a:r>
            <a:r>
              <a:rPr lang="en-US" dirty="0"/>
              <a:t> </a:t>
            </a:r>
            <a:endParaRPr lang="el-GR" dirty="0"/>
          </a:p>
        </p:txBody>
      </p:sp>
      <p:pic>
        <p:nvPicPr>
          <p:cNvPr id="4" name="3 - Θέση περιεχομένου" descr="jcm-12-06685-g0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2204864"/>
            <a:ext cx="5742110" cy="40513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53278" y="-100672"/>
            <a:ext cx="7772400" cy="1609344"/>
          </a:xfrm>
        </p:spPr>
        <p:txBody>
          <a:bodyPr>
            <a:normAutofit/>
          </a:bodyPr>
          <a:lstStyle/>
          <a:p>
            <a:br>
              <a:rPr lang="el-GR" sz="5400" dirty="0"/>
            </a:br>
            <a:r>
              <a:rPr lang="el-GR" sz="4800" dirty="0"/>
              <a:t> AMBU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53278" y="1514017"/>
            <a:ext cx="7772400" cy="405079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sz="2800" dirty="0"/>
              <a:t>Χρησιμοποιείται για να γίνεται τεχνητή αναπνοή και οξυγονοθεραπεία ταυτόχρονα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sz="2800" dirty="0"/>
              <a:t>Αποτελείται από: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l-GR" sz="2800" dirty="0"/>
          </a:p>
          <a:p>
            <a:pPr>
              <a:lnSpc>
                <a:spcPct val="90000"/>
              </a:lnSpc>
            </a:pPr>
            <a:r>
              <a:rPr lang="el-GR" sz="2800" dirty="0"/>
              <a:t>α) μία σχετικά σκληρή προσωπίδα από καουτσούκ ή ανάλογο υλικό που εφαρμόζει στεγανά στη μύτη και το στόμα του ασθενούς, </a:t>
            </a:r>
          </a:p>
          <a:p>
            <a:pPr>
              <a:lnSpc>
                <a:spcPct val="90000"/>
              </a:lnSpc>
            </a:pPr>
            <a:r>
              <a:rPr lang="el-GR" sz="2800" dirty="0"/>
              <a:t>β) από δίδυμο βαλβίδων μίας διόδου με διαφράγματα που προσαρμόζονται στη γραμμή εισπνοής και τη γραμμή εκπνοής του συστήματος και</a:t>
            </a:r>
          </a:p>
          <a:p>
            <a:pPr>
              <a:lnSpc>
                <a:spcPct val="90000"/>
              </a:lnSpc>
            </a:pPr>
            <a:r>
              <a:rPr lang="el-GR" sz="2800" dirty="0"/>
              <a:t> γ) από ελαστικό ασκό που συνδέεται στη γραμμή εισπνοής. 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5400" dirty="0"/>
              <a:t>AMBU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86409" y="1845321"/>
            <a:ext cx="7772400" cy="405079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l-GR" sz="2800" dirty="0"/>
              <a:t>Το οξυγόνο παρέχεται κατευθείαν στη γραμμή εισπνοής ή μέσα στον ασκό. </a:t>
            </a:r>
          </a:p>
          <a:p>
            <a:pPr>
              <a:lnSpc>
                <a:spcPct val="120000"/>
              </a:lnSpc>
            </a:pPr>
            <a:r>
              <a:rPr lang="el-GR" sz="2800" dirty="0"/>
              <a:t>Όταν ο χειριστής συμπιέζει τον ασκό, ανοίγει η γραμμή εισπνοής και κλείνει η γραμμή εκπνοής.</a:t>
            </a:r>
          </a:p>
          <a:p>
            <a:pPr>
              <a:lnSpc>
                <a:spcPct val="120000"/>
              </a:lnSpc>
            </a:pPr>
            <a:r>
              <a:rPr lang="el-GR" sz="2800" dirty="0"/>
              <a:t> Το αντίθετο συμβαίνει όταν ο χειριστής δεν ασκεί πίεση στον ασκό. </a:t>
            </a:r>
          </a:p>
          <a:p>
            <a:pPr>
              <a:lnSpc>
                <a:spcPct val="120000"/>
              </a:lnSpc>
            </a:pPr>
            <a:r>
              <a:rPr lang="el-GR" sz="2800" dirty="0"/>
              <a:t>Οι περισσότεροι τύποι λειτουργούν με ροές οξυγόνου μέχρι 15 λίτρα/λεπτό και παρέχουν πυκνότητες 100%. </a:t>
            </a:r>
          </a:p>
          <a:p>
            <a:pPr>
              <a:lnSpc>
                <a:spcPct val="120000"/>
              </a:lnSpc>
            </a:pPr>
            <a:r>
              <a:rPr lang="el-GR" sz="2800" dirty="0"/>
              <a:t>Μπορούν να χρησιμοποιηθούν και χωρίς παροχή οξυγόνου. Μία βαλβίδα επιτρέπει στον ασκό που έχει μεγάλη ελαστικότητα να γεμίζει με ατμοσφαιρικό αέρα όταν δεν ασκείται πίεση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timesco-askos-texnitis-anapno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548680"/>
            <a:ext cx="6816757" cy="5112568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err="1"/>
              <a:t>ΕπιπλοκΕς</a:t>
            </a:r>
            <a:r>
              <a:rPr lang="el-GR" sz="4000" dirty="0"/>
              <a:t> </a:t>
            </a:r>
            <a:r>
              <a:rPr lang="el-GR" sz="4000" dirty="0" err="1"/>
              <a:t>οξυγονοθεραπεΙας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l-GR" sz="2800" dirty="0"/>
              <a:t>Καταστολή αναπνευστικού κέντρου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l-GR" sz="2800" dirty="0"/>
              <a:t> Σε χρόνιες πνευμονοπάθειες, όπου υπάρχει σημαντική κατακράτηση O2, η </a:t>
            </a:r>
            <a:r>
              <a:rPr lang="el-GR" sz="2800" dirty="0" err="1"/>
              <a:t>υποξαιμία</a:t>
            </a:r>
            <a:r>
              <a:rPr lang="el-GR" sz="2800" dirty="0"/>
              <a:t> θεωρείται ως μοναδικό ερέθισμα του αναπνευστικού κέντρου. Η γρήγορη διόρθωση της </a:t>
            </a:r>
            <a:r>
              <a:rPr lang="el-GR" sz="2800" dirty="0" err="1"/>
              <a:t>υποξαιμίας</a:t>
            </a:r>
            <a:r>
              <a:rPr lang="el-GR" sz="2800" dirty="0"/>
              <a:t> καταργεί το ερέθισμα αυτό, με επακόλουθο την καταστολή του αναπνευστικού κέντρου και την ακόμη ταχύτερη αύξηση του CO2.</a:t>
            </a:r>
          </a:p>
          <a:p>
            <a:pPr>
              <a:lnSpc>
                <a:spcPct val="120000"/>
              </a:lnSpc>
            </a:pPr>
            <a:r>
              <a:rPr lang="el-GR" sz="2800" dirty="0" err="1"/>
              <a:t>Ατελεκτασία</a:t>
            </a:r>
            <a:r>
              <a:rPr lang="el-GR" sz="2800" dirty="0"/>
              <a:t> κυψελίδων, μετά από χορήγηση μεγάλης πυκνότητας. Το άζωτο, που αποτελεί το 78% του ατμοσφαιρικού αέρα, διατηρεί το βασικό όγκο και τις κυψελίδες ανοικτές. Αν το άζωτο αντικατασταθεί από οξυγόνο, ο βασικός όγκος των κυψελίδων μικραίνει, καθώς το τελευταίο περνά γρήγορα στο αίμα.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l-GR" sz="2800" dirty="0"/>
              <a:t>οι κυψελίδες κλείνουν και δημιουργούν περιοχές </a:t>
            </a:r>
            <a:r>
              <a:rPr lang="el-GR" sz="2800" dirty="0" err="1"/>
              <a:t>ατελεκτασίας</a:t>
            </a:r>
            <a:r>
              <a:rPr lang="el-GR" sz="2800" dirty="0"/>
              <a:t> που μόνο </a:t>
            </a:r>
            <a:r>
              <a:rPr lang="el-GR" sz="2800" dirty="0" err="1"/>
              <a:t>αιματώνονται</a:t>
            </a:r>
            <a:r>
              <a:rPr lang="el-GR" sz="2800" dirty="0"/>
              <a:t>. Αρκούν 30 λεπτά οξυγονοθεραπείας 100% 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0931" y="639241"/>
            <a:ext cx="8722138" cy="3464648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l-GR" sz="3600" b="1" cap="none" baseline="-25000" dirty="0">
                <a:solidFill>
                  <a:schemeClr val="tx1"/>
                </a:solidFill>
                <a:latin typeface="Cambria"/>
                <a:ea typeface="Cambria"/>
                <a:cs typeface="+mj-lt"/>
              </a:rPr>
              <a:t>Σκοπός της οξυγονοθεραπείας: </a:t>
            </a:r>
            <a:r>
              <a:rPr lang="el-GR" sz="3600" cap="none" baseline="-25000" dirty="0">
                <a:solidFill>
                  <a:schemeClr val="tx1"/>
                </a:solidFill>
                <a:latin typeface="Cambria"/>
                <a:ea typeface="Cambria"/>
                <a:cs typeface="+mj-lt"/>
              </a:rPr>
              <a:t>είναι η αύξηση της τάσης του οξυγόνου στον κυψελιδικό αέρα. Αυτή η αύξηση έχει με τη σειρά της σκοπό να βελτιώσει την </a:t>
            </a:r>
            <a:r>
              <a:rPr lang="el-GR" sz="3600" cap="none" baseline="-25000" dirty="0" err="1">
                <a:solidFill>
                  <a:schemeClr val="tx1"/>
                </a:solidFill>
                <a:latin typeface="Cambria"/>
                <a:ea typeface="Cambria"/>
                <a:cs typeface="+mj-lt"/>
              </a:rPr>
              <a:t>υποξαιμία</a:t>
            </a:r>
            <a:r>
              <a:rPr lang="el-GR" sz="3600" cap="none" baseline="-25000" dirty="0">
                <a:solidFill>
                  <a:schemeClr val="tx1"/>
                </a:solidFill>
                <a:latin typeface="Cambria"/>
                <a:ea typeface="Cambria"/>
                <a:cs typeface="+mj-lt"/>
              </a:rPr>
              <a:t> ,να αυξήσει τον κορεσμό της αιμοσφαιρίνης (ΗΒ) &amp; να μειώσει το έργο του μυοκαρδίου και των πνευμόνων.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10322" y="4838103"/>
            <a:ext cx="7772400" cy="184209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l-GR" sz="2800" cap="all" dirty="0">
                <a:latin typeface="Cambria"/>
                <a:ea typeface="Cambria"/>
              </a:rPr>
              <a:t>ΙΔΙΟΤΗΤΕΣ ΤΟΥ Ο</a:t>
            </a:r>
            <a:r>
              <a:rPr lang="el-GR" sz="1600" cap="all" baseline="-25000" dirty="0">
                <a:latin typeface="Cambria"/>
                <a:ea typeface="Cambria"/>
              </a:rPr>
              <a:t>2</a:t>
            </a:r>
            <a:endParaRPr lang="el-GR" sz="1600" dirty="0">
              <a:latin typeface="Cambria"/>
              <a:ea typeface="Cambria"/>
            </a:endParaRPr>
          </a:p>
          <a:p>
            <a:pPr>
              <a:buClr>
                <a:srgbClr val="9E3611"/>
              </a:buClr>
            </a:pPr>
            <a:r>
              <a:rPr lang="el-GR" dirty="0">
                <a:latin typeface="Cambria"/>
                <a:ea typeface="Cambria"/>
              </a:rPr>
              <a:t>Είναι βασικό στοιχείο, άοσμο, άγευστο &amp; άχρωμο σε κανονική θερμοκρασία και πίεση</a:t>
            </a:r>
          </a:p>
          <a:p>
            <a:r>
              <a:rPr lang="el-GR" dirty="0"/>
              <a:t>Σε φυσική κατάσταση απαντάται ως αέριο και υγρό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err="1"/>
              <a:t>ΕπιπλοκΕς</a:t>
            </a:r>
            <a:r>
              <a:rPr lang="el-GR" sz="3200" dirty="0"/>
              <a:t> </a:t>
            </a:r>
            <a:r>
              <a:rPr lang="el-GR" sz="3200" dirty="0" err="1"/>
              <a:t>τεχνικΩΝ</a:t>
            </a:r>
            <a:r>
              <a:rPr lang="el-GR" sz="3200" dirty="0"/>
              <a:t> </a:t>
            </a:r>
            <a:r>
              <a:rPr lang="el-GR" sz="3200" dirty="0" err="1"/>
              <a:t>χορΗγησης</a:t>
            </a:r>
            <a:r>
              <a:rPr lang="el-GR" sz="3200" dirty="0"/>
              <a:t> Ο</a:t>
            </a:r>
            <a:r>
              <a:rPr lang="el-GR" sz="3200" baseline="-25000" dirty="0"/>
              <a:t>2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Ξηρότητα ρινικού βλεννογόνου</a:t>
            </a:r>
          </a:p>
          <a:p>
            <a:r>
              <a:rPr lang="el-GR" dirty="0"/>
              <a:t>Μετακίνηση ή κακή εφαρμογή των συσκευών</a:t>
            </a:r>
          </a:p>
          <a:p>
            <a:r>
              <a:rPr lang="el-GR" dirty="0"/>
              <a:t>Ερεθισμός δέρματος &amp; βλεννογόνων</a:t>
            </a:r>
          </a:p>
          <a:p>
            <a:r>
              <a:rPr lang="el-GR" dirty="0" err="1"/>
              <a:t>Υποξυγοναιμία</a:t>
            </a:r>
            <a:r>
              <a:rPr lang="el-GR" dirty="0"/>
              <a:t> κατά τη σίτιση λόγω αφαίρεσης της μάσκας</a:t>
            </a:r>
          </a:p>
          <a:p>
            <a:r>
              <a:rPr lang="el-GR" dirty="0"/>
              <a:t>Δυσφορία του ασθενούς</a:t>
            </a:r>
          </a:p>
          <a:p>
            <a:r>
              <a:rPr lang="el-GR" dirty="0"/>
              <a:t>Κίνδυνος φωτιάς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ΒΙΒΛΙΟΓΡΑΦΙΑ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l-GR" dirty="0"/>
              <a:t> Ζακυνθινός Σπύρος,  Βρεττού Χαρίκλεια (2015)</a:t>
            </a:r>
            <a:r>
              <a:rPr lang="el-GR" b="1" dirty="0"/>
              <a:t> </a:t>
            </a:r>
            <a:r>
              <a:rPr lang="el-GR" dirty="0"/>
              <a:t>Θέματα Εντατικής Θεραπείας (1-261) ΣΥΝΔΕΣΜΟΣ ΕΛΛΗΝΙΚΩΝ ΑΚΑΔΗΜΑΪΚΩΝ ΒΙΒΛΙΟΘΗΚΩΝ Αθήνα ,2015 σελ.:1-270</a:t>
            </a:r>
          </a:p>
          <a:p>
            <a:pPr>
              <a:buNone/>
            </a:pPr>
            <a:r>
              <a:rPr lang="el-GR" dirty="0"/>
              <a:t>ISBN: 978-960-603-252-3 </a:t>
            </a:r>
          </a:p>
          <a:p>
            <a:pPr>
              <a:buNone/>
            </a:pPr>
            <a:r>
              <a:rPr lang="el-GR" dirty="0"/>
              <a:t> </a:t>
            </a:r>
          </a:p>
          <a:p>
            <a:pPr>
              <a:buNone/>
            </a:pPr>
            <a:r>
              <a:rPr lang="en-US" dirty="0"/>
              <a:t>Branson R.D (2018) Oxygen Therapy in COPD Respiratory Care 2018;63(6):734 -748</a:t>
            </a:r>
            <a:endParaRPr lang="el-GR" dirty="0"/>
          </a:p>
          <a:p>
            <a:pPr>
              <a:buNone/>
            </a:pPr>
            <a:r>
              <a:rPr lang="en-US" dirty="0"/>
              <a:t> </a:t>
            </a:r>
            <a:endParaRPr lang="el-GR" dirty="0"/>
          </a:p>
          <a:p>
            <a:pPr>
              <a:buNone/>
            </a:pPr>
            <a:r>
              <a:rPr lang="en-US" dirty="0"/>
              <a:t>Cousins J. L et </a:t>
            </a:r>
            <a:r>
              <a:rPr lang="en-US" dirty="0" err="1"/>
              <a:t>Wark</a:t>
            </a:r>
            <a:r>
              <a:rPr lang="en-US" dirty="0"/>
              <a:t> P. A. B et McDonald V. M  (2016) Acute oxygen therapy: a review of prescribing and delivery practices   International Journal of COPD 2016:11 1067–1075</a:t>
            </a:r>
            <a:endParaRPr lang="el-GR" dirty="0"/>
          </a:p>
          <a:p>
            <a:pPr>
              <a:buNone/>
            </a:pPr>
            <a:r>
              <a:rPr lang="en-US" dirty="0"/>
              <a:t> </a:t>
            </a:r>
            <a:endParaRPr lang="el-GR" dirty="0"/>
          </a:p>
          <a:p>
            <a:pPr>
              <a:buNone/>
            </a:pPr>
            <a:r>
              <a:rPr lang="en-US" dirty="0" err="1"/>
              <a:t>Hiley</a:t>
            </a:r>
            <a:r>
              <a:rPr lang="en-US" dirty="0"/>
              <a:t> E , </a:t>
            </a:r>
            <a:r>
              <a:rPr lang="en-US" dirty="0" err="1"/>
              <a:t>Rickards</a:t>
            </a:r>
            <a:r>
              <a:rPr lang="en-US" dirty="0"/>
              <a:t> E., Kelly C.A. (2019) Ensuring the safe use of emergency oxygen therapy in acutely ill patients.</a:t>
            </a:r>
            <a:r>
              <a:rPr lang="en-US" i="1" dirty="0"/>
              <a:t> </a:t>
            </a:r>
            <a:r>
              <a:rPr lang="en-US" dirty="0"/>
              <a:t>Nursing Times</a:t>
            </a:r>
            <a:r>
              <a:rPr lang="en-US" i="1" dirty="0"/>
              <a:t> 115: 4, 18-21</a:t>
            </a:r>
            <a:endParaRPr lang="el-GR" dirty="0"/>
          </a:p>
          <a:p>
            <a:pPr>
              <a:buNone/>
            </a:pPr>
            <a:r>
              <a:rPr lang="en-US" dirty="0"/>
              <a:t> </a:t>
            </a:r>
            <a:endParaRPr lang="el-GR" dirty="0"/>
          </a:p>
          <a:p>
            <a:pPr>
              <a:buNone/>
            </a:pPr>
            <a:r>
              <a:rPr lang="en-US" dirty="0" err="1"/>
              <a:t>Pettenuzzo</a:t>
            </a:r>
            <a:r>
              <a:rPr lang="en-US" dirty="0"/>
              <a:t> T. et  Fan E.  (2017) 2016 Year in Review: Mechanical Ventilation </a:t>
            </a:r>
            <a:r>
              <a:rPr lang="en-US" i="1" dirty="0"/>
              <a:t>Respiratory Care</a:t>
            </a:r>
            <a:r>
              <a:rPr lang="en-US" dirty="0"/>
              <a:t>  2017; 62(5):629–635</a:t>
            </a:r>
            <a:endParaRPr lang="el-GR" dirty="0"/>
          </a:p>
          <a:p>
            <a:pPr>
              <a:buNone/>
            </a:pPr>
            <a:r>
              <a:rPr lang="en-US" dirty="0"/>
              <a:t> </a:t>
            </a:r>
            <a:endParaRPr lang="el-GR" dirty="0"/>
          </a:p>
          <a:p>
            <a:pPr>
              <a:buNone/>
            </a:pPr>
            <a:r>
              <a:rPr lang="en-US" dirty="0" err="1"/>
              <a:t>Piryani</a:t>
            </a:r>
            <a:r>
              <a:rPr lang="en-US" dirty="0"/>
              <a:t> R. M. et all. ( 2019)“Survey to Assess the Knowledge of Postgraduate Residents about Acute Oxygen Therapy”. EC Emergency Medicine and Critical Care 3.12 (2019): 93-102</a:t>
            </a:r>
            <a:endParaRPr lang="el-GR" dirty="0"/>
          </a:p>
          <a:p>
            <a:pPr>
              <a:buNone/>
            </a:pPr>
            <a:r>
              <a:rPr lang="en-US" dirty="0"/>
              <a:t> </a:t>
            </a:r>
            <a:endParaRPr lang="el-GR" dirty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ΟΡΙΣΜΟΙ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90000"/>
              </a:lnSpc>
              <a:buClr>
                <a:schemeClr val="bg1"/>
              </a:buClr>
              <a:buNone/>
            </a:pPr>
            <a:r>
              <a:rPr lang="el-GR" dirty="0" err="1">
                <a:latin typeface="Cambria"/>
                <a:ea typeface="Cambria"/>
              </a:rPr>
              <a:t>Υποξαιμία</a:t>
            </a:r>
            <a:endParaRPr lang="el-GR" dirty="0">
              <a:latin typeface="Cambria"/>
              <a:ea typeface="Cambria"/>
            </a:endParaRPr>
          </a:p>
          <a:p>
            <a:pPr>
              <a:buClr>
                <a:schemeClr val="bg1"/>
              </a:buClr>
              <a:buNone/>
            </a:pPr>
            <a:r>
              <a:rPr lang="el-GR" dirty="0">
                <a:latin typeface="Cambria"/>
                <a:ea typeface="Cambria"/>
              </a:rPr>
              <a:t>   </a:t>
            </a:r>
            <a:r>
              <a:rPr lang="el-GR" dirty="0">
                <a:latin typeface="Cambria"/>
                <a:ea typeface="Cambria"/>
                <a:cs typeface="+mn-lt"/>
              </a:rPr>
              <a:t>Η μείωση του Sa</a:t>
            </a:r>
            <a:r>
              <a:rPr lang="el-GR" dirty="0"/>
              <a:t>Ο</a:t>
            </a:r>
            <a:r>
              <a:rPr lang="el-GR" baseline="-25000" dirty="0"/>
              <a:t>2 </a:t>
            </a:r>
            <a:r>
              <a:rPr lang="el-GR" dirty="0">
                <a:latin typeface="Cambria"/>
                <a:ea typeface="Cambria"/>
                <a:cs typeface="+mn-lt"/>
              </a:rPr>
              <a:t>(=κορεσμός αρτηριακού αίματος) που σχετίζεται σχεδόν πάντα με μείωση της Pa</a:t>
            </a:r>
            <a:r>
              <a:rPr lang="el-GR" dirty="0"/>
              <a:t>Ο</a:t>
            </a:r>
            <a:r>
              <a:rPr lang="el-GR" baseline="-25000" dirty="0"/>
              <a:t>2</a:t>
            </a:r>
            <a:r>
              <a:rPr lang="el-GR" dirty="0">
                <a:latin typeface="Cambria"/>
                <a:ea typeface="Cambria"/>
                <a:cs typeface="+mn-lt"/>
              </a:rPr>
              <a:t>, τα επίπεδα της οποίας εξαρτώνται από την ηλικία και από τη θέση του σώματος κατά τη στιγμή της αιμοληψίας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l-GR" dirty="0">
              <a:latin typeface="Cambria"/>
              <a:ea typeface="Cambria"/>
            </a:endParaRPr>
          </a:p>
          <a:p>
            <a:pPr>
              <a:lnSpc>
                <a:spcPct val="90000"/>
              </a:lnSpc>
              <a:buNone/>
            </a:pPr>
            <a:r>
              <a:rPr lang="el-GR" dirty="0" err="1">
                <a:latin typeface="Cambria"/>
                <a:ea typeface="Cambria"/>
              </a:rPr>
              <a:t>Υποξία</a:t>
            </a:r>
            <a:endParaRPr lang="el-GR" dirty="0">
              <a:latin typeface="Cambria"/>
              <a:ea typeface="Cambria"/>
            </a:endParaRPr>
          </a:p>
          <a:p>
            <a:pPr>
              <a:buNone/>
            </a:pPr>
            <a:r>
              <a:rPr lang="el-GR" dirty="0">
                <a:latin typeface="Cambria"/>
                <a:ea typeface="Cambria"/>
              </a:rPr>
              <a:t>   </a:t>
            </a:r>
            <a:r>
              <a:rPr lang="el-GR" dirty="0">
                <a:latin typeface="Cambria"/>
                <a:ea typeface="Cambria"/>
                <a:cs typeface="+mn-lt"/>
              </a:rPr>
              <a:t>Η κατάσταση κατά την οποία οι αποθήκες οξυγόνου δεν επαρκούν για να καλύψουν τις μεταβολικές ανάγκες </a:t>
            </a:r>
          </a:p>
          <a:p>
            <a:pPr>
              <a:lnSpc>
                <a:spcPct val="90000"/>
              </a:lnSpc>
            </a:pPr>
            <a:endParaRPr lang="el-GR" dirty="0">
              <a:latin typeface="Cambria"/>
              <a:ea typeface="Cambria"/>
            </a:endParaRPr>
          </a:p>
          <a:p>
            <a:pPr>
              <a:lnSpc>
                <a:spcPct val="90000"/>
              </a:lnSpc>
              <a:buNone/>
            </a:pPr>
            <a:r>
              <a:rPr lang="el-GR" dirty="0" err="1">
                <a:latin typeface="Cambria"/>
                <a:ea typeface="Cambria"/>
              </a:rPr>
              <a:t>Ανοξία</a:t>
            </a:r>
            <a:endParaRPr lang="el-GR" dirty="0">
              <a:latin typeface="Cambria"/>
              <a:ea typeface="Cambria"/>
            </a:endParaRPr>
          </a:p>
          <a:p>
            <a:pPr>
              <a:buNone/>
            </a:pPr>
            <a:r>
              <a:rPr lang="el-GR" dirty="0">
                <a:latin typeface="Cambria"/>
                <a:ea typeface="Cambria"/>
              </a:rPr>
              <a:t>   Η</a:t>
            </a:r>
            <a:r>
              <a:rPr lang="el-GR" dirty="0">
                <a:latin typeface="Cambria"/>
                <a:ea typeface="Cambria"/>
                <a:cs typeface="+mn-lt"/>
              </a:rPr>
              <a:t> παντελής έλλειψη </a:t>
            </a:r>
            <a:r>
              <a:rPr lang="el-GR" dirty="0"/>
              <a:t>Ο</a:t>
            </a:r>
            <a:r>
              <a:rPr lang="el-GR" baseline="-25000" dirty="0"/>
              <a:t>2</a:t>
            </a:r>
            <a:r>
              <a:rPr lang="el-GR" dirty="0">
                <a:latin typeface="Cambria"/>
                <a:ea typeface="Cambria"/>
                <a:cs typeface="+mn-lt"/>
              </a:rPr>
              <a:t> στους ιστούς που οδηγεί στον κυτταρικό θάνατο</a:t>
            </a:r>
            <a:endParaRPr lang="en-US" dirty="0">
              <a:latin typeface="Cambria"/>
              <a:ea typeface="Cambria"/>
            </a:endParaRPr>
          </a:p>
          <a:p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Ενδειξεισ</a:t>
            </a:r>
            <a:r>
              <a:rPr lang="el-GR" dirty="0"/>
              <a:t> </a:t>
            </a:r>
            <a:r>
              <a:rPr lang="el-GR" dirty="0" err="1"/>
              <a:t>Οξυγονοθεραπειασ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85801" y="2408539"/>
            <a:ext cx="8048486" cy="407287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l-GR" dirty="0"/>
              <a:t>Οξεία </a:t>
            </a:r>
            <a:r>
              <a:rPr lang="el-GR" dirty="0" err="1"/>
              <a:t>υποξυγοναιμία</a:t>
            </a:r>
            <a:r>
              <a:rPr lang="el-GR" dirty="0"/>
              <a:t>, σε ενήλικες, παιδιά &amp; βρέφη &gt;30 ημερών </a:t>
            </a:r>
          </a:p>
          <a:p>
            <a:pPr lvl="1"/>
            <a:r>
              <a:rPr lang="en-US" dirty="0"/>
              <a:t> PO</a:t>
            </a:r>
            <a:r>
              <a:rPr lang="en-US" baseline="-25000" dirty="0"/>
              <a:t>2</a:t>
            </a:r>
            <a:r>
              <a:rPr lang="en-US" dirty="0"/>
              <a:t> &lt; 60 mm Hg ( π</a:t>
            </a:r>
            <a:r>
              <a:rPr lang="en-US" dirty="0" err="1"/>
              <a:t>οσότητ</a:t>
            </a:r>
            <a:r>
              <a:rPr lang="en-US" dirty="0"/>
              <a:t>α </a:t>
            </a:r>
            <a:r>
              <a:rPr lang="en-US" dirty="0" err="1"/>
              <a:t>Οξυγόνου</a:t>
            </a:r>
            <a:r>
              <a:rPr lang="en-US" dirty="0"/>
              <a:t> </a:t>
            </a:r>
            <a:r>
              <a:rPr lang="en-US" dirty="0" err="1"/>
              <a:t>στο</a:t>
            </a:r>
            <a:r>
              <a:rPr lang="en-US" dirty="0"/>
              <a:t> α</a:t>
            </a:r>
            <a:r>
              <a:rPr lang="en-US" dirty="0" err="1"/>
              <a:t>ίμ</a:t>
            </a:r>
            <a:r>
              <a:rPr lang="en-US" dirty="0"/>
              <a:t>α ) &amp; SaO</a:t>
            </a:r>
            <a:r>
              <a:rPr lang="en-US" baseline="-25000" dirty="0"/>
              <a:t>2</a:t>
            </a:r>
            <a:r>
              <a:rPr lang="en-US" dirty="0"/>
              <a:t> &lt; 90%</a:t>
            </a:r>
          </a:p>
          <a:p>
            <a:pPr>
              <a:lnSpc>
                <a:spcPct val="90000"/>
              </a:lnSpc>
            </a:pPr>
            <a:r>
              <a:rPr lang="el-GR" dirty="0"/>
              <a:t>Χρόνια </a:t>
            </a:r>
            <a:r>
              <a:rPr lang="el-GR" dirty="0" err="1"/>
              <a:t>υποξυγοναιμία</a:t>
            </a:r>
            <a:endParaRPr lang="el-GR" dirty="0"/>
          </a:p>
          <a:p>
            <a:pPr lvl="1">
              <a:lnSpc>
                <a:spcPct val="90000"/>
              </a:lnSpc>
            </a:pPr>
            <a:r>
              <a:rPr lang="en-US" dirty="0"/>
              <a:t>PO</a:t>
            </a:r>
            <a:r>
              <a:rPr lang="en-US" baseline="-25000" dirty="0"/>
              <a:t>2</a:t>
            </a:r>
            <a:r>
              <a:rPr lang="en-US" dirty="0"/>
              <a:t> &lt; </a:t>
            </a:r>
            <a:r>
              <a:rPr lang="el-GR" dirty="0"/>
              <a:t>55</a:t>
            </a:r>
            <a:r>
              <a:rPr lang="en-US" dirty="0"/>
              <a:t> mm Hg &amp; SaO</a:t>
            </a:r>
            <a:r>
              <a:rPr lang="en-US" baseline="-25000" dirty="0"/>
              <a:t>2</a:t>
            </a:r>
            <a:r>
              <a:rPr lang="en-US" dirty="0"/>
              <a:t> &lt; </a:t>
            </a:r>
            <a:r>
              <a:rPr lang="el-GR" dirty="0"/>
              <a:t>88</a:t>
            </a:r>
            <a:r>
              <a:rPr lang="en-US" dirty="0"/>
              <a:t>%</a:t>
            </a:r>
            <a:endParaRPr lang="el-GR" dirty="0"/>
          </a:p>
          <a:p>
            <a:pPr>
              <a:lnSpc>
                <a:spcPct val="90000"/>
              </a:lnSpc>
            </a:pPr>
            <a:r>
              <a:rPr lang="el-GR" dirty="0"/>
              <a:t>Καταστάσεις με πιθανότητα οξείας </a:t>
            </a:r>
            <a:r>
              <a:rPr lang="el-GR" dirty="0" err="1"/>
              <a:t>υποξυγοναιμίας</a:t>
            </a:r>
            <a:r>
              <a:rPr lang="el-GR" dirty="0"/>
              <a:t> ή </a:t>
            </a:r>
            <a:r>
              <a:rPr lang="el-GR" dirty="0" err="1"/>
              <a:t>υποξίας</a:t>
            </a:r>
            <a:endParaRPr lang="el-GR" dirty="0"/>
          </a:p>
          <a:p>
            <a:pPr lvl="1"/>
            <a:r>
              <a:rPr lang="el-GR" dirty="0">
                <a:latin typeface="Cambria"/>
                <a:ea typeface="Cambria"/>
              </a:rPr>
              <a:t>βρογχοσκόπηση, </a:t>
            </a:r>
            <a:r>
              <a:rPr lang="el-GR" dirty="0" err="1">
                <a:latin typeface="Cambria"/>
                <a:ea typeface="Cambria"/>
              </a:rPr>
              <a:t>βρογχοαναρόφηση</a:t>
            </a:r>
            <a:r>
              <a:rPr lang="el-GR" dirty="0">
                <a:latin typeface="Cambria"/>
                <a:ea typeface="Cambria"/>
              </a:rPr>
              <a:t>, ΟΕΜ</a:t>
            </a:r>
            <a:r>
              <a:rPr lang="en-US" dirty="0"/>
              <a:t>, </a:t>
            </a:r>
            <a:r>
              <a:rPr lang="el-GR" dirty="0">
                <a:latin typeface="Cambria"/>
                <a:ea typeface="Cambria"/>
              </a:rPr>
              <a:t>αναιμία, δηλητηρίαση με </a:t>
            </a:r>
            <a:r>
              <a:rPr lang="en-US" dirty="0"/>
              <a:t>CO</a:t>
            </a:r>
            <a:r>
              <a:rPr lang="el-GR" dirty="0">
                <a:latin typeface="Cambria"/>
                <a:ea typeface="Cambria"/>
              </a:rPr>
              <a:t> ή </a:t>
            </a:r>
            <a:r>
              <a:rPr lang="en-US" dirty="0"/>
              <a:t>CN ( </a:t>
            </a:r>
            <a:r>
              <a:rPr lang="en-US" dirty="0" err="1"/>
              <a:t>κυ</a:t>
            </a:r>
            <a:r>
              <a:rPr lang="en-US" dirty="0"/>
              <a:t>α</a:t>
            </a:r>
            <a:r>
              <a:rPr lang="en-US" dirty="0" err="1"/>
              <a:t>νίδι</a:t>
            </a:r>
            <a:r>
              <a:rPr lang="en-US" dirty="0"/>
              <a:t>α ) </a:t>
            </a:r>
            <a:endParaRPr lang="el-GR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Ενδειξεισ</a:t>
            </a:r>
            <a:r>
              <a:rPr lang="el-GR" dirty="0"/>
              <a:t> </a:t>
            </a:r>
            <a:r>
              <a:rPr lang="el-GR" dirty="0" err="1"/>
              <a:t>οξυγονοθεραπειασ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381000" indent="-381000">
              <a:lnSpc>
                <a:spcPct val="90000"/>
              </a:lnSpc>
              <a:buFont typeface="Wingdings" pitchFamily="2" charset="2"/>
              <a:buNone/>
            </a:pPr>
            <a:r>
              <a:rPr lang="el-GR" sz="1800" dirty="0">
                <a:latin typeface="Cambria"/>
                <a:ea typeface="Cambria"/>
              </a:rPr>
              <a:t>Τα κλινικά νοσήματα που απαιτούν χορήγηση οξυγόνου είναι:</a:t>
            </a:r>
          </a:p>
          <a:p>
            <a:pPr marL="381000" indent="-3810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l-GR" sz="1800" dirty="0">
                <a:latin typeface="Cambria"/>
                <a:ea typeface="Cambria"/>
              </a:rPr>
              <a:t>Αναπνευστικές παθήσεις οξείες και χρόνιες (π.χ. αναπνευστική ανεπάρκεια, πνευμονική εμβολή, καρκίνος του πνεύμονα)</a:t>
            </a:r>
            <a:br>
              <a:rPr lang="el-GR" sz="1800" dirty="0"/>
            </a:br>
            <a:endParaRPr lang="el-GR" sz="1800" dirty="0">
              <a:latin typeface="Cambria"/>
              <a:ea typeface="Cambria"/>
            </a:endParaRPr>
          </a:p>
          <a:p>
            <a:pPr marL="381000" indent="-3810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l-GR" sz="1800" dirty="0">
                <a:latin typeface="Cambria"/>
                <a:ea typeface="Cambria"/>
              </a:rPr>
              <a:t>Καρδιολογικά νοσήματα (π.χ. οξύ έμφραγμα του μυοκαρδίου, </a:t>
            </a:r>
            <a:r>
              <a:rPr lang="el-GR" sz="1800" err="1">
                <a:latin typeface="Cambria"/>
                <a:ea typeface="Cambria"/>
              </a:rPr>
              <a:t>καρδιογενές</a:t>
            </a:r>
            <a:r>
              <a:rPr lang="el-GR" sz="1800" dirty="0">
                <a:latin typeface="Cambria"/>
                <a:ea typeface="Cambria"/>
              </a:rPr>
              <a:t> σοκ, καρδιακή ανεπάρκεια)</a:t>
            </a:r>
            <a:br>
              <a:rPr lang="el-GR" sz="1800" dirty="0"/>
            </a:br>
            <a:endParaRPr lang="el-GR" sz="1800" dirty="0">
              <a:latin typeface="Cambria"/>
              <a:ea typeface="Cambria"/>
            </a:endParaRPr>
          </a:p>
          <a:p>
            <a:pPr marL="381000" indent="-3810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l-GR" sz="1800" dirty="0">
                <a:latin typeface="Cambria"/>
                <a:ea typeface="Cambria"/>
              </a:rPr>
              <a:t>Νευρολογικές παθήσεις (π.χ. τραύμα κεφαλής)</a:t>
            </a:r>
            <a:br>
              <a:rPr lang="el-GR" sz="1800" dirty="0"/>
            </a:br>
            <a:endParaRPr lang="el-GR" sz="1800" dirty="0">
              <a:latin typeface="Cambria"/>
              <a:ea typeface="Cambria"/>
            </a:endParaRPr>
          </a:p>
          <a:p>
            <a:pPr marL="381000" indent="-3810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l-GR" sz="1800" dirty="0">
                <a:latin typeface="Cambria"/>
                <a:ea typeface="Cambria"/>
              </a:rPr>
              <a:t>Μετεγχειρητικές επιπλοκές</a:t>
            </a:r>
            <a:br>
              <a:rPr lang="el-GR" sz="1800" dirty="0"/>
            </a:br>
            <a:endParaRPr lang="el-GR" sz="1800" dirty="0">
              <a:latin typeface="Cambria"/>
              <a:ea typeface="Cambria"/>
            </a:endParaRPr>
          </a:p>
          <a:p>
            <a:pPr marL="381000" indent="-3810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l-GR" sz="1800" err="1">
                <a:latin typeface="Cambria"/>
                <a:ea typeface="Cambria"/>
              </a:rPr>
              <a:t>Υπερκαταβολισμός</a:t>
            </a:r>
            <a:r>
              <a:rPr lang="el-GR" sz="1800" dirty="0">
                <a:latin typeface="Cambria"/>
                <a:ea typeface="Cambria"/>
              </a:rPr>
              <a:t> (π.χ. εγκαύματα, </a:t>
            </a:r>
            <a:r>
              <a:rPr lang="el-GR" sz="1800" err="1">
                <a:latin typeface="Cambria"/>
                <a:ea typeface="Cambria"/>
              </a:rPr>
              <a:t>πολυτραυματίες</a:t>
            </a:r>
            <a:r>
              <a:rPr lang="el-GR" sz="1800" dirty="0">
                <a:latin typeface="Cambria"/>
                <a:ea typeface="Cambria"/>
              </a:rPr>
              <a:t>, βαριές λοιμώξεις)</a:t>
            </a:r>
          </a:p>
          <a:p>
            <a:pPr marL="381000" indent="-381000">
              <a:buFont typeface="Wingdings" pitchFamily="2" charset="2"/>
              <a:buAutoNum type="arabicPeriod"/>
            </a:pPr>
            <a:r>
              <a:rPr lang="el-GR" sz="1800" dirty="0">
                <a:latin typeface="Cambria"/>
                <a:ea typeface="Cambria"/>
              </a:rPr>
              <a:t>Πνιγμός, δηλητηρίαση με μονοξείδιο του άνθρακα, νόσος των δυτών 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ΑΠΑΡΑΙΤΗΤΟΣ ΕΞΟΠΛΙΣΜΟΣ ΟΞΥΓΟΝΟΘΕΡΑΠΕΙΑΣ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Πηγή Ο</a:t>
            </a:r>
            <a:r>
              <a:rPr lang="el-GR" baseline="-25000" dirty="0"/>
              <a:t>2</a:t>
            </a:r>
          </a:p>
          <a:p>
            <a:r>
              <a:rPr lang="el-GR" dirty="0"/>
              <a:t>Ροόμετρο</a:t>
            </a:r>
          </a:p>
          <a:p>
            <a:r>
              <a:rPr lang="el-GR" dirty="0"/>
              <a:t>Υγραντήρας</a:t>
            </a:r>
          </a:p>
          <a:p>
            <a:r>
              <a:rPr lang="el-GR" dirty="0"/>
              <a:t>Συσκευή χορήγησης Ο</a:t>
            </a:r>
            <a:r>
              <a:rPr lang="el-GR" baseline="-25000" dirty="0"/>
              <a:t>2</a:t>
            </a:r>
            <a:endParaRPr lang="el-GR" dirty="0"/>
          </a:p>
          <a:p>
            <a:r>
              <a:rPr lang="el-GR" dirty="0"/>
              <a:t>Σύστημα παροχής (σωλήνες, συνδετικά).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64322" y="98110"/>
            <a:ext cx="7772400" cy="1609344"/>
          </a:xfrm>
        </p:spPr>
        <p:txBody>
          <a:bodyPr/>
          <a:lstStyle/>
          <a:p>
            <a:r>
              <a:rPr lang="el-GR" dirty="0" err="1"/>
              <a:t>ΔιαδικαΣΙΑ</a:t>
            </a:r>
            <a:r>
              <a:rPr lang="el-GR" dirty="0"/>
              <a:t> </a:t>
            </a:r>
            <a:r>
              <a:rPr lang="el-GR" dirty="0" err="1"/>
              <a:t>χορΗγησης</a:t>
            </a:r>
            <a:r>
              <a:rPr lang="el-GR" dirty="0"/>
              <a:t> Ο</a:t>
            </a:r>
            <a:r>
              <a:rPr lang="el-GR" baseline="-25000" dirty="0"/>
              <a:t>2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4930" y="1403582"/>
            <a:ext cx="7772400" cy="405079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dirty="0"/>
              <a:t>Συνδέστε το ροόμετρο στην πηγή Ο</a:t>
            </a:r>
            <a:r>
              <a:rPr lang="el-GR" baseline="-25000" dirty="0"/>
              <a:t>2</a:t>
            </a:r>
          </a:p>
          <a:p>
            <a:pPr>
              <a:lnSpc>
                <a:spcPct val="90000"/>
              </a:lnSpc>
            </a:pPr>
            <a:r>
              <a:rPr lang="el-GR" dirty="0"/>
              <a:t>Συνδέστε τον υγραντήρα στο ροόμετρο</a:t>
            </a:r>
          </a:p>
          <a:p>
            <a:pPr>
              <a:lnSpc>
                <a:spcPct val="90000"/>
              </a:lnSpc>
            </a:pPr>
            <a:r>
              <a:rPr lang="el-GR" dirty="0"/>
              <a:t>Συνδέστε τον πλαστικό σωλήνα Ο</a:t>
            </a:r>
            <a:r>
              <a:rPr lang="el-GR" baseline="-25000" dirty="0"/>
              <a:t>2</a:t>
            </a:r>
            <a:r>
              <a:rPr lang="el-GR" dirty="0"/>
              <a:t> στο ροόμετρο &amp; στη συσκευή (μάσκα ή ασκός)</a:t>
            </a:r>
          </a:p>
          <a:p>
            <a:pPr>
              <a:lnSpc>
                <a:spcPct val="90000"/>
              </a:lnSpc>
            </a:pPr>
            <a:r>
              <a:rPr lang="el-GR" dirty="0"/>
              <a:t>Ρυθμίστε την πηγή Ο</a:t>
            </a:r>
            <a:r>
              <a:rPr lang="el-GR" baseline="-25000" dirty="0"/>
              <a:t>2</a:t>
            </a:r>
            <a:r>
              <a:rPr lang="el-GR" dirty="0"/>
              <a:t> σύμφωνα με τις οδηγίες</a:t>
            </a:r>
          </a:p>
          <a:p>
            <a:pPr>
              <a:lnSpc>
                <a:spcPct val="90000"/>
              </a:lnSpc>
            </a:pPr>
            <a:r>
              <a:rPr lang="el-GR" dirty="0"/>
              <a:t>Ελέγξτε τη ροή Ο</a:t>
            </a:r>
            <a:r>
              <a:rPr lang="el-GR" baseline="-25000" dirty="0"/>
              <a:t>2</a:t>
            </a:r>
            <a:endParaRPr lang="el-GR" dirty="0"/>
          </a:p>
          <a:p>
            <a:pPr>
              <a:lnSpc>
                <a:spcPct val="90000"/>
              </a:lnSpc>
            </a:pPr>
            <a:r>
              <a:rPr lang="el-GR" dirty="0"/>
              <a:t>Φροντίστε για σωστή εφαρμογή της συσκευής Ο</a:t>
            </a:r>
            <a:r>
              <a:rPr lang="el-GR" baseline="-25000" dirty="0"/>
              <a:t>2 </a:t>
            </a:r>
            <a:r>
              <a:rPr lang="el-GR" dirty="0"/>
              <a:t>(μάσκες, ρινικοί καθετήρες.)</a:t>
            </a:r>
          </a:p>
          <a:p>
            <a:pPr>
              <a:lnSpc>
                <a:spcPct val="90000"/>
              </a:lnSpc>
            </a:pPr>
            <a:r>
              <a:rPr lang="el-GR" dirty="0"/>
              <a:t>Ελέγξτε τον ασκό των μασκών </a:t>
            </a:r>
            <a:r>
              <a:rPr lang="el-GR" dirty="0" err="1"/>
              <a:t>επανεισπνοής</a:t>
            </a:r>
            <a:endParaRPr lang="el-GR" dirty="0"/>
          </a:p>
          <a:p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95D356-9338-70CC-B458-02137BFF512C}"/>
              </a:ext>
            </a:extLst>
          </p:cNvPr>
          <p:cNvSpPr txBox="1"/>
          <p:nvPr/>
        </p:nvSpPr>
        <p:spPr>
          <a:xfrm>
            <a:off x="121479" y="5455479"/>
            <a:ext cx="8901040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sz="1400" dirty="0">
                <a:latin typeface="Cambria"/>
                <a:ea typeface="Cambria"/>
                <a:cs typeface="+mn-lt"/>
              </a:rPr>
              <a:t> </a:t>
            </a:r>
            <a:r>
              <a:rPr lang="el-GR" sz="1400" b="1" dirty="0">
                <a:latin typeface="Cambria"/>
                <a:ea typeface="Cambria"/>
                <a:cs typeface="+mn-lt"/>
              </a:rPr>
              <a:t> Λήψη μέτρων : </a:t>
            </a:r>
            <a:r>
              <a:rPr lang="el-GR" sz="1400" dirty="0">
                <a:latin typeface="Cambria"/>
                <a:ea typeface="Cambria"/>
                <a:cs typeface="+mn-lt"/>
              </a:rPr>
              <a:t> Μεγάλος κίνδυνος πυρκαγιάς • Απαγορεύεται το κάπνισμα • Απαγορεύεται η χρήση ηλεκτρικών συσκευών (θερμάστρες), αναπτήρων, κτλ. • Απαγορεύονται οι συσκευές που παράγουν σπινθήρα. </a:t>
            </a:r>
            <a:endParaRPr lang="el-GR" sz="1400">
              <a:latin typeface="Cambria"/>
              <a:ea typeface="Cambria"/>
            </a:endParaRPr>
          </a:p>
          <a:p>
            <a:r>
              <a:rPr lang="el-GR" sz="1400" b="1" dirty="0">
                <a:latin typeface="Cambria"/>
                <a:ea typeface="Cambria"/>
                <a:cs typeface="+mn-lt"/>
              </a:rPr>
              <a:t> </a:t>
            </a:r>
            <a:br>
              <a:rPr lang="el-GR" sz="1400" b="1" dirty="0">
                <a:latin typeface="Cambria"/>
                <a:ea typeface="Cambria"/>
                <a:cs typeface="+mn-lt"/>
              </a:rPr>
            </a:br>
            <a:r>
              <a:rPr lang="el-GR" sz="1400" b="1" dirty="0">
                <a:latin typeface="Cambria"/>
                <a:ea typeface="Cambria"/>
                <a:cs typeface="+mn-lt"/>
              </a:rPr>
              <a:t>Απαγορεύεται </a:t>
            </a:r>
            <a:r>
              <a:rPr lang="el-GR" sz="1400" dirty="0">
                <a:latin typeface="Cambria"/>
                <a:ea typeface="Cambria"/>
                <a:cs typeface="+mn-lt"/>
              </a:rPr>
              <a:t>χρήση λιπαντικών λαδιών, αλκοολών, αιθέρας, αντισηπτικών στις συσκευές χορήγησης οξυγόνου, όταν αυτές λειτουργούν, γιατί μπορεί εύκολα να αναφλέγουν. </a:t>
            </a:r>
            <a:endParaRPr lang="el-GR" sz="1400">
              <a:latin typeface="Cambria"/>
              <a:ea typeface="Cambria"/>
            </a:endParaRPr>
          </a:p>
          <a:p>
            <a:pPr algn="l"/>
            <a:endParaRPr lang="el-GR" dirty="0">
              <a:latin typeface="Cambria"/>
              <a:ea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latin typeface="Cambria"/>
                <a:ea typeface="Cambria"/>
              </a:rPr>
              <a:t>Βασικεσ</a:t>
            </a:r>
            <a:r>
              <a:rPr lang="el-GR" dirty="0">
                <a:latin typeface="Cambria"/>
                <a:ea typeface="Cambria"/>
              </a:rPr>
              <a:t> </a:t>
            </a:r>
            <a:r>
              <a:rPr lang="el-GR" dirty="0" err="1">
                <a:latin typeface="Cambria"/>
                <a:ea typeface="Cambria"/>
              </a:rPr>
              <a:t>αρχεσ</a:t>
            </a:r>
            <a:r>
              <a:rPr lang="el-GR" dirty="0">
                <a:latin typeface="Cambria"/>
                <a:ea typeface="Cambria"/>
              </a:rPr>
              <a:t> </a:t>
            </a:r>
            <a:r>
              <a:rPr lang="el-GR" dirty="0" err="1">
                <a:latin typeface="Cambria"/>
                <a:ea typeface="Cambria"/>
              </a:rPr>
              <a:t>οξυγονοθεραπειασ</a:t>
            </a:r>
            <a:endParaRPr lang="el-GR" dirty="0" err="1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99278" y="2220800"/>
            <a:ext cx="8534399" cy="410600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 sz="1800" dirty="0">
                <a:latin typeface="Cambria"/>
                <a:ea typeface="Cambria"/>
                <a:cs typeface="+mn-lt"/>
              </a:rPr>
              <a:t>Χορηγείται κατόπιν γραπτής ιατρικής οδηγίας </a:t>
            </a:r>
          </a:p>
          <a:p>
            <a:pPr>
              <a:buClr>
                <a:srgbClr val="9E3611"/>
              </a:buClr>
            </a:pPr>
            <a:r>
              <a:rPr lang="el-GR" sz="1800" dirty="0">
                <a:latin typeface="Cambria"/>
                <a:ea typeface="Cambria"/>
                <a:cs typeface="+mn-lt"/>
              </a:rPr>
              <a:t> Αναγράφεται: </a:t>
            </a:r>
            <a:br>
              <a:rPr lang="el-GR" sz="1800" dirty="0">
                <a:latin typeface="Cambria"/>
                <a:ea typeface="Cambria"/>
                <a:cs typeface="+mn-lt"/>
              </a:rPr>
            </a:br>
            <a:r>
              <a:rPr lang="el-GR" sz="1800" dirty="0">
                <a:latin typeface="Cambria"/>
                <a:ea typeface="Cambria"/>
                <a:cs typeface="+mn-lt"/>
              </a:rPr>
              <a:t>  η έναρξη </a:t>
            </a:r>
            <a:br>
              <a:rPr lang="el-GR" sz="1800" dirty="0">
                <a:latin typeface="Cambria"/>
                <a:ea typeface="Cambria"/>
                <a:cs typeface="+mn-lt"/>
              </a:rPr>
            </a:br>
            <a:r>
              <a:rPr lang="el-GR" sz="1800" dirty="0">
                <a:latin typeface="Cambria"/>
                <a:ea typeface="Cambria"/>
                <a:cs typeface="+mn-lt"/>
              </a:rPr>
              <a:t>  η ροή (l/</a:t>
            </a:r>
            <a:r>
              <a:rPr lang="el-GR" sz="1800" err="1">
                <a:latin typeface="Cambria"/>
                <a:ea typeface="Cambria"/>
                <a:cs typeface="+mn-lt"/>
              </a:rPr>
              <a:t>min</a:t>
            </a:r>
            <a:r>
              <a:rPr lang="el-GR" sz="1800" dirty="0">
                <a:latin typeface="Cambria"/>
                <a:ea typeface="Cambria"/>
                <a:cs typeface="+mn-lt"/>
              </a:rPr>
              <a:t>) ή η πυκνότητα (%) </a:t>
            </a:r>
            <a:br>
              <a:rPr lang="el-GR" sz="1800" dirty="0">
                <a:latin typeface="Cambria"/>
                <a:ea typeface="Cambria"/>
                <a:cs typeface="+mn-lt"/>
              </a:rPr>
            </a:br>
            <a:r>
              <a:rPr lang="el-GR" sz="1800" dirty="0">
                <a:latin typeface="Cambria"/>
                <a:ea typeface="Cambria"/>
                <a:cs typeface="+mn-lt"/>
              </a:rPr>
              <a:t>  η μέθοδος χορήγησης (Γυαλιά, μάσκα,…) </a:t>
            </a:r>
            <a:br>
              <a:rPr lang="el-GR" sz="1800" dirty="0">
                <a:latin typeface="Cambria"/>
                <a:ea typeface="Cambria"/>
                <a:cs typeface="+mn-lt"/>
              </a:rPr>
            </a:br>
            <a:r>
              <a:rPr lang="el-GR" sz="1800" dirty="0">
                <a:latin typeface="Cambria"/>
                <a:ea typeface="Cambria"/>
                <a:cs typeface="+mn-lt"/>
              </a:rPr>
              <a:t>  η διάρκεια (/24ώρο,…)</a:t>
            </a:r>
            <a:endParaRPr lang="el-GR" sz="1800">
              <a:latin typeface="Cambria"/>
              <a:ea typeface="Cambria"/>
            </a:endParaRPr>
          </a:p>
          <a:p>
            <a:pPr>
              <a:buClr>
                <a:srgbClr val="9E3611"/>
              </a:buClr>
            </a:pPr>
            <a:r>
              <a:rPr lang="el-GR" sz="1800" dirty="0">
                <a:latin typeface="Cambria"/>
                <a:ea typeface="Cambria"/>
                <a:cs typeface="+mn-lt"/>
              </a:rPr>
              <a:t> Προηγείται έλεγχος των αερίων αίματος  </a:t>
            </a:r>
          </a:p>
          <a:p>
            <a:pPr>
              <a:buClr>
                <a:srgbClr val="9E3611"/>
              </a:buClr>
            </a:pPr>
            <a:r>
              <a:rPr lang="el-GR" sz="1800" dirty="0">
                <a:latin typeface="Cambria"/>
                <a:ea typeface="Cambria"/>
                <a:cs typeface="+mn-lt"/>
              </a:rPr>
              <a:t>Η χορήγηση Ο2 συνοδεύεται πάντα από </a:t>
            </a:r>
            <a:r>
              <a:rPr lang="el-GR" sz="1800" dirty="0" err="1">
                <a:latin typeface="Cambria"/>
                <a:ea typeface="Cambria"/>
                <a:cs typeface="+mn-lt"/>
              </a:rPr>
              <a:t>εφύγρανση</a:t>
            </a:r>
            <a:r>
              <a:rPr lang="el-GR" sz="1800" dirty="0">
                <a:latin typeface="Cambria"/>
                <a:ea typeface="Cambria"/>
                <a:cs typeface="+mn-lt"/>
              </a:rPr>
              <a:t> (για αποφυγή ξήρανσης των βλεννογόνων) </a:t>
            </a:r>
          </a:p>
          <a:p>
            <a:pPr>
              <a:buClr>
                <a:srgbClr val="9E3611"/>
              </a:buClr>
            </a:pPr>
            <a:r>
              <a:rPr lang="el-GR" sz="1800" dirty="0">
                <a:latin typeface="Cambria"/>
                <a:ea typeface="Cambria"/>
                <a:cs typeface="+mn-lt"/>
              </a:rPr>
              <a:t>Δεν διακόπτουμε ποτέ την οξυγονοθεραπεία σε </a:t>
            </a:r>
            <a:r>
              <a:rPr lang="el-GR" sz="1800" dirty="0" err="1">
                <a:latin typeface="Cambria"/>
                <a:ea typeface="Cambria"/>
                <a:cs typeface="+mn-lt"/>
              </a:rPr>
              <a:t>υποξαιμικό</a:t>
            </a:r>
            <a:r>
              <a:rPr lang="el-GR" sz="1800" dirty="0">
                <a:latin typeface="Cambria"/>
                <a:ea typeface="Cambria"/>
                <a:cs typeface="+mn-lt"/>
              </a:rPr>
              <a:t> άρρωστο (διακομιδή, γεύμα </a:t>
            </a:r>
            <a:r>
              <a:rPr lang="el-GR" sz="1800" dirty="0" err="1">
                <a:latin typeface="Cambria"/>
                <a:ea typeface="Cambria"/>
                <a:cs typeface="+mn-lt"/>
              </a:rPr>
              <a:t>κλπ</a:t>
            </a:r>
            <a:r>
              <a:rPr lang="el-GR" sz="1800" dirty="0">
                <a:latin typeface="Cambria"/>
                <a:ea typeface="Cambria"/>
                <a:cs typeface="+mn-lt"/>
              </a:rPr>
              <a:t>) </a:t>
            </a:r>
          </a:p>
          <a:p>
            <a:pPr>
              <a:buClr>
                <a:srgbClr val="9E3611"/>
              </a:buClr>
            </a:pPr>
            <a:r>
              <a:rPr lang="el-GR" sz="1800" dirty="0">
                <a:latin typeface="Cambria"/>
                <a:ea typeface="Cambria"/>
                <a:cs typeface="+mn-lt"/>
              </a:rPr>
              <a:t>Χρήση φορητής φιάλης όπου χρειάζεται </a:t>
            </a:r>
          </a:p>
          <a:p>
            <a:pPr>
              <a:buClr>
                <a:srgbClr val="9E3611"/>
              </a:buClr>
            </a:pPr>
            <a:r>
              <a:rPr lang="el-GR" sz="1800" dirty="0">
                <a:latin typeface="Cambria"/>
                <a:ea typeface="Cambria"/>
              </a:rPr>
              <a:t>Ενημέρωση συγγενών για να μην σταματήσουν ή τροποποιήσουν την διαδικασία . </a:t>
            </a:r>
            <a:endParaRPr lang="el-GR" sz="1800" dirty="0">
              <a:latin typeface="Cambria"/>
              <a:ea typeface="Cambria" panose="02040503050406030204" pitchFamily="18" charset="0"/>
            </a:endParaRPr>
          </a:p>
          <a:p>
            <a:endParaRPr lang="el-GR" dirty="0"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</TotalTime>
  <Words>966</Words>
  <Application>Microsoft Office PowerPoint</Application>
  <PresentationFormat>Προβολή στην οθόνη (4:3)</PresentationFormat>
  <Paragraphs>169</Paragraphs>
  <Slides>31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31</vt:i4>
      </vt:variant>
    </vt:vector>
  </HeadingPairs>
  <TitlesOfParts>
    <vt:vector size="32" baseType="lpstr">
      <vt:lpstr>Wood Type</vt:lpstr>
      <vt:lpstr>ΟΞΥΓΟΝΟΘΕΡΑΠΕΙΑ </vt:lpstr>
      <vt:lpstr>Οξυγονοθεραπεια </vt:lpstr>
      <vt:lpstr>Σκοπός της οξυγονοθεραπείας: είναι η αύξηση της τάσης του οξυγόνου στον κυψελιδικό αέρα. Αυτή η αύξηση έχει με τη σειρά της σκοπό να βελτιώσει την υποξαιμία ,να αυξήσει τον κορεσμό της αιμοσφαιρίνης (ΗΒ) &amp; να μειώσει το έργο του μυοκαρδίου και των πνευμόνων.</vt:lpstr>
      <vt:lpstr>ΟΡΙΣΜΟΙ </vt:lpstr>
      <vt:lpstr>Ενδειξεισ Οξυγονοθεραπειασ</vt:lpstr>
      <vt:lpstr>Ενδειξεισ οξυγονοθεραπειασ</vt:lpstr>
      <vt:lpstr>ΑΠΑΡΑΙΤΗΤΟΣ ΕΞΟΠΛΙΣΜΟΣ ΟΞΥΓΟΝΟΘΕΡΑΠΕΙΑΣ</vt:lpstr>
      <vt:lpstr>ΔιαδικαΣΙΑ χορΗγησης Ο2</vt:lpstr>
      <vt:lpstr>Βασικεσ αρχεσ οξυγονοθεραπειασ</vt:lpstr>
      <vt:lpstr>Συστηματα  χαμηλησ ροησ</vt:lpstr>
      <vt:lpstr>ΡινικΟς καθετΗρας</vt:lpstr>
      <vt:lpstr>ΑπλΗ μΑσκα προσΩπου</vt:lpstr>
      <vt:lpstr>ΜΑσκεσ μερικΗσ επανεισπνοΗσ </vt:lpstr>
      <vt:lpstr>ΜΑσκες μερικΗς μη επανεισπνοΗς</vt:lpstr>
      <vt:lpstr>Παρουσίαση του PowerPoint</vt:lpstr>
      <vt:lpstr>ΣυστΗματα υψηλΗς ροΗς</vt:lpstr>
      <vt:lpstr>ΜΑσκα Venturi</vt:lpstr>
      <vt:lpstr>Μάσκα Venturi</vt:lpstr>
      <vt:lpstr>ΜΑσκα Venturi</vt:lpstr>
      <vt:lpstr>Παρουσίαση του PowerPoint</vt:lpstr>
      <vt:lpstr>ΜΑσκα μη επανεισπνοΗς</vt:lpstr>
      <vt:lpstr>Παρουσίαση του PowerPoint</vt:lpstr>
      <vt:lpstr>ΛιγΟτερα συχνΕς συσκευΕς οξυγονοθεραπεΙας</vt:lpstr>
      <vt:lpstr> μασκα C-pap</vt:lpstr>
      <vt:lpstr>High flow nasal cannula </vt:lpstr>
      <vt:lpstr>  AMBU</vt:lpstr>
      <vt:lpstr>AMBU</vt:lpstr>
      <vt:lpstr>Παρουσίαση του PowerPoint</vt:lpstr>
      <vt:lpstr>ΕπιπλοκΕς οξυγονοθεραπεΙας</vt:lpstr>
      <vt:lpstr>ΕπιπλοκΕς τεχνικΩΝ χορΗγησης Ο2</vt:lpstr>
      <vt:lpstr>ΒΙΒΛΙΟΓΡΑΦΙΑ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ΟΞΥΓΟΝΟΘΕΡΑΠΕΙΑ </dc:title>
  <dc:creator>User</dc:creator>
  <cp:lastModifiedBy>User</cp:lastModifiedBy>
  <cp:revision>237</cp:revision>
  <dcterms:created xsi:type="dcterms:W3CDTF">2021-10-30T23:27:03Z</dcterms:created>
  <dcterms:modified xsi:type="dcterms:W3CDTF">2024-06-02T20:06:27Z</dcterms:modified>
</cp:coreProperties>
</file>