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48"/>
  </p:notesMasterIdLst>
  <p:sldIdLst>
    <p:sldId id="256" r:id="rId2"/>
    <p:sldId id="287" r:id="rId3"/>
    <p:sldId id="330" r:id="rId4"/>
    <p:sldId id="288" r:id="rId5"/>
    <p:sldId id="261" r:id="rId6"/>
    <p:sldId id="265" r:id="rId7"/>
    <p:sldId id="289" r:id="rId8"/>
    <p:sldId id="305" r:id="rId9"/>
    <p:sldId id="293" r:id="rId10"/>
    <p:sldId id="291" r:id="rId11"/>
    <p:sldId id="292" r:id="rId12"/>
    <p:sldId id="297" r:id="rId13"/>
    <p:sldId id="366" r:id="rId14"/>
    <p:sldId id="409" r:id="rId15"/>
    <p:sldId id="257" r:id="rId16"/>
    <p:sldId id="268" r:id="rId17"/>
    <p:sldId id="294" r:id="rId18"/>
    <p:sldId id="317" r:id="rId19"/>
    <p:sldId id="318" r:id="rId20"/>
    <p:sldId id="321" r:id="rId21"/>
    <p:sldId id="313" r:id="rId22"/>
    <p:sldId id="316" r:id="rId23"/>
    <p:sldId id="324" r:id="rId24"/>
    <p:sldId id="331" r:id="rId25"/>
    <p:sldId id="338" r:id="rId26"/>
    <p:sldId id="367" r:id="rId27"/>
    <p:sldId id="320" r:id="rId28"/>
    <p:sldId id="314" r:id="rId29"/>
    <p:sldId id="319" r:id="rId30"/>
    <p:sldId id="315" r:id="rId31"/>
    <p:sldId id="323" r:id="rId32"/>
    <p:sldId id="325" r:id="rId33"/>
    <p:sldId id="329" r:id="rId34"/>
    <p:sldId id="326" r:id="rId35"/>
    <p:sldId id="334" r:id="rId36"/>
    <p:sldId id="327" r:id="rId37"/>
    <p:sldId id="332" r:id="rId38"/>
    <p:sldId id="328" r:id="rId39"/>
    <p:sldId id="333" r:id="rId40"/>
    <p:sldId id="335" r:id="rId41"/>
    <p:sldId id="339" r:id="rId42"/>
    <p:sldId id="341" r:id="rId43"/>
    <p:sldId id="340" r:id="rId44"/>
    <p:sldId id="368" r:id="rId45"/>
    <p:sldId id="336" r:id="rId46"/>
    <p:sldId id="337" r:id="rId47"/>
    <p:sldId id="369" r:id="rId48"/>
    <p:sldId id="349" r:id="rId49"/>
    <p:sldId id="342" r:id="rId50"/>
    <p:sldId id="350" r:id="rId51"/>
    <p:sldId id="343" r:id="rId52"/>
    <p:sldId id="351" r:id="rId53"/>
    <p:sldId id="344" r:id="rId54"/>
    <p:sldId id="352" r:id="rId55"/>
    <p:sldId id="353" r:id="rId56"/>
    <p:sldId id="345" r:id="rId57"/>
    <p:sldId id="346" r:id="rId58"/>
    <p:sldId id="347" r:id="rId59"/>
    <p:sldId id="348" r:id="rId60"/>
    <p:sldId id="354" r:id="rId61"/>
    <p:sldId id="355" r:id="rId62"/>
    <p:sldId id="356" r:id="rId63"/>
    <p:sldId id="357" r:id="rId64"/>
    <p:sldId id="358" r:id="rId65"/>
    <p:sldId id="359" r:id="rId66"/>
    <p:sldId id="360" r:id="rId67"/>
    <p:sldId id="361" r:id="rId68"/>
    <p:sldId id="296" r:id="rId69"/>
    <p:sldId id="364" r:id="rId70"/>
    <p:sldId id="365" r:id="rId71"/>
    <p:sldId id="363" r:id="rId72"/>
    <p:sldId id="300" r:id="rId73"/>
    <p:sldId id="362" r:id="rId74"/>
    <p:sldId id="307" r:id="rId75"/>
    <p:sldId id="308" r:id="rId76"/>
    <p:sldId id="266" r:id="rId77"/>
    <p:sldId id="271" r:id="rId78"/>
    <p:sldId id="299" r:id="rId79"/>
    <p:sldId id="298" r:id="rId80"/>
    <p:sldId id="272" r:id="rId81"/>
    <p:sldId id="269" r:id="rId82"/>
    <p:sldId id="275" r:id="rId83"/>
    <p:sldId id="276" r:id="rId84"/>
    <p:sldId id="277" r:id="rId85"/>
    <p:sldId id="286" r:id="rId86"/>
    <p:sldId id="273" r:id="rId87"/>
    <p:sldId id="267" r:id="rId88"/>
    <p:sldId id="270" r:id="rId89"/>
    <p:sldId id="280" r:id="rId90"/>
    <p:sldId id="281" r:id="rId91"/>
    <p:sldId id="283" r:id="rId92"/>
    <p:sldId id="282" r:id="rId93"/>
    <p:sldId id="278" r:id="rId94"/>
    <p:sldId id="285" r:id="rId95"/>
    <p:sldId id="284" r:id="rId96"/>
    <p:sldId id="279" r:id="rId97"/>
    <p:sldId id="404" r:id="rId98"/>
    <p:sldId id="405" r:id="rId99"/>
    <p:sldId id="406" r:id="rId100"/>
    <p:sldId id="407" r:id="rId101"/>
    <p:sldId id="375" r:id="rId102"/>
    <p:sldId id="372" r:id="rId103"/>
    <p:sldId id="370" r:id="rId104"/>
    <p:sldId id="376" r:id="rId105"/>
    <p:sldId id="383" r:id="rId106"/>
    <p:sldId id="382" r:id="rId107"/>
    <p:sldId id="373" r:id="rId108"/>
    <p:sldId id="374" r:id="rId109"/>
    <p:sldId id="377" r:id="rId110"/>
    <p:sldId id="402" r:id="rId111"/>
    <p:sldId id="371" r:id="rId112"/>
    <p:sldId id="378" r:id="rId113"/>
    <p:sldId id="380" r:id="rId114"/>
    <p:sldId id="381" r:id="rId115"/>
    <p:sldId id="396" r:id="rId116"/>
    <p:sldId id="379" r:id="rId117"/>
    <p:sldId id="408" r:id="rId118"/>
    <p:sldId id="384" r:id="rId119"/>
    <p:sldId id="387" r:id="rId120"/>
    <p:sldId id="385" r:id="rId121"/>
    <p:sldId id="386" r:id="rId122"/>
    <p:sldId id="388" r:id="rId123"/>
    <p:sldId id="391" r:id="rId124"/>
    <p:sldId id="399" r:id="rId125"/>
    <p:sldId id="401" r:id="rId126"/>
    <p:sldId id="389" r:id="rId127"/>
    <p:sldId id="390" r:id="rId128"/>
    <p:sldId id="410" r:id="rId129"/>
    <p:sldId id="411" r:id="rId130"/>
    <p:sldId id="412" r:id="rId131"/>
    <p:sldId id="414" r:id="rId132"/>
    <p:sldId id="413" r:id="rId133"/>
    <p:sldId id="415" r:id="rId134"/>
    <p:sldId id="416" r:id="rId135"/>
    <p:sldId id="417" r:id="rId136"/>
    <p:sldId id="418" r:id="rId137"/>
    <p:sldId id="419" r:id="rId138"/>
    <p:sldId id="420" r:id="rId139"/>
    <p:sldId id="392" r:id="rId140"/>
    <p:sldId id="397" r:id="rId141"/>
    <p:sldId id="403" r:id="rId142"/>
    <p:sldId id="394" r:id="rId143"/>
    <p:sldId id="393" r:id="rId144"/>
    <p:sldId id="395" r:id="rId145"/>
    <p:sldId id="262" r:id="rId146"/>
    <p:sldId id="290" r:id="rId14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2549"/>
    <a:srgbClr val="66759E"/>
    <a:srgbClr val="9EFF29"/>
    <a:srgbClr val="007033"/>
    <a:srgbClr val="C33A1F"/>
    <a:srgbClr val="003635"/>
    <a:srgbClr val="D6370C"/>
    <a:srgbClr val="1D3A00"/>
    <a:srgbClr val="FF85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05" autoAdjust="0"/>
    <p:restoredTop sz="91278" autoAdjust="0"/>
  </p:normalViewPr>
  <p:slideViewPr>
    <p:cSldViewPr snapToGrid="0">
      <p:cViewPr varScale="1">
        <p:scale>
          <a:sx n="124" d="100"/>
          <a:sy n="124" d="100"/>
        </p:scale>
        <p:origin x="114" y="90"/>
      </p:cViewPr>
      <p:guideLst>
        <p:guide orient="horz" pos="1620"/>
        <p:guide pos="2857"/>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18E60-4300-4729-A0D7-6AB984C3922D}" type="datetimeFigureOut">
              <a:rPr lang="en-US" smtClean="0"/>
              <a:pPr/>
              <a:t>4/23/2023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33E96-F078-4B3D-A8F4-F1AF21EBC357}" type="slidenum">
              <a:rPr lang="en-US" smtClean="0"/>
              <a:pPr/>
              <a:t>‹#›</a:t>
            </a:fld>
            <a:endParaRPr lang="en-US"/>
          </a:p>
        </p:txBody>
      </p:sp>
    </p:spTree>
    <p:extLst>
      <p:ext uri="{BB962C8B-B14F-4D97-AF65-F5344CB8AC3E}">
        <p14:creationId xmlns:p14="http://schemas.microsoft.com/office/powerpoint/2010/main" val="284430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AF533E96-F078-4B3D-A8F4-F1AF21EBC357}" type="slidenum">
              <a:rPr lang="en-US" smtClean="0"/>
              <a:pPr/>
              <a:t>34</a:t>
            </a:fld>
            <a:endParaRPr lang="en-US"/>
          </a:p>
        </p:txBody>
      </p:sp>
    </p:spTree>
    <p:extLst>
      <p:ext uri="{BB962C8B-B14F-4D97-AF65-F5344CB8AC3E}">
        <p14:creationId xmlns:p14="http://schemas.microsoft.com/office/powerpoint/2010/main" val="3846264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AF533E96-F078-4B3D-A8F4-F1AF21EBC357}" type="slidenum">
              <a:rPr lang="en-US" smtClean="0"/>
              <a:pPr/>
              <a:t>102</a:t>
            </a:fld>
            <a:endParaRPr lang="en-US"/>
          </a:p>
        </p:txBody>
      </p:sp>
    </p:spTree>
    <p:extLst>
      <p:ext uri="{BB962C8B-B14F-4D97-AF65-F5344CB8AC3E}">
        <p14:creationId xmlns:p14="http://schemas.microsoft.com/office/powerpoint/2010/main" val="2207135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AF533E96-F078-4B3D-A8F4-F1AF21EBC357}" type="slidenum">
              <a:rPr lang="en-US" smtClean="0"/>
              <a:pPr/>
              <a:t>108</a:t>
            </a:fld>
            <a:endParaRPr lang="en-US"/>
          </a:p>
        </p:txBody>
      </p:sp>
    </p:spTree>
    <p:extLst>
      <p:ext uri="{BB962C8B-B14F-4D97-AF65-F5344CB8AC3E}">
        <p14:creationId xmlns:p14="http://schemas.microsoft.com/office/powerpoint/2010/main" val="230583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AF533E96-F078-4B3D-A8F4-F1AF21EBC357}" type="slidenum">
              <a:rPr lang="en-US" smtClean="0"/>
              <a:pPr/>
              <a:t>115</a:t>
            </a:fld>
            <a:endParaRPr lang="en-US"/>
          </a:p>
        </p:txBody>
      </p:sp>
    </p:spTree>
    <p:extLst>
      <p:ext uri="{BB962C8B-B14F-4D97-AF65-F5344CB8AC3E}">
        <p14:creationId xmlns:p14="http://schemas.microsoft.com/office/powerpoint/2010/main" val="2023993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119</a:t>
            </a:fld>
            <a:endParaRPr lang="el-GR" dirty="0">
              <a:solidFill>
                <a:prstClr val="black"/>
              </a:solidFill>
            </a:endParaRPr>
          </a:p>
        </p:txBody>
      </p:sp>
    </p:spTree>
    <p:extLst>
      <p:ext uri="{BB962C8B-B14F-4D97-AF65-F5344CB8AC3E}">
        <p14:creationId xmlns:p14="http://schemas.microsoft.com/office/powerpoint/2010/main" val="2528756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AF533E96-F078-4B3D-A8F4-F1AF21EBC357}" type="slidenum">
              <a:rPr lang="en-US" smtClean="0"/>
              <a:pPr/>
              <a:t>137</a:t>
            </a:fld>
            <a:endParaRPr lang="en-US"/>
          </a:p>
        </p:txBody>
      </p:sp>
    </p:spTree>
    <p:extLst>
      <p:ext uri="{BB962C8B-B14F-4D97-AF65-F5344CB8AC3E}">
        <p14:creationId xmlns:p14="http://schemas.microsoft.com/office/powerpoint/2010/main" val="2489757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AF533E96-F078-4B3D-A8F4-F1AF21EBC357}" type="slidenum">
              <a:rPr lang="en-US" smtClean="0"/>
              <a:pPr/>
              <a:t>37</a:t>
            </a:fld>
            <a:endParaRPr lang="en-US"/>
          </a:p>
        </p:txBody>
      </p:sp>
    </p:spTree>
    <p:extLst>
      <p:ext uri="{BB962C8B-B14F-4D97-AF65-F5344CB8AC3E}">
        <p14:creationId xmlns:p14="http://schemas.microsoft.com/office/powerpoint/2010/main" val="2733459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AF533E96-F078-4B3D-A8F4-F1AF21EBC357}" type="slidenum">
              <a:rPr lang="en-US" smtClean="0"/>
              <a:pPr/>
              <a:t>38</a:t>
            </a:fld>
            <a:endParaRPr lang="en-US"/>
          </a:p>
        </p:txBody>
      </p:sp>
    </p:spTree>
    <p:extLst>
      <p:ext uri="{BB962C8B-B14F-4D97-AF65-F5344CB8AC3E}">
        <p14:creationId xmlns:p14="http://schemas.microsoft.com/office/powerpoint/2010/main" val="3153462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AF533E96-F078-4B3D-A8F4-F1AF21EBC357}" type="slidenum">
              <a:rPr lang="en-US" smtClean="0"/>
              <a:pPr/>
              <a:t>39</a:t>
            </a:fld>
            <a:endParaRPr lang="en-US"/>
          </a:p>
        </p:txBody>
      </p:sp>
    </p:spTree>
    <p:extLst>
      <p:ext uri="{BB962C8B-B14F-4D97-AF65-F5344CB8AC3E}">
        <p14:creationId xmlns:p14="http://schemas.microsoft.com/office/powerpoint/2010/main" val="988080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AF533E96-F078-4B3D-A8F4-F1AF21EBC357}" type="slidenum">
              <a:rPr lang="en-US" smtClean="0"/>
              <a:pPr/>
              <a:t>41</a:t>
            </a:fld>
            <a:endParaRPr lang="en-US"/>
          </a:p>
        </p:txBody>
      </p:sp>
    </p:spTree>
    <p:extLst>
      <p:ext uri="{BB962C8B-B14F-4D97-AF65-F5344CB8AC3E}">
        <p14:creationId xmlns:p14="http://schemas.microsoft.com/office/powerpoint/2010/main" val="1710733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AF533E96-F078-4B3D-A8F4-F1AF21EBC357}" type="slidenum">
              <a:rPr lang="en-US" smtClean="0"/>
              <a:pPr/>
              <a:t>57</a:t>
            </a:fld>
            <a:endParaRPr lang="en-US"/>
          </a:p>
        </p:txBody>
      </p:sp>
    </p:spTree>
    <p:extLst>
      <p:ext uri="{BB962C8B-B14F-4D97-AF65-F5344CB8AC3E}">
        <p14:creationId xmlns:p14="http://schemas.microsoft.com/office/powerpoint/2010/main" val="2090935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AF533E96-F078-4B3D-A8F4-F1AF21EBC357}" type="slidenum">
              <a:rPr lang="en-US" smtClean="0"/>
              <a:pPr/>
              <a:t>58</a:t>
            </a:fld>
            <a:endParaRPr lang="en-US"/>
          </a:p>
        </p:txBody>
      </p:sp>
    </p:spTree>
    <p:extLst>
      <p:ext uri="{BB962C8B-B14F-4D97-AF65-F5344CB8AC3E}">
        <p14:creationId xmlns:p14="http://schemas.microsoft.com/office/powerpoint/2010/main" val="153289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AF533E96-F078-4B3D-A8F4-F1AF21EBC357}" type="slidenum">
              <a:rPr lang="en-US" smtClean="0"/>
              <a:pPr/>
              <a:t>59</a:t>
            </a:fld>
            <a:endParaRPr lang="en-US"/>
          </a:p>
        </p:txBody>
      </p:sp>
    </p:spTree>
    <p:extLst>
      <p:ext uri="{BB962C8B-B14F-4D97-AF65-F5344CB8AC3E}">
        <p14:creationId xmlns:p14="http://schemas.microsoft.com/office/powerpoint/2010/main" val="947529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AF533E96-F078-4B3D-A8F4-F1AF21EBC357}" type="slidenum">
              <a:rPr lang="en-US" smtClean="0"/>
              <a:pPr/>
              <a:t>81</a:t>
            </a:fld>
            <a:endParaRPr lang="en-US"/>
          </a:p>
        </p:txBody>
      </p:sp>
    </p:spTree>
    <p:extLst>
      <p:ext uri="{BB962C8B-B14F-4D97-AF65-F5344CB8AC3E}">
        <p14:creationId xmlns:p14="http://schemas.microsoft.com/office/powerpoint/2010/main" val="18638187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5078" y="2580967"/>
            <a:ext cx="8214851" cy="1246241"/>
          </a:xfrm>
          <a:noFill/>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449826" y="3797710"/>
            <a:ext cx="8207477" cy="678426"/>
          </a:xfrm>
        </p:spPr>
        <p:txBody>
          <a:bodyPr>
            <a:normAutofit/>
          </a:bodyPr>
          <a:lstStyle>
            <a:lvl1pPr marL="0" indent="0" algn="r">
              <a:buNone/>
              <a:defRPr sz="2800" b="0" i="0">
                <a:solidFill>
                  <a:schemeClr val="accent6">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4/23/2023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4/23/2023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08B89D22-1D6E-450B-881F-4D2A4C527F7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808475" y="2326213"/>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6696" y="408692"/>
            <a:ext cx="8259098" cy="763526"/>
          </a:xfrm>
        </p:spPr>
        <p:txBody>
          <a:bodyPr>
            <a:normAutofit/>
          </a:bodyPr>
          <a:lstStyle>
            <a:lvl1pPr algn="r">
              <a:defRPr sz="3600" baseline="0">
                <a:solidFill>
                  <a:schemeClr val="accent6">
                    <a:lumMod val="60000"/>
                    <a:lumOff val="40000"/>
                  </a:schemeClr>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63714" y="1231490"/>
            <a:ext cx="8246070" cy="3546986"/>
          </a:xfrm>
        </p:spPr>
        <p:txBody>
          <a:bodyPr/>
          <a:lstStyle>
            <a:lvl1pPr algn="l">
              <a:defRPr sz="2800">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6446" y="214807"/>
            <a:ext cx="6541015" cy="725349"/>
          </a:xfrm>
        </p:spPr>
        <p:txBody>
          <a:bodyPr>
            <a:normAutofit/>
          </a:bodyPr>
          <a:lstStyle>
            <a:lvl1pPr algn="l">
              <a:defRPr sz="360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2168013" y="1069258"/>
            <a:ext cx="6563033" cy="3619239"/>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4/23/2023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4/23/2023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4/23/2023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195" y="411756"/>
            <a:ext cx="8093365" cy="763525"/>
          </a:xfrm>
        </p:spPr>
        <p:txBody>
          <a:bodyPr>
            <a:normAutofit/>
          </a:bodyPr>
          <a:lstStyle>
            <a:lvl1pPr algn="r">
              <a:defRPr sz="3600" baseline="0">
                <a:solidFill>
                  <a:schemeClr val="accent6">
                    <a:lumMod val="60000"/>
                    <a:lumOff val="40000"/>
                  </a:schemeClr>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22131" y="1559652"/>
            <a:ext cx="4040188" cy="47982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22131" y="2032049"/>
            <a:ext cx="4040188" cy="2276294"/>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57252" y="1559652"/>
            <a:ext cx="4041775" cy="47982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57252" y="2032049"/>
            <a:ext cx="4041775" cy="2276294"/>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4/23/2023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4/23/2023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4/23/2023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4/23/2023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4/23/2023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
        <p:nvSpPr>
          <p:cNvPr id="7" name="TextBox 6">
            <a:extLst>
              <a:ext uri="{FF2B5EF4-FFF2-40B4-BE49-F238E27FC236}">
                <a16:creationId xmlns:a16="http://schemas.microsoft.com/office/drawing/2014/main" id="{11E867DF-3DCA-4725-94F0-F2B6BD747A82}"/>
              </a:ext>
            </a:extLst>
          </p:cNvPr>
          <p:cNvSpPr txBox="1"/>
          <p:nvPr userDrawn="1"/>
        </p:nvSpPr>
        <p:spPr>
          <a:xfrm>
            <a:off x="-9150" y="5213747"/>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1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nursestudy.net/fluid-overload-nursing-diagnosis/" TargetMode="External"/><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4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DHuOIcxJTIY&amp;t=337s"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9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9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06680" y="2492478"/>
            <a:ext cx="5637320" cy="1334728"/>
          </a:xfrm>
        </p:spPr>
        <p:txBody>
          <a:bodyPr>
            <a:normAutofit/>
          </a:bodyPr>
          <a:lstStyle/>
          <a:p>
            <a:pPr algn="ctr"/>
            <a:r>
              <a:rPr lang="el-GR" dirty="0">
                <a:solidFill>
                  <a:schemeClr val="tx2">
                    <a:lumMod val="50000"/>
                  </a:schemeClr>
                </a:solidFill>
              </a:rPr>
              <a:t>ΒΑΣΙΚΗ ΝΟΣΗΛΕΥΤΙΚΗ</a:t>
            </a:r>
            <a:br>
              <a:rPr lang="el-GR" dirty="0">
                <a:solidFill>
                  <a:schemeClr val="tx2">
                    <a:lumMod val="50000"/>
                  </a:schemeClr>
                </a:solidFill>
              </a:rPr>
            </a:br>
            <a:r>
              <a:rPr lang="el-GR" dirty="0"/>
              <a:t>ΑΓΓΕΙΑΚΗ ΠΡΟΣΠΕΛΑΣΗ</a:t>
            </a:r>
            <a:endParaRPr lang="en-US" dirty="0"/>
          </a:p>
        </p:txBody>
      </p:sp>
      <p:sp>
        <p:nvSpPr>
          <p:cNvPr id="3" name="Subtitle 2"/>
          <p:cNvSpPr>
            <a:spLocks noGrp="1"/>
          </p:cNvSpPr>
          <p:nvPr>
            <p:ph type="subTitle" idx="1"/>
          </p:nvPr>
        </p:nvSpPr>
        <p:spPr>
          <a:xfrm>
            <a:off x="3959441" y="3827206"/>
            <a:ext cx="5184559" cy="730043"/>
          </a:xfrm>
        </p:spPr>
        <p:txBody>
          <a:bodyPr>
            <a:normAutofit fontScale="77500" lnSpcReduction="20000"/>
          </a:bodyPr>
          <a:lstStyle/>
          <a:p>
            <a:pPr algn="ctr"/>
            <a:r>
              <a:rPr lang="el-GR" dirty="0"/>
              <a:t>ΠΑΝΕΠΙΣΤΗΜΙΟ ΠΕΛΟΠΟΝΝΗΣΟΥ – </a:t>
            </a:r>
          </a:p>
          <a:p>
            <a:pPr algn="ctr"/>
            <a:r>
              <a:rPr lang="el-GR" dirty="0"/>
              <a:t>ΤΜΗΜΑ ΝΟΣΗΛΕΥΤΙΚΗΣ</a:t>
            </a:r>
          </a:p>
          <a:p>
            <a:pPr algn="ctr"/>
            <a:endParaRPr lang="en-US" dirty="0"/>
          </a:p>
        </p:txBody>
      </p:sp>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01462" y="408692"/>
            <a:ext cx="6242538" cy="763526"/>
          </a:xfrm>
        </p:spPr>
        <p:txBody>
          <a:bodyPr>
            <a:noAutofit/>
          </a:bodyPr>
          <a:lstStyle/>
          <a:p>
            <a:pPr algn="ctr"/>
            <a:r>
              <a:rPr lang="el-GR" sz="2800" dirty="0"/>
              <a:t>ΣΥΣΤΑΣΕΙΣ ΟΡΘΗΣ ΠΡΑΚΤΙΚΗΣ ΑΓΓΕΙΑΚΗΣ ΠΡΟΣΠΕΛΑΣΗΣ (2)</a:t>
            </a:r>
          </a:p>
        </p:txBody>
      </p:sp>
      <p:sp>
        <p:nvSpPr>
          <p:cNvPr id="3" name="Θέση περιεχομένου 2"/>
          <p:cNvSpPr>
            <a:spLocks noGrp="1"/>
          </p:cNvSpPr>
          <p:nvPr>
            <p:ph idx="1"/>
          </p:nvPr>
        </p:nvSpPr>
        <p:spPr>
          <a:xfrm>
            <a:off x="1" y="1200150"/>
            <a:ext cx="9144000" cy="3943350"/>
          </a:xfrm>
        </p:spPr>
        <p:txBody>
          <a:bodyPr>
            <a:noAutofit/>
          </a:bodyPr>
          <a:lstStyle/>
          <a:p>
            <a:r>
              <a:rPr lang="el-GR" sz="2000" dirty="0"/>
              <a:t>Η κατανόηση και εκπαίδευση στις τεχνικές τοποθέτησης Κεντρικών Αγγειακών Γραμμών χωρίς την χρήση τεχνολογικών βοηθημάτων (πχ υπέρηχος) είναι εκπαιδευτικό καθήκον των έμπειρων  προς τους νεότερους συναδέλφους.</a:t>
            </a:r>
          </a:p>
          <a:p>
            <a:r>
              <a:rPr lang="el-GR" sz="2000" dirty="0"/>
              <a:t>Πρέπει να υπάρχει μέριμνα για τεχνολογική υποστήριξη σε δύσκολες περιπτώσεις φλεβικής ή αρτηριακής προσπέλασης.</a:t>
            </a:r>
          </a:p>
          <a:p>
            <a:r>
              <a:rPr lang="el-GR" sz="2000" dirty="0"/>
              <a:t>Η </a:t>
            </a:r>
            <a:r>
              <a:rPr lang="el-GR" sz="2000" dirty="0" err="1"/>
              <a:t>ενδο</a:t>
            </a:r>
            <a:r>
              <a:rPr lang="el-GR" sz="2000" dirty="0"/>
              <a:t>-οστική προσπέλαση επιτρέπεται σε περιπτώσεις αδυναμίας άλλου τύπου αγγειακής προσπέλασης, ιδίως όταν συντρέχουν λόγοι για την διαφύλαξη της ζωής του ασθενούς. Όλοι οι </a:t>
            </a:r>
            <a:r>
              <a:rPr lang="el-GR" sz="2000" dirty="0" err="1"/>
              <a:t>εντατικολόγοι</a:t>
            </a:r>
            <a:r>
              <a:rPr lang="el-GR" sz="2000" dirty="0"/>
              <a:t> και οι ιατροί επειγόντων πρέπει να είναι εξοικειωμένοι με τις τεχνικές αυτές και να έχουν πρόσβαση σε ανάλογο εξοπλισμό.</a:t>
            </a:r>
          </a:p>
          <a:p>
            <a:r>
              <a:rPr lang="el-GR" sz="2000" dirty="0"/>
              <a:t>Οι έμπειροι λειτουργοί υγείας πρέπει να διασφαλίσουν την δυνατότητα αγγειακής προσπέλασης σε κάθε περίπτωση που τυχόν συντρέξει, δημιουργώντας πρωτόκολλα και εκπαιδεύοντας το λοιπό προσωπικό.</a:t>
            </a:r>
          </a:p>
        </p:txBody>
      </p:sp>
      <p:sp>
        <p:nvSpPr>
          <p:cNvPr id="5" name="Ορθογώνιο 4"/>
          <p:cNvSpPr/>
          <p:nvPr/>
        </p:nvSpPr>
        <p:spPr>
          <a:xfrm>
            <a:off x="7793950" y="4804946"/>
            <a:ext cx="1350050" cy="338554"/>
          </a:xfrm>
          <a:prstGeom prst="rect">
            <a:avLst/>
          </a:prstGeom>
        </p:spPr>
        <p:txBody>
          <a:bodyPr wrap="none">
            <a:spAutoFit/>
          </a:bodyPr>
          <a:lstStyle/>
          <a:p>
            <a:pPr algn="r"/>
            <a:r>
              <a:rPr lang="en-US" sz="1600" i="1" dirty="0">
                <a:solidFill>
                  <a:srgbClr val="0000CC"/>
                </a:solidFill>
              </a:rPr>
              <a:t>(</a:t>
            </a:r>
            <a:r>
              <a:rPr lang="en-US" sz="1600" i="1" dirty="0" err="1">
                <a:solidFill>
                  <a:srgbClr val="0000CC"/>
                </a:solidFill>
              </a:rPr>
              <a:t>AAGBI</a:t>
            </a:r>
            <a:r>
              <a:rPr lang="el-GR" sz="1600" i="1" dirty="0">
                <a:solidFill>
                  <a:srgbClr val="0000CC"/>
                </a:solidFill>
              </a:rPr>
              <a:t>, 2016</a:t>
            </a:r>
            <a:r>
              <a:rPr lang="en-US" sz="1600" i="1" dirty="0">
                <a:solidFill>
                  <a:srgbClr val="0000CC"/>
                </a:solidFill>
              </a:rPr>
              <a:t>)</a:t>
            </a:r>
            <a:endParaRPr lang="el-GR" sz="1600" i="1" dirty="0">
              <a:solidFill>
                <a:srgbClr val="0000CC"/>
              </a:solidFill>
            </a:endParaRPr>
          </a:p>
        </p:txBody>
      </p:sp>
    </p:spTree>
    <p:extLst>
      <p:ext uri="{BB962C8B-B14F-4D97-AF65-F5344CB8AC3E}">
        <p14:creationId xmlns:p14="http://schemas.microsoft.com/office/powerpoint/2010/main" val="3613017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86696" y="408692"/>
            <a:ext cx="8657304" cy="763526"/>
          </a:xfrm>
        </p:spPr>
        <p:txBody>
          <a:bodyPr/>
          <a:lstStyle/>
          <a:p>
            <a:r>
              <a:rPr lang="el-GR" dirty="0"/>
              <a:t>ΕΝΔΟΦΛΕΒΙΑ ΔΙΑΛΥΜΑΤΑ</a:t>
            </a:r>
          </a:p>
        </p:txBody>
      </p:sp>
      <p:sp>
        <p:nvSpPr>
          <p:cNvPr id="3" name="2 - Θέση περιεχομένου"/>
          <p:cNvSpPr>
            <a:spLocks noGrp="1"/>
          </p:cNvSpPr>
          <p:nvPr>
            <p:ph idx="1"/>
          </p:nvPr>
        </p:nvSpPr>
        <p:spPr>
          <a:xfrm>
            <a:off x="3985404" y="1231490"/>
            <a:ext cx="5158596" cy="3912010"/>
          </a:xfrm>
        </p:spPr>
        <p:txBody>
          <a:bodyPr>
            <a:noAutofit/>
          </a:bodyPr>
          <a:lstStyle/>
          <a:p>
            <a:pPr marL="0" indent="0" algn="just">
              <a:buNone/>
            </a:pPr>
            <a:r>
              <a:rPr lang="el-GR" sz="2200" dirty="0"/>
              <a:t>Η περιεκτικότητα μετριέται και εκφράζεται διαφορετικά, ανάλογα με τις μονάδες μέτρησης που θέλουμε να ορίσουμε: </a:t>
            </a:r>
          </a:p>
          <a:p>
            <a:pPr algn="just">
              <a:buFont typeface="Wingdings" panose="05000000000000000000" pitchFamily="2" charset="2"/>
              <a:buChar char="Ø"/>
            </a:pPr>
            <a:r>
              <a:rPr lang="el-GR" sz="2200" dirty="0"/>
              <a:t>Μιλάμε για περιεκτικότητα διαλύματος στα εκατό βάρος προς βάρος όταν μετράμε την διαλυμένη ουσία αλλά και το διάλυμα μόνον </a:t>
            </a:r>
            <a:r>
              <a:rPr lang="el-GR" sz="2200" b="1" dirty="0"/>
              <a:t>σε μονάδες βάρους. </a:t>
            </a:r>
          </a:p>
          <a:p>
            <a:pPr algn="just">
              <a:buFont typeface="Wingdings" panose="05000000000000000000" pitchFamily="2" charset="2"/>
              <a:buChar char="Ø"/>
            </a:pPr>
            <a:r>
              <a:rPr lang="el-GR" sz="2200" dirty="0"/>
              <a:t>Αναφερόμαστε σε περιεκτικότητα διαλύματος στα εκατό όγκος προς όγκο όταν μετράμε τη διαλυμένη ουσία και το διάλυμα μόνον σε </a:t>
            </a:r>
            <a:r>
              <a:rPr lang="el-GR" sz="2200" b="1" dirty="0"/>
              <a:t>μονάδες όγκου</a:t>
            </a:r>
            <a:r>
              <a:rPr lang="el-GR" sz="2200" dirty="0"/>
              <a:t>.</a:t>
            </a:r>
          </a:p>
          <a:p>
            <a:endParaRPr lang="el-GR" sz="2200" dirty="0"/>
          </a:p>
        </p:txBody>
      </p:sp>
      <p:pic>
        <p:nvPicPr>
          <p:cNvPr id="11266" name="Picture 2" descr="Daily Dose - Behind the Scenes: Working in the COVID ICU"/>
          <p:cNvPicPr>
            <a:picLocks noChangeAspect="1" noChangeArrowheads="1"/>
          </p:cNvPicPr>
          <p:nvPr/>
        </p:nvPicPr>
        <p:blipFill>
          <a:blip r:embed="rId2" cstate="print"/>
          <a:srcRect t="842" r="8929"/>
          <a:stretch>
            <a:fillRect/>
          </a:stretch>
        </p:blipFill>
        <p:spPr bwMode="auto">
          <a:xfrm>
            <a:off x="0" y="1009292"/>
            <a:ext cx="4045789" cy="4134210"/>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2800" dirty="0"/>
              <a:t>ΠΛΕΟΝΕΚΤΗΜΑΤΑ ΕΝΔΟΦΛΕΒΙΑΣ </a:t>
            </a:r>
            <a:br>
              <a:rPr lang="el-GR" sz="2800" dirty="0"/>
            </a:br>
            <a:r>
              <a:rPr lang="el-GR" sz="2800" dirty="0"/>
              <a:t>ΕΓΧΥΣΗΣ ΥΓΡΩΝ ΚΑΙ ΦΑΡΜΑΚΩΝ</a:t>
            </a:r>
          </a:p>
        </p:txBody>
      </p:sp>
      <p:sp>
        <p:nvSpPr>
          <p:cNvPr id="4" name="Ορθογώνιο 3"/>
          <p:cNvSpPr/>
          <p:nvPr/>
        </p:nvSpPr>
        <p:spPr>
          <a:xfrm>
            <a:off x="279400" y="1172218"/>
            <a:ext cx="8466394" cy="4093428"/>
          </a:xfrm>
          <a:prstGeom prst="rect">
            <a:avLst/>
          </a:prstGeom>
        </p:spPr>
        <p:txBody>
          <a:bodyPr wrap="square">
            <a:spAutoFit/>
          </a:bodyPr>
          <a:lstStyle/>
          <a:p>
            <a:pPr marL="285750" indent="-285750" algn="just">
              <a:buFont typeface="Arial" panose="020B0604020202020204" pitchFamily="34" charset="0"/>
              <a:buChar char="•"/>
            </a:pPr>
            <a:r>
              <a:rPr lang="el-GR" sz="2000" dirty="0"/>
              <a:t>ΑΜΕΣΟ ΘΕΡΑΠΕΥΤΙΚΟ ΑΠΟΤΕΛΕΣΜΑ – ΑΚΡΙΒΗΣ ΔΟΣΟΛΟΓΙΑ ΑΞΙΟΠΙΣΤΗ ΘΕΡΑΠΕΙΑ</a:t>
            </a:r>
          </a:p>
          <a:p>
            <a:pPr algn="just"/>
            <a:endParaRPr lang="el-GR" sz="2000" dirty="0"/>
          </a:p>
          <a:p>
            <a:pPr marL="285750" indent="-285750" algn="just">
              <a:buFont typeface="Arial" panose="020B0604020202020204" pitchFamily="34" charset="0"/>
              <a:buChar char="•"/>
            </a:pPr>
            <a:r>
              <a:rPr lang="el-GR" sz="2000" dirty="0"/>
              <a:t>ΑΠΟΦΥΓΗ ΠΟΝΟΥ ΚΑΙ ΕΡΕΘΙΣΜΟΥ ΠΟΥ ΣΥΜΒΑΙΝΕΙ ΣΤΙΣ ΕΝΔΟΜΥΙΚΕΣ ΕΓΧΥΣΕΙΣ</a:t>
            </a:r>
          </a:p>
          <a:p>
            <a:pPr algn="just"/>
            <a:endParaRPr lang="el-GR" sz="2000" dirty="0"/>
          </a:p>
          <a:p>
            <a:pPr marL="285750" indent="-285750" algn="just">
              <a:buFont typeface="Arial" panose="020B0604020202020204" pitchFamily="34" charset="0"/>
              <a:buChar char="•"/>
            </a:pPr>
            <a:r>
              <a:rPr lang="el-GR" sz="2000" dirty="0"/>
              <a:t>ΤΟ ΚΥΚΛΟΦΟΡΙΚΟ ΣΥΣΤΗΜΑ ΜΠΟΡΕΙ ΝΑ ΔΕΧΤΕΙ ΥΓΡΑ ΚΑΙ ΦΑΡΜΑΚΑ ΕΥΚΟΛΟΤΕΡΑ ΚΑΙ ΣΕ ΜΕΓΑΛΥΤΕΡΕΣ ΠΟΣΟΤΗΤΕΣ ΑΠΌ ΟΤΙ ΤΟ ΓΑΣΤΡΕΝΤΕΡΙΚΟ</a:t>
            </a:r>
          </a:p>
          <a:p>
            <a:pPr algn="just"/>
            <a:endParaRPr lang="el-GR" sz="2000" dirty="0"/>
          </a:p>
          <a:p>
            <a:pPr marL="285750" indent="-285750" algn="just">
              <a:buFont typeface="Arial" panose="020B0604020202020204" pitchFamily="34" charset="0"/>
              <a:buChar char="•"/>
            </a:pPr>
            <a:r>
              <a:rPr lang="el-GR" sz="2000" dirty="0"/>
              <a:t>Η ΕΝΔΟΦΛΕΒΙΑ ΧΟΡΗΓΗΣΗ ΕΠΙΤΡΕΠΕΙ ΤΟΝ ΚΑΛΥΤΕΡΟ ΕΛΕΓΧΟ ΤΗΣ ΣΥΧΝΟΤΗΤΑΣ ΧΟΡΗΓΗΣΗΣ ( ΣΥΝΕΧΗΣ ΧΟΡΗΓΗΣΗ – ΔΙΑΚΕΚΚΟΜΕΝΗ ΧΟΡΗΓΗΣΗ - ΕΦΑΠΑΞ ΧΟΡΗΓΗΣΗ)</a:t>
            </a:r>
          </a:p>
          <a:p>
            <a:pPr algn="just"/>
            <a:r>
              <a:rPr lang="el-GR" i="1" dirty="0" err="1">
                <a:solidFill>
                  <a:srgbClr val="FF0000"/>
                </a:solidFill>
              </a:rPr>
              <a:t>Weinstein</a:t>
            </a:r>
            <a:r>
              <a:rPr lang="el-GR" i="1" dirty="0">
                <a:solidFill>
                  <a:srgbClr val="FF0000"/>
                </a:solidFill>
              </a:rPr>
              <a:t> 1993</a:t>
            </a:r>
          </a:p>
        </p:txBody>
      </p:sp>
      <p:pic>
        <p:nvPicPr>
          <p:cNvPr id="5" name="Εικόνα 4"/>
          <p:cNvPicPr>
            <a:picLocks noChangeAspect="1"/>
          </p:cNvPicPr>
          <p:nvPr/>
        </p:nvPicPr>
        <p:blipFill>
          <a:blip r:embed="rId2" cstate="print"/>
          <a:stretch>
            <a:fillRect/>
          </a:stretch>
        </p:blipFill>
        <p:spPr>
          <a:xfrm>
            <a:off x="0" y="0"/>
            <a:ext cx="9144000" cy="5143500"/>
          </a:xfrm>
          <a:prstGeom prst="rect">
            <a:avLst/>
          </a:prstGeom>
        </p:spPr>
      </p:pic>
      <p:sp>
        <p:nvSpPr>
          <p:cNvPr id="6" name="Ορθογώνιο 5"/>
          <p:cNvSpPr/>
          <p:nvPr/>
        </p:nvSpPr>
        <p:spPr>
          <a:xfrm>
            <a:off x="4616245" y="3403084"/>
            <a:ext cx="4526047" cy="46166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l-GR" sz="2400" dirty="0">
                <a:solidFill>
                  <a:srgbClr val="FF0000"/>
                </a:solidFill>
              </a:rPr>
              <a:t>ΕΝΔΟΦΛΕΒΙΑ ΕΓΧΥΣΗ ΦΑΡΜΑΚΩΝ</a:t>
            </a:r>
          </a:p>
        </p:txBody>
      </p:sp>
    </p:spTree>
    <p:extLst>
      <p:ext uri="{BB962C8B-B14F-4D97-AF65-F5344CB8AC3E}">
        <p14:creationId xmlns:p14="http://schemas.microsoft.com/office/powerpoint/2010/main" val="24670599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86696" y="408692"/>
            <a:ext cx="8568404" cy="763526"/>
          </a:xfrm>
        </p:spPr>
        <p:txBody>
          <a:bodyPr>
            <a:normAutofit fontScale="90000"/>
          </a:bodyPr>
          <a:lstStyle/>
          <a:p>
            <a:r>
              <a:rPr lang="el-GR" dirty="0"/>
              <a:t>ΜΕΘΟΔΟΙ ΣΥΧΝΟΤΗΤΑΣ </a:t>
            </a:r>
            <a:br>
              <a:rPr lang="el-GR" dirty="0"/>
            </a:br>
            <a:r>
              <a:rPr lang="el-GR" dirty="0"/>
              <a:t>ΕΝΔΟΦΛΕΒΙΑΣ ΧΟΡΗΓΗΣΗΣ ΥΓΡΩΝ</a:t>
            </a:r>
          </a:p>
        </p:txBody>
      </p:sp>
      <p:pic>
        <p:nvPicPr>
          <p:cNvPr id="4" name="Εικόνα 3"/>
          <p:cNvPicPr>
            <a:picLocks noChangeAspect="1"/>
          </p:cNvPicPr>
          <p:nvPr/>
        </p:nvPicPr>
        <p:blipFill>
          <a:blip r:embed="rId3" cstate="print"/>
          <a:stretch>
            <a:fillRect/>
          </a:stretch>
        </p:blipFill>
        <p:spPr>
          <a:xfrm>
            <a:off x="-10241" y="1276349"/>
            <a:ext cx="9154241" cy="3786858"/>
          </a:xfrm>
          <a:prstGeom prst="rect">
            <a:avLst/>
          </a:prstGeom>
        </p:spPr>
      </p:pic>
    </p:spTree>
    <p:extLst>
      <p:ext uri="{BB962C8B-B14F-4D97-AF65-F5344CB8AC3E}">
        <p14:creationId xmlns:p14="http://schemas.microsoft.com/office/powerpoint/2010/main" val="13815990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Όγκοι των διαμερισμάτων </a:t>
            </a:r>
            <a:br>
              <a:rPr lang="el-GR" dirty="0"/>
            </a:br>
            <a:r>
              <a:rPr lang="el-GR" dirty="0"/>
              <a:t>του σώματος </a:t>
            </a:r>
          </a:p>
        </p:txBody>
      </p:sp>
      <p:pic>
        <p:nvPicPr>
          <p:cNvPr id="5" name="Εικόνα 4"/>
          <p:cNvPicPr>
            <a:picLocks noChangeAspect="1"/>
          </p:cNvPicPr>
          <p:nvPr/>
        </p:nvPicPr>
        <p:blipFill rotWithShape="1">
          <a:blip r:embed="rId2" cstate="print"/>
          <a:srcRect t="20559" b="6858"/>
          <a:stretch/>
        </p:blipFill>
        <p:spPr>
          <a:xfrm>
            <a:off x="43607" y="1327150"/>
            <a:ext cx="4572638" cy="3816350"/>
          </a:xfrm>
          <a:prstGeom prst="rect">
            <a:avLst/>
          </a:prstGeom>
        </p:spPr>
      </p:pic>
      <p:pic>
        <p:nvPicPr>
          <p:cNvPr id="6" name="Εικόνα 5"/>
          <p:cNvPicPr>
            <a:picLocks noChangeAspect="1"/>
          </p:cNvPicPr>
          <p:nvPr/>
        </p:nvPicPr>
        <p:blipFill rotWithShape="1">
          <a:blip r:embed="rId3" cstate="print"/>
          <a:srcRect l="3476" t="17598" r="8480"/>
          <a:stretch/>
        </p:blipFill>
        <p:spPr>
          <a:xfrm>
            <a:off x="4616245" y="1327150"/>
            <a:ext cx="4527755" cy="3816350"/>
          </a:xfrm>
          <a:prstGeom prst="rect">
            <a:avLst/>
          </a:prstGeom>
        </p:spPr>
      </p:pic>
    </p:spTree>
    <p:extLst>
      <p:ext uri="{BB962C8B-B14F-4D97-AF65-F5344CB8AC3E}">
        <p14:creationId xmlns:p14="http://schemas.microsoft.com/office/powerpoint/2010/main" val="39662439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84902" y="408692"/>
            <a:ext cx="8259098" cy="763526"/>
          </a:xfrm>
        </p:spPr>
        <p:txBody>
          <a:bodyPr>
            <a:noAutofit/>
          </a:bodyPr>
          <a:lstStyle/>
          <a:p>
            <a:r>
              <a:rPr lang="el-GR" sz="2800" dirty="0"/>
              <a:t>Όγκοι των διαμερισμάτων </a:t>
            </a:r>
            <a:br>
              <a:rPr lang="el-GR" sz="2800" dirty="0"/>
            </a:br>
            <a:r>
              <a:rPr lang="el-GR" sz="2800" dirty="0"/>
              <a:t>του σώματος </a:t>
            </a:r>
          </a:p>
        </p:txBody>
      </p:sp>
      <p:pic>
        <p:nvPicPr>
          <p:cNvPr id="7" name="Εικόνα 6"/>
          <p:cNvPicPr>
            <a:picLocks noChangeAspect="1"/>
          </p:cNvPicPr>
          <p:nvPr/>
        </p:nvPicPr>
        <p:blipFill rotWithShape="1">
          <a:blip r:embed="rId2" cstate="print"/>
          <a:srcRect l="21329" t="29574" r="11648" b="4592"/>
          <a:stretch/>
        </p:blipFill>
        <p:spPr>
          <a:xfrm>
            <a:off x="14288" y="0"/>
            <a:ext cx="9129712" cy="5143500"/>
          </a:xfrm>
          <a:prstGeom prst="rect">
            <a:avLst/>
          </a:prstGeom>
        </p:spPr>
      </p:pic>
    </p:spTree>
    <p:extLst>
      <p:ext uri="{BB962C8B-B14F-4D97-AF65-F5344CB8AC3E}">
        <p14:creationId xmlns:p14="http://schemas.microsoft.com/office/powerpoint/2010/main" val="18344568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p:cNvPicPr>
            <a:picLocks noChangeAspect="1"/>
          </p:cNvPicPr>
          <p:nvPr/>
        </p:nvPicPr>
        <p:blipFill>
          <a:blip r:embed="rId2" cstate="print"/>
          <a:stretch>
            <a:fillRect/>
          </a:stretch>
        </p:blipFill>
        <p:spPr>
          <a:xfrm>
            <a:off x="0" y="0"/>
            <a:ext cx="4535488" cy="5143500"/>
          </a:xfrm>
          <a:prstGeom prst="rect">
            <a:avLst/>
          </a:prstGeom>
        </p:spPr>
      </p:pic>
      <p:sp>
        <p:nvSpPr>
          <p:cNvPr id="2" name="Τίτλος 1"/>
          <p:cNvSpPr>
            <a:spLocks noGrp="1"/>
          </p:cNvSpPr>
          <p:nvPr>
            <p:ph type="title"/>
          </p:nvPr>
        </p:nvSpPr>
        <p:spPr>
          <a:xfrm>
            <a:off x="884902" y="408692"/>
            <a:ext cx="8259098" cy="763526"/>
          </a:xfrm>
        </p:spPr>
        <p:txBody>
          <a:bodyPr>
            <a:noAutofit/>
          </a:bodyPr>
          <a:lstStyle/>
          <a:p>
            <a:r>
              <a:rPr lang="el-GR" sz="3200" dirty="0"/>
              <a:t>Σύσταση Αίματος </a:t>
            </a:r>
          </a:p>
        </p:txBody>
      </p:sp>
      <p:pic>
        <p:nvPicPr>
          <p:cNvPr id="3" name="Εικόνα 2"/>
          <p:cNvPicPr>
            <a:picLocks noChangeAspect="1"/>
          </p:cNvPicPr>
          <p:nvPr/>
        </p:nvPicPr>
        <p:blipFill rotWithShape="1">
          <a:blip r:embed="rId3" cstate="print"/>
          <a:srcRect r="18159"/>
          <a:stretch/>
        </p:blipFill>
        <p:spPr>
          <a:xfrm>
            <a:off x="4711700" y="1270000"/>
            <a:ext cx="4432300" cy="3873500"/>
          </a:xfrm>
          <a:prstGeom prst="rect">
            <a:avLst/>
          </a:prstGeom>
        </p:spPr>
      </p:pic>
    </p:spTree>
    <p:extLst>
      <p:ext uri="{BB962C8B-B14F-4D97-AF65-F5344CB8AC3E}">
        <p14:creationId xmlns:p14="http://schemas.microsoft.com/office/powerpoint/2010/main" val="27531748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Πρόσληψη &amp; Αποβολή  Υγρών</a:t>
            </a:r>
          </a:p>
        </p:txBody>
      </p:sp>
      <p:sp>
        <p:nvSpPr>
          <p:cNvPr id="3" name="Θέση περιεχομένου 2"/>
          <p:cNvSpPr>
            <a:spLocks noGrp="1"/>
          </p:cNvSpPr>
          <p:nvPr>
            <p:ph idx="1"/>
          </p:nvPr>
        </p:nvSpPr>
        <p:spPr/>
        <p:txBody>
          <a:bodyPr/>
          <a:lstStyle/>
          <a:p>
            <a:endParaRPr lang="el-GR" dirty="0"/>
          </a:p>
        </p:txBody>
      </p:sp>
      <p:pic>
        <p:nvPicPr>
          <p:cNvPr id="4" name="Εικόνα 3"/>
          <p:cNvPicPr>
            <a:picLocks noChangeAspect="1"/>
          </p:cNvPicPr>
          <p:nvPr/>
        </p:nvPicPr>
        <p:blipFill rotWithShape="1">
          <a:blip r:embed="rId2" cstate="print"/>
          <a:srcRect t="28707"/>
          <a:stretch/>
        </p:blipFill>
        <p:spPr>
          <a:xfrm>
            <a:off x="0" y="1048978"/>
            <a:ext cx="6426199" cy="4094522"/>
          </a:xfrm>
          <a:prstGeom prst="rect">
            <a:avLst/>
          </a:prstGeom>
        </p:spPr>
      </p:pic>
      <p:sp>
        <p:nvSpPr>
          <p:cNvPr id="5" name="Ορθογώνιο 4"/>
          <p:cNvSpPr/>
          <p:nvPr/>
        </p:nvSpPr>
        <p:spPr>
          <a:xfrm>
            <a:off x="4737100" y="3096239"/>
            <a:ext cx="4406900" cy="2031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l-GR" b="1" u="sng" dirty="0">
                <a:solidFill>
                  <a:schemeClr val="tx1"/>
                </a:solidFill>
              </a:rPr>
              <a:t>Υγρά αντιθέτως αποβάλλονται ημερησίως : </a:t>
            </a:r>
          </a:p>
          <a:p>
            <a:pPr marL="285750" indent="-285750">
              <a:buFont typeface="Arial" panose="020B0604020202020204" pitchFamily="34" charset="0"/>
              <a:buChar char="•"/>
            </a:pPr>
            <a:r>
              <a:rPr lang="el-GR" dirty="0"/>
              <a:t>Ούρα: 1500 </a:t>
            </a:r>
            <a:r>
              <a:rPr lang="en-US" dirty="0"/>
              <a:t>ml (59%)</a:t>
            </a:r>
          </a:p>
          <a:p>
            <a:pPr marL="285750" indent="-285750">
              <a:buFont typeface="Arial" panose="020B0604020202020204" pitchFamily="34" charset="0"/>
              <a:buChar char="•"/>
            </a:pPr>
            <a:r>
              <a:rPr lang="el-GR" dirty="0"/>
              <a:t>Δέρμα (ιδρώτας – άδηλη αναπνοή) : 550 </a:t>
            </a:r>
            <a:r>
              <a:rPr lang="en-US" dirty="0"/>
              <a:t>ml (25%)</a:t>
            </a:r>
          </a:p>
          <a:p>
            <a:pPr marL="285750" indent="-285750">
              <a:buFont typeface="Arial" panose="020B0604020202020204" pitchFamily="34" charset="0"/>
              <a:buChar char="•"/>
            </a:pPr>
            <a:r>
              <a:rPr lang="el-GR" dirty="0"/>
              <a:t>Πνεύμονες: 300 </a:t>
            </a:r>
            <a:r>
              <a:rPr lang="en-US" dirty="0"/>
              <a:t>ml (11%)</a:t>
            </a:r>
            <a:endParaRPr lang="el-GR" dirty="0"/>
          </a:p>
          <a:p>
            <a:pPr marL="285750" indent="-285750">
              <a:buFont typeface="Arial" panose="020B0604020202020204" pitchFamily="34" charset="0"/>
              <a:buChar char="•"/>
            </a:pPr>
            <a:r>
              <a:rPr lang="el-GR" dirty="0"/>
              <a:t>Κόπρανα: 150 </a:t>
            </a:r>
            <a:r>
              <a:rPr lang="en-US" dirty="0"/>
              <a:t>ml (5%)</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691253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marL="571500" indent="-571500">
              <a:buFont typeface="Arial" panose="020B0604020202020204" pitchFamily="34" charset="0"/>
              <a:buChar char="•"/>
            </a:pPr>
            <a:r>
              <a:rPr lang="el-GR" dirty="0"/>
              <a:t>Μετακίνηση ουσιών –  Ύδατος </a:t>
            </a:r>
            <a:br>
              <a:rPr lang="el-GR" dirty="0"/>
            </a:br>
            <a:r>
              <a:rPr lang="el-GR" dirty="0"/>
              <a:t> Ώσμωση</a:t>
            </a:r>
          </a:p>
        </p:txBody>
      </p:sp>
      <p:sp>
        <p:nvSpPr>
          <p:cNvPr id="3" name="Θέση περιεχομένου 2"/>
          <p:cNvSpPr>
            <a:spLocks noGrp="1"/>
          </p:cNvSpPr>
          <p:nvPr>
            <p:ph idx="1"/>
          </p:nvPr>
        </p:nvSpPr>
        <p:spPr>
          <a:xfrm>
            <a:off x="0" y="1231490"/>
            <a:ext cx="9144000" cy="3912010"/>
          </a:xfrm>
        </p:spPr>
        <p:txBody>
          <a:bodyPr>
            <a:normAutofit fontScale="85000" lnSpcReduction="20000"/>
          </a:bodyPr>
          <a:lstStyle/>
          <a:p>
            <a:r>
              <a:rPr lang="el-GR" b="1" u="sng" dirty="0" err="1"/>
              <a:t>Όσμωση</a:t>
            </a:r>
            <a:r>
              <a:rPr lang="el-GR" dirty="0"/>
              <a:t> είναι η καθαρή κίνηση νερού από μια περιοχή με χαμηλή συγκέντρωση διαλυτών σε μια περιοχή με ψηλότερη συγκέντρωση διαλυτών δια μέσου μιας </a:t>
            </a:r>
            <a:r>
              <a:rPr lang="el-GR" dirty="0" err="1"/>
              <a:t>ημιδιαπερατής</a:t>
            </a:r>
            <a:r>
              <a:rPr lang="el-GR" dirty="0"/>
              <a:t> μεμβράνης</a:t>
            </a:r>
            <a:r>
              <a:rPr lang="en-US" dirty="0"/>
              <a:t>.</a:t>
            </a:r>
            <a:endParaRPr lang="el-GR" dirty="0"/>
          </a:p>
          <a:p>
            <a:endParaRPr lang="en-US" dirty="0"/>
          </a:p>
          <a:p>
            <a:r>
              <a:rPr lang="el-GR" dirty="0"/>
              <a:t>Η ικανότητα των ουσιών να διαπεράσουν την κυτταρική μεμβράνη εξαρτάται από  το μοριακό μέγεθος &amp;  την </a:t>
            </a:r>
            <a:r>
              <a:rPr lang="el-GR" dirty="0" err="1"/>
              <a:t>λιποδιαλυτότητά</a:t>
            </a:r>
            <a:r>
              <a:rPr lang="el-GR" dirty="0"/>
              <a:t> τους</a:t>
            </a:r>
          </a:p>
          <a:p>
            <a:endParaRPr lang="el-GR" dirty="0"/>
          </a:p>
          <a:p>
            <a:r>
              <a:rPr lang="el-GR" dirty="0"/>
              <a:t>Αν και τα υγρά του </a:t>
            </a:r>
            <a:r>
              <a:rPr lang="el-GR" dirty="0" err="1"/>
              <a:t>εξω</a:t>
            </a:r>
            <a:r>
              <a:rPr lang="el-GR" dirty="0"/>
              <a:t>- και ενδοκυττάριου χώρου περιέχουν διαφορετικές ωσμωτικά δραστικές ουσίες, η </a:t>
            </a:r>
            <a:r>
              <a:rPr lang="el-GR" dirty="0" err="1"/>
              <a:t>ωσμωτικότητα</a:t>
            </a:r>
            <a:r>
              <a:rPr lang="el-GR" dirty="0"/>
              <a:t> που ασκούν εκατέρωθεν των κυτταρικών μεμβρανών είναι ίση, εξαιτίας της ελεύθερης μετακίνησης του Η2Ο.</a:t>
            </a:r>
          </a:p>
        </p:txBody>
      </p:sp>
    </p:spTree>
    <p:extLst>
      <p:ext uri="{BB962C8B-B14F-4D97-AF65-F5344CB8AC3E}">
        <p14:creationId xmlns:p14="http://schemas.microsoft.com/office/powerpoint/2010/main" val="8335604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Μετακίνηση ύδατος - ώσμωση</a:t>
            </a:r>
          </a:p>
        </p:txBody>
      </p:sp>
      <p:sp>
        <p:nvSpPr>
          <p:cNvPr id="4" name="Ορθογώνιο 3"/>
          <p:cNvSpPr/>
          <p:nvPr/>
        </p:nvSpPr>
        <p:spPr>
          <a:xfrm>
            <a:off x="0" y="1142869"/>
            <a:ext cx="4991100" cy="4093428"/>
          </a:xfrm>
          <a:prstGeom prst="rect">
            <a:avLst/>
          </a:prstGeom>
        </p:spPr>
        <p:txBody>
          <a:bodyPr wrap="square">
            <a:spAutoFit/>
          </a:bodyPr>
          <a:lstStyle/>
          <a:p>
            <a:pPr marL="285750" indent="-285750">
              <a:buFont typeface="Arial" panose="020B0604020202020204" pitchFamily="34" charset="0"/>
              <a:buChar char="•"/>
            </a:pPr>
            <a:r>
              <a:rPr lang="el-GR" sz="2000" dirty="0" err="1"/>
              <a:t>Ωσμωτικότητα</a:t>
            </a:r>
            <a:r>
              <a:rPr lang="el-GR" sz="2000" dirty="0"/>
              <a:t> ενός διαλύματος είναι η δύναμη που ασκείται από τον αριθμό των σωματιδίων που περιέχει ανά μονάδα όγκου (σωματίδια/Η2Ο)</a:t>
            </a:r>
          </a:p>
          <a:p>
            <a:pPr marL="285750" indent="-285750">
              <a:buFont typeface="Arial" panose="020B0604020202020204" pitchFamily="34" charset="0"/>
              <a:buChar char="•"/>
            </a:pPr>
            <a:r>
              <a:rPr lang="el-GR" sz="2000" dirty="0"/>
              <a:t>Όσο μεγαλώνει η συγκέντρωση στα διαλυμένα σωματίδια, τόσο αυξάνεται κ η </a:t>
            </a:r>
            <a:r>
              <a:rPr lang="el-GR" sz="2000" dirty="0" err="1"/>
              <a:t>ωσμωτικότητα</a:t>
            </a:r>
            <a:endParaRPr lang="el-GR" sz="2000" dirty="0"/>
          </a:p>
          <a:p>
            <a:pPr marL="285750" indent="-285750">
              <a:buFont typeface="Arial" panose="020B0604020202020204" pitchFamily="34" charset="0"/>
              <a:buChar char="•"/>
            </a:pPr>
            <a:r>
              <a:rPr lang="el-GR" sz="2000" dirty="0"/>
              <a:t>Η </a:t>
            </a:r>
            <a:r>
              <a:rPr lang="el-GR" sz="2000" dirty="0" err="1"/>
              <a:t>ωσμωτικότητα</a:t>
            </a:r>
            <a:r>
              <a:rPr lang="el-GR" sz="2000" dirty="0"/>
              <a:t> που καθορίζει τη συγκέντρωση των </a:t>
            </a:r>
            <a:r>
              <a:rPr lang="el-GR" sz="2000" dirty="0" err="1"/>
              <a:t>ωσμωλίων</a:t>
            </a:r>
            <a:r>
              <a:rPr lang="el-GR" sz="2000" dirty="0"/>
              <a:t> των σωματικών υγρών, καθορίζει και τη συγκέντρωση του Η2Ο (ένα διάλυμα με υψηλή </a:t>
            </a:r>
            <a:r>
              <a:rPr lang="el-GR" sz="2000" dirty="0" err="1"/>
              <a:t>ωσμωτικότητα</a:t>
            </a:r>
            <a:r>
              <a:rPr lang="el-GR" sz="2000" dirty="0"/>
              <a:t> έχει χαμηλή συγκέντρωση Η2Ο).</a:t>
            </a:r>
          </a:p>
        </p:txBody>
      </p:sp>
      <p:pic>
        <p:nvPicPr>
          <p:cNvPr id="5" name="Εικόνα 4"/>
          <p:cNvPicPr>
            <a:picLocks noChangeAspect="1"/>
          </p:cNvPicPr>
          <p:nvPr/>
        </p:nvPicPr>
        <p:blipFill>
          <a:blip r:embed="rId3" cstate="print"/>
          <a:stretch>
            <a:fillRect/>
          </a:stretch>
        </p:blipFill>
        <p:spPr>
          <a:xfrm>
            <a:off x="4762499" y="1792862"/>
            <a:ext cx="4387645" cy="3350638"/>
          </a:xfrm>
          <a:prstGeom prst="rect">
            <a:avLst/>
          </a:prstGeom>
        </p:spPr>
      </p:pic>
      <p:sp>
        <p:nvSpPr>
          <p:cNvPr id="6" name="Ορθογώνιο 5"/>
          <p:cNvSpPr/>
          <p:nvPr/>
        </p:nvSpPr>
        <p:spPr>
          <a:xfrm>
            <a:off x="4800600" y="1240521"/>
            <a:ext cx="4095544" cy="646331"/>
          </a:xfrm>
          <a:prstGeom prst="rect">
            <a:avLst/>
          </a:prstGeom>
        </p:spPr>
        <p:txBody>
          <a:bodyPr wrap="square">
            <a:spAutoFit/>
          </a:bodyPr>
          <a:lstStyle/>
          <a:p>
            <a:pPr algn="ctr"/>
            <a:r>
              <a:rPr lang="el-GR" dirty="0"/>
              <a:t>Κατεύθυνση μετακίνησης του Η2Ο με βάση την ωσμωτική διαφορά</a:t>
            </a:r>
          </a:p>
        </p:txBody>
      </p:sp>
    </p:spTree>
    <p:extLst>
      <p:ext uri="{BB962C8B-B14F-4D97-AF65-F5344CB8AC3E}">
        <p14:creationId xmlns:p14="http://schemas.microsoft.com/office/powerpoint/2010/main" val="8041399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86696" y="408692"/>
            <a:ext cx="8657304" cy="763526"/>
          </a:xfrm>
        </p:spPr>
        <p:txBody>
          <a:bodyPr>
            <a:normAutofit/>
          </a:bodyPr>
          <a:lstStyle/>
          <a:p>
            <a:r>
              <a:rPr lang="el-GR" sz="2400" dirty="0"/>
              <a:t>Μετακίνηση</a:t>
            </a:r>
            <a:r>
              <a:rPr lang="el-GR" sz="2800" dirty="0"/>
              <a:t> νερού - Ωσμωτική Ισορροπία</a:t>
            </a:r>
          </a:p>
        </p:txBody>
      </p:sp>
      <p:sp>
        <p:nvSpPr>
          <p:cNvPr id="3" name="Θέση περιεχομένου 2"/>
          <p:cNvSpPr>
            <a:spLocks noGrp="1"/>
          </p:cNvSpPr>
          <p:nvPr>
            <p:ph idx="1"/>
          </p:nvPr>
        </p:nvSpPr>
        <p:spPr>
          <a:xfrm>
            <a:off x="3187700" y="1172218"/>
            <a:ext cx="5664200" cy="3546986"/>
          </a:xfrm>
        </p:spPr>
        <p:txBody>
          <a:bodyPr>
            <a:noAutofit/>
          </a:bodyPr>
          <a:lstStyle/>
          <a:p>
            <a:pPr algn="just"/>
            <a:r>
              <a:rPr lang="el-GR" sz="2200" dirty="0"/>
              <a:t>Η ωσμωτική πίεση ονομάζεται η ελάχιστη πίεση που πρέπει να ασκηθεί εξωτερικά στο διάλυμα, ώστε να εμποδίσουμε το φαινόμενο της ώσμωσης, χωρίς να μεταβληθεί ο όγκος του διαλύματος</a:t>
            </a:r>
          </a:p>
          <a:p>
            <a:pPr algn="just"/>
            <a:r>
              <a:rPr lang="el-GR" sz="2200" dirty="0"/>
              <a:t>Εξαρτάται από τον αριθμό των υπαρχόντων σωματιδίων (</a:t>
            </a:r>
            <a:r>
              <a:rPr lang="el-GR" sz="2200" dirty="0" err="1"/>
              <a:t>ωσμωλίων</a:t>
            </a:r>
            <a:r>
              <a:rPr lang="el-GR" sz="2200" dirty="0"/>
              <a:t>) ανά μονάδα όγκου</a:t>
            </a:r>
          </a:p>
          <a:p>
            <a:pPr marL="0" indent="0" algn="just">
              <a:buNone/>
            </a:pPr>
            <a:endParaRPr lang="el-GR" sz="2200" dirty="0"/>
          </a:p>
        </p:txBody>
      </p:sp>
      <p:pic>
        <p:nvPicPr>
          <p:cNvPr id="5" name="Εικόνα 4"/>
          <p:cNvPicPr>
            <a:picLocks noChangeAspect="1"/>
          </p:cNvPicPr>
          <p:nvPr/>
        </p:nvPicPr>
        <p:blipFill>
          <a:blip r:embed="rId2" cstate="print"/>
          <a:stretch>
            <a:fillRect/>
          </a:stretch>
        </p:blipFill>
        <p:spPr>
          <a:xfrm>
            <a:off x="0" y="220169"/>
            <a:ext cx="3187700" cy="3397660"/>
          </a:xfrm>
          <a:prstGeom prst="rect">
            <a:avLst/>
          </a:prstGeom>
        </p:spPr>
      </p:pic>
      <p:sp>
        <p:nvSpPr>
          <p:cNvPr id="6" name="Ορθογώνιο 5"/>
          <p:cNvSpPr/>
          <p:nvPr/>
        </p:nvSpPr>
        <p:spPr>
          <a:xfrm>
            <a:off x="131096" y="3617829"/>
            <a:ext cx="9144000" cy="1446550"/>
          </a:xfrm>
          <a:prstGeom prst="rect">
            <a:avLst/>
          </a:prstGeom>
        </p:spPr>
        <p:txBody>
          <a:bodyPr wrap="square">
            <a:spAutoFit/>
          </a:bodyPr>
          <a:lstStyle/>
          <a:p>
            <a:r>
              <a:rPr lang="el-GR" sz="2200" dirty="0"/>
              <a:t>του διαλύματος και δεν έχει σχέση με το είδος, το σθένος ή το βάρος των σωματιδίων. </a:t>
            </a:r>
            <a:r>
              <a:rPr lang="el-GR" sz="2200" b="1" dirty="0"/>
              <a:t>Η </a:t>
            </a:r>
            <a:r>
              <a:rPr lang="el-GR" sz="2200" b="1" dirty="0" err="1"/>
              <a:t>ωσμωτικότητα</a:t>
            </a:r>
            <a:r>
              <a:rPr lang="el-GR" sz="2200" b="1" dirty="0"/>
              <a:t> του </a:t>
            </a:r>
            <a:r>
              <a:rPr lang="el-GR" sz="2200" b="1" dirty="0" err="1"/>
              <a:t>εξωκυττάριου</a:t>
            </a:r>
            <a:r>
              <a:rPr lang="el-GR" sz="2200" b="1" dirty="0"/>
              <a:t> χώρου είναι ίση μ’ αυτή του ενδοκυττάριου.</a:t>
            </a:r>
            <a:r>
              <a:rPr lang="el-GR" sz="2200" dirty="0"/>
              <a:t> Έτσι η </a:t>
            </a:r>
            <a:r>
              <a:rPr lang="el-GR" sz="2200" dirty="0" err="1"/>
              <a:t>ωσμωτικότητα</a:t>
            </a:r>
            <a:r>
              <a:rPr lang="el-GR" sz="2200" dirty="0"/>
              <a:t> του ορού παρέχει πληροφορίες,</a:t>
            </a:r>
          </a:p>
          <a:p>
            <a:r>
              <a:rPr lang="el-GR" sz="2200" dirty="0"/>
              <a:t> για την </a:t>
            </a:r>
            <a:r>
              <a:rPr lang="el-GR" sz="2200" dirty="0" err="1"/>
              <a:t>ωσμωτικότητα</a:t>
            </a:r>
            <a:r>
              <a:rPr lang="el-GR" sz="2200" dirty="0"/>
              <a:t> κάθε διαμερίσματος του οργανισμού</a:t>
            </a:r>
          </a:p>
        </p:txBody>
      </p:sp>
    </p:spTree>
    <p:extLst>
      <p:ext uri="{BB962C8B-B14F-4D97-AF65-F5344CB8AC3E}">
        <p14:creationId xmlns:p14="http://schemas.microsoft.com/office/powerpoint/2010/main" val="1117663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19046" y="408692"/>
            <a:ext cx="6224954" cy="763526"/>
          </a:xfrm>
        </p:spPr>
        <p:txBody>
          <a:bodyPr>
            <a:normAutofit fontScale="90000"/>
          </a:bodyPr>
          <a:lstStyle/>
          <a:p>
            <a:pPr algn="ctr"/>
            <a:r>
              <a:rPr lang="el-GR" dirty="0"/>
              <a:t>ΚΑΝΟΝΕΣ ΑΓΓΕΙΑΚΗΣ </a:t>
            </a:r>
            <a:br>
              <a:rPr lang="en-US" dirty="0"/>
            </a:br>
            <a:r>
              <a:rPr lang="el-GR" dirty="0"/>
              <a:t>ΠΡΟΣΠΕΛΑΣΗΣ</a:t>
            </a:r>
            <a:r>
              <a:rPr lang="en-US" dirty="0"/>
              <a:t> (1)</a:t>
            </a:r>
            <a:endParaRPr lang="el-GR" dirty="0"/>
          </a:p>
        </p:txBody>
      </p:sp>
      <p:sp>
        <p:nvSpPr>
          <p:cNvPr id="3" name="Θέση περιεχομένου 2"/>
          <p:cNvSpPr>
            <a:spLocks noGrp="1"/>
          </p:cNvSpPr>
          <p:nvPr>
            <p:ph idx="1"/>
          </p:nvPr>
        </p:nvSpPr>
        <p:spPr>
          <a:xfrm>
            <a:off x="0" y="1125508"/>
            <a:ext cx="9144000" cy="3679438"/>
          </a:xfrm>
        </p:spPr>
        <p:txBody>
          <a:bodyPr>
            <a:noAutofit/>
          </a:bodyPr>
          <a:lstStyle/>
          <a:p>
            <a:r>
              <a:rPr lang="el-GR" sz="1900" dirty="0"/>
              <a:t>Η Νοσηλευτική φροντίδα που παρέχει ο νοσηλευτής/</a:t>
            </a:r>
            <a:r>
              <a:rPr lang="el-GR" sz="1900" dirty="0" err="1"/>
              <a:t>τρια</a:t>
            </a:r>
            <a:r>
              <a:rPr lang="el-GR" sz="1900" dirty="0"/>
              <a:t> κατά την Ενδοφλέβια χορήγηση υγρών ή φαρμάκων αφορά τρεις κατευθύνσεις: </a:t>
            </a:r>
            <a:r>
              <a:rPr lang="el-GR" sz="1900" b="1" dirty="0"/>
              <a:t>α) </a:t>
            </a:r>
            <a:r>
              <a:rPr lang="el-GR" sz="1900" dirty="0"/>
              <a:t>την </a:t>
            </a:r>
            <a:r>
              <a:rPr lang="el-GR" sz="1900" i="1" dirty="0">
                <a:solidFill>
                  <a:srgbClr val="0000CC"/>
                </a:solidFill>
              </a:rPr>
              <a:t>ασφάλεια</a:t>
            </a:r>
            <a:r>
              <a:rPr lang="el-GR" sz="1900" dirty="0"/>
              <a:t> κατά τη χορήγηση, </a:t>
            </a:r>
            <a:r>
              <a:rPr lang="el-GR" sz="1900" b="1" dirty="0"/>
              <a:t>β) </a:t>
            </a:r>
            <a:r>
              <a:rPr lang="el-GR" sz="1900" dirty="0"/>
              <a:t>την </a:t>
            </a:r>
            <a:r>
              <a:rPr lang="el-GR" sz="1900" i="1" dirty="0">
                <a:solidFill>
                  <a:srgbClr val="0000CC"/>
                </a:solidFill>
              </a:rPr>
              <a:t>πρόληψη, την μείωση</a:t>
            </a:r>
            <a:r>
              <a:rPr lang="el-GR" sz="1900" dirty="0"/>
              <a:t>  και</a:t>
            </a:r>
            <a:r>
              <a:rPr lang="en-US" sz="1900" dirty="0"/>
              <a:t> </a:t>
            </a:r>
            <a:r>
              <a:rPr lang="el-GR" sz="1900" b="1" dirty="0"/>
              <a:t>γ) </a:t>
            </a:r>
            <a:r>
              <a:rPr lang="el-GR" sz="1900" dirty="0"/>
              <a:t>την </a:t>
            </a:r>
            <a:r>
              <a:rPr lang="el-GR" sz="1900" i="1" dirty="0">
                <a:solidFill>
                  <a:srgbClr val="0000CC"/>
                </a:solidFill>
              </a:rPr>
              <a:t>έγκαιρη αντιμετώπιση τυχών επιπλοκών</a:t>
            </a:r>
          </a:p>
          <a:p>
            <a:r>
              <a:rPr lang="el-GR" sz="1900" dirty="0"/>
              <a:t>Ο καθετηριασμός των αγγείων πρέπει να πραγματοποιείται με το μικρότερο πρακτικό μέγεθος καθετήρα.</a:t>
            </a:r>
          </a:p>
          <a:p>
            <a:r>
              <a:rPr lang="el-GR" sz="1900" dirty="0"/>
              <a:t>Ο καθετηριασμός πρέπει να ακολουθεί την πορεία από την περιφέρεια προς το κέντρο.</a:t>
            </a:r>
          </a:p>
          <a:p>
            <a:r>
              <a:rPr lang="el-GR" sz="1900" dirty="0"/>
              <a:t>Πρέπει να υπάρχει μέριμνα κατά τη διάρκεια της διαδικασίας του καθετηριασμού για την ασφαλή διαχείριση των αιχμηρών, αλλά και να γίνεται προμήθεια υλικών με προστατευτικούς μηχανισμούς των αιχμηρών </a:t>
            </a:r>
            <a:r>
              <a:rPr lang="el-GR" sz="1900" dirty="0" err="1"/>
              <a:t>ανα</a:t>
            </a:r>
            <a:r>
              <a:rPr lang="el-GR" sz="1900" dirty="0"/>
              <a:t> περίπτωση.</a:t>
            </a:r>
          </a:p>
          <a:p>
            <a:r>
              <a:rPr lang="el-GR" sz="1900" dirty="0"/>
              <a:t>Όταν υπάρχει οδηγία για χορήγηση διαλυμάτων με υψηλή (&gt; 500 </a:t>
            </a:r>
            <a:r>
              <a:rPr lang="el-GR" sz="1900" dirty="0" err="1"/>
              <a:t>mOsm.l</a:t>
            </a:r>
            <a:r>
              <a:rPr lang="el-GR" sz="1900" dirty="0"/>
              <a:t> ¯1) ή χαμηλή  (&lt;5) </a:t>
            </a:r>
            <a:r>
              <a:rPr lang="el-GR" sz="1900" dirty="0" err="1"/>
              <a:t>οσμωτικότητα</a:t>
            </a:r>
            <a:r>
              <a:rPr lang="el-GR" sz="1900" dirty="0"/>
              <a:t>, ή με υψηλό </a:t>
            </a:r>
            <a:r>
              <a:rPr lang="el-GR" sz="1900" dirty="0" err="1"/>
              <a:t>pH</a:t>
            </a:r>
            <a:r>
              <a:rPr lang="el-GR" sz="1900" dirty="0"/>
              <a:t> (&gt; 9), ή ενδοφλέβια έγχυση για περισσότερο από 2 εβδομάδες, αντενδείκνυται ο καθετηριασμός περιφερικών αγγείων.</a:t>
            </a:r>
          </a:p>
          <a:p>
            <a:pPr marL="0" indent="0">
              <a:buNone/>
            </a:pPr>
            <a:endParaRPr lang="el-GR" sz="1900" dirty="0"/>
          </a:p>
        </p:txBody>
      </p:sp>
      <p:sp>
        <p:nvSpPr>
          <p:cNvPr id="5" name="Ορθογώνιο 4"/>
          <p:cNvSpPr/>
          <p:nvPr/>
        </p:nvSpPr>
        <p:spPr>
          <a:xfrm>
            <a:off x="7939247" y="4804946"/>
            <a:ext cx="1204753" cy="307777"/>
          </a:xfrm>
          <a:prstGeom prst="rect">
            <a:avLst/>
          </a:prstGeom>
        </p:spPr>
        <p:txBody>
          <a:bodyPr wrap="none">
            <a:spAutoFit/>
          </a:bodyPr>
          <a:lstStyle/>
          <a:p>
            <a:pPr algn="r"/>
            <a:r>
              <a:rPr lang="en-US" sz="1400" i="1" dirty="0">
                <a:solidFill>
                  <a:srgbClr val="0000CC"/>
                </a:solidFill>
              </a:rPr>
              <a:t>(</a:t>
            </a:r>
            <a:r>
              <a:rPr lang="en-US" sz="1400" i="1" dirty="0" err="1">
                <a:solidFill>
                  <a:srgbClr val="0000CC"/>
                </a:solidFill>
              </a:rPr>
              <a:t>AAGBI</a:t>
            </a:r>
            <a:r>
              <a:rPr lang="el-GR" sz="1400" i="1" dirty="0">
                <a:solidFill>
                  <a:srgbClr val="0000CC"/>
                </a:solidFill>
              </a:rPr>
              <a:t>, 2016</a:t>
            </a:r>
            <a:r>
              <a:rPr lang="en-US" sz="1400" i="1" dirty="0">
                <a:solidFill>
                  <a:srgbClr val="0000CC"/>
                </a:solidFill>
              </a:rPr>
              <a:t>)</a:t>
            </a:r>
            <a:endParaRPr lang="el-GR" sz="1400" i="1" dirty="0">
              <a:solidFill>
                <a:srgbClr val="0000CC"/>
              </a:solidFill>
            </a:endParaRPr>
          </a:p>
        </p:txBody>
      </p:sp>
    </p:spTree>
    <p:extLst>
      <p:ext uri="{BB962C8B-B14F-4D97-AF65-F5344CB8AC3E}">
        <p14:creationId xmlns:p14="http://schemas.microsoft.com/office/powerpoint/2010/main" val="42658199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Ωσμωτική πίεση πλάσματος</a:t>
            </a:r>
          </a:p>
        </p:txBody>
      </p:sp>
      <p:sp>
        <p:nvSpPr>
          <p:cNvPr id="3" name="Θέση περιεχομένου 2"/>
          <p:cNvSpPr>
            <a:spLocks noGrp="1"/>
          </p:cNvSpPr>
          <p:nvPr>
            <p:ph idx="1"/>
          </p:nvPr>
        </p:nvSpPr>
        <p:spPr/>
        <p:txBody>
          <a:bodyPr>
            <a:normAutofit fontScale="92500" lnSpcReduction="10000"/>
          </a:bodyPr>
          <a:lstStyle/>
          <a:p>
            <a:r>
              <a:rPr lang="el-GR" dirty="0"/>
              <a:t>Η ωσμωτική πίεση ρυθμίζει τον όγκο υγρών μεταξύ ενδοκυττάριου &amp; </a:t>
            </a:r>
            <a:r>
              <a:rPr lang="el-GR" dirty="0" err="1"/>
              <a:t>εξωκυττάριου</a:t>
            </a:r>
            <a:r>
              <a:rPr lang="el-GR" dirty="0"/>
              <a:t> χώρου (</a:t>
            </a:r>
            <a:r>
              <a:rPr lang="el-GR" dirty="0" err="1"/>
              <a:t>χιλιοστωσμόλιο</a:t>
            </a:r>
            <a:r>
              <a:rPr lang="el-GR" dirty="0"/>
              <a:t> ανά λίτρο - </a:t>
            </a:r>
            <a:r>
              <a:rPr lang="el-GR" dirty="0" err="1"/>
              <a:t>mOsm</a:t>
            </a:r>
            <a:r>
              <a:rPr lang="el-GR" dirty="0"/>
              <a:t>/L)</a:t>
            </a:r>
          </a:p>
          <a:p>
            <a:r>
              <a:rPr lang="el-GR" dirty="0"/>
              <a:t>Ωσμωτική πίεση </a:t>
            </a:r>
            <a:r>
              <a:rPr lang="el-GR" dirty="0" err="1"/>
              <a:t>εξωκυττάριου</a:t>
            </a:r>
            <a:r>
              <a:rPr lang="el-GR" dirty="0"/>
              <a:t> χώρου: μεταξύ 280-310 </a:t>
            </a:r>
            <a:r>
              <a:rPr lang="el-GR" dirty="0" err="1"/>
              <a:t>mOsm</a:t>
            </a:r>
            <a:r>
              <a:rPr lang="el-GR" dirty="0"/>
              <a:t>/L</a:t>
            </a:r>
          </a:p>
          <a:p>
            <a:r>
              <a:rPr lang="el-GR" dirty="0"/>
              <a:t>Η ωσμωτική πίεση καθορίζεται  κατά 90-95%  από Να+, </a:t>
            </a:r>
            <a:r>
              <a:rPr lang="el-GR" dirty="0" err="1"/>
              <a:t>Cl</a:t>
            </a:r>
            <a:r>
              <a:rPr lang="el-GR" dirty="0"/>
              <a:t>-, HCO3</a:t>
            </a:r>
          </a:p>
          <a:p>
            <a:r>
              <a:rPr lang="el-GR" dirty="0"/>
              <a:t>Συμβάλλουν επίσης η γλυκόζη, ουρία &amp; </a:t>
            </a:r>
            <a:r>
              <a:rPr lang="el-GR" dirty="0" err="1"/>
              <a:t>κρεατινίνη</a:t>
            </a:r>
            <a:r>
              <a:rPr lang="el-GR" dirty="0"/>
              <a:t>, ενώ οι πρωτεΐνες συμβάλλουν μόνο κατά 2 </a:t>
            </a:r>
            <a:r>
              <a:rPr lang="el-GR" dirty="0" err="1"/>
              <a:t>mOsm</a:t>
            </a:r>
            <a:r>
              <a:rPr lang="el-GR" dirty="0"/>
              <a:t>/L</a:t>
            </a:r>
          </a:p>
          <a:p>
            <a:endParaRPr lang="el-GR" dirty="0"/>
          </a:p>
        </p:txBody>
      </p:sp>
    </p:spTree>
    <p:extLst>
      <p:ext uri="{BB962C8B-B14F-4D97-AF65-F5344CB8AC3E}">
        <p14:creationId xmlns:p14="http://schemas.microsoft.com/office/powerpoint/2010/main" val="40778513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86696" y="408692"/>
            <a:ext cx="8657304" cy="763526"/>
          </a:xfrm>
        </p:spPr>
        <p:txBody>
          <a:bodyPr>
            <a:normAutofit/>
          </a:bodyPr>
          <a:lstStyle/>
          <a:p>
            <a:r>
              <a:rPr lang="el-GR" sz="2800" dirty="0"/>
              <a:t>Μετακίνηση νερού - Ωσμωτική Ισορροπία</a:t>
            </a:r>
          </a:p>
        </p:txBody>
      </p:sp>
      <p:pic>
        <p:nvPicPr>
          <p:cNvPr id="4" name="Εικόνα 3"/>
          <p:cNvPicPr>
            <a:picLocks noChangeAspect="1"/>
          </p:cNvPicPr>
          <p:nvPr/>
        </p:nvPicPr>
        <p:blipFill>
          <a:blip r:embed="rId2" cstate="print"/>
          <a:stretch>
            <a:fillRect/>
          </a:stretch>
        </p:blipFill>
        <p:spPr>
          <a:xfrm>
            <a:off x="0" y="0"/>
            <a:ext cx="9144000" cy="5143500"/>
          </a:xfrm>
          <a:prstGeom prst="rect">
            <a:avLst/>
          </a:prstGeom>
        </p:spPr>
      </p:pic>
    </p:spTree>
    <p:extLst>
      <p:ext uri="{BB962C8B-B14F-4D97-AF65-F5344CB8AC3E}">
        <p14:creationId xmlns:p14="http://schemas.microsoft.com/office/powerpoint/2010/main" val="39808859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Τονικότητα</a:t>
            </a:r>
          </a:p>
        </p:txBody>
      </p:sp>
      <p:sp>
        <p:nvSpPr>
          <p:cNvPr id="3" name="Θέση περιεχομένου 2"/>
          <p:cNvSpPr>
            <a:spLocks noGrp="1"/>
          </p:cNvSpPr>
          <p:nvPr>
            <p:ph idx="1"/>
          </p:nvPr>
        </p:nvSpPr>
        <p:spPr>
          <a:xfrm>
            <a:off x="0" y="1150636"/>
            <a:ext cx="9144000" cy="3546986"/>
          </a:xfrm>
        </p:spPr>
        <p:txBody>
          <a:bodyPr>
            <a:normAutofit/>
          </a:bodyPr>
          <a:lstStyle/>
          <a:p>
            <a:pPr algn="just"/>
            <a:r>
              <a:rPr lang="el-GR" sz="2400" b="1" u="sng" dirty="0"/>
              <a:t>Τονικότητα</a:t>
            </a:r>
            <a:r>
              <a:rPr lang="el-GR" sz="2400" dirty="0"/>
              <a:t> = η δραστική ωσμωτική πυκνότητα προκαλείται από </a:t>
            </a:r>
            <a:r>
              <a:rPr lang="el-GR" sz="2400" dirty="0" err="1"/>
              <a:t>ωσμωτικώς</a:t>
            </a:r>
            <a:r>
              <a:rPr lang="el-GR" sz="2400" dirty="0"/>
              <a:t> ενεργά σωματίδια που δεν διέρχονται με ευχέρεια την κυτταρική μεμβράνη</a:t>
            </a:r>
          </a:p>
          <a:p>
            <a:pPr algn="just"/>
            <a:endParaRPr lang="el-GR" sz="2400" dirty="0"/>
          </a:p>
        </p:txBody>
      </p:sp>
      <p:sp>
        <p:nvSpPr>
          <p:cNvPr id="4" name="Ορθογώνιο 3"/>
          <p:cNvSpPr/>
          <p:nvPr/>
        </p:nvSpPr>
        <p:spPr>
          <a:xfrm>
            <a:off x="0" y="2306748"/>
            <a:ext cx="4406106" cy="2677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algn="ctr">
              <a:buFont typeface="Arial" panose="020B0604020202020204" pitchFamily="34" charset="0"/>
              <a:buChar char="•"/>
            </a:pPr>
            <a:r>
              <a:rPr lang="el-GR" sz="2400" dirty="0"/>
              <a:t>Ένα διάλυμα με ΩΠ από 275 - 340 </a:t>
            </a:r>
            <a:r>
              <a:rPr lang="el-GR" sz="2400" dirty="0" err="1"/>
              <a:t>mOsmol</a:t>
            </a:r>
            <a:r>
              <a:rPr lang="el-GR" sz="2400" dirty="0"/>
              <a:t>/L θεωρείται ισότονο.</a:t>
            </a:r>
          </a:p>
          <a:p>
            <a:pPr marL="342900" indent="-342900" algn="ctr">
              <a:buFont typeface="Arial" panose="020B0604020202020204" pitchFamily="34" charset="0"/>
              <a:buChar char="•"/>
            </a:pPr>
            <a:r>
              <a:rPr lang="el-GR" sz="2400" dirty="0"/>
              <a:t>Διάλυμα με ΩΠ &gt;340 </a:t>
            </a:r>
            <a:r>
              <a:rPr lang="el-GR" sz="2400" dirty="0" err="1"/>
              <a:t>mOsmol</a:t>
            </a:r>
            <a:r>
              <a:rPr lang="el-GR" sz="2400" dirty="0"/>
              <a:t>/L θεωρείται υπέρτονο </a:t>
            </a:r>
          </a:p>
          <a:p>
            <a:pPr marL="342900" indent="-342900" algn="ctr">
              <a:buFont typeface="Arial" panose="020B0604020202020204" pitchFamily="34" charset="0"/>
              <a:buChar char="•"/>
            </a:pPr>
            <a:r>
              <a:rPr lang="el-GR" sz="2400" dirty="0"/>
              <a:t>Διάλυμα με ΩΠ&lt;275 </a:t>
            </a:r>
            <a:r>
              <a:rPr lang="el-GR" sz="2400" dirty="0" err="1"/>
              <a:t>mOsmol</a:t>
            </a:r>
            <a:r>
              <a:rPr lang="el-GR" sz="2400" dirty="0"/>
              <a:t>/L θεωρείται </a:t>
            </a:r>
            <a:r>
              <a:rPr lang="el-GR" sz="2400" dirty="0" err="1"/>
              <a:t>υπότονο</a:t>
            </a:r>
            <a:r>
              <a:rPr lang="el-GR" sz="2400" dirty="0"/>
              <a:t>.</a:t>
            </a:r>
          </a:p>
        </p:txBody>
      </p:sp>
      <p:sp>
        <p:nvSpPr>
          <p:cNvPr id="5" name="Ορθογώνιο 4"/>
          <p:cNvSpPr/>
          <p:nvPr/>
        </p:nvSpPr>
        <p:spPr>
          <a:xfrm>
            <a:off x="4489053" y="2029474"/>
            <a:ext cx="4572000" cy="3046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l-GR" sz="2400" dirty="0"/>
              <a:t>Μεταξύ δύο διαλυμάτων :</a:t>
            </a:r>
          </a:p>
          <a:p>
            <a:r>
              <a:rPr lang="el-GR" sz="2400" dirty="0"/>
              <a:t>Ισοτονικά: τα 2 διαλύματα έχουν την ίδια τιμή ωσμωτικής πίεσης.</a:t>
            </a:r>
          </a:p>
          <a:p>
            <a:r>
              <a:rPr lang="el-GR" sz="2400" dirty="0"/>
              <a:t>Υποτονικό: το διάλυμα με τη μικρότερη τιμή ωσμωτικής πίεσης.</a:t>
            </a:r>
          </a:p>
          <a:p>
            <a:r>
              <a:rPr lang="el-GR" sz="2400" dirty="0"/>
              <a:t>Υπερτονικό: το διάλυμα με τη μεγαλύτερη τιμή ωσμωτικής πίεσης.</a:t>
            </a:r>
          </a:p>
        </p:txBody>
      </p:sp>
    </p:spTree>
    <p:extLst>
      <p:ext uri="{BB962C8B-B14F-4D97-AF65-F5344CB8AC3E}">
        <p14:creationId xmlns:p14="http://schemas.microsoft.com/office/powerpoint/2010/main" val="36691582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Τονικότητα</a:t>
            </a:r>
          </a:p>
        </p:txBody>
      </p:sp>
      <p:sp>
        <p:nvSpPr>
          <p:cNvPr id="3" name="Θέση περιεχομένου 2"/>
          <p:cNvSpPr>
            <a:spLocks noGrp="1"/>
          </p:cNvSpPr>
          <p:nvPr>
            <p:ph idx="1"/>
          </p:nvPr>
        </p:nvSpPr>
        <p:spPr>
          <a:xfrm>
            <a:off x="0" y="1231490"/>
            <a:ext cx="9144000" cy="3546986"/>
          </a:xfrm>
        </p:spPr>
        <p:txBody>
          <a:bodyPr>
            <a:normAutofit lnSpcReduction="10000"/>
          </a:bodyPr>
          <a:lstStyle/>
          <a:p>
            <a:pPr algn="just"/>
            <a:r>
              <a:rPr lang="el-GR" dirty="0"/>
              <a:t>Η τονικότητα εκφράζει την ικανότητα ενός σωματιδίου να προκαλεί μεταβολή στον όγκο κάθε κυττάρου.</a:t>
            </a:r>
          </a:p>
          <a:p>
            <a:pPr algn="just"/>
            <a:r>
              <a:rPr lang="el-GR" dirty="0"/>
              <a:t>Η </a:t>
            </a:r>
            <a:r>
              <a:rPr lang="el-GR" dirty="0" err="1"/>
              <a:t>υπερτονικότητα</a:t>
            </a:r>
            <a:r>
              <a:rPr lang="el-GR" dirty="0"/>
              <a:t> του </a:t>
            </a:r>
            <a:r>
              <a:rPr lang="el-GR" dirty="0" err="1"/>
              <a:t>εξωκυττάριου</a:t>
            </a:r>
            <a:r>
              <a:rPr lang="el-GR" dirty="0"/>
              <a:t> χώρου που προκαλεί η αύξηση των σωματιδίων, που δεν διέρχονται τις κυτταρικές μεμβράνες, προκαλεί κυτταρική αφυδάτωση.</a:t>
            </a:r>
          </a:p>
          <a:p>
            <a:pPr algn="just"/>
            <a:r>
              <a:rPr lang="el-GR" dirty="0"/>
              <a:t>Αντίθετα, η υποτονικότητα που προκαλείται από μείωση της συγκέντρωσης των σωματιδίων στον </a:t>
            </a:r>
            <a:r>
              <a:rPr lang="el-GR" dirty="0" err="1"/>
              <a:t>εξωκυττάριο</a:t>
            </a:r>
            <a:r>
              <a:rPr lang="el-GR" dirty="0"/>
              <a:t> χώρο, χαρακτηρίζεται από κυτταρικό οίδημα.</a:t>
            </a:r>
          </a:p>
        </p:txBody>
      </p:sp>
    </p:spTree>
    <p:extLst>
      <p:ext uri="{BB962C8B-B14F-4D97-AF65-F5344CB8AC3E}">
        <p14:creationId xmlns:p14="http://schemas.microsoft.com/office/powerpoint/2010/main" val="15221543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86696" y="408692"/>
            <a:ext cx="8657304" cy="763526"/>
          </a:xfrm>
        </p:spPr>
        <p:txBody>
          <a:bodyPr>
            <a:noAutofit/>
          </a:bodyPr>
          <a:lstStyle/>
          <a:p>
            <a:r>
              <a:rPr lang="el-GR" sz="2800" dirty="0"/>
              <a:t>ΩΣΜΩΤΙΚΟΤΗΤΑ ΚΑΙ ΚΥΤΤΑΡΙΚΗ </a:t>
            </a:r>
            <a:br>
              <a:rPr lang="el-GR" sz="2800" dirty="0"/>
            </a:br>
            <a:r>
              <a:rPr lang="el-GR" sz="2800" dirty="0"/>
              <a:t>ΣΥΜΠΕΡΙΦΟΡΑ</a:t>
            </a:r>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a:blip r:embed="rId2" cstate="print"/>
          <a:stretch>
            <a:fillRect/>
          </a:stretch>
        </p:blipFill>
        <p:spPr>
          <a:xfrm>
            <a:off x="0" y="0"/>
            <a:ext cx="9144000" cy="5143500"/>
          </a:xfrm>
          <a:prstGeom prst="rect">
            <a:avLst/>
          </a:prstGeom>
        </p:spPr>
      </p:pic>
      <p:sp>
        <p:nvSpPr>
          <p:cNvPr id="5" name="Ορθογώνιο 4"/>
          <p:cNvSpPr/>
          <p:nvPr/>
        </p:nvSpPr>
        <p:spPr>
          <a:xfrm>
            <a:off x="4354892" y="4312503"/>
            <a:ext cx="4572000" cy="83099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r>
              <a:rPr lang="el-GR" sz="2400" dirty="0"/>
              <a:t>ΩΣΜΩΤΙΚΟΤΗΤΑ ΚΑΙ ΚΥΤΤΑΡΙΚΗ ΣΥΜΠΕΡΙΦΟΡΑ</a:t>
            </a:r>
          </a:p>
        </p:txBody>
      </p:sp>
    </p:spTree>
    <p:extLst>
      <p:ext uri="{BB962C8B-B14F-4D97-AF65-F5344CB8AC3E}">
        <p14:creationId xmlns:p14="http://schemas.microsoft.com/office/powerpoint/2010/main" val="15230496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Τονικότητα</a:t>
            </a:r>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2393544380"/>
              </p:ext>
            </p:extLst>
          </p:nvPr>
        </p:nvGraphicFramePr>
        <p:xfrm>
          <a:off x="0" y="1061720"/>
          <a:ext cx="9144000" cy="4081781"/>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225882609"/>
                    </a:ext>
                  </a:extLst>
                </a:gridCol>
                <a:gridCol w="3048000">
                  <a:extLst>
                    <a:ext uri="{9D8B030D-6E8A-4147-A177-3AD203B41FA5}">
                      <a16:colId xmlns:a16="http://schemas.microsoft.com/office/drawing/2014/main" val="2444814001"/>
                    </a:ext>
                  </a:extLst>
                </a:gridCol>
                <a:gridCol w="3048000">
                  <a:extLst>
                    <a:ext uri="{9D8B030D-6E8A-4147-A177-3AD203B41FA5}">
                      <a16:colId xmlns:a16="http://schemas.microsoft.com/office/drawing/2014/main" val="1932034455"/>
                    </a:ext>
                  </a:extLst>
                </a:gridCol>
              </a:tblGrid>
              <a:tr h="395521">
                <a:tc>
                  <a:txBody>
                    <a:bodyPr/>
                    <a:lstStyle/>
                    <a:p>
                      <a:r>
                        <a:rPr lang="el-GR" sz="1900" dirty="0"/>
                        <a:t>ΙΣΟΤΟΝΑ ΔΙΑΛΥΜΑΤΑ</a:t>
                      </a:r>
                    </a:p>
                  </a:txBody>
                  <a:tcPr/>
                </a:tc>
                <a:tc>
                  <a:txBody>
                    <a:bodyPr/>
                    <a:lstStyle/>
                    <a:p>
                      <a:r>
                        <a:rPr lang="el-GR" sz="1900" dirty="0"/>
                        <a:t>ΥΠΕΡΤΟΝΑ</a:t>
                      </a:r>
                      <a:r>
                        <a:rPr lang="el-GR" sz="1900" baseline="0" dirty="0"/>
                        <a:t> ΔΙΑΛΥΜΑΤΑ</a:t>
                      </a:r>
                      <a:endParaRPr lang="el-GR" sz="1900" dirty="0"/>
                    </a:p>
                  </a:txBody>
                  <a:tcPr/>
                </a:tc>
                <a:tc>
                  <a:txBody>
                    <a:bodyPr/>
                    <a:lstStyle/>
                    <a:p>
                      <a:r>
                        <a:rPr lang="el-GR" sz="1900" dirty="0"/>
                        <a:t>ΥΠΟΤΟΝΑ ΔΙΑΛΥΜΑΤΑ</a:t>
                      </a:r>
                    </a:p>
                  </a:txBody>
                  <a:tcPr/>
                </a:tc>
                <a:extLst>
                  <a:ext uri="{0D108BD9-81ED-4DB2-BD59-A6C34878D82A}">
                    <a16:rowId xmlns:a16="http://schemas.microsoft.com/office/drawing/2014/main" val="2274142449"/>
                  </a:ext>
                </a:extLst>
              </a:tr>
              <a:tr h="996714">
                <a:tc>
                  <a:txBody>
                    <a:bodyPr/>
                    <a:lstStyle/>
                    <a:p>
                      <a:r>
                        <a:rPr lang="el-GR" sz="1900" dirty="0"/>
                        <a:t>Ίδια</a:t>
                      </a:r>
                      <a:r>
                        <a:rPr lang="el-GR" sz="1900" baseline="0" dirty="0"/>
                        <a:t> συγκέντρωση διαλυτών με τα ερυθρά αιμοσφαίρια (</a:t>
                      </a:r>
                      <a:r>
                        <a:rPr lang="en-US" sz="1900" baseline="0" dirty="0"/>
                        <a:t>RBC</a:t>
                      </a:r>
                      <a:r>
                        <a:rPr lang="el-GR" sz="1900" baseline="0" dirty="0"/>
                        <a:t> – </a:t>
                      </a:r>
                      <a:r>
                        <a:rPr lang="en-US" sz="1900" baseline="0" dirty="0"/>
                        <a:t>Red Blood Cells)</a:t>
                      </a:r>
                      <a:endParaRPr lang="el-GR" sz="1900" dirty="0"/>
                    </a:p>
                  </a:txBody>
                  <a:tcPr/>
                </a:tc>
                <a:tc>
                  <a:txBody>
                    <a:bodyPr/>
                    <a:lstStyle/>
                    <a:p>
                      <a:r>
                        <a:rPr lang="el-GR" sz="1900" dirty="0"/>
                        <a:t>Μεγαλύτερη συγκέντρωση διαλυτών από τα RBC</a:t>
                      </a:r>
                    </a:p>
                    <a:p>
                      <a:endParaRPr lang="el-GR" sz="1900" dirty="0"/>
                    </a:p>
                  </a:txBody>
                  <a:tcPr/>
                </a:tc>
                <a:tc>
                  <a:txBody>
                    <a:bodyPr/>
                    <a:lstStyle/>
                    <a:p>
                      <a:r>
                        <a:rPr lang="el-GR" sz="1900" dirty="0"/>
                        <a:t>Χαμηλότερη συγκέντρωση διαλυτών από τα RBC</a:t>
                      </a:r>
                    </a:p>
                    <a:p>
                      <a:endParaRPr lang="el-GR" sz="1900" dirty="0"/>
                    </a:p>
                  </a:txBody>
                  <a:tcPr/>
                </a:tc>
                <a:extLst>
                  <a:ext uri="{0D108BD9-81ED-4DB2-BD59-A6C34878D82A}">
                    <a16:rowId xmlns:a16="http://schemas.microsoft.com/office/drawing/2014/main" val="2767962676"/>
                  </a:ext>
                </a:extLst>
              </a:tr>
              <a:tr h="996714">
                <a:tc>
                  <a:txBody>
                    <a:bodyPr/>
                    <a:lstStyle/>
                    <a:p>
                      <a:r>
                        <a:rPr lang="el-GR" sz="1900" dirty="0"/>
                        <a:t>Σε ενδοφλέβια έγχυση: δεν μετακινούνται υγρά</a:t>
                      </a:r>
                    </a:p>
                  </a:txBody>
                  <a:tcPr/>
                </a:tc>
                <a:tc>
                  <a:txBody>
                    <a:bodyPr/>
                    <a:lstStyle/>
                    <a:p>
                      <a:r>
                        <a:rPr lang="el-GR" sz="1900" dirty="0"/>
                        <a:t>Σε ενδοφλέβια έγχυση: υγρά μετακινούνται στις φλέβες</a:t>
                      </a:r>
                      <a:r>
                        <a:rPr lang="el-GR" sz="1900" baseline="0" dirty="0"/>
                        <a:t> (</a:t>
                      </a:r>
                      <a:r>
                        <a:rPr lang="el-GR" sz="1900" baseline="0" dirty="0" err="1"/>
                        <a:t>ενδαγγειακός</a:t>
                      </a:r>
                      <a:r>
                        <a:rPr lang="el-GR" sz="1900" baseline="0" dirty="0"/>
                        <a:t> χώρος)</a:t>
                      </a:r>
                      <a:endParaRPr lang="el-GR" sz="1900" dirty="0"/>
                    </a:p>
                  </a:txBody>
                  <a:tcPr/>
                </a:tc>
                <a:tc>
                  <a:txBody>
                    <a:bodyPr/>
                    <a:lstStyle/>
                    <a:p>
                      <a:r>
                        <a:rPr lang="el-GR" sz="1900" dirty="0"/>
                        <a:t>Σε ενδοφλέβια έγχυση: υγρά μετακινούνται έξω από τις φλέβες (Διάμεσος</a:t>
                      </a:r>
                      <a:r>
                        <a:rPr lang="el-GR" sz="1900" baseline="0" dirty="0"/>
                        <a:t> χώρος)</a:t>
                      </a:r>
                      <a:endParaRPr lang="el-GR" sz="1900" dirty="0"/>
                    </a:p>
                  </a:txBody>
                  <a:tcPr/>
                </a:tc>
                <a:extLst>
                  <a:ext uri="{0D108BD9-81ED-4DB2-BD59-A6C34878D82A}">
                    <a16:rowId xmlns:a16="http://schemas.microsoft.com/office/drawing/2014/main" val="4242822427"/>
                  </a:ext>
                </a:extLst>
              </a:tr>
              <a:tr h="696118">
                <a:tc gridSpan="3">
                  <a:txBody>
                    <a:bodyPr/>
                    <a:lstStyle/>
                    <a:p>
                      <a:r>
                        <a:rPr lang="el-GR" sz="1900" dirty="0"/>
                        <a:t>Οπότε, </a:t>
                      </a:r>
                      <a:r>
                        <a:rPr lang="el-GR" sz="1900" b="1" dirty="0"/>
                        <a:t>ισότονο</a:t>
                      </a:r>
                      <a:r>
                        <a:rPr lang="el-GR" sz="1900" dirty="0"/>
                        <a:t> είναι το διάλυμα που είναι </a:t>
                      </a:r>
                      <a:r>
                        <a:rPr lang="el-GR" sz="1900" dirty="0" err="1"/>
                        <a:t>ισοωσμωτικό</a:t>
                      </a:r>
                      <a:r>
                        <a:rPr lang="el-GR" sz="1900" dirty="0"/>
                        <a:t> με τον ορό, το οποίο βέβαια δεν προκαλεί κυτταρικό οίδημα (ή </a:t>
                      </a:r>
                      <a:r>
                        <a:rPr lang="el-GR" sz="1900" dirty="0" err="1"/>
                        <a:t>αιμόλυση</a:t>
                      </a:r>
                      <a:r>
                        <a:rPr lang="el-GR" sz="1900" dirty="0"/>
                        <a:t>), ούτε και κυτταρική αφυδάτωση.</a:t>
                      </a:r>
                      <a:endParaRPr lang="en-US" sz="1900"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995120094"/>
                  </a:ext>
                </a:extLst>
              </a:tr>
              <a:tr h="996714">
                <a:tc gridSpan="3">
                  <a:txBody>
                    <a:bodyPr/>
                    <a:lstStyle/>
                    <a:p>
                      <a:r>
                        <a:rPr lang="el-GR" sz="1900" dirty="0"/>
                        <a:t>Αντίστοιχα, </a:t>
                      </a:r>
                      <a:r>
                        <a:rPr lang="el-GR" sz="1900" b="1" dirty="0" err="1"/>
                        <a:t>υπότονο</a:t>
                      </a:r>
                      <a:r>
                        <a:rPr lang="el-GR" sz="1900" dirty="0"/>
                        <a:t> ονομάζεται το διάλυμα που προκαλεί μετακίνηση H2O προς τον ενδοκυττάριο χώρο, ενώ όταν προκαλεί μετακίνηση H2O από τον ενδοκυττάριο χώρο προς</a:t>
                      </a:r>
                    </a:p>
                    <a:p>
                      <a:r>
                        <a:rPr lang="el-GR" sz="1900" dirty="0"/>
                        <a:t>τον </a:t>
                      </a:r>
                      <a:r>
                        <a:rPr lang="el-GR" sz="1900" dirty="0" err="1"/>
                        <a:t>εξωκυττάριο</a:t>
                      </a:r>
                      <a:r>
                        <a:rPr lang="el-GR" sz="1900" dirty="0"/>
                        <a:t> ονομάζεται </a:t>
                      </a:r>
                      <a:r>
                        <a:rPr lang="el-GR" sz="1900" b="1" dirty="0"/>
                        <a:t>υπέρτονο</a:t>
                      </a:r>
                      <a:r>
                        <a:rPr lang="el-GR" sz="1900" dirty="0"/>
                        <a:t>.</a:t>
                      </a:r>
                      <a:endParaRPr lang="en-US" sz="1900" dirty="0"/>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319277483"/>
                  </a:ext>
                </a:extLst>
              </a:tr>
            </a:tbl>
          </a:graphicData>
        </a:graphic>
      </p:graphicFrame>
    </p:spTree>
    <p:extLst>
      <p:ext uri="{BB962C8B-B14F-4D97-AF65-F5344CB8AC3E}">
        <p14:creationId xmlns:p14="http://schemas.microsoft.com/office/powerpoint/2010/main" val="7255543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Ενδοφλέβια διαλύματα - Είδη</a:t>
            </a:r>
          </a:p>
        </p:txBody>
      </p:sp>
      <p:sp>
        <p:nvSpPr>
          <p:cNvPr id="4" name="Ορθογώνιο 3"/>
          <p:cNvSpPr/>
          <p:nvPr/>
        </p:nvSpPr>
        <p:spPr>
          <a:xfrm>
            <a:off x="44245" y="1387892"/>
            <a:ext cx="9144000" cy="3416320"/>
          </a:xfrm>
          <a:prstGeom prst="rect">
            <a:avLst/>
          </a:prstGeom>
        </p:spPr>
        <p:txBody>
          <a:bodyPr wrap="square">
            <a:spAutoFit/>
          </a:bodyPr>
          <a:lstStyle/>
          <a:p>
            <a:pPr marL="342900" indent="-342900" algn="just">
              <a:buFont typeface="Arial" panose="020B0604020202020204" pitchFamily="34" charset="0"/>
              <a:buChar char="•"/>
            </a:pPr>
            <a:r>
              <a:rPr lang="el-GR" sz="2400" dirty="0"/>
              <a:t>Η τονικότητα και η </a:t>
            </a:r>
            <a:r>
              <a:rPr lang="el-GR" sz="2400" dirty="0" err="1"/>
              <a:t>ωσμωτικότητα</a:t>
            </a:r>
            <a:r>
              <a:rPr lang="el-GR" sz="2400" dirty="0"/>
              <a:t> αναφέρονται και στα ενδοφλέβια διαλύματα.</a:t>
            </a:r>
          </a:p>
          <a:p>
            <a:pPr marL="342900" indent="-342900" algn="just">
              <a:buFont typeface="Arial" panose="020B0604020202020204" pitchFamily="34" charset="0"/>
              <a:buChar char="•"/>
            </a:pPr>
            <a:r>
              <a:rPr lang="el-GR" sz="2400" dirty="0"/>
              <a:t>Έτσι ισότονο είναι το διάλυμα που είναι </a:t>
            </a:r>
            <a:r>
              <a:rPr lang="el-GR" sz="2400" dirty="0" err="1"/>
              <a:t>ισοωσμωτικό</a:t>
            </a:r>
            <a:r>
              <a:rPr lang="el-GR" sz="2400" dirty="0"/>
              <a:t> με τον ορό, το οποίο βέβαια δεν προκαλεί κυτταρικό οίδημα (ή </a:t>
            </a:r>
            <a:r>
              <a:rPr lang="el-GR" sz="2400" dirty="0" err="1"/>
              <a:t>αιμόλυση</a:t>
            </a:r>
            <a:r>
              <a:rPr lang="el-GR" sz="2400" dirty="0"/>
              <a:t>), ούτε και κυτταρική αφυδάτωση.</a:t>
            </a:r>
          </a:p>
          <a:p>
            <a:pPr marL="342900" indent="-342900" algn="just">
              <a:buFont typeface="Arial" panose="020B0604020202020204" pitchFamily="34" charset="0"/>
              <a:buChar char="•"/>
            </a:pPr>
            <a:r>
              <a:rPr lang="el-GR" sz="2400" dirty="0"/>
              <a:t>Αντίστοιχα, </a:t>
            </a:r>
            <a:r>
              <a:rPr lang="el-GR" sz="2400" dirty="0" err="1"/>
              <a:t>υπότονο</a:t>
            </a:r>
            <a:r>
              <a:rPr lang="el-GR" sz="2400" dirty="0"/>
              <a:t> ονομάζεται το διάλυμα που προκαλεί μετακίνηση H2O προς τον ενδοκυττάριο χώρο, ενώ όταν προκαλεί μετακίνηση H2O από τον ενδοκυττάριο χώρο προς τον </a:t>
            </a:r>
            <a:r>
              <a:rPr lang="el-GR" sz="2400" dirty="0" err="1"/>
              <a:t>εξωκυττάριο</a:t>
            </a:r>
            <a:r>
              <a:rPr lang="el-GR" sz="2400" dirty="0"/>
              <a:t> ονομάζεται υπέρτονο.</a:t>
            </a:r>
          </a:p>
        </p:txBody>
      </p:sp>
    </p:spTree>
    <p:extLst>
      <p:ext uri="{BB962C8B-B14F-4D97-AF65-F5344CB8AC3E}">
        <p14:creationId xmlns:p14="http://schemas.microsoft.com/office/powerpoint/2010/main" val="33838727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Ηλεκτρολύτες στο πλάσμα</a:t>
            </a:r>
          </a:p>
        </p:txBody>
      </p:sp>
      <p:pic>
        <p:nvPicPr>
          <p:cNvPr id="4" name="Εικόνα 10">
            <a:extLst>
              <a:ext uri="{FF2B5EF4-FFF2-40B4-BE49-F238E27FC236}">
                <a16:creationId xmlns:a16="http://schemas.microsoft.com/office/drawing/2014/main" id="{6972F490-C697-7062-B6BD-F5C9AA8E303B}"/>
              </a:ext>
            </a:extLst>
          </p:cNvPr>
          <p:cNvPicPr>
            <a:picLocks noChangeAspect="1"/>
          </p:cNvPicPr>
          <p:nvPr/>
        </p:nvPicPr>
        <p:blipFill>
          <a:blip r:embed="rId2" cstate="print"/>
          <a:stretch>
            <a:fillRect/>
          </a:stretch>
        </p:blipFill>
        <p:spPr>
          <a:xfrm>
            <a:off x="0" y="1257300"/>
            <a:ext cx="9144000" cy="3886200"/>
          </a:xfrm>
          <a:prstGeom prst="rect">
            <a:avLst/>
          </a:prstGeom>
        </p:spPr>
      </p:pic>
      <p:sp>
        <p:nvSpPr>
          <p:cNvPr id="3" name="Ορθογώνιο 2"/>
          <p:cNvSpPr/>
          <p:nvPr/>
        </p:nvSpPr>
        <p:spPr>
          <a:xfrm>
            <a:off x="1587827" y="2269298"/>
            <a:ext cx="974882" cy="430887"/>
          </a:xfrm>
          <a:prstGeom prst="rect">
            <a:avLst/>
          </a:prstGeom>
        </p:spPr>
        <p:txBody>
          <a:bodyPr wrap="none">
            <a:spAutoFit/>
          </a:bodyPr>
          <a:lstStyle/>
          <a:p>
            <a:r>
              <a:rPr lang="el-GR" sz="2200" b="1" dirty="0"/>
              <a:t>νάτριο</a:t>
            </a:r>
          </a:p>
        </p:txBody>
      </p:sp>
      <p:sp>
        <p:nvSpPr>
          <p:cNvPr id="5" name="Ορθογώνιο 4"/>
          <p:cNvSpPr/>
          <p:nvPr/>
        </p:nvSpPr>
        <p:spPr>
          <a:xfrm>
            <a:off x="1971168" y="2833145"/>
            <a:ext cx="788614" cy="400110"/>
          </a:xfrm>
          <a:prstGeom prst="rect">
            <a:avLst/>
          </a:prstGeom>
        </p:spPr>
        <p:txBody>
          <a:bodyPr wrap="none">
            <a:spAutoFit/>
          </a:bodyPr>
          <a:lstStyle/>
          <a:p>
            <a:r>
              <a:rPr lang="el-GR" sz="2000" b="1" dirty="0"/>
              <a:t>κάλιο</a:t>
            </a:r>
          </a:p>
        </p:txBody>
      </p:sp>
      <p:sp>
        <p:nvSpPr>
          <p:cNvPr id="6" name="Ορθογώνιο 5"/>
          <p:cNvSpPr/>
          <p:nvPr/>
        </p:nvSpPr>
        <p:spPr>
          <a:xfrm>
            <a:off x="1379628" y="3383776"/>
            <a:ext cx="1183081" cy="400110"/>
          </a:xfrm>
          <a:prstGeom prst="rect">
            <a:avLst/>
          </a:prstGeom>
        </p:spPr>
        <p:txBody>
          <a:bodyPr wrap="none">
            <a:spAutoFit/>
          </a:bodyPr>
          <a:lstStyle/>
          <a:p>
            <a:r>
              <a:rPr lang="el-GR" sz="2000" b="1" dirty="0"/>
              <a:t>ασβέστιο</a:t>
            </a:r>
          </a:p>
        </p:txBody>
      </p:sp>
      <p:sp>
        <p:nvSpPr>
          <p:cNvPr id="7" name="Ορθογώνιο 6"/>
          <p:cNvSpPr/>
          <p:nvPr/>
        </p:nvSpPr>
        <p:spPr>
          <a:xfrm>
            <a:off x="5963559" y="2356889"/>
            <a:ext cx="1341136" cy="400110"/>
          </a:xfrm>
          <a:prstGeom prst="rect">
            <a:avLst/>
          </a:prstGeom>
        </p:spPr>
        <p:txBody>
          <a:bodyPr wrap="none">
            <a:spAutoFit/>
          </a:bodyPr>
          <a:lstStyle/>
          <a:p>
            <a:r>
              <a:rPr lang="el-GR" sz="2000" b="1" dirty="0"/>
              <a:t>χλωριούχο</a:t>
            </a:r>
          </a:p>
        </p:txBody>
      </p:sp>
      <p:sp>
        <p:nvSpPr>
          <p:cNvPr id="8" name="Ορθογώνιο 7"/>
          <p:cNvSpPr/>
          <p:nvPr/>
        </p:nvSpPr>
        <p:spPr>
          <a:xfrm>
            <a:off x="5495290" y="2908994"/>
            <a:ext cx="2060372" cy="400110"/>
          </a:xfrm>
          <a:prstGeom prst="rect">
            <a:avLst/>
          </a:prstGeom>
        </p:spPr>
        <p:txBody>
          <a:bodyPr wrap="none">
            <a:spAutoFit/>
          </a:bodyPr>
          <a:lstStyle/>
          <a:p>
            <a:r>
              <a:rPr lang="el-GR" sz="2000" b="1" dirty="0"/>
              <a:t>φωσφορικό άλας</a:t>
            </a:r>
          </a:p>
        </p:txBody>
      </p:sp>
      <p:sp>
        <p:nvSpPr>
          <p:cNvPr id="9" name="Ορθογώνιο 8"/>
          <p:cNvSpPr/>
          <p:nvPr/>
        </p:nvSpPr>
        <p:spPr>
          <a:xfrm>
            <a:off x="5963559" y="3352402"/>
            <a:ext cx="1433598" cy="400110"/>
          </a:xfrm>
          <a:prstGeom prst="rect">
            <a:avLst/>
          </a:prstGeom>
        </p:spPr>
        <p:txBody>
          <a:bodyPr wrap="none">
            <a:spAutoFit/>
          </a:bodyPr>
          <a:lstStyle/>
          <a:p>
            <a:r>
              <a:rPr lang="el-GR" sz="2000" b="1" dirty="0"/>
              <a:t>θειικό άλας</a:t>
            </a:r>
          </a:p>
        </p:txBody>
      </p:sp>
      <p:sp>
        <p:nvSpPr>
          <p:cNvPr id="10" name="Ορθογώνιο 9"/>
          <p:cNvSpPr/>
          <p:nvPr/>
        </p:nvSpPr>
        <p:spPr>
          <a:xfrm>
            <a:off x="5805055" y="4189917"/>
            <a:ext cx="1750607" cy="400110"/>
          </a:xfrm>
          <a:prstGeom prst="rect">
            <a:avLst/>
          </a:prstGeom>
        </p:spPr>
        <p:txBody>
          <a:bodyPr wrap="none">
            <a:spAutoFit/>
          </a:bodyPr>
          <a:lstStyle/>
          <a:p>
            <a:r>
              <a:rPr lang="el-GR" sz="2000" b="1" dirty="0"/>
              <a:t>οργανικά οξέα</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Είδη διαλυμάτων</a:t>
            </a:r>
          </a:p>
        </p:txBody>
      </p:sp>
      <p:pic>
        <p:nvPicPr>
          <p:cNvPr id="4" name="Picture 2" descr="μείγμα ενδοφλέβιου διαλύματος"/>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1" y="1775308"/>
            <a:ext cx="2050322" cy="33681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3" descr="μείγμα ενδοφλέβιου διαλύματος"/>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4686" y="2237983"/>
            <a:ext cx="3822204" cy="26469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4" descr="μονάδα αίματο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788936"/>
            <a:ext cx="2222500" cy="33545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52401" y="1208648"/>
            <a:ext cx="2124043" cy="461665"/>
          </a:xfrm>
          <a:prstGeom prst="rect">
            <a:avLst/>
          </a:prstGeom>
        </p:spPr>
        <p:txBody>
          <a:bodyPr wrap="none">
            <a:spAutoFit/>
          </a:bodyPr>
          <a:lstStyle/>
          <a:p>
            <a:r>
              <a:rPr lang="el-GR" sz="2400" dirty="0"/>
              <a:t>Κρυσταλλοειδή</a:t>
            </a:r>
          </a:p>
        </p:txBody>
      </p:sp>
      <p:sp>
        <p:nvSpPr>
          <p:cNvPr id="8" name="Ορθογώνιο 7"/>
          <p:cNvSpPr/>
          <p:nvPr/>
        </p:nvSpPr>
        <p:spPr>
          <a:xfrm>
            <a:off x="3437851" y="1474268"/>
            <a:ext cx="1490793" cy="461665"/>
          </a:xfrm>
          <a:prstGeom prst="rect">
            <a:avLst/>
          </a:prstGeom>
        </p:spPr>
        <p:txBody>
          <a:bodyPr wrap="none">
            <a:spAutoFit/>
          </a:bodyPr>
          <a:lstStyle/>
          <a:p>
            <a:r>
              <a:rPr lang="el-GR" sz="2400" dirty="0"/>
              <a:t>Κολλοειδή</a:t>
            </a:r>
          </a:p>
        </p:txBody>
      </p:sp>
      <p:sp>
        <p:nvSpPr>
          <p:cNvPr id="9" name="Ορθογώνιο 8"/>
          <p:cNvSpPr/>
          <p:nvPr/>
        </p:nvSpPr>
        <p:spPr>
          <a:xfrm>
            <a:off x="5976594" y="1243436"/>
            <a:ext cx="3167406" cy="461665"/>
          </a:xfrm>
          <a:prstGeom prst="rect">
            <a:avLst/>
          </a:prstGeom>
        </p:spPr>
        <p:txBody>
          <a:bodyPr wrap="none">
            <a:spAutoFit/>
          </a:bodyPr>
          <a:lstStyle/>
          <a:p>
            <a:r>
              <a:rPr lang="el-GR" sz="2400" dirty="0"/>
              <a:t>Αίμα και παράγωγά του</a:t>
            </a:r>
          </a:p>
        </p:txBody>
      </p:sp>
    </p:spTree>
    <p:extLst>
      <p:ext uri="{BB962C8B-B14F-4D97-AF65-F5344CB8AC3E}">
        <p14:creationId xmlns:p14="http://schemas.microsoft.com/office/powerpoint/2010/main" val="41907134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2098" y="452860"/>
            <a:ext cx="6172200" cy="681540"/>
          </a:xfrm>
        </p:spPr>
        <p:txBody>
          <a:bodyPr>
            <a:normAutofit fontScale="90000"/>
          </a:bodyPr>
          <a:lstStyle/>
          <a:p>
            <a:r>
              <a:rPr lang="el-GR" dirty="0"/>
              <a:t>Κατανομή Υγρών στον οργανισμό</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119</a:t>
            </a:fld>
            <a:endParaRPr lang="el-GR" dirty="0">
              <a:solidFill>
                <a:prstClr val="black"/>
              </a:solidFill>
            </a:endParaRPr>
          </a:p>
        </p:txBody>
      </p:sp>
      <p:pic>
        <p:nvPicPr>
          <p:cNvPr id="4" name="Εικόνα 3"/>
          <p:cNvPicPr>
            <a:picLocks noChangeAspect="1"/>
          </p:cNvPicPr>
          <p:nvPr/>
        </p:nvPicPr>
        <p:blipFill rotWithShape="1">
          <a:blip r:embed="rId3" cstate="print"/>
          <a:srcRect l="-1178" t="23132" r="353" b="9035"/>
          <a:stretch/>
        </p:blipFill>
        <p:spPr>
          <a:xfrm>
            <a:off x="0" y="1134400"/>
            <a:ext cx="9144000" cy="3976877"/>
          </a:xfrm>
          <a:prstGeom prst="rect">
            <a:avLst/>
          </a:prstGeom>
        </p:spPr>
      </p:pic>
    </p:spTree>
    <p:extLst>
      <p:ext uri="{BB962C8B-B14F-4D97-AF65-F5344CB8AC3E}">
        <p14:creationId xmlns:p14="http://schemas.microsoft.com/office/powerpoint/2010/main" val="1538293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19046" y="408692"/>
            <a:ext cx="6224954" cy="763526"/>
          </a:xfrm>
        </p:spPr>
        <p:txBody>
          <a:bodyPr>
            <a:normAutofit fontScale="90000"/>
          </a:bodyPr>
          <a:lstStyle/>
          <a:p>
            <a:pPr algn="ctr"/>
            <a:r>
              <a:rPr lang="el-GR" dirty="0"/>
              <a:t>ΚΑΝΟΝΕΣ ΑΓΓΕΙΑΚΗΣ </a:t>
            </a:r>
            <a:br>
              <a:rPr lang="en-US" dirty="0"/>
            </a:br>
            <a:r>
              <a:rPr lang="el-GR" dirty="0"/>
              <a:t>ΠΡΟΣΠΕΛΑΣΗΣ</a:t>
            </a:r>
            <a:r>
              <a:rPr lang="en-US" dirty="0"/>
              <a:t> (2)</a:t>
            </a:r>
            <a:endParaRPr lang="el-GR" dirty="0"/>
          </a:p>
        </p:txBody>
      </p:sp>
      <p:sp>
        <p:nvSpPr>
          <p:cNvPr id="3" name="Θέση περιεχομένου 2"/>
          <p:cNvSpPr>
            <a:spLocks noGrp="1"/>
          </p:cNvSpPr>
          <p:nvPr>
            <p:ph idx="1"/>
          </p:nvPr>
        </p:nvSpPr>
        <p:spPr>
          <a:xfrm>
            <a:off x="0" y="1125508"/>
            <a:ext cx="9144000" cy="3679438"/>
          </a:xfrm>
        </p:spPr>
        <p:txBody>
          <a:bodyPr>
            <a:noAutofit/>
          </a:bodyPr>
          <a:lstStyle/>
          <a:p>
            <a:r>
              <a:rPr lang="el-GR" sz="2000" dirty="0"/>
              <a:t>Είναι αμφιλεγόμενη η ασφαλής έγχυση </a:t>
            </a:r>
            <a:r>
              <a:rPr lang="el-GR" sz="2000" dirty="0" err="1"/>
              <a:t>ινοτρόπων</a:t>
            </a:r>
            <a:r>
              <a:rPr lang="el-GR" sz="2000" dirty="0"/>
              <a:t> και </a:t>
            </a:r>
            <a:r>
              <a:rPr lang="el-GR" sz="2000" dirty="0" err="1"/>
              <a:t>αγγειοσυσπαστικών</a:t>
            </a:r>
            <a:r>
              <a:rPr lang="el-GR" sz="2000" dirty="0"/>
              <a:t> ουσιών σε περιφερικά αγγεία, ενώ εξαρτάται σε μεγάλο βαθμό από τον ρυθμό έγχυσης, το μέγεθος και τον ρυθμό ροής του αγγείου, καθώς και τον βαθμό αραίωσης του χορηγούμενου διαλύματος.</a:t>
            </a:r>
          </a:p>
          <a:p>
            <a:r>
              <a:rPr lang="el-GR" sz="2000" u="sng" dirty="0"/>
              <a:t>Η εισαγωγή καθετήρων σε άκρα με </a:t>
            </a:r>
            <a:r>
              <a:rPr lang="el-GR" sz="2000" u="sng" dirty="0" err="1"/>
              <a:t>λεμφοίδημα</a:t>
            </a:r>
            <a:r>
              <a:rPr lang="el-GR" sz="2000" u="sng" dirty="0"/>
              <a:t> </a:t>
            </a:r>
            <a:r>
              <a:rPr lang="el-GR" sz="2000" dirty="0"/>
              <a:t>πρέπει να αποφεύγεται λόγω αυξημένου κίνδυνου για εμφάνιση τοπικών και συστηματικών λοιμώξεων, εκτός αν συντρέχουν λόγοι επιβίωσης του ασθενούς.</a:t>
            </a:r>
          </a:p>
          <a:p>
            <a:r>
              <a:rPr lang="el-GR" sz="2000" dirty="0"/>
              <a:t>Οι συσκευές υποβοήθησης για την εύρεση και προσπέλαση των αγγείων (υπέρυθρου φωτισμού, υπερήχων και </a:t>
            </a:r>
            <a:r>
              <a:rPr lang="el-GR" sz="2000" dirty="0" err="1"/>
              <a:t>διαδερμικού</a:t>
            </a:r>
            <a:r>
              <a:rPr lang="el-GR" sz="2000" dirty="0"/>
              <a:t> δυναμικού φωτός) μπορούν να φανούν ιδιαιτέρως χρήσιμες, ιδίως σε περιπτώσεις δύσκολου καθετηριασμού.</a:t>
            </a:r>
          </a:p>
          <a:p>
            <a:r>
              <a:rPr lang="el-GR" sz="2000" dirty="0"/>
              <a:t>Όλες οι ΣΑΠ πρέπει να </a:t>
            </a:r>
            <a:r>
              <a:rPr lang="el-GR" sz="2000" dirty="0" err="1"/>
              <a:t>εκπλένονται</a:t>
            </a:r>
            <a:r>
              <a:rPr lang="el-GR" sz="2000" dirty="0"/>
              <a:t> </a:t>
            </a:r>
            <a:r>
              <a:rPr lang="en-US" sz="2000" dirty="0"/>
              <a:t> </a:t>
            </a:r>
            <a:r>
              <a:rPr lang="el-GR" sz="2000" dirty="0"/>
              <a:t>(</a:t>
            </a:r>
            <a:r>
              <a:rPr lang="en-US" sz="2000" dirty="0"/>
              <a:t>flushing</a:t>
            </a:r>
            <a:r>
              <a:rPr lang="el-GR" sz="2000" dirty="0"/>
              <a:t>)</a:t>
            </a:r>
            <a:r>
              <a:rPr lang="en-US" sz="2000" dirty="0"/>
              <a:t> </a:t>
            </a:r>
            <a:r>
              <a:rPr lang="el-GR" sz="2000" dirty="0"/>
              <a:t>μετά την χρήση τους με φυσιολογικό ορό.</a:t>
            </a:r>
          </a:p>
          <a:p>
            <a:endParaRPr lang="el-GR" sz="2000" dirty="0"/>
          </a:p>
        </p:txBody>
      </p:sp>
      <p:sp>
        <p:nvSpPr>
          <p:cNvPr id="5" name="Ορθογώνιο 4"/>
          <p:cNvSpPr/>
          <p:nvPr/>
        </p:nvSpPr>
        <p:spPr>
          <a:xfrm>
            <a:off x="7939247" y="4804946"/>
            <a:ext cx="1204753" cy="307777"/>
          </a:xfrm>
          <a:prstGeom prst="rect">
            <a:avLst/>
          </a:prstGeom>
        </p:spPr>
        <p:txBody>
          <a:bodyPr wrap="none">
            <a:spAutoFit/>
          </a:bodyPr>
          <a:lstStyle/>
          <a:p>
            <a:pPr algn="r"/>
            <a:r>
              <a:rPr lang="en-US" sz="1400" i="1" dirty="0">
                <a:solidFill>
                  <a:srgbClr val="0000CC"/>
                </a:solidFill>
              </a:rPr>
              <a:t>(</a:t>
            </a:r>
            <a:r>
              <a:rPr lang="en-US" sz="1400" i="1" dirty="0" err="1">
                <a:solidFill>
                  <a:srgbClr val="0000CC"/>
                </a:solidFill>
              </a:rPr>
              <a:t>AAGBI</a:t>
            </a:r>
            <a:r>
              <a:rPr lang="el-GR" sz="1400" i="1" dirty="0">
                <a:solidFill>
                  <a:srgbClr val="0000CC"/>
                </a:solidFill>
              </a:rPr>
              <a:t>, 2016</a:t>
            </a:r>
            <a:r>
              <a:rPr lang="en-US" sz="1400" i="1" dirty="0">
                <a:solidFill>
                  <a:srgbClr val="0000CC"/>
                </a:solidFill>
              </a:rPr>
              <a:t>)</a:t>
            </a:r>
            <a:endParaRPr lang="el-GR" sz="1400" i="1" dirty="0">
              <a:solidFill>
                <a:srgbClr val="0000CC"/>
              </a:solidFill>
            </a:endParaRPr>
          </a:p>
        </p:txBody>
      </p:sp>
    </p:spTree>
    <p:extLst>
      <p:ext uri="{BB962C8B-B14F-4D97-AF65-F5344CB8AC3E}">
        <p14:creationId xmlns:p14="http://schemas.microsoft.com/office/powerpoint/2010/main" val="21941508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86696" y="408692"/>
            <a:ext cx="8657304" cy="763526"/>
          </a:xfrm>
        </p:spPr>
        <p:txBody>
          <a:bodyPr>
            <a:normAutofit fontScale="90000"/>
          </a:bodyPr>
          <a:lstStyle/>
          <a:p>
            <a:r>
              <a:rPr lang="el-GR" dirty="0"/>
              <a:t>Κρυσταλλοειδή – Κολλοειδή</a:t>
            </a:r>
            <a:br>
              <a:rPr lang="el-GR" dirty="0"/>
            </a:br>
            <a:r>
              <a:rPr lang="el-GR" dirty="0"/>
              <a:t> Διαλύματα</a:t>
            </a:r>
          </a:p>
        </p:txBody>
      </p:sp>
      <p:sp>
        <p:nvSpPr>
          <p:cNvPr id="3" name="Θέση περιεχομένου 2"/>
          <p:cNvSpPr>
            <a:spLocks noGrp="1"/>
          </p:cNvSpPr>
          <p:nvPr>
            <p:ph idx="1"/>
          </p:nvPr>
        </p:nvSpPr>
        <p:spPr>
          <a:xfrm>
            <a:off x="294724" y="1231490"/>
            <a:ext cx="8415060" cy="3912010"/>
          </a:xfrm>
        </p:spPr>
        <p:txBody>
          <a:bodyPr>
            <a:normAutofit fontScale="85000" lnSpcReduction="20000"/>
          </a:bodyPr>
          <a:lstStyle/>
          <a:p>
            <a:r>
              <a:rPr lang="el-GR" dirty="0"/>
              <a:t>Η ενδοφλέβια έγχυση συνιστάται σε ασθενείς που χρειάζονται ηλεκτρολύτες, νερό, θερμίδες, βιταμίνες και άλλα θρεπτικά συστατικά για οποιονδήποτε λόγο.</a:t>
            </a:r>
          </a:p>
          <a:p>
            <a:pPr>
              <a:buNone/>
            </a:pPr>
            <a:endParaRPr lang="en-US" dirty="0"/>
          </a:p>
          <a:p>
            <a:r>
              <a:rPr lang="el-GR" dirty="0"/>
              <a:t>Κρυσταλλοειδή διαλύματα, είναι τα διαλύματα ηλεκτρολυτών ή οργανικών ενώσεων μικρού μοριακού βάρους που διαπερνούν εύκολα το ενδοθήλιο των αγγείων</a:t>
            </a:r>
          </a:p>
          <a:p>
            <a:pPr marL="0" indent="0">
              <a:buNone/>
            </a:pPr>
            <a:endParaRPr lang="el-GR" dirty="0"/>
          </a:p>
          <a:p>
            <a:r>
              <a:rPr lang="el-GR" dirty="0"/>
              <a:t>Κολλοειδή είναι διαλύματα </a:t>
            </a:r>
            <a:r>
              <a:rPr lang="el-GR" dirty="0" err="1"/>
              <a:t>μεγαλομοριακών</a:t>
            </a:r>
            <a:r>
              <a:rPr lang="el-GR" dirty="0"/>
              <a:t> ενώσεων, οι οποίες διαπερνούν δύσκολα ή καθόλου το ενδοθήλιο των τριχοειδών αγγείων.</a:t>
            </a:r>
          </a:p>
        </p:txBody>
      </p:sp>
    </p:spTree>
    <p:extLst>
      <p:ext uri="{BB962C8B-B14F-4D97-AF65-F5344CB8AC3E}">
        <p14:creationId xmlns:p14="http://schemas.microsoft.com/office/powerpoint/2010/main" val="21938895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Κρυσταλλοειδή διαλύματα</a:t>
            </a:r>
          </a:p>
        </p:txBody>
      </p:sp>
      <p:graphicFrame>
        <p:nvGraphicFramePr>
          <p:cNvPr id="7" name="Πίνακας 6"/>
          <p:cNvGraphicFramePr>
            <a:graphicFrameLocks noGrp="1"/>
          </p:cNvGraphicFramePr>
          <p:nvPr>
            <p:extLst>
              <p:ext uri="{D42A27DB-BD31-4B8C-83A1-F6EECF244321}">
                <p14:modId xmlns:p14="http://schemas.microsoft.com/office/powerpoint/2010/main" val="3822724549"/>
              </p:ext>
            </p:extLst>
          </p:nvPr>
        </p:nvGraphicFramePr>
        <p:xfrm>
          <a:off x="-2" y="1200151"/>
          <a:ext cx="9144001" cy="3943349"/>
        </p:xfrm>
        <a:graphic>
          <a:graphicData uri="http://schemas.openxmlformats.org/drawingml/2006/table">
            <a:tbl>
              <a:tblPr/>
              <a:tblGrid>
                <a:gridCol w="1103586">
                  <a:extLst>
                    <a:ext uri="{9D8B030D-6E8A-4147-A177-3AD203B41FA5}">
                      <a16:colId xmlns:a16="http://schemas.microsoft.com/office/drawing/2014/main" val="180681342"/>
                    </a:ext>
                  </a:extLst>
                </a:gridCol>
                <a:gridCol w="1024760">
                  <a:extLst>
                    <a:ext uri="{9D8B030D-6E8A-4147-A177-3AD203B41FA5}">
                      <a16:colId xmlns:a16="http://schemas.microsoft.com/office/drawing/2014/main" val="2057865341"/>
                    </a:ext>
                  </a:extLst>
                </a:gridCol>
                <a:gridCol w="945931">
                  <a:extLst>
                    <a:ext uri="{9D8B030D-6E8A-4147-A177-3AD203B41FA5}">
                      <a16:colId xmlns:a16="http://schemas.microsoft.com/office/drawing/2014/main" val="699652826"/>
                    </a:ext>
                  </a:extLst>
                </a:gridCol>
                <a:gridCol w="945931">
                  <a:extLst>
                    <a:ext uri="{9D8B030D-6E8A-4147-A177-3AD203B41FA5}">
                      <a16:colId xmlns:a16="http://schemas.microsoft.com/office/drawing/2014/main" val="72663292"/>
                    </a:ext>
                  </a:extLst>
                </a:gridCol>
                <a:gridCol w="945931">
                  <a:extLst>
                    <a:ext uri="{9D8B030D-6E8A-4147-A177-3AD203B41FA5}">
                      <a16:colId xmlns:a16="http://schemas.microsoft.com/office/drawing/2014/main" val="3436548993"/>
                    </a:ext>
                  </a:extLst>
                </a:gridCol>
                <a:gridCol w="888563">
                  <a:extLst>
                    <a:ext uri="{9D8B030D-6E8A-4147-A177-3AD203B41FA5}">
                      <a16:colId xmlns:a16="http://schemas.microsoft.com/office/drawing/2014/main" val="2579915900"/>
                    </a:ext>
                  </a:extLst>
                </a:gridCol>
                <a:gridCol w="1318611">
                  <a:extLst>
                    <a:ext uri="{9D8B030D-6E8A-4147-A177-3AD203B41FA5}">
                      <a16:colId xmlns:a16="http://schemas.microsoft.com/office/drawing/2014/main" val="4293292626"/>
                    </a:ext>
                  </a:extLst>
                </a:gridCol>
                <a:gridCol w="709447">
                  <a:extLst>
                    <a:ext uri="{9D8B030D-6E8A-4147-A177-3AD203B41FA5}">
                      <a16:colId xmlns:a16="http://schemas.microsoft.com/office/drawing/2014/main" val="2494143087"/>
                    </a:ext>
                  </a:extLst>
                </a:gridCol>
                <a:gridCol w="1261241">
                  <a:extLst>
                    <a:ext uri="{9D8B030D-6E8A-4147-A177-3AD203B41FA5}">
                      <a16:colId xmlns:a16="http://schemas.microsoft.com/office/drawing/2014/main" val="3475031481"/>
                    </a:ext>
                  </a:extLst>
                </a:gridCol>
              </a:tblGrid>
              <a:tr h="10202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l-GR" sz="1800" b="0" i="0" u="none" strike="noStrike" cap="none" normalizeH="0" baseline="0" dirty="0">
                          <a:ln>
                            <a:noFill/>
                          </a:ln>
                          <a:solidFill>
                            <a:schemeClr val="tx1"/>
                          </a:solidFill>
                          <a:effectLst/>
                          <a:latin typeface="Tahoma" pitchFamily="34" charset="0"/>
                        </a:rPr>
                        <a:t>ΥΓΡΟ</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l-GR" sz="1800" b="0" i="0" u="none" strike="noStrike" cap="none" normalizeH="0" baseline="0" dirty="0">
                          <a:ln>
                            <a:noFill/>
                          </a:ln>
                          <a:solidFill>
                            <a:schemeClr val="tx1"/>
                          </a:solidFill>
                          <a:effectLst/>
                          <a:latin typeface="Tahoma" pitchFamily="34" charset="0"/>
                        </a:rPr>
                        <a:t>Να </a:t>
                      </a:r>
                      <a:r>
                        <a:rPr kumimoji="0" lang="en-US" sz="1800" b="0" i="0" u="none" strike="noStrike" cap="none" normalizeH="0" baseline="0" dirty="0">
                          <a:ln>
                            <a:noFill/>
                          </a:ln>
                          <a:solidFill>
                            <a:schemeClr val="tx1"/>
                          </a:solidFill>
                          <a:effectLst/>
                          <a:latin typeface="Tahoma" pitchFamily="34" charset="0"/>
                        </a:rPr>
                        <a:t>(</a:t>
                      </a:r>
                      <a:r>
                        <a:rPr kumimoji="0" lang="en-US" sz="1800" b="0" i="0" u="none" strike="noStrike" cap="none" normalizeH="0" baseline="0" dirty="0" err="1">
                          <a:ln>
                            <a:noFill/>
                          </a:ln>
                          <a:solidFill>
                            <a:schemeClr val="tx1"/>
                          </a:solidFill>
                          <a:effectLst/>
                          <a:latin typeface="Tahoma" pitchFamily="34" charset="0"/>
                        </a:rPr>
                        <a:t>mEq</a:t>
                      </a:r>
                      <a:r>
                        <a:rPr kumimoji="0" lang="en-US" sz="1800" b="0" i="0" u="none" strike="noStrike" cap="none" normalizeH="0" baseline="0" dirty="0">
                          <a:ln>
                            <a:noFill/>
                          </a:ln>
                          <a:solidFill>
                            <a:schemeClr val="tx1"/>
                          </a:solidFill>
                          <a:effectLst/>
                          <a:latin typeface="Tahoma" pitchFamily="34" charset="0"/>
                        </a:rPr>
                        <a:t>/l)</a:t>
                      </a:r>
                      <a:endParaRPr kumimoji="0" lang="el-GR" sz="1800" b="0" i="0" u="none" strike="noStrike" cap="none" normalizeH="0" baseline="0" dirty="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dirty="0">
                          <a:ln>
                            <a:noFill/>
                          </a:ln>
                          <a:solidFill>
                            <a:schemeClr val="tx1"/>
                          </a:solidFill>
                          <a:effectLst/>
                          <a:latin typeface="Tahoma" pitchFamily="34" charset="0"/>
                        </a:rPr>
                        <a:t>CL (</a:t>
                      </a:r>
                      <a:r>
                        <a:rPr kumimoji="0" lang="en-US" sz="1800" b="0" i="0" u="none" strike="noStrike" cap="none" normalizeH="0" baseline="0" dirty="0" err="1">
                          <a:ln>
                            <a:noFill/>
                          </a:ln>
                          <a:solidFill>
                            <a:schemeClr val="tx1"/>
                          </a:solidFill>
                          <a:effectLst/>
                          <a:latin typeface="Tahoma" pitchFamily="34" charset="0"/>
                        </a:rPr>
                        <a:t>mEq</a:t>
                      </a:r>
                      <a:r>
                        <a:rPr kumimoji="0" lang="en-US" sz="1800" b="0" i="0" u="none" strike="noStrike" cap="none" normalizeH="0" baseline="0" dirty="0">
                          <a:ln>
                            <a:noFill/>
                          </a:ln>
                          <a:solidFill>
                            <a:schemeClr val="tx1"/>
                          </a:solidFill>
                          <a:effectLst/>
                          <a:latin typeface="Tahoma" pitchFamily="34" charset="0"/>
                        </a:rPr>
                        <a:t>/l)</a:t>
                      </a:r>
                      <a:endParaRPr kumimoji="0" lang="el-GR" sz="1800" b="0" i="0" u="none" strike="noStrike" cap="none" normalizeH="0" baseline="0" dirty="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dirty="0">
                          <a:ln>
                            <a:noFill/>
                          </a:ln>
                          <a:solidFill>
                            <a:schemeClr val="tx1"/>
                          </a:solidFill>
                          <a:effectLst/>
                          <a:latin typeface="Tahoma" pitchFamily="34" charset="0"/>
                        </a:rPr>
                        <a:t>K (</a:t>
                      </a:r>
                      <a:r>
                        <a:rPr kumimoji="0" lang="en-US" sz="1800" b="0" i="0" u="none" strike="noStrike" cap="none" normalizeH="0" baseline="0" dirty="0" err="1">
                          <a:ln>
                            <a:noFill/>
                          </a:ln>
                          <a:solidFill>
                            <a:schemeClr val="tx1"/>
                          </a:solidFill>
                          <a:effectLst/>
                          <a:latin typeface="Tahoma" pitchFamily="34" charset="0"/>
                        </a:rPr>
                        <a:t>mEq</a:t>
                      </a:r>
                      <a:r>
                        <a:rPr kumimoji="0" lang="en-US" sz="1800" b="0" i="0" u="none" strike="noStrike" cap="none" normalizeH="0" baseline="0" dirty="0">
                          <a:ln>
                            <a:noFill/>
                          </a:ln>
                          <a:solidFill>
                            <a:schemeClr val="tx1"/>
                          </a:solidFill>
                          <a:effectLst/>
                          <a:latin typeface="Tahoma" pitchFamily="34" charset="0"/>
                        </a:rPr>
                        <a:t>/l)</a:t>
                      </a:r>
                      <a:endParaRPr kumimoji="0" lang="el-GR" sz="1800" b="0" i="0" u="none" strike="noStrike" cap="none" normalizeH="0" baseline="0" dirty="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a:ln>
                            <a:noFill/>
                          </a:ln>
                          <a:solidFill>
                            <a:schemeClr val="tx1"/>
                          </a:solidFill>
                          <a:effectLst/>
                          <a:latin typeface="Tahoma" pitchFamily="34" charset="0"/>
                        </a:rPr>
                        <a:t>Ca (mEq/l)</a:t>
                      </a: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dirty="0">
                          <a:ln>
                            <a:noFill/>
                          </a:ln>
                          <a:solidFill>
                            <a:schemeClr val="tx1"/>
                          </a:solidFill>
                          <a:effectLst/>
                          <a:latin typeface="Tahoma" pitchFamily="34" charset="0"/>
                        </a:rPr>
                        <a:t>Mg </a:t>
                      </a:r>
                      <a:r>
                        <a:rPr kumimoji="0" lang="en-US" sz="1600" b="0" i="0" u="none" strike="noStrike" cap="none" normalizeH="0" baseline="0" dirty="0">
                          <a:ln>
                            <a:noFill/>
                          </a:ln>
                          <a:solidFill>
                            <a:schemeClr val="tx1"/>
                          </a:solidFill>
                          <a:effectLst/>
                          <a:latin typeface="Tahoma" pitchFamily="34" charset="0"/>
                        </a:rPr>
                        <a:t>(</a:t>
                      </a:r>
                      <a:r>
                        <a:rPr kumimoji="0" lang="en-US" sz="1600" b="0" i="0" u="none" strike="noStrike" cap="none" normalizeH="0" baseline="0" dirty="0" err="1">
                          <a:ln>
                            <a:noFill/>
                          </a:ln>
                          <a:solidFill>
                            <a:schemeClr val="tx1"/>
                          </a:solidFill>
                          <a:effectLst/>
                          <a:latin typeface="Tahoma" pitchFamily="34" charset="0"/>
                        </a:rPr>
                        <a:t>mEq</a:t>
                      </a:r>
                      <a:r>
                        <a:rPr kumimoji="0" lang="en-US" sz="1600" b="0" i="0" u="none" strike="noStrike" cap="none" normalizeH="0" baseline="0" dirty="0">
                          <a:ln>
                            <a:noFill/>
                          </a:ln>
                          <a:solidFill>
                            <a:schemeClr val="tx1"/>
                          </a:solidFill>
                          <a:effectLst/>
                          <a:latin typeface="Tahoma" pitchFamily="34" charset="0"/>
                        </a:rPr>
                        <a:t>/l)</a:t>
                      </a:r>
                      <a:endParaRPr kumimoji="0" lang="el-GR" sz="1600" b="0" i="0" u="none" strike="noStrike" cap="none" normalizeH="0" baseline="0" dirty="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l-GR" sz="1800" b="0" i="0" u="none" strike="noStrike" cap="none" normalizeH="0" baseline="0">
                          <a:ln>
                            <a:noFill/>
                          </a:ln>
                          <a:solidFill>
                            <a:schemeClr val="tx1"/>
                          </a:solidFill>
                          <a:effectLst/>
                          <a:latin typeface="Tahoma" pitchFamily="34" charset="0"/>
                        </a:rPr>
                        <a:t>Ρυθμιστικά </a:t>
                      </a:r>
                      <a:r>
                        <a:rPr kumimoji="0" lang="en-US" sz="1800" b="0" i="0" u="none" strike="noStrike" cap="none" normalizeH="0" baseline="0">
                          <a:ln>
                            <a:noFill/>
                          </a:ln>
                          <a:solidFill>
                            <a:schemeClr val="tx1"/>
                          </a:solidFill>
                          <a:effectLst/>
                          <a:latin typeface="Tahoma" pitchFamily="34" charset="0"/>
                        </a:rPr>
                        <a:t>(mEq/l)</a:t>
                      </a: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a:ln>
                            <a:noFill/>
                          </a:ln>
                          <a:solidFill>
                            <a:schemeClr val="tx1"/>
                          </a:solidFill>
                          <a:effectLst/>
                          <a:latin typeface="Tahoma" pitchFamily="34" charset="0"/>
                        </a:rPr>
                        <a:t>PH</a:t>
                      </a: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l-GR" sz="1800" b="0" i="0" u="none" strike="noStrike" cap="none" normalizeH="0" baseline="0">
                          <a:ln>
                            <a:noFill/>
                          </a:ln>
                          <a:solidFill>
                            <a:schemeClr val="tx1"/>
                          </a:solidFill>
                          <a:effectLst/>
                          <a:latin typeface="Tahoma" pitchFamily="34" charset="0"/>
                        </a:rPr>
                        <a:t>Ωσμωτικότητα </a:t>
                      </a:r>
                      <a:r>
                        <a:rPr kumimoji="0" lang="en-US" sz="1800" b="0" i="0" u="none" strike="noStrike" cap="none" normalizeH="0" baseline="0">
                          <a:ln>
                            <a:noFill/>
                          </a:ln>
                          <a:solidFill>
                            <a:schemeClr val="tx1"/>
                          </a:solidFill>
                          <a:effectLst/>
                          <a:latin typeface="Tahoma" pitchFamily="34" charset="0"/>
                        </a:rPr>
                        <a:t>(mOsm/l)</a:t>
                      </a: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79737444"/>
                  </a:ext>
                </a:extLst>
              </a:tr>
              <a:tr h="78483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l-GR" sz="1800" b="0" i="0" u="none" strike="noStrike" cap="none" normalizeH="0" baseline="0">
                          <a:ln>
                            <a:noFill/>
                          </a:ln>
                          <a:solidFill>
                            <a:schemeClr val="tx1"/>
                          </a:solidFill>
                          <a:effectLst/>
                          <a:latin typeface="Tahoma" pitchFamily="34" charset="0"/>
                        </a:rPr>
                        <a:t>Πλάσμα</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a:ln>
                            <a:noFill/>
                          </a:ln>
                          <a:solidFill>
                            <a:schemeClr val="tx1"/>
                          </a:solidFill>
                          <a:effectLst/>
                          <a:latin typeface="Tahoma" pitchFamily="34" charset="0"/>
                        </a:rPr>
                        <a:t>141</a:t>
                      </a: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a:ln>
                            <a:noFill/>
                          </a:ln>
                          <a:solidFill>
                            <a:schemeClr val="tx1"/>
                          </a:solidFill>
                          <a:effectLst/>
                          <a:latin typeface="Tahoma" pitchFamily="34" charset="0"/>
                        </a:rPr>
                        <a:t>103</a:t>
                      </a: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dirty="0">
                          <a:ln>
                            <a:noFill/>
                          </a:ln>
                          <a:solidFill>
                            <a:schemeClr val="tx1"/>
                          </a:solidFill>
                          <a:effectLst/>
                          <a:latin typeface="Tahoma" pitchFamily="34" charset="0"/>
                        </a:rPr>
                        <a:t>4-5</a:t>
                      </a:r>
                      <a:endParaRPr kumimoji="0" lang="el-GR" sz="1800" b="0" i="0" u="none" strike="noStrike" cap="none" normalizeH="0" baseline="0" dirty="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dirty="0">
                          <a:ln>
                            <a:noFill/>
                          </a:ln>
                          <a:solidFill>
                            <a:schemeClr val="tx1"/>
                          </a:solidFill>
                          <a:effectLst/>
                          <a:latin typeface="Tahoma" pitchFamily="34" charset="0"/>
                        </a:rPr>
                        <a:t>5</a:t>
                      </a:r>
                      <a:endParaRPr kumimoji="0" lang="el-GR" sz="1800" b="0" i="0" u="none" strike="noStrike" cap="none" normalizeH="0" baseline="0" dirty="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dirty="0">
                          <a:ln>
                            <a:noFill/>
                          </a:ln>
                          <a:solidFill>
                            <a:schemeClr val="tx1"/>
                          </a:solidFill>
                          <a:effectLst/>
                          <a:latin typeface="Tahoma" pitchFamily="34" charset="0"/>
                        </a:rPr>
                        <a:t>2</a:t>
                      </a:r>
                      <a:endParaRPr kumimoji="0" lang="el-GR" sz="1800" b="0" i="0" u="none" strike="noStrike" cap="none" normalizeH="0" baseline="0" dirty="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l-GR" sz="1800" b="0" i="0" u="none" strike="noStrike" cap="none" normalizeH="0" baseline="0" dirty="0" err="1">
                          <a:ln>
                            <a:noFill/>
                          </a:ln>
                          <a:solidFill>
                            <a:schemeClr val="tx1"/>
                          </a:solidFill>
                          <a:effectLst/>
                          <a:latin typeface="Tahoma" pitchFamily="34" charset="0"/>
                        </a:rPr>
                        <a:t>Διττανθρακικά</a:t>
                      </a:r>
                      <a:r>
                        <a:rPr kumimoji="0" lang="el-GR" sz="1800" b="0" i="0" u="none" strike="noStrike" cap="none" normalizeH="0" baseline="0" dirty="0">
                          <a:ln>
                            <a:noFill/>
                          </a:ln>
                          <a:solidFill>
                            <a:schemeClr val="tx1"/>
                          </a:solidFill>
                          <a:effectLst/>
                          <a:latin typeface="Tahoma" pitchFamily="34" charset="0"/>
                        </a:rPr>
                        <a:t> </a:t>
                      </a:r>
                      <a:r>
                        <a:rPr kumimoji="0" lang="en-US" sz="1800" b="0" i="0" u="none" strike="noStrike" cap="none" normalizeH="0" baseline="0" dirty="0">
                          <a:ln>
                            <a:noFill/>
                          </a:ln>
                          <a:solidFill>
                            <a:schemeClr val="tx1"/>
                          </a:solidFill>
                          <a:effectLst/>
                          <a:latin typeface="Tahoma" pitchFamily="34" charset="0"/>
                        </a:rPr>
                        <a:t>(26)</a:t>
                      </a:r>
                      <a:endParaRPr kumimoji="0" lang="el-GR" sz="1800" b="0" i="0" u="none" strike="noStrike" cap="none" normalizeH="0" baseline="0" dirty="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a:ln>
                            <a:noFill/>
                          </a:ln>
                          <a:solidFill>
                            <a:schemeClr val="tx1"/>
                          </a:solidFill>
                          <a:effectLst/>
                          <a:latin typeface="Tahoma" pitchFamily="34" charset="0"/>
                        </a:rPr>
                        <a:t>7,4</a:t>
                      </a: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dirty="0">
                          <a:ln>
                            <a:noFill/>
                          </a:ln>
                          <a:solidFill>
                            <a:srgbClr val="0000CC"/>
                          </a:solidFill>
                          <a:effectLst/>
                          <a:latin typeface="Tahoma" pitchFamily="34" charset="0"/>
                        </a:rPr>
                        <a:t>289</a:t>
                      </a:r>
                      <a:endParaRPr kumimoji="0" lang="el-GR" sz="1800" b="0" i="0" u="none" strike="noStrike" cap="none" normalizeH="0" baseline="0" dirty="0">
                        <a:ln>
                          <a:noFill/>
                        </a:ln>
                        <a:solidFill>
                          <a:srgbClr val="0000CC"/>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50980643"/>
                  </a:ext>
                </a:extLst>
              </a:tr>
              <a:tr h="67565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l-GR" sz="1800" b="0" i="0" u="none" strike="noStrike" cap="none" normalizeH="0" baseline="0" dirty="0">
                          <a:ln>
                            <a:noFill/>
                          </a:ln>
                          <a:solidFill>
                            <a:schemeClr val="tx1"/>
                          </a:solidFill>
                          <a:effectLst/>
                          <a:latin typeface="Tahoma" pitchFamily="34" charset="0"/>
                        </a:rPr>
                        <a:t>0,9% </a:t>
                      </a:r>
                      <a:r>
                        <a:rPr kumimoji="0" lang="en-US" sz="1800" b="0" i="0" u="none" strike="noStrike" cap="none" normalizeH="0" baseline="0" dirty="0" err="1">
                          <a:ln>
                            <a:noFill/>
                          </a:ln>
                          <a:solidFill>
                            <a:schemeClr val="tx1"/>
                          </a:solidFill>
                          <a:effectLst/>
                          <a:latin typeface="Tahoma" pitchFamily="34" charset="0"/>
                        </a:rPr>
                        <a:t>NaCl</a:t>
                      </a:r>
                      <a:endParaRPr kumimoji="0" lang="el-GR" sz="1800" b="0" i="0" u="none" strike="noStrike" cap="none" normalizeH="0" baseline="0" dirty="0">
                        <a:ln>
                          <a:noFill/>
                        </a:ln>
                        <a:solidFill>
                          <a:schemeClr val="tx1"/>
                        </a:solidFill>
                        <a:effectLst/>
                        <a:latin typeface="Tahoma" pitchFamily="34" charset="0"/>
                      </a:endParaRP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a:ln>
                            <a:noFill/>
                          </a:ln>
                          <a:solidFill>
                            <a:srgbClr val="FF0000"/>
                          </a:solidFill>
                          <a:effectLst/>
                          <a:latin typeface="Tahoma" pitchFamily="34" charset="0"/>
                        </a:rPr>
                        <a:t>154</a:t>
                      </a:r>
                      <a:endParaRPr kumimoji="0" lang="el-GR" sz="1800" b="0" i="0" u="none" strike="noStrike" cap="none" normalizeH="0" baseline="0">
                        <a:ln>
                          <a:noFill/>
                        </a:ln>
                        <a:solidFill>
                          <a:srgbClr val="FF0000"/>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a:ln>
                            <a:noFill/>
                          </a:ln>
                          <a:solidFill>
                            <a:schemeClr val="tx1"/>
                          </a:solidFill>
                          <a:effectLst/>
                          <a:latin typeface="Tahoma" pitchFamily="34" charset="0"/>
                        </a:rPr>
                        <a:t>154</a:t>
                      </a: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l-GR" sz="1800" b="0" i="0" u="none" strike="noStrike" cap="none" normalizeH="0" baseline="0" dirty="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dirty="0">
                          <a:ln>
                            <a:noFill/>
                          </a:ln>
                          <a:solidFill>
                            <a:schemeClr val="tx1"/>
                          </a:solidFill>
                          <a:effectLst/>
                          <a:latin typeface="Tahoma" pitchFamily="34" charset="0"/>
                        </a:rPr>
                        <a:t>5,7</a:t>
                      </a:r>
                      <a:endParaRPr kumimoji="0" lang="el-GR" sz="1800" b="0" i="0" u="none" strike="noStrike" cap="none" normalizeH="0" baseline="0" dirty="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dirty="0">
                          <a:ln>
                            <a:noFill/>
                          </a:ln>
                          <a:solidFill>
                            <a:srgbClr val="0000CC"/>
                          </a:solidFill>
                          <a:effectLst/>
                          <a:latin typeface="Tahoma" pitchFamily="34" charset="0"/>
                        </a:rPr>
                        <a:t>308</a:t>
                      </a:r>
                      <a:endParaRPr kumimoji="0" lang="el-GR" sz="1800" b="0" i="0" u="none" strike="noStrike" cap="none" normalizeH="0" baseline="0" dirty="0">
                        <a:ln>
                          <a:noFill/>
                        </a:ln>
                        <a:solidFill>
                          <a:srgbClr val="0000CC"/>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94708951"/>
                  </a:ext>
                </a:extLst>
              </a:tr>
              <a:tr h="67775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a:ln>
                            <a:noFill/>
                          </a:ln>
                          <a:solidFill>
                            <a:schemeClr val="tx1"/>
                          </a:solidFill>
                          <a:effectLst/>
                          <a:latin typeface="Tahoma" pitchFamily="34" charset="0"/>
                        </a:rPr>
                        <a:t>Ringers Solution</a:t>
                      </a:r>
                      <a:endParaRPr kumimoji="0" lang="el-GR" sz="1800" b="0" i="0" u="none" strike="noStrike" cap="none" normalizeH="0" baseline="0">
                        <a:ln>
                          <a:noFill/>
                        </a:ln>
                        <a:solidFill>
                          <a:schemeClr val="tx1"/>
                        </a:solidFill>
                        <a:effectLst/>
                        <a:latin typeface="Tahoma" pitchFamily="34" charset="0"/>
                      </a:endParaRP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a:ln>
                            <a:noFill/>
                          </a:ln>
                          <a:solidFill>
                            <a:schemeClr val="tx1"/>
                          </a:solidFill>
                          <a:effectLst/>
                          <a:latin typeface="Tahoma" pitchFamily="34" charset="0"/>
                        </a:rPr>
                        <a:t>147</a:t>
                      </a: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a:ln>
                            <a:noFill/>
                          </a:ln>
                          <a:solidFill>
                            <a:schemeClr val="tx1"/>
                          </a:solidFill>
                          <a:effectLst/>
                          <a:latin typeface="Tahoma" pitchFamily="34" charset="0"/>
                        </a:rPr>
                        <a:t>155</a:t>
                      </a: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a:ln>
                            <a:noFill/>
                          </a:ln>
                          <a:solidFill>
                            <a:schemeClr val="tx1"/>
                          </a:solidFill>
                          <a:effectLst/>
                          <a:latin typeface="Tahoma" pitchFamily="34" charset="0"/>
                        </a:rPr>
                        <a:t>4</a:t>
                      </a: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a:ln>
                            <a:noFill/>
                          </a:ln>
                          <a:solidFill>
                            <a:srgbClr val="FF0000"/>
                          </a:solidFill>
                          <a:effectLst/>
                          <a:latin typeface="Tahoma" pitchFamily="34" charset="0"/>
                        </a:rPr>
                        <a:t>4,4</a:t>
                      </a:r>
                      <a:endParaRPr kumimoji="0" lang="el-GR" sz="1800" b="0" i="0" u="none" strike="noStrike" cap="none" normalizeH="0" baseline="0">
                        <a:ln>
                          <a:noFill/>
                        </a:ln>
                        <a:solidFill>
                          <a:srgbClr val="FF0000"/>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dirty="0">
                          <a:ln>
                            <a:noFill/>
                          </a:ln>
                          <a:solidFill>
                            <a:srgbClr val="0000CC"/>
                          </a:solidFill>
                          <a:effectLst/>
                          <a:latin typeface="Tahoma" pitchFamily="34" charset="0"/>
                        </a:rPr>
                        <a:t>309</a:t>
                      </a:r>
                      <a:endParaRPr kumimoji="0" lang="el-GR" sz="1800" b="0" i="0" u="none" strike="noStrike" cap="none" normalizeH="0" baseline="0" dirty="0">
                        <a:ln>
                          <a:noFill/>
                        </a:ln>
                        <a:solidFill>
                          <a:srgbClr val="0000CC"/>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99950994"/>
                  </a:ext>
                </a:extLst>
              </a:tr>
              <a:tr h="78483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a:ln>
                            <a:noFill/>
                          </a:ln>
                          <a:solidFill>
                            <a:schemeClr val="tx1"/>
                          </a:solidFill>
                          <a:effectLst/>
                          <a:latin typeface="Tahoma" pitchFamily="34" charset="0"/>
                        </a:rPr>
                        <a:t>Ringers </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a:ln>
                            <a:noFill/>
                          </a:ln>
                          <a:solidFill>
                            <a:schemeClr val="tx1"/>
                          </a:solidFill>
                          <a:effectLst/>
                          <a:latin typeface="Tahoma" pitchFamily="34" charset="0"/>
                        </a:rPr>
                        <a:t>Lactate</a:t>
                      </a:r>
                      <a:endParaRPr kumimoji="0" lang="el-GR" sz="1800" b="0" i="0" u="none" strike="noStrike" cap="none" normalizeH="0" baseline="0">
                        <a:ln>
                          <a:noFill/>
                        </a:ln>
                        <a:solidFill>
                          <a:schemeClr val="tx1"/>
                        </a:solidFill>
                        <a:effectLst/>
                        <a:latin typeface="Tahoma" pitchFamily="34" charset="0"/>
                      </a:endParaRP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a:ln>
                            <a:noFill/>
                          </a:ln>
                          <a:solidFill>
                            <a:schemeClr val="tx1"/>
                          </a:solidFill>
                          <a:effectLst/>
                          <a:latin typeface="Tahoma" pitchFamily="34" charset="0"/>
                        </a:rPr>
                        <a:t>130</a:t>
                      </a: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a:ln>
                            <a:noFill/>
                          </a:ln>
                          <a:solidFill>
                            <a:schemeClr val="tx1"/>
                          </a:solidFill>
                          <a:effectLst/>
                          <a:latin typeface="Tahoma" pitchFamily="34" charset="0"/>
                        </a:rPr>
                        <a:t>109</a:t>
                      </a: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a:ln>
                            <a:noFill/>
                          </a:ln>
                          <a:solidFill>
                            <a:schemeClr val="tx1"/>
                          </a:solidFill>
                          <a:effectLst/>
                          <a:latin typeface="Tahoma" pitchFamily="34" charset="0"/>
                        </a:rPr>
                        <a:t>4</a:t>
                      </a: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a:ln>
                            <a:noFill/>
                          </a:ln>
                          <a:solidFill>
                            <a:srgbClr val="FF0000"/>
                          </a:solidFill>
                          <a:effectLst/>
                          <a:latin typeface="Tahoma" pitchFamily="34" charset="0"/>
                        </a:rPr>
                        <a:t>3</a:t>
                      </a:r>
                      <a:endParaRPr kumimoji="0" lang="el-GR" sz="1800" b="0" i="0" u="none" strike="noStrike" cap="none" normalizeH="0" baseline="0">
                        <a:ln>
                          <a:noFill/>
                        </a:ln>
                        <a:solidFill>
                          <a:srgbClr val="FF0000"/>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l-GR" sz="1800" b="0" i="0" u="none" strike="noStrike" cap="none" normalizeH="0" baseline="0">
                          <a:ln>
                            <a:noFill/>
                          </a:ln>
                          <a:solidFill>
                            <a:srgbClr val="FF0000"/>
                          </a:solidFill>
                          <a:effectLst/>
                          <a:latin typeface="Tahoma" pitchFamily="34" charset="0"/>
                        </a:rPr>
                        <a:t>Γαλακτικό οξύ </a:t>
                      </a:r>
                      <a:r>
                        <a:rPr kumimoji="0" lang="en-US" sz="1800" b="0" i="0" u="none" strike="noStrike" cap="none" normalizeH="0" baseline="0">
                          <a:ln>
                            <a:noFill/>
                          </a:ln>
                          <a:solidFill>
                            <a:srgbClr val="FF0000"/>
                          </a:solidFill>
                          <a:effectLst/>
                          <a:latin typeface="Tahoma" pitchFamily="34" charset="0"/>
                        </a:rPr>
                        <a:t>(28)</a:t>
                      </a:r>
                      <a:endParaRPr kumimoji="0" lang="el-GR" sz="1800" b="0" i="0" u="none" strike="noStrike" cap="none" normalizeH="0" baseline="0">
                        <a:ln>
                          <a:noFill/>
                        </a:ln>
                        <a:solidFill>
                          <a:srgbClr val="FF0000"/>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a:ln>
                            <a:noFill/>
                          </a:ln>
                          <a:solidFill>
                            <a:schemeClr val="tx1"/>
                          </a:solidFill>
                          <a:effectLst/>
                          <a:latin typeface="Tahoma" pitchFamily="34" charset="0"/>
                        </a:rPr>
                        <a:t>6,4</a:t>
                      </a:r>
                      <a:endParaRPr kumimoji="0" lang="el-GR" sz="1800" b="0" i="0" u="none" strike="noStrike" cap="none" normalizeH="0" baseline="0">
                        <a:ln>
                          <a:noFill/>
                        </a:ln>
                        <a:solidFill>
                          <a:schemeClr val="tx1"/>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dirty="0">
                          <a:ln>
                            <a:noFill/>
                          </a:ln>
                          <a:solidFill>
                            <a:srgbClr val="0000CC"/>
                          </a:solidFill>
                          <a:effectLst/>
                          <a:latin typeface="Tahoma" pitchFamily="34" charset="0"/>
                        </a:rPr>
                        <a:t>273</a:t>
                      </a:r>
                      <a:endParaRPr kumimoji="0" lang="el-GR" sz="1800" b="0" i="0" u="none" strike="noStrike" cap="none" normalizeH="0" baseline="0" dirty="0">
                        <a:ln>
                          <a:noFill/>
                        </a:ln>
                        <a:solidFill>
                          <a:srgbClr val="0000CC"/>
                        </a:solidFill>
                        <a:effectLst/>
                        <a:latin typeface="Tahoma" pitchFamily="34" charset="0"/>
                      </a:endParaRP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36685590"/>
                  </a:ext>
                </a:extLst>
              </a:tr>
            </a:tbl>
          </a:graphicData>
        </a:graphic>
      </p:graphicFrame>
    </p:spTree>
    <p:extLst>
      <p:ext uri="{BB962C8B-B14F-4D97-AF65-F5344CB8AC3E}">
        <p14:creationId xmlns:p14="http://schemas.microsoft.com/office/powerpoint/2010/main" val="25893457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Κρυσταλλοειδή διαλύματα</a:t>
            </a:r>
          </a:p>
        </p:txBody>
      </p:sp>
      <p:sp>
        <p:nvSpPr>
          <p:cNvPr id="3" name="Θέση περιεχομένου 2"/>
          <p:cNvSpPr>
            <a:spLocks noGrp="1"/>
          </p:cNvSpPr>
          <p:nvPr>
            <p:ph idx="1"/>
          </p:nvPr>
        </p:nvSpPr>
        <p:spPr/>
        <p:txBody>
          <a:bodyPr>
            <a:normAutofit fontScale="92500" lnSpcReduction="10000"/>
          </a:bodyPr>
          <a:lstStyle/>
          <a:p>
            <a:r>
              <a:rPr lang="el-GR" dirty="0"/>
              <a:t>Κανόνας 3:1 Απαιτούνται 3ml κρυσταλλοειδούς διαλύματος για να αναπληρωθεί απώλεια αίματος 1ml</a:t>
            </a:r>
          </a:p>
          <a:p>
            <a:r>
              <a:rPr lang="el-GR" dirty="0"/>
              <a:t>Μετά από χορήγηση 1lt N/S  ο </a:t>
            </a:r>
            <a:r>
              <a:rPr lang="el-GR" dirty="0" err="1"/>
              <a:t>ενδαγγειακός</a:t>
            </a:r>
            <a:r>
              <a:rPr lang="el-GR" dirty="0"/>
              <a:t> όγκος αυξάνεται κατά 275 </a:t>
            </a:r>
            <a:r>
              <a:rPr lang="el-GR" dirty="0" err="1"/>
              <a:t>ml</a:t>
            </a:r>
            <a:r>
              <a:rPr lang="el-GR" dirty="0"/>
              <a:t> ενώ ο διάμεσος κατά 875ml.</a:t>
            </a:r>
          </a:p>
          <a:p>
            <a:r>
              <a:rPr lang="el-GR" dirty="0"/>
              <a:t>R/L ασύμβατο με αρκετά φάρμακα επειδή το </a:t>
            </a:r>
            <a:r>
              <a:rPr lang="el-GR" dirty="0" err="1"/>
              <a:t>Ca</a:t>
            </a:r>
            <a:r>
              <a:rPr lang="el-GR" dirty="0"/>
              <a:t> μπορεί να επηρεάσει τη βιοδιαθεσιμότητά τους</a:t>
            </a:r>
          </a:p>
          <a:p>
            <a:r>
              <a:rPr lang="el-GR" dirty="0"/>
              <a:t>R/L δεσμεύει τα κιτρικά άλατα που έχουν ως αντιπηκτικό τα παράγωγα αίματος και μπορεί να προκαλέσει θρόμβωση </a:t>
            </a:r>
          </a:p>
          <a:p>
            <a:endParaRPr lang="el-GR" dirty="0"/>
          </a:p>
        </p:txBody>
      </p:sp>
    </p:spTree>
    <p:extLst>
      <p:ext uri="{BB962C8B-B14F-4D97-AF65-F5344CB8AC3E}">
        <p14:creationId xmlns:p14="http://schemas.microsoft.com/office/powerpoint/2010/main" val="17126097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ΠΑΡΑΔΕΙΓΜΑΤΑ</a:t>
            </a:r>
          </a:p>
        </p:txBody>
      </p:sp>
      <p:graphicFrame>
        <p:nvGraphicFramePr>
          <p:cNvPr id="5" name="Πίνακας 4"/>
          <p:cNvGraphicFramePr>
            <a:graphicFrameLocks noGrp="1"/>
          </p:cNvGraphicFramePr>
          <p:nvPr>
            <p:extLst>
              <p:ext uri="{D42A27DB-BD31-4B8C-83A1-F6EECF244321}">
                <p14:modId xmlns:p14="http://schemas.microsoft.com/office/powerpoint/2010/main" val="2143723446"/>
              </p:ext>
            </p:extLst>
          </p:nvPr>
        </p:nvGraphicFramePr>
        <p:xfrm>
          <a:off x="0" y="1172218"/>
          <a:ext cx="9144001" cy="3931920"/>
        </p:xfrm>
        <a:graphic>
          <a:graphicData uri="http://schemas.openxmlformats.org/drawingml/2006/table">
            <a:tbl>
              <a:tblPr firstRow="1" bandRow="1">
                <a:tableStyleId>{5C22544A-7EE6-4342-B048-85BDC9FD1C3A}</a:tableStyleId>
              </a:tblPr>
              <a:tblGrid>
                <a:gridCol w="1239201">
                  <a:extLst>
                    <a:ext uri="{9D8B030D-6E8A-4147-A177-3AD203B41FA5}">
                      <a16:colId xmlns:a16="http://schemas.microsoft.com/office/drawing/2014/main" val="2483584106"/>
                    </a:ext>
                  </a:extLst>
                </a:gridCol>
                <a:gridCol w="3130614">
                  <a:extLst>
                    <a:ext uri="{9D8B030D-6E8A-4147-A177-3AD203B41FA5}">
                      <a16:colId xmlns:a16="http://schemas.microsoft.com/office/drawing/2014/main" val="3378919359"/>
                    </a:ext>
                  </a:extLst>
                </a:gridCol>
                <a:gridCol w="4774186">
                  <a:extLst>
                    <a:ext uri="{9D8B030D-6E8A-4147-A177-3AD203B41FA5}">
                      <a16:colId xmlns:a16="http://schemas.microsoft.com/office/drawing/2014/main" val="4284012973"/>
                    </a:ext>
                  </a:extLst>
                </a:gridCol>
              </a:tblGrid>
              <a:tr h="370840">
                <a:tc>
                  <a:txBody>
                    <a:bodyPr/>
                    <a:lstStyle/>
                    <a:p>
                      <a:r>
                        <a:rPr lang="el-GR" sz="2000" dirty="0"/>
                        <a:t>ΔΙΑΛΥΜΑ</a:t>
                      </a:r>
                    </a:p>
                  </a:txBody>
                  <a:tcPr/>
                </a:tc>
                <a:tc>
                  <a:txBody>
                    <a:bodyPr/>
                    <a:lstStyle/>
                    <a:p>
                      <a:r>
                        <a:rPr lang="el-GR" sz="2000" dirty="0"/>
                        <a:t>ΩΣΜΩΤΙΚΟΤΗΤΑ</a:t>
                      </a:r>
                    </a:p>
                  </a:txBody>
                  <a:tcPr/>
                </a:tc>
                <a:tc>
                  <a:txBody>
                    <a:bodyPr/>
                    <a:lstStyle/>
                    <a:p>
                      <a:r>
                        <a:rPr lang="el-GR" sz="2000" dirty="0"/>
                        <a:t>ΠΕΡΙΟΡΙΣΜΟΙ ΧΡΗΣΗΣ</a:t>
                      </a:r>
                    </a:p>
                  </a:txBody>
                  <a:tcPr/>
                </a:tc>
                <a:extLst>
                  <a:ext uri="{0D108BD9-81ED-4DB2-BD59-A6C34878D82A}">
                    <a16:rowId xmlns:a16="http://schemas.microsoft.com/office/drawing/2014/main" val="2786957668"/>
                  </a:ext>
                </a:extLst>
              </a:tr>
              <a:tr h="370840">
                <a:tc>
                  <a:txBody>
                    <a:bodyPr/>
                    <a:lstStyle/>
                    <a:p>
                      <a:r>
                        <a:rPr lang="en-US" sz="2000" dirty="0"/>
                        <a:t>N/S 0,9%</a:t>
                      </a:r>
                      <a:endParaRPr lang="el-GR" sz="2000" dirty="0"/>
                    </a:p>
                  </a:txBody>
                  <a:tcPr/>
                </a:tc>
                <a:tc>
                  <a:txBody>
                    <a:bodyPr/>
                    <a:lstStyle/>
                    <a:p>
                      <a:pPr marL="0" indent="0">
                        <a:tabLst>
                          <a:tab pos="0" algn="l"/>
                          <a:tab pos="2603500" algn="l"/>
                        </a:tabLst>
                      </a:pPr>
                      <a:r>
                        <a:rPr lang="el-GR" sz="2000" dirty="0"/>
                        <a:t> Ισότονο (308</a:t>
                      </a:r>
                      <a:r>
                        <a:rPr lang="en-US" sz="2000" dirty="0" err="1"/>
                        <a:t>mOsmol</a:t>
                      </a:r>
                      <a:r>
                        <a:rPr lang="en-US" sz="2000" dirty="0"/>
                        <a:t>/L)</a:t>
                      </a:r>
                      <a:endParaRPr lang="el-GR" sz="2000" dirty="0"/>
                    </a:p>
                  </a:txBody>
                  <a:tcPr/>
                </a:tc>
                <a:tc>
                  <a:txBody>
                    <a:bodyPr/>
                    <a:lstStyle/>
                    <a:p>
                      <a:r>
                        <a:rPr lang="el-GR" sz="2000" dirty="0"/>
                        <a:t>Αναπληρώνει το έλλειμμα σε </a:t>
                      </a:r>
                      <a:r>
                        <a:rPr lang="el-GR" sz="2000" dirty="0" err="1"/>
                        <a:t>NaCI</a:t>
                      </a:r>
                      <a:r>
                        <a:rPr lang="el-GR" sz="2000" dirty="0"/>
                        <a:t> και αποκαθιστά ή </a:t>
                      </a:r>
                      <a:r>
                        <a:rPr lang="el-GR" sz="2000" dirty="0" err="1"/>
                        <a:t>διατείνει</a:t>
                      </a:r>
                      <a:r>
                        <a:rPr lang="el-GR" sz="2000" dirty="0"/>
                        <a:t> τον </a:t>
                      </a:r>
                      <a:r>
                        <a:rPr lang="el-GR" sz="2000" dirty="0" err="1"/>
                        <a:t>εξωκυττάριο</a:t>
                      </a:r>
                      <a:r>
                        <a:rPr lang="el-GR" sz="2000" dirty="0"/>
                        <a:t> χώρο. </a:t>
                      </a:r>
                      <a:r>
                        <a:rPr lang="el-GR" sz="2000" b="1" u="sng" dirty="0"/>
                        <a:t>Είναι το μόνο διάλυμα που μπορεί να δοθεί μαζί με προϊόντα αίματος</a:t>
                      </a:r>
                    </a:p>
                  </a:txBody>
                  <a:tcPr/>
                </a:tc>
                <a:extLst>
                  <a:ext uri="{0D108BD9-81ED-4DB2-BD59-A6C34878D82A}">
                    <a16:rowId xmlns:a16="http://schemas.microsoft.com/office/drawing/2014/main" val="718345265"/>
                  </a:ext>
                </a:extLst>
              </a:tr>
              <a:tr h="370840">
                <a:tc>
                  <a:txBody>
                    <a:bodyPr/>
                    <a:lstStyle/>
                    <a:p>
                      <a:r>
                        <a:rPr lang="en-US" sz="2000" dirty="0"/>
                        <a:t>N/S 3%</a:t>
                      </a:r>
                      <a:endParaRPr lang="el-GR" sz="2000" dirty="0"/>
                    </a:p>
                  </a:txBody>
                  <a:tcPr/>
                </a:tc>
                <a:tc>
                  <a:txBody>
                    <a:bodyPr/>
                    <a:lstStyle/>
                    <a:p>
                      <a:pPr marL="88900" indent="-88900">
                        <a:tabLst>
                          <a:tab pos="0" algn="l"/>
                        </a:tabLst>
                      </a:pPr>
                      <a:r>
                        <a:rPr lang="el-GR" sz="2000" dirty="0"/>
                        <a:t>Υπέρτονο (1026 </a:t>
                      </a:r>
                      <a:r>
                        <a:rPr lang="en-US" sz="2000" dirty="0" err="1"/>
                        <a:t>mOsmol</a:t>
                      </a:r>
                      <a:r>
                        <a:rPr lang="en-US" sz="2000" dirty="0"/>
                        <a:t>/L)</a:t>
                      </a:r>
                      <a:endParaRPr lang="el-GR" sz="2000" dirty="0"/>
                    </a:p>
                  </a:txBody>
                  <a:tcPr/>
                </a:tc>
                <a:tc>
                  <a:txBody>
                    <a:bodyPr/>
                    <a:lstStyle/>
                    <a:p>
                      <a:r>
                        <a:rPr lang="el-GR" sz="2000" b="0" u="none" dirty="0"/>
                        <a:t>Αυξάνει το </a:t>
                      </a:r>
                      <a:r>
                        <a:rPr lang="el-GR" sz="2000" b="0" u="none" dirty="0" err="1"/>
                        <a:t>Na</a:t>
                      </a:r>
                      <a:r>
                        <a:rPr lang="el-GR" sz="2000" b="0" u="none" dirty="0"/>
                        <a:t>+ και την </a:t>
                      </a:r>
                      <a:r>
                        <a:rPr lang="el-GR" sz="2000" b="0" u="none" dirty="0" err="1"/>
                        <a:t>ωσμωτικότητα</a:t>
                      </a:r>
                      <a:r>
                        <a:rPr lang="el-GR" sz="2000" b="0" u="none" dirty="0"/>
                        <a:t> του </a:t>
                      </a:r>
                      <a:r>
                        <a:rPr lang="el-GR" sz="2000" b="0" u="none" dirty="0" err="1"/>
                        <a:t>εξωκυττάριου</a:t>
                      </a:r>
                      <a:r>
                        <a:rPr lang="el-GR" sz="2000" b="0" u="none" dirty="0"/>
                        <a:t> χώρου. Μετακινεί Η2Ο από τον ενδοκυττάριο χώρο. Πρέπει να χορηγείται σιγά-σιγά και να ελέγχονται οι πνεύμονες για πιθανή στάση (πνευμονικό οίδημα) όταν χορηγείται. Φορτώνει την κυκλοφορία</a:t>
                      </a:r>
                    </a:p>
                  </a:txBody>
                  <a:tcPr/>
                </a:tc>
                <a:extLst>
                  <a:ext uri="{0D108BD9-81ED-4DB2-BD59-A6C34878D82A}">
                    <a16:rowId xmlns:a16="http://schemas.microsoft.com/office/drawing/2014/main" val="4053853767"/>
                  </a:ext>
                </a:extLst>
              </a:tr>
            </a:tbl>
          </a:graphicData>
        </a:graphic>
      </p:graphicFrame>
    </p:spTree>
    <p:extLst>
      <p:ext uri="{BB962C8B-B14F-4D97-AF65-F5344CB8AC3E}">
        <p14:creationId xmlns:p14="http://schemas.microsoft.com/office/powerpoint/2010/main" val="7473094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ΠΑΡΑΔΕΙΓΜΑΤΑ</a:t>
            </a:r>
          </a:p>
        </p:txBody>
      </p:sp>
      <p:graphicFrame>
        <p:nvGraphicFramePr>
          <p:cNvPr id="5" name="Πίνακας 4"/>
          <p:cNvGraphicFramePr>
            <a:graphicFrameLocks noGrp="1"/>
          </p:cNvGraphicFramePr>
          <p:nvPr>
            <p:extLst>
              <p:ext uri="{D42A27DB-BD31-4B8C-83A1-F6EECF244321}">
                <p14:modId xmlns:p14="http://schemas.microsoft.com/office/powerpoint/2010/main" val="3548445123"/>
              </p:ext>
            </p:extLst>
          </p:nvPr>
        </p:nvGraphicFramePr>
        <p:xfrm>
          <a:off x="-12700" y="1073150"/>
          <a:ext cx="9156699" cy="3718560"/>
        </p:xfrm>
        <a:graphic>
          <a:graphicData uri="http://schemas.openxmlformats.org/drawingml/2006/table">
            <a:tbl>
              <a:tblPr firstRow="1" bandRow="1">
                <a:tableStyleId>{5C22544A-7EE6-4342-B048-85BDC9FD1C3A}</a:tableStyleId>
              </a:tblPr>
              <a:tblGrid>
                <a:gridCol w="1335223">
                  <a:extLst>
                    <a:ext uri="{9D8B030D-6E8A-4147-A177-3AD203B41FA5}">
                      <a16:colId xmlns:a16="http://schemas.microsoft.com/office/drawing/2014/main" val="2483584106"/>
                    </a:ext>
                  </a:extLst>
                </a:gridCol>
                <a:gridCol w="2168321">
                  <a:extLst>
                    <a:ext uri="{9D8B030D-6E8A-4147-A177-3AD203B41FA5}">
                      <a16:colId xmlns:a16="http://schemas.microsoft.com/office/drawing/2014/main" val="3378919359"/>
                    </a:ext>
                  </a:extLst>
                </a:gridCol>
                <a:gridCol w="5653155">
                  <a:extLst>
                    <a:ext uri="{9D8B030D-6E8A-4147-A177-3AD203B41FA5}">
                      <a16:colId xmlns:a16="http://schemas.microsoft.com/office/drawing/2014/main" val="4284012973"/>
                    </a:ext>
                  </a:extLst>
                </a:gridCol>
              </a:tblGrid>
              <a:tr h="370840">
                <a:tc>
                  <a:txBody>
                    <a:bodyPr/>
                    <a:lstStyle/>
                    <a:p>
                      <a:r>
                        <a:rPr lang="el-GR" sz="2000" dirty="0"/>
                        <a:t>ΔΙΑΛΥΜΑ</a:t>
                      </a:r>
                    </a:p>
                  </a:txBody>
                  <a:tcPr/>
                </a:tc>
                <a:tc>
                  <a:txBody>
                    <a:bodyPr/>
                    <a:lstStyle/>
                    <a:p>
                      <a:r>
                        <a:rPr lang="el-GR" sz="2000" dirty="0"/>
                        <a:t>ΩΣΜΩΤΙΚΟΤΗΤΑ</a:t>
                      </a:r>
                    </a:p>
                  </a:txBody>
                  <a:tcPr/>
                </a:tc>
                <a:tc>
                  <a:txBody>
                    <a:bodyPr/>
                    <a:lstStyle/>
                    <a:p>
                      <a:r>
                        <a:rPr lang="el-GR" sz="2000" dirty="0"/>
                        <a:t>ΠΕΡΙΟΡΙΣΜΟΙ ΧΡΗΣΗΣ</a:t>
                      </a:r>
                    </a:p>
                  </a:txBody>
                  <a:tcPr/>
                </a:tc>
                <a:extLst>
                  <a:ext uri="{0D108BD9-81ED-4DB2-BD59-A6C34878D82A}">
                    <a16:rowId xmlns:a16="http://schemas.microsoft.com/office/drawing/2014/main" val="2786957668"/>
                  </a:ext>
                </a:extLst>
              </a:tr>
              <a:tr h="370840">
                <a:tc>
                  <a:txBody>
                    <a:bodyPr/>
                    <a:lstStyle/>
                    <a:p>
                      <a:r>
                        <a:rPr lang="en-US" sz="2000" dirty="0"/>
                        <a:t>D/W 5%</a:t>
                      </a:r>
                      <a:endParaRPr lang="el-GR" sz="2000" dirty="0"/>
                    </a:p>
                  </a:txBody>
                  <a:tcPr/>
                </a:tc>
                <a:tc>
                  <a:txBody>
                    <a:bodyPr/>
                    <a:lstStyle/>
                    <a:p>
                      <a:pPr marL="0" indent="0">
                        <a:tabLst>
                          <a:tab pos="2603500" algn="l"/>
                        </a:tabLst>
                      </a:pPr>
                      <a:r>
                        <a:rPr lang="el-GR" sz="2000" dirty="0"/>
                        <a:t>  Ισότονο </a:t>
                      </a:r>
                    </a:p>
                    <a:p>
                      <a:pPr marL="0" indent="0">
                        <a:tabLst>
                          <a:tab pos="177800" algn="l"/>
                          <a:tab pos="2603500" algn="l"/>
                        </a:tabLst>
                      </a:pPr>
                      <a:r>
                        <a:rPr lang="el-GR" sz="2000" dirty="0"/>
                        <a:t>(252 </a:t>
                      </a:r>
                      <a:r>
                        <a:rPr lang="en-US" sz="2000" dirty="0" err="1"/>
                        <a:t>mOsmol</a:t>
                      </a:r>
                      <a:r>
                        <a:rPr lang="en-US" sz="2000" dirty="0"/>
                        <a:t>/L)</a:t>
                      </a:r>
                      <a:endParaRPr lang="el-GR" sz="2000" dirty="0"/>
                    </a:p>
                  </a:txBody>
                  <a:tcPr/>
                </a:tc>
                <a:tc>
                  <a:txBody>
                    <a:bodyPr/>
                    <a:lstStyle/>
                    <a:p>
                      <a:r>
                        <a:rPr lang="el-GR" sz="2000" dirty="0"/>
                        <a:t>Παρέχει ελεύθερο Η2Ο στον ενδοκυττάριο και </a:t>
                      </a:r>
                      <a:r>
                        <a:rPr lang="el-GR" sz="2000" dirty="0" err="1"/>
                        <a:t>εξωκυττάριο</a:t>
                      </a:r>
                      <a:r>
                        <a:rPr lang="el-GR" sz="2000" dirty="0"/>
                        <a:t> χώρο. Προάγει τη νεφρική αποβολή διαλυμένων ουσιών, δεν παρέχει ηλεκτρολύτες και δίνει ανά λίτρο 170 θερμίδες</a:t>
                      </a:r>
                      <a:endParaRPr lang="el-GR" sz="2000" b="1" u="sng" dirty="0"/>
                    </a:p>
                  </a:txBody>
                  <a:tcPr/>
                </a:tc>
                <a:extLst>
                  <a:ext uri="{0D108BD9-81ED-4DB2-BD59-A6C34878D82A}">
                    <a16:rowId xmlns:a16="http://schemas.microsoft.com/office/drawing/2014/main" val="718345265"/>
                  </a:ext>
                </a:extLst>
              </a:tr>
              <a:tr h="370840">
                <a:tc>
                  <a:txBody>
                    <a:bodyPr/>
                    <a:lstStyle/>
                    <a:p>
                      <a:r>
                        <a:rPr lang="en-US" sz="2000" dirty="0"/>
                        <a:t>D/W 10%</a:t>
                      </a:r>
                      <a:endParaRPr lang="el-GR" sz="2000" dirty="0"/>
                    </a:p>
                  </a:txBody>
                  <a:tcPr/>
                </a:tc>
                <a:tc>
                  <a:txBody>
                    <a:bodyPr/>
                    <a:lstStyle/>
                    <a:p>
                      <a:pPr marL="88900" indent="-88900">
                        <a:tabLst>
                          <a:tab pos="0" algn="l"/>
                        </a:tabLst>
                      </a:pPr>
                      <a:r>
                        <a:rPr lang="el-GR" sz="2000" dirty="0"/>
                        <a:t>Υπέρτονο </a:t>
                      </a:r>
                    </a:p>
                    <a:p>
                      <a:pPr marL="88900" indent="-88900">
                        <a:tabLst>
                          <a:tab pos="0" algn="l"/>
                        </a:tabLst>
                      </a:pPr>
                      <a:r>
                        <a:rPr lang="en-US" sz="2000" dirty="0"/>
                        <a:t>(505 </a:t>
                      </a:r>
                      <a:r>
                        <a:rPr lang="en-US" sz="2000" dirty="0" err="1"/>
                        <a:t>mOsmol</a:t>
                      </a:r>
                      <a:r>
                        <a:rPr lang="en-US" sz="2000" dirty="0"/>
                        <a:t>/L)</a:t>
                      </a:r>
                      <a:endParaRPr lang="el-GR" sz="2000" dirty="0"/>
                    </a:p>
                  </a:txBody>
                  <a:tcPr/>
                </a:tc>
                <a:tc>
                  <a:txBody>
                    <a:bodyPr/>
                    <a:lstStyle/>
                    <a:p>
                      <a:r>
                        <a:rPr lang="el-GR" sz="2000" b="0" u="none" dirty="0"/>
                        <a:t>Προκαλεί ωσμωτική διούρηση, παρέχει Η2Ο και 340 θερμίδες/λίτρο. Μπορεί να είναι ερεθιστικό για τις φλέβες όπου δίδεται</a:t>
                      </a:r>
                    </a:p>
                  </a:txBody>
                  <a:tcPr/>
                </a:tc>
                <a:extLst>
                  <a:ext uri="{0D108BD9-81ED-4DB2-BD59-A6C34878D82A}">
                    <a16:rowId xmlns:a16="http://schemas.microsoft.com/office/drawing/2014/main" val="4053853767"/>
                  </a:ext>
                </a:extLst>
              </a:tr>
              <a:tr h="370840">
                <a:tc>
                  <a:txBody>
                    <a:bodyPr/>
                    <a:lstStyle/>
                    <a:p>
                      <a:r>
                        <a:rPr lang="en-US" sz="2000" dirty="0"/>
                        <a:t>D/W 20%</a:t>
                      </a:r>
                      <a:endParaRPr lang="el-GR" sz="2000" dirty="0"/>
                    </a:p>
                  </a:txBody>
                  <a:tcPr/>
                </a:tc>
                <a:tc>
                  <a:txBody>
                    <a:bodyPr/>
                    <a:lstStyle/>
                    <a:p>
                      <a:pPr marL="88900" indent="-88900">
                        <a:tabLst>
                          <a:tab pos="0" algn="l"/>
                        </a:tabLst>
                      </a:pPr>
                      <a:r>
                        <a:rPr lang="el-GR" sz="2000" dirty="0"/>
                        <a:t>Υπέρτονο </a:t>
                      </a:r>
                    </a:p>
                    <a:p>
                      <a:pPr marL="88900" indent="-88900">
                        <a:tabLst>
                          <a:tab pos="0" algn="l"/>
                        </a:tabLst>
                      </a:pPr>
                      <a:r>
                        <a:rPr lang="el-GR" sz="2000" dirty="0"/>
                        <a:t>(1011 </a:t>
                      </a:r>
                      <a:r>
                        <a:rPr lang="en-US" sz="2000" dirty="0" err="1"/>
                        <a:t>mOsmol</a:t>
                      </a:r>
                      <a:r>
                        <a:rPr lang="en-US" sz="2000" dirty="0"/>
                        <a:t>/L)</a:t>
                      </a:r>
                      <a:endParaRPr lang="el-GR" sz="2000" dirty="0"/>
                    </a:p>
                  </a:txBody>
                  <a:tcPr/>
                </a:tc>
                <a:tc>
                  <a:txBody>
                    <a:bodyPr/>
                    <a:lstStyle/>
                    <a:p>
                      <a:r>
                        <a:rPr lang="el-GR" sz="2000" b="0" u="none" dirty="0"/>
                        <a:t>Προκαλεί ωσμωτική διούρηση, χωρίς να προσφέρει ηλεκτρολύτες. Διαλύματα γλυκόζης με πυκνότητα &gt;10% πρέπει να δίδονται σε κεντρικές φλέβες.</a:t>
                      </a:r>
                    </a:p>
                  </a:txBody>
                  <a:tcPr/>
                </a:tc>
                <a:extLst>
                  <a:ext uri="{0D108BD9-81ED-4DB2-BD59-A6C34878D82A}">
                    <a16:rowId xmlns:a16="http://schemas.microsoft.com/office/drawing/2014/main" val="2617319149"/>
                  </a:ext>
                </a:extLst>
              </a:tr>
            </a:tbl>
          </a:graphicData>
        </a:graphic>
      </p:graphicFrame>
    </p:spTree>
    <p:extLst>
      <p:ext uri="{BB962C8B-B14F-4D97-AF65-F5344CB8AC3E}">
        <p14:creationId xmlns:p14="http://schemas.microsoft.com/office/powerpoint/2010/main" val="353808686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ΠΑΡΑΔΕΙΓΜΑΤΑ</a:t>
            </a:r>
          </a:p>
        </p:txBody>
      </p:sp>
      <p:graphicFrame>
        <p:nvGraphicFramePr>
          <p:cNvPr id="5" name="Πίνακας 4"/>
          <p:cNvGraphicFramePr>
            <a:graphicFrameLocks noGrp="1"/>
          </p:cNvGraphicFramePr>
          <p:nvPr>
            <p:extLst>
              <p:ext uri="{D42A27DB-BD31-4B8C-83A1-F6EECF244321}">
                <p14:modId xmlns:p14="http://schemas.microsoft.com/office/powerpoint/2010/main" val="3227026621"/>
              </p:ext>
            </p:extLst>
          </p:nvPr>
        </p:nvGraphicFramePr>
        <p:xfrm>
          <a:off x="101599" y="1172218"/>
          <a:ext cx="8953296" cy="3718560"/>
        </p:xfrm>
        <a:graphic>
          <a:graphicData uri="http://schemas.openxmlformats.org/drawingml/2006/table">
            <a:tbl>
              <a:tblPr firstRow="1" bandRow="1">
                <a:tableStyleId>{5C22544A-7EE6-4342-B048-85BDC9FD1C3A}</a:tableStyleId>
              </a:tblPr>
              <a:tblGrid>
                <a:gridCol w="1305562">
                  <a:extLst>
                    <a:ext uri="{9D8B030D-6E8A-4147-A177-3AD203B41FA5}">
                      <a16:colId xmlns:a16="http://schemas.microsoft.com/office/drawing/2014/main" val="2483584106"/>
                    </a:ext>
                  </a:extLst>
                </a:gridCol>
                <a:gridCol w="2120155">
                  <a:extLst>
                    <a:ext uri="{9D8B030D-6E8A-4147-A177-3AD203B41FA5}">
                      <a16:colId xmlns:a16="http://schemas.microsoft.com/office/drawing/2014/main" val="3378919359"/>
                    </a:ext>
                  </a:extLst>
                </a:gridCol>
                <a:gridCol w="5527579">
                  <a:extLst>
                    <a:ext uri="{9D8B030D-6E8A-4147-A177-3AD203B41FA5}">
                      <a16:colId xmlns:a16="http://schemas.microsoft.com/office/drawing/2014/main" val="4284012973"/>
                    </a:ext>
                  </a:extLst>
                </a:gridCol>
              </a:tblGrid>
              <a:tr h="370840">
                <a:tc>
                  <a:txBody>
                    <a:bodyPr/>
                    <a:lstStyle/>
                    <a:p>
                      <a:r>
                        <a:rPr lang="el-GR" sz="2000" dirty="0"/>
                        <a:t>ΔΙΑΛΥΜΑ</a:t>
                      </a:r>
                    </a:p>
                  </a:txBody>
                  <a:tcPr/>
                </a:tc>
                <a:tc>
                  <a:txBody>
                    <a:bodyPr/>
                    <a:lstStyle/>
                    <a:p>
                      <a:r>
                        <a:rPr lang="el-GR" sz="2000" dirty="0"/>
                        <a:t>ΩΣΜΩΤΙΚΟΤΗΤΑ</a:t>
                      </a:r>
                    </a:p>
                  </a:txBody>
                  <a:tcPr/>
                </a:tc>
                <a:tc>
                  <a:txBody>
                    <a:bodyPr/>
                    <a:lstStyle/>
                    <a:p>
                      <a:r>
                        <a:rPr lang="el-GR" sz="2000" dirty="0"/>
                        <a:t>ΠΕΡΙΟΡΙΣΜΟΙ ΧΡΗΣΗΣ</a:t>
                      </a:r>
                    </a:p>
                  </a:txBody>
                  <a:tcPr/>
                </a:tc>
                <a:extLst>
                  <a:ext uri="{0D108BD9-81ED-4DB2-BD59-A6C34878D82A}">
                    <a16:rowId xmlns:a16="http://schemas.microsoft.com/office/drawing/2014/main" val="2786957668"/>
                  </a:ext>
                </a:extLst>
              </a:tr>
              <a:tr h="370840">
                <a:tc>
                  <a:txBody>
                    <a:bodyPr/>
                    <a:lstStyle/>
                    <a:p>
                      <a:r>
                        <a:rPr lang="en-US" sz="2000" dirty="0"/>
                        <a:t>D/W 50%</a:t>
                      </a:r>
                    </a:p>
                  </a:txBody>
                  <a:tcPr/>
                </a:tc>
                <a:tc>
                  <a:txBody>
                    <a:bodyPr/>
                    <a:lstStyle/>
                    <a:p>
                      <a:pPr marL="0" indent="0">
                        <a:tabLst>
                          <a:tab pos="177800" algn="l"/>
                          <a:tab pos="2603500" algn="l"/>
                        </a:tabLst>
                      </a:pPr>
                      <a:r>
                        <a:rPr lang="el-GR" sz="2000" dirty="0"/>
                        <a:t>Υπέρτονο </a:t>
                      </a:r>
                      <a:endParaRPr lang="en-US" sz="2000" dirty="0"/>
                    </a:p>
                    <a:p>
                      <a:pPr marL="0" indent="0">
                        <a:tabLst>
                          <a:tab pos="177800" algn="l"/>
                          <a:tab pos="2603500" algn="l"/>
                        </a:tabLst>
                      </a:pPr>
                      <a:r>
                        <a:rPr lang="el-GR" sz="2000" dirty="0"/>
                        <a:t>(1700 </a:t>
                      </a:r>
                      <a:r>
                        <a:rPr lang="en-US" sz="2000" dirty="0" err="1"/>
                        <a:t>mOsmol</a:t>
                      </a:r>
                      <a:r>
                        <a:rPr lang="en-US" sz="2000" dirty="0"/>
                        <a:t>/L)</a:t>
                      </a:r>
                    </a:p>
                  </a:txBody>
                  <a:tcPr/>
                </a:tc>
                <a:tc>
                  <a:txBody>
                    <a:bodyPr/>
                    <a:lstStyle/>
                    <a:p>
                      <a:r>
                        <a:rPr lang="el-GR" sz="2000" dirty="0"/>
                        <a:t>Προκαλεί ωσμωτική διούρηση, χωρίς να προσφέρει ηλεκτρολύτες.</a:t>
                      </a:r>
                      <a:endParaRPr lang="en-US" sz="2000" dirty="0"/>
                    </a:p>
                    <a:p>
                      <a:endParaRPr lang="el-GR" sz="2000" dirty="0"/>
                    </a:p>
                  </a:txBody>
                  <a:tcPr/>
                </a:tc>
                <a:extLst>
                  <a:ext uri="{0D108BD9-81ED-4DB2-BD59-A6C34878D82A}">
                    <a16:rowId xmlns:a16="http://schemas.microsoft.com/office/drawing/2014/main" val="1777793048"/>
                  </a:ext>
                </a:extLst>
              </a:tr>
              <a:tr h="370840">
                <a:tc>
                  <a:txBody>
                    <a:bodyPr/>
                    <a:lstStyle/>
                    <a:p>
                      <a:r>
                        <a:rPr lang="en-US" sz="2000" dirty="0"/>
                        <a:t>Ringers</a:t>
                      </a:r>
                    </a:p>
                  </a:txBody>
                  <a:tcPr/>
                </a:tc>
                <a:tc>
                  <a:txBody>
                    <a:bodyPr/>
                    <a:lstStyle/>
                    <a:p>
                      <a:pPr marL="0" indent="0">
                        <a:tabLst>
                          <a:tab pos="2603500" algn="l"/>
                        </a:tabLst>
                      </a:pPr>
                      <a:r>
                        <a:rPr lang="el-GR" sz="2000" dirty="0"/>
                        <a:t>  Ισότονο </a:t>
                      </a:r>
                    </a:p>
                    <a:p>
                      <a:pPr marL="0" indent="0">
                        <a:tabLst>
                          <a:tab pos="177800" algn="l"/>
                          <a:tab pos="2603500" algn="l"/>
                        </a:tabLst>
                      </a:pPr>
                      <a:r>
                        <a:rPr lang="en-US" sz="2000" dirty="0"/>
                        <a:t>(309 </a:t>
                      </a:r>
                      <a:r>
                        <a:rPr lang="en-US" sz="2000" dirty="0" err="1"/>
                        <a:t>mosmol</a:t>
                      </a:r>
                      <a:r>
                        <a:rPr lang="en-US" sz="2000" dirty="0"/>
                        <a:t>/L)</a:t>
                      </a:r>
                    </a:p>
                  </a:txBody>
                  <a:tcPr/>
                </a:tc>
                <a:tc>
                  <a:txBody>
                    <a:bodyPr/>
                    <a:lstStyle/>
                    <a:p>
                      <a:r>
                        <a:rPr lang="el-GR" sz="2000" dirty="0"/>
                        <a:t>Αναπληρώνει το έλλειμμα K+, </a:t>
                      </a:r>
                      <a:r>
                        <a:rPr lang="el-GR" sz="2000" dirty="0" err="1"/>
                        <a:t>Na</a:t>
                      </a:r>
                      <a:r>
                        <a:rPr lang="el-GR" sz="2000" dirty="0"/>
                        <a:t>+, CI- και </a:t>
                      </a:r>
                      <a:r>
                        <a:rPr lang="el-GR" sz="2000" dirty="0" err="1"/>
                        <a:t>Ca</a:t>
                      </a:r>
                      <a:r>
                        <a:rPr lang="el-GR" sz="2000" dirty="0"/>
                        <a:t>++, ενώ δεν περιέχει γαλακτικά</a:t>
                      </a:r>
                      <a:endParaRPr lang="en-US" sz="2000" dirty="0"/>
                    </a:p>
                    <a:p>
                      <a:endParaRPr lang="el-GR" sz="2000" dirty="0"/>
                    </a:p>
                  </a:txBody>
                  <a:tcPr/>
                </a:tc>
                <a:extLst>
                  <a:ext uri="{0D108BD9-81ED-4DB2-BD59-A6C34878D82A}">
                    <a16:rowId xmlns:a16="http://schemas.microsoft.com/office/drawing/2014/main" val="718345265"/>
                  </a:ext>
                </a:extLst>
              </a:tr>
              <a:tr h="370840">
                <a:tc>
                  <a:txBody>
                    <a:bodyPr/>
                    <a:lstStyle/>
                    <a:p>
                      <a:r>
                        <a:rPr lang="en-US" sz="2000" dirty="0"/>
                        <a:t>Lactate Ringers</a:t>
                      </a:r>
                    </a:p>
                  </a:txBody>
                  <a:tcPr/>
                </a:tc>
                <a:tc>
                  <a:txBody>
                    <a:bodyPr/>
                    <a:lstStyle/>
                    <a:p>
                      <a:pPr marL="88900" indent="-88900">
                        <a:tabLst>
                          <a:tab pos="0" algn="l"/>
                        </a:tabLst>
                      </a:pPr>
                      <a:r>
                        <a:rPr lang="el-GR" sz="2000" dirty="0"/>
                        <a:t>Ισότονο </a:t>
                      </a:r>
                    </a:p>
                    <a:p>
                      <a:pPr marL="88900" indent="-88900">
                        <a:tabLst>
                          <a:tab pos="0" algn="l"/>
                        </a:tabLst>
                      </a:pPr>
                      <a:r>
                        <a:rPr lang="el-GR" sz="2000" dirty="0"/>
                        <a:t>(273 </a:t>
                      </a:r>
                      <a:r>
                        <a:rPr lang="en-US" sz="2000" dirty="0" err="1"/>
                        <a:t>mOsmol</a:t>
                      </a:r>
                      <a:r>
                        <a:rPr lang="en-US" sz="2000" dirty="0"/>
                        <a:t>/L)</a:t>
                      </a:r>
                    </a:p>
                  </a:txBody>
                  <a:tcPr/>
                </a:tc>
                <a:tc>
                  <a:txBody>
                    <a:bodyPr/>
                    <a:lstStyle/>
                    <a:p>
                      <a:r>
                        <a:rPr lang="el-GR" sz="2000" b="0" u="none" dirty="0"/>
                        <a:t>Έχει τη σύνθεση των ηλεκτρολυτών του ορού (χρειάζεται λίγο περισσότερο Κ+). Χρησιμοποιείται για αναπλήρωση υγρών του κατώτερου γαστρεντερικού σωλήνα</a:t>
                      </a:r>
                    </a:p>
                  </a:txBody>
                  <a:tcPr/>
                </a:tc>
                <a:extLst>
                  <a:ext uri="{0D108BD9-81ED-4DB2-BD59-A6C34878D82A}">
                    <a16:rowId xmlns:a16="http://schemas.microsoft.com/office/drawing/2014/main" val="4053853767"/>
                  </a:ext>
                </a:extLst>
              </a:tr>
            </a:tbl>
          </a:graphicData>
        </a:graphic>
      </p:graphicFrame>
    </p:spTree>
    <p:extLst>
      <p:ext uri="{BB962C8B-B14F-4D97-AF65-F5344CB8AC3E}">
        <p14:creationId xmlns:p14="http://schemas.microsoft.com/office/powerpoint/2010/main" val="9502119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Κολλοειδή Διαλύματα</a:t>
            </a:r>
          </a:p>
        </p:txBody>
      </p:sp>
      <p:graphicFrame>
        <p:nvGraphicFramePr>
          <p:cNvPr id="4" name="Πίνακας 3"/>
          <p:cNvGraphicFramePr>
            <a:graphicFrameLocks noGrp="1"/>
          </p:cNvGraphicFramePr>
          <p:nvPr>
            <p:extLst>
              <p:ext uri="{D42A27DB-BD31-4B8C-83A1-F6EECF244321}">
                <p14:modId xmlns:p14="http://schemas.microsoft.com/office/powerpoint/2010/main" val="3186868471"/>
              </p:ext>
            </p:extLst>
          </p:nvPr>
        </p:nvGraphicFramePr>
        <p:xfrm>
          <a:off x="0" y="1282699"/>
          <a:ext cx="9144000" cy="3805077"/>
        </p:xfrm>
        <a:graphic>
          <a:graphicData uri="http://schemas.openxmlformats.org/drawingml/2006/table">
            <a:tbl>
              <a:tblPr/>
              <a:tblGrid>
                <a:gridCol w="5029200">
                  <a:extLst>
                    <a:ext uri="{9D8B030D-6E8A-4147-A177-3AD203B41FA5}">
                      <a16:colId xmlns:a16="http://schemas.microsoft.com/office/drawing/2014/main" val="4258424545"/>
                    </a:ext>
                  </a:extLst>
                </a:gridCol>
                <a:gridCol w="4114800">
                  <a:extLst>
                    <a:ext uri="{9D8B030D-6E8A-4147-A177-3AD203B41FA5}">
                      <a16:colId xmlns:a16="http://schemas.microsoft.com/office/drawing/2014/main" val="3694131211"/>
                    </a:ext>
                  </a:extLst>
                </a:gridCol>
              </a:tblGrid>
              <a:tr h="51248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l-GR" sz="2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Διάλυμα</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l-GR" sz="2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Σύνθεση</a:t>
                      </a: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0401518"/>
                  </a:ext>
                </a:extLst>
              </a:tr>
              <a:tr h="76342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l-GR" sz="20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Ζελατίνης </a:t>
                      </a:r>
                      <a:r>
                        <a:rPr kumimoji="0" lang="en-US" sz="20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(Gelofusine, Haemaccel)</a:t>
                      </a:r>
                      <a:endParaRPr kumimoji="0" lang="el-GR" sz="20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l-GR" sz="2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Πολυπεπτίδια από κολλαγόνο βόειας προέλευσης</a:t>
                      </a: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89857869"/>
                  </a:ext>
                </a:extLst>
              </a:tr>
              <a:tr h="76107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l-GR" sz="20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Δεξτράνης</a:t>
                      </a:r>
                      <a:r>
                        <a:rPr kumimoji="0" lang="el-GR" sz="2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 Πολυσακχαριτών </a:t>
                      </a:r>
                      <a:r>
                        <a:rPr kumimoji="0" lang="en-US" sz="2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t>
                      </a:r>
                      <a:r>
                        <a:rPr kumimoji="0" lang="en-US" sz="20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Rheomacrodex</a:t>
                      </a:r>
                      <a:r>
                        <a:rPr kumimoji="0" lang="en-US" sz="2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Macrodex</a:t>
                      </a:r>
                      <a:r>
                        <a:rPr kumimoji="0" lang="el-GR" sz="2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Dextran)</a:t>
                      </a:r>
                      <a:endParaRPr kumimoji="0" lang="el-GR" sz="2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l-GR" sz="2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Πολυσακχαρίτες </a:t>
                      </a:r>
                      <a:r>
                        <a:rPr kumimoji="0" lang="el-GR" sz="20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βακτηριακής</a:t>
                      </a:r>
                      <a:r>
                        <a:rPr kumimoji="0" lang="el-GR" sz="2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προέλευσης</a:t>
                      </a: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64498347"/>
                  </a:ext>
                </a:extLst>
              </a:tr>
              <a:tr h="97266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l-GR" sz="20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Διάλυμα υδροξυ</a:t>
                      </a:r>
                      <a:r>
                        <a:rPr kumimoji="0" lang="en-US" sz="20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t>
                      </a:r>
                      <a:r>
                        <a:rPr kumimoji="0" lang="el-GR" sz="20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αιθυλο</a:t>
                      </a:r>
                      <a:r>
                        <a:rPr kumimoji="0" lang="en-US" sz="20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t>
                      </a:r>
                      <a:r>
                        <a:rPr kumimoji="0" lang="el-GR" sz="20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αμυλο</a:t>
                      </a:r>
                      <a:r>
                        <a:rPr kumimoji="0" lang="en-US" sz="20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t>
                      </a:r>
                      <a:r>
                        <a:rPr kumimoji="0" lang="el-GR" sz="20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πηκτίνης </a:t>
                      </a:r>
                      <a:r>
                        <a:rPr kumimoji="0" lang="en-US" sz="20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HES (Starch) (Hetastarch 6%, Pentastarch, Voluven, Haesteril)</a:t>
                      </a:r>
                      <a:endParaRPr kumimoji="0" lang="el-GR" sz="20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l-GR" sz="2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Φυσικά πολυμερή </a:t>
                      </a:r>
                      <a:r>
                        <a:rPr kumimoji="0" lang="el-GR" sz="2000" b="0"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αμυλοπηκτίνης</a:t>
                      </a:r>
                      <a:endParaRPr kumimoji="0" lang="el-GR" sz="2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72154355"/>
                  </a:ext>
                </a:extLst>
              </a:tr>
              <a:tr h="76225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l-GR" sz="20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Αλβουμίνης </a:t>
                      </a:r>
                      <a:r>
                        <a:rPr kumimoji="0" lang="en-US" sz="20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(5%, 20%, 25%)</a:t>
                      </a:r>
                      <a:endParaRPr kumimoji="0" lang="el-GR" sz="20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l-GR" sz="2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Φυσικά πολυπεπτίδια, παράγωγα αίματος μετά κατεργασία</a:t>
                      </a: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22001333"/>
                  </a:ext>
                </a:extLst>
              </a:tr>
            </a:tbl>
          </a:graphicData>
        </a:graphic>
      </p:graphicFrame>
    </p:spTree>
    <p:extLst>
      <p:ext uri="{BB962C8B-B14F-4D97-AF65-F5344CB8AC3E}">
        <p14:creationId xmlns:p14="http://schemas.microsoft.com/office/powerpoint/2010/main" val="24312107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κολλοειδή διαλύματα</a:t>
            </a:r>
          </a:p>
        </p:txBody>
      </p:sp>
      <p:sp>
        <p:nvSpPr>
          <p:cNvPr id="3" name="Θέση περιεχομένου 2"/>
          <p:cNvSpPr>
            <a:spLocks noGrp="1"/>
          </p:cNvSpPr>
          <p:nvPr>
            <p:ph idx="1"/>
          </p:nvPr>
        </p:nvSpPr>
        <p:spPr>
          <a:xfrm>
            <a:off x="0" y="1231490"/>
            <a:ext cx="9144000" cy="3546986"/>
          </a:xfrm>
        </p:spPr>
        <p:txBody>
          <a:bodyPr>
            <a:normAutofit fontScale="85000" lnSpcReduction="10000"/>
          </a:bodyPr>
          <a:lstStyle/>
          <a:p>
            <a:r>
              <a:rPr lang="el-GR" dirty="0"/>
              <a:t>Τα κολλοειδή διαλύματα (πλάσμα, </a:t>
            </a:r>
            <a:r>
              <a:rPr lang="el-GR" dirty="0" err="1"/>
              <a:t>λευκωματίνη</a:t>
            </a:r>
            <a:r>
              <a:rPr lang="el-GR" dirty="0"/>
              <a:t>) που χρησιμοποιούνται σε επικίνδυνες για τη ζωή καταστάσεις διαστέλλουν τον όγκο του πλάσματος κατά 3 - 5 φορές περισσότερο απ’ ότι ίσος όγκος ισότονου διαλύματος </a:t>
            </a:r>
            <a:r>
              <a:rPr lang="el-GR" dirty="0" err="1"/>
              <a:t>NaCI</a:t>
            </a:r>
            <a:r>
              <a:rPr lang="el-GR" dirty="0"/>
              <a:t>.</a:t>
            </a:r>
          </a:p>
          <a:p>
            <a:r>
              <a:rPr lang="el-GR" dirty="0"/>
              <a:t>Η χρήση κολλοειδών διαλυμάτων συγκρατεί Η2Ο στον αγγειακό χώρο.</a:t>
            </a:r>
          </a:p>
          <a:p>
            <a:r>
              <a:rPr lang="el-GR" dirty="0"/>
              <a:t>100 </a:t>
            </a:r>
            <a:r>
              <a:rPr lang="el-GR" dirty="0" err="1"/>
              <a:t>ml</a:t>
            </a:r>
            <a:r>
              <a:rPr lang="el-GR" dirty="0"/>
              <a:t> διαλύματος </a:t>
            </a:r>
            <a:r>
              <a:rPr lang="el-GR" dirty="0" err="1"/>
              <a:t>λευκωματίνης</a:t>
            </a:r>
            <a:r>
              <a:rPr lang="el-GR" dirty="0"/>
              <a:t> 5% αυξάνει τον </a:t>
            </a:r>
            <a:r>
              <a:rPr lang="el-GR" dirty="0" err="1"/>
              <a:t>ενδαγγειακό</a:t>
            </a:r>
            <a:r>
              <a:rPr lang="el-GR" dirty="0"/>
              <a:t> χώρο κατά 17 x 5 = 85 </a:t>
            </a:r>
            <a:r>
              <a:rPr lang="el-GR" dirty="0" err="1"/>
              <a:t>ml</a:t>
            </a:r>
            <a:r>
              <a:rPr lang="el-GR" dirty="0"/>
              <a:t> (αφού 1 </a:t>
            </a:r>
            <a:r>
              <a:rPr lang="el-GR" dirty="0" err="1"/>
              <a:t>gr</a:t>
            </a:r>
            <a:r>
              <a:rPr lang="el-GR" dirty="0"/>
              <a:t> </a:t>
            </a:r>
            <a:r>
              <a:rPr lang="el-GR" dirty="0" err="1"/>
              <a:t>λευκωματίνης</a:t>
            </a:r>
            <a:r>
              <a:rPr lang="el-GR" dirty="0"/>
              <a:t> συγκρατεί 17 </a:t>
            </a:r>
            <a:r>
              <a:rPr lang="el-GR" dirty="0" err="1"/>
              <a:t>ml</a:t>
            </a:r>
            <a:r>
              <a:rPr lang="el-GR" dirty="0"/>
              <a:t> Η2Ο), ενώ 100 </a:t>
            </a:r>
            <a:r>
              <a:rPr lang="el-GR" dirty="0" err="1"/>
              <a:t>ml</a:t>
            </a:r>
            <a:r>
              <a:rPr lang="el-GR" dirty="0"/>
              <a:t> διαλύματος </a:t>
            </a:r>
            <a:r>
              <a:rPr lang="el-GR" dirty="0" err="1"/>
              <a:t>NaCI</a:t>
            </a:r>
            <a:r>
              <a:rPr lang="el-GR" dirty="0"/>
              <a:t> 0,9% κατανέμεται κατά 20 </a:t>
            </a:r>
            <a:r>
              <a:rPr lang="el-GR" dirty="0" err="1"/>
              <a:t>ml</a:t>
            </a:r>
            <a:r>
              <a:rPr lang="el-GR" dirty="0"/>
              <a:t> περίπου στον </a:t>
            </a:r>
            <a:r>
              <a:rPr lang="el-GR" dirty="0" err="1"/>
              <a:t>ενδαγγειακό</a:t>
            </a:r>
            <a:r>
              <a:rPr lang="el-GR" dirty="0"/>
              <a:t> χώρο και κατά 80 </a:t>
            </a:r>
            <a:r>
              <a:rPr lang="el-GR" dirty="0" err="1"/>
              <a:t>ml</a:t>
            </a:r>
            <a:r>
              <a:rPr lang="el-GR" dirty="0"/>
              <a:t> στο διάμεσο.</a:t>
            </a:r>
          </a:p>
        </p:txBody>
      </p:sp>
    </p:spTree>
    <p:extLst>
      <p:ext uri="{BB962C8B-B14F-4D97-AF65-F5344CB8AC3E}">
        <p14:creationId xmlns:p14="http://schemas.microsoft.com/office/powerpoint/2010/main" val="643075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solidFill>
                  <a:srgbClr val="FFC000"/>
                </a:solidFill>
                <a:effectLst/>
                <a:latin typeface="Calibri Light" panose="020F0302020204030204"/>
              </a:rPr>
              <a:t>Κυκλοφορική Υπερφόρτωση</a:t>
            </a:r>
            <a:endParaRPr lang="el-GR" dirty="0">
              <a:solidFill>
                <a:srgbClr val="FFC000"/>
              </a:solidFill>
            </a:endParaRPr>
          </a:p>
        </p:txBody>
      </p:sp>
      <p:sp>
        <p:nvSpPr>
          <p:cNvPr id="3" name="2 - Θέση περιεχομένου"/>
          <p:cNvSpPr>
            <a:spLocks noGrp="1"/>
          </p:cNvSpPr>
          <p:nvPr>
            <p:ph idx="1"/>
          </p:nvPr>
        </p:nvSpPr>
        <p:spPr>
          <a:xfrm>
            <a:off x="142875" y="984250"/>
            <a:ext cx="3581400" cy="3390900"/>
          </a:xfrm>
        </p:spPr>
        <p:txBody>
          <a:bodyPr>
            <a:noAutofit/>
          </a:bodyPr>
          <a:lstStyle/>
          <a:p>
            <a:pPr marL="0" indent="0" algn="just">
              <a:buNone/>
            </a:pPr>
            <a:r>
              <a:rPr lang="el-GR" sz="2200" b="1" dirty="0"/>
              <a:t>Συμπτώματα</a:t>
            </a:r>
          </a:p>
          <a:p>
            <a:pPr algn="just"/>
            <a:r>
              <a:rPr lang="el-GR" sz="2200" dirty="0"/>
              <a:t>Δύσπνοια,</a:t>
            </a:r>
          </a:p>
          <a:p>
            <a:pPr algn="just"/>
            <a:r>
              <a:rPr lang="el-GR" sz="2200" dirty="0"/>
              <a:t>Δυσφορία,</a:t>
            </a:r>
          </a:p>
          <a:p>
            <a:pPr algn="just"/>
            <a:r>
              <a:rPr lang="el-GR" sz="2200" dirty="0"/>
              <a:t>Ταχύπνοια,</a:t>
            </a:r>
          </a:p>
          <a:p>
            <a:pPr algn="just"/>
            <a:r>
              <a:rPr lang="el-GR" sz="2200" dirty="0"/>
              <a:t>Αύξηση ΑΠ,</a:t>
            </a:r>
          </a:p>
          <a:p>
            <a:pPr algn="just"/>
            <a:r>
              <a:rPr lang="el-GR" sz="2200" dirty="0"/>
              <a:t>Κατακράτηση υγρών (</a:t>
            </a:r>
            <a:r>
              <a:rPr lang="el-GR" sz="2200" dirty="0" err="1"/>
              <a:t>ανουρία</a:t>
            </a:r>
            <a:r>
              <a:rPr lang="el-GR" sz="2200" dirty="0"/>
              <a:t> ή </a:t>
            </a:r>
            <a:r>
              <a:rPr lang="el-GR" sz="2200" dirty="0" err="1"/>
              <a:t>ολιγουρία</a:t>
            </a:r>
            <a:r>
              <a:rPr lang="el-GR" sz="2200" dirty="0"/>
              <a:t>),</a:t>
            </a:r>
          </a:p>
          <a:p>
            <a:pPr algn="just"/>
            <a:r>
              <a:rPr lang="el-GR" sz="2200" dirty="0"/>
              <a:t>Πνευμονικό οίδημα,</a:t>
            </a:r>
          </a:p>
          <a:p>
            <a:pPr algn="just"/>
            <a:r>
              <a:rPr lang="el-GR" sz="2200" dirty="0" err="1"/>
              <a:t>Shock</a:t>
            </a:r>
            <a:r>
              <a:rPr lang="el-GR" sz="2200" dirty="0"/>
              <a:t>.</a:t>
            </a:r>
          </a:p>
          <a:p>
            <a:endParaRPr lang="el-GR" sz="2200" dirty="0"/>
          </a:p>
        </p:txBody>
      </p:sp>
      <p:sp>
        <p:nvSpPr>
          <p:cNvPr id="4" name="3 - Ορθογώνιο"/>
          <p:cNvSpPr/>
          <p:nvPr/>
        </p:nvSpPr>
        <p:spPr>
          <a:xfrm>
            <a:off x="3666799" y="1329035"/>
            <a:ext cx="5477201" cy="1107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buFont typeface="Wingdings" panose="05000000000000000000" pitchFamily="2" charset="2"/>
              <a:buChar char="Ø"/>
            </a:pPr>
            <a:r>
              <a:rPr lang="el-GR" sz="2200" b="1" dirty="0">
                <a:solidFill>
                  <a:schemeClr val="tx1"/>
                </a:solidFill>
              </a:rPr>
              <a:t>Αίτια</a:t>
            </a:r>
          </a:p>
          <a:p>
            <a:pPr algn="just"/>
            <a:r>
              <a:rPr lang="el-GR" sz="2200" dirty="0">
                <a:solidFill>
                  <a:schemeClr val="tx1"/>
                </a:solidFill>
              </a:rPr>
              <a:t>Λόγω μεγάλης &amp; ανεξέλεγκτης ποσότητας χορήγησης υγρών IV</a:t>
            </a:r>
            <a:endParaRPr lang="el-GR" sz="2200" b="1" dirty="0">
              <a:solidFill>
                <a:schemeClr val="tx1"/>
              </a:solidFill>
            </a:endParaRPr>
          </a:p>
        </p:txBody>
      </p:sp>
      <p:pic>
        <p:nvPicPr>
          <p:cNvPr id="5" name="Εικόνα 4"/>
          <p:cNvPicPr>
            <a:picLocks noChangeAspect="1"/>
          </p:cNvPicPr>
          <p:nvPr/>
        </p:nvPicPr>
        <p:blipFill>
          <a:blip r:embed="rId2"/>
          <a:stretch>
            <a:fillRect/>
          </a:stretch>
        </p:blipFill>
        <p:spPr>
          <a:xfrm>
            <a:off x="3666799" y="2437031"/>
            <a:ext cx="5477201" cy="2706469"/>
          </a:xfrm>
          <a:prstGeom prst="rect">
            <a:avLst/>
          </a:prstGeom>
        </p:spPr>
      </p:pic>
      <p:sp>
        <p:nvSpPr>
          <p:cNvPr id="6" name="Ορθογώνιο 5"/>
          <p:cNvSpPr/>
          <p:nvPr/>
        </p:nvSpPr>
        <p:spPr>
          <a:xfrm>
            <a:off x="44245" y="4497169"/>
            <a:ext cx="4572000" cy="646331"/>
          </a:xfrm>
          <a:prstGeom prst="rect">
            <a:avLst/>
          </a:prstGeom>
        </p:spPr>
        <p:txBody>
          <a:bodyPr>
            <a:spAutoFit/>
          </a:bodyPr>
          <a:lstStyle/>
          <a:p>
            <a:r>
              <a:rPr lang="en-US" dirty="0">
                <a:hlinkClick r:id="rId3"/>
              </a:rPr>
              <a:t>https://nursestudy.net/fluid-overload-nursing-diagnosis/</a:t>
            </a:r>
            <a:r>
              <a:rPr lang="el-GR" dirty="0"/>
              <a:t>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solidFill>
                  <a:srgbClr val="FFC000"/>
                </a:solidFill>
                <a:effectLst/>
                <a:latin typeface="Calibri Light" panose="020F0302020204030204"/>
              </a:rPr>
              <a:t>Κυκλοφορική Υπερφόρτωση</a:t>
            </a:r>
            <a:endParaRPr lang="el-GR" dirty="0">
              <a:solidFill>
                <a:srgbClr val="FFC000"/>
              </a:solidFill>
            </a:endParaRPr>
          </a:p>
        </p:txBody>
      </p:sp>
      <p:sp>
        <p:nvSpPr>
          <p:cNvPr id="7" name="2 - Θέση περιεχομένου">
            <a:extLst>
              <a:ext uri="{FF2B5EF4-FFF2-40B4-BE49-F238E27FC236}">
                <a16:creationId xmlns:a16="http://schemas.microsoft.com/office/drawing/2014/main" id="{3C8C8D84-DD87-4652-A827-B470FECA8EDD}"/>
              </a:ext>
            </a:extLst>
          </p:cNvPr>
          <p:cNvSpPr txBox="1">
            <a:spLocks/>
          </p:cNvSpPr>
          <p:nvPr/>
        </p:nvSpPr>
        <p:spPr>
          <a:xfrm>
            <a:off x="0" y="1269580"/>
            <a:ext cx="4533900" cy="3873920"/>
          </a:xfrm>
          <a:prstGeom prst="rect">
            <a:avLst/>
          </a:prstGeom>
          <a:solidFill>
            <a:schemeClr val="accent3">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el-GR" sz="2200" b="1" dirty="0">
                <a:solidFill>
                  <a:srgbClr val="0000CC"/>
                </a:solidFill>
                <a:latin typeface="+mj-lt"/>
              </a:rPr>
              <a:t>Προληπτικά μέτρα</a:t>
            </a:r>
          </a:p>
          <a:p>
            <a:pPr lvl="1" algn="just"/>
            <a:r>
              <a:rPr lang="el-GR" sz="2200" b="1" dirty="0">
                <a:latin typeface="+mj-lt"/>
              </a:rPr>
              <a:t>Προσοχή σε καρδιοπαθή,</a:t>
            </a:r>
          </a:p>
          <a:p>
            <a:pPr lvl="1" algn="just"/>
            <a:r>
              <a:rPr lang="el-GR" sz="2200" b="1" dirty="0">
                <a:latin typeface="+mj-lt"/>
              </a:rPr>
              <a:t>Παιδί,</a:t>
            </a:r>
          </a:p>
          <a:p>
            <a:pPr lvl="1" algn="just"/>
            <a:r>
              <a:rPr lang="el-GR" sz="2200" b="1" dirty="0">
                <a:latin typeface="+mj-lt"/>
              </a:rPr>
              <a:t>Ηλικιωμένο</a:t>
            </a:r>
            <a:r>
              <a:rPr lang="en-US" sz="2200" b="1" dirty="0">
                <a:latin typeface="+mj-lt"/>
              </a:rPr>
              <a:t> </a:t>
            </a:r>
            <a:r>
              <a:rPr lang="el-GR" sz="2200" b="1" dirty="0">
                <a:latin typeface="+mj-lt"/>
              </a:rPr>
              <a:t>ασθενή</a:t>
            </a:r>
          </a:p>
          <a:p>
            <a:pPr lvl="1" algn="just"/>
            <a:r>
              <a:rPr lang="el-GR" sz="2200" b="1" dirty="0">
                <a:latin typeface="+mj-lt"/>
              </a:rPr>
              <a:t>Ισοζύγιο υγρών,</a:t>
            </a:r>
          </a:p>
          <a:p>
            <a:pPr lvl="1" algn="just"/>
            <a:r>
              <a:rPr lang="el-GR" sz="2200" b="1" dirty="0">
                <a:latin typeface="+mj-lt"/>
              </a:rPr>
              <a:t>Έλεγχος Ζωτικών Σημείων (Θερμοκρασία, Αρτηριακή Πίεση, Σφίξεις, Αναπνοή).</a:t>
            </a:r>
          </a:p>
        </p:txBody>
      </p:sp>
      <p:sp>
        <p:nvSpPr>
          <p:cNvPr id="8" name="2 - Θέση περιεχομένου">
            <a:extLst>
              <a:ext uri="{FF2B5EF4-FFF2-40B4-BE49-F238E27FC236}">
                <a16:creationId xmlns:a16="http://schemas.microsoft.com/office/drawing/2014/main" id="{1F1F5114-7F38-62F1-BFFD-7E3A314A75F7}"/>
              </a:ext>
            </a:extLst>
          </p:cNvPr>
          <p:cNvSpPr txBox="1">
            <a:spLocks/>
          </p:cNvSpPr>
          <p:nvPr/>
        </p:nvSpPr>
        <p:spPr>
          <a:xfrm>
            <a:off x="4609785" y="1269580"/>
            <a:ext cx="4534215" cy="3873920"/>
          </a:xfrm>
          <a:prstGeom prst="rect">
            <a:avLst/>
          </a:prstGeom>
          <a:solidFill>
            <a:schemeClr val="accent3">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el-GR" sz="2200" b="1" dirty="0">
                <a:solidFill>
                  <a:srgbClr val="0000CC"/>
                </a:solidFill>
                <a:latin typeface="+mj-lt"/>
              </a:rPr>
              <a:t>Παρέμβαση</a:t>
            </a:r>
          </a:p>
          <a:p>
            <a:pPr algn="just"/>
            <a:r>
              <a:rPr lang="el-GR" sz="2200" b="1" dirty="0">
                <a:latin typeface="+mj-lt"/>
              </a:rPr>
              <a:t>Ελάττωση ροής,</a:t>
            </a:r>
          </a:p>
          <a:p>
            <a:pPr algn="just"/>
            <a:r>
              <a:rPr lang="el-GR" sz="2200" b="1" dirty="0">
                <a:latin typeface="+mj-lt"/>
              </a:rPr>
              <a:t>Θέση ασθενή καθιστή,</a:t>
            </a:r>
          </a:p>
          <a:p>
            <a:pPr algn="just"/>
            <a:r>
              <a:rPr lang="el-GR" sz="2200" b="1" dirty="0">
                <a:latin typeface="+mj-lt"/>
              </a:rPr>
              <a:t>Λήψη Ζωτικών Σημείων,</a:t>
            </a:r>
          </a:p>
          <a:p>
            <a:pPr algn="just"/>
            <a:r>
              <a:rPr lang="el-GR" sz="2200" b="1" dirty="0">
                <a:latin typeface="+mj-lt"/>
              </a:rPr>
              <a:t>Χορήγηση οξυγόνου,</a:t>
            </a:r>
          </a:p>
          <a:p>
            <a:pPr algn="just"/>
            <a:r>
              <a:rPr lang="el-GR" sz="2200" b="1" dirty="0">
                <a:latin typeface="+mj-lt"/>
              </a:rPr>
              <a:t>Μέτρηση ούρων,</a:t>
            </a:r>
          </a:p>
          <a:p>
            <a:pPr algn="just"/>
            <a:r>
              <a:rPr lang="el-GR" sz="2200" b="1" dirty="0">
                <a:latin typeface="+mj-lt"/>
              </a:rPr>
              <a:t>Καταγραφή περιστατικού</a:t>
            </a:r>
          </a:p>
          <a:p>
            <a:pPr algn="just"/>
            <a:endParaRPr lang="el-GR" sz="2200" dirty="0">
              <a:solidFill>
                <a:schemeClr val="tx1">
                  <a:lumMod val="65000"/>
                  <a:lumOff val="35000"/>
                </a:schemeClr>
              </a:solidFill>
              <a:latin typeface="+mj-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ΚΑΝΟΝΕΣ ΑΓΓΕΙΑΚΗΣ </a:t>
            </a:r>
            <a:br>
              <a:rPr lang="el-GR" dirty="0"/>
            </a:br>
            <a:r>
              <a:rPr lang="el-GR" dirty="0"/>
              <a:t>ΠΡΟΣΠΕΛΑΣΗΣ (</a:t>
            </a:r>
            <a:r>
              <a:rPr lang="en-US" dirty="0"/>
              <a:t>3</a:t>
            </a:r>
            <a:r>
              <a:rPr lang="el-GR" dirty="0"/>
              <a:t>)</a:t>
            </a:r>
          </a:p>
        </p:txBody>
      </p:sp>
      <p:sp>
        <p:nvSpPr>
          <p:cNvPr id="4" name="Ορθογώνιο 3"/>
          <p:cNvSpPr/>
          <p:nvPr/>
        </p:nvSpPr>
        <p:spPr>
          <a:xfrm>
            <a:off x="0" y="1232565"/>
            <a:ext cx="9144000" cy="3831818"/>
          </a:xfrm>
          <a:prstGeom prst="rect">
            <a:avLst/>
          </a:prstGeom>
        </p:spPr>
        <p:txBody>
          <a:bodyPr wrap="square">
            <a:spAutoFit/>
          </a:bodyPr>
          <a:lstStyle/>
          <a:p>
            <a:pPr marL="342900" indent="-342900">
              <a:spcBef>
                <a:spcPts val="1800"/>
              </a:spcBef>
              <a:buClr>
                <a:srgbClr val="004B82"/>
              </a:buClr>
              <a:buFont typeface="Arial" pitchFamily="34" charset="0"/>
              <a:buChar char="•"/>
              <a:defRPr/>
            </a:pPr>
            <a:r>
              <a:rPr lang="el-GR" sz="2200" dirty="0"/>
              <a:t>Οι αλλαγές στους περιφερικούς καθετήρες  γίνονται με την παρέλευση 72 – 96 ωρών χρήσης, ενώ οι οροί δεν παραμένουν πέραν των 24 ωρών,</a:t>
            </a:r>
          </a:p>
          <a:p>
            <a:pPr marL="342900" indent="-342900">
              <a:spcBef>
                <a:spcPts val="1800"/>
              </a:spcBef>
              <a:buClr>
                <a:srgbClr val="004B82"/>
              </a:buClr>
              <a:buFont typeface="Arial" pitchFamily="34" charset="0"/>
              <a:buChar char="•"/>
              <a:defRPr/>
            </a:pPr>
            <a:r>
              <a:rPr kumimoji="0" lang="el-GR" sz="2200" b="0" i="0" u="none" strike="noStrike" kern="0" cap="none" spc="0" normalizeH="0" baseline="0" noProof="0" dirty="0">
                <a:ln>
                  <a:noFill/>
                </a:ln>
                <a:solidFill>
                  <a:prstClr val="black"/>
                </a:solidFill>
                <a:effectLst/>
                <a:uLnTx/>
                <a:uFillTx/>
              </a:rPr>
              <a:t>8 στους 10 ασθενείς που νοσηλεύονται σε νοσοκομεία λαμβάνουν ενδοφλέβια θεραπεία (</a:t>
            </a:r>
            <a:r>
              <a:rPr kumimoji="0" lang="el-GR" sz="2200" b="0" i="0" u="none" strike="noStrike" kern="0" cap="none" spc="0" normalizeH="0" baseline="0" noProof="0" dirty="0" err="1">
                <a:ln>
                  <a:noFill/>
                </a:ln>
                <a:solidFill>
                  <a:prstClr val="black"/>
                </a:solidFill>
                <a:effectLst/>
                <a:uLnTx/>
                <a:uFillTx/>
              </a:rPr>
              <a:t>Wilson</a:t>
            </a:r>
            <a:r>
              <a:rPr kumimoji="0" lang="el-GR" sz="2200" b="0" i="0" u="none" strike="noStrike" kern="0" cap="none" spc="0" normalizeH="0" baseline="0" noProof="0" dirty="0">
                <a:ln>
                  <a:noFill/>
                </a:ln>
                <a:solidFill>
                  <a:prstClr val="black"/>
                </a:solidFill>
                <a:effectLst/>
                <a:uLnTx/>
                <a:uFillTx/>
              </a:rPr>
              <a:t> 2001)</a:t>
            </a:r>
            <a:r>
              <a:rPr kumimoji="0" lang="en-US" sz="2200" b="0" i="0" u="none" strike="noStrike" kern="0" cap="none" spc="0" normalizeH="0" baseline="0" noProof="0" dirty="0">
                <a:ln>
                  <a:noFill/>
                </a:ln>
                <a:solidFill>
                  <a:prstClr val="black"/>
                </a:solidFill>
                <a:effectLst/>
                <a:uLnTx/>
                <a:uFillTx/>
              </a:rPr>
              <a:t>,</a:t>
            </a:r>
          </a:p>
          <a:p>
            <a:pPr marL="342900" marR="0" lvl="0" indent="-342900" defTabSz="914400" eaLnBrk="1" fontAlgn="auto" latinLnBrk="0" hangingPunct="1">
              <a:lnSpc>
                <a:spcPct val="100000"/>
              </a:lnSpc>
              <a:spcBef>
                <a:spcPts val="1800"/>
              </a:spcBef>
              <a:spcAft>
                <a:spcPts val="0"/>
              </a:spcAft>
              <a:buClr>
                <a:srgbClr val="004B82"/>
              </a:buClr>
              <a:buSzTx/>
              <a:buFont typeface="Arial" pitchFamily="34" charset="0"/>
              <a:buChar char="•"/>
              <a:tabLst/>
              <a:defRPr/>
            </a:pPr>
            <a:r>
              <a:rPr kumimoji="0" lang="el-GR" sz="2200" b="0" i="0" u="none" strike="noStrike" kern="0" cap="none" spc="0" normalizeH="0" baseline="0" noProof="0" dirty="0">
                <a:ln>
                  <a:noFill/>
                </a:ln>
                <a:solidFill>
                  <a:prstClr val="black"/>
                </a:solidFill>
                <a:effectLst/>
                <a:uLnTx/>
                <a:uFillTx/>
              </a:rPr>
              <a:t>Ο νοσηλευτής είναι υπεύθυνος για την έναρξη, την παρακολούθηση και τη διακοπή της θεραπείας</a:t>
            </a:r>
            <a:r>
              <a:rPr kumimoji="0" lang="en-US" sz="2200" b="0" i="0" u="none" strike="noStrike" kern="0" cap="none" spc="0" normalizeH="0" baseline="0" noProof="0" dirty="0">
                <a:ln>
                  <a:noFill/>
                </a:ln>
                <a:solidFill>
                  <a:prstClr val="black"/>
                </a:solidFill>
                <a:effectLst/>
                <a:uLnTx/>
                <a:uFillTx/>
              </a:rPr>
              <a:t>,</a:t>
            </a:r>
            <a:endParaRPr kumimoji="0" lang="el-GR" sz="22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1800"/>
              </a:spcBef>
              <a:spcAft>
                <a:spcPts val="0"/>
              </a:spcAft>
              <a:buClr>
                <a:srgbClr val="004B82"/>
              </a:buClr>
              <a:buSzTx/>
              <a:buFont typeface="Arial" pitchFamily="34" charset="0"/>
              <a:buChar char="•"/>
              <a:tabLst/>
              <a:defRPr/>
            </a:pPr>
            <a:r>
              <a:rPr kumimoji="0" lang="el-GR" sz="2200" b="0" i="0" u="none" strike="noStrike" kern="0" cap="none" spc="0" normalizeH="0" baseline="0" noProof="0" dirty="0">
                <a:ln>
                  <a:noFill/>
                </a:ln>
                <a:solidFill>
                  <a:prstClr val="black"/>
                </a:solidFill>
                <a:effectLst/>
                <a:uLnTx/>
                <a:uFillTx/>
              </a:rPr>
              <a:t>Πρέπει να κατανοεί την ανάγκη του ασθενούς για ενδοφλέβια θεραπεία, το είδος του διαλύματος που χρησιμοποιείται, το επιθυμητό αποτέλεσμα και τις ανεπιθύμητες αντιδράσεις που μπορεί να προκληθούν. </a:t>
            </a:r>
          </a:p>
        </p:txBody>
      </p:sp>
    </p:spTree>
    <p:extLst>
      <p:ext uri="{BB962C8B-B14F-4D97-AF65-F5344CB8AC3E}">
        <p14:creationId xmlns:p14="http://schemas.microsoft.com/office/powerpoint/2010/main" val="37705047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ΜΕΤΑΓΓΙΣΗ ΑΙΜΑΤΟΣ </a:t>
            </a:r>
            <a:br>
              <a:rPr lang="el-GR" dirty="0"/>
            </a:br>
            <a:r>
              <a:rPr lang="el-GR" dirty="0"/>
              <a:t>&amp; ΠΑΡΑΓΩΓΩΝ</a:t>
            </a:r>
          </a:p>
        </p:txBody>
      </p:sp>
      <p:sp>
        <p:nvSpPr>
          <p:cNvPr id="3" name="2 - Θέση περιεχομένου"/>
          <p:cNvSpPr>
            <a:spLocks noGrp="1"/>
          </p:cNvSpPr>
          <p:nvPr>
            <p:ph idx="1"/>
          </p:nvPr>
        </p:nvSpPr>
        <p:spPr>
          <a:xfrm>
            <a:off x="0" y="1231490"/>
            <a:ext cx="9144000" cy="2349910"/>
          </a:xfrm>
        </p:spPr>
        <p:txBody>
          <a:bodyPr>
            <a:normAutofit/>
          </a:bodyPr>
          <a:lstStyle/>
          <a:p>
            <a:r>
              <a:rPr lang="el-GR" sz="2200" dirty="0"/>
              <a:t>Μετάγγιση: Η διαδικασία χορήγησης αίματος ή παραγώγων του </a:t>
            </a:r>
            <a:r>
              <a:rPr lang="el-GR" sz="2200" b="1" dirty="0"/>
              <a:t>αίματος </a:t>
            </a:r>
            <a:r>
              <a:rPr lang="el-GR" sz="2200" dirty="0"/>
              <a:t>από ένα άτομο </a:t>
            </a:r>
            <a:r>
              <a:rPr lang="el-GR" sz="2200" b="1" dirty="0"/>
              <a:t>(δότης) στο κυκλοφορικό σύστημα ενός</a:t>
            </a:r>
            <a:r>
              <a:rPr lang="el-GR" sz="2200" dirty="0"/>
              <a:t> άλλου ατόμου </a:t>
            </a:r>
            <a:r>
              <a:rPr lang="el-GR" sz="2200" b="1" dirty="0"/>
              <a:t>(λήπτης)</a:t>
            </a:r>
          </a:p>
          <a:p>
            <a:r>
              <a:rPr lang="el-GR" sz="2200" b="1" dirty="0"/>
              <a:t>ΣΚΟΠΟΣ: </a:t>
            </a:r>
            <a:r>
              <a:rPr lang="el-GR" sz="2200" dirty="0"/>
              <a:t>Η ασφαλής χορήγηση αίματος και παραγώγων του , η πρόληψη και η αντιμετώπιση των επιπλοκών που ενδέχεται να εμφανιστούν κατά την μετάγγιση</a:t>
            </a:r>
          </a:p>
          <a:p>
            <a:pPr>
              <a:buNone/>
            </a:pPr>
            <a:endParaRPr lang="el-GR" sz="2200" b="1" dirty="0"/>
          </a:p>
        </p:txBody>
      </p:sp>
      <p:sp>
        <p:nvSpPr>
          <p:cNvPr id="5" name="4 - Ορθογώνιο"/>
          <p:cNvSpPr/>
          <p:nvPr/>
        </p:nvSpPr>
        <p:spPr>
          <a:xfrm>
            <a:off x="0" y="3405485"/>
            <a:ext cx="5295900" cy="110799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buFont typeface="Wingdings" pitchFamily="2" charset="2"/>
              <a:buChar char="Ø"/>
            </a:pPr>
            <a:r>
              <a:rPr lang="el-GR" sz="2200" dirty="0">
                <a:solidFill>
                  <a:schemeClr val="tx1"/>
                </a:solidFill>
              </a:rPr>
              <a:t>Πλήρες αίμα ή ολικό</a:t>
            </a:r>
          </a:p>
          <a:p>
            <a:pPr>
              <a:buFont typeface="Wingdings" pitchFamily="2" charset="2"/>
              <a:buChar char="Ø"/>
            </a:pPr>
            <a:r>
              <a:rPr lang="el-GR" sz="2200" dirty="0">
                <a:solidFill>
                  <a:schemeClr val="tx1"/>
                </a:solidFill>
              </a:rPr>
              <a:t>Συμπυκνωμένα ερυθρά αιμοσφαίρια</a:t>
            </a:r>
          </a:p>
          <a:p>
            <a:pPr>
              <a:buFont typeface="Wingdings" pitchFamily="2" charset="2"/>
              <a:buChar char="Ø"/>
            </a:pPr>
            <a:r>
              <a:rPr lang="el-GR" sz="2200" dirty="0">
                <a:solidFill>
                  <a:schemeClr val="tx1"/>
                </a:solidFill>
              </a:rPr>
              <a:t>Πλάσμα αίματος (φρέσκο ή κατεψυγμένο)</a:t>
            </a:r>
          </a:p>
        </p:txBody>
      </p:sp>
      <p:sp>
        <p:nvSpPr>
          <p:cNvPr id="6" name="5 - Ορθογώνιο"/>
          <p:cNvSpPr/>
          <p:nvPr/>
        </p:nvSpPr>
        <p:spPr>
          <a:xfrm>
            <a:off x="5410200" y="3424535"/>
            <a:ext cx="3733800" cy="110799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buFont typeface="Wingdings" pitchFamily="2" charset="2"/>
              <a:buChar char="Ø"/>
            </a:pPr>
            <a:r>
              <a:rPr lang="el-GR" sz="2200" dirty="0">
                <a:solidFill>
                  <a:schemeClr val="tx1"/>
                </a:solidFill>
              </a:rPr>
              <a:t>Αιμοπετάλια</a:t>
            </a:r>
          </a:p>
          <a:p>
            <a:pPr>
              <a:buFont typeface="Wingdings" pitchFamily="2" charset="2"/>
              <a:buChar char="Ø"/>
            </a:pPr>
            <a:r>
              <a:rPr lang="el-GR" sz="2200" dirty="0">
                <a:solidFill>
                  <a:schemeClr val="tx1"/>
                </a:solidFill>
              </a:rPr>
              <a:t>Λευκά αιμοσφαίρια</a:t>
            </a:r>
          </a:p>
          <a:p>
            <a:pPr>
              <a:buFont typeface="Wingdings" pitchFamily="2" charset="2"/>
              <a:buChar char="Ø"/>
            </a:pPr>
            <a:r>
              <a:rPr lang="el-GR" sz="2200" dirty="0">
                <a:solidFill>
                  <a:schemeClr val="tx1"/>
                </a:solidFill>
              </a:rPr>
              <a:t>Παράγοντες πήξης</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ΜΕΤΑΓΓΙΣΗ ΑΙΜΑΤΟΣ </a:t>
            </a:r>
            <a:br>
              <a:rPr lang="el-GR" dirty="0"/>
            </a:br>
            <a:r>
              <a:rPr lang="el-GR" dirty="0"/>
              <a:t>&amp; ΠΑΡΑΓΩΓΩΝ</a:t>
            </a:r>
          </a:p>
        </p:txBody>
      </p:sp>
      <p:sp>
        <p:nvSpPr>
          <p:cNvPr id="3" name="2 - Θέση περιεχομένου"/>
          <p:cNvSpPr>
            <a:spLocks noGrp="1"/>
          </p:cNvSpPr>
          <p:nvPr>
            <p:ph idx="1"/>
          </p:nvPr>
        </p:nvSpPr>
        <p:spPr>
          <a:xfrm>
            <a:off x="0" y="1231490"/>
            <a:ext cx="9144000" cy="3912010"/>
          </a:xfrm>
        </p:spPr>
        <p:txBody>
          <a:bodyPr>
            <a:noAutofit/>
          </a:bodyPr>
          <a:lstStyle/>
          <a:p>
            <a:pPr algn="just"/>
            <a:r>
              <a:rPr lang="el-GR" sz="2000" b="1" dirty="0"/>
              <a:t>Ολικό αίμα. </a:t>
            </a:r>
            <a:r>
              <a:rPr lang="el-GR" sz="2000" dirty="0"/>
              <a:t>Χρησιμοποιείται κυρίως ως αρχική ύλη για την Παρασκευή προϊόντων αίματος. Μια μονάδα ολικού αίματος έχει όγκο περίπου 450ml </a:t>
            </a:r>
          </a:p>
          <a:p>
            <a:pPr algn="just"/>
            <a:r>
              <a:rPr lang="el-GR" sz="2000" b="1" dirty="0"/>
              <a:t>Συμπυκνωμένα Ερυθρά Αιμοσφαίρια </a:t>
            </a:r>
            <a:r>
              <a:rPr lang="el-GR" sz="2000" dirty="0"/>
              <a:t>(ΣΕ): Για την επίτευξη επαρκούς οξυγόνωσης στα όργανα και τους ιστούς, σε οξεία και χρόνια αναιμία.</a:t>
            </a:r>
          </a:p>
          <a:p>
            <a:pPr algn="just"/>
            <a:r>
              <a:rPr lang="el-GR" sz="2000" b="1" dirty="0" err="1"/>
              <a:t>Φρεσκοκατεψυγμένο</a:t>
            </a:r>
            <a:r>
              <a:rPr lang="el-GR" sz="2000" b="1" dirty="0"/>
              <a:t> Πλάσμα. </a:t>
            </a:r>
            <a:r>
              <a:rPr lang="el-GR" sz="2000" dirty="0"/>
              <a:t>Πλάσμα είναι το μη κυτταρικό στοιχείο του αίματος, το οποίο περιέχει πρωτεΐνες και παράγοντες πήξεως, για: </a:t>
            </a:r>
            <a:r>
              <a:rPr lang="el-GR" sz="2000" b="1" dirty="0"/>
              <a:t>α)</a:t>
            </a:r>
            <a:r>
              <a:rPr lang="el-GR" sz="2000" dirty="0"/>
              <a:t>τη διόρθωση της ανεπάρκειας παραγόντων πήξης για τους οποίους δεν υπάρχει συμπυκνωμένος παράγοντας, σε ασθενείς με αιμορραγία, </a:t>
            </a:r>
            <a:r>
              <a:rPr lang="el-GR" sz="2000" b="1" dirty="0"/>
              <a:t>&amp; β) </a:t>
            </a:r>
            <a:r>
              <a:rPr lang="el-GR" sz="2000" dirty="0"/>
              <a:t>τη </a:t>
            </a:r>
            <a:r>
              <a:rPr lang="el-GR" sz="2000" dirty="0" err="1"/>
              <a:t>θρομβωτική</a:t>
            </a:r>
            <a:r>
              <a:rPr lang="el-GR" sz="2000" dirty="0"/>
              <a:t> </a:t>
            </a:r>
            <a:r>
              <a:rPr lang="el-GR" sz="2000" dirty="0" err="1"/>
              <a:t>θρομβοπενική</a:t>
            </a:r>
            <a:r>
              <a:rPr lang="el-GR" sz="2000" dirty="0"/>
              <a:t> πορφύρα.</a:t>
            </a:r>
          </a:p>
          <a:p>
            <a:pPr algn="just"/>
            <a:r>
              <a:rPr lang="el-GR" sz="2000" b="1" dirty="0"/>
              <a:t>Αιμοπετάλια. </a:t>
            </a:r>
            <a:r>
              <a:rPr lang="el-GR" sz="2000" dirty="0"/>
              <a:t>Κυτταρικά συστατικά του αίματος για την </a:t>
            </a:r>
            <a:r>
              <a:rPr lang="el-GR" sz="2000" dirty="0" err="1"/>
              <a:t>θρομβωτική</a:t>
            </a:r>
            <a:r>
              <a:rPr lang="el-GR" sz="2000" dirty="0"/>
              <a:t> διαδικασία ή την διαδικασία πήξεως. Μετάγγιση αιμοπεταλίων σε ασθενείς με </a:t>
            </a:r>
            <a:r>
              <a:rPr lang="el-GR" sz="2000" dirty="0" err="1"/>
              <a:t>θρομβοπενία</a:t>
            </a:r>
            <a:r>
              <a:rPr lang="el-GR" sz="2000" dirty="0"/>
              <a:t> ή με πρωτοπαθείς και δευτεροπαθείς λειτουργικές διαταραχές των αιμοπεταλίων.</a:t>
            </a:r>
          </a:p>
          <a:p>
            <a:pPr>
              <a:buNone/>
            </a:pPr>
            <a:endParaRPr lang="el-GR" sz="2000" b="1"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ΟΜΑΔΕΣ ΑΙΜΑΤΟΣ</a:t>
            </a:r>
          </a:p>
        </p:txBody>
      </p:sp>
      <p:sp>
        <p:nvSpPr>
          <p:cNvPr id="3" name="2 - Θέση περιεχομένου"/>
          <p:cNvSpPr>
            <a:spLocks noGrp="1"/>
          </p:cNvSpPr>
          <p:nvPr>
            <p:ph idx="1"/>
          </p:nvPr>
        </p:nvSpPr>
        <p:spPr>
          <a:xfrm>
            <a:off x="0" y="1231490"/>
            <a:ext cx="4438650" cy="3912010"/>
          </a:xfrm>
        </p:spPr>
        <p:txBody>
          <a:bodyPr>
            <a:normAutofit lnSpcReduction="10000"/>
          </a:bodyPr>
          <a:lstStyle/>
          <a:p>
            <a:r>
              <a:rPr lang="el-GR" sz="2200" dirty="0"/>
              <a:t>Καθορίζονται με βάση </a:t>
            </a:r>
            <a:r>
              <a:rPr lang="el-GR" sz="2200" dirty="0" err="1"/>
              <a:t>ερυθροκυτταρικά</a:t>
            </a:r>
            <a:r>
              <a:rPr lang="el-GR" sz="2200" dirty="0"/>
              <a:t> αντιγόνα, τα οποία  είναι πρωτεΐνες και συγκεκριμένα </a:t>
            </a:r>
            <a:r>
              <a:rPr lang="el-GR" sz="2200" dirty="0" err="1"/>
              <a:t>γλύκοπρωτεϊνες</a:t>
            </a:r>
            <a:r>
              <a:rPr lang="el-GR" sz="2200" dirty="0"/>
              <a:t>. Τα αντιγόνα αυτά είναι διαφορετικά μεταξύ τους, πολλά σε αριθμό και ταξινομούνται σε αρκετά συστήματα κατάταξης, τα σπουδαιότερα όμως από κλινικής σημασίας είναι δυο: </a:t>
            </a:r>
          </a:p>
          <a:p>
            <a:pPr marL="800100" lvl="1" indent="-342900">
              <a:buFont typeface="Wingdings" panose="05000000000000000000" pitchFamily="2" charset="2"/>
              <a:buChar char="ü"/>
            </a:pPr>
            <a:r>
              <a:rPr lang="el-GR" sz="2200" dirty="0">
                <a:effectLst>
                  <a:outerShdw blurRad="38100" dist="38100" dir="2700000" algn="tl">
                    <a:srgbClr val="000000">
                      <a:alpha val="43137"/>
                    </a:srgbClr>
                  </a:outerShdw>
                </a:effectLst>
              </a:rPr>
              <a:t>το σύστημα ΑΒΟ, και  </a:t>
            </a:r>
          </a:p>
          <a:p>
            <a:pPr marL="800100" lvl="1" indent="-342900">
              <a:buFont typeface="Wingdings" panose="05000000000000000000" pitchFamily="2" charset="2"/>
              <a:buChar char="ü"/>
            </a:pPr>
            <a:r>
              <a:rPr lang="el-GR" sz="2200" dirty="0">
                <a:effectLst>
                  <a:outerShdw blurRad="38100" dist="38100" dir="2700000" algn="tl">
                    <a:srgbClr val="000000">
                      <a:alpha val="43137"/>
                    </a:srgbClr>
                  </a:outerShdw>
                </a:effectLst>
              </a:rPr>
              <a:t>το σύστημα </a:t>
            </a:r>
            <a:r>
              <a:rPr lang="el-GR" sz="2200" dirty="0" err="1">
                <a:effectLst>
                  <a:outerShdw blurRad="38100" dist="38100" dir="2700000" algn="tl">
                    <a:srgbClr val="000000">
                      <a:alpha val="43137"/>
                    </a:srgbClr>
                  </a:outerShdw>
                </a:effectLst>
              </a:rPr>
              <a:t>Rhesus</a:t>
            </a:r>
            <a:r>
              <a:rPr lang="el-GR" sz="2200" dirty="0">
                <a:effectLst>
                  <a:outerShdw blurRad="38100" dist="38100" dir="2700000" algn="tl">
                    <a:srgbClr val="000000">
                      <a:alpha val="43137"/>
                    </a:srgbClr>
                  </a:outerShdw>
                </a:effectLst>
              </a:rPr>
              <a:t> (</a:t>
            </a:r>
            <a:r>
              <a:rPr lang="el-GR" sz="2200" dirty="0" err="1">
                <a:effectLst>
                  <a:outerShdw blurRad="38100" dist="38100" dir="2700000" algn="tl">
                    <a:srgbClr val="000000">
                      <a:alpha val="43137"/>
                    </a:srgbClr>
                  </a:outerShdw>
                </a:effectLst>
              </a:rPr>
              <a:t>Rh</a:t>
            </a:r>
            <a:r>
              <a:rPr lang="el-GR" sz="2200" dirty="0">
                <a:effectLst>
                  <a:outerShdw blurRad="38100" dist="38100" dir="2700000" algn="tl">
                    <a:srgbClr val="000000">
                      <a:alpha val="43137"/>
                    </a:srgbClr>
                  </a:outerShdw>
                </a:effectLst>
              </a:rPr>
              <a:t>)</a:t>
            </a:r>
          </a:p>
          <a:p>
            <a:endParaRPr lang="el-GR" sz="2200" dirty="0"/>
          </a:p>
        </p:txBody>
      </p:sp>
      <p:pic>
        <p:nvPicPr>
          <p:cNvPr id="5122" name="Picture 2" descr="Κορονοϊός: Ποιες ομάδες αίματος κινδυνεύουν λιγότερο και ποιες περισσότερο"/>
          <p:cNvPicPr>
            <a:picLocks noChangeAspect="1" noChangeArrowheads="1"/>
          </p:cNvPicPr>
          <p:nvPr/>
        </p:nvPicPr>
        <p:blipFill>
          <a:blip r:embed="rId2" cstate="print"/>
          <a:srcRect l="18039" t="-1613" r="16161" b="-1613"/>
          <a:stretch>
            <a:fillRect/>
          </a:stretch>
        </p:blipFill>
        <p:spPr bwMode="auto">
          <a:xfrm>
            <a:off x="4552950" y="1200150"/>
            <a:ext cx="4567684" cy="3943350"/>
          </a:xfrm>
          <a:prstGeom prst="rect">
            <a:avLst/>
          </a:prstGeom>
          <a:no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ΟΜΑΔΕΣ ΑΙΜΑΤΟΣ</a:t>
            </a:r>
            <a:br>
              <a:rPr lang="el-GR" dirty="0"/>
            </a:br>
            <a:r>
              <a:rPr lang="el-GR" dirty="0"/>
              <a:t>ΣΥΣΤΗΜΑ ΑΒΟ</a:t>
            </a:r>
          </a:p>
        </p:txBody>
      </p:sp>
      <p:sp>
        <p:nvSpPr>
          <p:cNvPr id="3" name="2 - Θέση περιεχομένου"/>
          <p:cNvSpPr>
            <a:spLocks noGrp="1"/>
          </p:cNvSpPr>
          <p:nvPr>
            <p:ph idx="1"/>
          </p:nvPr>
        </p:nvSpPr>
        <p:spPr>
          <a:xfrm>
            <a:off x="0" y="1231490"/>
            <a:ext cx="9144000" cy="3912010"/>
          </a:xfrm>
        </p:spPr>
        <p:txBody>
          <a:bodyPr>
            <a:noAutofit/>
          </a:bodyPr>
          <a:lstStyle/>
          <a:p>
            <a:pPr lvl="1">
              <a:buNone/>
            </a:pPr>
            <a:r>
              <a:rPr lang="el-GR" sz="2200" dirty="0"/>
              <a:t>Το σύστημα ΑΒΟ είναι το πρώτο που ανακαλύφθηκε στις αρχές του προηγούμενου αιώνα από τον </a:t>
            </a:r>
            <a:r>
              <a:rPr lang="el-GR" sz="2200" dirty="0" err="1"/>
              <a:t>Landsteiner</a:t>
            </a:r>
            <a:r>
              <a:rPr lang="el-GR" sz="2200" dirty="0"/>
              <a:t> και δηλώνει την ύπαρξη των διαφορετικών ουσιών Α ή Β, όπως και την συνύπαρξη τους ή ακόμα και την πλήρη απουσία τους από τα ερυθρά αιμοσφαίρια. Δηλαδή είτε υπάρχει μόνο το </a:t>
            </a:r>
            <a:r>
              <a:rPr lang="el-GR" sz="2200" dirty="0">
                <a:effectLst>
                  <a:outerShdw blurRad="38100" dist="38100" dir="2700000" algn="tl">
                    <a:srgbClr val="000000">
                      <a:alpha val="43137"/>
                    </a:srgbClr>
                  </a:outerShdw>
                </a:effectLst>
              </a:rPr>
              <a:t>Α</a:t>
            </a:r>
            <a:r>
              <a:rPr lang="el-GR" sz="2200" dirty="0"/>
              <a:t>, είτε υπάρχει μόνο το </a:t>
            </a:r>
            <a:r>
              <a:rPr lang="el-GR" sz="2200" dirty="0">
                <a:effectLst>
                  <a:outerShdw blurRad="38100" dist="38100" dir="2700000" algn="tl">
                    <a:srgbClr val="000000">
                      <a:alpha val="43137"/>
                    </a:srgbClr>
                  </a:outerShdw>
                </a:effectLst>
              </a:rPr>
              <a:t>Β</a:t>
            </a:r>
            <a:r>
              <a:rPr lang="el-GR" sz="2200" dirty="0"/>
              <a:t>, είτε υπάρχουν και τα δύο </a:t>
            </a:r>
            <a:r>
              <a:rPr lang="el-GR" sz="2200" dirty="0">
                <a:effectLst>
                  <a:outerShdw blurRad="38100" dist="38100" dir="2700000" algn="tl">
                    <a:srgbClr val="000000">
                      <a:alpha val="43137"/>
                    </a:srgbClr>
                  </a:outerShdw>
                </a:effectLst>
              </a:rPr>
              <a:t>Α και Β </a:t>
            </a:r>
            <a:r>
              <a:rPr lang="el-GR" sz="2200" dirty="0"/>
              <a:t>μαζί ή τέλος δεν υπάρχει κανένα από αυτά, οπότε:</a:t>
            </a:r>
          </a:p>
          <a:p>
            <a:pPr marL="800100" lvl="1" indent="-342900">
              <a:buFont typeface="Wingdings" panose="05000000000000000000" pitchFamily="2" charset="2"/>
              <a:buChar char="ü"/>
            </a:pPr>
            <a:r>
              <a:rPr lang="el-GR" sz="2200" dirty="0">
                <a:effectLst>
                  <a:outerShdw blurRad="38100" dist="38100" dir="2700000" algn="tl">
                    <a:srgbClr val="000000">
                      <a:alpha val="43137"/>
                    </a:srgbClr>
                  </a:outerShdw>
                </a:effectLst>
              </a:rPr>
              <a:t>Ομάδα Α , όταν ανευρίσκεται μόνο το αντίγονο Α</a:t>
            </a:r>
          </a:p>
          <a:p>
            <a:pPr marL="800100" lvl="1" indent="-342900">
              <a:buFont typeface="Wingdings" panose="05000000000000000000" pitchFamily="2" charset="2"/>
              <a:buChar char="ü"/>
            </a:pPr>
            <a:r>
              <a:rPr lang="el-GR" sz="2200" dirty="0">
                <a:effectLst>
                  <a:outerShdw blurRad="38100" dist="38100" dir="2700000" algn="tl">
                    <a:srgbClr val="000000">
                      <a:alpha val="43137"/>
                    </a:srgbClr>
                  </a:outerShdw>
                </a:effectLst>
              </a:rPr>
              <a:t>Ομάδα Β , όταν ανευρίσκεται μόνο το αντίγονο Β</a:t>
            </a:r>
          </a:p>
          <a:p>
            <a:pPr marL="800100" lvl="1" indent="-342900">
              <a:buFont typeface="Wingdings" panose="05000000000000000000" pitchFamily="2" charset="2"/>
              <a:buChar char="ü"/>
            </a:pPr>
            <a:r>
              <a:rPr lang="el-GR" sz="2200" dirty="0">
                <a:effectLst>
                  <a:outerShdw blurRad="38100" dist="38100" dir="2700000" algn="tl">
                    <a:srgbClr val="000000">
                      <a:alpha val="43137"/>
                    </a:srgbClr>
                  </a:outerShdw>
                </a:effectLst>
              </a:rPr>
              <a:t>Ομάδα ΑΒ , όταν συνυπάρχουν το Α μαζί με το Β</a:t>
            </a:r>
          </a:p>
          <a:p>
            <a:pPr marL="800100" lvl="1" indent="-342900">
              <a:buFont typeface="Wingdings" panose="05000000000000000000" pitchFamily="2" charset="2"/>
              <a:buChar char="ü"/>
            </a:pPr>
            <a:r>
              <a:rPr lang="el-GR" sz="2200" dirty="0">
                <a:effectLst>
                  <a:outerShdw blurRad="38100" dist="38100" dir="2700000" algn="tl">
                    <a:srgbClr val="000000">
                      <a:alpha val="43137"/>
                    </a:srgbClr>
                  </a:outerShdw>
                </a:effectLst>
              </a:rPr>
              <a:t>Ομάδα Ο , όταν απουσιάζουν τόσο το Α όσο και το Β</a:t>
            </a:r>
          </a:p>
          <a:p>
            <a:endParaRPr lang="el-GR" sz="2200"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ΟΜΑΔΕΣ ΑΙΜΑΤΟΣ</a:t>
            </a:r>
            <a:br>
              <a:rPr lang="el-GR" dirty="0"/>
            </a:br>
            <a:r>
              <a:rPr lang="el-GR" dirty="0"/>
              <a:t>ΣΥΣΤΗΜΑ</a:t>
            </a:r>
            <a:r>
              <a:rPr lang="el-GR" dirty="0">
                <a:solidFill>
                  <a:srgbClr val="FFC000"/>
                </a:solidFill>
              </a:rPr>
              <a:t> </a:t>
            </a:r>
            <a:r>
              <a:rPr lang="en-GB" b="1" dirty="0">
                <a:solidFill>
                  <a:srgbClr val="FFC000"/>
                </a:solidFill>
                <a:effectLst/>
                <a:latin typeface="Calibri Light" panose="020F0302020204030204"/>
              </a:rPr>
              <a:t>Rhesus</a:t>
            </a:r>
            <a:endParaRPr lang="el-GR" dirty="0">
              <a:solidFill>
                <a:srgbClr val="FFC000"/>
              </a:solidFill>
            </a:endParaRPr>
          </a:p>
        </p:txBody>
      </p:sp>
      <p:sp>
        <p:nvSpPr>
          <p:cNvPr id="3" name="2 - Θέση περιεχομένου"/>
          <p:cNvSpPr>
            <a:spLocks noGrp="1"/>
          </p:cNvSpPr>
          <p:nvPr>
            <p:ph idx="1"/>
          </p:nvPr>
        </p:nvSpPr>
        <p:spPr>
          <a:xfrm>
            <a:off x="0" y="1231490"/>
            <a:ext cx="9144000" cy="3912010"/>
          </a:xfrm>
        </p:spPr>
        <p:txBody>
          <a:bodyPr>
            <a:noAutofit/>
          </a:bodyPr>
          <a:lstStyle/>
          <a:p>
            <a:pPr>
              <a:buNone/>
            </a:pPr>
            <a:r>
              <a:rPr lang="el-GR" sz="2200" dirty="0"/>
              <a:t>Το σύστημα </a:t>
            </a:r>
            <a:r>
              <a:rPr lang="el-GR" sz="2200" dirty="0" err="1"/>
              <a:t>Rhesus</a:t>
            </a:r>
            <a:r>
              <a:rPr lang="el-GR" sz="2200" dirty="0"/>
              <a:t>, διακρίνει τα ερυθρά αιμοσφαίρια ανάλογα με την ύπαρξη ή όχι σε αυτά μιας άλλης ουσίας, η οποία ονομάζεται Παράγοντας </a:t>
            </a:r>
            <a:r>
              <a:rPr lang="el-GR" sz="2200" dirty="0" err="1"/>
              <a:t>Rhesus</a:t>
            </a:r>
            <a:r>
              <a:rPr lang="el-GR" sz="2200" dirty="0"/>
              <a:t> ή Αντιγόνο D. Έτσι οι ομάδες αίματος διακρίνονται επιπλέον σε :</a:t>
            </a:r>
            <a:endParaRPr lang="el-GR" sz="2200" dirty="0">
              <a:effectLst>
                <a:outerShdw blurRad="38100" dist="38100" dir="2700000" algn="tl">
                  <a:srgbClr val="000000">
                    <a:alpha val="43137"/>
                  </a:srgbClr>
                </a:outerShdw>
              </a:effectLst>
            </a:endParaRPr>
          </a:p>
          <a:p>
            <a:pPr>
              <a:buFont typeface="Wingdings" panose="05000000000000000000" pitchFamily="2" charset="2"/>
              <a:buChar char="Ø"/>
            </a:pPr>
            <a:r>
              <a:rPr lang="el-GR" sz="2200" dirty="0" err="1">
                <a:effectLst>
                  <a:outerShdw blurRad="38100" dist="38100" dir="2700000" algn="tl">
                    <a:srgbClr val="000000">
                      <a:alpha val="43137"/>
                    </a:srgbClr>
                  </a:outerShdw>
                </a:effectLst>
              </a:rPr>
              <a:t>Rhesus</a:t>
            </a:r>
            <a:r>
              <a:rPr lang="el-GR" sz="2200" dirty="0">
                <a:effectLst>
                  <a:outerShdw blurRad="38100" dist="38100" dir="2700000" algn="tl">
                    <a:srgbClr val="000000">
                      <a:alpha val="43137"/>
                    </a:srgbClr>
                  </a:outerShdw>
                </a:effectLst>
              </a:rPr>
              <a:t> θετικό (+), όταν ανευρίσκεται ο παράγων </a:t>
            </a:r>
            <a:r>
              <a:rPr lang="el-GR" sz="2200" dirty="0" err="1">
                <a:effectLst>
                  <a:outerShdw blurRad="38100" dist="38100" dir="2700000" algn="tl">
                    <a:srgbClr val="000000">
                      <a:alpha val="43137"/>
                    </a:srgbClr>
                  </a:outerShdw>
                </a:effectLst>
              </a:rPr>
              <a:t>Rhesus</a:t>
            </a:r>
            <a:r>
              <a:rPr lang="el-GR" sz="2200" dirty="0">
                <a:effectLst>
                  <a:outerShdw blurRad="38100" dist="38100" dir="2700000" algn="tl">
                    <a:srgbClr val="000000">
                      <a:alpha val="43137"/>
                    </a:srgbClr>
                  </a:outerShdw>
                </a:effectLst>
              </a:rPr>
              <a:t> – αντιγόνο D</a:t>
            </a:r>
          </a:p>
          <a:p>
            <a:pPr>
              <a:buFont typeface="Wingdings" panose="05000000000000000000" pitchFamily="2" charset="2"/>
              <a:buChar char="Ø"/>
            </a:pPr>
            <a:r>
              <a:rPr lang="el-GR" sz="2200" dirty="0" err="1">
                <a:effectLst>
                  <a:outerShdw blurRad="38100" dist="38100" dir="2700000" algn="tl">
                    <a:srgbClr val="000000">
                      <a:alpha val="43137"/>
                    </a:srgbClr>
                  </a:outerShdw>
                </a:effectLst>
              </a:rPr>
              <a:t>Rhesus</a:t>
            </a:r>
            <a:r>
              <a:rPr lang="el-GR" sz="2200" dirty="0">
                <a:effectLst>
                  <a:outerShdw blurRad="38100" dist="38100" dir="2700000" algn="tl">
                    <a:srgbClr val="000000">
                      <a:alpha val="43137"/>
                    </a:srgbClr>
                  </a:outerShdw>
                </a:effectLst>
              </a:rPr>
              <a:t> αρνητικό (-), όταν απουσιάζει ο παράγων </a:t>
            </a:r>
            <a:r>
              <a:rPr lang="el-GR" sz="2200" dirty="0" err="1">
                <a:effectLst>
                  <a:outerShdw blurRad="38100" dist="38100" dir="2700000" algn="tl">
                    <a:srgbClr val="000000">
                      <a:alpha val="43137"/>
                    </a:srgbClr>
                  </a:outerShdw>
                </a:effectLst>
              </a:rPr>
              <a:t>Rhesus</a:t>
            </a:r>
            <a:r>
              <a:rPr lang="el-GR" sz="2200" dirty="0">
                <a:effectLst>
                  <a:outerShdw blurRad="38100" dist="38100" dir="2700000" algn="tl">
                    <a:srgbClr val="000000">
                      <a:alpha val="43137"/>
                    </a:srgbClr>
                  </a:outerShdw>
                </a:effectLst>
              </a:rPr>
              <a:t> – αντιγόνο D</a:t>
            </a:r>
          </a:p>
          <a:p>
            <a:pPr algn="ctr">
              <a:buNone/>
            </a:pPr>
            <a:r>
              <a:rPr lang="el-GR" sz="2200" b="1" i="1" dirty="0"/>
              <a:t>ΟΠΟΤΕ ΑΝΑΓΝΩΡΙΖΟΝΤΑΙ ΟΙ ΕΞΕΙΣ ΟΜΑΔΕΣ</a:t>
            </a:r>
          </a:p>
        </p:txBody>
      </p:sp>
      <p:sp>
        <p:nvSpPr>
          <p:cNvPr id="4" name="3 - Ορθογώνιο"/>
          <p:cNvSpPr/>
          <p:nvPr/>
        </p:nvSpPr>
        <p:spPr>
          <a:xfrm>
            <a:off x="247650" y="3449300"/>
            <a:ext cx="8667750" cy="144655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buFont typeface="Wingdings" panose="05000000000000000000" pitchFamily="2" charset="2"/>
              <a:buChar char="Ø"/>
            </a:pPr>
            <a:r>
              <a:rPr lang="el-GR" sz="2200" dirty="0">
                <a:solidFill>
                  <a:srgbClr val="0000CC"/>
                </a:solidFill>
                <a:effectLst>
                  <a:outerShdw blurRad="38100" dist="38100" dir="2700000" algn="tl">
                    <a:srgbClr val="000000">
                      <a:alpha val="43137"/>
                    </a:srgbClr>
                  </a:outerShdw>
                </a:effectLst>
              </a:rPr>
              <a:t>Για την ομάδα Α: Α(+) με </a:t>
            </a:r>
            <a:r>
              <a:rPr lang="el-GR" sz="2200" dirty="0" err="1">
                <a:solidFill>
                  <a:srgbClr val="0000CC"/>
                </a:solidFill>
                <a:effectLst>
                  <a:outerShdw blurRad="38100" dist="38100" dir="2700000" algn="tl">
                    <a:srgbClr val="000000">
                      <a:alpha val="43137"/>
                    </a:srgbClr>
                  </a:outerShdw>
                </a:effectLst>
              </a:rPr>
              <a:t>Rhesus</a:t>
            </a:r>
            <a:r>
              <a:rPr lang="el-GR" sz="2200" dirty="0">
                <a:solidFill>
                  <a:srgbClr val="0000CC"/>
                </a:solidFill>
                <a:effectLst>
                  <a:outerShdw blurRad="38100" dist="38100" dir="2700000" algn="tl">
                    <a:srgbClr val="000000">
                      <a:alpha val="43137"/>
                    </a:srgbClr>
                  </a:outerShdw>
                </a:effectLst>
              </a:rPr>
              <a:t> θετικό ή Α(-) με </a:t>
            </a:r>
            <a:r>
              <a:rPr lang="el-GR" sz="2200" dirty="0" err="1">
                <a:solidFill>
                  <a:srgbClr val="0000CC"/>
                </a:solidFill>
                <a:effectLst>
                  <a:outerShdw blurRad="38100" dist="38100" dir="2700000" algn="tl">
                    <a:srgbClr val="000000">
                      <a:alpha val="43137"/>
                    </a:srgbClr>
                  </a:outerShdw>
                </a:effectLst>
              </a:rPr>
              <a:t>Rhesus</a:t>
            </a:r>
            <a:r>
              <a:rPr lang="el-GR" sz="2200" dirty="0">
                <a:solidFill>
                  <a:srgbClr val="0000CC"/>
                </a:solidFill>
                <a:effectLst>
                  <a:outerShdw blurRad="38100" dist="38100" dir="2700000" algn="tl">
                    <a:srgbClr val="000000">
                      <a:alpha val="43137"/>
                    </a:srgbClr>
                  </a:outerShdw>
                </a:effectLst>
              </a:rPr>
              <a:t> αρνητικό</a:t>
            </a:r>
          </a:p>
          <a:p>
            <a:pPr marL="342900" indent="-342900">
              <a:buFont typeface="Wingdings" panose="05000000000000000000" pitchFamily="2" charset="2"/>
              <a:buChar char="Ø"/>
            </a:pPr>
            <a:r>
              <a:rPr lang="el-GR" sz="2200" dirty="0">
                <a:solidFill>
                  <a:srgbClr val="0000CC"/>
                </a:solidFill>
                <a:effectLst>
                  <a:outerShdw blurRad="38100" dist="38100" dir="2700000" algn="tl">
                    <a:srgbClr val="000000">
                      <a:alpha val="43137"/>
                    </a:srgbClr>
                  </a:outerShdw>
                </a:effectLst>
              </a:rPr>
              <a:t>Για την ομάδα Β: Β(+) με </a:t>
            </a:r>
            <a:r>
              <a:rPr lang="el-GR" sz="2200" dirty="0" err="1">
                <a:solidFill>
                  <a:srgbClr val="0000CC"/>
                </a:solidFill>
                <a:effectLst>
                  <a:outerShdw blurRad="38100" dist="38100" dir="2700000" algn="tl">
                    <a:srgbClr val="000000">
                      <a:alpha val="43137"/>
                    </a:srgbClr>
                  </a:outerShdw>
                </a:effectLst>
              </a:rPr>
              <a:t>Rhesus</a:t>
            </a:r>
            <a:r>
              <a:rPr lang="el-GR" sz="2200" dirty="0">
                <a:solidFill>
                  <a:srgbClr val="0000CC"/>
                </a:solidFill>
                <a:effectLst>
                  <a:outerShdw blurRad="38100" dist="38100" dir="2700000" algn="tl">
                    <a:srgbClr val="000000">
                      <a:alpha val="43137"/>
                    </a:srgbClr>
                  </a:outerShdw>
                </a:effectLst>
              </a:rPr>
              <a:t> θετικό ή Β(-) με </a:t>
            </a:r>
            <a:r>
              <a:rPr lang="el-GR" sz="2200" dirty="0" err="1">
                <a:solidFill>
                  <a:srgbClr val="0000CC"/>
                </a:solidFill>
                <a:effectLst>
                  <a:outerShdw blurRad="38100" dist="38100" dir="2700000" algn="tl">
                    <a:srgbClr val="000000">
                      <a:alpha val="43137"/>
                    </a:srgbClr>
                  </a:outerShdw>
                </a:effectLst>
              </a:rPr>
              <a:t>Rhesus</a:t>
            </a:r>
            <a:r>
              <a:rPr lang="el-GR" sz="2200" dirty="0">
                <a:solidFill>
                  <a:srgbClr val="0000CC"/>
                </a:solidFill>
                <a:effectLst>
                  <a:outerShdw blurRad="38100" dist="38100" dir="2700000" algn="tl">
                    <a:srgbClr val="000000">
                      <a:alpha val="43137"/>
                    </a:srgbClr>
                  </a:outerShdw>
                </a:effectLst>
              </a:rPr>
              <a:t> αρνητικό</a:t>
            </a:r>
          </a:p>
          <a:p>
            <a:pPr marL="342900" indent="-342900">
              <a:buFont typeface="Wingdings" panose="05000000000000000000" pitchFamily="2" charset="2"/>
              <a:buChar char="Ø"/>
            </a:pPr>
            <a:r>
              <a:rPr lang="el-GR" sz="2200" dirty="0">
                <a:solidFill>
                  <a:srgbClr val="0000CC"/>
                </a:solidFill>
                <a:effectLst>
                  <a:outerShdw blurRad="38100" dist="38100" dir="2700000" algn="tl">
                    <a:srgbClr val="000000">
                      <a:alpha val="43137"/>
                    </a:srgbClr>
                  </a:outerShdw>
                </a:effectLst>
              </a:rPr>
              <a:t>Για την ομάδα ΑΒ: ΑΒ(+) με </a:t>
            </a:r>
            <a:r>
              <a:rPr lang="el-GR" sz="2200" dirty="0" err="1">
                <a:solidFill>
                  <a:srgbClr val="0000CC"/>
                </a:solidFill>
                <a:effectLst>
                  <a:outerShdw blurRad="38100" dist="38100" dir="2700000" algn="tl">
                    <a:srgbClr val="000000">
                      <a:alpha val="43137"/>
                    </a:srgbClr>
                  </a:outerShdw>
                </a:effectLst>
              </a:rPr>
              <a:t>Rhesus</a:t>
            </a:r>
            <a:r>
              <a:rPr lang="el-GR" sz="2200" dirty="0">
                <a:solidFill>
                  <a:srgbClr val="0000CC"/>
                </a:solidFill>
                <a:effectLst>
                  <a:outerShdw blurRad="38100" dist="38100" dir="2700000" algn="tl">
                    <a:srgbClr val="000000">
                      <a:alpha val="43137"/>
                    </a:srgbClr>
                  </a:outerShdw>
                </a:effectLst>
              </a:rPr>
              <a:t> θετικό και ΑΒ(-) με </a:t>
            </a:r>
            <a:r>
              <a:rPr lang="el-GR" sz="2200" dirty="0" err="1">
                <a:solidFill>
                  <a:srgbClr val="0000CC"/>
                </a:solidFill>
                <a:effectLst>
                  <a:outerShdw blurRad="38100" dist="38100" dir="2700000" algn="tl">
                    <a:srgbClr val="000000">
                      <a:alpha val="43137"/>
                    </a:srgbClr>
                  </a:outerShdw>
                </a:effectLst>
              </a:rPr>
              <a:t>Rhesus</a:t>
            </a:r>
            <a:r>
              <a:rPr lang="el-GR" sz="2200" dirty="0">
                <a:solidFill>
                  <a:srgbClr val="0000CC"/>
                </a:solidFill>
                <a:effectLst>
                  <a:outerShdw blurRad="38100" dist="38100" dir="2700000" algn="tl">
                    <a:srgbClr val="000000">
                      <a:alpha val="43137"/>
                    </a:srgbClr>
                  </a:outerShdw>
                </a:effectLst>
              </a:rPr>
              <a:t> αρνητικό</a:t>
            </a:r>
          </a:p>
          <a:p>
            <a:pPr marL="342900" indent="-342900">
              <a:buFont typeface="Wingdings" panose="05000000000000000000" pitchFamily="2" charset="2"/>
              <a:buChar char="Ø"/>
            </a:pPr>
            <a:r>
              <a:rPr lang="el-GR" sz="2200" dirty="0">
                <a:solidFill>
                  <a:srgbClr val="0000CC"/>
                </a:solidFill>
                <a:effectLst>
                  <a:outerShdw blurRad="38100" dist="38100" dir="2700000" algn="tl">
                    <a:srgbClr val="000000">
                      <a:alpha val="43137"/>
                    </a:srgbClr>
                  </a:outerShdw>
                </a:effectLst>
              </a:rPr>
              <a:t>Για την ομάδα Ο: Ο(+) με </a:t>
            </a:r>
            <a:r>
              <a:rPr lang="el-GR" sz="2200" dirty="0" err="1">
                <a:solidFill>
                  <a:srgbClr val="0000CC"/>
                </a:solidFill>
                <a:effectLst>
                  <a:outerShdw blurRad="38100" dist="38100" dir="2700000" algn="tl">
                    <a:srgbClr val="000000">
                      <a:alpha val="43137"/>
                    </a:srgbClr>
                  </a:outerShdw>
                </a:effectLst>
              </a:rPr>
              <a:t>Rhesus</a:t>
            </a:r>
            <a:r>
              <a:rPr lang="el-GR" sz="2200" dirty="0">
                <a:solidFill>
                  <a:srgbClr val="0000CC"/>
                </a:solidFill>
                <a:effectLst>
                  <a:outerShdw blurRad="38100" dist="38100" dir="2700000" algn="tl">
                    <a:srgbClr val="000000">
                      <a:alpha val="43137"/>
                    </a:srgbClr>
                  </a:outerShdw>
                </a:effectLst>
              </a:rPr>
              <a:t> θετικό και Ο(-) με </a:t>
            </a:r>
            <a:r>
              <a:rPr lang="el-GR" sz="2200" dirty="0" err="1">
                <a:solidFill>
                  <a:srgbClr val="0000CC"/>
                </a:solidFill>
                <a:effectLst>
                  <a:outerShdw blurRad="38100" dist="38100" dir="2700000" algn="tl">
                    <a:srgbClr val="000000">
                      <a:alpha val="43137"/>
                    </a:srgbClr>
                  </a:outerShdw>
                </a:effectLst>
              </a:rPr>
              <a:t>Rhesus</a:t>
            </a:r>
            <a:r>
              <a:rPr lang="el-GR" sz="2200" dirty="0">
                <a:solidFill>
                  <a:srgbClr val="0000CC"/>
                </a:solidFill>
                <a:effectLst>
                  <a:outerShdw blurRad="38100" dist="38100" dir="2700000" algn="tl">
                    <a:srgbClr val="000000">
                      <a:alpha val="43137"/>
                    </a:srgbClr>
                  </a:outerShdw>
                </a:effectLst>
              </a:rPr>
              <a:t> αρνητικό</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026" name="Picture 2" descr="Εσείς τι ομάδα αίματος έχετε; Σημαντικά Πράγματα που ΠΡΕΠΕΙ να ξέρετε για  αυτήν!!! – Προοδευτική online"/>
          <p:cNvPicPr>
            <a:picLocks noChangeAspect="1" noChangeArrowheads="1"/>
          </p:cNvPicPr>
          <p:nvPr/>
        </p:nvPicPr>
        <p:blipFill>
          <a:blip r:embed="rId2" cstate="print"/>
          <a:srcRect/>
          <a:stretch>
            <a:fillRect/>
          </a:stretch>
        </p:blipFill>
        <p:spPr bwMode="auto">
          <a:xfrm>
            <a:off x="0" y="0"/>
            <a:ext cx="9144000" cy="5183720"/>
          </a:xfrm>
          <a:prstGeom prst="rect">
            <a:avLst/>
          </a:prstGeom>
          <a:noFill/>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86696" y="408692"/>
            <a:ext cx="8657304" cy="763526"/>
          </a:xfrm>
        </p:spPr>
        <p:txBody>
          <a:bodyPr>
            <a:normAutofit fontScale="90000"/>
          </a:bodyPr>
          <a:lstStyle/>
          <a:p>
            <a:r>
              <a:rPr lang="el-GR" dirty="0"/>
              <a:t>ΜΕΤΑΓΓΙΣΗ ΑΙΜΑΤΟΣ &amp; ΠΑΡΑΓΩΓΩΝ</a:t>
            </a:r>
            <a:br>
              <a:rPr lang="el-GR" dirty="0"/>
            </a:br>
            <a:r>
              <a:rPr lang="el-GR" dirty="0"/>
              <a:t>ΕΥΘΥΝΕΣ - ΑΡΜΟΔΙΟΤΗΤΕΣ</a:t>
            </a:r>
          </a:p>
        </p:txBody>
      </p:sp>
      <p:sp>
        <p:nvSpPr>
          <p:cNvPr id="3" name="2 - Θέση περιεχομένου"/>
          <p:cNvSpPr>
            <a:spLocks noGrp="1"/>
          </p:cNvSpPr>
          <p:nvPr>
            <p:ph idx="1"/>
          </p:nvPr>
        </p:nvSpPr>
        <p:spPr>
          <a:xfrm>
            <a:off x="0" y="1117190"/>
            <a:ext cx="9144000" cy="3546986"/>
          </a:xfrm>
        </p:spPr>
        <p:txBody>
          <a:bodyPr>
            <a:noAutofit/>
          </a:bodyPr>
          <a:lstStyle/>
          <a:p>
            <a:pPr marL="0" indent="0">
              <a:buNone/>
            </a:pPr>
            <a:r>
              <a:rPr lang="el-GR" sz="2100" dirty="0"/>
              <a:t>Ο νοσηλευτής είναι υπεύθυνος για:</a:t>
            </a:r>
          </a:p>
          <a:p>
            <a:pPr>
              <a:buFont typeface="Wingdings" panose="05000000000000000000" pitchFamily="2" charset="2"/>
              <a:buChar char="Ø"/>
            </a:pPr>
            <a:r>
              <a:rPr lang="el-GR" sz="2100" dirty="0"/>
              <a:t>Την ασφαλή μετάγγιση αίματος ή παραγώγων του</a:t>
            </a:r>
          </a:p>
          <a:p>
            <a:pPr>
              <a:buFont typeface="Wingdings" panose="05000000000000000000" pitchFamily="2" charset="2"/>
              <a:buChar char="Ø"/>
            </a:pPr>
            <a:r>
              <a:rPr lang="el-GR" sz="2100" dirty="0"/>
              <a:t>Την παρακολούθηση του ασθενή κατά τη </a:t>
            </a:r>
            <a:r>
              <a:rPr lang="el-GR" sz="2100" b="1" dirty="0">
                <a:effectLst>
                  <a:outerShdw blurRad="38100" dist="38100" dir="2700000" algn="tl">
                    <a:srgbClr val="000000">
                      <a:alpha val="43137"/>
                    </a:srgbClr>
                  </a:outerShdw>
                </a:effectLst>
              </a:rPr>
              <a:t>διάρκεια</a:t>
            </a:r>
            <a:r>
              <a:rPr lang="el-GR" sz="2100" dirty="0"/>
              <a:t> και </a:t>
            </a:r>
            <a:r>
              <a:rPr lang="el-GR" sz="2100" b="1" dirty="0">
                <a:effectLst>
                  <a:outerShdw blurRad="38100" dist="38100" dir="2700000" algn="tl">
                    <a:srgbClr val="000000">
                      <a:alpha val="43137"/>
                    </a:srgbClr>
                  </a:outerShdw>
                </a:effectLst>
              </a:rPr>
              <a:t>μετά τη μετάγγιση </a:t>
            </a:r>
            <a:r>
              <a:rPr lang="el-GR" sz="2100" dirty="0"/>
              <a:t>για την έγκαιρη διάγνωση ανεπιθύμητων αντιδράσεων</a:t>
            </a:r>
          </a:p>
          <a:p>
            <a:pPr>
              <a:buFont typeface="Wingdings" panose="05000000000000000000" pitchFamily="2" charset="2"/>
              <a:buChar char="Ø"/>
            </a:pPr>
            <a:r>
              <a:rPr lang="el-GR" sz="2100" dirty="0"/>
              <a:t>Την </a:t>
            </a:r>
            <a:r>
              <a:rPr lang="el-GR" sz="2100" b="1" dirty="0">
                <a:effectLst>
                  <a:outerShdw blurRad="38100" dist="38100" dir="2700000" algn="tl">
                    <a:srgbClr val="000000">
                      <a:alpha val="43137"/>
                    </a:srgbClr>
                  </a:outerShdw>
                </a:effectLst>
              </a:rPr>
              <a:t>άμεση διακοπή της μετάγγισης </a:t>
            </a:r>
            <a:r>
              <a:rPr lang="el-GR" sz="2100" dirty="0"/>
              <a:t>σε περίπτωση εμφάνισης ανεπιθύμητης αντίδρασης</a:t>
            </a:r>
          </a:p>
          <a:p>
            <a:pPr>
              <a:buFont typeface="Wingdings" panose="05000000000000000000" pitchFamily="2" charset="2"/>
              <a:buChar char="Ø"/>
            </a:pPr>
            <a:r>
              <a:rPr lang="el-GR" sz="2100" dirty="0"/>
              <a:t>Η μετάγγιση αίματος πρέπει να εφαρμόζεται με υπευθυνότητα και προσοχή: </a:t>
            </a:r>
            <a:r>
              <a:rPr lang="el-GR" sz="2100" b="1" dirty="0">
                <a:effectLst>
                  <a:outerShdw blurRad="38100" dist="38100" dir="2700000" algn="tl">
                    <a:srgbClr val="000000">
                      <a:alpha val="43137"/>
                    </a:srgbClr>
                  </a:outerShdw>
                </a:effectLst>
              </a:rPr>
              <a:t>σωστό αίμα , σωστός ασθενής ,σωστός χρόνος</a:t>
            </a:r>
          </a:p>
          <a:p>
            <a:pPr>
              <a:buFont typeface="Wingdings" panose="05000000000000000000" pitchFamily="2" charset="2"/>
              <a:buChar char="Ø"/>
            </a:pPr>
            <a:r>
              <a:rPr lang="el-GR" sz="2100" dirty="0"/>
              <a:t>Χορηγείται ΑΒΟ - </a:t>
            </a:r>
            <a:r>
              <a:rPr lang="el-GR" sz="2100" dirty="0" err="1"/>
              <a:t>Rhesus</a:t>
            </a:r>
            <a:r>
              <a:rPr lang="el-GR" sz="2100" dirty="0"/>
              <a:t> συμβατό αίμα, κατόπιν δοκιμασίας ελέγχου συμβατότητας, ιδανικά εντός 2 ωρών </a:t>
            </a:r>
            <a:r>
              <a:rPr lang="el-GR" sz="2100" dirty="0" err="1"/>
              <a:t>μετα</a:t>
            </a:r>
            <a:r>
              <a:rPr lang="el-GR" sz="2100" dirty="0"/>
              <a:t>  την απόψυξη. </a:t>
            </a:r>
          </a:p>
          <a:p>
            <a:pPr>
              <a:buFont typeface="Wingdings" panose="05000000000000000000" pitchFamily="2" charset="2"/>
              <a:buChar char="Ø"/>
            </a:pPr>
            <a:r>
              <a:rPr lang="el-GR" sz="2100" dirty="0"/>
              <a:t>Στα παράγωγα αίματος γίνεται έλεγχος για HIV, HBV,HCV,HYLV KAI σύφιλη.</a:t>
            </a:r>
          </a:p>
          <a:p>
            <a:pPr>
              <a:buNone/>
            </a:pPr>
            <a:endParaRPr lang="el-GR" sz="2100"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86696" y="408692"/>
            <a:ext cx="8657304" cy="763526"/>
          </a:xfrm>
        </p:spPr>
        <p:txBody>
          <a:bodyPr>
            <a:normAutofit fontScale="90000"/>
          </a:bodyPr>
          <a:lstStyle/>
          <a:p>
            <a:r>
              <a:rPr lang="el-GR" dirty="0"/>
              <a:t>ΜΕΤΑΓΓΙΣΗ ΑΙΜΑΤΟΣ &amp; ΠΑΡΑΓΩΓΩΝ</a:t>
            </a:r>
            <a:br>
              <a:rPr lang="el-GR" dirty="0"/>
            </a:br>
            <a:r>
              <a:rPr lang="el-GR" dirty="0"/>
              <a:t>ΒΑΣΙΚΕΣ ΑΡΧΕΣ</a:t>
            </a:r>
          </a:p>
        </p:txBody>
      </p:sp>
      <p:sp>
        <p:nvSpPr>
          <p:cNvPr id="4" name="2 - Θέση περιεχομένου"/>
          <p:cNvSpPr>
            <a:spLocks noGrp="1"/>
          </p:cNvSpPr>
          <p:nvPr>
            <p:ph idx="1"/>
          </p:nvPr>
        </p:nvSpPr>
        <p:spPr>
          <a:xfrm>
            <a:off x="0" y="1073099"/>
            <a:ext cx="5276850" cy="4070402"/>
          </a:xfrm>
          <a:gradFill>
            <a:gsLst>
              <a:gs pos="100000">
                <a:schemeClr val="bg1"/>
              </a:gs>
              <a:gs pos="0">
                <a:srgbClr val="C5DBEE">
                  <a:lumMod val="54000"/>
                  <a:lumOff val="46000"/>
                </a:srgbClr>
              </a:gs>
              <a:gs pos="100000">
                <a:srgbClr val="D5E3F0"/>
              </a:gs>
              <a:gs pos="0">
                <a:schemeClr val="bg1"/>
              </a:gs>
              <a:gs pos="97000">
                <a:schemeClr val="accent1">
                  <a:lumMod val="45000"/>
                  <a:lumOff val="55000"/>
                </a:schemeClr>
              </a:gs>
              <a:gs pos="100000">
                <a:schemeClr val="accent1">
                  <a:lumMod val="30000"/>
                  <a:lumOff val="70000"/>
                </a:schemeClr>
              </a:gs>
            </a:gsLst>
            <a:lin ang="2700000" scaled="1"/>
          </a:gradFill>
        </p:spPr>
        <p:txBody>
          <a:bodyPr>
            <a:noAutofit/>
          </a:bodyPr>
          <a:lstStyle/>
          <a:p>
            <a:pPr algn="just">
              <a:buFont typeface="Wingdings" panose="05000000000000000000" pitchFamily="2" charset="2"/>
              <a:buChar char="Ø"/>
            </a:pPr>
            <a:r>
              <a:rPr lang="el-GR" sz="2000" dirty="0">
                <a:latin typeface="+mj-lt"/>
              </a:rPr>
              <a:t>Η έναρξη της μετάγγισης θα πρέπει να γίνεται πάντα παρουσία του θεράποντος ιατρού.</a:t>
            </a:r>
          </a:p>
          <a:p>
            <a:pPr algn="just">
              <a:buFont typeface="Wingdings" panose="05000000000000000000" pitchFamily="2" charset="2"/>
              <a:buChar char="Ø"/>
            </a:pPr>
            <a:r>
              <a:rPr lang="el-GR" sz="2000" dirty="0">
                <a:latin typeface="+mj-lt"/>
              </a:rPr>
              <a:t>Χρήση συσκευής μετάγγισης με φίλτρο για τη συγκράτηση σωματιδίων που μπορεί να προκαλέσουν εμβολή .</a:t>
            </a:r>
          </a:p>
          <a:p>
            <a:pPr algn="just">
              <a:buFont typeface="Wingdings" panose="05000000000000000000" pitchFamily="2" charset="2"/>
              <a:buChar char="Ø"/>
            </a:pPr>
            <a:r>
              <a:rPr lang="el-GR" sz="2000" dirty="0">
                <a:latin typeface="+mj-lt"/>
              </a:rPr>
              <a:t>Τήρηση άσηπτης τεχνικής κατά τη μετάγγιση.</a:t>
            </a:r>
          </a:p>
          <a:p>
            <a:pPr algn="just">
              <a:buFont typeface="Wingdings" panose="05000000000000000000" pitchFamily="2" charset="2"/>
              <a:buChar char="Ø"/>
            </a:pPr>
            <a:r>
              <a:rPr lang="el-GR" sz="2000" dirty="0">
                <a:latin typeface="+mj-lt"/>
              </a:rPr>
              <a:t>Φάρμακα ή διαλύματα δεν πρέπει να συγχορηγούνται με το αίμα, εκτός από φυσιολογικό ορό.</a:t>
            </a:r>
            <a:endParaRPr lang="en-US" sz="2000" dirty="0">
              <a:latin typeface="+mj-lt"/>
            </a:endParaRPr>
          </a:p>
          <a:p>
            <a:pPr algn="just">
              <a:buFont typeface="Wingdings" panose="05000000000000000000" pitchFamily="2" charset="2"/>
              <a:buChar char="Ø"/>
            </a:pPr>
            <a:r>
              <a:rPr lang="el-GR" sz="2000" dirty="0">
                <a:latin typeface="+mj-lt"/>
              </a:rPr>
              <a:t>Για τη μετάγγιση προτιμώνται οι φλεβικοί καθετήρες μεγάλης διαμέτρου(18G)</a:t>
            </a:r>
          </a:p>
          <a:p>
            <a:pPr algn="just">
              <a:buFont typeface="Wingdings" panose="05000000000000000000" pitchFamily="2" charset="2"/>
              <a:buChar char="Ø"/>
            </a:pPr>
            <a:endParaRPr lang="el-GR" sz="2000" dirty="0">
              <a:latin typeface="+mj-lt"/>
            </a:endParaRPr>
          </a:p>
          <a:p>
            <a:pPr algn="just">
              <a:buFont typeface="Wingdings" panose="05000000000000000000" pitchFamily="2" charset="2"/>
              <a:buChar char="Ø"/>
            </a:pPr>
            <a:endParaRPr lang="el-GR" sz="2000" dirty="0">
              <a:latin typeface="+mj-lt"/>
            </a:endParaRPr>
          </a:p>
          <a:p>
            <a:pPr>
              <a:buFont typeface="Wingdings" panose="05000000000000000000" pitchFamily="2" charset="2"/>
              <a:buChar char="Ø"/>
            </a:pPr>
            <a:endParaRPr lang="el-GR" sz="2000" dirty="0">
              <a:latin typeface="+mj-lt"/>
            </a:endParaRPr>
          </a:p>
        </p:txBody>
      </p:sp>
      <p:sp>
        <p:nvSpPr>
          <p:cNvPr id="5" name="2 - Θέση περιεχομένου">
            <a:extLst>
              <a:ext uri="{FF2B5EF4-FFF2-40B4-BE49-F238E27FC236}">
                <a16:creationId xmlns:a16="http://schemas.microsoft.com/office/drawing/2014/main" id="{1DA21ED9-FEAB-9F24-BE6D-EAA89FE201AC}"/>
              </a:ext>
            </a:extLst>
          </p:cNvPr>
          <p:cNvSpPr txBox="1">
            <a:spLocks/>
          </p:cNvSpPr>
          <p:nvPr/>
        </p:nvSpPr>
        <p:spPr>
          <a:xfrm>
            <a:off x="5276850" y="1170214"/>
            <a:ext cx="3867150" cy="397328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l-GR" sz="2000" dirty="0">
                <a:latin typeface="Calibri Light" panose="020F0302020204030204"/>
              </a:rPr>
              <a:t>Μ</a:t>
            </a:r>
            <a:r>
              <a:rPr kumimoji="0" lang="el-GR" sz="2000" i="0" u="none" strike="noStrike" kern="1200" cap="none" spc="0" normalizeH="0" baseline="0" noProof="0" dirty="0" err="1">
                <a:ln>
                  <a:noFill/>
                </a:ln>
                <a:effectLst/>
                <a:uLnTx/>
                <a:uFillTx/>
                <a:latin typeface="Calibri Light" panose="020F0302020204030204"/>
                <a:ea typeface="+mn-ea"/>
                <a:cs typeface="+mn-cs"/>
              </a:rPr>
              <a:t>ακροσκοπικός</a:t>
            </a:r>
            <a:r>
              <a:rPr kumimoji="0" lang="el-GR" sz="2000" i="0" u="none" strike="noStrike" kern="1200" cap="none" spc="0" normalizeH="0" baseline="0" noProof="0" dirty="0">
                <a:ln>
                  <a:noFill/>
                </a:ln>
                <a:effectLst/>
                <a:uLnTx/>
                <a:uFillTx/>
                <a:latin typeface="Calibri Light" panose="020F0302020204030204"/>
                <a:ea typeface="+mn-ea"/>
                <a:cs typeface="+mn-cs"/>
              </a:rPr>
              <a:t> έλεγχος του ασκού αίματος ή του παραγώγου και σε περίπτωση που κριθεί ακατάλληλος,</a:t>
            </a:r>
            <a:r>
              <a:rPr kumimoji="0" lang="en-US" sz="2000" i="0" u="none" strike="noStrike" kern="1200" cap="none" spc="0" normalizeH="0" baseline="0" noProof="0" dirty="0">
                <a:ln>
                  <a:noFill/>
                </a:ln>
                <a:effectLst/>
                <a:uLnTx/>
                <a:uFillTx/>
                <a:latin typeface="Calibri Light" panose="020F0302020204030204"/>
                <a:ea typeface="+mn-ea"/>
                <a:cs typeface="+mn-cs"/>
              </a:rPr>
              <a:t> </a:t>
            </a:r>
            <a:r>
              <a:rPr kumimoji="0" lang="el-GR" sz="2000" i="0" u="none" strike="noStrike" kern="1200" cap="none" spc="0" normalizeH="0" baseline="0" noProof="0" dirty="0">
                <a:ln>
                  <a:noFill/>
                </a:ln>
                <a:effectLst/>
                <a:uLnTx/>
                <a:uFillTx/>
                <a:latin typeface="Calibri Light" panose="020F0302020204030204"/>
                <a:ea typeface="+mn-ea"/>
                <a:cs typeface="+mn-cs"/>
              </a:rPr>
              <a:t>ο ασκός επιστρέφεται στην Αιμοδοσία</a:t>
            </a: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l-GR" sz="2000" i="0" u="none" strike="noStrike" kern="1200" cap="none" spc="0" normalizeH="0" baseline="0" noProof="0" dirty="0">
                <a:ln>
                  <a:noFill/>
                </a:ln>
                <a:effectLst/>
                <a:uLnTx/>
                <a:uFillTx/>
                <a:latin typeface="Calibri Light" panose="020F0302020204030204"/>
                <a:ea typeface="+mn-ea"/>
                <a:cs typeface="+mn-cs"/>
              </a:rPr>
              <a:t>Αίμα και παράγωγα αίματος που δεν μεταγγίζονται μέσα σε 30 λεπτά από την απομάκρυνση τους από την Αιμοδοσία πρέπει να επιστρέφονται</a:t>
            </a:r>
            <a:r>
              <a:rPr kumimoji="0" lang="el-GR" sz="2000" i="0" u="none" strike="noStrike" kern="1200" cap="none" spc="0" normalizeH="0" noProof="0" dirty="0">
                <a:ln>
                  <a:noFill/>
                </a:ln>
                <a:effectLst/>
                <a:uLnTx/>
                <a:uFillTx/>
                <a:latin typeface="Calibri Light" panose="020F0302020204030204"/>
                <a:ea typeface="+mn-ea"/>
                <a:cs typeface="+mn-cs"/>
              </a:rPr>
              <a:t> στην Αιμοδοσία</a:t>
            </a:r>
            <a:r>
              <a:rPr kumimoji="0" lang="el-GR" sz="2000" i="0" u="none" strike="noStrike" kern="1200" cap="none" spc="0" normalizeH="0" baseline="0" noProof="0" dirty="0">
                <a:ln>
                  <a:noFill/>
                </a:ln>
                <a:effectLst/>
                <a:uLnTx/>
                <a:uFillTx/>
                <a:latin typeface="Calibri Light" panose="020F0302020204030204"/>
                <a:ea typeface="+mn-ea"/>
                <a:cs typeface="+mn-cs"/>
              </a:rPr>
              <a:t>, καθώς υπάρχει κίνδυνος βακτηριακής επιμόλυνσης και καταστροφής των ερυθροκυττάρων</a:t>
            </a:r>
            <a:r>
              <a:rPr kumimoji="0" lang="en-US" sz="2000" i="0" u="none" strike="noStrike" kern="1200" cap="none" spc="0" normalizeH="0" baseline="0" noProof="0" dirty="0">
                <a:ln>
                  <a:noFill/>
                </a:ln>
                <a:effectLst/>
                <a:uLnTx/>
                <a:uFillTx/>
                <a:latin typeface="Calibri Light" panose="020F0302020204030204"/>
                <a:ea typeface="+mn-ea"/>
                <a:cs typeface="+mn-cs"/>
              </a:rPr>
              <a:t>.</a:t>
            </a:r>
            <a:endParaRPr kumimoji="0" lang="el-GR" sz="2000" i="0" u="none" strike="noStrike" kern="1200" cap="none" spc="0" normalizeH="0" baseline="0" noProof="0" dirty="0">
              <a:ln>
                <a:noFill/>
              </a:ln>
              <a:effectLst/>
              <a:uLnTx/>
              <a:uFillTx/>
              <a:latin typeface="Calibri Light" panose="020F0302020204030204"/>
              <a:ea typeface="+mn-ea"/>
              <a:cs typeface="+mn-cs"/>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86696" y="408692"/>
            <a:ext cx="8657304" cy="763526"/>
          </a:xfrm>
        </p:spPr>
        <p:txBody>
          <a:bodyPr>
            <a:normAutofit fontScale="90000"/>
          </a:bodyPr>
          <a:lstStyle/>
          <a:p>
            <a:r>
              <a:rPr lang="el-GR" dirty="0"/>
              <a:t>ΕΠΙΠΛΟΚΕΣ ΜΕΤΑΓΓΙΣΕΩΝ </a:t>
            </a:r>
            <a:br>
              <a:rPr lang="el-GR" dirty="0"/>
            </a:br>
            <a:r>
              <a:rPr lang="el-GR" dirty="0"/>
              <a:t>ΑΙΜΑΤΟΣ ΚΑΙ ΠΑΡΑΓΩΓΩΝ</a:t>
            </a:r>
          </a:p>
        </p:txBody>
      </p:sp>
      <p:sp>
        <p:nvSpPr>
          <p:cNvPr id="4" name="2 - Θέση περιεχομένου"/>
          <p:cNvSpPr>
            <a:spLocks noGrp="1"/>
          </p:cNvSpPr>
          <p:nvPr>
            <p:ph idx="1"/>
          </p:nvPr>
        </p:nvSpPr>
        <p:spPr>
          <a:xfrm>
            <a:off x="0" y="1191984"/>
            <a:ext cx="5162549" cy="3951515"/>
          </a:xfrm>
          <a:gradFill>
            <a:gsLst>
              <a:gs pos="100000">
                <a:schemeClr val="bg1"/>
              </a:gs>
              <a:gs pos="0">
                <a:srgbClr val="C5DBEE">
                  <a:lumMod val="54000"/>
                  <a:lumOff val="46000"/>
                </a:srgbClr>
              </a:gs>
              <a:gs pos="100000">
                <a:srgbClr val="D5E3F0"/>
              </a:gs>
              <a:gs pos="0">
                <a:schemeClr val="bg1"/>
              </a:gs>
              <a:gs pos="97000">
                <a:schemeClr val="accent1">
                  <a:lumMod val="45000"/>
                  <a:lumOff val="55000"/>
                </a:schemeClr>
              </a:gs>
              <a:gs pos="100000">
                <a:schemeClr val="accent1">
                  <a:lumMod val="30000"/>
                  <a:lumOff val="70000"/>
                </a:schemeClr>
              </a:gs>
            </a:gsLst>
            <a:lin ang="2700000" scaled="1"/>
          </a:gradFill>
        </p:spPr>
        <p:txBody>
          <a:bodyPr>
            <a:noAutofit/>
          </a:bodyPr>
          <a:lstStyle/>
          <a:p>
            <a:pPr marL="0" indent="0" algn="just">
              <a:buNone/>
            </a:pPr>
            <a:r>
              <a:rPr lang="el-GR" sz="2000" b="1" dirty="0">
                <a:latin typeface="+mj-lt"/>
              </a:rPr>
              <a:t>Άμεσες</a:t>
            </a:r>
          </a:p>
          <a:p>
            <a:pPr algn="just">
              <a:buFont typeface="Wingdings" panose="05000000000000000000" pitchFamily="2" charset="2"/>
              <a:buChar char="Ø"/>
            </a:pPr>
            <a:r>
              <a:rPr lang="el-GR" sz="2000" dirty="0">
                <a:latin typeface="+mj-lt"/>
              </a:rPr>
              <a:t>Οξείες αιμολυτικές</a:t>
            </a:r>
          </a:p>
          <a:p>
            <a:pPr algn="just">
              <a:buFont typeface="Wingdings" panose="05000000000000000000" pitchFamily="2" charset="2"/>
              <a:buChar char="Ø"/>
            </a:pPr>
            <a:r>
              <a:rPr lang="el-GR" sz="2000" dirty="0">
                <a:latin typeface="+mj-lt"/>
              </a:rPr>
              <a:t>Πυρετικές αντιδράσεις</a:t>
            </a:r>
          </a:p>
          <a:p>
            <a:pPr algn="just">
              <a:buFont typeface="Wingdings" panose="05000000000000000000" pitchFamily="2" charset="2"/>
              <a:buChar char="Ø"/>
            </a:pPr>
            <a:r>
              <a:rPr lang="el-GR" sz="2000" dirty="0">
                <a:latin typeface="+mj-lt"/>
              </a:rPr>
              <a:t>Αλλεργικές	</a:t>
            </a:r>
          </a:p>
          <a:p>
            <a:pPr algn="just">
              <a:buFont typeface="Wingdings" panose="05000000000000000000" pitchFamily="2" charset="2"/>
              <a:buChar char="Ø"/>
            </a:pPr>
            <a:r>
              <a:rPr lang="el-GR" sz="2000" dirty="0">
                <a:latin typeface="+mj-lt"/>
              </a:rPr>
              <a:t>Αναφυλακτικές	</a:t>
            </a:r>
          </a:p>
          <a:p>
            <a:pPr algn="just">
              <a:buFont typeface="Wingdings" panose="05000000000000000000" pitchFamily="2" charset="2"/>
              <a:buChar char="Ø"/>
            </a:pPr>
            <a:r>
              <a:rPr lang="el-GR" sz="2000" dirty="0" err="1">
                <a:latin typeface="+mj-lt"/>
              </a:rPr>
              <a:t>Συμφορ</a:t>
            </a:r>
            <a:r>
              <a:rPr lang="el-GR" sz="2000" dirty="0">
                <a:latin typeface="+mj-lt"/>
              </a:rPr>
              <a:t>. καρδιακή  ανεπάρκεια (ΤΑCO)</a:t>
            </a:r>
          </a:p>
          <a:p>
            <a:pPr algn="just">
              <a:buFont typeface="Wingdings" panose="05000000000000000000" pitchFamily="2" charset="2"/>
              <a:buChar char="Ø"/>
            </a:pPr>
            <a:r>
              <a:rPr lang="el-GR" sz="2000" dirty="0">
                <a:latin typeface="+mj-lt"/>
              </a:rPr>
              <a:t>Σηπτική καταπληξία</a:t>
            </a:r>
          </a:p>
          <a:p>
            <a:pPr algn="just">
              <a:buFont typeface="Wingdings" panose="05000000000000000000" pitchFamily="2" charset="2"/>
              <a:buChar char="Ø"/>
            </a:pPr>
            <a:r>
              <a:rPr lang="el-GR" sz="2000" dirty="0">
                <a:latin typeface="+mj-lt"/>
              </a:rPr>
              <a:t>Εμβολή αέρος</a:t>
            </a:r>
          </a:p>
          <a:p>
            <a:pPr algn="just">
              <a:buFont typeface="Wingdings" panose="05000000000000000000" pitchFamily="2" charset="2"/>
              <a:buChar char="Ø"/>
            </a:pPr>
            <a:r>
              <a:rPr lang="el-GR" sz="2000" dirty="0">
                <a:latin typeface="+mj-lt"/>
              </a:rPr>
              <a:t>Υποθερμία, υποασβεστιαιμία</a:t>
            </a:r>
          </a:p>
          <a:p>
            <a:pPr algn="just">
              <a:buFont typeface="Wingdings" panose="05000000000000000000" pitchFamily="2" charset="2"/>
              <a:buChar char="Ø"/>
            </a:pPr>
            <a:r>
              <a:rPr lang="el-GR" sz="2000" dirty="0">
                <a:latin typeface="+mj-lt"/>
              </a:rPr>
              <a:t>Μη ανοσολογική αιμόλυση</a:t>
            </a:r>
          </a:p>
          <a:p>
            <a:pPr algn="just">
              <a:buFont typeface="Wingdings" panose="05000000000000000000" pitchFamily="2" charset="2"/>
              <a:buChar char="Ø"/>
            </a:pPr>
            <a:endParaRPr lang="el-GR" sz="2000" dirty="0">
              <a:latin typeface="+mj-lt"/>
            </a:endParaRPr>
          </a:p>
          <a:p>
            <a:pPr algn="just">
              <a:buFont typeface="Wingdings" panose="05000000000000000000" pitchFamily="2" charset="2"/>
              <a:buChar char="Ø"/>
            </a:pPr>
            <a:endParaRPr lang="el-GR" sz="2000" dirty="0">
              <a:latin typeface="+mj-lt"/>
            </a:endParaRPr>
          </a:p>
          <a:p>
            <a:pPr>
              <a:buFont typeface="Wingdings" panose="05000000000000000000" pitchFamily="2" charset="2"/>
              <a:buChar char="Ø"/>
            </a:pPr>
            <a:endParaRPr lang="el-GR" sz="2000" dirty="0">
              <a:latin typeface="+mj-lt"/>
            </a:endParaRPr>
          </a:p>
        </p:txBody>
      </p:sp>
      <p:sp>
        <p:nvSpPr>
          <p:cNvPr id="5" name="2 - Θέση περιεχομένου">
            <a:extLst>
              <a:ext uri="{FF2B5EF4-FFF2-40B4-BE49-F238E27FC236}">
                <a16:creationId xmlns:a16="http://schemas.microsoft.com/office/drawing/2014/main" id="{1DA21ED9-FEAB-9F24-BE6D-EAA89FE201AC}"/>
              </a:ext>
            </a:extLst>
          </p:cNvPr>
          <p:cNvSpPr txBox="1">
            <a:spLocks/>
          </p:cNvSpPr>
          <p:nvPr/>
        </p:nvSpPr>
        <p:spPr>
          <a:xfrm>
            <a:off x="4762500" y="1191984"/>
            <a:ext cx="4381500" cy="395151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None/>
              <a:tabLst/>
              <a:defRPr/>
            </a:pPr>
            <a:r>
              <a:rPr kumimoji="0" lang="el-GR" sz="2000" b="1" i="0" u="none" strike="noStrike" kern="1200" cap="none" spc="0" normalizeH="0" baseline="0" noProof="0" dirty="0">
                <a:ln>
                  <a:noFill/>
                </a:ln>
                <a:effectLst/>
                <a:uLnTx/>
                <a:uFillTx/>
                <a:latin typeface="Calibri Light" panose="020F0302020204030204"/>
                <a:ea typeface="+mn-ea"/>
                <a:cs typeface="+mn-cs"/>
              </a:rPr>
              <a:t>Έμμεσες</a:t>
            </a: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l-GR" sz="2000" i="0" u="none" strike="noStrike" kern="1200" cap="none" spc="0" normalizeH="0" baseline="0" noProof="0" dirty="0">
                <a:ln>
                  <a:noFill/>
                </a:ln>
                <a:effectLst/>
                <a:uLnTx/>
                <a:uFillTx/>
                <a:latin typeface="Calibri Light" panose="020F0302020204030204"/>
                <a:ea typeface="+mn-ea"/>
                <a:cs typeface="+mn-cs"/>
              </a:rPr>
              <a:t>Λοιμώξεις: Ιογενείς,</a:t>
            </a: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l-GR" sz="2000" i="0" u="none" strike="noStrike" kern="1200" cap="none" spc="0" normalizeH="0" baseline="0" noProof="0" dirty="0">
                <a:ln>
                  <a:noFill/>
                </a:ln>
                <a:effectLst/>
                <a:uLnTx/>
                <a:uFillTx/>
                <a:latin typeface="Calibri Light" panose="020F0302020204030204"/>
                <a:ea typeface="+mn-ea"/>
                <a:cs typeface="+mn-cs"/>
              </a:rPr>
              <a:t>μικρόβια, πρωτόζωα</a:t>
            </a: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l-GR" sz="2000" i="0" u="none" strike="noStrike" kern="1200" cap="none" spc="0" normalizeH="0" baseline="0" noProof="0" dirty="0">
                <a:ln>
                  <a:noFill/>
                </a:ln>
                <a:effectLst/>
                <a:uLnTx/>
                <a:uFillTx/>
                <a:latin typeface="Calibri Light" panose="020F0302020204030204"/>
                <a:ea typeface="+mn-ea"/>
                <a:cs typeface="+mn-cs"/>
              </a:rPr>
              <a:t>υπερφόρτωση με σίδηρο</a:t>
            </a: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l-GR" sz="2000" i="0" u="none" strike="noStrike" kern="1200" cap="none" spc="0" normalizeH="0" baseline="0" noProof="0" dirty="0" err="1">
                <a:ln>
                  <a:noFill/>
                </a:ln>
                <a:effectLst/>
                <a:uLnTx/>
                <a:uFillTx/>
                <a:latin typeface="Calibri Light" panose="020F0302020204030204"/>
                <a:ea typeface="+mn-ea"/>
                <a:cs typeface="+mn-cs"/>
              </a:rPr>
              <a:t>αλλοανοσοποίηση</a:t>
            </a:r>
            <a:endParaRPr kumimoji="0" lang="el-GR" sz="2000" i="0" u="none" strike="noStrike" kern="1200" cap="none" spc="0" normalizeH="0" baseline="0" noProof="0" dirty="0">
              <a:ln>
                <a:noFill/>
              </a:ln>
              <a:effectLst/>
              <a:uLnTx/>
              <a:uFillTx/>
              <a:latin typeface="Calibri Light" panose="020F0302020204030204"/>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lang="el-GR" sz="2000" dirty="0">
                <a:latin typeface="Calibri Light" panose="020F0302020204030204"/>
              </a:rPr>
              <a:t>Νόσος</a:t>
            </a:r>
            <a:r>
              <a:rPr kumimoji="0" lang="el-GR" sz="2000" i="0" u="none" strike="noStrike" kern="1200" cap="none" spc="0" normalizeH="0" baseline="0" noProof="0" dirty="0">
                <a:ln>
                  <a:noFill/>
                </a:ln>
                <a:effectLst/>
                <a:uLnTx/>
                <a:uFillTx/>
                <a:latin typeface="Calibri Light" panose="020F0302020204030204"/>
                <a:ea typeface="+mn-ea"/>
                <a:cs typeface="+mn-cs"/>
              </a:rPr>
              <a:t> μοσχεύματος έναντι του ξενιστή </a:t>
            </a:r>
            <a:r>
              <a:rPr kumimoji="0" lang="de-DE" sz="2000" i="0" u="none" strike="noStrike" kern="1200" cap="none" spc="0" normalizeH="0" baseline="0" noProof="0" dirty="0">
                <a:ln>
                  <a:noFill/>
                </a:ln>
                <a:effectLst/>
                <a:uLnTx/>
                <a:uFillTx/>
                <a:latin typeface="Calibri Light" panose="020F0302020204030204"/>
                <a:ea typeface="+mn-ea"/>
                <a:cs typeface="+mn-cs"/>
              </a:rPr>
              <a:t>Graft versus host </a:t>
            </a:r>
            <a:r>
              <a:rPr kumimoji="0" lang="de-DE" sz="2000" i="0" u="none" strike="noStrike" kern="1200" cap="none" spc="0" normalizeH="0" baseline="0" noProof="0" dirty="0" err="1">
                <a:ln>
                  <a:noFill/>
                </a:ln>
                <a:effectLst/>
                <a:uLnTx/>
                <a:uFillTx/>
                <a:latin typeface="Calibri Light" panose="020F0302020204030204"/>
                <a:ea typeface="+mn-ea"/>
                <a:cs typeface="+mn-cs"/>
              </a:rPr>
              <a:t>disease</a:t>
            </a:r>
            <a:r>
              <a:rPr kumimoji="0" lang="de-DE" sz="2000" i="0" u="none" strike="noStrike" kern="1200" cap="none" spc="0" normalizeH="0" baseline="0" noProof="0" dirty="0">
                <a:ln>
                  <a:noFill/>
                </a:ln>
                <a:effectLst/>
                <a:uLnTx/>
                <a:uFillTx/>
                <a:latin typeface="Calibri Light" panose="020F0302020204030204"/>
                <a:ea typeface="+mn-ea"/>
                <a:cs typeface="+mn-cs"/>
              </a:rPr>
              <a:t> (</a:t>
            </a:r>
            <a:r>
              <a:rPr kumimoji="0" lang="de-DE" sz="2000" i="0" u="none" strike="noStrike" kern="1200" cap="none" spc="0" normalizeH="0" baseline="0" noProof="0" dirty="0" err="1">
                <a:ln>
                  <a:noFill/>
                </a:ln>
                <a:effectLst/>
                <a:uLnTx/>
                <a:uFillTx/>
                <a:latin typeface="Calibri Light" panose="020F0302020204030204"/>
                <a:ea typeface="+mn-ea"/>
                <a:cs typeface="+mn-cs"/>
              </a:rPr>
              <a:t>GvHD</a:t>
            </a:r>
            <a:r>
              <a:rPr kumimoji="0" lang="de-DE" sz="2000" i="0" u="none" strike="noStrike" kern="1200" cap="none" spc="0" normalizeH="0" baseline="0" noProof="0" dirty="0">
                <a:ln>
                  <a:noFill/>
                </a:ln>
                <a:effectLst/>
                <a:uLnTx/>
                <a:uFillTx/>
                <a:latin typeface="Calibri Light" panose="020F0302020204030204"/>
                <a:ea typeface="+mn-ea"/>
                <a:cs typeface="+mn-cs"/>
              </a:rPr>
              <a:t>)</a:t>
            </a:r>
            <a:endParaRPr kumimoji="0" lang="el-GR" sz="2000" i="0" u="none" strike="noStrike" kern="1200" cap="none" spc="0" normalizeH="0" baseline="0" noProof="0" dirty="0">
              <a:ln>
                <a:noFill/>
              </a:ln>
              <a:effectLst/>
              <a:uLnTx/>
              <a:uFillTx/>
              <a:latin typeface="Calibri Light" panose="020F0302020204030204"/>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l-GR" sz="2000" i="0" u="none" strike="noStrike" kern="1200" cap="none" spc="0" normalizeH="0" baseline="0" noProof="0" dirty="0">
                <a:ln>
                  <a:noFill/>
                </a:ln>
                <a:effectLst/>
                <a:uLnTx/>
                <a:uFillTx/>
                <a:latin typeface="Calibri Light" panose="020F0302020204030204"/>
                <a:ea typeface="+mn-ea"/>
                <a:cs typeface="+mn-cs"/>
              </a:rPr>
              <a:t>πορφύρα μετά  την μετάγγιση</a:t>
            </a: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l-GR" sz="2000" i="0" u="none" strike="noStrike" kern="1200" cap="none" spc="0" normalizeH="0" baseline="0" noProof="0" dirty="0">
                <a:ln>
                  <a:noFill/>
                </a:ln>
                <a:effectLst/>
                <a:uLnTx/>
                <a:uFillTx/>
                <a:latin typeface="Calibri Light" panose="020F0302020204030204"/>
                <a:ea typeface="+mn-ea"/>
                <a:cs typeface="+mn-cs"/>
              </a:rPr>
              <a:t>ανοσοκαταστολή</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rotWithShape="1">
          <a:blip r:embed="rId2" cstate="print"/>
          <a:srcRect l="23135" t="-1229" r="15762"/>
          <a:stretch/>
        </p:blipFill>
        <p:spPr>
          <a:xfrm rot="16200000">
            <a:off x="3799007" y="585172"/>
            <a:ext cx="1933574" cy="3203333"/>
          </a:xfrm>
          <a:prstGeom prst="rect">
            <a:avLst/>
          </a:prstGeom>
        </p:spPr>
      </p:pic>
      <p:sp>
        <p:nvSpPr>
          <p:cNvPr id="2" name="Τίτλος 1"/>
          <p:cNvSpPr>
            <a:spLocks noGrp="1"/>
          </p:cNvSpPr>
          <p:nvPr>
            <p:ph type="title"/>
          </p:nvPr>
        </p:nvSpPr>
        <p:spPr/>
        <p:txBody>
          <a:bodyPr>
            <a:normAutofit fontScale="90000"/>
          </a:bodyPr>
          <a:lstStyle/>
          <a:p>
            <a:r>
              <a:rPr lang="el-GR" dirty="0"/>
              <a:t>ΣΥΣΚΕΥΕΣ ΧΟΡΗΓΗΣΗΣ – </a:t>
            </a:r>
            <a:br>
              <a:rPr lang="el-GR" dirty="0"/>
            </a:br>
            <a:r>
              <a:rPr lang="el-GR" dirty="0"/>
              <a:t>ΑΡΙΘΜΟΣ ΣΤΑΓΟΝΩΝ/ ΛΕΠΤΟ</a:t>
            </a:r>
          </a:p>
        </p:txBody>
      </p:sp>
      <p:pic>
        <p:nvPicPr>
          <p:cNvPr id="4" name="Εικόνα 3"/>
          <p:cNvPicPr>
            <a:picLocks noChangeAspect="1"/>
          </p:cNvPicPr>
          <p:nvPr/>
        </p:nvPicPr>
        <p:blipFill>
          <a:blip r:embed="rId3" cstate="print"/>
          <a:stretch>
            <a:fillRect/>
          </a:stretch>
        </p:blipFill>
        <p:spPr>
          <a:xfrm>
            <a:off x="0" y="1275120"/>
            <a:ext cx="2905125" cy="1914525"/>
          </a:xfrm>
          <a:prstGeom prst="rect">
            <a:avLst/>
          </a:prstGeom>
        </p:spPr>
      </p:pic>
      <p:pic>
        <p:nvPicPr>
          <p:cNvPr id="6" name="Εικόνα 5"/>
          <p:cNvPicPr>
            <a:picLocks noChangeAspect="1"/>
          </p:cNvPicPr>
          <p:nvPr/>
        </p:nvPicPr>
        <p:blipFill rotWithShape="1">
          <a:blip r:embed="rId4" cstate="print"/>
          <a:srcRect t="9094" b="8716"/>
          <a:stretch/>
        </p:blipFill>
        <p:spPr>
          <a:xfrm>
            <a:off x="6375398" y="1220051"/>
            <a:ext cx="2768602" cy="2005538"/>
          </a:xfrm>
          <a:prstGeom prst="rect">
            <a:avLst/>
          </a:prstGeom>
        </p:spPr>
      </p:pic>
      <p:sp>
        <p:nvSpPr>
          <p:cNvPr id="7" name="Ορθογώνιο 6"/>
          <p:cNvSpPr/>
          <p:nvPr/>
        </p:nvSpPr>
        <p:spPr>
          <a:xfrm>
            <a:off x="148170" y="3180155"/>
            <a:ext cx="2390463" cy="830997"/>
          </a:xfrm>
          <a:prstGeom prst="rect">
            <a:avLst/>
          </a:prstGeom>
        </p:spPr>
        <p:txBody>
          <a:bodyPr wrap="none">
            <a:spAutoFit/>
          </a:bodyPr>
          <a:lstStyle/>
          <a:p>
            <a:r>
              <a:rPr lang="el-GR" sz="2400" dirty="0"/>
              <a:t>Συσκευή ορού: </a:t>
            </a:r>
            <a:endParaRPr lang="en-US" sz="2400" dirty="0"/>
          </a:p>
          <a:p>
            <a:r>
              <a:rPr lang="el-GR" sz="2400" dirty="0"/>
              <a:t>20 σταγόνες/ </a:t>
            </a:r>
            <a:r>
              <a:rPr lang="el-GR" sz="2400" dirty="0" err="1"/>
              <a:t>min</a:t>
            </a:r>
            <a:endParaRPr lang="el-GR" sz="2400" dirty="0"/>
          </a:p>
        </p:txBody>
      </p:sp>
      <p:sp>
        <p:nvSpPr>
          <p:cNvPr id="8" name="Ορθογώνιο 7"/>
          <p:cNvSpPr/>
          <p:nvPr/>
        </p:nvSpPr>
        <p:spPr>
          <a:xfrm>
            <a:off x="3555494" y="3187419"/>
            <a:ext cx="2420599" cy="830997"/>
          </a:xfrm>
          <a:prstGeom prst="rect">
            <a:avLst/>
          </a:prstGeom>
        </p:spPr>
        <p:txBody>
          <a:bodyPr wrap="none">
            <a:spAutoFit/>
          </a:bodyPr>
          <a:lstStyle/>
          <a:p>
            <a:r>
              <a:rPr lang="el-GR" sz="2400" dirty="0"/>
              <a:t>Συσκευή αίματος:</a:t>
            </a:r>
            <a:endParaRPr lang="en-US" sz="2400" dirty="0"/>
          </a:p>
          <a:p>
            <a:r>
              <a:rPr lang="el-GR" sz="2400" dirty="0"/>
              <a:t>15 σταγόνες/ </a:t>
            </a:r>
            <a:r>
              <a:rPr lang="en-US" sz="2400" dirty="0"/>
              <a:t>min</a:t>
            </a:r>
          </a:p>
        </p:txBody>
      </p:sp>
      <p:sp>
        <p:nvSpPr>
          <p:cNvPr id="9" name="Ορθογώνιο 8"/>
          <p:cNvSpPr/>
          <p:nvPr/>
        </p:nvSpPr>
        <p:spPr>
          <a:xfrm>
            <a:off x="6626462" y="3153415"/>
            <a:ext cx="2517538" cy="1785104"/>
          </a:xfrm>
          <a:prstGeom prst="rect">
            <a:avLst/>
          </a:prstGeom>
        </p:spPr>
        <p:txBody>
          <a:bodyPr wrap="square">
            <a:spAutoFit/>
          </a:bodyPr>
          <a:lstStyle/>
          <a:p>
            <a:r>
              <a:rPr lang="el-GR" sz="2200" dirty="0"/>
              <a:t>Συσκευή παιδιατρικής </a:t>
            </a:r>
            <a:endParaRPr lang="en-US" sz="2200" dirty="0"/>
          </a:p>
          <a:p>
            <a:r>
              <a:rPr lang="el-GR" sz="2200" dirty="0"/>
              <a:t>χορήγησης </a:t>
            </a:r>
            <a:endParaRPr lang="en-US" sz="2200" dirty="0"/>
          </a:p>
          <a:p>
            <a:r>
              <a:rPr lang="el-GR" sz="2200" dirty="0"/>
              <a:t>( </a:t>
            </a:r>
            <a:r>
              <a:rPr lang="en-US" sz="2200" dirty="0"/>
              <a:t>Dial Flow - </a:t>
            </a:r>
            <a:r>
              <a:rPr lang="el-GR" sz="2200" dirty="0" err="1"/>
              <a:t>soluset</a:t>
            </a:r>
            <a:r>
              <a:rPr lang="el-GR" sz="2200" dirty="0"/>
              <a:t>) </a:t>
            </a:r>
            <a:endParaRPr lang="en-US" sz="2200" dirty="0"/>
          </a:p>
          <a:p>
            <a:r>
              <a:rPr lang="el-GR" sz="2200" dirty="0"/>
              <a:t>60 σταγόνες/ </a:t>
            </a:r>
            <a:r>
              <a:rPr lang="el-GR" sz="2200" dirty="0" err="1"/>
              <a:t>min</a:t>
            </a:r>
            <a:endParaRPr lang="el-GR" sz="2200" dirty="0"/>
          </a:p>
        </p:txBody>
      </p:sp>
      <p:sp>
        <p:nvSpPr>
          <p:cNvPr id="10" name="Ορθογώνιο 9"/>
          <p:cNvSpPr/>
          <p:nvPr/>
        </p:nvSpPr>
        <p:spPr>
          <a:xfrm>
            <a:off x="9939" y="4012061"/>
            <a:ext cx="6490991"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l-GR" sz="2200" dirty="0"/>
              <a:t>Ο αριθμός σταγόνων ανά </a:t>
            </a:r>
            <a:r>
              <a:rPr lang="el-GR" sz="2200" dirty="0" err="1"/>
              <a:t>ml</a:t>
            </a:r>
            <a:r>
              <a:rPr lang="el-GR" sz="2200" dirty="0"/>
              <a:t>  καθορίζεται από τη συσκευή χορήγησης που χρησιμοποιείται και αναγράφεται στη συσκευασία </a:t>
            </a:r>
          </a:p>
        </p:txBody>
      </p:sp>
    </p:spTree>
    <p:extLst>
      <p:ext uri="{BB962C8B-B14F-4D97-AF65-F5344CB8AC3E}">
        <p14:creationId xmlns:p14="http://schemas.microsoft.com/office/powerpoint/2010/main" val="985659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ΚΑΝΟΝΕΣ ΑΓΓΕΙΑΚΗΣ </a:t>
            </a:r>
            <a:br>
              <a:rPr lang="el-GR" dirty="0"/>
            </a:br>
            <a:r>
              <a:rPr lang="el-GR" dirty="0"/>
              <a:t>ΠΡΟΣΠΕΛΑΣΗΣ (4)</a:t>
            </a:r>
          </a:p>
        </p:txBody>
      </p:sp>
      <p:sp>
        <p:nvSpPr>
          <p:cNvPr id="6" name="2 - Θέση περιεχομένου">
            <a:extLst>
              <a:ext uri="{FF2B5EF4-FFF2-40B4-BE49-F238E27FC236}">
                <a16:creationId xmlns:a16="http://schemas.microsoft.com/office/drawing/2014/main" id="{E0E0947B-CAC1-5BFE-85BB-452A1E6AF004}"/>
              </a:ext>
            </a:extLst>
          </p:cNvPr>
          <p:cNvSpPr txBox="1">
            <a:spLocks/>
          </p:cNvSpPr>
          <p:nvPr/>
        </p:nvSpPr>
        <p:spPr>
          <a:xfrm>
            <a:off x="1" y="1181101"/>
            <a:ext cx="4495800" cy="3962400"/>
          </a:xfrm>
          <a:prstGeom prst="rect">
            <a:avLst/>
          </a:prstGeom>
          <a:gradFill>
            <a:gsLst>
              <a:gs pos="100000">
                <a:schemeClr val="bg1"/>
              </a:gs>
              <a:gs pos="0">
                <a:srgbClr val="C5DBEE">
                  <a:lumMod val="54000"/>
                  <a:lumOff val="46000"/>
                </a:srgbClr>
              </a:gs>
              <a:gs pos="100000">
                <a:srgbClr val="D5E3F0"/>
              </a:gs>
              <a:gs pos="0">
                <a:schemeClr val="bg1"/>
              </a:gs>
              <a:gs pos="97000">
                <a:schemeClr val="accent1">
                  <a:lumMod val="45000"/>
                  <a:lumOff val="55000"/>
                </a:schemeClr>
              </a:gs>
              <a:gs pos="100000">
                <a:schemeClr val="accent1">
                  <a:lumMod val="30000"/>
                  <a:lumOff val="70000"/>
                </a:schemeClr>
              </a:gs>
            </a:gsLst>
            <a:lin ang="27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pPr>
            <a:r>
              <a:rPr lang="el-GR" sz="2000" u="sng" dirty="0">
                <a:effectLst>
                  <a:outerShdw blurRad="38100" dist="38100" dir="2700000" algn="tl">
                    <a:srgbClr val="000000">
                      <a:alpha val="43137"/>
                    </a:srgbClr>
                  </a:outerShdw>
                </a:effectLst>
                <a:latin typeface="+mj-lt"/>
              </a:rPr>
              <a:t>Τήρηση</a:t>
            </a:r>
            <a:r>
              <a:rPr lang="el-GR" sz="2000" b="1" u="sng" dirty="0">
                <a:effectLst>
                  <a:outerShdw blurRad="38100" dist="38100" dir="2700000" algn="tl">
                    <a:srgbClr val="000000">
                      <a:alpha val="43137"/>
                    </a:srgbClr>
                  </a:outerShdw>
                </a:effectLst>
                <a:latin typeface="+mj-lt"/>
              </a:rPr>
              <a:t> Ασηψίας- </a:t>
            </a:r>
            <a:r>
              <a:rPr lang="el-GR" sz="2000" dirty="0">
                <a:effectLst>
                  <a:outerShdw blurRad="38100" dist="38100" dir="2700000" algn="tl">
                    <a:srgbClr val="000000">
                      <a:alpha val="43137"/>
                    </a:srgbClr>
                  </a:outerShdw>
                </a:effectLst>
                <a:latin typeface="+mj-lt"/>
              </a:rPr>
              <a:t>εφαρμογή</a:t>
            </a:r>
            <a:r>
              <a:rPr lang="el-GR" sz="2000" b="1" dirty="0">
                <a:effectLst>
                  <a:outerShdw blurRad="38100" dist="38100" dir="2700000" algn="tl">
                    <a:srgbClr val="000000">
                      <a:alpha val="43137"/>
                    </a:srgbClr>
                  </a:outerShdw>
                </a:effectLst>
                <a:latin typeface="+mj-lt"/>
              </a:rPr>
              <a:t> άσηπτης τεχνικής- </a:t>
            </a:r>
            <a:r>
              <a:rPr lang="en-US" sz="2000" b="1" dirty="0">
                <a:effectLst>
                  <a:outerShdw blurRad="38100" dist="38100" dir="2700000" algn="tl">
                    <a:srgbClr val="000000">
                      <a:alpha val="43137"/>
                    </a:srgbClr>
                  </a:outerShdw>
                </a:effectLst>
                <a:latin typeface="+mj-lt"/>
              </a:rPr>
              <a:t>non-touchable technique</a:t>
            </a:r>
            <a:endParaRPr lang="el-GR" sz="2000" b="1" dirty="0">
              <a:effectLst>
                <a:outerShdw blurRad="38100" dist="38100" dir="2700000" algn="tl">
                  <a:srgbClr val="000000">
                    <a:alpha val="43137"/>
                  </a:srgbClr>
                </a:outerShdw>
              </a:effectLst>
              <a:latin typeface="+mj-lt"/>
            </a:endParaRPr>
          </a:p>
          <a:p>
            <a:pPr>
              <a:spcBef>
                <a:spcPts val="2400"/>
              </a:spcBef>
            </a:pPr>
            <a:r>
              <a:rPr lang="el-GR" sz="2000" dirty="0">
                <a:effectLst>
                  <a:outerShdw blurRad="38100" dist="38100" dir="2700000" algn="tl">
                    <a:srgbClr val="000000">
                      <a:alpha val="43137"/>
                    </a:srgbClr>
                  </a:outerShdw>
                </a:effectLst>
                <a:latin typeface="+mj-lt"/>
              </a:rPr>
              <a:t>Το σωστό </a:t>
            </a:r>
            <a:r>
              <a:rPr lang="el-GR" sz="2000" b="1" dirty="0">
                <a:effectLst>
                  <a:outerShdw blurRad="38100" dist="38100" dir="2700000" algn="tl">
                    <a:srgbClr val="000000">
                      <a:alpha val="43137"/>
                    </a:srgbClr>
                  </a:outerShdw>
                </a:effectLst>
                <a:latin typeface="+mj-lt"/>
              </a:rPr>
              <a:t>διάλυμα,</a:t>
            </a:r>
          </a:p>
          <a:p>
            <a:pPr>
              <a:spcBef>
                <a:spcPts val="2400"/>
              </a:spcBef>
            </a:pPr>
            <a:r>
              <a:rPr lang="el-GR" sz="2000" dirty="0">
                <a:effectLst>
                  <a:outerShdw blurRad="38100" dist="38100" dir="2700000" algn="tl">
                    <a:srgbClr val="000000">
                      <a:alpha val="43137"/>
                    </a:srgbClr>
                  </a:outerShdw>
                </a:effectLst>
                <a:latin typeface="+mj-lt"/>
              </a:rPr>
              <a:t>Η σωστή </a:t>
            </a:r>
            <a:r>
              <a:rPr lang="el-GR" sz="2000" b="1" dirty="0">
                <a:effectLst>
                  <a:outerShdw blurRad="38100" dist="38100" dir="2700000" algn="tl">
                    <a:srgbClr val="000000">
                      <a:alpha val="43137"/>
                    </a:srgbClr>
                  </a:outerShdw>
                </a:effectLst>
                <a:latin typeface="+mj-lt"/>
              </a:rPr>
              <a:t>οδός χορήγησης,</a:t>
            </a:r>
          </a:p>
          <a:p>
            <a:pPr>
              <a:spcBef>
                <a:spcPts val="2400"/>
              </a:spcBef>
            </a:pPr>
            <a:r>
              <a:rPr lang="el-GR" sz="2000" dirty="0">
                <a:effectLst>
                  <a:outerShdw blurRad="38100" dist="38100" dir="2700000" algn="tl">
                    <a:srgbClr val="000000">
                      <a:alpha val="43137"/>
                    </a:srgbClr>
                  </a:outerShdw>
                </a:effectLst>
                <a:latin typeface="+mj-lt"/>
              </a:rPr>
              <a:t>Ο σωστός </a:t>
            </a:r>
            <a:r>
              <a:rPr lang="el-GR" sz="2000" b="1" dirty="0">
                <a:effectLst>
                  <a:outerShdw blurRad="38100" dist="38100" dir="2700000" algn="tl">
                    <a:srgbClr val="000000">
                      <a:alpha val="43137"/>
                    </a:srgbClr>
                  </a:outerShdw>
                </a:effectLst>
                <a:latin typeface="+mj-lt"/>
              </a:rPr>
              <a:t>ασθενής,</a:t>
            </a:r>
          </a:p>
          <a:p>
            <a:pPr>
              <a:spcBef>
                <a:spcPts val="2400"/>
              </a:spcBef>
            </a:pPr>
            <a:r>
              <a:rPr lang="el-GR" sz="2000" dirty="0">
                <a:effectLst>
                  <a:outerShdw blurRad="38100" dist="38100" dir="2700000" algn="tl">
                    <a:srgbClr val="000000">
                      <a:alpha val="43137"/>
                    </a:srgbClr>
                  </a:outerShdw>
                </a:effectLst>
                <a:latin typeface="+mj-lt"/>
              </a:rPr>
              <a:t>Η σωστή </a:t>
            </a:r>
            <a:r>
              <a:rPr lang="el-GR" sz="2000" b="1" dirty="0">
                <a:effectLst>
                  <a:outerShdw blurRad="38100" dist="38100" dir="2700000" algn="tl">
                    <a:srgbClr val="000000">
                      <a:alpha val="43137"/>
                    </a:srgbClr>
                  </a:outerShdw>
                </a:effectLst>
                <a:latin typeface="+mj-lt"/>
              </a:rPr>
              <a:t>δόση,</a:t>
            </a:r>
          </a:p>
          <a:p>
            <a:pPr>
              <a:spcBef>
                <a:spcPts val="2400"/>
              </a:spcBef>
            </a:pPr>
            <a:r>
              <a:rPr lang="el-GR" sz="2000" dirty="0">
                <a:effectLst>
                  <a:outerShdw blurRad="38100" dist="38100" dir="2700000" algn="tl">
                    <a:srgbClr val="000000">
                      <a:alpha val="43137"/>
                    </a:srgbClr>
                  </a:outerShdw>
                </a:effectLst>
                <a:latin typeface="+mj-lt"/>
              </a:rPr>
              <a:t>Ο σωστός </a:t>
            </a:r>
            <a:r>
              <a:rPr lang="el-GR" sz="2000" b="1" dirty="0">
                <a:effectLst>
                  <a:outerShdw blurRad="38100" dist="38100" dir="2700000" algn="tl">
                    <a:srgbClr val="000000">
                      <a:alpha val="43137"/>
                    </a:srgbClr>
                  </a:outerShdw>
                </a:effectLst>
                <a:latin typeface="+mj-lt"/>
              </a:rPr>
              <a:t>χρόνος.</a:t>
            </a:r>
          </a:p>
        </p:txBody>
      </p:sp>
      <p:sp>
        <p:nvSpPr>
          <p:cNvPr id="7" name="2 - Θέση περιεχομένου">
            <a:extLst>
              <a:ext uri="{FF2B5EF4-FFF2-40B4-BE49-F238E27FC236}">
                <a16:creationId xmlns:a16="http://schemas.microsoft.com/office/drawing/2014/main" id="{E0E0947B-CAC1-5BFE-85BB-452A1E6AF004}"/>
              </a:ext>
            </a:extLst>
          </p:cNvPr>
          <p:cNvSpPr txBox="1">
            <a:spLocks/>
          </p:cNvSpPr>
          <p:nvPr/>
        </p:nvSpPr>
        <p:spPr>
          <a:xfrm>
            <a:off x="4514850" y="1200150"/>
            <a:ext cx="4629150" cy="3943350"/>
          </a:xfrm>
          <a:prstGeom prst="rect">
            <a:avLst/>
          </a:prstGeom>
          <a:gradFill>
            <a:gsLst>
              <a:gs pos="100000">
                <a:schemeClr val="bg1"/>
              </a:gs>
              <a:gs pos="0">
                <a:srgbClr val="C5DBEE">
                  <a:lumMod val="54000"/>
                  <a:lumOff val="46000"/>
                </a:srgbClr>
              </a:gs>
              <a:gs pos="100000">
                <a:srgbClr val="D5E3F0"/>
              </a:gs>
              <a:gs pos="0">
                <a:schemeClr val="bg1"/>
              </a:gs>
              <a:gs pos="97000">
                <a:schemeClr val="accent1">
                  <a:lumMod val="45000"/>
                  <a:lumOff val="55000"/>
                </a:schemeClr>
              </a:gs>
              <a:gs pos="100000">
                <a:schemeClr val="accent1">
                  <a:lumMod val="30000"/>
                  <a:lumOff val="70000"/>
                </a:schemeClr>
              </a:gs>
            </a:gsLst>
            <a:lin ang="27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2400"/>
              </a:spcBef>
              <a:buNone/>
            </a:pPr>
            <a:r>
              <a:rPr lang="el-GR" sz="2000" b="1" dirty="0">
                <a:solidFill>
                  <a:schemeClr val="tx1">
                    <a:lumMod val="65000"/>
                    <a:lumOff val="35000"/>
                  </a:schemeClr>
                </a:solidFill>
                <a:latin typeface="+mj-lt"/>
              </a:rPr>
              <a:t>Εάν τρυπηθείτε με χρησιμοποιημένη βελόνα :</a:t>
            </a:r>
          </a:p>
          <a:p>
            <a:pPr algn="just">
              <a:spcBef>
                <a:spcPts val="2400"/>
              </a:spcBef>
            </a:pPr>
            <a:r>
              <a:rPr lang="el-GR" sz="2000" b="1" dirty="0">
                <a:solidFill>
                  <a:schemeClr val="tx1">
                    <a:lumMod val="65000"/>
                    <a:lumOff val="35000"/>
                  </a:schemeClr>
                </a:solidFill>
                <a:latin typeface="+mj-lt"/>
              </a:rPr>
              <a:t>Αφαιρέστε το αίμα συμπιέζοντας την περιοχή,</a:t>
            </a:r>
          </a:p>
          <a:p>
            <a:pPr algn="just">
              <a:spcBef>
                <a:spcPts val="2400"/>
              </a:spcBef>
            </a:pPr>
            <a:r>
              <a:rPr lang="el-GR" sz="2000" b="1" dirty="0">
                <a:solidFill>
                  <a:schemeClr val="tx1">
                    <a:lumMod val="65000"/>
                    <a:lumOff val="35000"/>
                  </a:schemeClr>
                </a:solidFill>
                <a:latin typeface="+mj-lt"/>
              </a:rPr>
              <a:t>Πλύνετε καλά την περιοχή με ήπιο σαπούνι,</a:t>
            </a:r>
          </a:p>
          <a:p>
            <a:pPr algn="just">
              <a:spcBef>
                <a:spcPts val="2400"/>
              </a:spcBef>
            </a:pPr>
            <a:r>
              <a:rPr lang="el-GR" sz="2000" b="1" dirty="0">
                <a:solidFill>
                  <a:schemeClr val="tx1">
                    <a:lumMod val="65000"/>
                    <a:lumOff val="35000"/>
                  </a:schemeClr>
                </a:solidFill>
                <a:latin typeface="+mj-lt"/>
              </a:rPr>
              <a:t>Ενημερώστε τον γιατρό εργασίας / γραφείο λοιμώξεων στο νοσοκομείο,</a:t>
            </a:r>
          </a:p>
          <a:p>
            <a:pPr algn="just">
              <a:spcBef>
                <a:spcPts val="2400"/>
              </a:spcBef>
            </a:pPr>
            <a:r>
              <a:rPr lang="el-GR" sz="2000" b="1" dirty="0">
                <a:solidFill>
                  <a:schemeClr val="tx1">
                    <a:lumMod val="65000"/>
                    <a:lumOff val="35000"/>
                  </a:schemeClr>
                </a:solidFill>
                <a:latin typeface="+mj-lt"/>
              </a:rPr>
              <a:t>Ελέγξτε τον εαυτό σας και τον ασθενή για ηπατίτιδα Β.</a:t>
            </a:r>
          </a:p>
        </p:txBody>
      </p:sp>
    </p:spTree>
    <p:extLst>
      <p:ext uri="{BB962C8B-B14F-4D97-AF65-F5344CB8AC3E}">
        <p14:creationId xmlns:p14="http://schemas.microsoft.com/office/powerpoint/2010/main" val="377050479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stretch>
            <a:fillRect/>
          </a:stretch>
        </p:blipFill>
        <p:spPr>
          <a:xfrm>
            <a:off x="6629400" y="1241424"/>
            <a:ext cx="2514601" cy="3902076"/>
          </a:xfrm>
          <a:prstGeom prst="rect">
            <a:avLst/>
          </a:prstGeom>
        </p:spPr>
      </p:pic>
      <p:sp>
        <p:nvSpPr>
          <p:cNvPr id="2" name="Τίτλος 1"/>
          <p:cNvSpPr>
            <a:spLocks noGrp="1"/>
          </p:cNvSpPr>
          <p:nvPr>
            <p:ph type="title"/>
          </p:nvPr>
        </p:nvSpPr>
        <p:spPr/>
        <p:txBody>
          <a:bodyPr>
            <a:normAutofit fontScale="90000"/>
          </a:bodyPr>
          <a:lstStyle/>
          <a:p>
            <a:r>
              <a:rPr lang="el-GR" dirty="0"/>
              <a:t>ΡΥΘΜΙΣΗ ΡΟΗΣ</a:t>
            </a:r>
            <a:r>
              <a:rPr lang="en-US" dirty="0"/>
              <a:t> – </a:t>
            </a:r>
            <a:br>
              <a:rPr lang="en-US" dirty="0"/>
            </a:br>
            <a:r>
              <a:rPr lang="el-GR" dirty="0"/>
              <a:t>ΣΤΑΓΟΝΕΣ ΑΝΑ ΛΕΠΤΟ </a:t>
            </a:r>
          </a:p>
        </p:txBody>
      </p:sp>
      <p:sp>
        <p:nvSpPr>
          <p:cNvPr id="3" name="Θέση περιεχομένου 2"/>
          <p:cNvSpPr>
            <a:spLocks noGrp="1"/>
          </p:cNvSpPr>
          <p:nvPr>
            <p:ph idx="1"/>
          </p:nvPr>
        </p:nvSpPr>
        <p:spPr>
          <a:xfrm>
            <a:off x="0" y="1172218"/>
            <a:ext cx="6858000" cy="3546986"/>
          </a:xfrm>
        </p:spPr>
        <p:txBody>
          <a:bodyPr>
            <a:noAutofit/>
          </a:bodyPr>
          <a:lstStyle/>
          <a:p>
            <a:r>
              <a:rPr lang="el-GR" sz="2200" dirty="0"/>
              <a:t>Όταν χορηγείτε υγρά με αντλία σταθερής έγχυσης, υπολογίζετε την ροή σε </a:t>
            </a:r>
            <a:r>
              <a:rPr lang="en-US" sz="2200" dirty="0"/>
              <a:t>ml/h</a:t>
            </a:r>
            <a:r>
              <a:rPr lang="el-GR" sz="2200" dirty="0"/>
              <a:t>, διαιρώντας την ποσότητα του διαλύματος με τον χρόνο χορήγησης σε ώρες (πχ 1000ml σε 8 ώρες διαιρείτε το 1000 με το 8=125ml/h) . </a:t>
            </a:r>
          </a:p>
          <a:p>
            <a:r>
              <a:rPr lang="el-GR" sz="2200" dirty="0"/>
              <a:t>Αν ρυθμίσετε τη δόση ανά ώρα στη συνέχεια και πριν απομακρυνθείτε πρέπει να </a:t>
            </a:r>
            <a:r>
              <a:rPr lang="el-GR" sz="2200" dirty="0" err="1"/>
              <a:t>ξαναελέγξετε</a:t>
            </a:r>
            <a:r>
              <a:rPr lang="el-GR" sz="2200" dirty="0"/>
              <a:t> το σύστημα αν δουλεύει καλά (φλεβικός καθετήρας ή βελόνη) και ρυθμός ροής διαλύματος, καθώς και αν το διάλυμα που δίνετε είναι το σωστό, για την αποφυγή λαθών. </a:t>
            </a:r>
          </a:p>
          <a:p>
            <a:r>
              <a:rPr lang="el-GR" sz="2200" dirty="0"/>
              <a:t>Πάντα σε κάθε ασθενή που του δίνετε ενδοφλέβια υγρά να ελέγχετε τις συνδέσεις.</a:t>
            </a:r>
          </a:p>
        </p:txBody>
      </p:sp>
    </p:spTree>
    <p:extLst>
      <p:ext uri="{BB962C8B-B14F-4D97-AF65-F5344CB8AC3E}">
        <p14:creationId xmlns:p14="http://schemas.microsoft.com/office/powerpoint/2010/main" val="25613975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ΡΥΘΜΙΣΗ ΡΟΗΣ</a:t>
            </a:r>
            <a:r>
              <a:rPr lang="en-US" dirty="0"/>
              <a:t> – </a:t>
            </a:r>
            <a:br>
              <a:rPr lang="en-US" dirty="0"/>
            </a:br>
            <a:r>
              <a:rPr lang="el-GR" dirty="0"/>
              <a:t>ΣΤΑΓΟΝΕΣ ΑΝΑ ΛΕΠΤΟ </a:t>
            </a:r>
          </a:p>
        </p:txBody>
      </p:sp>
      <p:sp>
        <p:nvSpPr>
          <p:cNvPr id="3" name="Θέση περιεχομένου 2"/>
          <p:cNvSpPr>
            <a:spLocks noGrp="1"/>
          </p:cNvSpPr>
          <p:nvPr>
            <p:ph idx="1"/>
          </p:nvPr>
        </p:nvSpPr>
        <p:spPr>
          <a:xfrm>
            <a:off x="0" y="1320390"/>
            <a:ext cx="9144000" cy="3546986"/>
          </a:xfrm>
        </p:spPr>
        <p:txBody>
          <a:bodyPr>
            <a:normAutofit/>
          </a:bodyPr>
          <a:lstStyle/>
          <a:p>
            <a:r>
              <a:rPr lang="el-GR" sz="2200" dirty="0"/>
              <a:t>Α ν πρόκειται για απλή συσκευή χορήγησης που χρησιμοποιεί τη βαρύτητα  είναι απαραίτητος ο υπολογισμός του ρυθμού ροής σε σταγόνες ανά λεπτό </a:t>
            </a:r>
          </a:p>
          <a:p>
            <a:r>
              <a:rPr lang="el-GR" sz="2200" dirty="0"/>
              <a:t>Ρυθμός ροής σε σταγόνες ανά λεπτό=</a:t>
            </a:r>
          </a:p>
          <a:p>
            <a:pPr marL="0" indent="0">
              <a:buNone/>
            </a:pPr>
            <a:r>
              <a:rPr lang="el-GR" sz="2200" dirty="0"/>
              <a:t>(Όγκος υγρού έγχυσης σε </a:t>
            </a:r>
            <a:r>
              <a:rPr lang="el-GR" sz="2200" dirty="0" err="1"/>
              <a:t>ml</a:t>
            </a:r>
            <a:r>
              <a:rPr lang="el-GR" sz="2200" dirty="0"/>
              <a:t> )x (αριθμός σταγόνων ανά </a:t>
            </a:r>
            <a:r>
              <a:rPr lang="el-GR" sz="2200" dirty="0" err="1"/>
              <a:t>ml</a:t>
            </a:r>
            <a:r>
              <a:rPr lang="el-GR" sz="2200" dirty="0"/>
              <a:t>)/ χρόνος σε λεπτά</a:t>
            </a:r>
          </a:p>
          <a:p>
            <a:r>
              <a:rPr lang="el-GR" sz="2200" dirty="0"/>
              <a:t>Για παράδειγμα εάν ο ασθενής μας πρέπει να πάρει 150</a:t>
            </a:r>
            <a:r>
              <a:rPr lang="en-US" sz="2200" dirty="0"/>
              <a:t> ml/h</a:t>
            </a:r>
            <a:r>
              <a:rPr lang="el-GR" sz="2200" dirty="0"/>
              <a:t>, με χρήση συσκευής 20 σταγόνων/</a:t>
            </a:r>
            <a:r>
              <a:rPr lang="en-US" sz="2200" dirty="0"/>
              <a:t>ml</a:t>
            </a:r>
            <a:r>
              <a:rPr lang="el-GR" sz="2200" dirty="0"/>
              <a:t>, πρέπει να υπολογίσουμε ως εξής: </a:t>
            </a:r>
            <a:r>
              <a:rPr lang="en-US" sz="2200" dirty="0"/>
              <a:t> </a:t>
            </a:r>
            <a:r>
              <a:rPr lang="el-GR" sz="2200" dirty="0"/>
              <a:t>150/60 Χ 20=50 σταγόνες / λεπτό.</a:t>
            </a:r>
          </a:p>
        </p:txBody>
      </p:sp>
      <p:sp>
        <p:nvSpPr>
          <p:cNvPr id="5" name="Ορθογώνιο 4"/>
          <p:cNvSpPr/>
          <p:nvPr/>
        </p:nvSpPr>
        <p:spPr>
          <a:xfrm>
            <a:off x="1104900" y="4097935"/>
            <a:ext cx="7302500" cy="769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l-GR" sz="2200" dirty="0"/>
              <a:t>Οι βασικές μονάδες μέτρησης όγκου που χρησιμοποιούνται στη νοσηλευτική είναι το λίτρο (L – </a:t>
            </a:r>
            <a:r>
              <a:rPr lang="el-GR" sz="2200" dirty="0" err="1"/>
              <a:t>lt</a:t>
            </a:r>
            <a:r>
              <a:rPr lang="el-GR" sz="2200" dirty="0"/>
              <a:t>) και το </a:t>
            </a:r>
            <a:r>
              <a:rPr lang="el-GR" sz="2200" dirty="0" err="1"/>
              <a:t>χιλιοχτόλιτρο</a:t>
            </a:r>
            <a:r>
              <a:rPr lang="el-GR" sz="2200" dirty="0"/>
              <a:t> (</a:t>
            </a:r>
            <a:r>
              <a:rPr lang="el-GR" sz="2200" dirty="0" err="1"/>
              <a:t>ml</a:t>
            </a:r>
            <a:r>
              <a:rPr lang="el-GR" sz="2200" dirty="0"/>
              <a:t>) </a:t>
            </a:r>
          </a:p>
        </p:txBody>
      </p:sp>
    </p:spTree>
    <p:extLst>
      <p:ext uri="{BB962C8B-B14F-4D97-AF65-F5344CB8AC3E}">
        <p14:creationId xmlns:p14="http://schemas.microsoft.com/office/powerpoint/2010/main" val="65704428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p:cNvPicPr>
            <a:picLocks noChangeAspect="1"/>
          </p:cNvPicPr>
          <p:nvPr/>
        </p:nvPicPr>
        <p:blipFill>
          <a:blip r:embed="rId2" cstate="print"/>
          <a:stretch>
            <a:fillRect/>
          </a:stretch>
        </p:blipFill>
        <p:spPr>
          <a:xfrm>
            <a:off x="4332193" y="1412100"/>
            <a:ext cx="4782724" cy="3515500"/>
          </a:xfrm>
          <a:prstGeom prst="rect">
            <a:avLst/>
          </a:prstGeom>
        </p:spPr>
      </p:pic>
      <p:sp>
        <p:nvSpPr>
          <p:cNvPr id="2" name="Τίτλος 1"/>
          <p:cNvSpPr>
            <a:spLocks noGrp="1"/>
          </p:cNvSpPr>
          <p:nvPr>
            <p:ph type="title"/>
          </p:nvPr>
        </p:nvSpPr>
        <p:spPr>
          <a:xfrm>
            <a:off x="884902" y="444500"/>
            <a:ext cx="8259098" cy="786990"/>
          </a:xfrm>
        </p:spPr>
        <p:txBody>
          <a:bodyPr>
            <a:noAutofit/>
          </a:bodyPr>
          <a:lstStyle/>
          <a:p>
            <a:r>
              <a:rPr lang="el-GR" sz="2800" dirty="0"/>
              <a:t>Υπολογισμός δόσης σε ενδοφλέβια</a:t>
            </a:r>
            <a:br>
              <a:rPr lang="el-GR" sz="2800" dirty="0"/>
            </a:br>
            <a:r>
              <a:rPr lang="el-GR" sz="2800" dirty="0"/>
              <a:t>διαλύματα</a:t>
            </a:r>
          </a:p>
        </p:txBody>
      </p:sp>
      <p:sp>
        <p:nvSpPr>
          <p:cNvPr id="5" name="Ορθογώνιο 4"/>
          <p:cNvSpPr/>
          <p:nvPr/>
        </p:nvSpPr>
        <p:spPr>
          <a:xfrm>
            <a:off x="121950" y="1191672"/>
            <a:ext cx="4572000" cy="769441"/>
          </a:xfrm>
          <a:prstGeom prst="rect">
            <a:avLst/>
          </a:prstGeom>
        </p:spPr>
        <p:txBody>
          <a:bodyPr>
            <a:spAutoFit/>
          </a:bodyPr>
          <a:lstStyle/>
          <a:p>
            <a:r>
              <a:rPr lang="el-GR" sz="2200" dirty="0"/>
              <a:t>Για τη χορήγηση υγρών διαλυμάτων μεγάλου όγκου με ρυθμιστή ροής:</a:t>
            </a:r>
          </a:p>
        </p:txBody>
      </p:sp>
      <p:pic>
        <p:nvPicPr>
          <p:cNvPr id="6" name="Εικόνα 5"/>
          <p:cNvPicPr>
            <a:picLocks noChangeAspect="1"/>
          </p:cNvPicPr>
          <p:nvPr/>
        </p:nvPicPr>
        <p:blipFill>
          <a:blip r:embed="rId3" cstate="print"/>
          <a:stretch>
            <a:fillRect/>
          </a:stretch>
        </p:blipFill>
        <p:spPr>
          <a:xfrm>
            <a:off x="-1" y="1897797"/>
            <a:ext cx="4307900" cy="1324054"/>
          </a:xfrm>
          <a:prstGeom prst="rect">
            <a:avLst/>
          </a:prstGeom>
        </p:spPr>
      </p:pic>
      <p:sp>
        <p:nvSpPr>
          <p:cNvPr id="7" name="Ορθογώνιο 6"/>
          <p:cNvSpPr/>
          <p:nvPr/>
        </p:nvSpPr>
        <p:spPr>
          <a:xfrm>
            <a:off x="121950" y="3118717"/>
            <a:ext cx="4608512" cy="769441"/>
          </a:xfrm>
          <a:prstGeom prst="rect">
            <a:avLst/>
          </a:prstGeom>
        </p:spPr>
        <p:txBody>
          <a:bodyPr wrap="square">
            <a:spAutoFit/>
          </a:bodyPr>
          <a:lstStyle/>
          <a:p>
            <a:r>
              <a:rPr lang="el-GR" sz="2200" dirty="0"/>
              <a:t>Ο υπολογισμός ροής υγρών σε </a:t>
            </a:r>
            <a:r>
              <a:rPr lang="el-GR" sz="2200" dirty="0" err="1"/>
              <a:t>σταγ</a:t>
            </a:r>
            <a:r>
              <a:rPr lang="el-GR" sz="2200" dirty="0"/>
              <a:t>/</a:t>
            </a:r>
            <a:r>
              <a:rPr lang="el-GR" sz="2200" dirty="0" err="1"/>
              <a:t>min</a:t>
            </a:r>
            <a:r>
              <a:rPr lang="el-GR" sz="2200" dirty="0"/>
              <a:t>:</a:t>
            </a:r>
          </a:p>
        </p:txBody>
      </p:sp>
      <p:pic>
        <p:nvPicPr>
          <p:cNvPr id="8" name="Εικόνα 7"/>
          <p:cNvPicPr>
            <a:picLocks noChangeAspect="1"/>
          </p:cNvPicPr>
          <p:nvPr/>
        </p:nvPicPr>
        <p:blipFill rotWithShape="1">
          <a:blip r:embed="rId4" cstate="print"/>
          <a:srcRect b="7422"/>
          <a:stretch/>
        </p:blipFill>
        <p:spPr>
          <a:xfrm>
            <a:off x="-1" y="3848340"/>
            <a:ext cx="4727424" cy="1231660"/>
          </a:xfrm>
          <a:prstGeom prst="rect">
            <a:avLst/>
          </a:prstGeom>
        </p:spPr>
      </p:pic>
    </p:spTree>
    <p:extLst>
      <p:ext uri="{BB962C8B-B14F-4D97-AF65-F5344CB8AC3E}">
        <p14:creationId xmlns:p14="http://schemas.microsoft.com/office/powerpoint/2010/main" val="327894968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H απλή μέθοδος των τριών</a:t>
            </a:r>
          </a:p>
        </p:txBody>
      </p:sp>
      <p:sp>
        <p:nvSpPr>
          <p:cNvPr id="3" name="Θέση περιεχομένου 2"/>
          <p:cNvSpPr>
            <a:spLocks noGrp="1"/>
          </p:cNvSpPr>
          <p:nvPr>
            <p:ph idx="1"/>
          </p:nvPr>
        </p:nvSpPr>
        <p:spPr>
          <a:xfrm>
            <a:off x="139700" y="1434690"/>
            <a:ext cx="8864600" cy="3546986"/>
          </a:xfrm>
        </p:spPr>
        <p:txBody>
          <a:bodyPr>
            <a:normAutofit/>
          </a:bodyPr>
          <a:lstStyle/>
          <a:p>
            <a:r>
              <a:rPr lang="el-GR" sz="2400" dirty="0"/>
              <a:t>Παράδειγμα: Έστω ότι πρέπει να χορηγηθεί ένα φάρμακο σε </a:t>
            </a:r>
            <a:r>
              <a:rPr lang="el-GR" sz="2400" dirty="0" err="1"/>
              <a:t>amp</a:t>
            </a:r>
            <a:r>
              <a:rPr lang="el-GR" sz="2400" dirty="0"/>
              <a:t> σε δόση 200 </a:t>
            </a:r>
            <a:r>
              <a:rPr lang="el-GR" sz="2400" dirty="0" err="1"/>
              <a:t>mg</a:t>
            </a:r>
            <a:r>
              <a:rPr lang="el-GR" sz="2400" dirty="0"/>
              <a:t>/3 </a:t>
            </a:r>
            <a:r>
              <a:rPr lang="el-GR" sz="2400" dirty="0" err="1"/>
              <a:t>ml</a:t>
            </a:r>
            <a:r>
              <a:rPr lang="el-GR" sz="2400" dirty="0"/>
              <a:t>. Πόσα </a:t>
            </a:r>
            <a:r>
              <a:rPr lang="el-GR" sz="2400" dirty="0" err="1"/>
              <a:t>ml</a:t>
            </a:r>
            <a:r>
              <a:rPr lang="el-GR" sz="2400" dirty="0"/>
              <a:t> φαρμάκου θα λάβει ο ασθενής, εάν η δόση του φαρμάκου είναι 600 </a:t>
            </a:r>
            <a:r>
              <a:rPr lang="el-GR" sz="2400" dirty="0" err="1"/>
              <a:t>mg</a:t>
            </a:r>
            <a:r>
              <a:rPr lang="el-GR" sz="2400" dirty="0"/>
              <a:t>;</a:t>
            </a:r>
          </a:p>
          <a:p>
            <a:r>
              <a:rPr lang="el-GR" sz="2400" dirty="0"/>
              <a:t>Σκέψη: Εάν λάμβανε 200 </a:t>
            </a:r>
            <a:r>
              <a:rPr lang="el-GR" sz="2400" dirty="0" err="1"/>
              <a:t>mg</a:t>
            </a:r>
            <a:r>
              <a:rPr lang="el-GR" sz="2400" dirty="0"/>
              <a:t> αυτά θα περιέχονται σε 3 </a:t>
            </a:r>
            <a:r>
              <a:rPr lang="el-GR" sz="2400" dirty="0" err="1"/>
              <a:t>ml</a:t>
            </a:r>
            <a:r>
              <a:rPr lang="el-GR" sz="2400" dirty="0"/>
              <a:t>. Τώρα που απαιτούνται 600 </a:t>
            </a:r>
            <a:r>
              <a:rPr lang="el-GR" sz="2400" dirty="0" err="1"/>
              <a:t>mg</a:t>
            </a:r>
            <a:r>
              <a:rPr lang="el-GR" sz="2400" dirty="0"/>
              <a:t> σε πόσα </a:t>
            </a:r>
            <a:r>
              <a:rPr lang="el-GR" sz="2400" dirty="0" err="1"/>
              <a:t>ml</a:t>
            </a:r>
            <a:r>
              <a:rPr lang="el-GR" sz="2400" dirty="0"/>
              <a:t> περιέχονται; Εκφραζόμενο με αριθμητική πράξη:</a:t>
            </a:r>
          </a:p>
          <a:p>
            <a:pPr marL="0" indent="0">
              <a:buNone/>
            </a:pPr>
            <a:endParaRPr lang="el-GR" sz="2400" dirty="0"/>
          </a:p>
        </p:txBody>
      </p:sp>
      <p:pic>
        <p:nvPicPr>
          <p:cNvPr id="4" name="Εικόνα 3"/>
          <p:cNvPicPr>
            <a:picLocks noChangeAspect="1"/>
          </p:cNvPicPr>
          <p:nvPr/>
        </p:nvPicPr>
        <p:blipFill>
          <a:blip r:embed="rId2" cstate="print"/>
          <a:stretch>
            <a:fillRect/>
          </a:stretch>
        </p:blipFill>
        <p:spPr>
          <a:xfrm>
            <a:off x="2992694" y="3472598"/>
            <a:ext cx="6011606" cy="1670901"/>
          </a:xfrm>
          <a:prstGeom prst="rect">
            <a:avLst/>
          </a:prstGeom>
        </p:spPr>
      </p:pic>
    </p:spTree>
    <p:extLst>
      <p:ext uri="{BB962C8B-B14F-4D97-AF65-F5344CB8AC3E}">
        <p14:creationId xmlns:p14="http://schemas.microsoft.com/office/powerpoint/2010/main" val="173070766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Ποσοστά</a:t>
            </a:r>
          </a:p>
        </p:txBody>
      </p:sp>
      <p:sp>
        <p:nvSpPr>
          <p:cNvPr id="3" name="Θέση περιεχομένου 2"/>
          <p:cNvSpPr>
            <a:spLocks noGrp="1"/>
          </p:cNvSpPr>
          <p:nvPr>
            <p:ph idx="1"/>
          </p:nvPr>
        </p:nvSpPr>
        <p:spPr>
          <a:xfrm>
            <a:off x="0" y="1231490"/>
            <a:ext cx="9144000" cy="3546986"/>
          </a:xfrm>
        </p:spPr>
        <p:txBody>
          <a:bodyPr>
            <a:normAutofit/>
          </a:bodyPr>
          <a:lstStyle/>
          <a:p>
            <a:r>
              <a:rPr lang="el-GR" sz="2200" dirty="0"/>
              <a:t>Τα ποσοστά εκφράζουν μια αναλογία. Ένα διάλυμα 2/1000 αντιπροσωπεύει ένα διάλυμα το οποίο περιέχει 2g διαλυμένης ουσίας σε 1000 </a:t>
            </a:r>
            <a:r>
              <a:rPr lang="el-GR" sz="2200" dirty="0" err="1"/>
              <a:t>ml</a:t>
            </a:r>
            <a:r>
              <a:rPr lang="el-GR" sz="2200" dirty="0"/>
              <a:t> ή 2 </a:t>
            </a:r>
            <a:r>
              <a:rPr lang="el-GR" sz="2200" dirty="0" err="1"/>
              <a:t>ml</a:t>
            </a:r>
            <a:r>
              <a:rPr lang="el-GR" sz="2200" dirty="0"/>
              <a:t> υγρού αναμεμειγμένο σε 1000 </a:t>
            </a:r>
            <a:r>
              <a:rPr lang="el-GR" sz="2200" dirty="0" err="1"/>
              <a:t>ml</a:t>
            </a:r>
            <a:r>
              <a:rPr lang="el-GR" sz="2200" dirty="0"/>
              <a:t> ενός άλλου υγρού. </a:t>
            </a:r>
          </a:p>
          <a:p>
            <a:r>
              <a:rPr lang="el-GR" sz="2200" dirty="0"/>
              <a:t>Χρησιμοποιούνται συχνά σε ενδοφλέβια διαλύματα, π.χ. σε διάλυμα γλυκόζης 5%, διότι υπάρχουν διαλύματα ποικίλων συγκεντρώσεων. Το σύμβολο % εκφράζει το “στα 100 μέρη” τον αριθμό που έχει πριν από αυτό. </a:t>
            </a:r>
          </a:p>
        </p:txBody>
      </p:sp>
      <p:pic>
        <p:nvPicPr>
          <p:cNvPr id="4" name="Εικόνα 3"/>
          <p:cNvPicPr>
            <a:picLocks noChangeAspect="1"/>
          </p:cNvPicPr>
          <p:nvPr/>
        </p:nvPicPr>
        <p:blipFill>
          <a:blip r:embed="rId2" cstate="print"/>
          <a:stretch>
            <a:fillRect/>
          </a:stretch>
        </p:blipFill>
        <p:spPr>
          <a:xfrm>
            <a:off x="5372100" y="3787168"/>
            <a:ext cx="3771900" cy="1050580"/>
          </a:xfrm>
          <a:prstGeom prst="rect">
            <a:avLst/>
          </a:prstGeom>
        </p:spPr>
      </p:pic>
      <p:sp>
        <p:nvSpPr>
          <p:cNvPr id="5" name="Ορθογώνιο 4"/>
          <p:cNvSpPr/>
          <p:nvPr/>
        </p:nvSpPr>
        <p:spPr>
          <a:xfrm>
            <a:off x="0" y="3674636"/>
            <a:ext cx="5486400" cy="1446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l-GR" sz="2200" dirty="0"/>
              <a:t>Για παράδειγμα 5% γλυκόζη εκφράζει ότι 5 μέρη (g) στα 100 είναι γλυκόζη. Έτσι η τιμή 5% μπορεί να εκφραστεί ως κλάσμα ή ως δεκαδικός αριθμός</a:t>
            </a:r>
          </a:p>
        </p:txBody>
      </p:sp>
    </p:spTree>
    <p:extLst>
      <p:ext uri="{BB962C8B-B14F-4D97-AF65-F5344CB8AC3E}">
        <p14:creationId xmlns:p14="http://schemas.microsoft.com/office/powerpoint/2010/main" val="42897118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ΕΝΔΕΙΚΤΙΚΗ ΒΙΒΛΙΟΓΡΑΦΙΑ</a:t>
            </a:r>
            <a:endParaRPr lang="en-US" dirty="0"/>
          </a:p>
        </p:txBody>
      </p:sp>
      <p:sp>
        <p:nvSpPr>
          <p:cNvPr id="3" name="Content Placeholder 2"/>
          <p:cNvSpPr>
            <a:spLocks noGrp="1"/>
          </p:cNvSpPr>
          <p:nvPr>
            <p:ph idx="1"/>
          </p:nvPr>
        </p:nvSpPr>
        <p:spPr>
          <a:xfrm>
            <a:off x="127000" y="1172218"/>
            <a:ext cx="9017000" cy="3546986"/>
          </a:xfrm>
        </p:spPr>
        <p:txBody>
          <a:bodyPr>
            <a:noAutofit/>
          </a:bodyPr>
          <a:lstStyle/>
          <a:p>
            <a:r>
              <a:rPr lang="en-US" sz="2000" dirty="0"/>
              <a:t>Association of </a:t>
            </a:r>
            <a:r>
              <a:rPr lang="en-US" sz="2000" dirty="0" err="1"/>
              <a:t>Anaesthetists</a:t>
            </a:r>
            <a:r>
              <a:rPr lang="en-US" sz="2000" dirty="0"/>
              <a:t> of Great Britain and Ireland  - </a:t>
            </a:r>
            <a:r>
              <a:rPr lang="en-US" sz="2000" dirty="0" err="1"/>
              <a:t>AAGBI</a:t>
            </a:r>
            <a:r>
              <a:rPr lang="en-US" sz="2000" dirty="0"/>
              <a:t>. 2016. GUIDELINE: Safe vascular access</a:t>
            </a:r>
            <a:r>
              <a:rPr lang="el-GR" sz="2000" dirty="0"/>
              <a:t>. </a:t>
            </a:r>
            <a:r>
              <a:rPr lang="en-US" sz="2000" dirty="0" err="1"/>
              <a:t>Anaesthesia</a:t>
            </a:r>
            <a:r>
              <a:rPr lang="en-US" sz="2000" dirty="0"/>
              <a:t> 2016; 71: 573-585</a:t>
            </a:r>
            <a:endParaRPr lang="el-GR" sz="2000" dirty="0"/>
          </a:p>
          <a:p>
            <a:r>
              <a:rPr lang="en-US" sz="2000" dirty="0"/>
              <a:t>Access Device Guidelines: </a:t>
            </a:r>
            <a:r>
              <a:rPr lang="en-US" sz="2000" dirty="0" err="1"/>
              <a:t>Recommen-dations</a:t>
            </a:r>
            <a:r>
              <a:rPr lang="en-US" sz="2000" dirty="0"/>
              <a:t> for Nursing Practice and Education(2nd ed., pp. 49–54) by D. Camp-Sorrell(Ed.), 2004, Pittsburgh,</a:t>
            </a:r>
            <a:endParaRPr lang="el-GR" sz="2000" dirty="0"/>
          </a:p>
          <a:p>
            <a:r>
              <a:rPr lang="en-US" sz="2000" dirty="0"/>
              <a:t>Infusion   Nurses   Society </a:t>
            </a:r>
            <a:r>
              <a:rPr lang="el-GR" sz="2000" dirty="0"/>
              <a:t> - </a:t>
            </a:r>
            <a:r>
              <a:rPr lang="en-US" sz="2000" dirty="0"/>
              <a:t>INS .  (  2006  ) Standards for   infusion   </a:t>
            </a:r>
            <a:r>
              <a:rPr lang="en-US" sz="2000" dirty="0" err="1"/>
              <a:t>rherapy</a:t>
            </a:r>
            <a:r>
              <a:rPr lang="en-US" sz="2000" dirty="0"/>
              <a:t>.  L </a:t>
            </a:r>
            <a:r>
              <a:rPr lang="en-US" sz="2000" dirty="0" err="1"/>
              <a:t>ippincott</a:t>
            </a:r>
            <a:r>
              <a:rPr lang="en-US" sz="2000" dirty="0"/>
              <a:t> Williams &amp; Wilkins  :   Philadelphia  .</a:t>
            </a:r>
            <a:endParaRPr lang="el-GR" sz="2000" dirty="0"/>
          </a:p>
          <a:p>
            <a:r>
              <a:rPr lang="en-US" sz="2000" dirty="0"/>
              <a:t>NHS</a:t>
            </a:r>
            <a:r>
              <a:rPr lang="el-GR" sz="2000" dirty="0"/>
              <a:t> - </a:t>
            </a:r>
            <a:r>
              <a:rPr lang="en-US" sz="2000" dirty="0" err="1"/>
              <a:t>GGC</a:t>
            </a:r>
            <a:r>
              <a:rPr lang="en-US" sz="2000" dirty="0"/>
              <a:t> Board Clinical Governance Forum</a:t>
            </a:r>
            <a:r>
              <a:rPr lang="el-GR" sz="2000" dirty="0"/>
              <a:t>. </a:t>
            </a:r>
            <a:r>
              <a:rPr lang="en-US" sz="2000" dirty="0"/>
              <a:t>Vascular access procedure</a:t>
            </a:r>
            <a:r>
              <a:rPr lang="el-GR" sz="2000" dirty="0"/>
              <a:t> </a:t>
            </a:r>
            <a:r>
              <a:rPr lang="en-US" sz="2000" dirty="0"/>
              <a:t>and</a:t>
            </a:r>
            <a:r>
              <a:rPr lang="el-GR" sz="2000" dirty="0"/>
              <a:t> </a:t>
            </a:r>
            <a:r>
              <a:rPr lang="en-US" sz="2000" dirty="0"/>
              <a:t>practice</a:t>
            </a:r>
            <a:r>
              <a:rPr lang="el-GR" sz="2000" dirty="0"/>
              <a:t> </a:t>
            </a:r>
            <a:r>
              <a:rPr lang="en-US" sz="2000" dirty="0"/>
              <a:t>guideline</a:t>
            </a:r>
            <a:r>
              <a:rPr lang="el-GR" sz="2000" dirty="0"/>
              <a:t>. </a:t>
            </a:r>
            <a:r>
              <a:rPr lang="en-US" sz="2000" dirty="0"/>
              <a:t>Version2</a:t>
            </a:r>
            <a:r>
              <a:rPr lang="el-GR" sz="2000" dirty="0"/>
              <a:t>,</a:t>
            </a:r>
            <a:r>
              <a:rPr lang="en-US" sz="2000" dirty="0"/>
              <a:t> August</a:t>
            </a:r>
            <a:r>
              <a:rPr lang="el-GR" sz="2000" dirty="0"/>
              <a:t> </a:t>
            </a:r>
            <a:r>
              <a:rPr lang="en-US" sz="2000" dirty="0"/>
              <a:t>2019</a:t>
            </a:r>
            <a:endParaRPr lang="el-GR" sz="2000" dirty="0"/>
          </a:p>
          <a:p>
            <a:r>
              <a:rPr lang="en-US" sz="2000" dirty="0" err="1"/>
              <a:t>Mikros</a:t>
            </a:r>
            <a:r>
              <a:rPr lang="en-US" sz="2000" dirty="0"/>
              <a:t> et al. Vascular Access in End-Stage Renal Disease. The role of Vascular Access Coordination Team. Hellenic Nephro­logy 2018; 30 (4): 270-278.</a:t>
            </a:r>
          </a:p>
          <a:p>
            <a:r>
              <a:rPr lang="en-US" sz="2000" dirty="0"/>
              <a:t>CDC. Guidelines for the Prevention of Intravascular Catheter-Related Infections, 2011</a:t>
            </a:r>
          </a:p>
          <a:p>
            <a:endParaRPr lang="en-US" sz="2000" dirty="0"/>
          </a:p>
          <a:p>
            <a:endParaRPr lang="en-US" sz="2000" dirty="0"/>
          </a:p>
        </p:txBody>
      </p:sp>
    </p:spTree>
    <p:extLst>
      <p:ext uri="{BB962C8B-B14F-4D97-AF65-F5344CB8AC3E}">
        <p14:creationId xmlns:p14="http://schemas.microsoft.com/office/powerpoint/2010/main" val="428530111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07576" y="1258888"/>
            <a:ext cx="9036424" cy="3998912"/>
          </a:xfrm>
        </p:spPr>
        <p:txBody>
          <a:bodyPr>
            <a:normAutofit fontScale="62500" lnSpcReduction="20000"/>
          </a:bodyPr>
          <a:lstStyle/>
          <a:p>
            <a:r>
              <a:rPr lang="en-US" dirty="0"/>
              <a:t>International Council for Nurses. (2012). Closing the gap: From evidence to action. </a:t>
            </a:r>
            <a:endParaRPr lang="el-GR" dirty="0"/>
          </a:p>
          <a:p>
            <a:r>
              <a:rPr lang="en-US" dirty="0"/>
              <a:t> Australian Commission on Safety and Quality in Health Care</a:t>
            </a:r>
            <a:r>
              <a:rPr lang="el-GR" dirty="0"/>
              <a:t> (</a:t>
            </a:r>
            <a:r>
              <a:rPr lang="en-US" dirty="0" err="1"/>
              <a:t>ACSQHC</a:t>
            </a:r>
            <a:r>
              <a:rPr lang="en-US" dirty="0"/>
              <a:t>)</a:t>
            </a:r>
            <a:r>
              <a:rPr lang="el-GR" dirty="0"/>
              <a:t>. </a:t>
            </a:r>
            <a:r>
              <a:rPr lang="en-US" dirty="0"/>
              <a:t>Peripheral Venous Access Clinical Care Standard – Consultation Draft – JUL 2019</a:t>
            </a:r>
            <a:endParaRPr lang="el-GR" dirty="0"/>
          </a:p>
          <a:p>
            <a:r>
              <a:rPr lang="el-GR" dirty="0"/>
              <a:t>Σοφία Ζυγά, Εισαγωγή στη νοσηλευτική επιστήμη, Βήτα Ιατρικές Εκδόσεις, 2013</a:t>
            </a:r>
          </a:p>
          <a:p>
            <a:r>
              <a:rPr lang="el-GR" dirty="0"/>
              <a:t>Τ</a:t>
            </a:r>
            <a:r>
              <a:rPr lang="en-US" dirty="0"/>
              <a:t>he American Society of Anesthesiologists, Inc. Practice Guidelines for Central Venous Access 2020</a:t>
            </a:r>
            <a:r>
              <a:rPr lang="el-GR" dirty="0"/>
              <a:t>. </a:t>
            </a:r>
            <a:r>
              <a:rPr lang="en-US" dirty="0"/>
              <a:t>Anesthesiology 2020; 132:8–43. </a:t>
            </a:r>
            <a:r>
              <a:rPr lang="en-US" dirty="0" err="1"/>
              <a:t>DOI</a:t>
            </a:r>
            <a:r>
              <a:rPr lang="en-US" dirty="0"/>
              <a:t>: 10.1097/ALN.0000000000002864 </a:t>
            </a:r>
            <a:endParaRPr lang="el-GR" dirty="0"/>
          </a:p>
          <a:p>
            <a:r>
              <a:rPr lang="el-GR" dirty="0"/>
              <a:t>Ελληνική Εταιρεία Λοιμώξεων (</a:t>
            </a:r>
            <a:r>
              <a:rPr lang="el-GR" dirty="0" err="1"/>
              <a:t>ΕΕΛ</a:t>
            </a:r>
            <a:r>
              <a:rPr lang="el-GR" dirty="0"/>
              <a:t>), </a:t>
            </a:r>
            <a:r>
              <a:rPr lang="el-GR" dirty="0" err="1"/>
              <a:t>ΚΕΕΛΠΝΟ</a:t>
            </a:r>
            <a:r>
              <a:rPr lang="el-GR" dirty="0"/>
              <a:t>. 2015. Κατευθυντήριες Οδηγίες για τη Διάγνωση και τη Θεραπεία των Λοιμώξεων. </a:t>
            </a:r>
            <a:r>
              <a:rPr lang="el-GR" dirty="0" err="1"/>
              <a:t>Εκδ</a:t>
            </a:r>
            <a:r>
              <a:rPr lang="el-GR" dirty="0"/>
              <a:t>. Νέον, Αθήνα. ISBN: 978-618-80655-8-1 </a:t>
            </a:r>
          </a:p>
          <a:p>
            <a:r>
              <a:rPr lang="el-GR" dirty="0" err="1"/>
              <a:t>Konstantinidis</a:t>
            </a:r>
            <a:r>
              <a:rPr lang="el-GR" dirty="0"/>
              <a:t>, </a:t>
            </a:r>
            <a:r>
              <a:rPr lang="el-GR" dirty="0" err="1"/>
              <a:t>Theocharis</a:t>
            </a:r>
            <a:r>
              <a:rPr lang="el-GR" dirty="0"/>
              <a:t>. (2014). ΜΑΘΗΜΑΤΙΚΟΙ ΥΠΟΛΟΓΙΣΜΟΙ ΣΤΗ ΝΟΣΗΛΕΥΤΙΚΗ. In </a:t>
            </a:r>
            <a:r>
              <a:rPr lang="el-GR" dirty="0" err="1"/>
              <a:t>book</a:t>
            </a:r>
            <a:r>
              <a:rPr lang="el-GR" dirty="0"/>
              <a:t>: ΕΙΣΑΓΩΓΗ ΣΤΗ ΝΟΣΗΛΕΥΤΙΚΗ ΕΠΙΣΤΗΜΗ ΚΑΙ ΤΗ ΦΡΟΝΤΙΔΑ ΥΓΕΙΑΣ (pp.309-321)</a:t>
            </a:r>
            <a:r>
              <a:rPr lang="el-GR" dirty="0" err="1"/>
              <a:t>Chapter</a:t>
            </a:r>
            <a:r>
              <a:rPr lang="el-GR" dirty="0"/>
              <a:t>: 17</a:t>
            </a:r>
          </a:p>
          <a:p>
            <a:r>
              <a:rPr lang="en-US" dirty="0" err="1"/>
              <a:t>Endacott</a:t>
            </a:r>
            <a:r>
              <a:rPr lang="en-US" dirty="0"/>
              <a:t> R, Jevon  P, and Cooper P (2009) Clinical Nursing Skills Core and Advanced. Oxford University Press, Oxford.</a:t>
            </a:r>
            <a:endParaRPr lang="el-GR" dirty="0"/>
          </a:p>
          <a:p>
            <a:r>
              <a:rPr lang="el-GR" dirty="0" err="1"/>
              <a:t>Perry</a:t>
            </a:r>
            <a:r>
              <a:rPr lang="el-GR" dirty="0"/>
              <a:t> GA, </a:t>
            </a:r>
            <a:r>
              <a:rPr lang="el-GR" dirty="0" err="1"/>
              <a:t>Potter</a:t>
            </a:r>
            <a:r>
              <a:rPr lang="el-GR" dirty="0"/>
              <a:t> PA, (2012) Βασική Νοσηλευτική &amp; Κλινικές Δεξιότητες (Μετάφραση: Σαράφης Π και συν.). Αθήνα, εκδόσεις ΠΧ Πασχαλίδης</a:t>
            </a:r>
          </a:p>
          <a:p>
            <a:endParaRPr lang="en-US" dirty="0"/>
          </a:p>
          <a:p>
            <a:endParaRPr lang="el-GR" dirty="0"/>
          </a:p>
          <a:p>
            <a:endParaRPr lang="el-GR" dirty="0"/>
          </a:p>
          <a:p>
            <a:endParaRPr lang="el-GR" dirty="0"/>
          </a:p>
        </p:txBody>
      </p:sp>
      <p:sp>
        <p:nvSpPr>
          <p:cNvPr id="4" name="Title 1"/>
          <p:cNvSpPr>
            <a:spLocks noGrp="1"/>
          </p:cNvSpPr>
          <p:nvPr>
            <p:ph type="title"/>
          </p:nvPr>
        </p:nvSpPr>
        <p:spPr>
          <a:xfrm>
            <a:off x="496888" y="382588"/>
            <a:ext cx="8258175" cy="762000"/>
          </a:xfrm>
        </p:spPr>
        <p:txBody>
          <a:bodyPr>
            <a:normAutofit/>
          </a:bodyPr>
          <a:lstStyle/>
          <a:p>
            <a:r>
              <a:rPr lang="el-GR" dirty="0"/>
              <a:t>ΕΝΔΕΙΚΤΙΚΗ ΒΙΒΛΙΟΓΡΑΦΙΑ</a:t>
            </a:r>
            <a:endParaRPr lang="en-US" dirty="0"/>
          </a:p>
        </p:txBody>
      </p:sp>
    </p:spTree>
    <p:extLst>
      <p:ext uri="{BB962C8B-B14F-4D97-AF65-F5344CB8AC3E}">
        <p14:creationId xmlns:p14="http://schemas.microsoft.com/office/powerpoint/2010/main" val="960541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31490"/>
            <a:ext cx="9144000" cy="3546986"/>
          </a:xfrm>
        </p:spPr>
        <p:txBody>
          <a:bodyPr>
            <a:normAutofit lnSpcReduction="10000"/>
          </a:bodyPr>
          <a:lstStyle/>
          <a:p>
            <a:r>
              <a:rPr lang="el-GR" sz="2000" dirty="0"/>
              <a:t>Μπορούν να διακριθούν </a:t>
            </a:r>
            <a:r>
              <a:rPr lang="el-GR" sz="2000" b="1" dirty="0"/>
              <a:t>ανάλογα με τον χρόνο </a:t>
            </a:r>
            <a:r>
              <a:rPr lang="el-GR" sz="2000" dirty="0"/>
              <a:t>διατήρησης / χρήσης τους  σε:</a:t>
            </a:r>
            <a:endParaRPr lang="en-US" sz="2000" dirty="0"/>
          </a:p>
          <a:p>
            <a:pPr lvl="1"/>
            <a:r>
              <a:rPr lang="el-GR" sz="2000" b="1" dirty="0"/>
              <a:t>Βραχείας χρήσης </a:t>
            </a:r>
            <a:r>
              <a:rPr lang="el-GR" sz="2000" b="1" dirty="0" err="1"/>
              <a:t>ΣΑΠ</a:t>
            </a:r>
            <a:r>
              <a:rPr lang="el-GR" sz="2000" b="1" dirty="0"/>
              <a:t>  (</a:t>
            </a:r>
            <a:r>
              <a:rPr lang="en-US" sz="2000" b="1" dirty="0"/>
              <a:t>Short-term </a:t>
            </a:r>
            <a:r>
              <a:rPr lang="en-US" sz="2000" b="1" dirty="0" err="1"/>
              <a:t>VADs</a:t>
            </a:r>
            <a:r>
              <a:rPr lang="el-GR" sz="2000" b="1" dirty="0"/>
              <a:t>)</a:t>
            </a:r>
            <a:r>
              <a:rPr lang="en-US" sz="2000" b="1" dirty="0"/>
              <a:t> </a:t>
            </a:r>
            <a:endParaRPr lang="el-GR" sz="2000" b="1" dirty="0"/>
          </a:p>
          <a:p>
            <a:pPr lvl="1"/>
            <a:r>
              <a:rPr lang="el-GR" sz="2000" b="1" dirty="0"/>
              <a:t>Μέσης χρήσης </a:t>
            </a:r>
            <a:r>
              <a:rPr lang="el-GR" sz="2000" b="1" dirty="0" err="1"/>
              <a:t>ΣΑΠ</a:t>
            </a:r>
            <a:r>
              <a:rPr lang="el-GR" sz="2000" b="1" dirty="0"/>
              <a:t> (</a:t>
            </a:r>
            <a:r>
              <a:rPr lang="en-US" sz="2000" b="1" dirty="0"/>
              <a:t>Intermediate-term </a:t>
            </a:r>
            <a:r>
              <a:rPr lang="en-US" sz="2000" b="1" dirty="0" err="1"/>
              <a:t>VADs</a:t>
            </a:r>
            <a:r>
              <a:rPr lang="el-GR" sz="2000" b="1" dirty="0"/>
              <a:t>)</a:t>
            </a:r>
          </a:p>
          <a:p>
            <a:pPr lvl="1"/>
            <a:r>
              <a:rPr lang="el-GR" sz="2000" b="1" dirty="0"/>
              <a:t>Μακροχρόνιας ή Μόνιμης Χρήσης </a:t>
            </a:r>
            <a:r>
              <a:rPr lang="el-GR" sz="2000" b="1" dirty="0" err="1"/>
              <a:t>ΣΑΠ</a:t>
            </a:r>
            <a:r>
              <a:rPr lang="el-GR" sz="2000" b="1" dirty="0"/>
              <a:t> (</a:t>
            </a:r>
            <a:r>
              <a:rPr lang="en-US" sz="2000" b="1" dirty="0"/>
              <a:t>Long-term </a:t>
            </a:r>
            <a:r>
              <a:rPr lang="en-US" sz="2000" b="1" dirty="0" err="1"/>
              <a:t>VADs</a:t>
            </a:r>
            <a:r>
              <a:rPr lang="el-GR" sz="2000" b="1" dirty="0"/>
              <a:t>).</a:t>
            </a:r>
          </a:p>
          <a:p>
            <a:r>
              <a:rPr lang="el-GR" sz="2000" b="1" dirty="0">
                <a:solidFill>
                  <a:srgbClr val="0000CC"/>
                </a:solidFill>
              </a:rPr>
              <a:t>Ανάλογα με τη θέση </a:t>
            </a:r>
            <a:r>
              <a:rPr lang="el-GR" sz="2000" dirty="0"/>
              <a:t>της τοποθέτησής τους διακρίνονται σε Περιφερικές και σε Κεντρικές  </a:t>
            </a:r>
            <a:r>
              <a:rPr lang="el-GR" sz="2000" dirty="0" err="1"/>
              <a:t>ΣΑΠ</a:t>
            </a:r>
            <a:r>
              <a:rPr lang="el-GR" sz="2000" dirty="0"/>
              <a:t>.</a:t>
            </a:r>
          </a:p>
          <a:p>
            <a:r>
              <a:rPr lang="el-GR" sz="2000" b="1" dirty="0">
                <a:solidFill>
                  <a:srgbClr val="0000CC"/>
                </a:solidFill>
              </a:rPr>
              <a:t>Ανάλογα με τον βαθμό έκθεσής τους στο περιβάλλον</a:t>
            </a:r>
            <a:r>
              <a:rPr lang="el-GR" sz="2000" dirty="0"/>
              <a:t>, διακρίνονται σε </a:t>
            </a:r>
            <a:r>
              <a:rPr lang="el-GR" sz="2000" dirty="0" err="1"/>
              <a:t>εμφυτεύσιμες</a:t>
            </a:r>
            <a:r>
              <a:rPr lang="el-GR" sz="2000" dirty="0"/>
              <a:t> ή μη </a:t>
            </a:r>
            <a:r>
              <a:rPr lang="el-GR" sz="2000" dirty="0" err="1"/>
              <a:t>εμφυτεύσιμες</a:t>
            </a:r>
            <a:r>
              <a:rPr lang="el-GR" sz="2000" dirty="0"/>
              <a:t> </a:t>
            </a:r>
            <a:r>
              <a:rPr lang="el-GR" sz="2000" dirty="0" err="1"/>
              <a:t>ΣΑΠ</a:t>
            </a:r>
            <a:endParaRPr lang="en-US" sz="2000" dirty="0"/>
          </a:p>
          <a:p>
            <a:r>
              <a:rPr lang="el-GR" sz="2000" b="1" dirty="0">
                <a:solidFill>
                  <a:srgbClr val="0000CC"/>
                </a:solidFill>
              </a:rPr>
              <a:t>Ανάλογα με τα ιδιαίτερα χαρακτηριστικά τους </a:t>
            </a:r>
            <a:r>
              <a:rPr lang="el-GR" sz="2000" dirty="0"/>
              <a:t>διακρίνονται : </a:t>
            </a:r>
            <a:r>
              <a:rPr lang="el-GR" sz="2000" b="1" dirty="0"/>
              <a:t>α) </a:t>
            </a:r>
            <a:r>
              <a:rPr lang="el-GR" sz="2000" dirty="0"/>
              <a:t>από το πλήθος των αυλών τους ( μονού, διπλού, τριπλού αυλού κοκ), </a:t>
            </a:r>
            <a:r>
              <a:rPr lang="el-GR" sz="2000" b="1" dirty="0"/>
              <a:t>β) </a:t>
            </a:r>
            <a:r>
              <a:rPr lang="el-GR" sz="2000" dirty="0"/>
              <a:t>από την παρουσία η όχι  </a:t>
            </a:r>
            <a:r>
              <a:rPr lang="el-GR" sz="2000" dirty="0" err="1"/>
              <a:t>cuff</a:t>
            </a:r>
            <a:r>
              <a:rPr lang="el-GR" sz="2000" dirty="0"/>
              <a:t>, </a:t>
            </a:r>
            <a:r>
              <a:rPr lang="el-GR" sz="2000" b="1" dirty="0"/>
              <a:t>γ) </a:t>
            </a:r>
            <a:r>
              <a:rPr lang="el-GR" sz="2000" dirty="0"/>
              <a:t>από το εύρος του καθετήρα, </a:t>
            </a:r>
            <a:r>
              <a:rPr lang="el-GR" sz="2000" b="1" dirty="0"/>
              <a:t>δ) </a:t>
            </a:r>
            <a:r>
              <a:rPr lang="el-GR" sz="2000" dirty="0"/>
              <a:t>από το μήκος του καθετήρα</a:t>
            </a:r>
          </a:p>
          <a:p>
            <a:endParaRPr lang="el-GR" sz="2000" dirty="0"/>
          </a:p>
          <a:p>
            <a:pPr marL="0" indent="0">
              <a:buNone/>
            </a:pPr>
            <a:endParaRPr lang="en-US" dirty="0"/>
          </a:p>
          <a:p>
            <a:endParaRPr lang="en-US" dirty="0"/>
          </a:p>
        </p:txBody>
      </p:sp>
      <p:sp>
        <p:nvSpPr>
          <p:cNvPr id="4" name="Title 3"/>
          <p:cNvSpPr>
            <a:spLocks noGrp="1"/>
          </p:cNvSpPr>
          <p:nvPr>
            <p:ph type="title"/>
          </p:nvPr>
        </p:nvSpPr>
        <p:spPr>
          <a:xfrm>
            <a:off x="2876364" y="408692"/>
            <a:ext cx="6267636" cy="763526"/>
          </a:xfrm>
        </p:spPr>
        <p:txBody>
          <a:bodyPr>
            <a:noAutofit/>
          </a:bodyPr>
          <a:lstStyle/>
          <a:p>
            <a:pPr algn="ctr"/>
            <a:r>
              <a:rPr lang="el-GR" sz="2600" dirty="0"/>
              <a:t>ΣΥΣΚΕΥΕΣ ΑΓΓΕΙΑΚΩΝ ΠΡΟΣΠΕΛΑΣΕΩΝ (</a:t>
            </a:r>
            <a:r>
              <a:rPr lang="el-GR" sz="2600" dirty="0" err="1"/>
              <a:t>ΣΑΠ</a:t>
            </a:r>
            <a:r>
              <a:rPr lang="el-GR" sz="2600" dirty="0"/>
              <a:t>) </a:t>
            </a:r>
            <a:br>
              <a:rPr lang="el-GR" sz="2600" dirty="0"/>
            </a:br>
            <a:r>
              <a:rPr lang="en-US" sz="2600" dirty="0"/>
              <a:t>Vascular Access Devices (</a:t>
            </a:r>
            <a:r>
              <a:rPr lang="en-US" sz="2600" dirty="0" err="1"/>
              <a:t>VADs</a:t>
            </a:r>
            <a:r>
              <a:rPr lang="en-US" sz="2600" dirty="0"/>
              <a:t>) </a:t>
            </a:r>
          </a:p>
        </p:txBody>
      </p:sp>
      <p:sp>
        <p:nvSpPr>
          <p:cNvPr id="6" name="Ορθογώνιο 5"/>
          <p:cNvSpPr/>
          <p:nvPr/>
        </p:nvSpPr>
        <p:spPr>
          <a:xfrm>
            <a:off x="7438753" y="4804946"/>
            <a:ext cx="1705247" cy="338554"/>
          </a:xfrm>
          <a:prstGeom prst="rect">
            <a:avLst/>
          </a:prstGeom>
        </p:spPr>
        <p:txBody>
          <a:bodyPr wrap="square">
            <a:spAutoFit/>
          </a:bodyPr>
          <a:lstStyle/>
          <a:p>
            <a:pPr algn="r"/>
            <a:r>
              <a:rPr lang="en-US" sz="1600" i="1" dirty="0">
                <a:solidFill>
                  <a:srgbClr val="0000CC"/>
                </a:solidFill>
              </a:rPr>
              <a:t>(INS, 2006  )</a:t>
            </a:r>
            <a:endParaRPr lang="el-GR" sz="1600" i="1" dirty="0">
              <a:solidFill>
                <a:srgbClr val="0000CC"/>
              </a:solidFill>
            </a:endParaRPr>
          </a:p>
        </p:txBody>
      </p:sp>
    </p:spTree>
    <p:extLst>
      <p:ext uri="{BB962C8B-B14F-4D97-AF65-F5344CB8AC3E}">
        <p14:creationId xmlns:p14="http://schemas.microsoft.com/office/powerpoint/2010/main" val="4103309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31490"/>
            <a:ext cx="9144000" cy="3546986"/>
          </a:xfrm>
        </p:spPr>
        <p:txBody>
          <a:bodyPr numCol="2">
            <a:noAutofit/>
          </a:bodyPr>
          <a:lstStyle/>
          <a:p>
            <a:r>
              <a:rPr lang="en-US" sz="1800" dirty="0"/>
              <a:t>Peripheral Venous Catheter (PVC)</a:t>
            </a:r>
          </a:p>
          <a:p>
            <a:r>
              <a:rPr lang="en-US" sz="1800" dirty="0"/>
              <a:t>Midline catheter</a:t>
            </a:r>
          </a:p>
          <a:p>
            <a:r>
              <a:rPr lang="en-US" sz="1800" dirty="0"/>
              <a:t>Peripherally Inserted Central Catheter </a:t>
            </a:r>
            <a:r>
              <a:rPr lang="el-GR" sz="1800" dirty="0"/>
              <a:t> </a:t>
            </a:r>
            <a:r>
              <a:rPr lang="en-US" sz="1800" dirty="0"/>
              <a:t>(</a:t>
            </a:r>
            <a:r>
              <a:rPr lang="en-US" sz="1800" dirty="0" err="1"/>
              <a:t>PICC</a:t>
            </a:r>
            <a:r>
              <a:rPr lang="en-US" sz="1800" dirty="0"/>
              <a:t>)</a:t>
            </a:r>
          </a:p>
          <a:p>
            <a:r>
              <a:rPr lang="en-US" sz="1800" dirty="0"/>
              <a:t>Non-</a:t>
            </a:r>
            <a:r>
              <a:rPr lang="en-US" sz="1800" dirty="0" err="1"/>
              <a:t>Tunnelled</a:t>
            </a:r>
            <a:r>
              <a:rPr lang="en-US" sz="1800" dirty="0"/>
              <a:t> Central Venous Catheter (CVC)</a:t>
            </a:r>
          </a:p>
          <a:p>
            <a:r>
              <a:rPr lang="en-US" sz="1800" dirty="0" err="1"/>
              <a:t>Tunnelled</a:t>
            </a:r>
            <a:r>
              <a:rPr lang="en-US" sz="1800" dirty="0"/>
              <a:t> Central Venous Catheter (</a:t>
            </a:r>
            <a:r>
              <a:rPr lang="en-US" sz="1800" dirty="0" err="1"/>
              <a:t>tCVC</a:t>
            </a:r>
            <a:r>
              <a:rPr lang="en-US" sz="1800" dirty="0"/>
              <a:t>)</a:t>
            </a:r>
          </a:p>
          <a:p>
            <a:r>
              <a:rPr lang="en-US" sz="1800" dirty="0" err="1"/>
              <a:t>Uncuffed</a:t>
            </a:r>
            <a:r>
              <a:rPr lang="en-US" sz="1800" dirty="0"/>
              <a:t> </a:t>
            </a:r>
            <a:r>
              <a:rPr lang="en-US" sz="1800" dirty="0" err="1"/>
              <a:t>tCVC</a:t>
            </a:r>
            <a:endParaRPr lang="en-US" sz="1800" dirty="0"/>
          </a:p>
          <a:p>
            <a:r>
              <a:rPr lang="en-US" sz="1800" dirty="0"/>
              <a:t>Cuffed </a:t>
            </a:r>
            <a:r>
              <a:rPr lang="en-US" sz="1800" dirty="0" err="1"/>
              <a:t>tCVC</a:t>
            </a:r>
            <a:endParaRPr lang="en-US" sz="1800" dirty="0"/>
          </a:p>
          <a:p>
            <a:r>
              <a:rPr lang="en-US" sz="1800" dirty="0"/>
              <a:t>Dialysis Central Venous Catheter</a:t>
            </a:r>
          </a:p>
          <a:p>
            <a:r>
              <a:rPr lang="en-US" sz="1800" dirty="0"/>
              <a:t>Implantable Ports</a:t>
            </a:r>
            <a:endParaRPr lang="el-GR" sz="1800" dirty="0"/>
          </a:p>
          <a:p>
            <a:pPr marL="0" indent="0">
              <a:buNone/>
            </a:pPr>
            <a:endParaRPr lang="el-GR" sz="1800" dirty="0"/>
          </a:p>
          <a:p>
            <a:endParaRPr lang="el-GR" sz="1800" dirty="0"/>
          </a:p>
          <a:p>
            <a:pPr marL="0" indent="0">
              <a:buNone/>
            </a:pPr>
            <a:endParaRPr lang="el-GR" sz="1800" dirty="0"/>
          </a:p>
          <a:p>
            <a:r>
              <a:rPr lang="en-US" sz="1800" dirty="0"/>
              <a:t>Short-term  percutaneous  catheters  inserted  via  the  femoral  or brachial artery</a:t>
            </a:r>
            <a:r>
              <a:rPr lang="el-GR" sz="1800" dirty="0"/>
              <a:t> </a:t>
            </a:r>
            <a:endParaRPr lang="en-US" sz="1800" dirty="0"/>
          </a:p>
          <a:p>
            <a:r>
              <a:rPr lang="en-US" sz="1800" dirty="0"/>
              <a:t>Long-term  catheters  placed  during surgery and either used as an external catheter or attached to an implanted port or pump</a:t>
            </a:r>
          </a:p>
          <a:p>
            <a:r>
              <a:rPr lang="en-US" sz="1800" dirty="0"/>
              <a:t>Implanted  ports  for  long-term therapy</a:t>
            </a:r>
            <a:endParaRPr lang="el-GR" sz="1800" dirty="0"/>
          </a:p>
          <a:p>
            <a:r>
              <a:rPr lang="el-GR" sz="1800" dirty="0"/>
              <a:t>Καθετήρες </a:t>
            </a:r>
            <a:r>
              <a:rPr lang="el-GR" sz="1800" dirty="0" err="1"/>
              <a:t>αρτηριοφλεβώδους</a:t>
            </a:r>
            <a:r>
              <a:rPr lang="el-GR" sz="1800" dirty="0"/>
              <a:t> προσπέλασης (</a:t>
            </a:r>
            <a:r>
              <a:rPr lang="en-US" sz="1800" dirty="0"/>
              <a:t>AV - </a:t>
            </a:r>
            <a:r>
              <a:rPr lang="en-US" sz="1800" dirty="0" err="1"/>
              <a:t>Arterio</a:t>
            </a:r>
            <a:r>
              <a:rPr lang="en-US" sz="1800" dirty="0"/>
              <a:t>-Venous / Fistula Catheters)</a:t>
            </a:r>
          </a:p>
          <a:p>
            <a:r>
              <a:rPr lang="el-GR" sz="1800" dirty="0"/>
              <a:t>Καθετήρες </a:t>
            </a:r>
            <a:r>
              <a:rPr lang="el-GR" sz="1800" dirty="0" err="1"/>
              <a:t>αιμοδιύλησης</a:t>
            </a:r>
            <a:r>
              <a:rPr lang="el-GR" sz="1800" dirty="0"/>
              <a:t> (</a:t>
            </a:r>
            <a:r>
              <a:rPr lang="en-US" sz="1800" dirty="0" err="1"/>
              <a:t>Haemodialysis</a:t>
            </a:r>
            <a:r>
              <a:rPr lang="en-US" sz="1800" dirty="0"/>
              <a:t> Catheters)</a:t>
            </a:r>
          </a:p>
          <a:p>
            <a:pPr marL="0" indent="0">
              <a:buNone/>
            </a:pPr>
            <a:endParaRPr lang="el-GR" sz="1800" dirty="0"/>
          </a:p>
          <a:p>
            <a:pPr marL="0" indent="0">
              <a:buNone/>
            </a:pPr>
            <a:endParaRPr lang="en-US" sz="1800" dirty="0"/>
          </a:p>
          <a:p>
            <a:pPr marL="0" indent="0">
              <a:buNone/>
            </a:pPr>
            <a:endParaRPr lang="en-US" sz="1800" dirty="0"/>
          </a:p>
        </p:txBody>
      </p:sp>
      <p:sp>
        <p:nvSpPr>
          <p:cNvPr id="7" name="Title 3"/>
          <p:cNvSpPr>
            <a:spLocks noGrp="1"/>
          </p:cNvSpPr>
          <p:nvPr>
            <p:ph type="title"/>
          </p:nvPr>
        </p:nvSpPr>
        <p:spPr>
          <a:xfrm>
            <a:off x="2885242" y="408692"/>
            <a:ext cx="6258758" cy="763526"/>
          </a:xfrm>
        </p:spPr>
        <p:txBody>
          <a:bodyPr>
            <a:noAutofit/>
          </a:bodyPr>
          <a:lstStyle/>
          <a:p>
            <a:pPr algn="ctr"/>
            <a:r>
              <a:rPr lang="el-GR" sz="2600" dirty="0"/>
              <a:t>ΣΥΣΚΕΥΕΣ ΑΓΓΕΙΑΚΩΝ ΠΡΟΣΠΕΛΑΣΕΩΝ (</a:t>
            </a:r>
            <a:r>
              <a:rPr lang="el-GR" sz="2600" dirty="0" err="1"/>
              <a:t>ΣΑΠ</a:t>
            </a:r>
            <a:r>
              <a:rPr lang="el-GR" sz="2600" dirty="0"/>
              <a:t>) </a:t>
            </a:r>
            <a:br>
              <a:rPr lang="el-GR" sz="2600" dirty="0"/>
            </a:br>
            <a:r>
              <a:rPr lang="en-US" sz="2600" dirty="0"/>
              <a:t>Vascular Access Devices (</a:t>
            </a:r>
            <a:r>
              <a:rPr lang="en-US" sz="2600" dirty="0" err="1"/>
              <a:t>VADs</a:t>
            </a:r>
            <a:r>
              <a:rPr lang="en-US" sz="2600" dirty="0"/>
              <a:t>) </a:t>
            </a:r>
          </a:p>
        </p:txBody>
      </p:sp>
      <p:sp>
        <p:nvSpPr>
          <p:cNvPr id="5" name="Ορθογώνιο 4"/>
          <p:cNvSpPr/>
          <p:nvPr/>
        </p:nvSpPr>
        <p:spPr>
          <a:xfrm>
            <a:off x="7625918" y="4804946"/>
            <a:ext cx="1518082" cy="338554"/>
          </a:xfrm>
          <a:prstGeom prst="rect">
            <a:avLst/>
          </a:prstGeom>
        </p:spPr>
        <p:txBody>
          <a:bodyPr wrap="square">
            <a:spAutoFit/>
          </a:bodyPr>
          <a:lstStyle/>
          <a:p>
            <a:pPr algn="r"/>
            <a:r>
              <a:rPr lang="en-US" sz="1600" i="1" dirty="0" err="1">
                <a:solidFill>
                  <a:srgbClr val="0000CC"/>
                </a:solidFill>
              </a:rPr>
              <a:t>NHSGGC</a:t>
            </a:r>
            <a:r>
              <a:rPr lang="el-GR" sz="1600" i="1" dirty="0">
                <a:solidFill>
                  <a:srgbClr val="0000CC"/>
                </a:solidFill>
              </a:rPr>
              <a:t>, 2019</a:t>
            </a:r>
          </a:p>
        </p:txBody>
      </p:sp>
    </p:spTree>
    <p:extLst>
      <p:ext uri="{BB962C8B-B14F-4D97-AF65-F5344CB8AC3E}">
        <p14:creationId xmlns:p14="http://schemas.microsoft.com/office/powerpoint/2010/main" val="370060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622169"/>
            <a:ext cx="6259398" cy="550048"/>
          </a:xfrm>
        </p:spPr>
        <p:txBody>
          <a:bodyPr>
            <a:normAutofit fontScale="90000"/>
          </a:bodyPr>
          <a:lstStyle/>
          <a:p>
            <a:pPr algn="ctr"/>
            <a:r>
              <a:rPr lang="en-US" dirty="0"/>
              <a:t>Peripheral Venous Catheter (PVC)</a:t>
            </a:r>
            <a:br>
              <a:rPr lang="en-US" dirty="0"/>
            </a:br>
            <a:endParaRPr lang="el-GR" dirty="0"/>
          </a:p>
        </p:txBody>
      </p:sp>
      <p:sp>
        <p:nvSpPr>
          <p:cNvPr id="5" name="Ορθογώνιο 4"/>
          <p:cNvSpPr/>
          <p:nvPr/>
        </p:nvSpPr>
        <p:spPr>
          <a:xfrm>
            <a:off x="1" y="1142405"/>
            <a:ext cx="4147794" cy="3693319"/>
          </a:xfrm>
          <a:prstGeom prst="rect">
            <a:avLst/>
          </a:prstGeom>
        </p:spPr>
        <p:txBody>
          <a:bodyPr wrap="square">
            <a:spAutoFit/>
          </a:bodyPr>
          <a:lstStyle/>
          <a:p>
            <a:r>
              <a:rPr lang="el-GR" dirty="0"/>
              <a:t>Οι </a:t>
            </a:r>
            <a:r>
              <a:rPr lang="el-GR" b="1" dirty="0"/>
              <a:t>σκοποί</a:t>
            </a:r>
            <a:r>
              <a:rPr lang="el-GR" dirty="0"/>
              <a:t> της τοποθέτησης Περιφερικού </a:t>
            </a:r>
            <a:r>
              <a:rPr lang="el-GR" dirty="0" err="1"/>
              <a:t>Φλεβοκαθετήρα</a:t>
            </a:r>
            <a:r>
              <a:rPr lang="el-GR" dirty="0"/>
              <a:t>, είναι:</a:t>
            </a:r>
          </a:p>
          <a:p>
            <a:r>
              <a:rPr lang="el-GR" dirty="0"/>
              <a:t>1. Ενδοφλέβια χορήγηση υγρών </a:t>
            </a:r>
            <a:r>
              <a:rPr lang="en-US" dirty="0"/>
              <a:t>–</a:t>
            </a:r>
            <a:r>
              <a:rPr lang="el-GR" dirty="0"/>
              <a:t> ηλεκτρολυτών  και φαρμάκων (ενδοφλέβια θεραπεία).</a:t>
            </a:r>
          </a:p>
          <a:p>
            <a:r>
              <a:rPr lang="el-GR" dirty="0"/>
              <a:t>2. Μετάγγιση αίματος και παραγώγων του αίματος.</a:t>
            </a:r>
          </a:p>
          <a:p>
            <a:r>
              <a:rPr lang="el-GR" dirty="0"/>
              <a:t>3. Αιμοληψία για εργαστηριακές εξετάσεις.</a:t>
            </a:r>
          </a:p>
          <a:p>
            <a:r>
              <a:rPr lang="el-GR" dirty="0"/>
              <a:t>4. Χορήγηση παρεντερικής σίτισης </a:t>
            </a:r>
          </a:p>
          <a:p>
            <a:r>
              <a:rPr lang="el-GR" dirty="0"/>
              <a:t>5. Ετοιμότητα για πιθανή IV παρέμβαση</a:t>
            </a:r>
          </a:p>
          <a:p>
            <a:r>
              <a:rPr lang="el-GR" dirty="0"/>
              <a:t>6. Χορήγηση </a:t>
            </a:r>
            <a:r>
              <a:rPr lang="en-US" dirty="0"/>
              <a:t>iv</a:t>
            </a:r>
            <a:r>
              <a:rPr lang="el-GR" dirty="0"/>
              <a:t> παραγόντων για διαγνωστικούς σκοπούς (πχ σκιαγραφικά)</a:t>
            </a:r>
          </a:p>
        </p:txBody>
      </p:sp>
      <p:sp>
        <p:nvSpPr>
          <p:cNvPr id="7" name="Ορθογώνιο 6"/>
          <p:cNvSpPr/>
          <p:nvPr/>
        </p:nvSpPr>
        <p:spPr>
          <a:xfrm>
            <a:off x="4496586" y="1419404"/>
            <a:ext cx="4779390" cy="3693319"/>
          </a:xfrm>
          <a:prstGeom prst="rect">
            <a:avLst/>
          </a:prstGeom>
        </p:spPr>
        <p:txBody>
          <a:bodyPr wrap="square">
            <a:spAutoFit/>
          </a:bodyPr>
          <a:lstStyle/>
          <a:p>
            <a:pPr marL="285750" indent="-285750">
              <a:buFont typeface="Arial" panose="020B0604020202020204" pitchFamily="34" charset="0"/>
              <a:buChar char="•"/>
            </a:pPr>
            <a:r>
              <a:rPr lang="el-GR" dirty="0"/>
              <a:t>Η </a:t>
            </a:r>
            <a:r>
              <a:rPr lang="el-GR" b="1" dirty="0"/>
              <a:t>επαγρύπνηση</a:t>
            </a:r>
            <a:r>
              <a:rPr lang="el-GR" dirty="0"/>
              <a:t> για την συνεχή αναγκαιότητα ασφαλούς περιφερικού </a:t>
            </a:r>
            <a:r>
              <a:rPr lang="el-GR" dirty="0" err="1"/>
              <a:t>φλεβοκαθετήρα</a:t>
            </a:r>
            <a:r>
              <a:rPr lang="el-GR" dirty="0"/>
              <a:t>, επιβάλει τον έλεγχο της γραμμής σε κάθε νοσηλεία του ασθενούς και την </a:t>
            </a:r>
            <a:r>
              <a:rPr lang="el-GR" b="1" dirty="0"/>
              <a:t>τεκμηρίωση</a:t>
            </a:r>
            <a:r>
              <a:rPr lang="el-GR" dirty="0"/>
              <a:t> της ορθής λειτουργίας της </a:t>
            </a:r>
            <a:r>
              <a:rPr lang="el-GR" dirty="0" err="1"/>
              <a:t>ΣΑΠ</a:t>
            </a:r>
            <a:r>
              <a:rPr lang="el-GR" dirty="0"/>
              <a:t> 2 φορές ημερησίως </a:t>
            </a:r>
          </a:p>
          <a:p>
            <a:endParaRPr lang="el-GR" dirty="0"/>
          </a:p>
          <a:p>
            <a:pPr marL="285750" indent="-285750">
              <a:buFont typeface="Arial" panose="020B0604020202020204" pitchFamily="34" charset="0"/>
              <a:buChar char="•"/>
            </a:pPr>
            <a:r>
              <a:rPr lang="el-GR" dirty="0"/>
              <a:t>Εκτός από τον έλεγχο της </a:t>
            </a:r>
            <a:r>
              <a:rPr lang="el-GR" dirty="0" err="1"/>
              <a:t>ΣΑΠ</a:t>
            </a:r>
            <a:r>
              <a:rPr lang="el-GR" dirty="0"/>
              <a:t> 2 φορές ημερησίως </a:t>
            </a:r>
            <a:r>
              <a:rPr lang="el-GR" dirty="0" err="1"/>
              <a:t>κατ</a:t>
            </a:r>
            <a:r>
              <a:rPr lang="el-GR" dirty="0"/>
              <a:t> ελάχιστον, γίνεται και </a:t>
            </a:r>
            <a:r>
              <a:rPr lang="el-GR" b="1" dirty="0" err="1"/>
              <a:t>έκπλυση</a:t>
            </a:r>
            <a:r>
              <a:rPr lang="el-GR" dirty="0"/>
              <a:t> του καθετήρα με φυσιολογικό ορό (</a:t>
            </a:r>
            <a:r>
              <a:rPr lang="en-US" dirty="0"/>
              <a:t>flush</a:t>
            </a:r>
            <a:r>
              <a:rPr lang="el-GR" dirty="0"/>
              <a:t> 5 - </a:t>
            </a:r>
            <a:r>
              <a:rPr lang="en-US" dirty="0"/>
              <a:t>10ml 0.9% </a:t>
            </a:r>
            <a:r>
              <a:rPr lang="en-US" dirty="0" err="1"/>
              <a:t>NaCl</a:t>
            </a:r>
            <a:r>
              <a:rPr lang="el-GR" dirty="0"/>
              <a:t>) πριν και μετά την χορήγηση φαρμάκων στην συσκευή</a:t>
            </a:r>
          </a:p>
          <a:p>
            <a:endParaRPr lang="el-GR" dirty="0"/>
          </a:p>
        </p:txBody>
      </p:sp>
      <p:sp>
        <p:nvSpPr>
          <p:cNvPr id="8" name="Ορθογώνιο 7"/>
          <p:cNvSpPr/>
          <p:nvPr/>
        </p:nvSpPr>
        <p:spPr>
          <a:xfrm>
            <a:off x="7625918" y="4804946"/>
            <a:ext cx="1518082" cy="307777"/>
          </a:xfrm>
          <a:prstGeom prst="rect">
            <a:avLst/>
          </a:prstGeom>
        </p:spPr>
        <p:txBody>
          <a:bodyPr wrap="square">
            <a:spAutoFit/>
          </a:bodyPr>
          <a:lstStyle/>
          <a:p>
            <a:pPr algn="r"/>
            <a:r>
              <a:rPr lang="en-US" sz="1400" i="1" dirty="0" err="1">
                <a:solidFill>
                  <a:srgbClr val="0000CC"/>
                </a:solidFill>
              </a:rPr>
              <a:t>NHSGGC</a:t>
            </a:r>
            <a:r>
              <a:rPr lang="el-GR" sz="1400" i="1" dirty="0">
                <a:solidFill>
                  <a:srgbClr val="0000CC"/>
                </a:solidFill>
              </a:rPr>
              <a:t>, 2019</a:t>
            </a:r>
          </a:p>
        </p:txBody>
      </p:sp>
      <p:sp>
        <p:nvSpPr>
          <p:cNvPr id="9" name="Ορθογώνιο 8"/>
          <p:cNvSpPr/>
          <p:nvPr/>
        </p:nvSpPr>
        <p:spPr>
          <a:xfrm>
            <a:off x="-555177" y="4830502"/>
            <a:ext cx="1705247" cy="338554"/>
          </a:xfrm>
          <a:prstGeom prst="rect">
            <a:avLst/>
          </a:prstGeom>
        </p:spPr>
        <p:txBody>
          <a:bodyPr wrap="square">
            <a:spAutoFit/>
          </a:bodyPr>
          <a:lstStyle/>
          <a:p>
            <a:pPr algn="r"/>
            <a:r>
              <a:rPr lang="en-US" sz="1600" i="1" dirty="0">
                <a:solidFill>
                  <a:srgbClr val="0000CC"/>
                </a:solidFill>
              </a:rPr>
              <a:t>(INS, 2006  )</a:t>
            </a:r>
            <a:endParaRPr lang="el-GR" sz="1600" i="1" dirty="0">
              <a:solidFill>
                <a:srgbClr val="0000CC"/>
              </a:solidFill>
            </a:endParaRPr>
          </a:p>
        </p:txBody>
      </p:sp>
    </p:spTree>
    <p:extLst>
      <p:ext uri="{BB962C8B-B14F-4D97-AF65-F5344CB8AC3E}">
        <p14:creationId xmlns:p14="http://schemas.microsoft.com/office/powerpoint/2010/main" val="762979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95545"/>
            <a:ext cx="6259398" cy="276671"/>
          </a:xfrm>
        </p:spPr>
        <p:txBody>
          <a:bodyPr>
            <a:normAutofit fontScale="90000"/>
          </a:bodyPr>
          <a:lstStyle/>
          <a:p>
            <a:pPr algn="ctr"/>
            <a:r>
              <a:rPr lang="en-US" dirty="0"/>
              <a:t>Peripheral Venous Catheter (PVC)</a:t>
            </a:r>
            <a:br>
              <a:rPr lang="en-US" dirty="0"/>
            </a:br>
            <a:r>
              <a:rPr lang="el-GR" dirty="0"/>
              <a:t>Γενικές Νοσηλευτικές οδηγίες</a:t>
            </a:r>
            <a:br>
              <a:rPr lang="el-GR" dirty="0"/>
            </a:br>
            <a:endParaRPr lang="el-GR" dirty="0"/>
          </a:p>
        </p:txBody>
      </p:sp>
      <p:sp>
        <p:nvSpPr>
          <p:cNvPr id="8" name="Ορθογώνιο 7"/>
          <p:cNvSpPr/>
          <p:nvPr/>
        </p:nvSpPr>
        <p:spPr>
          <a:xfrm>
            <a:off x="7625918" y="4804946"/>
            <a:ext cx="1518082" cy="307777"/>
          </a:xfrm>
          <a:prstGeom prst="rect">
            <a:avLst/>
          </a:prstGeom>
        </p:spPr>
        <p:txBody>
          <a:bodyPr wrap="square">
            <a:spAutoFit/>
          </a:bodyPr>
          <a:lstStyle/>
          <a:p>
            <a:pPr algn="r"/>
            <a:r>
              <a:rPr lang="en-US" sz="1400" i="1" dirty="0" err="1">
                <a:solidFill>
                  <a:srgbClr val="0000CC"/>
                </a:solidFill>
              </a:rPr>
              <a:t>NHSGGC</a:t>
            </a:r>
            <a:r>
              <a:rPr lang="el-GR" sz="1400" i="1" dirty="0">
                <a:solidFill>
                  <a:srgbClr val="0000CC"/>
                </a:solidFill>
              </a:rPr>
              <a:t>, 2019</a:t>
            </a:r>
          </a:p>
        </p:txBody>
      </p:sp>
      <p:sp>
        <p:nvSpPr>
          <p:cNvPr id="9" name="Ορθογώνιο 8"/>
          <p:cNvSpPr/>
          <p:nvPr/>
        </p:nvSpPr>
        <p:spPr>
          <a:xfrm>
            <a:off x="-555177" y="4830502"/>
            <a:ext cx="1705247" cy="338554"/>
          </a:xfrm>
          <a:prstGeom prst="rect">
            <a:avLst/>
          </a:prstGeom>
        </p:spPr>
        <p:txBody>
          <a:bodyPr wrap="square">
            <a:spAutoFit/>
          </a:bodyPr>
          <a:lstStyle/>
          <a:p>
            <a:pPr algn="r"/>
            <a:r>
              <a:rPr lang="en-US" sz="1600" i="1" dirty="0">
                <a:solidFill>
                  <a:srgbClr val="0000CC"/>
                </a:solidFill>
              </a:rPr>
              <a:t>(INS, 2006  )</a:t>
            </a:r>
            <a:endParaRPr lang="el-GR" sz="1600" i="1" dirty="0">
              <a:solidFill>
                <a:srgbClr val="0000CC"/>
              </a:solidFill>
            </a:endParaRPr>
          </a:p>
        </p:txBody>
      </p:sp>
      <p:sp>
        <p:nvSpPr>
          <p:cNvPr id="3" name="Ορθογώνιο 2"/>
          <p:cNvSpPr/>
          <p:nvPr/>
        </p:nvSpPr>
        <p:spPr>
          <a:xfrm>
            <a:off x="0" y="1241419"/>
            <a:ext cx="9144000" cy="3693319"/>
          </a:xfrm>
          <a:prstGeom prst="rect">
            <a:avLst/>
          </a:prstGeom>
        </p:spPr>
        <p:txBody>
          <a:bodyPr wrap="square">
            <a:spAutoFit/>
          </a:bodyPr>
          <a:lstStyle/>
          <a:p>
            <a:r>
              <a:rPr lang="el-GR" dirty="0"/>
              <a:t>1. Πλένετε τα χέρια σας πριν και μετά την εισαγωγή του καθετήρα, την ψηλάφηση του</a:t>
            </a:r>
          </a:p>
          <a:p>
            <a:r>
              <a:rPr lang="el-GR" dirty="0"/>
              <a:t>σημείου εισόδου και την αντικατάσταση συσκευών, ή επιθέματος</a:t>
            </a:r>
          </a:p>
          <a:p>
            <a:r>
              <a:rPr lang="el-GR" dirty="0"/>
              <a:t>2. Καταγράψτε το Ονοματεπώνυμο του Νοσηλευτή που τοποθέτησε την </a:t>
            </a:r>
            <a:r>
              <a:rPr lang="el-GR" dirty="0" err="1"/>
              <a:t>ΣΑΠ</a:t>
            </a:r>
            <a:r>
              <a:rPr lang="el-GR" dirty="0"/>
              <a:t> καθώς και την ώρα – </a:t>
            </a:r>
            <a:r>
              <a:rPr lang="el-GR" dirty="0" err="1"/>
              <a:t>ημ</a:t>
            </a:r>
            <a:r>
              <a:rPr lang="el-GR" dirty="0"/>
              <a:t>/νια τοποθέτησης (Τεκμηρίωση)</a:t>
            </a:r>
          </a:p>
          <a:p>
            <a:r>
              <a:rPr lang="el-GR" dirty="0"/>
              <a:t>3. Παρατηρείτε καθημερινά (Επισκόπηση) το σημείο εισόδου του καθετήρα, για την εμφάνιση</a:t>
            </a:r>
          </a:p>
          <a:p>
            <a:r>
              <a:rPr lang="el-GR" dirty="0"/>
              <a:t>συμπτωμάτων τοπικής, ή συστηματικής λοίμωξης (ερυθρότητα, οίδημα, κυτταρίτιδα)</a:t>
            </a:r>
          </a:p>
          <a:p>
            <a:r>
              <a:rPr lang="el-GR" dirty="0"/>
              <a:t>4. </a:t>
            </a:r>
            <a:r>
              <a:rPr lang="el-GR" dirty="0" err="1"/>
              <a:t>Ψηλαφάτε</a:t>
            </a:r>
            <a:r>
              <a:rPr lang="el-GR" dirty="0"/>
              <a:t> καθημερινά (Αξιολόγηση) το σημείο εισόδου του καθετήρα, πάνω από το επίθεμα, για να ελέγξετε τυχόν ευαισθησία στην αφή (σκληρία, θερμότητα, πόνο)</a:t>
            </a:r>
          </a:p>
          <a:p>
            <a:r>
              <a:rPr lang="el-GR" dirty="0"/>
              <a:t>5. Μην παίρνετε καλλιέργειες ρουτίνας από τους ασθενείς, τις συσκευές και το σημείο εισόδου του καθετήρα</a:t>
            </a:r>
          </a:p>
          <a:p>
            <a:r>
              <a:rPr lang="el-GR" dirty="0"/>
              <a:t>6. Αλλάζετε το επίθεμα κάθε φορά που έχει υγρανθεί, λερωθεί, ή αποκολληθεί. Αλλάζετε το επίθεμα πιο συχνά σε ασθενείς με εφίδρωση</a:t>
            </a:r>
          </a:p>
          <a:p>
            <a:endParaRPr lang="el-GR" dirty="0"/>
          </a:p>
        </p:txBody>
      </p:sp>
    </p:spTree>
    <p:extLst>
      <p:ext uri="{BB962C8B-B14F-4D97-AF65-F5344CB8AC3E}">
        <p14:creationId xmlns:p14="http://schemas.microsoft.com/office/powerpoint/2010/main" val="748654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95545"/>
            <a:ext cx="6259398" cy="276671"/>
          </a:xfrm>
        </p:spPr>
        <p:txBody>
          <a:bodyPr>
            <a:normAutofit fontScale="90000"/>
          </a:bodyPr>
          <a:lstStyle/>
          <a:p>
            <a:pPr algn="ctr"/>
            <a:r>
              <a:rPr lang="en-US" dirty="0"/>
              <a:t>Peripheral Venous Catheter (PVC)</a:t>
            </a:r>
            <a:br>
              <a:rPr lang="en-US" dirty="0"/>
            </a:br>
            <a:r>
              <a:rPr lang="el-GR" dirty="0"/>
              <a:t>Γενικές Νοσηλευτικές οδηγίες</a:t>
            </a:r>
            <a:br>
              <a:rPr lang="el-GR" dirty="0"/>
            </a:br>
            <a:endParaRPr lang="el-GR" dirty="0"/>
          </a:p>
        </p:txBody>
      </p:sp>
      <p:sp>
        <p:nvSpPr>
          <p:cNvPr id="8" name="Ορθογώνιο 7"/>
          <p:cNvSpPr/>
          <p:nvPr/>
        </p:nvSpPr>
        <p:spPr>
          <a:xfrm>
            <a:off x="7625918" y="4804946"/>
            <a:ext cx="1518082" cy="307777"/>
          </a:xfrm>
          <a:prstGeom prst="rect">
            <a:avLst/>
          </a:prstGeom>
        </p:spPr>
        <p:txBody>
          <a:bodyPr wrap="square">
            <a:spAutoFit/>
          </a:bodyPr>
          <a:lstStyle/>
          <a:p>
            <a:pPr algn="r"/>
            <a:r>
              <a:rPr lang="en-US" sz="1400" i="1" dirty="0" err="1">
                <a:solidFill>
                  <a:srgbClr val="0000CC"/>
                </a:solidFill>
              </a:rPr>
              <a:t>NHSGGC</a:t>
            </a:r>
            <a:r>
              <a:rPr lang="el-GR" sz="1400" i="1" dirty="0">
                <a:solidFill>
                  <a:srgbClr val="0000CC"/>
                </a:solidFill>
              </a:rPr>
              <a:t>, 2019</a:t>
            </a:r>
          </a:p>
        </p:txBody>
      </p:sp>
      <p:sp>
        <p:nvSpPr>
          <p:cNvPr id="9" name="Ορθογώνιο 8"/>
          <p:cNvSpPr/>
          <p:nvPr/>
        </p:nvSpPr>
        <p:spPr>
          <a:xfrm>
            <a:off x="-555177" y="4830502"/>
            <a:ext cx="1705247" cy="338554"/>
          </a:xfrm>
          <a:prstGeom prst="rect">
            <a:avLst/>
          </a:prstGeom>
        </p:spPr>
        <p:txBody>
          <a:bodyPr wrap="square">
            <a:spAutoFit/>
          </a:bodyPr>
          <a:lstStyle/>
          <a:p>
            <a:pPr algn="r"/>
            <a:r>
              <a:rPr lang="en-US" sz="1600" i="1" dirty="0">
                <a:solidFill>
                  <a:srgbClr val="0000CC"/>
                </a:solidFill>
              </a:rPr>
              <a:t>(INS, 2006  )</a:t>
            </a:r>
            <a:endParaRPr lang="el-GR" sz="1600" i="1" dirty="0">
              <a:solidFill>
                <a:srgbClr val="0000CC"/>
              </a:solidFill>
            </a:endParaRPr>
          </a:p>
        </p:txBody>
      </p:sp>
      <p:sp>
        <p:nvSpPr>
          <p:cNvPr id="3" name="Ορθογώνιο 2"/>
          <p:cNvSpPr/>
          <p:nvPr/>
        </p:nvSpPr>
        <p:spPr>
          <a:xfrm>
            <a:off x="0" y="1280421"/>
            <a:ext cx="9144000" cy="3416320"/>
          </a:xfrm>
          <a:prstGeom prst="rect">
            <a:avLst/>
          </a:prstGeom>
        </p:spPr>
        <p:txBody>
          <a:bodyPr wrap="square">
            <a:spAutoFit/>
          </a:bodyPr>
          <a:lstStyle/>
          <a:p>
            <a:r>
              <a:rPr lang="el-GR" dirty="0"/>
              <a:t>7. Μην αγγίζετε το σημείο εισόδου του καθετήρα κατά τη διάρκεια αλλαγής του επιθέματος</a:t>
            </a:r>
          </a:p>
          <a:p>
            <a:r>
              <a:rPr lang="el-GR" dirty="0"/>
              <a:t>8. Ελέγξτε τις Ιατρικές Οδηγίες ανά βάρδια για την αναγκαιότητα διατήρησης της φλεβικής Γραμμής. Αν δεν χρειάζεται πλέον, απομακρύνεται το </a:t>
            </a:r>
            <a:r>
              <a:rPr lang="el-GR" dirty="0" err="1"/>
              <a:t>φλεβοκαθετήρα</a:t>
            </a:r>
            <a:r>
              <a:rPr lang="el-GR" dirty="0"/>
              <a:t> αμέσως και καλύψτε το σημείο </a:t>
            </a:r>
            <a:r>
              <a:rPr lang="el-GR" dirty="0" err="1"/>
              <a:t>φλεβοκέντησης</a:t>
            </a:r>
            <a:r>
              <a:rPr lang="el-GR" dirty="0"/>
              <a:t> με αποστειρωμένο επίθεμα τουλάχιστον για 24 ώρες.</a:t>
            </a:r>
          </a:p>
          <a:p>
            <a:r>
              <a:rPr lang="el-GR" dirty="0"/>
              <a:t>9. Αλλαγή του </a:t>
            </a:r>
            <a:r>
              <a:rPr lang="el-GR" dirty="0" err="1"/>
              <a:t>φλεβοκαθετήρα</a:t>
            </a:r>
            <a:r>
              <a:rPr lang="el-GR" dirty="0"/>
              <a:t> κάθε 72-96 ώρες</a:t>
            </a:r>
          </a:p>
          <a:p>
            <a:r>
              <a:rPr lang="el-GR" dirty="0"/>
              <a:t>10. Αντικαθιστάτε τον </a:t>
            </a:r>
            <a:r>
              <a:rPr lang="el-GR" dirty="0" err="1"/>
              <a:t>φλεβοκαθετήρα</a:t>
            </a:r>
            <a:r>
              <a:rPr lang="el-GR" dirty="0"/>
              <a:t> που τοποθετήθηκε κάτω από επείγουσες συνθήκες, μέσα σε 48 ώρες</a:t>
            </a:r>
          </a:p>
          <a:p>
            <a:r>
              <a:rPr lang="el-GR" dirty="0"/>
              <a:t>11. Απομάκρυνση του περιφερικού φλεβικού καθετήρα εάν ο ασθενής αναπτύξει</a:t>
            </a:r>
          </a:p>
          <a:p>
            <a:r>
              <a:rPr lang="el-GR" dirty="0"/>
              <a:t>σημεία φλεβίτιδας (ΘΕΡΜΟ ΔΕΡΜΑ, ΕΥΑΙΣΘΗΣΙΑ, ΕΡΥΘΗΜΑ ή ΦΛΕΒΙΚΗ ΣΚΛΗΡΙΑ), λοίμωξη</a:t>
            </a:r>
          </a:p>
          <a:p>
            <a:r>
              <a:rPr lang="el-GR" dirty="0"/>
              <a:t>ή δυσλειτουργία του καθετήρα.</a:t>
            </a:r>
          </a:p>
          <a:p>
            <a:r>
              <a:rPr lang="el-GR" dirty="0"/>
              <a:t>12. </a:t>
            </a:r>
            <a:r>
              <a:rPr lang="el-GR" b="1" dirty="0"/>
              <a:t>Να χρησιμοποιείτε την άνω θύρα του καθετήρα </a:t>
            </a:r>
            <a:r>
              <a:rPr lang="el-GR" dirty="0"/>
              <a:t>(</a:t>
            </a:r>
            <a:r>
              <a:rPr lang="en-US" dirty="0">
                <a:solidFill>
                  <a:prstClr val="black"/>
                </a:solidFill>
              </a:rPr>
              <a:t>PVC top port</a:t>
            </a:r>
            <a:r>
              <a:rPr lang="el-GR" dirty="0">
                <a:solidFill>
                  <a:prstClr val="black"/>
                </a:solidFill>
              </a:rPr>
              <a:t>) για χορήγηση φαρμάκων σε </a:t>
            </a:r>
            <a:r>
              <a:rPr lang="el-GR" dirty="0"/>
              <a:t> επείγουσες καταστάσεις, καθώς η μηχανική της θύρας αποτρέπει την επιμόλυνσή της .</a:t>
            </a:r>
          </a:p>
        </p:txBody>
      </p:sp>
    </p:spTree>
    <p:extLst>
      <p:ext uri="{BB962C8B-B14F-4D97-AF65-F5344CB8AC3E}">
        <p14:creationId xmlns:p14="http://schemas.microsoft.com/office/powerpoint/2010/main" val="3534723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3876" y="408692"/>
            <a:ext cx="6260124" cy="763526"/>
          </a:xfrm>
        </p:spPr>
        <p:txBody>
          <a:bodyPr>
            <a:normAutofit fontScale="90000"/>
          </a:bodyPr>
          <a:lstStyle/>
          <a:p>
            <a:pPr algn="ctr"/>
            <a:r>
              <a:rPr lang="el-GR" dirty="0"/>
              <a:t>ΣΥΣΚΕΥΕΣ ΑΓΓΕΙΑΚΩΝ ΠΡΟΣΠΕΛΑΣΕΩΝ (</a:t>
            </a:r>
            <a:r>
              <a:rPr lang="el-GR" dirty="0" err="1"/>
              <a:t>ΣΑΠ</a:t>
            </a:r>
            <a:r>
              <a:rPr lang="el-GR" dirty="0"/>
              <a:t>)</a:t>
            </a:r>
          </a:p>
        </p:txBody>
      </p:sp>
      <p:sp>
        <p:nvSpPr>
          <p:cNvPr id="3" name="Θέση περιεχομένου 2"/>
          <p:cNvSpPr>
            <a:spLocks noGrp="1"/>
          </p:cNvSpPr>
          <p:nvPr>
            <p:ph idx="1"/>
          </p:nvPr>
        </p:nvSpPr>
        <p:spPr>
          <a:xfrm>
            <a:off x="-61546" y="1400767"/>
            <a:ext cx="9205546" cy="3546986"/>
          </a:xfrm>
        </p:spPr>
        <p:txBody>
          <a:bodyPr>
            <a:noAutofit/>
          </a:bodyPr>
          <a:lstStyle/>
          <a:p>
            <a:r>
              <a:rPr lang="el-GR" sz="1800" dirty="0"/>
              <a:t>Καθετήρας:    λεπτός σωλήνας που χρησιμοποιείται σε φυσικές ή τεχνητές διόδους του σώματος (αγγεία, κοιλότητες, </a:t>
            </a:r>
            <a:r>
              <a:rPr lang="el-GR" sz="1800" dirty="0" err="1"/>
              <a:t>στομίες</a:t>
            </a:r>
            <a:r>
              <a:rPr lang="el-GR" sz="1800" dirty="0"/>
              <a:t> κοκ), για να διευκολυνθεί η απομάκρυνση υγρών, ή για να διευκολυνθεί η εισαγωγή διαγνωστικών οργάνων ή υγρών</a:t>
            </a:r>
          </a:p>
          <a:p>
            <a:pPr marL="0" indent="0">
              <a:buNone/>
            </a:pPr>
            <a:endParaRPr lang="el-GR" sz="1800" dirty="0"/>
          </a:p>
          <a:p>
            <a:r>
              <a:rPr lang="el-GR" sz="1800" dirty="0"/>
              <a:t>Οι περισσότεροι </a:t>
            </a:r>
            <a:r>
              <a:rPr lang="el-GR" sz="1800" dirty="0" err="1"/>
              <a:t>ενδαγγειακοί</a:t>
            </a:r>
            <a:r>
              <a:rPr lang="el-GR" sz="1800" dirty="0"/>
              <a:t> καθετήρες κατασκευάζονται από </a:t>
            </a:r>
            <a:r>
              <a:rPr lang="el-GR" sz="1800" dirty="0" err="1"/>
              <a:t>ακτινοσκιερές</a:t>
            </a:r>
            <a:r>
              <a:rPr lang="el-GR" sz="1800" dirty="0"/>
              <a:t> ουσίες, που συνήθως είναι πολυμερείς ενώσεις εμποτισμένες με βάριο ή άλατα βολφραμίου. Ανάλογα με τη διάρκεια χρήσης τους κατασκευάζονται οι μεν καθετήρες βραχείας χρήσης από </a:t>
            </a:r>
            <a:r>
              <a:rPr lang="el-GR" sz="1800" dirty="0" err="1"/>
              <a:t>πολυουρεθάνη</a:t>
            </a:r>
            <a:r>
              <a:rPr lang="el-GR" sz="1800" dirty="0"/>
              <a:t>, ενώ οι καθετήρες που προορίζονται για παρατεταμένη χρήση από πολυμερές σιλικόνης. Το πλεονέκτημα του πολυμερούς σιλικόνης είναι ότι έχει μικρότερη </a:t>
            </a:r>
            <a:r>
              <a:rPr lang="el-GR" sz="1800" dirty="0" err="1"/>
              <a:t>θρομβογόνο</a:t>
            </a:r>
            <a:r>
              <a:rPr lang="el-GR" sz="1800" dirty="0"/>
              <a:t> δράση σε σχέση με την </a:t>
            </a:r>
            <a:r>
              <a:rPr lang="el-GR" sz="1800" dirty="0" err="1"/>
              <a:t>πολυουρεθάνη</a:t>
            </a:r>
            <a:r>
              <a:rPr lang="el-GR" sz="1800" dirty="0"/>
              <a:t> και   είναι περισσότερο εύκαμπτο. </a:t>
            </a:r>
          </a:p>
        </p:txBody>
      </p:sp>
      <p:sp>
        <p:nvSpPr>
          <p:cNvPr id="4" name="Ορθογώνιο 3"/>
          <p:cNvSpPr/>
          <p:nvPr/>
        </p:nvSpPr>
        <p:spPr>
          <a:xfrm>
            <a:off x="7261799" y="4778476"/>
            <a:ext cx="1882201" cy="338554"/>
          </a:xfrm>
          <a:prstGeom prst="rect">
            <a:avLst/>
          </a:prstGeom>
        </p:spPr>
        <p:txBody>
          <a:bodyPr wrap="square">
            <a:spAutoFit/>
          </a:bodyPr>
          <a:lstStyle/>
          <a:p>
            <a:pPr algn="r"/>
            <a:r>
              <a:rPr lang="en-US" sz="1600" i="1" dirty="0">
                <a:solidFill>
                  <a:srgbClr val="0000CC"/>
                </a:solidFill>
              </a:rPr>
              <a:t>(</a:t>
            </a:r>
            <a:r>
              <a:rPr lang="en-US" sz="1600" i="1" dirty="0" err="1">
                <a:solidFill>
                  <a:srgbClr val="0000CC"/>
                </a:solidFill>
              </a:rPr>
              <a:t>ICN</a:t>
            </a:r>
            <a:r>
              <a:rPr lang="en-US" sz="1600" i="1" dirty="0">
                <a:solidFill>
                  <a:srgbClr val="0000CC"/>
                </a:solidFill>
              </a:rPr>
              <a:t>, 2012). </a:t>
            </a:r>
            <a:endParaRPr lang="el-GR" sz="1600" i="1" dirty="0">
              <a:solidFill>
                <a:srgbClr val="0000CC"/>
              </a:solidFill>
            </a:endParaRPr>
          </a:p>
        </p:txBody>
      </p:sp>
    </p:spTree>
    <p:extLst>
      <p:ext uri="{BB962C8B-B14F-4D97-AF65-F5344CB8AC3E}">
        <p14:creationId xmlns:p14="http://schemas.microsoft.com/office/powerpoint/2010/main" val="1154937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95545"/>
            <a:ext cx="6259398" cy="276671"/>
          </a:xfrm>
        </p:spPr>
        <p:txBody>
          <a:bodyPr>
            <a:normAutofit fontScale="90000"/>
          </a:bodyPr>
          <a:lstStyle/>
          <a:p>
            <a:pPr algn="ctr"/>
            <a:r>
              <a:rPr lang="en-US" dirty="0"/>
              <a:t>Peripheral Venous Catheter (PVC)</a:t>
            </a:r>
            <a:br>
              <a:rPr lang="en-US" dirty="0"/>
            </a:br>
            <a:r>
              <a:rPr lang="el-GR" dirty="0"/>
              <a:t>Γενικές Νοσηλευτικές οδηγίες</a:t>
            </a:r>
            <a:br>
              <a:rPr lang="el-GR" dirty="0"/>
            </a:br>
            <a:endParaRPr lang="el-GR" dirty="0"/>
          </a:p>
        </p:txBody>
      </p:sp>
      <p:sp>
        <p:nvSpPr>
          <p:cNvPr id="8" name="Ορθογώνιο 7"/>
          <p:cNvSpPr/>
          <p:nvPr/>
        </p:nvSpPr>
        <p:spPr>
          <a:xfrm>
            <a:off x="7625918" y="4804946"/>
            <a:ext cx="1518082" cy="307777"/>
          </a:xfrm>
          <a:prstGeom prst="rect">
            <a:avLst/>
          </a:prstGeom>
        </p:spPr>
        <p:txBody>
          <a:bodyPr wrap="square">
            <a:spAutoFit/>
          </a:bodyPr>
          <a:lstStyle/>
          <a:p>
            <a:pPr algn="r"/>
            <a:r>
              <a:rPr lang="en-US" sz="1400" i="1" dirty="0" err="1">
                <a:solidFill>
                  <a:srgbClr val="0000CC"/>
                </a:solidFill>
              </a:rPr>
              <a:t>NHSGGC</a:t>
            </a:r>
            <a:r>
              <a:rPr lang="el-GR" sz="1400" i="1" dirty="0">
                <a:solidFill>
                  <a:srgbClr val="0000CC"/>
                </a:solidFill>
              </a:rPr>
              <a:t>, 2019</a:t>
            </a:r>
          </a:p>
        </p:txBody>
      </p:sp>
      <p:sp>
        <p:nvSpPr>
          <p:cNvPr id="9" name="Ορθογώνιο 8"/>
          <p:cNvSpPr/>
          <p:nvPr/>
        </p:nvSpPr>
        <p:spPr>
          <a:xfrm>
            <a:off x="-555177" y="4830502"/>
            <a:ext cx="1705247" cy="338554"/>
          </a:xfrm>
          <a:prstGeom prst="rect">
            <a:avLst/>
          </a:prstGeom>
        </p:spPr>
        <p:txBody>
          <a:bodyPr wrap="square">
            <a:spAutoFit/>
          </a:bodyPr>
          <a:lstStyle/>
          <a:p>
            <a:pPr algn="r"/>
            <a:r>
              <a:rPr lang="en-US" sz="1600" i="1" dirty="0">
                <a:solidFill>
                  <a:srgbClr val="0000CC"/>
                </a:solidFill>
              </a:rPr>
              <a:t>(INS, 2006  )</a:t>
            </a:r>
            <a:endParaRPr lang="el-GR" sz="1600" i="1" dirty="0">
              <a:solidFill>
                <a:srgbClr val="0000CC"/>
              </a:solidFill>
            </a:endParaRPr>
          </a:p>
        </p:txBody>
      </p:sp>
      <p:sp>
        <p:nvSpPr>
          <p:cNvPr id="3" name="Ορθογώνιο 2"/>
          <p:cNvSpPr/>
          <p:nvPr/>
        </p:nvSpPr>
        <p:spPr>
          <a:xfrm>
            <a:off x="0" y="1172216"/>
            <a:ext cx="9144000" cy="3693319"/>
          </a:xfrm>
          <a:prstGeom prst="rect">
            <a:avLst/>
          </a:prstGeom>
        </p:spPr>
        <p:txBody>
          <a:bodyPr wrap="square">
            <a:spAutoFit/>
          </a:bodyPr>
          <a:lstStyle/>
          <a:p>
            <a:r>
              <a:rPr lang="el-GR" dirty="0"/>
              <a:t>13. Τα πώματα του </a:t>
            </a:r>
            <a:r>
              <a:rPr lang="el-GR" dirty="0" err="1"/>
              <a:t>three-way</a:t>
            </a:r>
            <a:r>
              <a:rPr lang="el-GR" dirty="0"/>
              <a:t> αλλάζονται σε κάθε χρήση με αποστειρωμένα μιας χρήσης.</a:t>
            </a:r>
          </a:p>
          <a:p>
            <a:r>
              <a:rPr lang="el-GR" dirty="0"/>
              <a:t>14. Σε περιπτώσεις </a:t>
            </a:r>
            <a:r>
              <a:rPr lang="el-GR" dirty="0" err="1"/>
              <a:t>φλεβοκεντήσεων</a:t>
            </a:r>
            <a:r>
              <a:rPr lang="el-GR" dirty="0"/>
              <a:t> σε ασθενείς με διαταραχές της πηκτικότητας, να δίνεται προσοχή για πρόληψη αιμορραγίας από τις θέσεις ανεπιτυχούς </a:t>
            </a:r>
            <a:r>
              <a:rPr lang="el-GR" dirty="0" err="1"/>
              <a:t>φλεβοκέντησης</a:t>
            </a:r>
            <a:r>
              <a:rPr lang="el-GR" dirty="0"/>
              <a:t> (πιεστική εφαρμογή επιθέματος και παρακολούθηση – επαγρύπνηση για αφαίρεσή του μετά από 1 ώρα)</a:t>
            </a:r>
          </a:p>
          <a:p>
            <a:r>
              <a:rPr lang="el-GR" dirty="0"/>
              <a:t>15. Η προσέγγιση του ασθενούς γίνεται με ευγένεια, αυτοπεποίθηση και αίσθημα σεβασμού για την προσωπικότητά του.</a:t>
            </a:r>
          </a:p>
          <a:p>
            <a:r>
              <a:rPr lang="el-GR" dirty="0"/>
              <a:t>16. </a:t>
            </a:r>
            <a:r>
              <a:rPr lang="el-GR" dirty="0" err="1"/>
              <a:t>Επι</a:t>
            </a:r>
            <a:r>
              <a:rPr lang="el-GR" dirty="0"/>
              <a:t> αποτυχίας της </a:t>
            </a:r>
            <a:r>
              <a:rPr lang="el-GR" dirty="0" err="1"/>
              <a:t>φλεβοκέντησης</a:t>
            </a:r>
            <a:r>
              <a:rPr lang="el-GR" dirty="0"/>
              <a:t> και μετά από 3 ανεπιτυχείς προσπάθειες να καλούμε εμπειρότερο νοσηλευτή για βοήθεια.</a:t>
            </a:r>
          </a:p>
          <a:p>
            <a:r>
              <a:rPr lang="el-GR" dirty="0"/>
              <a:t>17. Εάν δεν αντενδείκνυται θα μπορούσαμε να χρησιμοποιήσουμε τοπική </a:t>
            </a:r>
            <a:r>
              <a:rPr lang="el-GR" dirty="0" err="1"/>
              <a:t>ανιασθητική</a:t>
            </a:r>
            <a:r>
              <a:rPr lang="el-GR" dirty="0"/>
              <a:t> κρέμα (πχ </a:t>
            </a:r>
            <a:r>
              <a:rPr lang="en-US" dirty="0" err="1"/>
              <a:t>Emla</a:t>
            </a:r>
            <a:r>
              <a:rPr lang="en-US" dirty="0"/>
              <a:t>, Xylocaine Gel…)</a:t>
            </a:r>
            <a:r>
              <a:rPr lang="el-GR" dirty="0"/>
              <a:t> για την μείωση του πόνου και του άγχους του ασθενούς</a:t>
            </a:r>
          </a:p>
          <a:p>
            <a:r>
              <a:rPr lang="el-GR" dirty="0"/>
              <a:t>18. Να αποφεύγονται οι καθετηριασμοί </a:t>
            </a:r>
            <a:r>
              <a:rPr lang="el-GR" dirty="0" err="1"/>
              <a:t>επι</a:t>
            </a:r>
            <a:r>
              <a:rPr lang="el-GR" dirty="0"/>
              <a:t> αρθρώσεων, καθώς η αυξημένη κινητικότητα μπορεί να έχει ως αποτέλεσμα το τσάκισμα του καθετήρα ή την </a:t>
            </a:r>
            <a:r>
              <a:rPr lang="el-GR" dirty="0" err="1"/>
              <a:t>εξαγγείωση</a:t>
            </a:r>
            <a:r>
              <a:rPr lang="el-GR" dirty="0"/>
              <a:t> και διήθηση ιστών</a:t>
            </a:r>
          </a:p>
          <a:p>
            <a:r>
              <a:rPr lang="el-GR" dirty="0"/>
              <a:t>19. Εάν είναι αναγκαίο είναι δυνατή η αφαίρεση τριχών στο σημείο της </a:t>
            </a:r>
            <a:r>
              <a:rPr lang="el-GR" dirty="0" err="1"/>
              <a:t>φλεβοκέντησης</a:t>
            </a:r>
            <a:r>
              <a:rPr lang="el-GR" dirty="0"/>
              <a:t> </a:t>
            </a:r>
          </a:p>
        </p:txBody>
      </p:sp>
    </p:spTree>
    <p:extLst>
      <p:ext uri="{BB962C8B-B14F-4D97-AF65-F5344CB8AC3E}">
        <p14:creationId xmlns:p14="http://schemas.microsoft.com/office/powerpoint/2010/main" val="4247415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Επιλογή </a:t>
            </a:r>
            <a:r>
              <a:rPr lang="el-GR" sz="3200" dirty="0" err="1"/>
              <a:t>φλεβοκαθετήρα</a:t>
            </a:r>
            <a:br>
              <a:rPr lang="en-US" sz="3200" dirty="0"/>
            </a:br>
            <a:endParaRPr lang="el-GR" sz="3200" dirty="0"/>
          </a:p>
        </p:txBody>
      </p:sp>
      <p:sp>
        <p:nvSpPr>
          <p:cNvPr id="3" name="Ορθογώνιο 2"/>
          <p:cNvSpPr/>
          <p:nvPr/>
        </p:nvSpPr>
        <p:spPr>
          <a:xfrm>
            <a:off x="94268" y="1172217"/>
            <a:ext cx="9049732" cy="4247317"/>
          </a:xfrm>
          <a:prstGeom prst="rect">
            <a:avLst/>
          </a:prstGeom>
        </p:spPr>
        <p:txBody>
          <a:bodyPr wrap="square">
            <a:spAutoFit/>
          </a:bodyPr>
          <a:lstStyle/>
          <a:p>
            <a:r>
              <a:rPr lang="el-GR" dirty="0">
                <a:latin typeface="+mj-lt"/>
              </a:rPr>
              <a:t> Τα κριτήρια επιλογής του μεγέθους του καθετήρα βασίζονται :</a:t>
            </a:r>
          </a:p>
          <a:p>
            <a:pPr marL="285750" indent="-285750">
              <a:buFont typeface="Courier New" panose="02070309020205020404" pitchFamily="49" charset="0"/>
              <a:buChar char="o"/>
            </a:pPr>
            <a:r>
              <a:rPr lang="el-GR" dirty="0">
                <a:latin typeface="+mj-lt"/>
              </a:rPr>
              <a:t>Στο σκοπό του καθετηριασμού</a:t>
            </a:r>
          </a:p>
          <a:p>
            <a:pPr marL="285750" indent="-285750">
              <a:buFont typeface="Courier New" panose="02070309020205020404" pitchFamily="49" charset="0"/>
              <a:buChar char="o"/>
            </a:pPr>
            <a:r>
              <a:rPr lang="el-GR" dirty="0">
                <a:latin typeface="+mj-lt"/>
              </a:rPr>
              <a:t>Στη διάρκεια της χρήσης του</a:t>
            </a:r>
          </a:p>
          <a:p>
            <a:pPr marL="285750" indent="-285750">
              <a:buFont typeface="Courier New" panose="02070309020205020404" pitchFamily="49" charset="0"/>
              <a:buChar char="o"/>
            </a:pPr>
            <a:r>
              <a:rPr lang="el-GR" dirty="0">
                <a:latin typeface="+mj-lt"/>
              </a:rPr>
              <a:t>Στις επιπλοκές που πιθανόν να προκληθούν</a:t>
            </a:r>
          </a:p>
          <a:p>
            <a:pPr marL="285750" indent="-285750">
              <a:buFont typeface="Courier New" panose="02070309020205020404" pitchFamily="49" charset="0"/>
              <a:buChar char="o"/>
            </a:pPr>
            <a:r>
              <a:rPr lang="el-GR" dirty="0">
                <a:latin typeface="+mj-lt"/>
              </a:rPr>
              <a:t>Στην εμπειρία του νοσηλευτή</a:t>
            </a:r>
          </a:p>
          <a:p>
            <a:pPr marL="285750" indent="-285750">
              <a:buFont typeface="Courier New" panose="02070309020205020404" pitchFamily="49" charset="0"/>
              <a:buChar char="o"/>
            </a:pPr>
            <a:r>
              <a:rPr lang="el-GR" dirty="0">
                <a:latin typeface="+mj-lt"/>
              </a:rPr>
              <a:t>Στην πολιτική του Νοσοκομείου</a:t>
            </a:r>
          </a:p>
          <a:p>
            <a:pPr marL="285750" indent="-285750">
              <a:buFont typeface="Courier New" panose="02070309020205020404" pitchFamily="49" charset="0"/>
              <a:buChar char="o"/>
            </a:pPr>
            <a:r>
              <a:rPr lang="el-GR" dirty="0">
                <a:latin typeface="+mj-lt"/>
              </a:rPr>
              <a:t>Στο σημείο εισαγωγής του Καθετήρα.</a:t>
            </a:r>
          </a:p>
          <a:p>
            <a:r>
              <a:rPr lang="el-GR" dirty="0">
                <a:latin typeface="+mj-lt"/>
              </a:rPr>
              <a:t>Για </a:t>
            </a:r>
            <a:r>
              <a:rPr lang="el-GR" dirty="0" err="1">
                <a:latin typeface="+mj-lt"/>
              </a:rPr>
              <a:t>iv</a:t>
            </a:r>
            <a:r>
              <a:rPr lang="el-GR" dirty="0">
                <a:latin typeface="+mj-lt"/>
              </a:rPr>
              <a:t> χορήγηση που απαιτεί παροχή μόνο υγρών 1-3 λίτρων για λίγες ημέρες, ένας καθετήρας 22Gή 20G είναι κατάλληλος (πχ χειρουργική επέμβαση, ανάταξη </a:t>
            </a:r>
            <a:r>
              <a:rPr lang="el-GR" dirty="0" err="1">
                <a:latin typeface="+mj-lt"/>
              </a:rPr>
              <a:t>υπογκαιμικού</a:t>
            </a:r>
            <a:r>
              <a:rPr lang="el-GR" dirty="0">
                <a:latin typeface="+mj-lt"/>
              </a:rPr>
              <a:t> σοκ…).</a:t>
            </a:r>
            <a:br>
              <a:rPr lang="el-GR" dirty="0">
                <a:latin typeface="+mj-lt"/>
              </a:rPr>
            </a:br>
            <a:r>
              <a:rPr lang="el-GR" dirty="0">
                <a:latin typeface="+mj-lt"/>
              </a:rPr>
              <a:t>Να προτιμώνται </a:t>
            </a:r>
            <a:r>
              <a:rPr lang="el-GR" dirty="0" err="1">
                <a:latin typeface="+mj-lt"/>
              </a:rPr>
              <a:t>ΦΚ</a:t>
            </a:r>
            <a:r>
              <a:rPr lang="el-GR" dirty="0">
                <a:latin typeface="+mj-lt"/>
              </a:rPr>
              <a:t> μεσαίου μεγέθους, όταν η διάρκεια της ενδοφλέβιας θεραπείας προβλέπεται να υπερβεί τις 6 ημέρες ή αν χρειάζεται να γίνει χορήγηση φαρμάκων και υγρών με γρήγορη ροή να χρησιμοποιείται το μεγαλύτερο δυνατό μέγεθος. Ωστόσο, οι μικρού μεγέθους </a:t>
            </a:r>
            <a:r>
              <a:rPr lang="el-GR" dirty="0" err="1">
                <a:latin typeface="+mj-lt"/>
              </a:rPr>
              <a:t>ΦΚ</a:t>
            </a:r>
            <a:r>
              <a:rPr lang="el-GR" dirty="0">
                <a:latin typeface="+mj-lt"/>
              </a:rPr>
              <a:t> προκαλούν μικρότερο ερεθισμό στο ενδοθήλιο των φλεβών και πρέπει να επιλέγεται το μικρότερο δυνατό μέγεθος αναλόγως των αναγκών του  ασθενούς</a:t>
            </a:r>
            <a:br>
              <a:rPr lang="el-GR" dirty="0">
                <a:latin typeface="+mj-lt"/>
              </a:rPr>
            </a:br>
            <a:endParaRPr lang="el-GR" dirty="0">
              <a:latin typeface="+mj-lt"/>
            </a:endParaRPr>
          </a:p>
        </p:txBody>
      </p:sp>
      <p:sp>
        <p:nvSpPr>
          <p:cNvPr id="4" name="Ορθογώνιο 3"/>
          <p:cNvSpPr/>
          <p:nvPr/>
        </p:nvSpPr>
        <p:spPr>
          <a:xfrm>
            <a:off x="7836398" y="4835723"/>
            <a:ext cx="1307602" cy="307777"/>
          </a:xfrm>
          <a:prstGeom prst="rect">
            <a:avLst/>
          </a:prstGeom>
        </p:spPr>
        <p:txBody>
          <a:bodyPr wrap="none">
            <a:spAutoFit/>
          </a:bodyPr>
          <a:lstStyle/>
          <a:p>
            <a:r>
              <a:rPr lang="en-US" sz="1400" i="1" dirty="0" err="1">
                <a:solidFill>
                  <a:srgbClr val="0000CC"/>
                </a:solidFill>
              </a:rPr>
              <a:t>NHSGGC</a:t>
            </a:r>
            <a:r>
              <a:rPr lang="el-GR" sz="1400" i="1" dirty="0">
                <a:solidFill>
                  <a:srgbClr val="0000CC"/>
                </a:solidFill>
              </a:rPr>
              <a:t>, 2019</a:t>
            </a:r>
            <a:r>
              <a:rPr lang="en-US" sz="1400" i="1" dirty="0">
                <a:solidFill>
                  <a:srgbClr val="0000CC"/>
                </a:solidFill>
              </a:rPr>
              <a:t> </a:t>
            </a:r>
            <a:endParaRPr lang="el-GR" sz="1400" i="1" dirty="0">
              <a:solidFill>
                <a:srgbClr val="0000CC"/>
              </a:solidFill>
            </a:endParaRPr>
          </a:p>
        </p:txBody>
      </p:sp>
    </p:spTree>
    <p:extLst>
      <p:ext uri="{BB962C8B-B14F-4D97-AF65-F5344CB8AC3E}">
        <p14:creationId xmlns:p14="http://schemas.microsoft.com/office/powerpoint/2010/main" val="114338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Επιλογή Σημείου Εισόδου</a:t>
            </a:r>
            <a:br>
              <a:rPr lang="en-US" sz="3200" dirty="0"/>
            </a:br>
            <a:endParaRPr lang="el-GR" sz="3200" dirty="0"/>
          </a:p>
        </p:txBody>
      </p:sp>
      <p:sp>
        <p:nvSpPr>
          <p:cNvPr id="5" name="Ορθογώνιο 4"/>
          <p:cNvSpPr/>
          <p:nvPr/>
        </p:nvSpPr>
        <p:spPr>
          <a:xfrm>
            <a:off x="169682" y="1276078"/>
            <a:ext cx="8974318" cy="3970318"/>
          </a:xfrm>
          <a:prstGeom prst="rect">
            <a:avLst/>
          </a:prstGeom>
        </p:spPr>
        <p:txBody>
          <a:bodyPr wrap="square">
            <a:spAutoFit/>
          </a:bodyPr>
          <a:lstStyle/>
          <a:p>
            <a:pPr marL="285750" indent="-285750">
              <a:buFont typeface="Arial" panose="020B0604020202020204" pitchFamily="34" charset="0"/>
              <a:buChar char="•"/>
            </a:pPr>
            <a:r>
              <a:rPr lang="el-GR" sz="1900" dirty="0">
                <a:latin typeface="+mj-lt"/>
              </a:rPr>
              <a:t>Κατάλληλες Φλέβες για </a:t>
            </a:r>
            <a:r>
              <a:rPr lang="el-GR" sz="1900" dirty="0" err="1">
                <a:latin typeface="+mj-lt"/>
              </a:rPr>
              <a:t>Φλεβοκέντηση</a:t>
            </a:r>
            <a:r>
              <a:rPr lang="el-GR" sz="1900" dirty="0">
                <a:latin typeface="+mj-lt"/>
              </a:rPr>
              <a:t>: Οι περιφερικές φλέβες της ραχιαίας επιφάνειας της άκρας χειρός, οι φλέβες της έσω επιφάνειας του αγκώνα (βασιλική, κεφαλική, </a:t>
            </a:r>
            <a:r>
              <a:rPr lang="el-GR" sz="1900" dirty="0" err="1">
                <a:latin typeface="+mj-lt"/>
              </a:rPr>
              <a:t>Μεσοβασιλική</a:t>
            </a:r>
            <a:r>
              <a:rPr lang="el-GR" sz="1900" dirty="0">
                <a:latin typeface="+mj-lt"/>
              </a:rPr>
              <a:t>) και οι φλέβες του αντιβραχίου. Σπάνια οι περιφερικές φλέβες των</a:t>
            </a:r>
            <a:r>
              <a:rPr lang="en-US" sz="1900" dirty="0">
                <a:latin typeface="+mj-lt"/>
              </a:rPr>
              <a:t> </a:t>
            </a:r>
            <a:r>
              <a:rPr lang="el-GR" sz="1900" dirty="0">
                <a:latin typeface="+mj-lt"/>
              </a:rPr>
              <a:t>κάτω άκρων.</a:t>
            </a:r>
          </a:p>
          <a:p>
            <a:endParaRPr lang="en-US" sz="800" dirty="0">
              <a:latin typeface="+mj-lt"/>
            </a:endParaRPr>
          </a:p>
          <a:p>
            <a:pPr marL="285750" indent="-285750">
              <a:buFont typeface="Arial" panose="020B0604020202020204" pitchFamily="34" charset="0"/>
              <a:buChar char="•"/>
            </a:pPr>
            <a:r>
              <a:rPr lang="el-GR" sz="1900" dirty="0">
                <a:latin typeface="+mj-lt"/>
              </a:rPr>
              <a:t>Σε περίπτωση δυσκολίας ανεύρεσης κατάλληλης φλέβας, επιλέγουμε την </a:t>
            </a:r>
            <a:r>
              <a:rPr lang="el-GR" sz="1900" dirty="0" err="1">
                <a:latin typeface="+mj-lt"/>
              </a:rPr>
              <a:t>φλεβοκέντηση</a:t>
            </a:r>
            <a:r>
              <a:rPr lang="el-GR" sz="1900" dirty="0">
                <a:latin typeface="+mj-lt"/>
              </a:rPr>
              <a:t> με </a:t>
            </a:r>
            <a:r>
              <a:rPr lang="el-GR" sz="1900" dirty="0" err="1">
                <a:latin typeface="+mj-lt"/>
              </a:rPr>
              <a:t>φλεβοκαθετήρα</a:t>
            </a:r>
            <a:r>
              <a:rPr lang="el-GR" sz="1900" dirty="0">
                <a:latin typeface="+mj-lt"/>
              </a:rPr>
              <a:t> μικρότερου εύρους</a:t>
            </a:r>
          </a:p>
          <a:p>
            <a:endParaRPr lang="en-US" sz="800" dirty="0">
              <a:latin typeface="+mj-lt"/>
            </a:endParaRPr>
          </a:p>
          <a:p>
            <a:pPr marL="285750" indent="-285750">
              <a:buFont typeface="Arial" panose="020B0604020202020204" pitchFamily="34" charset="0"/>
              <a:buChar char="•"/>
            </a:pPr>
            <a:r>
              <a:rPr lang="el-GR" sz="1900" dirty="0">
                <a:latin typeface="+mj-lt"/>
              </a:rPr>
              <a:t>Στους ενήλικες: Επιλέγουμε τα άνω άκρα, ενώ σε παιδιατρικούς ασθενείς: Κρανίο, άνω ή κάτω άκρα, κατά προτίμηση στο</a:t>
            </a:r>
            <a:r>
              <a:rPr lang="en-US" sz="1900" dirty="0">
                <a:latin typeface="+mj-lt"/>
              </a:rPr>
              <a:t> </a:t>
            </a:r>
            <a:r>
              <a:rPr lang="el-GR" sz="1900" dirty="0">
                <a:latin typeface="+mj-lt"/>
              </a:rPr>
              <a:t>βραχίονα, στο αντιβράχιο ή στο μηρό</a:t>
            </a:r>
          </a:p>
          <a:p>
            <a:endParaRPr lang="en-US" sz="800" dirty="0">
              <a:latin typeface="+mj-lt"/>
            </a:endParaRPr>
          </a:p>
          <a:p>
            <a:pPr marL="285750" indent="-285750">
              <a:buFont typeface="Arial" panose="020B0604020202020204" pitchFamily="34" charset="0"/>
              <a:buChar char="•"/>
            </a:pPr>
            <a:r>
              <a:rPr lang="el-GR" sz="1900" dirty="0">
                <a:latin typeface="+mj-lt"/>
              </a:rPr>
              <a:t>Αν σε ενήλικα επιλέχθηκε η εισαγωγή καθετήρα σε κάτω άκρο, πρέπει να αντικαθίσταται το συντομότερο δυνατό, με τοποθέτηση άλλου καθετήρα στο άνω άκρο ή αλλαγή τύπου καθετήρα (πχ Κεντρικός Φλεβικός Καθετήρας </a:t>
            </a:r>
            <a:r>
              <a:rPr lang="en-US" sz="1900" dirty="0">
                <a:latin typeface="+mj-lt"/>
              </a:rPr>
              <a:t>/</a:t>
            </a:r>
            <a:r>
              <a:rPr lang="el-GR" sz="1900" dirty="0">
                <a:latin typeface="+mj-lt"/>
              </a:rPr>
              <a:t> </a:t>
            </a:r>
            <a:r>
              <a:rPr lang="el-GR" sz="1900" dirty="0" err="1">
                <a:latin typeface="+mj-lt"/>
              </a:rPr>
              <a:t>ΚΦΚ</a:t>
            </a:r>
            <a:r>
              <a:rPr lang="en-US" sz="1900" dirty="0">
                <a:latin typeface="+mj-lt"/>
              </a:rPr>
              <a:t> - </a:t>
            </a:r>
            <a:r>
              <a:rPr lang="en-US" sz="1900" dirty="0" err="1">
                <a:latin typeface="+mj-lt"/>
              </a:rPr>
              <a:t>C.V.C</a:t>
            </a:r>
            <a:r>
              <a:rPr lang="el-GR" sz="1900" dirty="0">
                <a:latin typeface="+mj-lt"/>
              </a:rPr>
              <a:t> ) </a:t>
            </a:r>
            <a:br>
              <a:rPr lang="el-GR" sz="1900" dirty="0">
                <a:latin typeface="+mj-lt"/>
              </a:rPr>
            </a:br>
            <a:endParaRPr lang="el-GR" sz="1900" dirty="0">
              <a:latin typeface="+mj-lt"/>
            </a:endParaRPr>
          </a:p>
        </p:txBody>
      </p:sp>
      <p:sp>
        <p:nvSpPr>
          <p:cNvPr id="6" name="Ορθογώνιο 5"/>
          <p:cNvSpPr/>
          <p:nvPr/>
        </p:nvSpPr>
        <p:spPr>
          <a:xfrm>
            <a:off x="7438753" y="4804946"/>
            <a:ext cx="1705247" cy="338554"/>
          </a:xfrm>
          <a:prstGeom prst="rect">
            <a:avLst/>
          </a:prstGeom>
        </p:spPr>
        <p:txBody>
          <a:bodyPr wrap="square">
            <a:spAutoFit/>
          </a:bodyPr>
          <a:lstStyle/>
          <a:p>
            <a:pPr algn="r"/>
            <a:r>
              <a:rPr lang="en-US" sz="1600" i="1" dirty="0">
                <a:solidFill>
                  <a:srgbClr val="0000CC"/>
                </a:solidFill>
              </a:rPr>
              <a:t>(INS, 2006  )</a:t>
            </a:r>
            <a:endParaRPr lang="el-GR" sz="1600" i="1" dirty="0">
              <a:solidFill>
                <a:srgbClr val="0000CC"/>
              </a:solidFill>
            </a:endParaRPr>
          </a:p>
        </p:txBody>
      </p:sp>
    </p:spTree>
    <p:extLst>
      <p:ext uri="{BB962C8B-B14F-4D97-AF65-F5344CB8AC3E}">
        <p14:creationId xmlns:p14="http://schemas.microsoft.com/office/powerpoint/2010/main" val="1442338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Επιλογή Φλέβας</a:t>
            </a:r>
            <a:br>
              <a:rPr lang="en-US" sz="3200" dirty="0"/>
            </a:br>
            <a:endParaRPr lang="el-GR" sz="3200" dirty="0"/>
          </a:p>
        </p:txBody>
      </p:sp>
      <p:sp>
        <p:nvSpPr>
          <p:cNvPr id="5" name="Ορθογώνιο 4"/>
          <p:cNvSpPr/>
          <p:nvPr/>
        </p:nvSpPr>
        <p:spPr>
          <a:xfrm>
            <a:off x="0" y="1172217"/>
            <a:ext cx="9144000" cy="4247317"/>
          </a:xfrm>
          <a:prstGeom prst="rect">
            <a:avLst/>
          </a:prstGeom>
        </p:spPr>
        <p:txBody>
          <a:bodyPr wrap="square">
            <a:spAutoFit/>
          </a:bodyPr>
          <a:lstStyle/>
          <a:p>
            <a:r>
              <a:rPr lang="el-GR" dirty="0"/>
              <a:t>Υπάρχουν </a:t>
            </a:r>
            <a:r>
              <a:rPr lang="el-GR" b="1" dirty="0"/>
              <a:t>δύο</a:t>
            </a:r>
            <a:r>
              <a:rPr lang="el-GR" dirty="0"/>
              <a:t> στάδια για τον εντοπισμό της κατάλληλης φλέβας για λήψη αίματος:</a:t>
            </a:r>
          </a:p>
          <a:p>
            <a:pPr marL="611188"/>
            <a:r>
              <a:rPr lang="el-GR" b="1" dirty="0">
                <a:solidFill>
                  <a:srgbClr val="0000CC"/>
                </a:solidFill>
              </a:rPr>
              <a:t>1. Οπτική ανίχνευση, και 2. Ψηλάφηση.</a:t>
            </a:r>
          </a:p>
          <a:p>
            <a:pPr marL="285750" indent="-285750">
              <a:buFont typeface="Arial" panose="020B0604020202020204" pitchFamily="34" charset="0"/>
              <a:buChar char="•"/>
            </a:pPr>
            <a:r>
              <a:rPr lang="el-GR" dirty="0">
                <a:latin typeface="+mj-lt"/>
              </a:rPr>
              <a:t>Η φλέβα να είναι ορατή, ευθεία, ψηλαφητή και σταθερή με εύρος μεγαλύτερο από την διάμετρο της βελόνης ή του </a:t>
            </a:r>
            <a:r>
              <a:rPr lang="el-GR" dirty="0" err="1">
                <a:latin typeface="+mj-lt"/>
              </a:rPr>
              <a:t>φλεβοκαθετήρα</a:t>
            </a:r>
            <a:r>
              <a:rPr lang="el-GR" dirty="0">
                <a:latin typeface="+mj-lt"/>
              </a:rPr>
              <a:t>.</a:t>
            </a:r>
          </a:p>
          <a:p>
            <a:pPr marL="285750" indent="-285750">
              <a:buFont typeface="Arial" panose="020B0604020202020204" pitchFamily="34" charset="0"/>
              <a:buChar char="•"/>
            </a:pPr>
            <a:r>
              <a:rPr lang="el-GR" dirty="0">
                <a:latin typeface="+mj-lt"/>
              </a:rPr>
              <a:t>Να μην έχει διακλαδώσεις, να μην είναι σπασμένη.</a:t>
            </a:r>
          </a:p>
          <a:p>
            <a:pPr marL="285750" indent="-285750">
              <a:buFont typeface="Arial" panose="020B0604020202020204" pitchFamily="34" charset="0"/>
              <a:buChar char="•"/>
            </a:pPr>
            <a:r>
              <a:rPr lang="el-GR" dirty="0">
                <a:latin typeface="+mj-lt"/>
              </a:rPr>
              <a:t>Εάν επιλέγεται φλέβα στην περιοχή του καρπού (πχ κεφαλική) θα πρέπει να αποφεύγεται η εφαρμογή περίδεσης πέριξ (κυκλοτερώς) της </a:t>
            </a:r>
            <a:r>
              <a:rPr lang="el-GR" dirty="0" err="1">
                <a:latin typeface="+mj-lt"/>
              </a:rPr>
              <a:t>πηχεοκαρπικής</a:t>
            </a:r>
            <a:r>
              <a:rPr lang="el-GR" dirty="0">
                <a:latin typeface="+mj-lt"/>
              </a:rPr>
              <a:t> άρθρωσης (αποφυγή οιδήματος), ενώ δεν πρέπει να </a:t>
            </a:r>
            <a:r>
              <a:rPr lang="el-GR" dirty="0" err="1">
                <a:latin typeface="+mj-lt"/>
              </a:rPr>
              <a:t>παρακεντούνται</a:t>
            </a:r>
            <a:r>
              <a:rPr lang="el-GR" dirty="0">
                <a:latin typeface="+mj-lt"/>
              </a:rPr>
              <a:t> φλέβες στο εσωτερικό της, καθώς είναι σημείο παρακέντησης των περιφερικών αρτηριών για λήψη αερίων αίματος</a:t>
            </a:r>
          </a:p>
          <a:p>
            <a:pPr marL="285750" indent="-285750">
              <a:buFont typeface="Arial" panose="020B0604020202020204" pitchFamily="34" charset="0"/>
              <a:buChar char="•"/>
            </a:pPr>
            <a:r>
              <a:rPr lang="el-GR" dirty="0">
                <a:latin typeface="+mj-lt"/>
              </a:rPr>
              <a:t>Οι φλέβες της ραχιαίας επιφάνειας της άκρας χείρας έχουν την τάση να κινούνται. </a:t>
            </a:r>
          </a:p>
          <a:p>
            <a:pPr marL="285750" indent="-285750">
              <a:buFont typeface="Arial" panose="020B0604020202020204" pitchFamily="34" charset="0"/>
              <a:buChar char="•"/>
            </a:pPr>
            <a:r>
              <a:rPr lang="el-GR" dirty="0">
                <a:latin typeface="+mj-lt"/>
              </a:rPr>
              <a:t>Δεν χρησιμοποιούμε σημεία από προηγούμενη </a:t>
            </a:r>
            <a:r>
              <a:rPr lang="el-GR" dirty="0" err="1">
                <a:latin typeface="+mj-lt"/>
              </a:rPr>
              <a:t>φλεβοκέντηση</a:t>
            </a:r>
            <a:r>
              <a:rPr lang="el-GR" dirty="0">
                <a:latin typeface="+mj-lt"/>
              </a:rPr>
              <a:t> ή σημεία με σκληρία, ερυθρότητα και σημεία φλεβίτιδας. Προσοχή στα σημεία με τατουάζ και ουλώδη ιστό.</a:t>
            </a:r>
          </a:p>
          <a:p>
            <a:pPr marL="285750" indent="-285750">
              <a:buFont typeface="Arial" panose="020B0604020202020204" pitchFamily="34" charset="0"/>
              <a:buChar char="•"/>
            </a:pPr>
            <a:r>
              <a:rPr lang="el-GR" dirty="0">
                <a:latin typeface="+mj-lt"/>
              </a:rPr>
              <a:t>Αν και καθετηριάζουμε με προτίμηση από την περιφέρεια προς τα κεντρικά σημεία δεν καθετηριάζουμε σε σημείο </a:t>
            </a:r>
            <a:r>
              <a:rPr lang="el-GR" dirty="0" err="1">
                <a:latin typeface="+mj-lt"/>
              </a:rPr>
              <a:t>περιφερικότερο</a:t>
            </a:r>
            <a:r>
              <a:rPr lang="el-GR" dirty="0">
                <a:latin typeface="+mj-lt"/>
              </a:rPr>
              <a:t> από ήδη χρησιμοποιημένη φλέβα</a:t>
            </a:r>
            <a:br>
              <a:rPr lang="el-GR" dirty="0">
                <a:latin typeface="+mj-lt"/>
              </a:rPr>
            </a:br>
            <a:endParaRPr lang="el-GR" dirty="0">
              <a:latin typeface="+mj-lt"/>
            </a:endParaRPr>
          </a:p>
        </p:txBody>
      </p:sp>
      <p:sp>
        <p:nvSpPr>
          <p:cNvPr id="6" name="Ορθογώνιο 5"/>
          <p:cNvSpPr/>
          <p:nvPr/>
        </p:nvSpPr>
        <p:spPr>
          <a:xfrm>
            <a:off x="7438753" y="4804946"/>
            <a:ext cx="1705247" cy="338554"/>
          </a:xfrm>
          <a:prstGeom prst="rect">
            <a:avLst/>
          </a:prstGeom>
        </p:spPr>
        <p:txBody>
          <a:bodyPr wrap="square">
            <a:spAutoFit/>
          </a:bodyPr>
          <a:lstStyle/>
          <a:p>
            <a:pPr algn="r"/>
            <a:r>
              <a:rPr lang="en-US" sz="1600" i="1" dirty="0">
                <a:solidFill>
                  <a:srgbClr val="0000CC"/>
                </a:solidFill>
              </a:rPr>
              <a:t>(CDC, 2011)</a:t>
            </a:r>
            <a:endParaRPr lang="el-GR" sz="1600" i="1" dirty="0">
              <a:solidFill>
                <a:srgbClr val="0000CC"/>
              </a:solidFill>
            </a:endParaRPr>
          </a:p>
        </p:txBody>
      </p:sp>
    </p:spTree>
    <p:extLst>
      <p:ext uri="{BB962C8B-B14F-4D97-AF65-F5344CB8AC3E}">
        <p14:creationId xmlns:p14="http://schemas.microsoft.com/office/powerpoint/2010/main" val="3345312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Επιλογή Φλέβας</a:t>
            </a:r>
            <a:br>
              <a:rPr lang="en-US" sz="3200" dirty="0"/>
            </a:br>
            <a:endParaRPr lang="el-GR" sz="3200" dirty="0"/>
          </a:p>
        </p:txBody>
      </p:sp>
      <p:pic>
        <p:nvPicPr>
          <p:cNvPr id="3" name="Εικόνα 2"/>
          <p:cNvPicPr>
            <a:picLocks noChangeAspect="1"/>
          </p:cNvPicPr>
          <p:nvPr/>
        </p:nvPicPr>
        <p:blipFill>
          <a:blip r:embed="rId2" cstate="print"/>
          <a:stretch>
            <a:fillRect/>
          </a:stretch>
        </p:blipFill>
        <p:spPr>
          <a:xfrm>
            <a:off x="1" y="1172217"/>
            <a:ext cx="9019386" cy="3971283"/>
          </a:xfrm>
          <a:prstGeom prst="rect">
            <a:avLst/>
          </a:prstGeom>
        </p:spPr>
      </p:pic>
    </p:spTree>
    <p:extLst>
      <p:ext uri="{BB962C8B-B14F-4D97-AF65-F5344CB8AC3E}">
        <p14:creationId xmlns:p14="http://schemas.microsoft.com/office/powerpoint/2010/main" val="549076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cstate="print"/>
          <a:srcRect t="8154" b="6352"/>
          <a:stretch/>
        </p:blipFill>
        <p:spPr>
          <a:xfrm>
            <a:off x="3378199" y="1231901"/>
            <a:ext cx="5765801" cy="3911600"/>
          </a:xfrm>
          <a:prstGeom prst="rect">
            <a:avLst/>
          </a:prstGeom>
        </p:spPr>
      </p:pic>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Επιλογή Φλέβας</a:t>
            </a:r>
            <a:br>
              <a:rPr lang="en-US" sz="3200" dirty="0"/>
            </a:br>
            <a:endParaRPr lang="el-GR" sz="3200" dirty="0"/>
          </a:p>
        </p:txBody>
      </p:sp>
      <p:pic>
        <p:nvPicPr>
          <p:cNvPr id="6" name="Εικόνα 5"/>
          <p:cNvPicPr>
            <a:picLocks noChangeAspect="1"/>
          </p:cNvPicPr>
          <p:nvPr/>
        </p:nvPicPr>
        <p:blipFill>
          <a:blip r:embed="rId3" cstate="print"/>
          <a:stretch>
            <a:fillRect/>
          </a:stretch>
        </p:blipFill>
        <p:spPr>
          <a:xfrm>
            <a:off x="0" y="0"/>
            <a:ext cx="3022600" cy="2463800"/>
          </a:xfrm>
          <a:prstGeom prst="rect">
            <a:avLst/>
          </a:prstGeom>
        </p:spPr>
      </p:pic>
      <p:pic>
        <p:nvPicPr>
          <p:cNvPr id="7" name="Εικόνα 6"/>
          <p:cNvPicPr>
            <a:picLocks noChangeAspect="1"/>
          </p:cNvPicPr>
          <p:nvPr/>
        </p:nvPicPr>
        <p:blipFill>
          <a:blip r:embed="rId4" cstate="print"/>
          <a:stretch>
            <a:fillRect/>
          </a:stretch>
        </p:blipFill>
        <p:spPr>
          <a:xfrm>
            <a:off x="1" y="2463800"/>
            <a:ext cx="3022599" cy="2679700"/>
          </a:xfrm>
          <a:prstGeom prst="rect">
            <a:avLst/>
          </a:prstGeom>
        </p:spPr>
      </p:pic>
    </p:spTree>
    <p:extLst>
      <p:ext uri="{BB962C8B-B14F-4D97-AF65-F5344CB8AC3E}">
        <p14:creationId xmlns:p14="http://schemas.microsoft.com/office/powerpoint/2010/main" val="3192437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Επιλογή Φλέβας</a:t>
            </a:r>
            <a:br>
              <a:rPr lang="en-US" sz="3200" dirty="0"/>
            </a:br>
            <a:endParaRPr lang="el-GR" sz="3200" dirty="0"/>
          </a:p>
        </p:txBody>
      </p:sp>
      <p:pic>
        <p:nvPicPr>
          <p:cNvPr id="4" name="Εικόνα 3"/>
          <p:cNvPicPr>
            <a:picLocks noChangeAspect="1"/>
          </p:cNvPicPr>
          <p:nvPr/>
        </p:nvPicPr>
        <p:blipFill>
          <a:blip r:embed="rId2" cstate="print"/>
          <a:stretch>
            <a:fillRect/>
          </a:stretch>
        </p:blipFill>
        <p:spPr>
          <a:xfrm>
            <a:off x="0" y="623887"/>
            <a:ext cx="2996640" cy="4519613"/>
          </a:xfrm>
          <a:prstGeom prst="rect">
            <a:avLst/>
          </a:prstGeom>
        </p:spPr>
      </p:pic>
      <p:pic>
        <p:nvPicPr>
          <p:cNvPr id="5" name="Εικόνα 4"/>
          <p:cNvPicPr>
            <a:picLocks noChangeAspect="1"/>
          </p:cNvPicPr>
          <p:nvPr/>
        </p:nvPicPr>
        <p:blipFill rotWithShape="1">
          <a:blip r:embed="rId3" cstate="print"/>
          <a:srcRect l="5905" t="5865" r="-931" b="-5865"/>
          <a:stretch/>
        </p:blipFill>
        <p:spPr>
          <a:xfrm>
            <a:off x="2996640" y="1447800"/>
            <a:ext cx="3749425" cy="3695700"/>
          </a:xfrm>
          <a:prstGeom prst="rect">
            <a:avLst/>
          </a:prstGeom>
        </p:spPr>
      </p:pic>
      <p:pic>
        <p:nvPicPr>
          <p:cNvPr id="9" name="Εικόνα 8"/>
          <p:cNvPicPr>
            <a:picLocks noChangeAspect="1"/>
          </p:cNvPicPr>
          <p:nvPr/>
        </p:nvPicPr>
        <p:blipFill rotWithShape="1">
          <a:blip r:embed="rId4" cstate="print"/>
          <a:srcRect l="17267" t="15426" r="18575"/>
          <a:stretch/>
        </p:blipFill>
        <p:spPr>
          <a:xfrm>
            <a:off x="6604000" y="1172217"/>
            <a:ext cx="2540000" cy="3856983"/>
          </a:xfrm>
          <a:prstGeom prst="rect">
            <a:avLst/>
          </a:prstGeom>
        </p:spPr>
      </p:pic>
    </p:spTree>
    <p:extLst>
      <p:ext uri="{BB962C8B-B14F-4D97-AF65-F5344CB8AC3E}">
        <p14:creationId xmlns:p14="http://schemas.microsoft.com/office/powerpoint/2010/main" val="1654588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Νοσηλευτική Εκτίμηση</a:t>
            </a:r>
            <a:br>
              <a:rPr lang="en-US" sz="3200" dirty="0"/>
            </a:br>
            <a:endParaRPr lang="el-GR" sz="3200" dirty="0"/>
          </a:p>
        </p:txBody>
      </p:sp>
      <p:sp>
        <p:nvSpPr>
          <p:cNvPr id="5" name="Ορθογώνιο 4"/>
          <p:cNvSpPr/>
          <p:nvPr/>
        </p:nvSpPr>
        <p:spPr>
          <a:xfrm>
            <a:off x="169682" y="1172217"/>
            <a:ext cx="8974318" cy="4247317"/>
          </a:xfrm>
          <a:prstGeom prst="rect">
            <a:avLst/>
          </a:prstGeom>
        </p:spPr>
        <p:txBody>
          <a:bodyPr wrap="square">
            <a:spAutoFit/>
          </a:bodyPr>
          <a:lstStyle/>
          <a:p>
            <a:pPr marL="285750" indent="-285750">
              <a:buFont typeface="Arial" panose="020B0604020202020204" pitchFamily="34" charset="0"/>
              <a:buChar char="•"/>
            </a:pPr>
            <a:r>
              <a:rPr lang="el-GR" dirty="0">
                <a:latin typeface="+mj-lt"/>
              </a:rPr>
              <a:t>Ανάγνωση της ιατρικής οδηγίας για τον σκοπό της φλεβικής προσπέλασης (χορήγηση υγρών, ενδοφλέβια θεραπεία, χορήγηση αίματος…)</a:t>
            </a:r>
          </a:p>
          <a:p>
            <a:pPr marL="285750" indent="-285750">
              <a:buFont typeface="Arial" panose="020B0604020202020204" pitchFamily="34" charset="0"/>
              <a:buChar char="•"/>
            </a:pPr>
            <a:r>
              <a:rPr lang="el-GR" dirty="0">
                <a:latin typeface="+mj-lt"/>
              </a:rPr>
              <a:t>Αναγνώριση της εκτιμώμενης διάρκειας χρήσης του </a:t>
            </a:r>
            <a:r>
              <a:rPr lang="el-GR" dirty="0" err="1">
                <a:latin typeface="+mj-lt"/>
              </a:rPr>
              <a:t>φλεβοκαθετήρα</a:t>
            </a:r>
            <a:r>
              <a:rPr lang="el-GR" dirty="0">
                <a:latin typeface="+mj-lt"/>
              </a:rPr>
              <a:t>, του  είδους και της ποσότητας των υγρών προς χορήγηση</a:t>
            </a:r>
          </a:p>
          <a:p>
            <a:pPr marL="285750" indent="-285750">
              <a:buFont typeface="Arial" panose="020B0604020202020204" pitchFamily="34" charset="0"/>
              <a:buChar char="•"/>
            </a:pPr>
            <a:r>
              <a:rPr lang="el-GR" dirty="0">
                <a:latin typeface="+mj-lt"/>
              </a:rPr>
              <a:t>Εκτίμηση του Νοσηλευτικού και Ιατρικού Ιστορικού του ασθενούς (ανατομικές ιδιαιτερότητες, ιατρικές παρεμβάσεις όπως μαστεκτομή και φίστουλα ή κατάγματα, αλλεργίες σε επιθέματα </a:t>
            </a:r>
            <a:r>
              <a:rPr lang="el-GR" dirty="0" err="1">
                <a:latin typeface="+mj-lt"/>
              </a:rPr>
              <a:t>κλπ</a:t>
            </a:r>
            <a:r>
              <a:rPr lang="el-GR" dirty="0">
                <a:latin typeface="+mj-lt"/>
              </a:rPr>
              <a:t>)</a:t>
            </a:r>
          </a:p>
          <a:p>
            <a:pPr marL="285750" indent="-285750">
              <a:buFont typeface="Arial" panose="020B0604020202020204" pitchFamily="34" charset="0"/>
              <a:buChar char="•"/>
            </a:pPr>
            <a:r>
              <a:rPr lang="el-GR" dirty="0">
                <a:latin typeface="+mj-lt"/>
              </a:rPr>
              <a:t>Επιλογή της κατάλληλης φλέβας και παραγόντων αποτροπής χρήσης όπως έγκαυμα, </a:t>
            </a:r>
            <a:r>
              <a:rPr lang="el-GR" dirty="0" err="1">
                <a:latin typeface="+mj-lt"/>
              </a:rPr>
              <a:t>λεμφοίδημα</a:t>
            </a:r>
            <a:r>
              <a:rPr lang="el-GR" dirty="0">
                <a:latin typeface="+mj-lt"/>
              </a:rPr>
              <a:t>, ουλώδη ιστό κλπ.</a:t>
            </a:r>
          </a:p>
          <a:p>
            <a:pPr marL="285750" indent="-285750">
              <a:buFont typeface="Arial" panose="020B0604020202020204" pitchFamily="34" charset="0"/>
              <a:buChar char="•"/>
            </a:pPr>
            <a:r>
              <a:rPr lang="el-GR" dirty="0">
                <a:latin typeface="+mj-lt"/>
              </a:rPr>
              <a:t>Εκτίμηση της κατάστασης των ιστών πέριξ της περιοχής προς </a:t>
            </a:r>
            <a:r>
              <a:rPr lang="el-GR" dirty="0" err="1">
                <a:latin typeface="+mj-lt"/>
              </a:rPr>
              <a:t>φλεβοκέντηση</a:t>
            </a:r>
            <a:r>
              <a:rPr lang="el-GR" dirty="0">
                <a:latin typeface="+mj-lt"/>
              </a:rPr>
              <a:t> και της κατάστασης του δέρματος του ασθενούς.</a:t>
            </a:r>
          </a:p>
          <a:p>
            <a:pPr marL="285750" indent="-285750">
              <a:buFont typeface="Arial" panose="020B0604020202020204" pitchFamily="34" charset="0"/>
              <a:buChar char="•"/>
            </a:pPr>
            <a:r>
              <a:rPr lang="el-GR" dirty="0">
                <a:latin typeface="+mj-lt"/>
              </a:rPr>
              <a:t>Γενικότερη κατάσταση του ασθενούς και συνύπαρξη προβλημάτων που θα επηρεάσουν την συμμόρφωση του ασθενούς με την τοποθέτηση και διατήρηση της γραμμής (άνοια, ψυχικές διαταραχές, </a:t>
            </a:r>
            <a:r>
              <a:rPr lang="el-GR" dirty="0" err="1">
                <a:latin typeface="+mj-lt"/>
              </a:rPr>
              <a:t>ΧΝΑ</a:t>
            </a:r>
            <a:r>
              <a:rPr lang="el-GR" dirty="0">
                <a:latin typeface="+mj-lt"/>
              </a:rPr>
              <a:t>, διαταραχές πηκτικότητας </a:t>
            </a:r>
            <a:r>
              <a:rPr lang="el-GR" dirty="0" err="1">
                <a:latin typeface="+mj-lt"/>
              </a:rPr>
              <a:t>κλπ</a:t>
            </a:r>
            <a:r>
              <a:rPr lang="el-GR" dirty="0">
                <a:latin typeface="+mj-lt"/>
              </a:rPr>
              <a:t>) </a:t>
            </a:r>
            <a:br>
              <a:rPr lang="el-GR" dirty="0">
                <a:latin typeface="+mj-lt"/>
              </a:rPr>
            </a:br>
            <a:endParaRPr lang="el-GR" dirty="0">
              <a:latin typeface="+mj-lt"/>
            </a:endParaRPr>
          </a:p>
        </p:txBody>
      </p:sp>
      <p:sp>
        <p:nvSpPr>
          <p:cNvPr id="6" name="Ορθογώνιο 5"/>
          <p:cNvSpPr/>
          <p:nvPr/>
        </p:nvSpPr>
        <p:spPr>
          <a:xfrm>
            <a:off x="7438753" y="4804946"/>
            <a:ext cx="1705247" cy="338554"/>
          </a:xfrm>
          <a:prstGeom prst="rect">
            <a:avLst/>
          </a:prstGeom>
        </p:spPr>
        <p:txBody>
          <a:bodyPr wrap="square">
            <a:spAutoFit/>
          </a:bodyPr>
          <a:lstStyle/>
          <a:p>
            <a:pPr algn="r"/>
            <a:r>
              <a:rPr lang="en-US" sz="1600" i="1" dirty="0">
                <a:solidFill>
                  <a:srgbClr val="0000CC"/>
                </a:solidFill>
              </a:rPr>
              <a:t>(INS, 2006  )</a:t>
            </a:r>
            <a:endParaRPr lang="el-GR" sz="1600" i="1" dirty="0">
              <a:solidFill>
                <a:srgbClr val="0000CC"/>
              </a:solidFill>
            </a:endParaRPr>
          </a:p>
        </p:txBody>
      </p:sp>
    </p:spTree>
    <p:extLst>
      <p:ext uri="{BB962C8B-B14F-4D97-AF65-F5344CB8AC3E}">
        <p14:creationId xmlns:p14="http://schemas.microsoft.com/office/powerpoint/2010/main" val="2116990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03461"/>
            <a:ext cx="6259398" cy="368755"/>
          </a:xfrm>
        </p:spPr>
        <p:txBody>
          <a:bodyPr>
            <a:normAutofit fontScale="90000"/>
          </a:bodyPr>
          <a:lstStyle/>
          <a:p>
            <a:pPr algn="ctr"/>
            <a:r>
              <a:rPr lang="en-US" dirty="0"/>
              <a:t>Peripheral Venous Catheter (PVC)</a:t>
            </a:r>
            <a:r>
              <a:rPr lang="el-GR" dirty="0"/>
              <a:t> ΥΛΙΚΑ τοποθέτησης</a:t>
            </a:r>
            <a:br>
              <a:rPr lang="en-US" dirty="0"/>
            </a:br>
            <a:endParaRPr lang="el-GR" dirty="0"/>
          </a:p>
        </p:txBody>
      </p:sp>
      <p:sp>
        <p:nvSpPr>
          <p:cNvPr id="6" name="Ορθογώνιο 5"/>
          <p:cNvSpPr/>
          <p:nvPr/>
        </p:nvSpPr>
        <p:spPr>
          <a:xfrm>
            <a:off x="165078" y="1172216"/>
            <a:ext cx="8205924" cy="3693319"/>
          </a:xfrm>
          <a:prstGeom prst="rect">
            <a:avLst/>
          </a:prstGeom>
        </p:spPr>
        <p:txBody>
          <a:bodyPr wrap="square">
            <a:spAutoFit/>
          </a:bodyPr>
          <a:lstStyle/>
          <a:p>
            <a:r>
              <a:rPr lang="el-GR" dirty="0"/>
              <a:t>1. </a:t>
            </a:r>
            <a:r>
              <a:rPr lang="el-GR" dirty="0" err="1"/>
              <a:t>Φλεβοκαθετήρες</a:t>
            </a:r>
            <a:r>
              <a:rPr lang="el-GR" dirty="0"/>
              <a:t> </a:t>
            </a:r>
            <a:r>
              <a:rPr lang="el-GR" dirty="0" err="1"/>
              <a:t>Νο</a:t>
            </a:r>
            <a:r>
              <a:rPr lang="el-GR" dirty="0"/>
              <a:t> 14,16,18,20</a:t>
            </a:r>
          </a:p>
          <a:p>
            <a:r>
              <a:rPr lang="el-GR" dirty="0"/>
              <a:t>2. Σύριγγα 10 </a:t>
            </a:r>
            <a:r>
              <a:rPr lang="en-US" dirty="0"/>
              <a:t>ml</a:t>
            </a:r>
            <a:r>
              <a:rPr lang="el-GR" dirty="0"/>
              <a:t> και Συσκευές 3way ή 3way με προέκταση</a:t>
            </a:r>
          </a:p>
          <a:p>
            <a:r>
              <a:rPr lang="el-GR" dirty="0"/>
              <a:t>3. 10</a:t>
            </a:r>
            <a:r>
              <a:rPr lang="en-US" dirty="0"/>
              <a:t>ml </a:t>
            </a:r>
            <a:r>
              <a:rPr lang="el-GR" dirty="0" err="1"/>
              <a:t>οράκι</a:t>
            </a:r>
            <a:r>
              <a:rPr lang="en-US" dirty="0"/>
              <a:t> IV 0.9% sodium chloride (</a:t>
            </a:r>
            <a:r>
              <a:rPr lang="en-US" dirty="0" err="1"/>
              <a:t>NaCl</a:t>
            </a:r>
            <a:r>
              <a:rPr lang="en-US" dirty="0"/>
              <a:t>)</a:t>
            </a:r>
            <a:endParaRPr lang="el-GR" dirty="0"/>
          </a:p>
          <a:p>
            <a:r>
              <a:rPr lang="el-GR" dirty="0"/>
              <a:t>4. Αντισηπτικό Διάλυμα (</a:t>
            </a:r>
            <a:r>
              <a:rPr lang="en-US" dirty="0"/>
              <a:t>2% chlorhexidine in 70% isopropyl alcohol</a:t>
            </a:r>
            <a:r>
              <a:rPr lang="el-GR" dirty="0"/>
              <a:t>)</a:t>
            </a:r>
            <a:endParaRPr lang="en-US" dirty="0"/>
          </a:p>
          <a:p>
            <a:r>
              <a:rPr lang="el-GR" dirty="0"/>
              <a:t>5. Ταινία </a:t>
            </a:r>
            <a:r>
              <a:rPr lang="el-GR" dirty="0" err="1"/>
              <a:t>ίσχαιμης</a:t>
            </a:r>
            <a:r>
              <a:rPr lang="el-GR" dirty="0"/>
              <a:t> περίδεσης Τουρνικέ (λαστιχάκι) </a:t>
            </a:r>
            <a:r>
              <a:rPr lang="en-US" dirty="0"/>
              <a:t> </a:t>
            </a:r>
            <a:r>
              <a:rPr lang="el-GR" dirty="0"/>
              <a:t>ή περιχειρίδα πιεσόμετρου</a:t>
            </a:r>
          </a:p>
          <a:p>
            <a:r>
              <a:rPr lang="el-GR" dirty="0"/>
              <a:t>5. Γάζες μικρές αποστειρωμένες και  </a:t>
            </a:r>
            <a:r>
              <a:rPr lang="el-GR" dirty="0" err="1"/>
              <a:t>Τολίπια</a:t>
            </a:r>
            <a:r>
              <a:rPr lang="el-GR" dirty="0"/>
              <a:t> βάμβακος</a:t>
            </a:r>
          </a:p>
          <a:p>
            <a:r>
              <a:rPr lang="el-GR" dirty="0"/>
              <a:t>7. Αποστειρωμένο Διαφανές επίθεμα κάλυψης</a:t>
            </a:r>
          </a:p>
          <a:p>
            <a:r>
              <a:rPr lang="el-GR" dirty="0"/>
              <a:t>8. </a:t>
            </a:r>
            <a:r>
              <a:rPr lang="el-GR" dirty="0" err="1"/>
              <a:t>Λευκοπλάστ</a:t>
            </a:r>
            <a:r>
              <a:rPr lang="el-GR" dirty="0"/>
              <a:t> (αυτοκόλλητη ταινία </a:t>
            </a:r>
            <a:r>
              <a:rPr lang="el-GR" dirty="0" err="1"/>
              <a:t>μετάξης</a:t>
            </a:r>
            <a:r>
              <a:rPr lang="el-GR" dirty="0"/>
              <a:t>)</a:t>
            </a:r>
            <a:r>
              <a:rPr lang="en-US" dirty="0"/>
              <a:t> </a:t>
            </a:r>
            <a:r>
              <a:rPr lang="el-GR" dirty="0"/>
              <a:t> ή </a:t>
            </a:r>
            <a:r>
              <a:rPr lang="el-GR" dirty="0" err="1"/>
              <a:t>μικροπόρ</a:t>
            </a:r>
            <a:r>
              <a:rPr lang="el-GR" dirty="0"/>
              <a:t> (αυτοκόλλητη </a:t>
            </a:r>
            <a:r>
              <a:rPr lang="el-GR" dirty="0" err="1"/>
              <a:t>χαρτοταινία</a:t>
            </a:r>
            <a:r>
              <a:rPr lang="el-GR" dirty="0"/>
              <a:t>)</a:t>
            </a:r>
          </a:p>
          <a:p>
            <a:r>
              <a:rPr lang="el-GR" dirty="0"/>
              <a:t>9. Καθαρό τρόλεϊ </a:t>
            </a:r>
            <a:r>
              <a:rPr lang="el-GR" dirty="0" err="1"/>
              <a:t>φλεβοκέντησης</a:t>
            </a:r>
            <a:r>
              <a:rPr lang="el-GR" dirty="0"/>
              <a:t> ή νεφροειδές</a:t>
            </a:r>
          </a:p>
          <a:p>
            <a:r>
              <a:rPr lang="el-GR" dirty="0"/>
              <a:t>10. Μέσα Ατομικής Προστασίας- ΜΑΠ (τουλάχιστον γάντια και αδιάβροχη ποδιά μιας χρήσεως )</a:t>
            </a:r>
          </a:p>
          <a:p>
            <a:r>
              <a:rPr lang="el-GR" dirty="0"/>
              <a:t>11. Δοχείο απόρριψης για χρησιμοποιημένες βελόνες και σάκο μολυσματικών και απλών απορριμμάτων</a:t>
            </a:r>
          </a:p>
        </p:txBody>
      </p:sp>
      <p:sp>
        <p:nvSpPr>
          <p:cNvPr id="8" name="Ορθογώνιο 7"/>
          <p:cNvSpPr/>
          <p:nvPr/>
        </p:nvSpPr>
        <p:spPr>
          <a:xfrm>
            <a:off x="7836398" y="4835723"/>
            <a:ext cx="1307602" cy="307777"/>
          </a:xfrm>
          <a:prstGeom prst="rect">
            <a:avLst/>
          </a:prstGeom>
        </p:spPr>
        <p:txBody>
          <a:bodyPr wrap="none">
            <a:spAutoFit/>
          </a:bodyPr>
          <a:lstStyle/>
          <a:p>
            <a:r>
              <a:rPr lang="en-US" sz="1400" i="1" dirty="0" err="1">
                <a:solidFill>
                  <a:srgbClr val="0000CC"/>
                </a:solidFill>
              </a:rPr>
              <a:t>NHSGGC</a:t>
            </a:r>
            <a:r>
              <a:rPr lang="el-GR" sz="1400" i="1" dirty="0">
                <a:solidFill>
                  <a:srgbClr val="0000CC"/>
                </a:solidFill>
              </a:rPr>
              <a:t>, 2019</a:t>
            </a:r>
            <a:r>
              <a:rPr lang="en-US" sz="1400" i="1" dirty="0">
                <a:solidFill>
                  <a:srgbClr val="0000CC"/>
                </a:solidFill>
              </a:rPr>
              <a:t> </a:t>
            </a:r>
            <a:endParaRPr lang="el-GR" sz="1400" i="1" dirty="0">
              <a:solidFill>
                <a:srgbClr val="0000CC"/>
              </a:solidFill>
            </a:endParaRPr>
          </a:p>
        </p:txBody>
      </p:sp>
    </p:spTree>
    <p:extLst>
      <p:ext uri="{BB962C8B-B14F-4D97-AF65-F5344CB8AC3E}">
        <p14:creationId xmlns:p14="http://schemas.microsoft.com/office/powerpoint/2010/main" val="681063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325775" y="2580968"/>
            <a:ext cx="2893639" cy="456045"/>
          </a:xfrm>
        </p:spPr>
        <p:txBody>
          <a:bodyPr>
            <a:noAutofit/>
          </a:bodyPr>
          <a:lstStyle/>
          <a:p>
            <a:pPr algn="ctr"/>
            <a:r>
              <a:rPr lang="en-US" sz="2800" dirty="0">
                <a:solidFill>
                  <a:srgbClr val="0000CC"/>
                </a:solidFill>
              </a:rPr>
              <a:t>Peripheral Venous Catheter (PVC)</a:t>
            </a:r>
            <a:r>
              <a:rPr lang="el-GR" sz="2800" dirty="0">
                <a:solidFill>
                  <a:srgbClr val="0000CC"/>
                </a:solidFill>
              </a:rPr>
              <a:t> </a:t>
            </a:r>
            <a:br>
              <a:rPr lang="en-US" sz="2800" dirty="0">
                <a:solidFill>
                  <a:srgbClr val="0000CC"/>
                </a:solidFill>
              </a:rPr>
            </a:br>
            <a:r>
              <a:rPr lang="el-GR" sz="2800" dirty="0">
                <a:solidFill>
                  <a:srgbClr val="0000CC"/>
                </a:solidFill>
              </a:rPr>
              <a:t>ΥΛΙΚΑ τοποθέτησης</a:t>
            </a:r>
            <a:br>
              <a:rPr lang="en-US" sz="2800" dirty="0">
                <a:solidFill>
                  <a:srgbClr val="0000CC"/>
                </a:solidFill>
              </a:rPr>
            </a:br>
            <a:endParaRPr lang="el-GR" sz="2800" dirty="0">
              <a:solidFill>
                <a:srgbClr val="0000CC"/>
              </a:solidFill>
            </a:endParaRPr>
          </a:p>
        </p:txBody>
      </p:sp>
      <p:pic>
        <p:nvPicPr>
          <p:cNvPr id="3" name="Εικόνα 2"/>
          <p:cNvPicPr>
            <a:picLocks noChangeAspect="1"/>
          </p:cNvPicPr>
          <p:nvPr/>
        </p:nvPicPr>
        <p:blipFill>
          <a:blip r:embed="rId2" cstate="print"/>
          <a:stretch>
            <a:fillRect/>
          </a:stretch>
        </p:blipFill>
        <p:spPr>
          <a:xfrm>
            <a:off x="0" y="-1"/>
            <a:ext cx="6325775" cy="5213023"/>
          </a:xfrm>
          <a:prstGeom prst="rect">
            <a:avLst/>
          </a:prstGeom>
        </p:spPr>
      </p:pic>
      <p:sp>
        <p:nvSpPr>
          <p:cNvPr id="4" name="Ορθογώνιο 3"/>
          <p:cNvSpPr/>
          <p:nvPr/>
        </p:nvSpPr>
        <p:spPr>
          <a:xfrm>
            <a:off x="6325776" y="4371501"/>
            <a:ext cx="2818224" cy="738664"/>
          </a:xfrm>
          <a:prstGeom prst="rect">
            <a:avLst/>
          </a:prstGeom>
        </p:spPr>
        <p:txBody>
          <a:bodyPr wrap="square">
            <a:spAutoFit/>
          </a:bodyPr>
          <a:lstStyle/>
          <a:p>
            <a:r>
              <a:rPr lang="en-US" sz="1400" i="1" dirty="0">
                <a:solidFill>
                  <a:srgbClr val="0000CC"/>
                </a:solidFill>
              </a:rPr>
              <a:t>Elkin MK, Perry AG, Potter PA: Nursing interventions &amp; clinical skills, </a:t>
            </a:r>
            <a:r>
              <a:rPr lang="en-US" sz="1400" i="1" dirty="0" err="1">
                <a:solidFill>
                  <a:srgbClr val="0000CC"/>
                </a:solidFill>
              </a:rPr>
              <a:t>ed</a:t>
            </a:r>
            <a:r>
              <a:rPr lang="en-US" sz="1400" i="1" dirty="0">
                <a:solidFill>
                  <a:srgbClr val="0000CC"/>
                </a:solidFill>
              </a:rPr>
              <a:t> 4, St Louis, 2007, Mosby.</a:t>
            </a:r>
            <a:endParaRPr lang="el-GR" sz="1400" i="1" dirty="0">
              <a:solidFill>
                <a:srgbClr val="0000CC"/>
              </a:solidFill>
            </a:endParaRPr>
          </a:p>
        </p:txBody>
      </p:sp>
    </p:spTree>
    <p:extLst>
      <p:ext uri="{BB962C8B-B14F-4D97-AF65-F5344CB8AC3E}">
        <p14:creationId xmlns:p14="http://schemas.microsoft.com/office/powerpoint/2010/main" val="1352124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3876" y="408692"/>
            <a:ext cx="6260124" cy="763526"/>
          </a:xfrm>
        </p:spPr>
        <p:txBody>
          <a:bodyPr>
            <a:normAutofit fontScale="90000"/>
          </a:bodyPr>
          <a:lstStyle/>
          <a:p>
            <a:pPr algn="ctr"/>
            <a:r>
              <a:rPr lang="el-GR" dirty="0"/>
              <a:t>ΣΥΣΚΕΥΕΣ ΑΓΓΕΙΑΚΩΝ ΠΡΟΣΠΕΛΑΣΕΩΝ (</a:t>
            </a:r>
            <a:r>
              <a:rPr lang="el-GR" dirty="0" err="1"/>
              <a:t>ΣΑΠ</a:t>
            </a:r>
            <a:r>
              <a:rPr lang="el-GR" dirty="0"/>
              <a:t>)</a:t>
            </a:r>
          </a:p>
        </p:txBody>
      </p:sp>
      <p:sp>
        <p:nvSpPr>
          <p:cNvPr id="3" name="Θέση περιεχομένου 2"/>
          <p:cNvSpPr>
            <a:spLocks noGrp="1"/>
          </p:cNvSpPr>
          <p:nvPr>
            <p:ph idx="1"/>
          </p:nvPr>
        </p:nvSpPr>
        <p:spPr>
          <a:xfrm>
            <a:off x="-61546" y="1201854"/>
            <a:ext cx="9205546" cy="3546986"/>
          </a:xfrm>
        </p:spPr>
        <p:txBody>
          <a:bodyPr>
            <a:noAutofit/>
          </a:bodyPr>
          <a:lstStyle/>
          <a:p>
            <a:r>
              <a:rPr lang="el-GR" sz="1800" dirty="0"/>
              <a:t>Το μέγεθος των αγγειακών καθετήρων υπολογίζεται με βάση την εξωτερική τους διάμετρο και εκφράζεται σε </a:t>
            </a:r>
            <a:r>
              <a:rPr lang="en-US" sz="1800" dirty="0"/>
              <a:t>French </a:t>
            </a:r>
            <a:r>
              <a:rPr lang="el-GR" sz="1800" dirty="0"/>
              <a:t>ή </a:t>
            </a:r>
            <a:r>
              <a:rPr lang="en-US" sz="1800" dirty="0"/>
              <a:t>gauge.</a:t>
            </a:r>
            <a:r>
              <a:rPr lang="el-GR" sz="1800" dirty="0"/>
              <a:t> Το μέγεθος </a:t>
            </a:r>
            <a:r>
              <a:rPr lang="en-US" sz="1800" dirty="0" err="1"/>
              <a:t>french</a:t>
            </a:r>
            <a:r>
              <a:rPr lang="el-GR" sz="1800" dirty="0"/>
              <a:t>,</a:t>
            </a:r>
            <a:r>
              <a:rPr lang="en-US" sz="1800" dirty="0"/>
              <a:t> </a:t>
            </a:r>
            <a:r>
              <a:rPr lang="el-GR" sz="1800" dirty="0"/>
              <a:t>είναι μια σειρά αριθμών που αυξάνεται ανά 0.33 </a:t>
            </a:r>
            <a:r>
              <a:rPr lang="en-US" sz="1800" dirty="0"/>
              <a:t>mm, </a:t>
            </a:r>
            <a:r>
              <a:rPr lang="el-GR" sz="1800" dirty="0"/>
              <a:t>δηλαδή: 1 </a:t>
            </a:r>
            <a:r>
              <a:rPr lang="en-US" sz="1800" dirty="0" err="1"/>
              <a:t>french</a:t>
            </a:r>
            <a:r>
              <a:rPr lang="en-US" sz="1800" dirty="0"/>
              <a:t> </a:t>
            </a:r>
            <a:r>
              <a:rPr lang="el-GR" sz="1800" dirty="0"/>
              <a:t>ισούται με 0.33</a:t>
            </a:r>
            <a:r>
              <a:rPr lang="en-US" sz="1800" dirty="0"/>
              <a:t>mm, 2 </a:t>
            </a:r>
            <a:r>
              <a:rPr lang="en-US" sz="1800" dirty="0" err="1"/>
              <a:t>french</a:t>
            </a:r>
            <a:r>
              <a:rPr lang="en-US" sz="1800" dirty="0"/>
              <a:t> </a:t>
            </a:r>
            <a:r>
              <a:rPr lang="el-GR" sz="1800" dirty="0"/>
              <a:t>ισούνται με 0.66</a:t>
            </a:r>
            <a:r>
              <a:rPr lang="en-US" sz="1800" dirty="0"/>
              <a:t>mm </a:t>
            </a:r>
            <a:r>
              <a:rPr lang="el-GR" sz="1800" dirty="0"/>
              <a:t>κοκ</a:t>
            </a:r>
          </a:p>
          <a:p>
            <a:pPr marL="0" indent="0">
              <a:buNone/>
            </a:pPr>
            <a:r>
              <a:rPr lang="el-GR" sz="1800" dirty="0"/>
              <a:t>Ως </a:t>
            </a:r>
            <a:r>
              <a:rPr lang="el-GR" sz="1800" b="1" dirty="0" err="1"/>
              <a:t>Φλεβοκέντηση</a:t>
            </a:r>
            <a:r>
              <a:rPr lang="el-GR" sz="1800" dirty="0"/>
              <a:t> καλούμε μια πράξη </a:t>
            </a:r>
            <a:r>
              <a:rPr lang="el-GR" sz="1800" dirty="0" err="1"/>
              <a:t>διαδερμικής</a:t>
            </a:r>
            <a:r>
              <a:rPr lang="el-GR" sz="1800" dirty="0"/>
              <a:t> εισαγωγής μιας βελόνας ή καθετήρα μέσα στην φλέβα.</a:t>
            </a:r>
          </a:p>
          <a:p>
            <a:r>
              <a:rPr lang="el-GR" sz="1800" dirty="0"/>
              <a:t>Απαιτεί ΑΣΗΠΤΗ τεχνική,</a:t>
            </a:r>
          </a:p>
          <a:p>
            <a:pPr marL="0" indent="0">
              <a:buNone/>
            </a:pPr>
            <a:r>
              <a:rPr lang="el-GR" sz="1800" dirty="0"/>
              <a:t>Σκοπός:</a:t>
            </a:r>
          </a:p>
          <a:p>
            <a:r>
              <a:rPr lang="el-GR" sz="1800" dirty="0"/>
              <a:t>Λήψη αίματος,</a:t>
            </a:r>
          </a:p>
          <a:p>
            <a:r>
              <a:rPr lang="el-GR" sz="1800" dirty="0"/>
              <a:t>Ενδοφλέβια χορήγηση:</a:t>
            </a:r>
          </a:p>
          <a:p>
            <a:r>
              <a:rPr lang="el-GR" sz="1800" dirty="0"/>
              <a:t>Φαρμάκων,</a:t>
            </a:r>
          </a:p>
          <a:p>
            <a:r>
              <a:rPr lang="el-GR" sz="1800" dirty="0"/>
              <a:t>Αίματος &amp; παραγώγων του.</a:t>
            </a:r>
          </a:p>
          <a:p>
            <a:endParaRPr lang="el-GR" sz="1800" dirty="0"/>
          </a:p>
        </p:txBody>
      </p:sp>
      <p:sp>
        <p:nvSpPr>
          <p:cNvPr id="4" name="Ορθογώνιο 3"/>
          <p:cNvSpPr/>
          <p:nvPr/>
        </p:nvSpPr>
        <p:spPr>
          <a:xfrm>
            <a:off x="7261799" y="4778476"/>
            <a:ext cx="1882201" cy="338554"/>
          </a:xfrm>
          <a:prstGeom prst="rect">
            <a:avLst/>
          </a:prstGeom>
        </p:spPr>
        <p:txBody>
          <a:bodyPr wrap="square">
            <a:spAutoFit/>
          </a:bodyPr>
          <a:lstStyle/>
          <a:p>
            <a:pPr algn="r"/>
            <a:r>
              <a:rPr lang="en-US" sz="1600" i="1" dirty="0">
                <a:solidFill>
                  <a:srgbClr val="0000CC"/>
                </a:solidFill>
              </a:rPr>
              <a:t>(</a:t>
            </a:r>
            <a:r>
              <a:rPr lang="en-US" sz="1600" i="1" dirty="0" err="1">
                <a:solidFill>
                  <a:srgbClr val="0000CC"/>
                </a:solidFill>
              </a:rPr>
              <a:t>ICN</a:t>
            </a:r>
            <a:r>
              <a:rPr lang="en-US" sz="1600" i="1" dirty="0">
                <a:solidFill>
                  <a:srgbClr val="0000CC"/>
                </a:solidFill>
              </a:rPr>
              <a:t>, 2012). </a:t>
            </a:r>
            <a:endParaRPr lang="el-GR" sz="1600" i="1" dirty="0">
              <a:solidFill>
                <a:srgbClr val="0000CC"/>
              </a:solidFill>
            </a:endParaRPr>
          </a:p>
        </p:txBody>
      </p:sp>
    </p:spTree>
    <p:extLst>
      <p:ext uri="{BB962C8B-B14F-4D97-AF65-F5344CB8AC3E}">
        <p14:creationId xmlns:p14="http://schemas.microsoft.com/office/powerpoint/2010/main" val="1095187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a:t>
            </a:r>
            <a:br>
              <a:rPr lang="en-US" sz="3200" dirty="0"/>
            </a:br>
            <a:endParaRPr lang="el-GR" sz="3200" dirty="0"/>
          </a:p>
        </p:txBody>
      </p:sp>
      <p:sp>
        <p:nvSpPr>
          <p:cNvPr id="7" name="Ορθογώνιο 6"/>
          <p:cNvSpPr/>
          <p:nvPr/>
        </p:nvSpPr>
        <p:spPr>
          <a:xfrm>
            <a:off x="-1" y="1172217"/>
            <a:ext cx="9144001" cy="646331"/>
          </a:xfrm>
          <a:prstGeom prst="rect">
            <a:avLst/>
          </a:prstGeom>
        </p:spPr>
        <p:txBody>
          <a:bodyPr wrap="square">
            <a:spAutoFit/>
          </a:bodyPr>
          <a:lstStyle/>
          <a:p>
            <a:r>
              <a:rPr lang="el-GR" dirty="0"/>
              <a:t>Σε αυτό το </a:t>
            </a:r>
            <a:r>
              <a:rPr lang="en-US" dirty="0"/>
              <a:t>link</a:t>
            </a:r>
            <a:r>
              <a:rPr lang="el-GR" dirty="0"/>
              <a:t> μπορείτε να παρακολουθήσετε ένα βίντεο με την διαδικασία τοποθέτησης </a:t>
            </a:r>
            <a:r>
              <a:rPr lang="el-GR" dirty="0" err="1"/>
              <a:t>ΠΦΚ</a:t>
            </a:r>
            <a:r>
              <a:rPr lang="el-GR" dirty="0"/>
              <a:t> </a:t>
            </a:r>
            <a:r>
              <a:rPr lang="en-US" dirty="0"/>
              <a:t> </a:t>
            </a:r>
            <a:r>
              <a:rPr lang="en-US" dirty="0">
                <a:hlinkClick r:id="rId2"/>
              </a:rPr>
              <a:t>https://www.youtube.com/watch?v=DHuOIcxJTIY&amp;t=337s</a:t>
            </a:r>
            <a:r>
              <a:rPr lang="el-GR" dirty="0">
                <a:hlinkClick r:id="rId2"/>
              </a:rPr>
              <a:t> </a:t>
            </a:r>
            <a:endParaRPr lang="el-GR" dirty="0"/>
          </a:p>
        </p:txBody>
      </p:sp>
      <p:pic>
        <p:nvPicPr>
          <p:cNvPr id="9" name="Εικόνα 8"/>
          <p:cNvPicPr>
            <a:picLocks noChangeAspect="1"/>
          </p:cNvPicPr>
          <p:nvPr/>
        </p:nvPicPr>
        <p:blipFill>
          <a:blip r:embed="rId3" cstate="print"/>
          <a:stretch>
            <a:fillRect/>
          </a:stretch>
        </p:blipFill>
        <p:spPr>
          <a:xfrm>
            <a:off x="3141407" y="1666568"/>
            <a:ext cx="6135328" cy="3598607"/>
          </a:xfrm>
          <a:prstGeom prst="rect">
            <a:avLst/>
          </a:prstGeom>
        </p:spPr>
      </p:pic>
      <p:pic>
        <p:nvPicPr>
          <p:cNvPr id="8" name="Εικόνα 7"/>
          <p:cNvPicPr>
            <a:picLocks noChangeAspect="1"/>
          </p:cNvPicPr>
          <p:nvPr/>
        </p:nvPicPr>
        <p:blipFill>
          <a:blip r:embed="rId4" cstate="print"/>
          <a:stretch>
            <a:fillRect/>
          </a:stretch>
        </p:blipFill>
        <p:spPr>
          <a:xfrm>
            <a:off x="1" y="2298028"/>
            <a:ext cx="3402676" cy="2568940"/>
          </a:xfrm>
          <a:prstGeom prst="rect">
            <a:avLst/>
          </a:prstGeom>
        </p:spPr>
      </p:pic>
    </p:spTree>
    <p:extLst>
      <p:ext uri="{BB962C8B-B14F-4D97-AF65-F5344CB8AC3E}">
        <p14:creationId xmlns:p14="http://schemas.microsoft.com/office/powerpoint/2010/main" val="1527310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Διαδικασία </a:t>
            </a:r>
            <a:br>
              <a:rPr lang="en-US" sz="3200" dirty="0"/>
            </a:br>
            <a:endParaRPr lang="el-GR" sz="3200" dirty="0"/>
          </a:p>
        </p:txBody>
      </p:sp>
      <p:sp>
        <p:nvSpPr>
          <p:cNvPr id="3" name="Ορθογώνιο 2"/>
          <p:cNvSpPr/>
          <p:nvPr/>
        </p:nvSpPr>
        <p:spPr>
          <a:xfrm>
            <a:off x="0" y="4835723"/>
            <a:ext cx="4452309" cy="523220"/>
          </a:xfrm>
          <a:prstGeom prst="rect">
            <a:avLst/>
          </a:prstGeom>
        </p:spPr>
        <p:txBody>
          <a:bodyPr wrap="none">
            <a:spAutoFit/>
          </a:bodyPr>
          <a:lstStyle/>
          <a:p>
            <a:r>
              <a:rPr lang="en-US" sz="1400" i="1" dirty="0">
                <a:solidFill>
                  <a:srgbClr val="0000CC"/>
                </a:solidFill>
              </a:rPr>
              <a:t>ACSQHC,2019</a:t>
            </a:r>
            <a:r>
              <a:rPr lang="el-GR" sz="1400" i="1" dirty="0">
                <a:solidFill>
                  <a:srgbClr val="0000CC"/>
                </a:solidFill>
              </a:rPr>
              <a:t> – </a:t>
            </a:r>
            <a:r>
              <a:rPr lang="en-US" sz="1400" i="1" dirty="0">
                <a:solidFill>
                  <a:srgbClr val="0000CC"/>
                </a:solidFill>
              </a:rPr>
              <a:t>CDC, 2011 - </a:t>
            </a:r>
            <a:r>
              <a:rPr lang="en-US" sz="1400" i="1" dirty="0" err="1">
                <a:solidFill>
                  <a:srgbClr val="0000CC"/>
                </a:solidFill>
              </a:rPr>
              <a:t>NHSGGC</a:t>
            </a:r>
            <a:r>
              <a:rPr lang="el-GR" sz="1400" i="1" dirty="0">
                <a:solidFill>
                  <a:srgbClr val="0000CC"/>
                </a:solidFill>
              </a:rPr>
              <a:t>, 2019</a:t>
            </a:r>
            <a:r>
              <a:rPr lang="en-US" sz="1400" i="1" dirty="0">
                <a:solidFill>
                  <a:srgbClr val="0000CC"/>
                </a:solidFill>
              </a:rPr>
              <a:t> – </a:t>
            </a:r>
            <a:r>
              <a:rPr lang="en-US" sz="1400" i="1" dirty="0" err="1">
                <a:solidFill>
                  <a:srgbClr val="0000CC"/>
                </a:solidFill>
              </a:rPr>
              <a:t>AAGBI</a:t>
            </a:r>
            <a:r>
              <a:rPr lang="en-US" sz="1400" i="1" dirty="0">
                <a:solidFill>
                  <a:srgbClr val="0000CC"/>
                </a:solidFill>
              </a:rPr>
              <a:t>, 2016 </a:t>
            </a:r>
            <a:endParaRPr lang="el-GR" sz="1400" i="1" dirty="0">
              <a:solidFill>
                <a:srgbClr val="0000CC"/>
              </a:solidFill>
            </a:endParaRPr>
          </a:p>
          <a:p>
            <a:endParaRPr lang="el-GR" sz="1400" i="1" dirty="0">
              <a:solidFill>
                <a:srgbClr val="0000CC"/>
              </a:solidFill>
            </a:endParaRPr>
          </a:p>
        </p:txBody>
      </p:sp>
      <p:sp>
        <p:nvSpPr>
          <p:cNvPr id="5" name="Ορθογώνιο 4"/>
          <p:cNvSpPr/>
          <p:nvPr/>
        </p:nvSpPr>
        <p:spPr>
          <a:xfrm>
            <a:off x="-117341" y="1191628"/>
            <a:ext cx="4542503" cy="1477328"/>
          </a:xfrm>
          <a:prstGeom prst="rect">
            <a:avLst/>
          </a:prstGeom>
        </p:spPr>
        <p:txBody>
          <a:bodyPr wrap="square">
            <a:spAutoFit/>
          </a:bodyPr>
          <a:lstStyle/>
          <a:p>
            <a:pPr algn="ctr"/>
            <a:r>
              <a:rPr lang="el-GR" dirty="0"/>
              <a:t>Πριν την διαδικασία </a:t>
            </a:r>
            <a:r>
              <a:rPr lang="el-GR" dirty="0" err="1"/>
              <a:t>φλεβοκέντησης</a:t>
            </a:r>
            <a:r>
              <a:rPr lang="el-GR" dirty="0"/>
              <a:t> θα πρέπει να προηγείται καλό πλύσιμο και υγιεινή  των χεριών (π.χ. αλκοόλες, </a:t>
            </a:r>
            <a:r>
              <a:rPr lang="el-GR" dirty="0" err="1"/>
              <a:t>χλωρεξιδίνη</a:t>
            </a:r>
            <a:r>
              <a:rPr lang="el-GR" dirty="0"/>
              <a:t>, ιώδιο) ενώ τα γάντια θα πρέπει να αλλάζονται από ασθενή σε ασθενή </a:t>
            </a:r>
          </a:p>
        </p:txBody>
      </p:sp>
      <p:pic>
        <p:nvPicPr>
          <p:cNvPr id="6" name="Εικόνα 5"/>
          <p:cNvPicPr>
            <a:picLocks noChangeAspect="1"/>
          </p:cNvPicPr>
          <p:nvPr/>
        </p:nvPicPr>
        <p:blipFill>
          <a:blip r:embed="rId2" cstate="print"/>
          <a:stretch>
            <a:fillRect/>
          </a:stretch>
        </p:blipFill>
        <p:spPr>
          <a:xfrm>
            <a:off x="0" y="2615184"/>
            <a:ext cx="4055806" cy="2220539"/>
          </a:xfrm>
          <a:prstGeom prst="rect">
            <a:avLst/>
          </a:prstGeom>
        </p:spPr>
      </p:pic>
      <p:sp>
        <p:nvSpPr>
          <p:cNvPr id="9" name="Ορθογώνιο 8"/>
          <p:cNvSpPr/>
          <p:nvPr/>
        </p:nvSpPr>
        <p:spPr>
          <a:xfrm rot="10800000" flipV="1">
            <a:off x="4307821" y="1173182"/>
            <a:ext cx="4881715" cy="3970318"/>
          </a:xfrm>
          <a:prstGeom prst="rect">
            <a:avLst/>
          </a:prstGeom>
        </p:spPr>
        <p:txBody>
          <a:bodyPr wrap="square">
            <a:spAutoFit/>
          </a:bodyPr>
          <a:lstStyle/>
          <a:p>
            <a:r>
              <a:rPr lang="en-US" b="1" dirty="0"/>
              <a:t>Aseptic Non Touch Technique</a:t>
            </a:r>
            <a:r>
              <a:rPr lang="el-GR" dirty="0"/>
              <a:t>: Ο όρος </a:t>
            </a:r>
            <a:r>
              <a:rPr lang="el-GR" dirty="0" err="1"/>
              <a:t>ΑΝΤΤ</a:t>
            </a:r>
            <a:r>
              <a:rPr lang="el-GR" dirty="0"/>
              <a:t> αναφέρεται στην τροποποιημένη άσηπτη τεχνική, κατά την οποία λαμβάνονται μέτρα ώστε να μην ακουμπάμε (non </a:t>
            </a:r>
            <a:r>
              <a:rPr lang="el-GR" dirty="0" err="1"/>
              <a:t>touch</a:t>
            </a:r>
            <a:r>
              <a:rPr lang="el-GR" dirty="0"/>
              <a:t>) καίρια σημεία (</a:t>
            </a:r>
            <a:r>
              <a:rPr lang="el-GR" dirty="0" err="1"/>
              <a:t>key</a:t>
            </a:r>
            <a:r>
              <a:rPr lang="el-GR" dirty="0"/>
              <a:t> </a:t>
            </a:r>
            <a:r>
              <a:rPr lang="el-GR" dirty="0" err="1"/>
              <a:t>points</a:t>
            </a:r>
            <a:r>
              <a:rPr lang="el-GR" dirty="0"/>
              <a:t>) κατά τον χειρισμό αποστειρωμένου υλικού.</a:t>
            </a:r>
          </a:p>
          <a:p>
            <a:r>
              <a:rPr lang="el-GR" dirty="0"/>
              <a:t>Σκοπός της τεχνικής είναι η μείωση του κινδύνου μεταφοράς  παθογόνων μικροοργανισμών από το περιβάλλον και τον νοσηλευτή στον ασθενή, καθώς και η διατήρηση της ασηψίας  στην εκτέλεση της τεχνικής μιας πράξεως, π.χ. αλλαγή  / χειρισμός ενδοφλέβιων συσκευών χορήγησης, αλλαγή επιθέματος σε κεντρικές γραμμές, φροντίδα τραύματος κ.α.  </a:t>
            </a:r>
          </a:p>
        </p:txBody>
      </p:sp>
    </p:spTree>
    <p:extLst>
      <p:ext uri="{BB962C8B-B14F-4D97-AF65-F5344CB8AC3E}">
        <p14:creationId xmlns:p14="http://schemas.microsoft.com/office/powerpoint/2010/main" val="1173967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p:cNvPicPr>
            <a:picLocks noChangeAspect="1"/>
          </p:cNvPicPr>
          <p:nvPr/>
        </p:nvPicPr>
        <p:blipFill>
          <a:blip r:embed="rId2" cstate="print"/>
          <a:stretch>
            <a:fillRect/>
          </a:stretch>
        </p:blipFill>
        <p:spPr>
          <a:xfrm>
            <a:off x="-48979" y="2240660"/>
            <a:ext cx="3382114" cy="2548589"/>
          </a:xfrm>
          <a:prstGeom prst="rect">
            <a:avLst/>
          </a:prstGeom>
        </p:spPr>
      </p:pic>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Διαδικασία </a:t>
            </a:r>
            <a:br>
              <a:rPr lang="en-US" sz="3200" dirty="0"/>
            </a:br>
            <a:endParaRPr lang="el-GR" sz="3200" dirty="0"/>
          </a:p>
        </p:txBody>
      </p:sp>
      <p:sp>
        <p:nvSpPr>
          <p:cNvPr id="3" name="Ορθογώνιο 2"/>
          <p:cNvSpPr/>
          <p:nvPr/>
        </p:nvSpPr>
        <p:spPr>
          <a:xfrm>
            <a:off x="0" y="4835723"/>
            <a:ext cx="4452309" cy="523220"/>
          </a:xfrm>
          <a:prstGeom prst="rect">
            <a:avLst/>
          </a:prstGeom>
        </p:spPr>
        <p:txBody>
          <a:bodyPr wrap="none">
            <a:spAutoFit/>
          </a:bodyPr>
          <a:lstStyle/>
          <a:p>
            <a:r>
              <a:rPr lang="en-US" sz="1400" i="1" dirty="0">
                <a:solidFill>
                  <a:srgbClr val="0000CC"/>
                </a:solidFill>
              </a:rPr>
              <a:t>ACSQHC,2019</a:t>
            </a:r>
            <a:r>
              <a:rPr lang="el-GR" sz="1400" i="1" dirty="0">
                <a:solidFill>
                  <a:srgbClr val="0000CC"/>
                </a:solidFill>
              </a:rPr>
              <a:t> – </a:t>
            </a:r>
            <a:r>
              <a:rPr lang="en-US" sz="1400" i="1" dirty="0">
                <a:solidFill>
                  <a:srgbClr val="0000CC"/>
                </a:solidFill>
              </a:rPr>
              <a:t>CDC, 2011 - </a:t>
            </a:r>
            <a:r>
              <a:rPr lang="en-US" sz="1400" i="1" dirty="0" err="1">
                <a:solidFill>
                  <a:srgbClr val="0000CC"/>
                </a:solidFill>
              </a:rPr>
              <a:t>NHSGGC</a:t>
            </a:r>
            <a:r>
              <a:rPr lang="el-GR" sz="1400" i="1" dirty="0">
                <a:solidFill>
                  <a:srgbClr val="0000CC"/>
                </a:solidFill>
              </a:rPr>
              <a:t>, 2019</a:t>
            </a:r>
            <a:r>
              <a:rPr lang="en-US" sz="1400" i="1" dirty="0">
                <a:solidFill>
                  <a:srgbClr val="0000CC"/>
                </a:solidFill>
              </a:rPr>
              <a:t> – </a:t>
            </a:r>
            <a:r>
              <a:rPr lang="en-US" sz="1400" i="1" dirty="0" err="1">
                <a:solidFill>
                  <a:srgbClr val="0000CC"/>
                </a:solidFill>
              </a:rPr>
              <a:t>AAGBI</a:t>
            </a:r>
            <a:r>
              <a:rPr lang="en-US" sz="1400" i="1" dirty="0">
                <a:solidFill>
                  <a:srgbClr val="0000CC"/>
                </a:solidFill>
              </a:rPr>
              <a:t>, 2016 </a:t>
            </a:r>
            <a:endParaRPr lang="el-GR" sz="1400" i="1" dirty="0">
              <a:solidFill>
                <a:srgbClr val="0000CC"/>
              </a:solidFill>
            </a:endParaRPr>
          </a:p>
          <a:p>
            <a:endParaRPr lang="el-GR" sz="1400" i="1" dirty="0">
              <a:solidFill>
                <a:srgbClr val="0000CC"/>
              </a:solidFill>
            </a:endParaRPr>
          </a:p>
        </p:txBody>
      </p:sp>
      <p:sp>
        <p:nvSpPr>
          <p:cNvPr id="4" name="Ορθογώνιο 3"/>
          <p:cNvSpPr/>
          <p:nvPr/>
        </p:nvSpPr>
        <p:spPr>
          <a:xfrm>
            <a:off x="3204515" y="1172217"/>
            <a:ext cx="5939485" cy="3693319"/>
          </a:xfrm>
          <a:prstGeom prst="rect">
            <a:avLst/>
          </a:prstGeom>
        </p:spPr>
        <p:txBody>
          <a:bodyPr wrap="square">
            <a:spAutoFit/>
          </a:bodyPr>
          <a:lstStyle/>
          <a:p>
            <a:pPr marL="285750" indent="-285750">
              <a:buFont typeface="Arial" panose="020B0604020202020204" pitchFamily="34" charset="0"/>
              <a:buChar char="•"/>
            </a:pPr>
            <a:r>
              <a:rPr lang="el-GR" dirty="0"/>
              <a:t>Για την αντισηψία του δέρματος του ασθενούς χρησιμοποιούμε αποστειρωμένη γάζα εμποτισμένη με οινόπνευμα, ή με </a:t>
            </a:r>
            <a:r>
              <a:rPr lang="el-GR" dirty="0" err="1"/>
              <a:t>χλωρεξιδίνη</a:t>
            </a:r>
            <a:r>
              <a:rPr lang="el-GR" dirty="0"/>
              <a:t> 2% σε 70% διάλυμα οινοπνεύματος (</a:t>
            </a:r>
            <a:r>
              <a:rPr lang="en-US" dirty="0" err="1"/>
              <a:t>Hibitane</a:t>
            </a:r>
            <a:r>
              <a:rPr lang="en-US" dirty="0"/>
              <a:t>)</a:t>
            </a:r>
            <a:r>
              <a:rPr lang="el-GR" dirty="0"/>
              <a:t>, ή Ιωδιούχο </a:t>
            </a:r>
            <a:r>
              <a:rPr lang="el-GR" dirty="0" err="1"/>
              <a:t>Ποβιδόνη</a:t>
            </a:r>
            <a:r>
              <a:rPr lang="el-GR" dirty="0"/>
              <a:t> (</a:t>
            </a:r>
            <a:r>
              <a:rPr lang="el-GR" dirty="0" err="1"/>
              <a:t>Betadine</a:t>
            </a:r>
            <a:r>
              <a:rPr lang="el-GR" dirty="0"/>
              <a:t>), τρίβοντας  από το κέντρο του σημείου που έχουμε επιλέξει να </a:t>
            </a:r>
            <a:r>
              <a:rPr lang="el-GR" dirty="0" err="1"/>
              <a:t>φλεβοκεντήσουμε</a:t>
            </a:r>
            <a:r>
              <a:rPr lang="el-GR" dirty="0"/>
              <a:t> και προς τα έξω με κυκλική φορά για 30 δευτερόλεπτα ασκώντας σταθερή πίεση, ενώ θα πρέπει επίσης να περιμένουμε κάποια δευτερόλεπτα να στεγνώσει η περιοχή. </a:t>
            </a:r>
          </a:p>
          <a:p>
            <a:r>
              <a:rPr lang="el-GR" dirty="0"/>
              <a:t>Εάν δεν υπάρχει το κατάλληλο υλικό στο τμήμα, χρησιμοποιούμε γάζα / </a:t>
            </a:r>
            <a:r>
              <a:rPr lang="el-GR" dirty="0" err="1"/>
              <a:t>τολύπιο</a:t>
            </a:r>
            <a:r>
              <a:rPr lang="el-GR" dirty="0"/>
              <a:t> βάμβακος και οινόπνευμα,</a:t>
            </a:r>
            <a:r>
              <a:rPr lang="en-US" dirty="0"/>
              <a:t> </a:t>
            </a:r>
            <a:r>
              <a:rPr lang="el-GR" dirty="0"/>
              <a:t>ενώ το σημείο που έχουμε καθαρίσει και στο οποίο θα εισάγουμε την βελόνη δεν θα πρέπει να το αγγίξουμε ξανά.</a:t>
            </a:r>
          </a:p>
        </p:txBody>
      </p:sp>
      <p:pic>
        <p:nvPicPr>
          <p:cNvPr id="7" name="Εικόνα 6"/>
          <p:cNvPicPr>
            <a:picLocks noChangeAspect="1"/>
          </p:cNvPicPr>
          <p:nvPr/>
        </p:nvPicPr>
        <p:blipFill rotWithShape="1">
          <a:blip r:embed="rId3" cstate="print"/>
          <a:srcRect l="31648" t="23996" r="30120" b="16076"/>
          <a:stretch/>
        </p:blipFill>
        <p:spPr>
          <a:xfrm>
            <a:off x="1412518" y="0"/>
            <a:ext cx="1472083" cy="2595716"/>
          </a:xfrm>
          <a:prstGeom prst="rect">
            <a:avLst/>
          </a:prstGeom>
        </p:spPr>
      </p:pic>
      <p:pic>
        <p:nvPicPr>
          <p:cNvPr id="10" name="Εικόνα 9"/>
          <p:cNvPicPr>
            <a:picLocks noChangeAspect="1"/>
          </p:cNvPicPr>
          <p:nvPr/>
        </p:nvPicPr>
        <p:blipFill rotWithShape="1">
          <a:blip r:embed="rId4" cstate="print"/>
          <a:srcRect l="34665" t="-1653" r="38692"/>
          <a:stretch/>
        </p:blipFill>
        <p:spPr>
          <a:xfrm>
            <a:off x="-960" y="-58994"/>
            <a:ext cx="1298818" cy="2905433"/>
          </a:xfrm>
          <a:prstGeom prst="rect">
            <a:avLst/>
          </a:prstGeom>
        </p:spPr>
      </p:pic>
    </p:spTree>
    <p:extLst>
      <p:ext uri="{BB962C8B-B14F-4D97-AF65-F5344CB8AC3E}">
        <p14:creationId xmlns:p14="http://schemas.microsoft.com/office/powerpoint/2010/main" val="2040653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Διαδικασία </a:t>
            </a:r>
            <a:br>
              <a:rPr lang="en-US" sz="3200" dirty="0"/>
            </a:br>
            <a:endParaRPr lang="el-GR" sz="3200" dirty="0"/>
          </a:p>
        </p:txBody>
      </p:sp>
      <p:sp>
        <p:nvSpPr>
          <p:cNvPr id="3" name="Ορθογώνιο 2"/>
          <p:cNvSpPr/>
          <p:nvPr/>
        </p:nvSpPr>
        <p:spPr>
          <a:xfrm>
            <a:off x="0" y="4835723"/>
            <a:ext cx="4452309" cy="523220"/>
          </a:xfrm>
          <a:prstGeom prst="rect">
            <a:avLst/>
          </a:prstGeom>
        </p:spPr>
        <p:txBody>
          <a:bodyPr wrap="none">
            <a:spAutoFit/>
          </a:bodyPr>
          <a:lstStyle/>
          <a:p>
            <a:r>
              <a:rPr lang="en-US" sz="1400" i="1" dirty="0">
                <a:solidFill>
                  <a:srgbClr val="0000CC"/>
                </a:solidFill>
              </a:rPr>
              <a:t>ACSQHC,2019</a:t>
            </a:r>
            <a:r>
              <a:rPr lang="el-GR" sz="1400" i="1" dirty="0">
                <a:solidFill>
                  <a:srgbClr val="0000CC"/>
                </a:solidFill>
              </a:rPr>
              <a:t> – </a:t>
            </a:r>
            <a:r>
              <a:rPr lang="en-US" sz="1400" i="1" dirty="0">
                <a:solidFill>
                  <a:srgbClr val="0000CC"/>
                </a:solidFill>
              </a:rPr>
              <a:t>CDC, 2011 - </a:t>
            </a:r>
            <a:r>
              <a:rPr lang="en-US" sz="1400" i="1" dirty="0" err="1">
                <a:solidFill>
                  <a:srgbClr val="0000CC"/>
                </a:solidFill>
              </a:rPr>
              <a:t>NHSGGC</a:t>
            </a:r>
            <a:r>
              <a:rPr lang="el-GR" sz="1400" i="1" dirty="0">
                <a:solidFill>
                  <a:srgbClr val="0000CC"/>
                </a:solidFill>
              </a:rPr>
              <a:t>, 2019</a:t>
            </a:r>
            <a:r>
              <a:rPr lang="en-US" sz="1400" i="1" dirty="0">
                <a:solidFill>
                  <a:srgbClr val="0000CC"/>
                </a:solidFill>
              </a:rPr>
              <a:t> – </a:t>
            </a:r>
            <a:r>
              <a:rPr lang="en-US" sz="1400" i="1" dirty="0" err="1">
                <a:solidFill>
                  <a:srgbClr val="0000CC"/>
                </a:solidFill>
              </a:rPr>
              <a:t>AAGBI</a:t>
            </a:r>
            <a:r>
              <a:rPr lang="en-US" sz="1400" i="1" dirty="0">
                <a:solidFill>
                  <a:srgbClr val="0000CC"/>
                </a:solidFill>
              </a:rPr>
              <a:t>, 2016 </a:t>
            </a:r>
            <a:endParaRPr lang="el-GR" sz="1400" i="1" dirty="0">
              <a:solidFill>
                <a:srgbClr val="0000CC"/>
              </a:solidFill>
            </a:endParaRPr>
          </a:p>
          <a:p>
            <a:endParaRPr lang="el-GR" sz="1400" i="1" dirty="0">
              <a:solidFill>
                <a:srgbClr val="0000CC"/>
              </a:solidFill>
            </a:endParaRPr>
          </a:p>
        </p:txBody>
      </p:sp>
      <p:sp>
        <p:nvSpPr>
          <p:cNvPr id="6" name="Ορθογώνιο 5"/>
          <p:cNvSpPr/>
          <p:nvPr/>
        </p:nvSpPr>
        <p:spPr>
          <a:xfrm>
            <a:off x="176980" y="1029168"/>
            <a:ext cx="3097161" cy="1477328"/>
          </a:xfrm>
          <a:prstGeom prst="rect">
            <a:avLst/>
          </a:prstGeom>
        </p:spPr>
        <p:txBody>
          <a:bodyPr wrap="square">
            <a:spAutoFit/>
          </a:bodyPr>
          <a:lstStyle/>
          <a:p>
            <a:r>
              <a:rPr lang="el-GR" dirty="0"/>
              <a:t>Συστηνόμαστε και εξηγούμε στον ασθενή την διαδικασία, εξασφαλίζουμε πληροφορημένη συναίνεση για την πράξη μας</a:t>
            </a:r>
          </a:p>
        </p:txBody>
      </p:sp>
      <p:pic>
        <p:nvPicPr>
          <p:cNvPr id="7" name="Εικόνα 6"/>
          <p:cNvPicPr>
            <a:picLocks noChangeAspect="1"/>
          </p:cNvPicPr>
          <p:nvPr/>
        </p:nvPicPr>
        <p:blipFill rotWithShape="1">
          <a:blip r:embed="rId2" cstate="print"/>
          <a:srcRect l="10748" t="2660" r="8091" b="1529"/>
          <a:stretch/>
        </p:blipFill>
        <p:spPr>
          <a:xfrm>
            <a:off x="0" y="2544068"/>
            <a:ext cx="3274141" cy="2291655"/>
          </a:xfrm>
          <a:prstGeom prst="rect">
            <a:avLst/>
          </a:prstGeom>
        </p:spPr>
      </p:pic>
      <p:sp>
        <p:nvSpPr>
          <p:cNvPr id="8" name="Ορθογώνιο 7"/>
          <p:cNvSpPr/>
          <p:nvPr/>
        </p:nvSpPr>
        <p:spPr>
          <a:xfrm>
            <a:off x="3752185" y="3144462"/>
            <a:ext cx="2578413" cy="1311128"/>
          </a:xfrm>
          <a:prstGeom prst="rect">
            <a:avLst/>
          </a:prstGeom>
        </p:spPr>
        <p:txBody>
          <a:bodyPr wrap="square">
            <a:spAutoFit/>
          </a:bodyPr>
          <a:lstStyle/>
          <a:p>
            <a:pPr>
              <a:lnSpc>
                <a:spcPct val="110000"/>
              </a:lnSpc>
              <a:spcBef>
                <a:spcPts val="4200"/>
              </a:spcBef>
              <a:buClr>
                <a:srgbClr val="004B82"/>
              </a:buClr>
            </a:pPr>
            <a:r>
              <a:rPr lang="el-GR" dirty="0">
                <a:solidFill>
                  <a:prstClr val="black"/>
                </a:solidFill>
              </a:rPr>
              <a:t>Ετοιμάζουμε το υλικό μας. Βάζετε αδιάβροχο τετράγωνο κάτω από το μέλος</a:t>
            </a:r>
            <a:r>
              <a:rPr lang="en-US" dirty="0">
                <a:solidFill>
                  <a:prstClr val="black"/>
                </a:solidFill>
              </a:rPr>
              <a:t> </a:t>
            </a:r>
            <a:r>
              <a:rPr lang="el-GR" dirty="0">
                <a:solidFill>
                  <a:prstClr val="black"/>
                </a:solidFill>
              </a:rPr>
              <a:t>προς προσπέλαση.</a:t>
            </a:r>
          </a:p>
        </p:txBody>
      </p:sp>
      <p:pic>
        <p:nvPicPr>
          <p:cNvPr id="9" name="Εικόνα 8"/>
          <p:cNvPicPr>
            <a:picLocks noChangeAspect="1"/>
          </p:cNvPicPr>
          <p:nvPr/>
        </p:nvPicPr>
        <p:blipFill rotWithShape="1">
          <a:blip r:embed="rId3" cstate="print"/>
          <a:srcRect t="5310" r="2079" b="52937"/>
          <a:stretch/>
        </p:blipFill>
        <p:spPr>
          <a:xfrm rot="5400000">
            <a:off x="5868505" y="1841213"/>
            <a:ext cx="3944490" cy="2606498"/>
          </a:xfrm>
          <a:prstGeom prst="rect">
            <a:avLst/>
          </a:prstGeom>
        </p:spPr>
      </p:pic>
      <p:pic>
        <p:nvPicPr>
          <p:cNvPr id="10" name="Εικόνα 9"/>
          <p:cNvPicPr>
            <a:picLocks noChangeAspect="1"/>
          </p:cNvPicPr>
          <p:nvPr/>
        </p:nvPicPr>
        <p:blipFill rotWithShape="1">
          <a:blip r:embed="rId4" cstate="print"/>
          <a:srcRect l="6640" t="6543" r="5070" b="9014"/>
          <a:stretch/>
        </p:blipFill>
        <p:spPr>
          <a:xfrm>
            <a:off x="3522308" y="1172217"/>
            <a:ext cx="3038169" cy="1939273"/>
          </a:xfrm>
          <a:prstGeom prst="rect">
            <a:avLst/>
          </a:prstGeom>
        </p:spPr>
      </p:pic>
    </p:spTree>
    <p:extLst>
      <p:ext uri="{BB962C8B-B14F-4D97-AF65-F5344CB8AC3E}">
        <p14:creationId xmlns:p14="http://schemas.microsoft.com/office/powerpoint/2010/main" val="530693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Διαδικασία </a:t>
            </a:r>
            <a:br>
              <a:rPr lang="en-US" sz="3200" dirty="0"/>
            </a:br>
            <a:endParaRPr lang="el-GR" sz="3200" dirty="0"/>
          </a:p>
        </p:txBody>
      </p:sp>
      <p:sp>
        <p:nvSpPr>
          <p:cNvPr id="3" name="Ορθογώνιο 2"/>
          <p:cNvSpPr/>
          <p:nvPr/>
        </p:nvSpPr>
        <p:spPr>
          <a:xfrm>
            <a:off x="4691691" y="4810648"/>
            <a:ext cx="4452309" cy="523220"/>
          </a:xfrm>
          <a:prstGeom prst="rect">
            <a:avLst/>
          </a:prstGeom>
        </p:spPr>
        <p:txBody>
          <a:bodyPr wrap="none">
            <a:spAutoFit/>
          </a:bodyPr>
          <a:lstStyle/>
          <a:p>
            <a:r>
              <a:rPr lang="en-US" sz="1400" i="1" dirty="0">
                <a:solidFill>
                  <a:srgbClr val="0000CC"/>
                </a:solidFill>
              </a:rPr>
              <a:t>ACSQHC,2019</a:t>
            </a:r>
            <a:r>
              <a:rPr lang="el-GR" sz="1400" i="1" dirty="0">
                <a:solidFill>
                  <a:srgbClr val="0000CC"/>
                </a:solidFill>
              </a:rPr>
              <a:t> – </a:t>
            </a:r>
            <a:r>
              <a:rPr lang="en-US" sz="1400" i="1" dirty="0">
                <a:solidFill>
                  <a:srgbClr val="0000CC"/>
                </a:solidFill>
              </a:rPr>
              <a:t>CDC, 2011 - </a:t>
            </a:r>
            <a:r>
              <a:rPr lang="en-US" sz="1400" i="1" dirty="0" err="1">
                <a:solidFill>
                  <a:srgbClr val="0000CC"/>
                </a:solidFill>
              </a:rPr>
              <a:t>NHSGGC</a:t>
            </a:r>
            <a:r>
              <a:rPr lang="el-GR" sz="1400" i="1" dirty="0">
                <a:solidFill>
                  <a:srgbClr val="0000CC"/>
                </a:solidFill>
              </a:rPr>
              <a:t>, 2019</a:t>
            </a:r>
            <a:r>
              <a:rPr lang="en-US" sz="1400" i="1" dirty="0">
                <a:solidFill>
                  <a:srgbClr val="0000CC"/>
                </a:solidFill>
              </a:rPr>
              <a:t> – </a:t>
            </a:r>
            <a:r>
              <a:rPr lang="en-US" sz="1400" i="1" dirty="0" err="1">
                <a:solidFill>
                  <a:srgbClr val="0000CC"/>
                </a:solidFill>
              </a:rPr>
              <a:t>AAGBI</a:t>
            </a:r>
            <a:r>
              <a:rPr lang="en-US" sz="1400" i="1" dirty="0">
                <a:solidFill>
                  <a:srgbClr val="0000CC"/>
                </a:solidFill>
              </a:rPr>
              <a:t>, 2016 </a:t>
            </a:r>
            <a:endParaRPr lang="el-GR" sz="1400" i="1" dirty="0">
              <a:solidFill>
                <a:srgbClr val="0000CC"/>
              </a:solidFill>
            </a:endParaRPr>
          </a:p>
          <a:p>
            <a:endParaRPr lang="el-GR" sz="1400" i="1" dirty="0">
              <a:solidFill>
                <a:srgbClr val="0000CC"/>
              </a:solidFill>
            </a:endParaRPr>
          </a:p>
        </p:txBody>
      </p:sp>
      <p:pic>
        <p:nvPicPr>
          <p:cNvPr id="5" name="Εικόνα 4"/>
          <p:cNvPicPr>
            <a:picLocks noChangeAspect="1"/>
          </p:cNvPicPr>
          <p:nvPr/>
        </p:nvPicPr>
        <p:blipFill rotWithShape="1">
          <a:blip r:embed="rId3" cstate="print"/>
          <a:srcRect l="28589" t="34958" r="17823" b="23808"/>
          <a:stretch/>
        </p:blipFill>
        <p:spPr>
          <a:xfrm>
            <a:off x="4352846" y="1197292"/>
            <a:ext cx="4791154" cy="3613356"/>
          </a:xfrm>
          <a:prstGeom prst="rect">
            <a:avLst/>
          </a:prstGeom>
        </p:spPr>
      </p:pic>
      <p:sp>
        <p:nvSpPr>
          <p:cNvPr id="9" name="Ορθογώνιο 8"/>
          <p:cNvSpPr/>
          <p:nvPr/>
        </p:nvSpPr>
        <p:spPr>
          <a:xfrm>
            <a:off x="-1" y="1117329"/>
            <a:ext cx="4443532" cy="4955203"/>
          </a:xfrm>
          <a:prstGeom prst="rect">
            <a:avLst/>
          </a:prstGeom>
        </p:spPr>
        <p:txBody>
          <a:bodyPr wrap="square">
            <a:spAutoFit/>
          </a:bodyPr>
          <a:lstStyle/>
          <a:p>
            <a:pPr>
              <a:spcBef>
                <a:spcPts val="4200"/>
              </a:spcBef>
              <a:buClr>
                <a:srgbClr val="004B82"/>
              </a:buClr>
            </a:pPr>
            <a:r>
              <a:rPr lang="el-GR" sz="1900" dirty="0">
                <a:solidFill>
                  <a:prstClr val="black"/>
                </a:solidFill>
              </a:rPr>
              <a:t>Εφαρμόστε </a:t>
            </a:r>
            <a:r>
              <a:rPr lang="el-GR" sz="1900" dirty="0" err="1">
                <a:solidFill>
                  <a:prstClr val="black"/>
                </a:solidFill>
              </a:rPr>
              <a:t>ίσχαιμη</a:t>
            </a:r>
            <a:r>
              <a:rPr lang="el-GR" sz="1900" dirty="0">
                <a:solidFill>
                  <a:prstClr val="black"/>
                </a:solidFill>
              </a:rPr>
              <a:t> περίδεση </a:t>
            </a:r>
            <a:r>
              <a:rPr lang="en-US" sz="1900" dirty="0">
                <a:solidFill>
                  <a:prstClr val="black"/>
                </a:solidFill>
              </a:rPr>
              <a:t>(tourniquet</a:t>
            </a:r>
            <a:r>
              <a:rPr lang="el-GR" sz="1900" dirty="0">
                <a:solidFill>
                  <a:prstClr val="black"/>
                </a:solidFill>
              </a:rPr>
              <a:t> -</a:t>
            </a:r>
            <a:r>
              <a:rPr lang="en-US" sz="1900" dirty="0">
                <a:solidFill>
                  <a:prstClr val="black"/>
                </a:solidFill>
              </a:rPr>
              <a:t> </a:t>
            </a:r>
            <a:r>
              <a:rPr lang="el-GR" sz="1900" dirty="0">
                <a:solidFill>
                  <a:prstClr val="black"/>
                </a:solidFill>
              </a:rPr>
              <a:t> λάστιχο ή περιχειρίδα</a:t>
            </a:r>
            <a:r>
              <a:rPr lang="en-US" sz="1900" dirty="0">
                <a:solidFill>
                  <a:prstClr val="black"/>
                </a:solidFill>
              </a:rPr>
              <a:t>)</a:t>
            </a:r>
            <a:r>
              <a:rPr lang="el-GR" sz="1900" dirty="0">
                <a:solidFill>
                  <a:prstClr val="black"/>
                </a:solidFill>
              </a:rPr>
              <a:t>. Κάντε τοπική αντισηψία δέρματος</a:t>
            </a:r>
          </a:p>
          <a:p>
            <a:pPr>
              <a:spcBef>
                <a:spcPts val="4200"/>
              </a:spcBef>
              <a:buClr>
                <a:srgbClr val="004B82"/>
              </a:buClr>
            </a:pPr>
            <a:r>
              <a:rPr lang="el-GR" sz="1900" dirty="0">
                <a:solidFill>
                  <a:prstClr val="black"/>
                </a:solidFill>
              </a:rPr>
              <a:t>Παροτρύνετε τον ασθενή να ανοιγοκλείσει την παλάμη του ώστε να πληρωθούν οι φλέβες με αίμα. Ψηλαφήστε για να διαλέξτε την κατάλληλη φλέβα, αφαιρέστε την περίδεση, ανοίξτε τον καθετήρα και ότι χρειάζεστε, επανατοποθετήστε την ίσχαιμο περίδεση, φορέστε γάντια και επαναλάβατε την τελική αντισηψία του δέρματος</a:t>
            </a:r>
          </a:p>
          <a:p>
            <a:pPr>
              <a:spcBef>
                <a:spcPts val="4200"/>
              </a:spcBef>
              <a:buClr>
                <a:srgbClr val="004B82"/>
              </a:buClr>
            </a:pPr>
            <a:endParaRPr lang="el-GR" dirty="0">
              <a:solidFill>
                <a:prstClr val="black"/>
              </a:solidFill>
            </a:endParaRPr>
          </a:p>
        </p:txBody>
      </p:sp>
    </p:spTree>
    <p:extLst>
      <p:ext uri="{BB962C8B-B14F-4D97-AF65-F5344CB8AC3E}">
        <p14:creationId xmlns:p14="http://schemas.microsoft.com/office/powerpoint/2010/main" val="3433535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Διαδικασία </a:t>
            </a:r>
            <a:br>
              <a:rPr lang="en-US" sz="3200" dirty="0"/>
            </a:br>
            <a:endParaRPr lang="el-GR" sz="3200" dirty="0"/>
          </a:p>
        </p:txBody>
      </p:sp>
      <p:sp>
        <p:nvSpPr>
          <p:cNvPr id="3" name="Ορθογώνιο 2"/>
          <p:cNvSpPr/>
          <p:nvPr/>
        </p:nvSpPr>
        <p:spPr>
          <a:xfrm>
            <a:off x="4691691" y="4810648"/>
            <a:ext cx="4452309" cy="523220"/>
          </a:xfrm>
          <a:prstGeom prst="rect">
            <a:avLst/>
          </a:prstGeom>
        </p:spPr>
        <p:txBody>
          <a:bodyPr wrap="none">
            <a:spAutoFit/>
          </a:bodyPr>
          <a:lstStyle/>
          <a:p>
            <a:r>
              <a:rPr lang="en-US" sz="1400" i="1" dirty="0">
                <a:solidFill>
                  <a:srgbClr val="0000CC"/>
                </a:solidFill>
              </a:rPr>
              <a:t>ACSQHC,2019</a:t>
            </a:r>
            <a:r>
              <a:rPr lang="el-GR" sz="1400" i="1" dirty="0">
                <a:solidFill>
                  <a:srgbClr val="0000CC"/>
                </a:solidFill>
              </a:rPr>
              <a:t> – </a:t>
            </a:r>
            <a:r>
              <a:rPr lang="en-US" sz="1400" i="1" dirty="0">
                <a:solidFill>
                  <a:srgbClr val="0000CC"/>
                </a:solidFill>
              </a:rPr>
              <a:t>CDC, 2011 - </a:t>
            </a:r>
            <a:r>
              <a:rPr lang="en-US" sz="1400" i="1" dirty="0" err="1">
                <a:solidFill>
                  <a:srgbClr val="0000CC"/>
                </a:solidFill>
              </a:rPr>
              <a:t>NHSGGC</a:t>
            </a:r>
            <a:r>
              <a:rPr lang="el-GR" sz="1400" i="1" dirty="0">
                <a:solidFill>
                  <a:srgbClr val="0000CC"/>
                </a:solidFill>
              </a:rPr>
              <a:t>, 2019</a:t>
            </a:r>
            <a:r>
              <a:rPr lang="en-US" sz="1400" i="1" dirty="0">
                <a:solidFill>
                  <a:srgbClr val="0000CC"/>
                </a:solidFill>
              </a:rPr>
              <a:t> – </a:t>
            </a:r>
            <a:r>
              <a:rPr lang="en-US" sz="1400" i="1" dirty="0" err="1">
                <a:solidFill>
                  <a:srgbClr val="0000CC"/>
                </a:solidFill>
              </a:rPr>
              <a:t>AAGBI</a:t>
            </a:r>
            <a:r>
              <a:rPr lang="en-US" sz="1400" i="1" dirty="0">
                <a:solidFill>
                  <a:srgbClr val="0000CC"/>
                </a:solidFill>
              </a:rPr>
              <a:t>, 2016 </a:t>
            </a:r>
            <a:endParaRPr lang="el-GR" sz="1400" i="1" dirty="0">
              <a:solidFill>
                <a:srgbClr val="0000CC"/>
              </a:solidFill>
            </a:endParaRPr>
          </a:p>
          <a:p>
            <a:endParaRPr lang="el-GR" sz="1400" i="1" dirty="0">
              <a:solidFill>
                <a:srgbClr val="0000CC"/>
              </a:solidFill>
            </a:endParaRPr>
          </a:p>
        </p:txBody>
      </p:sp>
      <p:pic>
        <p:nvPicPr>
          <p:cNvPr id="4" name="Εικόνα 3"/>
          <p:cNvPicPr>
            <a:picLocks noChangeAspect="1"/>
          </p:cNvPicPr>
          <p:nvPr/>
        </p:nvPicPr>
        <p:blipFill rotWithShape="1">
          <a:blip r:embed="rId2" cstate="print"/>
          <a:srcRect l="4110" t="7428" r="2430" b="4252"/>
          <a:stretch/>
        </p:blipFill>
        <p:spPr>
          <a:xfrm>
            <a:off x="2629988" y="1172216"/>
            <a:ext cx="6514011" cy="3713293"/>
          </a:xfrm>
          <a:prstGeom prst="rect">
            <a:avLst/>
          </a:prstGeom>
        </p:spPr>
      </p:pic>
      <p:sp>
        <p:nvSpPr>
          <p:cNvPr id="6" name="Ορθογώνιο 5"/>
          <p:cNvSpPr/>
          <p:nvPr/>
        </p:nvSpPr>
        <p:spPr>
          <a:xfrm>
            <a:off x="-23227" y="957739"/>
            <a:ext cx="2653215" cy="4185761"/>
          </a:xfrm>
          <a:prstGeom prst="rect">
            <a:avLst/>
          </a:prstGeom>
        </p:spPr>
        <p:txBody>
          <a:bodyPr wrap="square">
            <a:spAutoFit/>
          </a:bodyPr>
          <a:lstStyle/>
          <a:p>
            <a:pPr algn="ctr"/>
            <a:r>
              <a:rPr lang="el-GR" sz="1900" dirty="0"/>
              <a:t>Μετά την τελική αντισηψία, το σημείο εισαγωγής την βελόνης δεν θα πρέπει να το αγγίξουμε ξανά. </a:t>
            </a:r>
          </a:p>
          <a:p>
            <a:pPr algn="ctr"/>
            <a:r>
              <a:rPr lang="el-GR" sz="1900" dirty="0"/>
              <a:t>Ο καθετήρας κρατιέται με τρόπο , ώστε να χειριζόμαστε με άνεση τις γωνίες εισόδου, αλλά και να μπορούμε να προωθήσουμε τον καθετήρα κρατώντας την βελόνη εκτός της συσκευής</a:t>
            </a:r>
          </a:p>
        </p:txBody>
      </p:sp>
    </p:spTree>
    <p:extLst>
      <p:ext uri="{BB962C8B-B14F-4D97-AF65-F5344CB8AC3E}">
        <p14:creationId xmlns:p14="http://schemas.microsoft.com/office/powerpoint/2010/main" val="3687942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Διαδικασία </a:t>
            </a:r>
            <a:br>
              <a:rPr lang="en-US" sz="3200" dirty="0"/>
            </a:br>
            <a:endParaRPr lang="el-GR" sz="3200" dirty="0"/>
          </a:p>
        </p:txBody>
      </p:sp>
      <p:sp>
        <p:nvSpPr>
          <p:cNvPr id="3" name="Ορθογώνιο 2"/>
          <p:cNvSpPr/>
          <p:nvPr/>
        </p:nvSpPr>
        <p:spPr>
          <a:xfrm>
            <a:off x="0" y="4835723"/>
            <a:ext cx="4452309" cy="523220"/>
          </a:xfrm>
          <a:prstGeom prst="rect">
            <a:avLst/>
          </a:prstGeom>
        </p:spPr>
        <p:txBody>
          <a:bodyPr wrap="none">
            <a:spAutoFit/>
          </a:bodyPr>
          <a:lstStyle/>
          <a:p>
            <a:r>
              <a:rPr lang="en-US" sz="1400" i="1" dirty="0">
                <a:solidFill>
                  <a:srgbClr val="0000CC"/>
                </a:solidFill>
              </a:rPr>
              <a:t>ACSQHC,2019</a:t>
            </a:r>
            <a:r>
              <a:rPr lang="el-GR" sz="1400" i="1" dirty="0">
                <a:solidFill>
                  <a:srgbClr val="0000CC"/>
                </a:solidFill>
              </a:rPr>
              <a:t> – </a:t>
            </a:r>
            <a:r>
              <a:rPr lang="en-US" sz="1400" i="1" dirty="0">
                <a:solidFill>
                  <a:srgbClr val="0000CC"/>
                </a:solidFill>
              </a:rPr>
              <a:t>CDC, 2011 - </a:t>
            </a:r>
            <a:r>
              <a:rPr lang="en-US" sz="1400" i="1" dirty="0" err="1">
                <a:solidFill>
                  <a:srgbClr val="0000CC"/>
                </a:solidFill>
              </a:rPr>
              <a:t>NHSGGC</a:t>
            </a:r>
            <a:r>
              <a:rPr lang="el-GR" sz="1400" i="1" dirty="0">
                <a:solidFill>
                  <a:srgbClr val="0000CC"/>
                </a:solidFill>
              </a:rPr>
              <a:t>, 2019</a:t>
            </a:r>
            <a:r>
              <a:rPr lang="en-US" sz="1400" i="1" dirty="0">
                <a:solidFill>
                  <a:srgbClr val="0000CC"/>
                </a:solidFill>
              </a:rPr>
              <a:t> – </a:t>
            </a:r>
            <a:r>
              <a:rPr lang="en-US" sz="1400" i="1" dirty="0" err="1">
                <a:solidFill>
                  <a:srgbClr val="0000CC"/>
                </a:solidFill>
              </a:rPr>
              <a:t>AAGBI</a:t>
            </a:r>
            <a:r>
              <a:rPr lang="en-US" sz="1400" i="1" dirty="0">
                <a:solidFill>
                  <a:srgbClr val="0000CC"/>
                </a:solidFill>
              </a:rPr>
              <a:t>, 2016 </a:t>
            </a:r>
            <a:endParaRPr lang="el-GR" sz="1400" i="1" dirty="0">
              <a:solidFill>
                <a:srgbClr val="0000CC"/>
              </a:solidFill>
            </a:endParaRPr>
          </a:p>
          <a:p>
            <a:endParaRPr lang="el-GR" sz="1400" i="1" dirty="0">
              <a:solidFill>
                <a:srgbClr val="0000CC"/>
              </a:solidFill>
            </a:endParaRPr>
          </a:p>
        </p:txBody>
      </p:sp>
      <p:sp>
        <p:nvSpPr>
          <p:cNvPr id="5" name="Ορθογώνιο 4"/>
          <p:cNvSpPr/>
          <p:nvPr/>
        </p:nvSpPr>
        <p:spPr>
          <a:xfrm rot="10800000" flipV="1">
            <a:off x="-2" y="1300288"/>
            <a:ext cx="1847461" cy="3170099"/>
          </a:xfrm>
          <a:prstGeom prst="rect">
            <a:avLst/>
          </a:prstGeom>
        </p:spPr>
        <p:txBody>
          <a:bodyPr wrap="square">
            <a:spAutoFit/>
          </a:bodyPr>
          <a:lstStyle/>
          <a:p>
            <a:pPr algn="ctr"/>
            <a:r>
              <a:rPr lang="el-GR" sz="2000" dirty="0"/>
              <a:t>Τραβήξτε και τεντώστε ελαφρά το δέρμα με τον αντίχειρά σας, για να σταθεροποιήσετε το σημείο εισαγωγής της βελόνης.</a:t>
            </a:r>
          </a:p>
        </p:txBody>
      </p:sp>
      <p:pic>
        <p:nvPicPr>
          <p:cNvPr id="6" name="Εικόνα 5"/>
          <p:cNvPicPr>
            <a:picLocks noChangeAspect="1"/>
          </p:cNvPicPr>
          <p:nvPr/>
        </p:nvPicPr>
        <p:blipFill rotWithShape="1">
          <a:blip r:embed="rId2" cstate="print"/>
          <a:srcRect l="8552" t="12268" r="11561" b="11475"/>
          <a:stretch/>
        </p:blipFill>
        <p:spPr>
          <a:xfrm>
            <a:off x="1847460" y="1273322"/>
            <a:ext cx="3088451" cy="3224033"/>
          </a:xfrm>
          <a:prstGeom prst="rect">
            <a:avLst/>
          </a:prstGeom>
        </p:spPr>
      </p:pic>
      <p:sp>
        <p:nvSpPr>
          <p:cNvPr id="7" name="Ορθογώνιο 6"/>
          <p:cNvSpPr/>
          <p:nvPr/>
        </p:nvSpPr>
        <p:spPr>
          <a:xfrm>
            <a:off x="5225463" y="1374036"/>
            <a:ext cx="3628985" cy="1015663"/>
          </a:xfrm>
          <a:prstGeom prst="rect">
            <a:avLst/>
          </a:prstGeom>
        </p:spPr>
        <p:txBody>
          <a:bodyPr wrap="square">
            <a:spAutoFit/>
          </a:bodyPr>
          <a:lstStyle/>
          <a:p>
            <a:pPr algn="ctr"/>
            <a:r>
              <a:rPr lang="el-GR" sz="2000" dirty="0"/>
              <a:t>Εισάγετε με σταθερή απαλή κίνηση και με κλίση 30-45º τη βελόνη</a:t>
            </a:r>
          </a:p>
        </p:txBody>
      </p:sp>
      <p:pic>
        <p:nvPicPr>
          <p:cNvPr id="8" name="Εικόνα 7"/>
          <p:cNvPicPr>
            <a:picLocks noChangeAspect="1"/>
          </p:cNvPicPr>
          <p:nvPr/>
        </p:nvPicPr>
        <p:blipFill rotWithShape="1">
          <a:blip r:embed="rId3" cstate="print"/>
          <a:srcRect l="4555" b="9984"/>
          <a:stretch/>
        </p:blipFill>
        <p:spPr>
          <a:xfrm>
            <a:off x="4935912" y="2058152"/>
            <a:ext cx="4208088" cy="3085348"/>
          </a:xfrm>
          <a:prstGeom prst="rect">
            <a:avLst/>
          </a:prstGeom>
        </p:spPr>
      </p:pic>
    </p:spTree>
    <p:extLst>
      <p:ext uri="{BB962C8B-B14F-4D97-AF65-F5344CB8AC3E}">
        <p14:creationId xmlns:p14="http://schemas.microsoft.com/office/powerpoint/2010/main" val="1134939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Διαδικασία </a:t>
            </a:r>
            <a:br>
              <a:rPr lang="en-US" sz="3200" dirty="0"/>
            </a:br>
            <a:endParaRPr lang="el-GR" sz="3200" dirty="0"/>
          </a:p>
        </p:txBody>
      </p:sp>
      <p:sp>
        <p:nvSpPr>
          <p:cNvPr id="3" name="Ορθογώνιο 2"/>
          <p:cNvSpPr/>
          <p:nvPr/>
        </p:nvSpPr>
        <p:spPr>
          <a:xfrm>
            <a:off x="0" y="4835723"/>
            <a:ext cx="4452309" cy="523220"/>
          </a:xfrm>
          <a:prstGeom prst="rect">
            <a:avLst/>
          </a:prstGeom>
        </p:spPr>
        <p:txBody>
          <a:bodyPr wrap="none">
            <a:spAutoFit/>
          </a:bodyPr>
          <a:lstStyle/>
          <a:p>
            <a:r>
              <a:rPr lang="en-US" sz="1400" i="1" dirty="0">
                <a:solidFill>
                  <a:srgbClr val="0000CC"/>
                </a:solidFill>
              </a:rPr>
              <a:t>ACSQHC,2019</a:t>
            </a:r>
            <a:r>
              <a:rPr lang="el-GR" sz="1400" i="1" dirty="0">
                <a:solidFill>
                  <a:srgbClr val="0000CC"/>
                </a:solidFill>
              </a:rPr>
              <a:t> – </a:t>
            </a:r>
            <a:r>
              <a:rPr lang="en-US" sz="1400" i="1" dirty="0">
                <a:solidFill>
                  <a:srgbClr val="0000CC"/>
                </a:solidFill>
              </a:rPr>
              <a:t>CDC, 2011 - </a:t>
            </a:r>
            <a:r>
              <a:rPr lang="en-US" sz="1400" i="1" dirty="0" err="1">
                <a:solidFill>
                  <a:srgbClr val="0000CC"/>
                </a:solidFill>
              </a:rPr>
              <a:t>NHSGGC</a:t>
            </a:r>
            <a:r>
              <a:rPr lang="el-GR" sz="1400" i="1" dirty="0">
                <a:solidFill>
                  <a:srgbClr val="0000CC"/>
                </a:solidFill>
              </a:rPr>
              <a:t>, 2019</a:t>
            </a:r>
            <a:r>
              <a:rPr lang="en-US" sz="1400" i="1" dirty="0">
                <a:solidFill>
                  <a:srgbClr val="0000CC"/>
                </a:solidFill>
              </a:rPr>
              <a:t> – </a:t>
            </a:r>
            <a:r>
              <a:rPr lang="en-US" sz="1400" i="1" dirty="0" err="1">
                <a:solidFill>
                  <a:srgbClr val="0000CC"/>
                </a:solidFill>
              </a:rPr>
              <a:t>AAGBI</a:t>
            </a:r>
            <a:r>
              <a:rPr lang="en-US" sz="1400" i="1" dirty="0">
                <a:solidFill>
                  <a:srgbClr val="0000CC"/>
                </a:solidFill>
              </a:rPr>
              <a:t>, 2016 </a:t>
            </a:r>
            <a:endParaRPr lang="el-GR" sz="1400" i="1" dirty="0">
              <a:solidFill>
                <a:srgbClr val="0000CC"/>
              </a:solidFill>
            </a:endParaRPr>
          </a:p>
          <a:p>
            <a:endParaRPr lang="el-GR" sz="1400" i="1" dirty="0">
              <a:solidFill>
                <a:srgbClr val="0000CC"/>
              </a:solidFill>
            </a:endParaRPr>
          </a:p>
        </p:txBody>
      </p:sp>
      <p:pic>
        <p:nvPicPr>
          <p:cNvPr id="5" name="Εικόνα 4"/>
          <p:cNvPicPr>
            <a:picLocks noChangeAspect="1"/>
          </p:cNvPicPr>
          <p:nvPr/>
        </p:nvPicPr>
        <p:blipFill>
          <a:blip r:embed="rId3" cstate="print"/>
          <a:stretch>
            <a:fillRect/>
          </a:stretch>
        </p:blipFill>
        <p:spPr>
          <a:xfrm>
            <a:off x="2759503" y="1172218"/>
            <a:ext cx="6304490" cy="3730708"/>
          </a:xfrm>
          <a:prstGeom prst="rect">
            <a:avLst/>
          </a:prstGeom>
        </p:spPr>
      </p:pic>
      <p:sp>
        <p:nvSpPr>
          <p:cNvPr id="6" name="Ορθογώνιο 5"/>
          <p:cNvSpPr/>
          <p:nvPr/>
        </p:nvSpPr>
        <p:spPr>
          <a:xfrm>
            <a:off x="0" y="959152"/>
            <a:ext cx="2759503" cy="4185761"/>
          </a:xfrm>
          <a:prstGeom prst="rect">
            <a:avLst/>
          </a:prstGeom>
        </p:spPr>
        <p:txBody>
          <a:bodyPr wrap="square">
            <a:spAutoFit/>
          </a:bodyPr>
          <a:lstStyle/>
          <a:p>
            <a:pPr algn="ctr"/>
            <a:r>
              <a:rPr lang="el-GR" sz="1900" dirty="0"/>
              <a:t>Μειώστε τη γωνία κλίσης της βελόνης μόλις δείτε πρώτη επιστροφή αίματος στο προθάλαμο του καθετήρα.</a:t>
            </a:r>
          </a:p>
          <a:p>
            <a:pPr algn="ctr"/>
            <a:endParaRPr lang="en-US" sz="1900" dirty="0"/>
          </a:p>
          <a:p>
            <a:pPr algn="ctr"/>
            <a:r>
              <a:rPr lang="el-GR" sz="1900" dirty="0"/>
              <a:t>Η επιστροφή αίματος (</a:t>
            </a:r>
            <a:r>
              <a:rPr lang="en-US" sz="1900" dirty="0"/>
              <a:t>blood flush) </a:t>
            </a:r>
            <a:r>
              <a:rPr lang="el-GR" sz="1900" dirty="0"/>
              <a:t>υποδηλώνει</a:t>
            </a:r>
            <a:r>
              <a:rPr lang="en-US" sz="1900" dirty="0"/>
              <a:t> </a:t>
            </a:r>
            <a:r>
              <a:rPr lang="el-GR" sz="1900" dirty="0"/>
              <a:t>την είσοδό σας στην φλέβα και η μείωση της κλίσης εισόδου αποτρέπει το να τρυπήσετε το αγγείο  </a:t>
            </a:r>
          </a:p>
          <a:p>
            <a:pPr algn="ctr"/>
            <a:endParaRPr lang="el-GR" sz="1900" dirty="0"/>
          </a:p>
        </p:txBody>
      </p:sp>
    </p:spTree>
    <p:extLst>
      <p:ext uri="{BB962C8B-B14F-4D97-AF65-F5344CB8AC3E}">
        <p14:creationId xmlns:p14="http://schemas.microsoft.com/office/powerpoint/2010/main" val="1921128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3" cstate="print"/>
          <a:stretch>
            <a:fillRect/>
          </a:stretch>
        </p:blipFill>
        <p:spPr>
          <a:xfrm>
            <a:off x="2884602" y="1315265"/>
            <a:ext cx="6259398" cy="3828235"/>
          </a:xfrm>
          <a:prstGeom prst="rect">
            <a:avLst/>
          </a:prstGeom>
        </p:spPr>
      </p:pic>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Διαδικασία </a:t>
            </a:r>
            <a:br>
              <a:rPr lang="en-US" sz="3200" dirty="0"/>
            </a:br>
            <a:endParaRPr lang="el-GR" sz="3200" dirty="0"/>
          </a:p>
        </p:txBody>
      </p:sp>
      <p:sp>
        <p:nvSpPr>
          <p:cNvPr id="3" name="Ορθογώνιο 2"/>
          <p:cNvSpPr/>
          <p:nvPr/>
        </p:nvSpPr>
        <p:spPr>
          <a:xfrm>
            <a:off x="-1" y="4881890"/>
            <a:ext cx="4535489" cy="523220"/>
          </a:xfrm>
          <a:prstGeom prst="rect">
            <a:avLst/>
          </a:prstGeom>
        </p:spPr>
        <p:txBody>
          <a:bodyPr wrap="square">
            <a:spAutoFit/>
          </a:bodyPr>
          <a:lstStyle/>
          <a:p>
            <a:r>
              <a:rPr lang="en-US" sz="1400" i="1" dirty="0">
                <a:solidFill>
                  <a:srgbClr val="FF2549"/>
                </a:solidFill>
              </a:rPr>
              <a:t>ACSQHC,2019</a:t>
            </a:r>
            <a:r>
              <a:rPr lang="el-GR" sz="1400" i="1" dirty="0">
                <a:solidFill>
                  <a:srgbClr val="FF2549"/>
                </a:solidFill>
              </a:rPr>
              <a:t> – </a:t>
            </a:r>
            <a:r>
              <a:rPr lang="en-US" sz="1400" i="1" dirty="0">
                <a:solidFill>
                  <a:srgbClr val="FF2549"/>
                </a:solidFill>
              </a:rPr>
              <a:t>CDC, 2011 – NHSGGC</a:t>
            </a:r>
            <a:r>
              <a:rPr lang="el-GR" sz="1400" i="1" dirty="0">
                <a:solidFill>
                  <a:srgbClr val="FF2549"/>
                </a:solidFill>
              </a:rPr>
              <a:t>, 2019</a:t>
            </a:r>
            <a:r>
              <a:rPr lang="en-US" sz="1400" i="1" dirty="0">
                <a:solidFill>
                  <a:srgbClr val="FF2549"/>
                </a:solidFill>
              </a:rPr>
              <a:t> – AAGBI,2016 </a:t>
            </a:r>
            <a:endParaRPr lang="el-GR" sz="1400" i="1" dirty="0">
              <a:solidFill>
                <a:srgbClr val="FF2549"/>
              </a:solidFill>
            </a:endParaRPr>
          </a:p>
          <a:p>
            <a:endParaRPr lang="el-GR" sz="1400" i="1" dirty="0">
              <a:solidFill>
                <a:srgbClr val="FF2549"/>
              </a:solidFill>
            </a:endParaRPr>
          </a:p>
        </p:txBody>
      </p:sp>
      <p:sp>
        <p:nvSpPr>
          <p:cNvPr id="4" name="Ορθογώνιο 3"/>
          <p:cNvSpPr/>
          <p:nvPr/>
        </p:nvSpPr>
        <p:spPr>
          <a:xfrm>
            <a:off x="0" y="1029168"/>
            <a:ext cx="2884602" cy="3893374"/>
          </a:xfrm>
          <a:prstGeom prst="rect">
            <a:avLst/>
          </a:prstGeom>
        </p:spPr>
        <p:txBody>
          <a:bodyPr wrap="square">
            <a:spAutoFit/>
          </a:bodyPr>
          <a:lstStyle/>
          <a:p>
            <a:pPr algn="ctr"/>
            <a:r>
              <a:rPr lang="el-GR" sz="1900" dirty="0"/>
              <a:t>Προωθήστε ελάχιστα χιλιοστά τον καθετήρα και στη συνέχεια προωθήστε μόνο τον καθετήρα στη φλέβα, από τα πτερύγιά του ή από το άνω </a:t>
            </a:r>
            <a:r>
              <a:rPr lang="en-US" sz="1900" dirty="0"/>
              <a:t>port </a:t>
            </a:r>
            <a:r>
              <a:rPr lang="el-GR" sz="1900" dirty="0"/>
              <a:t> του κρατώντας τη βελόνη εκτός και ακίνητη σαν οδηγό. </a:t>
            </a:r>
          </a:p>
          <a:p>
            <a:pPr algn="ctr"/>
            <a:r>
              <a:rPr lang="el-GR" sz="1900" dirty="0"/>
              <a:t>Η επιβεβαίωση της παραμονής σας εντός της φλέβας είναι η επιστροφή αίματος στον αυλό του καθετήρα</a:t>
            </a:r>
          </a:p>
        </p:txBody>
      </p:sp>
    </p:spTree>
    <p:extLst>
      <p:ext uri="{BB962C8B-B14F-4D97-AF65-F5344CB8AC3E}">
        <p14:creationId xmlns:p14="http://schemas.microsoft.com/office/powerpoint/2010/main" val="4006125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rotWithShape="1">
          <a:blip r:embed="rId3" cstate="print"/>
          <a:srcRect l="4879" t="6111" r="6614" b="9112"/>
          <a:stretch/>
        </p:blipFill>
        <p:spPr>
          <a:xfrm>
            <a:off x="3280664" y="1172216"/>
            <a:ext cx="5863336" cy="3971283"/>
          </a:xfrm>
          <a:prstGeom prst="rect">
            <a:avLst/>
          </a:prstGeom>
        </p:spPr>
      </p:pic>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Διαδικασία </a:t>
            </a:r>
            <a:br>
              <a:rPr lang="en-US" sz="3200" dirty="0"/>
            </a:br>
            <a:endParaRPr lang="el-GR" sz="3200" dirty="0"/>
          </a:p>
        </p:txBody>
      </p:sp>
      <p:sp>
        <p:nvSpPr>
          <p:cNvPr id="3" name="Ορθογώνιο 2"/>
          <p:cNvSpPr/>
          <p:nvPr/>
        </p:nvSpPr>
        <p:spPr>
          <a:xfrm>
            <a:off x="5601807" y="4404835"/>
            <a:ext cx="2427075" cy="738664"/>
          </a:xfrm>
          <a:prstGeom prst="rect">
            <a:avLst/>
          </a:prstGeom>
        </p:spPr>
        <p:txBody>
          <a:bodyPr wrap="none">
            <a:spAutoFit/>
          </a:bodyPr>
          <a:lstStyle/>
          <a:p>
            <a:r>
              <a:rPr lang="en-US" sz="1400" i="1" dirty="0">
                <a:solidFill>
                  <a:srgbClr val="0000CC"/>
                </a:solidFill>
              </a:rPr>
              <a:t>ACSQHC,2019</a:t>
            </a:r>
            <a:r>
              <a:rPr lang="el-GR" sz="1400" i="1" dirty="0">
                <a:solidFill>
                  <a:srgbClr val="0000CC"/>
                </a:solidFill>
              </a:rPr>
              <a:t> – </a:t>
            </a:r>
            <a:r>
              <a:rPr lang="en-US" sz="1400" i="1" dirty="0">
                <a:solidFill>
                  <a:srgbClr val="0000CC"/>
                </a:solidFill>
              </a:rPr>
              <a:t>CDC, 2011 –</a:t>
            </a:r>
            <a:endParaRPr lang="el-GR" sz="1400" i="1" dirty="0">
              <a:solidFill>
                <a:srgbClr val="0000CC"/>
              </a:solidFill>
            </a:endParaRPr>
          </a:p>
          <a:p>
            <a:r>
              <a:rPr lang="en-US" sz="1400" i="1" dirty="0">
                <a:solidFill>
                  <a:srgbClr val="0000CC"/>
                </a:solidFill>
              </a:rPr>
              <a:t> </a:t>
            </a:r>
            <a:r>
              <a:rPr lang="en-US" sz="1400" i="1" dirty="0" err="1">
                <a:solidFill>
                  <a:srgbClr val="0000CC"/>
                </a:solidFill>
              </a:rPr>
              <a:t>NHSGGC</a:t>
            </a:r>
            <a:r>
              <a:rPr lang="el-GR" sz="1400" i="1" dirty="0">
                <a:solidFill>
                  <a:srgbClr val="0000CC"/>
                </a:solidFill>
              </a:rPr>
              <a:t>, 2019</a:t>
            </a:r>
            <a:r>
              <a:rPr lang="en-US" sz="1400" i="1" dirty="0">
                <a:solidFill>
                  <a:srgbClr val="0000CC"/>
                </a:solidFill>
              </a:rPr>
              <a:t> – </a:t>
            </a:r>
            <a:r>
              <a:rPr lang="en-US" sz="1400" i="1" dirty="0" err="1">
                <a:solidFill>
                  <a:srgbClr val="0000CC"/>
                </a:solidFill>
              </a:rPr>
              <a:t>AAGBI</a:t>
            </a:r>
            <a:r>
              <a:rPr lang="en-US" sz="1400" i="1" dirty="0">
                <a:solidFill>
                  <a:srgbClr val="0000CC"/>
                </a:solidFill>
              </a:rPr>
              <a:t>, 2016 </a:t>
            </a:r>
            <a:endParaRPr lang="el-GR" sz="1400" i="1" dirty="0">
              <a:solidFill>
                <a:srgbClr val="0000CC"/>
              </a:solidFill>
            </a:endParaRPr>
          </a:p>
          <a:p>
            <a:endParaRPr lang="el-GR" sz="1400" i="1" dirty="0">
              <a:solidFill>
                <a:srgbClr val="0000CC"/>
              </a:solidFill>
            </a:endParaRPr>
          </a:p>
        </p:txBody>
      </p:sp>
      <p:sp>
        <p:nvSpPr>
          <p:cNvPr id="4" name="Ορθογώνιο 3"/>
          <p:cNvSpPr/>
          <p:nvPr/>
        </p:nvSpPr>
        <p:spPr>
          <a:xfrm>
            <a:off x="0" y="1064978"/>
            <a:ext cx="3451412" cy="4185761"/>
          </a:xfrm>
          <a:prstGeom prst="rect">
            <a:avLst/>
          </a:prstGeom>
        </p:spPr>
        <p:txBody>
          <a:bodyPr wrap="square">
            <a:spAutoFit/>
          </a:bodyPr>
          <a:lstStyle/>
          <a:p>
            <a:r>
              <a:rPr lang="el-GR" sz="1900" dirty="0"/>
              <a:t>Τοποθετείστε μία γάζα κάτω</a:t>
            </a:r>
          </a:p>
          <a:p>
            <a:r>
              <a:rPr lang="el-GR" sz="1900" dirty="0"/>
              <a:t> από τον </a:t>
            </a:r>
            <a:r>
              <a:rPr lang="el-GR" sz="1900" dirty="0" err="1"/>
              <a:t>φλεβοκαθετήρα</a:t>
            </a:r>
            <a:r>
              <a:rPr lang="el-GR" sz="1900" dirty="0"/>
              <a:t> ανασηκώνοντας τον ελαφρά και αφαιρέσετε τη βελόνη οδηγό, πιέζοντας ταυτόχρονα ελαφρά το σημείο του δέρματος που υπολογίζετε ότι βρίσκεται το άκρο του </a:t>
            </a:r>
            <a:r>
              <a:rPr lang="el-GR" sz="1900" dirty="0" err="1"/>
              <a:t>φλεβοκαθετήρα</a:t>
            </a:r>
            <a:r>
              <a:rPr lang="el-GR" sz="1900" dirty="0"/>
              <a:t> μέσα στον αυλό της φλέβας, για να διακόψετε τη ροή αίματος </a:t>
            </a:r>
          </a:p>
          <a:p>
            <a:r>
              <a:rPr lang="el-GR" sz="1900" b="1" dirty="0">
                <a:solidFill>
                  <a:srgbClr val="C00000"/>
                </a:solidFill>
              </a:rPr>
              <a:t>Προσοχή</a:t>
            </a:r>
            <a:r>
              <a:rPr lang="el-GR" sz="1900" dirty="0"/>
              <a:t>, δεν </a:t>
            </a:r>
            <a:r>
              <a:rPr lang="el-GR" sz="1900" dirty="0" err="1"/>
              <a:t>επαναεισάγουμε</a:t>
            </a:r>
            <a:r>
              <a:rPr lang="el-GR" sz="1900" dirty="0"/>
              <a:t> ποτέ την βελόνα στον καθετήρα για αποφυγή αποκοπής του</a:t>
            </a:r>
          </a:p>
          <a:p>
            <a:endParaRPr lang="el-GR" sz="1900" dirty="0"/>
          </a:p>
        </p:txBody>
      </p:sp>
    </p:spTree>
    <p:extLst>
      <p:ext uri="{BB962C8B-B14F-4D97-AF65-F5344CB8AC3E}">
        <p14:creationId xmlns:p14="http://schemas.microsoft.com/office/powerpoint/2010/main" val="2463420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332594" y="408692"/>
            <a:ext cx="2811405" cy="763526"/>
          </a:xfrm>
        </p:spPr>
        <p:txBody>
          <a:bodyPr/>
          <a:lstStyle/>
          <a:p>
            <a:r>
              <a:rPr lang="el-GR" dirty="0"/>
              <a:t>ΜΕΓΕΘΗ </a:t>
            </a:r>
            <a:r>
              <a:rPr lang="el-GR" dirty="0" err="1"/>
              <a:t>ΣΑΠ</a:t>
            </a:r>
            <a:r>
              <a:rPr lang="el-GR" dirty="0"/>
              <a:t> </a:t>
            </a:r>
          </a:p>
        </p:txBody>
      </p:sp>
      <p:pic>
        <p:nvPicPr>
          <p:cNvPr id="4" name="Εικόνα 3"/>
          <p:cNvPicPr>
            <a:picLocks noChangeAspect="1"/>
          </p:cNvPicPr>
          <p:nvPr/>
        </p:nvPicPr>
        <p:blipFill rotWithShape="1">
          <a:blip r:embed="rId2" cstate="print"/>
          <a:srcRect l="12964" t="29060" r="2562" b="24026"/>
          <a:stretch/>
        </p:blipFill>
        <p:spPr>
          <a:xfrm>
            <a:off x="-2" y="-82960"/>
            <a:ext cx="6471139" cy="2720652"/>
          </a:xfrm>
          <a:prstGeom prst="rect">
            <a:avLst/>
          </a:prstGeom>
        </p:spPr>
      </p:pic>
      <p:sp>
        <p:nvSpPr>
          <p:cNvPr id="5" name="Ορθογώνιο 4"/>
          <p:cNvSpPr/>
          <p:nvPr/>
        </p:nvSpPr>
        <p:spPr>
          <a:xfrm>
            <a:off x="-1" y="2558177"/>
            <a:ext cx="9144001" cy="2585323"/>
          </a:xfrm>
          <a:prstGeom prst="rect">
            <a:avLst/>
          </a:prstGeom>
        </p:spPr>
        <p:txBody>
          <a:bodyPr wrap="square">
            <a:spAutoFit/>
          </a:bodyPr>
          <a:lstStyle/>
          <a:p>
            <a:pPr marL="285750" indent="-285750" algn="just">
              <a:buFont typeface="Arial" panose="020B0604020202020204" pitchFamily="34" charset="0"/>
              <a:buChar char="•"/>
            </a:pPr>
            <a:r>
              <a:rPr lang="el-GR" dirty="0"/>
              <a:t>Το μέγεθος των αγγειακών καθετήρων συνήθως εκφράζεται με την εξωτερική τους διάμετρο. Το μέγεθος </a:t>
            </a:r>
            <a:r>
              <a:rPr lang="el-GR" dirty="0" err="1"/>
              <a:t>French</a:t>
            </a:r>
            <a:r>
              <a:rPr lang="el-GR" dirty="0"/>
              <a:t> είναι ένα μετρικό παράγωγο που ισούται με την εξωτερική διάμετρο του καθετήρα σε </a:t>
            </a:r>
            <a:r>
              <a:rPr lang="el-GR" dirty="0" err="1"/>
              <a:t>mm</a:t>
            </a:r>
            <a:r>
              <a:rPr lang="el-GR" dirty="0"/>
              <a:t> επί 3, δηλαδή: Μέγεθος </a:t>
            </a:r>
            <a:r>
              <a:rPr lang="el-GR" dirty="0" err="1"/>
              <a:t>French</a:t>
            </a:r>
            <a:r>
              <a:rPr lang="el-GR" dirty="0"/>
              <a:t> = εξωτερική διάμετρος σε </a:t>
            </a:r>
            <a:r>
              <a:rPr lang="el-GR" dirty="0" err="1"/>
              <a:t>mm</a:t>
            </a:r>
            <a:r>
              <a:rPr lang="el-GR" dirty="0"/>
              <a:t> Χ 3</a:t>
            </a:r>
          </a:p>
          <a:p>
            <a:pPr marL="285750" indent="-285750" algn="just">
              <a:buFont typeface="Arial" panose="020B0604020202020204" pitchFamily="34" charset="0"/>
              <a:buChar char="•"/>
            </a:pPr>
            <a:r>
              <a:rPr lang="el-GR" dirty="0"/>
              <a:t>Το σύστημα </a:t>
            </a:r>
            <a:r>
              <a:rPr lang="el-GR" dirty="0" err="1"/>
              <a:t>Gauge</a:t>
            </a:r>
            <a:r>
              <a:rPr lang="el-GR" dirty="0"/>
              <a:t> αναπτύχθηκε για βελόνες και </a:t>
            </a:r>
            <a:r>
              <a:rPr lang="el-GR" dirty="0" err="1"/>
              <a:t>οδηγά</a:t>
            </a:r>
            <a:r>
              <a:rPr lang="el-GR" dirty="0"/>
              <a:t> σύρματα και υιοθετήθηκε και για τους καθετήρες. Αξίζει να σημειωθεί ότι δεν υπάρχει καμία μαθηματική σχέση μεταξύ του μεγέθους </a:t>
            </a:r>
            <a:r>
              <a:rPr lang="el-GR" dirty="0" err="1"/>
              <a:t>Gauge</a:t>
            </a:r>
            <a:r>
              <a:rPr lang="el-GR" dirty="0"/>
              <a:t> και των άλλων μονάδων μέτρησης, δηλαδή </a:t>
            </a:r>
            <a:r>
              <a:rPr lang="el-GR" dirty="0" err="1"/>
              <a:t>French</a:t>
            </a:r>
            <a:r>
              <a:rPr lang="el-GR" dirty="0"/>
              <a:t> και </a:t>
            </a:r>
            <a:r>
              <a:rPr lang="el-GR" dirty="0" err="1"/>
              <a:t>mm</a:t>
            </a:r>
            <a:r>
              <a:rPr lang="el-GR" dirty="0"/>
              <a:t>. Για να γίνουν οι κατάλληλες μετατροπές χρειάζεται πίνακας με τις αντιστοιχίες των τιμών. Τα μεγέθη </a:t>
            </a:r>
            <a:r>
              <a:rPr lang="el-GR" dirty="0" err="1"/>
              <a:t>Gauge</a:t>
            </a:r>
            <a:r>
              <a:rPr lang="el-GR" dirty="0"/>
              <a:t> κυμαίνονται συνήθως από 14 (μεγαλύτερη διάμετρος) έως 27 (μικρότερη διάμετρος).</a:t>
            </a:r>
          </a:p>
        </p:txBody>
      </p:sp>
    </p:spTree>
    <p:extLst>
      <p:ext uri="{BB962C8B-B14F-4D97-AF65-F5344CB8AC3E}">
        <p14:creationId xmlns:p14="http://schemas.microsoft.com/office/powerpoint/2010/main" val="1560665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Διαδικασία </a:t>
            </a:r>
            <a:br>
              <a:rPr lang="en-US" sz="3200" dirty="0"/>
            </a:br>
            <a:endParaRPr lang="el-GR" sz="3200" dirty="0"/>
          </a:p>
        </p:txBody>
      </p:sp>
      <p:sp>
        <p:nvSpPr>
          <p:cNvPr id="3" name="Ορθογώνιο 2"/>
          <p:cNvSpPr/>
          <p:nvPr/>
        </p:nvSpPr>
        <p:spPr>
          <a:xfrm>
            <a:off x="0" y="4835723"/>
            <a:ext cx="4452309" cy="523220"/>
          </a:xfrm>
          <a:prstGeom prst="rect">
            <a:avLst/>
          </a:prstGeom>
        </p:spPr>
        <p:txBody>
          <a:bodyPr wrap="none">
            <a:spAutoFit/>
          </a:bodyPr>
          <a:lstStyle/>
          <a:p>
            <a:r>
              <a:rPr lang="en-US" sz="1400" i="1" dirty="0">
                <a:solidFill>
                  <a:srgbClr val="0000CC"/>
                </a:solidFill>
              </a:rPr>
              <a:t>ACSQHC,2019</a:t>
            </a:r>
            <a:r>
              <a:rPr lang="el-GR" sz="1400" i="1" dirty="0">
                <a:solidFill>
                  <a:srgbClr val="0000CC"/>
                </a:solidFill>
              </a:rPr>
              <a:t> – </a:t>
            </a:r>
            <a:r>
              <a:rPr lang="en-US" sz="1400" i="1" dirty="0">
                <a:solidFill>
                  <a:srgbClr val="0000CC"/>
                </a:solidFill>
              </a:rPr>
              <a:t>CDC, 2011 - </a:t>
            </a:r>
            <a:r>
              <a:rPr lang="en-US" sz="1400" i="1" dirty="0" err="1">
                <a:solidFill>
                  <a:srgbClr val="0000CC"/>
                </a:solidFill>
              </a:rPr>
              <a:t>NHSGGC</a:t>
            </a:r>
            <a:r>
              <a:rPr lang="el-GR" sz="1400" i="1" dirty="0">
                <a:solidFill>
                  <a:srgbClr val="0000CC"/>
                </a:solidFill>
              </a:rPr>
              <a:t>, 2019</a:t>
            </a:r>
            <a:r>
              <a:rPr lang="en-US" sz="1400" i="1" dirty="0">
                <a:solidFill>
                  <a:srgbClr val="0000CC"/>
                </a:solidFill>
              </a:rPr>
              <a:t> – </a:t>
            </a:r>
            <a:r>
              <a:rPr lang="en-US" sz="1400" i="1" dirty="0" err="1">
                <a:solidFill>
                  <a:srgbClr val="0000CC"/>
                </a:solidFill>
              </a:rPr>
              <a:t>AAGBI</a:t>
            </a:r>
            <a:r>
              <a:rPr lang="en-US" sz="1400" i="1" dirty="0">
                <a:solidFill>
                  <a:srgbClr val="0000CC"/>
                </a:solidFill>
              </a:rPr>
              <a:t>, 2016 </a:t>
            </a:r>
            <a:endParaRPr lang="el-GR" sz="1400" i="1" dirty="0">
              <a:solidFill>
                <a:srgbClr val="0000CC"/>
              </a:solidFill>
            </a:endParaRPr>
          </a:p>
          <a:p>
            <a:endParaRPr lang="el-GR" sz="1400" i="1" dirty="0">
              <a:solidFill>
                <a:srgbClr val="0000CC"/>
              </a:solidFill>
            </a:endParaRPr>
          </a:p>
        </p:txBody>
      </p:sp>
      <p:pic>
        <p:nvPicPr>
          <p:cNvPr id="5" name="Εικόνα 4"/>
          <p:cNvPicPr>
            <a:picLocks noChangeAspect="1"/>
          </p:cNvPicPr>
          <p:nvPr/>
        </p:nvPicPr>
        <p:blipFill>
          <a:blip r:embed="rId2" cstate="print"/>
          <a:stretch>
            <a:fillRect/>
          </a:stretch>
        </p:blipFill>
        <p:spPr>
          <a:xfrm>
            <a:off x="0" y="2122714"/>
            <a:ext cx="4452309" cy="2558425"/>
          </a:xfrm>
          <a:prstGeom prst="rect">
            <a:avLst/>
          </a:prstGeom>
        </p:spPr>
      </p:pic>
      <p:pic>
        <p:nvPicPr>
          <p:cNvPr id="6" name="Εικόνα 5"/>
          <p:cNvPicPr>
            <a:picLocks noChangeAspect="1"/>
          </p:cNvPicPr>
          <p:nvPr/>
        </p:nvPicPr>
        <p:blipFill rotWithShape="1">
          <a:blip r:embed="rId3" cstate="print"/>
          <a:srcRect l="6131" t="16585"/>
          <a:stretch/>
        </p:blipFill>
        <p:spPr>
          <a:xfrm>
            <a:off x="4452309" y="1975756"/>
            <a:ext cx="4691692" cy="3167743"/>
          </a:xfrm>
          <a:prstGeom prst="rect">
            <a:avLst/>
          </a:prstGeom>
        </p:spPr>
      </p:pic>
      <p:sp>
        <p:nvSpPr>
          <p:cNvPr id="7" name="Ορθογώνιο 6"/>
          <p:cNvSpPr/>
          <p:nvPr/>
        </p:nvSpPr>
        <p:spPr>
          <a:xfrm>
            <a:off x="108743" y="1259280"/>
            <a:ext cx="8937015" cy="677108"/>
          </a:xfrm>
          <a:prstGeom prst="rect">
            <a:avLst/>
          </a:prstGeom>
        </p:spPr>
        <p:txBody>
          <a:bodyPr wrap="square">
            <a:spAutoFit/>
          </a:bodyPr>
          <a:lstStyle/>
          <a:p>
            <a:pPr algn="ctr"/>
            <a:r>
              <a:rPr lang="el-GR" sz="1900" dirty="0"/>
              <a:t>Εφαρμόσετε στη θύρα εισόδου του καθετήρα αποστειρωμένο πώμα (</a:t>
            </a:r>
            <a:r>
              <a:rPr lang="el-GR" sz="1900" dirty="0" err="1"/>
              <a:t>bung</a:t>
            </a:r>
            <a:r>
              <a:rPr lang="el-GR" sz="1900" dirty="0"/>
              <a:t>) και προαιρετικά επέκταση με κλειστή άσηπτη θύρα (ή 3-way),</a:t>
            </a:r>
          </a:p>
        </p:txBody>
      </p:sp>
    </p:spTree>
    <p:extLst>
      <p:ext uri="{BB962C8B-B14F-4D97-AF65-F5344CB8AC3E}">
        <p14:creationId xmlns:p14="http://schemas.microsoft.com/office/powerpoint/2010/main" val="2236160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Διαδικασία </a:t>
            </a:r>
            <a:br>
              <a:rPr lang="en-US" sz="3200" dirty="0"/>
            </a:br>
            <a:endParaRPr lang="el-GR" sz="3200" dirty="0"/>
          </a:p>
        </p:txBody>
      </p:sp>
      <p:sp>
        <p:nvSpPr>
          <p:cNvPr id="3" name="Ορθογώνιο 2"/>
          <p:cNvSpPr/>
          <p:nvPr/>
        </p:nvSpPr>
        <p:spPr>
          <a:xfrm>
            <a:off x="0" y="4835723"/>
            <a:ext cx="4452309" cy="523220"/>
          </a:xfrm>
          <a:prstGeom prst="rect">
            <a:avLst/>
          </a:prstGeom>
        </p:spPr>
        <p:txBody>
          <a:bodyPr wrap="none">
            <a:spAutoFit/>
          </a:bodyPr>
          <a:lstStyle/>
          <a:p>
            <a:r>
              <a:rPr lang="en-US" sz="1400" i="1" dirty="0">
                <a:solidFill>
                  <a:srgbClr val="0000CC"/>
                </a:solidFill>
              </a:rPr>
              <a:t>ACSQHC,2019</a:t>
            </a:r>
            <a:r>
              <a:rPr lang="el-GR" sz="1400" i="1" dirty="0">
                <a:solidFill>
                  <a:srgbClr val="0000CC"/>
                </a:solidFill>
              </a:rPr>
              <a:t> – </a:t>
            </a:r>
            <a:r>
              <a:rPr lang="en-US" sz="1400" i="1" dirty="0">
                <a:solidFill>
                  <a:srgbClr val="0000CC"/>
                </a:solidFill>
              </a:rPr>
              <a:t>CDC, 2011 - </a:t>
            </a:r>
            <a:r>
              <a:rPr lang="en-US" sz="1400" i="1" dirty="0" err="1">
                <a:solidFill>
                  <a:srgbClr val="0000CC"/>
                </a:solidFill>
              </a:rPr>
              <a:t>NHSGGC</a:t>
            </a:r>
            <a:r>
              <a:rPr lang="el-GR" sz="1400" i="1" dirty="0">
                <a:solidFill>
                  <a:srgbClr val="0000CC"/>
                </a:solidFill>
              </a:rPr>
              <a:t>, 2019</a:t>
            </a:r>
            <a:r>
              <a:rPr lang="en-US" sz="1400" i="1" dirty="0">
                <a:solidFill>
                  <a:srgbClr val="0000CC"/>
                </a:solidFill>
              </a:rPr>
              <a:t> – </a:t>
            </a:r>
            <a:r>
              <a:rPr lang="en-US" sz="1400" i="1" dirty="0" err="1">
                <a:solidFill>
                  <a:srgbClr val="0000CC"/>
                </a:solidFill>
              </a:rPr>
              <a:t>AAGBI</a:t>
            </a:r>
            <a:r>
              <a:rPr lang="en-US" sz="1400" i="1" dirty="0">
                <a:solidFill>
                  <a:srgbClr val="0000CC"/>
                </a:solidFill>
              </a:rPr>
              <a:t>, 2016 </a:t>
            </a:r>
            <a:endParaRPr lang="el-GR" sz="1400" i="1" dirty="0">
              <a:solidFill>
                <a:srgbClr val="0000CC"/>
              </a:solidFill>
            </a:endParaRPr>
          </a:p>
          <a:p>
            <a:endParaRPr lang="el-GR" sz="1400" i="1" dirty="0">
              <a:solidFill>
                <a:srgbClr val="0000CC"/>
              </a:solidFill>
            </a:endParaRPr>
          </a:p>
        </p:txBody>
      </p:sp>
      <p:sp>
        <p:nvSpPr>
          <p:cNvPr id="4" name="Ορθογώνιο 3"/>
          <p:cNvSpPr/>
          <p:nvPr/>
        </p:nvSpPr>
        <p:spPr>
          <a:xfrm>
            <a:off x="310406" y="1803641"/>
            <a:ext cx="2984457" cy="1323439"/>
          </a:xfrm>
          <a:prstGeom prst="rect">
            <a:avLst/>
          </a:prstGeom>
        </p:spPr>
        <p:txBody>
          <a:bodyPr wrap="square">
            <a:spAutoFit/>
          </a:bodyPr>
          <a:lstStyle/>
          <a:p>
            <a:pPr algn="ctr"/>
            <a:r>
              <a:rPr lang="el-GR" sz="2000" dirty="0"/>
              <a:t>“Ξεπλύνετε” τη φλέβα </a:t>
            </a:r>
            <a:r>
              <a:rPr lang="en-US" sz="2000" dirty="0"/>
              <a:t>(iv flushing) </a:t>
            </a:r>
            <a:r>
              <a:rPr lang="el-GR" sz="2000" dirty="0"/>
              <a:t>χρησιμοποιώντας σύριγγα με φυσιολογικό ορό 10 </a:t>
            </a:r>
            <a:r>
              <a:rPr lang="el-GR" sz="2000" dirty="0" err="1"/>
              <a:t>ml</a:t>
            </a:r>
            <a:r>
              <a:rPr lang="el-GR" sz="2000" dirty="0"/>
              <a:t>.</a:t>
            </a:r>
          </a:p>
        </p:txBody>
      </p:sp>
      <p:pic>
        <p:nvPicPr>
          <p:cNvPr id="8" name="Εικόνα 7"/>
          <p:cNvPicPr>
            <a:picLocks noChangeAspect="1"/>
          </p:cNvPicPr>
          <p:nvPr/>
        </p:nvPicPr>
        <p:blipFill>
          <a:blip r:embed="rId3" cstate="print"/>
          <a:stretch>
            <a:fillRect/>
          </a:stretch>
        </p:blipFill>
        <p:spPr>
          <a:xfrm>
            <a:off x="3294863" y="1172217"/>
            <a:ext cx="5849137" cy="3663506"/>
          </a:xfrm>
          <a:prstGeom prst="rect">
            <a:avLst/>
          </a:prstGeom>
        </p:spPr>
      </p:pic>
    </p:spTree>
    <p:extLst>
      <p:ext uri="{BB962C8B-B14F-4D97-AF65-F5344CB8AC3E}">
        <p14:creationId xmlns:p14="http://schemas.microsoft.com/office/powerpoint/2010/main" val="3661832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Διαδικασία </a:t>
            </a:r>
            <a:br>
              <a:rPr lang="en-US" sz="3200" dirty="0"/>
            </a:br>
            <a:endParaRPr lang="el-GR" sz="3200" dirty="0"/>
          </a:p>
        </p:txBody>
      </p:sp>
      <p:sp>
        <p:nvSpPr>
          <p:cNvPr id="3" name="Ορθογώνιο 2"/>
          <p:cNvSpPr/>
          <p:nvPr/>
        </p:nvSpPr>
        <p:spPr>
          <a:xfrm>
            <a:off x="0" y="4835723"/>
            <a:ext cx="4452309" cy="523220"/>
          </a:xfrm>
          <a:prstGeom prst="rect">
            <a:avLst/>
          </a:prstGeom>
        </p:spPr>
        <p:txBody>
          <a:bodyPr wrap="none">
            <a:spAutoFit/>
          </a:bodyPr>
          <a:lstStyle/>
          <a:p>
            <a:r>
              <a:rPr lang="en-US" sz="1400" i="1" dirty="0">
                <a:solidFill>
                  <a:srgbClr val="0000CC"/>
                </a:solidFill>
              </a:rPr>
              <a:t>ACSQHC,2019</a:t>
            </a:r>
            <a:r>
              <a:rPr lang="el-GR" sz="1400" i="1" dirty="0">
                <a:solidFill>
                  <a:srgbClr val="0000CC"/>
                </a:solidFill>
              </a:rPr>
              <a:t> – </a:t>
            </a:r>
            <a:r>
              <a:rPr lang="en-US" sz="1400" i="1" dirty="0">
                <a:solidFill>
                  <a:srgbClr val="0000CC"/>
                </a:solidFill>
              </a:rPr>
              <a:t>CDC, 2011 - </a:t>
            </a:r>
            <a:r>
              <a:rPr lang="en-US" sz="1400" i="1" dirty="0" err="1">
                <a:solidFill>
                  <a:srgbClr val="0000CC"/>
                </a:solidFill>
              </a:rPr>
              <a:t>NHSGGC</a:t>
            </a:r>
            <a:r>
              <a:rPr lang="el-GR" sz="1400" i="1" dirty="0">
                <a:solidFill>
                  <a:srgbClr val="0000CC"/>
                </a:solidFill>
              </a:rPr>
              <a:t>, 2019</a:t>
            </a:r>
            <a:r>
              <a:rPr lang="en-US" sz="1400" i="1" dirty="0">
                <a:solidFill>
                  <a:srgbClr val="0000CC"/>
                </a:solidFill>
              </a:rPr>
              <a:t> – </a:t>
            </a:r>
            <a:r>
              <a:rPr lang="en-US" sz="1400" i="1" dirty="0" err="1">
                <a:solidFill>
                  <a:srgbClr val="0000CC"/>
                </a:solidFill>
              </a:rPr>
              <a:t>AAGBI</a:t>
            </a:r>
            <a:r>
              <a:rPr lang="en-US" sz="1400" i="1" dirty="0">
                <a:solidFill>
                  <a:srgbClr val="0000CC"/>
                </a:solidFill>
              </a:rPr>
              <a:t>, 2016 </a:t>
            </a:r>
            <a:endParaRPr lang="el-GR" sz="1400" i="1" dirty="0">
              <a:solidFill>
                <a:srgbClr val="0000CC"/>
              </a:solidFill>
            </a:endParaRPr>
          </a:p>
          <a:p>
            <a:endParaRPr lang="el-GR" sz="1400" i="1" dirty="0">
              <a:solidFill>
                <a:srgbClr val="0000CC"/>
              </a:solidFill>
            </a:endParaRPr>
          </a:p>
        </p:txBody>
      </p:sp>
      <p:sp>
        <p:nvSpPr>
          <p:cNvPr id="4" name="Ορθογώνιο 3"/>
          <p:cNvSpPr/>
          <p:nvPr/>
        </p:nvSpPr>
        <p:spPr>
          <a:xfrm>
            <a:off x="0" y="1172217"/>
            <a:ext cx="4358133" cy="3893374"/>
          </a:xfrm>
          <a:prstGeom prst="rect">
            <a:avLst/>
          </a:prstGeom>
        </p:spPr>
        <p:txBody>
          <a:bodyPr wrap="square">
            <a:spAutoFit/>
          </a:bodyPr>
          <a:lstStyle/>
          <a:p>
            <a:pPr marL="285750" indent="-285750">
              <a:buFont typeface="Arial" panose="020B0604020202020204" pitchFamily="34" charset="0"/>
              <a:buChar char="•"/>
            </a:pPr>
            <a:r>
              <a:rPr lang="el-GR" sz="1900" dirty="0"/>
              <a:t>Στερεώσετε τον </a:t>
            </a:r>
            <a:r>
              <a:rPr lang="el-GR" sz="1900" dirty="0" err="1"/>
              <a:t>φλεβοκαθετήρα</a:t>
            </a:r>
            <a:r>
              <a:rPr lang="el-GR" sz="1900" dirty="0"/>
              <a:t> είτε με διαφανές αυτοκόλλητο επίθεμα (</a:t>
            </a:r>
            <a:r>
              <a:rPr lang="en-US" sz="1900" dirty="0" err="1"/>
              <a:t>tegaderm</a:t>
            </a:r>
            <a:r>
              <a:rPr lang="en-US" sz="1900" dirty="0"/>
              <a:t>) </a:t>
            </a:r>
            <a:r>
              <a:rPr lang="el-GR" sz="1900" dirty="0"/>
              <a:t>είτε με την εφαρμογή αυτοκόλλητης ταινίας διασφαλίζοντας ότι το σημείο εισόδου του </a:t>
            </a:r>
            <a:r>
              <a:rPr lang="el-GR" sz="1900" dirty="0" err="1"/>
              <a:t>φλεβοκαθετήρα</a:t>
            </a:r>
            <a:r>
              <a:rPr lang="el-GR" sz="1900" dirty="0"/>
              <a:t> θα παραμείνει ορατό, ώστε να μπορεί να γίνεται έλεγχος του σημείου εισόδου του καθετήρα για εμφάνιση πιθανόν τοπικών επιπλοκών</a:t>
            </a:r>
            <a:r>
              <a:rPr lang="en-US" sz="1900" dirty="0"/>
              <a:t>.</a:t>
            </a:r>
            <a:endParaRPr lang="el-GR" sz="1900" dirty="0"/>
          </a:p>
          <a:p>
            <a:pPr marL="285750" indent="-285750">
              <a:buFont typeface="Arial" panose="020B0604020202020204" pitchFamily="34" charset="0"/>
              <a:buChar char="•"/>
            </a:pPr>
            <a:r>
              <a:rPr lang="el-GR" sz="1900" dirty="0"/>
              <a:t>Αναγράφετε δίπλα στο σημείο </a:t>
            </a:r>
            <a:r>
              <a:rPr lang="el-GR" sz="1900" dirty="0" err="1"/>
              <a:t>φλεβοκέντησης</a:t>
            </a:r>
            <a:r>
              <a:rPr lang="el-GR" sz="1900" dirty="0"/>
              <a:t> την ημερομηνία και ώρα τοποθέτησης του </a:t>
            </a:r>
            <a:r>
              <a:rPr lang="el-GR" sz="1900" dirty="0" err="1"/>
              <a:t>φλεβοκαθετήρα</a:t>
            </a:r>
            <a:r>
              <a:rPr lang="el-GR" sz="1900" dirty="0"/>
              <a:t> .</a:t>
            </a:r>
          </a:p>
        </p:txBody>
      </p:sp>
      <p:pic>
        <p:nvPicPr>
          <p:cNvPr id="5" name="Εικόνα 4"/>
          <p:cNvPicPr>
            <a:picLocks noChangeAspect="1"/>
          </p:cNvPicPr>
          <p:nvPr/>
        </p:nvPicPr>
        <p:blipFill>
          <a:blip r:embed="rId2" cstate="print"/>
          <a:stretch>
            <a:fillRect/>
          </a:stretch>
        </p:blipFill>
        <p:spPr>
          <a:xfrm>
            <a:off x="4358133" y="1172217"/>
            <a:ext cx="4230986" cy="3970318"/>
          </a:xfrm>
          <a:prstGeom prst="rect">
            <a:avLst/>
          </a:prstGeom>
        </p:spPr>
      </p:pic>
    </p:spTree>
    <p:extLst>
      <p:ext uri="{BB962C8B-B14F-4D97-AF65-F5344CB8AC3E}">
        <p14:creationId xmlns:p14="http://schemas.microsoft.com/office/powerpoint/2010/main" val="3520277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Επιθέματα </a:t>
            </a:r>
            <a:br>
              <a:rPr lang="en-US" sz="3200" dirty="0"/>
            </a:br>
            <a:endParaRPr lang="el-GR" sz="3200" dirty="0"/>
          </a:p>
        </p:txBody>
      </p:sp>
      <p:pic>
        <p:nvPicPr>
          <p:cNvPr id="5" name="Εικόνα 4"/>
          <p:cNvPicPr>
            <a:picLocks noChangeAspect="1"/>
          </p:cNvPicPr>
          <p:nvPr/>
        </p:nvPicPr>
        <p:blipFill rotWithShape="1">
          <a:blip r:embed="rId2" cstate="print"/>
          <a:srcRect l="10481" t="7453" r="9599" b="11004"/>
          <a:stretch/>
        </p:blipFill>
        <p:spPr>
          <a:xfrm>
            <a:off x="0" y="-1"/>
            <a:ext cx="2884602" cy="2743201"/>
          </a:xfrm>
          <a:prstGeom prst="rect">
            <a:avLst/>
          </a:prstGeom>
        </p:spPr>
      </p:pic>
      <p:pic>
        <p:nvPicPr>
          <p:cNvPr id="6" name="Εικόνα 5"/>
          <p:cNvPicPr>
            <a:picLocks noChangeAspect="1"/>
          </p:cNvPicPr>
          <p:nvPr/>
        </p:nvPicPr>
        <p:blipFill rotWithShape="1">
          <a:blip r:embed="rId3" cstate="print"/>
          <a:srcRect l="8516" t="8154" r="8945" b="13701"/>
          <a:stretch/>
        </p:blipFill>
        <p:spPr>
          <a:xfrm>
            <a:off x="0" y="2743200"/>
            <a:ext cx="2874650" cy="2400300"/>
          </a:xfrm>
          <a:prstGeom prst="rect">
            <a:avLst/>
          </a:prstGeom>
        </p:spPr>
      </p:pic>
      <p:pic>
        <p:nvPicPr>
          <p:cNvPr id="7" name="Εικόνα 6"/>
          <p:cNvPicPr>
            <a:picLocks noChangeAspect="1"/>
          </p:cNvPicPr>
          <p:nvPr/>
        </p:nvPicPr>
        <p:blipFill rotWithShape="1">
          <a:blip r:embed="rId4" cstate="print"/>
          <a:srcRect t="11287" r="13704" b="10877"/>
          <a:stretch/>
        </p:blipFill>
        <p:spPr>
          <a:xfrm>
            <a:off x="3064385" y="1254005"/>
            <a:ext cx="2896598" cy="1608666"/>
          </a:xfrm>
          <a:prstGeom prst="rect">
            <a:avLst/>
          </a:prstGeom>
        </p:spPr>
      </p:pic>
      <p:pic>
        <p:nvPicPr>
          <p:cNvPr id="9" name="Εικόνα 8"/>
          <p:cNvPicPr>
            <a:picLocks noChangeAspect="1"/>
          </p:cNvPicPr>
          <p:nvPr/>
        </p:nvPicPr>
        <p:blipFill rotWithShape="1">
          <a:blip r:embed="rId5" cstate="print"/>
          <a:srcRect l="7113" t="5072" r="14198" b="10329"/>
          <a:stretch/>
        </p:blipFill>
        <p:spPr>
          <a:xfrm>
            <a:off x="3107751" y="2780883"/>
            <a:ext cx="2906550" cy="2362617"/>
          </a:xfrm>
          <a:prstGeom prst="rect">
            <a:avLst/>
          </a:prstGeom>
        </p:spPr>
      </p:pic>
      <p:pic>
        <p:nvPicPr>
          <p:cNvPr id="10" name="Εικόνα 9"/>
          <p:cNvPicPr>
            <a:picLocks noChangeAspect="1"/>
          </p:cNvPicPr>
          <p:nvPr/>
        </p:nvPicPr>
        <p:blipFill>
          <a:blip r:embed="rId6" cstate="print"/>
          <a:stretch>
            <a:fillRect/>
          </a:stretch>
        </p:blipFill>
        <p:spPr>
          <a:xfrm rot="16200000">
            <a:off x="5677169" y="1645767"/>
            <a:ext cx="3971282" cy="3024182"/>
          </a:xfrm>
          <a:prstGeom prst="rect">
            <a:avLst/>
          </a:prstGeom>
        </p:spPr>
      </p:pic>
    </p:spTree>
    <p:extLst>
      <p:ext uri="{BB962C8B-B14F-4D97-AF65-F5344CB8AC3E}">
        <p14:creationId xmlns:p14="http://schemas.microsoft.com/office/powerpoint/2010/main" val="2912526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00" y="1323644"/>
            <a:ext cx="4572000" cy="37314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l-GR" dirty="0"/>
          </a:p>
        </p:txBody>
      </p:sp>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Τοπικές Επιπλοκές</a:t>
            </a:r>
            <a:br>
              <a:rPr lang="en-US" sz="3200" dirty="0"/>
            </a:br>
            <a:endParaRPr lang="el-GR" sz="3200" dirty="0"/>
          </a:p>
        </p:txBody>
      </p:sp>
      <p:sp>
        <p:nvSpPr>
          <p:cNvPr id="3" name="Ορθογώνιο 2"/>
          <p:cNvSpPr/>
          <p:nvPr/>
        </p:nvSpPr>
        <p:spPr>
          <a:xfrm>
            <a:off x="0" y="1136809"/>
            <a:ext cx="4627272" cy="3785652"/>
          </a:xfrm>
          <a:prstGeom prst="rect">
            <a:avLst/>
          </a:prstGeom>
        </p:spPr>
        <p:txBody>
          <a:bodyPr wrap="square">
            <a:spAutoFit/>
          </a:bodyPr>
          <a:lstStyle/>
          <a:p>
            <a:pPr marL="285750" indent="-285750" algn="just">
              <a:buFont typeface="Arial" panose="020B0604020202020204" pitchFamily="34" charset="0"/>
              <a:buChar char="•"/>
            </a:pPr>
            <a:r>
              <a:rPr lang="el-GR" sz="2000" b="1" dirty="0"/>
              <a:t>Διήθηση ή υποδόρια διαφυγή υγρού</a:t>
            </a:r>
          </a:p>
          <a:p>
            <a:pPr marL="285750" indent="-285750" algn="just">
              <a:buFont typeface="Arial" panose="020B0604020202020204" pitchFamily="34" charset="0"/>
              <a:buChar char="•"/>
            </a:pPr>
            <a:r>
              <a:rPr lang="el-GR" sz="2000" b="1" dirty="0"/>
              <a:t> Θρόμβωση</a:t>
            </a:r>
          </a:p>
          <a:p>
            <a:pPr marL="285750" indent="-285750" algn="just">
              <a:buFont typeface="Arial" panose="020B0604020202020204" pitchFamily="34" charset="0"/>
              <a:buChar char="•"/>
            </a:pPr>
            <a:r>
              <a:rPr lang="el-GR" sz="2000" b="1" dirty="0"/>
              <a:t>Φλεβίτιδα</a:t>
            </a:r>
          </a:p>
          <a:p>
            <a:pPr marL="285750" indent="-285750" algn="just">
              <a:buFont typeface="Arial" panose="020B0604020202020204" pitchFamily="34" charset="0"/>
              <a:buChar char="•"/>
            </a:pPr>
            <a:r>
              <a:rPr lang="el-GR" sz="2000" b="1" dirty="0"/>
              <a:t>Θρομβοφλεβίτιδα – τοπική λοίμωξη</a:t>
            </a:r>
          </a:p>
          <a:p>
            <a:pPr marL="285750" indent="-285750" algn="just">
              <a:buFont typeface="Arial" panose="020B0604020202020204" pitchFamily="34" charset="0"/>
              <a:buChar char="•"/>
            </a:pPr>
            <a:r>
              <a:rPr lang="el-GR" sz="2000" b="1" dirty="0"/>
              <a:t>Αιμάτωμα</a:t>
            </a:r>
          </a:p>
          <a:p>
            <a:pPr marL="285750" indent="-285750" algn="just">
              <a:buFont typeface="Arial" panose="020B0604020202020204" pitchFamily="34" charset="0"/>
              <a:buChar char="•"/>
            </a:pPr>
            <a:r>
              <a:rPr lang="el-GR" sz="2000" b="1" dirty="0"/>
              <a:t>Τραυματισμός της φλέβας</a:t>
            </a:r>
          </a:p>
          <a:p>
            <a:pPr marL="285750" indent="-285750" algn="just">
              <a:buFont typeface="Arial" panose="020B0604020202020204" pitchFamily="34" charset="0"/>
              <a:buChar char="•"/>
            </a:pPr>
            <a:r>
              <a:rPr lang="el-GR" sz="2000" b="1" dirty="0"/>
              <a:t>Βλάβη νεύρων, τενόντων ή συνδέσμων</a:t>
            </a:r>
          </a:p>
          <a:p>
            <a:pPr marL="285750" indent="-285750" algn="just">
              <a:buFont typeface="Arial" panose="020B0604020202020204" pitchFamily="34" charset="0"/>
              <a:buChar char="•"/>
            </a:pPr>
            <a:r>
              <a:rPr lang="el-GR" sz="2000" b="1" dirty="0"/>
              <a:t>Τυχαία μετακίνηση /αφαίρεση του καθετήρα</a:t>
            </a:r>
          </a:p>
          <a:p>
            <a:pPr marL="285750" indent="-285750" algn="just">
              <a:buFont typeface="Arial" panose="020B0604020202020204" pitchFamily="34" charset="0"/>
              <a:buChar char="•"/>
            </a:pPr>
            <a:r>
              <a:rPr lang="el-GR" sz="2000" b="1" dirty="0"/>
              <a:t>Τοπικές αλλεργικές αντιδράσεις</a:t>
            </a:r>
          </a:p>
          <a:p>
            <a:pPr marL="285750" indent="-285750" algn="just">
              <a:buFont typeface="Arial" panose="020B0604020202020204" pitchFamily="34" charset="0"/>
              <a:buChar char="•"/>
            </a:pPr>
            <a:r>
              <a:rPr lang="el-GR" sz="2000" b="1" dirty="0"/>
              <a:t>Μείωση της ροής  ή διακοπή της έγχυσης</a:t>
            </a:r>
          </a:p>
        </p:txBody>
      </p:sp>
      <p:sp>
        <p:nvSpPr>
          <p:cNvPr id="4" name="Ορθογώνιο 3"/>
          <p:cNvSpPr/>
          <p:nvPr/>
        </p:nvSpPr>
        <p:spPr>
          <a:xfrm>
            <a:off x="4470400" y="1269484"/>
            <a:ext cx="4728871" cy="3785652"/>
          </a:xfrm>
          <a:prstGeom prst="rect">
            <a:avLst/>
          </a:prstGeom>
        </p:spPr>
        <p:txBody>
          <a:bodyPr wrap="square">
            <a:spAutoFit/>
          </a:bodyPr>
          <a:lstStyle/>
          <a:p>
            <a:pPr algn="ctr"/>
            <a:r>
              <a:rPr lang="el-GR" sz="2000" dirty="0"/>
              <a:t>Ελέγχουμε και αξιολογούμε τα συμπτώματα στην περιοχή της έγχυσης για οίδημα, ψυχρό και ωχρό δέρμα στο σημείο της </a:t>
            </a:r>
            <a:r>
              <a:rPr lang="el-GR" sz="2000" dirty="0" err="1"/>
              <a:t>φλεβοκέντησης</a:t>
            </a:r>
            <a:r>
              <a:rPr lang="el-GR" sz="2000" dirty="0"/>
              <a:t> και πόνο. Διακόπτουμε και αφαιρούμε τον ορό, εφαρμόζουμε ψυχρό επίθεμα αν η διήθηση είναι πολύ πρόσφατη και το οίδημα μικρό διαφορετικά εφαρμόζουμε θερμά επιθέματα, ανυψώνουμε και περιορίζουμε της κινήσεις του μέλους, ενημερώνουμε τον ασθενή, εκτιμούμε την κυκλοφορία του άκρου και </a:t>
            </a:r>
            <a:r>
              <a:rPr lang="el-GR" sz="2000" dirty="0" err="1"/>
              <a:t>φλεβοκεντούμε</a:t>
            </a:r>
            <a:r>
              <a:rPr lang="el-GR" sz="2000" dirty="0"/>
              <a:t> σε άλλο σημείο.</a:t>
            </a:r>
          </a:p>
        </p:txBody>
      </p:sp>
      <p:sp>
        <p:nvSpPr>
          <p:cNvPr id="11" name="Ορθογώνιο 10"/>
          <p:cNvSpPr/>
          <p:nvPr/>
        </p:nvSpPr>
        <p:spPr>
          <a:xfrm>
            <a:off x="0" y="4789785"/>
            <a:ext cx="4572000" cy="430887"/>
          </a:xfrm>
          <a:prstGeom prst="rect">
            <a:avLst/>
          </a:prstGeom>
        </p:spPr>
        <p:txBody>
          <a:bodyPr wrap="square">
            <a:spAutoFit/>
          </a:bodyPr>
          <a:lstStyle/>
          <a:p>
            <a:r>
              <a:rPr lang="el-GR" sz="1100" i="1" dirty="0">
                <a:solidFill>
                  <a:srgbClr val="FF0000"/>
                </a:solidFill>
              </a:rPr>
              <a:t>Παθολογική – χειρουργική νοσηλευτική </a:t>
            </a:r>
            <a:r>
              <a:rPr lang="el-GR" sz="1100" i="1" dirty="0" err="1">
                <a:solidFill>
                  <a:srgbClr val="FF0000"/>
                </a:solidFill>
              </a:rPr>
              <a:t>SusanC</a:t>
            </a:r>
            <a:r>
              <a:rPr lang="el-GR" sz="1100" i="1" dirty="0">
                <a:solidFill>
                  <a:srgbClr val="FF0000"/>
                </a:solidFill>
              </a:rPr>
              <a:t>. </a:t>
            </a:r>
            <a:r>
              <a:rPr lang="el-GR" sz="1100" i="1" dirty="0" err="1">
                <a:solidFill>
                  <a:srgbClr val="FF0000"/>
                </a:solidFill>
              </a:rPr>
              <a:t>Dewit</a:t>
            </a:r>
            <a:r>
              <a:rPr lang="el-GR" sz="1100" i="1" dirty="0">
                <a:solidFill>
                  <a:srgbClr val="FF0000"/>
                </a:solidFill>
              </a:rPr>
              <a:t>, </a:t>
            </a:r>
          </a:p>
          <a:p>
            <a:r>
              <a:rPr lang="el-GR" sz="1100" i="1" dirty="0">
                <a:solidFill>
                  <a:srgbClr val="FF0000"/>
                </a:solidFill>
              </a:rPr>
              <a:t>εκδόσεις Πασχαλίδης 2009</a:t>
            </a:r>
          </a:p>
        </p:txBody>
      </p:sp>
    </p:spTree>
    <p:extLst>
      <p:ext uri="{BB962C8B-B14F-4D97-AF65-F5344CB8AC3E}">
        <p14:creationId xmlns:p14="http://schemas.microsoft.com/office/powerpoint/2010/main" val="1931099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Διαδικασία </a:t>
            </a:r>
            <a:br>
              <a:rPr lang="en-US" sz="3200" dirty="0"/>
            </a:br>
            <a:endParaRPr lang="el-GR" sz="3200" dirty="0"/>
          </a:p>
        </p:txBody>
      </p:sp>
      <p:sp>
        <p:nvSpPr>
          <p:cNvPr id="3" name="Ορθογώνιο 2"/>
          <p:cNvSpPr/>
          <p:nvPr/>
        </p:nvSpPr>
        <p:spPr>
          <a:xfrm>
            <a:off x="0" y="4835723"/>
            <a:ext cx="4452309" cy="523220"/>
          </a:xfrm>
          <a:prstGeom prst="rect">
            <a:avLst/>
          </a:prstGeom>
        </p:spPr>
        <p:txBody>
          <a:bodyPr wrap="none">
            <a:spAutoFit/>
          </a:bodyPr>
          <a:lstStyle/>
          <a:p>
            <a:r>
              <a:rPr lang="en-US" sz="1400" i="1" dirty="0">
                <a:solidFill>
                  <a:srgbClr val="0000CC"/>
                </a:solidFill>
              </a:rPr>
              <a:t>ACSQHC,2019</a:t>
            </a:r>
            <a:r>
              <a:rPr lang="el-GR" sz="1400" i="1" dirty="0">
                <a:solidFill>
                  <a:srgbClr val="0000CC"/>
                </a:solidFill>
              </a:rPr>
              <a:t> – </a:t>
            </a:r>
            <a:r>
              <a:rPr lang="en-US" sz="1400" i="1" dirty="0">
                <a:solidFill>
                  <a:srgbClr val="0000CC"/>
                </a:solidFill>
              </a:rPr>
              <a:t>CDC, 2011 - </a:t>
            </a:r>
            <a:r>
              <a:rPr lang="en-US" sz="1400" i="1" dirty="0" err="1">
                <a:solidFill>
                  <a:srgbClr val="0000CC"/>
                </a:solidFill>
              </a:rPr>
              <a:t>NHSGGC</a:t>
            </a:r>
            <a:r>
              <a:rPr lang="el-GR" sz="1400" i="1" dirty="0">
                <a:solidFill>
                  <a:srgbClr val="0000CC"/>
                </a:solidFill>
              </a:rPr>
              <a:t>, 2019</a:t>
            </a:r>
            <a:r>
              <a:rPr lang="en-US" sz="1400" i="1" dirty="0">
                <a:solidFill>
                  <a:srgbClr val="0000CC"/>
                </a:solidFill>
              </a:rPr>
              <a:t> – </a:t>
            </a:r>
            <a:r>
              <a:rPr lang="en-US" sz="1400" i="1" dirty="0" err="1">
                <a:solidFill>
                  <a:srgbClr val="0000CC"/>
                </a:solidFill>
              </a:rPr>
              <a:t>AAGBI</a:t>
            </a:r>
            <a:r>
              <a:rPr lang="en-US" sz="1400" i="1" dirty="0">
                <a:solidFill>
                  <a:srgbClr val="0000CC"/>
                </a:solidFill>
              </a:rPr>
              <a:t>, 2016 </a:t>
            </a:r>
            <a:endParaRPr lang="el-GR" sz="1400" i="1" dirty="0">
              <a:solidFill>
                <a:srgbClr val="0000CC"/>
              </a:solidFill>
            </a:endParaRPr>
          </a:p>
          <a:p>
            <a:endParaRPr lang="el-GR" sz="1400" i="1" dirty="0">
              <a:solidFill>
                <a:srgbClr val="0000CC"/>
              </a:solidFill>
            </a:endParaRPr>
          </a:p>
        </p:txBody>
      </p:sp>
      <p:pic>
        <p:nvPicPr>
          <p:cNvPr id="4" name="Εικόνα 3"/>
          <p:cNvPicPr>
            <a:picLocks noChangeAspect="1"/>
          </p:cNvPicPr>
          <p:nvPr/>
        </p:nvPicPr>
        <p:blipFill rotWithShape="1">
          <a:blip r:embed="rId2" cstate="print"/>
          <a:srcRect r="95" b="47900"/>
          <a:stretch/>
        </p:blipFill>
        <p:spPr>
          <a:xfrm>
            <a:off x="0" y="0"/>
            <a:ext cx="9135291" cy="5143500"/>
          </a:xfrm>
          <a:prstGeom prst="rect">
            <a:avLst/>
          </a:prstGeom>
        </p:spPr>
      </p:pic>
    </p:spTree>
    <p:extLst>
      <p:ext uri="{BB962C8B-B14F-4D97-AF65-F5344CB8AC3E}">
        <p14:creationId xmlns:p14="http://schemas.microsoft.com/office/powerpoint/2010/main" val="5799478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4602" y="886120"/>
            <a:ext cx="6259398" cy="286097"/>
          </a:xfrm>
        </p:spPr>
        <p:txBody>
          <a:bodyPr>
            <a:noAutofit/>
          </a:bodyPr>
          <a:lstStyle/>
          <a:p>
            <a:pPr algn="ctr"/>
            <a:r>
              <a:rPr lang="en-US" sz="3200" dirty="0"/>
              <a:t>Peripheral Venous Catheter (PVC)</a:t>
            </a:r>
            <a:r>
              <a:rPr lang="el-GR" sz="3200" dirty="0"/>
              <a:t> – Διαδικασία </a:t>
            </a:r>
            <a:br>
              <a:rPr lang="en-US" sz="3200" dirty="0"/>
            </a:br>
            <a:endParaRPr lang="el-GR" sz="3200" dirty="0"/>
          </a:p>
        </p:txBody>
      </p:sp>
      <p:sp>
        <p:nvSpPr>
          <p:cNvPr id="3" name="Ορθογώνιο 2"/>
          <p:cNvSpPr/>
          <p:nvPr/>
        </p:nvSpPr>
        <p:spPr>
          <a:xfrm>
            <a:off x="0" y="4835723"/>
            <a:ext cx="4452309" cy="523220"/>
          </a:xfrm>
          <a:prstGeom prst="rect">
            <a:avLst/>
          </a:prstGeom>
        </p:spPr>
        <p:txBody>
          <a:bodyPr wrap="none">
            <a:spAutoFit/>
          </a:bodyPr>
          <a:lstStyle/>
          <a:p>
            <a:r>
              <a:rPr lang="en-US" sz="1400" i="1" dirty="0">
                <a:solidFill>
                  <a:srgbClr val="0000CC"/>
                </a:solidFill>
              </a:rPr>
              <a:t>ACSQHC,2019</a:t>
            </a:r>
            <a:r>
              <a:rPr lang="el-GR" sz="1400" i="1" dirty="0">
                <a:solidFill>
                  <a:srgbClr val="0000CC"/>
                </a:solidFill>
              </a:rPr>
              <a:t> – </a:t>
            </a:r>
            <a:r>
              <a:rPr lang="en-US" sz="1400" i="1" dirty="0">
                <a:solidFill>
                  <a:srgbClr val="0000CC"/>
                </a:solidFill>
              </a:rPr>
              <a:t>CDC, 2011 - </a:t>
            </a:r>
            <a:r>
              <a:rPr lang="en-US" sz="1400" i="1" dirty="0" err="1">
                <a:solidFill>
                  <a:srgbClr val="0000CC"/>
                </a:solidFill>
              </a:rPr>
              <a:t>NHSGGC</a:t>
            </a:r>
            <a:r>
              <a:rPr lang="el-GR" sz="1400" i="1" dirty="0">
                <a:solidFill>
                  <a:srgbClr val="0000CC"/>
                </a:solidFill>
              </a:rPr>
              <a:t>, 2019</a:t>
            </a:r>
            <a:r>
              <a:rPr lang="en-US" sz="1400" i="1" dirty="0">
                <a:solidFill>
                  <a:srgbClr val="0000CC"/>
                </a:solidFill>
              </a:rPr>
              <a:t> – </a:t>
            </a:r>
            <a:r>
              <a:rPr lang="en-US" sz="1400" i="1" dirty="0" err="1">
                <a:solidFill>
                  <a:srgbClr val="0000CC"/>
                </a:solidFill>
              </a:rPr>
              <a:t>AAGBI</a:t>
            </a:r>
            <a:r>
              <a:rPr lang="en-US" sz="1400" i="1" dirty="0">
                <a:solidFill>
                  <a:srgbClr val="0000CC"/>
                </a:solidFill>
              </a:rPr>
              <a:t>, 2016 </a:t>
            </a:r>
            <a:endParaRPr lang="el-GR" sz="1400" i="1" dirty="0">
              <a:solidFill>
                <a:srgbClr val="0000CC"/>
              </a:solidFill>
            </a:endParaRPr>
          </a:p>
          <a:p>
            <a:endParaRPr lang="el-GR" sz="1400" i="1" dirty="0">
              <a:solidFill>
                <a:srgbClr val="0000CC"/>
              </a:solidFill>
            </a:endParaRPr>
          </a:p>
        </p:txBody>
      </p:sp>
      <p:pic>
        <p:nvPicPr>
          <p:cNvPr id="4" name="Εικόνα 3"/>
          <p:cNvPicPr>
            <a:picLocks noChangeAspect="1"/>
          </p:cNvPicPr>
          <p:nvPr/>
        </p:nvPicPr>
        <p:blipFill rotWithShape="1">
          <a:blip r:embed="rId2" cstate="print"/>
          <a:srcRect l="-163" t="52192" r="-1"/>
          <a:stretch/>
        </p:blipFill>
        <p:spPr>
          <a:xfrm>
            <a:off x="0" y="0"/>
            <a:ext cx="9144000" cy="5160924"/>
          </a:xfrm>
          <a:prstGeom prst="rect">
            <a:avLst/>
          </a:prstGeom>
        </p:spPr>
      </p:pic>
    </p:spTree>
    <p:extLst>
      <p:ext uri="{BB962C8B-B14F-4D97-AF65-F5344CB8AC3E}">
        <p14:creationId xmlns:p14="http://schemas.microsoft.com/office/powerpoint/2010/main" val="3605375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4" name="Εικόνα 3"/>
          <p:cNvPicPr>
            <a:picLocks noChangeAspect="1"/>
          </p:cNvPicPr>
          <p:nvPr/>
        </p:nvPicPr>
        <p:blipFill>
          <a:blip r:embed="rId2" cstate="print"/>
          <a:stretch>
            <a:fillRect/>
          </a:stretch>
        </p:blipFill>
        <p:spPr>
          <a:xfrm>
            <a:off x="0" y="0"/>
            <a:ext cx="4613594" cy="5143500"/>
          </a:xfrm>
          <a:prstGeom prst="rect">
            <a:avLst/>
          </a:prstGeom>
        </p:spPr>
      </p:pic>
      <p:pic>
        <p:nvPicPr>
          <p:cNvPr id="5" name="Εικόνα 4"/>
          <p:cNvPicPr>
            <a:picLocks noChangeAspect="1"/>
          </p:cNvPicPr>
          <p:nvPr/>
        </p:nvPicPr>
        <p:blipFill>
          <a:blip r:embed="rId3" cstate="print"/>
          <a:stretch>
            <a:fillRect/>
          </a:stretch>
        </p:blipFill>
        <p:spPr>
          <a:xfrm>
            <a:off x="4628704" y="0"/>
            <a:ext cx="4515296" cy="5143500"/>
          </a:xfrm>
          <a:prstGeom prst="rect">
            <a:avLst/>
          </a:prstGeom>
        </p:spPr>
      </p:pic>
    </p:spTree>
    <p:extLst>
      <p:ext uri="{BB962C8B-B14F-4D97-AF65-F5344CB8AC3E}">
        <p14:creationId xmlns:p14="http://schemas.microsoft.com/office/powerpoint/2010/main" val="19820446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213919" y="1057984"/>
            <a:ext cx="6524625" cy="3267010"/>
          </a:xfrm>
          <a:prstGeom prst="rect">
            <a:avLst/>
          </a:prstGeom>
        </p:spPr>
      </p:pic>
      <p:sp>
        <p:nvSpPr>
          <p:cNvPr id="2" name="Τίτλος 1"/>
          <p:cNvSpPr>
            <a:spLocks noGrp="1"/>
          </p:cNvSpPr>
          <p:nvPr>
            <p:ph type="title"/>
          </p:nvPr>
        </p:nvSpPr>
        <p:spPr>
          <a:xfrm>
            <a:off x="2980266" y="408692"/>
            <a:ext cx="5765527" cy="763526"/>
          </a:xfrm>
        </p:spPr>
        <p:txBody>
          <a:bodyPr/>
          <a:lstStyle/>
          <a:p>
            <a:r>
              <a:rPr lang="el-GR" dirty="0"/>
              <a:t>Κεντρικές Φλεβικές Γραμμές</a:t>
            </a:r>
          </a:p>
        </p:txBody>
      </p:sp>
      <p:sp>
        <p:nvSpPr>
          <p:cNvPr id="3" name="Θέση περιεχομένου 2"/>
          <p:cNvSpPr>
            <a:spLocks noGrp="1"/>
          </p:cNvSpPr>
          <p:nvPr>
            <p:ph idx="1"/>
          </p:nvPr>
        </p:nvSpPr>
        <p:spPr>
          <a:xfrm>
            <a:off x="6372302" y="1427973"/>
            <a:ext cx="2739734" cy="3546986"/>
          </a:xfrm>
        </p:spPr>
        <p:txBody>
          <a:bodyPr>
            <a:normAutofit fontScale="92500" lnSpcReduction="10000"/>
          </a:bodyPr>
          <a:lstStyle/>
          <a:p>
            <a:r>
              <a:rPr lang="el-GR" sz="2000" dirty="0"/>
              <a:t>Καθετήρες που εισάγονται σε μεγάλες φλέβες όπως η </a:t>
            </a:r>
            <a:r>
              <a:rPr lang="el-GR" sz="2000" dirty="0" err="1"/>
              <a:t>σφαγίτιδα</a:t>
            </a:r>
            <a:r>
              <a:rPr lang="el-GR" sz="2000" dirty="0"/>
              <a:t>, η υποκλείδιος, η </a:t>
            </a:r>
            <a:r>
              <a:rPr lang="el-GR" sz="2000" dirty="0">
                <a:solidFill>
                  <a:srgbClr val="0000CC"/>
                </a:solidFill>
              </a:rPr>
              <a:t>μηριαία</a:t>
            </a:r>
            <a:r>
              <a:rPr lang="el-GR" sz="2000" dirty="0"/>
              <a:t> κ.α.</a:t>
            </a:r>
          </a:p>
          <a:p>
            <a:r>
              <a:rPr lang="el-GR" sz="2000" dirty="0"/>
              <a:t>Τοποθετούνται από ιατρικό προσωπικό, στο χειρουργείο, στη ΜΕΘ, στη ΜΑΦ, σε κλινικές στο κρεβάτι του ασθενή.</a:t>
            </a:r>
          </a:p>
        </p:txBody>
      </p:sp>
      <p:cxnSp>
        <p:nvCxnSpPr>
          <p:cNvPr id="6" name="Ευθύγραμμο βέλος σύνδεσης 5"/>
          <p:cNvCxnSpPr>
            <a:stCxn id="8" idx="2"/>
          </p:cNvCxnSpPr>
          <p:nvPr/>
        </p:nvCxnSpPr>
        <p:spPr>
          <a:xfrm>
            <a:off x="2390284" y="1623261"/>
            <a:ext cx="262232" cy="6492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Ορθογώνιο 6"/>
          <p:cNvSpPr/>
          <p:nvPr/>
        </p:nvSpPr>
        <p:spPr>
          <a:xfrm>
            <a:off x="149626" y="4390209"/>
            <a:ext cx="6122704" cy="646331"/>
          </a:xfrm>
          <a:prstGeom prst="rect">
            <a:avLst/>
          </a:prstGeom>
        </p:spPr>
        <p:txBody>
          <a:bodyPr wrap="square">
            <a:spAutoFit/>
          </a:bodyPr>
          <a:lstStyle/>
          <a:p>
            <a:r>
              <a:rPr lang="el-GR" dirty="0"/>
              <a:t>Υπάρχουν διάφοροι τύποι καθετήρων ανάλογα με το σκοπό της χρήσης τους και σύμφωνα με τις θεραπευτικές ανάγκες.</a:t>
            </a:r>
          </a:p>
        </p:txBody>
      </p:sp>
      <p:sp>
        <p:nvSpPr>
          <p:cNvPr id="8" name="Ορθογώνιο 7"/>
          <p:cNvSpPr/>
          <p:nvPr/>
        </p:nvSpPr>
        <p:spPr>
          <a:xfrm>
            <a:off x="104284" y="976930"/>
            <a:ext cx="4572000" cy="646331"/>
          </a:xfrm>
          <a:prstGeom prst="rect">
            <a:avLst/>
          </a:prstGeom>
        </p:spPr>
        <p:txBody>
          <a:bodyPr>
            <a:spAutoFit/>
          </a:bodyPr>
          <a:lstStyle/>
          <a:p>
            <a:r>
              <a:rPr lang="el-GR" dirty="0"/>
              <a:t>Να θυμάστε στην μηριαία φλέβα το αρκτικόλεξο ΦΑΝ (Φλέβα – Αρτηρία – Νεύρο)</a:t>
            </a:r>
          </a:p>
        </p:txBody>
      </p:sp>
    </p:spTree>
    <p:extLst>
      <p:ext uri="{BB962C8B-B14F-4D97-AF65-F5344CB8AC3E}">
        <p14:creationId xmlns:p14="http://schemas.microsoft.com/office/powerpoint/2010/main" val="89683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stretch>
            <a:fillRect/>
          </a:stretch>
        </p:blipFill>
        <p:spPr>
          <a:xfrm>
            <a:off x="1710266" y="2641600"/>
            <a:ext cx="3395133" cy="2501900"/>
          </a:xfrm>
          <a:prstGeom prst="rect">
            <a:avLst/>
          </a:prstGeom>
        </p:spPr>
      </p:pic>
      <p:sp>
        <p:nvSpPr>
          <p:cNvPr id="2" name="Τίτλος 1"/>
          <p:cNvSpPr>
            <a:spLocks noGrp="1"/>
          </p:cNvSpPr>
          <p:nvPr>
            <p:ph type="title"/>
          </p:nvPr>
        </p:nvSpPr>
        <p:spPr>
          <a:xfrm>
            <a:off x="2980266" y="408692"/>
            <a:ext cx="5765527" cy="763526"/>
          </a:xfrm>
        </p:spPr>
        <p:txBody>
          <a:bodyPr>
            <a:normAutofit fontScale="90000"/>
          </a:bodyPr>
          <a:lstStyle/>
          <a:p>
            <a:pPr algn="ctr"/>
            <a:r>
              <a:rPr lang="el-GR" dirty="0"/>
              <a:t>Κεντρικές Φλεβικές Γραμμές </a:t>
            </a:r>
            <a:br>
              <a:rPr lang="el-GR" dirty="0"/>
            </a:br>
            <a:r>
              <a:rPr lang="el-GR" dirty="0"/>
              <a:t>ΕΙΔΗ</a:t>
            </a:r>
          </a:p>
        </p:txBody>
      </p:sp>
      <p:sp>
        <p:nvSpPr>
          <p:cNvPr id="3" name="Θέση περιεχομένου 2"/>
          <p:cNvSpPr>
            <a:spLocks noGrp="1"/>
          </p:cNvSpPr>
          <p:nvPr>
            <p:ph idx="1"/>
          </p:nvPr>
        </p:nvSpPr>
        <p:spPr>
          <a:xfrm>
            <a:off x="0" y="1172218"/>
            <a:ext cx="6417733" cy="3606258"/>
          </a:xfrm>
        </p:spPr>
        <p:txBody>
          <a:bodyPr>
            <a:normAutofit/>
          </a:bodyPr>
          <a:lstStyle/>
          <a:p>
            <a:pPr marL="0" indent="0">
              <a:buNone/>
            </a:pPr>
            <a:r>
              <a:rPr lang="el-GR" dirty="0"/>
              <a:t>1) Περιφερικά εισαγόμενοι κεντρικοί φλεβικοί καθετήρες (</a:t>
            </a:r>
            <a:r>
              <a:rPr lang="el-GR" dirty="0" err="1"/>
              <a:t>PICC</a:t>
            </a:r>
            <a:r>
              <a:rPr lang="el-GR" dirty="0"/>
              <a:t>).</a:t>
            </a:r>
            <a:r>
              <a:rPr lang="en-US" dirty="0"/>
              <a:t> </a:t>
            </a:r>
            <a:r>
              <a:rPr lang="el-GR" dirty="0"/>
              <a:t>Τοποθετούνται στο βραχίονα στην κεφαλική ή βασιλική φλέβα, είναι συνήθως με δύο αυλούς και διαρκούν &gt;10 μέρες.</a:t>
            </a:r>
          </a:p>
        </p:txBody>
      </p:sp>
      <p:pic>
        <p:nvPicPr>
          <p:cNvPr id="5" name="Εικόνα 4"/>
          <p:cNvPicPr>
            <a:picLocks noChangeAspect="1"/>
          </p:cNvPicPr>
          <p:nvPr/>
        </p:nvPicPr>
        <p:blipFill>
          <a:blip r:embed="rId3" cstate="print"/>
          <a:stretch>
            <a:fillRect/>
          </a:stretch>
        </p:blipFill>
        <p:spPr>
          <a:xfrm>
            <a:off x="6394450" y="1172218"/>
            <a:ext cx="2749550" cy="3971282"/>
          </a:xfrm>
          <a:prstGeom prst="rect">
            <a:avLst/>
          </a:prstGeom>
        </p:spPr>
      </p:pic>
    </p:spTree>
    <p:extLst>
      <p:ext uri="{BB962C8B-B14F-4D97-AF65-F5344CB8AC3E}">
        <p14:creationId xmlns:p14="http://schemas.microsoft.com/office/powerpoint/2010/main" val="2576023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02688" y="0"/>
            <a:ext cx="7541312" cy="923278"/>
          </a:xfrm>
        </p:spPr>
        <p:txBody>
          <a:bodyPr>
            <a:noAutofit/>
          </a:bodyPr>
          <a:lstStyle/>
          <a:p>
            <a:pPr algn="ctr"/>
            <a:r>
              <a:rPr lang="el-GR" sz="2800" dirty="0"/>
              <a:t>ΑΓΓΕΙΑΚΗ ΠΡΟΣΠΕΛΑΣΗ </a:t>
            </a:r>
            <a:br>
              <a:rPr lang="el-GR" sz="2800" dirty="0"/>
            </a:br>
            <a:r>
              <a:rPr lang="el-GR" sz="2800" dirty="0"/>
              <a:t>ΜΕΓΕΘΗ (ΔΙΑΜΕΤΡΟΣ ΦΛΕΒΩΝ ) &amp; ΑΙΜΑΤΙΚΗ ΡΟΗ</a:t>
            </a:r>
            <a:endParaRPr lang="en-US" sz="2800" dirty="0"/>
          </a:p>
        </p:txBody>
      </p:sp>
      <p:pic>
        <p:nvPicPr>
          <p:cNvPr id="3" name="Εικόνα 2"/>
          <p:cNvPicPr>
            <a:picLocks noChangeAspect="1"/>
          </p:cNvPicPr>
          <p:nvPr/>
        </p:nvPicPr>
        <p:blipFill>
          <a:blip r:embed="rId2" cstate="print"/>
          <a:stretch>
            <a:fillRect/>
          </a:stretch>
        </p:blipFill>
        <p:spPr>
          <a:xfrm>
            <a:off x="1602687" y="923278"/>
            <a:ext cx="7541313" cy="4220772"/>
          </a:xfrm>
          <a:prstGeom prst="rect">
            <a:avLst/>
          </a:prstGeom>
        </p:spPr>
      </p:pic>
    </p:spTree>
    <p:extLst>
      <p:ext uri="{BB962C8B-B14F-4D97-AF65-F5344CB8AC3E}">
        <p14:creationId xmlns:p14="http://schemas.microsoft.com/office/powerpoint/2010/main" val="3556303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80266" y="408692"/>
            <a:ext cx="5765527" cy="763526"/>
          </a:xfrm>
        </p:spPr>
        <p:txBody>
          <a:bodyPr>
            <a:normAutofit fontScale="90000"/>
          </a:bodyPr>
          <a:lstStyle/>
          <a:p>
            <a:pPr algn="ctr"/>
            <a:r>
              <a:rPr lang="el-GR" dirty="0"/>
              <a:t>Κεντρικές Φλεβικές Γραμμές </a:t>
            </a:r>
            <a:br>
              <a:rPr lang="el-GR" dirty="0"/>
            </a:br>
            <a:r>
              <a:rPr lang="el-GR" dirty="0"/>
              <a:t>ΕΙΔΗ</a:t>
            </a:r>
          </a:p>
        </p:txBody>
      </p:sp>
      <p:sp>
        <p:nvSpPr>
          <p:cNvPr id="3" name="Θέση περιεχομένου 2"/>
          <p:cNvSpPr>
            <a:spLocks noGrp="1"/>
          </p:cNvSpPr>
          <p:nvPr>
            <p:ph idx="1"/>
          </p:nvPr>
        </p:nvSpPr>
        <p:spPr>
          <a:xfrm>
            <a:off x="0" y="1209903"/>
            <a:ext cx="9144000" cy="3546986"/>
          </a:xfrm>
        </p:spPr>
        <p:txBody>
          <a:bodyPr>
            <a:normAutofit/>
          </a:bodyPr>
          <a:lstStyle/>
          <a:p>
            <a:pPr marL="0" indent="0">
              <a:buNone/>
            </a:pPr>
            <a:r>
              <a:rPr lang="el-GR" dirty="0"/>
              <a:t>2)</a:t>
            </a:r>
            <a:r>
              <a:rPr lang="el-GR" dirty="0" err="1"/>
              <a:t>Εμφυτεύσιμοι</a:t>
            </a:r>
            <a:r>
              <a:rPr lang="el-GR" dirty="0"/>
              <a:t> (</a:t>
            </a:r>
            <a:r>
              <a:rPr lang="el-GR" dirty="0" err="1"/>
              <a:t>tunneled</a:t>
            </a:r>
            <a:r>
              <a:rPr lang="el-GR" dirty="0"/>
              <a:t>) τύπου </a:t>
            </a:r>
            <a:r>
              <a:rPr lang="el-GR" dirty="0" err="1"/>
              <a:t>Hickman</a:t>
            </a:r>
            <a:r>
              <a:rPr lang="el-GR" dirty="0"/>
              <a:t> τοποθετούνται στην υποκλείδια, έσω </a:t>
            </a:r>
            <a:r>
              <a:rPr lang="el-GR" dirty="0" err="1"/>
              <a:t>σφαγίτιδα</a:t>
            </a:r>
            <a:r>
              <a:rPr lang="el-GR" dirty="0"/>
              <a:t>, ή μηριαία φλέβα έχουν 3 αυλούς και διάρκεια από 3 εβδομάδες έως 6 μήνες.</a:t>
            </a:r>
          </a:p>
        </p:txBody>
      </p:sp>
      <p:pic>
        <p:nvPicPr>
          <p:cNvPr id="4" name="Εικόνα 3"/>
          <p:cNvPicPr>
            <a:picLocks noChangeAspect="1"/>
          </p:cNvPicPr>
          <p:nvPr/>
        </p:nvPicPr>
        <p:blipFill>
          <a:blip r:embed="rId2" cstate="print"/>
          <a:stretch>
            <a:fillRect/>
          </a:stretch>
        </p:blipFill>
        <p:spPr>
          <a:xfrm>
            <a:off x="-1" y="2547088"/>
            <a:ext cx="2404533" cy="2558953"/>
          </a:xfrm>
          <a:prstGeom prst="rect">
            <a:avLst/>
          </a:prstGeom>
        </p:spPr>
      </p:pic>
      <p:pic>
        <p:nvPicPr>
          <p:cNvPr id="5" name="Εικόνα 4"/>
          <p:cNvPicPr>
            <a:picLocks noChangeAspect="1"/>
          </p:cNvPicPr>
          <p:nvPr/>
        </p:nvPicPr>
        <p:blipFill rotWithShape="1">
          <a:blip r:embed="rId3" cstate="print"/>
          <a:srcRect l="21701" t="12992" r="21875" b="31684"/>
          <a:stretch/>
        </p:blipFill>
        <p:spPr>
          <a:xfrm>
            <a:off x="5621867" y="2515917"/>
            <a:ext cx="3522133" cy="2590123"/>
          </a:xfrm>
          <a:prstGeom prst="rect">
            <a:avLst/>
          </a:prstGeom>
        </p:spPr>
      </p:pic>
      <p:pic>
        <p:nvPicPr>
          <p:cNvPr id="6" name="Εικόνα 5"/>
          <p:cNvPicPr>
            <a:picLocks noChangeAspect="1"/>
          </p:cNvPicPr>
          <p:nvPr/>
        </p:nvPicPr>
        <p:blipFill rotWithShape="1">
          <a:blip r:embed="rId4" cstate="print"/>
          <a:srcRect l="5833" t="12639" r="13334" b="12176"/>
          <a:stretch/>
        </p:blipFill>
        <p:spPr>
          <a:xfrm>
            <a:off x="2404532" y="2547088"/>
            <a:ext cx="3437467" cy="2596412"/>
          </a:xfrm>
          <a:prstGeom prst="rect">
            <a:avLst/>
          </a:prstGeom>
        </p:spPr>
      </p:pic>
    </p:spTree>
    <p:extLst>
      <p:ext uri="{BB962C8B-B14F-4D97-AF65-F5344CB8AC3E}">
        <p14:creationId xmlns:p14="http://schemas.microsoft.com/office/powerpoint/2010/main" val="41986363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80266" y="408692"/>
            <a:ext cx="5765527" cy="763526"/>
          </a:xfrm>
        </p:spPr>
        <p:txBody>
          <a:bodyPr/>
          <a:lstStyle/>
          <a:p>
            <a:r>
              <a:rPr lang="el-GR" dirty="0"/>
              <a:t>Κεντρικές Φλεβικές Γραμμές</a:t>
            </a:r>
          </a:p>
        </p:txBody>
      </p:sp>
      <p:sp>
        <p:nvSpPr>
          <p:cNvPr id="3" name="Θέση περιεχομένου 2"/>
          <p:cNvSpPr>
            <a:spLocks noGrp="1"/>
          </p:cNvSpPr>
          <p:nvPr>
            <p:ph idx="1"/>
          </p:nvPr>
        </p:nvSpPr>
        <p:spPr>
          <a:xfrm>
            <a:off x="0" y="1231490"/>
            <a:ext cx="9347200" cy="3546986"/>
          </a:xfrm>
        </p:spPr>
        <p:txBody>
          <a:bodyPr/>
          <a:lstStyle/>
          <a:p>
            <a:pPr marL="0" indent="0">
              <a:buNone/>
            </a:pPr>
            <a:r>
              <a:rPr lang="el-GR" dirty="0"/>
              <a:t>3) Εμφυτευμένοι (</a:t>
            </a:r>
            <a:r>
              <a:rPr lang="el-GR" dirty="0" err="1"/>
              <a:t>ports</a:t>
            </a:r>
            <a:r>
              <a:rPr lang="el-GR" dirty="0"/>
              <a:t>) τοποθετούνται στην υποκλείδιο ή μηριαία φλέβα και έχουν διάρκεια από ένα μήνα έως 2 έτη</a:t>
            </a:r>
          </a:p>
        </p:txBody>
      </p:sp>
      <p:pic>
        <p:nvPicPr>
          <p:cNvPr id="4" name="Εικόνα 3"/>
          <p:cNvPicPr>
            <a:picLocks noChangeAspect="1"/>
          </p:cNvPicPr>
          <p:nvPr/>
        </p:nvPicPr>
        <p:blipFill rotWithShape="1">
          <a:blip r:embed="rId2" cstate="print"/>
          <a:srcRect l="14723" t="8549" r="15555" b="10216"/>
          <a:stretch/>
        </p:blipFill>
        <p:spPr>
          <a:xfrm>
            <a:off x="4445000" y="2124915"/>
            <a:ext cx="4605867" cy="3018585"/>
          </a:xfrm>
          <a:prstGeom prst="rect">
            <a:avLst/>
          </a:prstGeom>
        </p:spPr>
      </p:pic>
      <p:pic>
        <p:nvPicPr>
          <p:cNvPr id="5" name="Εικόνα 4"/>
          <p:cNvPicPr>
            <a:picLocks noChangeAspect="1"/>
          </p:cNvPicPr>
          <p:nvPr/>
        </p:nvPicPr>
        <p:blipFill>
          <a:blip r:embed="rId3" cstate="print"/>
          <a:stretch>
            <a:fillRect/>
          </a:stretch>
        </p:blipFill>
        <p:spPr>
          <a:xfrm>
            <a:off x="93133" y="2124914"/>
            <a:ext cx="4351867" cy="3018585"/>
          </a:xfrm>
          <a:prstGeom prst="rect">
            <a:avLst/>
          </a:prstGeom>
        </p:spPr>
      </p:pic>
    </p:spTree>
    <p:extLst>
      <p:ext uri="{BB962C8B-B14F-4D97-AF65-F5344CB8AC3E}">
        <p14:creationId xmlns:p14="http://schemas.microsoft.com/office/powerpoint/2010/main" val="980610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cstate="print"/>
          <a:srcRect t="3723" b="1312"/>
          <a:stretch/>
        </p:blipFill>
        <p:spPr>
          <a:xfrm>
            <a:off x="3733170" y="1098698"/>
            <a:ext cx="5410830" cy="4032522"/>
          </a:xfrm>
          <a:prstGeom prst="rect">
            <a:avLst/>
          </a:prstGeom>
        </p:spPr>
      </p:pic>
      <p:sp>
        <p:nvSpPr>
          <p:cNvPr id="2" name="Τίτλος 1"/>
          <p:cNvSpPr>
            <a:spLocks noGrp="1"/>
          </p:cNvSpPr>
          <p:nvPr>
            <p:ph type="title"/>
          </p:nvPr>
        </p:nvSpPr>
        <p:spPr>
          <a:xfrm>
            <a:off x="3025608" y="335172"/>
            <a:ext cx="5765527" cy="763526"/>
          </a:xfrm>
        </p:spPr>
        <p:txBody>
          <a:bodyPr/>
          <a:lstStyle/>
          <a:p>
            <a:r>
              <a:rPr lang="el-GR" dirty="0"/>
              <a:t>Κεντρικές Φλεβικές Γραμμές</a:t>
            </a:r>
          </a:p>
        </p:txBody>
      </p:sp>
      <p:sp>
        <p:nvSpPr>
          <p:cNvPr id="3" name="Θέση περιεχομένου 2"/>
          <p:cNvSpPr>
            <a:spLocks noGrp="1"/>
          </p:cNvSpPr>
          <p:nvPr>
            <p:ph idx="1"/>
          </p:nvPr>
        </p:nvSpPr>
        <p:spPr>
          <a:xfrm>
            <a:off x="-4233" y="1409405"/>
            <a:ext cx="3850760" cy="3546986"/>
          </a:xfrm>
        </p:spPr>
        <p:txBody>
          <a:bodyPr/>
          <a:lstStyle/>
          <a:p>
            <a:pPr marL="0" indent="0">
              <a:buNone/>
            </a:pPr>
            <a:r>
              <a:rPr lang="el-GR" dirty="0"/>
              <a:t>4)Μη </a:t>
            </a:r>
            <a:r>
              <a:rPr lang="el-GR" dirty="0" err="1"/>
              <a:t>εμφυτεύσιμοι</a:t>
            </a:r>
            <a:r>
              <a:rPr lang="el-GR" dirty="0"/>
              <a:t> (Non </a:t>
            </a:r>
            <a:r>
              <a:rPr lang="el-GR" dirty="0" err="1"/>
              <a:t>tunneled</a:t>
            </a:r>
            <a:r>
              <a:rPr lang="el-GR" dirty="0"/>
              <a:t>) τοποθετούνται στην υποκλείδιο, </a:t>
            </a:r>
            <a:r>
              <a:rPr lang="el-GR" dirty="0" err="1"/>
              <a:t>σφαγίτιδα</a:t>
            </a:r>
            <a:r>
              <a:rPr lang="el-GR" dirty="0"/>
              <a:t>, ή μηριαία φλέβα, με πολλούς αυλούς και διάρκεια από λίγες μέρες έως 2 εβδομάδες</a:t>
            </a:r>
          </a:p>
        </p:txBody>
      </p:sp>
    </p:spTree>
    <p:extLst>
      <p:ext uri="{BB962C8B-B14F-4D97-AF65-F5344CB8AC3E}">
        <p14:creationId xmlns:p14="http://schemas.microsoft.com/office/powerpoint/2010/main" val="36080837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6 - Θέση περιεχομένου"/>
          <p:cNvGraphicFramePr>
            <a:graphicFrameLocks/>
          </p:cNvGraphicFramePr>
          <p:nvPr>
            <p:extLst>
              <p:ext uri="{D42A27DB-BD31-4B8C-83A1-F6EECF244321}">
                <p14:modId xmlns:p14="http://schemas.microsoft.com/office/powerpoint/2010/main" val="2931149119"/>
              </p:ext>
            </p:extLst>
          </p:nvPr>
        </p:nvGraphicFramePr>
        <p:xfrm>
          <a:off x="0" y="0"/>
          <a:ext cx="9144000" cy="5143500"/>
        </p:xfrm>
        <a:graphic>
          <a:graphicData uri="http://schemas.openxmlformats.org/drawingml/2006/table">
            <a:tbl>
              <a:tblPr firstRow="1" bandRow="1">
                <a:tableStyleId>{00A15C55-8517-42AA-B614-E9B94910E393}</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7106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dirty="0">
                          <a:ln>
                            <a:noFill/>
                          </a:ln>
                          <a:solidFill>
                            <a:schemeClr val="tx1"/>
                          </a:solidFill>
                          <a:effectLst/>
                          <a:latin typeface="+mj-lt"/>
                          <a:cs typeface="Arial" charset="0"/>
                        </a:rPr>
                        <a:t>Θέση</a:t>
                      </a:r>
                    </a:p>
                    <a:p>
                      <a:endParaRPr lang="el-GR" sz="2000" b="1" dirty="0">
                        <a:solidFill>
                          <a:schemeClr val="tx1"/>
                        </a:solidFill>
                        <a:latin typeface="+mj-lt"/>
                      </a:endParaRPr>
                    </a:p>
                  </a:txBody>
                  <a:tcPr>
                    <a:solidFill>
                      <a:schemeClr val="accent1">
                        <a:lumMod val="20000"/>
                        <a:lumOff val="80000"/>
                      </a:schemeClr>
                    </a:solidFill>
                  </a:tcPr>
                </a:tc>
                <a:tc>
                  <a:txBody>
                    <a:bodyPr/>
                    <a:lstStyle/>
                    <a:p>
                      <a:r>
                        <a:rPr lang="el-GR" sz="2000" b="1" dirty="0">
                          <a:solidFill>
                            <a:schemeClr val="tx1"/>
                          </a:solidFill>
                          <a:latin typeface="+mj-lt"/>
                        </a:rPr>
                        <a:t>Πλεονεκτήματα</a:t>
                      </a:r>
                    </a:p>
                  </a:txBody>
                  <a:tcPr>
                    <a:solidFill>
                      <a:schemeClr val="accent1">
                        <a:lumMod val="20000"/>
                        <a:lumOff val="80000"/>
                      </a:schemeClr>
                    </a:solidFill>
                  </a:tcPr>
                </a:tc>
                <a:tc>
                  <a:txBody>
                    <a:bodyPr/>
                    <a:lstStyle/>
                    <a:p>
                      <a:r>
                        <a:rPr lang="el-GR" sz="2000" b="1" dirty="0">
                          <a:solidFill>
                            <a:schemeClr val="tx1"/>
                          </a:solidFill>
                          <a:latin typeface="+mj-lt"/>
                        </a:rPr>
                        <a:t>Μειονεκτήματα</a:t>
                      </a:r>
                    </a:p>
                  </a:txBody>
                  <a:tcPr>
                    <a:solidFill>
                      <a:schemeClr val="accent1">
                        <a:lumMod val="20000"/>
                        <a:lumOff val="80000"/>
                      </a:schemeClr>
                    </a:solidFill>
                  </a:tcPr>
                </a:tc>
                <a:extLst>
                  <a:ext uri="{0D108BD9-81ED-4DB2-BD59-A6C34878D82A}">
                    <a16:rowId xmlns:a16="http://schemas.microsoft.com/office/drawing/2014/main" val="10000"/>
                  </a:ext>
                </a:extLst>
              </a:tr>
              <a:tr h="44328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cap="none" normalizeH="0" baseline="0" dirty="0">
                        <a:ln>
                          <a:noFill/>
                        </a:ln>
                        <a:solidFill>
                          <a:schemeClr val="tx1"/>
                        </a:solidFill>
                        <a:effectLst/>
                        <a:latin typeface="+mj-lt"/>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cap="none" normalizeH="0" baseline="0" dirty="0">
                        <a:ln>
                          <a:noFill/>
                        </a:ln>
                        <a:solidFill>
                          <a:schemeClr val="tx1"/>
                        </a:solidFill>
                        <a:effectLst/>
                        <a:latin typeface="+mj-lt"/>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cap="none" normalizeH="0" baseline="0" dirty="0">
                        <a:ln>
                          <a:noFill/>
                        </a:ln>
                        <a:solidFill>
                          <a:schemeClr val="tx1"/>
                        </a:solidFill>
                        <a:effectLst/>
                        <a:latin typeface="+mj-lt"/>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cap="none" normalizeH="0" baseline="0" dirty="0">
                        <a:ln>
                          <a:noFill/>
                        </a:ln>
                        <a:solidFill>
                          <a:schemeClr val="tx1"/>
                        </a:solidFill>
                        <a:effectLst/>
                        <a:latin typeface="+mj-lt"/>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cap="none" normalizeH="0" baseline="0" dirty="0">
                        <a:ln>
                          <a:noFill/>
                        </a:ln>
                        <a:solidFill>
                          <a:schemeClr val="tx1"/>
                        </a:solidFill>
                        <a:effectLst/>
                        <a:latin typeface="+mj-lt"/>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800" b="1" i="0" u="none" strike="noStrike" cap="none" normalizeH="0" baseline="0" dirty="0">
                        <a:ln>
                          <a:noFill/>
                        </a:ln>
                        <a:solidFill>
                          <a:schemeClr val="tx1"/>
                        </a:solidFill>
                        <a:effectLst/>
                        <a:latin typeface="+mj-lt"/>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800" b="1" i="0" u="none" strike="noStrike" cap="none" normalizeH="0" baseline="0" dirty="0">
                        <a:ln>
                          <a:noFill/>
                        </a:ln>
                        <a:solidFill>
                          <a:schemeClr val="tx1"/>
                        </a:solidFill>
                        <a:effectLst/>
                        <a:latin typeface="+mj-lt"/>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1" i="0" u="none" strike="noStrike" cap="none" normalizeH="0" baseline="0" dirty="0">
                          <a:ln>
                            <a:noFill/>
                          </a:ln>
                          <a:solidFill>
                            <a:schemeClr val="tx1"/>
                          </a:solidFill>
                          <a:effectLst/>
                          <a:latin typeface="+mj-lt"/>
                          <a:cs typeface="Arial" charset="0"/>
                        </a:rPr>
                        <a:t>Υποκλείδιος φλέβα </a:t>
                      </a:r>
                    </a:p>
                    <a:p>
                      <a:endParaRPr lang="el-GR" sz="1800" b="0" dirty="0">
                        <a:solidFill>
                          <a:schemeClr val="tx1"/>
                        </a:solidFill>
                        <a:latin typeface="+mj-lt"/>
                      </a:endParaRPr>
                    </a:p>
                  </a:txBody>
                  <a:tcPr>
                    <a:solidFill>
                      <a:schemeClr val="accent1">
                        <a:lumMod val="20000"/>
                        <a:lumOff val="80000"/>
                      </a:schemeClr>
                    </a:solidFill>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2000" b="0" i="0" u="none" strike="noStrike" cap="none" normalizeH="0" baseline="0" dirty="0">
                          <a:ln>
                            <a:noFill/>
                          </a:ln>
                          <a:solidFill>
                            <a:schemeClr val="tx1"/>
                          </a:solidFill>
                          <a:effectLst/>
                          <a:latin typeface="+mj-lt"/>
                          <a:cs typeface="Arial" charset="0"/>
                        </a:rPr>
                        <a:t>Γρήγορη  ροή υγρών</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2000" b="0" i="0" u="none" strike="noStrike" cap="none" normalizeH="0" baseline="0" dirty="0">
                          <a:ln>
                            <a:noFill/>
                          </a:ln>
                          <a:solidFill>
                            <a:schemeClr val="tx1"/>
                          </a:solidFill>
                          <a:effectLst/>
                          <a:latin typeface="+mj-lt"/>
                          <a:cs typeface="Arial" charset="0"/>
                        </a:rPr>
                        <a:t>Χαμηλή συχνότητα επιπλοκών </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2000" b="0" i="0" u="none" strike="noStrike" cap="none" normalizeH="0" baseline="0" dirty="0">
                          <a:ln>
                            <a:noFill/>
                          </a:ln>
                          <a:solidFill>
                            <a:schemeClr val="tx1"/>
                          </a:solidFill>
                          <a:effectLst/>
                          <a:latin typeface="+mj-lt"/>
                          <a:cs typeface="Arial" charset="0"/>
                        </a:rPr>
                        <a:t>Λιγότερο περιοριστική για τον ασθενή </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2000" b="0" i="0" u="none" strike="noStrike" cap="none" normalizeH="0" baseline="0" dirty="0">
                          <a:ln>
                            <a:noFill/>
                          </a:ln>
                          <a:solidFill>
                            <a:schemeClr val="tx1"/>
                          </a:solidFill>
                          <a:effectLst/>
                          <a:latin typeface="+mj-lt"/>
                          <a:cs typeface="Arial" charset="0"/>
                        </a:rPr>
                        <a:t>Μειωμένη συχν. Λοίμωξης</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2000" b="0" i="0" u="none" strike="noStrike" cap="none" normalizeH="0" baseline="0" dirty="0">
                          <a:ln>
                            <a:noFill/>
                          </a:ln>
                          <a:solidFill>
                            <a:schemeClr val="tx1"/>
                          </a:solidFill>
                          <a:effectLst/>
                          <a:latin typeface="+mj-lt"/>
                          <a:cs typeface="Arial" charset="0"/>
                        </a:rPr>
                        <a:t>Επιλογή σε υπογκαιμική καταπληξία</a:t>
                      </a:r>
                    </a:p>
                    <a:p>
                      <a:pPr>
                        <a:buFont typeface="Wingdings" pitchFamily="2" charset="2"/>
                        <a:buChar char="q"/>
                      </a:pPr>
                      <a:endParaRPr lang="el-GR" sz="2000" b="0" dirty="0">
                        <a:solidFill>
                          <a:schemeClr val="tx1"/>
                        </a:solidFill>
                        <a:latin typeface="+mj-lt"/>
                      </a:endParaRPr>
                    </a:p>
                  </a:txBody>
                  <a:tcPr>
                    <a:solidFill>
                      <a:schemeClr val="accent1">
                        <a:lumMod val="20000"/>
                        <a:lumOff val="80000"/>
                      </a:schemeClr>
                    </a:solidFill>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2000" b="0" i="0" u="none" strike="noStrike" cap="none" normalizeH="0" baseline="0" dirty="0">
                          <a:ln>
                            <a:noFill/>
                          </a:ln>
                          <a:solidFill>
                            <a:schemeClr val="tx1"/>
                          </a:solidFill>
                          <a:effectLst/>
                          <a:latin typeface="+mj-lt"/>
                          <a:cs typeface="Arial" charset="0"/>
                        </a:rPr>
                        <a:t>πνευμοθώρακας</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2000" b="0" i="0" u="none" strike="noStrike" cap="none" normalizeH="0" baseline="0" dirty="0">
                          <a:ln>
                            <a:noFill/>
                          </a:ln>
                          <a:solidFill>
                            <a:schemeClr val="tx1"/>
                          </a:solidFill>
                          <a:effectLst/>
                          <a:latin typeface="+mj-lt"/>
                          <a:cs typeface="Arial" charset="0"/>
                        </a:rPr>
                        <a:t>Τρώση υποκλείδιας αρτηρίας </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2000" b="0" i="0" u="none" strike="noStrike" cap="none" normalizeH="0" baseline="0" dirty="0">
                          <a:ln>
                            <a:noFill/>
                          </a:ln>
                          <a:solidFill>
                            <a:schemeClr val="tx1"/>
                          </a:solidFill>
                          <a:effectLst/>
                          <a:latin typeface="+mj-lt"/>
                          <a:cs typeface="Arial" charset="0"/>
                        </a:rPr>
                        <a:t>Δύσκολος ο έλεγχος αιμορραγίας</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2000" b="0" i="0" u="none" strike="noStrike" cap="none" normalizeH="0" baseline="0" dirty="0">
                          <a:ln>
                            <a:noFill/>
                          </a:ln>
                          <a:solidFill>
                            <a:schemeClr val="tx1"/>
                          </a:solidFill>
                          <a:effectLst/>
                          <a:latin typeface="+mj-lt"/>
                          <a:cs typeface="Arial" charset="0"/>
                        </a:rPr>
                        <a:t>Αποφυγή σε υποξαιμία</a:t>
                      </a:r>
                    </a:p>
                    <a:p>
                      <a:pPr>
                        <a:buFont typeface="Wingdings" pitchFamily="2" charset="2"/>
                        <a:buNone/>
                      </a:pPr>
                      <a:endParaRPr lang="el-GR" sz="2000" b="0" dirty="0">
                        <a:solidFill>
                          <a:schemeClr val="tx1"/>
                        </a:solidFill>
                        <a:latin typeface="+mj-lt"/>
                      </a:endParaRPr>
                    </a:p>
                  </a:txBody>
                  <a:tcP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
        <p:nvSpPr>
          <p:cNvPr id="6" name="Τίτλος 1"/>
          <p:cNvSpPr txBox="1">
            <a:spLocks/>
          </p:cNvSpPr>
          <p:nvPr/>
        </p:nvSpPr>
        <p:spPr>
          <a:xfrm>
            <a:off x="0" y="4409610"/>
            <a:ext cx="9143999" cy="763526"/>
          </a:xfrm>
          <a:prstGeom prst="rect">
            <a:avLst/>
          </a:prstGeom>
        </p:spPr>
        <p:txBody>
          <a:bodyPr vert="horz" lIns="91440" tIns="45720" rIns="91440" bIns="45720" rtlCol="0" anchor="ctr">
            <a:normAutofit fontScale="90000"/>
          </a:bodyPr>
          <a:lstStyle>
            <a:lvl1pPr algn="r" defTabSz="914400" rtl="0" eaLnBrk="1" latinLnBrk="0" hangingPunct="1">
              <a:spcBef>
                <a:spcPct val="0"/>
              </a:spcBef>
              <a:buNone/>
              <a:defRPr sz="3600" kern="1200" baseline="0">
                <a:solidFill>
                  <a:schemeClr val="accent6">
                    <a:lumMod val="60000"/>
                    <a:lumOff val="40000"/>
                  </a:schemeClr>
                </a:solidFill>
                <a:effectLst>
                  <a:outerShdw blurRad="50800" dist="38100" dir="2700000" algn="tl" rotWithShape="0">
                    <a:prstClr val="black">
                      <a:alpha val="40000"/>
                    </a:prstClr>
                  </a:outerShdw>
                </a:effectLst>
                <a:latin typeface="+mj-lt"/>
                <a:ea typeface="+mj-ea"/>
                <a:cs typeface="+mj-cs"/>
              </a:defRPr>
            </a:lvl1pPr>
          </a:lstStyle>
          <a:p>
            <a:pPr algn="ctr"/>
            <a:r>
              <a:rPr lang="el-GR" dirty="0">
                <a:solidFill>
                  <a:srgbClr val="0000CC"/>
                </a:solidFill>
              </a:rPr>
              <a:t>Κεντρικές Φλεβικές Γραμμές - θέσεις τοποθέτησης</a:t>
            </a:r>
          </a:p>
        </p:txBody>
      </p:sp>
      <p:pic>
        <p:nvPicPr>
          <p:cNvPr id="2" name="Εικόνα 1"/>
          <p:cNvPicPr>
            <a:picLocks noChangeAspect="1"/>
          </p:cNvPicPr>
          <p:nvPr/>
        </p:nvPicPr>
        <p:blipFill>
          <a:blip r:embed="rId2"/>
          <a:stretch>
            <a:fillRect/>
          </a:stretch>
        </p:blipFill>
        <p:spPr>
          <a:xfrm>
            <a:off x="23944" y="711148"/>
            <a:ext cx="3005476" cy="2727298"/>
          </a:xfrm>
          <a:prstGeom prst="rect">
            <a:avLst/>
          </a:prstGeom>
        </p:spPr>
      </p:pic>
    </p:spTree>
    <p:extLst>
      <p:ext uri="{BB962C8B-B14F-4D97-AF65-F5344CB8AC3E}">
        <p14:creationId xmlns:p14="http://schemas.microsoft.com/office/powerpoint/2010/main" val="3199792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10 - Θέση περιεχομένου"/>
          <p:cNvGraphicFramePr>
            <a:graphicFrameLocks noGrp="1"/>
          </p:cNvGraphicFramePr>
          <p:nvPr>
            <p:ph idx="1"/>
            <p:extLst>
              <p:ext uri="{D42A27DB-BD31-4B8C-83A1-F6EECF244321}">
                <p14:modId xmlns:p14="http://schemas.microsoft.com/office/powerpoint/2010/main" val="36735594"/>
              </p:ext>
            </p:extLst>
          </p:nvPr>
        </p:nvGraphicFramePr>
        <p:xfrm>
          <a:off x="-1" y="0"/>
          <a:ext cx="9144000" cy="5618488"/>
        </p:xfrm>
        <a:graphic>
          <a:graphicData uri="http://schemas.openxmlformats.org/drawingml/2006/table">
            <a:tbl>
              <a:tblPr firstRow="1" bandRow="1">
                <a:tableStyleId>{00A15C55-8517-42AA-B614-E9B94910E393}</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7342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dirty="0">
                          <a:ln>
                            <a:noFill/>
                          </a:ln>
                          <a:solidFill>
                            <a:schemeClr val="tx1"/>
                          </a:solidFill>
                          <a:effectLst/>
                          <a:latin typeface="+mn-lt"/>
                          <a:cs typeface="Arial" charset="0"/>
                        </a:rPr>
                        <a:t>Θέση </a:t>
                      </a:r>
                    </a:p>
                    <a:p>
                      <a:endParaRPr lang="el-GR" sz="2000" b="1" dirty="0">
                        <a:solidFill>
                          <a:schemeClr val="tx1"/>
                        </a:solidFill>
                        <a:latin typeface="+mn-lt"/>
                      </a:endParaRPr>
                    </a:p>
                  </a:txBody>
                  <a:tcPr marL="91439" marR="91439" marT="45722" marB="45722">
                    <a:solidFill>
                      <a:schemeClr val="bg2"/>
                    </a:solidFill>
                  </a:tcPr>
                </a:tc>
                <a:tc>
                  <a:txBody>
                    <a:bodyPr/>
                    <a:lstStyle/>
                    <a:p>
                      <a:r>
                        <a:rPr lang="el-GR" sz="2000" b="1" dirty="0">
                          <a:solidFill>
                            <a:schemeClr val="tx1"/>
                          </a:solidFill>
                          <a:latin typeface="+mn-lt"/>
                        </a:rPr>
                        <a:t>πλεονεκτήματα</a:t>
                      </a:r>
                    </a:p>
                  </a:txBody>
                  <a:tcPr marL="91439" marR="91439" marT="45722" marB="45722">
                    <a:solidFill>
                      <a:schemeClr val="bg2"/>
                    </a:solidFill>
                  </a:tcPr>
                </a:tc>
                <a:tc>
                  <a:txBody>
                    <a:bodyPr/>
                    <a:lstStyle/>
                    <a:p>
                      <a:pPr>
                        <a:buFont typeface="Wingdings" pitchFamily="2" charset="2"/>
                        <a:buNone/>
                      </a:pPr>
                      <a:r>
                        <a:rPr lang="el-GR" sz="2000" b="1" dirty="0">
                          <a:solidFill>
                            <a:schemeClr val="tx1"/>
                          </a:solidFill>
                          <a:latin typeface="+mn-lt"/>
                        </a:rPr>
                        <a:t>Μειονεκτήματα</a:t>
                      </a:r>
                    </a:p>
                  </a:txBody>
                  <a:tcPr marL="91439" marR="91439" marT="45722" marB="45722">
                    <a:solidFill>
                      <a:schemeClr val="bg2"/>
                    </a:solidFill>
                  </a:tcPr>
                </a:tc>
                <a:extLst>
                  <a:ext uri="{0D108BD9-81ED-4DB2-BD59-A6C34878D82A}">
                    <a16:rowId xmlns:a16="http://schemas.microsoft.com/office/drawing/2014/main" val="10000"/>
                  </a:ext>
                </a:extLst>
              </a:tr>
              <a:tr h="48842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cap="none" normalizeH="0" baseline="0" dirty="0">
                        <a:ln>
                          <a:noFill/>
                        </a:ln>
                        <a:solidFill>
                          <a:schemeClr val="tx1"/>
                        </a:solidFill>
                        <a:effectLst/>
                        <a:latin typeface="+mn-lt"/>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cap="none" normalizeH="0" baseline="0" dirty="0">
                        <a:ln>
                          <a:noFill/>
                        </a:ln>
                        <a:solidFill>
                          <a:schemeClr val="tx1"/>
                        </a:solidFill>
                        <a:effectLst/>
                        <a:latin typeface="+mn-lt"/>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cap="none" normalizeH="0" baseline="0" dirty="0">
                        <a:ln>
                          <a:noFill/>
                        </a:ln>
                        <a:solidFill>
                          <a:schemeClr val="tx1"/>
                        </a:solidFill>
                        <a:effectLst/>
                        <a:latin typeface="+mn-lt"/>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cap="none" normalizeH="0" baseline="0" dirty="0">
                        <a:ln>
                          <a:noFill/>
                        </a:ln>
                        <a:solidFill>
                          <a:schemeClr val="tx1"/>
                        </a:solidFill>
                        <a:effectLst/>
                        <a:latin typeface="+mn-lt"/>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cap="none" normalizeH="0" baseline="0" dirty="0">
                        <a:ln>
                          <a:noFill/>
                        </a:ln>
                        <a:solidFill>
                          <a:schemeClr val="tx1"/>
                        </a:solidFill>
                        <a:effectLst/>
                        <a:latin typeface="+mn-lt"/>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800" b="1" i="0" u="none" strike="noStrike" cap="none" normalizeH="0" baseline="0" dirty="0">
                        <a:ln>
                          <a:noFill/>
                        </a:ln>
                        <a:solidFill>
                          <a:schemeClr val="tx1"/>
                        </a:solidFill>
                        <a:effectLst/>
                        <a:latin typeface="+mn-lt"/>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800" b="1" i="0" u="none" strike="noStrike" cap="none" normalizeH="0" baseline="0" dirty="0">
                        <a:ln>
                          <a:noFill/>
                        </a:ln>
                        <a:solidFill>
                          <a:schemeClr val="tx1"/>
                        </a:solidFill>
                        <a:effectLst/>
                        <a:latin typeface="+mn-lt"/>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800" b="1" i="0" u="none" strike="noStrike" cap="none" normalizeH="0" baseline="0" dirty="0">
                        <a:ln>
                          <a:noFill/>
                        </a:ln>
                        <a:solidFill>
                          <a:schemeClr val="tx1"/>
                        </a:solidFill>
                        <a:effectLst/>
                        <a:latin typeface="+mn-lt"/>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1" i="0" u="none" strike="noStrike" cap="none" normalizeH="0" baseline="0" dirty="0">
                          <a:ln>
                            <a:noFill/>
                          </a:ln>
                          <a:solidFill>
                            <a:schemeClr val="tx1"/>
                          </a:solidFill>
                          <a:effectLst/>
                          <a:latin typeface="+mn-lt"/>
                          <a:cs typeface="Arial" charset="0"/>
                        </a:rPr>
                        <a:t>Έσω σφαγίτιδα φλέβα </a:t>
                      </a:r>
                    </a:p>
                    <a:p>
                      <a:endParaRPr lang="el-GR" sz="1800" b="0" dirty="0">
                        <a:solidFill>
                          <a:schemeClr val="tx1"/>
                        </a:solidFill>
                        <a:latin typeface="+mn-lt"/>
                      </a:endParaRPr>
                    </a:p>
                  </a:txBody>
                  <a:tcPr marL="91439" marR="91439" marT="45722" marB="45722">
                    <a:solidFill>
                      <a:schemeClr val="bg2"/>
                    </a:solidFill>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1800" b="0" i="0" u="none" strike="noStrike" cap="none" normalizeH="0" baseline="0" dirty="0">
                          <a:ln>
                            <a:noFill/>
                          </a:ln>
                          <a:solidFill>
                            <a:schemeClr val="tx1"/>
                          </a:solidFill>
                          <a:effectLst/>
                          <a:latin typeface="+mn-lt"/>
                          <a:cs typeface="Arial" charset="0"/>
                        </a:rPr>
                        <a:t>Εύκολη εντόπιση</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1800" b="0" i="0" u="none" strike="noStrike" cap="none" normalizeH="0" baseline="0" dirty="0">
                          <a:ln>
                            <a:noFill/>
                          </a:ln>
                          <a:solidFill>
                            <a:schemeClr val="tx1"/>
                          </a:solidFill>
                          <a:effectLst/>
                          <a:latin typeface="+mn-lt"/>
                          <a:cs typeface="Arial" charset="0"/>
                        </a:rPr>
                        <a:t>Εύκολη προσπέλαση</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1800" b="0" i="0" u="none" strike="noStrike" cap="none" normalizeH="0" baseline="0" dirty="0">
                          <a:ln>
                            <a:noFill/>
                          </a:ln>
                          <a:solidFill>
                            <a:schemeClr val="tx1"/>
                          </a:solidFill>
                          <a:effectLst/>
                          <a:latin typeface="+mn-lt"/>
                          <a:cs typeface="Arial" charset="0"/>
                        </a:rPr>
                        <a:t>Σύντομη και ευθεία πρόσβαση στην άνω κοίλη φλέβα</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1800" b="0" i="0" u="none" strike="noStrike" cap="none" normalizeH="0" baseline="0" dirty="0">
                          <a:ln>
                            <a:noFill/>
                          </a:ln>
                          <a:solidFill>
                            <a:schemeClr val="tx1"/>
                          </a:solidFill>
                          <a:effectLst/>
                          <a:latin typeface="+mn-lt"/>
                          <a:cs typeface="Arial" charset="0"/>
                        </a:rPr>
                        <a:t>Περιορισμένος κίνδυνος πνευμοθώρακα</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None/>
                        <a:tabLst/>
                      </a:pPr>
                      <a:r>
                        <a:rPr kumimoji="0" lang="el-GR" sz="1800" b="0" i="0" u="none" strike="noStrike" cap="none" normalizeH="0" baseline="0" dirty="0">
                          <a:ln>
                            <a:noFill/>
                          </a:ln>
                          <a:solidFill>
                            <a:schemeClr val="tx1"/>
                          </a:solidFill>
                          <a:effectLst/>
                          <a:latin typeface="+mn-lt"/>
                          <a:cs typeface="Arial" charset="0"/>
                        </a:rPr>
                        <a:t>         Επιλογή σε διαταραχές πήξης</a:t>
                      </a:r>
                      <a:endParaRPr lang="el-GR" sz="1800" b="0" dirty="0">
                        <a:solidFill>
                          <a:schemeClr val="tx1"/>
                        </a:solidFill>
                        <a:latin typeface="+mn-lt"/>
                      </a:endParaRPr>
                    </a:p>
                  </a:txBody>
                  <a:tcPr marL="91439" marR="91439" marT="45722" marB="45722">
                    <a:solidFill>
                      <a:schemeClr val="bg2"/>
                    </a:solidFill>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1800" b="0" i="0" u="none" strike="noStrike" cap="none" normalizeH="0" baseline="0" dirty="0">
                          <a:ln>
                            <a:noFill/>
                          </a:ln>
                          <a:solidFill>
                            <a:schemeClr val="tx1"/>
                          </a:solidFill>
                          <a:effectLst/>
                          <a:latin typeface="+mn-lt"/>
                          <a:cs typeface="Arial" charset="0"/>
                        </a:rPr>
                        <a:t>Τρώση καρωτίδας</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1800" b="0" i="0" u="none" strike="noStrike" cap="none" normalizeH="0" baseline="0" dirty="0">
                          <a:ln>
                            <a:noFill/>
                          </a:ln>
                          <a:solidFill>
                            <a:schemeClr val="tx1"/>
                          </a:solidFill>
                          <a:effectLst/>
                          <a:latin typeface="+mn-lt"/>
                          <a:cs typeface="Arial" charset="0"/>
                        </a:rPr>
                        <a:t>Αποφυγή σε παχυσαρκία μη σαφή ανατομικά όρια </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1800" b="0" i="0" u="none" strike="noStrike" cap="none" normalizeH="0" baseline="0" dirty="0">
                          <a:ln>
                            <a:noFill/>
                          </a:ln>
                          <a:solidFill>
                            <a:schemeClr val="tx1"/>
                          </a:solidFill>
                          <a:effectLst/>
                          <a:latin typeface="+mn-lt"/>
                          <a:cs typeface="Arial" charset="0"/>
                        </a:rPr>
                        <a:t>Αποφυγή σε παρουσία αιματώματος.</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1800" b="0" i="0" u="none" strike="noStrike" cap="none" normalizeH="0" baseline="0" dirty="0">
                          <a:ln>
                            <a:noFill/>
                          </a:ln>
                          <a:solidFill>
                            <a:schemeClr val="tx1"/>
                          </a:solidFill>
                          <a:effectLst/>
                          <a:latin typeface="+mn-lt"/>
                          <a:cs typeface="Arial" charset="0"/>
                        </a:rPr>
                        <a:t>Αύξηση  λοιμώξεων</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1800" b="0" i="0" u="none" strike="noStrike" cap="none" normalizeH="0" baseline="0" dirty="0">
                          <a:ln>
                            <a:noFill/>
                          </a:ln>
                          <a:solidFill>
                            <a:schemeClr val="tx1"/>
                          </a:solidFill>
                          <a:effectLst/>
                          <a:latin typeface="+mn-lt"/>
                          <a:cs typeface="Arial" charset="0"/>
                        </a:rPr>
                        <a:t>Δυσκολία επί τραχειοτομής ή τραύματος στο λαιμό </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1800" b="0" i="0" u="none" strike="noStrike" cap="none" normalizeH="0" baseline="0" dirty="0">
                          <a:ln>
                            <a:noFill/>
                          </a:ln>
                          <a:solidFill>
                            <a:schemeClr val="tx1"/>
                          </a:solidFill>
                          <a:effectLst/>
                          <a:latin typeface="+mn-lt"/>
                          <a:cs typeface="Arial" charset="0"/>
                        </a:rPr>
                        <a:t>Δυσκολία σε κάκωση της αυχενικής μοίρας</a:t>
                      </a:r>
                    </a:p>
                    <a:p>
                      <a:pPr>
                        <a:buFont typeface="Wingdings" pitchFamily="2" charset="2"/>
                        <a:buChar char="q"/>
                      </a:pPr>
                      <a:endParaRPr lang="el-GR" sz="1800" b="0" dirty="0">
                        <a:solidFill>
                          <a:schemeClr val="tx1"/>
                        </a:solidFill>
                        <a:latin typeface="+mn-lt"/>
                      </a:endParaRPr>
                    </a:p>
                  </a:txBody>
                  <a:tcPr marL="91439" marR="91439" marT="45722" marB="45722">
                    <a:solidFill>
                      <a:schemeClr val="bg2"/>
                    </a:solidFill>
                  </a:tcPr>
                </a:tc>
                <a:extLst>
                  <a:ext uri="{0D108BD9-81ED-4DB2-BD59-A6C34878D82A}">
                    <a16:rowId xmlns:a16="http://schemas.microsoft.com/office/drawing/2014/main" val="10001"/>
                  </a:ext>
                </a:extLst>
              </a:tr>
            </a:tbl>
          </a:graphicData>
        </a:graphic>
      </p:graphicFrame>
      <p:sp>
        <p:nvSpPr>
          <p:cNvPr id="6" name="Τίτλος 1"/>
          <p:cNvSpPr txBox="1">
            <a:spLocks/>
          </p:cNvSpPr>
          <p:nvPr/>
        </p:nvSpPr>
        <p:spPr>
          <a:xfrm>
            <a:off x="0" y="4409610"/>
            <a:ext cx="9143999" cy="763526"/>
          </a:xfrm>
          <a:prstGeom prst="rect">
            <a:avLst/>
          </a:prstGeom>
        </p:spPr>
        <p:txBody>
          <a:bodyPr vert="horz" lIns="91440" tIns="45720" rIns="91440" bIns="45720" rtlCol="0" anchor="ctr">
            <a:normAutofit fontScale="90000"/>
          </a:bodyPr>
          <a:lstStyle>
            <a:lvl1pPr algn="r" defTabSz="914400" rtl="0" eaLnBrk="1" latinLnBrk="0" hangingPunct="1">
              <a:spcBef>
                <a:spcPct val="0"/>
              </a:spcBef>
              <a:buNone/>
              <a:defRPr sz="3600" kern="1200" baseline="0">
                <a:solidFill>
                  <a:schemeClr val="accent6">
                    <a:lumMod val="60000"/>
                    <a:lumOff val="40000"/>
                  </a:schemeClr>
                </a:solidFill>
                <a:effectLst>
                  <a:outerShdw blurRad="50800" dist="38100" dir="2700000" algn="tl" rotWithShape="0">
                    <a:prstClr val="black">
                      <a:alpha val="40000"/>
                    </a:prstClr>
                  </a:outerShdw>
                </a:effectLst>
                <a:latin typeface="+mj-lt"/>
                <a:ea typeface="+mj-ea"/>
                <a:cs typeface="+mj-cs"/>
              </a:defRPr>
            </a:lvl1pPr>
          </a:lstStyle>
          <a:p>
            <a:pPr algn="ctr"/>
            <a:r>
              <a:rPr lang="el-GR" dirty="0">
                <a:solidFill>
                  <a:srgbClr val="0000CC"/>
                </a:solidFill>
              </a:rPr>
              <a:t>Κεντρικές Φλεβικές Γραμμές - θέσεις τοποθέτησης</a:t>
            </a:r>
          </a:p>
        </p:txBody>
      </p:sp>
      <p:pic>
        <p:nvPicPr>
          <p:cNvPr id="2" name="Εικόνα 1"/>
          <p:cNvPicPr>
            <a:picLocks noChangeAspect="1"/>
          </p:cNvPicPr>
          <p:nvPr/>
        </p:nvPicPr>
        <p:blipFill>
          <a:blip r:embed="rId2"/>
          <a:stretch>
            <a:fillRect/>
          </a:stretch>
        </p:blipFill>
        <p:spPr>
          <a:xfrm>
            <a:off x="-1" y="732794"/>
            <a:ext cx="3030367" cy="2705652"/>
          </a:xfrm>
          <a:prstGeom prst="rect">
            <a:avLst/>
          </a:prstGeom>
        </p:spPr>
      </p:pic>
    </p:spTree>
    <p:extLst>
      <p:ext uri="{BB962C8B-B14F-4D97-AF65-F5344CB8AC3E}">
        <p14:creationId xmlns:p14="http://schemas.microsoft.com/office/powerpoint/2010/main" val="2811591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6 - Θέση περιεχομένου"/>
          <p:cNvGraphicFramePr>
            <a:graphicFrameLocks noGrp="1"/>
          </p:cNvGraphicFramePr>
          <p:nvPr>
            <p:ph idx="1"/>
            <p:extLst>
              <p:ext uri="{D42A27DB-BD31-4B8C-83A1-F6EECF244321}">
                <p14:modId xmlns:p14="http://schemas.microsoft.com/office/powerpoint/2010/main" val="4086851358"/>
              </p:ext>
            </p:extLst>
          </p:nvPr>
        </p:nvGraphicFramePr>
        <p:xfrm>
          <a:off x="0" y="0"/>
          <a:ext cx="9144000" cy="5178870"/>
        </p:xfrm>
        <a:graphic>
          <a:graphicData uri="http://schemas.openxmlformats.org/drawingml/2006/table">
            <a:tbl>
              <a:tblPr firstRow="1" bandRow="1">
                <a:tableStyleId>{00A15C55-8517-42AA-B614-E9B94910E393}</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6656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dirty="0">
                          <a:ln>
                            <a:noFill/>
                          </a:ln>
                          <a:solidFill>
                            <a:schemeClr val="tx1"/>
                          </a:solidFill>
                          <a:effectLst/>
                          <a:latin typeface="+mn-lt"/>
                          <a:cs typeface="Arial" charset="0"/>
                        </a:rPr>
                        <a:t>Θέση </a:t>
                      </a:r>
                    </a:p>
                    <a:p>
                      <a:endParaRPr lang="el-GR" sz="2000" b="1" dirty="0">
                        <a:solidFill>
                          <a:schemeClr val="tx1"/>
                        </a:solidFill>
                        <a:latin typeface="+mn-lt"/>
                      </a:endParaRPr>
                    </a:p>
                  </a:txBody>
                  <a:tcPr>
                    <a:solidFill>
                      <a:schemeClr val="accent6">
                        <a:lumMod val="20000"/>
                        <a:lumOff val="80000"/>
                      </a:schemeClr>
                    </a:solidFill>
                  </a:tcPr>
                </a:tc>
                <a:tc>
                  <a:txBody>
                    <a:bodyPr/>
                    <a:lstStyle/>
                    <a:p>
                      <a:r>
                        <a:rPr lang="el-GR" sz="2000" b="1" dirty="0">
                          <a:solidFill>
                            <a:schemeClr val="tx1"/>
                          </a:solidFill>
                          <a:latin typeface="+mn-lt"/>
                        </a:rPr>
                        <a:t>Πλεονεκτήματα</a:t>
                      </a:r>
                    </a:p>
                  </a:txBody>
                  <a:tcPr>
                    <a:solidFill>
                      <a:schemeClr val="accent6">
                        <a:lumMod val="20000"/>
                        <a:lumOff val="80000"/>
                      </a:schemeClr>
                    </a:solidFill>
                  </a:tcPr>
                </a:tc>
                <a:tc>
                  <a:txBody>
                    <a:bodyPr/>
                    <a:lstStyle/>
                    <a:p>
                      <a:r>
                        <a:rPr lang="el-GR" sz="2000" b="1" dirty="0">
                          <a:solidFill>
                            <a:schemeClr val="tx1"/>
                          </a:solidFill>
                          <a:latin typeface="+mn-lt"/>
                        </a:rPr>
                        <a:t>Μειονεκτήματα</a:t>
                      </a:r>
                    </a:p>
                  </a:txBody>
                  <a:tcPr>
                    <a:solidFill>
                      <a:schemeClr val="accent6">
                        <a:lumMod val="20000"/>
                        <a:lumOff val="80000"/>
                      </a:schemeClr>
                    </a:solidFill>
                  </a:tcPr>
                </a:tc>
                <a:extLst>
                  <a:ext uri="{0D108BD9-81ED-4DB2-BD59-A6C34878D82A}">
                    <a16:rowId xmlns:a16="http://schemas.microsoft.com/office/drawing/2014/main" val="10000"/>
                  </a:ext>
                </a:extLst>
              </a:tr>
              <a:tr h="44778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cap="none" normalizeH="0" baseline="0" dirty="0">
                        <a:ln>
                          <a:noFill/>
                        </a:ln>
                        <a:solidFill>
                          <a:schemeClr val="tx1"/>
                        </a:solidFill>
                        <a:effectLst/>
                        <a:latin typeface="+mn-lt"/>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cap="none" normalizeH="0" baseline="0" dirty="0">
                        <a:ln>
                          <a:noFill/>
                        </a:ln>
                        <a:solidFill>
                          <a:schemeClr val="tx1"/>
                        </a:solidFill>
                        <a:effectLst/>
                        <a:latin typeface="+mn-lt"/>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cap="none" normalizeH="0" baseline="0" dirty="0">
                        <a:ln>
                          <a:noFill/>
                        </a:ln>
                        <a:solidFill>
                          <a:schemeClr val="tx1"/>
                        </a:solidFill>
                        <a:effectLst/>
                        <a:latin typeface="+mn-lt"/>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cap="none" normalizeH="0" baseline="0" dirty="0">
                        <a:ln>
                          <a:noFill/>
                        </a:ln>
                        <a:solidFill>
                          <a:schemeClr val="tx1"/>
                        </a:solidFill>
                        <a:effectLst/>
                        <a:latin typeface="+mn-lt"/>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800" b="1" i="0" u="none" strike="noStrike" cap="none" normalizeH="0" baseline="0" dirty="0">
                        <a:ln>
                          <a:noFill/>
                        </a:ln>
                        <a:solidFill>
                          <a:schemeClr val="tx1"/>
                        </a:solidFill>
                        <a:effectLst/>
                        <a:latin typeface="+mn-lt"/>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800" b="1" i="0" u="none" strike="noStrike" cap="none" normalizeH="0" baseline="0" dirty="0">
                        <a:ln>
                          <a:noFill/>
                        </a:ln>
                        <a:solidFill>
                          <a:schemeClr val="tx1"/>
                        </a:solidFill>
                        <a:effectLst/>
                        <a:latin typeface="+mn-lt"/>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800" b="1" i="0" u="none" strike="noStrike" cap="none" normalizeH="0" baseline="0" dirty="0">
                        <a:ln>
                          <a:noFill/>
                        </a:ln>
                        <a:solidFill>
                          <a:schemeClr val="tx1"/>
                        </a:solidFill>
                        <a:effectLst/>
                        <a:latin typeface="+mn-lt"/>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800" b="1" i="0" u="none" strike="noStrike" cap="none" normalizeH="0" baseline="0" dirty="0">
                        <a:ln>
                          <a:noFill/>
                        </a:ln>
                        <a:solidFill>
                          <a:schemeClr val="tx1"/>
                        </a:solidFill>
                        <a:effectLst/>
                        <a:latin typeface="+mn-lt"/>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800" b="1" i="0" u="none" strike="noStrike" cap="none" normalizeH="0" baseline="0" dirty="0">
                        <a:ln>
                          <a:noFill/>
                        </a:ln>
                        <a:solidFill>
                          <a:schemeClr val="tx1"/>
                        </a:solidFill>
                        <a:effectLst/>
                        <a:latin typeface="+mn-lt"/>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1" i="0" u="none" strike="noStrike" cap="none" normalizeH="0" baseline="0" dirty="0">
                          <a:ln>
                            <a:noFill/>
                          </a:ln>
                          <a:solidFill>
                            <a:schemeClr val="tx1"/>
                          </a:solidFill>
                          <a:effectLst/>
                          <a:latin typeface="+mn-lt"/>
                          <a:cs typeface="Arial" charset="0"/>
                        </a:rPr>
                        <a:t>Μηριαία φλέβα</a:t>
                      </a:r>
                    </a:p>
                    <a:p>
                      <a:endParaRPr lang="el-GR" sz="1800" b="0" dirty="0">
                        <a:solidFill>
                          <a:schemeClr val="tx1"/>
                        </a:solidFill>
                        <a:latin typeface="+mn-lt"/>
                      </a:endParaRPr>
                    </a:p>
                  </a:txBody>
                  <a:tcPr>
                    <a:solidFill>
                      <a:schemeClr val="accent6">
                        <a:lumMod val="20000"/>
                        <a:lumOff val="80000"/>
                      </a:schemeClr>
                    </a:solidFill>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endParaRPr kumimoji="0" lang="el-GR" sz="1800" b="0" i="0" u="none" strike="noStrike" cap="none" normalizeH="0" baseline="0" dirty="0">
                        <a:ln>
                          <a:noFill/>
                        </a:ln>
                        <a:solidFill>
                          <a:schemeClr val="tx1"/>
                        </a:solidFill>
                        <a:effectLst/>
                        <a:latin typeface="+mn-lt"/>
                        <a:cs typeface="Arial" charset="0"/>
                      </a:endParaRP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1800" b="0" i="0" u="none" strike="noStrike" cap="none" normalizeH="0" baseline="0" dirty="0">
                          <a:ln>
                            <a:noFill/>
                          </a:ln>
                          <a:solidFill>
                            <a:schemeClr val="tx1"/>
                          </a:solidFill>
                          <a:effectLst/>
                          <a:latin typeface="+mn-lt"/>
                          <a:cs typeface="Arial" charset="0"/>
                        </a:rPr>
                        <a:t>Επιλογή σε υπογκαιμική καταπληξία</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endParaRPr kumimoji="0" lang="el-GR" sz="1800" b="0" i="0" u="none" strike="noStrike" cap="none" normalizeH="0" baseline="0" dirty="0">
                        <a:ln>
                          <a:noFill/>
                        </a:ln>
                        <a:solidFill>
                          <a:schemeClr val="tx1"/>
                        </a:solidFill>
                        <a:effectLst/>
                        <a:latin typeface="+mn-lt"/>
                        <a:cs typeface="Arial" charset="0"/>
                      </a:endParaRP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1800" b="0" i="0" u="none" strike="noStrike" cap="none" normalizeH="0" baseline="0" dirty="0">
                          <a:ln>
                            <a:noFill/>
                          </a:ln>
                          <a:solidFill>
                            <a:schemeClr val="tx1"/>
                          </a:solidFill>
                          <a:effectLst/>
                          <a:latin typeface="+mn-lt"/>
                          <a:cs typeface="Arial" charset="0"/>
                        </a:rPr>
                        <a:t>Εύκολη πρόσβαση</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endParaRPr kumimoji="0" lang="el-GR" sz="1800" b="0" i="0" u="none" strike="noStrike" cap="none" normalizeH="0" baseline="0" dirty="0">
                        <a:ln>
                          <a:noFill/>
                        </a:ln>
                        <a:solidFill>
                          <a:schemeClr val="tx1"/>
                        </a:solidFill>
                        <a:effectLst/>
                        <a:latin typeface="+mn-lt"/>
                        <a:cs typeface="Arial" charset="0"/>
                      </a:endParaRP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1800" b="0" i="0" u="none" strike="noStrike" cap="none" normalizeH="0" baseline="0" dirty="0">
                          <a:ln>
                            <a:noFill/>
                          </a:ln>
                          <a:solidFill>
                            <a:schemeClr val="tx1"/>
                          </a:solidFill>
                          <a:effectLst/>
                          <a:latin typeface="+mn-lt"/>
                          <a:cs typeface="Arial" charset="0"/>
                        </a:rPr>
                        <a:t>Μεγάλο αγγείο</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endParaRPr kumimoji="0" lang="el-GR" sz="1800" b="0" i="0" u="none" strike="noStrike" cap="none" normalizeH="0" baseline="0" dirty="0">
                        <a:ln>
                          <a:noFill/>
                        </a:ln>
                        <a:solidFill>
                          <a:schemeClr val="tx1"/>
                        </a:solidFill>
                        <a:effectLst/>
                        <a:latin typeface="+mn-lt"/>
                        <a:cs typeface="Arial" charset="0"/>
                      </a:endParaRP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1800" b="0" i="0" u="none" strike="noStrike" cap="none" normalizeH="0" baseline="0" dirty="0">
                          <a:ln>
                            <a:noFill/>
                          </a:ln>
                          <a:solidFill>
                            <a:schemeClr val="tx1"/>
                          </a:solidFill>
                          <a:effectLst/>
                          <a:latin typeface="+mn-lt"/>
                          <a:cs typeface="Arial" charset="0"/>
                        </a:rPr>
                        <a:t>Καλή επιλογή σε ανάνηψη </a:t>
                      </a:r>
                    </a:p>
                    <a:p>
                      <a:pPr>
                        <a:buFont typeface="Wingdings" pitchFamily="2" charset="2"/>
                        <a:buChar char="q"/>
                      </a:pPr>
                      <a:endParaRPr lang="el-GR" sz="1800" b="0" dirty="0">
                        <a:solidFill>
                          <a:schemeClr val="tx1"/>
                        </a:solidFill>
                        <a:latin typeface="+mn-lt"/>
                      </a:endParaRPr>
                    </a:p>
                  </a:txBody>
                  <a:tcPr>
                    <a:solidFill>
                      <a:schemeClr val="accent6">
                        <a:lumMod val="20000"/>
                        <a:lumOff val="80000"/>
                      </a:schemeClr>
                    </a:solidFill>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1800" b="0" i="0" u="none" strike="noStrike" cap="none" normalizeH="0" baseline="0" dirty="0">
                          <a:ln>
                            <a:noFill/>
                          </a:ln>
                          <a:solidFill>
                            <a:schemeClr val="tx1"/>
                          </a:solidFill>
                          <a:effectLst/>
                          <a:latin typeface="+mn-lt"/>
                          <a:cs typeface="Arial" charset="0"/>
                        </a:rPr>
                        <a:t>Ελαττωμένη</a:t>
                      </a:r>
                    </a:p>
                    <a:p>
                      <a:pPr marL="533400" marR="0" lvl="0" indent="-53340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l-GR" sz="1800" b="0" i="0" u="none" strike="noStrike" cap="none" normalizeH="0" baseline="0" dirty="0">
                          <a:ln>
                            <a:noFill/>
                          </a:ln>
                          <a:solidFill>
                            <a:schemeClr val="tx1"/>
                          </a:solidFill>
                          <a:effectLst/>
                          <a:latin typeface="+mn-lt"/>
                          <a:cs typeface="Arial" charset="0"/>
                        </a:rPr>
                        <a:t>Κινητικότητα</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1800" b="0" i="0" u="none" strike="noStrike" cap="none" normalizeH="0" baseline="0" dirty="0">
                          <a:ln>
                            <a:noFill/>
                          </a:ln>
                          <a:solidFill>
                            <a:schemeClr val="tx1"/>
                          </a:solidFill>
                          <a:effectLst/>
                          <a:latin typeface="+mn-lt"/>
                          <a:cs typeface="Arial" charset="0"/>
                        </a:rPr>
                        <a:t>Αυξημένες πιθανότητες Θρόμβωσης</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1800" b="0" i="0" u="none" strike="noStrike" cap="none" normalizeH="0" baseline="0" dirty="0">
                          <a:ln>
                            <a:noFill/>
                          </a:ln>
                          <a:solidFill>
                            <a:schemeClr val="tx1"/>
                          </a:solidFill>
                          <a:effectLst/>
                          <a:latin typeface="+mn-lt"/>
                          <a:cs typeface="Arial" charset="0"/>
                        </a:rPr>
                        <a:t>Αύξηση λοιμώξεων</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1800" b="0" i="0" u="none" strike="noStrike" cap="none" normalizeH="0" baseline="0" dirty="0">
                          <a:ln>
                            <a:noFill/>
                          </a:ln>
                          <a:solidFill>
                            <a:schemeClr val="tx1"/>
                          </a:solidFill>
                          <a:effectLst/>
                          <a:latin typeface="+mn-lt"/>
                          <a:cs typeface="Arial" charset="0"/>
                        </a:rPr>
                        <a:t>Εύκολη μόλυνση</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l-GR" sz="1800" b="0" i="0" u="none" strike="noStrike" cap="none" normalizeH="0" baseline="0" dirty="0">
                          <a:ln>
                            <a:noFill/>
                          </a:ln>
                          <a:solidFill>
                            <a:schemeClr val="tx1"/>
                          </a:solidFill>
                          <a:effectLst/>
                          <a:latin typeface="+mn-lt"/>
                          <a:cs typeface="Arial" charset="0"/>
                        </a:rPr>
                        <a:t>Γειτνίαση με μηριαία αρτηρία</a:t>
                      </a:r>
                    </a:p>
                    <a:p>
                      <a:pPr>
                        <a:buFont typeface="Wingdings" pitchFamily="2" charset="2"/>
                        <a:buNone/>
                      </a:pPr>
                      <a:endParaRPr lang="el-GR" sz="1800" b="0" dirty="0">
                        <a:solidFill>
                          <a:schemeClr val="tx1"/>
                        </a:solidFill>
                        <a:latin typeface="+mn-lt"/>
                      </a:endParaRP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
        <p:nvSpPr>
          <p:cNvPr id="6" name="Τίτλος 1"/>
          <p:cNvSpPr txBox="1">
            <a:spLocks/>
          </p:cNvSpPr>
          <p:nvPr/>
        </p:nvSpPr>
        <p:spPr>
          <a:xfrm>
            <a:off x="0" y="4409610"/>
            <a:ext cx="9143999" cy="763526"/>
          </a:xfrm>
          <a:prstGeom prst="rect">
            <a:avLst/>
          </a:prstGeom>
        </p:spPr>
        <p:txBody>
          <a:bodyPr vert="horz" lIns="91440" tIns="45720" rIns="91440" bIns="45720" rtlCol="0" anchor="ctr">
            <a:normAutofit fontScale="90000"/>
          </a:bodyPr>
          <a:lstStyle>
            <a:lvl1pPr algn="r" defTabSz="914400" rtl="0" eaLnBrk="1" latinLnBrk="0" hangingPunct="1">
              <a:spcBef>
                <a:spcPct val="0"/>
              </a:spcBef>
              <a:buNone/>
              <a:defRPr sz="3600" kern="1200" baseline="0">
                <a:solidFill>
                  <a:schemeClr val="accent6">
                    <a:lumMod val="60000"/>
                    <a:lumOff val="40000"/>
                  </a:schemeClr>
                </a:solidFill>
                <a:effectLst>
                  <a:outerShdw blurRad="50800" dist="38100" dir="2700000" algn="tl" rotWithShape="0">
                    <a:prstClr val="black">
                      <a:alpha val="40000"/>
                    </a:prstClr>
                  </a:outerShdw>
                </a:effectLst>
                <a:latin typeface="+mj-lt"/>
                <a:ea typeface="+mj-ea"/>
                <a:cs typeface="+mj-cs"/>
              </a:defRPr>
            </a:lvl1pPr>
          </a:lstStyle>
          <a:p>
            <a:pPr algn="ctr"/>
            <a:r>
              <a:rPr lang="el-GR" dirty="0">
                <a:solidFill>
                  <a:srgbClr val="0000CC"/>
                </a:solidFill>
              </a:rPr>
              <a:t>Κεντρικές Φλεβικές Γραμμές - θέσεις τοποθέτησης</a:t>
            </a:r>
          </a:p>
        </p:txBody>
      </p:sp>
      <p:pic>
        <p:nvPicPr>
          <p:cNvPr id="2" name="Εικόνα 1"/>
          <p:cNvPicPr>
            <a:picLocks noChangeAspect="1"/>
          </p:cNvPicPr>
          <p:nvPr/>
        </p:nvPicPr>
        <p:blipFill rotWithShape="1">
          <a:blip r:embed="rId2"/>
          <a:srcRect l="54481" t="10980" r="9610" b="17438"/>
          <a:stretch/>
        </p:blipFill>
        <p:spPr>
          <a:xfrm>
            <a:off x="0" y="717917"/>
            <a:ext cx="3022810" cy="3204179"/>
          </a:xfrm>
          <a:prstGeom prst="rect">
            <a:avLst/>
          </a:prstGeom>
        </p:spPr>
      </p:pic>
    </p:spTree>
    <p:extLst>
      <p:ext uri="{BB962C8B-B14F-4D97-AF65-F5344CB8AC3E}">
        <p14:creationId xmlns:p14="http://schemas.microsoft.com/office/powerpoint/2010/main" val="3259581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80266" y="408692"/>
            <a:ext cx="6163734" cy="763526"/>
          </a:xfrm>
        </p:spPr>
        <p:txBody>
          <a:bodyPr>
            <a:normAutofit fontScale="90000"/>
          </a:bodyPr>
          <a:lstStyle/>
          <a:p>
            <a:pPr algn="ctr"/>
            <a:r>
              <a:rPr lang="el-GR" dirty="0"/>
              <a:t>Κεντρικές Φλεβικές Γραμμές </a:t>
            </a:r>
            <a:br>
              <a:rPr lang="el-GR" dirty="0"/>
            </a:br>
            <a:r>
              <a:rPr lang="el-GR" dirty="0"/>
              <a:t>ΕΝΔΕΙΞΕΙΣ</a:t>
            </a:r>
          </a:p>
        </p:txBody>
      </p:sp>
      <p:sp>
        <p:nvSpPr>
          <p:cNvPr id="4" name="Ορθογώνιο 3"/>
          <p:cNvSpPr/>
          <p:nvPr/>
        </p:nvSpPr>
        <p:spPr>
          <a:xfrm>
            <a:off x="0" y="1394589"/>
            <a:ext cx="9144000" cy="3477875"/>
          </a:xfrm>
          <a:prstGeom prst="rect">
            <a:avLst/>
          </a:prstGeom>
        </p:spPr>
        <p:txBody>
          <a:bodyPr wrap="square">
            <a:spAutoFit/>
          </a:bodyPr>
          <a:lstStyle/>
          <a:p>
            <a:pPr>
              <a:lnSpc>
                <a:spcPts val="2160"/>
              </a:lnSpc>
            </a:pPr>
            <a:r>
              <a:rPr lang="el-GR" sz="2000" dirty="0"/>
              <a:t>1)Αδύνατη τοποθέτηση περιφερικού καθετήρα</a:t>
            </a:r>
          </a:p>
          <a:p>
            <a:pPr>
              <a:lnSpc>
                <a:spcPts val="2160"/>
              </a:lnSpc>
            </a:pPr>
            <a:r>
              <a:rPr lang="el-GR" sz="2000" dirty="0"/>
              <a:t>2)Τοποθέτηση καθετήρα πνευμονικής αρτηρίας (</a:t>
            </a:r>
            <a:r>
              <a:rPr lang="el-GR" sz="2000" dirty="0" err="1"/>
              <a:t>Swan-Ganz</a:t>
            </a:r>
            <a:r>
              <a:rPr lang="el-GR" sz="2000" dirty="0"/>
              <a:t>) </a:t>
            </a:r>
          </a:p>
          <a:p>
            <a:pPr>
              <a:lnSpc>
                <a:spcPts val="2160"/>
              </a:lnSpc>
            </a:pPr>
            <a:r>
              <a:rPr lang="el-GR" sz="2000" dirty="0"/>
              <a:t>3)Ταχεία χορήγηση μεγάλου όγκου υγρών και παραγόντων αίματος σε επείγουσες καταστάσεις </a:t>
            </a:r>
          </a:p>
          <a:p>
            <a:pPr>
              <a:lnSpc>
                <a:spcPts val="2160"/>
              </a:lnSpc>
            </a:pPr>
            <a:r>
              <a:rPr lang="el-GR" sz="2000" dirty="0"/>
              <a:t>4)</a:t>
            </a:r>
            <a:r>
              <a:rPr lang="el-GR" sz="2000" dirty="0" err="1"/>
              <a:t>Καρδιοαναπνευστική</a:t>
            </a:r>
            <a:r>
              <a:rPr lang="el-GR" sz="2000" dirty="0"/>
              <a:t> αναζωογόνηση</a:t>
            </a:r>
          </a:p>
          <a:p>
            <a:pPr>
              <a:lnSpc>
                <a:spcPts val="2160"/>
              </a:lnSpc>
            </a:pPr>
            <a:r>
              <a:rPr lang="el-GR" sz="2000" dirty="0"/>
              <a:t>5)Τοποθέτηση  </a:t>
            </a:r>
            <a:r>
              <a:rPr lang="el-GR" sz="2000" dirty="0" err="1"/>
              <a:t>ενδοκάρδιου</a:t>
            </a:r>
            <a:r>
              <a:rPr lang="el-GR" sz="2000" dirty="0"/>
              <a:t> βηματοδότη</a:t>
            </a:r>
          </a:p>
          <a:p>
            <a:pPr>
              <a:lnSpc>
                <a:spcPts val="2160"/>
              </a:lnSpc>
            </a:pPr>
            <a:r>
              <a:rPr lang="el-GR" sz="2000" dirty="0"/>
              <a:t>6)Χορήγηση ολικής παρεντερικής διατροφή</a:t>
            </a:r>
          </a:p>
          <a:p>
            <a:pPr>
              <a:lnSpc>
                <a:spcPts val="2160"/>
              </a:lnSpc>
            </a:pPr>
            <a:r>
              <a:rPr lang="el-GR" sz="2000" dirty="0"/>
              <a:t>7)Φάρμακα ή διαλύματα που ερεθίζουν περιφερικές φλέβες</a:t>
            </a:r>
          </a:p>
          <a:p>
            <a:pPr>
              <a:lnSpc>
                <a:spcPts val="2160"/>
              </a:lnSpc>
            </a:pPr>
            <a:r>
              <a:rPr lang="el-GR" sz="2000" dirty="0"/>
              <a:t>8)Αιμοκάθαρση ή  </a:t>
            </a:r>
            <a:r>
              <a:rPr lang="el-GR" sz="2000" dirty="0" err="1"/>
              <a:t>πλασμαφαίρεση</a:t>
            </a:r>
            <a:endParaRPr lang="el-GR" sz="2000" dirty="0"/>
          </a:p>
          <a:p>
            <a:pPr>
              <a:lnSpc>
                <a:spcPts val="2160"/>
              </a:lnSpc>
            </a:pPr>
            <a:r>
              <a:rPr lang="el-GR" sz="2000" dirty="0"/>
              <a:t>9)Μακρόχρονη χορήγηση φαρμάκων ή χημειοθεραπείες</a:t>
            </a:r>
          </a:p>
          <a:p>
            <a:pPr>
              <a:lnSpc>
                <a:spcPts val="2160"/>
              </a:lnSpc>
            </a:pPr>
            <a:r>
              <a:rPr lang="el-GR" sz="2000" dirty="0"/>
              <a:t>10)Πρόκληση θεραπευτικής υποθερμίας μετά από ανακοπή ή </a:t>
            </a:r>
            <a:r>
              <a:rPr lang="el-GR" sz="2000" dirty="0" err="1"/>
              <a:t>ΚΕΚ</a:t>
            </a:r>
            <a:endParaRPr lang="el-GR" sz="2000" dirty="0"/>
          </a:p>
          <a:p>
            <a:pPr>
              <a:lnSpc>
                <a:spcPts val="2160"/>
              </a:lnSpc>
            </a:pPr>
            <a:r>
              <a:rPr lang="el-GR" sz="2000" dirty="0"/>
              <a:t>11)Παρακολούθηση κεντρικής φλεβικής πίεσης</a:t>
            </a:r>
          </a:p>
        </p:txBody>
      </p:sp>
    </p:spTree>
    <p:extLst>
      <p:ext uri="{BB962C8B-B14F-4D97-AF65-F5344CB8AC3E}">
        <p14:creationId xmlns:p14="http://schemas.microsoft.com/office/powerpoint/2010/main" val="8063096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80266" y="408692"/>
            <a:ext cx="6163734" cy="763526"/>
          </a:xfrm>
        </p:spPr>
        <p:txBody>
          <a:bodyPr>
            <a:normAutofit fontScale="90000"/>
          </a:bodyPr>
          <a:lstStyle/>
          <a:p>
            <a:pPr algn="ctr"/>
            <a:r>
              <a:rPr lang="el-GR" dirty="0"/>
              <a:t>Κεντρικές Φλεβικές Γραμμές</a:t>
            </a:r>
            <a:br>
              <a:rPr lang="el-GR" dirty="0"/>
            </a:br>
            <a:r>
              <a:rPr lang="el-GR" dirty="0"/>
              <a:t>ΑΞΙΟΛΟΓΗΣΗ</a:t>
            </a:r>
          </a:p>
        </p:txBody>
      </p:sp>
      <p:sp>
        <p:nvSpPr>
          <p:cNvPr id="3" name="Θέση περιεχομένου 2"/>
          <p:cNvSpPr>
            <a:spLocks noGrp="1"/>
          </p:cNvSpPr>
          <p:nvPr>
            <p:ph idx="1"/>
          </p:nvPr>
        </p:nvSpPr>
        <p:spPr>
          <a:xfrm>
            <a:off x="0" y="989665"/>
            <a:ext cx="4267200" cy="3912010"/>
          </a:xfrm>
        </p:spPr>
        <p:txBody>
          <a:bodyPr>
            <a:noAutofit/>
          </a:bodyPr>
          <a:lstStyle/>
          <a:p>
            <a:r>
              <a:rPr lang="el-GR" sz="1900" dirty="0"/>
              <a:t>Βατότητα της γραμμής</a:t>
            </a:r>
          </a:p>
          <a:p>
            <a:r>
              <a:rPr lang="el-GR" sz="1900" dirty="0"/>
              <a:t>Εμφάνιση αίματος με ώσεις και έντονο κόκκινο χρώμα = ένδειξη τρώσης αρτηρίας</a:t>
            </a:r>
          </a:p>
          <a:p>
            <a:r>
              <a:rPr lang="el-GR" sz="1900" dirty="0"/>
              <a:t>Ερύθημα</a:t>
            </a:r>
          </a:p>
          <a:p>
            <a:r>
              <a:rPr lang="el-GR" sz="1900" dirty="0"/>
              <a:t>Ευαισθησία</a:t>
            </a:r>
          </a:p>
          <a:p>
            <a:r>
              <a:rPr lang="el-GR" sz="1900" dirty="0"/>
              <a:t>Οίδημα</a:t>
            </a:r>
          </a:p>
          <a:p>
            <a:r>
              <a:rPr lang="el-GR" sz="1900" dirty="0"/>
              <a:t>Πόνος γύρω από την οπή εισαγωγής</a:t>
            </a:r>
          </a:p>
          <a:p>
            <a:r>
              <a:rPr lang="el-GR" sz="1900" dirty="0"/>
              <a:t>Ακεραιότητα ραμμάτων στερέωσης</a:t>
            </a:r>
          </a:p>
          <a:p>
            <a:r>
              <a:rPr lang="el-GR" sz="1900" dirty="0"/>
              <a:t>Ακεραιότητα επιθέματος</a:t>
            </a:r>
          </a:p>
          <a:p>
            <a:r>
              <a:rPr lang="el-GR" sz="1900" dirty="0"/>
              <a:t>Θέση καθετήρα(τυχόν μετατόπιση)</a:t>
            </a:r>
          </a:p>
          <a:p>
            <a:r>
              <a:rPr lang="el-GR" sz="1900" dirty="0"/>
              <a:t>Αναγκαιότητα παραμονής?</a:t>
            </a:r>
          </a:p>
        </p:txBody>
      </p:sp>
      <p:pic>
        <p:nvPicPr>
          <p:cNvPr id="4" name="Εικόνα 3"/>
          <p:cNvPicPr>
            <a:picLocks noChangeAspect="1"/>
          </p:cNvPicPr>
          <p:nvPr/>
        </p:nvPicPr>
        <p:blipFill>
          <a:blip r:embed="rId3" cstate="print"/>
          <a:stretch>
            <a:fillRect/>
          </a:stretch>
        </p:blipFill>
        <p:spPr>
          <a:xfrm>
            <a:off x="4035451" y="1172219"/>
            <a:ext cx="5108549" cy="3971282"/>
          </a:xfrm>
          <a:prstGeom prst="rect">
            <a:avLst/>
          </a:prstGeom>
        </p:spPr>
      </p:pic>
    </p:spTree>
    <p:extLst>
      <p:ext uri="{BB962C8B-B14F-4D97-AF65-F5344CB8AC3E}">
        <p14:creationId xmlns:p14="http://schemas.microsoft.com/office/powerpoint/2010/main" val="1187867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080933" y="408692"/>
            <a:ext cx="5063067" cy="763526"/>
          </a:xfrm>
        </p:spPr>
        <p:txBody>
          <a:bodyPr>
            <a:normAutofit fontScale="90000"/>
          </a:bodyPr>
          <a:lstStyle/>
          <a:p>
            <a:pPr algn="ctr"/>
            <a:r>
              <a:rPr lang="el-GR" dirty="0"/>
              <a:t>Κεντρικές Φλεβικές Γραμμές</a:t>
            </a:r>
            <a:br>
              <a:rPr lang="el-GR" dirty="0"/>
            </a:br>
            <a:r>
              <a:rPr lang="el-GR" dirty="0"/>
              <a:t>ΦΡΟΝΤΙΔΑ</a:t>
            </a:r>
          </a:p>
        </p:txBody>
      </p:sp>
      <p:sp>
        <p:nvSpPr>
          <p:cNvPr id="3" name="Θέση περιεχομένου 2"/>
          <p:cNvSpPr>
            <a:spLocks noGrp="1"/>
          </p:cNvSpPr>
          <p:nvPr>
            <p:ph idx="1"/>
          </p:nvPr>
        </p:nvSpPr>
        <p:spPr>
          <a:xfrm>
            <a:off x="4345289" y="1209903"/>
            <a:ext cx="4798711" cy="3546986"/>
          </a:xfrm>
        </p:spPr>
        <p:txBody>
          <a:bodyPr>
            <a:noAutofit/>
          </a:bodyPr>
          <a:lstStyle/>
          <a:p>
            <a:r>
              <a:rPr lang="el-GR" sz="1800" dirty="0"/>
              <a:t>Αποστειρωμένο διαφανές επίθεμα (διάρκεια 7 μέρες)</a:t>
            </a:r>
          </a:p>
          <a:p>
            <a:r>
              <a:rPr lang="el-GR" sz="1800" dirty="0"/>
              <a:t>Επίθεμα αποστειρωμένης γάζας (αλλαγή κάθε 2 μέρες)</a:t>
            </a:r>
          </a:p>
          <a:p>
            <a:r>
              <a:rPr lang="el-GR" sz="1800" dirty="0"/>
              <a:t>Χρήση δίσκου εμποτισμένου με </a:t>
            </a:r>
            <a:r>
              <a:rPr lang="el-GR" sz="1800" dirty="0" err="1"/>
              <a:t>χλωρεξιδίνη</a:t>
            </a:r>
            <a:r>
              <a:rPr lang="el-GR" sz="1800" dirty="0"/>
              <a:t> (</a:t>
            </a:r>
            <a:r>
              <a:rPr lang="el-GR" sz="1800" dirty="0" err="1"/>
              <a:t>π.χbiopatch</a:t>
            </a:r>
            <a:r>
              <a:rPr lang="el-GR" sz="1800" dirty="0"/>
              <a:t>) </a:t>
            </a:r>
          </a:p>
          <a:p>
            <a:r>
              <a:rPr lang="el-GR" sz="1800" dirty="0"/>
              <a:t>Αποφυγή  </a:t>
            </a:r>
            <a:r>
              <a:rPr lang="el-GR" sz="1800" dirty="0" err="1"/>
              <a:t>αντιμικροβιακών</a:t>
            </a:r>
            <a:r>
              <a:rPr lang="el-GR" sz="1800" dirty="0"/>
              <a:t> αλοιφών εκτός από τους καθετήρες αιμοκάθαρσης</a:t>
            </a:r>
          </a:p>
          <a:p>
            <a:r>
              <a:rPr lang="el-GR" sz="1800" dirty="0"/>
              <a:t>Αντικατάσταση επιθέματος όταν είναι υγρό, χαλαρωμένο, ή λερωμένο</a:t>
            </a:r>
          </a:p>
          <a:p>
            <a:r>
              <a:rPr lang="el-GR" sz="1800" dirty="0"/>
              <a:t>Χρήση φυσιολογικού ορού για καθαρισμό αίματος γύρω από τον καθετήρα πριν την </a:t>
            </a:r>
            <a:r>
              <a:rPr lang="el-GR" sz="1800" dirty="0" err="1"/>
              <a:t>χλωρεξιδίνη</a:t>
            </a:r>
            <a:endParaRPr lang="el-GR" sz="1800" dirty="0"/>
          </a:p>
          <a:p>
            <a:endParaRPr lang="el-GR" sz="1800" dirty="0"/>
          </a:p>
          <a:p>
            <a:endParaRPr lang="el-GR" sz="1800" dirty="0"/>
          </a:p>
        </p:txBody>
      </p:sp>
      <p:pic>
        <p:nvPicPr>
          <p:cNvPr id="5" name="Εικόνα 4"/>
          <p:cNvPicPr>
            <a:picLocks noChangeAspect="1"/>
          </p:cNvPicPr>
          <p:nvPr/>
        </p:nvPicPr>
        <p:blipFill rotWithShape="1">
          <a:blip r:embed="rId3" cstate="print"/>
          <a:srcRect l="11456" t="10035" r="9882" b="25521"/>
          <a:stretch/>
        </p:blipFill>
        <p:spPr>
          <a:xfrm>
            <a:off x="0" y="0"/>
            <a:ext cx="4277128" cy="5143500"/>
          </a:xfrm>
          <a:prstGeom prst="rect">
            <a:avLst/>
          </a:prstGeom>
        </p:spPr>
      </p:pic>
    </p:spTree>
    <p:extLst>
      <p:ext uri="{BB962C8B-B14F-4D97-AF65-F5344CB8AC3E}">
        <p14:creationId xmlns:p14="http://schemas.microsoft.com/office/powerpoint/2010/main" val="27728613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 y="1341550"/>
            <a:ext cx="4622800" cy="3801949"/>
          </a:xfrm>
        </p:spPr>
        <p:txBody>
          <a:bodyPr>
            <a:normAutofit fontScale="70000" lnSpcReduction="20000"/>
          </a:bodyPr>
          <a:lstStyle/>
          <a:p>
            <a:r>
              <a:rPr lang="el-GR" dirty="0"/>
              <a:t>Αφαίρεση επιθέματος συγκρατώντας με το ένα χέρι τους αυλούς και με φορά από τους αυλούς προς την πύλη εισόδου</a:t>
            </a:r>
            <a:endParaRPr lang="en-US" dirty="0"/>
          </a:p>
          <a:p>
            <a:r>
              <a:rPr lang="el-GR" dirty="0"/>
              <a:t>Επισκόπηση δέρματος και έλεγχος ραμμάτων</a:t>
            </a:r>
            <a:endParaRPr lang="en-US" dirty="0"/>
          </a:p>
          <a:p>
            <a:r>
              <a:rPr lang="el-GR" dirty="0"/>
              <a:t>Εφαρμογή  αποστειρωμένων  γαντιών</a:t>
            </a:r>
            <a:endParaRPr lang="en-US" dirty="0"/>
          </a:p>
          <a:p>
            <a:r>
              <a:rPr lang="el-GR" dirty="0"/>
              <a:t>Καθαρισμός δέρματος με αποστειρωμένη γάζα με </a:t>
            </a:r>
            <a:r>
              <a:rPr lang="el-GR" dirty="0" err="1"/>
              <a:t>χλωρεξιδίνη</a:t>
            </a:r>
            <a:r>
              <a:rPr lang="en-US" dirty="0"/>
              <a:t> </a:t>
            </a:r>
            <a:r>
              <a:rPr lang="el-GR" dirty="0"/>
              <a:t>με φορά από κέντρο προς περιφέρεια</a:t>
            </a:r>
            <a:endParaRPr lang="en-US" dirty="0"/>
          </a:p>
          <a:p>
            <a:r>
              <a:rPr lang="el-GR" dirty="0"/>
              <a:t>Τοποθέτηση επιθέματος και καταγραφή σε ετικέτα ημέρας και ώρας της αλλαγής, υπογραφή </a:t>
            </a:r>
            <a:r>
              <a:rPr lang="el-GR" dirty="0" err="1"/>
              <a:t>εκτελέσαντος</a:t>
            </a:r>
            <a:endParaRPr lang="el-GR" dirty="0"/>
          </a:p>
        </p:txBody>
      </p:sp>
      <p:sp>
        <p:nvSpPr>
          <p:cNvPr id="4" name="Τίτλος 1"/>
          <p:cNvSpPr txBox="1">
            <a:spLocks/>
          </p:cNvSpPr>
          <p:nvPr/>
        </p:nvSpPr>
        <p:spPr>
          <a:xfrm>
            <a:off x="4080933" y="408692"/>
            <a:ext cx="5063067" cy="763526"/>
          </a:xfrm>
          <a:prstGeom prst="rect">
            <a:avLst/>
          </a:prstGeom>
        </p:spPr>
        <p:txBody>
          <a:bodyPr vert="horz" lIns="91440" tIns="45720" rIns="91440" bIns="45720" rtlCol="0" anchor="ctr">
            <a:normAutofit fontScale="75000" lnSpcReduction="20000"/>
          </a:bodyPr>
          <a:lstStyle>
            <a:lvl1pPr algn="r" defTabSz="914400" rtl="0" eaLnBrk="1" latinLnBrk="0" hangingPunct="1">
              <a:spcBef>
                <a:spcPct val="0"/>
              </a:spcBef>
              <a:buNone/>
              <a:defRPr sz="3600" kern="1200" baseline="0">
                <a:solidFill>
                  <a:schemeClr val="accent6">
                    <a:lumMod val="60000"/>
                    <a:lumOff val="40000"/>
                  </a:schemeClr>
                </a:solidFill>
                <a:effectLst>
                  <a:outerShdw blurRad="50800" dist="38100" dir="2700000" algn="tl" rotWithShape="0">
                    <a:prstClr val="black">
                      <a:alpha val="40000"/>
                    </a:prstClr>
                  </a:outerShdw>
                </a:effectLst>
                <a:latin typeface="+mj-lt"/>
                <a:ea typeface="+mj-ea"/>
                <a:cs typeface="+mj-cs"/>
              </a:defRPr>
            </a:lvl1pPr>
          </a:lstStyle>
          <a:p>
            <a:pPr algn="ctr"/>
            <a:r>
              <a:rPr lang="el-GR"/>
              <a:t>Κεντρικές Φλεβικές Γραμμές</a:t>
            </a:r>
            <a:br>
              <a:rPr lang="el-GR"/>
            </a:br>
            <a:r>
              <a:rPr lang="el-GR"/>
              <a:t>ΦΡΟΝΤΙΔΑ</a:t>
            </a:r>
            <a:endParaRPr lang="el-GR" dirty="0"/>
          </a:p>
        </p:txBody>
      </p:sp>
      <p:pic>
        <p:nvPicPr>
          <p:cNvPr id="6" name="Εικόνα 5"/>
          <p:cNvPicPr>
            <a:picLocks noChangeAspect="1"/>
          </p:cNvPicPr>
          <p:nvPr/>
        </p:nvPicPr>
        <p:blipFill rotWithShape="1">
          <a:blip r:embed="rId3" cstate="print"/>
          <a:srcRect l="2221" t="10753" r="1482" b="12705"/>
          <a:stretch/>
        </p:blipFill>
        <p:spPr>
          <a:xfrm>
            <a:off x="4673600" y="1172218"/>
            <a:ext cx="4402667" cy="3971282"/>
          </a:xfrm>
          <a:prstGeom prst="rect">
            <a:avLst/>
          </a:prstGeom>
        </p:spPr>
      </p:pic>
    </p:spTree>
    <p:extLst>
      <p:ext uri="{BB962C8B-B14F-4D97-AF65-F5344CB8AC3E}">
        <p14:creationId xmlns:p14="http://schemas.microsoft.com/office/powerpoint/2010/main" val="2020193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endParaRPr lang="en-US" sz="2400" dirty="0"/>
          </a:p>
        </p:txBody>
      </p:sp>
      <p:sp>
        <p:nvSpPr>
          <p:cNvPr id="4" name="Title 3"/>
          <p:cNvSpPr>
            <a:spLocks noGrp="1"/>
          </p:cNvSpPr>
          <p:nvPr>
            <p:ph type="title"/>
          </p:nvPr>
        </p:nvSpPr>
        <p:spPr>
          <a:xfrm>
            <a:off x="1603375" y="0"/>
            <a:ext cx="7540625" cy="923925"/>
          </a:xfrm>
        </p:spPr>
        <p:txBody>
          <a:bodyPr>
            <a:noAutofit/>
          </a:bodyPr>
          <a:lstStyle/>
          <a:p>
            <a:pPr algn="ctr"/>
            <a:r>
              <a:rPr lang="el-GR" sz="2800" dirty="0"/>
              <a:t>ΑΓΓΕΙΑΚΗ ΠΡΟΣΠΕΛΑΣΗ </a:t>
            </a:r>
            <a:br>
              <a:rPr lang="el-GR" sz="2800" dirty="0"/>
            </a:br>
            <a:r>
              <a:rPr lang="el-GR" sz="2800" dirty="0"/>
              <a:t>ΜΕΓΕΘΗ ΚΑΘΕΤΗΡΩΝ ΚΑΙ ΕΠΙΤΡΕΠΟΜΕΝΗ ΡΟΗ</a:t>
            </a:r>
            <a:endParaRPr lang="en-US" sz="2800" dirty="0"/>
          </a:p>
        </p:txBody>
      </p:sp>
      <p:pic>
        <p:nvPicPr>
          <p:cNvPr id="2" name="Εικόνα 1"/>
          <p:cNvPicPr>
            <a:picLocks noChangeAspect="1"/>
          </p:cNvPicPr>
          <p:nvPr/>
        </p:nvPicPr>
        <p:blipFill rotWithShape="1">
          <a:blip r:embed="rId2" cstate="print"/>
          <a:srcRect l="1634" t="39303" r="-763" b="6790"/>
          <a:stretch/>
        </p:blipFill>
        <p:spPr>
          <a:xfrm>
            <a:off x="1934252" y="822087"/>
            <a:ext cx="7288878" cy="4321413"/>
          </a:xfrm>
          <a:prstGeom prst="rect">
            <a:avLst/>
          </a:prstGeom>
        </p:spPr>
      </p:pic>
    </p:spTree>
    <p:extLst>
      <p:ext uri="{BB962C8B-B14F-4D97-AF65-F5344CB8AC3E}">
        <p14:creationId xmlns:p14="http://schemas.microsoft.com/office/powerpoint/2010/main" val="32642457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80266" y="408692"/>
            <a:ext cx="6163734" cy="763526"/>
          </a:xfrm>
        </p:spPr>
        <p:txBody>
          <a:bodyPr>
            <a:normAutofit fontScale="90000"/>
          </a:bodyPr>
          <a:lstStyle/>
          <a:p>
            <a:pPr algn="ctr"/>
            <a:r>
              <a:rPr lang="el-GR" dirty="0"/>
              <a:t>Κεντρικές Φλεβικές Γραμμές</a:t>
            </a:r>
            <a:br>
              <a:rPr lang="en-US" dirty="0"/>
            </a:br>
            <a:r>
              <a:rPr lang="el-GR" dirty="0"/>
              <a:t>ΧΡΗΣΗ</a:t>
            </a:r>
          </a:p>
        </p:txBody>
      </p:sp>
      <p:sp>
        <p:nvSpPr>
          <p:cNvPr id="3" name="Θέση περιεχομένου 2"/>
          <p:cNvSpPr>
            <a:spLocks noGrp="1"/>
          </p:cNvSpPr>
          <p:nvPr>
            <p:ph idx="1"/>
          </p:nvPr>
        </p:nvSpPr>
        <p:spPr/>
        <p:txBody>
          <a:bodyPr>
            <a:normAutofit lnSpcReduction="10000"/>
          </a:bodyPr>
          <a:lstStyle/>
          <a:p>
            <a:r>
              <a:rPr lang="el-GR" dirty="0"/>
              <a:t>Υγιεινή των χεριών πριν και μετά από κάθε χειρισμό</a:t>
            </a:r>
            <a:endParaRPr lang="en-US" dirty="0"/>
          </a:p>
          <a:p>
            <a:r>
              <a:rPr lang="el-GR" dirty="0"/>
              <a:t>Χρήση </a:t>
            </a:r>
            <a:r>
              <a:rPr lang="el-GR" dirty="0" err="1"/>
              <a:t>χλωρεξιδίνης</a:t>
            </a:r>
            <a:r>
              <a:rPr lang="el-GR" dirty="0"/>
              <a:t>&gt;0.5% (2% προτιμότερο)</a:t>
            </a:r>
            <a:endParaRPr lang="en-US" dirty="0"/>
          </a:p>
          <a:p>
            <a:r>
              <a:rPr lang="el-GR" dirty="0"/>
              <a:t>Σε περίπτωση αντίστασης στην έγχυση ή την </a:t>
            </a:r>
            <a:r>
              <a:rPr lang="el-GR" dirty="0" err="1"/>
              <a:t>έκπλυση</a:t>
            </a:r>
            <a:r>
              <a:rPr lang="en-US" dirty="0"/>
              <a:t> </a:t>
            </a:r>
            <a:r>
              <a:rPr lang="el-GR" dirty="0"/>
              <a:t>δεν πρέπει να ασκείται πίεση</a:t>
            </a:r>
            <a:endParaRPr lang="en-US" dirty="0"/>
          </a:p>
          <a:p>
            <a:r>
              <a:rPr lang="el-GR" dirty="0"/>
              <a:t>Αναρρόφηση και απομάκρυνση του θρόμβου αν είναι δυνατόν</a:t>
            </a:r>
            <a:endParaRPr lang="en-US" dirty="0"/>
          </a:p>
          <a:p>
            <a:r>
              <a:rPr lang="el-GR" dirty="0"/>
              <a:t>Ενημέρωση του γιατρού και εφαρμογή πρωτοκόλλου  απόφραξης του </a:t>
            </a:r>
            <a:r>
              <a:rPr lang="el-GR" dirty="0" err="1"/>
              <a:t>ΚΦΚ</a:t>
            </a:r>
            <a:endParaRPr lang="el-GR" dirty="0"/>
          </a:p>
        </p:txBody>
      </p:sp>
    </p:spTree>
    <p:extLst>
      <p:ext uri="{BB962C8B-B14F-4D97-AF65-F5344CB8AC3E}">
        <p14:creationId xmlns:p14="http://schemas.microsoft.com/office/powerpoint/2010/main" val="28935311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80266" y="408692"/>
            <a:ext cx="6163734" cy="763526"/>
          </a:xfrm>
        </p:spPr>
        <p:txBody>
          <a:bodyPr>
            <a:normAutofit fontScale="90000"/>
          </a:bodyPr>
          <a:lstStyle/>
          <a:p>
            <a:pPr algn="ctr"/>
            <a:r>
              <a:rPr lang="el-GR" dirty="0"/>
              <a:t>Κεντρικές Φλεβικές Γραμμές</a:t>
            </a:r>
            <a:br>
              <a:rPr lang="en-US" dirty="0"/>
            </a:br>
            <a:r>
              <a:rPr lang="el-GR" dirty="0"/>
              <a:t>ΧΡΗΣΗ</a:t>
            </a:r>
          </a:p>
        </p:txBody>
      </p:sp>
      <p:sp>
        <p:nvSpPr>
          <p:cNvPr id="3" name="Θέση περιεχομένου 2"/>
          <p:cNvSpPr>
            <a:spLocks noGrp="1"/>
          </p:cNvSpPr>
          <p:nvPr>
            <p:ph idx="1"/>
          </p:nvPr>
        </p:nvSpPr>
        <p:spPr>
          <a:xfrm>
            <a:off x="463714" y="1316156"/>
            <a:ext cx="8246070" cy="3696110"/>
          </a:xfrm>
        </p:spPr>
        <p:txBody>
          <a:bodyPr>
            <a:normAutofit fontScale="85000" lnSpcReduction="20000"/>
          </a:bodyPr>
          <a:lstStyle/>
          <a:p>
            <a:r>
              <a:rPr lang="el-GR" dirty="0"/>
              <a:t>Αναρρόφηση πάντα πριν την έγχυση οποιασδήποτε ουσίας</a:t>
            </a:r>
          </a:p>
          <a:p>
            <a:r>
              <a:rPr lang="el-GR" dirty="0"/>
              <a:t>Καθαρισμός του 3 </a:t>
            </a:r>
            <a:r>
              <a:rPr lang="el-GR" dirty="0" err="1"/>
              <a:t>way</a:t>
            </a:r>
            <a:r>
              <a:rPr lang="el-GR" dirty="0"/>
              <a:t> του καθετήρα με γάζα με </a:t>
            </a:r>
            <a:r>
              <a:rPr lang="el-GR" dirty="0" err="1"/>
              <a:t>χλωρεξιδίνη</a:t>
            </a:r>
            <a:r>
              <a:rPr lang="el-GR" dirty="0"/>
              <a:t> για 15-30 δευτερόλεπτα και ίδιο χρόνο αναμονής στεγνώματος</a:t>
            </a:r>
          </a:p>
          <a:p>
            <a:r>
              <a:rPr lang="el-GR" dirty="0"/>
              <a:t>Εφαρμογή άδειας σύριγγας στον αυλό και αναρρόφηση</a:t>
            </a:r>
          </a:p>
          <a:p>
            <a:r>
              <a:rPr lang="el-GR" dirty="0"/>
              <a:t>Καταγραφή σε κάθε αυλό το όνομα χορηγούμενου φαρμάκου</a:t>
            </a:r>
          </a:p>
          <a:p>
            <a:r>
              <a:rPr lang="el-GR" dirty="0"/>
              <a:t>Μετά την χορήγηση, </a:t>
            </a:r>
            <a:r>
              <a:rPr lang="el-GR" dirty="0" err="1"/>
              <a:t>έκπλυση</a:t>
            </a:r>
            <a:r>
              <a:rPr lang="el-GR" dirty="0"/>
              <a:t> του αυλού ασκώντας θετική πίεση (</a:t>
            </a:r>
            <a:r>
              <a:rPr lang="el-GR" dirty="0" err="1"/>
              <a:t>push-stop</a:t>
            </a:r>
            <a:r>
              <a:rPr lang="el-GR" dirty="0"/>
              <a:t>),ενώ ταυτόχρονα κλείσιμο του αυλού στο τελευταίο 0.5 </a:t>
            </a:r>
            <a:r>
              <a:rPr lang="el-GR" dirty="0" err="1"/>
              <a:t>ml</a:t>
            </a:r>
            <a:r>
              <a:rPr lang="el-GR" dirty="0"/>
              <a:t> της έγχυσης (μείωση κινδύνου απόφραξης)</a:t>
            </a:r>
          </a:p>
          <a:p>
            <a:r>
              <a:rPr lang="el-GR" dirty="0"/>
              <a:t>Καθαρισμός 3way, ή εφαρμογή νέου </a:t>
            </a:r>
          </a:p>
        </p:txBody>
      </p:sp>
    </p:spTree>
    <p:extLst>
      <p:ext uri="{BB962C8B-B14F-4D97-AF65-F5344CB8AC3E}">
        <p14:creationId xmlns:p14="http://schemas.microsoft.com/office/powerpoint/2010/main" val="26318488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80266" y="408692"/>
            <a:ext cx="6163734" cy="763526"/>
          </a:xfrm>
        </p:spPr>
        <p:txBody>
          <a:bodyPr>
            <a:normAutofit fontScale="90000"/>
          </a:bodyPr>
          <a:lstStyle/>
          <a:p>
            <a:pPr algn="ctr"/>
            <a:r>
              <a:rPr lang="el-GR" dirty="0"/>
              <a:t>Κεντρικές Φλεβικές Γραμμές</a:t>
            </a:r>
            <a:br>
              <a:rPr lang="en-US" dirty="0"/>
            </a:br>
            <a:r>
              <a:rPr lang="el-GR" dirty="0"/>
              <a:t>ΔΙΑΔΙΚΑΣΙΑ ΤΟΠΟΘΕΤΗΣΗΣ</a:t>
            </a:r>
          </a:p>
        </p:txBody>
      </p:sp>
      <p:pic>
        <p:nvPicPr>
          <p:cNvPr id="5" name="Εικόνα 4"/>
          <p:cNvPicPr>
            <a:picLocks noChangeAspect="1"/>
          </p:cNvPicPr>
          <p:nvPr/>
        </p:nvPicPr>
        <p:blipFill>
          <a:blip r:embed="rId2" cstate="print"/>
          <a:stretch>
            <a:fillRect/>
          </a:stretch>
        </p:blipFill>
        <p:spPr>
          <a:xfrm>
            <a:off x="0" y="1303867"/>
            <a:ext cx="4539399" cy="3839633"/>
          </a:xfrm>
          <a:prstGeom prst="rect">
            <a:avLst/>
          </a:prstGeom>
        </p:spPr>
      </p:pic>
      <p:pic>
        <p:nvPicPr>
          <p:cNvPr id="6" name="Εικόνα 5"/>
          <p:cNvPicPr>
            <a:picLocks noChangeAspect="1"/>
          </p:cNvPicPr>
          <p:nvPr/>
        </p:nvPicPr>
        <p:blipFill>
          <a:blip r:embed="rId3" cstate="print"/>
          <a:stretch>
            <a:fillRect/>
          </a:stretch>
        </p:blipFill>
        <p:spPr>
          <a:xfrm>
            <a:off x="4539399" y="1172218"/>
            <a:ext cx="4604601" cy="3971281"/>
          </a:xfrm>
          <a:prstGeom prst="rect">
            <a:avLst/>
          </a:prstGeom>
        </p:spPr>
      </p:pic>
    </p:spTree>
    <p:extLst>
      <p:ext uri="{BB962C8B-B14F-4D97-AF65-F5344CB8AC3E}">
        <p14:creationId xmlns:p14="http://schemas.microsoft.com/office/powerpoint/2010/main" val="37880931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80266" y="408692"/>
            <a:ext cx="6163734" cy="763526"/>
          </a:xfrm>
        </p:spPr>
        <p:txBody>
          <a:bodyPr>
            <a:normAutofit fontScale="90000"/>
          </a:bodyPr>
          <a:lstStyle/>
          <a:p>
            <a:pPr algn="ctr"/>
            <a:r>
              <a:rPr lang="el-GR" dirty="0"/>
              <a:t>Κεντρικές Φλεβικές Γραμμές</a:t>
            </a:r>
            <a:br>
              <a:rPr lang="en-US" dirty="0"/>
            </a:br>
            <a:r>
              <a:rPr lang="el-GR" dirty="0"/>
              <a:t>ΔΙΑΔΙΚΑΣΙΑ ΤΟΠΟΘΕΤΗΣΗΣ</a:t>
            </a:r>
          </a:p>
        </p:txBody>
      </p:sp>
      <p:pic>
        <p:nvPicPr>
          <p:cNvPr id="7" name="Εικόνα 6"/>
          <p:cNvPicPr>
            <a:picLocks noChangeAspect="1"/>
          </p:cNvPicPr>
          <p:nvPr/>
        </p:nvPicPr>
        <p:blipFill>
          <a:blip r:embed="rId2" cstate="print"/>
          <a:stretch>
            <a:fillRect/>
          </a:stretch>
        </p:blipFill>
        <p:spPr>
          <a:xfrm>
            <a:off x="0" y="1172218"/>
            <a:ext cx="5065776" cy="3971282"/>
          </a:xfrm>
          <a:prstGeom prst="rect">
            <a:avLst/>
          </a:prstGeom>
        </p:spPr>
      </p:pic>
      <p:pic>
        <p:nvPicPr>
          <p:cNvPr id="3" name="Εικόνα 2"/>
          <p:cNvPicPr>
            <a:picLocks noChangeAspect="1"/>
          </p:cNvPicPr>
          <p:nvPr/>
        </p:nvPicPr>
        <p:blipFill>
          <a:blip r:embed="rId3" cstate="print"/>
          <a:stretch>
            <a:fillRect/>
          </a:stretch>
        </p:blipFill>
        <p:spPr>
          <a:xfrm>
            <a:off x="4297680" y="1355098"/>
            <a:ext cx="4846320" cy="3788402"/>
          </a:xfrm>
          <a:prstGeom prst="rect">
            <a:avLst/>
          </a:prstGeom>
        </p:spPr>
      </p:pic>
    </p:spTree>
    <p:extLst>
      <p:ext uri="{BB962C8B-B14F-4D97-AF65-F5344CB8AC3E}">
        <p14:creationId xmlns:p14="http://schemas.microsoft.com/office/powerpoint/2010/main" val="2019125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80266" y="408692"/>
            <a:ext cx="6163734" cy="763526"/>
          </a:xfrm>
        </p:spPr>
        <p:txBody>
          <a:bodyPr>
            <a:normAutofit fontScale="90000"/>
          </a:bodyPr>
          <a:lstStyle/>
          <a:p>
            <a:pPr algn="ctr"/>
            <a:r>
              <a:rPr lang="el-GR" dirty="0"/>
              <a:t>Κεντρικές Φλεβικές Γραμμές</a:t>
            </a:r>
            <a:br>
              <a:rPr lang="en-US" dirty="0"/>
            </a:br>
            <a:r>
              <a:rPr lang="el-GR" dirty="0"/>
              <a:t>ΔΙΑΔΙΚΑΣΙΑ ΤΟΠΟΘΕΤΗΣΗΣ</a:t>
            </a:r>
          </a:p>
        </p:txBody>
      </p:sp>
      <p:pic>
        <p:nvPicPr>
          <p:cNvPr id="4" name="Εικόνα 3"/>
          <p:cNvPicPr>
            <a:picLocks noChangeAspect="1"/>
          </p:cNvPicPr>
          <p:nvPr/>
        </p:nvPicPr>
        <p:blipFill>
          <a:blip r:embed="rId2" cstate="print"/>
          <a:stretch>
            <a:fillRect/>
          </a:stretch>
        </p:blipFill>
        <p:spPr>
          <a:xfrm>
            <a:off x="0" y="1172218"/>
            <a:ext cx="4846716" cy="3971282"/>
          </a:xfrm>
          <a:prstGeom prst="rect">
            <a:avLst/>
          </a:prstGeom>
        </p:spPr>
      </p:pic>
      <p:pic>
        <p:nvPicPr>
          <p:cNvPr id="5" name="Εικόνα 4"/>
          <p:cNvPicPr>
            <a:picLocks noChangeAspect="1"/>
          </p:cNvPicPr>
          <p:nvPr/>
        </p:nvPicPr>
        <p:blipFill>
          <a:blip r:embed="rId3" cstate="print"/>
          <a:stretch>
            <a:fillRect/>
          </a:stretch>
        </p:blipFill>
        <p:spPr>
          <a:xfrm>
            <a:off x="4239371" y="1172218"/>
            <a:ext cx="4904629" cy="3971282"/>
          </a:xfrm>
          <a:prstGeom prst="rect">
            <a:avLst/>
          </a:prstGeom>
        </p:spPr>
      </p:pic>
    </p:spTree>
    <p:extLst>
      <p:ext uri="{BB962C8B-B14F-4D97-AF65-F5344CB8AC3E}">
        <p14:creationId xmlns:p14="http://schemas.microsoft.com/office/powerpoint/2010/main" val="35406673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80266" y="408692"/>
            <a:ext cx="6163734" cy="763526"/>
          </a:xfrm>
        </p:spPr>
        <p:txBody>
          <a:bodyPr>
            <a:normAutofit fontScale="90000"/>
          </a:bodyPr>
          <a:lstStyle/>
          <a:p>
            <a:pPr algn="ctr"/>
            <a:r>
              <a:rPr lang="el-GR" dirty="0"/>
              <a:t>Κεντρικές Φλεβικές Γραμμές</a:t>
            </a:r>
            <a:br>
              <a:rPr lang="en-US" dirty="0"/>
            </a:br>
            <a:r>
              <a:rPr lang="el-GR" dirty="0"/>
              <a:t>ΔΙΑΔΙΚΑΣΙΑ ΤΟΠΟΘΕΤΗΣΗΣ</a:t>
            </a:r>
          </a:p>
        </p:txBody>
      </p:sp>
      <p:pic>
        <p:nvPicPr>
          <p:cNvPr id="3" name="Εικόνα 2"/>
          <p:cNvPicPr>
            <a:picLocks noChangeAspect="1"/>
          </p:cNvPicPr>
          <p:nvPr/>
        </p:nvPicPr>
        <p:blipFill>
          <a:blip r:embed="rId2" cstate="print"/>
          <a:stretch>
            <a:fillRect/>
          </a:stretch>
        </p:blipFill>
        <p:spPr>
          <a:xfrm>
            <a:off x="0" y="1172218"/>
            <a:ext cx="4968243" cy="3971282"/>
          </a:xfrm>
          <a:prstGeom prst="rect">
            <a:avLst/>
          </a:prstGeom>
        </p:spPr>
      </p:pic>
      <p:pic>
        <p:nvPicPr>
          <p:cNvPr id="6" name="Εικόνα 5"/>
          <p:cNvPicPr>
            <a:picLocks noChangeAspect="1"/>
          </p:cNvPicPr>
          <p:nvPr/>
        </p:nvPicPr>
        <p:blipFill>
          <a:blip r:embed="rId3" cstate="print"/>
          <a:stretch>
            <a:fillRect/>
          </a:stretch>
        </p:blipFill>
        <p:spPr>
          <a:xfrm>
            <a:off x="4383022" y="1172719"/>
            <a:ext cx="4760978" cy="3970781"/>
          </a:xfrm>
          <a:prstGeom prst="rect">
            <a:avLst/>
          </a:prstGeom>
        </p:spPr>
      </p:pic>
    </p:spTree>
    <p:extLst>
      <p:ext uri="{BB962C8B-B14F-4D97-AF65-F5344CB8AC3E}">
        <p14:creationId xmlns:p14="http://schemas.microsoft.com/office/powerpoint/2010/main" val="21264320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80266" y="408692"/>
            <a:ext cx="6163734" cy="763526"/>
          </a:xfrm>
        </p:spPr>
        <p:txBody>
          <a:bodyPr>
            <a:normAutofit fontScale="90000"/>
          </a:bodyPr>
          <a:lstStyle/>
          <a:p>
            <a:pPr algn="ctr"/>
            <a:r>
              <a:rPr lang="el-GR" dirty="0"/>
              <a:t>Κεντρικές Φλεβικές Γραμμές</a:t>
            </a:r>
            <a:br>
              <a:rPr lang="en-US" dirty="0"/>
            </a:br>
            <a:r>
              <a:rPr lang="el-GR" dirty="0"/>
              <a:t>ΔΙΑΔΙΚΑΣΙΑ ΤΟΠΟΘΕΤΗΣΗΣ</a:t>
            </a:r>
          </a:p>
        </p:txBody>
      </p:sp>
      <p:pic>
        <p:nvPicPr>
          <p:cNvPr id="4" name="Εικόνα 3"/>
          <p:cNvPicPr>
            <a:picLocks noChangeAspect="1"/>
          </p:cNvPicPr>
          <p:nvPr/>
        </p:nvPicPr>
        <p:blipFill>
          <a:blip r:embed="rId2" cstate="print"/>
          <a:stretch>
            <a:fillRect/>
          </a:stretch>
        </p:blipFill>
        <p:spPr>
          <a:xfrm>
            <a:off x="0" y="1417318"/>
            <a:ext cx="4968243" cy="3726182"/>
          </a:xfrm>
          <a:prstGeom prst="rect">
            <a:avLst/>
          </a:prstGeom>
        </p:spPr>
      </p:pic>
      <p:pic>
        <p:nvPicPr>
          <p:cNvPr id="5" name="Εικόνα 4"/>
          <p:cNvPicPr>
            <a:picLocks noChangeAspect="1"/>
          </p:cNvPicPr>
          <p:nvPr/>
        </p:nvPicPr>
        <p:blipFill>
          <a:blip r:embed="rId3" cstate="print"/>
          <a:stretch>
            <a:fillRect/>
          </a:stretch>
        </p:blipFill>
        <p:spPr>
          <a:xfrm>
            <a:off x="4122597" y="1172218"/>
            <a:ext cx="5021403" cy="3971282"/>
          </a:xfrm>
          <a:prstGeom prst="rect">
            <a:avLst/>
          </a:prstGeom>
        </p:spPr>
      </p:pic>
    </p:spTree>
    <p:extLst>
      <p:ext uri="{BB962C8B-B14F-4D97-AF65-F5344CB8AC3E}">
        <p14:creationId xmlns:p14="http://schemas.microsoft.com/office/powerpoint/2010/main" val="1271898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80266" y="408692"/>
            <a:ext cx="6163734" cy="763526"/>
          </a:xfrm>
        </p:spPr>
        <p:txBody>
          <a:bodyPr>
            <a:normAutofit fontScale="90000"/>
          </a:bodyPr>
          <a:lstStyle/>
          <a:p>
            <a:pPr algn="ctr"/>
            <a:r>
              <a:rPr lang="el-GR" dirty="0"/>
              <a:t>Κεντρικές Φλεβικές Γραμμές</a:t>
            </a:r>
            <a:br>
              <a:rPr lang="en-US" dirty="0"/>
            </a:br>
            <a:r>
              <a:rPr lang="el-GR" dirty="0"/>
              <a:t>ΔΙΑΔΙΚΑΣΙΑ ΤΟΠΟΘΕΤΗΣΗΣ</a:t>
            </a:r>
          </a:p>
        </p:txBody>
      </p:sp>
      <p:pic>
        <p:nvPicPr>
          <p:cNvPr id="3" name="Εικόνα 2"/>
          <p:cNvPicPr>
            <a:picLocks noChangeAspect="1"/>
          </p:cNvPicPr>
          <p:nvPr/>
        </p:nvPicPr>
        <p:blipFill>
          <a:blip r:embed="rId2" cstate="print"/>
          <a:stretch>
            <a:fillRect/>
          </a:stretch>
        </p:blipFill>
        <p:spPr>
          <a:xfrm>
            <a:off x="-1" y="1172218"/>
            <a:ext cx="4810617" cy="3971282"/>
          </a:xfrm>
          <a:prstGeom prst="rect">
            <a:avLst/>
          </a:prstGeom>
        </p:spPr>
      </p:pic>
      <p:sp>
        <p:nvSpPr>
          <p:cNvPr id="5" name="Ορθογώνιο 4"/>
          <p:cNvSpPr/>
          <p:nvPr/>
        </p:nvSpPr>
        <p:spPr>
          <a:xfrm>
            <a:off x="0" y="1308092"/>
            <a:ext cx="3705502" cy="400110"/>
          </a:xfrm>
          <a:prstGeom prst="rect">
            <a:avLst/>
          </a:prstGeom>
        </p:spPr>
        <p:txBody>
          <a:bodyPr wrap="none">
            <a:spAutoFit/>
          </a:bodyPr>
          <a:lstStyle/>
          <a:p>
            <a:r>
              <a:rPr lang="el-GR" sz="2000" b="1" dirty="0"/>
              <a:t>Στερέωση καθετήρα με ράμματα</a:t>
            </a:r>
          </a:p>
        </p:txBody>
      </p:sp>
      <p:pic>
        <p:nvPicPr>
          <p:cNvPr id="6" name="Εικόνα 5"/>
          <p:cNvPicPr>
            <a:picLocks noChangeAspect="1"/>
          </p:cNvPicPr>
          <p:nvPr/>
        </p:nvPicPr>
        <p:blipFill>
          <a:blip r:embed="rId3" cstate="print"/>
          <a:stretch>
            <a:fillRect/>
          </a:stretch>
        </p:blipFill>
        <p:spPr>
          <a:xfrm rot="5400000">
            <a:off x="4901184" y="862715"/>
            <a:ext cx="3895344" cy="4590288"/>
          </a:xfrm>
          <a:prstGeom prst="rect">
            <a:avLst/>
          </a:prstGeom>
        </p:spPr>
      </p:pic>
    </p:spTree>
    <p:extLst>
      <p:ext uri="{BB962C8B-B14F-4D97-AF65-F5344CB8AC3E}">
        <p14:creationId xmlns:p14="http://schemas.microsoft.com/office/powerpoint/2010/main" val="26314042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74312" y="408692"/>
            <a:ext cx="6169688" cy="763526"/>
          </a:xfrm>
        </p:spPr>
        <p:txBody>
          <a:bodyPr/>
          <a:lstStyle/>
          <a:p>
            <a:pPr algn="ctr"/>
            <a:r>
              <a:rPr lang="el-GR" dirty="0"/>
              <a:t>ΑΡΤΗΡΙΑΚΗ ΠΡΟΣΠΕΛΑΣΗ</a:t>
            </a:r>
          </a:p>
        </p:txBody>
      </p:sp>
      <p:sp>
        <p:nvSpPr>
          <p:cNvPr id="3" name="Θέση περιεχομένου 2"/>
          <p:cNvSpPr>
            <a:spLocks noGrp="1"/>
          </p:cNvSpPr>
          <p:nvPr>
            <p:ph idx="1"/>
          </p:nvPr>
        </p:nvSpPr>
        <p:spPr/>
        <p:txBody>
          <a:bodyPr>
            <a:normAutofit fontScale="77500" lnSpcReduction="20000"/>
          </a:bodyPr>
          <a:lstStyle/>
          <a:p>
            <a:r>
              <a:rPr lang="el-GR" dirty="0"/>
              <a:t>Οι ασθενείς στη Μονάδα Εντατικής Παρακολούθησης [</a:t>
            </a:r>
            <a:r>
              <a:rPr lang="en-US" dirty="0"/>
              <a:t>Intensive Care Unit]</a:t>
            </a:r>
            <a:r>
              <a:rPr lang="el-GR" dirty="0"/>
              <a:t> ή στο Χειρουργείο,</a:t>
            </a:r>
            <a:r>
              <a:rPr lang="en-US" dirty="0"/>
              <a:t> </a:t>
            </a:r>
            <a:r>
              <a:rPr lang="el-GR" dirty="0"/>
              <a:t>συχνά χρειάζονται στενή παρακολούθηση της αρτηριακής τους πίεσης. </a:t>
            </a:r>
          </a:p>
          <a:p>
            <a:r>
              <a:rPr lang="el-GR" dirty="0"/>
              <a:t>Η αρτηριακή γραμμή παρέχει έναν τρόπο συνεχούς παρακολούθησης της αρτηριακής πίεσης ενός ασθενούς, πράγμα που μπορεί να είναι ουσιώδους σημασίας για τη σταθεροποίηση του ασθενούς. </a:t>
            </a:r>
          </a:p>
          <a:p>
            <a:r>
              <a:rPr lang="el-GR" dirty="0"/>
              <a:t>Η αρτηριακή γραμμή παρέχει επίσης πρόσβαση για συχνή δειγματοληψία αίματος και μέτρηση αερίων αίματος. Το αίμα μπορεί να αφαιρείται από τον ασθενή μέσω της σωλήνωσης χωρίς να χρειάζεται να χρησιμοποιηθεί βελόνα για κάθε εξέταση αίματος </a:t>
            </a:r>
          </a:p>
        </p:txBody>
      </p:sp>
    </p:spTree>
    <p:extLst>
      <p:ext uri="{BB962C8B-B14F-4D97-AF65-F5344CB8AC3E}">
        <p14:creationId xmlns:p14="http://schemas.microsoft.com/office/powerpoint/2010/main" val="25080113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fontScale="70000" lnSpcReduction="20000"/>
          </a:bodyPr>
          <a:lstStyle/>
          <a:p>
            <a:r>
              <a:rPr lang="el-GR" dirty="0"/>
              <a:t>Οι αρτηριακές γραμμές μπορούν να εισάγονται στον καρπό (</a:t>
            </a:r>
            <a:r>
              <a:rPr lang="el-GR" dirty="0" err="1"/>
              <a:t>κερκιδική</a:t>
            </a:r>
            <a:r>
              <a:rPr lang="el-GR" dirty="0"/>
              <a:t> αρτηρία), στη βουβωνική χώρα (μηριαία αρτηρία) ή στο πόδι (ραχιαία αρτηρία </a:t>
            </a:r>
            <a:r>
              <a:rPr lang="el-GR" dirty="0" err="1"/>
              <a:t>ποδός</a:t>
            </a:r>
            <a:r>
              <a:rPr lang="el-GR" dirty="0"/>
              <a:t>). </a:t>
            </a:r>
          </a:p>
          <a:p>
            <a:r>
              <a:rPr lang="el-GR" dirty="0"/>
              <a:t>Η αρτηριακή γραμμή εισάγεται στην αρτηρία χρησιμοποιώντας την ίδια τεχνική με την περιφερική εισαγωγή </a:t>
            </a:r>
            <a:r>
              <a:rPr lang="el-GR" dirty="0" err="1"/>
              <a:t>φλεβοκαθετήρα</a:t>
            </a:r>
            <a:endParaRPr lang="el-GR" dirty="0"/>
          </a:p>
          <a:p>
            <a:r>
              <a:rPr lang="el-GR" dirty="0"/>
              <a:t>Έπειτα στερεώνεται με ράμματα ή με ταινία στο δέρμα για να μπορεί να διατηρείται μέσα στην αρτηρία. </a:t>
            </a:r>
          </a:p>
          <a:p>
            <a:r>
              <a:rPr lang="el-GR" dirty="0"/>
              <a:t>Η σωλήνωση συνδέεται έπειτα με την οθόνη του </a:t>
            </a:r>
            <a:r>
              <a:rPr lang="en-US" dirty="0"/>
              <a:t>monitor </a:t>
            </a:r>
            <a:r>
              <a:rPr lang="el-GR" dirty="0"/>
              <a:t>μέσω ενός </a:t>
            </a:r>
            <a:r>
              <a:rPr lang="el-GR" dirty="0" err="1"/>
              <a:t>μορφομετατροπέα</a:t>
            </a:r>
            <a:r>
              <a:rPr lang="el-GR" dirty="0"/>
              <a:t> (</a:t>
            </a:r>
            <a:r>
              <a:rPr lang="en-US" dirty="0"/>
              <a:t>transducer</a:t>
            </a:r>
            <a:r>
              <a:rPr lang="el-GR" dirty="0"/>
              <a:t>)</a:t>
            </a:r>
            <a:r>
              <a:rPr lang="en-US" dirty="0"/>
              <a:t> </a:t>
            </a:r>
            <a:r>
              <a:rPr lang="el-GR" dirty="0"/>
              <a:t>όπου επιδεικνύεται συνεχώς η αρτηριακή πίεση του ασθενούς ως </a:t>
            </a:r>
            <a:r>
              <a:rPr lang="el-GR" dirty="0" err="1"/>
              <a:t>κυματομορφή</a:t>
            </a:r>
            <a:r>
              <a:rPr lang="el-GR" dirty="0"/>
              <a:t>.  </a:t>
            </a:r>
          </a:p>
          <a:p>
            <a:r>
              <a:rPr lang="el-GR" dirty="0"/>
              <a:t>Συνήθως, οι αρτηριακές γραμμές απαιτούνται για μικρό χρονικό διάστημα, αλλά αν χρειαστούν για περισσότερο χρόνο μπορούν να αντικατασταθούν.</a:t>
            </a:r>
          </a:p>
        </p:txBody>
      </p:sp>
      <p:sp>
        <p:nvSpPr>
          <p:cNvPr id="4" name="Τίτλος 1"/>
          <p:cNvSpPr>
            <a:spLocks noGrp="1"/>
          </p:cNvSpPr>
          <p:nvPr>
            <p:ph type="title"/>
          </p:nvPr>
        </p:nvSpPr>
        <p:spPr>
          <a:xfrm>
            <a:off x="2954214" y="408692"/>
            <a:ext cx="6189786" cy="763526"/>
          </a:xfrm>
        </p:spPr>
        <p:txBody>
          <a:bodyPr/>
          <a:lstStyle/>
          <a:p>
            <a:pPr algn="ctr"/>
            <a:r>
              <a:rPr lang="el-GR" dirty="0"/>
              <a:t>ΑΡΤΗΡΙΑΚΗ ΠΡΟΣΠΕΛΑΣΗ</a:t>
            </a:r>
          </a:p>
        </p:txBody>
      </p:sp>
    </p:spTree>
    <p:extLst>
      <p:ext uri="{BB962C8B-B14F-4D97-AF65-F5344CB8AC3E}">
        <p14:creationId xmlns:p14="http://schemas.microsoft.com/office/powerpoint/2010/main" val="3582812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9144000" cy="764931"/>
          </a:xfrm>
          <a:solidFill>
            <a:schemeClr val="tx1">
              <a:lumMod val="65000"/>
              <a:lumOff val="35000"/>
            </a:schemeClr>
          </a:solidFill>
        </p:spPr>
        <p:txBody>
          <a:bodyPr>
            <a:noAutofit/>
          </a:bodyPr>
          <a:lstStyle/>
          <a:p>
            <a:pPr algn="ctr"/>
            <a:r>
              <a:rPr lang="el-GR" sz="2700" dirty="0"/>
              <a:t>ΕΝΔΕΙΞΕΙΣ</a:t>
            </a:r>
            <a:r>
              <a:rPr lang="el-GR" sz="2800" dirty="0"/>
              <a:t> ΓΙΑ ΤΗΝ ΕΠΙΛΟΓΗ ΜΕΓΕΘΟΥΣ ΑΓΓΕΙΑΚΟΥ ΚΑΘΕΤΗΡΑ</a:t>
            </a:r>
          </a:p>
        </p:txBody>
      </p:sp>
      <p:sp>
        <p:nvSpPr>
          <p:cNvPr id="3" name="Θέση περιεχομένου 2"/>
          <p:cNvSpPr>
            <a:spLocks noGrp="1"/>
          </p:cNvSpPr>
          <p:nvPr>
            <p:ph idx="1"/>
          </p:nvPr>
        </p:nvSpPr>
        <p:spPr/>
        <p:txBody>
          <a:bodyPr/>
          <a:lstStyle/>
          <a:p>
            <a:endParaRPr lang="el-GR" dirty="0"/>
          </a:p>
        </p:txBody>
      </p:sp>
      <p:pic>
        <p:nvPicPr>
          <p:cNvPr id="5" name="Εικόνα 4"/>
          <p:cNvPicPr>
            <a:picLocks noChangeAspect="1"/>
          </p:cNvPicPr>
          <p:nvPr/>
        </p:nvPicPr>
        <p:blipFill>
          <a:blip r:embed="rId2" cstate="print"/>
          <a:stretch>
            <a:fillRect/>
          </a:stretch>
        </p:blipFill>
        <p:spPr>
          <a:xfrm>
            <a:off x="-14749" y="615462"/>
            <a:ext cx="9158749" cy="4528038"/>
          </a:xfrm>
          <a:prstGeom prst="rect">
            <a:avLst/>
          </a:prstGeom>
        </p:spPr>
      </p:pic>
    </p:spTree>
    <p:extLst>
      <p:ext uri="{BB962C8B-B14F-4D97-AF65-F5344CB8AC3E}">
        <p14:creationId xmlns:p14="http://schemas.microsoft.com/office/powerpoint/2010/main" val="33642802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74312" y="408692"/>
            <a:ext cx="6169688" cy="763526"/>
          </a:xfrm>
        </p:spPr>
        <p:txBody>
          <a:bodyPr>
            <a:normAutofit fontScale="90000"/>
          </a:bodyPr>
          <a:lstStyle/>
          <a:p>
            <a:pPr algn="ctr"/>
            <a:r>
              <a:rPr lang="el-GR" dirty="0"/>
              <a:t>ΑΡΤΗΡΙΑΚΗ ΠΡΟΣΠΕΛΑΣΗ</a:t>
            </a:r>
            <a:br>
              <a:rPr lang="el-GR" dirty="0"/>
            </a:br>
            <a:r>
              <a:rPr lang="el-GR" dirty="0"/>
              <a:t>Νοσηλευτική φροντίδα</a:t>
            </a:r>
          </a:p>
        </p:txBody>
      </p:sp>
      <p:sp>
        <p:nvSpPr>
          <p:cNvPr id="4" name="Θέση περιεχομένου 3"/>
          <p:cNvSpPr>
            <a:spLocks noGrp="1"/>
          </p:cNvSpPr>
          <p:nvPr>
            <p:ph idx="1"/>
          </p:nvPr>
        </p:nvSpPr>
        <p:spPr/>
        <p:txBody>
          <a:bodyPr>
            <a:normAutofit fontScale="85000" lnSpcReduction="10000"/>
          </a:bodyPr>
          <a:lstStyle/>
          <a:p>
            <a:pPr marL="0" indent="0">
              <a:buNone/>
            </a:pPr>
            <a:r>
              <a:rPr lang="el-GR" dirty="0"/>
              <a:t>Η Νοσηλευτική φροντίδα της αρτηριακής γραμμής διενεργείται:</a:t>
            </a:r>
          </a:p>
          <a:p>
            <a:r>
              <a:rPr lang="el-GR" dirty="0" err="1"/>
              <a:t>Επι</a:t>
            </a:r>
            <a:r>
              <a:rPr lang="el-GR" dirty="0"/>
              <a:t> ρυπαρότητας του σημείου εισόδου του καθετήρα</a:t>
            </a:r>
          </a:p>
          <a:p>
            <a:r>
              <a:rPr lang="el-GR" dirty="0"/>
              <a:t>Όταν μετακινείται ή στρεβλώνεται (τσακίζει) ο καθετήρας, που συνοδεύεται με κακή </a:t>
            </a:r>
            <a:r>
              <a:rPr lang="el-GR" dirty="0" err="1"/>
              <a:t>κυματομορφή</a:t>
            </a:r>
            <a:r>
              <a:rPr lang="el-GR" dirty="0"/>
              <a:t> στο μόνιτορ</a:t>
            </a:r>
          </a:p>
          <a:p>
            <a:r>
              <a:rPr lang="el-GR" dirty="0"/>
              <a:t>Έλλειψη στεγανότητας</a:t>
            </a:r>
          </a:p>
          <a:p>
            <a:r>
              <a:rPr lang="el-GR" dirty="0"/>
              <a:t>Αποκόλληση  των επιθεμάτων</a:t>
            </a:r>
          </a:p>
          <a:p>
            <a:r>
              <a:rPr lang="el-GR" dirty="0"/>
              <a:t>Σε κακή στερέωσή του</a:t>
            </a:r>
          </a:p>
          <a:p>
            <a:r>
              <a:rPr lang="el-GR" dirty="0"/>
              <a:t>Όταν υπάρχουν φυσαλίδες στο σύστημα </a:t>
            </a:r>
            <a:r>
              <a:rPr lang="el-GR" dirty="0" err="1"/>
              <a:t>έκπλυσης</a:t>
            </a:r>
            <a:endParaRPr lang="el-GR" dirty="0"/>
          </a:p>
        </p:txBody>
      </p:sp>
    </p:spTree>
    <p:extLst>
      <p:ext uri="{BB962C8B-B14F-4D97-AF65-F5344CB8AC3E}">
        <p14:creationId xmlns:p14="http://schemas.microsoft.com/office/powerpoint/2010/main" val="37839527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74312" y="408692"/>
            <a:ext cx="6169688" cy="763526"/>
          </a:xfrm>
        </p:spPr>
        <p:txBody>
          <a:bodyPr/>
          <a:lstStyle/>
          <a:p>
            <a:pPr algn="ctr"/>
            <a:r>
              <a:rPr lang="el-GR" dirty="0"/>
              <a:t>ΑΡΤΗΡΙΑΚΗ ΠΡΟΣΠΕΛΑΣΗ</a:t>
            </a:r>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rotWithShape="1">
          <a:blip r:embed="rId2" cstate="print"/>
          <a:srcRect l="-345" t="141" r="345" b="62791"/>
          <a:stretch/>
        </p:blipFill>
        <p:spPr>
          <a:xfrm>
            <a:off x="0" y="1121976"/>
            <a:ext cx="9144000" cy="4153812"/>
          </a:xfrm>
          <a:prstGeom prst="rect">
            <a:avLst/>
          </a:prstGeom>
        </p:spPr>
      </p:pic>
    </p:spTree>
    <p:extLst>
      <p:ext uri="{BB962C8B-B14F-4D97-AF65-F5344CB8AC3E}">
        <p14:creationId xmlns:p14="http://schemas.microsoft.com/office/powerpoint/2010/main" val="14358723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endParaRPr lang="el-GR" dirty="0"/>
          </a:p>
        </p:txBody>
      </p:sp>
      <p:pic>
        <p:nvPicPr>
          <p:cNvPr id="4" name="Εικόνα 3"/>
          <p:cNvPicPr>
            <a:picLocks noChangeAspect="1"/>
          </p:cNvPicPr>
          <p:nvPr/>
        </p:nvPicPr>
        <p:blipFill>
          <a:blip r:embed="rId2" cstate="print"/>
          <a:stretch>
            <a:fillRect/>
          </a:stretch>
        </p:blipFill>
        <p:spPr>
          <a:xfrm>
            <a:off x="2974313" y="388567"/>
            <a:ext cx="6169687" cy="1030313"/>
          </a:xfrm>
          <a:prstGeom prst="rect">
            <a:avLst/>
          </a:prstGeom>
        </p:spPr>
      </p:pic>
      <p:pic>
        <p:nvPicPr>
          <p:cNvPr id="5" name="Εικόνα 4"/>
          <p:cNvPicPr>
            <a:picLocks noChangeAspect="1"/>
          </p:cNvPicPr>
          <p:nvPr/>
        </p:nvPicPr>
        <p:blipFill rotWithShape="1">
          <a:blip r:embed="rId3" cstate="print"/>
          <a:srcRect t="37125" b="31290"/>
          <a:stretch/>
        </p:blipFill>
        <p:spPr>
          <a:xfrm>
            <a:off x="0" y="1115367"/>
            <a:ext cx="9144000" cy="4028133"/>
          </a:xfrm>
          <a:prstGeom prst="rect">
            <a:avLst/>
          </a:prstGeom>
        </p:spPr>
      </p:pic>
    </p:spTree>
    <p:extLst>
      <p:ext uri="{BB962C8B-B14F-4D97-AF65-F5344CB8AC3E}">
        <p14:creationId xmlns:p14="http://schemas.microsoft.com/office/powerpoint/2010/main" val="6287647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endParaRPr lang="el-GR" dirty="0"/>
          </a:p>
        </p:txBody>
      </p:sp>
      <p:pic>
        <p:nvPicPr>
          <p:cNvPr id="4" name="Εικόνα 3"/>
          <p:cNvPicPr>
            <a:picLocks noChangeAspect="1"/>
          </p:cNvPicPr>
          <p:nvPr/>
        </p:nvPicPr>
        <p:blipFill>
          <a:blip r:embed="rId2" cstate="print"/>
          <a:stretch>
            <a:fillRect/>
          </a:stretch>
        </p:blipFill>
        <p:spPr>
          <a:xfrm>
            <a:off x="2974313" y="388567"/>
            <a:ext cx="6169687" cy="1030313"/>
          </a:xfrm>
          <a:prstGeom prst="rect">
            <a:avLst/>
          </a:prstGeom>
        </p:spPr>
      </p:pic>
      <p:pic>
        <p:nvPicPr>
          <p:cNvPr id="2" name="Εικόνα 1"/>
          <p:cNvPicPr>
            <a:picLocks noChangeAspect="1"/>
          </p:cNvPicPr>
          <p:nvPr/>
        </p:nvPicPr>
        <p:blipFill rotWithShape="1">
          <a:blip r:embed="rId3" cstate="print"/>
          <a:srcRect t="69279"/>
          <a:stretch/>
        </p:blipFill>
        <p:spPr>
          <a:xfrm>
            <a:off x="29497" y="1045028"/>
            <a:ext cx="9101347" cy="4098472"/>
          </a:xfrm>
          <a:prstGeom prst="rect">
            <a:avLst/>
          </a:prstGeom>
        </p:spPr>
      </p:pic>
    </p:spTree>
    <p:extLst>
      <p:ext uri="{BB962C8B-B14F-4D97-AF65-F5344CB8AC3E}">
        <p14:creationId xmlns:p14="http://schemas.microsoft.com/office/powerpoint/2010/main" val="30323983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922308" y="408692"/>
            <a:ext cx="5823485" cy="763526"/>
          </a:xfrm>
        </p:spPr>
        <p:txBody>
          <a:bodyPr>
            <a:normAutofit fontScale="90000"/>
          </a:bodyPr>
          <a:lstStyle/>
          <a:p>
            <a:pPr algn="ctr">
              <a:defRPr/>
            </a:pPr>
            <a:r>
              <a:rPr lang="el-GR" sz="3000" dirty="0" err="1">
                <a:solidFill>
                  <a:srgbClr val="FFC000"/>
                </a:solidFill>
              </a:rPr>
              <a:t>ΕΝΔΟΣΤΙΚΗ</a:t>
            </a:r>
            <a:r>
              <a:rPr lang="el-GR" sz="3000" dirty="0">
                <a:solidFill>
                  <a:srgbClr val="FFC000"/>
                </a:solidFill>
              </a:rPr>
              <a:t> ΠΡΟΣΠΕΛΑΣΗ </a:t>
            </a:r>
            <a:br>
              <a:rPr lang="el-GR" sz="3000" dirty="0">
                <a:solidFill>
                  <a:srgbClr val="FFC000"/>
                </a:solidFill>
              </a:rPr>
            </a:br>
            <a:r>
              <a:rPr lang="en-US" sz="3000" dirty="0">
                <a:solidFill>
                  <a:srgbClr val="FFC000"/>
                </a:solidFill>
              </a:rPr>
              <a:t>Intra</a:t>
            </a:r>
            <a:r>
              <a:rPr lang="el-GR" sz="3000" dirty="0">
                <a:solidFill>
                  <a:srgbClr val="FFC000"/>
                </a:solidFill>
              </a:rPr>
              <a:t> - </a:t>
            </a:r>
            <a:r>
              <a:rPr lang="en-US" sz="3000" dirty="0">
                <a:solidFill>
                  <a:srgbClr val="FFC000"/>
                </a:solidFill>
              </a:rPr>
              <a:t>osseous (I.O)</a:t>
            </a:r>
          </a:p>
        </p:txBody>
      </p:sp>
      <p:sp>
        <p:nvSpPr>
          <p:cNvPr id="3" name="2 - Θέση περιεχομένου"/>
          <p:cNvSpPr>
            <a:spLocks noGrp="1"/>
          </p:cNvSpPr>
          <p:nvPr>
            <p:ph idx="1"/>
          </p:nvPr>
        </p:nvSpPr>
        <p:spPr>
          <a:xfrm>
            <a:off x="0" y="1172218"/>
            <a:ext cx="3808428" cy="3654168"/>
          </a:xfrm>
        </p:spPr>
        <p:txBody>
          <a:bodyPr>
            <a:noAutofit/>
          </a:bodyPr>
          <a:lstStyle/>
          <a:p>
            <a:pPr marL="0" indent="0">
              <a:buNone/>
              <a:defRPr/>
            </a:pPr>
            <a:r>
              <a:rPr lang="el-GR" sz="1800" dirty="0">
                <a:latin typeface="+mj-lt"/>
                <a:cs typeface="Times New Roman" pitchFamily="18" charset="0"/>
              </a:rPr>
              <a:t>Οι </a:t>
            </a:r>
            <a:r>
              <a:rPr lang="el-GR" sz="1800" i="1" dirty="0">
                <a:latin typeface="+mj-lt"/>
                <a:cs typeface="Times New Roman" pitchFamily="18" charset="0"/>
              </a:rPr>
              <a:t>Ενδείξεις </a:t>
            </a:r>
            <a:r>
              <a:rPr lang="el-GR" sz="1800" dirty="0">
                <a:latin typeface="+mj-lt"/>
                <a:cs typeface="Times New Roman" pitchFamily="18" charset="0"/>
              </a:rPr>
              <a:t>της </a:t>
            </a:r>
            <a:r>
              <a:rPr lang="el-GR" sz="1800" dirty="0" err="1">
                <a:latin typeface="+mj-lt"/>
                <a:cs typeface="Times New Roman" pitchFamily="18" charset="0"/>
              </a:rPr>
              <a:t>Ενδοστικής</a:t>
            </a:r>
            <a:r>
              <a:rPr lang="el-GR" sz="1800" dirty="0">
                <a:latin typeface="+mj-lt"/>
                <a:cs typeface="Times New Roman" pitchFamily="18" charset="0"/>
              </a:rPr>
              <a:t> προσπέλασης αφορούν κυρίως:  </a:t>
            </a:r>
          </a:p>
          <a:p>
            <a:pPr>
              <a:defRPr/>
            </a:pPr>
            <a:r>
              <a:rPr lang="el-GR" sz="1800" dirty="0">
                <a:latin typeface="+mj-lt"/>
                <a:cs typeface="Times New Roman" pitchFamily="18" charset="0"/>
              </a:rPr>
              <a:t>Δύσκολή αγγειακή προσπέλαση</a:t>
            </a:r>
          </a:p>
          <a:p>
            <a:pPr>
              <a:defRPr/>
            </a:pPr>
            <a:r>
              <a:rPr lang="el-GR" sz="1800" dirty="0">
                <a:latin typeface="+mj-lt"/>
                <a:cs typeface="Times New Roman" pitchFamily="18" charset="0"/>
              </a:rPr>
              <a:t>Επί  επειγουσών περιπτώσεων</a:t>
            </a:r>
          </a:p>
          <a:p>
            <a:pPr>
              <a:defRPr/>
            </a:pPr>
            <a:r>
              <a:rPr lang="el-GR" sz="1800" dirty="0">
                <a:latin typeface="+mj-lt"/>
                <a:cs typeface="Times New Roman" pitchFamily="18" charset="0"/>
              </a:rPr>
              <a:t>Εγκαύματα</a:t>
            </a:r>
          </a:p>
          <a:p>
            <a:pPr>
              <a:defRPr/>
            </a:pPr>
            <a:r>
              <a:rPr lang="el-GR" sz="1800" dirty="0">
                <a:latin typeface="+mj-lt"/>
                <a:cs typeface="Times New Roman" pitchFamily="18" charset="0"/>
              </a:rPr>
              <a:t>Μη </a:t>
            </a:r>
            <a:r>
              <a:rPr lang="el-GR" sz="1800" dirty="0" err="1">
                <a:latin typeface="+mj-lt"/>
                <a:cs typeface="Times New Roman" pitchFamily="18" charset="0"/>
              </a:rPr>
              <a:t>αντιρροπούμενο</a:t>
            </a:r>
            <a:r>
              <a:rPr lang="el-GR" sz="1800" dirty="0">
                <a:latin typeface="+mj-lt"/>
                <a:cs typeface="Times New Roman" pitchFamily="18" charset="0"/>
              </a:rPr>
              <a:t> </a:t>
            </a:r>
            <a:r>
              <a:rPr lang="en-US" sz="1800" dirty="0">
                <a:latin typeface="+mj-lt"/>
                <a:cs typeface="Times New Roman" pitchFamily="18" charset="0"/>
              </a:rPr>
              <a:t>Shock</a:t>
            </a:r>
          </a:p>
          <a:p>
            <a:pPr>
              <a:defRPr/>
            </a:pPr>
            <a:r>
              <a:rPr lang="el-GR" sz="1800" dirty="0">
                <a:latin typeface="+mj-lt"/>
                <a:cs typeface="Times New Roman" pitchFamily="18" charset="0"/>
              </a:rPr>
              <a:t>Μαζικά ατυχήματα</a:t>
            </a:r>
          </a:p>
          <a:p>
            <a:pPr>
              <a:defRPr/>
            </a:pPr>
            <a:r>
              <a:rPr lang="el-GR" sz="1800" dirty="0">
                <a:latin typeface="+mj-lt"/>
                <a:cs typeface="Times New Roman" pitchFamily="18" charset="0"/>
              </a:rPr>
              <a:t>Νεογνά και βρέφη</a:t>
            </a:r>
          </a:p>
          <a:p>
            <a:pPr marL="0" indent="0">
              <a:buNone/>
              <a:defRPr/>
            </a:pPr>
            <a:r>
              <a:rPr lang="el-GR" sz="1800" i="1" dirty="0">
                <a:cs typeface="Times New Roman" pitchFamily="18" charset="0"/>
              </a:rPr>
              <a:t>Περιορισμοί : </a:t>
            </a:r>
          </a:p>
          <a:p>
            <a:pPr>
              <a:defRPr/>
            </a:pPr>
            <a:r>
              <a:rPr lang="el-GR" sz="1800" dirty="0">
                <a:cs typeface="Times New Roman" pitchFamily="18" charset="0"/>
              </a:rPr>
              <a:t>μικρή διάρκεια όχι  &gt; 7 ώρες . </a:t>
            </a:r>
          </a:p>
          <a:p>
            <a:pPr>
              <a:defRPr/>
            </a:pPr>
            <a:r>
              <a:rPr lang="el-GR" sz="1800" dirty="0">
                <a:cs typeface="Times New Roman" pitchFamily="18" charset="0"/>
              </a:rPr>
              <a:t>Όχι σε κατάγματα, οστεοπόρωση. </a:t>
            </a:r>
          </a:p>
          <a:p>
            <a:pPr>
              <a:defRPr/>
            </a:pPr>
            <a:r>
              <a:rPr lang="el-GR" sz="1800" dirty="0">
                <a:cs typeface="Times New Roman" pitchFamily="18" charset="0"/>
              </a:rPr>
              <a:t>Κατάλληλη  εκπαίδευση</a:t>
            </a:r>
            <a:endParaRPr lang="en-US" sz="1800" dirty="0">
              <a:cs typeface="Times New Roman" pitchFamily="18" charset="0"/>
            </a:endParaRPr>
          </a:p>
          <a:p>
            <a:pPr marL="0" indent="0">
              <a:buNone/>
              <a:defRPr/>
            </a:pPr>
            <a:endParaRPr lang="el-GR" sz="1800" dirty="0">
              <a:latin typeface="+mj-lt"/>
              <a:cs typeface="Times New Roman" pitchFamily="18" charset="0"/>
            </a:endParaRPr>
          </a:p>
          <a:p>
            <a:pPr>
              <a:buFont typeface="Wingdings" panose="05000000000000000000" pitchFamily="2" charset="2"/>
              <a:buNone/>
              <a:defRPr/>
            </a:pPr>
            <a:endParaRPr lang="en-US" sz="1800" i="1" dirty="0">
              <a:latin typeface="+mj-lt"/>
            </a:endParaRPr>
          </a:p>
        </p:txBody>
      </p:sp>
      <p:pic>
        <p:nvPicPr>
          <p:cNvPr id="6" name="Εικόνα 5"/>
          <p:cNvPicPr>
            <a:picLocks noChangeAspect="1"/>
          </p:cNvPicPr>
          <p:nvPr/>
        </p:nvPicPr>
        <p:blipFill>
          <a:blip r:embed="rId2" cstate="print"/>
          <a:stretch>
            <a:fillRect/>
          </a:stretch>
        </p:blipFill>
        <p:spPr>
          <a:xfrm>
            <a:off x="3657600" y="1228702"/>
            <a:ext cx="5486400" cy="3914798"/>
          </a:xfrm>
          <a:prstGeom prst="rect">
            <a:avLst/>
          </a:prstGeom>
        </p:spPr>
      </p:pic>
    </p:spTree>
    <p:extLst>
      <p:ext uri="{BB962C8B-B14F-4D97-AF65-F5344CB8AC3E}">
        <p14:creationId xmlns:p14="http://schemas.microsoft.com/office/powerpoint/2010/main" val="31132858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922308" y="408692"/>
            <a:ext cx="5823485" cy="763526"/>
          </a:xfrm>
        </p:spPr>
        <p:txBody>
          <a:bodyPr>
            <a:normAutofit fontScale="90000"/>
          </a:bodyPr>
          <a:lstStyle/>
          <a:p>
            <a:pPr algn="ctr">
              <a:defRPr/>
            </a:pPr>
            <a:r>
              <a:rPr lang="el-GR" sz="3000" dirty="0" err="1">
                <a:solidFill>
                  <a:srgbClr val="FFC000"/>
                </a:solidFill>
              </a:rPr>
              <a:t>ΕΝΔΟΣΤΙΚΗ</a:t>
            </a:r>
            <a:r>
              <a:rPr lang="el-GR" sz="3000" dirty="0">
                <a:solidFill>
                  <a:srgbClr val="FFC000"/>
                </a:solidFill>
              </a:rPr>
              <a:t> ΠΡΟΣΠΕΛΑΣΗ </a:t>
            </a:r>
            <a:br>
              <a:rPr lang="el-GR" sz="3000" dirty="0">
                <a:solidFill>
                  <a:srgbClr val="FFC000"/>
                </a:solidFill>
              </a:rPr>
            </a:br>
            <a:r>
              <a:rPr lang="en-US" sz="3000" dirty="0">
                <a:solidFill>
                  <a:srgbClr val="FFC000"/>
                </a:solidFill>
              </a:rPr>
              <a:t>Intra</a:t>
            </a:r>
            <a:r>
              <a:rPr lang="el-GR" sz="3000" dirty="0">
                <a:solidFill>
                  <a:srgbClr val="FFC000"/>
                </a:solidFill>
              </a:rPr>
              <a:t> - </a:t>
            </a:r>
            <a:r>
              <a:rPr lang="en-US" sz="3000" dirty="0">
                <a:solidFill>
                  <a:srgbClr val="FFC000"/>
                </a:solidFill>
              </a:rPr>
              <a:t>osseous (I.O)</a:t>
            </a:r>
          </a:p>
        </p:txBody>
      </p:sp>
      <p:sp>
        <p:nvSpPr>
          <p:cNvPr id="3" name="2 - Θέση περιεχομένου"/>
          <p:cNvSpPr>
            <a:spLocks noGrp="1"/>
          </p:cNvSpPr>
          <p:nvPr>
            <p:ph idx="1"/>
          </p:nvPr>
        </p:nvSpPr>
        <p:spPr>
          <a:xfrm>
            <a:off x="3874416" y="1172218"/>
            <a:ext cx="5269584" cy="3462338"/>
          </a:xfrm>
        </p:spPr>
        <p:txBody>
          <a:bodyPr>
            <a:noAutofit/>
          </a:bodyPr>
          <a:lstStyle/>
          <a:p>
            <a:pPr>
              <a:buFont typeface="Wingdings" panose="05000000000000000000" pitchFamily="2" charset="2"/>
              <a:buNone/>
              <a:defRPr/>
            </a:pPr>
            <a:r>
              <a:rPr lang="el-GR" sz="1800" dirty="0">
                <a:latin typeface="+mj-lt"/>
                <a:cs typeface="Times New Roman" pitchFamily="18" charset="0"/>
              </a:rPr>
              <a:t>Χρησιμοποιούνται κυρίως το έσω σφυρό,  το κνημιαίο κύρτωμα, ο έξω μηριαίος  κόνδυλος,</a:t>
            </a:r>
            <a:r>
              <a:rPr lang="en-US" sz="1800" dirty="0">
                <a:latin typeface="+mj-lt"/>
                <a:cs typeface="Times New Roman" pitchFamily="18" charset="0"/>
              </a:rPr>
              <a:t> </a:t>
            </a:r>
            <a:r>
              <a:rPr lang="el-GR" sz="1800" dirty="0">
                <a:latin typeface="+mj-lt"/>
                <a:cs typeface="Times New Roman" pitchFamily="18" charset="0"/>
              </a:rPr>
              <a:t>το στέρνο, καθώς και τα δάχτυλα στα βρέφη και νεογνά</a:t>
            </a:r>
          </a:p>
          <a:p>
            <a:pPr>
              <a:buFont typeface="Wingdings" panose="05000000000000000000" pitchFamily="2" charset="2"/>
              <a:buNone/>
              <a:defRPr/>
            </a:pPr>
            <a:endParaRPr lang="en-US" sz="1800" i="1" dirty="0">
              <a:latin typeface="+mj-lt"/>
            </a:endParaRPr>
          </a:p>
        </p:txBody>
      </p:sp>
      <p:pic>
        <p:nvPicPr>
          <p:cNvPr id="5" name="Εικόνα 4"/>
          <p:cNvPicPr>
            <a:picLocks noChangeAspect="1"/>
          </p:cNvPicPr>
          <p:nvPr/>
        </p:nvPicPr>
        <p:blipFill>
          <a:blip r:embed="rId2" cstate="print"/>
          <a:stretch>
            <a:fillRect/>
          </a:stretch>
        </p:blipFill>
        <p:spPr>
          <a:xfrm>
            <a:off x="3874416" y="2139885"/>
            <a:ext cx="5176655" cy="3003615"/>
          </a:xfrm>
          <a:prstGeom prst="rect">
            <a:avLst/>
          </a:prstGeom>
        </p:spPr>
      </p:pic>
      <p:pic>
        <p:nvPicPr>
          <p:cNvPr id="7" name="Εικόνα 6"/>
          <p:cNvPicPr>
            <a:picLocks noChangeAspect="1"/>
          </p:cNvPicPr>
          <p:nvPr/>
        </p:nvPicPr>
        <p:blipFill rotWithShape="1">
          <a:blip r:embed="rId3" cstate="print">
            <a:extLst>
              <a:ext uri="{28A0092B-C50C-407E-A947-70E740481C1C}">
                <a14:useLocalDpi xmlns:a14="http://schemas.microsoft.com/office/drawing/2010/main" val="0"/>
              </a:ext>
            </a:extLst>
          </a:blip>
          <a:srcRect l="9561" t="4948" r="4470" b="23941"/>
          <a:stretch/>
        </p:blipFill>
        <p:spPr>
          <a:xfrm>
            <a:off x="0" y="2938060"/>
            <a:ext cx="3874416" cy="2224292"/>
          </a:xfrm>
          <a:prstGeom prst="rect">
            <a:avLst/>
          </a:prstGeom>
        </p:spPr>
      </p:pic>
      <p:pic>
        <p:nvPicPr>
          <p:cNvPr id="4" name="Εικόνα 3"/>
          <p:cNvPicPr>
            <a:picLocks noChangeAspect="1"/>
          </p:cNvPicPr>
          <p:nvPr/>
        </p:nvPicPr>
        <p:blipFill>
          <a:blip r:embed="rId4" cstate="print"/>
          <a:stretch>
            <a:fillRect/>
          </a:stretch>
        </p:blipFill>
        <p:spPr>
          <a:xfrm>
            <a:off x="0" y="644422"/>
            <a:ext cx="3874416" cy="2293638"/>
          </a:xfrm>
          <a:prstGeom prst="rect">
            <a:avLst/>
          </a:prstGeom>
        </p:spPr>
      </p:pic>
    </p:spTree>
    <p:extLst>
      <p:ext uri="{BB962C8B-B14F-4D97-AF65-F5344CB8AC3E}">
        <p14:creationId xmlns:p14="http://schemas.microsoft.com/office/powerpoint/2010/main" val="37506375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endParaRPr lang="en-US" sz="2400" dirty="0"/>
          </a:p>
          <a:p>
            <a:endParaRPr lang="en-US" sz="2400" dirty="0"/>
          </a:p>
        </p:txBody>
      </p:sp>
      <p:sp>
        <p:nvSpPr>
          <p:cNvPr id="4" name="Τίτλος 1"/>
          <p:cNvSpPr>
            <a:spLocks noGrp="1"/>
          </p:cNvSpPr>
          <p:nvPr>
            <p:ph type="title"/>
          </p:nvPr>
        </p:nvSpPr>
        <p:spPr>
          <a:xfrm>
            <a:off x="1603375" y="0"/>
            <a:ext cx="7540625" cy="923925"/>
          </a:xfrm>
        </p:spPr>
        <p:txBody>
          <a:bodyPr>
            <a:normAutofit fontScale="90000"/>
          </a:bodyPr>
          <a:lstStyle/>
          <a:p>
            <a:pPr algn="ctr"/>
            <a:r>
              <a:rPr lang="el-GR" dirty="0"/>
              <a:t>ΑΓΓΕΙΑΚΗ ΠΡΟΣΠΕΛΑΣΗ ΚΑΙ ΑΙΜΟΚΑΘΑΡΣΗ</a:t>
            </a:r>
          </a:p>
        </p:txBody>
      </p:sp>
      <p:sp>
        <p:nvSpPr>
          <p:cNvPr id="6" name="Ορθογώνιο 5"/>
          <p:cNvSpPr/>
          <p:nvPr/>
        </p:nvSpPr>
        <p:spPr>
          <a:xfrm>
            <a:off x="2592371" y="923925"/>
            <a:ext cx="6551629" cy="4801314"/>
          </a:xfrm>
          <a:prstGeom prst="rect">
            <a:avLst/>
          </a:prstGeom>
        </p:spPr>
        <p:txBody>
          <a:bodyPr wrap="square">
            <a:spAutoFit/>
          </a:bodyPr>
          <a:lstStyle/>
          <a:p>
            <a:pPr marL="742950" lvl="1" indent="-285750" algn="just">
              <a:buFont typeface="Arial" panose="020B0604020202020204" pitchFamily="34" charset="0"/>
              <a:buChar char="•"/>
            </a:pPr>
            <a:r>
              <a:rPr lang="el-GR" dirty="0"/>
              <a:t>Η</a:t>
            </a:r>
            <a:r>
              <a:rPr lang="en-US" dirty="0"/>
              <a:t>  </a:t>
            </a:r>
            <a:r>
              <a:rPr lang="el-GR" dirty="0"/>
              <a:t>αιμοκάθαρση</a:t>
            </a:r>
            <a:r>
              <a:rPr lang="en-US" dirty="0"/>
              <a:t> </a:t>
            </a:r>
            <a:r>
              <a:rPr lang="el-GR" dirty="0"/>
              <a:t>επιτυγχάνεται με την κυκλοφορία του αίματος στον τεχνητό νεφρό που αποτελείται από τρία κύρια μέρη: </a:t>
            </a:r>
          </a:p>
          <a:p>
            <a:pPr lvl="1" algn="just"/>
            <a:r>
              <a:rPr lang="el-GR" dirty="0"/>
              <a:t>α) Το φίλτρο αιμοκάθαρσης. </a:t>
            </a:r>
          </a:p>
          <a:p>
            <a:pPr lvl="1" algn="just"/>
            <a:r>
              <a:rPr lang="el-GR" dirty="0"/>
              <a:t>β) Το μηχάνημα αιμοκάθαρσης. </a:t>
            </a:r>
          </a:p>
          <a:p>
            <a:pPr lvl="1" algn="just"/>
            <a:r>
              <a:rPr lang="el-GR" dirty="0"/>
              <a:t>γ) Το σύστημα Παρασκευής και τροφοδοσίας του υγρού αιμοκάθαρσης.</a:t>
            </a:r>
          </a:p>
          <a:p>
            <a:pPr lvl="1" algn="just"/>
            <a:endParaRPr lang="el-GR" dirty="0"/>
          </a:p>
          <a:p>
            <a:pPr marL="285750" indent="-285750" algn="just">
              <a:buFont typeface="Arial" panose="020B0604020202020204" pitchFamily="34" charset="0"/>
              <a:buChar char="•"/>
            </a:pPr>
            <a:r>
              <a:rPr lang="el-GR" dirty="0"/>
              <a:t>Για να είναι εφικτή η σύνδεση ενός νεφροπαθούς ασθενούς με το μηχάνημα της αιμοκάθαρσης, συνήθως κατασκευάζεται χειρουργικά ένα σημείο αγγειακής προσπέλασης.</a:t>
            </a:r>
            <a:endParaRPr lang="en-US" dirty="0"/>
          </a:p>
          <a:p>
            <a:pPr algn="just"/>
            <a:endParaRPr lang="el-GR" dirty="0"/>
          </a:p>
          <a:p>
            <a:pPr marL="285750" indent="-285750" algn="just">
              <a:buFont typeface="Arial" panose="020B0604020202020204" pitchFamily="34" charset="0"/>
              <a:buChar char="•"/>
            </a:pPr>
            <a:r>
              <a:rPr lang="el-GR" dirty="0"/>
              <a:t>Η αγγειακή προσπέλαση στην αιμοκάθαρση, έχει ως σκοπό να επιτρέψει την επαφή της συστηματικής κυκλοφορίας με το εξωσωματικό κύκλωμα του τεχνητού νεφρού. </a:t>
            </a:r>
          </a:p>
          <a:p>
            <a:pPr algn="just"/>
            <a:endParaRPr lang="el-GR" dirty="0"/>
          </a:p>
          <a:p>
            <a:pPr algn="just"/>
            <a:r>
              <a:rPr lang="el-GR" dirty="0"/>
              <a:t> </a:t>
            </a:r>
          </a:p>
        </p:txBody>
      </p:sp>
      <p:pic>
        <p:nvPicPr>
          <p:cNvPr id="2" name="Εικόνα 1"/>
          <p:cNvPicPr>
            <a:picLocks noChangeAspect="1"/>
          </p:cNvPicPr>
          <p:nvPr/>
        </p:nvPicPr>
        <p:blipFill>
          <a:blip r:embed="rId2" cstate="print"/>
          <a:stretch>
            <a:fillRect/>
          </a:stretch>
        </p:blipFill>
        <p:spPr>
          <a:xfrm>
            <a:off x="-169585" y="993844"/>
            <a:ext cx="2761956" cy="4074242"/>
          </a:xfrm>
          <a:prstGeom prst="rect">
            <a:avLst/>
          </a:prstGeom>
        </p:spPr>
      </p:pic>
    </p:spTree>
    <p:extLst>
      <p:ext uri="{BB962C8B-B14F-4D97-AF65-F5344CB8AC3E}">
        <p14:creationId xmlns:p14="http://schemas.microsoft.com/office/powerpoint/2010/main" val="37664971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91774" y="435006"/>
            <a:ext cx="6152226" cy="737212"/>
          </a:xfrm>
        </p:spPr>
        <p:txBody>
          <a:bodyPr>
            <a:normAutofit fontScale="90000"/>
          </a:bodyPr>
          <a:lstStyle/>
          <a:p>
            <a:pPr algn="ctr"/>
            <a:r>
              <a:rPr lang="el-GR" dirty="0"/>
              <a:t>ΑΓΓΕΙΑΚΗ ΠΡΟΣΠΕΛΑΣΗ ΚΑΙ ΑΙΜΟΚΑΘΑΡΣΗ</a:t>
            </a:r>
          </a:p>
        </p:txBody>
      </p:sp>
      <p:sp>
        <p:nvSpPr>
          <p:cNvPr id="4" name="Ορθογώνιο 3"/>
          <p:cNvSpPr/>
          <p:nvPr/>
        </p:nvSpPr>
        <p:spPr>
          <a:xfrm>
            <a:off x="-71021" y="1327739"/>
            <a:ext cx="9099755" cy="3139321"/>
          </a:xfrm>
          <a:prstGeom prst="rect">
            <a:avLst/>
          </a:prstGeom>
        </p:spPr>
        <p:txBody>
          <a:bodyPr wrap="square">
            <a:spAutoFit/>
          </a:bodyPr>
          <a:lstStyle/>
          <a:p>
            <a:pPr marL="285750" indent="-285750" algn="just">
              <a:buFont typeface="Arial" panose="020B0604020202020204" pitchFamily="34" charset="0"/>
              <a:buChar char="•"/>
            </a:pPr>
            <a:r>
              <a:rPr lang="el-GR" dirty="0"/>
              <a:t>Η αγγειακή προσπέλαση αποτελεί καθοριστικό παράγοντα για την καλή κατάσταση του ασθενή που υποβάλλεται σε χρόνια αιμοκάθαρση, καθώς πρέπει να τον προστατεύει από επιπλοκές, όπως: αιμορραγία, μολύνσεις και θρομβώσεις.</a:t>
            </a:r>
          </a:p>
          <a:p>
            <a:pPr marL="285750" indent="-285750" algn="just">
              <a:buFont typeface="Arial" panose="020B0604020202020204" pitchFamily="34" charset="0"/>
              <a:buChar char="•"/>
            </a:pPr>
            <a:endParaRPr lang="el-GR" dirty="0"/>
          </a:p>
          <a:p>
            <a:pPr marL="285750" indent="-285750" algn="just">
              <a:buFont typeface="Arial" panose="020B0604020202020204" pitchFamily="34" charset="0"/>
              <a:buChar char="•"/>
            </a:pPr>
            <a:r>
              <a:rPr lang="el-GR" dirty="0"/>
              <a:t>Η ύπαρξη ειδικού κέντρου και ειδικής ομάδας συντονισμού αγγειακής προσπέλασης διευκολύνει την έγκαιρη παροχή νέας προσπέλασης καθώς και την ταχεία και επιτυχή διόρθωση σε περίπτωση δυσλειτουργίας. Η ομάδα αποτελείται από νοσηλευτές αιμοκάθαρσης</a:t>
            </a:r>
            <a:r>
              <a:rPr lang="en-US" dirty="0"/>
              <a:t>,</a:t>
            </a:r>
            <a:r>
              <a:rPr lang="el-GR" dirty="0"/>
              <a:t> υπό την καθοδήγηση επεμβατικού νεφρολόγου</a:t>
            </a:r>
            <a:r>
              <a:rPr lang="en-US" dirty="0"/>
              <a:t>,</a:t>
            </a:r>
            <a:r>
              <a:rPr lang="el-GR" dirty="0"/>
              <a:t> με δράση συνδέσμου μεταξύ της νεφρολογικής κλινικής και του εξωτερικού ιατρείου</a:t>
            </a:r>
            <a:r>
              <a:rPr lang="en-US" dirty="0"/>
              <a:t>,</a:t>
            </a:r>
            <a:r>
              <a:rPr lang="el-GR" dirty="0"/>
              <a:t> ή της μονάδας αιμοκάθαρσης και της επεμβατικής ομάδας. </a:t>
            </a:r>
          </a:p>
          <a:p>
            <a:pPr algn="just"/>
            <a:r>
              <a:rPr lang="el-GR" dirty="0"/>
              <a:t> </a:t>
            </a:r>
          </a:p>
        </p:txBody>
      </p:sp>
      <p:pic>
        <p:nvPicPr>
          <p:cNvPr id="6" name="Εικόνα 5"/>
          <p:cNvPicPr>
            <a:picLocks noChangeAspect="1"/>
          </p:cNvPicPr>
          <p:nvPr/>
        </p:nvPicPr>
        <p:blipFill>
          <a:blip r:embed="rId2" cstate="print"/>
          <a:stretch>
            <a:fillRect/>
          </a:stretch>
        </p:blipFill>
        <p:spPr>
          <a:xfrm>
            <a:off x="7412586" y="4831570"/>
            <a:ext cx="1731414" cy="432854"/>
          </a:xfrm>
          <a:prstGeom prst="rect">
            <a:avLst/>
          </a:prstGeom>
        </p:spPr>
      </p:pic>
    </p:spTree>
    <p:extLst>
      <p:ext uri="{BB962C8B-B14F-4D97-AF65-F5344CB8AC3E}">
        <p14:creationId xmlns:p14="http://schemas.microsoft.com/office/powerpoint/2010/main" val="21223441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4" name="Εικόνα 3"/>
          <p:cNvPicPr>
            <a:picLocks noChangeAspect="1"/>
          </p:cNvPicPr>
          <p:nvPr/>
        </p:nvPicPr>
        <p:blipFill>
          <a:blip r:embed="rId2" cstate="print"/>
          <a:stretch>
            <a:fillRect/>
          </a:stretch>
        </p:blipFill>
        <p:spPr>
          <a:xfrm>
            <a:off x="0" y="0"/>
            <a:ext cx="6029325" cy="5143500"/>
          </a:xfrm>
          <a:prstGeom prst="rect">
            <a:avLst/>
          </a:prstGeom>
          <a:ln>
            <a:solidFill>
              <a:schemeClr val="accent1"/>
            </a:solidFill>
          </a:ln>
        </p:spPr>
      </p:pic>
      <p:pic>
        <p:nvPicPr>
          <p:cNvPr id="5" name="Εικόνα 4"/>
          <p:cNvPicPr>
            <a:picLocks noChangeAspect="1"/>
          </p:cNvPicPr>
          <p:nvPr/>
        </p:nvPicPr>
        <p:blipFill>
          <a:blip r:embed="rId3" cstate="print"/>
          <a:stretch>
            <a:fillRect/>
          </a:stretch>
        </p:blipFill>
        <p:spPr>
          <a:xfrm>
            <a:off x="6029325" y="1"/>
            <a:ext cx="3114675" cy="5143500"/>
          </a:xfrm>
          <a:prstGeom prst="rect">
            <a:avLst/>
          </a:prstGeom>
        </p:spPr>
      </p:pic>
      <p:cxnSp>
        <p:nvCxnSpPr>
          <p:cNvPr id="7" name="Ευθεία γραμμή σύνδεσης 6"/>
          <p:cNvCxnSpPr/>
          <p:nvPr/>
        </p:nvCxnSpPr>
        <p:spPr>
          <a:xfrm>
            <a:off x="6029325" y="0"/>
            <a:ext cx="0" cy="514350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7001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56322" y="408692"/>
            <a:ext cx="6287678" cy="763526"/>
          </a:xfrm>
        </p:spPr>
        <p:txBody>
          <a:bodyPr>
            <a:normAutofit fontScale="90000"/>
          </a:bodyPr>
          <a:lstStyle/>
          <a:p>
            <a:r>
              <a:rPr lang="el-GR" dirty="0"/>
              <a:t>ΤΕΧΝΙΚΕΣ ΑΠ ΣΤΗΝ ΑΙΜΟΚΑΘΑΡΣΗ</a:t>
            </a:r>
          </a:p>
        </p:txBody>
      </p:sp>
      <p:sp>
        <p:nvSpPr>
          <p:cNvPr id="4" name="Ορθογώνιο 3"/>
          <p:cNvSpPr/>
          <p:nvPr/>
        </p:nvSpPr>
        <p:spPr>
          <a:xfrm>
            <a:off x="0" y="1172218"/>
            <a:ext cx="2733773" cy="923330"/>
          </a:xfrm>
          <a:prstGeom prst="rect">
            <a:avLst/>
          </a:prstGeom>
        </p:spPr>
        <p:txBody>
          <a:bodyPr wrap="square">
            <a:spAutoFit/>
          </a:bodyPr>
          <a:lstStyle/>
          <a:p>
            <a:r>
              <a:rPr lang="el-GR" dirty="0"/>
              <a:t>Η εξωτερική τεχνητή </a:t>
            </a:r>
            <a:r>
              <a:rPr lang="el-GR" dirty="0" err="1"/>
              <a:t>αρτηριοφλεβική</a:t>
            </a:r>
            <a:r>
              <a:rPr lang="el-GR" dirty="0"/>
              <a:t> επικοινωνία (</a:t>
            </a:r>
            <a:r>
              <a:rPr lang="en-US" dirty="0"/>
              <a:t>shunt). </a:t>
            </a:r>
            <a:endParaRPr lang="el-GR" dirty="0"/>
          </a:p>
        </p:txBody>
      </p:sp>
      <p:sp>
        <p:nvSpPr>
          <p:cNvPr id="5" name="Ορθογώνιο 4"/>
          <p:cNvSpPr/>
          <p:nvPr/>
        </p:nvSpPr>
        <p:spPr>
          <a:xfrm>
            <a:off x="4718125" y="1172218"/>
            <a:ext cx="2130455" cy="923330"/>
          </a:xfrm>
          <a:prstGeom prst="rect">
            <a:avLst/>
          </a:prstGeom>
        </p:spPr>
        <p:txBody>
          <a:bodyPr wrap="square">
            <a:spAutoFit/>
          </a:bodyPr>
          <a:lstStyle/>
          <a:p>
            <a:r>
              <a:rPr lang="el-GR" dirty="0"/>
              <a:t>Η εσωτερική </a:t>
            </a:r>
            <a:r>
              <a:rPr lang="el-GR" dirty="0" err="1"/>
              <a:t>αρτηριοφλεβική</a:t>
            </a:r>
            <a:r>
              <a:rPr lang="el-GR" dirty="0"/>
              <a:t> επικοινωνία (</a:t>
            </a:r>
            <a:r>
              <a:rPr lang="el-GR" dirty="0" err="1"/>
              <a:t>fistula</a:t>
            </a:r>
            <a:r>
              <a:rPr lang="el-GR" dirty="0"/>
              <a:t>) </a:t>
            </a:r>
          </a:p>
        </p:txBody>
      </p:sp>
      <p:sp>
        <p:nvSpPr>
          <p:cNvPr id="6" name="Ορθογώνιο 5"/>
          <p:cNvSpPr/>
          <p:nvPr/>
        </p:nvSpPr>
        <p:spPr>
          <a:xfrm>
            <a:off x="6992825" y="1187985"/>
            <a:ext cx="2432115" cy="923330"/>
          </a:xfrm>
          <a:prstGeom prst="rect">
            <a:avLst/>
          </a:prstGeom>
        </p:spPr>
        <p:txBody>
          <a:bodyPr wrap="square">
            <a:spAutoFit/>
          </a:bodyPr>
          <a:lstStyle/>
          <a:p>
            <a:r>
              <a:rPr lang="el-GR" dirty="0"/>
              <a:t>Το </a:t>
            </a:r>
            <a:r>
              <a:rPr lang="el-GR" dirty="0" err="1"/>
              <a:t>αρτηριοφλεβικό</a:t>
            </a:r>
            <a:r>
              <a:rPr lang="el-GR" dirty="0"/>
              <a:t> αγγειακό τεχνητό μόσχευμα (</a:t>
            </a:r>
            <a:r>
              <a:rPr lang="el-GR" dirty="0" err="1"/>
              <a:t>graft</a:t>
            </a:r>
            <a:r>
              <a:rPr lang="el-GR" dirty="0"/>
              <a:t>) </a:t>
            </a:r>
          </a:p>
        </p:txBody>
      </p:sp>
      <p:sp>
        <p:nvSpPr>
          <p:cNvPr id="8" name="Ορθογώνιο 7"/>
          <p:cNvSpPr/>
          <p:nvPr/>
        </p:nvSpPr>
        <p:spPr>
          <a:xfrm>
            <a:off x="2375559" y="1141161"/>
            <a:ext cx="2441543" cy="1200329"/>
          </a:xfrm>
          <a:prstGeom prst="rect">
            <a:avLst/>
          </a:prstGeom>
        </p:spPr>
        <p:txBody>
          <a:bodyPr wrap="square">
            <a:spAutoFit/>
          </a:bodyPr>
          <a:lstStyle/>
          <a:p>
            <a:r>
              <a:rPr lang="el-GR" dirty="0"/>
              <a:t>Ο Κεντρικός Φλεβικός Καθετήρας - </a:t>
            </a:r>
            <a:r>
              <a:rPr lang="el-GR" dirty="0" err="1"/>
              <a:t>ΚΦΚ</a:t>
            </a:r>
            <a:r>
              <a:rPr lang="el-GR" dirty="0"/>
              <a:t> (</a:t>
            </a:r>
            <a:r>
              <a:rPr lang="en-US" dirty="0"/>
              <a:t>Central Venous Catheter -</a:t>
            </a:r>
            <a:r>
              <a:rPr lang="en-US" dirty="0" err="1"/>
              <a:t>C.V.C</a:t>
            </a:r>
            <a:r>
              <a:rPr lang="en-US" dirty="0"/>
              <a:t>.) </a:t>
            </a:r>
          </a:p>
        </p:txBody>
      </p:sp>
      <p:pic>
        <p:nvPicPr>
          <p:cNvPr id="9" name="Εικόνα 8"/>
          <p:cNvPicPr>
            <a:picLocks noChangeAspect="1"/>
          </p:cNvPicPr>
          <p:nvPr/>
        </p:nvPicPr>
        <p:blipFill>
          <a:blip r:embed="rId2" cstate="print"/>
          <a:stretch>
            <a:fillRect/>
          </a:stretch>
        </p:blipFill>
        <p:spPr>
          <a:xfrm rot="5400000">
            <a:off x="-329040" y="2758611"/>
            <a:ext cx="2762360" cy="1928117"/>
          </a:xfrm>
          <a:prstGeom prst="rect">
            <a:avLst/>
          </a:prstGeom>
        </p:spPr>
      </p:pic>
      <p:pic>
        <p:nvPicPr>
          <p:cNvPr id="10" name="Εικόνα 9"/>
          <p:cNvPicPr>
            <a:picLocks noChangeAspect="1"/>
          </p:cNvPicPr>
          <p:nvPr/>
        </p:nvPicPr>
        <p:blipFill rotWithShape="1">
          <a:blip r:embed="rId3" cstate="print"/>
          <a:srcRect l="13487" r="24224"/>
          <a:stretch/>
        </p:blipFill>
        <p:spPr>
          <a:xfrm>
            <a:off x="2295430" y="2270780"/>
            <a:ext cx="2205872" cy="2833068"/>
          </a:xfrm>
          <a:prstGeom prst="rect">
            <a:avLst/>
          </a:prstGeom>
        </p:spPr>
      </p:pic>
      <p:pic>
        <p:nvPicPr>
          <p:cNvPr id="11" name="Εικόνα 10"/>
          <p:cNvPicPr>
            <a:picLocks noChangeAspect="1"/>
          </p:cNvPicPr>
          <p:nvPr/>
        </p:nvPicPr>
        <p:blipFill>
          <a:blip r:embed="rId4" cstate="print"/>
          <a:stretch>
            <a:fillRect/>
          </a:stretch>
        </p:blipFill>
        <p:spPr>
          <a:xfrm rot="5400000">
            <a:off x="4165105" y="2532122"/>
            <a:ext cx="3047952" cy="2095500"/>
          </a:xfrm>
          <a:prstGeom prst="rect">
            <a:avLst/>
          </a:prstGeom>
        </p:spPr>
      </p:pic>
      <p:pic>
        <p:nvPicPr>
          <p:cNvPr id="12" name="Εικόνα 11"/>
          <p:cNvPicPr>
            <a:picLocks noChangeAspect="1"/>
          </p:cNvPicPr>
          <p:nvPr/>
        </p:nvPicPr>
        <p:blipFill>
          <a:blip r:embed="rId5" cstate="print"/>
          <a:stretch>
            <a:fillRect/>
          </a:stretch>
        </p:blipFill>
        <p:spPr>
          <a:xfrm>
            <a:off x="6677025" y="2108021"/>
            <a:ext cx="2466975" cy="3023006"/>
          </a:xfrm>
          <a:prstGeom prst="rect">
            <a:avLst/>
          </a:prstGeom>
        </p:spPr>
      </p:pic>
    </p:spTree>
    <p:extLst>
      <p:ext uri="{BB962C8B-B14F-4D97-AF65-F5344CB8AC3E}">
        <p14:creationId xmlns:p14="http://schemas.microsoft.com/office/powerpoint/2010/main" val="3672212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02688" y="426128"/>
            <a:ext cx="7541312" cy="497150"/>
          </a:xfrm>
        </p:spPr>
        <p:txBody>
          <a:bodyPr>
            <a:noAutofit/>
          </a:bodyPr>
          <a:lstStyle/>
          <a:p>
            <a:pPr algn="ctr"/>
            <a:r>
              <a:rPr lang="el-GR" dirty="0"/>
              <a:t>ΕΙΔΗ ΑΓΓΕΙΑΚΩΝ ΠΡΟΣΠΕΛΑΣΕΩΝ</a:t>
            </a:r>
            <a:br>
              <a:rPr lang="el-GR" dirty="0"/>
            </a:br>
            <a:endParaRPr lang="en-US" dirty="0"/>
          </a:p>
        </p:txBody>
      </p:sp>
      <p:sp>
        <p:nvSpPr>
          <p:cNvPr id="5" name="Content Placeholder 4"/>
          <p:cNvSpPr>
            <a:spLocks noGrp="1"/>
          </p:cNvSpPr>
          <p:nvPr>
            <p:ph idx="1"/>
          </p:nvPr>
        </p:nvSpPr>
        <p:spPr>
          <a:xfrm>
            <a:off x="1775535" y="923278"/>
            <a:ext cx="7368466" cy="3977196"/>
          </a:xfrm>
        </p:spPr>
        <p:txBody>
          <a:bodyPr>
            <a:normAutofit fontScale="85000" lnSpcReduction="20000"/>
          </a:bodyPr>
          <a:lstStyle/>
          <a:p>
            <a:endParaRPr lang="en-US" dirty="0"/>
          </a:p>
          <a:p>
            <a:r>
              <a:rPr lang="el-GR" sz="2600" dirty="0" err="1"/>
              <a:t>ΦΛΕΒΙΚ</a:t>
            </a:r>
            <a:r>
              <a:rPr lang="en-US" sz="2600" dirty="0"/>
              <a:t>H</a:t>
            </a:r>
            <a:r>
              <a:rPr lang="el-GR" sz="2600" dirty="0"/>
              <a:t> </a:t>
            </a:r>
            <a:r>
              <a:rPr lang="el-GR" sz="2600" dirty="0" err="1"/>
              <a:t>ΠΡΟΣΠΕΛΑΣ</a:t>
            </a:r>
            <a:r>
              <a:rPr lang="en-US" sz="2600" dirty="0"/>
              <a:t>H</a:t>
            </a:r>
            <a:r>
              <a:rPr lang="el-GR" sz="2600" dirty="0"/>
              <a:t> </a:t>
            </a:r>
            <a:r>
              <a:rPr lang="en-US" sz="2600" dirty="0"/>
              <a:t>(Venous Access)</a:t>
            </a:r>
            <a:r>
              <a:rPr lang="el-GR" sz="2600" dirty="0"/>
              <a:t> ή ΕΝΔΟΦΛΕΒΙΑ ΠΡΟΣΠΕΛΑΣΗ (</a:t>
            </a:r>
            <a:r>
              <a:rPr lang="en-US" sz="2600" dirty="0"/>
              <a:t>IV – Intra Venous Access)</a:t>
            </a:r>
          </a:p>
          <a:p>
            <a:pPr marL="0" indent="0">
              <a:buNone/>
            </a:pPr>
            <a:endParaRPr lang="en-US" sz="2600" dirty="0"/>
          </a:p>
          <a:p>
            <a:r>
              <a:rPr lang="el-GR" sz="2600" dirty="0"/>
              <a:t>ΑΡΤΗΡΙΑΚΗ ΠΡΟΣΠΕΛΑΣΗ </a:t>
            </a:r>
            <a:r>
              <a:rPr lang="en-US" sz="2600" dirty="0"/>
              <a:t>(Arterial Access)</a:t>
            </a:r>
          </a:p>
          <a:p>
            <a:pPr marL="0" indent="0">
              <a:buNone/>
            </a:pPr>
            <a:endParaRPr lang="en-US" sz="2600" dirty="0"/>
          </a:p>
          <a:p>
            <a:r>
              <a:rPr lang="el-GR" sz="2600" dirty="0"/>
              <a:t>ΠΡΟΣΠΕΛΑΣΗ ΑΙΜΟΚΑΘΑΡΣΗΣ (</a:t>
            </a:r>
            <a:r>
              <a:rPr lang="en-US" sz="2600" dirty="0"/>
              <a:t>Hemodialysis Access</a:t>
            </a:r>
            <a:r>
              <a:rPr lang="el-GR" sz="2600" dirty="0"/>
              <a:t>)</a:t>
            </a:r>
          </a:p>
          <a:p>
            <a:pPr marL="0" indent="0">
              <a:buNone/>
            </a:pPr>
            <a:endParaRPr lang="en-US" dirty="0"/>
          </a:p>
          <a:p>
            <a:pPr marL="857250" lvl="2" indent="0">
              <a:buNone/>
            </a:pPr>
            <a:r>
              <a:rPr lang="el-GR" dirty="0"/>
              <a:t>* </a:t>
            </a:r>
            <a:r>
              <a:rPr lang="el-GR" dirty="0" err="1"/>
              <a:t>ΕΝΔΟΣΤΙΚΗ</a:t>
            </a:r>
            <a:r>
              <a:rPr lang="el-GR" dirty="0"/>
              <a:t> ΠΡΟΣΠΕΛΑΣΗ</a:t>
            </a:r>
            <a:r>
              <a:rPr lang="en-US" dirty="0"/>
              <a:t> (INTRA-</a:t>
            </a:r>
            <a:r>
              <a:rPr lang="en-US" dirty="0" err="1"/>
              <a:t>OSSEUS</a:t>
            </a:r>
            <a:r>
              <a:rPr lang="en-US" dirty="0"/>
              <a:t> ACCESS)</a:t>
            </a:r>
          </a:p>
          <a:p>
            <a:pPr marL="857250" lvl="2" indent="0">
              <a:buNone/>
            </a:pPr>
            <a:r>
              <a:rPr lang="el-GR" dirty="0"/>
              <a:t>Αν και δεν είναι αγγεία, τα οστά μπορούν να χρησιμοποιηθούν σε επείγουσες περιπτώσεις για την χορήγηση υγρών.</a:t>
            </a:r>
            <a:endParaRPr lang="en-US" dirty="0"/>
          </a:p>
        </p:txBody>
      </p:sp>
      <p:sp>
        <p:nvSpPr>
          <p:cNvPr id="2" name="Ορθογώνιο 1"/>
          <p:cNvSpPr/>
          <p:nvPr/>
        </p:nvSpPr>
        <p:spPr>
          <a:xfrm>
            <a:off x="7793950" y="4804946"/>
            <a:ext cx="1350050" cy="338554"/>
          </a:xfrm>
          <a:prstGeom prst="rect">
            <a:avLst/>
          </a:prstGeom>
        </p:spPr>
        <p:txBody>
          <a:bodyPr wrap="none">
            <a:spAutoFit/>
          </a:bodyPr>
          <a:lstStyle/>
          <a:p>
            <a:pPr algn="r"/>
            <a:r>
              <a:rPr lang="en-US" sz="1600" i="1" dirty="0">
                <a:solidFill>
                  <a:srgbClr val="0000CC"/>
                </a:solidFill>
              </a:rPr>
              <a:t>(</a:t>
            </a:r>
            <a:r>
              <a:rPr lang="en-US" sz="1600" i="1" dirty="0" err="1">
                <a:solidFill>
                  <a:srgbClr val="0000CC"/>
                </a:solidFill>
              </a:rPr>
              <a:t>AAGBI</a:t>
            </a:r>
            <a:r>
              <a:rPr lang="el-GR" sz="1600" i="1" dirty="0">
                <a:solidFill>
                  <a:srgbClr val="0000CC"/>
                </a:solidFill>
              </a:rPr>
              <a:t>, 2016</a:t>
            </a:r>
            <a:r>
              <a:rPr lang="en-US" sz="1600" i="1" dirty="0">
                <a:solidFill>
                  <a:srgbClr val="0000CC"/>
                </a:solidFill>
              </a:rPr>
              <a:t>)</a:t>
            </a:r>
            <a:endParaRPr lang="el-GR" sz="1600" i="1" dirty="0">
              <a:solidFill>
                <a:srgbClr val="0000CC"/>
              </a:solidFill>
            </a:endParaRPr>
          </a:p>
        </p:txBody>
      </p:sp>
    </p:spTree>
    <p:extLst>
      <p:ext uri="{BB962C8B-B14F-4D97-AF65-F5344CB8AC3E}">
        <p14:creationId xmlns:p14="http://schemas.microsoft.com/office/powerpoint/2010/main" val="26842806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9060" y="408692"/>
            <a:ext cx="5904940" cy="763526"/>
          </a:xfrm>
        </p:spPr>
        <p:txBody>
          <a:bodyPr>
            <a:noAutofit/>
          </a:bodyPr>
          <a:lstStyle/>
          <a:p>
            <a:r>
              <a:rPr lang="el-GR" sz="2800" dirty="0"/>
              <a:t>ΧΑΡΑΚΤΗΡΙΣΤΙΚΑ ΙΔΑΝΙΚΗΣ ΑΓΓΕΙΑΚΗΣ ΠΡΟΣΠΕΛΑΣΗΣ ΓΙΑ ΑΙΜΟΚΑΘΑΡΣΗ</a:t>
            </a:r>
          </a:p>
        </p:txBody>
      </p:sp>
      <p:pic>
        <p:nvPicPr>
          <p:cNvPr id="4" name="Εικόνα 3"/>
          <p:cNvPicPr>
            <a:picLocks noChangeAspect="1"/>
          </p:cNvPicPr>
          <p:nvPr/>
        </p:nvPicPr>
        <p:blipFill rotWithShape="1">
          <a:blip r:embed="rId2" cstate="print"/>
          <a:srcRect t="19185"/>
          <a:stretch/>
        </p:blipFill>
        <p:spPr>
          <a:xfrm>
            <a:off x="3861786" y="1260630"/>
            <a:ext cx="5282213" cy="3808520"/>
          </a:xfrm>
          <a:prstGeom prst="rect">
            <a:avLst/>
          </a:prstGeom>
        </p:spPr>
      </p:pic>
      <p:sp>
        <p:nvSpPr>
          <p:cNvPr id="5" name="Ορθογώνιο 4"/>
          <p:cNvSpPr/>
          <p:nvPr/>
        </p:nvSpPr>
        <p:spPr>
          <a:xfrm>
            <a:off x="-1" y="1172218"/>
            <a:ext cx="3959441" cy="3970318"/>
          </a:xfrm>
          <a:prstGeom prst="rect">
            <a:avLst/>
          </a:prstGeom>
        </p:spPr>
        <p:txBody>
          <a:bodyPr wrap="square">
            <a:spAutoFit/>
          </a:bodyPr>
          <a:lstStyle/>
          <a:p>
            <a:r>
              <a:rPr lang="el-GR" dirty="0"/>
              <a:t>Η ΙΔΑΝΙΚΗ Αγγειακή Προσπέλαση:</a:t>
            </a:r>
          </a:p>
          <a:p>
            <a:pPr marL="285750" indent="-285750">
              <a:buFont typeface="Arial" panose="020B0604020202020204" pitchFamily="34" charset="0"/>
              <a:buChar char="•"/>
            </a:pPr>
            <a:r>
              <a:rPr lang="el-GR" dirty="0"/>
              <a:t>Κατασκευάζεται εύκολα</a:t>
            </a:r>
          </a:p>
          <a:p>
            <a:pPr marL="285750" indent="-285750">
              <a:buFont typeface="Arial" panose="020B0604020202020204" pitchFamily="34" charset="0"/>
              <a:buChar char="•"/>
            </a:pPr>
            <a:r>
              <a:rPr lang="el-GR" dirty="0"/>
              <a:t>Είναι από </a:t>
            </a:r>
            <a:r>
              <a:rPr lang="el-GR" dirty="0" err="1"/>
              <a:t>βιοσυμβατό</a:t>
            </a:r>
            <a:r>
              <a:rPr lang="el-GR" dirty="0"/>
              <a:t> υλικό</a:t>
            </a:r>
          </a:p>
          <a:p>
            <a:pPr marL="285750" indent="-285750">
              <a:buFont typeface="Arial" panose="020B0604020202020204" pitchFamily="34" charset="0"/>
              <a:buChar char="•"/>
            </a:pPr>
            <a:r>
              <a:rPr lang="el-GR" dirty="0"/>
              <a:t>Δε </a:t>
            </a:r>
            <a:r>
              <a:rPr lang="el-GR" dirty="0" err="1"/>
              <a:t>θρομβώνεται</a:t>
            </a:r>
            <a:endParaRPr lang="el-GR" dirty="0"/>
          </a:p>
          <a:p>
            <a:pPr marL="285750" indent="-285750">
              <a:buFont typeface="Arial" panose="020B0604020202020204" pitchFamily="34" charset="0"/>
              <a:buChar char="•"/>
            </a:pPr>
            <a:r>
              <a:rPr lang="el-GR" dirty="0"/>
              <a:t>Δε μολύνεται</a:t>
            </a:r>
          </a:p>
          <a:p>
            <a:pPr marL="285750" indent="-285750">
              <a:buFont typeface="Arial" panose="020B0604020202020204" pitchFamily="34" charset="0"/>
              <a:buChar char="•"/>
            </a:pPr>
            <a:r>
              <a:rPr lang="el-GR" dirty="0"/>
              <a:t>Είναι εύκολη στη χρήση</a:t>
            </a:r>
          </a:p>
          <a:p>
            <a:pPr marL="285750" indent="-285750">
              <a:buFont typeface="Arial" panose="020B0604020202020204" pitchFamily="34" charset="0"/>
              <a:buChar char="•"/>
            </a:pPr>
            <a:r>
              <a:rPr lang="el-GR" dirty="0"/>
              <a:t>Είναι ανθεκτική</a:t>
            </a:r>
          </a:p>
          <a:p>
            <a:pPr marL="285750" indent="-285750">
              <a:buFont typeface="Arial" panose="020B0604020202020204" pitchFamily="34" charset="0"/>
              <a:buChar char="•"/>
            </a:pPr>
            <a:r>
              <a:rPr lang="el-GR" dirty="0"/>
              <a:t>Εξασφαλίζει υψηλές αιματικές  ροές</a:t>
            </a:r>
          </a:p>
          <a:p>
            <a:r>
              <a:rPr lang="el-GR" dirty="0"/>
              <a:t>Δεν υπάρχει «τέλεια» ΑΠ, καθώς κανένα είδος δεν ανταποκρίνεται πλήρως στα ανωτέρω. </a:t>
            </a:r>
          </a:p>
          <a:p>
            <a:r>
              <a:rPr lang="el-GR" dirty="0"/>
              <a:t>Η Ελληνική Νεφρολογική Εταιρεία επισημαίνει την προτεραιότητα της φίστουλας έναντι των άλλων ειδών ΑΠ</a:t>
            </a:r>
          </a:p>
        </p:txBody>
      </p:sp>
      <p:pic>
        <p:nvPicPr>
          <p:cNvPr id="8" name="Εικόνα 7"/>
          <p:cNvPicPr>
            <a:picLocks noChangeAspect="1"/>
          </p:cNvPicPr>
          <p:nvPr/>
        </p:nvPicPr>
        <p:blipFill>
          <a:blip r:embed="rId3" cstate="print"/>
          <a:stretch>
            <a:fillRect/>
          </a:stretch>
        </p:blipFill>
        <p:spPr>
          <a:xfrm>
            <a:off x="7412586" y="4852723"/>
            <a:ext cx="1731414" cy="432854"/>
          </a:xfrm>
          <a:prstGeom prst="rect">
            <a:avLst/>
          </a:prstGeom>
        </p:spPr>
      </p:pic>
    </p:spTree>
    <p:extLst>
      <p:ext uri="{BB962C8B-B14F-4D97-AF65-F5344CB8AC3E}">
        <p14:creationId xmlns:p14="http://schemas.microsoft.com/office/powerpoint/2010/main" val="31318802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rotWithShape="1">
          <a:blip r:embed="rId3" cstate="print"/>
          <a:srcRect l="-1387" t="3196" r="5551" b="-1332"/>
          <a:stretch/>
        </p:blipFill>
        <p:spPr>
          <a:xfrm>
            <a:off x="3844029" y="1172218"/>
            <a:ext cx="5299971" cy="3574307"/>
          </a:xfrm>
          <a:prstGeom prst="rect">
            <a:avLst/>
          </a:prstGeom>
        </p:spPr>
      </p:pic>
      <p:sp>
        <p:nvSpPr>
          <p:cNvPr id="4" name="Ορθογώνιο 3"/>
          <p:cNvSpPr/>
          <p:nvPr/>
        </p:nvSpPr>
        <p:spPr>
          <a:xfrm>
            <a:off x="62144" y="1211610"/>
            <a:ext cx="4429957" cy="4247317"/>
          </a:xfrm>
          <a:prstGeom prst="rect">
            <a:avLst/>
          </a:prstGeom>
        </p:spPr>
        <p:txBody>
          <a:bodyPr wrap="square">
            <a:spAutoFit/>
          </a:bodyPr>
          <a:lstStyle/>
          <a:p>
            <a:r>
              <a:rPr lang="el-GR" dirty="0"/>
              <a:t>Η δημιουργία σημείου αγγειακής προσπέλασης για αιμοκάθαρση είναι μια χειρουργική διαδικασία:</a:t>
            </a:r>
          </a:p>
          <a:p>
            <a:pPr marL="285750" indent="-285750">
              <a:buFont typeface="Arial" panose="020B0604020202020204" pitchFamily="34" charset="0"/>
              <a:buChar char="•"/>
            </a:pPr>
            <a:r>
              <a:rPr lang="el-GR" dirty="0"/>
              <a:t>Η δημιουργία </a:t>
            </a:r>
            <a:r>
              <a:rPr lang="el-GR" dirty="0" err="1"/>
              <a:t>αυτόλογου</a:t>
            </a:r>
            <a:r>
              <a:rPr lang="el-GR" dirty="0"/>
              <a:t> συστήματος ΑΠ (φίστουλα/ </a:t>
            </a:r>
            <a:r>
              <a:rPr lang="el-GR" dirty="0" err="1"/>
              <a:t>fistulae</a:t>
            </a:r>
            <a:r>
              <a:rPr lang="el-GR" dirty="0"/>
              <a:t> – </a:t>
            </a:r>
            <a:r>
              <a:rPr lang="el-GR" dirty="0" err="1"/>
              <a:t>Αρτηριοφλεβώδης</a:t>
            </a:r>
            <a:r>
              <a:rPr lang="el-GR" dirty="0"/>
              <a:t> Αναστόμωση).</a:t>
            </a:r>
          </a:p>
          <a:p>
            <a:pPr marL="285750" indent="-285750">
              <a:buFont typeface="Arial" panose="020B0604020202020204" pitchFamily="34" charset="0"/>
              <a:buChar char="•"/>
            </a:pPr>
            <a:r>
              <a:rPr lang="el-GR" dirty="0"/>
              <a:t>Η τοποθέτηση συνθετικού υλικού προσπέλασης (τοποθέτηση αγγειακού μοσχεύματος - </a:t>
            </a:r>
            <a:r>
              <a:rPr lang="el-GR" dirty="0" err="1"/>
              <a:t>graft</a:t>
            </a:r>
            <a:r>
              <a:rPr lang="el-GR" dirty="0"/>
              <a:t>).</a:t>
            </a:r>
          </a:p>
          <a:p>
            <a:pPr marL="285750" indent="-285750">
              <a:buFont typeface="Arial" panose="020B0604020202020204" pitchFamily="34" charset="0"/>
              <a:buChar char="•"/>
            </a:pPr>
            <a:r>
              <a:rPr lang="el-GR" dirty="0"/>
              <a:t>Η τοποθέτηση κεντρικών φλεβικών καθετήρων (</a:t>
            </a:r>
            <a:r>
              <a:rPr lang="el-GR" dirty="0" err="1"/>
              <a:t>ΚΦΚ</a:t>
            </a:r>
            <a:r>
              <a:rPr lang="el-GR" dirty="0"/>
              <a:t>), οι οποίοι χωρίζονται σε μόνιμους (με υποδόρια σήραγγα πριν από την είσοδο στο αγγείο) και προσωρινούς (χωρίς σήραγγα)</a:t>
            </a:r>
          </a:p>
          <a:p>
            <a:endParaRPr lang="el-GR" dirty="0"/>
          </a:p>
        </p:txBody>
      </p:sp>
      <p:sp>
        <p:nvSpPr>
          <p:cNvPr id="7" name="Ορθογώνιο 6"/>
          <p:cNvSpPr/>
          <p:nvPr/>
        </p:nvSpPr>
        <p:spPr>
          <a:xfrm>
            <a:off x="7287351" y="4825310"/>
            <a:ext cx="1680781" cy="338554"/>
          </a:xfrm>
          <a:prstGeom prst="rect">
            <a:avLst/>
          </a:prstGeom>
        </p:spPr>
        <p:txBody>
          <a:bodyPr wrap="none">
            <a:spAutoFit/>
          </a:bodyPr>
          <a:lstStyle/>
          <a:p>
            <a:r>
              <a:rPr lang="en-US" sz="1600" i="1" dirty="0" err="1">
                <a:solidFill>
                  <a:srgbClr val="0000CC"/>
                </a:solidFill>
              </a:rPr>
              <a:t>Mikros</a:t>
            </a:r>
            <a:r>
              <a:rPr lang="en-US" sz="1600" i="1" dirty="0">
                <a:solidFill>
                  <a:srgbClr val="0000CC"/>
                </a:solidFill>
              </a:rPr>
              <a:t> et al, 2018</a:t>
            </a:r>
            <a:endParaRPr lang="el-GR" sz="1600" i="1" dirty="0">
              <a:solidFill>
                <a:srgbClr val="0000CC"/>
              </a:solidFill>
            </a:endParaRPr>
          </a:p>
        </p:txBody>
      </p:sp>
      <p:sp>
        <p:nvSpPr>
          <p:cNvPr id="8" name="Τίτλος 1"/>
          <p:cNvSpPr txBox="1">
            <a:spLocks/>
          </p:cNvSpPr>
          <p:nvPr/>
        </p:nvSpPr>
        <p:spPr>
          <a:xfrm>
            <a:off x="3239060" y="408692"/>
            <a:ext cx="5904940" cy="763526"/>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baseline="0">
                <a:solidFill>
                  <a:schemeClr val="accent6">
                    <a:lumMod val="60000"/>
                    <a:lumOff val="40000"/>
                  </a:schemeClr>
                </a:solidFill>
                <a:effectLst>
                  <a:outerShdw blurRad="50800" dist="38100" dir="2700000" algn="tl" rotWithShape="0">
                    <a:prstClr val="black">
                      <a:alpha val="40000"/>
                    </a:prstClr>
                  </a:outerShdw>
                </a:effectLst>
                <a:latin typeface="+mj-lt"/>
                <a:ea typeface="+mj-ea"/>
                <a:cs typeface="+mj-cs"/>
              </a:defRPr>
            </a:lvl1pPr>
          </a:lstStyle>
          <a:p>
            <a:pPr algn="ctr"/>
            <a:r>
              <a:rPr lang="el-GR" sz="2800" dirty="0"/>
              <a:t>ΕΙΔΗ ΑΓΓΕΙΑΚΗΣ ΠΡΟΣΠΕΛΑΣΗΣ </a:t>
            </a:r>
          </a:p>
          <a:p>
            <a:pPr algn="ctr"/>
            <a:r>
              <a:rPr lang="el-GR" sz="2800" dirty="0"/>
              <a:t>ΣΤΗΝ ΑΙΜΟΚΑΘΑΡΣΗ</a:t>
            </a:r>
          </a:p>
        </p:txBody>
      </p:sp>
    </p:spTree>
    <p:extLst>
      <p:ext uri="{BB962C8B-B14F-4D97-AF65-F5344CB8AC3E}">
        <p14:creationId xmlns:p14="http://schemas.microsoft.com/office/powerpoint/2010/main" val="28145668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rotWithShape="1">
          <a:blip r:embed="rId2" cstate="print"/>
          <a:srcRect t="4713" r="8621" b="6539"/>
          <a:stretch/>
        </p:blipFill>
        <p:spPr>
          <a:xfrm>
            <a:off x="3296942" y="2020891"/>
            <a:ext cx="3764873" cy="1919631"/>
          </a:xfrm>
          <a:prstGeom prst="rect">
            <a:avLst/>
          </a:prstGeom>
        </p:spPr>
      </p:pic>
      <p:sp>
        <p:nvSpPr>
          <p:cNvPr id="8" name="Τίτλος 1"/>
          <p:cNvSpPr txBox="1">
            <a:spLocks/>
          </p:cNvSpPr>
          <p:nvPr/>
        </p:nvSpPr>
        <p:spPr>
          <a:xfrm>
            <a:off x="3239060" y="408692"/>
            <a:ext cx="5904940" cy="763526"/>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baseline="0">
                <a:solidFill>
                  <a:schemeClr val="accent6">
                    <a:lumMod val="60000"/>
                    <a:lumOff val="40000"/>
                  </a:schemeClr>
                </a:solidFill>
                <a:effectLst>
                  <a:outerShdw blurRad="50800" dist="38100" dir="2700000" algn="tl" rotWithShape="0">
                    <a:prstClr val="black">
                      <a:alpha val="40000"/>
                    </a:prstClr>
                  </a:outerShdw>
                </a:effectLst>
                <a:latin typeface="+mj-lt"/>
                <a:ea typeface="+mj-ea"/>
                <a:cs typeface="+mj-cs"/>
              </a:defRPr>
            </a:lvl1pPr>
          </a:lstStyle>
          <a:p>
            <a:pPr algn="ctr"/>
            <a:r>
              <a:rPr lang="el-GR" sz="2800" dirty="0"/>
              <a:t>ΕΙΔΗ ΑΓΓΕΙΑΚΗΣ ΠΡΟΣΠΕΛΑΣΗΣ </a:t>
            </a:r>
          </a:p>
          <a:p>
            <a:pPr algn="ctr"/>
            <a:r>
              <a:rPr lang="el-GR" sz="2800" dirty="0"/>
              <a:t>ΣΤΗΝ ΑΙΜΟΚΑΘΑΡΣΗ</a:t>
            </a:r>
            <a:r>
              <a:rPr lang="en-US" sz="2800" dirty="0"/>
              <a:t> (fistulae)</a:t>
            </a:r>
            <a:endParaRPr lang="el-GR" sz="2800" dirty="0"/>
          </a:p>
        </p:txBody>
      </p:sp>
      <p:sp>
        <p:nvSpPr>
          <p:cNvPr id="2" name="Ορθογώνιο 1"/>
          <p:cNvSpPr/>
          <p:nvPr/>
        </p:nvSpPr>
        <p:spPr>
          <a:xfrm>
            <a:off x="0" y="1173182"/>
            <a:ext cx="6471821" cy="1200329"/>
          </a:xfrm>
          <a:prstGeom prst="rect">
            <a:avLst/>
          </a:prstGeom>
        </p:spPr>
        <p:txBody>
          <a:bodyPr wrap="square">
            <a:spAutoFit/>
          </a:bodyPr>
          <a:lstStyle/>
          <a:p>
            <a:r>
              <a:rPr lang="el-GR" dirty="0"/>
              <a:t>Για τη δημιουργία της φίστουλας χρησιμοποιούμε τα φυσικά αγγεία του ασθενούς ενώνοντας μια αρτηρία και μια φλέβα (</a:t>
            </a:r>
            <a:r>
              <a:rPr lang="el-GR" dirty="0" err="1"/>
              <a:t>αυτόλογο</a:t>
            </a:r>
            <a:r>
              <a:rPr lang="el-GR" dirty="0"/>
              <a:t> σύστημα), έτσι ώστε το αίμα να περάσει με μεγάλη ταχύτητα μέσω αυτής της επικοινωνίας . </a:t>
            </a:r>
          </a:p>
        </p:txBody>
      </p:sp>
      <p:pic>
        <p:nvPicPr>
          <p:cNvPr id="9" name="Εικόνα 8"/>
          <p:cNvPicPr>
            <a:picLocks noChangeAspect="1"/>
          </p:cNvPicPr>
          <p:nvPr/>
        </p:nvPicPr>
        <p:blipFill rotWithShape="1">
          <a:blip r:embed="rId3" cstate="print"/>
          <a:srcRect l="-2478" t="-3492" r="1607" b="17703"/>
          <a:stretch/>
        </p:blipFill>
        <p:spPr>
          <a:xfrm>
            <a:off x="6391922" y="1172218"/>
            <a:ext cx="2752078" cy="1602291"/>
          </a:xfrm>
          <a:prstGeom prst="rect">
            <a:avLst/>
          </a:prstGeom>
        </p:spPr>
      </p:pic>
      <p:pic>
        <p:nvPicPr>
          <p:cNvPr id="10" name="Εικόνα 9"/>
          <p:cNvPicPr>
            <a:picLocks noChangeAspect="1"/>
          </p:cNvPicPr>
          <p:nvPr/>
        </p:nvPicPr>
        <p:blipFill rotWithShape="1">
          <a:blip r:embed="rId4" cstate="print"/>
          <a:srcRect l="5210" t="42248" r="991" b="-9287"/>
          <a:stretch/>
        </p:blipFill>
        <p:spPr>
          <a:xfrm>
            <a:off x="0" y="2373510"/>
            <a:ext cx="4199138" cy="1816749"/>
          </a:xfrm>
          <a:prstGeom prst="rect">
            <a:avLst/>
          </a:prstGeom>
        </p:spPr>
      </p:pic>
      <p:sp>
        <p:nvSpPr>
          <p:cNvPr id="11" name="Ορθογώνιο 10"/>
          <p:cNvSpPr/>
          <p:nvPr/>
        </p:nvSpPr>
        <p:spPr>
          <a:xfrm>
            <a:off x="0" y="3901332"/>
            <a:ext cx="9144000" cy="1200329"/>
          </a:xfrm>
          <a:prstGeom prst="rect">
            <a:avLst/>
          </a:prstGeom>
        </p:spPr>
        <p:txBody>
          <a:bodyPr wrap="square">
            <a:spAutoFit/>
          </a:bodyPr>
          <a:lstStyle/>
          <a:p>
            <a:r>
              <a:rPr lang="el-GR" dirty="0"/>
              <a:t>Η φίστουλα γίνεται από τον αγγειοχειρουργό, συνήθως στο μη κυρίαρχο χέρι του ασθενούς. Για να γίνει αιμοκάθαρση μέσω φίστουλας, αυτή πρέπει να ωριμάσει πρώτα και να αναπτύξει καλά αγγεία (παρέλευση ενός με δύο μηνών). Αν ο ασθενής δεν έχει ικανοποιητικά αγγεία και δεν γίνεται φίστουλα, τότε χρειάζεται να υποβληθεί σε τοποθέτηση συνθετικού μοσχεύματος. </a:t>
            </a:r>
          </a:p>
        </p:txBody>
      </p:sp>
    </p:spTree>
    <p:extLst>
      <p:ext uri="{BB962C8B-B14F-4D97-AF65-F5344CB8AC3E}">
        <p14:creationId xmlns:p14="http://schemas.microsoft.com/office/powerpoint/2010/main" val="23547905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stretch>
            <a:fillRect/>
          </a:stretch>
        </p:blipFill>
        <p:spPr>
          <a:xfrm>
            <a:off x="18323" y="2658828"/>
            <a:ext cx="3724181" cy="1740023"/>
          </a:xfrm>
          <a:prstGeom prst="rect">
            <a:avLst/>
          </a:prstGeom>
        </p:spPr>
      </p:pic>
      <p:sp>
        <p:nvSpPr>
          <p:cNvPr id="8" name="Τίτλος 1"/>
          <p:cNvSpPr txBox="1">
            <a:spLocks/>
          </p:cNvSpPr>
          <p:nvPr/>
        </p:nvSpPr>
        <p:spPr>
          <a:xfrm>
            <a:off x="3239060" y="408692"/>
            <a:ext cx="5904940" cy="763526"/>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baseline="0">
                <a:solidFill>
                  <a:schemeClr val="accent6">
                    <a:lumMod val="60000"/>
                    <a:lumOff val="40000"/>
                  </a:schemeClr>
                </a:solidFill>
                <a:effectLst>
                  <a:outerShdw blurRad="50800" dist="38100" dir="2700000" algn="tl" rotWithShape="0">
                    <a:prstClr val="black">
                      <a:alpha val="40000"/>
                    </a:prstClr>
                  </a:outerShdw>
                </a:effectLst>
                <a:latin typeface="+mj-lt"/>
                <a:ea typeface="+mj-ea"/>
                <a:cs typeface="+mj-cs"/>
              </a:defRPr>
            </a:lvl1pPr>
          </a:lstStyle>
          <a:p>
            <a:pPr algn="ctr"/>
            <a:r>
              <a:rPr lang="el-GR" sz="2800" dirty="0"/>
              <a:t>ΕΙΔΗ ΑΓΓΕΙΑΚΗΣ ΠΡΟΣΠΕΛΑΣΗΣ </a:t>
            </a:r>
          </a:p>
          <a:p>
            <a:pPr algn="ctr"/>
            <a:r>
              <a:rPr lang="el-GR" sz="2800" dirty="0"/>
              <a:t>ΣΤΗΝ ΑΙΜΟΚΑΘΑΡΣΗ</a:t>
            </a:r>
            <a:r>
              <a:rPr lang="en-US" sz="2800" dirty="0"/>
              <a:t> (graft)</a:t>
            </a:r>
            <a:endParaRPr lang="el-GR" sz="2800" dirty="0"/>
          </a:p>
        </p:txBody>
      </p:sp>
      <p:sp>
        <p:nvSpPr>
          <p:cNvPr id="2" name="Ορθογώνιο 1"/>
          <p:cNvSpPr/>
          <p:nvPr/>
        </p:nvSpPr>
        <p:spPr>
          <a:xfrm>
            <a:off x="-36512" y="3956689"/>
            <a:ext cx="9144000" cy="1200329"/>
          </a:xfrm>
          <a:prstGeom prst="rect">
            <a:avLst/>
          </a:prstGeom>
        </p:spPr>
        <p:txBody>
          <a:bodyPr wrap="square">
            <a:spAutoFit/>
          </a:bodyPr>
          <a:lstStyle/>
          <a:p>
            <a:r>
              <a:rPr lang="el-GR" dirty="0"/>
              <a:t>Το συνθετικό μόσχευμα (Μη </a:t>
            </a:r>
            <a:r>
              <a:rPr lang="el-GR" dirty="0" err="1"/>
              <a:t>αυτόλογο</a:t>
            </a:r>
            <a:r>
              <a:rPr lang="el-GR" dirty="0"/>
              <a:t> σύστημα), χρησιμοποιείται από τον αγγειοχειρουργό για την ένωση μιας αρτηρίας και μιας φλέβας του ασθενούς , μέσω ενός τεχνητού σωλήνα – καθετήρα (</a:t>
            </a:r>
            <a:r>
              <a:rPr lang="en-US" dirty="0"/>
              <a:t>graft)</a:t>
            </a:r>
            <a:r>
              <a:rPr lang="el-GR" dirty="0"/>
              <a:t>. Αυτή είναι η δεύτερη επιλογή για αγγειακή προσπέλαση, μετά την φίστουλα με μεγαλύτερο ποσοστό λοιμώξεων</a:t>
            </a:r>
            <a:r>
              <a:rPr lang="en-US" dirty="0"/>
              <a:t>, </a:t>
            </a:r>
            <a:r>
              <a:rPr lang="el-GR" dirty="0"/>
              <a:t>στενώσεων και θρομβώσεων. </a:t>
            </a:r>
          </a:p>
        </p:txBody>
      </p:sp>
      <p:pic>
        <p:nvPicPr>
          <p:cNvPr id="3" name="Εικόνα 2"/>
          <p:cNvPicPr>
            <a:picLocks noChangeAspect="1"/>
          </p:cNvPicPr>
          <p:nvPr/>
        </p:nvPicPr>
        <p:blipFill>
          <a:blip r:embed="rId3" cstate="print"/>
          <a:stretch>
            <a:fillRect/>
          </a:stretch>
        </p:blipFill>
        <p:spPr>
          <a:xfrm>
            <a:off x="3672265" y="1270946"/>
            <a:ext cx="2091530" cy="2672992"/>
          </a:xfrm>
          <a:prstGeom prst="rect">
            <a:avLst/>
          </a:prstGeom>
        </p:spPr>
      </p:pic>
      <p:pic>
        <p:nvPicPr>
          <p:cNvPr id="5" name="Εικόνα 4"/>
          <p:cNvPicPr>
            <a:picLocks noChangeAspect="1"/>
          </p:cNvPicPr>
          <p:nvPr/>
        </p:nvPicPr>
        <p:blipFill>
          <a:blip r:embed="rId4" cstate="print"/>
          <a:stretch>
            <a:fillRect/>
          </a:stretch>
        </p:blipFill>
        <p:spPr>
          <a:xfrm>
            <a:off x="5693555" y="1270945"/>
            <a:ext cx="3450446" cy="2748855"/>
          </a:xfrm>
          <a:prstGeom prst="rect">
            <a:avLst/>
          </a:prstGeom>
        </p:spPr>
      </p:pic>
      <p:pic>
        <p:nvPicPr>
          <p:cNvPr id="6" name="Εικόνα 5"/>
          <p:cNvPicPr>
            <a:picLocks noChangeAspect="1"/>
          </p:cNvPicPr>
          <p:nvPr/>
        </p:nvPicPr>
        <p:blipFill>
          <a:blip r:embed="rId5" cstate="print"/>
          <a:stretch>
            <a:fillRect/>
          </a:stretch>
        </p:blipFill>
        <p:spPr>
          <a:xfrm>
            <a:off x="18323" y="0"/>
            <a:ext cx="3565377" cy="2824057"/>
          </a:xfrm>
          <a:prstGeom prst="rect">
            <a:avLst/>
          </a:prstGeom>
        </p:spPr>
      </p:pic>
    </p:spTree>
    <p:extLst>
      <p:ext uri="{BB962C8B-B14F-4D97-AF65-F5344CB8AC3E}">
        <p14:creationId xmlns:p14="http://schemas.microsoft.com/office/powerpoint/2010/main" val="8045311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1"/>
          <p:cNvSpPr txBox="1">
            <a:spLocks/>
          </p:cNvSpPr>
          <p:nvPr/>
        </p:nvSpPr>
        <p:spPr>
          <a:xfrm>
            <a:off x="3239060" y="408692"/>
            <a:ext cx="5904940" cy="763526"/>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baseline="0">
                <a:solidFill>
                  <a:schemeClr val="accent6">
                    <a:lumMod val="60000"/>
                    <a:lumOff val="40000"/>
                  </a:schemeClr>
                </a:solidFill>
                <a:effectLst>
                  <a:outerShdw blurRad="50800" dist="38100" dir="2700000" algn="tl" rotWithShape="0">
                    <a:prstClr val="black">
                      <a:alpha val="40000"/>
                    </a:prstClr>
                  </a:outerShdw>
                </a:effectLst>
                <a:latin typeface="+mj-lt"/>
                <a:ea typeface="+mj-ea"/>
                <a:cs typeface="+mj-cs"/>
              </a:defRPr>
            </a:lvl1pPr>
          </a:lstStyle>
          <a:p>
            <a:pPr algn="ctr"/>
            <a:r>
              <a:rPr lang="el-GR" sz="2800" dirty="0"/>
              <a:t>ΕΙΔΗ ΑΓΓΕΙΑΚΗΣ ΠΡΟΣΠΕΛΑΣΗΣ </a:t>
            </a:r>
          </a:p>
          <a:p>
            <a:pPr algn="ctr"/>
            <a:r>
              <a:rPr lang="el-GR" sz="2800" dirty="0"/>
              <a:t>ΣΤΗΝ ΑΙΜΟΚΑΘΑΡΣΗ</a:t>
            </a:r>
            <a:r>
              <a:rPr lang="en-US" sz="2800" dirty="0"/>
              <a:t> (</a:t>
            </a:r>
            <a:r>
              <a:rPr lang="en-US" sz="2800" dirty="0" err="1"/>
              <a:t>cvc</a:t>
            </a:r>
            <a:r>
              <a:rPr lang="en-US" sz="2800" dirty="0"/>
              <a:t>)</a:t>
            </a:r>
            <a:endParaRPr lang="el-GR" sz="2800" dirty="0"/>
          </a:p>
        </p:txBody>
      </p:sp>
      <p:sp>
        <p:nvSpPr>
          <p:cNvPr id="2" name="Ορθογώνιο 1"/>
          <p:cNvSpPr/>
          <p:nvPr/>
        </p:nvSpPr>
        <p:spPr>
          <a:xfrm>
            <a:off x="0" y="4014881"/>
            <a:ext cx="9268287" cy="1200329"/>
          </a:xfrm>
          <a:prstGeom prst="rect">
            <a:avLst/>
          </a:prstGeom>
        </p:spPr>
        <p:txBody>
          <a:bodyPr wrap="square">
            <a:spAutoFit/>
          </a:bodyPr>
          <a:lstStyle/>
          <a:p>
            <a:r>
              <a:rPr lang="en-US" dirty="0"/>
              <a:t>O</a:t>
            </a:r>
            <a:r>
              <a:rPr lang="el-GR" dirty="0"/>
              <a:t>ι καθετήρες αιμοκάθαρσης</a:t>
            </a:r>
            <a:r>
              <a:rPr lang="en-US" dirty="0"/>
              <a:t> </a:t>
            </a:r>
            <a:r>
              <a:rPr lang="el-GR" dirty="0"/>
              <a:t>είναι η τελευταία επιλογή, επειδή παρουσιάζουν το μεγαλύτερο ποσοστό επιπλοκών (λοιμώξεις, στενώσεις αγγείων , θρομβώσεις ). Αν και είναι η «βολική» λύση για τους ασθενείς, </a:t>
            </a:r>
            <a:r>
              <a:rPr lang="el-GR" dirty="0" err="1"/>
              <a:t>επειδη</a:t>
            </a:r>
            <a:r>
              <a:rPr lang="el-GR" dirty="0"/>
              <a:t> δεν υποβάλλονται σε παρακέντηση με 2 βελόνες, η επιλογή τους πρέπει να γίνει μόνο αφού δεν είναι δυνατή η δημιουργία φίστουλας η μοσχεύματος.</a:t>
            </a:r>
          </a:p>
        </p:txBody>
      </p:sp>
      <p:pic>
        <p:nvPicPr>
          <p:cNvPr id="3" name="Εικόνα 2"/>
          <p:cNvPicPr>
            <a:picLocks noChangeAspect="1"/>
          </p:cNvPicPr>
          <p:nvPr/>
        </p:nvPicPr>
        <p:blipFill rotWithShape="1">
          <a:blip r:embed="rId2" cstate="print"/>
          <a:srcRect t="5772"/>
          <a:stretch/>
        </p:blipFill>
        <p:spPr>
          <a:xfrm>
            <a:off x="3274894" y="1279409"/>
            <a:ext cx="3333480" cy="2733940"/>
          </a:xfrm>
          <a:prstGeom prst="rect">
            <a:avLst/>
          </a:prstGeom>
        </p:spPr>
      </p:pic>
      <p:pic>
        <p:nvPicPr>
          <p:cNvPr id="4" name="Εικόνα 3"/>
          <p:cNvPicPr>
            <a:picLocks noChangeAspect="1"/>
          </p:cNvPicPr>
          <p:nvPr/>
        </p:nvPicPr>
        <p:blipFill rotWithShape="1">
          <a:blip r:embed="rId3" cstate="print"/>
          <a:srcRect t="10134"/>
          <a:stretch/>
        </p:blipFill>
        <p:spPr>
          <a:xfrm>
            <a:off x="6324275" y="1238265"/>
            <a:ext cx="2819725" cy="2846318"/>
          </a:xfrm>
          <a:prstGeom prst="rect">
            <a:avLst/>
          </a:prstGeom>
        </p:spPr>
      </p:pic>
      <p:pic>
        <p:nvPicPr>
          <p:cNvPr id="6" name="Εικόνα 5"/>
          <p:cNvPicPr>
            <a:picLocks noChangeAspect="1"/>
          </p:cNvPicPr>
          <p:nvPr/>
        </p:nvPicPr>
        <p:blipFill>
          <a:blip r:embed="rId4" cstate="print"/>
          <a:stretch>
            <a:fillRect/>
          </a:stretch>
        </p:blipFill>
        <p:spPr>
          <a:xfrm>
            <a:off x="-4642" y="-1"/>
            <a:ext cx="3273641" cy="4013349"/>
          </a:xfrm>
          <a:prstGeom prst="rect">
            <a:avLst/>
          </a:prstGeom>
        </p:spPr>
      </p:pic>
      <p:sp>
        <p:nvSpPr>
          <p:cNvPr id="7" name="Ορθογώνιο 6"/>
          <p:cNvSpPr/>
          <p:nvPr/>
        </p:nvSpPr>
        <p:spPr>
          <a:xfrm>
            <a:off x="-4642" y="2915032"/>
            <a:ext cx="4319190" cy="1169551"/>
          </a:xfrm>
          <a:prstGeom prst="rect">
            <a:avLst/>
          </a:prstGeom>
        </p:spPr>
        <p:txBody>
          <a:bodyPr wrap="square">
            <a:spAutoFit/>
          </a:bodyPr>
          <a:lstStyle/>
          <a:p>
            <a:r>
              <a:rPr lang="el-GR" sz="1400" i="1" dirty="0">
                <a:solidFill>
                  <a:srgbClr val="0000CC"/>
                </a:solidFill>
              </a:rPr>
              <a:t>Ραδιογραφία δεξιού εσωτερικού </a:t>
            </a:r>
            <a:r>
              <a:rPr lang="el-GR" sz="1400" i="1" dirty="0" err="1">
                <a:solidFill>
                  <a:srgbClr val="0000CC"/>
                </a:solidFill>
              </a:rPr>
              <a:t>σφαγητιδικού</a:t>
            </a:r>
            <a:r>
              <a:rPr lang="el-GR" sz="1400" i="1" dirty="0">
                <a:solidFill>
                  <a:srgbClr val="0000CC"/>
                </a:solidFill>
              </a:rPr>
              <a:t> καθετήρα αιμοκάθαρσης με υποδόριο τούνελ και τοποθέτηση </a:t>
            </a:r>
            <a:r>
              <a:rPr lang="en-US" sz="1400" i="1" dirty="0">
                <a:solidFill>
                  <a:srgbClr val="0000CC"/>
                </a:solidFill>
              </a:rPr>
              <a:t>tip </a:t>
            </a:r>
            <a:r>
              <a:rPr lang="el-GR" sz="1400" i="1" dirty="0">
                <a:solidFill>
                  <a:srgbClr val="0000CC"/>
                </a:solidFill>
              </a:rPr>
              <a:t>καθετήρα στον δεξιό κόλπο</a:t>
            </a:r>
          </a:p>
          <a:p>
            <a:r>
              <a:rPr lang="en-US" sz="1400" i="1" dirty="0">
                <a:solidFill>
                  <a:srgbClr val="0000CC"/>
                </a:solidFill>
              </a:rPr>
              <a:t>Source. Atlas of Dialysis Vascular Access. esrdncc.org/</a:t>
            </a:r>
            <a:r>
              <a:rPr lang="en-US" sz="1400" i="1" dirty="0" err="1">
                <a:solidFill>
                  <a:srgbClr val="0000CC"/>
                </a:solidFill>
              </a:rPr>
              <a:t>wp</a:t>
            </a:r>
            <a:r>
              <a:rPr lang="en-US" sz="1400" i="1" dirty="0">
                <a:solidFill>
                  <a:srgbClr val="0000CC"/>
                </a:solidFill>
              </a:rPr>
              <a:t>-content/uploads/2015/12/Access-Atlas.pdf</a:t>
            </a:r>
            <a:endParaRPr lang="el-GR" sz="1400" i="1" dirty="0">
              <a:solidFill>
                <a:srgbClr val="0000CC"/>
              </a:solidFill>
            </a:endParaRPr>
          </a:p>
        </p:txBody>
      </p:sp>
      <p:cxnSp>
        <p:nvCxnSpPr>
          <p:cNvPr id="10" name="Ευθύγραμμο βέλος σύνδεσης 9"/>
          <p:cNvCxnSpPr/>
          <p:nvPr/>
        </p:nvCxnSpPr>
        <p:spPr>
          <a:xfrm>
            <a:off x="1020932" y="2556769"/>
            <a:ext cx="541538" cy="266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6751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2" cstate="print"/>
          <a:stretch>
            <a:fillRect/>
          </a:stretch>
        </p:blipFill>
        <p:spPr>
          <a:xfrm>
            <a:off x="-4642" y="-1"/>
            <a:ext cx="4195493" cy="5143501"/>
          </a:xfrm>
          <a:prstGeom prst="rect">
            <a:avLst/>
          </a:prstGeom>
        </p:spPr>
      </p:pic>
      <p:cxnSp>
        <p:nvCxnSpPr>
          <p:cNvPr id="10" name="Ευθύγραμμο βέλος σύνδεσης 9"/>
          <p:cNvCxnSpPr/>
          <p:nvPr/>
        </p:nvCxnSpPr>
        <p:spPr>
          <a:xfrm>
            <a:off x="1020932" y="2556769"/>
            <a:ext cx="541538" cy="266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Εικόνα 4"/>
          <p:cNvPicPr>
            <a:picLocks noChangeAspect="1"/>
          </p:cNvPicPr>
          <p:nvPr/>
        </p:nvPicPr>
        <p:blipFill>
          <a:blip r:embed="rId3" cstate="print"/>
          <a:stretch>
            <a:fillRect/>
          </a:stretch>
        </p:blipFill>
        <p:spPr>
          <a:xfrm>
            <a:off x="4190850" y="1"/>
            <a:ext cx="4953149" cy="5143500"/>
          </a:xfrm>
          <a:prstGeom prst="rect">
            <a:avLst/>
          </a:prstGeom>
        </p:spPr>
      </p:pic>
      <p:sp>
        <p:nvSpPr>
          <p:cNvPr id="9" name="Ορθογώνιο 8"/>
          <p:cNvSpPr/>
          <p:nvPr/>
        </p:nvSpPr>
        <p:spPr>
          <a:xfrm>
            <a:off x="698989" y="4094874"/>
            <a:ext cx="5495192" cy="646331"/>
          </a:xfrm>
          <a:prstGeom prst="rect">
            <a:avLst/>
          </a:prstGeom>
        </p:spPr>
        <p:txBody>
          <a:bodyPr wrap="square">
            <a:spAutoFit/>
          </a:bodyPr>
          <a:lstStyle/>
          <a:p>
            <a:r>
              <a:rPr lang="el-GR" b="1" dirty="0">
                <a:solidFill>
                  <a:srgbClr val="0000CC"/>
                </a:solidFill>
              </a:rPr>
              <a:t>Βέλτιστη θέση του άκρου </a:t>
            </a:r>
            <a:r>
              <a:rPr lang="en-US" b="1" dirty="0">
                <a:solidFill>
                  <a:srgbClr val="0000CC"/>
                </a:solidFill>
              </a:rPr>
              <a:t>(tip)</a:t>
            </a:r>
            <a:r>
              <a:rPr lang="el-GR" b="1" dirty="0">
                <a:solidFill>
                  <a:srgbClr val="0000CC"/>
                </a:solidFill>
              </a:rPr>
              <a:t> του καθετήρα:</a:t>
            </a:r>
          </a:p>
          <a:p>
            <a:r>
              <a:rPr lang="el-GR" b="1" dirty="0">
                <a:solidFill>
                  <a:srgbClr val="0000CC"/>
                </a:solidFill>
              </a:rPr>
              <a:t>Συμβολή άνω κοίλης φλέβας και δεξιού κόλπου</a:t>
            </a:r>
          </a:p>
        </p:txBody>
      </p:sp>
    </p:spTree>
    <p:extLst>
      <p:ext uri="{BB962C8B-B14F-4D97-AF65-F5344CB8AC3E}">
        <p14:creationId xmlns:p14="http://schemas.microsoft.com/office/powerpoint/2010/main" val="26403762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1172217"/>
            <a:ext cx="9188245" cy="3405605"/>
          </a:xfrm>
        </p:spPr>
        <p:txBody>
          <a:bodyPr>
            <a:noAutofit/>
          </a:bodyPr>
          <a:lstStyle/>
          <a:p>
            <a:pPr marL="0" indent="0">
              <a:buNone/>
            </a:pPr>
            <a:r>
              <a:rPr lang="el-GR" sz="1800" dirty="0"/>
              <a:t>Οι ΑΠ συχνά </a:t>
            </a:r>
            <a:r>
              <a:rPr lang="el-GR" sz="1800" dirty="0" err="1"/>
              <a:t>επιπλέκονται</a:t>
            </a:r>
            <a:r>
              <a:rPr lang="el-GR" sz="1800" dirty="0"/>
              <a:t> από λοιμώξεις, στενώσεις και θρομβώσεις </a:t>
            </a:r>
            <a:r>
              <a:rPr lang="en-US" sz="1800" dirty="0"/>
              <a:t>(</a:t>
            </a:r>
            <a:r>
              <a:rPr lang="el-GR" sz="1800" dirty="0"/>
              <a:t>δυσμενείς επιπτώσεις για τη νοσηρότητα και θνητότητα όσο και για το κόστος των υπηρεσιών υγείας). Η φίστουλα εμφανίζει τα υψηλότερα ποσοστά βατότητας και χαμηλά ποσοστά επιπλοκών, </a:t>
            </a:r>
            <a:r>
              <a:rPr lang="el-GR" sz="1800" dirty="0" err="1"/>
              <a:t>επιλοιμώξεων</a:t>
            </a:r>
            <a:r>
              <a:rPr lang="el-GR" sz="1800" dirty="0"/>
              <a:t> και ανάγκης διορθώσεων. Ακολουθούν τα μοσχεύματα και οι μόνιμοι καθετήρες, ενώ οι προσωρινοί καθετήρες αποτελούν την έσχατη επιλογή. Η ύπαρξη ενός διακριτού συστήματος παρακολούθησης και επιτήρησης της αγγειακής προσπέλασης επιτρέπει:</a:t>
            </a:r>
          </a:p>
          <a:p>
            <a:pPr marL="0" indent="0">
              <a:buNone/>
            </a:pPr>
            <a:r>
              <a:rPr lang="el-GR" sz="1800" dirty="0"/>
              <a:t>•   Την Κλινική Παρακολούθηση (</a:t>
            </a:r>
            <a:r>
              <a:rPr lang="el-GR" sz="1800" dirty="0" err="1"/>
              <a:t>Monitoring</a:t>
            </a:r>
            <a:r>
              <a:rPr lang="el-GR" sz="1800" dirty="0"/>
              <a:t>), η οποία αφορά την συστηματική κλινική εξέταση  (επισκόπηση, κλινικά σημεία, ακρόαση) και την συστηματική καταγραφή δεδομένων που αφορούν στην ΑΠ και συλλέγονται σε κάθε συνεδρία αιμοκάθαρσης. Παρέχει κλινικές ενδείξεις δυσλειτουργίας της προσπέλασης.</a:t>
            </a:r>
          </a:p>
          <a:p>
            <a:pPr marL="0" indent="0">
              <a:buNone/>
            </a:pPr>
            <a:r>
              <a:rPr lang="el-GR" sz="1800" dirty="0"/>
              <a:t>•   Την Επιτήρηση (</a:t>
            </a:r>
            <a:r>
              <a:rPr lang="el-GR" sz="1800" dirty="0" err="1"/>
              <a:t>Surveillance</a:t>
            </a:r>
            <a:r>
              <a:rPr lang="el-GR" sz="1800" dirty="0"/>
              <a:t>), η οποία περιλαμβάνει την εφαρμογή ειδικών τεχνικών και την χρήση εξοπλισμού για τη διάγνωση της δυσλειτουργίας της προσπέλασης, όπως τη συστηματική καταγραφή υπολογιζόμενων ή μετρούμενων στατικών φλεβικών πιέσεων, την </a:t>
            </a:r>
            <a:r>
              <a:rPr lang="el-GR" sz="1800" dirty="0" err="1"/>
              <a:t>υπερηχογραφική</a:t>
            </a:r>
            <a:r>
              <a:rPr lang="el-GR" sz="1800" dirty="0"/>
              <a:t> μελέτη </a:t>
            </a:r>
            <a:r>
              <a:rPr lang="el-GR" sz="1800" dirty="0" err="1"/>
              <a:t>Doppler</a:t>
            </a:r>
            <a:r>
              <a:rPr lang="el-GR" sz="1800" dirty="0"/>
              <a:t> καθώς και μεθόδους μέτρησης της αιματικής ροής (</a:t>
            </a:r>
            <a:r>
              <a:rPr lang="el-GR" sz="1800" dirty="0" err="1"/>
              <a:t>Qa</a:t>
            </a:r>
            <a:r>
              <a:rPr lang="el-GR" sz="1800" dirty="0"/>
              <a:t>).</a:t>
            </a:r>
          </a:p>
          <a:p>
            <a:pPr marL="0" indent="0">
              <a:buNone/>
            </a:pPr>
            <a:endParaRPr lang="el-GR" sz="1800" dirty="0"/>
          </a:p>
        </p:txBody>
      </p:sp>
      <p:sp>
        <p:nvSpPr>
          <p:cNvPr id="4" name="Ορθογώνιο 3"/>
          <p:cNvSpPr/>
          <p:nvPr/>
        </p:nvSpPr>
        <p:spPr>
          <a:xfrm>
            <a:off x="0" y="4577822"/>
            <a:ext cx="9144000" cy="646331"/>
          </a:xfrm>
          <a:prstGeom prst="rect">
            <a:avLst/>
          </a:prstGeom>
        </p:spPr>
        <p:txBody>
          <a:bodyPr wrap="square">
            <a:spAutoFit/>
          </a:bodyPr>
          <a:lstStyle/>
          <a:p>
            <a:endParaRPr lang="el-GR" dirty="0"/>
          </a:p>
          <a:p>
            <a:endParaRPr lang="el-GR" dirty="0"/>
          </a:p>
        </p:txBody>
      </p:sp>
      <p:sp>
        <p:nvSpPr>
          <p:cNvPr id="5" name="Τίτλος 1"/>
          <p:cNvSpPr txBox="1">
            <a:spLocks/>
          </p:cNvSpPr>
          <p:nvPr/>
        </p:nvSpPr>
        <p:spPr>
          <a:xfrm>
            <a:off x="3000652" y="408692"/>
            <a:ext cx="6143348" cy="763526"/>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baseline="0">
                <a:solidFill>
                  <a:schemeClr val="accent6">
                    <a:lumMod val="60000"/>
                    <a:lumOff val="40000"/>
                  </a:schemeClr>
                </a:solidFill>
                <a:effectLst>
                  <a:outerShdw blurRad="50800" dist="38100" dir="2700000" algn="tl" rotWithShape="0">
                    <a:prstClr val="black">
                      <a:alpha val="40000"/>
                    </a:prstClr>
                  </a:outerShdw>
                </a:effectLst>
                <a:latin typeface="+mj-lt"/>
                <a:ea typeface="+mj-ea"/>
                <a:cs typeface="+mj-cs"/>
              </a:defRPr>
            </a:lvl1pPr>
          </a:lstStyle>
          <a:p>
            <a:pPr algn="ctr"/>
            <a:r>
              <a:rPr lang="el-GR" sz="2800" dirty="0"/>
              <a:t>ΕΠΙΠΛΟΚΕΣ ΑΓΓΕΙΑΚΩΝ ΠΡΟΣΠΕΛΑΣΕΩΝ </a:t>
            </a:r>
          </a:p>
          <a:p>
            <a:pPr algn="ctr"/>
            <a:r>
              <a:rPr lang="el-GR" sz="2800" dirty="0"/>
              <a:t> ΚΑΤΑ ΤΗΝ ΑΙΜΟΚΑΘΑΡΣΗ</a:t>
            </a:r>
          </a:p>
        </p:txBody>
      </p:sp>
    </p:spTree>
    <p:extLst>
      <p:ext uri="{BB962C8B-B14F-4D97-AF65-F5344CB8AC3E}">
        <p14:creationId xmlns:p14="http://schemas.microsoft.com/office/powerpoint/2010/main" val="37031311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018515" y="923278"/>
            <a:ext cx="7125485" cy="3619239"/>
          </a:xfrm>
        </p:spPr>
        <p:txBody>
          <a:bodyPr>
            <a:noAutofit/>
          </a:bodyPr>
          <a:lstStyle/>
          <a:p>
            <a:r>
              <a:rPr lang="el-GR" sz="2000" dirty="0"/>
              <a:t>Αν και η χρήση των </a:t>
            </a:r>
            <a:r>
              <a:rPr lang="el-GR" sz="2000" dirty="0" err="1"/>
              <a:t>ενδαγγειακών</a:t>
            </a:r>
            <a:r>
              <a:rPr lang="el-GR" sz="2000" dirty="0"/>
              <a:t> γραμμών είναι ευρεία και συμβάλλει στην επιβίωση των ασθενών (ειδικά των </a:t>
            </a:r>
            <a:r>
              <a:rPr lang="el-GR" sz="2000" dirty="0" err="1"/>
              <a:t>βαρέως</a:t>
            </a:r>
            <a:r>
              <a:rPr lang="el-GR" sz="2000" dirty="0"/>
              <a:t> πασχόντων), οι λοιμώξεις που συσχετίζονται με την εφαρμογή τους αποτελούν σημαντική αιτία νοσηρότητας και θνητότητας. Η ακριβής επίπτωση δεν είναι γνωστή. </a:t>
            </a:r>
          </a:p>
          <a:p>
            <a:endParaRPr lang="el-GR" sz="2000" dirty="0"/>
          </a:p>
          <a:p>
            <a:r>
              <a:rPr lang="el-GR" sz="2000" dirty="0"/>
              <a:t>Οι </a:t>
            </a:r>
            <a:r>
              <a:rPr lang="el-GR" sz="2000" dirty="0" err="1"/>
              <a:t>αιματογενείς</a:t>
            </a:r>
            <a:r>
              <a:rPr lang="el-GR" sz="2000" dirty="0"/>
              <a:t> λοιμώξεις είναι ένας καλός δείκτης εκτίμησης, καθώς αντιπροσωπεύουν συστηματική λοίμωξη, όμως ο ορισμός των λοιμώξεων αυτών δεν είναι πάντοτε σαφής και οι </a:t>
            </a:r>
            <a:r>
              <a:rPr lang="el-GR" sz="2000" dirty="0" err="1"/>
              <a:t>μικροβιαιμίες</a:t>
            </a:r>
            <a:r>
              <a:rPr lang="el-GR" sz="2000" dirty="0"/>
              <a:t> μπορεί να προέρχονται από άλλη εστία πλην των αγγειακών καθετήρων, οδηγώντας σε </a:t>
            </a:r>
            <a:r>
              <a:rPr lang="el-GR" sz="2000" dirty="0" err="1"/>
              <a:t>υπερδιάγνωση</a:t>
            </a:r>
            <a:r>
              <a:rPr lang="el-GR" sz="2000" dirty="0"/>
              <a:t> </a:t>
            </a:r>
            <a:br>
              <a:rPr lang="el-GR" sz="2000" dirty="0"/>
            </a:br>
            <a:endParaRPr lang="el-GR" sz="2000" dirty="0"/>
          </a:p>
        </p:txBody>
      </p:sp>
      <p:sp>
        <p:nvSpPr>
          <p:cNvPr id="6" name="Τίτλος 1"/>
          <p:cNvSpPr>
            <a:spLocks noGrp="1"/>
          </p:cNvSpPr>
          <p:nvPr>
            <p:ph type="title"/>
          </p:nvPr>
        </p:nvSpPr>
        <p:spPr>
          <a:xfrm>
            <a:off x="1603375" y="0"/>
            <a:ext cx="7540625" cy="923925"/>
          </a:xfrm>
        </p:spPr>
        <p:txBody>
          <a:bodyPr>
            <a:noAutofit/>
          </a:bodyPr>
          <a:lstStyle/>
          <a:p>
            <a:pPr algn="ctr"/>
            <a:r>
              <a:rPr lang="el-GR" sz="2800" dirty="0"/>
              <a:t>ΣΥΣΚΕΥΕΣ ΑΓΓΕΙΑΚΩΝ ΠΡΟΣΠΕΛΑΣΕΩΝ (</a:t>
            </a:r>
            <a:r>
              <a:rPr lang="el-GR" sz="2800" dirty="0" err="1"/>
              <a:t>ΣΑΠ</a:t>
            </a:r>
            <a:r>
              <a:rPr lang="el-GR" sz="2800" dirty="0"/>
              <a:t>) &amp; ΛΟΙΜΩΞΕΙΣ</a:t>
            </a:r>
          </a:p>
        </p:txBody>
      </p:sp>
    </p:spTree>
    <p:extLst>
      <p:ext uri="{BB962C8B-B14F-4D97-AF65-F5344CB8AC3E}">
        <p14:creationId xmlns:p14="http://schemas.microsoft.com/office/powerpoint/2010/main" val="9390601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83876" y="408692"/>
            <a:ext cx="6260123" cy="763526"/>
          </a:xfrm>
        </p:spPr>
        <p:txBody>
          <a:bodyPr>
            <a:noAutofit/>
          </a:bodyPr>
          <a:lstStyle/>
          <a:p>
            <a:pPr algn="ctr"/>
            <a:r>
              <a:rPr lang="el-GR" sz="2800" dirty="0"/>
              <a:t>ΣΥΣΚΕΥΕΣ ΑΓΓΕΙΑΚΩΝ ΠΡΟΣΠΕΛΑΣΕΩΝ (</a:t>
            </a:r>
            <a:r>
              <a:rPr lang="el-GR" sz="2800" dirty="0" err="1"/>
              <a:t>ΣΑΠ</a:t>
            </a:r>
            <a:r>
              <a:rPr lang="el-GR" sz="2800" dirty="0"/>
              <a:t>) &amp; ΛΟΙΜΩΞΕΙΣ</a:t>
            </a:r>
          </a:p>
        </p:txBody>
      </p:sp>
      <p:sp>
        <p:nvSpPr>
          <p:cNvPr id="3" name="Θέση περιεχομένου 2"/>
          <p:cNvSpPr>
            <a:spLocks noGrp="1"/>
          </p:cNvSpPr>
          <p:nvPr>
            <p:ph idx="1"/>
          </p:nvPr>
        </p:nvSpPr>
        <p:spPr>
          <a:xfrm>
            <a:off x="1" y="1231490"/>
            <a:ext cx="9064100" cy="3546986"/>
          </a:xfrm>
        </p:spPr>
        <p:txBody>
          <a:bodyPr>
            <a:noAutofit/>
          </a:bodyPr>
          <a:lstStyle/>
          <a:p>
            <a:r>
              <a:rPr lang="el-GR" sz="2000" dirty="0">
                <a:latin typeface="+mj-lt"/>
              </a:rPr>
              <a:t>Συχνά η χρήση των </a:t>
            </a:r>
            <a:r>
              <a:rPr lang="el-GR" sz="2000" dirty="0" err="1">
                <a:latin typeface="+mj-lt"/>
              </a:rPr>
              <a:t>ενδαγγειακών</a:t>
            </a:r>
            <a:r>
              <a:rPr lang="el-GR" sz="2000" dirty="0">
                <a:latin typeface="+mj-lt"/>
              </a:rPr>
              <a:t> καθετήρων συνοδεύεται από λοιμώξεις τοπικές (θρομβοφλεβίτιδα), συστηματικές (ενδοκαρδίτιδα , σηψαιμία ) και από </a:t>
            </a:r>
            <a:r>
              <a:rPr lang="el-GR" sz="2000" dirty="0" err="1">
                <a:latin typeface="+mj-lt"/>
              </a:rPr>
              <a:t>αιματογενή</a:t>
            </a:r>
            <a:r>
              <a:rPr lang="el-GR" sz="2000" dirty="0">
                <a:latin typeface="+mj-lt"/>
              </a:rPr>
              <a:t> διασπορά ( οστεομυελίτιδα, αρθρίτιδα ). Είναι δυνητικά θανατηφόρες και σχετίζονται με  αυξημένη  νοσηρότητα,  παράταση παραμονής στο νοσοκομείο  και αυξημένο κόστος νοσηλείας. </a:t>
            </a:r>
          </a:p>
          <a:p>
            <a:r>
              <a:rPr lang="el-GR" sz="2000" dirty="0">
                <a:solidFill>
                  <a:srgbClr val="242021"/>
                </a:solidFill>
                <a:latin typeface="+mj-lt"/>
              </a:rPr>
              <a:t>Επειδή η παθογένεια των λοιμώξεων από αγγειακούς καθετήρες είναι</a:t>
            </a:r>
            <a:br>
              <a:rPr lang="el-GR" sz="2000" dirty="0">
                <a:solidFill>
                  <a:srgbClr val="242021"/>
                </a:solidFill>
                <a:latin typeface="+mj-lt"/>
              </a:rPr>
            </a:br>
            <a:r>
              <a:rPr lang="el-GR" sz="2000" dirty="0">
                <a:solidFill>
                  <a:srgbClr val="242021"/>
                </a:solidFill>
                <a:latin typeface="+mj-lt"/>
              </a:rPr>
              <a:t>πολύπλοκη, η </a:t>
            </a:r>
            <a:r>
              <a:rPr lang="el-GR" sz="2000" dirty="0" err="1">
                <a:solidFill>
                  <a:srgbClr val="242021"/>
                </a:solidFill>
                <a:latin typeface="+mj-lt"/>
              </a:rPr>
              <a:t>λοιμογονικότητα</a:t>
            </a:r>
            <a:r>
              <a:rPr lang="el-GR" sz="2000" dirty="0">
                <a:solidFill>
                  <a:srgbClr val="242021"/>
                </a:solidFill>
                <a:latin typeface="+mj-lt"/>
              </a:rPr>
              <a:t> των παθογόνων ποικίλη και οι παράγοντες</a:t>
            </a:r>
            <a:br>
              <a:rPr lang="el-GR" sz="2000" dirty="0">
                <a:solidFill>
                  <a:srgbClr val="242021"/>
                </a:solidFill>
                <a:latin typeface="+mj-lt"/>
              </a:rPr>
            </a:br>
            <a:r>
              <a:rPr lang="el-GR" sz="2000" dirty="0">
                <a:solidFill>
                  <a:srgbClr val="242021"/>
                </a:solidFill>
                <a:latin typeface="+mj-lt"/>
              </a:rPr>
              <a:t>του ξενιστή που συμμετέχουν δεν έχουν σαφώς καθορισθεί, δεν υπάρχουν</a:t>
            </a:r>
            <a:br>
              <a:rPr lang="el-GR" sz="2000" dirty="0">
                <a:solidFill>
                  <a:srgbClr val="242021"/>
                </a:solidFill>
                <a:latin typeface="+mj-lt"/>
              </a:rPr>
            </a:br>
            <a:r>
              <a:rPr lang="el-GR" sz="2000" dirty="0">
                <a:solidFill>
                  <a:srgbClr val="242021"/>
                </a:solidFill>
                <a:latin typeface="+mj-lt"/>
              </a:rPr>
              <a:t>επαρκή δεδομένα για δημιουργία σαφών συστάσεων σε εξατομικευμένες</a:t>
            </a:r>
            <a:br>
              <a:rPr lang="el-GR" sz="2000" dirty="0">
                <a:solidFill>
                  <a:srgbClr val="242021"/>
                </a:solidFill>
                <a:latin typeface="+mj-lt"/>
              </a:rPr>
            </a:br>
            <a:r>
              <a:rPr lang="el-GR" sz="2000" dirty="0">
                <a:solidFill>
                  <a:srgbClr val="242021"/>
                </a:solidFill>
                <a:latin typeface="+mj-lt"/>
              </a:rPr>
              <a:t>περιπτώσεις. Επομένως, οι όποιες συστάσεις υποστηρίζουν, αλλά δεν υποκαθιστούν το κλινικό κριτήριο</a:t>
            </a:r>
            <a:r>
              <a:rPr lang="el-GR" sz="2000" dirty="0">
                <a:latin typeface="+mj-lt"/>
              </a:rPr>
              <a:t> </a:t>
            </a:r>
            <a:br>
              <a:rPr lang="el-GR" sz="2000" dirty="0">
                <a:latin typeface="+mj-lt"/>
              </a:rPr>
            </a:br>
            <a:endParaRPr lang="el-GR" sz="2000" dirty="0">
              <a:latin typeface="+mj-lt"/>
            </a:endParaRPr>
          </a:p>
        </p:txBody>
      </p:sp>
      <p:sp>
        <p:nvSpPr>
          <p:cNvPr id="4" name="Ορθογώνιο 3"/>
          <p:cNvSpPr/>
          <p:nvPr/>
        </p:nvSpPr>
        <p:spPr>
          <a:xfrm>
            <a:off x="7324079" y="4837748"/>
            <a:ext cx="1819922" cy="307777"/>
          </a:xfrm>
          <a:prstGeom prst="rect">
            <a:avLst/>
          </a:prstGeom>
        </p:spPr>
        <p:txBody>
          <a:bodyPr wrap="square">
            <a:spAutoFit/>
          </a:bodyPr>
          <a:lstStyle/>
          <a:p>
            <a:r>
              <a:rPr lang="el-GR" sz="1400" i="1" dirty="0">
                <a:solidFill>
                  <a:srgbClr val="0000CC"/>
                </a:solidFill>
              </a:rPr>
              <a:t>(</a:t>
            </a:r>
            <a:r>
              <a:rPr lang="el-GR" sz="1400" i="1" dirty="0" err="1">
                <a:solidFill>
                  <a:srgbClr val="0000CC"/>
                </a:solidFill>
              </a:rPr>
              <a:t>ΕΕΛ</a:t>
            </a:r>
            <a:r>
              <a:rPr lang="el-GR" sz="1400" i="1" dirty="0">
                <a:solidFill>
                  <a:srgbClr val="0000CC"/>
                </a:solidFill>
              </a:rPr>
              <a:t>, </a:t>
            </a:r>
            <a:r>
              <a:rPr lang="el-GR" sz="1400" i="1" dirty="0" err="1">
                <a:solidFill>
                  <a:srgbClr val="0000CC"/>
                </a:solidFill>
              </a:rPr>
              <a:t>ΚΕΕΛΠΝΟ</a:t>
            </a:r>
            <a:r>
              <a:rPr lang="el-GR" sz="1400" i="1" dirty="0">
                <a:solidFill>
                  <a:srgbClr val="0000CC"/>
                </a:solidFill>
              </a:rPr>
              <a:t>. 2015)</a:t>
            </a:r>
          </a:p>
        </p:txBody>
      </p:sp>
    </p:spTree>
    <p:extLst>
      <p:ext uri="{BB962C8B-B14F-4D97-AF65-F5344CB8AC3E}">
        <p14:creationId xmlns:p14="http://schemas.microsoft.com/office/powerpoint/2010/main" val="41579048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683976" y="408692"/>
            <a:ext cx="5460023" cy="763526"/>
          </a:xfrm>
        </p:spPr>
        <p:txBody>
          <a:bodyPr/>
          <a:lstStyle/>
          <a:p>
            <a:pPr algn="ctr"/>
            <a:r>
              <a:rPr lang="el-GR" dirty="0" err="1"/>
              <a:t>ΣΑΠ</a:t>
            </a:r>
            <a:r>
              <a:rPr lang="el-GR" dirty="0"/>
              <a:t> &amp; ΛΟΙΜΩΞΕΙΣ</a:t>
            </a:r>
          </a:p>
        </p:txBody>
      </p:sp>
      <p:sp>
        <p:nvSpPr>
          <p:cNvPr id="3" name="Θέση περιεχομένου 2"/>
          <p:cNvSpPr>
            <a:spLocks noGrp="1"/>
          </p:cNvSpPr>
          <p:nvPr>
            <p:ph idx="1"/>
          </p:nvPr>
        </p:nvSpPr>
        <p:spPr>
          <a:xfrm>
            <a:off x="0" y="1172218"/>
            <a:ext cx="9064100" cy="3546986"/>
          </a:xfrm>
        </p:spPr>
        <p:txBody>
          <a:bodyPr>
            <a:noAutofit/>
          </a:bodyPr>
          <a:lstStyle/>
          <a:p>
            <a:pPr marL="0" indent="0">
              <a:buNone/>
            </a:pPr>
            <a:r>
              <a:rPr lang="el-GR" sz="2000" dirty="0">
                <a:solidFill>
                  <a:srgbClr val="242021"/>
                </a:solidFill>
                <a:latin typeface="+mj-lt"/>
              </a:rPr>
              <a:t>Η θεραπευτική προσέγγιση των λοιμώξεων από τις </a:t>
            </a:r>
            <a:r>
              <a:rPr lang="el-GR" sz="2000" dirty="0" err="1">
                <a:solidFill>
                  <a:srgbClr val="242021"/>
                </a:solidFill>
                <a:latin typeface="+mj-lt"/>
              </a:rPr>
              <a:t>ΣΑΠ</a:t>
            </a:r>
            <a:r>
              <a:rPr lang="el-GR" sz="2000" dirty="0">
                <a:solidFill>
                  <a:srgbClr val="242021"/>
                </a:solidFill>
                <a:latin typeface="+mj-lt"/>
              </a:rPr>
              <a:t>, στηρίζεται σε βασικές αρχές και εξαρτάται από:</a:t>
            </a:r>
            <a:endParaRPr lang="en-US" sz="2000" dirty="0">
              <a:solidFill>
                <a:srgbClr val="242021"/>
              </a:solidFill>
              <a:latin typeface="+mj-lt"/>
            </a:endParaRPr>
          </a:p>
          <a:p>
            <a:pPr marL="0" indent="0">
              <a:buNone/>
            </a:pPr>
            <a:br>
              <a:rPr lang="el-GR" sz="2000" dirty="0">
                <a:solidFill>
                  <a:srgbClr val="242021"/>
                </a:solidFill>
                <a:latin typeface="+mj-lt"/>
              </a:rPr>
            </a:br>
            <a:r>
              <a:rPr lang="el-GR" sz="2000" dirty="0">
                <a:solidFill>
                  <a:srgbClr val="242021"/>
                </a:solidFill>
                <a:latin typeface="+mj-lt"/>
              </a:rPr>
              <a:t>1. το είδος καθετήρα</a:t>
            </a:r>
            <a:br>
              <a:rPr lang="el-GR" sz="2000" dirty="0">
                <a:solidFill>
                  <a:srgbClr val="242021"/>
                </a:solidFill>
                <a:latin typeface="+mj-lt"/>
              </a:rPr>
            </a:br>
            <a:r>
              <a:rPr lang="el-GR" sz="2000" dirty="0">
                <a:solidFill>
                  <a:srgbClr val="242021"/>
                </a:solidFill>
                <a:latin typeface="+mj-lt"/>
              </a:rPr>
              <a:t>2. τον υπεύθυνο μικροοργανισμό</a:t>
            </a:r>
            <a:br>
              <a:rPr lang="el-GR" sz="2000" dirty="0">
                <a:solidFill>
                  <a:srgbClr val="242021"/>
                </a:solidFill>
                <a:latin typeface="+mj-lt"/>
              </a:rPr>
            </a:br>
            <a:r>
              <a:rPr lang="el-GR" sz="2000" dirty="0">
                <a:solidFill>
                  <a:srgbClr val="242021"/>
                </a:solidFill>
                <a:latin typeface="+mj-lt"/>
              </a:rPr>
              <a:t>3. την ανοσολογική κατάσταση του ασθενούς</a:t>
            </a:r>
            <a:br>
              <a:rPr lang="el-GR" sz="2000" dirty="0">
                <a:solidFill>
                  <a:srgbClr val="242021"/>
                </a:solidFill>
                <a:latin typeface="+mj-lt"/>
              </a:rPr>
            </a:br>
            <a:r>
              <a:rPr lang="el-GR" sz="2000" dirty="0">
                <a:solidFill>
                  <a:srgbClr val="242021"/>
                </a:solidFill>
                <a:latin typeface="+mj-lt"/>
              </a:rPr>
              <a:t>4. την ύπαρξη προσθετικών βαλβίδων</a:t>
            </a:r>
            <a:br>
              <a:rPr lang="el-GR" sz="2000" dirty="0">
                <a:solidFill>
                  <a:srgbClr val="242021"/>
                </a:solidFill>
                <a:latin typeface="+mj-lt"/>
              </a:rPr>
            </a:br>
            <a:r>
              <a:rPr lang="el-GR" sz="2000" dirty="0">
                <a:solidFill>
                  <a:srgbClr val="242021"/>
                </a:solidFill>
                <a:latin typeface="+mj-lt"/>
              </a:rPr>
              <a:t>5. τη δυνατότητα εναλλακτικής αγγειακής προσπέλασης</a:t>
            </a:r>
            <a:br>
              <a:rPr lang="el-GR" sz="2000" dirty="0">
                <a:solidFill>
                  <a:srgbClr val="242021"/>
                </a:solidFill>
                <a:latin typeface="+mj-lt"/>
              </a:rPr>
            </a:br>
            <a:r>
              <a:rPr lang="el-GR" sz="2000" dirty="0">
                <a:solidFill>
                  <a:srgbClr val="242021"/>
                </a:solidFill>
                <a:latin typeface="+mj-lt"/>
              </a:rPr>
              <a:t>6. την προβλεπόμενη διάρκεια παραμονής του αγγειακού καθετήρα</a:t>
            </a:r>
            <a:br>
              <a:rPr lang="el-GR" sz="2000" dirty="0">
                <a:solidFill>
                  <a:srgbClr val="242021"/>
                </a:solidFill>
                <a:latin typeface="+mj-lt"/>
              </a:rPr>
            </a:br>
            <a:r>
              <a:rPr lang="el-GR" sz="2000" dirty="0">
                <a:solidFill>
                  <a:srgbClr val="242021"/>
                </a:solidFill>
                <a:latin typeface="+mj-lt"/>
              </a:rPr>
              <a:t>7. τη φύση και τη σοβαρότητα της λοίμωξης (τοπική, συστηματική)</a:t>
            </a:r>
            <a:r>
              <a:rPr lang="el-GR" sz="2000" dirty="0">
                <a:latin typeface="+mj-lt"/>
              </a:rPr>
              <a:t> </a:t>
            </a:r>
            <a:endParaRPr lang="en-US" sz="2000" dirty="0">
              <a:latin typeface="+mj-lt"/>
            </a:endParaRPr>
          </a:p>
          <a:p>
            <a:pPr marL="0" indent="0">
              <a:buNone/>
            </a:pPr>
            <a:br>
              <a:rPr lang="el-GR" sz="2000" dirty="0"/>
            </a:br>
            <a:br>
              <a:rPr lang="el-GR" sz="2000" dirty="0">
                <a:latin typeface="+mj-lt"/>
              </a:rPr>
            </a:br>
            <a:endParaRPr lang="el-GR" sz="2000" dirty="0">
              <a:latin typeface="+mj-lt"/>
            </a:endParaRPr>
          </a:p>
        </p:txBody>
      </p:sp>
      <p:sp>
        <p:nvSpPr>
          <p:cNvPr id="4" name="Ορθογώνιο 3"/>
          <p:cNvSpPr/>
          <p:nvPr/>
        </p:nvSpPr>
        <p:spPr>
          <a:xfrm>
            <a:off x="7324079" y="4837748"/>
            <a:ext cx="1819922" cy="307777"/>
          </a:xfrm>
          <a:prstGeom prst="rect">
            <a:avLst/>
          </a:prstGeom>
        </p:spPr>
        <p:txBody>
          <a:bodyPr wrap="square">
            <a:spAutoFit/>
          </a:bodyPr>
          <a:lstStyle/>
          <a:p>
            <a:r>
              <a:rPr lang="el-GR" sz="1400" i="1" dirty="0">
                <a:solidFill>
                  <a:srgbClr val="0000CC"/>
                </a:solidFill>
              </a:rPr>
              <a:t>(</a:t>
            </a:r>
            <a:r>
              <a:rPr lang="el-GR" sz="1400" i="1" dirty="0" err="1">
                <a:solidFill>
                  <a:srgbClr val="0000CC"/>
                </a:solidFill>
              </a:rPr>
              <a:t>ΕΕΛ</a:t>
            </a:r>
            <a:r>
              <a:rPr lang="el-GR" sz="1400" i="1" dirty="0">
                <a:solidFill>
                  <a:srgbClr val="0000CC"/>
                </a:solidFill>
              </a:rPr>
              <a:t>, </a:t>
            </a:r>
            <a:r>
              <a:rPr lang="el-GR" sz="1400" i="1" dirty="0" err="1">
                <a:solidFill>
                  <a:srgbClr val="0000CC"/>
                </a:solidFill>
              </a:rPr>
              <a:t>ΚΕΕΛΠΝΟ</a:t>
            </a:r>
            <a:r>
              <a:rPr lang="el-GR" sz="1400" i="1" dirty="0">
                <a:solidFill>
                  <a:srgbClr val="0000CC"/>
                </a:solidFill>
              </a:rPr>
              <a:t>. 2015)</a:t>
            </a:r>
          </a:p>
        </p:txBody>
      </p:sp>
    </p:spTree>
    <p:extLst>
      <p:ext uri="{BB962C8B-B14F-4D97-AF65-F5344CB8AC3E}">
        <p14:creationId xmlns:p14="http://schemas.microsoft.com/office/powerpoint/2010/main" val="1572154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01462" y="408692"/>
            <a:ext cx="6242538" cy="763526"/>
          </a:xfrm>
        </p:spPr>
        <p:txBody>
          <a:bodyPr>
            <a:noAutofit/>
          </a:bodyPr>
          <a:lstStyle/>
          <a:p>
            <a:pPr algn="ctr"/>
            <a:r>
              <a:rPr lang="el-GR" sz="2800" dirty="0"/>
              <a:t>ΣΥΣΤΑΣΕΙΣ ΟΡΘΗΣ ΠΡΑΚΤΙΚΗΣ ΑΓΓΕΙΑΚΗΣ ΠΡΟΣΠΕΛΑΣΗΣ (1)</a:t>
            </a:r>
          </a:p>
        </p:txBody>
      </p:sp>
      <p:sp>
        <p:nvSpPr>
          <p:cNvPr id="3" name="Θέση περιεχομένου 2"/>
          <p:cNvSpPr>
            <a:spLocks noGrp="1"/>
          </p:cNvSpPr>
          <p:nvPr>
            <p:ph idx="1"/>
          </p:nvPr>
        </p:nvSpPr>
        <p:spPr>
          <a:xfrm>
            <a:off x="0" y="1427237"/>
            <a:ext cx="9144000" cy="3546986"/>
          </a:xfrm>
        </p:spPr>
        <p:txBody>
          <a:bodyPr>
            <a:noAutofit/>
          </a:bodyPr>
          <a:lstStyle/>
          <a:p>
            <a:r>
              <a:rPr lang="el-GR" sz="1800" dirty="0"/>
              <a:t>Τα νοσοκομεία πρέπει να καθιερώσουν συστήματα για τη διασφάλιση</a:t>
            </a:r>
            <a:r>
              <a:rPr lang="en-US" sz="1800" dirty="0"/>
              <a:t> </a:t>
            </a:r>
            <a:r>
              <a:rPr lang="el-GR" sz="1800" dirty="0"/>
              <a:t>του αποτελεσματικού, έγκαιρου και ασφαλούς αγγειακού καθετηριασμού των ασθενών τους.</a:t>
            </a:r>
          </a:p>
          <a:p>
            <a:r>
              <a:rPr lang="el-GR" sz="1800" dirty="0"/>
              <a:t> Όλα τα νοσοκομεία θα πρέπει να έχουν συγκεκριμένες πολιτικές για την εισαγωγή και την αφαίρεση συσκευών αγγειακής πρόσβασης (κατευθυντήριες, πρωτόκολλα), συμπεριλαμβανομένης της σαφούς τεκμηρίωσης από την εισαγωγή έως την αφαίρεση.</a:t>
            </a:r>
          </a:p>
          <a:p>
            <a:r>
              <a:rPr lang="el-GR" sz="1800" dirty="0"/>
              <a:t>Οι λειτουργοί υγείας πρέπει να είναι προσεκτικοί όσον αφορά την διαδικασία, την εκπαίδευση και την επίβλεψη για ασφαλή αγγειακή προσπέλαση.</a:t>
            </a:r>
          </a:p>
          <a:p>
            <a:r>
              <a:rPr lang="el-GR" sz="1800" dirty="0"/>
              <a:t> Η χρήση του υπερήχου ενδείκνυται για περιπτώσεις κεντρικής αγγειακής προσπέλασης (</a:t>
            </a:r>
            <a:r>
              <a:rPr lang="el-GR" sz="1800" dirty="0" err="1"/>
              <a:t>π.χ</a:t>
            </a:r>
            <a:r>
              <a:rPr lang="el-GR" sz="1800" dirty="0"/>
              <a:t> τοποθέτηση </a:t>
            </a:r>
            <a:r>
              <a:rPr lang="el-GR" sz="1800" dirty="0" err="1"/>
              <a:t>σφαγητιδικού</a:t>
            </a:r>
            <a:r>
              <a:rPr lang="el-GR" sz="1800" dirty="0"/>
              <a:t> καθετήρα)</a:t>
            </a:r>
          </a:p>
        </p:txBody>
      </p:sp>
      <p:sp>
        <p:nvSpPr>
          <p:cNvPr id="5" name="Ορθογώνιο 4"/>
          <p:cNvSpPr/>
          <p:nvPr/>
        </p:nvSpPr>
        <p:spPr>
          <a:xfrm>
            <a:off x="7793950" y="4804946"/>
            <a:ext cx="1350050" cy="338554"/>
          </a:xfrm>
          <a:prstGeom prst="rect">
            <a:avLst/>
          </a:prstGeom>
        </p:spPr>
        <p:txBody>
          <a:bodyPr wrap="none">
            <a:spAutoFit/>
          </a:bodyPr>
          <a:lstStyle/>
          <a:p>
            <a:pPr algn="r"/>
            <a:r>
              <a:rPr lang="en-US" sz="1600" i="1" dirty="0">
                <a:solidFill>
                  <a:srgbClr val="0000CC"/>
                </a:solidFill>
              </a:rPr>
              <a:t>(</a:t>
            </a:r>
            <a:r>
              <a:rPr lang="en-US" sz="1600" i="1" dirty="0" err="1">
                <a:solidFill>
                  <a:srgbClr val="0000CC"/>
                </a:solidFill>
              </a:rPr>
              <a:t>AAGBI</a:t>
            </a:r>
            <a:r>
              <a:rPr lang="el-GR" sz="1600" i="1" dirty="0">
                <a:solidFill>
                  <a:srgbClr val="0000CC"/>
                </a:solidFill>
              </a:rPr>
              <a:t>, 2016</a:t>
            </a:r>
            <a:r>
              <a:rPr lang="en-US" sz="1600" i="1" dirty="0">
                <a:solidFill>
                  <a:srgbClr val="0000CC"/>
                </a:solidFill>
              </a:rPr>
              <a:t>)</a:t>
            </a:r>
            <a:endParaRPr lang="el-GR" sz="1600" i="1" dirty="0">
              <a:solidFill>
                <a:srgbClr val="0000CC"/>
              </a:solidFill>
            </a:endParaRPr>
          </a:p>
        </p:txBody>
      </p:sp>
    </p:spTree>
    <p:extLst>
      <p:ext uri="{BB962C8B-B14F-4D97-AF65-F5344CB8AC3E}">
        <p14:creationId xmlns:p14="http://schemas.microsoft.com/office/powerpoint/2010/main" val="13156973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67486" y="408692"/>
            <a:ext cx="6276513" cy="763526"/>
          </a:xfrm>
        </p:spPr>
        <p:txBody>
          <a:bodyPr>
            <a:noAutofit/>
          </a:bodyPr>
          <a:lstStyle/>
          <a:p>
            <a:pPr algn="ctr"/>
            <a:r>
              <a:rPr lang="el-GR" sz="3000" dirty="0"/>
              <a:t> Τύποι </a:t>
            </a:r>
            <a:r>
              <a:rPr lang="el-GR" sz="3000" dirty="0" err="1"/>
              <a:t>ΣΑΠ</a:t>
            </a:r>
            <a:r>
              <a:rPr lang="el-GR" sz="3000" dirty="0"/>
              <a:t> &amp; συσχετισμός τους με Λοιμώξεις</a:t>
            </a:r>
          </a:p>
        </p:txBody>
      </p:sp>
      <p:sp>
        <p:nvSpPr>
          <p:cNvPr id="4" name="Ορθογώνιο 3"/>
          <p:cNvSpPr/>
          <p:nvPr/>
        </p:nvSpPr>
        <p:spPr>
          <a:xfrm>
            <a:off x="7324079" y="4837748"/>
            <a:ext cx="1819922" cy="307777"/>
          </a:xfrm>
          <a:prstGeom prst="rect">
            <a:avLst/>
          </a:prstGeom>
        </p:spPr>
        <p:txBody>
          <a:bodyPr wrap="square">
            <a:spAutoFit/>
          </a:bodyPr>
          <a:lstStyle/>
          <a:p>
            <a:r>
              <a:rPr lang="el-GR" sz="1400" i="1" dirty="0">
                <a:solidFill>
                  <a:srgbClr val="0000CC"/>
                </a:solidFill>
              </a:rPr>
              <a:t>(</a:t>
            </a:r>
            <a:r>
              <a:rPr lang="el-GR" sz="1400" i="1" dirty="0" err="1">
                <a:solidFill>
                  <a:srgbClr val="0000CC"/>
                </a:solidFill>
              </a:rPr>
              <a:t>ΕΕΛ</a:t>
            </a:r>
            <a:r>
              <a:rPr lang="el-GR" sz="1400" i="1" dirty="0">
                <a:solidFill>
                  <a:srgbClr val="0000CC"/>
                </a:solidFill>
              </a:rPr>
              <a:t>, </a:t>
            </a:r>
            <a:r>
              <a:rPr lang="el-GR" sz="1400" i="1" dirty="0" err="1">
                <a:solidFill>
                  <a:srgbClr val="0000CC"/>
                </a:solidFill>
              </a:rPr>
              <a:t>ΚΕΕΛΠΝΟ</a:t>
            </a:r>
            <a:r>
              <a:rPr lang="el-GR" sz="1400" i="1" dirty="0">
                <a:solidFill>
                  <a:srgbClr val="0000CC"/>
                </a:solidFill>
              </a:rPr>
              <a:t>. 2015)</a:t>
            </a:r>
          </a:p>
        </p:txBody>
      </p:sp>
      <p:sp>
        <p:nvSpPr>
          <p:cNvPr id="5" name="Θέση περιεχομένου 4"/>
          <p:cNvSpPr>
            <a:spLocks noGrp="1"/>
          </p:cNvSpPr>
          <p:nvPr>
            <p:ph idx="1"/>
          </p:nvPr>
        </p:nvSpPr>
        <p:spPr/>
        <p:txBody>
          <a:bodyPr/>
          <a:lstStyle/>
          <a:p>
            <a:endParaRPr lang="el-GR" dirty="0"/>
          </a:p>
        </p:txBody>
      </p:sp>
      <p:pic>
        <p:nvPicPr>
          <p:cNvPr id="6" name="Εικόνα 5"/>
          <p:cNvPicPr>
            <a:picLocks noChangeAspect="1"/>
          </p:cNvPicPr>
          <p:nvPr/>
        </p:nvPicPr>
        <p:blipFill rotWithShape="1">
          <a:blip r:embed="rId2" cstate="print"/>
          <a:srcRect l="2690" t="20074" r="577"/>
          <a:stretch/>
        </p:blipFill>
        <p:spPr>
          <a:xfrm>
            <a:off x="29500" y="0"/>
            <a:ext cx="7214679" cy="5143500"/>
          </a:xfrm>
          <a:prstGeom prst="rect">
            <a:avLst/>
          </a:prstGeom>
        </p:spPr>
      </p:pic>
      <p:sp>
        <p:nvSpPr>
          <p:cNvPr id="7" name="Ορθογώνιο 6"/>
          <p:cNvSpPr/>
          <p:nvPr/>
        </p:nvSpPr>
        <p:spPr>
          <a:xfrm>
            <a:off x="6977849" y="2264648"/>
            <a:ext cx="2166151" cy="1938992"/>
          </a:xfrm>
          <a:prstGeom prst="rect">
            <a:avLst/>
          </a:prstGeom>
        </p:spPr>
        <p:txBody>
          <a:bodyPr wrap="square">
            <a:spAutoFit/>
          </a:bodyPr>
          <a:lstStyle/>
          <a:p>
            <a:r>
              <a:rPr lang="el-GR" sz="3000" dirty="0"/>
              <a:t>Τύποι </a:t>
            </a:r>
            <a:r>
              <a:rPr lang="el-GR" sz="3000" dirty="0" err="1"/>
              <a:t>ΣΑΠ</a:t>
            </a:r>
            <a:r>
              <a:rPr lang="el-GR" sz="3000" dirty="0"/>
              <a:t> &amp; συσχετισμός τους με Λοιμώξεις</a:t>
            </a:r>
          </a:p>
        </p:txBody>
      </p:sp>
      <p:pic>
        <p:nvPicPr>
          <p:cNvPr id="8" name="Εικόνα 7"/>
          <p:cNvPicPr>
            <a:picLocks noChangeAspect="1"/>
          </p:cNvPicPr>
          <p:nvPr/>
        </p:nvPicPr>
        <p:blipFill>
          <a:blip r:embed="rId3" cstate="print"/>
          <a:stretch>
            <a:fillRect/>
          </a:stretch>
        </p:blipFill>
        <p:spPr>
          <a:xfrm>
            <a:off x="6845817" y="-13260"/>
            <a:ext cx="2298181" cy="2365843"/>
          </a:xfrm>
          <a:prstGeom prst="rect">
            <a:avLst/>
          </a:prstGeom>
        </p:spPr>
      </p:pic>
    </p:spTree>
    <p:extLst>
      <p:ext uri="{BB962C8B-B14F-4D97-AF65-F5344CB8AC3E}">
        <p14:creationId xmlns:p14="http://schemas.microsoft.com/office/powerpoint/2010/main" val="17394056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cstate="print"/>
          <a:srcRect b="60264"/>
          <a:stretch/>
        </p:blipFill>
        <p:spPr>
          <a:xfrm>
            <a:off x="0" y="0"/>
            <a:ext cx="7223559" cy="5143500"/>
          </a:xfrm>
          <a:prstGeom prst="rect">
            <a:avLst/>
          </a:prstGeom>
        </p:spPr>
      </p:pic>
      <p:sp>
        <p:nvSpPr>
          <p:cNvPr id="4" name="Ορθογώνιο 3"/>
          <p:cNvSpPr/>
          <p:nvPr/>
        </p:nvSpPr>
        <p:spPr>
          <a:xfrm>
            <a:off x="7324079" y="4837748"/>
            <a:ext cx="1819922" cy="307777"/>
          </a:xfrm>
          <a:prstGeom prst="rect">
            <a:avLst/>
          </a:prstGeom>
        </p:spPr>
        <p:txBody>
          <a:bodyPr wrap="square">
            <a:spAutoFit/>
          </a:bodyPr>
          <a:lstStyle/>
          <a:p>
            <a:r>
              <a:rPr lang="el-GR" sz="1400" i="1" dirty="0">
                <a:solidFill>
                  <a:srgbClr val="0000CC"/>
                </a:solidFill>
              </a:rPr>
              <a:t>(</a:t>
            </a:r>
            <a:r>
              <a:rPr lang="el-GR" sz="1400" i="1" dirty="0" err="1">
                <a:solidFill>
                  <a:srgbClr val="0000CC"/>
                </a:solidFill>
              </a:rPr>
              <a:t>ΕΕΛ</a:t>
            </a:r>
            <a:r>
              <a:rPr lang="el-GR" sz="1400" i="1" dirty="0">
                <a:solidFill>
                  <a:srgbClr val="0000CC"/>
                </a:solidFill>
              </a:rPr>
              <a:t>, </a:t>
            </a:r>
            <a:r>
              <a:rPr lang="el-GR" sz="1400" i="1" dirty="0" err="1">
                <a:solidFill>
                  <a:srgbClr val="0000CC"/>
                </a:solidFill>
              </a:rPr>
              <a:t>ΚΕΕΛΠΝΟ</a:t>
            </a:r>
            <a:r>
              <a:rPr lang="el-GR" sz="1400" i="1" dirty="0">
                <a:solidFill>
                  <a:srgbClr val="0000CC"/>
                </a:solidFill>
              </a:rPr>
              <a:t>. 2015)</a:t>
            </a:r>
          </a:p>
        </p:txBody>
      </p:sp>
      <p:sp>
        <p:nvSpPr>
          <p:cNvPr id="7" name="Ορθογώνιο 6"/>
          <p:cNvSpPr/>
          <p:nvPr/>
        </p:nvSpPr>
        <p:spPr>
          <a:xfrm>
            <a:off x="6977847" y="2246356"/>
            <a:ext cx="2166151" cy="1938992"/>
          </a:xfrm>
          <a:prstGeom prst="rect">
            <a:avLst/>
          </a:prstGeom>
        </p:spPr>
        <p:txBody>
          <a:bodyPr wrap="square">
            <a:spAutoFit/>
          </a:bodyPr>
          <a:lstStyle/>
          <a:p>
            <a:r>
              <a:rPr lang="el-GR" sz="3000" dirty="0"/>
              <a:t>Τύποι </a:t>
            </a:r>
            <a:r>
              <a:rPr lang="el-GR" sz="3000" dirty="0" err="1"/>
              <a:t>ΣΑΠ</a:t>
            </a:r>
            <a:r>
              <a:rPr lang="el-GR" sz="3000" dirty="0"/>
              <a:t> &amp; συσχετισμός τους με Λοιμώξεις</a:t>
            </a:r>
          </a:p>
        </p:txBody>
      </p:sp>
      <p:pic>
        <p:nvPicPr>
          <p:cNvPr id="11" name="Εικόνα 10"/>
          <p:cNvPicPr>
            <a:picLocks noChangeAspect="1"/>
          </p:cNvPicPr>
          <p:nvPr/>
        </p:nvPicPr>
        <p:blipFill>
          <a:blip r:embed="rId3" cstate="print"/>
          <a:stretch>
            <a:fillRect/>
          </a:stretch>
        </p:blipFill>
        <p:spPr>
          <a:xfrm>
            <a:off x="6880195" y="0"/>
            <a:ext cx="2263806" cy="2340923"/>
          </a:xfrm>
          <a:prstGeom prst="rect">
            <a:avLst/>
          </a:prstGeom>
        </p:spPr>
      </p:pic>
    </p:spTree>
    <p:extLst>
      <p:ext uri="{BB962C8B-B14F-4D97-AF65-F5344CB8AC3E}">
        <p14:creationId xmlns:p14="http://schemas.microsoft.com/office/powerpoint/2010/main" val="20699269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4" name="Εικόνα 3"/>
          <p:cNvPicPr>
            <a:picLocks noChangeAspect="1"/>
          </p:cNvPicPr>
          <p:nvPr/>
        </p:nvPicPr>
        <p:blipFill rotWithShape="1">
          <a:blip r:embed="rId2" cstate="print"/>
          <a:srcRect t="40191" b="28798"/>
          <a:stretch/>
        </p:blipFill>
        <p:spPr>
          <a:xfrm>
            <a:off x="0" y="0"/>
            <a:ext cx="7235301" cy="5143501"/>
          </a:xfrm>
          <a:prstGeom prst="rect">
            <a:avLst/>
          </a:prstGeom>
        </p:spPr>
      </p:pic>
      <p:sp>
        <p:nvSpPr>
          <p:cNvPr id="5" name="Ορθογώνιο 4"/>
          <p:cNvSpPr/>
          <p:nvPr/>
        </p:nvSpPr>
        <p:spPr>
          <a:xfrm>
            <a:off x="6977849" y="2335670"/>
            <a:ext cx="2166151" cy="1938992"/>
          </a:xfrm>
          <a:prstGeom prst="rect">
            <a:avLst/>
          </a:prstGeom>
        </p:spPr>
        <p:txBody>
          <a:bodyPr wrap="square">
            <a:spAutoFit/>
          </a:bodyPr>
          <a:lstStyle/>
          <a:p>
            <a:r>
              <a:rPr lang="el-GR" sz="3000" dirty="0"/>
              <a:t>Τύποι </a:t>
            </a:r>
            <a:r>
              <a:rPr lang="el-GR" sz="3000" dirty="0" err="1"/>
              <a:t>ΣΑΠ</a:t>
            </a:r>
            <a:r>
              <a:rPr lang="el-GR" sz="3000" dirty="0"/>
              <a:t> &amp; συσχετισμός τους με Λοιμώξεις</a:t>
            </a:r>
          </a:p>
        </p:txBody>
      </p:sp>
      <p:sp>
        <p:nvSpPr>
          <p:cNvPr id="6" name="Ορθογώνιο 5"/>
          <p:cNvSpPr/>
          <p:nvPr/>
        </p:nvSpPr>
        <p:spPr>
          <a:xfrm>
            <a:off x="7324079" y="4837748"/>
            <a:ext cx="1819922" cy="307777"/>
          </a:xfrm>
          <a:prstGeom prst="rect">
            <a:avLst/>
          </a:prstGeom>
        </p:spPr>
        <p:txBody>
          <a:bodyPr wrap="square">
            <a:spAutoFit/>
          </a:bodyPr>
          <a:lstStyle/>
          <a:p>
            <a:r>
              <a:rPr lang="el-GR" sz="1400" i="1" dirty="0">
                <a:solidFill>
                  <a:srgbClr val="0000CC"/>
                </a:solidFill>
              </a:rPr>
              <a:t>(</a:t>
            </a:r>
            <a:r>
              <a:rPr lang="el-GR" sz="1400" i="1" dirty="0" err="1">
                <a:solidFill>
                  <a:srgbClr val="0000CC"/>
                </a:solidFill>
              </a:rPr>
              <a:t>ΕΕΛ</a:t>
            </a:r>
            <a:r>
              <a:rPr lang="el-GR" sz="1400" i="1" dirty="0">
                <a:solidFill>
                  <a:srgbClr val="0000CC"/>
                </a:solidFill>
              </a:rPr>
              <a:t>, </a:t>
            </a:r>
            <a:r>
              <a:rPr lang="el-GR" sz="1400" i="1" dirty="0" err="1">
                <a:solidFill>
                  <a:srgbClr val="0000CC"/>
                </a:solidFill>
              </a:rPr>
              <a:t>ΚΕΕΛΠΝΟ</a:t>
            </a:r>
            <a:r>
              <a:rPr lang="el-GR" sz="1400" i="1" dirty="0">
                <a:solidFill>
                  <a:srgbClr val="0000CC"/>
                </a:solidFill>
              </a:rPr>
              <a:t>. 2015)</a:t>
            </a:r>
          </a:p>
        </p:txBody>
      </p:sp>
      <p:pic>
        <p:nvPicPr>
          <p:cNvPr id="7" name="Εικόνα 6"/>
          <p:cNvPicPr>
            <a:picLocks noChangeAspect="1"/>
          </p:cNvPicPr>
          <p:nvPr/>
        </p:nvPicPr>
        <p:blipFill>
          <a:blip r:embed="rId3" cstate="print"/>
          <a:stretch>
            <a:fillRect/>
          </a:stretch>
        </p:blipFill>
        <p:spPr>
          <a:xfrm>
            <a:off x="6977849" y="1"/>
            <a:ext cx="2166150" cy="2205376"/>
          </a:xfrm>
          <a:prstGeom prst="rect">
            <a:avLst/>
          </a:prstGeom>
        </p:spPr>
      </p:pic>
    </p:spTree>
    <p:extLst>
      <p:ext uri="{BB962C8B-B14F-4D97-AF65-F5344CB8AC3E}">
        <p14:creationId xmlns:p14="http://schemas.microsoft.com/office/powerpoint/2010/main" val="13935078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endParaRPr lang="el-GR" dirty="0"/>
          </a:p>
        </p:txBody>
      </p:sp>
      <p:pic>
        <p:nvPicPr>
          <p:cNvPr id="4" name="Εικόνα 3"/>
          <p:cNvPicPr>
            <a:picLocks noChangeAspect="1"/>
          </p:cNvPicPr>
          <p:nvPr/>
        </p:nvPicPr>
        <p:blipFill rotWithShape="1">
          <a:blip r:embed="rId2" cstate="print"/>
          <a:srcRect t="51927"/>
          <a:stretch/>
        </p:blipFill>
        <p:spPr>
          <a:xfrm>
            <a:off x="0" y="2"/>
            <a:ext cx="6906480" cy="3060648"/>
          </a:xfrm>
          <a:prstGeom prst="rect">
            <a:avLst/>
          </a:prstGeom>
        </p:spPr>
      </p:pic>
      <p:sp>
        <p:nvSpPr>
          <p:cNvPr id="7" name="Ορθογώνιο 6"/>
          <p:cNvSpPr/>
          <p:nvPr/>
        </p:nvSpPr>
        <p:spPr>
          <a:xfrm>
            <a:off x="7324079" y="4837748"/>
            <a:ext cx="1819922" cy="307777"/>
          </a:xfrm>
          <a:prstGeom prst="rect">
            <a:avLst/>
          </a:prstGeom>
        </p:spPr>
        <p:txBody>
          <a:bodyPr wrap="square">
            <a:spAutoFit/>
          </a:bodyPr>
          <a:lstStyle/>
          <a:p>
            <a:r>
              <a:rPr lang="el-GR" sz="1400" i="1" dirty="0">
                <a:solidFill>
                  <a:srgbClr val="0000CC"/>
                </a:solidFill>
              </a:rPr>
              <a:t>(</a:t>
            </a:r>
            <a:r>
              <a:rPr lang="el-GR" sz="1400" i="1" dirty="0" err="1">
                <a:solidFill>
                  <a:srgbClr val="0000CC"/>
                </a:solidFill>
              </a:rPr>
              <a:t>ΕΕΛ</a:t>
            </a:r>
            <a:r>
              <a:rPr lang="el-GR" sz="1400" i="1" dirty="0">
                <a:solidFill>
                  <a:srgbClr val="0000CC"/>
                </a:solidFill>
              </a:rPr>
              <a:t>, </a:t>
            </a:r>
            <a:r>
              <a:rPr lang="el-GR" sz="1400" i="1" dirty="0" err="1">
                <a:solidFill>
                  <a:srgbClr val="0000CC"/>
                </a:solidFill>
              </a:rPr>
              <a:t>ΚΕΕΛΠΝΟ</a:t>
            </a:r>
            <a:r>
              <a:rPr lang="el-GR" sz="1400" i="1" dirty="0">
                <a:solidFill>
                  <a:srgbClr val="0000CC"/>
                </a:solidFill>
              </a:rPr>
              <a:t>. 2015)</a:t>
            </a:r>
          </a:p>
        </p:txBody>
      </p:sp>
      <p:pic>
        <p:nvPicPr>
          <p:cNvPr id="8" name="Εικόνα 7"/>
          <p:cNvPicPr>
            <a:picLocks noChangeAspect="1"/>
          </p:cNvPicPr>
          <p:nvPr/>
        </p:nvPicPr>
        <p:blipFill rotWithShape="1">
          <a:blip r:embed="rId3" cstate="print"/>
          <a:srcRect l="15317" t="4566" r="13741" b="3741"/>
          <a:stretch/>
        </p:blipFill>
        <p:spPr>
          <a:xfrm>
            <a:off x="6906480" y="0"/>
            <a:ext cx="2237520" cy="3060649"/>
          </a:xfrm>
          <a:prstGeom prst="rect">
            <a:avLst/>
          </a:prstGeom>
        </p:spPr>
      </p:pic>
      <p:pic>
        <p:nvPicPr>
          <p:cNvPr id="9" name="Εικόνα 8"/>
          <p:cNvPicPr>
            <a:picLocks noChangeAspect="1"/>
          </p:cNvPicPr>
          <p:nvPr/>
        </p:nvPicPr>
        <p:blipFill>
          <a:blip r:embed="rId4" cstate="print"/>
          <a:stretch>
            <a:fillRect/>
          </a:stretch>
        </p:blipFill>
        <p:spPr>
          <a:xfrm>
            <a:off x="-26633" y="2991775"/>
            <a:ext cx="6933113" cy="2151725"/>
          </a:xfrm>
          <a:prstGeom prst="rect">
            <a:avLst/>
          </a:prstGeom>
        </p:spPr>
      </p:pic>
      <p:sp>
        <p:nvSpPr>
          <p:cNvPr id="11" name="Ορθογώνιο 10"/>
          <p:cNvSpPr/>
          <p:nvPr/>
        </p:nvSpPr>
        <p:spPr>
          <a:xfrm>
            <a:off x="6906480" y="2950066"/>
            <a:ext cx="2220903" cy="1938992"/>
          </a:xfrm>
          <a:prstGeom prst="rect">
            <a:avLst/>
          </a:prstGeom>
        </p:spPr>
        <p:txBody>
          <a:bodyPr wrap="square">
            <a:spAutoFit/>
          </a:bodyPr>
          <a:lstStyle/>
          <a:p>
            <a:r>
              <a:rPr lang="el-GR" sz="3000" dirty="0"/>
              <a:t>Τύποι </a:t>
            </a:r>
            <a:r>
              <a:rPr lang="el-GR" sz="3000" dirty="0" err="1"/>
              <a:t>ΣΑΠ</a:t>
            </a:r>
            <a:r>
              <a:rPr lang="el-GR" sz="3000" dirty="0"/>
              <a:t> &amp; συσχετισμός τους με Λοιμώξεις</a:t>
            </a:r>
          </a:p>
        </p:txBody>
      </p:sp>
    </p:spTree>
    <p:extLst>
      <p:ext uri="{BB962C8B-B14F-4D97-AF65-F5344CB8AC3E}">
        <p14:creationId xmlns:p14="http://schemas.microsoft.com/office/powerpoint/2010/main" val="10668726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20752" y="461638"/>
            <a:ext cx="6223248" cy="710579"/>
          </a:xfrm>
        </p:spPr>
        <p:txBody>
          <a:bodyPr>
            <a:normAutofit fontScale="90000"/>
          </a:bodyPr>
          <a:lstStyle/>
          <a:p>
            <a:pPr algn="ctr"/>
            <a:r>
              <a:rPr lang="el-GR" dirty="0" err="1"/>
              <a:t>ΕΝΔΑΓΓΕΙΑΚΕΣ</a:t>
            </a:r>
            <a:r>
              <a:rPr lang="el-GR" dirty="0"/>
              <a:t> ΛΟΙΜΩΞΕΙΣ ΣΧΕΤΙΖΟΜΕΝΕΣ ΜΕ ΚΑΘΕΤΗΡΕΣ</a:t>
            </a:r>
          </a:p>
        </p:txBody>
      </p:sp>
      <p:pic>
        <p:nvPicPr>
          <p:cNvPr id="4" name="Εικόνα 3"/>
          <p:cNvPicPr>
            <a:picLocks noChangeAspect="1"/>
          </p:cNvPicPr>
          <p:nvPr/>
        </p:nvPicPr>
        <p:blipFill>
          <a:blip r:embed="rId2" cstate="print"/>
          <a:stretch>
            <a:fillRect/>
          </a:stretch>
        </p:blipFill>
        <p:spPr>
          <a:xfrm>
            <a:off x="0" y="1227659"/>
            <a:ext cx="9144000" cy="1650080"/>
          </a:xfrm>
          <a:prstGeom prst="rect">
            <a:avLst/>
          </a:prstGeom>
        </p:spPr>
      </p:pic>
      <p:pic>
        <p:nvPicPr>
          <p:cNvPr id="7" name="Εικόνα 6"/>
          <p:cNvPicPr>
            <a:picLocks noChangeAspect="1"/>
          </p:cNvPicPr>
          <p:nvPr/>
        </p:nvPicPr>
        <p:blipFill>
          <a:blip r:embed="rId3" cstate="print"/>
          <a:stretch>
            <a:fillRect/>
          </a:stretch>
        </p:blipFill>
        <p:spPr>
          <a:xfrm>
            <a:off x="4503843" y="2512381"/>
            <a:ext cx="4640157" cy="2631120"/>
          </a:xfrm>
          <a:prstGeom prst="rect">
            <a:avLst/>
          </a:prstGeom>
        </p:spPr>
      </p:pic>
      <p:pic>
        <p:nvPicPr>
          <p:cNvPr id="6" name="Εικόνα 5"/>
          <p:cNvPicPr>
            <a:picLocks noChangeAspect="1"/>
          </p:cNvPicPr>
          <p:nvPr/>
        </p:nvPicPr>
        <p:blipFill>
          <a:blip r:embed="rId4" cstate="print"/>
          <a:stretch>
            <a:fillRect/>
          </a:stretch>
        </p:blipFill>
        <p:spPr>
          <a:xfrm>
            <a:off x="-1" y="2736192"/>
            <a:ext cx="4503843" cy="2382545"/>
          </a:xfrm>
          <a:prstGeom prst="rect">
            <a:avLst/>
          </a:prstGeom>
        </p:spPr>
      </p:pic>
      <p:pic>
        <p:nvPicPr>
          <p:cNvPr id="5" name="Εικόνα 4"/>
          <p:cNvPicPr>
            <a:picLocks noChangeAspect="1"/>
          </p:cNvPicPr>
          <p:nvPr/>
        </p:nvPicPr>
        <p:blipFill>
          <a:blip r:embed="rId5" cstate="print"/>
          <a:stretch>
            <a:fillRect/>
          </a:stretch>
        </p:blipFill>
        <p:spPr>
          <a:xfrm>
            <a:off x="0" y="4820575"/>
            <a:ext cx="1841152" cy="322926"/>
          </a:xfrm>
          <a:prstGeom prst="rect">
            <a:avLst/>
          </a:prstGeom>
        </p:spPr>
      </p:pic>
    </p:spTree>
    <p:extLst>
      <p:ext uri="{BB962C8B-B14F-4D97-AF65-F5344CB8AC3E}">
        <p14:creationId xmlns:p14="http://schemas.microsoft.com/office/powerpoint/2010/main" val="29258074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2" cstate="print"/>
          <a:stretch>
            <a:fillRect/>
          </a:stretch>
        </p:blipFill>
        <p:spPr>
          <a:xfrm>
            <a:off x="2006353" y="1"/>
            <a:ext cx="7137647" cy="5143500"/>
          </a:xfrm>
          <a:prstGeom prst="rect">
            <a:avLst/>
          </a:prstGeom>
        </p:spPr>
      </p:pic>
      <p:sp>
        <p:nvSpPr>
          <p:cNvPr id="4" name="Ορθογώνιο 3"/>
          <p:cNvSpPr/>
          <p:nvPr/>
        </p:nvSpPr>
        <p:spPr>
          <a:xfrm>
            <a:off x="0" y="1878784"/>
            <a:ext cx="2006353" cy="2800767"/>
          </a:xfrm>
          <a:prstGeom prst="rect">
            <a:avLst/>
          </a:prstGeom>
        </p:spPr>
        <p:txBody>
          <a:bodyPr wrap="square">
            <a:spAutoFit/>
          </a:bodyPr>
          <a:lstStyle/>
          <a:p>
            <a:pPr algn="ctr"/>
            <a:r>
              <a:rPr lang="el-GR" sz="2200" dirty="0">
                <a:solidFill>
                  <a:srgbClr val="242021"/>
                </a:solidFill>
                <a:latin typeface="+mj-lt"/>
              </a:rPr>
              <a:t>Ορισμοί συνήθων </a:t>
            </a:r>
            <a:r>
              <a:rPr lang="el-GR" sz="2200" dirty="0" err="1">
                <a:solidFill>
                  <a:srgbClr val="242021"/>
                </a:solidFill>
                <a:latin typeface="+mj-lt"/>
              </a:rPr>
              <a:t>ενδαγγειακών</a:t>
            </a:r>
            <a:r>
              <a:rPr lang="el-GR" sz="2200" dirty="0">
                <a:solidFill>
                  <a:srgbClr val="242021"/>
                </a:solidFill>
                <a:latin typeface="+mj-lt"/>
              </a:rPr>
              <a:t> λοιμώξεων σχετιζόμενων με</a:t>
            </a:r>
            <a:br>
              <a:rPr lang="el-GR" sz="2200" dirty="0">
                <a:solidFill>
                  <a:srgbClr val="242021"/>
                </a:solidFill>
                <a:latin typeface="+mj-lt"/>
              </a:rPr>
            </a:br>
            <a:r>
              <a:rPr lang="el-GR" sz="2200" dirty="0">
                <a:solidFill>
                  <a:srgbClr val="242021"/>
                </a:solidFill>
                <a:latin typeface="+mj-lt"/>
              </a:rPr>
              <a:t>καθετήρες</a:t>
            </a:r>
            <a:r>
              <a:rPr lang="el-GR" sz="2200" dirty="0">
                <a:latin typeface="+mj-lt"/>
              </a:rPr>
              <a:t> </a:t>
            </a:r>
            <a:br>
              <a:rPr lang="el-GR" sz="2200" dirty="0">
                <a:latin typeface="+mj-lt"/>
              </a:rPr>
            </a:br>
            <a:endParaRPr lang="el-GR" sz="2200" dirty="0">
              <a:latin typeface="+mj-lt"/>
            </a:endParaRPr>
          </a:p>
        </p:txBody>
      </p:sp>
      <p:pic>
        <p:nvPicPr>
          <p:cNvPr id="6" name="Εικόνα 5"/>
          <p:cNvPicPr>
            <a:picLocks noChangeAspect="1"/>
          </p:cNvPicPr>
          <p:nvPr/>
        </p:nvPicPr>
        <p:blipFill>
          <a:blip r:embed="rId3" cstate="print"/>
          <a:stretch>
            <a:fillRect/>
          </a:stretch>
        </p:blipFill>
        <p:spPr>
          <a:xfrm>
            <a:off x="0" y="4813251"/>
            <a:ext cx="1841152" cy="377985"/>
          </a:xfrm>
          <a:prstGeom prst="rect">
            <a:avLst/>
          </a:prstGeom>
        </p:spPr>
      </p:pic>
    </p:spTree>
    <p:extLst>
      <p:ext uri="{BB962C8B-B14F-4D97-AF65-F5344CB8AC3E}">
        <p14:creationId xmlns:p14="http://schemas.microsoft.com/office/powerpoint/2010/main" val="16450986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p:cNvPicPr>
            <a:picLocks noChangeAspect="1"/>
          </p:cNvPicPr>
          <p:nvPr/>
        </p:nvPicPr>
        <p:blipFill>
          <a:blip r:embed="rId2" cstate="print"/>
          <a:stretch>
            <a:fillRect/>
          </a:stretch>
        </p:blipFill>
        <p:spPr>
          <a:xfrm>
            <a:off x="1944210" y="0"/>
            <a:ext cx="7199791" cy="5143500"/>
          </a:xfrm>
          <a:prstGeom prst="rect">
            <a:avLst/>
          </a:prstGeom>
        </p:spPr>
      </p:pic>
      <p:sp>
        <p:nvSpPr>
          <p:cNvPr id="4" name="Ορθογώνιο 3"/>
          <p:cNvSpPr/>
          <p:nvPr/>
        </p:nvSpPr>
        <p:spPr>
          <a:xfrm>
            <a:off x="-62143" y="1812175"/>
            <a:ext cx="2006354" cy="2800767"/>
          </a:xfrm>
          <a:prstGeom prst="rect">
            <a:avLst/>
          </a:prstGeom>
        </p:spPr>
        <p:txBody>
          <a:bodyPr wrap="square">
            <a:spAutoFit/>
          </a:bodyPr>
          <a:lstStyle/>
          <a:p>
            <a:pPr algn="ctr"/>
            <a:r>
              <a:rPr lang="el-GR" sz="2200" dirty="0">
                <a:solidFill>
                  <a:srgbClr val="242021"/>
                </a:solidFill>
                <a:latin typeface="+mj-lt"/>
              </a:rPr>
              <a:t>Ορισμοί συνήθων </a:t>
            </a:r>
            <a:r>
              <a:rPr lang="el-GR" sz="2200" dirty="0" err="1">
                <a:solidFill>
                  <a:srgbClr val="242021"/>
                </a:solidFill>
                <a:latin typeface="+mj-lt"/>
              </a:rPr>
              <a:t>ενδαγγειακών</a:t>
            </a:r>
            <a:r>
              <a:rPr lang="el-GR" sz="2200" dirty="0">
                <a:solidFill>
                  <a:srgbClr val="242021"/>
                </a:solidFill>
                <a:latin typeface="+mj-lt"/>
              </a:rPr>
              <a:t> λοιμώξεων σχετιζόμενων με</a:t>
            </a:r>
            <a:br>
              <a:rPr lang="el-GR" sz="2200" dirty="0">
                <a:solidFill>
                  <a:srgbClr val="242021"/>
                </a:solidFill>
                <a:latin typeface="+mj-lt"/>
              </a:rPr>
            </a:br>
            <a:r>
              <a:rPr lang="el-GR" sz="2200" dirty="0">
                <a:solidFill>
                  <a:srgbClr val="242021"/>
                </a:solidFill>
                <a:latin typeface="+mj-lt"/>
              </a:rPr>
              <a:t>καθετήρες</a:t>
            </a:r>
            <a:r>
              <a:rPr lang="el-GR" sz="2200" dirty="0">
                <a:latin typeface="+mj-lt"/>
              </a:rPr>
              <a:t> </a:t>
            </a:r>
            <a:br>
              <a:rPr lang="el-GR" sz="2200" dirty="0">
                <a:latin typeface="+mj-lt"/>
              </a:rPr>
            </a:br>
            <a:endParaRPr lang="el-GR" sz="2200" dirty="0">
              <a:latin typeface="+mj-lt"/>
            </a:endParaRPr>
          </a:p>
        </p:txBody>
      </p:sp>
      <p:pic>
        <p:nvPicPr>
          <p:cNvPr id="6" name="Εικόνα 5"/>
          <p:cNvPicPr>
            <a:picLocks noChangeAspect="1"/>
          </p:cNvPicPr>
          <p:nvPr/>
        </p:nvPicPr>
        <p:blipFill>
          <a:blip r:embed="rId3" cstate="print"/>
          <a:stretch>
            <a:fillRect/>
          </a:stretch>
        </p:blipFill>
        <p:spPr>
          <a:xfrm>
            <a:off x="0" y="4813251"/>
            <a:ext cx="1841152" cy="377985"/>
          </a:xfrm>
          <a:prstGeom prst="rect">
            <a:avLst/>
          </a:prstGeom>
        </p:spPr>
      </p:pic>
    </p:spTree>
    <p:extLst>
      <p:ext uri="{BB962C8B-B14F-4D97-AF65-F5344CB8AC3E}">
        <p14:creationId xmlns:p14="http://schemas.microsoft.com/office/powerpoint/2010/main" val="16487081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a:solidFill>
                  <a:srgbClr val="FF0000"/>
                </a:solidFill>
              </a:rPr>
              <a:t>ΕΝΔΟΦΛΕΒΙΑ</a:t>
            </a:r>
            <a:r>
              <a:rPr lang="en-US" sz="3200" dirty="0">
                <a:solidFill>
                  <a:srgbClr val="FF0000"/>
                </a:solidFill>
              </a:rPr>
              <a:t> </a:t>
            </a:r>
            <a:r>
              <a:rPr lang="el-GR" sz="3200" dirty="0">
                <a:solidFill>
                  <a:srgbClr val="FF0000"/>
                </a:solidFill>
              </a:rPr>
              <a:t>ΧΟΡΗΓΗΣΗ ΥΓΡΩΝ</a:t>
            </a:r>
            <a:r>
              <a:rPr lang="en-US" sz="3200" dirty="0">
                <a:solidFill>
                  <a:srgbClr val="FF0000"/>
                </a:solidFill>
              </a:rPr>
              <a:t> </a:t>
            </a:r>
            <a:endParaRPr lang="el-GR" sz="3200" dirty="0"/>
          </a:p>
        </p:txBody>
      </p:sp>
      <p:sp>
        <p:nvSpPr>
          <p:cNvPr id="3" name="2 - Θέση περιεχομένου"/>
          <p:cNvSpPr>
            <a:spLocks noGrp="1"/>
          </p:cNvSpPr>
          <p:nvPr>
            <p:ph idx="1"/>
          </p:nvPr>
        </p:nvSpPr>
        <p:spPr>
          <a:xfrm>
            <a:off x="0" y="1231490"/>
            <a:ext cx="9144000" cy="3546986"/>
          </a:xfrm>
        </p:spPr>
        <p:txBody>
          <a:bodyPr>
            <a:noAutofit/>
          </a:bodyPr>
          <a:lstStyle/>
          <a:p>
            <a:pPr algn="just"/>
            <a:r>
              <a:rPr lang="el-GR" sz="2200" dirty="0"/>
              <a:t>Η διατήρηση της ισορροπίας των υγρών στο σώμα είναι ζωτικής σημασίας για την κυτταρική λειτουργία.</a:t>
            </a:r>
          </a:p>
          <a:p>
            <a:pPr algn="just"/>
            <a:r>
              <a:rPr lang="el-GR" sz="2200" dirty="0">
                <a:solidFill>
                  <a:srgbClr val="0000CC"/>
                </a:solidFill>
              </a:rPr>
              <a:t>Η ενδοφλέβια έγχυση συνιστάται σε ασθενείς που χρειάζονται ηλεκτρολύτες, νερό, θερμίδες, βιταμίνες και άλλα θρεπτικά συστατικά για οποιονδήποτε λόγο, την </a:t>
            </a:r>
            <a:r>
              <a:rPr lang="el-GR" sz="2200" b="1" u="sng" dirty="0">
                <a:solidFill>
                  <a:srgbClr val="0000CC"/>
                </a:solidFill>
              </a:rPr>
              <a:t>ενδοφλέβια (</a:t>
            </a:r>
            <a:r>
              <a:rPr lang="en-US" sz="2200" b="1" u="sng" dirty="0">
                <a:solidFill>
                  <a:srgbClr val="0000CC"/>
                </a:solidFill>
              </a:rPr>
              <a:t>iv – intra </a:t>
            </a:r>
            <a:r>
              <a:rPr lang="en-US" sz="2200" b="1" u="sng" dirty="0" err="1">
                <a:solidFill>
                  <a:srgbClr val="0000CC"/>
                </a:solidFill>
              </a:rPr>
              <a:t>venus</a:t>
            </a:r>
            <a:r>
              <a:rPr lang="en-US" sz="2200" b="1" u="sng" dirty="0">
                <a:solidFill>
                  <a:srgbClr val="0000CC"/>
                </a:solidFill>
              </a:rPr>
              <a:t>)</a:t>
            </a:r>
            <a:r>
              <a:rPr lang="el-GR" sz="2200" dirty="0">
                <a:solidFill>
                  <a:srgbClr val="0000CC"/>
                </a:solidFill>
              </a:rPr>
              <a:t> φαρμακευτική υποστήριξη.</a:t>
            </a:r>
          </a:p>
          <a:p>
            <a:pPr algn="just"/>
            <a:r>
              <a:rPr lang="el-GR" sz="2200" dirty="0"/>
              <a:t>Τα υγρά του οργανισμού κατανέμονται σε δύο κυρίως χώρους, τον </a:t>
            </a:r>
            <a:r>
              <a:rPr lang="el-GR" sz="2200" b="1" dirty="0"/>
              <a:t>ενδοκυττάριο</a:t>
            </a:r>
            <a:r>
              <a:rPr lang="el-GR" sz="2200" dirty="0"/>
              <a:t> και τον </a:t>
            </a:r>
            <a:r>
              <a:rPr lang="el-GR" sz="2200" b="1" dirty="0" err="1"/>
              <a:t>εξωκυττάριο</a:t>
            </a:r>
            <a:r>
              <a:rPr lang="el-GR" sz="2200" dirty="0"/>
              <a:t> &amp; παραμένουν στο χώρο τους με τη βοήθεια του νάτριου του ορού, της </a:t>
            </a:r>
            <a:r>
              <a:rPr lang="el-GR" sz="2200" dirty="0" err="1"/>
              <a:t>ωσμωτικότητας</a:t>
            </a:r>
            <a:r>
              <a:rPr lang="el-GR" sz="2200" dirty="0"/>
              <a:t>, της γλυκόζης, της </a:t>
            </a:r>
            <a:r>
              <a:rPr lang="el-GR" sz="2200" dirty="0" err="1"/>
              <a:t>λευκωματίνης</a:t>
            </a:r>
            <a:r>
              <a:rPr lang="el-GR" sz="2200" dirty="0"/>
              <a:t>, της </a:t>
            </a:r>
            <a:r>
              <a:rPr lang="el-GR" sz="2200" dirty="0" err="1"/>
              <a:t>αντιδιουρητικής</a:t>
            </a:r>
            <a:r>
              <a:rPr lang="el-GR" sz="2200" dirty="0"/>
              <a:t> ορμόνης και της </a:t>
            </a:r>
            <a:r>
              <a:rPr lang="el-GR" sz="2200" dirty="0" err="1"/>
              <a:t>αλδοστερόνης</a:t>
            </a:r>
            <a:r>
              <a:rPr lang="el-GR" sz="2200" dirty="0"/>
              <a:t>. </a:t>
            </a:r>
          </a:p>
          <a:p>
            <a:pPr>
              <a:buNone/>
            </a:pPr>
            <a:endParaRPr lang="el-GR" sz="22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86696" y="408692"/>
            <a:ext cx="8657304" cy="763526"/>
          </a:xfrm>
        </p:spPr>
        <p:txBody>
          <a:bodyPr>
            <a:normAutofit/>
          </a:bodyPr>
          <a:lstStyle/>
          <a:p>
            <a:r>
              <a:rPr lang="el-GR" sz="3200" dirty="0">
                <a:solidFill>
                  <a:srgbClr val="FF0000"/>
                </a:solidFill>
              </a:rPr>
              <a:t>ΣΚΟΠΟΣ ΕΝΔΟΦΛΕΒΙΑΣ</a:t>
            </a:r>
            <a:r>
              <a:rPr lang="en-US" sz="3200" dirty="0">
                <a:solidFill>
                  <a:srgbClr val="FF0000"/>
                </a:solidFill>
              </a:rPr>
              <a:t> </a:t>
            </a:r>
            <a:r>
              <a:rPr lang="el-GR" sz="3200" dirty="0">
                <a:solidFill>
                  <a:srgbClr val="FF0000"/>
                </a:solidFill>
              </a:rPr>
              <a:t>ΧΟΡΗΓΗΣΗΣ</a:t>
            </a:r>
            <a:r>
              <a:rPr lang="en-US" sz="3200" dirty="0">
                <a:solidFill>
                  <a:srgbClr val="FF0000"/>
                </a:solidFill>
              </a:rPr>
              <a:t> </a:t>
            </a:r>
            <a:endParaRPr lang="el-GR" sz="3200" dirty="0"/>
          </a:p>
        </p:txBody>
      </p:sp>
      <p:sp>
        <p:nvSpPr>
          <p:cNvPr id="3" name="2 - Θέση περιεχομένου"/>
          <p:cNvSpPr>
            <a:spLocks noGrp="1"/>
          </p:cNvSpPr>
          <p:nvPr>
            <p:ph idx="1"/>
          </p:nvPr>
        </p:nvSpPr>
        <p:spPr>
          <a:xfrm>
            <a:off x="0" y="1150426"/>
            <a:ext cx="9144000" cy="3578326"/>
          </a:xfrm>
        </p:spPr>
        <p:txBody>
          <a:bodyPr>
            <a:noAutofit/>
          </a:bodyPr>
          <a:lstStyle/>
          <a:p>
            <a:pPr marL="0" indent="0" algn="just">
              <a:buNone/>
            </a:pPr>
            <a:r>
              <a:rPr lang="el-GR" sz="2400" dirty="0"/>
              <a:t>Η χορήγηση διαλυμάτων με έγχυση εντός του φλεβικού δικτύου γίνεται με σκοπό:</a:t>
            </a:r>
          </a:p>
          <a:p>
            <a:pPr algn="just"/>
            <a:r>
              <a:rPr lang="el-GR" sz="2400" dirty="0"/>
              <a:t>Τη διατήρηση του φυσιολογικού </a:t>
            </a:r>
            <a:r>
              <a:rPr lang="el-GR" sz="2400" dirty="0" err="1"/>
              <a:t>ενδοαγγειακού</a:t>
            </a:r>
            <a:r>
              <a:rPr lang="el-GR" sz="2400" dirty="0"/>
              <a:t> όγκου.</a:t>
            </a:r>
          </a:p>
          <a:p>
            <a:pPr algn="just"/>
            <a:r>
              <a:rPr lang="el-GR" sz="2400" dirty="0"/>
              <a:t>Τη διατήρηση φυσιολογικών επιπέδων ηλεκτρολυτών στο αίμα και επιπέδων γλυκόζης στο αίμα.</a:t>
            </a:r>
          </a:p>
          <a:p>
            <a:pPr algn="just"/>
            <a:r>
              <a:rPr lang="el-GR" sz="2400" dirty="0"/>
              <a:t>Την  αποκατάσταση των συνολικών επιπέδων υγρών του σώματος.</a:t>
            </a:r>
          </a:p>
          <a:p>
            <a:pPr algn="just"/>
            <a:r>
              <a:rPr lang="el-GR" sz="2400" dirty="0"/>
              <a:t>Την αντιστάθμιση των απωλειών αίματος ή υγρών (π.χ. μεταφορά υγρών από το </a:t>
            </a:r>
            <a:r>
              <a:rPr lang="el-GR" sz="2400" dirty="0" err="1"/>
              <a:t>εξωκυττάριο</a:t>
            </a:r>
            <a:r>
              <a:rPr lang="el-GR" sz="2400" dirty="0"/>
              <a:t> στον τρίτο αυλό, απώλειες λόγω πυρετού, απώλειες από τους πνεύμονες, απώλειες από το έντερο λόγω διαρροής ή ειλεού).</a:t>
            </a:r>
          </a:p>
          <a:p>
            <a:pPr>
              <a:buNone/>
            </a:pPr>
            <a:endParaRPr lang="el-GR" sz="22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86696" y="408692"/>
            <a:ext cx="8657304" cy="763526"/>
          </a:xfrm>
        </p:spPr>
        <p:txBody>
          <a:bodyPr>
            <a:normAutofit/>
          </a:bodyPr>
          <a:lstStyle/>
          <a:p>
            <a:r>
              <a:rPr lang="el-GR" sz="3200" dirty="0"/>
              <a:t>ΕΝΔΟΦΛΕΒΙΑ ΔΙΑΛΥΜΑΤΑ</a:t>
            </a:r>
          </a:p>
        </p:txBody>
      </p:sp>
      <p:sp>
        <p:nvSpPr>
          <p:cNvPr id="3" name="2 - Θέση περιεχομένου"/>
          <p:cNvSpPr>
            <a:spLocks noGrp="1"/>
          </p:cNvSpPr>
          <p:nvPr>
            <p:ph idx="1"/>
          </p:nvPr>
        </p:nvSpPr>
        <p:spPr>
          <a:xfrm>
            <a:off x="4779034" y="1231490"/>
            <a:ext cx="4364966" cy="3912010"/>
          </a:xfrm>
        </p:spPr>
        <p:txBody>
          <a:bodyPr>
            <a:normAutofit/>
          </a:bodyPr>
          <a:lstStyle/>
          <a:p>
            <a:pPr algn="just">
              <a:buFont typeface="Wingdings" panose="05000000000000000000" pitchFamily="2" charset="2"/>
              <a:buChar char="Ø"/>
            </a:pPr>
            <a:r>
              <a:rPr lang="el-GR" sz="2200" dirty="0"/>
              <a:t>Οποιοδήποτε ομοιογενές μείγμα </a:t>
            </a:r>
            <a:r>
              <a:rPr lang="el-GR" sz="2200" b="1" dirty="0"/>
              <a:t>δύο ή περισσότερων ουσιών </a:t>
            </a:r>
            <a:r>
              <a:rPr lang="el-GR" sz="2200" dirty="0"/>
              <a:t>ονομάζεται </a:t>
            </a:r>
            <a:r>
              <a:rPr lang="el-GR" sz="2200" b="1" dirty="0"/>
              <a:t>διάλυμα</a:t>
            </a:r>
            <a:r>
              <a:rPr lang="el-GR" sz="2200" dirty="0"/>
              <a:t>.</a:t>
            </a:r>
          </a:p>
          <a:p>
            <a:pPr algn="just">
              <a:buNone/>
            </a:pPr>
            <a:endParaRPr lang="el-GR" sz="2200" b="1" dirty="0"/>
          </a:p>
          <a:p>
            <a:pPr algn="just">
              <a:buFont typeface="Wingdings" panose="05000000000000000000" pitchFamily="2" charset="2"/>
              <a:buChar char="Ø"/>
            </a:pPr>
            <a:r>
              <a:rPr lang="el-GR" sz="2200" b="1" dirty="0"/>
              <a:t>Διαλύτης</a:t>
            </a:r>
            <a:r>
              <a:rPr lang="el-GR" sz="2200" dirty="0"/>
              <a:t> ονομάζεται η διαλυμένη ουσία η οποία ανευρίσκεται σε </a:t>
            </a:r>
            <a:r>
              <a:rPr lang="el-GR" sz="2200" b="1" dirty="0"/>
              <a:t>μεγαλύτερη αναλογία </a:t>
            </a:r>
            <a:r>
              <a:rPr lang="el-GR" sz="2200" dirty="0"/>
              <a:t>και </a:t>
            </a:r>
            <a:r>
              <a:rPr lang="el-GR" sz="2200" b="1" dirty="0">
                <a:solidFill>
                  <a:srgbClr val="0000CC"/>
                </a:solidFill>
              </a:rPr>
              <a:t>διαλυμένες ουσίες </a:t>
            </a:r>
            <a:r>
              <a:rPr lang="el-GR" sz="2200" dirty="0"/>
              <a:t>όλα τα υπόλοιπα συστατικά του διαλύματος.</a:t>
            </a:r>
          </a:p>
          <a:p>
            <a:endParaRPr lang="el-GR" sz="2200" dirty="0"/>
          </a:p>
        </p:txBody>
      </p:sp>
      <p:pic>
        <p:nvPicPr>
          <p:cNvPr id="12290" name="Picture 2" descr="COVID-19 maintaining safe IV infusion therapy for isolated patients | Omnia  Health Insights"/>
          <p:cNvPicPr>
            <a:picLocks noChangeAspect="1" noChangeArrowheads="1"/>
          </p:cNvPicPr>
          <p:nvPr/>
        </p:nvPicPr>
        <p:blipFill>
          <a:blip r:embed="rId2" cstate="print"/>
          <a:srcRect/>
          <a:stretch>
            <a:fillRect/>
          </a:stretch>
        </p:blipFill>
        <p:spPr bwMode="auto">
          <a:xfrm>
            <a:off x="-1" y="0"/>
            <a:ext cx="4666891" cy="516288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9218</Words>
  <Application>Microsoft Office PowerPoint</Application>
  <PresentationFormat>Προβολή στην οθόνη (16:9)</PresentationFormat>
  <Paragraphs>907</Paragraphs>
  <Slides>146</Slides>
  <Notes>14</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146</vt:i4>
      </vt:variant>
    </vt:vector>
  </HeadingPairs>
  <TitlesOfParts>
    <vt:vector size="154" baseType="lpstr">
      <vt:lpstr>Arial</vt:lpstr>
      <vt:lpstr>Calibri</vt:lpstr>
      <vt:lpstr>Calibri Light</vt:lpstr>
      <vt:lpstr>Courier New</vt:lpstr>
      <vt:lpstr>Tahoma</vt:lpstr>
      <vt:lpstr>Times New Roman</vt:lpstr>
      <vt:lpstr>Wingdings</vt:lpstr>
      <vt:lpstr>Office Theme</vt:lpstr>
      <vt:lpstr>ΒΑΣΙΚΗ ΝΟΣΗΛΕΥΤΙΚΗ ΑΓΓΕΙΑΚΗ ΠΡΟΣΠΕΛΑΣΗ</vt:lpstr>
      <vt:lpstr>ΣΥΣΚΕΥΕΣ ΑΓΓΕΙΑΚΩΝ ΠΡΟΣΠΕΛΑΣΕΩΝ (ΣΑΠ)</vt:lpstr>
      <vt:lpstr>ΣΥΣΚΕΥΕΣ ΑΓΓΕΙΑΚΩΝ ΠΡΟΣΠΕΛΑΣΕΩΝ (ΣΑΠ)</vt:lpstr>
      <vt:lpstr>ΜΕΓΕΘΗ ΣΑΠ </vt:lpstr>
      <vt:lpstr>ΑΓΓΕΙΑΚΗ ΠΡΟΣΠΕΛΑΣΗ  ΜΕΓΕΘΗ (ΔΙΑΜΕΤΡΟΣ ΦΛΕΒΩΝ ) &amp; ΑΙΜΑΤΙΚΗ ΡΟΗ</vt:lpstr>
      <vt:lpstr>ΑΓΓΕΙΑΚΗ ΠΡΟΣΠΕΛΑΣΗ  ΜΕΓΕΘΗ ΚΑΘΕΤΗΡΩΝ ΚΑΙ ΕΠΙΤΡΕΠΟΜΕΝΗ ΡΟΗ</vt:lpstr>
      <vt:lpstr>ΕΝΔΕΙΞΕΙΣ ΓΙΑ ΤΗΝ ΕΠΙΛΟΓΗ ΜΕΓΕΘΟΥΣ ΑΓΓΕΙΑΚΟΥ ΚΑΘΕΤΗΡΑ</vt:lpstr>
      <vt:lpstr>ΕΙΔΗ ΑΓΓΕΙΑΚΩΝ ΠΡΟΣΠΕΛΑΣΕΩΝ </vt:lpstr>
      <vt:lpstr>ΣΥΣΤΑΣΕΙΣ ΟΡΘΗΣ ΠΡΑΚΤΙΚΗΣ ΑΓΓΕΙΑΚΗΣ ΠΡΟΣΠΕΛΑΣΗΣ (1)</vt:lpstr>
      <vt:lpstr>ΣΥΣΤΑΣΕΙΣ ΟΡΘΗΣ ΠΡΑΚΤΙΚΗΣ ΑΓΓΕΙΑΚΗΣ ΠΡΟΣΠΕΛΑΣΗΣ (2)</vt:lpstr>
      <vt:lpstr>ΚΑΝΟΝΕΣ ΑΓΓΕΙΑΚΗΣ  ΠΡΟΣΠΕΛΑΣΗΣ (1)</vt:lpstr>
      <vt:lpstr>ΚΑΝΟΝΕΣ ΑΓΓΕΙΑΚΗΣ  ΠΡΟΣΠΕΛΑΣΗΣ (2)</vt:lpstr>
      <vt:lpstr>ΚΑΝΟΝΕΣ ΑΓΓΕΙΑΚΗΣ  ΠΡΟΣΠΕΛΑΣΗΣ (3)</vt:lpstr>
      <vt:lpstr>ΚΑΝΟΝΕΣ ΑΓΓΕΙΑΚΗΣ  ΠΡΟΣΠΕΛΑΣΗΣ (4)</vt:lpstr>
      <vt:lpstr>ΣΥΣΚΕΥΕΣ ΑΓΓΕΙΑΚΩΝ ΠΡΟΣΠΕΛΑΣΕΩΝ (ΣΑΠ)  Vascular Access Devices (VADs) </vt:lpstr>
      <vt:lpstr>ΣΥΣΚΕΥΕΣ ΑΓΓΕΙΑΚΩΝ ΠΡΟΣΠΕΛΑΣΕΩΝ (ΣΑΠ)  Vascular Access Devices (VADs) </vt:lpstr>
      <vt:lpstr>Peripheral Venous Catheter (PVC) </vt:lpstr>
      <vt:lpstr>Peripheral Venous Catheter (PVC) Γενικές Νοσηλευτικές οδηγίες </vt:lpstr>
      <vt:lpstr>Peripheral Venous Catheter (PVC) Γενικές Νοσηλευτικές οδηγίες </vt:lpstr>
      <vt:lpstr>Peripheral Venous Catheter (PVC) Γενικές Νοσηλευτικές οδηγίες </vt:lpstr>
      <vt:lpstr>Peripheral Venous Catheter (PVC) – Επιλογή φλεβοκαθετήρα </vt:lpstr>
      <vt:lpstr>Peripheral Venous Catheter (PVC) – Επιλογή Σημείου Εισόδου </vt:lpstr>
      <vt:lpstr>Peripheral Venous Catheter (PVC) – Επιλογή Φλέβας </vt:lpstr>
      <vt:lpstr>Peripheral Venous Catheter (PVC) – Επιλογή Φλέβας </vt:lpstr>
      <vt:lpstr>Peripheral Venous Catheter (PVC) – Επιλογή Φλέβας </vt:lpstr>
      <vt:lpstr>Peripheral Venous Catheter (PVC) – Επιλογή Φλέβας </vt:lpstr>
      <vt:lpstr>Peripheral Venous Catheter (PVC) – Νοσηλευτική Εκτίμηση </vt:lpstr>
      <vt:lpstr>Peripheral Venous Catheter (PVC) ΥΛΙΚΑ τοποθέτησης </vt:lpstr>
      <vt:lpstr>Peripheral Venous Catheter (PVC)  ΥΛΙΚΑ τοποθέτησης </vt:lpstr>
      <vt:lpstr>Peripheral Venous Catheter (PVC)   </vt:lpstr>
      <vt:lpstr>Peripheral Venous Catheter (PVC) – Διαδικασία  </vt:lpstr>
      <vt:lpstr>Peripheral Venous Catheter (PVC) – Διαδικασία  </vt:lpstr>
      <vt:lpstr>Peripheral Venous Catheter (PVC) – Διαδικασία  </vt:lpstr>
      <vt:lpstr>Peripheral Venous Catheter (PVC) – Διαδικασία  </vt:lpstr>
      <vt:lpstr>Peripheral Venous Catheter (PVC) – Διαδικασία  </vt:lpstr>
      <vt:lpstr>Peripheral Venous Catheter (PVC) – Διαδικασία  </vt:lpstr>
      <vt:lpstr>Peripheral Venous Catheter (PVC) – Διαδικασία  </vt:lpstr>
      <vt:lpstr>Peripheral Venous Catheter (PVC) – Διαδικασία  </vt:lpstr>
      <vt:lpstr>Peripheral Venous Catheter (PVC) – Διαδικασία  </vt:lpstr>
      <vt:lpstr>Peripheral Venous Catheter (PVC) – Διαδικασία  </vt:lpstr>
      <vt:lpstr>Peripheral Venous Catheter (PVC) – Διαδικασία  </vt:lpstr>
      <vt:lpstr>Peripheral Venous Catheter (PVC) – Διαδικασία  </vt:lpstr>
      <vt:lpstr>Peripheral Venous Catheter (PVC) – Επιθέματα  </vt:lpstr>
      <vt:lpstr>Peripheral Venous Catheter (PVC) – Τοπικές Επιπλοκές </vt:lpstr>
      <vt:lpstr>Peripheral Venous Catheter (PVC) – Διαδικασία  </vt:lpstr>
      <vt:lpstr>Peripheral Venous Catheter (PVC) – Διαδικασία  </vt:lpstr>
      <vt:lpstr>Παρουσίαση του PowerPoint</vt:lpstr>
      <vt:lpstr>Κεντρικές Φλεβικές Γραμμές</vt:lpstr>
      <vt:lpstr>Κεντρικές Φλεβικές Γραμμές  ΕΙΔΗ</vt:lpstr>
      <vt:lpstr>Κεντρικές Φλεβικές Γραμμές  ΕΙΔΗ</vt:lpstr>
      <vt:lpstr>Κεντρικές Φλεβικές Γραμμές</vt:lpstr>
      <vt:lpstr>Κεντρικές Φλεβικές Γραμμές</vt:lpstr>
      <vt:lpstr>Παρουσίαση του PowerPoint</vt:lpstr>
      <vt:lpstr>Παρουσίαση του PowerPoint</vt:lpstr>
      <vt:lpstr>Παρουσίαση του PowerPoint</vt:lpstr>
      <vt:lpstr>Κεντρικές Φλεβικές Γραμμές  ΕΝΔΕΙΞΕΙΣ</vt:lpstr>
      <vt:lpstr>Κεντρικές Φλεβικές Γραμμές ΑΞΙΟΛΟΓΗΣΗ</vt:lpstr>
      <vt:lpstr>Κεντρικές Φλεβικές Γραμμές ΦΡΟΝΤΙΔΑ</vt:lpstr>
      <vt:lpstr>Παρουσίαση του PowerPoint</vt:lpstr>
      <vt:lpstr>Κεντρικές Φλεβικές Γραμμές ΧΡΗΣΗ</vt:lpstr>
      <vt:lpstr>Κεντρικές Φλεβικές Γραμμές ΧΡΗΣΗ</vt:lpstr>
      <vt:lpstr>Κεντρικές Φλεβικές Γραμμές ΔΙΑΔΙΚΑΣΙΑ ΤΟΠΟΘΕΤΗΣΗΣ</vt:lpstr>
      <vt:lpstr>Κεντρικές Φλεβικές Γραμμές ΔΙΑΔΙΚΑΣΙΑ ΤΟΠΟΘΕΤΗΣΗΣ</vt:lpstr>
      <vt:lpstr>Κεντρικές Φλεβικές Γραμμές ΔΙΑΔΙΚΑΣΙΑ ΤΟΠΟΘΕΤΗΣΗΣ</vt:lpstr>
      <vt:lpstr>Κεντρικές Φλεβικές Γραμμές ΔΙΑΔΙΚΑΣΙΑ ΤΟΠΟΘΕΤΗΣΗΣ</vt:lpstr>
      <vt:lpstr>Κεντρικές Φλεβικές Γραμμές ΔΙΑΔΙΚΑΣΙΑ ΤΟΠΟΘΕΤΗΣΗΣ</vt:lpstr>
      <vt:lpstr>Κεντρικές Φλεβικές Γραμμές ΔΙΑΔΙΚΑΣΙΑ ΤΟΠΟΘΕΤΗΣΗΣ</vt:lpstr>
      <vt:lpstr>ΑΡΤΗΡΙΑΚΗ ΠΡΟΣΠΕΛΑΣΗ</vt:lpstr>
      <vt:lpstr>ΑΡΤΗΡΙΑΚΗ ΠΡΟΣΠΕΛΑΣΗ</vt:lpstr>
      <vt:lpstr>ΑΡΤΗΡΙΑΚΗ ΠΡΟΣΠΕΛΑΣΗ Νοσηλευτική φροντίδα</vt:lpstr>
      <vt:lpstr>ΑΡΤΗΡΙΑΚΗ ΠΡΟΣΠΕΛΑΣΗ</vt:lpstr>
      <vt:lpstr>Παρουσίαση του PowerPoint</vt:lpstr>
      <vt:lpstr>Παρουσίαση του PowerPoint</vt:lpstr>
      <vt:lpstr>ΕΝΔΟΣΤΙΚΗ ΠΡΟΣΠΕΛΑΣΗ  Intra - osseous (I.O)</vt:lpstr>
      <vt:lpstr>ΕΝΔΟΣΤΙΚΗ ΠΡΟΣΠΕΛΑΣΗ  Intra - osseous (I.O)</vt:lpstr>
      <vt:lpstr>ΑΓΓΕΙΑΚΗ ΠΡΟΣΠΕΛΑΣΗ ΚΑΙ ΑΙΜΟΚΑΘΑΡΣΗ</vt:lpstr>
      <vt:lpstr>ΑΓΓΕΙΑΚΗ ΠΡΟΣΠΕΛΑΣΗ ΚΑΙ ΑΙΜΟΚΑΘΑΡΣΗ</vt:lpstr>
      <vt:lpstr>Παρουσίαση του PowerPoint</vt:lpstr>
      <vt:lpstr>ΤΕΧΝΙΚΕΣ ΑΠ ΣΤΗΝ ΑΙΜΟΚΑΘΑΡΣΗ</vt:lpstr>
      <vt:lpstr>ΧΑΡΑΚΤΗΡΙΣΤΙΚΑ ΙΔΑΝΙΚΗΣ ΑΓΓΕΙΑΚΗΣ ΠΡΟΣΠΕΛΑΣΗΣ ΓΙΑ ΑΙΜΟΚΑΘΑΡΣΗ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ΣΥΣΚΕΥΕΣ ΑΓΓΕΙΑΚΩΝ ΠΡΟΣΠΕΛΑΣΕΩΝ (ΣΑΠ) &amp; ΛΟΙΜΩΞΕΙΣ</vt:lpstr>
      <vt:lpstr>ΣΥΣΚΕΥΕΣ ΑΓΓΕΙΑΚΩΝ ΠΡΟΣΠΕΛΑΣΕΩΝ (ΣΑΠ) &amp; ΛΟΙΜΩΞΕΙΣ</vt:lpstr>
      <vt:lpstr>ΣΑΠ &amp; ΛΟΙΜΩΞΕΙΣ</vt:lpstr>
      <vt:lpstr> Τύποι ΣΑΠ &amp; συσχετισμός τους με Λοιμώξεις</vt:lpstr>
      <vt:lpstr>Παρουσίαση του PowerPoint</vt:lpstr>
      <vt:lpstr>Παρουσίαση του PowerPoint</vt:lpstr>
      <vt:lpstr>Παρουσίαση του PowerPoint</vt:lpstr>
      <vt:lpstr>ΕΝΔΑΓΓΕΙΑΚΕΣ ΛΟΙΜΩΞΕΙΣ ΣΧΕΤΙΖΟΜΕΝΕΣ ΜΕ ΚΑΘΕΤΗΡΕΣ</vt:lpstr>
      <vt:lpstr>Παρουσίαση του PowerPoint</vt:lpstr>
      <vt:lpstr>Παρουσίαση του PowerPoint</vt:lpstr>
      <vt:lpstr>ΕΝΔΟΦΛΕΒΙΑ ΧΟΡΗΓΗΣΗ ΥΓΡΩΝ </vt:lpstr>
      <vt:lpstr>ΣΚΟΠΟΣ ΕΝΔΟΦΛΕΒΙΑΣ ΧΟΡΗΓΗΣΗΣ </vt:lpstr>
      <vt:lpstr>ΕΝΔΟΦΛΕΒΙΑ ΔΙΑΛΥΜΑΤΑ</vt:lpstr>
      <vt:lpstr>ΕΝΔΟΦΛΕΒΙΑ ΔΙΑΛΥΜΑΤΑ</vt:lpstr>
      <vt:lpstr>ΠΛΕΟΝΕΚΤΗΜΑΤΑ ΕΝΔΟΦΛΕΒΙΑΣ  ΕΓΧΥΣΗΣ ΥΓΡΩΝ ΚΑΙ ΦΑΡΜΑΚΩΝ</vt:lpstr>
      <vt:lpstr>ΜΕΘΟΔΟΙ ΣΥΧΝΟΤΗΤΑΣ  ΕΝΔΟΦΛΕΒΙΑΣ ΧΟΡΗΓΗΣΗΣ ΥΓΡΩΝ</vt:lpstr>
      <vt:lpstr>Όγκοι των διαμερισμάτων  του σώματος </vt:lpstr>
      <vt:lpstr>Όγκοι των διαμερισμάτων  του σώματος </vt:lpstr>
      <vt:lpstr>Σύσταση Αίματος </vt:lpstr>
      <vt:lpstr>Πρόσληψη &amp; Αποβολή  Υγρών</vt:lpstr>
      <vt:lpstr>Μετακίνηση ουσιών –  Ύδατος   Ώσμωση</vt:lpstr>
      <vt:lpstr>Μετακίνηση ύδατος - ώσμωση</vt:lpstr>
      <vt:lpstr>Μετακίνηση νερού - Ωσμωτική Ισορροπία</vt:lpstr>
      <vt:lpstr>Ωσμωτική πίεση πλάσματος</vt:lpstr>
      <vt:lpstr>Μετακίνηση νερού - Ωσμωτική Ισορροπία</vt:lpstr>
      <vt:lpstr>Τονικότητα</vt:lpstr>
      <vt:lpstr>Τονικότητα</vt:lpstr>
      <vt:lpstr>ΩΣΜΩΤΙΚΟΤΗΤΑ ΚΑΙ ΚΥΤΤΑΡΙΚΗ  ΣΥΜΠΕΡΙΦΟΡΑ</vt:lpstr>
      <vt:lpstr>Τονικότητα</vt:lpstr>
      <vt:lpstr>Ενδοφλέβια διαλύματα - Είδη</vt:lpstr>
      <vt:lpstr>Ηλεκτρολύτες στο πλάσμα</vt:lpstr>
      <vt:lpstr>Είδη διαλυμάτων</vt:lpstr>
      <vt:lpstr>Κατανομή Υγρών στον οργανισμό</vt:lpstr>
      <vt:lpstr>Κρυσταλλοειδή – Κολλοειδή  Διαλύματα</vt:lpstr>
      <vt:lpstr>Κρυσταλλοειδή διαλύματα</vt:lpstr>
      <vt:lpstr>Κρυσταλλοειδή διαλύματα</vt:lpstr>
      <vt:lpstr>ΠΑΡΑΔΕΙΓΜΑΤΑ</vt:lpstr>
      <vt:lpstr>ΠΑΡΑΔΕΙΓΜΑΤΑ</vt:lpstr>
      <vt:lpstr>ΠΑΡΑΔΕΙΓΜΑΤΑ</vt:lpstr>
      <vt:lpstr>Κολλοειδή Διαλύματα</vt:lpstr>
      <vt:lpstr>κολλοειδή διαλύματα</vt:lpstr>
      <vt:lpstr>Κυκλοφορική Υπερφόρτωση</vt:lpstr>
      <vt:lpstr>Κυκλοφορική Υπερφόρτωση</vt:lpstr>
      <vt:lpstr>ΜΕΤΑΓΓΙΣΗ ΑΙΜΑΤΟΣ  &amp; ΠΑΡΑΓΩΓΩΝ</vt:lpstr>
      <vt:lpstr>ΜΕΤΑΓΓΙΣΗ ΑΙΜΑΤΟΣ  &amp; ΠΑΡΑΓΩΓΩΝ</vt:lpstr>
      <vt:lpstr>ΟΜΑΔΕΣ ΑΙΜΑΤΟΣ</vt:lpstr>
      <vt:lpstr>ΟΜΑΔΕΣ ΑΙΜΑΤΟΣ ΣΥΣΤΗΜΑ ΑΒΟ</vt:lpstr>
      <vt:lpstr>ΟΜΑΔΕΣ ΑΙΜΑΤΟΣ ΣΥΣΤΗΜΑ Rhesus</vt:lpstr>
      <vt:lpstr>Παρουσίαση του PowerPoint</vt:lpstr>
      <vt:lpstr>ΜΕΤΑΓΓΙΣΗ ΑΙΜΑΤΟΣ &amp; ΠΑΡΑΓΩΓΩΝ ΕΥΘΥΝΕΣ - ΑΡΜΟΔΙΟΤΗΤΕΣ</vt:lpstr>
      <vt:lpstr>ΜΕΤΑΓΓΙΣΗ ΑΙΜΑΤΟΣ &amp; ΠΑΡΑΓΩΓΩΝ ΒΑΣΙΚΕΣ ΑΡΧΕΣ</vt:lpstr>
      <vt:lpstr>ΕΠΙΠΛΟΚΕΣ ΜΕΤΑΓΓΙΣΕΩΝ  ΑΙΜΑΤΟΣ ΚΑΙ ΠΑΡΑΓΩΓΩΝ</vt:lpstr>
      <vt:lpstr>ΣΥΣΚΕΥΕΣ ΧΟΡΗΓΗΣΗΣ –  ΑΡΙΘΜΟΣ ΣΤΑΓΟΝΩΝ/ ΛΕΠΤΟ</vt:lpstr>
      <vt:lpstr>ΡΥΘΜΙΣΗ ΡΟΗΣ –  ΣΤΑΓΟΝΕΣ ΑΝΑ ΛΕΠΤΟ </vt:lpstr>
      <vt:lpstr>ΡΥΘΜΙΣΗ ΡΟΗΣ –  ΣΤΑΓΟΝΕΣ ΑΝΑ ΛΕΠΤΟ </vt:lpstr>
      <vt:lpstr>Υπολογισμός δόσης σε ενδοφλέβια διαλύματα</vt:lpstr>
      <vt:lpstr>H απλή μέθοδος των τριών</vt:lpstr>
      <vt:lpstr>Ποσοστά</vt:lpstr>
      <vt:lpstr>ΕΝΔΕΙΚΤΙΚΗ ΒΙΒΛΙΟΓΡΑΦΙΑ</vt:lpstr>
      <vt:lpstr>ΕΝΔΕΙΚΤΙΚΗ ΒΙΒΛΙΟΓΡΑΦΙΑ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2017-08-01T15:40:51Z</dcterms:created>
  <dcterms:modified xsi:type="dcterms:W3CDTF">2023-04-23T18:57:31Z</dcterms:modified>
</cp:coreProperties>
</file>