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52"/>
  </p:notesMasterIdLst>
  <p:handoutMasterIdLst>
    <p:handoutMasterId r:id="rId53"/>
  </p:handoutMasterIdLst>
  <p:sldIdLst>
    <p:sldId id="476" r:id="rId5"/>
    <p:sldId id="426" r:id="rId6"/>
    <p:sldId id="427" r:id="rId7"/>
    <p:sldId id="475" r:id="rId8"/>
    <p:sldId id="478" r:id="rId9"/>
    <p:sldId id="477" r:id="rId10"/>
    <p:sldId id="480" r:id="rId11"/>
    <p:sldId id="481" r:id="rId12"/>
    <p:sldId id="483" r:id="rId13"/>
    <p:sldId id="484" r:id="rId14"/>
    <p:sldId id="551" r:id="rId15"/>
    <p:sldId id="486" r:id="rId16"/>
    <p:sldId id="487" r:id="rId17"/>
    <p:sldId id="488" r:id="rId18"/>
    <p:sldId id="489" r:id="rId19"/>
    <p:sldId id="549" r:id="rId20"/>
    <p:sldId id="552" r:id="rId21"/>
    <p:sldId id="492" r:id="rId22"/>
    <p:sldId id="493" r:id="rId23"/>
    <p:sldId id="494" r:id="rId24"/>
    <p:sldId id="495" r:id="rId25"/>
    <p:sldId id="496" r:id="rId26"/>
    <p:sldId id="553" r:id="rId27"/>
    <p:sldId id="498" r:id="rId28"/>
    <p:sldId id="499" r:id="rId29"/>
    <p:sldId id="500" r:id="rId30"/>
    <p:sldId id="501" r:id="rId31"/>
    <p:sldId id="502" r:id="rId32"/>
    <p:sldId id="554" r:id="rId33"/>
    <p:sldId id="504" r:id="rId34"/>
    <p:sldId id="505" r:id="rId35"/>
    <p:sldId id="506" r:id="rId36"/>
    <p:sldId id="507" r:id="rId37"/>
    <p:sldId id="510" r:id="rId38"/>
    <p:sldId id="511" r:id="rId39"/>
    <p:sldId id="508" r:id="rId40"/>
    <p:sldId id="555" r:id="rId41"/>
    <p:sldId id="513" r:id="rId42"/>
    <p:sldId id="514" r:id="rId43"/>
    <p:sldId id="515" r:id="rId44"/>
    <p:sldId id="516" r:id="rId45"/>
    <p:sldId id="550" r:id="rId46"/>
    <p:sldId id="556" r:id="rId47"/>
    <p:sldId id="544" r:id="rId48"/>
    <p:sldId id="546" r:id="rId49"/>
    <p:sldId id="545" r:id="rId50"/>
    <p:sldId id="557"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275CAE"/>
    <a:srgbClr val="107D42"/>
    <a:srgbClr val="8967FF"/>
    <a:srgbClr val="BE6011"/>
    <a:srgbClr val="0066CC"/>
    <a:srgbClr val="00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89" d="100"/>
          <a:sy n="89" d="100"/>
        </p:scale>
        <p:origin x="-1114"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747E968-F52E-477B-B308-851BA5E9D933}" type="datetimeFigureOut">
              <a:rPr lang="en-US"/>
              <a:pPr>
                <a:defRPr/>
              </a:pPr>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0386C8-16B6-45AA-AC2B-CC03986F98F4}" type="slidenum">
              <a:rPr lang="en-US" altLang="en-US"/>
              <a:pPr/>
              <a:t>‹#›</a:t>
            </a:fld>
            <a:endParaRPr lang="en-US" altLang="en-US"/>
          </a:p>
        </p:txBody>
      </p:sp>
    </p:spTree>
    <p:extLst>
      <p:ext uri="{BB962C8B-B14F-4D97-AF65-F5344CB8AC3E}">
        <p14:creationId xmlns:p14="http://schemas.microsoft.com/office/powerpoint/2010/main" val="3590104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E62922-1DF8-4418-B806-AF0ECEF75F94}" type="datetimeFigureOut">
              <a:rPr lang="en-US"/>
              <a:pPr>
                <a:defRPr/>
              </a:pPr>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18B88E-4974-4FA3-AB19-AA127218492A}" type="slidenum">
              <a:rPr lang="en-US" altLang="en-US"/>
              <a:pPr/>
              <a:t>‹#›</a:t>
            </a:fld>
            <a:endParaRPr lang="en-US" altLang="en-US"/>
          </a:p>
        </p:txBody>
      </p:sp>
    </p:spTree>
    <p:extLst>
      <p:ext uri="{BB962C8B-B14F-4D97-AF65-F5344CB8AC3E}">
        <p14:creationId xmlns:p14="http://schemas.microsoft.com/office/powerpoint/2010/main" val="27326373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765991-CE24-4D03-8C5C-AC57654F363B}" type="slidenum">
              <a:rPr lang="en-US" altLang="en-US" sz="1200"/>
              <a:pPr eaLnBrk="1" hangingPunct="1"/>
              <a:t>32</a:t>
            </a:fld>
            <a:endParaRPr lang="en-US" altLang="en-US" sz="1200"/>
          </a:p>
        </p:txBody>
      </p:sp>
    </p:spTree>
    <p:extLst>
      <p:ext uri="{BB962C8B-B14F-4D97-AF65-F5344CB8AC3E}">
        <p14:creationId xmlns:p14="http://schemas.microsoft.com/office/powerpoint/2010/main" val="363999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smtClean="0">
                <a:solidFill>
                  <a:srgbClr val="80808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228356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CB84425-F5EC-4607-B195-C4CAC03849E5}" type="slidenum">
              <a:rPr lang="en-US" altLang="en-US"/>
              <a:pPr/>
              <a:t>‹#›</a:t>
            </a:fld>
            <a:endParaRPr lang="en-US" altLang="en-US"/>
          </a:p>
        </p:txBody>
      </p:sp>
    </p:spTree>
    <p:extLst>
      <p:ext uri="{BB962C8B-B14F-4D97-AF65-F5344CB8AC3E}">
        <p14:creationId xmlns:p14="http://schemas.microsoft.com/office/powerpoint/2010/main" val="185767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469FE9E-8248-4DC9-A4CB-2EF9B8073243}" type="slidenum">
              <a:rPr lang="en-US" altLang="en-US"/>
              <a:pPr/>
              <a:t>‹#›</a:t>
            </a:fld>
            <a:endParaRPr lang="en-US" altLang="en-US"/>
          </a:p>
        </p:txBody>
      </p:sp>
    </p:spTree>
    <p:extLst>
      <p:ext uri="{BB962C8B-B14F-4D97-AF65-F5344CB8AC3E}">
        <p14:creationId xmlns:p14="http://schemas.microsoft.com/office/powerpoint/2010/main" val="148077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58A5677-BEA9-4083-B667-78D612599622}" type="slidenum">
              <a:rPr lang="en-US" altLang="en-US"/>
              <a:pPr/>
              <a:t>‹#›</a:t>
            </a:fld>
            <a:endParaRPr lang="en-US" altLang="en-US"/>
          </a:p>
        </p:txBody>
      </p:sp>
    </p:spTree>
    <p:extLst>
      <p:ext uri="{BB962C8B-B14F-4D97-AF65-F5344CB8AC3E}">
        <p14:creationId xmlns:p14="http://schemas.microsoft.com/office/powerpoint/2010/main" val="271127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2BF115-561B-4279-A714-908F4EC83931}" type="slidenum">
              <a:rPr lang="en-US" altLang="en-US"/>
              <a:pPr/>
              <a:t>‹#›</a:t>
            </a:fld>
            <a:endParaRPr lang="en-US" altLang="en-US"/>
          </a:p>
        </p:txBody>
      </p:sp>
    </p:spTree>
    <p:extLst>
      <p:ext uri="{BB962C8B-B14F-4D97-AF65-F5344CB8AC3E}">
        <p14:creationId xmlns:p14="http://schemas.microsoft.com/office/powerpoint/2010/main" val="63280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D72D865-8458-4CA6-BBB1-8A139346A4B6}" type="slidenum">
              <a:rPr lang="en-US" altLang="en-US"/>
              <a:pPr/>
              <a:t>‹#›</a:t>
            </a:fld>
            <a:endParaRPr lang="en-US" altLang="en-US"/>
          </a:p>
        </p:txBody>
      </p:sp>
    </p:spTree>
    <p:extLst>
      <p:ext uri="{BB962C8B-B14F-4D97-AF65-F5344CB8AC3E}">
        <p14:creationId xmlns:p14="http://schemas.microsoft.com/office/powerpoint/2010/main" val="406258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7F7384-E088-43F7-8E25-0AB2A391E7D1}" type="slidenum">
              <a:rPr lang="en-US" altLang="en-US"/>
              <a:pPr/>
              <a:t>‹#›</a:t>
            </a:fld>
            <a:endParaRPr lang="en-US" altLang="en-US"/>
          </a:p>
        </p:txBody>
      </p:sp>
    </p:spTree>
    <p:extLst>
      <p:ext uri="{BB962C8B-B14F-4D97-AF65-F5344CB8AC3E}">
        <p14:creationId xmlns:p14="http://schemas.microsoft.com/office/powerpoint/2010/main" val="217671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6776AA-11FF-41C5-8610-A541CD7AB783}" type="slidenum">
              <a:rPr lang="en-US" altLang="en-US"/>
              <a:pPr/>
              <a:t>‹#›</a:t>
            </a:fld>
            <a:endParaRPr lang="en-US" altLang="en-US"/>
          </a:p>
        </p:txBody>
      </p:sp>
    </p:spTree>
    <p:extLst>
      <p:ext uri="{BB962C8B-B14F-4D97-AF65-F5344CB8AC3E}">
        <p14:creationId xmlns:p14="http://schemas.microsoft.com/office/powerpoint/2010/main" val="84573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319642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9C27691-C138-4DBD-B3DA-DC4AF706983E}" type="slidenum">
              <a:rPr lang="en-US" altLang="en-US"/>
              <a:pPr/>
              <a:t>‹#›</a:t>
            </a:fld>
            <a:endParaRPr lang="en-US" altLang="en-US"/>
          </a:p>
        </p:txBody>
      </p:sp>
    </p:spTree>
    <p:extLst>
      <p:ext uri="{BB962C8B-B14F-4D97-AF65-F5344CB8AC3E}">
        <p14:creationId xmlns:p14="http://schemas.microsoft.com/office/powerpoint/2010/main" val="1202251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88700A-5E15-4B4C-9DD1-7AD509B20B0B}" type="slidenum">
              <a:rPr lang="en-US" altLang="en-US"/>
              <a:pPr/>
              <a:t>‹#›</a:t>
            </a:fld>
            <a:endParaRPr lang="en-US" altLang="en-US"/>
          </a:p>
        </p:txBody>
      </p:sp>
    </p:spTree>
    <p:extLst>
      <p:ext uri="{BB962C8B-B14F-4D97-AF65-F5344CB8AC3E}">
        <p14:creationId xmlns:p14="http://schemas.microsoft.com/office/powerpoint/2010/main" val="184309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730975B-2526-4D7B-B0BC-9E7D93153B71}" type="slidenum">
              <a:rPr lang="en-US" altLang="en-US"/>
              <a:pPr/>
              <a:t>‹#›</a:t>
            </a:fld>
            <a:endParaRPr lang="en-US" altLang="en-US"/>
          </a:p>
        </p:txBody>
      </p:sp>
    </p:spTree>
    <p:extLst>
      <p:ext uri="{BB962C8B-B14F-4D97-AF65-F5344CB8AC3E}">
        <p14:creationId xmlns:p14="http://schemas.microsoft.com/office/powerpoint/2010/main" val="284455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04B99D3-7102-4981-9FE5-9C45B6EDE534}" type="slidenum">
              <a:rPr lang="en-US" altLang="en-US"/>
              <a:pPr/>
              <a:t>‹#›</a:t>
            </a:fld>
            <a:endParaRPr lang="en-US" altLang="en-US"/>
          </a:p>
        </p:txBody>
      </p:sp>
    </p:spTree>
    <p:extLst>
      <p:ext uri="{BB962C8B-B14F-4D97-AF65-F5344CB8AC3E}">
        <p14:creationId xmlns:p14="http://schemas.microsoft.com/office/powerpoint/2010/main" val="250511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8FF0811-340B-4286-9F6D-562C7081602B}" type="slidenum">
              <a:rPr lang="en-US" altLang="en-US"/>
              <a:pPr/>
              <a:t>‹#›</a:t>
            </a:fld>
            <a:endParaRPr lang="en-US" altLang="en-US"/>
          </a:p>
        </p:txBody>
      </p:sp>
    </p:spTree>
    <p:extLst>
      <p:ext uri="{BB962C8B-B14F-4D97-AF65-F5344CB8AC3E}">
        <p14:creationId xmlns:p14="http://schemas.microsoft.com/office/powerpoint/2010/main" val="2067675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smtClean="0"/>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310020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E12C79D-CC38-4E8A-82D7-5E9CFE90D1E5}" type="slidenum">
              <a:rPr lang="en-US" altLang="en-US"/>
              <a:pPr/>
              <a:t>‹#›</a:t>
            </a:fld>
            <a:endParaRPr lang="en-US" altLang="en-US"/>
          </a:p>
        </p:txBody>
      </p:sp>
    </p:spTree>
    <p:extLst>
      <p:ext uri="{BB962C8B-B14F-4D97-AF65-F5344CB8AC3E}">
        <p14:creationId xmlns:p14="http://schemas.microsoft.com/office/powerpoint/2010/main" val="1993278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05D86B1-6CF2-4ECA-888A-D8C148FE928E}" type="slidenum">
              <a:rPr lang="en-US" altLang="en-US"/>
              <a:pPr/>
              <a:t>‹#›</a:t>
            </a:fld>
            <a:endParaRPr lang="en-US" altLang="en-US"/>
          </a:p>
        </p:txBody>
      </p:sp>
    </p:spTree>
    <p:extLst>
      <p:ext uri="{BB962C8B-B14F-4D97-AF65-F5344CB8AC3E}">
        <p14:creationId xmlns:p14="http://schemas.microsoft.com/office/powerpoint/2010/main" val="3110170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4650212-4D58-442E-825D-1B6EB96DEAD9}" type="slidenum">
              <a:rPr lang="en-US" altLang="en-US"/>
              <a:pPr/>
              <a:t>‹#›</a:t>
            </a:fld>
            <a:endParaRPr lang="en-US" altLang="en-US"/>
          </a:p>
        </p:txBody>
      </p:sp>
    </p:spTree>
    <p:extLst>
      <p:ext uri="{BB962C8B-B14F-4D97-AF65-F5344CB8AC3E}">
        <p14:creationId xmlns:p14="http://schemas.microsoft.com/office/powerpoint/2010/main" val="1745507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189618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D388045-0213-42CA-92BA-AD24ADA8558B}" type="slidenum">
              <a:rPr lang="en-US" altLang="en-US"/>
              <a:pPr/>
              <a:t>‹#›</a:t>
            </a:fld>
            <a:endParaRPr lang="en-US" altLang="en-US"/>
          </a:p>
        </p:txBody>
      </p:sp>
    </p:spTree>
    <p:extLst>
      <p:ext uri="{BB962C8B-B14F-4D97-AF65-F5344CB8AC3E}">
        <p14:creationId xmlns:p14="http://schemas.microsoft.com/office/powerpoint/2010/main" val="13897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1763D99-0EEC-4C10-BD2D-08B6EAF990C6}" type="slidenum">
              <a:rPr lang="en-US" altLang="en-US"/>
              <a:pPr/>
              <a:t>‹#›</a:t>
            </a:fld>
            <a:endParaRPr lang="en-US" altLang="en-US"/>
          </a:p>
        </p:txBody>
      </p:sp>
    </p:spTree>
    <p:extLst>
      <p:ext uri="{BB962C8B-B14F-4D97-AF65-F5344CB8AC3E}">
        <p14:creationId xmlns:p14="http://schemas.microsoft.com/office/powerpoint/2010/main" val="3877751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8B397A7-1FD2-4029-892B-220D96F06AF2}" type="slidenum">
              <a:rPr lang="en-US" altLang="en-US"/>
              <a:pPr/>
              <a:t>‹#›</a:t>
            </a:fld>
            <a:endParaRPr lang="en-US" altLang="en-US"/>
          </a:p>
        </p:txBody>
      </p:sp>
    </p:spTree>
    <p:extLst>
      <p:ext uri="{BB962C8B-B14F-4D97-AF65-F5344CB8AC3E}">
        <p14:creationId xmlns:p14="http://schemas.microsoft.com/office/powerpoint/2010/main" val="408435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D9ECFA9-1E61-4AF0-9C30-B19850FA6B29}" type="slidenum">
              <a:rPr lang="en-US" altLang="en-US"/>
              <a:pPr/>
              <a:t>‹#›</a:t>
            </a:fld>
            <a:endParaRPr lang="en-US" altLang="en-US"/>
          </a:p>
        </p:txBody>
      </p:sp>
    </p:spTree>
    <p:extLst>
      <p:ext uri="{BB962C8B-B14F-4D97-AF65-F5344CB8AC3E}">
        <p14:creationId xmlns:p14="http://schemas.microsoft.com/office/powerpoint/2010/main" val="302706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86F5284-A96C-44CE-9BD5-0538B61B9E27}" type="slidenum">
              <a:rPr lang="en-US" altLang="en-US"/>
              <a:pPr/>
              <a:t>‹#›</a:t>
            </a:fld>
            <a:endParaRPr lang="en-US" altLang="en-US"/>
          </a:p>
        </p:txBody>
      </p:sp>
    </p:spTree>
    <p:extLst>
      <p:ext uri="{BB962C8B-B14F-4D97-AF65-F5344CB8AC3E}">
        <p14:creationId xmlns:p14="http://schemas.microsoft.com/office/powerpoint/2010/main" val="366109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8A998E6-45E8-4C5F-9C88-96D30CCFB154}" type="slidenum">
              <a:rPr lang="en-US" altLang="en-US"/>
              <a:pPr/>
              <a:t>‹#›</a:t>
            </a:fld>
            <a:endParaRPr lang="en-US" altLang="en-US"/>
          </a:p>
        </p:txBody>
      </p:sp>
    </p:spTree>
    <p:extLst>
      <p:ext uri="{BB962C8B-B14F-4D97-AF65-F5344CB8AC3E}">
        <p14:creationId xmlns:p14="http://schemas.microsoft.com/office/powerpoint/2010/main" val="2077430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2487913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DC3284E-E99E-4160-A283-D6476F65C94D}" type="slidenum">
              <a:rPr lang="en-US" altLang="en-US"/>
              <a:pPr/>
              <a:t>‹#›</a:t>
            </a:fld>
            <a:endParaRPr lang="en-US" altLang="en-US"/>
          </a:p>
        </p:txBody>
      </p:sp>
    </p:spTree>
    <p:extLst>
      <p:ext uri="{BB962C8B-B14F-4D97-AF65-F5344CB8AC3E}">
        <p14:creationId xmlns:p14="http://schemas.microsoft.com/office/powerpoint/2010/main" val="191512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9DC939F-C590-4C1D-9F86-718628DCFEE8}" type="slidenum">
              <a:rPr lang="en-US" altLang="en-US"/>
              <a:pPr/>
              <a:t>‹#›</a:t>
            </a:fld>
            <a:endParaRPr lang="en-US" altLang="en-US"/>
          </a:p>
        </p:txBody>
      </p:sp>
    </p:spTree>
    <p:extLst>
      <p:ext uri="{BB962C8B-B14F-4D97-AF65-F5344CB8AC3E}">
        <p14:creationId xmlns:p14="http://schemas.microsoft.com/office/powerpoint/2010/main" val="1705363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9CD6C7F-0AAD-45A7-A2EA-C1B5B17E2198}" type="slidenum">
              <a:rPr lang="en-US" altLang="en-US"/>
              <a:pPr/>
              <a:t>‹#›</a:t>
            </a:fld>
            <a:endParaRPr lang="en-US" altLang="en-US"/>
          </a:p>
        </p:txBody>
      </p:sp>
    </p:spTree>
    <p:extLst>
      <p:ext uri="{BB962C8B-B14F-4D97-AF65-F5344CB8AC3E}">
        <p14:creationId xmlns:p14="http://schemas.microsoft.com/office/powerpoint/2010/main" val="679065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429174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66E430F-EEAA-4145-AB3E-90353169A65D}" type="slidenum">
              <a:rPr lang="en-US" altLang="en-US"/>
              <a:pPr/>
              <a:t>‹#›</a:t>
            </a:fld>
            <a:endParaRPr lang="en-US" altLang="en-US"/>
          </a:p>
        </p:txBody>
      </p:sp>
    </p:spTree>
    <p:extLst>
      <p:ext uri="{BB962C8B-B14F-4D97-AF65-F5344CB8AC3E}">
        <p14:creationId xmlns:p14="http://schemas.microsoft.com/office/powerpoint/2010/main" val="3748209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6D18029-C138-45AF-A0FC-07949716D0E7}" type="slidenum">
              <a:rPr lang="en-US" altLang="en-US"/>
              <a:pPr/>
              <a:t>‹#›</a:t>
            </a:fld>
            <a:endParaRPr lang="en-US" altLang="en-US"/>
          </a:p>
        </p:txBody>
      </p:sp>
    </p:spTree>
    <p:extLst>
      <p:ext uri="{BB962C8B-B14F-4D97-AF65-F5344CB8AC3E}">
        <p14:creationId xmlns:p14="http://schemas.microsoft.com/office/powerpoint/2010/main" val="1542174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885E526-D9E3-4109-A581-2899DD7547BF}" type="slidenum">
              <a:rPr lang="en-US" altLang="en-US"/>
              <a:pPr/>
              <a:t>‹#›</a:t>
            </a:fld>
            <a:endParaRPr lang="en-US" altLang="en-US"/>
          </a:p>
        </p:txBody>
      </p:sp>
    </p:spTree>
    <p:extLst>
      <p:ext uri="{BB962C8B-B14F-4D97-AF65-F5344CB8AC3E}">
        <p14:creationId xmlns:p14="http://schemas.microsoft.com/office/powerpoint/2010/main" val="250782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B6F76F8-B43B-40B6-87C6-5F2E483698BD}" type="slidenum">
              <a:rPr lang="en-US" altLang="en-US"/>
              <a:pPr/>
              <a:t>‹#›</a:t>
            </a:fld>
            <a:endParaRPr lang="en-US" altLang="en-US"/>
          </a:p>
        </p:txBody>
      </p:sp>
    </p:spTree>
    <p:extLst>
      <p:ext uri="{BB962C8B-B14F-4D97-AF65-F5344CB8AC3E}">
        <p14:creationId xmlns:p14="http://schemas.microsoft.com/office/powerpoint/2010/main" val="4040449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0ACD805-2966-4B2C-A21C-77D3516A3F1A}" type="slidenum">
              <a:rPr lang="en-US" altLang="en-US"/>
              <a:pPr/>
              <a:t>‹#›</a:t>
            </a:fld>
            <a:endParaRPr lang="en-US" altLang="en-US"/>
          </a:p>
        </p:txBody>
      </p:sp>
    </p:spTree>
    <p:extLst>
      <p:ext uri="{BB962C8B-B14F-4D97-AF65-F5344CB8AC3E}">
        <p14:creationId xmlns:p14="http://schemas.microsoft.com/office/powerpoint/2010/main" val="479744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9BACC23-4109-4A48-A895-DFD13E055BD0}" type="slidenum">
              <a:rPr lang="en-US" altLang="en-US"/>
              <a:pPr/>
              <a:t>‹#›</a:t>
            </a:fld>
            <a:endParaRPr lang="en-US" altLang="en-US"/>
          </a:p>
        </p:txBody>
      </p:sp>
    </p:spTree>
    <p:extLst>
      <p:ext uri="{BB962C8B-B14F-4D97-AF65-F5344CB8AC3E}">
        <p14:creationId xmlns:p14="http://schemas.microsoft.com/office/powerpoint/2010/main" val="112655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smtClean="0">
                <a:solidFill>
                  <a:srgbClr val="80808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Tree>
    <p:extLst>
      <p:ext uri="{BB962C8B-B14F-4D97-AF65-F5344CB8AC3E}">
        <p14:creationId xmlns:p14="http://schemas.microsoft.com/office/powerpoint/2010/main" val="280293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61C2576-1462-4DE3-B9DF-1F4E3B97F0EB}" type="slidenum">
              <a:rPr lang="en-US" altLang="en-US"/>
              <a:pPr/>
              <a:t>‹#›</a:t>
            </a:fld>
            <a:endParaRPr lang="en-US" altLang="en-US"/>
          </a:p>
        </p:txBody>
      </p:sp>
    </p:spTree>
    <p:extLst>
      <p:ext uri="{BB962C8B-B14F-4D97-AF65-F5344CB8AC3E}">
        <p14:creationId xmlns:p14="http://schemas.microsoft.com/office/powerpoint/2010/main" val="238991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F881B48-DE58-4F80-B94C-E6580F2F7291}" type="slidenum">
              <a:rPr lang="en-US" altLang="en-US"/>
              <a:pPr/>
              <a:t>‹#›</a:t>
            </a:fld>
            <a:endParaRPr lang="en-US" altLang="en-US"/>
          </a:p>
        </p:txBody>
      </p:sp>
    </p:spTree>
    <p:extLst>
      <p:ext uri="{BB962C8B-B14F-4D97-AF65-F5344CB8AC3E}">
        <p14:creationId xmlns:p14="http://schemas.microsoft.com/office/powerpoint/2010/main" val="409736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3C6D358-EC1E-45AF-834A-D5697950D801}" type="slidenum">
              <a:rPr lang="en-US" altLang="en-US"/>
              <a:pPr/>
              <a:t>‹#›</a:t>
            </a:fld>
            <a:endParaRPr lang="en-US" altLang="en-US"/>
          </a:p>
        </p:txBody>
      </p:sp>
    </p:spTree>
    <p:extLst>
      <p:ext uri="{BB962C8B-B14F-4D97-AF65-F5344CB8AC3E}">
        <p14:creationId xmlns:p14="http://schemas.microsoft.com/office/powerpoint/2010/main" val="22310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smtClean="0">
                <a:solidFill>
                  <a:srgbClr val="00000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B557A3B-DF36-46B6-A84E-59612C1DAA3D}" type="slidenum">
              <a:rPr lang="en-US" altLang="en-US"/>
              <a:pPr/>
              <a:t>‹#›</a:t>
            </a:fld>
            <a:endParaRPr lang="en-US" altLang="en-US"/>
          </a:p>
        </p:txBody>
      </p:sp>
    </p:spTree>
    <p:extLst>
      <p:ext uri="{BB962C8B-B14F-4D97-AF65-F5344CB8AC3E}">
        <p14:creationId xmlns:p14="http://schemas.microsoft.com/office/powerpoint/2010/main" val="34537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chemeClr val="bg2"/>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2263" r:id="rId1"/>
    <p:sldLayoutId id="2147492264" r:id="rId2"/>
    <p:sldLayoutId id="2147492265" r:id="rId3"/>
    <p:sldLayoutId id="2147492266" r:id="rId4"/>
    <p:sldLayoutId id="2147492267" r:id="rId5"/>
    <p:sldLayoutId id="2147492268" r:id="rId6"/>
    <p:sldLayoutId id="2147492269" r:id="rId7"/>
    <p:sldLayoutId id="2147492270" r:id="rId8"/>
    <p:sldLayoutId id="2147492271" r:id="rId9"/>
    <p:sldLayoutId id="2147492272"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smtClean="0">
                <a:solidFill>
                  <a:srgbClr val="898989"/>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2273" r:id="rId1"/>
    <p:sldLayoutId id="2147492274" r:id="rId2"/>
    <p:sldLayoutId id="2147492275" r:id="rId3"/>
    <p:sldLayoutId id="2147492276" r:id="rId4"/>
    <p:sldLayoutId id="2147492277" r:id="rId5"/>
    <p:sldLayoutId id="2147492278" r:id="rId6"/>
    <p:sldLayoutId id="2147492279" r:id="rId7"/>
    <p:sldLayoutId id="2147492280" r:id="rId8"/>
    <p:sldLayoutId id="2147492281" r:id="rId9"/>
    <p:sldLayoutId id="2147492282" r:id="rId10"/>
    <p:sldLayoutId id="2147492283"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rgbClr val="80808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pic>
        <p:nvPicPr>
          <p:cNvPr id="3078"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2284" r:id="rId1"/>
    <p:sldLayoutId id="2147492285" r:id="rId2"/>
    <p:sldLayoutId id="2147492286" r:id="rId3"/>
    <p:sldLayoutId id="2147492287" r:id="rId4"/>
    <p:sldLayoutId id="2147492260" r:id="rId5"/>
    <p:sldLayoutId id="2147492288" r:id="rId6"/>
    <p:sldLayoutId id="2147492289" r:id="rId7"/>
    <p:sldLayoutId id="2147492290" r:id="rId8"/>
    <p:sldLayoutId id="2147492291" r:id="rId9"/>
    <p:sldLayoutId id="2147492292" r:id="rId10"/>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smtClean="0">
                <a:solidFill>
                  <a:srgbClr val="808080"/>
                </a:solidFill>
              </a:defRPr>
            </a:lvl1pPr>
          </a:lstStyle>
          <a:p>
            <a:pPr>
              <a:defRPr/>
            </a:pPr>
            <a:r>
              <a:rPr lang="en-US" dirty="0"/>
              <a:t>©2014 Cengage Learning. All Rights Reserved. May not be scanned, copied </a:t>
            </a:r>
            <a:r>
              <a:rPr lang="el-GR" dirty="0" smtClean="0"/>
              <a:t>ή</a:t>
            </a:r>
            <a:r>
              <a:rPr lang="en-US" dirty="0" smtClean="0"/>
              <a:t> </a:t>
            </a:r>
            <a:r>
              <a:rPr lang="en-US" dirty="0"/>
              <a:t>duplicated, </a:t>
            </a:r>
            <a:r>
              <a:rPr lang="el-GR" dirty="0" smtClean="0"/>
              <a:t>ή</a:t>
            </a:r>
            <a:r>
              <a:rPr lang="en-US" dirty="0" smtClean="0"/>
              <a:t> </a:t>
            </a:r>
            <a:r>
              <a:rPr lang="en-US" dirty="0"/>
              <a:t>posted to </a:t>
            </a:r>
            <a:r>
              <a:rPr lang="el-GR" dirty="0" smtClean="0"/>
              <a:t>ένα</a:t>
            </a:r>
            <a:r>
              <a:rPr lang="en-US" dirty="0" smtClean="0"/>
              <a:t> </a:t>
            </a:r>
            <a:r>
              <a:rPr lang="en-US" dirty="0"/>
              <a:t>publicly accessible website, </a:t>
            </a:r>
            <a:r>
              <a:rPr lang="en-US" dirty="0" smtClean="0"/>
              <a:t>in whole or in part. </a:t>
            </a:r>
            <a:endParaRPr lang="en-US" dirty="0"/>
          </a:p>
        </p:txBody>
      </p:sp>
      <p:pic>
        <p:nvPicPr>
          <p:cNvPr id="4101"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261" r:id="rId1"/>
    <p:sldLayoutId id="2147492293" r:id="rId2"/>
    <p:sldLayoutId id="2147492294" r:id="rId3"/>
    <p:sldLayoutId id="2147492295" r:id="rId4"/>
    <p:sldLayoutId id="2147492262" r:id="rId5"/>
    <p:sldLayoutId id="2147492296" r:id="rId6"/>
    <p:sldLayoutId id="2147492297" r:id="rId7"/>
    <p:sldLayoutId id="2147492298" r:id="rId8"/>
    <p:sldLayoutId id="2147492299" r:id="rId9"/>
    <p:sldLayoutId id="2147492300" r:id="rId10"/>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44035"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pic>
        <p:nvPicPr>
          <p:cNvPr id="44036"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4038"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4039"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44040" name="TextBox 11"/>
          <p:cNvSpPr txBox="1">
            <a:spLocks noChangeArrowheads="1"/>
          </p:cNvSpPr>
          <p:nvPr/>
        </p:nvSpPr>
        <p:spPr bwMode="auto">
          <a:xfrm>
            <a:off x="2286000" y="756186"/>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US" sz="4000" dirty="0" smtClean="0">
                <a:solidFill>
                  <a:schemeClr val="tx2"/>
                </a:solidFill>
              </a:rPr>
              <a:t>Ανάλυση Βραχυπρόθεσμων Αποφάσεων</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9</a:t>
            </a:r>
            <a:endParaRPr lang="en-US" sz="11000" noProof="1">
              <a:solidFill>
                <a:schemeClr val="tx2"/>
              </a:solidFill>
              <a:latin typeface="+mj-lt"/>
            </a:endParaRPr>
          </a:p>
        </p:txBody>
      </p:sp>
      <p:sp>
        <p:nvSpPr>
          <p:cNvPr id="44042"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altLang="en-US" sz="1600" dirty="0" smtClean="0">
                <a:solidFill>
                  <a:srgbClr val="275CAE"/>
                </a:solidFill>
              </a:rPr>
              <a:t>ΚΕΦΑΛΑΙΟ</a:t>
            </a:r>
            <a:endParaRPr lang="en-US" altLang="en-US" sz="1600" dirty="0">
              <a:solidFill>
                <a:srgbClr val="275CAE"/>
              </a:solidFill>
            </a:endParaRPr>
          </a:p>
        </p:txBody>
      </p:sp>
      <p:sp>
        <p:nvSpPr>
          <p:cNvPr id="44043" name="TextBox 10"/>
          <p:cNvSpPr txBox="1">
            <a:spLocks noChangeArrowheads="1"/>
          </p:cNvSpPr>
          <p:nvPr/>
        </p:nvSpPr>
        <p:spPr bwMode="auto">
          <a:xfrm>
            <a:off x="7696200" y="65532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 human/iStockphoto</a:t>
            </a:r>
          </a:p>
        </p:txBody>
      </p:sp>
      <p:sp>
        <p:nvSpPr>
          <p:cNvPr id="44044"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0000"/>
                </a:solidFill>
              </a:rPr>
              <a:t>©2014 Cengage Learning. All Rights Reserved. May not be scanned, copied </a:t>
            </a:r>
            <a:r>
              <a:rPr lang="el-GR" altLang="en-US" sz="900" dirty="0" smtClean="0">
                <a:solidFill>
                  <a:srgbClr val="000000"/>
                </a:solidFill>
              </a:rPr>
              <a:t>ή</a:t>
            </a:r>
            <a:r>
              <a:rPr lang="en-US" altLang="en-US" sz="900" dirty="0" smtClean="0">
                <a:solidFill>
                  <a:srgbClr val="000000"/>
                </a:solidFill>
              </a:rPr>
              <a:t> </a:t>
            </a:r>
            <a:r>
              <a:rPr lang="en-US" altLang="en-US" sz="900" dirty="0">
                <a:solidFill>
                  <a:srgbClr val="000000"/>
                </a:solidFill>
              </a:rPr>
              <a:t>duplicated, </a:t>
            </a:r>
            <a:r>
              <a:rPr lang="el-GR" altLang="en-US" sz="900" dirty="0" smtClean="0">
                <a:solidFill>
                  <a:srgbClr val="000000"/>
                </a:solidFill>
              </a:rPr>
              <a:t>ή</a:t>
            </a:r>
            <a:r>
              <a:rPr lang="en-US" altLang="en-US" sz="900" dirty="0" smtClean="0">
                <a:solidFill>
                  <a:srgbClr val="000000"/>
                </a:solidFill>
              </a:rPr>
              <a:t> </a:t>
            </a:r>
            <a:r>
              <a:rPr lang="en-US" altLang="en-US" sz="900" dirty="0">
                <a:solidFill>
                  <a:srgbClr val="000000"/>
                </a:solidFill>
              </a:rPr>
              <a:t>posted to </a:t>
            </a:r>
            <a:r>
              <a:rPr lang="el-GR" altLang="en-US" sz="900" dirty="0" smtClean="0">
                <a:solidFill>
                  <a:srgbClr val="000000"/>
                </a:solidFill>
              </a:rPr>
              <a:t>ένα</a:t>
            </a:r>
            <a:r>
              <a:rPr lang="en-US" altLang="en-US" sz="900" dirty="0" smtClean="0">
                <a:solidFill>
                  <a:srgbClr val="000000"/>
                </a:solidFill>
              </a:rPr>
              <a:t> </a:t>
            </a:r>
            <a:r>
              <a:rPr lang="en-US" altLang="en-US" sz="900" dirty="0">
                <a:solidFill>
                  <a:srgbClr val="000000"/>
                </a:solidFill>
              </a:rPr>
              <a:t>publicly accessible website, </a:t>
            </a:r>
            <a:r>
              <a:rPr lang="en-US" altLang="en-US" sz="900" dirty="0" smtClean="0">
                <a:solidFill>
                  <a:srgbClr val="000000"/>
                </a:solidFill>
              </a:rPr>
              <a:t>in whole or in part. </a:t>
            </a:r>
            <a:endParaRPr lang="en-US" altLang="en-US" sz="9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altLang="en-US" dirty="0"/>
              <a:t>Κ</a:t>
            </a:r>
            <a:r>
              <a:rPr lang="el-GR" altLang="en-US" dirty="0" smtClean="0"/>
              <a:t>όστη Ευκαιρίας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Τα </a:t>
            </a:r>
            <a:r>
              <a:rPr lang="el-GR" altLang="en-US" b="1" dirty="0" smtClean="0">
                <a:solidFill>
                  <a:srgbClr val="275CAE"/>
                </a:solidFill>
                <a:latin typeface="Tw Cen MT" panose="020B0602020104020603" pitchFamily="34" charset="0"/>
                <a:cs typeface="Times New Roman" panose="02020603050405020304" pitchFamily="18" charset="0"/>
              </a:rPr>
              <a:t>κόστη ευκαιρίας</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είναι τα </a:t>
            </a:r>
            <a:r>
              <a:rPr lang="el-GR" altLang="en-US" dirty="0">
                <a:latin typeface="Tw Cen MT" panose="020B0602020104020603" pitchFamily="34" charset="0"/>
                <a:cs typeface="Times New Roman" panose="02020603050405020304" pitchFamily="18" charset="0"/>
              </a:rPr>
              <a:t>οφέλη που </a:t>
            </a:r>
            <a:r>
              <a:rPr lang="el-GR" altLang="en-US" dirty="0" smtClean="0">
                <a:latin typeface="Tw Cen MT" panose="020B0602020104020603" pitchFamily="34" charset="0"/>
                <a:cs typeface="Times New Roman" panose="02020603050405020304" pitchFamily="18" charset="0"/>
              </a:rPr>
              <a:t>διαγράφονται ή </a:t>
            </a:r>
            <a:r>
              <a:rPr lang="el-GR" altLang="en-US" dirty="0">
                <a:latin typeface="Tw Cen MT" panose="020B0602020104020603" pitchFamily="34" charset="0"/>
                <a:cs typeface="Times New Roman" panose="02020603050405020304" pitchFamily="18" charset="0"/>
              </a:rPr>
              <a:t>χάνονται όταν επιλέγεται </a:t>
            </a:r>
            <a:r>
              <a:rPr lang="el-GR" altLang="en-US" dirty="0" smtClean="0">
                <a:latin typeface="Tw Cen MT" panose="020B0602020104020603" pitchFamily="34" charset="0"/>
                <a:cs typeface="Times New Roman" panose="02020603050405020304" pitchFamily="18" charset="0"/>
              </a:rPr>
              <a:t>μια </a:t>
            </a:r>
            <a:r>
              <a:rPr lang="el-GR" altLang="en-US" dirty="0">
                <a:latin typeface="Tw Cen MT" panose="020B0602020104020603" pitchFamily="34" charset="0"/>
                <a:cs typeface="Times New Roman" panose="02020603050405020304" pitchFamily="18" charset="0"/>
              </a:rPr>
              <a:t>εναλλακτική </a:t>
            </a:r>
            <a:r>
              <a:rPr lang="el-GR" altLang="en-US" dirty="0" smtClean="0">
                <a:latin typeface="Tw Cen MT" panose="020B0602020104020603" pitchFamily="34" charset="0"/>
                <a:cs typeface="Times New Roman" panose="02020603050405020304" pitchFamily="18" charset="0"/>
              </a:rPr>
              <a:t>λύση έναντι </a:t>
            </a:r>
            <a:r>
              <a:rPr lang="el-GR" altLang="en-US" dirty="0">
                <a:latin typeface="Tw Cen MT" panose="020B0602020104020603" pitchFamily="34" charset="0"/>
                <a:cs typeface="Times New Roman" panose="02020603050405020304" pitchFamily="18" charset="0"/>
              </a:rPr>
              <a:t>μιας άλλης και όταν η επιλογή εξαλείφει την </a:t>
            </a:r>
            <a:r>
              <a:rPr lang="el-GR" altLang="en-US" dirty="0" smtClean="0">
                <a:latin typeface="Tw Cen MT" panose="020B0602020104020603" pitchFamily="34" charset="0"/>
                <a:cs typeface="Times New Roman" panose="02020603050405020304" pitchFamily="18" charset="0"/>
              </a:rPr>
              <a:t>πιθανότητα ενός άλλου σχεδίου δράσης</a:t>
            </a:r>
            <a:r>
              <a:rPr lang="en-US" altLang="en-US" dirty="0" smtClean="0">
                <a:latin typeface="Tw Cen MT" panose="020B0602020104020603" pitchFamily="34"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κόστη ευκαιρίας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συχνά μπαίνουν στο παιχνίδι όταν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μια εταιρεία λειτουργεί κοντά στη δυναμικότητά της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και πρέπει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να διαλέξει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ποια προϊόντα ή υπηρεσίες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να προσφέρει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έσοδα που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θα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μπορούσαν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είχαν ληφθεί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από την εναλλακτική λύση που δεν επιλέχθηκε είναι το κόστος ευκαιρίας της επιλεγμένης εναλλακτικής λύσης.</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36279013"/>
              </p:ext>
            </p:extLst>
          </p:nvPr>
        </p:nvGraphicFramePr>
        <p:xfrm>
          <a:off x="0" y="1905000"/>
          <a:ext cx="9144000" cy="4724400"/>
        </p:xfrm>
        <a:graphic>
          <a:graphicData uri="http://schemas.openxmlformats.org/drawingml/2006/table">
            <a:tbl>
              <a:tblPr firstRow="1" bandRow="1">
                <a:tableStyleId>{2D5ABB26-0587-4C30-8999-92F81FD0307C}</a:tableStyleId>
              </a:tblPr>
              <a:tblGrid>
                <a:gridCol w="2286000"/>
                <a:gridCol w="2286000"/>
                <a:gridCol w="609600"/>
                <a:gridCol w="1066800"/>
                <a:gridCol w="228600"/>
                <a:gridCol w="381000"/>
                <a:gridCol w="762000"/>
                <a:gridCol w="152400"/>
                <a:gridCol w="1371600"/>
              </a:tblGrid>
              <a:tr h="223896">
                <a:tc gridSpan="9">
                  <a:txBody>
                    <a:bodyPr/>
                    <a:lstStyle/>
                    <a:p>
                      <a:r>
                        <a:rPr lang="el-GR" sz="1050" baseline="0" dirty="0" smtClean="0">
                          <a:solidFill>
                            <a:schemeClr val="tx1"/>
                          </a:solidFill>
                        </a:rPr>
                        <a:t>Η </a:t>
                      </a:r>
                      <a:r>
                        <a:rPr lang="en-US" sz="1050" baseline="0" smtClean="0">
                          <a:solidFill>
                            <a:schemeClr val="tx1"/>
                          </a:solidFill>
                        </a:rPr>
                        <a:t>Credit Bank </a:t>
                      </a:r>
                      <a:r>
                        <a:rPr lang="el-GR" sz="1050" baseline="0" dirty="0" smtClean="0">
                          <a:solidFill>
                            <a:schemeClr val="tx1"/>
                          </a:solidFill>
                        </a:rPr>
                        <a:t>συγκέντρωσε τις ακόλουθες μηνιαίες πληροφορίες που σχετίζονται με την αγορά μιας καινούριας ταμειακής μηχανής.</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l-GR" sz="1600" baseline="0" dirty="0" smtClean="0">
                        <a:solidFill>
                          <a:schemeClr val="tx2"/>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l-GR" sz="1600" baseline="0" dirty="0" smtClean="0">
                        <a:solidFill>
                          <a:schemeClr val="tx2"/>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endParaRPr lang="el-GR" sz="1050" baseline="0" dirty="0" smtClean="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l-GR" sz="1050" b="1" baseline="0" dirty="0" smtClean="0">
                          <a:solidFill>
                            <a:schemeClr val="tx1"/>
                          </a:solidFill>
                        </a:rPr>
                        <a:t>Μηχάνημα Α</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1" baseline="0" dirty="0" smtClean="0">
                          <a:solidFill>
                            <a:schemeClr val="tx1"/>
                          </a:solidFill>
                        </a:rPr>
                        <a:t>Μηχάνημα Β</a:t>
                      </a: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r>
                        <a:rPr lang="el-GR" sz="1050" dirty="0" smtClean="0">
                          <a:solidFill>
                            <a:schemeClr val="tx1"/>
                          </a:solidFill>
                        </a:rPr>
                        <a:t>Αύξηση</a:t>
                      </a:r>
                      <a:r>
                        <a:rPr lang="el-GR" sz="1050" baseline="0" dirty="0" smtClean="0">
                          <a:solidFill>
                            <a:schemeClr val="tx1"/>
                          </a:solidFill>
                        </a:rPr>
                        <a:t> στα έσοδα</a:t>
                      </a:r>
                      <a:endParaRPr lang="en-US" sz="105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1050" baseline="0" dirty="0" smtClean="0">
                          <a:solidFill>
                            <a:schemeClr val="tx1"/>
                          </a:solidFill>
                        </a:rPr>
                        <a:t>4.200$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l-GR" sz="1050" baseline="0" dirty="0" smtClean="0">
                          <a:solidFill>
                            <a:schemeClr val="tx1"/>
                          </a:solidFill>
                        </a:rPr>
                        <a:t>5.100$</a:t>
                      </a:r>
                    </a:p>
                  </a:txBody>
                  <a:tcPr>
                    <a:lnL>
                      <a:noFill/>
                    </a:lnL>
                    <a:lnR>
                      <a:noFill/>
                    </a:lnR>
                    <a:lnT>
                      <a:noFill/>
                    </a:lnT>
                    <a:lnB>
                      <a:noFill/>
                    </a:lnB>
                    <a:lnTlToBr w="12700" cmpd="sng">
                      <a:noFill/>
                      <a:prstDash val="solid"/>
                    </a:lnTlToBr>
                    <a:lnBlToTr w="12700" cmpd="sng">
                      <a:noFill/>
                      <a:prstDash val="solid"/>
                    </a:lnBlToTr>
                    <a:solidFill>
                      <a:srgbClr val="C7C4B5"/>
                    </a:solidFill>
                  </a:tcPr>
                </a:tc>
              </a:tr>
              <a:tr h="237067">
                <a:tc gridSpan="4">
                  <a:txBody>
                    <a:bodyPr/>
                    <a:lstStyle/>
                    <a:p>
                      <a:r>
                        <a:rPr lang="el-GR" sz="1050" dirty="0" smtClean="0">
                          <a:solidFill>
                            <a:schemeClr val="tx1"/>
                          </a:solidFill>
                        </a:rPr>
                        <a:t>Αύξηση στα ετήσια λειτουργικά κόστη:</a:t>
                      </a:r>
                      <a:endParaRPr lang="en-US" sz="105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1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1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r>
                        <a:rPr lang="el-GR" sz="1050" dirty="0" smtClean="0">
                          <a:solidFill>
                            <a:schemeClr val="tx1"/>
                          </a:solidFill>
                        </a:rPr>
                        <a:t>Άμεσα υλικά</a:t>
                      </a:r>
                      <a:endParaRPr lang="en-US" sz="105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1050" baseline="0" dirty="0" smtClean="0">
                          <a:solidFill>
                            <a:schemeClr val="tx1"/>
                          </a:solidFill>
                        </a:rPr>
                        <a:t>1.200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l-GR" sz="1050" baseline="0" dirty="0" smtClean="0">
                          <a:solidFill>
                            <a:schemeClr val="tx1"/>
                          </a:solidFill>
                        </a:rPr>
                        <a:t>1.200</a:t>
                      </a: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r>
                        <a:rPr lang="el-GR" sz="1050" dirty="0" smtClean="0">
                          <a:solidFill>
                            <a:schemeClr val="tx1"/>
                          </a:solidFill>
                        </a:rPr>
                        <a:t>Άμεση εργασία</a:t>
                      </a:r>
                      <a:endParaRPr lang="en-US" sz="105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1050" baseline="0" dirty="0" smtClean="0">
                          <a:solidFill>
                            <a:schemeClr val="tx1"/>
                          </a:solidFill>
                        </a:rPr>
                        <a:t>1.200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l-GR" sz="1050" baseline="0" dirty="0" smtClean="0">
                          <a:solidFill>
                            <a:schemeClr val="tx1"/>
                          </a:solidFill>
                        </a:rPr>
                        <a:t>1.600</a:t>
                      </a: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r>
                        <a:rPr lang="el-GR" sz="1050" dirty="0" smtClean="0">
                          <a:solidFill>
                            <a:schemeClr val="tx1"/>
                          </a:solidFill>
                        </a:rPr>
                        <a:t>Μεταβλητά</a:t>
                      </a:r>
                      <a:r>
                        <a:rPr lang="el-GR" sz="1050" baseline="0" dirty="0" smtClean="0">
                          <a:solidFill>
                            <a:schemeClr val="tx1"/>
                          </a:solidFill>
                        </a:rPr>
                        <a:t> γενικά βιομηχανικά έξοδα</a:t>
                      </a:r>
                      <a:endParaRPr lang="en-US" sz="105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1050" baseline="0" dirty="0" smtClean="0">
                          <a:solidFill>
                            <a:schemeClr val="tx1"/>
                          </a:solidFill>
                        </a:rPr>
                        <a:t>2.500</a:t>
                      </a:r>
                    </a:p>
                  </a:txBody>
                  <a:tcPr>
                    <a:lnL>
                      <a:noFill/>
                    </a:lnL>
                    <a:lnR>
                      <a:noFill/>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l-GR" sz="1050" baseline="0" dirty="0" smtClean="0">
                          <a:solidFill>
                            <a:schemeClr val="tx1"/>
                          </a:solidFill>
                        </a:rPr>
                        <a:t>2.900</a:t>
                      </a:r>
                    </a:p>
                  </a:txBody>
                  <a:tcPr>
                    <a:lnL>
                      <a:noFill/>
                    </a:lnL>
                    <a:lnR>
                      <a:noFill/>
                    </a:lnR>
                    <a:lnT>
                      <a:noFill/>
                    </a:lnT>
                    <a:lnB>
                      <a:noFill/>
                    </a:lnB>
                    <a:lnTlToBr w="12700" cmpd="sng">
                      <a:noFill/>
                      <a:prstDash val="solid"/>
                    </a:lnTlToBr>
                    <a:lnBlToTr w="12700" cmpd="sng">
                      <a:noFill/>
                      <a:prstDash val="solid"/>
                    </a:lnBlToTr>
                    <a:solidFill>
                      <a:srgbClr val="C7C4B5"/>
                    </a:solidFill>
                  </a:tcPr>
                </a:tc>
              </a:tr>
              <a:tr h="223896">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1"/>
                          </a:solidFill>
                        </a:rPr>
                        <a:t>Σταθερά </a:t>
                      </a:r>
                      <a:r>
                        <a:rPr lang="el-GR" sz="1050" baseline="0" dirty="0" smtClean="0">
                          <a:solidFill>
                            <a:schemeClr val="tx1"/>
                          </a:solidFill>
                        </a:rPr>
                        <a:t>γενικά βιομηχανικά έξοδα</a:t>
                      </a:r>
                      <a:endParaRPr lang="en-US" sz="1050" dirty="0" smtClean="0">
                        <a:solidFill>
                          <a:schemeClr val="tx1"/>
                        </a:solidFill>
                      </a:endParaRP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1050" baseline="0" dirty="0" smtClean="0">
                          <a:solidFill>
                            <a:schemeClr val="tx1"/>
                          </a:solidFill>
                        </a:rPr>
                        <a:t>1.400</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l-GR" sz="1050" baseline="0" dirty="0" smtClean="0">
                          <a:solidFill>
                            <a:schemeClr val="tx1"/>
                          </a:solidFill>
                        </a:rPr>
                        <a:t>1.400</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23896">
                <a:tc>
                  <a:txBody>
                    <a:bodyPr/>
                    <a:lstStyle/>
                    <a:p>
                      <a:r>
                        <a:rPr lang="el-GR" sz="105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endParaRPr lang="el-GR" sz="105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l-GR" sz="1050" b="1" baseline="0" dirty="0" smtClean="0">
                        <a:solidFill>
                          <a:srgbClr val="C00000"/>
                        </a:solidFill>
                      </a:endParaRP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368770">
                <a:tc gridSpan="9">
                  <a:txBody>
                    <a:bodyPr/>
                    <a:lstStyle/>
                    <a:p>
                      <a:pPr algn="ctr"/>
                      <a:r>
                        <a:rPr lang="en-US" sz="1050" b="1" baseline="0" smtClean="0">
                          <a:solidFill>
                            <a:schemeClr val="tx1"/>
                          </a:solidFill>
                        </a:rPr>
                        <a:t>Credit Bank</a:t>
                      </a:r>
                      <a:endParaRPr lang="en-US" sz="1050" b="1" baseline="0" dirty="0" smtClean="0">
                        <a:solidFill>
                          <a:schemeClr val="tx1"/>
                        </a:solidFill>
                      </a:endParaRPr>
                    </a:p>
                    <a:p>
                      <a:pPr algn="ctr"/>
                      <a:r>
                        <a:rPr lang="el-GR" sz="1050" b="1" baseline="0" dirty="0" smtClean="0">
                          <a:solidFill>
                            <a:schemeClr val="tx1"/>
                          </a:solidFill>
                        </a:rPr>
                        <a:t>Οριακή Ανάλυση</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368770">
                <a:tc gridSpan="3">
                  <a:txBody>
                    <a:bodyPr/>
                    <a:lstStyle/>
                    <a:p>
                      <a:pPr algn="ctr"/>
                      <a:endParaRPr lang="el-GR" sz="105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ctr"/>
                      <a:endParaRPr lang="el-GR" sz="12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ctr"/>
                      <a:endParaRPr lang="el-GR" sz="11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ctr"/>
                      <a:r>
                        <a:rPr lang="el-GR" sz="1050" b="1" baseline="0" dirty="0" smtClean="0">
                          <a:solidFill>
                            <a:schemeClr val="tx1"/>
                          </a:solidFill>
                        </a:rPr>
                        <a:t>Μηχάνημα 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1" baseline="0" dirty="0" smtClean="0">
                          <a:solidFill>
                            <a:schemeClr val="tx1"/>
                          </a:solidFill>
                        </a:rPr>
                        <a:t>Μηχάνημα Β</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1" dirty="0" smtClean="0">
                          <a:solidFill>
                            <a:schemeClr val="tx1"/>
                          </a:solidFill>
                        </a:rPr>
                        <a:t>Διαφορά Υπέρ του Μηχανήματος Β</a:t>
                      </a:r>
                      <a:endParaRPr lang="en-US" sz="1050" b="1"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gridSpan="3">
                  <a:txBody>
                    <a:bodyPr/>
                    <a:lstStyle/>
                    <a:p>
                      <a:r>
                        <a:rPr lang="el-GR" sz="1050" dirty="0" smtClean="0">
                          <a:solidFill>
                            <a:schemeClr val="tx1"/>
                          </a:solidFill>
                        </a:rPr>
                        <a:t>Αύξηση</a:t>
                      </a:r>
                      <a:r>
                        <a:rPr lang="el-GR" sz="1050" baseline="0" dirty="0" smtClean="0">
                          <a:solidFill>
                            <a:schemeClr val="tx1"/>
                          </a:solidFill>
                        </a:rPr>
                        <a:t> στα έσοδα</a:t>
                      </a:r>
                      <a:endParaRPr lang="en-US" sz="105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050" baseline="0" dirty="0" smtClean="0">
                          <a:solidFill>
                            <a:schemeClr val="tx1"/>
                          </a:solidFill>
                        </a:rPr>
                        <a:t>4.200$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050" baseline="0" dirty="0" smtClean="0">
                          <a:solidFill>
                            <a:schemeClr val="tx1"/>
                          </a:solidFill>
                        </a:rPr>
                        <a:t>5.100$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100" dirty="0" smtClean="0"/>
                        <a:t>900$</a:t>
                      </a:r>
                      <a:endParaRPr lang="en-US" sz="11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52400">
                <a:tc gridSpan="3">
                  <a:txBody>
                    <a:bodyPr/>
                    <a:lstStyle/>
                    <a:p>
                      <a:r>
                        <a:rPr lang="el-GR" sz="1050" dirty="0" smtClean="0">
                          <a:solidFill>
                            <a:schemeClr val="tx1"/>
                          </a:solidFill>
                        </a:rPr>
                        <a:t>Αύξηση στα ετήσια λειτουργικά κόστη που διαφέρουν ανάμεσα στις εναλλακτικές λύσεις:</a:t>
                      </a:r>
                      <a:endParaRPr lang="en-US" sz="105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endParaRPr lang="en-US" sz="16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endParaRPr lang="en-US" sz="16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endParaRPr lang="en-US" sz="11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gridSpan="3">
                  <a:txBody>
                    <a:bodyPr/>
                    <a:lstStyle/>
                    <a:p>
                      <a:r>
                        <a:rPr lang="el-GR" sz="1050" dirty="0" smtClean="0">
                          <a:solidFill>
                            <a:schemeClr val="tx1"/>
                          </a:solidFill>
                        </a:rPr>
                        <a:t>Άμεση εργασία</a:t>
                      </a:r>
                      <a:endParaRPr lang="en-US" sz="105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050" baseline="0" dirty="0" smtClean="0">
                          <a:solidFill>
                            <a:schemeClr val="tx1"/>
                          </a:solidFill>
                        </a:rPr>
                        <a:t>1.200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050" baseline="0" dirty="0" smtClean="0">
                          <a:solidFill>
                            <a:schemeClr val="tx1"/>
                          </a:solidFill>
                        </a:rPr>
                        <a:t>1.600$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100" dirty="0" smtClean="0"/>
                        <a:t>(400$)</a:t>
                      </a:r>
                      <a:endParaRPr lang="en-US" sz="11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gridSpan="3">
                  <a:txBody>
                    <a:bodyPr/>
                    <a:lstStyle/>
                    <a:p>
                      <a:r>
                        <a:rPr lang="el-GR" sz="1050" dirty="0" smtClean="0">
                          <a:solidFill>
                            <a:schemeClr val="tx1"/>
                          </a:solidFill>
                        </a:rPr>
                        <a:t>Μεταβλητά</a:t>
                      </a:r>
                      <a:r>
                        <a:rPr lang="el-GR" sz="1050" baseline="0" dirty="0" smtClean="0">
                          <a:solidFill>
                            <a:schemeClr val="tx1"/>
                          </a:solidFill>
                        </a:rPr>
                        <a:t> γενικά βιομηχανικά έξοδα</a:t>
                      </a:r>
                      <a:endParaRPr lang="en-US" sz="105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050" baseline="0" dirty="0" smtClean="0">
                          <a:solidFill>
                            <a:schemeClr val="tx1"/>
                          </a:solidFill>
                        </a:rPr>
                        <a:t>2.500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050" baseline="0" dirty="0" smtClean="0">
                          <a:solidFill>
                            <a:schemeClr val="tx1"/>
                          </a:solidFill>
                        </a:rPr>
                        <a:t>2.900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100" dirty="0" smtClean="0"/>
                        <a:t>(400)</a:t>
                      </a:r>
                      <a:endParaRPr lang="en-US" sz="1100" dirty="0" smtClean="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gridSpan="3">
                  <a:txBody>
                    <a:bodyPr/>
                    <a:lstStyle/>
                    <a:p>
                      <a:r>
                        <a:rPr lang="el-GR" sz="1050" dirty="0" smtClean="0">
                          <a:solidFill>
                            <a:schemeClr val="tx1"/>
                          </a:solidFill>
                        </a:rPr>
                        <a:t>Συνολική</a:t>
                      </a:r>
                      <a:r>
                        <a:rPr lang="el-GR" sz="1050" baseline="0" dirty="0" smtClean="0">
                          <a:solidFill>
                            <a:schemeClr val="tx1"/>
                          </a:solidFill>
                        </a:rPr>
                        <a:t> α</a:t>
                      </a:r>
                      <a:r>
                        <a:rPr lang="el-GR" sz="1050" dirty="0" smtClean="0">
                          <a:solidFill>
                            <a:schemeClr val="tx1"/>
                          </a:solidFill>
                        </a:rPr>
                        <a:t>ύξηση του λειτουργικού κόστους</a:t>
                      </a:r>
                      <a:endParaRPr lang="en-US" sz="105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050" baseline="0" dirty="0" smtClean="0">
                          <a:solidFill>
                            <a:schemeClr val="tx1"/>
                          </a:solidFill>
                        </a:rPr>
                        <a:t>3.700$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050" baseline="0" dirty="0" smtClean="0">
                          <a:solidFill>
                            <a:schemeClr val="tx1"/>
                          </a:solidFill>
                        </a:rPr>
                        <a:t>4.500$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100" dirty="0" smtClean="0"/>
                        <a:t>(800$)</a:t>
                      </a:r>
                      <a:endParaRPr lang="en-US" sz="11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3706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1"/>
                          </a:solidFill>
                        </a:rPr>
                        <a:t>Σταθερά </a:t>
                      </a:r>
                      <a:r>
                        <a:rPr lang="el-GR" sz="1050" baseline="0" dirty="0" smtClean="0">
                          <a:solidFill>
                            <a:schemeClr val="tx1"/>
                          </a:solidFill>
                        </a:rPr>
                        <a:t>γενικά βιομηχανικά έξοδα</a:t>
                      </a:r>
                      <a:endParaRPr lang="en-US" sz="105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l-GR" sz="16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050" baseline="0" dirty="0" smtClean="0">
                          <a:solidFill>
                            <a:schemeClr val="tx1"/>
                          </a:solidFill>
                        </a:rPr>
                        <a:t>500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050" baseline="0" dirty="0" smtClean="0">
                          <a:solidFill>
                            <a:schemeClr val="tx1"/>
                          </a:solidFill>
                        </a:rPr>
                        <a:t>600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1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100" dirty="0" smtClean="0"/>
                        <a:t>100$</a:t>
                      </a:r>
                      <a:endParaRPr lang="en-US" sz="11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47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52400"/>
            <a:ext cx="8229600" cy="914400"/>
          </a:xfrm>
        </p:spPr>
        <p:txBody>
          <a:bodyPr/>
          <a:lstStyle/>
          <a:p>
            <a:r>
              <a:rPr lang="el-GR" altLang="en-US" dirty="0">
                <a:ea typeface="Arial Unicode MS" panose="020B0604020202020204" pitchFamily="34" charset="-128"/>
              </a:rPr>
              <a:t>ΕΝΟΤΗΤΑ 2</a:t>
            </a:r>
            <a:r>
              <a:rPr lang="en-US" altLang="en-US" dirty="0">
                <a:ea typeface="Arial Unicode MS" panose="020B0604020202020204" pitchFamily="34" charset="-128"/>
              </a:rPr>
              <a:t>: </a:t>
            </a:r>
            <a:r>
              <a:rPr lang="el-GR" altLang="en-US" dirty="0">
                <a:ea typeface="Arial Unicode MS" panose="020B0604020202020204" pitchFamily="34" charset="-128"/>
              </a:rPr>
              <a:t>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Εκτελέστε οριακή</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ανάλυση για</a:t>
            </a:r>
            <a:endParaRPr lang="en-US" altLang="en-US" dirty="0" smtClean="0">
              <a:latin typeface="Tw Cen MT" panose="020B0602020104020603" pitchFamily="34"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αποφάσεις εξωτερικής ανάθεσης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αποφάσεις Ειδικών ειδικών παραγγελιών</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αποφάσεις κερδοφορίας τομέα</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αποφάσεις μείγματος πωλήσεων</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αποφάσεις πώλησης ή πρόσθετης επεξεργασίας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530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52400"/>
            <a:ext cx="8305800" cy="914400"/>
          </a:xfrm>
        </p:spPr>
        <p:txBody>
          <a:bodyPr/>
          <a:lstStyle/>
          <a:p>
            <a:r>
              <a:rPr lang="el-GR" altLang="en-US" dirty="0" smtClean="0"/>
              <a:t>Οριακή</a:t>
            </a:r>
            <a:r>
              <a:rPr lang="en-US" altLang="en-US" dirty="0" smtClean="0"/>
              <a:t> </a:t>
            </a:r>
            <a:r>
              <a:rPr lang="el-GR" altLang="en-US" dirty="0"/>
              <a:t>Α</a:t>
            </a:r>
            <a:r>
              <a:rPr lang="el-GR" altLang="en-US" dirty="0" smtClean="0"/>
              <a:t>νάλυση για</a:t>
            </a:r>
            <a:r>
              <a:rPr lang="en-US" altLang="en-US" dirty="0" smtClean="0"/>
              <a:t> </a:t>
            </a:r>
            <a:br>
              <a:rPr lang="en-US" altLang="en-US" dirty="0" smtClean="0"/>
            </a:br>
            <a:r>
              <a:rPr lang="el-GR" altLang="en-US" dirty="0" smtClean="0"/>
              <a:t>Αποφάσεις Εξωτερικής Ανάθεσης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solidFill>
                  <a:schemeClr val="tx1"/>
                </a:solidFill>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εξωτερική ανάθεση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a:t>
            </a:r>
            <a:r>
              <a:rPr lang="el-GR" altLang="en-US" sz="2400" dirty="0">
                <a:latin typeface="Tw Cen MT" panose="020B0602020104020603" pitchFamily="34" charset="0"/>
                <a:cs typeface="Times New Roman" panose="02020603050405020304" pitchFamily="18" charset="0"/>
              </a:rPr>
              <a:t>η χρήση προμηθευτών εκτός της εταιρείας για την παροχή υπηρεσιών ή την παραγωγή αγαθών που θα μπορούσαν να πραγματοποιηθούν ή να παραχθούν </a:t>
            </a:r>
            <a:r>
              <a:rPr lang="el-GR" altLang="en-US" sz="2400" dirty="0" smtClean="0">
                <a:latin typeface="Tw Cen MT" panose="020B0602020104020603" pitchFamily="34" charset="0"/>
                <a:cs typeface="Times New Roman" panose="02020603050405020304" pitchFamily="18" charset="0"/>
              </a:rPr>
              <a:t>εσωτερικά</a:t>
            </a:r>
            <a:r>
              <a:rPr lang="en-US" altLang="en-US" sz="2400" dirty="0" smtClean="0">
                <a:latin typeface="Tw Cen MT" panose="020B0602020104020603" pitchFamily="34" charset="0"/>
                <a:cs typeface="Times New Roman" panose="02020603050405020304" pitchFamily="18" charset="0"/>
              </a:rPr>
              <a:t>.</a:t>
            </a:r>
          </a:p>
          <a:p>
            <a:pPr lvl="1">
              <a:buClr>
                <a:srgbClr val="000000"/>
              </a:buClr>
            </a:pPr>
            <a:r>
              <a:rPr lang="el-GR" altLang="en-US" sz="2000"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Οι</a:t>
            </a:r>
            <a:r>
              <a:rPr lang="el-GR" altLang="en-US" sz="2000" b="1"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αποφάσεις για παραγωγή ή αγορά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είναι αποφάσεις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σχετικά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 το αν πρέπει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παραχθεί κάτι εσωτερικά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ή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αγοραστεί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από έναν εξωτερικό προμηθευτή, μπορεί να οδηγήσουν σε εξωτερική ανάθεση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εξωτερική ανάθεση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μπορεί να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μειώσει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την επένδυση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μιας επιχείρησης σε φυσικά περιουσιακά στοιχεία και σε ανθρώπινους πόρους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Μπορεί επίσης να μειώσει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λειτουργικά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να βελτιώσει τα λειτουργικό κέρδη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632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l-GR" altLang="en-US" dirty="0" smtClean="0"/>
              <a:t>Ανάλυση Εξωτερικής Ανάθεσης</a:t>
            </a:r>
            <a:endParaRPr lang="en-US" altLang="en-US" dirty="0" smtClean="0"/>
          </a:p>
        </p:txBody>
      </p:sp>
      <p:sp>
        <p:nvSpPr>
          <p:cNvPr id="3" name="Content Placeholder 2"/>
          <p:cNvSpPr>
            <a:spLocks noGrp="1"/>
          </p:cNvSpPr>
          <p:nvPr>
            <p:ph idx="1"/>
          </p:nvPr>
        </p:nvSpPr>
        <p:spPr>
          <a:extLst/>
        </p:spPr>
        <p:txBody>
          <a:bodyPr/>
          <a:lstStyle/>
          <a:p>
            <a:pPr>
              <a:defRPr/>
            </a:pPr>
            <a:r>
              <a:rPr lang="el-GR" sz="2400" dirty="0"/>
              <a:t>Στις κατασκευαστικές εταιρείες, μια κοινή απόφαση που αντιμετωπίζουν οι </a:t>
            </a:r>
            <a:r>
              <a:rPr lang="el-GR" sz="2400" dirty="0" smtClean="0"/>
              <a:t>μάνατζερ είναι το αν πρέπει να </a:t>
            </a:r>
            <a:r>
              <a:rPr lang="el-GR" sz="2400" dirty="0"/>
              <a:t>κατασκευαστούν ή να αγοραστούν ορισμένα ή όλα τα μέρη που χρησιμοποιούνται στη συναρμολόγηση των προϊόντων.</a:t>
            </a:r>
          </a:p>
          <a:p>
            <a:pPr lvl="1">
              <a:defRPr/>
            </a:pPr>
            <a:r>
              <a:rPr lang="el-GR" sz="2000" dirty="0" smtClean="0"/>
              <a:t>Οι μάνατζερ</a:t>
            </a:r>
            <a:r>
              <a:rPr lang="en-US" sz="2000" dirty="0" smtClean="0"/>
              <a:t> </a:t>
            </a:r>
            <a:r>
              <a:rPr lang="el-GR" sz="2000" dirty="0"/>
              <a:t>χρειάζονται τις ακόλουθες πληροφορίες για αυτήν την ανάλυση</a:t>
            </a:r>
            <a:r>
              <a:rPr lang="el-GR" sz="2000" dirty="0" smtClean="0"/>
              <a:t>:</a:t>
            </a:r>
          </a:p>
        </p:txBody>
      </p:sp>
      <p:sp>
        <p:nvSpPr>
          <p:cNvPr id="5734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01650417"/>
              </p:ext>
            </p:extLst>
          </p:nvPr>
        </p:nvGraphicFramePr>
        <p:xfrm>
          <a:off x="609600" y="4114800"/>
          <a:ext cx="7924800" cy="2095273"/>
        </p:xfrm>
        <a:graphic>
          <a:graphicData uri="http://schemas.openxmlformats.org/drawingml/2006/table">
            <a:tbl>
              <a:tblPr firstRow="1" bandRow="1">
                <a:tableStyleId>{5940675A-B579-460E-94D1-54222C63F5DA}</a:tableStyleId>
              </a:tblPr>
              <a:tblGrid>
                <a:gridCol w="3962400"/>
                <a:gridCol w="3962400"/>
              </a:tblGrid>
              <a:tr h="297406">
                <a:tc>
                  <a:txBody>
                    <a:bodyPr/>
                    <a:lstStyle/>
                    <a:p>
                      <a:r>
                        <a:rPr lang="el-GR" sz="1600" b="1" dirty="0" smtClean="0">
                          <a:solidFill>
                            <a:schemeClr val="tx2"/>
                          </a:solidFill>
                        </a:rPr>
                        <a:t>Πληροφορίες για την Παραγωγή</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1" dirty="0" smtClean="0">
                          <a:solidFill>
                            <a:schemeClr val="tx2"/>
                          </a:solidFill>
                        </a:rPr>
                        <a:t>Πληροφορίες για την Αγορά</a:t>
                      </a:r>
                      <a:endParaRPr lang="en-US" sz="1600" b="1"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759993">
                <a:tc>
                  <a:txBody>
                    <a:bodyPr/>
                    <a:lstStyle/>
                    <a:p>
                      <a:pPr marL="285750" indent="-285750">
                        <a:buFont typeface="Arial" panose="020B0604020202020204" pitchFamily="34" charset="0"/>
                        <a:buChar char="•"/>
                      </a:pPr>
                      <a:r>
                        <a:rPr lang="el-GR" sz="1600" dirty="0" smtClean="0">
                          <a:solidFill>
                            <a:schemeClr val="tx2"/>
                          </a:solidFill>
                        </a:rPr>
                        <a:t>Μεταβλητά κόστη από την παραγωγή</a:t>
                      </a:r>
                      <a:r>
                        <a:rPr lang="el-GR" sz="1600" baseline="0" dirty="0" smtClean="0">
                          <a:solidFill>
                            <a:schemeClr val="tx2"/>
                          </a:solidFill>
                        </a:rPr>
                        <a:t> του προϊόντος</a:t>
                      </a:r>
                      <a:endParaRPr lang="en-US" sz="1600" dirty="0">
                        <a:solidFill>
                          <a:schemeClr val="tx2"/>
                        </a:solidFill>
                      </a:endParaRPr>
                    </a:p>
                    <a:p>
                      <a:pPr marL="285750" indent="-285750">
                        <a:buFont typeface="Arial" panose="020B0604020202020204" pitchFamily="34" charset="0"/>
                        <a:buChar char="•"/>
                      </a:pPr>
                      <a:r>
                        <a:rPr lang="el-GR" sz="1600" dirty="0" smtClean="0">
                          <a:solidFill>
                            <a:schemeClr val="tx2"/>
                          </a:solidFill>
                        </a:rPr>
                        <a:t>Ανάγκη για πρόσθετα</a:t>
                      </a:r>
                      <a:r>
                        <a:rPr lang="el-GR" sz="1600" baseline="0" dirty="0" smtClean="0">
                          <a:solidFill>
                            <a:schemeClr val="tx2"/>
                          </a:solidFill>
                        </a:rPr>
                        <a:t> μηχανήματα</a:t>
                      </a:r>
                      <a:endParaRPr lang="en-US" sz="1600" dirty="0">
                        <a:solidFill>
                          <a:schemeClr val="tx2"/>
                        </a:solidFill>
                      </a:endParaRPr>
                    </a:p>
                    <a:p>
                      <a:pPr marL="285750" indent="-285750">
                        <a:buFont typeface="Arial" panose="020B0604020202020204" pitchFamily="34" charset="0"/>
                        <a:buChar char="•"/>
                      </a:pPr>
                      <a:r>
                        <a:rPr lang="el-GR" sz="1600" dirty="0" smtClean="0">
                          <a:solidFill>
                            <a:schemeClr val="tx2"/>
                          </a:solidFill>
                        </a:rPr>
                        <a:t>Οριακά σταθερά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l-GR" sz="1600" dirty="0" smtClean="0">
                          <a:solidFill>
                            <a:schemeClr val="tx2"/>
                          </a:solidFill>
                        </a:rPr>
                        <a:t>Τιμή</a:t>
                      </a:r>
                      <a:r>
                        <a:rPr lang="el-GR" sz="1600" baseline="0" dirty="0" smtClean="0">
                          <a:solidFill>
                            <a:schemeClr val="tx2"/>
                          </a:solidFill>
                        </a:rPr>
                        <a:t> α</a:t>
                      </a:r>
                      <a:r>
                        <a:rPr lang="el-GR" sz="1600" dirty="0" smtClean="0">
                          <a:solidFill>
                            <a:schemeClr val="tx2"/>
                          </a:solidFill>
                        </a:rPr>
                        <a:t>γοράς του προϊόντος</a:t>
                      </a:r>
                    </a:p>
                    <a:p>
                      <a:pPr marL="285750" indent="-285750">
                        <a:buFont typeface="Arial" panose="020B0604020202020204" pitchFamily="34" charset="0"/>
                        <a:buChar char="•"/>
                      </a:pPr>
                      <a:r>
                        <a:rPr lang="el-GR" sz="1600" dirty="0" smtClean="0">
                          <a:solidFill>
                            <a:schemeClr val="tx2"/>
                          </a:solidFill>
                        </a:rPr>
                        <a:t>Ενοίκιο</a:t>
                      </a:r>
                      <a:r>
                        <a:rPr lang="el-GR" sz="1600" baseline="0" dirty="0" smtClean="0">
                          <a:solidFill>
                            <a:schemeClr val="tx2"/>
                          </a:solidFill>
                        </a:rPr>
                        <a:t> ή ταμειακή ροή που δημιουργείται από τον ελεύθερο χώρο του εργοστασίου</a:t>
                      </a:r>
                      <a:endParaRPr lang="en-US" sz="1600" dirty="0">
                        <a:solidFill>
                          <a:schemeClr val="tx2"/>
                        </a:solidFill>
                      </a:endParaRPr>
                    </a:p>
                    <a:p>
                      <a:pPr marL="285750" indent="-285750">
                        <a:buFont typeface="Arial" panose="020B0604020202020204" pitchFamily="34" charset="0"/>
                        <a:buChar char="•"/>
                      </a:pPr>
                      <a:r>
                        <a:rPr lang="el-GR" sz="1600" dirty="0" smtClean="0">
                          <a:solidFill>
                            <a:schemeClr val="tx2"/>
                          </a:solidFill>
                        </a:rPr>
                        <a:t>Απομένουσα αξία αχρησιμοποίητου</a:t>
                      </a:r>
                      <a:r>
                        <a:rPr lang="el-GR" sz="1600" baseline="0" dirty="0" smtClean="0">
                          <a:solidFill>
                            <a:schemeClr val="tx2"/>
                          </a:solidFill>
                        </a:rPr>
                        <a:t> μηχανήματος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l-GR" altLang="en-US" dirty="0"/>
              <a:t>Α</a:t>
            </a:r>
            <a:r>
              <a:rPr lang="el-GR" altLang="en-US" dirty="0" smtClean="0"/>
              <a:t>νάλυση Εξωτερικής Ανάθεσης</a:t>
            </a:r>
            <a:r>
              <a:rPr lang="en-US" altLang="en-US" dirty="0" smtClean="0"/>
              <a:t>: </a:t>
            </a:r>
            <a:r>
              <a:rPr lang="el-GR" altLang="en-US" dirty="0" smtClean="0"/>
              <a:t>Παράδειγμα</a:t>
            </a:r>
            <a:endParaRPr lang="en-US" altLang="en-US" dirty="0" smtClean="0"/>
          </a:p>
        </p:txBody>
      </p:sp>
      <p:sp>
        <p:nvSpPr>
          <p:cNvPr id="3" name="Content Placeholder 2"/>
          <p:cNvSpPr>
            <a:spLocks noGrp="1"/>
          </p:cNvSpPr>
          <p:nvPr>
            <p:ph idx="1"/>
          </p:nvPr>
        </p:nvSpPr>
        <p:spPr/>
        <p:txBody>
          <a:bodyPr/>
          <a:lstStyle/>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Box Company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έχει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αγοράσει χαρτοκιβώτια συσκευασίας από την Pappe, Inc., αλλά η Pappe, Inc., αυξάνει την τιμή κατά 20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 ήτοι 1.50$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ανά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χαρτοκιβώτιο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Ε</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άν η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Box </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Company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επρόκειτο να παράξει η ίδια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 χαρτοκιβώτια, το κόστος των άμεσων υλικών θα ήταν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0.84$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ανά κουτί, το κόστος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άμεσης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εργασίας θα ήταν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0.40$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ανά κουτί και το κόστος των μεταβλητών γενικών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βιομηχανικών εξόδων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θα ήταν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4$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ανά ώρα εργασίας, με 1.000 ώρες εργασίας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να απαιτούνται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μια οριακή</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ανάλυση των δύο εναλλακτικών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ετήσια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παραγωγή</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και χρήση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των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20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χαρτοκιβωτίων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p:txBody>
      </p:sp>
      <p:sp>
        <p:nvSpPr>
          <p:cNvPr id="5837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305800" cy="914400"/>
          </a:xfrm>
        </p:spPr>
        <p:txBody>
          <a:bodyPr/>
          <a:lstStyle/>
          <a:p>
            <a:r>
              <a:rPr lang="el-GR" altLang="en-US" dirty="0"/>
              <a:t>Ο</a:t>
            </a:r>
            <a:r>
              <a:rPr lang="el-GR" altLang="en-US" dirty="0" smtClean="0"/>
              <a:t>ριακή</a:t>
            </a:r>
            <a:r>
              <a:rPr lang="en-US" altLang="en-US" dirty="0" smtClean="0"/>
              <a:t> </a:t>
            </a:r>
            <a:r>
              <a:rPr lang="el-GR" altLang="en-US" dirty="0" smtClean="0"/>
              <a:t>Ανάλυση</a:t>
            </a:r>
            <a:r>
              <a:rPr lang="en-US" altLang="en-US" dirty="0" smtClean="0"/>
              <a:t>: </a:t>
            </a:r>
            <a:r>
              <a:rPr lang="el-GR" altLang="en-US" dirty="0" smtClean="0"/>
              <a:t>Απόφαση Εξωτερικής Ανάθεσης </a:t>
            </a:r>
            <a:endParaRPr lang="en-US" altLang="en-US" dirty="0" smtClean="0"/>
          </a:p>
        </p:txBody>
      </p:sp>
      <p:sp>
        <p:nvSpPr>
          <p:cNvPr id="59395" name="Content Placeholder 2"/>
          <p:cNvSpPr>
            <a:spLocks noGrp="1"/>
          </p:cNvSpPr>
          <p:nvPr>
            <p:ph idx="1"/>
          </p:nvPr>
        </p:nvSpPr>
        <p:spPr/>
        <p:txBody>
          <a:bodyPr/>
          <a:lstStyle/>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Εάν οι αποσβέσεις και τα άλλα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σταθερά γενικά βιομηχανικά έξοδα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είναι τα ίδια και για τις δύο εναλλακτικές λύσεις, θα πρέπει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τότε 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Box να συνεχίσει να αναθέτει σε τρίτους τα χαρτοκιβώτια;</a:t>
            </a:r>
          </a:p>
        </p:txBody>
      </p:sp>
      <p:sp>
        <p:nvSpPr>
          <p:cNvPr id="5939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42109455"/>
              </p:ext>
            </p:extLst>
          </p:nvPr>
        </p:nvGraphicFramePr>
        <p:xfrm>
          <a:off x="381000" y="3047999"/>
          <a:ext cx="8458200" cy="3251200"/>
        </p:xfrm>
        <a:graphic>
          <a:graphicData uri="http://schemas.openxmlformats.org/drawingml/2006/table">
            <a:tbl>
              <a:tblPr firstRow="1" bandRow="1">
                <a:tableStyleId>{5C22544A-7EE6-4342-B048-85BDC9FD1C3A}</a:tableStyleId>
              </a:tblPr>
              <a:tblGrid>
                <a:gridCol w="3941685"/>
                <a:gridCol w="1478133"/>
                <a:gridCol w="1642369"/>
                <a:gridCol w="1396013"/>
              </a:tblGrid>
              <a:tr h="213360">
                <a:tc gridSpan="4">
                  <a:txBody>
                    <a:bodyPr/>
                    <a:lstStyle/>
                    <a:p>
                      <a:pPr algn="ctr"/>
                      <a:r>
                        <a:rPr lang="en-US"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Box Company</a:t>
                      </a:r>
                    </a:p>
                    <a:p>
                      <a:pPr algn="ctr"/>
                      <a:r>
                        <a:rPr lang="el-GR" sz="1400" dirty="0" smtClean="0">
                          <a:solidFill>
                            <a:schemeClr val="tx2"/>
                          </a:solidFill>
                          <a:cs typeface="Times New Roman" panose="02020603050405020304" pitchFamily="18" charset="0"/>
                        </a:rPr>
                        <a:t>Απόφαση</a:t>
                      </a:r>
                      <a:r>
                        <a:rPr lang="el-GR" sz="1400" baseline="0" dirty="0" smtClean="0">
                          <a:solidFill>
                            <a:schemeClr val="tx2"/>
                          </a:solidFill>
                          <a:cs typeface="Times New Roman" panose="02020603050405020304" pitchFamily="18" charset="0"/>
                        </a:rPr>
                        <a:t> Εξωτερικής Ανάθεσης </a:t>
                      </a:r>
                    </a:p>
                    <a:p>
                      <a:pPr algn="ctr"/>
                      <a:r>
                        <a:rPr lang="el-GR" sz="1400" baseline="0" dirty="0" smtClean="0">
                          <a:solidFill>
                            <a:schemeClr val="tx2"/>
                          </a:solidFill>
                          <a:cs typeface="Times New Roman" panose="02020603050405020304" pitchFamily="18" charset="0"/>
                        </a:rPr>
                        <a:t>Οριακή Ανάλυση </a:t>
                      </a:r>
                      <a:endParaRPr lang="en-US" sz="14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185420">
                <a:tc>
                  <a:txBody>
                    <a:bodyPr/>
                    <a:lstStyle/>
                    <a:p>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4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Παραγωγή</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4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Ανάθεση</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sz="1400" b="1" dirty="0" smtClean="0">
                          <a:solidFill>
                            <a:schemeClr val="tx2"/>
                          </a:solidFill>
                        </a:rPr>
                        <a:t>Διαφορά Υπέρ της Παραγωγής</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370840">
                <a:tc>
                  <a:txBody>
                    <a:bodyPr/>
                    <a:lstStyle/>
                    <a:p>
                      <a:r>
                        <a:rPr lang="el-GR" sz="1400" dirty="0" smtClean="0">
                          <a:solidFill>
                            <a:schemeClr val="tx2"/>
                          </a:solidFill>
                        </a:rPr>
                        <a:t>Άμεσα υλικά (20.000 </a:t>
                      </a:r>
                      <a:r>
                        <a:rPr lang="en-US" sz="1400" dirty="0" smtClean="0">
                          <a:solidFill>
                            <a:schemeClr val="tx2"/>
                          </a:solidFill>
                        </a:rPr>
                        <a:t>x 0.84$)</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16.800$</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 $</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(16.800)$</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Άμεση εργασία</a:t>
                      </a:r>
                      <a:r>
                        <a:rPr lang="el-GR" sz="1400" baseline="0" dirty="0" smtClean="0">
                          <a:solidFill>
                            <a:schemeClr val="tx2"/>
                          </a:solidFill>
                        </a:rPr>
                        <a:t> (</a:t>
                      </a:r>
                      <a:r>
                        <a:rPr lang="el-GR" sz="1400" dirty="0" smtClean="0">
                          <a:solidFill>
                            <a:schemeClr val="tx2"/>
                          </a:solidFill>
                        </a:rPr>
                        <a:t>20.000 </a:t>
                      </a:r>
                      <a:r>
                        <a:rPr lang="en-US" sz="1400" dirty="0" smtClean="0">
                          <a:solidFill>
                            <a:schemeClr val="tx2"/>
                          </a:solidFill>
                        </a:rPr>
                        <a:t>x 0.4</a:t>
                      </a:r>
                      <a:r>
                        <a:rPr lang="el-GR" sz="1400" dirty="0" smtClean="0">
                          <a:solidFill>
                            <a:schemeClr val="tx2"/>
                          </a:solidFill>
                        </a:rPr>
                        <a:t>0</a:t>
                      </a:r>
                      <a:r>
                        <a:rPr lang="en-US" sz="1400" dirty="0" smtClean="0">
                          <a:solidFill>
                            <a:schemeClr val="tx2"/>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8.000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(8.000)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Μεταβλητά</a:t>
                      </a:r>
                      <a:r>
                        <a:rPr lang="el-GR" sz="1400" baseline="0" dirty="0" smtClean="0">
                          <a:solidFill>
                            <a:schemeClr val="tx2"/>
                          </a:solidFill>
                        </a:rPr>
                        <a:t> γενικά βιομηχανικά έξοδα (1.000 ώρες </a:t>
                      </a:r>
                      <a:r>
                        <a:rPr lang="en-US" sz="1400" baseline="0" dirty="0" smtClean="0">
                          <a:solidFill>
                            <a:schemeClr val="tx2"/>
                          </a:solidFill>
                        </a:rPr>
                        <a:t>x 4$)</a:t>
                      </a:r>
                      <a:endParaRPr lang="en-US" sz="14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4.000$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(4.000)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Τιμή αγοράς</a:t>
                      </a:r>
                      <a:r>
                        <a:rPr lang="el-GR" sz="1400" baseline="0" dirty="0" smtClean="0">
                          <a:solidFill>
                            <a:schemeClr val="tx2"/>
                          </a:solidFill>
                        </a:rPr>
                        <a:t> (</a:t>
                      </a:r>
                      <a:r>
                        <a:rPr lang="el-GR" sz="1400" dirty="0" smtClean="0">
                          <a:solidFill>
                            <a:schemeClr val="tx2"/>
                          </a:solidFill>
                        </a:rPr>
                        <a:t>20.000 </a:t>
                      </a:r>
                      <a:r>
                        <a:rPr lang="en-US" sz="1400" dirty="0" smtClean="0">
                          <a:solidFill>
                            <a:schemeClr val="tx2"/>
                          </a:solidFill>
                        </a:rPr>
                        <a:t>x </a:t>
                      </a:r>
                      <a:r>
                        <a:rPr lang="el-GR" sz="1400" dirty="0" smtClean="0">
                          <a:solidFill>
                            <a:schemeClr val="tx2"/>
                          </a:solidFill>
                        </a:rPr>
                        <a:t>1</a:t>
                      </a:r>
                      <a:r>
                        <a:rPr lang="en-US" sz="1400" dirty="0" smtClean="0">
                          <a:solidFill>
                            <a:schemeClr val="tx2"/>
                          </a:solidFill>
                        </a:rPr>
                        <a:t>.</a:t>
                      </a:r>
                      <a:r>
                        <a:rPr lang="el-GR" sz="1400" dirty="0" smtClean="0">
                          <a:solidFill>
                            <a:schemeClr val="tx2"/>
                          </a:solidFill>
                        </a:rPr>
                        <a:t>50</a:t>
                      </a:r>
                      <a:r>
                        <a:rPr lang="en-US" sz="1400" dirty="0" smtClean="0">
                          <a:solidFill>
                            <a:schemeClr val="tx2"/>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30.000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30.000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400" dirty="0" smtClean="0">
                          <a:solidFill>
                            <a:schemeClr val="tx2"/>
                          </a:solidFill>
                        </a:rPr>
                        <a:t>Σύνολο</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28.800$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30.000$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rPr>
                        <a:t>1.200$</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444081112"/>
              </p:ext>
            </p:extLst>
          </p:nvPr>
        </p:nvGraphicFramePr>
        <p:xfrm>
          <a:off x="0" y="2057400"/>
          <a:ext cx="9144000" cy="4306709"/>
        </p:xfrm>
        <a:graphic>
          <a:graphicData uri="http://schemas.openxmlformats.org/drawingml/2006/table">
            <a:tbl>
              <a:tblPr firstRow="1" bandRow="1">
                <a:tableStyleId>{2D5ABB26-0587-4C30-8999-92F81FD0307C}</a:tableStyleId>
              </a:tblPr>
              <a:tblGrid>
                <a:gridCol w="3886200"/>
                <a:gridCol w="2590800"/>
                <a:gridCol w="1143000"/>
                <a:gridCol w="1524000"/>
              </a:tblGrid>
              <a:tr h="1804339">
                <a:tc gridSpan="4">
                  <a:txBody>
                    <a:bodyPr/>
                    <a:lstStyle/>
                    <a:p>
                      <a:r>
                        <a:rPr lang="el-GR" sz="1400" baseline="0" dirty="0" smtClean="0">
                          <a:solidFill>
                            <a:schemeClr val="tx1"/>
                          </a:solidFill>
                        </a:rPr>
                        <a:t>Η Office Associates, Inc., αυτή τη στιγμή λειτουργεί κάτω από τη δυναμικότητά της. Η εταιρεία πιστεύει ότι θα μπορούσε να μειώσει τα κόστη μέσω της εξωτερικής ανάθεσης του καθαρισμού του γραφείου σε μια ανεξάρτητη υπηρεσία καθαρισμού για 75$ την εβδομάδα. Επί του παρόντος, ένας υπάλληλος γραφείου γενικών καθηκόντων εργάζεται για 10$ την ώρα για να κάνει ελαφρύ καθαρισμό και άλλα γενικά καθήκοντα γραφείου. Ο καθαρισμός του γραφείου συνήθως διαρκεί μία ώρα την ημέρα για να εκτελεστεί και καταναλώνονται 10$ αναλώσιμων, 2$ μεταβλητών γενικών βιομηχανικών εξόδων και 18$ σταθερών γενικών βιομηχανικών εξόδων κάθε εβδομάδα. Θα πρέπει οι συνεργάτες η Office Associates να συνεχίσει να εκτελεί τους καθαρισμούς του γραφείου ή θα πρέπει να τις αναθέσει σε τρίτους;</a:t>
                      </a:r>
                    </a:p>
                  </a:txBody>
                  <a:tcP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4">
                  <a:txBody>
                    <a:bodyPr/>
                    <a:lstStyle/>
                    <a:p>
                      <a:r>
                        <a:rPr lang="el-GR" sz="14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8770">
                <a:tc>
                  <a:txBody>
                    <a:bodyPr/>
                    <a:lstStyle/>
                    <a:p>
                      <a:pPr algn="ctr"/>
                      <a:r>
                        <a:rPr lang="el-GR" sz="1400" b="1" baseline="0" dirty="0" smtClean="0">
                          <a:solidFill>
                            <a:schemeClr val="tx1"/>
                          </a:solidFill>
                        </a:rPr>
                        <a:t>Κόστη ανά καθαρισμό</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ctr"/>
                      <a:endParaRPr lang="el-GR" sz="14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l-GR" sz="14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a:txBody>
                    <a:bodyPr/>
                    <a:lstStyle/>
                    <a:p>
                      <a:r>
                        <a:rPr lang="el-GR" sz="1400" dirty="0" smtClean="0">
                          <a:solidFill>
                            <a:schemeClr val="tx1"/>
                          </a:solidFill>
                        </a:rPr>
                        <a:t>Εργασία Υπαλλήλου</a:t>
                      </a:r>
                      <a:endParaRPr lang="en-US" sz="14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n-US" sz="14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52400">
                <a:tc>
                  <a:txBody>
                    <a:bodyPr/>
                    <a:lstStyle/>
                    <a:p>
                      <a:r>
                        <a:rPr lang="el-GR" sz="1400" dirty="0" smtClean="0">
                          <a:solidFill>
                            <a:schemeClr val="tx1"/>
                          </a:solidFill>
                        </a:rPr>
                        <a:t>Αναλώσιμα</a:t>
                      </a:r>
                      <a:endParaRPr lang="en-US" sz="14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n-US" sz="14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n-US" sz="14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n-US" sz="14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a:txBody>
                    <a:bodyPr/>
                    <a:lstStyle/>
                    <a:p>
                      <a:r>
                        <a:rPr lang="el-GR" sz="1400" baseline="0" dirty="0" smtClean="0">
                          <a:solidFill>
                            <a:schemeClr val="tx1"/>
                          </a:solidFill>
                        </a:rPr>
                        <a:t>Μεταβλητά γενικά βιομηχανικά έξοδα</a:t>
                      </a:r>
                      <a:endParaRPr lang="en-US" sz="14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n-US" sz="14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a:txBody>
                    <a:bodyPr/>
                    <a:lstStyle/>
                    <a:p>
                      <a:r>
                        <a:rPr lang="el-GR" sz="1400" dirty="0" smtClean="0">
                          <a:solidFill>
                            <a:schemeClr val="tx1"/>
                          </a:solidFill>
                        </a:rPr>
                        <a:t>Εξωτερική υπηρεσία</a:t>
                      </a:r>
                      <a:r>
                        <a:rPr lang="el-GR" sz="1400" baseline="0" dirty="0" smtClean="0">
                          <a:solidFill>
                            <a:schemeClr val="tx1"/>
                          </a:solidFill>
                        </a:rPr>
                        <a:t> καθαρισμού</a:t>
                      </a:r>
                      <a:endParaRPr lang="en-US" sz="14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1400" dirty="0" smtClean="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a:txBody>
                    <a:bodyPr/>
                    <a:lstStyle/>
                    <a:p>
                      <a:r>
                        <a:rPr lang="el-GR" sz="1400" dirty="0" smtClean="0">
                          <a:solidFill>
                            <a:schemeClr val="tx1"/>
                          </a:solidFill>
                        </a:rPr>
                        <a:t>Σϋνολο</a:t>
                      </a:r>
                      <a:endParaRPr lang="en-US" sz="14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l-GR" sz="14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algn="r"/>
                      <a:endParaRPr lang="en-US" sz="14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1"/>
                          </a:solidFill>
                        </a:rPr>
                        <a:t>Η εταιρεία θα πρέπει</a:t>
                      </a:r>
                      <a:r>
                        <a:rPr lang="el-GR" sz="1400" baseline="0" dirty="0" smtClean="0">
                          <a:solidFill>
                            <a:schemeClr val="tx1"/>
                          </a:solidFill>
                        </a:rPr>
                        <a:t> να συνεχίσει να εκτελεί τους καθαρισμούς εσωτερικά.</a:t>
                      </a:r>
                      <a:endParaRPr lang="en-US" sz="140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05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l-GR" sz="105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r"/>
                      <a:endParaRPr lang="en-US" sz="11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872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8458200" cy="914400"/>
          </a:xfrm>
        </p:spPr>
        <p:txBody>
          <a:bodyPr/>
          <a:lstStyle/>
          <a:p>
            <a:r>
              <a:rPr lang="el-GR" altLang="en-US" dirty="0"/>
              <a:t>Ο</a:t>
            </a:r>
            <a:r>
              <a:rPr lang="el-GR" altLang="en-US" dirty="0" smtClean="0"/>
              <a:t>ριακή</a:t>
            </a:r>
            <a:r>
              <a:rPr lang="en-US" altLang="en-US" dirty="0" smtClean="0"/>
              <a:t> </a:t>
            </a:r>
            <a:r>
              <a:rPr lang="el-GR" altLang="en-US" dirty="0"/>
              <a:t>Α</a:t>
            </a:r>
            <a:r>
              <a:rPr lang="el-GR" altLang="en-US" dirty="0" smtClean="0"/>
              <a:t>νάλυση για</a:t>
            </a:r>
            <a:r>
              <a:rPr lang="en-US" altLang="en-US" dirty="0" smtClean="0"/>
              <a:t> </a:t>
            </a:r>
            <a:br>
              <a:rPr lang="en-US" altLang="en-US" dirty="0" smtClean="0"/>
            </a:br>
            <a:r>
              <a:rPr lang="el-GR" altLang="en-US" dirty="0"/>
              <a:t>Α</a:t>
            </a:r>
            <a:r>
              <a:rPr lang="el-GR" altLang="en-US" dirty="0" smtClean="0"/>
              <a:t>ποφάσεις Ειδικών Παραγγελιών</a:t>
            </a:r>
            <a:endParaRPr lang="en-US" altLang="en-US" dirty="0" smtClean="0"/>
          </a:p>
        </p:txBody>
      </p:sp>
      <p:sp>
        <p:nvSpPr>
          <p:cNvPr id="3" name="Content Placeholder 2"/>
          <p:cNvSpPr>
            <a:spLocks noGrp="1"/>
          </p:cNvSpPr>
          <p:nvPr>
            <p:ph idx="1"/>
          </p:nvPr>
        </p:nvSpPr>
        <p:spPr>
          <a:xfrm>
            <a:off x="762000" y="14478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μάνατζερ</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συχνά</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έρχονται αντιμέτωποι με </a:t>
            </a:r>
            <a:r>
              <a:rPr lang="el-GR" altLang="en-US" sz="2400" b="1" dirty="0" smtClean="0">
                <a:solidFill>
                  <a:srgbClr val="275CAE"/>
                </a:solidFill>
                <a:latin typeface="Tw Cen MT" panose="020B0602020104020603" pitchFamily="34" charset="0"/>
                <a:cs typeface="Times New Roman" panose="02020603050405020304" pitchFamily="18" charset="0"/>
              </a:rPr>
              <a:t>αποφάσεις ειδικών παραγγελιών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οι οποίες είναι αποφάσεις</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σχετικά με το εάν θα αποδεχτούν ή θα απορρίψουν </a:t>
            </a:r>
            <a:r>
              <a:rPr lang="el-GR" altLang="en-US" sz="2400" dirty="0" smtClean="0">
                <a:latin typeface="Tw Cen MT" panose="020B0602020104020603" pitchFamily="34" charset="0"/>
                <a:cs typeface="Times New Roman" panose="02020603050405020304" pitchFamily="18" charset="0"/>
              </a:rPr>
              <a:t>ειδικές παραγγελίες </a:t>
            </a:r>
            <a:r>
              <a:rPr lang="el-GR" altLang="en-US" sz="2400" dirty="0">
                <a:latin typeface="Tw Cen MT" panose="020B0602020104020603" pitchFamily="34" charset="0"/>
                <a:cs typeface="Times New Roman" panose="02020603050405020304" pitchFamily="18" charset="0"/>
              </a:rPr>
              <a:t>σε τιμές χαμηλότερες από τις κανονικές τιμές της </a:t>
            </a:r>
            <a:r>
              <a:rPr lang="el-GR" altLang="en-US" sz="2400" dirty="0" smtClean="0">
                <a:latin typeface="Tw Cen MT" panose="020B0602020104020603" pitchFamily="34" charset="0"/>
                <a:cs typeface="Times New Roman" panose="02020603050405020304" pitchFamily="18" charset="0"/>
              </a:rPr>
              <a:t>αγοράς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Προτού μια εταιρεία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αποδεχτεί μια ειδική παραγγελία προϊόντων,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θα πρέπει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να βεβαιωθεί ότι υπάρχει πλεόνασμα δυναμικότητας για την ολοκλήρωση της παραγγελίας και ότι η παραγγελία δεν θα μειώσει τις πωλήσεις μονάδων από την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κανονική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γραμμή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 της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Επίσης,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 ειδική παραγγελία θα πρέπει να γίνει δεκτή μόνο εάν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μεγιστοποιεί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λειτουργικά κέρδη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144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52400"/>
            <a:ext cx="8305800" cy="914400"/>
          </a:xfrm>
        </p:spPr>
        <p:txBody>
          <a:bodyPr/>
          <a:lstStyle/>
          <a:p>
            <a:r>
              <a:rPr lang="el-GR" altLang="en-US" dirty="0" smtClean="0"/>
              <a:t>Ανάλυση Ειδικής Παραγγελίας</a:t>
            </a:r>
            <a:r>
              <a:rPr lang="en-US" altLang="en-US" dirty="0" smtClean="0"/>
              <a:t>: </a:t>
            </a:r>
            <a:r>
              <a:rPr lang="el-GR" altLang="en-US" dirty="0"/>
              <a:t>Σύγκριση </a:t>
            </a:r>
            <a:r>
              <a:rPr lang="el-GR" altLang="en-US" dirty="0" smtClean="0"/>
              <a:t>Τιμής</a:t>
            </a:r>
            <a:r>
              <a:rPr lang="en-US" altLang="en-US" dirty="0" smtClean="0"/>
              <a:t> </a:t>
            </a:r>
            <a:r>
              <a:rPr lang="el-GR" altLang="en-US" dirty="0" smtClean="0"/>
              <a:t>και Οριακού</a:t>
            </a:r>
            <a:r>
              <a:rPr lang="en-US" altLang="en-US" dirty="0" smtClean="0"/>
              <a:t> </a:t>
            </a:r>
            <a:r>
              <a:rPr lang="el-GR" altLang="en-US" dirty="0" smtClean="0"/>
              <a:t>Κόστους</a:t>
            </a:r>
            <a:r>
              <a:rPr lang="en-US" altLang="en-US" dirty="0" smtClean="0"/>
              <a:t> </a:t>
            </a: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Μια προσέγγιση σε μια απόφαση ειδικής παραγγελίας είναι η σύγκριση της τιμής της ειδικής παραγγελίας με </a:t>
            </a:r>
            <a:r>
              <a:rPr lang="el-GR" altLang="en-US" sz="2400" dirty="0" smtClean="0">
                <a:latin typeface="Tw Cen MT" panose="020B0602020104020603" pitchFamily="34" charset="0"/>
                <a:cs typeface="Times New Roman" panose="02020603050405020304" pitchFamily="18" charset="0"/>
              </a:rPr>
              <a:t>τα οριακά κόστη </a:t>
            </a:r>
            <a:r>
              <a:rPr lang="el-GR" altLang="en-US" sz="2400" dirty="0">
                <a:latin typeface="Tw Cen MT" panose="020B0602020104020603" pitchFamily="34" charset="0"/>
                <a:cs typeface="Times New Roman" panose="02020603050405020304" pitchFamily="18" charset="0"/>
              </a:rPr>
              <a:t>παραγωγής, συσκευασίας και αποστολής της παραγγελίας.</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παράδειγμα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υποθέστε</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πως 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State Bank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έχει κληθεί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παράξει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τέσσερα ΑΤΜ για μια ειδική εκδήλωση, αλλά οι χορηγοί της εκδήλωσης θέλουν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αμοιβή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μειωθεί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στα 0.50$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ανά συναλλαγή ΑΤΜ.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προηγούμενες ειδικές εκδηλώσεις η χρήση ΑΤΜ είχε κατά μέσο όρο 20.000 συναλλαγές ανά μηχάνημα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State Bank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έχει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τέσσερα αδρανοποιημένα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ATM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συγκέντρωσε στην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επόμενη διαφάνεια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τις εξής πληροφορίες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24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n-US" dirty="0" smtClean="0"/>
              <a:t>ΜΑΘΗΣΙΑΚΟΙ ΣΤΟΧΟΙ</a:t>
            </a:r>
            <a:endParaRPr lang="en-US" altLang="en-US" dirty="0" smtClean="0"/>
          </a:p>
        </p:txBody>
      </p:sp>
      <p:sp>
        <p:nvSpPr>
          <p:cNvPr id="45059"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
        <p:nvSpPr>
          <p:cNvPr id="4" name="Content Placeholder 3"/>
          <p:cNvSpPr>
            <a:spLocks noGrp="1"/>
          </p:cNvSpPr>
          <p:nvPr>
            <p:ph idx="1"/>
          </p:nvPr>
        </p:nvSpPr>
        <p:spPr>
          <a:xfrm>
            <a:off x="762000" y="1219200"/>
            <a:ext cx="7696200" cy="4800600"/>
          </a:xfrm>
        </p:spPr>
        <p:txBody>
          <a:bodyPr/>
          <a:lstStyle/>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Περιγράψτε πώς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χρησιμεύει η έννοια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του κόστους-οφέλους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κατά τη λήψη βραχυπρόθεσμων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αποφάσεων</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Εκτελέστε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για αποφάσεις εξωτερικής ανάθεσης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Εκτελέστε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για</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αποφάσεις </a:t>
            </a:r>
            <a:r>
              <a:rPr lang="el-GR" altLang="en-US" sz="2000" dirty="0" smtClean="0">
                <a:latin typeface="Tw Cen MT" panose="020B0602020104020603" pitchFamily="34" charset="0"/>
                <a:cs typeface="Times New Roman" panose="02020603050405020304" pitchFamily="18" charset="0"/>
              </a:rPr>
              <a:t>Ειδικών ειδικών παραγγελιών</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Εκτελέστε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για</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αποφάσεις κερδοφορίας τομέα</a:t>
            </a:r>
            <a:r>
              <a:rPr lang="el-GR" altLang="en-US" sz="2000" dirty="0" smtClean="0">
                <a:latin typeface="Tw Cen MT" panose="020B0602020104020603" pitchFamily="34" charset="0"/>
                <a:cs typeface="Times New Roman" panose="02020603050405020304" pitchFamily="18" charset="0"/>
              </a:rPr>
              <a:t>.</a:t>
            </a:r>
            <a:endParaRPr lang="en-US" altLang="en-US" sz="20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Εκτελέστε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για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αποφάσεις μείγματος πωλήσεων</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που περιλαμβάνουν περιορισμένους πόρους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6</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Εκτελέστε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για</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αποφάσεις </a:t>
            </a:r>
            <a:r>
              <a:rPr lang="el-GR" altLang="en-US" sz="2000" dirty="0" smtClean="0">
                <a:latin typeface="Tw Cen MT" panose="020B0602020104020603" pitchFamily="34" charset="0"/>
                <a:cs typeface="Times New Roman" panose="02020603050405020304" pitchFamily="18" charset="0"/>
              </a:rPr>
              <a:t>πώλησης ή πρόσθετης επεξεργασίας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7</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Περιγράψτε </a:t>
            </a:r>
            <a:r>
              <a:rPr lang="el-GR" altLang="en-US" sz="2000" dirty="0">
                <a:latin typeface="Tw Cen MT" panose="020B0602020104020603" pitchFamily="34" charset="0"/>
                <a:cs typeface="Times New Roman" panose="02020603050405020304" pitchFamily="18" charset="0"/>
              </a:rPr>
              <a:t>γιατί η ανάλυση βραχυχρόνιων αποφάσεων είναι </a:t>
            </a:r>
            <a:r>
              <a:rPr lang="el-GR" altLang="en-US" sz="2000" dirty="0" smtClean="0">
                <a:latin typeface="Tw Cen MT" panose="020B0602020104020603" pitchFamily="34" charset="0"/>
                <a:cs typeface="Times New Roman" panose="02020603050405020304" pitchFamily="18" charset="0"/>
              </a:rPr>
              <a:t>σημαντική για </a:t>
            </a:r>
            <a:r>
              <a:rPr lang="el-GR" altLang="en-US" sz="2000" dirty="0">
                <a:latin typeface="Tw Cen MT" panose="020B0602020104020603" pitchFamily="34" charset="0"/>
                <a:cs typeface="Times New Roman" panose="02020603050405020304" pitchFamily="18" charset="0"/>
              </a:rPr>
              <a:t>την επιχειρηματική επιτυχία.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305800" cy="914400"/>
          </a:xfrm>
        </p:spPr>
        <p:txBody>
          <a:bodyPr/>
          <a:lstStyle/>
          <a:p>
            <a:r>
              <a:rPr lang="el-GR" altLang="en-US" dirty="0"/>
              <a:t>Ανάλυση Ειδικής Παραγγελίας</a:t>
            </a:r>
            <a:r>
              <a:rPr lang="en-US" altLang="en-US" dirty="0"/>
              <a:t>: </a:t>
            </a:r>
            <a:r>
              <a:rPr lang="el-GR" altLang="en-US" dirty="0"/>
              <a:t>Σύγκριση Τιμής</a:t>
            </a:r>
            <a:r>
              <a:rPr lang="en-US" altLang="en-US" dirty="0"/>
              <a:t> </a:t>
            </a:r>
            <a:r>
              <a:rPr lang="el-GR" altLang="en-US" dirty="0"/>
              <a:t>και Οριακού</a:t>
            </a:r>
            <a:r>
              <a:rPr lang="en-US" altLang="en-US" dirty="0"/>
              <a:t> </a:t>
            </a:r>
            <a:r>
              <a:rPr lang="el-GR" altLang="en-US" dirty="0" smtClean="0"/>
              <a:t>Κόστους </a:t>
            </a:r>
            <a:r>
              <a:rPr lang="en-US" altLang="en-US" sz="1800" dirty="0" smtClean="0"/>
              <a:t>(</a:t>
            </a:r>
            <a:r>
              <a:rPr lang="el-GR" altLang="en-US" sz="1800" dirty="0" smtClean="0"/>
              <a:t>διαφάνεια </a:t>
            </a:r>
            <a:r>
              <a:rPr lang="en-US" altLang="en-US" sz="1800" dirty="0" smtClean="0"/>
              <a:t>2 of 2)</a:t>
            </a:r>
          </a:p>
        </p:txBody>
      </p:sp>
      <p:sp>
        <p:nvSpPr>
          <p:cNvPr id="3" name="Content Placeholder 2"/>
          <p:cNvSpPr>
            <a:spLocks noGrp="1"/>
          </p:cNvSpPr>
          <p:nvPr>
            <p:ph idx="1"/>
          </p:nvPr>
        </p:nvSpPr>
        <p:spPr>
          <a:extLst/>
        </p:spPr>
        <p:txBody>
          <a:bodyPr/>
          <a:lstStyle/>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l-GR" sz="2000" dirty="0" smtClean="0"/>
          </a:p>
          <a:p>
            <a:pPr lvl="1">
              <a:defRPr/>
            </a:pPr>
            <a:endParaRPr lang="el-GR" sz="2000" dirty="0"/>
          </a:p>
          <a:p>
            <a:pPr lvl="1">
              <a:defRPr/>
            </a:pPr>
            <a:endParaRPr lang="en-US" sz="2000" dirty="0" smtClean="0"/>
          </a:p>
          <a:p>
            <a:pPr marL="457200" lvl="1" indent="0">
              <a:buFontTx/>
              <a:buNone/>
              <a:defRPr/>
            </a:pPr>
            <a:endParaRPr lang="en-US" sz="2000" dirty="0" smtClean="0"/>
          </a:p>
          <a:p>
            <a:pPr lvl="1">
              <a:defRPr/>
            </a:pPr>
            <a:r>
              <a:rPr lang="el-GR" sz="2000" dirty="0" smtClean="0"/>
              <a:t>Εάν</a:t>
            </a:r>
            <a:r>
              <a:rPr lang="en-US" sz="2000" dirty="0" smtClean="0"/>
              <a:t> </a:t>
            </a:r>
            <a:r>
              <a:rPr lang="el-GR" sz="2000" dirty="0" smtClean="0"/>
              <a:t>τα σταθερά</a:t>
            </a:r>
            <a:r>
              <a:rPr lang="en-US" sz="2000" dirty="0" smtClean="0"/>
              <a:t> </a:t>
            </a:r>
            <a:r>
              <a:rPr lang="el-GR" sz="2000" dirty="0" smtClean="0"/>
              <a:t>κόστη</a:t>
            </a:r>
            <a:r>
              <a:rPr lang="en-US" sz="2000" dirty="0" smtClean="0"/>
              <a:t> </a:t>
            </a:r>
            <a:r>
              <a:rPr lang="el-GR" sz="2000" dirty="0"/>
              <a:t>δεν </a:t>
            </a:r>
            <a:r>
              <a:rPr lang="el-GR" sz="2000" dirty="0" smtClean="0"/>
              <a:t>επηρεάζονται </a:t>
            </a:r>
            <a:r>
              <a:rPr lang="el-GR" sz="2000" dirty="0"/>
              <a:t>από την παραγγελία, θα πρέπει η </a:t>
            </a:r>
            <a:r>
              <a:rPr lang="el-GR" sz="2000" dirty="0" smtClean="0"/>
              <a:t>Home </a:t>
            </a:r>
            <a:r>
              <a:rPr lang="el-GR" sz="2000"/>
              <a:t>State </a:t>
            </a:r>
            <a:r>
              <a:rPr lang="en-US" sz="2000" smtClean="0"/>
              <a:t>Bank</a:t>
            </a:r>
            <a:r>
              <a:rPr lang="el-GR" sz="2000" smtClean="0"/>
              <a:t> </a:t>
            </a:r>
            <a:r>
              <a:rPr lang="el-GR" sz="2000" dirty="0" smtClean="0"/>
              <a:t>να </a:t>
            </a:r>
            <a:r>
              <a:rPr lang="el-GR" sz="2000" dirty="0"/>
              <a:t>αποδεχθεί την προσφορά </a:t>
            </a:r>
            <a:r>
              <a:rPr lang="el-GR" sz="2000" dirty="0" smtClean="0"/>
              <a:t>της ειδικής </a:t>
            </a:r>
            <a:r>
              <a:rPr lang="el-GR" sz="2000" dirty="0"/>
              <a:t>εκδήλωσης;</a:t>
            </a:r>
          </a:p>
          <a:p>
            <a:pPr lvl="1">
              <a:defRPr/>
            </a:pPr>
            <a:r>
              <a:rPr lang="el-GR" sz="2000" dirty="0" smtClean="0"/>
              <a:t>Στην </a:t>
            </a:r>
            <a:r>
              <a:rPr lang="el-GR" sz="2000" dirty="0"/>
              <a:t>επόμενη </a:t>
            </a:r>
            <a:r>
              <a:rPr lang="el-GR" sz="2000" dirty="0" smtClean="0"/>
              <a:t>διαφάνεια, </a:t>
            </a:r>
            <a:r>
              <a:rPr lang="el-GR" sz="2000" dirty="0"/>
              <a:t>εμφανίζεται </a:t>
            </a:r>
            <a:r>
              <a:rPr lang="el-GR" sz="2000" dirty="0" smtClean="0"/>
              <a:t>μια οριακή ανάλυση </a:t>
            </a:r>
            <a:r>
              <a:rPr lang="el-GR" sz="2000" dirty="0"/>
              <a:t>της </a:t>
            </a:r>
            <a:r>
              <a:rPr lang="el-GR" sz="2000" dirty="0" smtClean="0"/>
              <a:t>απόφασης.</a:t>
            </a:r>
            <a:endParaRPr lang="en-US" sz="2000" dirty="0"/>
          </a:p>
        </p:txBody>
      </p:sp>
      <p:sp>
        <p:nvSpPr>
          <p:cNvPr id="6349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75130165"/>
              </p:ext>
            </p:extLst>
          </p:nvPr>
        </p:nvGraphicFramePr>
        <p:xfrm>
          <a:off x="685800" y="1219200"/>
          <a:ext cx="7924800" cy="3048000"/>
        </p:xfrm>
        <a:graphic>
          <a:graphicData uri="http://schemas.openxmlformats.org/drawingml/2006/table">
            <a:tbl>
              <a:tblPr firstRow="1" bandRow="1">
                <a:tableStyleId>{5940675A-B579-460E-94D1-54222C63F5DA}</a:tableStyleId>
              </a:tblPr>
              <a:tblGrid>
                <a:gridCol w="6858000"/>
                <a:gridCol w="1066800"/>
              </a:tblGrid>
              <a:tr h="228600">
                <a:tc gridSpan="2">
                  <a:txBody>
                    <a:bodyPr/>
                    <a:lstStyle/>
                    <a:p>
                      <a:pPr algn="ctr"/>
                      <a:r>
                        <a:rPr lang="el-GR" sz="1600" b="1" dirty="0" smtClean="0">
                          <a:solidFill>
                            <a:schemeClr val="tx2"/>
                          </a:solidFill>
                        </a:rPr>
                        <a:t>Στοιχεία Κόστους ΑΤΜ για Ετήσια Χρήση ενός</a:t>
                      </a:r>
                      <a:r>
                        <a:rPr lang="el-GR" sz="1600" b="1" baseline="0" dirty="0" smtClean="0">
                          <a:solidFill>
                            <a:schemeClr val="tx2"/>
                          </a:solidFill>
                        </a:rPr>
                        <a:t> Μηχανήματος (400.000 Συναλλαγές)</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b="0" dirty="0" smtClean="0">
                          <a:solidFill>
                            <a:schemeClr val="tx2"/>
                          </a:solidFill>
                        </a:rPr>
                        <a:t>Άμεσα υλικά</a:t>
                      </a:r>
                      <a:endParaRPr lang="en-US" sz="16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0.10$</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dirty="0" smtClean="0">
                          <a:solidFill>
                            <a:schemeClr val="tx2"/>
                          </a:solidFill>
                        </a:rPr>
                        <a:t>Άμεση εργασία</a:t>
                      </a:r>
                      <a:r>
                        <a:rPr lang="el-GR" sz="1600" baseline="0" dirty="0" smtClean="0">
                          <a:solidFill>
                            <a:schemeClr val="tx2"/>
                          </a:solidFill>
                        </a:rPr>
                        <a:t> </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0.05</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dirty="0" smtClean="0">
                          <a:solidFill>
                            <a:schemeClr val="tx2"/>
                          </a:solidFill>
                        </a:rPr>
                        <a:t>Μεταβλητά</a:t>
                      </a:r>
                      <a:r>
                        <a:rPr lang="el-GR" sz="1600" baseline="0" dirty="0" smtClean="0">
                          <a:solidFill>
                            <a:schemeClr val="tx2"/>
                          </a:solidFill>
                        </a:rPr>
                        <a:t> γενικά βιομηχανικά έξοδα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0.20</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5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Σταθερά </a:t>
                      </a:r>
                      <a:r>
                        <a:rPr lang="el-GR" sz="1600" baseline="0" dirty="0" smtClean="0">
                          <a:solidFill>
                            <a:schemeClr val="tx2"/>
                          </a:solidFill>
                        </a:rPr>
                        <a:t>γενικά βιομηχανικά έξοδα (100.000$ ÷ 400.000)</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0.25</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b="0" dirty="0" smtClean="0">
                          <a:solidFill>
                            <a:schemeClr val="tx2"/>
                          </a:solidFill>
                        </a:rPr>
                        <a:t>Διαφήμιση (60.000$ </a:t>
                      </a:r>
                      <a:r>
                        <a:rPr lang="el-GR" sz="1600" b="0" baseline="0" dirty="0" smtClean="0">
                          <a:solidFill>
                            <a:schemeClr val="tx2"/>
                          </a:solidFill>
                        </a:rPr>
                        <a:t>÷400.000)</a:t>
                      </a:r>
                      <a:endParaRPr lang="en-US" sz="16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0.15</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rPr>
                        <a:t>Λοιπές σταθερές</a:t>
                      </a:r>
                      <a:r>
                        <a:rPr lang="el-GR" sz="1600" b="0" baseline="0" dirty="0" smtClean="0">
                          <a:solidFill>
                            <a:schemeClr val="tx2"/>
                          </a:solidFill>
                        </a:rPr>
                        <a:t> </a:t>
                      </a:r>
                      <a:r>
                        <a:rPr lang="el-GR" sz="1800" b="0" i="0" kern="1200" baseline="0" dirty="0" smtClean="0">
                          <a:solidFill>
                            <a:schemeClr val="tx2"/>
                          </a:solidFill>
                          <a:effectLst/>
                          <a:latin typeface="+mn-lt"/>
                          <a:ea typeface="+mn-ea"/>
                          <a:cs typeface="+mn-cs"/>
                        </a:rPr>
                        <a:t>δ</a:t>
                      </a:r>
                      <a:r>
                        <a:rPr lang="el-GR" sz="1800" b="0" i="0" kern="1200" dirty="0" smtClean="0">
                          <a:solidFill>
                            <a:schemeClr val="tx2"/>
                          </a:solidFill>
                          <a:effectLst/>
                          <a:latin typeface="+mn-lt"/>
                          <a:ea typeface="+mn-ea"/>
                          <a:cs typeface="+mn-cs"/>
                        </a:rPr>
                        <a:t>απάνες διοίκησης &amp; διάθεσης (120.000</a:t>
                      </a:r>
                      <a:r>
                        <a:rPr lang="el-GR" sz="1800" b="0" dirty="0" smtClean="0">
                          <a:solidFill>
                            <a:schemeClr val="tx2"/>
                          </a:solidFill>
                        </a:rPr>
                        <a:t>$ </a:t>
                      </a:r>
                      <a:r>
                        <a:rPr lang="el-GR" sz="1800" b="0" baseline="0" dirty="0" smtClean="0">
                          <a:solidFill>
                            <a:schemeClr val="tx2"/>
                          </a:solidFill>
                        </a:rPr>
                        <a:t>÷400.000)</a:t>
                      </a:r>
                      <a:endParaRPr lang="en-US" sz="1800" b="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0.30</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b="0" dirty="0" smtClean="0">
                          <a:solidFill>
                            <a:schemeClr val="tx2"/>
                          </a:solidFill>
                        </a:rPr>
                        <a:t>Κόστος ανά συναλλαγή</a:t>
                      </a:r>
                      <a:endParaRPr lang="en-US" sz="16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1.05$</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r>
                        <a:rPr lang="el-GR" sz="1600" b="0" dirty="0" smtClean="0">
                          <a:solidFill>
                            <a:schemeClr val="tx2"/>
                          </a:solidFill>
                        </a:rPr>
                        <a:t>Κανονική αμοιβή</a:t>
                      </a:r>
                      <a:r>
                        <a:rPr lang="el-GR" sz="1600" b="0" baseline="0" dirty="0" smtClean="0">
                          <a:solidFill>
                            <a:schemeClr val="tx2"/>
                          </a:solidFill>
                        </a:rPr>
                        <a:t> ανά συναλλαγή</a:t>
                      </a:r>
                      <a:endParaRPr lang="en-US" sz="16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l-GR" sz="1600" b="1" dirty="0" smtClean="0">
                          <a:solidFill>
                            <a:schemeClr val="tx2"/>
                          </a:solidFill>
                        </a:rPr>
                        <a:t>1.50$</a:t>
                      </a:r>
                      <a:endParaRPr lang="en-US" sz="16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7938"/>
            <a:ext cx="8229600" cy="1066800"/>
          </a:xfrm>
        </p:spPr>
        <p:txBody>
          <a:bodyPr/>
          <a:lstStyle/>
          <a:p>
            <a:r>
              <a:rPr lang="el-GR" altLang="en-US" dirty="0"/>
              <a:t>Ο</a:t>
            </a:r>
            <a:r>
              <a:rPr lang="el-GR" altLang="en-US" dirty="0" smtClean="0"/>
              <a:t>ριακή</a:t>
            </a:r>
            <a:r>
              <a:rPr altLang="en-US" dirty="0" smtClean="0"/>
              <a:t> </a:t>
            </a:r>
            <a:r>
              <a:rPr lang="el-GR" altLang="en-US" dirty="0" smtClean="0"/>
              <a:t>Ανάλυση</a:t>
            </a:r>
            <a:r>
              <a:rPr altLang="en-US" dirty="0" smtClean="0"/>
              <a:t>: </a:t>
            </a:r>
            <a:r>
              <a:rPr lang="el-GR" altLang="en-US" dirty="0" smtClean="0"/>
              <a:t>Απόφαση Ειδικής Παραγγελίας</a:t>
            </a:r>
            <a:endParaRPr altLang="en-US" dirty="0"/>
          </a:p>
        </p:txBody>
      </p:sp>
      <p:sp>
        <p:nvSpPr>
          <p:cNvPr id="64515"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61885606"/>
              </p:ext>
            </p:extLst>
          </p:nvPr>
        </p:nvGraphicFramePr>
        <p:xfrm>
          <a:off x="304800" y="1447800"/>
          <a:ext cx="8458200" cy="4074160"/>
        </p:xfrm>
        <a:graphic>
          <a:graphicData uri="http://schemas.openxmlformats.org/drawingml/2006/table">
            <a:tbl>
              <a:tblPr firstRow="1" bandRow="1">
                <a:tableStyleId>{5C22544A-7EE6-4342-B048-85BDC9FD1C3A}</a:tableStyleId>
              </a:tblPr>
              <a:tblGrid>
                <a:gridCol w="3941685"/>
                <a:gridCol w="1478133"/>
                <a:gridCol w="1642369"/>
                <a:gridCol w="1396013"/>
              </a:tblGrid>
              <a:tr h="213360">
                <a:tc gridSpan="4">
                  <a:txBody>
                    <a:bodyPr/>
                    <a:lstStyle/>
                    <a:p>
                      <a:pPr algn="ctr"/>
                      <a:r>
                        <a:rPr lang="en-US" altLang="en-US" sz="1400" dirty="0" smtClean="0">
                          <a:solidFill>
                            <a:schemeClr val="tx2"/>
                          </a:solidFill>
                          <a:latin typeface="+mn-lt"/>
                          <a:ea typeface="Times New Roman" panose="02020603050405020304" pitchFamily="18" charset="0"/>
                          <a:cs typeface="Times New Roman" panose="02020603050405020304" pitchFamily="18" charset="0"/>
                        </a:rPr>
                        <a:t>Home </a:t>
                      </a:r>
                      <a:r>
                        <a:rPr lang="en-US" altLang="en-US" sz="1400" smtClean="0">
                          <a:solidFill>
                            <a:schemeClr val="tx2"/>
                          </a:solidFill>
                          <a:latin typeface="+mn-lt"/>
                          <a:ea typeface="Times New Roman" panose="02020603050405020304" pitchFamily="18" charset="0"/>
                          <a:cs typeface="Times New Roman" panose="02020603050405020304" pitchFamily="18" charset="0"/>
                        </a:rPr>
                        <a:t>State Bank</a:t>
                      </a:r>
                      <a:endParaRPr lang="en-US" altLang="en-US" sz="1400" dirty="0" smtClean="0">
                        <a:solidFill>
                          <a:schemeClr val="tx2"/>
                        </a:solidFill>
                        <a:latin typeface="+mn-lt"/>
                        <a:ea typeface="Times New Roman" panose="02020603050405020304" pitchFamily="18" charset="0"/>
                        <a:cs typeface="Times New Roman" panose="02020603050405020304" pitchFamily="18" charset="0"/>
                      </a:endParaRPr>
                    </a:p>
                    <a:p>
                      <a:pPr algn="ctr"/>
                      <a:r>
                        <a:rPr lang="el-GR" altLang="en-US" sz="1400" dirty="0" smtClean="0">
                          <a:solidFill>
                            <a:schemeClr val="tx2"/>
                          </a:solidFill>
                          <a:latin typeface="+mn-lt"/>
                        </a:rPr>
                        <a:t>Απόφαση Ειδικής Παραγγελίας</a:t>
                      </a:r>
                      <a:endParaRPr lang="en-US" altLang="en-US" sz="1400" dirty="0" smtClean="0">
                        <a:solidFill>
                          <a:schemeClr val="tx2"/>
                        </a:solidFill>
                        <a:latin typeface="+mn-lt"/>
                      </a:endParaRPr>
                    </a:p>
                    <a:p>
                      <a:pPr algn="ctr"/>
                      <a:r>
                        <a:rPr lang="el-GR" sz="1400" baseline="0" dirty="0" smtClean="0">
                          <a:solidFill>
                            <a:schemeClr val="tx2"/>
                          </a:solidFill>
                          <a:latin typeface="+mn-lt"/>
                          <a:cs typeface="Times New Roman" panose="02020603050405020304" pitchFamily="18" charset="0"/>
                        </a:rPr>
                        <a:t>Οριακή Ανάλυση </a:t>
                      </a:r>
                      <a:endParaRPr lang="en-US" sz="1400" dirty="0">
                        <a:solidFill>
                          <a:schemeClr val="tx2"/>
                        </a:solidFill>
                        <a:latin typeface="+mn-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185420">
                <a:tc>
                  <a:txBody>
                    <a:bodyPr/>
                    <a:lstStyle/>
                    <a:p>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sz="1400" b="1" dirty="0" smtClean="0">
                          <a:solidFill>
                            <a:schemeClr val="tx2"/>
                          </a:solidFill>
                          <a:latin typeface="+mn-lt"/>
                          <a:cs typeface="Times New Roman" panose="02020603050405020304" pitchFamily="18" charset="0"/>
                        </a:rPr>
                        <a:t>Χωρίς</a:t>
                      </a:r>
                      <a:r>
                        <a:rPr lang="el-GR" sz="1400" b="1" baseline="0" dirty="0" smtClean="0">
                          <a:solidFill>
                            <a:schemeClr val="tx2"/>
                          </a:solidFill>
                          <a:latin typeface="+mn-lt"/>
                          <a:cs typeface="Times New Roman" panose="02020603050405020304" pitchFamily="18" charset="0"/>
                        </a:rPr>
                        <a:t> Παραγγελία</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400" b="1" dirty="0" smtClean="0">
                          <a:solidFill>
                            <a:schemeClr val="tx2"/>
                          </a:solidFill>
                          <a:latin typeface="+mn-lt"/>
                          <a:ea typeface="Times New Roman" panose="02020603050405020304" pitchFamily="18" charset="0"/>
                          <a:cs typeface="Times New Roman" panose="02020603050405020304" pitchFamily="18" charset="0"/>
                        </a:rPr>
                        <a:t>Με Παραγγελία</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sz="1400" b="1" dirty="0" smtClean="0">
                          <a:solidFill>
                            <a:schemeClr val="tx2"/>
                          </a:solidFill>
                          <a:latin typeface="+mn-lt"/>
                        </a:rPr>
                        <a:t>Διαφορά Υπέρ της Αποδοχής της Παραγγελίας</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370840">
                <a:tc>
                  <a:txBody>
                    <a:bodyPr/>
                    <a:lstStyle/>
                    <a:p>
                      <a:r>
                        <a:rPr lang="el-GR" sz="1400" dirty="0" smtClean="0">
                          <a:solidFill>
                            <a:schemeClr val="tx2"/>
                          </a:solidFill>
                          <a:latin typeface="+mn-lt"/>
                        </a:rPr>
                        <a:t>Πωλήσεις</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2.400.000$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2.404.000$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4.000$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Μείον μεταβλητά κόστη:</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400" dirty="0" smtClean="0">
                          <a:solidFill>
                            <a:schemeClr val="tx2"/>
                          </a:solidFill>
                          <a:latin typeface="+mn-lt"/>
                        </a:rPr>
                        <a:t>Άμεσα υλικά </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160.000$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160.800$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(800$)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Άμεση εργασία</a:t>
                      </a:r>
                      <a:r>
                        <a:rPr lang="el-GR" sz="1400" baseline="0" dirty="0" smtClean="0">
                          <a:solidFill>
                            <a:schemeClr val="tx2"/>
                          </a:solidFill>
                          <a:latin typeface="+mn-lt"/>
                        </a:rPr>
                        <a:t> </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80.000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80.400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(400)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123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Μεταβλητά</a:t>
                      </a:r>
                      <a:r>
                        <a:rPr lang="el-GR" sz="1400" baseline="0" dirty="0" smtClean="0">
                          <a:solidFill>
                            <a:schemeClr val="tx2"/>
                          </a:solidFill>
                          <a:latin typeface="+mn-lt"/>
                        </a:rPr>
                        <a:t> γενικά βιομηχανικά έξοδα</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320.000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321.600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(1.600)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1811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Συνολικά μεταβλητά κόστη</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560.000$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562.800$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(2.800)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123613">
                <a:tc>
                  <a:txBody>
                    <a:bodyPr/>
                    <a:lstStyle/>
                    <a:p>
                      <a:r>
                        <a:rPr lang="el-GR" sz="1400" dirty="0" smtClean="0">
                          <a:solidFill>
                            <a:schemeClr val="tx2"/>
                          </a:solidFill>
                          <a:latin typeface="+mn-lt"/>
                        </a:rPr>
                        <a:t>Περιθώριο συνεισφοράς</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1.840.000$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1.841.200$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400" dirty="0" smtClean="0">
                          <a:solidFill>
                            <a:schemeClr val="tx2"/>
                          </a:solidFill>
                          <a:latin typeface="+mn-lt"/>
                        </a:rPr>
                        <a:t>1.200$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52400"/>
            <a:ext cx="8305800" cy="914400"/>
          </a:xfrm>
        </p:spPr>
        <p:txBody>
          <a:bodyPr/>
          <a:lstStyle/>
          <a:p>
            <a:r>
              <a:rPr lang="el-GR" altLang="en-US" dirty="0" smtClean="0"/>
              <a:t>Ανάλυση Ειδικής Παραγγελίας</a:t>
            </a:r>
            <a:r>
              <a:rPr lang="en-US" altLang="en-US" dirty="0" smtClean="0"/>
              <a:t>: </a:t>
            </a:r>
            <a:br>
              <a:rPr lang="en-US" altLang="en-US" dirty="0" smtClean="0"/>
            </a:br>
            <a:r>
              <a:rPr lang="el-GR" altLang="en-US" dirty="0">
                <a:ea typeface="Arial Unicode MS" panose="020B0604020202020204" pitchFamily="34" charset="-128"/>
              </a:rPr>
              <a:t>Ελάχιστη Τιμή Προσφοράς για Ειδική </a:t>
            </a:r>
            <a:r>
              <a:rPr lang="el-GR" altLang="en-US" dirty="0" smtClean="0">
                <a:ea typeface="Arial Unicode MS" panose="020B0604020202020204" pitchFamily="34" charset="-128"/>
              </a:rPr>
              <a:t>Παραγγελία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Μια άλλη προσέγγιση σε αυτό το είδος απόφασης είναι να </a:t>
            </a:r>
            <a:r>
              <a:rPr lang="el-GR" altLang="en-US" sz="2000" dirty="0" smtClean="0">
                <a:latin typeface="Tw Cen MT" panose="020B0602020104020603" pitchFamily="34" charset="0"/>
                <a:cs typeface="Times New Roman" panose="02020603050405020304" pitchFamily="18" charset="0"/>
              </a:rPr>
              <a:t>καταρτιστεί μια </a:t>
            </a:r>
            <a:r>
              <a:rPr lang="el-GR" altLang="en-US" sz="2000" dirty="0">
                <a:latin typeface="Tw Cen MT" panose="020B0602020104020603" pitchFamily="34" charset="0"/>
                <a:cs typeface="Times New Roman" panose="02020603050405020304" pitchFamily="18" charset="0"/>
              </a:rPr>
              <a:t>τιμή προσφοράς ειδικής παραγγελίας υπολογίζοντας μια ελάχιστη τιμή πώλησης για την ειδική παραγγελία.</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τιμή προσφοράς πρέπει να καλύπτει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σχετικά κόστη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ένα εκτιμώμενο κέρδος.</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παράδειγμα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υποθέστε ότι ο χορηγός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εκδήλωσης ζητά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 την Home </a:t>
            </a:r>
            <a:r>
              <a:rPr lang="el-GR" altLang="en-US" sz="1800">
                <a:latin typeface="Tw Cen MT" panose="020B0602020104020603" pitchFamily="34" charset="0"/>
                <a:ea typeface="Times New Roman" panose="02020603050405020304" pitchFamily="18" charset="0"/>
                <a:cs typeface="Times New Roman" panose="02020603050405020304" pitchFamily="18" charset="0"/>
              </a:rPr>
              <a:t>State </a:t>
            </a:r>
            <a:r>
              <a:rPr lang="el-GR" altLang="en-US" sz="1800" smtClean="0">
                <a:latin typeface="Tw Cen MT" panose="020B0602020104020603" pitchFamily="34" charset="0"/>
                <a:ea typeface="Times New Roman" panose="02020603050405020304" pitchFamily="18" charset="0"/>
                <a:cs typeface="Times New Roman" panose="02020603050405020304" pitchFamily="18" charset="0"/>
              </a:rPr>
              <a:t>Bank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ελάχιστη τιμή της ειδικής παραγγελίας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Εάν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οριακή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την ειδική παραγγελία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800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οριακό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συναλλαγή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0.35</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(2</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800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 8</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Εάν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1800" smtClean="0">
                <a:latin typeface="Tw Cen MT" panose="020B0602020104020603" pitchFamily="34" charset="0"/>
                <a:ea typeface="Times New Roman" panose="02020603050405020304" pitchFamily="18" charset="0"/>
                <a:cs typeface="Times New Roman" panose="02020603050405020304" pitchFamily="18" charset="0"/>
              </a:rPr>
              <a:t>State Bank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επιθυμούσε να αποκομίσει ένα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κέρδος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800$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 την ειδική παραγγελία, 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τιμή ειδικής παραγγελίας θα ήταν 0.45$ [0.35$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συν 0.10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κέρδος ανά συναλλαγή].</a:t>
            </a:r>
          </a:p>
          <a:p>
            <a:pPr lvl="1">
              <a:buFontTx/>
              <a:buNone/>
            </a:pP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554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002536699"/>
              </p:ext>
            </p:extLst>
          </p:nvPr>
        </p:nvGraphicFramePr>
        <p:xfrm>
          <a:off x="0" y="1981201"/>
          <a:ext cx="9144000" cy="3764279"/>
        </p:xfrm>
        <a:graphic>
          <a:graphicData uri="http://schemas.openxmlformats.org/drawingml/2006/table">
            <a:tbl>
              <a:tblPr firstRow="1" bandRow="1">
                <a:tableStyleId>{2D5ABB26-0587-4C30-8999-92F81FD0307C}</a:tableStyleId>
              </a:tblPr>
              <a:tblGrid>
                <a:gridCol w="5181600"/>
                <a:gridCol w="3200400"/>
                <a:gridCol w="762000"/>
              </a:tblGrid>
              <a:tr h="402706">
                <a:tc rowSpan="7">
                  <a:txBody>
                    <a:bodyPr/>
                    <a:lstStyle/>
                    <a:p>
                      <a:r>
                        <a:rPr lang="el-GR" sz="1600" baseline="0" dirty="0" smtClean="0">
                          <a:solidFill>
                            <a:schemeClr val="tx1"/>
                          </a:solidFill>
                        </a:rPr>
                        <a:t>Η </a:t>
                      </a:r>
                      <a:r>
                        <a:rPr lang="en-US" sz="1600" baseline="0" dirty="0" smtClean="0">
                          <a:solidFill>
                            <a:schemeClr val="tx1"/>
                          </a:solidFill>
                        </a:rPr>
                        <a:t>Sample Company </a:t>
                      </a:r>
                      <a:r>
                        <a:rPr lang="el-GR" sz="1600" baseline="0" dirty="0" smtClean="0">
                          <a:solidFill>
                            <a:schemeClr val="tx1"/>
                          </a:solidFill>
                        </a:rPr>
                        <a:t>έλαβε μια παραγγελία για το </a:t>
                      </a:r>
                      <a:r>
                        <a:rPr lang="en-US" sz="1600" baseline="0" dirty="0" smtClean="0">
                          <a:solidFill>
                            <a:schemeClr val="tx1"/>
                          </a:solidFill>
                        </a:rPr>
                        <a:t>P</a:t>
                      </a:r>
                      <a:r>
                        <a:rPr lang="el-GR" sz="1600" baseline="0" dirty="0" smtClean="0">
                          <a:solidFill>
                            <a:schemeClr val="tx1"/>
                          </a:solidFill>
                        </a:rPr>
                        <a:t>ροϊόν EZ σε</a:t>
                      </a:r>
                      <a:r>
                        <a:rPr lang="en-US" sz="1600" baseline="0" dirty="0" smtClean="0">
                          <a:solidFill>
                            <a:schemeClr val="tx1"/>
                          </a:solidFill>
                        </a:rPr>
                        <a:t> </a:t>
                      </a:r>
                      <a:r>
                        <a:rPr lang="el-GR" sz="1600" baseline="0" dirty="0" smtClean="0">
                          <a:solidFill>
                            <a:schemeClr val="tx1"/>
                          </a:solidFill>
                        </a:rPr>
                        <a:t>μια ειδική τιμή πώλησης 26$ ανά μονάδα (η προτεινόμενη λιανική τιμή είναι 30$). Αυτή η παραγγελία υπερβαίνει την κανονική παραγωγή, και οι στόχοι της προϋπολογισθείσα παραγωγής και των προϋπολογισθέντων πωλήσεων για το έτος έχουν ήδη ξεπεραστεί. Υπάρχει δυναμικότητα προκειμένου να ικανοποιηθεί η ειδική παραγγελία. Κανένα κόστος πώλησης δεν θα πραγματοποιηθεί σε σχέση με αυτή την παραγγελία. Τα μοναδιαία κόστη παραγωγής και πώλησης του Προϊόντος EZ έχουν ως εξής: άμεσα υλικά, 7,00$, άμεση εργασία, 10.00$, μεταβλητά γενικά βιομηχανικά έξοδα, 8,00$, σταθερά κόστη παραγωγής, 5.00$, μεταβλητά κόστη πώλησης, 3.00$, και σταθερά γενικά και διοικητικά έξοδα, 9.00$. Πρέπει η </a:t>
                      </a:r>
                      <a:r>
                        <a:rPr lang="en-US" sz="1600" baseline="0" dirty="0" smtClean="0">
                          <a:solidFill>
                            <a:schemeClr val="tx1"/>
                          </a:solidFill>
                        </a:rPr>
                        <a:t>Sample </a:t>
                      </a:r>
                      <a:r>
                        <a:rPr lang="el-GR" sz="1600" baseline="0" dirty="0" smtClean="0">
                          <a:solidFill>
                            <a:schemeClr val="tx1"/>
                          </a:solidFill>
                        </a:rPr>
                        <a:t>να αποδεχτεί την παραγγελία;</a:t>
                      </a:r>
                    </a:p>
                  </a:txBody>
                  <a:tcPr>
                    <a:lnR w="12700" cap="flat" cmpd="sng" algn="ctr">
                      <a:solidFill>
                        <a:srgbClr val="C00000"/>
                      </a:solidFill>
                      <a:prstDash val="solid"/>
                      <a:round/>
                      <a:headEnd type="none" w="med" len="med"/>
                      <a:tailEnd type="none" w="med" len="med"/>
                    </a:lnR>
                    <a:solidFill>
                      <a:srgbClr val="C7C4B5"/>
                    </a:solidFill>
                  </a:tcPr>
                </a:tc>
                <a:tc gridSpan="2">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669267">
                <a:tc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dirty="0" smtClean="0">
                          <a:solidFill>
                            <a:schemeClr val="tx1"/>
                          </a:solidFill>
                          <a:latin typeface="Tw Cen MT" panose="020B0602020104020603" pitchFamily="34" charset="0"/>
                        </a:rPr>
                        <a:t>Μεταβλητά κόστη για την παραγωγή Προϊόντος ΕΖ:</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600" dirty="0" smtClean="0">
                        <a:solidFill>
                          <a:schemeClr val="tx1"/>
                        </a:solidFill>
                        <a:latin typeface="Tw Cen MT" panose="020B0602020104020603" pitchFamily="34" charset="0"/>
                      </a:endParaRPr>
                    </a:p>
                  </a:txBody>
                  <a:tcPr>
                    <a:solidFill>
                      <a:srgbClr val="C7C4B5"/>
                    </a:solidFill>
                  </a:tcPr>
                </a:tc>
              </a:tr>
              <a:tr h="375826">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dirty="0" smtClean="0">
                          <a:solidFill>
                            <a:schemeClr val="tx1"/>
                          </a:solidFill>
                          <a:latin typeface="Tw Cen MT" panose="020B0602020104020603" pitchFamily="34" charset="0"/>
                        </a:rPr>
                        <a:t>Άμεσα υλικά</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dirty="0" smtClean="0">
                          <a:solidFill>
                            <a:schemeClr val="tx1"/>
                          </a:solidFill>
                          <a:latin typeface="Tw Cen MT" panose="020B0602020104020603" pitchFamily="34" charset="0"/>
                        </a:rPr>
                        <a:t>7.00$</a:t>
                      </a:r>
                    </a:p>
                  </a:txBody>
                  <a:tcPr>
                    <a:solidFill>
                      <a:srgbClr val="C7C4B5"/>
                    </a:solidFill>
                  </a:tcPr>
                </a:tc>
              </a:tr>
              <a:tr h="15240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Άμεση εργασία</a:t>
                      </a:r>
                      <a:r>
                        <a:rPr lang="el-GR" sz="1600" baseline="0" dirty="0" smtClean="0">
                          <a:solidFill>
                            <a:schemeClr val="tx1"/>
                          </a:solidFill>
                          <a:latin typeface="+mn-lt"/>
                        </a:rPr>
                        <a:t> </a:t>
                      </a:r>
                      <a:endParaRPr lang="en-US" sz="1600" dirty="0" smtClean="0">
                        <a:solidFill>
                          <a:schemeClr val="tx1"/>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10.00</a:t>
                      </a:r>
                      <a:endParaRPr lang="en-US" sz="1600" dirty="0" smtClean="0">
                        <a:solidFill>
                          <a:schemeClr val="tx1"/>
                        </a:solidFill>
                        <a:latin typeface="+mn-lt"/>
                      </a:endParaRPr>
                    </a:p>
                  </a:txBody>
                  <a:tcPr>
                    <a:solidFill>
                      <a:srgbClr val="C7C4B5"/>
                    </a:solidFill>
                  </a:tcPr>
                </a:tc>
              </a:tr>
              <a:tr h="15240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Μεταβλητά</a:t>
                      </a:r>
                      <a:r>
                        <a:rPr lang="el-GR" sz="1600" baseline="0" dirty="0" smtClean="0">
                          <a:solidFill>
                            <a:schemeClr val="tx1"/>
                          </a:solidFill>
                          <a:latin typeface="+mn-lt"/>
                        </a:rPr>
                        <a:t> γενικά βιομηχανικά έξοδα</a:t>
                      </a:r>
                      <a:endParaRPr lang="en-US" sz="1600" dirty="0" smtClean="0">
                        <a:solidFill>
                          <a:schemeClr val="tx1"/>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8.00</a:t>
                      </a:r>
                      <a:endParaRPr lang="en-US" sz="1600" dirty="0" smtClean="0">
                        <a:solidFill>
                          <a:schemeClr val="tx1"/>
                        </a:solidFill>
                        <a:latin typeface="+mn-lt"/>
                      </a:endParaRPr>
                    </a:p>
                  </a:txBody>
                  <a:tcPr>
                    <a:solidFill>
                      <a:srgbClr val="C7C4B5"/>
                    </a:solidFill>
                  </a:tcPr>
                </a:tc>
              </a:tr>
              <a:tr h="334634">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Συνολικά μεταβλητά κόστη</a:t>
                      </a:r>
                      <a:endParaRPr lang="en-US" sz="1600" dirty="0" smtClean="0">
                        <a:solidFill>
                          <a:schemeClr val="tx1"/>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25.00$</a:t>
                      </a:r>
                      <a:endParaRPr lang="en-US" sz="1600" dirty="0" smtClean="0">
                        <a:solidFill>
                          <a:schemeClr val="tx1"/>
                        </a:solidFill>
                        <a:latin typeface="+mn-lt"/>
                      </a:endParaRPr>
                    </a:p>
                  </a:txBody>
                  <a:tcPr>
                    <a:solidFill>
                      <a:srgbClr val="C7C4B5"/>
                    </a:solidFill>
                  </a:tcPr>
                </a:tc>
              </a:tr>
              <a:tr h="334634">
                <a:tc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latin typeface="+mn-lt"/>
                        </a:rPr>
                        <a:t>Η </a:t>
                      </a:r>
                      <a:r>
                        <a:rPr lang="en-US" sz="1600" dirty="0" smtClean="0">
                          <a:solidFill>
                            <a:schemeClr val="tx1"/>
                          </a:solidFill>
                          <a:latin typeface="+mn-lt"/>
                        </a:rPr>
                        <a:t>Sample</a:t>
                      </a:r>
                      <a:r>
                        <a:rPr lang="en-US" sz="1600" baseline="0" dirty="0" smtClean="0">
                          <a:solidFill>
                            <a:schemeClr val="tx1"/>
                          </a:solidFill>
                          <a:latin typeface="+mn-lt"/>
                        </a:rPr>
                        <a:t> </a:t>
                      </a:r>
                      <a:r>
                        <a:rPr lang="el-GR" sz="1600" baseline="0" dirty="0" smtClean="0">
                          <a:solidFill>
                            <a:schemeClr val="tx1"/>
                          </a:solidFill>
                          <a:latin typeface="+mn-lt"/>
                        </a:rPr>
                        <a:t>θα πρέπει να αποδεχτεί την ειδική παραγγελία επειδή η προσφερόμενη τιμή των 26$ υπερβαίνει τα μεταβλητά κόστη παραγωγής των 25$.</a:t>
                      </a:r>
                      <a:endParaRPr lang="en-US" sz="1600" dirty="0" smtClean="0">
                        <a:solidFill>
                          <a:schemeClr val="tx1"/>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latin typeface="+mn-lt"/>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56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2400"/>
            <a:ext cx="8305800" cy="914400"/>
          </a:xfrm>
        </p:spPr>
        <p:txBody>
          <a:bodyPr/>
          <a:lstStyle/>
          <a:p>
            <a:r>
              <a:rPr lang="el-GR" altLang="en-US" dirty="0"/>
              <a:t>Ο</a:t>
            </a:r>
            <a:r>
              <a:rPr lang="el-GR" altLang="en-US" dirty="0" smtClean="0"/>
              <a:t>ριακή</a:t>
            </a:r>
            <a:r>
              <a:rPr lang="en-US" altLang="en-US" dirty="0" smtClean="0"/>
              <a:t> </a:t>
            </a:r>
            <a:r>
              <a:rPr lang="el-GR" altLang="en-US" dirty="0"/>
              <a:t>Α</a:t>
            </a:r>
            <a:r>
              <a:rPr lang="el-GR" altLang="en-US" dirty="0" smtClean="0"/>
              <a:t>νάλυση για</a:t>
            </a:r>
            <a:r>
              <a:rPr lang="en-US" altLang="en-US" dirty="0" smtClean="0"/>
              <a:t> </a:t>
            </a:r>
            <a:br>
              <a:rPr lang="en-US" altLang="en-US" dirty="0" smtClean="0"/>
            </a:br>
            <a:r>
              <a:rPr lang="el-GR" altLang="en-US" dirty="0" smtClean="0"/>
              <a:t>Αποφάσεις </a:t>
            </a:r>
            <a:r>
              <a:rPr lang="el-GR" altLang="en-US" dirty="0"/>
              <a:t>Κ</a:t>
            </a:r>
            <a:r>
              <a:rPr lang="el-GR" altLang="en-US" dirty="0" smtClean="0"/>
              <a:t>ερδοφορίας </a:t>
            </a:r>
            <a:r>
              <a:rPr lang="el-GR" altLang="en-US" dirty="0"/>
              <a:t>Τ</a:t>
            </a:r>
            <a:r>
              <a:rPr lang="el-GR" altLang="en-US" dirty="0" smtClean="0"/>
              <a:t>ομέα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Ένας άλλος τύπος </a:t>
            </a:r>
            <a:r>
              <a:rPr lang="el-GR" altLang="en-US" sz="2400" dirty="0" smtClean="0">
                <a:latin typeface="Tw Cen MT" panose="020B0602020104020603" pitchFamily="34" charset="0"/>
                <a:cs typeface="Times New Roman" panose="02020603050405020304" pitchFamily="18" charset="0"/>
              </a:rPr>
              <a:t>λειτουργικής απόφασης </a:t>
            </a:r>
            <a:r>
              <a:rPr lang="el-GR" altLang="en-US" sz="2400" dirty="0">
                <a:latin typeface="Tw Cen MT" panose="020B0602020104020603" pitchFamily="34" charset="0"/>
                <a:cs typeface="Times New Roman" panose="02020603050405020304" pitchFamily="18" charset="0"/>
              </a:rPr>
              <a:t>που πρέπει να </a:t>
            </a:r>
            <a:r>
              <a:rPr lang="el-GR" altLang="en-US" sz="2400" dirty="0" smtClean="0">
                <a:latin typeface="Tw Cen MT" panose="020B0602020104020603" pitchFamily="34" charset="0"/>
                <a:cs typeface="Times New Roman" panose="02020603050405020304" pitchFamily="18" charset="0"/>
              </a:rPr>
              <a:t>λάβει η διοίκηση, </a:t>
            </a:r>
            <a:r>
              <a:rPr lang="el-GR" altLang="en-US" sz="2400" dirty="0">
                <a:latin typeface="Tw Cen MT" panose="020B0602020104020603" pitchFamily="34" charset="0"/>
                <a:cs typeface="Times New Roman" panose="02020603050405020304" pitchFamily="18" charset="0"/>
              </a:rPr>
              <a:t>είναι να διατηρήσει ή να </a:t>
            </a:r>
            <a:r>
              <a:rPr lang="el-GR" altLang="en-US" sz="2400" dirty="0" smtClean="0">
                <a:latin typeface="Tw Cen MT" panose="020B0602020104020603" pitchFamily="34" charset="0"/>
                <a:cs typeface="Times New Roman" panose="02020603050405020304" pitchFamily="18" charset="0"/>
              </a:rPr>
              <a:t>αποκόψει τα μη </a:t>
            </a:r>
            <a:r>
              <a:rPr lang="el-GR" altLang="en-US" sz="2400" dirty="0">
                <a:latin typeface="Tw Cen MT" panose="020B0602020104020603" pitchFamily="34" charset="0"/>
                <a:cs typeface="Times New Roman" panose="02020603050405020304" pitchFamily="18" charset="0"/>
              </a:rPr>
              <a:t>κερδοφόρα τμήματα.</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 στόχος της ανάλυσης της απόφασης είναι να προσδιοριστούν τα τμήματα που έχουν ένα αρνητικό περιθώριο τμήματος έτσι ώστε να μπορεί να 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αποκόψει ή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να λάβει διορθωτικά μέτρα.</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περιθώριο τομέα</a:t>
            </a:r>
            <a:r>
              <a:rPr lang="en-US"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έσοδα πωλήσεων ενός τμήματος μείον τα άμεσα κόστη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Τέτοια κόστη θεωρείται πως είναι </a:t>
            </a:r>
            <a:r>
              <a:rPr lang="el-GR" altLang="en-US" sz="1800"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τα</a:t>
            </a:r>
            <a:r>
              <a:rPr lang="el-GR" altLang="en-US" sz="1800" b="1"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αποφευκτά κόστη</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τα οποία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θα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μπορούσαν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εξαλειφθούν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εάν 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διοίκηση αποφάσιζε να εξαλείψει 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τμήμα.</a:t>
            </a:r>
          </a:p>
        </p:txBody>
      </p:sp>
      <p:sp>
        <p:nvSpPr>
          <p:cNvPr id="6758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l-GR" altLang="en-US" dirty="0" smtClean="0"/>
              <a:t>Ανάλυση Κερδοφορίας Τομέα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Μια ανάλυση κερδοφορίας τομέα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περιλαμβάνει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την κατάρτιση μιας τμηματοποιημένης/διαχωρισμένης κατάστασης αποτελεσμάτων χρήσης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μέσω της μεταβλητής κοστολόγησης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για τον προσδιορισμό </a:t>
            </a:r>
            <a:r>
              <a:rPr lang="el-GR" altLang="en-US" sz="2400" dirty="0">
                <a:latin typeface="Tw Cen MT" panose="020B0602020104020603" pitchFamily="34" charset="0"/>
                <a:cs typeface="Times New Roman" panose="02020603050405020304" pitchFamily="18" charset="0"/>
              </a:rPr>
              <a:t>του </a:t>
            </a:r>
            <a:r>
              <a:rPr lang="el-GR" altLang="en-US" sz="2400" dirty="0" smtClean="0">
                <a:latin typeface="Tw Cen MT" panose="020B0602020104020603" pitchFamily="34" charset="0"/>
                <a:cs typeface="Times New Roman" panose="02020603050405020304" pitchFamily="18" charset="0"/>
              </a:rPr>
              <a:t>μεταβλητού </a:t>
            </a:r>
            <a:r>
              <a:rPr lang="el-GR" altLang="en-US" sz="2400" dirty="0">
                <a:latin typeface="Tw Cen MT" panose="020B0602020104020603" pitchFamily="34" charset="0"/>
                <a:cs typeface="Times New Roman" panose="02020603050405020304" pitchFamily="18" charset="0"/>
              </a:rPr>
              <a:t>και </a:t>
            </a:r>
            <a:r>
              <a:rPr lang="el-GR" altLang="en-US" sz="2400" dirty="0" smtClean="0">
                <a:latin typeface="Tw Cen MT" panose="020B0602020104020603" pitchFamily="34" charset="0"/>
                <a:cs typeface="Times New Roman" panose="02020603050405020304" pitchFamily="18" charset="0"/>
              </a:rPr>
              <a:t>σταθερού</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κόστους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σταθερά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that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είναι είναι ανιχνεύσιμα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στους τομείς που ονομάζονται </a:t>
            </a:r>
            <a:r>
              <a:rPr lang="el-GR" altLang="en-US" sz="2000" i="1" dirty="0" smtClean="0">
                <a:latin typeface="Tw Cen MT" panose="020B0602020104020603" pitchFamily="34" charset="0"/>
                <a:ea typeface="Times New Roman" panose="02020603050405020304" pitchFamily="18" charset="0"/>
                <a:cs typeface="Times New Roman" panose="02020603050405020304" pitchFamily="18" charset="0"/>
              </a:rPr>
              <a:t>άμεσα σταθερά</a:t>
            </a:r>
            <a:r>
              <a:rPr lang="en-US" altLang="en-US" sz="20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i="1" dirty="0" smtClean="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υπολοίποντα σταθερά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τα </a:t>
            </a:r>
            <a:r>
              <a:rPr lang="el-GR" altLang="en-US" sz="2000" i="1" dirty="0" smtClean="0">
                <a:latin typeface="Tw Cen MT" panose="020B0602020104020603" pitchFamily="34" charset="0"/>
                <a:ea typeface="Times New Roman" panose="02020603050405020304" pitchFamily="18" charset="0"/>
                <a:cs typeface="Times New Roman" panose="02020603050405020304" pitchFamily="18" charset="0"/>
              </a:rPr>
              <a:t>κοινά κόστη</a:t>
            </a:r>
            <a:r>
              <a:rPr lang="en-US" altLang="en-US" sz="20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είναι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δεν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κατανονται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στους τομείς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επόμενη διαφάνεια παρουσιάζει 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περιθώρια τομέα για τα Τμήμαρα Τραπεζικών Λειτουργιών και Ασφαλών Καταθέσεων της </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2000">
                <a:latin typeface="Tw Cen MT" panose="020B0602020104020603" pitchFamily="34" charset="0"/>
                <a:ea typeface="Times New Roman" panose="02020603050405020304" pitchFamily="18" charset="0"/>
                <a:cs typeface="Times New Roman" panose="02020603050405020304" pitchFamily="18" charset="0"/>
              </a:rPr>
              <a:t>State </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Bank.</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861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l-GR" altLang="en-US" dirty="0" smtClean="0"/>
              <a:t>Τμηματοποιημένη Κατάσταση Αποτελεσμάτων Χρήσης</a:t>
            </a:r>
            <a:endParaRPr lang="en-US" altLang="en-US" dirty="0" smtClean="0"/>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44587731"/>
              </p:ext>
            </p:extLst>
          </p:nvPr>
        </p:nvGraphicFramePr>
        <p:xfrm>
          <a:off x="304800" y="1447800"/>
          <a:ext cx="8458200" cy="3647440"/>
        </p:xfrm>
        <a:graphic>
          <a:graphicData uri="http://schemas.openxmlformats.org/drawingml/2006/table">
            <a:tbl>
              <a:tblPr firstRow="1" bandRow="1">
                <a:tableStyleId>{5C22544A-7EE6-4342-B048-85BDC9FD1C3A}</a:tableStyleId>
              </a:tblPr>
              <a:tblGrid>
                <a:gridCol w="3941685"/>
                <a:gridCol w="1478133"/>
                <a:gridCol w="1642369"/>
                <a:gridCol w="1396013"/>
              </a:tblGrid>
              <a:tr h="213360">
                <a:tc gridSpan="4">
                  <a:txBody>
                    <a:bodyPr/>
                    <a:lstStyle/>
                    <a:p>
                      <a:pPr algn="ctr"/>
                      <a:r>
                        <a:rPr lang="en-US" altLang="en-US" sz="1400" dirty="0" smtClean="0">
                          <a:solidFill>
                            <a:schemeClr val="tx2"/>
                          </a:solidFill>
                          <a:latin typeface="+mn-lt"/>
                          <a:ea typeface="Times New Roman" panose="02020603050405020304" pitchFamily="18" charset="0"/>
                          <a:cs typeface="Times New Roman" panose="02020603050405020304" pitchFamily="18" charset="0"/>
                        </a:rPr>
                        <a:t>Home </a:t>
                      </a:r>
                      <a:r>
                        <a:rPr lang="en-US" altLang="en-US" sz="1400" smtClean="0">
                          <a:solidFill>
                            <a:schemeClr val="tx2"/>
                          </a:solidFill>
                          <a:latin typeface="+mn-lt"/>
                          <a:ea typeface="Times New Roman" panose="02020603050405020304" pitchFamily="18" charset="0"/>
                          <a:cs typeface="Times New Roman" panose="02020603050405020304" pitchFamily="18" charset="0"/>
                        </a:rPr>
                        <a:t>State Bank</a:t>
                      </a:r>
                      <a:endParaRPr lang="en-US" altLang="en-US" sz="1400" dirty="0" smtClean="0">
                        <a:solidFill>
                          <a:schemeClr val="tx2"/>
                        </a:solidFill>
                        <a:latin typeface="+mn-lt"/>
                        <a:ea typeface="Times New Roman" panose="02020603050405020304" pitchFamily="18" charset="0"/>
                        <a:cs typeface="Times New Roman" panose="02020603050405020304" pitchFamily="18" charset="0"/>
                      </a:endParaRPr>
                    </a:p>
                    <a:p>
                      <a:pPr algn="ctr"/>
                      <a:r>
                        <a:rPr lang="el-GR" altLang="en-US" sz="1400" dirty="0" smtClean="0">
                          <a:solidFill>
                            <a:schemeClr val="tx2"/>
                          </a:solidFill>
                        </a:rPr>
                        <a:t>Τμηματοποιημένη Κατάσταση Αποτελεσμάτων Χρήσης</a:t>
                      </a:r>
                    </a:p>
                    <a:p>
                      <a:pPr algn="ctr"/>
                      <a:r>
                        <a:rPr lang="el-GR" sz="1400" baseline="0" dirty="0" smtClean="0">
                          <a:solidFill>
                            <a:schemeClr val="tx2"/>
                          </a:solidFill>
                          <a:latin typeface="+mn-lt"/>
                          <a:cs typeface="Times New Roman" panose="02020603050405020304" pitchFamily="18" charset="0"/>
                        </a:rPr>
                        <a:t>Για το Έτος που Έληξε στις 31 Δεκεμβρίου 2014</a:t>
                      </a:r>
                      <a:endParaRPr lang="en-US" sz="1400" dirty="0">
                        <a:solidFill>
                          <a:schemeClr val="tx2"/>
                        </a:solidFill>
                        <a:latin typeface="+mn-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185420">
                <a:tc>
                  <a:txBody>
                    <a:bodyPr/>
                    <a:lstStyle/>
                    <a:p>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4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Τραπεζικών Λειτουργιών </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4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Ασφαλών Καταθέσεων </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400" b="1" dirty="0" smtClean="0">
                          <a:solidFill>
                            <a:schemeClr val="tx2"/>
                          </a:solidFill>
                          <a:latin typeface="+mn-lt"/>
                        </a:rPr>
                        <a:t>Σύνολο Εταιρείας</a:t>
                      </a:r>
                      <a:endParaRPr lang="en-US" sz="14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l-GR" sz="1400" dirty="0" smtClean="0">
                          <a:solidFill>
                            <a:schemeClr val="tx2"/>
                          </a:solidFill>
                          <a:latin typeface="+mn-lt"/>
                        </a:rPr>
                        <a:t>Πωλήσεις</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135.000$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15.000$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150.000$</a:t>
                      </a:r>
                      <a:endParaRPr lang="en-US" sz="14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Μείον μεταβλητά κόστη:</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52.500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7.500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60.000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l-GR" sz="1400" dirty="0" smtClean="0">
                          <a:solidFill>
                            <a:schemeClr val="tx2"/>
                          </a:solidFill>
                          <a:latin typeface="+mn-lt"/>
                        </a:rPr>
                        <a:t>Περιθώριο</a:t>
                      </a:r>
                      <a:r>
                        <a:rPr lang="el-GR" sz="1400" baseline="0" dirty="0" smtClean="0">
                          <a:solidFill>
                            <a:schemeClr val="tx2"/>
                          </a:solidFill>
                          <a:latin typeface="+mn-lt"/>
                        </a:rPr>
                        <a:t> συνεισφοράς</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82.500$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7.500$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90.000$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Μείον άμεσα</a:t>
                      </a:r>
                      <a:r>
                        <a:rPr lang="el-GR" sz="1400" baseline="0" dirty="0" smtClean="0">
                          <a:solidFill>
                            <a:schemeClr val="tx2"/>
                          </a:solidFill>
                          <a:latin typeface="+mn-lt"/>
                        </a:rPr>
                        <a:t> σταθερά</a:t>
                      </a:r>
                      <a:r>
                        <a:rPr lang="el-GR" sz="1400" dirty="0" smtClean="0">
                          <a:solidFill>
                            <a:schemeClr val="tx2"/>
                          </a:solidFill>
                          <a:latin typeface="+mn-lt"/>
                        </a:rPr>
                        <a:t> κόστη </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55.500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16.500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72.000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13">
                <a:tc>
                  <a:txBody>
                    <a:bodyPr/>
                    <a:lstStyle/>
                    <a:p>
                      <a:r>
                        <a:rPr lang="el-GR" sz="1400" dirty="0" smtClean="0">
                          <a:solidFill>
                            <a:schemeClr val="tx2"/>
                          </a:solidFill>
                          <a:latin typeface="+mn-lt"/>
                        </a:rPr>
                        <a:t>Περιθώριο</a:t>
                      </a:r>
                      <a:r>
                        <a:rPr lang="el-GR" sz="1400" baseline="0" dirty="0" smtClean="0">
                          <a:solidFill>
                            <a:schemeClr val="tx2"/>
                          </a:solidFill>
                          <a:latin typeface="+mn-lt"/>
                        </a:rPr>
                        <a:t> τομέα</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27.000$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(9.000)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18.000$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1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latin typeface="+mn-lt"/>
                        </a:rPr>
                        <a:t>Μείον κοινά </a:t>
                      </a:r>
                      <a:r>
                        <a:rPr lang="el-GR" sz="1400" baseline="0" dirty="0" smtClean="0">
                          <a:solidFill>
                            <a:schemeClr val="tx2"/>
                          </a:solidFill>
                          <a:latin typeface="+mn-lt"/>
                        </a:rPr>
                        <a:t>σταθερά</a:t>
                      </a:r>
                      <a:r>
                        <a:rPr lang="el-GR" sz="1400" dirty="0" smtClean="0">
                          <a:solidFill>
                            <a:schemeClr val="tx2"/>
                          </a:solidFill>
                          <a:latin typeface="+mn-lt"/>
                        </a:rPr>
                        <a:t> κόστη </a:t>
                      </a:r>
                      <a:endParaRPr lang="en-US" sz="14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12.000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13">
                <a:tc>
                  <a:txBody>
                    <a:bodyPr/>
                    <a:lstStyle/>
                    <a:p>
                      <a:r>
                        <a:rPr lang="el-GR" sz="1400" dirty="0" smtClean="0">
                          <a:solidFill>
                            <a:schemeClr val="tx2"/>
                          </a:solidFill>
                          <a:latin typeface="+mn-lt"/>
                        </a:rPr>
                        <a:t>Λειτουργικά κέρδη</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400" dirty="0" smtClean="0">
                          <a:solidFill>
                            <a:schemeClr val="tx2"/>
                          </a:solidFill>
                          <a:latin typeface="+mn-lt"/>
                        </a:rPr>
                        <a:t>6.000$</a:t>
                      </a:r>
                      <a:endParaRPr lang="en-US" sz="14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52400"/>
            <a:ext cx="8229600" cy="914400"/>
          </a:xfrm>
        </p:spPr>
        <p:txBody>
          <a:bodyPr/>
          <a:lstStyle/>
          <a:p>
            <a:r>
              <a:rPr lang="el-GR" altLang="en-US" dirty="0"/>
              <a:t>Ο</a:t>
            </a:r>
            <a:r>
              <a:rPr lang="el-GR" altLang="en-US" dirty="0" smtClean="0"/>
              <a:t>ριακή</a:t>
            </a:r>
            <a:r>
              <a:rPr lang="en-US" altLang="en-US" dirty="0" smtClean="0"/>
              <a:t> </a:t>
            </a:r>
            <a:r>
              <a:rPr lang="el-GR" altLang="en-US" dirty="0" smtClean="0"/>
              <a:t>Ανάλυση</a:t>
            </a:r>
            <a:r>
              <a:rPr lang="en-US" altLang="en-US" dirty="0" smtClean="0"/>
              <a:t>: </a:t>
            </a:r>
            <a:r>
              <a:rPr lang="el-GR" altLang="en-US" dirty="0" smtClean="0"/>
              <a:t>Απόφαση Κερδοφορίας </a:t>
            </a:r>
            <a:r>
              <a:rPr lang="el-GR" altLang="en-US" dirty="0"/>
              <a:t>Τ</a:t>
            </a:r>
            <a:r>
              <a:rPr lang="el-GR" altLang="en-US" dirty="0" smtClean="0"/>
              <a:t>ομέα</a:t>
            </a:r>
            <a:r>
              <a:rPr lang="en-US" altLang="en-US" dirty="0" smtClean="0"/>
              <a:t> (</a:t>
            </a:r>
            <a:r>
              <a:rPr lang="el-GR" altLang="en-US" dirty="0" smtClean="0"/>
              <a:t>Περίπτωση </a:t>
            </a:r>
            <a:r>
              <a:rPr lang="en-US" altLang="en-US" dirty="0" smtClean="0"/>
              <a:t>1)</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a:t>
            </a:r>
            <a:r>
              <a:rPr lang="el-GR" altLang="en-US" sz="2000" dirty="0">
                <a:latin typeface="Tw Cen MT" panose="020B0602020104020603" pitchFamily="34" charset="0"/>
                <a:cs typeface="Times New Roman" panose="02020603050405020304" pitchFamily="18" charset="0"/>
              </a:rPr>
              <a:t>παρακάτω δείχνει ότι η </a:t>
            </a:r>
            <a:r>
              <a:rPr lang="el-GR" altLang="en-US" sz="2000" dirty="0" smtClean="0">
                <a:latin typeface="Tw Cen MT" panose="020B0602020104020603" pitchFamily="34" charset="0"/>
                <a:cs typeface="Times New Roman" panose="02020603050405020304" pitchFamily="18" charset="0"/>
              </a:rPr>
              <a:t>εξάλειψη του Τμήματος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Ασφαλών Καταθέσεων </a:t>
            </a:r>
            <a:r>
              <a:rPr lang="el-GR" altLang="en-US" sz="2000" dirty="0" smtClean="0">
                <a:latin typeface="Tw Cen MT" panose="020B0602020104020603" pitchFamily="34" charset="0"/>
                <a:cs typeface="Times New Roman" panose="02020603050405020304" pitchFamily="18" charset="0"/>
              </a:rPr>
              <a:t>θα </a:t>
            </a:r>
            <a:r>
              <a:rPr lang="el-GR" altLang="en-US" sz="2000" dirty="0">
                <a:latin typeface="Tw Cen MT" panose="020B0602020104020603" pitchFamily="34" charset="0"/>
                <a:cs typeface="Times New Roman" panose="02020603050405020304" pitchFamily="18" charset="0"/>
              </a:rPr>
              <a:t>αυξήσει τα λειτουργικά </a:t>
            </a:r>
            <a:r>
              <a:rPr lang="el-GR" altLang="en-US" sz="2000" dirty="0" smtClean="0">
                <a:latin typeface="Tw Cen MT" panose="020B0602020104020603" pitchFamily="34" charset="0"/>
                <a:cs typeface="Times New Roman" panose="02020603050405020304" pitchFamily="18" charset="0"/>
              </a:rPr>
              <a:t>κέρδη κατά 9.000$</a:t>
            </a:r>
            <a:r>
              <a:rPr lang="en-US" altLang="en-US" sz="2000" dirty="0" smtClean="0">
                <a:latin typeface="Tw Cen MT" panose="020B0602020104020603" pitchFamily="34" charset="0"/>
                <a:cs typeface="Times New Roman" panose="02020603050405020304" pitchFamily="18" charset="0"/>
              </a:rPr>
              <a:t>.</a:t>
            </a:r>
            <a:r>
              <a:rPr lang="en-US" altLang="en-US" sz="2400" dirty="0" smtClean="0">
                <a:latin typeface="Tw Cen MT" panose="020B0602020104020603" pitchFamily="34" charset="0"/>
                <a:cs typeface="Times New Roman" panose="02020603050405020304" pitchFamily="18" charset="0"/>
              </a:rPr>
              <a:t> </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Εάν η τράπεζα δεν μπορεί να αυξήσει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περιθωριο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τομέα του τμήματος, η διοίκηση θα πρέπει να εξαλείψει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τμήμα.</a:t>
            </a:r>
          </a:p>
        </p:txBody>
      </p:sp>
      <p:sp>
        <p:nvSpPr>
          <p:cNvPr id="7066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2138955"/>
              </p:ext>
            </p:extLst>
          </p:nvPr>
        </p:nvGraphicFramePr>
        <p:xfrm>
          <a:off x="304800" y="3048000"/>
          <a:ext cx="8458200" cy="3276584"/>
        </p:xfrm>
        <a:graphic>
          <a:graphicData uri="http://schemas.openxmlformats.org/drawingml/2006/table">
            <a:tbl>
              <a:tblPr firstRow="1" bandRow="1">
                <a:tableStyleId>{5C22544A-7EE6-4342-B048-85BDC9FD1C3A}</a:tableStyleId>
              </a:tblPr>
              <a:tblGrid>
                <a:gridCol w="3941685"/>
                <a:gridCol w="1478133"/>
                <a:gridCol w="1642369"/>
                <a:gridCol w="1396013"/>
              </a:tblGrid>
              <a:tr h="294640">
                <a:tc gridSpan="4">
                  <a:txBody>
                    <a:bodyPr/>
                    <a:lstStyle/>
                    <a:p>
                      <a:pPr algn="ctr"/>
                      <a:r>
                        <a:rPr lang="en-US" altLang="en-US" sz="1200" dirty="0" smtClean="0">
                          <a:solidFill>
                            <a:schemeClr val="tx2"/>
                          </a:solidFill>
                          <a:latin typeface="+mn-lt"/>
                          <a:ea typeface="Times New Roman" panose="02020603050405020304" pitchFamily="18" charset="0"/>
                          <a:cs typeface="Times New Roman" panose="02020603050405020304" pitchFamily="18" charset="0"/>
                        </a:rPr>
                        <a:t>Home </a:t>
                      </a:r>
                      <a:r>
                        <a:rPr lang="en-US" altLang="en-US" sz="1200" smtClean="0">
                          <a:solidFill>
                            <a:schemeClr val="tx2"/>
                          </a:solidFill>
                          <a:latin typeface="+mn-lt"/>
                          <a:ea typeface="Times New Roman" panose="02020603050405020304" pitchFamily="18" charset="0"/>
                          <a:cs typeface="Times New Roman" panose="02020603050405020304" pitchFamily="18" charset="0"/>
                        </a:rPr>
                        <a:t>State Bank</a:t>
                      </a:r>
                      <a:endParaRPr lang="en-US" altLang="en-US" sz="1200" dirty="0" smtClean="0">
                        <a:solidFill>
                          <a:schemeClr val="tx2"/>
                        </a:solidFill>
                        <a:latin typeface="+mn-lt"/>
                        <a:ea typeface="Times New Roman" panose="02020603050405020304" pitchFamily="18" charset="0"/>
                        <a:cs typeface="Times New Roman" panose="02020603050405020304" pitchFamily="18" charset="0"/>
                      </a:endParaRPr>
                    </a:p>
                    <a:p>
                      <a:pPr algn="ctr"/>
                      <a:r>
                        <a:rPr lang="el-GR" altLang="en-US" sz="1200" dirty="0" smtClean="0">
                          <a:solidFill>
                            <a:schemeClr val="tx2"/>
                          </a:solidFill>
                        </a:rPr>
                        <a:t>Απόφαση Κερδοφορίας Τομέα</a:t>
                      </a:r>
                    </a:p>
                    <a:p>
                      <a:pPr algn="ctr"/>
                      <a:r>
                        <a:rPr lang="el-GR" sz="1200" baseline="0" dirty="0" smtClean="0">
                          <a:solidFill>
                            <a:schemeClr val="tx2"/>
                          </a:solidFill>
                          <a:latin typeface="+mn-lt"/>
                          <a:cs typeface="Times New Roman" panose="02020603050405020304" pitchFamily="18" charset="0"/>
                        </a:rPr>
                        <a:t>Οριακή Ανάλυση – Περίπτωση 1</a:t>
                      </a:r>
                      <a:endParaRPr lang="en-US" sz="1200" dirty="0">
                        <a:solidFill>
                          <a:schemeClr val="tx2"/>
                        </a:solidFill>
                        <a:latin typeface="+mn-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409909">
                <a:tc>
                  <a:txBody>
                    <a:bodyPr/>
                    <a:lstStyle/>
                    <a:p>
                      <a:endParaRPr lang="en-US" sz="12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2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Διατήρηση Τμήματος</a:t>
                      </a:r>
                      <a:endParaRPr lang="en-US" sz="12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2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Αποκοπή</a:t>
                      </a:r>
                      <a:r>
                        <a:rPr lang="el-GR" altLang="en-US" sz="1200" b="1" baseline="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Τμήματος</a:t>
                      </a:r>
                      <a:endParaRPr lang="en-US" sz="12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200" b="1" dirty="0" smtClean="0">
                          <a:solidFill>
                            <a:schemeClr val="tx2"/>
                          </a:solidFill>
                          <a:latin typeface="+mn-lt"/>
                        </a:rPr>
                        <a:t>Διαφορά Υπέρ</a:t>
                      </a:r>
                      <a:r>
                        <a:rPr lang="el-GR" sz="1200" b="1" baseline="0" dirty="0" smtClean="0">
                          <a:solidFill>
                            <a:schemeClr val="tx2"/>
                          </a:solidFill>
                          <a:latin typeface="+mn-lt"/>
                        </a:rPr>
                        <a:t> της Αποκοπής του Τμήματος</a:t>
                      </a:r>
                      <a:endParaRPr lang="en-US" sz="12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3366">
                <a:tc>
                  <a:txBody>
                    <a:bodyPr/>
                    <a:lstStyle/>
                    <a:p>
                      <a:r>
                        <a:rPr lang="el-GR" sz="1200" dirty="0" smtClean="0">
                          <a:solidFill>
                            <a:schemeClr val="tx2"/>
                          </a:solidFill>
                          <a:latin typeface="+mn-lt"/>
                        </a:rPr>
                        <a:t>Πωλήσεις</a:t>
                      </a:r>
                      <a:endParaRPr lang="en-US" sz="12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150.000$</a:t>
                      </a:r>
                      <a:endParaRPr lang="en-US" sz="12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135.000$</a:t>
                      </a:r>
                      <a:endParaRPr lang="en-US" sz="12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(15.000$)</a:t>
                      </a:r>
                      <a:endParaRPr lang="en-US" sz="12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933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latin typeface="+mn-lt"/>
                        </a:rPr>
                        <a:t>Μείον μεταβλητά κόστη</a:t>
                      </a:r>
                      <a:endParaRPr lang="en-US" sz="12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60.000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52.500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7.500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3366">
                <a:tc>
                  <a:txBody>
                    <a:bodyPr/>
                    <a:lstStyle/>
                    <a:p>
                      <a:r>
                        <a:rPr lang="el-GR" sz="1200" dirty="0" smtClean="0">
                          <a:solidFill>
                            <a:schemeClr val="tx2"/>
                          </a:solidFill>
                          <a:latin typeface="+mn-lt"/>
                        </a:rPr>
                        <a:t>Περιθώριο</a:t>
                      </a:r>
                      <a:r>
                        <a:rPr lang="el-GR" sz="1200" baseline="0" dirty="0" smtClean="0">
                          <a:solidFill>
                            <a:schemeClr val="tx2"/>
                          </a:solidFill>
                          <a:latin typeface="+mn-lt"/>
                        </a:rPr>
                        <a:t> συνεισφοράς</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90.000$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82.500$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(7.500$)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33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latin typeface="+mn-lt"/>
                        </a:rPr>
                        <a:t>Μείον άμεσα</a:t>
                      </a:r>
                      <a:r>
                        <a:rPr lang="el-GR" sz="1200" baseline="0" dirty="0" smtClean="0">
                          <a:solidFill>
                            <a:schemeClr val="tx2"/>
                          </a:solidFill>
                          <a:latin typeface="+mn-lt"/>
                        </a:rPr>
                        <a:t> σταθερά</a:t>
                      </a:r>
                      <a:r>
                        <a:rPr lang="el-GR" sz="1200" dirty="0" smtClean="0">
                          <a:solidFill>
                            <a:schemeClr val="tx2"/>
                          </a:solidFill>
                          <a:latin typeface="+mn-lt"/>
                        </a:rPr>
                        <a:t> κόστη </a:t>
                      </a:r>
                      <a:endParaRPr lang="en-US" sz="12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72.000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55.500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16.500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r>
                        <a:rPr lang="el-GR" sz="1200" dirty="0" smtClean="0">
                          <a:solidFill>
                            <a:schemeClr val="tx2"/>
                          </a:solidFill>
                          <a:latin typeface="+mn-lt"/>
                        </a:rPr>
                        <a:t>Περιθώριο</a:t>
                      </a:r>
                      <a:r>
                        <a:rPr lang="el-GR" sz="1200" baseline="0" dirty="0" smtClean="0">
                          <a:solidFill>
                            <a:schemeClr val="tx2"/>
                          </a:solidFill>
                          <a:latin typeface="+mn-lt"/>
                        </a:rPr>
                        <a:t> τομέα</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18.000$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27.000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9.000$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latin typeface="+mn-lt"/>
                        </a:rPr>
                        <a:t>Μείον κοινά </a:t>
                      </a:r>
                      <a:r>
                        <a:rPr lang="el-GR" sz="1200" baseline="0" dirty="0" smtClean="0">
                          <a:solidFill>
                            <a:schemeClr val="tx2"/>
                          </a:solidFill>
                          <a:latin typeface="+mn-lt"/>
                        </a:rPr>
                        <a:t>σταθερά</a:t>
                      </a:r>
                      <a:r>
                        <a:rPr lang="el-GR" sz="1200" dirty="0" smtClean="0">
                          <a:solidFill>
                            <a:schemeClr val="tx2"/>
                          </a:solidFill>
                          <a:latin typeface="+mn-lt"/>
                        </a:rPr>
                        <a:t> κόστη </a:t>
                      </a:r>
                      <a:endParaRPr lang="en-US" sz="12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12.000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12.000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r>
                        <a:rPr lang="el-GR" sz="1200" dirty="0" smtClean="0">
                          <a:solidFill>
                            <a:schemeClr val="tx2"/>
                          </a:solidFill>
                          <a:latin typeface="+mn-lt"/>
                        </a:rPr>
                        <a:t>Λειτουργικά κέρδη</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6.000$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15.000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200" dirty="0" smtClean="0">
                          <a:solidFill>
                            <a:schemeClr val="tx2"/>
                          </a:solidFill>
                          <a:latin typeface="+mn-lt"/>
                        </a:rPr>
                        <a:t>9.000$</a:t>
                      </a:r>
                      <a:endParaRPr lang="en-US" sz="12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52400"/>
            <a:ext cx="8229600" cy="914400"/>
          </a:xfrm>
        </p:spPr>
        <p:txBody>
          <a:bodyPr/>
          <a:lstStyle/>
          <a:p>
            <a:r>
              <a:rPr lang="el-GR" altLang="en-US" dirty="0"/>
              <a:t>Οριακή</a:t>
            </a:r>
            <a:r>
              <a:rPr lang="en-US" altLang="en-US" dirty="0"/>
              <a:t> </a:t>
            </a:r>
            <a:r>
              <a:rPr lang="el-GR" altLang="en-US" dirty="0"/>
              <a:t>Ανάλυση</a:t>
            </a:r>
            <a:r>
              <a:rPr lang="en-US" altLang="en-US" dirty="0"/>
              <a:t>: </a:t>
            </a:r>
            <a:r>
              <a:rPr lang="el-GR" altLang="en-US" dirty="0"/>
              <a:t>Απόφαση Κερδοφορίας Τομέα</a:t>
            </a:r>
            <a:r>
              <a:rPr lang="en-US" altLang="en-US" dirty="0"/>
              <a:t> (</a:t>
            </a:r>
            <a:r>
              <a:rPr lang="el-GR" altLang="en-US" dirty="0"/>
              <a:t>Περίπτωση </a:t>
            </a:r>
            <a:r>
              <a:rPr lang="el-GR" altLang="en-US" dirty="0" smtClean="0"/>
              <a:t>2</a:t>
            </a:r>
            <a:r>
              <a:rPr lang="en-US" altLang="en-US" dirty="0" smtClean="0"/>
              <a: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ανάλυση που ακολουθεί υποθέτει ότι ο όγκος των πωλήσεων </a:t>
            </a:r>
            <a:r>
              <a:rPr lang="el-GR" altLang="en-US" sz="2000" dirty="0" smtClean="0">
                <a:latin typeface="Tw Cen MT" panose="020B0602020104020603" pitchFamily="34" charset="0"/>
                <a:cs typeface="Times New Roman" panose="02020603050405020304" pitchFamily="18" charset="0"/>
              </a:rPr>
              <a:t>του Τμήματος Τραπεζικών Λειτουργιών θα μειωθεί κατά 20% σε περίπτωση που το Τμήμα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Ασφαλών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Καταθέσεων εξαλειφθεί</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Στην περίπτωση αυτή, η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1800">
                <a:latin typeface="Tw Cen MT" panose="020B0602020104020603" pitchFamily="34" charset="0"/>
                <a:ea typeface="Times New Roman" panose="02020603050405020304" pitchFamily="18" charset="0"/>
                <a:cs typeface="Times New Roman" panose="02020603050405020304" pitchFamily="18" charset="0"/>
              </a:rPr>
              <a:t>State </a:t>
            </a:r>
            <a:r>
              <a:rPr lang="en-US" altLang="en-US" sz="1800" smtClean="0">
                <a:latin typeface="Tw Cen MT" panose="020B0602020104020603" pitchFamily="34" charset="0"/>
                <a:ea typeface="Times New Roman" panose="02020603050405020304" pitchFamily="18" charset="0"/>
                <a:cs typeface="Times New Roman" panose="02020603050405020304" pitchFamily="18" charset="0"/>
              </a:rPr>
              <a:t>Bank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θα θέλει 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διατηρήσει το Τμήμα </a:t>
            </a:r>
            <a:r>
              <a:rPr lang="el-GR" altLang="en-US" sz="1800" dirty="0">
                <a:latin typeface="Tw Cen MT" panose="020B0602020104020603" pitchFamily="34" charset="0"/>
                <a:cs typeface="Times New Roman" panose="02020603050405020304" pitchFamily="18" charset="0"/>
              </a:rPr>
              <a:t>Τραπεζικών </a:t>
            </a:r>
            <a:r>
              <a:rPr lang="el-GR" altLang="en-US" sz="1800" dirty="0" smtClean="0">
                <a:latin typeface="Tw Cen MT" panose="020B0602020104020603" pitchFamily="34" charset="0"/>
                <a:cs typeface="Times New Roman" panose="02020603050405020304" pitchFamily="18" charset="0"/>
              </a:rPr>
              <a:t>Λειτουργιών</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168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6481221"/>
              </p:ext>
            </p:extLst>
          </p:nvPr>
        </p:nvGraphicFramePr>
        <p:xfrm>
          <a:off x="304800" y="3276600"/>
          <a:ext cx="8458200" cy="3139424"/>
        </p:xfrm>
        <a:graphic>
          <a:graphicData uri="http://schemas.openxmlformats.org/drawingml/2006/table">
            <a:tbl>
              <a:tblPr firstRow="1" bandRow="1">
                <a:tableStyleId>{5C22544A-7EE6-4342-B048-85BDC9FD1C3A}</a:tableStyleId>
              </a:tblPr>
              <a:tblGrid>
                <a:gridCol w="3941685"/>
                <a:gridCol w="1478133"/>
                <a:gridCol w="1642369"/>
                <a:gridCol w="1396013"/>
              </a:tblGrid>
              <a:tr h="294640">
                <a:tc gridSpan="4">
                  <a:txBody>
                    <a:bodyPr/>
                    <a:lstStyle/>
                    <a:p>
                      <a:pPr algn="ctr"/>
                      <a:r>
                        <a:rPr lang="en-US" altLang="en-US" sz="1100" dirty="0" smtClean="0">
                          <a:solidFill>
                            <a:schemeClr val="tx2"/>
                          </a:solidFill>
                          <a:latin typeface="+mn-lt"/>
                          <a:ea typeface="Times New Roman" panose="02020603050405020304" pitchFamily="18" charset="0"/>
                          <a:cs typeface="Times New Roman" panose="02020603050405020304" pitchFamily="18" charset="0"/>
                        </a:rPr>
                        <a:t>Home </a:t>
                      </a:r>
                      <a:r>
                        <a:rPr lang="en-US" altLang="en-US" sz="1100" smtClean="0">
                          <a:solidFill>
                            <a:schemeClr val="tx2"/>
                          </a:solidFill>
                          <a:latin typeface="+mn-lt"/>
                          <a:ea typeface="Times New Roman" panose="02020603050405020304" pitchFamily="18" charset="0"/>
                          <a:cs typeface="Times New Roman" panose="02020603050405020304" pitchFamily="18" charset="0"/>
                        </a:rPr>
                        <a:t>State Bank</a:t>
                      </a:r>
                      <a:endParaRPr lang="en-US" altLang="en-US" sz="1100" dirty="0" smtClean="0">
                        <a:solidFill>
                          <a:schemeClr val="tx2"/>
                        </a:solidFill>
                        <a:latin typeface="+mn-lt"/>
                        <a:ea typeface="Times New Roman" panose="02020603050405020304" pitchFamily="18" charset="0"/>
                        <a:cs typeface="Times New Roman" panose="02020603050405020304" pitchFamily="18" charset="0"/>
                      </a:endParaRPr>
                    </a:p>
                    <a:p>
                      <a:pPr algn="ctr"/>
                      <a:r>
                        <a:rPr lang="el-GR" altLang="en-US" sz="1100" dirty="0" smtClean="0">
                          <a:solidFill>
                            <a:schemeClr val="tx2"/>
                          </a:solidFill>
                        </a:rPr>
                        <a:t>Απόφαση Κερδοφορίας Τομέα</a:t>
                      </a:r>
                    </a:p>
                    <a:p>
                      <a:pPr algn="ctr"/>
                      <a:r>
                        <a:rPr lang="el-GR" sz="1100" baseline="0" dirty="0" smtClean="0">
                          <a:solidFill>
                            <a:schemeClr val="tx2"/>
                          </a:solidFill>
                          <a:latin typeface="+mn-lt"/>
                          <a:cs typeface="Times New Roman" panose="02020603050405020304" pitchFamily="18" charset="0"/>
                        </a:rPr>
                        <a:t>Οριακή Ανάλυση – Περίπτωση 2</a:t>
                      </a:r>
                      <a:endParaRPr lang="en-US" sz="1100" dirty="0">
                        <a:solidFill>
                          <a:schemeClr val="tx2"/>
                        </a:solidFill>
                        <a:latin typeface="+mn-lt"/>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409909">
                <a:tc>
                  <a:txBody>
                    <a:bodyPr/>
                    <a:lstStyle/>
                    <a:p>
                      <a:endParaRPr lang="en-US" sz="11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1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Διατήρηση Τμήματος</a:t>
                      </a:r>
                      <a:endParaRPr lang="en-US" sz="11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altLang="en-US" sz="11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Αποκοπή</a:t>
                      </a:r>
                      <a:r>
                        <a:rPr lang="el-GR" altLang="en-US" sz="1100" b="1" baseline="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Τμήματος</a:t>
                      </a:r>
                      <a:endParaRPr lang="en-US" sz="11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100" b="1" dirty="0" smtClean="0">
                          <a:solidFill>
                            <a:schemeClr val="tx2"/>
                          </a:solidFill>
                          <a:latin typeface="+mn-lt"/>
                        </a:rPr>
                        <a:t>Διαφορά Υπέρ</a:t>
                      </a:r>
                      <a:r>
                        <a:rPr lang="el-GR" sz="1100" b="1" baseline="0" dirty="0" smtClean="0">
                          <a:solidFill>
                            <a:schemeClr val="tx2"/>
                          </a:solidFill>
                          <a:latin typeface="+mn-lt"/>
                        </a:rPr>
                        <a:t> της Διατήρησης του Τμήματος</a:t>
                      </a:r>
                      <a:endParaRPr lang="en-US" sz="1100" b="1"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3366">
                <a:tc>
                  <a:txBody>
                    <a:bodyPr/>
                    <a:lstStyle/>
                    <a:p>
                      <a:r>
                        <a:rPr lang="el-GR" sz="1100" dirty="0" smtClean="0">
                          <a:solidFill>
                            <a:schemeClr val="tx2"/>
                          </a:solidFill>
                          <a:latin typeface="+mn-lt"/>
                        </a:rPr>
                        <a:t>Πωλήσεις</a:t>
                      </a:r>
                      <a:endParaRPr lang="en-US" sz="11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150.000$</a:t>
                      </a:r>
                      <a:endParaRPr lang="en-US" sz="11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108.000$</a:t>
                      </a:r>
                      <a:endParaRPr lang="en-US" sz="11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(42.000$)</a:t>
                      </a:r>
                      <a:endParaRPr lang="en-US" sz="1100" dirty="0">
                        <a:solidFill>
                          <a:schemeClr val="tx2"/>
                        </a:solidFill>
                        <a:latin typeface="+mn-lt"/>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933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latin typeface="+mn-lt"/>
                        </a:rPr>
                        <a:t>Μείον μεταβλητά κόστη</a:t>
                      </a:r>
                      <a:endParaRPr lang="en-US" sz="11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60.000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42.000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18.000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3366">
                <a:tc>
                  <a:txBody>
                    <a:bodyPr/>
                    <a:lstStyle/>
                    <a:p>
                      <a:r>
                        <a:rPr lang="el-GR" sz="1100" dirty="0" smtClean="0">
                          <a:solidFill>
                            <a:schemeClr val="tx2"/>
                          </a:solidFill>
                          <a:latin typeface="+mn-lt"/>
                        </a:rPr>
                        <a:t>Περιθώριο</a:t>
                      </a:r>
                      <a:r>
                        <a:rPr lang="el-GR" sz="1100" baseline="0" dirty="0" smtClean="0">
                          <a:solidFill>
                            <a:schemeClr val="tx2"/>
                          </a:solidFill>
                          <a:latin typeface="+mn-lt"/>
                        </a:rPr>
                        <a:t> συνεισφοράς</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90.000$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66.000$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(24.000$)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33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latin typeface="+mn-lt"/>
                        </a:rPr>
                        <a:t>Μείον άμεσα</a:t>
                      </a:r>
                      <a:r>
                        <a:rPr lang="el-GR" sz="1100" baseline="0" dirty="0" smtClean="0">
                          <a:solidFill>
                            <a:schemeClr val="tx2"/>
                          </a:solidFill>
                          <a:latin typeface="+mn-lt"/>
                        </a:rPr>
                        <a:t> σταθερά</a:t>
                      </a:r>
                      <a:r>
                        <a:rPr lang="el-GR" sz="1100" dirty="0" smtClean="0">
                          <a:solidFill>
                            <a:schemeClr val="tx2"/>
                          </a:solidFill>
                          <a:latin typeface="+mn-lt"/>
                        </a:rPr>
                        <a:t> κόστη </a:t>
                      </a:r>
                      <a:endParaRPr lang="en-US" sz="11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72.000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55.500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16.500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r>
                        <a:rPr lang="el-GR" sz="1100" dirty="0" smtClean="0">
                          <a:solidFill>
                            <a:schemeClr val="tx2"/>
                          </a:solidFill>
                          <a:latin typeface="+mn-lt"/>
                        </a:rPr>
                        <a:t>Περιθώριο</a:t>
                      </a:r>
                      <a:r>
                        <a:rPr lang="el-GR" sz="1100" baseline="0" dirty="0" smtClean="0">
                          <a:solidFill>
                            <a:schemeClr val="tx2"/>
                          </a:solidFill>
                          <a:latin typeface="+mn-lt"/>
                        </a:rPr>
                        <a:t> τομέα</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18.000$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10.500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(7.500$)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latin typeface="+mn-lt"/>
                        </a:rPr>
                        <a:t>Μείον κοινά </a:t>
                      </a:r>
                      <a:r>
                        <a:rPr lang="el-GR" sz="1100" baseline="0" dirty="0" smtClean="0">
                          <a:solidFill>
                            <a:schemeClr val="tx2"/>
                          </a:solidFill>
                          <a:latin typeface="+mn-lt"/>
                        </a:rPr>
                        <a:t>σταθερά</a:t>
                      </a:r>
                      <a:r>
                        <a:rPr lang="el-GR" sz="1100" dirty="0" smtClean="0">
                          <a:solidFill>
                            <a:schemeClr val="tx2"/>
                          </a:solidFill>
                          <a:latin typeface="+mn-lt"/>
                        </a:rPr>
                        <a:t> κόστη </a:t>
                      </a:r>
                      <a:endParaRPr lang="en-US" sz="1100" dirty="0" smtClean="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12.000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12.000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1123">
                <a:tc>
                  <a:txBody>
                    <a:bodyPr/>
                    <a:lstStyle/>
                    <a:p>
                      <a:r>
                        <a:rPr lang="el-GR" sz="1100" dirty="0" smtClean="0">
                          <a:solidFill>
                            <a:schemeClr val="tx2"/>
                          </a:solidFill>
                          <a:latin typeface="+mn-lt"/>
                        </a:rPr>
                        <a:t>Λειτουργικά κέρδη</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6.000$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(1.500$)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l-GR" sz="1100" dirty="0" smtClean="0">
                          <a:solidFill>
                            <a:schemeClr val="tx2"/>
                          </a:solidFill>
                          <a:latin typeface="+mn-lt"/>
                        </a:rPr>
                        <a:t>(7.500$)</a:t>
                      </a:r>
                      <a:endParaRPr lang="en-US" sz="1100" dirty="0">
                        <a:solidFill>
                          <a:schemeClr val="tx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549658834"/>
              </p:ext>
            </p:extLst>
          </p:nvPr>
        </p:nvGraphicFramePr>
        <p:xfrm>
          <a:off x="0" y="1981201"/>
          <a:ext cx="9144000" cy="4426066"/>
        </p:xfrm>
        <a:graphic>
          <a:graphicData uri="http://schemas.openxmlformats.org/drawingml/2006/table">
            <a:tbl>
              <a:tblPr firstRow="1" bandRow="1">
                <a:tableStyleId>{2D5ABB26-0587-4C30-8999-92F81FD0307C}</a:tableStyleId>
              </a:tblPr>
              <a:tblGrid>
                <a:gridCol w="5181600"/>
                <a:gridCol w="1676400"/>
                <a:gridCol w="762000"/>
                <a:gridCol w="838200"/>
                <a:gridCol w="685800"/>
              </a:tblGrid>
              <a:tr h="402706">
                <a:tc rowSpan="10">
                  <a:txBody>
                    <a:bodyPr/>
                    <a:lstStyle/>
                    <a:p>
                      <a:r>
                        <a:rPr lang="el-GR" sz="1050" baseline="0" dirty="0" smtClean="0">
                          <a:solidFill>
                            <a:schemeClr val="tx2"/>
                          </a:solidFill>
                        </a:rPr>
                        <a:t>Η </a:t>
                      </a:r>
                      <a:r>
                        <a:rPr lang="en-US" sz="1050" baseline="0" dirty="0" smtClean="0">
                          <a:solidFill>
                            <a:schemeClr val="tx2"/>
                          </a:solidFill>
                        </a:rPr>
                        <a:t>Sample Company</a:t>
                      </a:r>
                      <a:r>
                        <a:rPr lang="el-GR" sz="1050" baseline="0" dirty="0" smtClean="0">
                          <a:solidFill>
                            <a:schemeClr val="tx2"/>
                          </a:solidFill>
                        </a:rPr>
                        <a:t> αξιολογεί τα δύο τμήματα της, το Ανατολικό και το Δυτικό. Τα στοιχεία για το Ανατολικό Τμήμα περιλαμβάνουν πωλήσεις ύψους 500.000$, μεταβλητά κόστη 250.000$ και σταθερά κόστη 400.000$, το 50% των οποίων μπορεί να ανιχνευθεί στο τμήμα. Τα στοιχεία του Δυτικού Τμήματος για την ίδια περίοδο περιλαμβάνουν πωλήσεις 600.000$, μεταβλητά κόστη 350.000$ και σταθερά κόστη 450.000$, το 60% των οποίων είναι ανιχνεύσιμο στο τμήμα. Πρέπει να εξαλειφθεί κάποιο από τα δύο τμήματα;</a:t>
                      </a:r>
                    </a:p>
                  </a:txBody>
                  <a:tcPr>
                    <a:lnR w="12700" cap="flat" cmpd="sng" algn="ctr">
                      <a:solidFill>
                        <a:srgbClr val="C00000"/>
                      </a:solidFill>
                      <a:prstDash val="solid"/>
                      <a:round/>
                      <a:headEnd type="none" w="med" len="med"/>
                      <a:tailEnd type="none" w="med" len="med"/>
                    </a:lnR>
                    <a:solidFill>
                      <a:srgbClr val="C7C4B5"/>
                    </a:solidFill>
                  </a:tcPr>
                </a:tc>
                <a:tc gridSpan="4">
                  <a:txBody>
                    <a:bodyPr/>
                    <a:lstStyle/>
                    <a:p>
                      <a:r>
                        <a:rPr lang="el-GR" sz="105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6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05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Ανατολικό Τμήμα</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Δυτικό Τμήμα</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Σύνολο</a:t>
                      </a:r>
                      <a:r>
                        <a:rPr lang="el-GR" sz="1050" baseline="0" dirty="0" smtClean="0">
                          <a:solidFill>
                            <a:schemeClr val="tx2"/>
                          </a:solidFill>
                          <a:latin typeface="Tw Cen MT" panose="020B0602020104020603" pitchFamily="34" charset="0"/>
                        </a:rPr>
                        <a:t> Εταιρείας</a:t>
                      </a:r>
                      <a:endParaRPr lang="el-GR" sz="1050" dirty="0" smtClean="0">
                        <a:solidFill>
                          <a:schemeClr val="tx2"/>
                        </a:solidFill>
                        <a:latin typeface="Tw Cen MT" panose="020B0602020104020603" pitchFamily="34" charset="0"/>
                      </a:endParaRPr>
                    </a:p>
                  </a:txBody>
                  <a:tcPr>
                    <a:solidFill>
                      <a:srgbClr val="C7C4B5"/>
                    </a:solidFill>
                  </a:tcPr>
                </a:tc>
              </a:tr>
              <a:tr h="236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Πωλήσεις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500.000$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600.000$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1.100.000$</a:t>
                      </a:r>
                    </a:p>
                  </a:txBody>
                  <a:tcPr>
                    <a:solidFill>
                      <a:srgbClr val="C7C4B5"/>
                    </a:solidFill>
                  </a:tcPr>
                </a:tc>
              </a:tr>
              <a:tr h="23634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latin typeface="+mn-lt"/>
                        </a:rPr>
                        <a:t>Μείον μεταβλητά κόστη</a:t>
                      </a:r>
                      <a:endParaRPr lang="en-US" sz="1050" dirty="0" smtClean="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250.000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350.000</a:t>
                      </a:r>
                    </a:p>
                  </a:txBody>
                  <a:tcPr>
                    <a:solidFill>
                      <a:srgbClr val="C7C4B5"/>
                    </a:solidFill>
                  </a:tcPr>
                </a:tc>
                <a:tc>
                  <a:txBody>
                    <a:bodyPr/>
                    <a:lstStyle/>
                    <a:p>
                      <a:r>
                        <a:rPr lang="el-GR" sz="1000" dirty="0" smtClean="0">
                          <a:solidFill>
                            <a:schemeClr val="tx2"/>
                          </a:solidFill>
                        </a:rPr>
                        <a:t>600.000</a:t>
                      </a:r>
                      <a:endParaRPr lang="en-US" sz="1000" dirty="0">
                        <a:solidFill>
                          <a:schemeClr val="tx2"/>
                        </a:solidFill>
                      </a:endParaRPr>
                    </a:p>
                  </a:txBody>
                  <a:tcPr>
                    <a:solidFill>
                      <a:srgbClr val="C7C4B5"/>
                    </a:solidFill>
                  </a:tcPr>
                </a:tc>
              </a:tr>
              <a:tr h="236348">
                <a:tc vMerge="1">
                  <a:txBody>
                    <a:bodyPr/>
                    <a:lstStyle/>
                    <a:p>
                      <a:endParaRPr lang="en-US"/>
                    </a:p>
                  </a:txBody>
                  <a:tcPr/>
                </a:tc>
                <a:tc>
                  <a:txBody>
                    <a:bodyPr/>
                    <a:lstStyle/>
                    <a:p>
                      <a:r>
                        <a:rPr lang="el-GR" sz="1050" dirty="0" smtClean="0">
                          <a:solidFill>
                            <a:schemeClr val="tx2"/>
                          </a:solidFill>
                          <a:latin typeface="+mn-lt"/>
                        </a:rPr>
                        <a:t>Περιθώριο</a:t>
                      </a:r>
                      <a:r>
                        <a:rPr lang="el-GR" sz="1050" baseline="0" dirty="0" smtClean="0">
                          <a:solidFill>
                            <a:schemeClr val="tx2"/>
                          </a:solidFill>
                          <a:latin typeface="+mn-lt"/>
                        </a:rPr>
                        <a:t> συνεισφοράς</a:t>
                      </a:r>
                      <a:endParaRPr lang="en-US" sz="1050" dirty="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250.000$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250.000$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500.000$</a:t>
                      </a:r>
                    </a:p>
                  </a:txBody>
                  <a:tcPr>
                    <a:solidFill>
                      <a:srgbClr val="C7C4B5"/>
                    </a:solidFill>
                  </a:tcPr>
                </a:tc>
              </a:tr>
              <a:tr h="236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latin typeface="+mn-lt"/>
                        </a:rPr>
                        <a:t>Μείον άμεσα</a:t>
                      </a:r>
                      <a:r>
                        <a:rPr lang="el-GR" sz="1050" baseline="0" dirty="0" smtClean="0">
                          <a:solidFill>
                            <a:schemeClr val="tx2"/>
                          </a:solidFill>
                          <a:latin typeface="+mn-lt"/>
                        </a:rPr>
                        <a:t> σταθερά</a:t>
                      </a:r>
                      <a:r>
                        <a:rPr lang="el-GR" sz="1050" dirty="0" smtClean="0">
                          <a:solidFill>
                            <a:schemeClr val="tx2"/>
                          </a:solidFill>
                          <a:latin typeface="+mn-lt"/>
                        </a:rPr>
                        <a:t> κόστη </a:t>
                      </a:r>
                      <a:endParaRPr lang="en-US" sz="1050" dirty="0" smtClean="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200.000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270.000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470.000</a:t>
                      </a:r>
                    </a:p>
                  </a:txBody>
                  <a:tcPr>
                    <a:solidFill>
                      <a:srgbClr val="C7C4B5"/>
                    </a:solidFill>
                  </a:tcPr>
                </a:tc>
              </a:tr>
              <a:tr h="236348">
                <a:tc vMerge="1">
                  <a:txBody>
                    <a:bodyPr/>
                    <a:lstStyle/>
                    <a:p>
                      <a:endParaRPr lang="en-US"/>
                    </a:p>
                  </a:txBody>
                  <a:tcPr/>
                </a:tc>
                <a:tc>
                  <a:txBody>
                    <a:bodyPr/>
                    <a:lstStyle/>
                    <a:p>
                      <a:r>
                        <a:rPr lang="el-GR" sz="1050" dirty="0" smtClean="0">
                          <a:solidFill>
                            <a:schemeClr val="tx2"/>
                          </a:solidFill>
                          <a:latin typeface="+mn-lt"/>
                        </a:rPr>
                        <a:t>Περιθώριο</a:t>
                      </a:r>
                      <a:r>
                        <a:rPr lang="el-GR" sz="1050" baseline="0" dirty="0" smtClean="0">
                          <a:solidFill>
                            <a:schemeClr val="tx2"/>
                          </a:solidFill>
                          <a:latin typeface="+mn-lt"/>
                        </a:rPr>
                        <a:t> τομέα</a:t>
                      </a:r>
                      <a:endParaRPr lang="en-US" sz="1050" dirty="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50.000$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(20.000$)</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30.000$</a:t>
                      </a:r>
                    </a:p>
                  </a:txBody>
                  <a:tcPr>
                    <a:solidFill>
                      <a:srgbClr val="C7C4B5"/>
                    </a:solidFill>
                  </a:tcPr>
                </a:tc>
              </a:tr>
              <a:tr h="23634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latin typeface="+mn-lt"/>
                        </a:rPr>
                        <a:t>Μείον κοινά </a:t>
                      </a:r>
                      <a:r>
                        <a:rPr lang="el-GR" sz="1050" baseline="0" dirty="0" smtClean="0">
                          <a:solidFill>
                            <a:schemeClr val="tx2"/>
                          </a:solidFill>
                          <a:latin typeface="+mn-lt"/>
                        </a:rPr>
                        <a:t>σταθερά</a:t>
                      </a:r>
                      <a:r>
                        <a:rPr lang="el-GR" sz="1050" dirty="0" smtClean="0">
                          <a:solidFill>
                            <a:schemeClr val="tx2"/>
                          </a:solidFill>
                          <a:latin typeface="+mn-lt"/>
                        </a:rPr>
                        <a:t> κόστη </a:t>
                      </a:r>
                      <a:endParaRPr lang="en-US" sz="1050" dirty="0" smtClean="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050" dirty="0" smtClean="0">
                        <a:solidFill>
                          <a:schemeClr val="tx2"/>
                        </a:solidFill>
                        <a:latin typeface="Tw Cen MT" panose="020B0602020104020603" pitchFamily="34" charset="0"/>
                      </a:endParaRP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050" dirty="0" smtClean="0">
                        <a:solidFill>
                          <a:schemeClr val="tx2"/>
                        </a:solidFill>
                        <a:latin typeface="Tw Cen MT" panose="020B0602020104020603" pitchFamily="34" charset="0"/>
                      </a:endParaRP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380.000</a:t>
                      </a:r>
                    </a:p>
                  </a:txBody>
                  <a:tcPr>
                    <a:solidFill>
                      <a:srgbClr val="C7C4B5"/>
                    </a:solidFill>
                  </a:tcPr>
                </a:tc>
              </a:tr>
              <a:tr h="236348">
                <a:tc vMerge="1">
                  <a:txBody>
                    <a:bodyPr/>
                    <a:lstStyle/>
                    <a:p>
                      <a:endParaRPr lang="en-US"/>
                    </a:p>
                  </a:txBody>
                  <a:tcPr/>
                </a:tc>
                <a:tc>
                  <a:txBody>
                    <a:bodyPr/>
                    <a:lstStyle/>
                    <a:p>
                      <a:r>
                        <a:rPr lang="el-GR" sz="1050" dirty="0" smtClean="0">
                          <a:solidFill>
                            <a:schemeClr val="tx2"/>
                          </a:solidFill>
                          <a:latin typeface="+mn-lt"/>
                        </a:rPr>
                        <a:t>Λειτουργικά κέρδη</a:t>
                      </a:r>
                      <a:endParaRPr lang="en-US" sz="1050" dirty="0">
                        <a:solidFill>
                          <a:schemeClr val="tx2"/>
                        </a:solidFill>
                        <a:latin typeface="+mn-lt"/>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050" dirty="0" smtClean="0">
                        <a:solidFill>
                          <a:schemeClr val="tx2"/>
                        </a:solidFill>
                        <a:latin typeface="Tw Cen MT" panose="020B0602020104020603" pitchFamily="34" charset="0"/>
                      </a:endParaRP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050" dirty="0" smtClean="0">
                        <a:solidFill>
                          <a:schemeClr val="tx2"/>
                        </a:solidFill>
                        <a:latin typeface="Tw Cen MT" panose="020B0602020104020603" pitchFamily="34" charset="0"/>
                      </a:endParaRP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(350.000)</a:t>
                      </a:r>
                    </a:p>
                  </a:txBody>
                  <a:tcPr>
                    <a:solidFill>
                      <a:srgbClr val="C7C4B5"/>
                    </a:solidFill>
                  </a:tcPr>
                </a:tc>
              </a:tr>
              <a:tr h="236348">
                <a:tc vMerge="1">
                  <a:txBody>
                    <a:bodyPr/>
                    <a:lstStyle/>
                    <a:p>
                      <a:endParaRPr lang="en-US"/>
                    </a:p>
                  </a:txBody>
                  <a:tcPr/>
                </a:tc>
                <a:tc gridSpan="4">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50" dirty="0" smtClean="0">
                          <a:solidFill>
                            <a:schemeClr val="tx2"/>
                          </a:solidFill>
                          <a:latin typeface="Tw Cen MT" panose="020B0602020104020603" pitchFamily="34" charset="0"/>
                        </a:rPr>
                        <a:t>Η εταιρεία θα πρέπει να κρατήσει το Ανατολικό Τμήμα επειδή είναι κερδοφόρο. Το Δυτικό Τμήμα δε φαίνεται να είναι επικερδές και πρέπει να εξεταστεί για την εξάλειψή του. Το ?? και τα πολύ υψηλά γενικά βιομηχανικά έξοδά του προκαλούν ζημία</a:t>
                      </a:r>
                      <a:r>
                        <a:rPr lang="el-GR" sz="1050" baseline="0" dirty="0" smtClean="0">
                          <a:solidFill>
                            <a:schemeClr val="tx2"/>
                          </a:solidFill>
                          <a:latin typeface="Tw Cen MT" panose="020B0602020104020603" pitchFamily="34" charset="0"/>
                        </a:rPr>
                        <a:t> στην </a:t>
                      </a:r>
                      <a:r>
                        <a:rPr lang="el-GR" sz="1050" dirty="0" smtClean="0">
                          <a:solidFill>
                            <a:schemeClr val="tx2"/>
                          </a:solidFill>
                          <a:latin typeface="Tw Cen MT" panose="020B0602020104020603" pitchFamily="34" charset="0"/>
                        </a:rPr>
                        <a:t>εταιρεία.</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600" dirty="0" smtClean="0">
                        <a:solidFill>
                          <a:schemeClr val="tx2"/>
                        </a:solidFill>
                        <a:latin typeface="Tw Cen MT" panose="020B0602020104020603" pitchFamily="34" charset="0"/>
                      </a:endParaRPr>
                    </a:p>
                  </a:txBody>
                  <a:tcPr>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600" dirty="0" smtClean="0">
                        <a:solidFill>
                          <a:schemeClr val="tx2"/>
                        </a:solidFill>
                        <a:latin typeface="Tw Cen MT" panose="020B0602020104020603" pitchFamily="34" charset="0"/>
                      </a:endParaRPr>
                    </a:p>
                  </a:txBody>
                  <a:tcPr>
                    <a:solidFill>
                      <a:srgbClr val="C7C4B5"/>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600" dirty="0" smtClean="0">
                        <a:solidFill>
                          <a:schemeClr val="tx2"/>
                        </a:solidFill>
                        <a:latin typeface="Tw Cen MT" panose="020B0602020104020603" pitchFamily="34" charset="0"/>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95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7391400" cy="914400"/>
          </a:xfrm>
        </p:spPr>
        <p:txBody>
          <a:bodyPr/>
          <a:lstStyle/>
          <a:p>
            <a:r>
              <a:rPr lang="el-GR" altLang="en-US" dirty="0" smtClean="0"/>
              <a:t>ΕΝΟΤΗΤΑ 1: ΕΝΝΟΙΕΣ</a:t>
            </a:r>
            <a:endParaRPr lang="en-US" altLang="en-US" sz="1800" dirty="0" smtClean="0"/>
          </a:p>
        </p:txBody>
      </p:sp>
      <p:sp>
        <p:nvSpPr>
          <p:cNvPr id="46083"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
        <p:nvSpPr>
          <p:cNvPr id="46084" name="Content Placeholder 3"/>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Κόστους-ωφέλεια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η έννοια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ότι τα οφέλη που θα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αποκομιστούν </a:t>
            </a:r>
            <a:r>
              <a:rPr lang="el-GR" altLang="en-US" dirty="0" smtClean="0">
                <a:latin typeface="Tw Cen MT" panose="020B0602020104020603" pitchFamily="34" charset="0"/>
                <a:cs typeface="Times New Roman" panose="02020603050405020304" pitchFamily="18" charset="0"/>
              </a:rPr>
              <a:t>από </a:t>
            </a:r>
            <a:r>
              <a:rPr lang="el-GR" altLang="en-US" dirty="0">
                <a:latin typeface="Tw Cen MT" panose="020B0602020104020603" pitchFamily="34" charset="0"/>
                <a:cs typeface="Times New Roman" panose="02020603050405020304" pitchFamily="18" charset="0"/>
              </a:rPr>
              <a:t>μια πορεία δράσης ή μια εναλλακτική λύση θα πρέπει να είναι μεγαλύτερα από τα έξοδα εφαρμογής της</a:t>
            </a:r>
            <a:endParaRPr lang="en-US" altLang="en-US" dirty="0" smtClean="0">
              <a:latin typeface="Tw Cen MT" panose="020B0602020104020603"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914400"/>
          </a:xfrm>
        </p:spPr>
        <p:txBody>
          <a:bodyPr/>
          <a:lstStyle/>
          <a:p>
            <a:r>
              <a:rPr lang="el-GR" altLang="en-US" dirty="0"/>
              <a:t>Ο</a:t>
            </a:r>
            <a:r>
              <a:rPr lang="el-GR" altLang="en-US" dirty="0" smtClean="0"/>
              <a:t>ριακή</a:t>
            </a:r>
            <a:r>
              <a:rPr lang="en-US" altLang="en-US" dirty="0" smtClean="0"/>
              <a:t> </a:t>
            </a:r>
            <a:r>
              <a:rPr lang="el-GR" altLang="en-US" dirty="0" smtClean="0"/>
              <a:t>Ανάλυση για</a:t>
            </a:r>
            <a:r>
              <a:rPr lang="en-US" altLang="en-US" dirty="0" smtClean="0"/>
              <a:t> </a:t>
            </a:r>
            <a:r>
              <a:rPr lang="el-GR" altLang="en-US" dirty="0"/>
              <a:t>Α</a:t>
            </a:r>
            <a:r>
              <a:rPr lang="el-GR" altLang="en-US" dirty="0" smtClean="0"/>
              <a:t>ποφάσεις Μείγματος </a:t>
            </a:r>
            <a:r>
              <a:rPr lang="el-GR" altLang="en-US" dirty="0"/>
              <a:t>Π</a:t>
            </a:r>
            <a:r>
              <a:rPr lang="el-GR" altLang="en-US" dirty="0" smtClean="0"/>
              <a:t>ωλήσεων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Οι περιορισμοί στους πόρους</a:t>
            </a:r>
            <a:r>
              <a:rPr lang="el-GR"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όπως ο χρόνος </a:t>
            </a:r>
            <a:r>
              <a:rPr lang="el-GR" altLang="en-US" sz="2000" dirty="0" smtClean="0">
                <a:latin typeface="Tw Cen MT" panose="020B0602020104020603" pitchFamily="34" charset="0"/>
                <a:cs typeface="Times New Roman" panose="02020603050405020304" pitchFamily="18" charset="0"/>
              </a:rPr>
              <a:t>λειτουργίας μηχανημάτων ή</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το διαθέσιμο εργατικό δυναμικό</a:t>
            </a:r>
            <a:r>
              <a:rPr lang="el-GR" altLang="en-US" sz="2000" dirty="0" smtClean="0">
                <a:latin typeface="Tw Cen MT" panose="020B0602020104020603" pitchFamily="34" charset="0"/>
                <a:cs typeface="Times New Roman" panose="02020603050405020304" pitchFamily="18" charset="0"/>
              </a:rPr>
              <a:t>, δύναται να </a:t>
            </a:r>
            <a:r>
              <a:rPr lang="el-GR" altLang="en-US" sz="2000" dirty="0">
                <a:latin typeface="Tw Cen MT" panose="020B0602020104020603" pitchFamily="34" charset="0"/>
                <a:cs typeface="Times New Roman" panose="02020603050405020304" pitchFamily="18" charset="0"/>
              </a:rPr>
              <a:t>περιορίσουν τους τύπους ή τις ποσότητες </a:t>
            </a:r>
            <a:r>
              <a:rPr lang="el-GR" altLang="en-US" sz="2000" dirty="0" smtClean="0">
                <a:latin typeface="Tw Cen MT" panose="020B0602020104020603" pitchFamily="34" charset="0"/>
                <a:cs typeface="Times New Roman" panose="02020603050405020304" pitchFamily="18" charset="0"/>
              </a:rPr>
              <a:t>των προϊόντων </a:t>
            </a:r>
            <a:r>
              <a:rPr lang="el-GR" altLang="en-US" sz="2000" dirty="0">
                <a:latin typeface="Tw Cen MT" panose="020B0602020104020603" pitchFamily="34" charset="0"/>
                <a:cs typeface="Times New Roman" panose="02020603050405020304" pitchFamily="18" charset="0"/>
              </a:rPr>
              <a:t>ή υπηρεσιών που μπορεί να προσφέρει μια εταιρεία.</a:t>
            </a:r>
          </a:p>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Για την ικανοποίηση των αναγκών των πελατών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τη μεγιστοποίηση του λειτουργικού κέρδους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η διοίκηση πρέπει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να λάβει μια </a:t>
            </a:r>
            <a:r>
              <a:rPr lang="el-GR" altLang="en-US" sz="2000" b="1" dirty="0" smtClean="0">
                <a:solidFill>
                  <a:srgbClr val="275CAE"/>
                </a:solidFill>
                <a:latin typeface="Tw Cen MT" panose="020B0602020104020603" pitchFamily="34" charset="0"/>
                <a:cs typeface="Times New Roman" panose="02020603050405020304" pitchFamily="18" charset="0"/>
              </a:rPr>
              <a:t>απόφαση μείγματος πωλήσεων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προκειμένου </a:t>
            </a:r>
            <a:r>
              <a:rPr lang="el-GR" altLang="en-US" sz="2000" dirty="0">
                <a:latin typeface="Tw Cen MT" panose="020B0602020104020603" pitchFamily="34" charset="0"/>
                <a:cs typeface="Times New Roman" panose="02020603050405020304" pitchFamily="18" charset="0"/>
              </a:rPr>
              <a:t>να </a:t>
            </a:r>
            <a:r>
              <a:rPr lang="el-GR" altLang="en-US" sz="2000" dirty="0" smtClean="0">
                <a:latin typeface="Tw Cen MT" panose="020B0602020104020603" pitchFamily="34" charset="0"/>
                <a:cs typeface="Times New Roman" panose="02020603050405020304" pitchFamily="18" charset="0"/>
              </a:rPr>
              <a:t>προσφέρει </a:t>
            </a:r>
            <a:r>
              <a:rPr lang="el-GR" altLang="en-US" sz="2000" dirty="0">
                <a:latin typeface="Tw Cen MT" panose="020B0602020104020603" pitchFamily="34" charset="0"/>
                <a:cs typeface="Times New Roman" panose="02020603050405020304" pitchFamily="18" charset="0"/>
              </a:rPr>
              <a:t>τον πιο κερδοφόρο συνδυασμό προϊόντων και υπηρεσιών.</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Προκειμένου 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αποφασίσουν σχετικά με το βέλτιστο μείγμα πωλήσεων, οι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μάνατζερ υπολογίζουν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περιθώριο συνεισφοράς ανά περιορισμένο πόρο (όπως ώρες εργασίας 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μηχανημάτων)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για κάθε προϊόν ή υπηρεσία.</a:t>
            </a:r>
          </a:p>
        </p:txBody>
      </p:sp>
      <p:sp>
        <p:nvSpPr>
          <p:cNvPr id="7373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l-GR" altLang="en-US" dirty="0"/>
              <a:t>Ανάλυση Μείγματος Πωλήσεων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extLst/>
        </p:spPr>
        <p:txBody>
          <a:bodyPr/>
          <a:lstStyle/>
          <a:p>
            <a:pPr>
              <a:defRPr/>
            </a:pPr>
            <a:r>
              <a:rPr lang="el-GR" sz="2000" dirty="0"/>
              <a:t>Ο στόχος μιας απόφασης μείγματος πωλήσεων είναι να επιλέξει την εναλλακτική λύση που μεγιστοποιεί </a:t>
            </a:r>
            <a:r>
              <a:rPr lang="el-GR" sz="2000" dirty="0" smtClean="0"/>
              <a:t>το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περιθώριο </a:t>
            </a:r>
            <a:r>
              <a:rPr lang="el-GR" sz="2000" dirty="0" smtClean="0"/>
              <a:t>συνεισφοράς </a:t>
            </a:r>
            <a:r>
              <a:rPr lang="el-GR" sz="2000" dirty="0"/>
              <a:t>ανά περιορισμένο πόρο.</a:t>
            </a:r>
          </a:p>
          <a:p>
            <a:pPr lvl="1">
              <a:defRPr/>
            </a:pPr>
            <a:r>
              <a:rPr lang="el-GR" sz="2000" dirty="0"/>
              <a:t>Η ανάλυση </a:t>
            </a:r>
            <a:r>
              <a:rPr lang="el-GR" sz="2000" dirty="0" smtClean="0"/>
              <a:t>απόφασης</a:t>
            </a:r>
            <a:r>
              <a:rPr lang="en-US" sz="2000" dirty="0" smtClean="0"/>
              <a:t> </a:t>
            </a:r>
            <a:r>
              <a:rPr lang="el-GR" sz="2000" dirty="0"/>
              <a:t>αποτελείται </a:t>
            </a:r>
            <a:r>
              <a:rPr lang="el-GR" sz="2000" dirty="0" smtClean="0"/>
              <a:t>από δύο βήματα</a:t>
            </a:r>
            <a:r>
              <a:rPr lang="en-US" sz="2000" dirty="0" smtClean="0"/>
              <a:t>:</a:t>
            </a:r>
          </a:p>
          <a:p>
            <a:pPr lvl="2">
              <a:defRPr/>
            </a:pPr>
            <a:r>
              <a:rPr lang="el-GR" sz="1800" dirty="0" smtClean="0"/>
              <a:t>Βήμα</a:t>
            </a:r>
            <a:r>
              <a:rPr lang="en-US" sz="1800" dirty="0" smtClean="0"/>
              <a:t> 1: </a:t>
            </a:r>
            <a:r>
              <a:rPr lang="el-GR" sz="1800" dirty="0" smtClean="0"/>
              <a:t>Υπολογίστε το περιθώριο συνεισφοράς</a:t>
            </a:r>
            <a:r>
              <a:rPr lang="en-US" sz="1800" dirty="0" smtClean="0"/>
              <a:t> </a:t>
            </a:r>
            <a:r>
              <a:rPr lang="el-GR" sz="1800" dirty="0" smtClean="0"/>
              <a:t>ανά μονάδα για</a:t>
            </a:r>
            <a:r>
              <a:rPr lang="en-US" sz="1800" dirty="0" smtClean="0"/>
              <a:t> </a:t>
            </a:r>
            <a:r>
              <a:rPr lang="el-GR" sz="1800" dirty="0" smtClean="0"/>
              <a:t>κάθε</a:t>
            </a:r>
            <a:r>
              <a:rPr lang="en-US" sz="1800" dirty="0" smtClean="0"/>
              <a:t> </a:t>
            </a:r>
            <a:r>
              <a:rPr lang="el-GR" sz="1800" dirty="0" smtClean="0"/>
              <a:t>προϊόν ή</a:t>
            </a:r>
            <a:r>
              <a:rPr lang="en-US" sz="1800" dirty="0" smtClean="0"/>
              <a:t> </a:t>
            </a:r>
            <a:r>
              <a:rPr lang="el-GR" sz="1800" dirty="0"/>
              <a:t>υπηρεσία που επηρεάζεται από τον περιορισμένο πόρο ως εξής</a:t>
            </a:r>
            <a:r>
              <a:rPr lang="el-GR" sz="1800" dirty="0" smtClean="0"/>
              <a:t>:</a:t>
            </a:r>
          </a:p>
          <a:p>
            <a:pPr lvl="2">
              <a:defRPr/>
            </a:pPr>
            <a:endParaRPr lang="en-US" sz="1800" dirty="0" smtClean="0"/>
          </a:p>
          <a:p>
            <a:pPr marL="914400" lvl="2" indent="0">
              <a:buFont typeface="Wingdings" charset="2"/>
              <a:buNone/>
              <a:defRPr/>
            </a:pPr>
            <a:endParaRPr lang="en-US" sz="1800" dirty="0" smtClean="0"/>
          </a:p>
          <a:p>
            <a:pPr lvl="2">
              <a:defRPr/>
            </a:pPr>
            <a:r>
              <a:rPr lang="el-GR" sz="1800" dirty="0" smtClean="0"/>
              <a:t>Βήμα</a:t>
            </a:r>
            <a:r>
              <a:rPr lang="en-US" sz="1800" dirty="0" smtClean="0"/>
              <a:t> 2: </a:t>
            </a:r>
            <a:r>
              <a:rPr lang="el-GR" sz="1800" dirty="0"/>
              <a:t>Υπολογίστε </a:t>
            </a:r>
            <a:r>
              <a:rPr lang="el-GR" sz="1800" dirty="0" smtClean="0"/>
              <a:t>το περιθώριο συνεισφοράς</a:t>
            </a:r>
            <a:r>
              <a:rPr lang="en-US" sz="1800" dirty="0" smtClean="0"/>
              <a:t> </a:t>
            </a:r>
            <a:r>
              <a:rPr lang="el-GR" sz="1800" dirty="0" smtClean="0"/>
              <a:t>ανά μονάδα του περιορισμένου </a:t>
            </a:r>
            <a:r>
              <a:rPr lang="el-GR" sz="1800" dirty="0"/>
              <a:t>πόρου ως εξής</a:t>
            </a:r>
            <a:r>
              <a:rPr lang="el-GR" sz="1800" dirty="0" smtClean="0"/>
              <a:t>:</a:t>
            </a:r>
            <a:endParaRPr lang="en-US" sz="1800" dirty="0" smtClean="0"/>
          </a:p>
          <a:p>
            <a:pPr marL="914400" lvl="2" indent="0">
              <a:buFont typeface="Wingdings" charset="2"/>
              <a:buNone/>
              <a:defRPr/>
            </a:pPr>
            <a:endParaRPr lang="en-US" sz="1800" dirty="0" smtClean="0"/>
          </a:p>
          <a:p>
            <a:pPr marL="914400" lvl="2" indent="0">
              <a:buFont typeface="Wingdings" charset="2"/>
              <a:buNone/>
              <a:defRPr/>
            </a:pPr>
            <a:r>
              <a:rPr lang="en-US" sz="1800" dirty="0" smtClean="0"/>
              <a:t>   </a:t>
            </a:r>
          </a:p>
          <a:p>
            <a:pPr marL="0" indent="0">
              <a:buFont typeface="Wingdings" charset="2"/>
              <a:buNone/>
              <a:defRPr/>
            </a:pPr>
            <a:endParaRPr lang="en-US" sz="2400" dirty="0"/>
          </a:p>
        </p:txBody>
      </p:sp>
      <p:sp>
        <p:nvSpPr>
          <p:cNvPr id="7475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76552104"/>
              </p:ext>
            </p:extLst>
          </p:nvPr>
        </p:nvGraphicFramePr>
        <p:xfrm>
          <a:off x="609600" y="3657600"/>
          <a:ext cx="7924800" cy="640080"/>
        </p:xfrm>
        <a:graphic>
          <a:graphicData uri="http://schemas.openxmlformats.org/drawingml/2006/table">
            <a:tbl>
              <a:tblPr firstRow="1" bandRow="1">
                <a:tableStyleId>{5C22544A-7EE6-4342-B048-85BDC9FD1C3A}</a:tableStyleId>
              </a:tblPr>
              <a:tblGrid>
                <a:gridCol w="3048000"/>
                <a:gridCol w="304800"/>
                <a:gridCol w="4572000"/>
              </a:tblGrid>
              <a:tr h="370840">
                <a:tc>
                  <a:txBody>
                    <a:bodyPr/>
                    <a:lstStyle/>
                    <a:p>
                      <a:r>
                        <a:rPr lang="el-GR" b="0" dirty="0" smtClean="0">
                          <a:solidFill>
                            <a:schemeClr val="tx2"/>
                          </a:solidFill>
                        </a:rPr>
                        <a:t>Περιθώριο</a:t>
                      </a:r>
                      <a:r>
                        <a:rPr lang="el-GR" b="0" baseline="0" dirty="0" smtClean="0">
                          <a:solidFill>
                            <a:schemeClr val="tx2"/>
                          </a:solidFill>
                        </a:rPr>
                        <a:t> Συνεισφοράς ανά Μονάδα</a:t>
                      </a:r>
                      <a:endParaRPr lang="en-US" b="0" dirty="0">
                        <a:solidFill>
                          <a:schemeClr val="tx2"/>
                        </a:solidFill>
                      </a:endParaRPr>
                    </a:p>
                  </a:txBody>
                  <a:tcPr>
                    <a:solidFill>
                      <a:schemeClr val="bg1"/>
                    </a:solidFill>
                  </a:tcPr>
                </a:tc>
                <a:tc>
                  <a:txBody>
                    <a:bodyPr/>
                    <a:lstStyle/>
                    <a:p>
                      <a:r>
                        <a:rPr lang="el-GR" b="0" dirty="0" smtClean="0">
                          <a:solidFill>
                            <a:schemeClr val="tx2"/>
                          </a:solidFill>
                        </a:rPr>
                        <a:t>=</a:t>
                      </a:r>
                      <a:endParaRPr lang="en-US" b="0" dirty="0">
                        <a:solidFill>
                          <a:schemeClr val="tx2"/>
                        </a:solidFill>
                      </a:endParaRPr>
                    </a:p>
                  </a:txBody>
                  <a:tcPr>
                    <a:solidFill>
                      <a:schemeClr val="bg1"/>
                    </a:solidFill>
                  </a:tcPr>
                </a:tc>
                <a:tc>
                  <a:txBody>
                    <a:bodyPr/>
                    <a:lstStyle/>
                    <a:p>
                      <a:r>
                        <a:rPr lang="el-GR" b="0" dirty="0" smtClean="0">
                          <a:solidFill>
                            <a:schemeClr val="tx2"/>
                          </a:solidFill>
                        </a:rPr>
                        <a:t>Τιμή Πώλησης ανά Μονάδα – Μεταβλητά Κόστη ανά Μονάδα </a:t>
                      </a:r>
                      <a:endParaRPr lang="en-US" b="0" dirty="0">
                        <a:solidFill>
                          <a:schemeClr val="tx2"/>
                        </a:solidFill>
                      </a:endParaRPr>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89256032"/>
              </p:ext>
            </p:extLst>
          </p:nvPr>
        </p:nvGraphicFramePr>
        <p:xfrm>
          <a:off x="838200" y="4876800"/>
          <a:ext cx="7924800" cy="1554480"/>
        </p:xfrm>
        <a:graphic>
          <a:graphicData uri="http://schemas.openxmlformats.org/drawingml/2006/table">
            <a:tbl>
              <a:tblPr firstRow="1" bandRow="1">
                <a:tableStyleId>{5C22544A-7EE6-4342-B048-85BDC9FD1C3A}</a:tableStyleId>
              </a:tblPr>
              <a:tblGrid>
                <a:gridCol w="3048000"/>
                <a:gridCol w="304800"/>
                <a:gridCol w="4572000"/>
              </a:tblGrid>
              <a:tr h="457200">
                <a:tc>
                  <a:txBody>
                    <a:bodyPr/>
                    <a:lstStyle/>
                    <a:p>
                      <a:r>
                        <a:rPr lang="el-GR" b="0" dirty="0" smtClean="0">
                          <a:solidFill>
                            <a:schemeClr val="tx2"/>
                          </a:solidFill>
                        </a:rPr>
                        <a:t>Περιθώριο</a:t>
                      </a:r>
                      <a:r>
                        <a:rPr lang="el-GR" b="0" baseline="0" dirty="0" smtClean="0">
                          <a:solidFill>
                            <a:schemeClr val="tx2"/>
                          </a:solidFill>
                        </a:rPr>
                        <a:t> Συνεισφοράς ανά Μονάδα Περιορισμένου Πόρου</a:t>
                      </a:r>
                      <a:endParaRPr lang="en-US" b="0" dirty="0">
                        <a:solidFill>
                          <a:schemeClr val="tx2"/>
                        </a:solidFill>
                      </a:endParaRPr>
                    </a:p>
                  </a:txBody>
                  <a:tcPr>
                    <a:solidFill>
                      <a:schemeClr val="bg1"/>
                    </a:solidFill>
                  </a:tcPr>
                </a:tc>
                <a:tc>
                  <a:txBody>
                    <a:bodyPr/>
                    <a:lstStyle/>
                    <a:p>
                      <a:r>
                        <a:rPr lang="el-GR" b="0" dirty="0" smtClean="0">
                          <a:solidFill>
                            <a:schemeClr val="tx2"/>
                          </a:solidFill>
                        </a:rPr>
                        <a:t>=</a:t>
                      </a:r>
                      <a:endParaRPr lang="en-US" b="0" dirty="0">
                        <a:solidFill>
                          <a:schemeClr val="tx2"/>
                        </a:solidFill>
                      </a:endParaRPr>
                    </a:p>
                  </a:txBody>
                  <a:tcPr>
                    <a:solidFill>
                      <a:schemeClr val="bg1"/>
                    </a:solidFill>
                  </a:tcPr>
                </a:tc>
                <a:tc>
                  <a:txBody>
                    <a:bodyPr/>
                    <a:lstStyle/>
                    <a:p>
                      <a:r>
                        <a:rPr lang="el-GR" b="0" dirty="0" smtClean="0">
                          <a:solidFill>
                            <a:schemeClr val="tx2"/>
                          </a:solidFill>
                        </a:rPr>
                        <a:t>Τιμή Πώλησης ανά Μονάδα</a:t>
                      </a:r>
                      <a:endParaRPr lang="en-US" b="0" dirty="0">
                        <a:solidFill>
                          <a:schemeClr val="tx2"/>
                        </a:solidFill>
                      </a:endParaRPr>
                    </a:p>
                  </a:txBody>
                  <a:tcPr>
                    <a:lnB w="12700" cap="flat" cmpd="sng" algn="ctr">
                      <a:solidFill>
                        <a:schemeClr val="tx2"/>
                      </a:solidFill>
                      <a:prstDash val="solid"/>
                      <a:round/>
                      <a:headEnd type="none" w="med" len="med"/>
                      <a:tailEnd type="none" w="med" len="med"/>
                    </a:lnB>
                    <a:solidFill>
                      <a:schemeClr val="bg1"/>
                    </a:solidFill>
                  </a:tcPr>
                </a:tc>
              </a:tr>
              <a:tr h="457200">
                <a:tc>
                  <a:txBody>
                    <a:bodyPr/>
                    <a:lstStyle/>
                    <a:p>
                      <a:endParaRPr lang="en-US" dirty="0">
                        <a:solidFill>
                          <a:schemeClr val="tx2"/>
                        </a:solidFill>
                      </a:endParaRPr>
                    </a:p>
                  </a:txBody>
                  <a:tcPr>
                    <a:solidFill>
                      <a:schemeClr val="bg1"/>
                    </a:solidFill>
                  </a:tcPr>
                </a:tc>
                <a:tc>
                  <a:txBody>
                    <a:bodyPr/>
                    <a:lstStyle/>
                    <a:p>
                      <a:endParaRPr lang="en-US" dirty="0">
                        <a:solidFill>
                          <a:schemeClr val="tx2"/>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dirty="0" smtClean="0">
                          <a:solidFill>
                            <a:schemeClr val="tx2"/>
                          </a:solidFill>
                        </a:rPr>
                        <a:t>Ποσότητα Περιορισμένου Πόρου που</a:t>
                      </a:r>
                      <a:r>
                        <a:rPr lang="el-GR" baseline="0" dirty="0" smtClean="0">
                          <a:solidFill>
                            <a:schemeClr val="tx2"/>
                          </a:solidFill>
                        </a:rPr>
                        <a:t> Απαιτείται ανά Μονάδα</a:t>
                      </a:r>
                      <a:endParaRPr lang="en-US" dirty="0" smtClean="0">
                        <a:solidFill>
                          <a:schemeClr val="tx2"/>
                        </a:solidFill>
                      </a:endParaRPr>
                    </a:p>
                  </a:txBody>
                  <a:tcPr>
                    <a:lnT w="12700" cap="flat" cmpd="sng" algn="ctr">
                      <a:solidFill>
                        <a:schemeClr val="tx2"/>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l-GR" altLang="en-US" dirty="0"/>
              <a:t>Ανάλυση Μείγματος Πωλήσεων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of 2)</a:t>
            </a:r>
          </a:p>
        </p:txBody>
      </p:sp>
      <p:sp>
        <p:nvSpPr>
          <p:cNvPr id="3" name="Content Placeholder 2"/>
          <p:cNvSpPr>
            <a:spLocks noGrp="1"/>
          </p:cNvSpPr>
          <p:nvPr>
            <p:ph idx="1"/>
          </p:nvPr>
        </p:nvSpPr>
        <p:spPr>
          <a:xfrm>
            <a:off x="838200" y="1295400"/>
            <a:ext cx="7696200" cy="4343400"/>
          </a:xfrm>
          <a:extLst/>
        </p:spPr>
        <p:txBody>
          <a:bodyPr/>
          <a:lstStyle/>
          <a:p>
            <a:pPr lvl="1">
              <a:defRPr/>
            </a:pPr>
            <a:r>
              <a:rPr lang="el-GR" sz="2000" dirty="0"/>
              <a:t>Υ</a:t>
            </a:r>
            <a:r>
              <a:rPr lang="el-GR" sz="2000" dirty="0" smtClean="0"/>
              <a:t>ποθέστε</a:t>
            </a:r>
            <a:r>
              <a:rPr lang="en-US" sz="2000" dirty="0" smtClean="0"/>
              <a:t> </a:t>
            </a:r>
            <a:r>
              <a:rPr lang="el-GR" sz="2000" dirty="0" smtClean="0"/>
              <a:t>πως η </a:t>
            </a:r>
            <a:r>
              <a:rPr lang="en-US" sz="2000" dirty="0" smtClean="0"/>
              <a:t>Home State Bank </a:t>
            </a:r>
            <a:r>
              <a:rPr lang="el-GR" sz="2000" dirty="0"/>
              <a:t>προσφέρει τρία είδη δανείων: </a:t>
            </a:r>
            <a:r>
              <a:rPr lang="el-GR" sz="2000" dirty="0" smtClean="0"/>
              <a:t>καταναλωτικά, για αγορά αυτοκινήτων </a:t>
            </a:r>
            <a:r>
              <a:rPr lang="el-GR" sz="2000" dirty="0"/>
              <a:t>και </a:t>
            </a:r>
            <a:r>
              <a:rPr lang="el-GR" sz="2000" dirty="0" smtClean="0"/>
              <a:t>στεγαστικά. </a:t>
            </a:r>
            <a:r>
              <a:rPr lang="el-GR" sz="2000" dirty="0"/>
              <a:t>Τα δεδομένα της σειράς </a:t>
            </a:r>
            <a:r>
              <a:rPr lang="el-GR" sz="2000" dirty="0" smtClean="0"/>
              <a:t>παραγωγής είναι</a:t>
            </a:r>
            <a:r>
              <a:rPr lang="en-US" sz="2000" dirty="0" smtClean="0"/>
              <a:t>:</a:t>
            </a:r>
            <a:endParaRPr lang="el-GR" sz="2000" dirty="0" smtClean="0"/>
          </a:p>
          <a:p>
            <a:pPr lvl="1">
              <a:defRPr/>
            </a:pPr>
            <a:endParaRPr lang="el-GR" sz="2000" dirty="0"/>
          </a:p>
          <a:p>
            <a:pPr lvl="1">
              <a:defRPr/>
            </a:pPr>
            <a:endParaRPr lang="el-GR" sz="2000" dirty="0" smtClean="0"/>
          </a:p>
          <a:p>
            <a:pPr lvl="1">
              <a:defRPr/>
            </a:pPr>
            <a:endParaRPr lang="en-US" sz="2000" dirty="0" smtClean="0"/>
          </a:p>
          <a:p>
            <a:pPr marL="457200" lvl="1" indent="0">
              <a:buNone/>
              <a:defRPr/>
            </a:pPr>
            <a:endParaRPr lang="en-US" sz="2000" dirty="0"/>
          </a:p>
          <a:p>
            <a:pPr lvl="1">
              <a:defRPr/>
            </a:pPr>
            <a:endParaRPr lang="en-US" sz="2000" dirty="0"/>
          </a:p>
          <a:p>
            <a:pPr lvl="1">
              <a:defRPr/>
            </a:pPr>
            <a:endParaRPr lang="en-US" sz="2000" dirty="0" smtClean="0"/>
          </a:p>
          <a:p>
            <a:pPr lvl="1">
              <a:defRPr/>
            </a:pPr>
            <a:endParaRPr lang="en-US" sz="2000" dirty="0"/>
          </a:p>
          <a:p>
            <a:pPr marL="457200" lvl="1" indent="0">
              <a:buFontTx/>
              <a:buNone/>
              <a:defRPr/>
            </a:pPr>
            <a:endParaRPr lang="en-US" sz="2000" dirty="0" smtClean="0"/>
          </a:p>
          <a:p>
            <a:pPr lvl="1">
              <a:defRPr/>
            </a:pPr>
            <a:r>
              <a:rPr lang="el-GR" sz="2000" dirty="0" smtClean="0"/>
              <a:t>Η οριακή</a:t>
            </a:r>
            <a:r>
              <a:rPr lang="en-US" sz="2000" dirty="0" smtClean="0"/>
              <a:t> </a:t>
            </a:r>
            <a:r>
              <a:rPr lang="el-GR" sz="2000" dirty="0" smtClean="0"/>
              <a:t>ανάλυση στην επόμενη</a:t>
            </a:r>
            <a:r>
              <a:rPr lang="en-US" sz="2000" dirty="0" smtClean="0"/>
              <a:t> </a:t>
            </a:r>
            <a:r>
              <a:rPr lang="el-GR" sz="2000" dirty="0" smtClean="0"/>
              <a:t>διαφάνεια υποδλώνει πως τα δάνεια για αγορά αυτοκινήτου</a:t>
            </a:r>
            <a:r>
              <a:rPr lang="en-US" sz="2000" dirty="0" smtClean="0"/>
              <a:t> </a:t>
            </a:r>
            <a:r>
              <a:rPr lang="el-GR" sz="2000" dirty="0" smtClean="0"/>
              <a:t>θα πρέπει</a:t>
            </a:r>
            <a:r>
              <a:rPr lang="en-US" sz="2000" dirty="0" smtClean="0"/>
              <a:t> </a:t>
            </a:r>
            <a:r>
              <a:rPr lang="el-GR" sz="2000" dirty="0" smtClean="0"/>
              <a:t>να προωθηθούν πρώτα επειδή παρέχουν</a:t>
            </a:r>
            <a:r>
              <a:rPr lang="en-US" sz="2000" dirty="0" smtClean="0"/>
              <a:t> </a:t>
            </a:r>
            <a:r>
              <a:rPr lang="el-GR" sz="2000" dirty="0" smtClean="0"/>
              <a:t>το υψηλότερο περιθώριο συνεισφοράς</a:t>
            </a:r>
            <a:r>
              <a:rPr lang="en-US" sz="2000" dirty="0" smtClean="0"/>
              <a:t> </a:t>
            </a:r>
            <a:r>
              <a:rPr lang="el-GR" sz="2000" dirty="0" smtClean="0"/>
              <a:t>ανά</a:t>
            </a:r>
            <a:r>
              <a:rPr lang="en-US" sz="2000" dirty="0" smtClean="0"/>
              <a:t> </a:t>
            </a:r>
            <a:r>
              <a:rPr lang="el-GR" sz="2000" dirty="0" smtClean="0"/>
              <a:t>ώρα επεξεργασίας</a:t>
            </a:r>
            <a:r>
              <a:rPr lang="en-US" sz="2000" dirty="0" smtClean="0"/>
              <a:t>.</a:t>
            </a:r>
            <a:endParaRPr lang="en-US" sz="2000" dirty="0"/>
          </a:p>
        </p:txBody>
      </p:sp>
      <p:sp>
        <p:nvSpPr>
          <p:cNvPr id="7578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81686401"/>
              </p:ext>
            </p:extLst>
          </p:nvPr>
        </p:nvGraphicFramePr>
        <p:xfrm>
          <a:off x="457200" y="2362200"/>
          <a:ext cx="8458200" cy="2677160"/>
        </p:xfrm>
        <a:graphic>
          <a:graphicData uri="http://schemas.openxmlformats.org/drawingml/2006/table">
            <a:tbl>
              <a:tblPr firstRow="1" bandRow="1">
                <a:tableStyleId>{5C22544A-7EE6-4342-B048-85BDC9FD1C3A}</a:tableStyleId>
              </a:tblPr>
              <a:tblGrid>
                <a:gridCol w="4114800"/>
                <a:gridCol w="1524000"/>
                <a:gridCol w="1447800"/>
                <a:gridCol w="1371600"/>
              </a:tblGrid>
              <a:tr h="370840">
                <a:tc>
                  <a:txBody>
                    <a:bodyPr/>
                    <a:lstStyle/>
                    <a:p>
                      <a:endParaRPr lang="en-US" sz="1600" dirty="0">
                        <a:solidFill>
                          <a:schemeClr val="tx2"/>
                        </a:solidFill>
                      </a:endParaRPr>
                    </a:p>
                  </a:txBody>
                  <a:tcPr>
                    <a:solidFill>
                      <a:schemeClr val="bg1"/>
                    </a:solidFill>
                  </a:tcPr>
                </a:tc>
                <a:tc>
                  <a:txBody>
                    <a:bodyPr/>
                    <a:lstStyle/>
                    <a:p>
                      <a:pPr algn="ctr"/>
                      <a:r>
                        <a:rPr lang="el-GR" sz="1600" dirty="0" smtClean="0">
                          <a:solidFill>
                            <a:schemeClr val="tx2"/>
                          </a:solidFill>
                        </a:rPr>
                        <a:t>Καταναλωτικά Δάνεια</a:t>
                      </a:r>
                      <a:endParaRPr lang="en-US" sz="1600" dirty="0">
                        <a:solidFill>
                          <a:schemeClr val="tx2"/>
                        </a:solidFill>
                      </a:endParaRPr>
                    </a:p>
                  </a:txBody>
                  <a:tcPr>
                    <a:solidFill>
                      <a:schemeClr val="bg1"/>
                    </a:solidFill>
                  </a:tcPr>
                </a:tc>
                <a:tc>
                  <a:txBody>
                    <a:bodyPr/>
                    <a:lstStyle/>
                    <a:p>
                      <a:pPr algn="ctr"/>
                      <a:r>
                        <a:rPr lang="el-GR" sz="1600" dirty="0" smtClean="0">
                          <a:solidFill>
                            <a:schemeClr val="tx2"/>
                          </a:solidFill>
                        </a:rPr>
                        <a:t>Δάνεια για Αγορά Αυτοκινήτων</a:t>
                      </a:r>
                      <a:endParaRPr lang="en-US" sz="1600" dirty="0">
                        <a:solidFill>
                          <a:schemeClr val="tx2"/>
                        </a:solidFill>
                      </a:endParaRPr>
                    </a:p>
                  </a:txBody>
                  <a:tcPr>
                    <a:solidFill>
                      <a:schemeClr val="bg1"/>
                    </a:solidFill>
                  </a:tcPr>
                </a:tc>
                <a:tc>
                  <a:txBody>
                    <a:bodyPr/>
                    <a:lstStyle/>
                    <a:p>
                      <a:pPr algn="ctr"/>
                      <a:r>
                        <a:rPr lang="el-GR" sz="1600" dirty="0" smtClean="0">
                          <a:solidFill>
                            <a:schemeClr val="tx2"/>
                          </a:solidFill>
                        </a:rPr>
                        <a:t>Στεγαστικά Δάνεια</a:t>
                      </a:r>
                      <a:endParaRPr lang="en-US" sz="1600" dirty="0">
                        <a:solidFill>
                          <a:schemeClr val="tx2"/>
                        </a:solidFill>
                      </a:endParaRPr>
                    </a:p>
                  </a:txBody>
                  <a:tcPr>
                    <a:solidFill>
                      <a:schemeClr val="bg1"/>
                    </a:solidFill>
                  </a:tcPr>
                </a:tc>
              </a:tr>
              <a:tr h="370840">
                <a:tc>
                  <a:txBody>
                    <a:bodyPr/>
                    <a:lstStyle/>
                    <a:p>
                      <a:r>
                        <a:rPr lang="el-GR" sz="1600" dirty="0" smtClean="0">
                          <a:solidFill>
                            <a:schemeClr val="tx2"/>
                          </a:solidFill>
                        </a:rPr>
                        <a:t>Τρέχουσα</a:t>
                      </a:r>
                      <a:r>
                        <a:rPr lang="el-GR" sz="1600" baseline="0" dirty="0" smtClean="0">
                          <a:solidFill>
                            <a:schemeClr val="tx2"/>
                          </a:solidFill>
                        </a:rPr>
                        <a:t> ζ</a:t>
                      </a:r>
                      <a:r>
                        <a:rPr lang="el-GR" sz="1600" dirty="0" smtClean="0">
                          <a:solidFill>
                            <a:schemeClr val="tx2"/>
                          </a:solidFill>
                        </a:rPr>
                        <a:t>ήτηση αιτήσεων δανείων</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20.000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30.000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18.000</a:t>
                      </a:r>
                      <a:endParaRPr lang="en-US" sz="1600" dirty="0">
                        <a:solidFill>
                          <a:schemeClr val="tx2"/>
                        </a:solidFill>
                      </a:endParaRPr>
                    </a:p>
                  </a:txBody>
                  <a:tcPr>
                    <a:solidFill>
                      <a:schemeClr val="bg1"/>
                    </a:solidFill>
                  </a:tcPr>
                </a:tc>
              </a:tr>
              <a:tr h="370840">
                <a:tc>
                  <a:txBody>
                    <a:bodyPr/>
                    <a:lstStyle/>
                    <a:p>
                      <a:r>
                        <a:rPr lang="el-GR" sz="1600" dirty="0" smtClean="0">
                          <a:solidFill>
                            <a:schemeClr val="tx2"/>
                          </a:solidFill>
                        </a:rPr>
                        <a:t>Ώρες επεξεργασίας</a:t>
                      </a:r>
                      <a:r>
                        <a:rPr lang="el-GR" sz="1600" baseline="0" dirty="0" smtClean="0">
                          <a:solidFill>
                            <a:schemeClr val="tx2"/>
                          </a:solidFill>
                        </a:rPr>
                        <a:t> ανά αίτηση δανείου</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2.0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2.5</a:t>
                      </a:r>
                      <a:endParaRPr lang="en-US" sz="1600" dirty="0">
                        <a:solidFill>
                          <a:schemeClr val="tx2"/>
                        </a:solidFill>
                      </a:endParaRPr>
                    </a:p>
                  </a:txBody>
                  <a:tcPr>
                    <a:solidFill>
                      <a:schemeClr val="bg1"/>
                    </a:solidFill>
                  </a:tcPr>
                </a:tc>
              </a:tr>
              <a:tr h="370840">
                <a:tc>
                  <a:txBody>
                    <a:bodyPr/>
                    <a:lstStyle/>
                    <a:p>
                      <a:r>
                        <a:rPr lang="el-GR" sz="1600" dirty="0" smtClean="0">
                          <a:solidFill>
                            <a:schemeClr val="tx2"/>
                          </a:solidFill>
                        </a:rPr>
                        <a:t>Τέλη</a:t>
                      </a:r>
                      <a:r>
                        <a:rPr lang="el-GR" sz="1600" baseline="0" dirty="0" smtClean="0">
                          <a:solidFill>
                            <a:schemeClr val="tx2"/>
                          </a:solidFill>
                        </a:rPr>
                        <a:t> αίτησης δανείου</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24.00$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18.00$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32.00$</a:t>
                      </a:r>
                      <a:endParaRPr lang="en-US" sz="1600" dirty="0">
                        <a:solidFill>
                          <a:schemeClr val="tx2"/>
                        </a:solidFill>
                      </a:endParaRPr>
                    </a:p>
                  </a:txBody>
                  <a:tcPr>
                    <a:solidFill>
                      <a:schemeClr val="bg1"/>
                    </a:solidFill>
                  </a:tcPr>
                </a:tc>
              </a:tr>
              <a:tr h="370840">
                <a:tc>
                  <a:txBody>
                    <a:bodyPr/>
                    <a:lstStyle/>
                    <a:p>
                      <a:r>
                        <a:rPr lang="el-GR" sz="1600" dirty="0" smtClean="0">
                          <a:solidFill>
                            <a:schemeClr val="tx2"/>
                          </a:solidFill>
                        </a:rPr>
                        <a:t>Μεταβλητά</a:t>
                      </a:r>
                      <a:r>
                        <a:rPr lang="el-GR" sz="1600" baseline="0" dirty="0" smtClean="0">
                          <a:solidFill>
                            <a:schemeClr val="tx2"/>
                          </a:solidFill>
                        </a:rPr>
                        <a:t> κόστη επεξεργασίας</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12.50$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10.00$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18.75$</a:t>
                      </a:r>
                      <a:endParaRPr lang="en-US" sz="1600" dirty="0">
                        <a:solidFill>
                          <a:schemeClr val="tx2"/>
                        </a:solidFill>
                      </a:endParaRPr>
                    </a:p>
                  </a:txBody>
                  <a:tcPr>
                    <a:solidFill>
                      <a:schemeClr val="bg1"/>
                    </a:solidFill>
                  </a:tcPr>
                </a:tc>
              </a:tr>
              <a:tr h="370840">
                <a:tc>
                  <a:txBody>
                    <a:bodyPr/>
                    <a:lstStyle/>
                    <a:p>
                      <a:r>
                        <a:rPr lang="el-GR" sz="1600" dirty="0" smtClean="0">
                          <a:solidFill>
                            <a:schemeClr val="tx2"/>
                          </a:solidFill>
                        </a:rPr>
                        <a:t>Μεταβλητά</a:t>
                      </a:r>
                      <a:r>
                        <a:rPr lang="el-GR" sz="1600" baseline="0" dirty="0" smtClean="0">
                          <a:solidFill>
                            <a:schemeClr val="tx2"/>
                          </a:solidFill>
                        </a:rPr>
                        <a:t> κόστη πώλησης</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6.50$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5.00$</a:t>
                      </a:r>
                      <a:endParaRPr lang="en-US" sz="1600" dirty="0">
                        <a:solidFill>
                          <a:schemeClr val="tx2"/>
                        </a:solidFill>
                      </a:endParaRPr>
                    </a:p>
                  </a:txBody>
                  <a:tcPr>
                    <a:solidFill>
                      <a:schemeClr val="bg1"/>
                    </a:solidFill>
                  </a:tcPr>
                </a:tc>
                <a:tc>
                  <a:txBody>
                    <a:bodyPr/>
                    <a:lstStyle/>
                    <a:p>
                      <a:pPr algn="r"/>
                      <a:r>
                        <a:rPr lang="el-GR" sz="1600" dirty="0" smtClean="0">
                          <a:solidFill>
                            <a:schemeClr val="tx2"/>
                          </a:solidFill>
                        </a:rPr>
                        <a:t>6.25$</a:t>
                      </a:r>
                      <a:endParaRPr lang="en-US" sz="160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914400"/>
          </a:xfrm>
        </p:spPr>
        <p:txBody>
          <a:bodyPr/>
          <a:lstStyle/>
          <a:p>
            <a:r>
              <a:rPr lang="el-GR" altLang="en-US" sz="2600" dirty="0"/>
              <a:t>Ο</a:t>
            </a:r>
            <a:r>
              <a:rPr lang="el-GR" altLang="en-US" sz="2600" dirty="0" smtClean="0"/>
              <a:t>ριακή</a:t>
            </a:r>
            <a:r>
              <a:rPr lang="en-US" altLang="en-US" sz="2600" dirty="0" smtClean="0"/>
              <a:t> </a:t>
            </a:r>
            <a:r>
              <a:rPr lang="el-GR" altLang="en-US" sz="2600" dirty="0" smtClean="0"/>
              <a:t>Ανάλυση</a:t>
            </a:r>
            <a:r>
              <a:rPr lang="en-US" altLang="en-US" sz="2600" dirty="0" smtClean="0"/>
              <a:t>: </a:t>
            </a:r>
            <a:r>
              <a:rPr lang="el-GR" altLang="en-US" sz="2600" dirty="0" smtClean="0"/>
              <a:t>Απόφαση Μείγματος Πωλήσεων</a:t>
            </a:r>
            <a:r>
              <a:rPr lang="en-US" altLang="en-US" sz="2600" dirty="0" smtClean="0"/>
              <a:t> </a:t>
            </a:r>
            <a:r>
              <a:rPr lang="el-GR" altLang="en-US" sz="2600" dirty="0" smtClean="0"/>
              <a:t>που Περιλαμβάνει Περιορισμένους Πόρους </a:t>
            </a:r>
            <a:r>
              <a:rPr lang="en-US" altLang="en-US" sz="2600" dirty="0" smtClean="0"/>
              <a:t>(</a:t>
            </a:r>
            <a:r>
              <a:rPr lang="el-GR" altLang="en-US" sz="2600" dirty="0"/>
              <a:t>Κατάταξη </a:t>
            </a:r>
            <a:r>
              <a:rPr lang="el-GR" altLang="en-US" sz="2600" dirty="0" smtClean="0"/>
              <a:t>κατά Σειρά</a:t>
            </a:r>
            <a:r>
              <a:rPr lang="en-US" altLang="en-US" sz="2600" dirty="0" smtClean="0"/>
              <a:t>)</a:t>
            </a:r>
          </a:p>
        </p:txBody>
      </p:sp>
      <p:sp>
        <p:nvSpPr>
          <p:cNvPr id="768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81369"/>
              </p:ext>
            </p:extLst>
          </p:nvPr>
        </p:nvGraphicFramePr>
        <p:xfrm>
          <a:off x="457200" y="1676400"/>
          <a:ext cx="8458200" cy="4589274"/>
        </p:xfrm>
        <a:graphic>
          <a:graphicData uri="http://schemas.openxmlformats.org/drawingml/2006/table">
            <a:tbl>
              <a:tblPr firstRow="1" bandRow="1">
                <a:tableStyleId>{5C22544A-7EE6-4342-B048-85BDC9FD1C3A}</a:tableStyleId>
              </a:tblPr>
              <a:tblGrid>
                <a:gridCol w="4114800"/>
                <a:gridCol w="1524000"/>
                <a:gridCol w="1447800"/>
                <a:gridCol w="1371600"/>
              </a:tblGrid>
              <a:tr h="516888">
                <a:tc gridSpan="4">
                  <a:txBody>
                    <a:bodyPr/>
                    <a:lstStyle/>
                    <a:p>
                      <a:pPr algn="ctr"/>
                      <a:r>
                        <a:rPr lang="en-US" sz="1600" dirty="0" smtClean="0">
                          <a:solidFill>
                            <a:schemeClr val="tx2"/>
                          </a:solidFill>
                        </a:rPr>
                        <a:t>Home State Bank </a:t>
                      </a:r>
                      <a:endParaRPr lang="el-GR" sz="1600" dirty="0" smtClean="0">
                        <a:solidFill>
                          <a:schemeClr val="tx2"/>
                        </a:solidFill>
                      </a:endParaRPr>
                    </a:p>
                    <a:p>
                      <a:pPr algn="ctr"/>
                      <a:r>
                        <a:rPr lang="el-GR" altLang="en-US" sz="1600" dirty="0" smtClean="0">
                          <a:solidFill>
                            <a:schemeClr val="tx2"/>
                          </a:solidFill>
                        </a:rPr>
                        <a:t>Απόφαση Μείγματος Πωλήσεων:</a:t>
                      </a:r>
                      <a:r>
                        <a:rPr lang="en-US" altLang="en-US" sz="1600" dirty="0" smtClean="0">
                          <a:solidFill>
                            <a:schemeClr val="tx2"/>
                          </a:solidFill>
                        </a:rPr>
                        <a:t> </a:t>
                      </a:r>
                      <a:r>
                        <a:rPr lang="el-GR" altLang="en-US" sz="1600" dirty="0" smtClean="0">
                          <a:solidFill>
                            <a:schemeClr val="tx2"/>
                          </a:solidFill>
                        </a:rPr>
                        <a:t>Κατάταξη κατά Σειρά των Δανείων</a:t>
                      </a:r>
                    </a:p>
                    <a:p>
                      <a:pPr algn="ctr"/>
                      <a:r>
                        <a:rPr lang="el-GR" altLang="en-US" sz="1600" dirty="0" smtClean="0">
                          <a:solidFill>
                            <a:schemeClr val="tx2"/>
                          </a:solidFill>
                        </a:rPr>
                        <a:t>Οριακή Ανάλυση</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r>
              <a:tr h="516888">
                <a:tc>
                  <a:txBody>
                    <a:bodyPr/>
                    <a:lstStyle/>
                    <a:p>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rPr>
                        <a:t>Καταναλωτικά Δάνεια</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rPr>
                        <a:t>Δάνεια για Αγορά Αυτοκινήτων</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rPr>
                        <a:t>Στεγαστικά Δάνεια</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465837">
                <a:tc>
                  <a:txBody>
                    <a:bodyPr/>
                    <a:lstStyle/>
                    <a:p>
                      <a:r>
                        <a:rPr lang="el-GR" sz="1600" dirty="0" smtClean="0">
                          <a:solidFill>
                            <a:schemeClr val="tx2"/>
                          </a:solidFill>
                        </a:rPr>
                        <a:t>Τέλη</a:t>
                      </a:r>
                      <a:r>
                        <a:rPr lang="el-GR" sz="1600" baseline="0" dirty="0" smtClean="0">
                          <a:solidFill>
                            <a:schemeClr val="tx2"/>
                          </a:solidFill>
                        </a:rPr>
                        <a:t> αίτησης δανείου ανά δάνειο</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24.00$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18.00$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32.00$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465837">
                <a:tc>
                  <a:txBody>
                    <a:bodyPr/>
                    <a:lstStyle/>
                    <a:p>
                      <a:r>
                        <a:rPr lang="el-GR" sz="1600" dirty="0" smtClean="0">
                          <a:solidFill>
                            <a:schemeClr val="tx2"/>
                          </a:solidFill>
                        </a:rPr>
                        <a:t>Μείον μεταβλητά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Επεξεργασία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12.50$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18.75$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Πώληση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6.50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5.00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6.25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Συνολικά</a:t>
                      </a:r>
                      <a:r>
                        <a:rPr lang="el-GR" sz="1600" baseline="0" dirty="0" smtClean="0">
                          <a:solidFill>
                            <a:schemeClr val="tx2"/>
                          </a:solidFill>
                        </a:rPr>
                        <a:t> μ</a:t>
                      </a:r>
                      <a:r>
                        <a:rPr lang="el-GR" sz="1600" dirty="0" smtClean="0">
                          <a:solidFill>
                            <a:schemeClr val="tx2"/>
                          </a:solidFill>
                        </a:rPr>
                        <a:t>εταβλητά</a:t>
                      </a:r>
                      <a:r>
                        <a:rPr lang="el-GR" sz="1600" baseline="0" dirty="0" smtClean="0">
                          <a:solidFill>
                            <a:schemeClr val="tx2"/>
                          </a:solidFill>
                        </a:rPr>
                        <a:t>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19.00$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15.00$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Περιθώριο συνεισφοράς ανά δάνειο</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5.00$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7.00$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Ώρες επεξεργασίας</a:t>
                      </a:r>
                      <a:r>
                        <a:rPr lang="el-GR" sz="1600" baseline="0" dirty="0" smtClean="0">
                          <a:solidFill>
                            <a:schemeClr val="tx2"/>
                          </a:solidFill>
                        </a:rPr>
                        <a:t> ανά δάνειο</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n-US" sz="1600" dirty="0" smtClean="0">
                          <a:solidFill>
                            <a:schemeClr val="tx2"/>
                          </a:solidFill>
                        </a:rPr>
                        <a:t>÷</a:t>
                      </a:r>
                      <a:r>
                        <a:rPr lang="el-GR" sz="1600" dirty="0" smtClean="0">
                          <a:solidFill>
                            <a:schemeClr val="tx2"/>
                          </a:solidFill>
                        </a:rPr>
                        <a:t>2.0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n-US" sz="1600" dirty="0" smtClean="0">
                          <a:solidFill>
                            <a:schemeClr val="tx2"/>
                          </a:solidFill>
                        </a:rPr>
                        <a:t>÷</a:t>
                      </a:r>
                      <a:r>
                        <a:rPr lang="el-GR" sz="1600" dirty="0" smtClean="0">
                          <a:solidFill>
                            <a:schemeClr val="tx2"/>
                          </a:solidFill>
                        </a:rPr>
                        <a:t>1.0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n-US" sz="1600" dirty="0" smtClean="0">
                          <a:solidFill>
                            <a:schemeClr val="tx2"/>
                          </a:solidFill>
                        </a:rPr>
                        <a:t>÷</a:t>
                      </a:r>
                      <a:r>
                        <a:rPr lang="el-GR" sz="1600" dirty="0" smtClean="0">
                          <a:solidFill>
                            <a:schemeClr val="tx2"/>
                          </a:solidFill>
                        </a:rPr>
                        <a:t>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Περιθώριο συνεισφοράς ανά</a:t>
                      </a:r>
                      <a:r>
                        <a:rPr lang="el-GR" sz="1600" baseline="0" dirty="0" smtClean="0">
                          <a:solidFill>
                            <a:schemeClr val="tx2"/>
                          </a:solidFill>
                        </a:rPr>
                        <a:t> ώ</a:t>
                      </a:r>
                      <a:r>
                        <a:rPr lang="el-GR" sz="1600" dirty="0" smtClean="0">
                          <a:solidFill>
                            <a:schemeClr val="tx2"/>
                          </a:solidFill>
                        </a:rPr>
                        <a:t>ρα επεξεργασίας</a:t>
                      </a:r>
                      <a:r>
                        <a:rPr lang="el-GR" sz="1600" baseline="0" dirty="0" smtClean="0">
                          <a:solidFill>
                            <a:schemeClr val="tx2"/>
                          </a:solidFill>
                        </a:rPr>
                        <a:t>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2.80$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l-GR" altLang="en-US" dirty="0" smtClean="0"/>
              <a:t>Αριθμός Μονάδων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lvl="1"/>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Πόσα από κάθε είδος δανείου θα πρέπει να πουλήσει η τράπεζα ώστε να μεγιστοποιήσει</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το περιθώριο συνεισφοράς</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της βάσει</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της τρέχουσας</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δυναμικότητας αιτήσεων δανείου</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των </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100</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ωρών επεξεργασίας</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Ποιο είναι το συνολικό</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περιθώριο συνεισφοράς</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για</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smtClean="0">
                <a:latin typeface="Tw Cen MT" panose="020B0602020104020603" pitchFamily="34" charset="0"/>
                <a:ea typeface="Times New Roman" panose="02020603050405020304" pitchFamily="18" charset="0"/>
                <a:cs typeface="Times New Roman" panose="02020603050405020304" pitchFamily="18" charset="0"/>
              </a:rPr>
              <a:t>αυτό το συνδυασμό</a:t>
            </a:r>
            <a:r>
              <a:rPr lang="en-US" altLang="en-US" sz="200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Για να ξεκινήσετε την ανάλυση</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συγκρίνετε την τρέχουσα</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δυναμικότητα</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αιτήσεων δανείου</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με</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τη συνολική</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απαιτούμενη</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δυναμικότητα ώστε να ικανοποιηθεί η τρέχουσα ζήτηση δανείων</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Η εταιρεία χρείζεται </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115</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ώρες επεξεργασίας</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για να ικανοποιηθεί η τρέχουσα ζήτηση δανείων</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smtClean="0">
                <a:latin typeface="Tw Cen MT" panose="020B0602020104020603" pitchFamily="34" charset="0"/>
                <a:ea typeface="Times New Roman" panose="02020603050405020304" pitchFamily="18" charset="0"/>
                <a:cs typeface="Times New Roman" panose="02020603050405020304" pitchFamily="18" charset="0"/>
              </a:rPr>
              <a:t>και υπολογίζεται ως εξής</a:t>
            </a:r>
            <a:r>
              <a:rPr lang="en-US" altLang="en-US" sz="160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782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74694500"/>
              </p:ext>
            </p:extLst>
          </p:nvPr>
        </p:nvGraphicFramePr>
        <p:xfrm>
          <a:off x="381000" y="4724400"/>
          <a:ext cx="8382000" cy="1630680"/>
        </p:xfrm>
        <a:graphic>
          <a:graphicData uri="http://schemas.openxmlformats.org/drawingml/2006/table">
            <a:tbl>
              <a:tblPr firstRow="1" bandRow="1">
                <a:tableStyleId>{5C22544A-7EE6-4342-B048-85BDC9FD1C3A}</a:tableStyleId>
              </a:tblPr>
              <a:tblGrid>
                <a:gridCol w="7315200"/>
                <a:gridCol w="1066800"/>
              </a:tblGrid>
              <a:tr h="370840">
                <a:tc>
                  <a:txBody>
                    <a:bodyPr/>
                    <a:lstStyle/>
                    <a:p>
                      <a:r>
                        <a:rPr lang="el-GR" sz="1400" b="0" dirty="0" smtClean="0">
                          <a:solidFill>
                            <a:schemeClr val="tx2"/>
                          </a:solidFill>
                        </a:rPr>
                        <a:t>Ώρες επεξεργασίας για καταναλωτικά δάνεια (20.000 δάνεια </a:t>
                      </a:r>
                      <a:r>
                        <a:rPr lang="en-US" sz="1400" b="0" dirty="0" smtClean="0">
                          <a:solidFill>
                            <a:schemeClr val="tx2"/>
                          </a:solidFill>
                        </a:rPr>
                        <a:t>x 2 </a:t>
                      </a:r>
                      <a:r>
                        <a:rPr lang="el-GR" sz="1400" b="0" dirty="0" smtClean="0">
                          <a:solidFill>
                            <a:schemeClr val="tx2"/>
                          </a:solidFill>
                        </a:rPr>
                        <a:t>ώρες επεξεργασίας ανά δάνειο)</a:t>
                      </a:r>
                      <a:endParaRPr lang="en-US" sz="1400" b="0" dirty="0">
                        <a:solidFill>
                          <a:schemeClr val="tx2"/>
                        </a:solidFill>
                      </a:endParaRPr>
                    </a:p>
                  </a:txBody>
                  <a:tcPr>
                    <a:solidFill>
                      <a:schemeClr val="bg1"/>
                    </a:solidFill>
                  </a:tcPr>
                </a:tc>
                <a:tc>
                  <a:txBody>
                    <a:bodyPr/>
                    <a:lstStyle/>
                    <a:p>
                      <a:pPr algn="ctr"/>
                      <a:r>
                        <a:rPr lang="el-GR" sz="1400" b="0" dirty="0" smtClean="0">
                          <a:solidFill>
                            <a:schemeClr val="tx2"/>
                          </a:solidFill>
                        </a:rPr>
                        <a:t>40.000</a:t>
                      </a:r>
                      <a:endParaRPr lang="en-US" sz="1400" b="0" dirty="0">
                        <a:solidFill>
                          <a:schemeClr val="tx2"/>
                        </a:solidFill>
                      </a:endParaRPr>
                    </a:p>
                  </a:txBody>
                  <a:tcPr>
                    <a:solidFill>
                      <a:schemeClr val="bg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Ώρες επεξεργασίας για δάνεια αγοράς αυτοκινήτων (30.000 δάνεια </a:t>
                      </a:r>
                      <a:r>
                        <a:rPr lang="en-US" sz="1400" b="0" dirty="0" smtClean="0">
                          <a:solidFill>
                            <a:schemeClr val="tx2"/>
                          </a:solidFill>
                        </a:rPr>
                        <a:t>x </a:t>
                      </a:r>
                      <a:r>
                        <a:rPr lang="el-GR" sz="1400" b="0" dirty="0" smtClean="0">
                          <a:solidFill>
                            <a:schemeClr val="tx2"/>
                          </a:solidFill>
                        </a:rPr>
                        <a:t>1</a:t>
                      </a:r>
                      <a:r>
                        <a:rPr lang="en-US" sz="1400" b="0" dirty="0" smtClean="0">
                          <a:solidFill>
                            <a:schemeClr val="tx2"/>
                          </a:solidFill>
                        </a:rPr>
                        <a:t> </a:t>
                      </a:r>
                      <a:r>
                        <a:rPr lang="el-GR" sz="1400" b="0" dirty="0" smtClean="0">
                          <a:solidFill>
                            <a:schemeClr val="tx2"/>
                          </a:solidFill>
                        </a:rPr>
                        <a:t>ώρα</a:t>
                      </a:r>
                      <a:r>
                        <a:rPr lang="el-GR" sz="1400" b="0" baseline="0" dirty="0" smtClean="0">
                          <a:solidFill>
                            <a:schemeClr val="tx2"/>
                          </a:solidFill>
                        </a:rPr>
                        <a:t> </a:t>
                      </a:r>
                      <a:r>
                        <a:rPr lang="el-GR" sz="1400" b="0" dirty="0" smtClean="0">
                          <a:solidFill>
                            <a:schemeClr val="tx2"/>
                          </a:solidFill>
                        </a:rPr>
                        <a:t>επεξεργασίας ανά δάνειο)</a:t>
                      </a:r>
                      <a:endParaRPr lang="en-US" sz="1400" b="0" dirty="0" smtClean="0">
                        <a:solidFill>
                          <a:schemeClr val="tx2"/>
                        </a:solidFill>
                      </a:endParaRPr>
                    </a:p>
                  </a:txBody>
                  <a:tcPr>
                    <a:solidFill>
                      <a:schemeClr val="bg1"/>
                    </a:solidFill>
                  </a:tcPr>
                </a:tc>
                <a:tc>
                  <a:txBody>
                    <a:bodyPr/>
                    <a:lstStyle/>
                    <a:p>
                      <a:pPr algn="r"/>
                      <a:r>
                        <a:rPr lang="el-GR" sz="1400" b="0" dirty="0" smtClean="0">
                          <a:solidFill>
                            <a:schemeClr val="tx2"/>
                          </a:solidFill>
                        </a:rPr>
                        <a:t>30.000</a:t>
                      </a:r>
                      <a:endParaRPr lang="en-US" sz="1400" b="0" dirty="0">
                        <a:solidFill>
                          <a:schemeClr val="tx2"/>
                        </a:solidFill>
                      </a:endParaRPr>
                    </a:p>
                  </a:txBody>
                  <a:tcPr>
                    <a:solidFill>
                      <a:schemeClr val="bg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Ώρες επεξεργασίας για στεγαστικά δάνεια (18.000 δάνεια </a:t>
                      </a:r>
                      <a:r>
                        <a:rPr lang="en-US" sz="1400" b="0" dirty="0" smtClean="0">
                          <a:solidFill>
                            <a:schemeClr val="tx2"/>
                          </a:solidFill>
                        </a:rPr>
                        <a:t>x </a:t>
                      </a:r>
                      <a:r>
                        <a:rPr lang="el-GR" sz="1400" b="0" dirty="0" smtClean="0">
                          <a:solidFill>
                            <a:schemeClr val="tx2"/>
                          </a:solidFill>
                        </a:rPr>
                        <a:t>2.5</a:t>
                      </a:r>
                      <a:r>
                        <a:rPr lang="en-US" sz="1400" b="0" dirty="0" smtClean="0">
                          <a:solidFill>
                            <a:schemeClr val="tx2"/>
                          </a:solidFill>
                        </a:rPr>
                        <a:t> </a:t>
                      </a:r>
                      <a:r>
                        <a:rPr lang="el-GR" sz="1400" b="0" dirty="0" smtClean="0">
                          <a:solidFill>
                            <a:schemeClr val="tx2"/>
                          </a:solidFill>
                        </a:rPr>
                        <a:t>ώρες</a:t>
                      </a:r>
                      <a:r>
                        <a:rPr lang="el-GR" sz="1400" b="0" baseline="0" dirty="0" smtClean="0">
                          <a:solidFill>
                            <a:schemeClr val="tx2"/>
                          </a:solidFill>
                        </a:rPr>
                        <a:t> </a:t>
                      </a:r>
                      <a:r>
                        <a:rPr lang="el-GR" sz="1400" b="0" dirty="0" smtClean="0">
                          <a:solidFill>
                            <a:schemeClr val="tx2"/>
                          </a:solidFill>
                        </a:rPr>
                        <a:t>επεξεργασίας ανά δάνειο)</a:t>
                      </a:r>
                      <a:endParaRPr lang="en-US" sz="1400" b="0" dirty="0" smtClean="0">
                        <a:solidFill>
                          <a:schemeClr val="tx2"/>
                        </a:solidFill>
                      </a:endParaRPr>
                    </a:p>
                  </a:txBody>
                  <a:tcPr>
                    <a:solidFill>
                      <a:schemeClr val="bg1"/>
                    </a:solidFill>
                  </a:tcPr>
                </a:tc>
                <a:tc>
                  <a:txBody>
                    <a:bodyPr/>
                    <a:lstStyle/>
                    <a:p>
                      <a:pPr algn="r"/>
                      <a:r>
                        <a:rPr lang="el-GR" sz="1400" b="0" dirty="0" smtClean="0">
                          <a:solidFill>
                            <a:schemeClr val="tx2"/>
                          </a:solidFill>
                        </a:rPr>
                        <a:t>45.000</a:t>
                      </a:r>
                      <a:endParaRPr lang="en-US" sz="1400" b="0" dirty="0">
                        <a:solidFill>
                          <a:schemeClr val="tx2"/>
                        </a:solidFill>
                      </a:endParaRPr>
                    </a:p>
                  </a:txBody>
                  <a:tcPr>
                    <a:solidFill>
                      <a:schemeClr val="bg1"/>
                    </a:solidFill>
                  </a:tcPr>
                </a:tc>
              </a:tr>
              <a:tr h="370840">
                <a:tc>
                  <a:txBody>
                    <a:bodyPr/>
                    <a:lstStyle/>
                    <a:p>
                      <a:r>
                        <a:rPr lang="el-GR" sz="1400" b="0" dirty="0" smtClean="0">
                          <a:solidFill>
                            <a:schemeClr val="tx2"/>
                          </a:solidFill>
                        </a:rPr>
                        <a:t>Συνολικές ώρες επεξεργασίας</a:t>
                      </a:r>
                      <a:endParaRPr lang="en-US" sz="1400" b="0" dirty="0">
                        <a:solidFill>
                          <a:schemeClr val="tx2"/>
                        </a:solidFill>
                      </a:endParaRPr>
                    </a:p>
                  </a:txBody>
                  <a:tcPr>
                    <a:solidFill>
                      <a:schemeClr val="bg1"/>
                    </a:solidFill>
                  </a:tcPr>
                </a:tc>
                <a:tc>
                  <a:txBody>
                    <a:bodyPr/>
                    <a:lstStyle/>
                    <a:p>
                      <a:pPr algn="r"/>
                      <a:r>
                        <a:rPr lang="el-GR" sz="1400" b="0" dirty="0" smtClean="0">
                          <a:solidFill>
                            <a:schemeClr val="tx2"/>
                          </a:solidFill>
                        </a:rPr>
                        <a:t>115.000</a:t>
                      </a:r>
                      <a:endParaRPr lang="en-US" sz="1400" b="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l-GR" altLang="en-US" dirty="0" smtClean="0"/>
              <a:t>Αριθμός Μονάδων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of 2)</a:t>
            </a:r>
          </a:p>
        </p:txBody>
      </p:sp>
      <p:sp>
        <p:nvSpPr>
          <p:cNvPr id="3" name="Content Placeholder 2"/>
          <p:cNvSpPr>
            <a:spLocks noGrp="1"/>
          </p:cNvSpPr>
          <p:nvPr>
            <p:ph idx="1"/>
          </p:nvPr>
        </p:nvSpPr>
        <p:spPr/>
        <p:txBody>
          <a:bodyPr/>
          <a:lstStyle/>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πειδή οι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115</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αναγκαίες ώρες επεξεργασίας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υπερβαίνουν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την τρέχουσα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δυναμικότητα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100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ωρών επεξεργασίας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διοίκηση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πρέπει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να καθορίσει το μείγμα πωλήσεων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μεγιστοποιεί</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 περιθώριο συνεισφοράς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εταιρείας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υπολογισμοί</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στην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δείχνει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πως 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Home State Bank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θα πρέπει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πουλήσει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30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δάνεια για αγορά αυτοκινήτου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18</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στεγαστικά δάνεια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12</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καταναλωτικά δάνεια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 συνολικό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περιθώριο συνεισφοράς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χει ως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88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4847617"/>
              </p:ext>
            </p:extLst>
          </p:nvPr>
        </p:nvGraphicFramePr>
        <p:xfrm>
          <a:off x="381000" y="4495800"/>
          <a:ext cx="8382000" cy="1456393"/>
        </p:xfrm>
        <a:graphic>
          <a:graphicData uri="http://schemas.openxmlformats.org/drawingml/2006/table">
            <a:tbl>
              <a:tblPr firstRow="1" bandRow="1">
                <a:tableStyleId>{5C22544A-7EE6-4342-B048-85BDC9FD1C3A}</a:tableStyleId>
              </a:tblPr>
              <a:tblGrid>
                <a:gridCol w="7315200"/>
                <a:gridCol w="1066800"/>
              </a:tblGrid>
              <a:tr h="152400">
                <a:tc>
                  <a:txBody>
                    <a:bodyPr/>
                    <a:lstStyle/>
                    <a:p>
                      <a:r>
                        <a:rPr lang="el-GR" altLang="en-US" sz="1600" b="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Δάνεια για αγορά αυτοκινήτου</a:t>
                      </a:r>
                      <a:r>
                        <a:rPr lang="el-GR" sz="1600" b="0" dirty="0" smtClean="0">
                          <a:solidFill>
                            <a:schemeClr val="tx2"/>
                          </a:solidFill>
                        </a:rPr>
                        <a:t> (30.000 δάνεια </a:t>
                      </a:r>
                      <a:r>
                        <a:rPr lang="en-US" sz="1600" b="0" dirty="0" smtClean="0">
                          <a:solidFill>
                            <a:schemeClr val="tx2"/>
                          </a:solidFill>
                        </a:rPr>
                        <a:t>x </a:t>
                      </a:r>
                      <a:r>
                        <a:rPr lang="el-GR" sz="1600" b="0" dirty="0" smtClean="0">
                          <a:solidFill>
                            <a:schemeClr val="tx2"/>
                          </a:solidFill>
                        </a:rPr>
                        <a:t>3.00$ ανά δάνειο)</a:t>
                      </a:r>
                      <a:endParaRPr lang="en-US" sz="1600" b="0" dirty="0">
                        <a:solidFill>
                          <a:schemeClr val="tx2"/>
                        </a:solidFill>
                      </a:endParaRPr>
                    </a:p>
                  </a:txBody>
                  <a:tcPr>
                    <a:solidFill>
                      <a:schemeClr val="bg1"/>
                    </a:solidFill>
                  </a:tcPr>
                </a:tc>
                <a:tc>
                  <a:txBody>
                    <a:bodyPr/>
                    <a:lstStyle/>
                    <a:p>
                      <a:pPr algn="r"/>
                      <a:r>
                        <a:rPr lang="el-GR" sz="1600" b="0" dirty="0" smtClean="0">
                          <a:solidFill>
                            <a:schemeClr val="tx2"/>
                          </a:solidFill>
                        </a:rPr>
                        <a:t>90.000$</a:t>
                      </a:r>
                      <a:endParaRPr lang="en-US" sz="1600" b="0" dirty="0">
                        <a:solidFill>
                          <a:schemeClr val="tx2"/>
                        </a:solidFill>
                      </a:endParaRPr>
                    </a:p>
                  </a:txBody>
                  <a:tcPr>
                    <a:solidFill>
                      <a:schemeClr val="bg1"/>
                    </a:solidFill>
                  </a:tcPr>
                </a:tc>
              </a:tr>
              <a:tr h="15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Στεγαστικά δάνεια</a:t>
                      </a:r>
                      <a:r>
                        <a:rPr lang="en-US"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a:t>
                      </a:r>
                      <a:r>
                        <a:rPr lang="el-GR" sz="1600" b="0" dirty="0" smtClean="0">
                          <a:solidFill>
                            <a:schemeClr val="tx2"/>
                          </a:solidFill>
                        </a:rPr>
                        <a:t>(18.000 δάνεια </a:t>
                      </a:r>
                      <a:r>
                        <a:rPr lang="en-US" sz="1600" b="0" dirty="0" smtClean="0">
                          <a:solidFill>
                            <a:schemeClr val="tx2"/>
                          </a:solidFill>
                        </a:rPr>
                        <a:t>x </a:t>
                      </a:r>
                      <a:r>
                        <a:rPr lang="el-GR" sz="1600" b="0" dirty="0" smtClean="0">
                          <a:solidFill>
                            <a:schemeClr val="tx2"/>
                          </a:solidFill>
                        </a:rPr>
                        <a:t>7.00$ ανά δάνειο)</a:t>
                      </a:r>
                      <a:endParaRPr lang="en-US" sz="1600" b="0" dirty="0" smtClean="0">
                        <a:solidFill>
                          <a:schemeClr val="tx2"/>
                        </a:solidFill>
                      </a:endParaRPr>
                    </a:p>
                  </a:txBody>
                  <a:tcPr>
                    <a:solidFill>
                      <a:schemeClr val="bg1"/>
                    </a:solidFill>
                  </a:tcPr>
                </a:tc>
                <a:tc>
                  <a:txBody>
                    <a:bodyPr/>
                    <a:lstStyle/>
                    <a:p>
                      <a:pPr algn="r"/>
                      <a:r>
                        <a:rPr lang="el-GR" sz="1600" b="0" dirty="0" smtClean="0">
                          <a:solidFill>
                            <a:schemeClr val="tx2"/>
                          </a:solidFill>
                        </a:rPr>
                        <a:t>126.000</a:t>
                      </a:r>
                      <a:endParaRPr lang="en-US" sz="1600" b="0" dirty="0">
                        <a:solidFill>
                          <a:schemeClr val="tx2"/>
                        </a:solidFill>
                      </a:endParaRPr>
                    </a:p>
                  </a:txBody>
                  <a:tcPr>
                    <a:solidFill>
                      <a:schemeClr val="bg1"/>
                    </a:solidFill>
                  </a:tcPr>
                </a:tc>
              </a:tr>
              <a:tr h="15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Καταναλωτικά δάνεια </a:t>
                      </a:r>
                      <a:r>
                        <a:rPr lang="el-GR" sz="1600" b="0" dirty="0" smtClean="0">
                          <a:solidFill>
                            <a:schemeClr val="tx2"/>
                          </a:solidFill>
                        </a:rPr>
                        <a:t>(12.500 δάνεια </a:t>
                      </a:r>
                      <a:r>
                        <a:rPr lang="en-US" sz="1600" b="0" dirty="0" smtClean="0">
                          <a:solidFill>
                            <a:schemeClr val="tx2"/>
                          </a:solidFill>
                        </a:rPr>
                        <a:t>x </a:t>
                      </a:r>
                      <a:r>
                        <a:rPr lang="el-GR" sz="1600" b="0" dirty="0" smtClean="0">
                          <a:solidFill>
                            <a:schemeClr val="tx2"/>
                          </a:solidFill>
                        </a:rPr>
                        <a:t>5</a:t>
                      </a:r>
                      <a:r>
                        <a:rPr lang="en-US" sz="1600" b="0" dirty="0" smtClean="0">
                          <a:solidFill>
                            <a:schemeClr val="tx2"/>
                          </a:solidFill>
                        </a:rPr>
                        <a:t> </a:t>
                      </a:r>
                      <a:r>
                        <a:rPr lang="el-GR" sz="1600" b="0" dirty="0" smtClean="0">
                          <a:solidFill>
                            <a:schemeClr val="tx2"/>
                          </a:solidFill>
                        </a:rPr>
                        <a:t>ανά δάνειο)</a:t>
                      </a:r>
                      <a:endParaRPr lang="en-US" sz="1600" b="0" dirty="0" smtClean="0">
                        <a:solidFill>
                          <a:schemeClr val="tx2"/>
                        </a:solidFill>
                      </a:endParaRPr>
                    </a:p>
                  </a:txBody>
                  <a:tcPr>
                    <a:solidFill>
                      <a:schemeClr val="bg1"/>
                    </a:solidFill>
                  </a:tcPr>
                </a:tc>
                <a:tc>
                  <a:txBody>
                    <a:bodyPr/>
                    <a:lstStyle/>
                    <a:p>
                      <a:pPr algn="r"/>
                      <a:r>
                        <a:rPr lang="el-GR" sz="1600" b="0" dirty="0" smtClean="0">
                          <a:solidFill>
                            <a:schemeClr val="tx2"/>
                          </a:solidFill>
                        </a:rPr>
                        <a:t>62.500</a:t>
                      </a:r>
                      <a:endParaRPr lang="en-US" sz="1600" b="0" dirty="0">
                        <a:solidFill>
                          <a:schemeClr val="tx2"/>
                        </a:solidFill>
                      </a:endParaRPr>
                    </a:p>
                  </a:txBody>
                  <a:tcPr>
                    <a:solidFill>
                      <a:schemeClr val="bg1"/>
                    </a:solidFill>
                  </a:tcPr>
                </a:tc>
              </a:tr>
              <a:tr h="450553">
                <a:tc>
                  <a:txBody>
                    <a:bodyPr/>
                    <a:lstStyle/>
                    <a:p>
                      <a:r>
                        <a:rPr lang="el-GR" sz="1600" b="0" dirty="0" smtClean="0">
                          <a:solidFill>
                            <a:schemeClr val="tx2"/>
                          </a:solidFill>
                        </a:rPr>
                        <a:t>Συνολικό περιθώριο</a:t>
                      </a:r>
                      <a:r>
                        <a:rPr lang="el-GR" sz="1600" b="0" baseline="0" dirty="0" smtClean="0">
                          <a:solidFill>
                            <a:schemeClr val="tx2"/>
                          </a:solidFill>
                        </a:rPr>
                        <a:t> συνεισφοράς</a:t>
                      </a:r>
                      <a:endParaRPr lang="en-US" sz="1600" b="0" dirty="0">
                        <a:solidFill>
                          <a:schemeClr val="tx2"/>
                        </a:solidFill>
                      </a:endParaRPr>
                    </a:p>
                  </a:txBody>
                  <a:tcPr>
                    <a:solidFill>
                      <a:schemeClr val="bg1"/>
                    </a:solidFill>
                  </a:tcPr>
                </a:tc>
                <a:tc>
                  <a:txBody>
                    <a:bodyPr/>
                    <a:lstStyle/>
                    <a:p>
                      <a:pPr algn="r"/>
                      <a:r>
                        <a:rPr lang="el-GR" sz="1600" b="0" dirty="0" smtClean="0">
                          <a:solidFill>
                            <a:schemeClr val="tx2"/>
                          </a:solidFill>
                        </a:rPr>
                        <a:t>278.500$</a:t>
                      </a:r>
                      <a:endParaRPr lang="en-US" sz="1600" b="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52400"/>
            <a:ext cx="8229600" cy="914400"/>
          </a:xfrm>
        </p:spPr>
        <p:txBody>
          <a:bodyPr/>
          <a:lstStyle/>
          <a:p>
            <a:r>
              <a:rPr lang="el-GR" altLang="en-US" sz="2600" dirty="0"/>
              <a:t>Ο</a:t>
            </a:r>
            <a:r>
              <a:rPr lang="el-GR" altLang="en-US" sz="2600" dirty="0" smtClean="0"/>
              <a:t>ριακή</a:t>
            </a:r>
            <a:r>
              <a:rPr lang="en-US" altLang="en-US" sz="2600" dirty="0" smtClean="0"/>
              <a:t> </a:t>
            </a:r>
            <a:r>
              <a:rPr lang="el-GR" altLang="en-US" sz="2600" dirty="0" smtClean="0"/>
              <a:t>Ανάλυση</a:t>
            </a:r>
            <a:r>
              <a:rPr lang="en-US" altLang="en-US" sz="2600" dirty="0" smtClean="0"/>
              <a:t>: </a:t>
            </a:r>
            <a:r>
              <a:rPr lang="el-GR" altLang="en-US" sz="2600" dirty="0"/>
              <a:t>Απόφαση Μείγματος Πωλήσεων</a:t>
            </a:r>
            <a:r>
              <a:rPr lang="en-US" altLang="en-US" sz="2600" dirty="0"/>
              <a:t> </a:t>
            </a:r>
            <a:r>
              <a:rPr lang="el-GR" altLang="en-US" sz="2600" dirty="0"/>
              <a:t>που Περιλαμβάνει Περιορισμένους Πόρους </a:t>
            </a:r>
            <a:r>
              <a:rPr lang="en-US" altLang="en-US" sz="2600" dirty="0" smtClean="0"/>
              <a:t>(</a:t>
            </a:r>
            <a:r>
              <a:rPr lang="el-GR" altLang="en-US" sz="2600" dirty="0" smtClean="0"/>
              <a:t>Αριθμός Μονάδων</a:t>
            </a:r>
            <a:r>
              <a:rPr lang="en-US" altLang="en-US" sz="2600" dirty="0" smtClean="0"/>
              <a:t>)</a:t>
            </a:r>
          </a:p>
        </p:txBody>
      </p:sp>
      <p:sp>
        <p:nvSpPr>
          <p:cNvPr id="798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34257894"/>
              </p:ext>
            </p:extLst>
          </p:nvPr>
        </p:nvGraphicFramePr>
        <p:xfrm>
          <a:off x="381000" y="1524000"/>
          <a:ext cx="8458200" cy="4548885"/>
        </p:xfrm>
        <a:graphic>
          <a:graphicData uri="http://schemas.openxmlformats.org/drawingml/2006/table">
            <a:tbl>
              <a:tblPr firstRow="1" bandRow="1">
                <a:tableStyleId>{5C22544A-7EE6-4342-B048-85BDC9FD1C3A}</a:tableStyleId>
              </a:tblPr>
              <a:tblGrid>
                <a:gridCol w="4114800"/>
                <a:gridCol w="1524000"/>
                <a:gridCol w="914400"/>
                <a:gridCol w="1905000"/>
              </a:tblGrid>
              <a:tr h="516888">
                <a:tc gridSpan="4">
                  <a:txBody>
                    <a:bodyPr/>
                    <a:lstStyle/>
                    <a:p>
                      <a:pPr algn="ctr"/>
                      <a:r>
                        <a:rPr lang="en-US" sz="1600" dirty="0" smtClean="0">
                          <a:solidFill>
                            <a:schemeClr val="tx2"/>
                          </a:solidFill>
                        </a:rPr>
                        <a:t>Home State Bank </a:t>
                      </a:r>
                      <a:endParaRPr lang="el-GR" sz="1600" dirty="0" smtClean="0">
                        <a:solidFill>
                          <a:schemeClr val="tx2"/>
                        </a:solidFill>
                      </a:endParaRPr>
                    </a:p>
                    <a:p>
                      <a:pPr algn="ctr"/>
                      <a:r>
                        <a:rPr lang="el-GR" altLang="en-US" sz="1600" dirty="0" smtClean="0">
                          <a:solidFill>
                            <a:schemeClr val="tx2"/>
                          </a:solidFill>
                        </a:rPr>
                        <a:t>Απόφαση Μείγματος Πωλήσεων:</a:t>
                      </a:r>
                      <a:r>
                        <a:rPr lang="en-US" altLang="en-US" sz="1600" dirty="0" smtClean="0">
                          <a:solidFill>
                            <a:schemeClr val="tx2"/>
                          </a:solidFill>
                        </a:rPr>
                        <a:t> </a:t>
                      </a:r>
                      <a:r>
                        <a:rPr lang="el-GR" altLang="en-US" sz="1600" dirty="0" smtClean="0">
                          <a:solidFill>
                            <a:schemeClr val="tx2"/>
                          </a:solidFill>
                        </a:rPr>
                        <a:t>Αριθμός</a:t>
                      </a:r>
                      <a:r>
                        <a:rPr lang="el-GR" altLang="en-US" sz="1600" baseline="0" dirty="0" smtClean="0">
                          <a:solidFill>
                            <a:schemeClr val="tx2"/>
                          </a:solidFill>
                        </a:rPr>
                        <a:t> Μονάδων προς Παραγωγή</a:t>
                      </a:r>
                      <a:endParaRPr lang="el-GR" altLang="en-US" sz="1600" dirty="0" smtClean="0">
                        <a:solidFill>
                          <a:schemeClr val="tx2"/>
                        </a:solidFill>
                      </a:endParaRPr>
                    </a:p>
                    <a:p>
                      <a:pPr algn="ctr"/>
                      <a:r>
                        <a:rPr lang="el-GR" altLang="en-US" sz="1600" dirty="0" smtClean="0">
                          <a:solidFill>
                            <a:schemeClr val="tx2"/>
                          </a:solidFill>
                        </a:rPr>
                        <a:t>Οριακή Ανάλυση</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r>
              <a:tr h="516888">
                <a:tc>
                  <a:txBody>
                    <a:bodyPr/>
                    <a:lstStyle/>
                    <a:p>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endParaRPr lang="en-US" dirty="0"/>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endParaRPr lang="en-US"/>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rPr>
                        <a:t>Ώρες</a:t>
                      </a:r>
                      <a:r>
                        <a:rPr lang="el-GR" sz="1600" b="1" baseline="0" dirty="0" smtClean="0">
                          <a:solidFill>
                            <a:schemeClr val="tx2"/>
                          </a:solidFill>
                        </a:rPr>
                        <a:t> Επεξεργασίας</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465837">
                <a:tc gridSpan="3">
                  <a:txBody>
                    <a:bodyPr/>
                    <a:lstStyle/>
                    <a:p>
                      <a:r>
                        <a:rPr lang="el-GR" sz="1600" dirty="0" smtClean="0">
                          <a:solidFill>
                            <a:schemeClr val="tx2"/>
                          </a:solidFill>
                        </a:rPr>
                        <a:t>Συνολικές διαθέσιμες</a:t>
                      </a:r>
                      <a:r>
                        <a:rPr lang="el-GR" sz="1600" baseline="0" dirty="0" smtClean="0">
                          <a:solidFill>
                            <a:schemeClr val="tx2"/>
                          </a:solidFill>
                        </a:rPr>
                        <a:t> ώρες επεξεργασίας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100.000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465837">
                <a:tc gridSpan="3">
                  <a:txBody>
                    <a:bodyPr/>
                    <a:lstStyle/>
                    <a:p>
                      <a:r>
                        <a:rPr lang="el-GR" sz="1600" dirty="0" smtClean="0">
                          <a:solidFill>
                            <a:schemeClr val="tx2"/>
                          </a:solidFill>
                        </a:rPr>
                        <a:t>Μείον </a:t>
                      </a:r>
                      <a:r>
                        <a:rPr lang="el-GR" sz="1600" baseline="0" dirty="0" smtClean="0">
                          <a:solidFill>
                            <a:schemeClr val="tx2"/>
                          </a:solidFill>
                        </a:rPr>
                        <a:t>ώρες επεξεργασίας για παραγωγή δανείων για αγορά αυτοκινήτων (30.000 δάνεια </a:t>
                      </a:r>
                      <a:r>
                        <a:rPr lang="en-US" sz="1600" baseline="0" dirty="0" smtClean="0">
                          <a:solidFill>
                            <a:schemeClr val="tx2"/>
                          </a:solidFill>
                        </a:rPr>
                        <a:t>x </a:t>
                      </a:r>
                      <a:r>
                        <a:rPr lang="el-GR" sz="1600" baseline="0" dirty="0" smtClean="0">
                          <a:solidFill>
                            <a:schemeClr val="tx2"/>
                          </a:solidFill>
                        </a:rPr>
                        <a:t>1 ώρα επεξεργασίας ανά δάνειο)</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3">
                  <a:txBody>
                    <a:bodyPr/>
                    <a:lstStyle/>
                    <a:p>
                      <a:r>
                        <a:rPr lang="el-GR" sz="1600" dirty="0" smtClean="0">
                          <a:solidFill>
                            <a:schemeClr val="tx2"/>
                          </a:solidFill>
                        </a:rPr>
                        <a:t>Υπόλοιπο διαθέσιμων ωρών</a:t>
                      </a:r>
                      <a:r>
                        <a:rPr lang="el-GR" sz="1600" baseline="0" dirty="0" smtClean="0">
                          <a:solidFill>
                            <a:schemeClr val="tx2"/>
                          </a:solidFill>
                        </a:rPr>
                        <a:t> επεξεργασίας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70.000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Μείον </a:t>
                      </a:r>
                      <a:r>
                        <a:rPr lang="el-GR" sz="1600" baseline="0" dirty="0" smtClean="0">
                          <a:solidFill>
                            <a:schemeClr val="tx2"/>
                          </a:solidFill>
                        </a:rPr>
                        <a:t>ώρες επεξεργασίας για παραγωγή στεγαστικών δανείων (18.000 δάνεια </a:t>
                      </a:r>
                      <a:r>
                        <a:rPr lang="en-US" sz="1600" baseline="0" dirty="0" smtClean="0">
                          <a:solidFill>
                            <a:schemeClr val="tx2"/>
                          </a:solidFill>
                        </a:rPr>
                        <a:t>x </a:t>
                      </a:r>
                      <a:r>
                        <a:rPr lang="el-GR" sz="1600" baseline="0" dirty="0" smtClean="0">
                          <a:solidFill>
                            <a:schemeClr val="tx2"/>
                          </a:solidFill>
                        </a:rPr>
                        <a:t>2.5 ώρες επεξεργασίας ανά δάνειο)</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45.000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Υπόλοιπο διαθέσιμων ωρών</a:t>
                      </a:r>
                      <a:r>
                        <a:rPr lang="el-GR" sz="1600" baseline="0" dirty="0" smtClean="0">
                          <a:solidFill>
                            <a:schemeClr val="tx2"/>
                          </a:solidFill>
                        </a:rPr>
                        <a:t> επεξεργασίας</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Μείον </a:t>
                      </a:r>
                      <a:r>
                        <a:rPr lang="el-GR" sz="1600" baseline="0" dirty="0" smtClean="0">
                          <a:solidFill>
                            <a:schemeClr val="tx2"/>
                          </a:solidFill>
                        </a:rPr>
                        <a:t>ώρες επεξεργασίας για παραγωγή καταναλωτικών δανείων (12.500 δάνεια </a:t>
                      </a:r>
                      <a:r>
                        <a:rPr lang="en-US" sz="1600" baseline="0" dirty="0" smtClean="0">
                          <a:solidFill>
                            <a:schemeClr val="tx2"/>
                          </a:solidFill>
                        </a:rPr>
                        <a:t>x </a:t>
                      </a:r>
                      <a:r>
                        <a:rPr lang="el-GR" sz="1600" baseline="0" dirty="0" smtClean="0">
                          <a:solidFill>
                            <a:schemeClr val="tx2"/>
                          </a:solidFill>
                        </a:rPr>
                        <a:t>2 ώρες επεξεργασίας ανά δάνειο)</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Υπόλοιπο διαθέσιμων ωρών</a:t>
                      </a:r>
                      <a:r>
                        <a:rPr lang="el-GR" sz="1600" baseline="0" dirty="0" smtClean="0">
                          <a:solidFill>
                            <a:schemeClr val="tx2"/>
                          </a:solidFill>
                        </a:rPr>
                        <a:t> επεξεργασίας</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714754622"/>
              </p:ext>
            </p:extLst>
          </p:nvPr>
        </p:nvGraphicFramePr>
        <p:xfrm>
          <a:off x="1044" y="1981200"/>
          <a:ext cx="9144000" cy="4590288"/>
        </p:xfrm>
        <a:graphic>
          <a:graphicData uri="http://schemas.openxmlformats.org/drawingml/2006/table">
            <a:tbl>
              <a:tblPr firstRow="1" bandRow="1">
                <a:tableStyleId>{2D5ABB26-0587-4C30-8999-92F81FD0307C}</a:tableStyleId>
              </a:tblPr>
              <a:tblGrid>
                <a:gridCol w="4191000"/>
                <a:gridCol w="609600"/>
                <a:gridCol w="914400"/>
                <a:gridCol w="762000"/>
                <a:gridCol w="838200"/>
                <a:gridCol w="304800"/>
                <a:gridCol w="1524000"/>
              </a:tblGrid>
              <a:tr h="304800">
                <a:tc gridSpan="7">
                  <a:txBody>
                    <a:bodyPr/>
                    <a:lstStyle/>
                    <a:p>
                      <a:r>
                        <a:rPr lang="el-GR" sz="1200" baseline="0" dirty="0" smtClean="0">
                          <a:solidFill>
                            <a:schemeClr val="tx2"/>
                          </a:solidFill>
                        </a:rPr>
                        <a:t>Η </a:t>
                      </a:r>
                      <a:r>
                        <a:rPr lang="en-US" sz="1200" baseline="0" dirty="0" smtClean="0">
                          <a:solidFill>
                            <a:schemeClr val="tx2"/>
                          </a:solidFill>
                        </a:rPr>
                        <a:t>Surf, </a:t>
                      </a:r>
                      <a:r>
                        <a:rPr lang="en-US" sz="1200" baseline="0" dirty="0" err="1" smtClean="0">
                          <a:solidFill>
                            <a:schemeClr val="tx2"/>
                          </a:solidFill>
                        </a:rPr>
                        <a:t>Inc</a:t>
                      </a:r>
                      <a:r>
                        <a:rPr lang="en-US" sz="1200" baseline="0" dirty="0" smtClean="0">
                          <a:solidFill>
                            <a:schemeClr val="tx2"/>
                          </a:solidFill>
                        </a:rPr>
                        <a:t>, </a:t>
                      </a:r>
                      <a:r>
                        <a:rPr lang="el-GR" sz="1200" baseline="0" dirty="0" smtClean="0">
                          <a:solidFill>
                            <a:schemeClr val="tx2"/>
                          </a:solidFill>
                        </a:rPr>
                        <a:t>παράγει τριών ειδών σανίδες του σερφ, αλλά διαθέτει περιορισμένο χρόνο λειτουργίας μηχανημάτων για την παραγωγή τους. Ακολοθούν τα στοιχεία της γαρμμής παραγωγής της. Με ποια σειρά θα πρέπει να παραχθούν οι γραμμές παραγωγής;</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434">
                <a:tc>
                  <a:txBody>
                    <a:bodyPr/>
                    <a:lstStyle/>
                    <a:p>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ctr"/>
                      <a:r>
                        <a:rPr lang="el-GR" sz="1200" b="1" baseline="0" dirty="0" smtClean="0">
                          <a:solidFill>
                            <a:schemeClr val="tx2"/>
                          </a:solidFill>
                        </a:rPr>
                        <a:t>Υαλοβάμβακας </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1200" b="1" baseline="0" dirty="0" smtClean="0">
                          <a:solidFill>
                            <a:schemeClr val="tx2"/>
                          </a:solidFill>
                        </a:rPr>
                        <a:t>Πλαστικό</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1200" b="1" baseline="0" dirty="0" smtClean="0">
                          <a:solidFill>
                            <a:schemeClr val="tx2"/>
                          </a:solidFill>
                        </a:rPr>
                        <a:t>Γρανίτης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r>
                        <a:rPr lang="el-GR" sz="1200" baseline="0" dirty="0" smtClean="0">
                          <a:solidFill>
                            <a:schemeClr val="tx2"/>
                          </a:solidFill>
                        </a:rPr>
                        <a:t>Ώρες μηχανημάτων ανά μονάδα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2"/>
                          </a:solidFill>
                        </a:rPr>
                        <a:t>4</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1</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2"/>
                          </a:solidFill>
                        </a:rPr>
                        <a:t>Τιμή πώλησης ανά μονάδα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2"/>
                          </a:solidFill>
                        </a:rPr>
                        <a:t>1.500$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800$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1.300$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2"/>
                          </a:solidFill>
                        </a:rPr>
                        <a:t>Μεταβλητό κόστος παραγωγής ανά μονάδα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2"/>
                          </a:solidFill>
                        </a:rPr>
                        <a:t>500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800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2"/>
                          </a:solidFill>
                        </a:rPr>
                        <a:t>Μεταβλητό κόστος πώλησης ανά μονάδα</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2"/>
                          </a:solidFill>
                        </a:rPr>
                        <a:t>200</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350</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200</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52400">
                <a:tc gridSpan="7">
                  <a:txBody>
                    <a:bodyPr/>
                    <a:lstStyle/>
                    <a:p>
                      <a:r>
                        <a:rPr lang="el-GR" sz="12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algn="ctr"/>
                      <a:endParaRPr lang="el-GR" sz="1200" b="1"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b="1" baseline="0" dirty="0" smtClean="0">
                          <a:solidFill>
                            <a:schemeClr val="tx2"/>
                          </a:solidFill>
                        </a:rPr>
                        <a:t>Υαλοβάμβακας </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1200" b="1" baseline="0" dirty="0" smtClean="0">
                          <a:solidFill>
                            <a:schemeClr val="tx2"/>
                          </a:solidFill>
                        </a:rPr>
                        <a:t>Πλαστικό</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1200" b="1" baseline="0" dirty="0" smtClean="0">
                          <a:solidFill>
                            <a:schemeClr val="tx2"/>
                          </a:solidFill>
                        </a:rPr>
                        <a:t>Γρανίτης</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371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2"/>
                          </a:solidFill>
                        </a:rPr>
                        <a:t>Τιμή πώλησης ανά μονάδα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1.500$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800$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r"/>
                      <a:r>
                        <a:rPr lang="el-GR" sz="1200" dirty="0" smtClean="0">
                          <a:solidFill>
                            <a:schemeClr val="tx2"/>
                          </a:solidFill>
                        </a:rPr>
                        <a:t>1.300$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52400">
                <a:tc gridSpan="2">
                  <a:txBody>
                    <a:bodyPr/>
                    <a:lstStyle/>
                    <a:p>
                      <a:r>
                        <a:rPr lang="el-GR" sz="1200" dirty="0" smtClean="0">
                          <a:solidFill>
                            <a:schemeClr val="tx2"/>
                          </a:solidFill>
                        </a:rPr>
                        <a:t>Μείον </a:t>
                      </a:r>
                      <a:r>
                        <a:rPr lang="el-GR" sz="1200" baseline="0" dirty="0" smtClean="0">
                          <a:solidFill>
                            <a:schemeClr val="tx2"/>
                          </a:solidFill>
                        </a:rPr>
                        <a:t>μεταβλητά κόστη </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gridSpan="2">
                  <a:txBody>
                    <a:bodyPr/>
                    <a:lstStyle/>
                    <a:p>
                      <a:r>
                        <a:rPr lang="el-GR" sz="1200" baseline="0" dirty="0" smtClean="0">
                          <a:solidFill>
                            <a:schemeClr val="tx2"/>
                          </a:solidFill>
                        </a:rPr>
                        <a:t>Παραγωγής</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500$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200$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r"/>
                      <a:r>
                        <a:rPr lang="el-GR" sz="1200" dirty="0" smtClean="0">
                          <a:solidFill>
                            <a:schemeClr val="tx2"/>
                          </a:solidFill>
                        </a:rPr>
                        <a:t>800$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gridSpan="2">
                  <a:txBody>
                    <a:bodyPr/>
                    <a:lstStyle/>
                    <a:p>
                      <a:r>
                        <a:rPr lang="el-GR" sz="1200" dirty="0" smtClean="0">
                          <a:solidFill>
                            <a:schemeClr val="tx2"/>
                          </a:solidFill>
                        </a:rPr>
                        <a:t>Πώλησης</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200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350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200</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92608">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Συνολικά</a:t>
                      </a:r>
                      <a:r>
                        <a:rPr lang="el-GR" sz="1200" baseline="0" dirty="0" smtClean="0">
                          <a:solidFill>
                            <a:schemeClr val="tx2"/>
                          </a:solidFill>
                        </a:rPr>
                        <a:t> μεταβλητά κόστη μονάδας</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700$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550$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1.000$</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19456">
                <a:tc gridSpan="2">
                  <a:txBody>
                    <a:bodyPr/>
                    <a:lstStyle/>
                    <a:p>
                      <a:r>
                        <a:rPr lang="el-GR" sz="1200" dirty="0" smtClean="0">
                          <a:solidFill>
                            <a:schemeClr val="tx2"/>
                          </a:solidFill>
                        </a:rPr>
                        <a:t>Περιθώριο</a:t>
                      </a:r>
                      <a:r>
                        <a:rPr lang="el-GR" sz="1200" baseline="0" dirty="0" smtClean="0">
                          <a:solidFill>
                            <a:schemeClr val="tx2"/>
                          </a:solidFill>
                        </a:rPr>
                        <a:t> συνεισφοράς ανά μονάδα</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800$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300$</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46304">
                <a:tc gridSpan="2">
                  <a:txBody>
                    <a:bodyPr/>
                    <a:lstStyle/>
                    <a:p>
                      <a:r>
                        <a:rPr lang="el-GR" sz="1200" dirty="0" smtClean="0">
                          <a:solidFill>
                            <a:schemeClr val="tx2"/>
                          </a:solidFill>
                        </a:rPr>
                        <a:t>Ώρες μηχανημάτων ανά μονάδα</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n-US" sz="1200" dirty="0" smtClean="0">
                          <a:solidFill>
                            <a:schemeClr val="tx2"/>
                          </a:solidFill>
                        </a:rPr>
                        <a:t>÷</a:t>
                      </a:r>
                      <a:r>
                        <a:rPr lang="el-GR" sz="1200" dirty="0" smtClean="0">
                          <a:solidFill>
                            <a:schemeClr val="tx2"/>
                          </a:solidFill>
                        </a:rPr>
                        <a:t> 4</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n-US" sz="1200" dirty="0" smtClean="0">
                          <a:solidFill>
                            <a:schemeClr val="tx2"/>
                          </a:solidFill>
                        </a:rPr>
                        <a:t>÷</a:t>
                      </a:r>
                      <a:r>
                        <a:rPr lang="el-GR" sz="1200" dirty="0" smtClean="0">
                          <a:solidFill>
                            <a:schemeClr val="tx2"/>
                          </a:solidFill>
                        </a:rPr>
                        <a:t> 1</a:t>
                      </a:r>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a:t>
                      </a:r>
                      <a:r>
                        <a:rPr lang="el-GR" sz="1200" dirty="0" smtClean="0">
                          <a:solidFill>
                            <a:schemeClr val="tx2"/>
                          </a:solidFill>
                        </a:rPr>
                        <a:t> 2</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gridSpan="2">
                  <a:txBody>
                    <a:bodyPr/>
                    <a:lstStyle/>
                    <a:p>
                      <a:r>
                        <a:rPr lang="el-GR" sz="1200" dirty="0" smtClean="0">
                          <a:solidFill>
                            <a:schemeClr val="tx2"/>
                          </a:solidFill>
                        </a:rPr>
                        <a:t>Περιθώριο</a:t>
                      </a:r>
                      <a:r>
                        <a:rPr lang="el-GR" sz="1200" baseline="0" dirty="0" smtClean="0">
                          <a:solidFill>
                            <a:schemeClr val="tx2"/>
                          </a:solidFill>
                        </a:rPr>
                        <a:t> συνεισφοράς ανά ώρα μηχανήματος</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dirty="0" smtClean="0">
                          <a:solidFill>
                            <a:schemeClr val="tx2"/>
                          </a:solidFill>
                        </a:rPr>
                        <a:t>200$</a:t>
                      </a:r>
                      <a:endParaRPr lang="en-US" sz="1200"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r"/>
                      <a:r>
                        <a:rPr lang="el-GR" sz="1200" baseline="0" dirty="0" smtClean="0">
                          <a:solidFill>
                            <a:schemeClr val="tx2"/>
                          </a:solidFill>
                        </a:rPr>
                        <a:t>250$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150$</a:t>
                      </a:r>
                      <a:endParaRPr lang="en-US" sz="1200" dirty="0" smtClean="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562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52400"/>
            <a:ext cx="8229600" cy="914400"/>
          </a:xfrm>
        </p:spPr>
        <p:txBody>
          <a:bodyPr/>
          <a:lstStyle/>
          <a:p>
            <a:r>
              <a:rPr lang="el-GR" altLang="en-US" dirty="0"/>
              <a:t>Οριακή</a:t>
            </a:r>
            <a:r>
              <a:rPr lang="en-US" altLang="en-US" dirty="0"/>
              <a:t> </a:t>
            </a:r>
            <a:r>
              <a:rPr lang="el-GR" altLang="en-US" dirty="0"/>
              <a:t>Ανάλυση για</a:t>
            </a:r>
            <a:r>
              <a:rPr lang="en-US" altLang="en-US" dirty="0" smtClean="0"/>
              <a:t> </a:t>
            </a:r>
            <a:br>
              <a:rPr lang="en-US" altLang="en-US" dirty="0" smtClean="0"/>
            </a:br>
            <a:r>
              <a:rPr lang="el-GR" altLang="en-US" dirty="0"/>
              <a:t>Α</a:t>
            </a:r>
            <a:r>
              <a:rPr lang="el-GR" altLang="en-US" dirty="0" smtClean="0"/>
              <a:t>ποφάσεις Πώλησης ή Πρόσθετης Επεξεργασίας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Ορισμένες εταιρείες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προσφέρουν προϊόντα ή υπηρεσίες</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που </a:t>
            </a:r>
            <a:r>
              <a:rPr lang="el-GR" altLang="en-US" sz="2000" dirty="0" smtClean="0">
                <a:latin typeface="Tw Cen MT" panose="020B0602020104020603" pitchFamily="34" charset="0"/>
                <a:cs typeface="Times New Roman" panose="02020603050405020304" pitchFamily="18" charset="0"/>
              </a:rPr>
              <a:t>μπορούν </a:t>
            </a:r>
            <a:r>
              <a:rPr lang="el-GR" altLang="en-US" sz="2000" dirty="0">
                <a:latin typeface="Tw Cen MT" panose="020B0602020104020603" pitchFamily="34" charset="0"/>
                <a:cs typeface="Times New Roman" panose="02020603050405020304" pitchFamily="18" charset="0"/>
              </a:rPr>
              <a:t>είτε να πωληθούν </a:t>
            </a:r>
            <a:r>
              <a:rPr lang="el-GR" altLang="en-US" sz="2000" dirty="0" smtClean="0">
                <a:latin typeface="Tw Cen MT" panose="020B0602020104020603" pitchFamily="34" charset="0"/>
                <a:cs typeface="Times New Roman" panose="02020603050405020304" pitchFamily="18" charset="0"/>
              </a:rPr>
              <a:t>στη βασική τους μορφή </a:t>
            </a:r>
            <a:r>
              <a:rPr lang="el-GR" altLang="en-US" sz="2000" dirty="0">
                <a:latin typeface="Tw Cen MT" panose="020B0602020104020603" pitchFamily="34" charset="0"/>
                <a:cs typeface="Times New Roman" panose="02020603050405020304" pitchFamily="18" charset="0"/>
              </a:rPr>
              <a:t>είτε να μεταποιηθούν περαιτέρω και να πωληθούν ως ένα πιο εκλεπτυσμένο προϊόν ή </a:t>
            </a:r>
            <a:r>
              <a:rPr lang="el-GR" altLang="en-US" sz="2000" dirty="0" smtClean="0">
                <a:latin typeface="Tw Cen MT" panose="020B0602020104020603" pitchFamily="34" charset="0"/>
                <a:cs typeface="Times New Roman" panose="02020603050405020304" pitchFamily="18" charset="0"/>
              </a:rPr>
              <a:t>υπηρεσία</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πώληση ή πρόσθετη επεξεργασία</a:t>
            </a:r>
            <a:r>
              <a:rPr lang="en-US"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απόφαση</a:t>
            </a:r>
            <a:r>
              <a:rPr lang="en-US"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μια απόφαση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εάν θα πωληθεί ένα κοινό προϊόν στο σημείο διαχωρισμού 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αν θα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πουλήσει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μετά από περαιτέρω επεξεργασία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κοινά</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προϊόντα</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δύο ή περισσότερα προϊόντα κατασκευασμένα από ένα κοινό υλικό ή διαδικασία που δεν μπορούν να χαρακτηριστούν ως ξεχωριστά προϊόντα κατά τη διάρκεια ορισμένης 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ολόκληρης της επεξεργασίας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Μόνο σε ένα συγκεκριμένο σημείο,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αποκαλείται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σημείο διαχωρισμού</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κοινά προϊόντα καθίστανται ξεχωριστά και αναγνωρίσιμα. Σε αυτό το σημείο, μια εταιρεία μπορεί να επιλέξει να πουλήσει το προϊόν ή να το επεξεργαστεί περαιτέρω.</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192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l-GR" altLang="en-US" dirty="0"/>
              <a:t>Ανάλυση Πώλησης ή Πρόσθετης Επεξεργασίας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a:extLst/>
        </p:spPr>
        <p:txBody>
          <a:bodyPr/>
          <a:lstStyle/>
          <a:p>
            <a:pPr>
              <a:defRPr/>
            </a:pPr>
            <a:r>
              <a:rPr lang="el-GR" dirty="0"/>
              <a:t>Ο στόχος </a:t>
            </a:r>
            <a:r>
              <a:rPr lang="el-GR" dirty="0" smtClean="0"/>
              <a:t>της απόφασης πώλησης </a:t>
            </a:r>
            <a:r>
              <a:rPr lang="el-GR" dirty="0"/>
              <a:t>ή πρόσθετης επεξεργασίας </a:t>
            </a:r>
            <a:r>
              <a:rPr lang="el-GR" dirty="0" smtClean="0"/>
              <a:t>είναι </a:t>
            </a:r>
            <a:r>
              <a:rPr lang="el-GR" dirty="0"/>
              <a:t>η επιλογή της εναλλακτικής που μεγιστοποιεί </a:t>
            </a:r>
            <a:r>
              <a:rPr lang="el-GR" dirty="0" smtClean="0"/>
              <a:t>τα λειτουργικά κέρδη.</a:t>
            </a:r>
            <a:endParaRPr lang="el-GR" dirty="0"/>
          </a:p>
          <a:p>
            <a:pPr lvl="1">
              <a:defRPr/>
            </a:pPr>
            <a:r>
              <a:rPr lang="el-GR" dirty="0" smtClean="0"/>
              <a:t>Η απόφαση</a:t>
            </a:r>
            <a:r>
              <a:rPr lang="en-US" dirty="0" smtClean="0"/>
              <a:t> </a:t>
            </a:r>
            <a:r>
              <a:rPr lang="el-GR" dirty="0"/>
              <a:t>ανάλυσης συνεπάγεται τον </a:t>
            </a:r>
            <a:r>
              <a:rPr lang="el-GR" dirty="0" smtClean="0"/>
              <a:t>υπολογισμό των </a:t>
            </a:r>
            <a:r>
              <a:rPr lang="el-GR" b="1" dirty="0" smtClean="0">
                <a:solidFill>
                  <a:srgbClr val="275CAE"/>
                </a:solidFill>
              </a:rPr>
              <a:t>οριακών</a:t>
            </a:r>
            <a:r>
              <a:rPr lang="en-US" b="1" dirty="0" smtClean="0">
                <a:solidFill>
                  <a:srgbClr val="275CAE"/>
                </a:solidFill>
              </a:rPr>
              <a:t> </a:t>
            </a:r>
            <a:r>
              <a:rPr lang="el-GR" b="1" dirty="0" smtClean="0">
                <a:solidFill>
                  <a:srgbClr val="275CAE"/>
                </a:solidFill>
              </a:rPr>
              <a:t>εσόδων </a:t>
            </a:r>
            <a:r>
              <a:rPr lang="el-GR" dirty="0" smtClean="0"/>
              <a:t>ως εξής</a:t>
            </a:r>
            <a:r>
              <a:rPr lang="en-US" dirty="0" smtClean="0"/>
              <a:t>:</a:t>
            </a:r>
          </a:p>
          <a:p>
            <a:pPr lvl="1">
              <a:defRPr/>
            </a:pPr>
            <a:endParaRPr lang="en-US" dirty="0"/>
          </a:p>
          <a:p>
            <a:pPr lvl="1">
              <a:defRPr/>
            </a:pPr>
            <a:endParaRPr lang="en-US" dirty="0" smtClean="0"/>
          </a:p>
          <a:p>
            <a:pPr marL="457200" lvl="1" indent="0">
              <a:buFontTx/>
              <a:buNone/>
              <a:defRPr/>
            </a:pPr>
            <a:endParaRPr lang="en-US" dirty="0" smtClean="0"/>
          </a:p>
          <a:p>
            <a:pPr marL="457200" lvl="1" indent="0">
              <a:buFontTx/>
              <a:buNone/>
              <a:defRPr/>
            </a:pPr>
            <a:endParaRPr lang="en-US" dirty="0"/>
          </a:p>
        </p:txBody>
      </p:sp>
      <p:sp>
        <p:nvSpPr>
          <p:cNvPr id="8294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99190732"/>
              </p:ext>
            </p:extLst>
          </p:nvPr>
        </p:nvGraphicFramePr>
        <p:xfrm>
          <a:off x="457200" y="3810000"/>
          <a:ext cx="8382000" cy="822960"/>
        </p:xfrm>
        <a:graphic>
          <a:graphicData uri="http://schemas.openxmlformats.org/drawingml/2006/table">
            <a:tbl>
              <a:tblPr firstRow="1" bandRow="1">
                <a:tableStyleId>{5C22544A-7EE6-4342-B048-85BDC9FD1C3A}</a:tableStyleId>
              </a:tblPr>
              <a:tblGrid>
                <a:gridCol w="1447800"/>
                <a:gridCol w="304800"/>
                <a:gridCol w="3276600"/>
                <a:gridCol w="304800"/>
                <a:gridCol w="3048000"/>
              </a:tblGrid>
              <a:tr h="152400">
                <a:tc>
                  <a:txBody>
                    <a:bodyPr/>
                    <a:lstStyle/>
                    <a:p>
                      <a:r>
                        <a:rPr lang="el-GR" sz="1600" b="0" dirty="0" smtClean="0">
                          <a:solidFill>
                            <a:schemeClr val="tx2"/>
                          </a:solidFill>
                        </a:rPr>
                        <a:t>Οριακά</a:t>
                      </a:r>
                      <a:r>
                        <a:rPr lang="el-GR" sz="1600" b="0" baseline="0" dirty="0" smtClean="0">
                          <a:solidFill>
                            <a:schemeClr val="tx2"/>
                          </a:solidFill>
                        </a:rPr>
                        <a:t> Έσοδα</a:t>
                      </a:r>
                      <a:endParaRPr lang="en-US" sz="1600" b="0" dirty="0">
                        <a:solidFill>
                          <a:schemeClr val="tx2"/>
                        </a:solidFill>
                      </a:endParaRPr>
                    </a:p>
                  </a:txBody>
                  <a:tcPr>
                    <a:solidFill>
                      <a:schemeClr val="bg1"/>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bg1"/>
                    </a:solidFill>
                  </a:tcPr>
                </a:tc>
                <a:tc>
                  <a:txBody>
                    <a:bodyPr/>
                    <a:lstStyle/>
                    <a:p>
                      <a:r>
                        <a:rPr lang="el-GR" sz="1600" b="0" dirty="0" smtClean="0">
                          <a:solidFill>
                            <a:schemeClr val="tx2"/>
                          </a:solidFill>
                        </a:rPr>
                        <a:t>Συνολικά Έσοδα εάν Πωληθεί</a:t>
                      </a:r>
                      <a:r>
                        <a:rPr lang="el-GR" sz="1600" b="0" baseline="0" dirty="0" smtClean="0">
                          <a:solidFill>
                            <a:schemeClr val="tx2"/>
                          </a:solidFill>
                        </a:rPr>
                        <a:t> το Προϊόν/Υπηρεσία στο Σημείο Διαχωρισμού </a:t>
                      </a:r>
                      <a:endParaRPr lang="en-US" sz="1600" b="0" dirty="0">
                        <a:solidFill>
                          <a:schemeClr val="tx2"/>
                        </a:solidFill>
                      </a:endParaRPr>
                    </a:p>
                  </a:txBody>
                  <a:tcPr>
                    <a:solidFill>
                      <a:schemeClr val="bg1"/>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bg1"/>
                    </a:solidFill>
                  </a:tcPr>
                </a:tc>
                <a:tc>
                  <a:txBody>
                    <a:bodyPr/>
                    <a:lstStyle/>
                    <a:p>
                      <a:r>
                        <a:rPr lang="el-GR" sz="1600" b="0" dirty="0" smtClean="0">
                          <a:solidFill>
                            <a:schemeClr val="tx2"/>
                          </a:solidFill>
                        </a:rPr>
                        <a:t>Συνολικά Έσοδα εάν Πωληθεί</a:t>
                      </a:r>
                      <a:r>
                        <a:rPr lang="el-GR" sz="1600" b="0" baseline="0" dirty="0" smtClean="0">
                          <a:solidFill>
                            <a:schemeClr val="tx2"/>
                          </a:solidFill>
                        </a:rPr>
                        <a:t> το Προϊόν/Υπηρεσία μετά από Περαιτέρω Επεξεργασία</a:t>
                      </a:r>
                      <a:endParaRPr lang="en-US" sz="1600" b="0" dirty="0">
                        <a:solidFill>
                          <a:schemeClr val="tx2"/>
                        </a:solidFill>
                      </a:endParaRPr>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93762921"/>
              </p:ext>
            </p:extLst>
          </p:nvPr>
        </p:nvGraphicFramePr>
        <p:xfrm>
          <a:off x="457200" y="4953000"/>
          <a:ext cx="8382000" cy="1066800"/>
        </p:xfrm>
        <a:graphic>
          <a:graphicData uri="http://schemas.openxmlformats.org/drawingml/2006/table">
            <a:tbl>
              <a:tblPr firstRow="1" bandRow="1">
                <a:tableStyleId>{5C22544A-7EE6-4342-B048-85BDC9FD1C3A}</a:tableStyleId>
              </a:tblPr>
              <a:tblGrid>
                <a:gridCol w="8382000"/>
              </a:tblGrid>
              <a:tr h="152400">
                <a:tc>
                  <a:txBody>
                    <a:bodyPr/>
                    <a:lstStyle/>
                    <a:p>
                      <a:r>
                        <a:rPr lang="en-US" sz="1600" b="0" dirty="0" smtClean="0">
                          <a:solidFill>
                            <a:schemeClr val="tx2"/>
                          </a:solidFill>
                        </a:rPr>
                        <a:t>↑</a:t>
                      </a:r>
                      <a:r>
                        <a:rPr lang="el-GR" sz="1600" b="0" dirty="0" smtClean="0">
                          <a:solidFill>
                            <a:schemeClr val="tx2"/>
                          </a:solidFill>
                        </a:rPr>
                        <a:t> Εάν τα οριακά έσοδα είναι μεγαλύτερα από τα οριακά κόστη της περαιτέρω επεξεργασίας,</a:t>
                      </a:r>
                      <a:r>
                        <a:rPr lang="el-GR" sz="1600" b="0" baseline="0" dirty="0" smtClean="0">
                          <a:solidFill>
                            <a:schemeClr val="tx2"/>
                          </a:solidFill>
                        </a:rPr>
                        <a:t> τότε θα ήταν δικαιολογημένη μια απόφαση για περαιτέρω επεξεργασία του προϊόντος ή της υπηρεσίας.</a:t>
                      </a:r>
                    </a:p>
                    <a:p>
                      <a:r>
                        <a:rPr lang="en-US" sz="1600" b="0" dirty="0" smtClean="0">
                          <a:solidFill>
                            <a:schemeClr val="tx2"/>
                          </a:solidFill>
                        </a:rPr>
                        <a:t>↑</a:t>
                      </a:r>
                      <a:r>
                        <a:rPr lang="el-GR" sz="1600" b="0" dirty="0" smtClean="0">
                          <a:solidFill>
                            <a:schemeClr val="tx2"/>
                          </a:solidFill>
                        </a:rPr>
                        <a:t> Εάν τα οριακά κόστη είναι μεγαλύτερα από τα οριακά έσοδα, τότε</a:t>
                      </a:r>
                      <a:r>
                        <a:rPr lang="el-GR" sz="1600" b="0" baseline="0" dirty="0" smtClean="0">
                          <a:solidFill>
                            <a:schemeClr val="tx2"/>
                          </a:solidFill>
                        </a:rPr>
                        <a:t> θα πρέπει να επιλεχθεί η απόφαση για πώληση του προϊόντος ή της υπηρεσίας στο σημείο διαχωρισμού.</a:t>
                      </a:r>
                      <a:endParaRPr lang="en-US" sz="1600" b="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την Ανάλυση Αποφάσεων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extLst/>
        </p:spPr>
        <p:txBody>
          <a:bodyPr/>
          <a:lstStyle/>
          <a:p>
            <a:pPr>
              <a:defRPr/>
            </a:pPr>
            <a:r>
              <a:rPr lang="el-GR" sz="2000" dirty="0">
                <a:solidFill>
                  <a:schemeClr val="accent4"/>
                </a:solidFill>
              </a:rPr>
              <a:t>Η έννοια του κόστους-οφέλους υποστηρίζει ότι τα οφέλη που θα επωφεληθούν από μια πορεία δράσης ή μια εναλλακτική λύση θα πρέπει να είναι μεγαλύτερα από τα κόστη εφαρμογής </a:t>
            </a:r>
            <a:r>
              <a:rPr lang="el-GR" sz="2000" dirty="0" smtClean="0">
                <a:solidFill>
                  <a:schemeClr val="accent4"/>
                </a:solidFill>
              </a:rPr>
              <a:t>της</a:t>
            </a:r>
            <a:r>
              <a:rPr lang="en-US" sz="2000" dirty="0" smtClean="0">
                <a:solidFill>
                  <a:schemeClr val="accent4"/>
                </a:solidFill>
              </a:rPr>
              <a:t>.</a:t>
            </a:r>
          </a:p>
          <a:p>
            <a:pPr lvl="1">
              <a:defRPr/>
            </a:pPr>
            <a:r>
              <a:rPr lang="el-GR" sz="2000" dirty="0" smtClean="0">
                <a:solidFill>
                  <a:schemeClr val="accent4"/>
                </a:solidFill>
              </a:rPr>
              <a:t>Οι μάνατζερ</a:t>
            </a:r>
            <a:r>
              <a:rPr lang="en-US" sz="2000" dirty="0" smtClean="0">
                <a:solidFill>
                  <a:schemeClr val="accent4"/>
                </a:solidFill>
              </a:rPr>
              <a:t> </a:t>
            </a:r>
            <a:r>
              <a:rPr lang="el-GR" sz="2000" dirty="0">
                <a:solidFill>
                  <a:schemeClr val="accent4"/>
                </a:solidFill>
              </a:rPr>
              <a:t>συχνά λαμβάνουν τις ακόλουθες ενέργειες κατά την εφαρμογή </a:t>
            </a:r>
            <a:r>
              <a:rPr lang="el-GR" sz="2000" dirty="0" smtClean="0">
                <a:solidFill>
                  <a:schemeClr val="accent4"/>
                </a:solidFill>
              </a:rPr>
              <a:t>της έννοιας </a:t>
            </a:r>
            <a:r>
              <a:rPr lang="el-GR" sz="2000" dirty="0">
                <a:solidFill>
                  <a:schemeClr val="accent4"/>
                </a:solidFill>
              </a:rPr>
              <a:t>κόστους-οφέλους</a:t>
            </a:r>
            <a:r>
              <a:rPr lang="en-US" sz="2000" dirty="0" smtClean="0">
                <a:solidFill>
                  <a:schemeClr val="accent4"/>
                </a:solidFill>
              </a:rPr>
              <a:t> :</a:t>
            </a:r>
          </a:p>
          <a:p>
            <a:pPr lvl="2">
              <a:defRPr/>
            </a:pPr>
            <a:r>
              <a:rPr lang="el-GR" sz="1800" dirty="0" smtClean="0">
                <a:solidFill>
                  <a:schemeClr val="accent4"/>
                </a:solidFill>
              </a:rPr>
              <a:t>Βήμα</a:t>
            </a:r>
            <a:r>
              <a:rPr lang="en-US" sz="1800" dirty="0" smtClean="0">
                <a:solidFill>
                  <a:schemeClr val="accent4"/>
                </a:solidFill>
              </a:rPr>
              <a:t> 1: </a:t>
            </a:r>
            <a:r>
              <a:rPr lang="el-GR" sz="1800" dirty="0" smtClean="0">
                <a:solidFill>
                  <a:schemeClr val="accent4"/>
                </a:solidFill>
              </a:rPr>
              <a:t>Ανακαλύπτουν ένα</a:t>
            </a:r>
            <a:r>
              <a:rPr lang="en-US" sz="1800" dirty="0" smtClean="0">
                <a:solidFill>
                  <a:schemeClr val="accent4"/>
                </a:solidFill>
              </a:rPr>
              <a:t> </a:t>
            </a:r>
            <a:r>
              <a:rPr lang="el-GR" sz="1800" dirty="0" smtClean="0">
                <a:solidFill>
                  <a:schemeClr val="accent4"/>
                </a:solidFill>
              </a:rPr>
              <a:t>πρόβλημα</a:t>
            </a:r>
            <a:r>
              <a:rPr lang="en-US" sz="1800" dirty="0" smtClean="0">
                <a:solidFill>
                  <a:schemeClr val="accent4"/>
                </a:solidFill>
              </a:rPr>
              <a:t> </a:t>
            </a:r>
            <a:r>
              <a:rPr lang="el-GR" sz="1800" dirty="0" smtClean="0">
                <a:solidFill>
                  <a:schemeClr val="accent4"/>
                </a:solidFill>
              </a:rPr>
              <a:t>ή</a:t>
            </a:r>
            <a:r>
              <a:rPr lang="en-US" sz="1800" dirty="0" smtClean="0">
                <a:solidFill>
                  <a:schemeClr val="accent4"/>
                </a:solidFill>
              </a:rPr>
              <a:t> </a:t>
            </a:r>
            <a:r>
              <a:rPr lang="el-GR" sz="1800" dirty="0" smtClean="0">
                <a:solidFill>
                  <a:schemeClr val="accent4"/>
                </a:solidFill>
              </a:rPr>
              <a:t>μια ανάγκη</a:t>
            </a:r>
            <a:r>
              <a:rPr lang="en-US" sz="1800" dirty="0" smtClean="0">
                <a:solidFill>
                  <a:schemeClr val="accent4"/>
                </a:solidFill>
              </a:rPr>
              <a:t>.</a:t>
            </a:r>
          </a:p>
          <a:p>
            <a:pPr lvl="2">
              <a:defRPr/>
            </a:pPr>
            <a:r>
              <a:rPr lang="el-GR" sz="1800" dirty="0" smtClean="0">
                <a:solidFill>
                  <a:schemeClr val="accent4"/>
                </a:solidFill>
              </a:rPr>
              <a:t>Βήμα</a:t>
            </a:r>
            <a:r>
              <a:rPr lang="en-US" sz="1800" dirty="0" smtClean="0">
                <a:solidFill>
                  <a:schemeClr val="accent4"/>
                </a:solidFill>
              </a:rPr>
              <a:t> 2: </a:t>
            </a:r>
            <a:r>
              <a:rPr lang="el-GR" sz="1800" dirty="0" smtClean="0">
                <a:solidFill>
                  <a:schemeClr val="accent4"/>
                </a:solidFill>
              </a:rPr>
              <a:t>Προσδιορίζουν όλα τα λογικά σχέδια δράσεως</a:t>
            </a:r>
            <a:r>
              <a:rPr lang="en-US" sz="1800" dirty="0" smtClean="0">
                <a:solidFill>
                  <a:schemeClr val="accent4"/>
                </a:solidFill>
              </a:rPr>
              <a:t> </a:t>
            </a:r>
            <a:r>
              <a:rPr lang="el-GR" sz="1800" dirty="0">
                <a:solidFill>
                  <a:schemeClr val="accent4"/>
                </a:solidFill>
              </a:rPr>
              <a:t>που μπορούν να λύσουν το πρόβλημα ή να καλύψουν την </a:t>
            </a:r>
            <a:r>
              <a:rPr lang="el-GR" sz="1800" dirty="0" smtClean="0">
                <a:solidFill>
                  <a:schemeClr val="accent4"/>
                </a:solidFill>
              </a:rPr>
              <a:t>ανάγκη</a:t>
            </a:r>
            <a:r>
              <a:rPr lang="en-US" sz="1800" dirty="0" smtClean="0">
                <a:solidFill>
                  <a:schemeClr val="accent4"/>
                </a:solidFill>
              </a:rPr>
              <a:t>.</a:t>
            </a:r>
          </a:p>
          <a:p>
            <a:pPr lvl="2">
              <a:defRPr/>
            </a:pPr>
            <a:r>
              <a:rPr lang="el-GR" sz="1800" dirty="0" smtClean="0">
                <a:solidFill>
                  <a:schemeClr val="accent4"/>
                </a:solidFill>
              </a:rPr>
              <a:t>Βήμα</a:t>
            </a:r>
            <a:r>
              <a:rPr lang="en-US" sz="1800" dirty="0" smtClean="0">
                <a:solidFill>
                  <a:schemeClr val="accent4"/>
                </a:solidFill>
              </a:rPr>
              <a:t> 3: </a:t>
            </a:r>
            <a:r>
              <a:rPr lang="el-GR" sz="1800" dirty="0">
                <a:solidFill>
                  <a:schemeClr val="accent4"/>
                </a:solidFill>
              </a:rPr>
              <a:t>Καταρτίζουν </a:t>
            </a:r>
            <a:r>
              <a:rPr lang="el-GR" sz="1800" dirty="0" smtClean="0">
                <a:solidFill>
                  <a:schemeClr val="accent4"/>
                </a:solidFill>
              </a:rPr>
              <a:t>μια </a:t>
            </a:r>
            <a:r>
              <a:rPr lang="el-GR" sz="1800" dirty="0">
                <a:solidFill>
                  <a:schemeClr val="accent4"/>
                </a:solidFill>
              </a:rPr>
              <a:t>ενδελεχή ανάλυση κάθε πιθανής λύσης, προσδιορίζοντας </a:t>
            </a:r>
            <a:r>
              <a:rPr lang="el-GR" sz="1800" dirty="0" smtClean="0">
                <a:solidFill>
                  <a:schemeClr val="accent4"/>
                </a:solidFill>
              </a:rPr>
              <a:t>το συνολικό </a:t>
            </a:r>
            <a:r>
              <a:rPr lang="el-GR" sz="1800" dirty="0">
                <a:solidFill>
                  <a:schemeClr val="accent4"/>
                </a:solidFill>
              </a:rPr>
              <a:t>κόστος, την εξοικονόμηση, τα οφέλη, τις άλλες </a:t>
            </a:r>
            <a:r>
              <a:rPr lang="el-GR" sz="1800" dirty="0" smtClean="0">
                <a:solidFill>
                  <a:schemeClr val="accent4"/>
                </a:solidFill>
              </a:rPr>
              <a:t>χρηματοοικονομικές </a:t>
            </a:r>
            <a:r>
              <a:rPr lang="el-GR" sz="1800" dirty="0">
                <a:solidFill>
                  <a:schemeClr val="accent4"/>
                </a:solidFill>
              </a:rPr>
              <a:t>επιπτώσεις και τους ποιοτικούς παράγοντες</a:t>
            </a:r>
            <a:r>
              <a:rPr lang="el-GR" sz="1800" dirty="0" smtClean="0">
                <a:solidFill>
                  <a:schemeClr val="accent4"/>
                </a:solidFill>
              </a:rPr>
              <a:t>.</a:t>
            </a:r>
            <a:endParaRPr lang="en-US" sz="1800" dirty="0" smtClean="0">
              <a:solidFill>
                <a:schemeClr val="accent4"/>
              </a:solidFill>
            </a:endParaRPr>
          </a:p>
          <a:p>
            <a:pPr lvl="2">
              <a:defRPr/>
            </a:pPr>
            <a:r>
              <a:rPr lang="el-GR" sz="1800" dirty="0" smtClean="0">
                <a:solidFill>
                  <a:schemeClr val="accent4"/>
                </a:solidFill>
              </a:rPr>
              <a:t>Βήμα</a:t>
            </a:r>
            <a:r>
              <a:rPr lang="en-US" sz="1800" dirty="0" smtClean="0">
                <a:solidFill>
                  <a:schemeClr val="accent4"/>
                </a:solidFill>
              </a:rPr>
              <a:t> 4: </a:t>
            </a:r>
            <a:r>
              <a:rPr lang="el-GR" sz="1800" dirty="0" smtClean="0">
                <a:solidFill>
                  <a:schemeClr val="accent4"/>
                </a:solidFill>
              </a:rPr>
              <a:t>Επιλέγουν το καλύτερο σχέδιο δράσης</a:t>
            </a:r>
            <a:r>
              <a:rPr lang="en-US" sz="1800" dirty="0" smtClean="0">
                <a:solidFill>
                  <a:schemeClr val="accent4"/>
                </a:solidFill>
              </a:rPr>
              <a:t>.</a:t>
            </a:r>
          </a:p>
        </p:txBody>
      </p:sp>
      <p:sp>
        <p:nvSpPr>
          <p:cNvPr id="4710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l-GR" altLang="en-US" dirty="0"/>
              <a:t>Ανάλυση </a:t>
            </a:r>
            <a:r>
              <a:rPr lang="el-GR" altLang="en-US" dirty="0" smtClean="0"/>
              <a:t>Πώλησης ή Πρόσθετης Επεξεργασίας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κοινά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μοιράζονται δύο ή περισσότερα προϊόντα προτού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διαχωριστούν,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ονομάζονται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κοινά</a:t>
            </a:r>
            <a:r>
              <a:rPr lang="en-US"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κόστη</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κοινά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δεν δεν σχετίζονται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 μια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απόφαση</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πώλησης ή πρόσθετης επεξεργασίας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επειδή πραγματοποιούνται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πριν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a:t>
            </a:r>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σημείο διαχωρισμού</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3"/>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Γ</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ια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παράδειγμα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Home State Bank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εξετάζει το ενδεχόμενο προσθήκης δύο επιπέδων εξυπηρέτησης πέρα από τον τρέχοντα βασικό έλεγχο. Τα τρία επίπεδα θα έχουν αυτά τα χαρακτηριστικά:</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397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4234713"/>
              </p:ext>
            </p:extLst>
          </p:nvPr>
        </p:nvGraphicFramePr>
        <p:xfrm>
          <a:off x="533400" y="3886200"/>
          <a:ext cx="8153400" cy="2529840"/>
        </p:xfrm>
        <a:graphic>
          <a:graphicData uri="http://schemas.openxmlformats.org/drawingml/2006/table">
            <a:tbl>
              <a:tblPr firstRow="1" bandRow="1">
                <a:tableStyleId>{5C22544A-7EE6-4342-B048-85BDC9FD1C3A}</a:tableStyleId>
              </a:tblPr>
              <a:tblGrid>
                <a:gridCol w="8153400"/>
              </a:tblGrid>
              <a:tr h="370840">
                <a:tc>
                  <a:txBody>
                    <a:bodyPr/>
                    <a:lstStyle/>
                    <a:p>
                      <a:pPr marL="285750" indent="-285750">
                        <a:buFont typeface="Arial" panose="020B0604020202020204" pitchFamily="34" charset="0"/>
                        <a:buChar char="•"/>
                      </a:pPr>
                      <a:r>
                        <a:rPr lang="el-GR" sz="1600" b="1" kern="1200" dirty="0" smtClean="0">
                          <a:solidFill>
                            <a:schemeClr val="tx2"/>
                          </a:solidFill>
                          <a:effectLst/>
                          <a:latin typeface="+mn-lt"/>
                          <a:ea typeface="+mn-ea"/>
                          <a:cs typeface="+mn-cs"/>
                        </a:rPr>
                        <a:t>Basic Checking</a:t>
                      </a:r>
                      <a:r>
                        <a:rPr lang="el-GR" sz="1600" b="0" kern="1200" dirty="0" smtClean="0">
                          <a:solidFill>
                            <a:schemeClr val="tx2"/>
                          </a:solidFill>
                          <a:effectLst/>
                          <a:latin typeface="+mn-lt"/>
                          <a:ea typeface="+mn-ea"/>
                          <a:cs typeface="+mn-cs"/>
                        </a:rPr>
                        <a:t>: Έλεγχος λογαριασμού μέσω διαδικτύου, χρεωστική κάρτα και πληρωμή λογαριασμού μέσω διαδικτύου με ένα ελάχιστο μέσο υπόλοιπο 500$.</a:t>
                      </a:r>
                    </a:p>
                    <a:p>
                      <a:pPr marL="285750" indent="-285750">
                        <a:buFont typeface="Arial" panose="020B0604020202020204" pitchFamily="34" charset="0"/>
                        <a:buChar char="•"/>
                      </a:pPr>
                      <a:r>
                        <a:rPr lang="el-GR" sz="1600" b="1" kern="1200" dirty="0" smtClean="0">
                          <a:solidFill>
                            <a:schemeClr val="tx2"/>
                          </a:solidFill>
                          <a:effectLst/>
                          <a:latin typeface="+mn-lt"/>
                          <a:ea typeface="+mn-ea"/>
                          <a:cs typeface="+mn-cs"/>
                        </a:rPr>
                        <a:t>Premier Checking</a:t>
                      </a:r>
                      <a:r>
                        <a:rPr lang="el-GR" sz="1600" b="0" kern="1200" dirty="0" smtClean="0">
                          <a:solidFill>
                            <a:schemeClr val="tx2"/>
                          </a:solidFill>
                          <a:effectLst/>
                          <a:latin typeface="+mn-lt"/>
                          <a:ea typeface="+mn-ea"/>
                          <a:cs typeface="+mn-cs"/>
                        </a:rPr>
                        <a:t>: Έλεγχος μέσω διαδικτύου και ιδιοχείρως?, χρεωστική κάρτα, πιστωτική κάρτα και μια πολιτική μικρού ασφαλιστηρίου ζωής που θα ισούται με το μέγιστο πιστωτικό όριο της πιστωτικής κάρτας για τους πελάτες που διατηρούν ένα ελάχιστο μέσο υπόλοιπο των 1.000$.</a:t>
                      </a:r>
                    </a:p>
                    <a:p>
                      <a:pPr marL="285750" indent="-285750">
                        <a:buFont typeface="Arial" panose="020B0604020202020204" pitchFamily="34" charset="0"/>
                        <a:buChar char="•"/>
                      </a:pPr>
                      <a:r>
                        <a:rPr lang="el-GR" sz="1600" b="1" kern="1200" dirty="0" smtClean="0">
                          <a:solidFill>
                            <a:schemeClr val="tx2"/>
                          </a:solidFill>
                          <a:effectLst/>
                          <a:latin typeface="+mn-lt"/>
                          <a:ea typeface="+mn-ea"/>
                          <a:cs typeface="+mn-cs"/>
                        </a:rPr>
                        <a:t>Personal Banker</a:t>
                      </a:r>
                      <a:r>
                        <a:rPr lang="el-GR" sz="1600" b="0" kern="1200" dirty="0" smtClean="0">
                          <a:solidFill>
                            <a:schemeClr val="tx2"/>
                          </a:solidFill>
                          <a:effectLst/>
                          <a:latin typeface="+mn-lt"/>
                          <a:ea typeface="+mn-ea"/>
                          <a:cs typeface="+mn-cs"/>
                        </a:rPr>
                        <a:t>: Όλα τα χαρακτηριστικά του Premier Checking συν ένα χρηματοκιβώτιο, μια προσωπική γραμμή πίστωσης 5.000$ στο βασικό επιτόκιο, οικονομικές συμβουλές επενδύσεων και ? με το άνοιγμα του λογαριασμού για τους πελάτες που διατηρούν ένα ελάχιστο μέσο υπόλοιπο 5.000$.</a:t>
                      </a:r>
                      <a:endParaRPr lang="en-US" sz="1600" b="0"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l-GR" altLang="en-US" dirty="0"/>
              <a:t>Ανάλυση Πώλησης ή Πρόσθετης Επεξεργασίας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lvl="1"/>
            <a:r>
              <a:rPr lang="el-GR" sz="1800" dirty="0"/>
              <a:t>Ας υποθέσουμε ότι η τράπεζα μπορεί να κερδίσει έσοδα πωλήσεις της τάξης του 5% από τον έλεγχο των υπολοίπων των λογαριασμών και ότι το συνολικό κόστος της προσφοράς των υπηρεσιών basic checking είναι σήμερα 50.000</a:t>
            </a:r>
            <a:r>
              <a:rPr lang="el-GR" sz="1800" dirty="0" smtClean="0"/>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1800" dirty="0"/>
              <a:t>Ο λογιστής της τράπεζας παρήχε αυτά τα ακόλουθα δεδομένα για κάθε επίπεδο υπηρεσίας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marL="457200" lvl="1" indent="0">
              <a:buNone/>
            </a:pP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ανάλυση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απόφασης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στην επόμενη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διαφάνεια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υποδηλώνει ότι η τράπεζα θα πρέπει 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προσφέρει,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πέραν από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Basic Checking, και υπηρεσίες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Personal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Banker.</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499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77296722"/>
              </p:ext>
            </p:extLst>
          </p:nvPr>
        </p:nvGraphicFramePr>
        <p:xfrm>
          <a:off x="1219200" y="3276600"/>
          <a:ext cx="7010399" cy="853440"/>
        </p:xfrm>
        <a:graphic>
          <a:graphicData uri="http://schemas.openxmlformats.org/drawingml/2006/table">
            <a:tbl>
              <a:tblPr firstRow="1" firstCol="1" bandRow="1">
                <a:tableStyleId>{5C22544A-7EE6-4342-B048-85BDC9FD1C3A}</a:tableStyleId>
              </a:tblPr>
              <a:tblGrid>
                <a:gridCol w="2515511"/>
                <a:gridCol w="2341458"/>
                <a:gridCol w="2153430"/>
              </a:tblGrid>
              <a:tr h="0">
                <a:tc>
                  <a:txBody>
                    <a:bodyPr/>
                    <a:lstStyle/>
                    <a:p>
                      <a:r>
                        <a:rPr lang="el-GR" sz="1400" dirty="0">
                          <a:solidFill>
                            <a:schemeClr val="tx2"/>
                          </a:solidFill>
                          <a:effectLst/>
                        </a:rPr>
                        <a:t>Προϊόν</a:t>
                      </a:r>
                      <a:endParaRPr lang="en-US" sz="110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a:solidFill>
                            <a:schemeClr val="tx2"/>
                          </a:solidFill>
                          <a:effectLst/>
                        </a:rPr>
                        <a:t>Έσοδα Πωλήσεων</a:t>
                      </a:r>
                      <a:endParaRPr lang="en-US" sz="110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a:solidFill>
                            <a:schemeClr val="tx2"/>
                          </a:solidFill>
                          <a:effectLst/>
                        </a:rPr>
                        <a:t>Πρόσθετα Κόστη</a:t>
                      </a:r>
                      <a:endParaRPr lang="en-US" sz="110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chemeClr val="tx2"/>
                          </a:solidFill>
                          <a:effectLst/>
                        </a:rPr>
                        <a:t>Basic Checking</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a:solidFill>
                            <a:schemeClr val="tx2"/>
                          </a:solidFill>
                          <a:effectLst/>
                        </a:rPr>
                        <a:t>25$</a:t>
                      </a:r>
                      <a:endParaRPr lang="en-US" sz="11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a:solidFill>
                            <a:schemeClr val="tx2"/>
                          </a:solidFill>
                          <a:effectLst/>
                        </a:rPr>
                        <a:t>0$</a:t>
                      </a:r>
                      <a:endParaRPr lang="en-US" sz="11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chemeClr val="tx2"/>
                          </a:solidFill>
                          <a:effectLst/>
                        </a:rPr>
                        <a:t>Premier Checking</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dirty="0">
                          <a:solidFill>
                            <a:schemeClr val="tx2"/>
                          </a:solidFill>
                          <a:effectLst/>
                        </a:rPr>
                        <a:t>50</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a:solidFill>
                            <a:schemeClr val="tx2"/>
                          </a:solidFill>
                          <a:effectLst/>
                        </a:rPr>
                        <a:t>30</a:t>
                      </a:r>
                      <a:endParaRPr lang="en-US" sz="11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chemeClr val="tx2"/>
                          </a:solidFill>
                          <a:effectLst/>
                        </a:rPr>
                        <a:t>Personal Banker</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dirty="0">
                          <a:solidFill>
                            <a:schemeClr val="tx2"/>
                          </a:solidFill>
                          <a:effectLst/>
                        </a:rPr>
                        <a:t>250</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400" b="0" dirty="0">
                          <a:solidFill>
                            <a:schemeClr val="tx2"/>
                          </a:solidFill>
                          <a:effectLst/>
                        </a:rPr>
                        <a:t>200</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152400"/>
            <a:ext cx="8305800" cy="914400"/>
          </a:xfrm>
        </p:spPr>
        <p:txBody>
          <a:bodyPr/>
          <a:lstStyle/>
          <a:p>
            <a:r>
              <a:rPr lang="el-GR" altLang="en-US" dirty="0"/>
              <a:t>Ο</a:t>
            </a:r>
            <a:r>
              <a:rPr lang="el-GR" altLang="en-US" dirty="0" smtClean="0"/>
              <a:t>ριακή</a:t>
            </a:r>
            <a:r>
              <a:rPr lang="en-US" altLang="en-US" dirty="0" smtClean="0"/>
              <a:t> </a:t>
            </a:r>
            <a:r>
              <a:rPr lang="el-GR" altLang="en-US" dirty="0" smtClean="0"/>
              <a:t>Ανάλυση</a:t>
            </a:r>
            <a:r>
              <a:rPr lang="en-US" altLang="en-US" dirty="0" smtClean="0"/>
              <a:t>: </a:t>
            </a:r>
            <a:br>
              <a:rPr lang="en-US" altLang="en-US" dirty="0" smtClean="0"/>
            </a:br>
            <a:r>
              <a:rPr lang="el-GR" altLang="en-US" dirty="0" smtClean="0"/>
              <a:t>Απόφαση Πώλησης ή Πρόσθετης Επεξεργασίας</a:t>
            </a:r>
            <a:endParaRPr lang="en-US" altLang="en-US" dirty="0" smtClean="0"/>
          </a:p>
        </p:txBody>
      </p:sp>
      <p:sp>
        <p:nvSpPr>
          <p:cNvPr id="3" name="Content Placeholder 2"/>
          <p:cNvSpPr>
            <a:spLocks noGrp="1"/>
          </p:cNvSpPr>
          <p:nvPr>
            <p:ph idx="1"/>
          </p:nvPr>
        </p:nvSpPr>
        <p:spPr>
          <a:extLst/>
        </p:spPr>
        <p:txBody>
          <a:bodyPr/>
          <a:lstStyle/>
          <a:p>
            <a:pPr>
              <a:defRPr/>
            </a:pPr>
            <a:endParaRPr lang="en-US" dirty="0" smtClean="0"/>
          </a:p>
          <a:p>
            <a:pPr marL="0" indent="0">
              <a:buFont typeface="Wingdings" charset="2"/>
              <a:buNone/>
              <a:defRPr/>
            </a:pPr>
            <a:endParaRPr lang="en-US" dirty="0"/>
          </a:p>
          <a:p>
            <a:pPr marL="0" indent="0">
              <a:buFont typeface="Wingdings" charset="2"/>
              <a:buNone/>
              <a:defRPr/>
            </a:pPr>
            <a:endParaRPr lang="en-US" dirty="0" smtClean="0"/>
          </a:p>
          <a:p>
            <a:pPr>
              <a:defRPr/>
            </a:pPr>
            <a:endParaRPr lang="en-US" dirty="0"/>
          </a:p>
          <a:p>
            <a:pPr>
              <a:defRPr/>
            </a:pPr>
            <a:endParaRPr lang="en-US" dirty="0" smtClean="0"/>
          </a:p>
          <a:p>
            <a:pPr marL="0" indent="0">
              <a:buFont typeface="Wingdings" charset="2"/>
              <a:buNone/>
              <a:defRPr/>
            </a:pPr>
            <a:endParaRPr lang="en-US" dirty="0"/>
          </a:p>
          <a:p>
            <a:pPr marL="0" indent="0">
              <a:buFont typeface="Wingdings" charset="2"/>
              <a:buNone/>
              <a:defRPr/>
            </a:pPr>
            <a:endParaRPr lang="en-US" dirty="0" smtClean="0"/>
          </a:p>
          <a:p>
            <a:pPr lvl="1">
              <a:defRPr/>
            </a:pPr>
            <a:r>
              <a:rPr lang="el-GR" sz="2000" dirty="0"/>
              <a:t>Παρατηρήστε ότι τα 50.000$ κοινά κόστη της Basic Checking αγνοήθηκαν επειδή είναι οριστικά κόστη τα οποία δεν θα επηρεάσουν την απόφαση</a:t>
            </a:r>
            <a:r>
              <a:rPr lang="en-US" sz="2200" dirty="0" smtClean="0"/>
              <a:t>.</a:t>
            </a:r>
            <a:endParaRPr lang="en-US" sz="2200" dirty="0"/>
          </a:p>
        </p:txBody>
      </p:sp>
      <p:sp>
        <p:nvSpPr>
          <p:cNvPr id="8602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96480502"/>
              </p:ext>
            </p:extLst>
          </p:nvPr>
        </p:nvGraphicFramePr>
        <p:xfrm>
          <a:off x="457200" y="1219200"/>
          <a:ext cx="8458200" cy="3879597"/>
        </p:xfrm>
        <a:graphic>
          <a:graphicData uri="http://schemas.openxmlformats.org/drawingml/2006/table">
            <a:tbl>
              <a:tblPr firstRow="1" bandRow="1">
                <a:tableStyleId>{5C22544A-7EE6-4342-B048-85BDC9FD1C3A}</a:tableStyleId>
              </a:tblPr>
              <a:tblGrid>
                <a:gridCol w="4114800"/>
                <a:gridCol w="1524000"/>
                <a:gridCol w="1447800"/>
                <a:gridCol w="1371600"/>
              </a:tblGrid>
              <a:tr h="822960">
                <a:tc gridSpan="4">
                  <a:txBody>
                    <a:bodyPr/>
                    <a:lstStyle/>
                    <a:p>
                      <a:pPr algn="ctr"/>
                      <a:r>
                        <a:rPr lang="en-US" sz="1600" dirty="0" smtClean="0">
                          <a:solidFill>
                            <a:schemeClr val="tx2"/>
                          </a:solidFill>
                        </a:rPr>
                        <a:t>Home State Bank </a:t>
                      </a:r>
                      <a:endParaRPr lang="el-GR" sz="1600" dirty="0" smtClean="0">
                        <a:solidFill>
                          <a:schemeClr val="tx2"/>
                        </a:solidFill>
                      </a:endParaRPr>
                    </a:p>
                    <a:p>
                      <a:pPr algn="ctr"/>
                      <a:r>
                        <a:rPr lang="el-GR" altLang="en-US" sz="1600" dirty="0" smtClean="0">
                          <a:solidFill>
                            <a:schemeClr val="tx2"/>
                          </a:solidFill>
                        </a:rPr>
                        <a:t>Απόφαση Πώλησης ή Πρόσθετης Επεξεργασίας</a:t>
                      </a:r>
                    </a:p>
                    <a:p>
                      <a:pPr algn="ctr"/>
                      <a:r>
                        <a:rPr lang="el-GR" altLang="en-US" sz="1600" dirty="0" smtClean="0">
                          <a:solidFill>
                            <a:schemeClr val="tx2"/>
                          </a:solidFill>
                        </a:rPr>
                        <a:t>Οριακή Ανάλυση</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c hMerge="1">
                  <a:txBody>
                    <a:bodyPr/>
                    <a:lstStyle/>
                    <a:p>
                      <a:pPr algn="ctr"/>
                      <a:endParaRPr lang="en-US" sz="1600" dirty="0">
                        <a:solidFill>
                          <a:schemeClr val="tx2"/>
                        </a:solidFill>
                      </a:endParaRPr>
                    </a:p>
                  </a:txBody>
                  <a:tcPr>
                    <a:solidFill>
                      <a:schemeClr val="bg1"/>
                    </a:solidFill>
                  </a:tcPr>
                </a:tc>
              </a:tr>
              <a:tr h="516888">
                <a:tc>
                  <a:txBody>
                    <a:bodyPr/>
                    <a:lstStyle/>
                    <a:p>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endParaRPr lang="en-US" dirty="0"/>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effectLst/>
                        </a:rPr>
                        <a:t>Premier Checking</a:t>
                      </a:r>
                      <a:endParaRPr lang="en-US" sz="1200" b="1" dirty="0">
                        <a:solidFill>
                          <a:schemeClr val="tx2"/>
                        </a:solidFill>
                        <a:effectLst/>
                        <a:latin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effectLst/>
                        </a:rPr>
                        <a:t>Personal Banker</a:t>
                      </a:r>
                      <a:endParaRPr lang="en-US" sz="1200" b="1" dirty="0">
                        <a:solidFill>
                          <a:schemeClr val="tx2"/>
                        </a:solidFill>
                        <a:effectLst/>
                        <a:latin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465837">
                <a:tc>
                  <a:txBody>
                    <a:bodyPr/>
                    <a:lstStyle/>
                    <a:p>
                      <a:r>
                        <a:rPr lang="el-GR" sz="1600" dirty="0" smtClean="0">
                          <a:solidFill>
                            <a:schemeClr val="tx2"/>
                          </a:solidFill>
                        </a:rPr>
                        <a:t>Οριακά έσοδα ανά λογαριασμό εάν επιλεχθεί περαιτέρω επεξεργασία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465837">
                <a:tc gridSpan="2">
                  <a:txBody>
                    <a:bodyPr/>
                    <a:lstStyle/>
                    <a:p>
                      <a:r>
                        <a:rPr lang="el-GR" sz="1600" dirty="0" smtClean="0">
                          <a:solidFill>
                            <a:schemeClr val="tx2"/>
                          </a:solidFill>
                        </a:rPr>
                        <a:t>Περαιτέρω επεξεργασία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Σημέιο διαχωρισμού</a:t>
                      </a:r>
                      <a:r>
                        <a:rPr lang="el-GR" sz="1600" baseline="0" dirty="0" smtClean="0">
                          <a:solidFill>
                            <a:schemeClr val="tx2"/>
                          </a:solidFill>
                        </a:rPr>
                        <a:t> - </a:t>
                      </a:r>
                      <a:r>
                        <a:rPr lang="el-GR" sz="1600" b="0" dirty="0" smtClean="0">
                          <a:solidFill>
                            <a:schemeClr val="tx2"/>
                          </a:solidFill>
                          <a:effectLst/>
                        </a:rPr>
                        <a:t>Basic Checking</a:t>
                      </a:r>
                      <a:endParaRPr lang="en-US" sz="1200" b="0" dirty="0" smtClean="0">
                        <a:solidFill>
                          <a:schemeClr val="tx2"/>
                        </a:solidFill>
                        <a:effectLst/>
                        <a:latin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Οριακά έσοδα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a:txBody>
                    <a:bodyPr/>
                    <a:lstStyle/>
                    <a:p>
                      <a:r>
                        <a:rPr lang="el-GR" sz="1600" dirty="0" smtClean="0">
                          <a:solidFill>
                            <a:schemeClr val="tx2"/>
                          </a:solidFill>
                        </a:rPr>
                        <a:t>Μείον οριακά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232919">
                <a:tc gridSpan="2">
                  <a:txBody>
                    <a:bodyPr/>
                    <a:lstStyle/>
                    <a:p>
                      <a:r>
                        <a:rPr lang="el-GR" sz="1600" dirty="0" smtClean="0">
                          <a:solidFill>
                            <a:schemeClr val="tx2"/>
                          </a:solidFill>
                        </a:rPr>
                        <a:t>Λειτουργικά κέρδη (ζημία) από περαιτέρω επεξεργασία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(5$)</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25$</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14440837"/>
              </p:ext>
            </p:extLst>
          </p:nvPr>
        </p:nvGraphicFramePr>
        <p:xfrm>
          <a:off x="1044" y="1981200"/>
          <a:ext cx="9144000" cy="4041648"/>
        </p:xfrm>
        <a:graphic>
          <a:graphicData uri="http://schemas.openxmlformats.org/drawingml/2006/table">
            <a:tbl>
              <a:tblPr firstRow="1" bandRow="1">
                <a:tableStyleId>{2D5ABB26-0587-4C30-8999-92F81FD0307C}</a:tableStyleId>
              </a:tblPr>
              <a:tblGrid>
                <a:gridCol w="1065756"/>
                <a:gridCol w="2895600"/>
                <a:gridCol w="839244"/>
                <a:gridCol w="1676400"/>
                <a:gridCol w="684756"/>
                <a:gridCol w="1143000"/>
                <a:gridCol w="839244"/>
              </a:tblGrid>
              <a:tr h="304800">
                <a:tc gridSpan="7">
                  <a:txBody>
                    <a:bodyPr/>
                    <a:lstStyle/>
                    <a:p>
                      <a:r>
                        <a:rPr lang="el-GR" sz="1200" baseline="0" dirty="0" smtClean="0">
                          <a:solidFill>
                            <a:schemeClr val="tx1"/>
                          </a:solidFill>
                        </a:rPr>
                        <a:t>Σε μια προσπάθεια να προσφέρει εξαιρετική εξυπηρέτηση πελατών, η Anytime Movie Access εξετάζει το ενδεχόμενο να επεκτείνει τις προσφορές προϊόντων της από απλή χρέωση ταινιών ή παιχνιδιών ανά χρήση σε ολοκληρωμένες βραδιές ταινιών ή παιχνιδιών. Κάθε βράδυ θα περιλαμβάνει απεριόριστη πρόσβαση στο διαδίκτυο για ταινίες ή παιχνίδια, καθώς και ένα κουπόνι για γλυκό, ποπ κορν και ποτά. Ο λογιστής της εταιρείας συνέταξε τις πληροφορίες που ακολουθούν. Προσδιορίστε ποια προϊόντα θα πρέπει να προσφέρει η Access Anytime Movie.</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1" baseline="0" dirty="0" smtClean="0">
                          <a:solidFill>
                            <a:schemeClr val="tx1"/>
                          </a:solidFill>
                        </a:rPr>
                        <a:t>Προϊόν</a:t>
                      </a:r>
                    </a:p>
                    <a:p>
                      <a:endParaRPr lang="el-GR" sz="1200" b="1" baseline="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200" b="1" baseline="0" dirty="0" smtClean="0">
                          <a:solidFill>
                            <a:schemeClr val="tx1"/>
                          </a:solidFill>
                        </a:rPr>
                        <a:t>Έσοδα Πωλήσεων εάν δεν Προσφερθούν Πρόσθετες Υπηρεσίες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3">
                  <a:txBody>
                    <a:bodyPr/>
                    <a:lstStyle/>
                    <a:p>
                      <a:pPr algn="ctr"/>
                      <a:r>
                        <a:rPr lang="el-GR" sz="1200" b="1" baseline="0" dirty="0" smtClean="0">
                          <a:solidFill>
                            <a:schemeClr val="tx1"/>
                          </a:solidFill>
                        </a:rPr>
                        <a:t>Έσοδα Πωλήσεων εάν Υπάρξει Περαιτέρω Επεξεργασία για τις Ολοκληρωμένες Βραδιές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200" b="1" baseline="0" dirty="0" smtClean="0">
                          <a:solidFill>
                            <a:schemeClr val="tx1"/>
                          </a:solidFill>
                        </a:rPr>
                        <a:t>Πρόσθετα Κόστη Επεξεργασίας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r>
                        <a:rPr lang="el-GR" sz="1200" baseline="0" dirty="0" smtClean="0">
                          <a:solidFill>
                            <a:schemeClr val="tx1"/>
                          </a:solidFill>
                        </a:rPr>
                        <a:t>Ταινία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200" baseline="0" dirty="0" smtClean="0">
                          <a:solidFill>
                            <a:schemeClr val="tx1"/>
                          </a:solidFill>
                        </a:rPr>
                        <a:t>2$</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3">
                  <a:txBody>
                    <a:bodyPr/>
                    <a:lstStyle/>
                    <a:p>
                      <a:pPr algn="ctr"/>
                      <a:r>
                        <a:rPr lang="el-GR" sz="1200" baseline="0" dirty="0" smtClean="0">
                          <a:solidFill>
                            <a:schemeClr val="tx1"/>
                          </a:solidFill>
                        </a:rPr>
                        <a:t>10$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200" baseline="0" dirty="0" smtClean="0">
                          <a:solidFill>
                            <a:schemeClr val="tx1"/>
                          </a:solidFill>
                        </a:rPr>
                        <a:t>5$</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80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1"/>
                          </a:solidFill>
                        </a:rPr>
                        <a:t>Παιχνίδι</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200" baseline="0" dirty="0" smtClean="0">
                          <a:solidFill>
                            <a:schemeClr val="tx1"/>
                          </a:solidFill>
                        </a:rPr>
                        <a:t>1</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3">
                  <a:txBody>
                    <a:bodyPr/>
                    <a:lstStyle/>
                    <a:p>
                      <a:pPr algn="ctr"/>
                      <a:r>
                        <a:rPr lang="el-GR" sz="1200" baseline="0" dirty="0" smtClean="0">
                          <a:solidFill>
                            <a:schemeClr val="tx1"/>
                          </a:solidFill>
                        </a:rPr>
                        <a:t>6</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gridSpan="2">
                  <a:txBody>
                    <a:bodyPr/>
                    <a:lstStyle/>
                    <a:p>
                      <a:pPr algn="ctr"/>
                      <a:r>
                        <a:rPr lang="el-GR" sz="1200" baseline="0" dirty="0" smtClean="0">
                          <a:solidFill>
                            <a:schemeClr val="tx1"/>
                          </a:solidFill>
                        </a:rPr>
                        <a:t>5</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152400">
                <a:tc gridSpan="7">
                  <a:txBody>
                    <a:bodyPr/>
                    <a:lstStyle/>
                    <a:p>
                      <a:r>
                        <a:rPr lang="el-GR" sz="12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3">
                  <a:txBody>
                    <a:bodyPr/>
                    <a:lstStyle/>
                    <a:p>
                      <a:pPr algn="ctr"/>
                      <a:endParaRPr lang="el-GR" sz="120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b="1" baseline="0" dirty="0" smtClean="0">
                          <a:solidFill>
                            <a:schemeClr val="tx1"/>
                          </a:solidFill>
                        </a:rPr>
                        <a:t>Βραδιά Ταινιών</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ctr"/>
                      <a:r>
                        <a:rPr lang="el-GR" sz="1200" b="1" baseline="0" dirty="0" smtClean="0">
                          <a:solidFill>
                            <a:schemeClr val="tx1"/>
                          </a:solidFill>
                        </a:rPr>
                        <a:t>Βραδιά Παιχνιδιών</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37160">
                <a:tc gridSpan="3">
                  <a:txBody>
                    <a:bodyPr/>
                    <a:lstStyle/>
                    <a:p>
                      <a:r>
                        <a:rPr lang="el-GR" sz="1200" dirty="0" smtClean="0">
                          <a:solidFill>
                            <a:schemeClr val="tx1"/>
                          </a:solidFill>
                        </a:rPr>
                        <a:t>Οριακά έσοδα ανά λογαριασμό εάν επιλεχθεί περαιτέρω επεξεργασία:</a:t>
                      </a: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endParaRPr lang="el-GR" sz="120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52400">
                <a:tc gridSpan="3">
                  <a:txBody>
                    <a:bodyPr/>
                    <a:lstStyle/>
                    <a:p>
                      <a:r>
                        <a:rPr lang="el-GR" sz="1200" dirty="0" smtClean="0">
                          <a:solidFill>
                            <a:schemeClr val="tx1"/>
                          </a:solidFill>
                        </a:rPr>
                        <a:t>Περαιτέρω επεξεργασία </a:t>
                      </a: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r"/>
                      <a:r>
                        <a:rPr lang="el-GR" sz="1200" dirty="0" smtClean="0">
                          <a:solidFill>
                            <a:schemeClr val="tx1"/>
                          </a:solidFill>
                        </a:rPr>
                        <a:t>10$</a:t>
                      </a: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1"/>
                          </a:solidFill>
                        </a:rPr>
                        <a:t>6$</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3706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1"/>
                          </a:solidFill>
                        </a:rPr>
                        <a:t>Σημέιο διαχωρισμού</a:t>
                      </a:r>
                      <a:r>
                        <a:rPr lang="el-GR" sz="1200" baseline="0" dirty="0" smtClean="0">
                          <a:solidFill>
                            <a:schemeClr val="tx1"/>
                          </a:solidFill>
                        </a:rPr>
                        <a:t> - </a:t>
                      </a:r>
                      <a:r>
                        <a:rPr lang="el-GR" sz="1200" b="0" dirty="0" smtClean="0">
                          <a:solidFill>
                            <a:schemeClr val="tx1"/>
                          </a:solidFill>
                          <a:effectLst/>
                        </a:rPr>
                        <a:t>Basic Checking</a:t>
                      </a:r>
                      <a:endParaRPr lang="en-US" sz="1200" b="0" dirty="0" smtClean="0">
                        <a:solidFill>
                          <a:schemeClr val="tx1"/>
                        </a:solidFill>
                        <a:effectLst/>
                        <a:latin typeface="Calibri" panose="020F0502020204030204" pitchFamily="34" charset="0"/>
                        <a:cs typeface="Times New Roman" panose="02020603050405020304" pitchFamily="18" charset="0"/>
                      </a:endParaRPr>
                    </a:p>
                  </a:txBody>
                  <a:tcPr>
                    <a:lnL>
                      <a:noFill/>
                    </a:lnL>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dirty="0"/>
                    </a:p>
                  </a:txBody>
                  <a:tcPr/>
                </a:tc>
                <a:tc hMerge="1">
                  <a:txBody>
                    <a:bodyPr/>
                    <a:lstStyle/>
                    <a:p>
                      <a:endParaRPr lang="en-US" dirty="0"/>
                    </a:p>
                  </a:txBody>
                  <a:tcPr/>
                </a:tc>
                <a:tc>
                  <a:txBody>
                    <a:bodyPr/>
                    <a:lstStyle/>
                    <a:p>
                      <a:pPr algn="r"/>
                      <a:r>
                        <a:rPr lang="el-GR" sz="1200" dirty="0" smtClean="0">
                          <a:solidFill>
                            <a:schemeClr val="tx1"/>
                          </a:solidFill>
                        </a:rPr>
                        <a:t>2</a:t>
                      </a:r>
                      <a:endParaRPr lang="en-US" sz="1200" dirty="0">
                        <a:solidFill>
                          <a:schemeClr val="tx1"/>
                        </a:solidFill>
                      </a:endParaRPr>
                    </a:p>
                  </a:txBody>
                  <a:tcPr>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1"/>
                          </a:solidFill>
                        </a:rPr>
                        <a:t>1</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gridSpan="3">
                  <a:txBody>
                    <a:bodyPr/>
                    <a:lstStyle/>
                    <a:p>
                      <a:r>
                        <a:rPr lang="el-GR" sz="1200" dirty="0" smtClean="0">
                          <a:solidFill>
                            <a:schemeClr val="tx1"/>
                          </a:solidFill>
                        </a:rPr>
                        <a:t>Οριακά έσοδα </a:t>
                      </a:r>
                      <a:endParaRPr lang="en-US" sz="1200" dirty="0">
                        <a:solidFill>
                          <a:schemeClr val="tx1"/>
                        </a:solidFill>
                      </a:endParaRPr>
                    </a:p>
                  </a:txBody>
                  <a:tcPr>
                    <a:lnL>
                      <a:noFill/>
                    </a:lnL>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dirty="0"/>
                    </a:p>
                  </a:txBody>
                  <a:tcPr/>
                </a:tc>
                <a:tc hMerge="1">
                  <a:txBody>
                    <a:bodyPr/>
                    <a:lstStyle/>
                    <a:p>
                      <a:endParaRPr lang="en-US" dirty="0"/>
                    </a:p>
                  </a:txBody>
                  <a:tcPr/>
                </a:tc>
                <a:tc>
                  <a:txBody>
                    <a:bodyPr/>
                    <a:lstStyle/>
                    <a:p>
                      <a:pPr algn="r"/>
                      <a:r>
                        <a:rPr lang="el-GR" sz="1200" dirty="0" smtClean="0">
                          <a:solidFill>
                            <a:schemeClr val="tx1"/>
                          </a:solidFill>
                        </a:rPr>
                        <a:t>8$</a:t>
                      </a:r>
                      <a:endParaRPr lang="en-US" sz="1200" dirty="0">
                        <a:solidFill>
                          <a:schemeClr val="tx1"/>
                        </a:solidFill>
                      </a:endParaRPr>
                    </a:p>
                  </a:txBody>
                  <a:tcPr>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1"/>
                          </a:solidFill>
                        </a:rPr>
                        <a:t>5$</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92608">
                <a:tc gridSpan="3">
                  <a:txBody>
                    <a:bodyPr/>
                    <a:lstStyle/>
                    <a:p>
                      <a:r>
                        <a:rPr lang="el-GR" sz="1200" dirty="0" smtClean="0">
                          <a:solidFill>
                            <a:schemeClr val="tx1"/>
                          </a:solidFill>
                        </a:rPr>
                        <a:t>Μείον οριακά κόστη</a:t>
                      </a:r>
                      <a:endParaRPr lang="en-US" sz="1200" dirty="0">
                        <a:solidFill>
                          <a:schemeClr val="tx1"/>
                        </a:solidFill>
                      </a:endParaRPr>
                    </a:p>
                  </a:txBody>
                  <a:tcPr>
                    <a:lnL>
                      <a:noFill/>
                    </a:lnL>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dirty="0"/>
                    </a:p>
                  </a:txBody>
                  <a:tcPr/>
                </a:tc>
                <a:tc hMerge="1">
                  <a:txBody>
                    <a:bodyPr/>
                    <a:lstStyle/>
                    <a:p>
                      <a:endParaRPr lang="en-US" dirty="0"/>
                    </a:p>
                  </a:txBody>
                  <a:tcPr/>
                </a:tc>
                <a:tc>
                  <a:txBody>
                    <a:bodyPr/>
                    <a:lstStyle/>
                    <a:p>
                      <a:pPr algn="r"/>
                      <a:r>
                        <a:rPr lang="el-GR" sz="1200" dirty="0" smtClean="0">
                          <a:solidFill>
                            <a:schemeClr val="tx1"/>
                          </a:solidFill>
                        </a:rPr>
                        <a:t>5</a:t>
                      </a:r>
                      <a:endParaRPr lang="en-US" sz="1200" dirty="0">
                        <a:solidFill>
                          <a:schemeClr val="tx1"/>
                        </a:solidFill>
                      </a:endParaRPr>
                    </a:p>
                  </a:txBody>
                  <a:tcPr>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1"/>
                          </a:solidFill>
                        </a:rPr>
                        <a:t>5</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19456">
                <a:tc gridSpan="3">
                  <a:txBody>
                    <a:bodyPr/>
                    <a:lstStyle/>
                    <a:p>
                      <a:r>
                        <a:rPr lang="el-GR" sz="1200" dirty="0" smtClean="0">
                          <a:solidFill>
                            <a:schemeClr val="tx1"/>
                          </a:solidFill>
                        </a:rPr>
                        <a:t>Λειτουργικά κέρδη (ζημία) από περαιτέρω επεξεργασία</a:t>
                      </a: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dirty="0"/>
                    </a:p>
                  </a:txBody>
                  <a:tcPr/>
                </a:tc>
                <a:tc>
                  <a:txBody>
                    <a:bodyPr/>
                    <a:lstStyle/>
                    <a:p>
                      <a:pPr algn="r"/>
                      <a:r>
                        <a:rPr lang="el-GR" sz="1200" dirty="0" smtClean="0">
                          <a:solidFill>
                            <a:schemeClr val="tx1"/>
                          </a:solidFill>
                        </a:rPr>
                        <a:t>3$</a:t>
                      </a:r>
                      <a:endParaRPr lang="en-US" sz="12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r"/>
                      <a:r>
                        <a:rPr lang="el-GR" sz="1200" baseline="0" dirty="0" smtClean="0">
                          <a:solidFill>
                            <a:schemeClr val="tx1"/>
                          </a:solidFill>
                        </a:rPr>
                        <a:t>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n-US" sz="12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317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76200"/>
            <a:ext cx="8153400" cy="990600"/>
          </a:xfrm>
        </p:spPr>
        <p:txBody>
          <a:bodyPr/>
          <a:lstStyle/>
          <a:p>
            <a:r>
              <a:rPr lang="el-GR" altLang="en-US" dirty="0"/>
              <a:t>ΕΝΟΤΗΤΑ 3: 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Προγραμματισμός</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Εκτέλεση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Επικοινωνία</a:t>
            </a:r>
            <a:endParaRPr lang="en-US" altLang="en-US" dirty="0">
              <a:latin typeface="Tw Cen MT" panose="020B0602020104020603" pitchFamily="34" charset="0"/>
              <a:cs typeface="Times New Roman" panose="02020603050405020304" pitchFamily="18" charset="0"/>
            </a:endParaRPr>
          </a:p>
        </p:txBody>
      </p:sp>
      <p:sp>
        <p:nvSpPr>
          <p:cNvPr id="880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6200"/>
            <a:ext cx="8458200" cy="990600"/>
          </a:xfrm>
        </p:spPr>
        <p:txBody>
          <a:bodyPr/>
          <a:lstStyle/>
          <a:p>
            <a:r>
              <a:rPr lang="el-GR" altLang="en-US" dirty="0" smtClean="0"/>
              <a:t>Η Διαδικασία Διαχείρισης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μάνατζερ</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χρησιμοποιούν τόσο τις χρηματοοικονομικές όσο</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τις μη χρηματοοικονομικές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ποσοτικές και ποιοτικές πληροφορίες για </a:t>
            </a:r>
            <a:r>
              <a:rPr lang="el-GR" altLang="en-US" sz="2400" dirty="0">
                <a:latin typeface="Tw Cen MT" panose="020B0602020104020603" pitchFamily="34" charset="0"/>
                <a:cs typeface="Times New Roman" panose="02020603050405020304" pitchFamily="18" charset="0"/>
              </a:rPr>
              <a:t>να αναλύσουν τις επιδράσεις των παρελθουσών και των δυνητικών επιχειρηματικών ενεργειών στους πόρους και τα κέρδη του οργανισμού </a:t>
            </a:r>
            <a:r>
              <a:rPr lang="el-GR" altLang="en-US" sz="2400" dirty="0" smtClean="0">
                <a:latin typeface="Tw Cen MT" panose="020B0602020104020603" pitchFamily="34" charset="0"/>
                <a:cs typeface="Times New Roman" panose="02020603050405020304" pitchFamily="18" charset="0"/>
              </a:rPr>
              <a:t>τους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Στις αναλύσεις τους, χρησιμοποιούν συχνά μια σειρά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από βραχυπρόθεσμες μεθόδους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εργαλεία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λήψης αποφάσεων.</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συνοψίζει τα εργαλεία και τις μεθόδους που </a:t>
            </a:r>
            <a:r>
              <a:rPr lang="el-GR" altLang="en-US" sz="2000" dirty="0">
                <a:latin typeface="Tw Cen MT" panose="020B0602020104020603" pitchFamily="34" charset="0"/>
                <a:cs typeface="Times New Roman" panose="02020603050405020304" pitchFamily="18" charset="0"/>
              </a:rPr>
              <a:t>χρησιμοποιούν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για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να εξασφαλίσουν μια συνετή κατανομή των πόρων και ταυτόχρονα να ελαχιστοποιήσουν τους επιχειρηματικούς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κινδύνους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8909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152400"/>
            <a:ext cx="8077200" cy="838200"/>
          </a:xfrm>
        </p:spPr>
        <p:txBody>
          <a:bodyPr/>
          <a:lstStyle/>
          <a:p>
            <a:r>
              <a:rPr lang="el-GR" altLang="en-US" dirty="0">
                <a:ea typeface="Arial Unicode MS" panose="020B0604020202020204" pitchFamily="34" charset="-128"/>
              </a:rPr>
              <a:t>Βραχυπρόθεσμες Αποφάσεις </a:t>
            </a:r>
            <a:r>
              <a:rPr lang="el-GR" altLang="en-US" dirty="0" smtClean="0">
                <a:ea typeface="Arial Unicode MS" panose="020B0604020202020204" pitchFamily="34" charset="-128"/>
              </a:rPr>
              <a:t>και </a:t>
            </a:r>
            <a:r>
              <a:rPr lang="el-GR" altLang="en-US" dirty="0"/>
              <a:t>Διαδικασία Διαχείρισης</a:t>
            </a:r>
            <a:endParaRPr altLang="en-US" dirty="0"/>
          </a:p>
        </p:txBody>
      </p:sp>
      <p:sp>
        <p:nvSpPr>
          <p:cNvPr id="90115"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10095604"/>
              </p:ext>
            </p:extLst>
          </p:nvPr>
        </p:nvGraphicFramePr>
        <p:xfrm>
          <a:off x="304800" y="1295400"/>
          <a:ext cx="8534400" cy="413004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200" b="1" dirty="0" smtClean="0">
                          <a:solidFill>
                            <a:sysClr val="windowText" lastClr="000000"/>
                          </a:solidFill>
                        </a:rPr>
                        <a:t>Προγραμματισμός</a:t>
                      </a:r>
                      <a:endParaRPr lang="el-GR" altLang="en-US" sz="12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200" b="1" dirty="0" smtClean="0">
                          <a:solidFill>
                            <a:sysClr val="windowText" lastClr="000000"/>
                          </a:solidFill>
                        </a:rPr>
                        <a:t>Εκτέλεση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Αξιολόγηση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Επικοινωνία</a:t>
                      </a:r>
                      <a:endParaRPr lang="en-US" sz="12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200" dirty="0" smtClean="0">
                          <a:solidFill>
                            <a:sysClr val="windowText" lastClr="000000"/>
                          </a:solidFill>
                        </a:rPr>
                        <a:t>Εκτέλεση ανάλυσης βραχυπρόθεσμης</a:t>
                      </a:r>
                      <a:r>
                        <a:rPr lang="el-GR" sz="1200" baseline="0" dirty="0" smtClean="0">
                          <a:solidFill>
                            <a:sysClr val="windowText" lastClr="000000"/>
                          </a:solidFill>
                        </a:rPr>
                        <a:t> </a:t>
                      </a:r>
                      <a:r>
                        <a:rPr lang="el-GR" sz="1200" dirty="0" smtClean="0">
                          <a:solidFill>
                            <a:sysClr val="windowText" lastClr="000000"/>
                          </a:solidFill>
                        </a:rPr>
                        <a:t>απόφασης</a:t>
                      </a:r>
                    </a:p>
                    <a:p>
                      <a:pPr marL="171450" indent="-171450">
                        <a:buFont typeface="Arial" panose="020B0604020202020204" pitchFamily="34" charset="0"/>
                        <a:buChar char="•"/>
                      </a:pPr>
                      <a:r>
                        <a:rPr lang="el-GR" sz="1200" dirty="0" smtClean="0">
                          <a:solidFill>
                            <a:sysClr val="windowText" lastClr="000000"/>
                          </a:solidFill>
                        </a:rPr>
                        <a:t>Εύρεση ενός προβλήματος ή μιας ανάγκης</a:t>
                      </a:r>
                    </a:p>
                    <a:p>
                      <a:pPr marL="171450" indent="-171450">
                        <a:buFont typeface="Arial" panose="020B0604020202020204" pitchFamily="34" charset="0"/>
                        <a:buChar char="•"/>
                      </a:pPr>
                      <a:r>
                        <a:rPr lang="el-GR" sz="1200" dirty="0" smtClean="0">
                          <a:solidFill>
                            <a:sysClr val="windowText" lastClr="000000"/>
                          </a:solidFill>
                        </a:rPr>
                        <a:t>Προσδιορισμός όλων των λογικών σχεδίων δράσης που μπορούν να λύσουν το πρόβλημα ή να καλύψουν την ανάγκη</a:t>
                      </a:r>
                    </a:p>
                    <a:p>
                      <a:pPr marL="171450" indent="-171450">
                        <a:buFont typeface="Arial" panose="020B0604020202020204" pitchFamily="34" charset="0"/>
                        <a:buChar char="•"/>
                      </a:pPr>
                      <a:r>
                        <a:rPr lang="el-GR" sz="1200" dirty="0" smtClean="0">
                          <a:solidFill>
                            <a:sysClr val="windowText" lastClr="000000"/>
                          </a:solidFill>
                        </a:rPr>
                        <a:t>Κατάρτιση μιας λεπτομερής ανάλυσης κάθε πιθανής λύσης –</a:t>
                      </a:r>
                      <a:r>
                        <a:rPr lang="el-GR" sz="1200" baseline="0" dirty="0" smtClean="0">
                          <a:solidFill>
                            <a:sysClr val="windowText" lastClr="000000"/>
                          </a:solidFill>
                        </a:rPr>
                        <a:t> προσδιορισμός </a:t>
                      </a:r>
                      <a:r>
                        <a:rPr lang="el-GR" sz="1200" dirty="0" smtClean="0">
                          <a:solidFill>
                            <a:sysClr val="windowText" lastClr="000000"/>
                          </a:solidFill>
                        </a:rPr>
                        <a:t>του συνολικού κόστους, των αποταμιεύσεων, των </a:t>
                      </a:r>
                      <a:r>
                        <a:rPr lang="el-GR" sz="1200" baseline="0" dirty="0" smtClean="0">
                          <a:solidFill>
                            <a:sysClr val="windowText" lastClr="000000"/>
                          </a:solidFill>
                        </a:rPr>
                        <a:t>οφελών</a:t>
                      </a:r>
                      <a:r>
                        <a:rPr lang="el-GR" sz="1200" dirty="0" smtClean="0">
                          <a:solidFill>
                            <a:sysClr val="windowText" lastClr="000000"/>
                          </a:solidFill>
                        </a:rPr>
                        <a:t>, των λοιπών χρηματοοικονομικών επιδράσεων</a:t>
                      </a:r>
                      <a:r>
                        <a:rPr lang="el-GR" sz="1200" baseline="0" dirty="0" smtClean="0">
                          <a:solidFill>
                            <a:sysClr val="windowText" lastClr="000000"/>
                          </a:solidFill>
                        </a:rPr>
                        <a:t> </a:t>
                      </a:r>
                      <a:r>
                        <a:rPr lang="el-GR" sz="1200" dirty="0" smtClean="0">
                          <a:solidFill>
                            <a:sysClr val="windowText" lastClr="000000"/>
                          </a:solidFill>
                        </a:rPr>
                        <a:t>και των λοιπών ποιοτικών επιδράσεων</a:t>
                      </a:r>
                      <a:r>
                        <a:rPr lang="el-GR" sz="1200" baseline="0" dirty="0" smtClean="0">
                          <a:solidFill>
                            <a:sysClr val="windowText" lastClr="000000"/>
                          </a:solidFill>
                        </a:rPr>
                        <a:t> </a:t>
                      </a:r>
                    </a:p>
                    <a:p>
                      <a:pPr marL="171450" indent="-171450">
                        <a:buFont typeface="Arial" panose="020B0604020202020204" pitchFamily="34" charset="0"/>
                        <a:buChar char="•"/>
                      </a:pPr>
                      <a:r>
                        <a:rPr lang="el-GR" sz="1200" dirty="0" smtClean="0">
                          <a:solidFill>
                            <a:sysClr val="windowText" lastClr="000000"/>
                          </a:solidFill>
                        </a:rPr>
                        <a:t>Επιλογή της καλύτερης πορείας δράσης</a:t>
                      </a:r>
                      <a:endParaRPr lang="en-US" sz="1200" dirty="0">
                        <a:solidFill>
                          <a:sysClr val="windowText" lastClr="000000"/>
                        </a:solidFill>
                      </a:endParaRP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 Πραγματοποίηση</a:t>
                      </a:r>
                      <a:r>
                        <a:rPr lang="el-GR" sz="1200" baseline="0" dirty="0" smtClean="0">
                          <a:solidFill>
                            <a:sysClr val="windowText" lastClr="000000"/>
                          </a:solidFill>
                        </a:rPr>
                        <a:t> </a:t>
                      </a:r>
                      <a:r>
                        <a:rPr lang="el-GR" sz="1200" dirty="0" smtClean="0">
                          <a:solidFill>
                            <a:sysClr val="windowText" lastClr="000000"/>
                          </a:solidFill>
                        </a:rPr>
                        <a:t>εξωτερικής ανάθεσης, ειδικής παραγγελίας, κερδοφορίας τομέα, μείγματος πωλήσεων ή αποφάσεων πωλήσεων ή επεξεργασίας που επηρεάζουν τις τρέχουσες συναλλαγές</a:t>
                      </a: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Εξέταση κάθε βραχυπρόθεσμης απόφασης και πώς επηρεάζει την οργάνωση</a:t>
                      </a:r>
                    </a:p>
                    <a:p>
                      <a:pPr marL="171450" indent="-171450">
                        <a:buFont typeface="Arial" panose="020B0604020202020204" pitchFamily="34" charset="0"/>
                        <a:buChar char="•"/>
                      </a:pPr>
                      <a:r>
                        <a:rPr lang="el-GR" sz="1200" dirty="0" smtClean="0">
                          <a:solidFill>
                            <a:sysClr val="windowText" lastClr="000000"/>
                          </a:solidFill>
                        </a:rPr>
                        <a:t>Προσδιορισμός και καθορισμός διορθωτικών μέτρων για βραχυπρόθεσμες αποφάσεις</a:t>
                      </a:r>
                    </a:p>
                    <a:p>
                      <a:pPr marL="171450" indent="-171450">
                        <a:buFont typeface="Arial" panose="020B0604020202020204" pitchFamily="34" charset="0"/>
                        <a:buChar char="•"/>
                      </a:pPr>
                      <a:r>
                        <a:rPr lang="el-GR" sz="1200" dirty="0" smtClean="0">
                          <a:solidFill>
                            <a:sysClr val="windowText" lastClr="000000"/>
                          </a:solidFill>
                        </a:rPr>
                        <a:t>Διεξαγωγή ελέγχου μετά</a:t>
                      </a:r>
                      <a:r>
                        <a:rPr lang="el-GR" sz="1200" baseline="0" dirty="0" smtClean="0">
                          <a:solidFill>
                            <a:sysClr val="windowText" lastClr="000000"/>
                          </a:solidFill>
                        </a:rPr>
                        <a:t> την </a:t>
                      </a:r>
                      <a:r>
                        <a:rPr lang="el-GR" sz="1200" dirty="0" smtClean="0">
                          <a:solidFill>
                            <a:sysClr val="windowText" lastClr="000000"/>
                          </a:solidFill>
                        </a:rPr>
                        <a:t>ολοκλήρωση για να προσδιοριστεί</a:t>
                      </a:r>
                      <a:r>
                        <a:rPr lang="el-GR" sz="1200" baseline="0" dirty="0" smtClean="0">
                          <a:solidFill>
                            <a:sysClr val="windowText" lastClr="000000"/>
                          </a:solidFill>
                        </a:rPr>
                        <a:t>  </a:t>
                      </a:r>
                      <a:r>
                        <a:rPr lang="el-GR" sz="1200" dirty="0" smtClean="0">
                          <a:solidFill>
                            <a:sysClr val="windowText" lastClr="000000"/>
                          </a:solidFill>
                        </a:rPr>
                        <a:t>εάν έχουν επιτευχθεί</a:t>
                      </a:r>
                      <a:r>
                        <a:rPr lang="el-GR" sz="1200" baseline="0" dirty="0" smtClean="0">
                          <a:solidFill>
                            <a:sysClr val="windowText" lastClr="000000"/>
                          </a:solidFill>
                        </a:rPr>
                        <a:t> τα</a:t>
                      </a:r>
                      <a:r>
                        <a:rPr lang="el-GR" sz="1200" dirty="0" smtClean="0">
                          <a:solidFill>
                            <a:sysClr val="windowText" lastClr="000000"/>
                          </a:solidFill>
                        </a:rPr>
                        <a:t> βραχυπρόθεσμα αποτελέσματα</a:t>
                      </a: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Κατάρτιση αναφορών που σχετίζονται με τις βραχυπρόθεσμες</a:t>
                      </a:r>
                      <a:r>
                        <a:rPr lang="el-GR" sz="1200" baseline="0" dirty="0" smtClean="0">
                          <a:solidFill>
                            <a:sysClr val="windowText" lastClr="000000"/>
                          </a:solidFill>
                        </a:rPr>
                        <a:t> αποφάσεις στη διάρκεια του έτους</a:t>
                      </a:r>
                      <a:endParaRPr lang="en-US" sz="12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921239741"/>
              </p:ext>
            </p:extLst>
          </p:nvPr>
        </p:nvGraphicFramePr>
        <p:xfrm>
          <a:off x="0" y="1981201"/>
          <a:ext cx="9144000" cy="3992880"/>
        </p:xfrm>
        <a:graphic>
          <a:graphicData uri="http://schemas.openxmlformats.org/drawingml/2006/table">
            <a:tbl>
              <a:tblPr firstRow="1" bandRow="1">
                <a:tableStyleId>{2D5ABB26-0587-4C30-8999-92F81FD0307C}</a:tableStyleId>
              </a:tblPr>
              <a:tblGrid>
                <a:gridCol w="5181600"/>
                <a:gridCol w="3962400"/>
              </a:tblGrid>
              <a:tr h="402706">
                <a:tc rowSpan="2">
                  <a:txBody>
                    <a:bodyPr/>
                    <a:lstStyle/>
                    <a:p>
                      <a:r>
                        <a:rPr lang="el-GR" sz="1600" baseline="0" dirty="0" smtClean="0">
                          <a:solidFill>
                            <a:schemeClr val="tx2"/>
                          </a:solidFill>
                        </a:rPr>
                        <a:t>Όταν οι μάνατζερ πραγματοποιούν βραχυπρόθεσμες αποφάσεις που είναι κρίσιμες για την επιχείρησή τους, θέτουν ερωτήσεις. Από τη λίστα που ακολουθεί, επιλέξτε τις ερωτήσεις που μπορεί να σας κάνει ένας μάνατζερ.</a:t>
                      </a:r>
                    </a:p>
                    <a:p>
                      <a:endParaRPr lang="el-GR" sz="1600" baseline="0" dirty="0" smtClean="0">
                        <a:solidFill>
                          <a:schemeClr val="tx2"/>
                        </a:solidFill>
                      </a:endParaRPr>
                    </a:p>
                    <a:p>
                      <a:r>
                        <a:rPr lang="el-GR" sz="1600" baseline="0" dirty="0" smtClean="0">
                          <a:solidFill>
                            <a:schemeClr val="tx2"/>
                          </a:solidFill>
                        </a:rPr>
                        <a:t>1. Πότε πρέπει να ανατίθενται εξωτερικά τα προϊόντα και οι υπηρεσίες;</a:t>
                      </a:r>
                    </a:p>
                    <a:p>
                      <a:r>
                        <a:rPr lang="el-GR" sz="1600" baseline="0" dirty="0" smtClean="0">
                          <a:solidFill>
                            <a:schemeClr val="tx2"/>
                          </a:solidFill>
                        </a:rPr>
                        <a:t>2. Ποια πρόταση επενδύσεων πρέπει να γίνει αποδεκτή;</a:t>
                      </a:r>
                    </a:p>
                    <a:p>
                      <a:r>
                        <a:rPr lang="el-GR" sz="1600" baseline="0" dirty="0" smtClean="0">
                          <a:solidFill>
                            <a:schemeClr val="tx2"/>
                          </a:solidFill>
                        </a:rPr>
                        <a:t>3. Πότε ένας τομέας της επιχείρησης είναι κερδοφόρος;</a:t>
                      </a:r>
                    </a:p>
                    <a:p>
                      <a:r>
                        <a:rPr lang="el-GR" sz="1600" baseline="0" dirty="0" smtClean="0">
                          <a:solidFill>
                            <a:schemeClr val="tx2"/>
                          </a:solidFill>
                        </a:rPr>
                        <a:t>4. Ποιος είναι ο καλύτερος συνδυασμός πωλήσεων, όταν υπάρχουν περιορισμοί πόρων,;</a:t>
                      </a:r>
                    </a:p>
                    <a:p>
                      <a:r>
                        <a:rPr lang="el-GR" sz="1600" baseline="0" dirty="0" smtClean="0">
                          <a:solidFill>
                            <a:schemeClr val="tx2"/>
                          </a:solidFill>
                        </a:rPr>
                        <a:t>5. Πότε πρέπει να πωλούνται τα προϊόντα ή οι υπηρεσίες ως έχουν και πότε να επεξεργαστούν περαιτέρω ώστε να προκύψουν διαφορετικά προϊόντα ή υπηρεσίες;</a:t>
                      </a:r>
                    </a:p>
                    <a:p>
                      <a:r>
                        <a:rPr lang="el-GR" sz="1600" baseline="0" dirty="0" smtClean="0">
                          <a:solidFill>
                            <a:schemeClr val="tx2"/>
                          </a:solidFill>
                        </a:rPr>
                        <a:t>6. Πότε πρέπει να γίνει αποδεκτή μια ειδική παραγγελία για υπηρεσία ή προϊόντα;</a:t>
                      </a: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2127134">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dirty="0" smtClean="0">
                          <a:solidFill>
                            <a:schemeClr val="tx2"/>
                          </a:solidFill>
                          <a:latin typeface="Tw Cen MT" panose="020B0602020104020603" pitchFamily="34" charset="0"/>
                        </a:rPr>
                        <a:t>Όλα είναι παραδείγματα ερωτήσεων που οι </a:t>
                      </a:r>
                      <a:r>
                        <a:rPr lang="el-GR" sz="1600" baseline="0" dirty="0" smtClean="0">
                          <a:solidFill>
                            <a:schemeClr val="tx2"/>
                          </a:solidFill>
                        </a:rPr>
                        <a:t>μάνατζερ </a:t>
                      </a:r>
                      <a:r>
                        <a:rPr lang="el-GR" sz="1600" dirty="0" smtClean="0">
                          <a:solidFill>
                            <a:schemeClr val="tx2"/>
                          </a:solidFill>
                          <a:latin typeface="Tw Cen MT" panose="020B0602020104020603" pitchFamily="34" charset="0"/>
                        </a:rPr>
                        <a:t>μπορούν να ρωτήσουν όταν </a:t>
                      </a:r>
                      <a:r>
                        <a:rPr lang="el-GR" sz="1600" baseline="0" dirty="0" smtClean="0">
                          <a:solidFill>
                            <a:schemeClr val="tx2"/>
                          </a:solidFill>
                        </a:rPr>
                        <a:t>πραγματοποιούν </a:t>
                      </a:r>
                      <a:r>
                        <a:rPr lang="el-GR" sz="1600" dirty="0" smtClean="0">
                          <a:solidFill>
                            <a:schemeClr val="tx2"/>
                          </a:solidFill>
                          <a:latin typeface="Tw Cen MT" panose="020B0602020104020603" pitchFamily="34" charset="0"/>
                        </a:rPr>
                        <a:t>βραχυπρόθεσμες αποφάσεις που είναι κρίσιμες για την επιτυχία της επιχείρησής τους.</a:t>
                      </a: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22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την Ανάλυση Αποφάσεων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of 2)</a:t>
            </a:r>
          </a:p>
        </p:txBody>
      </p:sp>
      <p:sp>
        <p:nvSpPr>
          <p:cNvPr id="3" name="Content Placeholder 2"/>
          <p:cNvSpPr>
            <a:spLocks noGrp="1"/>
          </p:cNvSpPr>
          <p:nvPr>
            <p:ph idx="1"/>
          </p:nvPr>
        </p:nvSpPr>
        <p:spPr>
          <a:extLst/>
        </p:spPr>
        <p:txBody>
          <a:bodyPr/>
          <a:lstStyle/>
          <a:p>
            <a:pPr>
              <a:defRPr/>
            </a:pPr>
            <a:r>
              <a:rPr lang="el-GR" dirty="0" smtClean="0"/>
              <a:t>Η </a:t>
            </a:r>
            <a:r>
              <a:rPr lang="el-GR" b="1" dirty="0" smtClean="0">
                <a:solidFill>
                  <a:srgbClr val="275CAE"/>
                </a:solidFill>
              </a:rPr>
              <a:t>ανάλυση βραχυπρόθεσμης απόφασης </a:t>
            </a:r>
            <a:r>
              <a:rPr lang="el-GR" dirty="0">
                <a:solidFill>
                  <a:schemeClr val="accent4"/>
                </a:solidFill>
              </a:rPr>
              <a:t>είναι η συστηματική εξέταση οποιασδήποτε απόφασης </a:t>
            </a:r>
            <a:r>
              <a:rPr lang="el-GR" dirty="0" smtClean="0">
                <a:solidFill>
                  <a:schemeClr val="accent4"/>
                </a:solidFill>
              </a:rPr>
              <a:t>της οποίας </a:t>
            </a:r>
            <a:r>
              <a:rPr lang="el-GR" dirty="0">
                <a:solidFill>
                  <a:schemeClr val="accent4"/>
                </a:solidFill>
              </a:rPr>
              <a:t>τα αποτελέσματα θα γίνουν </a:t>
            </a:r>
            <a:r>
              <a:rPr lang="el-GR" dirty="0" smtClean="0">
                <a:solidFill>
                  <a:schemeClr val="accent4"/>
                </a:solidFill>
              </a:rPr>
              <a:t>αντιληπτά κατά </a:t>
            </a:r>
            <a:r>
              <a:rPr lang="el-GR" dirty="0">
                <a:solidFill>
                  <a:schemeClr val="accent4"/>
                </a:solidFill>
              </a:rPr>
              <a:t>τη διάρκεια του επόμενου έτους ή και </a:t>
            </a:r>
            <a:r>
              <a:rPr lang="el-GR" dirty="0" smtClean="0">
                <a:solidFill>
                  <a:schemeClr val="accent4"/>
                </a:solidFill>
              </a:rPr>
              <a:t>λιγότερο</a:t>
            </a:r>
            <a:r>
              <a:rPr lang="en-US" dirty="0" smtClean="0">
                <a:solidFill>
                  <a:schemeClr val="accent4"/>
                </a:solidFill>
              </a:rPr>
              <a:t>.</a:t>
            </a:r>
          </a:p>
          <a:p>
            <a:pPr lvl="1">
              <a:defRPr/>
            </a:pPr>
            <a:r>
              <a:rPr lang="el-GR" dirty="0" smtClean="0">
                <a:solidFill>
                  <a:schemeClr val="accent4"/>
                </a:solidFill>
              </a:rPr>
              <a:t>Κατά τη λήψη τέτοιων αποφάσεων</a:t>
            </a:r>
            <a:r>
              <a:rPr lang="en-US" dirty="0" smtClean="0">
                <a:solidFill>
                  <a:schemeClr val="accent4"/>
                </a:solidFill>
              </a:rPr>
              <a:t>, </a:t>
            </a:r>
            <a:r>
              <a:rPr lang="el-GR" dirty="0" smtClean="0">
                <a:solidFill>
                  <a:schemeClr val="accent4"/>
                </a:solidFill>
              </a:rPr>
              <a:t>οι μάνατζερ</a:t>
            </a:r>
            <a:r>
              <a:rPr lang="en-US" dirty="0" smtClean="0">
                <a:solidFill>
                  <a:schemeClr val="accent4"/>
                </a:solidFill>
              </a:rPr>
              <a:t> </a:t>
            </a:r>
            <a:r>
              <a:rPr lang="el-GR" dirty="0" smtClean="0">
                <a:solidFill>
                  <a:schemeClr val="accent4"/>
                </a:solidFill>
              </a:rPr>
              <a:t>δεν αναλύουν</a:t>
            </a:r>
            <a:r>
              <a:rPr lang="en-US" dirty="0" smtClean="0">
                <a:solidFill>
                  <a:schemeClr val="accent4"/>
                </a:solidFill>
              </a:rPr>
              <a:t> </a:t>
            </a:r>
            <a:r>
              <a:rPr lang="el-GR" dirty="0" smtClean="0">
                <a:solidFill>
                  <a:schemeClr val="accent4"/>
                </a:solidFill>
              </a:rPr>
              <a:t>μόνο τους ποσοτικούς </a:t>
            </a:r>
            <a:r>
              <a:rPr lang="el-GR" dirty="0">
                <a:solidFill>
                  <a:schemeClr val="accent4"/>
                </a:solidFill>
              </a:rPr>
              <a:t>παράγοντες κόστους και οφέλους που σχετίζονται με την αποδοτικότητα και τη ρευστότητα, </a:t>
            </a:r>
            <a:r>
              <a:rPr lang="el-GR" dirty="0" smtClean="0">
                <a:solidFill>
                  <a:schemeClr val="accent4"/>
                </a:solidFill>
              </a:rPr>
              <a:t>αλλά αναλύουν επίσης και τους ποιοτικούς </a:t>
            </a:r>
            <a:r>
              <a:rPr lang="el-GR" dirty="0">
                <a:solidFill>
                  <a:schemeClr val="accent4"/>
                </a:solidFill>
              </a:rPr>
              <a:t>παράγοντες.</a:t>
            </a:r>
          </a:p>
        </p:txBody>
      </p:sp>
      <p:sp>
        <p:nvSpPr>
          <p:cNvPr id="4813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a:t>Ο</a:t>
            </a:r>
            <a:r>
              <a:rPr lang="el-GR" altLang="en-US" dirty="0" smtClean="0"/>
              <a:t>ριακή</a:t>
            </a:r>
            <a:r>
              <a:rPr lang="en-US" altLang="en-US" dirty="0" smtClean="0"/>
              <a:t> </a:t>
            </a:r>
            <a:r>
              <a:rPr lang="el-GR" altLang="en-US" dirty="0"/>
              <a:t>Α</a:t>
            </a:r>
            <a:r>
              <a:rPr lang="el-GR" altLang="en-US" dirty="0" smtClean="0"/>
              <a:t>νάλυση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Η σύγκριση των εναλλακτικών λύσεων, εστιάζοντας στις διαφορές </a:t>
            </a:r>
            <a:r>
              <a:rPr lang="el-GR" altLang="en-US" dirty="0" smtClean="0">
                <a:latin typeface="Tw Cen MT" panose="020B0602020104020603" pitchFamily="34" charset="0"/>
                <a:cs typeface="Times New Roman" panose="02020603050405020304" pitchFamily="18" charset="0"/>
              </a:rPr>
              <a:t>των προβλεπόμενων εσόδων και κόστους ονομάζεται </a:t>
            </a:r>
            <a:r>
              <a:rPr lang="el-GR" altLang="en-US" b="1" dirty="0" smtClean="0">
                <a:solidFill>
                  <a:srgbClr val="275CAE"/>
                </a:solidFill>
                <a:latin typeface="Tw Cen MT" panose="020B0602020104020603" pitchFamily="34" charset="0"/>
                <a:cs typeface="Times New Roman" panose="02020603050405020304" pitchFamily="18" charset="0"/>
              </a:rPr>
              <a:t>οριακή</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ανάλυση</a:t>
            </a:r>
            <a:r>
              <a:rPr lang="en-US" altLang="en-US" dirty="0" smtClean="0">
                <a:latin typeface="Tw Cen MT" panose="020B0602020104020603" pitchFamily="34" charset="0"/>
                <a:cs typeface="Times New Roman" panose="02020603050405020304" pitchFamily="18" charset="0"/>
              </a:rPr>
              <a:t>.</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Εάν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οριακή</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ανάλυση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αποκλείει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 έσοδα ή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που παραμένουν ίδια ή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δε μεταβάλλονται μεταξύ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των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εναλλακτικών λύσεων,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ονομάζεται </a:t>
            </a:r>
            <a:r>
              <a:rPr lang="el-GR" altLang="en-US" i="1" dirty="0">
                <a:latin typeface="Tw Cen MT" panose="020B0602020104020603" pitchFamily="34" charset="0"/>
                <a:ea typeface="Times New Roman" panose="02020603050405020304" pitchFamily="18" charset="0"/>
                <a:cs typeface="Times New Roman" panose="02020603050405020304" pitchFamily="18" charset="0"/>
              </a:rPr>
              <a:t>διαφορική ανάλυση</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4915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l-GR" altLang="en-US" dirty="0" smtClean="0"/>
              <a:t>Οριακή</a:t>
            </a:r>
            <a:r>
              <a:rPr lang="en-US" altLang="en-US" dirty="0" smtClean="0"/>
              <a:t> </a:t>
            </a:r>
            <a:r>
              <a:rPr lang="el-GR" altLang="en-US" dirty="0" smtClean="0"/>
              <a:t>Ανάλυση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Ένα κόστος που μεταβάλλεται μεταξύ εναλλακτικών είναι γνωστό </a:t>
            </a:r>
            <a:r>
              <a:rPr lang="el-GR" altLang="en-US" sz="2000" b="1" dirty="0" smtClean="0">
                <a:solidFill>
                  <a:srgbClr val="275CAE"/>
                </a:solidFill>
                <a:latin typeface="Tw Cen MT" panose="020B0602020104020603" pitchFamily="34" charset="0"/>
                <a:cs typeface="Times New Roman" panose="02020603050405020304" pitchFamily="18" charset="0"/>
              </a:rPr>
              <a:t>διαφορικό κόστος </a:t>
            </a:r>
            <a:r>
              <a:rPr lang="en-US" altLang="en-US" sz="2000" dirty="0" smtClean="0">
                <a:latin typeface="Tw Cen MT" panose="020B0602020104020603" pitchFamily="34" charset="0"/>
                <a:cs typeface="Times New Roman" panose="02020603050405020304" pitchFamily="18" charset="0"/>
              </a:rPr>
              <a:t>(</a:t>
            </a:r>
            <a:r>
              <a:rPr lang="el-GR" altLang="en-US" sz="2000" dirty="0" smtClean="0">
                <a:latin typeface="Tw Cen MT" panose="020B0602020104020603" pitchFamily="34" charset="0"/>
                <a:cs typeface="Times New Roman" panose="02020603050405020304" pitchFamily="18" charset="0"/>
              </a:rPr>
              <a:t>ή</a:t>
            </a:r>
            <a:r>
              <a:rPr lang="en-US" altLang="en-US" sz="2000" dirty="0" smtClean="0">
                <a:latin typeface="Tw Cen MT" panose="020B0602020104020603" pitchFamily="34" charset="0"/>
                <a:cs typeface="Times New Roman" panose="02020603050405020304" pitchFamily="18" charset="0"/>
              </a:rPr>
              <a:t> </a:t>
            </a:r>
            <a:r>
              <a:rPr lang="el-GR" altLang="en-US" sz="2000" i="1" dirty="0" smtClean="0">
                <a:latin typeface="Tw Cen MT" panose="020B0602020104020603" pitchFamily="34" charset="0"/>
                <a:cs typeface="Times New Roman" panose="02020603050405020304" pitchFamily="18" charset="0"/>
              </a:rPr>
              <a:t>οριακό κόστος</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Ας υποθέσουμε ότι οι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μάνατζερ της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Home </a:t>
            </a:r>
            <a:r>
              <a:rPr lang="el-GR" altLang="en-US" sz="1800">
                <a:latin typeface="Tw Cen MT" panose="020B0602020104020603" pitchFamily="34" charset="0"/>
                <a:ea typeface="Times New Roman" panose="02020603050405020304" pitchFamily="18" charset="0"/>
                <a:cs typeface="Times New Roman" panose="02020603050405020304" pitchFamily="18" charset="0"/>
              </a:rPr>
              <a:t>State </a:t>
            </a:r>
            <a:r>
              <a:rPr lang="el-GR" altLang="en-US" sz="1800" smtClean="0">
                <a:latin typeface="Tw Cen MT" panose="020B0602020104020603" pitchFamily="34" charset="0"/>
                <a:ea typeface="Times New Roman" panose="02020603050405020304" pitchFamily="18" charset="0"/>
                <a:cs typeface="Times New Roman" panose="02020603050405020304" pitchFamily="18" charset="0"/>
              </a:rPr>
              <a:t>Bank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αποφασίζουν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ποιο από τα δύο μηχανήματα, το ATM-C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ATM-W, 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αγοράσουν. Τα ΑΤΜ έχουν την ίδια τιμή αγοράς αλλά διαφορετικά χαρακτηριστικά εσόδων και κόστους, όπως φαίνεται παρακάτω.</a:t>
            </a:r>
          </a:p>
        </p:txBody>
      </p:sp>
      <p:sp>
        <p:nvSpPr>
          <p:cNvPr id="5018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90880418"/>
              </p:ext>
            </p:extLst>
          </p:nvPr>
        </p:nvGraphicFramePr>
        <p:xfrm>
          <a:off x="609600" y="3200400"/>
          <a:ext cx="7848600" cy="2595880"/>
        </p:xfrm>
        <a:graphic>
          <a:graphicData uri="http://schemas.openxmlformats.org/drawingml/2006/table">
            <a:tbl>
              <a:tblPr firstRow="1" bandRow="1">
                <a:tableStyleId>{5C22544A-7EE6-4342-B048-85BDC9FD1C3A}</a:tableStyleId>
              </a:tblPr>
              <a:tblGrid>
                <a:gridCol w="4953000"/>
                <a:gridCol w="1600200"/>
                <a:gridCol w="1295400"/>
              </a:tblGrid>
              <a:tr h="370840">
                <a:tc>
                  <a:txBody>
                    <a:bodyPr/>
                    <a:lstStyle/>
                    <a:p>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ATM-C </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ATM-</a:t>
                      </a:r>
                      <a:r>
                        <a:rPr lang="en-US"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W</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Αύξηση</a:t>
                      </a:r>
                      <a:r>
                        <a:rPr lang="el-GR" sz="1600" baseline="0" dirty="0" smtClean="0">
                          <a:solidFill>
                            <a:schemeClr val="tx2"/>
                          </a:solidFill>
                        </a:rPr>
                        <a:t> στα έσοδα</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16.200$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19.800$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Αύξηση στα ετήσια λειτουργικά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Άμεσα υλικά</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4.800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4.800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Άμεση εργασία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2.200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4.100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Μεταβλητά</a:t>
                      </a:r>
                      <a:r>
                        <a:rPr lang="el-GR" sz="1600" baseline="0" dirty="0" smtClean="0">
                          <a:solidFill>
                            <a:schemeClr val="tx2"/>
                          </a:solidFill>
                        </a:rPr>
                        <a:t> γενικά βιομηχανικά έξοδα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2.100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Σταθερά </a:t>
                      </a:r>
                      <a:r>
                        <a:rPr lang="el-GR" sz="1600" baseline="0" dirty="0" smtClean="0">
                          <a:solidFill>
                            <a:schemeClr val="tx2"/>
                          </a:solidFill>
                        </a:rPr>
                        <a:t>γενικά βιομηχανικά έξοδα</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5.000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5.000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l-GR" altLang="en-US" dirty="0" smtClean="0"/>
              <a:t>Μη Σχετικά </a:t>
            </a:r>
            <a:r>
              <a:rPr lang="el-GR" altLang="en-US" dirty="0"/>
              <a:t>Κ</a:t>
            </a:r>
            <a:r>
              <a:rPr lang="el-GR" altLang="en-US" dirty="0" smtClean="0"/>
              <a:t>όστη</a:t>
            </a:r>
            <a:r>
              <a:rPr lang="en-US" altLang="en-US" dirty="0" smtClean="0"/>
              <a:t> </a:t>
            </a:r>
            <a:r>
              <a:rPr lang="el-GR" altLang="en-US" dirty="0" smtClean="0"/>
              <a:t>και Έσοδα</a:t>
            </a:r>
            <a:endParaRPr lang="en-US" altLang="en-US" dirty="0" smtClean="0"/>
          </a:p>
        </p:txBody>
      </p:sp>
      <p:sp>
        <p:nvSpPr>
          <p:cNvPr id="3" name="Content Placeholder 2"/>
          <p:cNvSpPr>
            <a:spLocks noGrp="1"/>
          </p:cNvSpPr>
          <p:nvPr>
            <p:ph idx="1"/>
          </p:nvPr>
        </p:nvSpPr>
        <p:spPr>
          <a:xfrm>
            <a:off x="838200" y="1219200"/>
            <a:ext cx="7696200" cy="48006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Τα πρώτα βήματα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για την οριακή</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ανάλυση είναι </a:t>
            </a:r>
            <a:r>
              <a:rPr lang="el-GR" altLang="en-US" sz="2000" dirty="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η εξάλειψη </a:t>
            </a:r>
            <a:r>
              <a:rPr lang="el-GR" altLang="en-US" sz="2000" dirty="0">
                <a:latin typeface="Tw Cen MT" panose="020B0602020104020603" pitchFamily="34" charset="0"/>
                <a:cs typeface="Times New Roman" panose="02020603050405020304" pitchFamily="18" charset="0"/>
              </a:rPr>
              <a:t>τυχόν </a:t>
            </a:r>
            <a:r>
              <a:rPr lang="el-GR" altLang="en-US" sz="2000" dirty="0" smtClean="0">
                <a:latin typeface="Tw Cen MT" panose="020B0602020104020603" pitchFamily="34" charset="0"/>
                <a:cs typeface="Times New Roman" panose="02020603050405020304" pitchFamily="18" charset="0"/>
              </a:rPr>
              <a:t>μη σχετικών εσόδων </a:t>
            </a:r>
            <a:r>
              <a:rPr lang="el-GR" altLang="en-US" sz="2000" dirty="0">
                <a:latin typeface="Tw Cen MT" panose="020B0602020104020603" pitchFamily="34" charset="0"/>
                <a:cs typeface="Times New Roman" panose="02020603050405020304" pitchFamily="18" charset="0"/>
              </a:rPr>
              <a:t>και </a:t>
            </a:r>
            <a:r>
              <a:rPr lang="el-GR" altLang="en-US" sz="2000" dirty="0" smtClean="0">
                <a:latin typeface="Tw Cen MT" panose="020B0602020104020603" pitchFamily="34" charset="0"/>
                <a:cs typeface="Times New Roman" panose="02020603050405020304" pitchFamily="18" charset="0"/>
              </a:rPr>
              <a:t>κόστους</a:t>
            </a:r>
            <a:r>
              <a:rPr lang="en-US" altLang="en-US" sz="2000" dirty="0" smtClean="0">
                <a:latin typeface="Tw Cen MT" panose="020B0602020104020603" pitchFamily="34" charset="0"/>
                <a:cs typeface="Times New Roman" panose="02020603050405020304" pitchFamily="18" charset="0"/>
              </a:rPr>
              <a:t>.</a:t>
            </a:r>
          </a:p>
          <a:p>
            <a:pPr lvl="1"/>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Μη σχετικά</a:t>
            </a:r>
            <a:r>
              <a:rPr lang="en-US" altLang="en-US" sz="18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Έσοδα</a:t>
            </a:r>
            <a:r>
              <a:rPr lang="en-US" altLang="en-US" sz="18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αυτά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δε θα διαφέρουν μεταξύ των εναλλακτικών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επιλογών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i="1" dirty="0">
                <a:latin typeface="Tw Cen MT" panose="020B0602020104020603" pitchFamily="34" charset="0"/>
                <a:ea typeface="Times New Roman" panose="02020603050405020304" pitchFamily="18" charset="0"/>
                <a:cs typeface="Times New Roman" panose="02020603050405020304" pitchFamily="18" charset="0"/>
              </a:rPr>
              <a:t>Μ</a:t>
            </a:r>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η σχετικά κόστη</a:t>
            </a:r>
            <a:r>
              <a:rPr lang="en-US" altLang="en-US" sz="1800" i="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περιλαμβάνουν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θα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διαφέρουν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μεταξύ των εναλλακτικών λύσεων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οριστικού κόστους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οριστικό κόστος</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ένα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πραγματοποιήθηκε λόγω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προηγούμενης απόφασης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μπορεί να ανακτηθεί μέσω της παρούσας απόφασης</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Home </a:t>
            </a:r>
            <a:r>
              <a:rPr lang="en-US" altLang="en-US" sz="1800" smtClean="0">
                <a:latin typeface="Tw Cen MT" panose="020B0602020104020603" pitchFamily="34" charset="0"/>
                <a:ea typeface="Times New Roman" panose="02020603050405020304" pitchFamily="18" charset="0"/>
                <a:cs typeface="Times New Roman" panose="02020603050405020304" pitchFamily="18" charset="0"/>
              </a:rPr>
              <a:t>State Bank,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των σταθερών γενικών βιομηχανικών εξόδων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μη σχετικά κόστη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επειδή είναι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ίδια και στις δύο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εναλλακτικές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λύσεις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λογιστική αξία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παρόντος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ATM</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της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Home State’s</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ATM B</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ένα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οριστικό κόστος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επειδή είναι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απαρχαιωμένο και δε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μπορεί να πωληθεί ή 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ανταλλαχθεί.</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120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altLang="en-US" dirty="0"/>
              <a:t>Οριακή</a:t>
            </a:r>
            <a:r>
              <a:rPr lang="en-US" altLang="en-US" dirty="0"/>
              <a:t> </a:t>
            </a:r>
            <a:r>
              <a:rPr lang="el-GR" altLang="en-US" dirty="0"/>
              <a:t>Ανάλυση</a:t>
            </a:r>
            <a:endParaRPr lang="en-US" altLang="en-US" dirty="0" smtClean="0"/>
          </a:p>
        </p:txBody>
      </p:sp>
      <p:sp>
        <p:nvSpPr>
          <p:cNvPr id="52227"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Μόλις προσδιοριστούν </a:t>
            </a:r>
            <a:r>
              <a:rPr lang="el-GR" altLang="en-US" sz="2400" dirty="0" smtClean="0">
                <a:latin typeface="Tw Cen MT" panose="020B0602020104020603" pitchFamily="34" charset="0"/>
                <a:cs typeface="Times New Roman" panose="02020603050405020304" pitchFamily="18" charset="0"/>
              </a:rPr>
              <a:t>τα μη σχετικά</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έ</a:t>
            </a:r>
            <a:r>
              <a:rPr lang="el-GR" altLang="en-US" sz="2400" dirty="0" smtClean="0">
                <a:latin typeface="Tw Cen MT" panose="020B0602020104020603" pitchFamily="34" charset="0"/>
                <a:cs typeface="Times New Roman" panose="02020603050405020304" pitchFamily="18" charset="0"/>
              </a:rPr>
              <a:t>σοδα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κόστη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η οριακή</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ανάλυση </a:t>
            </a:r>
            <a:r>
              <a:rPr lang="el-GR" altLang="en-US" sz="2400" dirty="0" smtClean="0">
                <a:latin typeface="Tw Cen MT" panose="020B0602020104020603" pitchFamily="34" charset="0"/>
                <a:cs typeface="Times New Roman" panose="02020603050405020304" pitchFamily="18" charset="0"/>
              </a:rPr>
              <a:t>θα μπορεί </a:t>
            </a:r>
            <a:r>
              <a:rPr lang="el-GR" altLang="en-US" sz="2400" dirty="0">
                <a:latin typeface="Tw Cen MT" panose="020B0602020104020603" pitchFamily="34" charset="0"/>
                <a:cs typeface="Times New Roman" panose="02020603050405020304" pitchFamily="18" charset="0"/>
              </a:rPr>
              <a:t>να </a:t>
            </a:r>
            <a:r>
              <a:rPr lang="el-GR" altLang="en-US" sz="2400" dirty="0" smtClean="0">
                <a:latin typeface="Tw Cen MT" panose="020B0602020104020603" pitchFamily="34" charset="0"/>
                <a:cs typeface="Times New Roman" panose="02020603050405020304" pitchFamily="18" charset="0"/>
              </a:rPr>
              <a:t>καταρτιστεί χρησιμοποιώντας </a:t>
            </a:r>
            <a:r>
              <a:rPr lang="el-GR" altLang="en-US" sz="2400" dirty="0">
                <a:latin typeface="Tw Cen MT" panose="020B0602020104020603" pitchFamily="34" charset="0"/>
                <a:cs typeface="Times New Roman" panose="02020603050405020304" pitchFamily="18" charset="0"/>
              </a:rPr>
              <a:t>μόνο τα διαφορικά έσοδα και </a:t>
            </a:r>
            <a:r>
              <a:rPr lang="el-GR" altLang="en-US" sz="2400" dirty="0" smtClean="0">
                <a:latin typeface="Tw Cen MT" panose="020B0602020104020603" pitchFamily="34" charset="0"/>
                <a:cs typeface="Times New Roman" panose="02020603050405020304" pitchFamily="18" charset="0"/>
              </a:rPr>
              <a:t>κόστη </a:t>
            </a:r>
            <a:r>
              <a:rPr lang="el-GR" altLang="en-US" sz="2400" dirty="0">
                <a:latin typeface="Tw Cen MT" panose="020B0602020104020603" pitchFamily="34" charset="0"/>
                <a:cs typeface="Times New Roman" panose="02020603050405020304" pitchFamily="18" charset="0"/>
              </a:rPr>
              <a:t>που θα </a:t>
            </a:r>
            <a:r>
              <a:rPr lang="el-GR" altLang="en-US" sz="2400" dirty="0" smtClean="0">
                <a:latin typeface="Tw Cen MT" panose="020B0602020104020603" pitchFamily="34" charset="0"/>
                <a:cs typeface="Times New Roman" panose="02020603050405020304" pitchFamily="18" charset="0"/>
              </a:rPr>
              <a:t>μεταβληθούν μεταξύ </a:t>
            </a:r>
            <a:r>
              <a:rPr lang="el-GR" altLang="en-US" sz="2400" dirty="0">
                <a:latin typeface="Tw Cen MT" panose="020B0602020104020603" pitchFamily="34" charset="0"/>
                <a:cs typeface="Times New Roman" panose="02020603050405020304" pitchFamily="18" charset="0"/>
              </a:rPr>
              <a:t>των </a:t>
            </a:r>
            <a:r>
              <a:rPr lang="el-GR" altLang="en-US" sz="2400" dirty="0" smtClean="0">
                <a:latin typeface="Tw Cen MT" panose="020B0602020104020603" pitchFamily="34" charset="0"/>
                <a:cs typeface="Times New Roman" panose="02020603050405020304" pitchFamily="18" charset="0"/>
              </a:rPr>
              <a:t>εναλλακτικών</a:t>
            </a:r>
            <a:r>
              <a:rPr lang="en-US" altLang="en-US" sz="2400" dirty="0" smtClean="0">
                <a:latin typeface="Tw Cen MT" panose="020B0602020104020603" pitchFamily="34" charset="0"/>
                <a:cs typeface="Times New Roman" panose="02020603050405020304" pitchFamily="18" charset="0"/>
              </a:rPr>
              <a:t>.</a:t>
            </a:r>
          </a:p>
        </p:txBody>
      </p:sp>
      <p:sp>
        <p:nvSpPr>
          <p:cNvPr id="5222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808080"/>
                </a:solidFill>
              </a:rPr>
              <a:t>©2014 Cengage Learning. All Rights Reserved. May not be scanned, copied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duplicated, </a:t>
            </a:r>
            <a:r>
              <a:rPr lang="el-GR" altLang="en-US" sz="900" dirty="0" smtClean="0">
                <a:solidFill>
                  <a:srgbClr val="808080"/>
                </a:solidFill>
              </a:rPr>
              <a:t>ή</a:t>
            </a:r>
            <a:r>
              <a:rPr lang="en-US" altLang="en-US" sz="900" dirty="0" smtClean="0">
                <a:solidFill>
                  <a:srgbClr val="808080"/>
                </a:solidFill>
              </a:rPr>
              <a:t>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a:t>
            </a:r>
            <a:r>
              <a:rPr lang="en-US" altLang="en-US" sz="900" dirty="0" smtClean="0">
                <a:solidFill>
                  <a:srgbClr val="808080"/>
                </a:solidFill>
              </a:rPr>
              <a:t>in whole or in part. </a:t>
            </a:r>
            <a:endParaRPr lang="en-US" altLang="en-US" sz="900" dirty="0">
              <a:solidFill>
                <a:srgbClr val="80808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27840448"/>
              </p:ext>
            </p:extLst>
          </p:nvPr>
        </p:nvGraphicFramePr>
        <p:xfrm>
          <a:off x="381000" y="2895600"/>
          <a:ext cx="8458200" cy="3413760"/>
        </p:xfrm>
        <a:graphic>
          <a:graphicData uri="http://schemas.openxmlformats.org/drawingml/2006/table">
            <a:tbl>
              <a:tblPr firstRow="1" bandRow="1">
                <a:tableStyleId>{5C22544A-7EE6-4342-B048-85BDC9FD1C3A}</a:tableStyleId>
              </a:tblPr>
              <a:tblGrid>
                <a:gridCol w="3941685"/>
                <a:gridCol w="1478133"/>
                <a:gridCol w="1642369"/>
                <a:gridCol w="1396013"/>
              </a:tblGrid>
              <a:tr h="185420">
                <a:tc>
                  <a:txBody>
                    <a:bodyPr/>
                    <a:lstStyle/>
                    <a:p>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endParaRPr lang="en-US"/>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endParaRPr lang="en-US" dirty="0"/>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ATM-</a:t>
                      </a:r>
                      <a:r>
                        <a:rPr lang="en-US"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W</a:t>
                      </a:r>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185420">
                <a:tc>
                  <a:txBody>
                    <a:bodyPr/>
                    <a:lstStyle/>
                    <a:p>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6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ATM-C </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altLang="en-US" sz="16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ATM-</a:t>
                      </a:r>
                      <a:r>
                        <a:rPr lang="en-US" altLang="en-US" sz="1600" b="1"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W</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p>
                      <a:pPr algn="ctr"/>
                      <a:r>
                        <a:rPr lang="el-GR" sz="1600" b="1" dirty="0" smtClean="0">
                          <a:solidFill>
                            <a:schemeClr val="tx2"/>
                          </a:solidFill>
                        </a:rPr>
                        <a:t>Διαφορά Υπέρ του ΑΤΜ</a:t>
                      </a:r>
                      <a:r>
                        <a:rPr lang="en-US" sz="1600" b="1" dirty="0" smtClean="0">
                          <a:solidFill>
                            <a:schemeClr val="tx2"/>
                          </a:solidFill>
                        </a:rPr>
                        <a:t>-W</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Αύξηση</a:t>
                      </a:r>
                      <a:r>
                        <a:rPr lang="el-GR" sz="1600" baseline="0" dirty="0" smtClean="0">
                          <a:solidFill>
                            <a:schemeClr val="tx2"/>
                          </a:solidFill>
                        </a:rPr>
                        <a:t> στα έσοδα</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16.200$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19.800$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3.600$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Αύξηση στα ετήσια λειτουργικά κόστη:</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Άμεσα υλικά</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2.200$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4.100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(1.900$)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Άμεση εργασία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2.100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3.050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(950)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r>
                        <a:rPr lang="el-GR" sz="1600" dirty="0" smtClean="0">
                          <a:solidFill>
                            <a:schemeClr val="tx2"/>
                          </a:solidFill>
                        </a:rPr>
                        <a:t>Μεταβλητά</a:t>
                      </a:r>
                      <a:r>
                        <a:rPr lang="el-GR" sz="1600" baseline="0" dirty="0" smtClean="0">
                          <a:solidFill>
                            <a:schemeClr val="tx2"/>
                          </a:solidFill>
                        </a:rPr>
                        <a:t> γενικά βιομηχανικά έξοδα</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4.300$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7.150$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(2.850$)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Σταθερά </a:t>
                      </a:r>
                      <a:r>
                        <a:rPr lang="el-GR" sz="1600" baseline="0" dirty="0" smtClean="0">
                          <a:solidFill>
                            <a:schemeClr val="tx2"/>
                          </a:solidFill>
                        </a:rPr>
                        <a:t>γενικά βιομηχανικά έξοδα</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11.900$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12.650$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c>
                  <a:txBody>
                    <a:bodyPr/>
                    <a:lstStyle/>
                    <a:p>
                      <a:pPr algn="r"/>
                      <a:r>
                        <a:rPr lang="el-GR" sz="1600" dirty="0" smtClean="0">
                          <a:solidFill>
                            <a:schemeClr val="tx2"/>
                          </a:solidFill>
                        </a:rPr>
                        <a:t>750$</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E0E3"/>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21556</TotalTime>
  <Words>6553</Words>
  <Application>Microsoft Office PowerPoint</Application>
  <PresentationFormat>On-screen Show (4:3)</PresentationFormat>
  <Paragraphs>812</Paragraphs>
  <Slides>47</Slides>
  <Notes>1</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την Ανάλυση Αποφάσεων (διαφάνεια 1 από 2)</vt:lpstr>
      <vt:lpstr>Έννοιες που Διέπουν την Ανάλυση Αποφάσεων (διαφάνεια 2 of 2)</vt:lpstr>
      <vt:lpstr>Έννοιες που Διέπουν Οριακή Ανάλυση</vt:lpstr>
      <vt:lpstr>Οριακή Ανάλυση</vt:lpstr>
      <vt:lpstr>Μη Σχετικά Κόστη και Έσοδα</vt:lpstr>
      <vt:lpstr>Οριακή Ανάλυση</vt:lpstr>
      <vt:lpstr>Κόστη Ευκαιρίας</vt:lpstr>
      <vt:lpstr>PowerPoint Presentation</vt:lpstr>
      <vt:lpstr>ΕΝΟΤΗΤΑ 2: ΛΟΓΙΣΤΙΚΕΣ ΕΦΑΡΜΟΓΕΣ</vt:lpstr>
      <vt:lpstr>Οριακή Ανάλυση για  Αποφάσεις Εξωτερικής Ανάθεσης</vt:lpstr>
      <vt:lpstr>Ανάλυση Εξωτερικής Ανάθεσης</vt:lpstr>
      <vt:lpstr>Ανάλυση Εξωτερικής Ανάθεσης: Παράδειγμα</vt:lpstr>
      <vt:lpstr>Οριακή Ανάλυση: Απόφαση Εξωτερικής Ανάθεσης </vt:lpstr>
      <vt:lpstr>PowerPoint Presentation</vt:lpstr>
      <vt:lpstr>Οριακή Ανάλυση για  Αποφάσεις Ειδικών Παραγγελιών</vt:lpstr>
      <vt:lpstr>Ανάλυση Ειδικής Παραγγελίας: Σύγκριση Τιμής και Οριακού Κόστους (διαφάνεια 1 από 2)</vt:lpstr>
      <vt:lpstr>Ανάλυση Ειδικής Παραγγελίας: Σύγκριση Τιμής και Οριακού Κόστους (διαφάνεια 2 of 2)</vt:lpstr>
      <vt:lpstr>Οριακή Ανάλυση: Απόφαση Ειδικής Παραγγελίας</vt:lpstr>
      <vt:lpstr>Ανάλυση Ειδικής Παραγγελίας:  Ελάχιστη Τιμή Προσφοράς για Ειδική Παραγγελία</vt:lpstr>
      <vt:lpstr>PowerPoint Presentation</vt:lpstr>
      <vt:lpstr>Οριακή Ανάλυση για  Αποφάσεις Κερδοφορίας Τομέα</vt:lpstr>
      <vt:lpstr>Ανάλυση Κερδοφορίας Τομέα </vt:lpstr>
      <vt:lpstr>Τμηματοποιημένη Κατάσταση Αποτελεσμάτων Χρήσης</vt:lpstr>
      <vt:lpstr>Οριακή Ανάλυση: Απόφαση Κερδοφορίας Τομέα (Περίπτωση 1)</vt:lpstr>
      <vt:lpstr>Οριακή Ανάλυση: Απόφαση Κερδοφορίας Τομέα (Περίπτωση 2)</vt:lpstr>
      <vt:lpstr>PowerPoint Presentation</vt:lpstr>
      <vt:lpstr>Οριακή Ανάλυση για Αποφάσεις Μείγματος Πωλήσεων</vt:lpstr>
      <vt:lpstr>Ανάλυση Μείγματος Πωλήσεων (διαφάνεια 1 από 2)</vt:lpstr>
      <vt:lpstr>Ανάλυση Μείγματος Πωλήσεων (διαφάνεια 2 of 2)</vt:lpstr>
      <vt:lpstr>Οριακή Ανάλυση: Απόφαση Μείγματος Πωλήσεων που Περιλαμβάνει Περιορισμένους Πόρους (Κατάταξη κατά Σειρά)</vt:lpstr>
      <vt:lpstr>Αριθμός Μονάδων (διαφάνεια 1 από 2)</vt:lpstr>
      <vt:lpstr>Αριθμός Μονάδων (διαφάνεια 2 of 2)</vt:lpstr>
      <vt:lpstr>Οριακή Ανάλυση: Απόφαση Μείγματος Πωλήσεων που Περιλαμβάνει Περιορισμένους Πόρους (Αριθμός Μονάδων)</vt:lpstr>
      <vt:lpstr>PowerPoint Presentation</vt:lpstr>
      <vt:lpstr>Οριακή Ανάλυση για  Αποφάσεις Πώλησης ή Πρόσθετης Επεξεργασίας</vt:lpstr>
      <vt:lpstr>Ανάλυση Πώλησης ή Πρόσθετης Επεξεργασίας (διαφάνεια 1 από 3)</vt:lpstr>
      <vt:lpstr>Ανάλυση Πώλησης ή Πρόσθετης Επεξεργασίας (διαφάνεια 2 από 3)</vt:lpstr>
      <vt:lpstr>Ανάλυση Πώλησης ή Πρόσθετης Επεξεργασίας (διαφάνεια 3 από 3)</vt:lpstr>
      <vt:lpstr>Οριακή Ανάλυση:  Απόφαση Πώλησης ή Πρόσθετης Επεξεργασίας</vt:lpstr>
      <vt:lpstr>PowerPoint Presentation</vt:lpstr>
      <vt:lpstr>ΕΝΟΤΗΤΑ 3: ΕΠΙΧΕΙΡΗΜΑΤΙΚΕΣ ΕΦΑΡΜΟΓΕΣ</vt:lpstr>
      <vt:lpstr>Η Διαδικασία Διαχείρισης</vt:lpstr>
      <vt:lpstr>Βραχυπρόθεσμες Αποφάσεις και Διαδικασία Διαχείρισης</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1493</cp:revision>
  <dcterms:created xsi:type="dcterms:W3CDTF">2009-12-22T16:31:00Z</dcterms:created>
  <dcterms:modified xsi:type="dcterms:W3CDTF">2018-02-26T12:42:08Z</dcterms:modified>
</cp:coreProperties>
</file>