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  <p:sldId id="276" r:id="rId3"/>
    <p:sldId id="277" r:id="rId4"/>
    <p:sldId id="27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03-May-23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368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03-May-23</a:t>
            </a:fld>
            <a:endParaRPr lang="en-US" spc="5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413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03-May-23</a:t>
            </a:fld>
            <a:endParaRPr lang="en-US" spc="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5903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03-May-23</a:t>
            </a:fld>
            <a:endParaRPr lang="en-US" spc="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474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03-May-23</a:t>
            </a:fld>
            <a:endParaRPr lang="en-US" spc="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3340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03-May-23</a:t>
            </a:fld>
            <a:endParaRPr lang="en-US" spc="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6016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03-May-23</a:t>
            </a:fld>
            <a:endParaRPr lang="en-US" spc="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4289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03-May-23</a:t>
            </a:fld>
            <a:endParaRPr lang="en-US" spc="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5926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03-May-23</a:t>
            </a:fld>
            <a:endParaRPr lang="en-US" spc="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038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03-May-23</a:t>
            </a:fld>
            <a:endParaRPr lang="en-US" spc="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182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03-May-23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623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03-May-23</a:t>
            </a:fld>
            <a:endParaRPr lang="en-US" spc="5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635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03-May-23</a:t>
            </a:fld>
            <a:endParaRPr lang="en-US" spc="5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354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03-May-23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089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03-May-23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723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03-May-23</a:t>
            </a:fld>
            <a:endParaRPr lang="en-US" spc="5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970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03-May-23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effectLst>
                <a:outerShdw blurRad="50800" dist="38100" dir="2700000" algn="tl" rotWithShape="0">
                  <a:prstClr val="black">
                    <a:alpha val="43000"/>
                  </a:prstClr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326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03-May-23</a:t>
            </a:fld>
            <a:endParaRPr lang="en-US" spc="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spc="5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05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EE224-4387-4B1B-9248-C9422F9796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15736" y="640081"/>
            <a:ext cx="5916145" cy="3812102"/>
          </a:xfrm>
        </p:spPr>
        <p:txBody>
          <a:bodyPr anchor="b">
            <a:normAutofit/>
          </a:bodyPr>
          <a:lstStyle/>
          <a:p>
            <a:r>
              <a:rPr lang="el-GR" sz="4200" b="1" dirty="0">
                <a:solidFill>
                  <a:srgbClr val="C00000"/>
                </a:solidFill>
              </a:rPr>
              <a:t>Συνέντευξη Κινητοποίησης</a:t>
            </a:r>
            <a:br>
              <a:rPr lang="el-GR" sz="4200" b="1" dirty="0">
                <a:solidFill>
                  <a:srgbClr val="C00000"/>
                </a:solidFill>
              </a:rPr>
            </a:br>
            <a:br>
              <a:rPr lang="el-GR" sz="3600" dirty="0">
                <a:solidFill>
                  <a:schemeClr val="tx2"/>
                </a:solidFill>
              </a:rPr>
            </a:br>
            <a:r>
              <a:rPr lang="el-GR" sz="3600" dirty="0">
                <a:solidFill>
                  <a:schemeClr val="accent1">
                    <a:lumMod val="75000"/>
                  </a:schemeClr>
                </a:solidFill>
              </a:rPr>
              <a:t>ΦΡΟΝΤΙΣΤΗΡΙΟ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8B8F60-512E-42F6-A5F5-63C6C71BFF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15736" y="4891972"/>
            <a:ext cx="5916145" cy="898634"/>
          </a:xfrm>
        </p:spPr>
        <p:txBody>
          <a:bodyPr anchor="t">
            <a:normAutofit/>
          </a:bodyPr>
          <a:lstStyle/>
          <a:p>
            <a:r>
              <a:rPr lang="el-GR" sz="2400" dirty="0">
                <a:solidFill>
                  <a:schemeClr val="tx2"/>
                </a:solidFill>
              </a:rPr>
              <a:t>ΔΙΑΤΡΟΦΙΚΗ ΣΥΜΒΟΥΛΕΥΤΙΚΗ</a:t>
            </a:r>
          </a:p>
          <a:p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D200A-0C16-433B-9FE7-8D01B85F97A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799" r="37002"/>
          <a:stretch/>
        </p:blipFill>
        <p:spPr>
          <a:xfrm>
            <a:off x="20" y="10"/>
            <a:ext cx="4657325" cy="685799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BF39A5D-5C55-4858-B179-88E0FB3BE2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38489" y="105021"/>
            <a:ext cx="782180" cy="7927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E62E85D-FDC4-40EF-9D42-7C1C84957301}"/>
              </a:ext>
            </a:extLst>
          </p:cNvPr>
          <p:cNvSpPr txBox="1"/>
          <p:nvPr/>
        </p:nvSpPr>
        <p:spPr>
          <a:xfrm>
            <a:off x="7732696" y="200292"/>
            <a:ext cx="35579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dirty="0">
                <a:solidFill>
                  <a:schemeClr val="tx2"/>
                </a:solidFill>
              </a:rPr>
              <a:t>ΤΜΗΜΑ ΕΠΙΣΤΗΜΗΣ ΔΙΑΤΡΟΦΗΣ ΚΑΙ ΔΙΑΙΤΟΛΟΓΙΑΣ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1EBD0C9-72DC-444E-92E7-DB9B4F13C59A}"/>
              </a:ext>
            </a:extLst>
          </p:cNvPr>
          <p:cNvSpPr txBox="1"/>
          <p:nvPr/>
        </p:nvSpPr>
        <p:spPr>
          <a:xfrm>
            <a:off x="8028608" y="6106648"/>
            <a:ext cx="40920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dirty="0">
                <a:solidFill>
                  <a:schemeClr val="tx2"/>
                </a:solidFill>
              </a:rPr>
              <a:t>Δρ. Ευαγγελία </a:t>
            </a:r>
            <a:r>
              <a:rPr lang="el-GR" dirty="0" err="1">
                <a:solidFill>
                  <a:schemeClr val="tx2"/>
                </a:solidFill>
              </a:rPr>
              <a:t>Φάππα</a:t>
            </a:r>
            <a:endParaRPr lang="el-GR" dirty="0">
              <a:solidFill>
                <a:schemeClr val="tx2"/>
              </a:solidFill>
            </a:endParaRPr>
          </a:p>
          <a:p>
            <a:pPr algn="r"/>
            <a:r>
              <a:rPr lang="el-GR" dirty="0">
                <a:solidFill>
                  <a:schemeClr val="tx2"/>
                </a:solidFill>
              </a:rPr>
              <a:t>Διαιτολόγος - Διατροφολόγος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675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F0A64-B199-8E56-E81E-886452D4C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-88641"/>
            <a:ext cx="10018713" cy="1752599"/>
          </a:xfrm>
        </p:spPr>
        <p:txBody>
          <a:bodyPr>
            <a:normAutofit/>
          </a:bodyPr>
          <a:lstStyle/>
          <a:p>
            <a:r>
              <a:rPr lang="el-GR" sz="2800" b="1" dirty="0">
                <a:latin typeface="Calibri" panose="020F0502020204030204" pitchFamily="34" charset="0"/>
                <a:cs typeface="Times New Roman" panose="02020603050405020304" pitchFamily="18" charset="0"/>
              </a:rPr>
              <a:t>Ι. Αποκριθείτε στις ακόλουθες δηλώσεις των ασθενών, χρησιμοποιώντας ανακλαστική ακρόαση.</a:t>
            </a:r>
            <a:endParaRPr lang="en-US" sz="28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17EA02-32D3-BE52-9466-D3F277D853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7501" y="2480386"/>
            <a:ext cx="10187408" cy="3124201"/>
          </a:xfrm>
        </p:spPr>
        <p:txBody>
          <a:bodyPr>
            <a:no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l-G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Α:</a:t>
            </a:r>
            <a:r>
              <a:rPr lang="el-G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Ξέρω ότι το κόκκινο κρέας αυξάνει τη χοληστερίνη, αλλά μου αρέσουν πολύ τα σουβλάκια…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l-G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Α:</a:t>
            </a:r>
            <a:r>
              <a:rPr lang="el-G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Προτιμώ να τρώω το μεσημέρι το κυρίως γεύμα μου, αλλά τι να κάνω όταν κανονίζουμε με το σύζυγο να βγούμε με φίλους το βράδυ για φαγητό;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l-G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Α:</a:t>
            </a:r>
            <a:r>
              <a:rPr lang="el-G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Θέλω να αυξήσω τη φυσική μου δραστηριότητα, αλλά δεν βρίσκω παρέα για να ξεκινήσω κάποιο χόμπι.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l-G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Α: </a:t>
            </a:r>
            <a:r>
              <a:rPr lang="el-G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Καταλαβαίνω ότι τα </a:t>
            </a:r>
            <a:r>
              <a:rPr lang="el-G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τριγλυκερίδιά</a:t>
            </a:r>
            <a:r>
              <a:rPr lang="el-G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μου αυξήθηκαν από τα γλυκά, αλλά τα έχω μειώσει ήδη πάρα πολύ, το καθημερινό πρωινό γλυκό είναι για μένα ευτυχία.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373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F0A64-B199-8E56-E81E-886452D4C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23331"/>
            <a:ext cx="10018713" cy="1752599"/>
          </a:xfrm>
        </p:spPr>
        <p:txBody>
          <a:bodyPr>
            <a:normAutofit/>
          </a:bodyPr>
          <a:lstStyle/>
          <a:p>
            <a:r>
              <a:rPr lang="el-GR" sz="2800" b="1" dirty="0">
                <a:latin typeface="Calibri" panose="020F0502020204030204" pitchFamily="34" charset="0"/>
                <a:cs typeface="Times New Roman" panose="02020603050405020304" pitchFamily="18" charset="0"/>
              </a:rPr>
              <a:t>Ι. Αποκριθείτε στις ακόλουθες δηλώσεις των ασθενών, χρησιμοποιώντας ανακλαστική ακρόαση.</a:t>
            </a:r>
            <a:endParaRPr lang="en-US" sz="28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17EA02-32D3-BE52-9466-D3F277D853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2816" y="2359089"/>
            <a:ext cx="9618240" cy="3124201"/>
          </a:xfrm>
        </p:spPr>
        <p:txBody>
          <a:bodyPr>
            <a:noAutofit/>
          </a:bodyPr>
          <a:lstStyle/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 startAt="5"/>
              <a:tabLst>
                <a:tab pos="457200" algn="l"/>
              </a:tabLst>
            </a:pP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l-G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l-G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Όταν τρώμε έξω με το σύζυγο, δεν υπάρχει μέτρο στο φαγητό. Προσπαθώ, αλλά παραγγέλνει το σύμπαν! Τι να κάνω; Να μη βγαίνω για φαγητό; Να μου κόψετε κι άλλο φαγητό από τις άλλες μέρες ώστε να χάνω βάρος παρά το φαγητό έξω.</a:t>
            </a:r>
          </a:p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 startAt="5"/>
              <a:tabLst>
                <a:tab pos="457200" algn="l"/>
              </a:tabLst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 startAt="5"/>
              <a:tabLst>
                <a:tab pos="457200" algn="l"/>
              </a:tabLst>
            </a:pPr>
            <a:r>
              <a:rPr lang="el-G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Α:</a:t>
            </a:r>
            <a:r>
              <a:rPr lang="el-G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Προσπαθώ να τρώω πιο σωστά, αλλά 14:00 – 19:00 που είναι τα παιδιά στο σπίτι τρώω κυριολεκτικά ό,τι βρω. Τι μπορώ να κάνω εκείνη την ώρα;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 startAt="5"/>
              <a:tabLst>
                <a:tab pos="457200" algn="l"/>
              </a:tabLst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 startAt="5"/>
              <a:tabLst>
                <a:tab pos="457200" algn="l"/>
              </a:tabLst>
            </a:pPr>
            <a:r>
              <a:rPr lang="el-G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Α:</a:t>
            </a:r>
            <a:r>
              <a:rPr lang="el-G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Δεν έχω χάσει κανένα γεύμα και τρώω όλα όσα έχουμε πει προσπαθώντας να φάω και λίγο παραπάνω, δε νιώθω όμως καθόλου πείνα. Κάνω κάτι λάθος;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445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A4112-44FE-8E90-A80A-853AC936C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4837" y="191277"/>
            <a:ext cx="10225607" cy="1752599"/>
          </a:xfrm>
        </p:spPr>
        <p:txBody>
          <a:bodyPr>
            <a:normAutofit/>
          </a:bodyPr>
          <a:lstStyle/>
          <a:p>
            <a:r>
              <a:rPr lang="el-GR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ΙΙ. Αναπτύξτε ασυμφωνία σε κάθε μια από τις παρακάτω περιπτώσεις με δηλώσεις/ ερωτήσεις που αντιστοιχούν στα 3 βήματα.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EAD9AD-263E-B9DB-576B-1755E8DEED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8285" y="2760305"/>
            <a:ext cx="10018713" cy="3124201"/>
          </a:xfrm>
        </p:spPr>
        <p:txBody>
          <a:bodyPr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l-G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Περίπτωση 1:</a:t>
            </a:r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Ασθενής με αυξημένη χοληστερίνη αίματος τρώει σουβλάκια 3 φορές/ εβδομάδα (2 πίτες, γύρο από όλα τη φορά).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l-G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Περίπτωση 2: </a:t>
            </a:r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Ασθενής με αυξημένα </a:t>
            </a:r>
            <a:r>
              <a:rPr lang="el-G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τριγλυκερίδια</a:t>
            </a:r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αίματος, πίνει 2 </a:t>
            </a:r>
            <a:r>
              <a:rPr lang="el-G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ουισκάκια</a:t>
            </a:r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κάθε βράδυ για να χαλαρώσει.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l-G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Περίπτωση 3: </a:t>
            </a:r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Ασθενής με δυσκοιλιότητα δεν τρώει καθόλου λαχανικά γιατί πιστεύει ότι θα «αντιδράσει» το έντερό του.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169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253</TotalTime>
  <Words>340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Corbel</vt:lpstr>
      <vt:lpstr>Parallax</vt:lpstr>
      <vt:lpstr>Συνέντευξη Κινητοποίησης  ΦΡΟΝΤΙΣΤΗΡΙΟ</vt:lpstr>
      <vt:lpstr>Ι. Αποκριθείτε στις ακόλουθες δηλώσεις των ασθενών, χρησιμοποιώντας ανακλαστική ακρόαση.</vt:lpstr>
      <vt:lpstr>Ι. Αποκριθείτε στις ακόλουθες δηλώσεις των ασθενών, χρησιμοποιώντας ανακλαστική ακρόαση.</vt:lpstr>
      <vt:lpstr>ΙΙ. Αναπτύξτε ασυμφωνία σε κάθε μια από τις παρακάτω περιπτώσεις με δηλώσεις/ ερωτήσεις που αντιστοιχούν στα 3 βήματα.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Παραγοντεσ τροφικησ επιλογησ  φροντιστηριο</dc:title>
  <dc:creator>Evi Fappa</dc:creator>
  <cp:lastModifiedBy>Evi Fappa</cp:lastModifiedBy>
  <cp:revision>24</cp:revision>
  <dcterms:created xsi:type="dcterms:W3CDTF">2020-10-30T10:30:54Z</dcterms:created>
  <dcterms:modified xsi:type="dcterms:W3CDTF">2023-05-03T10:55:59Z</dcterms:modified>
</cp:coreProperties>
</file>