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70" r:id="rId7"/>
    <p:sldId id="260" r:id="rId8"/>
    <p:sldId id="269" r:id="rId9"/>
    <p:sldId id="261" r:id="rId10"/>
    <p:sldId id="262" r:id="rId11"/>
    <p:sldId id="263" r:id="rId12"/>
    <p:sldId id="264" r:id="rId13"/>
    <p:sldId id="265" r:id="rId14"/>
    <p:sldId id="266" r:id="rId15"/>
    <p:sldId id="271" r:id="rId16"/>
    <p:sldId id="272" r:id="rId17"/>
    <p:sldId id="273" r:id="rId18"/>
    <p:sldId id="274" r:id="rId19"/>
    <p:sldId id="275" r:id="rId20"/>
    <p:sldId id="276" r:id="rId21"/>
    <p:sldId id="277" r:id="rId22"/>
    <p:sldId id="279" r:id="rId23"/>
    <p:sldId id="278" r:id="rId24"/>
    <p:sldId id="281" r:id="rId25"/>
    <p:sldId id="280" r:id="rId2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660"/>
  </p:normalViewPr>
  <p:slideViewPr>
    <p:cSldViewPr snapToGrid="0">
      <p:cViewPr varScale="1">
        <p:scale>
          <a:sx n="66" d="100"/>
          <a:sy n="66" d="100"/>
        </p:scale>
        <p:origin x="58" y="5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39A4DF6-EA04-4E4E-AA99-96AE4F2CA51B}" type="datetimeFigureOut">
              <a:rPr lang="el-GR" smtClean="0"/>
              <a:t>4/6/2021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234129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39A4DF6-EA04-4E4E-AA99-96AE4F2CA51B}" type="datetimeFigureOut">
              <a:rPr lang="el-GR" smtClean="0"/>
              <a:t>4/6/2021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28336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39A4DF6-EA04-4E4E-AA99-96AE4F2CA51B}" type="datetimeFigureOut">
              <a:rPr lang="el-GR" smtClean="0"/>
              <a:t>4/6/2021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4151711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39A4DF6-EA04-4E4E-AA99-96AE4F2CA51B}" type="datetimeFigureOut">
              <a:rPr lang="el-GR" smtClean="0"/>
              <a:t>4/6/2021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395513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39A4DF6-EA04-4E4E-AA99-96AE4F2CA51B}" type="datetimeFigureOut">
              <a:rPr lang="el-GR" smtClean="0"/>
              <a:t>4/6/2021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350503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39A4DF6-EA04-4E4E-AA99-96AE4F2CA51B}" type="datetimeFigureOut">
              <a:rPr lang="el-GR" smtClean="0"/>
              <a:t>4/6/2021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1489606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39A4DF6-EA04-4E4E-AA99-96AE4F2CA51B}" type="datetimeFigureOut">
              <a:rPr lang="el-GR" smtClean="0"/>
              <a:t>4/6/2021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352153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39A4DF6-EA04-4E4E-AA99-96AE4F2CA51B}" type="datetimeFigureOut">
              <a:rPr lang="el-GR" smtClean="0"/>
              <a:t>4/6/2021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3903699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39A4DF6-EA04-4E4E-AA99-96AE4F2CA51B}" type="datetimeFigureOut">
              <a:rPr lang="el-GR" smtClean="0"/>
              <a:t>4/6/2021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128254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39A4DF6-EA04-4E4E-AA99-96AE4F2CA51B}" type="datetimeFigureOut">
              <a:rPr lang="el-GR" smtClean="0"/>
              <a:t>4/6/2021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2618919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39A4DF6-EA04-4E4E-AA99-96AE4F2CA51B}" type="datetimeFigureOut">
              <a:rPr lang="el-GR" smtClean="0"/>
              <a:t>4/6/2021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EDBA962-0B8A-4456-AABD-384FA8328D59}" type="slidenum">
              <a:rPr lang="el-GR" smtClean="0"/>
              <a:t>‹#›</a:t>
            </a:fld>
            <a:endParaRPr lang="el-GR"/>
          </a:p>
        </p:txBody>
      </p:sp>
    </p:spTree>
    <p:extLst>
      <p:ext uri="{BB962C8B-B14F-4D97-AF65-F5344CB8AC3E}">
        <p14:creationId xmlns:p14="http://schemas.microsoft.com/office/powerpoint/2010/main" val="70920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A4DF6-EA04-4E4E-AA99-96AE4F2CA51B}" type="datetimeFigureOut">
              <a:rPr lang="el-GR" smtClean="0"/>
              <a:t>4/6/2021</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BA962-0B8A-4456-AABD-384FA8328D59}" type="slidenum">
              <a:rPr lang="el-GR" smtClean="0"/>
              <a:t>‹#›</a:t>
            </a:fld>
            <a:endParaRPr lang="el-GR"/>
          </a:p>
        </p:txBody>
      </p:sp>
    </p:spTree>
    <p:extLst>
      <p:ext uri="{BB962C8B-B14F-4D97-AF65-F5344CB8AC3E}">
        <p14:creationId xmlns:p14="http://schemas.microsoft.com/office/powerpoint/2010/main" val="380191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153272"/>
          </a:xfrm>
        </p:spPr>
        <p:txBody>
          <a:bodyPr>
            <a:normAutofit/>
          </a:bodyPr>
          <a:lstStyle/>
          <a:p>
            <a:r>
              <a:rPr lang="el-GR" sz="4000" dirty="0" smtClean="0"/>
              <a:t>Καρποφόρα όργανα</a:t>
            </a:r>
            <a:endParaRPr lang="el-GR" sz="4000" dirty="0"/>
          </a:p>
        </p:txBody>
      </p:sp>
      <p:sp>
        <p:nvSpPr>
          <p:cNvPr id="3" name="Υπότιτλος 2"/>
          <p:cNvSpPr>
            <a:spLocks noGrp="1"/>
          </p:cNvSpPr>
          <p:nvPr>
            <p:ph type="subTitle" idx="1"/>
          </p:nvPr>
        </p:nvSpPr>
        <p:spPr>
          <a:xfrm>
            <a:off x="1088021" y="4676172"/>
            <a:ext cx="10000526" cy="1435261"/>
          </a:xfrm>
        </p:spPr>
        <p:txBody>
          <a:bodyPr/>
          <a:lstStyle/>
          <a:p>
            <a:pPr algn="l"/>
            <a:r>
              <a:rPr lang="el-GR" dirty="0"/>
              <a:t>Εργαστήριο Δενδροκομίας</a:t>
            </a:r>
          </a:p>
          <a:p>
            <a:pPr algn="l"/>
            <a:r>
              <a:rPr lang="el-GR" dirty="0"/>
              <a:t>Τμήμα Γεωπονίας                                                                      Δ.  Τσιλιάνος </a:t>
            </a:r>
          </a:p>
          <a:p>
            <a:pPr algn="l"/>
            <a:r>
              <a:rPr lang="el-GR" dirty="0"/>
              <a:t>Πανεπιστήμιο Πελοποννήσου                                                Π.  Καλογερόπουλος</a:t>
            </a:r>
          </a:p>
          <a:p>
            <a:endParaRPr lang="el-GR" dirty="0"/>
          </a:p>
        </p:txBody>
      </p:sp>
    </p:spTree>
    <p:extLst>
      <p:ext uri="{BB962C8B-B14F-4D97-AF65-F5344CB8AC3E}">
        <p14:creationId xmlns:p14="http://schemas.microsoft.com/office/powerpoint/2010/main" val="150891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a:blip r:embed="rId2"/>
          <a:stretch>
            <a:fillRect/>
          </a:stretch>
        </p:blipFill>
        <p:spPr>
          <a:xfrm>
            <a:off x="729204" y="378112"/>
            <a:ext cx="5301204" cy="5687021"/>
          </a:xfrm>
          <a:prstGeom prst="rect">
            <a:avLst/>
          </a:prstGeom>
        </p:spPr>
      </p:pic>
      <p:pic>
        <p:nvPicPr>
          <p:cNvPr id="5" name="Εικόνα 4"/>
          <p:cNvPicPr/>
          <p:nvPr/>
        </p:nvPicPr>
        <p:blipFill>
          <a:blip r:embed="rId3"/>
          <a:stretch>
            <a:fillRect/>
          </a:stretch>
        </p:blipFill>
        <p:spPr>
          <a:xfrm>
            <a:off x="6146157" y="378113"/>
            <a:ext cx="5463251" cy="5687021"/>
          </a:xfrm>
          <a:prstGeom prst="rect">
            <a:avLst/>
          </a:prstGeom>
        </p:spPr>
      </p:pic>
      <p:sp>
        <p:nvSpPr>
          <p:cNvPr id="6" name="Ορθογώνιο 5"/>
          <p:cNvSpPr/>
          <p:nvPr/>
        </p:nvSpPr>
        <p:spPr>
          <a:xfrm>
            <a:off x="2187615" y="6204030"/>
            <a:ext cx="8241175" cy="430887"/>
          </a:xfrm>
          <a:prstGeom prst="rect">
            <a:avLst/>
          </a:prstGeom>
        </p:spPr>
        <p:txBody>
          <a:bodyPr wrap="square">
            <a:spAutoFit/>
          </a:bodyPr>
          <a:lstStyle/>
          <a:p>
            <a:r>
              <a:rPr lang="en-US" i="1" dirty="0" smtClean="0">
                <a:latin typeface="Calibri" panose="020F0502020204030204" pitchFamily="34" charset="0"/>
                <a:ea typeface="Calibri" panose="020F0502020204030204" pitchFamily="34" charset="0"/>
                <a:cs typeface="Times New Roman" panose="02020603050405020304" pitchFamily="18" charset="0"/>
              </a:rPr>
              <a:t>     </a:t>
            </a:r>
            <a:r>
              <a:rPr lang="en-US" sz="2200" i="1" dirty="0" smtClean="0">
                <a:latin typeface="Calibri" panose="020F0502020204030204" pitchFamily="34" charset="0"/>
                <a:ea typeface="Calibri" panose="020F0502020204030204" pitchFamily="34" charset="0"/>
                <a:cs typeface="Times New Roman" panose="02020603050405020304" pitchFamily="18" charset="0"/>
              </a:rPr>
              <a:t>Dormant                                                                                Silver </a:t>
            </a:r>
            <a:r>
              <a:rPr lang="en-US" sz="2200" i="1" dirty="0">
                <a:latin typeface="Calibri" panose="020F0502020204030204" pitchFamily="34" charset="0"/>
                <a:ea typeface="Calibri" panose="020F0502020204030204" pitchFamily="34" charset="0"/>
                <a:cs typeface="Times New Roman" panose="02020603050405020304" pitchFamily="18" charset="0"/>
              </a:rPr>
              <a:t>tip </a:t>
            </a:r>
            <a:endParaRPr lang="el-GR" sz="2200" i="1" dirty="0"/>
          </a:p>
        </p:txBody>
      </p:sp>
    </p:spTree>
    <p:extLst>
      <p:ext uri="{BB962C8B-B14F-4D97-AF65-F5344CB8AC3E}">
        <p14:creationId xmlns:p14="http://schemas.microsoft.com/office/powerpoint/2010/main" val="374430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a:blip r:embed="rId2"/>
          <a:stretch>
            <a:fillRect/>
          </a:stretch>
        </p:blipFill>
        <p:spPr>
          <a:xfrm>
            <a:off x="544081" y="545295"/>
            <a:ext cx="5995684" cy="5164454"/>
          </a:xfrm>
          <a:prstGeom prst="rect">
            <a:avLst/>
          </a:prstGeom>
        </p:spPr>
      </p:pic>
      <p:pic>
        <p:nvPicPr>
          <p:cNvPr id="5" name="Εικόνα 4"/>
          <p:cNvPicPr/>
          <p:nvPr/>
        </p:nvPicPr>
        <p:blipFill>
          <a:blip r:embed="rId3"/>
          <a:stretch>
            <a:fillRect/>
          </a:stretch>
        </p:blipFill>
        <p:spPr>
          <a:xfrm>
            <a:off x="6667019" y="561582"/>
            <a:ext cx="5147841" cy="5148167"/>
          </a:xfrm>
          <a:prstGeom prst="rect">
            <a:avLst/>
          </a:prstGeom>
        </p:spPr>
      </p:pic>
      <p:sp>
        <p:nvSpPr>
          <p:cNvPr id="6" name="Ορθογώνιο 5"/>
          <p:cNvSpPr/>
          <p:nvPr/>
        </p:nvSpPr>
        <p:spPr>
          <a:xfrm>
            <a:off x="2720051" y="5891514"/>
            <a:ext cx="7824486" cy="430887"/>
          </a:xfrm>
          <a:prstGeom prst="rect">
            <a:avLst/>
          </a:prstGeom>
        </p:spPr>
        <p:txBody>
          <a:bodyPr wrap="square">
            <a:spAutoFit/>
          </a:bodyPr>
          <a:lstStyle/>
          <a:p>
            <a:r>
              <a:rPr lang="en-US" sz="2200" i="1" dirty="0" smtClean="0">
                <a:latin typeface="Calibri" panose="020F0502020204030204" pitchFamily="34" charset="0"/>
                <a:ea typeface="Calibri" panose="020F0502020204030204" pitchFamily="34" charset="0"/>
                <a:cs typeface="Times New Roman" panose="02020603050405020304" pitchFamily="18" charset="0"/>
              </a:rPr>
              <a:t>Green tip                                                                              Half-inch </a:t>
            </a:r>
            <a:r>
              <a:rPr lang="en-US" sz="2200" i="1" dirty="0">
                <a:latin typeface="Calibri" panose="020F0502020204030204" pitchFamily="34" charset="0"/>
                <a:ea typeface="Calibri" panose="020F0502020204030204" pitchFamily="34" charset="0"/>
                <a:cs typeface="Times New Roman" panose="02020603050405020304" pitchFamily="18" charset="0"/>
              </a:rPr>
              <a:t>tip </a:t>
            </a:r>
            <a:endParaRPr lang="el-GR" sz="2200" i="1" dirty="0"/>
          </a:p>
        </p:txBody>
      </p:sp>
    </p:spTree>
    <p:extLst>
      <p:ext uri="{BB962C8B-B14F-4D97-AF65-F5344CB8AC3E}">
        <p14:creationId xmlns:p14="http://schemas.microsoft.com/office/powerpoint/2010/main" val="4132687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a:blip r:embed="rId2"/>
          <a:stretch>
            <a:fillRect/>
          </a:stretch>
        </p:blipFill>
        <p:spPr>
          <a:xfrm>
            <a:off x="486137" y="471619"/>
            <a:ext cx="5578996" cy="5341814"/>
          </a:xfrm>
          <a:prstGeom prst="rect">
            <a:avLst/>
          </a:prstGeom>
        </p:spPr>
      </p:pic>
      <p:pic>
        <p:nvPicPr>
          <p:cNvPr id="5" name="Εικόνα 4"/>
          <p:cNvPicPr/>
          <p:nvPr/>
        </p:nvPicPr>
        <p:blipFill>
          <a:blip r:embed="rId3"/>
          <a:stretch>
            <a:fillRect/>
          </a:stretch>
        </p:blipFill>
        <p:spPr>
          <a:xfrm>
            <a:off x="6157732" y="483097"/>
            <a:ext cx="5613721" cy="5318857"/>
          </a:xfrm>
          <a:prstGeom prst="rect">
            <a:avLst/>
          </a:prstGeom>
        </p:spPr>
      </p:pic>
      <p:sp>
        <p:nvSpPr>
          <p:cNvPr id="6" name="Ορθογώνιο 5"/>
          <p:cNvSpPr/>
          <p:nvPr/>
        </p:nvSpPr>
        <p:spPr>
          <a:xfrm>
            <a:off x="2013995" y="5926237"/>
            <a:ext cx="8785185" cy="430887"/>
          </a:xfrm>
          <a:prstGeom prst="rect">
            <a:avLst/>
          </a:prstGeom>
        </p:spPr>
        <p:txBody>
          <a:bodyPr wrap="square">
            <a:spAutoFit/>
          </a:bodyPr>
          <a:lstStyle/>
          <a:p>
            <a:r>
              <a:rPr lang="en-US" sz="2200" i="1" dirty="0" smtClean="0">
                <a:latin typeface="Calibri" panose="020F0502020204030204" pitchFamily="34" charset="0"/>
                <a:ea typeface="Calibri" panose="020F0502020204030204" pitchFamily="34" charset="0"/>
                <a:cs typeface="Times New Roman" panose="02020603050405020304" pitchFamily="18" charset="0"/>
              </a:rPr>
              <a:t>Tight cluster                                                                                Late pink </a:t>
            </a:r>
            <a:endParaRPr lang="el-GR" sz="2200" i="1" dirty="0"/>
          </a:p>
        </p:txBody>
      </p:sp>
    </p:spTree>
    <p:extLst>
      <p:ext uri="{BB962C8B-B14F-4D97-AF65-F5344CB8AC3E}">
        <p14:creationId xmlns:p14="http://schemas.microsoft.com/office/powerpoint/2010/main" val="408404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a:blip r:embed="rId2"/>
          <a:stretch>
            <a:fillRect/>
          </a:stretch>
        </p:blipFill>
        <p:spPr>
          <a:xfrm>
            <a:off x="335665" y="408668"/>
            <a:ext cx="5879937" cy="5450967"/>
          </a:xfrm>
          <a:prstGeom prst="rect">
            <a:avLst/>
          </a:prstGeom>
        </p:spPr>
      </p:pic>
      <p:pic>
        <p:nvPicPr>
          <p:cNvPr id="5" name="Εικόνα 4"/>
          <p:cNvPicPr/>
          <p:nvPr/>
        </p:nvPicPr>
        <p:blipFill>
          <a:blip r:embed="rId3"/>
          <a:stretch>
            <a:fillRect/>
          </a:stretch>
        </p:blipFill>
        <p:spPr>
          <a:xfrm>
            <a:off x="6308200" y="405114"/>
            <a:ext cx="5486403" cy="5454521"/>
          </a:xfrm>
          <a:prstGeom prst="rect">
            <a:avLst/>
          </a:prstGeom>
        </p:spPr>
      </p:pic>
      <p:sp>
        <p:nvSpPr>
          <p:cNvPr id="6" name="Ορθογώνιο 5"/>
          <p:cNvSpPr/>
          <p:nvPr/>
        </p:nvSpPr>
        <p:spPr>
          <a:xfrm>
            <a:off x="2071868" y="6030410"/>
            <a:ext cx="8299048" cy="430887"/>
          </a:xfrm>
          <a:prstGeom prst="rect">
            <a:avLst/>
          </a:prstGeom>
        </p:spPr>
        <p:txBody>
          <a:bodyPr wrap="square">
            <a:spAutoFit/>
          </a:bodyPr>
          <a:lstStyle/>
          <a:p>
            <a:r>
              <a:rPr lang="en-US" sz="2200" i="1" dirty="0" smtClean="0">
                <a:latin typeface="Calibri" panose="020F0502020204030204" pitchFamily="34" charset="0"/>
                <a:ea typeface="Calibri" panose="020F0502020204030204" pitchFamily="34" charset="0"/>
                <a:cs typeface="Times New Roman" panose="02020603050405020304" pitchFamily="18" charset="0"/>
              </a:rPr>
              <a:t>King bloom                                                                               </a:t>
            </a:r>
            <a:r>
              <a:rPr lang="en-US" sz="2200" i="1" dirty="0" smtClean="0">
                <a:latin typeface="Calibri" panose="020F0502020204030204" pitchFamily="34" charset="0"/>
                <a:ea typeface="Calibri" panose="020F0502020204030204" pitchFamily="34" charset="0"/>
                <a:cs typeface="Times New Roman" panose="02020603050405020304" pitchFamily="18" charset="0"/>
              </a:rPr>
              <a:t>Bloom</a:t>
            </a:r>
            <a:r>
              <a:rPr lang="en-US" sz="2200" i="1" dirty="0" smtClean="0">
                <a:latin typeface="Calibri" panose="020F0502020204030204" pitchFamily="34" charset="0"/>
                <a:ea typeface="Calibri" panose="020F0502020204030204" pitchFamily="34" charset="0"/>
                <a:cs typeface="Times New Roman" panose="02020603050405020304" pitchFamily="18" charset="0"/>
              </a:rPr>
              <a:t> </a:t>
            </a:r>
            <a:endParaRPr lang="el-GR" sz="2200" i="1" dirty="0"/>
          </a:p>
        </p:txBody>
      </p:sp>
    </p:spTree>
    <p:extLst>
      <p:ext uri="{BB962C8B-B14F-4D97-AF65-F5344CB8AC3E}">
        <p14:creationId xmlns:p14="http://schemas.microsoft.com/office/powerpoint/2010/main" val="288363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86137"/>
            <a:ext cx="10515600" cy="5690826"/>
          </a:xfrm>
        </p:spPr>
        <p:txBody>
          <a:bodyPr/>
          <a:lstStyle/>
          <a:p>
            <a:pPr marL="0" indent="0">
              <a:buNone/>
            </a:pPr>
            <a:r>
              <a:rPr lang="el-GR" dirty="0" smtClean="0"/>
              <a:t> </a:t>
            </a:r>
            <a:endParaRPr lang="el-GR" dirty="0"/>
          </a:p>
        </p:txBody>
      </p:sp>
      <p:pic>
        <p:nvPicPr>
          <p:cNvPr id="4" name="Εικόνα 3"/>
          <p:cNvPicPr/>
          <p:nvPr/>
        </p:nvPicPr>
        <p:blipFill>
          <a:blip r:embed="rId2"/>
          <a:stretch>
            <a:fillRect/>
          </a:stretch>
        </p:blipFill>
        <p:spPr>
          <a:xfrm>
            <a:off x="379867" y="381965"/>
            <a:ext cx="5743141" cy="5660020"/>
          </a:xfrm>
          <a:prstGeom prst="rect">
            <a:avLst/>
          </a:prstGeom>
        </p:spPr>
      </p:pic>
      <p:pic>
        <p:nvPicPr>
          <p:cNvPr id="5" name="Εικόνα 4"/>
          <p:cNvPicPr/>
          <p:nvPr/>
        </p:nvPicPr>
        <p:blipFill>
          <a:blip r:embed="rId3"/>
          <a:stretch>
            <a:fillRect/>
          </a:stretch>
        </p:blipFill>
        <p:spPr>
          <a:xfrm>
            <a:off x="6227180" y="381965"/>
            <a:ext cx="5689125" cy="5660020"/>
          </a:xfrm>
          <a:prstGeom prst="rect">
            <a:avLst/>
          </a:prstGeom>
        </p:spPr>
      </p:pic>
      <p:sp>
        <p:nvSpPr>
          <p:cNvPr id="6" name="Ορθογώνιο 5"/>
          <p:cNvSpPr/>
          <p:nvPr/>
        </p:nvSpPr>
        <p:spPr>
          <a:xfrm>
            <a:off x="2222339" y="6146157"/>
            <a:ext cx="9131461" cy="430887"/>
          </a:xfrm>
          <a:prstGeom prst="rect">
            <a:avLst/>
          </a:prstGeom>
        </p:spPr>
        <p:txBody>
          <a:bodyPr wrap="square">
            <a:spAutoFit/>
          </a:bodyPr>
          <a:lstStyle/>
          <a:p>
            <a:r>
              <a:rPr lang="en-US" sz="2200" dirty="0" smtClean="0">
                <a:latin typeface="Calibri" panose="020F0502020204030204" pitchFamily="34" charset="0"/>
                <a:ea typeface="Calibri" panose="020F0502020204030204" pitchFamily="34" charset="0"/>
                <a:cs typeface="Times New Roman" panose="02020603050405020304" pitchFamily="18" charset="0"/>
              </a:rPr>
              <a:t>     </a:t>
            </a:r>
            <a:r>
              <a:rPr lang="en-US" sz="2200" i="1" dirty="0" smtClean="0">
                <a:latin typeface="Calibri" panose="020F0502020204030204" pitchFamily="34" charset="0"/>
                <a:ea typeface="Calibri" panose="020F0502020204030204" pitchFamily="34" charset="0"/>
                <a:cs typeface="Times New Roman" panose="02020603050405020304" pitchFamily="18" charset="0"/>
              </a:rPr>
              <a:t>Petal fail                                                                             Early fruit set </a:t>
            </a:r>
            <a:endParaRPr lang="el-GR" sz="2200" i="1" dirty="0"/>
          </a:p>
        </p:txBody>
      </p:sp>
    </p:spTree>
    <p:extLst>
      <p:ext uri="{BB962C8B-B14F-4D97-AF65-F5344CB8AC3E}">
        <p14:creationId xmlns:p14="http://schemas.microsoft.com/office/powerpoint/2010/main" val="2817047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55585"/>
            <a:ext cx="10515600" cy="5621378"/>
          </a:xfrm>
        </p:spPr>
        <p:txBody>
          <a:bodyPr/>
          <a:lstStyle/>
          <a:p>
            <a:pPr marL="0" indent="0">
              <a:buNone/>
            </a:pPr>
            <a:r>
              <a:rPr lang="el-GR" dirty="0" smtClean="0"/>
              <a:t> </a:t>
            </a:r>
            <a:endParaRPr lang="el-GR" dirty="0"/>
          </a:p>
        </p:txBody>
      </p:sp>
      <p:pic>
        <p:nvPicPr>
          <p:cNvPr id="4" name="Εικόνα 3"/>
          <p:cNvPicPr/>
          <p:nvPr/>
        </p:nvPicPr>
        <p:blipFill>
          <a:blip r:embed="rId2"/>
          <a:stretch>
            <a:fillRect/>
          </a:stretch>
        </p:blipFill>
        <p:spPr>
          <a:xfrm>
            <a:off x="1414040" y="462987"/>
            <a:ext cx="9363919" cy="5416952"/>
          </a:xfrm>
          <a:prstGeom prst="rect">
            <a:avLst/>
          </a:prstGeom>
        </p:spPr>
      </p:pic>
      <p:sp>
        <p:nvSpPr>
          <p:cNvPr id="5" name="Ορθογώνιο 4"/>
          <p:cNvSpPr/>
          <p:nvPr/>
        </p:nvSpPr>
        <p:spPr>
          <a:xfrm>
            <a:off x="196770" y="5972537"/>
            <a:ext cx="11748303" cy="769441"/>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Σε δένδρο Αχλαδιάς διακρίνονται καρποφόροι οφθαλμοί (κόκκινα βέλη) και φυλλοφόροι οφθαλμοί (μπλέ βέλη).</a:t>
            </a:r>
            <a:endParaRPr lang="el-GR" sz="2200" i="1" dirty="0"/>
          </a:p>
        </p:txBody>
      </p:sp>
    </p:spTree>
    <p:extLst>
      <p:ext uri="{BB962C8B-B14F-4D97-AF65-F5344CB8AC3E}">
        <p14:creationId xmlns:p14="http://schemas.microsoft.com/office/powerpoint/2010/main" val="46911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55585"/>
            <a:ext cx="10515600" cy="5621378"/>
          </a:xfrm>
        </p:spPr>
        <p:txBody>
          <a:bodyPr/>
          <a:lstStyle/>
          <a:p>
            <a:pPr marL="0" indent="0">
              <a:buNone/>
            </a:pPr>
            <a:r>
              <a:rPr lang="el-GR" dirty="0" smtClean="0"/>
              <a:t> </a:t>
            </a:r>
            <a:endParaRPr lang="el-GR" dirty="0"/>
          </a:p>
        </p:txBody>
      </p:sp>
      <p:pic>
        <p:nvPicPr>
          <p:cNvPr id="4" name="Εικόνα 3"/>
          <p:cNvPicPr>
            <a:picLocks noChangeAspect="1"/>
          </p:cNvPicPr>
          <p:nvPr/>
        </p:nvPicPr>
        <p:blipFill>
          <a:blip r:embed="rId2"/>
          <a:stretch>
            <a:fillRect/>
          </a:stretch>
        </p:blipFill>
        <p:spPr>
          <a:xfrm>
            <a:off x="2858947" y="400427"/>
            <a:ext cx="6400799" cy="5776536"/>
          </a:xfrm>
          <a:prstGeom prst="rect">
            <a:avLst/>
          </a:prstGeom>
        </p:spPr>
      </p:pic>
      <p:sp>
        <p:nvSpPr>
          <p:cNvPr id="5" name="Ορθογώνιο 4"/>
          <p:cNvSpPr/>
          <p:nvPr/>
        </p:nvSpPr>
        <p:spPr>
          <a:xfrm>
            <a:off x="2858947" y="6332121"/>
            <a:ext cx="6400799" cy="430887"/>
          </a:xfrm>
          <a:prstGeom prst="rect">
            <a:avLst/>
          </a:prstGeom>
        </p:spPr>
        <p:txBody>
          <a:bodyPr wrap="square">
            <a:spAutoFit/>
          </a:bodyPr>
          <a:lstStyle/>
          <a:p>
            <a:r>
              <a:rPr lang="el-GR" sz="2200" i="1" dirty="0" smtClean="0">
                <a:latin typeface="Calibri" panose="020F0502020204030204" pitchFamily="34" charset="0"/>
                <a:ea typeface="Calibri" panose="020F0502020204030204" pitchFamily="34" charset="0"/>
                <a:cs typeface="Times New Roman" panose="02020603050405020304" pitchFamily="18" charset="0"/>
              </a:rPr>
              <a:t>         Σε δένδρο Κυδωνιάς διακρίνονται οι κορύνες.</a:t>
            </a:r>
            <a:r>
              <a:rPr lang="en-US" sz="2200" i="1" dirty="0" smtClean="0">
                <a:latin typeface="Calibri" panose="020F0502020204030204" pitchFamily="34" charset="0"/>
                <a:ea typeface="Calibri" panose="020F0502020204030204" pitchFamily="34" charset="0"/>
                <a:cs typeface="Times New Roman" panose="02020603050405020304" pitchFamily="18" charset="0"/>
              </a:rPr>
              <a:t> </a:t>
            </a:r>
            <a:endParaRPr lang="el-GR" sz="2200" dirty="0"/>
          </a:p>
        </p:txBody>
      </p:sp>
    </p:spTree>
    <p:extLst>
      <p:ext uri="{BB962C8B-B14F-4D97-AF65-F5344CB8AC3E}">
        <p14:creationId xmlns:p14="http://schemas.microsoft.com/office/powerpoint/2010/main" val="2497429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58815"/>
            <a:ext cx="10515600" cy="5818148"/>
          </a:xfrm>
        </p:spPr>
        <p:txBody>
          <a:bodyPr/>
          <a:lstStyle/>
          <a:p>
            <a:pPr marL="0" indent="0">
              <a:buNone/>
            </a:pPr>
            <a:r>
              <a:rPr lang="en-US" dirty="0" smtClean="0"/>
              <a:t> </a:t>
            </a:r>
            <a:endParaRPr lang="el-GR" dirty="0"/>
          </a:p>
        </p:txBody>
      </p:sp>
      <p:pic>
        <p:nvPicPr>
          <p:cNvPr id="4" name="Εικόνα 3"/>
          <p:cNvPicPr>
            <a:picLocks noChangeAspect="1"/>
          </p:cNvPicPr>
          <p:nvPr/>
        </p:nvPicPr>
        <p:blipFill>
          <a:blip r:embed="rId2"/>
          <a:stretch>
            <a:fillRect/>
          </a:stretch>
        </p:blipFill>
        <p:spPr>
          <a:xfrm>
            <a:off x="1687649" y="358815"/>
            <a:ext cx="8816702" cy="5845752"/>
          </a:xfrm>
          <a:prstGeom prst="rect">
            <a:avLst/>
          </a:prstGeom>
        </p:spPr>
      </p:pic>
      <p:sp>
        <p:nvSpPr>
          <p:cNvPr id="5" name="Ορθογώνιο 4"/>
          <p:cNvSpPr/>
          <p:nvPr/>
        </p:nvSpPr>
        <p:spPr>
          <a:xfrm>
            <a:off x="2060294" y="6366076"/>
            <a:ext cx="8241174"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Καρποί Κυδωνιάς. </a:t>
            </a:r>
            <a:r>
              <a:rPr lang="en-US" sz="2200" i="1" dirty="0" smtClean="0">
                <a:latin typeface="Calibri" panose="020F0502020204030204" pitchFamily="34" charset="0"/>
                <a:ea typeface="Calibri" panose="020F0502020204030204" pitchFamily="34" charset="0"/>
                <a:cs typeface="Times New Roman" panose="02020603050405020304" pitchFamily="18" charset="0"/>
              </a:rPr>
              <a:t> </a:t>
            </a:r>
            <a:endParaRPr lang="el-GR" sz="2200" dirty="0"/>
          </a:p>
        </p:txBody>
      </p:sp>
    </p:spTree>
    <p:extLst>
      <p:ext uri="{BB962C8B-B14F-4D97-AF65-F5344CB8AC3E}">
        <p14:creationId xmlns:p14="http://schemas.microsoft.com/office/powerpoint/2010/main" val="4207418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20861"/>
            <a:ext cx="10515600" cy="5656102"/>
          </a:xfrm>
        </p:spPr>
        <p:txBody>
          <a:bodyPr/>
          <a:lstStyle/>
          <a:p>
            <a:pPr marL="0" indent="0">
              <a:buNone/>
            </a:pPr>
            <a:r>
              <a:rPr lang="el-GR" dirty="0" smtClean="0"/>
              <a:t>  Ελιά</a:t>
            </a:r>
          </a:p>
          <a:p>
            <a:pPr marL="0" indent="0">
              <a:buNone/>
            </a:pPr>
            <a:r>
              <a:rPr lang="el-GR" dirty="0"/>
              <a:t> </a:t>
            </a:r>
            <a:r>
              <a:rPr lang="el-GR" dirty="0" smtClean="0"/>
              <a:t> Είναι αειθαλές και φέρει ξυλοφόρους και ανθοφόρους οφθαλμούς οι οποίοι δεν διακρίνονται μεταξύ τους. Οι οφθαλμοί είναι πολύ μικροί και μπορεί να είναι 2-3 οφθαλμοί ανά γόνατο. Ο επάκριος οφθαλμός είναι πάντα ξυλοφόρος. Καρποφορεί σε ξύλο παρελθόντος έτους από ανθοφόρους οφθαλμούς οι οποίοι φέρουν άνθη σε βοτρυώδη </a:t>
            </a:r>
            <a:r>
              <a:rPr lang="el-GR" dirty="0" smtClean="0"/>
              <a:t>ταξιαν-θία. </a:t>
            </a:r>
            <a:r>
              <a:rPr lang="el-GR" dirty="0" smtClean="0"/>
              <a:t>Επίσης, ένα μέρος της καρποφορίας μπορεί να προέρχεται από ταχυφυείς βλαστούς.</a:t>
            </a:r>
            <a:r>
              <a:rPr lang="en-US" dirty="0" smtClean="0"/>
              <a:t> </a:t>
            </a:r>
            <a:r>
              <a:rPr lang="el-GR" dirty="0" smtClean="0"/>
              <a:t>Στην Ελιά τα άνθη είναι δύο τύπων: α) τέλεια ή ερμαφρόδιτα και β) αρσενικά ή </a:t>
            </a:r>
            <a:r>
              <a:rPr lang="el-GR" dirty="0" smtClean="0"/>
              <a:t>στημονοφόρα. </a:t>
            </a:r>
            <a:endParaRPr lang="el-GR" dirty="0"/>
          </a:p>
        </p:txBody>
      </p:sp>
    </p:spTree>
    <p:extLst>
      <p:ext uri="{BB962C8B-B14F-4D97-AF65-F5344CB8AC3E}">
        <p14:creationId xmlns:p14="http://schemas.microsoft.com/office/powerpoint/2010/main" val="428340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303362" y="313402"/>
            <a:ext cx="7590539" cy="5798031"/>
          </a:xfrm>
          <a:prstGeom prst="rect">
            <a:avLst/>
          </a:prstGeom>
        </p:spPr>
      </p:pic>
      <p:sp>
        <p:nvSpPr>
          <p:cNvPr id="5" name="Ορθογώνιο 4"/>
          <p:cNvSpPr/>
          <p:nvPr/>
        </p:nvSpPr>
        <p:spPr>
          <a:xfrm>
            <a:off x="4039565" y="6250328"/>
            <a:ext cx="4386805"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Βοτρυώδη ταξιανθία σε Ελιά. </a:t>
            </a:r>
            <a:endParaRPr lang="el-GR" sz="2200" dirty="0"/>
          </a:p>
        </p:txBody>
      </p:sp>
    </p:spTree>
    <p:extLst>
      <p:ext uri="{BB962C8B-B14F-4D97-AF65-F5344CB8AC3E}">
        <p14:creationId xmlns:p14="http://schemas.microsoft.com/office/powerpoint/2010/main" val="1647210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729205"/>
            <a:ext cx="10643886" cy="5447758"/>
          </a:xfrm>
        </p:spPr>
        <p:txBody>
          <a:bodyPr/>
          <a:lstStyle/>
          <a:p>
            <a:pPr marL="0" indent="0">
              <a:buNone/>
            </a:pPr>
            <a:r>
              <a:rPr lang="en-US" dirty="0" smtClean="0"/>
              <a:t> Κ</a:t>
            </a:r>
            <a:r>
              <a:rPr lang="el-GR" dirty="0" smtClean="0"/>
              <a:t>αρποφόρα όργανα</a:t>
            </a:r>
          </a:p>
          <a:p>
            <a:pPr marL="0" indent="0">
              <a:buNone/>
            </a:pPr>
            <a:r>
              <a:rPr lang="el-GR" dirty="0"/>
              <a:t> </a:t>
            </a:r>
            <a:r>
              <a:rPr lang="el-GR" dirty="0" smtClean="0"/>
              <a:t> Καρποφόρα όργανα ονομάζονται εκείνοι  οι βλαστοί οι οποίοι φέρουν καρποφόρους οφθαλμούς. Τα καρποφόρα όργανα διαφέρουν μεταξύ γενών, ειδών και μερικές φορές και μεταξύ ποικιλιών του ιδίου είδους.</a:t>
            </a:r>
          </a:p>
          <a:p>
            <a:pPr marL="0" indent="0">
              <a:buNone/>
            </a:pPr>
            <a:r>
              <a:rPr lang="el-GR" dirty="0"/>
              <a:t> </a:t>
            </a:r>
            <a:r>
              <a:rPr lang="el-GR" dirty="0" smtClean="0"/>
              <a:t> Ο χαρακτήρας αυτός (είδος καρποφόρων οργάνων και θέση σχηματι-σμού τους στην κόμη του δένδρου)  είναι καθαρά γενετικός και </a:t>
            </a:r>
            <a:r>
              <a:rPr lang="el-GR" dirty="0" smtClean="0"/>
              <a:t>ελάχι-στα </a:t>
            </a:r>
            <a:r>
              <a:rPr lang="el-GR" dirty="0" smtClean="0"/>
              <a:t>εξαρτάται από τις συνθήκες του περιβάλλοντος.</a:t>
            </a:r>
          </a:p>
          <a:p>
            <a:pPr marL="0" indent="0">
              <a:buNone/>
            </a:pPr>
            <a:r>
              <a:rPr lang="el-GR" dirty="0"/>
              <a:t> </a:t>
            </a:r>
            <a:r>
              <a:rPr lang="el-GR" dirty="0" smtClean="0"/>
              <a:t> Η γνώση των καρποφόρων οργάνων είναι χρήσιμη για να εκτιμήσουμε την αναμενόμενη ανθοφορία και να προβλέψουμε την καρποφορία της επόμενης χρονιάς. Επίσης, ο κλαδευτής πρέπει να γνωρίζει τα </a:t>
            </a:r>
            <a:r>
              <a:rPr lang="el-GR" dirty="0" err="1" smtClean="0"/>
              <a:t>καρπο</a:t>
            </a:r>
            <a:r>
              <a:rPr lang="el-GR" dirty="0" smtClean="0"/>
              <a:t>-φόρα όργανα για να ρυθμίσει με το κλάδεμα το φορτίο καρποφορίας του δένδρου.   </a:t>
            </a:r>
            <a:endParaRPr lang="el-GR" dirty="0"/>
          </a:p>
        </p:txBody>
      </p:sp>
    </p:spTree>
    <p:extLst>
      <p:ext uri="{BB962C8B-B14F-4D97-AF65-F5344CB8AC3E}">
        <p14:creationId xmlns:p14="http://schemas.microsoft.com/office/powerpoint/2010/main" val="3724710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754774" y="324092"/>
            <a:ext cx="6331352" cy="5787342"/>
          </a:xfrm>
          <a:prstGeom prst="rect">
            <a:avLst/>
          </a:prstGeom>
        </p:spPr>
      </p:pic>
      <p:sp>
        <p:nvSpPr>
          <p:cNvPr id="5" name="Ορθογώνιο 4"/>
          <p:cNvSpPr/>
          <p:nvPr/>
        </p:nvSpPr>
        <p:spPr>
          <a:xfrm>
            <a:off x="4051139" y="6204030"/>
            <a:ext cx="4421529"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Άνθιση </a:t>
            </a:r>
            <a:r>
              <a:rPr lang="el-GR" sz="2200" i="1" dirty="0">
                <a:latin typeface="Calibri" panose="020F0502020204030204" pitchFamily="34" charset="0"/>
                <a:ea typeface="Calibri" panose="020F0502020204030204" pitchFamily="34" charset="0"/>
                <a:cs typeface="Times New Roman" panose="02020603050405020304" pitchFamily="18" charset="0"/>
              </a:rPr>
              <a:t>σε Ελιά. </a:t>
            </a:r>
            <a:endParaRPr lang="el-GR" sz="2200" dirty="0"/>
          </a:p>
        </p:txBody>
      </p:sp>
    </p:spTree>
    <p:extLst>
      <p:ext uri="{BB962C8B-B14F-4D97-AF65-F5344CB8AC3E}">
        <p14:creationId xmlns:p14="http://schemas.microsoft.com/office/powerpoint/2010/main" val="85899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20861"/>
            <a:ext cx="10515600" cy="5656102"/>
          </a:xfrm>
        </p:spPr>
        <p:txBody>
          <a:bodyPr/>
          <a:lstStyle/>
          <a:p>
            <a:pPr marL="0" indent="0">
              <a:buNone/>
            </a:pPr>
            <a:r>
              <a:rPr lang="el-GR" dirty="0" smtClean="0"/>
              <a:t>  </a:t>
            </a:r>
            <a:endParaRPr lang="el-GR" dirty="0"/>
          </a:p>
        </p:txBody>
      </p:sp>
      <p:pic>
        <p:nvPicPr>
          <p:cNvPr id="4" name="Εικόνα 3"/>
          <p:cNvPicPr>
            <a:picLocks noChangeAspect="1"/>
          </p:cNvPicPr>
          <p:nvPr/>
        </p:nvPicPr>
        <p:blipFill>
          <a:blip r:embed="rId2"/>
          <a:stretch>
            <a:fillRect/>
          </a:stretch>
        </p:blipFill>
        <p:spPr>
          <a:xfrm>
            <a:off x="1014582" y="730555"/>
            <a:ext cx="10255434" cy="4710823"/>
          </a:xfrm>
          <a:prstGeom prst="rect">
            <a:avLst/>
          </a:prstGeom>
        </p:spPr>
      </p:pic>
      <p:sp>
        <p:nvSpPr>
          <p:cNvPr id="5" name="Ορθογώνιο 4"/>
          <p:cNvSpPr/>
          <p:nvPr/>
        </p:nvSpPr>
        <p:spPr>
          <a:xfrm>
            <a:off x="838201" y="5651071"/>
            <a:ext cx="10632310"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Μικρά καρπίδια Ελιάς (πράσινα βέλη), στήμονες (κόκκινα βέλη), ύπερος (μπλέ βέλος). </a:t>
            </a:r>
            <a:endParaRPr lang="el-GR" sz="2200" dirty="0"/>
          </a:p>
        </p:txBody>
      </p:sp>
    </p:spTree>
    <p:extLst>
      <p:ext uri="{BB962C8B-B14F-4D97-AF65-F5344CB8AC3E}">
        <p14:creationId xmlns:p14="http://schemas.microsoft.com/office/powerpoint/2010/main" val="3039388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86137"/>
            <a:ext cx="10515600" cy="5690826"/>
          </a:xfrm>
        </p:spPr>
        <p:txBody>
          <a:bodyPr/>
          <a:lstStyle/>
          <a:p>
            <a:pPr marL="0" indent="0">
              <a:buNone/>
            </a:pPr>
            <a:r>
              <a:rPr lang="el-GR" dirty="0" smtClean="0"/>
              <a:t> </a:t>
            </a:r>
            <a:endParaRPr lang="el-GR" dirty="0"/>
          </a:p>
        </p:txBody>
      </p:sp>
      <p:pic>
        <p:nvPicPr>
          <p:cNvPr id="4" name="Εικόνα 3"/>
          <p:cNvPicPr>
            <a:picLocks noChangeAspect="1"/>
          </p:cNvPicPr>
          <p:nvPr/>
        </p:nvPicPr>
        <p:blipFill>
          <a:blip r:embed="rId2"/>
          <a:stretch>
            <a:fillRect/>
          </a:stretch>
        </p:blipFill>
        <p:spPr>
          <a:xfrm>
            <a:off x="2559934" y="406325"/>
            <a:ext cx="7072131" cy="5850450"/>
          </a:xfrm>
          <a:prstGeom prst="rect">
            <a:avLst/>
          </a:prstGeom>
        </p:spPr>
      </p:pic>
      <p:sp>
        <p:nvSpPr>
          <p:cNvPr id="5" name="Ορθογώνιο 4"/>
          <p:cNvSpPr/>
          <p:nvPr/>
        </p:nvSpPr>
        <p:spPr>
          <a:xfrm>
            <a:off x="972273" y="6336587"/>
            <a:ext cx="10381527" cy="369332"/>
          </a:xfrm>
          <a:prstGeom prst="rect">
            <a:avLst/>
          </a:prstGeom>
        </p:spPr>
        <p:txBody>
          <a:bodyPr wrap="square">
            <a:spAutoFit/>
          </a:bodyPr>
          <a:lstStyle/>
          <a:p>
            <a:pPr algn="ctr"/>
            <a:r>
              <a:rPr lang="el-GR" i="1" dirty="0">
                <a:latin typeface="Calibri" panose="020F0502020204030204" pitchFamily="34" charset="0"/>
                <a:ea typeface="Calibri" panose="020F0502020204030204" pitchFamily="34" charset="0"/>
                <a:cs typeface="Times New Roman" panose="02020603050405020304" pitchFamily="18" charset="0"/>
              </a:rPr>
              <a:t>Μικρά καρπίδια </a:t>
            </a:r>
            <a:r>
              <a:rPr lang="el-GR" i="1" dirty="0" smtClean="0">
                <a:latin typeface="Calibri" panose="020F0502020204030204" pitchFamily="34" charset="0"/>
                <a:ea typeface="Calibri" panose="020F0502020204030204" pitchFamily="34" charset="0"/>
                <a:cs typeface="Times New Roman" panose="02020603050405020304" pitchFamily="18" charset="0"/>
              </a:rPr>
              <a:t>Ελιάς. </a:t>
            </a:r>
            <a:endParaRPr lang="el-GR" dirty="0"/>
          </a:p>
        </p:txBody>
      </p:sp>
    </p:spTree>
    <p:extLst>
      <p:ext uri="{BB962C8B-B14F-4D97-AF65-F5344CB8AC3E}">
        <p14:creationId xmlns:p14="http://schemas.microsoft.com/office/powerpoint/2010/main" val="2397579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199" y="520861"/>
            <a:ext cx="10562863" cy="5656102"/>
          </a:xfrm>
        </p:spPr>
        <p:txBody>
          <a:bodyPr/>
          <a:lstStyle/>
          <a:p>
            <a:pPr marL="0" indent="0">
              <a:buNone/>
            </a:pPr>
            <a:r>
              <a:rPr lang="el-GR" dirty="0" smtClean="0"/>
              <a:t> Ακτινιδιά</a:t>
            </a:r>
          </a:p>
          <a:p>
            <a:pPr marL="0" indent="0">
              <a:buNone/>
            </a:pPr>
            <a:r>
              <a:rPr lang="el-GR" dirty="0"/>
              <a:t> </a:t>
            </a:r>
            <a:r>
              <a:rPr lang="el-GR" dirty="0" smtClean="0"/>
              <a:t>Είναι φυλλοβόλο δίοικο φυτό δηλ. σχηματίζει αρσενικά και θηλυκά άν-θη σε διαφορετικά δένδρα. Έχει ξυλοφόρους και μικτούς οφθαλμούς και επάκρια φέρει μόνο ξυλοφόρους οφθαλμούς. Οι μικτοί οφθαλμοί εξελίσσονται σε μακρείς βλαστούς οι οποίοι φέρουν στις μασχάλες των φύλλων τους τα άνθη. Τα άνθη βγαίνουν σε ταξιανθίες. </a:t>
            </a:r>
            <a:r>
              <a:rPr lang="el-GR" dirty="0"/>
              <a:t>Έ</a:t>
            </a:r>
            <a:r>
              <a:rPr lang="el-GR" dirty="0" smtClean="0"/>
              <a:t>τσι, οι </a:t>
            </a:r>
            <a:r>
              <a:rPr lang="el-GR" dirty="0"/>
              <a:t>κ</a:t>
            </a:r>
            <a:r>
              <a:rPr lang="el-GR" dirty="0" smtClean="0"/>
              <a:t>αρποί  φέρονται στις </a:t>
            </a:r>
            <a:r>
              <a:rPr lang="el-GR" dirty="0"/>
              <a:t>μ</a:t>
            </a:r>
            <a:r>
              <a:rPr lang="el-GR" dirty="0" smtClean="0"/>
              <a:t>ασχάλες των φύλλων των βλαστών της τρέχουσας βλά-στησης. </a:t>
            </a:r>
            <a:endParaRPr lang="el-GR" dirty="0"/>
          </a:p>
        </p:txBody>
      </p:sp>
    </p:spTree>
    <p:extLst>
      <p:ext uri="{BB962C8B-B14F-4D97-AF65-F5344CB8AC3E}">
        <p14:creationId xmlns:p14="http://schemas.microsoft.com/office/powerpoint/2010/main" val="130898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014132" y="405113"/>
            <a:ext cx="10167013" cy="5532699"/>
          </a:xfrm>
          <a:prstGeom prst="rect">
            <a:avLst/>
          </a:prstGeom>
        </p:spPr>
      </p:pic>
      <p:sp>
        <p:nvSpPr>
          <p:cNvPr id="5" name="Ορθογώνιο 4"/>
          <p:cNvSpPr/>
          <p:nvPr/>
        </p:nvSpPr>
        <p:spPr>
          <a:xfrm>
            <a:off x="2176041" y="6076708"/>
            <a:ext cx="7558268"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Άνθη Ακτινιδιάς, θηλυκό (αριστερά) και αρσενικό (δεξιά). </a:t>
            </a:r>
            <a:endParaRPr lang="el-GR" sz="2200" dirty="0"/>
          </a:p>
        </p:txBody>
      </p:sp>
    </p:spTree>
    <p:extLst>
      <p:ext uri="{BB962C8B-B14F-4D97-AF65-F5344CB8AC3E}">
        <p14:creationId xmlns:p14="http://schemas.microsoft.com/office/powerpoint/2010/main" val="3358427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392188" y="416762"/>
            <a:ext cx="5598797" cy="4757122"/>
          </a:xfrm>
          <a:prstGeom prst="rect">
            <a:avLst/>
          </a:prstGeom>
        </p:spPr>
      </p:pic>
      <p:pic>
        <p:nvPicPr>
          <p:cNvPr id="7" name="Θέση περιεχομένου 6"/>
          <p:cNvPicPr>
            <a:picLocks noGrp="1" noChangeAspect="1"/>
          </p:cNvPicPr>
          <p:nvPr>
            <p:ph idx="1"/>
          </p:nvPr>
        </p:nvPicPr>
        <p:blipFill>
          <a:blip r:embed="rId3"/>
          <a:stretch>
            <a:fillRect/>
          </a:stretch>
        </p:blipFill>
        <p:spPr>
          <a:xfrm>
            <a:off x="6093752" y="416762"/>
            <a:ext cx="5588281" cy="4757122"/>
          </a:xfrm>
          <a:prstGeom prst="rect">
            <a:avLst/>
          </a:prstGeom>
        </p:spPr>
      </p:pic>
      <p:sp>
        <p:nvSpPr>
          <p:cNvPr id="8" name="Ορθογώνιο 7"/>
          <p:cNvSpPr/>
          <p:nvPr/>
        </p:nvSpPr>
        <p:spPr>
          <a:xfrm>
            <a:off x="1493134" y="5509549"/>
            <a:ext cx="9433367" cy="430887"/>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Μικρό ακτινίδιο (αριστερά), ακτινίδια σε στάδιο συγκομιδής (δεξιά).  </a:t>
            </a:r>
            <a:endParaRPr lang="el-GR" sz="2200" dirty="0"/>
          </a:p>
        </p:txBody>
      </p:sp>
    </p:spTree>
    <p:extLst>
      <p:ext uri="{BB962C8B-B14F-4D97-AF65-F5344CB8AC3E}">
        <p14:creationId xmlns:p14="http://schemas.microsoft.com/office/powerpoint/2010/main" val="352486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199" y="601884"/>
            <a:ext cx="10956404" cy="5575079"/>
          </a:xfrm>
        </p:spPr>
        <p:txBody>
          <a:bodyPr/>
          <a:lstStyle/>
          <a:p>
            <a:pPr marL="0" indent="0">
              <a:buNone/>
            </a:pPr>
            <a:r>
              <a:rPr lang="el-GR" dirty="0" smtClean="0"/>
              <a:t> ΜΗΛΟΕΙΔΗ </a:t>
            </a:r>
            <a:endParaRPr lang="en-US" dirty="0" smtClean="0"/>
          </a:p>
          <a:p>
            <a:pPr marL="0" indent="0">
              <a:buNone/>
            </a:pPr>
            <a:r>
              <a:rPr lang="en-US" dirty="0"/>
              <a:t> </a:t>
            </a:r>
            <a:r>
              <a:rPr lang="el-GR" dirty="0" smtClean="0"/>
              <a:t>Μηλοειδή (Μηλιά, Αχλαδιά, Κυδωνιά) είναι φυλλοβόλα με ξυλοφόρους και μικτούς οφθαλμούς.</a:t>
            </a:r>
          </a:p>
          <a:p>
            <a:pPr marL="0" indent="0">
              <a:buNone/>
            </a:pPr>
            <a:r>
              <a:rPr lang="el-GR" dirty="0"/>
              <a:t> </a:t>
            </a:r>
            <a:r>
              <a:rPr lang="el-GR" dirty="0" smtClean="0"/>
              <a:t>Οι </a:t>
            </a:r>
            <a:r>
              <a:rPr lang="el-GR" dirty="0"/>
              <a:t>ξ</a:t>
            </a:r>
            <a:r>
              <a:rPr lang="el-GR" dirty="0" smtClean="0"/>
              <a:t>υλοφόροι οφθαλμοί βρίσκονται επάκρια και πλάγια. Ο επάκριος οφθαλμός στην Κυδωνιά είναι πάντοτε </a:t>
            </a:r>
            <a:r>
              <a:rPr lang="el-GR" dirty="0" smtClean="0"/>
              <a:t>ξυλοφόρος.</a:t>
            </a:r>
            <a:endParaRPr lang="el-GR" dirty="0" smtClean="0"/>
          </a:p>
          <a:p>
            <a:pPr marL="0" indent="0">
              <a:buNone/>
            </a:pPr>
            <a:r>
              <a:rPr lang="el-GR" dirty="0"/>
              <a:t> </a:t>
            </a:r>
            <a:r>
              <a:rPr lang="el-GR" dirty="0" smtClean="0"/>
              <a:t>Οι μικτοί οφθαλμοί βρίσκονται επάκρια στα είδη Μηλιά και Αχλαδιά και πλάγια στα είδη Μηλιά, Αχλαδιά και Κυδωνιά. </a:t>
            </a:r>
          </a:p>
          <a:p>
            <a:pPr marL="0" indent="0">
              <a:buNone/>
            </a:pPr>
            <a:r>
              <a:rPr lang="el-GR" dirty="0"/>
              <a:t> </a:t>
            </a:r>
            <a:r>
              <a:rPr lang="el-GR" dirty="0" smtClean="0"/>
              <a:t>Στα δένδρα Μηλιά και Αχλαδιά οι μικτοί οφθαλμοί είναι πιο ογκώδεις από τους ξυλοφόρους, ενώ στην Κυδωνιά δεν διακρίνονται. Οι μικτοί οφθαλμοί όταν εκπτύσσονται την Άνοιξη δίνουν βλάστηση μικρού μη-</a:t>
            </a:r>
            <a:r>
              <a:rPr lang="el-GR" dirty="0" err="1" smtClean="0"/>
              <a:t>κους</a:t>
            </a:r>
            <a:r>
              <a:rPr lang="el-GR" dirty="0" smtClean="0"/>
              <a:t> (έως 3εκ.) που φέρει στα πλάγια φύλλα και επάκρια άνθη συνήθως 1-6.</a:t>
            </a:r>
            <a:endParaRPr lang="el-GR" dirty="0"/>
          </a:p>
        </p:txBody>
      </p:sp>
    </p:spTree>
    <p:extLst>
      <p:ext uri="{BB962C8B-B14F-4D97-AF65-F5344CB8AC3E}">
        <p14:creationId xmlns:p14="http://schemas.microsoft.com/office/powerpoint/2010/main" val="3334930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a:blip r:embed="rId2"/>
          <a:stretch>
            <a:fillRect/>
          </a:stretch>
        </p:blipFill>
        <p:spPr>
          <a:xfrm>
            <a:off x="763929" y="532435"/>
            <a:ext cx="10706581" cy="5289631"/>
          </a:xfrm>
          <a:prstGeom prst="rect">
            <a:avLst/>
          </a:prstGeom>
        </p:spPr>
      </p:pic>
      <p:sp>
        <p:nvSpPr>
          <p:cNvPr id="5" name="Ορθογώνιο 4"/>
          <p:cNvSpPr/>
          <p:nvPr/>
        </p:nvSpPr>
        <p:spPr>
          <a:xfrm>
            <a:off x="185195" y="5949387"/>
            <a:ext cx="11736729" cy="769441"/>
          </a:xfrm>
          <a:prstGeom prst="rect">
            <a:avLst/>
          </a:prstGeom>
        </p:spPr>
        <p:txBody>
          <a:bodyPr wrap="square">
            <a:spAutoFit/>
          </a:bodyPr>
          <a:lstStyle/>
          <a:p>
            <a:pPr algn="ctr"/>
            <a:r>
              <a:rPr lang="el-GR" sz="2200" i="1" dirty="0">
                <a:latin typeface="Calibri" panose="020F0502020204030204" pitchFamily="34" charset="0"/>
                <a:ea typeface="Calibri" panose="020F0502020204030204" pitchFamily="34" charset="0"/>
                <a:cs typeface="Times New Roman" panose="02020603050405020304" pitchFamily="18" charset="0"/>
              </a:rPr>
              <a:t>Σε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βλαστό </a:t>
            </a:r>
            <a:r>
              <a:rPr lang="el-GR" sz="2200" i="1" dirty="0">
                <a:latin typeface="Calibri" panose="020F0502020204030204" pitchFamily="34" charset="0"/>
                <a:ea typeface="Calibri" panose="020F0502020204030204" pitchFamily="34" charset="0"/>
                <a:cs typeface="Times New Roman" panose="02020603050405020304" pitchFamily="18" charset="0"/>
              </a:rPr>
              <a:t>Μηλιάς, έκπτυξη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μικτού οφθαλμού, διακρίνονται οι ανθοφόροι οφθαλμοί [</a:t>
            </a:r>
            <a:r>
              <a:rPr lang="en-US" sz="2200" i="1" dirty="0" smtClean="0">
                <a:latin typeface="Calibri" panose="020F0502020204030204" pitchFamily="34" charset="0"/>
                <a:ea typeface="Calibri" panose="020F0502020204030204" pitchFamily="34" charset="0"/>
                <a:cs typeface="Times New Roman" panose="02020603050405020304" pitchFamily="18" charset="0"/>
              </a:rPr>
              <a:t>FB</a:t>
            </a:r>
            <a:r>
              <a:rPr lang="el-GR" sz="2200" i="1" dirty="0" smtClean="0">
                <a:latin typeface="Calibri" panose="020F0502020204030204" pitchFamily="34" charset="0"/>
                <a:ea typeface="Calibri" panose="020F0502020204030204" pitchFamily="34" charset="0"/>
                <a:cs typeface="Times New Roman" panose="02020603050405020304" pitchFamily="18" charset="0"/>
              </a:rPr>
              <a:t> </a:t>
            </a:r>
            <a:r>
              <a:rPr lang="el-GR" sz="2200" i="1" dirty="0">
                <a:latin typeface="Calibri" panose="020F0502020204030204" pitchFamily="34" charset="0"/>
                <a:ea typeface="Calibri" panose="020F0502020204030204" pitchFamily="34" charset="0"/>
                <a:cs typeface="Times New Roman" panose="02020603050405020304" pitchFamily="18" charset="0"/>
              </a:rPr>
              <a:t>(</a:t>
            </a:r>
            <a:r>
              <a:rPr lang="en-US" sz="2200" i="1" dirty="0">
                <a:latin typeface="Calibri" panose="020F0502020204030204" pitchFamily="34" charset="0"/>
                <a:ea typeface="Calibri" panose="020F0502020204030204" pitchFamily="34" charset="0"/>
                <a:cs typeface="Times New Roman" panose="02020603050405020304" pitchFamily="18" charset="0"/>
              </a:rPr>
              <a:t>Flower buds</a:t>
            </a:r>
            <a:r>
              <a:rPr lang="el-GR" sz="2200" i="1" dirty="0" smtClean="0">
                <a:latin typeface="Calibri" panose="020F0502020204030204" pitchFamily="34" charset="0"/>
                <a:ea typeface="Calibri" panose="020F0502020204030204" pitchFamily="34" charset="0"/>
                <a:cs typeface="Times New Roman" panose="02020603050405020304" pitchFamily="18" charset="0"/>
              </a:rPr>
              <a:t>)] επάκρια</a:t>
            </a:r>
            <a:r>
              <a:rPr lang="el-GR" sz="2200" i="1" dirty="0">
                <a:latin typeface="Calibri" panose="020F0502020204030204" pitchFamily="34" charset="0"/>
                <a:ea typeface="Calibri" panose="020F0502020204030204" pitchFamily="34" charset="0"/>
                <a:cs typeface="Times New Roman" panose="02020603050405020304" pitchFamily="18" charset="0"/>
              </a:rPr>
              <a:t>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και ο μικρός βλαστικός άξονας [</a:t>
            </a:r>
            <a:r>
              <a:rPr lang="en-US" sz="2200" i="1" dirty="0" smtClean="0">
                <a:latin typeface="Calibri" panose="020F0502020204030204" pitchFamily="34" charset="0"/>
                <a:ea typeface="Calibri" panose="020F0502020204030204" pitchFamily="34" charset="0"/>
                <a:cs typeface="Times New Roman" panose="02020603050405020304" pitchFamily="18" charset="0"/>
              </a:rPr>
              <a:t>B</a:t>
            </a:r>
            <a:r>
              <a:rPr lang="el-GR" sz="2200" i="1" dirty="0" smtClean="0">
                <a:latin typeface="Calibri" panose="020F0502020204030204" pitchFamily="34" charset="0"/>
                <a:ea typeface="Calibri" panose="020F0502020204030204" pitchFamily="34" charset="0"/>
                <a:cs typeface="Times New Roman" panose="02020603050405020304" pitchFamily="18" charset="0"/>
              </a:rPr>
              <a:t> </a:t>
            </a:r>
            <a:r>
              <a:rPr lang="el-GR" sz="2200" i="1" dirty="0">
                <a:latin typeface="Calibri" panose="020F0502020204030204" pitchFamily="34" charset="0"/>
                <a:ea typeface="Calibri" panose="020F0502020204030204" pitchFamily="34" charset="0"/>
                <a:cs typeface="Times New Roman" panose="02020603050405020304" pitchFamily="18" charset="0"/>
              </a:rPr>
              <a:t>(</a:t>
            </a:r>
            <a:r>
              <a:rPr lang="en-US" sz="2200" i="1" dirty="0">
                <a:latin typeface="Calibri" panose="020F0502020204030204" pitchFamily="34" charset="0"/>
                <a:ea typeface="Calibri" panose="020F0502020204030204" pitchFamily="34" charset="0"/>
                <a:cs typeface="Times New Roman" panose="02020603050405020304" pitchFamily="18" charset="0"/>
              </a:rPr>
              <a:t>bourse</a:t>
            </a:r>
            <a:r>
              <a:rPr lang="el-GR" sz="2200" i="1" dirty="0" smtClean="0">
                <a:latin typeface="Calibri" panose="020F0502020204030204" pitchFamily="34" charset="0"/>
                <a:ea typeface="Calibri" panose="020F0502020204030204" pitchFamily="34" charset="0"/>
                <a:cs typeface="Times New Roman" panose="02020603050405020304" pitchFamily="18" charset="0"/>
              </a:rPr>
              <a:t>)]. </a:t>
            </a:r>
            <a:endParaRPr lang="el-GR" sz="2200" i="1" dirty="0"/>
          </a:p>
        </p:txBody>
      </p:sp>
    </p:spTree>
    <p:extLst>
      <p:ext uri="{BB962C8B-B14F-4D97-AF65-F5344CB8AC3E}">
        <p14:creationId xmlns:p14="http://schemas.microsoft.com/office/powerpoint/2010/main" val="131126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486137"/>
            <a:ext cx="10515600" cy="5690826"/>
          </a:xfrm>
        </p:spPr>
        <p:txBody>
          <a:bodyPr>
            <a:normAutofit lnSpcReduction="10000"/>
          </a:bodyPr>
          <a:lstStyle/>
          <a:p>
            <a:pPr marL="0" indent="0">
              <a:buNone/>
            </a:pPr>
            <a:r>
              <a:rPr lang="el-GR" dirty="0" smtClean="0"/>
              <a:t>  Μετά την ωρίμανση και απομάκρυνση των καρπών, το τμήμα του βλαστού που καρποφορεί διογκώνεται και σχηματίζει ένα όργανο που ονομάζεται ασκός. </a:t>
            </a:r>
          </a:p>
          <a:p>
            <a:pPr marL="0" indent="0">
              <a:buNone/>
            </a:pPr>
            <a:r>
              <a:rPr lang="el-GR" dirty="0"/>
              <a:t> </a:t>
            </a:r>
            <a:r>
              <a:rPr lang="el-GR" dirty="0" smtClean="0"/>
              <a:t> Ο επάκριος ξυλοφόρος οφθαλμός εκπτυσσόμενος δίνει βλαστό επέ-κτασης  ενώ οι πλάγιοι ξυλοφόροι οφθαλμοί όταν εκπτυχθούν δίνουν:</a:t>
            </a:r>
          </a:p>
          <a:p>
            <a:pPr marL="0" indent="0">
              <a:buNone/>
            </a:pPr>
            <a:r>
              <a:rPr lang="el-GR" dirty="0"/>
              <a:t> </a:t>
            </a:r>
            <a:r>
              <a:rPr lang="el-GR" dirty="0" smtClean="0"/>
              <a:t>α) πλάγια βλάστηση μήκους πάνω από 15 εκ.,</a:t>
            </a:r>
          </a:p>
          <a:p>
            <a:pPr marL="0" indent="0">
              <a:buNone/>
            </a:pPr>
            <a:r>
              <a:rPr lang="el-GR" dirty="0"/>
              <a:t> </a:t>
            </a:r>
            <a:r>
              <a:rPr lang="el-GR" dirty="0" smtClean="0"/>
              <a:t>β) βλαστούς μήκους 0,5 έως 5 εκ. που ονομάζονται ξυλοφόρα </a:t>
            </a:r>
            <a:r>
              <a:rPr lang="el-GR" dirty="0" err="1" smtClean="0"/>
              <a:t>λογχο</a:t>
            </a:r>
            <a:r>
              <a:rPr lang="el-GR" dirty="0" smtClean="0"/>
              <a:t>-ειδή </a:t>
            </a:r>
            <a:r>
              <a:rPr lang="el-GR" dirty="0" smtClean="0"/>
              <a:t>ή κεντριά εάν ο επάκριος οφθαλμός είναι ξυλοφόρος και </a:t>
            </a:r>
            <a:r>
              <a:rPr lang="el-GR" dirty="0" smtClean="0"/>
              <a:t>καρπο-φόρα </a:t>
            </a:r>
            <a:r>
              <a:rPr lang="el-GR" dirty="0" smtClean="0"/>
              <a:t>λογχοειδή ή λαμβούρδες εάν ο επάκριος οφθαλμός είναι μικτός. Τα λογχοειδή φέρουν συνήθως μόνο έναν επάκριο οφθαλμό και εάν φέρουν μασχαλιαίους είναι συνήθως υποανάπτυκτοι,</a:t>
            </a:r>
          </a:p>
          <a:p>
            <a:pPr marL="0" indent="0">
              <a:buNone/>
            </a:pPr>
            <a:r>
              <a:rPr lang="el-GR" dirty="0"/>
              <a:t> </a:t>
            </a:r>
            <a:r>
              <a:rPr lang="el-GR" dirty="0" smtClean="0"/>
              <a:t>γ) </a:t>
            </a:r>
            <a:r>
              <a:rPr lang="el-GR" dirty="0" smtClean="0"/>
              <a:t>λεπτοκλάδια , </a:t>
            </a:r>
            <a:r>
              <a:rPr lang="el-GR" dirty="0" smtClean="0"/>
              <a:t>τα οποία είναι λεπτοί αδύνατοι κλάδοι μήκους 10-15 εκ. με μασχαλιαίους οφθαλμούς και με επάκριο ξυλοφόρο (ξυλοφόρα λεπτοκλάδια) ή μικτό οφθαλμό (καρποφόρα λεπτοκλάδια).</a:t>
            </a:r>
            <a:endParaRPr lang="el-GR" dirty="0"/>
          </a:p>
        </p:txBody>
      </p:sp>
    </p:spTree>
    <p:extLst>
      <p:ext uri="{BB962C8B-B14F-4D97-AF65-F5344CB8AC3E}">
        <p14:creationId xmlns:p14="http://schemas.microsoft.com/office/powerpoint/2010/main" val="364621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939969" y="404027"/>
            <a:ext cx="6261904" cy="5605636"/>
          </a:xfrm>
          <a:prstGeom prst="rect">
            <a:avLst/>
          </a:prstGeom>
        </p:spPr>
      </p:pic>
      <p:sp>
        <p:nvSpPr>
          <p:cNvPr id="5" name="Ορθογώνιο 4"/>
          <p:cNvSpPr/>
          <p:nvPr/>
        </p:nvSpPr>
        <p:spPr>
          <a:xfrm>
            <a:off x="219919" y="6009663"/>
            <a:ext cx="11748304" cy="769441"/>
          </a:xfrm>
          <a:prstGeom prst="rect">
            <a:avLst/>
          </a:prstGeom>
        </p:spPr>
        <p:txBody>
          <a:bodyPr wrap="square">
            <a:spAutoFit/>
          </a:bodyPr>
          <a:lstStyle/>
          <a:p>
            <a:pPr algn="ctr"/>
            <a:r>
              <a:rPr lang="el-GR" sz="2200" i="1" dirty="0" smtClean="0">
                <a:latin typeface="Calibri" panose="020F0502020204030204" pitchFamily="34" charset="0"/>
                <a:ea typeface="Calibri" panose="020F0502020204030204" pitchFamily="34" charset="0"/>
                <a:cs typeface="Times New Roman" panose="02020603050405020304" pitchFamily="18" charset="0"/>
              </a:rPr>
              <a:t>Ασκός σε Μηλιά (στο επάνω μέρος του ασκού διακρίνεται η τομή απ’ όπου έχει αφαιρεθεί ο καρπός). Διακρίνονται επίσης ένα λογχοειδές και ένα λεπτοκλάδιο τα οποία εκφύονται από τον ασκό.</a:t>
            </a:r>
            <a:endParaRPr lang="el-GR" sz="2200" i="1" dirty="0"/>
          </a:p>
        </p:txBody>
      </p:sp>
    </p:spTree>
    <p:extLst>
      <p:ext uri="{BB962C8B-B14F-4D97-AF65-F5344CB8AC3E}">
        <p14:creationId xmlns:p14="http://schemas.microsoft.com/office/powerpoint/2010/main" val="240322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3458" y="613458"/>
            <a:ext cx="11007523" cy="5787342"/>
          </a:xfrm>
        </p:spPr>
        <p:txBody>
          <a:bodyPr>
            <a:normAutofit lnSpcReduction="10000"/>
          </a:bodyPr>
          <a:lstStyle/>
          <a:p>
            <a:pPr marL="0" indent="0">
              <a:buNone/>
            </a:pPr>
            <a:r>
              <a:rPr lang="el-GR" dirty="0" smtClean="0"/>
              <a:t> Τα κεντριά εξελίσσονται σε νέα κεντριά ή σε λαμβούρδες ή σπανιότερα σε βλαστό επέκτασης. </a:t>
            </a:r>
          </a:p>
          <a:p>
            <a:pPr marL="0" indent="0">
              <a:buNone/>
            </a:pPr>
            <a:r>
              <a:rPr lang="el-GR" dirty="0"/>
              <a:t> </a:t>
            </a:r>
            <a:r>
              <a:rPr lang="el-GR" dirty="0" smtClean="0"/>
              <a:t> Οι λαμβούρδες (επειδή έχουν επάκρια μικτό οφθαλμό) δίνουν βραχεία βλάστηση με φύλλα και άνθη επάκρια και στη συνέχεια, αν τα άνθη </a:t>
            </a:r>
            <a:r>
              <a:rPr lang="el-GR" dirty="0" err="1" smtClean="0"/>
              <a:t>γονι-μοποιηθούν</a:t>
            </a:r>
            <a:r>
              <a:rPr lang="el-GR" dirty="0" smtClean="0"/>
              <a:t>, </a:t>
            </a:r>
            <a:r>
              <a:rPr lang="el-GR" dirty="0" smtClean="0"/>
              <a:t>καρπούς και μετά ασκούς. Πάνω στον ασκό, κατά το χρόνο σχηματισμού του, μπορούν να σχηματιστούν ξυλοφόροι ή μικτοί </a:t>
            </a:r>
            <a:r>
              <a:rPr lang="el-GR" dirty="0" err="1" smtClean="0"/>
              <a:t>οφθαλ-μοί</a:t>
            </a:r>
            <a:r>
              <a:rPr lang="el-GR" dirty="0" smtClean="0"/>
              <a:t>, </a:t>
            </a:r>
            <a:r>
              <a:rPr lang="el-GR" dirty="0" smtClean="0"/>
              <a:t>ξυλοφόρα ή ανθοφόρα λογχοειδή ή και λεπτοκλάδια. Δηλαδή στα Μηλοειδή, εκεί που αρχίζει η καρποφορία (αρχικός μικτός οφθαλμός), διαιωνίζεται και   γι’ αυτό λέμε ότι τα Μηλοειδή έχουν μόνιμα ή ημιμό-νιμα καρποφόρα όργανα.</a:t>
            </a:r>
          </a:p>
          <a:p>
            <a:pPr marL="0" indent="0">
              <a:buNone/>
            </a:pPr>
            <a:r>
              <a:rPr lang="el-GR" dirty="0"/>
              <a:t> </a:t>
            </a:r>
            <a:r>
              <a:rPr lang="el-GR" dirty="0" smtClean="0"/>
              <a:t> Τα πιο παραγωγικά όργανα στα Μηλοειδή είναι οι λαμβούρδες. Οι λαμ-βούρδες σχηματίζονται σε διετές ξύλο από πλευρικούς ξυλοφόρους </a:t>
            </a:r>
            <a:r>
              <a:rPr lang="el-GR" dirty="0" smtClean="0"/>
              <a:t>οφθα-λμούς. </a:t>
            </a:r>
            <a:r>
              <a:rPr lang="el-GR" dirty="0" smtClean="0"/>
              <a:t>Τα καρποφόρα αυτά όργανα, που θα δώσουν καρπούς την επόμε-νη χρονιά για πρώτη φορά, παράγουν άνθη πολύ καλής ποιότητας.  </a:t>
            </a:r>
          </a:p>
          <a:p>
            <a:pPr marL="0" indent="0">
              <a:buNone/>
            </a:pPr>
            <a:r>
              <a:rPr lang="el-GR" dirty="0" smtClean="0"/>
              <a:t> </a:t>
            </a:r>
            <a:endParaRPr lang="el-GR" dirty="0"/>
          </a:p>
        </p:txBody>
      </p:sp>
    </p:spTree>
    <p:extLst>
      <p:ext uri="{BB962C8B-B14F-4D97-AF65-F5344CB8AC3E}">
        <p14:creationId xmlns:p14="http://schemas.microsoft.com/office/powerpoint/2010/main" val="22935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199" y="590309"/>
            <a:ext cx="10551289" cy="5586654"/>
          </a:xfrm>
        </p:spPr>
        <p:txBody>
          <a:bodyPr/>
          <a:lstStyle/>
          <a:p>
            <a:pPr marL="0" indent="0">
              <a:buNone/>
            </a:pPr>
            <a:r>
              <a:rPr lang="el-GR" dirty="0" smtClean="0"/>
              <a:t>  Συμπερασματικά, τα Μηλοειδή καρποφορούν σε τρέχουσα βλάστηση επάκρια από μικτούς οφθαλμούς. Καρποφόρα όργανα θεωρούνται οι μικτοί οφθαλμοί, οι λαμβούρδες, τα καρποφόρα λεπτοκλάδια και οι ασκοί. Τη μεγαλύτερη καρποφορία, στις περισσότερες ποικιλίες </a:t>
            </a:r>
            <a:r>
              <a:rPr lang="el-GR" dirty="0" err="1" smtClean="0"/>
              <a:t>τουλά</a:t>
            </a:r>
            <a:r>
              <a:rPr lang="el-GR" dirty="0" smtClean="0"/>
              <a:t>- χιστον, </a:t>
            </a:r>
            <a:r>
              <a:rPr lang="el-GR" dirty="0" smtClean="0"/>
              <a:t>τη φέρουν οι λαμβούρδες.   </a:t>
            </a:r>
          </a:p>
          <a:p>
            <a:pPr marL="0" indent="0">
              <a:buNone/>
            </a:pPr>
            <a:endParaRPr lang="el-GR" dirty="0"/>
          </a:p>
        </p:txBody>
      </p:sp>
      <p:pic>
        <p:nvPicPr>
          <p:cNvPr id="4" name="Εικόνα 3"/>
          <p:cNvPicPr/>
          <p:nvPr/>
        </p:nvPicPr>
        <p:blipFill>
          <a:blip r:embed="rId2"/>
          <a:stretch>
            <a:fillRect/>
          </a:stretch>
        </p:blipFill>
        <p:spPr>
          <a:xfrm>
            <a:off x="6782765" y="2245489"/>
            <a:ext cx="3391382" cy="4386805"/>
          </a:xfrm>
          <a:prstGeom prst="rect">
            <a:avLst/>
          </a:prstGeom>
        </p:spPr>
      </p:pic>
      <p:sp>
        <p:nvSpPr>
          <p:cNvPr id="5" name="Ορθογώνιο 4"/>
          <p:cNvSpPr/>
          <p:nvPr/>
        </p:nvSpPr>
        <p:spPr>
          <a:xfrm>
            <a:off x="324090" y="5023413"/>
            <a:ext cx="6296629" cy="1541448"/>
          </a:xfrm>
          <a:prstGeom prst="rect">
            <a:avLst/>
          </a:prstGeom>
        </p:spPr>
        <p:txBody>
          <a:bodyPr wrap="square">
            <a:spAutoFit/>
          </a:bodyPr>
          <a:lstStyle/>
          <a:p>
            <a:pPr>
              <a:lnSpc>
                <a:spcPct val="107000"/>
              </a:lnSpc>
              <a:spcAft>
                <a:spcPts val="800"/>
              </a:spcAft>
            </a:pPr>
            <a:r>
              <a:rPr lang="en-US" sz="2200" i="1" dirty="0" smtClean="0">
                <a:latin typeface="Calibri" panose="020F0502020204030204" pitchFamily="34" charset="0"/>
                <a:ea typeface="Calibri" panose="020F0502020204030204" pitchFamily="34" charset="0"/>
                <a:cs typeface="Times New Roman" panose="02020603050405020304" pitchFamily="18" charset="0"/>
              </a:rPr>
              <a:t> </a:t>
            </a:r>
            <a:r>
              <a:rPr lang="el-GR" sz="2200" i="1" dirty="0" smtClean="0">
                <a:latin typeface="Calibri" panose="020F0502020204030204" pitchFamily="34" charset="0"/>
                <a:ea typeface="Calibri" panose="020F0502020204030204" pitchFamily="34" charset="0"/>
                <a:cs typeface="Times New Roman" panose="02020603050405020304" pitchFamily="18" charset="0"/>
              </a:rPr>
              <a:t>Σε </a:t>
            </a:r>
            <a:r>
              <a:rPr lang="el-GR" sz="2200" i="1" dirty="0">
                <a:latin typeface="Calibri" panose="020F0502020204030204" pitchFamily="34" charset="0"/>
                <a:ea typeface="Calibri" panose="020F0502020204030204" pitchFamily="34" charset="0"/>
                <a:cs typeface="Times New Roman" panose="02020603050405020304" pitchFamily="18" charset="0"/>
              </a:rPr>
              <a:t>βλαστό Μηλιάς, αριστερά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μικτός οφθαλμός </a:t>
            </a:r>
            <a:r>
              <a:rPr lang="el-GR" sz="2200" i="1" dirty="0">
                <a:latin typeface="Calibri" panose="020F0502020204030204" pitchFamily="34" charset="0"/>
                <a:ea typeface="Calibri" panose="020F0502020204030204" pitchFamily="34" charset="0"/>
                <a:cs typeface="Times New Roman" panose="02020603050405020304" pitchFamily="18" charset="0"/>
              </a:rPr>
              <a:t>και δεξιά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ξυλοφόρος </a:t>
            </a:r>
            <a:r>
              <a:rPr lang="el-GR" sz="2200" i="1" dirty="0">
                <a:latin typeface="Calibri" panose="020F0502020204030204" pitchFamily="34" charset="0"/>
                <a:ea typeface="Calibri" panose="020F0502020204030204" pitchFamily="34" charset="0"/>
                <a:cs typeface="Times New Roman" panose="02020603050405020304" pitchFamily="18" charset="0"/>
              </a:rPr>
              <a:t>οφθαλμός.  Ο </a:t>
            </a:r>
            <a:r>
              <a:rPr lang="el-GR" sz="2200" i="1" dirty="0" smtClean="0">
                <a:latin typeface="Calibri" panose="020F0502020204030204" pitchFamily="34" charset="0"/>
                <a:ea typeface="Calibri" panose="020F0502020204030204" pitchFamily="34" charset="0"/>
                <a:cs typeface="Times New Roman" panose="02020603050405020304" pitchFamily="18" charset="0"/>
              </a:rPr>
              <a:t>μικτός </a:t>
            </a:r>
            <a:r>
              <a:rPr lang="el-GR" sz="2200" i="1" dirty="0">
                <a:latin typeface="Calibri" panose="020F0502020204030204" pitchFamily="34" charset="0"/>
                <a:ea typeface="Calibri" panose="020F0502020204030204" pitchFamily="34" charset="0"/>
                <a:cs typeface="Times New Roman" panose="02020603050405020304" pitchFamily="18" charset="0"/>
              </a:rPr>
              <a:t>οφθαλμός είναι μεγαλύτερος σε μέγεθος και φέρει </a:t>
            </a:r>
            <a:r>
              <a:rPr lang="el-GR" sz="2200" i="1" dirty="0" smtClean="0">
                <a:latin typeface="Calibri" panose="020F0502020204030204" pitchFamily="34" charset="0"/>
                <a:ea typeface="Calibri" panose="020F0502020204030204" pitchFamily="34" charset="0"/>
                <a:cs typeface="Times New Roman" panose="02020603050405020304" pitchFamily="18" charset="0"/>
              </a:rPr>
              <a:t>περισσότε-ρο </a:t>
            </a:r>
            <a:r>
              <a:rPr lang="el-GR" sz="2200" i="1" dirty="0">
                <a:latin typeface="Calibri" panose="020F0502020204030204" pitchFamily="34" charset="0"/>
                <a:ea typeface="Calibri" panose="020F0502020204030204" pitchFamily="34" charset="0"/>
                <a:cs typeface="Times New Roman" panose="02020603050405020304" pitchFamily="18" charset="0"/>
              </a:rPr>
              <a:t>χνούδι.</a:t>
            </a:r>
            <a:endParaRPr lang="el-GR" sz="22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817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647307" y="428263"/>
            <a:ext cx="7026708" cy="4930815"/>
          </a:xfrm>
          <a:prstGeom prst="rect">
            <a:avLst/>
          </a:prstGeom>
        </p:spPr>
      </p:pic>
      <p:pic>
        <p:nvPicPr>
          <p:cNvPr id="5" name="Εικόνα 4"/>
          <p:cNvPicPr>
            <a:picLocks noChangeAspect="1"/>
          </p:cNvPicPr>
          <p:nvPr/>
        </p:nvPicPr>
        <p:blipFill>
          <a:blip r:embed="rId3"/>
          <a:stretch>
            <a:fillRect/>
          </a:stretch>
        </p:blipFill>
        <p:spPr>
          <a:xfrm>
            <a:off x="7755039" y="428263"/>
            <a:ext cx="3908856" cy="4930815"/>
          </a:xfrm>
          <a:prstGeom prst="rect">
            <a:avLst/>
          </a:prstGeom>
        </p:spPr>
      </p:pic>
      <p:sp>
        <p:nvSpPr>
          <p:cNvPr id="6" name="Ορθογώνιο 5"/>
          <p:cNvSpPr/>
          <p:nvPr/>
        </p:nvSpPr>
        <p:spPr>
          <a:xfrm>
            <a:off x="474562" y="5509549"/>
            <a:ext cx="11331615" cy="430887"/>
          </a:xfrm>
          <a:prstGeom prst="rect">
            <a:avLst/>
          </a:prstGeom>
        </p:spPr>
        <p:txBody>
          <a:bodyPr wrap="square">
            <a:spAutoFit/>
          </a:bodyPr>
          <a:lstStyle/>
          <a:p>
            <a:r>
              <a:rPr lang="el-GR" sz="2200" dirty="0" smtClean="0"/>
              <a:t>      </a:t>
            </a:r>
            <a:r>
              <a:rPr lang="el-GR" sz="2200" i="1" dirty="0" smtClean="0"/>
              <a:t>Σε δένδρο Μηλιάς, (αριστερά) ξυλοφόροι οφθαλμοί       και         δεξιά επάκριος οφθαλμός.</a:t>
            </a:r>
            <a:endParaRPr lang="el-GR" sz="2200" i="1" dirty="0"/>
          </a:p>
        </p:txBody>
      </p:sp>
    </p:spTree>
    <p:extLst>
      <p:ext uri="{BB962C8B-B14F-4D97-AF65-F5344CB8AC3E}">
        <p14:creationId xmlns:p14="http://schemas.microsoft.com/office/powerpoint/2010/main" val="392032943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929</Words>
  <Application>Microsoft Office PowerPoint</Application>
  <PresentationFormat>Ευρεία οθόνη</PresentationFormat>
  <Paragraphs>51</Paragraphs>
  <Slides>25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25</vt:i4>
      </vt:variant>
    </vt:vector>
  </HeadingPairs>
  <TitlesOfParts>
    <vt:vector size="30" baseType="lpstr">
      <vt:lpstr>Arial</vt:lpstr>
      <vt:lpstr>Calibri</vt:lpstr>
      <vt:lpstr>Calibri Light</vt:lpstr>
      <vt:lpstr>Times New Roman</vt:lpstr>
      <vt:lpstr>Θέμα του Office</vt:lpstr>
      <vt:lpstr>Καρποφόρα όργανα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30693</dc:creator>
  <cp:lastModifiedBy>30693</cp:lastModifiedBy>
  <cp:revision>68</cp:revision>
  <dcterms:created xsi:type="dcterms:W3CDTF">2021-05-24T16:13:07Z</dcterms:created>
  <dcterms:modified xsi:type="dcterms:W3CDTF">2021-06-04T11:29:36Z</dcterms:modified>
</cp:coreProperties>
</file>