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04" autoAdjust="0"/>
    <p:restoredTop sz="94660"/>
  </p:normalViewPr>
  <p:slideViewPr>
    <p:cSldViewPr>
      <p:cViewPr varScale="1">
        <p:scale>
          <a:sx n="77" d="100"/>
          <a:sy n="77" d="100"/>
        </p:scale>
        <p:origin x="-153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25CB16B4-742E-4A4D-9448-B0D0CC448C50}" type="datetimeFigureOut">
              <a:rPr lang="en-US" smtClean="0"/>
              <a:pPr/>
              <a:t>5/12/2021</a:t>
            </a:fld>
            <a:endParaRPr lang="en-GB"/>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n-GB"/>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A37CB8BE-3B56-438A-89FE-24CDCE3F2D3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5CB16B4-742E-4A4D-9448-B0D0CC448C50}" type="datetimeFigureOut">
              <a:rPr lang="en-US" smtClean="0"/>
              <a:pPr/>
              <a:t>5/12/2021</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A37CB8BE-3B56-438A-89FE-24CDCE3F2D3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5CB16B4-742E-4A4D-9448-B0D0CC448C50}" type="datetimeFigureOut">
              <a:rPr lang="en-US" smtClean="0"/>
              <a:pPr/>
              <a:t>5/12/2021</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A37CB8BE-3B56-438A-89FE-24CDCE3F2D3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25CB16B4-742E-4A4D-9448-B0D0CC448C50}" type="datetimeFigureOut">
              <a:rPr lang="en-US" smtClean="0"/>
              <a:pPr/>
              <a:t>5/12/2021</a:t>
            </a:fld>
            <a:endParaRPr lang="en-GB"/>
          </a:p>
        </p:txBody>
      </p:sp>
      <p:sp>
        <p:nvSpPr>
          <p:cNvPr id="9" name="8 - Θέση αριθμού διαφάνειας"/>
          <p:cNvSpPr>
            <a:spLocks noGrp="1"/>
          </p:cNvSpPr>
          <p:nvPr>
            <p:ph type="sldNum" sz="quarter" idx="15"/>
          </p:nvPr>
        </p:nvSpPr>
        <p:spPr/>
        <p:txBody>
          <a:bodyPr rtlCol="0"/>
          <a:lstStyle/>
          <a:p>
            <a:fld id="{A37CB8BE-3B56-438A-89FE-24CDCE3F2D30}" type="slidenum">
              <a:rPr lang="en-GB" smtClean="0"/>
              <a:pPr/>
              <a:t>‹#›</a:t>
            </a:fld>
            <a:endParaRPr lang="en-GB"/>
          </a:p>
        </p:txBody>
      </p:sp>
      <p:sp>
        <p:nvSpPr>
          <p:cNvPr id="10" name="9 - Θέση υποσέλιδου"/>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25CB16B4-742E-4A4D-9448-B0D0CC448C50}" type="datetimeFigureOut">
              <a:rPr lang="en-US" smtClean="0"/>
              <a:pPr/>
              <a:t>5/12/2021</a:t>
            </a:fld>
            <a:endParaRPr lang="en-GB"/>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n-GB"/>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A37CB8BE-3B56-438A-89FE-24CDCE3F2D3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5CB16B4-742E-4A4D-9448-B0D0CC448C50}" type="datetimeFigureOut">
              <a:rPr lang="en-US" smtClean="0"/>
              <a:pPr/>
              <a:t>5/12/2021</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p:txBody>
          <a:bodyPr/>
          <a:lstStyle/>
          <a:p>
            <a:fld id="{A37CB8BE-3B56-438A-89FE-24CDCE3F2D30}" type="slidenum">
              <a:rPr lang="en-GB" smtClean="0"/>
              <a:pPr/>
              <a:t>‹#›</a:t>
            </a:fld>
            <a:endParaRPr lang="en-GB"/>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25CB16B4-742E-4A4D-9448-B0D0CC448C50}" type="datetimeFigureOut">
              <a:rPr lang="en-US" smtClean="0"/>
              <a:pPr/>
              <a:t>5/12/2021</a:t>
            </a:fld>
            <a:endParaRPr lang="en-GB"/>
          </a:p>
        </p:txBody>
      </p:sp>
      <p:sp>
        <p:nvSpPr>
          <p:cNvPr id="8" name="7 - Θέση υποσέλιδου"/>
          <p:cNvSpPr>
            <a:spLocks noGrp="1"/>
          </p:cNvSpPr>
          <p:nvPr>
            <p:ph type="ftr" sz="quarter" idx="11"/>
          </p:nvPr>
        </p:nvSpPr>
        <p:spPr/>
        <p:txBody>
          <a:bodyPr/>
          <a:lstStyle/>
          <a:p>
            <a:endParaRPr lang="en-GB"/>
          </a:p>
        </p:txBody>
      </p:sp>
      <p:sp>
        <p:nvSpPr>
          <p:cNvPr id="9" name="8 - Θέση αριθμού διαφάνειας"/>
          <p:cNvSpPr>
            <a:spLocks noGrp="1"/>
          </p:cNvSpPr>
          <p:nvPr>
            <p:ph type="sldNum" sz="quarter" idx="12"/>
          </p:nvPr>
        </p:nvSpPr>
        <p:spPr/>
        <p:txBody>
          <a:bodyPr/>
          <a:lstStyle/>
          <a:p>
            <a:fld id="{A37CB8BE-3B56-438A-89FE-24CDCE3F2D30}" type="slidenum">
              <a:rPr lang="en-GB" smtClean="0"/>
              <a:pPr/>
              <a:t>‹#›</a:t>
            </a:fld>
            <a:endParaRPr lang="en-GB"/>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25CB16B4-742E-4A4D-9448-B0D0CC448C50}" type="datetimeFigureOut">
              <a:rPr lang="en-US" smtClean="0"/>
              <a:pPr/>
              <a:t>5/12/2021</a:t>
            </a:fld>
            <a:endParaRPr lang="en-GB"/>
          </a:p>
        </p:txBody>
      </p:sp>
      <p:sp>
        <p:nvSpPr>
          <p:cNvPr id="7" name="6 - Θέση αριθμού διαφάνειας"/>
          <p:cNvSpPr>
            <a:spLocks noGrp="1"/>
          </p:cNvSpPr>
          <p:nvPr>
            <p:ph type="sldNum" sz="quarter" idx="11"/>
          </p:nvPr>
        </p:nvSpPr>
        <p:spPr/>
        <p:txBody>
          <a:bodyPr rtlCol="0"/>
          <a:lstStyle/>
          <a:p>
            <a:fld id="{A37CB8BE-3B56-438A-89FE-24CDCE3F2D30}" type="slidenum">
              <a:rPr lang="en-GB" smtClean="0"/>
              <a:pPr/>
              <a:t>‹#›</a:t>
            </a:fld>
            <a:endParaRPr lang="en-GB"/>
          </a:p>
        </p:txBody>
      </p:sp>
      <p:sp>
        <p:nvSpPr>
          <p:cNvPr id="8" name="7 - Θέση υποσέλιδου"/>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5CB16B4-742E-4A4D-9448-B0D0CC448C50}" type="datetimeFigureOut">
              <a:rPr lang="en-US" smtClean="0"/>
              <a:pPr/>
              <a:t>5/12/2021</a:t>
            </a:fld>
            <a:endParaRPr lang="en-GB"/>
          </a:p>
        </p:txBody>
      </p:sp>
      <p:sp>
        <p:nvSpPr>
          <p:cNvPr id="3" name="2 - Θέση υποσέλιδου"/>
          <p:cNvSpPr>
            <a:spLocks noGrp="1"/>
          </p:cNvSpPr>
          <p:nvPr>
            <p:ph type="ftr" sz="quarter" idx="1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A37CB8BE-3B56-438A-89FE-24CDCE3F2D3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25CB16B4-742E-4A4D-9448-B0D0CC448C50}" type="datetimeFigureOut">
              <a:rPr lang="en-US" smtClean="0"/>
              <a:pPr/>
              <a:t>5/12/2021</a:t>
            </a:fld>
            <a:endParaRPr lang="en-GB"/>
          </a:p>
        </p:txBody>
      </p:sp>
      <p:sp>
        <p:nvSpPr>
          <p:cNvPr id="22" name="21 - Θέση αριθμού διαφάνειας"/>
          <p:cNvSpPr>
            <a:spLocks noGrp="1"/>
          </p:cNvSpPr>
          <p:nvPr>
            <p:ph type="sldNum" sz="quarter" idx="15"/>
          </p:nvPr>
        </p:nvSpPr>
        <p:spPr/>
        <p:txBody>
          <a:bodyPr rtlCol="0"/>
          <a:lstStyle/>
          <a:p>
            <a:fld id="{A37CB8BE-3B56-438A-89FE-24CDCE3F2D30}" type="slidenum">
              <a:rPr lang="en-GB" smtClean="0"/>
              <a:pPr/>
              <a:t>‹#›</a:t>
            </a:fld>
            <a:endParaRPr lang="en-GB"/>
          </a:p>
        </p:txBody>
      </p:sp>
      <p:sp>
        <p:nvSpPr>
          <p:cNvPr id="23" name="22 - Θέση υποσέλιδου"/>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25CB16B4-742E-4A4D-9448-B0D0CC448C50}" type="datetimeFigureOut">
              <a:rPr lang="en-US" smtClean="0"/>
              <a:pPr/>
              <a:t>5/12/2021</a:t>
            </a:fld>
            <a:endParaRPr lang="en-GB"/>
          </a:p>
        </p:txBody>
      </p:sp>
      <p:sp>
        <p:nvSpPr>
          <p:cNvPr id="18" name="17 - Θέση αριθμού διαφάνειας"/>
          <p:cNvSpPr>
            <a:spLocks noGrp="1"/>
          </p:cNvSpPr>
          <p:nvPr>
            <p:ph type="sldNum" sz="quarter" idx="11"/>
          </p:nvPr>
        </p:nvSpPr>
        <p:spPr/>
        <p:txBody>
          <a:bodyPr rtlCol="0"/>
          <a:lstStyle/>
          <a:p>
            <a:fld id="{A37CB8BE-3B56-438A-89FE-24CDCE3F2D30}" type="slidenum">
              <a:rPr lang="en-GB" smtClean="0"/>
              <a:pPr/>
              <a:t>‹#›</a:t>
            </a:fld>
            <a:endParaRPr lang="en-GB"/>
          </a:p>
        </p:txBody>
      </p:sp>
      <p:sp>
        <p:nvSpPr>
          <p:cNvPr id="21" name="20 - Θέση υποσέλιδου"/>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5CB16B4-742E-4A4D-9448-B0D0CC448C50}" type="datetimeFigureOut">
              <a:rPr lang="en-US" smtClean="0"/>
              <a:pPr/>
              <a:t>5/12/2021</a:t>
            </a:fld>
            <a:endParaRPr lang="en-GB"/>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37CB8BE-3B56-438A-89FE-24CDCE3F2D3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42910" y="500043"/>
            <a:ext cx="7815290" cy="785817"/>
          </a:xfrm>
        </p:spPr>
        <p:txBody>
          <a:bodyPr>
            <a:normAutofit/>
          </a:bodyPr>
          <a:lstStyle/>
          <a:p>
            <a:r>
              <a:rPr lang="el-GR" sz="3600" b="1" dirty="0" smtClean="0">
                <a:latin typeface="+mn-lt"/>
              </a:rPr>
              <a:t>ΠΡΟΔΙΚΟΣ</a:t>
            </a:r>
            <a:endParaRPr lang="en-GB" sz="3600" b="1" dirty="0">
              <a:latin typeface="+mn-lt"/>
            </a:endParaRPr>
          </a:p>
        </p:txBody>
      </p:sp>
      <p:sp>
        <p:nvSpPr>
          <p:cNvPr id="3" name="2 - Υπότιτλος"/>
          <p:cNvSpPr>
            <a:spLocks noGrp="1"/>
          </p:cNvSpPr>
          <p:nvPr>
            <p:ph type="subTitle" idx="1"/>
          </p:nvPr>
        </p:nvSpPr>
        <p:spPr/>
        <p:txBody>
          <a:bodyPr/>
          <a:lstStyle/>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smtClean="0">
                <a:latin typeface="Calibri" pitchFamily="34" charset="0"/>
                <a:cs typeface="Calibri" pitchFamily="34" charset="0"/>
              </a:rPr>
              <a:t>ΓΑΛΗΝΟΣ </a:t>
            </a:r>
            <a:r>
              <a:rPr lang="el-GR" b="1" i="1" dirty="0" err="1" smtClean="0">
                <a:latin typeface="Calibri" pitchFamily="34" charset="0"/>
                <a:cs typeface="Calibri" pitchFamily="34" charset="0"/>
              </a:rPr>
              <a:t>Περι</a:t>
            </a:r>
            <a:r>
              <a:rPr lang="el-GR" b="1" i="1" dirty="0" smtClean="0">
                <a:latin typeface="Calibri" pitchFamily="34" charset="0"/>
                <a:cs typeface="Calibri" pitchFamily="34" charset="0"/>
              </a:rPr>
              <a:t> </a:t>
            </a:r>
            <a:r>
              <a:rPr lang="el-GR" b="1" i="1" dirty="0" err="1" smtClean="0">
                <a:latin typeface="Calibri" pitchFamily="34" charset="0"/>
                <a:cs typeface="Calibri" pitchFamily="34" charset="0"/>
              </a:rPr>
              <a:t>φυσικων</a:t>
            </a:r>
            <a:r>
              <a:rPr lang="el-GR" b="1" i="1" dirty="0" smtClean="0">
                <a:latin typeface="Calibri" pitchFamily="34" charset="0"/>
                <a:cs typeface="Calibri" pitchFamily="34" charset="0"/>
              </a:rPr>
              <a:t> </a:t>
            </a:r>
            <a:r>
              <a:rPr lang="el-GR" b="1" i="1" dirty="0" err="1" smtClean="0">
                <a:latin typeface="Calibri" pitchFamily="34" charset="0"/>
                <a:cs typeface="Calibri" pitchFamily="34" charset="0"/>
              </a:rPr>
              <a:t>δυναμεων</a:t>
            </a:r>
            <a:r>
              <a:rPr lang="el-GR" b="1" dirty="0" smtClean="0">
                <a:latin typeface="Calibri" pitchFamily="34" charset="0"/>
                <a:cs typeface="Calibri" pitchFamily="34" charset="0"/>
              </a:rPr>
              <a:t> </a:t>
            </a:r>
            <a:r>
              <a:rPr lang="el-GR" b="1" dirty="0" err="1" smtClean="0">
                <a:latin typeface="Calibri" pitchFamily="34" charset="0"/>
                <a:cs typeface="Calibri" pitchFamily="34" charset="0"/>
              </a:rPr>
              <a:t>ιι</a:t>
            </a:r>
            <a:r>
              <a:rPr lang="el-GR" b="1" dirty="0" smtClean="0">
                <a:latin typeface="Calibri" pitchFamily="34" charset="0"/>
                <a:cs typeface="Calibri" pitchFamily="34" charset="0"/>
              </a:rPr>
              <a:t> 9</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928670"/>
            <a:ext cx="7567642" cy="5545282"/>
          </a:xfrm>
        </p:spPr>
        <p:txBody>
          <a:bodyPr>
            <a:normAutofit lnSpcReduction="10000"/>
          </a:bodyPr>
          <a:lstStyle/>
          <a:p>
            <a:r>
              <a:rPr lang="el-GR" dirty="0" smtClean="0">
                <a:latin typeface="Calibri" pitchFamily="34" charset="0"/>
                <a:cs typeface="Calibri" pitchFamily="34" charset="0"/>
              </a:rPr>
              <a:t>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στο έργο του «Περί φύσεων ανθρώπου» ονομάζει τη φλογώδη ζωική ύλη, που είναι σαν κάτι παραψημένο, «φλέγμα», το παράγει από το ρήμα «φλέγομαι», χρησιμοποιεί όμως τον όρο αυτό με διαφορετική σημασία, ενώ δέχεται το πραγματικό πλαίσιο της εννοίας, όπως κάνουν και οι άλλοι. Την τάση του </a:t>
            </a:r>
            <a:r>
              <a:rPr lang="el-GR" dirty="0" err="1" smtClean="0">
                <a:latin typeface="Calibri" pitchFamily="34" charset="0"/>
                <a:cs typeface="Calibri" pitchFamily="34" charset="0"/>
              </a:rPr>
              <a:t>Προδίκου</a:t>
            </a:r>
            <a:r>
              <a:rPr lang="el-GR" dirty="0" smtClean="0">
                <a:latin typeface="Calibri" pitchFamily="34" charset="0"/>
                <a:cs typeface="Calibri" pitchFamily="34" charset="0"/>
              </a:rPr>
              <a:t> να καινοτομεί σχετικά με τις λέξεις, την επισημαίνει επαρκώς και ο Πλάτων. Αλλά αυτό που όλοι οι άνθρωποι ονομάζουν «φλέγμα» που έχει λευκή χροιά, αυτό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το ονομάζει «βλέννα». Αυτό ακριβώς είναι ο κρύος και υδαρής χυμός, που συγκεντρώνεται σε μεγαλύτερες ποσότητες στους ηλικιωμένους και σε όσους κρύωσαν για οποιονδήποτε λόγο. Κανένας άνθρωπος, ούτε ακόμα κι αν ήταν τρελός, δεν θα το χαρακτήριζε τίποτα άλλα παρά ψυχρό και υγρό.</a:t>
            </a:r>
            <a:endParaRPr lang="en-GB" dirty="0">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err="1" smtClean="0">
                <a:solidFill>
                  <a:schemeClr val="tx1"/>
                </a:solidFill>
              </a:rPr>
              <a:t>Φιλοδημοσ</a:t>
            </a:r>
            <a:r>
              <a:rPr lang="el-GR" b="1" dirty="0" smtClean="0">
                <a:solidFill>
                  <a:schemeClr val="tx1"/>
                </a:solidFill>
              </a:rPr>
              <a:t> </a:t>
            </a:r>
            <a:r>
              <a:rPr lang="el-GR" b="1" i="1" dirty="0" err="1" smtClean="0">
                <a:solidFill>
                  <a:schemeClr val="tx1"/>
                </a:solidFill>
              </a:rPr>
              <a:t>περι</a:t>
            </a:r>
            <a:r>
              <a:rPr lang="el-GR" b="1" i="1" dirty="0" smtClean="0">
                <a:solidFill>
                  <a:schemeClr val="tx1"/>
                </a:solidFill>
              </a:rPr>
              <a:t> </a:t>
            </a:r>
            <a:r>
              <a:rPr lang="el-GR" b="1" i="1" dirty="0" err="1" smtClean="0">
                <a:solidFill>
                  <a:schemeClr val="tx1"/>
                </a:solidFill>
              </a:rPr>
              <a:t>ευσεβειασ</a:t>
            </a:r>
            <a:r>
              <a:rPr lang="el-GR" b="1" i="1" dirty="0" smtClean="0">
                <a:solidFill>
                  <a:schemeClr val="tx1"/>
                </a:solidFill>
              </a:rPr>
              <a:t> </a:t>
            </a:r>
            <a:r>
              <a:rPr lang="el-GR" b="1" dirty="0" smtClean="0">
                <a:solidFill>
                  <a:schemeClr val="tx1"/>
                </a:solidFill>
              </a:rPr>
              <a:t>9.7, σελ. 75</a:t>
            </a:r>
            <a:endParaRPr lang="en-GB" b="1" dirty="0">
              <a:solidFill>
                <a:schemeClr val="tx1"/>
              </a:solidFill>
            </a:endParaRPr>
          </a:p>
        </p:txBody>
      </p:sp>
      <p:sp>
        <p:nvSpPr>
          <p:cNvPr id="3" name="2 - Θέση περιεχομένου"/>
          <p:cNvSpPr>
            <a:spLocks noGrp="1"/>
          </p:cNvSpPr>
          <p:nvPr>
            <p:ph sz="quarter" idx="1"/>
          </p:nvPr>
        </p:nvSpPr>
        <p:spPr>
          <a:xfrm>
            <a:off x="357158" y="1071546"/>
            <a:ext cx="7567642" cy="5572164"/>
          </a:xfrm>
        </p:spPr>
        <p:txBody>
          <a:bodyPr>
            <a:normAutofit/>
          </a:bodyPr>
          <a:lstStyle/>
          <a:p>
            <a:r>
              <a:rPr lang="el-GR" sz="2800" dirty="0" smtClean="0">
                <a:latin typeface="Calibri" pitchFamily="34" charset="0"/>
                <a:cs typeface="Calibri" pitchFamily="34" charset="0"/>
              </a:rPr>
              <a:t>Είναι φανερό ότι ο Περσαίος … πραγματικά αρνείται και εξαφανίζει την ύπαρξη του θείου ή φαίνεται ότι δεν γνωρίζει τίποτα γι’ αυτό. Στο έργο του «Περί θεών» λέει ότι δεν φαίνονται απίστευτα όσα γράφει ο </a:t>
            </a:r>
            <a:r>
              <a:rPr lang="el-GR" sz="2800" dirty="0" err="1" smtClean="0">
                <a:latin typeface="Calibri" pitchFamily="34" charset="0"/>
                <a:cs typeface="Calibri" pitchFamily="34" charset="0"/>
              </a:rPr>
              <a:t>Πρόδικος</a:t>
            </a:r>
            <a:r>
              <a:rPr lang="el-GR" sz="2800" dirty="0" smtClean="0">
                <a:latin typeface="Calibri" pitchFamily="34" charset="0"/>
                <a:cs typeface="Calibri" pitchFamily="34" charset="0"/>
              </a:rPr>
              <a:t>, ότι δηλαδή αρχικά θεωρήθηκαν ως θεοί και τιμήθηκαν </a:t>
            </a:r>
            <a:r>
              <a:rPr lang="el-GR" sz="2800" dirty="0" smtClean="0">
                <a:solidFill>
                  <a:srgbClr val="FF0000"/>
                </a:solidFill>
                <a:latin typeface="Calibri" pitchFamily="34" charset="0"/>
                <a:cs typeface="Calibri" pitchFamily="34" charset="0"/>
              </a:rPr>
              <a:t>όσα χρησιμεύουν</a:t>
            </a:r>
            <a:r>
              <a:rPr lang="el-GR" sz="2800" dirty="0" smtClean="0">
                <a:latin typeface="Calibri" pitchFamily="34" charset="0"/>
                <a:cs typeface="Calibri" pitchFamily="34" charset="0"/>
              </a:rPr>
              <a:t> στη διατροφή μας και μας είναι </a:t>
            </a:r>
            <a:r>
              <a:rPr lang="el-GR" sz="2800" dirty="0" smtClean="0">
                <a:solidFill>
                  <a:srgbClr val="FF0000"/>
                </a:solidFill>
                <a:latin typeface="Calibri" pitchFamily="34" charset="0"/>
                <a:cs typeface="Calibri" pitchFamily="34" charset="0"/>
              </a:rPr>
              <a:t>ωφέλιμα</a:t>
            </a:r>
            <a:r>
              <a:rPr lang="el-GR" sz="2800" dirty="0" smtClean="0">
                <a:latin typeface="Calibri" pitchFamily="34" charset="0"/>
                <a:cs typeface="Calibri" pitchFamily="34" charset="0"/>
              </a:rPr>
              <a:t> και μετά απ’ αυτά εκείνοι που επινόησαν τροφές ή τρόπους στέγασης ή άλλες τεχνικές εφευρέσεις, όπως είναι η Δήμητρα, ο Διόνυσος και οι…</a:t>
            </a:r>
            <a:endParaRPr lang="en-GB" sz="2800" dirty="0">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511156"/>
          </a:xfrm>
        </p:spPr>
        <p:txBody>
          <a:bodyPr>
            <a:normAutofit fontScale="90000"/>
          </a:bodyPr>
          <a:lstStyle/>
          <a:p>
            <a:pPr algn="ctr"/>
            <a:r>
              <a:rPr lang="el-GR" b="1" dirty="0" err="1" smtClean="0">
                <a:latin typeface="Calibri" pitchFamily="34" charset="0"/>
                <a:cs typeface="Calibri" pitchFamily="34" charset="0"/>
              </a:rPr>
              <a:t>Σεξτοσ</a:t>
            </a:r>
            <a:r>
              <a:rPr lang="el-GR" b="1" dirty="0" smtClean="0">
                <a:latin typeface="Calibri" pitchFamily="34" charset="0"/>
                <a:cs typeface="Calibri" pitchFamily="34" charset="0"/>
              </a:rPr>
              <a:t> </a:t>
            </a:r>
            <a:r>
              <a:rPr lang="el-GR" b="1" dirty="0" err="1" smtClean="0">
                <a:latin typeface="Calibri" pitchFamily="34" charset="0"/>
                <a:cs typeface="Calibri" pitchFamily="34" charset="0"/>
              </a:rPr>
              <a:t>εμπειρικοσ</a:t>
            </a:r>
            <a:r>
              <a:rPr lang="el-GR" b="1" dirty="0" smtClean="0">
                <a:latin typeface="Calibri" pitchFamily="34" charset="0"/>
                <a:cs typeface="Calibri" pitchFamily="34" charset="0"/>
              </a:rPr>
              <a:t> </a:t>
            </a:r>
            <a:r>
              <a:rPr lang="el-GR" b="1" i="1" dirty="0" err="1" smtClean="0">
                <a:latin typeface="Calibri" pitchFamily="34" charset="0"/>
                <a:cs typeface="Calibri" pitchFamily="34" charset="0"/>
              </a:rPr>
              <a:t>Προσ</a:t>
            </a:r>
            <a:r>
              <a:rPr lang="el-GR" b="1" i="1" dirty="0" smtClean="0">
                <a:latin typeface="Calibri" pitchFamily="34" charset="0"/>
                <a:cs typeface="Calibri" pitchFamily="34" charset="0"/>
              </a:rPr>
              <a:t> </a:t>
            </a:r>
            <a:r>
              <a:rPr lang="el-GR" b="1" i="1" dirty="0" err="1" smtClean="0">
                <a:latin typeface="Calibri" pitchFamily="34" charset="0"/>
                <a:cs typeface="Calibri" pitchFamily="34" charset="0"/>
              </a:rPr>
              <a:t>μαθηματικουσ</a:t>
            </a:r>
            <a:r>
              <a:rPr lang="el-GR" b="1" i="1" dirty="0" smtClean="0">
                <a:latin typeface="Calibri" pitchFamily="34" charset="0"/>
                <a:cs typeface="Calibri" pitchFamily="34" charset="0"/>
              </a:rPr>
              <a:t> </a:t>
            </a:r>
            <a:r>
              <a:rPr lang="el-GR" b="1" dirty="0" err="1" smtClean="0">
                <a:latin typeface="Calibri" pitchFamily="34" charset="0"/>
                <a:cs typeface="Calibri" pitchFamily="34" charset="0"/>
              </a:rPr>
              <a:t>ιχ</a:t>
            </a:r>
            <a:r>
              <a:rPr lang="el-GR" b="1" dirty="0" smtClean="0">
                <a:latin typeface="Calibri" pitchFamily="34" charset="0"/>
                <a:cs typeface="Calibri" pitchFamily="34" charset="0"/>
              </a:rPr>
              <a:t> 18</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285720" y="1000108"/>
            <a:ext cx="7639080" cy="5473844"/>
          </a:xfrm>
        </p:spPr>
        <p:txBody>
          <a:bodyPr>
            <a:normAutofit lnSpcReduction="10000"/>
          </a:bodyPr>
          <a:lstStyle/>
          <a:p>
            <a:r>
              <a:rPr lang="el-GR" dirty="0" smtClean="0">
                <a:latin typeface="Calibri" pitchFamily="34" charset="0"/>
                <a:cs typeface="Calibri" pitchFamily="34" charset="0"/>
              </a:rPr>
              <a:t>Και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ο </a:t>
            </a:r>
            <a:r>
              <a:rPr lang="el-GR" dirty="0" err="1" smtClean="0">
                <a:latin typeface="Calibri" pitchFamily="34" charset="0"/>
                <a:cs typeface="Calibri" pitchFamily="34" charset="0"/>
              </a:rPr>
              <a:t>Κείος</a:t>
            </a:r>
            <a:r>
              <a:rPr lang="el-GR" dirty="0" smtClean="0">
                <a:latin typeface="Calibri" pitchFamily="34" charset="0"/>
                <a:cs typeface="Calibri" pitchFamily="34" charset="0"/>
              </a:rPr>
              <a:t> λέει ότι «τον ήλιο, τη σελήνη και τα ποτάμια και τις πηγές και γενικά όλα όσα μας </a:t>
            </a:r>
            <a:r>
              <a:rPr lang="el-GR" dirty="0" smtClean="0">
                <a:solidFill>
                  <a:srgbClr val="FF0000"/>
                </a:solidFill>
                <a:latin typeface="Calibri" pitchFamily="34" charset="0"/>
                <a:cs typeface="Calibri" pitchFamily="34" charset="0"/>
              </a:rPr>
              <a:t>ωφελούν</a:t>
            </a:r>
            <a:r>
              <a:rPr lang="el-GR" dirty="0" smtClean="0">
                <a:latin typeface="Calibri" pitchFamily="34" charset="0"/>
                <a:cs typeface="Calibri" pitchFamily="34" charset="0"/>
              </a:rPr>
              <a:t> στη ζωή οι παλαιοί τα εξέλαβαν ως θεούς, λόγω της </a:t>
            </a:r>
            <a:r>
              <a:rPr lang="el-GR" dirty="0" smtClean="0">
                <a:solidFill>
                  <a:srgbClr val="FF0000"/>
                </a:solidFill>
                <a:latin typeface="Calibri" pitchFamily="34" charset="0"/>
                <a:cs typeface="Calibri" pitchFamily="34" charset="0"/>
              </a:rPr>
              <a:t>ωφελιμότητάς</a:t>
            </a:r>
            <a:r>
              <a:rPr lang="el-GR" dirty="0" smtClean="0">
                <a:latin typeface="Calibri" pitchFamily="34" charset="0"/>
                <a:cs typeface="Calibri" pitchFamily="34" charset="0"/>
              </a:rPr>
              <a:t> τους, όπως ακριβώς έκαναν οι Αιγύπτιοι με τον Νείλο». Για τον ίδιο λόγο λέει πίστεψαν το ψωμί ως Δήμητρα, το κρασί ως Διόνυσο, το νερό ως Ποσειδώνα, τη φωτιά ως Ήφαιστο και καθένα από τα </a:t>
            </a:r>
            <a:r>
              <a:rPr lang="el-GR" dirty="0" smtClean="0">
                <a:solidFill>
                  <a:srgbClr val="FF0000"/>
                </a:solidFill>
                <a:latin typeface="Calibri" pitchFamily="34" charset="0"/>
                <a:cs typeface="Calibri" pitchFamily="34" charset="0"/>
              </a:rPr>
              <a:t>εύχρηστα πράγματα</a:t>
            </a:r>
            <a:r>
              <a:rPr lang="el-GR" dirty="0" smtClean="0">
                <a:latin typeface="Calibri" pitchFamily="34" charset="0"/>
                <a:cs typeface="Calibri" pitchFamily="34" charset="0"/>
              </a:rPr>
              <a:t>. 51. Την άποψη ότι δεν υπάρχει θεός την υποστήριξαν αυτοί που αποκλήθηκαν </a:t>
            </a:r>
            <a:r>
              <a:rPr lang="el-GR" dirty="0" smtClean="0">
                <a:solidFill>
                  <a:srgbClr val="FF0000"/>
                </a:solidFill>
                <a:latin typeface="Calibri" pitchFamily="34" charset="0"/>
                <a:cs typeface="Calibri" pitchFamily="34" charset="0"/>
              </a:rPr>
              <a:t>άθεοι</a:t>
            </a:r>
            <a:r>
              <a:rPr lang="el-GR" dirty="0" smtClean="0">
                <a:latin typeface="Calibri" pitchFamily="34" charset="0"/>
                <a:cs typeface="Calibri" pitchFamily="34" charset="0"/>
              </a:rPr>
              <a:t>, όπως ο </a:t>
            </a:r>
            <a:r>
              <a:rPr lang="el-GR" dirty="0" err="1" smtClean="0">
                <a:latin typeface="Calibri" pitchFamily="34" charset="0"/>
                <a:cs typeface="Calibri" pitchFamily="34" charset="0"/>
              </a:rPr>
              <a:t>Ευήμερος</a:t>
            </a:r>
            <a:r>
              <a:rPr lang="el-GR" dirty="0" smtClean="0">
                <a:latin typeface="Calibri" pitchFamily="34" charset="0"/>
                <a:cs typeface="Calibri" pitchFamily="34" charset="0"/>
              </a:rPr>
              <a:t>… και ο Διαγόρας από τη Μήλο, καθώς και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από την Κέα και ο Θεόδωρος …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λέει </a:t>
            </a:r>
            <a:r>
              <a:rPr lang="el-GR" dirty="0" smtClean="0">
                <a:solidFill>
                  <a:srgbClr val="FF0000"/>
                </a:solidFill>
                <a:latin typeface="Calibri" pitchFamily="34" charset="0"/>
                <a:cs typeface="Calibri" pitchFamily="34" charset="0"/>
              </a:rPr>
              <a:t>πως </a:t>
            </a:r>
            <a:r>
              <a:rPr lang="el-GR" dirty="0" err="1" smtClean="0">
                <a:solidFill>
                  <a:srgbClr val="FF0000"/>
                </a:solidFill>
                <a:latin typeface="Calibri" pitchFamily="34" charset="0"/>
                <a:cs typeface="Calibri" pitchFamily="34" charset="0"/>
              </a:rPr>
              <a:t>ο,τιδήποτε</a:t>
            </a:r>
            <a:r>
              <a:rPr lang="el-GR" dirty="0" smtClean="0">
                <a:solidFill>
                  <a:srgbClr val="FF0000"/>
                </a:solidFill>
                <a:latin typeface="Calibri" pitchFamily="34" charset="0"/>
                <a:cs typeface="Calibri" pitchFamily="34" charset="0"/>
              </a:rPr>
              <a:t> ωφελεί στη ζωή θεωρήθηκε ως θεός, όπως ο ήλιος και η σελήνη, τα ποτάμια και οι λίμνες, τα λιβάδια και οι καρποί και καθετί αυτού του είδους</a:t>
            </a:r>
            <a:r>
              <a:rPr lang="el-GR" dirty="0" smtClean="0">
                <a:latin typeface="Calibri" pitchFamily="34" charset="0"/>
                <a:cs typeface="Calibri" pitchFamily="34" charset="0"/>
              </a:rPr>
              <a:t>.</a:t>
            </a:r>
            <a:endParaRPr lang="en-GB" dirty="0">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368280"/>
          </a:xfrm>
        </p:spPr>
        <p:txBody>
          <a:bodyPr>
            <a:normAutofit fontScale="90000"/>
          </a:bodyPr>
          <a:lstStyle/>
          <a:p>
            <a:pPr algn="ctr"/>
            <a:r>
              <a:rPr lang="el-GR" b="1" dirty="0" err="1" smtClean="0">
                <a:latin typeface="Calibri" pitchFamily="34" charset="0"/>
                <a:cs typeface="Calibri" pitchFamily="34" charset="0"/>
              </a:rPr>
              <a:t>Θεμιστιοσ</a:t>
            </a:r>
            <a:r>
              <a:rPr lang="el-GR" b="1" dirty="0" smtClean="0">
                <a:latin typeface="Calibri" pitchFamily="34" charset="0"/>
                <a:cs typeface="Calibri" pitchFamily="34" charset="0"/>
              </a:rPr>
              <a:t> </a:t>
            </a:r>
            <a:r>
              <a:rPr lang="el-GR" b="1" i="1" dirty="0" err="1" smtClean="0">
                <a:latin typeface="Calibri" pitchFamily="34" charset="0"/>
                <a:cs typeface="Calibri" pitchFamily="34" charset="0"/>
              </a:rPr>
              <a:t>λογοι</a:t>
            </a:r>
            <a:r>
              <a:rPr lang="el-GR" b="1" i="1" dirty="0" smtClean="0">
                <a:latin typeface="Calibri" pitchFamily="34" charset="0"/>
                <a:cs typeface="Calibri" pitchFamily="34" charset="0"/>
              </a:rPr>
              <a:t> </a:t>
            </a:r>
            <a:r>
              <a:rPr lang="el-GR" b="1" dirty="0" smtClean="0">
                <a:latin typeface="Calibri" pitchFamily="34" charset="0"/>
                <a:cs typeface="Calibri" pitchFamily="34" charset="0"/>
              </a:rPr>
              <a:t>30, σελ. 422</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285720" y="928670"/>
            <a:ext cx="7639080" cy="5545282"/>
          </a:xfrm>
        </p:spPr>
        <p:txBody>
          <a:bodyPr/>
          <a:lstStyle/>
          <a:p>
            <a:r>
              <a:rPr lang="el-GR" dirty="0" smtClean="0">
                <a:latin typeface="Calibri" pitchFamily="34" charset="0"/>
                <a:cs typeface="Calibri" pitchFamily="34" charset="0"/>
              </a:rPr>
              <a:t>Προσεγγίζουμε ήδη τις μυστηριακές τελετές και θα αναμείξουμε στη συγγραφή μας τη σοφία του </a:t>
            </a:r>
            <a:r>
              <a:rPr lang="el-GR" dirty="0" err="1" smtClean="0">
                <a:latin typeface="Calibri" pitchFamily="34" charset="0"/>
                <a:cs typeface="Calibri" pitchFamily="34" charset="0"/>
              </a:rPr>
              <a:t>Πρόδικου</a:t>
            </a:r>
            <a:r>
              <a:rPr lang="el-GR" dirty="0" smtClean="0">
                <a:latin typeface="Calibri" pitchFamily="34" charset="0"/>
                <a:cs typeface="Calibri" pitchFamily="34" charset="0"/>
              </a:rPr>
              <a:t>, </a:t>
            </a:r>
            <a:r>
              <a:rPr lang="el-GR" dirty="0" smtClean="0">
                <a:solidFill>
                  <a:srgbClr val="FF0000"/>
                </a:solidFill>
                <a:latin typeface="Calibri" pitchFamily="34" charset="0"/>
                <a:cs typeface="Calibri" pitchFamily="34" charset="0"/>
              </a:rPr>
              <a:t>ο οποίος κάθε ιεροπραξία των ανθρώπων και τις τελετουργίες και τις γιορτές τα συνέδεε με τα αγαθά της γεωργίας υποστηρίζοντας ότι απ’ αυτά προέκυψε στους ανθρώπους η αντίληψη του θεού και έτσι θεμελίωνε θεωρητικά κάθε είδους ευσέβεια</a:t>
            </a:r>
            <a:r>
              <a:rPr lang="el-GR" dirty="0" smtClean="0">
                <a:latin typeface="Calibri" pitchFamily="34" charset="0"/>
                <a:cs typeface="Calibri" pitchFamily="34" charset="0"/>
              </a:rPr>
              <a:t>…</a:t>
            </a:r>
          </a:p>
          <a:p>
            <a:endParaRPr lang="el-GR" dirty="0" smtClean="0">
              <a:latin typeface="Calibri" pitchFamily="34" charset="0"/>
              <a:cs typeface="Calibri" pitchFamily="34" charset="0"/>
            </a:endParaRPr>
          </a:p>
          <a:p>
            <a:r>
              <a:rPr lang="el-GR" b="1" dirty="0" smtClean="0">
                <a:latin typeface="Calibri" pitchFamily="34" charset="0"/>
                <a:cs typeface="Calibri" pitchFamily="34" charset="0"/>
              </a:rPr>
              <a:t>ΣΤΟΒΑΙΟΣ </a:t>
            </a:r>
            <a:r>
              <a:rPr lang="el-GR" b="1" i="1" dirty="0" smtClean="0">
                <a:latin typeface="Calibri" pitchFamily="34" charset="0"/>
                <a:cs typeface="Calibri" pitchFamily="34" charset="0"/>
              </a:rPr>
              <a:t>ΑΝΘΟΛΟΓΙΟΝ</a:t>
            </a:r>
            <a:r>
              <a:rPr lang="el-GR" b="1" dirty="0" smtClean="0">
                <a:latin typeface="Calibri" pitchFamily="34" charset="0"/>
                <a:cs typeface="Calibri" pitchFamily="34" charset="0"/>
              </a:rPr>
              <a:t> Ι</a:t>
            </a:r>
            <a:r>
              <a:rPr lang="en-GB" b="1" dirty="0" smtClean="0">
                <a:latin typeface="Calibri" pitchFamily="34" charset="0"/>
                <a:cs typeface="Calibri" pitchFamily="34" charset="0"/>
              </a:rPr>
              <a:t>V</a:t>
            </a:r>
            <a:r>
              <a:rPr lang="el-GR" b="1" dirty="0" smtClean="0">
                <a:latin typeface="Calibri" pitchFamily="34" charset="0"/>
                <a:cs typeface="Calibri" pitchFamily="34" charset="0"/>
              </a:rPr>
              <a:t> 20, 65</a:t>
            </a:r>
          </a:p>
          <a:p>
            <a:r>
              <a:rPr lang="el-GR" dirty="0" smtClean="0">
                <a:latin typeface="Calibri" pitchFamily="34" charset="0"/>
                <a:cs typeface="Calibri" pitchFamily="34" charset="0"/>
              </a:rPr>
              <a:t>Του </a:t>
            </a:r>
            <a:r>
              <a:rPr lang="el-GR" dirty="0" err="1" smtClean="0">
                <a:latin typeface="Calibri" pitchFamily="34" charset="0"/>
                <a:cs typeface="Calibri" pitchFamily="34" charset="0"/>
              </a:rPr>
              <a:t>Προδίκου</a:t>
            </a:r>
            <a:r>
              <a:rPr lang="el-GR" dirty="0" smtClean="0">
                <a:latin typeface="Calibri" pitchFamily="34" charset="0"/>
                <a:cs typeface="Calibri" pitchFamily="34" charset="0"/>
              </a:rPr>
              <a:t> απόφθεγμα: αν διπλασιάσουμε την επιθυμία γίνεται έρωτας και αν διπλασιάσουμε τον έρωτα γίνεται </a:t>
            </a:r>
            <a:r>
              <a:rPr lang="el-GR" dirty="0" err="1" smtClean="0">
                <a:latin typeface="Calibri" pitchFamily="34" charset="0"/>
                <a:cs typeface="Calibri" pitchFamily="34" charset="0"/>
              </a:rPr>
              <a:t>τρέλλα</a:t>
            </a:r>
            <a:r>
              <a:rPr lang="el-GR" dirty="0" smtClean="0">
                <a:latin typeface="Calibri" pitchFamily="34" charset="0"/>
                <a:cs typeface="Calibri" pitchFamily="34" charset="0"/>
              </a:rPr>
              <a:t>.</a:t>
            </a:r>
            <a:endParaRPr lang="en-GB" dirty="0">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582594"/>
          </a:xfrm>
        </p:spPr>
        <p:txBody>
          <a:bodyPr/>
          <a:lstStyle/>
          <a:p>
            <a:pPr algn="ctr"/>
            <a:r>
              <a:rPr lang="el-GR" b="1" dirty="0" smtClean="0">
                <a:latin typeface="Calibri" pitchFamily="34" charset="0"/>
                <a:cs typeface="Calibri" pitchFamily="34" charset="0"/>
              </a:rPr>
              <a:t>[</a:t>
            </a:r>
            <a:r>
              <a:rPr lang="el-GR" b="1" dirty="0" err="1" smtClean="0">
                <a:latin typeface="Calibri" pitchFamily="34" charset="0"/>
                <a:cs typeface="Calibri" pitchFamily="34" charset="0"/>
              </a:rPr>
              <a:t>Πλατων</a:t>
            </a:r>
            <a:r>
              <a:rPr lang="el-GR" b="1" dirty="0" smtClean="0">
                <a:latin typeface="Calibri" pitchFamily="34" charset="0"/>
                <a:cs typeface="Calibri" pitchFamily="34" charset="0"/>
              </a:rPr>
              <a:t>] </a:t>
            </a:r>
            <a:r>
              <a:rPr lang="el-GR" b="1" i="1" dirty="0" err="1" smtClean="0">
                <a:latin typeface="Calibri" pitchFamily="34" charset="0"/>
                <a:cs typeface="Calibri" pitchFamily="34" charset="0"/>
              </a:rPr>
              <a:t>ευρυξιασ</a:t>
            </a:r>
            <a:r>
              <a:rPr lang="el-GR" b="1" dirty="0" smtClean="0">
                <a:latin typeface="Calibri" pitchFamily="34" charset="0"/>
                <a:cs typeface="Calibri" pitchFamily="34" charset="0"/>
              </a:rPr>
              <a:t> 397</a:t>
            </a:r>
            <a:r>
              <a:rPr lang="en-GB" b="1" dirty="0" smtClean="0">
                <a:latin typeface="Calibri" pitchFamily="34" charset="0"/>
                <a:cs typeface="Calibri" pitchFamily="34" charset="0"/>
              </a:rPr>
              <a:t>d</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1071546"/>
            <a:ext cx="7496204" cy="5402406"/>
          </a:xfrm>
        </p:spPr>
        <p:txBody>
          <a:bodyPr>
            <a:normAutofit lnSpcReduction="10000"/>
          </a:bodyPr>
          <a:lstStyle/>
          <a:p>
            <a:r>
              <a:rPr lang="el-GR" dirty="0" smtClean="0">
                <a:latin typeface="Calibri" pitchFamily="34" charset="0"/>
                <a:cs typeface="Calibri" pitchFamily="34" charset="0"/>
              </a:rPr>
              <a:t>Αυτήν ακριβώς την άποψη, είπα εγώ, υποστήριζε πρόσφατα στο Λύκειο ένας σοφός άνθρωπος,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από την Κέα, και έδωσε την εντύπωση στους παρευρισκόμενους ότι λέει </a:t>
            </a:r>
            <a:r>
              <a:rPr lang="el-GR" dirty="0" smtClean="0">
                <a:solidFill>
                  <a:srgbClr val="FF0000"/>
                </a:solidFill>
                <a:latin typeface="Calibri" pitchFamily="34" charset="0"/>
                <a:cs typeface="Calibri" pitchFamily="34" charset="0"/>
              </a:rPr>
              <a:t>φλυαρίες</a:t>
            </a:r>
            <a:r>
              <a:rPr lang="el-GR" dirty="0" smtClean="0">
                <a:latin typeface="Calibri" pitchFamily="34" charset="0"/>
                <a:cs typeface="Calibri" pitchFamily="34" charset="0"/>
              </a:rPr>
              <a:t>, έτσι ώστε να μην κατορθώσει να πείσει κανέναν από τους παρόντες ότι λέει σωστά πράγματα… Τον ρωτούσε δηλαδή ο νεαρός πώς θεωρεί ότι το να είσαι πλούσιος είναι κακό και πώς ότι είναι καλό. Και αυτός απάντησε: «ακριβώς όπως το εννοείς, τώρα και </a:t>
            </a:r>
            <a:r>
              <a:rPr lang="el-GR" dirty="0" err="1" smtClean="0">
                <a:latin typeface="Calibri" pitchFamily="34" charset="0"/>
                <a:cs typeface="Calibri" pitchFamily="34" charset="0"/>
              </a:rPr>
              <a:t>σύ</a:t>
            </a:r>
            <a:r>
              <a:rPr lang="el-GR" dirty="0" smtClean="0">
                <a:latin typeface="Calibri" pitchFamily="34" charset="0"/>
                <a:cs typeface="Calibri" pitchFamily="34" charset="0"/>
              </a:rPr>
              <a:t>» του είπε: «για τους καλούς και χρηστούς ανθρώπους και για όσους ξέρουν πώς πρέπει να χρησιμοποιούν τα χρήματα είναι καλό, ενώ για τους φαύλους και γι’ αυτούς που δεν ξέρουν είναι κακό». «Το ίδιο» είπε «ισχύει και για όλα τα άλλα πράγματα, όποιο είναι το ήθος αυτών που τα χρησιμοποιούν, ανάλογα περίπου είναι αναγκαστικά και τα πράγματα γι αυτούς».</a:t>
            </a:r>
            <a:endParaRPr lang="en-GB" dirty="0">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511156"/>
          </a:xfrm>
        </p:spPr>
        <p:txBody>
          <a:bodyPr>
            <a:normAutofit fontScale="90000"/>
          </a:bodyPr>
          <a:lstStyle/>
          <a:p>
            <a:pPr algn="ctr"/>
            <a:r>
              <a:rPr lang="el-GR" b="1" dirty="0" smtClean="0">
                <a:solidFill>
                  <a:schemeClr val="tx1"/>
                </a:solidFill>
                <a:latin typeface="Calibri" pitchFamily="34" charset="0"/>
                <a:cs typeface="Calibri" pitchFamily="34" charset="0"/>
              </a:rPr>
              <a:t>ΘΡΑΣΥΜΑΧΟΣ</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1071546"/>
            <a:ext cx="7496204" cy="5402406"/>
          </a:xfrm>
        </p:spPr>
        <p:txBody>
          <a:bodyPr>
            <a:normAutofit/>
          </a:bodyPr>
          <a:lstStyle/>
          <a:p>
            <a:r>
              <a:rPr lang="el-GR" dirty="0" smtClean="0">
                <a:latin typeface="Calibri" pitchFamily="34" charset="0"/>
                <a:cs typeface="Calibri" pitchFamily="34" charset="0"/>
              </a:rPr>
              <a:t>Από τη Χαλκηδόνα της Βιθυνίας. </a:t>
            </a:r>
          </a:p>
          <a:p>
            <a:r>
              <a:rPr lang="el-GR" dirty="0" smtClean="0">
                <a:latin typeface="Calibri" pitchFamily="34" charset="0"/>
                <a:cs typeface="Calibri" pitchFamily="34" charset="0"/>
              </a:rPr>
              <a:t>Ρήτορας και </a:t>
            </a:r>
            <a:r>
              <a:rPr lang="el-GR" dirty="0" err="1" smtClean="0">
                <a:latin typeface="Calibri" pitchFamily="34" charset="0"/>
                <a:cs typeface="Calibri" pitchFamily="34" charset="0"/>
              </a:rPr>
              <a:t>ρητοροδιδάσκαλος</a:t>
            </a:r>
            <a:r>
              <a:rPr lang="el-GR" dirty="0" smtClean="0">
                <a:latin typeface="Calibri" pitchFamily="34" charset="0"/>
                <a:cs typeface="Calibri" pitchFamily="34" charset="0"/>
              </a:rPr>
              <a:t> στην Αθήνα το 427 </a:t>
            </a:r>
            <a:r>
              <a:rPr lang="el-GR" dirty="0" err="1" smtClean="0">
                <a:latin typeface="Calibri" pitchFamily="34" charset="0"/>
                <a:cs typeface="Calibri" pitchFamily="34" charset="0"/>
              </a:rPr>
              <a:t>π.Χ.</a:t>
            </a:r>
            <a:endParaRPr lang="el-GR" dirty="0" smtClean="0">
              <a:latin typeface="Calibri" pitchFamily="34" charset="0"/>
              <a:cs typeface="Calibri" pitchFamily="34" charset="0"/>
            </a:endParaRPr>
          </a:p>
          <a:p>
            <a:r>
              <a:rPr lang="el-GR" dirty="0" smtClean="0">
                <a:latin typeface="Calibri" pitchFamily="34" charset="0"/>
                <a:cs typeface="Calibri" pitchFamily="34" charset="0"/>
              </a:rPr>
              <a:t>Είναι ο πρώτος που ανέδειξε την περίοδο και την </a:t>
            </a:r>
            <a:r>
              <a:rPr lang="el-GR" dirty="0" err="1" smtClean="0">
                <a:latin typeface="Calibri" pitchFamily="34" charset="0"/>
                <a:cs typeface="Calibri" pitchFamily="34" charset="0"/>
              </a:rPr>
              <a:t>ημιπερίοδο</a:t>
            </a:r>
            <a:r>
              <a:rPr lang="el-GR" dirty="0" smtClean="0">
                <a:latin typeface="Calibri" pitchFamily="34" charset="0"/>
                <a:cs typeface="Calibri" pitchFamily="34" charset="0"/>
              </a:rPr>
              <a:t> στον λόγο και εισήγαγε το σύγχρονο ρητορικό ύφος. Υπήρξε μαθητής του Πλάτωνα και του Ισοκράτη. Έγραψε λόγους συμβουλευτικούς, εγχειρίδιο ρητορικής τέχνης, ρητορικά γυμνάσματα και ρητορικά σχεδιαγράμματα (Λεξικό Σούδας)</a:t>
            </a:r>
          </a:p>
          <a:p>
            <a:r>
              <a:rPr lang="el-GR" dirty="0" smtClean="0">
                <a:latin typeface="Calibri" pitchFamily="34" charset="0"/>
                <a:cs typeface="Calibri" pitchFamily="34" charset="0"/>
              </a:rPr>
              <a:t>Είναι γνωστός από τη σύγκρουσή του με τον Σωκράτη στο πρώτο βιβλίο της Πολιτείας του Πλάτωνα.</a:t>
            </a:r>
          </a:p>
          <a:p>
            <a:r>
              <a:rPr lang="el-GR" dirty="0" smtClean="0">
                <a:latin typeface="Calibri" pitchFamily="34" charset="0"/>
                <a:cs typeface="Calibri" pitchFamily="34" charset="0"/>
              </a:rPr>
              <a:t>Υπέρ Λαρισαίων – μετά το 413 </a:t>
            </a:r>
            <a:r>
              <a:rPr lang="el-GR" dirty="0" err="1" smtClean="0">
                <a:latin typeface="Calibri" pitchFamily="34" charset="0"/>
                <a:cs typeface="Calibri" pitchFamily="34" charset="0"/>
              </a:rPr>
              <a:t>π.Χ.</a:t>
            </a:r>
            <a:endParaRPr lang="el-GR" dirty="0" smtClean="0">
              <a:latin typeface="Calibri" pitchFamily="34" charset="0"/>
              <a:cs typeface="Calibri" pitchFamily="34" charset="0"/>
            </a:endParaRPr>
          </a:p>
          <a:p>
            <a:r>
              <a:rPr lang="el-GR" dirty="0" smtClean="0">
                <a:latin typeface="Calibri" pitchFamily="34" charset="0"/>
                <a:cs typeface="Calibri" pitchFamily="34" charset="0"/>
              </a:rPr>
              <a:t>Έκανε πολλά ταξίδια</a:t>
            </a:r>
          </a:p>
          <a:p>
            <a:r>
              <a:rPr lang="el-GR" dirty="0" smtClean="0">
                <a:latin typeface="Calibri" pitchFamily="34" charset="0"/>
                <a:cs typeface="Calibri" pitchFamily="34" charset="0"/>
              </a:rPr>
              <a:t>Δίδασκε επ’ αμοιβή</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511156"/>
          </a:xfrm>
        </p:spPr>
        <p:txBody>
          <a:bodyPr>
            <a:normAutofit fontScale="90000"/>
          </a:bodyPr>
          <a:lstStyle/>
          <a:p>
            <a:pPr algn="ctr"/>
            <a:r>
              <a:rPr lang="el-GR" b="1" dirty="0" smtClean="0">
                <a:latin typeface="Calibri" pitchFamily="34" charset="0"/>
                <a:cs typeface="Calibri" pitchFamily="34" charset="0"/>
              </a:rPr>
              <a:t>ΘΡΑΣΥΜΑΧΟΣ ΚΑΙ ΤΟ ΕΡΓΟ ΤΟΥ</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928670"/>
            <a:ext cx="7496204" cy="5545282"/>
          </a:xfrm>
        </p:spPr>
        <p:txBody>
          <a:bodyPr>
            <a:normAutofit fontScale="92500" lnSpcReduction="10000"/>
          </a:bodyPr>
          <a:lstStyle/>
          <a:p>
            <a:r>
              <a:rPr lang="el-GR" dirty="0" smtClean="0">
                <a:latin typeface="Calibri" pitchFamily="34" charset="0"/>
                <a:cs typeface="Calibri" pitchFamily="34" charset="0"/>
              </a:rPr>
              <a:t>«Αυτοί που είναι σήμερα επιτυχημένοι άντλησαν από πολλούς άλλους, ωσάν κληρονομική σειρά προάγοντας [τη ρητορική τέχνη] και την μεγάλωσαν: ο Τεισίας μετά τους πρώτους, ο Θρασύμαχος μετά τον Τεισία, ο Θεόδωρος μετά απ’ αυτόν και πολλοί άλλοι που προσέφεραν πολλά στα επιμέρους (Αριστοτέλης </a:t>
            </a:r>
            <a:r>
              <a:rPr lang="el-GR" i="1" dirty="0" smtClean="0">
                <a:latin typeface="Calibri" pitchFamily="34" charset="0"/>
                <a:cs typeface="Calibri" pitchFamily="34" charset="0"/>
              </a:rPr>
              <a:t>Σοφιστικοί έλεγχοι</a:t>
            </a:r>
            <a:r>
              <a:rPr lang="el-GR" dirty="0" smtClean="0">
                <a:latin typeface="Calibri" pitchFamily="34" charset="0"/>
                <a:cs typeface="Calibri" pitchFamily="34" charset="0"/>
              </a:rPr>
              <a:t> 33, 183</a:t>
            </a:r>
            <a:r>
              <a:rPr lang="en-GB" dirty="0" smtClean="0">
                <a:latin typeface="Calibri" pitchFamily="34" charset="0"/>
                <a:cs typeface="Calibri" pitchFamily="34" charset="0"/>
              </a:rPr>
              <a:t>b</a:t>
            </a:r>
            <a:r>
              <a:rPr lang="el-GR" dirty="0" smtClean="0">
                <a:latin typeface="Calibri" pitchFamily="34" charset="0"/>
                <a:cs typeface="Calibri" pitchFamily="34" charset="0"/>
              </a:rPr>
              <a:t> 29)</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«έτσι και ο Κόνων αποκαλούσε τον Θρασύβουλο «άνθρωπο με τολμηρό φρόνημα» και ο </a:t>
            </a:r>
            <a:r>
              <a:rPr lang="el-GR" dirty="0" err="1" smtClean="0">
                <a:latin typeface="Calibri" pitchFamily="34" charset="0"/>
                <a:cs typeface="Calibri" pitchFamily="34" charset="0"/>
              </a:rPr>
              <a:t>Ηρόδικος</a:t>
            </a:r>
            <a:r>
              <a:rPr lang="el-GR" dirty="0" smtClean="0">
                <a:latin typeface="Calibri" pitchFamily="34" charset="0"/>
                <a:cs typeface="Calibri" pitchFamily="34" charset="0"/>
              </a:rPr>
              <a:t> έλεγε στον Θρασύμαχο «πάντοτε είσαι τολμηρός μαχητής» (Αριστοτέλης </a:t>
            </a:r>
            <a:r>
              <a:rPr lang="el-GR" i="1" dirty="0" smtClean="0">
                <a:latin typeface="Calibri" pitchFamily="34" charset="0"/>
                <a:cs typeface="Calibri" pitchFamily="34" charset="0"/>
              </a:rPr>
              <a:t>Ρητορική Β</a:t>
            </a:r>
            <a:r>
              <a:rPr lang="el-GR" dirty="0" smtClean="0">
                <a:latin typeface="Calibri" pitchFamily="34" charset="0"/>
                <a:cs typeface="Calibri" pitchFamily="34" charset="0"/>
              </a:rPr>
              <a:t> 23, 1400</a:t>
            </a:r>
            <a:r>
              <a:rPr lang="en-GB" dirty="0" smtClean="0">
                <a:latin typeface="Calibri" pitchFamily="34" charset="0"/>
                <a:cs typeface="Calibri" pitchFamily="34" charset="0"/>
              </a:rPr>
              <a:t>b</a:t>
            </a:r>
            <a:r>
              <a:rPr lang="el-GR" dirty="0" smtClean="0">
                <a:latin typeface="Calibri" pitchFamily="34" charset="0"/>
                <a:cs typeface="Calibri" pitchFamily="34" charset="0"/>
              </a:rPr>
              <a:t> 19)</a:t>
            </a:r>
          </a:p>
          <a:p>
            <a:r>
              <a:rPr lang="el-GR" dirty="0" smtClean="0">
                <a:latin typeface="Calibri" pitchFamily="34" charset="0"/>
                <a:cs typeface="Calibri" pitchFamily="34" charset="0"/>
              </a:rPr>
              <a:t>«Ο Νεοπτόλεμος από την Πάρο στο έργο του «Περί επιγραμμάτων» λέει ότι στην Χαλκηδόνα πάνω στο μνήμα του σοφιστή </a:t>
            </a:r>
            <a:r>
              <a:rPr lang="el-GR" dirty="0" err="1" smtClean="0">
                <a:latin typeface="Calibri" pitchFamily="34" charset="0"/>
                <a:cs typeface="Calibri" pitchFamily="34" charset="0"/>
              </a:rPr>
              <a:t>Θρασυμάχου</a:t>
            </a:r>
            <a:r>
              <a:rPr lang="el-GR" dirty="0" smtClean="0">
                <a:latin typeface="Calibri" pitchFamily="34" charset="0"/>
                <a:cs typeface="Calibri" pitchFamily="34" charset="0"/>
              </a:rPr>
              <a:t>, είχαν γραμμένο το ακόλουθο επίγραμμα: το όνομά μου θήτα, ρω, άλφα, σίγμα, ύψιλον, μι, άλφα, χι, όμικρον, σίγμα. Πατρίδα μου: η Χαλκηδόνα, Τέχνη μου: η σοφία (</a:t>
            </a:r>
            <a:r>
              <a:rPr lang="el-GR" dirty="0" err="1" smtClean="0">
                <a:latin typeface="Calibri" pitchFamily="34" charset="0"/>
                <a:cs typeface="Calibri" pitchFamily="34" charset="0"/>
              </a:rPr>
              <a:t>Αθήναιος</a:t>
            </a:r>
            <a:r>
              <a:rPr lang="el-GR" dirty="0" smtClean="0">
                <a:latin typeface="Calibri" pitchFamily="34" charset="0"/>
                <a:cs typeface="Calibri" pitchFamily="34" charset="0"/>
              </a:rPr>
              <a:t> </a:t>
            </a:r>
            <a:r>
              <a:rPr lang="el-GR" i="1" dirty="0" err="1" smtClean="0">
                <a:latin typeface="Calibri" pitchFamily="34" charset="0"/>
                <a:cs typeface="Calibri" pitchFamily="34" charset="0"/>
              </a:rPr>
              <a:t>Δειπνοσοφισταί</a:t>
            </a:r>
            <a:r>
              <a:rPr lang="el-GR" i="1" dirty="0" smtClean="0">
                <a:latin typeface="Calibri" pitchFamily="34" charset="0"/>
                <a:cs typeface="Calibri" pitchFamily="34" charset="0"/>
              </a:rPr>
              <a:t> </a:t>
            </a:r>
            <a:r>
              <a:rPr lang="el-GR" dirty="0" smtClean="0">
                <a:latin typeface="Calibri" pitchFamily="34" charset="0"/>
                <a:cs typeface="Calibri" pitchFamily="34" charset="0"/>
              </a:rPr>
              <a:t> Χ 454</a:t>
            </a:r>
            <a:r>
              <a:rPr lang="en-GB" dirty="0" smtClean="0">
                <a:latin typeface="Calibri" pitchFamily="34" charset="0"/>
                <a:cs typeface="Calibri" pitchFamily="34" charset="0"/>
              </a:rPr>
              <a:t>F)</a:t>
            </a:r>
            <a:endParaRPr lang="en-GB" dirty="0">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smtClean="0">
                <a:latin typeface="Calibri" pitchFamily="34" charset="0"/>
                <a:cs typeface="Calibri" pitchFamily="34" charset="0"/>
              </a:rPr>
              <a:t>ΘΡΑΣΥΜΑΧΟΣ - ΕΡΓΟ</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714356"/>
            <a:ext cx="7610476" cy="5715040"/>
          </a:xfrm>
        </p:spPr>
        <p:txBody>
          <a:bodyPr>
            <a:normAutofit fontScale="92500" lnSpcReduction="20000"/>
          </a:bodyPr>
          <a:lstStyle/>
          <a:p>
            <a:r>
              <a:rPr lang="el-GR" dirty="0" smtClean="0">
                <a:latin typeface="Calibri" pitchFamily="34" charset="0"/>
                <a:cs typeface="Calibri" pitchFamily="34" charset="0"/>
              </a:rPr>
              <a:t>«Και ο Θρασύμαχος πολλές φορές την ώρα που μιλούσαμε εμείς, προσπαθούσε να πάρει τον λόγο, στη συνέχεια όμως τον εμπόδιζαν οι παρακαθήμενοι που ήθελαν να ακούσουν τη συζήτηση ως το τέλος. Μόλις όμως σταματήσαμε και εγώ είπα αυτά, δεν μπορούσε να ηρεμήσει πλέον, αλλά αφού μαζεύτηκε σαν άγριο ζώο όρμησε καταπάνω μας λες και ήθελε να μας κατασπαράξει. Τότε εγώ και ο Πολέμαρχος από τον φόβο μας τα χάσαμε. Αυτός όμως μπροστά σε όλους έβαλε τις φωνές: «Η φλυαρία» είπε «σας έπιασε τόση ώρα, Σωκράτη» (Πλάτων </a:t>
            </a:r>
            <a:r>
              <a:rPr lang="el-GR" i="1" dirty="0" smtClean="0">
                <a:latin typeface="Calibri" pitchFamily="34" charset="0"/>
                <a:cs typeface="Calibri" pitchFamily="34" charset="0"/>
              </a:rPr>
              <a:t>Πολιτεία </a:t>
            </a:r>
            <a:r>
              <a:rPr lang="el-GR" dirty="0" smtClean="0">
                <a:latin typeface="Calibri" pitchFamily="34" charset="0"/>
                <a:cs typeface="Calibri" pitchFamily="34" charset="0"/>
              </a:rPr>
              <a:t>1 33</a:t>
            </a:r>
            <a:r>
              <a:rPr lang="en-GB" dirty="0" smtClean="0">
                <a:latin typeface="Calibri" pitchFamily="34" charset="0"/>
                <a:cs typeface="Calibri" pitchFamily="34" charset="0"/>
              </a:rPr>
              <a:t>b)</a:t>
            </a:r>
            <a:endParaRPr lang="el-GR" dirty="0" smtClean="0">
              <a:latin typeface="Calibri" pitchFamily="34" charset="0"/>
              <a:cs typeface="Calibri" pitchFamily="34" charset="0"/>
            </a:endParaRPr>
          </a:p>
          <a:p>
            <a:r>
              <a:rPr lang="el-GR" dirty="0" smtClean="0">
                <a:latin typeface="Calibri" pitchFamily="34" charset="0"/>
                <a:cs typeface="Calibri" pitchFamily="34" charset="0"/>
              </a:rPr>
              <a:t>«Ο Θρασύμαχος είναι σαφής και λεπτολόγος, εξαιρετικά ευρηματικός και ικανός να διατυπώνει με ανάγλυφο και εντυπωσιακό τρόπο αυτό που θέλει. Επικεντρώνεται στη συγγραφή εγχειριδίων ρητορικής και πανηγυρικών λόγων, δικανικούς όμως ή συμβουλευτικούς λόγους δεν άφησε. Τα ίδια θα μπορούσε να πει κανείς και για τον Κριτία και τον Ζωίλο, με τη διαφορά ότι αυτοί οι δύο έχουν διαφορετική ο ένας από τον άλλο ερμηνεία των χαρακτήρων» (Διονύσιος ο </a:t>
            </a:r>
            <a:r>
              <a:rPr lang="el-GR" dirty="0" err="1" smtClean="0">
                <a:latin typeface="Calibri" pitchFamily="34" charset="0"/>
                <a:cs typeface="Calibri" pitchFamily="34" charset="0"/>
              </a:rPr>
              <a:t>Αλικαρνασσεύς</a:t>
            </a:r>
            <a:r>
              <a:rPr lang="el-GR" dirty="0" smtClean="0">
                <a:latin typeface="Calibri" pitchFamily="34" charset="0"/>
                <a:cs typeface="Calibri" pitchFamily="34" charset="0"/>
              </a:rPr>
              <a:t> </a:t>
            </a:r>
            <a:r>
              <a:rPr lang="el-GR" i="1" dirty="0" smtClean="0">
                <a:latin typeface="Calibri" pitchFamily="34" charset="0"/>
                <a:cs typeface="Calibri" pitchFamily="34" charset="0"/>
              </a:rPr>
              <a:t>Περί Ισαίου </a:t>
            </a:r>
            <a:r>
              <a:rPr lang="el-GR" dirty="0" smtClean="0">
                <a:latin typeface="Calibri" pitchFamily="34" charset="0"/>
                <a:cs typeface="Calibri" pitchFamily="34" charset="0"/>
              </a:rPr>
              <a:t>20)</a:t>
            </a:r>
            <a:endParaRPr lang="en-GB" dirty="0">
              <a:latin typeface="Calibri" pitchFamily="34" charset="0"/>
              <a:cs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511156"/>
          </a:xfrm>
        </p:spPr>
        <p:txBody>
          <a:bodyPr>
            <a:normAutofit fontScale="90000"/>
          </a:bodyPr>
          <a:lstStyle/>
          <a:p>
            <a:pPr algn="ctr"/>
            <a:r>
              <a:rPr lang="el-GR" b="1" dirty="0" smtClean="0">
                <a:latin typeface="Calibri" pitchFamily="34" charset="0"/>
                <a:cs typeface="Calibri" pitchFamily="34" charset="0"/>
              </a:rPr>
              <a:t>ΘΡΑΣΥΜΑΧΟΣ – ΡΗΤΟΡΙΚΗ ΤΕΧΝΗ</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928670"/>
            <a:ext cx="8001056" cy="5545282"/>
          </a:xfrm>
        </p:spPr>
        <p:txBody>
          <a:bodyPr/>
          <a:lstStyle/>
          <a:p>
            <a:r>
              <a:rPr lang="el-GR" dirty="0" smtClean="0">
                <a:latin typeface="Calibri" pitchFamily="34" charset="0"/>
                <a:cs typeface="Calibri" pitchFamily="34" charset="0"/>
              </a:rPr>
              <a:t>«Σχετικά με τους μακρόσυρτους λόγους και τους γοερούς θρήνους για τα γεράματα και τη φτώχεια, έχει επικρατήσει μου φαίνεται με την τεχνική του η δύναμη του </a:t>
            </a:r>
            <a:r>
              <a:rPr lang="el-GR" dirty="0" err="1" smtClean="0">
                <a:latin typeface="Calibri" pitchFamily="34" charset="0"/>
                <a:cs typeface="Calibri" pitchFamily="34" charset="0"/>
              </a:rPr>
              <a:t>Χαλκηδόνιου</a:t>
            </a:r>
            <a:r>
              <a:rPr lang="el-GR" dirty="0" smtClean="0">
                <a:latin typeface="Calibri" pitchFamily="34" charset="0"/>
                <a:cs typeface="Calibri" pitchFamily="34" charset="0"/>
              </a:rPr>
              <a:t> </a:t>
            </a:r>
            <a:r>
              <a:rPr lang="el-GR" dirty="0" err="1" smtClean="0">
                <a:latin typeface="Calibri" pitchFamily="34" charset="0"/>
                <a:cs typeface="Calibri" pitchFamily="34" charset="0"/>
              </a:rPr>
              <a:t>Θρασυμάχου</a:t>
            </a:r>
            <a:r>
              <a:rPr lang="el-GR" dirty="0" smtClean="0">
                <a:latin typeface="Calibri" pitchFamily="34" charset="0"/>
                <a:cs typeface="Calibri" pitchFamily="34" charset="0"/>
              </a:rPr>
              <a:t>. Ο άνθρωπος αυτός ήταν φοβερός, όπως έλεγε, να προκαλεί σε πολλούς την οργή και ενώ θα βρίσκονταν σε κατάσταση οργής, ξανά με τα λόγια του να τους μαγεύει. Ήταν ικανότατος να διαβάλει και να καταρρίπτει τις διαβολές με οποιονδήποτε τρόπο.» (Πλάτων </a:t>
            </a:r>
            <a:r>
              <a:rPr lang="el-GR" i="1" dirty="0" smtClean="0">
                <a:latin typeface="Calibri" pitchFamily="34" charset="0"/>
                <a:cs typeface="Calibri" pitchFamily="34" charset="0"/>
              </a:rPr>
              <a:t>Φαίδρος</a:t>
            </a:r>
            <a:r>
              <a:rPr lang="el-GR" dirty="0" smtClean="0">
                <a:latin typeface="Calibri" pitchFamily="34" charset="0"/>
                <a:cs typeface="Calibri" pitchFamily="34" charset="0"/>
              </a:rPr>
              <a:t> 267</a:t>
            </a:r>
            <a:r>
              <a:rPr lang="en-GB" dirty="0" smtClean="0">
                <a:latin typeface="Calibri" pitchFamily="34" charset="0"/>
                <a:cs typeface="Calibri" pitchFamily="34" charset="0"/>
              </a:rPr>
              <a:t>c</a:t>
            </a:r>
            <a:r>
              <a:rPr lang="el-GR" dirty="0" smtClean="0">
                <a:latin typeface="Calibri" pitchFamily="34" charset="0"/>
                <a:cs typeface="Calibri" pitchFamily="34" charset="0"/>
              </a:rPr>
              <a:t>)</a:t>
            </a:r>
          </a:p>
          <a:p>
            <a:r>
              <a:rPr lang="el-GR" dirty="0" smtClean="0">
                <a:latin typeface="Calibri" pitchFamily="34" charset="0"/>
                <a:cs typeface="Calibri" pitchFamily="34" charset="0"/>
              </a:rPr>
              <a:t>«Ο </a:t>
            </a:r>
            <a:r>
              <a:rPr lang="el-GR" dirty="0" err="1" smtClean="0">
                <a:latin typeface="Calibri" pitchFamily="34" charset="0"/>
                <a:cs typeface="Calibri" pitchFamily="34" charset="0"/>
              </a:rPr>
              <a:t>Χαλκηδόνιος</a:t>
            </a:r>
            <a:r>
              <a:rPr lang="el-GR" dirty="0" smtClean="0">
                <a:latin typeface="Calibri" pitchFamily="34" charset="0"/>
                <a:cs typeface="Calibri" pitchFamily="34" charset="0"/>
              </a:rPr>
              <a:t>, δηλαδή ο Θρασύμαχος, δίδαξε τα εξής: πώς πρέπει δηλαδή να προκαλεί κανείς τον οίκτο του δικαστή και να κερδίσει τη συμπόνια του κλαίγοντας με οδυρμούς για τα γηρατειά, τη φτώχεια, τα παιδιά και τα παρόμοια» (Ερμείας, σχόλιο)</a:t>
            </a:r>
            <a:endParaRPr lang="en-GB" dirty="0">
              <a:latin typeface="Calibri" pitchFamily="34" charset="0"/>
              <a:cs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smtClean="0">
                <a:latin typeface="Calibri" pitchFamily="34" charset="0"/>
                <a:cs typeface="Calibri" pitchFamily="34" charset="0"/>
              </a:rPr>
              <a:t>ΘΡΑΣΥΜΑΧΟΣ – ΡΗΤΟΡΙΚΗ ΤΕΧΝΗ</a:t>
            </a:r>
            <a:endParaRPr lang="en-GB"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785794"/>
            <a:ext cx="7858180" cy="6072206"/>
          </a:xfrm>
        </p:spPr>
        <p:txBody>
          <a:bodyPr>
            <a:normAutofit fontScale="70000" lnSpcReduction="20000"/>
          </a:bodyPr>
          <a:lstStyle/>
          <a:p>
            <a:r>
              <a:rPr lang="el-GR" dirty="0" smtClean="0">
                <a:latin typeface="Calibri" pitchFamily="34" charset="0"/>
                <a:cs typeface="Calibri" pitchFamily="34" charset="0"/>
              </a:rPr>
              <a:t>«Ο Θρασύμαχος έγραψε σ’ ένα δικό του λόγο κάτι παρόμοιο, ότι δηλαδή οι θεοί δεν προσέχουν τα ανθρώπινα, αλλιώς δεν θα παρέβλεπαν το μεγαλύτερο από τα ανθρώπινα αγαθά, τη δικαιοσύνη. Διότι βλέπουμε τους ανθρώπους να μην την εφαρμόζουν» (Ερμείας σχ.)</a:t>
            </a:r>
          </a:p>
          <a:p>
            <a:r>
              <a:rPr lang="el-GR" dirty="0" smtClean="0">
                <a:latin typeface="Calibri" pitchFamily="34" charset="0"/>
                <a:cs typeface="Calibri" pitchFamily="34" charset="0"/>
              </a:rPr>
              <a:t>«Το λεκτικό ύφος, λοιπόν, του </a:t>
            </a:r>
            <a:r>
              <a:rPr lang="el-GR" dirty="0" err="1" smtClean="0">
                <a:latin typeface="Calibri" pitchFamily="34" charset="0"/>
                <a:cs typeface="Calibri" pitchFamily="34" charset="0"/>
              </a:rPr>
              <a:t>Θρασυμάχου</a:t>
            </a:r>
            <a:r>
              <a:rPr lang="el-GR" dirty="0" smtClean="0">
                <a:latin typeface="Calibri" pitchFamily="34" charset="0"/>
                <a:cs typeface="Calibri" pitchFamily="34" charset="0"/>
              </a:rPr>
              <a:t>, αν δεχθούμε ότι πράγματι αποτελούσε μία από τις πηγές του μικτού ύφους, φαίνεται πως αξίζει να μελετήσουμε αυτήν την ίδια την επιλογή του, διότι είναι, κατά κάποιον τρόπο, ένα επιτυχημένο κράμα και έχει πάρει </a:t>
            </a:r>
            <a:r>
              <a:rPr lang="el-GR" dirty="0" err="1" smtClean="0">
                <a:latin typeface="Calibri" pitchFamily="34" charset="0"/>
                <a:cs typeface="Calibri" pitchFamily="34" charset="0"/>
              </a:rPr>
              <a:t>ό,τι</a:t>
            </a:r>
            <a:r>
              <a:rPr lang="el-GR" dirty="0" smtClean="0">
                <a:latin typeface="Calibri" pitchFamily="34" charset="0"/>
                <a:cs typeface="Calibri" pitchFamily="34" charset="0"/>
              </a:rPr>
              <a:t> χρήσιμο έχουν οι άλλοι δύο λεκτικοί τρόποι. Η αποτελεσματικότητα όμως δεν ήταν ανάλογη προς τις προθέσεις του Θρασύμαχου, όπως δείχνει το παράδειγμα από έναν πανηγυρικό λόγο του: «Θα ήθελα, Αθηναίοι, να ζούσα εκείνα τα παλιά χρόνια και σ’ εκείνες τις καταστάσεις, όταν ήταν επιτρεπτό στους νεωτέρους να σιωπούν και δεν υποχρεώνονταν από τα πράγματα να αγορεύουν, και οι μεγαλύτεροι διοικούσαν την πόλη σωστά. Αφού όμως η μοίρα επιφύλαξε για μας αυτή την εποχή, όπου την πόλη διοικούν άλλοι άρχοντες, τις συμφορές όμως τις υφιστάμεθα εμείς – και οι μεγαλύτερες συμφορές μάλιστα δεν είναι έργο των θεών, αλλά αυτών που έχουν τη φροντίδα της πόλεως- αισθάνεται κανείς την ανάγκη να μιλήσει. Γιατί αυτός που αφήνει τον εαυτό του εκτεθειμένο σ’ όσους θέλουν να τον βλάψουν και αναλαμβάνει ο ίδιος την ευθύνη για τη δολιότητα και την κακία των άλλων, ή αναίσθητος είναι ή υπερβολικά καρτερικός. Αρκετά δυσάρεστος ήταν για μας ο καιρός που πέρασε. Τώρα αντί για ειρήνη είμαστε σε πόλεμο και με κινδύνους φθάσαμε ως αυτή την ώρα, έτσι που να μακαρίζουμε την ημέρα που πέρασε και να φοβόμαστε γι’ αυτήν που έρχεται. Και αντί να ζούμε με ομόνοια, φθάσαμε να εχθρευόμαστε ο ένας τον άλλο και να ζούμε σε διαμάχες μεταξύ μας. Και όσον αφορά τους άλλους ανθρώπους η αφθονία των αγαθών τους κάνει αλαζόνες και ταραξίες, εμείς, αντίθετα, όσο είχαμε πλούτη παραμέναμε συνετοί, ενώ στις κακοτυχίες, που συνήθως συνετίζουν τους άλλους ανθρώπους, μας έπιανε παραφροσύνη.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225404"/>
          </a:xfrm>
        </p:spPr>
        <p:txBody>
          <a:bodyPr>
            <a:normAutofit fontScale="90000"/>
          </a:bodyPr>
          <a:lstStyle/>
          <a:p>
            <a:endParaRPr lang="en-GB" dirty="0"/>
          </a:p>
        </p:txBody>
      </p:sp>
      <p:sp>
        <p:nvSpPr>
          <p:cNvPr id="3" name="2 - Θέση περιεχομένου"/>
          <p:cNvSpPr>
            <a:spLocks noGrp="1"/>
          </p:cNvSpPr>
          <p:nvPr>
            <p:ph sz="quarter" idx="1"/>
          </p:nvPr>
        </p:nvSpPr>
        <p:spPr>
          <a:xfrm>
            <a:off x="500034" y="785794"/>
            <a:ext cx="7424766" cy="5688158"/>
          </a:xfrm>
        </p:spPr>
        <p:txBody>
          <a:bodyPr>
            <a:normAutofit fontScale="92500" lnSpcReduction="10000"/>
          </a:bodyPr>
          <a:lstStyle/>
          <a:p>
            <a:r>
              <a:rPr lang="el-GR" dirty="0" smtClean="0">
                <a:latin typeface="Calibri" pitchFamily="34" charset="0"/>
                <a:cs typeface="Calibri" pitchFamily="34" charset="0"/>
              </a:rPr>
              <a:t>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καταγόταν από την Κέα (Τζια) στις Κυκλάδες.</a:t>
            </a:r>
          </a:p>
          <a:p>
            <a:r>
              <a:rPr lang="el-GR" dirty="0" smtClean="0">
                <a:latin typeface="Calibri" pitchFamily="34" charset="0"/>
                <a:cs typeface="Calibri" pitchFamily="34" charset="0"/>
              </a:rPr>
              <a:t>Γεννήθηκε πριν από το 460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και ζούσε ακόμα όταν πέθανε ο Σωκράτης, το 399 </a:t>
            </a:r>
            <a:r>
              <a:rPr lang="el-GR" dirty="0" err="1" smtClean="0">
                <a:latin typeface="Calibri" pitchFamily="34" charset="0"/>
                <a:cs typeface="Calibri" pitchFamily="34" charset="0"/>
              </a:rPr>
              <a:t>π.Χ.</a:t>
            </a:r>
            <a:endParaRPr lang="el-GR" dirty="0" smtClean="0">
              <a:latin typeface="Calibri" pitchFamily="34" charset="0"/>
              <a:cs typeface="Calibri" pitchFamily="34" charset="0"/>
            </a:endParaRPr>
          </a:p>
          <a:p>
            <a:r>
              <a:rPr lang="el-GR" dirty="0" smtClean="0">
                <a:latin typeface="Calibri" pitchFamily="34" charset="0"/>
                <a:cs typeface="Calibri" pitchFamily="34" charset="0"/>
              </a:rPr>
              <a:t>Εστάλη ως πρέσβης από την Κέα στην Αθήνα.</a:t>
            </a:r>
          </a:p>
          <a:p>
            <a:r>
              <a:rPr lang="el-GR" dirty="0" smtClean="0">
                <a:latin typeface="Calibri" pitchFamily="34" charset="0"/>
                <a:cs typeface="Calibri" pitchFamily="34" charset="0"/>
              </a:rPr>
              <a:t>Μία φορά μίλησε ενώπιον της Βουλής.</a:t>
            </a:r>
          </a:p>
          <a:p>
            <a:r>
              <a:rPr lang="el-GR" dirty="0" smtClean="0">
                <a:latin typeface="Calibri" pitchFamily="34" charset="0"/>
                <a:cs typeface="Calibri" pitchFamily="34" charset="0"/>
              </a:rPr>
              <a:t>Εκφωνούσε επιδεικτικούς λόγους.</a:t>
            </a:r>
          </a:p>
          <a:p>
            <a:r>
              <a:rPr lang="el-GR" dirty="0" smtClean="0">
                <a:latin typeface="Calibri" pitchFamily="34" charset="0"/>
                <a:cs typeface="Calibri" pitchFamily="34" charset="0"/>
              </a:rPr>
              <a:t>Έκανε ιδιαίτερα μαθήματα με υψηλές αμοιβές.</a:t>
            </a:r>
          </a:p>
          <a:p>
            <a:r>
              <a:rPr lang="el-GR" dirty="0" smtClean="0">
                <a:latin typeface="Calibri" pitchFamily="34" charset="0"/>
                <a:cs typeface="Calibri" pitchFamily="34" charset="0"/>
              </a:rPr>
              <a:t>Επισκέφτηκε και άλλες πόλεις εκτός από την Αθήνα.</a:t>
            </a:r>
          </a:p>
          <a:p>
            <a:r>
              <a:rPr lang="el-GR" dirty="0" smtClean="0">
                <a:latin typeface="Calibri" pitchFamily="34" charset="0"/>
                <a:cs typeface="Calibri" pitchFamily="34" charset="0"/>
              </a:rPr>
              <a:t>Σύμφωνα με τον Φιλόστρατο, ο Ξενοφών ήταν τόσο εντυπωσιασμένος από τους λόγους του </a:t>
            </a:r>
            <a:r>
              <a:rPr lang="el-GR" dirty="0" err="1" smtClean="0">
                <a:latin typeface="Calibri" pitchFamily="34" charset="0"/>
                <a:cs typeface="Calibri" pitchFamily="34" charset="0"/>
              </a:rPr>
              <a:t>Προδίκου</a:t>
            </a:r>
            <a:r>
              <a:rPr lang="el-GR" dirty="0" smtClean="0">
                <a:latin typeface="Calibri" pitchFamily="34" charset="0"/>
                <a:cs typeface="Calibri" pitchFamily="34" charset="0"/>
              </a:rPr>
              <a:t> που ενώ ήταν φυλακισμένος στη Βοιωτία ο ίδιος ζήτησε να αποφυλακιστεί προσωρινά μόνο και μόνο για να ακούσει έναν λόγο του </a:t>
            </a:r>
            <a:r>
              <a:rPr lang="el-GR" dirty="0" err="1" smtClean="0">
                <a:latin typeface="Calibri" pitchFamily="34" charset="0"/>
                <a:cs typeface="Calibri" pitchFamily="34" charset="0"/>
              </a:rPr>
              <a:t>Πρόδικου</a:t>
            </a:r>
            <a:r>
              <a:rPr lang="el-GR" dirty="0" smtClean="0">
                <a:latin typeface="Calibri" pitchFamily="34" charset="0"/>
                <a:cs typeface="Calibri" pitchFamily="34" charset="0"/>
              </a:rPr>
              <a:t>. Όπως θα δούμε, η </a:t>
            </a:r>
            <a:r>
              <a:rPr lang="el-GR" dirty="0" err="1" smtClean="0">
                <a:latin typeface="Calibri" pitchFamily="34" charset="0"/>
                <a:cs typeface="Calibri" pitchFamily="34" charset="0"/>
              </a:rPr>
              <a:t>επίδειξις</a:t>
            </a:r>
            <a:r>
              <a:rPr lang="el-GR" dirty="0" smtClean="0">
                <a:latin typeface="Calibri" pitchFamily="34" charset="0"/>
                <a:cs typeface="Calibri" pitchFamily="34" charset="0"/>
              </a:rPr>
              <a:t> του </a:t>
            </a:r>
            <a:r>
              <a:rPr lang="el-GR" dirty="0" err="1" smtClean="0">
                <a:latin typeface="Calibri" pitchFamily="34" charset="0"/>
                <a:cs typeface="Calibri" pitchFamily="34" charset="0"/>
              </a:rPr>
              <a:t>Πρόδικου</a:t>
            </a:r>
            <a:r>
              <a:rPr lang="el-GR" dirty="0" smtClean="0">
                <a:latin typeface="Calibri" pitchFamily="34" charset="0"/>
                <a:cs typeface="Calibri" pitchFamily="34" charset="0"/>
              </a:rPr>
              <a:t> είχε ως θέμα την Εκλογή του Ηρακλή, περίληψη της οποίας βάζει στο στόμα του Σωκράτη, στα </a:t>
            </a:r>
            <a:r>
              <a:rPr lang="el-GR" i="1" dirty="0" smtClean="0">
                <a:latin typeface="Calibri" pitchFamily="34" charset="0"/>
                <a:cs typeface="Calibri" pitchFamily="34" charset="0"/>
              </a:rPr>
              <a:t>Απομνημονεύματα</a:t>
            </a:r>
            <a:r>
              <a:rPr lang="el-GR" dirty="0" smtClean="0">
                <a:latin typeface="Calibri" pitchFamily="34" charset="0"/>
                <a:cs typeface="Calibri" pitchFamily="34" charset="0"/>
              </a:rPr>
              <a:t> του ο Ξενοφών (2.1.21-34).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439718"/>
          </a:xfrm>
        </p:spPr>
        <p:txBody>
          <a:bodyPr>
            <a:normAutofit fontScale="90000"/>
          </a:bodyPr>
          <a:lstStyle/>
          <a:p>
            <a:pPr algn="ctr"/>
            <a:r>
              <a:rPr lang="el-GR" b="1" dirty="0" smtClean="0">
                <a:latin typeface="Calibri" pitchFamily="34" charset="0"/>
                <a:cs typeface="Calibri" pitchFamily="34" charset="0"/>
              </a:rPr>
              <a:t>ΘΡΑΣΥΜΑΧΟΣ – ΡΗΤΟΡΙΚΗ ΤΕΧΝΗ</a:t>
            </a:r>
            <a:endParaRPr lang="en-GB" dirty="0">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857232"/>
            <a:ext cx="7496204" cy="5616720"/>
          </a:xfrm>
        </p:spPr>
        <p:txBody>
          <a:bodyPr>
            <a:normAutofit fontScale="85000" lnSpcReduction="20000"/>
          </a:bodyPr>
          <a:lstStyle/>
          <a:p>
            <a:r>
              <a:rPr lang="el-GR" dirty="0" smtClean="0">
                <a:latin typeface="Calibri" pitchFamily="34" charset="0"/>
                <a:cs typeface="Calibri" pitchFamily="34" charset="0"/>
              </a:rPr>
              <a:t>Γιατί, λοιπόν, θα έπρεπε να διστάζει να μιλήσει κάποιος γι’ αυτά που ξέρει, αυτός που συμβαίνει να λυπάται για τα παρόντα και πιστεύει ότι έχει έναν κάποιο τρόπο, ώστε να μην επαναληφθεί μια τέτοια κατάσταση. Πρώτο θα αποδείξω με τον λόγο μου, ότι όσοι έχουν προστριβές μεταξύ τους, είτε πολιτικοί είναι αυτοί είτε άλλοι πολίτες, έχουν πάθει μεταξύ τους, σε όσα λένε, </a:t>
            </a:r>
            <a:r>
              <a:rPr lang="el-GR" dirty="0" err="1" smtClean="0">
                <a:latin typeface="Calibri" pitchFamily="34" charset="0"/>
                <a:cs typeface="Calibri" pitchFamily="34" charset="0"/>
              </a:rPr>
              <a:t>ό,τι</a:t>
            </a:r>
            <a:r>
              <a:rPr lang="el-GR" dirty="0" smtClean="0">
                <a:latin typeface="Calibri" pitchFamily="34" charset="0"/>
                <a:cs typeface="Calibri" pitchFamily="34" charset="0"/>
              </a:rPr>
              <a:t> κατ’ ανάγκην παθαίνουν όσοι φιλονικούν αστόχαστα. Ενώ δηλαδή πιστεύουν ότι λένε μεταξύ τους πράγματα αντίθετα, δεν αντιλαμβάνονται ότι κάνουν και οι δύο τα ίδια ούτε ότι μέσα στα δικά τους επιχειρήματα υπάρχουν και τα επιχειρήματα των άλλων. Εξετάσετε τα πράγματα από την αρχή, τι επιδιώκουν και οι δύο πλευρές. Πρώτον τους προξενεί μεγάλη σύγχυση το πατροπαράδοτο πολίτευμα, που είναι τόσο εύκολο να το κατανοήσει κανείς και αποτελεί υπόθεση όλων των πολιτών. Για όσα πράγματα, βέβαια, υπερβαίνουν τη δική μας γνώση, είναι ανάγκη να ακούμε τη σοφία των παλαιοτέρων. Όσα πάλι είδαν τα μάτια τους οι μεγαλύτεροι, αυτά πρέπει να τα μαθαίνουμε απ’ ευθείας από εκείνους που τα γνωρίζουν…» Περίπου αυτός, λοιπόν, είναι ο λεκτικός τρόπος του </a:t>
            </a:r>
            <a:r>
              <a:rPr lang="el-GR" dirty="0" err="1" smtClean="0">
                <a:latin typeface="Calibri" pitchFamily="34" charset="0"/>
                <a:cs typeface="Calibri" pitchFamily="34" charset="0"/>
              </a:rPr>
              <a:t>Θρασυμάχου</a:t>
            </a:r>
            <a:r>
              <a:rPr lang="el-GR" dirty="0" smtClean="0">
                <a:latin typeface="Calibri" pitchFamily="34" charset="0"/>
                <a:cs typeface="Calibri" pitchFamily="34" charset="0"/>
              </a:rPr>
              <a:t>, μία μέση οδός ανάμεσα στα δύο, εξαιρετικός συγκερασμός και κατάλληλη αφετηρία και για τους δύο χαρακτήρες του λόγου (δηλ. τον αυστηρό και τον λιτό) (Διονύσιος </a:t>
            </a:r>
            <a:r>
              <a:rPr lang="el-GR" dirty="0" err="1" smtClean="0">
                <a:latin typeface="Calibri" pitchFamily="34" charset="0"/>
                <a:cs typeface="Calibri" pitchFamily="34" charset="0"/>
              </a:rPr>
              <a:t>Αλικαρνασσεύς</a:t>
            </a:r>
            <a:r>
              <a:rPr lang="el-GR" dirty="0" smtClean="0">
                <a:latin typeface="Calibri" pitchFamily="34" charset="0"/>
                <a:cs typeface="Calibri" pitchFamily="34" charset="0"/>
              </a:rPr>
              <a:t> </a:t>
            </a:r>
            <a:r>
              <a:rPr lang="el-GR" i="1" dirty="0" smtClean="0">
                <a:latin typeface="Calibri" pitchFamily="34" charset="0"/>
                <a:cs typeface="Calibri" pitchFamily="34" charset="0"/>
              </a:rPr>
              <a:t>Περί της λεκτικής Δημοσθένους </a:t>
            </a:r>
            <a:r>
              <a:rPr lang="el-GR" i="1" dirty="0" err="1" smtClean="0">
                <a:latin typeface="Calibri" pitchFamily="34" charset="0"/>
                <a:cs typeface="Calibri" pitchFamily="34" charset="0"/>
              </a:rPr>
              <a:t>δεινότητος</a:t>
            </a:r>
            <a:r>
              <a:rPr lang="el-GR" dirty="0" smtClean="0">
                <a:latin typeface="Calibri" pitchFamily="34" charset="0"/>
                <a:cs typeface="Calibri" pitchFamily="34" charset="0"/>
              </a:rPr>
              <a:t> 3)</a:t>
            </a:r>
            <a:endParaRPr lang="en-GB" dirty="0">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smtClean="0">
                <a:latin typeface="Calibri" pitchFamily="34" charset="0"/>
                <a:cs typeface="Calibri" pitchFamily="34" charset="0"/>
              </a:rPr>
              <a:t>ΙΠΠΙΑΣ</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785794"/>
            <a:ext cx="7858180" cy="5688158"/>
          </a:xfrm>
        </p:spPr>
        <p:txBody>
          <a:bodyPr>
            <a:normAutofit fontScale="92500" lnSpcReduction="10000"/>
          </a:bodyPr>
          <a:lstStyle/>
          <a:p>
            <a:r>
              <a:rPr lang="el-GR" dirty="0" smtClean="0">
                <a:latin typeface="Calibri" pitchFamily="34" charset="0"/>
                <a:cs typeface="Calibri" pitchFamily="34" charset="0"/>
              </a:rPr>
              <a:t>Γιος του Διοπείθη από την Ηλεία, σοφιστής και φιλόσοφος, μαθητής του </a:t>
            </a:r>
            <a:r>
              <a:rPr lang="el-GR" dirty="0" err="1" smtClean="0">
                <a:latin typeface="Calibri" pitchFamily="34" charset="0"/>
                <a:cs typeface="Calibri" pitchFamily="34" charset="0"/>
              </a:rPr>
              <a:t>Ηγησιδάμου</a:t>
            </a:r>
            <a:r>
              <a:rPr lang="el-GR" dirty="0" smtClean="0">
                <a:latin typeface="Calibri" pitchFamily="34" charset="0"/>
                <a:cs typeface="Calibri" pitchFamily="34" charset="0"/>
              </a:rPr>
              <a:t>. Αυτός όριζε ως υπέρτατο αγαθό την </a:t>
            </a:r>
            <a:r>
              <a:rPr lang="el-GR" dirty="0" smtClean="0">
                <a:solidFill>
                  <a:srgbClr val="FF0000"/>
                </a:solidFill>
                <a:latin typeface="Calibri" pitchFamily="34" charset="0"/>
                <a:cs typeface="Calibri" pitchFamily="34" charset="0"/>
              </a:rPr>
              <a:t>αυτάρκεια</a:t>
            </a:r>
            <a:r>
              <a:rPr lang="el-GR" dirty="0" smtClean="0">
                <a:latin typeface="Calibri" pitchFamily="34" charset="0"/>
                <a:cs typeface="Calibri" pitchFamily="34" charset="0"/>
              </a:rPr>
              <a:t>. Έγραψε πολλά έργα (Λεξικό Σούδας)</a:t>
            </a:r>
          </a:p>
          <a:p>
            <a:r>
              <a:rPr lang="el-GR" dirty="0" smtClean="0">
                <a:latin typeface="Calibri" pitchFamily="34" charset="0"/>
                <a:cs typeface="Calibri" pitchFamily="34" charset="0"/>
              </a:rPr>
              <a:t>Ο Ιππίας αναφέρεται μαζί με τον </a:t>
            </a:r>
            <a:r>
              <a:rPr lang="el-GR" dirty="0" err="1" smtClean="0">
                <a:latin typeface="Calibri" pitchFamily="34" charset="0"/>
                <a:cs typeface="Calibri" pitchFamily="34" charset="0"/>
              </a:rPr>
              <a:t>Πρόδικο</a:t>
            </a:r>
            <a:r>
              <a:rPr lang="el-GR" dirty="0" smtClean="0">
                <a:latin typeface="Calibri" pitchFamily="34" charset="0"/>
                <a:cs typeface="Calibri" pitchFamily="34" charset="0"/>
              </a:rPr>
              <a:t> στον </a:t>
            </a:r>
            <a:r>
              <a:rPr lang="el-GR" i="1" dirty="0" smtClean="0">
                <a:latin typeface="Calibri" pitchFamily="34" charset="0"/>
                <a:cs typeface="Calibri" pitchFamily="34" charset="0"/>
              </a:rPr>
              <a:t>Πρωταγόρα </a:t>
            </a:r>
            <a:r>
              <a:rPr lang="el-GR" dirty="0" smtClean="0">
                <a:latin typeface="Calibri" pitchFamily="34" charset="0"/>
                <a:cs typeface="Calibri" pitchFamily="34" charset="0"/>
              </a:rPr>
              <a:t>του Πλάτωνα, οπότε μπορούμε να υποθέσουμε ότι ζούσε την ίδια εποχή, ότι ήταν εν ζωή κατά τη δίκη του Σωκράτη κι ότι πρέπει να πέθανε στις αρχές του 4</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a:t>
            </a:r>
          </a:p>
          <a:p>
            <a:r>
              <a:rPr lang="el-GR" dirty="0" smtClean="0">
                <a:latin typeface="Calibri" pitchFamily="34" charset="0"/>
                <a:cs typeface="Calibri" pitchFamily="34" charset="0"/>
              </a:rPr>
              <a:t>Ταξίδεψε σε πολλά μέρη και έκανε πολλά χρήματα</a:t>
            </a:r>
          </a:p>
          <a:p>
            <a:r>
              <a:rPr lang="el-GR" dirty="0" smtClean="0">
                <a:latin typeface="Calibri" pitchFamily="34" charset="0"/>
                <a:cs typeface="Calibri" pitchFamily="34" charset="0"/>
              </a:rPr>
              <a:t>Ο Σωκράτης αναφέρεται σ’ αυτόν ως πολυμαθή. Είχε εξαιρετική μνήμη, την οποία καλλιέργησε με ειδικές τεχνικές, τις οποίες δίδασκε και σε άλλους. Χαρακτηριστικό είναι ότι μπορούσε να θυμάται 50 ονόματα που είχε ακούσει μόνο μία φορά.</a:t>
            </a:r>
          </a:p>
          <a:p>
            <a:r>
              <a:rPr lang="el-GR" dirty="0" smtClean="0">
                <a:latin typeface="Calibri" pitchFamily="34" charset="0"/>
                <a:cs typeface="Calibri" pitchFamily="34" charset="0"/>
              </a:rPr>
              <a:t>Δίδασκε χωρίς προετοιμασία: αστρονομία, μαθηματικά και γεωμετρία, γενεαλογία, μυθολογία και ιστορία, ζωγραφική και γλυπτική, τις λειτουργίες των γραμμάτων, των συλλαβών, των ρυθμών και των μουσικών κλιμάκων.</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439718"/>
          </a:xfrm>
        </p:spPr>
        <p:txBody>
          <a:bodyPr>
            <a:normAutofit fontScale="90000"/>
          </a:bodyPr>
          <a:lstStyle/>
          <a:p>
            <a:pPr algn="ctr"/>
            <a:r>
              <a:rPr lang="el-GR" b="1" dirty="0" smtClean="0">
                <a:latin typeface="Calibri" pitchFamily="34" charset="0"/>
                <a:cs typeface="Calibri" pitchFamily="34" charset="0"/>
              </a:rPr>
              <a:t>ΙΠΠΙΑΣ - ΕΡΓΟ</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928670"/>
            <a:ext cx="7424766" cy="5545282"/>
          </a:xfrm>
        </p:spPr>
        <p:txBody>
          <a:bodyPr>
            <a:normAutofit lnSpcReduction="10000"/>
          </a:bodyPr>
          <a:lstStyle/>
          <a:p>
            <a:r>
              <a:rPr lang="el-GR" dirty="0" smtClean="0">
                <a:latin typeface="Calibri" pitchFamily="34" charset="0"/>
                <a:cs typeface="Calibri" pitchFamily="34" charset="0"/>
              </a:rPr>
              <a:t>Συγγραφέας επικών ποιημάτων, τραγωδιών και διθυράμβων και πεζών κειμένων. </a:t>
            </a:r>
          </a:p>
          <a:p>
            <a:r>
              <a:rPr lang="el-GR" dirty="0" smtClean="0">
                <a:latin typeface="Calibri" pitchFamily="34" charset="0"/>
                <a:cs typeface="Calibri" pitchFamily="34" charset="0"/>
              </a:rPr>
              <a:t>Είχε βαθιά και ευρεία μόρφωση</a:t>
            </a:r>
          </a:p>
          <a:p>
            <a:r>
              <a:rPr lang="el-GR" dirty="0" smtClean="0">
                <a:latin typeface="Calibri" pitchFamily="34" charset="0"/>
                <a:cs typeface="Calibri" pitchFamily="34" charset="0"/>
              </a:rPr>
              <a:t>Ο Ιππίας είχε μια δική του φιλοσοφική θέση: θεωρία </a:t>
            </a:r>
            <a:r>
              <a:rPr lang="el-GR" dirty="0" smtClean="0">
                <a:solidFill>
                  <a:srgbClr val="FF0000"/>
                </a:solidFill>
                <a:latin typeface="Calibri" pitchFamily="34" charset="0"/>
                <a:cs typeface="Calibri" pitchFamily="34" charset="0"/>
              </a:rPr>
              <a:t>περί τάξεως πραγμάτων </a:t>
            </a:r>
            <a:r>
              <a:rPr lang="el-GR" dirty="0" smtClean="0">
                <a:latin typeface="Calibri" pitchFamily="34" charset="0"/>
                <a:cs typeface="Calibri" pitchFamily="34" charset="0"/>
              </a:rPr>
              <a:t>που βασίζεται στο </a:t>
            </a:r>
            <a:r>
              <a:rPr lang="el-GR" dirty="0" smtClean="0">
                <a:solidFill>
                  <a:srgbClr val="FF0000"/>
                </a:solidFill>
                <a:latin typeface="Calibri" pitchFamily="34" charset="0"/>
                <a:cs typeface="Calibri" pitchFamily="34" charset="0"/>
              </a:rPr>
              <a:t>ένα ον </a:t>
            </a:r>
            <a:r>
              <a:rPr lang="el-GR" dirty="0" smtClean="0">
                <a:latin typeface="Calibri" pitchFamily="34" charset="0"/>
                <a:cs typeface="Calibri" pitchFamily="34" charset="0"/>
              </a:rPr>
              <a:t>το οποίο είναι συνεχές ή διαπερνά τα φυσικά σώματα χωρίς διακοπή (φέτες κρέατος από όλο το μήκος της πλάτης προς τους σημαντικούς φιλοξενούμενους στον Όμηρο).</a:t>
            </a:r>
          </a:p>
          <a:p>
            <a:r>
              <a:rPr lang="el-GR" dirty="0" smtClean="0">
                <a:latin typeface="Calibri" pitchFamily="34" charset="0"/>
                <a:cs typeface="Calibri" pitchFamily="34" charset="0"/>
              </a:rPr>
              <a:t>Ο Ιππίας είχε ένα επιστημονικό ενδιαφέρον: συστηματικές μελέτες που ανέθετε ο Αριστοτέλης στους μαθητές του στο Λύκειο.</a:t>
            </a:r>
          </a:p>
          <a:p>
            <a:r>
              <a:rPr lang="el-GR" dirty="0" smtClean="0">
                <a:latin typeface="Calibri" pitchFamily="34" charset="0"/>
                <a:cs typeface="Calibri" pitchFamily="34" charset="0"/>
              </a:rPr>
              <a:t>Συνέταξε κατάλογο Ολυμπιονικών με βάση τα αρχεία της Ολυμπίας. Επίσης έναν κατάλογο ονομάτων λαών: </a:t>
            </a:r>
            <a:r>
              <a:rPr lang="el-GR" i="1" dirty="0" smtClean="0">
                <a:latin typeface="Calibri" pitchFamily="34" charset="0"/>
                <a:cs typeface="Calibri" pitchFamily="34" charset="0"/>
              </a:rPr>
              <a:t>Εθνών </a:t>
            </a:r>
            <a:r>
              <a:rPr lang="el-GR" i="1" dirty="0" err="1" smtClean="0">
                <a:latin typeface="Calibri" pitchFamily="34" charset="0"/>
                <a:cs typeface="Calibri" pitchFamily="34" charset="0"/>
              </a:rPr>
              <a:t>ονομασίαι</a:t>
            </a:r>
            <a:endParaRPr lang="en-GB" dirty="0">
              <a:latin typeface="Calibri" pitchFamily="34" charset="0"/>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439718"/>
          </a:xfrm>
        </p:spPr>
        <p:txBody>
          <a:bodyPr>
            <a:normAutofit fontScale="90000"/>
          </a:bodyPr>
          <a:lstStyle/>
          <a:p>
            <a:pPr algn="ctr"/>
            <a:r>
              <a:rPr lang="el-GR" b="1" dirty="0" smtClean="0">
                <a:latin typeface="Calibri" pitchFamily="34" charset="0"/>
                <a:cs typeface="Calibri" pitchFamily="34" charset="0"/>
              </a:rPr>
              <a:t>ΙΠΠΙΑΣ - ΕΡΓΟ</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642910" y="785794"/>
            <a:ext cx="7281890" cy="5688158"/>
          </a:xfrm>
        </p:spPr>
        <p:txBody>
          <a:bodyPr>
            <a:normAutofit lnSpcReduction="10000"/>
          </a:bodyPr>
          <a:lstStyle/>
          <a:p>
            <a:r>
              <a:rPr lang="el-GR" dirty="0" smtClean="0">
                <a:latin typeface="Calibri" pitchFamily="34" charset="0"/>
                <a:cs typeface="Calibri" pitchFamily="34" charset="0"/>
              </a:rPr>
              <a:t>Ο Ιππίας καθιέρωσε μια βασική επιστημονική μέθοδο προσδιορισμού της χρονολογικής σειράς γεγονότων της ελληνικής ιστορίας.</a:t>
            </a:r>
          </a:p>
          <a:p>
            <a:r>
              <a:rPr lang="el-GR" dirty="0" smtClean="0">
                <a:latin typeface="Calibri" pitchFamily="34" charset="0"/>
                <a:cs typeface="Calibri" pitchFamily="34" charset="0"/>
              </a:rPr>
              <a:t>Στα μαθηματικά ανακάλυψε την </a:t>
            </a:r>
            <a:r>
              <a:rPr lang="el-GR" dirty="0" err="1" smtClean="0">
                <a:latin typeface="Calibri" pitchFamily="34" charset="0"/>
                <a:cs typeface="Calibri" pitchFamily="34" charset="0"/>
              </a:rPr>
              <a:t>τετραγωνίζουσα</a:t>
            </a:r>
            <a:r>
              <a:rPr lang="el-GR" dirty="0" smtClean="0">
                <a:latin typeface="Calibri" pitchFamily="34" charset="0"/>
                <a:cs typeface="Calibri" pitchFamily="34" charset="0"/>
              </a:rPr>
              <a:t> καμπύλη που τη χρησιμοποιούσαν για την τριχοτόμηση της γωνίας και τον τετραγωνισμό του κύκλου.</a:t>
            </a:r>
          </a:p>
          <a:p>
            <a:r>
              <a:rPr lang="el-GR" dirty="0" smtClean="0">
                <a:latin typeface="Calibri" pitchFamily="34" charset="0"/>
                <a:cs typeface="Calibri" pitchFamily="34" charset="0"/>
              </a:rPr>
              <a:t>Όσον αφορά την ιστορία της γεωμετρίας του </a:t>
            </a:r>
            <a:r>
              <a:rPr lang="el-GR" dirty="0" err="1" smtClean="0">
                <a:latin typeface="Calibri" pitchFamily="34" charset="0"/>
                <a:cs typeface="Calibri" pitchFamily="34" charset="0"/>
              </a:rPr>
              <a:t>Ευδήμου</a:t>
            </a:r>
            <a:r>
              <a:rPr lang="el-GR" dirty="0" smtClean="0">
                <a:latin typeface="Calibri" pitchFamily="34" charset="0"/>
                <a:cs typeface="Calibri" pitchFamily="34" charset="0"/>
              </a:rPr>
              <a:t> του Ροδίου, του γνωστού μαθητή του Αριστοτέλη, μερικές πληροφορίες για την προ του Πλάτωνα περίοδο προέρχονται από τον Ιππία.</a:t>
            </a:r>
          </a:p>
          <a:p>
            <a:r>
              <a:rPr lang="el-GR" i="1" dirty="0" smtClean="0">
                <a:latin typeface="Calibri" pitchFamily="34" charset="0"/>
                <a:cs typeface="Calibri" pitchFamily="34" charset="0"/>
              </a:rPr>
              <a:t>Συναγωγή</a:t>
            </a:r>
            <a:r>
              <a:rPr lang="el-GR" dirty="0" smtClean="0">
                <a:latin typeface="Calibri" pitchFamily="34" charset="0"/>
                <a:cs typeface="Calibri" pitchFamily="34" charset="0"/>
              </a:rPr>
              <a:t>: συλλογή ποικίλων χωρίων, ιστοριών και πληροφοριών σχετικών με την ιστορία της θρησκείας και παρόμοια θέματα. Ο Ιππίας ήταν ο αρχαιότερος συστηματικός </a:t>
            </a:r>
            <a:r>
              <a:rPr lang="el-GR" dirty="0" err="1" smtClean="0">
                <a:latin typeface="Calibri" pitchFamily="34" charset="0"/>
                <a:cs typeface="Calibri" pitchFamily="34" charset="0"/>
              </a:rPr>
              <a:t>δοξογράφος</a:t>
            </a:r>
            <a:r>
              <a:rPr lang="el-GR" dirty="0" smtClean="0">
                <a:latin typeface="Calibri" pitchFamily="34" charset="0"/>
                <a:cs typeface="Calibri" pitchFamily="34" charset="0"/>
              </a:rPr>
              <a:t>, δηλαδή συλλέκτης των γνωμών (</a:t>
            </a:r>
            <a:r>
              <a:rPr lang="el-GR" dirty="0" err="1" smtClean="0">
                <a:latin typeface="Calibri" pitchFamily="34" charset="0"/>
                <a:cs typeface="Calibri" pitchFamily="34" charset="0"/>
              </a:rPr>
              <a:t>δοξών</a:t>
            </a:r>
            <a:r>
              <a:rPr lang="el-GR" dirty="0" smtClean="0">
                <a:latin typeface="Calibri" pitchFamily="34" charset="0"/>
                <a:cs typeface="Calibri" pitchFamily="34" charset="0"/>
              </a:rPr>
              <a:t>) προγενέστερων συγγραφέων.</a:t>
            </a:r>
            <a:endParaRPr lang="en-GB" i="1" dirty="0">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368280"/>
          </a:xfrm>
        </p:spPr>
        <p:txBody>
          <a:bodyPr>
            <a:normAutofit fontScale="90000"/>
          </a:bodyPr>
          <a:lstStyle/>
          <a:p>
            <a:pPr algn="ctr"/>
            <a:r>
              <a:rPr lang="el-GR" b="1" dirty="0" smtClean="0">
                <a:latin typeface="Calibri" pitchFamily="34" charset="0"/>
                <a:cs typeface="Calibri" pitchFamily="34" charset="0"/>
              </a:rPr>
              <a:t>ΙΠΠΙΑΣ- ΕΡΓΟ</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642918"/>
            <a:ext cx="7424766" cy="5831034"/>
          </a:xfrm>
        </p:spPr>
        <p:txBody>
          <a:bodyPr/>
          <a:lstStyle/>
          <a:p>
            <a:r>
              <a:rPr lang="el-GR" dirty="0" smtClean="0">
                <a:latin typeface="Calibri" pitchFamily="34" charset="0"/>
                <a:cs typeface="Calibri" pitchFamily="34" charset="0"/>
              </a:rPr>
              <a:t>Ο Ιππίας ήταν η πηγή που είχε συνδέσει τη θεωρία του Θαλή ότι τα πάντα έγιναν από το νερό και ότι η γη στηρίζεται στο νερό, με τις κοσμογονικές αντιλήψεις που βρίσκουμε στον Όμηρο, στον Ησίοδο και αλλού, ότι ο Ωκεανός και η </a:t>
            </a:r>
            <a:r>
              <a:rPr lang="el-GR" dirty="0" err="1" smtClean="0">
                <a:latin typeface="Calibri" pitchFamily="34" charset="0"/>
                <a:cs typeface="Calibri" pitchFamily="34" charset="0"/>
              </a:rPr>
              <a:t>Τυθύς</a:t>
            </a:r>
            <a:r>
              <a:rPr lang="el-GR" dirty="0" smtClean="0">
                <a:latin typeface="Calibri" pitchFamily="34" charset="0"/>
                <a:cs typeface="Calibri" pitchFamily="34" charset="0"/>
              </a:rPr>
              <a:t> ήταν η πηγή όλων των πραγμάτων.</a:t>
            </a:r>
          </a:p>
          <a:p>
            <a:r>
              <a:rPr lang="el-GR" dirty="0" smtClean="0">
                <a:latin typeface="Calibri" pitchFamily="34" charset="0"/>
                <a:cs typeface="Calibri" pitchFamily="34" charset="0"/>
              </a:rPr>
              <a:t>Η σχηματοποίηση των αρχών της φιλοσοφίας περί της ροής και της κίνησης των πραγμάτων και της θεωρίας ότι τα πάντα είναι ένα και αυτό είναι ακίνητο εντός του εαυτού του θεωρείται ότι προήλθε από τον Ιππία.</a:t>
            </a:r>
          </a:p>
          <a:p>
            <a:r>
              <a:rPr lang="el-GR" dirty="0" smtClean="0">
                <a:latin typeface="Calibri" pitchFamily="34" charset="0"/>
                <a:cs typeface="Calibri" pitchFamily="34" charset="0"/>
              </a:rPr>
              <a:t>Ο Ιππίας ξεκίνησε τη συγγραφή της ιστορίας της φιλοσοφίας.</a:t>
            </a:r>
            <a:endParaRPr lang="en-GB" dirty="0">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smtClean="0">
                <a:latin typeface="Calibri" pitchFamily="34" charset="0"/>
                <a:cs typeface="Calibri" pitchFamily="34" charset="0"/>
              </a:rPr>
              <a:t>ΙΠΠΙΑΣ - ΕΡΓΟ</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714356"/>
            <a:ext cx="7424766" cy="5759596"/>
          </a:xfrm>
        </p:spPr>
        <p:txBody>
          <a:bodyPr>
            <a:normAutofit fontScale="77500" lnSpcReduction="20000"/>
          </a:bodyPr>
          <a:lstStyle/>
          <a:p>
            <a:r>
              <a:rPr lang="el-GR" dirty="0" smtClean="0">
                <a:latin typeface="Calibri" pitchFamily="34" charset="0"/>
                <a:cs typeface="Calibri" pitchFamily="34" charset="0"/>
              </a:rPr>
              <a:t>Πλάτων </a:t>
            </a:r>
            <a:r>
              <a:rPr lang="el-GR" i="1" dirty="0" smtClean="0">
                <a:latin typeface="Calibri" pitchFamily="34" charset="0"/>
                <a:cs typeface="Calibri" pitchFamily="34" charset="0"/>
              </a:rPr>
              <a:t>Ιππίας </a:t>
            </a:r>
            <a:r>
              <a:rPr lang="el-GR" i="1" dirty="0" err="1" smtClean="0">
                <a:latin typeface="Calibri" pitchFamily="34" charset="0"/>
                <a:cs typeface="Calibri" pitchFamily="34" charset="0"/>
              </a:rPr>
              <a:t>μείζω</a:t>
            </a:r>
            <a:r>
              <a:rPr lang="el-GR" i="1" dirty="0" smtClean="0">
                <a:latin typeface="Calibri" pitchFamily="34" charset="0"/>
                <a:cs typeface="Calibri" pitchFamily="34" charset="0"/>
              </a:rPr>
              <a:t> </a:t>
            </a:r>
            <a:r>
              <a:rPr lang="en-GB" dirty="0" smtClean="0">
                <a:latin typeface="Calibri" pitchFamily="34" charset="0"/>
                <a:cs typeface="Calibri" pitchFamily="34" charset="0"/>
              </a:rPr>
              <a:t>281a</a:t>
            </a:r>
            <a:r>
              <a:rPr lang="el-GR" dirty="0" smtClean="0">
                <a:latin typeface="Calibri" pitchFamily="34" charset="0"/>
                <a:cs typeface="Calibri" pitchFamily="34" charset="0"/>
              </a:rPr>
              <a:t>: «Σ. Ω, ο ωραίος και σοφός Ιππίας! Καιρό έχεις να μας έρθεις στην Αθήνα! </a:t>
            </a:r>
            <a:r>
              <a:rPr lang="el-GR" dirty="0" err="1" smtClean="0">
                <a:latin typeface="Calibri" pitchFamily="34" charset="0"/>
                <a:cs typeface="Calibri" pitchFamily="34" charset="0"/>
              </a:rPr>
              <a:t>Ιπ</a:t>
            </a:r>
            <a:r>
              <a:rPr lang="el-GR" dirty="0" smtClean="0">
                <a:latin typeface="Calibri" pitchFamily="34" charset="0"/>
                <a:cs typeface="Calibri" pitchFamily="34" charset="0"/>
              </a:rPr>
              <a:t>. Δεν μου μένει χρόνος, Σωκράτη. Γιατί η </a:t>
            </a:r>
            <a:r>
              <a:rPr lang="el-GR" dirty="0" err="1" smtClean="0">
                <a:latin typeface="Calibri" pitchFamily="34" charset="0"/>
                <a:cs typeface="Calibri" pitchFamily="34" charset="0"/>
              </a:rPr>
              <a:t>Ήλιδα</a:t>
            </a:r>
            <a:r>
              <a:rPr lang="el-GR" dirty="0" smtClean="0">
                <a:latin typeface="Calibri" pitchFamily="34" charset="0"/>
                <a:cs typeface="Calibri" pitchFamily="34" charset="0"/>
              </a:rPr>
              <a:t>, όταν έχει να διαπραγματευθεί ένα θέμα με κάποια άλλη πόλη, πάντοτε πρώτα απευθύνεται σε μένα από όλους τους πολίτες και με επιλέγει για πρεσβευτή, επειδή πιστεύει ότι είμαι ο πιο ικανός να κρίνω και να μεταφέρω τους λόγους, όσοι συμβαίνει να λέγονται από τη μία και την άλλη πολιτεία. Έτσι, λοιπόν, πολλές φορές πήγα ως πρεσβευτής και σε άλλες πόλεις, αλλά τις περισσότερες φορές και για τα σημαντικότερα ζητήματα, πήγα στη Σπάρτη. Γι αυτό άλλωστε δεν έρχομαι συχνά σ’ αυτά τα μέρη, αυτό που με ρώτησες.»</a:t>
            </a:r>
          </a:p>
          <a:p>
            <a:r>
              <a:rPr lang="el-GR" dirty="0" smtClean="0">
                <a:latin typeface="Calibri" pitchFamily="34" charset="0"/>
                <a:cs typeface="Calibri" pitchFamily="34" charset="0"/>
              </a:rPr>
              <a:t>286</a:t>
            </a:r>
            <a:r>
              <a:rPr lang="en-GB" dirty="0" smtClean="0">
                <a:latin typeface="Calibri" pitchFamily="34" charset="0"/>
                <a:cs typeface="Calibri" pitchFamily="34" charset="0"/>
              </a:rPr>
              <a:t>a</a:t>
            </a:r>
            <a:r>
              <a:rPr lang="el-GR" dirty="0" smtClean="0">
                <a:latin typeface="Calibri" pitchFamily="34" charset="0"/>
                <a:cs typeface="Calibri" pitchFamily="34" charset="0"/>
              </a:rPr>
              <a:t>: «Μα τον Δία, Σωκράτη, και εκεί στη Σπάρτη είχα μεγάλη επιτυχία, όταν μίλησα τώρα τελευταία με τι πρέπει να ασχολούνται οι νέοι. Γι αυτά έχω συντάξει έναν πανέμορφο λόγο, που και για τις άλλες αρετές του είναι εξαιρετικός αλλά και για το λεκτικό του. Αφορμή και αφετηρία του λόγου μου είναι περίπου η εξής: Όταν έπεσε η Τροία, αναφέρει η παράδοση πως ο Νεοπτόλεμος ρώτησε τον Νέστορα ποιες είναι οι ωραίες απασχολήσεις που αν τις υιοθετούσε ένας νέος, θα αποκτούσε πάρα πολύ καλό όνομα. Έπειτα απ’ αυτό άρχισε να μιλάει ο Νέστωρ και του υπέδειξε πάρα πολλά δίκαια και ωραιότατα πράγματα. Αυτόν τον λόγο και εκεί (στη Σπάρτη) απήγγειλα και εδώ (στην Αθήνα) σκοπεύω να τον απαγγείλω μετά από δύο ημέρες στο διδασκαλείο του </a:t>
            </a:r>
            <a:r>
              <a:rPr lang="el-GR" dirty="0" err="1" smtClean="0">
                <a:latin typeface="Calibri" pitchFamily="34" charset="0"/>
                <a:cs typeface="Calibri" pitchFamily="34" charset="0"/>
              </a:rPr>
              <a:t>Φειδοστράτου</a:t>
            </a:r>
            <a:r>
              <a:rPr lang="el-GR" dirty="0" smtClean="0">
                <a:latin typeface="Calibri" pitchFamily="34" charset="0"/>
                <a:cs typeface="Calibri" pitchFamily="34" charset="0"/>
              </a:rPr>
              <a:t>, καθώς και άλλα πολλά που αξίζει να ακούσει κανείς. Ο </a:t>
            </a:r>
            <a:r>
              <a:rPr lang="el-GR" dirty="0" err="1" smtClean="0">
                <a:latin typeface="Calibri" pitchFamily="34" charset="0"/>
                <a:cs typeface="Calibri" pitchFamily="34" charset="0"/>
              </a:rPr>
              <a:t>Εύδικος</a:t>
            </a:r>
            <a:r>
              <a:rPr lang="el-GR" dirty="0" smtClean="0">
                <a:latin typeface="Calibri" pitchFamily="34" charset="0"/>
                <a:cs typeface="Calibri" pitchFamily="34" charset="0"/>
              </a:rPr>
              <a:t> του </a:t>
            </a:r>
            <a:r>
              <a:rPr lang="el-GR" dirty="0" err="1" smtClean="0">
                <a:latin typeface="Calibri" pitchFamily="34" charset="0"/>
                <a:cs typeface="Calibri" pitchFamily="34" charset="0"/>
              </a:rPr>
              <a:t>Απειμάντου</a:t>
            </a:r>
            <a:r>
              <a:rPr lang="el-GR" dirty="0" smtClean="0">
                <a:latin typeface="Calibri" pitchFamily="34" charset="0"/>
                <a:cs typeface="Calibri" pitchFamily="34" charset="0"/>
              </a:rPr>
              <a:t> με παρακάλεσε γι αυτό.»</a:t>
            </a:r>
            <a:endParaRPr lang="en-GB" dirty="0">
              <a:latin typeface="Calibri" pitchFamily="34" charset="0"/>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368280"/>
          </a:xfrm>
        </p:spPr>
        <p:txBody>
          <a:bodyPr>
            <a:normAutofit fontScale="90000"/>
          </a:bodyPr>
          <a:lstStyle/>
          <a:p>
            <a:pPr algn="ctr"/>
            <a:r>
              <a:rPr lang="el-GR" b="1" dirty="0" smtClean="0">
                <a:latin typeface="Calibri" pitchFamily="34" charset="0"/>
                <a:cs typeface="Calibri" pitchFamily="34" charset="0"/>
              </a:rPr>
              <a:t>ΙΠΠΙΑΣ - ΕΡΓΟ</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642918"/>
            <a:ext cx="7424766" cy="5831034"/>
          </a:xfrm>
        </p:spPr>
        <p:txBody>
          <a:bodyPr>
            <a:normAutofit fontScale="77500" lnSpcReduction="20000"/>
          </a:bodyPr>
          <a:lstStyle/>
          <a:p>
            <a:r>
              <a:rPr lang="el-GR" dirty="0" smtClean="0">
                <a:latin typeface="Calibri" pitchFamily="34" charset="0"/>
                <a:cs typeface="Calibri" pitchFamily="34" charset="0"/>
              </a:rPr>
              <a:t>368</a:t>
            </a:r>
            <a:r>
              <a:rPr lang="en-GB" dirty="0" smtClean="0">
                <a:latin typeface="Calibri" pitchFamily="34" charset="0"/>
                <a:cs typeface="Calibri" pitchFamily="34" charset="0"/>
              </a:rPr>
              <a:t>b</a:t>
            </a:r>
            <a:r>
              <a:rPr lang="el-GR" dirty="0" smtClean="0">
                <a:latin typeface="Calibri" pitchFamily="34" charset="0"/>
                <a:cs typeface="Calibri" pitchFamily="34" charset="0"/>
              </a:rPr>
              <a:t>: «Σω. Σίγουρα είσαι ο πιο σοφός απ’ όλους τους ανθρώπους σε πάμπολλες τέχνες, όπως άλλωστε εγώ σε άκουσα κάποτε να καυχιέσαι καμαρώνοντας στην αγορά και στα τραπέζια των αργυραμοιβών, αναλύοντας τη μεγάλη σου και ζηλευτή σοφία. Έλεγες μάλιστα πως κάποτε έφθασες στην Ολυμπία λέγοντας πως όσα φορούσες στο σώμα σου όλα γενικά ήταν έργα δικά σου. Πρώτα πρώτα, βέβαια, το δαχτυλίδι που φορούσες –γιατί απ’ αυτό άρχισες δικό σου έργο, δείγμα ότι ήξερες να σκαλίζεις δαχτυλίδια. Επίσης έργο δικό σου ήταν και ένας άλλος σφραγιδόλιθος, μία ξύστρα και ένα </a:t>
            </a:r>
            <a:r>
              <a:rPr lang="el-GR" dirty="0" err="1" smtClean="0">
                <a:latin typeface="Calibri" pitchFamily="34" charset="0"/>
                <a:cs typeface="Calibri" pitchFamily="34" charset="0"/>
              </a:rPr>
              <a:t>ελαιοδοχείο</a:t>
            </a:r>
            <a:r>
              <a:rPr lang="el-GR" dirty="0" smtClean="0">
                <a:latin typeface="Calibri" pitchFamily="34" charset="0"/>
                <a:cs typeface="Calibri" pitchFamily="34" charset="0"/>
              </a:rPr>
              <a:t>, που τα έφτιαξες ο ίδιος. Έπειτα τα σανδάλια που φορούσες έλεγες ότι τα είχες φτιάξει μόνος σου, όπως επίσης είχες υφάνει το πανωφόρι και το πουκάμισο που φορούσες. Αλλά εκείνο που σε όλους φάνηκε καταπληκτικό και δείγμα επίδειξης μέγιστης επιδεξιότητας, η ζώνη έλεγες του πουκάμισου που φορούσες, ίδια μεν με τις πολυτελείς ζώνες των Περσών, αλλά κι αυτήν την έπλεξες μόνος σου. Εκτός απ’ αυτά όμως έλεγες πως είχες φέρει μαζί σου ποιήματα, έπη, τραγωδίες, διθυράμβους και πολλά πεζά κείμενα ποικίλου περιεχομένου. Επίσης και για τις τέχνες που έλεγα εγώ πρωτύτερα, έλεγες ότι πήγες εκεί υπερέχοντας στις γνώσεις από τους άλλους, και για τους ρυθμούς των λέξεων, τις μουσικές κλίμακες και τη σωστή προφορά των γραμμάτων της αλφαβήτου, κι ακόμα εκτός απ’ αυτά και για άλλα πάρα πολλά, που τα θυμάμαι, νομίζω. Και όμως, όπως φαίνεται, ξέχασα τη </a:t>
            </a:r>
            <a:r>
              <a:rPr lang="el-GR" dirty="0" err="1" smtClean="0">
                <a:latin typeface="Calibri" pitchFamily="34" charset="0"/>
                <a:cs typeface="Calibri" pitchFamily="34" charset="0"/>
              </a:rPr>
              <a:t>μνημονευτική</a:t>
            </a:r>
            <a:r>
              <a:rPr lang="el-GR" dirty="0" smtClean="0">
                <a:latin typeface="Calibri" pitchFamily="34" charset="0"/>
                <a:cs typeface="Calibri" pitchFamily="34" charset="0"/>
              </a:rPr>
              <a:t> μέθοδό σου, γι αυτήν που εσύ πιστεύεις ότι είσαι περισσότερο από οτιδήποτε άλλο διάσημος».</a:t>
            </a:r>
            <a:endParaRPr lang="en-GB" dirty="0">
              <a:latin typeface="Calibri" pitchFamily="34" charset="0"/>
              <a:cs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smtClean="0">
                <a:latin typeface="Calibri" pitchFamily="34" charset="0"/>
                <a:cs typeface="Calibri" pitchFamily="34" charset="0"/>
              </a:rPr>
              <a:t>ΙΠΠΙΑΣ - ΕΡΓΟ</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71472" y="857232"/>
            <a:ext cx="7324724" cy="4286280"/>
          </a:xfrm>
        </p:spPr>
        <p:txBody>
          <a:bodyPr/>
          <a:lstStyle/>
          <a:p>
            <a:r>
              <a:rPr lang="el-GR" dirty="0" smtClean="0">
                <a:latin typeface="Calibri" pitchFamily="34" charset="0"/>
                <a:cs typeface="Calibri" pitchFamily="34" charset="0"/>
              </a:rPr>
              <a:t>«Από το έργο του Πλουτάρχου «Περί του </a:t>
            </a:r>
            <a:r>
              <a:rPr lang="el-GR" dirty="0" err="1" smtClean="0">
                <a:latin typeface="Calibri" pitchFamily="34" charset="0"/>
                <a:cs typeface="Calibri" pitchFamily="34" charset="0"/>
              </a:rPr>
              <a:t>διαβάλλειν</a:t>
            </a:r>
            <a:r>
              <a:rPr lang="el-GR" dirty="0" smtClean="0">
                <a:latin typeface="Calibri" pitchFamily="34" charset="0"/>
                <a:cs typeface="Calibri" pitchFamily="34" charset="0"/>
              </a:rPr>
              <a:t>»: «Ο Ιππίας λέει ότι υπάρχουν δύο είδη φθόνου: ο δίκαιος φθόνος, όταν κάποιος φθονεί τους κακούς που απολαμβάνουν τιμές, και ο άδικος, όταν φθονεί επειδή τιμούν τους καλούς. Και οι φθονεροί άνθρωποι υποφέρουν διπλά σε σχέση με τους άλλους, διότι δεν στενοχωριούνται μόνο για τις προσωπικές του συμφορές όπως ακριβώς εκείνοι, αλλά και για τα καλά των ξένων» (Στοβαίος, </a:t>
            </a:r>
            <a:r>
              <a:rPr lang="el-GR" i="1" dirty="0" err="1" smtClean="0">
                <a:latin typeface="Calibri" pitchFamily="34" charset="0"/>
                <a:cs typeface="Calibri" pitchFamily="34" charset="0"/>
              </a:rPr>
              <a:t>Ανθολόγιον</a:t>
            </a:r>
            <a:r>
              <a:rPr lang="el-GR" dirty="0" smtClean="0">
                <a:latin typeface="Calibri" pitchFamily="34" charset="0"/>
                <a:cs typeface="Calibri" pitchFamily="34" charset="0"/>
              </a:rPr>
              <a:t> ΙΙΙ, 38, 32)</a:t>
            </a:r>
            <a:endParaRPr lang="en-GB" dirty="0">
              <a:latin typeface="Calibri" pitchFamily="34" charset="0"/>
              <a:cs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511156"/>
          </a:xfrm>
        </p:spPr>
        <p:txBody>
          <a:bodyPr>
            <a:normAutofit fontScale="90000"/>
          </a:bodyPr>
          <a:lstStyle/>
          <a:p>
            <a:pPr algn="ctr"/>
            <a:r>
              <a:rPr lang="el-GR" b="1" dirty="0" smtClean="0">
                <a:latin typeface="Calibri" pitchFamily="34" charset="0"/>
                <a:cs typeface="Calibri" pitchFamily="34" charset="0"/>
              </a:rPr>
              <a:t>ΙΠΠΙΑΣ – ΑΓΩΝΟΔΙΚΗΣ (</a:t>
            </a:r>
            <a:r>
              <a:rPr lang="el-GR" b="1" dirty="0" err="1" smtClean="0">
                <a:latin typeface="Calibri" pitchFamily="34" charset="0"/>
                <a:cs typeface="Calibri" pitchFamily="34" charset="0"/>
              </a:rPr>
              <a:t>Πλατων</a:t>
            </a:r>
            <a:r>
              <a:rPr lang="el-GR" b="1" dirty="0" smtClean="0">
                <a:latin typeface="Calibri" pitchFamily="34" charset="0"/>
                <a:cs typeface="Calibri" pitchFamily="34" charset="0"/>
              </a:rPr>
              <a:t> </a:t>
            </a:r>
            <a:r>
              <a:rPr lang="el-GR" b="1" i="1" dirty="0" err="1" smtClean="0">
                <a:latin typeface="Calibri" pitchFamily="34" charset="0"/>
                <a:cs typeface="Calibri" pitchFamily="34" charset="0"/>
              </a:rPr>
              <a:t>πρωταγορασ</a:t>
            </a:r>
            <a:r>
              <a:rPr lang="el-GR" b="1" i="1" dirty="0" smtClean="0">
                <a:latin typeface="Calibri" pitchFamily="34" charset="0"/>
                <a:cs typeface="Calibri" pitchFamily="34" charset="0"/>
              </a:rPr>
              <a:t> </a:t>
            </a:r>
            <a:r>
              <a:rPr lang="el-GR" b="1" dirty="0" smtClean="0">
                <a:latin typeface="Calibri" pitchFamily="34" charset="0"/>
                <a:cs typeface="Calibri" pitchFamily="34" charset="0"/>
              </a:rPr>
              <a:t>337</a:t>
            </a:r>
            <a:r>
              <a:rPr lang="en-GB" b="1" dirty="0" smtClean="0">
                <a:latin typeface="Calibri" pitchFamily="34" charset="0"/>
                <a:cs typeface="Calibri" pitchFamily="34" charset="0"/>
              </a:rPr>
              <a:t>c)</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214282" y="928670"/>
            <a:ext cx="7929618" cy="5786478"/>
          </a:xfrm>
        </p:spPr>
        <p:txBody>
          <a:bodyPr>
            <a:normAutofit fontScale="85000" lnSpcReduction="20000"/>
          </a:bodyPr>
          <a:lstStyle/>
          <a:p>
            <a:r>
              <a:rPr lang="el-GR" dirty="0" smtClean="0">
                <a:latin typeface="Calibri" pitchFamily="34" charset="0"/>
                <a:cs typeface="Calibri" pitchFamily="34" charset="0"/>
              </a:rPr>
              <a:t>Μετά τον </a:t>
            </a:r>
            <a:r>
              <a:rPr lang="el-GR" dirty="0" err="1" smtClean="0">
                <a:latin typeface="Calibri" pitchFamily="34" charset="0"/>
                <a:cs typeface="Calibri" pitchFamily="34" charset="0"/>
              </a:rPr>
              <a:t>Πρόδικο</a:t>
            </a:r>
            <a:r>
              <a:rPr lang="el-GR" dirty="0" smtClean="0">
                <a:latin typeface="Calibri" pitchFamily="34" charset="0"/>
                <a:cs typeface="Calibri" pitchFamily="34" charset="0"/>
              </a:rPr>
              <a:t> ο σοφός Ιππίας είπε: «Άνδρες, όσοι είστε εδώ» είπε «σας θεωρώ όλους ομογενείς και φίλους και συμπολίτες, σύμφωνα με τη φύση και όχι συμβατικά. Γιατί το όμοιο είναι εκ φύσεως συγγενικό με το όμοιο, ενώ ο νόμος, δυνάστης καθώς είναι των ανθρώπων, βιάζει σε πολλές περιπτώσεις τη φυσική τάξη. Είναι, λοιπόν, ντροπή μας που ενώ γνωρίζουμε τη φύση των πραγμάτων και θεωρούμαστε οι σοφότεροι των Ελλήνων – κι αυτό ακριβώς μας έχει συγκεντρώσει σ’ αυτό το πρυτανείο της σοφίας στην Ελλάδα και στο πιο σπουδαίο και πιο πλούσιο αυτό σπίτι αυτής της πόλης- να μην αναδειχθούμε καθόλου αντάξιοι αυτής της τιμής αλλά να αντιδικούμε μεταξύ μας σαν τους πιο τιποτένιους ανθρώπους. Εγώ λοιπόν, Πρωταγόρα και Σωκράτη, σας παρακαλώ και σας συμβουλεύω να συμβιβαστείτε με τη δική μας μεσολάβηση ως διαιτητών. Και ούτε εσύ Σωκράτη να επιμένεις σ’ αυτή την αυστηρή μορφή διαλόγου με τις πολύ σύντομες φράσεις αφού αυτό δεν είναι ευχάριστο στον Πρωταγόρα, αλλά να υποχωρήσεις και να χαλαρώσεις λίγο τα ηνία των λόγων, ώστε να μας φανούν μεγαλοπρεπέστεροι και ωραιότεροι. Και ο Πρωταγόρας πάλι να μην λύνει όλα τα σχοινιά και αφήνοντας ελεύθερα στον ούριο άνεμο τα πανιά, να ξανοίγεται σε πέλαγος λόγων και να χάνει τη στεριά, αλλά και οι δυο σας να κάνετε μια τομή, κάπου στη μέση. Έτσι, λοιπόν, να κάνετε και να πιστέψετε σε μένα και να με εκλέξετε αγωνοδίκη, επιστάτη και πρόεδρο, ο οποίος θα κρατήσει για λογαριασμό σας το κανονικό μάκρος των λόγων και για τους δυο σας».</a:t>
            </a:r>
            <a:endParaRPr lang="en-GB" dirty="0">
              <a:latin typeface="Calibri" pitchFamily="34" charset="0"/>
              <a:cs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582594"/>
          </a:xfrm>
        </p:spPr>
        <p:txBody>
          <a:bodyPr/>
          <a:lstStyle/>
          <a:p>
            <a:pPr algn="ctr"/>
            <a:r>
              <a:rPr lang="en-GB" b="1" dirty="0" smtClean="0">
                <a:solidFill>
                  <a:schemeClr val="tx1"/>
                </a:solidFill>
                <a:latin typeface="Calibri" pitchFamily="34" charset="0"/>
                <a:cs typeface="Calibri" pitchFamily="34" charset="0"/>
              </a:rPr>
              <a:t>anti</a:t>
            </a:r>
            <a:r>
              <a:rPr lang="el-GR" b="1" dirty="0" err="1" smtClean="0">
                <a:solidFill>
                  <a:schemeClr val="tx1"/>
                </a:solidFill>
                <a:latin typeface="Calibri" pitchFamily="34" charset="0"/>
                <a:cs typeface="Calibri" pitchFamily="34" charset="0"/>
              </a:rPr>
              <a:t>φων</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928670"/>
            <a:ext cx="8072494" cy="5545282"/>
          </a:xfrm>
        </p:spPr>
        <p:txBody>
          <a:bodyPr>
            <a:normAutofit lnSpcReduction="10000"/>
          </a:bodyPr>
          <a:lstStyle/>
          <a:p>
            <a:r>
              <a:rPr lang="el-GR" dirty="0" smtClean="0">
                <a:latin typeface="Calibri" pitchFamily="34" charset="0"/>
                <a:cs typeface="Calibri" pitchFamily="34" charset="0"/>
              </a:rPr>
              <a:t>Ο Αντιφών ο Σοφιστής είναι ο ίδιος με τον Αντιφώντα τον </a:t>
            </a:r>
            <a:r>
              <a:rPr lang="el-GR" dirty="0" err="1" smtClean="0">
                <a:latin typeface="Calibri" pitchFamily="34" charset="0"/>
                <a:cs typeface="Calibri" pitchFamily="34" charset="0"/>
              </a:rPr>
              <a:t>Ραμνούσιο</a:t>
            </a:r>
            <a:r>
              <a:rPr lang="el-GR" dirty="0" smtClean="0">
                <a:latin typeface="Calibri" pitchFamily="34" charset="0"/>
                <a:cs typeface="Calibri" pitchFamily="34" charset="0"/>
              </a:rPr>
              <a:t>, τον ρήτορα, ο οποίος ήταν ένας από τους Τετρακοσίους που ανέλαβαν την εξουσία το 411 για τέσσερις μήνες και μετά την αποκατάσταση της δημοκρατίας εκτελέστηκε;</a:t>
            </a:r>
          </a:p>
          <a:p>
            <a:r>
              <a:rPr lang="el-GR" dirty="0" smtClean="0">
                <a:latin typeface="Calibri" pitchFamily="34" charset="0"/>
                <a:cs typeface="Calibri" pitchFamily="34" charset="0"/>
              </a:rPr>
              <a:t>Ο Δίδυμος ο </a:t>
            </a:r>
            <a:r>
              <a:rPr lang="el-GR" dirty="0" err="1" smtClean="0">
                <a:latin typeface="Calibri" pitchFamily="34" charset="0"/>
                <a:cs typeface="Calibri" pitchFamily="34" charset="0"/>
              </a:rPr>
              <a:t>Αλεξανδρεύς</a:t>
            </a:r>
            <a:r>
              <a:rPr lang="el-GR" dirty="0" smtClean="0">
                <a:latin typeface="Calibri" pitchFamily="34" charset="0"/>
                <a:cs typeface="Calibri" pitchFamily="34" charset="0"/>
              </a:rPr>
              <a:t>, γραμματικός και επονομαζόμενος «Χαλκέντερος» υποστήριξε τον 1</a:t>
            </a:r>
            <a:r>
              <a:rPr lang="el-GR" baseline="30000" dirty="0" smtClean="0">
                <a:latin typeface="Calibri" pitchFamily="34" charset="0"/>
                <a:cs typeface="Calibri" pitchFamily="34" charset="0"/>
              </a:rPr>
              <a:t>ο</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 ότι πρέπει να ήταν δύο διαφορετικά πρόσωπα εξαιτίας του ότι τα έργα «Περί αληθείας», «Περί ομονοίας» και «Πολιτικός» είναι και ειδολογικά και υφολογικά διαφορετικά από τους ρητορικούς λόγους ανθρωποκτονίας (Κατά της μητρυιάς, Περί του </a:t>
            </a:r>
            <a:r>
              <a:rPr lang="el-GR" dirty="0" err="1" smtClean="0">
                <a:latin typeface="Calibri" pitchFamily="34" charset="0"/>
                <a:cs typeface="Calibri" pitchFamily="34" charset="0"/>
              </a:rPr>
              <a:t>χορευτού</a:t>
            </a:r>
            <a:r>
              <a:rPr lang="el-GR" dirty="0" smtClean="0">
                <a:latin typeface="Calibri" pitchFamily="34" charset="0"/>
                <a:cs typeface="Calibri" pitchFamily="34" charset="0"/>
              </a:rPr>
              <a:t>, </a:t>
            </a:r>
            <a:r>
              <a:rPr lang="el-GR" dirty="0" err="1" smtClean="0">
                <a:latin typeface="Calibri" pitchFamily="34" charset="0"/>
                <a:cs typeface="Calibri" pitchFamily="34" charset="0"/>
              </a:rPr>
              <a:t>Τετραλογίαι</a:t>
            </a:r>
            <a:r>
              <a:rPr lang="el-GR" dirty="0" smtClean="0">
                <a:latin typeface="Calibri" pitchFamily="34" charset="0"/>
                <a:cs typeface="Calibri" pitchFamily="34" charset="0"/>
              </a:rPr>
              <a:t>, Περί του </a:t>
            </a:r>
            <a:r>
              <a:rPr lang="el-GR" dirty="0" err="1" smtClean="0">
                <a:latin typeface="Calibri" pitchFamily="34" charset="0"/>
                <a:cs typeface="Calibri" pitchFamily="34" charset="0"/>
              </a:rPr>
              <a:t>Ηρώδου</a:t>
            </a:r>
            <a:r>
              <a:rPr lang="el-GR" dirty="0" smtClean="0">
                <a:latin typeface="Calibri" pitchFamily="34" charset="0"/>
                <a:cs typeface="Calibri" pitchFamily="34" charset="0"/>
              </a:rPr>
              <a:t> φόνου).</a:t>
            </a:r>
          </a:p>
          <a:p>
            <a:r>
              <a:rPr lang="el-GR" dirty="0" smtClean="0">
                <a:latin typeface="Calibri" pitchFamily="34" charset="0"/>
                <a:cs typeface="Calibri" pitchFamily="34" charset="0"/>
              </a:rPr>
              <a:t>Η συνέπεια της θεωρίας του Δίδυμου ήταν να χωριστούν οι σύγχρονοι μελετητές σε δύο ομάδες, εκείνους που πιστεύουν ότι πρόκειται για ένα πρόσωπο κι εκείνους που πιστεύουν ότι πρόκειται για δύο.</a:t>
            </a:r>
            <a:endParaRPr lang="en-GB"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368280"/>
          </a:xfrm>
        </p:spPr>
        <p:txBody>
          <a:bodyPr>
            <a:normAutofit fontScale="90000"/>
          </a:bodyPr>
          <a:lstStyle/>
          <a:p>
            <a:r>
              <a:rPr lang="el-GR" b="1" dirty="0" smtClean="0">
                <a:latin typeface="Calibri" pitchFamily="34" charset="0"/>
                <a:cs typeface="Calibri" pitchFamily="34" charset="0"/>
              </a:rPr>
              <a:t>ΞΕΝΟΦΩΝ </a:t>
            </a:r>
            <a:r>
              <a:rPr lang="el-GR" b="1" i="1" dirty="0" smtClean="0">
                <a:latin typeface="Calibri" pitchFamily="34" charset="0"/>
                <a:cs typeface="Calibri" pitchFamily="34" charset="0"/>
              </a:rPr>
              <a:t>ΑΠΟΜΝΗΜΟΝΕΥΜΑΤΑ</a:t>
            </a:r>
            <a:r>
              <a:rPr lang="el-GR" b="1" dirty="0" smtClean="0">
                <a:latin typeface="Calibri" pitchFamily="34" charset="0"/>
                <a:cs typeface="Calibri" pitchFamily="34" charset="0"/>
              </a:rPr>
              <a:t> 2.1.21-22</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714356"/>
            <a:ext cx="7858180" cy="5759596"/>
          </a:xfrm>
        </p:spPr>
        <p:txBody>
          <a:bodyPr>
            <a:normAutofit fontScale="85000" lnSpcReduction="10000"/>
          </a:bodyPr>
          <a:lstStyle/>
          <a:p>
            <a:r>
              <a:rPr lang="el-GR" dirty="0" smtClean="0">
                <a:latin typeface="Calibri" pitchFamily="34" charset="0"/>
                <a:cs typeface="Calibri" pitchFamily="34" charset="0"/>
              </a:rPr>
              <a:t>21. Μιλάει ο Σωκράτης: και ο σοφός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στο σύγγραμμά του για τον Ηρακλή, αυτό, βέβαια, που το επιδεικνύει σε πολύ κόσμο, διατυπώνει τις απόψεις του για την αρετή με τον ίδιο τρόπο, μιλώντας με τα εξής περίπου λόγια, όσο θυμάμαι. Λέει δηλαδή ότι ο Ηρακλής, όταν γινόταν από παιδί έφηβος, -τη στιγμή που οι νέοι καθώς γίνονται πια αυτεξούσιοι, δείχνουν αν θα ακολουθήσουν στη ζωή τους τον δρόμο της αρετής ή της κακίας- βγήκε έξω από την πόλη και κάθισε σε ένα ήσυχο μέρος, σκεπτόμενος ποιον δρόμο από τους δύο να ακολουθήσει. 22. Εμφανίστηκαν τότε δύο γυναίκες υψηλόσωμες να τον πλησιάζουν, η μία ήταν ευπρεπής στην εμφάνιση, στολισμένη με την καθαριότητα του σώματός της, ενώ στα μάτια της με την αιδημοσύνη και στο παράστημά της τη σεμνότητα φορούσε μάλιστα λευκά φορέματα. Από το άλλο μέρος η άλλη, ήταν καλοθρεμμένη, παχουλή με απαλή </a:t>
            </a:r>
            <a:r>
              <a:rPr lang="el-GR" dirty="0" err="1" smtClean="0">
                <a:latin typeface="Calibri" pitchFamily="34" charset="0"/>
                <a:cs typeface="Calibri" pitchFamily="34" charset="0"/>
              </a:rPr>
              <a:t>επιδερμίδα</a:t>
            </a:r>
            <a:r>
              <a:rPr lang="el-GR" dirty="0" err="1" smtClean="0">
                <a:latin typeface="Palatino Linotype"/>
                <a:cs typeface="Calibri" pitchFamily="34" charset="0"/>
              </a:rPr>
              <a:t>˙</a:t>
            </a:r>
            <a:r>
              <a:rPr lang="el-GR" dirty="0" smtClean="0">
                <a:latin typeface="Palatino Linotype"/>
                <a:cs typeface="Calibri" pitchFamily="34" charset="0"/>
              </a:rPr>
              <a:t> </a:t>
            </a:r>
            <a:r>
              <a:rPr lang="el-GR" dirty="0" smtClean="0">
                <a:latin typeface="Calibri" pitchFamily="34" charset="0"/>
                <a:cs typeface="Calibri" pitchFamily="34" charset="0"/>
              </a:rPr>
              <a:t>καλλωπισμένη στο πρόσωπό της, ώστε να φαίνεται πιο άσπρη και πιο ροδαλή από το φυσικό της, ενώ στο παράστημά της να φαίνεται πιο λυγερή από </a:t>
            </a:r>
            <a:r>
              <a:rPr lang="el-GR" dirty="0" err="1" smtClean="0">
                <a:latin typeface="Calibri" pitchFamily="34" charset="0"/>
                <a:cs typeface="Calibri" pitchFamily="34" charset="0"/>
              </a:rPr>
              <a:t>ό,τι</a:t>
            </a:r>
            <a:r>
              <a:rPr lang="el-GR" dirty="0" smtClean="0">
                <a:latin typeface="Calibri" pitchFamily="34" charset="0"/>
                <a:cs typeface="Calibri" pitchFamily="34" charset="0"/>
              </a:rPr>
              <a:t> ήταν το φυσικό της, είχε τα μάτια της τονισμένα και το φόρεμά της τέτοιο που άφηνε να διαφαίνεται κάλλιστα η φρεσκάδα της. Κοιταζόταν συνεχώς και πρόσεχε αν την έβλεπε και κανείς άλλος, πολλές φορές μάλιστα έριχνε τη ματιά της και στη σκιά της.</a:t>
            </a:r>
            <a:endParaRPr lang="en-GB" dirty="0">
              <a:latin typeface="Calibri" pitchFamily="34" charset="0"/>
              <a:cs typeface="Calibri"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368280"/>
          </a:xfrm>
        </p:spPr>
        <p:txBody>
          <a:bodyPr>
            <a:normAutofit fontScale="90000"/>
          </a:bodyPr>
          <a:lstStyle/>
          <a:p>
            <a:pPr algn="ctr"/>
            <a:r>
              <a:rPr lang="el-GR" b="1" dirty="0" smtClean="0">
                <a:latin typeface="Calibri" pitchFamily="34" charset="0"/>
                <a:cs typeface="Calibri" pitchFamily="34" charset="0"/>
              </a:rPr>
              <a:t>ΑΝΤΙΦΩΝ</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714356"/>
            <a:ext cx="7715304" cy="5759596"/>
          </a:xfrm>
        </p:spPr>
        <p:txBody>
          <a:bodyPr>
            <a:normAutofit fontScale="92500" lnSpcReduction="10000"/>
          </a:bodyPr>
          <a:lstStyle/>
          <a:p>
            <a:r>
              <a:rPr lang="el-GR" dirty="0" smtClean="0">
                <a:latin typeface="Calibri" pitchFamily="34" charset="0"/>
                <a:cs typeface="Calibri" pitchFamily="34" charset="0"/>
              </a:rPr>
              <a:t>Οι ολιγαρχικές πεποιθήσεις ίσως να ενισχύουν την άποψη ότι πρόκειται για δύο διαφορετικούς, τον Αντιφώντα τον ρήτορα, τον ολιγαρχικό και τον Αντιφώντα τον Σοφιστή , το στοχαστή. Ίσως όμως να μην υπήρχαν τέτοια στεγανά και να μην αποκλείει η ολιγαρχική πεποίθηση τη </a:t>
            </a:r>
            <a:r>
              <a:rPr lang="el-GR" dirty="0" err="1" smtClean="0">
                <a:latin typeface="Calibri" pitchFamily="34" charset="0"/>
                <a:cs typeface="Calibri" pitchFamily="34" charset="0"/>
              </a:rPr>
              <a:t>στοχαστικότητα</a:t>
            </a:r>
            <a:r>
              <a:rPr lang="el-GR" dirty="0" smtClean="0">
                <a:latin typeface="Calibri" pitchFamily="34" charset="0"/>
                <a:cs typeface="Calibri" pitchFamily="34" charset="0"/>
              </a:rPr>
              <a:t> του Αντιφώντα.</a:t>
            </a:r>
          </a:p>
          <a:p>
            <a:r>
              <a:rPr lang="el-GR" dirty="0" smtClean="0">
                <a:latin typeface="Calibri" pitchFamily="34" charset="0"/>
                <a:cs typeface="Calibri" pitchFamily="34" charset="0"/>
              </a:rPr>
              <a:t>Σε κάθε περίπτωση, και οι δύο έζησαν την ίδια περίοδο, γεννήθηκαν γύρω στο 470 και πέθαναν γύρω στο 411.</a:t>
            </a:r>
          </a:p>
          <a:p>
            <a:r>
              <a:rPr lang="el-GR" dirty="0" smtClean="0">
                <a:latin typeface="Calibri" pitchFamily="34" charset="0"/>
                <a:cs typeface="Calibri" pitchFamily="34" charset="0"/>
              </a:rPr>
              <a:t>Αποσπάσματα που έχουν σωθεί δείχνουν ότι τον Αντιφώντα τον σοφιστή τον απασχολούσαν επιστημονικά θέματα, όπως ο τετραγωνισμός του κύκλου με τη μέθοδο της εξάντλησης, τα προβλήματα της φυσικής και της αστρονομίας.</a:t>
            </a:r>
          </a:p>
          <a:p>
            <a:r>
              <a:rPr lang="el-GR" dirty="0" smtClean="0">
                <a:latin typeface="Calibri" pitchFamily="34" charset="0"/>
                <a:cs typeface="Calibri" pitchFamily="34" charset="0"/>
              </a:rPr>
              <a:t>Στον Αντιφώντα αποδίδουν εγχειρίδια ρητορικής.</a:t>
            </a:r>
          </a:p>
          <a:p>
            <a:r>
              <a:rPr lang="el-GR" dirty="0" smtClean="0">
                <a:latin typeface="Calibri" pitchFamily="34" charset="0"/>
                <a:cs typeface="Calibri" pitchFamily="34" charset="0"/>
              </a:rPr>
              <a:t>Επίσης λέγεται ότι ο Αντιφών έδινε συμβουλές στους πολίτες, π.χ. μπορούσε να θεραπεύσει όσους έπασχαν από υποχονδρία –μια παθολογική κατάσταση- με τα λόγια, γεγονός που δείχνει ότι είχε ενδιαφέρον για τα </a:t>
            </a:r>
            <a:r>
              <a:rPr lang="el-GR" smtClean="0">
                <a:latin typeface="Calibri" pitchFamily="34" charset="0"/>
                <a:cs typeface="Calibri" pitchFamily="34" charset="0"/>
              </a:rPr>
              <a:t>ψυχολογικά προβλήματα.</a:t>
            </a:r>
            <a:endParaRPr lang="en-GB"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368280"/>
          </a:xfrm>
        </p:spPr>
        <p:txBody>
          <a:bodyPr>
            <a:normAutofit fontScale="90000"/>
          </a:bodyPr>
          <a:lstStyle/>
          <a:p>
            <a:r>
              <a:rPr lang="el-GR" b="1" dirty="0" smtClean="0">
                <a:latin typeface="Calibri" pitchFamily="34" charset="0"/>
                <a:cs typeface="Calibri" pitchFamily="34" charset="0"/>
              </a:rPr>
              <a:t>ΞΕΝΟΦΩΝ </a:t>
            </a:r>
            <a:r>
              <a:rPr lang="el-GR" b="1" i="1" dirty="0" smtClean="0">
                <a:latin typeface="Calibri" pitchFamily="34" charset="0"/>
                <a:cs typeface="Calibri" pitchFamily="34" charset="0"/>
              </a:rPr>
              <a:t>ΑΠΟΜΝΗΜΟΝΕΥΜΑΤΑ</a:t>
            </a:r>
            <a:r>
              <a:rPr lang="el-GR" b="1" dirty="0" smtClean="0">
                <a:latin typeface="Calibri" pitchFamily="34" charset="0"/>
                <a:cs typeface="Calibri" pitchFamily="34" charset="0"/>
              </a:rPr>
              <a:t> 2.1.23-25</a:t>
            </a:r>
            <a:endParaRPr lang="en-GB" dirty="0"/>
          </a:p>
        </p:txBody>
      </p:sp>
      <p:sp>
        <p:nvSpPr>
          <p:cNvPr id="3" name="2 - Θέση περιεχομένου"/>
          <p:cNvSpPr>
            <a:spLocks noGrp="1"/>
          </p:cNvSpPr>
          <p:nvPr>
            <p:ph sz="quarter" idx="1"/>
          </p:nvPr>
        </p:nvSpPr>
        <p:spPr>
          <a:xfrm>
            <a:off x="357158" y="714356"/>
            <a:ext cx="7929618" cy="5759596"/>
          </a:xfrm>
        </p:spPr>
        <p:txBody>
          <a:bodyPr>
            <a:normAutofit fontScale="85000" lnSpcReduction="10000"/>
          </a:bodyPr>
          <a:lstStyle/>
          <a:p>
            <a:r>
              <a:rPr lang="el-GR" dirty="0" smtClean="0">
                <a:latin typeface="Calibri" pitchFamily="34" charset="0"/>
                <a:cs typeface="Calibri" pitchFamily="34" charset="0"/>
              </a:rPr>
              <a:t>23. Καθώς πλησίαζαν τον Ηρακλή, αυτή που αναφέραμε πρώτη προχωρούσε με τον ίδιο τρόπο, ενώ η άλλη, θέλοντας να την προλάβει, έτρεξε προς τον Ηρακλή και του είπε: «Βλέπω, Ηρακλή, ότι βρίσκεσαι σε αδιέξοδο, ποιο δρόμο ν’ ακολουθήσεις στη ζωή. Αν, λοιπόν, με κάνεις φίλη σου και με ακολουθήσεις, θα σου δείξω </a:t>
            </a:r>
            <a:r>
              <a:rPr lang="el-GR" i="1" dirty="0" smtClean="0">
                <a:solidFill>
                  <a:srgbClr val="FF0000"/>
                </a:solidFill>
                <a:latin typeface="Calibri" pitchFamily="34" charset="0"/>
                <a:cs typeface="Calibri" pitchFamily="34" charset="0"/>
              </a:rPr>
              <a:t>τον πιο ευχάριστο και εύκολο </a:t>
            </a:r>
            <a:r>
              <a:rPr lang="el-GR" i="1" dirty="0" err="1" smtClean="0">
                <a:solidFill>
                  <a:srgbClr val="FF0000"/>
                </a:solidFill>
                <a:latin typeface="Calibri" pitchFamily="34" charset="0"/>
                <a:cs typeface="Calibri" pitchFamily="34" charset="0"/>
              </a:rPr>
              <a:t>δρόμο</a:t>
            </a:r>
            <a:r>
              <a:rPr lang="el-GR" dirty="0" err="1" smtClean="0">
                <a:latin typeface="Calibri" pitchFamily="34" charset="0"/>
                <a:cs typeface="Calibri" pitchFamily="34" charset="0"/>
              </a:rPr>
              <a:t>˙</a:t>
            </a:r>
            <a:r>
              <a:rPr lang="el-GR" dirty="0" smtClean="0">
                <a:latin typeface="Calibri" pitchFamily="34" charset="0"/>
                <a:cs typeface="Calibri" pitchFamily="34" charset="0"/>
              </a:rPr>
              <a:t> </a:t>
            </a:r>
            <a:r>
              <a:rPr lang="el-GR" i="1" dirty="0" smtClean="0">
                <a:solidFill>
                  <a:srgbClr val="FF0000"/>
                </a:solidFill>
                <a:latin typeface="Calibri" pitchFamily="34" charset="0"/>
                <a:cs typeface="Calibri" pitchFamily="34" charset="0"/>
              </a:rPr>
              <a:t>δεν θα υπάρξει απόλαυση που να μην την δοκιμάσεις και θα περάσεις τη ζωή σου χωρίς να δοκιμάσεις δυσκολίες</a:t>
            </a:r>
            <a:r>
              <a:rPr lang="el-GR" dirty="0" smtClean="0">
                <a:latin typeface="Calibri" pitchFamily="34" charset="0"/>
                <a:cs typeface="Calibri" pitchFamily="34" charset="0"/>
              </a:rPr>
              <a:t>. 24. Πρώτα-πρώτα δεν θα νοιάζεσαι για πολέμους και άλλες τέτοιες υποθέσεις, αλλά συνεχώς θα νοιάζεσαι, ποιο ευχάριστο φαγητό ή ποιο ποτό θα βρεις , ή τι να δεις και τι ν’ ακούσεις που να σε ευχαριστήσει, ή ποια πράγματα θα μυρίσεις ή θα πιάσεις για να ευχαριστηθείς, ή ποιες ερωτικές σχέσεις με αγόρια θα σε ευχαριστήσουν περισσότερο, πώς θα κοιμάσαι περισσότερο αναπαυτικά και τέλος, πώς θα τα πετύχεις όλα αυτά με λιγότερους κόπους. 25. Αν σε κάποια στιγμή δημιουργηθεί η υποψία πως λείπει κάτι απ’ αυτά που φέρνουν αυτές τις χαρές, μη φοβηθείς πώς θα σε υποχρεώσω να πορίζεσαι αυτά με κόπους και ταλαιπωρίες σωματικές και </a:t>
            </a:r>
            <a:r>
              <a:rPr lang="el-GR" dirty="0" err="1" smtClean="0">
                <a:latin typeface="Calibri" pitchFamily="34" charset="0"/>
                <a:cs typeface="Calibri" pitchFamily="34" charset="0"/>
              </a:rPr>
              <a:t>ψυχικές</a:t>
            </a:r>
            <a:r>
              <a:rPr lang="el-GR" dirty="0" err="1" smtClean="0">
                <a:latin typeface="Palatino Linotype"/>
                <a:cs typeface="Calibri" pitchFamily="34" charset="0"/>
              </a:rPr>
              <a:t>˙</a:t>
            </a:r>
            <a:r>
              <a:rPr lang="el-GR" dirty="0" smtClean="0">
                <a:latin typeface="Calibri" pitchFamily="34" charset="0"/>
                <a:cs typeface="Calibri" pitchFamily="34" charset="0"/>
              </a:rPr>
              <a:t> απεναντίας εσύ θα χρησιμοποιείς αυτά που άλλοι εργάζονται για να τα αποκτήσουν, χωρίς να σου λείπει κανένα από εκείνα που μπορεί να σου φέρουν κέρδος, γιατί εγώ δίνω τη δυνατότητα στους φίλους μου να ωφελούνται από παντού».</a:t>
            </a:r>
            <a:endParaRPr lang="en-GB"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368280"/>
          </a:xfrm>
        </p:spPr>
        <p:txBody>
          <a:bodyPr>
            <a:normAutofit fontScale="90000"/>
          </a:bodyPr>
          <a:lstStyle/>
          <a:p>
            <a:r>
              <a:rPr lang="el-GR" b="1" dirty="0" smtClean="0">
                <a:latin typeface="Calibri" pitchFamily="34" charset="0"/>
                <a:cs typeface="Calibri" pitchFamily="34" charset="0"/>
              </a:rPr>
              <a:t>ΞΕΝΟΦΩΝ </a:t>
            </a:r>
            <a:r>
              <a:rPr lang="el-GR" b="1" i="1" dirty="0" smtClean="0">
                <a:latin typeface="Calibri" pitchFamily="34" charset="0"/>
                <a:cs typeface="Calibri" pitchFamily="34" charset="0"/>
              </a:rPr>
              <a:t>ΑΠΟΜΝΗΜΟΝΕΥΜΑΤΑ</a:t>
            </a:r>
            <a:r>
              <a:rPr lang="el-GR" b="1" dirty="0" smtClean="0">
                <a:latin typeface="Calibri" pitchFamily="34" charset="0"/>
                <a:cs typeface="Calibri" pitchFamily="34" charset="0"/>
              </a:rPr>
              <a:t> 2.1.26-29</a:t>
            </a:r>
            <a:endParaRPr lang="en-GB" dirty="0"/>
          </a:p>
        </p:txBody>
      </p:sp>
      <p:sp>
        <p:nvSpPr>
          <p:cNvPr id="3" name="2 - Θέση περιεχομένου"/>
          <p:cNvSpPr>
            <a:spLocks noGrp="1"/>
          </p:cNvSpPr>
          <p:nvPr>
            <p:ph sz="quarter" idx="1"/>
          </p:nvPr>
        </p:nvSpPr>
        <p:spPr>
          <a:xfrm>
            <a:off x="428596" y="642918"/>
            <a:ext cx="8001056" cy="5831034"/>
          </a:xfrm>
        </p:spPr>
        <p:txBody>
          <a:bodyPr>
            <a:normAutofit fontScale="70000" lnSpcReduction="20000"/>
          </a:bodyPr>
          <a:lstStyle/>
          <a:p>
            <a:r>
              <a:rPr lang="el-GR" dirty="0" smtClean="0">
                <a:latin typeface="Calibri" pitchFamily="34" charset="0"/>
                <a:cs typeface="Calibri" pitchFamily="34" charset="0"/>
              </a:rPr>
              <a:t>Και ο Ηρακλής, όταν τ’ άκουσε αυτά, είπε: «Κυρά μου, πώς είναι το όνομά σου;» Και εκείνη απάντησε: «</a:t>
            </a:r>
            <a:r>
              <a:rPr lang="el-GR" dirty="0" smtClean="0">
                <a:solidFill>
                  <a:srgbClr val="FF0000"/>
                </a:solidFill>
                <a:latin typeface="Calibri" pitchFamily="34" charset="0"/>
                <a:cs typeface="Calibri" pitchFamily="34" charset="0"/>
              </a:rPr>
              <a:t>Οι φίλοι μου με φωνάζουν ευδαιμονία, ενώ αυτοί που με μισούν με λένε, εξοργισμένοι, Κακία</a:t>
            </a:r>
            <a:r>
              <a:rPr lang="el-GR" dirty="0" smtClean="0">
                <a:latin typeface="Calibri" pitchFamily="34" charset="0"/>
                <a:cs typeface="Calibri" pitchFamily="34" charset="0"/>
              </a:rPr>
              <a:t>». 27. Εν τω μεταξύ πλησίασε και η άλλη γυναίκα και είπε: «Έχω έλθει κι εγώ κοντά σου, </a:t>
            </a:r>
            <a:r>
              <a:rPr lang="el-GR" dirty="0" err="1" smtClean="0">
                <a:latin typeface="Calibri" pitchFamily="34" charset="0"/>
                <a:cs typeface="Calibri" pitchFamily="34" charset="0"/>
              </a:rPr>
              <a:t>Ηρακλή˙</a:t>
            </a:r>
            <a:r>
              <a:rPr lang="el-GR" b="1" dirty="0" smtClean="0">
                <a:latin typeface="Calibri" pitchFamily="34" charset="0"/>
                <a:cs typeface="Calibri" pitchFamily="34" charset="0"/>
              </a:rPr>
              <a:t> </a:t>
            </a:r>
            <a:r>
              <a:rPr lang="el-GR" dirty="0" smtClean="0">
                <a:latin typeface="Calibri" pitchFamily="34" charset="0"/>
                <a:cs typeface="Calibri" pitchFamily="34" charset="0"/>
              </a:rPr>
              <a:t>γνωρίζω τους γονείς σου και εγώ κατάλαβα καλά τον χαρακτήρα σου κατά τη διάρκεια της αγωγής σου, κι αυτά με κάνουν να ελπίζω ότι, αν ακολουθήσεις τον δρόμο που οδηγεί σε μένα, θα γίνεις </a:t>
            </a:r>
            <a:r>
              <a:rPr lang="el-GR" dirty="0" smtClean="0">
                <a:solidFill>
                  <a:srgbClr val="FF0000"/>
                </a:solidFill>
                <a:latin typeface="Calibri" pitchFamily="34" charset="0"/>
                <a:cs typeface="Calibri" pitchFamily="34" charset="0"/>
              </a:rPr>
              <a:t>ένας σπουδαίος δημιουργός ωραίων και ευγενικών έργων </a:t>
            </a:r>
            <a:r>
              <a:rPr lang="el-GR" dirty="0" smtClean="0">
                <a:latin typeface="Calibri" pitchFamily="34" charset="0"/>
                <a:cs typeface="Calibri" pitchFamily="34" charset="0"/>
              </a:rPr>
              <a:t>– κι εγώ από τη δική μου θέση θα αποκτήσω περισσότερες τιμές και για τις καλές μου πράξεις θα γίνω γνωστότερη. Δεν πρόκειται να σε εξαπατήσω με προλόγους περί ηδονής, αλλά θα σου εκθέσω, πώς στ’ αλήθεια οι θεοί διαμόρφωσαν τον κόσμο. 28. Γιατί οι θεοί δεν δίνουν στους ανθρώπους χωρίς κόπους και φροντίδες κανένα απ’ αυτά που θεωρούνται καλά και ωραία </a:t>
            </a:r>
            <a:r>
              <a:rPr lang="el-GR" dirty="0" err="1" smtClean="0">
                <a:latin typeface="Calibri" pitchFamily="34" charset="0"/>
                <a:cs typeface="Calibri" pitchFamily="34" charset="0"/>
              </a:rPr>
              <a:t>πράγματα˙</a:t>
            </a:r>
            <a:r>
              <a:rPr lang="el-GR" dirty="0" smtClean="0">
                <a:latin typeface="Calibri" pitchFamily="34" charset="0"/>
                <a:cs typeface="Calibri" pitchFamily="34" charset="0"/>
              </a:rPr>
              <a:t> </a:t>
            </a:r>
            <a:r>
              <a:rPr lang="el-GR" dirty="0" smtClean="0">
                <a:solidFill>
                  <a:srgbClr val="FF0000"/>
                </a:solidFill>
                <a:latin typeface="Calibri" pitchFamily="34" charset="0"/>
                <a:cs typeface="Calibri" pitchFamily="34" charset="0"/>
              </a:rPr>
              <a:t>αν θέλεις να είναι ευνοϊκοί απέναντί σου οι θεοί, πρέπει να τους λατρεύεις, αν επίσης θέλεις να σ’ αγαπούν οι φίλοι σου, πρέπει να ευεργετείς τους φίλους </a:t>
            </a:r>
            <a:r>
              <a:rPr lang="el-GR" dirty="0" err="1" smtClean="0">
                <a:solidFill>
                  <a:srgbClr val="FF0000"/>
                </a:solidFill>
                <a:latin typeface="Calibri" pitchFamily="34" charset="0"/>
                <a:cs typeface="Calibri" pitchFamily="34" charset="0"/>
              </a:rPr>
              <a:t>σου˙</a:t>
            </a:r>
            <a:r>
              <a:rPr lang="el-GR" dirty="0" smtClean="0">
                <a:solidFill>
                  <a:srgbClr val="FF0000"/>
                </a:solidFill>
                <a:latin typeface="Calibri" pitchFamily="34" charset="0"/>
                <a:cs typeface="Calibri" pitchFamily="34" charset="0"/>
              </a:rPr>
              <a:t> ή πάλι, αν επιθυμείς να αποκτήσεις τιμές σε κάποια πόλη, πρέπει να της προσφέρεις </a:t>
            </a:r>
            <a:r>
              <a:rPr lang="el-GR" dirty="0" err="1" smtClean="0">
                <a:solidFill>
                  <a:srgbClr val="FF0000"/>
                </a:solidFill>
                <a:latin typeface="Calibri" pitchFamily="34" charset="0"/>
                <a:cs typeface="Calibri" pitchFamily="34" charset="0"/>
              </a:rPr>
              <a:t>υπηρεσίες˙</a:t>
            </a:r>
            <a:r>
              <a:rPr lang="el-GR" dirty="0" smtClean="0">
                <a:solidFill>
                  <a:srgbClr val="FF0000"/>
                </a:solidFill>
                <a:latin typeface="Calibri" pitchFamily="34" charset="0"/>
                <a:cs typeface="Calibri" pitchFamily="34" charset="0"/>
              </a:rPr>
              <a:t> ή τέλος, αν έχεις την αξίωση να σε θαυμάζει όλη η Ελλάδα για την αρετή σου, πρέπει να προσπαθήσεις να ευεργετείς την </a:t>
            </a:r>
            <a:r>
              <a:rPr lang="el-GR" dirty="0" err="1" smtClean="0">
                <a:solidFill>
                  <a:srgbClr val="FF0000"/>
                </a:solidFill>
                <a:latin typeface="Calibri" pitchFamily="34" charset="0"/>
                <a:cs typeface="Calibri" pitchFamily="34" charset="0"/>
              </a:rPr>
              <a:t>Ελλάδα˙</a:t>
            </a:r>
            <a:r>
              <a:rPr lang="el-GR" dirty="0" smtClean="0">
                <a:solidFill>
                  <a:srgbClr val="FF0000"/>
                </a:solidFill>
                <a:latin typeface="Calibri" pitchFamily="34" charset="0"/>
                <a:cs typeface="Calibri" pitchFamily="34" charset="0"/>
              </a:rPr>
              <a:t> αν, ακόμα, θέλεις να σου δίνει η γη άφθονους καρπούς, πρέπει να την </a:t>
            </a:r>
            <a:r>
              <a:rPr lang="el-GR" dirty="0" err="1" smtClean="0">
                <a:solidFill>
                  <a:srgbClr val="FF0000"/>
                </a:solidFill>
                <a:latin typeface="Calibri" pitchFamily="34" charset="0"/>
                <a:cs typeface="Calibri" pitchFamily="34" charset="0"/>
              </a:rPr>
              <a:t>καλλιεργείς˙</a:t>
            </a:r>
            <a:r>
              <a:rPr lang="el-GR" dirty="0" smtClean="0">
                <a:solidFill>
                  <a:srgbClr val="FF0000"/>
                </a:solidFill>
                <a:latin typeface="Calibri" pitchFamily="34" charset="0"/>
                <a:cs typeface="Calibri" pitchFamily="34" charset="0"/>
              </a:rPr>
              <a:t> αν νομίζεις ότι πρέπει να πλουτίσεις από την κτηνοτροφία, πρέπει να φροντίζεις τα </a:t>
            </a:r>
            <a:r>
              <a:rPr lang="el-GR" dirty="0" err="1" smtClean="0">
                <a:solidFill>
                  <a:srgbClr val="FF0000"/>
                </a:solidFill>
                <a:latin typeface="Calibri" pitchFamily="34" charset="0"/>
                <a:cs typeface="Calibri" pitchFamily="34" charset="0"/>
              </a:rPr>
              <a:t>ζώα˙</a:t>
            </a:r>
            <a:r>
              <a:rPr lang="el-GR" dirty="0" smtClean="0">
                <a:solidFill>
                  <a:srgbClr val="FF0000"/>
                </a:solidFill>
                <a:latin typeface="Calibri" pitchFamily="34" charset="0"/>
                <a:cs typeface="Calibri" pitchFamily="34" charset="0"/>
              </a:rPr>
              <a:t> αν, τώρα, επιθυμείς να αυξήσεις τη δύναμή σου με τον πόλεμο, ώστε να μπορείς να ελευθερώνεις τους φίλους σου και να υποδουλώνεις τους εχθρούς σου, τότε πρέπει να μάθεις τις ίδιες τις τέχνες του πολέμου απ’ αυτούς που τις ξέρουν και να ασκηθείς πώς πρέπει να τις χρησιμοποιείς </a:t>
            </a:r>
            <a:r>
              <a:rPr lang="el-GR" dirty="0" err="1" smtClean="0">
                <a:solidFill>
                  <a:srgbClr val="FF0000"/>
                </a:solidFill>
                <a:latin typeface="Calibri" pitchFamily="34" charset="0"/>
                <a:cs typeface="Calibri" pitchFamily="34" charset="0"/>
              </a:rPr>
              <a:t>˙αν</a:t>
            </a:r>
            <a:r>
              <a:rPr lang="el-GR" dirty="0" smtClean="0">
                <a:solidFill>
                  <a:srgbClr val="FF0000"/>
                </a:solidFill>
                <a:latin typeface="Calibri" pitchFamily="34" charset="0"/>
                <a:cs typeface="Calibri" pitchFamily="34" charset="0"/>
              </a:rPr>
              <a:t>, τέλος, επιθυμείς να γίνεις δυνατός στο σώμα, πρέπει να συνηθίσεις το σώμα να υπηρετεί τον νου σου και να το γυμνάζεις με κόπους και ιδρώτα.</a:t>
            </a:r>
            <a:r>
              <a:rPr lang="el-GR" dirty="0" smtClean="0">
                <a:latin typeface="Calibri" pitchFamily="34" charset="0"/>
                <a:cs typeface="Calibri" pitchFamily="34" charset="0"/>
              </a:rPr>
              <a:t> 29. Και η Κακία, παίρνοντας τον λόγο, όπως λέει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είπε: «Αντιλαμβάνεσαι, Ηρακλή, πόσο μακρύς και δύσκολος είναι ο δρόμος για τις απολαύσεις που σου περιγράφει αυτή η γυναίκα</a:t>
            </a:r>
            <a:r>
              <a:rPr lang="en-GB" dirty="0" smtClean="0">
                <a:latin typeface="Calibri" pitchFamily="34" charset="0"/>
                <a:cs typeface="Calibri" pitchFamily="34" charset="0"/>
              </a:rPr>
              <a:t>;</a:t>
            </a:r>
            <a:r>
              <a:rPr lang="el-GR" dirty="0" smtClean="0">
                <a:latin typeface="Calibri" pitchFamily="34" charset="0"/>
                <a:cs typeface="Calibri" pitchFamily="34" charset="0"/>
              </a:rPr>
              <a:t> Εγώ όμως θα σε οδηγήσω από έναν εύκολο και σύντομο δρόμο στην ευτυχία».</a:t>
            </a:r>
            <a:endParaRPr lang="en-GB"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r>
              <a:rPr lang="el-GR" b="1" dirty="0" smtClean="0">
                <a:latin typeface="Calibri" pitchFamily="34" charset="0"/>
                <a:cs typeface="Calibri" pitchFamily="34" charset="0"/>
              </a:rPr>
              <a:t>ΞΕΝΟΦΩΝ </a:t>
            </a:r>
            <a:r>
              <a:rPr lang="el-GR" b="1" i="1" dirty="0" smtClean="0">
                <a:latin typeface="Calibri" pitchFamily="34" charset="0"/>
                <a:cs typeface="Calibri" pitchFamily="34" charset="0"/>
              </a:rPr>
              <a:t>ΑΠΟΜΝΗΜΟΝΕΥΜΑΤΑ</a:t>
            </a:r>
            <a:r>
              <a:rPr lang="el-GR" b="1" dirty="0" smtClean="0">
                <a:latin typeface="Calibri" pitchFamily="34" charset="0"/>
                <a:cs typeface="Calibri" pitchFamily="34" charset="0"/>
              </a:rPr>
              <a:t> 2.1.30-31</a:t>
            </a:r>
            <a:endParaRPr lang="en-GB" dirty="0"/>
          </a:p>
        </p:txBody>
      </p:sp>
      <p:sp>
        <p:nvSpPr>
          <p:cNvPr id="3" name="2 - Θέση περιεχομένου"/>
          <p:cNvSpPr>
            <a:spLocks noGrp="1"/>
          </p:cNvSpPr>
          <p:nvPr>
            <p:ph sz="quarter" idx="1"/>
          </p:nvPr>
        </p:nvSpPr>
        <p:spPr>
          <a:xfrm>
            <a:off x="214282" y="785794"/>
            <a:ext cx="8215370" cy="6072206"/>
          </a:xfrm>
        </p:spPr>
        <p:txBody>
          <a:bodyPr>
            <a:normAutofit lnSpcReduction="10000"/>
          </a:bodyPr>
          <a:lstStyle/>
          <a:p>
            <a:r>
              <a:rPr lang="el-GR" sz="1800" dirty="0" smtClean="0">
                <a:latin typeface="Calibri" pitchFamily="34" charset="0"/>
                <a:cs typeface="Calibri" pitchFamily="34" charset="0"/>
              </a:rPr>
              <a:t>Και τότε η Αρετή είπε: «Απερίσκεπτη, τι καλό έχεις να προσφέρεις εσύ; Ή ποιαν ευχαρίστηση, που δεν ήθελες να κάνεις τίποτε απ’ αυτά [για να την αποκτήσεις;] Εσύ, που δεν περιμένεις ούτε να εκδηλωθεί η επιθυμία για τα ευχάριστα πράγματα, αλλά πριν καν τα επιθυμήσεις χορταίνεις απ’ όλα, που τρως προτού πεινάσεις πίνεις προτού διψάσεις, και για να τρως ευχάριστα επινοείς μαγείρους, και για να πίνεις ευχάριστα ποτά, προμηθεύεσαι πανάκριβα κρασιά και ψάχνεις το καλοκαίρι για χιόνια τρέχοντας εδώ κι </a:t>
            </a:r>
            <a:r>
              <a:rPr lang="el-GR" sz="1800" dirty="0" err="1" smtClean="0">
                <a:latin typeface="Calibri" pitchFamily="34" charset="0"/>
                <a:cs typeface="Calibri" pitchFamily="34" charset="0"/>
              </a:rPr>
              <a:t>εκεί˙</a:t>
            </a:r>
            <a:r>
              <a:rPr lang="el-GR" sz="1800" dirty="0" smtClean="0">
                <a:latin typeface="Calibri" pitchFamily="34" charset="0"/>
                <a:cs typeface="Calibri" pitchFamily="34" charset="0"/>
              </a:rPr>
              <a:t>  και για να κοιμηθείς άνετα όχι μόνο κάνεις μαλακά τα στρώματα αλλά και τα κρεβάτια και τα στηρίγματα των </a:t>
            </a:r>
            <a:r>
              <a:rPr lang="el-GR" sz="1800" dirty="0" err="1" smtClean="0">
                <a:latin typeface="Calibri" pitchFamily="34" charset="0"/>
                <a:cs typeface="Calibri" pitchFamily="34" charset="0"/>
              </a:rPr>
              <a:t>κρεβατιών˙</a:t>
            </a:r>
            <a:r>
              <a:rPr lang="el-GR" sz="1800" dirty="0" smtClean="0">
                <a:latin typeface="Calibri" pitchFamily="34" charset="0"/>
                <a:cs typeface="Calibri" pitchFamily="34" charset="0"/>
              </a:rPr>
              <a:t> γιατί δεν επιθυμείς τον ύπνο, επειδή είσαι κουρασμένη αλλά γιατί δεν έχεις τι να κάνεις. Προκαλείς τις αφροδίσιες επιθυμίες προτού αισθανθείς την ανάγκη τους, μηχανεύεσαι τα πάντα και μεταχειρίζεσαι τους άνδρες σαν γυναίκες, έτσι καλομαθαίνεις τους φίλους σου, τη νύχτα να τους εξευτελίζεις και τη μέρα να κοιμούνται βαριά χάνοντας το καλύτερο μέρος της. 31. Και ενώ είσαι αθάνατη, σε έχουν αποκηρύξει οι θεοί, ενώ οι σωστοί άνθρωποι σε περιφρονούν ˙ επιπλέον δεν έχεις το πιο ευχάριστο άκουσμα, δηλαδή να σε επαινούν, και ούτε έχεις δει ποτέ το πιο ευχάριστο απ’ όλα τα θεάματα, δεν είδες δηλαδή ποτέ σου ένα δικό σου ωραίο έργο. Ποιος θα σ’ εμπιστευόταν, όταν λες κάτι; Ποιος θα ανταποκρινόταν σε μία ανάγκη σου; Ή ποιος μυαλωμένος άνθρωπος θα τολμούσες να </a:t>
            </a:r>
            <a:r>
              <a:rPr lang="el-GR" sz="1800" dirty="0" err="1" smtClean="0">
                <a:latin typeface="Calibri" pitchFamily="34" charset="0"/>
                <a:cs typeface="Calibri" pitchFamily="34" charset="0"/>
              </a:rPr>
              <a:t>ρθεί</a:t>
            </a:r>
            <a:r>
              <a:rPr lang="el-GR" sz="1800" dirty="0" smtClean="0">
                <a:latin typeface="Calibri" pitchFamily="34" charset="0"/>
                <a:cs typeface="Calibri" pitchFamily="34" charset="0"/>
              </a:rPr>
              <a:t> στη συντροφιά σου; Αυτοί μόνο που όσο είναι νέοι είναι αδύναμοι στο σώμα και όταν γεράσουν γίνονται ανόητοι στο μυαλό, παχύσαρκοι αφού τρέφονται από τα νιάτα τους χωρίς κόπους, μαραμένοι στα γηρατειά τους που περνούν επίπονα, άνθρωποι που ντρέπονται για όσα έχουν πράξει και που έχουν τύψεις για όσα κάνουν τώρα, αφού έχουν εξαντλήσει τις απολαύσεις στη νεότητά τους και άφησαν τα δυσάρεστα για τα γηρατειά τους.</a:t>
            </a:r>
            <a:endParaRPr lang="en-GB" sz="1800"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274638"/>
            <a:ext cx="7567642" cy="368280"/>
          </a:xfrm>
        </p:spPr>
        <p:txBody>
          <a:bodyPr>
            <a:normAutofit fontScale="90000"/>
          </a:bodyPr>
          <a:lstStyle/>
          <a:p>
            <a:r>
              <a:rPr lang="el-GR" b="1" dirty="0" smtClean="0">
                <a:latin typeface="Calibri" pitchFamily="34" charset="0"/>
                <a:cs typeface="Calibri" pitchFamily="34" charset="0"/>
              </a:rPr>
              <a:t>ΞΕΝΟΦΩΝ </a:t>
            </a:r>
            <a:r>
              <a:rPr lang="el-GR" b="1" i="1" dirty="0" smtClean="0">
                <a:latin typeface="Calibri" pitchFamily="34" charset="0"/>
                <a:cs typeface="Calibri" pitchFamily="34" charset="0"/>
              </a:rPr>
              <a:t>ΑΠΟΜΝΗΜΟΝΕΥΜΑΤΑ</a:t>
            </a:r>
            <a:r>
              <a:rPr lang="el-GR" b="1" dirty="0" smtClean="0">
                <a:latin typeface="Calibri" pitchFamily="34" charset="0"/>
                <a:cs typeface="Calibri" pitchFamily="34" charset="0"/>
              </a:rPr>
              <a:t> 2.1.32-34</a:t>
            </a:r>
            <a:endParaRPr lang="en-GB" dirty="0"/>
          </a:p>
        </p:txBody>
      </p:sp>
      <p:sp>
        <p:nvSpPr>
          <p:cNvPr id="3" name="2 - Θέση περιεχομένου"/>
          <p:cNvSpPr>
            <a:spLocks noGrp="1"/>
          </p:cNvSpPr>
          <p:nvPr>
            <p:ph sz="quarter" idx="1"/>
          </p:nvPr>
        </p:nvSpPr>
        <p:spPr>
          <a:xfrm>
            <a:off x="214282" y="714356"/>
            <a:ext cx="8143932" cy="5929354"/>
          </a:xfrm>
        </p:spPr>
        <p:txBody>
          <a:bodyPr>
            <a:normAutofit fontScale="85000" lnSpcReduction="20000"/>
          </a:bodyPr>
          <a:lstStyle/>
          <a:p>
            <a:r>
              <a:rPr lang="en-GB" dirty="0" smtClean="0">
                <a:latin typeface="Calibri" pitchFamily="34" charset="0"/>
                <a:cs typeface="Calibri" pitchFamily="34" charset="0"/>
              </a:rPr>
              <a:t>32. </a:t>
            </a:r>
            <a:r>
              <a:rPr lang="el-GR" dirty="0" smtClean="0">
                <a:latin typeface="Calibri" pitchFamily="34" charset="0"/>
                <a:cs typeface="Calibri" pitchFamily="34" charset="0"/>
              </a:rPr>
              <a:t>Εγώ, απεναντίας, συναναστρέφομαι τους θεούς και συναναστρέφομαι και τους καλούς ανθρώπους και κανένα ωραίο έργο ούτε θεϊκό ούτε ανθρώπινο γίνεται χωρίς </a:t>
            </a:r>
            <a:r>
              <a:rPr lang="el-GR" dirty="0" err="1" smtClean="0">
                <a:latin typeface="Calibri" pitchFamily="34" charset="0"/>
                <a:cs typeface="Calibri" pitchFamily="34" charset="0"/>
              </a:rPr>
              <a:t>εμένα</a:t>
            </a:r>
            <a:r>
              <a:rPr lang="el-GR" b="1" dirty="0" err="1" smtClean="0">
                <a:latin typeface="Calibri" pitchFamily="34" charset="0"/>
                <a:cs typeface="Calibri" pitchFamily="34" charset="0"/>
              </a:rPr>
              <a:t>˙</a:t>
            </a:r>
            <a:r>
              <a:rPr lang="el-GR" dirty="0" smtClean="0">
                <a:latin typeface="Calibri" pitchFamily="34" charset="0"/>
                <a:cs typeface="Calibri" pitchFamily="34" charset="0"/>
              </a:rPr>
              <a:t> απολαμβάνω τις μεγαλύτερες τιμές και από τους θεούς και από τους ανθρώπους που </a:t>
            </a:r>
            <a:r>
              <a:rPr lang="el-GR" dirty="0" err="1" smtClean="0">
                <a:latin typeface="Calibri" pitchFamily="34" charset="0"/>
                <a:cs typeface="Calibri" pitchFamily="34" charset="0"/>
              </a:rPr>
              <a:t>αξίζουν</a:t>
            </a:r>
            <a:r>
              <a:rPr lang="el-GR" b="1" dirty="0" err="1" smtClean="0">
                <a:latin typeface="Calibri" pitchFamily="34" charset="0"/>
                <a:cs typeface="Calibri" pitchFamily="34" charset="0"/>
              </a:rPr>
              <a:t>˙</a:t>
            </a:r>
            <a:r>
              <a:rPr lang="el-GR" b="1" dirty="0" smtClean="0">
                <a:latin typeface="Calibri" pitchFamily="34" charset="0"/>
                <a:cs typeface="Calibri" pitchFamily="34" charset="0"/>
              </a:rPr>
              <a:t> </a:t>
            </a:r>
            <a:r>
              <a:rPr lang="el-GR" dirty="0" smtClean="0">
                <a:latin typeface="Calibri" pitchFamily="34" charset="0"/>
                <a:cs typeface="Calibri" pitchFamily="34" charset="0"/>
              </a:rPr>
              <a:t>είμαι αγαπητή συνεργάτης στους τεχνίτες, έμπιστη φύλακας για τους νοικοκυραίους, ευνοϊκή συμπαραστάτης στους δούλους, κι ακόμα συμπαραστάτης στους κόπους κατά την ειρηνική εποχή, ενώ είμαι βέβαιη σύμμαχος στις πολεμικές επιχειρήσεις, τέλος άριστη στην επικοινωνία με τους φίλους μου. 33. Μπορούν ν’ απολαμβάνουν και οι δικοί μου φίλοι με ευχαρίστηση και χωρίς κόπους το φαγητό και το ποτό, γιατί συγκρατούνται ώσπου να τα επιθυμήσουν. Ο ύπνος έρχεται σ’ αυτούς πιο γλυκός παρά στους τεμπέληδες και ούτε δυσανασχετούν, όταν τους λείπει, και ούτε πάλι παραμελούν οι μεγαλύτεροι, ενώ οι πιο ηλικιωμένοι ευχαριστιούνται όταν τους τιμούν οι νέοι. Θυμούνται με ευχαρίστηση παλιές πράξεις τους και ευχαριστιούνται που κάνουν σωστά τις τωρινές χάρη σε μένα είναι αγαπητοί στους θεούς, αξιαγάπητοι από τους φίλους, τιμώμενοι από την πατρίδα τους. Όταν φθάσει το μοιραίο τέλος, δεν μένουν ξεχασμένοι χωρίς τιμές στους τάφους τους, αλλά τους μνημονεύουν και με συνεχείς ύμνους ζουν στους αιώνες. Με τέτοια πράγματα, Ηρακλή, αγόρι ενάρετων γονιών, αν καταπιαστείς, μπορείς να αποκτήσεις την πολυπόθητη ευδαιμονία». 34. Κάπως έτσι είχε ρυθμίσει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την εκπαίδευση του Ηρακλή από την Αρετή. Στόλισε ωστόσο τις σκέψεις του με λέξεις πιο φανταχτερές από </a:t>
            </a:r>
            <a:r>
              <a:rPr lang="el-GR" dirty="0" err="1" smtClean="0">
                <a:latin typeface="Calibri" pitchFamily="34" charset="0"/>
                <a:cs typeface="Calibri" pitchFamily="34" charset="0"/>
              </a:rPr>
              <a:t>ό,τι</a:t>
            </a:r>
            <a:r>
              <a:rPr lang="el-GR" dirty="0" smtClean="0">
                <a:latin typeface="Calibri" pitchFamily="34" charset="0"/>
                <a:cs typeface="Calibri" pitchFamily="34" charset="0"/>
              </a:rPr>
              <a:t> εγώ τώρα. </a:t>
            </a:r>
            <a:endParaRPr lang="en-GB"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smtClean="0">
                <a:latin typeface="Calibri" pitchFamily="34" charset="0"/>
                <a:cs typeface="Calibri" pitchFamily="34" charset="0"/>
              </a:rPr>
              <a:t>ΠΡΟΔΙΚΟΣ ΚΑΙ ΓΛΩΣΣΑ</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785794"/>
            <a:ext cx="7424766" cy="5688158"/>
          </a:xfrm>
        </p:spPr>
        <p:txBody>
          <a:bodyPr>
            <a:normAutofit fontScale="92500" lnSpcReduction="10000"/>
          </a:bodyPr>
          <a:lstStyle/>
          <a:p>
            <a:r>
              <a:rPr lang="el-GR" dirty="0" smtClean="0">
                <a:latin typeface="Calibri" pitchFamily="34" charset="0"/>
                <a:cs typeface="Calibri" pitchFamily="34" charset="0"/>
              </a:rPr>
              <a:t>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ήταν φημισμένος για το έργο του σχετικά με τη γλώσσα.</a:t>
            </a:r>
          </a:p>
          <a:p>
            <a:r>
              <a:rPr lang="el-GR" dirty="0" smtClean="0">
                <a:latin typeface="Calibri" pitchFamily="34" charset="0"/>
                <a:cs typeface="Calibri" pitchFamily="34" charset="0"/>
              </a:rPr>
              <a:t>Από την παρωδία του στον Πρωταγόρα του Πλάτωνα μπορούμε να συμπεράνουμε ότι είχε γράψει συγκεκριμένα έργα </a:t>
            </a:r>
            <a:r>
              <a:rPr lang="el-GR" i="1" dirty="0" smtClean="0">
                <a:latin typeface="Calibri" pitchFamily="34" charset="0"/>
                <a:cs typeface="Calibri" pitchFamily="34" charset="0"/>
              </a:rPr>
              <a:t>Περί ονομάτων </a:t>
            </a:r>
            <a:r>
              <a:rPr lang="el-GR" i="1" dirty="0" err="1" smtClean="0">
                <a:latin typeface="Calibri" pitchFamily="34" charset="0"/>
                <a:cs typeface="Calibri" pitchFamily="34" charset="0"/>
              </a:rPr>
              <a:t>ορθότητος</a:t>
            </a:r>
            <a:r>
              <a:rPr lang="el-GR" dirty="0" smtClean="0">
                <a:latin typeface="Calibri" pitchFamily="34" charset="0"/>
                <a:cs typeface="Calibri" pitchFamily="34" charset="0"/>
              </a:rPr>
              <a:t>.</a:t>
            </a:r>
          </a:p>
          <a:p>
            <a:r>
              <a:rPr lang="el-GR" dirty="0" smtClean="0">
                <a:latin typeface="Calibri" pitchFamily="34" charset="0"/>
                <a:cs typeface="Calibri" pitchFamily="34" charset="0"/>
              </a:rPr>
              <a:t>Δεν έχουμε πολλά στοιχεία για τη φιλοσοφική του προσέγγιση στη γλώσσα.</a:t>
            </a:r>
          </a:p>
          <a:p>
            <a:r>
              <a:rPr lang="el-GR" dirty="0" smtClean="0">
                <a:latin typeface="Calibri" pitchFamily="34" charset="0"/>
                <a:cs typeface="Calibri" pitchFamily="34" charset="0"/>
              </a:rPr>
              <a:t>Γνωρίζουμε ότι έκανε σειρές μαθημάτων και είναι χαρακτηριστικό ότι ο Σωκράτης θεωρούσε τον εαυτό του μαθητή του </a:t>
            </a:r>
            <a:r>
              <a:rPr lang="el-GR" dirty="0" err="1" smtClean="0">
                <a:latin typeface="Calibri" pitchFamily="34" charset="0"/>
                <a:cs typeface="Calibri" pitchFamily="34" charset="0"/>
              </a:rPr>
              <a:t>Πρόδικου</a:t>
            </a:r>
            <a:r>
              <a:rPr lang="el-GR" dirty="0" smtClean="0">
                <a:latin typeface="Calibri" pitchFamily="34" charset="0"/>
                <a:cs typeface="Calibri" pitchFamily="34" charset="0"/>
              </a:rPr>
              <a:t> (Πλάτων </a:t>
            </a:r>
            <a:r>
              <a:rPr lang="el-GR" i="1" dirty="0" smtClean="0">
                <a:latin typeface="Calibri" pitchFamily="34" charset="0"/>
                <a:cs typeface="Calibri" pitchFamily="34" charset="0"/>
              </a:rPr>
              <a:t>Πρωταγόρας</a:t>
            </a:r>
            <a:r>
              <a:rPr lang="en-GB" dirty="0" smtClean="0">
                <a:latin typeface="Calibri" pitchFamily="34" charset="0"/>
                <a:cs typeface="Calibri" pitchFamily="34" charset="0"/>
              </a:rPr>
              <a:t>341a4, </a:t>
            </a:r>
            <a:r>
              <a:rPr lang="el-GR" i="1" dirty="0" err="1" smtClean="0">
                <a:latin typeface="Calibri" pitchFamily="34" charset="0"/>
                <a:cs typeface="Calibri" pitchFamily="34" charset="0"/>
              </a:rPr>
              <a:t>Μενέξενος</a:t>
            </a:r>
            <a:r>
              <a:rPr lang="el-GR" i="1" dirty="0" smtClean="0">
                <a:latin typeface="Calibri" pitchFamily="34" charset="0"/>
                <a:cs typeface="Calibri" pitchFamily="34" charset="0"/>
              </a:rPr>
              <a:t> </a:t>
            </a:r>
            <a:r>
              <a:rPr lang="en-GB" dirty="0" smtClean="0">
                <a:latin typeface="Calibri" pitchFamily="34" charset="0"/>
                <a:cs typeface="Calibri" pitchFamily="34" charset="0"/>
              </a:rPr>
              <a:t>96d7</a:t>
            </a:r>
            <a:r>
              <a:rPr lang="el-GR" dirty="0" smtClean="0">
                <a:latin typeface="Calibri" pitchFamily="34" charset="0"/>
                <a:cs typeface="Calibri" pitchFamily="34" charset="0"/>
              </a:rPr>
              <a:t>)</a:t>
            </a:r>
          </a:p>
          <a:p>
            <a:r>
              <a:rPr lang="el-GR" dirty="0" smtClean="0">
                <a:latin typeface="Calibri" pitchFamily="34" charset="0"/>
                <a:cs typeface="Calibri" pitchFamily="34" charset="0"/>
              </a:rPr>
              <a:t>Επίσης ο Σωκράτης αναφέρει ότι είχε στείλει στον </a:t>
            </a:r>
            <a:r>
              <a:rPr lang="el-GR" dirty="0" err="1" smtClean="0">
                <a:latin typeface="Calibri" pitchFamily="34" charset="0"/>
                <a:cs typeface="Calibri" pitchFamily="34" charset="0"/>
              </a:rPr>
              <a:t>Πρόδικο</a:t>
            </a:r>
            <a:r>
              <a:rPr lang="el-GR" dirty="0" smtClean="0">
                <a:latin typeface="Calibri" pitchFamily="34" charset="0"/>
                <a:cs typeface="Calibri" pitchFamily="34" charset="0"/>
              </a:rPr>
              <a:t> πολλούς μαθητές, οι οποίοι δεν είχαν κατανοήσει φιλοσοφικές ιδέες, για να μάθουν και να ωφεληθούν από τη συναναστροφή τους μαζί του (</a:t>
            </a:r>
            <a:r>
              <a:rPr lang="el-GR" i="1" dirty="0" smtClean="0">
                <a:latin typeface="Calibri" pitchFamily="34" charset="0"/>
                <a:cs typeface="Calibri" pitchFamily="34" charset="0"/>
              </a:rPr>
              <a:t>Θεαίτητος</a:t>
            </a:r>
            <a:r>
              <a:rPr lang="el-GR" dirty="0" smtClean="0">
                <a:latin typeface="Calibri" pitchFamily="34" charset="0"/>
                <a:cs typeface="Calibri" pitchFamily="34" charset="0"/>
              </a:rPr>
              <a:t>151</a:t>
            </a:r>
            <a:r>
              <a:rPr lang="en-GB" dirty="0" smtClean="0">
                <a:latin typeface="Calibri" pitchFamily="34" charset="0"/>
                <a:cs typeface="Calibri" pitchFamily="34" charset="0"/>
              </a:rPr>
              <a:t>b2-6</a:t>
            </a:r>
            <a:r>
              <a:rPr lang="el-GR" dirty="0" smtClean="0">
                <a:latin typeface="Calibri" pitchFamily="34" charset="0"/>
                <a:cs typeface="Calibri" pitchFamily="34" charset="0"/>
              </a:rPr>
              <a:t>).</a:t>
            </a:r>
          </a:p>
          <a:p>
            <a:r>
              <a:rPr lang="el-GR" dirty="0" smtClean="0">
                <a:latin typeface="Calibri" pitchFamily="34" charset="0"/>
                <a:cs typeface="Calibri" pitchFamily="34" charset="0"/>
              </a:rPr>
              <a:t>Οι φιλοσοφικές ιδέες του </a:t>
            </a:r>
            <a:r>
              <a:rPr lang="el-GR" dirty="0" err="1" smtClean="0">
                <a:latin typeface="Calibri" pitchFamily="34" charset="0"/>
                <a:cs typeface="Calibri" pitchFamily="34" charset="0"/>
              </a:rPr>
              <a:t>Πρόδικου</a:t>
            </a:r>
            <a:r>
              <a:rPr lang="el-GR" dirty="0" smtClean="0">
                <a:latin typeface="Calibri" pitchFamily="34" charset="0"/>
                <a:cs typeface="Calibri" pitchFamily="34" charset="0"/>
              </a:rPr>
              <a:t> είχαν μια μεταφυσική  βάση.</a:t>
            </a:r>
            <a:endParaRPr lang="en-GB" dirty="0">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439718"/>
          </a:xfrm>
        </p:spPr>
        <p:txBody>
          <a:bodyPr>
            <a:normAutofit fontScale="90000"/>
          </a:bodyPr>
          <a:lstStyle/>
          <a:p>
            <a:pPr algn="ctr"/>
            <a:r>
              <a:rPr lang="el-GR" b="1" dirty="0" err="1" smtClean="0">
                <a:latin typeface="Calibri" pitchFamily="34" charset="0"/>
                <a:cs typeface="Calibri" pitchFamily="34" charset="0"/>
              </a:rPr>
              <a:t>Τελοσ</a:t>
            </a:r>
            <a:r>
              <a:rPr lang="el-GR" b="1" dirty="0" smtClean="0">
                <a:latin typeface="Calibri" pitchFamily="34" charset="0"/>
                <a:cs typeface="Calibri" pitchFamily="34" charset="0"/>
              </a:rPr>
              <a:t> του </a:t>
            </a:r>
            <a:r>
              <a:rPr lang="el-GR" b="1" dirty="0" err="1" smtClean="0">
                <a:latin typeface="Calibri" pitchFamily="34" charset="0"/>
                <a:cs typeface="Calibri" pitchFamily="34" charset="0"/>
              </a:rPr>
              <a:t>προδικου</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857232"/>
            <a:ext cx="7496204" cy="5616720"/>
          </a:xfrm>
        </p:spPr>
        <p:txBody>
          <a:bodyPr/>
          <a:lstStyle/>
          <a:p>
            <a:r>
              <a:rPr lang="el-GR" dirty="0" smtClean="0">
                <a:latin typeface="Calibri" pitchFamily="34" charset="0"/>
                <a:cs typeface="Calibri" pitchFamily="34" charset="0"/>
              </a:rPr>
              <a:t>Υπάρχει μια σύγχυση και σύμφωνα με μια παράδοση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πέθανε από κώνειο αλλά τελικώς η εκδοχή αυτή μάλλον δεν ισχύει καθώς μάλλον προέρχεται από μία ταύτιση του </a:t>
            </a:r>
            <a:r>
              <a:rPr lang="el-GR" dirty="0" err="1" smtClean="0">
                <a:latin typeface="Calibri" pitchFamily="34" charset="0"/>
                <a:cs typeface="Calibri" pitchFamily="34" charset="0"/>
              </a:rPr>
              <a:t>Πρόδικου</a:t>
            </a:r>
            <a:r>
              <a:rPr lang="el-GR" dirty="0" smtClean="0">
                <a:latin typeface="Calibri" pitchFamily="34" charset="0"/>
                <a:cs typeface="Calibri" pitchFamily="34" charset="0"/>
              </a:rPr>
              <a:t> με τον Σωκράτη. Αυτό φαίνεται από το γεγονός ότι η καταδίκη του έγινε σε μία δίκη, όπου 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υποτίθεται ότι κατηγορήθηκε για το ότι «διέφθειρε τους νέους». Αν ίσχυε όμως αυτό, τότε σίγουρα θα είχαμε πληροφορίες περισσότερες και από άλλες πηγές.</a:t>
            </a:r>
          </a:p>
          <a:p>
            <a:r>
              <a:rPr lang="el-GR" dirty="0" smtClean="0">
                <a:latin typeface="Calibri" pitchFamily="34" charset="0"/>
                <a:cs typeface="Calibri" pitchFamily="34" charset="0"/>
              </a:rPr>
              <a:t>Σύμφωνα με μία άλλη πηγή [Πλάτων] </a:t>
            </a:r>
            <a:r>
              <a:rPr lang="el-GR" i="1" dirty="0" err="1" smtClean="0">
                <a:latin typeface="Calibri" pitchFamily="34" charset="0"/>
                <a:cs typeface="Calibri" pitchFamily="34" charset="0"/>
              </a:rPr>
              <a:t>Ευρυξίας</a:t>
            </a:r>
            <a:r>
              <a:rPr lang="el-GR" i="1" dirty="0" smtClean="0">
                <a:latin typeface="Calibri" pitchFamily="34" charset="0"/>
                <a:cs typeface="Calibri" pitchFamily="34" charset="0"/>
              </a:rPr>
              <a:t> </a:t>
            </a:r>
            <a:r>
              <a:rPr lang="el-GR" dirty="0" smtClean="0">
                <a:latin typeface="Calibri" pitchFamily="34" charset="0"/>
                <a:cs typeface="Calibri" pitchFamily="34" charset="0"/>
              </a:rPr>
              <a:t>398</a:t>
            </a:r>
            <a:r>
              <a:rPr lang="en-GB" dirty="0" smtClean="0">
                <a:latin typeface="Calibri" pitchFamily="34" charset="0"/>
                <a:cs typeface="Calibri" pitchFamily="34" charset="0"/>
              </a:rPr>
              <a:t>e11-399b1, </a:t>
            </a:r>
            <a:r>
              <a:rPr lang="el-GR" dirty="0" smtClean="0">
                <a:latin typeface="Calibri" pitchFamily="34" charset="0"/>
                <a:cs typeface="Calibri" pitchFamily="34" charset="0"/>
              </a:rPr>
              <a:t>ο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εκδιώχθηκε από ένα γυμναστήριο επειδή είχε μιλήσει με ανάρμοστο τρόπο στους νέους.</a:t>
            </a:r>
            <a:endParaRPr lang="en-GB" dirty="0">
              <a:latin typeface="Calibri" pitchFamily="34" charset="0"/>
              <a:cs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3849</TotalTime>
  <Words>5492</Words>
  <Application>Microsoft Office PowerPoint</Application>
  <PresentationFormat>Προβολή στην οθόνη (4:3)</PresentationFormat>
  <Paragraphs>105</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Προεξοχή</vt:lpstr>
      <vt:lpstr>ΠΡΟΔΙΚΟΣ</vt:lpstr>
      <vt:lpstr>Διαφάνεια 2</vt:lpstr>
      <vt:lpstr>ΞΕΝΟΦΩΝ ΑΠΟΜΝΗΜΟΝΕΥΜΑΤΑ 2.1.21-22</vt:lpstr>
      <vt:lpstr>ΞΕΝΟΦΩΝ ΑΠΟΜΝΗΜΟΝΕΥΜΑΤΑ 2.1.23-25</vt:lpstr>
      <vt:lpstr>ΞΕΝΟΦΩΝ ΑΠΟΜΝΗΜΟΝΕΥΜΑΤΑ 2.1.26-29</vt:lpstr>
      <vt:lpstr>ΞΕΝΟΦΩΝ ΑΠΟΜΝΗΜΟΝΕΥΜΑΤΑ 2.1.30-31</vt:lpstr>
      <vt:lpstr>ΞΕΝΟΦΩΝ ΑΠΟΜΝΗΜΟΝΕΥΜΑΤΑ 2.1.32-34</vt:lpstr>
      <vt:lpstr>ΠΡΟΔΙΚΟΣ ΚΑΙ ΓΛΩΣΣΑ</vt:lpstr>
      <vt:lpstr>Τελοσ του προδικου</vt:lpstr>
      <vt:lpstr>ΓΑΛΗΝΟΣ Περι φυσικων δυναμεων ιι 9</vt:lpstr>
      <vt:lpstr>Φιλοδημοσ περι ευσεβειασ 9.7, σελ. 75</vt:lpstr>
      <vt:lpstr>Σεξτοσ εμπειρικοσ Προσ μαθηματικουσ ιχ 18</vt:lpstr>
      <vt:lpstr>Θεμιστιοσ λογοι 30, σελ. 422</vt:lpstr>
      <vt:lpstr>[Πλατων] ευρυξιασ 397d</vt:lpstr>
      <vt:lpstr>ΘΡΑΣΥΜΑΧΟΣ</vt:lpstr>
      <vt:lpstr>ΘΡΑΣΥΜΑΧΟΣ ΚΑΙ ΤΟ ΕΡΓΟ ΤΟΥ</vt:lpstr>
      <vt:lpstr>ΘΡΑΣΥΜΑΧΟΣ - ΕΡΓΟ</vt:lpstr>
      <vt:lpstr>ΘΡΑΣΥΜΑΧΟΣ – ΡΗΤΟΡΙΚΗ ΤΕΧΝΗ</vt:lpstr>
      <vt:lpstr>ΘΡΑΣΥΜΑΧΟΣ – ΡΗΤΟΡΙΚΗ ΤΕΧΝΗ</vt:lpstr>
      <vt:lpstr>ΘΡΑΣΥΜΑΧΟΣ – ΡΗΤΟΡΙΚΗ ΤΕΧΝΗ</vt:lpstr>
      <vt:lpstr>ΙΠΠΙΑΣ</vt:lpstr>
      <vt:lpstr>ΙΠΠΙΑΣ - ΕΡΓΟ</vt:lpstr>
      <vt:lpstr>ΙΠΠΙΑΣ - ΕΡΓΟ</vt:lpstr>
      <vt:lpstr>ΙΠΠΙΑΣ- ΕΡΓΟ</vt:lpstr>
      <vt:lpstr>ΙΠΠΙΑΣ - ΕΡΓΟ</vt:lpstr>
      <vt:lpstr>ΙΠΠΙΑΣ - ΕΡΓΟ</vt:lpstr>
      <vt:lpstr>ΙΠΠΙΑΣ - ΕΡΓΟ</vt:lpstr>
      <vt:lpstr>ΙΠΠΙΑΣ – ΑΓΩΝΟΔΙΚΗΣ (Πλατων πρωταγορασ 337c)</vt:lpstr>
      <vt:lpstr>antiφων</vt:lpstr>
      <vt:lpstr>ΑΝΤΙΦΩΝ</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eleni</dc:creator>
  <cp:lastModifiedBy>eleni</cp:lastModifiedBy>
  <cp:revision>144</cp:revision>
  <dcterms:created xsi:type="dcterms:W3CDTF">2021-04-15T07:51:35Z</dcterms:created>
  <dcterms:modified xsi:type="dcterms:W3CDTF">2021-05-12T21:15:11Z</dcterms:modified>
</cp:coreProperties>
</file>