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64"/>
  </p:notesMasterIdLst>
  <p:handoutMasterIdLst>
    <p:handoutMasterId r:id="rId65"/>
  </p:handoutMasterIdLst>
  <p:sldIdLst>
    <p:sldId id="428" r:id="rId5"/>
    <p:sldId id="426" r:id="rId6"/>
    <p:sldId id="427" r:id="rId7"/>
    <p:sldId id="475" r:id="rId8"/>
    <p:sldId id="492" r:id="rId9"/>
    <p:sldId id="431" r:id="rId10"/>
    <p:sldId id="432" r:id="rId11"/>
    <p:sldId id="434" r:id="rId12"/>
    <p:sldId id="477" r:id="rId13"/>
    <p:sldId id="478" r:id="rId14"/>
    <p:sldId id="435" r:id="rId15"/>
    <p:sldId id="479" r:id="rId16"/>
    <p:sldId id="493" r:id="rId17"/>
    <p:sldId id="437" r:id="rId18"/>
    <p:sldId id="480" r:id="rId19"/>
    <p:sldId id="438" r:id="rId20"/>
    <p:sldId id="439" r:id="rId21"/>
    <p:sldId id="440" r:id="rId22"/>
    <p:sldId id="441" r:id="rId23"/>
    <p:sldId id="494" r:id="rId24"/>
    <p:sldId id="443" r:id="rId25"/>
    <p:sldId id="444" r:id="rId26"/>
    <p:sldId id="445" r:id="rId27"/>
    <p:sldId id="446" r:id="rId28"/>
    <p:sldId id="481" r:id="rId29"/>
    <p:sldId id="482" r:id="rId30"/>
    <p:sldId id="483" r:id="rId31"/>
    <p:sldId id="449" r:id="rId32"/>
    <p:sldId id="484" r:id="rId33"/>
    <p:sldId id="485" r:id="rId34"/>
    <p:sldId id="452" r:id="rId35"/>
    <p:sldId id="453" r:id="rId36"/>
    <p:sldId id="486" r:id="rId37"/>
    <p:sldId id="487" r:id="rId38"/>
    <p:sldId id="454" r:id="rId39"/>
    <p:sldId id="495" r:id="rId40"/>
    <p:sldId id="501" r:id="rId41"/>
    <p:sldId id="502" r:id="rId42"/>
    <p:sldId id="458" r:id="rId43"/>
    <p:sldId id="462" r:id="rId44"/>
    <p:sldId id="476" r:id="rId45"/>
    <p:sldId id="459" r:id="rId46"/>
    <p:sldId id="460" r:id="rId47"/>
    <p:sldId id="461" r:id="rId48"/>
    <p:sldId id="490" r:id="rId49"/>
    <p:sldId id="463" r:id="rId50"/>
    <p:sldId id="464" r:id="rId51"/>
    <p:sldId id="465" r:id="rId52"/>
    <p:sldId id="466" r:id="rId53"/>
    <p:sldId id="467" r:id="rId54"/>
    <p:sldId id="488" r:id="rId55"/>
    <p:sldId id="503" r:id="rId56"/>
    <p:sldId id="504" r:id="rId57"/>
    <p:sldId id="505" r:id="rId58"/>
    <p:sldId id="471" r:id="rId59"/>
    <p:sldId id="472" r:id="rId60"/>
    <p:sldId id="491" r:id="rId61"/>
    <p:sldId id="473" r:id="rId62"/>
    <p:sldId id="497"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4B5"/>
    <a:srgbClr val="DDCDB1"/>
    <a:srgbClr val="FFFFAF"/>
    <a:srgbClr val="BBE0E3"/>
    <a:srgbClr val="107D42"/>
    <a:srgbClr val="8967FF"/>
    <a:srgbClr val="275CAE"/>
    <a:srgbClr val="BE6011"/>
    <a:srgbClr val="0066C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94660"/>
  </p:normalViewPr>
  <p:slideViewPr>
    <p:cSldViewPr>
      <p:cViewPr varScale="1">
        <p:scale>
          <a:sx n="84" d="100"/>
          <a:sy n="84" d="100"/>
        </p:scale>
        <p:origin x="-1406"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3B2DAA2-312C-4352-9373-E026CB4D7AF0}" type="datetimeFigureOut">
              <a:rPr lang="en-US" altLang="en-US"/>
              <a:pPr/>
              <a:t>2/26/2018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104B25-2E2C-47EF-928C-2E8B44164943}" type="slidenum">
              <a:rPr lang="en-US" altLang="en-US"/>
              <a:pPr/>
              <a:t>‹#›</a:t>
            </a:fld>
            <a:endParaRPr lang="en-US" altLang="en-US"/>
          </a:p>
        </p:txBody>
      </p:sp>
    </p:spTree>
    <p:extLst>
      <p:ext uri="{BB962C8B-B14F-4D97-AF65-F5344CB8AC3E}">
        <p14:creationId xmlns:p14="http://schemas.microsoft.com/office/powerpoint/2010/main" val="218510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354CFA-A82E-4FAC-9275-83D61F8531D1}" type="datetimeFigureOut">
              <a:rPr lang="en-US" altLang="en-US"/>
              <a:pPr/>
              <a:t>2/26/2018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98F26C-2303-48C6-8D37-05FB95028601}" type="slidenum">
              <a:rPr lang="en-US" altLang="en-US"/>
              <a:pPr/>
              <a:t>‹#›</a:t>
            </a:fld>
            <a:endParaRPr lang="en-US" altLang="en-US"/>
          </a:p>
        </p:txBody>
      </p:sp>
    </p:spTree>
    <p:extLst>
      <p:ext uri="{BB962C8B-B14F-4D97-AF65-F5344CB8AC3E}">
        <p14:creationId xmlns:p14="http://schemas.microsoft.com/office/powerpoint/2010/main" val="240567347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14534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0225362-46FA-4F7E-B60B-99519C75CB29}" type="slidenum">
              <a:rPr lang="en-US" altLang="en-US"/>
              <a:pPr/>
              <a:t>‹#›</a:t>
            </a:fld>
            <a:endParaRPr lang="en-US" altLang="en-US"/>
          </a:p>
        </p:txBody>
      </p:sp>
    </p:spTree>
    <p:extLst>
      <p:ext uri="{BB962C8B-B14F-4D97-AF65-F5344CB8AC3E}">
        <p14:creationId xmlns:p14="http://schemas.microsoft.com/office/powerpoint/2010/main" val="37498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F647025-CC0A-417E-AD22-67A225D74830}" type="slidenum">
              <a:rPr lang="en-US" altLang="en-US"/>
              <a:pPr/>
              <a:t>‹#›</a:t>
            </a:fld>
            <a:endParaRPr lang="en-US" altLang="en-US"/>
          </a:p>
        </p:txBody>
      </p:sp>
    </p:spTree>
    <p:extLst>
      <p:ext uri="{BB962C8B-B14F-4D97-AF65-F5344CB8AC3E}">
        <p14:creationId xmlns:p14="http://schemas.microsoft.com/office/powerpoint/2010/main" val="27930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7DC634-714A-4AFE-96B0-A20799C7CC11}" type="slidenum">
              <a:rPr lang="en-US" altLang="en-US"/>
              <a:pPr/>
              <a:t>‹#›</a:t>
            </a:fld>
            <a:endParaRPr lang="en-US" altLang="en-US"/>
          </a:p>
        </p:txBody>
      </p:sp>
    </p:spTree>
    <p:extLst>
      <p:ext uri="{BB962C8B-B14F-4D97-AF65-F5344CB8AC3E}">
        <p14:creationId xmlns:p14="http://schemas.microsoft.com/office/powerpoint/2010/main" val="134941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DC57F1-075D-4236-AE16-A22FD75578D4}" type="slidenum">
              <a:rPr lang="en-US" altLang="en-US"/>
              <a:pPr/>
              <a:t>‹#›</a:t>
            </a:fld>
            <a:endParaRPr lang="en-US" altLang="en-US"/>
          </a:p>
        </p:txBody>
      </p:sp>
    </p:spTree>
    <p:extLst>
      <p:ext uri="{BB962C8B-B14F-4D97-AF65-F5344CB8AC3E}">
        <p14:creationId xmlns:p14="http://schemas.microsoft.com/office/powerpoint/2010/main" val="374251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A3B4E5-DBE7-4E77-92C2-00BBC45BA1D3}" type="slidenum">
              <a:rPr lang="en-US" altLang="en-US"/>
              <a:pPr/>
              <a:t>‹#›</a:t>
            </a:fld>
            <a:endParaRPr lang="en-US" altLang="en-US"/>
          </a:p>
        </p:txBody>
      </p:sp>
    </p:spTree>
    <p:extLst>
      <p:ext uri="{BB962C8B-B14F-4D97-AF65-F5344CB8AC3E}">
        <p14:creationId xmlns:p14="http://schemas.microsoft.com/office/powerpoint/2010/main" val="102744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CBBBE4A-DF41-4FD3-97EC-FE62D195B9AE}" type="slidenum">
              <a:rPr lang="en-US" altLang="en-US"/>
              <a:pPr/>
              <a:t>‹#›</a:t>
            </a:fld>
            <a:endParaRPr lang="en-US" altLang="en-US"/>
          </a:p>
        </p:txBody>
      </p:sp>
    </p:spTree>
    <p:extLst>
      <p:ext uri="{BB962C8B-B14F-4D97-AF65-F5344CB8AC3E}">
        <p14:creationId xmlns:p14="http://schemas.microsoft.com/office/powerpoint/2010/main" val="3095823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CC4E54-B112-411F-BA5E-7FB684215050}" type="slidenum">
              <a:rPr lang="en-US" altLang="en-US"/>
              <a:pPr/>
              <a:t>‹#›</a:t>
            </a:fld>
            <a:endParaRPr lang="en-US" altLang="en-US"/>
          </a:p>
        </p:txBody>
      </p:sp>
    </p:spTree>
    <p:extLst>
      <p:ext uri="{BB962C8B-B14F-4D97-AF65-F5344CB8AC3E}">
        <p14:creationId xmlns:p14="http://schemas.microsoft.com/office/powerpoint/2010/main" val="2352541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357207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A0CB512-C320-44D3-A354-8686FAD21EA8}" type="slidenum">
              <a:rPr lang="en-US" altLang="en-US"/>
              <a:pPr/>
              <a:t>‹#›</a:t>
            </a:fld>
            <a:endParaRPr lang="en-US" altLang="en-US"/>
          </a:p>
        </p:txBody>
      </p:sp>
    </p:spTree>
    <p:extLst>
      <p:ext uri="{BB962C8B-B14F-4D97-AF65-F5344CB8AC3E}">
        <p14:creationId xmlns:p14="http://schemas.microsoft.com/office/powerpoint/2010/main" val="249952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A016B17-CA05-4E63-B6BA-D997D93F262F}" type="slidenum">
              <a:rPr lang="en-US" altLang="en-US"/>
              <a:pPr/>
              <a:t>‹#›</a:t>
            </a:fld>
            <a:endParaRPr lang="en-US" altLang="en-US"/>
          </a:p>
        </p:txBody>
      </p:sp>
    </p:spTree>
    <p:extLst>
      <p:ext uri="{BB962C8B-B14F-4D97-AF65-F5344CB8AC3E}">
        <p14:creationId xmlns:p14="http://schemas.microsoft.com/office/powerpoint/2010/main" val="164733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5D010F1-3A3B-4178-B7CA-4EC3DD4C474D}" type="slidenum">
              <a:rPr lang="en-US" altLang="en-US"/>
              <a:pPr/>
              <a:t>‹#›</a:t>
            </a:fld>
            <a:endParaRPr lang="en-US" altLang="en-US"/>
          </a:p>
        </p:txBody>
      </p:sp>
    </p:spTree>
    <p:extLst>
      <p:ext uri="{BB962C8B-B14F-4D97-AF65-F5344CB8AC3E}">
        <p14:creationId xmlns:p14="http://schemas.microsoft.com/office/powerpoint/2010/main" val="220242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769D5E5-DAAD-4F20-8D00-863AE4AACAA9}" type="slidenum">
              <a:rPr lang="en-US" altLang="en-US"/>
              <a:pPr/>
              <a:t>‹#›</a:t>
            </a:fld>
            <a:endParaRPr lang="en-US" altLang="en-US"/>
          </a:p>
        </p:txBody>
      </p:sp>
    </p:spTree>
    <p:extLst>
      <p:ext uri="{BB962C8B-B14F-4D97-AF65-F5344CB8AC3E}">
        <p14:creationId xmlns:p14="http://schemas.microsoft.com/office/powerpoint/2010/main" val="4019936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0F15A2E-02EC-4D31-9FC3-4F6781D96A8D}" type="slidenum">
              <a:rPr lang="en-US" altLang="en-US"/>
              <a:pPr/>
              <a:t>‹#›</a:t>
            </a:fld>
            <a:endParaRPr lang="en-US" altLang="en-US"/>
          </a:p>
        </p:txBody>
      </p:sp>
    </p:spTree>
    <p:extLst>
      <p:ext uri="{BB962C8B-B14F-4D97-AF65-F5344CB8AC3E}">
        <p14:creationId xmlns:p14="http://schemas.microsoft.com/office/powerpoint/2010/main" val="187041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2434692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E0FE730-393E-4028-8B99-3B0072AA6A41}" type="slidenum">
              <a:rPr lang="en-US" altLang="en-US"/>
              <a:pPr/>
              <a:t>‹#›</a:t>
            </a:fld>
            <a:endParaRPr lang="en-US" altLang="en-US"/>
          </a:p>
        </p:txBody>
      </p:sp>
    </p:spTree>
    <p:extLst>
      <p:ext uri="{BB962C8B-B14F-4D97-AF65-F5344CB8AC3E}">
        <p14:creationId xmlns:p14="http://schemas.microsoft.com/office/powerpoint/2010/main" val="209930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15DDB2E-40F0-4175-8209-61B07C059CA1}" type="slidenum">
              <a:rPr lang="en-US" altLang="en-US"/>
              <a:pPr/>
              <a:t>‹#›</a:t>
            </a:fld>
            <a:endParaRPr lang="en-US" altLang="en-US"/>
          </a:p>
        </p:txBody>
      </p:sp>
    </p:spTree>
    <p:extLst>
      <p:ext uri="{BB962C8B-B14F-4D97-AF65-F5344CB8AC3E}">
        <p14:creationId xmlns:p14="http://schemas.microsoft.com/office/powerpoint/2010/main" val="283245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D7B9B78-DB8B-42C5-B6D8-E3E569DDA88B}" type="slidenum">
              <a:rPr lang="en-US" altLang="en-US"/>
              <a:pPr/>
              <a:t>‹#›</a:t>
            </a:fld>
            <a:endParaRPr lang="en-US" altLang="en-US"/>
          </a:p>
        </p:txBody>
      </p:sp>
    </p:spTree>
    <p:extLst>
      <p:ext uri="{BB962C8B-B14F-4D97-AF65-F5344CB8AC3E}">
        <p14:creationId xmlns:p14="http://schemas.microsoft.com/office/powerpoint/2010/main" val="207003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2267608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3563384-CA43-499D-BF60-6AB912FAAF77}" type="slidenum">
              <a:rPr lang="en-US" altLang="en-US"/>
              <a:pPr/>
              <a:t>‹#›</a:t>
            </a:fld>
            <a:endParaRPr lang="en-US" altLang="en-US"/>
          </a:p>
        </p:txBody>
      </p:sp>
    </p:spTree>
    <p:extLst>
      <p:ext uri="{BB962C8B-B14F-4D97-AF65-F5344CB8AC3E}">
        <p14:creationId xmlns:p14="http://schemas.microsoft.com/office/powerpoint/2010/main" val="182608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FDD88AD-2E60-40B3-9CD7-ADB8F235FD8A}" type="slidenum">
              <a:rPr lang="en-US" altLang="en-US"/>
              <a:pPr/>
              <a:t>‹#›</a:t>
            </a:fld>
            <a:endParaRPr lang="en-US" altLang="en-US"/>
          </a:p>
        </p:txBody>
      </p:sp>
    </p:spTree>
    <p:extLst>
      <p:ext uri="{BB962C8B-B14F-4D97-AF65-F5344CB8AC3E}">
        <p14:creationId xmlns:p14="http://schemas.microsoft.com/office/powerpoint/2010/main" val="1569098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B4CE7FA-1C97-4FA7-AD02-0DD44C66ABD2}" type="slidenum">
              <a:rPr lang="en-US" altLang="en-US"/>
              <a:pPr/>
              <a:t>‹#›</a:t>
            </a:fld>
            <a:endParaRPr lang="en-US" altLang="en-US"/>
          </a:p>
        </p:txBody>
      </p:sp>
    </p:spTree>
    <p:extLst>
      <p:ext uri="{BB962C8B-B14F-4D97-AF65-F5344CB8AC3E}">
        <p14:creationId xmlns:p14="http://schemas.microsoft.com/office/powerpoint/2010/main" val="345640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54DE679-33C8-4D77-859A-ECDE4C417F33}" type="slidenum">
              <a:rPr lang="en-US" altLang="en-US"/>
              <a:pPr/>
              <a:t>‹#›</a:t>
            </a:fld>
            <a:endParaRPr lang="en-US" altLang="en-US"/>
          </a:p>
        </p:txBody>
      </p:sp>
    </p:spTree>
    <p:extLst>
      <p:ext uri="{BB962C8B-B14F-4D97-AF65-F5344CB8AC3E}">
        <p14:creationId xmlns:p14="http://schemas.microsoft.com/office/powerpoint/2010/main" val="1345584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7BCC5F3-4774-40A0-ADFA-7C166AB5C492}" type="slidenum">
              <a:rPr lang="en-US" altLang="en-US"/>
              <a:pPr/>
              <a:t>‹#›</a:t>
            </a:fld>
            <a:endParaRPr lang="en-US" altLang="en-US"/>
          </a:p>
        </p:txBody>
      </p:sp>
    </p:spTree>
    <p:extLst>
      <p:ext uri="{BB962C8B-B14F-4D97-AF65-F5344CB8AC3E}">
        <p14:creationId xmlns:p14="http://schemas.microsoft.com/office/powerpoint/2010/main" val="1649084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6D1BB08-FEDA-44BC-9C2D-86DD75DEB1C5}" type="slidenum">
              <a:rPr lang="en-US" altLang="en-US"/>
              <a:pPr/>
              <a:t>‹#›</a:t>
            </a:fld>
            <a:endParaRPr lang="en-US" altLang="en-US"/>
          </a:p>
        </p:txBody>
      </p:sp>
    </p:spTree>
    <p:extLst>
      <p:ext uri="{BB962C8B-B14F-4D97-AF65-F5344CB8AC3E}">
        <p14:creationId xmlns:p14="http://schemas.microsoft.com/office/powerpoint/2010/main" val="3390467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611158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8C88C9B-2C6E-4974-A6DC-AEADF17BC4B4}" type="slidenum">
              <a:rPr lang="en-US" altLang="en-US"/>
              <a:pPr/>
              <a:t>‹#›</a:t>
            </a:fld>
            <a:endParaRPr lang="en-US" altLang="en-US"/>
          </a:p>
        </p:txBody>
      </p:sp>
    </p:spTree>
    <p:extLst>
      <p:ext uri="{BB962C8B-B14F-4D97-AF65-F5344CB8AC3E}">
        <p14:creationId xmlns:p14="http://schemas.microsoft.com/office/powerpoint/2010/main" val="411008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4920B9E-DDD9-46AC-80BC-D6D8A7A4B131}" type="slidenum">
              <a:rPr lang="en-US" altLang="en-US"/>
              <a:pPr/>
              <a:t>‹#›</a:t>
            </a:fld>
            <a:endParaRPr lang="en-US" altLang="en-US"/>
          </a:p>
        </p:txBody>
      </p:sp>
    </p:spTree>
    <p:extLst>
      <p:ext uri="{BB962C8B-B14F-4D97-AF65-F5344CB8AC3E}">
        <p14:creationId xmlns:p14="http://schemas.microsoft.com/office/powerpoint/2010/main" val="227276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0DB1785-76F3-429A-9CBC-88CC0BE7640F}" type="slidenum">
              <a:rPr lang="en-US" altLang="en-US"/>
              <a:pPr/>
              <a:t>‹#›</a:t>
            </a:fld>
            <a:endParaRPr lang="en-US" altLang="en-US"/>
          </a:p>
        </p:txBody>
      </p:sp>
    </p:spTree>
    <p:extLst>
      <p:ext uri="{BB962C8B-B14F-4D97-AF65-F5344CB8AC3E}">
        <p14:creationId xmlns:p14="http://schemas.microsoft.com/office/powerpoint/2010/main" val="1982115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2715567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5C40768-489D-4332-9AE8-FDDFC58F447B}" type="slidenum">
              <a:rPr lang="en-US" altLang="en-US"/>
              <a:pPr/>
              <a:t>‹#›</a:t>
            </a:fld>
            <a:endParaRPr lang="en-US" altLang="en-US"/>
          </a:p>
        </p:txBody>
      </p:sp>
    </p:spTree>
    <p:extLst>
      <p:ext uri="{BB962C8B-B14F-4D97-AF65-F5344CB8AC3E}">
        <p14:creationId xmlns:p14="http://schemas.microsoft.com/office/powerpoint/2010/main" val="1456748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752D157-68FB-494F-B38B-84BECF0408EF}" type="slidenum">
              <a:rPr lang="en-US" altLang="en-US"/>
              <a:pPr/>
              <a:t>‹#›</a:t>
            </a:fld>
            <a:endParaRPr lang="en-US" altLang="en-US"/>
          </a:p>
        </p:txBody>
      </p:sp>
    </p:spTree>
    <p:extLst>
      <p:ext uri="{BB962C8B-B14F-4D97-AF65-F5344CB8AC3E}">
        <p14:creationId xmlns:p14="http://schemas.microsoft.com/office/powerpoint/2010/main" val="3679979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BAC7AA2-E341-4E52-B6C6-17DDEB3B8EA3}" type="slidenum">
              <a:rPr lang="en-US" altLang="en-US"/>
              <a:pPr/>
              <a:t>‹#›</a:t>
            </a:fld>
            <a:endParaRPr lang="en-US" altLang="en-US"/>
          </a:p>
        </p:txBody>
      </p:sp>
    </p:spTree>
    <p:extLst>
      <p:ext uri="{BB962C8B-B14F-4D97-AF65-F5344CB8AC3E}">
        <p14:creationId xmlns:p14="http://schemas.microsoft.com/office/powerpoint/2010/main" val="81795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D799640-7752-408C-A2A1-649D385FB92A}" type="slidenum">
              <a:rPr lang="en-US" altLang="en-US"/>
              <a:pPr/>
              <a:t>‹#›</a:t>
            </a:fld>
            <a:endParaRPr lang="en-US" altLang="en-US"/>
          </a:p>
        </p:txBody>
      </p:sp>
    </p:spTree>
    <p:extLst>
      <p:ext uri="{BB962C8B-B14F-4D97-AF65-F5344CB8AC3E}">
        <p14:creationId xmlns:p14="http://schemas.microsoft.com/office/powerpoint/2010/main" val="4143790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97E597D-D292-45AC-B7F0-2E41928FF7F6}" type="slidenum">
              <a:rPr lang="en-US" altLang="en-US"/>
              <a:pPr/>
              <a:t>‹#›</a:t>
            </a:fld>
            <a:endParaRPr lang="en-US" altLang="en-US"/>
          </a:p>
        </p:txBody>
      </p:sp>
    </p:spTree>
    <p:extLst>
      <p:ext uri="{BB962C8B-B14F-4D97-AF65-F5344CB8AC3E}">
        <p14:creationId xmlns:p14="http://schemas.microsoft.com/office/powerpoint/2010/main" val="3150626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900839F-36B6-4A60-938E-7E2EA2FD187F}" type="slidenum">
              <a:rPr lang="en-US" altLang="en-US"/>
              <a:pPr/>
              <a:t>‹#›</a:t>
            </a:fld>
            <a:endParaRPr lang="en-US" altLang="en-US"/>
          </a:p>
        </p:txBody>
      </p:sp>
    </p:spTree>
    <p:extLst>
      <p:ext uri="{BB962C8B-B14F-4D97-AF65-F5344CB8AC3E}">
        <p14:creationId xmlns:p14="http://schemas.microsoft.com/office/powerpoint/2010/main" val="90024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Tree>
    <p:extLst>
      <p:ext uri="{BB962C8B-B14F-4D97-AF65-F5344CB8AC3E}">
        <p14:creationId xmlns:p14="http://schemas.microsoft.com/office/powerpoint/2010/main" val="319784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ECD7209-E60E-455B-9C57-4577C34E4772}" type="slidenum">
              <a:rPr lang="en-US" altLang="en-US"/>
              <a:pPr/>
              <a:t>‹#›</a:t>
            </a:fld>
            <a:endParaRPr lang="en-US" altLang="en-US"/>
          </a:p>
        </p:txBody>
      </p:sp>
    </p:spTree>
    <p:extLst>
      <p:ext uri="{BB962C8B-B14F-4D97-AF65-F5344CB8AC3E}">
        <p14:creationId xmlns:p14="http://schemas.microsoft.com/office/powerpoint/2010/main" val="1652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9CEE92B-8C65-4985-95EB-A903AA61B11C}" type="slidenum">
              <a:rPr lang="en-US" altLang="en-US"/>
              <a:pPr/>
              <a:t>‹#›</a:t>
            </a:fld>
            <a:endParaRPr lang="en-US" altLang="en-US"/>
          </a:p>
        </p:txBody>
      </p:sp>
    </p:spTree>
    <p:extLst>
      <p:ext uri="{BB962C8B-B14F-4D97-AF65-F5344CB8AC3E}">
        <p14:creationId xmlns:p14="http://schemas.microsoft.com/office/powerpoint/2010/main" val="10947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EA82F94-ADF0-491F-BE5E-CC1A500A698C}" type="slidenum">
              <a:rPr lang="en-US" altLang="en-US"/>
              <a:pPr/>
              <a:t>‹#›</a:t>
            </a:fld>
            <a:endParaRPr lang="en-US" altLang="en-US"/>
          </a:p>
        </p:txBody>
      </p:sp>
    </p:spTree>
    <p:extLst>
      <p:ext uri="{BB962C8B-B14F-4D97-AF65-F5344CB8AC3E}">
        <p14:creationId xmlns:p14="http://schemas.microsoft.com/office/powerpoint/2010/main" val="124835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44E32A1-99EA-41DA-B666-DECD98816B6B}" type="slidenum">
              <a:rPr lang="en-US" altLang="en-US"/>
              <a:pPr/>
              <a:t>‹#›</a:t>
            </a:fld>
            <a:endParaRPr lang="en-US" altLang="en-US"/>
          </a:p>
        </p:txBody>
      </p:sp>
    </p:spTree>
    <p:extLst>
      <p:ext uri="{BB962C8B-B14F-4D97-AF65-F5344CB8AC3E}">
        <p14:creationId xmlns:p14="http://schemas.microsoft.com/office/powerpoint/2010/main" val="353935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0446" r:id="rId1"/>
    <p:sldLayoutId id="2147490447" r:id="rId2"/>
    <p:sldLayoutId id="2147490448" r:id="rId3"/>
    <p:sldLayoutId id="2147490449" r:id="rId4"/>
    <p:sldLayoutId id="2147490450" r:id="rId5"/>
    <p:sldLayoutId id="2147490451" r:id="rId6"/>
    <p:sldLayoutId id="2147490452" r:id="rId7"/>
    <p:sldLayoutId id="2147490453" r:id="rId8"/>
    <p:sldLayoutId id="2147490454" r:id="rId9"/>
    <p:sldLayoutId id="2147490455"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0456" r:id="rId1"/>
    <p:sldLayoutId id="2147490457" r:id="rId2"/>
    <p:sldLayoutId id="2147490458" r:id="rId3"/>
    <p:sldLayoutId id="2147490459" r:id="rId4"/>
    <p:sldLayoutId id="2147490460" r:id="rId5"/>
    <p:sldLayoutId id="2147490461" r:id="rId6"/>
    <p:sldLayoutId id="2147490462" r:id="rId7"/>
    <p:sldLayoutId id="2147490463" r:id="rId8"/>
    <p:sldLayoutId id="2147490464" r:id="rId9"/>
    <p:sldLayoutId id="2147490465" r:id="rId10"/>
    <p:sldLayoutId id="2147490466"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0467" r:id="rId1"/>
    <p:sldLayoutId id="2147490468" r:id="rId2"/>
    <p:sldLayoutId id="2147490469" r:id="rId3"/>
    <p:sldLayoutId id="2147490470" r:id="rId4"/>
    <p:sldLayoutId id="2147490443" r:id="rId5"/>
    <p:sldLayoutId id="2147490471" r:id="rId6"/>
    <p:sldLayoutId id="2147490472" r:id="rId7"/>
    <p:sldLayoutId id="2147490473" r:id="rId8"/>
    <p:sldLayoutId id="2147490474" r:id="rId9"/>
    <p:sldLayoutId id="2147490475"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t>
            </a:r>
            <a:r>
              <a:rPr lang="el-GR" altLang="en-US" dirty="0" smtClean="0"/>
              <a:t>όλα </a:t>
            </a:r>
            <a:r>
              <a:rPr lang="en-US" altLang="en-US" dirty="0" smtClean="0"/>
              <a:t>Rights </a:t>
            </a:r>
            <a:r>
              <a:rPr lang="en-US" altLang="en-US" dirty="0"/>
              <a:t>Reserved. May not be scanned, copied </a:t>
            </a:r>
            <a:r>
              <a:rPr lang="en-US" altLang="en-US" dirty="0" smtClean="0"/>
              <a:t>or duplicated</a:t>
            </a:r>
            <a:r>
              <a:rPr lang="en-US" altLang="en-US" dirty="0"/>
              <a:t>, </a:t>
            </a:r>
            <a:r>
              <a:rPr lang="en-US" altLang="en-US" dirty="0" smtClean="0"/>
              <a:t>or posted </a:t>
            </a:r>
            <a:r>
              <a:rPr lang="en-US" altLang="en-US" dirty="0"/>
              <a:t>to a publicly accessible website, in whole </a:t>
            </a:r>
            <a:r>
              <a:rPr lang="en-US" altLang="en-US" dirty="0" smtClean="0"/>
              <a:t>or in </a:t>
            </a:r>
            <a:r>
              <a:rPr lang="en-US" altLang="en-US" dirty="0"/>
              <a:t>part. </a:t>
            </a:r>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44" r:id="rId1"/>
    <p:sldLayoutId id="2147490476" r:id="rId2"/>
    <p:sldLayoutId id="2147490477" r:id="rId3"/>
    <p:sldLayoutId id="2147490478" r:id="rId4"/>
    <p:sldLayoutId id="2147490445" r:id="rId5"/>
    <p:sldLayoutId id="2147490479" r:id="rId6"/>
    <p:sldLayoutId id="2147490480" r:id="rId7"/>
    <p:sldLayoutId id="2147490481" r:id="rId8"/>
    <p:sldLayoutId id="2147490482" r:id="rId9"/>
    <p:sldLayoutId id="2147490483"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4"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pic>
        <p:nvPicPr>
          <p:cNvPr id="49155"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9157"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2000" b="1" dirty="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9158"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9" name="TextBox 11"/>
          <p:cNvSpPr txBox="1">
            <a:spLocks noChangeArrowheads="1"/>
          </p:cNvSpPr>
          <p:nvPr/>
        </p:nvSpPr>
        <p:spPr bwMode="auto">
          <a:xfrm>
            <a:off x="2286000" y="114300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4000" dirty="0" smtClean="0">
                <a:solidFill>
                  <a:schemeClr val="tx2"/>
                </a:solidFill>
              </a:rPr>
              <a:t>Συστήματα Κοστολόγησης</a:t>
            </a:r>
            <a:r>
              <a:rPr lang="en-US" altLang="en-US" sz="4000" dirty="0" smtClean="0">
                <a:solidFill>
                  <a:schemeClr val="tx2"/>
                </a:solidFill>
              </a:rPr>
              <a:t>: </a:t>
            </a:r>
            <a:endParaRPr lang="en-US" altLang="en-US" sz="4000" dirty="0">
              <a:solidFill>
                <a:schemeClr val="tx2"/>
              </a:solidFill>
            </a:endParaRPr>
          </a:p>
          <a:p>
            <a:pPr eaLnBrk="1" hangingPunct="1"/>
            <a:r>
              <a:rPr lang="el-GR" altLang="en-US" sz="4000" dirty="0" smtClean="0">
                <a:solidFill>
                  <a:schemeClr val="tx2"/>
                </a:solidFill>
              </a:rPr>
              <a:t>Κοστολόγηση Κατά Φάση</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3</a:t>
            </a:r>
            <a:endParaRPr lang="en-US" sz="11000" noProof="1">
              <a:solidFill>
                <a:schemeClr val="tx2"/>
              </a:solidFill>
              <a:latin typeface="+mj-lt"/>
            </a:endParaRPr>
          </a:p>
        </p:txBody>
      </p:sp>
      <p:sp>
        <p:nvSpPr>
          <p:cNvPr id="49161"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n-US" sz="1600" dirty="0" smtClean="0">
                <a:solidFill>
                  <a:srgbClr val="275CAE"/>
                </a:solidFill>
              </a:rPr>
              <a:t>ΚΕΦΑΛΑΙΟ</a:t>
            </a:r>
            <a:endParaRPr lang="en-US" altLang="en-US" sz="1600" dirty="0">
              <a:solidFill>
                <a:srgbClr val="275CAE"/>
              </a:solidFill>
            </a:endParaRPr>
          </a:p>
        </p:txBody>
      </p:sp>
      <p:sp>
        <p:nvSpPr>
          <p:cNvPr id="49162" name="TextBox 10"/>
          <p:cNvSpPr txBox="1">
            <a:spLocks noChangeArrowheads="1"/>
          </p:cNvSpPr>
          <p:nvPr/>
        </p:nvSpPr>
        <p:spPr bwMode="auto">
          <a:xfrm>
            <a:off x="7543800" y="6553200"/>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rgbClr val="000000"/>
                </a:solidFill>
              </a:rPr>
              <a:t>© human/iStockphoto</a:t>
            </a:r>
          </a:p>
        </p:txBody>
      </p:sp>
      <p:sp>
        <p:nvSpPr>
          <p:cNvPr id="49163"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000000"/>
                </a:solidFill>
              </a:rPr>
              <a:t>©2014 Cengage Learning. </a:t>
            </a:r>
            <a:r>
              <a:rPr lang="el-GR" altLang="en-US" sz="900" dirty="0" smtClean="0">
                <a:solidFill>
                  <a:srgbClr val="000000"/>
                </a:solidFill>
              </a:rPr>
              <a:t>όλα </a:t>
            </a:r>
            <a:r>
              <a:rPr lang="en-US" altLang="en-US" sz="900" dirty="0" smtClean="0">
                <a:solidFill>
                  <a:srgbClr val="000000"/>
                </a:solidFill>
              </a:rPr>
              <a:t>Rights </a:t>
            </a:r>
            <a:r>
              <a:rPr lang="en-US" altLang="en-US" sz="900" dirty="0">
                <a:solidFill>
                  <a:srgbClr val="000000"/>
                </a:solidFill>
              </a:rPr>
              <a:t>Reserved. May not be scanned, copied </a:t>
            </a:r>
            <a:r>
              <a:rPr lang="en-US" altLang="en-US" sz="900" dirty="0" smtClean="0">
                <a:solidFill>
                  <a:srgbClr val="000000"/>
                </a:solidFill>
              </a:rPr>
              <a:t>or duplicated</a:t>
            </a:r>
            <a:r>
              <a:rPr lang="en-US" altLang="en-US" sz="900" dirty="0">
                <a:solidFill>
                  <a:srgbClr val="000000"/>
                </a:solidFill>
              </a:rPr>
              <a:t>, </a:t>
            </a:r>
            <a:r>
              <a:rPr lang="en-US" altLang="en-US" sz="900" dirty="0" smtClean="0">
                <a:solidFill>
                  <a:srgbClr val="000000"/>
                </a:solidFill>
              </a:rPr>
              <a:t>or posted </a:t>
            </a:r>
            <a:r>
              <a:rPr lang="en-US" altLang="en-US" sz="900" dirty="0">
                <a:solidFill>
                  <a:srgbClr val="000000"/>
                </a:solidFill>
              </a:rPr>
              <a:t>to a publicly accessible website, in whole </a:t>
            </a:r>
            <a:r>
              <a:rPr lang="en-US" altLang="en-US" sz="900" dirty="0" smtClean="0">
                <a:solidFill>
                  <a:srgbClr val="000000"/>
                </a:solidFill>
              </a:rPr>
              <a:t>or in </a:t>
            </a:r>
            <a:r>
              <a:rPr lang="en-US" altLang="en-US" sz="900" dirty="0">
                <a:solidFill>
                  <a:srgbClr val="000000"/>
                </a:solidFill>
              </a:rPr>
              <a:t>part.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686800" cy="914400"/>
          </a:xfrm>
        </p:spPr>
        <p:txBody>
          <a:bodyPr/>
          <a:lstStyle/>
          <a:p>
            <a:r>
              <a:rPr lang="el-GR" altLang="en-US" dirty="0"/>
              <a:t>Πρότυπα Ροών Προϊόντων και </a:t>
            </a:r>
            <a:r>
              <a:rPr lang="en-US" altLang="en-US" dirty="0"/>
              <a:t/>
            </a:r>
            <a:br>
              <a:rPr lang="en-US" altLang="en-US" dirty="0"/>
            </a:br>
            <a:r>
              <a:rPr lang="el-GR" altLang="en-US" dirty="0"/>
              <a:t>Μέθοδοι Ροής Κόστους </a:t>
            </a:r>
            <a:r>
              <a:rPr lang="en-US" altLang="en-US" sz="1800" dirty="0"/>
              <a:t>(</a:t>
            </a:r>
            <a:r>
              <a:rPr lang="el-GR" altLang="en-US" sz="1800" dirty="0"/>
              <a:t>διαφάνεια </a:t>
            </a:r>
            <a:r>
              <a:rPr lang="el-GR" altLang="en-US" sz="1800" dirty="0" smtClean="0"/>
              <a:t>2 </a:t>
            </a:r>
            <a:r>
              <a:rPr lang="el-GR" altLang="en-US" sz="1800" dirty="0"/>
              <a:t>από 2)</a:t>
            </a:r>
            <a:endParaRPr lang="en-US" altLang="en-US" sz="1800" dirty="0" smtClean="0"/>
          </a:p>
        </p:txBody>
      </p:sp>
      <p:sp>
        <p:nvSpPr>
          <p:cNvPr id="3" name="Content Placeholder 2"/>
          <p:cNvSpPr>
            <a:spLocks noGrp="1"/>
          </p:cNvSpPr>
          <p:nvPr>
            <p:ph idx="1"/>
          </p:nvPr>
        </p:nvSpPr>
        <p:spPr/>
        <p:txBody>
          <a:bodyPr/>
          <a:lstStyle/>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Στην </a:t>
            </a:r>
            <a:r>
              <a:rPr lang="el-GR" altLang="en-US"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μέθοδο </a:t>
            </a:r>
            <a:r>
              <a:rPr lang="el-GR"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κοστολόγησης </a:t>
            </a:r>
            <a:r>
              <a:rPr lang="en-US"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first-in, first-out (FIFO)</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ροή του κόστους </a:t>
            </a:r>
            <a:r>
              <a:rPr lang="el-GR" altLang="en-US" dirty="0">
                <a:latin typeface="Tw Cen MT" panose="020B0602020104020603" pitchFamily="34" charset="0"/>
                <a:cs typeface="Times New Roman" panose="02020603050405020304" pitchFamily="18" charset="0"/>
              </a:rPr>
              <a:t>ακολουθεί τη </a:t>
            </a:r>
            <a:r>
              <a:rPr lang="el-GR" altLang="en-US" dirty="0" smtClean="0">
                <a:latin typeface="Tw Cen MT" panose="020B0602020104020603" pitchFamily="34" charset="0"/>
                <a:cs typeface="Times New Roman" panose="02020603050405020304" pitchFamily="18" charset="0"/>
              </a:rPr>
              <a:t>λογική φυσική </a:t>
            </a:r>
            <a:r>
              <a:rPr lang="el-GR" altLang="en-US" dirty="0">
                <a:latin typeface="Tw Cen MT" panose="020B0602020104020603" pitchFamily="34" charset="0"/>
                <a:cs typeface="Times New Roman" panose="02020603050405020304" pitchFamily="18" charset="0"/>
              </a:rPr>
              <a:t>ροή της </a:t>
            </a:r>
            <a:r>
              <a:rPr lang="el-GR" altLang="en-US" dirty="0" smtClean="0">
                <a:latin typeface="Tw Cen MT" panose="020B0602020104020603" pitchFamily="34" charset="0"/>
                <a:cs typeface="Times New Roman" panose="02020603050405020304" pitchFamily="18" charset="0"/>
              </a:rPr>
              <a:t>παραγωγής</a:t>
            </a:r>
            <a:r>
              <a:rPr lang="el-GR" altLang="en-US" dirty="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δηλαδή</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κόστη που προστίθενται στα πρώτα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επεξεργασμένα υλικά είναι τα πρώτα έξοδα που μεταφέρονται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εκτός της παραγωγής όταν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αυτά τα υλικά ρέουν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στην επόμενη διαδικασία, τμήμα ή υποτμήμα.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a:t>
            </a:r>
            <a:r>
              <a:rPr lang="el-GR"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μέθοδος μέσου σταθμικού όρου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προσθέτει ένα μέσο κόστος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σε όλα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παραχθέντα προϊόντα κατά τη διάρκεια μιας περιόδου</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Αυτή η μέθοδος χρησιμοποιεί τους μέσους όρους του συνολικού κόστους και δεν προσπαθεί να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συσχετίσει τη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ροή του κόστους με τη φυσική ροή της παραγωγής.</a:t>
            </a:r>
          </a:p>
        </p:txBody>
      </p:sp>
      <p:sp>
        <p:nvSpPr>
          <p:cNvPr id="583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152400"/>
            <a:ext cx="8686800" cy="914400"/>
          </a:xfrm>
        </p:spPr>
        <p:txBody>
          <a:bodyPr/>
          <a:lstStyle/>
          <a:p>
            <a:r>
              <a:rPr lang="el-GR" altLang="en-US" dirty="0" smtClean="0"/>
              <a:t>Ροές του Κόστους Μέσω των Λογαριασμών Αποθέματα Ημικατεργασμένων </a:t>
            </a:r>
            <a:r>
              <a:rPr lang="en-US" altLang="en-US" dirty="0" smtClean="0"/>
              <a:t> </a:t>
            </a: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σύστημα κοστολόγησης κατά </a:t>
            </a:r>
            <a:r>
              <a:rPr lang="el-GR" altLang="en-US" sz="2000" dirty="0">
                <a:latin typeface="Tw Cen MT" panose="020B0602020104020603" pitchFamily="34" charset="0"/>
                <a:cs typeface="Times New Roman" panose="02020603050405020304" pitchFamily="18" charset="0"/>
              </a:rPr>
              <a:t>φάση έχει ξεχωριστούς λογαριασμούς </a:t>
            </a:r>
            <a:r>
              <a:rPr lang="el-GR" altLang="en-US" sz="2000" dirty="0" smtClean="0">
                <a:latin typeface="Tw Cen MT" panose="020B0602020104020603" pitchFamily="34" charset="0"/>
                <a:cs typeface="Times New Roman" panose="02020603050405020304" pitchFamily="18" charset="0"/>
              </a:rPr>
              <a:t>Αποθέματα Ημικατεργασμένων </a:t>
            </a:r>
            <a:r>
              <a:rPr lang="el-GR" altLang="en-US" sz="2000" dirty="0">
                <a:latin typeface="Tw Cen MT" panose="020B0602020104020603" pitchFamily="34" charset="0"/>
                <a:cs typeface="Times New Roman" panose="02020603050405020304" pitchFamily="18" charset="0"/>
              </a:rPr>
              <a:t>για κάθε </a:t>
            </a:r>
            <a:r>
              <a:rPr lang="el-GR" altLang="en-US" sz="2000" dirty="0" smtClean="0">
                <a:latin typeface="Tw Cen MT" panose="020B0602020104020603" pitchFamily="34" charset="0"/>
                <a:cs typeface="Times New Roman" panose="02020603050405020304" pitchFamily="18" charset="0"/>
              </a:rPr>
              <a:t>διαδικασία, </a:t>
            </a:r>
            <a:r>
              <a:rPr lang="el-GR" altLang="en-US" sz="2000" dirty="0">
                <a:latin typeface="Tw Cen MT" panose="020B0602020104020603" pitchFamily="34" charset="0"/>
                <a:cs typeface="Times New Roman" panose="02020603050405020304" pitchFamily="18" charset="0"/>
              </a:rPr>
              <a:t>τμήμα ή </a:t>
            </a:r>
            <a:r>
              <a:rPr lang="el-GR" altLang="en-US" sz="2000" dirty="0" smtClean="0">
                <a:latin typeface="Tw Cen MT" panose="020B0602020104020603" pitchFamily="34" charset="0"/>
                <a:cs typeface="Times New Roman" panose="02020603050405020304" pitchFamily="18" charset="0"/>
              </a:rPr>
              <a:t>υποτμήμα.</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Καθώς τα προϊόντα μεταφέρονται από τη μια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διαδικασία, τμήμα 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υποτμήμα στην άλλη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άμεσης εργασίας και των γενικών βιομηχανικών εξόδων που συσχετίζονται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 με αυτά, μεταφέρονται στον επόμενο λογαριασμό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Αποθέματα Ημικατεργασμένων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ημερολογιακή εγγραφή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για την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καταγραφή της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μεταφοράς του κόστους από τη μια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διαδικασία, τμήμα ή υποτμήμα στην άλλη, έχει ως εξής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93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2241287626"/>
              </p:ext>
            </p:extLst>
          </p:nvPr>
        </p:nvGraphicFramePr>
        <p:xfrm>
          <a:off x="457200" y="4724400"/>
          <a:ext cx="8229600" cy="1341120"/>
        </p:xfrm>
        <a:graphic>
          <a:graphicData uri="http://schemas.openxmlformats.org/drawingml/2006/table">
            <a:tbl>
              <a:tblPr firstRow="1" bandRow="1">
                <a:tableStyleId>{5940675A-B579-460E-94D1-54222C63F5DA}</a:tableStyleId>
              </a:tblPr>
              <a:tblGrid>
                <a:gridCol w="5715000"/>
                <a:gridCol w="1257300"/>
                <a:gridCol w="1257300"/>
              </a:tblGrid>
              <a:tr h="355600">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Π</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Χ</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406400">
                <a:tc>
                  <a:txBody>
                    <a:bodyPr/>
                    <a:lstStyle/>
                    <a:p>
                      <a:r>
                        <a:rPr lang="el-GR" sz="1600" dirty="0" smtClean="0">
                          <a:solidFill>
                            <a:schemeClr val="tx2"/>
                          </a:solidFill>
                        </a:rPr>
                        <a:t>Αποθέματα Ημικατεργασμένων</a:t>
                      </a:r>
                      <a:r>
                        <a:rPr lang="el-GR" sz="1600" baseline="0" dirty="0" smtClean="0">
                          <a:solidFill>
                            <a:schemeClr val="tx2"/>
                          </a:solidFill>
                        </a:rPr>
                        <a:t> (επόμενο τμήμα)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indent="0" algn="ctr">
                        <a:buFont typeface="Arial" panose="020B0604020202020204" pitchFamily="34" charset="0"/>
                        <a:buNone/>
                      </a:pPr>
                      <a:r>
                        <a:rPr lang="el-GR" sz="1600" dirty="0" smtClean="0">
                          <a:solidFill>
                            <a:schemeClr val="tx2"/>
                          </a:solidFill>
                        </a:rPr>
                        <a:t>ΧΧ</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285750" indent="-285750" algn="ctr">
                        <a:buFont typeface="Arial" panose="020B0604020202020204" pitchFamily="34" charset="0"/>
                        <a:buChar char="•"/>
                      </a:pP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320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      Αποθέματα Ημικατεργασμένων</a:t>
                      </a:r>
                      <a:r>
                        <a:rPr lang="el-GR" sz="1600" baseline="0" dirty="0" smtClean="0">
                          <a:solidFill>
                            <a:schemeClr val="tx2"/>
                          </a:solidFill>
                        </a:rPr>
                        <a:t> (αυτό το τμήμα)</a:t>
                      </a:r>
                      <a:endParaRPr lang="en-US" sz="1600" dirty="0" smtClean="0">
                        <a:solidFill>
                          <a:schemeClr val="tx2"/>
                        </a:solidFill>
                      </a:endParaRPr>
                    </a:p>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ΧΧ</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52400"/>
            <a:ext cx="8686800" cy="914400"/>
          </a:xfrm>
        </p:spPr>
        <p:txBody>
          <a:bodyPr/>
          <a:lstStyle/>
          <a:p>
            <a:r>
              <a:rPr lang="el-GR" altLang="en-US" dirty="0" smtClean="0"/>
              <a:t>Ροές του Κόστους Μέσω των Λογαριασμοί Αποθέματα Ημικατεργασμένων </a:t>
            </a:r>
            <a:r>
              <a:rPr lang="en-US" altLang="en-US" dirty="0" smtClean="0"/>
              <a:t> </a:t>
            </a:r>
            <a:r>
              <a:rPr lang="en-US" altLang="en-US" sz="1800" dirty="0" smtClean="0"/>
              <a:t>(</a:t>
            </a:r>
            <a:r>
              <a:rPr lang="el-GR" altLang="en-US" sz="1800" dirty="0" smtClean="0"/>
              <a:t>διαφάνεια 2 από 2)</a:t>
            </a:r>
            <a:endParaRPr lang="en-US" altLang="en-US" sz="1800" dirty="0" smtClean="0"/>
          </a:p>
        </p:txBody>
      </p:sp>
      <p:sp>
        <p:nvSpPr>
          <p:cNvPr id="3" name="Content Placeholder 2"/>
          <p:cNvSpPr>
            <a:spLocks noGrp="1"/>
          </p:cNvSpPr>
          <p:nvPr>
            <p:ph idx="1"/>
          </p:nvPr>
        </p:nvSpPr>
        <p:spPr>
          <a:extLst/>
        </p:spPr>
        <p:txBody>
          <a:bodyPr/>
          <a:lstStyle/>
          <a:p>
            <a:pPr lvl="1">
              <a:defRPr/>
            </a:pPr>
            <a:r>
              <a:rPr lang="el-GR" sz="2000" dirty="0"/>
              <a:t>Μόλις </a:t>
            </a:r>
            <a:r>
              <a:rPr lang="el-GR" sz="2000" dirty="0" smtClean="0"/>
              <a:t>τα προϊόντα ολοκληρωθούν, </a:t>
            </a:r>
            <a:r>
              <a:rPr lang="el-GR" sz="2000" dirty="0"/>
              <a:t>συσκευαστούν και </a:t>
            </a:r>
            <a:r>
              <a:rPr lang="el-GR" sz="2000" dirty="0" smtClean="0"/>
              <a:t>είναι έτοιμα προς πώληση</a:t>
            </a:r>
            <a:r>
              <a:rPr lang="el-GR" sz="2000" dirty="0"/>
              <a:t>, τα </a:t>
            </a:r>
            <a:r>
              <a:rPr lang="el-GR" sz="2000" dirty="0" smtClean="0"/>
              <a:t>κόστη τους </a:t>
            </a:r>
            <a:r>
              <a:rPr lang="el-GR" sz="2000" dirty="0"/>
              <a:t>μεταφέρονται στο Λογαριασμό </a:t>
            </a:r>
            <a:r>
              <a:rPr lang="el-GR" sz="2000" dirty="0" smtClean="0"/>
              <a:t>Αποθέματα Έτοιμων Προϊόντων</a:t>
            </a:r>
            <a:r>
              <a:rPr lang="en-US" sz="2000" dirty="0" smtClean="0"/>
              <a:t>. </a:t>
            </a:r>
          </a:p>
          <a:p>
            <a:pPr lvl="1">
              <a:defRPr/>
            </a:pPr>
            <a:r>
              <a:rPr lang="el-GR" sz="2000" dirty="0" smtClean="0"/>
              <a:t>Η ημερολογιακή εγγραφή για την καταγραφή αυτής της μεταφοράς από το Λογαριασμό Αποθέματα Ημικατεργασμένων</a:t>
            </a:r>
            <a:r>
              <a:rPr lang="en-US" sz="2000" dirty="0" smtClean="0"/>
              <a:t> </a:t>
            </a:r>
            <a:r>
              <a:rPr lang="el-GR" sz="2000" dirty="0" smtClean="0"/>
              <a:t>στο λογαριασμό Αποθέματα Έτοιμων Προϊόντων</a:t>
            </a:r>
            <a:r>
              <a:rPr lang="el-GR" sz="2000" dirty="0"/>
              <a:t> </a:t>
            </a:r>
            <a:r>
              <a:rPr lang="el-GR" sz="2000" dirty="0" smtClean="0"/>
              <a:t>είναι η ακόλουθη</a:t>
            </a:r>
            <a:r>
              <a:rPr lang="en-US" sz="2000" dirty="0" smtClean="0"/>
              <a:t>:</a:t>
            </a:r>
          </a:p>
          <a:p>
            <a:pPr marL="457200" lvl="1" indent="0">
              <a:buFontTx/>
              <a:buNone/>
              <a:defRPr/>
            </a:pPr>
            <a:endParaRPr lang="en-US" sz="2000" dirty="0"/>
          </a:p>
        </p:txBody>
      </p:sp>
      <p:sp>
        <p:nvSpPr>
          <p:cNvPr id="604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6" name="Table 5"/>
          <p:cNvGraphicFramePr>
            <a:graphicFrameLocks noGrp="1"/>
          </p:cNvGraphicFramePr>
          <p:nvPr>
            <p:extLst>
              <p:ext uri="{D42A27DB-BD31-4B8C-83A1-F6EECF244321}">
                <p14:modId xmlns:p14="http://schemas.microsoft.com/office/powerpoint/2010/main" val="2917888520"/>
              </p:ext>
            </p:extLst>
          </p:nvPr>
        </p:nvGraphicFramePr>
        <p:xfrm>
          <a:off x="457200" y="4267200"/>
          <a:ext cx="8229600" cy="1341120"/>
        </p:xfrm>
        <a:graphic>
          <a:graphicData uri="http://schemas.openxmlformats.org/drawingml/2006/table">
            <a:tbl>
              <a:tblPr firstRow="1" bandRow="1">
                <a:tableStyleId>{5940675A-B579-460E-94D1-54222C63F5DA}</a:tableStyleId>
              </a:tblPr>
              <a:tblGrid>
                <a:gridCol w="5715000"/>
                <a:gridCol w="1257300"/>
                <a:gridCol w="1257300"/>
              </a:tblGrid>
              <a:tr h="355600">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Π</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Χ</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406400">
                <a:tc>
                  <a:txBody>
                    <a:bodyPr/>
                    <a:lstStyle/>
                    <a:p>
                      <a:r>
                        <a:rPr lang="el-GR" sz="1600" dirty="0" smtClean="0">
                          <a:solidFill>
                            <a:schemeClr val="tx2"/>
                          </a:solidFill>
                        </a:rPr>
                        <a:t>Αποθέματα Έτοιμων Προϊόντων</a:t>
                      </a:r>
                      <a:r>
                        <a:rPr lang="el-GR" sz="1600" baseline="0" dirty="0" smtClean="0">
                          <a:solidFill>
                            <a:schemeClr val="tx2"/>
                          </a:solidFill>
                        </a:rPr>
                        <a:t>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indent="0" algn="ctr">
                        <a:buFont typeface="Arial" panose="020B0604020202020204" pitchFamily="34" charset="0"/>
                        <a:buNone/>
                      </a:pPr>
                      <a:r>
                        <a:rPr lang="el-GR" sz="1600" dirty="0" smtClean="0">
                          <a:solidFill>
                            <a:schemeClr val="tx2"/>
                          </a:solidFill>
                        </a:rPr>
                        <a:t>ΧΧ</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285750" indent="-285750" algn="ctr">
                        <a:buFont typeface="Arial" panose="020B0604020202020204" pitchFamily="34" charset="0"/>
                        <a:buChar char="•"/>
                      </a:pP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320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      Αποθέματα Ημικατεργασμένων</a:t>
                      </a:r>
                      <a:r>
                        <a:rPr lang="el-GR" sz="1600" baseline="0" dirty="0" smtClean="0">
                          <a:solidFill>
                            <a:schemeClr val="tx2"/>
                          </a:solidFill>
                        </a:rPr>
                        <a:t> (προηγούμενο τμήμα)</a:t>
                      </a:r>
                      <a:endParaRPr lang="en-US" sz="1600" dirty="0" smtClean="0">
                        <a:solidFill>
                          <a:schemeClr val="tx2"/>
                        </a:solidFill>
                      </a:endParaRPr>
                    </a:p>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ΧΧ</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258072607"/>
              </p:ext>
            </p:extLst>
          </p:nvPr>
        </p:nvGraphicFramePr>
        <p:xfrm>
          <a:off x="0" y="1981200"/>
          <a:ext cx="9144000" cy="2651760"/>
        </p:xfrm>
        <a:graphic>
          <a:graphicData uri="http://schemas.openxmlformats.org/drawingml/2006/table">
            <a:tbl>
              <a:tblPr firstRow="1" bandRow="1">
                <a:tableStyleId>{2D5ABB26-0587-4C30-8999-92F81FD0307C}</a:tableStyleId>
              </a:tblPr>
              <a:tblGrid>
                <a:gridCol w="4343400"/>
                <a:gridCol w="2743200"/>
                <a:gridCol w="1066800"/>
                <a:gridCol w="990600"/>
              </a:tblGrid>
              <a:tr h="471859">
                <a:tc rowSpan="4">
                  <a:txBody>
                    <a:bodyPr/>
                    <a:lstStyle/>
                    <a:p>
                      <a:r>
                        <a:rPr lang="el-GR" sz="1400" baseline="0" dirty="0" smtClean="0">
                          <a:solidFill>
                            <a:schemeClr val="accent4"/>
                          </a:solidFill>
                        </a:rPr>
                        <a:t>Η Milk Smoothies, Inc., χρησιμοποιεί μια αυτοματοποιημένη μηχανή ανάμιξης στο Τμήμα Ανάμειξης για να συνδυάσει τρεις πρώτες ύλες σε ένα προϊόν που ονομάζεται Smoothie Φράουλας. Τα συνολικά κόστη που χρεώθηκαν στο λογαριασμό Αποθέματα Ημικατεργασμένων του Τμήματος Ανάμειξης κατά τη διάρκεια του μήνα ήταν 210.000$. Δεν υπήρχαν μονάδες στο αρχικό ή στο τελικό υπόλοιπο του λογαριασμού  Αποθέματα Ημικατεργασμένων. Καταχωρήστε την ημερολογιακή εγγραφή για να μεταφέρετε τις μονάδες που ολοκληρώθηκαν στο λογαριασμό Αποθέματα Έτοιμων Προϊόντων.</a:t>
                      </a:r>
                    </a:p>
                  </a:txBody>
                  <a:tcPr>
                    <a:lnR w="12700" cap="flat" cmpd="sng" algn="ctr">
                      <a:solidFill>
                        <a:srgbClr val="C00000"/>
                      </a:solidFill>
                      <a:prstDash val="solid"/>
                      <a:round/>
                      <a:headEnd type="none" w="med" len="med"/>
                      <a:tailEnd type="none" w="med" len="med"/>
                    </a:lnR>
                    <a:solidFill>
                      <a:srgbClr val="C7C4B5"/>
                    </a:solidFill>
                  </a:tcPr>
                </a:tc>
                <a:tc gridSpan="3">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c hMerge="1">
                  <a:txBody>
                    <a:bodyPr/>
                    <a:lstStyle/>
                    <a:p>
                      <a:endParaRPr lang="en-US"/>
                    </a:p>
                  </a:txBody>
                  <a:tcPr/>
                </a:tc>
              </a:tr>
              <a:tr h="366341">
                <a:tc vMerge="1">
                  <a:txBody>
                    <a:bodyPr/>
                    <a:lstStyle/>
                    <a:p>
                      <a:endParaRPr lang="en-US"/>
                    </a:p>
                  </a:txBody>
                  <a:tcPr/>
                </a:tc>
                <a:tc>
                  <a:txBody>
                    <a:bodyPr/>
                    <a:lstStyle/>
                    <a:p>
                      <a:pPr marL="0" indent="0">
                        <a:buFont typeface="+mj-lt"/>
                        <a:buNone/>
                      </a:pPr>
                      <a:r>
                        <a:rPr lang="el-GR" sz="1400" baseline="0" dirty="0" smtClean="0">
                          <a:solidFill>
                            <a:schemeClr val="accent4"/>
                          </a:solidFill>
                        </a:rPr>
                        <a:t>Αποθέματα Έτοιμων Προϊόντων</a:t>
                      </a:r>
                      <a:endParaRPr lang="el-GR" sz="14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400" dirty="0" smtClean="0">
                          <a:solidFill>
                            <a:schemeClr val="accent4"/>
                          </a:solidFill>
                          <a:latin typeface="Tw Cen MT" panose="020B0602020104020603" pitchFamily="34" charset="0"/>
                        </a:rPr>
                        <a:t>210.000</a:t>
                      </a:r>
                    </a:p>
                  </a:txBody>
                  <a:tcPr>
                    <a:solidFill>
                      <a:srgbClr val="C7C4B5"/>
                    </a:solidFill>
                  </a:tcPr>
                </a:tc>
                <a:tc>
                  <a:txBody>
                    <a:bodyPr/>
                    <a:lstStyle/>
                    <a:p>
                      <a:pPr marL="0" indent="0" algn="r">
                        <a:buFont typeface="+mj-lt"/>
                        <a:buNone/>
                      </a:pPr>
                      <a:endParaRPr lang="el-GR" sz="1400" dirty="0" smtClean="0">
                        <a:solidFill>
                          <a:schemeClr val="accent4"/>
                        </a:solidFill>
                        <a:latin typeface="Tw Cen MT" panose="020B0602020104020603" pitchFamily="34" charset="0"/>
                      </a:endParaRPr>
                    </a:p>
                  </a:txBody>
                  <a:tcPr>
                    <a:solidFill>
                      <a:srgbClr val="C7C4B5"/>
                    </a:solidFill>
                  </a:tcPr>
                </a:tc>
              </a:tr>
              <a:tr h="457200">
                <a:tc vMerge="1">
                  <a:txBody>
                    <a:bodyPr/>
                    <a:lstStyle/>
                    <a:p>
                      <a:endParaRPr lang="en-US"/>
                    </a:p>
                  </a:txBody>
                  <a:tcPr/>
                </a:tc>
                <a:tc>
                  <a:txBody>
                    <a:bodyPr/>
                    <a:lstStyle/>
                    <a:p>
                      <a:pPr marL="0" indent="0">
                        <a:buFont typeface="+mj-lt"/>
                        <a:buNone/>
                      </a:pPr>
                      <a:r>
                        <a:rPr lang="el-GR" sz="1400" baseline="0" dirty="0" smtClean="0">
                          <a:solidFill>
                            <a:schemeClr val="accent4"/>
                          </a:solidFill>
                        </a:rPr>
                        <a:t>     Αποθέματα Ημικατεργασμένων</a:t>
                      </a:r>
                      <a:endParaRPr lang="el-GR" sz="14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endParaRPr lang="el-GR" sz="1400" dirty="0" smtClean="0">
                        <a:solidFill>
                          <a:schemeClr val="accent4"/>
                        </a:solidFill>
                        <a:latin typeface="Tw Cen MT" panose="020B0602020104020603" pitchFamily="34" charset="0"/>
                      </a:endParaRPr>
                    </a:p>
                  </a:txBody>
                  <a:tcPr>
                    <a:solidFill>
                      <a:srgbClr val="C7C4B5"/>
                    </a:solidFill>
                  </a:tcPr>
                </a:tc>
                <a:tc>
                  <a:txBody>
                    <a:bodyPr/>
                    <a:lstStyle/>
                    <a:p>
                      <a:pPr marL="0" indent="0" algn="r">
                        <a:buFont typeface="+mj-lt"/>
                        <a:buNone/>
                      </a:pPr>
                      <a:r>
                        <a:rPr lang="el-GR" sz="1400" dirty="0" smtClean="0">
                          <a:solidFill>
                            <a:schemeClr val="accent4"/>
                          </a:solidFill>
                          <a:latin typeface="Tw Cen MT" panose="020B0602020104020603" pitchFamily="34" charset="0"/>
                        </a:rPr>
                        <a:t>210.000</a:t>
                      </a:r>
                    </a:p>
                  </a:txBody>
                  <a:tcPr>
                    <a:solidFill>
                      <a:srgbClr val="C7C4B5"/>
                    </a:solidFill>
                  </a:tcPr>
                </a:tc>
              </a:tr>
              <a:tr h="906780">
                <a:tc v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smtClean="0">
                          <a:solidFill>
                            <a:srgbClr val="C00000"/>
                          </a:solidFill>
                        </a:rPr>
                        <a:t>ΔΟΚΙΜΑΣΤΕ</a:t>
                      </a:r>
                      <a:r>
                        <a:rPr lang="el-GR" sz="1400" b="1" baseline="0" dirty="0" smtClean="0">
                          <a:solidFill>
                            <a:srgbClr val="C00000"/>
                          </a:solidFill>
                        </a:rPr>
                        <a:t> ΤΟ! ΣΑ3, Α2Α, , Α3Α, Α4Α, Α2Β, Α3Β</a:t>
                      </a:r>
                      <a:endParaRPr lang="en-US" sz="1400" b="1" dirty="0" smtClean="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pPr marL="0" indent="0" algn="r">
                        <a:buFont typeface="+mj-lt"/>
                        <a:buNone/>
                      </a:pPr>
                      <a:endParaRPr lang="el-GR" sz="1400" dirty="0" smtClean="0">
                        <a:solidFill>
                          <a:schemeClr val="accent4"/>
                        </a:solidFill>
                        <a:latin typeface="Tw Cen MT" panose="020B0602020104020603" pitchFamily="34" charset="0"/>
                      </a:endParaRPr>
                    </a:p>
                  </a:txBody>
                  <a:tcPr>
                    <a:solidFill>
                      <a:srgbClr val="C7C4B5"/>
                    </a:solidFill>
                  </a:tcPr>
                </a:tc>
                <a:tc hMerge="1">
                  <a:txBody>
                    <a:bodyPr/>
                    <a:lstStyle/>
                    <a:p>
                      <a:pPr marL="0" indent="0" algn="r">
                        <a:buFont typeface="+mj-lt"/>
                        <a:buNone/>
                      </a:pPr>
                      <a:endParaRPr lang="el-GR" sz="1400" dirty="0" smtClean="0">
                        <a:solidFill>
                          <a:schemeClr val="accent4"/>
                        </a:solidFill>
                        <a:latin typeface="Tw Cen MT" panose="020B0602020104020603" pitchFamily="34" charset="0"/>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03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l-GR" altLang="en-US" dirty="0"/>
              <a:t>Υπολογισμός Ισοδύναμης Παραγωγής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300" dirty="0" smtClean="0">
                <a:latin typeface="Tw Cen MT" panose="020B0602020104020603" pitchFamily="34" charset="0"/>
                <a:cs typeface="Times New Roman" panose="02020603050405020304" pitchFamily="18" charset="0"/>
              </a:rPr>
              <a:t>Ένα</a:t>
            </a:r>
            <a:r>
              <a:rPr lang="en-US" altLang="en-US" sz="2300" dirty="0" smtClean="0">
                <a:latin typeface="Tw Cen MT" panose="020B0602020104020603" pitchFamily="34" charset="0"/>
                <a:cs typeface="Times New Roman" panose="02020603050405020304" pitchFamily="18" charset="0"/>
              </a:rPr>
              <a:t> </a:t>
            </a:r>
            <a:r>
              <a:rPr lang="el-GR" altLang="en-US" sz="2300" dirty="0" smtClean="0">
                <a:latin typeface="Tw Cen MT" panose="020B0602020104020603" pitchFamily="34" charset="0"/>
                <a:cs typeface="Times New Roman" panose="02020603050405020304" pitchFamily="18" charset="0"/>
              </a:rPr>
              <a:t>σύστημα κοστολόγησης κατά </a:t>
            </a:r>
            <a:r>
              <a:rPr lang="el-GR" altLang="en-US" sz="2300" dirty="0">
                <a:latin typeface="Tw Cen MT" panose="020B0602020104020603" pitchFamily="34" charset="0"/>
                <a:cs typeface="Times New Roman" panose="02020603050405020304" pitchFamily="18" charset="0"/>
              </a:rPr>
              <a:t>φάση </a:t>
            </a:r>
            <a:r>
              <a:rPr lang="el-GR" altLang="en-US" sz="2300" dirty="0" smtClean="0">
                <a:latin typeface="Tw Cen MT" panose="020B0602020104020603" pitchFamily="34" charset="0"/>
                <a:cs typeface="Times New Roman" panose="02020603050405020304" pitchFamily="18" charset="0"/>
              </a:rPr>
              <a:t>δε </a:t>
            </a:r>
            <a:r>
              <a:rPr lang="el-GR" altLang="en-US" sz="2300" dirty="0">
                <a:latin typeface="Tw Cen MT" panose="020B0602020104020603" pitchFamily="34" charset="0"/>
                <a:cs typeface="Times New Roman" panose="02020603050405020304" pitchFamily="18" charset="0"/>
              </a:rPr>
              <a:t>συσχετίζει </a:t>
            </a:r>
            <a:r>
              <a:rPr lang="el-GR" altLang="en-US" sz="2300" dirty="0" smtClean="0">
                <a:latin typeface="Tw Cen MT" panose="020B0602020104020603" pitchFamily="34" charset="0"/>
                <a:cs typeface="Times New Roman" panose="02020603050405020304" pitchFamily="18" charset="0"/>
              </a:rPr>
              <a:t>τα κόστη </a:t>
            </a:r>
            <a:r>
              <a:rPr lang="el-GR" altLang="en-US" sz="2300" dirty="0">
                <a:latin typeface="Tw Cen MT" panose="020B0602020104020603" pitchFamily="34" charset="0"/>
                <a:cs typeface="Times New Roman" panose="02020603050405020304" pitchFamily="18" charset="0"/>
              </a:rPr>
              <a:t>με συγκεκριμένες παραγγελίες</a:t>
            </a:r>
            <a:r>
              <a:rPr lang="en-US" altLang="en-US" sz="2300" dirty="0" smtClean="0">
                <a:latin typeface="Tw Cen MT" panose="020B0602020104020603" pitchFamily="34" charset="0"/>
                <a:cs typeface="Times New Roman" panose="02020603050405020304" pitchFamily="18" charset="0"/>
              </a:rPr>
              <a:t>. </a:t>
            </a:r>
            <a:r>
              <a:rPr lang="el-GR" altLang="en-US" sz="2300" dirty="0" smtClean="0">
                <a:latin typeface="Tw Cen MT" panose="020B0602020104020603" pitchFamily="34" charset="0"/>
                <a:cs typeface="Times New Roman" panose="02020603050405020304" pitchFamily="18" charset="0"/>
              </a:rPr>
              <a:t>Αντιθέτως</a:t>
            </a:r>
            <a:r>
              <a:rPr lang="en-US" altLang="en-US" sz="2300" dirty="0" smtClean="0">
                <a:latin typeface="Tw Cen MT" panose="020B0602020104020603" pitchFamily="34" charset="0"/>
                <a:cs typeface="Times New Roman" panose="02020603050405020304" pitchFamily="18" charset="0"/>
              </a:rPr>
              <a:t>, </a:t>
            </a:r>
            <a:r>
              <a:rPr lang="el-GR" altLang="en-US" sz="2300" dirty="0" smtClean="0">
                <a:latin typeface="Tw Cen MT" panose="020B0602020104020603" pitchFamily="34" charset="0"/>
                <a:cs typeface="Times New Roman" panose="02020603050405020304" pitchFamily="18" charset="0"/>
              </a:rPr>
              <a:t>προσθέτει τα πραγματοποιηθέντα κόστη μιας διαδικασίας</a:t>
            </a:r>
            <a:r>
              <a:rPr lang="en-US" altLang="en-US" sz="2300" dirty="0" smtClean="0">
                <a:latin typeface="Tw Cen MT" panose="020B0602020104020603" pitchFamily="34" charset="0"/>
                <a:cs typeface="Times New Roman" panose="02020603050405020304" pitchFamily="18" charset="0"/>
              </a:rPr>
              <a:t>, </a:t>
            </a:r>
            <a:r>
              <a:rPr lang="el-GR" altLang="en-US" sz="2300" dirty="0" smtClean="0">
                <a:latin typeface="Tw Cen MT" panose="020B0602020104020603" pitchFamily="34" charset="0"/>
                <a:cs typeface="Times New Roman" panose="02020603050405020304" pitchFamily="18" charset="0"/>
              </a:rPr>
              <a:t>τμήματος ή </a:t>
            </a:r>
            <a:r>
              <a:rPr lang="el-GR" altLang="en-US" sz="2300" dirty="0">
                <a:latin typeface="Tw Cen MT" panose="020B0602020104020603" pitchFamily="34" charset="0"/>
                <a:cs typeface="Times New Roman" panose="02020603050405020304" pitchFamily="18" charset="0"/>
              </a:rPr>
              <a:t>υποτμήματος στις μονάδες παραγωγής κατά τη διάρκεια μιας περιόδου </a:t>
            </a:r>
            <a:r>
              <a:rPr lang="el-GR" altLang="en-US" sz="2300" dirty="0" smtClean="0">
                <a:latin typeface="Tw Cen MT" panose="020B0602020104020603" pitchFamily="34" charset="0"/>
                <a:cs typeface="Times New Roman" panose="02020603050405020304" pitchFamily="18" charset="0"/>
              </a:rPr>
              <a:t>μέσω του υπολογισμού ενός μέσου κόστους </a:t>
            </a:r>
            <a:r>
              <a:rPr lang="el-GR" altLang="en-US" sz="2300" dirty="0">
                <a:latin typeface="Tw Cen MT" panose="020B0602020104020603" pitchFamily="34" charset="0"/>
                <a:cs typeface="Times New Roman" panose="02020603050405020304" pitchFamily="18" charset="0"/>
              </a:rPr>
              <a:t>ανά </a:t>
            </a:r>
            <a:r>
              <a:rPr lang="el-GR" altLang="en-US" sz="2300" dirty="0" smtClean="0">
                <a:latin typeface="Tw Cen MT" panose="020B0602020104020603" pitchFamily="34" charset="0"/>
                <a:cs typeface="Times New Roman" panose="02020603050405020304" pitchFamily="18" charset="0"/>
              </a:rPr>
              <a:t>μονάδα</a:t>
            </a:r>
            <a:r>
              <a:rPr lang="en-US" altLang="en-US" sz="2300" dirty="0" smtClean="0">
                <a:latin typeface="Tw Cen MT" panose="020B0602020104020603" pitchFamily="34" charset="0"/>
                <a:cs typeface="Times New Roman" panose="02020603050405020304" pitchFamily="18" charset="0"/>
              </a:rPr>
              <a:t>. </a:t>
            </a:r>
          </a:p>
          <a:p>
            <a:pPr lvl="1"/>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Το κόστος ανά μονάδα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για την περίοδο </a:t>
            </a:r>
            <a:r>
              <a:rPr lang="el-GR" altLang="en-US" sz="2000" dirty="0">
                <a:latin typeface="Tw Cen MT" panose="020B0602020104020603" pitchFamily="34" charset="0"/>
                <a:cs typeface="Times New Roman" panose="02020603050405020304" pitchFamily="18" charset="0"/>
              </a:rPr>
              <a:t>υπολογίζεται ως </a:t>
            </a:r>
            <a:r>
              <a:rPr lang="el-GR" altLang="en-US" sz="2000" dirty="0" smtClean="0">
                <a:latin typeface="Tw Cen MT" panose="020B0602020104020603" pitchFamily="34" charset="0"/>
                <a:cs typeface="Times New Roman" panose="02020603050405020304" pitchFamily="18" charset="0"/>
              </a:rPr>
              <a:t>εξής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buFontTx/>
              <a:buNone/>
            </a:pP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Ά</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μεσα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Υ</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λικά</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Ά</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μεση Εργασία </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Γενικά Βιομηχανικά Έξοδα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buFontTx/>
              <a:buNone/>
            </a:pP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Αριθμός Μονάδων </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Κ</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όστος μονάδας</a:t>
            </a:r>
            <a:endPar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endParaRPr lang="en-US" altLang="en-US" sz="23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24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altLang="en-US" dirty="0"/>
              <a:t>Υπολογισμός Ισοδύναμης Παραγωγής</a:t>
            </a:r>
            <a:endParaRPr lang="en-US" altLang="en-US" dirty="0" smtClean="0"/>
          </a:p>
        </p:txBody>
      </p:sp>
      <p:sp>
        <p:nvSpPr>
          <p:cNvPr id="3" name="Content Placeholder 2"/>
          <p:cNvSpPr>
            <a:spLocks noGrp="1"/>
          </p:cNvSpPr>
          <p:nvPr>
            <p:ph idx="1"/>
          </p:nvPr>
        </p:nvSpPr>
        <p:spPr>
          <a:extLst/>
        </p:spPr>
        <p:txBody>
          <a:bodyPr/>
          <a:lstStyle/>
          <a:p>
            <a:pPr marL="342900" lvl="1" indent="-342900">
              <a:buClr>
                <a:schemeClr val="accent4"/>
              </a:buClr>
              <a:defRPr/>
            </a:pPr>
            <a:r>
              <a:rPr lang="el-GR" sz="2000" dirty="0" smtClean="0">
                <a:solidFill>
                  <a:schemeClr val="accent4"/>
                </a:solidFill>
              </a:rPr>
              <a:t>Η</a:t>
            </a:r>
            <a:r>
              <a:rPr lang="el-GR" sz="2000" b="1" dirty="0" smtClean="0">
                <a:solidFill>
                  <a:srgbClr val="275CAE"/>
                </a:solidFill>
              </a:rPr>
              <a:t> ισοδύναμη παραγωγή</a:t>
            </a:r>
            <a:r>
              <a:rPr lang="en-US" sz="2000" b="1" dirty="0" smtClean="0">
                <a:solidFill>
                  <a:srgbClr val="275CAE"/>
                </a:solidFill>
              </a:rPr>
              <a:t> </a:t>
            </a:r>
            <a:r>
              <a:rPr lang="el-GR" sz="2000" dirty="0" smtClean="0"/>
              <a:t>(ή </a:t>
            </a:r>
            <a:r>
              <a:rPr lang="el-GR" sz="2000" i="1" dirty="0" smtClean="0"/>
              <a:t>ισοδύναμες μονάδες</a:t>
            </a:r>
            <a:r>
              <a:rPr lang="en-US" sz="2000" dirty="0" smtClean="0"/>
              <a:t>) </a:t>
            </a:r>
            <a:r>
              <a:rPr lang="el-GR" sz="2000" dirty="0"/>
              <a:t>εφαρμόζει </a:t>
            </a:r>
            <a:r>
              <a:rPr lang="el-GR" sz="2000" dirty="0" smtClean="0"/>
              <a:t>ένα συντελεστή </a:t>
            </a:r>
            <a:r>
              <a:rPr lang="el-GR" sz="2000" dirty="0"/>
              <a:t>ποσοστού ολοκλήρωσης </a:t>
            </a:r>
            <a:r>
              <a:rPr lang="el-GR" sz="2000" dirty="0" smtClean="0"/>
              <a:t>στις μερικώς </a:t>
            </a:r>
            <a:r>
              <a:rPr lang="el-GR" sz="2000" dirty="0"/>
              <a:t>ολοκληρωμένες μονάδες </a:t>
            </a:r>
            <a:r>
              <a:rPr lang="el-GR" sz="2000" dirty="0" smtClean="0"/>
              <a:t>προκειμένου να υπολογίσει τον ισοδύναμο αριθμό </a:t>
            </a:r>
            <a:r>
              <a:rPr lang="el-GR" altLang="en-US" sz="2000" dirty="0">
                <a:latin typeface="Tw Cen MT" panose="020B0602020104020603" pitchFamily="34" charset="0"/>
                <a:cs typeface="Times New Roman" panose="02020603050405020304" pitchFamily="18" charset="0"/>
              </a:rPr>
              <a:t>ολοκληρωμένων </a:t>
            </a:r>
            <a:r>
              <a:rPr lang="el-GR" altLang="en-US" sz="2000" dirty="0" smtClean="0">
                <a:latin typeface="Tw Cen MT" panose="020B0602020104020603" pitchFamily="34" charset="0"/>
                <a:cs typeface="Times New Roman" panose="02020603050405020304" pitchFamily="18" charset="0"/>
              </a:rPr>
              <a:t>παραχθέντων </a:t>
            </a:r>
            <a:r>
              <a:rPr lang="el-GR" sz="2000" dirty="0" smtClean="0"/>
              <a:t>μονάδων κατά </a:t>
            </a:r>
            <a:r>
              <a:rPr lang="el-GR" sz="2000" dirty="0"/>
              <a:t>τη διάρκεια μιας περιόδου για κάθε </a:t>
            </a:r>
            <a:r>
              <a:rPr lang="el-GR" altLang="en-US" sz="2000" dirty="0">
                <a:latin typeface="Tw Cen MT" panose="020B0602020104020603" pitchFamily="34" charset="0"/>
                <a:cs typeface="Times New Roman" panose="02020603050405020304" pitchFamily="18" charset="0"/>
              </a:rPr>
              <a:t>είδος εισροής </a:t>
            </a:r>
            <a:r>
              <a:rPr lang="en-US" sz="2000" dirty="0" smtClean="0"/>
              <a:t>(</a:t>
            </a:r>
            <a:r>
              <a:rPr lang="el-GR" sz="2000" dirty="0" smtClean="0"/>
              <a:t>άμεσα υλικά,</a:t>
            </a:r>
            <a:r>
              <a:rPr lang="en-US" sz="2000" dirty="0" smtClean="0"/>
              <a:t> </a:t>
            </a:r>
            <a:r>
              <a:rPr lang="el-GR" sz="2000" dirty="0" smtClean="0"/>
              <a:t>άμεση εργασία,</a:t>
            </a:r>
            <a:r>
              <a:rPr lang="en-US" sz="2000" dirty="0" smtClean="0"/>
              <a:t> </a:t>
            </a:r>
            <a:r>
              <a:rPr lang="el-GR" sz="2000" dirty="0" smtClean="0"/>
              <a:t>και γενικά βιομηχανικά έξοδα</a:t>
            </a:r>
            <a:r>
              <a:rPr lang="en-US" sz="2000" dirty="0" smtClean="0"/>
              <a:t>).</a:t>
            </a:r>
          </a:p>
          <a:p>
            <a:pPr marL="742950" lvl="2" indent="-342900">
              <a:defRPr/>
            </a:pPr>
            <a:r>
              <a:rPr lang="el-GR" sz="1800" dirty="0" smtClean="0"/>
              <a:t>Ο αριθμός των παραχθέντων ισοδύναμων μονάδων είναι </a:t>
            </a:r>
            <a:r>
              <a:rPr lang="en-US" sz="1800" dirty="0" smtClean="0"/>
              <a:t>(1) </a:t>
            </a:r>
            <a:r>
              <a:rPr lang="el-GR" sz="1800" dirty="0" smtClean="0"/>
              <a:t>το άθροισμα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συμολικών μονάδων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ξεκίνησαν και ολοκληρώθηκαν</a:t>
            </a:r>
            <a:r>
              <a:rPr lang="en-US" sz="1800" dirty="0" smtClean="0"/>
              <a:t> </a:t>
            </a:r>
            <a:r>
              <a:rPr lang="el-GR" sz="1800" dirty="0" smtClean="0"/>
              <a:t>κατά τη διάρκεια της περιόδου</a:t>
            </a:r>
            <a:r>
              <a:rPr lang="en-US" sz="1800" dirty="0" smtClean="0"/>
              <a:t> </a:t>
            </a:r>
            <a:r>
              <a:rPr lang="el-GR" sz="1800" dirty="0" smtClean="0"/>
              <a:t>και </a:t>
            </a:r>
            <a:r>
              <a:rPr lang="en-US" sz="1800" dirty="0" smtClean="0"/>
              <a:t>(2)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ένα ποσό που αντιπροσωπεύει την εργασία που έχει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πραγματοποιηθεί τόσο</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στο αρχικό όσο και στο τελικό υπόλοιπο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a:t>
            </a:r>
            <a:r>
              <a:rPr lang="el-GR" sz="1800" dirty="0" smtClean="0"/>
              <a:t>αποθεμάτων ημικατεργασμένων</a:t>
            </a:r>
            <a:r>
              <a:rPr lang="en-US" sz="1800" dirty="0" smtClean="0"/>
              <a:t>.</a:t>
            </a:r>
          </a:p>
          <a:p>
            <a:pPr marL="742950" lvl="2" indent="-342900">
              <a:defRPr/>
            </a:pPr>
            <a:r>
              <a:rPr lang="el-GR" sz="1800" dirty="0" smtClean="0"/>
              <a:t>τα κόστη της άμεσης εργασίας και των γενικών βιομηχανικών </a:t>
            </a:r>
            <a:r>
              <a:rPr lang="el-GR" sz="1800" dirty="0"/>
              <a:t>εξόδων συχνά προκύπτουν ομοιόμορφα </a:t>
            </a:r>
            <a:r>
              <a:rPr lang="el-GR" sz="1800" dirty="0" smtClean="0"/>
              <a:t>καθ’ όλη </a:t>
            </a:r>
            <a:r>
              <a:rPr lang="el-GR" sz="1800" dirty="0"/>
              <a:t>τη διαδικασία παραγωγής, επομένως είναι βολικό να συνδυαστούν κατά τον υπολογισμό </a:t>
            </a:r>
            <a:r>
              <a:rPr lang="el-GR" sz="1800" dirty="0" smtClean="0"/>
              <a:t>των ισοδύναμων μονάδων</a:t>
            </a:r>
            <a:r>
              <a:rPr lang="en-US" sz="1800" dirty="0" smtClean="0"/>
              <a:t>. </a:t>
            </a:r>
            <a:r>
              <a:rPr lang="el-GR" sz="1800" dirty="0"/>
              <a:t>Αυτά τα συνδυασμένα κόστη </a:t>
            </a:r>
            <a:r>
              <a:rPr lang="el-GR" sz="1800" dirty="0" smtClean="0"/>
              <a:t>καλούνται</a:t>
            </a:r>
            <a:r>
              <a:rPr lang="en-US" sz="1800" dirty="0" smtClean="0"/>
              <a:t> </a:t>
            </a:r>
            <a:r>
              <a:rPr lang="el-GR" sz="1800" b="1" dirty="0" smtClean="0">
                <a:solidFill>
                  <a:srgbClr val="275CAE"/>
                </a:solidFill>
              </a:rPr>
              <a:t>κόστη μετατροπής</a:t>
            </a:r>
            <a:r>
              <a:rPr lang="en-US" sz="1800" b="1" dirty="0" smtClean="0">
                <a:solidFill>
                  <a:srgbClr val="275CAE"/>
                </a:solidFill>
              </a:rPr>
              <a:t> </a:t>
            </a:r>
            <a:r>
              <a:rPr lang="el-GR" sz="1800" dirty="0" smtClean="0"/>
              <a:t>(ή </a:t>
            </a:r>
            <a:r>
              <a:rPr lang="el-GR" sz="1800" i="1" dirty="0" smtClean="0"/>
              <a:t>κόστη κατά φάση</a:t>
            </a:r>
            <a:r>
              <a:rPr lang="en-US" sz="1800" dirty="0" smtClean="0"/>
              <a:t>).</a:t>
            </a:r>
            <a:endParaRPr lang="en-US" sz="1800" dirty="0"/>
          </a:p>
          <a:p>
            <a:pPr>
              <a:defRPr/>
            </a:pPr>
            <a:endParaRPr lang="en-US" sz="2400" dirty="0">
              <a:ea typeface="+mn-ea"/>
            </a:endParaRPr>
          </a:p>
        </p:txBody>
      </p:sp>
      <p:sp>
        <p:nvSpPr>
          <p:cNvPr id="63491" name="Footer Placeholder 3"/>
          <p:cNvSpPr>
            <a:spLocks noGrp="1"/>
          </p:cNvSpPr>
          <p:nvPr>
            <p:ph type="ftr" sz="quarter" idx="10"/>
          </p:nvPr>
        </p:nvSpPr>
        <p:spPr>
          <a:xfrm flipV="1">
            <a:off x="304800" y="6705600"/>
            <a:ext cx="8534400" cy="46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l-GR" altLang="en-US" dirty="0"/>
              <a:t>Υπολογισμός Ισοδύναμης Παραγωγής</a:t>
            </a:r>
            <a:endParaRPr altLang="en-US" dirty="0"/>
          </a:p>
        </p:txBody>
      </p:sp>
      <p:sp>
        <p:nvSpPr>
          <p:cNvPr id="645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
        <p:nvSpPr>
          <p:cNvPr id="6" name="TextBox 5"/>
          <p:cNvSpPr txBox="1"/>
          <p:nvPr/>
        </p:nvSpPr>
        <p:spPr>
          <a:xfrm>
            <a:off x="457200" y="1219200"/>
            <a:ext cx="8229600" cy="830997"/>
          </a:xfrm>
          <a:prstGeom prst="rect">
            <a:avLst/>
          </a:prstGeom>
          <a:noFill/>
        </p:spPr>
        <p:txBody>
          <a:bodyPr>
            <a:spAutoFit/>
          </a:bodyPr>
          <a:lstStyle/>
          <a:p>
            <a:pPr>
              <a:defRPr/>
            </a:pPr>
            <a:r>
              <a:rPr lang="el-GR" sz="1600" dirty="0" smtClean="0">
                <a:solidFill>
                  <a:schemeClr val="accent4"/>
                </a:solidFill>
                <a:latin typeface="Tw Cen MT" pitchFamily="34" charset="0"/>
                <a:ea typeface="ＭＳ Ｐゴシック" charset="0"/>
                <a:cs typeface="ＭＳ Ｐゴシック" charset="0"/>
              </a:rPr>
              <a:t>Η </a:t>
            </a:r>
            <a:r>
              <a:rPr lang="en-US" sz="1600" dirty="0" smtClean="0">
                <a:solidFill>
                  <a:schemeClr val="accent4"/>
                </a:solidFill>
                <a:latin typeface="Tw Cen MT" pitchFamily="34" charset="0"/>
                <a:ea typeface="ＭＳ Ｐゴシック" charset="0"/>
                <a:cs typeface="ＭＳ Ｐゴシック" charset="0"/>
              </a:rPr>
              <a:t>Milk </a:t>
            </a:r>
            <a:r>
              <a:rPr lang="en-US" sz="1600" dirty="0">
                <a:solidFill>
                  <a:schemeClr val="accent4"/>
                </a:solidFill>
                <a:latin typeface="Tw Cen MT" pitchFamily="34" charset="0"/>
                <a:ea typeface="ＭＳ Ｐゴシック" charset="0"/>
                <a:cs typeface="ＭＳ Ｐゴシック" charset="0"/>
              </a:rPr>
              <a:t>Products Company </a:t>
            </a:r>
            <a:r>
              <a:rPr lang="el-GR" sz="1600" dirty="0" smtClean="0">
                <a:solidFill>
                  <a:schemeClr val="accent4"/>
                </a:solidFill>
                <a:latin typeface="Tw Cen MT" pitchFamily="34" charset="0"/>
                <a:ea typeface="ＭＳ Ｐゴシック" charset="0"/>
                <a:cs typeface="ＭＳ Ｐゴシック" charset="0"/>
              </a:rPr>
              <a:t>παράγει μια μικρού μεγέθους φιάλη γάλακτος</a:t>
            </a:r>
            <a:r>
              <a:rPr lang="en-US" sz="1600" dirty="0" smtClean="0">
                <a:solidFill>
                  <a:schemeClr val="accent4"/>
                </a:solidFill>
                <a:latin typeface="Tw Cen MT" pitchFamily="34" charset="0"/>
                <a:ea typeface="ＭＳ Ｐゴシック" charset="0"/>
                <a:cs typeface="ＭＳ Ｐゴシック" charset="0"/>
              </a:rPr>
              <a:t>. </a:t>
            </a:r>
            <a:r>
              <a:rPr lang="el-GR" sz="1600" dirty="0" smtClean="0">
                <a:solidFill>
                  <a:schemeClr val="accent4"/>
                </a:solidFill>
                <a:latin typeface="Tw Cen MT" pitchFamily="34" charset="0"/>
                <a:ea typeface="ＭＳ Ｐゴシック" charset="0"/>
                <a:cs typeface="ＭＳ Ｐゴシック" charset="0"/>
              </a:rPr>
              <a:t>Η ισοδύναμη παραγωγή</a:t>
            </a:r>
            <a:r>
              <a:rPr lang="en-US" sz="1600" dirty="0" smtClean="0">
                <a:solidFill>
                  <a:schemeClr val="accent4"/>
                </a:solidFill>
                <a:latin typeface="Tw Cen MT" pitchFamily="34" charset="0"/>
                <a:ea typeface="ＭＳ Ｐゴシック" charset="0"/>
                <a:cs typeface="ＭＳ Ｐゴシック" charset="0"/>
              </a:rPr>
              <a:t> </a:t>
            </a:r>
            <a:r>
              <a:rPr lang="el-GR" sz="1600" dirty="0" smtClean="0">
                <a:solidFill>
                  <a:schemeClr val="accent4"/>
                </a:solidFill>
                <a:latin typeface="Tw Cen MT" pitchFamily="34" charset="0"/>
                <a:ea typeface="ＭＳ Ｐゴシック" charset="0"/>
                <a:cs typeface="ＭＳ Ｐゴシック" charset="0"/>
              </a:rPr>
              <a:t>για τα κόστη μετατροπής</a:t>
            </a:r>
            <a:r>
              <a:rPr lang="en-US" sz="1600" dirty="0" smtClean="0">
                <a:solidFill>
                  <a:schemeClr val="accent4"/>
                </a:solidFill>
                <a:latin typeface="Tw Cen MT" pitchFamily="34" charset="0"/>
                <a:ea typeface="ＭＳ Ｐゴシック" charset="0"/>
                <a:cs typeface="ＭＳ Ｐゴシック" charset="0"/>
              </a:rPr>
              <a:t> </a:t>
            </a:r>
            <a:r>
              <a:rPr lang="el-GR" sz="1600" dirty="0" smtClean="0">
                <a:solidFill>
                  <a:schemeClr val="accent4"/>
                </a:solidFill>
                <a:latin typeface="Tw Cen MT" pitchFamily="34" charset="0"/>
                <a:ea typeface="ＭＳ Ｐゴシック" charset="0"/>
                <a:cs typeface="ＭＳ Ｐゴシック" charset="0"/>
              </a:rPr>
              <a:t>της δεύτερης εβδομάδας </a:t>
            </a:r>
            <a:r>
              <a:rPr lang="en-US" sz="1600" dirty="0" smtClean="0">
                <a:solidFill>
                  <a:schemeClr val="accent4"/>
                </a:solidFill>
                <a:latin typeface="Tw Cen MT" pitchFamily="34" charset="0"/>
                <a:ea typeface="ＭＳ Ｐゴシック" charset="0"/>
                <a:cs typeface="ＭＳ Ｐゴシック" charset="0"/>
              </a:rPr>
              <a:t>2 </a:t>
            </a:r>
            <a:r>
              <a:rPr lang="el-GR" sz="1600" dirty="0" smtClean="0">
                <a:solidFill>
                  <a:schemeClr val="accent4"/>
                </a:solidFill>
                <a:latin typeface="Tw Cen MT" pitchFamily="34" charset="0"/>
                <a:ea typeface="ＭＳ Ｐゴシック" charset="0"/>
                <a:cs typeface="ＭＳ Ｐゴシック" charset="0"/>
              </a:rPr>
              <a:t>της </a:t>
            </a:r>
            <a:r>
              <a:rPr lang="en-US" sz="1600" dirty="0" smtClean="0">
                <a:solidFill>
                  <a:schemeClr val="accent4"/>
                </a:solidFill>
                <a:latin typeface="Tw Cen MT" pitchFamily="34" charset="0"/>
                <a:ea typeface="ＭＳ Ｐゴシック" charset="0"/>
                <a:cs typeface="ＭＳ Ｐゴシック" charset="0"/>
              </a:rPr>
              <a:t>Milk </a:t>
            </a:r>
            <a:r>
              <a:rPr lang="en-US" sz="1600" dirty="0">
                <a:solidFill>
                  <a:schemeClr val="accent4"/>
                </a:solidFill>
                <a:latin typeface="Tw Cen MT" pitchFamily="34" charset="0"/>
                <a:ea typeface="ＭＳ Ｐゴシック" charset="0"/>
                <a:cs typeface="ＭＳ Ｐゴシック" charset="0"/>
              </a:rPr>
              <a:t>Products </a:t>
            </a:r>
            <a:r>
              <a:rPr lang="el-GR" sz="1600" dirty="0">
                <a:solidFill>
                  <a:schemeClr val="accent4"/>
                </a:solidFill>
                <a:latin typeface="Tw Cen MT" pitchFamily="34" charset="0"/>
                <a:ea typeface="ＭＳ Ｐゴシック" charset="0"/>
                <a:cs typeface="ＭＳ Ｐゴシック" charset="0"/>
              </a:rPr>
              <a:t>υπολογίζεται παρακάτω</a:t>
            </a:r>
            <a:r>
              <a:rPr lang="el-GR" sz="1600" dirty="0" smtClean="0">
                <a:solidFill>
                  <a:schemeClr val="accent4"/>
                </a:solidFill>
                <a:latin typeface="Tw Cen MT" pitchFamily="34" charset="0"/>
                <a:ea typeface="ＭＳ Ｐゴシック" charset="0"/>
                <a:cs typeface="ＭＳ Ｐゴシック" charset="0"/>
              </a:rPr>
              <a:t>.</a:t>
            </a:r>
            <a:endParaRPr lang="el-GR" sz="1600" dirty="0">
              <a:solidFill>
                <a:schemeClr val="accent4"/>
              </a:solidFill>
              <a:latin typeface="Tw Cen MT" pitchFamily="34" charset="0"/>
              <a:ea typeface="ＭＳ Ｐゴシック" charset="0"/>
              <a:cs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21732552"/>
              </p:ext>
            </p:extLst>
          </p:nvPr>
        </p:nvGraphicFramePr>
        <p:xfrm>
          <a:off x="533400" y="2286000"/>
          <a:ext cx="8229600" cy="2814320"/>
        </p:xfrm>
        <a:graphic>
          <a:graphicData uri="http://schemas.openxmlformats.org/drawingml/2006/table">
            <a:tbl>
              <a:tblPr firstRow="1" bandRow="1">
                <a:tableStyleId>{5940675A-B579-460E-94D1-54222C63F5DA}</a:tableStyleId>
              </a:tblPr>
              <a:tblGrid>
                <a:gridCol w="1295400"/>
                <a:gridCol w="1055914"/>
                <a:gridCol w="1175657"/>
                <a:gridCol w="587829"/>
                <a:gridCol w="587829"/>
                <a:gridCol w="1175657"/>
                <a:gridCol w="979714"/>
                <a:gridCol w="1371600"/>
              </a:tblGrid>
              <a:tr h="355600">
                <a:tc gridSpan="8">
                  <a:txBody>
                    <a:bodyPr/>
                    <a:lstStyle/>
                    <a:p>
                      <a:r>
                        <a:rPr lang="el-GR" sz="1400" dirty="0" smtClean="0">
                          <a:solidFill>
                            <a:schemeClr val="tx2"/>
                          </a:solidFill>
                        </a:rPr>
                        <a:t>Ισοδύναμη παραγωγή για τα κόστη μετατροπής για την 2</a:t>
                      </a:r>
                      <a:r>
                        <a:rPr lang="el-GR" sz="1400" baseline="30000" dirty="0" smtClean="0">
                          <a:solidFill>
                            <a:schemeClr val="tx2"/>
                          </a:solidFill>
                        </a:rPr>
                        <a:t>η</a:t>
                      </a:r>
                      <a:r>
                        <a:rPr lang="el-GR" sz="1400" baseline="0" dirty="0" smtClean="0">
                          <a:solidFill>
                            <a:schemeClr val="tx2"/>
                          </a:solidFill>
                        </a:rPr>
                        <a:t> </a:t>
                      </a:r>
                      <a:r>
                        <a:rPr lang="el-GR" sz="1400" dirty="0" smtClean="0">
                          <a:solidFill>
                            <a:schemeClr val="tx2"/>
                          </a:solidFill>
                        </a:rPr>
                        <a:t>Εβδομάδα = 4.25 μονάδες εμφιαλωμένου προϊόντος</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dirty="0">
                        <a:solidFill>
                          <a:schemeClr val="tx2"/>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0700">
                <a:tc gridSpan="8">
                  <a:txBody>
                    <a:bodyPr/>
                    <a:lstStyle/>
                    <a:p>
                      <a:r>
                        <a:rPr lang="el-GR" sz="1400" dirty="0" smtClean="0">
                          <a:solidFill>
                            <a:schemeClr val="tx2"/>
                          </a:solidFill>
                        </a:rPr>
                        <a:t>Οι μονάδες ξεκίνησαν και ολοκληρώθηκαν κατά την 2</a:t>
                      </a:r>
                      <a:r>
                        <a:rPr lang="el-GR" sz="1400" baseline="30000" dirty="0" smtClean="0">
                          <a:solidFill>
                            <a:schemeClr val="tx2"/>
                          </a:solidFill>
                        </a:rPr>
                        <a:t>η</a:t>
                      </a:r>
                      <a:r>
                        <a:rPr lang="el-GR" sz="1400" baseline="0" dirty="0" smtClean="0">
                          <a:solidFill>
                            <a:schemeClr val="tx2"/>
                          </a:solidFill>
                        </a:rPr>
                        <a:t> </a:t>
                      </a:r>
                      <a:r>
                        <a:rPr lang="el-GR" sz="1400" dirty="0" smtClean="0">
                          <a:solidFill>
                            <a:schemeClr val="tx2"/>
                          </a:solidFill>
                        </a:rPr>
                        <a:t>Εβδομάδα = 3.0 μονάδες</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5750" indent="-285750">
                        <a:buFont typeface="Arial" panose="020B0604020202020204" pitchFamily="34" charset="0"/>
                        <a:buChar char="•"/>
                      </a:pPr>
                      <a:endParaRPr lang="en-US" sz="1600" dirty="0">
                        <a:solidFill>
                          <a:schemeClr val="tx2"/>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040">
                <a:tc gridSpan="4">
                  <a:txBody>
                    <a:bodyPr/>
                    <a:lstStyle/>
                    <a:p>
                      <a:r>
                        <a:rPr lang="el-GR" sz="1400" dirty="0" smtClean="0">
                          <a:solidFill>
                            <a:schemeClr val="tx2"/>
                          </a:solidFill>
                        </a:rPr>
                        <a:t>Αποθέματα</a:t>
                      </a:r>
                      <a:r>
                        <a:rPr lang="el-GR" sz="1400" baseline="0" dirty="0" smtClean="0">
                          <a:solidFill>
                            <a:schemeClr val="tx2"/>
                          </a:solidFill>
                        </a:rPr>
                        <a:t> Ημικατεργασμένων Αρχής</a:t>
                      </a:r>
                      <a:endParaRPr lang="en-US" sz="1400" dirty="0">
                        <a:solidFill>
                          <a:schemeClr val="tx2"/>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Αποθέματα</a:t>
                      </a:r>
                      <a:r>
                        <a:rPr lang="el-GR" sz="1400" baseline="0" dirty="0" smtClean="0">
                          <a:solidFill>
                            <a:schemeClr val="tx2"/>
                          </a:solidFill>
                        </a:rPr>
                        <a:t> Ημικατεργασμένων Τέλους</a:t>
                      </a:r>
                      <a:endParaRPr lang="en-US" sz="1400" dirty="0" smtClean="0">
                        <a:solidFill>
                          <a:schemeClr val="tx2"/>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0700">
                <a:tc>
                  <a:txBody>
                    <a:bodyPr/>
                    <a:lstStyle/>
                    <a:p>
                      <a:r>
                        <a:rPr lang="el-GR" sz="1400" dirty="0" smtClean="0">
                          <a:solidFill>
                            <a:schemeClr val="tx2"/>
                          </a:solidFill>
                        </a:rPr>
                        <a:t>0.50</a:t>
                      </a:r>
                      <a:endParaRPr lang="en-US" sz="1400" dirty="0">
                        <a:solidFill>
                          <a:schemeClr val="tx2"/>
                        </a:solidFill>
                      </a:endParaRPr>
                    </a:p>
                  </a:txBody>
                  <a:tcPr/>
                </a:tc>
                <a:tc>
                  <a:txBody>
                    <a:bodyPr/>
                    <a:lstStyle/>
                    <a:p>
                      <a:r>
                        <a:rPr lang="el-GR" sz="1400" dirty="0" smtClean="0">
                          <a:solidFill>
                            <a:schemeClr val="tx2"/>
                          </a:solidFill>
                        </a:rPr>
                        <a:t>0.50</a:t>
                      </a:r>
                      <a:endParaRPr lang="en-US" sz="1400" dirty="0">
                        <a:solidFill>
                          <a:schemeClr val="tx2"/>
                        </a:solidFill>
                      </a:endParaRPr>
                    </a:p>
                  </a:txBody>
                  <a:tcPr/>
                </a:tc>
                <a:tc>
                  <a:txBody>
                    <a:bodyPr/>
                    <a:lstStyle/>
                    <a:p>
                      <a:r>
                        <a:rPr lang="el-GR" sz="1400" dirty="0" smtClean="0">
                          <a:solidFill>
                            <a:schemeClr val="tx2"/>
                          </a:solidFill>
                        </a:rPr>
                        <a:t>1.0</a:t>
                      </a:r>
                      <a:endParaRPr lang="en-US" sz="1400" dirty="0">
                        <a:solidFill>
                          <a:schemeClr val="tx2"/>
                        </a:solidFill>
                      </a:endParaRPr>
                    </a:p>
                  </a:txBody>
                  <a:tcPr/>
                </a:tc>
                <a:tc gridSpan="2">
                  <a:txBody>
                    <a:bodyPr/>
                    <a:lstStyle/>
                    <a:p>
                      <a:r>
                        <a:rPr lang="el-GR" sz="1400" dirty="0" smtClean="0">
                          <a:solidFill>
                            <a:schemeClr val="tx2"/>
                          </a:solidFill>
                        </a:rPr>
                        <a:t>1.0</a:t>
                      </a:r>
                      <a:endParaRPr lang="en-US" sz="1400" dirty="0">
                        <a:solidFill>
                          <a:schemeClr val="tx2"/>
                        </a:solidFill>
                      </a:endParaRPr>
                    </a:p>
                  </a:txBody>
                  <a:tcPr/>
                </a:tc>
                <a:tc hMerge="1">
                  <a:txBody>
                    <a:bodyPr/>
                    <a:lstStyle/>
                    <a:p>
                      <a:pPr marL="285750" indent="-285750">
                        <a:buFont typeface="Arial" panose="020B0604020202020204" pitchFamily="34" charset="0"/>
                        <a:buChar char="•"/>
                      </a:pPr>
                      <a:endParaRPr lang="en-US" sz="1600" dirty="0">
                        <a:solidFill>
                          <a:schemeClr val="tx2"/>
                        </a:solidFill>
                      </a:endParaRPr>
                    </a:p>
                  </a:txBody>
                  <a:tcPr/>
                </a:tc>
                <a:tc>
                  <a:txBody>
                    <a:bodyPr/>
                    <a:lstStyle/>
                    <a:p>
                      <a:r>
                        <a:rPr lang="el-GR" sz="1400" dirty="0" smtClean="0">
                          <a:solidFill>
                            <a:schemeClr val="tx2"/>
                          </a:solidFill>
                        </a:rPr>
                        <a:t>1.0</a:t>
                      </a:r>
                      <a:endParaRPr lang="en-US" sz="1400" dirty="0">
                        <a:solidFill>
                          <a:schemeClr val="tx2"/>
                        </a:solidFill>
                      </a:endParaRPr>
                    </a:p>
                  </a:txBody>
                  <a:tcPr/>
                </a:tc>
                <a:tc>
                  <a:txBody>
                    <a:bodyPr/>
                    <a:lstStyle/>
                    <a:p>
                      <a:r>
                        <a:rPr lang="el-GR" sz="1400" dirty="0" smtClean="0">
                          <a:solidFill>
                            <a:schemeClr val="tx2"/>
                          </a:solidFill>
                        </a:rPr>
                        <a:t>0.75</a:t>
                      </a:r>
                      <a:endParaRPr lang="en-US" sz="1400" dirty="0">
                        <a:solidFill>
                          <a:schemeClr val="tx2"/>
                        </a:solidFill>
                      </a:endParaRPr>
                    </a:p>
                  </a:txBody>
                  <a:tcPr/>
                </a:tc>
                <a:tc>
                  <a:txBody>
                    <a:bodyPr/>
                    <a:lstStyle/>
                    <a:p>
                      <a:r>
                        <a:rPr lang="el-GR" sz="1400" dirty="0" smtClean="0">
                          <a:solidFill>
                            <a:schemeClr val="tx2"/>
                          </a:solidFill>
                        </a:rPr>
                        <a:t>0.25</a:t>
                      </a:r>
                      <a:endParaRPr lang="en-US" sz="1400" dirty="0">
                        <a:solidFill>
                          <a:schemeClr val="tx2"/>
                        </a:solidFill>
                      </a:endParaRPr>
                    </a:p>
                  </a:txBody>
                  <a:tcPr/>
                </a:tc>
              </a:tr>
              <a:tr h="365760">
                <a:tc>
                  <a:txBody>
                    <a:bodyPr/>
                    <a:lstStyle/>
                    <a:p>
                      <a:r>
                        <a:rPr lang="el-GR" sz="1400" dirty="0" smtClean="0">
                          <a:solidFill>
                            <a:schemeClr val="tx2"/>
                          </a:solidFill>
                        </a:rPr>
                        <a:t>Α</a:t>
                      </a:r>
                      <a:endParaRPr lang="en-US" sz="1400" dirty="0">
                        <a:solidFill>
                          <a:schemeClr val="tx2"/>
                        </a:solidFill>
                      </a:endParaRPr>
                    </a:p>
                  </a:txBody>
                  <a:tcPr/>
                </a:tc>
                <a:tc>
                  <a:txBody>
                    <a:bodyPr/>
                    <a:lstStyle/>
                    <a:p>
                      <a:endParaRPr lang="en-US" sz="1400"/>
                    </a:p>
                  </a:txBody>
                  <a:tcPr/>
                </a:tc>
                <a:tc>
                  <a:txBody>
                    <a:bodyPr/>
                    <a:lstStyle/>
                    <a:p>
                      <a:r>
                        <a:rPr lang="el-GR" sz="1400" dirty="0" smtClean="0">
                          <a:solidFill>
                            <a:schemeClr val="tx2"/>
                          </a:solidFill>
                        </a:rPr>
                        <a:t>Β</a:t>
                      </a:r>
                      <a:endParaRPr lang="en-US" sz="1400" dirty="0">
                        <a:solidFill>
                          <a:schemeClr val="tx2"/>
                        </a:solidFill>
                      </a:endParaRPr>
                    </a:p>
                  </a:txBody>
                  <a:tcPr/>
                </a:tc>
                <a:tc gridSpan="2">
                  <a:txBody>
                    <a:bodyPr/>
                    <a:lstStyle/>
                    <a:p>
                      <a:r>
                        <a:rPr lang="el-GR" sz="1400" dirty="0" smtClean="0">
                          <a:solidFill>
                            <a:schemeClr val="tx2"/>
                          </a:solidFill>
                        </a:rPr>
                        <a:t>Γ</a:t>
                      </a:r>
                      <a:endParaRPr lang="en-US" sz="1400" dirty="0">
                        <a:solidFill>
                          <a:schemeClr val="tx2"/>
                        </a:solidFill>
                      </a:endParaRPr>
                    </a:p>
                  </a:txBody>
                  <a:tcPr/>
                </a:tc>
                <a:tc hMerge="1">
                  <a:txBody>
                    <a:bodyPr/>
                    <a:lstStyle/>
                    <a:p>
                      <a:endParaRPr lang="en-US" sz="1600" dirty="0">
                        <a:solidFill>
                          <a:schemeClr val="tx2"/>
                        </a:solidFill>
                      </a:endParaRPr>
                    </a:p>
                  </a:txBody>
                  <a:tcPr/>
                </a:tc>
                <a:tc>
                  <a:txBody>
                    <a:bodyPr/>
                    <a:lstStyle/>
                    <a:p>
                      <a:r>
                        <a:rPr lang="el-GR" sz="1400" dirty="0" smtClean="0">
                          <a:solidFill>
                            <a:schemeClr val="tx2"/>
                          </a:solidFill>
                        </a:rPr>
                        <a:t>Δ</a:t>
                      </a:r>
                      <a:endParaRPr lang="en-US" sz="1400" dirty="0">
                        <a:solidFill>
                          <a:schemeClr val="tx2"/>
                        </a:solidFill>
                      </a:endParaRPr>
                    </a:p>
                  </a:txBody>
                  <a:tcPr/>
                </a:tc>
                <a:tc>
                  <a:txBody>
                    <a:bodyPr/>
                    <a:lstStyle/>
                    <a:p>
                      <a:r>
                        <a:rPr lang="el-GR" sz="1400" dirty="0" smtClean="0">
                          <a:solidFill>
                            <a:schemeClr val="tx2"/>
                          </a:solidFill>
                        </a:rPr>
                        <a:t>Ε</a:t>
                      </a:r>
                      <a:endParaRPr lang="en-US" sz="1400" dirty="0">
                        <a:solidFill>
                          <a:schemeClr val="tx2"/>
                        </a:solidFill>
                      </a:endParaRPr>
                    </a:p>
                  </a:txBody>
                  <a:tcPr/>
                </a:tc>
                <a:tc>
                  <a:txBody>
                    <a:bodyPr/>
                    <a:lstStyle/>
                    <a:p>
                      <a:endParaRPr lang="en-US" sz="1400" dirty="0">
                        <a:solidFill>
                          <a:schemeClr val="tx2"/>
                        </a:solidFill>
                      </a:endParaRPr>
                    </a:p>
                  </a:txBody>
                  <a:tcPr/>
                </a:tc>
              </a:tr>
              <a:tr h="520700">
                <a:tc>
                  <a:txBody>
                    <a:bodyPr/>
                    <a:lstStyle/>
                    <a:p>
                      <a:r>
                        <a:rPr lang="el-GR" sz="1400" dirty="0" smtClean="0">
                          <a:solidFill>
                            <a:schemeClr val="tx2"/>
                          </a:solidFill>
                        </a:rPr>
                        <a:t>1</a:t>
                      </a:r>
                      <a:r>
                        <a:rPr lang="el-GR" sz="1400" baseline="30000" dirty="0" smtClean="0">
                          <a:solidFill>
                            <a:schemeClr val="tx2"/>
                          </a:solidFill>
                        </a:rPr>
                        <a:t>η</a:t>
                      </a:r>
                      <a:r>
                        <a:rPr lang="el-GR" sz="1400" dirty="0" smtClean="0">
                          <a:solidFill>
                            <a:schemeClr val="tx2"/>
                          </a:solidFill>
                        </a:rPr>
                        <a:t> ΕΒΔΟΜΑΔΑ</a:t>
                      </a:r>
                      <a:endParaRPr lang="en-US" sz="1400" dirty="0">
                        <a:solidFill>
                          <a:schemeClr val="tx2"/>
                        </a:solidFill>
                      </a:endParaRPr>
                    </a:p>
                  </a:txBody>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2</a:t>
                      </a:r>
                      <a:r>
                        <a:rPr lang="el-GR" sz="1400" baseline="30000" dirty="0" smtClean="0">
                          <a:solidFill>
                            <a:schemeClr val="tx2"/>
                          </a:solidFill>
                        </a:rPr>
                        <a:t>η</a:t>
                      </a:r>
                      <a:r>
                        <a:rPr lang="el-GR" sz="1400" dirty="0" smtClean="0">
                          <a:solidFill>
                            <a:schemeClr val="tx2"/>
                          </a:solidFill>
                        </a:rPr>
                        <a:t> ΕΒΔΟΜΑΔΑ</a:t>
                      </a:r>
                      <a:endParaRPr lang="en-US" sz="1400" dirty="0" smtClean="0">
                        <a:solidFill>
                          <a:schemeClr val="tx2"/>
                        </a:solidFill>
                      </a:endParaRPr>
                    </a:p>
                  </a:txBody>
                  <a:tcPr/>
                </a:tc>
                <a:tc hMerge="1">
                  <a:txBody>
                    <a:bodyPr/>
                    <a:lstStyle/>
                    <a:p>
                      <a:endParaRPr lang="en-US"/>
                    </a:p>
                  </a:txBody>
                  <a:tcPr/>
                </a:tc>
                <a:tc hMerge="1">
                  <a:txBody>
                    <a:bodyPr/>
                    <a:lstStyle/>
                    <a:p>
                      <a:endParaRPr lang="en-US"/>
                    </a:p>
                  </a:txBody>
                  <a:tcPr/>
                </a:tc>
                <a:tc hMerge="1">
                  <a:txBody>
                    <a:bodyPr/>
                    <a:lstStyle/>
                    <a:p>
                      <a:pPr marL="285750" indent="-285750">
                        <a:buFont typeface="Arial" panose="020B0604020202020204" pitchFamily="34" charset="0"/>
                        <a:buChar char="•"/>
                      </a:pPr>
                      <a:endParaRPr lang="en-US" sz="1600" dirty="0">
                        <a:solidFill>
                          <a:schemeClr val="tx2"/>
                        </a:solidFill>
                      </a:endParaRPr>
                    </a:p>
                  </a:txBody>
                  <a:tcPr/>
                </a:tc>
                <a:tc hMerge="1">
                  <a:txBody>
                    <a:bodyPr/>
                    <a:lstStyle/>
                    <a:p>
                      <a:endParaRPr lang="en-US" dirty="0"/>
                    </a:p>
                  </a:txBody>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3</a:t>
                      </a:r>
                      <a:r>
                        <a:rPr lang="el-GR" sz="1400" baseline="30000" dirty="0" smtClean="0">
                          <a:solidFill>
                            <a:schemeClr val="tx2"/>
                          </a:solidFill>
                        </a:rPr>
                        <a:t>η</a:t>
                      </a:r>
                      <a:r>
                        <a:rPr lang="el-GR" sz="1400" dirty="0" smtClean="0">
                          <a:solidFill>
                            <a:schemeClr val="tx2"/>
                          </a:solidFill>
                        </a:rPr>
                        <a:t> ΕΒΔΟΜΑΔΑ</a:t>
                      </a:r>
                      <a:endParaRPr lang="en-US" sz="1400" dirty="0" smtClean="0">
                        <a:solidFill>
                          <a:schemeClr val="tx2"/>
                        </a:solidFill>
                      </a:endParaRPr>
                    </a:p>
                    <a:p>
                      <a:endParaRPr lang="en-US" sz="1400" dirty="0"/>
                    </a:p>
                  </a:txBody>
                  <a:tcPr/>
                </a:tc>
              </a:tr>
            </a:tbl>
          </a:graphicData>
        </a:graphic>
      </p:graphicFrame>
      <p:sp>
        <p:nvSpPr>
          <p:cNvPr id="2" name="Rectangle 1"/>
          <p:cNvSpPr/>
          <p:nvPr/>
        </p:nvSpPr>
        <p:spPr>
          <a:xfrm>
            <a:off x="381000" y="5181600"/>
            <a:ext cx="8534400" cy="1015663"/>
          </a:xfrm>
          <a:prstGeom prst="rect">
            <a:avLst/>
          </a:prstGeom>
        </p:spPr>
        <p:txBody>
          <a:bodyPr wrap="square">
            <a:spAutoFit/>
          </a:bodyPr>
          <a:lstStyle/>
          <a:p>
            <a:r>
              <a:rPr lang="en-US" sz="1200" dirty="0" err="1"/>
              <a:t>Σημείωση</a:t>
            </a:r>
            <a:r>
              <a:rPr lang="en-US" sz="1200" dirty="0"/>
              <a:t>: Τα </a:t>
            </a:r>
            <a:r>
              <a:rPr lang="el-GR" sz="1200" dirty="0" smtClean="0"/>
              <a:t>κόστη </a:t>
            </a:r>
            <a:r>
              <a:rPr lang="en-US" sz="1200" dirty="0" err="1" smtClean="0"/>
              <a:t>μετ</a:t>
            </a:r>
            <a:r>
              <a:rPr lang="en-US" sz="1200" dirty="0" smtClean="0"/>
              <a:t>ατροπής </a:t>
            </a:r>
            <a:r>
              <a:rPr lang="en-US" sz="1200" dirty="0"/>
              <a:t>(το κόστος </a:t>
            </a:r>
            <a:r>
              <a:rPr lang="en-US" sz="1200" dirty="0" smtClean="0"/>
              <a:t>άμεσης </a:t>
            </a:r>
            <a:r>
              <a:rPr lang="en-US" sz="1200" dirty="0"/>
              <a:t>εργασίας και των γενικών </a:t>
            </a:r>
            <a:r>
              <a:rPr lang="el-GR" sz="1200" dirty="0" smtClean="0"/>
              <a:t>βιομηχανικών </a:t>
            </a:r>
            <a:r>
              <a:rPr lang="en-US" sz="1200" dirty="0" err="1" smtClean="0"/>
              <a:t>εξόδων</a:t>
            </a:r>
            <a:r>
              <a:rPr lang="en-US" sz="1200" dirty="0"/>
              <a:t>) </a:t>
            </a:r>
            <a:r>
              <a:rPr lang="el-GR" sz="1200" dirty="0" smtClean="0"/>
              <a:t>πραγματοποιούνται </a:t>
            </a:r>
            <a:r>
              <a:rPr lang="en-US" sz="1200" dirty="0" err="1" smtClean="0"/>
              <a:t>ομοιόμορφ</a:t>
            </a:r>
            <a:r>
              <a:rPr lang="en-US" sz="1200" dirty="0" smtClean="0"/>
              <a:t>α </a:t>
            </a:r>
            <a:r>
              <a:rPr lang="en-US" sz="1200" dirty="0"/>
              <a:t>καθώς κάθε φυσική μονάδα </a:t>
            </a:r>
            <a:r>
              <a:rPr lang="el-GR" sz="1200" dirty="0" smtClean="0"/>
              <a:t>γάλακτος μεταφέρεται </a:t>
            </a:r>
            <a:r>
              <a:rPr lang="en-US" sz="1200" dirty="0" err="1" smtClean="0"/>
              <a:t>μέσω</a:t>
            </a:r>
            <a:r>
              <a:rPr lang="en-US" sz="1200" dirty="0" smtClean="0"/>
              <a:t> </a:t>
            </a:r>
            <a:r>
              <a:rPr lang="en-US" sz="1200" dirty="0"/>
              <a:t>της παραγωγής. Η </a:t>
            </a:r>
            <a:r>
              <a:rPr lang="en-US" sz="1200" dirty="0" err="1"/>
              <a:t>ισοδύν</a:t>
            </a:r>
            <a:r>
              <a:rPr lang="en-US" sz="1200" dirty="0"/>
              <a:t>αμη παραγωγή για την </a:t>
            </a:r>
            <a:r>
              <a:rPr lang="el-GR" sz="1200" dirty="0" smtClean="0"/>
              <a:t>2</a:t>
            </a:r>
            <a:r>
              <a:rPr lang="el-GR" sz="1200" baseline="30000" dirty="0" smtClean="0"/>
              <a:t>η</a:t>
            </a:r>
            <a:r>
              <a:rPr lang="el-GR" sz="1200" dirty="0" smtClean="0"/>
              <a:t> </a:t>
            </a:r>
            <a:r>
              <a:rPr lang="en-US" sz="1200" dirty="0" smtClean="0"/>
              <a:t>Εβ</a:t>
            </a:r>
            <a:r>
              <a:rPr lang="en-US" sz="1200" dirty="0" err="1" smtClean="0"/>
              <a:t>δομάδ</a:t>
            </a:r>
            <a:r>
              <a:rPr lang="en-US" sz="1200" dirty="0" smtClean="0"/>
              <a:t>α είναι 4</a:t>
            </a:r>
            <a:r>
              <a:rPr lang="el-GR" sz="1200" dirty="0" smtClean="0"/>
              <a:t>.</a:t>
            </a:r>
            <a:r>
              <a:rPr lang="en-US" sz="1200" dirty="0" smtClean="0"/>
              <a:t>25 </a:t>
            </a:r>
            <a:r>
              <a:rPr lang="en-US" sz="1200" dirty="0"/>
              <a:t>μονάδες </a:t>
            </a:r>
            <a:r>
              <a:rPr lang="en-US" sz="1200" dirty="0" err="1"/>
              <a:t>γι</a:t>
            </a:r>
            <a:r>
              <a:rPr lang="en-US" sz="1200" dirty="0"/>
              <a:t>α </a:t>
            </a:r>
            <a:r>
              <a:rPr lang="el-GR" sz="1200" dirty="0" smtClean="0"/>
              <a:t>τα κόστη </a:t>
            </a:r>
            <a:r>
              <a:rPr lang="en-US" sz="1200" dirty="0" err="1"/>
              <a:t>μετ</a:t>
            </a:r>
            <a:r>
              <a:rPr lang="en-US" sz="1200" dirty="0"/>
              <a:t>ατροπής </a:t>
            </a:r>
            <a:r>
              <a:rPr lang="en-US" sz="1200" dirty="0" smtClean="0"/>
              <a:t>. </a:t>
            </a:r>
            <a:r>
              <a:rPr lang="en-US" sz="1200" dirty="0" err="1"/>
              <a:t>Αλλά</a:t>
            </a:r>
            <a:r>
              <a:rPr lang="en-US" sz="1200" dirty="0"/>
              <a:t> </a:t>
            </a:r>
            <a:r>
              <a:rPr lang="en-US" sz="1200" dirty="0" smtClean="0"/>
              <a:t>τ</a:t>
            </a:r>
            <a:r>
              <a:rPr lang="el-GR" sz="1200" dirty="0" smtClean="0"/>
              <a:t>α </a:t>
            </a:r>
            <a:r>
              <a:rPr lang="en-US" sz="1200" dirty="0" err="1" smtClean="0"/>
              <a:t>κόστ</a:t>
            </a:r>
            <a:r>
              <a:rPr lang="el-GR" sz="1200" dirty="0" smtClean="0"/>
              <a:t>η</a:t>
            </a:r>
            <a:r>
              <a:rPr lang="en-US" sz="1200" dirty="0" smtClean="0"/>
              <a:t>  </a:t>
            </a:r>
            <a:r>
              <a:rPr lang="en-US" sz="1200" dirty="0" err="1" smtClean="0"/>
              <a:t>άμεσ</a:t>
            </a:r>
            <a:r>
              <a:rPr lang="el-GR" sz="1200" dirty="0" smtClean="0"/>
              <a:t>ων</a:t>
            </a:r>
            <a:r>
              <a:rPr lang="en-US" sz="1200" dirty="0" smtClean="0"/>
              <a:t> </a:t>
            </a:r>
            <a:r>
              <a:rPr lang="en-US" sz="1200" dirty="0" err="1" smtClean="0"/>
              <a:t>υλικών</a:t>
            </a:r>
            <a:r>
              <a:rPr lang="en-US" sz="1200" dirty="0" smtClean="0"/>
              <a:t> π</a:t>
            </a:r>
            <a:r>
              <a:rPr lang="en-US" sz="1200" dirty="0" err="1" smtClean="0"/>
              <a:t>ροστίθε</a:t>
            </a:r>
            <a:r>
              <a:rPr lang="el-GR" sz="1200" dirty="0" smtClean="0"/>
              <a:t>ν</a:t>
            </a:r>
            <a:r>
              <a:rPr lang="en-US" sz="1200" dirty="0" smtClean="0"/>
              <a:t>ται </a:t>
            </a:r>
            <a:r>
              <a:rPr lang="en-US" sz="1200" dirty="0"/>
              <a:t>στην παραγωγή στην αρχή της διαδικασίας. Επ</a:t>
            </a:r>
            <a:r>
              <a:rPr lang="en-US" sz="1200" dirty="0" err="1"/>
              <a:t>ειδή</a:t>
            </a:r>
            <a:r>
              <a:rPr lang="en-US" sz="1200" dirty="0"/>
              <a:t> </a:t>
            </a:r>
            <a:r>
              <a:rPr lang="en-US" sz="1200" dirty="0" err="1"/>
              <a:t>την</a:t>
            </a:r>
            <a:r>
              <a:rPr lang="en-US" sz="1200" dirty="0"/>
              <a:t> </a:t>
            </a:r>
            <a:r>
              <a:rPr lang="el-GR" sz="1200" dirty="0"/>
              <a:t>2</a:t>
            </a:r>
            <a:r>
              <a:rPr lang="el-GR" sz="1200" baseline="30000" dirty="0"/>
              <a:t>η</a:t>
            </a:r>
            <a:r>
              <a:rPr lang="el-GR" sz="1200" dirty="0"/>
              <a:t> </a:t>
            </a:r>
            <a:r>
              <a:rPr lang="en-US" sz="1200" dirty="0"/>
              <a:t>Εβ</a:t>
            </a:r>
            <a:r>
              <a:rPr lang="en-US" sz="1200" dirty="0" err="1"/>
              <a:t>δομάδ</a:t>
            </a:r>
            <a:r>
              <a:rPr lang="en-US" sz="1200" dirty="0"/>
              <a:t>α </a:t>
            </a:r>
            <a:r>
              <a:rPr lang="en-US" sz="1200" dirty="0" smtClean="0"/>
              <a:t>εισήχθησαν </a:t>
            </a:r>
            <a:r>
              <a:rPr lang="en-US" sz="1200" dirty="0"/>
              <a:t>στην </a:t>
            </a:r>
            <a:r>
              <a:rPr lang="en-US" sz="1200" dirty="0" smtClean="0"/>
              <a:t>παρα</a:t>
            </a:r>
            <a:r>
              <a:rPr lang="el-GR" sz="1200" dirty="0" smtClean="0"/>
              <a:t>γωγή </a:t>
            </a:r>
            <a:r>
              <a:rPr lang="en-US" sz="1200" dirty="0" err="1"/>
              <a:t>τέσσερις</a:t>
            </a:r>
            <a:r>
              <a:rPr lang="en-US" sz="1200" dirty="0" smtClean="0"/>
              <a:t> </a:t>
            </a:r>
            <a:r>
              <a:rPr lang="en-US" sz="1200" dirty="0"/>
              <a:t>φυσικές </a:t>
            </a:r>
            <a:r>
              <a:rPr lang="en-US" sz="1200" dirty="0" err="1"/>
              <a:t>μονάδες</a:t>
            </a:r>
            <a:r>
              <a:rPr lang="en-US" sz="1200" dirty="0"/>
              <a:t> </a:t>
            </a:r>
            <a:r>
              <a:rPr lang="el-GR" sz="1200" dirty="0" smtClean="0"/>
              <a:t>γάλακτος</a:t>
            </a:r>
            <a:r>
              <a:rPr lang="en-US" sz="1200" dirty="0" smtClean="0"/>
              <a:t>, </a:t>
            </a:r>
            <a:r>
              <a:rPr lang="en-US" sz="1200" dirty="0"/>
              <a:t>η αντίστοιχη παραγωγή για την εβδομάδα είναι </a:t>
            </a:r>
            <a:r>
              <a:rPr lang="en-US" sz="1200" dirty="0" smtClean="0"/>
              <a:t>4</a:t>
            </a:r>
            <a:r>
              <a:rPr lang="el-GR" sz="1200" dirty="0" smtClean="0"/>
              <a:t>.</a:t>
            </a:r>
            <a:r>
              <a:rPr lang="en-US" sz="1200" dirty="0" smtClean="0"/>
              <a:t>0 </a:t>
            </a:r>
            <a:r>
              <a:rPr lang="en-US" sz="1200" dirty="0"/>
              <a:t>μονάδες </a:t>
            </a:r>
            <a:r>
              <a:rPr lang="en-US" sz="1200" dirty="0" err="1"/>
              <a:t>γι</a:t>
            </a:r>
            <a:r>
              <a:rPr lang="en-US" sz="1200" dirty="0"/>
              <a:t>α κόστ</a:t>
            </a:r>
            <a:r>
              <a:rPr lang="el-GR" sz="1200" dirty="0"/>
              <a:t>η</a:t>
            </a:r>
            <a:r>
              <a:rPr lang="en-US" sz="1200" dirty="0"/>
              <a:t>  </a:t>
            </a:r>
            <a:r>
              <a:rPr lang="en-US" sz="1200" dirty="0" err="1"/>
              <a:t>άμεσ</a:t>
            </a:r>
            <a:r>
              <a:rPr lang="el-GR" sz="1200" dirty="0"/>
              <a:t>ων</a:t>
            </a:r>
            <a:r>
              <a:rPr lang="en-US" sz="1200" dirty="0"/>
              <a:t> </a:t>
            </a:r>
            <a:r>
              <a:rPr lang="en-US" sz="1200" dirty="0" err="1" smtClean="0"/>
              <a:t>υλικώ</a:t>
            </a:r>
            <a:r>
              <a:rPr lang="el-GR" sz="1200" dirty="0" smtClean="0"/>
              <a:t>ν</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n-US" dirty="0"/>
              <a:t>Ι</a:t>
            </a:r>
            <a:r>
              <a:rPr lang="el-GR" altLang="en-US" dirty="0" smtClean="0"/>
              <a:t>σοδύναμη </a:t>
            </a:r>
            <a:r>
              <a:rPr lang="el-GR" altLang="en-US" dirty="0"/>
              <a:t>Π</a:t>
            </a:r>
            <a:r>
              <a:rPr lang="el-GR" altLang="en-US" dirty="0" smtClean="0"/>
              <a:t>αραγωγή</a:t>
            </a:r>
            <a:r>
              <a:rPr lang="en-US" altLang="en-US" dirty="0" smtClean="0"/>
              <a:t> </a:t>
            </a:r>
            <a:r>
              <a:rPr lang="el-GR" altLang="en-US" dirty="0" smtClean="0"/>
              <a:t>για Άμεσα </a:t>
            </a:r>
            <a:r>
              <a:rPr lang="el-GR" altLang="en-US" dirty="0"/>
              <a:t>Υ</a:t>
            </a:r>
            <a:r>
              <a:rPr lang="el-GR" altLang="en-US" dirty="0" smtClean="0"/>
              <a:t>λικά</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Στην </a:t>
            </a:r>
            <a:r>
              <a:rPr lang="en-US" altLang="en-US" sz="2000" dirty="0" smtClean="0">
                <a:latin typeface="Tw Cen MT" panose="020B0602020104020603" pitchFamily="34" charset="0"/>
                <a:cs typeface="Times New Roman" panose="02020603050405020304" pitchFamily="18" charset="0"/>
              </a:rPr>
              <a:t>Milk Products, </a:t>
            </a:r>
            <a:r>
              <a:rPr lang="el-GR" altLang="en-US" sz="2000" dirty="0" smtClean="0">
                <a:latin typeface="Tw Cen MT" panose="020B0602020104020603" pitchFamily="34" charset="0"/>
                <a:cs typeface="Times New Roman" panose="02020603050405020304" pitchFamily="18" charset="0"/>
              </a:rPr>
              <a:t>όλα τα άμεσα υλικά</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προστίθενται στην αρχή της παραγωγής</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Έτσι, η μονάδα που ήταν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ημιτελής/ημιέτοιμη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στην αρχή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2</a:t>
            </a:r>
            <a:r>
              <a:rPr lang="el-GR" altLang="en-US" sz="2000" baseline="30000" dirty="0" smtClean="0">
                <a:latin typeface="Tw Cen MT" panose="020B0602020104020603" pitchFamily="34" charset="0"/>
                <a:ea typeface="Times New Roman" panose="02020603050405020304" pitchFamily="18" charset="0"/>
                <a:cs typeface="Times New Roman" panose="02020603050405020304" pitchFamily="18" charset="0"/>
              </a:rPr>
              <a:t>ης</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εβδομάδας είχε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όλα τα άμεσα υλικά που προστέθηκαν κατά την προηγούμενη εβδομάδα.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Δεν περιλαμβάνονται άμεσα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υλικά για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αυτή τη μονάδα κατά τον</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υπολογισμό των ισοδύναμων μονάδων της 2</a:t>
            </a:r>
            <a:r>
              <a:rPr lang="el-GR" altLang="en-US" sz="2000" baseline="30000" dirty="0">
                <a:latin typeface="Tw Cen MT" panose="020B0602020104020603" pitchFamily="34" charset="0"/>
                <a:ea typeface="Times New Roman" panose="02020603050405020304" pitchFamily="18" charset="0"/>
                <a:cs typeface="Times New Roman" panose="02020603050405020304" pitchFamily="18" charset="0"/>
              </a:rPr>
              <a:t>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εβδομάδας για τις αρχικές μονάδες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αποθεμάτων.</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2</a:t>
            </a:r>
            <a:r>
              <a:rPr lang="el-GR" altLang="en-US" sz="2000" baseline="30000" dirty="0" smtClean="0">
                <a:latin typeface="Tw Cen MT" panose="020B0602020104020603" pitchFamily="34" charset="0"/>
                <a:ea typeface="Times New Roman" panose="02020603050405020304" pitchFamily="18" charset="0"/>
                <a:cs typeface="Times New Roman" panose="02020603050405020304" pitchFamily="18" charset="0"/>
              </a:rPr>
              <a:t>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Εβδομάδα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ξεκίνησαν οι εργασίες σε τέσσερις νέες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νέες μονάδες – στις τρεις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μονάδες που ολοκληρώθηκαν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μονάδα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ήταν ολοκληρωμένη κατά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τρία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τέταρτα στο τέλος της προηγούμενης εβδομάδας.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Έτσι, η ισοδύναμη παραγωγή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άμεσων υλικών την 2</a:t>
            </a:r>
            <a:r>
              <a:rPr lang="el-GR" altLang="en-US" sz="2000" baseline="30000" dirty="0" smtClean="0">
                <a:latin typeface="Tw Cen MT" panose="020B0602020104020603" pitchFamily="34" charset="0"/>
                <a:ea typeface="Times New Roman" panose="02020603050405020304" pitchFamily="18" charset="0"/>
                <a:cs typeface="Times New Roman" panose="02020603050405020304" pitchFamily="18" charset="0"/>
              </a:rPr>
              <a:t>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Εβδομάδα ήταν 4.0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μονάδες.</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655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52400"/>
            <a:ext cx="8305800" cy="914400"/>
          </a:xfrm>
        </p:spPr>
        <p:txBody>
          <a:bodyPr/>
          <a:lstStyle/>
          <a:p>
            <a:r>
              <a:rPr lang="el-GR" altLang="en-US" dirty="0"/>
              <a:t>Ι</a:t>
            </a:r>
            <a:r>
              <a:rPr lang="el-GR" altLang="en-US" dirty="0" smtClean="0"/>
              <a:t>σοδύναμη </a:t>
            </a:r>
            <a:r>
              <a:rPr lang="el-GR" altLang="en-US" dirty="0"/>
              <a:t>Π</a:t>
            </a:r>
            <a:r>
              <a:rPr lang="el-GR" altLang="en-US" dirty="0" smtClean="0"/>
              <a:t>αραγωγή</a:t>
            </a:r>
            <a:r>
              <a:rPr lang="en-US" altLang="en-US" dirty="0" smtClean="0"/>
              <a:t> </a:t>
            </a:r>
            <a:r>
              <a:rPr lang="el-GR" altLang="en-US" dirty="0" smtClean="0"/>
              <a:t>για τα Κόστη Μετατροπής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ισοδύναμη παραγωγή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για τα κόστη μετατροπής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κατά τη διάρκεια της 2</a:t>
            </a:r>
            <a:r>
              <a:rPr lang="el-GR" altLang="en-US" sz="2000" baseline="30000" dirty="0" smtClean="0">
                <a:latin typeface="Tw Cen MT" panose="020B0602020104020603" pitchFamily="34" charset="0"/>
                <a:cs typeface="Times New Roman" panose="02020603050405020304" pitchFamily="18" charset="0"/>
              </a:rPr>
              <a:t>ης</a:t>
            </a:r>
            <a:r>
              <a:rPr lang="el-GR" altLang="en-US" sz="2000" dirty="0">
                <a:latin typeface="Tw Cen MT" panose="020B0602020104020603" pitchFamily="34" charset="0"/>
                <a:cs typeface="Times New Roman" panose="02020603050405020304" pitchFamily="18" charset="0"/>
              </a:rPr>
              <a:t> εβδομάδας αποτελείται από τα τρία ακόλουθα </a:t>
            </a:r>
            <a:r>
              <a:rPr lang="el-GR" altLang="en-US" sz="2000" dirty="0" smtClean="0">
                <a:latin typeface="Tw Cen MT" panose="020B0602020104020603" pitchFamily="34" charset="0"/>
                <a:cs typeface="Times New Roman" panose="02020603050405020304" pitchFamily="18" charset="0"/>
              </a:rPr>
              <a:t>στοιχεία:</a:t>
            </a:r>
            <a:endParaRPr lang="en-US" altLang="en-US" sz="2000" dirty="0" smtClean="0">
              <a:latin typeface="Tw Cen MT" panose="020B0602020104020603" pitchFamily="34" charset="0"/>
              <a:cs typeface="Times New Roman" panose="02020603050405020304" pitchFamily="18" charset="0"/>
            </a:endParaRP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κόστος ολοκλήρωσης των ημιέτοιμων μονάδων στα αρχικά αποθέματα ημικατεργασμένων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(0.50)</a:t>
            </a: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κόστος για να ξεκινήσουν και 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ολοκληρωθούν οι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τρεις ολοκληρωμένες μονάδες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(3.0)</a:t>
            </a: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κόστος για να ξεκινήσει η εργασία στην κατά τα τρία τέταρτα ολοκληρωμένη μονάδα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στα τελικά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αποθέματα ημικατεργασμένων</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(0.75)</a:t>
            </a:r>
          </a:p>
        </p:txBody>
      </p:sp>
      <p:sp>
        <p:nvSpPr>
          <p:cNvPr id="665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3939572729"/>
              </p:ext>
            </p:extLst>
          </p:nvPr>
        </p:nvGraphicFramePr>
        <p:xfrm>
          <a:off x="533400" y="4572000"/>
          <a:ext cx="8153397" cy="1645920"/>
        </p:xfrm>
        <a:graphic>
          <a:graphicData uri="http://schemas.openxmlformats.org/drawingml/2006/table">
            <a:tbl>
              <a:tblPr firstRow="1" bandRow="1">
                <a:tableStyleId>{5940675A-B579-460E-94D1-54222C63F5DA}</a:tableStyleId>
              </a:tblPr>
              <a:tblGrid>
                <a:gridCol w="2895600"/>
                <a:gridCol w="381000"/>
                <a:gridCol w="1219200"/>
                <a:gridCol w="381000"/>
                <a:gridCol w="1752600"/>
                <a:gridCol w="359226"/>
                <a:gridCol w="1164771"/>
              </a:tblGrid>
              <a:tr h="457200">
                <a:tc>
                  <a:txBody>
                    <a:bodyPr/>
                    <a:lstStyle/>
                    <a:p>
                      <a:pPr algn="ctr"/>
                      <a:r>
                        <a:rPr lang="el-GR" sz="1400" dirty="0" smtClean="0">
                          <a:solidFill>
                            <a:sysClr val="windowText" lastClr="000000"/>
                          </a:solidFill>
                        </a:rPr>
                        <a:t>Σύνολο Ισοδύναμων</a:t>
                      </a:r>
                      <a:r>
                        <a:rPr lang="el-GR" sz="1400" baseline="0" dirty="0" smtClean="0">
                          <a:solidFill>
                            <a:sysClr val="windowText" lastClr="000000"/>
                          </a:solidFill>
                        </a:rPr>
                        <a:t> Μονάδων για τα Κόστη Μετατροπής</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Αποθέματα Αρχής</a:t>
                      </a:r>
                      <a:endParaRPr lang="en-US" sz="1400" dirty="0" smtClean="0">
                        <a:solidFill>
                          <a:sysClr val="windowText" lastClr="000000"/>
                        </a:solidFill>
                      </a:endParaRPr>
                    </a:p>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Μονάδες που Ξεκίνησαν και Ολοκληρώθηκαν</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Αποθέματα Τέλους</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7200">
                <a:tc>
                  <a:txBody>
                    <a:bodyPr/>
                    <a:lstStyle/>
                    <a:p>
                      <a:pPr algn="ctr"/>
                      <a:endParaRPr lang="en-US" sz="140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a:t>
                      </a:r>
                      <a:endParaRPr lang="en-US" sz="1400" dirty="0" smtClean="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0.50 μονάδα</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a:t>
                      </a:r>
                      <a:endParaRPr lang="en-US" sz="1400" dirty="0" smtClean="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3.0 μονάδες</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0.75 μονάδα</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7200">
                <a:tc>
                  <a:txBody>
                    <a:bodyPr/>
                    <a:lstStyle/>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a:t>
                      </a:r>
                      <a:endParaRPr lang="en-US" sz="1400" dirty="0" smtClean="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400" dirty="0" smtClean="0">
                          <a:solidFill>
                            <a:sysClr val="windowText" lastClr="000000"/>
                          </a:solidFill>
                        </a:rPr>
                        <a:t>4.25 μονάδες</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altLang="en-US" dirty="0"/>
              <a:t>Σύνοψη </a:t>
            </a:r>
            <a:r>
              <a:rPr lang="el-GR" altLang="en-US" dirty="0" smtClean="0"/>
              <a:t>της Ισοδύναμης </a:t>
            </a:r>
            <a:r>
              <a:rPr lang="el-GR" altLang="en-US" dirty="0"/>
              <a:t>Παραγωγής</a:t>
            </a:r>
            <a:endParaRPr lang="en-US" altLang="en-US" dirty="0" smtClean="0"/>
          </a:p>
        </p:txBody>
      </p:sp>
      <p:sp>
        <p:nvSpPr>
          <p:cNvPr id="6758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
        <p:nvSpPr>
          <p:cNvPr id="67588" name="TextBox 5"/>
          <p:cNvSpPr txBox="1">
            <a:spLocks noChangeArrowheads="1"/>
          </p:cNvSpPr>
          <p:nvPr/>
        </p:nvSpPr>
        <p:spPr bwMode="auto">
          <a:xfrm>
            <a:off x="1066800" y="5105400"/>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1600" dirty="0">
                <a:solidFill>
                  <a:schemeClr val="tx2"/>
                </a:solidFill>
                <a:latin typeface="Tw Cen MT" panose="020B0602020104020603" pitchFamily="34" charset="0"/>
              </a:rPr>
              <a:t>Στην πραγματικότητα</a:t>
            </a:r>
            <a:r>
              <a:rPr lang="en-US" altLang="en-US" sz="1600" dirty="0" smtClean="0">
                <a:solidFill>
                  <a:srgbClr val="000000"/>
                </a:solidFill>
                <a:latin typeface="Tw Cen MT" panose="020B0602020104020603" pitchFamily="34" charset="0"/>
              </a:rPr>
              <a:t>, </a:t>
            </a:r>
            <a:r>
              <a:rPr lang="el-GR" altLang="en-US" sz="1600" dirty="0">
                <a:solidFill>
                  <a:srgbClr val="000000"/>
                </a:solidFill>
                <a:latin typeface="Tw Cen MT" panose="020B0602020104020603" pitchFamily="34" charset="0"/>
              </a:rPr>
              <a:t>ο</a:t>
            </a:r>
            <a:r>
              <a:rPr lang="el-GR" altLang="en-US" sz="1600" dirty="0" smtClean="0">
                <a:solidFill>
                  <a:srgbClr val="000000"/>
                </a:solidFill>
                <a:latin typeface="Tw Cen MT" panose="020B0602020104020603" pitchFamily="34" charset="0"/>
              </a:rPr>
              <a:t> αριθμός των ημιέτοιμων</a:t>
            </a:r>
            <a:r>
              <a:rPr lang="en-US" altLang="en-US" sz="1600" dirty="0" smtClean="0">
                <a:solidFill>
                  <a:srgbClr val="000000"/>
                </a:solidFill>
                <a:latin typeface="Tw Cen MT" panose="020B0602020104020603" pitchFamily="34" charset="0"/>
              </a:rPr>
              <a:t> </a:t>
            </a:r>
            <a:r>
              <a:rPr lang="el-GR" altLang="en-US" sz="1600" dirty="0" smtClean="0">
                <a:solidFill>
                  <a:srgbClr val="000000"/>
                </a:solidFill>
                <a:latin typeface="Tw Cen MT" panose="020B0602020104020603" pitchFamily="34" charset="0"/>
              </a:rPr>
              <a:t>μονάδων θα </a:t>
            </a:r>
            <a:r>
              <a:rPr lang="el-GR" altLang="en-US" sz="1600" dirty="0">
                <a:solidFill>
                  <a:srgbClr val="000000"/>
                </a:solidFill>
                <a:latin typeface="Tw Cen MT" panose="020B0602020104020603" pitchFamily="34" charset="0"/>
              </a:rPr>
              <a:t>μπορούσε να είναι τόσο </a:t>
            </a:r>
            <a:r>
              <a:rPr lang="el-GR" altLang="en-US" sz="1600" dirty="0" smtClean="0">
                <a:solidFill>
                  <a:srgbClr val="000000"/>
                </a:solidFill>
                <a:latin typeface="Tw Cen MT" panose="020B0602020104020603" pitchFamily="34" charset="0"/>
              </a:rPr>
              <a:t>μεγάλος </a:t>
            </a:r>
            <a:r>
              <a:rPr lang="el-GR" altLang="en-US" sz="1600" dirty="0">
                <a:solidFill>
                  <a:srgbClr val="000000"/>
                </a:solidFill>
                <a:latin typeface="Tw Cen MT" panose="020B0602020104020603" pitchFamily="34" charset="0"/>
              </a:rPr>
              <a:t>που θα ήταν ανέφικτο για τα γαλακτοκομικά προϊόντα να </a:t>
            </a:r>
            <a:r>
              <a:rPr lang="el-GR" altLang="en-US" sz="1600" dirty="0" smtClean="0">
                <a:solidFill>
                  <a:srgbClr val="000000"/>
                </a:solidFill>
                <a:latin typeface="Tw Cen MT" panose="020B0602020104020603" pitchFamily="34" charset="0"/>
              </a:rPr>
              <a:t>μετρηθούν φυσικά. Αντ’ αυτού</a:t>
            </a:r>
            <a:r>
              <a:rPr lang="el-GR" altLang="en-US" sz="1600" dirty="0">
                <a:solidFill>
                  <a:srgbClr val="000000"/>
                </a:solidFill>
                <a:latin typeface="Tw Cen MT" panose="020B0602020104020603" pitchFamily="34" charset="0"/>
              </a:rPr>
              <a:t>, η εταιρεία θα </a:t>
            </a:r>
            <a:r>
              <a:rPr lang="el-GR" altLang="en-US" sz="1600" dirty="0" smtClean="0">
                <a:solidFill>
                  <a:srgbClr val="000000"/>
                </a:solidFill>
                <a:latin typeface="Tw Cen MT" panose="020B0602020104020603" pitchFamily="34" charset="0"/>
              </a:rPr>
              <a:t>υπολογίσει το μέσο ποσοστό ολοκήρωσης για όλες τις μονάδες που βρίσκονται στη διαδικασία</a:t>
            </a:r>
            <a:r>
              <a:rPr lang="el-GR" altLang="en-US" sz="1600" dirty="0">
                <a:solidFill>
                  <a:srgbClr val="000000"/>
                </a:solidFill>
                <a:latin typeface="Tw Cen MT" panose="020B0602020104020603"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183292702"/>
              </p:ext>
            </p:extLst>
          </p:nvPr>
        </p:nvGraphicFramePr>
        <p:xfrm>
          <a:off x="381000" y="1397000"/>
          <a:ext cx="8382000" cy="3500120"/>
        </p:xfrm>
        <a:graphic>
          <a:graphicData uri="http://schemas.openxmlformats.org/drawingml/2006/table">
            <a:tbl>
              <a:tblPr firstRow="1" bandRow="1">
                <a:tableStyleId>{5940675A-B579-460E-94D1-54222C63F5DA}</a:tableStyleId>
              </a:tblPr>
              <a:tblGrid>
                <a:gridCol w="3429000"/>
                <a:gridCol w="1219200"/>
                <a:gridCol w="822960"/>
                <a:gridCol w="777240"/>
                <a:gridCol w="1143000"/>
                <a:gridCol w="990600"/>
              </a:tblGrid>
              <a:tr h="370840">
                <a:tc gridSpan="6">
                  <a:txBody>
                    <a:bodyPr/>
                    <a:lstStyle/>
                    <a:p>
                      <a:r>
                        <a:rPr lang="el-GR" sz="1400" dirty="0" smtClean="0">
                          <a:solidFill>
                            <a:sysClr val="windowText" lastClr="000000"/>
                          </a:solidFill>
                        </a:rPr>
                        <a:t>Ακολουθεί μια σύνοψη της</a:t>
                      </a:r>
                      <a:r>
                        <a:rPr lang="el-GR" sz="1400" baseline="0" dirty="0" smtClean="0">
                          <a:solidFill>
                            <a:sysClr val="windowText" lastClr="000000"/>
                          </a:solidFill>
                        </a:rPr>
                        <a:t> τρέχουσας ισοδύναμης παραγωγής της </a:t>
                      </a:r>
                      <a:r>
                        <a:rPr lang="en-US" sz="1400" baseline="0" dirty="0" smtClean="0">
                          <a:solidFill>
                            <a:sysClr val="windowText" lastClr="000000"/>
                          </a:solidFill>
                        </a:rPr>
                        <a:t>Milk Productions </a:t>
                      </a:r>
                      <a:r>
                        <a:rPr lang="el-GR" sz="1400" baseline="0" dirty="0" smtClean="0">
                          <a:solidFill>
                            <a:sysClr val="windowText" lastClr="000000"/>
                          </a:solidFill>
                        </a:rPr>
                        <a:t>για τα άμεσα υλικά και τα κόστη μετατροπής της περιόδου:</a:t>
                      </a:r>
                      <a:endParaRPr lang="en-US" sz="1400" dirty="0">
                        <a:solidFill>
                          <a:sysClr val="windowText" lastClr="0000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7040">
                <a:tc>
                  <a:txBody>
                    <a:bodyPr/>
                    <a:lstStyle/>
                    <a:p>
                      <a:endParaRPr lang="en-US" sz="1400" dirty="0">
                        <a:solidFill>
                          <a:sysClr val="windowText" lastClr="000000"/>
                        </a:solidFill>
                      </a:endParaRPr>
                    </a:p>
                  </a:txBody>
                  <a:tcPr/>
                </a:tc>
                <a:tc>
                  <a:txBody>
                    <a:bodyPr/>
                    <a:lstStyle/>
                    <a:p>
                      <a:pPr algn="ctr"/>
                      <a:r>
                        <a:rPr lang="el-GR" sz="1400" b="1" dirty="0" smtClean="0">
                          <a:solidFill>
                            <a:sysClr val="windowText" lastClr="000000"/>
                          </a:solidFill>
                        </a:rPr>
                        <a:t>Φυσικές Μονάδες</a:t>
                      </a:r>
                      <a:endParaRPr lang="en-US" sz="1400" b="1" dirty="0">
                        <a:solidFill>
                          <a:sysClr val="windowText" lastClr="000000"/>
                        </a:solidFill>
                      </a:endParaRPr>
                    </a:p>
                  </a:txBody>
                  <a:tcPr/>
                </a:tc>
                <a:tc rowSpan="2" gridSpan="4">
                  <a:txBody>
                    <a:bodyPr/>
                    <a:lstStyle/>
                    <a:p>
                      <a:endParaRPr lang="en-US" sz="1400" dirty="0">
                        <a:solidFill>
                          <a:sysClr val="windowText" lastClr="000000"/>
                        </a:solidFill>
                      </a:endParaRPr>
                    </a:p>
                  </a:txBody>
                  <a:tcPr/>
                </a:tc>
                <a:tc rowSpan="2" hMerge="1">
                  <a:txBody>
                    <a:bodyPr/>
                    <a:lstStyle/>
                    <a:p>
                      <a:endParaRPr lang="en-US"/>
                    </a:p>
                  </a:txBody>
                  <a:tcPr/>
                </a:tc>
                <a:tc rowSpan="2" hMerge="1">
                  <a:txBody>
                    <a:bodyPr/>
                    <a:lstStyle/>
                    <a:p>
                      <a:endParaRPr lang="en-US"/>
                    </a:p>
                  </a:txBody>
                  <a:tcPr/>
                </a:tc>
                <a:tc rowSpan="2" hMerge="1">
                  <a:txBody>
                    <a:bodyPr/>
                    <a:lstStyle/>
                    <a:p>
                      <a:endParaRPr lang="en-US" dirty="0"/>
                    </a:p>
                  </a:txBody>
                  <a:tcPr/>
                </a:tc>
              </a:tr>
              <a:tr h="370840">
                <a:tc>
                  <a:txBody>
                    <a:bodyPr/>
                    <a:lstStyle/>
                    <a:p>
                      <a:r>
                        <a:rPr lang="el-GR" sz="1400" dirty="0" smtClean="0">
                          <a:solidFill>
                            <a:sysClr val="windowText" lastClr="000000"/>
                          </a:solidFill>
                        </a:rPr>
                        <a:t>Αποθέματα</a:t>
                      </a:r>
                      <a:r>
                        <a:rPr lang="el-GR" sz="1400" baseline="0" dirty="0" smtClean="0">
                          <a:solidFill>
                            <a:sysClr val="windowText" lastClr="000000"/>
                          </a:solidFill>
                        </a:rPr>
                        <a:t> Αρχής</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gridSpan="4" vMerge="1">
                  <a:txBody>
                    <a:bodyPr/>
                    <a:lstStyle/>
                    <a:p>
                      <a:pPr algn="ctr"/>
                      <a:endParaRPr lang="en-US" sz="1400" b="1" dirty="0">
                        <a:solidFill>
                          <a:sysClr val="windowText" lastClr="000000"/>
                        </a:solidFill>
                      </a:endParaRPr>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70840">
                <a:tc>
                  <a:txBody>
                    <a:bodyPr/>
                    <a:lstStyle/>
                    <a:p>
                      <a:r>
                        <a:rPr lang="el-GR" sz="1400" dirty="0" smtClean="0">
                          <a:solidFill>
                            <a:sysClr val="windowText" lastClr="000000"/>
                          </a:solidFill>
                        </a:rPr>
                        <a:t>Μονάδες που ξεκίνησαν εντός της περιόδου</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4.00</a:t>
                      </a:r>
                      <a:endParaRPr lang="en-US" sz="1400" dirty="0">
                        <a:solidFill>
                          <a:sysClr val="windowText" lastClr="000000"/>
                        </a:solidFill>
                      </a:endParaRPr>
                    </a:p>
                  </a:txBody>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dirty="0" smtClean="0">
                          <a:solidFill>
                            <a:sysClr val="windowText" lastClr="000000"/>
                          </a:solidFill>
                        </a:rPr>
                        <a:t>Ισοδύναμες</a:t>
                      </a:r>
                      <a:r>
                        <a:rPr lang="el-GR" sz="1400" b="1" baseline="0" dirty="0" smtClean="0">
                          <a:solidFill>
                            <a:sysClr val="windowText" lastClr="000000"/>
                          </a:solidFill>
                        </a:rPr>
                        <a:t> Μονάδες</a:t>
                      </a:r>
                      <a:endParaRPr lang="en-US" sz="1400" b="1" dirty="0" smtClean="0">
                        <a:solidFill>
                          <a:sysClr val="windowText" lastClr="000000"/>
                        </a:solidFill>
                      </a:endParaRPr>
                    </a:p>
                  </a:txBody>
                  <a:tcPr/>
                </a:tc>
                <a:tc hMerge="1">
                  <a:txBody>
                    <a:bodyPr/>
                    <a:lstStyle/>
                    <a:p>
                      <a:endParaRPr lang="en-US"/>
                    </a:p>
                  </a:txBody>
                  <a:tcPr/>
                </a:tc>
                <a:tc hMerge="1">
                  <a:txBody>
                    <a:bodyPr/>
                    <a:lstStyle/>
                    <a:p>
                      <a:pPr algn="ctr"/>
                      <a:endParaRPr lang="en-US" sz="1400" b="1" dirty="0">
                        <a:solidFill>
                          <a:sysClr val="windowText" lastClr="000000"/>
                        </a:solidFill>
                      </a:endParaRPr>
                    </a:p>
                  </a:txBody>
                  <a:tcPr/>
                </a:tc>
                <a:tc hMerge="1">
                  <a:txBody>
                    <a:bodyPr/>
                    <a:lstStyle/>
                    <a:p>
                      <a:endParaRPr lang="en-US"/>
                    </a:p>
                  </a:txBody>
                  <a:tcPr/>
                </a:tc>
              </a:tr>
              <a:tr h="370840">
                <a:tc>
                  <a:txBody>
                    <a:bodyPr/>
                    <a:lstStyle/>
                    <a:p>
                      <a:r>
                        <a:rPr lang="el-GR" sz="1400" dirty="0" smtClean="0">
                          <a:solidFill>
                            <a:sysClr val="windowText" lastClr="000000"/>
                          </a:solidFill>
                        </a:rPr>
                        <a:t>Μονάδες για να υπολογιστούν</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5.00</a:t>
                      </a:r>
                      <a:endParaRPr lang="en-US" sz="1400" dirty="0">
                        <a:solidFill>
                          <a:sysClr val="windowText" lastClr="000000"/>
                        </a:solidFill>
                      </a:endParaRPr>
                    </a:p>
                  </a:txBody>
                  <a:tcPr/>
                </a:tc>
                <a:tc gridSpan="2">
                  <a:txBody>
                    <a:bodyPr/>
                    <a:lstStyle/>
                    <a:p>
                      <a:pPr algn="ctr"/>
                      <a:r>
                        <a:rPr lang="el-GR" sz="1400" b="1" dirty="0" smtClean="0">
                          <a:solidFill>
                            <a:sysClr val="windowText" lastClr="000000"/>
                          </a:solidFill>
                        </a:rPr>
                        <a:t>Άμεσα Υλικά</a:t>
                      </a:r>
                      <a:endParaRPr lang="en-US" sz="1400" b="1" dirty="0">
                        <a:solidFill>
                          <a:sysClr val="windowText" lastClr="000000"/>
                        </a:solidFill>
                      </a:endParaRPr>
                    </a:p>
                  </a:txBody>
                  <a:tcPr/>
                </a:tc>
                <a:tc hMerge="1">
                  <a:txBody>
                    <a:bodyPr/>
                    <a:lstStyle/>
                    <a:p>
                      <a:endParaRPr lang="en-US"/>
                    </a:p>
                  </a:txBody>
                  <a:tcPr/>
                </a:tc>
                <a:tc gridSpan="2">
                  <a:txBody>
                    <a:bodyPr/>
                    <a:lstStyle/>
                    <a:p>
                      <a:pPr algn="ctr"/>
                      <a:r>
                        <a:rPr lang="el-GR" sz="1400" b="1" dirty="0" smtClean="0">
                          <a:solidFill>
                            <a:sysClr val="windowText" lastClr="000000"/>
                          </a:solidFill>
                        </a:rPr>
                        <a:t>Κόστη Μετατροπής</a:t>
                      </a:r>
                      <a:endParaRPr lang="en-US" sz="1400" b="1" dirty="0">
                        <a:solidFill>
                          <a:sysClr val="windowText" lastClr="000000"/>
                        </a:solidFill>
                      </a:endParaRPr>
                    </a:p>
                  </a:txBody>
                  <a:tcPr/>
                </a:tc>
                <a:tc hMerge="1">
                  <a:txBody>
                    <a:bodyPr/>
                    <a:lstStyle/>
                    <a:p>
                      <a:endParaRPr lang="en-US"/>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Αποθέματα</a:t>
                      </a:r>
                      <a:r>
                        <a:rPr lang="el-GR" sz="1400" baseline="0" dirty="0" smtClean="0">
                          <a:solidFill>
                            <a:sysClr val="windowText" lastClr="000000"/>
                          </a:solidFill>
                        </a:rPr>
                        <a:t> Αρχής</a:t>
                      </a:r>
                      <a:endParaRPr lang="en-US" sz="1400" dirty="0" smtClean="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0.50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50%</a:t>
                      </a:r>
                      <a:endParaRPr lang="en-US" sz="1400" dirty="0">
                        <a:solidFill>
                          <a:sysClr val="windowText" lastClr="000000"/>
                        </a:solidFill>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Μονάδες που ξεκίνησαν και ολοκληρώθηκαν</a:t>
                      </a:r>
                      <a:endParaRPr lang="en-US" sz="1400" dirty="0" smtClean="0">
                        <a:solidFill>
                          <a:sysClr val="windowText" lastClr="000000"/>
                        </a:solidFill>
                      </a:endParaRPr>
                    </a:p>
                  </a:txBody>
                  <a:tcPr/>
                </a:tc>
                <a:tc>
                  <a:txBody>
                    <a:bodyPr/>
                    <a:lstStyle/>
                    <a:p>
                      <a:pPr algn="ctr"/>
                      <a:r>
                        <a:rPr lang="en-US" sz="1400" dirty="0" smtClean="0">
                          <a:solidFill>
                            <a:sysClr val="windowText" lastClr="000000"/>
                          </a:solidFill>
                        </a:rPr>
                        <a:t>3.00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3.00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3.00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r>
              <a:tr h="185420">
                <a:tc>
                  <a:txBody>
                    <a:bodyPr/>
                    <a:lstStyle/>
                    <a:p>
                      <a:r>
                        <a:rPr lang="el-GR" sz="1400" dirty="0" smtClean="0">
                          <a:solidFill>
                            <a:sysClr val="windowText" lastClr="000000"/>
                          </a:solidFill>
                        </a:rPr>
                        <a:t>Αποθέματα</a:t>
                      </a:r>
                      <a:r>
                        <a:rPr lang="el-GR" sz="1400" baseline="0" dirty="0" smtClean="0">
                          <a:solidFill>
                            <a:sysClr val="windowText" lastClr="000000"/>
                          </a:solidFill>
                        </a:rPr>
                        <a:t> τέλους</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100%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0.75</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75%</a:t>
                      </a:r>
                      <a:endParaRPr lang="en-US" sz="1400" dirty="0">
                        <a:solidFill>
                          <a:sysClr val="windowText" lastClr="000000"/>
                        </a:solidFill>
                      </a:endParaRPr>
                    </a:p>
                  </a:txBody>
                  <a:tcPr/>
                </a:tc>
              </a:tr>
              <a:tr h="185420">
                <a:tc>
                  <a:txBody>
                    <a:bodyPr/>
                    <a:lstStyle/>
                    <a:p>
                      <a:r>
                        <a:rPr lang="el-GR" sz="1400" dirty="0" smtClean="0">
                          <a:solidFill>
                            <a:sysClr val="windowText" lastClr="000000"/>
                          </a:solidFill>
                        </a:rPr>
                        <a:t>Υπολογισθείσες</a:t>
                      </a:r>
                      <a:r>
                        <a:rPr lang="el-GR" sz="1400" baseline="0" dirty="0" smtClean="0">
                          <a:solidFill>
                            <a:sysClr val="windowText" lastClr="000000"/>
                          </a:solidFill>
                        </a:rPr>
                        <a:t> μονάδες</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5.00</a:t>
                      </a:r>
                      <a:endParaRPr lang="en-US" sz="1400" dirty="0">
                        <a:solidFill>
                          <a:sysClr val="windowText" lastClr="000000"/>
                        </a:solidFill>
                      </a:endParaRPr>
                    </a:p>
                  </a:txBody>
                  <a:tcPr/>
                </a:tc>
                <a:tc>
                  <a:txBody>
                    <a:bodyPr/>
                    <a:lstStyle/>
                    <a:p>
                      <a:pPr algn="ctr"/>
                      <a:r>
                        <a:rPr lang="en-US" sz="1400" dirty="0" smtClean="0">
                          <a:solidFill>
                            <a:sysClr val="windowText" lastClr="000000"/>
                          </a:solidFill>
                        </a:rPr>
                        <a:t>4.00</a:t>
                      </a:r>
                      <a:endParaRPr lang="en-US" sz="1400" dirty="0">
                        <a:solidFill>
                          <a:sysClr val="windowText" lastClr="000000"/>
                        </a:solidFill>
                      </a:endParaRPr>
                    </a:p>
                  </a:txBody>
                  <a:tcPr/>
                </a:tc>
                <a:tc>
                  <a:txBody>
                    <a:bodyPr/>
                    <a:lstStyle/>
                    <a:p>
                      <a:pPr algn="ctr"/>
                      <a:endParaRPr lang="en-US" sz="1400">
                        <a:solidFill>
                          <a:sysClr val="windowText" lastClr="000000"/>
                        </a:solidFill>
                      </a:endParaRPr>
                    </a:p>
                  </a:txBody>
                  <a:tcPr/>
                </a:tc>
                <a:tc>
                  <a:txBody>
                    <a:bodyPr/>
                    <a:lstStyle/>
                    <a:p>
                      <a:pPr algn="ctr"/>
                      <a:r>
                        <a:rPr lang="en-US" sz="1400" dirty="0" smtClean="0">
                          <a:solidFill>
                            <a:sysClr val="windowText" lastClr="000000"/>
                          </a:solidFill>
                        </a:rPr>
                        <a:t>4.25</a:t>
                      </a:r>
                      <a:endParaRPr lang="en-US" sz="1400" dirty="0">
                        <a:solidFill>
                          <a:sysClr val="windowText" lastClr="000000"/>
                        </a:solidFill>
                      </a:endParaRPr>
                    </a:p>
                  </a:txBody>
                  <a:tcPr/>
                </a:tc>
                <a:tc>
                  <a:txBody>
                    <a:bodyPr/>
                    <a:lstStyle/>
                    <a:p>
                      <a:pPr algn="ctr"/>
                      <a:endParaRPr lang="en-US" sz="14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l-GR" altLang="en-US" dirty="0"/>
              <a:t>ΜΑΘΗΣΙΑΚΟΙ ΣΤΟΧΟΙ</a:t>
            </a:r>
            <a:endParaRPr lang="en-US" altLang="en-US" dirty="0" smtClean="0"/>
          </a:p>
        </p:txBody>
      </p:sp>
      <p:sp>
        <p:nvSpPr>
          <p:cNvPr id="5017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
        <p:nvSpPr>
          <p:cNvPr id="4" name="Content Placeholder 3"/>
          <p:cNvSpPr>
            <a:spLocks noGrp="1"/>
          </p:cNvSpPr>
          <p:nvPr>
            <p:ph idx="1"/>
          </p:nvPr>
        </p:nvSpPr>
        <p:spPr>
          <a:xfrm>
            <a:off x="838200" y="1143000"/>
            <a:ext cx="7696200" cy="4800600"/>
          </a:xfrm>
        </p:spPr>
        <p:txBody>
          <a:bodyPr/>
          <a:lstStyle/>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Περιγράψτε έν</a:t>
            </a:r>
            <a:r>
              <a:rPr lang="en-US" altLang="en-US" sz="2000" dirty="0" smtClean="0">
                <a:latin typeface="Tw Cen MT" panose="020B0602020104020603" pitchFamily="34" charset="0"/>
                <a:cs typeface="Times New Roman" panose="02020603050405020304" pitchFamily="18" charset="0"/>
              </a:rPr>
              <a:t>a </a:t>
            </a:r>
            <a:r>
              <a:rPr lang="el-GR" altLang="en-US" sz="2000" dirty="0" smtClean="0">
                <a:latin typeface="Tw Cen MT" panose="020B0602020104020603" pitchFamily="34" charset="0"/>
                <a:cs typeface="Times New Roman" panose="02020603050405020304" pitchFamily="18" charset="0"/>
              </a:rPr>
              <a:t>σύστημα κοστολόγηση κατά φάση</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sz="2000" dirty="0"/>
              <a:t>Συσχέτισε </a:t>
            </a:r>
            <a:r>
              <a:rPr lang="el-GR" sz="2000" dirty="0" smtClean="0"/>
              <a:t>τα</a:t>
            </a:r>
            <a:r>
              <a:rPr lang="en-US" sz="2000" dirty="0"/>
              <a:t> </a:t>
            </a:r>
            <a:r>
              <a:rPr lang="el-GR" sz="2000" dirty="0" smtClean="0"/>
              <a:t>σχέδια των </a:t>
            </a:r>
            <a:r>
              <a:rPr lang="el-GR" sz="2000" dirty="0"/>
              <a:t>ροών των προϊόντων με τις μεθόδους </a:t>
            </a:r>
            <a:r>
              <a:rPr lang="el-GR" sz="2000" dirty="0" smtClean="0"/>
              <a:t>ροής </a:t>
            </a:r>
            <a:r>
              <a:rPr lang="el-GR" sz="2000" dirty="0"/>
              <a:t>του κόστους σε ένα περιβάλλον </a:t>
            </a:r>
            <a:r>
              <a:rPr lang="el-GR" sz="2000" dirty="0" smtClean="0"/>
              <a:t>κοστολόγησης κατά φάση και </a:t>
            </a:r>
            <a:r>
              <a:rPr lang="el-GR" sz="2000" dirty="0"/>
              <a:t>εξηγείστε το ρόλο </a:t>
            </a:r>
            <a:r>
              <a:rPr lang="el-GR" sz="2000" dirty="0" smtClean="0"/>
              <a:t>των λογαριασμών Αποθέματα Ημικατεργασμένων.</a:t>
            </a:r>
          </a:p>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sz="2000" dirty="0"/>
              <a:t>Περιγράψτε </a:t>
            </a:r>
            <a:r>
              <a:rPr lang="el-GR" sz="2000" dirty="0" smtClean="0"/>
              <a:t>την ισοδύναμη παραγωγή </a:t>
            </a:r>
            <a:r>
              <a:rPr lang="el-GR" sz="2000" dirty="0"/>
              <a:t>και υπολογίστε τις ισοδύναμες μονάδες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Καταρτίστε </a:t>
            </a:r>
            <a:r>
              <a:rPr lang="el-GR" sz="2000" dirty="0" smtClean="0"/>
              <a:t>μια αναφορά κόστους κατά φάση </a:t>
            </a:r>
            <a:r>
              <a:rPr lang="el-GR" sz="2000" dirty="0"/>
              <a:t>χρησιμοποιώντας τη μέθοδο κοστολόγησης </a:t>
            </a:r>
            <a:r>
              <a:rPr lang="en-US" sz="2000" dirty="0"/>
              <a:t>FIFO</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Καταρτίστε </a:t>
            </a:r>
            <a:r>
              <a:rPr lang="el-GR" altLang="en-US" sz="2000" dirty="0" smtClean="0">
                <a:latin typeface="Tw Cen MT" panose="020B0602020104020603" pitchFamily="34" charset="0"/>
                <a:cs typeface="Times New Roman" panose="02020603050405020304" pitchFamily="18" charset="0"/>
              </a:rPr>
              <a:t>μια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αναφορά κόστους κατά φάση χρησιμοποιώντας τη μέθοδο μέσου σταθμικού όρου.</a:t>
            </a:r>
            <a:endParaRPr lang="en-US" altLang="en-US" sz="20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6</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Εξηγήστε πώς χρησιμοποιούν οι μάνατζερ ένα σύστημα κοστολόγησης </a:t>
            </a:r>
            <a:r>
              <a:rPr lang="el-GR" altLang="en-US" sz="2000" dirty="0">
                <a:latin typeface="Tw Cen MT" panose="020B0602020104020603" pitchFamily="34" charset="0"/>
                <a:cs typeface="Times New Roman" panose="02020603050405020304" pitchFamily="18" charset="0"/>
              </a:rPr>
              <a:t>κ</a:t>
            </a:r>
            <a:r>
              <a:rPr lang="el-GR" altLang="en-US" sz="2000" dirty="0" smtClean="0">
                <a:latin typeface="Tw Cen MT" panose="020B0602020104020603" pitchFamily="34" charset="0"/>
                <a:cs typeface="Times New Roman" panose="02020603050405020304" pitchFamily="18" charset="0"/>
              </a:rPr>
              <a:t>ατά φάση</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για να παράγουν επιχειρηματικά </a:t>
            </a:r>
            <a:r>
              <a:rPr lang="el-GR" altLang="en-US" sz="2000" dirty="0" smtClean="0">
                <a:latin typeface="Tw Cen MT" panose="020B0602020104020603" pitchFamily="34" charset="0"/>
                <a:cs typeface="Times New Roman" panose="02020603050405020304" pitchFamily="18" charset="0"/>
              </a:rPr>
              <a:t>αποτελέσματα</a:t>
            </a:r>
            <a:r>
              <a:rPr lang="en-US" altLang="en-US" sz="2000" dirty="0" smtClean="0">
                <a:latin typeface="Tw Cen MT" panose="020B06020201040206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565798174"/>
              </p:ext>
            </p:extLst>
          </p:nvPr>
        </p:nvGraphicFramePr>
        <p:xfrm>
          <a:off x="0" y="1935481"/>
          <a:ext cx="9144000" cy="4358640"/>
        </p:xfrm>
        <a:graphic>
          <a:graphicData uri="http://schemas.openxmlformats.org/drawingml/2006/table">
            <a:tbl>
              <a:tblPr firstRow="1" bandRow="1">
                <a:tableStyleId>{2D5ABB26-0587-4C30-8999-92F81FD0307C}</a:tableStyleId>
              </a:tblPr>
              <a:tblGrid>
                <a:gridCol w="4800600"/>
                <a:gridCol w="1143000"/>
                <a:gridCol w="914400"/>
                <a:gridCol w="762000"/>
                <a:gridCol w="762000"/>
                <a:gridCol w="762000"/>
              </a:tblGrid>
              <a:tr h="1112519">
                <a:tc gridSpan="6">
                  <a:txBody>
                    <a:bodyPr/>
                    <a:lstStyle/>
                    <a:p>
                      <a:r>
                        <a:rPr lang="el-GR" sz="1100" baseline="0" dirty="0" smtClean="0">
                          <a:solidFill>
                            <a:schemeClr val="accent4"/>
                          </a:solidFill>
                        </a:rPr>
                        <a:t>Η Milk Smoothies, Inc., προσθέτει άμεσα υλικά όταν ξεκινά τη διαδικασία παρασκευής του μείγματος ποτών και προσθέτει το κόστος μετατροπής ομοιόμορφα σε όλη αυτή τη διαδικασία. Λαμβάνοντας υπόψη τις ακόλουθες πληροφορίες από τον Ιούλιο, υπολογίστε τις ισοδύναμες μονάδες παραγωγής της τρέχουσας περιόδου:</a:t>
                      </a:r>
                    </a:p>
                    <a:p>
                      <a:r>
                        <a:rPr lang="el-GR" sz="1100" baseline="0" dirty="0" smtClean="0">
                          <a:solidFill>
                            <a:schemeClr val="accent4"/>
                          </a:solidFill>
                        </a:rPr>
                        <a:t>• Μονάδες στην αρχική απογραφή: 2.000</a:t>
                      </a:r>
                    </a:p>
                    <a:p>
                      <a:r>
                        <a:rPr lang="el-GR" sz="1100" baseline="0" dirty="0" smtClean="0">
                          <a:solidFill>
                            <a:schemeClr val="accent4"/>
                          </a:solidFill>
                        </a:rPr>
                        <a:t>• Μονάδες που ξεκίνησαν κατά την περίοδο: 13.000</a:t>
                      </a:r>
                    </a:p>
                    <a:p>
                      <a:r>
                        <a:rPr lang="el-GR" sz="1100" baseline="0" dirty="0" smtClean="0">
                          <a:solidFill>
                            <a:schemeClr val="accent4"/>
                          </a:solidFill>
                        </a:rPr>
                        <a:t>• Εν μέρει ολοκληρωμένες μονάδες: 500</a:t>
                      </a:r>
                    </a:p>
                    <a:p>
                      <a:r>
                        <a:rPr lang="el-GR" sz="1100" baseline="0" dirty="0" smtClean="0">
                          <a:solidFill>
                            <a:schemeClr val="accent4"/>
                          </a:solidFill>
                        </a:rPr>
                        <a:t>• Ποσοστό ολοκλήρωσης του αρχικού αποθέματος: 100% για τα άμεσα υλικά. 40% για τα έξοδα μετατροπής κατά την προηγούμενη περίοδο</a:t>
                      </a:r>
                    </a:p>
                    <a:p>
                      <a:r>
                        <a:rPr lang="el-GR" sz="1100" baseline="0" dirty="0" smtClean="0">
                          <a:solidFill>
                            <a:schemeClr val="accent4"/>
                          </a:solidFill>
                        </a:rPr>
                        <a:t>• Ποσοστό ολοκλήρωσης των τελικών εργασιών στο αποθεματικό διαδικασίας: 100% για άμεσα υλικά. 70% για το κόστος μετατροπής</a:t>
                      </a:r>
                    </a:p>
                  </a:txBody>
                  <a:tcPr>
                    <a:lnB w="12700" cap="flat" cmpd="sng" algn="ctr">
                      <a:solidFill>
                        <a:srgbClr val="C00000"/>
                      </a:solidFill>
                      <a:prstDash val="solid"/>
                      <a:round/>
                      <a:headEnd type="none" w="med" len="med"/>
                      <a:tailEnd type="none" w="med" len="med"/>
                    </a:lnB>
                    <a:solidFill>
                      <a:srgbClr val="C7C4B5"/>
                    </a:solidFill>
                  </a:tcPr>
                </a:tc>
                <a:tc hMerge="1">
                  <a:txBody>
                    <a:bodyPr/>
                    <a:lstStyle/>
                    <a:p>
                      <a:endParaRPr lang="el-GR" sz="1400" baseline="0" dirty="0" smtClean="0">
                        <a:solidFill>
                          <a:schemeClr val="accent4"/>
                        </a:solidFill>
                      </a:endParaRPr>
                    </a:p>
                  </a:txBody>
                  <a:tcPr>
                    <a:solidFill>
                      <a:srgbClr val="C7C4B5"/>
                    </a:solidFill>
                  </a:tcPr>
                </a:tc>
                <a:tc hMerge="1">
                  <a:txBody>
                    <a:bodyPr/>
                    <a:lstStyle/>
                    <a:p>
                      <a:endParaRPr lang="el-GR" sz="1400" baseline="0" dirty="0" smtClean="0">
                        <a:solidFill>
                          <a:schemeClr val="accent4"/>
                        </a:solidFill>
                      </a:endParaRPr>
                    </a:p>
                  </a:txBody>
                  <a:tcPr>
                    <a:solidFill>
                      <a:srgbClr val="C7C4B5"/>
                    </a:solidFill>
                  </a:tcPr>
                </a:tc>
                <a:tc hMerge="1">
                  <a:txBody>
                    <a:bodyPr/>
                    <a:lstStyle/>
                    <a:p>
                      <a:endParaRPr lang="el-GR" sz="1400" baseline="0" dirty="0" smtClean="0">
                        <a:solidFill>
                          <a:schemeClr val="accent4"/>
                        </a:solidFill>
                      </a:endParaRPr>
                    </a:p>
                  </a:txBody>
                  <a:tcPr>
                    <a:solidFill>
                      <a:srgbClr val="C7C4B5"/>
                    </a:solidFill>
                  </a:tcPr>
                </a:tc>
                <a:tc hMerge="1">
                  <a:txBody>
                    <a:bodyPr/>
                    <a:lstStyle/>
                    <a:p>
                      <a:endParaRPr lang="el-GR" sz="1400" baseline="0" dirty="0" smtClean="0">
                        <a:solidFill>
                          <a:schemeClr val="accent4"/>
                        </a:solidFill>
                      </a:endParaRPr>
                    </a:p>
                  </a:txBody>
                  <a:tcPr>
                    <a:solidFill>
                      <a:srgbClr val="C7C4B5"/>
                    </a:solidFill>
                  </a:tcPr>
                </a:tc>
                <a:tc hMerge="1">
                  <a:txBody>
                    <a:bodyPr/>
                    <a:lstStyle/>
                    <a:p>
                      <a:endParaRPr lang="el-GR" sz="1400" baseline="0" dirty="0" smtClean="0">
                        <a:solidFill>
                          <a:schemeClr val="accent4"/>
                        </a:solidFill>
                      </a:endParaRPr>
                    </a:p>
                  </a:txBody>
                  <a:tcPr>
                    <a:solidFill>
                      <a:srgbClr val="C7C4B5"/>
                    </a:solidFill>
                  </a:tcPr>
                </a:tc>
              </a:tr>
              <a:tr h="152400">
                <a:tc gridSpan="6">
                  <a:txBody>
                    <a:bodyPr/>
                    <a:lstStyle/>
                    <a:p>
                      <a:r>
                        <a:rPr lang="el-GR" sz="1100" b="1" dirty="0" smtClean="0">
                          <a:solidFill>
                            <a:srgbClr val="C00000"/>
                          </a:solidFill>
                        </a:rPr>
                        <a:t>ΛΥΣΗ</a:t>
                      </a:r>
                      <a:endParaRPr lang="en-US" sz="1100" b="1" dirty="0">
                        <a:solidFill>
                          <a:srgbClr val="C00000"/>
                        </a:solidFill>
                      </a:endParaRPr>
                    </a:p>
                  </a:txBody>
                  <a:tcPr>
                    <a:lnT w="12700" cap="flat" cmpd="sng" algn="ctr">
                      <a:solidFill>
                        <a:srgbClr val="C00000"/>
                      </a:solidFill>
                      <a:prstDash val="solid"/>
                      <a:round/>
                      <a:headEnd type="none" w="med" len="med"/>
                      <a:tailEnd type="none" w="med" len="med"/>
                    </a:lnT>
                    <a:solidFill>
                      <a:srgbClr val="C7C4B5"/>
                    </a:solidFill>
                  </a:tcPr>
                </a:tc>
                <a:tc hMerge="1">
                  <a:txBody>
                    <a:bodyPr/>
                    <a:lstStyle/>
                    <a:p>
                      <a:endParaRPr lang="en-US" dirty="0"/>
                    </a:p>
                  </a:txBody>
                  <a:tcPr>
                    <a:solidFill>
                      <a:srgbClr val="C7C4B5"/>
                    </a:solidFill>
                  </a:tcPr>
                </a:tc>
                <a:tc hMerge="1">
                  <a:txBody>
                    <a:bodyPr/>
                    <a:lstStyle/>
                    <a:p>
                      <a:endParaRPr lang="en-US" dirty="0"/>
                    </a:p>
                  </a:txBody>
                  <a:tcPr>
                    <a:solidFill>
                      <a:srgbClr val="C7C4B5"/>
                    </a:solidFill>
                  </a:tcPr>
                </a:tc>
                <a:tc hMerge="1">
                  <a:txBody>
                    <a:bodyPr/>
                    <a:lstStyle/>
                    <a:p>
                      <a:endParaRPr lang="en-US"/>
                    </a:p>
                  </a:txBody>
                  <a:tcPr>
                    <a:solidFill>
                      <a:srgbClr val="C7C4B5"/>
                    </a:solidFill>
                  </a:tcPr>
                </a:tc>
                <a:tc hMerge="1">
                  <a:txBody>
                    <a:bodyPr/>
                    <a:lstStyle/>
                    <a:p>
                      <a:endParaRPr lang="en-US"/>
                    </a:p>
                  </a:txBody>
                  <a:tcPr>
                    <a:solidFill>
                      <a:srgbClr val="C7C4B5"/>
                    </a:solidFill>
                  </a:tcPr>
                </a:tc>
                <a:tc hMerge="1">
                  <a:txBody>
                    <a:bodyPr/>
                    <a:lstStyle/>
                    <a:p>
                      <a:endParaRPr lang="en-US"/>
                    </a:p>
                  </a:txBody>
                  <a:tcPr>
                    <a:solidFill>
                      <a:srgbClr val="C7C4B5"/>
                    </a:solidFill>
                  </a:tcPr>
                </a:tc>
              </a:tr>
              <a:tr h="152400">
                <a:tc gridSpan="6">
                  <a:txBody>
                    <a:bodyPr/>
                    <a:lstStyle/>
                    <a:p>
                      <a:pPr algn="ctr"/>
                      <a:r>
                        <a:rPr lang="el-GR" sz="1100" b="1" baseline="0" dirty="0" smtClean="0">
                          <a:solidFill>
                            <a:schemeClr val="accent4"/>
                          </a:solidFill>
                        </a:rPr>
                        <a:t>Milk Smoothies, Inc.</a:t>
                      </a:r>
                    </a:p>
                    <a:p>
                      <a:pPr algn="ctr"/>
                      <a:r>
                        <a:rPr lang="el-GR" sz="1100" b="1" baseline="0" dirty="0" smtClean="0">
                          <a:solidFill>
                            <a:schemeClr val="accent4"/>
                          </a:solidFill>
                        </a:rPr>
                        <a:t>Για το Μήνα που Έληξε στις 31 Ιουλίου</a:t>
                      </a:r>
                      <a:endParaRPr lang="en-US" sz="1100" b="1" dirty="0">
                        <a:solidFill>
                          <a:srgbClr val="C00000"/>
                        </a:solidFill>
                      </a:endParaRPr>
                    </a:p>
                  </a:txBody>
                  <a:tcP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a:txBody>
                    <a:bodyPr/>
                    <a:lstStyle/>
                    <a:p>
                      <a:endParaRPr lang="en-US" sz="1100" dirty="0">
                        <a:solidFill>
                          <a:sysClr val="windowText" lastClr="000000"/>
                        </a:solidFill>
                      </a:endParaRPr>
                    </a:p>
                  </a:txBody>
                  <a:tcPr>
                    <a:solidFill>
                      <a:srgbClr val="C7C4B5"/>
                    </a:solidFill>
                  </a:tcPr>
                </a:tc>
                <a:tc>
                  <a:txBody>
                    <a:bodyPr/>
                    <a:lstStyle/>
                    <a:p>
                      <a:pPr algn="ctr"/>
                      <a:r>
                        <a:rPr lang="el-GR" sz="1100" b="1" dirty="0" smtClean="0">
                          <a:solidFill>
                            <a:sysClr val="windowText" lastClr="000000"/>
                          </a:solidFill>
                        </a:rPr>
                        <a:t>Φυσικές Μονάδες</a:t>
                      </a:r>
                      <a:endParaRPr lang="en-US" sz="1100" b="1" dirty="0">
                        <a:solidFill>
                          <a:sysClr val="windowText" lastClr="000000"/>
                        </a:solidFill>
                      </a:endParaRPr>
                    </a:p>
                  </a:txBody>
                  <a:tcPr>
                    <a:solidFill>
                      <a:srgbClr val="C7C4B5"/>
                    </a:solidFill>
                  </a:tcPr>
                </a:tc>
                <a:tc rowSpan="2" gridSpan="4">
                  <a:txBody>
                    <a:bodyPr/>
                    <a:lstStyle/>
                    <a:p>
                      <a:endParaRPr lang="en-US" sz="1100" dirty="0">
                        <a:solidFill>
                          <a:sysClr val="windowText" lastClr="000000"/>
                        </a:solidFill>
                      </a:endParaRPr>
                    </a:p>
                  </a:txBody>
                  <a:tcPr>
                    <a:solidFill>
                      <a:srgbClr val="C7C4B5"/>
                    </a:solidFill>
                  </a:tcPr>
                </a:tc>
                <a:tc rowSpan="2" hMerge="1">
                  <a:txBody>
                    <a:bodyPr/>
                    <a:lstStyle/>
                    <a:p>
                      <a:endParaRPr lang="en-US"/>
                    </a:p>
                  </a:txBody>
                  <a:tcPr>
                    <a:solidFill>
                      <a:srgbClr val="C7C4B5"/>
                    </a:solidFill>
                  </a:tcPr>
                </a:tc>
                <a:tc rowSpan="2" hMerge="1">
                  <a:txBody>
                    <a:bodyPr/>
                    <a:lstStyle/>
                    <a:p>
                      <a:endParaRPr lang="en-US"/>
                    </a:p>
                  </a:txBody>
                  <a:tcPr>
                    <a:solidFill>
                      <a:srgbClr val="C7C4B5"/>
                    </a:solidFill>
                  </a:tcPr>
                </a:tc>
                <a:tc rowSpan="2" hMerge="1">
                  <a:txBody>
                    <a:bodyPr/>
                    <a:lstStyle/>
                    <a:p>
                      <a:endParaRPr lang="en-US" dirty="0"/>
                    </a:p>
                  </a:txBody>
                  <a:tcPr>
                    <a:solidFill>
                      <a:srgbClr val="C7C4B5"/>
                    </a:solidFill>
                  </a:tcPr>
                </a:tc>
              </a:tr>
              <a:tr h="234065">
                <a:tc>
                  <a:txBody>
                    <a:bodyPr/>
                    <a:lstStyle/>
                    <a:p>
                      <a:r>
                        <a:rPr lang="el-GR" sz="1100" dirty="0" smtClean="0">
                          <a:solidFill>
                            <a:sysClr val="windowText" lastClr="000000"/>
                          </a:solidFill>
                        </a:rPr>
                        <a:t>Αποθέματα</a:t>
                      </a:r>
                      <a:r>
                        <a:rPr lang="el-GR" sz="1100" baseline="0" dirty="0" smtClean="0">
                          <a:solidFill>
                            <a:sysClr val="windowText" lastClr="000000"/>
                          </a:solidFill>
                        </a:rPr>
                        <a:t> Αρχής</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gridSpan="4" vMerge="1">
                  <a:txBody>
                    <a:bodyPr/>
                    <a:lstStyle/>
                    <a:p>
                      <a:pPr algn="ctr"/>
                      <a:endParaRPr lang="en-US" sz="1400" b="1" dirty="0">
                        <a:solidFill>
                          <a:sysClr val="windowText" lastClr="000000"/>
                        </a:solidFill>
                      </a:endParaRPr>
                    </a:p>
                  </a:txBody>
                  <a:tcPr>
                    <a:solidFill>
                      <a:srgbClr val="C7C4B5"/>
                    </a:solidFill>
                  </a:tcPr>
                </a:tc>
                <a:tc hMerge="1" vMerge="1">
                  <a:txBody>
                    <a:bodyPr/>
                    <a:lstStyle/>
                    <a:p>
                      <a:endParaRPr lang="en-US"/>
                    </a:p>
                  </a:txBody>
                  <a:tcPr>
                    <a:solidFill>
                      <a:srgbClr val="C7C4B5"/>
                    </a:solidFill>
                  </a:tcPr>
                </a:tc>
                <a:tc hMerge="1" vMerge="1">
                  <a:txBody>
                    <a:bodyPr/>
                    <a:lstStyle/>
                    <a:p>
                      <a:endParaRPr lang="en-US"/>
                    </a:p>
                  </a:txBody>
                  <a:tcPr>
                    <a:solidFill>
                      <a:srgbClr val="C7C4B5"/>
                    </a:solidFill>
                  </a:tcPr>
                </a:tc>
                <a:tc hMerge="1" vMerge="1">
                  <a:txBody>
                    <a:bodyPr/>
                    <a:lstStyle/>
                    <a:p>
                      <a:endParaRPr lang="en-US"/>
                    </a:p>
                  </a:txBody>
                  <a:tcPr>
                    <a:solidFill>
                      <a:srgbClr val="C7C4B5"/>
                    </a:solidFill>
                  </a:tcPr>
                </a:tc>
              </a:tr>
              <a:tr h="160598">
                <a:tc>
                  <a:txBody>
                    <a:bodyPr/>
                    <a:lstStyle/>
                    <a:p>
                      <a:r>
                        <a:rPr lang="el-GR" sz="1100" dirty="0" smtClean="0">
                          <a:solidFill>
                            <a:sysClr val="windowText" lastClr="000000"/>
                          </a:solidFill>
                        </a:rPr>
                        <a:t>Μονάδες που ξεκίνησαν εντός της περιόδου</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4.00</a:t>
                      </a:r>
                      <a:endParaRPr lang="en-US" sz="1100" dirty="0">
                        <a:solidFill>
                          <a:sysClr val="windowText" lastClr="000000"/>
                        </a:solidFill>
                      </a:endParaRPr>
                    </a:p>
                  </a:txBody>
                  <a:tcPr>
                    <a:solidFill>
                      <a:srgbClr val="C7C4B5"/>
                    </a:solidFill>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b="1" dirty="0" smtClean="0">
                          <a:solidFill>
                            <a:sysClr val="windowText" lastClr="000000"/>
                          </a:solidFill>
                        </a:rPr>
                        <a:t>Ισοδύναμες</a:t>
                      </a:r>
                      <a:r>
                        <a:rPr lang="el-GR" sz="1100" b="1" baseline="0" dirty="0" smtClean="0">
                          <a:solidFill>
                            <a:sysClr val="windowText" lastClr="000000"/>
                          </a:solidFill>
                        </a:rPr>
                        <a:t> Μονάδες</a:t>
                      </a:r>
                      <a:endParaRPr lang="en-US" sz="1100" b="1" dirty="0" smtClean="0">
                        <a:solidFill>
                          <a:sysClr val="windowText" lastClr="000000"/>
                        </a:solidFill>
                      </a:endParaRPr>
                    </a:p>
                  </a:txBody>
                  <a:tcPr>
                    <a:solidFill>
                      <a:srgbClr val="C7C4B5"/>
                    </a:solidFill>
                  </a:tcPr>
                </a:tc>
                <a:tc hMerge="1">
                  <a:txBody>
                    <a:bodyPr/>
                    <a:lstStyle/>
                    <a:p>
                      <a:endParaRPr lang="en-US"/>
                    </a:p>
                  </a:txBody>
                  <a:tcPr>
                    <a:solidFill>
                      <a:srgbClr val="C7C4B5"/>
                    </a:solidFill>
                  </a:tcPr>
                </a:tc>
                <a:tc hMerge="1">
                  <a:txBody>
                    <a:bodyPr/>
                    <a:lstStyle/>
                    <a:p>
                      <a:pPr algn="ctr"/>
                      <a:endParaRPr lang="en-US" sz="1400" b="1" dirty="0">
                        <a:solidFill>
                          <a:sysClr val="windowText" lastClr="000000"/>
                        </a:solidFill>
                      </a:endParaRPr>
                    </a:p>
                  </a:txBody>
                  <a:tcPr>
                    <a:solidFill>
                      <a:srgbClr val="C7C4B5"/>
                    </a:solidFill>
                  </a:tcPr>
                </a:tc>
                <a:tc hMerge="1">
                  <a:txBody>
                    <a:bodyPr/>
                    <a:lstStyle/>
                    <a:p>
                      <a:endParaRPr lang="en-US"/>
                    </a:p>
                  </a:txBody>
                  <a:tcPr>
                    <a:solidFill>
                      <a:srgbClr val="C7C4B5"/>
                    </a:solidFill>
                  </a:tcPr>
                </a:tc>
              </a:tr>
              <a:tr h="238375">
                <a:tc>
                  <a:txBody>
                    <a:bodyPr/>
                    <a:lstStyle/>
                    <a:p>
                      <a:r>
                        <a:rPr lang="el-GR" sz="1100" dirty="0" smtClean="0">
                          <a:solidFill>
                            <a:sysClr val="windowText" lastClr="000000"/>
                          </a:solidFill>
                        </a:rPr>
                        <a:t>Μονάδες για να υπολογιστούν</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5.00</a:t>
                      </a:r>
                      <a:endParaRPr lang="en-US" sz="1100" dirty="0">
                        <a:solidFill>
                          <a:sysClr val="windowText" lastClr="000000"/>
                        </a:solidFill>
                      </a:endParaRPr>
                    </a:p>
                  </a:txBody>
                  <a:tcPr>
                    <a:solidFill>
                      <a:srgbClr val="C7C4B5"/>
                    </a:solidFill>
                  </a:tcPr>
                </a:tc>
                <a:tc gridSpan="2">
                  <a:txBody>
                    <a:bodyPr/>
                    <a:lstStyle/>
                    <a:p>
                      <a:pPr algn="ctr"/>
                      <a:r>
                        <a:rPr lang="el-GR" sz="1100" b="1" dirty="0" smtClean="0">
                          <a:solidFill>
                            <a:sysClr val="windowText" lastClr="000000"/>
                          </a:solidFill>
                        </a:rPr>
                        <a:t>Άμεσα Υλικά</a:t>
                      </a:r>
                      <a:endParaRPr lang="en-US" sz="1100" b="1" dirty="0">
                        <a:solidFill>
                          <a:sysClr val="windowText" lastClr="000000"/>
                        </a:solidFill>
                      </a:endParaRPr>
                    </a:p>
                  </a:txBody>
                  <a:tcPr>
                    <a:solidFill>
                      <a:srgbClr val="C7C4B5"/>
                    </a:solidFill>
                  </a:tcPr>
                </a:tc>
                <a:tc hMerge="1">
                  <a:txBody>
                    <a:bodyPr/>
                    <a:lstStyle/>
                    <a:p>
                      <a:endParaRPr lang="en-US"/>
                    </a:p>
                  </a:txBody>
                  <a:tcPr>
                    <a:solidFill>
                      <a:srgbClr val="C7C4B5"/>
                    </a:solidFill>
                  </a:tcPr>
                </a:tc>
                <a:tc gridSpan="2">
                  <a:txBody>
                    <a:bodyPr/>
                    <a:lstStyle/>
                    <a:p>
                      <a:pPr algn="ctr"/>
                      <a:r>
                        <a:rPr lang="el-GR" sz="1100" b="1" dirty="0" smtClean="0">
                          <a:solidFill>
                            <a:sysClr val="windowText" lastClr="000000"/>
                          </a:solidFill>
                        </a:rPr>
                        <a:t>Κόστη Μετατροπής</a:t>
                      </a:r>
                      <a:endParaRPr lang="en-US" sz="1100" b="1" dirty="0">
                        <a:solidFill>
                          <a:sysClr val="windowText" lastClr="000000"/>
                        </a:solidFill>
                      </a:endParaRPr>
                    </a:p>
                  </a:txBody>
                  <a:tcPr>
                    <a:solidFill>
                      <a:srgbClr val="C7C4B5"/>
                    </a:solidFill>
                  </a:tcPr>
                </a:tc>
                <a:tc hMerge="1">
                  <a:txBody>
                    <a:bodyPr/>
                    <a:lstStyle/>
                    <a:p>
                      <a:endParaRPr lang="en-US"/>
                    </a:p>
                  </a:txBody>
                  <a:tcPr>
                    <a:solidFill>
                      <a:srgbClr val="C7C4B5"/>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ysClr val="windowText" lastClr="000000"/>
                          </a:solidFill>
                        </a:rPr>
                        <a:t>Αποθέματα</a:t>
                      </a:r>
                      <a:r>
                        <a:rPr lang="el-GR" sz="1100" baseline="0" dirty="0" smtClean="0">
                          <a:solidFill>
                            <a:sysClr val="windowText" lastClr="000000"/>
                          </a:solidFill>
                        </a:rPr>
                        <a:t> Αρχής</a:t>
                      </a:r>
                      <a:endParaRPr lang="en-US" sz="1100" dirty="0" smtClean="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0.50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50%</a:t>
                      </a:r>
                      <a:endParaRPr lang="en-US" sz="1100" dirty="0">
                        <a:solidFill>
                          <a:sysClr val="windowText" lastClr="000000"/>
                        </a:solidFill>
                      </a:endParaRPr>
                    </a:p>
                  </a:txBody>
                  <a:tcPr>
                    <a:solidFill>
                      <a:srgbClr val="C7C4B5"/>
                    </a:solidFill>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ysClr val="windowText" lastClr="000000"/>
                          </a:solidFill>
                        </a:rPr>
                        <a:t>Μονάδες που ξεκίνησαν και ολοκληρώθηκαν</a:t>
                      </a:r>
                      <a:endParaRPr lang="en-US" sz="1100" dirty="0" smtClean="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3.00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3.00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3.00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r>
              <a:tr h="228600">
                <a:tc>
                  <a:txBody>
                    <a:bodyPr/>
                    <a:lstStyle/>
                    <a:p>
                      <a:r>
                        <a:rPr lang="el-GR" sz="1100" dirty="0" smtClean="0">
                          <a:solidFill>
                            <a:sysClr val="windowText" lastClr="000000"/>
                          </a:solidFill>
                        </a:rPr>
                        <a:t>Αποθέματα</a:t>
                      </a:r>
                      <a:r>
                        <a:rPr lang="el-GR" sz="1100" baseline="0" dirty="0" smtClean="0">
                          <a:solidFill>
                            <a:sysClr val="windowText" lastClr="000000"/>
                          </a:solidFill>
                        </a:rPr>
                        <a:t> τέλους</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100%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0.75</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75%</a:t>
                      </a:r>
                      <a:endParaRPr lang="en-US" sz="1100" dirty="0">
                        <a:solidFill>
                          <a:sysClr val="windowText" lastClr="000000"/>
                        </a:solidFill>
                      </a:endParaRPr>
                    </a:p>
                  </a:txBody>
                  <a:tcPr>
                    <a:solidFill>
                      <a:srgbClr val="C7C4B5"/>
                    </a:solidFill>
                  </a:tcPr>
                </a:tc>
              </a:tr>
              <a:tr h="228600">
                <a:tc>
                  <a:txBody>
                    <a:bodyPr/>
                    <a:lstStyle/>
                    <a:p>
                      <a:r>
                        <a:rPr lang="el-GR" sz="1100" dirty="0" smtClean="0">
                          <a:solidFill>
                            <a:sysClr val="windowText" lastClr="000000"/>
                          </a:solidFill>
                        </a:rPr>
                        <a:t>Υπολογισθείσες</a:t>
                      </a:r>
                      <a:r>
                        <a:rPr lang="el-GR" sz="1100" baseline="0" dirty="0" smtClean="0">
                          <a:solidFill>
                            <a:sysClr val="windowText" lastClr="000000"/>
                          </a:solidFill>
                        </a:rPr>
                        <a:t> μονάδες</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5.00</a:t>
                      </a:r>
                      <a:endParaRPr lang="en-US" sz="1100" dirty="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4.00</a:t>
                      </a:r>
                      <a:endParaRPr lang="en-US" sz="1100" dirty="0">
                        <a:solidFill>
                          <a:sysClr val="windowText" lastClr="000000"/>
                        </a:solidFill>
                      </a:endParaRPr>
                    </a:p>
                  </a:txBody>
                  <a:tcPr>
                    <a:solidFill>
                      <a:srgbClr val="C7C4B5"/>
                    </a:solidFill>
                  </a:tcPr>
                </a:tc>
                <a:tc>
                  <a:txBody>
                    <a:bodyPr/>
                    <a:lstStyle/>
                    <a:p>
                      <a:pPr algn="ctr"/>
                      <a:endParaRPr lang="en-US" sz="1100">
                        <a:solidFill>
                          <a:sysClr val="windowText" lastClr="000000"/>
                        </a:solidFill>
                      </a:endParaRPr>
                    </a:p>
                  </a:txBody>
                  <a:tcPr>
                    <a:solidFill>
                      <a:srgbClr val="C7C4B5"/>
                    </a:solidFill>
                  </a:tcPr>
                </a:tc>
                <a:tc>
                  <a:txBody>
                    <a:bodyPr/>
                    <a:lstStyle/>
                    <a:p>
                      <a:pPr algn="ctr"/>
                      <a:r>
                        <a:rPr lang="en-US" sz="1100" dirty="0" smtClean="0">
                          <a:solidFill>
                            <a:sysClr val="windowText" lastClr="000000"/>
                          </a:solidFill>
                        </a:rPr>
                        <a:t>4.25</a:t>
                      </a:r>
                      <a:endParaRPr lang="en-US" sz="1100" dirty="0">
                        <a:solidFill>
                          <a:sysClr val="windowText" lastClr="000000"/>
                        </a:solidFill>
                      </a:endParaRPr>
                    </a:p>
                  </a:txBody>
                  <a:tcPr>
                    <a:solidFill>
                      <a:srgbClr val="C7C4B5"/>
                    </a:solidFill>
                  </a:tcPr>
                </a:tc>
                <a:tc>
                  <a:txBody>
                    <a:bodyPr/>
                    <a:lstStyle/>
                    <a:p>
                      <a:pPr algn="ctr"/>
                      <a:endParaRPr lang="en-US" sz="1100" dirty="0">
                        <a:solidFill>
                          <a:sysClr val="windowText" lastClr="000000"/>
                        </a:solidFill>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824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52400"/>
            <a:ext cx="8458200" cy="914400"/>
          </a:xfrm>
        </p:spPr>
        <p:txBody>
          <a:bodyPr/>
          <a:lstStyle/>
          <a:p>
            <a:r>
              <a:rPr lang="el-GR" altLang="en-US" dirty="0" smtClean="0"/>
              <a:t>Κατάρτιση μιας</a:t>
            </a:r>
            <a:r>
              <a:rPr lang="en-US" altLang="en-US" dirty="0" smtClean="0"/>
              <a:t> </a:t>
            </a:r>
            <a:r>
              <a:rPr lang="el-GR" altLang="en-US" dirty="0" smtClean="0"/>
              <a:t>Αναφοράς Κόστους Κατά Φάση </a:t>
            </a:r>
            <a:r>
              <a:rPr lang="el-GR" altLang="en-US" dirty="0"/>
              <a:t>Χ</a:t>
            </a:r>
            <a:r>
              <a:rPr lang="el-GR" altLang="en-US" dirty="0" smtClean="0"/>
              <a:t>ρησιμοποιώντας τη Μέθοδο Κοστολόγησης </a:t>
            </a:r>
            <a:r>
              <a:rPr lang="en-US" altLang="en-US" dirty="0" smtClean="0"/>
              <a:t>FIFO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Σε μια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αναφορά κόστους κατά φάση που χρησιμοποιεί τη μέθοδο κοστολόγησης </a:t>
            </a:r>
            <a:r>
              <a:rPr lang="en-US" altLang="en-US" sz="2400" dirty="0" smtClean="0">
                <a:latin typeface="Tw Cen MT" panose="020B0602020104020603" pitchFamily="34" charset="0"/>
                <a:cs typeface="Times New Roman" panose="02020603050405020304" pitchFamily="18" charset="0"/>
              </a:rPr>
              <a:t>FIFO, </a:t>
            </a:r>
            <a:r>
              <a:rPr lang="el-GR" altLang="en-US" sz="2400" dirty="0" smtClean="0">
                <a:latin typeface="Tw Cen MT" panose="020B0602020104020603" pitchFamily="34" charset="0"/>
                <a:cs typeface="Times New Roman" panose="02020603050405020304" pitchFamily="18" charset="0"/>
              </a:rPr>
              <a:t>η ροή του κόστους </a:t>
            </a:r>
            <a:r>
              <a:rPr lang="el-GR" altLang="en-US" sz="2400" dirty="0">
                <a:latin typeface="Tw Cen MT" panose="020B0602020104020603" pitchFamily="34" charset="0"/>
                <a:cs typeface="Times New Roman" panose="02020603050405020304" pitchFamily="18" charset="0"/>
              </a:rPr>
              <a:t>ακολουθεί τη λογική φυσική ροή της παραγωγής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Όπως φαίνεται στις επόμενες δύο διαφάνειες,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κατάρτιση μιας αναφοράς κόστους κατά φάση περιλαμβάνει πέντα βήματα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 πρώτα δύο βήματα </a:t>
            </a:r>
            <a:r>
              <a:rPr lang="el-GR" altLang="en-US" sz="1800" dirty="0">
                <a:latin typeface="Tw Cen MT" panose="020B0602020104020603" pitchFamily="34" charset="0"/>
                <a:cs typeface="Times New Roman" panose="02020603050405020304" pitchFamily="18" charset="0"/>
              </a:rPr>
              <a:t>υπολογίζουν τις μονάδες του προϊόντος που </a:t>
            </a:r>
            <a:r>
              <a:rPr lang="el-GR" altLang="en-US" sz="1800" dirty="0" smtClean="0">
                <a:latin typeface="Tw Cen MT" panose="020B0602020104020603" pitchFamily="34" charset="0"/>
                <a:cs typeface="Times New Roman" panose="02020603050405020304" pitchFamily="18" charset="0"/>
              </a:rPr>
              <a:t>βρίσκονται υπό επεξεργασία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επόμενα δύο βήματα </a:t>
            </a:r>
            <a:r>
              <a:rPr lang="el-GR" altLang="en-US" sz="1800" dirty="0" smtClean="0">
                <a:latin typeface="Tw Cen MT" panose="020B0602020104020603" pitchFamily="34" charset="0"/>
                <a:cs typeface="Times New Roman" panose="02020603050405020304" pitchFamily="18" charset="0"/>
              </a:rPr>
              <a:t>υπολογίζουν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άμεσης εργασίας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των γενικών βιομηχανικών εξόδων που πραγματοποιούνται.</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τελευταίο Βήμα προσθέτει τα κόστη στα προϊόντα</a:t>
            </a:r>
            <a:r>
              <a:rPr lang="el-GR" altLang="en-US" sz="1800" dirty="0">
                <a:latin typeface="Tw Cen MT" panose="020B0602020104020603" pitchFamily="34" charset="0"/>
                <a:cs typeface="Times New Roman" panose="02020603050405020304" pitchFamily="18" charset="0"/>
              </a:rPr>
              <a:t> που μεταφέρονται εκτός παραγωγής και σε εκείνα που παραμένουν </a:t>
            </a:r>
            <a:r>
              <a:rPr lang="el-GR" altLang="en-US" sz="1800" dirty="0" smtClean="0">
                <a:latin typeface="Tw Cen MT" panose="020B0602020104020603" pitchFamily="34" charset="0"/>
                <a:cs typeface="Times New Roman" panose="02020603050405020304" pitchFamily="18" charset="0"/>
              </a:rPr>
              <a:t>πίσω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στα Αποθέματα Ημικατεργασμένων τέλους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152400"/>
            <a:ext cx="8229600" cy="1066800"/>
          </a:xfrm>
        </p:spPr>
        <p:txBody>
          <a:bodyPr/>
          <a:lstStyle/>
          <a:p>
            <a:r>
              <a:rPr lang="el-GR" altLang="en-US" dirty="0" smtClean="0"/>
              <a:t>Αναφορά Κόστους Κατά Φάση</a:t>
            </a:r>
            <a:r>
              <a:rPr altLang="en-US" dirty="0" smtClean="0"/>
              <a:t>: </a:t>
            </a:r>
            <a:r>
              <a:rPr lang="el-GR" altLang="en-US" dirty="0" smtClean="0"/>
              <a:t>Μέθοδος Κοστολόγησης </a:t>
            </a:r>
            <a:r>
              <a:rPr lang="en-US" altLang="en-US" dirty="0" smtClean="0"/>
              <a:t>FIFO </a:t>
            </a:r>
            <a:r>
              <a:rPr altLang="en-US" dirty="0"/>
              <a:t/>
            </a:r>
            <a:br>
              <a:rPr altLang="en-US" dirty="0"/>
            </a:br>
            <a:r>
              <a:rPr altLang="en-US" sz="1800" dirty="0" smtClean="0"/>
              <a:t>(</a:t>
            </a:r>
            <a:r>
              <a:rPr lang="el-GR" altLang="en-US" sz="1800" dirty="0" smtClean="0"/>
              <a:t>διαφάνεια 1 από 2)</a:t>
            </a:r>
            <a:endParaRPr altLang="en-US" sz="1800" dirty="0"/>
          </a:p>
        </p:txBody>
      </p:sp>
      <p:sp>
        <p:nvSpPr>
          <p:cNvPr id="7065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5" name="Table 4"/>
          <p:cNvGraphicFramePr>
            <a:graphicFrameLocks noGrp="1"/>
          </p:cNvGraphicFramePr>
          <p:nvPr>
            <p:extLst>
              <p:ext uri="{D42A27DB-BD31-4B8C-83A1-F6EECF244321}">
                <p14:modId xmlns:p14="http://schemas.microsoft.com/office/powerpoint/2010/main" val="1634990708"/>
              </p:ext>
            </p:extLst>
          </p:nvPr>
        </p:nvGraphicFramePr>
        <p:xfrm>
          <a:off x="381000" y="1498960"/>
          <a:ext cx="8543925" cy="4713089"/>
        </p:xfrm>
        <a:graphic>
          <a:graphicData uri="http://schemas.openxmlformats.org/drawingml/2006/table">
            <a:tbl>
              <a:tblPr firstRow="1" bandRow="1">
                <a:tableStyleId>{5940675A-B579-460E-94D1-54222C63F5DA}</a:tableStyleId>
              </a:tblPr>
              <a:tblGrid>
                <a:gridCol w="1981200"/>
                <a:gridCol w="1981200"/>
                <a:gridCol w="685800"/>
                <a:gridCol w="916940"/>
                <a:gridCol w="939165"/>
                <a:gridCol w="1049020"/>
                <a:gridCol w="990600"/>
              </a:tblGrid>
              <a:tr h="645376">
                <a:tc>
                  <a:txBody>
                    <a:bodyPr/>
                    <a:lstStyle/>
                    <a:p>
                      <a:r>
                        <a:rPr lang="el-GR" sz="1000" b="1" dirty="0" smtClean="0">
                          <a:solidFill>
                            <a:schemeClr val="tx2"/>
                          </a:solidFill>
                        </a:rPr>
                        <a:t>Βήμα 1: </a:t>
                      </a:r>
                      <a:r>
                        <a:rPr lang="el-GR" sz="1000" b="0" dirty="0" smtClean="0">
                          <a:solidFill>
                            <a:schemeClr val="tx2"/>
                          </a:solidFill>
                        </a:rPr>
                        <a:t>Υπολογισμός</a:t>
                      </a:r>
                      <a:r>
                        <a:rPr lang="el-GR" sz="1000" b="0" baseline="0" dirty="0" smtClean="0">
                          <a:solidFill>
                            <a:schemeClr val="tx2"/>
                          </a:solidFill>
                        </a:rPr>
                        <a:t> φυσικών μονάδων</a:t>
                      </a:r>
                      <a:endParaRPr lang="en-US" sz="1000" b="0" dirty="0">
                        <a:solidFill>
                          <a:schemeClr val="tx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b="1" dirty="0" smtClean="0">
                          <a:solidFill>
                            <a:schemeClr val="tx2"/>
                          </a:solidFill>
                        </a:rPr>
                        <a:t>Φυσικές Μονάδες</a:t>
                      </a:r>
                      <a:endParaRPr lang="en-US" sz="10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2" hMerge="1">
                  <a:txBody>
                    <a:bodyPr/>
                    <a:lstStyle/>
                    <a:p>
                      <a:endParaRPr lang="en-US" dirty="0"/>
                    </a:p>
                  </a:txBody>
                  <a:tcPr/>
                </a:tc>
              </a:tr>
              <a:tr h="522244">
                <a:tc>
                  <a:txBody>
                    <a:bodyPr/>
                    <a:lstStyle/>
                    <a:p>
                      <a:endParaRPr lang="en-US" sz="10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00" dirty="0" smtClean="0">
                          <a:solidFill>
                            <a:schemeClr val="tx2"/>
                          </a:solidFill>
                        </a:rPr>
                        <a:t>Αποθέματα</a:t>
                      </a:r>
                      <a:r>
                        <a:rPr lang="el-GR" sz="1000" baseline="0" dirty="0" smtClean="0">
                          <a:solidFill>
                            <a:schemeClr val="tx2"/>
                          </a:solidFill>
                        </a:rPr>
                        <a:t> Αρχής (μονάδες που ξεκίνησαν την προηγούμενη περίοδο)</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6.200</a:t>
                      </a:r>
                      <a:endParaRPr lang="en-US" sz="10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vMerge="1">
                  <a:txBody>
                    <a:bodyPr/>
                    <a:lstStyle/>
                    <a:p>
                      <a:pPr algn="ctr"/>
                      <a:endParaRPr lang="en-US" sz="1400" b="1" dirty="0">
                        <a:solidFill>
                          <a:sysClr val="windowText" lastClr="000000"/>
                        </a:solidFill>
                      </a:endParaRPr>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77176">
                <a:tc>
                  <a:txBody>
                    <a:bodyPr/>
                    <a:lstStyle/>
                    <a:p>
                      <a:endParaRPr lang="en-US" sz="10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00" dirty="0" smtClean="0">
                          <a:solidFill>
                            <a:schemeClr val="tx2"/>
                          </a:solidFill>
                        </a:rPr>
                        <a:t>Μονάδες που ξεκίνησαν εντός της περιόδου</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57.500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Τρέχουσες Ισοδύναμες</a:t>
                      </a:r>
                      <a:r>
                        <a:rPr lang="el-GR" sz="1000" b="1" baseline="0" dirty="0" smtClean="0">
                          <a:solidFill>
                            <a:schemeClr val="tx2"/>
                          </a:solidFill>
                        </a:rPr>
                        <a:t> Μονάδες</a:t>
                      </a:r>
                      <a:endParaRPr lang="en-US" sz="1000" b="1" dirty="0" smtClean="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b="1" dirty="0">
                        <a:solidFill>
                          <a:sysClr val="windowText" lastClr="000000"/>
                        </a:solidFill>
                      </a:endParaRPr>
                    </a:p>
                  </a:txBody>
                  <a:tcPr/>
                </a:tc>
                <a:tc hMerge="1">
                  <a:txBody>
                    <a:bodyPr/>
                    <a:lstStyle/>
                    <a:p>
                      <a:endParaRPr lang="en-US"/>
                    </a:p>
                  </a:txBody>
                  <a:tcPr/>
                </a:tc>
              </a:tr>
              <a:tr h="232108">
                <a:tc>
                  <a:txBody>
                    <a:bodyPr/>
                    <a:lstStyle/>
                    <a:p>
                      <a:endParaRPr lang="en-US" sz="10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00" dirty="0" smtClean="0">
                          <a:solidFill>
                            <a:schemeClr val="tx2"/>
                          </a:solidFill>
                        </a:rPr>
                        <a:t>Μονάδες για να υπολογιστούν</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63.700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67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Βήμα 2: </a:t>
                      </a:r>
                      <a:r>
                        <a:rPr lang="el-GR" sz="1000" b="0" dirty="0" smtClean="0">
                          <a:solidFill>
                            <a:schemeClr val="tx2"/>
                          </a:solidFill>
                        </a:rPr>
                        <a:t>Υπολογισμός</a:t>
                      </a:r>
                      <a:r>
                        <a:rPr lang="el-GR" sz="1000" b="0" baseline="0" dirty="0" smtClean="0">
                          <a:solidFill>
                            <a:schemeClr val="tx2"/>
                          </a:solidFill>
                        </a:rPr>
                        <a:t> ισοδύναμων μονάδων</a:t>
                      </a:r>
                      <a:endParaRPr lang="en-US" sz="1000" b="0" dirty="0" smtClean="0">
                        <a:solidFill>
                          <a:schemeClr val="tx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b="1" dirty="0" smtClean="0">
                          <a:solidFill>
                            <a:schemeClr val="tx2"/>
                          </a:solidFill>
                        </a:rPr>
                        <a:t>Άμεσα Υλικά</a:t>
                      </a:r>
                      <a:endParaRPr lang="en-US" sz="100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000" b="1" dirty="0" smtClean="0">
                          <a:solidFill>
                            <a:schemeClr val="tx2"/>
                          </a:solidFill>
                        </a:rPr>
                        <a:t>% πραγματοποίησης εντός της περιόδου</a:t>
                      </a:r>
                      <a:endParaRPr lang="en-US" sz="100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Κόστη Μετατροπής</a:t>
                      </a:r>
                      <a:endParaRPr lang="en-US" sz="100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000" b="1" dirty="0" smtClean="0">
                          <a:solidFill>
                            <a:schemeClr val="tx2"/>
                          </a:solidFill>
                        </a:rPr>
                        <a:t>% πραγματοποίησης εντός της περιόδου</a:t>
                      </a:r>
                      <a:endParaRPr lang="en-US" sz="100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522244">
                <a:tc>
                  <a:txBody>
                    <a:bodyPr/>
                    <a:lstStyle/>
                    <a:p>
                      <a:endParaRPr lang="en-US" sz="1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00" dirty="0" smtClean="0">
                          <a:solidFill>
                            <a:schemeClr val="tx2"/>
                          </a:solidFill>
                        </a:rPr>
                        <a:t>Αποθέματα</a:t>
                      </a:r>
                      <a:r>
                        <a:rPr lang="el-GR" sz="1000" baseline="0" dirty="0" smtClean="0">
                          <a:solidFill>
                            <a:schemeClr val="tx2"/>
                          </a:solidFill>
                        </a:rPr>
                        <a:t> Αρχής (μονάδες που ολοκληρώθηκαν </a:t>
                      </a:r>
                      <a:r>
                        <a:rPr lang="el-GR" sz="1000" dirty="0" smtClean="0">
                          <a:solidFill>
                            <a:schemeClr val="tx2"/>
                          </a:solidFill>
                        </a:rPr>
                        <a:t>εντός της περιόδου)</a:t>
                      </a:r>
                      <a:endParaRPr lang="en-US" sz="10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6.200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a:t>
                      </a:r>
                      <a:endParaRPr lang="en-US" sz="10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0%</a:t>
                      </a:r>
                      <a:endParaRPr lang="en-US" sz="10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0.50</a:t>
                      </a:r>
                      <a:endParaRPr lang="en-US" sz="10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50%</a:t>
                      </a:r>
                      <a:endParaRPr lang="en-US" sz="10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22244">
                <a:tc>
                  <a:txBody>
                    <a:bodyPr/>
                    <a:lstStyle/>
                    <a:p>
                      <a:endParaRPr lang="en-US" sz="1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Μονάδες που ξεκίνησαν και ολοκληρώθηκαν εντός της περιόδου</a:t>
                      </a:r>
                      <a:endParaRPr lang="en-US" sz="10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52.500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3.00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100%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3.00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100%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67312">
                <a:tc>
                  <a:txBody>
                    <a:bodyPr/>
                    <a:lstStyle/>
                    <a:p>
                      <a:endParaRPr lang="en-US" sz="1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Αποθέματα</a:t>
                      </a:r>
                      <a:r>
                        <a:rPr lang="el-GR" sz="1000" baseline="0" dirty="0" smtClean="0">
                          <a:solidFill>
                            <a:schemeClr val="tx2"/>
                          </a:solidFill>
                        </a:rPr>
                        <a:t> τέλους (μονάδες που ξεκίνησαν αλλά δεν ολοκληρώθηκαν </a:t>
                      </a:r>
                      <a:r>
                        <a:rPr lang="el-GR" sz="1000" dirty="0" smtClean="0">
                          <a:solidFill>
                            <a:schemeClr val="tx2"/>
                          </a:solidFill>
                        </a:rPr>
                        <a:t>εντός της περιόδου</a:t>
                      </a:r>
                      <a:r>
                        <a:rPr lang="el-GR" sz="1000" baseline="0" dirty="0" smtClean="0">
                          <a:solidFill>
                            <a:schemeClr val="tx2"/>
                          </a:solidFill>
                        </a:rPr>
                        <a:t>)</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5.000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1.00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100%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0.75</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75%</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9633">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00" dirty="0" smtClean="0">
                          <a:solidFill>
                            <a:schemeClr val="tx2"/>
                          </a:solidFill>
                        </a:rPr>
                        <a:t>Υπολογισθείσες</a:t>
                      </a:r>
                      <a:r>
                        <a:rPr lang="el-GR" sz="1000" baseline="0" dirty="0" smtClean="0">
                          <a:solidFill>
                            <a:schemeClr val="tx2"/>
                          </a:solidFill>
                        </a:rPr>
                        <a:t> μονάδες</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00" dirty="0" smtClean="0">
                          <a:solidFill>
                            <a:schemeClr val="tx2"/>
                          </a:solidFill>
                        </a:rPr>
                        <a:t>63.700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4.00</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2"/>
                          </a:solidFill>
                        </a:rPr>
                        <a:t>4.25</a:t>
                      </a: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52400"/>
            <a:ext cx="8229600" cy="1066800"/>
          </a:xfrm>
        </p:spPr>
        <p:txBody>
          <a:bodyPr/>
          <a:lstStyle/>
          <a:p>
            <a:r>
              <a:rPr lang="el-GR" altLang="en-US" dirty="0" smtClean="0"/>
              <a:t>Αναφορά Κόστους Κατά Φάση</a:t>
            </a:r>
            <a:r>
              <a:rPr altLang="en-US" dirty="0" smtClean="0"/>
              <a:t>: </a:t>
            </a:r>
            <a:r>
              <a:rPr lang="el-GR" altLang="en-US" dirty="0"/>
              <a:t>Μέθοδος Κοστολόγησης </a:t>
            </a:r>
            <a:r>
              <a:rPr lang="en-US" altLang="en-US" dirty="0"/>
              <a:t>FIFO </a:t>
            </a:r>
            <a:r>
              <a:rPr altLang="en-US" dirty="0"/>
              <a:t/>
            </a:r>
            <a:br>
              <a:rPr altLang="en-US" dirty="0"/>
            </a:br>
            <a:r>
              <a:rPr altLang="en-US" sz="1800" dirty="0" smtClean="0"/>
              <a:t>(</a:t>
            </a:r>
            <a:r>
              <a:rPr lang="el-GR" altLang="en-US" sz="1800" dirty="0" smtClean="0"/>
              <a:t>διαφάνεια 2 από 2)</a:t>
            </a:r>
            <a:endParaRPr altLang="en-US" sz="1800" dirty="0"/>
          </a:p>
        </p:txBody>
      </p:sp>
      <p:sp>
        <p:nvSpPr>
          <p:cNvPr id="7168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1" name="Table 20"/>
          <p:cNvGraphicFramePr>
            <a:graphicFrameLocks noGrp="1"/>
          </p:cNvGraphicFramePr>
          <p:nvPr>
            <p:extLst>
              <p:ext uri="{D42A27DB-BD31-4B8C-83A1-F6EECF244321}">
                <p14:modId xmlns:p14="http://schemas.microsoft.com/office/powerpoint/2010/main" val="1705998401"/>
              </p:ext>
            </p:extLst>
          </p:nvPr>
        </p:nvGraphicFramePr>
        <p:xfrm>
          <a:off x="304800" y="1295400"/>
          <a:ext cx="8534401" cy="5141372"/>
        </p:xfrm>
        <a:graphic>
          <a:graphicData uri="http://schemas.openxmlformats.org/drawingml/2006/table">
            <a:tbl>
              <a:tblPr firstRow="1" firstCol="1" bandRow="1">
                <a:tableStyleId>{5940675A-B579-460E-94D1-54222C63F5DA}</a:tableStyleId>
              </a:tblPr>
              <a:tblGrid>
                <a:gridCol w="1143000"/>
                <a:gridCol w="152400"/>
                <a:gridCol w="685800"/>
                <a:gridCol w="2133600"/>
                <a:gridCol w="756866"/>
                <a:gridCol w="157534"/>
                <a:gridCol w="1066800"/>
                <a:gridCol w="457200"/>
                <a:gridCol w="834474"/>
                <a:gridCol w="156126"/>
                <a:gridCol w="364191"/>
                <a:gridCol w="626410"/>
              </a:tblGrid>
              <a:tr h="240204">
                <a:tc>
                  <a:txBody>
                    <a:bodyPr/>
                    <a:lstStyle/>
                    <a:p>
                      <a:pPr>
                        <a:lnSpc>
                          <a:spcPts val="1000"/>
                        </a:lnSpc>
                        <a:spcAft>
                          <a:spcPts val="0"/>
                        </a:spcAft>
                      </a:pPr>
                      <a:r>
                        <a:rPr lang="en-US" sz="1000" b="1" spc="-5" dirty="0" err="1">
                          <a:solidFill>
                            <a:schemeClr val="tx2"/>
                          </a:solidFill>
                          <a:effectLst/>
                        </a:rPr>
                        <a:t>Βήμ</a:t>
                      </a:r>
                      <a:r>
                        <a:rPr lang="en-US" sz="1000" b="1" spc="-5" dirty="0">
                          <a:solidFill>
                            <a:schemeClr val="tx2"/>
                          </a:solidFill>
                          <a:effectLst/>
                        </a:rPr>
                        <a:t>α</a:t>
                      </a:r>
                      <a:r>
                        <a:rPr lang="en-US" sz="1000" b="1" spc="80" dirty="0">
                          <a:solidFill>
                            <a:schemeClr val="tx2"/>
                          </a:solidFill>
                          <a:effectLst/>
                        </a:rPr>
                        <a:t> </a:t>
                      </a:r>
                      <a:r>
                        <a:rPr lang="en-US" sz="1000" b="1" dirty="0">
                          <a:solidFill>
                            <a:schemeClr val="tx2"/>
                          </a:solidFill>
                          <a:effectLst/>
                        </a:rPr>
                        <a:t>3</a:t>
                      </a:r>
                      <a:r>
                        <a:rPr lang="en-US" sz="1000" dirty="0">
                          <a:solidFill>
                            <a:schemeClr val="tx2"/>
                          </a:solidFill>
                          <a:effectLst/>
                        </a:rPr>
                        <a:t>: </a:t>
                      </a:r>
                      <a:r>
                        <a:rPr lang="el-GR" sz="1000" dirty="0">
                          <a:solidFill>
                            <a:schemeClr val="tx2"/>
                          </a:solidFill>
                          <a:effectLst/>
                        </a:rPr>
                        <a:t>Υπολογισμός κόστους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1000" b="1" dirty="0">
                          <a:solidFill>
                            <a:schemeClr val="tx2"/>
                          </a:solidFill>
                          <a:effectLst/>
                        </a:rPr>
                        <a:t>Συνολικά Κόστη</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r>
              <a:tr h="165546">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dirty="0">
                          <a:solidFill>
                            <a:schemeClr val="tx2"/>
                          </a:solidFill>
                          <a:effectLst/>
                        </a:rPr>
                        <a:t>Αποθέματα Αρχής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8905" algn="r">
                        <a:lnSpc>
                          <a:spcPts val="900"/>
                        </a:lnSpc>
                        <a:spcAft>
                          <a:spcPts val="0"/>
                        </a:spcAft>
                      </a:pPr>
                      <a:r>
                        <a:rPr lang="en-US" sz="1000">
                          <a:solidFill>
                            <a:schemeClr val="tx2"/>
                          </a:solidFill>
                          <a:effectLst/>
                        </a:rPr>
                        <a:t>41.540</a:t>
                      </a: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900"/>
                        </a:lnSpc>
                        <a:spcAft>
                          <a:spcPts val="0"/>
                        </a:spcAft>
                      </a:pPr>
                      <a:r>
                        <a:rPr lang="en-US" sz="1000">
                          <a:solidFill>
                            <a:schemeClr val="tx2"/>
                          </a:solidFill>
                          <a:effectLst/>
                        </a:rPr>
                        <a:t>20.150</a:t>
                      </a: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283210" algn="r">
                        <a:lnSpc>
                          <a:spcPts val="900"/>
                        </a:lnSpc>
                        <a:spcAft>
                          <a:spcPts val="0"/>
                        </a:spcAft>
                      </a:pPr>
                      <a:r>
                        <a:rPr lang="en-US" sz="1000">
                          <a:solidFill>
                            <a:schemeClr val="tx2"/>
                          </a:solidFill>
                          <a:effectLst/>
                        </a:rPr>
                        <a:t>21.390</a:t>
                      </a: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367878">
                <a:tc>
                  <a:txBody>
                    <a:bodyPr/>
                    <a:lstStyle/>
                    <a:p>
                      <a:pPr>
                        <a:lnSpc>
                          <a:spcPts val="1000"/>
                        </a:lnSpc>
                        <a:spcAft>
                          <a:spcPts val="0"/>
                        </a:spcAft>
                      </a:pPr>
                      <a:r>
                        <a:rPr lang="en-US" sz="100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dirty="0">
                          <a:solidFill>
                            <a:schemeClr val="tx2"/>
                          </a:solidFill>
                          <a:effectLst/>
                        </a:rPr>
                        <a:t>Τρέχοντα κόστη</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79705" algn="r">
                        <a:lnSpc>
                          <a:spcPts val="1000"/>
                        </a:lnSpc>
                        <a:spcAft>
                          <a:spcPts val="0"/>
                        </a:spcAft>
                      </a:pPr>
                      <a:r>
                        <a:rPr lang="en-US" sz="1000" u="sng">
                          <a:solidFill>
                            <a:schemeClr val="tx2"/>
                          </a:solidFill>
                          <a:effectLst/>
                        </a:rPr>
                        <a:t>510.238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a:solidFill>
                            <a:schemeClr val="tx2"/>
                          </a:solidFill>
                          <a:effectLst/>
                        </a:rPr>
                        <a:t>189.750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340360" algn="r">
                        <a:lnSpc>
                          <a:spcPts val="1000"/>
                        </a:lnSpc>
                        <a:spcAft>
                          <a:spcPts val="0"/>
                        </a:spcAft>
                      </a:pPr>
                      <a:r>
                        <a:rPr lang="en-US" sz="1000">
                          <a:solidFill>
                            <a:schemeClr val="tx2"/>
                          </a:solidFill>
                          <a:effectLst/>
                        </a:rPr>
                        <a:t>320.488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Συνολικά κόστη</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1285" algn="r">
                        <a:spcBef>
                          <a:spcPts val="30"/>
                        </a:spcBef>
                        <a:spcAft>
                          <a:spcPts val="0"/>
                        </a:spcAft>
                      </a:pPr>
                      <a:r>
                        <a:rPr lang="en-US" sz="1000" u="sng">
                          <a:solidFill>
                            <a:schemeClr val="tx2"/>
                          </a:solidFill>
                          <a:effectLst/>
                        </a:rPr>
                        <a:t>551.778</a:t>
                      </a:r>
                      <a:r>
                        <a:rPr lang="el-GR" sz="100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n-US" sz="100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45251">
                <a:tc rowSpan="2">
                  <a:txBody>
                    <a:bodyPr/>
                    <a:lstStyle/>
                    <a:p>
                      <a:pPr>
                        <a:lnSpc>
                          <a:spcPts val="1000"/>
                        </a:lnSpc>
                        <a:spcAft>
                          <a:spcPts val="0"/>
                        </a:spcAft>
                      </a:pPr>
                      <a:r>
                        <a:rPr lang="el-GR" sz="1000" b="1" spc="-5" dirty="0">
                          <a:solidFill>
                            <a:schemeClr val="tx2"/>
                          </a:solidFill>
                          <a:effectLst/>
                        </a:rPr>
                        <a:t>Βήμα</a:t>
                      </a:r>
                      <a:r>
                        <a:rPr lang="el-GR" sz="1000" b="1" spc="80" dirty="0">
                          <a:solidFill>
                            <a:schemeClr val="tx2"/>
                          </a:solidFill>
                          <a:effectLst/>
                        </a:rPr>
                        <a:t> </a:t>
                      </a:r>
                      <a:r>
                        <a:rPr lang="el-GR" sz="1000" b="1" dirty="0">
                          <a:solidFill>
                            <a:schemeClr val="tx2"/>
                          </a:solidFill>
                          <a:effectLst/>
                        </a:rPr>
                        <a:t>4</a:t>
                      </a:r>
                      <a:r>
                        <a:rPr lang="el-GR" sz="1000" dirty="0">
                          <a:solidFill>
                            <a:schemeClr val="tx2"/>
                          </a:solidFill>
                          <a:effectLst/>
                        </a:rPr>
                        <a:t>: Υπολογισμός κόστους ανά ισοδύναμη μονάδα</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u="sng">
                          <a:solidFill>
                            <a:schemeClr val="tx2"/>
                          </a:solidFill>
                          <a:effectLst/>
                        </a:rPr>
                        <a:t>Τρέχοντα Κόστη</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rowSpan="2">
                  <a:txBody>
                    <a:bodyPr/>
                    <a:lstStyle/>
                    <a:p>
                      <a:pPr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u="sng">
                          <a:solidFill>
                            <a:schemeClr val="tx2"/>
                          </a:solidFill>
                          <a:effectLst/>
                        </a:rPr>
                        <a:t>189.750</a:t>
                      </a:r>
                      <a:r>
                        <a:rPr lang="el-GR" sz="100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rowSpan="2">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281305" algn="r">
                        <a:lnSpc>
                          <a:spcPts val="1000"/>
                        </a:lnSpc>
                        <a:spcAft>
                          <a:spcPts val="0"/>
                        </a:spcAft>
                      </a:pPr>
                      <a:r>
                        <a:rPr lang="en-US" sz="1000" u="sng">
                          <a:solidFill>
                            <a:schemeClr val="tx2"/>
                          </a:solidFill>
                          <a:effectLst/>
                        </a:rPr>
                        <a:t>320.488</a:t>
                      </a:r>
                      <a:r>
                        <a:rPr lang="el-GR" sz="100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75908">
                <a:tc vMerge="1">
                  <a:txBody>
                    <a:bodyPr/>
                    <a:lstStyle/>
                    <a:p>
                      <a:endParaRPr lang="en-US"/>
                    </a:p>
                  </a:txBody>
                  <a:tcPr/>
                </a:tc>
                <a:tc gridSpan="3">
                  <a:txBody>
                    <a:bodyPr/>
                    <a:lstStyle/>
                    <a:p>
                      <a:pPr>
                        <a:lnSpc>
                          <a:spcPts val="1000"/>
                        </a:lnSpc>
                        <a:spcAft>
                          <a:spcPts val="0"/>
                        </a:spcAft>
                      </a:pPr>
                      <a:r>
                        <a:rPr lang="el-GR" sz="1000" dirty="0">
                          <a:solidFill>
                            <a:schemeClr val="tx2"/>
                          </a:solidFill>
                          <a:effectLst/>
                        </a:rPr>
                        <a:t>Ισοδύναμες Μονάδες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nSpc>
                          <a:spcPts val="900"/>
                        </a:lnSpc>
                        <a:spcAft>
                          <a:spcPts val="0"/>
                        </a:spcAft>
                      </a:pPr>
                      <a:r>
                        <a:rPr lang="en-US" sz="1000">
                          <a:solidFill>
                            <a:schemeClr val="tx2"/>
                          </a:solidFill>
                          <a:effectLst/>
                        </a:rPr>
                        <a:t>57.500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vMerge="1">
                  <a:txBody>
                    <a:bodyPr/>
                    <a:lstStyle/>
                    <a:p>
                      <a:endParaRPr lang="en-US"/>
                    </a:p>
                  </a:txBody>
                  <a:tcPr/>
                </a:tc>
                <a:tc gridSpan="2">
                  <a:txBody>
                    <a:bodyPr/>
                    <a:lstStyle/>
                    <a:p>
                      <a:pPr marL="333375" algn="r">
                        <a:lnSpc>
                          <a:spcPts val="900"/>
                        </a:lnSpc>
                        <a:spcAft>
                          <a:spcPts val="0"/>
                        </a:spcAft>
                      </a:pPr>
                      <a:r>
                        <a:rPr lang="en-US" sz="1000">
                          <a:solidFill>
                            <a:schemeClr val="tx2"/>
                          </a:solidFill>
                          <a:effectLst/>
                        </a:rPr>
                        <a:t>57.230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45251">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Κόστος ανά ισοδύναμη μονάδα</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u="sng">
                          <a:solidFill>
                            <a:schemeClr val="tx2"/>
                          </a:solidFill>
                          <a:effectLst/>
                        </a:rPr>
                        <a:t>8.90$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63500">
                        <a:lnSpc>
                          <a:spcPts val="1000"/>
                        </a:lnSpc>
                        <a:spcAft>
                          <a:spcPts val="0"/>
                        </a:spcAft>
                      </a:pPr>
                      <a:r>
                        <a:rPr lang="en-US" sz="1000" u="sng">
                          <a:solidFill>
                            <a:schemeClr val="tx2"/>
                          </a:solidFill>
                          <a:effectLst/>
                        </a:rPr>
                        <a:t>3.30</a:t>
                      </a:r>
                      <a:r>
                        <a:rPr lang="el-GR" sz="100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457200" algn="r">
                        <a:lnSpc>
                          <a:spcPts val="1000"/>
                        </a:lnSpc>
                        <a:spcAft>
                          <a:spcPts val="0"/>
                        </a:spcAft>
                      </a:pPr>
                      <a:r>
                        <a:rPr lang="en-US" sz="1000" u="sng">
                          <a:solidFill>
                            <a:schemeClr val="tx2"/>
                          </a:solidFill>
                          <a:effectLst/>
                        </a:rPr>
                        <a:t>5.60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488156">
                <a:tc>
                  <a:txBody>
                    <a:bodyPr/>
                    <a:lstStyle/>
                    <a:p>
                      <a:pPr>
                        <a:lnSpc>
                          <a:spcPts val="1000"/>
                        </a:lnSpc>
                        <a:spcAft>
                          <a:spcPts val="0"/>
                        </a:spcAft>
                      </a:pPr>
                      <a:r>
                        <a:rPr lang="el-GR" sz="1000" b="1" spc="-5" dirty="0">
                          <a:solidFill>
                            <a:schemeClr val="tx2"/>
                          </a:solidFill>
                          <a:effectLst/>
                        </a:rPr>
                        <a:t>Βήμα</a:t>
                      </a:r>
                      <a:r>
                        <a:rPr lang="el-GR" sz="1000" b="1" spc="80" dirty="0">
                          <a:solidFill>
                            <a:schemeClr val="tx2"/>
                          </a:solidFill>
                          <a:effectLst/>
                        </a:rPr>
                        <a:t> </a:t>
                      </a:r>
                      <a:r>
                        <a:rPr lang="el-GR" sz="1000" b="1" dirty="0">
                          <a:solidFill>
                            <a:schemeClr val="tx2"/>
                          </a:solidFill>
                          <a:effectLst/>
                        </a:rPr>
                        <a:t>5</a:t>
                      </a:r>
                      <a:r>
                        <a:rPr lang="el-GR" sz="1000" dirty="0">
                          <a:solidFill>
                            <a:schemeClr val="tx2"/>
                          </a:solidFill>
                          <a:effectLst/>
                        </a:rPr>
                        <a:t>: Καταλογισμός κόστους στο κόστος παραχθέντων αγαθών και στα αποθέματα τέλους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Κόστος παραχθέντων αγαθών και μεταφερθέντων:</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2626">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Από αποθέματα αρχής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8905" algn="r">
                        <a:lnSpc>
                          <a:spcPts val="1000"/>
                        </a:lnSpc>
                        <a:spcAft>
                          <a:spcPts val="0"/>
                        </a:spcAft>
                      </a:pPr>
                      <a:r>
                        <a:rPr lang="el-GR" sz="1000" spc="10">
                          <a:solidFill>
                            <a:schemeClr val="tx2"/>
                          </a:solidFill>
                          <a:effectLst/>
                        </a:rPr>
                        <a:t> </a:t>
                      </a:r>
                      <a:r>
                        <a:rPr lang="en-US" sz="1000">
                          <a:solidFill>
                            <a:schemeClr val="tx2"/>
                          </a:solidFill>
                          <a:effectLst/>
                        </a:rPr>
                        <a:t>41.540</a:t>
                      </a: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n-US" sz="1000">
                          <a:solidFill>
                            <a:schemeClr val="tx2"/>
                          </a:solidFill>
                          <a:effectLst/>
                        </a:rPr>
                        <a:t>(2.480</a:t>
                      </a:r>
                      <a:r>
                        <a:rPr lang="en-US" sz="1000" spc="-80">
                          <a:solidFill>
                            <a:schemeClr val="tx2"/>
                          </a:solidFill>
                          <a:effectLst/>
                        </a:rPr>
                        <a:t> </a:t>
                      </a:r>
                      <a:r>
                        <a:rPr lang="en-US" sz="1000">
                          <a:solidFill>
                            <a:schemeClr val="tx2"/>
                          </a:solidFill>
                          <a:effectLst/>
                        </a:rPr>
                        <a:t>x 5.60)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Τρέχοντα κόστη προς ολοκλήρωση</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45110" algn="r">
                        <a:lnSpc>
                          <a:spcPts val="1000"/>
                        </a:lnSpc>
                        <a:spcAft>
                          <a:spcPts val="0"/>
                        </a:spcAft>
                      </a:pPr>
                      <a:r>
                        <a:rPr lang="en-US" sz="1000">
                          <a:solidFill>
                            <a:schemeClr val="tx2"/>
                          </a:solidFill>
                          <a:effectLst/>
                        </a:rPr>
                        <a:t>13.888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40204">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Μονάδες που ξεκίνησαν και ολοκληρώθηκαν εντός της περιόδου</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900"/>
                        </a:lnSpc>
                        <a:spcAft>
                          <a:spcPts val="0"/>
                        </a:spcAft>
                      </a:pPr>
                      <a:r>
                        <a:rPr lang="el-GR" sz="1000" u="sng">
                          <a:solidFill>
                            <a:schemeClr val="tx2"/>
                          </a:solidFill>
                          <a:effectLst/>
                          <a:uFill>
                            <a:solidFill>
                              <a:srgbClr val="363435"/>
                            </a:solidFill>
                          </a:uFill>
                        </a:rPr>
                        <a:t> </a:t>
                      </a:r>
                      <a:r>
                        <a:rPr lang="el-GR" sz="1000" u="sng" spc="-130">
                          <a:solidFill>
                            <a:schemeClr val="tx2"/>
                          </a:solidFill>
                          <a:effectLst/>
                          <a:uFill>
                            <a:solidFill>
                              <a:srgbClr val="363435"/>
                            </a:solidFill>
                          </a:uFill>
                        </a:rPr>
                        <a:t> </a:t>
                      </a:r>
                      <a:r>
                        <a:rPr lang="en-US" sz="1000" u="sng">
                          <a:solidFill>
                            <a:schemeClr val="tx2"/>
                          </a:solidFill>
                          <a:effectLst/>
                          <a:uFill>
                            <a:solidFill>
                              <a:srgbClr val="363435"/>
                            </a:solidFill>
                          </a:uFill>
                        </a:rPr>
                        <a:t>467.250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a:solidFill>
                            <a:schemeClr val="tx2"/>
                          </a:solidFill>
                          <a:effectLst/>
                        </a:rPr>
                        <a:t>(52.500</a:t>
                      </a:r>
                      <a:r>
                        <a:rPr lang="en-US" sz="1000" spc="-65">
                          <a:solidFill>
                            <a:schemeClr val="tx2"/>
                          </a:solidFill>
                          <a:effectLst/>
                        </a:rPr>
                        <a:t> </a:t>
                      </a:r>
                      <a:r>
                        <a:rPr lang="en-US" sz="1000">
                          <a:solidFill>
                            <a:schemeClr val="tx2"/>
                          </a:solidFill>
                          <a:effectLst/>
                        </a:rPr>
                        <a:t>x</a:t>
                      </a:r>
                      <a:r>
                        <a:rPr lang="en-US" sz="1000" spc="-185">
                          <a:solidFill>
                            <a:schemeClr val="tx2"/>
                          </a:solidFill>
                          <a:effectLst/>
                        </a:rPr>
                        <a:t> </a:t>
                      </a:r>
                      <a:r>
                        <a:rPr lang="en-US" sz="1000">
                          <a:solidFill>
                            <a:schemeClr val="tx2"/>
                          </a:solidFill>
                          <a:effectLst/>
                        </a:rPr>
                        <a:t>3.30</a:t>
                      </a:r>
                      <a:r>
                        <a:rPr lang="el-GR" sz="1000">
                          <a:solidFill>
                            <a:schemeClr val="tx2"/>
                          </a:solidFill>
                          <a:effectLst/>
                        </a:rPr>
                        <a:t>$</a:t>
                      </a: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122555" algn="r">
                        <a:lnSpc>
                          <a:spcPts val="900"/>
                        </a:lnSpc>
                        <a:spcAft>
                          <a:spcPts val="0"/>
                        </a:spcAft>
                      </a:pPr>
                      <a:r>
                        <a:rPr lang="en-US" sz="1000">
                          <a:solidFill>
                            <a:schemeClr val="tx2"/>
                          </a:solidFill>
                          <a:effectLst/>
                        </a:rPr>
                        <a:t>(52.500</a:t>
                      </a:r>
                      <a:r>
                        <a:rPr lang="en-US" sz="1000" spc="-65">
                          <a:solidFill>
                            <a:schemeClr val="tx2"/>
                          </a:solidFill>
                          <a:effectLst/>
                        </a:rPr>
                        <a:t> </a:t>
                      </a:r>
                      <a:r>
                        <a:rPr lang="en-US" sz="1000">
                          <a:solidFill>
                            <a:schemeClr val="tx2"/>
                          </a:solidFill>
                          <a:effectLst/>
                        </a:rPr>
                        <a:t>x</a:t>
                      </a:r>
                      <a:r>
                        <a:rPr lang="en-US" sz="1000" spc="-185">
                          <a:solidFill>
                            <a:schemeClr val="tx2"/>
                          </a:solidFill>
                          <a:effectLst/>
                        </a:rPr>
                        <a:t> </a:t>
                      </a:r>
                      <a:r>
                        <a:rPr lang="en-US" sz="1000">
                          <a:solidFill>
                            <a:schemeClr val="tx2"/>
                          </a:solidFill>
                          <a:effectLst/>
                        </a:rPr>
                        <a:t>5.60)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2626">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Κόστος παραχθέντων αγαθών</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n-US" sz="1000">
                          <a:solidFill>
                            <a:schemeClr val="tx2"/>
                          </a:solidFill>
                          <a:effectLst/>
                        </a:rPr>
                        <a:t>522.678</a:t>
                      </a:r>
                      <a:r>
                        <a:rPr lang="el-GR"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(δεν χρειάζεται στρογγυλοποίηση)</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83938">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Αποθέματα τέλους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u="sng">
                          <a:solidFill>
                            <a:schemeClr val="tx2"/>
                          </a:solidFill>
                          <a:effectLst/>
                          <a:uFill>
                            <a:solidFill>
                              <a:srgbClr val="363435"/>
                            </a:solidFill>
                          </a:uFill>
                        </a:rPr>
                        <a:t>  </a:t>
                      </a:r>
                      <a:r>
                        <a:rPr lang="el-GR" sz="1000" u="sng" spc="110">
                          <a:solidFill>
                            <a:schemeClr val="tx2"/>
                          </a:solidFill>
                          <a:effectLst/>
                          <a:uFill>
                            <a:solidFill>
                              <a:srgbClr val="363435"/>
                            </a:solidFill>
                          </a:uFill>
                        </a:rPr>
                        <a:t> </a:t>
                      </a:r>
                      <a:r>
                        <a:rPr lang="en-US" sz="1000" u="sng">
                          <a:solidFill>
                            <a:schemeClr val="tx2"/>
                          </a:solidFill>
                          <a:effectLst/>
                          <a:uFill>
                            <a:solidFill>
                              <a:srgbClr val="363435"/>
                            </a:solidFill>
                          </a:uFill>
                        </a:rPr>
                        <a:t>29.100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00" spc="170">
                          <a:solidFill>
                            <a:schemeClr val="tx2"/>
                          </a:solidFill>
                          <a:effectLst/>
                        </a:rPr>
                        <a:t> </a:t>
                      </a:r>
                      <a:r>
                        <a:rPr lang="en-US" sz="1000">
                          <a:solidFill>
                            <a:schemeClr val="tx2"/>
                          </a:solidFill>
                          <a:effectLst/>
                        </a:rPr>
                        <a:t>(5.000</a:t>
                      </a:r>
                      <a:r>
                        <a:rPr lang="en-US" sz="1000" spc="-80">
                          <a:solidFill>
                            <a:schemeClr val="tx2"/>
                          </a:solidFill>
                          <a:effectLst/>
                        </a:rPr>
                        <a:t> </a:t>
                      </a:r>
                      <a:r>
                        <a:rPr lang="en-US" sz="1000">
                          <a:solidFill>
                            <a:schemeClr val="tx2"/>
                          </a:solidFill>
                          <a:effectLst/>
                        </a:rPr>
                        <a:t>x</a:t>
                      </a:r>
                      <a:r>
                        <a:rPr lang="en-US" sz="1000" spc="-185">
                          <a:solidFill>
                            <a:schemeClr val="tx2"/>
                          </a:solidFill>
                          <a:effectLst/>
                        </a:rPr>
                        <a:t> </a:t>
                      </a:r>
                      <a:r>
                        <a:rPr lang="en-US" sz="1000">
                          <a:solidFill>
                            <a:schemeClr val="tx2"/>
                          </a:solidFill>
                          <a:effectLst/>
                        </a:rPr>
                        <a:t>3.30</a:t>
                      </a:r>
                      <a:r>
                        <a:rPr lang="el-GR" sz="1000">
                          <a:solidFill>
                            <a:schemeClr val="tx2"/>
                          </a:solidFill>
                          <a:effectLst/>
                        </a:rPr>
                        <a:t>$</a:t>
                      </a: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0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180975" algn="r">
                        <a:lnSpc>
                          <a:spcPts val="1000"/>
                        </a:lnSpc>
                        <a:spcAft>
                          <a:spcPts val="0"/>
                        </a:spcAft>
                      </a:pPr>
                      <a:r>
                        <a:rPr lang="en-US" sz="1000">
                          <a:solidFill>
                            <a:schemeClr val="tx2"/>
                          </a:solidFill>
                          <a:effectLst/>
                        </a:rPr>
                        <a:t>(2.250</a:t>
                      </a:r>
                      <a:r>
                        <a:rPr lang="en-US" sz="1000" spc="-80">
                          <a:solidFill>
                            <a:schemeClr val="tx2"/>
                          </a:solidFill>
                          <a:effectLst/>
                        </a:rPr>
                        <a:t> </a:t>
                      </a:r>
                      <a:r>
                        <a:rPr lang="en-US" sz="1000">
                          <a:solidFill>
                            <a:schemeClr val="tx2"/>
                          </a:solidFill>
                          <a:effectLst/>
                        </a:rPr>
                        <a:t>x</a:t>
                      </a:r>
                      <a:r>
                        <a:rPr lang="en-US" sz="1000" spc="-185">
                          <a:solidFill>
                            <a:schemeClr val="tx2"/>
                          </a:solidFill>
                          <a:effectLst/>
                        </a:rPr>
                        <a:t> </a:t>
                      </a:r>
                      <a:r>
                        <a:rPr lang="en-US" sz="1000">
                          <a:solidFill>
                            <a:schemeClr val="tx2"/>
                          </a:solidFill>
                          <a:effectLst/>
                        </a:rPr>
                        <a:t>5.60)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Συνολικά κόστη</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n-US" sz="1000" u="sng">
                          <a:solidFill>
                            <a:schemeClr val="tx2"/>
                          </a:solidFill>
                          <a:effectLst/>
                        </a:rPr>
                        <a:t>551.778</a:t>
                      </a:r>
                      <a:r>
                        <a:rPr lang="el-GR" sz="100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nSpc>
                          <a:spcPts val="1000"/>
                        </a:lnSpc>
                        <a:spcAft>
                          <a:spcPts val="0"/>
                        </a:spcAft>
                      </a:pPr>
                      <a:r>
                        <a:rPr lang="en-US"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2626">
                <a:tc gridSpan="5">
                  <a:txBody>
                    <a:bodyPr/>
                    <a:lstStyle/>
                    <a:p>
                      <a:pPr marL="25400" algn="ctr">
                        <a:lnSpc>
                          <a:spcPts val="1000"/>
                        </a:lnSpc>
                        <a:spcAft>
                          <a:spcPts val="0"/>
                        </a:spcAft>
                      </a:pPr>
                      <a:r>
                        <a:rPr lang="el-GR" sz="1000" b="1" spc="-40" dirty="0">
                          <a:solidFill>
                            <a:schemeClr val="tx2"/>
                          </a:solidFill>
                          <a:effectLst/>
                        </a:rPr>
                        <a:t>Λογαριασμός Αποθέματα Ημικατεργασμένων: Σύνοψη Κόστους</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1000" b="1">
                          <a:solidFill>
                            <a:schemeClr val="tx2"/>
                          </a:solidFill>
                          <a:effectLst/>
                        </a:rPr>
                        <a:t> </a:t>
                      </a:r>
                      <a:endParaRPr lang="en-US" sz="1050" b="1">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6">
                  <a:txBody>
                    <a:bodyPr/>
                    <a:lstStyle/>
                    <a:p>
                      <a:pPr marL="25400" algn="ctr">
                        <a:lnSpc>
                          <a:spcPts val="1000"/>
                        </a:lnSpc>
                        <a:spcAft>
                          <a:spcPts val="0"/>
                        </a:spcAft>
                      </a:pPr>
                      <a:r>
                        <a:rPr lang="el-GR" sz="1000" b="1" spc="-40" dirty="0">
                          <a:solidFill>
                            <a:schemeClr val="tx2"/>
                          </a:solidFill>
                          <a:effectLst/>
                        </a:rPr>
                        <a:t>Λογαριασμός Αποθέματα Ημικατεργασμένων: Σύνοψη Μονάδας</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3639">
                <a:tc gridSpan="2">
                  <a:txBody>
                    <a:bodyPr/>
                    <a:lstStyle/>
                    <a:p>
                      <a:pPr marL="25400">
                        <a:lnSpc>
                          <a:spcPts val="1000"/>
                        </a:lnSpc>
                        <a:spcAft>
                          <a:spcPts val="0"/>
                        </a:spcAft>
                      </a:pPr>
                      <a:r>
                        <a:rPr lang="el-GR" sz="1000">
                          <a:solidFill>
                            <a:schemeClr val="tx2"/>
                          </a:solidFill>
                          <a:effectLst/>
                        </a:rPr>
                        <a:t>Υπ. Αρχής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00" dirty="0">
                          <a:solidFill>
                            <a:schemeClr val="tx2"/>
                          </a:solidFill>
                          <a:effectLst/>
                        </a:rPr>
                        <a:t>41.540</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dirty="0">
                          <a:solidFill>
                            <a:schemeClr val="tx2"/>
                          </a:solidFill>
                          <a:effectLst/>
                        </a:rPr>
                        <a:t>Κόστος παραχθέντων αγαθών και μεταφερθέντων</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00" dirty="0">
                          <a:solidFill>
                            <a:schemeClr val="tx2"/>
                          </a:solidFill>
                          <a:effectLst/>
                        </a:rPr>
                        <a:t>522.678</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00" dirty="0">
                          <a:solidFill>
                            <a:schemeClr val="tx2"/>
                          </a:solidFill>
                          <a:effectLst/>
                        </a:rPr>
                        <a:t>Υπ. Αρχής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00">
                          <a:solidFill>
                            <a:schemeClr val="tx2"/>
                          </a:solidFill>
                          <a:effectLst/>
                        </a:rPr>
                        <a:t>6.200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Μονάδες </a:t>
                      </a:r>
                      <a:r>
                        <a:rPr lang="en-US" sz="1000">
                          <a:solidFill>
                            <a:schemeClr val="tx2"/>
                          </a:solidFill>
                          <a:effectLst/>
                        </a:rPr>
                        <a:t>FIFO </a:t>
                      </a:r>
                      <a:r>
                        <a:rPr lang="el-GR" sz="1000">
                          <a:solidFill>
                            <a:schemeClr val="tx2"/>
                          </a:solidFill>
                          <a:effectLst/>
                        </a:rPr>
                        <a:t>που μεταφέρθηκαν (από τις 6.200 του αποθέματος αρχής συν τις 52.500 που ξεκίνησαν και ολοκληρώθηκαν</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a:solidFill>
                            <a:schemeClr val="tx2"/>
                          </a:solidFill>
                          <a:effectLst/>
                        </a:rPr>
                        <a:t>58.700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2626">
                <a:tc gridSpan="2">
                  <a:txBody>
                    <a:bodyPr/>
                    <a:lstStyle/>
                    <a:p>
                      <a:pPr marL="25400">
                        <a:lnSpc>
                          <a:spcPts val="1000"/>
                        </a:lnSpc>
                        <a:spcAft>
                          <a:spcPts val="0"/>
                        </a:spcAft>
                      </a:pPr>
                      <a:r>
                        <a:rPr lang="el-GR" sz="1000">
                          <a:solidFill>
                            <a:schemeClr val="tx2"/>
                          </a:solidFill>
                          <a:effectLst/>
                        </a:rPr>
                        <a:t>Άμεσα Υλικά</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00">
                          <a:solidFill>
                            <a:schemeClr val="tx2"/>
                          </a:solidFill>
                          <a:effectLst/>
                        </a:rPr>
                        <a:t>189.750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Μονάδες που ξεκίνησαν</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00">
                          <a:solidFill>
                            <a:schemeClr val="tx2"/>
                          </a:solidFill>
                          <a:effectLst/>
                        </a:rPr>
                        <a:t>57.500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1729">
                <a:tc gridSpan="2">
                  <a:txBody>
                    <a:bodyPr/>
                    <a:lstStyle/>
                    <a:p>
                      <a:pPr marL="25400">
                        <a:lnSpc>
                          <a:spcPts val="1000"/>
                        </a:lnSpc>
                        <a:spcAft>
                          <a:spcPts val="0"/>
                        </a:spcAft>
                      </a:pPr>
                      <a:r>
                        <a:rPr lang="el-GR" sz="1000">
                          <a:solidFill>
                            <a:schemeClr val="tx2"/>
                          </a:solidFill>
                          <a:effectLst/>
                        </a:rPr>
                        <a:t>Κόστη μετατροπής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00">
                          <a:solidFill>
                            <a:schemeClr val="tx2"/>
                          </a:solidFill>
                          <a:effectLst/>
                        </a:rPr>
                        <a:t>320.488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1729">
                <a:tc gridSpan="2">
                  <a:txBody>
                    <a:bodyPr/>
                    <a:lstStyle/>
                    <a:p>
                      <a:pPr marL="25400">
                        <a:lnSpc>
                          <a:spcPts val="1000"/>
                        </a:lnSpc>
                        <a:spcAft>
                          <a:spcPts val="0"/>
                        </a:spcAft>
                      </a:pPr>
                      <a:r>
                        <a:rPr lang="el-GR" sz="1000">
                          <a:solidFill>
                            <a:schemeClr val="tx2"/>
                          </a:solidFill>
                          <a:effectLst/>
                        </a:rPr>
                        <a:t>Υπ. Τέλους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00">
                          <a:solidFill>
                            <a:schemeClr val="tx2"/>
                          </a:solidFill>
                          <a:effectLst/>
                        </a:rPr>
                        <a:t>29.100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0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00">
                          <a:solidFill>
                            <a:schemeClr val="tx2"/>
                          </a:solidFill>
                          <a:effectLst/>
                        </a:rPr>
                        <a:t>Υπ. Τέλους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00">
                          <a:solidFill>
                            <a:schemeClr val="tx2"/>
                          </a:solidFill>
                          <a:effectLst/>
                        </a:rPr>
                        <a:t>5.000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0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l-GR" altLang="en-US" dirty="0" smtClean="0"/>
              <a:t>Λογιστικές Μονάδες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Οι μάνατζερ πρέπει να προσδιορίζουν μέσω των τομέων τους τη φυσική ροή των προϊόντων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Βήμα </a:t>
            </a:r>
            <a:r>
              <a:rPr lang="en-US" altLang="en-US" sz="2000" dirty="0" smtClean="0">
                <a:latin typeface="Tw Cen MT" panose="020B0602020104020603" pitchFamily="34" charset="0"/>
                <a:cs typeface="Times New Roman" panose="02020603050405020304" pitchFamily="18" charset="0"/>
              </a:rPr>
              <a:t>1) </a:t>
            </a:r>
            <a:r>
              <a:rPr lang="el-GR" altLang="en-US" sz="2000" dirty="0" smtClean="0">
                <a:latin typeface="Tw Cen MT" panose="020B0602020104020603" pitchFamily="34" charset="0"/>
                <a:cs typeface="Times New Roman" panose="02020603050405020304" pitchFamily="18" charset="0"/>
              </a:rPr>
              <a:t>προτού μπορέσουν να υπολογίσουν την ισοδύναμη παραγωγή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για τη λογιστική περίοδο</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Βήμα </a:t>
            </a:r>
            <a:r>
              <a:rPr lang="en-US" altLang="en-US" sz="2000" dirty="0" smtClean="0">
                <a:latin typeface="Tw Cen MT" panose="020B0602020104020603" pitchFamily="34" charset="0"/>
                <a:cs typeface="Times New Roman" panose="02020603050405020304" pitchFamily="18" charset="0"/>
              </a:rPr>
              <a:t>2). </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Υποθέστε πως το Φεβρουάριο ισχύουν τα ακόλουθα για την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Milk Products</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αρχικά αποθέματα ημικατεργασμένων περιέχουν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ημιέτοιμες μονάδες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(60% </a:t>
            </a:r>
            <a:r>
              <a:rPr lang="el-GR" altLang="en-US" sz="1800" dirty="0">
                <a:latin typeface="Tw Cen MT" panose="020B0602020104020603" pitchFamily="34" charset="0"/>
                <a:cs typeface="Times New Roman" panose="02020603050405020304" pitchFamily="18" charset="0"/>
              </a:rPr>
              <a:t>επεξεργασμένες </a:t>
            </a:r>
            <a:r>
              <a:rPr lang="el-GR" altLang="en-US" sz="1800" dirty="0" smtClean="0">
                <a:latin typeface="Tw Cen MT" panose="020B0602020104020603" pitchFamily="34" charset="0"/>
                <a:cs typeface="Times New Roman" panose="02020603050405020304" pitchFamily="18" charset="0"/>
              </a:rPr>
              <a:t>κατά την προηγούμενη </a:t>
            </a:r>
            <a:r>
              <a:rPr lang="el-GR" altLang="en-US" sz="1800" dirty="0">
                <a:latin typeface="Tw Cen MT" panose="020B0602020104020603" pitchFamily="34" charset="0"/>
                <a:cs typeface="Times New Roman" panose="02020603050405020304" pitchFamily="18" charset="0"/>
              </a:rPr>
              <a:t>περίοδο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ατά τη διάρκεια της περιόδου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ολοκληρώθηκαν οι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των αρχικών αποθεμάτων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ενώ ξεκίνησε η παραγωγή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57.500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μονάδων.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 τις 57.500 μονάδες που ξεκίνησαν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της περιόδου,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ολοκληρώθηκαν 52.500 μονάδες. Οι υπόλοιπες 5.000 μονάδες παραμένουν στην εργασία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στα αποθέματα ημικατεργασμένων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το 45% ολοκληρωμένες.</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27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l-GR" altLang="en-US" dirty="0" smtClean="0"/>
              <a:t>Βήμα </a:t>
            </a:r>
            <a:r>
              <a:rPr lang="en-US" altLang="en-US" dirty="0" smtClean="0"/>
              <a:t>1: </a:t>
            </a:r>
            <a:r>
              <a:rPr lang="el-GR" altLang="en-US" dirty="0"/>
              <a:t>Προσδιορισμός Φυσικών </a:t>
            </a:r>
            <a:r>
              <a:rPr lang="el-GR" altLang="en-US" dirty="0" smtClean="0"/>
              <a:t>Μονάδων</a:t>
            </a:r>
            <a:endParaRPr lang="en-US" altLang="en-US" dirty="0" smtClean="0"/>
          </a:p>
        </p:txBody>
      </p:sp>
      <p:sp>
        <p:nvSpPr>
          <p:cNvPr id="3" name="Content Placeholder 2"/>
          <p:cNvSpPr>
            <a:spLocks noGrp="1"/>
          </p:cNvSpPr>
          <p:nvPr>
            <p:ph idx="1"/>
          </p:nvPr>
        </p:nvSpPr>
        <p:spPr>
          <a:xfrm>
            <a:off x="914400" y="1295400"/>
            <a:ext cx="7696200" cy="4343400"/>
          </a:xfrm>
        </p:spPr>
        <p:txBody>
          <a:bodyPr/>
          <a:lstStyle/>
          <a:p>
            <a:pPr>
              <a:buFont typeface="Wingdings" panose="05000000000000000000" pitchFamily="2" charset="2"/>
              <a:buChar char="§"/>
            </a:pPr>
            <a:r>
              <a:rPr lang="el-GR" altLang="en-US" sz="2100" dirty="0" smtClean="0">
                <a:latin typeface="Tw Cen MT" panose="020B0602020104020603" pitchFamily="34" charset="0"/>
                <a:cs typeface="Times New Roman" panose="02020603050405020304" pitchFamily="18" charset="0"/>
              </a:rPr>
              <a:t>Στο Βήμα </a:t>
            </a:r>
            <a:r>
              <a:rPr lang="en-US" altLang="en-US" sz="2100" dirty="0" smtClean="0">
                <a:latin typeface="Tw Cen MT" panose="020B0602020104020603" pitchFamily="34" charset="0"/>
                <a:cs typeface="Times New Roman" panose="02020603050405020304" pitchFamily="18" charset="0"/>
              </a:rPr>
              <a:t>1, </a:t>
            </a:r>
            <a:r>
              <a:rPr lang="el-GR" altLang="en-US" sz="2100" dirty="0" smtClean="0">
                <a:latin typeface="Tw Cen MT" panose="020B0602020104020603" pitchFamily="34" charset="0"/>
                <a:cs typeface="Times New Roman" panose="02020603050405020304" pitchFamily="18" charset="0"/>
              </a:rPr>
              <a:t>ο προϊστάμενος/μάνατζερ </a:t>
            </a:r>
            <a:r>
              <a:rPr lang="el-GR" altLang="en-US" sz="2100" dirty="0">
                <a:latin typeface="Tw Cen MT" panose="020B0602020104020603" pitchFamily="34" charset="0"/>
                <a:cs typeface="Times New Roman" panose="02020603050405020304" pitchFamily="18" charset="0"/>
              </a:rPr>
              <a:t>του τμήματος της Milk Products</a:t>
            </a:r>
            <a:r>
              <a:rPr lang="en-US" altLang="en-US" sz="2100" dirty="0" smtClean="0">
                <a:latin typeface="Tw Cen MT" panose="020B0602020104020603" pitchFamily="34" charset="0"/>
                <a:cs typeface="Times New Roman" panose="02020603050405020304" pitchFamily="18" charset="0"/>
              </a:rPr>
              <a:t> </a:t>
            </a:r>
            <a:r>
              <a:rPr lang="el-GR" altLang="en-US" sz="2100" dirty="0">
                <a:latin typeface="Tw Cen MT" panose="020B0602020104020603" pitchFamily="34" charset="0"/>
                <a:cs typeface="Times New Roman" panose="02020603050405020304" pitchFamily="18" charset="0"/>
              </a:rPr>
              <a:t>υπολογίζει τις συνολικές μονάδες που πρέπει να λογιστικοποιηθούν προσθέτοντας τις 6.200 μονάδες </a:t>
            </a:r>
            <a:r>
              <a:rPr lang="el-GR" altLang="en-US" sz="2100" dirty="0" smtClean="0">
                <a:latin typeface="Tw Cen MT" panose="020B0602020104020603" pitchFamily="34" charset="0"/>
                <a:cs typeface="Times New Roman" panose="02020603050405020304" pitchFamily="18" charset="0"/>
              </a:rPr>
              <a:t>του αρχικού αποθέματος, στις </a:t>
            </a:r>
            <a:r>
              <a:rPr lang="el-GR" altLang="en-US" sz="2100" dirty="0">
                <a:latin typeface="Tw Cen MT" panose="020B0602020104020603" pitchFamily="34" charset="0"/>
                <a:cs typeface="Times New Roman" panose="02020603050405020304" pitchFamily="18" charset="0"/>
              </a:rPr>
              <a:t>57.500 μονάδες που ξεκίνησαν </a:t>
            </a:r>
            <a:r>
              <a:rPr lang="el-GR" altLang="en-US" sz="2100" dirty="0" smtClean="0">
                <a:latin typeface="Tw Cen MT" panose="020B0602020104020603" pitchFamily="34" charset="0"/>
                <a:cs typeface="Times New Roman" panose="02020603050405020304" pitchFamily="18" charset="0"/>
              </a:rPr>
              <a:t>να παράγονται κατά </a:t>
            </a:r>
            <a:r>
              <a:rPr lang="el-GR" altLang="en-US" sz="2100" dirty="0">
                <a:latin typeface="Tw Cen MT" panose="020B0602020104020603" pitchFamily="34" charset="0"/>
                <a:cs typeface="Times New Roman" panose="02020603050405020304" pitchFamily="18" charset="0"/>
              </a:rPr>
              <a:t>τη διάρκεια αυτής της περιόδου.</a:t>
            </a:r>
            <a:endParaRPr lang="en-US" altLang="en-US" sz="21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2100" dirty="0" smtClean="0">
                <a:latin typeface="Tw Cen MT" panose="020B0602020104020603" pitchFamily="34" charset="0"/>
                <a:cs typeface="Times New Roman" panose="02020603050405020304" pitchFamily="18" charset="0"/>
              </a:rPr>
              <a:t>Το Βήμα </a:t>
            </a:r>
            <a:r>
              <a:rPr lang="en-US" altLang="en-US" sz="2100" dirty="0" smtClean="0">
                <a:latin typeface="Tw Cen MT" panose="020B0602020104020603" pitchFamily="34" charset="0"/>
                <a:cs typeface="Times New Roman" panose="02020603050405020304" pitchFamily="18" charset="0"/>
              </a:rPr>
              <a:t>1 </a:t>
            </a:r>
            <a:r>
              <a:rPr lang="el-GR" altLang="en-US" sz="2100" dirty="0" smtClean="0">
                <a:latin typeface="Tw Cen MT" panose="020B0602020104020603" pitchFamily="34" charset="0"/>
                <a:cs typeface="Times New Roman" panose="02020603050405020304" pitchFamily="18" charset="0"/>
              </a:rPr>
              <a:t>συνεχίζει τη λογιστικοποίηση για τις φυσικές μονάδες</a:t>
            </a:r>
            <a:r>
              <a:rPr lang="en-US" altLang="en-US" sz="2100" dirty="0" smtClean="0">
                <a:latin typeface="Tw Cen MT" panose="020B0602020104020603" pitchFamily="34" charset="0"/>
                <a:cs typeface="Times New Roman" panose="02020603050405020304" pitchFamily="18" charset="0"/>
              </a:rPr>
              <a:t>. </a:t>
            </a:r>
            <a:r>
              <a:rPr lang="el-GR" altLang="en-US" sz="2100" dirty="0" smtClean="0">
                <a:latin typeface="Tw Cen MT" panose="020B0602020104020603" pitchFamily="34" charset="0"/>
                <a:cs typeface="Times New Roman" panose="02020603050405020304" pitchFamily="18" charset="0"/>
              </a:rPr>
              <a:t>Αθροίζονται οι </a:t>
            </a:r>
            <a:r>
              <a:rPr lang="en-US" altLang="en-US" sz="2100" dirty="0" smtClean="0">
                <a:latin typeface="Tw Cen MT" panose="020B0602020104020603" pitchFamily="34" charset="0"/>
                <a:cs typeface="Times New Roman" panose="02020603050405020304" pitchFamily="18" charset="0"/>
              </a:rPr>
              <a:t>6</a:t>
            </a:r>
            <a:r>
              <a:rPr lang="el-GR" altLang="en-US" sz="2100" dirty="0" smtClean="0">
                <a:latin typeface="Tw Cen MT" panose="020B0602020104020603" pitchFamily="34" charset="0"/>
                <a:cs typeface="Times New Roman" panose="02020603050405020304" pitchFamily="18" charset="0"/>
              </a:rPr>
              <a:t>.</a:t>
            </a:r>
            <a:r>
              <a:rPr lang="en-US" altLang="en-US" sz="2100" dirty="0" smtClean="0">
                <a:latin typeface="Tw Cen MT" panose="020B0602020104020603" pitchFamily="34" charset="0"/>
                <a:cs typeface="Times New Roman" panose="02020603050405020304" pitchFamily="18" charset="0"/>
              </a:rPr>
              <a:t>200 </a:t>
            </a:r>
            <a:r>
              <a:rPr lang="el-GR" altLang="en-US" sz="2100" dirty="0" smtClean="0">
                <a:latin typeface="Tw Cen MT" panose="020B0602020104020603" pitchFamily="34" charset="0"/>
                <a:cs typeface="Times New Roman" panose="02020603050405020304" pitchFamily="18" charset="0"/>
              </a:rPr>
              <a:t>μονάδες του αρχικού αποθέματος που ολοκληρώθηκαν κατά τη διάρκεια της περιόδου</a:t>
            </a:r>
            <a:r>
              <a:rPr lang="en-US" altLang="en-US" sz="2100" dirty="0" smtClean="0">
                <a:latin typeface="Tw Cen MT" panose="020B0602020104020603" pitchFamily="34" charset="0"/>
                <a:cs typeface="Times New Roman" panose="02020603050405020304" pitchFamily="18" charset="0"/>
              </a:rPr>
              <a:t>, </a:t>
            </a:r>
            <a:r>
              <a:rPr lang="el-GR" altLang="en-US" sz="2100" dirty="0" smtClean="0">
                <a:latin typeface="Tw Cen MT" panose="020B0602020104020603" pitchFamily="34" charset="0"/>
                <a:cs typeface="Times New Roman" panose="02020603050405020304" pitchFamily="18" charset="0"/>
              </a:rPr>
              <a:t>οι </a:t>
            </a:r>
            <a:r>
              <a:rPr lang="en-US" altLang="en-US" sz="2100" dirty="0" smtClean="0">
                <a:latin typeface="Tw Cen MT" panose="020B0602020104020603" pitchFamily="34" charset="0"/>
                <a:cs typeface="Times New Roman" panose="02020603050405020304" pitchFamily="18" charset="0"/>
              </a:rPr>
              <a:t>52</a:t>
            </a:r>
            <a:r>
              <a:rPr lang="el-GR" altLang="en-US" sz="2100" dirty="0" smtClean="0">
                <a:latin typeface="Tw Cen MT" panose="020B0602020104020603" pitchFamily="34" charset="0"/>
                <a:cs typeface="Times New Roman" panose="02020603050405020304" pitchFamily="18" charset="0"/>
              </a:rPr>
              <a:t>.</a:t>
            </a:r>
            <a:r>
              <a:rPr lang="en-US" altLang="en-US" sz="2100" dirty="0" smtClean="0">
                <a:latin typeface="Tw Cen MT" panose="020B0602020104020603" pitchFamily="34" charset="0"/>
                <a:cs typeface="Times New Roman" panose="02020603050405020304" pitchFamily="18" charset="0"/>
              </a:rPr>
              <a:t>500 </a:t>
            </a:r>
            <a:r>
              <a:rPr lang="el-GR" altLang="en-US" sz="2100" dirty="0">
                <a:latin typeface="Tw Cen MT" panose="020B0602020104020603" pitchFamily="34" charset="0"/>
                <a:cs typeface="Times New Roman" panose="02020603050405020304" pitchFamily="18" charset="0"/>
              </a:rPr>
              <a:t>μονάδες </a:t>
            </a:r>
            <a:r>
              <a:rPr lang="el-GR" altLang="en-US" sz="2100" dirty="0" smtClean="0">
                <a:latin typeface="Tw Cen MT" panose="020B0602020104020603" pitchFamily="34" charset="0"/>
                <a:cs typeface="Times New Roman" panose="02020603050405020304" pitchFamily="18" charset="0"/>
              </a:rPr>
              <a:t>που ξεκίνησαν και ολοκληρώθηκαν την περίοδο</a:t>
            </a:r>
            <a:r>
              <a:rPr lang="en-US" altLang="en-US" sz="2100" dirty="0" smtClean="0">
                <a:latin typeface="Tw Cen MT" panose="020B0602020104020603" pitchFamily="34" charset="0"/>
                <a:cs typeface="Times New Roman" panose="02020603050405020304" pitchFamily="18" charset="0"/>
              </a:rPr>
              <a:t> </a:t>
            </a:r>
            <a:r>
              <a:rPr lang="el-GR" altLang="en-US" sz="2100" dirty="0" smtClean="0">
                <a:latin typeface="Tw Cen MT" panose="020B0602020104020603" pitchFamily="34" charset="0"/>
                <a:cs typeface="Times New Roman" panose="02020603050405020304" pitchFamily="18" charset="0"/>
              </a:rPr>
              <a:t>και οι </a:t>
            </a:r>
            <a:r>
              <a:rPr lang="en-US" altLang="en-US" sz="2100" dirty="0" smtClean="0">
                <a:latin typeface="Tw Cen MT" panose="020B0602020104020603" pitchFamily="34" charset="0"/>
                <a:cs typeface="Times New Roman" panose="02020603050405020304" pitchFamily="18" charset="0"/>
              </a:rPr>
              <a:t>5</a:t>
            </a:r>
            <a:r>
              <a:rPr lang="el-GR" altLang="en-US" sz="2100" dirty="0" smtClean="0">
                <a:latin typeface="Tw Cen MT" panose="020B0602020104020603" pitchFamily="34" charset="0"/>
                <a:cs typeface="Times New Roman" panose="02020603050405020304" pitchFamily="18" charset="0"/>
              </a:rPr>
              <a:t>.</a:t>
            </a:r>
            <a:r>
              <a:rPr lang="en-US" altLang="en-US" sz="2100" dirty="0" smtClean="0">
                <a:latin typeface="Tw Cen MT" panose="020B0602020104020603" pitchFamily="34" charset="0"/>
                <a:cs typeface="Times New Roman" panose="02020603050405020304" pitchFamily="18" charset="0"/>
              </a:rPr>
              <a:t>000 </a:t>
            </a:r>
            <a:r>
              <a:rPr lang="el-GR" altLang="en-US" sz="2100" dirty="0">
                <a:latin typeface="Tw Cen MT" panose="020B0602020104020603" pitchFamily="34" charset="0"/>
                <a:cs typeface="Times New Roman" panose="02020603050405020304" pitchFamily="18" charset="0"/>
              </a:rPr>
              <a:t>μονάδες </a:t>
            </a:r>
            <a:r>
              <a:rPr lang="el-GR" altLang="en-US" sz="2100" dirty="0" smtClean="0">
                <a:latin typeface="Tw Cen MT" panose="020B0602020104020603" pitchFamily="34" charset="0"/>
                <a:cs typeface="Times New Roman" panose="02020603050405020304" pitchFamily="18" charset="0"/>
              </a:rPr>
              <a:t>που παρέμειναν στο τμήμα στο τέλος της περιόδου</a:t>
            </a:r>
            <a:r>
              <a:rPr lang="en-US" altLang="en-US" sz="2100" dirty="0" smtClean="0">
                <a:latin typeface="Tw Cen MT" panose="020B0602020104020603" pitchFamily="34" charset="0"/>
                <a:cs typeface="Times New Roman" panose="02020603050405020304" pitchFamily="18" charset="0"/>
              </a:rPr>
              <a:t>, </a:t>
            </a:r>
            <a:r>
              <a:rPr lang="el-GR" altLang="en-US" sz="2100" dirty="0" smtClean="0">
                <a:latin typeface="Tw Cen MT" panose="020B0602020104020603" pitchFamily="34" charset="0"/>
                <a:cs typeface="Times New Roman" panose="02020603050405020304" pitchFamily="18" charset="0"/>
              </a:rPr>
              <a:t>και </a:t>
            </a:r>
            <a:r>
              <a:rPr lang="el-GR" altLang="en-US" sz="2100" dirty="0">
                <a:latin typeface="Tw Cen MT" panose="020B0602020104020603" pitchFamily="34" charset="0"/>
                <a:cs typeface="Times New Roman" panose="02020603050405020304" pitchFamily="18" charset="0"/>
              </a:rPr>
              <a:t>το σύνολό τους καταχωρείται </a:t>
            </a:r>
            <a:r>
              <a:rPr lang="el-GR" altLang="en-US" sz="2100" dirty="0" smtClean="0">
                <a:latin typeface="Tw Cen MT" panose="020B0602020104020603" pitchFamily="34" charset="0"/>
                <a:cs typeface="Times New Roman" panose="02020603050405020304" pitchFamily="18" charset="0"/>
              </a:rPr>
              <a:t>ως </a:t>
            </a:r>
            <a:r>
              <a:rPr lang="en-US" altLang="en-US" sz="2100" dirty="0" smtClean="0">
                <a:latin typeface="Tw Cen MT" panose="020B0602020104020603" pitchFamily="34" charset="0"/>
                <a:cs typeface="Times New Roman" panose="02020603050405020304" pitchFamily="18" charset="0"/>
              </a:rPr>
              <a:t>“</a:t>
            </a:r>
            <a:r>
              <a:rPr lang="el-GR" altLang="en-US" sz="2100" dirty="0" smtClean="0">
                <a:latin typeface="Tw Cen MT" panose="020B0602020104020603" pitchFamily="34" charset="0"/>
                <a:cs typeface="Times New Roman" panose="02020603050405020304" pitchFamily="18" charset="0"/>
              </a:rPr>
              <a:t>μονάδες </a:t>
            </a:r>
            <a:r>
              <a:rPr lang="el-GR" altLang="en-US" sz="2100" dirty="0">
                <a:latin typeface="Tw Cen MT" panose="020B0602020104020603" pitchFamily="34" charset="0"/>
                <a:cs typeface="Times New Roman" panose="02020603050405020304" pitchFamily="18" charset="0"/>
              </a:rPr>
              <a:t>που </a:t>
            </a:r>
            <a:r>
              <a:rPr lang="el-GR" altLang="en-US" sz="2100" dirty="0" smtClean="0">
                <a:latin typeface="Tw Cen MT" panose="020B0602020104020603" pitchFamily="34" charset="0"/>
                <a:cs typeface="Times New Roman" panose="02020603050405020304" pitchFamily="18" charset="0"/>
              </a:rPr>
              <a:t>υπολογίζονται.</a:t>
            </a:r>
            <a:r>
              <a:rPr lang="en-US" altLang="en-US" sz="2100" dirty="0" smtClean="0">
                <a:latin typeface="Tw Cen MT" panose="020B0602020104020603" pitchFamily="34" charset="0"/>
                <a:cs typeface="Times New Roman" panose="02020603050405020304" pitchFamily="18" charset="0"/>
              </a:rPr>
              <a:t>”</a:t>
            </a:r>
            <a:r>
              <a:rPr lang="el-GR" altLang="en-US" sz="2100" dirty="0" smtClean="0">
                <a:latin typeface="Tw Cen MT" panose="020B0602020104020603" pitchFamily="34" charset="0"/>
                <a:cs typeface="Times New Roman" panose="02020603050405020304" pitchFamily="18" charset="0"/>
              </a:rPr>
              <a:t> </a:t>
            </a:r>
            <a:r>
              <a:rPr lang="en-US" altLang="en-US" sz="2100" dirty="0" smtClean="0">
                <a:latin typeface="Tw Cen MT" panose="020B0602020104020603" pitchFamily="34" charset="0"/>
                <a:cs typeface="Times New Roman" panose="02020603050405020304" pitchFamily="18" charset="0"/>
              </a:rPr>
              <a:t>(</a:t>
            </a:r>
            <a:r>
              <a:rPr lang="el-GR" altLang="en-US" sz="2100" dirty="0">
                <a:latin typeface="Tw Cen MT" panose="020B0602020104020603" pitchFamily="34" charset="0"/>
                <a:cs typeface="Times New Roman" panose="02020603050405020304" pitchFamily="18" charset="0"/>
              </a:rPr>
              <a:t>Σημειώστε </a:t>
            </a:r>
            <a:r>
              <a:rPr lang="el-GR" altLang="en-US" sz="2100" dirty="0" smtClean="0">
                <a:latin typeface="Tw Cen MT" panose="020B0602020104020603" pitchFamily="34" charset="0"/>
                <a:cs typeface="Times New Roman" panose="02020603050405020304" pitchFamily="18" charset="0"/>
              </a:rPr>
              <a:t>πως οι "μονάδες </a:t>
            </a:r>
            <a:r>
              <a:rPr lang="el-GR" altLang="en-US" sz="2100" dirty="0">
                <a:latin typeface="Tw Cen MT" panose="020B0602020104020603" pitchFamily="34" charset="0"/>
                <a:cs typeface="Times New Roman" panose="02020603050405020304" pitchFamily="18" charset="0"/>
              </a:rPr>
              <a:t>που </a:t>
            </a:r>
            <a:r>
              <a:rPr lang="el-GR" altLang="en-US" sz="2100" dirty="0" smtClean="0">
                <a:latin typeface="Tw Cen MT" panose="020B0602020104020603" pitchFamily="34" charset="0"/>
                <a:cs typeface="Times New Roman" panose="02020603050405020304" pitchFamily="18" charset="0"/>
              </a:rPr>
              <a:t>υπολογίζονται" </a:t>
            </a:r>
            <a:r>
              <a:rPr lang="el-GR" altLang="en-US" sz="2100" dirty="0">
                <a:latin typeface="Tw Cen MT" panose="020B0602020104020603" pitchFamily="34" charset="0"/>
                <a:cs typeface="Times New Roman" panose="02020603050405020304" pitchFamily="18" charset="0"/>
              </a:rPr>
              <a:t>πρέπει να ισούνται με </a:t>
            </a:r>
            <a:r>
              <a:rPr lang="el-GR" altLang="en-US" sz="2100" dirty="0" smtClean="0">
                <a:latin typeface="Tw Cen MT" panose="020B0602020104020603" pitchFamily="34" charset="0"/>
                <a:cs typeface="Times New Roman" panose="02020603050405020304" pitchFamily="18" charset="0"/>
              </a:rPr>
              <a:t>τις "μονάδες </a:t>
            </a:r>
            <a:r>
              <a:rPr lang="el-GR" altLang="en-US" sz="2100" dirty="0">
                <a:latin typeface="Tw Cen MT" panose="020B0602020104020603" pitchFamily="34" charset="0"/>
                <a:cs typeface="Times New Roman" panose="02020603050405020304" pitchFamily="18" charset="0"/>
              </a:rPr>
              <a:t>που πρέπει να </a:t>
            </a:r>
            <a:r>
              <a:rPr lang="el-GR" altLang="en-US" sz="2100" dirty="0" smtClean="0">
                <a:latin typeface="Tw Cen MT" panose="020B0602020104020603" pitchFamily="34" charset="0"/>
                <a:cs typeface="Times New Roman" panose="02020603050405020304" pitchFamily="18" charset="0"/>
              </a:rPr>
              <a:t>υπολογιστούν" στο Βήμα </a:t>
            </a:r>
            <a:r>
              <a:rPr lang="el-GR" altLang="en-US" sz="2100" dirty="0">
                <a:latin typeface="Tw Cen MT" panose="020B0602020104020603" pitchFamily="34" charset="0"/>
                <a:cs typeface="Times New Roman" panose="02020603050405020304" pitchFamily="18" charset="0"/>
              </a:rPr>
              <a:t>1.)</a:t>
            </a:r>
          </a:p>
          <a:p>
            <a:pPr>
              <a:buFont typeface="Wingdings" panose="05000000000000000000" pitchFamily="2" charset="2"/>
              <a:buChar char="§"/>
            </a:pPr>
            <a:endParaRPr lang="en-US" altLang="en-US" sz="2100" dirty="0" smtClean="0">
              <a:latin typeface="Tw Cen MT" panose="020B0602020104020603" pitchFamily="34" charset="0"/>
              <a:cs typeface="Times New Roman" panose="02020603050405020304" pitchFamily="18" charset="0"/>
            </a:endParaRPr>
          </a:p>
        </p:txBody>
      </p:sp>
      <p:sp>
        <p:nvSpPr>
          <p:cNvPr id="737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l-GR" altLang="en-US" dirty="0" smtClean="0"/>
              <a:t>Βήμα </a:t>
            </a:r>
            <a:r>
              <a:rPr lang="en-US" altLang="en-US" dirty="0" smtClean="0"/>
              <a:t>2: </a:t>
            </a:r>
            <a:r>
              <a:rPr lang="el-GR" altLang="en-US" dirty="0"/>
              <a:t>Προσδιορισμός Ισοδύναμων </a:t>
            </a:r>
            <a:r>
              <a:rPr lang="el-GR" altLang="en-US" dirty="0" smtClean="0"/>
              <a:t>Μονάδων</a:t>
            </a:r>
            <a:r>
              <a:rPr lang="en-US" altLang="en-US" dirty="0" smtClean="0"/>
              <a:t/>
            </a:r>
            <a:br>
              <a:rPr lang="en-US" altLang="en-US" dirty="0" smtClean="0"/>
            </a:b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a:xfrm>
            <a:off x="838200" y="12192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Αρχικά Αποθέματα </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Προτού όλα τα άμεσα υλικά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προστεθούν στην αρχή της διαδικασίας παραγωγής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ημιέτοιμα μονάδες που ξεκίνησαν το Φεβρουάριο ως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as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ημικατεργασμένες ήταν ήδη 100% ολοκληρωμένες όσον αφορά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άμεσα υλικά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p>
          <a:p>
            <a:pPr marL="571500" lvl="1" indent="-171450" algn="just"/>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Ήταν κατά 60</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ολοκληρωμένες όσον αφορά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1</a:t>
            </a:r>
            <a:r>
              <a:rPr lang="el-GR" altLang="en-US" sz="1800" baseline="30000" dirty="0" smtClean="0">
                <a:latin typeface="Tw Cen MT" panose="020B0602020104020603" pitchFamily="34" charset="0"/>
                <a:ea typeface="Times New Roman" panose="02020603050405020304" pitchFamily="18" charset="0"/>
                <a:cs typeface="Times New Roman" panose="02020603050405020304" pitchFamily="18" charset="0"/>
              </a:rPr>
              <a:t>η</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Φεβρουαρίου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υπόλοιπο 40% του κόστους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μετατροπής 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πραγματοποιήθηκε</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του μήνα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Επομένως, η τρέχουσα ισοδύναμη παραγωγή για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μετατροπής τους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είναι 2.480 μονάδες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(6.200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 40%).</a:t>
            </a:r>
          </a:p>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Μονάδες που ξεκίνησαν και ολοκληρώθηκαν κατά τη διάρκεια της περιόδου</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Όλα τα κόστη των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μονάδων που ξεκίνησαν και ολοκληρώθηκαν εντός του Φεβρουαρίου πραγματοποιήθηκαν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της περιόδου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Έτσι, η πλήρης ποσότητα 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52.500 μονάδων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εγγράφεται ως ισοδύναμες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τόσο για τα κόστη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όσο και για τα κόστη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4755" name="Footer Placeholder 3"/>
          <p:cNvSpPr>
            <a:spLocks noGrp="1"/>
          </p:cNvSpPr>
          <p:nvPr>
            <p:ph type="ftr" sz="quarter" idx="10"/>
          </p:nvPr>
        </p:nvSpPr>
        <p:spPr>
          <a:xfrm rot="10800000" flipV="1">
            <a:off x="304800" y="6477000"/>
            <a:ext cx="85344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l-GR" altLang="en-US" dirty="0"/>
              <a:t>Βήμα </a:t>
            </a:r>
            <a:r>
              <a:rPr lang="en-US" altLang="en-US" dirty="0"/>
              <a:t>2: </a:t>
            </a:r>
            <a:r>
              <a:rPr lang="el-GR" altLang="en-US" dirty="0"/>
              <a:t>Προσδιορισμός </a:t>
            </a:r>
            <a:r>
              <a:rPr lang="el-GR" altLang="en-US" dirty="0" smtClean="0"/>
              <a:t>Ισοδύναμων </a:t>
            </a:r>
            <a:r>
              <a:rPr lang="el-GR" altLang="en-US" dirty="0"/>
              <a:t>Μονάδων</a:t>
            </a:r>
            <a:r>
              <a:rPr lang="en-US" altLang="en-US" dirty="0"/>
              <a:t/>
            </a:r>
            <a:br>
              <a:rPr lang="en-US" altLang="en-US" dirty="0"/>
            </a:br>
            <a:r>
              <a:rPr lang="en-US" altLang="en-US" sz="1800" dirty="0"/>
              <a:t>(</a:t>
            </a:r>
            <a:r>
              <a:rPr lang="el-GR" altLang="en-US" sz="1800" dirty="0"/>
              <a:t>διαφάνεια </a:t>
            </a:r>
            <a:r>
              <a:rPr lang="el-GR" altLang="en-US" sz="1800" dirty="0" smtClean="0"/>
              <a:t>2 </a:t>
            </a:r>
            <a:r>
              <a:rPr lang="el-GR" altLang="en-US" sz="1800" dirty="0"/>
              <a:t>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Τελικά Αποθέματα </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Επειδή τα υλικά για τις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που βρίσκονταν ακόμη στην παραγωγή/υπό επεξεργασία στο τέλος του Φεβρουαρίου προστέθηκαν όταν οι μονάδες μπήκαν στην παραγωγή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του μήνα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πλήρης ποσότητα των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μονάδων εγγράφεται ως ισοδύναμες μονάδες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τα κόστη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Ωστόσο, οι μονάδες αυτές ήταν μόνο κατά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45</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ολοκληρωμένες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σε όρους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κόστους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Επομένως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ισοδύναμη παραγωγή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τα κόστη μετατροπής 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250 (5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X 45%).</a:t>
            </a:r>
          </a:p>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Σύνολα</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ολοκληρώνεται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αθροίζοντας όλες τις φυσικές μονάδες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υπολογίζονται να 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(63</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700),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όλες τις ισοδύναμες μονάδες για τα κόστη των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(57</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όλες τις ισοδύναμες μονάδες για τα κόστη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(57</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230).</a:t>
            </a: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57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l-GR" altLang="en-US" dirty="0" smtClean="0"/>
              <a:t>Λογιστική για τα Κόστη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Στο Βήμα </a:t>
            </a:r>
            <a:r>
              <a:rPr lang="en-US" altLang="en-US" sz="2000" dirty="0" smtClean="0">
                <a:latin typeface="Tw Cen MT" panose="020B0602020104020603" pitchFamily="34" charset="0"/>
                <a:cs typeface="Times New Roman" panose="02020603050405020304" pitchFamily="18" charset="0"/>
              </a:rPr>
              <a:t>3, </a:t>
            </a:r>
            <a:r>
              <a:rPr lang="el-GR" altLang="en-US" sz="2000" dirty="0" smtClean="0">
                <a:latin typeface="Tw Cen MT" panose="020B0602020104020603" pitchFamily="34" charset="0"/>
                <a:cs typeface="Times New Roman" panose="02020603050405020304" pitchFamily="18" charset="0"/>
              </a:rPr>
              <a:t>όλα τα </a:t>
            </a:r>
            <a:r>
              <a:rPr lang="el-GR" altLang="en-US" sz="2000" dirty="0">
                <a:latin typeface="Tw Cen MT" panose="020B0602020104020603" pitchFamily="34" charset="0"/>
                <a:cs typeface="Times New Roman" panose="02020603050405020304" pitchFamily="18" charset="0"/>
              </a:rPr>
              <a:t>κόστη που χρεώθηκαν στο λογαριασμό Αποθέματα </a:t>
            </a:r>
            <a:r>
              <a:rPr lang="el-GR" altLang="en-US" sz="2000" dirty="0" smtClean="0">
                <a:latin typeface="Tw Cen MT" panose="020B0602020104020603" pitchFamily="34" charset="0"/>
                <a:cs typeface="Times New Roman" panose="02020603050405020304" pitchFamily="18" charset="0"/>
              </a:rPr>
              <a:t>Ημικατεργασμένων για κάθε διαδικασία παραγωγής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τμήμα ή υποτμήμα συσσωρεύονται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αναλύονται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Στο Βήμα </a:t>
            </a:r>
            <a:r>
              <a:rPr lang="en-US" altLang="en-US" sz="2000" dirty="0" smtClean="0">
                <a:latin typeface="Tw Cen MT" panose="020B0602020104020603" pitchFamily="34" charset="0"/>
                <a:cs typeface="Times New Roman" panose="02020603050405020304" pitchFamily="18" charset="0"/>
              </a:rPr>
              <a:t>4, </a:t>
            </a:r>
            <a:r>
              <a:rPr lang="el-GR" altLang="en-US" sz="2000" dirty="0" smtClean="0">
                <a:latin typeface="Tw Cen MT" panose="020B0602020104020603" pitchFamily="34" charset="0"/>
                <a:cs typeface="Times New Roman" panose="02020603050405020304" pitchFamily="18" charset="0"/>
              </a:rPr>
              <a:t>υπολογίζεται το κόστος ανά ισοδύναμη μονάδα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για τα κόστη άμεσων υλικών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τα κόστη μετατροπής</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Ας υποθέσουμε ότι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το Φεβρουάριο ίσχυσαν για την Milk Products</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68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2303440613"/>
              </p:ext>
            </p:extLst>
          </p:nvPr>
        </p:nvGraphicFramePr>
        <p:xfrm>
          <a:off x="1066800" y="3733800"/>
          <a:ext cx="6934200" cy="2457873"/>
        </p:xfrm>
        <a:graphic>
          <a:graphicData uri="http://schemas.openxmlformats.org/drawingml/2006/table">
            <a:tbl>
              <a:tblPr firstRow="1" bandRow="1">
                <a:tableStyleId>{5940675A-B579-460E-94D1-54222C63F5DA}</a:tableStyleId>
              </a:tblPr>
              <a:tblGrid>
                <a:gridCol w="2971800"/>
                <a:gridCol w="990600"/>
                <a:gridCol w="2971800"/>
              </a:tblGrid>
              <a:tr h="370840">
                <a:tc gridSpan="3">
                  <a:txBody>
                    <a:bodyPr/>
                    <a:lstStyle/>
                    <a:p>
                      <a:pPr algn="ctr"/>
                      <a:r>
                        <a:rPr lang="el-GR" sz="1600" b="1" dirty="0" smtClean="0">
                          <a:solidFill>
                            <a:schemeClr val="tx2"/>
                          </a:solidFill>
                        </a:rPr>
                        <a:t>Αποθέματα</a:t>
                      </a:r>
                      <a:r>
                        <a:rPr lang="el-GR" sz="1600" b="1" baseline="0" dirty="0" smtClean="0">
                          <a:solidFill>
                            <a:schemeClr val="tx2"/>
                          </a:solidFill>
                        </a:rPr>
                        <a:t> Ημικατερασμένων</a:t>
                      </a:r>
                      <a:endParaRPr lang="en-US" sz="16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endParaRPr lang="en-US"/>
                    </a:p>
                  </a:txBody>
                  <a:tcPr/>
                </a:tc>
                <a:tc hMerge="1">
                  <a:txBody>
                    <a:bodyPr/>
                    <a:lstStyle/>
                    <a:p>
                      <a:endParaRPr lang="en-US" dirty="0"/>
                    </a:p>
                  </a:txBody>
                  <a:tcPr/>
                </a:tc>
              </a:tr>
              <a:tr h="361527">
                <a:tc>
                  <a:txBody>
                    <a:bodyPr/>
                    <a:lstStyle/>
                    <a:p>
                      <a:pPr algn="ctr"/>
                      <a:r>
                        <a:rPr lang="el-GR" sz="1600" dirty="0" smtClean="0">
                          <a:solidFill>
                            <a:schemeClr val="tx2"/>
                          </a:solidFill>
                        </a:rPr>
                        <a:t>Κόστη από τα αποθέματα</a:t>
                      </a:r>
                      <a:r>
                        <a:rPr lang="el-GR" sz="1600" baseline="0" dirty="0" smtClean="0">
                          <a:solidFill>
                            <a:schemeClr val="tx2"/>
                          </a:solidFill>
                        </a:rPr>
                        <a:t> αρχής:</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90000"/>
                      </a:schemeClr>
                    </a:solidFill>
                  </a:tcPr>
                </a:tc>
              </a:tr>
              <a:tr h="352213">
                <a:tc>
                  <a:txBody>
                    <a:bodyPr/>
                    <a:lstStyle/>
                    <a:p>
                      <a:pPr algn="ctr"/>
                      <a:r>
                        <a:rPr lang="el-GR" sz="1600" dirty="0" smtClean="0">
                          <a:solidFill>
                            <a:schemeClr val="tx2"/>
                          </a:solidFill>
                        </a:rPr>
                        <a:t>Κόστη άμεσων υλικών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r>
                        <a:rPr lang="el-GR" sz="1600" dirty="0" smtClean="0">
                          <a:solidFill>
                            <a:schemeClr val="tx2"/>
                          </a:solidFill>
                        </a:rPr>
                        <a:t>20.150</a:t>
                      </a: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r>
              <a:tr h="342900">
                <a:tc>
                  <a:txBody>
                    <a:bodyPr/>
                    <a:lstStyle/>
                    <a:p>
                      <a:pPr algn="ctr"/>
                      <a:r>
                        <a:rPr lang="el-GR" sz="1600" dirty="0" smtClean="0">
                          <a:solidFill>
                            <a:schemeClr val="tx2"/>
                          </a:solidFill>
                        </a:rPr>
                        <a:t>Κόστη μετατροπής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r>
                        <a:rPr lang="el-GR" sz="1600" dirty="0" smtClean="0">
                          <a:solidFill>
                            <a:schemeClr val="tx2"/>
                          </a:solidFill>
                        </a:rPr>
                        <a:t>21.390</a:t>
                      </a: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r>
              <a:tr h="333587">
                <a:tc>
                  <a:txBody>
                    <a:bodyPr/>
                    <a:lstStyle/>
                    <a:p>
                      <a:pPr algn="ctr"/>
                      <a:r>
                        <a:rPr lang="el-GR" sz="1600" dirty="0" smtClean="0">
                          <a:solidFill>
                            <a:schemeClr val="tx2"/>
                          </a:solidFill>
                        </a:rPr>
                        <a:t>Κόστη τρέχουσας περιόδου:</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r>
              <a:tr h="359833">
                <a:tc>
                  <a:txBody>
                    <a:bodyPr/>
                    <a:lstStyle/>
                    <a:p>
                      <a:pPr algn="ctr"/>
                      <a:r>
                        <a:rPr lang="el-GR" sz="1600" dirty="0" smtClean="0">
                          <a:solidFill>
                            <a:schemeClr val="tx2"/>
                          </a:solidFill>
                        </a:rPr>
                        <a:t>Κόστη άμεσων υλικών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r>
                        <a:rPr lang="el-GR" sz="1600" dirty="0" smtClean="0">
                          <a:solidFill>
                            <a:schemeClr val="tx2"/>
                          </a:solidFill>
                        </a:rPr>
                        <a:t>189.750</a:t>
                      </a: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r>
              <a:tr h="193040">
                <a:tc>
                  <a:txBody>
                    <a:bodyPr/>
                    <a:lstStyle/>
                    <a:p>
                      <a:pPr algn="ctr"/>
                      <a:r>
                        <a:rPr lang="el-GR" sz="1600" dirty="0" smtClean="0">
                          <a:solidFill>
                            <a:schemeClr val="tx2"/>
                          </a:solidFill>
                        </a:rPr>
                        <a:t>Κόστη μετατροπής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r>
                        <a:rPr lang="el-GR" sz="1600" dirty="0" smtClean="0">
                          <a:solidFill>
                            <a:schemeClr val="tx2"/>
                          </a:solidFill>
                        </a:rPr>
                        <a:t>320.488</a:t>
                      </a:r>
                      <a:endParaRPr lang="en-US" sz="1600" dirty="0">
                        <a:solidFill>
                          <a:schemeClr val="tx2"/>
                        </a:solidFill>
                      </a:endParaRPr>
                    </a:p>
                  </a:txBody>
                  <a:tcP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c>
                  <a:txBody>
                    <a:bodyPr/>
                    <a:lstStyle/>
                    <a:p>
                      <a:pPr algn="ctr"/>
                      <a:endParaRPr lang="en-US" sz="1600" dirty="0">
                        <a:solidFill>
                          <a:schemeClr val="tx2"/>
                        </a:solidFill>
                      </a:endParaRPr>
                    </a:p>
                  </a:txBody>
                  <a:tcP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9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l-GR" altLang="en-US" dirty="0" smtClean="0"/>
              <a:t>Βήμα </a:t>
            </a:r>
            <a:r>
              <a:rPr lang="en-US" altLang="en-US" dirty="0" smtClean="0"/>
              <a:t>3: </a:t>
            </a:r>
            <a:r>
              <a:rPr lang="el-GR" altLang="en-US" dirty="0"/>
              <a:t>Προσδιορισμός </a:t>
            </a:r>
            <a:r>
              <a:rPr lang="el-GR" altLang="en-US" dirty="0" smtClean="0"/>
              <a:t>του Κόστους</a:t>
            </a:r>
            <a:endParaRPr lang="en-US" altLang="en-US" dirty="0" smtClean="0"/>
          </a:p>
        </p:txBody>
      </p:sp>
      <p:sp>
        <p:nvSpPr>
          <p:cNvPr id="77826"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Ό</a:t>
            </a:r>
            <a:r>
              <a:rPr lang="el-GR" altLang="en-US" sz="2400" dirty="0" smtClean="0">
                <a:latin typeface="Tw Cen MT" panose="020B0602020104020603" pitchFamily="34" charset="0"/>
                <a:cs typeface="Times New Roman" panose="02020603050405020304" pitchFamily="18" charset="0"/>
              </a:rPr>
              <a:t>λα κόστη για την περίοδο συσσωρεύονται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στη στήλη Συνολικά Κόστη</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
        <p:nvSpPr>
          <p:cNvPr id="778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895721951"/>
              </p:ext>
            </p:extLst>
          </p:nvPr>
        </p:nvGraphicFramePr>
        <p:xfrm>
          <a:off x="533400" y="2362200"/>
          <a:ext cx="8001000" cy="2819400"/>
        </p:xfrm>
        <a:graphic>
          <a:graphicData uri="http://schemas.openxmlformats.org/drawingml/2006/table">
            <a:tbl>
              <a:tblPr firstRow="1" bandRow="1">
                <a:tableStyleId>{5940675A-B579-460E-94D1-54222C63F5DA}</a:tableStyleId>
              </a:tblPr>
              <a:tblGrid>
                <a:gridCol w="8001000"/>
              </a:tblGrid>
              <a:tr h="469900">
                <a:tc>
                  <a:txBody>
                    <a:bodyPr/>
                    <a:lstStyle/>
                    <a:p>
                      <a:pPr algn="ctr"/>
                      <a:r>
                        <a:rPr lang="el-GR" sz="1400" dirty="0" smtClean="0">
                          <a:solidFill>
                            <a:schemeClr val="tx2"/>
                          </a:solidFill>
                        </a:rPr>
                        <a:t>Κόστος Αποθεμάτων Υλικών</a:t>
                      </a:r>
                      <a:r>
                        <a:rPr lang="el-GR" sz="1400" baseline="0" dirty="0" smtClean="0">
                          <a:solidFill>
                            <a:schemeClr val="tx2"/>
                          </a:solidFill>
                        </a:rPr>
                        <a:t> Αρχής</a:t>
                      </a:r>
                      <a:r>
                        <a:rPr lang="el-GR" sz="1400" dirty="0" smtClean="0">
                          <a:solidFill>
                            <a:schemeClr val="tx2"/>
                          </a:solidFill>
                        </a:rPr>
                        <a:t> + Κόστος Μετατροπής = Συνολικό Κόστος Αποθεμάτων Αρχής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9900">
                <a:tc>
                  <a:txBody>
                    <a:bodyPr/>
                    <a:lstStyle/>
                    <a:p>
                      <a:pPr algn="ctr"/>
                      <a:r>
                        <a:rPr lang="en-US" sz="1400" dirty="0" smtClean="0">
                          <a:solidFill>
                            <a:schemeClr val="tx2"/>
                          </a:solidFill>
                        </a:rPr>
                        <a:t>20</a:t>
                      </a:r>
                      <a:r>
                        <a:rPr lang="el-GR" sz="1400" dirty="0" smtClean="0">
                          <a:solidFill>
                            <a:schemeClr val="tx2"/>
                          </a:solidFill>
                        </a:rPr>
                        <a:t>.</a:t>
                      </a:r>
                      <a:r>
                        <a:rPr lang="en-US" sz="1400" dirty="0" smtClean="0">
                          <a:solidFill>
                            <a:schemeClr val="tx2"/>
                          </a:solidFill>
                        </a:rPr>
                        <a:t>150</a:t>
                      </a:r>
                      <a:r>
                        <a:rPr lang="el-GR" sz="1400" dirty="0" smtClean="0">
                          <a:solidFill>
                            <a:schemeClr val="tx2"/>
                          </a:solidFill>
                        </a:rPr>
                        <a:t>$ +</a:t>
                      </a:r>
                      <a:r>
                        <a:rPr lang="en-US" sz="1400" dirty="0" smtClean="0">
                          <a:solidFill>
                            <a:schemeClr val="tx2"/>
                          </a:solidFill>
                        </a:rPr>
                        <a:t> 21</a:t>
                      </a:r>
                      <a:r>
                        <a:rPr lang="el-GR" sz="1400" dirty="0" smtClean="0">
                          <a:solidFill>
                            <a:schemeClr val="tx2"/>
                          </a:solidFill>
                        </a:rPr>
                        <a:t>.</a:t>
                      </a:r>
                      <a:r>
                        <a:rPr lang="en-US" sz="1400" dirty="0" smtClean="0">
                          <a:solidFill>
                            <a:schemeClr val="tx2"/>
                          </a:solidFill>
                        </a:rPr>
                        <a:t>390</a:t>
                      </a:r>
                      <a:r>
                        <a:rPr lang="el-GR" sz="1400" dirty="0" smtClean="0">
                          <a:solidFill>
                            <a:schemeClr val="tx2"/>
                          </a:solidFill>
                        </a:rPr>
                        <a:t>$ =</a:t>
                      </a:r>
                      <a:r>
                        <a:rPr lang="en-US" sz="1400" dirty="0" smtClean="0">
                          <a:solidFill>
                            <a:schemeClr val="tx2"/>
                          </a:solidFill>
                        </a:rPr>
                        <a:t> 41</a:t>
                      </a:r>
                      <a:r>
                        <a:rPr lang="el-GR" sz="1400" dirty="0" smtClean="0">
                          <a:solidFill>
                            <a:schemeClr val="tx2"/>
                          </a:solidFill>
                        </a:rPr>
                        <a:t>.</a:t>
                      </a:r>
                      <a:r>
                        <a:rPr lang="en-US" sz="1400" dirty="0" smtClean="0">
                          <a:solidFill>
                            <a:schemeClr val="tx2"/>
                          </a:solidFill>
                        </a:rPr>
                        <a:t>540</a:t>
                      </a:r>
                      <a:r>
                        <a:rPr lang="el-GR" sz="1400" dirty="0" smtClean="0">
                          <a:solidFill>
                            <a:schemeClr val="tx2"/>
                          </a:solidFill>
                        </a:rPr>
                        <a:t>$</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9900">
                <a:tc>
                  <a:txBody>
                    <a:bodyPr/>
                    <a:lstStyle/>
                    <a:p>
                      <a:pPr algn="ctr"/>
                      <a:r>
                        <a:rPr lang="el-GR" sz="1400" dirty="0" smtClean="0">
                          <a:solidFill>
                            <a:schemeClr val="tx2"/>
                          </a:solidFill>
                        </a:rPr>
                        <a:t>Κόστος Υλικών</a:t>
                      </a:r>
                      <a:r>
                        <a:rPr lang="el-GR" sz="1400" baseline="0" dirty="0" smtClean="0">
                          <a:solidFill>
                            <a:schemeClr val="tx2"/>
                          </a:solidFill>
                        </a:rPr>
                        <a:t> </a:t>
                      </a:r>
                      <a:r>
                        <a:rPr lang="el-GR" sz="1400" dirty="0" smtClean="0">
                          <a:solidFill>
                            <a:schemeClr val="tx2"/>
                          </a:solidFill>
                        </a:rPr>
                        <a:t>Τρέχουσας Περιόδου + Κόστος μετατροπής = Συνολικό Κόστος Τρέχουσας Περιόδου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9900">
                <a:tc>
                  <a:txBody>
                    <a:bodyPr/>
                    <a:lstStyle/>
                    <a:p>
                      <a:pPr algn="ctr"/>
                      <a:r>
                        <a:rPr lang="el-GR" sz="1400" dirty="0" smtClean="0">
                          <a:solidFill>
                            <a:schemeClr val="tx2"/>
                          </a:solidFill>
                        </a:rPr>
                        <a:t>189.750$ + 320.488$ = 510.238$</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99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Κόστος Αποθεμάτων </a:t>
                      </a:r>
                      <a:r>
                        <a:rPr lang="el-GR" sz="1400" baseline="0" dirty="0" smtClean="0">
                          <a:solidFill>
                            <a:schemeClr val="tx2"/>
                          </a:solidFill>
                        </a:rPr>
                        <a:t>Αρχής</a:t>
                      </a:r>
                      <a:r>
                        <a:rPr lang="el-GR" sz="1400" dirty="0" smtClean="0">
                          <a:solidFill>
                            <a:schemeClr val="tx2"/>
                          </a:solidFill>
                        </a:rPr>
                        <a:t> + Συνολικό Κόστος Τρέχουσας Περιόδου</a:t>
                      </a:r>
                      <a:r>
                        <a:rPr lang="el-GR" sz="1400" baseline="0" dirty="0" smtClean="0">
                          <a:solidFill>
                            <a:schemeClr val="tx2"/>
                          </a:solidFill>
                        </a:rPr>
                        <a:t> = </a:t>
                      </a:r>
                      <a:r>
                        <a:rPr lang="el-GR" sz="1400" dirty="0" smtClean="0">
                          <a:solidFill>
                            <a:schemeClr val="tx2"/>
                          </a:solidFill>
                        </a:rPr>
                        <a:t>Συνολικό Κόστος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9900">
                <a:tc>
                  <a:txBody>
                    <a:bodyPr/>
                    <a:lstStyle/>
                    <a:p>
                      <a:pPr algn="ctr"/>
                      <a:r>
                        <a:rPr lang="el-GR" sz="1400" dirty="0" smtClean="0">
                          <a:solidFill>
                            <a:schemeClr val="tx2"/>
                          </a:solidFill>
                        </a:rPr>
                        <a:t>41.540$</a:t>
                      </a:r>
                      <a:r>
                        <a:rPr lang="el-GR" sz="1400" baseline="0" dirty="0" smtClean="0">
                          <a:solidFill>
                            <a:schemeClr val="tx2"/>
                          </a:solidFill>
                        </a:rPr>
                        <a:t> + 510.238$ = 551.778$</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7391400" cy="914400"/>
          </a:xfrm>
        </p:spPr>
        <p:txBody>
          <a:bodyPr/>
          <a:lstStyle/>
          <a:p>
            <a:r>
              <a:rPr lang="el-GR" altLang="en-US" dirty="0"/>
              <a:t>ΕΝΟΤΗΤΑ </a:t>
            </a:r>
            <a:r>
              <a:rPr lang="en-US" altLang="en-US" dirty="0"/>
              <a:t>1:  </a:t>
            </a:r>
            <a:r>
              <a:rPr lang="el-GR" altLang="en-US" dirty="0"/>
              <a:t>ΕΝΝΟΙΕΣ</a:t>
            </a:r>
            <a:endParaRPr lang="en-US" altLang="en-US" sz="1800" dirty="0" smtClean="0"/>
          </a:p>
        </p:txBody>
      </p:sp>
      <p:sp>
        <p:nvSpPr>
          <p:cNvPr id="5120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a:solidFill>
                  <a:srgbClr val="275CAE"/>
                </a:solidFill>
                <a:latin typeface="Tw Cen MT" panose="020B0602020104020603" pitchFamily="34" charset="0"/>
                <a:cs typeface="Times New Roman" panose="02020603050405020304" pitchFamily="18" charset="0"/>
              </a:rPr>
              <a:t>Μέτρηση κόστους</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προσδιορισμός του κόστους ενός οργανισμού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σε ποσοτικοποιημένους όρους</a:t>
            </a:r>
            <a:endParaRPr lang="en-US"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b="1" dirty="0">
                <a:solidFill>
                  <a:srgbClr val="275CAE"/>
                </a:solidFill>
                <a:latin typeface="Tw Cen MT" panose="020B0602020104020603" pitchFamily="34" charset="0"/>
                <a:cs typeface="Times New Roman" panose="02020603050405020304" pitchFamily="18" charset="0"/>
              </a:rPr>
              <a:t>Αναγνώριση κόστους</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καταγραφή κόστους έτσι ώστε να μπορούν να συνδυαστούν με τα σχετικά έσοδα</a:t>
            </a:r>
          </a:p>
          <a:p>
            <a:pPr>
              <a:buFont typeface="Wingdings" panose="05000000000000000000" pitchFamily="2" charset="2"/>
              <a:buChar char="§"/>
            </a:pPr>
            <a:r>
              <a:rPr lang="el-GR" altLang="en-US" b="1" dirty="0">
                <a:solidFill>
                  <a:srgbClr val="275CAE"/>
                </a:solidFill>
                <a:latin typeface="Tw Cen MT" panose="020B0602020104020603" pitchFamily="34" charset="0"/>
                <a:ea typeface="Arial Unicode MS" panose="020B0604020202020204" pitchFamily="34" charset="-128"/>
                <a:cs typeface="Times New Roman" panose="02020603050405020304" pitchFamily="18" charset="0"/>
              </a:rPr>
              <a:t>Αρχή της συσχέτισης εσόδων και </a:t>
            </a:r>
            <a:r>
              <a:rPr lang="el-GR" altLang="en-US" b="1" dirty="0" smtClean="0">
                <a:solidFill>
                  <a:srgbClr val="275CAE"/>
                </a:solidFill>
                <a:latin typeface="Tw Cen MT" panose="020B0602020104020603" pitchFamily="34" charset="0"/>
                <a:ea typeface="Arial Unicode MS" panose="020B0604020202020204" pitchFamily="34" charset="-128"/>
                <a:cs typeface="Times New Roman" panose="02020603050405020304" pitchFamily="18" charset="0"/>
              </a:rPr>
              <a:t>εξόδων</a:t>
            </a:r>
            <a:r>
              <a:rPr lang="el-GR" altLang="en-US" b="1" dirty="0" smtClean="0">
                <a:solidFill>
                  <a:schemeClr val="accent4"/>
                </a:solidFill>
                <a:latin typeface="Tw Cen MT" panose="020B0602020104020603" pitchFamily="34" charset="0"/>
                <a:ea typeface="Arial Unicode MS" panose="020B0604020202020204" pitchFamily="34" charset="-128"/>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καταγραφή </a:t>
            </a:r>
            <a:r>
              <a:rPr lang="el-GR" altLang="en-US" dirty="0">
                <a:latin typeface="Tw Cen MT" panose="020B0602020104020603" pitchFamily="34" charset="0"/>
                <a:cs typeface="Times New Roman" panose="02020603050405020304" pitchFamily="18" charset="0"/>
              </a:rPr>
              <a:t>των συναλλαγών στις περιόδους κατά τις οποίες </a:t>
            </a:r>
            <a:r>
              <a:rPr lang="el-GR" altLang="en-US" dirty="0" smtClean="0">
                <a:latin typeface="Tw Cen MT" panose="020B0602020104020603" pitchFamily="34" charset="0"/>
                <a:cs typeface="Times New Roman" panose="02020603050405020304" pitchFamily="18" charset="0"/>
              </a:rPr>
              <a:t>πραγματοποιούνται</a:t>
            </a:r>
            <a:r>
              <a:rPr lang="el-GR" altLang="en-US" dirty="0">
                <a:latin typeface="Tw Cen MT" panose="020B0602020104020603" pitchFamily="34" charset="0"/>
                <a:cs typeface="Times New Roman" panose="02020603050405020304" pitchFamily="18" charset="0"/>
              </a:rPr>
              <a:t>, και όχι στις περιόδους κατά τις οποίες εισπράττονται ή καταβάλλονται μετρητά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l-GR" altLang="en-US" dirty="0" smtClean="0"/>
              <a:t>Βήμα </a:t>
            </a:r>
            <a:r>
              <a:rPr lang="en-US" altLang="en-US" dirty="0" smtClean="0"/>
              <a:t>4: </a:t>
            </a:r>
            <a:r>
              <a:rPr lang="el-GR" altLang="en-US" dirty="0" smtClean="0"/>
              <a:t>Υπολογίστε το Κόστος Ανά Ισοδύναμη Μονάδα</a:t>
            </a:r>
            <a:endParaRPr lang="en-US" altLang="en-US" dirty="0" smtClean="0"/>
          </a:p>
        </p:txBody>
      </p:sp>
      <p:sp>
        <p:nvSpPr>
          <p:cNvPr id="3" name="Content Placeholder 2"/>
          <p:cNvSpPr>
            <a:spLocks noGrp="1"/>
          </p:cNvSpPr>
          <p:nvPr>
            <p:ph idx="1"/>
          </p:nvPr>
        </p:nvSpPr>
        <p:spPr>
          <a:xfrm>
            <a:off x="838200" y="1295400"/>
            <a:ext cx="7696200" cy="4343400"/>
          </a:xfrm>
          <a:extLst/>
        </p:spPr>
        <p:txBody>
          <a:bodyPr/>
          <a:lstStyle/>
          <a:p>
            <a:pPr>
              <a:defRPr/>
            </a:pPr>
            <a:r>
              <a:rPr lang="el-GR" sz="2000" dirty="0" smtClean="0">
                <a:ea typeface="+mn-ea"/>
              </a:rPr>
              <a:t>Ακολουθεί ο υπολογισμός</a:t>
            </a:r>
            <a:r>
              <a:rPr lang="en-US" sz="2000" dirty="0" smtClean="0">
                <a:ea typeface="+mn-ea"/>
              </a:rPr>
              <a:t> </a:t>
            </a:r>
            <a:r>
              <a:rPr lang="el-GR" sz="2000" dirty="0" smtClean="0">
                <a:ea typeface="+mn-ea"/>
              </a:rPr>
              <a:t>του τρέχοντος κόστους ανά </a:t>
            </a:r>
            <a:r>
              <a:rPr lang="el-GR" altLang="en-US" sz="2000" dirty="0">
                <a:latin typeface="Tw Cen MT" panose="020B0602020104020603" pitchFamily="34" charset="0"/>
                <a:cs typeface="Times New Roman" panose="02020603050405020304" pitchFamily="18" charset="0"/>
              </a:rPr>
              <a:t>τρέχουσα </a:t>
            </a:r>
            <a:r>
              <a:rPr lang="el-GR" sz="2000" dirty="0" smtClean="0">
                <a:ea typeface="+mn-ea"/>
              </a:rPr>
              <a:t>ισοδύναμη μονάδα</a:t>
            </a:r>
            <a:r>
              <a:rPr lang="en-US" sz="2000" dirty="0" smtClean="0">
                <a:ea typeface="+mn-ea"/>
              </a:rPr>
              <a:t> </a:t>
            </a:r>
            <a:r>
              <a:rPr lang="el-GR" sz="2000" dirty="0" smtClean="0">
                <a:ea typeface="+mn-ea"/>
              </a:rPr>
              <a:t>για τα άμεσα υλικά</a:t>
            </a:r>
            <a:r>
              <a:rPr lang="en-US" sz="2000" dirty="0" smtClean="0">
                <a:ea typeface="+mn-ea"/>
              </a:rPr>
              <a:t> </a:t>
            </a:r>
            <a:r>
              <a:rPr lang="el-GR" sz="2000" dirty="0" smtClean="0">
                <a:ea typeface="+mn-ea"/>
              </a:rPr>
              <a:t>και για τα κόστη μετατροπής</a:t>
            </a:r>
            <a:r>
              <a:rPr lang="en-US" sz="2000" dirty="0" smtClean="0">
                <a:ea typeface="+mn-ea"/>
              </a:rPr>
              <a:t>:</a:t>
            </a:r>
            <a:endParaRPr lang="el-GR" sz="2000" dirty="0" smtClean="0">
              <a:ea typeface="+mn-ea"/>
            </a:endParaRPr>
          </a:p>
          <a:p>
            <a:pPr marL="0" indent="0">
              <a:buNone/>
              <a:defRPr/>
            </a:pPr>
            <a:endParaRPr lang="en-US" sz="2000" dirty="0" smtClean="0">
              <a:ea typeface="+mn-ea"/>
            </a:endParaRPr>
          </a:p>
          <a:p>
            <a:pPr>
              <a:defRPr/>
            </a:pPr>
            <a:endParaRPr lang="en-US" sz="2000" dirty="0">
              <a:ea typeface="+mn-ea"/>
            </a:endParaRPr>
          </a:p>
          <a:p>
            <a:pPr>
              <a:defRPr/>
            </a:pPr>
            <a:endParaRPr lang="en-US" sz="2000" dirty="0" smtClean="0">
              <a:ea typeface="+mn-ea"/>
            </a:endParaRPr>
          </a:p>
          <a:p>
            <a:pPr>
              <a:defRPr/>
            </a:pPr>
            <a:endParaRPr lang="en-US" sz="2000" dirty="0">
              <a:ea typeface="+mn-ea"/>
            </a:endParaRPr>
          </a:p>
          <a:p>
            <a:pPr>
              <a:defRPr/>
            </a:pPr>
            <a:endParaRPr lang="en-US" sz="2000" dirty="0" smtClean="0">
              <a:ea typeface="+mn-ea"/>
            </a:endParaRPr>
          </a:p>
          <a:p>
            <a:pPr>
              <a:defRPr/>
            </a:pPr>
            <a:endParaRPr lang="en-US" sz="2000" dirty="0">
              <a:ea typeface="+mn-ea"/>
            </a:endParaRPr>
          </a:p>
          <a:p>
            <a:pPr lvl="1">
              <a:defRPr/>
            </a:pPr>
            <a:r>
              <a:rPr lang="el-GR" sz="1800" dirty="0" smtClean="0"/>
              <a:t>Σημειώστε πως οι ισοδύναμες μονάδες λαμβάνονται από το Βήμα </a:t>
            </a:r>
            <a:r>
              <a:rPr lang="en-US" sz="1800" dirty="0" smtClean="0"/>
              <a:t>2. </a:t>
            </a:r>
            <a:r>
              <a:rPr lang="el-GR" sz="1800" dirty="0"/>
              <a:t>Τα 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της προηγούμενης περιόδου </a:t>
            </a:r>
            <a:r>
              <a:rPr lang="el-GR" sz="1800" dirty="0"/>
              <a:t>που συνδέονται με τις μονάδες </a:t>
            </a:r>
            <a:r>
              <a:rPr lang="el-GR" sz="1800" dirty="0" smtClean="0"/>
              <a:t>των αρχικών αποθεμάτων δεν </a:t>
            </a:r>
            <a:r>
              <a:rPr lang="el-GR" sz="1800" dirty="0"/>
              <a:t>περιλαμβάνονται σε αυτούς τους </a:t>
            </a:r>
            <a:r>
              <a:rPr lang="el-GR" sz="1800" dirty="0" smtClean="0"/>
              <a:t>υπολογισμούς επειδή </a:t>
            </a:r>
            <a:r>
              <a:rPr lang="el-GR" sz="1800" dirty="0"/>
              <a:t>η μέθοδος κοστολόγησης FIFO χρησιμοποιεί </a:t>
            </a:r>
            <a:r>
              <a:rPr lang="el-GR" sz="1800" dirty="0" smtClean="0"/>
              <a:t>μια ξεχωριστή </a:t>
            </a:r>
            <a:r>
              <a:rPr lang="el-GR" sz="1800" dirty="0"/>
              <a:t>ανάλυση κοστολόγησης για κάθε λογιστική περίοδο</a:t>
            </a:r>
            <a:r>
              <a:rPr lang="el-GR" sz="1800" dirty="0" smtClean="0"/>
              <a:t>.</a:t>
            </a:r>
            <a:endParaRPr lang="en-US" sz="1800" dirty="0" smtClean="0"/>
          </a:p>
          <a:p>
            <a:pPr marL="0" indent="0">
              <a:buFont typeface="Wingdings" charset="2"/>
              <a:buNone/>
              <a:defRPr/>
            </a:pPr>
            <a:endParaRPr lang="en-US" sz="2000" dirty="0">
              <a:ea typeface="+mn-ea"/>
            </a:endParaRPr>
          </a:p>
        </p:txBody>
      </p:sp>
      <p:sp>
        <p:nvSpPr>
          <p:cNvPr id="788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4160056592"/>
              </p:ext>
            </p:extLst>
          </p:nvPr>
        </p:nvGraphicFramePr>
        <p:xfrm>
          <a:off x="381000" y="2362200"/>
          <a:ext cx="8305800" cy="1935480"/>
        </p:xfrm>
        <a:graphic>
          <a:graphicData uri="http://schemas.openxmlformats.org/drawingml/2006/table">
            <a:tbl>
              <a:tblPr firstRow="1" bandRow="1">
                <a:tableStyleId>{5940675A-B579-460E-94D1-54222C63F5DA}</a:tableStyleId>
              </a:tblPr>
              <a:tblGrid>
                <a:gridCol w="1661160"/>
                <a:gridCol w="396240"/>
                <a:gridCol w="2926080"/>
                <a:gridCol w="350520"/>
                <a:gridCol w="2971800"/>
              </a:tblGrid>
              <a:tr h="370840">
                <a:tc>
                  <a:txBody>
                    <a:bodyPr/>
                    <a:lstStyle/>
                    <a:p>
                      <a:r>
                        <a:rPr lang="el-GR" sz="1600" dirty="0" smtClean="0">
                          <a:solidFill>
                            <a:schemeClr val="tx2"/>
                          </a:solidFill>
                        </a:rPr>
                        <a:t>Συνολικό Κόστος ανά Ισοδύναμη Μονάδα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(Κόστος Άμεσων Υλικών ÷Μονάδες Ισοδύναμης Παραγωγής)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(Κόστη Μετατροπής</a:t>
                      </a:r>
                      <a:r>
                        <a:rPr lang="el-GR" sz="1600" baseline="0" dirty="0" smtClean="0">
                          <a:solidFill>
                            <a:schemeClr val="tx2"/>
                          </a:solidFill>
                        </a:rPr>
                        <a:t> ÷</a:t>
                      </a:r>
                      <a:r>
                        <a:rPr lang="el-GR" sz="1600" dirty="0" smtClean="0">
                          <a:solidFill>
                            <a:schemeClr val="tx2"/>
                          </a:solidFill>
                        </a:rPr>
                        <a:t>Μονάδες Ισοδύναμης Παραγωγής)</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rowSpan="3">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(189.750$ ÷57.500) + (320.488$ ÷57.230)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r h="370840">
                <a:tc vMerge="1">
                  <a:txBody>
                    <a:bodyPr/>
                    <a:lstStyle/>
                    <a:p>
                      <a:endParaRPr lang="en-US" sz="1600" dirty="0">
                        <a:solidFill>
                          <a:schemeClr val="tx2"/>
                        </a:solidFill>
                      </a:endParaRPr>
                    </a:p>
                  </a:txBody>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3.30$ + 5.60$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r h="370840">
                <a:tc vMerge="1">
                  <a:txBody>
                    <a:bodyPr/>
                    <a:lstStyle/>
                    <a:p>
                      <a:endParaRPr lang="en-US" sz="1600" dirty="0">
                        <a:solidFill>
                          <a:schemeClr val="tx2"/>
                        </a:solidFill>
                      </a:endParaRPr>
                    </a:p>
                  </a:txBody>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8.90$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l-GR" altLang="en-US" dirty="0" smtClean="0"/>
              <a:t>Καταλογισμός του Κόστους</a:t>
            </a:r>
            <a:endParaRPr lang="en-US" altLang="en-US" dirty="0" smtClean="0"/>
          </a:p>
        </p:txBody>
      </p:sp>
      <p:sp>
        <p:nvSpPr>
          <p:cNvPr id="79874"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Το τελευταίο </a:t>
            </a:r>
            <a:r>
              <a:rPr lang="el-GR" altLang="en-US" dirty="0">
                <a:latin typeface="Tw Cen MT" panose="020B0602020104020603" pitchFamily="34" charset="0"/>
                <a:cs typeface="Times New Roman" panose="02020603050405020304" pitchFamily="18" charset="0"/>
              </a:rPr>
              <a:t>βήμα είναι η  αναγνώριση του κόστους που μεταφέρεται είτε στην επόμενη </a:t>
            </a:r>
            <a:r>
              <a:rPr lang="el-GR" altLang="en-US" dirty="0" smtClean="0">
                <a:latin typeface="Tw Cen MT" panose="020B0602020104020603" pitchFamily="34" charset="0"/>
                <a:cs typeface="Times New Roman" panose="02020603050405020304" pitchFamily="18" charset="0"/>
              </a:rPr>
              <a:t>διαδικασία παραγωγής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τμήμα ή υποτμήμα ή στο λογαριασμό Αποθέματα Έτοιμων Προϊόντων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το κόστος παραχθέντων αγαθών</a:t>
            </a:r>
            <a:r>
              <a:rPr lang="en-US" altLang="en-US" dirty="0" smtClean="0">
                <a:latin typeface="Tw Cen MT" panose="020B0602020104020603" pitchFamily="34" charset="0"/>
                <a:cs typeface="Times New Roman" panose="02020603050405020304" pitchFamily="18" charset="0"/>
              </a:rPr>
              <a:t>), as </a:t>
            </a:r>
            <a:r>
              <a:rPr lang="el-GR" altLang="en-US" dirty="0">
                <a:latin typeface="Tw Cen MT" panose="020B0602020104020603" pitchFamily="34" charset="0"/>
                <a:cs typeface="Times New Roman" panose="02020603050405020304" pitchFamily="18" charset="0"/>
              </a:rPr>
              <a:t>καθώς και το κόστος που παραμένει στο λογαριασμό Αποθέματα </a:t>
            </a:r>
            <a:r>
              <a:rPr lang="el-GR" altLang="en-US" dirty="0" smtClean="0">
                <a:latin typeface="Tw Cen MT" panose="020B0602020104020603" pitchFamily="34" charset="0"/>
                <a:cs typeface="Times New Roman" panose="02020603050405020304" pitchFamily="18" charset="0"/>
              </a:rPr>
              <a:t>Ημικατεργασμένων</a:t>
            </a:r>
            <a:r>
              <a:rPr lang="en-US" altLang="en-US" dirty="0" smtClean="0">
                <a:latin typeface="Tw Cen MT" panose="020B0602020104020603" pitchFamily="34" charset="0"/>
                <a:cs typeface="Times New Roman" panose="02020603050405020304" pitchFamily="18" charset="0"/>
              </a:rPr>
              <a:t>.</a:t>
            </a:r>
          </a:p>
        </p:txBody>
      </p:sp>
      <p:sp>
        <p:nvSpPr>
          <p:cNvPr id="798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152400"/>
            <a:ext cx="8458200" cy="914400"/>
          </a:xfrm>
        </p:spPr>
        <p:txBody>
          <a:bodyPr/>
          <a:lstStyle/>
          <a:p>
            <a:r>
              <a:rPr lang="el-GR" altLang="en-US" dirty="0"/>
              <a:t>Βήμα 5: </a:t>
            </a:r>
            <a:r>
              <a:rPr lang="el-GR" altLang="en-US" dirty="0" smtClean="0"/>
              <a:t>Καταλογισμός του Κόστους </a:t>
            </a:r>
            <a:r>
              <a:rPr lang="el-GR" altLang="en-US" dirty="0"/>
              <a:t>στο Κόστος Παραχθέντων Αγαθών και </a:t>
            </a:r>
            <a:r>
              <a:rPr lang="el-GR" altLang="en-US" dirty="0" smtClean="0"/>
              <a:t>στα Τελικά Αποθέματα </a:t>
            </a:r>
            <a:r>
              <a:rPr lang="el-GR" altLang="en-US" sz="2000" b="0" dirty="0" smtClean="0"/>
              <a:t>(διαφάνεια </a:t>
            </a:r>
            <a:r>
              <a:rPr lang="el-GR" altLang="en-US" sz="2000" b="0" dirty="0"/>
              <a:t>1 έως 2)</a:t>
            </a:r>
            <a:endParaRPr lang="en-US" altLang="en-US" sz="14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Κ</a:t>
            </a:r>
            <a:r>
              <a:rPr lang="el-GR" altLang="en-US" sz="2000" dirty="0" smtClean="0">
                <a:latin typeface="Tw Cen MT" panose="020B0602020104020603" pitchFamily="34" charset="0"/>
                <a:cs typeface="Times New Roman" panose="02020603050405020304" pitchFamily="18" charset="0"/>
              </a:rPr>
              <a:t>όστος </a:t>
            </a:r>
            <a:r>
              <a:rPr lang="el-GR" altLang="en-US" sz="2000" dirty="0">
                <a:latin typeface="Tw Cen MT" panose="020B0602020104020603" pitchFamily="34" charset="0"/>
                <a:cs typeface="Times New Roman" panose="02020603050405020304" pitchFamily="18" charset="0"/>
              </a:rPr>
              <a:t>Π</a:t>
            </a:r>
            <a:r>
              <a:rPr lang="el-GR" altLang="en-US" sz="2000" dirty="0" smtClean="0">
                <a:latin typeface="Tw Cen MT" panose="020B0602020104020603" pitchFamily="34" charset="0"/>
                <a:cs typeface="Times New Roman" panose="02020603050405020304" pitchFamily="18" charset="0"/>
              </a:rPr>
              <a:t>αραχθέντων και Μεταφερθέντων Αγαθών</a:t>
            </a:r>
            <a:r>
              <a:rPr lang="en-US" altLang="en-US" sz="2000" dirty="0" smtClean="0">
                <a:latin typeface="Tw Cen MT" panose="020B0602020104020603" pitchFamily="34" charset="0"/>
                <a:cs typeface="Times New Roman" panose="02020603050405020304" pitchFamily="18" charset="0"/>
              </a:rPr>
              <a:t> </a:t>
            </a:r>
          </a:p>
          <a:p>
            <a:pPr lvl="1">
              <a:spcBef>
                <a:spcPts val="1200"/>
              </a:spcBef>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 Βήμα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5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δείχνει ότι τα μεταφερθέντα κόστη στο λογαριασμό Αποθέματα Έτοιμων Προϊόντων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περιλαμβάνουν τα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41</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540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 σε άμεσα υλικά</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και τα κόστη μετατροπής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για την ολοκλήρωση των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μονάδων στα Αρχικά Αποθέματα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Το Βήμα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δείχνει ότι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απαιτήθηκαν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2</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480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ισοδύναμες μονάδες του κόστους μετατροπής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προκειμένου να ολοκληρωθούν αυτές οι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μονάδες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Επειδή το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μετατροπής ισοδύναμης μονάδας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για το Φεβρουαάριο είναι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$5.60, </a:t>
            </a:r>
            <a:r>
              <a:rPr lang="el-GR" sz="1600" dirty="0"/>
              <a:t>το κόστος για την ολοκλήρωση των μονάδων που μεταφέρονται από τον Ιανουάριο είναι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13</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888</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(2</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480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μονάδες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X 5.60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Κάθε μία από τις </a:t>
            </a:r>
            <a:r>
              <a:rPr lang="el-GR" sz="1600" dirty="0" smtClean="0"/>
              <a:t>52.500 </a:t>
            </a:r>
            <a:r>
              <a:rPr lang="el-GR" sz="1600" dirty="0"/>
              <a:t>μονάδες που ξεκίνησαν και ολοκληρώθηκαν </a:t>
            </a:r>
            <a:r>
              <a:rPr lang="el-GR" sz="1600" dirty="0" smtClean="0"/>
              <a:t>το </a:t>
            </a:r>
            <a:r>
              <a:rPr lang="el-GR" sz="1600" dirty="0"/>
              <a:t>Φεβρουάριο κοστίζει </a:t>
            </a:r>
            <a:r>
              <a:rPr lang="el-GR" sz="1600" dirty="0" smtClean="0"/>
              <a:t>8.90$ </a:t>
            </a:r>
            <a:r>
              <a:rPr lang="el-GR" sz="1600" dirty="0"/>
              <a:t>για να </a:t>
            </a:r>
            <a:r>
              <a:rPr lang="el-GR" sz="1600" dirty="0" smtClean="0"/>
              <a:t>παραχθεί. Επομένως, </a:t>
            </a:r>
            <a:r>
              <a:rPr lang="el-GR" sz="1600" dirty="0"/>
              <a:t>52.500 μονάδες </a:t>
            </a:r>
            <a:r>
              <a:rPr lang="el-GR" sz="1600" dirty="0" smtClean="0"/>
              <a:t>Χ 8.90$ = 467.250$.</a:t>
            </a:r>
          </a:p>
          <a:p>
            <a:pPr lvl="1">
              <a:spcBef>
                <a:spcPts val="1200"/>
              </a:spcBef>
            </a:pPr>
            <a:r>
              <a:rPr lang="el-GR" altLang="en-US" sz="1600" dirty="0">
                <a:latin typeface="+mn-lt"/>
                <a:ea typeface="Times New Roman" panose="02020603050405020304" pitchFamily="18" charset="0"/>
                <a:cs typeface="Times New Roman" panose="02020603050405020304" pitchFamily="18" charset="0"/>
              </a:rPr>
              <a:t>Το κόστος που </a:t>
            </a:r>
            <a:r>
              <a:rPr lang="el-GR" altLang="en-US" sz="1600" dirty="0" smtClean="0">
                <a:latin typeface="+mn-lt"/>
                <a:ea typeface="Times New Roman" panose="02020603050405020304" pitchFamily="18" charset="0"/>
                <a:cs typeface="Times New Roman" panose="02020603050405020304" pitchFamily="18" charset="0"/>
              </a:rPr>
              <a:t>προστέθηκε στην εργασία που </a:t>
            </a:r>
            <a:r>
              <a:rPr lang="el-GR" altLang="en-US" sz="1600" dirty="0">
                <a:latin typeface="+mn-lt"/>
                <a:ea typeface="Times New Roman" panose="02020603050405020304" pitchFamily="18" charset="0"/>
                <a:cs typeface="Times New Roman" panose="02020603050405020304" pitchFamily="18" charset="0"/>
              </a:rPr>
              <a:t>ολοκληρώθηκε κατά τη διάρκεια της περιόδου και μεταφέρθηκε στα τελικά προϊόντα είναι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522</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678</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(41</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540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+ 13</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888</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+ 467</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250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όπως φαίνεται στην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εγγραφή της επόμενης διαφάνειας.</a:t>
            </a:r>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08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152400"/>
            <a:ext cx="8458200" cy="914400"/>
          </a:xfrm>
        </p:spPr>
        <p:txBody>
          <a:bodyPr/>
          <a:lstStyle/>
          <a:p>
            <a:r>
              <a:rPr lang="el-GR" altLang="en-US" dirty="0"/>
              <a:t>Βήμα 5: </a:t>
            </a:r>
            <a:r>
              <a:rPr lang="el-GR" altLang="en-US" dirty="0" smtClean="0"/>
              <a:t>Καταλογισμός του </a:t>
            </a:r>
            <a:r>
              <a:rPr lang="el-GR" altLang="en-US" dirty="0"/>
              <a:t>Κόστους στο Κόστος Παραχθέντων Αγαθών και στα Τελικά Αποθέματα </a:t>
            </a:r>
            <a:r>
              <a:rPr lang="el-GR" altLang="en-US" sz="2000" b="0" dirty="0"/>
              <a:t>(διαφάνεια </a:t>
            </a:r>
            <a:r>
              <a:rPr lang="el-GR" altLang="en-US" sz="2000" b="0" dirty="0" smtClean="0"/>
              <a:t>2 </a:t>
            </a:r>
            <a:r>
              <a:rPr lang="el-GR" altLang="en-US" sz="2000" b="0" dirty="0"/>
              <a:t>έως 2)</a:t>
            </a:r>
            <a:endParaRPr lang="en-US" altLang="en-US" sz="1800" dirty="0" smtClean="0"/>
          </a:p>
        </p:txBody>
      </p:sp>
      <p:sp>
        <p:nvSpPr>
          <p:cNvPr id="3" name="Content Placeholder 2"/>
          <p:cNvSpPr>
            <a:spLocks noGrp="1"/>
          </p:cNvSpPr>
          <p:nvPr>
            <p:ph idx="1"/>
          </p:nvPr>
        </p:nvSpPr>
        <p:spPr>
          <a:xfrm>
            <a:off x="914400" y="1676400"/>
            <a:ext cx="7696200" cy="3505200"/>
          </a:xfrm>
        </p:spPr>
        <p:txBody>
          <a:bodyPr/>
          <a:lstStyle/>
          <a:p>
            <a:pPr marL="0" indent="0">
              <a:buFont typeface="Wingdings" panose="05000000000000000000" pitchFamily="2" charset="2"/>
              <a:buNone/>
            </a:pPr>
            <a:r>
              <a:rPr lang="en-US" altLang="en-US" sz="2000" dirty="0" smtClean="0">
                <a:latin typeface="Tw Cen MT" panose="020B0602020104020603" pitchFamily="34" charset="0"/>
                <a:cs typeface="Times New Roman" panose="02020603050405020304" pitchFamily="18" charset="0"/>
              </a:rPr>
              <a:t>	</a:t>
            </a:r>
          </a:p>
          <a:p>
            <a:pPr marL="0" indent="0">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a:p>
            <a:pPr marL="0" indent="0">
              <a:buFont typeface="Wingdings" panose="05000000000000000000" pitchFamily="2" charset="2"/>
              <a:buChar char="§"/>
            </a:pP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Τελικά Αποθέματα </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Όλα τα κόστη που παραμένουν στο λογαριασμό Αποθέματα Ημικατεργασμένων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μετά τη μεταφορά του κόστους παραχθέντων αγαθών, αντιπροσωπεύουν το κόστος των μονάδων που βρίσκονται ακόμη στην παραγωγή στο τέλος του Φεβρουαρίου.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τελικό υπόλοιπο του λογαριασμού Αποθέματα Ημικατεργασμένων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υπολογίζεται ως εξής: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x 3.30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ανά μονάδα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 (2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250 x 5.60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ανά μονάδα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 29</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100</a:t>
            </a:r>
          </a:p>
          <a:p>
            <a:pPr marL="0" indent="0">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  Να </a:t>
            </a:r>
            <a:r>
              <a:rPr lang="el-GR" altLang="en-US" sz="2000" dirty="0">
                <a:latin typeface="Tw Cen MT" panose="020B0602020104020603" pitchFamily="34" charset="0"/>
                <a:cs typeface="Times New Roman" panose="02020603050405020304" pitchFamily="18" charset="0"/>
              </a:rPr>
              <a:t>θυμάστε ότι </a:t>
            </a:r>
            <a:r>
              <a:rPr lang="el-GR" altLang="en-US" sz="2000" dirty="0" smtClean="0">
                <a:latin typeface="Tw Cen MT" panose="020B0602020104020603" pitchFamily="34" charset="0"/>
                <a:cs typeface="Times New Roman" panose="02020603050405020304" pitchFamily="18" charset="0"/>
              </a:rPr>
              <a:t>τα συνολικά κόστη στο Βήμα </a:t>
            </a:r>
            <a:r>
              <a:rPr lang="el-GR" altLang="en-US" sz="2000" dirty="0">
                <a:latin typeface="Tw Cen MT" panose="020B0602020104020603" pitchFamily="34" charset="0"/>
                <a:cs typeface="Times New Roman" panose="02020603050405020304" pitchFamily="18" charset="0"/>
              </a:rPr>
              <a:t>3 και 5 πρέπει να είναι πάντα ο ίδιος αριθμός. Εάν δεν είναι, αναζητήστε </a:t>
            </a:r>
            <a:r>
              <a:rPr lang="el-GR" altLang="en-US" sz="2000" dirty="0" smtClean="0">
                <a:latin typeface="Tw Cen MT" panose="020B0602020104020603" pitchFamily="34" charset="0"/>
                <a:cs typeface="Times New Roman" panose="02020603050405020304" pitchFamily="18" charset="0"/>
              </a:rPr>
              <a:t>την παράλειψη </a:t>
            </a:r>
            <a:r>
              <a:rPr lang="el-GR" altLang="en-US" sz="2000" dirty="0">
                <a:latin typeface="Tw Cen MT" panose="020B0602020104020603" pitchFamily="34" charset="0"/>
                <a:cs typeface="Times New Roman" panose="02020603050405020304" pitchFamily="18" charset="0"/>
              </a:rPr>
              <a:t>οποιουδήποτε κόστους, </a:t>
            </a:r>
            <a:r>
              <a:rPr lang="el-GR" altLang="en-US" sz="2000" dirty="0" smtClean="0">
                <a:latin typeface="Tw Cen MT" panose="020B0602020104020603" pitchFamily="34" charset="0"/>
                <a:cs typeface="Times New Roman" panose="02020603050405020304" pitchFamily="18" charset="0"/>
              </a:rPr>
              <a:t>σφάλματα </a:t>
            </a:r>
            <a:r>
              <a:rPr lang="el-GR" altLang="en-US" sz="2000" dirty="0">
                <a:latin typeface="Tw Cen MT" panose="020B0602020104020603" pitchFamily="34" charset="0"/>
                <a:cs typeface="Times New Roman" panose="02020603050405020304" pitchFamily="18" charset="0"/>
              </a:rPr>
              <a:t>υπολογισμού ή διαφορές </a:t>
            </a:r>
            <a:r>
              <a:rPr lang="el-GR" altLang="en-US" sz="2000" dirty="0" smtClean="0">
                <a:latin typeface="Tw Cen MT" panose="020B0602020104020603" pitchFamily="34" charset="0"/>
                <a:cs typeface="Times New Roman" panose="02020603050405020304" pitchFamily="18" charset="0"/>
              </a:rPr>
              <a:t>στη στρογγυλοποίηση.</a:t>
            </a:r>
            <a:endParaRPr lang="el-GR" altLang="en-US" sz="2000" dirty="0">
              <a:latin typeface="Tw Cen MT" panose="020B0602020104020603" pitchFamily="34" charset="0"/>
              <a:cs typeface="Times New Roman" panose="02020603050405020304" pitchFamily="18" charset="0"/>
            </a:endParaRPr>
          </a:p>
          <a:p>
            <a:pPr marL="0" indent="0">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a:p>
            <a:pPr marL="0" indent="0">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p:txBody>
      </p:sp>
      <p:sp>
        <p:nvSpPr>
          <p:cNvPr id="819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6" name="Table 5"/>
          <p:cNvGraphicFramePr>
            <a:graphicFrameLocks noGrp="1"/>
          </p:cNvGraphicFramePr>
          <p:nvPr>
            <p:extLst>
              <p:ext uri="{D42A27DB-BD31-4B8C-83A1-F6EECF244321}">
                <p14:modId xmlns:p14="http://schemas.microsoft.com/office/powerpoint/2010/main" val="1509586074"/>
              </p:ext>
            </p:extLst>
          </p:nvPr>
        </p:nvGraphicFramePr>
        <p:xfrm>
          <a:off x="381000" y="1219200"/>
          <a:ext cx="8229600" cy="1231208"/>
        </p:xfrm>
        <a:graphic>
          <a:graphicData uri="http://schemas.openxmlformats.org/drawingml/2006/table">
            <a:tbl>
              <a:tblPr firstRow="1" bandRow="1">
                <a:tableStyleId>{5940675A-B579-460E-94D1-54222C63F5DA}</a:tableStyleId>
              </a:tblPr>
              <a:tblGrid>
                <a:gridCol w="5715000"/>
                <a:gridCol w="1257300"/>
                <a:gridCol w="1257300"/>
              </a:tblGrid>
              <a:tr h="323273">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Π</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Χ</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369455">
                <a:tc>
                  <a:txBody>
                    <a:bodyPr/>
                    <a:lstStyle/>
                    <a:p>
                      <a:r>
                        <a:rPr lang="el-GR" sz="1600" dirty="0" smtClean="0">
                          <a:solidFill>
                            <a:schemeClr val="tx2"/>
                          </a:solidFill>
                        </a:rPr>
                        <a:t>Αποθέματα Έτοιμων Προϊόντων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indent="0" algn="ctr">
                        <a:buFont typeface="Arial" panose="020B0604020202020204" pitchFamily="34" charset="0"/>
                        <a:buNone/>
                      </a:pPr>
                      <a:r>
                        <a:rPr lang="el-GR" sz="1600" dirty="0" smtClean="0">
                          <a:solidFill>
                            <a:schemeClr val="tx2"/>
                          </a:solidFill>
                        </a:rPr>
                        <a:t>522.678</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285750" indent="-285750" algn="ctr">
                        <a:buFont typeface="Arial" panose="020B0604020202020204" pitchFamily="34" charset="0"/>
                        <a:buChar char="•"/>
                      </a:pP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526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      Αποθέματα Ημικατεργασμένων</a:t>
                      </a:r>
                      <a:r>
                        <a:rPr lang="el-GR" sz="1600" baseline="0" dirty="0" smtClean="0">
                          <a:solidFill>
                            <a:schemeClr val="tx2"/>
                          </a:solidFill>
                        </a:rPr>
                        <a:t>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522.678</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152400"/>
            <a:ext cx="8305800" cy="914400"/>
          </a:xfrm>
        </p:spPr>
        <p:txBody>
          <a:bodyPr/>
          <a:lstStyle/>
          <a:p>
            <a:r>
              <a:rPr lang="el-GR" altLang="en-US" dirty="0" smtClean="0"/>
              <a:t>Περίληψη του Λογαριασμού Αποθέματα Ημικατεργασμένων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Ό</a:t>
            </a:r>
            <a:r>
              <a:rPr lang="el-GR" altLang="en-US" sz="2400" dirty="0" smtClean="0">
                <a:latin typeface="Tw Cen MT" panose="020B0602020104020603" pitchFamily="34" charset="0"/>
                <a:cs typeface="Times New Roman" panose="02020603050405020304" pitchFamily="18" charset="0"/>
              </a:rPr>
              <a:t>ταν η αναφορά κόστους κατά φάση έχει ολοκληρωθεί</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ένας συνοπτικός/περιληπτικός λογαριασμός θα εμφανίσει τα αποτελέσματα της αναφοράς στο λογαριασμό Αποθέματα Ημικατεργασμένων της περιόδου</a:t>
            </a:r>
            <a:r>
              <a:rPr lang="en-US" altLang="en-US" sz="2400" dirty="0" smtClean="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Για το Φεβρουάριο εμφανίζονται δύο περιλήψεις </a:t>
            </a:r>
            <a:r>
              <a:rPr lang="el-GR" altLang="en-US" sz="2400" dirty="0">
                <a:latin typeface="Tw Cen MT" panose="020B0602020104020603" pitchFamily="34" charset="0"/>
                <a:cs typeface="Times New Roman" panose="02020603050405020304" pitchFamily="18" charset="0"/>
              </a:rPr>
              <a:t>του λογαριασμού Αποθέματα </a:t>
            </a:r>
            <a:r>
              <a:rPr lang="el-GR" altLang="en-US" sz="2400" dirty="0" smtClean="0">
                <a:latin typeface="Tw Cen MT" panose="020B0602020104020603" pitchFamily="34" charset="0"/>
                <a:cs typeface="Times New Roman" panose="02020603050405020304" pitchFamily="18" charset="0"/>
              </a:rPr>
              <a:t>Ημικατεργασμένων στο τέλος της αναφορά </a:t>
            </a:r>
            <a:r>
              <a:rPr lang="el-GR" altLang="en-US" sz="2400" dirty="0">
                <a:latin typeface="Tw Cen MT" panose="020B0602020104020603" pitchFamily="34" charset="0"/>
                <a:cs typeface="Times New Roman" panose="02020603050405020304" pitchFamily="18" charset="0"/>
              </a:rPr>
              <a:t>κόστους κατά φάση</a:t>
            </a:r>
            <a:r>
              <a:rPr lang="el-GR" altLang="en-US" sz="2400" dirty="0" smtClean="0">
                <a:latin typeface="Tw Cen MT" panose="020B0602020104020603" pitchFamily="34" charset="0"/>
                <a:cs typeface="Times New Roman" panose="02020603050405020304" pitchFamily="18" charset="0"/>
              </a:rPr>
              <a:t> για την </a:t>
            </a:r>
            <a:r>
              <a:rPr lang="en-US" altLang="en-US" sz="2400" dirty="0" smtClean="0">
                <a:latin typeface="Tw Cen MT" panose="020B0602020104020603" pitchFamily="34" charset="0"/>
                <a:cs typeface="Times New Roman" panose="02020603050405020304" pitchFamily="18" charset="0"/>
              </a:rPr>
              <a:t>Milk Products</a:t>
            </a:r>
            <a:r>
              <a:rPr lang="el-GR" altLang="en-US" sz="2400" dirty="0" smtClean="0">
                <a:latin typeface="Tw Cen MT" panose="020B0602020104020603" pitchFamily="34" charset="0"/>
                <a:cs typeface="Times New Roman" panose="02020603050405020304" pitchFamily="18" charset="0"/>
              </a:rPr>
              <a:t> – ένας για τα κόστη και ένας για τις μονάδες.</a:t>
            </a:r>
            <a:endParaRPr lang="en-US" altLang="en-US" sz="2400" dirty="0" smtClean="0">
              <a:latin typeface="Tw Cen MT" panose="020B0602020104020603" pitchFamily="34" charset="0"/>
              <a:cs typeface="Times New Roman" panose="02020603050405020304" pitchFamily="18" charset="0"/>
            </a:endParaRPr>
          </a:p>
        </p:txBody>
      </p:sp>
      <p:sp>
        <p:nvSpPr>
          <p:cNvPr id="829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52400"/>
            <a:ext cx="8305800" cy="914400"/>
          </a:xfrm>
        </p:spPr>
        <p:txBody>
          <a:bodyPr/>
          <a:lstStyle/>
          <a:p>
            <a:r>
              <a:rPr lang="el-GR" altLang="en-US" dirty="0" smtClean="0"/>
              <a:t>Κοστολόγηση Κατά Φάση</a:t>
            </a:r>
            <a:r>
              <a:rPr lang="en-US" altLang="en-US" dirty="0" smtClean="0"/>
              <a:t> </a:t>
            </a:r>
            <a:r>
              <a:rPr lang="el-GR" altLang="en-US" dirty="0"/>
              <a:t>για </a:t>
            </a:r>
            <a:r>
              <a:rPr lang="el-GR" altLang="en-US" dirty="0" smtClean="0"/>
              <a:t>Δύο </a:t>
            </a:r>
            <a:r>
              <a:rPr lang="el-GR" altLang="en-US" dirty="0"/>
              <a:t>ή</a:t>
            </a:r>
            <a:br>
              <a:rPr lang="el-GR" altLang="en-US" dirty="0"/>
            </a:br>
            <a:r>
              <a:rPr lang="el-GR" altLang="en-US" dirty="0"/>
              <a:t>Περισσότερα </a:t>
            </a:r>
            <a:r>
              <a:rPr lang="el-GR" altLang="en-US" dirty="0" smtClean="0"/>
              <a:t>Τμήματα Παραγωγής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Μια εταιρεία που έχει περισσότερες από μία </a:t>
            </a:r>
            <a:r>
              <a:rPr lang="el-GR" altLang="en-US" sz="2000" dirty="0" smtClean="0">
                <a:latin typeface="Tw Cen MT" panose="020B0602020104020603" pitchFamily="34" charset="0"/>
                <a:cs typeface="Times New Roman" panose="02020603050405020304" pitchFamily="18" charset="0"/>
              </a:rPr>
              <a:t>διαδικασίες παραγωγής</a:t>
            </a:r>
            <a:r>
              <a:rPr lang="en-US" altLang="en-US" sz="2000" dirty="0" smtClean="0">
                <a:latin typeface="Tw Cen MT" panose="020B0602020104020603" pitchFamily="34" charset="0"/>
                <a:cs typeface="Times New Roman" panose="02020603050405020304" pitchFamily="18" charset="0"/>
              </a:rPr>
              <a:t> or </a:t>
            </a:r>
            <a:r>
              <a:rPr lang="el-GR" altLang="en-US" sz="2000" dirty="0" smtClean="0">
                <a:latin typeface="Tw Cen MT" panose="020B0602020104020603" pitchFamily="34" charset="0"/>
                <a:cs typeface="Times New Roman" panose="02020603050405020304" pitchFamily="18" charset="0"/>
              </a:rPr>
              <a:t>τμήματα πρέπει να έχει έναν λογαριασμό Αποθέματα Ημικατεργασμένων για κάθε διαδικασία ή τμήμα.</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Όταν τα προϊόντα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μεταφέρονται από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πρώτο τμήμα στο δεύτερο τμήμα,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τους μεταφέρονται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 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λογαριασμό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Αποθέματα Ημικατεργασμένων του πρώτου τμήματος, στο λογαριασμό Αποθέματα Ημικατεργασμένων του δεύτερου τμήματος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 κόστη που μεταφέρονται στο λογαριασμό Αποθέματα Ημικατεργασμένων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του δεύτερου τμήματος αντιμετωπίζονται με τον ίδιο τρόπο όπως το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κόστος των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προστέθηκε στην αρχή της διαδικασίας παραγωγής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Στο τέλος της περιόδου,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καταρτίζεται μια ξεχωριστή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αναφορά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κόστους κατά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φάση για κάθε τμήμα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39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753402130"/>
              </p:ext>
            </p:extLst>
          </p:nvPr>
        </p:nvGraphicFramePr>
        <p:xfrm>
          <a:off x="152400" y="1935480"/>
          <a:ext cx="8839200" cy="3931920"/>
        </p:xfrm>
        <a:graphic>
          <a:graphicData uri="http://schemas.openxmlformats.org/drawingml/2006/table">
            <a:tbl>
              <a:tblPr firstRow="1" bandRow="1">
                <a:tableStyleId>{2D5ABB26-0587-4C30-8999-92F81FD0307C}</a:tableStyleId>
              </a:tblPr>
              <a:tblGrid>
                <a:gridCol w="8839200"/>
              </a:tblGrid>
              <a:tr h="3169919">
                <a:tc>
                  <a:txBody>
                    <a:bodyPr/>
                    <a:lstStyle/>
                    <a:p>
                      <a:r>
                        <a:rPr lang="el-GR" sz="1400" baseline="0" dirty="0" smtClean="0">
                          <a:solidFill>
                            <a:schemeClr val="accent4"/>
                          </a:solidFill>
                        </a:rPr>
                        <a:t>Η Pop Chewing Gum </a:t>
                      </a:r>
                      <a:r>
                        <a:rPr lang="en-US" sz="1400" baseline="0" dirty="0" smtClean="0">
                          <a:solidFill>
                            <a:schemeClr val="accent4"/>
                          </a:solidFill>
                        </a:rPr>
                        <a:t>Company</a:t>
                      </a:r>
                      <a:r>
                        <a:rPr lang="el-GR" sz="1400" baseline="0" dirty="0" smtClean="0">
                          <a:solidFill>
                            <a:schemeClr val="accent4"/>
                          </a:solidFill>
                        </a:rPr>
                        <a:t> παράγει τσίχλες. Τα άμεσα υλικά αναμειγνύονται στην αρχή της παραγωγικής διαδικασίας. Κανένα υλικό δε χάθηκε στη διαδικασία, έτσι ένα κιλό υλικών εισόδου παράγει ένα κιλό τσίχλες. Τα κόστη άμεσης εργασίας και τα γενικά βιομηχανικά έξοδα πραγματοποιούνται ομοιόμορφα καθ‘ όλη τη διαδικασία ανάμειξης.</a:t>
                      </a:r>
                    </a:p>
                    <a:p>
                      <a:endParaRPr lang="el-GR" sz="1400" baseline="0" dirty="0" smtClean="0">
                        <a:solidFill>
                          <a:schemeClr val="accent4"/>
                        </a:solidFill>
                      </a:endParaRPr>
                    </a:p>
                    <a:p>
                      <a:pPr marL="285750" indent="-285750">
                        <a:buFont typeface="Arial" panose="020B0604020202020204" pitchFamily="34" charset="0"/>
                        <a:buChar char="•"/>
                      </a:pPr>
                      <a:r>
                        <a:rPr lang="el-GR" sz="1400" baseline="0" dirty="0" smtClean="0">
                          <a:solidFill>
                            <a:schemeClr val="accent4"/>
                          </a:solidFill>
                        </a:rPr>
                        <a:t>Στις 30 Ιουνίου, βρίσκονταν στην παραγωγή 16.000 μονάδες. Όλα τα άμεσα υλικά είχαν προστεθεί, αλλά οι μονάδες ήταν μόλις κατά το 70% ολοκληρωμένες όσον αφορά τα κόστη μετατροπής κατά την προηγούμενη περίοδο. Τα κόστη άμεσων υλικών ύψους 8.100$ και τα κόστη μετατροπής ύψους 11.800$ αποδόθηκαν στα αποθέματα αρχής.</a:t>
                      </a:r>
                    </a:p>
                    <a:p>
                      <a:pPr marL="285750" indent="-285750">
                        <a:buFont typeface="Arial" panose="020B0604020202020204" pitchFamily="34" charset="0"/>
                        <a:buChar char="•"/>
                      </a:pPr>
                      <a:r>
                        <a:rPr lang="el-GR" sz="1400" baseline="0" dirty="0" smtClean="0">
                          <a:solidFill>
                            <a:schemeClr val="accent4"/>
                          </a:solidFill>
                        </a:rPr>
                        <a:t>Κατά τη διάρκεια του Ιουλίου, χρησιμοποιήθηκαν 405.000 κιλά υλικών κόστους 202.500$. Τα κόστη άμεσης εργασίας ήταν 299.200$, ενώ τα γενικά βιομηχανικά έξοδα που καταλογίστηκαν τον Ιούλιο ήταν 284.000$.</a:t>
                      </a:r>
                      <a:endParaRPr lang="en-US" sz="1400" baseline="0" dirty="0" smtClean="0">
                        <a:solidFill>
                          <a:schemeClr val="accent4"/>
                        </a:solidFill>
                      </a:endParaRPr>
                    </a:p>
                    <a:p>
                      <a:pPr marL="285750" indent="-285750">
                        <a:buFont typeface="Arial" panose="020B0604020202020204" pitchFamily="34" charset="0"/>
                        <a:buChar char="•"/>
                      </a:pPr>
                      <a:r>
                        <a:rPr lang="el-GR" sz="1400" baseline="0" dirty="0" smtClean="0">
                          <a:solidFill>
                            <a:schemeClr val="accent4"/>
                          </a:solidFill>
                        </a:rPr>
                        <a:t>Τα αποθέματα ημικατεργασμένων τέλους ήταν 21.600 κιλά. Όλα τα άμεσα υλικά έχουν προστεθεί σε αυτές τις μονάδες και έχει καταλογιστεί το 25% του κόστους μετατροπής. Η παραγωγή από το Τμήμα Ανάμειξης μεταφέρεται στο Τμήμα Συσκευασιών.</a:t>
                      </a:r>
                    </a:p>
                    <a:p>
                      <a:pPr marL="0" indent="0">
                        <a:buFont typeface="Arial" panose="020B0604020202020204" pitchFamily="34" charset="0"/>
                        <a:buNone/>
                      </a:pPr>
                      <a:endParaRPr lang="el-GR" sz="1400" baseline="0" dirty="0" smtClean="0">
                        <a:solidFill>
                          <a:schemeClr val="accent4"/>
                        </a:solidFill>
                      </a:endParaRPr>
                    </a:p>
                    <a:p>
                      <a:pPr marL="0" indent="0">
                        <a:buFont typeface="Arial" panose="020B0604020202020204" pitchFamily="34" charset="0"/>
                        <a:buNone/>
                      </a:pPr>
                      <a:r>
                        <a:rPr lang="el-GR" sz="1400" b="1" i="1" baseline="0" dirty="0" smtClean="0">
                          <a:solidFill>
                            <a:schemeClr val="accent4"/>
                          </a:solidFill>
                        </a:rPr>
                        <a:t>Ζητούμενα</a:t>
                      </a:r>
                    </a:p>
                    <a:p>
                      <a:pPr marL="0" indent="0">
                        <a:buFont typeface="Arial" panose="020B0604020202020204" pitchFamily="34" charset="0"/>
                        <a:buNone/>
                      </a:pPr>
                      <a:r>
                        <a:rPr lang="el-GR" sz="1400" b="0" i="0" baseline="0" dirty="0" smtClean="0">
                          <a:solidFill>
                            <a:schemeClr val="accent4"/>
                          </a:solidFill>
                        </a:rPr>
                        <a:t>1. Καταρτίστε μια αναφορά κόστους διαδικασίας χρησιμοποιώντας τη μέθοδο κοστολόγησης FIFO για το Τμήμα </a:t>
                      </a:r>
                      <a:r>
                        <a:rPr lang="el-GR" sz="1400" baseline="0" dirty="0" smtClean="0">
                          <a:solidFill>
                            <a:schemeClr val="accent4"/>
                          </a:solidFill>
                        </a:rPr>
                        <a:t>Ανάμειξης </a:t>
                      </a:r>
                      <a:r>
                        <a:rPr lang="el-GR" sz="1400" b="0" i="0" baseline="0" dirty="0" smtClean="0">
                          <a:solidFill>
                            <a:schemeClr val="accent4"/>
                          </a:solidFill>
                        </a:rPr>
                        <a:t>για τον Ιούλιο.</a:t>
                      </a:r>
                    </a:p>
                    <a:p>
                      <a:pPr marL="0" indent="0">
                        <a:buFont typeface="Arial" panose="020B0604020202020204" pitchFamily="34" charset="0"/>
                        <a:buNone/>
                      </a:pPr>
                      <a:r>
                        <a:rPr lang="el-GR" sz="1400" b="0" i="0" baseline="0" dirty="0" smtClean="0">
                          <a:solidFill>
                            <a:schemeClr val="accent4"/>
                          </a:solidFill>
                        </a:rPr>
                        <a:t>2. Προσδιορίστε το ποσό που θα πρέπει να μεταφερθεί από το λογαριασμό Αποθέματα Ημικατεργασμένων, αναφέρετε πού πρέπει να μεταφερθεί αυτό το χρηματικό ποσό και προετοιμάσετε την κατάλληλη ημερολογιακή εγγραφή.</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a:t>
            </a:r>
            <a:r>
              <a:rPr lang="el-GR" altLang="en-US" sz="1800" b="1" dirty="0">
                <a:solidFill>
                  <a:schemeClr val="tx2"/>
                </a:solidFill>
              </a:rPr>
              <a:t>1</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spTree>
    <p:extLst>
      <p:ext uri="{BB962C8B-B14F-4D97-AF65-F5344CB8AC3E}">
        <p14:creationId xmlns:p14="http://schemas.microsoft.com/office/powerpoint/2010/main" val="3299790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2</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1439504534"/>
              </p:ext>
            </p:extLst>
          </p:nvPr>
        </p:nvGraphicFramePr>
        <p:xfrm>
          <a:off x="0" y="1905000"/>
          <a:ext cx="9144001" cy="4314444"/>
        </p:xfrm>
        <a:graphic>
          <a:graphicData uri="http://schemas.openxmlformats.org/drawingml/2006/table">
            <a:tbl>
              <a:tblPr firstRow="1" bandRow="1">
                <a:tableStyleId>{5940675A-B579-460E-94D1-54222C63F5DA}</a:tableStyleId>
              </a:tblPr>
              <a:tblGrid>
                <a:gridCol w="1295400"/>
                <a:gridCol w="2667000"/>
                <a:gridCol w="278296"/>
                <a:gridCol w="559904"/>
                <a:gridCol w="174064"/>
                <a:gridCol w="981340"/>
                <a:gridCol w="1005126"/>
                <a:gridCol w="1122697"/>
                <a:gridCol w="1060174"/>
              </a:tblGrid>
              <a:tr h="137160">
                <a:tc>
                  <a:txBody>
                    <a:bodyPr/>
                    <a:lstStyle/>
                    <a:p>
                      <a:r>
                        <a:rPr lang="el-GR" sz="800" b="1" dirty="0" smtClean="0">
                          <a:solidFill>
                            <a:srgbClr val="C00000"/>
                          </a:solidFill>
                          <a:latin typeface="+mj-lt"/>
                        </a:rPr>
                        <a:t>ΛΥΣΗ</a:t>
                      </a:r>
                      <a:endParaRPr lang="en-US" sz="800" b="1" dirty="0">
                        <a:solidFill>
                          <a:srgbClr val="C00000"/>
                        </a:solidFill>
                        <a:latin typeface="+mj-lt"/>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endParaRPr lang="en-US" sz="800" b="1" dirty="0">
                        <a:solidFill>
                          <a:schemeClr val="tx2"/>
                        </a:solidFill>
                        <a:latin typeface="+mj-lt"/>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0">
                <a:tc>
                  <a:txBody>
                    <a:bodyPr/>
                    <a:lstStyle/>
                    <a:p>
                      <a:r>
                        <a:rPr lang="el-GR" sz="800" b="0" dirty="0" smtClean="0">
                          <a:solidFill>
                            <a:schemeClr val="tx2"/>
                          </a:solidFill>
                          <a:latin typeface="+mj-lt"/>
                        </a:rPr>
                        <a:t>1.</a:t>
                      </a:r>
                      <a:endParaRPr lang="en-US" sz="800" b="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8">
                  <a:txBody>
                    <a:bodyPr/>
                    <a:lstStyle/>
                    <a:p>
                      <a:pPr algn="ctr"/>
                      <a:r>
                        <a:rPr lang="en-US" sz="800" b="1" dirty="0" smtClean="0">
                          <a:solidFill>
                            <a:schemeClr val="tx2"/>
                          </a:solidFill>
                          <a:latin typeface="+mj-lt"/>
                        </a:rPr>
                        <a:t>Pop</a:t>
                      </a:r>
                      <a:r>
                        <a:rPr lang="en-US" sz="800" b="1" baseline="0" dirty="0" smtClean="0">
                          <a:solidFill>
                            <a:schemeClr val="tx2"/>
                          </a:solidFill>
                          <a:latin typeface="+mj-lt"/>
                        </a:rPr>
                        <a:t> Chewing Gum Company</a:t>
                      </a:r>
                    </a:p>
                    <a:p>
                      <a:pPr algn="ctr"/>
                      <a:r>
                        <a:rPr lang="el-GR" sz="800" b="1" baseline="0" dirty="0" smtClean="0">
                          <a:solidFill>
                            <a:schemeClr val="tx2"/>
                          </a:solidFill>
                          <a:latin typeface="+mj-lt"/>
                        </a:rPr>
                        <a:t>Τμήμα Ανάμειξης</a:t>
                      </a:r>
                    </a:p>
                    <a:p>
                      <a:pPr algn="ctr"/>
                      <a:r>
                        <a:rPr lang="el-GR" sz="800" b="1" baseline="0" dirty="0" smtClean="0">
                          <a:solidFill>
                            <a:schemeClr val="tx2"/>
                          </a:solidFill>
                          <a:latin typeface="+mj-lt"/>
                        </a:rPr>
                        <a:t>Αναφορά Κόστους Διαδικασίας: Μέθοδος </a:t>
                      </a:r>
                      <a:r>
                        <a:rPr lang="en-US" sz="800" b="1" baseline="0" dirty="0" smtClean="0">
                          <a:solidFill>
                            <a:schemeClr val="tx2"/>
                          </a:solidFill>
                          <a:latin typeface="+mj-lt"/>
                        </a:rPr>
                        <a:t>FIFO</a:t>
                      </a:r>
                      <a:endParaRPr lang="el-GR" sz="800" b="1" baseline="0" dirty="0" smtClean="0">
                        <a:solidFill>
                          <a:schemeClr val="tx2"/>
                        </a:solidFill>
                        <a:latin typeface="+mj-lt"/>
                      </a:endParaRPr>
                    </a:p>
                    <a:p>
                      <a:pPr algn="ctr"/>
                      <a:r>
                        <a:rPr lang="el-GR" sz="800" b="1" baseline="0" dirty="0" smtClean="0">
                          <a:solidFill>
                            <a:schemeClr val="tx2"/>
                          </a:solidFill>
                          <a:latin typeface="+mj-lt"/>
                        </a:rPr>
                        <a:t>Για το Μήνα που Έληξε στις 31 Ιουλίου</a:t>
                      </a:r>
                      <a:endParaRPr lang="en-US" sz="800" b="1"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algn="ctr"/>
                      <a:endParaRPr lang="en-US" sz="1000" b="1"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sz="10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812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Βήμα 1: </a:t>
                      </a:r>
                      <a:r>
                        <a:rPr lang="el-GR" sz="800" b="0" dirty="0" smtClean="0">
                          <a:solidFill>
                            <a:schemeClr val="tx2"/>
                          </a:solidFill>
                          <a:latin typeface="+mj-lt"/>
                        </a:rPr>
                        <a:t>Υπολογισμός</a:t>
                      </a:r>
                      <a:r>
                        <a:rPr lang="el-GR" sz="800" b="0" baseline="0" dirty="0" smtClean="0">
                          <a:solidFill>
                            <a:schemeClr val="tx2"/>
                          </a:solidFill>
                          <a:latin typeface="+mj-lt"/>
                        </a:rPr>
                        <a:t> φυσικών μονάδων</a:t>
                      </a:r>
                      <a:endParaRPr lang="en-US" sz="800" b="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endParaRPr lang="en-US" sz="80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Φυσικές Μονάδες</a:t>
                      </a:r>
                      <a:endParaRPr lang="en-US" sz="800" b="1" dirty="0" smtClean="0">
                        <a:solidFill>
                          <a:schemeClr val="tx2"/>
                        </a:solidFill>
                        <a:latin typeface="+mj-lt"/>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rowSpan="2"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0">
                <a:tc vMerge="1">
                  <a:txBody>
                    <a:bodyPr/>
                    <a:lstStyle/>
                    <a:p>
                      <a:endParaRPr lang="en-US" sz="8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a:txBody>
                    <a:bodyPr/>
                    <a:lstStyle/>
                    <a:p>
                      <a:r>
                        <a:rPr lang="el-GR" sz="800" dirty="0" smtClean="0">
                          <a:solidFill>
                            <a:schemeClr val="tx2"/>
                          </a:solidFill>
                          <a:latin typeface="+mj-lt"/>
                        </a:rPr>
                        <a:t>Αποθέματα</a:t>
                      </a:r>
                      <a:r>
                        <a:rPr lang="el-GR" sz="800" baseline="0" dirty="0" smtClean="0">
                          <a:solidFill>
                            <a:schemeClr val="tx2"/>
                          </a:solidFill>
                          <a:latin typeface="+mj-lt"/>
                        </a:rPr>
                        <a:t> Αρχής (μονάδες που ξεκίνησαν την προηγούμενη περίοδο)</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3">
                  <a:txBody>
                    <a:bodyPr/>
                    <a:lstStyle/>
                    <a:p>
                      <a:pPr algn="ctr"/>
                      <a:r>
                        <a:rPr lang="el-GR" sz="800" dirty="0" smtClean="0">
                          <a:solidFill>
                            <a:schemeClr val="tx2"/>
                          </a:solidFill>
                          <a:latin typeface="+mj-lt"/>
                        </a:rPr>
                        <a:t>16.000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rowSpan="2" hMerge="1">
                  <a:txBody>
                    <a:bodyPr/>
                    <a:lstStyle/>
                    <a:p>
                      <a:pPr algn="ctr"/>
                      <a:endParaRPr lang="en-US" sz="8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gridSpan="4" vMerge="1">
                  <a:txBody>
                    <a:bodyPr/>
                    <a:lstStyle/>
                    <a:p>
                      <a:pPr algn="ctr"/>
                      <a:endParaRPr lang="en-US" sz="1400" b="1" dirty="0">
                        <a:solidFill>
                          <a:sysClr val="windowText" lastClr="000000"/>
                        </a:solidFill>
                      </a:endParaRPr>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7000">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7161">
                <a:tc vMerge="1">
                  <a:txBody>
                    <a:bodyPr/>
                    <a:lstStyle/>
                    <a:p>
                      <a:endParaRPr lang="en-US" sz="8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Μονάδες που ξεκίνησαν εντός της περιόδου</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405.000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rowSpan="2"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Τρέχουσες Ισοδύναμες</a:t>
                      </a:r>
                      <a:r>
                        <a:rPr lang="el-GR" sz="800" b="1" baseline="0" dirty="0" smtClean="0">
                          <a:solidFill>
                            <a:schemeClr val="tx2"/>
                          </a:solidFill>
                          <a:latin typeface="+mj-lt"/>
                        </a:rPr>
                        <a:t> Μονάδες</a:t>
                      </a:r>
                      <a:endParaRPr lang="en-US" sz="800" b="1" dirty="0" smtClean="0">
                        <a:solidFill>
                          <a:schemeClr val="tx2"/>
                        </a:solidFill>
                        <a:latin typeface="+mj-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pPr algn="ctr"/>
                      <a:endParaRPr lang="en-US" sz="1400" b="1" dirty="0">
                        <a:solidFill>
                          <a:sysClr val="windowText" lastClr="000000"/>
                        </a:solidFill>
                      </a:endParaRPr>
                    </a:p>
                  </a:txBody>
                  <a:tcPr/>
                </a:tc>
                <a:tc rowSpan="2" hMerge="1">
                  <a:txBody>
                    <a:bodyPr/>
                    <a:lstStyle/>
                    <a:p>
                      <a:endParaRPr lang="en-US"/>
                    </a:p>
                  </a:txBody>
                  <a:tcPr/>
                </a:tc>
              </a:tr>
              <a:tr h="152401">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Μονάδες για να υπολογιστούν</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421.000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4"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1920">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Βήμα 2: </a:t>
                      </a:r>
                      <a:r>
                        <a:rPr lang="el-GR" sz="800" b="0" dirty="0" smtClean="0">
                          <a:solidFill>
                            <a:schemeClr val="tx2"/>
                          </a:solidFill>
                          <a:latin typeface="+mj-lt"/>
                        </a:rPr>
                        <a:t>Υπολογισμός</a:t>
                      </a:r>
                      <a:r>
                        <a:rPr lang="el-GR" sz="800" b="0" baseline="0" dirty="0" smtClean="0">
                          <a:solidFill>
                            <a:schemeClr val="tx2"/>
                          </a:solidFill>
                          <a:latin typeface="+mj-lt"/>
                        </a:rPr>
                        <a:t> ισοδύναμων μονάδων</a:t>
                      </a:r>
                      <a:endParaRPr lang="en-US" sz="800" b="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endParaRPr lang="en-US" sz="80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b="1" dirty="0" smtClean="0">
                          <a:solidFill>
                            <a:schemeClr val="tx2"/>
                          </a:solidFill>
                          <a:latin typeface="+mj-lt"/>
                        </a:rPr>
                        <a:t>Άμεσα Υλικά</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800" b="1" dirty="0" smtClean="0">
                          <a:solidFill>
                            <a:schemeClr val="tx2"/>
                          </a:solidFill>
                          <a:latin typeface="+mj-lt"/>
                        </a:rPr>
                        <a:t>% πραγματοποίησης εντός της περιόδου</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800" b="1" dirty="0" smtClean="0">
                          <a:solidFill>
                            <a:schemeClr val="tx2"/>
                          </a:solidFill>
                          <a:latin typeface="+mj-lt"/>
                        </a:rPr>
                        <a:t>Κόστη Μετατροπής</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800" b="1" dirty="0" smtClean="0">
                          <a:solidFill>
                            <a:schemeClr val="tx2"/>
                          </a:solidFill>
                          <a:latin typeface="+mj-lt"/>
                        </a:rPr>
                        <a:t>% πραγματοποίησης εντός της περιόδου</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21921">
                <a:tc vMerge="1">
                  <a:txBody>
                    <a:bodyPr/>
                    <a:lstStyle/>
                    <a:p>
                      <a:endParaRPr lang="en-US"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Αποθέματα</a:t>
                      </a:r>
                      <a:r>
                        <a:rPr lang="el-GR" sz="800" baseline="0" dirty="0" smtClean="0">
                          <a:solidFill>
                            <a:schemeClr val="tx2"/>
                          </a:solidFill>
                          <a:latin typeface="+mj-lt"/>
                        </a:rPr>
                        <a:t> Αρχής (μονάδες που ολοκληρώθηκαν </a:t>
                      </a:r>
                      <a:r>
                        <a:rPr lang="el-GR" sz="800" dirty="0" smtClean="0">
                          <a:solidFill>
                            <a:schemeClr val="tx2"/>
                          </a:solidFill>
                          <a:latin typeface="+mj-lt"/>
                        </a:rPr>
                        <a:t>εντός της περιόδου)</a:t>
                      </a:r>
                      <a:endParaRPr lang="en-US" sz="80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16.000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dirty="0" smtClean="0">
                          <a:solidFill>
                            <a:schemeClr val="tx2"/>
                          </a:solidFill>
                          <a:latin typeface="+mj-lt"/>
                        </a:rPr>
                        <a:t>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n-US" sz="800" dirty="0" smtClean="0">
                          <a:solidFill>
                            <a:schemeClr val="tx2"/>
                          </a:solidFill>
                          <a:latin typeface="+mj-lt"/>
                        </a:rPr>
                        <a:t>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4.800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30%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r>
              <a:tr h="0">
                <a:tc vMerge="1">
                  <a:txBody>
                    <a:bodyPr/>
                    <a:lstStyle/>
                    <a:p>
                      <a:endParaRPr lang="en-US"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latin typeface="+mj-lt"/>
                        </a:rPr>
                        <a:t>Μονάδες που ξεκίνησαν και ολοκληρώθηκαν εντός της περιόδου</a:t>
                      </a:r>
                      <a:endParaRPr lang="en-US" sz="80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383.400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dirty="0" smtClean="0">
                          <a:solidFill>
                            <a:schemeClr val="tx2"/>
                          </a:solidFill>
                          <a:latin typeface="+mj-lt"/>
                        </a:rPr>
                        <a:t>383.400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n-US" sz="800" dirty="0" smtClean="0">
                          <a:solidFill>
                            <a:schemeClr val="tx2"/>
                          </a:solidFill>
                          <a:latin typeface="+mj-lt"/>
                        </a:rPr>
                        <a:t>100%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latin typeface="+mj-lt"/>
                        </a:rPr>
                        <a:t>383.400</a:t>
                      </a:r>
                      <a:endParaRPr lang="en-US" sz="800" dirty="0" smtClean="0">
                        <a:solidFill>
                          <a:schemeClr val="tx2"/>
                        </a:solidFill>
                        <a:latin typeface="+mj-lt"/>
                      </a:endParaRPr>
                    </a:p>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latin typeface="+mj-lt"/>
                        </a:rPr>
                        <a:t>100%</a:t>
                      </a:r>
                    </a:p>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37161">
                <a:tc>
                  <a:txBody>
                    <a:bodyPr/>
                    <a:lstStyle/>
                    <a:p>
                      <a:endParaRPr lang="en-US" sz="80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latin typeface="+mj-lt"/>
                        </a:rPr>
                        <a:t>Αποθέματα</a:t>
                      </a:r>
                      <a:r>
                        <a:rPr lang="el-GR" sz="800" baseline="0" dirty="0" smtClean="0">
                          <a:solidFill>
                            <a:schemeClr val="tx2"/>
                          </a:solidFill>
                          <a:latin typeface="+mj-lt"/>
                        </a:rPr>
                        <a:t> τέλους (μονάδες που ξεκίνησαν αλλά δεν ολοκληρώθηκαν </a:t>
                      </a:r>
                      <a:r>
                        <a:rPr lang="el-GR" sz="800" dirty="0" smtClean="0">
                          <a:solidFill>
                            <a:schemeClr val="tx2"/>
                          </a:solidFill>
                          <a:latin typeface="+mj-lt"/>
                        </a:rPr>
                        <a:t>εντός της περιόδου</a:t>
                      </a:r>
                      <a:r>
                        <a:rPr lang="el-GR" sz="800" baseline="0" dirty="0" smtClean="0">
                          <a:solidFill>
                            <a:schemeClr val="tx2"/>
                          </a:solidFill>
                          <a:latin typeface="+mj-lt"/>
                        </a:rPr>
                        <a:t>)</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21.600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dirty="0" smtClean="0">
                          <a:solidFill>
                            <a:schemeClr val="tx2"/>
                          </a:solidFill>
                          <a:latin typeface="+mj-lt"/>
                        </a:rPr>
                        <a:t>21.600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n-US" sz="800" dirty="0" smtClean="0">
                          <a:solidFill>
                            <a:schemeClr val="tx2"/>
                          </a:solidFill>
                          <a:latin typeface="+mj-lt"/>
                        </a:rPr>
                        <a:t>100%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5.400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25%</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Υπολογισθείσες</a:t>
                      </a:r>
                      <a:r>
                        <a:rPr lang="el-GR" sz="800" baseline="0" dirty="0" smtClean="0">
                          <a:solidFill>
                            <a:schemeClr val="tx2"/>
                          </a:solidFill>
                          <a:latin typeface="+mj-lt"/>
                        </a:rPr>
                        <a:t> μονάδες</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421.000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dirty="0" smtClean="0">
                          <a:solidFill>
                            <a:schemeClr val="tx2"/>
                          </a:solidFill>
                          <a:latin typeface="+mj-lt"/>
                        </a:rPr>
                        <a:t>405.000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393.600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45720">
                <a:tc rowSpan="3">
                  <a:txBody>
                    <a:bodyPr/>
                    <a:lstStyle/>
                    <a:p>
                      <a:pPr>
                        <a:lnSpc>
                          <a:spcPts val="1000"/>
                        </a:lnSpc>
                        <a:spcAft>
                          <a:spcPts val="0"/>
                        </a:spcAft>
                      </a:pPr>
                      <a:r>
                        <a:rPr lang="en-US" sz="800" b="1" spc="-5" dirty="0" err="1">
                          <a:solidFill>
                            <a:schemeClr val="tx2"/>
                          </a:solidFill>
                          <a:effectLst/>
                          <a:latin typeface="+mj-lt"/>
                        </a:rPr>
                        <a:t>Βήμ</a:t>
                      </a:r>
                      <a:r>
                        <a:rPr lang="en-US" sz="800" b="1" spc="-5" dirty="0">
                          <a:solidFill>
                            <a:schemeClr val="tx2"/>
                          </a:solidFill>
                          <a:effectLst/>
                          <a:latin typeface="+mj-lt"/>
                        </a:rPr>
                        <a:t>α</a:t>
                      </a:r>
                      <a:r>
                        <a:rPr lang="en-US" sz="800" b="1" spc="80" dirty="0">
                          <a:solidFill>
                            <a:schemeClr val="tx2"/>
                          </a:solidFill>
                          <a:effectLst/>
                          <a:latin typeface="+mj-lt"/>
                        </a:rPr>
                        <a:t> </a:t>
                      </a:r>
                      <a:r>
                        <a:rPr lang="en-US" sz="800" b="1" dirty="0">
                          <a:solidFill>
                            <a:schemeClr val="tx2"/>
                          </a:solidFill>
                          <a:effectLst/>
                          <a:latin typeface="+mj-lt"/>
                        </a:rPr>
                        <a:t>3</a:t>
                      </a:r>
                      <a:r>
                        <a:rPr lang="en-US" sz="800" dirty="0">
                          <a:solidFill>
                            <a:schemeClr val="tx2"/>
                          </a:solidFill>
                          <a:effectLst/>
                          <a:latin typeface="+mj-lt"/>
                        </a:rPr>
                        <a:t>: </a:t>
                      </a:r>
                      <a:r>
                        <a:rPr lang="el-GR" sz="800" dirty="0">
                          <a:solidFill>
                            <a:schemeClr val="tx2"/>
                          </a:solidFill>
                          <a:effectLst/>
                          <a:latin typeface="+mj-lt"/>
                        </a:rPr>
                        <a:t>Υπολογισμός κόστους</a:t>
                      </a:r>
                      <a:endParaRPr lang="en-US" sz="800" dirty="0">
                        <a:solidFill>
                          <a:schemeClr val="tx2"/>
                        </a:solidFill>
                        <a:effectLst/>
                        <a:latin typeface="+mj-lt"/>
                        <a:ea typeface="Times New Roman" panose="02020603050405020304" pitchFamily="18" charset="0"/>
                      </a:endParaRPr>
                    </a:p>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kern="1200" dirty="0" smtClean="0">
                          <a:solidFill>
                            <a:schemeClr val="tx2"/>
                          </a:solidFill>
                          <a:effectLst/>
                          <a:latin typeface="+mn-lt"/>
                          <a:ea typeface="+mn-ea"/>
                          <a:cs typeface="+mn-cs"/>
                        </a:rPr>
                        <a:t>Συνολικά Κόστη</a:t>
                      </a:r>
                      <a:endParaRPr lang="en-US" sz="800" b="1" kern="1200" dirty="0" smtClean="0">
                        <a:solidFill>
                          <a:schemeClr val="tx2"/>
                        </a:solidFill>
                        <a:effectLst/>
                        <a:latin typeface="+mn-lt"/>
                        <a:ea typeface="Times New Roman" panose="02020603050405020304" pitchFamily="18" charset="0"/>
                        <a:cs typeface="+mn-cs"/>
                      </a:endParaRPr>
                    </a:p>
                  </a:txBody>
                  <a:tcPr marL="34543" marR="34543" marT="0" marB="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800"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lnSpc>
                          <a:spcPts val="1000"/>
                        </a:lnSpc>
                        <a:spcAft>
                          <a:spcPts val="0"/>
                        </a:spcAft>
                      </a:pPr>
                      <a:endParaRPr lang="en-US" sz="800" b="1"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vMerge="1">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Αποθέματα Αρχής</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19.900$</a:t>
                      </a:r>
                      <a:endParaRPr lang="en-US" sz="800" dirty="0">
                        <a:solidFill>
                          <a:schemeClr val="tx2"/>
                        </a:solidFill>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a:t>
                      </a:r>
                      <a:endParaRPr lang="en-US" sz="800" dirty="0">
                        <a:solidFill>
                          <a:schemeClr val="tx2"/>
                        </a:solidFill>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8.100$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28905" algn="ctr">
                        <a:lnSpc>
                          <a:spcPts val="900"/>
                        </a:lnSpc>
                        <a:spcAft>
                          <a:spcPts val="0"/>
                        </a:spcAft>
                      </a:pPr>
                      <a:r>
                        <a:rPr lang="el-GR" sz="800" dirty="0" smtClean="0">
                          <a:solidFill>
                            <a:schemeClr val="tx2"/>
                          </a:solidFill>
                          <a:effectLst/>
                          <a:latin typeface="+mj-lt"/>
                          <a:ea typeface="Times New Roman" panose="02020603050405020304" pitchFamily="18" charset="0"/>
                        </a:rPr>
                        <a:t>+</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mj-lt"/>
                          <a:ea typeface="Times New Roman" panose="02020603050405020304" pitchFamily="18" charset="0"/>
                        </a:rPr>
                        <a:t>11.800$</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9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vMerge="1">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Τρέχοντα κόστη</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785.700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202.500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79705" algn="ctr">
                        <a:lnSpc>
                          <a:spcPts val="1000"/>
                        </a:lnSpc>
                        <a:spcAft>
                          <a:spcPts val="0"/>
                        </a:spcAft>
                      </a:pPr>
                      <a:r>
                        <a:rPr lang="el-GR" sz="800" dirty="0" smtClean="0">
                          <a:solidFill>
                            <a:schemeClr val="tx2"/>
                          </a:solidFill>
                          <a:effectLst/>
                          <a:latin typeface="+mj-lt"/>
                          <a:ea typeface="Times New Roman" panose="02020603050405020304" pitchFamily="18" charset="0"/>
                        </a:rPr>
                        <a:t>+</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mj-lt"/>
                          <a:ea typeface="Times New Roman" panose="02020603050405020304" pitchFamily="18" charset="0"/>
                        </a:rPr>
                        <a:t>83.200$</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a:txBody>
                    <a:bodyPr/>
                    <a:lstStyle/>
                    <a:p>
                      <a:pPr>
                        <a:lnSpc>
                          <a:spcPts val="1000"/>
                        </a:lnSpc>
                        <a:spcAft>
                          <a:spcPts val="0"/>
                        </a:spcAft>
                      </a:pPr>
                      <a:r>
                        <a:rPr lang="en-US" sz="800">
                          <a:solidFill>
                            <a:schemeClr val="tx2"/>
                          </a:solidFill>
                          <a:effectLst/>
                          <a:latin typeface="+mj-lt"/>
                        </a:rPr>
                        <a:t> </a:t>
                      </a: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Συνολικά κόστη</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805.600$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21285" algn="r">
                        <a:spcBef>
                          <a:spcPts val="30"/>
                        </a:spcBef>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bl>
          </a:graphicData>
        </a:graphic>
      </p:graphicFrame>
    </p:spTree>
    <p:extLst>
      <p:ext uri="{BB962C8B-B14F-4D97-AF65-F5344CB8AC3E}">
        <p14:creationId xmlns:p14="http://schemas.microsoft.com/office/powerpoint/2010/main" val="926244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3</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2765664755"/>
              </p:ext>
            </p:extLst>
          </p:nvPr>
        </p:nvGraphicFramePr>
        <p:xfrm>
          <a:off x="152400" y="1981200"/>
          <a:ext cx="8534401" cy="4439880"/>
        </p:xfrm>
        <a:graphic>
          <a:graphicData uri="http://schemas.openxmlformats.org/drawingml/2006/table">
            <a:tbl>
              <a:tblPr firstRow="1" firstCol="1" bandRow="1">
                <a:tableStyleId>{5940675A-B579-460E-94D1-54222C63F5DA}</a:tableStyleId>
              </a:tblPr>
              <a:tblGrid>
                <a:gridCol w="1143000"/>
                <a:gridCol w="152400"/>
                <a:gridCol w="685800"/>
                <a:gridCol w="914400"/>
                <a:gridCol w="533400"/>
                <a:gridCol w="685800"/>
                <a:gridCol w="756866"/>
                <a:gridCol w="157534"/>
                <a:gridCol w="914400"/>
                <a:gridCol w="609600"/>
                <a:gridCol w="609600"/>
                <a:gridCol w="152400"/>
                <a:gridCol w="592791"/>
                <a:gridCol w="626410"/>
              </a:tblGrid>
              <a:tr h="145793">
                <a:tc rowSpan="3">
                  <a:txBody>
                    <a:bodyPr/>
                    <a:lstStyle/>
                    <a:p>
                      <a:pPr>
                        <a:lnSpc>
                          <a:spcPts val="1000"/>
                        </a:lnSpc>
                        <a:spcAft>
                          <a:spcPts val="0"/>
                        </a:spcAft>
                      </a:pPr>
                      <a:r>
                        <a:rPr lang="el-GR" sz="800" b="1" spc="-5" dirty="0">
                          <a:solidFill>
                            <a:schemeClr val="tx2"/>
                          </a:solidFill>
                          <a:effectLst/>
                        </a:rPr>
                        <a:t>Βήμα</a:t>
                      </a:r>
                      <a:r>
                        <a:rPr lang="el-GR" sz="800" b="1" spc="80" dirty="0">
                          <a:solidFill>
                            <a:schemeClr val="tx2"/>
                          </a:solidFill>
                          <a:effectLst/>
                        </a:rPr>
                        <a:t> </a:t>
                      </a:r>
                      <a:r>
                        <a:rPr lang="el-GR" sz="800" b="1" dirty="0">
                          <a:solidFill>
                            <a:schemeClr val="tx2"/>
                          </a:solidFill>
                          <a:effectLst/>
                        </a:rPr>
                        <a:t>4</a:t>
                      </a:r>
                      <a:r>
                        <a:rPr lang="el-GR" sz="800" dirty="0">
                          <a:solidFill>
                            <a:schemeClr val="tx2"/>
                          </a:solidFill>
                          <a:effectLst/>
                        </a:rPr>
                        <a:t>: Υπολογισμός κόστους ανά ισοδύναμη μονάδα</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u="sng">
                          <a:solidFill>
                            <a:schemeClr val="tx2"/>
                          </a:solidFill>
                          <a:effectLst/>
                        </a:rPr>
                        <a:t>Τρέχοντα Κόστη</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3">
                  <a:txBody>
                    <a:bodyPr/>
                    <a:lstStyle/>
                    <a:p>
                      <a:pPr>
                        <a:lnSpc>
                          <a:spcPts val="1000"/>
                        </a:lnSpc>
                        <a:spcAft>
                          <a:spcPts val="0"/>
                        </a:spcAft>
                      </a:pPr>
                      <a:r>
                        <a:rPr lang="el-GR" sz="800" u="sng" dirty="0" smtClean="0">
                          <a:solidFill>
                            <a:schemeClr val="tx2"/>
                          </a:solidFill>
                          <a:effectLst/>
                        </a:rPr>
                        <a:t>202.500$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2">
                  <a:txBody>
                    <a:bodyPr/>
                    <a:lstStyle/>
                    <a:p>
                      <a:pPr marL="281305" algn="r">
                        <a:lnSpc>
                          <a:spcPts val="1000"/>
                        </a:lnSpc>
                        <a:spcAft>
                          <a:spcPts val="0"/>
                        </a:spcAft>
                      </a:pPr>
                      <a:r>
                        <a:rPr lang="el-GR" sz="800" u="sng" dirty="0" smtClean="0">
                          <a:solidFill>
                            <a:schemeClr val="tx2"/>
                          </a:solidFill>
                          <a:effectLst/>
                        </a:rPr>
                        <a:t>583.200$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r>
              <a:tr h="217910">
                <a:tc vMerge="1">
                  <a:txBody>
                    <a:bodyPr/>
                    <a:lstStyle/>
                    <a:p>
                      <a:endParaRPr lang="en-US"/>
                    </a:p>
                  </a:txBody>
                  <a:tcPr/>
                </a:tc>
                <a:tc rowSpan="2" gridSpan="5">
                  <a:txBody>
                    <a:bodyPr/>
                    <a:lstStyle/>
                    <a:p>
                      <a:pPr>
                        <a:lnSpc>
                          <a:spcPts val="1000"/>
                        </a:lnSpc>
                        <a:spcAft>
                          <a:spcPts val="0"/>
                        </a:spcAft>
                      </a:pPr>
                      <a:r>
                        <a:rPr lang="el-GR" sz="800" dirty="0">
                          <a:solidFill>
                            <a:schemeClr val="tx2"/>
                          </a:solidFill>
                          <a:effectLst/>
                        </a:rPr>
                        <a:t>Ισοδύναμες Μονάδες</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131214">
                <a:tc vMerge="1">
                  <a:txBody>
                    <a:bodyPr/>
                    <a:lstStyle/>
                    <a:p>
                      <a:endParaRPr lang="en-US"/>
                    </a:p>
                  </a:txBody>
                  <a:tcPr/>
                </a:tc>
                <a:tc gridSpan="5" v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nSpc>
                          <a:spcPts val="900"/>
                        </a:lnSpc>
                        <a:spcAft>
                          <a:spcPts val="0"/>
                        </a:spcAft>
                      </a:pPr>
                      <a:r>
                        <a:rPr lang="el-GR" sz="800" dirty="0" smtClean="0">
                          <a:solidFill>
                            <a:schemeClr val="tx2"/>
                          </a:solidFill>
                          <a:effectLst/>
                        </a:rPr>
                        <a:t>405</a:t>
                      </a:r>
                      <a:r>
                        <a:rPr lang="en-US" sz="800" dirty="0" smtClean="0">
                          <a:solidFill>
                            <a:schemeClr val="tx2"/>
                          </a:solidFill>
                          <a:effectLst/>
                        </a:rPr>
                        <a:t>.</a:t>
                      </a:r>
                      <a:r>
                        <a:rPr lang="el-GR" sz="800" dirty="0" smtClean="0">
                          <a:solidFill>
                            <a:schemeClr val="tx2"/>
                          </a:solidFill>
                          <a:effectLst/>
                        </a:rPr>
                        <a:t>0</a:t>
                      </a:r>
                      <a:r>
                        <a:rPr lang="en-US" sz="800" dirty="0" smtClean="0">
                          <a:solidFill>
                            <a:schemeClr val="tx2"/>
                          </a:solidFill>
                          <a:effectLst/>
                        </a:rPr>
                        <a:t>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vMerge="1">
                  <a:txBody>
                    <a:bodyPr/>
                    <a:lstStyle/>
                    <a:p>
                      <a:endParaRPr lang="en-US"/>
                    </a:p>
                  </a:txBody>
                  <a:tcPr/>
                </a:tc>
                <a:tc gridSpan="2">
                  <a:txBody>
                    <a:bodyPr/>
                    <a:lstStyle/>
                    <a:p>
                      <a:pPr marL="333375" algn="r">
                        <a:lnSpc>
                          <a:spcPts val="900"/>
                        </a:lnSpc>
                        <a:spcAft>
                          <a:spcPts val="0"/>
                        </a:spcAft>
                      </a:pPr>
                      <a:r>
                        <a:rPr lang="el-GR" sz="800" dirty="0" smtClean="0">
                          <a:solidFill>
                            <a:schemeClr val="tx2"/>
                          </a:solidFill>
                          <a:effectLst/>
                        </a:rPr>
                        <a:t>393.600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Κόστος ανά ισοδύναμη μονάδα</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800" u="sng" dirty="0" smtClean="0">
                          <a:solidFill>
                            <a:schemeClr val="tx2"/>
                          </a:solidFill>
                          <a:effectLst/>
                        </a:rPr>
                        <a:t>1.98$</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63500">
                        <a:lnSpc>
                          <a:spcPts val="1000"/>
                        </a:lnSpc>
                        <a:spcAft>
                          <a:spcPts val="0"/>
                        </a:spcAft>
                      </a:pPr>
                      <a:r>
                        <a:rPr lang="el-GR" sz="800" u="sng" dirty="0" smtClean="0">
                          <a:solidFill>
                            <a:schemeClr val="tx2"/>
                          </a:solidFill>
                          <a:effectLst/>
                        </a:rPr>
                        <a:t>0.50$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457200" algn="r">
                        <a:lnSpc>
                          <a:spcPts val="1000"/>
                        </a:lnSpc>
                        <a:spcAft>
                          <a:spcPts val="0"/>
                        </a:spcAft>
                      </a:pPr>
                      <a:r>
                        <a:rPr lang="el-GR" sz="800" u="sng" dirty="0" smtClean="0">
                          <a:solidFill>
                            <a:schemeClr val="tx2"/>
                          </a:solidFill>
                          <a:effectLst/>
                        </a:rPr>
                        <a:t>1.48*</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574063">
                <a:tc>
                  <a:txBody>
                    <a:bodyPr/>
                    <a:lstStyle/>
                    <a:p>
                      <a:pPr>
                        <a:lnSpc>
                          <a:spcPts val="1000"/>
                        </a:lnSpc>
                        <a:spcAft>
                          <a:spcPts val="0"/>
                        </a:spcAft>
                      </a:pPr>
                      <a:r>
                        <a:rPr lang="el-GR" sz="800" b="1" spc="-5" dirty="0">
                          <a:solidFill>
                            <a:schemeClr val="tx2"/>
                          </a:solidFill>
                          <a:effectLst/>
                        </a:rPr>
                        <a:t>Βήμα</a:t>
                      </a:r>
                      <a:r>
                        <a:rPr lang="el-GR" sz="800" b="1" spc="80" dirty="0">
                          <a:solidFill>
                            <a:schemeClr val="tx2"/>
                          </a:solidFill>
                          <a:effectLst/>
                        </a:rPr>
                        <a:t> </a:t>
                      </a:r>
                      <a:r>
                        <a:rPr lang="el-GR" sz="800" b="1" dirty="0">
                          <a:solidFill>
                            <a:schemeClr val="tx2"/>
                          </a:solidFill>
                          <a:effectLst/>
                        </a:rPr>
                        <a:t>5</a:t>
                      </a:r>
                      <a:r>
                        <a:rPr lang="el-GR" sz="800" dirty="0">
                          <a:solidFill>
                            <a:schemeClr val="tx2"/>
                          </a:solidFill>
                          <a:effectLst/>
                        </a:rPr>
                        <a:t>: Καταλογισμός κόστους στο κόστος παραχθέντων αγαθών και στα αποθέματα τέλους</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Κόστος παραχθέντων αγαθών και μεταφερθέντων:</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lnSpc>
                          <a:spcPts val="1000"/>
                        </a:lnSpc>
                        <a:spcAft>
                          <a:spcPts val="0"/>
                        </a:spcAft>
                      </a:pPr>
                      <a:r>
                        <a:rPr lang="el-GR" sz="800" dirty="0" smtClean="0">
                          <a:solidFill>
                            <a:schemeClr val="tx2"/>
                          </a:solidFill>
                          <a:effectLst/>
                        </a:rPr>
                        <a:t>*Στρογγυλοποίηση</a:t>
                      </a:r>
                      <a:r>
                        <a:rPr lang="el-GR" sz="800" baseline="0" dirty="0" smtClean="0">
                          <a:solidFill>
                            <a:schemeClr val="tx2"/>
                          </a:solidFill>
                          <a:effectLst/>
                        </a:rPr>
                        <a:t> στο πλησιέστερο σεντ</a:t>
                      </a: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89768">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Από αποθέματα αρχής</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28905" algn="r">
                        <a:lnSpc>
                          <a:spcPts val="1000"/>
                        </a:lnSpc>
                        <a:spcAft>
                          <a:spcPts val="0"/>
                        </a:spcAft>
                      </a:pPr>
                      <a:r>
                        <a:rPr lang="el-GR" sz="800" spc="10" dirty="0">
                          <a:solidFill>
                            <a:schemeClr val="tx2"/>
                          </a:solidFill>
                          <a:effectLst/>
                        </a:rPr>
                        <a:t> </a:t>
                      </a:r>
                      <a:r>
                        <a:rPr lang="el-GR" sz="800" dirty="0" smtClean="0">
                          <a:solidFill>
                            <a:schemeClr val="tx2"/>
                          </a:solidFill>
                          <a:effectLst/>
                        </a:rPr>
                        <a:t>19.900$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spcAft>
                          <a:spcPts val="0"/>
                        </a:spcAft>
                      </a:pPr>
                      <a:r>
                        <a:rPr lang="el-GR"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0$</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lnSpc>
                          <a:spcPts val="1000"/>
                        </a:lnSpc>
                        <a:spcAft>
                          <a:spcPts val="0"/>
                        </a:spcAft>
                      </a:pPr>
                      <a:r>
                        <a:rPr lang="en-US" sz="800" dirty="0" smtClean="0">
                          <a:solidFill>
                            <a:schemeClr val="tx2"/>
                          </a:solidFill>
                          <a:effectLst/>
                        </a:rPr>
                        <a:t>(</a:t>
                      </a:r>
                      <a:r>
                        <a:rPr lang="el-GR" sz="800" dirty="0" smtClean="0">
                          <a:solidFill>
                            <a:schemeClr val="tx2"/>
                          </a:solidFill>
                          <a:effectLst/>
                        </a:rPr>
                        <a:t>4</a:t>
                      </a:r>
                      <a:r>
                        <a:rPr lang="en-US" sz="800" dirty="0" smtClean="0">
                          <a:solidFill>
                            <a:schemeClr val="tx2"/>
                          </a:solidFill>
                          <a:effectLst/>
                        </a:rPr>
                        <a:t>.</a:t>
                      </a:r>
                      <a:r>
                        <a:rPr lang="el-GR" sz="800" dirty="0" smtClean="0">
                          <a:solidFill>
                            <a:schemeClr val="tx2"/>
                          </a:solidFill>
                          <a:effectLst/>
                        </a:rPr>
                        <a:t>80</a:t>
                      </a:r>
                      <a:r>
                        <a:rPr lang="en-US" sz="800" dirty="0" smtClean="0">
                          <a:solidFill>
                            <a:schemeClr val="tx2"/>
                          </a:solidFill>
                          <a:effectLst/>
                        </a:rPr>
                        <a:t>0</a:t>
                      </a:r>
                      <a:r>
                        <a:rPr lang="en-US" sz="800" spc="-80" dirty="0" smtClean="0">
                          <a:solidFill>
                            <a:schemeClr val="tx2"/>
                          </a:solidFill>
                          <a:effectLst/>
                        </a:rPr>
                        <a:t> </a:t>
                      </a:r>
                      <a:r>
                        <a:rPr lang="en-US" sz="800" dirty="0">
                          <a:solidFill>
                            <a:schemeClr val="tx2"/>
                          </a:solidFill>
                          <a:effectLst/>
                        </a:rPr>
                        <a:t>x </a:t>
                      </a:r>
                      <a:r>
                        <a:rPr lang="el-GR" sz="800" dirty="0" smtClean="0">
                          <a:solidFill>
                            <a:schemeClr val="tx2"/>
                          </a:solidFill>
                          <a:effectLst/>
                        </a:rPr>
                        <a:t>1.48$</a:t>
                      </a:r>
                      <a:r>
                        <a:rPr lang="en-US" sz="800" dirty="0" smtClean="0">
                          <a:solidFill>
                            <a:schemeClr val="tx2"/>
                          </a:solidFill>
                          <a:effectLst/>
                        </a:rPr>
                        <a:t>)</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89768">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Τρέχοντα κόστη προς ολοκλήρωση</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45110" algn="r">
                        <a:lnSpc>
                          <a:spcPts val="1000"/>
                        </a:lnSpc>
                        <a:spcAft>
                          <a:spcPts val="0"/>
                        </a:spcAft>
                      </a:pPr>
                      <a:r>
                        <a:rPr lang="el-GR" sz="800" dirty="0" smtClean="0">
                          <a:solidFill>
                            <a:schemeClr val="tx2"/>
                          </a:solidFill>
                          <a:effectLst/>
                        </a:rPr>
                        <a:t>7.104</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spcAft>
                          <a:spcPts val="0"/>
                        </a:spcAft>
                      </a:pPr>
                      <a:r>
                        <a:rPr lang="el-GR"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Μονάδες που ξεκίνησαν και ολοκληρώθηκαν εντός της περιόδου</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900"/>
                        </a:lnSpc>
                        <a:spcAft>
                          <a:spcPts val="0"/>
                        </a:spcAft>
                      </a:pPr>
                      <a:r>
                        <a:rPr lang="el-GR" sz="800" u="sng" dirty="0">
                          <a:solidFill>
                            <a:schemeClr val="tx2"/>
                          </a:solidFill>
                          <a:effectLst/>
                          <a:uFill>
                            <a:solidFill>
                              <a:srgbClr val="363435"/>
                            </a:solidFill>
                          </a:uFill>
                        </a:rPr>
                        <a:t> </a:t>
                      </a:r>
                      <a:r>
                        <a:rPr lang="el-GR" sz="800" u="sng" spc="-130" dirty="0">
                          <a:solidFill>
                            <a:schemeClr val="tx2"/>
                          </a:solidFill>
                          <a:effectLst/>
                          <a:uFill>
                            <a:solidFill>
                              <a:srgbClr val="363435"/>
                            </a:solidFill>
                          </a:uFill>
                        </a:rPr>
                        <a:t> </a:t>
                      </a:r>
                      <a:r>
                        <a:rPr lang="el-GR" sz="800" u="sng" dirty="0" smtClean="0">
                          <a:solidFill>
                            <a:schemeClr val="tx2"/>
                          </a:solidFill>
                          <a:effectLst/>
                          <a:uFill>
                            <a:solidFill>
                              <a:srgbClr val="363435"/>
                            </a:solidFill>
                          </a:uFill>
                        </a:rPr>
                        <a:t>759.132</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n-US"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n-US" sz="800" dirty="0" smtClean="0">
                          <a:solidFill>
                            <a:schemeClr val="tx2"/>
                          </a:solidFill>
                          <a:effectLst/>
                        </a:rPr>
                        <a:t>(</a:t>
                      </a:r>
                      <a:r>
                        <a:rPr lang="el-GR" sz="800" dirty="0" smtClean="0">
                          <a:solidFill>
                            <a:schemeClr val="tx2"/>
                          </a:solidFill>
                          <a:effectLst/>
                        </a:rPr>
                        <a:t>383.400</a:t>
                      </a:r>
                      <a:r>
                        <a:rPr lang="en-US" sz="800" spc="-65" dirty="0" smtClean="0">
                          <a:solidFill>
                            <a:schemeClr val="tx2"/>
                          </a:solidFill>
                          <a:effectLst/>
                        </a:rPr>
                        <a:t> </a:t>
                      </a:r>
                      <a:r>
                        <a:rPr lang="en-US" sz="800" dirty="0">
                          <a:solidFill>
                            <a:schemeClr val="tx2"/>
                          </a:solidFill>
                          <a:effectLst/>
                        </a:rPr>
                        <a:t>x</a:t>
                      </a:r>
                      <a:r>
                        <a:rPr lang="en-US" sz="800" spc="-185" dirty="0">
                          <a:solidFill>
                            <a:schemeClr val="tx2"/>
                          </a:solidFill>
                          <a:effectLst/>
                        </a:rPr>
                        <a:t> </a:t>
                      </a:r>
                      <a:r>
                        <a:rPr lang="el-GR" sz="800" spc="-185" dirty="0" smtClean="0">
                          <a:solidFill>
                            <a:schemeClr val="tx2"/>
                          </a:solidFill>
                          <a:effectLst/>
                        </a:rPr>
                        <a:t> </a:t>
                      </a:r>
                      <a:r>
                        <a:rPr lang="el-GR" sz="800" dirty="0" smtClean="0">
                          <a:solidFill>
                            <a:schemeClr val="tx2"/>
                          </a:solidFill>
                          <a:effectLst/>
                        </a:rPr>
                        <a:t>0.50$</a:t>
                      </a:r>
                      <a:r>
                        <a:rPr lang="en-US" sz="800" dirty="0">
                          <a:solidFill>
                            <a:schemeClr val="tx2"/>
                          </a:solidFill>
                          <a:effectLst/>
                        </a:rPr>
                        <a:t>)</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122555" algn="r">
                        <a:lnSpc>
                          <a:spcPts val="900"/>
                        </a:lnSpc>
                        <a:spcAft>
                          <a:spcPts val="0"/>
                        </a:spcAft>
                      </a:pPr>
                      <a:r>
                        <a:rPr lang="en-US" sz="800" dirty="0" smtClean="0">
                          <a:solidFill>
                            <a:schemeClr val="tx2"/>
                          </a:solidFill>
                          <a:effectLst/>
                        </a:rPr>
                        <a:t>(</a:t>
                      </a:r>
                      <a:r>
                        <a:rPr lang="el-GR" sz="800" dirty="0" smtClean="0">
                          <a:solidFill>
                            <a:schemeClr val="tx2"/>
                          </a:solidFill>
                          <a:effectLst/>
                        </a:rPr>
                        <a:t>383.400</a:t>
                      </a:r>
                      <a:r>
                        <a:rPr lang="en-US" sz="800" spc="-65" dirty="0" smtClean="0">
                          <a:solidFill>
                            <a:schemeClr val="tx2"/>
                          </a:solidFill>
                          <a:effectLst/>
                        </a:rPr>
                        <a:t> </a:t>
                      </a:r>
                      <a:r>
                        <a:rPr lang="en-US" sz="800" dirty="0">
                          <a:solidFill>
                            <a:schemeClr val="tx2"/>
                          </a:solidFill>
                          <a:effectLst/>
                        </a:rPr>
                        <a:t>x</a:t>
                      </a:r>
                      <a:r>
                        <a:rPr lang="en-US" sz="800" spc="-185" dirty="0">
                          <a:solidFill>
                            <a:schemeClr val="tx2"/>
                          </a:solidFill>
                          <a:effectLst/>
                        </a:rPr>
                        <a:t> </a:t>
                      </a:r>
                      <a:r>
                        <a:rPr lang="el-GR" sz="800" dirty="0" smtClean="0">
                          <a:solidFill>
                            <a:schemeClr val="tx2"/>
                          </a:solidFill>
                          <a:effectLst/>
                        </a:rPr>
                        <a:t>1.48$</a:t>
                      </a:r>
                      <a:r>
                        <a:rPr lang="en-US" sz="800" dirty="0" smtClean="0">
                          <a:solidFill>
                            <a:schemeClr val="tx2"/>
                          </a:solidFill>
                          <a:effectLst/>
                        </a:rPr>
                        <a:t>)</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9962">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Κόστος παραχθέντων αγαθών</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dirty="0" smtClean="0">
                          <a:solidFill>
                            <a:schemeClr val="tx2"/>
                          </a:solidFill>
                          <a:effectLst/>
                        </a:rPr>
                        <a:t>786.808$</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(δεν χρειάζεται στρογγυλοποίηση)</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spcAft>
                          <a:spcPts val="0"/>
                        </a:spcAft>
                      </a:pPr>
                      <a:r>
                        <a:rPr lang="en-US"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Αποθέματα τέλους</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u="sng" dirty="0">
                          <a:solidFill>
                            <a:schemeClr val="tx2"/>
                          </a:solidFill>
                          <a:effectLst/>
                          <a:uFill>
                            <a:solidFill>
                              <a:srgbClr val="363435"/>
                            </a:solidFill>
                          </a:uFill>
                        </a:rPr>
                        <a:t>  </a:t>
                      </a:r>
                      <a:r>
                        <a:rPr lang="el-GR" sz="800" u="sng" spc="110" dirty="0">
                          <a:solidFill>
                            <a:schemeClr val="tx2"/>
                          </a:solidFill>
                          <a:effectLst/>
                          <a:uFill>
                            <a:solidFill>
                              <a:srgbClr val="363435"/>
                            </a:solidFill>
                          </a:uFill>
                        </a:rPr>
                        <a:t> </a:t>
                      </a:r>
                      <a:r>
                        <a:rPr lang="el-GR" sz="800" u="sng" dirty="0" smtClean="0">
                          <a:solidFill>
                            <a:schemeClr val="tx2"/>
                          </a:solidFill>
                          <a:effectLst/>
                          <a:uFill>
                            <a:solidFill>
                              <a:srgbClr val="363435"/>
                            </a:solidFill>
                          </a:uFill>
                        </a:rPr>
                        <a:t>18.792</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n-US"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n-US" sz="800" spc="170" dirty="0">
                          <a:solidFill>
                            <a:schemeClr val="tx2"/>
                          </a:solidFill>
                          <a:effectLst/>
                        </a:rPr>
                        <a:t> </a:t>
                      </a:r>
                      <a:r>
                        <a:rPr lang="en-US" sz="800" dirty="0" smtClean="0">
                          <a:solidFill>
                            <a:schemeClr val="tx2"/>
                          </a:solidFill>
                          <a:effectLst/>
                        </a:rPr>
                        <a:t>(</a:t>
                      </a:r>
                      <a:r>
                        <a:rPr lang="el-GR" sz="800" dirty="0" smtClean="0">
                          <a:solidFill>
                            <a:schemeClr val="tx2"/>
                          </a:solidFill>
                          <a:effectLst/>
                        </a:rPr>
                        <a:t>21</a:t>
                      </a:r>
                      <a:r>
                        <a:rPr lang="en-US" sz="800" dirty="0" smtClean="0">
                          <a:solidFill>
                            <a:schemeClr val="tx2"/>
                          </a:solidFill>
                          <a:effectLst/>
                        </a:rPr>
                        <a:t>.</a:t>
                      </a:r>
                      <a:r>
                        <a:rPr lang="el-GR" sz="800" dirty="0" smtClean="0">
                          <a:solidFill>
                            <a:schemeClr val="tx2"/>
                          </a:solidFill>
                          <a:effectLst/>
                        </a:rPr>
                        <a:t>6</a:t>
                      </a:r>
                      <a:r>
                        <a:rPr lang="en-US" sz="800" dirty="0" smtClean="0">
                          <a:solidFill>
                            <a:schemeClr val="tx2"/>
                          </a:solidFill>
                          <a:effectLst/>
                        </a:rPr>
                        <a:t>00</a:t>
                      </a:r>
                      <a:r>
                        <a:rPr lang="en-US" sz="800" spc="-80" dirty="0" smtClean="0">
                          <a:solidFill>
                            <a:schemeClr val="tx2"/>
                          </a:solidFill>
                          <a:effectLst/>
                        </a:rPr>
                        <a:t> </a:t>
                      </a:r>
                      <a:r>
                        <a:rPr lang="en-US" sz="800" dirty="0">
                          <a:solidFill>
                            <a:schemeClr val="tx2"/>
                          </a:solidFill>
                          <a:effectLst/>
                        </a:rPr>
                        <a:t>x</a:t>
                      </a:r>
                      <a:r>
                        <a:rPr lang="en-US" sz="800" spc="-185" dirty="0">
                          <a:solidFill>
                            <a:schemeClr val="tx2"/>
                          </a:solidFill>
                          <a:effectLst/>
                        </a:rPr>
                        <a:t> </a:t>
                      </a:r>
                      <a:r>
                        <a:rPr lang="el-GR" sz="800" spc="0" dirty="0" smtClean="0">
                          <a:solidFill>
                            <a:schemeClr val="tx2"/>
                          </a:solidFill>
                          <a:effectLst/>
                        </a:rPr>
                        <a:t>0</a:t>
                      </a:r>
                      <a:r>
                        <a:rPr lang="en-US" sz="800" dirty="0" smtClean="0">
                          <a:solidFill>
                            <a:schemeClr val="tx2"/>
                          </a:solidFill>
                          <a:effectLst/>
                        </a:rPr>
                        <a:t>.</a:t>
                      </a:r>
                      <a:r>
                        <a:rPr lang="el-GR" sz="800" dirty="0" smtClean="0">
                          <a:solidFill>
                            <a:schemeClr val="tx2"/>
                          </a:solidFill>
                          <a:effectLst/>
                        </a:rPr>
                        <a:t>5</a:t>
                      </a:r>
                      <a:r>
                        <a:rPr lang="en-US" sz="800" dirty="0" smtClean="0">
                          <a:solidFill>
                            <a:schemeClr val="tx2"/>
                          </a:solidFill>
                          <a:effectLst/>
                        </a:rPr>
                        <a:t>0</a:t>
                      </a:r>
                      <a:r>
                        <a:rPr lang="el-GR" sz="800" dirty="0">
                          <a:solidFill>
                            <a:schemeClr val="tx2"/>
                          </a:solidFill>
                          <a:effectLst/>
                        </a:rPr>
                        <a:t>$</a:t>
                      </a:r>
                      <a:r>
                        <a:rPr lang="en-US" sz="800" dirty="0">
                          <a:solidFill>
                            <a:schemeClr val="tx2"/>
                          </a:solidFill>
                          <a:effectLst/>
                        </a:rPr>
                        <a:t>)</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800">
                          <a:solidFill>
                            <a:schemeClr val="tx2"/>
                          </a:solidFill>
                          <a:effectLst/>
                        </a:rPr>
                        <a:t>+</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180975" algn="r">
                        <a:lnSpc>
                          <a:spcPts val="1000"/>
                        </a:lnSpc>
                        <a:spcAft>
                          <a:spcPts val="0"/>
                        </a:spcAft>
                      </a:pPr>
                      <a:r>
                        <a:rPr lang="en-US" sz="800" dirty="0" smtClean="0">
                          <a:solidFill>
                            <a:schemeClr val="tx2"/>
                          </a:solidFill>
                          <a:effectLst/>
                        </a:rPr>
                        <a:t>(</a:t>
                      </a:r>
                      <a:r>
                        <a:rPr lang="el-GR" sz="800" dirty="0" smtClean="0">
                          <a:solidFill>
                            <a:schemeClr val="tx2"/>
                          </a:solidFill>
                          <a:effectLst/>
                        </a:rPr>
                        <a:t>5.400 </a:t>
                      </a:r>
                      <a:r>
                        <a:rPr lang="en-US" sz="800" dirty="0" smtClean="0">
                          <a:solidFill>
                            <a:schemeClr val="tx2"/>
                          </a:solidFill>
                          <a:effectLst/>
                        </a:rPr>
                        <a:t>x</a:t>
                      </a:r>
                      <a:r>
                        <a:rPr lang="en-US" sz="800" spc="-185" dirty="0" smtClean="0">
                          <a:solidFill>
                            <a:schemeClr val="tx2"/>
                          </a:solidFill>
                          <a:effectLst/>
                        </a:rPr>
                        <a:t> </a:t>
                      </a:r>
                      <a:r>
                        <a:rPr lang="el-GR" sz="800" spc="0" dirty="0" smtClean="0">
                          <a:solidFill>
                            <a:schemeClr val="tx2"/>
                          </a:solidFill>
                          <a:effectLst/>
                        </a:rPr>
                        <a:t>1.48$</a:t>
                      </a:r>
                      <a:r>
                        <a:rPr lang="en-US" sz="800" dirty="0" smtClean="0">
                          <a:solidFill>
                            <a:schemeClr val="tx2"/>
                          </a:solidFill>
                          <a:effectLst/>
                        </a:rPr>
                        <a:t>)</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58140">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Συνολικά κόστη</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u="sng" dirty="0" smtClean="0">
                          <a:solidFill>
                            <a:schemeClr val="tx2"/>
                          </a:solidFill>
                          <a:effectLst/>
                        </a:rPr>
                        <a:t>805.600$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nSpc>
                          <a:spcPts val="1000"/>
                        </a:lnSpc>
                        <a:spcAft>
                          <a:spcPts val="0"/>
                        </a:spcAft>
                      </a:pPr>
                      <a:r>
                        <a:rPr lang="en-US"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58140">
                <a:tc gridSpan="7">
                  <a:txBody>
                    <a:bodyPr/>
                    <a:lstStyle/>
                    <a:p>
                      <a:pPr marL="25400" algn="ctr">
                        <a:lnSpc>
                          <a:spcPts val="1000"/>
                        </a:lnSpc>
                        <a:spcAft>
                          <a:spcPts val="0"/>
                        </a:spcAft>
                      </a:pPr>
                      <a:r>
                        <a:rPr lang="el-GR" sz="800" b="1" spc="-40" dirty="0">
                          <a:solidFill>
                            <a:schemeClr val="tx2"/>
                          </a:solidFill>
                          <a:effectLst/>
                        </a:rPr>
                        <a:t>Λογαριασμός Αποθέματα Ημικατεργασμένων: Σύνοψη Κόστους</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800" b="1">
                          <a:solidFill>
                            <a:schemeClr val="tx2"/>
                          </a:solidFill>
                          <a:effectLst/>
                        </a:rPr>
                        <a:t> </a:t>
                      </a:r>
                      <a:endParaRPr lang="en-US" sz="800" b="1">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6">
                  <a:txBody>
                    <a:bodyPr/>
                    <a:lstStyle/>
                    <a:p>
                      <a:pPr marL="25400" algn="ctr">
                        <a:lnSpc>
                          <a:spcPts val="1000"/>
                        </a:lnSpc>
                        <a:spcAft>
                          <a:spcPts val="0"/>
                        </a:spcAft>
                      </a:pPr>
                      <a:r>
                        <a:rPr lang="el-GR" sz="800" b="1" spc="-40" dirty="0">
                          <a:solidFill>
                            <a:schemeClr val="tx2"/>
                          </a:solidFill>
                          <a:effectLst/>
                        </a:rPr>
                        <a:t>Λογαριασμός Αποθέματα Ημικατεργασμένων: Σύνοψη Μονάδας</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9856">
                <a:tc gridSpan="2">
                  <a:txBody>
                    <a:bodyPr/>
                    <a:lstStyle/>
                    <a:p>
                      <a:pPr marL="25400">
                        <a:lnSpc>
                          <a:spcPts val="1000"/>
                        </a:lnSpc>
                        <a:spcAft>
                          <a:spcPts val="0"/>
                        </a:spcAft>
                      </a:pPr>
                      <a:r>
                        <a:rPr lang="el-GR" sz="800">
                          <a:solidFill>
                            <a:schemeClr val="tx2"/>
                          </a:solidFill>
                          <a:effectLst/>
                        </a:rPr>
                        <a:t>Υπ. Αρχής</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800" dirty="0" smtClean="0">
                          <a:solidFill>
                            <a:schemeClr val="tx2"/>
                          </a:solidFill>
                          <a:effectLst/>
                          <a:latin typeface="Times New Roman" panose="02020603050405020304" pitchFamily="18" charset="0"/>
                          <a:ea typeface="Times New Roman" panose="02020603050405020304" pitchFamily="18" charset="0"/>
                        </a:rPr>
                        <a:t>19.900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dirty="0">
                          <a:solidFill>
                            <a:schemeClr val="tx2"/>
                          </a:solidFill>
                          <a:effectLst/>
                        </a:rPr>
                        <a:t>Κόστος παραχθέντων αγαθών και μεταφερθέντων</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800" dirty="0" smtClean="0">
                          <a:solidFill>
                            <a:schemeClr val="tx2"/>
                          </a:solidFill>
                          <a:effectLst/>
                        </a:rPr>
                        <a:t>786.808</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25400">
                        <a:lnSpc>
                          <a:spcPts val="1000"/>
                        </a:lnSpc>
                        <a:spcAft>
                          <a:spcPts val="0"/>
                        </a:spcAft>
                      </a:pPr>
                      <a:r>
                        <a:rPr lang="el-GR" sz="800" dirty="0">
                          <a:solidFill>
                            <a:schemeClr val="tx2"/>
                          </a:solidFill>
                          <a:effectLst/>
                        </a:rPr>
                        <a:t>Υπ. Αρχής</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Times New Roman" panose="02020603050405020304" pitchFamily="18" charset="0"/>
                          <a:ea typeface="Times New Roman" panose="02020603050405020304" pitchFamily="18" charset="0"/>
                        </a:rPr>
                        <a:t>16.000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Μονάδες </a:t>
                      </a:r>
                      <a:r>
                        <a:rPr lang="en-US" sz="800">
                          <a:solidFill>
                            <a:schemeClr val="tx2"/>
                          </a:solidFill>
                          <a:effectLst/>
                        </a:rPr>
                        <a:t>FIFO </a:t>
                      </a:r>
                      <a:r>
                        <a:rPr lang="el-GR" sz="800">
                          <a:solidFill>
                            <a:schemeClr val="tx2"/>
                          </a:solidFill>
                          <a:effectLst/>
                        </a:rPr>
                        <a:t>που μεταφέρθηκαν (από τις 6.200 του αποθέματος αρχής συν τις 52.500 που ξεκίνησαν και ολοκληρώθηκαν</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800" dirty="0" smtClean="0">
                          <a:solidFill>
                            <a:schemeClr val="tx2"/>
                          </a:solidFill>
                          <a:effectLst/>
                        </a:rPr>
                        <a:t>399.400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282475">
                <a:tc gridSpan="2">
                  <a:txBody>
                    <a:bodyPr/>
                    <a:lstStyle/>
                    <a:p>
                      <a:pPr marL="25400">
                        <a:lnSpc>
                          <a:spcPts val="1000"/>
                        </a:lnSpc>
                        <a:spcAft>
                          <a:spcPts val="0"/>
                        </a:spcAft>
                      </a:pPr>
                      <a:r>
                        <a:rPr lang="el-GR" sz="800">
                          <a:solidFill>
                            <a:schemeClr val="tx2"/>
                          </a:solidFill>
                          <a:effectLst/>
                        </a:rPr>
                        <a:t>Άμεσα Υλικά</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800" dirty="0" smtClean="0">
                          <a:solidFill>
                            <a:schemeClr val="tx2"/>
                          </a:solidFill>
                          <a:effectLst/>
                          <a:latin typeface="Times New Roman" panose="02020603050405020304" pitchFamily="18" charset="0"/>
                          <a:ea typeface="Times New Roman" panose="02020603050405020304" pitchFamily="18" charset="0"/>
                        </a:rPr>
                        <a:t>202.500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Μονάδες που ξεκίνησαν</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Times New Roman" panose="02020603050405020304" pitchFamily="18" charset="0"/>
                          <a:ea typeface="Times New Roman" panose="02020603050405020304" pitchFamily="18" charset="0"/>
                        </a:rPr>
                        <a:t>405.000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45793">
                <a:tc gridSpan="2">
                  <a:txBody>
                    <a:bodyPr/>
                    <a:lstStyle/>
                    <a:p>
                      <a:pPr marL="25400">
                        <a:lnSpc>
                          <a:spcPts val="1000"/>
                        </a:lnSpc>
                        <a:spcAft>
                          <a:spcPts val="0"/>
                        </a:spcAft>
                      </a:pPr>
                      <a:r>
                        <a:rPr lang="el-GR" sz="800">
                          <a:solidFill>
                            <a:schemeClr val="tx2"/>
                          </a:solidFill>
                          <a:effectLst/>
                        </a:rPr>
                        <a:t>Κόστη μετατροπής</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800" dirty="0" smtClean="0">
                          <a:solidFill>
                            <a:schemeClr val="tx2"/>
                          </a:solidFill>
                          <a:effectLst/>
                          <a:latin typeface="Times New Roman" panose="02020603050405020304" pitchFamily="18" charset="0"/>
                          <a:ea typeface="Times New Roman" panose="02020603050405020304" pitchFamily="18" charset="0"/>
                        </a:rPr>
                        <a:t>583.200</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a:solidFill>
                            <a:schemeClr val="tx2"/>
                          </a:solidFill>
                          <a:effectLst/>
                        </a:rPr>
                        <a:t> </a:t>
                      </a:r>
                      <a:endParaRPr lang="en-US" sz="8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45793">
                <a:tc gridSpan="2">
                  <a:txBody>
                    <a:bodyPr/>
                    <a:lstStyle/>
                    <a:p>
                      <a:pPr marL="25400">
                        <a:lnSpc>
                          <a:spcPts val="1000"/>
                        </a:lnSpc>
                        <a:spcAft>
                          <a:spcPts val="0"/>
                        </a:spcAft>
                      </a:pPr>
                      <a:r>
                        <a:rPr lang="el-GR" sz="800" b="1" dirty="0">
                          <a:solidFill>
                            <a:schemeClr val="tx2"/>
                          </a:solidFill>
                          <a:effectLst/>
                        </a:rPr>
                        <a:t>Υπ. Τέλους</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800" b="1" dirty="0" smtClean="0">
                          <a:solidFill>
                            <a:schemeClr val="tx2"/>
                          </a:solidFill>
                          <a:effectLst/>
                          <a:latin typeface="Times New Roman" panose="02020603050405020304" pitchFamily="18" charset="0"/>
                          <a:ea typeface="Times New Roman" panose="02020603050405020304" pitchFamily="18" charset="0"/>
                        </a:rPr>
                        <a:t>18.792</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800" dirty="0">
                          <a:solidFill>
                            <a:schemeClr val="tx2"/>
                          </a:solidFill>
                          <a:effectLst/>
                        </a:rPr>
                        <a:t> </a:t>
                      </a: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45793">
                <a:tc gridSpan="14">
                  <a:txBody>
                    <a:bodyPr/>
                    <a:lstStyle/>
                    <a:p>
                      <a:pPr marL="25400">
                        <a:lnSpc>
                          <a:spcPts val="1000"/>
                        </a:lnSpc>
                        <a:spcAft>
                          <a:spcPts val="0"/>
                        </a:spcAft>
                      </a:pPr>
                      <a:r>
                        <a:rPr lang="el-GR" sz="800" b="1" dirty="0" smtClean="0">
                          <a:solidFill>
                            <a:schemeClr val="tx2"/>
                          </a:solidFill>
                          <a:effectLst/>
                          <a:latin typeface="Times New Roman" panose="02020603050405020304" pitchFamily="18" charset="0"/>
                          <a:ea typeface="Times New Roman" panose="02020603050405020304" pitchFamily="18" charset="0"/>
                        </a:rPr>
                        <a:t>2. Το ποσό των 786.808$ θα πρέπει</a:t>
                      </a:r>
                      <a:r>
                        <a:rPr lang="el-GR" sz="800" b="1" baseline="0" dirty="0" smtClean="0">
                          <a:solidFill>
                            <a:schemeClr val="tx2"/>
                          </a:solidFill>
                          <a:effectLst/>
                          <a:latin typeface="Times New Roman" panose="02020603050405020304" pitchFamily="18" charset="0"/>
                          <a:ea typeface="Times New Roman" panose="02020603050405020304" pitchFamily="18" charset="0"/>
                        </a:rPr>
                        <a:t> να μεταφερθεί στο λογαριασμό Αποθέματα Ημικατεργασμένων του Τμήματος Συσκευασίας</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64179">
                <a:tc gridSpan="4">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800" b="1" baseline="0" dirty="0" smtClean="0">
                          <a:solidFill>
                            <a:schemeClr val="tx2"/>
                          </a:solidFill>
                          <a:effectLst/>
                          <a:latin typeface="Times New Roman" panose="02020603050405020304" pitchFamily="18" charset="0"/>
                          <a:ea typeface="Times New Roman" panose="02020603050405020304" pitchFamily="18" charset="0"/>
                        </a:rPr>
                        <a:t>Αποθέματα Ημικατεργασμένων (Τμήμα Συσκευασίας)</a:t>
                      </a:r>
                      <a:endParaRPr lang="en-US" sz="800" b="1"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endParaRPr lang="en-US" sz="800" b="1"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800" dirty="0" smtClean="0">
                          <a:solidFill>
                            <a:schemeClr val="tx2"/>
                          </a:solidFill>
                          <a:effectLst/>
                        </a:rPr>
                        <a:t>786.808</a:t>
                      </a:r>
                      <a:endParaRPr lang="en-US" sz="800" dirty="0" smtClean="0">
                        <a:solidFill>
                          <a:schemeClr val="tx2"/>
                        </a:solidFill>
                        <a:effectLst/>
                        <a:latin typeface="Times New Roman" panose="02020603050405020304" pitchFamily="18" charset="0"/>
                        <a:ea typeface="Times New Roman" panose="02020603050405020304" pitchFamily="18" charset="0"/>
                      </a:endParaRPr>
                    </a:p>
                    <a:p>
                      <a:pPr marL="25400" marR="0" lvl="0" indent="0" algn="l" defTabSz="457200" rtl="0" eaLnBrk="1" fontAlgn="auto" latinLnBrk="0" hangingPunct="1">
                        <a:lnSpc>
                          <a:spcPts val="1000"/>
                        </a:lnSpc>
                        <a:spcBef>
                          <a:spcPts val="0"/>
                        </a:spcBef>
                        <a:spcAft>
                          <a:spcPts val="0"/>
                        </a:spcAft>
                        <a:buClrTx/>
                        <a:buSzTx/>
                        <a:buFontTx/>
                        <a:buNone/>
                        <a:tabLst/>
                        <a:defRPr/>
                      </a:pPr>
                      <a:endParaRPr lang="en-US" sz="800" b="1"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4">
                  <a:txBody>
                    <a:bodyPr/>
                    <a:lstStyle/>
                    <a:p>
                      <a:endParaRPr lang="en-US"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264179">
                <a:tc gridSpan="4">
                  <a:txBody>
                    <a:bodyPr/>
                    <a:lstStyle/>
                    <a:p>
                      <a:pPr marL="25400">
                        <a:lnSpc>
                          <a:spcPts val="1000"/>
                        </a:lnSpc>
                        <a:spcAft>
                          <a:spcPts val="0"/>
                        </a:spcAft>
                      </a:pPr>
                      <a:r>
                        <a:rPr lang="el-GR" sz="800" b="1" baseline="0" dirty="0" smtClean="0">
                          <a:solidFill>
                            <a:schemeClr val="tx2"/>
                          </a:solidFill>
                          <a:effectLst/>
                          <a:latin typeface="Times New Roman" panose="02020603050405020304" pitchFamily="18" charset="0"/>
                          <a:ea typeface="Times New Roman" panose="02020603050405020304" pitchFamily="18" charset="0"/>
                        </a:rPr>
                        <a:t>    Αποθέματα Ημικατεργασμένων (Τμήμα Ανάμειξης)</a:t>
                      </a: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4">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800" dirty="0" smtClean="0">
                          <a:solidFill>
                            <a:schemeClr val="tx2"/>
                          </a:solidFill>
                          <a:effectLst/>
                        </a:rPr>
                        <a:t>786.808</a:t>
                      </a:r>
                      <a:endParaRPr lang="en-US" sz="800" smtClean="0">
                        <a:solidFill>
                          <a:schemeClr val="tx2"/>
                        </a:solidFill>
                        <a:effectLst/>
                        <a:latin typeface="Times New Roman" panose="02020603050405020304" pitchFamily="18" charset="0"/>
                        <a:ea typeface="Times New Roman" panose="02020603050405020304" pitchFamily="18" charset="0"/>
                      </a:endParaRPr>
                    </a:p>
                    <a:p>
                      <a:pPr marL="25400">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bl>
          </a:graphicData>
        </a:graphic>
      </p:graphicFrame>
    </p:spTree>
    <p:extLst>
      <p:ext uri="{BB962C8B-B14F-4D97-AF65-F5344CB8AC3E}">
        <p14:creationId xmlns:p14="http://schemas.microsoft.com/office/powerpoint/2010/main" val="3391019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152400"/>
            <a:ext cx="8534400" cy="914400"/>
          </a:xfrm>
        </p:spPr>
        <p:txBody>
          <a:bodyPr/>
          <a:lstStyle/>
          <a:p>
            <a:r>
              <a:rPr lang="el-GR" altLang="en-US" dirty="0" smtClean="0"/>
              <a:t>Κατάρτιση μιας</a:t>
            </a:r>
            <a:r>
              <a:rPr lang="en-US" altLang="en-US" dirty="0" smtClean="0"/>
              <a:t> </a:t>
            </a:r>
            <a:r>
              <a:rPr lang="el-GR" altLang="en-US" dirty="0" smtClean="0"/>
              <a:t>Αναφοράς </a:t>
            </a:r>
            <a:r>
              <a:rPr lang="el-GR" altLang="en-US" dirty="0"/>
              <a:t>Κ</a:t>
            </a:r>
            <a:r>
              <a:rPr lang="el-GR" altLang="en-US" dirty="0" smtClean="0"/>
              <a:t>όστους </a:t>
            </a:r>
            <a:r>
              <a:rPr lang="el-GR" altLang="en-US" dirty="0"/>
              <a:t>Κ</a:t>
            </a:r>
            <a:r>
              <a:rPr lang="el-GR" altLang="en-US" dirty="0" smtClean="0"/>
              <a:t>ατά </a:t>
            </a:r>
            <a:r>
              <a:rPr lang="el-GR" altLang="en-US" dirty="0"/>
              <a:t>Φ</a:t>
            </a:r>
            <a:r>
              <a:rPr lang="el-GR" altLang="en-US" dirty="0" smtClean="0"/>
              <a:t>άση </a:t>
            </a:r>
            <a:r>
              <a:rPr lang="el-GR" altLang="en-US" dirty="0"/>
              <a:t>Χ</a:t>
            </a:r>
            <a:r>
              <a:rPr lang="el-GR" altLang="en-US" dirty="0" smtClean="0"/>
              <a:t>ρησιμοποιώντας τη </a:t>
            </a:r>
            <a:r>
              <a:rPr lang="el-GR" altLang="en-US" dirty="0"/>
              <a:t>Μ</a:t>
            </a:r>
            <a:r>
              <a:rPr lang="el-GR" altLang="en-US" dirty="0" smtClean="0"/>
              <a:t>έθοδο του Μέσου Σταθμικού </a:t>
            </a:r>
            <a:r>
              <a:rPr lang="el-GR" altLang="en-US" dirty="0"/>
              <a:t>Ό</a:t>
            </a:r>
            <a:r>
              <a:rPr lang="el-GR" altLang="en-US" dirty="0" smtClean="0"/>
              <a:t>ρου</a:t>
            </a:r>
            <a:endParaRPr lang="en-US" altLang="en-US" dirty="0" smtClean="0"/>
          </a:p>
        </p:txBody>
      </p:sp>
      <p:sp>
        <p:nvSpPr>
          <p:cNvPr id="3" name="Content Placeholder 2"/>
          <p:cNvSpPr>
            <a:spLocks noGrp="1"/>
          </p:cNvSpPr>
          <p:nvPr>
            <p:ph idx="1"/>
          </p:nvPr>
        </p:nvSpPr>
        <p:spPr>
          <a:xfrm>
            <a:off x="838200" y="1371600"/>
            <a:ext cx="7696200" cy="4343400"/>
          </a:xfrm>
        </p:spPr>
        <p:txBody>
          <a:bodyPr/>
          <a:lstStyle/>
          <a:p>
            <a:pPr>
              <a:spcBef>
                <a:spcPts val="1200"/>
              </a:spcBef>
              <a:buFont typeface="Wingdings" panose="05000000000000000000" pitchFamily="2" charset="2"/>
              <a:buChar char="§"/>
            </a:pPr>
            <a:r>
              <a:rPr lang="el-GR" altLang="en-US" sz="2200" dirty="0">
                <a:latin typeface="Tw Cen MT" panose="020B0602020104020603" pitchFamily="34" charset="0"/>
                <a:cs typeface="Times New Roman" panose="02020603050405020304" pitchFamily="18" charset="0"/>
              </a:rPr>
              <a:t>Ό</a:t>
            </a:r>
            <a:r>
              <a:rPr lang="el-GR" altLang="en-US" sz="2200" dirty="0" smtClean="0">
                <a:latin typeface="Tw Cen MT" panose="020B0602020104020603" pitchFamily="34" charset="0"/>
                <a:cs typeface="Times New Roman" panose="02020603050405020304" pitchFamily="18" charset="0"/>
              </a:rPr>
              <a:t>ταν η</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αναφορά κόστους κατά φάση χρησιμοποιεί τη μέθοδο μέσου σταθμικού όρου,</a:t>
            </a:r>
            <a:r>
              <a:rPr lang="en-US" altLang="en-US" sz="2200" dirty="0" smtClean="0">
                <a:latin typeface="Tw Cen MT" panose="020B0602020104020603" pitchFamily="34" charset="0"/>
                <a:cs typeface="Times New Roman" panose="02020603050405020304" pitchFamily="18" charset="0"/>
              </a:rPr>
              <a:t> </a:t>
            </a:r>
            <a:r>
              <a:rPr lang="el-GR" altLang="en-US" sz="2200" dirty="0">
                <a:latin typeface="Tw Cen MT" panose="020B0602020104020603" pitchFamily="34" charset="0"/>
                <a:cs typeface="Times New Roman" panose="02020603050405020304" pitchFamily="18" charset="0"/>
              </a:rPr>
              <a:t>ό</a:t>
            </a:r>
            <a:r>
              <a:rPr lang="el-GR" altLang="en-US" sz="2200" dirty="0" smtClean="0">
                <a:latin typeface="Tw Cen MT" panose="020B0602020104020603" pitchFamily="34" charset="0"/>
                <a:cs typeface="Times New Roman" panose="02020603050405020304" pitchFamily="18" charset="0"/>
              </a:rPr>
              <a:t>πως φαίνεται στις επόμενες δύο</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διαφάνειες,</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οι ροές του </a:t>
            </a:r>
            <a:r>
              <a:rPr lang="el-GR" altLang="en-US" sz="2200" dirty="0">
                <a:latin typeface="Tw Cen MT" panose="020B0602020104020603" pitchFamily="34" charset="0"/>
                <a:cs typeface="Times New Roman" panose="02020603050405020304" pitchFamily="18" charset="0"/>
              </a:rPr>
              <a:t>κόστους δεν ακολουθούν τη λογική φυσική ροή της παραγωγής όπως συμβαίνει με τη μέθοδο FIFO.</a:t>
            </a:r>
          </a:p>
          <a:p>
            <a:pPr>
              <a:spcBef>
                <a:spcPts val="1200"/>
              </a:spcBef>
              <a:buFont typeface="Wingdings" panose="05000000000000000000" pitchFamily="2" charset="2"/>
              <a:buChar char="§"/>
            </a:pPr>
            <a:r>
              <a:rPr lang="el-GR" altLang="en-US" sz="2200" dirty="0" smtClean="0">
                <a:latin typeface="Tw Cen MT" panose="020B0602020104020603" pitchFamily="34" charset="0"/>
                <a:cs typeface="Times New Roman" panose="02020603050405020304" pitchFamily="18" charset="0"/>
              </a:rPr>
              <a:t>Αντιθέτως</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τα κόστη του αρχικού </a:t>
            </a:r>
            <a:r>
              <a:rPr lang="el-GR" altLang="en-US" sz="2200" dirty="0">
                <a:latin typeface="Tw Cen MT" panose="020B0602020104020603" pitchFamily="34" charset="0"/>
                <a:cs typeface="Times New Roman" panose="02020603050405020304" pitchFamily="18" charset="0"/>
              </a:rPr>
              <a:t>αποθέματος </a:t>
            </a:r>
            <a:r>
              <a:rPr lang="el-GR" altLang="en-US" sz="2200" dirty="0" smtClean="0">
                <a:latin typeface="Tw Cen MT" panose="020B0602020104020603" pitchFamily="34" charset="0"/>
                <a:cs typeface="Times New Roman" panose="02020603050405020304" pitchFamily="18" charset="0"/>
              </a:rPr>
              <a:t>συνδυάζονται </a:t>
            </a:r>
            <a:r>
              <a:rPr lang="el-GR" altLang="en-US" sz="2200" dirty="0">
                <a:latin typeface="Tw Cen MT" panose="020B0602020104020603" pitchFamily="34" charset="0"/>
                <a:cs typeface="Times New Roman" panose="02020603050405020304" pitchFamily="18" charset="0"/>
              </a:rPr>
              <a:t>με τα κόστη </a:t>
            </a:r>
            <a:r>
              <a:rPr lang="el-GR" altLang="en-US" sz="2200" dirty="0" smtClean="0">
                <a:latin typeface="Tw Cen MT" panose="020B0602020104020603" pitchFamily="34" charset="0"/>
                <a:cs typeface="Times New Roman" panose="02020603050405020304" pitchFamily="18" charset="0"/>
              </a:rPr>
              <a:t>της τρέχουσας περιόδου προκειμένου να </a:t>
            </a:r>
            <a:r>
              <a:rPr lang="el-GR" altLang="en-US" sz="2200" dirty="0">
                <a:latin typeface="Tw Cen MT" panose="020B0602020104020603" pitchFamily="34" charset="0"/>
                <a:cs typeface="Times New Roman" panose="02020603050405020304" pitchFamily="18" charset="0"/>
              </a:rPr>
              <a:t>υπολογιστεί ένα μέσο κόστος μονάδος προϊόντος. </a:t>
            </a:r>
            <a:endParaRPr lang="el-GR" altLang="en-US" sz="2200" dirty="0" smtClean="0">
              <a:latin typeface="Tw Cen MT" panose="020B0602020104020603" pitchFamily="34" charset="0"/>
              <a:cs typeface="Times New Roman" panose="02020603050405020304" pitchFamily="18" charset="0"/>
            </a:endParaRPr>
          </a:p>
          <a:p>
            <a:pPr>
              <a:spcBef>
                <a:spcPts val="1200"/>
              </a:spcBef>
              <a:buFont typeface="Wingdings" panose="05000000000000000000" pitchFamily="2" charset="2"/>
              <a:buChar char="§"/>
            </a:pPr>
            <a:r>
              <a:rPr lang="el-GR" altLang="en-US" sz="2200" dirty="0" smtClean="0">
                <a:latin typeface="Tw Cen MT" panose="020B0602020104020603" pitchFamily="34" charset="0"/>
                <a:cs typeface="Times New Roman" panose="02020603050405020304" pitchFamily="18" charset="0"/>
              </a:rPr>
              <a:t>Η κατάρτιση μιας</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αναφορά κόστους κατά φάση χρησιμοποιώντας τη μέθοδο του μέσου σταθμικού όρου περιλαμβάνει τα ίδια πέντε βήματα </a:t>
            </a:r>
            <a:r>
              <a:rPr lang="el-GR" altLang="en-US" sz="2200" dirty="0">
                <a:latin typeface="Tw Cen MT" panose="020B0602020104020603" pitchFamily="34" charset="0"/>
                <a:cs typeface="Times New Roman" panose="02020603050405020304" pitchFamily="18" charset="0"/>
              </a:rPr>
              <a:t>όπως όταν χρησιμοποιείται </a:t>
            </a:r>
            <a:r>
              <a:rPr lang="el-GR" altLang="en-US" sz="2200" dirty="0" smtClean="0">
                <a:latin typeface="Tw Cen MT" panose="020B0602020104020603" pitchFamily="34" charset="0"/>
                <a:cs typeface="Times New Roman" panose="02020603050405020304" pitchFamily="18" charset="0"/>
              </a:rPr>
              <a:t>η μέθοδος </a:t>
            </a:r>
            <a:r>
              <a:rPr lang="en-US" altLang="en-US" sz="2200" dirty="0" smtClean="0">
                <a:latin typeface="Tw Cen MT" panose="020B0602020104020603" pitchFamily="34" charset="0"/>
                <a:cs typeface="Times New Roman" panose="02020603050405020304" pitchFamily="18" charset="0"/>
              </a:rPr>
              <a:t>FIFO, </a:t>
            </a:r>
            <a:r>
              <a:rPr lang="el-GR" altLang="en-US" sz="2200" dirty="0" smtClean="0">
                <a:latin typeface="Tw Cen MT" panose="020B0602020104020603" pitchFamily="34" charset="0"/>
                <a:cs typeface="Times New Roman" panose="02020603050405020304" pitchFamily="18" charset="0"/>
              </a:rPr>
              <a:t>ωστόσο οι διαδικασίες για </a:t>
            </a:r>
            <a:r>
              <a:rPr lang="el-GR" altLang="en-US" sz="2200" dirty="0">
                <a:latin typeface="Tw Cen MT" panose="020B0602020104020603" pitchFamily="34" charset="0"/>
                <a:cs typeface="Times New Roman" panose="02020603050405020304" pitchFamily="18" charset="0"/>
              </a:rPr>
              <a:t>την ολοκλήρωση των βημάτων </a:t>
            </a:r>
            <a:r>
              <a:rPr lang="el-GR" altLang="en-US" sz="2200" dirty="0" smtClean="0">
                <a:latin typeface="Tw Cen MT" panose="020B0602020104020603" pitchFamily="34" charset="0"/>
                <a:cs typeface="Times New Roman" panose="02020603050405020304" pitchFamily="18" charset="0"/>
              </a:rPr>
              <a:t>διαφέρουν</a:t>
            </a:r>
            <a:r>
              <a:rPr lang="en-US" altLang="en-US" sz="2200" dirty="0" smtClean="0">
                <a:latin typeface="Tw Cen MT" panose="020B0602020104020603" pitchFamily="34" charset="0"/>
                <a:cs typeface="Times New Roman" panose="02020603050405020304" pitchFamily="18" charset="0"/>
              </a:rPr>
              <a:t>.</a:t>
            </a:r>
          </a:p>
        </p:txBody>
      </p:sp>
      <p:sp>
        <p:nvSpPr>
          <p:cNvPr id="880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l-GR" altLang="en-US" dirty="0" smtClean="0"/>
              <a:t>Έννοιες </a:t>
            </a:r>
            <a:r>
              <a:rPr lang="el-GR" altLang="en-US" dirty="0"/>
              <a:t>που Διέπουν </a:t>
            </a:r>
            <a:r>
              <a:rPr lang="el-GR" altLang="en-US" dirty="0" smtClean="0"/>
              <a:t>το Σύστημα Κοστολόγησης Κατά Φάση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Το </a:t>
            </a:r>
            <a:r>
              <a:rPr lang="el-GR" altLang="en-US" sz="2400" b="1" dirty="0" smtClean="0">
                <a:solidFill>
                  <a:srgbClr val="275CAE"/>
                </a:solidFill>
                <a:latin typeface="Tw Cen MT" panose="020B0602020104020603" pitchFamily="34" charset="0"/>
                <a:cs typeface="Times New Roman" panose="02020603050405020304" pitchFamily="18" charset="0"/>
              </a:rPr>
              <a:t>σύστημα κοστολόγησης </a:t>
            </a:r>
            <a:r>
              <a:rPr lang="el-GR" altLang="en-US" sz="2400" b="1" dirty="0">
                <a:solidFill>
                  <a:srgbClr val="275CAE"/>
                </a:solidFill>
                <a:latin typeface="Tw Cen MT" panose="020B0602020104020603" pitchFamily="34" charset="0"/>
                <a:cs typeface="Times New Roman" panose="02020603050405020304" pitchFamily="18" charset="0"/>
              </a:rPr>
              <a:t>κ</a:t>
            </a:r>
            <a:r>
              <a:rPr lang="el-GR" altLang="en-US" sz="2400" b="1" dirty="0" smtClean="0">
                <a:solidFill>
                  <a:srgbClr val="275CAE"/>
                </a:solidFill>
                <a:latin typeface="Tw Cen MT" panose="020B0602020104020603" pitchFamily="34" charset="0"/>
                <a:cs typeface="Times New Roman" panose="02020603050405020304" pitchFamily="18" charset="0"/>
              </a:rPr>
              <a:t>ατά </a:t>
            </a:r>
            <a:r>
              <a:rPr lang="el-GR" altLang="en-US" sz="2400" b="1" dirty="0">
                <a:solidFill>
                  <a:srgbClr val="275CAE"/>
                </a:solidFill>
                <a:latin typeface="Tw Cen MT" panose="020B0602020104020603" pitchFamily="34" charset="0"/>
                <a:cs typeface="Times New Roman" panose="02020603050405020304" pitchFamily="18" charset="0"/>
              </a:rPr>
              <a:t>φ</a:t>
            </a:r>
            <a:r>
              <a:rPr lang="el-GR" altLang="en-US" sz="2400" b="1" dirty="0" smtClean="0">
                <a:solidFill>
                  <a:srgbClr val="275CAE"/>
                </a:solidFill>
                <a:latin typeface="Tw Cen MT" panose="020B0602020104020603" pitchFamily="34" charset="0"/>
                <a:cs typeface="Times New Roman" panose="02020603050405020304" pitchFamily="18" charset="0"/>
              </a:rPr>
              <a:t>άση</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μετρά πρώτα τα κόστη των άμεσων υλικών,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της άμεσης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των γενικών βιομηχανικών εξόδων για κάθε διαδικασία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τμήμα ή υποτμήμα και ακολούθως προσθέτει αυτά τα </a:t>
            </a:r>
            <a:r>
              <a:rPr lang="el-GR" altLang="en-US" sz="2400" dirty="0">
                <a:latin typeface="Tw Cen MT" panose="020B0602020104020603" pitchFamily="34" charset="0"/>
                <a:cs typeface="Times New Roman" panose="02020603050405020304" pitchFamily="18" charset="0"/>
              </a:rPr>
              <a:t>κόστη στα </a:t>
            </a:r>
            <a:r>
              <a:rPr lang="el-GR" altLang="en-US" sz="2400" dirty="0" smtClean="0">
                <a:latin typeface="Tw Cen MT" panose="020B0602020104020603" pitchFamily="34" charset="0"/>
                <a:cs typeface="Times New Roman" panose="02020603050405020304" pitchFamily="18" charset="0"/>
              </a:rPr>
              <a:t>παραχθέντα προϊόντα κατά τη διάρκεια </a:t>
            </a:r>
            <a:r>
              <a:rPr lang="el-GR" altLang="en-US" sz="2400" dirty="0">
                <a:latin typeface="Tw Cen MT" panose="020B0602020104020603" pitchFamily="34" charset="0"/>
                <a:cs typeface="Times New Roman" panose="02020603050405020304" pitchFamily="18" charset="0"/>
              </a:rPr>
              <a:t>μιας συγκεκριμένης περιόδου</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Ένα τέτοιο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σύστημα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χρησιμοποιείται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 μέτρηση του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από εταιρείες που παράγουν μεγάλες ποσότητες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παρόμοιων ή ρευστών προϊόντων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ή που έχουν συνεχείς παραγωγές πανομοιότυπων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προϊόντων.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αυτό το σύστημα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μετρούνται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αναγνωρίζονται μέσω της διαδικασίας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όχι μέσω των παραγγελιών.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22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305800" cy="1066800"/>
          </a:xfrm>
        </p:spPr>
        <p:txBody>
          <a:bodyPr/>
          <a:lstStyle/>
          <a:p>
            <a:r>
              <a:rPr lang="el-GR" altLang="en-US" dirty="0" smtClean="0"/>
              <a:t>Αναφορά Κόστους Κατά Φάση</a:t>
            </a:r>
            <a:r>
              <a:rPr altLang="en-US" dirty="0" smtClean="0"/>
              <a:t>: </a:t>
            </a:r>
            <a:r>
              <a:rPr lang="el-GR" altLang="en-US" dirty="0" smtClean="0"/>
              <a:t>Μέθοδος Μέσου Σταθμικού Όρου</a:t>
            </a:r>
            <a:r>
              <a:rPr altLang="en-US" dirty="0"/>
              <a:t/>
            </a:r>
            <a:br>
              <a:rPr altLang="en-US" dirty="0"/>
            </a:br>
            <a:r>
              <a:rPr altLang="en-US" sz="1800" dirty="0" smtClean="0"/>
              <a:t>(</a:t>
            </a:r>
            <a:r>
              <a:rPr lang="el-GR" altLang="en-US" sz="1800" dirty="0" smtClean="0"/>
              <a:t>διαφάνεια 1 από 2)</a:t>
            </a:r>
            <a:endParaRPr altLang="en-US" sz="1800" dirty="0"/>
          </a:p>
        </p:txBody>
      </p:sp>
      <p:sp>
        <p:nvSpPr>
          <p:cNvPr id="8909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5" name="Table 4"/>
          <p:cNvGraphicFramePr>
            <a:graphicFrameLocks noGrp="1"/>
          </p:cNvGraphicFramePr>
          <p:nvPr>
            <p:extLst>
              <p:ext uri="{D42A27DB-BD31-4B8C-83A1-F6EECF244321}">
                <p14:modId xmlns:p14="http://schemas.microsoft.com/office/powerpoint/2010/main" val="2726773368"/>
              </p:ext>
            </p:extLst>
          </p:nvPr>
        </p:nvGraphicFramePr>
        <p:xfrm>
          <a:off x="381000" y="1498960"/>
          <a:ext cx="8543925" cy="4084713"/>
        </p:xfrm>
        <a:graphic>
          <a:graphicData uri="http://schemas.openxmlformats.org/drawingml/2006/table">
            <a:tbl>
              <a:tblPr firstRow="1" bandRow="1">
                <a:tableStyleId>{5940675A-B579-460E-94D1-54222C63F5DA}</a:tableStyleId>
              </a:tblPr>
              <a:tblGrid>
                <a:gridCol w="1981200"/>
                <a:gridCol w="1981200"/>
                <a:gridCol w="685800"/>
                <a:gridCol w="916940"/>
                <a:gridCol w="939165"/>
                <a:gridCol w="1049020"/>
                <a:gridCol w="990600"/>
              </a:tblGrid>
              <a:tr h="645376">
                <a:tc>
                  <a:txBody>
                    <a:bodyPr/>
                    <a:lstStyle/>
                    <a:p>
                      <a:r>
                        <a:rPr lang="el-GR" sz="1050" b="1" dirty="0" smtClean="0">
                          <a:solidFill>
                            <a:schemeClr val="tx2"/>
                          </a:solidFill>
                        </a:rPr>
                        <a:t>Βήμα 1: </a:t>
                      </a:r>
                      <a:r>
                        <a:rPr lang="el-GR" sz="1050" b="0" dirty="0" smtClean="0">
                          <a:solidFill>
                            <a:schemeClr val="tx2"/>
                          </a:solidFill>
                        </a:rPr>
                        <a:t>Υπολογισμός</a:t>
                      </a:r>
                      <a:r>
                        <a:rPr lang="el-GR" sz="1050" b="0" baseline="0" dirty="0" smtClean="0">
                          <a:solidFill>
                            <a:schemeClr val="tx2"/>
                          </a:solidFill>
                        </a:rPr>
                        <a:t> φυσικών μονάδων</a:t>
                      </a:r>
                      <a:endParaRPr lang="en-US" sz="1050" b="0" dirty="0">
                        <a:solidFill>
                          <a:schemeClr val="tx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b="1" dirty="0" smtClean="0">
                          <a:solidFill>
                            <a:schemeClr val="tx2"/>
                          </a:solidFill>
                        </a:rPr>
                        <a:t>Φυσικές Μονάδες</a:t>
                      </a:r>
                      <a:endParaRPr lang="en-US" sz="105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2" hMerge="1">
                  <a:txBody>
                    <a:bodyPr/>
                    <a:lstStyle/>
                    <a:p>
                      <a:endParaRPr lang="en-US" dirty="0"/>
                    </a:p>
                  </a:txBody>
                  <a:tcPr/>
                </a:tc>
              </a:tr>
              <a:tr h="522244">
                <a:tc>
                  <a:txBody>
                    <a:bodyPr/>
                    <a:lstStyle/>
                    <a:p>
                      <a:endParaRPr lang="en-US" sz="105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50" dirty="0" smtClean="0">
                          <a:solidFill>
                            <a:schemeClr val="tx2"/>
                          </a:solidFill>
                        </a:rPr>
                        <a:t>Αποθέματα</a:t>
                      </a:r>
                      <a:r>
                        <a:rPr lang="el-GR" sz="1050" baseline="0" dirty="0" smtClean="0">
                          <a:solidFill>
                            <a:schemeClr val="tx2"/>
                          </a:solidFill>
                        </a:rPr>
                        <a:t> Αρχής (μονάδες που ξεκίνησαν την προηγούμενη περίοδο)</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6.200</a:t>
                      </a:r>
                      <a:endParaRPr lang="en-US" sz="105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vMerge="1">
                  <a:txBody>
                    <a:bodyPr/>
                    <a:lstStyle/>
                    <a:p>
                      <a:pPr algn="ctr"/>
                      <a:endParaRPr lang="en-US" sz="1400" b="1" dirty="0">
                        <a:solidFill>
                          <a:sysClr val="windowText" lastClr="000000"/>
                        </a:solidFill>
                      </a:endParaRPr>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77176">
                <a:tc>
                  <a:txBody>
                    <a:bodyPr/>
                    <a:lstStyle/>
                    <a:p>
                      <a:endParaRPr lang="en-US" sz="105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50" dirty="0" smtClean="0">
                          <a:solidFill>
                            <a:schemeClr val="tx2"/>
                          </a:solidFill>
                        </a:rPr>
                        <a:t>Μονάδες που ξεκίνησαν εντός της περιόδου</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57.500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1" dirty="0" smtClean="0">
                          <a:solidFill>
                            <a:schemeClr val="tx2"/>
                          </a:solidFill>
                        </a:rPr>
                        <a:t>Τρέχουσες Ισοδύναμες</a:t>
                      </a:r>
                      <a:r>
                        <a:rPr lang="el-GR" sz="1050" b="1" baseline="0" dirty="0" smtClean="0">
                          <a:solidFill>
                            <a:schemeClr val="tx2"/>
                          </a:solidFill>
                        </a:rPr>
                        <a:t> Μονάδες</a:t>
                      </a:r>
                      <a:endParaRPr lang="en-US" sz="1050" b="1" dirty="0" smtClean="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b="1" dirty="0">
                        <a:solidFill>
                          <a:sysClr val="windowText" lastClr="000000"/>
                        </a:solidFill>
                      </a:endParaRPr>
                    </a:p>
                  </a:txBody>
                  <a:tcPr/>
                </a:tc>
                <a:tc hMerge="1">
                  <a:txBody>
                    <a:bodyPr/>
                    <a:lstStyle/>
                    <a:p>
                      <a:endParaRPr lang="en-US"/>
                    </a:p>
                  </a:txBody>
                  <a:tcPr/>
                </a:tc>
              </a:tr>
              <a:tr h="232108">
                <a:tc>
                  <a:txBody>
                    <a:bodyPr/>
                    <a:lstStyle/>
                    <a:p>
                      <a:endParaRPr lang="en-US" sz="105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50" dirty="0" smtClean="0">
                          <a:solidFill>
                            <a:schemeClr val="tx2"/>
                          </a:solidFill>
                        </a:rPr>
                        <a:t>Μονάδες για να υπολογιστούν</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63.700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50" b="1" dirty="0" smtClean="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67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1" dirty="0" smtClean="0">
                          <a:solidFill>
                            <a:schemeClr val="tx2"/>
                          </a:solidFill>
                        </a:rPr>
                        <a:t>Βήμα 2: </a:t>
                      </a:r>
                      <a:r>
                        <a:rPr lang="el-GR" sz="1050" b="0" dirty="0" smtClean="0">
                          <a:solidFill>
                            <a:schemeClr val="tx2"/>
                          </a:solidFill>
                        </a:rPr>
                        <a:t>Υπολογισμός</a:t>
                      </a:r>
                      <a:r>
                        <a:rPr lang="el-GR" sz="1050" b="0" baseline="0" dirty="0" smtClean="0">
                          <a:solidFill>
                            <a:schemeClr val="tx2"/>
                          </a:solidFill>
                        </a:rPr>
                        <a:t> ισοδύναμων μονάδων</a:t>
                      </a:r>
                      <a:endParaRPr lang="en-US" sz="1050" b="0" dirty="0" smtClean="0">
                        <a:solidFill>
                          <a:schemeClr val="tx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b="1" dirty="0" smtClean="0">
                          <a:solidFill>
                            <a:schemeClr val="tx2"/>
                          </a:solidFill>
                        </a:rPr>
                        <a:t>Άμεσα Υλικά</a:t>
                      </a:r>
                      <a:endParaRPr lang="en-US" sz="105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050" b="1" dirty="0" smtClean="0">
                          <a:solidFill>
                            <a:schemeClr val="tx2"/>
                          </a:solidFill>
                        </a:rPr>
                        <a:t>% πραγματοποίησης εντός της περιόδου</a:t>
                      </a:r>
                      <a:endParaRPr lang="en-US" sz="105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50" b="1" dirty="0" smtClean="0">
                          <a:solidFill>
                            <a:schemeClr val="tx2"/>
                          </a:solidFill>
                        </a:rPr>
                        <a:t>Κόστη Μετατροπής</a:t>
                      </a:r>
                      <a:endParaRPr lang="en-US" sz="105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050" b="1" dirty="0" smtClean="0">
                          <a:solidFill>
                            <a:schemeClr val="tx2"/>
                          </a:solidFill>
                        </a:rPr>
                        <a:t>% πραγματοποίησης εντός της περιόδου</a:t>
                      </a:r>
                      <a:endParaRPr lang="en-US" sz="105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522244">
                <a:tc>
                  <a:txBody>
                    <a:bodyPr/>
                    <a:lstStyle/>
                    <a:p>
                      <a:endParaRPr lang="en-US" sz="105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50" baseline="0" dirty="0" smtClean="0">
                          <a:solidFill>
                            <a:schemeClr val="tx2"/>
                          </a:solidFill>
                        </a:rPr>
                        <a:t>Μονάδες που ολοκληρώθηκαν και μεταφέρθηκαν</a:t>
                      </a:r>
                      <a:endParaRPr lang="en-US" sz="105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58.700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58.700</a:t>
                      </a:r>
                      <a:endParaRPr lang="en-US" sz="105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10</a:t>
                      </a:r>
                      <a:r>
                        <a:rPr lang="en-US" sz="1050" dirty="0" smtClean="0">
                          <a:solidFill>
                            <a:schemeClr val="tx2"/>
                          </a:solidFill>
                        </a:rPr>
                        <a:t>0%</a:t>
                      </a:r>
                      <a:endParaRPr lang="en-US" sz="105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58.700</a:t>
                      </a:r>
                      <a:endParaRPr lang="en-US" sz="105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100</a:t>
                      </a:r>
                      <a:r>
                        <a:rPr lang="en-US" sz="1050" dirty="0" smtClean="0">
                          <a:solidFill>
                            <a:schemeClr val="tx2"/>
                          </a:solidFill>
                        </a:rPr>
                        <a:t>%</a:t>
                      </a:r>
                      <a:endParaRPr lang="en-US" sz="105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22244">
                <a:tc>
                  <a:txBody>
                    <a:bodyPr/>
                    <a:lstStyle/>
                    <a:p>
                      <a:endParaRPr lang="en-US" sz="105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Μονάδες που ξεκίνησαν αλλά δεν ολοκληρώθηκαν εντός της περιόδου</a:t>
                      </a:r>
                      <a:endParaRPr lang="en-US" sz="105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5.000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5.000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50" dirty="0" smtClean="0">
                          <a:solidFill>
                            <a:schemeClr val="tx2"/>
                          </a:solidFill>
                        </a:rPr>
                        <a:t>100%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2.250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45</a:t>
                      </a:r>
                      <a:r>
                        <a:rPr lang="en-US" sz="1050" dirty="0" smtClean="0">
                          <a:solidFill>
                            <a:schemeClr val="tx2"/>
                          </a:solidFill>
                        </a:rPr>
                        <a:t>%</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9633">
                <a:tc>
                  <a:txBody>
                    <a:bodyPr/>
                    <a:lstStyle/>
                    <a:p>
                      <a:endParaRPr lang="en-US"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050" dirty="0" smtClean="0">
                          <a:solidFill>
                            <a:schemeClr val="tx2"/>
                          </a:solidFill>
                        </a:rPr>
                        <a:t>Υπολογισθείσες</a:t>
                      </a:r>
                      <a:r>
                        <a:rPr lang="el-GR" sz="1050" baseline="0" dirty="0" smtClean="0">
                          <a:solidFill>
                            <a:schemeClr val="tx2"/>
                          </a:solidFill>
                        </a:rPr>
                        <a:t> μονάδες</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63.700</a:t>
                      </a:r>
                      <a:endParaRPr lang="en-US" sz="105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63.700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l-GR" sz="1050" dirty="0" smtClean="0">
                          <a:solidFill>
                            <a:schemeClr val="tx2"/>
                          </a:solidFill>
                        </a:rPr>
                        <a:t>60.950</a:t>
                      </a: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5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152400"/>
            <a:ext cx="8305800" cy="1066800"/>
          </a:xfrm>
        </p:spPr>
        <p:txBody>
          <a:bodyPr/>
          <a:lstStyle/>
          <a:p>
            <a:r>
              <a:rPr lang="el-GR" altLang="en-US" dirty="0"/>
              <a:t>Αναφορά Κόστους Κατά Φάση: Μέθοδος Μέσου Σταθμικού Όρου</a:t>
            </a:r>
            <a:br>
              <a:rPr lang="el-GR" altLang="en-US" dirty="0"/>
            </a:br>
            <a:r>
              <a:rPr lang="el-GR" altLang="en-US" sz="1800" dirty="0"/>
              <a:t>(διαφάνεια </a:t>
            </a:r>
            <a:r>
              <a:rPr lang="el-GR" altLang="en-US" sz="1800" dirty="0" smtClean="0"/>
              <a:t>2 </a:t>
            </a:r>
            <a:r>
              <a:rPr lang="el-GR" altLang="en-US" sz="1800" dirty="0"/>
              <a:t>από 2)</a:t>
            </a:r>
            <a:endParaRPr altLang="en-US" sz="1800" dirty="0"/>
          </a:p>
        </p:txBody>
      </p:sp>
      <p:sp>
        <p:nvSpPr>
          <p:cNvPr id="901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5" name="Table 4"/>
          <p:cNvGraphicFramePr>
            <a:graphicFrameLocks noGrp="1"/>
          </p:cNvGraphicFramePr>
          <p:nvPr>
            <p:extLst>
              <p:ext uri="{D42A27DB-BD31-4B8C-83A1-F6EECF244321}">
                <p14:modId xmlns:p14="http://schemas.microsoft.com/office/powerpoint/2010/main" val="1996610656"/>
              </p:ext>
            </p:extLst>
          </p:nvPr>
        </p:nvGraphicFramePr>
        <p:xfrm>
          <a:off x="304800" y="1295400"/>
          <a:ext cx="8534401" cy="4592635"/>
        </p:xfrm>
        <a:graphic>
          <a:graphicData uri="http://schemas.openxmlformats.org/drawingml/2006/table">
            <a:tbl>
              <a:tblPr firstRow="1" firstCol="1" bandRow="1">
                <a:tableStyleId>{5940675A-B579-460E-94D1-54222C63F5DA}</a:tableStyleId>
              </a:tblPr>
              <a:tblGrid>
                <a:gridCol w="1143000"/>
                <a:gridCol w="152400"/>
                <a:gridCol w="685800"/>
                <a:gridCol w="2133600"/>
                <a:gridCol w="756866"/>
                <a:gridCol w="157534"/>
                <a:gridCol w="1066800"/>
                <a:gridCol w="457200"/>
                <a:gridCol w="834474"/>
                <a:gridCol w="156126"/>
                <a:gridCol w="364191"/>
                <a:gridCol w="626410"/>
              </a:tblGrid>
              <a:tr h="240204">
                <a:tc>
                  <a:txBody>
                    <a:bodyPr/>
                    <a:lstStyle/>
                    <a:p>
                      <a:pPr>
                        <a:lnSpc>
                          <a:spcPts val="1000"/>
                        </a:lnSpc>
                        <a:spcAft>
                          <a:spcPts val="0"/>
                        </a:spcAft>
                      </a:pPr>
                      <a:r>
                        <a:rPr lang="en-US" sz="1050" b="1" spc="-5" dirty="0" err="1">
                          <a:solidFill>
                            <a:schemeClr val="tx2"/>
                          </a:solidFill>
                          <a:effectLst/>
                        </a:rPr>
                        <a:t>Βήμ</a:t>
                      </a:r>
                      <a:r>
                        <a:rPr lang="en-US" sz="1050" b="1" spc="-5" dirty="0">
                          <a:solidFill>
                            <a:schemeClr val="tx2"/>
                          </a:solidFill>
                          <a:effectLst/>
                        </a:rPr>
                        <a:t>α</a:t>
                      </a:r>
                      <a:r>
                        <a:rPr lang="en-US" sz="1050" b="1" spc="80" dirty="0">
                          <a:solidFill>
                            <a:schemeClr val="tx2"/>
                          </a:solidFill>
                          <a:effectLst/>
                        </a:rPr>
                        <a:t> </a:t>
                      </a:r>
                      <a:r>
                        <a:rPr lang="en-US" sz="1050" b="1" dirty="0">
                          <a:solidFill>
                            <a:schemeClr val="tx2"/>
                          </a:solidFill>
                          <a:effectLst/>
                        </a:rPr>
                        <a:t>3</a:t>
                      </a:r>
                      <a:r>
                        <a:rPr lang="en-US" sz="1050" dirty="0">
                          <a:solidFill>
                            <a:schemeClr val="tx2"/>
                          </a:solidFill>
                          <a:effectLst/>
                        </a:rPr>
                        <a:t>: </a:t>
                      </a:r>
                      <a:r>
                        <a:rPr lang="el-GR" sz="1050" dirty="0">
                          <a:solidFill>
                            <a:schemeClr val="tx2"/>
                          </a:solidFill>
                          <a:effectLst/>
                        </a:rPr>
                        <a:t>Υπολογισμός κόστους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1050" b="1" dirty="0">
                          <a:solidFill>
                            <a:schemeClr val="tx2"/>
                          </a:solidFill>
                          <a:effectLst/>
                        </a:rPr>
                        <a:t>Συνολικά Κόστη</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r>
              <a:tr h="165546">
                <a:tc>
                  <a:txBody>
                    <a:bodyPr/>
                    <a:lstStyle/>
                    <a:p>
                      <a:pPr>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Αποθέματα Αρχής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8905" algn="r">
                        <a:lnSpc>
                          <a:spcPts val="900"/>
                        </a:lnSpc>
                        <a:spcAft>
                          <a:spcPts val="0"/>
                        </a:spcAft>
                      </a:pPr>
                      <a:r>
                        <a:rPr lang="en-US" sz="1050">
                          <a:solidFill>
                            <a:schemeClr val="tx2"/>
                          </a:solidFill>
                          <a:effectLst/>
                        </a:rPr>
                        <a:t>41.540</a:t>
                      </a: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900"/>
                        </a:lnSpc>
                        <a:spcAft>
                          <a:spcPts val="0"/>
                        </a:spcAft>
                      </a:pPr>
                      <a:r>
                        <a:rPr lang="en-US" sz="1050">
                          <a:solidFill>
                            <a:schemeClr val="tx2"/>
                          </a:solidFill>
                          <a:effectLst/>
                        </a:rPr>
                        <a:t>20.150</a:t>
                      </a: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283210" algn="r">
                        <a:lnSpc>
                          <a:spcPts val="900"/>
                        </a:lnSpc>
                        <a:spcAft>
                          <a:spcPts val="0"/>
                        </a:spcAft>
                      </a:pPr>
                      <a:r>
                        <a:rPr lang="en-US" sz="1050">
                          <a:solidFill>
                            <a:schemeClr val="tx2"/>
                          </a:solidFill>
                          <a:effectLst/>
                        </a:rPr>
                        <a:t>21.390</a:t>
                      </a: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63054">
                <a:tc>
                  <a:txBody>
                    <a:bodyPr/>
                    <a:lstStyle/>
                    <a:p>
                      <a:pP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Τρέχοντα κόστη</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79705" algn="r">
                        <a:lnSpc>
                          <a:spcPts val="1000"/>
                        </a:lnSpc>
                        <a:spcAft>
                          <a:spcPts val="0"/>
                        </a:spcAft>
                      </a:pPr>
                      <a:r>
                        <a:rPr lang="en-US" sz="1050" u="sng">
                          <a:solidFill>
                            <a:schemeClr val="tx2"/>
                          </a:solidFill>
                          <a:effectLst/>
                        </a:rPr>
                        <a:t>510.238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50">
                          <a:solidFill>
                            <a:schemeClr val="tx2"/>
                          </a:solidFill>
                          <a:effectLst/>
                        </a:rPr>
                        <a:t>189.750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340360" algn="r">
                        <a:lnSpc>
                          <a:spcPts val="1000"/>
                        </a:lnSpc>
                        <a:spcAft>
                          <a:spcPts val="0"/>
                        </a:spcAft>
                      </a:pPr>
                      <a:r>
                        <a:rPr lang="en-US" sz="1050">
                          <a:solidFill>
                            <a:schemeClr val="tx2"/>
                          </a:solidFill>
                          <a:effectLst/>
                        </a:rPr>
                        <a:t>320.488</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80010">
                <a:tc>
                  <a:txBody>
                    <a:bodyPr/>
                    <a:lstStyle/>
                    <a:p>
                      <a:pP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Συνολικά κόστη</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1285" algn="r">
                        <a:spcBef>
                          <a:spcPts val="30"/>
                        </a:spcBef>
                        <a:spcAft>
                          <a:spcPts val="0"/>
                        </a:spcAft>
                      </a:pPr>
                      <a:r>
                        <a:rPr lang="en-US" sz="1050" u="sng" dirty="0">
                          <a:solidFill>
                            <a:schemeClr val="tx2"/>
                          </a:solidFill>
                          <a:effectLst/>
                        </a:rPr>
                        <a:t>551.778</a:t>
                      </a:r>
                      <a:r>
                        <a:rPr lang="el-GR" sz="1050" u="sng" dirty="0">
                          <a:solidFill>
                            <a:schemeClr val="tx2"/>
                          </a:solidFill>
                          <a:effectLst/>
                        </a:rPr>
                        <a:t>$</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n-US"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0">
                <a:tc>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121285" algn="r">
                        <a:spcBef>
                          <a:spcPts val="30"/>
                        </a:spcBef>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45251">
                <a:tc rowSpan="2">
                  <a:txBody>
                    <a:bodyPr/>
                    <a:lstStyle/>
                    <a:p>
                      <a:pPr>
                        <a:lnSpc>
                          <a:spcPts val="1000"/>
                        </a:lnSpc>
                        <a:spcAft>
                          <a:spcPts val="0"/>
                        </a:spcAft>
                      </a:pPr>
                      <a:r>
                        <a:rPr lang="el-GR" sz="1050" b="1" spc="-5" dirty="0">
                          <a:solidFill>
                            <a:schemeClr val="tx2"/>
                          </a:solidFill>
                          <a:effectLst/>
                        </a:rPr>
                        <a:t>Βήμα</a:t>
                      </a:r>
                      <a:r>
                        <a:rPr lang="el-GR" sz="1050" b="1" spc="80" dirty="0">
                          <a:solidFill>
                            <a:schemeClr val="tx2"/>
                          </a:solidFill>
                          <a:effectLst/>
                        </a:rPr>
                        <a:t> </a:t>
                      </a:r>
                      <a:r>
                        <a:rPr lang="el-GR" sz="1050" b="1" dirty="0">
                          <a:solidFill>
                            <a:schemeClr val="tx2"/>
                          </a:solidFill>
                          <a:effectLst/>
                        </a:rPr>
                        <a:t>4</a:t>
                      </a:r>
                      <a:r>
                        <a:rPr lang="el-GR" sz="1050" dirty="0">
                          <a:solidFill>
                            <a:schemeClr val="tx2"/>
                          </a:solidFill>
                          <a:effectLst/>
                        </a:rPr>
                        <a:t>: Υπολογισμός κόστους ανά ισοδύναμη μονάδα</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lnSpc>
                          <a:spcPts val="1000"/>
                        </a:lnSpc>
                        <a:spcAft>
                          <a:spcPts val="0"/>
                        </a:spcAft>
                      </a:pPr>
                      <a:r>
                        <a:rPr lang="el-GR" sz="1050" u="sng" dirty="0" smtClean="0">
                          <a:solidFill>
                            <a:schemeClr val="tx2"/>
                          </a:solidFill>
                          <a:effectLst/>
                        </a:rPr>
                        <a:t>Συνολικά Κόστη</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rowSpan="2">
                  <a:txBody>
                    <a:bodyPr/>
                    <a:lstStyle/>
                    <a:p>
                      <a:pPr algn="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u="sng" dirty="0" smtClean="0">
                          <a:solidFill>
                            <a:schemeClr val="tx2"/>
                          </a:solidFill>
                          <a:effectLst/>
                        </a:rPr>
                        <a:t>209.900$</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rowSpan="2">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281305" algn="r">
                        <a:lnSpc>
                          <a:spcPts val="1000"/>
                        </a:lnSpc>
                        <a:spcAft>
                          <a:spcPts val="0"/>
                        </a:spcAft>
                      </a:pPr>
                      <a:r>
                        <a:rPr lang="el-GR" sz="1050" u="sng" dirty="0" smtClean="0">
                          <a:solidFill>
                            <a:schemeClr val="tx2"/>
                          </a:solidFill>
                          <a:effectLst/>
                        </a:rPr>
                        <a:t>341.878$</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75908">
                <a:tc vMerge="1">
                  <a:txBody>
                    <a:bodyPr/>
                    <a:lstStyle/>
                    <a:p>
                      <a:endParaRPr lang="en-US"/>
                    </a:p>
                  </a:txBody>
                  <a:tcPr/>
                </a:tc>
                <a:tc gridSpan="3">
                  <a:txBody>
                    <a:bodyPr/>
                    <a:lstStyle/>
                    <a:p>
                      <a:pPr>
                        <a:lnSpc>
                          <a:spcPts val="1000"/>
                        </a:lnSpc>
                        <a:spcAft>
                          <a:spcPts val="0"/>
                        </a:spcAft>
                      </a:pPr>
                      <a:r>
                        <a:rPr lang="el-GR" sz="1050" dirty="0">
                          <a:solidFill>
                            <a:schemeClr val="tx2"/>
                          </a:solidFill>
                          <a:effectLst/>
                        </a:rPr>
                        <a:t>Ισοδύναμες Μονάδες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nSpc>
                          <a:spcPts val="900"/>
                        </a:lnSpc>
                        <a:spcAft>
                          <a:spcPts val="0"/>
                        </a:spcAft>
                      </a:pPr>
                      <a:r>
                        <a:rPr lang="el-GR" sz="1050" dirty="0" smtClean="0">
                          <a:solidFill>
                            <a:schemeClr val="tx2"/>
                          </a:solidFill>
                          <a:effectLst/>
                        </a:rPr>
                        <a:t>63.700</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vMerge="1">
                  <a:txBody>
                    <a:bodyPr/>
                    <a:lstStyle/>
                    <a:p>
                      <a:endParaRPr lang="en-US"/>
                    </a:p>
                  </a:txBody>
                  <a:tcPr/>
                </a:tc>
                <a:tc gridSpan="2">
                  <a:txBody>
                    <a:bodyPr/>
                    <a:lstStyle/>
                    <a:p>
                      <a:pPr marL="333375" algn="r">
                        <a:lnSpc>
                          <a:spcPts val="900"/>
                        </a:lnSpc>
                        <a:spcAft>
                          <a:spcPts val="0"/>
                        </a:spcAft>
                      </a:pPr>
                      <a:r>
                        <a:rPr lang="el-GR" sz="1050" dirty="0" smtClean="0">
                          <a:solidFill>
                            <a:schemeClr val="tx2"/>
                          </a:solidFill>
                          <a:effectLst/>
                        </a:rPr>
                        <a:t>60.950</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45251">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Κόστος ανά ισοδύναμη μονάδα</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50" u="sng" dirty="0" smtClean="0">
                          <a:solidFill>
                            <a:schemeClr val="tx2"/>
                          </a:solidFill>
                          <a:effectLst/>
                        </a:rPr>
                        <a:t>8.91$</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63500">
                        <a:lnSpc>
                          <a:spcPts val="1000"/>
                        </a:lnSpc>
                        <a:spcAft>
                          <a:spcPts val="0"/>
                        </a:spcAft>
                      </a:pPr>
                      <a:r>
                        <a:rPr lang="en-US" sz="1050" u="sng" dirty="0">
                          <a:solidFill>
                            <a:schemeClr val="tx2"/>
                          </a:solidFill>
                          <a:effectLst/>
                        </a:rPr>
                        <a:t>3.30</a:t>
                      </a:r>
                      <a:r>
                        <a:rPr lang="el-GR" sz="1050" u="sng" dirty="0">
                          <a:solidFill>
                            <a:schemeClr val="tx2"/>
                          </a:solidFill>
                          <a:effectLst/>
                        </a:rPr>
                        <a:t>$</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457200" algn="r">
                        <a:lnSpc>
                          <a:spcPts val="1000"/>
                        </a:lnSpc>
                        <a:spcAft>
                          <a:spcPts val="0"/>
                        </a:spcAft>
                      </a:pPr>
                      <a:r>
                        <a:rPr lang="el-GR" sz="1050" u="sng" dirty="0" smtClean="0">
                          <a:solidFill>
                            <a:schemeClr val="tx2"/>
                          </a:solidFill>
                          <a:effectLst/>
                        </a:rPr>
                        <a:t>5.61$*</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488156">
                <a:tc>
                  <a:txBody>
                    <a:bodyPr/>
                    <a:lstStyle/>
                    <a:p>
                      <a:pPr>
                        <a:lnSpc>
                          <a:spcPts val="1000"/>
                        </a:lnSpc>
                        <a:spcAft>
                          <a:spcPts val="0"/>
                        </a:spcAft>
                      </a:pPr>
                      <a:r>
                        <a:rPr lang="el-GR" sz="1050" b="1" spc="-5" dirty="0">
                          <a:solidFill>
                            <a:schemeClr val="tx2"/>
                          </a:solidFill>
                          <a:effectLst/>
                        </a:rPr>
                        <a:t>Βήμα</a:t>
                      </a:r>
                      <a:r>
                        <a:rPr lang="el-GR" sz="1050" b="1" spc="80" dirty="0">
                          <a:solidFill>
                            <a:schemeClr val="tx2"/>
                          </a:solidFill>
                          <a:effectLst/>
                        </a:rPr>
                        <a:t> </a:t>
                      </a:r>
                      <a:r>
                        <a:rPr lang="el-GR" sz="1050" b="1" dirty="0">
                          <a:solidFill>
                            <a:schemeClr val="tx2"/>
                          </a:solidFill>
                          <a:effectLst/>
                        </a:rPr>
                        <a:t>5</a:t>
                      </a:r>
                      <a:r>
                        <a:rPr lang="el-GR" sz="1050" dirty="0">
                          <a:solidFill>
                            <a:schemeClr val="tx2"/>
                          </a:solidFill>
                          <a:effectLst/>
                        </a:rPr>
                        <a:t>: Καταλογισμός κόστους στο κόστος παραχθέντων αγαθών και στα αποθέματα τέλους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Κόστος παραχθέντων αγαθών και </a:t>
                      </a:r>
                      <a:r>
                        <a:rPr lang="el-GR" sz="1050" dirty="0" smtClean="0">
                          <a:solidFill>
                            <a:schemeClr val="tx2"/>
                          </a:solidFill>
                          <a:effectLst/>
                        </a:rPr>
                        <a:t>μεταφερθέντων</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50" dirty="0" smtClean="0">
                          <a:solidFill>
                            <a:schemeClr val="tx2"/>
                          </a:solidFill>
                          <a:effectLst/>
                        </a:rPr>
                        <a:t>522.655$</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dirty="0" smtClean="0">
                          <a:solidFill>
                            <a:schemeClr val="tx2"/>
                          </a:solidFill>
                          <a:effectLst/>
                        </a:rPr>
                        <a:t>=</a:t>
                      </a: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 </a:t>
                      </a:r>
                      <a:r>
                        <a:rPr lang="el-GR" sz="1050" dirty="0" smtClean="0">
                          <a:solidFill>
                            <a:schemeClr val="tx2"/>
                          </a:solidFill>
                          <a:effectLst/>
                        </a:rPr>
                        <a:t>(58.700$ </a:t>
                      </a:r>
                      <a:r>
                        <a:rPr lang="en-US" sz="1050" dirty="0" smtClean="0">
                          <a:solidFill>
                            <a:schemeClr val="tx2"/>
                          </a:solidFill>
                          <a:effectLst/>
                        </a:rPr>
                        <a:t>x 3.30$) + (58.700 x 5.61$)</a:t>
                      </a:r>
                      <a:endParaRPr lang="el-GR" sz="1050" dirty="0" smtClean="0">
                        <a:solidFill>
                          <a:schemeClr val="tx2"/>
                        </a:solidFill>
                        <a:effectLst/>
                      </a:endParaRPr>
                    </a:p>
                    <a:p>
                      <a:pPr>
                        <a:lnSpc>
                          <a:spcPts val="1000"/>
                        </a:lnSpc>
                        <a:spcAft>
                          <a:spcPts val="0"/>
                        </a:spcAft>
                      </a:pPr>
                      <a:r>
                        <a:rPr lang="el-GR" sz="1050" dirty="0" smtClean="0">
                          <a:solidFill>
                            <a:schemeClr val="tx2"/>
                          </a:solidFill>
                          <a:effectLst/>
                          <a:latin typeface="Times New Roman" panose="02020603050405020304" pitchFamily="18" charset="0"/>
                          <a:ea typeface="Times New Roman" panose="02020603050405020304" pitchFamily="18" charset="0"/>
                        </a:rPr>
                        <a:t>(</a:t>
                      </a:r>
                      <a:r>
                        <a:rPr lang="el-GR" sz="1050" dirty="0" smtClean="0">
                          <a:solidFill>
                            <a:schemeClr val="tx2"/>
                          </a:solidFill>
                          <a:effectLst/>
                          <a:latin typeface="+mn-lt"/>
                          <a:ea typeface="+mn-ea"/>
                        </a:rPr>
                        <a:t>Το</a:t>
                      </a:r>
                      <a:r>
                        <a:rPr lang="el-GR" sz="1050" baseline="0" dirty="0" smtClean="0">
                          <a:solidFill>
                            <a:schemeClr val="tx2"/>
                          </a:solidFill>
                          <a:effectLst/>
                          <a:latin typeface="+mn-lt"/>
                          <a:ea typeface="+mn-ea"/>
                        </a:rPr>
                        <a:t> κ</a:t>
                      </a:r>
                      <a:r>
                        <a:rPr lang="el-GR" sz="1050" dirty="0" smtClean="0">
                          <a:solidFill>
                            <a:schemeClr val="tx2"/>
                          </a:solidFill>
                          <a:effectLst/>
                        </a:rPr>
                        <a:t>όστος παραχθέντων αγαθών πρέπει να είναι 522.655$ (μείον τη στρογγυλοποίηση των 362$) αφού</a:t>
                      </a:r>
                      <a:r>
                        <a:rPr lang="el-GR" sz="1050" baseline="0" dirty="0" smtClean="0">
                          <a:solidFill>
                            <a:schemeClr val="tx2"/>
                          </a:solidFill>
                          <a:effectLst/>
                        </a:rPr>
                        <a:t> τα Συνολικά κόστη = Αποθέματα τέλους + </a:t>
                      </a:r>
                      <a:r>
                        <a:rPr lang="el-GR" sz="1050" dirty="0" smtClean="0">
                          <a:solidFill>
                            <a:schemeClr val="tx2"/>
                          </a:solidFill>
                          <a:effectLst/>
                        </a:rPr>
                        <a:t>Κόστος παραχθέντων αγαθών)</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91969">
                <a:tc>
                  <a:txBody>
                    <a:bodyPr/>
                    <a:lstStyle/>
                    <a:p>
                      <a:pP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Αποθέματα τέλους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50" u="sng" dirty="0">
                          <a:solidFill>
                            <a:schemeClr val="tx2"/>
                          </a:solidFill>
                          <a:effectLst/>
                          <a:uFill>
                            <a:solidFill>
                              <a:srgbClr val="363435"/>
                            </a:solidFill>
                          </a:uFill>
                        </a:rPr>
                        <a:t>  </a:t>
                      </a:r>
                      <a:r>
                        <a:rPr lang="el-GR" sz="1050" u="sng" spc="110" dirty="0">
                          <a:solidFill>
                            <a:schemeClr val="tx2"/>
                          </a:solidFill>
                          <a:effectLst/>
                          <a:uFill>
                            <a:solidFill>
                              <a:srgbClr val="363435"/>
                            </a:solidFill>
                          </a:uFill>
                        </a:rPr>
                        <a:t> </a:t>
                      </a:r>
                      <a:r>
                        <a:rPr lang="en-US" sz="1050" u="sng" dirty="0" smtClean="0">
                          <a:solidFill>
                            <a:schemeClr val="tx2"/>
                          </a:solidFill>
                          <a:effectLst/>
                          <a:uFill>
                            <a:solidFill>
                              <a:srgbClr val="363435"/>
                            </a:solidFill>
                          </a:uFill>
                        </a:rPr>
                        <a:t>29.1</a:t>
                      </a:r>
                      <a:r>
                        <a:rPr lang="el-GR" sz="1050" u="sng" dirty="0" smtClean="0">
                          <a:solidFill>
                            <a:schemeClr val="tx2"/>
                          </a:solidFill>
                          <a:effectLst/>
                          <a:uFill>
                            <a:solidFill>
                              <a:srgbClr val="363435"/>
                            </a:solidFill>
                          </a:uFill>
                        </a:rPr>
                        <a:t>23</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n-US" sz="1050">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n-US" sz="1050" spc="170" dirty="0">
                          <a:solidFill>
                            <a:schemeClr val="tx2"/>
                          </a:solidFill>
                          <a:effectLst/>
                        </a:rPr>
                        <a:t> </a:t>
                      </a:r>
                      <a:r>
                        <a:rPr lang="en-US" sz="1050" dirty="0">
                          <a:solidFill>
                            <a:schemeClr val="tx2"/>
                          </a:solidFill>
                          <a:effectLst/>
                        </a:rPr>
                        <a:t>(5.000</a:t>
                      </a:r>
                      <a:r>
                        <a:rPr lang="en-US" sz="1050" spc="-80" dirty="0">
                          <a:solidFill>
                            <a:schemeClr val="tx2"/>
                          </a:solidFill>
                          <a:effectLst/>
                        </a:rPr>
                        <a:t> </a:t>
                      </a:r>
                      <a:r>
                        <a:rPr lang="en-US" sz="1050" dirty="0">
                          <a:solidFill>
                            <a:schemeClr val="tx2"/>
                          </a:solidFill>
                          <a:effectLst/>
                        </a:rPr>
                        <a:t>x</a:t>
                      </a:r>
                      <a:r>
                        <a:rPr lang="en-US" sz="1050" spc="-185" dirty="0">
                          <a:solidFill>
                            <a:schemeClr val="tx2"/>
                          </a:solidFill>
                          <a:effectLst/>
                        </a:rPr>
                        <a:t> </a:t>
                      </a:r>
                      <a:r>
                        <a:rPr lang="en-US" sz="1050" dirty="0">
                          <a:solidFill>
                            <a:schemeClr val="tx2"/>
                          </a:solidFill>
                          <a:effectLst/>
                        </a:rPr>
                        <a:t>3.30</a:t>
                      </a:r>
                      <a:r>
                        <a:rPr lang="el-GR" sz="1050" dirty="0">
                          <a:solidFill>
                            <a:schemeClr val="tx2"/>
                          </a:solidFill>
                          <a:effectLst/>
                        </a:rPr>
                        <a:t>$</a:t>
                      </a:r>
                      <a:r>
                        <a:rPr lang="en-US" sz="1050" dirty="0">
                          <a:solidFill>
                            <a:schemeClr val="tx2"/>
                          </a:solidFill>
                          <a:effectLst/>
                        </a:rPr>
                        <a:t>)</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50" dirty="0">
                          <a:solidFill>
                            <a:schemeClr val="tx2"/>
                          </a:solidFill>
                          <a:effectLst/>
                        </a:rPr>
                        <a:t>+</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180975" algn="r">
                        <a:lnSpc>
                          <a:spcPts val="1000"/>
                        </a:lnSpc>
                        <a:spcAft>
                          <a:spcPts val="0"/>
                        </a:spcAft>
                      </a:pPr>
                      <a:r>
                        <a:rPr lang="en-US" sz="1050" dirty="0">
                          <a:solidFill>
                            <a:schemeClr val="tx2"/>
                          </a:solidFill>
                          <a:effectLst/>
                        </a:rPr>
                        <a:t>(2.250</a:t>
                      </a:r>
                      <a:r>
                        <a:rPr lang="en-US" sz="1050" spc="-80" dirty="0">
                          <a:solidFill>
                            <a:schemeClr val="tx2"/>
                          </a:solidFill>
                          <a:effectLst/>
                        </a:rPr>
                        <a:t> </a:t>
                      </a:r>
                      <a:r>
                        <a:rPr lang="en-US" sz="1050" dirty="0">
                          <a:solidFill>
                            <a:schemeClr val="tx2"/>
                          </a:solidFill>
                          <a:effectLst/>
                        </a:rPr>
                        <a:t>x</a:t>
                      </a:r>
                      <a:r>
                        <a:rPr lang="en-US" sz="1050" spc="-185" dirty="0">
                          <a:solidFill>
                            <a:schemeClr val="tx2"/>
                          </a:solidFill>
                          <a:effectLst/>
                        </a:rPr>
                        <a:t> </a:t>
                      </a:r>
                      <a:r>
                        <a:rPr lang="en-US" sz="1050" dirty="0" smtClean="0">
                          <a:solidFill>
                            <a:schemeClr val="tx2"/>
                          </a:solidFill>
                          <a:effectLst/>
                        </a:rPr>
                        <a:t>5.6</a:t>
                      </a:r>
                      <a:r>
                        <a:rPr lang="el-GR" sz="1050" dirty="0" smtClean="0">
                          <a:solidFill>
                            <a:schemeClr val="tx2"/>
                          </a:solidFill>
                          <a:effectLst/>
                        </a:rPr>
                        <a:t>1</a:t>
                      </a:r>
                      <a:r>
                        <a:rPr lang="en-US" sz="1050" dirty="0" smtClean="0">
                          <a:solidFill>
                            <a:schemeClr val="tx2"/>
                          </a:solidFill>
                          <a:effectLst/>
                        </a:rPr>
                        <a:t>)</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0">
                <a:tc>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5">
                  <a:txBody>
                    <a:bodyPr/>
                    <a:lstStyle/>
                    <a:p>
                      <a:pPr marL="25400" algn="l">
                        <a:lnSpc>
                          <a:spcPts val="1000"/>
                        </a:lnSpc>
                        <a:spcAft>
                          <a:spcPts val="0"/>
                        </a:spcAft>
                      </a:pPr>
                      <a:r>
                        <a:rPr lang="el-GR" sz="1050" dirty="0" smtClean="0">
                          <a:solidFill>
                            <a:schemeClr val="tx2"/>
                          </a:solidFill>
                          <a:effectLst/>
                          <a:latin typeface="Times New Roman" panose="02020603050405020304" pitchFamily="18" charset="0"/>
                          <a:ea typeface="Times New Roman" panose="02020603050405020304" pitchFamily="18" charset="0"/>
                        </a:rPr>
                        <a:t>*Στρογγυλοποιημένο</a:t>
                      </a:r>
                      <a:r>
                        <a:rPr lang="el-GR" sz="1050" baseline="0" dirty="0" smtClean="0">
                          <a:solidFill>
                            <a:schemeClr val="tx2"/>
                          </a:solidFill>
                          <a:effectLst/>
                          <a:latin typeface="Times New Roman" panose="02020603050405020304" pitchFamily="18" charset="0"/>
                          <a:ea typeface="Times New Roman" panose="02020603050405020304" pitchFamily="18" charset="0"/>
                        </a:rPr>
                        <a:t> στο πλησιέστερο δολάριο</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180975" algn="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Συνολικά κόστη</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n-US" sz="1050" u="sng">
                          <a:solidFill>
                            <a:schemeClr val="tx2"/>
                          </a:solidFill>
                          <a:effectLst/>
                        </a:rPr>
                        <a:t>551.778</a:t>
                      </a:r>
                      <a:r>
                        <a:rPr lang="el-GR" sz="1050" u="sng">
                          <a:solidFill>
                            <a:schemeClr val="tx2"/>
                          </a:solidFill>
                          <a:effectLst/>
                        </a:rPr>
                        <a:t>$</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1729">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25400">
                        <a:lnSpc>
                          <a:spcPts val="1000"/>
                        </a:lnSpc>
                        <a:spcAft>
                          <a:spcPts val="0"/>
                        </a:spcAft>
                      </a:pPr>
                      <a:r>
                        <a:rPr lang="en-US"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122626">
                <a:tc gridSpan="5">
                  <a:txBody>
                    <a:bodyPr/>
                    <a:lstStyle/>
                    <a:p>
                      <a:pPr marL="25400" algn="ctr">
                        <a:lnSpc>
                          <a:spcPts val="1000"/>
                        </a:lnSpc>
                        <a:spcAft>
                          <a:spcPts val="0"/>
                        </a:spcAft>
                      </a:pPr>
                      <a:r>
                        <a:rPr lang="el-GR" sz="1050" b="1" spc="-40" dirty="0">
                          <a:solidFill>
                            <a:schemeClr val="tx2"/>
                          </a:solidFill>
                          <a:effectLst/>
                        </a:rPr>
                        <a:t>Λογαριασμός Αποθέματα Ημικατεργασμένων: Σύνοψη Κόστους</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1050" b="1">
                          <a:solidFill>
                            <a:schemeClr val="tx2"/>
                          </a:solidFill>
                          <a:effectLst/>
                        </a:rPr>
                        <a:t> </a:t>
                      </a:r>
                      <a:endParaRPr lang="en-US" sz="1050" b="1">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6">
                  <a:txBody>
                    <a:bodyPr/>
                    <a:lstStyle/>
                    <a:p>
                      <a:pPr marL="25400" algn="ctr">
                        <a:lnSpc>
                          <a:spcPts val="1000"/>
                        </a:lnSpc>
                        <a:spcAft>
                          <a:spcPts val="0"/>
                        </a:spcAft>
                      </a:pPr>
                      <a:r>
                        <a:rPr lang="el-GR" sz="1050" b="1" spc="-40" dirty="0">
                          <a:solidFill>
                            <a:schemeClr val="tx2"/>
                          </a:solidFill>
                          <a:effectLst/>
                        </a:rPr>
                        <a:t>Λογαριασμός Αποθέματα Ημικατεργασμένων: Σύνοψη Μονάδας</a:t>
                      </a:r>
                      <a:endParaRPr lang="en-US" sz="105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3639">
                <a:tc gridSpan="2">
                  <a:txBody>
                    <a:bodyPr/>
                    <a:lstStyle/>
                    <a:p>
                      <a:pPr marL="25400">
                        <a:lnSpc>
                          <a:spcPts val="1000"/>
                        </a:lnSpc>
                        <a:spcAft>
                          <a:spcPts val="0"/>
                        </a:spcAft>
                      </a:pPr>
                      <a:r>
                        <a:rPr lang="el-GR" sz="1050">
                          <a:solidFill>
                            <a:schemeClr val="tx2"/>
                          </a:solidFill>
                          <a:effectLst/>
                        </a:rPr>
                        <a:t>Υπ. Αρχής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50" dirty="0">
                          <a:solidFill>
                            <a:schemeClr val="tx2"/>
                          </a:solidFill>
                          <a:effectLst/>
                        </a:rPr>
                        <a:t>41.540</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dirty="0">
                          <a:solidFill>
                            <a:schemeClr val="tx2"/>
                          </a:solidFill>
                          <a:effectLst/>
                        </a:rPr>
                        <a:t>Κόστος παραχθέντων αγαθών και μεταφερθέντων</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50" dirty="0">
                          <a:solidFill>
                            <a:schemeClr val="tx2"/>
                          </a:solidFill>
                          <a:effectLst/>
                        </a:rPr>
                        <a:t>522.678</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50" dirty="0">
                          <a:solidFill>
                            <a:schemeClr val="tx2"/>
                          </a:solidFill>
                          <a:effectLst/>
                        </a:rPr>
                        <a:t>Υπ. Αρχής</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50">
                          <a:solidFill>
                            <a:schemeClr val="tx2"/>
                          </a:solidFill>
                          <a:effectLst/>
                        </a:rPr>
                        <a:t>6.200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dirty="0">
                          <a:solidFill>
                            <a:schemeClr val="tx2"/>
                          </a:solidFill>
                          <a:effectLst/>
                        </a:rPr>
                        <a:t>Μονάδες </a:t>
                      </a:r>
                      <a:r>
                        <a:rPr lang="el-GR" sz="1050" dirty="0" smtClean="0">
                          <a:solidFill>
                            <a:schemeClr val="tx2"/>
                          </a:solidFill>
                          <a:effectLst/>
                        </a:rPr>
                        <a:t>που </a:t>
                      </a:r>
                      <a:r>
                        <a:rPr lang="el-GR" sz="1050" dirty="0">
                          <a:solidFill>
                            <a:schemeClr val="tx2"/>
                          </a:solidFill>
                          <a:effectLst/>
                        </a:rPr>
                        <a:t>μεταφέρθηκαν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50">
                          <a:solidFill>
                            <a:schemeClr val="tx2"/>
                          </a:solidFill>
                          <a:effectLst/>
                        </a:rPr>
                        <a:t>58.700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2626">
                <a:tc gridSpan="2">
                  <a:txBody>
                    <a:bodyPr/>
                    <a:lstStyle/>
                    <a:p>
                      <a:pPr marL="25400">
                        <a:lnSpc>
                          <a:spcPts val="1000"/>
                        </a:lnSpc>
                        <a:spcAft>
                          <a:spcPts val="0"/>
                        </a:spcAft>
                      </a:pPr>
                      <a:r>
                        <a:rPr lang="el-GR" sz="1050">
                          <a:solidFill>
                            <a:schemeClr val="tx2"/>
                          </a:solidFill>
                          <a:effectLst/>
                        </a:rPr>
                        <a:t>Άμεσα Υλικά</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50">
                          <a:solidFill>
                            <a:schemeClr val="tx2"/>
                          </a:solidFill>
                          <a:effectLst/>
                        </a:rPr>
                        <a:t>189.750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Μονάδες που ξεκίνησαν</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50">
                          <a:solidFill>
                            <a:schemeClr val="tx2"/>
                          </a:solidFill>
                          <a:effectLst/>
                        </a:rPr>
                        <a:t>57.500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1729">
                <a:tc gridSpan="2">
                  <a:txBody>
                    <a:bodyPr/>
                    <a:lstStyle/>
                    <a:p>
                      <a:pPr marL="25400">
                        <a:lnSpc>
                          <a:spcPts val="1000"/>
                        </a:lnSpc>
                        <a:spcAft>
                          <a:spcPts val="0"/>
                        </a:spcAft>
                      </a:pPr>
                      <a:r>
                        <a:rPr lang="el-GR" sz="1050">
                          <a:solidFill>
                            <a:schemeClr val="tx2"/>
                          </a:solidFill>
                          <a:effectLst/>
                        </a:rPr>
                        <a:t>Κόστη μετατροπής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50" dirty="0">
                          <a:solidFill>
                            <a:schemeClr val="tx2"/>
                          </a:solidFill>
                          <a:effectLst/>
                        </a:rPr>
                        <a:t>320.488</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21729">
                <a:tc gridSpan="2">
                  <a:txBody>
                    <a:bodyPr/>
                    <a:lstStyle/>
                    <a:p>
                      <a:pPr marL="25400">
                        <a:lnSpc>
                          <a:spcPts val="1000"/>
                        </a:lnSpc>
                        <a:spcAft>
                          <a:spcPts val="0"/>
                        </a:spcAft>
                      </a:pPr>
                      <a:r>
                        <a:rPr lang="el-GR" sz="1050">
                          <a:solidFill>
                            <a:schemeClr val="tx2"/>
                          </a:solidFill>
                          <a:effectLst/>
                        </a:rPr>
                        <a:t>Υπ. Τέλους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25400" algn="r">
                        <a:lnSpc>
                          <a:spcPts val="1000"/>
                        </a:lnSpc>
                        <a:spcAft>
                          <a:spcPts val="0"/>
                        </a:spcAft>
                      </a:pPr>
                      <a:r>
                        <a:rPr lang="el-GR" sz="1050" dirty="0" smtClean="0">
                          <a:solidFill>
                            <a:schemeClr val="tx2"/>
                          </a:solidFill>
                          <a:effectLst/>
                        </a:rPr>
                        <a:t>29.123</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gn="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a:lnSpc>
                          <a:spcPts val="1000"/>
                        </a:lnSpc>
                        <a:spcAft>
                          <a:spcPts val="0"/>
                        </a:spcAft>
                      </a:pPr>
                      <a:r>
                        <a:rPr lang="el-GR" sz="1050">
                          <a:solidFill>
                            <a:schemeClr val="tx2"/>
                          </a:solidFill>
                          <a:effectLst/>
                        </a:rPr>
                        <a:t>Υπ. Τέλους</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r>
                        <a:rPr lang="el-GR" sz="1050">
                          <a:solidFill>
                            <a:schemeClr val="tx2"/>
                          </a:solidFill>
                          <a:effectLst/>
                        </a:rPr>
                        <a:t>5.000</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ts val="1000"/>
                        </a:lnSpc>
                        <a:spcAft>
                          <a:spcPts val="0"/>
                        </a:spcAft>
                      </a:pPr>
                      <a:r>
                        <a:rPr lang="el-GR" sz="1050">
                          <a:solidFill>
                            <a:schemeClr val="tx2"/>
                          </a:solidFill>
                          <a:effectLst/>
                        </a:rPr>
                        <a:t> </a:t>
                      </a:r>
                      <a:endParaRPr lang="en-US" sz="105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50" dirty="0">
                          <a:solidFill>
                            <a:schemeClr val="tx2"/>
                          </a:solidFill>
                          <a:effectLst/>
                        </a:rPr>
                        <a:t> </a:t>
                      </a: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l-GR" altLang="en-US" dirty="0"/>
              <a:t>Λογιστική των Μονάδων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η αναφορά κόστους κατά φάση προσδιορίζει τις φυσικές μονάδες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μια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διαδικασία παραγωγής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τμήμα ή υποτμήμα κατά τη διάρκεια μιας περιόδου</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Οι μάνατζερ πρέπει να προσδιορίζουν μέσω των τομέων τους τη φυσική ροή των προϊόντων</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Βήμα </a:t>
            </a:r>
            <a:r>
              <a:rPr lang="en-US" altLang="en-US" dirty="0">
                <a:latin typeface="Tw Cen MT" panose="020B0602020104020603" pitchFamily="34" charset="0"/>
                <a:cs typeface="Times New Roman" panose="02020603050405020304" pitchFamily="18" charset="0"/>
              </a:rPr>
              <a:t>1) </a:t>
            </a:r>
            <a:r>
              <a:rPr lang="el-GR" altLang="en-US" dirty="0">
                <a:latin typeface="Tw Cen MT" panose="020B0602020104020603" pitchFamily="34" charset="0"/>
                <a:cs typeface="Times New Roman" panose="02020603050405020304" pitchFamily="18" charset="0"/>
              </a:rPr>
              <a:t>προτού μπορέσουν να υπολογίσουν την ισοδύναμη παραγωγή</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για τη λογιστική περίοδο</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Βήμα </a:t>
            </a:r>
            <a:r>
              <a:rPr lang="en-US" altLang="en-US" dirty="0">
                <a:latin typeface="Tw Cen MT" panose="020B0602020104020603" pitchFamily="34" charset="0"/>
                <a:cs typeface="Times New Roman" panose="02020603050405020304" pitchFamily="18" charset="0"/>
              </a:rPr>
              <a:t>2). </a:t>
            </a:r>
          </a:p>
        </p:txBody>
      </p:sp>
      <p:sp>
        <p:nvSpPr>
          <p:cNvPr id="911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l-GR" altLang="en-US" dirty="0" smtClean="0"/>
              <a:t>Βήμα </a:t>
            </a:r>
            <a:r>
              <a:rPr lang="en-US" altLang="en-US" dirty="0" smtClean="0"/>
              <a:t>1: </a:t>
            </a:r>
            <a:r>
              <a:rPr lang="el-GR" altLang="en-US" dirty="0" smtClean="0"/>
              <a:t>Προσδιορισμός Φυσικών μονάδων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Το 1</a:t>
            </a:r>
            <a:r>
              <a:rPr lang="el-GR" altLang="en-US" sz="2400" baseline="30000" dirty="0" smtClean="0">
                <a:latin typeface="Tw Cen MT" panose="020B0602020104020603" pitchFamily="34" charset="0"/>
                <a:cs typeface="Times New Roman" panose="02020603050405020304" pitchFamily="18" charset="0"/>
              </a:rPr>
              <a:t>ο</a:t>
            </a:r>
            <a:r>
              <a:rPr lang="el-GR" altLang="en-US" sz="2400" dirty="0" smtClean="0">
                <a:latin typeface="Tw Cen MT" panose="020B0602020104020603" pitchFamily="34" charset="0"/>
                <a:cs typeface="Times New Roman" panose="02020603050405020304" pitchFamily="18" charset="0"/>
              </a:rPr>
              <a:t> Βήμα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μιας αναφοράς κόστους κατά φάση προσδιορίζει τις φυσικές μονάδες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σε μια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διαδικασία παραγωγής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τμήμα ή υποτμήμα κατά τη διάρκεια μιας περιόδου</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προσδιορίσθείσες μονάδες ισούνται με το άθροισμα των φυσικών μονάδων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του αρχικού αποθέματος </a:t>
            </a:r>
            <a:r>
              <a:rPr lang="el-GR" altLang="en-US" sz="2400" dirty="0">
                <a:latin typeface="Tw Cen MT" panose="020B0602020104020603" pitchFamily="34" charset="0"/>
                <a:cs typeface="Times New Roman" panose="02020603050405020304" pitchFamily="18" charset="0"/>
              </a:rPr>
              <a:t>και των φυσικών μονάδων</a:t>
            </a:r>
            <a:r>
              <a:rPr lang="en-US" altLang="en-US" sz="2400" dirty="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που ξεκίνησαν κατά τη διάρκεια της περιόδου</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Στο Βήμα </a:t>
            </a:r>
            <a:r>
              <a:rPr lang="en-US" altLang="en-US" sz="2400" dirty="0" smtClean="0">
                <a:latin typeface="Tw Cen MT" panose="020B0602020104020603" pitchFamily="34" charset="0"/>
                <a:cs typeface="Times New Roman" panose="02020603050405020304" pitchFamily="18" charset="0"/>
              </a:rPr>
              <a:t>1, </a:t>
            </a:r>
            <a:r>
              <a:rPr lang="el-GR" altLang="en-US" sz="2400" dirty="0" smtClean="0">
                <a:latin typeface="Tw Cen MT" panose="020B0602020104020603" pitchFamily="34" charset="0"/>
                <a:cs typeface="Times New Roman" panose="02020603050405020304" pitchFamily="18" charset="0"/>
              </a:rPr>
              <a:t>ο προϋστάμενος τμήματος της </a:t>
            </a:r>
            <a:r>
              <a:rPr lang="en-US" altLang="en-US" sz="2400" dirty="0" smtClean="0">
                <a:latin typeface="Tw Cen MT" panose="020B0602020104020603" pitchFamily="34" charset="0"/>
                <a:cs typeface="Times New Roman" panose="02020603050405020304" pitchFamily="18" charset="0"/>
              </a:rPr>
              <a:t>Milk Products </a:t>
            </a:r>
            <a:r>
              <a:rPr lang="el-GR" altLang="en-US" sz="2400" dirty="0" smtClean="0">
                <a:latin typeface="Tw Cen MT" panose="020B0602020104020603" pitchFamily="34" charset="0"/>
                <a:cs typeface="Times New Roman" panose="02020603050405020304" pitchFamily="18" charset="0"/>
              </a:rPr>
              <a:t>υπολογίζει </a:t>
            </a:r>
            <a:r>
              <a:rPr lang="el-GR" altLang="en-US" sz="2400" dirty="0">
                <a:latin typeface="Tw Cen MT" panose="020B0602020104020603" pitchFamily="34" charset="0"/>
                <a:cs typeface="Times New Roman" panose="02020603050405020304" pitchFamily="18" charset="0"/>
              </a:rPr>
              <a:t>τις συνολικές μονάδες ως εξής </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None/>
            </a:pPr>
            <a:r>
              <a:rPr lang="en-US" altLang="en-US" sz="2400" dirty="0" smtClean="0">
                <a:latin typeface="Tw Cen MT" panose="020B0602020104020603" pitchFamily="34" charset="0"/>
                <a:cs typeface="Times New Roman" panose="02020603050405020304" pitchFamily="18" charset="0"/>
              </a:rPr>
              <a:t> 	6</a:t>
            </a:r>
            <a:r>
              <a:rPr lang="el-GR" altLang="en-US" sz="2400" dirty="0" smtClean="0">
                <a:latin typeface="Tw Cen MT" panose="020B0602020104020603" pitchFamily="34" charset="0"/>
                <a:cs typeface="Times New Roman" panose="02020603050405020304" pitchFamily="18" charset="0"/>
              </a:rPr>
              <a:t>.</a:t>
            </a:r>
            <a:r>
              <a:rPr lang="en-US" altLang="en-US" sz="2400" dirty="0" smtClean="0">
                <a:latin typeface="Tw Cen MT" panose="020B0602020104020603" pitchFamily="34" charset="0"/>
                <a:cs typeface="Times New Roman" panose="02020603050405020304" pitchFamily="18" charset="0"/>
              </a:rPr>
              <a:t>200 </a:t>
            </a:r>
            <a:r>
              <a:rPr lang="el-GR" altLang="en-US" sz="2400" dirty="0" smtClean="0">
                <a:latin typeface="Tw Cen MT" panose="020B0602020104020603" pitchFamily="34" charset="0"/>
                <a:cs typeface="Times New Roman" panose="02020603050405020304" pitchFamily="18" charset="0"/>
              </a:rPr>
              <a:t>μονάδες </a:t>
            </a:r>
            <a:r>
              <a:rPr lang="en-US" altLang="en-US" sz="2400" dirty="0" smtClean="0">
                <a:latin typeface="Tw Cen MT" panose="020B0602020104020603" pitchFamily="34" charset="0"/>
                <a:cs typeface="Times New Roman" panose="02020603050405020304" pitchFamily="18" charset="0"/>
              </a:rPr>
              <a:t>+ 57</a:t>
            </a:r>
            <a:r>
              <a:rPr lang="el-GR" altLang="en-US" sz="2400" dirty="0" smtClean="0">
                <a:latin typeface="Tw Cen MT" panose="020B0602020104020603" pitchFamily="34" charset="0"/>
                <a:cs typeface="Times New Roman" panose="02020603050405020304" pitchFamily="18" charset="0"/>
              </a:rPr>
              <a:t>.</a:t>
            </a:r>
            <a:r>
              <a:rPr lang="en-US" altLang="en-US" sz="2400" dirty="0" smtClean="0">
                <a:latin typeface="Tw Cen MT" panose="020B0602020104020603" pitchFamily="34" charset="0"/>
                <a:cs typeface="Times New Roman" panose="02020603050405020304" pitchFamily="18" charset="0"/>
              </a:rPr>
              <a:t>500 </a:t>
            </a:r>
            <a:r>
              <a:rPr lang="el-GR" altLang="en-US" sz="2400" dirty="0" smtClean="0">
                <a:latin typeface="Tw Cen MT" panose="020B0602020104020603" pitchFamily="34" charset="0"/>
                <a:cs typeface="Times New Roman" panose="02020603050405020304" pitchFamily="18" charset="0"/>
              </a:rPr>
              <a:t>μονάδες </a:t>
            </a:r>
            <a:r>
              <a:rPr lang="en-US" altLang="en-US" sz="2400" dirty="0" smtClean="0">
                <a:latin typeface="Tw Cen MT" panose="020B0602020104020603" pitchFamily="34" charset="0"/>
                <a:cs typeface="Times New Roman" panose="02020603050405020304" pitchFamily="18" charset="0"/>
              </a:rPr>
              <a:t>= 63</a:t>
            </a:r>
            <a:r>
              <a:rPr lang="el-GR" altLang="en-US" sz="2400" dirty="0" smtClean="0">
                <a:latin typeface="Tw Cen MT" panose="020B0602020104020603" pitchFamily="34" charset="0"/>
                <a:cs typeface="Times New Roman" panose="02020603050405020304" pitchFamily="18" charset="0"/>
              </a:rPr>
              <a:t>.</a:t>
            </a:r>
            <a:r>
              <a:rPr lang="en-US" altLang="en-US" sz="2400" dirty="0" smtClean="0">
                <a:latin typeface="Tw Cen MT" panose="020B0602020104020603" pitchFamily="34" charset="0"/>
                <a:cs typeface="Times New Roman" panose="02020603050405020304" pitchFamily="18" charset="0"/>
              </a:rPr>
              <a:t>700 </a:t>
            </a:r>
            <a:r>
              <a:rPr lang="el-GR" altLang="en-US" sz="2400" dirty="0" smtClean="0">
                <a:latin typeface="Tw Cen MT" panose="020B0602020104020603" pitchFamily="34" charset="0"/>
                <a:cs typeface="Times New Roman" panose="02020603050405020304" pitchFamily="18" charset="0"/>
              </a:rPr>
              <a:t>μονάδες</a:t>
            </a:r>
            <a:endParaRPr lang="en-US" altLang="en-US" sz="2400" dirty="0" smtClean="0">
              <a:latin typeface="Tw Cen MT" panose="020B0602020104020603" pitchFamily="34" charset="0"/>
              <a:cs typeface="Times New Roman" panose="02020603050405020304" pitchFamily="18" charset="0"/>
            </a:endParaRPr>
          </a:p>
        </p:txBody>
      </p:sp>
      <p:sp>
        <p:nvSpPr>
          <p:cNvPr id="921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l-GR" altLang="en-US" dirty="0" smtClean="0"/>
              <a:t>Βήμα </a:t>
            </a:r>
            <a:r>
              <a:rPr lang="en-US" altLang="en-US" dirty="0" smtClean="0"/>
              <a:t>2: </a:t>
            </a:r>
            <a:r>
              <a:rPr lang="el-GR" altLang="en-US" dirty="0" smtClean="0"/>
              <a:t>Προσδιορισμός Ισοδύναμων Μονάδων</a:t>
            </a:r>
            <a:r>
              <a:rPr lang="en-US" altLang="en-US" dirty="0" smtClean="0"/>
              <a:t/>
            </a:r>
            <a:br>
              <a:rPr lang="en-US" altLang="en-US" dirty="0" smtClean="0"/>
            </a:b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Ολοκληρωμένες και Μεταφερθέντες Μονάδες</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μέθοδος μέσου σταθμικού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όρου αντιμετωπίζει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τόσο τα κόστη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όσο και τα κόστη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η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58</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700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ολοκληρωμένων μονάδων του Φεβρουαρίου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από τα αρχικά αποθέματα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+ 52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ξεκίνησαν αυτήν την περίοδο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σαν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πραγματοποιήθηκαν την τρέχουσα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περίοδο.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Επομένως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πλήρης ποσότητα των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58</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700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εγγράφεται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ως οι ισοδύναμες μονάδες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τα κόστη αυτά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Τελικά Αποθέματα </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Επειδή όλα τα άμεσα υλικά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προστίθενται στην αρχή της διαδικασίας παραγωγής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πλήρης ποσότητα των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εγγράφεται ως οι ισοδύναμες μονάδες για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Επειδή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τελικά αποθέματα των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μονάδων είναι μόνο κατά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45</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ολοκληρωμένα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σε όρους κόστους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μετατροπής,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ποσότητα των ισοδύναμων μονάδων υπολογίζεται ως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εξής: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x 45% = 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250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31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l-GR" altLang="en-US" dirty="0"/>
              <a:t>Βήμα </a:t>
            </a:r>
            <a:r>
              <a:rPr lang="en-US" altLang="en-US" dirty="0"/>
              <a:t>2: </a:t>
            </a:r>
            <a:r>
              <a:rPr lang="el-GR" altLang="en-US" dirty="0"/>
              <a:t>Προσδιορισμός Ισοδύναμων Μονάδων</a:t>
            </a:r>
            <a:r>
              <a:rPr lang="en-US" altLang="en-US" dirty="0"/>
              <a:t/>
            </a:r>
            <a:br>
              <a:rPr lang="en-US" altLang="en-US" dirty="0"/>
            </a:br>
            <a:r>
              <a:rPr lang="en-US" altLang="en-US" sz="1800" dirty="0"/>
              <a:t>(</a:t>
            </a:r>
            <a:r>
              <a:rPr lang="el-GR" altLang="en-US" sz="1800" dirty="0"/>
              <a:t>διαφάνεια </a:t>
            </a:r>
            <a:r>
              <a:rPr lang="el-GR" altLang="en-US" sz="1800" dirty="0" smtClean="0"/>
              <a:t>2 </a:t>
            </a:r>
            <a:r>
              <a:rPr lang="el-GR" altLang="en-US" sz="1800" dirty="0"/>
              <a:t>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Σύνολα</a:t>
            </a:r>
            <a:endParaRPr lang="en-US" altLang="en-US" dirty="0" smtClean="0">
              <a:latin typeface="Tw Cen MT" panose="020B0602020104020603" pitchFamily="34"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όταν χρησιμοποιείται η μέθοδος μέσου σταθμικού όρου</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 Βήμα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αναφοράς κόστους κατά φάση ολοκληρώνεται μέσω της άθροισης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όλων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των υπό υπολογισμό φυσικών μονάδων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όλων των ισοδύναμων μονάδων για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κόστη άμεσων υλικών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όλων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των ισοδύναμων μονάδων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τα κόστη μετατροπής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Η Milk Products υπολόγισε 63.700 μονάδες. Οι ισοδύναμες μονάδες για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κόστη άμεσων υλικών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ανήλθαν στις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63</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700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ενώ οι ισοδύναμες μονάδες για τα κόστη μετατροπής στις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60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950.</a:t>
            </a: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l-GR" altLang="en-US" dirty="0"/>
              <a:t>Λογιστική </a:t>
            </a:r>
            <a:r>
              <a:rPr lang="el-GR" altLang="en-US" dirty="0" smtClean="0"/>
              <a:t>για τα Κόστη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Το Βήμα </a:t>
            </a:r>
            <a:r>
              <a:rPr lang="en-US" altLang="en-US" dirty="0" smtClean="0">
                <a:latin typeface="Tw Cen MT" panose="020B0602020104020603" pitchFamily="34" charset="0"/>
                <a:cs typeface="Times New Roman" panose="02020603050405020304" pitchFamily="18" charset="0"/>
              </a:rPr>
              <a:t>3 </a:t>
            </a:r>
            <a:r>
              <a:rPr lang="el-GR" altLang="en-US" dirty="0" smtClean="0">
                <a:latin typeface="Tw Cen MT" panose="020B0602020104020603" pitchFamily="34" charset="0"/>
                <a:cs typeface="Times New Roman" panose="02020603050405020304" pitchFamily="18" charset="0"/>
              </a:rPr>
              <a:t>της αναφοράς συσσωρεύει και αναλύει όλα τα κόστη του λογαριασμού Αποθέματα Ημικατεργασμένων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το Βήμα </a:t>
            </a:r>
            <a:r>
              <a:rPr lang="en-US" altLang="en-US" dirty="0" smtClean="0">
                <a:latin typeface="Tw Cen MT" panose="020B0602020104020603" pitchFamily="34" charset="0"/>
                <a:cs typeface="Times New Roman" panose="02020603050405020304" pitchFamily="18" charset="0"/>
              </a:rPr>
              <a:t>4 </a:t>
            </a:r>
            <a:r>
              <a:rPr lang="el-GR" altLang="en-US" dirty="0" smtClean="0">
                <a:latin typeface="Tw Cen MT" panose="020B0602020104020603" pitchFamily="34" charset="0"/>
                <a:cs typeface="Times New Roman" panose="02020603050405020304" pitchFamily="18" charset="0"/>
              </a:rPr>
              <a:t>υπολογίζει το κόστος ανά ισοδύναμη μονάδα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τα κόστη άμεσων υλικών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τα κόστη μετατροπής</a:t>
            </a:r>
            <a:r>
              <a:rPr lang="en-US" altLang="en-US" dirty="0" smtClean="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Τ</a:t>
            </a:r>
            <a:r>
              <a:rPr lang="el-GR" altLang="en-US" dirty="0" smtClean="0">
                <a:latin typeface="Tw Cen MT" panose="020B0602020104020603" pitchFamily="34" charset="0"/>
                <a:cs typeface="Times New Roman" panose="02020603050405020304" pitchFamily="18" charset="0"/>
              </a:rPr>
              <a:t>α κόστη των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αρχικών αποθεμάτων της </a:t>
            </a:r>
            <a:r>
              <a:rPr lang="en-US" altLang="en-US" dirty="0">
                <a:latin typeface="Tw Cen MT" panose="020B0602020104020603" pitchFamily="34" charset="0"/>
                <a:cs typeface="Times New Roman" panose="02020603050405020304" pitchFamily="18" charset="0"/>
              </a:rPr>
              <a:t>Milk Products </a:t>
            </a:r>
            <a:r>
              <a:rPr lang="el-GR" altLang="en-US" dirty="0" smtClean="0">
                <a:latin typeface="Tw Cen MT" panose="020B0602020104020603" pitchFamily="34" charset="0"/>
                <a:cs typeface="Times New Roman" panose="02020603050405020304" pitchFamily="18" charset="0"/>
              </a:rPr>
              <a:t>ήταν </a:t>
            </a:r>
            <a:r>
              <a:rPr lang="en-US" altLang="en-US" dirty="0" smtClean="0">
                <a:latin typeface="Tw Cen MT" panose="020B0602020104020603" pitchFamily="34" charset="0"/>
                <a:cs typeface="Times New Roman" panose="02020603050405020304" pitchFamily="18" charset="0"/>
              </a:rPr>
              <a:t>20</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150</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τα άμεσα υλικά</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a:t>
            </a:r>
            <a:r>
              <a:rPr lang="en-US" altLang="en-US" dirty="0" smtClean="0">
                <a:latin typeface="Tw Cen MT" panose="020B0602020104020603" pitchFamily="34" charset="0"/>
                <a:cs typeface="Times New Roman" panose="02020603050405020304" pitchFamily="18" charset="0"/>
              </a:rPr>
              <a:t>21</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390</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για τη μετατροπή</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Τα κόστη τρέχουσας περιόδου ήταν </a:t>
            </a:r>
            <a:r>
              <a:rPr lang="en-US" altLang="en-US" dirty="0" smtClean="0">
                <a:latin typeface="Tw Cen MT" panose="020B0602020104020603" pitchFamily="34" charset="0"/>
                <a:cs typeface="Times New Roman" panose="02020603050405020304" pitchFamily="18" charset="0"/>
              </a:rPr>
              <a:t>189</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750</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τα άμεσα υλικά</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a:t>
            </a:r>
            <a:r>
              <a:rPr lang="en-US" altLang="en-US" dirty="0" smtClean="0">
                <a:latin typeface="Tw Cen MT" panose="020B0602020104020603" pitchFamily="34" charset="0"/>
                <a:cs typeface="Times New Roman" panose="02020603050405020304" pitchFamily="18" charset="0"/>
              </a:rPr>
              <a:t>320</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488</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για τη μετατροπή</a:t>
            </a:r>
            <a:r>
              <a:rPr lang="en-US" altLang="en-US" dirty="0" smtClean="0">
                <a:latin typeface="Tw Cen MT" panose="020B0602020104020603" pitchFamily="34" charset="0"/>
                <a:cs typeface="Times New Roman" panose="02020603050405020304" pitchFamily="18" charset="0"/>
              </a:rPr>
              <a:t>.</a:t>
            </a:r>
          </a:p>
        </p:txBody>
      </p:sp>
      <p:sp>
        <p:nvSpPr>
          <p:cNvPr id="952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n-US" dirty="0" smtClean="0"/>
              <a:t>Βήμα </a:t>
            </a:r>
            <a:r>
              <a:rPr lang="en-US" altLang="en-US" dirty="0" smtClean="0"/>
              <a:t>3: </a:t>
            </a:r>
            <a:r>
              <a:rPr lang="el-GR" altLang="en-US" dirty="0" smtClean="0"/>
              <a:t>Προσδιορισμός του Κόστους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Ό</a:t>
            </a:r>
            <a:r>
              <a:rPr lang="el-GR" altLang="en-US" dirty="0" smtClean="0">
                <a:latin typeface="Tw Cen MT" panose="020B0602020104020603" pitchFamily="34" charset="0"/>
                <a:cs typeface="Times New Roman" panose="02020603050405020304" pitchFamily="18" charset="0"/>
              </a:rPr>
              <a:t>λα τα κόστη άμεσων υλικών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τα κόστη μετατροπής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τα αρχικά αποθέματα και η τρέχουσα περίοδος συσσωρεύονται</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στη στήλη </a:t>
            </a:r>
            <a:r>
              <a:rPr lang="el-GR" altLang="en-US" dirty="0" smtClean="0">
                <a:latin typeface="Tw Cen MT" panose="020B0602020104020603" pitchFamily="34" charset="0"/>
                <a:cs typeface="Times New Roman" panose="02020603050405020304" pitchFamily="18" charset="0"/>
              </a:rPr>
              <a:t>Συνολικά Κόστη.</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Το σύνολο των </a:t>
            </a:r>
            <a:r>
              <a:rPr lang="el-GR" altLang="en-US" dirty="0" smtClean="0">
                <a:latin typeface="Tw Cen MT" panose="020B0602020104020603" pitchFamily="34" charset="0"/>
                <a:cs typeface="Times New Roman" panose="02020603050405020304" pitchFamily="18" charset="0"/>
              </a:rPr>
              <a:t>551.778$ </a:t>
            </a:r>
            <a:r>
              <a:rPr lang="el-GR" altLang="en-US" dirty="0">
                <a:latin typeface="Tw Cen MT" panose="020B0602020104020603" pitchFamily="34" charset="0"/>
                <a:cs typeface="Times New Roman" panose="02020603050405020304" pitchFamily="18" charset="0"/>
              </a:rPr>
              <a:t>περιέχει </a:t>
            </a:r>
            <a:r>
              <a:rPr lang="el-GR" altLang="en-US" dirty="0" smtClean="0">
                <a:latin typeface="Tw Cen MT" panose="020B0602020104020603" pitchFamily="34" charset="0"/>
                <a:cs typeface="Times New Roman" panose="02020603050405020304" pitchFamily="18" charset="0"/>
              </a:rPr>
              <a:t>209.900$ σε κόστη άμεσων υλικών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a:t>
            </a:r>
            <a:r>
              <a:rPr lang="en-US" altLang="en-US" dirty="0" smtClean="0">
                <a:latin typeface="Tw Cen MT" panose="020B0602020104020603" pitchFamily="34" charset="0"/>
                <a:cs typeface="Times New Roman" panose="02020603050405020304" pitchFamily="18" charset="0"/>
              </a:rPr>
              <a:t>341</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878</a:t>
            </a:r>
            <a:r>
              <a:rPr lang="el-GR" altLang="en-US" dirty="0" smtClean="0">
                <a:latin typeface="Tw Cen MT" panose="020B0602020104020603" pitchFamily="34" charset="0"/>
                <a:cs typeface="Times New Roman" panose="02020603050405020304" pitchFamily="18" charset="0"/>
              </a:rPr>
              <a:t>$</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σε κόστη μετατροπής</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
        <p:nvSpPr>
          <p:cNvPr id="962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l-GR" altLang="en-US" dirty="0" smtClean="0"/>
              <a:t>Βήμα </a:t>
            </a:r>
            <a:r>
              <a:rPr lang="en-US" altLang="en-US" dirty="0" smtClean="0"/>
              <a:t>4: </a:t>
            </a:r>
            <a:r>
              <a:rPr lang="el-GR" altLang="en-US" dirty="0" smtClean="0"/>
              <a:t>Υπολογίσμός του Κόστους Ανά Ισοδύναμη Μονάδα</a:t>
            </a:r>
            <a:endParaRPr lang="en-US" altLang="en-US" dirty="0" smtClean="0"/>
          </a:p>
        </p:txBody>
      </p:sp>
      <p:sp>
        <p:nvSpPr>
          <p:cNvPr id="3" name="Content Placeholder 2"/>
          <p:cNvSpPr>
            <a:spLocks noGrp="1"/>
          </p:cNvSpPr>
          <p:nvPr>
            <p:ph idx="1"/>
          </p:nvPr>
        </p:nvSpPr>
        <p:spPr>
          <a:xfrm>
            <a:off x="838200" y="1676400"/>
            <a:ext cx="7696200" cy="4343400"/>
          </a:xfrm>
          <a:extLst/>
        </p:spPr>
        <p:txBody>
          <a:bodyPr/>
          <a:lstStyle/>
          <a:p>
            <a:pPr>
              <a:defRPr/>
            </a:pPr>
            <a:r>
              <a:rPr lang="el-GR" sz="1800" dirty="0" smtClean="0">
                <a:ea typeface="+mn-ea"/>
              </a:rPr>
              <a:t>Το Βήμα </a:t>
            </a:r>
            <a:r>
              <a:rPr lang="en-US" sz="1800" dirty="0" smtClean="0">
                <a:ea typeface="+mn-ea"/>
              </a:rPr>
              <a:t>4 </a:t>
            </a:r>
            <a:r>
              <a:rPr lang="el-GR" sz="1800" dirty="0" smtClean="0">
                <a:ea typeface="+mn-ea"/>
              </a:rPr>
              <a:t>υπολογίζει το κόστος ανά ισοδύναμη μονάδα</a:t>
            </a:r>
            <a:r>
              <a:rPr lang="en-US" sz="1800" dirty="0" smtClean="0">
                <a:ea typeface="+mn-ea"/>
              </a:rPr>
              <a:t> </a:t>
            </a:r>
            <a:r>
              <a:rPr lang="el-GR" sz="1600" dirty="0" smtClean="0">
                <a:ea typeface="+mn-ea"/>
              </a:rPr>
              <a:t>ως εξής:</a:t>
            </a:r>
            <a:endParaRPr lang="en-US" sz="1600" dirty="0" smtClean="0">
              <a:ea typeface="+mn-ea"/>
            </a:endParaRPr>
          </a:p>
          <a:p>
            <a:pPr>
              <a:defRPr/>
            </a:pPr>
            <a:endParaRPr lang="en-US" sz="2000" dirty="0">
              <a:ea typeface="+mn-ea"/>
            </a:endParaRPr>
          </a:p>
          <a:p>
            <a:pPr>
              <a:defRPr/>
            </a:pPr>
            <a:endParaRPr lang="en-US" sz="2000" dirty="0" smtClean="0">
              <a:ea typeface="+mn-ea"/>
            </a:endParaRPr>
          </a:p>
          <a:p>
            <a:pPr>
              <a:defRPr/>
            </a:pPr>
            <a:endParaRPr lang="en-US" sz="2000" dirty="0">
              <a:ea typeface="+mn-ea"/>
            </a:endParaRPr>
          </a:p>
          <a:p>
            <a:pPr>
              <a:defRPr/>
            </a:pPr>
            <a:endParaRPr lang="en-US" sz="2000" dirty="0" smtClean="0">
              <a:ea typeface="+mn-ea"/>
            </a:endParaRPr>
          </a:p>
          <a:p>
            <a:pPr>
              <a:defRPr/>
            </a:pPr>
            <a:endParaRPr lang="el-GR" sz="2000" dirty="0" smtClean="0">
              <a:ea typeface="+mn-ea"/>
            </a:endParaRPr>
          </a:p>
          <a:p>
            <a:pPr marL="0" indent="0">
              <a:buNone/>
              <a:defRPr/>
            </a:pPr>
            <a:endParaRPr lang="en-US" sz="2000" dirty="0">
              <a:ea typeface="+mn-ea"/>
            </a:endParaRPr>
          </a:p>
          <a:p>
            <a:pPr lvl="1">
              <a:defRPr/>
            </a:pPr>
            <a:r>
              <a:rPr lang="el-GR" sz="1600" dirty="0" smtClean="0"/>
              <a:t>Σημειώστε πως το κόστος ανά ισοδύναμη μονάδα</a:t>
            </a:r>
            <a:r>
              <a:rPr lang="en-US" sz="1600" dirty="0" smtClean="0"/>
              <a:t> </a:t>
            </a:r>
            <a:r>
              <a:rPr lang="el-GR" sz="1600" dirty="0" smtClean="0"/>
              <a:t>τόσο για τα άμεσα υλικά</a:t>
            </a:r>
            <a:r>
              <a:rPr lang="en-US" sz="1600" dirty="0" smtClean="0"/>
              <a:t> </a:t>
            </a:r>
            <a:r>
              <a:rPr lang="el-GR" sz="1600" dirty="0" smtClean="0"/>
              <a:t>όσο και για τα κόστη μετατροπής</a:t>
            </a:r>
            <a:r>
              <a:rPr lang="en-US" sz="1600" dirty="0" smtClean="0"/>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έχει στρογγυλοποιηθεί στο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πλησιέστερο σεντ.</a:t>
            </a:r>
            <a:endParaRPr lang="en-US" sz="1600" dirty="0" smtClean="0"/>
          </a:p>
          <a:p>
            <a:pPr lvl="1">
              <a:defRPr/>
            </a:pPr>
            <a:r>
              <a:rPr lang="el-GR" sz="1600" dirty="0"/>
              <a:t>Σημειώστε </a:t>
            </a:r>
            <a:r>
              <a:rPr lang="el-GR" sz="1600" dirty="0" smtClean="0"/>
              <a:t>επίσης πως οι μέθοδοι κοστολόγησης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μέσου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σταθμικού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όρου </a:t>
            </a:r>
            <a:r>
              <a:rPr lang="el-GR" sz="1600" dirty="0" smtClean="0"/>
              <a:t>και </a:t>
            </a:r>
            <a:r>
              <a:rPr lang="en-US" sz="1600" dirty="0" smtClean="0"/>
              <a:t>FIFO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χρησιμοποιούν διαφορετικούς αριθμητές και παρονομαστές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στο </a:t>
            </a:r>
            <a:r>
              <a:rPr lang="el-GR" sz="1600" dirty="0" smtClean="0"/>
              <a:t>Βήμα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Η μέθοδος του μέσου σταθμικού διαιρεί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τα συνολικά κόστη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με τις συνολικές ισοδύναμες μονάδες, ενώ η μέθοδος FIFO διαιρεί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τα τρέχοντα κόστη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με τις τρέχουσες ισοδύναμες μονάδες.</a:t>
            </a:r>
            <a:endParaRPr lang="en-US"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lvl="1">
              <a:defRPr/>
            </a:pPr>
            <a:endParaRPr lang="en-US" sz="1600" dirty="0" smtClean="0"/>
          </a:p>
          <a:p>
            <a:pPr marL="0" indent="0">
              <a:buFont typeface="Wingdings" charset="2"/>
              <a:buNone/>
              <a:defRPr/>
            </a:pPr>
            <a:endParaRPr lang="en-US" sz="2000" dirty="0">
              <a:ea typeface="+mn-ea"/>
            </a:endParaRPr>
          </a:p>
        </p:txBody>
      </p:sp>
      <p:sp>
        <p:nvSpPr>
          <p:cNvPr id="972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7" name="Table 6"/>
          <p:cNvGraphicFramePr>
            <a:graphicFrameLocks noGrp="1"/>
          </p:cNvGraphicFramePr>
          <p:nvPr>
            <p:extLst>
              <p:ext uri="{D42A27DB-BD31-4B8C-83A1-F6EECF244321}">
                <p14:modId xmlns:p14="http://schemas.microsoft.com/office/powerpoint/2010/main" val="107901372"/>
              </p:ext>
            </p:extLst>
          </p:nvPr>
        </p:nvGraphicFramePr>
        <p:xfrm>
          <a:off x="381000" y="2209800"/>
          <a:ext cx="8305800" cy="1935480"/>
        </p:xfrm>
        <a:graphic>
          <a:graphicData uri="http://schemas.openxmlformats.org/drawingml/2006/table">
            <a:tbl>
              <a:tblPr firstRow="1" bandRow="1">
                <a:tableStyleId>{5940675A-B579-460E-94D1-54222C63F5DA}</a:tableStyleId>
              </a:tblPr>
              <a:tblGrid>
                <a:gridCol w="1661160"/>
                <a:gridCol w="396240"/>
                <a:gridCol w="2926080"/>
                <a:gridCol w="350520"/>
                <a:gridCol w="2971800"/>
              </a:tblGrid>
              <a:tr h="370840">
                <a:tc>
                  <a:txBody>
                    <a:bodyPr/>
                    <a:lstStyle/>
                    <a:p>
                      <a:r>
                        <a:rPr lang="el-GR" sz="1600" dirty="0" smtClean="0">
                          <a:solidFill>
                            <a:schemeClr val="tx2"/>
                          </a:solidFill>
                        </a:rPr>
                        <a:t>Συνολικό Κόστος ανά Ισοδύναμη Μονάδα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(Κόστος Άμεσων Υλικών ÷Μονάδες Ισοδύναμης Παραγωγής)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(Κόστη Μετατροπής</a:t>
                      </a:r>
                      <a:r>
                        <a:rPr lang="el-GR" sz="1600" baseline="0" dirty="0" smtClean="0">
                          <a:solidFill>
                            <a:schemeClr val="tx2"/>
                          </a:solidFill>
                        </a:rPr>
                        <a:t> ÷</a:t>
                      </a:r>
                      <a:r>
                        <a:rPr lang="el-GR" sz="1600" dirty="0" smtClean="0">
                          <a:solidFill>
                            <a:schemeClr val="tx2"/>
                          </a:solidFill>
                        </a:rPr>
                        <a:t>Μονάδες Ισοδύναμης Παραγωγής)</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rowSpan="3">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a:t>
                      </a:r>
                      <a:r>
                        <a:rPr lang="en-US" sz="1600" dirty="0" smtClean="0">
                          <a:solidFill>
                            <a:schemeClr val="tx2"/>
                          </a:solidFill>
                        </a:rPr>
                        <a:t>209.900</a:t>
                      </a:r>
                      <a:r>
                        <a:rPr lang="el-GR" sz="1600" dirty="0" smtClean="0">
                          <a:solidFill>
                            <a:schemeClr val="tx2"/>
                          </a:solidFill>
                        </a:rPr>
                        <a:t>$ ÷</a:t>
                      </a:r>
                      <a:r>
                        <a:rPr lang="en-US" sz="1600" dirty="0" smtClean="0">
                          <a:solidFill>
                            <a:schemeClr val="tx2"/>
                          </a:solidFill>
                        </a:rPr>
                        <a:t>63.700</a:t>
                      </a:r>
                      <a:r>
                        <a:rPr lang="el-GR" sz="1600" dirty="0" smtClean="0">
                          <a:solidFill>
                            <a:schemeClr val="tx2"/>
                          </a:solidFill>
                        </a:rPr>
                        <a:t>) + (</a:t>
                      </a:r>
                      <a:r>
                        <a:rPr lang="en-US" sz="1600" dirty="0" smtClean="0">
                          <a:solidFill>
                            <a:schemeClr val="tx2"/>
                          </a:solidFill>
                        </a:rPr>
                        <a:t>341.878</a:t>
                      </a:r>
                      <a:r>
                        <a:rPr lang="el-GR" sz="1600" dirty="0" smtClean="0">
                          <a:solidFill>
                            <a:schemeClr val="tx2"/>
                          </a:solidFill>
                        </a:rPr>
                        <a:t>$ ÷</a:t>
                      </a:r>
                      <a:r>
                        <a:rPr lang="en-US" sz="1600" dirty="0" smtClean="0">
                          <a:solidFill>
                            <a:schemeClr val="tx2"/>
                          </a:solidFill>
                        </a:rPr>
                        <a:t>60.950</a:t>
                      </a:r>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r h="370840">
                <a:tc vMerge="1">
                  <a:txBody>
                    <a:bodyPr/>
                    <a:lstStyle/>
                    <a:p>
                      <a:endParaRPr lang="en-US" sz="1600" dirty="0">
                        <a:solidFill>
                          <a:schemeClr val="tx2"/>
                        </a:solidFill>
                      </a:endParaRPr>
                    </a:p>
                  </a:txBody>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3.30$ + </a:t>
                      </a:r>
                      <a:r>
                        <a:rPr lang="en-US" sz="1600" dirty="0" smtClean="0">
                          <a:solidFill>
                            <a:schemeClr val="tx2"/>
                          </a:solidFill>
                        </a:rPr>
                        <a:t>5.61</a:t>
                      </a:r>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r h="370840">
                <a:tc vMerge="1">
                  <a:txBody>
                    <a:bodyPr/>
                    <a:lstStyle/>
                    <a:p>
                      <a:endParaRPr lang="en-US" sz="1600" dirty="0">
                        <a:solidFill>
                          <a:schemeClr val="tx2"/>
                        </a:solidFill>
                      </a:endParaRPr>
                    </a:p>
                  </a:txBody>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r>
                        <a:rPr lang="el-GR" sz="1600" dirty="0" smtClean="0">
                          <a:solidFill>
                            <a:schemeClr val="tx2"/>
                          </a:solidFill>
                        </a:rPr>
                        <a:t>8.9</a:t>
                      </a:r>
                      <a:r>
                        <a:rPr lang="en-US" sz="1600" dirty="0" smtClean="0">
                          <a:solidFill>
                            <a:schemeClr val="tx2"/>
                          </a:solidFill>
                        </a:rPr>
                        <a:t>1</a:t>
                      </a:r>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dirty="0">
                        <a:solidFill>
                          <a:schemeClr val="tx2"/>
                        </a:solidFill>
                      </a:endParaRPr>
                    </a:p>
                  </a:txBody>
                  <a:tcPr/>
                </a:tc>
                <a:tc hMerge="1">
                  <a:txBody>
                    <a:bodyPr/>
                    <a:lstStyle/>
                    <a:p>
                      <a:endParaRPr lang="en-US" sz="1600" dirty="0">
                        <a:solidFill>
                          <a:schemeClr val="tx2"/>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l-GR" altLang="en-US" dirty="0" smtClean="0"/>
              <a:t>Καταλογισμός του Κόστους</a:t>
            </a:r>
            <a:endParaRPr lang="en-US" altLang="en-US" dirty="0" smtClean="0"/>
          </a:p>
        </p:txBody>
      </p:sp>
      <p:sp>
        <p:nvSpPr>
          <p:cNvPr id="98306"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Το τελευταίο </a:t>
            </a:r>
            <a:r>
              <a:rPr lang="el-GR" altLang="en-US" dirty="0" smtClean="0">
                <a:latin typeface="Tw Cen MT" panose="020B0602020104020603" pitchFamily="34" charset="0"/>
                <a:cs typeface="Times New Roman" panose="02020603050405020304" pitchFamily="18" charset="0"/>
              </a:rPr>
              <a:t>βήμα</a:t>
            </a:r>
            <a:r>
              <a:rPr lang="el-GR" altLang="en-US" dirty="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είναι η </a:t>
            </a:r>
            <a:r>
              <a:rPr lang="el-GR" altLang="en-US" dirty="0">
                <a:latin typeface="Tw Cen MT" panose="020B0602020104020603" pitchFamily="34" charset="0"/>
                <a:cs typeface="Times New Roman" panose="02020603050405020304" pitchFamily="18" charset="0"/>
              </a:rPr>
              <a:t>αναγνώριση του κόστους που μεταφέρεται είτε στην επόμενη διαδικασία παραγωγής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τμήμα ή υποτμήμα ή στο </a:t>
            </a:r>
            <a:r>
              <a:rPr lang="el-GR" altLang="en-US" dirty="0">
                <a:latin typeface="Tw Cen MT" panose="020B0602020104020603" pitchFamily="34" charset="0"/>
                <a:cs typeface="Times New Roman" panose="02020603050405020304" pitchFamily="18" charset="0"/>
              </a:rPr>
              <a:t>λ</a:t>
            </a:r>
            <a:r>
              <a:rPr lang="el-GR" altLang="en-US" dirty="0" smtClean="0">
                <a:latin typeface="Tw Cen MT" panose="020B0602020104020603" pitchFamily="34" charset="0"/>
                <a:cs typeface="Times New Roman" panose="02020603050405020304" pitchFamily="18" charset="0"/>
              </a:rPr>
              <a:t>ογαριασμό Αποθέματα Έτοιμων Προϊόντων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το κόστος παραχθέντων αγαθών</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καθώς και τα </a:t>
            </a:r>
            <a:r>
              <a:rPr lang="el-GR" altLang="en-US" dirty="0" smtClean="0">
                <a:latin typeface="Tw Cen MT" panose="020B0602020104020603" pitchFamily="34" charset="0"/>
                <a:cs typeface="Times New Roman" panose="02020603050405020304" pitchFamily="18" charset="0"/>
              </a:rPr>
              <a:t>κόστη που παραμένουν στο </a:t>
            </a:r>
            <a:r>
              <a:rPr lang="el-GR" altLang="en-US" dirty="0">
                <a:latin typeface="Tw Cen MT" panose="020B0602020104020603" pitchFamily="34" charset="0"/>
                <a:cs typeface="Times New Roman" panose="02020603050405020304" pitchFamily="18" charset="0"/>
              </a:rPr>
              <a:t>λ</a:t>
            </a:r>
            <a:r>
              <a:rPr lang="el-GR" altLang="en-US" dirty="0" smtClean="0">
                <a:latin typeface="Tw Cen MT" panose="020B0602020104020603" pitchFamily="34" charset="0"/>
                <a:cs typeface="Times New Roman" panose="02020603050405020304" pitchFamily="18" charset="0"/>
              </a:rPr>
              <a:t>ογαριασμό Αποθέματα Ημικατεργασμένων</a:t>
            </a:r>
            <a:r>
              <a:rPr lang="en-US" altLang="en-US" dirty="0" smtClean="0">
                <a:latin typeface="Tw Cen MT" panose="020B0602020104020603" pitchFamily="34" charset="0"/>
                <a:cs typeface="Times New Roman" panose="02020603050405020304" pitchFamily="18" charset="0"/>
              </a:rPr>
              <a:t>.</a:t>
            </a:r>
          </a:p>
        </p:txBody>
      </p:sp>
      <p:sp>
        <p:nvSpPr>
          <p:cNvPr id="983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741999781"/>
              </p:ext>
            </p:extLst>
          </p:nvPr>
        </p:nvGraphicFramePr>
        <p:xfrm>
          <a:off x="0" y="1981200"/>
          <a:ext cx="9144000" cy="2501420"/>
        </p:xfrm>
        <a:graphic>
          <a:graphicData uri="http://schemas.openxmlformats.org/drawingml/2006/table">
            <a:tbl>
              <a:tblPr firstRow="1" bandRow="1">
                <a:tableStyleId>{2D5ABB26-0587-4C30-8999-92F81FD0307C}</a:tableStyleId>
              </a:tblPr>
              <a:tblGrid>
                <a:gridCol w="2362200"/>
                <a:gridCol w="1981200"/>
                <a:gridCol w="4800600"/>
              </a:tblGrid>
              <a:tr h="471859">
                <a:tc rowSpan="2" gridSpan="2">
                  <a:txBody>
                    <a:bodyPr/>
                    <a:lstStyle/>
                    <a:p>
                      <a:r>
                        <a:rPr lang="el-GR" sz="1400" baseline="0" dirty="0" smtClean="0">
                          <a:solidFill>
                            <a:schemeClr val="accent4"/>
                          </a:solidFill>
                        </a:rPr>
                        <a:t>Υποδείξτε εάν ο κατασκευαστής καθενός από τα επόμενα προϊόντα θα πρέπει να χρησιμοποιεί ένα σύστημα κοστολόγησης κατά παραγγελία ή ένα σύστημα κοστολόγησης  κατά φάση για τη συσσώρευση του κόστους προϊόντος.</a:t>
                      </a:r>
                    </a:p>
                    <a:p>
                      <a:endParaRPr lang="el-GR" sz="14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rgbClr val="C7C4B5"/>
                    </a:solidFill>
                  </a:tcPr>
                </a:tc>
                <a:tc rowSpan="2" hMerge="1">
                  <a:txBody>
                    <a:bodyPr/>
                    <a:lstStyle/>
                    <a:p>
                      <a:endParaRPr lang="en-US"/>
                    </a:p>
                  </a:txBody>
                  <a:tcPr/>
                </a:tc>
                <a:tc>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1132462">
                <a:tc gridSpan="2" vMerge="1">
                  <a:txBody>
                    <a:bodyPr/>
                    <a:lstStyle/>
                    <a:p>
                      <a:endParaRPr lang="en-US"/>
                    </a:p>
                  </a:txBody>
                  <a:tcPr/>
                </a:tc>
                <a:tc hMerge="1" vMerge="1">
                  <a:txBody>
                    <a:bodyPr/>
                    <a:lstStyle/>
                    <a:p>
                      <a:endParaRPr lang="en-US"/>
                    </a:p>
                  </a:txBody>
                  <a:tcPr/>
                </a:tc>
                <a:tc rowSpan="3">
                  <a:txBody>
                    <a:bodyPr/>
                    <a:lstStyle/>
                    <a:p>
                      <a:pPr marL="0" indent="0">
                        <a:buFont typeface="+mj-lt"/>
                        <a:buNone/>
                      </a:pPr>
                      <a:r>
                        <a:rPr lang="el-GR" sz="1400" dirty="0" smtClean="0">
                          <a:solidFill>
                            <a:schemeClr val="accent4"/>
                          </a:solidFill>
                          <a:latin typeface="Tw Cen MT" panose="020B0602020104020603" pitchFamily="34" charset="0"/>
                        </a:rPr>
                        <a:t>α. Διαδικασία </a:t>
                      </a:r>
                    </a:p>
                    <a:p>
                      <a:pPr marL="0" indent="0">
                        <a:buFont typeface="+mj-lt"/>
                        <a:buNone/>
                      </a:pPr>
                      <a:r>
                        <a:rPr lang="el-GR" sz="1400" dirty="0" smtClean="0">
                          <a:solidFill>
                            <a:schemeClr val="accent4"/>
                          </a:solidFill>
                          <a:latin typeface="Tw Cen MT" panose="020B0602020104020603" pitchFamily="34" charset="0"/>
                        </a:rPr>
                        <a:t>β. Διαδικασία </a:t>
                      </a:r>
                    </a:p>
                    <a:p>
                      <a:pPr marL="0" indent="0">
                        <a:buFont typeface="+mj-lt"/>
                        <a:buNone/>
                      </a:pPr>
                      <a:r>
                        <a:rPr lang="el-GR" sz="1400" dirty="0" smtClean="0">
                          <a:solidFill>
                            <a:schemeClr val="accent4"/>
                          </a:solidFill>
                          <a:latin typeface="Tw Cen MT" panose="020B0602020104020603" pitchFamily="34" charset="0"/>
                        </a:rPr>
                        <a:t>γ. Παραγγελία</a:t>
                      </a:r>
                    </a:p>
                    <a:p>
                      <a:pPr marL="0" indent="0">
                        <a:buFont typeface="+mj-lt"/>
                        <a:buNone/>
                      </a:pPr>
                      <a:r>
                        <a:rPr lang="el-GR" sz="1400" dirty="0" smtClean="0">
                          <a:solidFill>
                            <a:schemeClr val="accent4"/>
                          </a:solidFill>
                          <a:latin typeface="Tw Cen MT" panose="020B0602020104020603" pitchFamily="34" charset="0"/>
                        </a:rPr>
                        <a:t>δ. Διαδικασία </a:t>
                      </a:r>
                    </a:p>
                  </a:txBody>
                  <a:tcPr>
                    <a:lnL w="12700" cap="flat" cmpd="sng" algn="ctr">
                      <a:solidFill>
                        <a:srgbClr val="C00000"/>
                      </a:solidFill>
                      <a:prstDash val="solid"/>
                      <a:round/>
                      <a:headEnd type="none" w="med" len="med"/>
                      <a:tailEnd type="none" w="med" len="med"/>
                    </a:lnL>
                    <a:solidFill>
                      <a:srgbClr val="C7C4B5"/>
                    </a:solidFill>
                  </a:tcPr>
                </a:tc>
              </a:tr>
              <a:tr h="378939">
                <a:tc>
                  <a:txBody>
                    <a:bodyPr/>
                    <a:lstStyle/>
                    <a:p>
                      <a:pPr marL="0" indent="0">
                        <a:buFont typeface="+mj-lt"/>
                        <a:buNone/>
                      </a:pPr>
                      <a:r>
                        <a:rPr lang="el-GR" sz="1400" dirty="0" smtClean="0">
                          <a:solidFill>
                            <a:schemeClr val="accent4"/>
                          </a:solidFill>
                          <a:latin typeface="Tw Cen MT" panose="020B0602020104020603" pitchFamily="34" charset="0"/>
                        </a:rPr>
                        <a:t>α. Μπιμπερό</a:t>
                      </a:r>
                    </a:p>
                  </a:txBody>
                  <a:tcPr>
                    <a:lnR w="12700" cap="flat" cmpd="sng" algn="ctr">
                      <a:noFill/>
                      <a:prstDash val="solid"/>
                      <a:round/>
                      <a:headEnd type="none" w="med" len="med"/>
                      <a:tailEnd type="none" w="med" len="med"/>
                    </a:lnR>
                    <a:solidFill>
                      <a:srgbClr val="C7C4B5"/>
                    </a:solidFill>
                  </a:tcPr>
                </a:tc>
                <a:tc>
                  <a:txBody>
                    <a:bodyPr/>
                    <a:lstStyle/>
                    <a:p>
                      <a:pPr marL="0" indent="0">
                        <a:buFont typeface="+mj-lt"/>
                        <a:buNone/>
                      </a:pPr>
                      <a:r>
                        <a:rPr lang="el-GR" sz="1400" dirty="0" smtClean="0">
                          <a:solidFill>
                            <a:schemeClr val="accent4"/>
                          </a:solidFill>
                          <a:latin typeface="Tw Cen MT" panose="020B0602020104020603" pitchFamily="34" charset="0"/>
                        </a:rPr>
                        <a:t>γ. Πυρηνικά υποβρύχια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pPr marL="0" indent="0">
                        <a:buFont typeface="+mj-lt"/>
                        <a:buNone/>
                      </a:pPr>
                      <a:endParaRPr lang="el-GR"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r h="378939">
                <a:tc>
                  <a:txBody>
                    <a:bodyPr/>
                    <a:lstStyle/>
                    <a:p>
                      <a:pPr marL="0" indent="0">
                        <a:buFont typeface="+mj-lt"/>
                        <a:buNone/>
                      </a:pPr>
                      <a:r>
                        <a:rPr lang="el-GR" sz="1400" dirty="0" smtClean="0">
                          <a:solidFill>
                            <a:schemeClr val="accent4"/>
                          </a:solidFill>
                          <a:latin typeface="Tw Cen MT" panose="020B0602020104020603" pitchFamily="34" charset="0"/>
                        </a:rPr>
                        <a:t>β. Σοκολατούχο γάλα</a:t>
                      </a: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400" dirty="0" smtClean="0">
                          <a:solidFill>
                            <a:schemeClr val="accent4"/>
                          </a:solidFill>
                          <a:latin typeface="Tw Cen MT" panose="020B0602020104020603" pitchFamily="34" charset="0"/>
                        </a:rPr>
                        <a:t>δ. Γενικά φάρμακα</a:t>
                      </a:r>
                      <a:endParaRPr lang="en-US" sz="14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pPr marL="0" indent="0">
                        <a:buFont typeface="+mj-lt"/>
                        <a:buNone/>
                      </a:pPr>
                      <a:endParaRPr lang="el-GR"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598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152400"/>
            <a:ext cx="8305800" cy="914400"/>
          </a:xfrm>
        </p:spPr>
        <p:txBody>
          <a:bodyPr/>
          <a:lstStyle/>
          <a:p>
            <a:r>
              <a:rPr lang="el-GR" altLang="en-US" dirty="0" smtClean="0"/>
              <a:t>Βήμα </a:t>
            </a:r>
            <a:r>
              <a:rPr lang="en-US" altLang="en-US" dirty="0" smtClean="0"/>
              <a:t>5: </a:t>
            </a:r>
            <a:r>
              <a:rPr lang="el-GR" altLang="en-US" dirty="0" smtClean="0"/>
              <a:t>Καταλογισμός Κόστους στο Κόστος </a:t>
            </a:r>
            <a:r>
              <a:rPr lang="el-GR" altLang="en-US" dirty="0"/>
              <a:t>Π</a:t>
            </a:r>
            <a:r>
              <a:rPr lang="el-GR" altLang="en-US" dirty="0" smtClean="0"/>
              <a:t>αραχθέντων Αγαθών</a:t>
            </a:r>
            <a:r>
              <a:rPr lang="en-US" altLang="en-US" dirty="0" smtClean="0"/>
              <a:t> </a:t>
            </a:r>
            <a:r>
              <a:rPr lang="el-GR" altLang="en-US" dirty="0" smtClean="0"/>
              <a:t>και στα Τελικά Αποθέματα </a:t>
            </a:r>
            <a:r>
              <a:rPr lang="en-US" altLang="en-US" dirty="0" smtClean="0"/>
              <a:t>  </a:t>
            </a: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Κ</a:t>
            </a:r>
            <a:r>
              <a:rPr lang="el-GR" altLang="en-US" sz="2000" dirty="0" smtClean="0">
                <a:latin typeface="Tw Cen MT" panose="020B0602020104020603" pitchFamily="34" charset="0"/>
                <a:cs typeface="Times New Roman" panose="02020603050405020304" pitchFamily="18" charset="0"/>
              </a:rPr>
              <a:t>όστος Παραχθέντων και Μεταφερθέντων Αγαθών</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ολοκληρωμένων και μεταφερθέντων μονάδων καταλογίζονται πολλαπλασιάζοντας τις ισοδύναμες μονάδες για τα άμεσα υλικά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τα κόστη μετατροπής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υπολογίστηκαν στο 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 το αντίστοιχο κόστος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τους ανά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ισοδύναμη μονάδα (υπολογίστηκε στο Βήμα 4) και μετά αθροίζοντας τις αξίες αυτές</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marL="457200" lvl="1" indent="0">
              <a:buNone/>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Επειδή τα κόστη ανά ισοδύναμη μονάδα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στρογγυλοποιήθηκαν στο 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4,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αφαιρέθηκε λόγω στρογγυλοποίησης μια διαφορά ύψους 362$ από το συνολικό κόστος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522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655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μεταφερθέντος κόστους θα μεταφερθεί στο λογαριασμό Αποθέματα Έτοιμων Προϊόντων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 τη στιγμή που τα προϊόντα είναι έτοιμα προς πώληση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προκύπτουσα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εγγραφή εμφανίζεται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στην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επόμενη διαφάνεια.</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93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6" name="Table 5"/>
          <p:cNvGraphicFramePr>
            <a:graphicFrameLocks noGrp="1"/>
          </p:cNvGraphicFramePr>
          <p:nvPr>
            <p:extLst>
              <p:ext uri="{D42A27DB-BD31-4B8C-83A1-F6EECF244321}">
                <p14:modId xmlns:p14="http://schemas.microsoft.com/office/powerpoint/2010/main" val="1165733548"/>
              </p:ext>
            </p:extLst>
          </p:nvPr>
        </p:nvGraphicFramePr>
        <p:xfrm>
          <a:off x="533400" y="3048000"/>
          <a:ext cx="8305800" cy="1112520"/>
        </p:xfrm>
        <a:graphic>
          <a:graphicData uri="http://schemas.openxmlformats.org/drawingml/2006/table">
            <a:tbl>
              <a:tblPr firstRow="1" bandRow="1">
                <a:tableStyleId>{5940675A-B579-460E-94D1-54222C63F5DA}</a:tableStyleId>
              </a:tblPr>
              <a:tblGrid>
                <a:gridCol w="2895600"/>
                <a:gridCol w="304800"/>
                <a:gridCol w="5105400"/>
              </a:tblGrid>
              <a:tr h="370840">
                <a:tc>
                  <a:txBody>
                    <a:bodyPr/>
                    <a:lstStyle/>
                    <a:p>
                      <a:r>
                        <a:rPr lang="el-GR" sz="1600" dirty="0" smtClean="0">
                          <a:solidFill>
                            <a:schemeClr val="tx2"/>
                          </a:solidFill>
                        </a:rPr>
                        <a:t>Κόστος Μεταφερθέντων Αγαθών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dirty="0" smtClean="0">
                          <a:solidFill>
                            <a:schemeClr val="tx2"/>
                          </a:solidFill>
                        </a:rPr>
                        <a:t>(58.700 </a:t>
                      </a:r>
                      <a:r>
                        <a:rPr lang="en-US" sz="1600" dirty="0" smtClean="0">
                          <a:solidFill>
                            <a:schemeClr val="tx2"/>
                          </a:solidFill>
                        </a:rPr>
                        <a:t>x 3.30$)</a:t>
                      </a:r>
                      <a:r>
                        <a:rPr lang="en-US" sz="1600" baseline="0" dirty="0" smtClean="0">
                          <a:solidFill>
                            <a:schemeClr val="tx2"/>
                          </a:solidFill>
                        </a:rPr>
                        <a:t> + </a:t>
                      </a:r>
                      <a:r>
                        <a:rPr lang="el-GR" sz="1600" dirty="0" smtClean="0">
                          <a:solidFill>
                            <a:schemeClr val="tx2"/>
                          </a:solidFill>
                        </a:rPr>
                        <a:t>(58.700 </a:t>
                      </a:r>
                      <a:r>
                        <a:rPr lang="en-US" sz="1600" dirty="0" smtClean="0">
                          <a:solidFill>
                            <a:schemeClr val="tx2"/>
                          </a:solidFill>
                        </a:rPr>
                        <a:t>x 5.61$)</a:t>
                      </a:r>
                      <a:r>
                        <a:rPr lang="en-US" sz="1600" baseline="0" dirty="0" smtClean="0">
                          <a:solidFill>
                            <a:schemeClr val="tx2"/>
                          </a:solidFill>
                        </a:rPr>
                        <a:t> – 362$</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dirty="0" smtClean="0">
                          <a:solidFill>
                            <a:schemeClr val="tx2"/>
                          </a:solidFill>
                        </a:rPr>
                        <a:t>193.710$ + 329.307$ - 362$</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l-GR" sz="1600" smtClean="0">
                          <a:solidFill>
                            <a:schemeClr val="tx2"/>
                          </a:solidFill>
                        </a:rPr>
                        <a:t>=</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dirty="0" smtClean="0">
                          <a:solidFill>
                            <a:schemeClr val="tx2"/>
                          </a:solidFill>
                        </a:rPr>
                        <a:t>522.655$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152400"/>
            <a:ext cx="8305800" cy="914400"/>
          </a:xfrm>
        </p:spPr>
        <p:txBody>
          <a:bodyPr/>
          <a:lstStyle/>
          <a:p>
            <a:r>
              <a:rPr lang="el-GR" altLang="en-US" dirty="0"/>
              <a:t>Βήμα </a:t>
            </a:r>
            <a:r>
              <a:rPr lang="en-US" altLang="en-US" dirty="0"/>
              <a:t>5: </a:t>
            </a:r>
            <a:r>
              <a:rPr lang="el-GR" altLang="en-US" dirty="0" smtClean="0"/>
              <a:t>Καταλογισμός Κόστους </a:t>
            </a:r>
            <a:r>
              <a:rPr lang="el-GR" altLang="en-US" dirty="0"/>
              <a:t>στο Κόστος Παραχθέντων Αγαθών</a:t>
            </a:r>
            <a:r>
              <a:rPr lang="en-US" altLang="en-US" dirty="0"/>
              <a:t> </a:t>
            </a:r>
            <a:r>
              <a:rPr lang="el-GR" altLang="en-US" dirty="0"/>
              <a:t>και στα Τελικά Αποθέματα </a:t>
            </a:r>
            <a:r>
              <a:rPr lang="en-US" altLang="en-US" dirty="0"/>
              <a:t>  </a:t>
            </a:r>
            <a:r>
              <a:rPr lang="en-US" altLang="en-US" sz="1800" dirty="0"/>
              <a:t>(</a:t>
            </a:r>
            <a:r>
              <a:rPr lang="el-GR" altLang="en-US" sz="1800" dirty="0"/>
              <a:t>διαφάνεια </a:t>
            </a:r>
            <a:r>
              <a:rPr lang="el-GR" altLang="en-US" sz="1800" dirty="0" smtClean="0"/>
              <a:t>2 </a:t>
            </a:r>
            <a:r>
              <a:rPr lang="el-GR" altLang="en-US" sz="1800" dirty="0"/>
              <a:t>από 2)</a:t>
            </a:r>
            <a:endParaRPr lang="en-US" altLang="en-US" sz="1800" dirty="0" smtClean="0"/>
          </a:p>
        </p:txBody>
      </p:sp>
      <p:sp>
        <p:nvSpPr>
          <p:cNvPr id="3" name="Content Placeholder 2"/>
          <p:cNvSpPr>
            <a:spLocks noGrp="1"/>
          </p:cNvSpPr>
          <p:nvPr>
            <p:ph idx="1"/>
          </p:nvPr>
        </p:nvSpPr>
        <p:spPr>
          <a:extLst/>
        </p:spPr>
        <p:txBody>
          <a:bodyPr/>
          <a:lstStyle/>
          <a:p>
            <a:pPr>
              <a:defRPr/>
            </a:pPr>
            <a:endParaRPr lang="en-US" dirty="0" smtClean="0">
              <a:ea typeface="+mn-ea"/>
            </a:endParaRPr>
          </a:p>
          <a:p>
            <a:pPr>
              <a:defRPr/>
            </a:pPr>
            <a:endParaRPr lang="en-US" dirty="0" smtClean="0">
              <a:ea typeface="+mn-ea"/>
            </a:endParaRPr>
          </a:p>
          <a:p>
            <a:pPr marL="0" indent="0">
              <a:buFont typeface="Wingdings" charset="2"/>
              <a:buNone/>
              <a:defRPr/>
            </a:pPr>
            <a:endParaRPr lang="en-US" dirty="0" smtClean="0">
              <a:ea typeface="+mn-ea"/>
            </a:endParaRPr>
          </a:p>
          <a:p>
            <a:pPr>
              <a:defRPr/>
            </a:pPr>
            <a:r>
              <a:rPr lang="el-GR" sz="2400" dirty="0" smtClean="0">
                <a:ea typeface="+mn-ea"/>
              </a:rPr>
              <a:t>Τελικά Αποθέματα </a:t>
            </a:r>
            <a:endParaRPr lang="en-US" sz="2400" dirty="0" smtClean="0">
              <a:ea typeface="+mn-ea"/>
            </a:endParaRPr>
          </a:p>
          <a:p>
            <a:pPr lvl="1">
              <a:defRPr/>
            </a:pPr>
            <a:r>
              <a:rPr lang="el-GR" sz="2000" dirty="0" smtClean="0"/>
              <a:t>τα κόστη των η μονάδων στα τελικά αποθέματα </a:t>
            </a:r>
            <a:r>
              <a:rPr lang="el-GR" sz="2000" dirty="0"/>
              <a:t>η</a:t>
            </a:r>
            <a:r>
              <a:rPr lang="el-GR" sz="2000" dirty="0" smtClean="0"/>
              <a:t>μικατεργασμένων</a:t>
            </a:r>
            <a:r>
              <a:rPr lang="en-US" sz="2000" dirty="0" smtClean="0"/>
              <a:t> </a:t>
            </a:r>
            <a:r>
              <a:rPr lang="el-GR" sz="2000" dirty="0" smtClean="0"/>
              <a:t>καταλογίζονται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ίδιο τρόπο όπως και το 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παραχθέντων 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μεταφερθέντων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αγαθών</a:t>
            </a:r>
            <a:r>
              <a:rPr lang="en-US" sz="2000" dirty="0" smtClean="0"/>
              <a:t>. </a:t>
            </a:r>
            <a:r>
              <a:rPr lang="el-GR" sz="2000" dirty="0" smtClean="0"/>
              <a:t>Επομένως</a:t>
            </a:r>
            <a:r>
              <a:rPr lang="en-US" sz="2000" dirty="0" smtClean="0"/>
              <a:t>, </a:t>
            </a:r>
            <a:r>
              <a:rPr lang="el-GR" sz="2000" dirty="0" smtClean="0"/>
              <a:t>τα συνολικά κόστη που καταλογίστηκαν εμήθηκαν στα τελικά </a:t>
            </a:r>
            <a:r>
              <a:rPr lang="el-GR" sz="2000" dirty="0"/>
              <a:t>α</a:t>
            </a:r>
            <a:r>
              <a:rPr lang="el-GR" sz="2000" dirty="0" smtClean="0"/>
              <a:t>ποθέματα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υπολογίζονται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ως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εξής</a:t>
            </a:r>
            <a:r>
              <a:rPr lang="en-US" sz="2000" dirty="0" smtClean="0"/>
              <a:t>:</a:t>
            </a:r>
          </a:p>
          <a:p>
            <a:pPr marL="457200" lvl="1" indent="0">
              <a:buFontTx/>
              <a:buNone/>
              <a:defRPr/>
            </a:pPr>
            <a:r>
              <a:rPr lang="en-US" sz="2000" dirty="0"/>
              <a:t>	</a:t>
            </a:r>
            <a:r>
              <a:rPr lang="en-US" sz="2000" dirty="0" smtClean="0"/>
              <a:t>(5</a:t>
            </a:r>
            <a:r>
              <a:rPr lang="el-GR" sz="2000" dirty="0" smtClean="0"/>
              <a:t>.</a:t>
            </a:r>
            <a:r>
              <a:rPr lang="en-US" sz="2000" dirty="0" smtClean="0"/>
              <a:t>000 x 3.30</a:t>
            </a:r>
            <a:r>
              <a:rPr lang="el-GR" sz="2000" dirty="0" smtClean="0"/>
              <a:t>$</a:t>
            </a:r>
            <a:r>
              <a:rPr lang="en-US" sz="2000" dirty="0" smtClean="0"/>
              <a:t>) + (2</a:t>
            </a:r>
            <a:r>
              <a:rPr lang="el-GR" sz="2000" dirty="0" smtClean="0"/>
              <a:t>.</a:t>
            </a:r>
            <a:r>
              <a:rPr lang="en-US" sz="2000" dirty="0" smtClean="0"/>
              <a:t>250 x $5.6</a:t>
            </a:r>
            <a:r>
              <a:rPr lang="el-GR" sz="2000" dirty="0" smtClean="0"/>
              <a:t>1$</a:t>
            </a:r>
            <a:r>
              <a:rPr lang="en-US" sz="2000" dirty="0" smtClean="0"/>
              <a:t>) = $29</a:t>
            </a:r>
            <a:r>
              <a:rPr lang="el-GR" sz="2000" dirty="0" smtClean="0"/>
              <a:t>.</a:t>
            </a:r>
            <a:r>
              <a:rPr lang="en-US" sz="2000" dirty="0" smtClean="0"/>
              <a:t>123</a:t>
            </a:r>
            <a:r>
              <a:rPr lang="el-GR" sz="2000" dirty="0" smtClean="0"/>
              <a:t>$</a:t>
            </a:r>
            <a:endParaRPr lang="en-US" sz="2000" dirty="0" smtClean="0"/>
          </a:p>
          <a:p>
            <a:pPr lvl="1">
              <a:buClr>
                <a:schemeClr val="accent4"/>
              </a:buClr>
              <a:buFont typeface="Lucida Grande"/>
              <a:buChar char="-"/>
              <a:defRPr/>
            </a:pPr>
            <a:r>
              <a:rPr lang="el-GR" sz="2000" dirty="0" smtClean="0"/>
              <a:t>Τα </a:t>
            </a:r>
            <a:r>
              <a:rPr lang="en-US" sz="2000" dirty="0" smtClean="0"/>
              <a:t>29</a:t>
            </a:r>
            <a:r>
              <a:rPr lang="el-GR" sz="2000" dirty="0" smtClean="0"/>
              <a:t>.</a:t>
            </a:r>
            <a:r>
              <a:rPr lang="en-US" sz="2000" dirty="0" smtClean="0"/>
              <a:t>123</a:t>
            </a:r>
            <a:r>
              <a:rPr lang="el-GR" sz="2000" dirty="0" smtClean="0"/>
              <a:t>$</a:t>
            </a:r>
            <a:r>
              <a:rPr lang="en-US" sz="2000" dirty="0" smtClean="0"/>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στρογγυλοποιημένα</a:t>
            </a:r>
            <a:r>
              <a:rPr lang="en-US" sz="2000" dirty="0" smtClean="0"/>
              <a:t>) </a:t>
            </a:r>
            <a:r>
              <a:rPr lang="el-GR" sz="2000" dirty="0" smtClean="0"/>
              <a:t>θα εμφανιστούν ως τελικά αποθέματα στο λογαριασμό Αποθέματα Ημικατεργασμένων</a:t>
            </a:r>
            <a:r>
              <a:rPr lang="en-US" sz="2000" dirty="0" smtClean="0"/>
              <a:t>.</a:t>
            </a:r>
          </a:p>
          <a:p>
            <a:pPr>
              <a:defRPr/>
            </a:pPr>
            <a:endParaRPr lang="en-US" dirty="0" smtClean="0">
              <a:ea typeface="+mn-ea"/>
            </a:endParaRPr>
          </a:p>
          <a:p>
            <a:pPr>
              <a:defRPr/>
            </a:pPr>
            <a:endParaRPr lang="en-US" dirty="0">
              <a:ea typeface="+mn-ea"/>
            </a:endParaRPr>
          </a:p>
          <a:p>
            <a:pPr>
              <a:defRPr/>
            </a:pPr>
            <a:endParaRPr lang="en-US" dirty="0" smtClean="0">
              <a:ea typeface="+mn-ea"/>
            </a:endParaRPr>
          </a:p>
          <a:p>
            <a:pPr>
              <a:defRPr/>
            </a:pPr>
            <a:endParaRPr lang="en-US" dirty="0">
              <a:ea typeface="+mn-ea"/>
            </a:endParaRPr>
          </a:p>
          <a:p>
            <a:pPr>
              <a:defRPr/>
            </a:pPr>
            <a:endParaRPr lang="en-US" dirty="0" smtClean="0">
              <a:ea typeface="+mn-ea"/>
            </a:endParaRPr>
          </a:p>
          <a:p>
            <a:pPr>
              <a:defRPr/>
            </a:pPr>
            <a:endParaRPr lang="en-US" dirty="0">
              <a:ea typeface="+mn-ea"/>
            </a:endParaRPr>
          </a:p>
        </p:txBody>
      </p:sp>
      <p:sp>
        <p:nvSpPr>
          <p:cNvPr id="1003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6" name="Table 5"/>
          <p:cNvGraphicFramePr>
            <a:graphicFrameLocks noGrp="1"/>
          </p:cNvGraphicFramePr>
          <p:nvPr>
            <p:extLst>
              <p:ext uri="{D42A27DB-BD31-4B8C-83A1-F6EECF244321}">
                <p14:modId xmlns:p14="http://schemas.microsoft.com/office/powerpoint/2010/main" val="2151451863"/>
              </p:ext>
            </p:extLst>
          </p:nvPr>
        </p:nvGraphicFramePr>
        <p:xfrm>
          <a:off x="457200" y="1447800"/>
          <a:ext cx="8229600" cy="1231208"/>
        </p:xfrm>
        <a:graphic>
          <a:graphicData uri="http://schemas.openxmlformats.org/drawingml/2006/table">
            <a:tbl>
              <a:tblPr firstRow="1" bandRow="1">
                <a:tableStyleId>{5940675A-B579-460E-94D1-54222C63F5DA}</a:tableStyleId>
              </a:tblPr>
              <a:tblGrid>
                <a:gridCol w="5715000"/>
                <a:gridCol w="1257300"/>
                <a:gridCol w="1257300"/>
              </a:tblGrid>
              <a:tr h="323273">
                <a:tc>
                  <a:txBody>
                    <a:bodyPr/>
                    <a:lstStyle/>
                    <a:p>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Π</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algn="ctr"/>
                      <a:r>
                        <a:rPr lang="el-GR" sz="1600" b="1" dirty="0" smtClean="0">
                          <a:solidFill>
                            <a:schemeClr val="tx2"/>
                          </a:solidFill>
                        </a:rPr>
                        <a:t>Χ</a:t>
                      </a:r>
                      <a:endParaRPr lang="en-US" sz="16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369455">
                <a:tc>
                  <a:txBody>
                    <a:bodyPr/>
                    <a:lstStyle/>
                    <a:p>
                      <a:r>
                        <a:rPr lang="el-GR" sz="1600" dirty="0" smtClean="0">
                          <a:solidFill>
                            <a:schemeClr val="tx2"/>
                          </a:solidFill>
                        </a:rPr>
                        <a:t>Αποθέματα Έτοιμων Προϊόντων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indent="0" algn="ctr">
                        <a:buFont typeface="Arial" panose="020B0604020202020204" pitchFamily="34" charset="0"/>
                        <a:buNone/>
                      </a:pPr>
                      <a:r>
                        <a:rPr lang="en-US" sz="1600" dirty="0" smtClean="0">
                          <a:solidFill>
                            <a:schemeClr val="tx2"/>
                          </a:solidFill>
                        </a:rPr>
                        <a:t>522.655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285750" indent="-285750" algn="ctr">
                        <a:buFont typeface="Arial" panose="020B0604020202020204" pitchFamily="34" charset="0"/>
                        <a:buChar char="•"/>
                      </a:pP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r h="526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      Αποθέματα Ημικατεργασμένων</a:t>
                      </a:r>
                      <a:r>
                        <a:rPr lang="el-GR" sz="1600" baseline="0" dirty="0" smtClean="0">
                          <a:solidFill>
                            <a:schemeClr val="tx2"/>
                          </a:solidFill>
                        </a:rPr>
                        <a:t>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c>
                  <a:txBody>
                    <a:bodyPr/>
                    <a:lstStyle/>
                    <a:p>
                      <a:pPr marL="0" indent="0" algn="ctr">
                        <a:buFont typeface="Arial" panose="020B0604020202020204" pitchFamily="34" charset="0"/>
                        <a:buNone/>
                      </a:pPr>
                      <a:r>
                        <a:rPr lang="en-US" sz="1600" dirty="0" smtClean="0">
                          <a:solidFill>
                            <a:schemeClr val="tx2"/>
                          </a:solidFill>
                        </a:rPr>
                        <a:t>522.655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A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559928511"/>
              </p:ext>
            </p:extLst>
          </p:nvPr>
        </p:nvGraphicFramePr>
        <p:xfrm>
          <a:off x="152400" y="1935480"/>
          <a:ext cx="8839200" cy="4145280"/>
        </p:xfrm>
        <a:graphic>
          <a:graphicData uri="http://schemas.openxmlformats.org/drawingml/2006/table">
            <a:tbl>
              <a:tblPr firstRow="1" bandRow="1">
                <a:tableStyleId>{2D5ABB26-0587-4C30-8999-92F81FD0307C}</a:tableStyleId>
              </a:tblPr>
              <a:tblGrid>
                <a:gridCol w="8839200"/>
              </a:tblGrid>
              <a:tr h="3169919">
                <a:tc>
                  <a:txBody>
                    <a:bodyPr/>
                    <a:lstStyle/>
                    <a:p>
                      <a:r>
                        <a:rPr lang="el-GR" sz="1400" baseline="0" dirty="0" smtClean="0">
                          <a:solidFill>
                            <a:schemeClr val="accent4"/>
                          </a:solidFill>
                        </a:rPr>
                        <a:t>Η Pop Chewing Gum </a:t>
                      </a:r>
                      <a:r>
                        <a:rPr lang="en-US" sz="1400" baseline="0" dirty="0" smtClean="0">
                          <a:solidFill>
                            <a:schemeClr val="accent4"/>
                          </a:solidFill>
                        </a:rPr>
                        <a:t>Company</a:t>
                      </a:r>
                      <a:r>
                        <a:rPr lang="el-GR" sz="1400" baseline="0" dirty="0" smtClean="0">
                          <a:solidFill>
                            <a:schemeClr val="accent4"/>
                          </a:solidFill>
                        </a:rPr>
                        <a:t> παράγει τσίχλες. Τα άμεσα υλικά αναμειγνύονται στην αρχή της παραγωγικής διαδικασίας. Κανένα υλικό δε χάθηκε στη διαδικασία, έτσι ένα κιλό υλικών εισόδου παράγει ένα κιλό τσίχλες. Τα κόστη άμεσης εργασίας και τα γενικά βιομηχανικά έξοδα πραγματοποιούνται ομοιόμορφα καθ‘ όλη τη διαδικασία ανάμειξης.</a:t>
                      </a:r>
                    </a:p>
                    <a:p>
                      <a:endParaRPr lang="el-GR" sz="1400" baseline="0" dirty="0" smtClean="0">
                        <a:solidFill>
                          <a:schemeClr val="accent4"/>
                        </a:solidFill>
                      </a:endParaRPr>
                    </a:p>
                    <a:p>
                      <a:pPr marL="285750" indent="-285750">
                        <a:buFont typeface="Arial" panose="020B0604020202020204" pitchFamily="34" charset="0"/>
                        <a:buChar char="•"/>
                      </a:pPr>
                      <a:r>
                        <a:rPr lang="el-GR" sz="1400" baseline="0" dirty="0" smtClean="0">
                          <a:solidFill>
                            <a:schemeClr val="accent4"/>
                          </a:solidFill>
                        </a:rPr>
                        <a:t>Στις 30 Ιουνίου, βρίσκονταν στην παραγωγή 16.000 μονάδες</a:t>
                      </a:r>
                      <a:r>
                        <a:rPr lang="en-US" sz="1400" baseline="0" dirty="0" smtClean="0">
                          <a:solidFill>
                            <a:schemeClr val="accent4"/>
                          </a:solidFill>
                        </a:rPr>
                        <a:t> (</a:t>
                      </a:r>
                      <a:r>
                        <a:rPr lang="el-GR" sz="1400" baseline="0" dirty="0" smtClean="0">
                          <a:solidFill>
                            <a:schemeClr val="accent4"/>
                          </a:solidFill>
                        </a:rPr>
                        <a:t>κιλά). Όλα τα άμεσα υλικά είχαν προστεθεί, αλλά οι μονάδες ήταν μόλις κατά το 70% ολοκληρωμένες όσον αφορά τα κόστη μετατροπής κατά την προηγούμενη περίοδο. Τα κόστη άμεσων υλικών ύψους 8.100$ και τα κόστη μετατροπής ύψους 11.800$ αποδόθηκαν στα αποθέματα αρχής.</a:t>
                      </a:r>
                    </a:p>
                    <a:p>
                      <a:pPr marL="285750" indent="-285750">
                        <a:buFont typeface="Arial" panose="020B0604020202020204" pitchFamily="34" charset="0"/>
                        <a:buChar char="•"/>
                      </a:pPr>
                      <a:r>
                        <a:rPr lang="el-GR" sz="1400" baseline="0" dirty="0" smtClean="0">
                          <a:solidFill>
                            <a:schemeClr val="accent4"/>
                          </a:solidFill>
                        </a:rPr>
                        <a:t>Κατά τη διάρκεια του Ιουλίου, χρησιμοποιήθηκαν 405.000 κιλά υλικών κόστους 202.500$. Τα κόστη άμεσης εργασίας ήταν 299.200$, ενώ τα γενικά βιομηχανικά έξοδα που καταλογίστηκαν τον Ιούλιο ήταν 284.000$.</a:t>
                      </a:r>
                      <a:endParaRPr lang="en-US" sz="1400" baseline="0" dirty="0" smtClean="0">
                        <a:solidFill>
                          <a:schemeClr val="accent4"/>
                        </a:solidFill>
                      </a:endParaRPr>
                    </a:p>
                    <a:p>
                      <a:pPr marL="285750" indent="-285750">
                        <a:buFont typeface="Arial" panose="020B0604020202020204" pitchFamily="34" charset="0"/>
                        <a:buChar char="•"/>
                      </a:pPr>
                      <a:r>
                        <a:rPr lang="el-GR" sz="1400" baseline="0" dirty="0" smtClean="0">
                          <a:solidFill>
                            <a:schemeClr val="accent4"/>
                          </a:solidFill>
                        </a:rPr>
                        <a:t>Τα αποθέματα ημικατεργασμένων τέλους ήταν 21.600 κιλά. Όλα τα άμεσα υλικά έχουν προστεθεί σε αυτές τις μονάδες και έχει καταλογιστεί το 25% του κόστους μετατροπής. Η παραγωγή από το Τμήμα Ανάμειξης μεταφέρεται στο Τμήμα Συσκευασιών.</a:t>
                      </a:r>
                    </a:p>
                    <a:p>
                      <a:pPr marL="0" indent="0">
                        <a:buFont typeface="Arial" panose="020B0604020202020204" pitchFamily="34" charset="0"/>
                        <a:buNone/>
                      </a:pPr>
                      <a:endParaRPr lang="el-GR" sz="1400" baseline="0" dirty="0" smtClean="0">
                        <a:solidFill>
                          <a:schemeClr val="accent4"/>
                        </a:solidFill>
                      </a:endParaRPr>
                    </a:p>
                    <a:p>
                      <a:pPr marL="0" indent="0">
                        <a:buFont typeface="Arial" panose="020B0604020202020204" pitchFamily="34" charset="0"/>
                        <a:buNone/>
                      </a:pPr>
                      <a:r>
                        <a:rPr lang="el-GR" sz="1400" b="1" i="1" baseline="0" dirty="0" smtClean="0">
                          <a:solidFill>
                            <a:schemeClr val="accent4"/>
                          </a:solidFill>
                        </a:rPr>
                        <a:t>Ζητούμενα</a:t>
                      </a:r>
                    </a:p>
                    <a:p>
                      <a:pPr marL="0" indent="0">
                        <a:buFont typeface="Arial" panose="020B0604020202020204" pitchFamily="34" charset="0"/>
                        <a:buNone/>
                      </a:pPr>
                      <a:r>
                        <a:rPr lang="el-GR" sz="1400" b="0" i="0" baseline="0" dirty="0" smtClean="0">
                          <a:solidFill>
                            <a:schemeClr val="accent4"/>
                          </a:solidFill>
                        </a:rPr>
                        <a:t>1. Καταρτίστε μια αναφορά κόστους διαδικασίας χρησιμοποιώντας τη μέθοδο κοστολόγησης μέσου σταθμικού όρου για το Τμήμα </a:t>
                      </a:r>
                      <a:r>
                        <a:rPr lang="el-GR" sz="1400" baseline="0" dirty="0" smtClean="0">
                          <a:solidFill>
                            <a:schemeClr val="accent4"/>
                          </a:solidFill>
                        </a:rPr>
                        <a:t>Ανάμειξης </a:t>
                      </a:r>
                      <a:r>
                        <a:rPr lang="el-GR" sz="1400" b="0" i="0" baseline="0" dirty="0" smtClean="0">
                          <a:solidFill>
                            <a:schemeClr val="accent4"/>
                          </a:solidFill>
                        </a:rPr>
                        <a:t>για τον Ιούλιο.</a:t>
                      </a:r>
                    </a:p>
                    <a:p>
                      <a:pPr marL="0" indent="0">
                        <a:buFont typeface="Arial" panose="020B0604020202020204" pitchFamily="34" charset="0"/>
                        <a:buNone/>
                      </a:pPr>
                      <a:r>
                        <a:rPr lang="el-GR" sz="1400" b="0" i="0" baseline="0" dirty="0" smtClean="0">
                          <a:solidFill>
                            <a:schemeClr val="accent4"/>
                          </a:solidFill>
                        </a:rPr>
                        <a:t>2. Προσδιορίστε το ποσό που θα πρέπει να μεταφερθεί από το λογαριασμό Αποθέματα Ημικατεργασμένων, αναφέρετε πού πρέπει να μεταφερθεί αυτό το χρηματικό ποσό και προετοιμάσετε την κατάλληλη ημερολογιακή εγγραφή.</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a:t>
            </a:r>
            <a:r>
              <a:rPr lang="el-GR" altLang="en-US" sz="1800" b="1" dirty="0">
                <a:solidFill>
                  <a:schemeClr val="tx2"/>
                </a:solidFill>
              </a:rPr>
              <a:t>1</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spTree>
    <p:extLst>
      <p:ext uri="{BB962C8B-B14F-4D97-AF65-F5344CB8AC3E}">
        <p14:creationId xmlns:p14="http://schemas.microsoft.com/office/powerpoint/2010/main" val="4030423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2</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1798342433"/>
              </p:ext>
            </p:extLst>
          </p:nvPr>
        </p:nvGraphicFramePr>
        <p:xfrm>
          <a:off x="0" y="1905000"/>
          <a:ext cx="9144001" cy="3865880"/>
        </p:xfrm>
        <a:graphic>
          <a:graphicData uri="http://schemas.openxmlformats.org/drawingml/2006/table">
            <a:tbl>
              <a:tblPr firstRow="1" bandRow="1">
                <a:tableStyleId>{5940675A-B579-460E-94D1-54222C63F5DA}</a:tableStyleId>
              </a:tblPr>
              <a:tblGrid>
                <a:gridCol w="1295400"/>
                <a:gridCol w="2667000"/>
                <a:gridCol w="278296"/>
                <a:gridCol w="559904"/>
                <a:gridCol w="174064"/>
                <a:gridCol w="981340"/>
                <a:gridCol w="1005126"/>
                <a:gridCol w="1122697"/>
                <a:gridCol w="1060174"/>
              </a:tblGrid>
              <a:tr h="137160">
                <a:tc>
                  <a:txBody>
                    <a:bodyPr/>
                    <a:lstStyle/>
                    <a:p>
                      <a:r>
                        <a:rPr lang="el-GR" sz="800" b="1" dirty="0" smtClean="0">
                          <a:solidFill>
                            <a:srgbClr val="C00000"/>
                          </a:solidFill>
                          <a:latin typeface="+mj-lt"/>
                        </a:rPr>
                        <a:t>ΛΥΣΗ</a:t>
                      </a:r>
                      <a:endParaRPr lang="en-US" sz="800" b="1" dirty="0">
                        <a:solidFill>
                          <a:srgbClr val="C00000"/>
                        </a:solidFill>
                        <a:latin typeface="+mj-lt"/>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endParaRPr lang="en-US" sz="800" b="1" dirty="0">
                        <a:solidFill>
                          <a:schemeClr val="tx2"/>
                        </a:solidFill>
                        <a:latin typeface="+mj-lt"/>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0">
                <a:tc>
                  <a:txBody>
                    <a:bodyPr/>
                    <a:lstStyle/>
                    <a:p>
                      <a:r>
                        <a:rPr lang="el-GR" sz="800" b="0" dirty="0" smtClean="0">
                          <a:solidFill>
                            <a:schemeClr val="tx2"/>
                          </a:solidFill>
                          <a:latin typeface="+mj-lt"/>
                        </a:rPr>
                        <a:t>1.</a:t>
                      </a:r>
                      <a:endParaRPr lang="en-US" sz="800" b="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8">
                  <a:txBody>
                    <a:bodyPr/>
                    <a:lstStyle/>
                    <a:p>
                      <a:pPr algn="ctr"/>
                      <a:r>
                        <a:rPr lang="en-US" sz="800" b="1" dirty="0" smtClean="0">
                          <a:solidFill>
                            <a:schemeClr val="tx2"/>
                          </a:solidFill>
                          <a:latin typeface="+mj-lt"/>
                        </a:rPr>
                        <a:t>Pop</a:t>
                      </a:r>
                      <a:r>
                        <a:rPr lang="en-US" sz="800" b="1" baseline="0" dirty="0" smtClean="0">
                          <a:solidFill>
                            <a:schemeClr val="tx2"/>
                          </a:solidFill>
                          <a:latin typeface="+mj-lt"/>
                        </a:rPr>
                        <a:t> Chewing Gum Company</a:t>
                      </a:r>
                    </a:p>
                    <a:p>
                      <a:pPr algn="ctr"/>
                      <a:r>
                        <a:rPr lang="el-GR" sz="800" b="1" baseline="0" dirty="0" smtClean="0">
                          <a:solidFill>
                            <a:schemeClr val="tx2"/>
                          </a:solidFill>
                          <a:latin typeface="+mj-lt"/>
                        </a:rPr>
                        <a:t>Τμήμα Ανάμειξης</a:t>
                      </a:r>
                    </a:p>
                    <a:p>
                      <a:pPr algn="ctr"/>
                      <a:r>
                        <a:rPr lang="el-GR" sz="800" b="1" baseline="0" dirty="0" smtClean="0">
                          <a:solidFill>
                            <a:schemeClr val="tx2"/>
                          </a:solidFill>
                          <a:latin typeface="+mj-lt"/>
                        </a:rPr>
                        <a:t>Αναφορά Κόστους Διαδικασίας: Μέθοδος </a:t>
                      </a:r>
                      <a:r>
                        <a:rPr lang="en-US" sz="800" b="1" baseline="0" dirty="0" smtClean="0">
                          <a:solidFill>
                            <a:schemeClr val="tx2"/>
                          </a:solidFill>
                          <a:latin typeface="+mj-lt"/>
                        </a:rPr>
                        <a:t>FIFO</a:t>
                      </a:r>
                      <a:endParaRPr lang="el-GR" sz="800" b="1" baseline="0" dirty="0" smtClean="0">
                        <a:solidFill>
                          <a:schemeClr val="tx2"/>
                        </a:solidFill>
                        <a:latin typeface="+mj-lt"/>
                      </a:endParaRPr>
                    </a:p>
                    <a:p>
                      <a:pPr algn="ctr"/>
                      <a:r>
                        <a:rPr lang="el-GR" sz="800" b="1" baseline="0" dirty="0" smtClean="0">
                          <a:solidFill>
                            <a:schemeClr val="tx2"/>
                          </a:solidFill>
                          <a:latin typeface="+mj-lt"/>
                        </a:rPr>
                        <a:t>Για το Μήνα που Έληξε στις 31 Ιουλίου</a:t>
                      </a:r>
                      <a:endParaRPr lang="en-US" sz="800" b="1"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algn="ctr"/>
                      <a:endParaRPr lang="en-US" sz="1000" b="1"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sz="10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812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Βήμα 1: </a:t>
                      </a:r>
                      <a:r>
                        <a:rPr lang="el-GR" sz="800" b="0" dirty="0" smtClean="0">
                          <a:solidFill>
                            <a:schemeClr val="tx2"/>
                          </a:solidFill>
                          <a:latin typeface="+mj-lt"/>
                        </a:rPr>
                        <a:t>Υπολογισμός</a:t>
                      </a:r>
                      <a:r>
                        <a:rPr lang="el-GR" sz="800" b="0" baseline="0" dirty="0" smtClean="0">
                          <a:solidFill>
                            <a:schemeClr val="tx2"/>
                          </a:solidFill>
                          <a:latin typeface="+mj-lt"/>
                        </a:rPr>
                        <a:t> φυσικών μονάδων</a:t>
                      </a:r>
                      <a:endParaRPr lang="en-US" sz="800" b="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endParaRPr lang="en-US" sz="80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Φυσικές Μονάδες</a:t>
                      </a:r>
                      <a:endParaRPr lang="en-US" sz="800" b="1" dirty="0" smtClean="0">
                        <a:solidFill>
                          <a:schemeClr val="tx2"/>
                        </a:solidFill>
                        <a:latin typeface="+mj-lt"/>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rowSpan="2"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0">
                <a:tc vMerge="1">
                  <a:txBody>
                    <a:bodyPr/>
                    <a:lstStyle/>
                    <a:p>
                      <a:endParaRPr lang="en-US" sz="8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a:txBody>
                    <a:bodyPr/>
                    <a:lstStyle/>
                    <a:p>
                      <a:r>
                        <a:rPr lang="el-GR" sz="800" dirty="0" smtClean="0">
                          <a:solidFill>
                            <a:schemeClr val="tx2"/>
                          </a:solidFill>
                          <a:latin typeface="+mj-lt"/>
                        </a:rPr>
                        <a:t>Αποθέματα</a:t>
                      </a:r>
                      <a:r>
                        <a:rPr lang="el-GR" sz="800" baseline="0" dirty="0" smtClean="0">
                          <a:solidFill>
                            <a:schemeClr val="tx2"/>
                          </a:solidFill>
                          <a:latin typeface="+mj-lt"/>
                        </a:rPr>
                        <a:t> Αρχής (μονάδες που ξεκίνησαν την προηγούμενη περίοδο)</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3">
                  <a:txBody>
                    <a:bodyPr/>
                    <a:lstStyle/>
                    <a:p>
                      <a:pPr algn="ctr"/>
                      <a:r>
                        <a:rPr lang="el-GR" sz="800" dirty="0" smtClean="0">
                          <a:solidFill>
                            <a:schemeClr val="tx2"/>
                          </a:solidFill>
                          <a:latin typeface="+mj-lt"/>
                        </a:rPr>
                        <a:t>16.000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rowSpan="2" hMerge="1">
                  <a:txBody>
                    <a:bodyPr/>
                    <a:lstStyle/>
                    <a:p>
                      <a:pPr algn="ctr"/>
                      <a:endParaRPr lang="en-US" sz="8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gridSpan="4" vMerge="1">
                  <a:txBody>
                    <a:bodyPr/>
                    <a:lstStyle/>
                    <a:p>
                      <a:pPr algn="ctr"/>
                      <a:endParaRPr lang="en-US" sz="1400" b="1" dirty="0">
                        <a:solidFill>
                          <a:sysClr val="windowText" lastClr="000000"/>
                        </a:solidFill>
                      </a:endParaRPr>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7000">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7161">
                <a:tc vMerge="1">
                  <a:txBody>
                    <a:bodyPr/>
                    <a:lstStyle/>
                    <a:p>
                      <a:endParaRPr lang="en-US" sz="8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Μονάδες που ξεκίνησαν εντός της περιόδου</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405.000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rowSpan="2"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Τρέχουσες Ισοδύναμες</a:t>
                      </a:r>
                      <a:r>
                        <a:rPr lang="el-GR" sz="800" b="1" baseline="0" dirty="0" smtClean="0">
                          <a:solidFill>
                            <a:schemeClr val="tx2"/>
                          </a:solidFill>
                          <a:latin typeface="+mj-lt"/>
                        </a:rPr>
                        <a:t> Μονάδες</a:t>
                      </a:r>
                      <a:endParaRPr lang="en-US" sz="800" b="1" dirty="0" smtClean="0">
                        <a:solidFill>
                          <a:schemeClr val="tx2"/>
                        </a:solidFill>
                        <a:latin typeface="+mj-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pPr algn="ctr"/>
                      <a:endParaRPr lang="en-US" sz="1400" b="1" dirty="0">
                        <a:solidFill>
                          <a:sysClr val="windowText" lastClr="000000"/>
                        </a:solidFill>
                      </a:endParaRPr>
                    </a:p>
                  </a:txBody>
                  <a:tcPr/>
                </a:tc>
                <a:tc rowSpan="2" hMerge="1">
                  <a:txBody>
                    <a:bodyPr/>
                    <a:lstStyle/>
                    <a:p>
                      <a:endParaRPr lang="en-US"/>
                    </a:p>
                  </a:txBody>
                  <a:tcPr/>
                </a:tc>
              </a:tr>
              <a:tr h="152401">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Μονάδες για να υπολογιστούν</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421.000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4"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6388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1" dirty="0" smtClean="0">
                          <a:solidFill>
                            <a:schemeClr val="tx2"/>
                          </a:solidFill>
                          <a:latin typeface="+mj-lt"/>
                        </a:rPr>
                        <a:t>Βήμα 2: </a:t>
                      </a:r>
                      <a:r>
                        <a:rPr lang="el-GR" sz="800" b="0" dirty="0" smtClean="0">
                          <a:solidFill>
                            <a:schemeClr val="tx2"/>
                          </a:solidFill>
                          <a:latin typeface="+mj-lt"/>
                        </a:rPr>
                        <a:t>Υπολογισμός</a:t>
                      </a:r>
                      <a:r>
                        <a:rPr lang="el-GR" sz="800" b="0" baseline="0" dirty="0" smtClean="0">
                          <a:solidFill>
                            <a:schemeClr val="tx2"/>
                          </a:solidFill>
                          <a:latin typeface="+mj-lt"/>
                        </a:rPr>
                        <a:t> ισοδύναμων μονάδων</a:t>
                      </a:r>
                      <a:endParaRPr lang="en-US" sz="800" b="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endParaRPr lang="en-US" sz="80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b="1" dirty="0" smtClean="0">
                          <a:solidFill>
                            <a:schemeClr val="tx2"/>
                          </a:solidFill>
                          <a:latin typeface="+mj-lt"/>
                        </a:rPr>
                        <a:t>Άμεσα Υλικά</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800" b="1" dirty="0" smtClean="0">
                          <a:solidFill>
                            <a:schemeClr val="tx2"/>
                          </a:solidFill>
                          <a:latin typeface="+mj-lt"/>
                        </a:rPr>
                        <a:t>% πραγματοποίησης εντός της περιόδου</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800" b="1" dirty="0" smtClean="0">
                          <a:solidFill>
                            <a:schemeClr val="tx2"/>
                          </a:solidFill>
                          <a:latin typeface="+mj-lt"/>
                        </a:rPr>
                        <a:t>Κόστη Μετατροπής</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800" b="1" dirty="0" smtClean="0">
                          <a:solidFill>
                            <a:schemeClr val="tx2"/>
                          </a:solidFill>
                          <a:latin typeface="+mj-lt"/>
                        </a:rPr>
                        <a:t>% πραγματοποίησης εντός της περιόδου</a:t>
                      </a:r>
                      <a:endParaRPr lang="en-US" sz="800" b="1" dirty="0">
                        <a:solidFill>
                          <a:schemeClr val="tx2"/>
                        </a:solidFill>
                        <a:latin typeface="+mj-lt"/>
                      </a:endParaRPr>
                    </a:p>
                  </a:txBody>
                  <a:tcPr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21921">
                <a:tc vMerge="1">
                  <a:txBody>
                    <a:bodyPr/>
                    <a:lstStyle/>
                    <a:p>
                      <a:endParaRPr lang="en-US"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baseline="0" dirty="0" smtClean="0">
                          <a:solidFill>
                            <a:schemeClr val="tx2"/>
                          </a:solidFill>
                          <a:latin typeface="+mj-lt"/>
                        </a:rPr>
                        <a:t>Μονάδες που ολοκληρώθηκαν </a:t>
                      </a:r>
                      <a:r>
                        <a:rPr lang="el-GR" sz="800" dirty="0" smtClean="0">
                          <a:solidFill>
                            <a:schemeClr val="tx2"/>
                          </a:solidFill>
                          <a:latin typeface="+mj-lt"/>
                        </a:rPr>
                        <a:t>και μεταφέρθηκαν</a:t>
                      </a:r>
                      <a:endParaRPr lang="en-US" sz="800" dirty="0" smtClean="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399.400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kern="1200" dirty="0" smtClean="0">
                          <a:solidFill>
                            <a:schemeClr val="tx2"/>
                          </a:solidFill>
                          <a:latin typeface="+mn-lt"/>
                          <a:ea typeface="+mn-ea"/>
                          <a:cs typeface="+mn-cs"/>
                        </a:rPr>
                        <a:t>399.400</a:t>
                      </a:r>
                      <a:endParaRPr lang="en-US" sz="800" kern="1200" dirty="0">
                        <a:solidFill>
                          <a:schemeClr val="tx2"/>
                        </a:solidFill>
                        <a:latin typeface="+mn-lt"/>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10</a:t>
                      </a:r>
                      <a:r>
                        <a:rPr lang="en-US" sz="800" dirty="0" smtClean="0">
                          <a:solidFill>
                            <a:schemeClr val="tx2"/>
                          </a:solidFill>
                          <a:latin typeface="+mj-lt"/>
                        </a:rPr>
                        <a:t>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kern="1200" dirty="0" smtClean="0">
                          <a:solidFill>
                            <a:schemeClr val="tx2"/>
                          </a:solidFill>
                          <a:latin typeface="+mn-lt"/>
                          <a:ea typeface="+mn-ea"/>
                          <a:cs typeface="+mn-cs"/>
                        </a:rPr>
                        <a:t>399.400</a:t>
                      </a:r>
                      <a:endParaRPr lang="en-US" sz="800" kern="1200" dirty="0">
                        <a:solidFill>
                          <a:schemeClr val="tx2"/>
                        </a:solidFill>
                        <a:latin typeface="+mn-lt"/>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100%</a:t>
                      </a:r>
                      <a:endParaRPr lang="en-US" sz="800" dirty="0">
                        <a:solidFill>
                          <a:schemeClr val="tx2"/>
                        </a:solidFill>
                        <a:latin typeface="+mj-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r>
              <a:tr h="137161">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latin typeface="+mj-lt"/>
                        </a:rPr>
                        <a:t>Αποθέματα</a:t>
                      </a:r>
                      <a:r>
                        <a:rPr lang="el-GR" sz="800" baseline="0" dirty="0" smtClean="0">
                          <a:solidFill>
                            <a:schemeClr val="tx2"/>
                          </a:solidFill>
                          <a:latin typeface="+mj-lt"/>
                        </a:rPr>
                        <a:t> τέλους (μονάδες που ξεκίνησαν αλλά δεν ολοκληρώθηκαν </a:t>
                      </a:r>
                      <a:r>
                        <a:rPr lang="el-GR" sz="800" dirty="0" smtClean="0">
                          <a:solidFill>
                            <a:schemeClr val="tx2"/>
                          </a:solidFill>
                          <a:latin typeface="+mj-lt"/>
                        </a:rPr>
                        <a:t>εντός της περιόδου</a:t>
                      </a:r>
                      <a:r>
                        <a:rPr lang="el-GR" sz="800" baseline="0" dirty="0" smtClean="0">
                          <a:solidFill>
                            <a:schemeClr val="tx2"/>
                          </a:solidFill>
                          <a:latin typeface="+mj-lt"/>
                        </a:rPr>
                        <a:t>)</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21.600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dirty="0" smtClean="0">
                          <a:solidFill>
                            <a:schemeClr val="tx2"/>
                          </a:solidFill>
                          <a:latin typeface="+mj-lt"/>
                        </a:rPr>
                        <a:t>21.600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n-US" sz="800" dirty="0" smtClean="0">
                          <a:solidFill>
                            <a:schemeClr val="tx2"/>
                          </a:solidFill>
                          <a:latin typeface="+mj-lt"/>
                        </a:rPr>
                        <a:t>100%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5.400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25%</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a:txBody>
                    <a:bodyPr/>
                    <a:lstStyle/>
                    <a:p>
                      <a:endParaRPr lang="en-US" sz="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r>
                        <a:rPr lang="el-GR" sz="800" dirty="0" smtClean="0">
                          <a:solidFill>
                            <a:schemeClr val="tx2"/>
                          </a:solidFill>
                          <a:latin typeface="+mj-lt"/>
                        </a:rPr>
                        <a:t>Υπολογισθείσες</a:t>
                      </a:r>
                      <a:r>
                        <a:rPr lang="el-GR" sz="800" baseline="0" dirty="0" smtClean="0">
                          <a:solidFill>
                            <a:schemeClr val="tx2"/>
                          </a:solidFill>
                          <a:latin typeface="+mj-lt"/>
                        </a:rPr>
                        <a:t> μονάδες</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gn="ctr"/>
                      <a:r>
                        <a:rPr lang="el-GR" sz="800" dirty="0" smtClean="0">
                          <a:solidFill>
                            <a:schemeClr val="tx2"/>
                          </a:solidFill>
                          <a:latin typeface="+mj-lt"/>
                        </a:rPr>
                        <a:t>421.000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algn="ctr"/>
                      <a:endParaRPr lang="en-US" sz="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800" kern="1200" dirty="0" smtClean="0">
                          <a:solidFill>
                            <a:schemeClr val="tx2"/>
                          </a:solidFill>
                          <a:latin typeface="+mn-lt"/>
                          <a:ea typeface="+mn-ea"/>
                          <a:cs typeface="+mn-cs"/>
                        </a:rPr>
                        <a:t>421.000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r>
                        <a:rPr lang="el-GR" sz="800" dirty="0" smtClean="0">
                          <a:solidFill>
                            <a:schemeClr val="tx2"/>
                          </a:solidFill>
                          <a:latin typeface="+mj-lt"/>
                        </a:rPr>
                        <a:t>404.800</a:t>
                      </a: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endParaRPr lang="en-US" sz="800"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45720">
                <a:tc rowSpan="3">
                  <a:txBody>
                    <a:bodyPr/>
                    <a:lstStyle/>
                    <a:p>
                      <a:pPr>
                        <a:lnSpc>
                          <a:spcPts val="1000"/>
                        </a:lnSpc>
                        <a:spcAft>
                          <a:spcPts val="0"/>
                        </a:spcAft>
                      </a:pPr>
                      <a:r>
                        <a:rPr lang="en-US" sz="800" b="1" spc="-5" dirty="0" err="1">
                          <a:solidFill>
                            <a:schemeClr val="tx2"/>
                          </a:solidFill>
                          <a:effectLst/>
                          <a:latin typeface="+mj-lt"/>
                        </a:rPr>
                        <a:t>Βήμ</a:t>
                      </a:r>
                      <a:r>
                        <a:rPr lang="en-US" sz="800" b="1" spc="-5" dirty="0">
                          <a:solidFill>
                            <a:schemeClr val="tx2"/>
                          </a:solidFill>
                          <a:effectLst/>
                          <a:latin typeface="+mj-lt"/>
                        </a:rPr>
                        <a:t>α</a:t>
                      </a:r>
                      <a:r>
                        <a:rPr lang="en-US" sz="800" b="1" spc="80" dirty="0">
                          <a:solidFill>
                            <a:schemeClr val="tx2"/>
                          </a:solidFill>
                          <a:effectLst/>
                          <a:latin typeface="+mj-lt"/>
                        </a:rPr>
                        <a:t> </a:t>
                      </a:r>
                      <a:r>
                        <a:rPr lang="en-US" sz="800" b="1" dirty="0">
                          <a:solidFill>
                            <a:schemeClr val="tx2"/>
                          </a:solidFill>
                          <a:effectLst/>
                          <a:latin typeface="+mj-lt"/>
                        </a:rPr>
                        <a:t>3</a:t>
                      </a:r>
                      <a:r>
                        <a:rPr lang="en-US" sz="800" dirty="0">
                          <a:solidFill>
                            <a:schemeClr val="tx2"/>
                          </a:solidFill>
                          <a:effectLst/>
                          <a:latin typeface="+mj-lt"/>
                        </a:rPr>
                        <a:t>: </a:t>
                      </a:r>
                      <a:r>
                        <a:rPr lang="el-GR" sz="800" dirty="0">
                          <a:solidFill>
                            <a:schemeClr val="tx2"/>
                          </a:solidFill>
                          <a:effectLst/>
                          <a:latin typeface="+mj-lt"/>
                        </a:rPr>
                        <a:t>Υπολογισμός κόστους</a:t>
                      </a:r>
                      <a:endParaRPr lang="en-US" sz="800" dirty="0">
                        <a:solidFill>
                          <a:schemeClr val="tx2"/>
                        </a:solidFill>
                        <a:effectLst/>
                        <a:latin typeface="+mj-lt"/>
                        <a:ea typeface="Times New Roman" panose="02020603050405020304" pitchFamily="18" charset="0"/>
                      </a:endParaRPr>
                    </a:p>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n-US" sz="800" dirty="0">
                          <a:solidFill>
                            <a:schemeClr val="tx2"/>
                          </a:solidFill>
                          <a:effectLst/>
                          <a:latin typeface="+mj-lt"/>
                        </a:rPr>
                        <a:t> </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800" b="1" kern="1200" dirty="0" smtClean="0">
                          <a:solidFill>
                            <a:schemeClr val="tx2"/>
                          </a:solidFill>
                          <a:effectLst/>
                          <a:latin typeface="+mn-lt"/>
                          <a:ea typeface="+mn-ea"/>
                          <a:cs typeface="+mn-cs"/>
                        </a:rPr>
                        <a:t>Συνολικά Κόστη</a:t>
                      </a:r>
                      <a:endParaRPr lang="en-US" sz="800" b="1" kern="1200" dirty="0" smtClean="0">
                        <a:solidFill>
                          <a:schemeClr val="tx2"/>
                        </a:solidFill>
                        <a:effectLst/>
                        <a:latin typeface="+mn-lt"/>
                        <a:ea typeface="Times New Roman" panose="02020603050405020304" pitchFamily="18" charset="0"/>
                        <a:cs typeface="+mn-cs"/>
                      </a:endParaRPr>
                    </a:p>
                  </a:txBody>
                  <a:tcPr marL="34543" marR="34543" marT="0" marB="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800"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ctr">
                        <a:lnSpc>
                          <a:spcPts val="1000"/>
                        </a:lnSpc>
                        <a:spcAft>
                          <a:spcPts val="0"/>
                        </a:spcAft>
                      </a:pPr>
                      <a:endParaRPr lang="en-US" sz="800" b="1"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vMerge="1">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Αποθέματα Αρχής</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19.900$</a:t>
                      </a:r>
                      <a:endParaRPr lang="en-US" sz="800" dirty="0">
                        <a:solidFill>
                          <a:schemeClr val="tx2"/>
                        </a:solidFill>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a:t>
                      </a:r>
                      <a:endParaRPr lang="en-US" sz="800" dirty="0">
                        <a:solidFill>
                          <a:schemeClr val="tx2"/>
                        </a:solidFill>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8.100$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28905" algn="ctr">
                        <a:lnSpc>
                          <a:spcPts val="900"/>
                        </a:lnSpc>
                        <a:spcAft>
                          <a:spcPts val="0"/>
                        </a:spcAft>
                      </a:pPr>
                      <a:r>
                        <a:rPr lang="el-GR" sz="800" dirty="0" smtClean="0">
                          <a:solidFill>
                            <a:schemeClr val="tx2"/>
                          </a:solidFill>
                          <a:effectLst/>
                          <a:latin typeface="+mj-lt"/>
                          <a:ea typeface="Times New Roman" panose="02020603050405020304" pitchFamily="18" charset="0"/>
                        </a:rPr>
                        <a:t>+</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mj-lt"/>
                          <a:ea typeface="Times New Roman" panose="02020603050405020304" pitchFamily="18" charset="0"/>
                        </a:rPr>
                        <a:t>11.800$</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900"/>
                        </a:lnSpc>
                        <a:spcAft>
                          <a:spcPts val="0"/>
                        </a:spcAft>
                      </a:pP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vMerge="1">
                  <a:txBody>
                    <a:bodyPr/>
                    <a:lstStyle/>
                    <a:p>
                      <a:pPr>
                        <a:lnSpc>
                          <a:spcPts val="1000"/>
                        </a:lnSpc>
                        <a:spcAft>
                          <a:spcPts val="0"/>
                        </a:spcAft>
                      </a:pPr>
                      <a:endParaRPr lang="en-US" sz="105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Τρέχοντα κόστη</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785.700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202.500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79705" algn="ctr">
                        <a:lnSpc>
                          <a:spcPts val="1000"/>
                        </a:lnSpc>
                        <a:spcAft>
                          <a:spcPts val="0"/>
                        </a:spcAft>
                      </a:pPr>
                      <a:r>
                        <a:rPr lang="el-GR" sz="800" dirty="0" smtClean="0">
                          <a:solidFill>
                            <a:schemeClr val="tx2"/>
                          </a:solidFill>
                          <a:effectLst/>
                          <a:latin typeface="+mj-lt"/>
                          <a:ea typeface="Times New Roman" panose="02020603050405020304" pitchFamily="18" charset="0"/>
                        </a:rPr>
                        <a:t>+</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800" dirty="0" smtClean="0">
                          <a:solidFill>
                            <a:schemeClr val="tx2"/>
                          </a:solidFill>
                          <a:effectLst/>
                          <a:latin typeface="+mj-lt"/>
                          <a:ea typeface="Times New Roman" panose="02020603050405020304" pitchFamily="18" charset="0"/>
                        </a:rPr>
                        <a:t>83.200$</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a:txBody>
                    <a:bodyPr/>
                    <a:lstStyle/>
                    <a:p>
                      <a:pPr>
                        <a:lnSpc>
                          <a:spcPts val="1000"/>
                        </a:lnSpc>
                        <a:spcAft>
                          <a:spcPts val="0"/>
                        </a:spcAft>
                      </a:pPr>
                      <a:r>
                        <a:rPr lang="en-US" sz="800">
                          <a:solidFill>
                            <a:schemeClr val="tx2"/>
                          </a:solidFill>
                          <a:effectLst/>
                          <a:latin typeface="+mj-lt"/>
                        </a:rPr>
                        <a:t> </a:t>
                      </a:r>
                      <a:endParaRPr lang="en-US" sz="80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800" dirty="0">
                          <a:solidFill>
                            <a:schemeClr val="tx2"/>
                          </a:solidFill>
                          <a:effectLst/>
                          <a:latin typeface="+mj-lt"/>
                        </a:rPr>
                        <a:t>Συνολικά κόστη</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gn="r"/>
                      <a:r>
                        <a:rPr lang="el-GR" sz="800" dirty="0" smtClean="0">
                          <a:solidFill>
                            <a:schemeClr val="tx2"/>
                          </a:solidFill>
                        </a:rPr>
                        <a:t>805.600$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r>
                        <a:rPr lang="en-US" sz="800" dirty="0" smtClean="0">
                          <a:solidFill>
                            <a:schemeClr val="tx2"/>
                          </a:solidFill>
                        </a:rPr>
                        <a:t>210.600$</a:t>
                      </a:r>
                      <a:endParaRPr lang="en-US" sz="800" dirty="0">
                        <a:solidFill>
                          <a:schemeClr val="tx2"/>
                        </a:solidFill>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121285" algn="r">
                        <a:spcBef>
                          <a:spcPts val="30"/>
                        </a:spcBef>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n-US" sz="800" dirty="0" smtClean="0">
                          <a:solidFill>
                            <a:schemeClr val="tx2"/>
                          </a:solidFill>
                          <a:effectLst/>
                          <a:latin typeface="+mj-lt"/>
                          <a:ea typeface="Times New Roman" panose="02020603050405020304" pitchFamily="18" charset="0"/>
                        </a:rPr>
                        <a:t>595.000$</a:t>
                      </a: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800" dirty="0">
                        <a:solidFill>
                          <a:schemeClr val="tx2"/>
                        </a:solidFill>
                        <a:effectLst/>
                        <a:latin typeface="+mj-lt"/>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bl>
          </a:graphicData>
        </a:graphic>
      </p:graphicFrame>
    </p:spTree>
    <p:extLst>
      <p:ext uri="{BB962C8B-B14F-4D97-AF65-F5344CB8AC3E}">
        <p14:creationId xmlns:p14="http://schemas.microsoft.com/office/powerpoint/2010/main" val="1409956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6096000" y="8382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3</a:t>
            </a:r>
            <a:r>
              <a:rPr lang="en-US" altLang="en-US" sz="1800" b="1" dirty="0" smtClean="0">
                <a:solidFill>
                  <a:schemeClr val="tx2"/>
                </a:solidFill>
              </a:rPr>
              <a:t> </a:t>
            </a:r>
            <a:r>
              <a:rPr lang="el-GR" altLang="en-US" sz="1800" b="1" dirty="0" smtClean="0">
                <a:solidFill>
                  <a:schemeClr val="tx2"/>
                </a:solidFill>
              </a:rPr>
              <a:t>από </a:t>
            </a:r>
            <a:r>
              <a:rPr lang="en-US" altLang="en-US" sz="1800" b="1" dirty="0" smtClean="0">
                <a:solidFill>
                  <a:schemeClr val="tx2"/>
                </a:solidFill>
              </a:rPr>
              <a:t>3</a:t>
            </a:r>
            <a:r>
              <a:rPr lang="en-US" altLang="en-US" sz="1800" b="1" dirty="0">
                <a:solidFill>
                  <a:schemeClr val="tx2"/>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4093971301"/>
              </p:ext>
            </p:extLst>
          </p:nvPr>
        </p:nvGraphicFramePr>
        <p:xfrm>
          <a:off x="152400" y="1981200"/>
          <a:ext cx="8543543" cy="4072634"/>
        </p:xfrm>
        <a:graphic>
          <a:graphicData uri="http://schemas.openxmlformats.org/drawingml/2006/table">
            <a:tbl>
              <a:tblPr firstRow="1" firstCol="1" bandRow="1">
                <a:tableStyleId>{5940675A-B579-460E-94D1-54222C63F5DA}</a:tableStyleId>
              </a:tblPr>
              <a:tblGrid>
                <a:gridCol w="1143000"/>
                <a:gridCol w="152400"/>
                <a:gridCol w="685800"/>
                <a:gridCol w="914400"/>
                <a:gridCol w="533400"/>
                <a:gridCol w="685800"/>
                <a:gridCol w="756866"/>
                <a:gridCol w="157534"/>
                <a:gridCol w="914400"/>
                <a:gridCol w="609600"/>
                <a:gridCol w="609600"/>
                <a:gridCol w="212343"/>
                <a:gridCol w="541990"/>
                <a:gridCol w="626410"/>
              </a:tblGrid>
              <a:tr h="145793">
                <a:tc rowSpan="3">
                  <a:txBody>
                    <a:bodyPr/>
                    <a:lstStyle/>
                    <a:p>
                      <a:pPr>
                        <a:lnSpc>
                          <a:spcPts val="1000"/>
                        </a:lnSpc>
                        <a:spcAft>
                          <a:spcPts val="0"/>
                        </a:spcAft>
                      </a:pPr>
                      <a:r>
                        <a:rPr lang="el-GR" sz="1000" b="1" spc="-5" dirty="0">
                          <a:solidFill>
                            <a:schemeClr val="tx2"/>
                          </a:solidFill>
                          <a:effectLst/>
                        </a:rPr>
                        <a:t>Βήμα</a:t>
                      </a:r>
                      <a:r>
                        <a:rPr lang="el-GR" sz="1000" b="1" spc="80" dirty="0">
                          <a:solidFill>
                            <a:schemeClr val="tx2"/>
                          </a:solidFill>
                          <a:effectLst/>
                        </a:rPr>
                        <a:t> </a:t>
                      </a:r>
                      <a:r>
                        <a:rPr lang="el-GR" sz="1000" b="1" dirty="0">
                          <a:solidFill>
                            <a:schemeClr val="tx2"/>
                          </a:solidFill>
                          <a:effectLst/>
                        </a:rPr>
                        <a:t>4</a:t>
                      </a:r>
                      <a:r>
                        <a:rPr lang="el-GR" sz="1000" dirty="0">
                          <a:solidFill>
                            <a:schemeClr val="tx2"/>
                          </a:solidFill>
                          <a:effectLst/>
                        </a:rPr>
                        <a:t>: Υπολογισμός κόστους ανά ισοδύναμη μονάδα</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1000" u="sng">
                          <a:solidFill>
                            <a:schemeClr val="tx2"/>
                          </a:solidFill>
                          <a:effectLst/>
                        </a:rPr>
                        <a:t>Τρέχοντα Κόστη</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3">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3">
                  <a:txBody>
                    <a:bodyPr/>
                    <a:lstStyle/>
                    <a:p>
                      <a:pPr>
                        <a:lnSpc>
                          <a:spcPts val="1000"/>
                        </a:lnSpc>
                        <a:spcAft>
                          <a:spcPts val="0"/>
                        </a:spcAft>
                      </a:pPr>
                      <a:r>
                        <a:rPr lang="el-GR" sz="1000" u="sng" dirty="0" smtClean="0">
                          <a:solidFill>
                            <a:schemeClr val="tx2"/>
                          </a:solidFill>
                          <a:effectLst/>
                        </a:rPr>
                        <a:t>2</a:t>
                      </a:r>
                      <a:r>
                        <a:rPr lang="en-US" sz="1000" u="sng" dirty="0" smtClean="0">
                          <a:solidFill>
                            <a:schemeClr val="tx2"/>
                          </a:solidFill>
                          <a:effectLst/>
                        </a:rPr>
                        <a:t>10</a:t>
                      </a:r>
                      <a:r>
                        <a:rPr lang="el-GR" sz="1000" u="sng" dirty="0" smtClean="0">
                          <a:solidFill>
                            <a:schemeClr val="tx2"/>
                          </a:solidFill>
                          <a:effectLst/>
                        </a:rPr>
                        <a:t>.</a:t>
                      </a:r>
                      <a:r>
                        <a:rPr lang="en-US" sz="1000" u="sng" dirty="0" smtClean="0">
                          <a:solidFill>
                            <a:schemeClr val="tx2"/>
                          </a:solidFill>
                          <a:effectLst/>
                        </a:rPr>
                        <a:t>6</a:t>
                      </a:r>
                      <a:r>
                        <a:rPr lang="el-GR" sz="1000" u="sng" dirty="0" smtClean="0">
                          <a:solidFill>
                            <a:schemeClr val="tx2"/>
                          </a:solidFill>
                          <a:effectLst/>
                        </a:rPr>
                        <a:t>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3">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gridSpan="2">
                  <a:txBody>
                    <a:bodyPr/>
                    <a:lstStyle/>
                    <a:p>
                      <a:pPr marL="281305" algn="r">
                        <a:lnSpc>
                          <a:spcPts val="1000"/>
                        </a:lnSpc>
                        <a:spcAft>
                          <a:spcPts val="0"/>
                        </a:spcAft>
                      </a:pPr>
                      <a:r>
                        <a:rPr lang="en-US" sz="1000" u="sng" dirty="0" smtClean="0">
                          <a:solidFill>
                            <a:schemeClr val="tx2"/>
                          </a:solidFill>
                          <a:effectLst/>
                        </a:rPr>
                        <a:t>595.000</a:t>
                      </a:r>
                      <a:r>
                        <a:rPr lang="el-GR" sz="1000" u="sng" dirty="0" smtClean="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r>
              <a:tr h="217910">
                <a:tc vMerge="1">
                  <a:txBody>
                    <a:bodyPr/>
                    <a:lstStyle/>
                    <a:p>
                      <a:endParaRPr lang="en-US"/>
                    </a:p>
                  </a:txBody>
                  <a:tcPr/>
                </a:tc>
                <a:tc rowSpan="2" gridSpan="5">
                  <a:txBody>
                    <a:bodyPr/>
                    <a:lstStyle/>
                    <a:p>
                      <a:pPr>
                        <a:lnSpc>
                          <a:spcPts val="1000"/>
                        </a:lnSpc>
                        <a:spcAft>
                          <a:spcPts val="0"/>
                        </a:spcAft>
                      </a:pPr>
                      <a:r>
                        <a:rPr lang="el-GR" sz="1000" dirty="0">
                          <a:solidFill>
                            <a:schemeClr val="tx2"/>
                          </a:solidFill>
                          <a:effectLst/>
                        </a:rPr>
                        <a:t>Ισοδύναμες Μονάδες</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131214">
                <a:tc vMerge="1">
                  <a:txBody>
                    <a:bodyPr/>
                    <a:lstStyle/>
                    <a:p>
                      <a:endParaRPr lang="en-US"/>
                    </a:p>
                  </a:txBody>
                  <a:tcPr/>
                </a:tc>
                <a:tc gridSpan="5" v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nSpc>
                          <a:spcPts val="900"/>
                        </a:lnSpc>
                        <a:spcAft>
                          <a:spcPts val="0"/>
                        </a:spcAft>
                      </a:pPr>
                      <a:r>
                        <a:rPr lang="el-GR" sz="1000" dirty="0" smtClean="0">
                          <a:solidFill>
                            <a:schemeClr val="tx2"/>
                          </a:solidFill>
                          <a:effectLst/>
                        </a:rPr>
                        <a:t>4</a:t>
                      </a:r>
                      <a:r>
                        <a:rPr lang="en-US" sz="1000" dirty="0" smtClean="0">
                          <a:solidFill>
                            <a:schemeClr val="tx2"/>
                          </a:solidFill>
                          <a:effectLst/>
                        </a:rPr>
                        <a:t>21.</a:t>
                      </a:r>
                      <a:r>
                        <a:rPr lang="el-GR" sz="1000" dirty="0" smtClean="0">
                          <a:solidFill>
                            <a:schemeClr val="tx2"/>
                          </a:solidFill>
                          <a:effectLst/>
                        </a:rPr>
                        <a:t>0</a:t>
                      </a:r>
                      <a:r>
                        <a:rPr lang="en-US" sz="1000" dirty="0" smtClean="0">
                          <a:solidFill>
                            <a:schemeClr val="tx2"/>
                          </a:solidFill>
                          <a:effectLst/>
                        </a:rPr>
                        <a:t>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vMerge="1">
                  <a:txBody>
                    <a:bodyPr/>
                    <a:lstStyle/>
                    <a:p>
                      <a:endParaRPr lang="en-US"/>
                    </a:p>
                  </a:txBody>
                  <a:tcPr/>
                </a:tc>
                <a:tc gridSpan="2">
                  <a:txBody>
                    <a:bodyPr/>
                    <a:lstStyle/>
                    <a:p>
                      <a:pPr marL="333375" algn="r">
                        <a:lnSpc>
                          <a:spcPts val="900"/>
                        </a:lnSpc>
                        <a:spcAft>
                          <a:spcPts val="0"/>
                        </a:spcAft>
                      </a:pPr>
                      <a:r>
                        <a:rPr lang="en-US" sz="1000" dirty="0" smtClean="0">
                          <a:solidFill>
                            <a:schemeClr val="tx2"/>
                          </a:solidFill>
                          <a:effectLst/>
                        </a:rPr>
                        <a:t>404.800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1000">
                          <a:solidFill>
                            <a:schemeClr val="tx2"/>
                          </a:solidFill>
                          <a:effectLst/>
                        </a:rPr>
                        <a:t>Κόστος ανά ισοδύναμη μονάδα</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u="sng" dirty="0" smtClean="0">
                          <a:solidFill>
                            <a:schemeClr val="tx2"/>
                          </a:solidFill>
                          <a:effectLst/>
                        </a:rPr>
                        <a:t>1.9</a:t>
                      </a:r>
                      <a:r>
                        <a:rPr lang="en-US" sz="1000" u="sng" dirty="0" smtClean="0">
                          <a:solidFill>
                            <a:schemeClr val="tx2"/>
                          </a:solidFill>
                          <a:effectLst/>
                        </a:rPr>
                        <a:t>7</a:t>
                      </a:r>
                      <a:r>
                        <a:rPr lang="el-GR" sz="1000" u="sng" dirty="0" smtClean="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63500">
                        <a:lnSpc>
                          <a:spcPts val="1000"/>
                        </a:lnSpc>
                        <a:spcAft>
                          <a:spcPts val="0"/>
                        </a:spcAft>
                      </a:pPr>
                      <a:r>
                        <a:rPr lang="el-GR" sz="1000" u="sng" dirty="0" smtClean="0">
                          <a:solidFill>
                            <a:schemeClr val="tx2"/>
                          </a:solidFill>
                          <a:effectLst/>
                        </a:rPr>
                        <a:t>0.50$</a:t>
                      </a:r>
                      <a:r>
                        <a:rPr lang="en-US" sz="1000" u="sng" dirty="0" smtClean="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dirty="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457200" algn="r">
                        <a:lnSpc>
                          <a:spcPts val="1000"/>
                        </a:lnSpc>
                        <a:spcAft>
                          <a:spcPts val="0"/>
                        </a:spcAft>
                      </a:pPr>
                      <a:r>
                        <a:rPr lang="el-GR" sz="1000" u="sng" dirty="0" smtClean="0">
                          <a:solidFill>
                            <a:schemeClr val="tx2"/>
                          </a:solidFill>
                          <a:effectLst/>
                        </a:rPr>
                        <a:t>1.4</a:t>
                      </a:r>
                      <a:r>
                        <a:rPr lang="en-US" sz="1000" u="sng" dirty="0" smtClean="0">
                          <a:solidFill>
                            <a:schemeClr val="tx2"/>
                          </a:solidFill>
                          <a:effectLst/>
                        </a:rPr>
                        <a:t>7</a:t>
                      </a:r>
                      <a:r>
                        <a:rPr lang="el-GR" sz="1000" u="sng" dirty="0" smtClean="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41395">
                <a:tc rowSpan="2">
                  <a:txBody>
                    <a:bodyPr/>
                    <a:lstStyle/>
                    <a:p>
                      <a:pPr>
                        <a:lnSpc>
                          <a:spcPts val="1000"/>
                        </a:lnSpc>
                        <a:spcAft>
                          <a:spcPts val="0"/>
                        </a:spcAft>
                      </a:pPr>
                      <a:r>
                        <a:rPr lang="el-GR" sz="1000" b="1" spc="-5" dirty="0">
                          <a:solidFill>
                            <a:schemeClr val="tx2"/>
                          </a:solidFill>
                          <a:effectLst/>
                        </a:rPr>
                        <a:t>Βήμα</a:t>
                      </a:r>
                      <a:r>
                        <a:rPr lang="el-GR" sz="1000" b="1" spc="80" dirty="0">
                          <a:solidFill>
                            <a:schemeClr val="tx2"/>
                          </a:solidFill>
                          <a:effectLst/>
                        </a:rPr>
                        <a:t> </a:t>
                      </a:r>
                      <a:r>
                        <a:rPr lang="el-GR" sz="1000" b="1" dirty="0">
                          <a:solidFill>
                            <a:schemeClr val="tx2"/>
                          </a:solidFill>
                          <a:effectLst/>
                        </a:rPr>
                        <a:t>5</a:t>
                      </a:r>
                      <a:r>
                        <a:rPr lang="el-GR" sz="1000" dirty="0">
                          <a:solidFill>
                            <a:schemeClr val="tx2"/>
                          </a:solidFill>
                          <a:effectLst/>
                        </a:rPr>
                        <a:t>: Καταλογισμός κόστους στο κόστος παραχθέντων αγαθών και στα αποθέματα </a:t>
                      </a:r>
                      <a:r>
                        <a:rPr lang="el-GR" sz="1000" dirty="0" smtClean="0">
                          <a:solidFill>
                            <a:schemeClr val="tx2"/>
                          </a:solidFill>
                          <a:effectLst/>
                        </a:rPr>
                        <a:t>τέλους</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6">
                  <a:txBody>
                    <a:bodyPr/>
                    <a:lstStyle/>
                    <a:p>
                      <a:pPr algn="l">
                        <a:lnSpc>
                          <a:spcPts val="1000"/>
                        </a:lnSpc>
                        <a:spcAft>
                          <a:spcPts val="0"/>
                        </a:spcAft>
                      </a:pPr>
                      <a:r>
                        <a:rPr lang="el-GR" sz="1000" dirty="0" smtClean="0">
                          <a:solidFill>
                            <a:schemeClr val="tx2"/>
                          </a:solidFill>
                          <a:effectLst/>
                        </a:rPr>
                        <a:t>*Στρογγυλοποίηση</a:t>
                      </a:r>
                      <a:r>
                        <a:rPr lang="el-GR" sz="1000" baseline="0" dirty="0" smtClean="0">
                          <a:solidFill>
                            <a:schemeClr val="tx2"/>
                          </a:solidFill>
                          <a:effectLst/>
                        </a:rPr>
                        <a:t> στο πλησιέστερο σεντ</a:t>
                      </a: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369995">
                <a:tc vMerge="1">
                  <a:txBody>
                    <a:bodyPr/>
                    <a:lstStyle/>
                    <a:p>
                      <a:endParaRPr lang="en-US"/>
                    </a:p>
                  </a:txBody>
                  <a:tcPr/>
                </a:tc>
                <a:tc gridSpan="5">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l-GR" sz="1000" dirty="0" smtClean="0">
                          <a:solidFill>
                            <a:schemeClr val="tx2"/>
                          </a:solidFill>
                          <a:effectLst/>
                        </a:rPr>
                        <a:t>Κόστος παραχθέντων αγαθών και μεταφερθέντω</a:t>
                      </a:r>
                      <a:r>
                        <a:rPr lang="en-US" sz="1000" dirty="0" smtClean="0">
                          <a:solidFill>
                            <a:schemeClr val="tx2"/>
                          </a:solidFill>
                          <a:effectLst/>
                        </a:rPr>
                        <a:t>n</a:t>
                      </a:r>
                      <a:r>
                        <a:rPr lang="en-US" sz="1000" baseline="0" dirty="0" smtClean="0">
                          <a:solidFill>
                            <a:schemeClr val="tx2"/>
                          </a:solidFill>
                          <a:effectLst/>
                        </a:rPr>
                        <a:t> (</a:t>
                      </a:r>
                      <a:r>
                        <a:rPr lang="el-GR" sz="1000" baseline="0" dirty="0" smtClean="0">
                          <a:solidFill>
                            <a:schemeClr val="tx2"/>
                          </a:solidFill>
                          <a:effectLst/>
                        </a:rPr>
                        <a:t>συν τη στρογγυλοποίηση των 44$)</a:t>
                      </a:r>
                      <a:endParaRPr lang="en-US" sz="1000"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786.862$</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l-GR" sz="1000" dirty="0" smtClean="0">
                          <a:solidFill>
                            <a:schemeClr val="tx2"/>
                          </a:solidFill>
                          <a:effectLst/>
                          <a:latin typeface="Times New Roman" panose="02020603050405020304" pitchFamily="18" charset="0"/>
                          <a:ea typeface="Times New Roman" panose="02020603050405020304" pitchFamily="18" charset="0"/>
                        </a:rPr>
                        <a:t>(399.400 </a:t>
                      </a:r>
                      <a:r>
                        <a:rPr lang="en-US" sz="1000" dirty="0" smtClean="0">
                          <a:solidFill>
                            <a:schemeClr val="tx2"/>
                          </a:solidFill>
                          <a:effectLst/>
                          <a:latin typeface="Times New Roman" panose="02020603050405020304" pitchFamily="18" charset="0"/>
                          <a:ea typeface="Times New Roman" panose="02020603050405020304" pitchFamily="18" charset="0"/>
                        </a:rPr>
                        <a:t>x </a:t>
                      </a:r>
                      <a:r>
                        <a:rPr lang="el-GR" sz="1000" dirty="0" smtClean="0">
                          <a:solidFill>
                            <a:schemeClr val="tx2"/>
                          </a:solidFill>
                          <a:effectLst/>
                          <a:latin typeface="Times New Roman" panose="02020603050405020304" pitchFamily="18" charset="0"/>
                          <a:ea typeface="Times New Roman" panose="02020603050405020304" pitchFamily="18" charset="0"/>
                        </a:rPr>
                        <a:t>0.50$)</a:t>
                      </a:r>
                      <a:r>
                        <a:rPr lang="el-GR" sz="1000" baseline="0" dirty="0" smtClean="0">
                          <a:solidFill>
                            <a:schemeClr val="tx2"/>
                          </a:solidFill>
                          <a:effectLst/>
                          <a:latin typeface="Times New Roman" panose="02020603050405020304" pitchFamily="18" charset="0"/>
                          <a:ea typeface="Times New Roman" panose="02020603050405020304" pitchFamily="18" charset="0"/>
                        </a:rPr>
                        <a:t> </a:t>
                      </a:r>
                      <a:endParaRPr lang="en-US" sz="1000"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r>
                        <a:rPr lang="el-GR" sz="1000" dirty="0" smtClean="0"/>
                        <a:t>+</a:t>
                      </a:r>
                      <a:endParaRPr lang="en-US" sz="1000"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lang="el-GR" sz="1000" dirty="0" smtClean="0">
                          <a:solidFill>
                            <a:schemeClr val="tx2"/>
                          </a:solidFill>
                          <a:effectLst/>
                          <a:latin typeface="Times New Roman" panose="02020603050405020304" pitchFamily="18" charset="0"/>
                          <a:ea typeface="Times New Roman" panose="02020603050405020304" pitchFamily="18" charset="0"/>
                        </a:rPr>
                        <a:t>(399.400 </a:t>
                      </a:r>
                      <a:r>
                        <a:rPr lang="en-US" sz="1000" dirty="0" smtClean="0">
                          <a:solidFill>
                            <a:schemeClr val="tx2"/>
                          </a:solidFill>
                          <a:effectLst/>
                          <a:latin typeface="Times New Roman" panose="02020603050405020304" pitchFamily="18" charset="0"/>
                          <a:ea typeface="Times New Roman" panose="02020603050405020304" pitchFamily="18" charset="0"/>
                        </a:rPr>
                        <a:t>x </a:t>
                      </a:r>
                      <a:r>
                        <a:rPr lang="el-GR" sz="1000" dirty="0" smtClean="0">
                          <a:solidFill>
                            <a:schemeClr val="tx2"/>
                          </a:solidFill>
                          <a:effectLst/>
                          <a:latin typeface="Times New Roman" panose="02020603050405020304" pitchFamily="18" charset="0"/>
                          <a:ea typeface="Times New Roman" panose="02020603050405020304" pitchFamily="18" charset="0"/>
                        </a:rPr>
                        <a:t>1.47$)</a:t>
                      </a:r>
                      <a:endParaRPr lang="en-US" sz="1000" dirty="0" smtClean="0">
                        <a:solidFill>
                          <a:schemeClr val="tx2"/>
                        </a:solidFill>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ts val="1000"/>
                        </a:lnSpc>
                        <a:spcBef>
                          <a:spcPts val="0"/>
                        </a:spcBef>
                        <a:spcAft>
                          <a:spcPts val="0"/>
                        </a:spcAft>
                        <a:buClrTx/>
                        <a:buSzTx/>
                        <a:buFontTx/>
                        <a:buNone/>
                        <a:tabLst/>
                        <a:defRPr/>
                      </a:pPr>
                      <a:endParaRPr lang="en-US" sz="1000"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1000">
                          <a:solidFill>
                            <a:schemeClr val="tx2"/>
                          </a:solidFill>
                          <a:effectLst/>
                        </a:rPr>
                        <a:t>Αποθέματα τέλους</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u="sng" dirty="0">
                          <a:solidFill>
                            <a:schemeClr val="tx2"/>
                          </a:solidFill>
                          <a:effectLst/>
                          <a:uFill>
                            <a:solidFill>
                              <a:srgbClr val="363435"/>
                            </a:solidFill>
                          </a:uFill>
                        </a:rPr>
                        <a:t>  </a:t>
                      </a:r>
                      <a:r>
                        <a:rPr lang="el-GR" sz="1000" u="sng" spc="110" dirty="0">
                          <a:solidFill>
                            <a:schemeClr val="tx2"/>
                          </a:solidFill>
                          <a:effectLst/>
                          <a:uFill>
                            <a:solidFill>
                              <a:srgbClr val="363435"/>
                            </a:solidFill>
                          </a:uFill>
                        </a:rPr>
                        <a:t> </a:t>
                      </a:r>
                      <a:r>
                        <a:rPr lang="el-GR" sz="1000" u="sng" dirty="0" smtClean="0">
                          <a:solidFill>
                            <a:schemeClr val="tx2"/>
                          </a:solidFill>
                          <a:effectLst/>
                          <a:uFill>
                            <a:solidFill>
                              <a:srgbClr val="363435"/>
                            </a:solidFill>
                          </a:uFill>
                        </a:rPr>
                        <a:t>18.792</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n-US" sz="1000">
                          <a:solidFill>
                            <a:schemeClr val="tx2"/>
                          </a:solidFill>
                          <a:effectLst/>
                        </a:rPr>
                        <a:t>=</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n-US" sz="1000" spc="170" dirty="0">
                          <a:solidFill>
                            <a:schemeClr val="tx2"/>
                          </a:solidFill>
                          <a:effectLst/>
                        </a:rPr>
                        <a:t> </a:t>
                      </a:r>
                      <a:r>
                        <a:rPr lang="en-US" sz="1000" dirty="0" smtClean="0">
                          <a:solidFill>
                            <a:schemeClr val="tx2"/>
                          </a:solidFill>
                          <a:effectLst/>
                        </a:rPr>
                        <a:t>(</a:t>
                      </a:r>
                      <a:r>
                        <a:rPr lang="el-GR" sz="1000" dirty="0" smtClean="0">
                          <a:solidFill>
                            <a:schemeClr val="tx2"/>
                          </a:solidFill>
                          <a:effectLst/>
                        </a:rPr>
                        <a:t>21</a:t>
                      </a:r>
                      <a:r>
                        <a:rPr lang="en-US" sz="1000" dirty="0" smtClean="0">
                          <a:solidFill>
                            <a:schemeClr val="tx2"/>
                          </a:solidFill>
                          <a:effectLst/>
                        </a:rPr>
                        <a:t>.</a:t>
                      </a:r>
                      <a:r>
                        <a:rPr lang="el-GR" sz="1000" dirty="0" smtClean="0">
                          <a:solidFill>
                            <a:schemeClr val="tx2"/>
                          </a:solidFill>
                          <a:effectLst/>
                        </a:rPr>
                        <a:t>6</a:t>
                      </a:r>
                      <a:r>
                        <a:rPr lang="en-US" sz="1000" dirty="0" smtClean="0">
                          <a:solidFill>
                            <a:schemeClr val="tx2"/>
                          </a:solidFill>
                          <a:effectLst/>
                        </a:rPr>
                        <a:t>00</a:t>
                      </a:r>
                      <a:r>
                        <a:rPr lang="en-US" sz="1000" spc="-80" dirty="0" smtClean="0">
                          <a:solidFill>
                            <a:schemeClr val="tx2"/>
                          </a:solidFill>
                          <a:effectLst/>
                        </a:rPr>
                        <a:t> </a:t>
                      </a:r>
                      <a:r>
                        <a:rPr lang="en-US" sz="1000" dirty="0">
                          <a:solidFill>
                            <a:schemeClr val="tx2"/>
                          </a:solidFill>
                          <a:effectLst/>
                        </a:rPr>
                        <a:t>x</a:t>
                      </a:r>
                      <a:r>
                        <a:rPr lang="en-US" sz="1000" spc="-185" dirty="0">
                          <a:solidFill>
                            <a:schemeClr val="tx2"/>
                          </a:solidFill>
                          <a:effectLst/>
                        </a:rPr>
                        <a:t> </a:t>
                      </a:r>
                      <a:r>
                        <a:rPr lang="el-GR" sz="1000" spc="0" dirty="0" smtClean="0">
                          <a:solidFill>
                            <a:schemeClr val="tx2"/>
                          </a:solidFill>
                          <a:effectLst/>
                        </a:rPr>
                        <a:t>0</a:t>
                      </a:r>
                      <a:r>
                        <a:rPr lang="en-US" sz="1000" dirty="0" smtClean="0">
                          <a:solidFill>
                            <a:schemeClr val="tx2"/>
                          </a:solidFill>
                          <a:effectLst/>
                        </a:rPr>
                        <a:t>.</a:t>
                      </a:r>
                      <a:r>
                        <a:rPr lang="el-GR" sz="1000" dirty="0" smtClean="0">
                          <a:solidFill>
                            <a:schemeClr val="tx2"/>
                          </a:solidFill>
                          <a:effectLst/>
                        </a:rPr>
                        <a:t>5</a:t>
                      </a:r>
                      <a:r>
                        <a:rPr lang="en-US" sz="1000" dirty="0" smtClean="0">
                          <a:solidFill>
                            <a:schemeClr val="tx2"/>
                          </a:solidFill>
                          <a:effectLst/>
                        </a:rPr>
                        <a:t>0</a:t>
                      </a:r>
                      <a:r>
                        <a:rPr lang="el-GR" sz="1000" dirty="0">
                          <a:solidFill>
                            <a:schemeClr val="tx2"/>
                          </a:solidFill>
                          <a:effectLst/>
                        </a:rPr>
                        <a:t>$</a:t>
                      </a:r>
                      <a:r>
                        <a:rPr lang="en-US" sz="1000" dirty="0" smtClean="0">
                          <a:solidFill>
                            <a:schemeClr val="tx2"/>
                          </a:solidFill>
                          <a:effectLst/>
                        </a:rPr>
                        <a:t>)</a:t>
                      </a:r>
                      <a:r>
                        <a:rPr lang="el-GR" sz="1000" dirty="0" smtClean="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n-US" sz="1000" dirty="0">
                          <a:solidFill>
                            <a:schemeClr val="tx2"/>
                          </a:solidFill>
                          <a:effectLst/>
                        </a:rPr>
                        <a:t>+</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marL="180975" algn="r">
                        <a:lnSpc>
                          <a:spcPts val="1000"/>
                        </a:lnSpc>
                        <a:spcAft>
                          <a:spcPts val="0"/>
                        </a:spcAft>
                      </a:pPr>
                      <a:r>
                        <a:rPr lang="el-GR" sz="1000" dirty="0" smtClean="0">
                          <a:solidFill>
                            <a:schemeClr val="tx2"/>
                          </a:solidFill>
                          <a:effectLst/>
                        </a:rPr>
                        <a:t>(5.400 </a:t>
                      </a:r>
                      <a:r>
                        <a:rPr lang="en-US" sz="1000" dirty="0" smtClean="0">
                          <a:solidFill>
                            <a:schemeClr val="tx2"/>
                          </a:solidFill>
                          <a:effectLst/>
                        </a:rPr>
                        <a:t>x </a:t>
                      </a:r>
                      <a:r>
                        <a:rPr lang="el-GR" sz="1000" dirty="0" smtClean="0">
                          <a:solidFill>
                            <a:schemeClr val="tx2"/>
                          </a:solidFill>
                          <a:effectLst/>
                        </a:rPr>
                        <a:t>1.47$)</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58140">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1000">
                          <a:solidFill>
                            <a:schemeClr val="tx2"/>
                          </a:solidFill>
                          <a:effectLst/>
                        </a:rPr>
                        <a:t>Συνολικά κόστη</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u="sng" dirty="0" smtClean="0">
                          <a:solidFill>
                            <a:schemeClr val="tx2"/>
                          </a:solidFill>
                          <a:effectLst/>
                        </a:rPr>
                        <a:t>805.600$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36693">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5">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5400">
                        <a:lnSpc>
                          <a:spcPts val="1000"/>
                        </a:lnSpc>
                        <a:spcAft>
                          <a:spcPts val="0"/>
                        </a:spcAft>
                      </a:pPr>
                      <a:r>
                        <a:rPr lang="en-US"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2">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58140">
                <a:tc gridSpan="7">
                  <a:txBody>
                    <a:bodyPr/>
                    <a:lstStyle/>
                    <a:p>
                      <a:pPr marL="25400" algn="ctr">
                        <a:lnSpc>
                          <a:spcPts val="1000"/>
                        </a:lnSpc>
                        <a:spcAft>
                          <a:spcPts val="0"/>
                        </a:spcAft>
                      </a:pPr>
                      <a:r>
                        <a:rPr lang="el-GR" sz="1000" b="1" spc="-40" dirty="0">
                          <a:solidFill>
                            <a:schemeClr val="tx2"/>
                          </a:solidFill>
                          <a:effectLst/>
                        </a:rPr>
                        <a:t>Λογαριασμός Αποθέματα Ημικατεργασμένων: Σύνοψη Κόστους</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ts val="1000"/>
                        </a:lnSpc>
                        <a:spcAft>
                          <a:spcPts val="0"/>
                        </a:spcAft>
                      </a:pPr>
                      <a:r>
                        <a:rPr lang="el-GR" sz="1000" b="1">
                          <a:solidFill>
                            <a:schemeClr val="tx2"/>
                          </a:solidFill>
                          <a:effectLst/>
                        </a:rPr>
                        <a:t> </a:t>
                      </a:r>
                      <a:endParaRPr lang="en-US" sz="1000" b="1">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6">
                  <a:txBody>
                    <a:bodyPr/>
                    <a:lstStyle/>
                    <a:p>
                      <a:pPr marL="25400" algn="ctr">
                        <a:lnSpc>
                          <a:spcPts val="1000"/>
                        </a:lnSpc>
                        <a:spcAft>
                          <a:spcPts val="0"/>
                        </a:spcAft>
                      </a:pPr>
                      <a:r>
                        <a:rPr lang="el-GR" sz="1000" b="1" spc="-40" dirty="0">
                          <a:solidFill>
                            <a:schemeClr val="tx2"/>
                          </a:solidFill>
                          <a:effectLst/>
                        </a:rPr>
                        <a:t>Λογαριασμός Αποθέματα Ημικατεργασμένων: Σύνοψη Μονάδας</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9856">
                <a:tc gridSpan="2">
                  <a:txBody>
                    <a:bodyPr/>
                    <a:lstStyle/>
                    <a:p>
                      <a:pPr marL="25400">
                        <a:lnSpc>
                          <a:spcPts val="1000"/>
                        </a:lnSpc>
                        <a:spcAft>
                          <a:spcPts val="0"/>
                        </a:spcAft>
                      </a:pPr>
                      <a:r>
                        <a:rPr lang="el-GR" sz="1000">
                          <a:solidFill>
                            <a:schemeClr val="tx2"/>
                          </a:solidFill>
                          <a:effectLst/>
                        </a:rPr>
                        <a:t>Υπ. Αρχής</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19.900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dirty="0">
                          <a:solidFill>
                            <a:schemeClr val="tx2"/>
                          </a:solidFill>
                          <a:effectLst/>
                        </a:rPr>
                        <a:t>Κόστος παραχθέντων αγαθών και μεταφερθέντων</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dirty="0" smtClean="0">
                          <a:solidFill>
                            <a:schemeClr val="tx2"/>
                          </a:solidFill>
                          <a:effectLst/>
                        </a:rPr>
                        <a:t>786.862</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25400">
                        <a:lnSpc>
                          <a:spcPts val="1000"/>
                        </a:lnSpc>
                        <a:spcAft>
                          <a:spcPts val="0"/>
                        </a:spcAft>
                      </a:pPr>
                      <a:r>
                        <a:rPr lang="el-GR" sz="1000" dirty="0">
                          <a:solidFill>
                            <a:schemeClr val="tx2"/>
                          </a:solidFill>
                          <a:effectLst/>
                        </a:rPr>
                        <a:t>Υπ. Αρχής</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16.000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dirty="0">
                          <a:solidFill>
                            <a:schemeClr val="tx2"/>
                          </a:solidFill>
                          <a:effectLst/>
                        </a:rPr>
                        <a:t>Μονάδες </a:t>
                      </a:r>
                      <a:r>
                        <a:rPr lang="el-GR" sz="1000" dirty="0" smtClean="0">
                          <a:solidFill>
                            <a:schemeClr val="tx2"/>
                          </a:solidFill>
                          <a:effectLst/>
                        </a:rPr>
                        <a:t>που </a:t>
                      </a:r>
                      <a:r>
                        <a:rPr lang="el-GR" sz="1000" dirty="0">
                          <a:solidFill>
                            <a:schemeClr val="tx2"/>
                          </a:solidFill>
                          <a:effectLst/>
                        </a:rPr>
                        <a:t>μεταφέρθηκαν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lnSpc>
                          <a:spcPts val="1000"/>
                        </a:lnSpc>
                        <a:spcAft>
                          <a:spcPts val="0"/>
                        </a:spcAft>
                      </a:pPr>
                      <a:r>
                        <a:rPr lang="el-GR" sz="1000" dirty="0" smtClean="0">
                          <a:solidFill>
                            <a:schemeClr val="tx2"/>
                          </a:solidFill>
                          <a:effectLst/>
                        </a:rPr>
                        <a:t>399.400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C4B5"/>
                    </a:solidFill>
                  </a:tcPr>
                </a:tc>
              </a:tr>
              <a:tr h="282475">
                <a:tc gridSpan="2">
                  <a:txBody>
                    <a:bodyPr/>
                    <a:lstStyle/>
                    <a:p>
                      <a:pPr marL="25400">
                        <a:lnSpc>
                          <a:spcPts val="1000"/>
                        </a:lnSpc>
                        <a:spcAft>
                          <a:spcPts val="0"/>
                        </a:spcAft>
                      </a:pPr>
                      <a:r>
                        <a:rPr lang="el-GR" sz="1000">
                          <a:solidFill>
                            <a:schemeClr val="tx2"/>
                          </a:solidFill>
                          <a:effectLst/>
                        </a:rPr>
                        <a:t>Άμεσα Υλικά</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202.500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Μονάδες που ξεκίνησαν</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405.000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45793">
                <a:tc gridSpan="2">
                  <a:txBody>
                    <a:bodyPr/>
                    <a:lstStyle/>
                    <a:p>
                      <a:pPr marL="25400">
                        <a:lnSpc>
                          <a:spcPts val="1000"/>
                        </a:lnSpc>
                        <a:spcAft>
                          <a:spcPts val="0"/>
                        </a:spcAft>
                      </a:pPr>
                      <a:r>
                        <a:rPr lang="el-GR" sz="1000">
                          <a:solidFill>
                            <a:schemeClr val="tx2"/>
                          </a:solidFill>
                          <a:effectLst/>
                        </a:rPr>
                        <a:t>Κόστη μετατροπής</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1000" dirty="0" smtClean="0">
                          <a:solidFill>
                            <a:schemeClr val="tx2"/>
                          </a:solidFill>
                          <a:effectLst/>
                          <a:latin typeface="Times New Roman" panose="02020603050405020304" pitchFamily="18" charset="0"/>
                          <a:ea typeface="Times New Roman" panose="02020603050405020304" pitchFamily="18" charset="0"/>
                        </a:rPr>
                        <a:t>583.200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b="1" dirty="0">
                          <a:solidFill>
                            <a:schemeClr val="tx2"/>
                          </a:solidFill>
                          <a:effectLst/>
                        </a:rPr>
                        <a:t> </a:t>
                      </a:r>
                      <a:r>
                        <a:rPr lang="el-GR" sz="1000" b="1" dirty="0" smtClean="0">
                          <a:solidFill>
                            <a:schemeClr val="tx2"/>
                          </a:solidFill>
                          <a:effectLst/>
                        </a:rPr>
                        <a:t>Υπ.</a:t>
                      </a:r>
                      <a:r>
                        <a:rPr lang="el-GR" sz="1000" b="1" baseline="0" dirty="0" smtClean="0">
                          <a:solidFill>
                            <a:schemeClr val="tx2"/>
                          </a:solidFill>
                          <a:effectLst/>
                        </a:rPr>
                        <a:t> Τέλους</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r>
                        <a:rPr lang="el-GR" sz="1000" b="1" dirty="0" smtClean="0">
                          <a:solidFill>
                            <a:schemeClr val="tx2"/>
                          </a:solidFill>
                          <a:effectLst/>
                          <a:latin typeface="Times New Roman" panose="02020603050405020304" pitchFamily="18" charset="0"/>
                          <a:ea typeface="Times New Roman" panose="02020603050405020304" pitchFamily="18" charset="0"/>
                        </a:rPr>
                        <a:t>21.600</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72897">
                <a:tc gridSpan="2">
                  <a:txBody>
                    <a:bodyPr/>
                    <a:lstStyle/>
                    <a:p>
                      <a:pPr marL="25400">
                        <a:lnSpc>
                          <a:spcPts val="1000"/>
                        </a:lnSpc>
                        <a:spcAft>
                          <a:spcPts val="0"/>
                        </a:spcAft>
                      </a:pPr>
                      <a:r>
                        <a:rPr lang="el-GR" sz="1000" b="1" dirty="0">
                          <a:solidFill>
                            <a:schemeClr val="tx2"/>
                          </a:solidFill>
                          <a:effectLst/>
                        </a:rPr>
                        <a:t>Υπ. Τέλους</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r>
                        <a:rPr lang="el-GR" sz="1000" b="1" dirty="0" smtClean="0">
                          <a:solidFill>
                            <a:schemeClr val="tx2"/>
                          </a:solidFill>
                          <a:effectLst/>
                          <a:latin typeface="Times New Roman" panose="02020603050405020304" pitchFamily="18" charset="0"/>
                          <a:ea typeface="Times New Roman" panose="02020603050405020304" pitchFamily="18" charset="0"/>
                        </a:rPr>
                        <a:t>18.738</a:t>
                      </a: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25400">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r>
                        <a:rPr lang="el-GR" sz="1000" dirty="0">
                          <a:solidFill>
                            <a:schemeClr val="tx2"/>
                          </a:solidFill>
                          <a:effectLst/>
                        </a:rPr>
                        <a:t> </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0">
                <a:tc gridSpan="2">
                  <a:txBody>
                    <a:bodyPr/>
                    <a:lstStyle/>
                    <a:p>
                      <a:pPr marL="25400">
                        <a:lnSpc>
                          <a:spcPts val="1000"/>
                        </a:lnSpc>
                        <a:spcAft>
                          <a:spcPts val="0"/>
                        </a:spcAft>
                      </a:pP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25400" algn="r">
                        <a:lnSpc>
                          <a:spcPts val="1000"/>
                        </a:lnSpc>
                        <a:spcAft>
                          <a:spcPts val="0"/>
                        </a:spcAft>
                      </a:pPr>
                      <a:endParaRPr lang="en-US" sz="10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marL="25400">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25400" algn="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marL="25400">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a:txBody>
                    <a:bodyPr/>
                    <a:lstStyle/>
                    <a:p>
                      <a:pPr algn="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145793">
                <a:tc gridSpan="14">
                  <a:txBody>
                    <a:bodyPr/>
                    <a:lstStyle/>
                    <a:p>
                      <a:pPr marL="25400">
                        <a:lnSpc>
                          <a:spcPts val="1000"/>
                        </a:lnSpc>
                        <a:spcAft>
                          <a:spcPts val="0"/>
                        </a:spcAft>
                      </a:pPr>
                      <a:r>
                        <a:rPr lang="el-GR" sz="1000" b="0" dirty="0" smtClean="0">
                          <a:solidFill>
                            <a:schemeClr val="tx2"/>
                          </a:solidFill>
                          <a:effectLst/>
                          <a:latin typeface="Times New Roman" panose="02020603050405020304" pitchFamily="18" charset="0"/>
                          <a:ea typeface="Times New Roman" panose="02020603050405020304" pitchFamily="18" charset="0"/>
                        </a:rPr>
                        <a:t>2. Το ποσό των 786.808$ θα πρέπει</a:t>
                      </a:r>
                      <a:r>
                        <a:rPr lang="el-GR" sz="1000" b="0" baseline="0" dirty="0" smtClean="0">
                          <a:solidFill>
                            <a:schemeClr val="tx2"/>
                          </a:solidFill>
                          <a:effectLst/>
                          <a:latin typeface="Times New Roman" panose="02020603050405020304" pitchFamily="18" charset="0"/>
                          <a:ea typeface="Times New Roman" panose="02020603050405020304" pitchFamily="18" charset="0"/>
                        </a:rPr>
                        <a:t> να μεταφερθεί στο λογαριασμό Αποθέματα Ημικατεργασμένων του Τμήματος Συσκευασίας</a:t>
                      </a: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64179">
                <a:tc gridSpan="4">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1000" b="0" baseline="0" dirty="0" smtClean="0">
                          <a:solidFill>
                            <a:schemeClr val="tx2"/>
                          </a:solidFill>
                          <a:effectLst/>
                          <a:latin typeface="Times New Roman" panose="02020603050405020304" pitchFamily="18" charset="0"/>
                          <a:ea typeface="Times New Roman" panose="02020603050405020304" pitchFamily="18" charset="0"/>
                        </a:rPr>
                        <a:t>Αποθέματα Ημικατεργασμένων (Τμήμα Συσκευασίας)</a:t>
                      </a:r>
                      <a:endParaRPr lang="en-US" sz="1000" b="0"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endParaRPr lang="en-US" sz="800" b="1"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1000" b="0" dirty="0" smtClean="0">
                          <a:solidFill>
                            <a:schemeClr val="tx2"/>
                          </a:solidFill>
                          <a:effectLst/>
                        </a:rPr>
                        <a:t>786.862</a:t>
                      </a:r>
                      <a:endParaRPr lang="en-US" sz="1000" b="0" dirty="0" smtClean="0">
                        <a:solidFill>
                          <a:schemeClr val="tx2"/>
                        </a:solidFill>
                        <a:effectLst/>
                        <a:latin typeface="Times New Roman" panose="02020603050405020304" pitchFamily="18" charset="0"/>
                        <a:ea typeface="Times New Roman" panose="02020603050405020304" pitchFamily="18" charset="0"/>
                      </a:endParaRPr>
                    </a:p>
                    <a:p>
                      <a:pPr marL="25400" marR="0" lvl="0" indent="0" algn="l" defTabSz="457200" rtl="0" eaLnBrk="1" fontAlgn="auto" latinLnBrk="0" hangingPunct="1">
                        <a:lnSpc>
                          <a:spcPts val="1000"/>
                        </a:lnSpc>
                        <a:spcBef>
                          <a:spcPts val="0"/>
                        </a:spcBef>
                        <a:spcAft>
                          <a:spcPts val="0"/>
                        </a:spcAft>
                        <a:buClrTx/>
                        <a:buSzTx/>
                        <a:buFontTx/>
                        <a:buNone/>
                        <a:tabLst/>
                        <a:defRPr/>
                      </a:pPr>
                      <a:endParaRPr lang="en-US" sz="1000" b="0" dirty="0" smtClean="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4">
                  <a:txBody>
                    <a:bodyPr/>
                    <a:lstStyle/>
                    <a:p>
                      <a:endParaRPr lang="en-US" sz="1000" b="0"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r h="264179">
                <a:tc gridSpan="4">
                  <a:txBody>
                    <a:bodyPr/>
                    <a:lstStyle/>
                    <a:p>
                      <a:pPr marL="25400">
                        <a:lnSpc>
                          <a:spcPts val="1000"/>
                        </a:lnSpc>
                        <a:spcAft>
                          <a:spcPts val="0"/>
                        </a:spcAft>
                      </a:pPr>
                      <a:r>
                        <a:rPr lang="el-GR" sz="1000" b="0" baseline="0" dirty="0" smtClean="0">
                          <a:solidFill>
                            <a:schemeClr val="tx2"/>
                          </a:solidFill>
                          <a:effectLst/>
                          <a:latin typeface="Times New Roman" panose="02020603050405020304" pitchFamily="18" charset="0"/>
                          <a:ea typeface="Times New Roman" panose="02020603050405020304" pitchFamily="18" charset="0"/>
                        </a:rPr>
                        <a:t>    Αποθέματα Ημικατεργασμένων (Τμήμα Ανάμειξης)</a:t>
                      </a: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marL="25400" algn="r">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b="1"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b="0" dirty="0"/>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4">
                  <a:txBody>
                    <a:bodyPr/>
                    <a:lstStyle/>
                    <a:p>
                      <a:pPr marL="25400" marR="0" lvl="0" indent="0" algn="l" defTabSz="457200" rtl="0" eaLnBrk="1" fontAlgn="auto" latinLnBrk="0" hangingPunct="1">
                        <a:lnSpc>
                          <a:spcPts val="1000"/>
                        </a:lnSpc>
                        <a:spcBef>
                          <a:spcPts val="0"/>
                        </a:spcBef>
                        <a:spcAft>
                          <a:spcPts val="0"/>
                        </a:spcAft>
                        <a:buClrTx/>
                        <a:buSzTx/>
                        <a:buFontTx/>
                        <a:buNone/>
                        <a:tabLst/>
                        <a:defRPr/>
                      </a:pPr>
                      <a:r>
                        <a:rPr lang="el-GR" sz="1000" b="0" dirty="0" smtClean="0">
                          <a:solidFill>
                            <a:schemeClr val="tx2"/>
                          </a:solidFill>
                          <a:effectLst/>
                        </a:rPr>
                        <a:t>786.862</a:t>
                      </a:r>
                      <a:endParaRPr lang="en-US" sz="1000" b="0" dirty="0" smtClean="0">
                        <a:solidFill>
                          <a:schemeClr val="tx2"/>
                        </a:solidFill>
                        <a:effectLst/>
                        <a:latin typeface="Times New Roman" panose="02020603050405020304" pitchFamily="18" charset="0"/>
                        <a:ea typeface="Times New Roman" panose="02020603050405020304" pitchFamily="18" charset="0"/>
                      </a:endParaRPr>
                    </a:p>
                    <a:p>
                      <a:pPr marL="25400">
                        <a:lnSpc>
                          <a:spcPts val="1000"/>
                        </a:lnSpc>
                        <a:spcAft>
                          <a:spcPts val="0"/>
                        </a:spcAft>
                      </a:pP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pPr marL="25400" algn="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25400">
                        <a:lnSpc>
                          <a:spcPts val="1000"/>
                        </a:lnSpc>
                        <a:spcAft>
                          <a:spcPts val="0"/>
                        </a:spcAft>
                      </a:pPr>
                      <a:endParaRPr lang="en-US" sz="8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ts val="1000"/>
                        </a:lnSpc>
                        <a:spcAft>
                          <a:spcPts val="0"/>
                        </a:spcAft>
                      </a:pP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gridSpan="3">
                  <a:txBody>
                    <a:bodyPr/>
                    <a:lstStyle/>
                    <a:p>
                      <a:pPr>
                        <a:lnSpc>
                          <a:spcPts val="1000"/>
                        </a:lnSpc>
                        <a:spcAft>
                          <a:spcPts val="0"/>
                        </a:spcAft>
                      </a:pPr>
                      <a:endParaRPr lang="en-US" sz="1000" b="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nSpc>
                          <a:spcPts val="1000"/>
                        </a:lnSpc>
                        <a:spcAft>
                          <a:spcPts val="0"/>
                        </a:spcAft>
                      </a:pP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34543" marR="34543"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C4B5"/>
                    </a:solidFill>
                  </a:tcPr>
                </a:tc>
              </a:tr>
            </a:tbl>
          </a:graphicData>
        </a:graphic>
      </p:graphicFrame>
    </p:spTree>
    <p:extLst>
      <p:ext uri="{BB962C8B-B14F-4D97-AF65-F5344CB8AC3E}">
        <p14:creationId xmlns:p14="http://schemas.microsoft.com/office/powerpoint/2010/main" val="39734086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76200"/>
            <a:ext cx="8382000" cy="990600"/>
          </a:xfrm>
        </p:spPr>
        <p:txBody>
          <a:bodyPr/>
          <a:lstStyle/>
          <a:p>
            <a:r>
              <a:rPr lang="el-GR" altLang="en-US" dirty="0"/>
              <a:t>ΕΝΟΤΗΤΑ 3: 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Προγραμματισμός</a:t>
            </a:r>
            <a:endParaRPr lang="el-GR"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Εκτέλεση</a:t>
            </a:r>
            <a:endParaRPr lang="el-GR"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Επικοινωνία</a:t>
            </a:r>
            <a:endParaRPr lang="en-US" altLang="en-US" dirty="0">
              <a:latin typeface="Tw Cen MT" panose="020B0602020104020603" pitchFamily="34" charset="0"/>
              <a:cs typeface="Times New Roman" panose="02020603050405020304" pitchFamily="18" charset="0"/>
            </a:endParaRPr>
          </a:p>
        </p:txBody>
      </p:sp>
      <p:sp>
        <p:nvSpPr>
          <p:cNvPr id="1044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76200"/>
            <a:ext cx="8305800" cy="990600"/>
          </a:xfrm>
        </p:spPr>
        <p:txBody>
          <a:bodyPr/>
          <a:lstStyle/>
          <a:p>
            <a:r>
              <a:rPr lang="el-GR" altLang="en-US" dirty="0"/>
              <a:t>Η</a:t>
            </a:r>
            <a:r>
              <a:rPr lang="el-GR" altLang="en-US" dirty="0" smtClean="0"/>
              <a:t> Διαδικασία Διαχείρισης και το </a:t>
            </a:r>
            <a:r>
              <a:rPr lang="el-GR" altLang="en-US" dirty="0"/>
              <a:t>Σ</a:t>
            </a:r>
            <a:r>
              <a:rPr lang="el-GR" altLang="en-US" dirty="0" smtClean="0"/>
              <a:t>ύστημα </a:t>
            </a:r>
            <a:r>
              <a:rPr lang="el-GR" altLang="en-US" dirty="0"/>
              <a:t>Κ</a:t>
            </a:r>
            <a:r>
              <a:rPr lang="el-GR" altLang="en-US" dirty="0" smtClean="0"/>
              <a:t>οστολόγηση </a:t>
            </a:r>
            <a:r>
              <a:rPr lang="el-GR" altLang="en-US" dirty="0"/>
              <a:t>Κ</a:t>
            </a:r>
            <a:r>
              <a:rPr lang="el-GR" altLang="en-US" dirty="0" smtClean="0"/>
              <a:t>ατά </a:t>
            </a:r>
            <a:r>
              <a:rPr lang="el-GR" altLang="en-US" dirty="0"/>
              <a:t>Φ</a:t>
            </a:r>
            <a:r>
              <a:rPr lang="el-GR" altLang="en-US" dirty="0" smtClean="0"/>
              <a:t>άση </a:t>
            </a: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Οι μάνατζερ χρησιμοποιούν τις πληροφορίες της κοστολόγησης κατά φάση</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σε κάθε στάδιο της διαδικασία διαχείρισης</a:t>
            </a:r>
            <a:r>
              <a:rPr lang="en-US" altLang="en-US" sz="2000" dirty="0" smtClean="0">
                <a:latin typeface="Tw Cen MT" panose="020B0602020104020603" pitchFamily="34" charset="0"/>
                <a:cs typeface="Times New Roman" panose="02020603050405020304" pitchFamily="18" charset="0"/>
              </a:rPr>
              <a:t>:</a:t>
            </a: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Προγραμματισμός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χρησιμοποιούν πληροφορίες σχετικά με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παρελθοντική ή προβλεπόμενη κοστολόγηση προϊόντος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τις προτιμήσεις 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πελατών, ώστε 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αποφασίσουν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πόσο πρέπει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κοστίσει ένα προϊόν. Αφού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προσδιορίσουν έναν στοχευμένο αριθμό μονάδων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πρόκειται να πωληθούν,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όλα τα 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σχετίζονται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 το συγκεκριμένο αριθμό μονάδων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μπορούν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υπολογιστούν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χρησιμοποιηθούν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στον προϋπολογισμό</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Εκτέλεση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της περιόδου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ι μάνατζερ ελέγχουν τα κόστη μέσω της παρακολούθησης των ροών προϊόντος και κόστους μέσα από τα τμήματα ή τις διαδικασίες τους και καταρτίζουν αναφορές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όστους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ατά φάση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ώστε να προσθέσουν τα κόστη στα προϊόντα.</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54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76200"/>
            <a:ext cx="8305800" cy="990600"/>
          </a:xfrm>
        </p:spPr>
        <p:txBody>
          <a:bodyPr/>
          <a:lstStyle/>
          <a:p>
            <a:r>
              <a:rPr lang="el-GR" altLang="en-US" dirty="0"/>
              <a:t>Η Διαδικασία Διαχείρισης και το Σύστημα Κοστολόγηση Κατά Φάση </a:t>
            </a:r>
            <a:r>
              <a:rPr lang="en-US" altLang="en-US" sz="1800" dirty="0"/>
              <a:t>(</a:t>
            </a:r>
            <a:r>
              <a:rPr lang="el-GR" altLang="en-US" sz="1800" dirty="0"/>
              <a:t>διαφάνεια </a:t>
            </a:r>
            <a:r>
              <a:rPr lang="el-GR" altLang="en-US" sz="1800" dirty="0" smtClean="0"/>
              <a:t>2 </a:t>
            </a:r>
            <a:r>
              <a:rPr lang="el-GR" altLang="en-US" sz="1800" dirty="0"/>
              <a:t>από 2)</a:t>
            </a:r>
            <a:endParaRPr lang="en-US" altLang="en-US" sz="1800" dirty="0" smtClean="0"/>
          </a:p>
        </p:txBody>
      </p:sp>
      <p:sp>
        <p:nvSpPr>
          <p:cNvPr id="3" name="Content Placeholder 2"/>
          <p:cNvSpPr>
            <a:spLocks noGrp="1"/>
          </p:cNvSpPr>
          <p:nvPr>
            <p:ph idx="1"/>
          </p:nvPr>
        </p:nvSpPr>
        <p:spPr>
          <a:xfrm>
            <a:off x="762000" y="1219200"/>
            <a:ext cx="7696200" cy="4343400"/>
          </a:xfrm>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Αξιολόγηση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αξιολογούν την απόδοση συγκρίνοντας τα στοχευμένα κόστη με τα πραγματικά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Εάν τα κόστη έχουν υπερβεί τα αναμενόμενα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ι μάνατζερ αναλύουν τους λόγους που συνέβη αυτό/τα αίτια που το προκάλεσαν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why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th</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has occurred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προσαρμόζουν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τις στρατηγικές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προγραμματισμού 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λήψης αποφάσεων.</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Επικοινωνία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χρησιμοποιούν πραγματικές μονάδες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κόστη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προκτειμένου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να αποτιμήσουν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αποθέματα στον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ισολογισμό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το κόστος πωληθέντων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αγαθών στην κατάσταση αποτελεσμάτων χρήσης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ενδιαφέρονται επίσης για το κατά πόσον επιτυγχάνονται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στόχοι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για το κόστος 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προϊόντων/τα στοχευμένα κόστη προϊόντων.</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τρόποι με τους οποίους οι μάνατζερ χρησιμοποιούν την κοστολόγηση κατά φάση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στη διαδικασία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ιαχείρισης συνοψίζονται στην επόμενη διαφάνεια.</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64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152400"/>
            <a:ext cx="8305800" cy="838200"/>
          </a:xfrm>
        </p:spPr>
        <p:txBody>
          <a:bodyPr/>
          <a:lstStyle/>
          <a:p>
            <a:r>
              <a:rPr lang="el-GR" altLang="en-US" dirty="0"/>
              <a:t>Η</a:t>
            </a:r>
            <a:r>
              <a:rPr lang="el-GR" altLang="en-US" dirty="0" smtClean="0"/>
              <a:t> Διαδικασία Διαχείρισης και το Σύστημα</a:t>
            </a:r>
            <a:r>
              <a:rPr altLang="en-US" dirty="0"/>
              <a:t/>
            </a:r>
            <a:br>
              <a:rPr altLang="en-US" dirty="0"/>
            </a:br>
            <a:r>
              <a:rPr lang="el-GR" altLang="en-US" dirty="0" smtClean="0"/>
              <a:t>Κοστολόγησης Κατά Φάση</a:t>
            </a:r>
            <a:endParaRPr altLang="en-US" dirty="0"/>
          </a:p>
        </p:txBody>
      </p:sp>
      <p:sp>
        <p:nvSpPr>
          <p:cNvPr id="10752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5" name="Table 4"/>
          <p:cNvGraphicFramePr>
            <a:graphicFrameLocks noGrp="1"/>
          </p:cNvGraphicFramePr>
          <p:nvPr>
            <p:extLst>
              <p:ext uri="{D42A27DB-BD31-4B8C-83A1-F6EECF244321}">
                <p14:modId xmlns:p14="http://schemas.microsoft.com/office/powerpoint/2010/main" val="3662389250"/>
              </p:ext>
            </p:extLst>
          </p:nvPr>
        </p:nvGraphicFramePr>
        <p:xfrm>
          <a:off x="304800" y="1676400"/>
          <a:ext cx="8534400" cy="452628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400" b="1" dirty="0" smtClean="0">
                          <a:solidFill>
                            <a:sysClr val="windowText" lastClr="000000"/>
                          </a:solidFill>
                        </a:rPr>
                        <a:t>Προγραμματισμός</a:t>
                      </a:r>
                      <a:endParaRPr lang="el-GR" altLang="en-US" sz="14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400" b="1" dirty="0" smtClean="0">
                          <a:solidFill>
                            <a:sysClr val="windowText" lastClr="000000"/>
                          </a:solidFill>
                        </a:rPr>
                        <a:t>Εκτέλεση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Αξιολόγηση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Επικοινωνία</a:t>
                      </a:r>
                      <a:endParaRPr lang="en-US" sz="14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400" dirty="0" smtClean="0">
                          <a:solidFill>
                            <a:sysClr val="windowText" lastClr="000000"/>
                          </a:solidFill>
                        </a:rPr>
                        <a:t>Επιλογή του καλύτερου συστήματος κοστολόγησης για τα προϊόντα της επιχείρησης</a:t>
                      </a:r>
                    </a:p>
                    <a:p>
                      <a:pPr marL="171450" indent="-171450">
                        <a:buFont typeface="Arial" panose="020B0604020202020204" pitchFamily="34" charset="0"/>
                        <a:buChar char="•"/>
                      </a:pPr>
                      <a:r>
                        <a:rPr lang="el-GR" sz="1400" dirty="0" smtClean="0">
                          <a:solidFill>
                            <a:sysClr val="windowText" lastClr="000000"/>
                          </a:solidFill>
                        </a:rPr>
                        <a:t>Κατάρτιση των προϋπολογισμών για τα τμήματα παραγωγής όπου θα παρακολουθούνται τα κόστη διεργασιών</a:t>
                      </a:r>
                      <a:endParaRPr lang="en-US" sz="1400" dirty="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Παρακολούθηση των ροών κόστους προϊόντος μέσω των τμημάτων ή των διαδικασιών</a:t>
                      </a:r>
                    </a:p>
                    <a:p>
                      <a:pPr marL="171450" indent="-171450">
                        <a:buFont typeface="Arial" panose="020B0604020202020204" pitchFamily="34" charset="0"/>
                        <a:buChar char="•"/>
                      </a:pPr>
                      <a:r>
                        <a:rPr lang="el-GR" sz="1400" dirty="0" smtClean="0">
                          <a:solidFill>
                            <a:sysClr val="windowText" lastClr="000000"/>
                          </a:solidFill>
                        </a:rPr>
                        <a:t>Κατάρτιση αναφορών κόστους διαδικασιών κάθε περιόδου για κάθε τμήμα παραγωγής ή διαδικασία χρησιμοποιώντας είτε την μέθοδο FIFO είτε την</a:t>
                      </a:r>
                      <a:r>
                        <a:rPr lang="el-GR" sz="1400" baseline="0" dirty="0" smtClean="0">
                          <a:solidFill>
                            <a:sysClr val="windowText" lastClr="000000"/>
                          </a:solidFill>
                        </a:rPr>
                        <a:t> πορσέγγιση του </a:t>
                      </a:r>
                      <a:r>
                        <a:rPr lang="el-GR" sz="1400" dirty="0" smtClean="0">
                          <a:solidFill>
                            <a:sysClr val="windowText" lastClr="000000"/>
                          </a:solidFill>
                        </a:rPr>
                        <a:t>μέσου σταθμικού όρου</a:t>
                      </a:r>
                    </a:p>
                    <a:p>
                      <a:pPr marL="171450" indent="-171450">
                        <a:buFont typeface="Arial" panose="020B0604020202020204" pitchFamily="34" charset="0"/>
                        <a:buChar char="•"/>
                      </a:pPr>
                      <a:r>
                        <a:rPr lang="el-GR" sz="1400" dirty="0" smtClean="0">
                          <a:solidFill>
                            <a:sysClr val="windowText" lastClr="000000"/>
                          </a:solidFill>
                        </a:rPr>
                        <a:t>Καταχώρηση</a:t>
                      </a:r>
                      <a:r>
                        <a:rPr lang="el-GR" sz="1400" baseline="0" dirty="0" smtClean="0">
                          <a:solidFill>
                            <a:sysClr val="windowText" lastClr="000000"/>
                          </a:solidFill>
                        </a:rPr>
                        <a:t> των εγγραφών </a:t>
                      </a:r>
                      <a:r>
                        <a:rPr lang="el-GR" sz="1400" dirty="0" smtClean="0">
                          <a:solidFill>
                            <a:sysClr val="windowText" lastClr="000000"/>
                          </a:solidFill>
                        </a:rPr>
                        <a:t>για τη μεταφορά του κόστους στο επόμενο τμήμα ή στα αποθέματα έτοιμωνπροϊόντων</a:t>
                      </a:r>
                      <a:endParaRPr lang="en-US" sz="1400" dirty="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Ανάλυση της απόδοσης συγκρίνοντας τον προϋπολογισμό και το πραγματικό κόστος του τμήματος</a:t>
                      </a: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Κατάρτιση των χρηματοοικονομικών</a:t>
                      </a:r>
                      <a:r>
                        <a:rPr lang="el-GR" sz="1400" baseline="0" dirty="0" smtClean="0">
                          <a:solidFill>
                            <a:sysClr val="windowText" lastClr="000000"/>
                          </a:solidFill>
                        </a:rPr>
                        <a:t> </a:t>
                      </a:r>
                      <a:r>
                        <a:rPr lang="el-GR" sz="1400" dirty="0" smtClean="0">
                          <a:solidFill>
                            <a:sysClr val="windowText" lastClr="000000"/>
                          </a:solidFill>
                        </a:rPr>
                        <a:t>καταστάσεων χρησιμοποιώντας τις πληροφορίες κόστους που παρέχει η κοστολόγηση  κατά φάση</a:t>
                      </a:r>
                    </a:p>
                    <a:p>
                      <a:pPr marL="171450" indent="-171450">
                        <a:buFont typeface="Arial" panose="020B0604020202020204" pitchFamily="34" charset="0"/>
                        <a:buChar char="•"/>
                      </a:pPr>
                      <a:r>
                        <a:rPr lang="el-GR" sz="1400" dirty="0" smtClean="0">
                          <a:solidFill>
                            <a:sysClr val="windowText" lastClr="000000"/>
                          </a:solidFill>
                        </a:rPr>
                        <a:t>Κατάρτιση εσωτερικών εκθέσεων διαχείρισης</a:t>
                      </a:r>
                      <a:r>
                        <a:rPr lang="el-GR" sz="1400" baseline="0" dirty="0" smtClean="0">
                          <a:solidFill>
                            <a:sysClr val="windowText" lastClr="000000"/>
                          </a:solidFill>
                        </a:rPr>
                        <a:t> </a:t>
                      </a:r>
                      <a:r>
                        <a:rPr lang="el-GR" sz="1400" dirty="0" smtClean="0">
                          <a:solidFill>
                            <a:sysClr val="windowText" lastClr="000000"/>
                          </a:solidFill>
                        </a:rPr>
                        <a:t>για τη διαχείριση και την παρακολούθηση</a:t>
                      </a:r>
                      <a:r>
                        <a:rPr lang="el-GR" sz="1400" baseline="0" dirty="0" smtClean="0">
                          <a:solidFill>
                            <a:sysClr val="windowText" lastClr="000000"/>
                          </a:solidFill>
                        </a:rPr>
                        <a:t> των </a:t>
                      </a:r>
                      <a:r>
                        <a:rPr lang="el-GR" sz="1400" dirty="0" smtClean="0">
                          <a:solidFill>
                            <a:sysClr val="windowText" lastClr="000000"/>
                          </a:solidFill>
                        </a:rPr>
                        <a:t>διαδικασιών και των τμημάτων</a:t>
                      </a:r>
                      <a:endParaRPr lang="en-US" sz="14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3656376"/>
              </p:ext>
            </p:extLst>
          </p:nvPr>
        </p:nvGraphicFramePr>
        <p:xfrm>
          <a:off x="0" y="1981200"/>
          <a:ext cx="9144000" cy="2651760"/>
        </p:xfrm>
        <a:graphic>
          <a:graphicData uri="http://schemas.openxmlformats.org/drawingml/2006/table">
            <a:tbl>
              <a:tblPr firstRow="1" bandRow="1">
                <a:tableStyleId>{2D5ABB26-0587-4C30-8999-92F81FD0307C}</a:tableStyleId>
              </a:tblPr>
              <a:tblGrid>
                <a:gridCol w="2362200"/>
                <a:gridCol w="5181600"/>
                <a:gridCol w="1600200"/>
              </a:tblGrid>
              <a:tr h="471859">
                <a:tc gridSpan="2">
                  <a:txBody>
                    <a:bodyPr/>
                    <a:lstStyle/>
                    <a:p>
                      <a:r>
                        <a:rPr lang="el-GR" sz="1600" baseline="0" dirty="0" smtClean="0">
                          <a:solidFill>
                            <a:schemeClr val="accent4"/>
                          </a:solidFill>
                        </a:rPr>
                        <a:t>Ταιρίαξτε τις δραστηριότητες που ακολουθούν με ένα από τα στάδια της διαδικασίας διαχείρισης.</a:t>
                      </a:r>
                    </a:p>
                    <a:p>
                      <a:endParaRPr lang="el-GR" sz="16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rgbClr val="C7C4B5"/>
                    </a:solidFill>
                  </a:tcPr>
                </a:tc>
                <a:tc hMerge="1">
                  <a:txBody>
                    <a:bodyPr/>
                    <a:lstStyle/>
                    <a:p>
                      <a:endParaRPr lang="en-US"/>
                    </a:p>
                  </a:txBody>
                  <a:tcPr/>
                </a:tc>
                <a:tc>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320040">
                <a:tc>
                  <a:txBody>
                    <a:bodyPr/>
                    <a:lstStyle/>
                    <a:p>
                      <a:pPr marL="0" indent="0">
                        <a:buFont typeface="+mj-lt"/>
                        <a:buNone/>
                      </a:pPr>
                      <a:r>
                        <a:rPr lang="el-GR" sz="1600" dirty="0" smtClean="0">
                          <a:solidFill>
                            <a:schemeClr val="accent4"/>
                          </a:solidFill>
                          <a:latin typeface="Tw Cen MT" panose="020B0602020104020603" pitchFamily="34" charset="0"/>
                        </a:rPr>
                        <a:t>α. Προγραμματισμός</a:t>
                      </a:r>
                    </a:p>
                  </a:txBody>
                  <a:tcPr>
                    <a:lnR w="12700" cap="flat" cmpd="sng" algn="ctr">
                      <a:noFill/>
                      <a:prstDash val="solid"/>
                      <a:round/>
                      <a:headEnd type="none" w="med" len="med"/>
                      <a:tailEnd type="none" w="med" len="med"/>
                    </a:lnR>
                    <a:solidFill>
                      <a:srgbClr val="C7C4B5"/>
                    </a:solidFill>
                  </a:tcPr>
                </a:tc>
                <a:tc>
                  <a:txBody>
                    <a:bodyPr/>
                    <a:lstStyle/>
                    <a:p>
                      <a:pPr marL="0" indent="0">
                        <a:buFont typeface="+mj-lt"/>
                        <a:buNone/>
                      </a:pPr>
                      <a:r>
                        <a:rPr lang="el-GR" sz="1600" dirty="0" smtClean="0">
                          <a:solidFill>
                            <a:schemeClr val="accent4"/>
                          </a:solidFill>
                          <a:latin typeface="Tw Cen MT" panose="020B0602020104020603" pitchFamily="34" charset="0"/>
                        </a:rPr>
                        <a:t>1. Παρακολούθηση της ροής του κόστους των προϊόντων</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rowSpan="4">
                  <a:txBody>
                    <a:bodyPr/>
                    <a:lstStyle/>
                    <a:p>
                      <a:pPr marL="0" indent="0">
                        <a:buFont typeface="+mj-lt"/>
                        <a:buNone/>
                      </a:pPr>
                      <a:r>
                        <a:rPr lang="el-GR" sz="1600" dirty="0" smtClean="0">
                          <a:solidFill>
                            <a:schemeClr val="accent4"/>
                          </a:solidFill>
                          <a:latin typeface="Tw Cen MT" panose="020B0602020104020603" pitchFamily="34" charset="0"/>
                        </a:rPr>
                        <a:t>1. β</a:t>
                      </a:r>
                    </a:p>
                    <a:p>
                      <a:pPr marL="0" indent="0">
                        <a:buFont typeface="+mj-lt"/>
                        <a:buNone/>
                      </a:pPr>
                      <a:r>
                        <a:rPr lang="el-GR" sz="1600" dirty="0" smtClean="0">
                          <a:solidFill>
                            <a:schemeClr val="accent4"/>
                          </a:solidFill>
                          <a:latin typeface="Tw Cen MT" panose="020B0602020104020603" pitchFamily="34" charset="0"/>
                        </a:rPr>
                        <a:t>2. β</a:t>
                      </a:r>
                    </a:p>
                    <a:p>
                      <a:pPr marL="0" indent="0">
                        <a:buFont typeface="+mj-lt"/>
                        <a:buNone/>
                      </a:pPr>
                      <a:r>
                        <a:rPr lang="el-GR" sz="1600" dirty="0" smtClean="0">
                          <a:solidFill>
                            <a:schemeClr val="accent4"/>
                          </a:solidFill>
                          <a:latin typeface="Tw Cen MT" panose="020B0602020104020603" pitchFamily="34" charset="0"/>
                        </a:rPr>
                        <a:t>3. β</a:t>
                      </a:r>
                    </a:p>
                    <a:p>
                      <a:pPr marL="0" indent="0">
                        <a:buFont typeface="+mj-lt"/>
                        <a:buNone/>
                      </a:pPr>
                      <a:r>
                        <a:rPr lang="el-GR" sz="1600" dirty="0" smtClean="0">
                          <a:solidFill>
                            <a:schemeClr val="accent4"/>
                          </a:solidFill>
                          <a:latin typeface="Tw Cen MT" panose="020B0602020104020603" pitchFamily="34" charset="0"/>
                        </a:rPr>
                        <a:t>4. α</a:t>
                      </a:r>
                    </a:p>
                  </a:txBody>
                  <a:tcPr>
                    <a:lnL w="12700" cap="flat" cmpd="sng" algn="ctr">
                      <a:solidFill>
                        <a:srgbClr val="C00000"/>
                      </a:solidFill>
                      <a:prstDash val="solid"/>
                      <a:round/>
                      <a:headEnd type="none" w="med" len="med"/>
                      <a:tailEnd type="none" w="med" len="med"/>
                    </a:lnL>
                    <a:solidFill>
                      <a:srgbClr val="C7C4B5"/>
                    </a:solidFill>
                  </a:tcPr>
                </a:tc>
              </a:tr>
              <a:tr h="208280">
                <a:tc>
                  <a:txBody>
                    <a:bodyPr/>
                    <a:lstStyle/>
                    <a:p>
                      <a:pPr marL="0" indent="0">
                        <a:buFont typeface="+mj-lt"/>
                        <a:buNone/>
                      </a:pPr>
                      <a:r>
                        <a:rPr lang="el-GR" sz="1600" dirty="0" smtClean="0">
                          <a:solidFill>
                            <a:schemeClr val="accent4"/>
                          </a:solidFill>
                          <a:latin typeface="Tw Cen MT" panose="020B0602020104020603" pitchFamily="34" charset="0"/>
                        </a:rPr>
                        <a:t>β. Εκτέλεση</a:t>
                      </a: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600" dirty="0" smtClean="0">
                          <a:solidFill>
                            <a:schemeClr val="accent4"/>
                          </a:solidFill>
                          <a:latin typeface="Tw Cen MT" panose="020B0602020104020603" pitchFamily="34" charset="0"/>
                        </a:rPr>
                        <a:t>2. Κατάρτιση αναφορών κόστους κατά φάση</a:t>
                      </a:r>
                      <a:endParaRPr lang="en-US" sz="16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pPr marL="0" indent="0">
                        <a:buFont typeface="+mj-lt"/>
                        <a:buNone/>
                      </a:pPr>
                      <a:endParaRPr lang="el-GR"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r h="208280">
                <a:tc>
                  <a:txBody>
                    <a:bodyPr/>
                    <a:lstStyle/>
                    <a:p>
                      <a:pPr marL="0" indent="0">
                        <a:buFont typeface="+mj-lt"/>
                        <a:buNone/>
                      </a:pPr>
                      <a:r>
                        <a:rPr lang="el-GR" sz="1600" dirty="0" smtClean="0">
                          <a:solidFill>
                            <a:schemeClr val="accent4"/>
                          </a:solidFill>
                          <a:latin typeface="Tw Cen MT" panose="020B0602020104020603" pitchFamily="34" charset="0"/>
                        </a:rPr>
                        <a:t>γ. Αξιολόγηση </a:t>
                      </a: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600" dirty="0" smtClean="0">
                          <a:solidFill>
                            <a:schemeClr val="accent4"/>
                          </a:solidFill>
                          <a:latin typeface="Tw Cen MT" panose="020B0602020104020603" pitchFamily="34" charset="0"/>
                        </a:rPr>
                        <a:t>3. Καταχώρηση εγγραφών για τη μεταφορά του κόστους στο επόμενο τμήμα ή στα</a:t>
                      </a:r>
                      <a:r>
                        <a:rPr lang="el-GR" sz="1600" baseline="0" dirty="0" smtClean="0">
                          <a:solidFill>
                            <a:schemeClr val="accent4"/>
                          </a:solidFill>
                          <a:latin typeface="Tw Cen MT" panose="020B0602020104020603" pitchFamily="34" charset="0"/>
                        </a:rPr>
                        <a:t> αποθέματα </a:t>
                      </a:r>
                      <a:r>
                        <a:rPr lang="el-GR" sz="1600" dirty="0" smtClean="0">
                          <a:solidFill>
                            <a:schemeClr val="accent4"/>
                          </a:solidFill>
                          <a:latin typeface="Tw Cen MT" panose="020B0602020104020603" pitchFamily="34" charset="0"/>
                        </a:rPr>
                        <a:t>έτοιμων προϊόντων</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r>
              <a:tr h="208280">
                <a:tc>
                  <a:txBody>
                    <a:bodyPr/>
                    <a:lstStyle/>
                    <a:p>
                      <a:pPr marL="0" indent="0" algn="l">
                        <a:buFont typeface="+mj-lt"/>
                        <a:buNone/>
                      </a:pPr>
                      <a:r>
                        <a:rPr lang="el-GR" sz="1600" dirty="0" smtClean="0">
                          <a:solidFill>
                            <a:schemeClr val="accent4"/>
                          </a:solidFill>
                          <a:latin typeface="Tw Cen MT" panose="020B0602020104020603" pitchFamily="34" charset="0"/>
                        </a:rPr>
                        <a:t>δ. Καταγραφή</a:t>
                      </a:r>
                      <a:endParaRPr lang="en-US" sz="16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600" dirty="0" smtClean="0">
                          <a:solidFill>
                            <a:schemeClr val="accent4"/>
                          </a:solidFill>
                          <a:latin typeface="Tw Cen MT" panose="020B0602020104020603" pitchFamily="34" charset="0"/>
                        </a:rPr>
                        <a:t>4. Επιλογή είτε της μεθόδου FIFO είτε του σταθμισμένου μέσου κόστους για τη κοστολόγηση</a:t>
                      </a:r>
                      <a:r>
                        <a:rPr lang="el-GR" sz="1600" baseline="0" dirty="0" smtClean="0">
                          <a:solidFill>
                            <a:schemeClr val="accent4"/>
                          </a:solidFill>
                          <a:latin typeface="Tw Cen MT" panose="020B0602020104020603" pitchFamily="34" charset="0"/>
                        </a:rPr>
                        <a:t> κατά φάση</a:t>
                      </a:r>
                      <a:endParaRPr lang="el-GR" sz="16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332266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152400"/>
            <a:ext cx="8382000" cy="914400"/>
          </a:xfrm>
        </p:spPr>
        <p:txBody>
          <a:bodyPr/>
          <a:lstStyle/>
          <a:p>
            <a:r>
              <a:rPr lang="el-GR" altLang="en-US" dirty="0"/>
              <a:t>ΕΝΟΤΗΤΑ 2: 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Υπολογίστε τις ισοδύναμες μονάδες</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Καταρτίστε μια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αναφορά κόστους κατά φάση χρησιμοποιώντας τη μέθοδο κοστολόγησης </a:t>
            </a:r>
            <a:r>
              <a:rPr lang="en-US" altLang="en-US" dirty="0" smtClean="0">
                <a:latin typeface="Tw Cen MT" panose="020B0602020104020603" pitchFamily="34" charset="0"/>
                <a:cs typeface="Times New Roman" panose="02020603050405020304" pitchFamily="18" charset="0"/>
              </a:rPr>
              <a:t>FIFO </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Καταρτίστε </a:t>
            </a:r>
            <a:r>
              <a:rPr lang="el-GR" altLang="en-US" dirty="0">
                <a:latin typeface="Tw Cen MT" panose="020B0602020104020603" pitchFamily="34" charset="0"/>
                <a:cs typeface="Times New Roman" panose="02020603050405020304" pitchFamily="18" charset="0"/>
              </a:rPr>
              <a:t>μια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αναφορά κόστους κατά φάση χρησιμοποιώντας τη μέθοδο μέσου σταθμικού όρου</a:t>
            </a:r>
            <a:endParaRPr lang="en-US" altLang="en-US" dirty="0" smtClean="0">
              <a:latin typeface="Tw Cen MT" panose="020B0602020104020603" pitchFamily="34" charset="0"/>
              <a:cs typeface="Times New Roman" panose="02020603050405020304" pitchFamily="18" charset="0"/>
            </a:endParaRPr>
          </a:p>
        </p:txBody>
      </p:sp>
      <p:sp>
        <p:nvSpPr>
          <p:cNvPr id="542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2400"/>
            <a:ext cx="8382000" cy="914400"/>
          </a:xfrm>
        </p:spPr>
        <p:txBody>
          <a:bodyPr/>
          <a:lstStyle/>
          <a:p>
            <a:r>
              <a:rPr lang="el-GR" altLang="en-US" dirty="0" smtClean="0"/>
              <a:t>Σχέδια των Ροών Προϊόντων και </a:t>
            </a:r>
            <a:r>
              <a:rPr lang="en-US" altLang="en-US" dirty="0" smtClean="0"/>
              <a:t/>
            </a:r>
            <a:br>
              <a:rPr lang="en-US" altLang="en-US" dirty="0" smtClean="0"/>
            </a:br>
            <a:r>
              <a:rPr lang="el-GR" altLang="en-US" dirty="0" smtClean="0"/>
              <a:t>Μέθοδοι Ροής Κόστους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Σε ένα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περιβάλλον κοστολόγηση κατά φάση</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τα προϊόντα </a:t>
            </a:r>
            <a:r>
              <a:rPr lang="el-GR" altLang="en-US" sz="2400" dirty="0" smtClean="0">
                <a:latin typeface="Tw Cen MT" panose="020B0602020104020603" pitchFamily="34" charset="0"/>
                <a:cs typeface="Times New Roman" panose="02020603050405020304" pitchFamily="18" charset="0"/>
              </a:rPr>
              <a:t>κινούνται μέσω διάφορων διαδικασιών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τμημάτων </a:t>
            </a:r>
            <a:r>
              <a:rPr lang="el-GR" altLang="en-US" sz="2400" dirty="0">
                <a:latin typeface="Tw Cen MT" panose="020B0602020104020603" pitchFamily="34" charset="0"/>
                <a:cs typeface="Times New Roman" panose="02020603050405020304" pitchFamily="18" charset="0"/>
              </a:rPr>
              <a:t>ή </a:t>
            </a:r>
            <a:r>
              <a:rPr lang="el-GR" altLang="en-US" sz="2400" dirty="0" smtClean="0">
                <a:latin typeface="Tw Cen MT" panose="020B0602020104020603" pitchFamily="34" charset="0"/>
                <a:cs typeface="Times New Roman" panose="02020603050405020304" pitchFamily="18" charset="0"/>
              </a:rPr>
              <a:t>υποτμημάτων </a:t>
            </a:r>
            <a:r>
              <a:rPr lang="el-GR" altLang="en-US" sz="2400" dirty="0">
                <a:latin typeface="Tw Cen MT" panose="020B0602020104020603" pitchFamily="34" charset="0"/>
                <a:cs typeface="Times New Roman" panose="02020603050405020304" pitchFamily="18" charset="0"/>
              </a:rPr>
              <a:t>και μπορεί να υποβάλλονται σε πολλές διαφορετικές λειτουργίες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διαφάνεια δείχνει την απλή γραμμική ροή παραγωγής του πώς παράγεται το γάλα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 μια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σειρά τριών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σταδιών επεξεργασίας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ή τμημάτων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Κάθε τμήμα διαθέτει το δικό του λογαριασμό Αποθέματα Ημικατεργασμένων προκειμένου να συσσωρεύσει τα άμεσα υλικά,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άμεση εργασία και τα γενικά βιομηχανικά έξοδα που σχετίζονται με αυτό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κόστος μονάδας προϊόντος μιας φιάλης γάλακτος είναι το άθροισμα των στοιχείων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κόστους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στα τρία τμήματα διαιρούμενα με τον αριθμό 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παραχθέντων φιαλών γάλακτος.</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52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52400"/>
            <a:ext cx="8686800" cy="1066800"/>
          </a:xfrm>
        </p:spPr>
        <p:txBody>
          <a:bodyPr/>
          <a:lstStyle/>
          <a:p>
            <a:r>
              <a:rPr lang="el-GR" altLang="en-US" dirty="0" smtClean="0"/>
              <a:t>Ροές Προϊόντος σε ένα</a:t>
            </a:r>
            <a:r>
              <a:rPr altLang="en-US" dirty="0" smtClean="0"/>
              <a:t> </a:t>
            </a:r>
            <a:r>
              <a:rPr lang="el-GR" altLang="en-US" dirty="0" smtClean="0"/>
              <a:t>Περιβάλλον Κοστολόγησης Κατά Φάση</a:t>
            </a:r>
            <a:endParaRPr altLang="en-US" dirty="0"/>
          </a:p>
        </p:txBody>
      </p:sp>
      <p:sp>
        <p:nvSpPr>
          <p:cNvPr id="5632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graphicFrame>
        <p:nvGraphicFramePr>
          <p:cNvPr id="2" name="Table 1"/>
          <p:cNvGraphicFramePr>
            <a:graphicFrameLocks noGrp="1"/>
          </p:cNvGraphicFramePr>
          <p:nvPr>
            <p:extLst>
              <p:ext uri="{D42A27DB-BD31-4B8C-83A1-F6EECF244321}">
                <p14:modId xmlns:p14="http://schemas.microsoft.com/office/powerpoint/2010/main" val="3336876195"/>
              </p:ext>
            </p:extLst>
          </p:nvPr>
        </p:nvGraphicFramePr>
        <p:xfrm>
          <a:off x="381000" y="1752600"/>
          <a:ext cx="8458200" cy="2865120"/>
        </p:xfrm>
        <a:graphic>
          <a:graphicData uri="http://schemas.openxmlformats.org/drawingml/2006/table">
            <a:tbl>
              <a:tblPr firstRow="1" bandRow="1">
                <a:tableStyleId>{5940675A-B579-460E-94D1-54222C63F5DA}</a:tableStyleId>
              </a:tblPr>
              <a:tblGrid>
                <a:gridCol w="2114550"/>
                <a:gridCol w="2114550"/>
                <a:gridCol w="2114550"/>
                <a:gridCol w="2114550"/>
              </a:tblGrid>
              <a:tr h="355600">
                <a:tc>
                  <a:txBody>
                    <a:bodyPr/>
                    <a:lstStyle/>
                    <a:p>
                      <a:pPr algn="ctr"/>
                      <a:r>
                        <a:rPr lang="el-GR" sz="1600" b="1" dirty="0" smtClean="0">
                          <a:solidFill>
                            <a:schemeClr val="tx2"/>
                          </a:solidFill>
                        </a:rPr>
                        <a:t>Τμήμα Ομογενοποίησης</a:t>
                      </a:r>
                    </a:p>
                  </a:txBody>
                  <a:tcPr anchor="ctr"/>
                </a:tc>
                <a:tc>
                  <a:txBody>
                    <a:bodyPr/>
                    <a:lstStyle/>
                    <a:p>
                      <a:pPr algn="ctr"/>
                      <a:r>
                        <a:rPr lang="el-GR" sz="1600" b="1" dirty="0" smtClean="0">
                          <a:solidFill>
                            <a:schemeClr val="tx2"/>
                          </a:solidFill>
                        </a:rPr>
                        <a:t>Τμήμα Παστερίωσης</a:t>
                      </a:r>
                    </a:p>
                  </a:txBody>
                  <a:tcPr anchor="ctr"/>
                </a:tc>
                <a:tc>
                  <a:txBody>
                    <a:bodyPr/>
                    <a:lstStyle/>
                    <a:p>
                      <a:pPr algn="ctr"/>
                      <a:r>
                        <a:rPr lang="el-GR" sz="1600" b="1" dirty="0" smtClean="0">
                          <a:solidFill>
                            <a:schemeClr val="tx2"/>
                          </a:solidFill>
                        </a:rPr>
                        <a:t>Τμήμα Συσκευασίας</a:t>
                      </a:r>
                    </a:p>
                  </a:txBody>
                  <a:tcPr anchor="ctr"/>
                </a:tc>
                <a:tc rowSpan="2">
                  <a:txBody>
                    <a:bodyPr/>
                    <a:lstStyle/>
                    <a:p>
                      <a:pPr algn="ctr"/>
                      <a:r>
                        <a:rPr lang="el-GR" sz="1600" b="1" dirty="0" smtClean="0">
                          <a:solidFill>
                            <a:schemeClr val="tx2"/>
                          </a:solidFill>
                        </a:rPr>
                        <a:t>Αποθέματα Έτοιμων Προϊόντων</a:t>
                      </a:r>
                      <a:endParaRPr lang="en-US" sz="1600" b="1" dirty="0">
                        <a:solidFill>
                          <a:schemeClr val="tx2"/>
                        </a:solidFill>
                      </a:endParaRPr>
                    </a:p>
                  </a:txBody>
                  <a:tcPr anchor="ctr"/>
                </a:tc>
              </a:tr>
              <a:tr h="520700">
                <a:tc>
                  <a:txBody>
                    <a:bodyPr/>
                    <a:lstStyle/>
                    <a:p>
                      <a:r>
                        <a:rPr lang="el-GR" sz="1600" dirty="0" smtClean="0">
                          <a:solidFill>
                            <a:schemeClr val="tx2"/>
                          </a:solidFill>
                        </a:rPr>
                        <a:t>Πόροι που χρησιμοποιήθηκαν:</a:t>
                      </a:r>
                    </a:p>
                    <a:p>
                      <a:pPr marL="285750" indent="-285750">
                        <a:buFont typeface="Arial" panose="020B0604020202020204" pitchFamily="34" charset="0"/>
                        <a:buChar char="•"/>
                      </a:pPr>
                      <a:r>
                        <a:rPr lang="el-GR" sz="1600" dirty="0" smtClean="0">
                          <a:solidFill>
                            <a:schemeClr val="tx2"/>
                          </a:solidFill>
                        </a:rPr>
                        <a:t>Άμεσα</a:t>
                      </a:r>
                      <a:r>
                        <a:rPr lang="el-GR" sz="1600" baseline="0" dirty="0" smtClean="0">
                          <a:solidFill>
                            <a:schemeClr val="tx2"/>
                          </a:solidFill>
                        </a:rPr>
                        <a:t> </a:t>
                      </a:r>
                      <a:r>
                        <a:rPr lang="el-GR" sz="1600" dirty="0" smtClean="0">
                          <a:solidFill>
                            <a:schemeClr val="tx2"/>
                          </a:solidFill>
                        </a:rPr>
                        <a:t>υλικά (ακατέργαστο γάλα)</a:t>
                      </a:r>
                    </a:p>
                    <a:p>
                      <a:pPr marL="285750" indent="-285750">
                        <a:buFont typeface="Arial" panose="020B0604020202020204" pitchFamily="34" charset="0"/>
                        <a:buChar char="•"/>
                      </a:pPr>
                      <a:r>
                        <a:rPr lang="el-GR" sz="1600" dirty="0" smtClean="0">
                          <a:solidFill>
                            <a:schemeClr val="tx2"/>
                          </a:solidFill>
                        </a:rPr>
                        <a:t>Άμεση εργασία</a:t>
                      </a:r>
                    </a:p>
                    <a:p>
                      <a:pPr marL="285750" indent="-285750">
                        <a:buFont typeface="Arial" panose="020B0604020202020204" pitchFamily="34" charset="0"/>
                        <a:buChar char="•"/>
                      </a:pPr>
                      <a:r>
                        <a:rPr lang="el-GR" sz="1600" dirty="0" smtClean="0">
                          <a:solidFill>
                            <a:schemeClr val="tx2"/>
                          </a:solidFill>
                        </a:rPr>
                        <a:t>Γενικά βιομηχανικά έξοδα</a:t>
                      </a:r>
                      <a:endParaRPr lang="en-US" sz="1600" dirty="0">
                        <a:solidFill>
                          <a:schemeClr val="tx2"/>
                        </a:solidFill>
                      </a:endParaRPr>
                    </a:p>
                  </a:txBody>
                  <a:tcPr/>
                </a:tc>
                <a:tc>
                  <a:txBody>
                    <a:bodyPr/>
                    <a:lstStyle/>
                    <a:p>
                      <a:r>
                        <a:rPr lang="el-GR" sz="1600" dirty="0" smtClean="0">
                          <a:solidFill>
                            <a:schemeClr val="tx2"/>
                          </a:solidFill>
                        </a:rPr>
                        <a:t>Πόροι που χρησιμοποιήθηκαν:</a:t>
                      </a:r>
                    </a:p>
                    <a:p>
                      <a:pPr marL="285750" indent="-285750">
                        <a:buFont typeface="Arial" panose="020B0604020202020204" pitchFamily="34" charset="0"/>
                        <a:buChar char="•"/>
                      </a:pPr>
                      <a:r>
                        <a:rPr lang="el-GR" sz="1600" dirty="0" smtClean="0">
                          <a:solidFill>
                            <a:schemeClr val="tx2"/>
                          </a:solidFill>
                        </a:rPr>
                        <a:t>Το γάλα που μεταφέρθηκε</a:t>
                      </a:r>
                    </a:p>
                    <a:p>
                      <a:pPr marL="285750" indent="-285750">
                        <a:buFont typeface="Arial" panose="020B0604020202020204" pitchFamily="34" charset="0"/>
                        <a:buChar char="•"/>
                      </a:pPr>
                      <a:r>
                        <a:rPr lang="el-GR" sz="1600" dirty="0" smtClean="0">
                          <a:solidFill>
                            <a:schemeClr val="tx2"/>
                          </a:solidFill>
                        </a:rPr>
                        <a:t>Άμεση εργασία</a:t>
                      </a:r>
                    </a:p>
                    <a:p>
                      <a:pPr marL="285750" indent="-285750">
                        <a:buFont typeface="Arial" panose="020B0604020202020204" pitchFamily="34" charset="0"/>
                        <a:buChar char="•"/>
                      </a:pPr>
                      <a:r>
                        <a:rPr lang="el-GR" sz="1600" dirty="0" smtClean="0">
                          <a:solidFill>
                            <a:schemeClr val="tx2"/>
                          </a:solidFill>
                        </a:rPr>
                        <a:t>Γενικά βιομηχανικά έξοδα</a:t>
                      </a:r>
                      <a:endParaRPr lang="en-US" sz="1600" dirty="0">
                        <a:solidFill>
                          <a:schemeClr val="tx2"/>
                        </a:solidFill>
                      </a:endParaRPr>
                    </a:p>
                  </a:txBody>
                  <a:tcPr/>
                </a:tc>
                <a:tc>
                  <a:txBody>
                    <a:bodyPr/>
                    <a:lstStyle/>
                    <a:p>
                      <a:pPr marL="0" indent="0">
                        <a:buFont typeface="Arial" panose="020B0604020202020204" pitchFamily="34" charset="0"/>
                        <a:buNone/>
                      </a:pPr>
                      <a:r>
                        <a:rPr lang="el-GR" sz="1600" dirty="0" smtClean="0">
                          <a:solidFill>
                            <a:schemeClr val="tx2"/>
                          </a:solidFill>
                        </a:rPr>
                        <a:t>Πόροι που χρησιμοποιήθηκαν:</a:t>
                      </a:r>
                    </a:p>
                    <a:p>
                      <a:pPr marL="285750" indent="-285750">
                        <a:buFont typeface="Arial" panose="020B0604020202020204" pitchFamily="34" charset="0"/>
                        <a:buChar char="•"/>
                      </a:pPr>
                      <a:r>
                        <a:rPr lang="el-GR" sz="1600" dirty="0" smtClean="0">
                          <a:solidFill>
                            <a:schemeClr val="tx2"/>
                          </a:solidFill>
                        </a:rPr>
                        <a:t>Το γάλα που μεταφέρθηκε</a:t>
                      </a:r>
                    </a:p>
                    <a:p>
                      <a:pPr marL="285750" indent="-285750">
                        <a:buFont typeface="Arial" panose="020B0604020202020204" pitchFamily="34" charset="0"/>
                        <a:buChar char="•"/>
                      </a:pPr>
                      <a:r>
                        <a:rPr lang="el-GR" sz="1600" dirty="0" smtClean="0">
                          <a:solidFill>
                            <a:schemeClr val="tx2"/>
                          </a:solidFill>
                        </a:rPr>
                        <a:t>Άμεσα</a:t>
                      </a:r>
                      <a:r>
                        <a:rPr lang="el-GR" sz="1600" baseline="0" dirty="0" smtClean="0">
                          <a:solidFill>
                            <a:schemeClr val="tx2"/>
                          </a:solidFill>
                        </a:rPr>
                        <a:t> </a:t>
                      </a:r>
                      <a:r>
                        <a:rPr lang="el-GR" sz="1600" dirty="0" smtClean="0">
                          <a:solidFill>
                            <a:schemeClr val="tx2"/>
                          </a:solidFill>
                        </a:rPr>
                        <a:t>υλικά (μπουκάλια)</a:t>
                      </a:r>
                    </a:p>
                    <a:p>
                      <a:pPr marL="285750" indent="-285750">
                        <a:buFont typeface="Arial" panose="020B0604020202020204" pitchFamily="34" charset="0"/>
                        <a:buChar char="•"/>
                      </a:pPr>
                      <a:r>
                        <a:rPr lang="el-GR" sz="1600" dirty="0" smtClean="0">
                          <a:solidFill>
                            <a:schemeClr val="tx2"/>
                          </a:solidFill>
                        </a:rPr>
                        <a:t>Άμεση εργασία</a:t>
                      </a:r>
                    </a:p>
                    <a:p>
                      <a:pPr marL="285750" indent="-285750">
                        <a:buFont typeface="Arial" panose="020B0604020202020204" pitchFamily="34" charset="0"/>
                        <a:buChar char="•"/>
                      </a:pPr>
                      <a:r>
                        <a:rPr lang="el-GR" sz="1600" dirty="0" smtClean="0">
                          <a:solidFill>
                            <a:schemeClr val="tx2"/>
                          </a:solidFill>
                        </a:rPr>
                        <a:t>Γενικά βιομηχανικά έξοδα</a:t>
                      </a:r>
                      <a:endParaRPr lang="en-US" sz="1600" dirty="0">
                        <a:solidFill>
                          <a:schemeClr val="tx2"/>
                        </a:solidFill>
                      </a:endParaRPr>
                    </a:p>
                  </a:txBody>
                  <a:tcPr/>
                </a:tc>
                <a:tc vMerge="1">
                  <a:txBody>
                    <a:bodyPr/>
                    <a:lstStyle/>
                    <a:p>
                      <a:pPr marL="285750" indent="-285750">
                        <a:buFont typeface="Arial" panose="020B0604020202020204" pitchFamily="34" charset="0"/>
                        <a:buChar char="•"/>
                      </a:pPr>
                      <a:endParaRPr lang="en-US" sz="1600"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686800" cy="914400"/>
          </a:xfrm>
        </p:spPr>
        <p:txBody>
          <a:bodyPr/>
          <a:lstStyle/>
          <a:p>
            <a:r>
              <a:rPr lang="el-GR" altLang="en-US" dirty="0" smtClean="0"/>
              <a:t>Πρότυπα Ροών </a:t>
            </a:r>
            <a:r>
              <a:rPr lang="el-GR" altLang="en-US" dirty="0"/>
              <a:t>Προϊόντων και </a:t>
            </a:r>
            <a:r>
              <a:rPr lang="en-US" altLang="en-US" dirty="0"/>
              <a:t/>
            </a:r>
            <a:br>
              <a:rPr lang="en-US" altLang="en-US" dirty="0"/>
            </a:br>
            <a:r>
              <a:rPr lang="el-GR" altLang="en-US" dirty="0" smtClean="0"/>
              <a:t>Μέθοδοι </a:t>
            </a:r>
            <a:r>
              <a:rPr lang="el-GR" altLang="en-US" dirty="0"/>
              <a:t>Ροής </a:t>
            </a:r>
            <a:r>
              <a:rPr lang="el-GR" altLang="en-US" dirty="0" smtClean="0"/>
              <a:t>Κόστους </a:t>
            </a:r>
            <a:r>
              <a:rPr lang="en-US" altLang="en-US" sz="1800" dirty="0" smtClean="0"/>
              <a:t>(</a:t>
            </a:r>
            <a:r>
              <a:rPr lang="el-GR" altLang="en-US" sz="1800" dirty="0" smtClean="0"/>
              <a:t>διαφάνεια 1 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μέτρηση και η αναγνώριση του κόστους προϊόντων χρησιμοποιώντας την κοστολόγηση κατά φάση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προϋποθέτει την κατάρτιση μιας</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αναφοράς κόστους κατά φάση </a:t>
            </a:r>
            <a:r>
              <a:rPr lang="el-GR" altLang="en-US" sz="2400" dirty="0" smtClean="0">
                <a:latin typeface="Tw Cen MT" panose="020B0602020104020603" pitchFamily="34" charset="0"/>
                <a:cs typeface="Times New Roman" panose="02020603050405020304" pitchFamily="18" charset="0"/>
              </a:rPr>
              <a:t>για κάθε διαδικασία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τμήμα ή υποτμήμα </a:t>
            </a:r>
            <a:r>
              <a:rPr lang="en-US" altLang="en-US" sz="2400" dirty="0" smtClean="0">
                <a:latin typeface="Tw Cen MT" panose="020B0602020104020603" pitchFamily="34" charset="0"/>
                <a:cs typeface="Times New Roman" panose="02020603050405020304" pitchFamily="18" charset="0"/>
              </a:rPr>
              <a:t>as </a:t>
            </a:r>
            <a:r>
              <a:rPr lang="el-GR" altLang="en-US" sz="2400" dirty="0" smtClean="0">
                <a:latin typeface="Tw Cen MT" panose="020B0602020104020603" pitchFamily="34" charset="0"/>
                <a:cs typeface="Times New Roman" panose="02020603050405020304" pitchFamily="18" charset="0"/>
              </a:rPr>
              <a:t>τα κόστη που σχετίζονται με την παραγωγή μεταφέρονται μέσω της διαδικασίας παραγωγής</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μάνατζερ προσθέτουν αυτά τα κόστη </a:t>
            </a:r>
            <a:r>
              <a:rPr lang="el-GR" altLang="en-US" sz="2400" dirty="0">
                <a:latin typeface="Tw Cen MT" panose="020B0602020104020603" pitchFamily="34" charset="0"/>
                <a:cs typeface="Times New Roman" panose="02020603050405020304" pitchFamily="18" charset="0"/>
              </a:rPr>
              <a:t>στις μονάδες που έχουν μεταφερθεί εκτός της διαδικασίας και στις </a:t>
            </a:r>
            <a:r>
              <a:rPr lang="el-GR" altLang="en-US" sz="2400" dirty="0" smtClean="0">
                <a:latin typeface="Tw Cen MT" panose="020B0602020104020603" pitchFamily="34" charset="0"/>
                <a:cs typeface="Times New Roman" panose="02020603050405020304" pitchFamily="18" charset="0"/>
              </a:rPr>
              <a:t>ημικαταργασμένες μονάδες/μονάδες </a:t>
            </a:r>
            <a:r>
              <a:rPr lang="el-GR" altLang="en-US" sz="2400" dirty="0">
                <a:latin typeface="Tw Cen MT" panose="020B0602020104020603" pitchFamily="34" charset="0"/>
                <a:cs typeface="Times New Roman" panose="02020603050405020304" pitchFamily="18" charset="0"/>
              </a:rPr>
              <a:t>που εξακολουθούν να αποτελούν μέρος </a:t>
            </a:r>
            <a:r>
              <a:rPr lang="el-GR" altLang="en-US" sz="2400" dirty="0" smtClean="0">
                <a:latin typeface="Tw Cen MT" panose="020B0602020104020603" pitchFamily="34" charset="0"/>
                <a:cs typeface="Times New Roman" panose="02020603050405020304" pitchFamily="18" charset="0"/>
              </a:rPr>
              <a:t>της διαδικασίας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χρησιμοποιώντας μια μέθοδο καταλογισμού του κόστους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όπως η μέθοδος κοστολόγησης </a:t>
            </a:r>
            <a:r>
              <a:rPr lang="en-US" altLang="en-US" sz="2400" dirty="0" smtClean="0">
                <a:latin typeface="Tw Cen MT" panose="020B0602020104020603" pitchFamily="34" charset="0"/>
                <a:cs typeface="Times New Roman" panose="02020603050405020304" pitchFamily="18" charset="0"/>
              </a:rPr>
              <a:t>FIFO </a:t>
            </a:r>
            <a:r>
              <a:rPr lang="el-GR" altLang="en-US" sz="2400" dirty="0" smtClean="0">
                <a:latin typeface="Tw Cen MT" panose="020B0602020104020603" pitchFamily="34" charset="0"/>
                <a:cs typeface="Times New Roman" panose="02020603050405020304" pitchFamily="18" charset="0"/>
              </a:rPr>
              <a:t>ή </a:t>
            </a:r>
            <a:r>
              <a:rPr lang="el-GR" altLang="en-US" sz="2400" dirty="0">
                <a:latin typeface="Tw Cen MT" panose="020B0602020104020603" pitchFamily="34" charset="0"/>
                <a:cs typeface="Times New Roman" panose="02020603050405020304" pitchFamily="18" charset="0"/>
              </a:rPr>
              <a:t>η μέσου σταθμικού όρου.</a:t>
            </a:r>
            <a:endParaRPr lang="en-US" altLang="en-US" sz="2400" dirty="0" smtClean="0">
              <a:latin typeface="Tw Cen MT" panose="020B0602020104020603" pitchFamily="34" charset="0"/>
              <a:cs typeface="Times New Roman" panose="02020603050405020304" pitchFamily="18" charset="0"/>
            </a:endParaRPr>
          </a:p>
        </p:txBody>
      </p:sp>
      <p:sp>
        <p:nvSpPr>
          <p:cNvPr id="573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 </a:t>
            </a:r>
            <a:r>
              <a:rPr lang="en-US" altLang="en-US" sz="900" dirty="0" smtClean="0">
                <a:solidFill>
                  <a:srgbClr val="808080"/>
                </a:solidFill>
              </a:rPr>
              <a:t>Rights </a:t>
            </a:r>
            <a:r>
              <a:rPr lang="en-US" altLang="en-US" sz="900" dirty="0">
                <a:solidFill>
                  <a:srgbClr val="808080"/>
                </a:solidFill>
              </a:rPr>
              <a:t>Reserved. May not be scanned, copied </a:t>
            </a:r>
            <a:r>
              <a:rPr lang="en-US" altLang="en-US" sz="900" dirty="0" smtClean="0">
                <a:solidFill>
                  <a:srgbClr val="808080"/>
                </a:solidFill>
              </a:rPr>
              <a:t>or duplicated</a:t>
            </a:r>
            <a:r>
              <a:rPr lang="en-US" altLang="en-US" sz="900" dirty="0">
                <a:solidFill>
                  <a:srgbClr val="808080"/>
                </a:solidFill>
              </a:rPr>
              <a:t>, </a:t>
            </a:r>
            <a:r>
              <a:rPr lang="en-US" altLang="en-US" sz="900" dirty="0" smtClean="0">
                <a:solidFill>
                  <a:srgbClr val="808080"/>
                </a:solidFill>
              </a:rPr>
              <a:t>or posted </a:t>
            </a:r>
            <a:r>
              <a:rPr lang="en-US" altLang="en-US" sz="900" dirty="0">
                <a:solidFill>
                  <a:srgbClr val="808080"/>
                </a:solidFill>
              </a:rPr>
              <a:t>to a publicly accessible website, in whole </a:t>
            </a:r>
            <a:r>
              <a:rPr lang="en-US" altLang="en-US" sz="900" dirty="0" smtClean="0">
                <a:solidFill>
                  <a:srgbClr val="808080"/>
                </a:solidFill>
              </a:rPr>
              <a:t>or in </a:t>
            </a:r>
            <a:r>
              <a:rPr lang="en-US" altLang="en-US" sz="900" dirty="0">
                <a:solidFill>
                  <a:srgbClr val="808080"/>
                </a:solidFill>
              </a:rPr>
              <a:t>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16098</TotalTime>
  <Words>8685</Words>
  <Application>Microsoft Office PowerPoint</Application>
  <PresentationFormat>On-screen Show (4:3)</PresentationFormat>
  <Paragraphs>1191</Paragraphs>
  <Slides>59</Slides>
  <Notes>0</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το Σύστημα Κοστολόγησης Κατά Φάση</vt:lpstr>
      <vt:lpstr>PowerPoint Presentation</vt:lpstr>
      <vt:lpstr>ΕΝΟΤΗΤΑ 2: ΛΟΓΙΣΤΙΚΕΣ ΕΦΑΡΜΟΓΕΣ</vt:lpstr>
      <vt:lpstr>Σχέδια των Ροών Προϊόντων και  Μέθοδοι Ροής Κόστους</vt:lpstr>
      <vt:lpstr>Ροές Προϊόντος σε ένα Περιβάλλον Κοστολόγησης Κατά Φάση</vt:lpstr>
      <vt:lpstr>Πρότυπα Ροών Προϊόντων και  Μέθοδοι Ροής Κόστους (διαφάνεια 1 από 2)</vt:lpstr>
      <vt:lpstr>Πρότυπα Ροών Προϊόντων και  Μέθοδοι Ροής Κόστους (διαφάνεια 2 από 2)</vt:lpstr>
      <vt:lpstr>Ροές του Κόστους Μέσω των Λογαριασμών Αποθέματα Ημικατεργασμένων  (διαφάνεια 1 από 2)</vt:lpstr>
      <vt:lpstr>Ροές του Κόστους Μέσω των Λογαριασμοί Αποθέματα Ημικατεργασμένων  (διαφάνεια 2 από 2)</vt:lpstr>
      <vt:lpstr>PowerPoint Presentation</vt:lpstr>
      <vt:lpstr>Υπολογισμός Ισοδύναμης Παραγωγής</vt:lpstr>
      <vt:lpstr>Υπολογισμός Ισοδύναμης Παραγωγής</vt:lpstr>
      <vt:lpstr>Υπολογισμός Ισοδύναμης Παραγωγής</vt:lpstr>
      <vt:lpstr>Ισοδύναμη Παραγωγή για Άμεσα Υλικά</vt:lpstr>
      <vt:lpstr>Ισοδύναμη Παραγωγή για τα Κόστη Μετατροπής</vt:lpstr>
      <vt:lpstr>Σύνοψη της Ισοδύναμης Παραγωγής</vt:lpstr>
      <vt:lpstr>PowerPoint Presentation</vt:lpstr>
      <vt:lpstr>Κατάρτιση μιας Αναφοράς Κόστους Κατά Φάση Χρησιμοποιώντας τη Μέθοδο Κοστολόγησης FIFO </vt:lpstr>
      <vt:lpstr>Αναφορά Κόστους Κατά Φάση: Μέθοδος Κοστολόγησης FIFO  (διαφάνεια 1 από 2)</vt:lpstr>
      <vt:lpstr>Αναφορά Κόστους Κατά Φάση: Μέθοδος Κοστολόγησης FIFO  (διαφάνεια 2 από 2)</vt:lpstr>
      <vt:lpstr>Λογιστικές Μονάδες</vt:lpstr>
      <vt:lpstr>Βήμα 1: Προσδιορισμός Φυσικών Μονάδων</vt:lpstr>
      <vt:lpstr>Βήμα 2: Προσδιορισμός Ισοδύναμων Μονάδων (διαφάνεια 1 από 2)</vt:lpstr>
      <vt:lpstr>Βήμα 2: Προσδιορισμός Ισοδύναμων Μονάδων (διαφάνεια 2 από 2)</vt:lpstr>
      <vt:lpstr>Λογιστική για τα Κόστη</vt:lpstr>
      <vt:lpstr>Βήμα 3: Προσδιορισμός του Κόστους</vt:lpstr>
      <vt:lpstr>Βήμα 4: Υπολογίστε το Κόστος Ανά Ισοδύναμη Μονάδα</vt:lpstr>
      <vt:lpstr>Καταλογισμός του Κόστους</vt:lpstr>
      <vt:lpstr>Βήμα 5: Καταλογισμός του Κόστους στο Κόστος Παραχθέντων Αγαθών και στα Τελικά Αποθέματα (διαφάνεια 1 έως 2)</vt:lpstr>
      <vt:lpstr>Βήμα 5: Καταλογισμός του Κόστους στο Κόστος Παραχθέντων Αγαθών και στα Τελικά Αποθέματα (διαφάνεια 2 έως 2)</vt:lpstr>
      <vt:lpstr>Περίληψη του Λογαριασμού Αποθέματα Ημικατεργασμένων</vt:lpstr>
      <vt:lpstr>Κοστολόγηση Κατά Φάση για Δύο ή Περισσότερα Τμήματα Παραγωγής</vt:lpstr>
      <vt:lpstr>PowerPoint Presentation</vt:lpstr>
      <vt:lpstr>PowerPoint Presentation</vt:lpstr>
      <vt:lpstr>PowerPoint Presentation</vt:lpstr>
      <vt:lpstr>Κατάρτιση μιας Αναφοράς Κόστους Κατά Φάση Χρησιμοποιώντας τη Μέθοδο του Μέσου Σταθμικού Όρου</vt:lpstr>
      <vt:lpstr>Αναφορά Κόστους Κατά Φάση: Μέθοδος Μέσου Σταθμικού Όρου (διαφάνεια 1 από 2)</vt:lpstr>
      <vt:lpstr>Αναφορά Κόστους Κατά Φάση: Μέθοδος Μέσου Σταθμικού Όρου (διαφάνεια 2 από 2)</vt:lpstr>
      <vt:lpstr>Λογιστική των Μονάδων</vt:lpstr>
      <vt:lpstr>Βήμα 1: Προσδιορισμός Φυσικών μονάδων</vt:lpstr>
      <vt:lpstr>Βήμα 2: Προσδιορισμός Ισοδύναμων Μονάδων (διαφάνεια 1 από 2)</vt:lpstr>
      <vt:lpstr>Βήμα 2: Προσδιορισμός Ισοδύναμων Μονάδων (διαφάνεια 2 από 2)</vt:lpstr>
      <vt:lpstr>Λογιστική για τα Κόστη</vt:lpstr>
      <vt:lpstr>Βήμα 3: Προσδιορισμός του Κόστους</vt:lpstr>
      <vt:lpstr>Βήμα 4: Υπολογίσμός του Κόστους Ανά Ισοδύναμη Μονάδα</vt:lpstr>
      <vt:lpstr>Καταλογισμός του Κόστους</vt:lpstr>
      <vt:lpstr>Βήμα 5: Καταλογισμός Κόστους στο Κόστος Παραχθέντων Αγαθών και στα Τελικά Αποθέματα   (διαφάνεια 1 από 2)</vt:lpstr>
      <vt:lpstr>Βήμα 5: Καταλογισμός Κόστους στο Κόστος Παραχθέντων Αγαθών και στα Τελικά Αποθέματα   (διαφάνεια 2 από 2)</vt:lpstr>
      <vt:lpstr>PowerPoint Presentation</vt:lpstr>
      <vt:lpstr>PowerPoint Presentation</vt:lpstr>
      <vt:lpstr>PowerPoint Presentation</vt:lpstr>
      <vt:lpstr>ΕΝΟΤΗΤΑ 3: ΕΠΙΧΕΙΡΗΜΑΤΙΚΕΣ ΕΦΑΡΜΟΓΕΣ</vt:lpstr>
      <vt:lpstr>Η Διαδικασία Διαχείρισης και το Σύστημα Κοστολόγηση Κατά Φάση (διαφάνεια 1 από 2)</vt:lpstr>
      <vt:lpstr>Η Διαδικασία Διαχείρισης και το Σύστημα Κοστολόγηση Κατά Φάση (διαφάνεια 2 από 2)</vt:lpstr>
      <vt:lpstr>Η Διαδικασία Διαχείρισης και το Σύστημα Κοστολόγησης Κατά Φάση</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1198</cp:revision>
  <dcterms:created xsi:type="dcterms:W3CDTF">2009-12-22T16:31:00Z</dcterms:created>
  <dcterms:modified xsi:type="dcterms:W3CDTF">2018-02-26T12:40:22Z</dcterms:modified>
</cp:coreProperties>
</file>