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5" r:id="rId4"/>
    <p:sldId id="286" r:id="rId5"/>
    <p:sldId id="287" r:id="rId6"/>
    <p:sldId id="288" r:id="rId7"/>
    <p:sldId id="289" r:id="rId8"/>
    <p:sldId id="290" r:id="rId9"/>
    <p:sldId id="291" r:id="rId10"/>
    <p:sldId id="292" r:id="rId11"/>
    <p:sldId id="293" r:id="rId12"/>
    <p:sldId id="294" r:id="rId13"/>
    <p:sldId id="295"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80" r:id="rId35"/>
    <p:sldId id="279" r:id="rId36"/>
    <p:sldId id="278" r:id="rId37"/>
    <p:sldId id="281" r:id="rId38"/>
    <p:sldId id="282" r:id="rId39"/>
    <p:sldId id="283" r:id="rId40"/>
    <p:sldId id="284"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1"/>
      </p:bgRef>
    </p:bg>
    <p:spTree>
      <p:nvGrpSpPr>
        <p:cNvPr id="1" name=""/>
        <p:cNvGrpSpPr/>
        <p:nvPr/>
      </p:nvGrpSpPr>
      <p:grpSpPr>
        <a:xfrm>
          <a:off x="0" y="0"/>
          <a:ext cx="0" cy="0"/>
          <a:chOff x="0" y="0"/>
          <a:chExt cx="0" cy="0"/>
        </a:xfrm>
      </p:grpSpPr>
      <p:sp>
        <p:nvSpPr>
          <p:cNvPr id="8" name="7 - Τίτλος"/>
          <p:cNvSpPr>
            <a:spLocks noGrp="1"/>
          </p:cNvSpPr>
          <p:nvPr>
            <p:ph type="ctrTitle"/>
          </p:nvPr>
        </p:nvSpPr>
        <p:spPr>
          <a:xfrm>
            <a:off x="2286000" y="3124200"/>
            <a:ext cx="6172200" cy="1894362"/>
          </a:xfrm>
        </p:spPr>
        <p:txBody>
          <a:bodyPr/>
          <a:lstStyle>
            <a:lvl1pPr>
              <a:defRPr b="1"/>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bwMode="auto">
          <a:xfrm rot="5400000">
            <a:off x="7764621" y="1174097"/>
            <a:ext cx="2286000" cy="381000"/>
          </a:xfrm>
        </p:spPr>
        <p:txBody>
          <a:bodyPr/>
          <a:lstStyle/>
          <a:p>
            <a:fld id="{375EC0E5-E110-46A6-8308-49C9BE6718E1}" type="datetimeFigureOut">
              <a:rPr lang="en-US" smtClean="0"/>
              <a:pPr/>
              <a:t>12/9/2020</a:t>
            </a:fld>
            <a:endParaRPr lang="en-GB"/>
          </a:p>
        </p:txBody>
      </p:sp>
      <p:sp>
        <p:nvSpPr>
          <p:cNvPr id="17" name="16 - Θέση υποσέλιδου"/>
          <p:cNvSpPr>
            <a:spLocks noGrp="1"/>
          </p:cNvSpPr>
          <p:nvPr>
            <p:ph type="ftr" sz="quarter" idx="11"/>
          </p:nvPr>
        </p:nvSpPr>
        <p:spPr bwMode="auto">
          <a:xfrm rot="5400000">
            <a:off x="7077269" y="4181669"/>
            <a:ext cx="3657600" cy="384048"/>
          </a:xfrm>
        </p:spPr>
        <p:txBody>
          <a:bodyPr/>
          <a:lstStyle/>
          <a:p>
            <a:endParaRPr lang="en-GB"/>
          </a:p>
        </p:txBody>
      </p:sp>
      <p:sp>
        <p:nvSpPr>
          <p:cNvPr id="10" name="9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 Ευθεία γραμμή σύνδεσης"/>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 Έλλειψη"/>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Έλλειψη"/>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 Έλλειψη"/>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 Έλλειψη"/>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 Θέση αριθμού διαφάνειας"/>
          <p:cNvSpPr>
            <a:spLocks noGrp="1"/>
          </p:cNvSpPr>
          <p:nvPr>
            <p:ph type="sldNum" sz="quarter" idx="12"/>
          </p:nvPr>
        </p:nvSpPr>
        <p:spPr bwMode="auto">
          <a:xfrm>
            <a:off x="1325544" y="4928702"/>
            <a:ext cx="609600" cy="517524"/>
          </a:xfrm>
        </p:spPr>
        <p:txBody>
          <a:bodyPr/>
          <a:lstStyle/>
          <a:p>
            <a:fld id="{E2407A8C-833F-4FC5-9E3F-DC337E7DEB54}"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75EC0E5-E110-46A6-8308-49C9BE6718E1}" type="datetimeFigureOut">
              <a:rPr lang="en-US" smtClean="0"/>
              <a:pPr/>
              <a:t>12/9/2020</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E2407A8C-833F-4FC5-9E3F-DC337E7DEB54}"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1676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75EC0E5-E110-46A6-8308-49C9BE6718E1}" type="datetimeFigureOut">
              <a:rPr lang="en-US" smtClean="0"/>
              <a:pPr/>
              <a:t>12/9/2020</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E2407A8C-833F-4FC5-9E3F-DC337E7DEB54}"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8" name="7 - Θέση περιεχομένου"/>
          <p:cNvSpPr>
            <a:spLocks noGrp="1"/>
          </p:cNvSpPr>
          <p:nvPr>
            <p:ph sz="quarter" idx="1"/>
          </p:nvPr>
        </p:nvSpPr>
        <p:spPr>
          <a:xfrm>
            <a:off x="457200" y="1600200"/>
            <a:ext cx="7467600" cy="487375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4"/>
          </p:nvPr>
        </p:nvSpPr>
        <p:spPr/>
        <p:txBody>
          <a:bodyPr rtlCol="0"/>
          <a:lstStyle/>
          <a:p>
            <a:fld id="{375EC0E5-E110-46A6-8308-49C9BE6718E1}" type="datetimeFigureOut">
              <a:rPr lang="en-US" smtClean="0"/>
              <a:pPr/>
              <a:t>12/9/2020</a:t>
            </a:fld>
            <a:endParaRPr lang="en-GB"/>
          </a:p>
        </p:txBody>
      </p:sp>
      <p:sp>
        <p:nvSpPr>
          <p:cNvPr id="9" name="8 - Θέση αριθμού διαφάνειας"/>
          <p:cNvSpPr>
            <a:spLocks noGrp="1"/>
          </p:cNvSpPr>
          <p:nvPr>
            <p:ph type="sldNum" sz="quarter" idx="15"/>
          </p:nvPr>
        </p:nvSpPr>
        <p:spPr/>
        <p:txBody>
          <a:bodyPr rtlCol="0"/>
          <a:lstStyle/>
          <a:p>
            <a:fld id="{E2407A8C-833F-4FC5-9E3F-DC337E7DEB54}" type="slidenum">
              <a:rPr lang="en-GB" smtClean="0"/>
              <a:pPr/>
              <a:t>‹#›</a:t>
            </a:fld>
            <a:endParaRPr lang="en-GB"/>
          </a:p>
        </p:txBody>
      </p:sp>
      <p:sp>
        <p:nvSpPr>
          <p:cNvPr id="10" name="9 - Θέση υποσέλιδου"/>
          <p:cNvSpPr>
            <a:spLocks noGrp="1"/>
          </p:cNvSpPr>
          <p:nvPr>
            <p:ph type="ftr" sz="quarter" idx="16"/>
          </p:nvPr>
        </p:nvSpPr>
        <p:spPr/>
        <p:txBody>
          <a:bodyPr rtlCol="0"/>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0" y="2895600"/>
            <a:ext cx="6172200" cy="2053590"/>
          </a:xfrm>
        </p:spPr>
        <p:txBody>
          <a:bodyPr/>
          <a:lstStyle>
            <a:lvl1pPr algn="l">
              <a:buNone/>
              <a:defRPr sz="3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bwMode="auto">
          <a:xfrm rot="5400000">
            <a:off x="7763256" y="1170432"/>
            <a:ext cx="2286000" cy="381000"/>
          </a:xfrm>
        </p:spPr>
        <p:txBody>
          <a:bodyPr/>
          <a:lstStyle/>
          <a:p>
            <a:fld id="{375EC0E5-E110-46A6-8308-49C9BE6718E1}" type="datetimeFigureOut">
              <a:rPr lang="en-US" smtClean="0"/>
              <a:pPr/>
              <a:t>12/9/2020</a:t>
            </a:fld>
            <a:endParaRPr lang="en-GB"/>
          </a:p>
        </p:txBody>
      </p:sp>
      <p:sp>
        <p:nvSpPr>
          <p:cNvPr id="5" name="4 - Θέση υποσέλιδου"/>
          <p:cNvSpPr>
            <a:spLocks noGrp="1"/>
          </p:cNvSpPr>
          <p:nvPr>
            <p:ph type="ftr" sz="quarter" idx="11"/>
          </p:nvPr>
        </p:nvSpPr>
        <p:spPr bwMode="auto">
          <a:xfrm rot="5400000">
            <a:off x="7077456" y="4178808"/>
            <a:ext cx="3657600" cy="384048"/>
          </a:xfrm>
        </p:spPr>
        <p:txBody>
          <a:bodyPr/>
          <a:lstStyle/>
          <a:p>
            <a:endParaRPr lang="en-GB"/>
          </a:p>
        </p:txBody>
      </p:sp>
      <p:sp>
        <p:nvSpPr>
          <p:cNvPr id="9" name="8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 Έλλειψη"/>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 Έλλειψη"/>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Έλλειψη"/>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Έλλειψη"/>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 Ευθεία γραμμή σύνδεσης"/>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αριθμού διαφάνειας"/>
          <p:cNvSpPr>
            <a:spLocks noGrp="1"/>
          </p:cNvSpPr>
          <p:nvPr>
            <p:ph type="sldNum" sz="quarter" idx="12"/>
          </p:nvPr>
        </p:nvSpPr>
        <p:spPr bwMode="auto">
          <a:xfrm>
            <a:off x="1340616" y="4928702"/>
            <a:ext cx="609600" cy="517524"/>
          </a:xfrm>
        </p:spPr>
        <p:txBody>
          <a:bodyPr/>
          <a:lstStyle/>
          <a:p>
            <a:fld id="{E2407A8C-833F-4FC5-9E3F-DC337E7DEB54}"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375EC0E5-E110-46A6-8308-49C9BE6718E1}" type="datetimeFigureOut">
              <a:rPr lang="en-US" smtClean="0"/>
              <a:pPr/>
              <a:t>12/9/2020</a:t>
            </a:fld>
            <a:endParaRPr lang="en-GB"/>
          </a:p>
        </p:txBody>
      </p:sp>
      <p:sp>
        <p:nvSpPr>
          <p:cNvPr id="6" name="5 - Θέση υποσέλιδου"/>
          <p:cNvSpPr>
            <a:spLocks noGrp="1"/>
          </p:cNvSpPr>
          <p:nvPr>
            <p:ph type="ftr" sz="quarter" idx="11"/>
          </p:nvPr>
        </p:nvSpPr>
        <p:spPr/>
        <p:txBody>
          <a:bodyPr/>
          <a:lstStyle/>
          <a:p>
            <a:endParaRPr lang="en-GB"/>
          </a:p>
        </p:txBody>
      </p:sp>
      <p:sp>
        <p:nvSpPr>
          <p:cNvPr id="7" name="6 - Θέση αριθμού διαφάνειας"/>
          <p:cNvSpPr>
            <a:spLocks noGrp="1"/>
          </p:cNvSpPr>
          <p:nvPr>
            <p:ph type="sldNum" sz="quarter" idx="12"/>
          </p:nvPr>
        </p:nvSpPr>
        <p:spPr/>
        <p:txBody>
          <a:bodyPr/>
          <a:lstStyle/>
          <a:p>
            <a:fld id="{E2407A8C-833F-4FC5-9E3F-DC337E7DEB54}" type="slidenum">
              <a:rPr lang="en-GB" smtClean="0"/>
              <a:pPr/>
              <a:t>‹#›</a:t>
            </a:fld>
            <a:endParaRPr lang="en-GB"/>
          </a:p>
        </p:txBody>
      </p:sp>
      <p:sp>
        <p:nvSpPr>
          <p:cNvPr id="9" name="8 - Θέση περιεχομένου"/>
          <p:cNvSpPr>
            <a:spLocks noGrp="1"/>
          </p:cNvSpPr>
          <p:nvPr>
            <p:ph sz="quarter" idx="1"/>
          </p:nvPr>
        </p:nvSpPr>
        <p:spPr>
          <a:xfrm>
            <a:off x="457200"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270248"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7543800" cy="1143000"/>
          </a:xfrm>
        </p:spPr>
        <p:txBody>
          <a:bodyPr anchor="b"/>
          <a:lstStyle>
            <a:lvl1pPr>
              <a:defRPr/>
            </a:lvl1pPr>
          </a:lstStyle>
          <a:p>
            <a:r>
              <a:rPr kumimoji="0" lang="el-GR" smtClean="0"/>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375EC0E5-E110-46A6-8308-49C9BE6718E1}" type="datetimeFigureOut">
              <a:rPr lang="en-US" smtClean="0"/>
              <a:pPr/>
              <a:t>12/9/2020</a:t>
            </a:fld>
            <a:endParaRPr lang="en-GB"/>
          </a:p>
        </p:txBody>
      </p:sp>
      <p:sp>
        <p:nvSpPr>
          <p:cNvPr id="8" name="7 - Θέση υποσέλιδου"/>
          <p:cNvSpPr>
            <a:spLocks noGrp="1"/>
          </p:cNvSpPr>
          <p:nvPr>
            <p:ph type="ftr" sz="quarter" idx="11"/>
          </p:nvPr>
        </p:nvSpPr>
        <p:spPr/>
        <p:txBody>
          <a:bodyPr/>
          <a:lstStyle/>
          <a:p>
            <a:endParaRPr lang="en-GB"/>
          </a:p>
        </p:txBody>
      </p:sp>
      <p:sp>
        <p:nvSpPr>
          <p:cNvPr id="9" name="8 - Θέση αριθμού διαφάνειας"/>
          <p:cNvSpPr>
            <a:spLocks noGrp="1"/>
          </p:cNvSpPr>
          <p:nvPr>
            <p:ph type="sldNum" sz="quarter" idx="12"/>
          </p:nvPr>
        </p:nvSpPr>
        <p:spPr/>
        <p:txBody>
          <a:bodyPr/>
          <a:lstStyle/>
          <a:p>
            <a:fld id="{E2407A8C-833F-4FC5-9E3F-DC337E7DEB54}" type="slidenum">
              <a:rPr lang="en-GB" smtClean="0"/>
              <a:pPr/>
              <a:t>‹#›</a:t>
            </a:fld>
            <a:endParaRPr lang="en-GB"/>
          </a:p>
        </p:txBody>
      </p:sp>
      <p:sp>
        <p:nvSpPr>
          <p:cNvPr id="11" name="10 - Θέση περιεχομένου"/>
          <p:cNvSpPr>
            <a:spLocks noGrp="1"/>
          </p:cNvSpPr>
          <p:nvPr>
            <p:ph sz="quarter" idx="2"/>
          </p:nvPr>
        </p:nvSpPr>
        <p:spPr>
          <a:xfrm>
            <a:off x="457200"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371975"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κειμένου"/>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4" name="13 - Θέση κειμένου"/>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6" name="5 - Θέση ημερομηνίας"/>
          <p:cNvSpPr>
            <a:spLocks noGrp="1"/>
          </p:cNvSpPr>
          <p:nvPr>
            <p:ph type="dt" sz="half" idx="10"/>
          </p:nvPr>
        </p:nvSpPr>
        <p:spPr/>
        <p:txBody>
          <a:bodyPr rtlCol="0"/>
          <a:lstStyle/>
          <a:p>
            <a:fld id="{375EC0E5-E110-46A6-8308-49C9BE6718E1}" type="datetimeFigureOut">
              <a:rPr lang="en-US" smtClean="0"/>
              <a:pPr/>
              <a:t>12/9/2020</a:t>
            </a:fld>
            <a:endParaRPr lang="en-GB"/>
          </a:p>
        </p:txBody>
      </p:sp>
      <p:sp>
        <p:nvSpPr>
          <p:cNvPr id="7" name="6 - Θέση αριθμού διαφάνειας"/>
          <p:cNvSpPr>
            <a:spLocks noGrp="1"/>
          </p:cNvSpPr>
          <p:nvPr>
            <p:ph type="sldNum" sz="quarter" idx="11"/>
          </p:nvPr>
        </p:nvSpPr>
        <p:spPr/>
        <p:txBody>
          <a:bodyPr rtlCol="0"/>
          <a:lstStyle/>
          <a:p>
            <a:fld id="{E2407A8C-833F-4FC5-9E3F-DC337E7DEB54}" type="slidenum">
              <a:rPr lang="en-GB" smtClean="0"/>
              <a:pPr/>
              <a:t>‹#›</a:t>
            </a:fld>
            <a:endParaRPr lang="en-GB"/>
          </a:p>
        </p:txBody>
      </p:sp>
      <p:sp>
        <p:nvSpPr>
          <p:cNvPr id="8" name="7 - Θέση υποσέλιδου"/>
          <p:cNvSpPr>
            <a:spLocks noGrp="1"/>
          </p:cNvSpPr>
          <p:nvPr>
            <p:ph type="ftr" sz="quarter" idx="12"/>
          </p:nvPr>
        </p:nvSpPr>
        <p:spPr/>
        <p:txBody>
          <a:bodyPr rtlCol="0"/>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75EC0E5-E110-46A6-8308-49C9BE6718E1}" type="datetimeFigureOut">
              <a:rPr lang="en-US" smtClean="0"/>
              <a:pPr/>
              <a:t>12/9/2020</a:t>
            </a:fld>
            <a:endParaRPr lang="en-GB"/>
          </a:p>
        </p:txBody>
      </p:sp>
      <p:sp>
        <p:nvSpPr>
          <p:cNvPr id="3" name="2 - Θέση υποσέλιδου"/>
          <p:cNvSpPr>
            <a:spLocks noGrp="1"/>
          </p:cNvSpPr>
          <p:nvPr>
            <p:ph type="ftr" sz="quarter" idx="11"/>
          </p:nvPr>
        </p:nvSpPr>
        <p:spPr/>
        <p:txBody>
          <a:bodyPr/>
          <a:lstStyle/>
          <a:p>
            <a:endParaRPr lang="en-GB"/>
          </a:p>
        </p:txBody>
      </p:sp>
      <p:sp>
        <p:nvSpPr>
          <p:cNvPr id="4" name="3 - Θέση αριθμού διαφάνειας"/>
          <p:cNvSpPr>
            <a:spLocks noGrp="1"/>
          </p:cNvSpPr>
          <p:nvPr>
            <p:ph type="sldNum" sz="quarter" idx="12"/>
          </p:nvPr>
        </p:nvSpPr>
        <p:spPr/>
        <p:txBody>
          <a:bodyPr/>
          <a:lstStyle/>
          <a:p>
            <a:fld id="{E2407A8C-833F-4FC5-9E3F-DC337E7DEB54}"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1"/>
      </p:bgRef>
    </p:bg>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 Τίτλος"/>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 Θέση περιεχομένου"/>
          <p:cNvSpPr>
            <a:spLocks noGrp="1"/>
          </p:cNvSpPr>
          <p:nvPr>
            <p:ph sz="quarter" idx="1"/>
          </p:nvPr>
        </p:nvSpPr>
        <p:spPr>
          <a:xfrm>
            <a:off x="304800" y="274320"/>
            <a:ext cx="5638800" cy="6327648"/>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4"/>
          </p:nvPr>
        </p:nvSpPr>
        <p:spPr/>
        <p:txBody>
          <a:bodyPr rtlCol="0"/>
          <a:lstStyle/>
          <a:p>
            <a:fld id="{375EC0E5-E110-46A6-8308-49C9BE6718E1}" type="datetimeFigureOut">
              <a:rPr lang="en-US" smtClean="0"/>
              <a:pPr/>
              <a:t>12/9/2020</a:t>
            </a:fld>
            <a:endParaRPr lang="en-GB"/>
          </a:p>
        </p:txBody>
      </p:sp>
      <p:sp>
        <p:nvSpPr>
          <p:cNvPr id="22" name="21 - Θέση αριθμού διαφάνειας"/>
          <p:cNvSpPr>
            <a:spLocks noGrp="1"/>
          </p:cNvSpPr>
          <p:nvPr>
            <p:ph type="sldNum" sz="quarter" idx="15"/>
          </p:nvPr>
        </p:nvSpPr>
        <p:spPr/>
        <p:txBody>
          <a:bodyPr rtlCol="0"/>
          <a:lstStyle/>
          <a:p>
            <a:fld id="{E2407A8C-833F-4FC5-9E3F-DC337E7DEB54}" type="slidenum">
              <a:rPr lang="en-GB" smtClean="0"/>
              <a:pPr/>
              <a:t>‹#›</a:t>
            </a:fld>
            <a:endParaRPr lang="en-GB"/>
          </a:p>
        </p:txBody>
      </p:sp>
      <p:sp>
        <p:nvSpPr>
          <p:cNvPr id="23" name="22 - Θέση υποσέλιδου"/>
          <p:cNvSpPr>
            <a:spLocks noGrp="1"/>
          </p:cNvSpPr>
          <p:nvPr>
            <p:ph type="ftr" sz="quarter" idx="16"/>
          </p:nvPr>
        </p:nvSpPr>
        <p:spPr/>
        <p:txBody>
          <a:bodyPr rtlCol="0"/>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 Τίτλος"/>
          <p:cNvSpPr>
            <a:spLocks noGrp="1"/>
          </p:cNvSpPr>
          <p:nvPr>
            <p:ph type="title"/>
          </p:nvPr>
        </p:nvSpPr>
        <p:spPr>
          <a:xfrm rot="5400000">
            <a:off x="3350133" y="3200400"/>
            <a:ext cx="6309360" cy="457200"/>
          </a:xfrm>
        </p:spPr>
        <p:txBody>
          <a:bodyPr anchor="b"/>
          <a:lstStyle>
            <a:lvl1pPr algn="l">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10" name="9 - Ευθεία γραμμή σύνδεσης"/>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 Ορθογώνιο"/>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 Θέση ημερομηνίας"/>
          <p:cNvSpPr>
            <a:spLocks noGrp="1"/>
          </p:cNvSpPr>
          <p:nvPr>
            <p:ph type="dt" sz="half" idx="10"/>
          </p:nvPr>
        </p:nvSpPr>
        <p:spPr/>
        <p:txBody>
          <a:bodyPr rtlCol="0"/>
          <a:lstStyle/>
          <a:p>
            <a:fld id="{375EC0E5-E110-46A6-8308-49C9BE6718E1}" type="datetimeFigureOut">
              <a:rPr lang="en-US" smtClean="0"/>
              <a:pPr/>
              <a:t>12/9/2020</a:t>
            </a:fld>
            <a:endParaRPr lang="en-GB"/>
          </a:p>
        </p:txBody>
      </p:sp>
      <p:sp>
        <p:nvSpPr>
          <p:cNvPr id="18" name="17 - Θέση αριθμού διαφάνειας"/>
          <p:cNvSpPr>
            <a:spLocks noGrp="1"/>
          </p:cNvSpPr>
          <p:nvPr>
            <p:ph type="sldNum" sz="quarter" idx="11"/>
          </p:nvPr>
        </p:nvSpPr>
        <p:spPr/>
        <p:txBody>
          <a:bodyPr rtlCol="0"/>
          <a:lstStyle/>
          <a:p>
            <a:fld id="{E2407A8C-833F-4FC5-9E3F-DC337E7DEB54}" type="slidenum">
              <a:rPr lang="en-GB" smtClean="0"/>
              <a:pPr/>
              <a:t>‹#›</a:t>
            </a:fld>
            <a:endParaRPr lang="en-GB"/>
          </a:p>
        </p:txBody>
      </p:sp>
      <p:sp>
        <p:nvSpPr>
          <p:cNvPr id="21" name="20 - Θέση υποσέλιδου"/>
          <p:cNvSpPr>
            <a:spLocks noGrp="1"/>
          </p:cNvSpPr>
          <p:nvPr>
            <p:ph type="ftr" sz="quarter" idx="12"/>
          </p:nvPr>
        </p:nvSpPr>
        <p:spPr/>
        <p:txBody>
          <a:bodyPr rtlCol="0"/>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 Θέση τίτλου"/>
          <p:cNvSpPr>
            <a:spLocks noGrp="1"/>
          </p:cNvSpPr>
          <p:nvPr>
            <p:ph type="title"/>
          </p:nvPr>
        </p:nvSpPr>
        <p:spPr>
          <a:xfrm>
            <a:off x="457200" y="274638"/>
            <a:ext cx="7467600" cy="1143000"/>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75EC0E5-E110-46A6-8308-49C9BE6718E1}" type="datetimeFigureOut">
              <a:rPr lang="en-US" smtClean="0"/>
              <a:pPr/>
              <a:t>12/9/2020</a:t>
            </a:fld>
            <a:endParaRPr lang="en-GB"/>
          </a:p>
        </p:txBody>
      </p:sp>
      <p:sp>
        <p:nvSpPr>
          <p:cNvPr id="3" name="2 - Θέση υποσέλιδου"/>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GB"/>
          </a:p>
        </p:txBody>
      </p:sp>
      <p:sp>
        <p:nvSpPr>
          <p:cNvPr id="7" name="6 - Ευθεία γραμμή σύνδεσης"/>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Θέση αριθμού διαφάνειας"/>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2407A8C-833F-4FC5-9E3F-DC337E7DEB54}"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www.perseus.tufts.edu/hopper/morph?l=ei)sin&amp;la=greek&amp;can=ei)sin0&amp;prior=a)/texnoi/" TargetMode="External"/><Relationship Id="rId13" Type="http://schemas.openxmlformats.org/officeDocument/2006/relationships/hyperlink" Target="http://www.perseus.tufts.edu/hopper/morph?l=de\&amp;la=greek&amp;can=de\1&amp;prior=a)/texna" TargetMode="External"/><Relationship Id="rId18" Type="http://schemas.openxmlformats.org/officeDocument/2006/relationships/hyperlink" Target="http://www.perseus.tufts.edu/hopper/morph?l=h(mw=n&amp;la=greek&amp;can=h(mw=n0&amp;prior=di'" TargetMode="External"/><Relationship Id="rId26" Type="http://schemas.openxmlformats.org/officeDocument/2006/relationships/hyperlink" Target="http://www.perseus.tufts.edu/hopper/morph?l=kai\&amp;la=greek&amp;can=kai\0&amp;prior=suggrafai\" TargetMode="External"/><Relationship Id="rId39" Type="http://schemas.openxmlformats.org/officeDocument/2006/relationships/hyperlink" Target="http://www.perseus.tufts.edu/hopper/morph?l=w(/ste&amp;la=greek&amp;can=w(/ste0&amp;prior=dunato/n" TargetMode="External"/><Relationship Id="rId3" Type="http://schemas.openxmlformats.org/officeDocument/2006/relationships/hyperlink" Target="http://www.perseus.tufts.edu/hopper/morph?l=de\&amp;la=greek&amp;can=de\0&amp;prior=tw=n" TargetMode="External"/><Relationship Id="rId21" Type="http://schemas.openxmlformats.org/officeDocument/2006/relationships/hyperlink" Target="http://www.perseus.tufts.edu/hopper/morph?l=prou+ph=rxen&amp;la=greek&amp;can=prou+ph=rxen0&amp;prior=a)lla\" TargetMode="External"/><Relationship Id="rId34" Type="http://schemas.openxmlformats.org/officeDocument/2006/relationships/hyperlink" Target="http://www.perseus.tufts.edu/hopper/morph?l=meqo/dou&amp;la=greek&amp;can=meqo/dou0&amp;prior=th=s" TargetMode="External"/><Relationship Id="rId42" Type="http://schemas.openxmlformats.org/officeDocument/2006/relationships/hyperlink" Target="http://www.perseus.tufts.edu/hopper/morph?l=toi=s&amp;la=greek&amp;can=toi=s0&amp;prior=tou/twn" TargetMode="External"/><Relationship Id="rId47" Type="http://schemas.openxmlformats.org/officeDocument/2006/relationships/hyperlink" Target="http://www.perseus.tufts.edu/hopper/morph?l=eu(rei=n&amp;la=greek&amp;can=eu(rei=n0&amp;prior=de\" TargetMode="External"/><Relationship Id="rId7" Type="http://schemas.openxmlformats.org/officeDocument/2006/relationships/hyperlink" Target="http://www.perseus.tufts.edu/hopper/morph?l=a)/texnoi/&amp;la=greek&amp;can=a)/texnoi/0&amp;prior=me\n" TargetMode="External"/><Relationship Id="rId12" Type="http://schemas.openxmlformats.org/officeDocument/2006/relationships/hyperlink" Target="http://www.perseus.tufts.edu/hopper/morph?l=a)/texna&amp;la=greek&amp;can=a)/texna0&amp;prior=e)/ntexnoi" TargetMode="External"/><Relationship Id="rId17" Type="http://schemas.openxmlformats.org/officeDocument/2006/relationships/hyperlink" Target="file:///C:\Users\evolonaki\Desktop\MyDocs\DEMOSTHENES%2047%20AGAINST%20EUERGUS%20AND%20MNESIBOULUS\&amp;la=greek&amp;can=di" TargetMode="External"/><Relationship Id="rId25" Type="http://schemas.openxmlformats.org/officeDocument/2006/relationships/hyperlink" Target="http://www.perseus.tufts.edu/hopper/morph?l=suggrafai\&amp;la=greek&amp;can=suggrafai\0&amp;prior=ba/sanoi" TargetMode="External"/><Relationship Id="rId33" Type="http://schemas.openxmlformats.org/officeDocument/2006/relationships/hyperlink" Target="http://www.perseus.tufts.edu/hopper/morph?l=th=s&amp;la=greek&amp;can=th=s0&amp;prior=dia\" TargetMode="External"/><Relationship Id="rId38" Type="http://schemas.openxmlformats.org/officeDocument/2006/relationships/hyperlink" Target="http://www.perseus.tufts.edu/hopper/morph?l=dunato/n&amp;la=greek&amp;can=dunato/n0&amp;prior=kataskeuasqh=nai" TargetMode="External"/><Relationship Id="rId46" Type="http://schemas.openxmlformats.org/officeDocument/2006/relationships/hyperlink" Target="http://www.perseus.tufts.edu/hopper/morph?l=de\&amp;la=greek&amp;can=de\3&amp;prior=ta\" TargetMode="External"/><Relationship Id="rId2" Type="http://schemas.openxmlformats.org/officeDocument/2006/relationships/hyperlink" Target="http://www.perseus.tufts.edu/hopper/morph?l=tw=n&amp;la=greek&amp;can=tw=n0&amp;prior=%5d" TargetMode="External"/><Relationship Id="rId16" Type="http://schemas.openxmlformats.org/officeDocument/2006/relationships/hyperlink" Target="http://www.perseus.tufts.edu/hopper/morph?l=mh\&amp;la=greek&amp;can=mh\0&amp;prior=o(/sa" TargetMode="External"/><Relationship Id="rId20" Type="http://schemas.openxmlformats.org/officeDocument/2006/relationships/hyperlink" Target="http://www.perseus.tufts.edu/hopper/morph?l=a)lla\&amp;la=greek&amp;can=a)lla\0&amp;prior=pepo/ristai" TargetMode="External"/><Relationship Id="rId29" Type="http://schemas.openxmlformats.org/officeDocument/2006/relationships/hyperlink" Target="http://www.perseus.tufts.edu/hopper/morph?l=e)/ntexna&amp;la=greek&amp;can=e)/ntexna0&amp;prior=toiau=ta" TargetMode="External"/><Relationship Id="rId41" Type="http://schemas.openxmlformats.org/officeDocument/2006/relationships/hyperlink" Target="http://www.perseus.tufts.edu/hopper/morph?l=tou/twn&amp;la=greek&amp;can=tou/twn0&amp;prior=dei=" TargetMode="External"/><Relationship Id="rId1" Type="http://schemas.openxmlformats.org/officeDocument/2006/relationships/slideLayout" Target="../slideLayouts/slideLayout2.xml"/><Relationship Id="rId6" Type="http://schemas.openxmlformats.org/officeDocument/2006/relationships/hyperlink" Target="http://www.perseus.tufts.edu/hopper/morph?l=me\n&amp;la=greek&amp;can=me\n0&amp;prior=ai(" TargetMode="External"/><Relationship Id="rId11" Type="http://schemas.openxmlformats.org/officeDocument/2006/relationships/hyperlink" Target="http://www.perseus.tufts.edu/hopper/morph?l=e)/ntexnoi&amp;la=greek&amp;can=e)/ntexnoi0&amp;prior=d'" TargetMode="External"/><Relationship Id="rId24" Type="http://schemas.openxmlformats.org/officeDocument/2006/relationships/hyperlink" Target="http://www.perseus.tufts.edu/hopper/morph?l=ba/sanoi&amp;la=greek&amp;can=ba/sanoi0&amp;prior=ma/rtures" TargetMode="External"/><Relationship Id="rId32" Type="http://schemas.openxmlformats.org/officeDocument/2006/relationships/hyperlink" Target="http://www.perseus.tufts.edu/hopper/morph?l=dia\&amp;la=greek&amp;can=dia\0&amp;prior=o(/sa" TargetMode="External"/><Relationship Id="rId37" Type="http://schemas.openxmlformats.org/officeDocument/2006/relationships/hyperlink" Target="http://www.perseus.tufts.edu/hopper/morph?l=kataskeuasqh=nai&amp;la=greek&amp;can=kataskeuasqh=nai0&amp;prior=h(mw=n" TargetMode="External"/><Relationship Id="rId40" Type="http://schemas.openxmlformats.org/officeDocument/2006/relationships/hyperlink" Target="http://www.perseus.tufts.edu/hopper/morph?l=dei=&amp;la=greek&amp;can=dei=0&amp;prior=w(/ste" TargetMode="External"/><Relationship Id="rId45" Type="http://schemas.openxmlformats.org/officeDocument/2006/relationships/hyperlink" Target="http://www.perseus.tufts.edu/hopper/morph?l=ta\&amp;la=greek&amp;can=ta\0&amp;prior=xrh/sasqai" TargetMode="External"/><Relationship Id="rId5" Type="http://schemas.openxmlformats.org/officeDocument/2006/relationships/hyperlink" Target="http://www.perseus.tufts.edu/hopper/morph?l=ai(&amp;la=greek&amp;can=ai(0&amp;prior=pi/stewn" TargetMode="External"/><Relationship Id="rId15" Type="http://schemas.openxmlformats.org/officeDocument/2006/relationships/hyperlink" Target="http://www.perseus.tufts.edu/hopper/morph?l=o(/sa&amp;la=greek&amp;can=o(/sa0&amp;prior=le/gw" TargetMode="External"/><Relationship Id="rId23" Type="http://schemas.openxmlformats.org/officeDocument/2006/relationships/hyperlink" Target="http://www.perseus.tufts.edu/hopper/morph?l=ma/rtures&amp;la=greek&amp;can=ma/rtures0&amp;prior=oi(=on" TargetMode="External"/><Relationship Id="rId28" Type="http://schemas.openxmlformats.org/officeDocument/2006/relationships/hyperlink" Target="http://www.perseus.tufts.edu/hopper/morph?l=toiau=ta&amp;la=greek&amp;can=toiau=ta0&amp;prior=o(/sa" TargetMode="External"/><Relationship Id="rId36" Type="http://schemas.openxmlformats.org/officeDocument/2006/relationships/hyperlink" Target="http://www.perseus.tufts.edu/hopper/morph?l=h(mw=n&amp;la=greek&amp;can=h(mw=n1&amp;prior=di'" TargetMode="External"/><Relationship Id="rId10" Type="http://schemas.openxmlformats.org/officeDocument/2006/relationships/hyperlink" Target="file:///C:\Users\evolonaki\Desktop\MyDocs\DEMOSTHENES%2047%20AGAINST%20EUERGUS%20AND%20MNESIBOULUS\&amp;la=greek&amp;can=d" TargetMode="External"/><Relationship Id="rId19" Type="http://schemas.openxmlformats.org/officeDocument/2006/relationships/hyperlink" Target="http://www.perseus.tufts.edu/hopper/morph?l=pepo/ristai&amp;la=greek&amp;can=pepo/ristai0&amp;prior=h(mw=n" TargetMode="External"/><Relationship Id="rId31" Type="http://schemas.openxmlformats.org/officeDocument/2006/relationships/hyperlink" Target="http://www.perseus.tufts.edu/hopper/morph?l=o(/sa&amp;la=greek&amp;can=o(/sa2&amp;prior=de\" TargetMode="External"/><Relationship Id="rId44" Type="http://schemas.openxmlformats.org/officeDocument/2006/relationships/hyperlink" Target="http://www.perseus.tufts.edu/hopper/morph?l=xrh/sasqai&amp;la=greek&amp;can=xrh/sasqai0&amp;prior=me\n" TargetMode="External"/><Relationship Id="rId4" Type="http://schemas.openxmlformats.org/officeDocument/2006/relationships/hyperlink" Target="http://www.perseus.tufts.edu/hopper/morph?l=pi/stewn&amp;la=greek&amp;can=pi/stewn0&amp;prior=de\" TargetMode="External"/><Relationship Id="rId9" Type="http://schemas.openxmlformats.org/officeDocument/2006/relationships/hyperlink" Target="http://www.perseus.tufts.edu/hopper/morph?l=ai(&amp;la=greek&amp;can=ai(1&amp;prior=ei)sin" TargetMode="External"/><Relationship Id="rId14" Type="http://schemas.openxmlformats.org/officeDocument/2006/relationships/hyperlink" Target="http://www.perseus.tufts.edu/hopper/morph?l=le/gw&amp;la=greek&amp;can=le/gw0&amp;prior=de\" TargetMode="External"/><Relationship Id="rId22" Type="http://schemas.openxmlformats.org/officeDocument/2006/relationships/hyperlink" Target="http://www.perseus.tufts.edu/hopper/morph?l=oi(=on&amp;la=greek&amp;can=oi(=on0&amp;prior=prou+ph=rxen" TargetMode="External"/><Relationship Id="rId27" Type="http://schemas.openxmlformats.org/officeDocument/2006/relationships/hyperlink" Target="http://www.perseus.tufts.edu/hopper/morph?l=o(/sa&amp;la=greek&amp;can=o(/sa1&amp;prior=kai\" TargetMode="External"/><Relationship Id="rId30" Type="http://schemas.openxmlformats.org/officeDocument/2006/relationships/hyperlink" Target="http://www.perseus.tufts.edu/hopper/morph?l=de\&amp;la=greek&amp;can=de\2&amp;prior=e)/ntexna" TargetMode="External"/><Relationship Id="rId35" Type="http://schemas.openxmlformats.org/officeDocument/2006/relationships/hyperlink" Target="http://www.perseus.tufts.edu/hopper/morph?l=kai\&amp;la=greek&amp;can=kai\1&amp;prior=meqo/dou" TargetMode="External"/><Relationship Id="rId43" Type="http://schemas.openxmlformats.org/officeDocument/2006/relationships/hyperlink" Target="http://www.perseus.tufts.edu/hopper/morph?l=me\n&amp;la=greek&amp;can=me\n1&amp;prior=toi=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571472" y="357167"/>
            <a:ext cx="7886728" cy="785817"/>
          </a:xfrm>
        </p:spPr>
        <p:txBody>
          <a:bodyPr>
            <a:normAutofit/>
          </a:bodyPr>
          <a:lstStyle/>
          <a:p>
            <a:r>
              <a:rPr lang="el-GR" sz="3600" b="1" dirty="0" smtClean="0">
                <a:latin typeface="+mn-lt"/>
              </a:rPr>
              <a:t>ΑΡΧΑΙΑ ΑΘΗΝΑΪΚΗ ΔΙΚΗ (2)</a:t>
            </a:r>
            <a:endParaRPr lang="en-GB" sz="3600" b="1" dirty="0">
              <a:latin typeface="+mn-lt"/>
            </a:endParaRPr>
          </a:p>
        </p:txBody>
      </p:sp>
      <p:sp>
        <p:nvSpPr>
          <p:cNvPr id="3" name="2 - Υπότιτλος"/>
          <p:cNvSpPr>
            <a:spLocks noGrp="1"/>
          </p:cNvSpPr>
          <p:nvPr>
            <p:ph type="subTitle" idx="1"/>
          </p:nvPr>
        </p:nvSpPr>
        <p:spPr>
          <a:xfrm>
            <a:off x="1643042" y="2143116"/>
            <a:ext cx="6915176" cy="3424246"/>
          </a:xfrm>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algn="ctr">
              <a:buFont typeface="Arial" pitchFamily="34" charset="0"/>
              <a:buChar char="•"/>
            </a:pPr>
            <a:endParaRPr lang="el-GR" sz="3200" dirty="0" smtClean="0">
              <a:latin typeface="Calibri" pitchFamily="34" charset="0"/>
              <a:cs typeface="Calibri" pitchFamily="34" charset="0"/>
            </a:endParaRPr>
          </a:p>
          <a:p>
            <a:pPr marL="342900" indent="-342900" algn="ctr">
              <a:buFont typeface="Arial" pitchFamily="34" charset="0"/>
              <a:buChar char="•"/>
            </a:pPr>
            <a:r>
              <a:rPr lang="el-GR" sz="3200" dirty="0" smtClean="0">
                <a:latin typeface="Calibri" pitchFamily="34" charset="0"/>
                <a:cs typeface="Calibri" pitchFamily="34" charset="0"/>
              </a:rPr>
              <a:t>ΔΙΚΟΝΟΜΙΚΗ ΔΙΑΔΙΚΑΣΙΑ: </a:t>
            </a:r>
          </a:p>
          <a:p>
            <a:pPr marL="342900" indent="-342900" algn="ctr">
              <a:buFont typeface="Arial" pitchFamily="34" charset="0"/>
              <a:buChar char="•"/>
            </a:pPr>
            <a:r>
              <a:rPr lang="el-GR" sz="3200" dirty="0" smtClean="0">
                <a:latin typeface="Calibri" pitchFamily="34" charset="0"/>
                <a:cs typeface="Calibri" pitchFamily="34" charset="0"/>
              </a:rPr>
              <a:t>ΔΙΚΑΣΤΕΣ – ΛΟΓΟΓΡΑΦΟΙ – ΔΙΑΔΙΚΟΙ – ΜΑΡΤΥΡΕΣ – ΨΗΦΟΦΟΡΙΑ - </a:t>
            </a:r>
          </a:p>
          <a:p>
            <a:pPr marL="342900" indent="-342900" algn="ctr">
              <a:buFont typeface="Arial" pitchFamily="34" charset="0"/>
              <a:buChar char="•"/>
            </a:pPr>
            <a:r>
              <a:rPr lang="el-GR" sz="3200" dirty="0" smtClean="0">
                <a:latin typeface="Calibri" pitchFamily="34" charset="0"/>
                <a:cs typeface="Calibri" pitchFamily="34" charset="0"/>
              </a:rPr>
              <a:t>ΠΟΙΝΕΣ</a:t>
            </a:r>
          </a:p>
          <a:p>
            <a:pPr algn="ctr">
              <a:buFont typeface="Arial" pitchFamily="34" charset="0"/>
              <a:buChar char="•"/>
            </a:pPr>
            <a:endParaRPr lang="en-GB" dirty="0">
              <a:latin typeface="Calibri" pitchFamily="34" charset="0"/>
              <a:cs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7496204" cy="368280"/>
          </a:xfrm>
        </p:spPr>
        <p:txBody>
          <a:bodyPr>
            <a:normAutofit fontScale="90000"/>
          </a:bodyPr>
          <a:lstStyle/>
          <a:p>
            <a:pPr algn="ctr"/>
            <a:r>
              <a:rPr lang="el-GR" b="1" dirty="0" smtClean="0">
                <a:solidFill>
                  <a:schemeClr val="tx1"/>
                </a:solidFill>
                <a:latin typeface="Calibri" pitchFamily="34" charset="0"/>
                <a:cs typeface="Calibri" pitchFamily="34" charset="0"/>
              </a:rPr>
              <a:t>ΔΙΕΞΑΓΩΓΗ ΤΗΣ ΔΙΚΗΣ ΚΑΙ ΡΟΛΟΣ ΤΩΝ ΔΙΚΑΣΤΩΝ</a:t>
            </a:r>
            <a:endParaRPr lang="en-GB" b="1" dirty="0">
              <a:solidFill>
                <a:schemeClr val="tx1"/>
              </a:solidFill>
              <a:latin typeface="Calibri" pitchFamily="34" charset="0"/>
              <a:cs typeface="Calibri" pitchFamily="34" charset="0"/>
            </a:endParaRPr>
          </a:p>
        </p:txBody>
      </p:sp>
      <p:sp>
        <p:nvSpPr>
          <p:cNvPr id="3" name="2 - Θέση περιεχομένου"/>
          <p:cNvSpPr>
            <a:spLocks noGrp="1"/>
          </p:cNvSpPr>
          <p:nvPr>
            <p:ph sz="quarter" idx="1"/>
          </p:nvPr>
        </p:nvSpPr>
        <p:spPr>
          <a:xfrm>
            <a:off x="500034" y="785794"/>
            <a:ext cx="7424766" cy="5688158"/>
          </a:xfrm>
        </p:spPr>
        <p:txBody>
          <a:bodyPr>
            <a:normAutofit fontScale="70000" lnSpcReduction="20000"/>
          </a:bodyPr>
          <a:lstStyle/>
          <a:p>
            <a:r>
              <a:rPr lang="el-GR" dirty="0" smtClean="0">
                <a:latin typeface="Calibri" pitchFamily="34" charset="0"/>
                <a:cs typeface="Calibri" pitchFamily="34" charset="0"/>
              </a:rPr>
              <a:t>Όταν οι δικαστές εισέρχονταν στην αίθουσα του δικαστηρίου παρέδιδαν τη βάλανο και τη βακτηρία τους στον αρμόδιο υπάλληλο και λάμβαναν ένα </a:t>
            </a:r>
            <a:r>
              <a:rPr lang="el-GR" dirty="0" err="1" smtClean="0">
                <a:latin typeface="Calibri" pitchFamily="34" charset="0"/>
                <a:cs typeface="Calibri" pitchFamily="34" charset="0"/>
              </a:rPr>
              <a:t>σύμβολον</a:t>
            </a:r>
            <a:r>
              <a:rPr lang="el-GR" dirty="0" smtClean="0">
                <a:latin typeface="Calibri" pitchFamily="34" charset="0"/>
                <a:cs typeface="Calibri" pitchFamily="34" charset="0"/>
              </a:rPr>
              <a:t> που τους χρησίμευε για να καθίσουν στις θέσεις τους. Οι αίθουσες ήταν διαιρεμένες σε 25 τμήματα και κάθε </a:t>
            </a:r>
            <a:r>
              <a:rPr lang="el-GR" dirty="0" err="1" smtClean="0">
                <a:latin typeface="Calibri" pitchFamily="34" charset="0"/>
                <a:cs typeface="Calibri" pitchFamily="34" charset="0"/>
              </a:rPr>
              <a:t>σύμβολον</a:t>
            </a:r>
            <a:r>
              <a:rPr lang="el-GR" dirty="0" smtClean="0">
                <a:latin typeface="Calibri" pitchFamily="34" charset="0"/>
                <a:cs typeface="Calibri" pitchFamily="34" charset="0"/>
              </a:rPr>
              <a:t> είχε πάνω του ένα γράμμα (Α-Ω και το Τ) που αντιστοιχούσε στις θέσεις που έπρεπε να καθίσουν.</a:t>
            </a:r>
          </a:p>
          <a:p>
            <a:r>
              <a:rPr lang="el-GR" dirty="0" smtClean="0">
                <a:solidFill>
                  <a:srgbClr val="FF0000"/>
                </a:solidFill>
                <a:latin typeface="Calibri" pitchFamily="34" charset="0"/>
                <a:cs typeface="Calibri" pitchFamily="34" charset="0"/>
              </a:rPr>
              <a:t>Σκοπός αυτής της περίπλοκης διαδικασίας κλήρωσης και τοποθέτησης των δικαστών ήταν η διασφάλιση της ισότητας των ευκαιριών κάθε πολίτη να εκλεγεί δικαστής και η πρόληψη νοθείας, διαφθοράς και δωροδοκίας.</a:t>
            </a:r>
          </a:p>
          <a:p>
            <a:r>
              <a:rPr lang="el-GR" dirty="0" smtClean="0">
                <a:latin typeface="Calibri" pitchFamily="34" charset="0"/>
                <a:cs typeface="Calibri" pitchFamily="34" charset="0"/>
              </a:rPr>
              <a:t>Με παρόμοιο τρόπο, δηλ. με τα δυο </a:t>
            </a:r>
            <a:r>
              <a:rPr lang="el-GR" dirty="0" err="1" smtClean="0">
                <a:latin typeface="Calibri" pitchFamily="34" charset="0"/>
                <a:cs typeface="Calibri" pitchFamily="34" charset="0"/>
              </a:rPr>
              <a:t>κληρωτήρια</a:t>
            </a:r>
            <a:r>
              <a:rPr lang="el-GR" dirty="0" smtClean="0">
                <a:latin typeface="Calibri" pitchFamily="34" charset="0"/>
                <a:cs typeface="Calibri" pitchFamily="34" charset="0"/>
              </a:rPr>
              <a:t>, κληρώνονταν και τα δικαστήρια στα οποία θα προέδρευε κάθε αξιωματούχος. Υπήρχαν 2 ειδών χάλκινοι κύβοι, οι πρώτοι είχαν τα ονόματα των αξιωματούχων και οι δεύτεροι τα χρώματα των αιθουσών των δικαστηρίων. Κληρώνονταν δύο θεσμοθέτες για να πραγματοποιήσουν την κλήρωση. Αφού ανακινούσαν τους κύβους, τους τοποθετούσαν στην υδρία του </a:t>
            </a:r>
            <a:r>
              <a:rPr lang="el-GR" dirty="0" err="1" smtClean="0">
                <a:latin typeface="Calibri" pitchFamily="34" charset="0"/>
                <a:cs typeface="Calibri" pitchFamily="34" charset="0"/>
              </a:rPr>
              <a:t>κληρωτηρίου</a:t>
            </a:r>
            <a:r>
              <a:rPr lang="el-GR" dirty="0" smtClean="0">
                <a:latin typeface="Calibri" pitchFamily="34" charset="0"/>
                <a:cs typeface="Calibri" pitchFamily="34" charset="0"/>
              </a:rPr>
              <a:t> και έναν-έναν τους άφηναν να πέσουν. Ο αξιωματούχος που αναγραφόταν στον πρώτο κύβο αναλάμβανε το δικαστήριο που κληρωνόταν πρώτο από το δεύτερο </a:t>
            </a:r>
            <a:r>
              <a:rPr lang="el-GR" dirty="0" err="1" smtClean="0">
                <a:latin typeface="Calibri" pitchFamily="34" charset="0"/>
                <a:cs typeface="Calibri" pitchFamily="34" charset="0"/>
              </a:rPr>
              <a:t>κληρωτήριο</a:t>
            </a:r>
            <a:r>
              <a:rPr lang="el-GR" dirty="0" smtClean="0">
                <a:latin typeface="Calibri" pitchFamily="34" charset="0"/>
                <a:cs typeface="Calibri" pitchFamily="34" charset="0"/>
              </a:rPr>
              <a:t>.</a:t>
            </a:r>
            <a:r>
              <a:rPr lang="en-GB" dirty="0" smtClean="0">
                <a:latin typeface="Calibri" pitchFamily="34" charset="0"/>
                <a:cs typeface="Calibri" pitchFamily="34" charset="0"/>
              </a:rPr>
              <a:t> </a:t>
            </a:r>
            <a:r>
              <a:rPr lang="el-GR" dirty="0" smtClean="0">
                <a:latin typeface="Calibri" pitchFamily="34" charset="0"/>
                <a:cs typeface="Calibri" pitchFamily="34" charset="0"/>
              </a:rPr>
              <a:t>Άρα και σ’ αυτήν την περίπτωση κανένας αξιωματούχος δεν γνώριζε εκ των προτέρων σε ποιο δικαστήριο θα προέδρευε.</a:t>
            </a:r>
          </a:p>
          <a:p>
            <a:r>
              <a:rPr lang="el-GR" dirty="0" smtClean="0">
                <a:latin typeface="Calibri" pitchFamily="34" charset="0"/>
                <a:cs typeface="Calibri" pitchFamily="34" charset="0"/>
              </a:rPr>
              <a:t>Ο πρόεδρος κάθε δικαστηρίου κλήρωνε 10 δικαστές, οι οποίοι θα τον βοηθούσαν στη διεξαγωγή της δίκης. Έπαιρνε τυχαία 10 πινάκια και κλήρωνε 5 απ’ αυτά. Ο πρώτος δικαστής που κληρωνόταν ήταν υπεύθυνος για την κλεψύδρα (επί το ύδωρ) και οι επόμενοι τέσσερις ήταν υπεύθυνοι για την κατανομή και καταμέτρηση των ψήφων (επί τας ψήφους). Οι υπόλοιποι πέντε δικαστές είχαν την επίβλεψη της καταβολής του μισθού στους δικαστές στο τέλος των δικών κάθε μέρας (επί τον </a:t>
            </a:r>
            <a:r>
              <a:rPr lang="el-GR" dirty="0" err="1" smtClean="0">
                <a:latin typeface="Calibri" pitchFamily="34" charset="0"/>
                <a:cs typeface="Calibri" pitchFamily="34" charset="0"/>
              </a:rPr>
              <a:t>μισθόν</a:t>
            </a:r>
            <a:r>
              <a:rPr lang="el-GR" dirty="0" smtClean="0">
                <a:latin typeface="Calibri" pitchFamily="34" charset="0"/>
                <a:cs typeface="Calibri" pitchFamily="34" charset="0"/>
              </a:rPr>
              <a:t>).</a:t>
            </a:r>
            <a:endParaRPr lang="en-GB" dirty="0" smtClean="0">
              <a:latin typeface="Calibri" pitchFamily="34" charset="0"/>
              <a:cs typeface="Calibri" pitchFamily="34" charset="0"/>
            </a:endParaRPr>
          </a:p>
          <a:p>
            <a:endParaRPr lang="en-GB" dirty="0">
              <a:latin typeface="Calibri" pitchFamily="34" charset="0"/>
              <a:cs typeface="Calibri"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7496204" cy="511156"/>
          </a:xfrm>
        </p:spPr>
        <p:txBody>
          <a:bodyPr>
            <a:normAutofit fontScale="90000"/>
          </a:bodyPr>
          <a:lstStyle/>
          <a:p>
            <a:pPr algn="ctr"/>
            <a:r>
              <a:rPr lang="el-GR" b="1" dirty="0" smtClean="0">
                <a:solidFill>
                  <a:schemeClr val="tx1"/>
                </a:solidFill>
                <a:latin typeface="Calibri" pitchFamily="34" charset="0"/>
                <a:cs typeface="Calibri" pitchFamily="34" charset="0"/>
              </a:rPr>
              <a:t>ΗΛΙΑΣΤΙΚΟΣ ΜΙΣΘΟΣ</a:t>
            </a:r>
            <a:endParaRPr lang="en-GB" b="1" dirty="0">
              <a:solidFill>
                <a:schemeClr val="tx1"/>
              </a:solidFill>
              <a:latin typeface="Calibri" pitchFamily="34" charset="0"/>
              <a:cs typeface="Calibri" pitchFamily="34" charset="0"/>
            </a:endParaRPr>
          </a:p>
        </p:txBody>
      </p:sp>
      <p:sp>
        <p:nvSpPr>
          <p:cNvPr id="3" name="2 - Θέση περιεχομένου"/>
          <p:cNvSpPr>
            <a:spLocks noGrp="1"/>
          </p:cNvSpPr>
          <p:nvPr>
            <p:ph sz="quarter" idx="1"/>
          </p:nvPr>
        </p:nvSpPr>
        <p:spPr>
          <a:xfrm>
            <a:off x="357158" y="1000108"/>
            <a:ext cx="7567642" cy="5715040"/>
          </a:xfrm>
        </p:spPr>
        <p:txBody>
          <a:bodyPr>
            <a:noAutofit/>
          </a:bodyPr>
          <a:lstStyle/>
          <a:p>
            <a:r>
              <a:rPr lang="el-GR" sz="1800" dirty="0" smtClean="0">
                <a:latin typeface="Calibri" pitchFamily="34" charset="0"/>
                <a:cs typeface="Calibri" pitchFamily="34" charset="0"/>
              </a:rPr>
              <a:t>Από την εποχή του Περικλή (460-450) καθιερώθηκε μισθός για κάθε μέρα που περνούσαν σε δικαστήριο, στα μέσα του 5</a:t>
            </a:r>
            <a:r>
              <a:rPr lang="el-GR" sz="1800" baseline="30000" dirty="0" smtClean="0">
                <a:latin typeface="Calibri" pitchFamily="34" charset="0"/>
                <a:cs typeface="Calibri" pitchFamily="34" charset="0"/>
              </a:rPr>
              <a:t>ου</a:t>
            </a:r>
            <a:r>
              <a:rPr lang="el-GR" sz="1800" dirty="0" smtClean="0">
                <a:latin typeface="Calibri" pitchFamily="34" charset="0"/>
                <a:cs typeface="Calibri" pitchFamily="34" charset="0"/>
              </a:rPr>
              <a:t> αι. ανερχόταν σε δύο οβολούς και αργότερα το 420 ανήλθε σε τρεις χάρη στον Κλέωνα.</a:t>
            </a:r>
          </a:p>
          <a:p>
            <a:r>
              <a:rPr lang="el-GR" sz="1800" dirty="0" smtClean="0">
                <a:latin typeface="Calibri" pitchFamily="34" charset="0"/>
                <a:cs typeface="Calibri" pitchFamily="34" charset="0"/>
              </a:rPr>
              <a:t>Το μέτρο του δικαστικού μισθού ήταν μια μεγάλη καινοτομία. Ήταν απαραίτητο γιατί είχαν αυξηθεί οι δικαστικές υποθέσεις και δεν υπήρχαν πρόθυμοι πολίτες για δικαστές που θα προσέφεραν αμισθί τον χρόνο τους.</a:t>
            </a:r>
          </a:p>
          <a:p>
            <a:r>
              <a:rPr lang="el-GR" sz="1800" dirty="0" smtClean="0">
                <a:latin typeface="Calibri" pitchFamily="34" charset="0"/>
                <a:cs typeface="Calibri" pitchFamily="34" charset="0"/>
              </a:rPr>
              <a:t>Ποιους αφορούσε όμως ο μισθός τους πολίτες με καλή οικονομική κατάσταση ή τους κατοίκους της υπαίθρου που θα έπρεπε να μεταβούν στην Αθήνα για να γίνουν μέλη του δικαστηρίου ή τους φτωχούς Αθηναίους πολίτες που είχαν ανάγκη την αμοιβή αυτή; </a:t>
            </a:r>
          </a:p>
          <a:p>
            <a:r>
              <a:rPr lang="el-GR" sz="1800" dirty="0" smtClean="0">
                <a:latin typeface="Calibri" pitchFamily="34" charset="0"/>
                <a:cs typeface="Calibri" pitchFamily="34" charset="0"/>
              </a:rPr>
              <a:t>Ήταν η δικαιοσύνη ταξική; Ανήκε μήπως στα χέρια των φτωχών; 1 δραχμή αντιστοιχούσε σε 6 οβολούς. Το 329 ένας εργάτης κέρδιζε 1,50 δρχ. την ημέρα και ένας εξειδικευμένος εργάτης 2 με 2,5 δρχ. την ημέρα. Μια μέση οικογένεια τεσσάρων ατόμων χρειαζόταν περίπου 400 δρχ. το χρόνο για να συντηρηθεί. </a:t>
            </a:r>
          </a:p>
          <a:p>
            <a:r>
              <a:rPr lang="el-GR" sz="1800" dirty="0" smtClean="0">
                <a:latin typeface="Calibri" pitchFamily="34" charset="0"/>
                <a:cs typeface="Calibri" pitchFamily="34" charset="0"/>
              </a:rPr>
              <a:t>Ο δικαστικός μισθός αποτελούσε σημαντικό έξοδο για την πόλη. Σύμφωνα με τον Αριστοφάνη (</a:t>
            </a:r>
            <a:r>
              <a:rPr lang="el-GR" sz="1800" i="1" dirty="0" smtClean="0">
                <a:latin typeface="Calibri" pitchFamily="34" charset="0"/>
                <a:cs typeface="Calibri" pitchFamily="34" charset="0"/>
              </a:rPr>
              <a:t>Σφήκες </a:t>
            </a:r>
            <a:r>
              <a:rPr lang="el-GR" sz="1800" dirty="0" smtClean="0">
                <a:latin typeface="Calibri" pitchFamily="34" charset="0"/>
                <a:cs typeface="Calibri" pitchFamily="34" charset="0"/>
              </a:rPr>
              <a:t>661 </a:t>
            </a:r>
            <a:r>
              <a:rPr lang="el-GR" sz="1800" dirty="0" err="1" smtClean="0">
                <a:latin typeface="Calibri" pitchFamily="34" charset="0"/>
                <a:cs typeface="Calibri" pitchFamily="34" charset="0"/>
              </a:rPr>
              <a:t>κ.εξ</a:t>
            </a:r>
            <a:r>
              <a:rPr lang="el-GR" sz="1800" dirty="0" smtClean="0">
                <a:latin typeface="Calibri" pitchFamily="34" charset="0"/>
                <a:cs typeface="Calibri" pitchFamily="34" charset="0"/>
              </a:rPr>
              <a:t>.) οι 6.000 δικαστές της Ηλιαίας κόστιζαν στην πόλη 150 τάλαντα το χρόνο, δηλ. 150 δρχ. ανά δικαστή κάθε χρόνο.</a:t>
            </a:r>
            <a:endParaRPr lang="en-GB" sz="1800" dirty="0" smtClean="0">
              <a:latin typeface="Calibri" pitchFamily="34" charset="0"/>
              <a:cs typeface="Calibri" pitchFamily="34" charset="0"/>
            </a:endParaRPr>
          </a:p>
          <a:p>
            <a:endParaRPr lang="en-GB" sz="1800" dirty="0">
              <a:latin typeface="Calibri" pitchFamily="34" charset="0"/>
              <a:cs typeface="Calibri"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7496204" cy="511156"/>
          </a:xfrm>
        </p:spPr>
        <p:txBody>
          <a:bodyPr>
            <a:normAutofit fontScale="90000"/>
          </a:bodyPr>
          <a:lstStyle/>
          <a:p>
            <a:pPr algn="ctr"/>
            <a:r>
              <a:rPr lang="el-GR" b="1" dirty="0" smtClean="0">
                <a:solidFill>
                  <a:schemeClr val="tx1"/>
                </a:solidFill>
                <a:latin typeface="Calibri" pitchFamily="34" charset="0"/>
                <a:cs typeface="Calibri" pitchFamily="34" charset="0"/>
              </a:rPr>
              <a:t>ΟΡΚΟΣ ΤΩΝ ΔΙΚΑΣΤΩΝ</a:t>
            </a:r>
            <a:endParaRPr lang="en-GB" b="1" dirty="0">
              <a:solidFill>
                <a:schemeClr val="tx1"/>
              </a:solidFill>
              <a:latin typeface="Calibri" pitchFamily="34" charset="0"/>
              <a:cs typeface="Calibri" pitchFamily="34" charset="0"/>
            </a:endParaRPr>
          </a:p>
        </p:txBody>
      </p:sp>
      <p:sp>
        <p:nvSpPr>
          <p:cNvPr id="3" name="2 - Θέση περιεχομένου"/>
          <p:cNvSpPr>
            <a:spLocks noGrp="1"/>
          </p:cNvSpPr>
          <p:nvPr>
            <p:ph sz="quarter" idx="1"/>
          </p:nvPr>
        </p:nvSpPr>
        <p:spPr>
          <a:xfrm>
            <a:off x="571472" y="857232"/>
            <a:ext cx="7353328" cy="5616720"/>
          </a:xfrm>
        </p:spPr>
        <p:txBody>
          <a:bodyPr>
            <a:normAutofit/>
          </a:bodyPr>
          <a:lstStyle/>
          <a:p>
            <a:r>
              <a:rPr lang="el-GR" sz="2800" dirty="0" smtClean="0">
                <a:latin typeface="Calibri" pitchFamily="34" charset="0"/>
                <a:cs typeface="Calibri" pitchFamily="34" charset="0"/>
              </a:rPr>
              <a:t>Κάθε χρόνο στην αρχή του αθηναϊκού ημερολογιακού έτους, στα μέσα του καλοκαιριού, οι 6.000 Αθηναίοι δικαστές έπρεπε να δώσουν στο λόφο του Αρδηττού έναν καθιερωμένο όρκο.</a:t>
            </a:r>
          </a:p>
          <a:p>
            <a:r>
              <a:rPr lang="el-GR" sz="2800" dirty="0" smtClean="0">
                <a:latin typeface="Calibri" pitchFamily="34" charset="0"/>
                <a:cs typeface="Calibri" pitchFamily="34" charset="0"/>
              </a:rPr>
              <a:t>Το κείμενο του όρκου των ηλιαστών έχει διασωθεί στον </a:t>
            </a:r>
            <a:r>
              <a:rPr lang="el-GR" sz="2800" i="1" dirty="0" smtClean="0">
                <a:latin typeface="Calibri" pitchFamily="34" charset="0"/>
                <a:cs typeface="Calibri" pitchFamily="34" charset="0"/>
              </a:rPr>
              <a:t>Κατά </a:t>
            </a:r>
            <a:r>
              <a:rPr lang="el-GR" sz="2800" i="1" dirty="0" err="1" smtClean="0">
                <a:latin typeface="Calibri" pitchFamily="34" charset="0"/>
                <a:cs typeface="Calibri" pitchFamily="34" charset="0"/>
              </a:rPr>
              <a:t>Τιμοκράτους</a:t>
            </a:r>
            <a:r>
              <a:rPr lang="el-GR" sz="2800" i="1" dirty="0" smtClean="0">
                <a:latin typeface="Calibri" pitchFamily="34" charset="0"/>
                <a:cs typeface="Calibri" pitchFamily="34" charset="0"/>
              </a:rPr>
              <a:t> </a:t>
            </a:r>
            <a:r>
              <a:rPr lang="el-GR" sz="2800" dirty="0" smtClean="0">
                <a:latin typeface="Calibri" pitchFamily="34" charset="0"/>
                <a:cs typeface="Calibri" pitchFamily="34" charset="0"/>
              </a:rPr>
              <a:t>(24.149-151) λόγο του Δημοσθένη. Το κείμενο θεωρείται της ελληνιστικής περιόδου και δεν είναι βέβαιο ότι πρόκειται για όλο τον όρκο.</a:t>
            </a:r>
            <a:endParaRPr lang="en-GB" sz="2800" dirty="0" smtClean="0">
              <a:latin typeface="Calibri" pitchFamily="34" charset="0"/>
              <a:cs typeface="Calibri" pitchFamily="34" charset="0"/>
            </a:endParaRPr>
          </a:p>
          <a:p>
            <a:endParaRPr lang="en-GB" sz="2800" dirty="0">
              <a:latin typeface="Calibri" pitchFamily="34" charset="0"/>
              <a:cs typeface="Calibri"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7496204" cy="439718"/>
          </a:xfrm>
        </p:spPr>
        <p:txBody>
          <a:bodyPr>
            <a:noAutofit/>
          </a:bodyPr>
          <a:lstStyle/>
          <a:p>
            <a:pPr algn="ctr"/>
            <a:r>
              <a:rPr lang="el-GR" sz="2800" b="1" dirty="0" smtClean="0">
                <a:solidFill>
                  <a:schemeClr val="tx1"/>
                </a:solidFill>
                <a:latin typeface="Calibri" pitchFamily="34" charset="0"/>
                <a:cs typeface="Calibri" pitchFamily="34" charset="0"/>
              </a:rPr>
              <a:t>ΔΗΜΟΣΘΕΝΟΥΣ </a:t>
            </a:r>
            <a:r>
              <a:rPr lang="el-GR" sz="2800" b="1" i="1" dirty="0" smtClean="0">
                <a:solidFill>
                  <a:schemeClr val="tx1"/>
                </a:solidFill>
                <a:latin typeface="Calibri" pitchFamily="34" charset="0"/>
                <a:cs typeface="Calibri" pitchFamily="34" charset="0"/>
              </a:rPr>
              <a:t>ΚΑΤΑ ΤΙΜΟΚΡΑΤΟΥΣ </a:t>
            </a:r>
            <a:r>
              <a:rPr lang="el-GR" sz="2800" b="1" dirty="0" smtClean="0">
                <a:solidFill>
                  <a:schemeClr val="tx1"/>
                </a:solidFill>
                <a:latin typeface="Calibri" pitchFamily="34" charset="0"/>
                <a:cs typeface="Calibri" pitchFamily="34" charset="0"/>
              </a:rPr>
              <a:t>149-51</a:t>
            </a:r>
            <a:endParaRPr lang="en-GB" sz="2800" dirty="0">
              <a:solidFill>
                <a:schemeClr val="tx1"/>
              </a:solidFill>
              <a:latin typeface="Calibri" pitchFamily="34" charset="0"/>
              <a:cs typeface="Calibri" pitchFamily="34" charset="0"/>
            </a:endParaRPr>
          </a:p>
        </p:txBody>
      </p:sp>
      <p:sp>
        <p:nvSpPr>
          <p:cNvPr id="3" name="2 - Θέση περιεχομένου"/>
          <p:cNvSpPr>
            <a:spLocks noGrp="1"/>
          </p:cNvSpPr>
          <p:nvPr>
            <p:ph sz="quarter" idx="1"/>
          </p:nvPr>
        </p:nvSpPr>
        <p:spPr>
          <a:xfrm>
            <a:off x="357158" y="642918"/>
            <a:ext cx="8286808" cy="6072230"/>
          </a:xfrm>
        </p:spPr>
        <p:txBody>
          <a:bodyPr>
            <a:noAutofit/>
          </a:bodyPr>
          <a:lstStyle/>
          <a:p>
            <a:r>
              <a:rPr lang="el-GR" sz="1800" dirty="0" smtClean="0">
                <a:latin typeface="Calibri" pitchFamily="34" charset="0"/>
                <a:cs typeface="Calibri" pitchFamily="34" charset="0"/>
              </a:rPr>
              <a:t>Θα δικάζω σύμφωνα με τους νόμους και τα ψηφίσματα του Εκκλησίας του δήμου της Αθήνας και της Βουλής των Πεντακοσίων. Δεν θα ψηφίσω για την εγκαθίδρυση τυραννίδας ή ολιγαρχίας και, εάν κάποιος επιχειρεί την κατάλυση της δημοκρατίας στην Αθήνα, προτείνει ή θέτει σε ψηφοφορία μέτρο που συγκρούεται με τη δημοκρατία, δεν θα τον ακολουθήσω. Δεν θα ψηφίσω για την απόσβεση των ιδιωτικών χρεών, ούτε για την αναδιανομή της γης των Αθηναίων και των οικιών τους. Δεν θα επαναφέρω τους καταδικασμένους σε εξορία, ούτε τους καταδικασθέντες σε θάνατο, ούτε θα απελάσω από την πόλη τους διαμένοντες ξένους αντίθετα με τους ισχύοντες νόμους και τα ψηφίσματα του Δήμου των Αθηναίων και της Βουλής, ούτε εγώ ο ίδιος ούτε θα επιτρέψω σε άλλον. Δεν θα αφήσω να οριστεί άρχων κάποιος που δεν έχει λογοδοτήσει για την άσκηση άλλου αξιώματος, είτε αυτός είναι ένας από τους εννέα άρχοντες, είτε </a:t>
            </a:r>
            <a:r>
              <a:rPr lang="el-GR" sz="1800" dirty="0" err="1" smtClean="0">
                <a:latin typeface="Calibri" pitchFamily="34" charset="0"/>
                <a:cs typeface="Calibri" pitchFamily="34" charset="0"/>
              </a:rPr>
              <a:t>ιερομνήμων</a:t>
            </a:r>
            <a:r>
              <a:rPr lang="el-GR" sz="1800" dirty="0" smtClean="0">
                <a:latin typeface="Calibri" pitchFamily="34" charset="0"/>
                <a:cs typeface="Calibri" pitchFamily="34" charset="0"/>
              </a:rPr>
              <a:t> ή άλλος άρχων που κληρώνεται την ίδια μέρα με τους εννέα άρχοντες, ή κήρυκας, ή μέλος πρεσβείας ή συμβουλίου. Δεν θα επιτρέψω σε κανέναν να ασκήσει δύο φορές το ίδιο αξίωμα, ούτε να ασκήσει δύο αξιώματα μέσα στο ίδιο έτος. Δεν θα δωροδοκηθώ λόγω της δικαστικής μου ιδιότητας, ούτε εγώ προσωπικά, ούτε άλλος ή άλλη για λογαριασμό και εν γνώσει μου κατ’ </a:t>
            </a:r>
            <a:r>
              <a:rPr lang="el-GR" sz="1800" dirty="0" err="1" smtClean="0">
                <a:latin typeface="Calibri" pitchFamily="34" charset="0"/>
                <a:cs typeface="Calibri" pitchFamily="34" charset="0"/>
              </a:rPr>
              <a:t>ουδένα</a:t>
            </a:r>
            <a:r>
              <a:rPr lang="el-GR" sz="1800" dirty="0" smtClean="0">
                <a:latin typeface="Calibri" pitchFamily="34" charset="0"/>
                <a:cs typeface="Calibri" pitchFamily="34" charset="0"/>
              </a:rPr>
              <a:t> τρόπο και με κανένα πρόσχημα. Έχω συμπληρώσει την ηλικία των τριάντα ετών. Θα ακούσω και τον κατήγορο και τον κατηγορούμενο εξίσου και τους δύο, και θα ψηφίσω αποκλειστικά για το ζήτημα το οποίο αφορά η δίωξη. Ορκίζομαι στο όνομα του Δία, του Ποσειδώνα, της Δήμητρας. Συμφορά σε μένα και την οικογένειά μου αν παραβώ τις δεσμεύσεις αυτές, κάθε καλό αν τηρήσω τον όρκο.</a:t>
            </a:r>
            <a:endParaRPr lang="en-GB" sz="1800" dirty="0" smtClean="0">
              <a:latin typeface="Calibri" pitchFamily="34" charset="0"/>
              <a:cs typeface="Calibri" pitchFamily="34" charset="0"/>
            </a:endParaRPr>
          </a:p>
          <a:p>
            <a:endParaRPr lang="en-GB" sz="1800" dirty="0">
              <a:latin typeface="Calibri" pitchFamily="34" charset="0"/>
              <a:cs typeface="Calibri"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274638"/>
            <a:ext cx="7424766" cy="439718"/>
          </a:xfrm>
        </p:spPr>
        <p:txBody>
          <a:bodyPr>
            <a:normAutofit fontScale="90000"/>
          </a:bodyPr>
          <a:lstStyle/>
          <a:p>
            <a:pPr algn="ctr"/>
            <a:r>
              <a:rPr lang="el-GR" sz="2800" b="1" dirty="0" smtClean="0">
                <a:solidFill>
                  <a:schemeClr val="tx1"/>
                </a:solidFill>
                <a:latin typeface="Calibri" pitchFamily="34" charset="0"/>
                <a:cs typeface="Calibri" pitchFamily="34" charset="0"/>
              </a:rPr>
              <a:t>ΔΙΚΟΝΟΜΙΚΗ ΔΙΑΔΙΚΑΣΙΑ</a:t>
            </a:r>
            <a:endParaRPr lang="en-GB" dirty="0"/>
          </a:p>
        </p:txBody>
      </p:sp>
      <p:sp>
        <p:nvSpPr>
          <p:cNvPr id="3" name="2 - Θέση περιεχομένου"/>
          <p:cNvSpPr>
            <a:spLocks noGrp="1"/>
          </p:cNvSpPr>
          <p:nvPr>
            <p:ph sz="quarter" idx="1"/>
          </p:nvPr>
        </p:nvSpPr>
        <p:spPr>
          <a:xfrm>
            <a:off x="428596" y="714356"/>
            <a:ext cx="7496204" cy="5759596"/>
          </a:xfrm>
        </p:spPr>
        <p:txBody>
          <a:bodyPr/>
          <a:lstStyle/>
          <a:p>
            <a:r>
              <a:rPr lang="en-GB" dirty="0" smtClean="0">
                <a:latin typeface="Calibri" pitchFamily="34" charset="0"/>
                <a:cs typeface="Calibri" pitchFamily="34" charset="0"/>
              </a:rPr>
              <a:t>O </a:t>
            </a:r>
            <a:r>
              <a:rPr lang="el-GR" dirty="0" smtClean="0">
                <a:latin typeface="Calibri" pitchFamily="34" charset="0"/>
                <a:cs typeface="Calibri" pitchFamily="34" charset="0"/>
              </a:rPr>
              <a:t>άρχοντας επέλεγε με κλήρωση έναν δικαστή για να εποπτεύει την κλεψύδρα, τέσσερις για να εποπτεύουν την ψηφοφορία και πέντε για να εποπτεύουν την πληρωμή των δικαστών στο τέλος της ημέρας.</a:t>
            </a:r>
          </a:p>
          <a:p>
            <a:r>
              <a:rPr lang="el-GR" dirty="0" smtClean="0">
                <a:latin typeface="Calibri" pitchFamily="34" charset="0"/>
                <a:cs typeface="Calibri" pitchFamily="34" charset="0"/>
              </a:rPr>
              <a:t>Ανακοίνωση της υπόθεσης (η πρώτη αν ήταν πολλές) και ανάγνωση της κατηγορίας από τον γραμματέα του δικαστηρίου.</a:t>
            </a:r>
          </a:p>
          <a:p>
            <a:r>
              <a:rPr lang="el-GR" dirty="0" smtClean="0">
                <a:latin typeface="Calibri" pitchFamily="34" charset="0"/>
                <a:cs typeface="Calibri" pitchFamily="34" charset="0"/>
              </a:rPr>
              <a:t>Αν κάποιος διάδικος δεν μπορούσε να παραστεί στη δίκη λόγω ασθένειας ή απουσίας εκτός Αθηνών τότε έπρεπε να στείλει έναν φίλο του να δώσει όρκο για το αληθές του λόγου της απουσίας του.</a:t>
            </a:r>
          </a:p>
          <a:p>
            <a:r>
              <a:rPr lang="el-GR" dirty="0" smtClean="0">
                <a:latin typeface="Calibri" pitchFamily="34" charset="0"/>
                <a:cs typeface="Calibri" pitchFamily="34" charset="0"/>
              </a:rPr>
              <a:t>Ο αντίδικός του μπορούσε να ζητήσει αναβολή και τότε γινόταν ψηφοφορία από τους δικαστές εάν επρόκειτο η αναβολή να γίνει δεκτή ή όχι.</a:t>
            </a:r>
            <a:endParaRPr lang="en-GB" dirty="0">
              <a:latin typeface="Calibri" pitchFamily="34" charset="0"/>
              <a:cs typeface="Calibri"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14290"/>
            <a:ext cx="7496204" cy="428628"/>
          </a:xfrm>
        </p:spPr>
        <p:txBody>
          <a:bodyPr>
            <a:normAutofit fontScale="90000"/>
          </a:bodyPr>
          <a:lstStyle/>
          <a:p>
            <a:pPr algn="ctr"/>
            <a:r>
              <a:rPr lang="el-GR" b="1" dirty="0" err="1" smtClean="0">
                <a:solidFill>
                  <a:schemeClr val="tx1"/>
                </a:solidFill>
                <a:latin typeface="Calibri" pitchFamily="34" charset="0"/>
                <a:cs typeface="Calibri" pitchFamily="34" charset="0"/>
              </a:rPr>
              <a:t>Αναβολη</a:t>
            </a:r>
            <a:r>
              <a:rPr lang="el-GR" b="1" dirty="0" smtClean="0">
                <a:solidFill>
                  <a:schemeClr val="tx1"/>
                </a:solidFill>
                <a:latin typeface="Calibri" pitchFamily="34" charset="0"/>
                <a:cs typeface="Calibri" pitchFamily="34" charset="0"/>
              </a:rPr>
              <a:t> </a:t>
            </a:r>
            <a:r>
              <a:rPr lang="el-GR" b="1" dirty="0" err="1" smtClean="0">
                <a:solidFill>
                  <a:schemeClr val="tx1"/>
                </a:solidFill>
                <a:latin typeface="Calibri" pitchFamily="34" charset="0"/>
                <a:cs typeface="Calibri" pitchFamily="34" charset="0"/>
              </a:rPr>
              <a:t>δικησ</a:t>
            </a:r>
            <a:endParaRPr lang="en-GB" b="1" dirty="0">
              <a:solidFill>
                <a:schemeClr val="tx1"/>
              </a:solidFill>
              <a:latin typeface="Calibri" pitchFamily="34" charset="0"/>
              <a:cs typeface="Calibri" pitchFamily="34" charset="0"/>
            </a:endParaRPr>
          </a:p>
        </p:txBody>
      </p:sp>
      <p:sp>
        <p:nvSpPr>
          <p:cNvPr id="3" name="2 - Θέση περιεχομένου"/>
          <p:cNvSpPr>
            <a:spLocks noGrp="1"/>
          </p:cNvSpPr>
          <p:nvPr>
            <p:ph sz="quarter" idx="1"/>
          </p:nvPr>
        </p:nvSpPr>
        <p:spPr>
          <a:xfrm>
            <a:off x="357158" y="857232"/>
            <a:ext cx="7567642" cy="5616720"/>
          </a:xfrm>
        </p:spPr>
        <p:txBody>
          <a:bodyPr/>
          <a:lstStyle/>
          <a:p>
            <a:r>
              <a:rPr lang="el-GR" dirty="0" smtClean="0">
                <a:latin typeface="Calibri" pitchFamily="34" charset="0"/>
                <a:cs typeface="Calibri" pitchFamily="34" charset="0"/>
              </a:rPr>
              <a:t>Οι δικαστές μπορούσαν να ψηφίσουν υπέρ της αναβολής και ήταν συχνό το φαινόμενο της επανάληψης των αναβολών δικών.</a:t>
            </a:r>
          </a:p>
          <a:p>
            <a:r>
              <a:rPr lang="el-GR" dirty="0" smtClean="0">
                <a:latin typeface="Calibri" pitchFamily="34" charset="0"/>
                <a:cs typeface="Calibri" pitchFamily="34" charset="0"/>
              </a:rPr>
              <a:t>Αν οι δικαστές έκριναν ότι δεν υπήρχε επαρκής λόγος ή ότι η δικαιολογία δεν μπορούσε να γίνει αποδεκτή, τότε η δίκη κρινόταν εις βάρος του απόντος.</a:t>
            </a:r>
          </a:p>
          <a:p>
            <a:r>
              <a:rPr lang="el-GR" dirty="0" smtClean="0">
                <a:latin typeface="Calibri" pitchFamily="34" charset="0"/>
                <a:cs typeface="Calibri" pitchFamily="34" charset="0"/>
              </a:rPr>
              <a:t>Η ποινή εναντίον του απόντος κατηγορουμένου επιβαλλόταν με βάση το νόμο ή την πρόταση του κατηγόρου.</a:t>
            </a:r>
          </a:p>
          <a:p>
            <a:r>
              <a:rPr lang="el-GR" dirty="0" smtClean="0">
                <a:latin typeface="Calibri" pitchFamily="34" charset="0"/>
                <a:cs typeface="Calibri" pitchFamily="34" charset="0"/>
              </a:rPr>
              <a:t>Η ποινή εναντίον του απόντος κατηγόρου ήταν 1000 δρχ. κι έχανε το δικαίωμα υποβολής μηνύσεων του ίδιου τύπου στο μέλλον, με εξαίρεση την εισαγγελία.</a:t>
            </a:r>
          </a:p>
          <a:p>
            <a:r>
              <a:rPr lang="el-GR" dirty="0" smtClean="0">
                <a:latin typeface="Calibri" pitchFamily="34" charset="0"/>
                <a:cs typeface="Calibri" pitchFamily="34" charset="0"/>
              </a:rPr>
              <a:t>Η δίκη που κρινόταν σε βάρος κάποιου διαδίκου που ήταν απών ονομαζόταν «έρημος».</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7496204" cy="368280"/>
          </a:xfrm>
        </p:spPr>
        <p:txBody>
          <a:bodyPr>
            <a:normAutofit fontScale="90000"/>
          </a:bodyPr>
          <a:lstStyle/>
          <a:p>
            <a:pPr algn="ctr"/>
            <a:r>
              <a:rPr lang="el-GR" b="1" dirty="0" err="1" smtClean="0">
                <a:solidFill>
                  <a:schemeClr val="tx1"/>
                </a:solidFill>
                <a:latin typeface="Calibri" pitchFamily="34" charset="0"/>
                <a:cs typeface="Calibri" pitchFamily="34" charset="0"/>
              </a:rPr>
              <a:t>Αναβολη</a:t>
            </a:r>
            <a:r>
              <a:rPr lang="el-GR" b="1" dirty="0" smtClean="0">
                <a:solidFill>
                  <a:schemeClr val="tx1"/>
                </a:solidFill>
                <a:latin typeface="Calibri" pitchFamily="34" charset="0"/>
                <a:cs typeface="Calibri" pitchFamily="34" charset="0"/>
              </a:rPr>
              <a:t> </a:t>
            </a:r>
            <a:r>
              <a:rPr lang="el-GR" b="1" dirty="0" err="1" smtClean="0">
                <a:solidFill>
                  <a:schemeClr val="tx1"/>
                </a:solidFill>
                <a:latin typeface="Calibri" pitchFamily="34" charset="0"/>
                <a:cs typeface="Calibri" pitchFamily="34" charset="0"/>
              </a:rPr>
              <a:t>δικησ</a:t>
            </a:r>
            <a:endParaRPr lang="en-GB" dirty="0"/>
          </a:p>
        </p:txBody>
      </p:sp>
      <p:sp>
        <p:nvSpPr>
          <p:cNvPr id="3" name="2 - Θέση περιεχομένου"/>
          <p:cNvSpPr>
            <a:spLocks noGrp="1"/>
          </p:cNvSpPr>
          <p:nvPr>
            <p:ph sz="quarter" idx="1"/>
          </p:nvPr>
        </p:nvSpPr>
        <p:spPr>
          <a:xfrm>
            <a:off x="500034" y="857232"/>
            <a:ext cx="7424766" cy="5616720"/>
          </a:xfrm>
        </p:spPr>
        <p:txBody>
          <a:bodyPr/>
          <a:lstStyle/>
          <a:p>
            <a:r>
              <a:rPr lang="el-GR" dirty="0" smtClean="0">
                <a:latin typeface="Calibri" pitchFamily="34" charset="0"/>
                <a:cs typeface="Calibri" pitchFamily="34" charset="0"/>
              </a:rPr>
              <a:t>Μέσα σε διάστημα δύο μηνών μετά την απόφαση «έρημης» δίκης, ο απών διάδικος μπορούσε να αποδείξει ότι είχε σοβαρό λόγο απουσίας και τότε διεξαγόταν νέα δίκη.</a:t>
            </a:r>
          </a:p>
          <a:p>
            <a:r>
              <a:rPr lang="el-GR" dirty="0" smtClean="0">
                <a:latin typeface="Calibri" pitchFamily="34" charset="0"/>
                <a:cs typeface="Calibri" pitchFamily="34" charset="0"/>
              </a:rPr>
              <a:t>Ο λόγος απουσίας ενός διαδίκου που μπορούσε να οδηγήσει σε «ερήμην» του καταδίκη σχετιζόταν με τον φόβο του μήπως χάσει τη δίκη ή πολύ περισσότερο μήπως καταδικασθεί σε θάνατο. </a:t>
            </a:r>
          </a:p>
          <a:p>
            <a:r>
              <a:rPr lang="el-GR" dirty="0" smtClean="0">
                <a:latin typeface="Calibri" pitchFamily="34" charset="0"/>
                <a:cs typeface="Calibri" pitchFamily="34" charset="0"/>
              </a:rPr>
              <a:t>Στην περίπτωση αυτή προτιμούσε να φύγει μακριά από την Αθήνα για να γλυτώσει.</a:t>
            </a:r>
          </a:p>
          <a:p>
            <a:r>
              <a:rPr lang="el-GR" dirty="0" smtClean="0">
                <a:latin typeface="Calibri" pitchFamily="34" charset="0"/>
                <a:cs typeface="Calibri" pitchFamily="34" charset="0"/>
              </a:rPr>
              <a:t>Π.χ. ο Αλκιβιάδης έφυγε από την Αθήνα όταν κατηγορήθηκε για συμμετοχή στη βεβήλωση των Ελευσίνιων Μυστηρίων και στον ακρωτηριασμό των </a:t>
            </a:r>
            <a:r>
              <a:rPr lang="el-GR" dirty="0" err="1" smtClean="0">
                <a:latin typeface="Calibri" pitchFamily="34" charset="0"/>
                <a:cs typeface="Calibri" pitchFamily="34" charset="0"/>
              </a:rPr>
              <a:t>Ερμών</a:t>
            </a:r>
            <a:r>
              <a:rPr lang="el-GR" dirty="0" smtClean="0">
                <a:latin typeface="Calibri" pitchFamily="34" charset="0"/>
                <a:cs typeface="Calibri" pitchFamily="34" charset="0"/>
              </a:rPr>
              <a:t>.</a:t>
            </a:r>
            <a:endParaRPr lang="en-GB" dirty="0">
              <a:latin typeface="Calibri" pitchFamily="34" charset="0"/>
              <a:cs typeface="Calibri"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7496204" cy="368280"/>
          </a:xfrm>
        </p:spPr>
        <p:txBody>
          <a:bodyPr>
            <a:normAutofit fontScale="90000"/>
          </a:bodyPr>
          <a:lstStyle/>
          <a:p>
            <a:pPr algn="ctr"/>
            <a:r>
              <a:rPr lang="el-GR" b="1" dirty="0" err="1" smtClean="0">
                <a:solidFill>
                  <a:schemeClr val="tx1"/>
                </a:solidFill>
                <a:latin typeface="Calibri" pitchFamily="34" charset="0"/>
                <a:cs typeface="Calibri" pitchFamily="34" charset="0"/>
              </a:rPr>
              <a:t>αγορευση</a:t>
            </a:r>
            <a:endParaRPr lang="en-GB" b="1" dirty="0">
              <a:solidFill>
                <a:schemeClr val="tx1"/>
              </a:solidFill>
              <a:latin typeface="Calibri" pitchFamily="34" charset="0"/>
              <a:cs typeface="Calibri" pitchFamily="34" charset="0"/>
            </a:endParaRPr>
          </a:p>
        </p:txBody>
      </p:sp>
      <p:sp>
        <p:nvSpPr>
          <p:cNvPr id="3" name="2 - Θέση περιεχομένου"/>
          <p:cNvSpPr>
            <a:spLocks noGrp="1"/>
          </p:cNvSpPr>
          <p:nvPr>
            <p:ph sz="quarter" idx="1"/>
          </p:nvPr>
        </p:nvSpPr>
        <p:spPr>
          <a:xfrm>
            <a:off x="571472" y="714356"/>
            <a:ext cx="7353328" cy="5759596"/>
          </a:xfrm>
        </p:spPr>
        <p:txBody>
          <a:bodyPr/>
          <a:lstStyle/>
          <a:p>
            <a:r>
              <a:rPr lang="el-GR" dirty="0" smtClean="0">
                <a:latin typeface="Calibri" pitchFamily="34" charset="0"/>
                <a:cs typeface="Calibri" pitchFamily="34" charset="0"/>
              </a:rPr>
              <a:t>Αν οι διάδικοι ήταν παρόντες, η δίκη ξεκινούσε με τις αγορεύσεις. </a:t>
            </a:r>
          </a:p>
          <a:p>
            <a:r>
              <a:rPr lang="el-GR" dirty="0" smtClean="0">
                <a:latin typeface="Calibri" pitchFamily="34" charset="0"/>
                <a:cs typeface="Calibri" pitchFamily="34" charset="0"/>
              </a:rPr>
              <a:t>Στις </a:t>
            </a:r>
            <a:r>
              <a:rPr lang="el-GR" dirty="0" smtClean="0">
                <a:solidFill>
                  <a:srgbClr val="FF0000"/>
                </a:solidFill>
                <a:latin typeface="Calibri" pitchFamily="34" charset="0"/>
                <a:cs typeface="Calibri" pitchFamily="34" charset="0"/>
              </a:rPr>
              <a:t>ιδιωτικές υποθέσεις </a:t>
            </a:r>
            <a:r>
              <a:rPr lang="el-GR" dirty="0" smtClean="0">
                <a:latin typeface="Calibri" pitchFamily="34" charset="0"/>
                <a:cs typeface="Calibri" pitchFamily="34" charset="0"/>
              </a:rPr>
              <a:t>κάθε διάδικος εκφωνούσε δύο λόγους, όπως και στις δίκες φόνου, και ο κατήγορος είχε την ευκαιρία να απαντήσει στη δευτερολογία του σε όποια σημεία είχε προβάλει ο κατηγορούμενος.</a:t>
            </a:r>
          </a:p>
          <a:p>
            <a:r>
              <a:rPr lang="el-GR" dirty="0" smtClean="0">
                <a:latin typeface="Calibri" pitchFamily="34" charset="0"/>
                <a:cs typeface="Calibri" pitchFamily="34" charset="0"/>
              </a:rPr>
              <a:t>Στις </a:t>
            </a:r>
            <a:r>
              <a:rPr lang="el-GR" dirty="0" smtClean="0">
                <a:solidFill>
                  <a:srgbClr val="FF0000"/>
                </a:solidFill>
                <a:latin typeface="Calibri" pitchFamily="34" charset="0"/>
                <a:cs typeface="Calibri" pitchFamily="34" charset="0"/>
              </a:rPr>
              <a:t>δημόσιες υποθέσεις </a:t>
            </a:r>
            <a:r>
              <a:rPr lang="el-GR" dirty="0" smtClean="0">
                <a:latin typeface="Calibri" pitchFamily="34" charset="0"/>
                <a:cs typeface="Calibri" pitchFamily="34" charset="0"/>
              </a:rPr>
              <a:t>κάθε διάδικος εκφωνούσε έναν λόγο και ο λόγος ήταν πολύ μεγάλος.</a:t>
            </a:r>
          </a:p>
          <a:p>
            <a:r>
              <a:rPr lang="el-GR" dirty="0" smtClean="0">
                <a:latin typeface="Calibri" pitchFamily="34" charset="0"/>
                <a:cs typeface="Calibri" pitchFamily="34" charset="0"/>
              </a:rPr>
              <a:t>Οι λόγοι των διαδίκων περιορίζονταν σε συγκεκριμένο χρονικό μέρος, που ήταν το ίδιο και για τους δύο και μετριόταν με την «</a:t>
            </a:r>
            <a:r>
              <a:rPr lang="el-GR" dirty="0" smtClean="0">
                <a:solidFill>
                  <a:srgbClr val="FF0000"/>
                </a:solidFill>
                <a:latin typeface="Calibri" pitchFamily="34" charset="0"/>
                <a:cs typeface="Calibri" pitchFamily="34" charset="0"/>
              </a:rPr>
              <a:t>κλεψύδρα</a:t>
            </a:r>
            <a:r>
              <a:rPr lang="el-GR" dirty="0" smtClean="0">
                <a:latin typeface="Calibri" pitchFamily="34" charset="0"/>
                <a:cs typeface="Calibri" pitchFamily="34" charset="0"/>
              </a:rPr>
              <a:t>».</a:t>
            </a:r>
            <a:endParaRPr lang="en-GB" dirty="0">
              <a:latin typeface="Calibri" pitchFamily="34" charset="0"/>
              <a:cs typeface="Calibri"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7496204" cy="368280"/>
          </a:xfrm>
        </p:spPr>
        <p:txBody>
          <a:bodyPr>
            <a:normAutofit fontScale="90000"/>
          </a:bodyPr>
          <a:lstStyle/>
          <a:p>
            <a:pPr algn="ctr"/>
            <a:r>
              <a:rPr lang="el-GR" b="1" dirty="0" smtClean="0">
                <a:solidFill>
                  <a:schemeClr val="tx1"/>
                </a:solidFill>
                <a:latin typeface="Calibri" pitchFamily="34" charset="0"/>
                <a:cs typeface="Calibri" pitchFamily="34" charset="0"/>
              </a:rPr>
              <a:t>ΚΛΕΨΥΔΡΑ</a:t>
            </a:r>
            <a:endParaRPr lang="en-GB" b="1" dirty="0">
              <a:solidFill>
                <a:schemeClr val="tx1"/>
              </a:solidFill>
              <a:latin typeface="Calibri" pitchFamily="34" charset="0"/>
              <a:cs typeface="Calibri" pitchFamily="34" charset="0"/>
            </a:endParaRPr>
          </a:p>
        </p:txBody>
      </p:sp>
      <p:pic>
        <p:nvPicPr>
          <p:cNvPr id="1026" name="Picture 2"/>
          <p:cNvPicPr>
            <a:picLocks noGrp="1" noChangeAspect="1" noChangeArrowheads="1"/>
          </p:cNvPicPr>
          <p:nvPr>
            <p:ph sz="quarter" idx="1"/>
          </p:nvPr>
        </p:nvPicPr>
        <p:blipFill>
          <a:blip r:embed="rId2"/>
          <a:srcRect/>
          <a:stretch>
            <a:fillRect/>
          </a:stretch>
        </p:blipFill>
        <p:spPr bwMode="auto">
          <a:xfrm>
            <a:off x="500063" y="881261"/>
            <a:ext cx="7424737" cy="5568553"/>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7496204" cy="368280"/>
          </a:xfrm>
        </p:spPr>
        <p:txBody>
          <a:bodyPr>
            <a:normAutofit fontScale="90000"/>
          </a:bodyPr>
          <a:lstStyle/>
          <a:p>
            <a:pPr algn="ctr"/>
            <a:r>
              <a:rPr lang="el-GR" b="1" dirty="0" smtClean="0">
                <a:solidFill>
                  <a:schemeClr val="tx1"/>
                </a:solidFill>
                <a:latin typeface="Calibri" pitchFamily="34" charset="0"/>
                <a:cs typeface="Calibri" pitchFamily="34" charset="0"/>
              </a:rPr>
              <a:t>ΚΛΕΨΥΔΡΑ</a:t>
            </a:r>
            <a:endParaRPr lang="en-GB" b="1" dirty="0">
              <a:solidFill>
                <a:schemeClr val="tx1"/>
              </a:solidFill>
              <a:latin typeface="Calibri" pitchFamily="34" charset="0"/>
              <a:cs typeface="Calibri" pitchFamily="34" charset="0"/>
            </a:endParaRPr>
          </a:p>
        </p:txBody>
      </p:sp>
      <p:sp>
        <p:nvSpPr>
          <p:cNvPr id="3" name="2 - Θέση περιεχομένου"/>
          <p:cNvSpPr>
            <a:spLocks noGrp="1"/>
          </p:cNvSpPr>
          <p:nvPr>
            <p:ph sz="quarter" idx="1"/>
          </p:nvPr>
        </p:nvSpPr>
        <p:spPr>
          <a:xfrm>
            <a:off x="357158" y="785794"/>
            <a:ext cx="7567642" cy="5688158"/>
          </a:xfrm>
        </p:spPr>
        <p:txBody>
          <a:bodyPr>
            <a:normAutofit fontScale="92500" lnSpcReduction="20000"/>
          </a:bodyPr>
          <a:lstStyle/>
          <a:p>
            <a:r>
              <a:rPr lang="el-GR" dirty="0" smtClean="0">
                <a:latin typeface="Calibri" pitchFamily="34" charset="0"/>
                <a:cs typeface="Calibri" pitchFamily="34" charset="0"/>
              </a:rPr>
              <a:t>Η κλεψύδρα είχε μια μικρή τρύπα στον πάτο του δοχείου, η οποία μπορούσε να βουλωθεί.</a:t>
            </a:r>
          </a:p>
          <a:p>
            <a:r>
              <a:rPr lang="el-GR" dirty="0" smtClean="0">
                <a:latin typeface="Calibri" pitchFamily="34" charset="0"/>
                <a:cs typeface="Calibri" pitchFamily="34" charset="0"/>
              </a:rPr>
              <a:t>Ο ομιλητής μιλούσε όσο χρειαζόταν για να χυθεί το νερό. Σταματούσε όταν τέλειωνε το νερό. Το δοχείο ξαναγεμιζόταν και ξεκινούσε ο άλλος ομιλητής.</a:t>
            </a:r>
          </a:p>
          <a:p>
            <a:r>
              <a:rPr lang="el-GR" dirty="0" smtClean="0">
                <a:latin typeface="Calibri" pitchFamily="34" charset="0"/>
                <a:cs typeface="Calibri" pitchFamily="34" charset="0"/>
              </a:rPr>
              <a:t>Ανάλογα με το είδος της υπόθεσης χρησιμοποιούσαν και δοχείο διαφορετικού μήκους.</a:t>
            </a:r>
          </a:p>
          <a:p>
            <a:r>
              <a:rPr lang="el-GR" dirty="0" smtClean="0">
                <a:latin typeface="Calibri" pitchFamily="34" charset="0"/>
                <a:cs typeface="Calibri" pitchFamily="34" charset="0"/>
              </a:rPr>
              <a:t>Για </a:t>
            </a:r>
            <a:r>
              <a:rPr lang="el-GR" dirty="0" smtClean="0">
                <a:solidFill>
                  <a:srgbClr val="FF0000"/>
                </a:solidFill>
                <a:latin typeface="Calibri" pitchFamily="34" charset="0"/>
                <a:cs typeface="Calibri" pitchFamily="34" charset="0"/>
              </a:rPr>
              <a:t>ιδιωτικές υποθέσεις </a:t>
            </a:r>
            <a:r>
              <a:rPr lang="el-GR" dirty="0" smtClean="0">
                <a:latin typeface="Calibri" pitchFamily="34" charset="0"/>
                <a:cs typeface="Calibri" pitchFamily="34" charset="0"/>
              </a:rPr>
              <a:t>αν η αξία ήταν μέχρι 1000 δρχ. η ποσότητα του νερού ήταν 5 </a:t>
            </a:r>
            <a:r>
              <a:rPr lang="el-GR" dirty="0" err="1" smtClean="0">
                <a:latin typeface="Calibri" pitchFamily="34" charset="0"/>
                <a:cs typeface="Calibri" pitchFamily="34" charset="0"/>
              </a:rPr>
              <a:t>χόες</a:t>
            </a:r>
            <a:r>
              <a:rPr lang="el-GR" dirty="0" smtClean="0">
                <a:latin typeface="Calibri" pitchFamily="34" charset="0"/>
                <a:cs typeface="Calibri" pitchFamily="34" charset="0"/>
              </a:rPr>
              <a:t> (3 λεπτά 1 χους) ο πρώτος λόγος και 2 ο δεύτερος, αν η αξία ήταν μεταξύ 1.000 και 5.000, ήταν 7 και 2 </a:t>
            </a:r>
            <a:r>
              <a:rPr lang="el-GR" dirty="0" err="1" smtClean="0">
                <a:latin typeface="Calibri" pitchFamily="34" charset="0"/>
                <a:cs typeface="Calibri" pitchFamily="34" charset="0"/>
              </a:rPr>
              <a:t>χόες</a:t>
            </a:r>
            <a:r>
              <a:rPr lang="el-GR" dirty="0" smtClean="0">
                <a:latin typeface="Calibri" pitchFamily="34" charset="0"/>
                <a:cs typeface="Calibri" pitchFamily="34" charset="0"/>
              </a:rPr>
              <a:t>, αν η αξία ήταν πάνω από 5.000 τότε ήταν 10 και 3 </a:t>
            </a:r>
            <a:r>
              <a:rPr lang="el-GR" dirty="0" err="1" smtClean="0">
                <a:latin typeface="Calibri" pitchFamily="34" charset="0"/>
                <a:cs typeface="Calibri" pitchFamily="34" charset="0"/>
              </a:rPr>
              <a:t>χόες</a:t>
            </a:r>
            <a:r>
              <a:rPr lang="el-GR" dirty="0" smtClean="0">
                <a:latin typeface="Calibri" pitchFamily="34" charset="0"/>
                <a:cs typeface="Calibri" pitchFamily="34" charset="0"/>
              </a:rPr>
              <a:t> (</a:t>
            </a:r>
            <a:r>
              <a:rPr lang="el-GR" i="1" dirty="0" err="1" smtClean="0">
                <a:latin typeface="Calibri" pitchFamily="34" charset="0"/>
                <a:cs typeface="Calibri" pitchFamily="34" charset="0"/>
              </a:rPr>
              <a:t>Αθ.Πολ</a:t>
            </a:r>
            <a:r>
              <a:rPr lang="el-GR" i="1" dirty="0" smtClean="0">
                <a:latin typeface="Calibri" pitchFamily="34" charset="0"/>
                <a:cs typeface="Calibri" pitchFamily="34" charset="0"/>
              </a:rPr>
              <a:t>.</a:t>
            </a:r>
            <a:r>
              <a:rPr lang="el-GR" dirty="0" smtClean="0">
                <a:latin typeface="Calibri" pitchFamily="34" charset="0"/>
                <a:cs typeface="Calibri" pitchFamily="34" charset="0"/>
              </a:rPr>
              <a:t> 67).</a:t>
            </a:r>
          </a:p>
          <a:p>
            <a:r>
              <a:rPr lang="el-GR" dirty="0" smtClean="0">
                <a:latin typeface="Calibri" pitchFamily="34" charset="0"/>
                <a:cs typeface="Calibri" pitchFamily="34" charset="0"/>
              </a:rPr>
              <a:t>Κάθε μέρα μπορούσαν να δικαστούν τέσσερις ιδιωτικές υποθέσεις σε κάθε δικαστήριο, ενώ εκδικαζόταν μόνο μία δημόσια υπόθεση σε κάθε δικαστήριο την ημέρα.</a:t>
            </a:r>
          </a:p>
          <a:p>
            <a:r>
              <a:rPr lang="el-GR" dirty="0" smtClean="0">
                <a:latin typeface="Calibri" pitchFamily="34" charset="0"/>
                <a:cs typeface="Calibri" pitchFamily="34" charset="0"/>
              </a:rPr>
              <a:t>Για μια </a:t>
            </a:r>
            <a:r>
              <a:rPr lang="el-GR" dirty="0" smtClean="0">
                <a:solidFill>
                  <a:srgbClr val="FF0000"/>
                </a:solidFill>
                <a:latin typeface="Calibri" pitchFamily="34" charset="0"/>
                <a:cs typeface="Calibri" pitchFamily="34" charset="0"/>
              </a:rPr>
              <a:t>δημόσια υπόθεση </a:t>
            </a:r>
            <a:r>
              <a:rPr lang="el-GR" dirty="0" smtClean="0">
                <a:latin typeface="Calibri" pitchFamily="34" charset="0"/>
                <a:cs typeface="Calibri" pitchFamily="34" charset="0"/>
              </a:rPr>
              <a:t>η ποσότητα του νερού ήταν 11 αμφορείς, απ’ όπου 44 </a:t>
            </a:r>
            <a:r>
              <a:rPr lang="el-GR" dirty="0" err="1" smtClean="0">
                <a:latin typeface="Calibri" pitchFamily="34" charset="0"/>
                <a:cs typeface="Calibri" pitchFamily="34" charset="0"/>
              </a:rPr>
              <a:t>χόες</a:t>
            </a:r>
            <a:r>
              <a:rPr lang="el-GR" dirty="0" smtClean="0">
                <a:latin typeface="Calibri" pitchFamily="34" charset="0"/>
                <a:cs typeface="Calibri" pitchFamily="34" charset="0"/>
              </a:rPr>
              <a:t> μιλούσε ο κατήγορος, 44 ο κατηγορούμενος και 44 οι αναγορεύσεις για την ποινή και τα στοιχεία. Η μέρα αυτή ονομαζόταν «</a:t>
            </a:r>
            <a:r>
              <a:rPr lang="el-GR" dirty="0" err="1" smtClean="0">
                <a:latin typeface="Calibri" pitchFamily="34" charset="0"/>
                <a:cs typeface="Calibri" pitchFamily="34" charset="0"/>
              </a:rPr>
              <a:t>διαμεμετρημένη</a:t>
            </a:r>
            <a:r>
              <a:rPr lang="el-GR" dirty="0" smtClean="0">
                <a:latin typeface="Calibri" pitchFamily="34" charset="0"/>
                <a:cs typeface="Calibri" pitchFamily="34" charset="0"/>
              </a:rPr>
              <a:t>».</a:t>
            </a:r>
            <a:endParaRPr lang="en-GB" dirty="0">
              <a:latin typeface="Calibri" pitchFamily="34" charset="0"/>
              <a:cs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7496204" cy="511156"/>
          </a:xfrm>
        </p:spPr>
        <p:txBody>
          <a:bodyPr>
            <a:normAutofit fontScale="90000"/>
          </a:bodyPr>
          <a:lstStyle/>
          <a:p>
            <a:pPr algn="ctr"/>
            <a:r>
              <a:rPr lang="el-GR" sz="3200" b="1" dirty="0" smtClean="0">
                <a:solidFill>
                  <a:schemeClr val="tx1"/>
                </a:solidFill>
                <a:latin typeface="Calibri" pitchFamily="34" charset="0"/>
                <a:cs typeface="Calibri" pitchFamily="34" charset="0"/>
              </a:rPr>
              <a:t>ΔΙΚΟΝΟΜΙΚΗ ΔΙΑΔΙΚΑΣΙΑ</a:t>
            </a:r>
            <a:endParaRPr lang="en-GB" sz="3200" b="1" dirty="0">
              <a:solidFill>
                <a:schemeClr val="tx1"/>
              </a:solidFill>
              <a:latin typeface="Calibri" pitchFamily="34" charset="0"/>
              <a:cs typeface="Calibri" pitchFamily="34" charset="0"/>
            </a:endParaRPr>
          </a:p>
        </p:txBody>
      </p:sp>
      <p:sp>
        <p:nvSpPr>
          <p:cNvPr id="3" name="2 - Θέση περιεχομένου"/>
          <p:cNvSpPr>
            <a:spLocks noGrp="1"/>
          </p:cNvSpPr>
          <p:nvPr>
            <p:ph sz="quarter" idx="1"/>
          </p:nvPr>
        </p:nvSpPr>
        <p:spPr>
          <a:xfrm>
            <a:off x="500034" y="857232"/>
            <a:ext cx="8001056" cy="5616720"/>
          </a:xfrm>
        </p:spPr>
        <p:txBody>
          <a:bodyPr/>
          <a:lstStyle/>
          <a:p>
            <a:r>
              <a:rPr lang="el-GR" dirty="0" smtClean="0">
                <a:latin typeface="Calibri" pitchFamily="34" charset="0"/>
                <a:cs typeface="Calibri" pitchFamily="34" charset="0"/>
              </a:rPr>
              <a:t>Την καθορισμένη ημέρα παρουσιάζονται οι διάδικοι με τους μάρτυρες και τους συνηγόρους και υπερασπιστές τους στο δικαστήριο του άρχοντα ο οποίος είχε δεχθεί την υπόθεση.</a:t>
            </a:r>
          </a:p>
          <a:p>
            <a:r>
              <a:rPr lang="el-GR" dirty="0" smtClean="0">
                <a:latin typeface="Calibri" pitchFamily="34" charset="0"/>
                <a:cs typeface="Calibri" pitchFamily="34" charset="0"/>
              </a:rPr>
              <a:t>Κοινό μπορούσε να παρακολουθεί αλλά έπρεπε να βρίσκεται γύρω από το εξωτερικό του περιφραγμένου χώρου που αποτελούσε το δικαστήριο.</a:t>
            </a:r>
          </a:p>
          <a:p>
            <a:r>
              <a:rPr lang="el-GR" dirty="0" smtClean="0">
                <a:latin typeface="Calibri" pitchFamily="34" charset="0"/>
                <a:cs typeface="Calibri" pitchFamily="34" charset="0"/>
              </a:rPr>
              <a:t>Πρόεδρος ήταν ο άρχων που είχε δεχθεί την υπόθεση.</a:t>
            </a:r>
          </a:p>
          <a:p>
            <a:r>
              <a:rPr lang="el-GR" dirty="0" smtClean="0">
                <a:latin typeface="Calibri" pitchFamily="34" charset="0"/>
                <a:cs typeface="Calibri" pitchFamily="34" charset="0"/>
              </a:rPr>
              <a:t>Οι δικαστές ήταν εκλεγμένοι σύμφωνα με μια πολύπλοκη διαδικασία κλήρωσης και διορισμού στη θέση τους. </a:t>
            </a:r>
            <a:endParaRPr lang="en-GB" dirty="0" smtClean="0">
              <a:latin typeface="Calibri" pitchFamily="34" charset="0"/>
              <a:cs typeface="Calibri" pitchFamily="34" charset="0"/>
            </a:endParaRPr>
          </a:p>
          <a:p>
            <a:r>
              <a:rPr lang="el-GR" dirty="0" smtClean="0">
                <a:latin typeface="Calibri" pitchFamily="34" charset="0"/>
                <a:cs typeface="Calibri" pitchFamily="34" charset="0"/>
              </a:rPr>
              <a:t>Οι δικαστές είχαν όλοι στην αρχή του έτους δώσει όρκο, τον </a:t>
            </a:r>
            <a:r>
              <a:rPr lang="el-GR" dirty="0" err="1" smtClean="0">
                <a:latin typeface="Calibri" pitchFamily="34" charset="0"/>
                <a:cs typeface="Calibri" pitchFamily="34" charset="0"/>
              </a:rPr>
              <a:t>ηλιαστικό</a:t>
            </a:r>
            <a:r>
              <a:rPr lang="el-GR" dirty="0" smtClean="0">
                <a:latin typeface="Calibri" pitchFamily="34" charset="0"/>
                <a:cs typeface="Calibri" pitchFamily="34" charset="0"/>
              </a:rPr>
              <a:t> όρκο, και δεν χρειαζόταν να δώσουν κι άλλο όρκο.</a:t>
            </a:r>
          </a:p>
          <a:p>
            <a:endParaRPr lang="en-GB" dirty="0">
              <a:latin typeface="Calibri" pitchFamily="34" charset="0"/>
              <a:cs typeface="Calibri"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7496204" cy="511156"/>
          </a:xfrm>
        </p:spPr>
        <p:txBody>
          <a:bodyPr>
            <a:normAutofit fontScale="90000"/>
          </a:bodyPr>
          <a:lstStyle/>
          <a:p>
            <a:pPr algn="ctr"/>
            <a:r>
              <a:rPr lang="el-GR" b="1" dirty="0" err="1" smtClean="0">
                <a:solidFill>
                  <a:schemeClr val="tx1"/>
                </a:solidFill>
                <a:latin typeface="Calibri" pitchFamily="34" charset="0"/>
                <a:cs typeface="Calibri" pitchFamily="34" charset="0"/>
              </a:rPr>
              <a:t>αγορευση</a:t>
            </a:r>
            <a:endParaRPr lang="en-GB" b="1" dirty="0">
              <a:solidFill>
                <a:schemeClr val="tx1"/>
              </a:solidFill>
              <a:latin typeface="Calibri" pitchFamily="34" charset="0"/>
              <a:cs typeface="Calibri" pitchFamily="34" charset="0"/>
            </a:endParaRPr>
          </a:p>
        </p:txBody>
      </p:sp>
      <p:sp>
        <p:nvSpPr>
          <p:cNvPr id="3" name="2 - Θέση περιεχομένου"/>
          <p:cNvSpPr>
            <a:spLocks noGrp="1"/>
          </p:cNvSpPr>
          <p:nvPr>
            <p:ph sz="quarter" idx="1"/>
          </p:nvPr>
        </p:nvSpPr>
        <p:spPr>
          <a:xfrm>
            <a:off x="571472" y="785794"/>
            <a:ext cx="7353328" cy="5688158"/>
          </a:xfrm>
        </p:spPr>
        <p:txBody>
          <a:bodyPr/>
          <a:lstStyle/>
          <a:p>
            <a:r>
              <a:rPr lang="el-GR" dirty="0" smtClean="0">
                <a:latin typeface="Calibri" pitchFamily="34" charset="0"/>
                <a:cs typeface="Calibri" pitchFamily="34" charset="0"/>
              </a:rPr>
              <a:t>Κάθε διάδικος παρουσίαζε τα δικά του στοιχεία κατά την αγόρευσή του, π.χ. νόμους, ψηφίσματα, μαρτυρικές καταθέσεις, συμβόλαια κλπ. </a:t>
            </a:r>
          </a:p>
          <a:p>
            <a:r>
              <a:rPr lang="el-GR" dirty="0" smtClean="0">
                <a:latin typeface="Calibri" pitchFamily="34" charset="0"/>
                <a:cs typeface="Calibri" pitchFamily="34" charset="0"/>
              </a:rPr>
              <a:t>Τα στοιχεία αυτά τα διάβαζε ο γραμματέας του δικαστηρίου ενώ βουλωνόταν η κλεψύδρα για να μην μετράει ο χρόνος εις βάρος του χρόνου του ομιλητή.</a:t>
            </a:r>
          </a:p>
          <a:p>
            <a:r>
              <a:rPr lang="el-GR" dirty="0" smtClean="0">
                <a:latin typeface="Calibri" pitchFamily="34" charset="0"/>
                <a:cs typeface="Calibri" pitchFamily="34" charset="0"/>
              </a:rPr>
              <a:t>Η κλεψύδρα δεν σταματούσε σε μια «</a:t>
            </a:r>
            <a:r>
              <a:rPr lang="el-GR" dirty="0" err="1" smtClean="0">
                <a:latin typeface="Calibri" pitchFamily="34" charset="0"/>
                <a:cs typeface="Calibri" pitchFamily="34" charset="0"/>
              </a:rPr>
              <a:t>διαμεμετρημένη</a:t>
            </a:r>
            <a:r>
              <a:rPr lang="el-GR" dirty="0" smtClean="0">
                <a:latin typeface="Calibri" pitchFamily="34" charset="0"/>
                <a:cs typeface="Calibri" pitchFamily="34" charset="0"/>
              </a:rPr>
              <a:t>» ημέρα, καθώς προβλεπόταν ξεχωριστός χρόνος για τα στοιχεία.</a:t>
            </a:r>
          </a:p>
          <a:p>
            <a:r>
              <a:rPr lang="el-GR" dirty="0" smtClean="0">
                <a:latin typeface="Calibri" pitchFamily="34" charset="0"/>
                <a:cs typeface="Calibri" pitchFamily="34" charset="0"/>
              </a:rPr>
              <a:t>Ο ομιλητής μπορούσε να κάνει ερωτήσεις στον αντίδικό του και εκείνος να απαντήσει. Αυτά όμως γίνονταν μέσα στον χρόνο του ομιλητή και δεν σταματούσε η ροή του νερού.</a:t>
            </a:r>
            <a:endParaRPr lang="en-GB" dirty="0">
              <a:latin typeface="Calibri" pitchFamily="34" charset="0"/>
              <a:cs typeface="Calibri"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7496204" cy="439718"/>
          </a:xfrm>
        </p:spPr>
        <p:txBody>
          <a:bodyPr>
            <a:normAutofit fontScale="90000"/>
          </a:bodyPr>
          <a:lstStyle/>
          <a:p>
            <a:pPr algn="ctr"/>
            <a:r>
              <a:rPr lang="el-GR" b="1" dirty="0" err="1" smtClean="0">
                <a:solidFill>
                  <a:schemeClr val="tx1"/>
                </a:solidFill>
                <a:latin typeface="Calibri" pitchFamily="34" charset="0"/>
                <a:cs typeface="Calibri" pitchFamily="34" charset="0"/>
              </a:rPr>
              <a:t>λογογραφοι</a:t>
            </a:r>
            <a:endParaRPr lang="en-GB" b="1" dirty="0">
              <a:solidFill>
                <a:schemeClr val="tx1"/>
              </a:solidFill>
              <a:latin typeface="Calibri" pitchFamily="34" charset="0"/>
              <a:cs typeface="Calibri" pitchFamily="34" charset="0"/>
            </a:endParaRPr>
          </a:p>
        </p:txBody>
      </p:sp>
      <p:sp>
        <p:nvSpPr>
          <p:cNvPr id="3" name="2 - Θέση περιεχομένου"/>
          <p:cNvSpPr>
            <a:spLocks noGrp="1"/>
          </p:cNvSpPr>
          <p:nvPr>
            <p:ph sz="quarter" idx="1"/>
          </p:nvPr>
        </p:nvSpPr>
        <p:spPr>
          <a:xfrm>
            <a:off x="428596" y="928670"/>
            <a:ext cx="7496204" cy="5545282"/>
          </a:xfrm>
        </p:spPr>
        <p:txBody>
          <a:bodyPr>
            <a:normAutofit lnSpcReduction="10000"/>
          </a:bodyPr>
          <a:lstStyle/>
          <a:p>
            <a:r>
              <a:rPr lang="el-GR" dirty="0" smtClean="0">
                <a:latin typeface="Calibri" pitchFamily="34" charset="0"/>
                <a:cs typeface="Calibri" pitchFamily="34" charset="0"/>
              </a:rPr>
              <a:t>Κάθε διάδικος, αν δεν είχε ρητορική δεινότητα ή νομικές γνώσεις, ανέθετε σε έναν ρήτορα να του γράψει έναν λόγο για να τον εκφωνήσει ο ίδιος από μνήμης στο δικαστήριο. Αυτός ονομαζόταν </a:t>
            </a:r>
            <a:r>
              <a:rPr lang="el-GR" b="1" dirty="0" smtClean="0">
                <a:latin typeface="Calibri" pitchFamily="34" charset="0"/>
                <a:cs typeface="Calibri" pitchFamily="34" charset="0"/>
              </a:rPr>
              <a:t>λογογράφος</a:t>
            </a:r>
            <a:r>
              <a:rPr lang="el-GR" dirty="0" smtClean="0">
                <a:latin typeface="Calibri" pitchFamily="34" charset="0"/>
                <a:cs typeface="Calibri" pitchFamily="34" charset="0"/>
              </a:rPr>
              <a:t>.</a:t>
            </a:r>
          </a:p>
          <a:p>
            <a:r>
              <a:rPr lang="el-GR" dirty="0" smtClean="0">
                <a:latin typeface="Calibri" pitchFamily="34" charset="0"/>
                <a:cs typeface="Calibri" pitchFamily="34" charset="0"/>
              </a:rPr>
              <a:t>Ο λογογράφος έγραφε τους λόγους του για τους πελάτες του με τέτοιον τρόπο ώστε να φαίνονται φυσικοί και δικοί τους και να μη δίνει την εντύπωση στους δικαστές ότι είχε ιδιαίτερη ευγλωττία ή εμπειρία σε λόγους –κάτι που δεν ήθελαν ούτε εκτιμούσαν.</a:t>
            </a:r>
          </a:p>
          <a:p>
            <a:r>
              <a:rPr lang="el-GR" dirty="0" smtClean="0">
                <a:latin typeface="Calibri" pitchFamily="34" charset="0"/>
                <a:cs typeface="Calibri" pitchFamily="34" charset="0"/>
              </a:rPr>
              <a:t>Οι λόγοι των λογογράφων πιθανώς μετά τη δίκη να τροποποιούνταν ή να συμπληρώνονταν ώστε να χρησιμοποιηθούν ως διαφήμιση για την απόκτηση πελατών αλλά και για να συμπεριλάβουν τυχόν αλλαγές που είχαν ήδη γίνει κατά τη διάρκεια της δίκης από τον ομιλητή.</a:t>
            </a:r>
            <a:endParaRPr lang="en-GB" dirty="0">
              <a:latin typeface="Calibri" pitchFamily="34" charset="0"/>
              <a:cs typeface="Calibri"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274638"/>
            <a:ext cx="7424766" cy="439718"/>
          </a:xfrm>
        </p:spPr>
        <p:txBody>
          <a:bodyPr>
            <a:normAutofit fontScale="90000"/>
          </a:bodyPr>
          <a:lstStyle/>
          <a:p>
            <a:pPr algn="ctr"/>
            <a:r>
              <a:rPr lang="el-GR" b="1" dirty="0" err="1" smtClean="0">
                <a:solidFill>
                  <a:schemeClr val="tx1"/>
                </a:solidFill>
                <a:latin typeface="Calibri" pitchFamily="34" charset="0"/>
                <a:cs typeface="Calibri" pitchFamily="34" charset="0"/>
              </a:rPr>
              <a:t>συνηγοροι</a:t>
            </a:r>
            <a:endParaRPr lang="en-GB" b="1" dirty="0">
              <a:solidFill>
                <a:schemeClr val="tx1"/>
              </a:solidFill>
              <a:latin typeface="Calibri" pitchFamily="34" charset="0"/>
              <a:cs typeface="Calibri" pitchFamily="34" charset="0"/>
            </a:endParaRPr>
          </a:p>
        </p:txBody>
      </p:sp>
      <p:sp>
        <p:nvSpPr>
          <p:cNvPr id="3" name="2 - Θέση περιεχομένου"/>
          <p:cNvSpPr>
            <a:spLocks noGrp="1"/>
          </p:cNvSpPr>
          <p:nvPr>
            <p:ph sz="quarter" idx="1"/>
          </p:nvPr>
        </p:nvSpPr>
        <p:spPr>
          <a:xfrm>
            <a:off x="500034" y="928670"/>
            <a:ext cx="7424766" cy="5545282"/>
          </a:xfrm>
        </p:spPr>
        <p:txBody>
          <a:bodyPr>
            <a:normAutofit fontScale="92500"/>
          </a:bodyPr>
          <a:lstStyle/>
          <a:p>
            <a:r>
              <a:rPr lang="el-GR" dirty="0" smtClean="0">
                <a:latin typeface="Calibri" pitchFamily="34" charset="0"/>
                <a:cs typeface="Calibri" pitchFamily="34" charset="0"/>
              </a:rPr>
              <a:t>Σε περίπτωση που κάποιος δεν είχε εμπειρία λόγω ηλικίας ή έλλειψης γνώσεων και ρητορικής ικανότητας μπορούσε να ζητήσει από κάποιον φίλο ή συγγενή του να μιλήσει εκείνος </a:t>
            </a:r>
            <a:r>
              <a:rPr lang="el-GR" dirty="0" err="1" smtClean="0">
                <a:latin typeface="Calibri" pitchFamily="34" charset="0"/>
                <a:cs typeface="Calibri" pitchFamily="34" charset="0"/>
              </a:rPr>
              <a:t>αντ</a:t>
            </a:r>
            <a:r>
              <a:rPr lang="el-GR" dirty="0" smtClean="0">
                <a:latin typeface="Calibri" pitchFamily="34" charset="0"/>
                <a:cs typeface="Calibri" pitchFamily="34" charset="0"/>
              </a:rPr>
              <a:t>’ αυτού. Αυτός ονομαζόταν </a:t>
            </a:r>
            <a:r>
              <a:rPr lang="el-GR" b="1" dirty="0" smtClean="0">
                <a:latin typeface="Calibri" pitchFamily="34" charset="0"/>
                <a:cs typeface="Calibri" pitchFamily="34" charset="0"/>
              </a:rPr>
              <a:t>συνήγορος</a:t>
            </a:r>
            <a:r>
              <a:rPr lang="el-GR" dirty="0" smtClean="0">
                <a:latin typeface="Calibri" pitchFamily="34" charset="0"/>
                <a:cs typeface="Calibri" pitchFamily="34" charset="0"/>
              </a:rPr>
              <a:t>.</a:t>
            </a:r>
          </a:p>
          <a:p>
            <a:r>
              <a:rPr lang="el-GR" dirty="0" smtClean="0">
                <a:latin typeface="Calibri" pitchFamily="34" charset="0"/>
                <a:cs typeface="Calibri" pitchFamily="34" charset="0"/>
              </a:rPr>
              <a:t>Ο συνήγορος μπορούσε να κληθεί να μιλήσει όχι εξ ολοκλήρου εκ μέρους του συγγενή ή φίλου αλλά εν μέρει και τότε ο χρόνος του θα έπρεπε να συμπεριληφθεί στον χρόνο που αντιστοιχούσε στον συγγενή ή φίλο του.</a:t>
            </a:r>
          </a:p>
          <a:p>
            <a:r>
              <a:rPr lang="el-GR" dirty="0" smtClean="0">
                <a:latin typeface="Calibri" pitchFamily="34" charset="0"/>
                <a:cs typeface="Calibri" pitchFamily="34" charset="0"/>
              </a:rPr>
              <a:t>Συνήγορος μπορούσε να παρουσιασθεί και για τον κατήγορο και για τον κατηγορούμενο.</a:t>
            </a:r>
          </a:p>
          <a:p>
            <a:r>
              <a:rPr lang="el-GR" dirty="0" smtClean="0">
                <a:latin typeface="Calibri" pitchFamily="34" charset="0"/>
                <a:cs typeface="Calibri" pitchFamily="34" charset="0"/>
              </a:rPr>
              <a:t>Συνήγοροι επίσης ονομάζονταν οι άνδρες που διορίζονταν για να αναπτύξουν την κατηγορία σε περιπτώσεις «εισαγγελίας».</a:t>
            </a:r>
          </a:p>
          <a:p>
            <a:r>
              <a:rPr lang="el-GR" dirty="0" smtClean="0">
                <a:latin typeface="Calibri" pitchFamily="34" charset="0"/>
                <a:cs typeface="Calibri" pitchFamily="34" charset="0"/>
              </a:rPr>
              <a:t>Εκτός από τους συνηγόρους για την υπεράσπισή του κάποιος μπορούσε να καλέσει βουβά πρόσωπα, π.χ. παιδιά</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7496204" cy="511156"/>
          </a:xfrm>
        </p:spPr>
        <p:txBody>
          <a:bodyPr>
            <a:normAutofit fontScale="90000"/>
          </a:bodyPr>
          <a:lstStyle/>
          <a:p>
            <a:pPr algn="ctr"/>
            <a:r>
              <a:rPr lang="el-GR" b="1" dirty="0" err="1" smtClean="0">
                <a:solidFill>
                  <a:schemeClr val="tx1"/>
                </a:solidFill>
                <a:latin typeface="Calibri" pitchFamily="34" charset="0"/>
                <a:cs typeface="Calibri" pitchFamily="34" charset="0"/>
              </a:rPr>
              <a:t>μαρτυρεσ</a:t>
            </a:r>
            <a:endParaRPr lang="en-GB" b="1" dirty="0">
              <a:solidFill>
                <a:schemeClr val="tx1"/>
              </a:solidFill>
              <a:latin typeface="Calibri" pitchFamily="34" charset="0"/>
              <a:cs typeface="Calibri" pitchFamily="34" charset="0"/>
            </a:endParaRPr>
          </a:p>
        </p:txBody>
      </p:sp>
      <p:sp>
        <p:nvSpPr>
          <p:cNvPr id="3" name="2 - Θέση περιεχομένου"/>
          <p:cNvSpPr>
            <a:spLocks noGrp="1"/>
          </p:cNvSpPr>
          <p:nvPr>
            <p:ph sz="quarter" idx="1"/>
          </p:nvPr>
        </p:nvSpPr>
        <p:spPr>
          <a:xfrm>
            <a:off x="428596" y="857232"/>
            <a:ext cx="7496204" cy="5616720"/>
          </a:xfrm>
        </p:spPr>
        <p:txBody>
          <a:bodyPr>
            <a:normAutofit fontScale="92500" lnSpcReduction="10000"/>
          </a:bodyPr>
          <a:lstStyle/>
          <a:p>
            <a:r>
              <a:rPr lang="el-GR" dirty="0" smtClean="0">
                <a:latin typeface="Calibri" pitchFamily="34" charset="0"/>
                <a:cs typeface="Calibri" pitchFamily="34" charset="0"/>
              </a:rPr>
              <a:t>Ο Αριστοτέλης (</a:t>
            </a:r>
            <a:r>
              <a:rPr lang="el-GR" i="1" dirty="0" err="1" smtClean="0">
                <a:latin typeface="Calibri" pitchFamily="34" charset="0"/>
                <a:cs typeface="Calibri" pitchFamily="34" charset="0"/>
              </a:rPr>
              <a:t>Ρητ</a:t>
            </a:r>
            <a:r>
              <a:rPr lang="el-GR" i="1" dirty="0" smtClean="0">
                <a:latin typeface="Calibri" pitchFamily="34" charset="0"/>
                <a:cs typeface="Calibri" pitchFamily="34" charset="0"/>
              </a:rPr>
              <a:t>.</a:t>
            </a:r>
            <a:r>
              <a:rPr lang="el-GR" dirty="0" smtClean="0">
                <a:latin typeface="Calibri" pitchFamily="34" charset="0"/>
                <a:cs typeface="Calibri" pitchFamily="34" charset="0"/>
              </a:rPr>
              <a:t> 1. 2.2; 1375</a:t>
            </a:r>
            <a:r>
              <a:rPr lang="en-US" dirty="0" smtClean="0">
                <a:latin typeface="Calibri" pitchFamily="34" charset="0"/>
                <a:cs typeface="Calibri" pitchFamily="34" charset="0"/>
              </a:rPr>
              <a:t>a</a:t>
            </a:r>
            <a:r>
              <a:rPr lang="el-GR" dirty="0" smtClean="0">
                <a:latin typeface="Calibri" pitchFamily="34" charset="0"/>
                <a:cs typeface="Calibri" pitchFamily="34" charset="0"/>
              </a:rPr>
              <a:t>24</a:t>
            </a:r>
            <a:r>
              <a:rPr lang="en-US" dirty="0" smtClean="0">
                <a:latin typeface="Calibri" pitchFamily="34" charset="0"/>
                <a:cs typeface="Calibri" pitchFamily="34" charset="0"/>
              </a:rPr>
              <a:t>ff</a:t>
            </a:r>
            <a:r>
              <a:rPr lang="el-GR" dirty="0" smtClean="0">
                <a:latin typeface="Calibri" pitchFamily="34" charset="0"/>
                <a:cs typeface="Calibri" pitchFamily="34" charset="0"/>
              </a:rPr>
              <a:t>.) απαριθμεί πέντε είδη πίστεων: νόμους, μάρτυρες, συμφωνίες, βασανιστήρια και όρκους και ο κατάλογος μπορεί επίσης να περιλαμβάνει και άλλα είδη αποδείξεων του ίδιου είδους, όπως για παράδειγμα προκλήσεις  </a:t>
            </a:r>
            <a:r>
              <a:rPr lang="el-GR" dirty="0" err="1" smtClean="0">
                <a:latin typeface="Calibri" pitchFamily="34" charset="0"/>
                <a:cs typeface="Calibri" pitchFamily="34" charset="0"/>
                <a:hlinkClick r:id="rId2"/>
              </a:rPr>
              <a:t>τῶν</a:t>
            </a:r>
            <a:r>
              <a:rPr lang="el-GR" dirty="0" smtClean="0">
                <a:latin typeface="Calibri" pitchFamily="34" charset="0"/>
                <a:cs typeface="Calibri" pitchFamily="34" charset="0"/>
              </a:rPr>
              <a:t> </a:t>
            </a:r>
            <a:r>
              <a:rPr lang="el-GR" dirty="0" err="1" smtClean="0">
                <a:latin typeface="Calibri" pitchFamily="34" charset="0"/>
                <a:cs typeface="Calibri" pitchFamily="34" charset="0"/>
                <a:hlinkClick r:id="rId3"/>
              </a:rPr>
              <a:t>δὲ</a:t>
            </a:r>
            <a:r>
              <a:rPr lang="el-GR" dirty="0" smtClean="0">
                <a:latin typeface="Calibri" pitchFamily="34" charset="0"/>
                <a:cs typeface="Calibri" pitchFamily="34" charset="0"/>
              </a:rPr>
              <a:t> </a:t>
            </a:r>
            <a:r>
              <a:rPr lang="el-GR" dirty="0" smtClean="0">
                <a:latin typeface="Calibri" pitchFamily="34" charset="0"/>
                <a:cs typeface="Calibri" pitchFamily="34" charset="0"/>
                <a:hlinkClick r:id="rId4"/>
              </a:rPr>
              <a:t>πίστεων</a:t>
            </a:r>
            <a:r>
              <a:rPr lang="el-GR" dirty="0" smtClean="0">
                <a:latin typeface="Calibri" pitchFamily="34" charset="0"/>
                <a:cs typeface="Calibri" pitchFamily="34" charset="0"/>
              </a:rPr>
              <a:t> </a:t>
            </a:r>
            <a:r>
              <a:rPr lang="el-GR" dirty="0" err="1" smtClean="0">
                <a:latin typeface="Calibri" pitchFamily="34" charset="0"/>
                <a:cs typeface="Calibri" pitchFamily="34" charset="0"/>
                <a:hlinkClick r:id="rId5"/>
              </a:rPr>
              <a:t>αἱ</a:t>
            </a:r>
            <a:r>
              <a:rPr lang="el-GR" dirty="0" smtClean="0">
                <a:latin typeface="Calibri" pitchFamily="34" charset="0"/>
                <a:cs typeface="Calibri" pitchFamily="34" charset="0"/>
              </a:rPr>
              <a:t> </a:t>
            </a:r>
            <a:r>
              <a:rPr lang="el-GR" dirty="0" err="1" smtClean="0">
                <a:latin typeface="Calibri" pitchFamily="34" charset="0"/>
                <a:cs typeface="Calibri" pitchFamily="34" charset="0"/>
                <a:hlinkClick r:id="rId6"/>
              </a:rPr>
              <a:t>μὲν</a:t>
            </a:r>
            <a:r>
              <a:rPr lang="el-GR" dirty="0" smtClean="0">
                <a:latin typeface="Calibri" pitchFamily="34" charset="0"/>
                <a:cs typeface="Calibri" pitchFamily="34" charset="0"/>
              </a:rPr>
              <a:t> </a:t>
            </a:r>
            <a:r>
              <a:rPr lang="el-GR" dirty="0" err="1" smtClean="0">
                <a:latin typeface="Calibri" pitchFamily="34" charset="0"/>
                <a:cs typeface="Calibri" pitchFamily="34" charset="0"/>
                <a:hlinkClick r:id="rId7"/>
              </a:rPr>
              <a:t>ἄτεχνοί</a:t>
            </a:r>
            <a:r>
              <a:rPr lang="el-GR" dirty="0" smtClean="0">
                <a:latin typeface="Calibri" pitchFamily="34" charset="0"/>
                <a:cs typeface="Calibri" pitchFamily="34" charset="0"/>
              </a:rPr>
              <a:t> </a:t>
            </a:r>
            <a:r>
              <a:rPr lang="el-GR" dirty="0" err="1" smtClean="0">
                <a:latin typeface="Calibri" pitchFamily="34" charset="0"/>
                <a:cs typeface="Calibri" pitchFamily="34" charset="0"/>
                <a:hlinkClick r:id="rId8"/>
              </a:rPr>
              <a:t>εἰσιν</a:t>
            </a:r>
            <a:r>
              <a:rPr lang="el-GR" dirty="0" smtClean="0">
                <a:latin typeface="Calibri" pitchFamily="34" charset="0"/>
                <a:cs typeface="Calibri" pitchFamily="34" charset="0"/>
              </a:rPr>
              <a:t> </a:t>
            </a:r>
            <a:r>
              <a:rPr lang="el-GR" dirty="0" err="1" smtClean="0">
                <a:latin typeface="Calibri" pitchFamily="34" charset="0"/>
                <a:cs typeface="Calibri" pitchFamily="34" charset="0"/>
                <a:hlinkClick r:id="rId9"/>
              </a:rPr>
              <a:t>αἱ</a:t>
            </a:r>
            <a:r>
              <a:rPr lang="el-GR" dirty="0" smtClean="0">
                <a:latin typeface="Calibri" pitchFamily="34" charset="0"/>
                <a:cs typeface="Calibri" pitchFamily="34" charset="0"/>
              </a:rPr>
              <a:t> </a:t>
            </a:r>
            <a:r>
              <a:rPr lang="el-GR" dirty="0" err="1" smtClean="0">
                <a:latin typeface="Calibri" pitchFamily="34" charset="0"/>
                <a:cs typeface="Calibri" pitchFamily="34" charset="0"/>
                <a:hlinkClick r:id="rId10" action="ppaction://hlinkfile"/>
              </a:rPr>
              <a:t>δ᾽</a:t>
            </a:r>
            <a:r>
              <a:rPr lang="el-GR" dirty="0" smtClean="0">
                <a:latin typeface="Calibri" pitchFamily="34" charset="0"/>
                <a:cs typeface="Calibri" pitchFamily="34" charset="0"/>
              </a:rPr>
              <a:t> </a:t>
            </a:r>
            <a:r>
              <a:rPr lang="el-GR" dirty="0" err="1" smtClean="0">
                <a:latin typeface="Calibri" pitchFamily="34" charset="0"/>
                <a:cs typeface="Calibri" pitchFamily="34" charset="0"/>
                <a:hlinkClick r:id="rId11"/>
              </a:rPr>
              <a:t>ἔντεχνοι</a:t>
            </a:r>
            <a:r>
              <a:rPr lang="el-GR" dirty="0" smtClean="0">
                <a:latin typeface="Calibri" pitchFamily="34" charset="0"/>
                <a:cs typeface="Calibri" pitchFamily="34" charset="0"/>
              </a:rPr>
              <a:t>. </a:t>
            </a:r>
            <a:r>
              <a:rPr lang="en-US" dirty="0" err="1" smtClean="0">
                <a:latin typeface="Calibri" pitchFamily="34" charset="0"/>
                <a:cs typeface="Calibri" pitchFamily="34" charset="0"/>
                <a:hlinkClick r:id="rId12"/>
              </a:rPr>
              <a:t>ἄτεχνα</a:t>
            </a:r>
            <a:r>
              <a:rPr lang="en-US" dirty="0" smtClean="0">
                <a:latin typeface="Calibri" pitchFamily="34" charset="0"/>
                <a:cs typeface="Calibri" pitchFamily="34" charset="0"/>
              </a:rPr>
              <a:t> </a:t>
            </a:r>
            <a:r>
              <a:rPr lang="en-US" dirty="0" err="1" smtClean="0">
                <a:latin typeface="Calibri" pitchFamily="34" charset="0"/>
                <a:cs typeface="Calibri" pitchFamily="34" charset="0"/>
                <a:hlinkClick r:id="rId13"/>
              </a:rPr>
              <a:t>δὲ</a:t>
            </a:r>
            <a:r>
              <a:rPr lang="en-US" dirty="0" smtClean="0">
                <a:latin typeface="Calibri" pitchFamily="34" charset="0"/>
                <a:cs typeface="Calibri" pitchFamily="34" charset="0"/>
              </a:rPr>
              <a:t> </a:t>
            </a:r>
            <a:r>
              <a:rPr lang="en-US" dirty="0" err="1" smtClean="0">
                <a:latin typeface="Calibri" pitchFamily="34" charset="0"/>
                <a:cs typeface="Calibri" pitchFamily="34" charset="0"/>
                <a:hlinkClick r:id="rId14"/>
              </a:rPr>
              <a:t>λέγω</a:t>
            </a:r>
            <a:r>
              <a:rPr lang="en-US" dirty="0" smtClean="0">
                <a:latin typeface="Calibri" pitchFamily="34" charset="0"/>
                <a:cs typeface="Calibri" pitchFamily="34" charset="0"/>
              </a:rPr>
              <a:t> </a:t>
            </a:r>
            <a:r>
              <a:rPr lang="en-US" dirty="0" err="1" smtClean="0">
                <a:latin typeface="Calibri" pitchFamily="34" charset="0"/>
                <a:cs typeface="Calibri" pitchFamily="34" charset="0"/>
                <a:hlinkClick r:id="rId15"/>
              </a:rPr>
              <a:t>ὅσα</a:t>
            </a:r>
            <a:r>
              <a:rPr lang="en-US" dirty="0" smtClean="0">
                <a:latin typeface="Calibri" pitchFamily="34" charset="0"/>
                <a:cs typeface="Calibri" pitchFamily="34" charset="0"/>
              </a:rPr>
              <a:t> </a:t>
            </a:r>
            <a:r>
              <a:rPr lang="en-US" dirty="0" err="1" smtClean="0">
                <a:latin typeface="Calibri" pitchFamily="34" charset="0"/>
                <a:cs typeface="Calibri" pitchFamily="34" charset="0"/>
                <a:hlinkClick r:id="rId16"/>
              </a:rPr>
              <a:t>μὴ</a:t>
            </a:r>
            <a:r>
              <a:rPr lang="en-US" dirty="0" smtClean="0">
                <a:latin typeface="Calibri" pitchFamily="34" charset="0"/>
                <a:cs typeface="Calibri" pitchFamily="34" charset="0"/>
              </a:rPr>
              <a:t> </a:t>
            </a:r>
            <a:r>
              <a:rPr lang="en-US" dirty="0" err="1" smtClean="0">
                <a:latin typeface="Calibri" pitchFamily="34" charset="0"/>
                <a:cs typeface="Calibri" pitchFamily="34" charset="0"/>
                <a:hlinkClick r:id="rId17" action="ppaction://hlinkfile"/>
              </a:rPr>
              <a:t>δι</a:t>
            </a:r>
            <a:r>
              <a:rPr lang="en-US" dirty="0" smtClean="0">
                <a:latin typeface="Calibri" pitchFamily="34" charset="0"/>
                <a:cs typeface="Calibri" pitchFamily="34" charset="0"/>
                <a:hlinkClick r:id="rId17" action="ppaction://hlinkfile"/>
              </a:rPr>
              <a:t>᾽</a:t>
            </a:r>
            <a:r>
              <a:rPr lang="en-US" dirty="0" smtClean="0">
                <a:latin typeface="Calibri" pitchFamily="34" charset="0"/>
                <a:cs typeface="Calibri" pitchFamily="34" charset="0"/>
              </a:rPr>
              <a:t> </a:t>
            </a:r>
            <a:r>
              <a:rPr lang="en-US" dirty="0" err="1" smtClean="0">
                <a:latin typeface="Calibri" pitchFamily="34" charset="0"/>
                <a:cs typeface="Calibri" pitchFamily="34" charset="0"/>
                <a:hlinkClick r:id="rId18"/>
              </a:rPr>
              <a:t>ἡμῶν</a:t>
            </a:r>
            <a:r>
              <a:rPr lang="en-US" dirty="0" smtClean="0">
                <a:latin typeface="Calibri" pitchFamily="34" charset="0"/>
                <a:cs typeface="Calibri" pitchFamily="34" charset="0"/>
              </a:rPr>
              <a:t> </a:t>
            </a:r>
            <a:r>
              <a:rPr lang="en-US" dirty="0" err="1" smtClean="0">
                <a:latin typeface="Calibri" pitchFamily="34" charset="0"/>
                <a:cs typeface="Calibri" pitchFamily="34" charset="0"/>
                <a:hlinkClick r:id="rId19"/>
              </a:rPr>
              <a:t>πεπόρισται</a:t>
            </a:r>
            <a:r>
              <a:rPr lang="en-US" dirty="0" smtClean="0">
                <a:latin typeface="Calibri" pitchFamily="34" charset="0"/>
                <a:cs typeface="Calibri" pitchFamily="34" charset="0"/>
              </a:rPr>
              <a:t> </a:t>
            </a:r>
            <a:r>
              <a:rPr lang="en-US" dirty="0" err="1" smtClean="0">
                <a:latin typeface="Calibri" pitchFamily="34" charset="0"/>
                <a:cs typeface="Calibri" pitchFamily="34" charset="0"/>
                <a:hlinkClick r:id="rId20"/>
              </a:rPr>
              <a:t>ἀλλὰ</a:t>
            </a:r>
            <a:r>
              <a:rPr lang="en-US" dirty="0" smtClean="0">
                <a:latin typeface="Calibri" pitchFamily="34" charset="0"/>
                <a:cs typeface="Calibri" pitchFamily="34" charset="0"/>
              </a:rPr>
              <a:t> </a:t>
            </a:r>
            <a:r>
              <a:rPr lang="en-US" dirty="0" err="1" smtClean="0">
                <a:latin typeface="Calibri" pitchFamily="34" charset="0"/>
                <a:cs typeface="Calibri" pitchFamily="34" charset="0"/>
                <a:hlinkClick r:id="rId21"/>
              </a:rPr>
              <a:t>προϋπῆρχεν</a:t>
            </a:r>
            <a:r>
              <a:rPr lang="en-US" dirty="0" smtClean="0">
                <a:latin typeface="Calibri" pitchFamily="34" charset="0"/>
                <a:cs typeface="Calibri" pitchFamily="34" charset="0"/>
              </a:rPr>
              <a:t>, </a:t>
            </a:r>
            <a:r>
              <a:rPr lang="en-US" dirty="0" err="1" smtClean="0">
                <a:latin typeface="Calibri" pitchFamily="34" charset="0"/>
                <a:cs typeface="Calibri" pitchFamily="34" charset="0"/>
                <a:hlinkClick r:id="rId22"/>
              </a:rPr>
              <a:t>οἷον</a:t>
            </a:r>
            <a:r>
              <a:rPr lang="en-US" dirty="0" smtClean="0">
                <a:latin typeface="Calibri" pitchFamily="34" charset="0"/>
                <a:cs typeface="Calibri" pitchFamily="34" charset="0"/>
              </a:rPr>
              <a:t> </a:t>
            </a:r>
            <a:r>
              <a:rPr lang="en-US" dirty="0" err="1" smtClean="0">
                <a:latin typeface="Calibri" pitchFamily="34" charset="0"/>
                <a:cs typeface="Calibri" pitchFamily="34" charset="0"/>
                <a:hlinkClick r:id="rId23"/>
              </a:rPr>
              <a:t>μάρτυρες</a:t>
            </a:r>
            <a:r>
              <a:rPr lang="en-US" dirty="0" smtClean="0">
                <a:latin typeface="Calibri" pitchFamily="34" charset="0"/>
                <a:cs typeface="Calibri" pitchFamily="34" charset="0"/>
              </a:rPr>
              <a:t> </a:t>
            </a:r>
            <a:r>
              <a:rPr lang="en-US" dirty="0" err="1" smtClean="0">
                <a:latin typeface="Calibri" pitchFamily="34" charset="0"/>
                <a:cs typeface="Calibri" pitchFamily="34" charset="0"/>
                <a:hlinkClick r:id="rId24"/>
              </a:rPr>
              <a:t>βάσανοι</a:t>
            </a:r>
            <a:r>
              <a:rPr lang="en-US" dirty="0" smtClean="0">
                <a:latin typeface="Calibri" pitchFamily="34" charset="0"/>
                <a:cs typeface="Calibri" pitchFamily="34" charset="0"/>
              </a:rPr>
              <a:t> </a:t>
            </a:r>
            <a:r>
              <a:rPr lang="en-US" dirty="0" err="1" smtClean="0">
                <a:latin typeface="Calibri" pitchFamily="34" charset="0"/>
                <a:cs typeface="Calibri" pitchFamily="34" charset="0"/>
                <a:hlinkClick r:id="rId25"/>
              </a:rPr>
              <a:t>συγγραφαὶ</a:t>
            </a:r>
            <a:r>
              <a:rPr lang="en-US" dirty="0" smtClean="0">
                <a:latin typeface="Calibri" pitchFamily="34" charset="0"/>
                <a:cs typeface="Calibri" pitchFamily="34" charset="0"/>
              </a:rPr>
              <a:t> </a:t>
            </a:r>
            <a:r>
              <a:rPr lang="en-US" dirty="0" err="1" smtClean="0">
                <a:latin typeface="Calibri" pitchFamily="34" charset="0"/>
                <a:cs typeface="Calibri" pitchFamily="34" charset="0"/>
                <a:hlinkClick r:id="rId26"/>
              </a:rPr>
              <a:t>καὶ</a:t>
            </a:r>
            <a:r>
              <a:rPr lang="en-US" dirty="0" smtClean="0">
                <a:latin typeface="Calibri" pitchFamily="34" charset="0"/>
                <a:cs typeface="Calibri" pitchFamily="34" charset="0"/>
              </a:rPr>
              <a:t> </a:t>
            </a:r>
            <a:r>
              <a:rPr lang="en-US" dirty="0" err="1" smtClean="0">
                <a:latin typeface="Calibri" pitchFamily="34" charset="0"/>
                <a:cs typeface="Calibri" pitchFamily="34" charset="0"/>
                <a:hlinkClick r:id="rId27"/>
              </a:rPr>
              <a:t>ὅσα</a:t>
            </a:r>
            <a:r>
              <a:rPr lang="en-US" dirty="0" smtClean="0">
                <a:latin typeface="Calibri" pitchFamily="34" charset="0"/>
                <a:cs typeface="Calibri" pitchFamily="34" charset="0"/>
              </a:rPr>
              <a:t> </a:t>
            </a:r>
            <a:r>
              <a:rPr lang="en-US" dirty="0" err="1" smtClean="0">
                <a:latin typeface="Calibri" pitchFamily="34" charset="0"/>
                <a:cs typeface="Calibri" pitchFamily="34" charset="0"/>
                <a:hlinkClick r:id="rId28"/>
              </a:rPr>
              <a:t>τοιαῦτα</a:t>
            </a:r>
            <a:r>
              <a:rPr lang="en-US" dirty="0" smtClean="0">
                <a:latin typeface="Calibri" pitchFamily="34" charset="0"/>
                <a:cs typeface="Calibri" pitchFamily="34" charset="0"/>
              </a:rPr>
              <a:t>, </a:t>
            </a:r>
            <a:r>
              <a:rPr lang="en-US" dirty="0" err="1" smtClean="0">
                <a:latin typeface="Calibri" pitchFamily="34" charset="0"/>
                <a:cs typeface="Calibri" pitchFamily="34" charset="0"/>
                <a:hlinkClick r:id="rId29"/>
              </a:rPr>
              <a:t>ἔντεχνα</a:t>
            </a:r>
            <a:r>
              <a:rPr lang="en-US" dirty="0" smtClean="0">
                <a:latin typeface="Calibri" pitchFamily="34" charset="0"/>
                <a:cs typeface="Calibri" pitchFamily="34" charset="0"/>
              </a:rPr>
              <a:t> </a:t>
            </a:r>
            <a:r>
              <a:rPr lang="en-US" dirty="0" err="1" smtClean="0">
                <a:latin typeface="Calibri" pitchFamily="34" charset="0"/>
                <a:cs typeface="Calibri" pitchFamily="34" charset="0"/>
                <a:hlinkClick r:id="rId30"/>
              </a:rPr>
              <a:t>δὲ</a:t>
            </a:r>
            <a:r>
              <a:rPr lang="en-US" dirty="0" smtClean="0">
                <a:latin typeface="Calibri" pitchFamily="34" charset="0"/>
                <a:cs typeface="Calibri" pitchFamily="34" charset="0"/>
              </a:rPr>
              <a:t> </a:t>
            </a:r>
            <a:r>
              <a:rPr lang="en-US" dirty="0" err="1" smtClean="0">
                <a:latin typeface="Calibri" pitchFamily="34" charset="0"/>
                <a:cs typeface="Calibri" pitchFamily="34" charset="0"/>
                <a:hlinkClick r:id="rId31"/>
              </a:rPr>
              <a:t>ὅσα</a:t>
            </a:r>
            <a:r>
              <a:rPr lang="en-US" dirty="0" smtClean="0">
                <a:latin typeface="Calibri" pitchFamily="34" charset="0"/>
                <a:cs typeface="Calibri" pitchFamily="34" charset="0"/>
              </a:rPr>
              <a:t> </a:t>
            </a:r>
            <a:r>
              <a:rPr lang="en-US" dirty="0" err="1" smtClean="0">
                <a:latin typeface="Calibri" pitchFamily="34" charset="0"/>
                <a:cs typeface="Calibri" pitchFamily="34" charset="0"/>
                <a:hlinkClick r:id="rId32"/>
              </a:rPr>
              <a:t>διὰ</a:t>
            </a:r>
            <a:r>
              <a:rPr lang="en-US" dirty="0" smtClean="0">
                <a:latin typeface="Calibri" pitchFamily="34" charset="0"/>
                <a:cs typeface="Calibri" pitchFamily="34" charset="0"/>
              </a:rPr>
              <a:t> </a:t>
            </a:r>
            <a:r>
              <a:rPr lang="en-US" dirty="0" err="1" smtClean="0">
                <a:latin typeface="Calibri" pitchFamily="34" charset="0"/>
                <a:cs typeface="Calibri" pitchFamily="34" charset="0"/>
                <a:hlinkClick r:id="rId33"/>
              </a:rPr>
              <a:t>τῆς</a:t>
            </a:r>
            <a:r>
              <a:rPr lang="en-US" dirty="0" smtClean="0">
                <a:latin typeface="Calibri" pitchFamily="34" charset="0"/>
                <a:cs typeface="Calibri" pitchFamily="34" charset="0"/>
              </a:rPr>
              <a:t> </a:t>
            </a:r>
            <a:r>
              <a:rPr lang="en-US" dirty="0" err="1" smtClean="0">
                <a:latin typeface="Calibri" pitchFamily="34" charset="0"/>
                <a:cs typeface="Calibri" pitchFamily="34" charset="0"/>
                <a:hlinkClick r:id="rId34"/>
              </a:rPr>
              <a:t>μεθόδου</a:t>
            </a:r>
            <a:r>
              <a:rPr lang="en-US" dirty="0" smtClean="0">
                <a:latin typeface="Calibri" pitchFamily="34" charset="0"/>
                <a:cs typeface="Calibri" pitchFamily="34" charset="0"/>
              </a:rPr>
              <a:t> </a:t>
            </a:r>
            <a:r>
              <a:rPr lang="en-US" dirty="0" err="1" smtClean="0">
                <a:latin typeface="Calibri" pitchFamily="34" charset="0"/>
                <a:cs typeface="Calibri" pitchFamily="34" charset="0"/>
                <a:hlinkClick r:id="rId35"/>
              </a:rPr>
              <a:t>καὶ</a:t>
            </a:r>
            <a:r>
              <a:rPr lang="en-US" dirty="0" smtClean="0">
                <a:latin typeface="Calibri" pitchFamily="34" charset="0"/>
                <a:cs typeface="Calibri" pitchFamily="34" charset="0"/>
              </a:rPr>
              <a:t> </a:t>
            </a:r>
            <a:r>
              <a:rPr lang="en-US" dirty="0" err="1" smtClean="0">
                <a:latin typeface="Calibri" pitchFamily="34" charset="0"/>
                <a:cs typeface="Calibri" pitchFamily="34" charset="0"/>
                <a:hlinkClick r:id="rId17" action="ppaction://hlinkfile"/>
              </a:rPr>
              <a:t>δι</a:t>
            </a:r>
            <a:r>
              <a:rPr lang="en-US" dirty="0" smtClean="0">
                <a:latin typeface="Calibri" pitchFamily="34" charset="0"/>
                <a:cs typeface="Calibri" pitchFamily="34" charset="0"/>
                <a:hlinkClick r:id="rId17" action="ppaction://hlinkfile"/>
              </a:rPr>
              <a:t>᾽</a:t>
            </a:r>
            <a:r>
              <a:rPr lang="en-US" dirty="0" smtClean="0">
                <a:latin typeface="Calibri" pitchFamily="34" charset="0"/>
                <a:cs typeface="Calibri" pitchFamily="34" charset="0"/>
              </a:rPr>
              <a:t> </a:t>
            </a:r>
            <a:r>
              <a:rPr lang="en-US" dirty="0" err="1" smtClean="0">
                <a:latin typeface="Calibri" pitchFamily="34" charset="0"/>
                <a:cs typeface="Calibri" pitchFamily="34" charset="0"/>
                <a:hlinkClick r:id="rId36"/>
              </a:rPr>
              <a:t>ἡμῶν</a:t>
            </a:r>
            <a:r>
              <a:rPr lang="en-US" dirty="0" smtClean="0">
                <a:latin typeface="Calibri" pitchFamily="34" charset="0"/>
                <a:cs typeface="Calibri" pitchFamily="34" charset="0"/>
              </a:rPr>
              <a:t> </a:t>
            </a:r>
            <a:r>
              <a:rPr lang="en-US" dirty="0" err="1" smtClean="0">
                <a:latin typeface="Calibri" pitchFamily="34" charset="0"/>
                <a:cs typeface="Calibri" pitchFamily="34" charset="0"/>
                <a:hlinkClick r:id="rId37"/>
              </a:rPr>
              <a:t>κατασκευασθῆναι</a:t>
            </a:r>
            <a:r>
              <a:rPr lang="en-US" dirty="0" smtClean="0">
                <a:latin typeface="Calibri" pitchFamily="34" charset="0"/>
                <a:cs typeface="Calibri" pitchFamily="34" charset="0"/>
              </a:rPr>
              <a:t> </a:t>
            </a:r>
            <a:r>
              <a:rPr lang="en-US" dirty="0" err="1" smtClean="0">
                <a:latin typeface="Calibri" pitchFamily="34" charset="0"/>
                <a:cs typeface="Calibri" pitchFamily="34" charset="0"/>
                <a:hlinkClick r:id="rId38"/>
              </a:rPr>
              <a:t>δυνατόν</a:t>
            </a:r>
            <a:r>
              <a:rPr lang="en-US" dirty="0" smtClean="0">
                <a:latin typeface="Calibri" pitchFamily="34" charset="0"/>
                <a:cs typeface="Calibri" pitchFamily="34" charset="0"/>
              </a:rPr>
              <a:t>, </a:t>
            </a:r>
            <a:r>
              <a:rPr lang="en-US" dirty="0" err="1" smtClean="0">
                <a:latin typeface="Calibri" pitchFamily="34" charset="0"/>
                <a:cs typeface="Calibri" pitchFamily="34" charset="0"/>
                <a:hlinkClick r:id="rId39"/>
              </a:rPr>
              <a:t>ὥστε</a:t>
            </a:r>
            <a:r>
              <a:rPr lang="en-US" dirty="0" smtClean="0">
                <a:latin typeface="Calibri" pitchFamily="34" charset="0"/>
                <a:cs typeface="Calibri" pitchFamily="34" charset="0"/>
              </a:rPr>
              <a:t> </a:t>
            </a:r>
            <a:r>
              <a:rPr lang="en-US" dirty="0" err="1" smtClean="0">
                <a:latin typeface="Calibri" pitchFamily="34" charset="0"/>
                <a:cs typeface="Calibri" pitchFamily="34" charset="0"/>
                <a:hlinkClick r:id="rId40"/>
              </a:rPr>
              <a:t>δεῖ</a:t>
            </a:r>
            <a:r>
              <a:rPr lang="en-US" dirty="0" smtClean="0">
                <a:latin typeface="Calibri" pitchFamily="34" charset="0"/>
                <a:cs typeface="Calibri" pitchFamily="34" charset="0"/>
              </a:rPr>
              <a:t> </a:t>
            </a:r>
            <a:r>
              <a:rPr lang="en-US" dirty="0" err="1" smtClean="0">
                <a:latin typeface="Calibri" pitchFamily="34" charset="0"/>
                <a:cs typeface="Calibri" pitchFamily="34" charset="0"/>
                <a:hlinkClick r:id="rId41"/>
              </a:rPr>
              <a:t>τούτων</a:t>
            </a:r>
            <a:r>
              <a:rPr lang="en-US" dirty="0" smtClean="0">
                <a:latin typeface="Calibri" pitchFamily="34" charset="0"/>
                <a:cs typeface="Calibri" pitchFamily="34" charset="0"/>
              </a:rPr>
              <a:t> </a:t>
            </a:r>
            <a:r>
              <a:rPr lang="en-US" dirty="0" err="1" smtClean="0">
                <a:latin typeface="Calibri" pitchFamily="34" charset="0"/>
                <a:cs typeface="Calibri" pitchFamily="34" charset="0"/>
                <a:hlinkClick r:id="rId42"/>
              </a:rPr>
              <a:t>τοῖς</a:t>
            </a:r>
            <a:r>
              <a:rPr lang="en-US" dirty="0" smtClean="0">
                <a:latin typeface="Calibri" pitchFamily="34" charset="0"/>
                <a:cs typeface="Calibri" pitchFamily="34" charset="0"/>
              </a:rPr>
              <a:t> </a:t>
            </a:r>
            <a:r>
              <a:rPr lang="en-US" dirty="0" err="1" smtClean="0">
                <a:latin typeface="Calibri" pitchFamily="34" charset="0"/>
                <a:cs typeface="Calibri" pitchFamily="34" charset="0"/>
                <a:hlinkClick r:id="rId43"/>
              </a:rPr>
              <a:t>μὲν</a:t>
            </a:r>
            <a:r>
              <a:rPr lang="en-US" dirty="0" smtClean="0">
                <a:latin typeface="Calibri" pitchFamily="34" charset="0"/>
                <a:cs typeface="Calibri" pitchFamily="34" charset="0"/>
              </a:rPr>
              <a:t> </a:t>
            </a:r>
            <a:r>
              <a:rPr lang="en-US" dirty="0" err="1" smtClean="0">
                <a:latin typeface="Calibri" pitchFamily="34" charset="0"/>
                <a:cs typeface="Calibri" pitchFamily="34" charset="0"/>
                <a:hlinkClick r:id="rId44"/>
              </a:rPr>
              <a:t>χρήσασθαι</a:t>
            </a:r>
            <a:r>
              <a:rPr lang="en-US" dirty="0" smtClean="0">
                <a:latin typeface="Calibri" pitchFamily="34" charset="0"/>
                <a:cs typeface="Calibri" pitchFamily="34" charset="0"/>
              </a:rPr>
              <a:t>, </a:t>
            </a:r>
            <a:r>
              <a:rPr lang="en-US" dirty="0" err="1" smtClean="0">
                <a:latin typeface="Calibri" pitchFamily="34" charset="0"/>
                <a:cs typeface="Calibri" pitchFamily="34" charset="0"/>
                <a:hlinkClick r:id="rId45"/>
              </a:rPr>
              <a:t>τὰ</a:t>
            </a:r>
            <a:r>
              <a:rPr lang="en-US" dirty="0" smtClean="0">
                <a:latin typeface="Calibri" pitchFamily="34" charset="0"/>
                <a:cs typeface="Calibri" pitchFamily="34" charset="0"/>
              </a:rPr>
              <a:t> </a:t>
            </a:r>
            <a:r>
              <a:rPr lang="en-US" dirty="0" err="1" smtClean="0">
                <a:latin typeface="Calibri" pitchFamily="34" charset="0"/>
                <a:cs typeface="Calibri" pitchFamily="34" charset="0"/>
                <a:hlinkClick r:id="rId46"/>
              </a:rPr>
              <a:t>δὲ</a:t>
            </a:r>
            <a:r>
              <a:rPr lang="en-US" dirty="0" smtClean="0">
                <a:latin typeface="Calibri" pitchFamily="34" charset="0"/>
                <a:cs typeface="Calibri" pitchFamily="34" charset="0"/>
              </a:rPr>
              <a:t> </a:t>
            </a:r>
            <a:r>
              <a:rPr lang="en-US" dirty="0" err="1" smtClean="0">
                <a:latin typeface="Calibri" pitchFamily="34" charset="0"/>
                <a:cs typeface="Calibri" pitchFamily="34" charset="0"/>
                <a:hlinkClick r:id="rId47"/>
              </a:rPr>
              <a:t>εὑρεῖν</a:t>
            </a:r>
            <a:r>
              <a:rPr lang="en-US" dirty="0" smtClean="0">
                <a:latin typeface="Calibri" pitchFamily="34" charset="0"/>
                <a:cs typeface="Calibri" pitchFamily="34" charset="0"/>
              </a:rPr>
              <a:t>.</a:t>
            </a:r>
            <a:endParaRPr lang="en-GB" dirty="0" smtClean="0">
              <a:latin typeface="Calibri" pitchFamily="34" charset="0"/>
              <a:cs typeface="Calibri" pitchFamily="34" charset="0"/>
            </a:endParaRPr>
          </a:p>
          <a:p>
            <a:r>
              <a:rPr lang="el-GR" dirty="0" smtClean="0">
                <a:latin typeface="Calibri" pitchFamily="34" charset="0"/>
                <a:cs typeface="Calibri" pitchFamily="34" charset="0"/>
              </a:rPr>
              <a:t>Όσον αφορά τις αποδείξεις, ορισμένες είναι έντεχνες, άλλες άτεχνες. Με τον όρο άτεχνες εννοώ όλες αυτές που δεν έχουν παρασχεθεί από εμάς αλλά υπήρχαν ήδη, όπως μάρτυρες, βασανιστήρια, συμβόλαια και τα παρόμοια. Με τον πρώτο όρο, όσες μπορούν να κατασκευασθούν με μέθοδο και τις  δικές μας προσπάθειες. Επομένως, πρέπει απ’ αυτές να χρησιμοποιούμε απλώς τις τελευταίες, ενώ χρειάζεται να επινοούμε τις πρώτες. </a:t>
            </a:r>
            <a:endParaRPr lang="en-GB" dirty="0">
              <a:latin typeface="Calibri" pitchFamily="34" charset="0"/>
              <a:cs typeface="Calibri"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7496204" cy="368280"/>
          </a:xfrm>
        </p:spPr>
        <p:txBody>
          <a:bodyPr>
            <a:normAutofit fontScale="90000"/>
          </a:bodyPr>
          <a:lstStyle/>
          <a:p>
            <a:pPr algn="ctr"/>
            <a:r>
              <a:rPr lang="el-GR" b="1" dirty="0" err="1" smtClean="0">
                <a:solidFill>
                  <a:schemeClr val="tx1"/>
                </a:solidFill>
                <a:latin typeface="Calibri" pitchFamily="34" charset="0"/>
                <a:cs typeface="Calibri" pitchFamily="34" charset="0"/>
              </a:rPr>
              <a:t>Νομοσ</a:t>
            </a:r>
            <a:r>
              <a:rPr lang="el-GR" b="1" dirty="0" smtClean="0">
                <a:solidFill>
                  <a:schemeClr val="tx1"/>
                </a:solidFill>
                <a:latin typeface="Calibri" pitchFamily="34" charset="0"/>
                <a:cs typeface="Calibri" pitchFamily="34" charset="0"/>
              </a:rPr>
              <a:t> για τη </a:t>
            </a:r>
            <a:r>
              <a:rPr lang="el-GR" b="1" dirty="0" err="1" smtClean="0">
                <a:solidFill>
                  <a:schemeClr val="tx1"/>
                </a:solidFill>
                <a:latin typeface="Calibri" pitchFamily="34" charset="0"/>
                <a:cs typeface="Calibri" pitchFamily="34" charset="0"/>
              </a:rPr>
              <a:t>μαρτυρια</a:t>
            </a:r>
            <a:endParaRPr lang="en-GB" dirty="0"/>
          </a:p>
        </p:txBody>
      </p:sp>
      <p:sp>
        <p:nvSpPr>
          <p:cNvPr id="3" name="2 - Θέση περιεχομένου"/>
          <p:cNvSpPr>
            <a:spLocks noGrp="1"/>
          </p:cNvSpPr>
          <p:nvPr>
            <p:ph sz="quarter" idx="1"/>
          </p:nvPr>
        </p:nvSpPr>
        <p:spPr>
          <a:xfrm>
            <a:off x="285720" y="785794"/>
            <a:ext cx="7496204" cy="5831034"/>
          </a:xfrm>
        </p:spPr>
        <p:txBody>
          <a:bodyPr>
            <a:noAutofit/>
          </a:bodyPr>
          <a:lstStyle/>
          <a:p>
            <a:r>
              <a:rPr lang="el-GR" sz="1500" dirty="0" smtClean="0">
                <a:latin typeface="Calibri" pitchFamily="34" charset="0"/>
                <a:cs typeface="Calibri" pitchFamily="34" charset="0"/>
              </a:rPr>
              <a:t>οι νόμοι ορίζουν ότι κάποιος θα πρέπει να δίνει μαρτυρία για </a:t>
            </a:r>
            <a:r>
              <a:rPr lang="el-GR" sz="1500" dirty="0" err="1" smtClean="0">
                <a:latin typeface="Calibri" pitchFamily="34" charset="0"/>
                <a:cs typeface="Calibri" pitchFamily="34" charset="0"/>
              </a:rPr>
              <a:t>ό,τι</a:t>
            </a:r>
            <a:r>
              <a:rPr lang="el-GR" sz="1500" dirty="0" smtClean="0">
                <a:latin typeface="Calibri" pitchFamily="34" charset="0"/>
                <a:cs typeface="Calibri" pitchFamily="34" charset="0"/>
              </a:rPr>
              <a:t> γνωρίζει  ή για γεγονότα στα οποία ήταν παρών, και ότι η μαρτυρία αυτή θα πρέπει να καταγράφεται σε ένα αρχείο, ώστε κανείς να μη μπορεί να αφαιρέσει ή να προσθέσει κάτι στο γραπτό κείμενο. Δεν επιτρέπουν μαρτυρία που βασίζεται σε φήμη ενώ κάποιος είναι ακόμα ζωντανός, αλλά μόνο μετά τον θάνατό του.</a:t>
            </a:r>
          </a:p>
          <a:p>
            <a:r>
              <a:rPr lang="el-GR" sz="1500" dirty="0" smtClean="0">
                <a:latin typeface="Calibri" pitchFamily="34" charset="0"/>
                <a:cs typeface="Calibri" pitchFamily="34" charset="0"/>
              </a:rPr>
              <a:t>Δημοσθένης </a:t>
            </a:r>
            <a:r>
              <a:rPr lang="el-GR" sz="1500" b="1" dirty="0" smtClean="0">
                <a:latin typeface="Calibri" pitchFamily="34" charset="0"/>
                <a:cs typeface="Calibri" pitchFamily="34" charset="0"/>
              </a:rPr>
              <a:t>46.6-7:</a:t>
            </a:r>
            <a:endParaRPr lang="en-GB" sz="1500" dirty="0" smtClean="0">
              <a:latin typeface="Calibri" pitchFamily="34" charset="0"/>
              <a:cs typeface="Calibri" pitchFamily="34" charset="0"/>
            </a:endParaRPr>
          </a:p>
          <a:p>
            <a:r>
              <a:rPr lang="el-GR" sz="1500" dirty="0" err="1" smtClean="0">
                <a:latin typeface="Calibri" pitchFamily="34" charset="0"/>
                <a:cs typeface="Calibri" pitchFamily="34" charset="0"/>
              </a:rPr>
              <a:t>οἱ</a:t>
            </a:r>
            <a:r>
              <a:rPr lang="el-GR" sz="1500" dirty="0" smtClean="0">
                <a:latin typeface="Calibri" pitchFamily="34" charset="0"/>
                <a:cs typeface="Calibri" pitchFamily="34" charset="0"/>
              </a:rPr>
              <a:t> </a:t>
            </a:r>
            <a:r>
              <a:rPr lang="el-GR" sz="1500" dirty="0" err="1" smtClean="0">
                <a:latin typeface="Calibri" pitchFamily="34" charset="0"/>
                <a:cs typeface="Calibri" pitchFamily="34" charset="0"/>
              </a:rPr>
              <a:t>δέ</a:t>
            </a:r>
            <a:r>
              <a:rPr lang="el-GR" sz="1500" dirty="0" smtClean="0">
                <a:latin typeface="Calibri" pitchFamily="34" charset="0"/>
                <a:cs typeface="Calibri" pitchFamily="34" charset="0"/>
              </a:rPr>
              <a:t> </a:t>
            </a:r>
            <a:r>
              <a:rPr lang="el-GR" sz="1500" dirty="0" err="1" smtClean="0">
                <a:latin typeface="Calibri" pitchFamily="34" charset="0"/>
                <a:cs typeface="Calibri" pitchFamily="34" charset="0"/>
              </a:rPr>
              <a:t>γε</a:t>
            </a:r>
            <a:r>
              <a:rPr lang="el-GR" sz="1500" dirty="0" smtClean="0">
                <a:latin typeface="Calibri" pitchFamily="34" charset="0"/>
                <a:cs typeface="Calibri" pitchFamily="34" charset="0"/>
              </a:rPr>
              <a:t> νόμοι </a:t>
            </a:r>
            <a:r>
              <a:rPr lang="el-GR" sz="1500" dirty="0" err="1" smtClean="0">
                <a:latin typeface="Calibri" pitchFamily="34" charset="0"/>
                <a:cs typeface="Calibri" pitchFamily="34" charset="0"/>
              </a:rPr>
              <a:t>οὐ</a:t>
            </a:r>
            <a:r>
              <a:rPr lang="el-GR" sz="1500" dirty="0" smtClean="0">
                <a:latin typeface="Calibri" pitchFamily="34" charset="0"/>
                <a:cs typeface="Calibri" pitchFamily="34" charset="0"/>
              </a:rPr>
              <a:t> </a:t>
            </a:r>
            <a:r>
              <a:rPr lang="el-GR" sz="1500" dirty="0" err="1" smtClean="0">
                <a:latin typeface="Calibri" pitchFamily="34" charset="0"/>
                <a:cs typeface="Calibri" pitchFamily="34" charset="0"/>
              </a:rPr>
              <a:t>ταῦτα</a:t>
            </a:r>
            <a:r>
              <a:rPr lang="el-GR" sz="1500" dirty="0" smtClean="0">
                <a:latin typeface="Calibri" pitchFamily="34" charset="0"/>
                <a:cs typeface="Calibri" pitchFamily="34" charset="0"/>
              </a:rPr>
              <a:t> </a:t>
            </a:r>
            <a:r>
              <a:rPr lang="el-GR" sz="1500" dirty="0" err="1" smtClean="0">
                <a:latin typeface="Calibri" pitchFamily="34" charset="0"/>
                <a:cs typeface="Calibri" pitchFamily="34" charset="0"/>
              </a:rPr>
              <a:t>λέγουσιν</a:t>
            </a:r>
            <a:r>
              <a:rPr lang="el-GR" sz="1500" dirty="0" smtClean="0">
                <a:latin typeface="Calibri" pitchFamily="34" charset="0"/>
                <a:cs typeface="Calibri" pitchFamily="34" charset="0"/>
              </a:rPr>
              <a:t>, </a:t>
            </a:r>
            <a:r>
              <a:rPr lang="el-GR" sz="1500" dirty="0" err="1" smtClean="0">
                <a:latin typeface="Calibri" pitchFamily="34" charset="0"/>
                <a:cs typeface="Calibri" pitchFamily="34" charset="0"/>
              </a:rPr>
              <a:t>ἀλλ᾽</a:t>
            </a:r>
            <a:r>
              <a:rPr lang="el-GR" sz="1500" dirty="0" smtClean="0">
                <a:latin typeface="Calibri" pitchFamily="34" charset="0"/>
                <a:cs typeface="Calibri" pitchFamily="34" charset="0"/>
              </a:rPr>
              <a:t> ἃ </a:t>
            </a:r>
            <a:r>
              <a:rPr lang="el-GR" sz="1500" dirty="0" err="1" smtClean="0">
                <a:latin typeface="Calibri" pitchFamily="34" charset="0"/>
                <a:cs typeface="Calibri" pitchFamily="34" charset="0"/>
              </a:rPr>
              <a:t>ἂν</a:t>
            </a:r>
            <a:r>
              <a:rPr lang="el-GR" sz="1500" dirty="0" smtClean="0">
                <a:latin typeface="Calibri" pitchFamily="34" charset="0"/>
                <a:cs typeface="Calibri" pitchFamily="34" charset="0"/>
              </a:rPr>
              <a:t> </a:t>
            </a:r>
            <a:r>
              <a:rPr lang="el-GR" sz="1500" dirty="0" err="1" smtClean="0">
                <a:latin typeface="Calibri" pitchFamily="34" charset="0"/>
                <a:cs typeface="Calibri" pitchFamily="34" charset="0"/>
              </a:rPr>
              <a:t>εἰδῇ</a:t>
            </a:r>
            <a:r>
              <a:rPr lang="el-GR" sz="1500" dirty="0" smtClean="0">
                <a:latin typeface="Calibri" pitchFamily="34" charset="0"/>
                <a:cs typeface="Calibri" pitchFamily="34" charset="0"/>
              </a:rPr>
              <a:t> τις </a:t>
            </a:r>
            <a:r>
              <a:rPr lang="el-GR" sz="1500" dirty="0" err="1" smtClean="0">
                <a:latin typeface="Calibri" pitchFamily="34" charset="0"/>
                <a:cs typeface="Calibri" pitchFamily="34" charset="0"/>
              </a:rPr>
              <a:t>καὶ</a:t>
            </a:r>
            <a:r>
              <a:rPr lang="el-GR" sz="1500" dirty="0" smtClean="0">
                <a:latin typeface="Calibri" pitchFamily="34" charset="0"/>
                <a:cs typeface="Calibri" pitchFamily="34" charset="0"/>
              </a:rPr>
              <a:t> </a:t>
            </a:r>
            <a:r>
              <a:rPr lang="el-GR" sz="1500" dirty="0" err="1" smtClean="0">
                <a:latin typeface="Calibri" pitchFamily="34" charset="0"/>
                <a:cs typeface="Calibri" pitchFamily="34" charset="0"/>
              </a:rPr>
              <a:t>οἷς</a:t>
            </a:r>
            <a:r>
              <a:rPr lang="el-GR" sz="1500" dirty="0" smtClean="0">
                <a:latin typeface="Calibri" pitchFamily="34" charset="0"/>
                <a:cs typeface="Calibri" pitchFamily="34" charset="0"/>
              </a:rPr>
              <a:t> </a:t>
            </a:r>
            <a:r>
              <a:rPr lang="el-GR" sz="1500" dirty="0" err="1" smtClean="0">
                <a:latin typeface="Calibri" pitchFamily="34" charset="0"/>
                <a:cs typeface="Calibri" pitchFamily="34" charset="0"/>
              </a:rPr>
              <a:t>ἂν</a:t>
            </a:r>
            <a:r>
              <a:rPr lang="el-GR" sz="1500" dirty="0" smtClean="0">
                <a:latin typeface="Calibri" pitchFamily="34" charset="0"/>
                <a:cs typeface="Calibri" pitchFamily="34" charset="0"/>
              </a:rPr>
              <a:t> </a:t>
            </a:r>
            <a:r>
              <a:rPr lang="el-GR" sz="1500" dirty="0" err="1" smtClean="0">
                <a:latin typeface="Calibri" pitchFamily="34" charset="0"/>
                <a:cs typeface="Calibri" pitchFamily="34" charset="0"/>
              </a:rPr>
              <a:t>παραγένηται</a:t>
            </a:r>
            <a:r>
              <a:rPr lang="el-GR" sz="1500" dirty="0" smtClean="0">
                <a:latin typeface="Calibri" pitchFamily="34" charset="0"/>
                <a:cs typeface="Calibri" pitchFamily="34" charset="0"/>
              </a:rPr>
              <a:t> </a:t>
            </a:r>
            <a:r>
              <a:rPr lang="el-GR" sz="1500" dirty="0" err="1" smtClean="0">
                <a:latin typeface="Calibri" pitchFamily="34" charset="0"/>
                <a:cs typeface="Calibri" pitchFamily="34" charset="0"/>
              </a:rPr>
              <a:t>πραττομένοις</a:t>
            </a:r>
            <a:r>
              <a:rPr lang="el-GR" sz="1500" dirty="0" smtClean="0">
                <a:latin typeface="Calibri" pitchFamily="34" charset="0"/>
                <a:cs typeface="Calibri" pitchFamily="34" charset="0"/>
              </a:rPr>
              <a:t>, </a:t>
            </a:r>
            <a:r>
              <a:rPr lang="el-GR" sz="1500" dirty="0" err="1" smtClean="0">
                <a:latin typeface="Calibri" pitchFamily="34" charset="0"/>
                <a:cs typeface="Calibri" pitchFamily="34" charset="0"/>
              </a:rPr>
              <a:t>ταῦτα</a:t>
            </a:r>
            <a:r>
              <a:rPr lang="el-GR" sz="1500" dirty="0" smtClean="0">
                <a:latin typeface="Calibri" pitchFamily="34" charset="0"/>
                <a:cs typeface="Calibri" pitchFamily="34" charset="0"/>
              </a:rPr>
              <a:t> </a:t>
            </a:r>
            <a:r>
              <a:rPr lang="el-GR" sz="1500" dirty="0" err="1" smtClean="0">
                <a:latin typeface="Calibri" pitchFamily="34" charset="0"/>
                <a:cs typeface="Calibri" pitchFamily="34" charset="0"/>
              </a:rPr>
              <a:t>μαρτυρεῖν</a:t>
            </a:r>
            <a:r>
              <a:rPr lang="el-GR" sz="1500" dirty="0" smtClean="0">
                <a:latin typeface="Calibri" pitchFamily="34" charset="0"/>
                <a:cs typeface="Calibri" pitchFamily="34" charset="0"/>
              </a:rPr>
              <a:t> </a:t>
            </a:r>
            <a:r>
              <a:rPr lang="el-GR" sz="1500" dirty="0" err="1" smtClean="0">
                <a:latin typeface="Calibri" pitchFamily="34" charset="0"/>
                <a:cs typeface="Calibri" pitchFamily="34" charset="0"/>
              </a:rPr>
              <a:t>κελεύουσιν</a:t>
            </a:r>
            <a:r>
              <a:rPr lang="el-GR" sz="1500" dirty="0" smtClean="0">
                <a:latin typeface="Calibri" pitchFamily="34" charset="0"/>
                <a:cs typeface="Calibri" pitchFamily="34" charset="0"/>
              </a:rPr>
              <a:t> </a:t>
            </a:r>
            <a:r>
              <a:rPr lang="el-GR" sz="1500" dirty="0" err="1" smtClean="0">
                <a:latin typeface="Calibri" pitchFamily="34" charset="0"/>
                <a:cs typeface="Calibri" pitchFamily="34" charset="0"/>
              </a:rPr>
              <a:t>ἐν</a:t>
            </a:r>
            <a:r>
              <a:rPr lang="el-GR" sz="1500" dirty="0" smtClean="0">
                <a:latin typeface="Calibri" pitchFamily="34" charset="0"/>
                <a:cs typeface="Calibri" pitchFamily="34" charset="0"/>
              </a:rPr>
              <a:t> </a:t>
            </a:r>
            <a:r>
              <a:rPr lang="el-GR" sz="1500" dirty="0" err="1" smtClean="0">
                <a:latin typeface="Calibri" pitchFamily="34" charset="0"/>
                <a:cs typeface="Calibri" pitchFamily="34" charset="0"/>
              </a:rPr>
              <a:t>γραμματείῳ</a:t>
            </a:r>
            <a:r>
              <a:rPr lang="el-GR" sz="1500" dirty="0" smtClean="0">
                <a:latin typeface="Calibri" pitchFamily="34" charset="0"/>
                <a:cs typeface="Calibri" pitchFamily="34" charset="0"/>
              </a:rPr>
              <a:t> γεγραμμένα, </a:t>
            </a:r>
            <a:r>
              <a:rPr lang="el-GR" sz="1500" dirty="0" err="1" smtClean="0">
                <a:latin typeface="Calibri" pitchFamily="34" charset="0"/>
                <a:cs typeface="Calibri" pitchFamily="34" charset="0"/>
              </a:rPr>
              <a:t>ἵνα</a:t>
            </a:r>
            <a:r>
              <a:rPr lang="el-GR" sz="1500" dirty="0" smtClean="0">
                <a:latin typeface="Calibri" pitchFamily="34" charset="0"/>
                <a:cs typeface="Calibri" pitchFamily="34" charset="0"/>
              </a:rPr>
              <a:t> </a:t>
            </a:r>
            <a:r>
              <a:rPr lang="el-GR" sz="1500" dirty="0" err="1" smtClean="0">
                <a:latin typeface="Calibri" pitchFamily="34" charset="0"/>
                <a:cs typeface="Calibri" pitchFamily="34" charset="0"/>
              </a:rPr>
              <a:t>μήτ᾽</a:t>
            </a:r>
            <a:r>
              <a:rPr lang="el-GR" sz="1500" dirty="0" smtClean="0">
                <a:latin typeface="Calibri" pitchFamily="34" charset="0"/>
                <a:cs typeface="Calibri" pitchFamily="34" charset="0"/>
              </a:rPr>
              <a:t> </a:t>
            </a:r>
            <a:r>
              <a:rPr lang="el-GR" sz="1500" dirty="0" err="1" smtClean="0">
                <a:latin typeface="Calibri" pitchFamily="34" charset="0"/>
                <a:cs typeface="Calibri" pitchFamily="34" charset="0"/>
              </a:rPr>
              <a:t>ἀφελεῖν</a:t>
            </a:r>
            <a:r>
              <a:rPr lang="el-GR" sz="1500" dirty="0" smtClean="0">
                <a:latin typeface="Calibri" pitchFamily="34" charset="0"/>
                <a:cs typeface="Calibri" pitchFamily="34" charset="0"/>
              </a:rPr>
              <a:t> </a:t>
            </a:r>
            <a:r>
              <a:rPr lang="el-GR" sz="1500" dirty="0" err="1" smtClean="0">
                <a:latin typeface="Calibri" pitchFamily="34" charset="0"/>
                <a:cs typeface="Calibri" pitchFamily="34" charset="0"/>
              </a:rPr>
              <a:t>ἐξῇ</a:t>
            </a:r>
            <a:r>
              <a:rPr lang="el-GR" sz="1500" dirty="0" smtClean="0">
                <a:latin typeface="Calibri" pitchFamily="34" charset="0"/>
                <a:cs typeface="Calibri" pitchFamily="34" charset="0"/>
              </a:rPr>
              <a:t> </a:t>
            </a:r>
            <a:r>
              <a:rPr lang="el-GR" sz="1500" dirty="0" err="1" smtClean="0">
                <a:latin typeface="Calibri" pitchFamily="34" charset="0"/>
                <a:cs typeface="Calibri" pitchFamily="34" charset="0"/>
              </a:rPr>
              <a:t>μηδὲν</a:t>
            </a:r>
            <a:r>
              <a:rPr lang="el-GR" sz="1500" dirty="0" smtClean="0">
                <a:latin typeface="Calibri" pitchFamily="34" charset="0"/>
                <a:cs typeface="Calibri" pitchFamily="34" charset="0"/>
              </a:rPr>
              <a:t> μήτε </a:t>
            </a:r>
            <a:r>
              <a:rPr lang="el-GR" sz="1500" dirty="0" err="1" smtClean="0">
                <a:latin typeface="Calibri" pitchFamily="34" charset="0"/>
                <a:cs typeface="Calibri" pitchFamily="34" charset="0"/>
              </a:rPr>
              <a:t>προσθεῖναι</a:t>
            </a:r>
            <a:r>
              <a:rPr lang="el-GR" sz="1500" dirty="0" smtClean="0">
                <a:latin typeface="Calibri" pitchFamily="34" charset="0"/>
                <a:cs typeface="Calibri" pitchFamily="34" charset="0"/>
              </a:rPr>
              <a:t> </a:t>
            </a:r>
            <a:r>
              <a:rPr lang="el-GR" sz="1500" dirty="0" err="1" smtClean="0">
                <a:latin typeface="Calibri" pitchFamily="34" charset="0"/>
                <a:cs typeface="Calibri" pitchFamily="34" charset="0"/>
              </a:rPr>
              <a:t>τοῖς</a:t>
            </a:r>
            <a:r>
              <a:rPr lang="el-GR" sz="1500" dirty="0" smtClean="0">
                <a:latin typeface="Calibri" pitchFamily="34" charset="0"/>
                <a:cs typeface="Calibri" pitchFamily="34" charset="0"/>
              </a:rPr>
              <a:t> </a:t>
            </a:r>
            <a:r>
              <a:rPr lang="el-GR" sz="1500" dirty="0" err="1" smtClean="0">
                <a:latin typeface="Calibri" pitchFamily="34" charset="0"/>
                <a:cs typeface="Calibri" pitchFamily="34" charset="0"/>
              </a:rPr>
              <a:t>γεγραμμένοις</a:t>
            </a:r>
            <a:r>
              <a:rPr lang="el-GR" sz="1500" dirty="0" smtClean="0">
                <a:latin typeface="Calibri" pitchFamily="34" charset="0"/>
                <a:cs typeface="Calibri" pitchFamily="34" charset="0"/>
              </a:rPr>
              <a:t>. [7] </a:t>
            </a:r>
            <a:r>
              <a:rPr lang="el-GR" sz="1500" dirty="0" err="1" smtClean="0">
                <a:latin typeface="Calibri" pitchFamily="34" charset="0"/>
                <a:cs typeface="Calibri" pitchFamily="34" charset="0"/>
              </a:rPr>
              <a:t>ἀκοὴν</a:t>
            </a:r>
            <a:r>
              <a:rPr lang="el-GR" sz="1500" dirty="0" smtClean="0">
                <a:latin typeface="Calibri" pitchFamily="34" charset="0"/>
                <a:cs typeface="Calibri" pitchFamily="34" charset="0"/>
              </a:rPr>
              <a:t> </a:t>
            </a:r>
            <a:r>
              <a:rPr lang="el-GR" sz="1500" dirty="0" err="1" smtClean="0">
                <a:latin typeface="Calibri" pitchFamily="34" charset="0"/>
                <a:cs typeface="Calibri" pitchFamily="34" charset="0"/>
              </a:rPr>
              <a:t>δ᾽</a:t>
            </a:r>
            <a:r>
              <a:rPr lang="el-GR" sz="1500" dirty="0" smtClean="0">
                <a:latin typeface="Calibri" pitchFamily="34" charset="0"/>
                <a:cs typeface="Calibri" pitchFamily="34" charset="0"/>
              </a:rPr>
              <a:t> </a:t>
            </a:r>
            <a:r>
              <a:rPr lang="el-GR" sz="1500" dirty="0" err="1" smtClean="0">
                <a:latin typeface="Calibri" pitchFamily="34" charset="0"/>
                <a:cs typeface="Calibri" pitchFamily="34" charset="0"/>
              </a:rPr>
              <a:t>οὐκ</a:t>
            </a:r>
            <a:r>
              <a:rPr lang="el-GR" sz="1500" dirty="0" smtClean="0">
                <a:latin typeface="Calibri" pitchFamily="34" charset="0"/>
                <a:cs typeface="Calibri" pitchFamily="34" charset="0"/>
              </a:rPr>
              <a:t> </a:t>
            </a:r>
            <a:r>
              <a:rPr lang="el-GR" sz="1500" dirty="0" err="1" smtClean="0">
                <a:latin typeface="Calibri" pitchFamily="34" charset="0"/>
                <a:cs typeface="Calibri" pitchFamily="34" charset="0"/>
              </a:rPr>
              <a:t>ἐῶσι</a:t>
            </a:r>
            <a:r>
              <a:rPr lang="el-GR" sz="1500" dirty="0" smtClean="0">
                <a:latin typeface="Calibri" pitchFamily="34" charset="0"/>
                <a:cs typeface="Calibri" pitchFamily="34" charset="0"/>
              </a:rPr>
              <a:t> </a:t>
            </a:r>
            <a:r>
              <a:rPr lang="el-GR" sz="1500" dirty="0" err="1" smtClean="0">
                <a:latin typeface="Calibri" pitchFamily="34" charset="0"/>
                <a:cs typeface="Calibri" pitchFamily="34" charset="0"/>
              </a:rPr>
              <a:t>ζῶντος</a:t>
            </a:r>
            <a:r>
              <a:rPr lang="el-GR" sz="1500" dirty="0" smtClean="0">
                <a:latin typeface="Calibri" pitchFamily="34" charset="0"/>
                <a:cs typeface="Calibri" pitchFamily="34" charset="0"/>
              </a:rPr>
              <a:t> </a:t>
            </a:r>
            <a:r>
              <a:rPr lang="el-GR" sz="1500" dirty="0" err="1" smtClean="0">
                <a:latin typeface="Calibri" pitchFamily="34" charset="0"/>
                <a:cs typeface="Calibri" pitchFamily="34" charset="0"/>
              </a:rPr>
              <a:t>μαρτυρεῖν</a:t>
            </a:r>
            <a:r>
              <a:rPr lang="el-GR" sz="1500" dirty="0" smtClean="0">
                <a:latin typeface="Calibri" pitchFamily="34" charset="0"/>
                <a:cs typeface="Calibri" pitchFamily="34" charset="0"/>
              </a:rPr>
              <a:t>, </a:t>
            </a:r>
            <a:r>
              <a:rPr lang="el-GR" sz="1500" dirty="0" err="1" smtClean="0">
                <a:latin typeface="Calibri" pitchFamily="34" charset="0"/>
                <a:cs typeface="Calibri" pitchFamily="34" charset="0"/>
              </a:rPr>
              <a:t>ἀλλὰ</a:t>
            </a:r>
            <a:r>
              <a:rPr lang="el-GR" sz="1500" dirty="0" smtClean="0">
                <a:latin typeface="Calibri" pitchFamily="34" charset="0"/>
                <a:cs typeface="Calibri" pitchFamily="34" charset="0"/>
              </a:rPr>
              <a:t> </a:t>
            </a:r>
            <a:r>
              <a:rPr lang="el-GR" sz="1500" dirty="0" err="1" smtClean="0">
                <a:latin typeface="Calibri" pitchFamily="34" charset="0"/>
                <a:cs typeface="Calibri" pitchFamily="34" charset="0"/>
              </a:rPr>
              <a:t>τεθνεῶτος</a:t>
            </a:r>
            <a:r>
              <a:rPr lang="el-GR" sz="1500" dirty="0" smtClean="0">
                <a:latin typeface="Calibri" pitchFamily="34" charset="0"/>
                <a:cs typeface="Calibri" pitchFamily="34" charset="0"/>
              </a:rPr>
              <a:t>, </a:t>
            </a:r>
            <a:r>
              <a:rPr lang="el-GR" sz="1500" dirty="0" err="1" smtClean="0">
                <a:latin typeface="Calibri" pitchFamily="34" charset="0"/>
                <a:cs typeface="Calibri" pitchFamily="34" charset="0"/>
              </a:rPr>
              <a:t>τῶν</a:t>
            </a:r>
            <a:r>
              <a:rPr lang="el-GR" sz="1500" dirty="0" smtClean="0">
                <a:latin typeface="Calibri" pitchFamily="34" charset="0"/>
                <a:cs typeface="Calibri" pitchFamily="34" charset="0"/>
              </a:rPr>
              <a:t> </a:t>
            </a:r>
            <a:r>
              <a:rPr lang="el-GR" sz="1500" dirty="0" err="1" smtClean="0">
                <a:latin typeface="Calibri" pitchFamily="34" charset="0"/>
                <a:cs typeface="Calibri" pitchFamily="34" charset="0"/>
              </a:rPr>
              <a:t>δὲ</a:t>
            </a:r>
            <a:r>
              <a:rPr lang="el-GR" sz="1500" dirty="0" smtClean="0">
                <a:latin typeface="Calibri" pitchFamily="34" charset="0"/>
                <a:cs typeface="Calibri" pitchFamily="34" charset="0"/>
              </a:rPr>
              <a:t> </a:t>
            </a:r>
            <a:r>
              <a:rPr lang="el-GR" sz="1500" dirty="0" err="1" smtClean="0">
                <a:latin typeface="Calibri" pitchFamily="34" charset="0"/>
                <a:cs typeface="Calibri" pitchFamily="34" charset="0"/>
              </a:rPr>
              <a:t>ἀδυνάτων</a:t>
            </a:r>
            <a:r>
              <a:rPr lang="el-GR" sz="1500" dirty="0" smtClean="0">
                <a:latin typeface="Calibri" pitchFamily="34" charset="0"/>
                <a:cs typeface="Calibri" pitchFamily="34" charset="0"/>
              </a:rPr>
              <a:t> </a:t>
            </a:r>
            <a:r>
              <a:rPr lang="el-GR" sz="1500" dirty="0" err="1" smtClean="0">
                <a:latin typeface="Calibri" pitchFamily="34" charset="0"/>
                <a:cs typeface="Calibri" pitchFamily="34" charset="0"/>
              </a:rPr>
              <a:t>καὶ</a:t>
            </a:r>
            <a:r>
              <a:rPr lang="el-GR" sz="1500" dirty="0" smtClean="0">
                <a:latin typeface="Calibri" pitchFamily="34" charset="0"/>
                <a:cs typeface="Calibri" pitchFamily="34" charset="0"/>
              </a:rPr>
              <a:t> </a:t>
            </a:r>
            <a:r>
              <a:rPr lang="el-GR" sz="1500" dirty="0" err="1" smtClean="0">
                <a:latin typeface="Calibri" pitchFamily="34" charset="0"/>
                <a:cs typeface="Calibri" pitchFamily="34" charset="0"/>
              </a:rPr>
              <a:t>ὑπερορίων</a:t>
            </a:r>
            <a:r>
              <a:rPr lang="el-GR" sz="1500" dirty="0" smtClean="0">
                <a:latin typeface="Calibri" pitchFamily="34" charset="0"/>
                <a:cs typeface="Calibri" pitchFamily="34" charset="0"/>
              </a:rPr>
              <a:t> </a:t>
            </a:r>
            <a:r>
              <a:rPr lang="el-GR" sz="1500" dirty="0" err="1" smtClean="0">
                <a:latin typeface="Calibri" pitchFamily="34" charset="0"/>
                <a:cs typeface="Calibri" pitchFamily="34" charset="0"/>
              </a:rPr>
              <a:t>ἐκμαρτυρίαν</a:t>
            </a:r>
            <a:r>
              <a:rPr lang="el-GR" sz="1500" dirty="0" smtClean="0">
                <a:latin typeface="Calibri" pitchFamily="34" charset="0"/>
                <a:cs typeface="Calibri" pitchFamily="34" charset="0"/>
              </a:rPr>
              <a:t> </a:t>
            </a:r>
            <a:r>
              <a:rPr lang="el-GR" sz="1500" dirty="0" err="1" smtClean="0">
                <a:latin typeface="Calibri" pitchFamily="34" charset="0"/>
                <a:cs typeface="Calibri" pitchFamily="34" charset="0"/>
              </a:rPr>
              <a:t>γεγραμμένην</a:t>
            </a:r>
            <a:r>
              <a:rPr lang="el-GR" sz="1500" dirty="0" smtClean="0">
                <a:latin typeface="Calibri" pitchFamily="34" charset="0"/>
                <a:cs typeface="Calibri" pitchFamily="34" charset="0"/>
              </a:rPr>
              <a:t> </a:t>
            </a:r>
            <a:r>
              <a:rPr lang="el-GR" sz="1500" dirty="0" err="1" smtClean="0">
                <a:latin typeface="Calibri" pitchFamily="34" charset="0"/>
                <a:cs typeface="Calibri" pitchFamily="34" charset="0"/>
              </a:rPr>
              <a:t>ἐν</a:t>
            </a:r>
            <a:r>
              <a:rPr lang="el-GR" sz="1500" dirty="0" smtClean="0">
                <a:latin typeface="Calibri" pitchFamily="34" charset="0"/>
                <a:cs typeface="Calibri" pitchFamily="34" charset="0"/>
              </a:rPr>
              <a:t> </a:t>
            </a:r>
            <a:r>
              <a:rPr lang="el-GR" sz="1500" dirty="0" err="1" smtClean="0">
                <a:latin typeface="Calibri" pitchFamily="34" charset="0"/>
                <a:cs typeface="Calibri" pitchFamily="34" charset="0"/>
              </a:rPr>
              <a:t>τῷ</a:t>
            </a:r>
            <a:r>
              <a:rPr lang="el-GR" sz="1500" dirty="0" smtClean="0">
                <a:latin typeface="Calibri" pitchFamily="34" charset="0"/>
                <a:cs typeface="Calibri" pitchFamily="34" charset="0"/>
              </a:rPr>
              <a:t> </a:t>
            </a:r>
            <a:r>
              <a:rPr lang="el-GR" sz="1500" dirty="0" err="1" smtClean="0">
                <a:latin typeface="Calibri" pitchFamily="34" charset="0"/>
                <a:cs typeface="Calibri" pitchFamily="34" charset="0"/>
              </a:rPr>
              <a:t>γραμματείῳ</a:t>
            </a:r>
            <a:r>
              <a:rPr lang="el-GR" sz="1500" dirty="0" smtClean="0">
                <a:latin typeface="Calibri" pitchFamily="34" charset="0"/>
                <a:cs typeface="Calibri" pitchFamily="34" charset="0"/>
              </a:rPr>
              <a:t>: </a:t>
            </a:r>
            <a:r>
              <a:rPr lang="el-GR" sz="1500" dirty="0" err="1" smtClean="0">
                <a:latin typeface="Calibri" pitchFamily="34" charset="0"/>
                <a:cs typeface="Calibri" pitchFamily="34" charset="0"/>
              </a:rPr>
              <a:t>καὶ</a:t>
            </a:r>
            <a:r>
              <a:rPr lang="el-GR" sz="1500" dirty="0" smtClean="0">
                <a:latin typeface="Calibri" pitchFamily="34" charset="0"/>
                <a:cs typeface="Calibri" pitchFamily="34" charset="0"/>
              </a:rPr>
              <a:t> </a:t>
            </a:r>
            <a:r>
              <a:rPr lang="el-GR" sz="1500" dirty="0" err="1" smtClean="0">
                <a:latin typeface="Calibri" pitchFamily="34" charset="0"/>
                <a:cs typeface="Calibri" pitchFamily="34" charset="0"/>
              </a:rPr>
              <a:t>ἀπὸ</a:t>
            </a:r>
            <a:r>
              <a:rPr lang="el-GR" sz="1500" dirty="0" smtClean="0">
                <a:latin typeface="Calibri" pitchFamily="34" charset="0"/>
                <a:cs typeface="Calibri" pitchFamily="34" charset="0"/>
              </a:rPr>
              <a:t> </a:t>
            </a:r>
            <a:r>
              <a:rPr lang="el-GR" sz="1500" dirty="0" err="1" smtClean="0">
                <a:latin typeface="Calibri" pitchFamily="34" charset="0"/>
                <a:cs typeface="Calibri" pitchFamily="34" charset="0"/>
              </a:rPr>
              <a:t>τῆς</a:t>
            </a:r>
            <a:r>
              <a:rPr lang="el-GR" sz="1500" dirty="0" smtClean="0">
                <a:latin typeface="Calibri" pitchFamily="34" charset="0"/>
                <a:cs typeface="Calibri" pitchFamily="34" charset="0"/>
              </a:rPr>
              <a:t> </a:t>
            </a:r>
            <a:r>
              <a:rPr lang="el-GR" sz="1500" dirty="0" err="1" smtClean="0">
                <a:latin typeface="Calibri" pitchFamily="34" charset="0"/>
                <a:cs typeface="Calibri" pitchFamily="34" charset="0"/>
              </a:rPr>
              <a:t>αὐτῆς</a:t>
            </a:r>
            <a:r>
              <a:rPr lang="el-GR" sz="1500" dirty="0" smtClean="0">
                <a:latin typeface="Calibri" pitchFamily="34" charset="0"/>
                <a:cs typeface="Calibri" pitchFamily="34" charset="0"/>
              </a:rPr>
              <a:t> </a:t>
            </a:r>
            <a:r>
              <a:rPr lang="el-GR" sz="1500" dirty="0" err="1" smtClean="0">
                <a:latin typeface="Calibri" pitchFamily="34" charset="0"/>
                <a:cs typeface="Calibri" pitchFamily="34" charset="0"/>
              </a:rPr>
              <a:t>ἐπισκήψεως</a:t>
            </a:r>
            <a:r>
              <a:rPr lang="el-GR" sz="1500" dirty="0" smtClean="0">
                <a:latin typeface="Calibri" pitchFamily="34" charset="0"/>
                <a:cs typeface="Calibri" pitchFamily="34" charset="0"/>
              </a:rPr>
              <a:t> </a:t>
            </a:r>
            <a:r>
              <a:rPr lang="el-GR" sz="1500" dirty="0" err="1" smtClean="0">
                <a:latin typeface="Calibri" pitchFamily="34" charset="0"/>
                <a:cs typeface="Calibri" pitchFamily="34" charset="0"/>
              </a:rPr>
              <a:t>τήν</a:t>
            </a:r>
            <a:r>
              <a:rPr lang="el-GR" sz="1500" dirty="0" smtClean="0">
                <a:latin typeface="Calibri" pitchFamily="34" charset="0"/>
                <a:cs typeface="Calibri" pitchFamily="34" charset="0"/>
              </a:rPr>
              <a:t> τε </a:t>
            </a:r>
            <a:r>
              <a:rPr lang="el-GR" sz="1500" dirty="0" err="1" smtClean="0">
                <a:latin typeface="Calibri" pitchFamily="34" charset="0"/>
                <a:cs typeface="Calibri" pitchFamily="34" charset="0"/>
              </a:rPr>
              <a:t>μαρτυρίαν</a:t>
            </a:r>
            <a:r>
              <a:rPr lang="el-GR" sz="1500" dirty="0" smtClean="0">
                <a:latin typeface="Calibri" pitchFamily="34" charset="0"/>
                <a:cs typeface="Calibri" pitchFamily="34" charset="0"/>
              </a:rPr>
              <a:t> </a:t>
            </a:r>
            <a:r>
              <a:rPr lang="el-GR" sz="1500" dirty="0" err="1" smtClean="0">
                <a:latin typeface="Calibri" pitchFamily="34" charset="0"/>
                <a:cs typeface="Calibri" pitchFamily="34" charset="0"/>
              </a:rPr>
              <a:t>καὶ</a:t>
            </a:r>
            <a:r>
              <a:rPr lang="el-GR" sz="1500" dirty="0" smtClean="0">
                <a:latin typeface="Calibri" pitchFamily="34" charset="0"/>
                <a:cs typeface="Calibri" pitchFamily="34" charset="0"/>
              </a:rPr>
              <a:t> </a:t>
            </a:r>
            <a:r>
              <a:rPr lang="el-GR" sz="1500" dirty="0" err="1" smtClean="0">
                <a:latin typeface="Calibri" pitchFamily="34" charset="0"/>
                <a:cs typeface="Calibri" pitchFamily="34" charset="0"/>
              </a:rPr>
              <a:t>ἐκμαρτυρίαν</a:t>
            </a:r>
            <a:r>
              <a:rPr lang="el-GR" sz="1500" dirty="0" smtClean="0">
                <a:latin typeface="Calibri" pitchFamily="34" charset="0"/>
                <a:cs typeface="Calibri" pitchFamily="34" charset="0"/>
              </a:rPr>
              <a:t> </a:t>
            </a:r>
            <a:r>
              <a:rPr lang="el-GR" sz="1500" dirty="0" err="1" smtClean="0">
                <a:latin typeface="Calibri" pitchFamily="34" charset="0"/>
                <a:cs typeface="Calibri" pitchFamily="34" charset="0"/>
              </a:rPr>
              <a:t>ἀγωνίζεσθαι</a:t>
            </a:r>
            <a:r>
              <a:rPr lang="el-GR" sz="1500" dirty="0" smtClean="0">
                <a:latin typeface="Calibri" pitchFamily="34" charset="0"/>
                <a:cs typeface="Calibri" pitchFamily="34" charset="0"/>
              </a:rPr>
              <a:t> </a:t>
            </a:r>
            <a:r>
              <a:rPr lang="el-GR" sz="1500" dirty="0" err="1" smtClean="0">
                <a:latin typeface="Calibri" pitchFamily="34" charset="0"/>
                <a:cs typeface="Calibri" pitchFamily="34" charset="0"/>
              </a:rPr>
              <a:t>ἅμα</a:t>
            </a:r>
            <a:r>
              <a:rPr lang="el-GR" sz="1500" dirty="0" smtClean="0">
                <a:latin typeface="Calibri" pitchFamily="34" charset="0"/>
                <a:cs typeface="Calibri" pitchFamily="34" charset="0"/>
              </a:rPr>
              <a:t>, </a:t>
            </a:r>
            <a:r>
              <a:rPr lang="el-GR" sz="1500" dirty="0" err="1" smtClean="0">
                <a:latin typeface="Calibri" pitchFamily="34" charset="0"/>
                <a:cs typeface="Calibri" pitchFamily="34" charset="0"/>
              </a:rPr>
              <a:t>ἵν᾽</a:t>
            </a:r>
            <a:r>
              <a:rPr lang="el-GR" sz="1500" dirty="0" smtClean="0">
                <a:latin typeface="Calibri" pitchFamily="34" charset="0"/>
                <a:cs typeface="Calibri" pitchFamily="34" charset="0"/>
              </a:rPr>
              <a:t> </a:t>
            </a:r>
            <a:r>
              <a:rPr lang="el-GR" sz="1500" dirty="0" err="1" smtClean="0">
                <a:latin typeface="Calibri" pitchFamily="34" charset="0"/>
                <a:cs typeface="Calibri" pitchFamily="34" charset="0"/>
              </a:rPr>
              <a:t>ἐὰν</a:t>
            </a:r>
            <a:r>
              <a:rPr lang="el-GR" sz="1500" dirty="0" smtClean="0">
                <a:latin typeface="Calibri" pitchFamily="34" charset="0"/>
                <a:cs typeface="Calibri" pitchFamily="34" charset="0"/>
              </a:rPr>
              <a:t> </a:t>
            </a:r>
            <a:r>
              <a:rPr lang="el-GR" sz="1500" dirty="0" err="1" smtClean="0">
                <a:latin typeface="Calibri" pitchFamily="34" charset="0"/>
                <a:cs typeface="Calibri" pitchFamily="34" charset="0"/>
              </a:rPr>
              <a:t>μὲν</a:t>
            </a:r>
            <a:r>
              <a:rPr lang="el-GR" sz="1500" dirty="0" smtClean="0">
                <a:latin typeface="Calibri" pitchFamily="34" charset="0"/>
                <a:cs typeface="Calibri" pitchFamily="34" charset="0"/>
              </a:rPr>
              <a:t> </a:t>
            </a:r>
            <a:r>
              <a:rPr lang="el-GR" sz="1500" dirty="0" err="1" smtClean="0">
                <a:latin typeface="Calibri" pitchFamily="34" charset="0"/>
                <a:cs typeface="Calibri" pitchFamily="34" charset="0"/>
              </a:rPr>
              <a:t>ἀναδέχηται</a:t>
            </a:r>
            <a:r>
              <a:rPr lang="el-GR" sz="1500" dirty="0" smtClean="0">
                <a:latin typeface="Calibri" pitchFamily="34" charset="0"/>
                <a:cs typeface="Calibri" pitchFamily="34" charset="0"/>
              </a:rPr>
              <a:t> ὁ </a:t>
            </a:r>
            <a:r>
              <a:rPr lang="el-GR" sz="1500" dirty="0" err="1" smtClean="0">
                <a:latin typeface="Calibri" pitchFamily="34" charset="0"/>
                <a:cs typeface="Calibri" pitchFamily="34" charset="0"/>
              </a:rPr>
              <a:t>ἐκμαρτυρήσας</a:t>
            </a:r>
            <a:r>
              <a:rPr lang="el-GR" sz="1500" dirty="0" smtClean="0">
                <a:latin typeface="Calibri" pitchFamily="34" charset="0"/>
                <a:cs typeface="Calibri" pitchFamily="34" charset="0"/>
              </a:rPr>
              <a:t>, </a:t>
            </a:r>
            <a:r>
              <a:rPr lang="el-GR" sz="1500" dirty="0" err="1" smtClean="0">
                <a:latin typeface="Calibri" pitchFamily="34" charset="0"/>
                <a:cs typeface="Calibri" pitchFamily="34" charset="0"/>
              </a:rPr>
              <a:t>ἐκεῖνος</a:t>
            </a:r>
            <a:r>
              <a:rPr lang="el-GR" sz="1500" dirty="0" smtClean="0">
                <a:latin typeface="Calibri" pitchFamily="34" charset="0"/>
                <a:cs typeface="Calibri" pitchFamily="34" charset="0"/>
              </a:rPr>
              <a:t> </a:t>
            </a:r>
            <a:r>
              <a:rPr lang="el-GR" sz="1500" dirty="0" err="1" smtClean="0">
                <a:latin typeface="Calibri" pitchFamily="34" charset="0"/>
                <a:cs typeface="Calibri" pitchFamily="34" charset="0"/>
              </a:rPr>
              <a:t>ὑπόδικος</a:t>
            </a:r>
            <a:r>
              <a:rPr lang="el-GR" sz="1500" dirty="0" smtClean="0">
                <a:latin typeface="Calibri" pitchFamily="34" charset="0"/>
                <a:cs typeface="Calibri" pitchFamily="34" charset="0"/>
              </a:rPr>
              <a:t> ᾖ </a:t>
            </a:r>
            <a:r>
              <a:rPr lang="el-GR" sz="1500" dirty="0" err="1" smtClean="0">
                <a:latin typeface="Calibri" pitchFamily="34" charset="0"/>
                <a:cs typeface="Calibri" pitchFamily="34" charset="0"/>
              </a:rPr>
              <a:t>τῶν</a:t>
            </a:r>
            <a:r>
              <a:rPr lang="el-GR" sz="1500" dirty="0" smtClean="0">
                <a:latin typeface="Calibri" pitchFamily="34" charset="0"/>
                <a:cs typeface="Calibri" pitchFamily="34" charset="0"/>
              </a:rPr>
              <a:t> </a:t>
            </a:r>
            <a:r>
              <a:rPr lang="el-GR" sz="1500" dirty="0" err="1" smtClean="0">
                <a:latin typeface="Calibri" pitchFamily="34" charset="0"/>
                <a:cs typeface="Calibri" pitchFamily="34" charset="0"/>
              </a:rPr>
              <a:t>ψευδομαρτυρίων</a:t>
            </a:r>
            <a:r>
              <a:rPr lang="el-GR" sz="1500" dirty="0" smtClean="0">
                <a:latin typeface="Calibri" pitchFamily="34" charset="0"/>
                <a:cs typeface="Calibri" pitchFamily="34" charset="0"/>
              </a:rPr>
              <a:t>, </a:t>
            </a:r>
            <a:r>
              <a:rPr lang="el-GR" sz="1500" dirty="0" err="1" smtClean="0">
                <a:latin typeface="Calibri" pitchFamily="34" charset="0"/>
                <a:cs typeface="Calibri" pitchFamily="34" charset="0"/>
              </a:rPr>
              <a:t>ἐὰν</a:t>
            </a:r>
            <a:r>
              <a:rPr lang="el-GR" sz="1500" dirty="0" smtClean="0">
                <a:latin typeface="Calibri" pitchFamily="34" charset="0"/>
                <a:cs typeface="Calibri" pitchFamily="34" charset="0"/>
              </a:rPr>
              <a:t> </a:t>
            </a:r>
            <a:r>
              <a:rPr lang="el-GR" sz="1500" dirty="0" err="1" smtClean="0">
                <a:latin typeface="Calibri" pitchFamily="34" charset="0"/>
                <a:cs typeface="Calibri" pitchFamily="34" charset="0"/>
              </a:rPr>
              <a:t>δὲ</a:t>
            </a:r>
            <a:r>
              <a:rPr lang="el-GR" sz="1500" dirty="0" smtClean="0">
                <a:latin typeface="Calibri" pitchFamily="34" charset="0"/>
                <a:cs typeface="Calibri" pitchFamily="34" charset="0"/>
              </a:rPr>
              <a:t> </a:t>
            </a:r>
            <a:r>
              <a:rPr lang="el-GR" sz="1500" dirty="0" err="1" smtClean="0">
                <a:latin typeface="Calibri" pitchFamily="34" charset="0"/>
                <a:cs typeface="Calibri" pitchFamily="34" charset="0"/>
              </a:rPr>
              <a:t>μὴ</a:t>
            </a:r>
            <a:r>
              <a:rPr lang="el-GR" sz="1500" dirty="0" smtClean="0">
                <a:latin typeface="Calibri" pitchFamily="34" charset="0"/>
                <a:cs typeface="Calibri" pitchFamily="34" charset="0"/>
              </a:rPr>
              <a:t> </a:t>
            </a:r>
            <a:r>
              <a:rPr lang="el-GR" sz="1500" dirty="0" err="1" smtClean="0">
                <a:latin typeface="Calibri" pitchFamily="34" charset="0"/>
                <a:cs typeface="Calibri" pitchFamily="34" charset="0"/>
              </a:rPr>
              <a:t>ἀναδέχηται</a:t>
            </a:r>
            <a:r>
              <a:rPr lang="el-GR" sz="1500" dirty="0" smtClean="0">
                <a:latin typeface="Calibri" pitchFamily="34" charset="0"/>
                <a:cs typeface="Calibri" pitchFamily="34" charset="0"/>
              </a:rPr>
              <a:t>, </a:t>
            </a:r>
            <a:r>
              <a:rPr lang="el-GR" sz="1500" dirty="0" err="1" smtClean="0">
                <a:latin typeface="Calibri" pitchFamily="34" charset="0"/>
                <a:cs typeface="Calibri" pitchFamily="34" charset="0"/>
              </a:rPr>
              <a:t>οἱ</a:t>
            </a:r>
            <a:r>
              <a:rPr lang="el-GR" sz="1500" dirty="0" smtClean="0">
                <a:latin typeface="Calibri" pitchFamily="34" charset="0"/>
                <a:cs typeface="Calibri" pitchFamily="34" charset="0"/>
              </a:rPr>
              <a:t> </a:t>
            </a:r>
            <a:r>
              <a:rPr lang="el-GR" sz="1500" dirty="0" err="1" smtClean="0">
                <a:latin typeface="Calibri" pitchFamily="34" charset="0"/>
                <a:cs typeface="Calibri" pitchFamily="34" charset="0"/>
              </a:rPr>
              <a:t>μαρτυρήσαντες</a:t>
            </a:r>
            <a:r>
              <a:rPr lang="el-GR" sz="1500" dirty="0" smtClean="0">
                <a:latin typeface="Calibri" pitchFamily="34" charset="0"/>
                <a:cs typeface="Calibri" pitchFamily="34" charset="0"/>
              </a:rPr>
              <a:t> </a:t>
            </a:r>
            <a:r>
              <a:rPr lang="el-GR" sz="1500" dirty="0" err="1" smtClean="0">
                <a:latin typeface="Calibri" pitchFamily="34" charset="0"/>
                <a:cs typeface="Calibri" pitchFamily="34" charset="0"/>
              </a:rPr>
              <a:t>τὴν</a:t>
            </a:r>
            <a:r>
              <a:rPr lang="el-GR" sz="1500" dirty="0" smtClean="0">
                <a:latin typeface="Calibri" pitchFamily="34" charset="0"/>
                <a:cs typeface="Calibri" pitchFamily="34" charset="0"/>
              </a:rPr>
              <a:t> </a:t>
            </a:r>
            <a:r>
              <a:rPr lang="el-GR" sz="1500" dirty="0" err="1" smtClean="0">
                <a:latin typeface="Calibri" pitchFamily="34" charset="0"/>
                <a:cs typeface="Calibri" pitchFamily="34" charset="0"/>
              </a:rPr>
              <a:t>ἐκμαρτυρίαν</a:t>
            </a:r>
            <a:r>
              <a:rPr lang="el-GR" sz="1500" dirty="0" smtClean="0">
                <a:latin typeface="Calibri" pitchFamily="34" charset="0"/>
                <a:cs typeface="Calibri" pitchFamily="34" charset="0"/>
              </a:rPr>
              <a:t>.</a:t>
            </a:r>
            <a:endParaRPr lang="en-GB" sz="1500" dirty="0" smtClean="0">
              <a:latin typeface="Calibri" pitchFamily="34" charset="0"/>
              <a:cs typeface="Calibri" pitchFamily="34" charset="0"/>
            </a:endParaRPr>
          </a:p>
          <a:p>
            <a:r>
              <a:rPr lang="el-GR" sz="1500" dirty="0" smtClean="0">
                <a:latin typeface="Calibri" pitchFamily="34" charset="0"/>
                <a:cs typeface="Calibri" pitchFamily="34" charset="0"/>
              </a:rPr>
              <a:t>Οι νόμοι όμως δεν το λένε αυτό, αλλά ορίζουν ότι ένας άνθρωπος μπορεί να δώσει μαρτυρία σε ό, τι γνωρίζει ή σε πράγματα που ήταν παρών και ότι η κατάθεσή του πρέπει να δεσμευθεί να είναι γραπτή, ώστε να μην μπορεί να αφαιρέσει κάτι από αυτό που είναι γραμμένο ή να προσθέσει κάτι σε αυτό. [7] Μαρτυρία που βασίζεται σε φήμη δεν μπορεί να γίνει δεκτή από έναν ζωντανό άνθρωπο, αλλά μόνο από έναν νεκρό. Αλλά για τους άρρωστους ή απουσιάζοντες από τη χώρα επιτρέπουν την εισαγωγή μαρτυρίας υπό την προϋπόθεση ότι είναι έγγραφη και ο απουσιάζων μάρτυρας και ο μάρτυρας που παρουσιάζει τη μαρτυρία θα είναι εξίσου υπόλογοι στην ίδια διαδικασία, έτσι ώστε αν ο απών μάρτυρας επιβεβαιώσει τη μαρτυρία του, θα είναι υπόλογος σε δίκη </a:t>
            </a:r>
            <a:r>
              <a:rPr lang="el-GR" sz="1500" dirty="0" err="1" smtClean="0">
                <a:latin typeface="Calibri" pitchFamily="34" charset="0"/>
                <a:cs typeface="Calibri" pitchFamily="34" charset="0"/>
              </a:rPr>
              <a:t>ψευδομαρτυρίων</a:t>
            </a:r>
            <a:r>
              <a:rPr lang="el-GR" sz="1500" dirty="0" smtClean="0">
                <a:latin typeface="Calibri" pitchFamily="34" charset="0"/>
                <a:cs typeface="Calibri" pitchFamily="34" charset="0"/>
              </a:rPr>
              <a:t>, και εάν δεν επιβεβαιώσει, εκείνος που την παρουσιάζει θα είναι υπόλογος.  </a:t>
            </a:r>
            <a:endParaRPr lang="en-GB" sz="1500" dirty="0" smtClean="0">
              <a:latin typeface="Calibri" pitchFamily="34" charset="0"/>
              <a:cs typeface="Calibri" pitchFamily="34" charset="0"/>
            </a:endParaRPr>
          </a:p>
          <a:p>
            <a:endParaRPr lang="en-GB" sz="1500" dirty="0" smtClean="0">
              <a:latin typeface="Calibri" pitchFamily="34" charset="0"/>
              <a:cs typeface="Calibri" pitchFamily="34" charset="0"/>
            </a:endParaRPr>
          </a:p>
          <a:p>
            <a:endParaRPr lang="en-GB" sz="1500" dirty="0">
              <a:latin typeface="Calibri" pitchFamily="34" charset="0"/>
              <a:cs typeface="Calibri"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7496204" cy="368280"/>
          </a:xfrm>
        </p:spPr>
        <p:txBody>
          <a:bodyPr>
            <a:normAutofit fontScale="90000"/>
          </a:bodyPr>
          <a:lstStyle/>
          <a:p>
            <a:pPr algn="ctr"/>
            <a:r>
              <a:rPr lang="el-GR" b="1" dirty="0" smtClean="0">
                <a:solidFill>
                  <a:schemeClr val="tx1"/>
                </a:solidFill>
                <a:latin typeface="Calibri" pitchFamily="34" charset="0"/>
                <a:cs typeface="Calibri" pitchFamily="34" charset="0"/>
              </a:rPr>
              <a:t>ΡΟΛΟΣ ΜΑΡΤΥΡΩΝ</a:t>
            </a:r>
            <a:endParaRPr lang="en-GB" b="1" dirty="0">
              <a:solidFill>
                <a:schemeClr val="tx1"/>
              </a:solidFill>
              <a:latin typeface="Calibri" pitchFamily="34" charset="0"/>
              <a:cs typeface="Calibri" pitchFamily="34" charset="0"/>
            </a:endParaRPr>
          </a:p>
        </p:txBody>
      </p:sp>
      <p:sp>
        <p:nvSpPr>
          <p:cNvPr id="3" name="2 - Θέση περιεχομένου"/>
          <p:cNvSpPr>
            <a:spLocks noGrp="1"/>
          </p:cNvSpPr>
          <p:nvPr>
            <p:ph sz="quarter" idx="1"/>
          </p:nvPr>
        </p:nvSpPr>
        <p:spPr>
          <a:xfrm>
            <a:off x="428596" y="928670"/>
            <a:ext cx="7496204" cy="5715040"/>
          </a:xfrm>
        </p:spPr>
        <p:txBody>
          <a:bodyPr>
            <a:normAutofit lnSpcReduction="10000"/>
          </a:bodyPr>
          <a:lstStyle/>
          <a:p>
            <a:r>
              <a:rPr lang="el-GR" dirty="0" smtClean="0">
                <a:latin typeface="Calibri" pitchFamily="34" charset="0"/>
                <a:cs typeface="Calibri" pitchFamily="34" charset="0"/>
              </a:rPr>
              <a:t>Οι μάρτυρες απλώς επιβεβαίωναν ή διέψευδαν τις δηλώσεις των διαδίκων, δεν πρόσφεραν δική τους εκδοχή ή μαρτυρία. Μέχρι το 378/7 η μαρτυρία τους διδόταν προφορικά, ενώ από την ημερομηνία αυτή και ύστερα δινόταν γραπτώς. Ο γραμματέας του δικαστηρίου διάβαζε τη γραπτή τους μαρτυρία και καλούνταν αυτοί απλώς για να την επιβεβαιώσουν, αν και η παρουσία τους δεν ήταν απαραίτητη.</a:t>
            </a:r>
          </a:p>
          <a:p>
            <a:r>
              <a:rPr lang="el-GR" dirty="0" smtClean="0">
                <a:latin typeface="Calibri" pitchFamily="34" charset="0"/>
                <a:cs typeface="Calibri" pitchFamily="34" charset="0"/>
              </a:rPr>
              <a:t>Μάρτυρες μπορούσαν να κληθούν σε μία διαιτησία αλλά και σε δίκη. Υπεύθυνοι για την εξασφάλιση μαρτύρων και της παρουσίας τους ήταν οι διάδικοι.</a:t>
            </a:r>
          </a:p>
          <a:p>
            <a:r>
              <a:rPr lang="el-GR" dirty="0" smtClean="0">
                <a:latin typeface="Calibri" pitchFamily="34" charset="0"/>
                <a:cs typeface="Calibri" pitchFamily="34" charset="0"/>
              </a:rPr>
              <a:t>Οι διάδικοι ζητούσαν από τους μάρτυρες ή να επιβεβαιώσουν τις δηλώσεις τους ή με όρκο να τις διαψεύσουν. Εάν οι μάρτυρες αρνούνταν τους κλήτευαν και εάν δεν ανταποκρίνονταν τους επιβαλλόταν πρόστιμο 1,000 δρχ., το οποίο πήγαινε στο κράτος</a:t>
            </a:r>
            <a:endParaRPr lang="en-GB" dirty="0" smtClean="0">
              <a:latin typeface="Calibri" pitchFamily="34" charset="0"/>
              <a:cs typeface="Calibri" pitchFamily="34" charset="0"/>
            </a:endParaRPr>
          </a:p>
          <a:p>
            <a:endParaRPr lang="en-GB" dirty="0">
              <a:latin typeface="Calibri" pitchFamily="34" charset="0"/>
              <a:cs typeface="Calibri"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7496204" cy="439718"/>
          </a:xfrm>
        </p:spPr>
        <p:txBody>
          <a:bodyPr>
            <a:normAutofit fontScale="90000"/>
          </a:bodyPr>
          <a:lstStyle/>
          <a:p>
            <a:pPr algn="ctr"/>
            <a:r>
              <a:rPr lang="el-GR" b="1" dirty="0" smtClean="0">
                <a:solidFill>
                  <a:schemeClr val="tx1"/>
                </a:solidFill>
                <a:latin typeface="Calibri" pitchFamily="34" charset="0"/>
                <a:cs typeface="Calibri" pitchFamily="34" charset="0"/>
              </a:rPr>
              <a:t>ΡΟΛΟΣ ΜΑΡΤΥΡΩΝ - ΠΕΡΙΟΡΙΣΜΟΙ</a:t>
            </a:r>
            <a:endParaRPr lang="en-GB" b="1" dirty="0">
              <a:solidFill>
                <a:schemeClr val="tx1"/>
              </a:solidFill>
              <a:latin typeface="Calibri" pitchFamily="34" charset="0"/>
              <a:cs typeface="Calibri" pitchFamily="34" charset="0"/>
            </a:endParaRPr>
          </a:p>
        </p:txBody>
      </p:sp>
      <p:sp>
        <p:nvSpPr>
          <p:cNvPr id="3" name="2 - Θέση περιεχομένου"/>
          <p:cNvSpPr>
            <a:spLocks noGrp="1"/>
          </p:cNvSpPr>
          <p:nvPr>
            <p:ph sz="quarter" idx="1"/>
          </p:nvPr>
        </p:nvSpPr>
        <p:spPr>
          <a:xfrm>
            <a:off x="642910" y="714356"/>
            <a:ext cx="7281890" cy="5929354"/>
          </a:xfrm>
        </p:spPr>
        <p:txBody>
          <a:bodyPr>
            <a:normAutofit fontScale="85000" lnSpcReduction="20000"/>
          </a:bodyPr>
          <a:lstStyle/>
          <a:p>
            <a:r>
              <a:rPr lang="el-GR" dirty="0" smtClean="0">
                <a:latin typeface="Calibri" pitchFamily="34" charset="0"/>
                <a:cs typeface="Calibri" pitchFamily="34" charset="0"/>
              </a:rPr>
              <a:t>Ένας άλλος τρόπος εξασφάλισης των μαρτύρων ήταν η δίκη </a:t>
            </a:r>
            <a:r>
              <a:rPr lang="el-GR" dirty="0" err="1" smtClean="0">
                <a:latin typeface="Calibri" pitchFamily="34" charset="0"/>
                <a:cs typeface="Calibri" pitchFamily="34" charset="0"/>
              </a:rPr>
              <a:t>λιπομαρτυρίου</a:t>
            </a:r>
            <a:r>
              <a:rPr lang="el-GR" dirty="0" smtClean="0">
                <a:latin typeface="Calibri" pitchFamily="34" charset="0"/>
                <a:cs typeface="Calibri" pitchFamily="34" charset="0"/>
              </a:rPr>
              <a:t>, γεγονός που θα σήμαινε ότι έπρεπε να σταματήσει η υπόθεση έως ότου αποφασιζόταν η δίκη αυτή.</a:t>
            </a:r>
          </a:p>
          <a:p>
            <a:r>
              <a:rPr lang="el-GR" dirty="0" smtClean="0">
                <a:latin typeface="Calibri" pitchFamily="34" charset="0"/>
                <a:cs typeface="Calibri" pitchFamily="34" charset="0"/>
              </a:rPr>
              <a:t>Η </a:t>
            </a:r>
            <a:r>
              <a:rPr lang="el-GR" i="1" dirty="0" smtClean="0">
                <a:latin typeface="Calibri" pitchFamily="34" charset="0"/>
                <a:cs typeface="Calibri" pitchFamily="34" charset="0"/>
              </a:rPr>
              <a:t>δίκη </a:t>
            </a:r>
            <a:r>
              <a:rPr lang="el-GR" i="1" dirty="0" err="1" smtClean="0">
                <a:latin typeface="Calibri" pitchFamily="34" charset="0"/>
                <a:cs typeface="Calibri" pitchFamily="34" charset="0"/>
              </a:rPr>
              <a:t>ψευδομαρτυρίων</a:t>
            </a:r>
            <a:r>
              <a:rPr lang="el-GR" i="1" dirty="0" smtClean="0">
                <a:latin typeface="Calibri" pitchFamily="34" charset="0"/>
                <a:cs typeface="Calibri" pitchFamily="34" charset="0"/>
              </a:rPr>
              <a:t> (ιών) </a:t>
            </a:r>
            <a:r>
              <a:rPr lang="el-GR" dirty="0" smtClean="0">
                <a:latin typeface="Calibri" pitchFamily="34" charset="0"/>
                <a:cs typeface="Calibri" pitchFamily="34" charset="0"/>
              </a:rPr>
              <a:t>ήταν ένα μέσο που επέτρεπε και στους δύο διαδίκους πριν από την τελική απόφαση των δικαστών να μηνύσουν μάρτυρες που παρήγαγαν οι αντίπαλοί τους και να χειραγωγούν ρητορικά και έτσι να ελέγξουν την εξέλιξη της δίκης.</a:t>
            </a:r>
            <a:endParaRPr lang="en-GB" dirty="0" smtClean="0">
              <a:latin typeface="Calibri" pitchFamily="34" charset="0"/>
              <a:cs typeface="Calibri" pitchFamily="34" charset="0"/>
            </a:endParaRPr>
          </a:p>
          <a:p>
            <a:r>
              <a:rPr lang="el-GR" dirty="0" smtClean="0">
                <a:latin typeface="Calibri" pitchFamily="34" charset="0"/>
                <a:cs typeface="Calibri" pitchFamily="34" charset="0"/>
              </a:rPr>
              <a:t>Ένας μάρτυρας ενώπιον του δικαστηρίου μπορούσε να εναχθεί με </a:t>
            </a:r>
            <a:r>
              <a:rPr lang="el-GR" i="1" dirty="0" smtClean="0">
                <a:latin typeface="Calibri" pitchFamily="34" charset="0"/>
                <a:cs typeface="Calibri" pitchFamily="34" charset="0"/>
              </a:rPr>
              <a:t>δίκη </a:t>
            </a:r>
            <a:r>
              <a:rPr lang="el-GR" i="1" dirty="0" err="1" smtClean="0">
                <a:latin typeface="Calibri" pitchFamily="34" charset="0"/>
                <a:cs typeface="Calibri" pitchFamily="34" charset="0"/>
              </a:rPr>
              <a:t>ψευδομαρτυρίων</a:t>
            </a:r>
            <a:r>
              <a:rPr lang="el-GR" i="1" dirty="0" smtClean="0">
                <a:latin typeface="Calibri" pitchFamily="34" charset="0"/>
                <a:cs typeface="Calibri" pitchFamily="34" charset="0"/>
              </a:rPr>
              <a:t> </a:t>
            </a:r>
            <a:r>
              <a:rPr lang="el-GR" dirty="0" smtClean="0">
                <a:latin typeface="Calibri" pitchFamily="34" charset="0"/>
                <a:cs typeface="Calibri" pitchFamily="34" charset="0"/>
              </a:rPr>
              <a:t>εάν η μαρτυρία του εθεωρείτο αργότερα ως ψευδής ή ανάρμοστη. Ο μόνος τρόπος για να αλλάξει η ετυμηγορία και η καταδίκη ενός αθηναϊκού δικαστηρίου ήταν είτε με </a:t>
            </a:r>
            <a:r>
              <a:rPr lang="el-GR" i="1" dirty="0" smtClean="0">
                <a:latin typeface="Calibri" pitchFamily="34" charset="0"/>
                <a:cs typeface="Calibri" pitchFamily="34" charset="0"/>
              </a:rPr>
              <a:t>δίκη </a:t>
            </a:r>
            <a:r>
              <a:rPr lang="el-GR" i="1" dirty="0" err="1" smtClean="0">
                <a:latin typeface="Calibri" pitchFamily="34" charset="0"/>
                <a:cs typeface="Calibri" pitchFamily="34" charset="0"/>
              </a:rPr>
              <a:t>ψευδομαρτυρίων</a:t>
            </a:r>
            <a:r>
              <a:rPr lang="el-GR" dirty="0" smtClean="0">
                <a:latin typeface="Calibri" pitchFamily="34" charset="0"/>
                <a:cs typeface="Calibri" pitchFamily="34" charset="0"/>
              </a:rPr>
              <a:t> ή με χάρη που θα δινόταν από την αντίπαλη πλευρά. Η </a:t>
            </a:r>
            <a:r>
              <a:rPr lang="el-GR" i="1" dirty="0" smtClean="0">
                <a:latin typeface="Calibri" pitchFamily="34" charset="0"/>
                <a:cs typeface="Calibri" pitchFamily="34" charset="0"/>
              </a:rPr>
              <a:t>δίκη </a:t>
            </a:r>
            <a:r>
              <a:rPr lang="el-GR" i="1" dirty="0" err="1" smtClean="0">
                <a:latin typeface="Calibri" pitchFamily="34" charset="0"/>
                <a:cs typeface="Calibri" pitchFamily="34" charset="0"/>
              </a:rPr>
              <a:t>ψευδομαρτυρίων</a:t>
            </a:r>
            <a:r>
              <a:rPr lang="el-GR" i="1" dirty="0" smtClean="0">
                <a:latin typeface="Calibri" pitchFamily="34" charset="0"/>
                <a:cs typeface="Calibri" pitchFamily="34" charset="0"/>
              </a:rPr>
              <a:t> </a:t>
            </a:r>
            <a:r>
              <a:rPr lang="el-GR" dirty="0" smtClean="0">
                <a:latin typeface="Calibri" pitchFamily="34" charset="0"/>
                <a:cs typeface="Calibri" pitchFamily="34" charset="0"/>
              </a:rPr>
              <a:t>θα μπορούσε να ασκηθεί και από τους δύο διαδίκους εναντίον ενός ή περισσοτέρων μαρτύρων του αντιπάλου. Μια τέτοια δίκη ήταν ένας αγών </a:t>
            </a:r>
            <a:r>
              <a:rPr lang="el-GR" dirty="0" err="1" smtClean="0">
                <a:latin typeface="Calibri" pitchFamily="34" charset="0"/>
                <a:cs typeface="Calibri" pitchFamily="34" charset="0"/>
              </a:rPr>
              <a:t>τιμητός</a:t>
            </a:r>
            <a:r>
              <a:rPr lang="el-GR" dirty="0" smtClean="0">
                <a:latin typeface="Calibri" pitchFamily="34" charset="0"/>
                <a:cs typeface="Calibri" pitchFamily="34" charset="0"/>
              </a:rPr>
              <a:t> και το πρόσωπο που είχε καταδικαστεί να καταβάλει πρόστιμο στην αρχική δίκη θα μπορούσε να διώξει έναν μάρτυρα και πιθανώς, όπως υποθέτει ο </a:t>
            </a:r>
            <a:r>
              <a:rPr lang="el-GR" dirty="0" err="1" smtClean="0">
                <a:latin typeface="Calibri" pitchFamily="34" charset="0"/>
                <a:cs typeface="Calibri" pitchFamily="34" charset="0"/>
              </a:rPr>
              <a:t>Phillips</a:t>
            </a:r>
            <a:r>
              <a:rPr lang="el-GR" dirty="0" smtClean="0">
                <a:latin typeface="Calibri" pitchFamily="34" charset="0"/>
                <a:cs typeface="Calibri" pitchFamily="34" charset="0"/>
              </a:rPr>
              <a:t>, να υπολογίσει το ποσό του προστίμου του ως ποινή για τον μάρτυρα έτσι ώστε να ανακτηθεί από τον μάρτυρα το ποσό που είχε καταβάλει στον αρχικό του κατήγορο.</a:t>
            </a:r>
          </a:p>
          <a:p>
            <a:endParaRPr lang="en-GB"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7496204" cy="368280"/>
          </a:xfrm>
        </p:spPr>
        <p:txBody>
          <a:bodyPr>
            <a:normAutofit fontScale="90000"/>
          </a:bodyPr>
          <a:lstStyle/>
          <a:p>
            <a:pPr algn="ctr"/>
            <a:r>
              <a:rPr lang="el-GR" b="1" dirty="0" smtClean="0">
                <a:solidFill>
                  <a:schemeClr val="tx1"/>
                </a:solidFill>
                <a:latin typeface="Calibri" pitchFamily="34" charset="0"/>
                <a:cs typeface="Calibri" pitchFamily="34" charset="0"/>
              </a:rPr>
              <a:t>ΔΙΚΗ ΨΕΥΔΟΜΑΡΤΥΡΙΩΝ</a:t>
            </a:r>
            <a:endParaRPr lang="en-GB" b="1" dirty="0">
              <a:solidFill>
                <a:schemeClr val="tx1"/>
              </a:solidFill>
              <a:latin typeface="Calibri" pitchFamily="34" charset="0"/>
              <a:cs typeface="Calibri" pitchFamily="34" charset="0"/>
            </a:endParaRPr>
          </a:p>
        </p:txBody>
      </p:sp>
      <p:sp>
        <p:nvSpPr>
          <p:cNvPr id="3" name="2 - Θέση περιεχομένου"/>
          <p:cNvSpPr>
            <a:spLocks noGrp="1"/>
          </p:cNvSpPr>
          <p:nvPr>
            <p:ph sz="quarter" idx="1"/>
          </p:nvPr>
        </p:nvSpPr>
        <p:spPr>
          <a:xfrm>
            <a:off x="428596" y="714356"/>
            <a:ext cx="7496204" cy="5929354"/>
          </a:xfrm>
        </p:spPr>
        <p:txBody>
          <a:bodyPr>
            <a:normAutofit fontScale="62500" lnSpcReduction="20000"/>
          </a:bodyPr>
          <a:lstStyle/>
          <a:p>
            <a:r>
              <a:rPr lang="el-GR" sz="2600" dirty="0" smtClean="0">
                <a:latin typeface="Calibri" pitchFamily="34" charset="0"/>
                <a:cs typeface="Calibri" pitchFamily="34" charset="0"/>
              </a:rPr>
              <a:t>Η </a:t>
            </a:r>
            <a:r>
              <a:rPr lang="el-GR" sz="2600" i="1" dirty="0" smtClean="0">
                <a:latin typeface="Calibri" pitchFamily="34" charset="0"/>
                <a:cs typeface="Calibri" pitchFamily="34" charset="0"/>
              </a:rPr>
              <a:t>δίκη </a:t>
            </a:r>
            <a:r>
              <a:rPr lang="el-GR" sz="2600" i="1" dirty="0" err="1" smtClean="0">
                <a:latin typeface="Calibri" pitchFamily="34" charset="0"/>
                <a:cs typeface="Calibri" pitchFamily="34" charset="0"/>
              </a:rPr>
              <a:t>ψευδομαρτυρίων</a:t>
            </a:r>
            <a:r>
              <a:rPr lang="el-GR" sz="2600" i="1" dirty="0" smtClean="0">
                <a:latin typeface="Calibri" pitchFamily="34" charset="0"/>
                <a:cs typeface="Calibri" pitchFamily="34" charset="0"/>
              </a:rPr>
              <a:t> </a:t>
            </a:r>
            <a:r>
              <a:rPr lang="el-GR" sz="2600" dirty="0" smtClean="0">
                <a:latin typeface="Calibri" pitchFamily="34" charset="0"/>
                <a:cs typeface="Calibri" pitchFamily="34" charset="0"/>
              </a:rPr>
              <a:t>θα μπορούσε να ασκηθεί εναντίον μαρτύρων οι οποίοι φέρεται να έδωσαν ψευδείς μαρτυρίες ή να έχουν παράσχει μαρτυρία αντίθετη προς τους νόμους (π.χ. η χρήση μαρτυρίας από φήμη ήταν απολύτως αντίθετη προς τους νόμους εκτός από τις σαφώς επιτρεπτές περιστάσεις, όπως η αναφορά των απόψεων ενός νεκρού) . Οι νομικοί κανόνες που αφορούν το περιεχόμενο της μαρτυρίας αναφέρονται από τον ομιλητή του Δημοσθένη </a:t>
            </a:r>
            <a:r>
              <a:rPr lang="el-GR" sz="2600" b="1" dirty="0" smtClean="0">
                <a:latin typeface="Calibri" pitchFamily="34" charset="0"/>
                <a:cs typeface="Calibri" pitchFamily="34" charset="0"/>
              </a:rPr>
              <a:t>46.6-7:</a:t>
            </a:r>
          </a:p>
          <a:p>
            <a:r>
              <a:rPr lang="el-GR" sz="2600" u="sng" dirty="0" err="1" smtClean="0">
                <a:latin typeface="Calibri" pitchFamily="34" charset="0"/>
                <a:cs typeface="Calibri" pitchFamily="34" charset="0"/>
              </a:rPr>
              <a:t>οἱ</a:t>
            </a:r>
            <a:r>
              <a:rPr lang="el-GR" sz="2600" dirty="0" smtClean="0">
                <a:latin typeface="Calibri" pitchFamily="34" charset="0"/>
                <a:cs typeface="Calibri" pitchFamily="34" charset="0"/>
              </a:rPr>
              <a:t> </a:t>
            </a:r>
            <a:r>
              <a:rPr lang="el-GR" sz="2600" u="sng" dirty="0" err="1" smtClean="0">
                <a:latin typeface="Calibri" pitchFamily="34" charset="0"/>
                <a:cs typeface="Calibri" pitchFamily="34" charset="0"/>
              </a:rPr>
              <a:t>δέ</a:t>
            </a:r>
            <a:r>
              <a:rPr lang="el-GR" sz="2600" dirty="0" smtClean="0">
                <a:latin typeface="Calibri" pitchFamily="34" charset="0"/>
                <a:cs typeface="Calibri" pitchFamily="34" charset="0"/>
              </a:rPr>
              <a:t> </a:t>
            </a:r>
            <a:r>
              <a:rPr lang="el-GR" sz="2600" u="sng" dirty="0" err="1" smtClean="0">
                <a:latin typeface="Calibri" pitchFamily="34" charset="0"/>
                <a:cs typeface="Calibri" pitchFamily="34" charset="0"/>
              </a:rPr>
              <a:t>γε</a:t>
            </a:r>
            <a:r>
              <a:rPr lang="el-GR" sz="2600" dirty="0" smtClean="0">
                <a:latin typeface="Calibri" pitchFamily="34" charset="0"/>
                <a:cs typeface="Calibri" pitchFamily="34" charset="0"/>
              </a:rPr>
              <a:t> </a:t>
            </a:r>
            <a:r>
              <a:rPr lang="el-GR" sz="2600" u="sng" dirty="0" smtClean="0">
                <a:latin typeface="Calibri" pitchFamily="34" charset="0"/>
                <a:cs typeface="Calibri" pitchFamily="34" charset="0"/>
              </a:rPr>
              <a:t>νόμοι</a:t>
            </a:r>
            <a:r>
              <a:rPr lang="el-GR" sz="2600" dirty="0" smtClean="0">
                <a:latin typeface="Calibri" pitchFamily="34" charset="0"/>
                <a:cs typeface="Calibri" pitchFamily="34" charset="0"/>
              </a:rPr>
              <a:t> </a:t>
            </a:r>
            <a:r>
              <a:rPr lang="el-GR" sz="2600" u="sng" dirty="0" err="1" smtClean="0">
                <a:latin typeface="Calibri" pitchFamily="34" charset="0"/>
                <a:cs typeface="Calibri" pitchFamily="34" charset="0"/>
              </a:rPr>
              <a:t>οὐ</a:t>
            </a:r>
            <a:r>
              <a:rPr lang="el-GR" sz="2600" dirty="0" smtClean="0">
                <a:latin typeface="Calibri" pitchFamily="34" charset="0"/>
                <a:cs typeface="Calibri" pitchFamily="34" charset="0"/>
              </a:rPr>
              <a:t> </a:t>
            </a:r>
            <a:r>
              <a:rPr lang="el-GR" sz="2600" u="sng" dirty="0" err="1" smtClean="0">
                <a:latin typeface="Calibri" pitchFamily="34" charset="0"/>
                <a:cs typeface="Calibri" pitchFamily="34" charset="0"/>
              </a:rPr>
              <a:t>ταῦτα</a:t>
            </a:r>
            <a:r>
              <a:rPr lang="el-GR" sz="2600" dirty="0" smtClean="0">
                <a:latin typeface="Calibri" pitchFamily="34" charset="0"/>
                <a:cs typeface="Calibri" pitchFamily="34" charset="0"/>
              </a:rPr>
              <a:t> </a:t>
            </a:r>
            <a:r>
              <a:rPr lang="el-GR" sz="2600" u="sng" dirty="0" err="1" smtClean="0">
                <a:latin typeface="Calibri" pitchFamily="34" charset="0"/>
                <a:cs typeface="Calibri" pitchFamily="34" charset="0"/>
              </a:rPr>
              <a:t>λέγουσιν</a:t>
            </a:r>
            <a:r>
              <a:rPr lang="el-GR" sz="2600" dirty="0" smtClean="0">
                <a:latin typeface="Calibri" pitchFamily="34" charset="0"/>
                <a:cs typeface="Calibri" pitchFamily="34" charset="0"/>
              </a:rPr>
              <a:t>, </a:t>
            </a:r>
            <a:r>
              <a:rPr lang="el-GR" sz="2600" u="sng" dirty="0" err="1" smtClean="0">
                <a:latin typeface="Calibri" pitchFamily="34" charset="0"/>
                <a:cs typeface="Calibri" pitchFamily="34" charset="0"/>
              </a:rPr>
              <a:t>ἀλλ᾽</a:t>
            </a:r>
            <a:r>
              <a:rPr lang="el-GR" sz="2600" dirty="0" smtClean="0">
                <a:latin typeface="Calibri" pitchFamily="34" charset="0"/>
                <a:cs typeface="Calibri" pitchFamily="34" charset="0"/>
              </a:rPr>
              <a:t> </a:t>
            </a:r>
            <a:r>
              <a:rPr lang="el-GR" sz="2600" u="sng" dirty="0" smtClean="0">
                <a:latin typeface="Calibri" pitchFamily="34" charset="0"/>
                <a:cs typeface="Calibri" pitchFamily="34" charset="0"/>
              </a:rPr>
              <a:t>ἃ</a:t>
            </a:r>
            <a:r>
              <a:rPr lang="el-GR" sz="2600" dirty="0" smtClean="0">
                <a:latin typeface="Calibri" pitchFamily="34" charset="0"/>
                <a:cs typeface="Calibri" pitchFamily="34" charset="0"/>
              </a:rPr>
              <a:t> </a:t>
            </a:r>
            <a:r>
              <a:rPr lang="el-GR" sz="2600" u="sng" dirty="0" err="1" smtClean="0">
                <a:latin typeface="Calibri" pitchFamily="34" charset="0"/>
                <a:cs typeface="Calibri" pitchFamily="34" charset="0"/>
              </a:rPr>
              <a:t>ἂν</a:t>
            </a:r>
            <a:r>
              <a:rPr lang="el-GR" sz="2600" dirty="0" smtClean="0">
                <a:latin typeface="Calibri" pitchFamily="34" charset="0"/>
                <a:cs typeface="Calibri" pitchFamily="34" charset="0"/>
              </a:rPr>
              <a:t> </a:t>
            </a:r>
            <a:r>
              <a:rPr lang="el-GR" sz="2600" u="sng" dirty="0" err="1" smtClean="0">
                <a:latin typeface="Calibri" pitchFamily="34" charset="0"/>
                <a:cs typeface="Calibri" pitchFamily="34" charset="0"/>
              </a:rPr>
              <a:t>εἰδῇ</a:t>
            </a:r>
            <a:r>
              <a:rPr lang="el-GR" sz="2600" dirty="0" smtClean="0">
                <a:latin typeface="Calibri" pitchFamily="34" charset="0"/>
                <a:cs typeface="Calibri" pitchFamily="34" charset="0"/>
              </a:rPr>
              <a:t> </a:t>
            </a:r>
            <a:r>
              <a:rPr lang="el-GR" sz="2600" u="sng" dirty="0" smtClean="0">
                <a:latin typeface="Calibri" pitchFamily="34" charset="0"/>
                <a:cs typeface="Calibri" pitchFamily="34" charset="0"/>
              </a:rPr>
              <a:t>τις</a:t>
            </a:r>
            <a:r>
              <a:rPr lang="el-GR" sz="2600" dirty="0" smtClean="0">
                <a:latin typeface="Calibri" pitchFamily="34" charset="0"/>
                <a:cs typeface="Calibri" pitchFamily="34" charset="0"/>
              </a:rPr>
              <a:t> </a:t>
            </a:r>
            <a:r>
              <a:rPr lang="el-GR" sz="2600" u="sng" dirty="0" err="1" smtClean="0">
                <a:latin typeface="Calibri" pitchFamily="34" charset="0"/>
                <a:cs typeface="Calibri" pitchFamily="34" charset="0"/>
              </a:rPr>
              <a:t>καὶ</a:t>
            </a:r>
            <a:r>
              <a:rPr lang="el-GR" sz="2600" dirty="0" smtClean="0">
                <a:latin typeface="Calibri" pitchFamily="34" charset="0"/>
                <a:cs typeface="Calibri" pitchFamily="34" charset="0"/>
              </a:rPr>
              <a:t> </a:t>
            </a:r>
            <a:r>
              <a:rPr lang="el-GR" sz="2600" u="sng" dirty="0" err="1" smtClean="0">
                <a:latin typeface="Calibri" pitchFamily="34" charset="0"/>
                <a:cs typeface="Calibri" pitchFamily="34" charset="0"/>
              </a:rPr>
              <a:t>οἷς</a:t>
            </a:r>
            <a:r>
              <a:rPr lang="el-GR" sz="2600" dirty="0" smtClean="0">
                <a:latin typeface="Calibri" pitchFamily="34" charset="0"/>
                <a:cs typeface="Calibri" pitchFamily="34" charset="0"/>
              </a:rPr>
              <a:t> </a:t>
            </a:r>
            <a:r>
              <a:rPr lang="el-GR" sz="2600" u="sng" dirty="0" err="1" smtClean="0">
                <a:latin typeface="Calibri" pitchFamily="34" charset="0"/>
                <a:cs typeface="Calibri" pitchFamily="34" charset="0"/>
              </a:rPr>
              <a:t>ἂν</a:t>
            </a:r>
            <a:r>
              <a:rPr lang="el-GR" sz="2600" dirty="0" smtClean="0">
                <a:latin typeface="Calibri" pitchFamily="34" charset="0"/>
                <a:cs typeface="Calibri" pitchFamily="34" charset="0"/>
              </a:rPr>
              <a:t> </a:t>
            </a:r>
            <a:r>
              <a:rPr lang="el-GR" sz="2600" u="sng" dirty="0" err="1" smtClean="0">
                <a:latin typeface="Calibri" pitchFamily="34" charset="0"/>
                <a:cs typeface="Calibri" pitchFamily="34" charset="0"/>
              </a:rPr>
              <a:t>παραγένηται</a:t>
            </a:r>
            <a:r>
              <a:rPr lang="el-GR" sz="2600" dirty="0" smtClean="0">
                <a:latin typeface="Calibri" pitchFamily="34" charset="0"/>
                <a:cs typeface="Calibri" pitchFamily="34" charset="0"/>
              </a:rPr>
              <a:t> </a:t>
            </a:r>
            <a:r>
              <a:rPr lang="el-GR" sz="2600" u="sng" dirty="0" err="1" smtClean="0">
                <a:latin typeface="Calibri" pitchFamily="34" charset="0"/>
                <a:cs typeface="Calibri" pitchFamily="34" charset="0"/>
              </a:rPr>
              <a:t>πραττομένοις</a:t>
            </a:r>
            <a:r>
              <a:rPr lang="el-GR" sz="2600" dirty="0" smtClean="0">
                <a:latin typeface="Calibri" pitchFamily="34" charset="0"/>
                <a:cs typeface="Calibri" pitchFamily="34" charset="0"/>
              </a:rPr>
              <a:t>, </a:t>
            </a:r>
            <a:r>
              <a:rPr lang="el-GR" sz="2600" u="sng" dirty="0" err="1" smtClean="0">
                <a:latin typeface="Calibri" pitchFamily="34" charset="0"/>
                <a:cs typeface="Calibri" pitchFamily="34" charset="0"/>
              </a:rPr>
              <a:t>ταῦτα</a:t>
            </a:r>
            <a:r>
              <a:rPr lang="el-GR" sz="2600" dirty="0" smtClean="0">
                <a:latin typeface="Calibri" pitchFamily="34" charset="0"/>
                <a:cs typeface="Calibri" pitchFamily="34" charset="0"/>
              </a:rPr>
              <a:t> </a:t>
            </a:r>
            <a:r>
              <a:rPr lang="el-GR" sz="2600" u="sng" dirty="0" err="1" smtClean="0">
                <a:latin typeface="Calibri" pitchFamily="34" charset="0"/>
                <a:cs typeface="Calibri" pitchFamily="34" charset="0"/>
              </a:rPr>
              <a:t>μαρτυρεῖν</a:t>
            </a:r>
            <a:r>
              <a:rPr lang="el-GR" sz="2600" dirty="0" smtClean="0">
                <a:latin typeface="Calibri" pitchFamily="34" charset="0"/>
                <a:cs typeface="Calibri" pitchFamily="34" charset="0"/>
              </a:rPr>
              <a:t> </a:t>
            </a:r>
            <a:r>
              <a:rPr lang="el-GR" sz="2600" u="sng" dirty="0" err="1" smtClean="0">
                <a:latin typeface="Calibri" pitchFamily="34" charset="0"/>
                <a:cs typeface="Calibri" pitchFamily="34" charset="0"/>
              </a:rPr>
              <a:t>κελεύουσιν</a:t>
            </a:r>
            <a:r>
              <a:rPr lang="el-GR" sz="2600" dirty="0" smtClean="0">
                <a:latin typeface="Calibri" pitchFamily="34" charset="0"/>
                <a:cs typeface="Calibri" pitchFamily="34" charset="0"/>
              </a:rPr>
              <a:t> </a:t>
            </a:r>
            <a:r>
              <a:rPr lang="el-GR" sz="2600" u="sng" dirty="0" err="1" smtClean="0">
                <a:latin typeface="Calibri" pitchFamily="34" charset="0"/>
                <a:cs typeface="Calibri" pitchFamily="34" charset="0"/>
              </a:rPr>
              <a:t>ἐν</a:t>
            </a:r>
            <a:r>
              <a:rPr lang="el-GR" sz="2600" dirty="0" smtClean="0">
                <a:latin typeface="Calibri" pitchFamily="34" charset="0"/>
                <a:cs typeface="Calibri" pitchFamily="34" charset="0"/>
              </a:rPr>
              <a:t> </a:t>
            </a:r>
            <a:r>
              <a:rPr lang="el-GR" sz="2600" u="sng" dirty="0" err="1" smtClean="0">
                <a:latin typeface="Calibri" pitchFamily="34" charset="0"/>
                <a:cs typeface="Calibri" pitchFamily="34" charset="0"/>
              </a:rPr>
              <a:t>γραμματείῳ</a:t>
            </a:r>
            <a:r>
              <a:rPr lang="el-GR" sz="2600" dirty="0" smtClean="0">
                <a:latin typeface="Calibri" pitchFamily="34" charset="0"/>
                <a:cs typeface="Calibri" pitchFamily="34" charset="0"/>
              </a:rPr>
              <a:t> </a:t>
            </a:r>
            <a:r>
              <a:rPr lang="el-GR" sz="2600" u="sng" dirty="0" smtClean="0">
                <a:latin typeface="Calibri" pitchFamily="34" charset="0"/>
                <a:cs typeface="Calibri" pitchFamily="34" charset="0"/>
              </a:rPr>
              <a:t>γεγραμμένα</a:t>
            </a:r>
            <a:r>
              <a:rPr lang="el-GR" sz="2600" dirty="0" smtClean="0">
                <a:latin typeface="Calibri" pitchFamily="34" charset="0"/>
                <a:cs typeface="Calibri" pitchFamily="34" charset="0"/>
              </a:rPr>
              <a:t>, </a:t>
            </a:r>
            <a:r>
              <a:rPr lang="el-GR" sz="2600" u="sng" dirty="0" err="1" smtClean="0">
                <a:latin typeface="Calibri" pitchFamily="34" charset="0"/>
                <a:cs typeface="Calibri" pitchFamily="34" charset="0"/>
              </a:rPr>
              <a:t>ἵνα</a:t>
            </a:r>
            <a:r>
              <a:rPr lang="el-GR" sz="2600" dirty="0" smtClean="0">
                <a:latin typeface="Calibri" pitchFamily="34" charset="0"/>
                <a:cs typeface="Calibri" pitchFamily="34" charset="0"/>
              </a:rPr>
              <a:t> </a:t>
            </a:r>
            <a:r>
              <a:rPr lang="el-GR" sz="2600" u="sng" dirty="0" err="1" smtClean="0">
                <a:latin typeface="Calibri" pitchFamily="34" charset="0"/>
                <a:cs typeface="Calibri" pitchFamily="34" charset="0"/>
              </a:rPr>
              <a:t>μήτ᾽</a:t>
            </a:r>
            <a:r>
              <a:rPr lang="el-GR" sz="2600" dirty="0" smtClean="0">
                <a:latin typeface="Calibri" pitchFamily="34" charset="0"/>
                <a:cs typeface="Calibri" pitchFamily="34" charset="0"/>
              </a:rPr>
              <a:t> </a:t>
            </a:r>
            <a:r>
              <a:rPr lang="el-GR" sz="2600" u="sng" dirty="0" err="1" smtClean="0">
                <a:latin typeface="Calibri" pitchFamily="34" charset="0"/>
                <a:cs typeface="Calibri" pitchFamily="34" charset="0"/>
              </a:rPr>
              <a:t>ἀφελεῖν</a:t>
            </a:r>
            <a:r>
              <a:rPr lang="el-GR" sz="2600" dirty="0" smtClean="0">
                <a:latin typeface="Calibri" pitchFamily="34" charset="0"/>
                <a:cs typeface="Calibri" pitchFamily="34" charset="0"/>
              </a:rPr>
              <a:t> </a:t>
            </a:r>
            <a:r>
              <a:rPr lang="el-GR" sz="2600" u="sng" dirty="0" err="1" smtClean="0">
                <a:latin typeface="Calibri" pitchFamily="34" charset="0"/>
                <a:cs typeface="Calibri" pitchFamily="34" charset="0"/>
              </a:rPr>
              <a:t>ἐξῇ</a:t>
            </a:r>
            <a:r>
              <a:rPr lang="el-GR" sz="2600" dirty="0" smtClean="0">
                <a:latin typeface="Calibri" pitchFamily="34" charset="0"/>
                <a:cs typeface="Calibri" pitchFamily="34" charset="0"/>
              </a:rPr>
              <a:t> </a:t>
            </a:r>
            <a:r>
              <a:rPr lang="el-GR" sz="2600" u="sng" dirty="0" err="1" smtClean="0">
                <a:latin typeface="Calibri" pitchFamily="34" charset="0"/>
                <a:cs typeface="Calibri" pitchFamily="34" charset="0"/>
              </a:rPr>
              <a:t>μηδὲν</a:t>
            </a:r>
            <a:r>
              <a:rPr lang="el-GR" sz="2600" dirty="0" smtClean="0">
                <a:latin typeface="Calibri" pitchFamily="34" charset="0"/>
                <a:cs typeface="Calibri" pitchFamily="34" charset="0"/>
              </a:rPr>
              <a:t> </a:t>
            </a:r>
            <a:r>
              <a:rPr lang="el-GR" sz="2600" u="sng" dirty="0" smtClean="0">
                <a:latin typeface="Calibri" pitchFamily="34" charset="0"/>
                <a:cs typeface="Calibri" pitchFamily="34" charset="0"/>
              </a:rPr>
              <a:t>μήτε</a:t>
            </a:r>
            <a:r>
              <a:rPr lang="el-GR" sz="2600" dirty="0" smtClean="0">
                <a:latin typeface="Calibri" pitchFamily="34" charset="0"/>
                <a:cs typeface="Calibri" pitchFamily="34" charset="0"/>
              </a:rPr>
              <a:t> </a:t>
            </a:r>
            <a:r>
              <a:rPr lang="el-GR" sz="2600" u="sng" dirty="0" err="1" smtClean="0">
                <a:latin typeface="Calibri" pitchFamily="34" charset="0"/>
                <a:cs typeface="Calibri" pitchFamily="34" charset="0"/>
              </a:rPr>
              <a:t>προσθεῖναι</a:t>
            </a:r>
            <a:r>
              <a:rPr lang="el-GR" sz="2600" dirty="0" smtClean="0">
                <a:latin typeface="Calibri" pitchFamily="34" charset="0"/>
                <a:cs typeface="Calibri" pitchFamily="34" charset="0"/>
              </a:rPr>
              <a:t> </a:t>
            </a:r>
            <a:r>
              <a:rPr lang="el-GR" sz="2600" u="sng" dirty="0" err="1" smtClean="0">
                <a:latin typeface="Calibri" pitchFamily="34" charset="0"/>
                <a:cs typeface="Calibri" pitchFamily="34" charset="0"/>
              </a:rPr>
              <a:t>τοῖς</a:t>
            </a:r>
            <a:r>
              <a:rPr lang="el-GR" sz="2600" dirty="0" smtClean="0">
                <a:latin typeface="Calibri" pitchFamily="34" charset="0"/>
                <a:cs typeface="Calibri" pitchFamily="34" charset="0"/>
              </a:rPr>
              <a:t> </a:t>
            </a:r>
            <a:r>
              <a:rPr lang="el-GR" sz="2600" u="sng" dirty="0" err="1" smtClean="0">
                <a:latin typeface="Calibri" pitchFamily="34" charset="0"/>
                <a:cs typeface="Calibri" pitchFamily="34" charset="0"/>
              </a:rPr>
              <a:t>γεγραμμένοις</a:t>
            </a:r>
            <a:r>
              <a:rPr lang="el-GR" sz="2600" dirty="0" smtClean="0">
                <a:latin typeface="Calibri" pitchFamily="34" charset="0"/>
                <a:cs typeface="Calibri" pitchFamily="34" charset="0"/>
              </a:rPr>
              <a:t>. </a:t>
            </a:r>
            <a:r>
              <a:rPr lang="el-GR" sz="2600" u="sng" dirty="0" smtClean="0">
                <a:latin typeface="Calibri" pitchFamily="34" charset="0"/>
                <a:cs typeface="Calibri" pitchFamily="34" charset="0"/>
              </a:rPr>
              <a:t>[</a:t>
            </a:r>
            <a:r>
              <a:rPr lang="el-GR" sz="2600" dirty="0" smtClean="0">
                <a:latin typeface="Calibri" pitchFamily="34" charset="0"/>
                <a:cs typeface="Calibri" pitchFamily="34" charset="0"/>
              </a:rPr>
              <a:t>7</a:t>
            </a:r>
            <a:r>
              <a:rPr lang="el-GR" sz="2600" u="sng" dirty="0" smtClean="0">
                <a:latin typeface="Calibri" pitchFamily="34" charset="0"/>
                <a:cs typeface="Calibri" pitchFamily="34" charset="0"/>
              </a:rPr>
              <a:t>]</a:t>
            </a:r>
            <a:r>
              <a:rPr lang="el-GR" sz="2600" dirty="0" smtClean="0">
                <a:latin typeface="Calibri" pitchFamily="34" charset="0"/>
                <a:cs typeface="Calibri" pitchFamily="34" charset="0"/>
              </a:rPr>
              <a:t> </a:t>
            </a:r>
            <a:r>
              <a:rPr lang="el-GR" sz="2600" u="sng" dirty="0" err="1" smtClean="0">
                <a:latin typeface="Calibri" pitchFamily="34" charset="0"/>
                <a:cs typeface="Calibri" pitchFamily="34" charset="0"/>
              </a:rPr>
              <a:t>ἀκοὴν</a:t>
            </a:r>
            <a:r>
              <a:rPr lang="el-GR" sz="2600" dirty="0" smtClean="0">
                <a:latin typeface="Calibri" pitchFamily="34" charset="0"/>
                <a:cs typeface="Calibri" pitchFamily="34" charset="0"/>
              </a:rPr>
              <a:t> </a:t>
            </a:r>
            <a:r>
              <a:rPr lang="el-GR" sz="2600" u="sng" dirty="0" err="1" smtClean="0">
                <a:latin typeface="Calibri" pitchFamily="34" charset="0"/>
                <a:cs typeface="Calibri" pitchFamily="34" charset="0"/>
              </a:rPr>
              <a:t>δ᾽</a:t>
            </a:r>
            <a:r>
              <a:rPr lang="el-GR" sz="2600" dirty="0" smtClean="0">
                <a:latin typeface="Calibri" pitchFamily="34" charset="0"/>
                <a:cs typeface="Calibri" pitchFamily="34" charset="0"/>
              </a:rPr>
              <a:t> </a:t>
            </a:r>
            <a:r>
              <a:rPr lang="el-GR" sz="2600" u="sng" dirty="0" err="1" smtClean="0">
                <a:latin typeface="Calibri" pitchFamily="34" charset="0"/>
                <a:cs typeface="Calibri" pitchFamily="34" charset="0"/>
              </a:rPr>
              <a:t>οὐκ</a:t>
            </a:r>
            <a:r>
              <a:rPr lang="el-GR" sz="2600" dirty="0" smtClean="0">
                <a:latin typeface="Calibri" pitchFamily="34" charset="0"/>
                <a:cs typeface="Calibri" pitchFamily="34" charset="0"/>
              </a:rPr>
              <a:t> </a:t>
            </a:r>
            <a:r>
              <a:rPr lang="el-GR" sz="2600" u="sng" dirty="0" err="1" smtClean="0">
                <a:latin typeface="Calibri" pitchFamily="34" charset="0"/>
                <a:cs typeface="Calibri" pitchFamily="34" charset="0"/>
              </a:rPr>
              <a:t>ἐῶσι</a:t>
            </a:r>
            <a:r>
              <a:rPr lang="el-GR" sz="2600" dirty="0" smtClean="0">
                <a:latin typeface="Calibri" pitchFamily="34" charset="0"/>
                <a:cs typeface="Calibri" pitchFamily="34" charset="0"/>
              </a:rPr>
              <a:t> </a:t>
            </a:r>
            <a:r>
              <a:rPr lang="el-GR" sz="2600" u="sng" dirty="0" err="1" smtClean="0">
                <a:latin typeface="Calibri" pitchFamily="34" charset="0"/>
                <a:cs typeface="Calibri" pitchFamily="34" charset="0"/>
              </a:rPr>
              <a:t>ζῶντος</a:t>
            </a:r>
            <a:r>
              <a:rPr lang="el-GR" sz="2600" dirty="0" smtClean="0">
                <a:latin typeface="Calibri" pitchFamily="34" charset="0"/>
                <a:cs typeface="Calibri" pitchFamily="34" charset="0"/>
              </a:rPr>
              <a:t> </a:t>
            </a:r>
            <a:r>
              <a:rPr lang="el-GR" sz="2600" u="sng" dirty="0" err="1" smtClean="0">
                <a:latin typeface="Calibri" pitchFamily="34" charset="0"/>
                <a:cs typeface="Calibri" pitchFamily="34" charset="0"/>
              </a:rPr>
              <a:t>μαρτυρεῖν</a:t>
            </a:r>
            <a:r>
              <a:rPr lang="el-GR" sz="2600" dirty="0" smtClean="0">
                <a:latin typeface="Calibri" pitchFamily="34" charset="0"/>
                <a:cs typeface="Calibri" pitchFamily="34" charset="0"/>
              </a:rPr>
              <a:t>, </a:t>
            </a:r>
            <a:r>
              <a:rPr lang="el-GR" sz="2600" u="sng" dirty="0" err="1" smtClean="0">
                <a:latin typeface="Calibri" pitchFamily="34" charset="0"/>
                <a:cs typeface="Calibri" pitchFamily="34" charset="0"/>
              </a:rPr>
              <a:t>ἀλλὰ</a:t>
            </a:r>
            <a:r>
              <a:rPr lang="el-GR" sz="2600" dirty="0" smtClean="0">
                <a:latin typeface="Calibri" pitchFamily="34" charset="0"/>
                <a:cs typeface="Calibri" pitchFamily="34" charset="0"/>
              </a:rPr>
              <a:t> </a:t>
            </a:r>
            <a:r>
              <a:rPr lang="el-GR" sz="2600" u="sng" dirty="0" err="1" smtClean="0">
                <a:latin typeface="Calibri" pitchFamily="34" charset="0"/>
                <a:cs typeface="Calibri" pitchFamily="34" charset="0"/>
              </a:rPr>
              <a:t>τεθνεῶτος</a:t>
            </a:r>
            <a:r>
              <a:rPr lang="el-GR" sz="2600" dirty="0" smtClean="0">
                <a:latin typeface="Calibri" pitchFamily="34" charset="0"/>
                <a:cs typeface="Calibri" pitchFamily="34" charset="0"/>
              </a:rPr>
              <a:t>, </a:t>
            </a:r>
            <a:r>
              <a:rPr lang="el-GR" sz="2600" u="sng" dirty="0" err="1" smtClean="0">
                <a:latin typeface="Calibri" pitchFamily="34" charset="0"/>
                <a:cs typeface="Calibri" pitchFamily="34" charset="0"/>
              </a:rPr>
              <a:t>τῶν</a:t>
            </a:r>
            <a:r>
              <a:rPr lang="el-GR" sz="2600" dirty="0" smtClean="0">
                <a:latin typeface="Calibri" pitchFamily="34" charset="0"/>
                <a:cs typeface="Calibri" pitchFamily="34" charset="0"/>
              </a:rPr>
              <a:t> </a:t>
            </a:r>
            <a:r>
              <a:rPr lang="el-GR" sz="2600" u="sng" dirty="0" err="1" smtClean="0">
                <a:latin typeface="Calibri" pitchFamily="34" charset="0"/>
                <a:cs typeface="Calibri" pitchFamily="34" charset="0"/>
              </a:rPr>
              <a:t>δὲ</a:t>
            </a:r>
            <a:r>
              <a:rPr lang="el-GR" sz="2600" dirty="0" smtClean="0">
                <a:latin typeface="Calibri" pitchFamily="34" charset="0"/>
                <a:cs typeface="Calibri" pitchFamily="34" charset="0"/>
              </a:rPr>
              <a:t> </a:t>
            </a:r>
            <a:r>
              <a:rPr lang="el-GR" sz="2600" u="sng" dirty="0" err="1" smtClean="0">
                <a:latin typeface="Calibri" pitchFamily="34" charset="0"/>
                <a:cs typeface="Calibri" pitchFamily="34" charset="0"/>
              </a:rPr>
              <a:t>ἀδυνάτων</a:t>
            </a:r>
            <a:r>
              <a:rPr lang="el-GR" sz="2600" dirty="0" smtClean="0">
                <a:latin typeface="Calibri" pitchFamily="34" charset="0"/>
                <a:cs typeface="Calibri" pitchFamily="34" charset="0"/>
              </a:rPr>
              <a:t> </a:t>
            </a:r>
            <a:r>
              <a:rPr lang="el-GR" sz="2600" u="sng" dirty="0" err="1" smtClean="0">
                <a:latin typeface="Calibri" pitchFamily="34" charset="0"/>
                <a:cs typeface="Calibri" pitchFamily="34" charset="0"/>
              </a:rPr>
              <a:t>καὶ</a:t>
            </a:r>
            <a:r>
              <a:rPr lang="el-GR" sz="2600" dirty="0" smtClean="0">
                <a:latin typeface="Calibri" pitchFamily="34" charset="0"/>
                <a:cs typeface="Calibri" pitchFamily="34" charset="0"/>
              </a:rPr>
              <a:t> </a:t>
            </a:r>
            <a:r>
              <a:rPr lang="el-GR" sz="2600" u="sng" dirty="0" err="1" smtClean="0">
                <a:latin typeface="Calibri" pitchFamily="34" charset="0"/>
                <a:cs typeface="Calibri" pitchFamily="34" charset="0"/>
              </a:rPr>
              <a:t>ὑπερορίων</a:t>
            </a:r>
            <a:r>
              <a:rPr lang="el-GR" sz="2600" dirty="0" smtClean="0">
                <a:latin typeface="Calibri" pitchFamily="34" charset="0"/>
                <a:cs typeface="Calibri" pitchFamily="34" charset="0"/>
              </a:rPr>
              <a:t> </a:t>
            </a:r>
            <a:r>
              <a:rPr lang="el-GR" sz="2600" u="sng" dirty="0" err="1" smtClean="0">
                <a:latin typeface="Calibri" pitchFamily="34" charset="0"/>
                <a:cs typeface="Calibri" pitchFamily="34" charset="0"/>
              </a:rPr>
              <a:t>ἐκμαρτυρίαν</a:t>
            </a:r>
            <a:r>
              <a:rPr lang="el-GR" sz="2600" dirty="0" smtClean="0">
                <a:latin typeface="Calibri" pitchFamily="34" charset="0"/>
                <a:cs typeface="Calibri" pitchFamily="34" charset="0"/>
              </a:rPr>
              <a:t> </a:t>
            </a:r>
            <a:r>
              <a:rPr lang="el-GR" sz="2600" u="sng" dirty="0" err="1" smtClean="0">
                <a:latin typeface="Calibri" pitchFamily="34" charset="0"/>
                <a:cs typeface="Calibri" pitchFamily="34" charset="0"/>
              </a:rPr>
              <a:t>γεγραμμένην</a:t>
            </a:r>
            <a:r>
              <a:rPr lang="el-GR" sz="2600" dirty="0" smtClean="0">
                <a:latin typeface="Calibri" pitchFamily="34" charset="0"/>
                <a:cs typeface="Calibri" pitchFamily="34" charset="0"/>
              </a:rPr>
              <a:t> </a:t>
            </a:r>
            <a:r>
              <a:rPr lang="el-GR" sz="2600" u="sng" dirty="0" err="1" smtClean="0">
                <a:latin typeface="Calibri" pitchFamily="34" charset="0"/>
                <a:cs typeface="Calibri" pitchFamily="34" charset="0"/>
              </a:rPr>
              <a:t>ἐν</a:t>
            </a:r>
            <a:r>
              <a:rPr lang="el-GR" sz="2600" dirty="0" smtClean="0">
                <a:latin typeface="Calibri" pitchFamily="34" charset="0"/>
                <a:cs typeface="Calibri" pitchFamily="34" charset="0"/>
              </a:rPr>
              <a:t> </a:t>
            </a:r>
            <a:r>
              <a:rPr lang="el-GR" sz="2600" u="sng" dirty="0" err="1" smtClean="0">
                <a:latin typeface="Calibri" pitchFamily="34" charset="0"/>
                <a:cs typeface="Calibri" pitchFamily="34" charset="0"/>
              </a:rPr>
              <a:t>τῷ</a:t>
            </a:r>
            <a:r>
              <a:rPr lang="el-GR" sz="2600" dirty="0" smtClean="0">
                <a:latin typeface="Calibri" pitchFamily="34" charset="0"/>
                <a:cs typeface="Calibri" pitchFamily="34" charset="0"/>
              </a:rPr>
              <a:t> </a:t>
            </a:r>
            <a:r>
              <a:rPr lang="el-GR" sz="2600" u="sng" dirty="0" err="1" smtClean="0">
                <a:latin typeface="Calibri" pitchFamily="34" charset="0"/>
                <a:cs typeface="Calibri" pitchFamily="34" charset="0"/>
              </a:rPr>
              <a:t>γραμματείῳ</a:t>
            </a:r>
            <a:r>
              <a:rPr lang="el-GR" sz="2600" dirty="0" smtClean="0">
                <a:latin typeface="Calibri" pitchFamily="34" charset="0"/>
                <a:cs typeface="Calibri" pitchFamily="34" charset="0"/>
              </a:rPr>
              <a:t>: </a:t>
            </a:r>
            <a:r>
              <a:rPr lang="el-GR" sz="2600" u="sng" dirty="0" err="1" smtClean="0">
                <a:latin typeface="Calibri" pitchFamily="34" charset="0"/>
                <a:cs typeface="Calibri" pitchFamily="34" charset="0"/>
              </a:rPr>
              <a:t>καὶ</a:t>
            </a:r>
            <a:r>
              <a:rPr lang="el-GR" sz="2600" dirty="0" smtClean="0">
                <a:latin typeface="Calibri" pitchFamily="34" charset="0"/>
                <a:cs typeface="Calibri" pitchFamily="34" charset="0"/>
              </a:rPr>
              <a:t> </a:t>
            </a:r>
            <a:r>
              <a:rPr lang="el-GR" sz="2600" u="sng" dirty="0" err="1" smtClean="0">
                <a:latin typeface="Calibri" pitchFamily="34" charset="0"/>
                <a:cs typeface="Calibri" pitchFamily="34" charset="0"/>
              </a:rPr>
              <a:t>ἀπὸ</a:t>
            </a:r>
            <a:r>
              <a:rPr lang="el-GR" sz="2600" dirty="0" smtClean="0">
                <a:latin typeface="Calibri" pitchFamily="34" charset="0"/>
                <a:cs typeface="Calibri" pitchFamily="34" charset="0"/>
              </a:rPr>
              <a:t> </a:t>
            </a:r>
            <a:r>
              <a:rPr lang="el-GR" sz="2600" u="sng" dirty="0" err="1" smtClean="0">
                <a:latin typeface="Calibri" pitchFamily="34" charset="0"/>
                <a:cs typeface="Calibri" pitchFamily="34" charset="0"/>
              </a:rPr>
              <a:t>τῆς</a:t>
            </a:r>
            <a:r>
              <a:rPr lang="el-GR" sz="2600" dirty="0" smtClean="0">
                <a:latin typeface="Calibri" pitchFamily="34" charset="0"/>
                <a:cs typeface="Calibri" pitchFamily="34" charset="0"/>
              </a:rPr>
              <a:t> </a:t>
            </a:r>
            <a:r>
              <a:rPr lang="el-GR" sz="2600" u="sng" dirty="0" err="1" smtClean="0">
                <a:latin typeface="Calibri" pitchFamily="34" charset="0"/>
                <a:cs typeface="Calibri" pitchFamily="34" charset="0"/>
              </a:rPr>
              <a:t>αὐτῆς</a:t>
            </a:r>
            <a:r>
              <a:rPr lang="el-GR" sz="2600" dirty="0" smtClean="0">
                <a:latin typeface="Calibri" pitchFamily="34" charset="0"/>
                <a:cs typeface="Calibri" pitchFamily="34" charset="0"/>
              </a:rPr>
              <a:t> </a:t>
            </a:r>
            <a:r>
              <a:rPr lang="el-GR" sz="2600" u="sng" dirty="0" err="1" smtClean="0">
                <a:latin typeface="Calibri" pitchFamily="34" charset="0"/>
                <a:cs typeface="Calibri" pitchFamily="34" charset="0"/>
              </a:rPr>
              <a:t>ἐπισκήψεως</a:t>
            </a:r>
            <a:r>
              <a:rPr lang="el-GR" sz="2600" dirty="0" smtClean="0">
                <a:latin typeface="Calibri" pitchFamily="34" charset="0"/>
                <a:cs typeface="Calibri" pitchFamily="34" charset="0"/>
              </a:rPr>
              <a:t> </a:t>
            </a:r>
            <a:r>
              <a:rPr lang="el-GR" sz="2600" u="sng" dirty="0" err="1" smtClean="0">
                <a:latin typeface="Calibri" pitchFamily="34" charset="0"/>
                <a:cs typeface="Calibri" pitchFamily="34" charset="0"/>
              </a:rPr>
              <a:t>τήν</a:t>
            </a:r>
            <a:r>
              <a:rPr lang="el-GR" sz="2600" dirty="0" smtClean="0">
                <a:latin typeface="Calibri" pitchFamily="34" charset="0"/>
                <a:cs typeface="Calibri" pitchFamily="34" charset="0"/>
              </a:rPr>
              <a:t> </a:t>
            </a:r>
            <a:r>
              <a:rPr lang="el-GR" sz="2600" u="sng" dirty="0" smtClean="0">
                <a:latin typeface="Calibri" pitchFamily="34" charset="0"/>
                <a:cs typeface="Calibri" pitchFamily="34" charset="0"/>
              </a:rPr>
              <a:t>τε</a:t>
            </a:r>
            <a:r>
              <a:rPr lang="el-GR" sz="2600" dirty="0" smtClean="0">
                <a:latin typeface="Calibri" pitchFamily="34" charset="0"/>
                <a:cs typeface="Calibri" pitchFamily="34" charset="0"/>
              </a:rPr>
              <a:t> </a:t>
            </a:r>
            <a:r>
              <a:rPr lang="el-GR" sz="2600" u="sng" dirty="0" err="1" smtClean="0">
                <a:latin typeface="Calibri" pitchFamily="34" charset="0"/>
                <a:cs typeface="Calibri" pitchFamily="34" charset="0"/>
              </a:rPr>
              <a:t>μαρτυρίαν</a:t>
            </a:r>
            <a:r>
              <a:rPr lang="el-GR" sz="2600" dirty="0" smtClean="0">
                <a:latin typeface="Calibri" pitchFamily="34" charset="0"/>
                <a:cs typeface="Calibri" pitchFamily="34" charset="0"/>
              </a:rPr>
              <a:t> </a:t>
            </a:r>
            <a:r>
              <a:rPr lang="el-GR" sz="2600" u="sng" dirty="0" err="1" smtClean="0">
                <a:latin typeface="Calibri" pitchFamily="34" charset="0"/>
                <a:cs typeface="Calibri" pitchFamily="34" charset="0"/>
              </a:rPr>
              <a:t>καὶ</a:t>
            </a:r>
            <a:r>
              <a:rPr lang="el-GR" sz="2600" dirty="0" smtClean="0">
                <a:latin typeface="Calibri" pitchFamily="34" charset="0"/>
                <a:cs typeface="Calibri" pitchFamily="34" charset="0"/>
              </a:rPr>
              <a:t> </a:t>
            </a:r>
            <a:r>
              <a:rPr lang="el-GR" sz="2600" u="sng" dirty="0" err="1" smtClean="0">
                <a:latin typeface="Calibri" pitchFamily="34" charset="0"/>
                <a:cs typeface="Calibri" pitchFamily="34" charset="0"/>
              </a:rPr>
              <a:t>ἐκμαρτυρίαν</a:t>
            </a:r>
            <a:r>
              <a:rPr lang="el-GR" sz="2600" dirty="0" smtClean="0">
                <a:latin typeface="Calibri" pitchFamily="34" charset="0"/>
                <a:cs typeface="Calibri" pitchFamily="34" charset="0"/>
              </a:rPr>
              <a:t> </a:t>
            </a:r>
            <a:r>
              <a:rPr lang="el-GR" sz="2600" u="sng" dirty="0" err="1" smtClean="0">
                <a:latin typeface="Calibri" pitchFamily="34" charset="0"/>
                <a:cs typeface="Calibri" pitchFamily="34" charset="0"/>
              </a:rPr>
              <a:t>ἀγωνίζεσθαι</a:t>
            </a:r>
            <a:r>
              <a:rPr lang="el-GR" sz="2600" dirty="0" smtClean="0">
                <a:latin typeface="Calibri" pitchFamily="34" charset="0"/>
                <a:cs typeface="Calibri" pitchFamily="34" charset="0"/>
              </a:rPr>
              <a:t> </a:t>
            </a:r>
            <a:r>
              <a:rPr lang="el-GR" sz="2600" u="sng" dirty="0" err="1" smtClean="0">
                <a:latin typeface="Calibri" pitchFamily="34" charset="0"/>
                <a:cs typeface="Calibri" pitchFamily="34" charset="0"/>
              </a:rPr>
              <a:t>ἅμα</a:t>
            </a:r>
            <a:r>
              <a:rPr lang="el-GR" sz="2600" dirty="0" smtClean="0">
                <a:latin typeface="Calibri" pitchFamily="34" charset="0"/>
                <a:cs typeface="Calibri" pitchFamily="34" charset="0"/>
              </a:rPr>
              <a:t>, </a:t>
            </a:r>
            <a:r>
              <a:rPr lang="el-GR" sz="2600" u="sng" dirty="0" err="1" smtClean="0">
                <a:latin typeface="Calibri" pitchFamily="34" charset="0"/>
                <a:cs typeface="Calibri" pitchFamily="34" charset="0"/>
              </a:rPr>
              <a:t>ἵν᾽</a:t>
            </a:r>
            <a:r>
              <a:rPr lang="el-GR" sz="2600" dirty="0" smtClean="0">
                <a:latin typeface="Calibri" pitchFamily="34" charset="0"/>
                <a:cs typeface="Calibri" pitchFamily="34" charset="0"/>
              </a:rPr>
              <a:t> </a:t>
            </a:r>
            <a:r>
              <a:rPr lang="el-GR" sz="2600" u="sng" dirty="0" err="1" smtClean="0">
                <a:latin typeface="Calibri" pitchFamily="34" charset="0"/>
                <a:cs typeface="Calibri" pitchFamily="34" charset="0"/>
              </a:rPr>
              <a:t>ἐὰν</a:t>
            </a:r>
            <a:r>
              <a:rPr lang="el-GR" sz="2600" dirty="0" smtClean="0">
                <a:latin typeface="Calibri" pitchFamily="34" charset="0"/>
                <a:cs typeface="Calibri" pitchFamily="34" charset="0"/>
              </a:rPr>
              <a:t> </a:t>
            </a:r>
            <a:r>
              <a:rPr lang="el-GR" sz="2600" u="sng" dirty="0" err="1" smtClean="0">
                <a:latin typeface="Calibri" pitchFamily="34" charset="0"/>
                <a:cs typeface="Calibri" pitchFamily="34" charset="0"/>
              </a:rPr>
              <a:t>μὲν</a:t>
            </a:r>
            <a:r>
              <a:rPr lang="el-GR" sz="2600" dirty="0" smtClean="0">
                <a:latin typeface="Calibri" pitchFamily="34" charset="0"/>
                <a:cs typeface="Calibri" pitchFamily="34" charset="0"/>
              </a:rPr>
              <a:t> </a:t>
            </a:r>
            <a:r>
              <a:rPr lang="el-GR" sz="2600" u="sng" dirty="0" err="1" smtClean="0">
                <a:latin typeface="Calibri" pitchFamily="34" charset="0"/>
                <a:cs typeface="Calibri" pitchFamily="34" charset="0"/>
              </a:rPr>
              <a:t>ἀναδέχηται</a:t>
            </a:r>
            <a:r>
              <a:rPr lang="el-GR" sz="2600" dirty="0" smtClean="0">
                <a:latin typeface="Calibri" pitchFamily="34" charset="0"/>
                <a:cs typeface="Calibri" pitchFamily="34" charset="0"/>
              </a:rPr>
              <a:t> </a:t>
            </a:r>
            <a:r>
              <a:rPr lang="el-GR" sz="2600" u="sng" dirty="0" smtClean="0">
                <a:latin typeface="Calibri" pitchFamily="34" charset="0"/>
                <a:cs typeface="Calibri" pitchFamily="34" charset="0"/>
              </a:rPr>
              <a:t>ὁ</a:t>
            </a:r>
            <a:r>
              <a:rPr lang="el-GR" sz="2600" dirty="0" smtClean="0">
                <a:latin typeface="Calibri" pitchFamily="34" charset="0"/>
                <a:cs typeface="Calibri" pitchFamily="34" charset="0"/>
              </a:rPr>
              <a:t> </a:t>
            </a:r>
            <a:r>
              <a:rPr lang="el-GR" sz="2600" u="sng" dirty="0" err="1" smtClean="0">
                <a:latin typeface="Calibri" pitchFamily="34" charset="0"/>
                <a:cs typeface="Calibri" pitchFamily="34" charset="0"/>
              </a:rPr>
              <a:t>ἐκμαρτυρήσας</a:t>
            </a:r>
            <a:r>
              <a:rPr lang="el-GR" sz="2600" dirty="0" smtClean="0">
                <a:latin typeface="Calibri" pitchFamily="34" charset="0"/>
                <a:cs typeface="Calibri" pitchFamily="34" charset="0"/>
              </a:rPr>
              <a:t>, </a:t>
            </a:r>
            <a:r>
              <a:rPr lang="el-GR" sz="2600" u="sng" dirty="0" err="1" smtClean="0">
                <a:latin typeface="Calibri" pitchFamily="34" charset="0"/>
                <a:cs typeface="Calibri" pitchFamily="34" charset="0"/>
              </a:rPr>
              <a:t>ἐκεῖνος</a:t>
            </a:r>
            <a:r>
              <a:rPr lang="el-GR" sz="2600" dirty="0" smtClean="0">
                <a:latin typeface="Calibri" pitchFamily="34" charset="0"/>
                <a:cs typeface="Calibri" pitchFamily="34" charset="0"/>
              </a:rPr>
              <a:t> </a:t>
            </a:r>
            <a:r>
              <a:rPr lang="el-GR" sz="2600" u="sng" dirty="0" err="1" smtClean="0">
                <a:latin typeface="Calibri" pitchFamily="34" charset="0"/>
                <a:cs typeface="Calibri" pitchFamily="34" charset="0"/>
              </a:rPr>
              <a:t>ὑπόδικος</a:t>
            </a:r>
            <a:r>
              <a:rPr lang="el-GR" sz="2600" dirty="0" smtClean="0">
                <a:latin typeface="Calibri" pitchFamily="34" charset="0"/>
                <a:cs typeface="Calibri" pitchFamily="34" charset="0"/>
              </a:rPr>
              <a:t> </a:t>
            </a:r>
            <a:r>
              <a:rPr lang="el-GR" sz="2600" u="sng" dirty="0" smtClean="0">
                <a:latin typeface="Calibri" pitchFamily="34" charset="0"/>
                <a:cs typeface="Calibri" pitchFamily="34" charset="0"/>
              </a:rPr>
              <a:t>ᾖ</a:t>
            </a:r>
            <a:r>
              <a:rPr lang="el-GR" sz="2600" dirty="0" smtClean="0">
                <a:latin typeface="Calibri" pitchFamily="34" charset="0"/>
                <a:cs typeface="Calibri" pitchFamily="34" charset="0"/>
              </a:rPr>
              <a:t> </a:t>
            </a:r>
            <a:r>
              <a:rPr lang="el-GR" sz="2600" u="sng" dirty="0" err="1" smtClean="0">
                <a:latin typeface="Calibri" pitchFamily="34" charset="0"/>
                <a:cs typeface="Calibri" pitchFamily="34" charset="0"/>
              </a:rPr>
              <a:t>τῶν</a:t>
            </a:r>
            <a:r>
              <a:rPr lang="el-GR" sz="2600" dirty="0" smtClean="0">
                <a:latin typeface="Calibri" pitchFamily="34" charset="0"/>
                <a:cs typeface="Calibri" pitchFamily="34" charset="0"/>
              </a:rPr>
              <a:t> </a:t>
            </a:r>
            <a:r>
              <a:rPr lang="el-GR" sz="2600" u="sng" dirty="0" err="1" smtClean="0">
                <a:latin typeface="Calibri" pitchFamily="34" charset="0"/>
                <a:cs typeface="Calibri" pitchFamily="34" charset="0"/>
              </a:rPr>
              <a:t>ψευδομαρτυρίων</a:t>
            </a:r>
            <a:r>
              <a:rPr lang="el-GR" sz="2600" dirty="0" smtClean="0">
                <a:latin typeface="Calibri" pitchFamily="34" charset="0"/>
                <a:cs typeface="Calibri" pitchFamily="34" charset="0"/>
              </a:rPr>
              <a:t>, </a:t>
            </a:r>
            <a:r>
              <a:rPr lang="el-GR" sz="2600" u="sng" dirty="0" err="1" smtClean="0">
                <a:latin typeface="Calibri" pitchFamily="34" charset="0"/>
                <a:cs typeface="Calibri" pitchFamily="34" charset="0"/>
              </a:rPr>
              <a:t>ἐὰν</a:t>
            </a:r>
            <a:r>
              <a:rPr lang="el-GR" sz="2600" dirty="0" smtClean="0">
                <a:latin typeface="Calibri" pitchFamily="34" charset="0"/>
                <a:cs typeface="Calibri" pitchFamily="34" charset="0"/>
              </a:rPr>
              <a:t> </a:t>
            </a:r>
            <a:r>
              <a:rPr lang="el-GR" sz="2600" u="sng" dirty="0" err="1" smtClean="0">
                <a:latin typeface="Calibri" pitchFamily="34" charset="0"/>
                <a:cs typeface="Calibri" pitchFamily="34" charset="0"/>
              </a:rPr>
              <a:t>δὲ</a:t>
            </a:r>
            <a:r>
              <a:rPr lang="el-GR" sz="2600" dirty="0" smtClean="0">
                <a:latin typeface="Calibri" pitchFamily="34" charset="0"/>
                <a:cs typeface="Calibri" pitchFamily="34" charset="0"/>
              </a:rPr>
              <a:t> </a:t>
            </a:r>
            <a:r>
              <a:rPr lang="el-GR" sz="2600" u="sng" dirty="0" err="1" smtClean="0">
                <a:latin typeface="Calibri" pitchFamily="34" charset="0"/>
                <a:cs typeface="Calibri" pitchFamily="34" charset="0"/>
              </a:rPr>
              <a:t>μὴ</a:t>
            </a:r>
            <a:r>
              <a:rPr lang="el-GR" sz="2600" dirty="0" smtClean="0">
                <a:latin typeface="Calibri" pitchFamily="34" charset="0"/>
                <a:cs typeface="Calibri" pitchFamily="34" charset="0"/>
              </a:rPr>
              <a:t> </a:t>
            </a:r>
            <a:r>
              <a:rPr lang="el-GR" sz="2600" u="sng" dirty="0" err="1" smtClean="0">
                <a:latin typeface="Calibri" pitchFamily="34" charset="0"/>
                <a:cs typeface="Calibri" pitchFamily="34" charset="0"/>
              </a:rPr>
              <a:t>ἀναδέχηται</a:t>
            </a:r>
            <a:r>
              <a:rPr lang="el-GR" sz="2600" dirty="0" smtClean="0">
                <a:latin typeface="Calibri" pitchFamily="34" charset="0"/>
                <a:cs typeface="Calibri" pitchFamily="34" charset="0"/>
              </a:rPr>
              <a:t>, </a:t>
            </a:r>
            <a:r>
              <a:rPr lang="el-GR" sz="2600" u="sng" dirty="0" err="1" smtClean="0">
                <a:latin typeface="Calibri" pitchFamily="34" charset="0"/>
                <a:cs typeface="Calibri" pitchFamily="34" charset="0"/>
              </a:rPr>
              <a:t>οἱ</a:t>
            </a:r>
            <a:r>
              <a:rPr lang="el-GR" sz="2600" dirty="0" smtClean="0">
                <a:latin typeface="Calibri" pitchFamily="34" charset="0"/>
                <a:cs typeface="Calibri" pitchFamily="34" charset="0"/>
              </a:rPr>
              <a:t> </a:t>
            </a:r>
            <a:r>
              <a:rPr lang="el-GR" sz="2600" u="sng" dirty="0" err="1" smtClean="0">
                <a:latin typeface="Calibri" pitchFamily="34" charset="0"/>
                <a:cs typeface="Calibri" pitchFamily="34" charset="0"/>
              </a:rPr>
              <a:t>μαρτυρήσαντες</a:t>
            </a:r>
            <a:r>
              <a:rPr lang="el-GR" sz="2600" dirty="0" smtClean="0">
                <a:latin typeface="Calibri" pitchFamily="34" charset="0"/>
                <a:cs typeface="Calibri" pitchFamily="34" charset="0"/>
              </a:rPr>
              <a:t> </a:t>
            </a:r>
            <a:r>
              <a:rPr lang="el-GR" sz="2600" u="sng" dirty="0" err="1" smtClean="0">
                <a:latin typeface="Calibri" pitchFamily="34" charset="0"/>
                <a:cs typeface="Calibri" pitchFamily="34" charset="0"/>
              </a:rPr>
              <a:t>τὴν</a:t>
            </a:r>
            <a:r>
              <a:rPr lang="el-GR" sz="2600" dirty="0" smtClean="0">
                <a:latin typeface="Calibri" pitchFamily="34" charset="0"/>
                <a:cs typeface="Calibri" pitchFamily="34" charset="0"/>
              </a:rPr>
              <a:t> </a:t>
            </a:r>
            <a:r>
              <a:rPr lang="el-GR" sz="2600" u="sng" dirty="0" err="1" smtClean="0">
                <a:latin typeface="Calibri" pitchFamily="34" charset="0"/>
                <a:cs typeface="Calibri" pitchFamily="34" charset="0"/>
              </a:rPr>
              <a:t>ἐκμαρτυρίαν</a:t>
            </a:r>
            <a:r>
              <a:rPr lang="el-GR" sz="2600" dirty="0" smtClean="0">
                <a:latin typeface="Calibri" pitchFamily="34" charset="0"/>
                <a:cs typeface="Calibri" pitchFamily="34" charset="0"/>
              </a:rPr>
              <a:t>.</a:t>
            </a:r>
            <a:endParaRPr lang="en-GB" sz="2600" dirty="0" smtClean="0">
              <a:latin typeface="Calibri" pitchFamily="34" charset="0"/>
              <a:cs typeface="Calibri" pitchFamily="34" charset="0"/>
            </a:endParaRPr>
          </a:p>
          <a:p>
            <a:r>
              <a:rPr lang="el-GR" sz="2600" dirty="0" smtClean="0">
                <a:latin typeface="Calibri" pitchFamily="34" charset="0"/>
                <a:cs typeface="Calibri" pitchFamily="34" charset="0"/>
              </a:rPr>
              <a:t>Οι νόμοι όμως δεν το λένε αυτό, αλλά ορίζουν ότι ένας άνθρωπος μπορεί να δώσει μαρτυρία σε ό, τι γνωρίζει ή σε πράγματα που ήταν παρών και ότι η κατάθεσή του πρέπει να δεσμευθεί να είναι γραπτή, ώστε να μην μπορεί να αφαιρέσει κάτι από αυτό που είναι γραμμένο ή να προσθέσει κάτι σε αυτό. [7] Μαρτυρία που βασίζεται σε φήμη δεν μπορεί να γίνει δεκτή από έναν ζωντανό άνθρωπο, αλλά μόνο από έναν νεκρό. Αλλά για τους άρρωστους ή απουσιάζοντες από τη χώρα επιτρέπουν την εισαγωγή μαρτυρίας υπό την προϋπόθεση ότι είναι έγγραφη και ο απουσιάζων μάρτυρας και ο μάρτυρας που παρουσιάζει τη μαρτυρία θα είναι εξίσου υπόλογοι στην ίδια διαδικασία, έτσι ώστε αν ο απών μάρτυρας επιβεβαιώσει τη μαρτυρία του, θα είναι υπόλογος σε δίκη </a:t>
            </a:r>
            <a:r>
              <a:rPr lang="el-GR" sz="2600" dirty="0" err="1" smtClean="0">
                <a:latin typeface="Calibri" pitchFamily="34" charset="0"/>
                <a:cs typeface="Calibri" pitchFamily="34" charset="0"/>
              </a:rPr>
              <a:t>ψευδομαρτυρίων</a:t>
            </a:r>
            <a:r>
              <a:rPr lang="el-GR" sz="2600" dirty="0" smtClean="0">
                <a:latin typeface="Calibri" pitchFamily="34" charset="0"/>
                <a:cs typeface="Calibri" pitchFamily="34" charset="0"/>
              </a:rPr>
              <a:t>, και εάν δεν επιβεβαιώσει, εκείνος που την παρουσιάζει θα είναι υπόλογος.  </a:t>
            </a:r>
            <a:endParaRPr lang="en-GB" sz="2600" dirty="0" smtClean="0">
              <a:latin typeface="Calibri" pitchFamily="34" charset="0"/>
              <a:cs typeface="Calibri" pitchFamily="34" charset="0"/>
            </a:endParaRPr>
          </a:p>
          <a:p>
            <a:pPr>
              <a:buNone/>
            </a:pPr>
            <a:endParaRPr lang="en-GB" sz="2600" dirty="0" smtClean="0">
              <a:latin typeface="Calibri" pitchFamily="34" charset="0"/>
              <a:cs typeface="Calibri" pitchFamily="34" charset="0"/>
            </a:endParaRPr>
          </a:p>
          <a:p>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274638"/>
            <a:ext cx="7567642" cy="511156"/>
          </a:xfrm>
        </p:spPr>
        <p:txBody>
          <a:bodyPr>
            <a:normAutofit fontScale="90000"/>
          </a:bodyPr>
          <a:lstStyle/>
          <a:p>
            <a:pPr algn="ctr"/>
            <a:r>
              <a:rPr lang="el-GR" b="1" dirty="0" smtClean="0">
                <a:solidFill>
                  <a:schemeClr val="tx1"/>
                </a:solidFill>
                <a:latin typeface="Calibri" pitchFamily="34" charset="0"/>
                <a:cs typeface="Calibri" pitchFamily="34" charset="0"/>
              </a:rPr>
              <a:t>ΔΙΚΗ ΨΕΥΔΟΜΑΡΤΥΡΙΩΝ</a:t>
            </a:r>
            <a:endParaRPr lang="en-GB" dirty="0"/>
          </a:p>
        </p:txBody>
      </p:sp>
      <p:sp>
        <p:nvSpPr>
          <p:cNvPr id="3" name="2 - Θέση περιεχομένου"/>
          <p:cNvSpPr>
            <a:spLocks noGrp="1"/>
          </p:cNvSpPr>
          <p:nvPr>
            <p:ph sz="quarter" idx="1"/>
          </p:nvPr>
        </p:nvSpPr>
        <p:spPr>
          <a:xfrm>
            <a:off x="428596" y="1071546"/>
            <a:ext cx="7496204" cy="5402406"/>
          </a:xfrm>
        </p:spPr>
        <p:txBody>
          <a:bodyPr>
            <a:normAutofit/>
          </a:bodyPr>
          <a:lstStyle/>
          <a:p>
            <a:r>
              <a:rPr lang="el-GR" dirty="0" smtClean="0">
                <a:latin typeface="Calibri" pitchFamily="34" charset="0"/>
                <a:cs typeface="Calibri" pitchFamily="34" charset="0"/>
              </a:rPr>
              <a:t>Οι νόμοι ορίζουν ότι κάποιος θα πρέπει να δίνει μαρτυρία για </a:t>
            </a:r>
            <a:r>
              <a:rPr lang="el-GR" dirty="0" err="1" smtClean="0">
                <a:latin typeface="Calibri" pitchFamily="34" charset="0"/>
                <a:cs typeface="Calibri" pitchFamily="34" charset="0"/>
              </a:rPr>
              <a:t>ό,τι</a:t>
            </a:r>
            <a:r>
              <a:rPr lang="el-GR" dirty="0" smtClean="0">
                <a:latin typeface="Calibri" pitchFamily="34" charset="0"/>
                <a:cs typeface="Calibri" pitchFamily="34" charset="0"/>
              </a:rPr>
              <a:t> γνωρίζει  ή για γεγονότα στα οποία ήταν παρών, και ότι η μαρτυρία αυτή θα πρέπει να καταγράφεται σε ένα αρχείο, ώστε κανείς να μη μπορεί να αφαιρέσει ή να προσθέσει κάτι στο γραπτό κείμενο. Δεν επιτρέπουν μαρτυρία που βασίζεται σε φήμη ενώ κάποιος είναι ακόμα ζωντανός, αλλά μόνο μετά τον θάνατό του. Εντούτοις, το Αττικό δίκαιο δίνει τη δυνατότητα </a:t>
            </a:r>
            <a:r>
              <a:rPr lang="el-GR" dirty="0" err="1" smtClean="0">
                <a:latin typeface="Calibri" pitchFamily="34" charset="0"/>
                <a:cs typeface="Calibri" pitchFamily="34" charset="0"/>
              </a:rPr>
              <a:t>επανεκδίκασης</a:t>
            </a:r>
            <a:r>
              <a:rPr lang="el-GR" dirty="0" smtClean="0">
                <a:latin typeface="Calibri" pitchFamily="34" charset="0"/>
                <a:cs typeface="Calibri" pitchFamily="34" charset="0"/>
              </a:rPr>
              <a:t> μιας υπόθεση με τη </a:t>
            </a:r>
            <a:r>
              <a:rPr lang="el-GR" i="1" dirty="0" smtClean="0">
                <a:latin typeface="Calibri" pitchFamily="34" charset="0"/>
                <a:cs typeface="Calibri" pitchFamily="34" charset="0"/>
              </a:rPr>
              <a:t>δίκη </a:t>
            </a:r>
            <a:r>
              <a:rPr lang="el-GR" i="1" dirty="0" err="1" smtClean="0">
                <a:latin typeface="Calibri" pitchFamily="34" charset="0"/>
                <a:cs typeface="Calibri" pitchFamily="34" charset="0"/>
              </a:rPr>
              <a:t>ψευδομαρτυρίων</a:t>
            </a:r>
            <a:r>
              <a:rPr lang="el-GR" i="1" dirty="0" smtClean="0">
                <a:latin typeface="Calibri" pitchFamily="34" charset="0"/>
                <a:cs typeface="Calibri" pitchFamily="34" charset="0"/>
              </a:rPr>
              <a:t> </a:t>
            </a:r>
            <a:r>
              <a:rPr lang="el-GR" dirty="0" smtClean="0">
                <a:latin typeface="Calibri" pitchFamily="34" charset="0"/>
                <a:cs typeface="Calibri" pitchFamily="34" charset="0"/>
              </a:rPr>
              <a:t>χωρίς να υπεισέρχεται στη φύση της μαρτυρίας που παρουσιάσθηκε στην αρχική δίκη, αν δηλαδή είναι αληθής ή ψευδής, εφόσον αυτό το ερώτημα αφορούσε κυρίως το πλαίσιο της κυρίας δράσης της δίκης στην οποία είχε και παρουσιασθεί.</a:t>
            </a:r>
            <a:endParaRPr lang="en-GB" dirty="0" smtClean="0">
              <a:latin typeface="Calibri" pitchFamily="34" charset="0"/>
              <a:cs typeface="Calibri" pitchFamily="34" charset="0"/>
            </a:endParaRPr>
          </a:p>
          <a:p>
            <a:endParaRPr lang="en-GB" dirty="0">
              <a:latin typeface="Calibri" pitchFamily="34" charset="0"/>
              <a:cs typeface="Calibri"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7496204" cy="439718"/>
          </a:xfrm>
        </p:spPr>
        <p:txBody>
          <a:bodyPr>
            <a:normAutofit fontScale="90000"/>
          </a:bodyPr>
          <a:lstStyle/>
          <a:p>
            <a:pPr algn="ctr"/>
            <a:r>
              <a:rPr lang="el-GR" b="1" dirty="0" smtClean="0">
                <a:solidFill>
                  <a:schemeClr val="tx1"/>
                </a:solidFill>
                <a:latin typeface="Calibri" pitchFamily="34" charset="0"/>
                <a:cs typeface="Calibri" pitchFamily="34" charset="0"/>
              </a:rPr>
              <a:t>ΔΙΚΗ ΨΕΥΔΟΜΑΡΤΥΡΙΩΝ</a:t>
            </a:r>
            <a:endParaRPr lang="en-GB" dirty="0"/>
          </a:p>
        </p:txBody>
      </p:sp>
      <p:sp>
        <p:nvSpPr>
          <p:cNvPr id="3" name="2 - Θέση περιεχομένου"/>
          <p:cNvSpPr>
            <a:spLocks noGrp="1"/>
          </p:cNvSpPr>
          <p:nvPr>
            <p:ph sz="quarter" idx="1"/>
          </p:nvPr>
        </p:nvSpPr>
        <p:spPr>
          <a:xfrm>
            <a:off x="428596" y="857232"/>
            <a:ext cx="7496204" cy="5715040"/>
          </a:xfrm>
        </p:spPr>
        <p:txBody>
          <a:bodyPr>
            <a:normAutofit fontScale="77500" lnSpcReduction="20000"/>
          </a:bodyPr>
          <a:lstStyle/>
          <a:p>
            <a:r>
              <a:rPr lang="el-GR" dirty="0" smtClean="0">
                <a:latin typeface="Calibri" pitchFamily="34" charset="0"/>
                <a:cs typeface="Calibri" pitchFamily="34" charset="0"/>
              </a:rPr>
              <a:t>Σύμφωνα με την </a:t>
            </a:r>
            <a:r>
              <a:rPr lang="el-GR" i="1" dirty="0" smtClean="0">
                <a:latin typeface="Calibri" pitchFamily="34" charset="0"/>
                <a:cs typeface="Calibri" pitchFamily="34" charset="0"/>
              </a:rPr>
              <a:t>Αθηναίων Πολιτεία</a:t>
            </a:r>
            <a:r>
              <a:rPr lang="el-GR" dirty="0" smtClean="0">
                <a:latin typeface="Calibri" pitchFamily="34" charset="0"/>
                <a:cs typeface="Calibri" pitchFamily="34" charset="0"/>
              </a:rPr>
              <a:t> 68.4, η επίκληση για την ενεργοποίηση μιας </a:t>
            </a:r>
            <a:r>
              <a:rPr lang="el-GR" i="1" dirty="0" smtClean="0">
                <a:latin typeface="Calibri" pitchFamily="34" charset="0"/>
                <a:cs typeface="Calibri" pitchFamily="34" charset="0"/>
              </a:rPr>
              <a:t>δίκης</a:t>
            </a:r>
            <a:r>
              <a:rPr lang="el-GR" dirty="0" smtClean="0">
                <a:latin typeface="Calibri" pitchFamily="34" charset="0"/>
                <a:cs typeface="Calibri" pitchFamily="34" charset="0"/>
              </a:rPr>
              <a:t> </a:t>
            </a:r>
            <a:r>
              <a:rPr lang="el-GR" i="1" dirty="0" err="1" smtClean="0">
                <a:latin typeface="Calibri" pitchFamily="34" charset="0"/>
                <a:cs typeface="Calibri" pitchFamily="34" charset="0"/>
              </a:rPr>
              <a:t>ψευδομαρτυρίων</a:t>
            </a:r>
            <a:r>
              <a:rPr lang="el-GR" dirty="0" smtClean="0">
                <a:latin typeface="Calibri" pitchFamily="34" charset="0"/>
                <a:cs typeface="Calibri" pitchFamily="34" charset="0"/>
              </a:rPr>
              <a:t> θα μπορούσε να γίνει μόνο πριν ξεκινήσει η ψηφοφορία</a:t>
            </a:r>
            <a:r>
              <a:rPr lang="el-GR" b="1" dirty="0" smtClean="0">
                <a:latin typeface="Calibri" pitchFamily="34" charset="0"/>
                <a:cs typeface="Calibri" pitchFamily="34" charset="0"/>
              </a:rPr>
              <a:t>:</a:t>
            </a:r>
            <a:endParaRPr lang="en-GB" dirty="0" smtClean="0">
              <a:latin typeface="Calibri" pitchFamily="34" charset="0"/>
              <a:cs typeface="Calibri" pitchFamily="34" charset="0"/>
            </a:endParaRPr>
          </a:p>
          <a:p>
            <a:r>
              <a:rPr lang="en-US" b="1" i="1" dirty="0" err="1" smtClean="0">
                <a:latin typeface="Calibri" pitchFamily="34" charset="0"/>
                <a:cs typeface="Calibri" pitchFamily="34" charset="0"/>
              </a:rPr>
              <a:t>Ath</a:t>
            </a:r>
            <a:r>
              <a:rPr lang="el-GR" b="1" i="1" dirty="0" smtClean="0">
                <a:latin typeface="Calibri" pitchFamily="34" charset="0"/>
                <a:cs typeface="Calibri" pitchFamily="34" charset="0"/>
              </a:rPr>
              <a:t>.</a:t>
            </a:r>
            <a:r>
              <a:rPr lang="en-US" b="1" i="1" dirty="0" err="1" smtClean="0">
                <a:latin typeface="Calibri" pitchFamily="34" charset="0"/>
                <a:cs typeface="Calibri" pitchFamily="34" charset="0"/>
              </a:rPr>
              <a:t>Pol</a:t>
            </a:r>
            <a:r>
              <a:rPr lang="el-GR" b="1" i="1" dirty="0" smtClean="0">
                <a:latin typeface="Calibri" pitchFamily="34" charset="0"/>
                <a:cs typeface="Calibri" pitchFamily="34" charset="0"/>
              </a:rPr>
              <a:t>. </a:t>
            </a:r>
            <a:r>
              <a:rPr lang="el-GR" b="1" dirty="0" smtClean="0">
                <a:latin typeface="Calibri" pitchFamily="34" charset="0"/>
                <a:cs typeface="Calibri" pitchFamily="34" charset="0"/>
              </a:rPr>
              <a:t>68.4</a:t>
            </a:r>
            <a:endParaRPr lang="en-GB" dirty="0" smtClean="0">
              <a:latin typeface="Calibri" pitchFamily="34" charset="0"/>
              <a:cs typeface="Calibri" pitchFamily="34" charset="0"/>
            </a:endParaRPr>
          </a:p>
          <a:p>
            <a:r>
              <a:rPr lang="el-GR" dirty="0" smtClean="0">
                <a:latin typeface="Calibri" pitchFamily="34" charset="0"/>
                <a:cs typeface="Calibri" pitchFamily="34" charset="0"/>
              </a:rPr>
              <a:t>[4] </a:t>
            </a:r>
            <a:r>
              <a:rPr lang="el-GR" dirty="0" err="1" smtClean="0">
                <a:latin typeface="Calibri" pitchFamily="34" charset="0"/>
                <a:cs typeface="Calibri" pitchFamily="34" charset="0"/>
              </a:rPr>
              <a:t>ἐπειδὰν</a:t>
            </a:r>
            <a:r>
              <a:rPr lang="el-GR" dirty="0" smtClean="0">
                <a:latin typeface="Calibri" pitchFamily="34" charset="0"/>
                <a:cs typeface="Calibri" pitchFamily="34" charset="0"/>
              </a:rPr>
              <a:t> </a:t>
            </a:r>
            <a:r>
              <a:rPr lang="el-GR" dirty="0" err="1" smtClean="0">
                <a:latin typeface="Calibri" pitchFamily="34" charset="0"/>
                <a:cs typeface="Calibri" pitchFamily="34" charset="0"/>
              </a:rPr>
              <a:t>δὲ</a:t>
            </a:r>
            <a:r>
              <a:rPr lang="el-GR" dirty="0" smtClean="0">
                <a:latin typeface="Calibri" pitchFamily="34" charset="0"/>
                <a:cs typeface="Calibri" pitchFamily="34" charset="0"/>
              </a:rPr>
              <a:t> </a:t>
            </a:r>
            <a:r>
              <a:rPr lang="el-GR" dirty="0" err="1" smtClean="0">
                <a:latin typeface="Calibri" pitchFamily="34" charset="0"/>
                <a:cs typeface="Calibri" pitchFamily="34" charset="0"/>
              </a:rPr>
              <a:t>διαψηφίζεσθαι</a:t>
            </a:r>
            <a:r>
              <a:rPr lang="el-GR" dirty="0" smtClean="0">
                <a:latin typeface="Calibri" pitchFamily="34" charset="0"/>
                <a:cs typeface="Calibri" pitchFamily="34" charset="0"/>
              </a:rPr>
              <a:t> </a:t>
            </a:r>
            <a:r>
              <a:rPr lang="el-GR" dirty="0" err="1" smtClean="0">
                <a:latin typeface="Calibri" pitchFamily="34" charset="0"/>
                <a:cs typeface="Calibri" pitchFamily="34" charset="0"/>
              </a:rPr>
              <a:t>μέλλωσιν</a:t>
            </a:r>
            <a:r>
              <a:rPr lang="el-GR" dirty="0" smtClean="0">
                <a:latin typeface="Calibri" pitchFamily="34" charset="0"/>
                <a:cs typeface="Calibri" pitchFamily="34" charset="0"/>
              </a:rPr>
              <a:t> </a:t>
            </a:r>
            <a:r>
              <a:rPr lang="el-GR" dirty="0" err="1" smtClean="0">
                <a:latin typeface="Calibri" pitchFamily="34" charset="0"/>
                <a:cs typeface="Calibri" pitchFamily="34" charset="0"/>
              </a:rPr>
              <a:t>οἱ</a:t>
            </a:r>
            <a:r>
              <a:rPr lang="el-GR" dirty="0" smtClean="0">
                <a:latin typeface="Calibri" pitchFamily="34" charset="0"/>
                <a:cs typeface="Calibri" pitchFamily="34" charset="0"/>
              </a:rPr>
              <a:t> δικασταί, ὁ κήρυξ </a:t>
            </a:r>
            <a:r>
              <a:rPr lang="el-GR" dirty="0" err="1" smtClean="0">
                <a:latin typeface="Calibri" pitchFamily="34" charset="0"/>
                <a:cs typeface="Calibri" pitchFamily="34" charset="0"/>
              </a:rPr>
              <a:t>ἀγορεύει</a:t>
            </a:r>
            <a:r>
              <a:rPr lang="el-GR" dirty="0" smtClean="0">
                <a:latin typeface="Calibri" pitchFamily="34" charset="0"/>
                <a:cs typeface="Calibri" pitchFamily="34" charset="0"/>
              </a:rPr>
              <a:t> </a:t>
            </a:r>
            <a:r>
              <a:rPr lang="el-GR" dirty="0" err="1" smtClean="0">
                <a:latin typeface="Calibri" pitchFamily="34" charset="0"/>
                <a:cs typeface="Calibri" pitchFamily="34" charset="0"/>
              </a:rPr>
              <a:t>πρῶτον</a:t>
            </a:r>
            <a:r>
              <a:rPr lang="el-GR" dirty="0" smtClean="0">
                <a:latin typeface="Calibri" pitchFamily="34" charset="0"/>
                <a:cs typeface="Calibri" pitchFamily="34" charset="0"/>
              </a:rPr>
              <a:t>, </a:t>
            </a:r>
            <a:r>
              <a:rPr lang="el-GR" dirty="0" err="1" smtClean="0">
                <a:latin typeface="Calibri" pitchFamily="34" charset="0"/>
                <a:cs typeface="Calibri" pitchFamily="34" charset="0"/>
              </a:rPr>
              <a:t>ἂν</a:t>
            </a:r>
            <a:r>
              <a:rPr lang="el-GR" dirty="0" smtClean="0">
                <a:latin typeface="Calibri" pitchFamily="34" charset="0"/>
                <a:cs typeface="Calibri" pitchFamily="34" charset="0"/>
              </a:rPr>
              <a:t> </a:t>
            </a:r>
            <a:r>
              <a:rPr lang="el-GR" dirty="0" err="1" smtClean="0">
                <a:latin typeface="Calibri" pitchFamily="34" charset="0"/>
                <a:cs typeface="Calibri" pitchFamily="34" charset="0"/>
              </a:rPr>
              <a:t>ἐπισκήπτωνται</a:t>
            </a:r>
            <a:r>
              <a:rPr lang="el-GR" dirty="0" smtClean="0">
                <a:latin typeface="Calibri" pitchFamily="34" charset="0"/>
                <a:cs typeface="Calibri" pitchFamily="34" charset="0"/>
              </a:rPr>
              <a:t> </a:t>
            </a:r>
            <a:r>
              <a:rPr lang="el-GR" dirty="0" err="1" smtClean="0">
                <a:latin typeface="Calibri" pitchFamily="34" charset="0"/>
                <a:cs typeface="Calibri" pitchFamily="34" charset="0"/>
              </a:rPr>
              <a:t>οἱ</a:t>
            </a:r>
            <a:r>
              <a:rPr lang="el-GR" dirty="0" smtClean="0">
                <a:latin typeface="Calibri" pitchFamily="34" charset="0"/>
                <a:cs typeface="Calibri" pitchFamily="34" charset="0"/>
              </a:rPr>
              <a:t> </a:t>
            </a:r>
            <a:r>
              <a:rPr lang="el-GR" dirty="0" err="1" smtClean="0">
                <a:latin typeface="Calibri" pitchFamily="34" charset="0"/>
                <a:cs typeface="Calibri" pitchFamily="34" charset="0"/>
              </a:rPr>
              <a:t>ἀντίδικοι</a:t>
            </a:r>
            <a:r>
              <a:rPr lang="el-GR" dirty="0" smtClean="0">
                <a:latin typeface="Calibri" pitchFamily="34" charset="0"/>
                <a:cs typeface="Calibri" pitchFamily="34" charset="0"/>
              </a:rPr>
              <a:t> </a:t>
            </a:r>
            <a:r>
              <a:rPr lang="el-GR" dirty="0" err="1" smtClean="0">
                <a:latin typeface="Calibri" pitchFamily="34" charset="0"/>
                <a:cs typeface="Calibri" pitchFamily="34" charset="0"/>
              </a:rPr>
              <a:t>ταῖς</a:t>
            </a:r>
            <a:r>
              <a:rPr lang="el-GR" dirty="0" smtClean="0">
                <a:latin typeface="Calibri" pitchFamily="34" charset="0"/>
                <a:cs typeface="Calibri" pitchFamily="34" charset="0"/>
              </a:rPr>
              <a:t> </a:t>
            </a:r>
            <a:r>
              <a:rPr lang="el-GR" dirty="0" err="1" smtClean="0">
                <a:latin typeface="Calibri" pitchFamily="34" charset="0"/>
                <a:cs typeface="Calibri" pitchFamily="34" charset="0"/>
              </a:rPr>
              <a:t>μαρτυρίαις</a:t>
            </a:r>
            <a:r>
              <a:rPr lang="el-GR" dirty="0" smtClean="0">
                <a:latin typeface="Calibri" pitchFamily="34" charset="0"/>
                <a:cs typeface="Calibri" pitchFamily="34" charset="0"/>
              </a:rPr>
              <a:t>: </a:t>
            </a:r>
            <a:r>
              <a:rPr lang="el-GR" dirty="0" err="1" smtClean="0">
                <a:latin typeface="Calibri" pitchFamily="34" charset="0"/>
                <a:cs typeface="Calibri" pitchFamily="34" charset="0"/>
              </a:rPr>
              <a:t>οὐ</a:t>
            </a:r>
            <a:r>
              <a:rPr lang="el-GR" dirty="0" smtClean="0">
                <a:latin typeface="Calibri" pitchFamily="34" charset="0"/>
                <a:cs typeface="Calibri" pitchFamily="34" charset="0"/>
              </a:rPr>
              <a:t> </a:t>
            </a:r>
            <a:r>
              <a:rPr lang="el-GR" dirty="0" err="1" smtClean="0">
                <a:latin typeface="Calibri" pitchFamily="34" charset="0"/>
                <a:cs typeface="Calibri" pitchFamily="34" charset="0"/>
              </a:rPr>
              <a:t>γὰρ</a:t>
            </a:r>
            <a:r>
              <a:rPr lang="el-GR" dirty="0" smtClean="0">
                <a:latin typeface="Calibri" pitchFamily="34" charset="0"/>
                <a:cs typeface="Calibri" pitchFamily="34" charset="0"/>
              </a:rPr>
              <a:t> </a:t>
            </a:r>
            <a:r>
              <a:rPr lang="el-GR" dirty="0" err="1" smtClean="0">
                <a:latin typeface="Calibri" pitchFamily="34" charset="0"/>
                <a:cs typeface="Calibri" pitchFamily="34" charset="0"/>
              </a:rPr>
              <a:t>ἔστιν</a:t>
            </a:r>
            <a:r>
              <a:rPr lang="el-GR" dirty="0" smtClean="0">
                <a:latin typeface="Calibri" pitchFamily="34" charset="0"/>
                <a:cs typeface="Calibri" pitchFamily="34" charset="0"/>
              </a:rPr>
              <a:t> </a:t>
            </a:r>
            <a:r>
              <a:rPr lang="el-GR" dirty="0" err="1" smtClean="0">
                <a:latin typeface="Calibri" pitchFamily="34" charset="0"/>
                <a:cs typeface="Calibri" pitchFamily="34" charset="0"/>
              </a:rPr>
              <a:t>ἐπισκήψασθαι</a:t>
            </a:r>
            <a:r>
              <a:rPr lang="el-GR" dirty="0" smtClean="0">
                <a:latin typeface="Calibri" pitchFamily="34" charset="0"/>
                <a:cs typeface="Calibri" pitchFamily="34" charset="0"/>
              </a:rPr>
              <a:t>, </a:t>
            </a:r>
            <a:r>
              <a:rPr lang="el-GR" dirty="0" err="1" smtClean="0">
                <a:latin typeface="Calibri" pitchFamily="34" charset="0"/>
                <a:cs typeface="Calibri" pitchFamily="34" charset="0"/>
              </a:rPr>
              <a:t>ὅταν</a:t>
            </a:r>
            <a:r>
              <a:rPr lang="el-GR" dirty="0" smtClean="0">
                <a:latin typeface="Calibri" pitchFamily="34" charset="0"/>
                <a:cs typeface="Calibri" pitchFamily="34" charset="0"/>
              </a:rPr>
              <a:t> </a:t>
            </a:r>
            <a:r>
              <a:rPr lang="el-GR" dirty="0" err="1" smtClean="0">
                <a:latin typeface="Calibri" pitchFamily="34" charset="0"/>
                <a:cs typeface="Calibri" pitchFamily="34" charset="0"/>
              </a:rPr>
              <a:t>ἄρξωνται</a:t>
            </a:r>
            <a:r>
              <a:rPr lang="el-GR" dirty="0" smtClean="0">
                <a:latin typeface="Calibri" pitchFamily="34" charset="0"/>
                <a:cs typeface="Calibri" pitchFamily="34" charset="0"/>
              </a:rPr>
              <a:t> </a:t>
            </a:r>
            <a:r>
              <a:rPr lang="el-GR" dirty="0" err="1" smtClean="0">
                <a:latin typeface="Calibri" pitchFamily="34" charset="0"/>
                <a:cs typeface="Calibri" pitchFamily="34" charset="0"/>
              </a:rPr>
              <a:t>διαψηφίζεσθαι</a:t>
            </a:r>
            <a:r>
              <a:rPr lang="el-GR" dirty="0" smtClean="0">
                <a:latin typeface="Calibri" pitchFamily="34" charset="0"/>
                <a:cs typeface="Calibri" pitchFamily="34" charset="0"/>
              </a:rPr>
              <a:t>. </a:t>
            </a:r>
            <a:r>
              <a:rPr lang="el-GR" dirty="0" err="1" smtClean="0">
                <a:latin typeface="Calibri" pitchFamily="34" charset="0"/>
                <a:cs typeface="Calibri" pitchFamily="34" charset="0"/>
              </a:rPr>
              <a:t>ἔπειτα</a:t>
            </a:r>
            <a:r>
              <a:rPr lang="el-GR" dirty="0" smtClean="0">
                <a:latin typeface="Calibri" pitchFamily="34" charset="0"/>
                <a:cs typeface="Calibri" pitchFamily="34" charset="0"/>
              </a:rPr>
              <a:t> πάλιν </a:t>
            </a:r>
            <a:r>
              <a:rPr lang="el-GR" dirty="0" err="1" smtClean="0">
                <a:latin typeface="Calibri" pitchFamily="34" charset="0"/>
                <a:cs typeface="Calibri" pitchFamily="34" charset="0"/>
              </a:rPr>
              <a:t>ἀνακηρύττει</a:t>
            </a:r>
            <a:r>
              <a:rPr lang="el-GR" dirty="0" smtClean="0">
                <a:latin typeface="Calibri" pitchFamily="34" charset="0"/>
                <a:cs typeface="Calibri" pitchFamily="34" charset="0"/>
              </a:rPr>
              <a:t> "ἡ </a:t>
            </a:r>
            <a:r>
              <a:rPr lang="el-GR" dirty="0" err="1" smtClean="0">
                <a:latin typeface="Calibri" pitchFamily="34" charset="0"/>
                <a:cs typeface="Calibri" pitchFamily="34" charset="0"/>
              </a:rPr>
              <a:t>τετρυπημένη</a:t>
            </a:r>
            <a:r>
              <a:rPr lang="el-GR" dirty="0" smtClean="0">
                <a:latin typeface="Calibri" pitchFamily="34" charset="0"/>
                <a:cs typeface="Calibri" pitchFamily="34" charset="0"/>
              </a:rPr>
              <a:t> </a:t>
            </a:r>
            <a:r>
              <a:rPr lang="el-GR" dirty="0" err="1" smtClean="0">
                <a:latin typeface="Calibri" pitchFamily="34" charset="0"/>
                <a:cs typeface="Calibri" pitchFamily="34" charset="0"/>
              </a:rPr>
              <a:t>τοῦ</a:t>
            </a:r>
            <a:r>
              <a:rPr lang="el-GR" dirty="0" smtClean="0">
                <a:latin typeface="Calibri" pitchFamily="34" charset="0"/>
                <a:cs typeface="Calibri" pitchFamily="34" charset="0"/>
              </a:rPr>
              <a:t> </a:t>
            </a:r>
            <a:r>
              <a:rPr lang="el-GR" dirty="0" err="1" smtClean="0">
                <a:latin typeface="Calibri" pitchFamily="34" charset="0"/>
                <a:cs typeface="Calibri" pitchFamily="34" charset="0"/>
              </a:rPr>
              <a:t>πρότερον</a:t>
            </a:r>
            <a:r>
              <a:rPr lang="el-GR" dirty="0" smtClean="0">
                <a:latin typeface="Calibri" pitchFamily="34" charset="0"/>
                <a:cs typeface="Calibri" pitchFamily="34" charset="0"/>
              </a:rPr>
              <a:t> λέγοντος, ἡ </a:t>
            </a:r>
            <a:r>
              <a:rPr lang="el-GR" dirty="0" err="1" smtClean="0">
                <a:latin typeface="Calibri" pitchFamily="34" charset="0"/>
                <a:cs typeface="Calibri" pitchFamily="34" charset="0"/>
              </a:rPr>
              <a:t>δὲ</a:t>
            </a:r>
            <a:r>
              <a:rPr lang="el-GR" dirty="0" smtClean="0">
                <a:latin typeface="Calibri" pitchFamily="34" charset="0"/>
                <a:cs typeface="Calibri" pitchFamily="34" charset="0"/>
              </a:rPr>
              <a:t> πλήρης </a:t>
            </a:r>
            <a:r>
              <a:rPr lang="el-GR" dirty="0" err="1" smtClean="0">
                <a:latin typeface="Calibri" pitchFamily="34" charset="0"/>
                <a:cs typeface="Calibri" pitchFamily="34" charset="0"/>
              </a:rPr>
              <a:t>τοῦ</a:t>
            </a:r>
            <a:r>
              <a:rPr lang="el-GR" dirty="0" smtClean="0">
                <a:latin typeface="Calibri" pitchFamily="34" charset="0"/>
                <a:cs typeface="Calibri" pitchFamily="34" charset="0"/>
              </a:rPr>
              <a:t> </a:t>
            </a:r>
            <a:r>
              <a:rPr lang="el-GR" dirty="0" err="1" smtClean="0">
                <a:latin typeface="Calibri" pitchFamily="34" charset="0"/>
                <a:cs typeface="Calibri" pitchFamily="34" charset="0"/>
              </a:rPr>
              <a:t>ὕστερον</a:t>
            </a:r>
            <a:r>
              <a:rPr lang="el-GR" dirty="0" smtClean="0">
                <a:latin typeface="Calibri" pitchFamily="34" charset="0"/>
                <a:cs typeface="Calibri" pitchFamily="34" charset="0"/>
              </a:rPr>
              <a:t> λέγοντος." ὁ </a:t>
            </a:r>
            <a:r>
              <a:rPr lang="el-GR" dirty="0" err="1" smtClean="0">
                <a:latin typeface="Calibri" pitchFamily="34" charset="0"/>
                <a:cs typeface="Calibri" pitchFamily="34" charset="0"/>
              </a:rPr>
              <a:t>δὲ</a:t>
            </a:r>
            <a:r>
              <a:rPr lang="el-GR" dirty="0" smtClean="0">
                <a:latin typeface="Calibri" pitchFamily="34" charset="0"/>
                <a:cs typeface="Calibri" pitchFamily="34" charset="0"/>
              </a:rPr>
              <a:t> </a:t>
            </a:r>
            <a:r>
              <a:rPr lang="el-GR" dirty="0" err="1" smtClean="0">
                <a:latin typeface="Calibri" pitchFamily="34" charset="0"/>
                <a:cs typeface="Calibri" pitchFamily="34" charset="0"/>
              </a:rPr>
              <a:t>δικαστὴς</a:t>
            </a:r>
            <a:r>
              <a:rPr lang="el-GR" dirty="0" smtClean="0">
                <a:latin typeface="Calibri" pitchFamily="34" charset="0"/>
                <a:cs typeface="Calibri" pitchFamily="34" charset="0"/>
              </a:rPr>
              <a:t> </a:t>
            </a:r>
            <a:r>
              <a:rPr lang="el-GR" dirty="0" err="1" smtClean="0">
                <a:latin typeface="Calibri" pitchFamily="34" charset="0"/>
                <a:cs typeface="Calibri" pitchFamily="34" charset="0"/>
              </a:rPr>
              <a:t>λαβόμενος</a:t>
            </a:r>
            <a:r>
              <a:rPr lang="el-GR" dirty="0" smtClean="0">
                <a:latin typeface="Calibri" pitchFamily="34" charset="0"/>
                <a:cs typeface="Calibri" pitchFamily="34" charset="0"/>
              </a:rPr>
              <a:t> </a:t>
            </a:r>
            <a:r>
              <a:rPr lang="el-GR" dirty="0" err="1" smtClean="0">
                <a:latin typeface="Calibri" pitchFamily="34" charset="0"/>
                <a:cs typeface="Calibri" pitchFamily="34" charset="0"/>
              </a:rPr>
              <a:t>ἐκ</a:t>
            </a:r>
            <a:r>
              <a:rPr lang="el-GR" dirty="0" smtClean="0">
                <a:latin typeface="Calibri" pitchFamily="34" charset="0"/>
                <a:cs typeface="Calibri" pitchFamily="34" charset="0"/>
              </a:rPr>
              <a:t> </a:t>
            </a:r>
            <a:r>
              <a:rPr lang="el-GR" dirty="0" err="1" smtClean="0">
                <a:latin typeface="Calibri" pitchFamily="34" charset="0"/>
                <a:cs typeface="Calibri" pitchFamily="34" charset="0"/>
              </a:rPr>
              <a:t>τοῦ</a:t>
            </a:r>
            <a:r>
              <a:rPr lang="el-GR" dirty="0" smtClean="0">
                <a:latin typeface="Calibri" pitchFamily="34" charset="0"/>
                <a:cs typeface="Calibri" pitchFamily="34" charset="0"/>
              </a:rPr>
              <a:t> </a:t>
            </a:r>
            <a:r>
              <a:rPr lang="el-GR" dirty="0" err="1" smtClean="0">
                <a:latin typeface="Calibri" pitchFamily="34" charset="0"/>
                <a:cs typeface="Calibri" pitchFamily="34" charset="0"/>
              </a:rPr>
              <a:t>λυχνείου</a:t>
            </a:r>
            <a:r>
              <a:rPr lang="el-GR" dirty="0" smtClean="0">
                <a:latin typeface="Calibri" pitchFamily="34" charset="0"/>
                <a:cs typeface="Calibri" pitchFamily="34" charset="0"/>
              </a:rPr>
              <a:t> </a:t>
            </a:r>
            <a:r>
              <a:rPr lang="el-GR" dirty="0" err="1" smtClean="0">
                <a:latin typeface="Calibri" pitchFamily="34" charset="0"/>
                <a:cs typeface="Calibri" pitchFamily="34" charset="0"/>
              </a:rPr>
              <a:t>τὰς</a:t>
            </a:r>
            <a:r>
              <a:rPr lang="el-GR" dirty="0" smtClean="0">
                <a:latin typeface="Calibri" pitchFamily="34" charset="0"/>
                <a:cs typeface="Calibri" pitchFamily="34" charset="0"/>
              </a:rPr>
              <a:t> ψήφους, </a:t>
            </a:r>
            <a:r>
              <a:rPr lang="el-GR" dirty="0" err="1" smtClean="0">
                <a:latin typeface="Calibri" pitchFamily="34" charset="0"/>
                <a:cs typeface="Calibri" pitchFamily="34" charset="0"/>
              </a:rPr>
              <a:t>πιέζων</a:t>
            </a:r>
            <a:r>
              <a:rPr lang="el-GR" dirty="0" smtClean="0">
                <a:latin typeface="Calibri" pitchFamily="34" charset="0"/>
                <a:cs typeface="Calibri" pitchFamily="34" charset="0"/>
              </a:rPr>
              <a:t> </a:t>
            </a:r>
            <a:r>
              <a:rPr lang="el-GR" dirty="0" err="1" smtClean="0">
                <a:latin typeface="Calibri" pitchFamily="34" charset="0"/>
                <a:cs typeface="Calibri" pitchFamily="34" charset="0"/>
              </a:rPr>
              <a:t>τὸν</a:t>
            </a:r>
            <a:r>
              <a:rPr lang="el-GR" dirty="0" smtClean="0">
                <a:latin typeface="Calibri" pitchFamily="34" charset="0"/>
                <a:cs typeface="Calibri" pitchFamily="34" charset="0"/>
              </a:rPr>
              <a:t> </a:t>
            </a:r>
            <a:r>
              <a:rPr lang="el-GR" dirty="0" err="1" smtClean="0">
                <a:latin typeface="Calibri" pitchFamily="34" charset="0"/>
                <a:cs typeface="Calibri" pitchFamily="34" charset="0"/>
              </a:rPr>
              <a:t>αὐλίσκον</a:t>
            </a:r>
            <a:r>
              <a:rPr lang="el-GR" dirty="0" smtClean="0">
                <a:latin typeface="Calibri" pitchFamily="34" charset="0"/>
                <a:cs typeface="Calibri" pitchFamily="34" charset="0"/>
              </a:rPr>
              <a:t> </a:t>
            </a:r>
            <a:r>
              <a:rPr lang="el-GR" dirty="0" err="1" smtClean="0">
                <a:latin typeface="Calibri" pitchFamily="34" charset="0"/>
                <a:cs typeface="Calibri" pitchFamily="34" charset="0"/>
              </a:rPr>
              <a:t>τῆς</a:t>
            </a:r>
            <a:r>
              <a:rPr lang="el-GR" dirty="0" smtClean="0">
                <a:latin typeface="Calibri" pitchFamily="34" charset="0"/>
                <a:cs typeface="Calibri" pitchFamily="34" charset="0"/>
              </a:rPr>
              <a:t> ψήφου </a:t>
            </a:r>
            <a:r>
              <a:rPr lang="el-GR" dirty="0" err="1" smtClean="0">
                <a:latin typeface="Calibri" pitchFamily="34" charset="0"/>
                <a:cs typeface="Calibri" pitchFamily="34" charset="0"/>
              </a:rPr>
              <a:t>καὶ</a:t>
            </a:r>
            <a:r>
              <a:rPr lang="el-GR" dirty="0" smtClean="0">
                <a:latin typeface="Calibri" pitchFamily="34" charset="0"/>
                <a:cs typeface="Calibri" pitchFamily="34" charset="0"/>
              </a:rPr>
              <a:t> </a:t>
            </a:r>
            <a:r>
              <a:rPr lang="el-GR" dirty="0" err="1" smtClean="0">
                <a:latin typeface="Calibri" pitchFamily="34" charset="0"/>
                <a:cs typeface="Calibri" pitchFamily="34" charset="0"/>
              </a:rPr>
              <a:t>οὐ</a:t>
            </a:r>
            <a:r>
              <a:rPr lang="el-GR" dirty="0" smtClean="0">
                <a:latin typeface="Calibri" pitchFamily="34" charset="0"/>
                <a:cs typeface="Calibri" pitchFamily="34" charset="0"/>
              </a:rPr>
              <a:t> δεικνύων </a:t>
            </a:r>
            <a:r>
              <a:rPr lang="el-GR" dirty="0" err="1" smtClean="0">
                <a:latin typeface="Calibri" pitchFamily="34" charset="0"/>
                <a:cs typeface="Calibri" pitchFamily="34" charset="0"/>
              </a:rPr>
              <a:t>τοῖς</a:t>
            </a:r>
            <a:r>
              <a:rPr lang="el-GR" dirty="0" smtClean="0">
                <a:latin typeface="Calibri" pitchFamily="34" charset="0"/>
                <a:cs typeface="Calibri" pitchFamily="34" charset="0"/>
              </a:rPr>
              <a:t> </a:t>
            </a:r>
            <a:r>
              <a:rPr lang="el-GR" dirty="0" err="1" smtClean="0">
                <a:latin typeface="Calibri" pitchFamily="34" charset="0"/>
                <a:cs typeface="Calibri" pitchFamily="34" charset="0"/>
              </a:rPr>
              <a:t>ἀγωνιζομένοις</a:t>
            </a:r>
            <a:r>
              <a:rPr lang="el-GR" dirty="0" smtClean="0">
                <a:latin typeface="Calibri" pitchFamily="34" charset="0"/>
                <a:cs typeface="Calibri" pitchFamily="34" charset="0"/>
              </a:rPr>
              <a:t> </a:t>
            </a:r>
            <a:r>
              <a:rPr lang="el-GR" dirty="0" err="1" smtClean="0">
                <a:latin typeface="Calibri" pitchFamily="34" charset="0"/>
                <a:cs typeface="Calibri" pitchFamily="34" charset="0"/>
              </a:rPr>
              <a:t>οὔτε</a:t>
            </a:r>
            <a:r>
              <a:rPr lang="el-GR" dirty="0" smtClean="0">
                <a:latin typeface="Calibri" pitchFamily="34" charset="0"/>
                <a:cs typeface="Calibri" pitchFamily="34" charset="0"/>
              </a:rPr>
              <a:t> </a:t>
            </a:r>
            <a:r>
              <a:rPr lang="el-GR" dirty="0" err="1" smtClean="0">
                <a:latin typeface="Calibri" pitchFamily="34" charset="0"/>
                <a:cs typeface="Calibri" pitchFamily="34" charset="0"/>
              </a:rPr>
              <a:t>τὸ</a:t>
            </a:r>
            <a:r>
              <a:rPr lang="el-GR" dirty="0" smtClean="0">
                <a:latin typeface="Calibri" pitchFamily="34" charset="0"/>
                <a:cs typeface="Calibri" pitchFamily="34" charset="0"/>
              </a:rPr>
              <a:t> </a:t>
            </a:r>
            <a:r>
              <a:rPr lang="el-GR" dirty="0" err="1" smtClean="0">
                <a:latin typeface="Calibri" pitchFamily="34" charset="0"/>
                <a:cs typeface="Calibri" pitchFamily="34" charset="0"/>
              </a:rPr>
              <a:t>τετρυπημένον</a:t>
            </a:r>
            <a:r>
              <a:rPr lang="el-GR" dirty="0" smtClean="0">
                <a:latin typeface="Calibri" pitchFamily="34" charset="0"/>
                <a:cs typeface="Calibri" pitchFamily="34" charset="0"/>
              </a:rPr>
              <a:t> </a:t>
            </a:r>
            <a:r>
              <a:rPr lang="el-GR" dirty="0" err="1" smtClean="0">
                <a:latin typeface="Calibri" pitchFamily="34" charset="0"/>
                <a:cs typeface="Calibri" pitchFamily="34" charset="0"/>
              </a:rPr>
              <a:t>οὔτε</a:t>
            </a:r>
            <a:r>
              <a:rPr lang="el-GR" dirty="0" smtClean="0">
                <a:latin typeface="Calibri" pitchFamily="34" charset="0"/>
                <a:cs typeface="Calibri" pitchFamily="34" charset="0"/>
              </a:rPr>
              <a:t> </a:t>
            </a:r>
            <a:r>
              <a:rPr lang="el-GR" dirty="0" err="1" smtClean="0">
                <a:latin typeface="Calibri" pitchFamily="34" charset="0"/>
                <a:cs typeface="Calibri" pitchFamily="34" charset="0"/>
              </a:rPr>
              <a:t>τὸ</a:t>
            </a:r>
            <a:r>
              <a:rPr lang="el-GR" dirty="0" smtClean="0">
                <a:latin typeface="Calibri" pitchFamily="34" charset="0"/>
                <a:cs typeface="Calibri" pitchFamily="34" charset="0"/>
              </a:rPr>
              <a:t> </a:t>
            </a:r>
            <a:r>
              <a:rPr lang="el-GR" dirty="0" err="1" smtClean="0">
                <a:latin typeface="Calibri" pitchFamily="34" charset="0"/>
                <a:cs typeface="Calibri" pitchFamily="34" charset="0"/>
              </a:rPr>
              <a:t>πλῆρες</a:t>
            </a:r>
            <a:r>
              <a:rPr lang="el-GR" dirty="0" smtClean="0">
                <a:latin typeface="Calibri" pitchFamily="34" charset="0"/>
                <a:cs typeface="Calibri" pitchFamily="34" charset="0"/>
              </a:rPr>
              <a:t>, </a:t>
            </a:r>
            <a:r>
              <a:rPr lang="el-GR" dirty="0" err="1" smtClean="0">
                <a:latin typeface="Calibri" pitchFamily="34" charset="0"/>
                <a:cs typeface="Calibri" pitchFamily="34" charset="0"/>
              </a:rPr>
              <a:t>ἐμβάλλει</a:t>
            </a:r>
            <a:r>
              <a:rPr lang="el-GR" dirty="0" smtClean="0">
                <a:latin typeface="Calibri" pitchFamily="34" charset="0"/>
                <a:cs typeface="Calibri" pitchFamily="34" charset="0"/>
              </a:rPr>
              <a:t> </a:t>
            </a:r>
            <a:r>
              <a:rPr lang="el-GR" dirty="0" err="1" smtClean="0">
                <a:latin typeface="Calibri" pitchFamily="34" charset="0"/>
                <a:cs typeface="Calibri" pitchFamily="34" charset="0"/>
              </a:rPr>
              <a:t>τὴν</a:t>
            </a:r>
            <a:r>
              <a:rPr lang="el-GR" dirty="0" smtClean="0">
                <a:latin typeface="Calibri" pitchFamily="34" charset="0"/>
                <a:cs typeface="Calibri" pitchFamily="34" charset="0"/>
              </a:rPr>
              <a:t> </a:t>
            </a:r>
            <a:r>
              <a:rPr lang="el-GR" dirty="0" err="1" smtClean="0">
                <a:latin typeface="Calibri" pitchFamily="34" charset="0"/>
                <a:cs typeface="Calibri" pitchFamily="34" charset="0"/>
              </a:rPr>
              <a:t>μὲν</a:t>
            </a:r>
            <a:r>
              <a:rPr lang="el-GR" dirty="0" smtClean="0">
                <a:latin typeface="Calibri" pitchFamily="34" charset="0"/>
                <a:cs typeface="Calibri" pitchFamily="34" charset="0"/>
              </a:rPr>
              <a:t> </a:t>
            </a:r>
            <a:r>
              <a:rPr lang="el-GR" dirty="0" err="1" smtClean="0">
                <a:latin typeface="Calibri" pitchFamily="34" charset="0"/>
                <a:cs typeface="Calibri" pitchFamily="34" charset="0"/>
              </a:rPr>
              <a:t>κυρίαν</a:t>
            </a:r>
            <a:r>
              <a:rPr lang="el-GR" dirty="0" smtClean="0">
                <a:latin typeface="Calibri" pitchFamily="34" charset="0"/>
                <a:cs typeface="Calibri" pitchFamily="34" charset="0"/>
              </a:rPr>
              <a:t> </a:t>
            </a:r>
            <a:r>
              <a:rPr lang="el-GR" dirty="0" err="1" smtClean="0">
                <a:latin typeface="Calibri" pitchFamily="34" charset="0"/>
                <a:cs typeface="Calibri" pitchFamily="34" charset="0"/>
              </a:rPr>
              <a:t>εἰς</a:t>
            </a:r>
            <a:r>
              <a:rPr lang="el-GR" dirty="0" smtClean="0">
                <a:latin typeface="Calibri" pitchFamily="34" charset="0"/>
                <a:cs typeface="Calibri" pitchFamily="34" charset="0"/>
              </a:rPr>
              <a:t> </a:t>
            </a:r>
            <a:r>
              <a:rPr lang="el-GR" dirty="0" err="1" smtClean="0">
                <a:latin typeface="Calibri" pitchFamily="34" charset="0"/>
                <a:cs typeface="Calibri" pitchFamily="34" charset="0"/>
              </a:rPr>
              <a:t>τὸν</a:t>
            </a:r>
            <a:r>
              <a:rPr lang="el-GR" dirty="0" smtClean="0">
                <a:latin typeface="Calibri" pitchFamily="34" charset="0"/>
                <a:cs typeface="Calibri" pitchFamily="34" charset="0"/>
              </a:rPr>
              <a:t> </a:t>
            </a:r>
            <a:r>
              <a:rPr lang="el-GR" dirty="0" err="1" smtClean="0">
                <a:latin typeface="Calibri" pitchFamily="34" charset="0"/>
                <a:cs typeface="Calibri" pitchFamily="34" charset="0"/>
              </a:rPr>
              <a:t>χαλκοῦν</a:t>
            </a:r>
            <a:r>
              <a:rPr lang="el-GR" dirty="0" smtClean="0">
                <a:latin typeface="Calibri" pitchFamily="34" charset="0"/>
                <a:cs typeface="Calibri" pitchFamily="34" charset="0"/>
              </a:rPr>
              <a:t> </a:t>
            </a:r>
            <a:r>
              <a:rPr lang="el-GR" dirty="0" err="1" smtClean="0">
                <a:latin typeface="Calibri" pitchFamily="34" charset="0"/>
                <a:cs typeface="Calibri" pitchFamily="34" charset="0"/>
              </a:rPr>
              <a:t>ἀμφορέα</a:t>
            </a:r>
            <a:r>
              <a:rPr lang="el-GR" dirty="0" smtClean="0">
                <a:latin typeface="Calibri" pitchFamily="34" charset="0"/>
                <a:cs typeface="Calibri" pitchFamily="34" charset="0"/>
              </a:rPr>
              <a:t>, </a:t>
            </a:r>
            <a:r>
              <a:rPr lang="el-GR" dirty="0" err="1" smtClean="0">
                <a:latin typeface="Calibri" pitchFamily="34" charset="0"/>
                <a:cs typeface="Calibri" pitchFamily="34" charset="0"/>
              </a:rPr>
              <a:t>τὴν</a:t>
            </a:r>
            <a:r>
              <a:rPr lang="el-GR" dirty="0" smtClean="0">
                <a:latin typeface="Calibri" pitchFamily="34" charset="0"/>
                <a:cs typeface="Calibri" pitchFamily="34" charset="0"/>
              </a:rPr>
              <a:t> </a:t>
            </a:r>
            <a:r>
              <a:rPr lang="el-GR" dirty="0" err="1" smtClean="0">
                <a:latin typeface="Calibri" pitchFamily="34" charset="0"/>
                <a:cs typeface="Calibri" pitchFamily="34" charset="0"/>
              </a:rPr>
              <a:t>δὲ</a:t>
            </a:r>
            <a:r>
              <a:rPr lang="el-GR" dirty="0" smtClean="0">
                <a:latin typeface="Calibri" pitchFamily="34" charset="0"/>
                <a:cs typeface="Calibri" pitchFamily="34" charset="0"/>
              </a:rPr>
              <a:t> </a:t>
            </a:r>
            <a:r>
              <a:rPr lang="el-GR" dirty="0" err="1" smtClean="0">
                <a:latin typeface="Calibri" pitchFamily="34" charset="0"/>
                <a:cs typeface="Calibri" pitchFamily="34" charset="0"/>
              </a:rPr>
              <a:t>ἄκυρον</a:t>
            </a:r>
            <a:r>
              <a:rPr lang="el-GR" dirty="0" smtClean="0">
                <a:latin typeface="Calibri" pitchFamily="34" charset="0"/>
                <a:cs typeface="Calibri" pitchFamily="34" charset="0"/>
              </a:rPr>
              <a:t> </a:t>
            </a:r>
            <a:r>
              <a:rPr lang="el-GR" dirty="0" err="1" smtClean="0">
                <a:latin typeface="Calibri" pitchFamily="34" charset="0"/>
                <a:cs typeface="Calibri" pitchFamily="34" charset="0"/>
              </a:rPr>
              <a:t>εἰς</a:t>
            </a:r>
            <a:r>
              <a:rPr lang="el-GR" dirty="0" smtClean="0">
                <a:latin typeface="Calibri" pitchFamily="34" charset="0"/>
                <a:cs typeface="Calibri" pitchFamily="34" charset="0"/>
              </a:rPr>
              <a:t> </a:t>
            </a:r>
            <a:r>
              <a:rPr lang="el-GR" dirty="0" err="1" smtClean="0">
                <a:latin typeface="Calibri" pitchFamily="34" charset="0"/>
                <a:cs typeface="Calibri" pitchFamily="34" charset="0"/>
              </a:rPr>
              <a:t>τὸν</a:t>
            </a:r>
            <a:r>
              <a:rPr lang="el-GR" dirty="0" smtClean="0">
                <a:latin typeface="Calibri" pitchFamily="34" charset="0"/>
                <a:cs typeface="Calibri" pitchFamily="34" charset="0"/>
              </a:rPr>
              <a:t> </a:t>
            </a:r>
            <a:r>
              <a:rPr lang="el-GR" dirty="0" err="1" smtClean="0">
                <a:latin typeface="Calibri" pitchFamily="34" charset="0"/>
                <a:cs typeface="Calibri" pitchFamily="34" charset="0"/>
              </a:rPr>
              <a:t>ξύλινον</a:t>
            </a:r>
            <a:r>
              <a:rPr lang="el-GR" dirty="0" smtClean="0">
                <a:latin typeface="Calibri" pitchFamily="34" charset="0"/>
                <a:cs typeface="Calibri" pitchFamily="34" charset="0"/>
              </a:rPr>
              <a:t>.</a:t>
            </a:r>
            <a:endParaRPr lang="en-GB" dirty="0" smtClean="0">
              <a:latin typeface="Calibri" pitchFamily="34" charset="0"/>
              <a:cs typeface="Calibri" pitchFamily="34" charset="0"/>
            </a:endParaRPr>
          </a:p>
          <a:p>
            <a:r>
              <a:rPr lang="el-GR" dirty="0" smtClean="0">
                <a:latin typeface="Calibri" pitchFamily="34" charset="0"/>
                <a:cs typeface="Calibri" pitchFamily="34" charset="0"/>
              </a:rPr>
              <a:t>[4] Και όταν οι δικαστές πρόκειται να δώσουν την ψήφο τους, ο κήρυκας ρωτά πρώτα αν οι διάδικοι επιθυμούν να προσβάλουν τις μαρτυρίες των μαρτύρων, καθώς δεν τους επιτρέπεται να τις αμφισβητήσουν μετά την έναρξη της ψηφοφορίας. Στη συνέχεια αναγγέλλει και πάλι: «Το βότσαλο με την τρύπα μέσα από αυτό είναι μια ψήφος για τον πρώτο ομιλητή, και ολόκληρο το βότσαλο για τον δεύτερο ομιλητή». Και ο κριτής όταν βγάζει τα βότσαλα από το λυχνοστάτη  πιέζει το καλάμι και δεν αφήνει τους διαδίκους να δουν ούτε το διάτρητο βότσαλο είτε το ολόκληρο και ρίχνει εκείνο που θέλει να μετρήσει στον χάλκινο αμφορέα και αυτό που δεν ισχύει στον ξύλινο.</a:t>
            </a:r>
            <a:endParaRPr lang="en-GB" dirty="0" smtClean="0">
              <a:latin typeface="Calibri" pitchFamily="34" charset="0"/>
              <a:cs typeface="Calibri" pitchFamily="34" charset="0"/>
            </a:endParaRPr>
          </a:p>
          <a:p>
            <a:endParaRPr lang="en-GB" dirty="0">
              <a:latin typeface="Calibri" pitchFamily="34" charset="0"/>
              <a:cs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7496204" cy="582594"/>
          </a:xfrm>
        </p:spPr>
        <p:txBody>
          <a:bodyPr/>
          <a:lstStyle/>
          <a:p>
            <a:pPr algn="ctr"/>
            <a:r>
              <a:rPr lang="el-GR" b="1" dirty="0" err="1" smtClean="0">
                <a:solidFill>
                  <a:schemeClr val="tx1"/>
                </a:solidFill>
                <a:latin typeface="Calibri" pitchFamily="34" charset="0"/>
                <a:cs typeface="Calibri" pitchFamily="34" charset="0"/>
              </a:rPr>
              <a:t>Συγκροτηση</a:t>
            </a:r>
            <a:r>
              <a:rPr lang="el-GR" b="1" dirty="0" smtClean="0">
                <a:solidFill>
                  <a:schemeClr val="tx1"/>
                </a:solidFill>
                <a:latin typeface="Calibri" pitchFamily="34" charset="0"/>
                <a:cs typeface="Calibri" pitchFamily="34" charset="0"/>
              </a:rPr>
              <a:t> </a:t>
            </a:r>
            <a:r>
              <a:rPr lang="el-GR" b="1" dirty="0" err="1" smtClean="0">
                <a:solidFill>
                  <a:schemeClr val="tx1"/>
                </a:solidFill>
                <a:latin typeface="Calibri" pitchFamily="34" charset="0"/>
                <a:cs typeface="Calibri" pitchFamily="34" charset="0"/>
              </a:rPr>
              <a:t>δικαστηριων</a:t>
            </a:r>
            <a:endParaRPr lang="en-GB" b="1" dirty="0">
              <a:solidFill>
                <a:schemeClr val="tx1"/>
              </a:solidFill>
              <a:latin typeface="Calibri" pitchFamily="34" charset="0"/>
              <a:cs typeface="Calibri" pitchFamily="34" charset="0"/>
            </a:endParaRPr>
          </a:p>
        </p:txBody>
      </p:sp>
      <p:sp>
        <p:nvSpPr>
          <p:cNvPr id="3" name="2 - Θέση περιεχομένου"/>
          <p:cNvSpPr>
            <a:spLocks noGrp="1"/>
          </p:cNvSpPr>
          <p:nvPr>
            <p:ph sz="quarter" idx="1"/>
          </p:nvPr>
        </p:nvSpPr>
        <p:spPr>
          <a:xfrm>
            <a:off x="428596" y="1071546"/>
            <a:ext cx="7496204" cy="5402406"/>
          </a:xfrm>
        </p:spPr>
        <p:txBody>
          <a:bodyPr>
            <a:normAutofit fontScale="92500" lnSpcReduction="10000"/>
          </a:bodyPr>
          <a:lstStyle/>
          <a:p>
            <a:r>
              <a:rPr lang="el-GR" dirty="0" smtClean="0">
                <a:latin typeface="Calibri" pitchFamily="34" charset="0"/>
                <a:cs typeface="Calibri" pitchFamily="34" charset="0"/>
              </a:rPr>
              <a:t>Κατά τον 5</a:t>
            </a:r>
            <a:r>
              <a:rPr lang="el-GR" baseline="30000" dirty="0" smtClean="0">
                <a:latin typeface="Calibri" pitchFamily="34" charset="0"/>
                <a:cs typeface="Calibri" pitchFamily="34" charset="0"/>
              </a:rPr>
              <a:t>ο</a:t>
            </a:r>
            <a:r>
              <a:rPr lang="el-GR" dirty="0" smtClean="0">
                <a:latin typeface="Calibri" pitchFamily="34" charset="0"/>
                <a:cs typeface="Calibri" pitchFamily="34" charset="0"/>
              </a:rPr>
              <a:t> αι. οι δικαστές που κληρώνονταν για ένα χρόνο δίκαζαν στα ίδια δικαστήρια, ενώ τον 4</a:t>
            </a:r>
            <a:r>
              <a:rPr lang="el-GR" baseline="30000" dirty="0" smtClean="0">
                <a:latin typeface="Calibri" pitchFamily="34" charset="0"/>
                <a:cs typeface="Calibri" pitchFamily="34" charset="0"/>
              </a:rPr>
              <a:t>ο</a:t>
            </a:r>
            <a:r>
              <a:rPr lang="el-GR" dirty="0" smtClean="0">
                <a:latin typeface="Calibri" pitchFamily="34" charset="0"/>
                <a:cs typeface="Calibri" pitchFamily="34" charset="0"/>
              </a:rPr>
              <a:t> αι. κληρώνονταν κάθε μέρα για διαφορετικά δικαστήρια.</a:t>
            </a:r>
          </a:p>
          <a:p>
            <a:r>
              <a:rPr lang="el-GR" dirty="0" smtClean="0">
                <a:latin typeface="Calibri" pitchFamily="34" charset="0"/>
                <a:cs typeface="Calibri" pitchFamily="34" charset="0"/>
              </a:rPr>
              <a:t>Διάφορα κτήρια που χρησιμοποιούνταν ως δικαστήρια: οι Ένδεκα δίκαζαν στο </a:t>
            </a:r>
            <a:r>
              <a:rPr lang="el-GR" i="1" dirty="0" smtClean="0">
                <a:latin typeface="Calibri" pitchFamily="34" charset="0"/>
                <a:cs typeface="Calibri" pitchFamily="34" charset="0"/>
              </a:rPr>
              <a:t>Παράβυστον</a:t>
            </a:r>
            <a:r>
              <a:rPr lang="el-GR" dirty="0" smtClean="0">
                <a:latin typeface="Calibri" pitchFamily="34" charset="0"/>
                <a:cs typeface="Calibri" pitchFamily="34" charset="0"/>
              </a:rPr>
              <a:t> (</a:t>
            </a:r>
            <a:r>
              <a:rPr lang="en-GB" i="1" dirty="0" smtClean="0">
                <a:latin typeface="Calibri" pitchFamily="34" charset="0"/>
                <a:cs typeface="Calibri" pitchFamily="34" charset="0"/>
              </a:rPr>
              <a:t>IG </a:t>
            </a:r>
            <a:r>
              <a:rPr lang="en-GB" dirty="0" smtClean="0">
                <a:latin typeface="Calibri" pitchFamily="34" charset="0"/>
                <a:cs typeface="Calibri" pitchFamily="34" charset="0"/>
              </a:rPr>
              <a:t>II² 1646, 12), </a:t>
            </a:r>
            <a:r>
              <a:rPr lang="el-GR" dirty="0" smtClean="0">
                <a:latin typeface="Calibri" pitchFamily="34" charset="0"/>
                <a:cs typeface="Calibri" pitchFamily="34" charset="0"/>
              </a:rPr>
              <a:t>ο επώνυμος άρχων σε κάποιο άλλο κτήριο ή και στο </a:t>
            </a:r>
            <a:r>
              <a:rPr lang="el-GR" dirty="0" err="1" smtClean="0">
                <a:latin typeface="Calibri" pitchFamily="34" charset="0"/>
                <a:cs typeface="Calibri" pitchFamily="34" charset="0"/>
              </a:rPr>
              <a:t>Ωδείον</a:t>
            </a:r>
            <a:r>
              <a:rPr lang="el-GR" dirty="0" smtClean="0">
                <a:latin typeface="Calibri" pitchFamily="34" charset="0"/>
                <a:cs typeface="Calibri" pitchFamily="34" charset="0"/>
              </a:rPr>
              <a:t>, το </a:t>
            </a:r>
            <a:r>
              <a:rPr lang="el-GR" i="1" dirty="0" err="1" smtClean="0">
                <a:latin typeface="Calibri" pitchFamily="34" charset="0"/>
                <a:cs typeface="Calibri" pitchFamily="34" charset="0"/>
              </a:rPr>
              <a:t>Καινόν</a:t>
            </a:r>
            <a:r>
              <a:rPr lang="el-GR" i="1" dirty="0" smtClean="0">
                <a:latin typeface="Calibri" pitchFamily="34" charset="0"/>
                <a:cs typeface="Calibri" pitchFamily="34" charset="0"/>
              </a:rPr>
              <a:t> </a:t>
            </a:r>
            <a:r>
              <a:rPr lang="el-GR" dirty="0" err="1" smtClean="0">
                <a:latin typeface="Calibri" pitchFamily="34" charset="0"/>
                <a:cs typeface="Calibri" pitchFamily="34" charset="0"/>
              </a:rPr>
              <a:t>δικαστήριον</a:t>
            </a:r>
            <a:r>
              <a:rPr lang="el-GR" dirty="0" smtClean="0">
                <a:latin typeface="Calibri" pitchFamily="34" charset="0"/>
                <a:cs typeface="Calibri" pitchFamily="34" charset="0"/>
              </a:rPr>
              <a:t>, ένα δικαστήριο δίπλα στον τάφο του ήρωα Λύκου, και τον 4</a:t>
            </a:r>
            <a:r>
              <a:rPr lang="el-GR" baseline="30000" dirty="0" smtClean="0">
                <a:latin typeface="Calibri" pitchFamily="34" charset="0"/>
                <a:cs typeface="Calibri" pitchFamily="34" charset="0"/>
              </a:rPr>
              <a:t>ο</a:t>
            </a:r>
            <a:r>
              <a:rPr lang="el-GR" dirty="0" smtClean="0">
                <a:latin typeface="Calibri" pitchFamily="34" charset="0"/>
                <a:cs typeface="Calibri" pitchFamily="34" charset="0"/>
              </a:rPr>
              <a:t> </a:t>
            </a:r>
            <a:r>
              <a:rPr lang="el-GR" dirty="0" err="1" smtClean="0">
                <a:latin typeface="Calibri" pitchFamily="34" charset="0"/>
                <a:cs typeface="Calibri" pitchFamily="34" charset="0"/>
              </a:rPr>
              <a:t>π.Χ.</a:t>
            </a:r>
            <a:r>
              <a:rPr lang="el-GR" dirty="0" smtClean="0">
                <a:latin typeface="Calibri" pitchFamily="34" charset="0"/>
                <a:cs typeface="Calibri" pitchFamily="34" charset="0"/>
              </a:rPr>
              <a:t> η Ποικίλη Στοά, το Θέατρο του Διονύσου, και η Πνύκα χρησιμοποιήθηκαν ως δικαστήρια τον 5</a:t>
            </a:r>
            <a:r>
              <a:rPr lang="el-GR" baseline="30000" dirty="0" smtClean="0">
                <a:latin typeface="Calibri" pitchFamily="34" charset="0"/>
                <a:cs typeface="Calibri" pitchFamily="34" charset="0"/>
              </a:rPr>
              <a:t>ο</a:t>
            </a:r>
            <a:r>
              <a:rPr lang="el-GR" dirty="0" smtClean="0">
                <a:latin typeface="Calibri" pitchFamily="34" charset="0"/>
                <a:cs typeface="Calibri" pitchFamily="34" charset="0"/>
              </a:rPr>
              <a:t> </a:t>
            </a:r>
            <a:r>
              <a:rPr lang="el-GR" dirty="0" err="1" smtClean="0">
                <a:latin typeface="Calibri" pitchFamily="34" charset="0"/>
                <a:cs typeface="Calibri" pitchFamily="34" charset="0"/>
              </a:rPr>
              <a:t>π.Χ.</a:t>
            </a:r>
            <a:r>
              <a:rPr lang="el-GR" dirty="0" smtClean="0">
                <a:latin typeface="Calibri" pitchFamily="34" charset="0"/>
                <a:cs typeface="Calibri" pitchFamily="34" charset="0"/>
              </a:rPr>
              <a:t> αι. Στο </a:t>
            </a:r>
            <a:r>
              <a:rPr lang="el-GR" dirty="0" err="1" smtClean="0">
                <a:latin typeface="Calibri" pitchFamily="34" charset="0"/>
                <a:cs typeface="Calibri" pitchFamily="34" charset="0"/>
              </a:rPr>
              <a:t>Ωδείον</a:t>
            </a:r>
            <a:r>
              <a:rPr lang="el-GR" dirty="0" smtClean="0">
                <a:latin typeface="Calibri" pitchFamily="34" charset="0"/>
                <a:cs typeface="Calibri" pitchFamily="34" charset="0"/>
              </a:rPr>
              <a:t> χωρούσαν 500 δικαστές ενώ σε άλλα δικαστήρια, οι δικαστές ήταν στριμωγμένοι. Μετά το 409 οι χώροι των δικαστηρίων διαιρέθηκαν σε 25 μέρη που διακρίνονταν με τα γράμματα Α-Ω με ένα επιπλέον γράμμα το Τ. Οι δικαστές έπρεπε να καθίσουν στην πτέρυγα του γράμματος που είχε το χάλκινο σύμβολο που διανεμόταν σε όλους τους δικαστές. Πρόβλεψη για να μην δημιουργηθούν ομάδες συγγενών ή φίλων και για την πρόληψη δωροδοκίας.</a:t>
            </a:r>
            <a:endParaRPr lang="en-GB" dirty="0" smtClean="0">
              <a:latin typeface="Calibri" pitchFamily="34" charset="0"/>
              <a:cs typeface="Calibri" pitchFamily="34" charset="0"/>
            </a:endParaRPr>
          </a:p>
          <a:p>
            <a:endParaRPr lang="en-GB"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7496204" cy="368280"/>
          </a:xfrm>
        </p:spPr>
        <p:txBody>
          <a:bodyPr>
            <a:normAutofit fontScale="90000"/>
          </a:bodyPr>
          <a:lstStyle/>
          <a:p>
            <a:pPr algn="ctr"/>
            <a:r>
              <a:rPr lang="el-GR" b="1" dirty="0" smtClean="0">
                <a:solidFill>
                  <a:schemeClr val="tx1"/>
                </a:solidFill>
                <a:latin typeface="Calibri" pitchFamily="34" charset="0"/>
                <a:cs typeface="Calibri" pitchFamily="34" charset="0"/>
              </a:rPr>
              <a:t>ΔΙΚΗ ΨΕΥΔΟΜΑΡΤΥΡΙΩΝ</a:t>
            </a:r>
            <a:endParaRPr lang="en-GB" dirty="0"/>
          </a:p>
        </p:txBody>
      </p:sp>
      <p:sp>
        <p:nvSpPr>
          <p:cNvPr id="3" name="2 - Θέση περιεχομένου"/>
          <p:cNvSpPr>
            <a:spLocks noGrp="1"/>
          </p:cNvSpPr>
          <p:nvPr>
            <p:ph sz="quarter" idx="1"/>
          </p:nvPr>
        </p:nvSpPr>
        <p:spPr>
          <a:xfrm>
            <a:off x="500034" y="857232"/>
            <a:ext cx="7424766" cy="5616720"/>
          </a:xfrm>
        </p:spPr>
        <p:txBody>
          <a:bodyPr>
            <a:normAutofit fontScale="92500" lnSpcReduction="10000"/>
          </a:bodyPr>
          <a:lstStyle/>
          <a:p>
            <a:r>
              <a:rPr lang="el-GR" dirty="0" smtClean="0">
                <a:latin typeface="Calibri" pitchFamily="34" charset="0"/>
                <a:cs typeface="Calibri" pitchFamily="34" charset="0"/>
              </a:rPr>
              <a:t>Η επίκληση για </a:t>
            </a:r>
            <a:r>
              <a:rPr lang="el-GR" i="1" dirty="0" smtClean="0">
                <a:latin typeface="Calibri" pitchFamily="34" charset="0"/>
                <a:cs typeface="Calibri" pitchFamily="34" charset="0"/>
              </a:rPr>
              <a:t>δίκη </a:t>
            </a:r>
            <a:r>
              <a:rPr lang="el-GR" i="1" dirty="0" err="1" smtClean="0">
                <a:latin typeface="Calibri" pitchFamily="34" charset="0"/>
                <a:cs typeface="Calibri" pitchFamily="34" charset="0"/>
              </a:rPr>
              <a:t>ψευδομαρτυρίων</a:t>
            </a:r>
            <a:r>
              <a:rPr lang="el-GR" dirty="0" smtClean="0">
                <a:latin typeface="Calibri" pitchFamily="34" charset="0"/>
                <a:cs typeface="Calibri" pitchFamily="34" charset="0"/>
              </a:rPr>
              <a:t> πρέπει να γίνεται μετά την παράδοση των ψήφων στους δικαστές αλλά πριν από την ψηφοφορία τους (</a:t>
            </a:r>
            <a:r>
              <a:rPr lang="el-GR" i="1" dirty="0" err="1" smtClean="0">
                <a:latin typeface="Calibri" pitchFamily="34" charset="0"/>
                <a:cs typeface="Calibri" pitchFamily="34" charset="0"/>
              </a:rPr>
              <a:t>Αθ.Πολ</a:t>
            </a:r>
            <a:r>
              <a:rPr lang="el-GR" dirty="0" smtClean="0">
                <a:latin typeface="Calibri" pitchFamily="34" charset="0"/>
                <a:cs typeface="Calibri" pitchFamily="34" charset="0"/>
              </a:rPr>
              <a:t>. 68.4). Όπως φαίνεται, την εποχή του Αριστοτέλη, οι διάδικοι είχαν το δικαίωμα ή τους ρωτούσαν πριν από την ψηφοφορία, εάν ήθελαν να διατυπώσουν επίσημη αντίρρηση ως προς τη μαρτυρία που παρουσιάστηκε. Δεδομένου ότι οι διάδικοι κατά τη στιγμή της </a:t>
            </a:r>
            <a:r>
              <a:rPr lang="el-GR" dirty="0" err="1" smtClean="0">
                <a:latin typeface="Calibri" pitchFamily="34" charset="0"/>
                <a:cs typeface="Calibri" pitchFamily="34" charset="0"/>
              </a:rPr>
              <a:t>επίσκηψης</a:t>
            </a:r>
            <a:r>
              <a:rPr lang="el-GR" dirty="0" smtClean="0">
                <a:latin typeface="Calibri" pitchFamily="34" charset="0"/>
                <a:cs typeface="Calibri" pitchFamily="34" charset="0"/>
              </a:rPr>
              <a:t>, δηλ. όταν δήλωναν επισήμως ότι επρόκειτο να κινήσουν </a:t>
            </a:r>
            <a:r>
              <a:rPr lang="el-GR" i="1" dirty="0" smtClean="0">
                <a:latin typeface="Calibri" pitchFamily="34" charset="0"/>
                <a:cs typeface="Calibri" pitchFamily="34" charset="0"/>
              </a:rPr>
              <a:t>δίκη </a:t>
            </a:r>
            <a:r>
              <a:rPr lang="el-GR" i="1" dirty="0" err="1" smtClean="0">
                <a:latin typeface="Calibri" pitchFamily="34" charset="0"/>
                <a:cs typeface="Calibri" pitchFamily="34" charset="0"/>
              </a:rPr>
              <a:t>ψευδομαρτυρίων</a:t>
            </a:r>
            <a:r>
              <a:rPr lang="el-GR" dirty="0" smtClean="0">
                <a:latin typeface="Calibri" pitchFamily="34" charset="0"/>
                <a:cs typeface="Calibri" pitchFamily="34" charset="0"/>
              </a:rPr>
              <a:t>,  δεν γνώριζαν ακόμα ποια θα ήταν η έκβαση της δίκης και η απόφαση των δικαστών, η αμφισβήτηση των μαρτύρων του αντιπάλου τους θα είχε ψυχολογική επιρροή στην απόφαση των δικαστών. Πρέπει να σημειωθεί ότι όχι μόνο ένας εναγόμενος μπορούσε να εκφράσει την πρόθεσή του να ασκήσει </a:t>
            </a:r>
            <a:r>
              <a:rPr lang="el-GR" i="1" dirty="0" smtClean="0">
                <a:latin typeface="Calibri" pitchFamily="34" charset="0"/>
                <a:cs typeface="Calibri" pitchFamily="34" charset="0"/>
              </a:rPr>
              <a:t>δίκη </a:t>
            </a:r>
            <a:r>
              <a:rPr lang="el-GR" i="1" dirty="0" err="1" smtClean="0">
                <a:latin typeface="Calibri" pitchFamily="34" charset="0"/>
                <a:cs typeface="Calibri" pitchFamily="34" charset="0"/>
              </a:rPr>
              <a:t>ψευδομαρτυρίων</a:t>
            </a:r>
            <a:r>
              <a:rPr lang="el-GR" dirty="0" smtClean="0">
                <a:latin typeface="Calibri" pitchFamily="34" charset="0"/>
                <a:cs typeface="Calibri" pitchFamily="34" charset="0"/>
              </a:rPr>
              <a:t>, αλλά και ο κατήγορος θα είχε εξίσου το δικαίωμα να αμφισβητήσει τη μαρτυρία του εναγομένου και με τον τρόπο αυτό να μετατρέψει την αθώωση σε καταδίκη.</a:t>
            </a:r>
            <a:endParaRPr lang="en-GB" dirty="0" smtClean="0">
              <a:latin typeface="Calibri" pitchFamily="34" charset="0"/>
              <a:cs typeface="Calibri" pitchFamily="34" charset="0"/>
            </a:endParaRPr>
          </a:p>
          <a:p>
            <a:endParaRPr lang="en-GB"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7496204" cy="439718"/>
          </a:xfrm>
        </p:spPr>
        <p:txBody>
          <a:bodyPr>
            <a:normAutofit fontScale="90000"/>
          </a:bodyPr>
          <a:lstStyle/>
          <a:p>
            <a:pPr algn="ctr"/>
            <a:r>
              <a:rPr lang="el-GR" b="1" dirty="0" smtClean="0">
                <a:solidFill>
                  <a:schemeClr val="tx1"/>
                </a:solidFill>
                <a:latin typeface="Calibri" pitchFamily="34" charset="0"/>
                <a:cs typeface="Calibri" pitchFamily="34" charset="0"/>
              </a:rPr>
              <a:t>ΕΠΙΣΚΗΨΙΣ</a:t>
            </a:r>
            <a:endParaRPr lang="en-GB" b="1" dirty="0">
              <a:solidFill>
                <a:schemeClr val="tx1"/>
              </a:solidFill>
              <a:latin typeface="Calibri" pitchFamily="34" charset="0"/>
              <a:cs typeface="Calibri" pitchFamily="34" charset="0"/>
            </a:endParaRPr>
          </a:p>
        </p:txBody>
      </p:sp>
      <p:sp>
        <p:nvSpPr>
          <p:cNvPr id="3" name="2 - Θέση περιεχομένου"/>
          <p:cNvSpPr>
            <a:spLocks noGrp="1"/>
          </p:cNvSpPr>
          <p:nvPr>
            <p:ph sz="quarter" idx="1"/>
          </p:nvPr>
        </p:nvSpPr>
        <p:spPr>
          <a:xfrm>
            <a:off x="428596" y="1000108"/>
            <a:ext cx="7496204" cy="5473844"/>
          </a:xfrm>
        </p:spPr>
        <p:txBody>
          <a:bodyPr>
            <a:normAutofit fontScale="77500" lnSpcReduction="20000"/>
          </a:bodyPr>
          <a:lstStyle/>
          <a:p>
            <a:r>
              <a:rPr lang="el-GR" dirty="0" smtClean="0">
                <a:latin typeface="Calibri" pitchFamily="34" charset="0"/>
                <a:cs typeface="Calibri" pitchFamily="34" charset="0"/>
              </a:rPr>
              <a:t>η </a:t>
            </a:r>
            <a:r>
              <a:rPr lang="el-GR" dirty="0" err="1" smtClean="0">
                <a:latin typeface="Calibri" pitchFamily="34" charset="0"/>
                <a:cs typeface="Calibri" pitchFamily="34" charset="0"/>
              </a:rPr>
              <a:t>επίσκηψις</a:t>
            </a:r>
            <a:r>
              <a:rPr lang="el-GR" dirty="0" smtClean="0">
                <a:latin typeface="Calibri" pitchFamily="34" charset="0"/>
                <a:cs typeface="Calibri" pitchFamily="34" charset="0"/>
              </a:rPr>
              <a:t> ήταν απαραίτητη προϋπόθεση για μία </a:t>
            </a:r>
            <a:r>
              <a:rPr lang="el-GR" i="1" dirty="0" smtClean="0">
                <a:latin typeface="Calibri" pitchFamily="34" charset="0"/>
                <a:cs typeface="Calibri" pitchFamily="34" charset="0"/>
              </a:rPr>
              <a:t>δίκη </a:t>
            </a:r>
            <a:r>
              <a:rPr lang="el-GR" i="1" dirty="0" err="1" smtClean="0">
                <a:latin typeface="Calibri" pitchFamily="34" charset="0"/>
                <a:cs typeface="Calibri" pitchFamily="34" charset="0"/>
              </a:rPr>
              <a:t>ψευδομαρτυρίων</a:t>
            </a:r>
            <a:r>
              <a:rPr lang="el-GR" dirty="0" smtClean="0">
                <a:latin typeface="Calibri" pitchFamily="34" charset="0"/>
                <a:cs typeface="Calibri" pitchFamily="34" charset="0"/>
              </a:rPr>
              <a:t> που θα μπορούσε να ακολουθήσει μίας αρχικής δίκης, κατά κύριο λόγο ιδιωτικής, και είχε μια πρακτική λειτουργία, δεδομένου ότι παρείχε στον υποψήφιο κατήγορο ένα επίσημο έγγραφο με </a:t>
            </a:r>
            <a:r>
              <a:rPr lang="el-GR" dirty="0" err="1" smtClean="0">
                <a:latin typeface="Calibri" pitchFamily="34" charset="0"/>
                <a:cs typeface="Calibri" pitchFamily="34" charset="0"/>
              </a:rPr>
              <a:t>ό,τι</a:t>
            </a:r>
            <a:r>
              <a:rPr lang="el-GR" dirty="0" smtClean="0">
                <a:latin typeface="Calibri" pitchFamily="34" charset="0"/>
                <a:cs typeface="Calibri" pitchFamily="34" charset="0"/>
              </a:rPr>
              <a:t> είχε ειπωθεί στην υπό εξέταση δίκη. Όσον αφορά το ζήτημα ποιος ήταν ο κανόνας που προέβλεπε την επαναλειτουργία της αρχικής υπόθεσης μετά από </a:t>
            </a:r>
            <a:r>
              <a:rPr lang="el-GR" i="1" dirty="0" smtClean="0">
                <a:latin typeface="Calibri" pitchFamily="34" charset="0"/>
                <a:cs typeface="Calibri" pitchFamily="34" charset="0"/>
              </a:rPr>
              <a:t>δίκη </a:t>
            </a:r>
            <a:r>
              <a:rPr lang="el-GR" i="1" dirty="0" err="1" smtClean="0">
                <a:latin typeface="Calibri" pitchFamily="34" charset="0"/>
                <a:cs typeface="Calibri" pitchFamily="34" charset="0"/>
              </a:rPr>
              <a:t>ψευδομαρτυρίων</a:t>
            </a:r>
            <a:r>
              <a:rPr lang="el-GR" dirty="0" smtClean="0">
                <a:latin typeface="Calibri" pitchFamily="34" charset="0"/>
                <a:cs typeface="Calibri" pitchFamily="34" charset="0"/>
              </a:rPr>
              <a:t>, δεν έχουμε αρκετά στοιχεία για να καταλήξουμε σε κάποιο συμπέρασμα.</a:t>
            </a:r>
            <a:r>
              <a:rPr lang="el-GR" baseline="30000" dirty="0" smtClean="0">
                <a:latin typeface="Calibri" pitchFamily="34" charset="0"/>
                <a:cs typeface="Calibri" pitchFamily="34" charset="0"/>
              </a:rPr>
              <a:t> </a:t>
            </a:r>
            <a:r>
              <a:rPr lang="el-GR" dirty="0" smtClean="0">
                <a:latin typeface="Calibri" pitchFamily="34" charset="0"/>
                <a:cs typeface="Calibri" pitchFamily="34" charset="0"/>
              </a:rPr>
              <a:t>Φαίνεται ότι σε ορισμένες περιπτώσεις, ένας κατήγορος που είχε καταδικάσει με επιτυχία κάποιον για ψευδομαρτυρία θα μπορούσε να προβεί σε επανάληψη της δίκης (</a:t>
            </a:r>
            <a:r>
              <a:rPr lang="el-GR" dirty="0" err="1" smtClean="0">
                <a:latin typeface="Calibri" pitchFamily="34" charset="0"/>
                <a:cs typeface="Calibri" pitchFamily="34" charset="0"/>
              </a:rPr>
              <a:t>αναδικία</a:t>
            </a:r>
            <a:r>
              <a:rPr lang="el-GR" dirty="0" smtClean="0">
                <a:latin typeface="Calibri" pitchFamily="34" charset="0"/>
                <a:cs typeface="Calibri" pitchFamily="34" charset="0"/>
              </a:rPr>
              <a:t>), όπως για παράδειγμα σε υποθέσεις που προέρχονται από ξενία, ψευδομαρτυρία και διαφιλονικούμενη περιουσία.</a:t>
            </a:r>
            <a:endParaRPr lang="en-GB" dirty="0" smtClean="0">
              <a:latin typeface="Calibri" pitchFamily="34" charset="0"/>
              <a:cs typeface="Calibri" pitchFamily="34" charset="0"/>
            </a:endParaRPr>
          </a:p>
          <a:p>
            <a:r>
              <a:rPr lang="el-GR" dirty="0" smtClean="0">
                <a:latin typeface="Calibri" pitchFamily="34" charset="0"/>
                <a:cs typeface="Calibri" pitchFamily="34" charset="0"/>
              </a:rPr>
              <a:t>Η </a:t>
            </a:r>
            <a:r>
              <a:rPr lang="el-GR" i="1" dirty="0" smtClean="0">
                <a:latin typeface="Calibri" pitchFamily="34" charset="0"/>
                <a:cs typeface="Calibri" pitchFamily="34" charset="0"/>
              </a:rPr>
              <a:t>δίκη </a:t>
            </a:r>
            <a:r>
              <a:rPr lang="el-GR" i="1" dirty="0" err="1" smtClean="0">
                <a:latin typeface="Calibri" pitchFamily="34" charset="0"/>
                <a:cs typeface="Calibri" pitchFamily="34" charset="0"/>
              </a:rPr>
              <a:t>ψευδομαρτυρίων</a:t>
            </a:r>
            <a:r>
              <a:rPr lang="el-GR" dirty="0" smtClean="0">
                <a:latin typeface="Calibri" pitchFamily="34" charset="0"/>
                <a:cs typeface="Calibri" pitchFamily="34" charset="0"/>
              </a:rPr>
              <a:t> προσέφερε στους δικαστές ένα σημαντικό κριτήριο αξιολόγησης των καταθέσεων των μαρτύρων, καθώς δεν υπήρχε άλλο μέσο εκτίμησης της αλήθειας μιας μαρτυρίας. Εφόσον όμως η απόφαση ήταν το αποτέλεσμα μίας και μόνο ψηφοφορίας χωρίς διαβούλευση ή περαιτέρω συζήτηση (</a:t>
            </a:r>
            <a:r>
              <a:rPr lang="el-GR" i="1" dirty="0" err="1" smtClean="0">
                <a:latin typeface="Calibri" pitchFamily="34" charset="0"/>
                <a:cs typeface="Calibri" pitchFamily="34" charset="0"/>
              </a:rPr>
              <a:t>Αθ.Πολ</a:t>
            </a:r>
            <a:r>
              <a:rPr lang="el-GR" i="1" dirty="0" smtClean="0">
                <a:latin typeface="Calibri" pitchFamily="34" charset="0"/>
                <a:cs typeface="Calibri" pitchFamily="34" charset="0"/>
              </a:rPr>
              <a:t>. </a:t>
            </a:r>
            <a:r>
              <a:rPr lang="el-GR" dirty="0" smtClean="0">
                <a:latin typeface="Calibri" pitchFamily="34" charset="0"/>
                <a:cs typeface="Calibri" pitchFamily="34" charset="0"/>
              </a:rPr>
              <a:t>69.1), δεν είναι εύκολο να γνωρίζουμε την επιρροή που θα μπορούσε να έχει γενικά ένας μάρτυρας στο αποτέλεσμα μιας δίκης.</a:t>
            </a:r>
            <a:r>
              <a:rPr lang="en-US" dirty="0" smtClean="0">
                <a:latin typeface="Calibri" pitchFamily="34" charset="0"/>
                <a:cs typeface="Calibri" pitchFamily="34" charset="0"/>
              </a:rPr>
              <a:t> </a:t>
            </a:r>
            <a:r>
              <a:rPr lang="el-GR" dirty="0" smtClean="0">
                <a:latin typeface="Calibri" pitchFamily="34" charset="0"/>
                <a:cs typeface="Calibri" pitchFamily="34" charset="0"/>
              </a:rPr>
              <a:t>Αν ένας Αθηναίος πολίτης καταδικαζόταν τρεις φορές σε </a:t>
            </a:r>
            <a:r>
              <a:rPr lang="el-GR" i="1" dirty="0" smtClean="0">
                <a:latin typeface="Calibri" pitchFamily="34" charset="0"/>
                <a:cs typeface="Calibri" pitchFamily="34" charset="0"/>
              </a:rPr>
              <a:t>δίκη </a:t>
            </a:r>
            <a:r>
              <a:rPr lang="el-GR" i="1" dirty="0" err="1" smtClean="0">
                <a:latin typeface="Calibri" pitchFamily="34" charset="0"/>
                <a:cs typeface="Calibri" pitchFamily="34" charset="0"/>
              </a:rPr>
              <a:t>ψευδομαρτυρίων</a:t>
            </a:r>
            <a:r>
              <a:rPr lang="el-GR" dirty="0" smtClean="0">
                <a:latin typeface="Calibri" pitchFamily="34" charset="0"/>
                <a:cs typeface="Calibri" pitchFamily="34" charset="0"/>
              </a:rPr>
              <a:t>, τότε έχανε τα πολιτικά του δικαιώματα. </a:t>
            </a:r>
            <a:endParaRPr lang="en-GB" dirty="0" smtClean="0">
              <a:latin typeface="Calibri" pitchFamily="34" charset="0"/>
              <a:cs typeface="Calibri" pitchFamily="34" charset="0"/>
            </a:endParaRPr>
          </a:p>
          <a:p>
            <a:endParaRPr lang="en-GB"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7496204" cy="439718"/>
          </a:xfrm>
        </p:spPr>
        <p:txBody>
          <a:bodyPr>
            <a:normAutofit fontScale="90000"/>
          </a:bodyPr>
          <a:lstStyle/>
          <a:p>
            <a:pPr algn="ctr"/>
            <a:r>
              <a:rPr lang="el-GR" b="1" dirty="0" smtClean="0">
                <a:solidFill>
                  <a:schemeClr val="tx1"/>
                </a:solidFill>
                <a:latin typeface="Calibri" pitchFamily="34" charset="0"/>
                <a:cs typeface="Calibri" pitchFamily="34" charset="0"/>
              </a:rPr>
              <a:t>ΒΑΣΑΝΟΣ</a:t>
            </a:r>
            <a:endParaRPr lang="en-GB" b="1" dirty="0">
              <a:solidFill>
                <a:schemeClr val="tx1"/>
              </a:solidFill>
              <a:latin typeface="Calibri" pitchFamily="34" charset="0"/>
              <a:cs typeface="Calibri" pitchFamily="34" charset="0"/>
            </a:endParaRPr>
          </a:p>
        </p:txBody>
      </p:sp>
      <p:sp>
        <p:nvSpPr>
          <p:cNvPr id="3" name="2 - Θέση περιεχομένου"/>
          <p:cNvSpPr>
            <a:spLocks noGrp="1"/>
          </p:cNvSpPr>
          <p:nvPr>
            <p:ph sz="quarter" idx="1"/>
          </p:nvPr>
        </p:nvSpPr>
        <p:spPr>
          <a:xfrm>
            <a:off x="428596" y="1000108"/>
            <a:ext cx="7496204" cy="5473844"/>
          </a:xfrm>
        </p:spPr>
        <p:txBody>
          <a:bodyPr>
            <a:normAutofit fontScale="77500" lnSpcReduction="20000"/>
          </a:bodyPr>
          <a:lstStyle/>
          <a:p>
            <a:r>
              <a:rPr lang="el-GR" dirty="0" smtClean="0">
                <a:latin typeface="Calibri" pitchFamily="34" charset="0"/>
                <a:cs typeface="Calibri" pitchFamily="34" charset="0"/>
              </a:rPr>
              <a:t>Η βάσανος εφαρμοζόταν σε δούλους ως ένδειξη του γεγονότος ότι δεν ήταν ο δούλος ελεύθερος άνδρας ώστε να μπορεί να δώσει μαρτυρία υπέρ της μίας ή της άλλης πλευράς. Οι ρήτορες διακρίνουν τη βάσανο από τη μαρτυρία και υπάρχει ένας κοινός τόπος για το ότι η μαρτυρία που δινόταν από έναν δούλο με βάσανο ήταν πιο αξιόπιστη από αυτή που έδινε ένας ελεύθερος. Οι ρήτορες συχνά υπερβάλλουν όταν ισχυρίζονται ότι ποτέ η μαρτυρία που δίνεται με βάσανο δεν μπορεί να θεωρηθεί ψευδής. Από την άλλη πλευρά όμως η μαρτυρία μετά από βάσανο θα μπορούσε να θεωρηθεί ύποπτη ανάλογα με τη δύναμη ή αδυναμία του δούλου, εάν δηλ. θα άντεχε ή θα άλλαζε τη μαρτυρία του προκειμένου να ευχαριστήσει αυτόν που τον βασάνιζε για να σταματήσει. </a:t>
            </a:r>
          </a:p>
          <a:p>
            <a:r>
              <a:rPr lang="el-GR" dirty="0" smtClean="0">
                <a:latin typeface="Calibri" pitchFamily="34" charset="0"/>
                <a:cs typeface="Calibri" pitchFamily="34" charset="0"/>
              </a:rPr>
              <a:t>Παρόλο που οι ρήτορες αναφέρουν πολλά περιστατικά πρόκλησης ή προσφοράς βασάνου των δούλων των διαδίκων, δεν υπάρχει ούτε μία περίπτωση που να αναφέρεται ότι μια τέτοια πρόκληση έγινε αποδεκτή και πραγματοποιήθηκε. Σίγουρα θα πρέπει να ήταν δεκτή η άποψη ότι μία μαρτυρία με βάσανο δούλου θα αποκάλυπτε την αλήθεια. Από την άλλη όμως πλευρά ίσως οι διευθετήσεις με τις προκλήσεις εις </a:t>
            </a:r>
            <a:r>
              <a:rPr lang="el-GR" dirty="0" err="1" smtClean="0">
                <a:latin typeface="Calibri" pitchFamily="34" charset="0"/>
                <a:cs typeface="Calibri" pitchFamily="34" charset="0"/>
              </a:rPr>
              <a:t>βάσανον</a:t>
            </a:r>
            <a:r>
              <a:rPr lang="el-GR" dirty="0" smtClean="0">
                <a:latin typeface="Calibri" pitchFamily="34" charset="0"/>
                <a:cs typeface="Calibri" pitchFamily="34" charset="0"/>
              </a:rPr>
              <a:t> να ολοκληρώνονταν εκτός δικαστηρίου και γι’ αυτό τον λόγο να μην μας σώζονται τέτοια παραδείγματα στους λόγους που εκφωνούνταν στα δικαστήρια.  </a:t>
            </a:r>
          </a:p>
          <a:p>
            <a:endParaRPr lang="en-GB" dirty="0">
              <a:latin typeface="Calibri" pitchFamily="34" charset="0"/>
              <a:cs typeface="Calibri"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7496204" cy="439718"/>
          </a:xfrm>
        </p:spPr>
        <p:txBody>
          <a:bodyPr>
            <a:normAutofit fontScale="90000"/>
          </a:bodyPr>
          <a:lstStyle/>
          <a:p>
            <a:pPr algn="ctr"/>
            <a:r>
              <a:rPr lang="el-GR" b="1" dirty="0" smtClean="0">
                <a:solidFill>
                  <a:schemeClr val="tx1"/>
                </a:solidFill>
                <a:latin typeface="Calibri" pitchFamily="34" charset="0"/>
                <a:cs typeface="Calibri" pitchFamily="34" charset="0"/>
              </a:rPr>
              <a:t>ΒΑΣΑΝΟΣ</a:t>
            </a:r>
            <a:endParaRPr lang="en-GB" dirty="0"/>
          </a:p>
        </p:txBody>
      </p:sp>
      <p:sp>
        <p:nvSpPr>
          <p:cNvPr id="3" name="2 - Θέση περιεχομένου"/>
          <p:cNvSpPr>
            <a:spLocks noGrp="1"/>
          </p:cNvSpPr>
          <p:nvPr>
            <p:ph sz="quarter" idx="1"/>
          </p:nvPr>
        </p:nvSpPr>
        <p:spPr>
          <a:xfrm>
            <a:off x="428596" y="1000108"/>
            <a:ext cx="7496204" cy="5473844"/>
          </a:xfrm>
        </p:spPr>
        <p:txBody>
          <a:bodyPr>
            <a:normAutofit fontScale="92500" lnSpcReduction="20000"/>
          </a:bodyPr>
          <a:lstStyle/>
          <a:p>
            <a:r>
              <a:rPr lang="el-GR" dirty="0" smtClean="0">
                <a:latin typeface="Calibri" pitchFamily="34" charset="0"/>
                <a:cs typeface="Calibri" pitchFamily="34" charset="0"/>
              </a:rPr>
              <a:t>Για να είναι μια μαρτυρία ενός δούλου έγκυρη θα έπρεπε η βάσανος να γίνει με τη συγκατάθεση και των δύο διαδίκων. Έτσι, ένας διάδικος που επιθυμούσε να χρησιμοποιήσει μαρτυρία ενός δούλου έπρεπε να κάνει πρόκληση γραπτή αίτηση για βάσανο στον αντίπαλό του, είτε ζητώντας του να δώσει τους δούλους του για μαρτυρία είτε προσφέροντας τους δικούς του μάρτυρες για βάσανο. Το ρήμα είναι </a:t>
            </a:r>
            <a:r>
              <a:rPr lang="el-GR" dirty="0" err="1" smtClean="0">
                <a:latin typeface="Calibri" pitchFamily="34" charset="0"/>
                <a:cs typeface="Calibri" pitchFamily="34" charset="0"/>
              </a:rPr>
              <a:t>εξαιτείν</a:t>
            </a:r>
            <a:r>
              <a:rPr lang="el-GR" dirty="0" smtClean="0">
                <a:latin typeface="Calibri" pitchFamily="34" charset="0"/>
                <a:cs typeface="Calibri" pitchFamily="34" charset="0"/>
              </a:rPr>
              <a:t> στην πρώτη περίπτωση και </a:t>
            </a:r>
            <a:r>
              <a:rPr lang="el-GR" dirty="0" err="1" smtClean="0">
                <a:latin typeface="Calibri" pitchFamily="34" charset="0"/>
                <a:cs typeface="Calibri" pitchFamily="34" charset="0"/>
              </a:rPr>
              <a:t>παραλαμβάνειν</a:t>
            </a:r>
            <a:r>
              <a:rPr lang="el-GR" dirty="0" smtClean="0">
                <a:latin typeface="Calibri" pitchFamily="34" charset="0"/>
                <a:cs typeface="Calibri" pitchFamily="34" charset="0"/>
              </a:rPr>
              <a:t> ή </a:t>
            </a:r>
            <a:r>
              <a:rPr lang="el-GR" dirty="0" err="1" smtClean="0">
                <a:latin typeface="Calibri" pitchFamily="34" charset="0"/>
                <a:cs typeface="Calibri" pitchFamily="34" charset="0"/>
              </a:rPr>
              <a:t>εκδιδόναι</a:t>
            </a:r>
            <a:r>
              <a:rPr lang="el-GR" dirty="0" smtClean="0">
                <a:latin typeface="Calibri" pitchFamily="34" charset="0"/>
                <a:cs typeface="Calibri" pitchFamily="34" charset="0"/>
              </a:rPr>
              <a:t> στη δεύτερη. Ένας διάδικος μπορούσε να κάνει πρόκληση στον αντίπαλό του για να δεχτεί μαρτυρία ζητώντας τη συγκατάθεση και ενός τρίτου μάρτυρα. Όλες οι βάσανοι για να δοθεί μαρτυρία από δούλο θα έπρεπε να γίνουν μπροστά σε μάρτυρες </a:t>
            </a:r>
            <a:r>
              <a:rPr lang="en-US" dirty="0" smtClean="0">
                <a:latin typeface="Calibri" pitchFamily="34" charset="0"/>
                <a:cs typeface="Calibri" pitchFamily="34" charset="0"/>
              </a:rPr>
              <a:t>(Lys. 7.34, Dem. 45.61, 54.28, 59.123), </a:t>
            </a:r>
            <a:r>
              <a:rPr lang="el-GR" dirty="0" smtClean="0">
                <a:latin typeface="Calibri" pitchFamily="34" charset="0"/>
                <a:cs typeface="Calibri" pitchFamily="34" charset="0"/>
              </a:rPr>
              <a:t>και η αποδοχή πρόκλησης αποτελούσε ένας είδος συμβολαίου ανάμεσα στους διαδίκους και έπρεπε να υπάρχουν και εγγυητές για την τήρηση του συμβολαίου. Σε όλες τις υποθέσεις προκλήσεως απαιτούνταν η γραπτή συμφωνία για τις ερωτήσεις και τον τρόπο της μαρτυρίας και το πρόσωπο που θα αναλάμβανε την βάσανο. </a:t>
            </a:r>
            <a:endParaRPr lang="en-GB" dirty="0" smtClean="0">
              <a:latin typeface="Calibri" pitchFamily="34" charset="0"/>
              <a:cs typeface="Calibri" pitchFamily="34" charset="0"/>
            </a:endParaRPr>
          </a:p>
          <a:p>
            <a:endParaRPr lang="en-GB" dirty="0">
              <a:latin typeface="Calibri" pitchFamily="34" charset="0"/>
              <a:cs typeface="Calibri"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7496204" cy="511156"/>
          </a:xfrm>
        </p:spPr>
        <p:txBody>
          <a:bodyPr>
            <a:normAutofit fontScale="90000"/>
          </a:bodyPr>
          <a:lstStyle/>
          <a:p>
            <a:pPr algn="ctr"/>
            <a:r>
              <a:rPr lang="el-GR" b="1" dirty="0" smtClean="0">
                <a:solidFill>
                  <a:schemeClr val="tx1"/>
                </a:solidFill>
                <a:latin typeface="Calibri" pitchFamily="34" charset="0"/>
                <a:cs typeface="Calibri" pitchFamily="34" charset="0"/>
              </a:rPr>
              <a:t>ΨΗΦΟΦΟΡΙΑ 5</a:t>
            </a:r>
            <a:r>
              <a:rPr lang="el-GR" b="1" baseline="30000" dirty="0" smtClean="0">
                <a:solidFill>
                  <a:schemeClr val="tx1"/>
                </a:solidFill>
                <a:latin typeface="Calibri" pitchFamily="34" charset="0"/>
                <a:cs typeface="Calibri" pitchFamily="34" charset="0"/>
              </a:rPr>
              <a:t>ος</a:t>
            </a:r>
            <a:r>
              <a:rPr lang="el-GR" b="1" dirty="0" smtClean="0">
                <a:solidFill>
                  <a:schemeClr val="tx1"/>
                </a:solidFill>
                <a:latin typeface="Calibri" pitchFamily="34" charset="0"/>
                <a:cs typeface="Calibri" pitchFamily="34" charset="0"/>
              </a:rPr>
              <a:t> </a:t>
            </a:r>
            <a:r>
              <a:rPr lang="el-GR" b="1" dirty="0" err="1" smtClean="0">
                <a:solidFill>
                  <a:schemeClr val="tx1"/>
                </a:solidFill>
                <a:latin typeface="Calibri" pitchFamily="34" charset="0"/>
                <a:cs typeface="Calibri" pitchFamily="34" charset="0"/>
              </a:rPr>
              <a:t>π.Χ.</a:t>
            </a:r>
            <a:r>
              <a:rPr lang="el-GR" b="1" dirty="0" smtClean="0">
                <a:solidFill>
                  <a:schemeClr val="tx1"/>
                </a:solidFill>
                <a:latin typeface="Calibri" pitchFamily="34" charset="0"/>
                <a:cs typeface="Calibri" pitchFamily="34" charset="0"/>
              </a:rPr>
              <a:t> αι.</a:t>
            </a:r>
            <a:endParaRPr lang="en-GB" dirty="0"/>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230721" y="1000108"/>
            <a:ext cx="8198931" cy="5473718"/>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7496204" cy="582594"/>
          </a:xfrm>
        </p:spPr>
        <p:txBody>
          <a:bodyPr/>
          <a:lstStyle/>
          <a:p>
            <a:pPr algn="ctr"/>
            <a:r>
              <a:rPr lang="el-GR" b="1" dirty="0" smtClean="0">
                <a:solidFill>
                  <a:schemeClr val="tx1"/>
                </a:solidFill>
                <a:latin typeface="Calibri" pitchFamily="34" charset="0"/>
                <a:cs typeface="Calibri" pitchFamily="34" charset="0"/>
              </a:rPr>
              <a:t>ΨΗΦΟΦΟΡΙΑ 5</a:t>
            </a:r>
            <a:r>
              <a:rPr lang="el-GR" b="1" baseline="30000" dirty="0" smtClean="0">
                <a:solidFill>
                  <a:schemeClr val="tx1"/>
                </a:solidFill>
                <a:latin typeface="Calibri" pitchFamily="34" charset="0"/>
                <a:cs typeface="Calibri" pitchFamily="34" charset="0"/>
              </a:rPr>
              <a:t>ος</a:t>
            </a:r>
            <a:r>
              <a:rPr lang="el-GR" b="1" dirty="0" smtClean="0">
                <a:solidFill>
                  <a:schemeClr val="tx1"/>
                </a:solidFill>
                <a:latin typeface="Calibri" pitchFamily="34" charset="0"/>
                <a:cs typeface="Calibri" pitchFamily="34" charset="0"/>
              </a:rPr>
              <a:t> </a:t>
            </a:r>
            <a:r>
              <a:rPr lang="el-GR" b="1" dirty="0" err="1" smtClean="0">
                <a:solidFill>
                  <a:schemeClr val="tx1"/>
                </a:solidFill>
                <a:latin typeface="Calibri" pitchFamily="34" charset="0"/>
                <a:cs typeface="Calibri" pitchFamily="34" charset="0"/>
              </a:rPr>
              <a:t>π.Χ.</a:t>
            </a:r>
            <a:r>
              <a:rPr lang="el-GR" b="1" dirty="0" smtClean="0">
                <a:solidFill>
                  <a:schemeClr val="tx1"/>
                </a:solidFill>
                <a:latin typeface="Calibri" pitchFamily="34" charset="0"/>
                <a:cs typeface="Calibri" pitchFamily="34" charset="0"/>
              </a:rPr>
              <a:t> αι.</a:t>
            </a:r>
            <a:endParaRPr lang="en-GB" dirty="0"/>
          </a:p>
        </p:txBody>
      </p:sp>
      <p:sp>
        <p:nvSpPr>
          <p:cNvPr id="3" name="2 - Θέση περιεχομένου"/>
          <p:cNvSpPr>
            <a:spLocks noGrp="1"/>
          </p:cNvSpPr>
          <p:nvPr>
            <p:ph sz="quarter" idx="1"/>
          </p:nvPr>
        </p:nvSpPr>
        <p:spPr>
          <a:xfrm>
            <a:off x="500034" y="1000108"/>
            <a:ext cx="7424766" cy="5473844"/>
          </a:xfrm>
        </p:spPr>
        <p:txBody>
          <a:bodyPr/>
          <a:lstStyle/>
          <a:p>
            <a:r>
              <a:rPr lang="el-GR" dirty="0" smtClean="0">
                <a:latin typeface="Calibri" pitchFamily="34" charset="0"/>
                <a:cs typeface="Calibri" pitchFamily="34" charset="0"/>
              </a:rPr>
              <a:t>Τον 5</a:t>
            </a:r>
            <a:r>
              <a:rPr lang="el-GR" baseline="30000" dirty="0" smtClean="0">
                <a:latin typeface="Calibri" pitchFamily="34" charset="0"/>
                <a:cs typeface="Calibri" pitchFamily="34" charset="0"/>
              </a:rPr>
              <a:t>ο</a:t>
            </a:r>
            <a:r>
              <a:rPr lang="el-GR" dirty="0" smtClean="0">
                <a:latin typeface="Calibri" pitchFamily="34" charset="0"/>
                <a:cs typeface="Calibri" pitchFamily="34" charset="0"/>
              </a:rPr>
              <a:t> </a:t>
            </a:r>
            <a:r>
              <a:rPr lang="el-GR" dirty="0" err="1" smtClean="0">
                <a:latin typeface="Calibri" pitchFamily="34" charset="0"/>
                <a:cs typeface="Calibri" pitchFamily="34" charset="0"/>
              </a:rPr>
              <a:t>π.Χ.</a:t>
            </a:r>
            <a:r>
              <a:rPr lang="el-GR" dirty="0" smtClean="0">
                <a:latin typeface="Calibri" pitchFamily="34" charset="0"/>
                <a:cs typeface="Calibri" pitchFamily="34" charset="0"/>
              </a:rPr>
              <a:t> αι. κάθε δικαστής είχε μία ψήφο, που ήταν ένα βότσαλο («ψήφος») ή ένα όστρακο μυδιού, το οποίο έφερνε μαζί του στο δικαστήριο.</a:t>
            </a:r>
          </a:p>
          <a:p>
            <a:r>
              <a:rPr lang="el-GR" dirty="0" smtClean="0">
                <a:latin typeface="Calibri" pitchFamily="34" charset="0"/>
                <a:cs typeface="Calibri" pitchFamily="34" charset="0"/>
              </a:rPr>
              <a:t>Υπήρχαν 2 υδρίες, μία για την καταδίκη και μία για την αθώωση.</a:t>
            </a:r>
          </a:p>
          <a:p>
            <a:r>
              <a:rPr lang="el-GR" dirty="0" smtClean="0">
                <a:latin typeface="Calibri" pitchFamily="34" charset="0"/>
                <a:cs typeface="Calibri" pitchFamily="34" charset="0"/>
              </a:rPr>
              <a:t>Οι δικαστές περνούσαν ο ένας πίσω από τον άλλο μπροστά από τις δύο υδρίες, πρώτα από την υδρία της καταδίκης και μετά από την υδρία της αθώωσης.</a:t>
            </a:r>
          </a:p>
          <a:p>
            <a:r>
              <a:rPr lang="el-GR" dirty="0" smtClean="0">
                <a:latin typeface="Calibri" pitchFamily="34" charset="0"/>
                <a:cs typeface="Calibri" pitchFamily="34" charset="0"/>
              </a:rPr>
              <a:t>Κάθε υδρία είχε ένα πλεχτό χωνί για εξασφάλιση της μυστικότητας.</a:t>
            </a:r>
          </a:p>
          <a:p>
            <a:r>
              <a:rPr lang="el-GR" dirty="0" smtClean="0">
                <a:latin typeface="Calibri" pitchFamily="34" charset="0"/>
                <a:cs typeface="Calibri" pitchFamily="34" charset="0"/>
              </a:rPr>
              <a:t>Ο δικαστής μπορούσε να βάλει το χέρι του σφιγμένο κρατώντας μέσα την ψήφο ώστε να μη δει κανείς σε ποια από τις δύο έριξε την ψήφο του.</a:t>
            </a:r>
            <a:endParaRPr lang="en-GB" dirty="0">
              <a:latin typeface="Calibri" pitchFamily="34" charset="0"/>
              <a:cs typeface="Calibri"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274638"/>
            <a:ext cx="7567642" cy="439718"/>
          </a:xfrm>
        </p:spPr>
        <p:txBody>
          <a:bodyPr>
            <a:normAutofit fontScale="90000"/>
          </a:bodyPr>
          <a:lstStyle/>
          <a:p>
            <a:pPr algn="ctr"/>
            <a:r>
              <a:rPr lang="el-GR" b="1" dirty="0" smtClean="0">
                <a:solidFill>
                  <a:schemeClr val="tx1"/>
                </a:solidFill>
                <a:latin typeface="Calibri" pitchFamily="34" charset="0"/>
                <a:cs typeface="Calibri" pitchFamily="34" charset="0"/>
              </a:rPr>
              <a:t>ΨΗΦΟΦΟΡΙΑ 4</a:t>
            </a:r>
            <a:r>
              <a:rPr lang="el-GR" b="1" baseline="30000" dirty="0" smtClean="0">
                <a:solidFill>
                  <a:schemeClr val="tx1"/>
                </a:solidFill>
                <a:latin typeface="Calibri" pitchFamily="34" charset="0"/>
                <a:cs typeface="Calibri" pitchFamily="34" charset="0"/>
              </a:rPr>
              <a:t>ος</a:t>
            </a:r>
            <a:r>
              <a:rPr lang="el-GR" b="1" dirty="0" smtClean="0">
                <a:solidFill>
                  <a:schemeClr val="tx1"/>
                </a:solidFill>
                <a:latin typeface="Calibri" pitchFamily="34" charset="0"/>
                <a:cs typeface="Calibri" pitchFamily="34" charset="0"/>
              </a:rPr>
              <a:t> </a:t>
            </a:r>
            <a:r>
              <a:rPr lang="el-GR" b="1" dirty="0" err="1" smtClean="0">
                <a:solidFill>
                  <a:schemeClr val="tx1"/>
                </a:solidFill>
                <a:latin typeface="Calibri" pitchFamily="34" charset="0"/>
                <a:cs typeface="Calibri" pitchFamily="34" charset="0"/>
              </a:rPr>
              <a:t>π.Χ.</a:t>
            </a:r>
            <a:r>
              <a:rPr lang="el-GR" b="1" dirty="0" smtClean="0">
                <a:solidFill>
                  <a:schemeClr val="tx1"/>
                </a:solidFill>
                <a:latin typeface="Calibri" pitchFamily="34" charset="0"/>
                <a:cs typeface="Calibri" pitchFamily="34" charset="0"/>
              </a:rPr>
              <a:t> αι.</a:t>
            </a:r>
            <a:endParaRPr lang="en-GB" b="1" dirty="0">
              <a:solidFill>
                <a:schemeClr val="tx1"/>
              </a:solidFill>
              <a:latin typeface="Calibri" pitchFamily="34" charset="0"/>
              <a:cs typeface="Calibri" pitchFamily="34" charset="0"/>
            </a:endParaRPr>
          </a:p>
        </p:txBody>
      </p:sp>
      <p:pic>
        <p:nvPicPr>
          <p:cNvPr id="1026" name="Picture 2"/>
          <p:cNvPicPr>
            <a:picLocks noGrp="1" noChangeAspect="1" noChangeArrowheads="1"/>
          </p:cNvPicPr>
          <p:nvPr>
            <p:ph sz="quarter" idx="1"/>
          </p:nvPr>
        </p:nvPicPr>
        <p:blipFill>
          <a:blip r:embed="rId2"/>
          <a:srcRect/>
          <a:stretch>
            <a:fillRect/>
          </a:stretch>
        </p:blipFill>
        <p:spPr bwMode="auto">
          <a:xfrm>
            <a:off x="428625" y="2049514"/>
            <a:ext cx="7467600" cy="3203471"/>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7496204" cy="439718"/>
          </a:xfrm>
        </p:spPr>
        <p:txBody>
          <a:bodyPr>
            <a:normAutofit fontScale="90000"/>
          </a:bodyPr>
          <a:lstStyle/>
          <a:p>
            <a:pPr algn="ctr"/>
            <a:r>
              <a:rPr lang="el-GR" b="1" dirty="0" smtClean="0">
                <a:solidFill>
                  <a:schemeClr val="tx1"/>
                </a:solidFill>
                <a:latin typeface="Calibri" pitchFamily="34" charset="0"/>
                <a:cs typeface="Calibri" pitchFamily="34" charset="0"/>
              </a:rPr>
              <a:t>ΨΗΦΟΦΟΡΙΑ 4</a:t>
            </a:r>
            <a:r>
              <a:rPr lang="el-GR" b="1" baseline="30000" dirty="0" smtClean="0">
                <a:solidFill>
                  <a:schemeClr val="tx1"/>
                </a:solidFill>
                <a:latin typeface="Calibri" pitchFamily="34" charset="0"/>
                <a:cs typeface="Calibri" pitchFamily="34" charset="0"/>
              </a:rPr>
              <a:t>ος</a:t>
            </a:r>
            <a:r>
              <a:rPr lang="el-GR" b="1" dirty="0" smtClean="0">
                <a:solidFill>
                  <a:schemeClr val="tx1"/>
                </a:solidFill>
                <a:latin typeface="Calibri" pitchFamily="34" charset="0"/>
                <a:cs typeface="Calibri" pitchFamily="34" charset="0"/>
              </a:rPr>
              <a:t> </a:t>
            </a:r>
            <a:r>
              <a:rPr lang="el-GR" b="1" dirty="0" err="1" smtClean="0">
                <a:solidFill>
                  <a:schemeClr val="tx1"/>
                </a:solidFill>
                <a:latin typeface="Calibri" pitchFamily="34" charset="0"/>
                <a:cs typeface="Calibri" pitchFamily="34" charset="0"/>
              </a:rPr>
              <a:t>π.Χ.</a:t>
            </a:r>
            <a:r>
              <a:rPr lang="el-GR" b="1" dirty="0" smtClean="0">
                <a:solidFill>
                  <a:schemeClr val="tx1"/>
                </a:solidFill>
                <a:latin typeface="Calibri" pitchFamily="34" charset="0"/>
                <a:cs typeface="Calibri" pitchFamily="34" charset="0"/>
              </a:rPr>
              <a:t> αι.</a:t>
            </a:r>
            <a:endParaRPr lang="en-GB" dirty="0"/>
          </a:p>
        </p:txBody>
      </p:sp>
      <p:sp>
        <p:nvSpPr>
          <p:cNvPr id="3" name="2 - Θέση περιεχομένου"/>
          <p:cNvSpPr>
            <a:spLocks noGrp="1"/>
          </p:cNvSpPr>
          <p:nvPr>
            <p:ph sz="quarter" idx="1"/>
          </p:nvPr>
        </p:nvSpPr>
        <p:spPr>
          <a:xfrm>
            <a:off x="428596" y="785794"/>
            <a:ext cx="7496204" cy="5688158"/>
          </a:xfrm>
        </p:spPr>
        <p:txBody>
          <a:bodyPr>
            <a:normAutofit fontScale="92500" lnSpcReduction="20000"/>
          </a:bodyPr>
          <a:lstStyle/>
          <a:p>
            <a:r>
              <a:rPr lang="el-GR" dirty="0" smtClean="0">
                <a:latin typeface="Calibri" pitchFamily="34" charset="0"/>
                <a:cs typeface="Calibri" pitchFamily="34" charset="0"/>
              </a:rPr>
              <a:t>Τον 4</a:t>
            </a:r>
            <a:r>
              <a:rPr lang="el-GR" baseline="30000" dirty="0" smtClean="0">
                <a:latin typeface="Calibri" pitchFamily="34" charset="0"/>
                <a:cs typeface="Calibri" pitchFamily="34" charset="0"/>
              </a:rPr>
              <a:t>ο</a:t>
            </a:r>
            <a:r>
              <a:rPr lang="el-GR" dirty="0" smtClean="0">
                <a:latin typeface="Calibri" pitchFamily="34" charset="0"/>
                <a:cs typeface="Calibri" pitchFamily="34" charset="0"/>
              </a:rPr>
              <a:t> </a:t>
            </a:r>
            <a:r>
              <a:rPr lang="el-GR" dirty="0" err="1" smtClean="0">
                <a:latin typeface="Calibri" pitchFamily="34" charset="0"/>
                <a:cs typeface="Calibri" pitchFamily="34" charset="0"/>
              </a:rPr>
              <a:t>π.Χ.</a:t>
            </a:r>
            <a:r>
              <a:rPr lang="el-GR" dirty="0" smtClean="0">
                <a:latin typeface="Calibri" pitchFamily="34" charset="0"/>
                <a:cs typeface="Calibri" pitchFamily="34" charset="0"/>
              </a:rPr>
              <a:t> αι. χρησιμοποιούσαν μπρούτζινες ψήφους.</a:t>
            </a:r>
          </a:p>
          <a:p>
            <a:r>
              <a:rPr lang="el-GR" dirty="0" smtClean="0">
                <a:latin typeface="Calibri" pitchFamily="34" charset="0"/>
                <a:cs typeface="Calibri" pitchFamily="34" charset="0"/>
              </a:rPr>
              <a:t>Καθεμιά ήταν ένας δίσκος που είχε στη μέση έναν άξονα ή σωλήνα.</a:t>
            </a:r>
          </a:p>
          <a:p>
            <a:r>
              <a:rPr lang="el-GR" dirty="0" smtClean="0">
                <a:latin typeface="Calibri" pitchFamily="34" charset="0"/>
                <a:cs typeface="Calibri" pitchFamily="34" charset="0"/>
              </a:rPr>
              <a:t>Ο κούφιος σωλήνας σήμαινε καταδικαστική ψήφο, ενώ ο συμπαγής αθωωτική.</a:t>
            </a:r>
          </a:p>
          <a:p>
            <a:r>
              <a:rPr lang="el-GR" dirty="0" smtClean="0">
                <a:latin typeface="Calibri" pitchFamily="34" charset="0"/>
                <a:cs typeface="Calibri" pitchFamily="34" charset="0"/>
              </a:rPr>
              <a:t>Μετά το τέλος της δίκης, έδιναν σε κάθε δικαστή μια ψήφο με κούφιο σωλήνα και μια με συμπαγή.</a:t>
            </a:r>
          </a:p>
          <a:p>
            <a:r>
              <a:rPr lang="el-GR" dirty="0" smtClean="0">
                <a:latin typeface="Calibri" pitchFamily="34" charset="0"/>
                <a:cs typeface="Calibri" pitchFamily="34" charset="0"/>
              </a:rPr>
              <a:t>Υπήρχαν 2 υδρίες, μία μπρούτζινη για τις έγκυρες ψήφους και μια ξύλινη για τις άκυρες.</a:t>
            </a:r>
          </a:p>
          <a:p>
            <a:r>
              <a:rPr lang="el-GR" dirty="0" smtClean="0">
                <a:latin typeface="Calibri" pitchFamily="34" charset="0"/>
                <a:cs typeface="Calibri" pitchFamily="34" charset="0"/>
              </a:rPr>
              <a:t>Κάθε δικαστής έριχνε μία από τις ψήφους του σε κάθε υδρία, κρατώντας με τα δάχτυλά του τις ψήφους από τα άκρα των σωλήνων για να μη δει κανείς ποια ψήφο θα έβαζε σε κάθε υδρία.</a:t>
            </a:r>
          </a:p>
          <a:p>
            <a:r>
              <a:rPr lang="el-GR" dirty="0" smtClean="0">
                <a:latin typeface="Calibri" pitchFamily="34" charset="0"/>
                <a:cs typeface="Calibri" pitchFamily="34" charset="0"/>
              </a:rPr>
              <a:t>Όταν ψήφιζαν όλοι, καταμετρούσαν τις ψήφους που είχαν ριχθεί στη μπρούτζινη υδρία.</a:t>
            </a:r>
          </a:p>
          <a:p>
            <a:r>
              <a:rPr lang="el-GR" dirty="0" smtClean="0">
                <a:latin typeface="Calibri" pitchFamily="34" charset="0"/>
                <a:cs typeface="Calibri" pitchFamily="34" charset="0"/>
              </a:rPr>
              <a:t>Η πλειονότητα έκρινε το αποτέλεσμα.</a:t>
            </a:r>
          </a:p>
          <a:p>
            <a:r>
              <a:rPr lang="el-GR" dirty="0" smtClean="0">
                <a:latin typeface="Calibri" pitchFamily="34" charset="0"/>
                <a:cs typeface="Calibri" pitchFamily="34" charset="0"/>
              </a:rPr>
              <a:t>Ίσος αριθμός ψήφων σήμαινε αθώωση.</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274638"/>
            <a:ext cx="7424766" cy="439718"/>
          </a:xfrm>
        </p:spPr>
        <p:txBody>
          <a:bodyPr>
            <a:normAutofit fontScale="90000"/>
          </a:bodyPr>
          <a:lstStyle/>
          <a:p>
            <a:pPr algn="ctr"/>
            <a:r>
              <a:rPr lang="el-GR" b="1" dirty="0" err="1" smtClean="0">
                <a:solidFill>
                  <a:schemeClr val="tx1"/>
                </a:solidFill>
                <a:latin typeface="Calibri" pitchFamily="34" charset="0"/>
                <a:cs typeface="Calibri" pitchFamily="34" charset="0"/>
              </a:rPr>
              <a:t>Χρηματικεσ</a:t>
            </a:r>
            <a:r>
              <a:rPr lang="el-GR" b="1" dirty="0" smtClean="0">
                <a:solidFill>
                  <a:schemeClr val="tx1"/>
                </a:solidFill>
                <a:latin typeface="Calibri" pitchFamily="34" charset="0"/>
                <a:cs typeface="Calibri" pitchFamily="34" charset="0"/>
              </a:rPr>
              <a:t> </a:t>
            </a:r>
            <a:r>
              <a:rPr lang="el-GR" b="1" dirty="0" err="1" smtClean="0">
                <a:solidFill>
                  <a:schemeClr val="tx1"/>
                </a:solidFill>
                <a:latin typeface="Calibri" pitchFamily="34" charset="0"/>
                <a:cs typeface="Calibri" pitchFamily="34" charset="0"/>
              </a:rPr>
              <a:t>αποζημιωσεισ</a:t>
            </a:r>
            <a:r>
              <a:rPr lang="el-GR" b="1" dirty="0" smtClean="0">
                <a:solidFill>
                  <a:schemeClr val="tx1"/>
                </a:solidFill>
                <a:latin typeface="Calibri" pitchFamily="34" charset="0"/>
                <a:cs typeface="Calibri" pitchFamily="34" charset="0"/>
              </a:rPr>
              <a:t> </a:t>
            </a:r>
            <a:r>
              <a:rPr lang="el-GR" b="1" dirty="0" err="1" smtClean="0">
                <a:solidFill>
                  <a:schemeClr val="tx1"/>
                </a:solidFill>
                <a:latin typeface="Calibri" pitchFamily="34" charset="0"/>
                <a:cs typeface="Calibri" pitchFamily="34" charset="0"/>
              </a:rPr>
              <a:t>μετα</a:t>
            </a:r>
            <a:r>
              <a:rPr lang="el-GR" b="1" dirty="0" smtClean="0">
                <a:solidFill>
                  <a:schemeClr val="tx1"/>
                </a:solidFill>
                <a:latin typeface="Calibri" pitchFamily="34" charset="0"/>
                <a:cs typeface="Calibri" pitchFamily="34" charset="0"/>
              </a:rPr>
              <a:t> το </a:t>
            </a:r>
            <a:r>
              <a:rPr lang="el-GR" b="1" dirty="0" err="1" smtClean="0">
                <a:solidFill>
                  <a:schemeClr val="tx1"/>
                </a:solidFill>
                <a:latin typeface="Calibri" pitchFamily="34" charset="0"/>
                <a:cs typeface="Calibri" pitchFamily="34" charset="0"/>
              </a:rPr>
              <a:t>τελοσ</a:t>
            </a:r>
            <a:r>
              <a:rPr lang="el-GR" b="1" dirty="0" smtClean="0">
                <a:solidFill>
                  <a:schemeClr val="tx1"/>
                </a:solidFill>
                <a:latin typeface="Calibri" pitchFamily="34" charset="0"/>
                <a:cs typeface="Calibri" pitchFamily="34" charset="0"/>
              </a:rPr>
              <a:t> </a:t>
            </a:r>
            <a:r>
              <a:rPr lang="el-GR" b="1" dirty="0" err="1" smtClean="0">
                <a:solidFill>
                  <a:schemeClr val="tx1"/>
                </a:solidFill>
                <a:latin typeface="Calibri" pitchFamily="34" charset="0"/>
                <a:cs typeface="Calibri" pitchFamily="34" charset="0"/>
              </a:rPr>
              <a:t>τησ</a:t>
            </a:r>
            <a:r>
              <a:rPr lang="el-GR" b="1" dirty="0" smtClean="0">
                <a:solidFill>
                  <a:schemeClr val="tx1"/>
                </a:solidFill>
                <a:latin typeface="Calibri" pitchFamily="34" charset="0"/>
                <a:cs typeface="Calibri" pitchFamily="34" charset="0"/>
              </a:rPr>
              <a:t> </a:t>
            </a:r>
            <a:r>
              <a:rPr lang="el-GR" b="1" dirty="0" err="1" smtClean="0">
                <a:solidFill>
                  <a:schemeClr val="tx1"/>
                </a:solidFill>
                <a:latin typeface="Calibri" pitchFamily="34" charset="0"/>
                <a:cs typeface="Calibri" pitchFamily="34" charset="0"/>
              </a:rPr>
              <a:t>δικησ</a:t>
            </a:r>
            <a:endParaRPr lang="en-GB" b="1" dirty="0">
              <a:solidFill>
                <a:schemeClr val="tx1"/>
              </a:solidFill>
              <a:latin typeface="Calibri" pitchFamily="34" charset="0"/>
              <a:cs typeface="Calibri" pitchFamily="34" charset="0"/>
            </a:endParaRPr>
          </a:p>
        </p:txBody>
      </p:sp>
      <p:sp>
        <p:nvSpPr>
          <p:cNvPr id="3" name="2 - Θέση περιεχομένου"/>
          <p:cNvSpPr>
            <a:spLocks noGrp="1"/>
          </p:cNvSpPr>
          <p:nvPr>
            <p:ph sz="quarter" idx="1"/>
          </p:nvPr>
        </p:nvSpPr>
        <p:spPr>
          <a:xfrm>
            <a:off x="428596" y="1000108"/>
            <a:ext cx="7496204" cy="5473844"/>
          </a:xfrm>
        </p:spPr>
        <p:txBody>
          <a:bodyPr>
            <a:normAutofit fontScale="92500" lnSpcReduction="10000"/>
          </a:bodyPr>
          <a:lstStyle/>
          <a:p>
            <a:r>
              <a:rPr lang="el-GR" dirty="0" smtClean="0">
                <a:latin typeface="Calibri" pitchFamily="34" charset="0"/>
                <a:cs typeface="Calibri" pitchFamily="34" charset="0"/>
              </a:rPr>
              <a:t>Ο κατήγορος έπρεπε να πληρώσει πρόστιμο 1.000 δρχ. αν έπαιρνε λιγότερο από το 1/5 των ψήφων των δικαστών και έχανε το δικαίωμά του να υποβάλει στο μέλλον καταγγελίες ίδιου τύπου, εκτός της εισαγγελίας.</a:t>
            </a:r>
          </a:p>
          <a:p>
            <a:r>
              <a:rPr lang="el-GR" dirty="0" smtClean="0">
                <a:latin typeface="Calibri" pitchFamily="34" charset="0"/>
                <a:cs typeface="Calibri" pitchFamily="34" charset="0"/>
              </a:rPr>
              <a:t>Σε μερικές ιδιωτικές υποθέσεις, όπου ο κατήγορος είχε αξιώσει ένα χρηματικό ποσό από τον κατηγορούμενο, αν έχανε, έπρεπε να πληρώσει στον κατηγορούμενο το 1/6 του ποσού που είχε αξιώσει («</a:t>
            </a:r>
            <a:r>
              <a:rPr lang="el-GR" dirty="0" err="1" smtClean="0">
                <a:latin typeface="Calibri" pitchFamily="34" charset="0"/>
                <a:cs typeface="Calibri" pitchFamily="34" charset="0"/>
              </a:rPr>
              <a:t>επωβελία</a:t>
            </a:r>
            <a:r>
              <a:rPr lang="el-GR" dirty="0" smtClean="0">
                <a:latin typeface="Calibri" pitchFamily="34" charset="0"/>
                <a:cs typeface="Calibri" pitchFamily="34" charset="0"/>
              </a:rPr>
              <a:t>», ένας οβολός ανά δραχμή).</a:t>
            </a:r>
          </a:p>
          <a:p>
            <a:r>
              <a:rPr lang="el-GR" dirty="0" smtClean="0">
                <a:latin typeface="Calibri" pitchFamily="34" charset="0"/>
                <a:cs typeface="Calibri" pitchFamily="34" charset="0"/>
              </a:rPr>
              <a:t>Η «</a:t>
            </a:r>
            <a:r>
              <a:rPr lang="el-GR" dirty="0" err="1" smtClean="0">
                <a:latin typeface="Calibri" pitchFamily="34" charset="0"/>
                <a:cs typeface="Calibri" pitchFamily="34" charset="0"/>
              </a:rPr>
              <a:t>επωβελία</a:t>
            </a:r>
            <a:r>
              <a:rPr lang="el-GR" dirty="0" smtClean="0">
                <a:latin typeface="Calibri" pitchFamily="34" charset="0"/>
                <a:cs typeface="Calibri" pitchFamily="34" charset="0"/>
              </a:rPr>
              <a:t>» καταβαλλόταν μόνο σε μερικές οικονομικές διεκδικήσεις και όχι σε όλες. Ίσως να καταβαλλόταν μόνο αν ο κατήγορος δεν έπαιρνε το 1/5 των ψήφων των δικαστών.</a:t>
            </a:r>
          </a:p>
          <a:p>
            <a:r>
              <a:rPr lang="el-GR" dirty="0" smtClean="0">
                <a:latin typeface="Calibri" pitchFamily="34" charset="0"/>
                <a:cs typeface="Calibri" pitchFamily="34" charset="0"/>
              </a:rPr>
              <a:t>Ο σκοπός επιβολής προστίμων στον ηττώμενο κατήγορο ήταν η αποθάρρυνση υποβολής μηνύσεων στο μέλλον.</a:t>
            </a:r>
          </a:p>
          <a:p>
            <a:r>
              <a:rPr lang="el-GR" dirty="0" smtClean="0">
                <a:latin typeface="Calibri" pitchFamily="34" charset="0"/>
                <a:cs typeface="Calibri" pitchFamily="34" charset="0"/>
              </a:rPr>
              <a:t>Τα πρόστιμα έπρεπε να πληρωθούν αυτόματα εκ μέρους του ηττώμενου.</a:t>
            </a:r>
            <a:endParaRPr lang="en-GB" dirty="0">
              <a:latin typeface="Calibri" pitchFamily="34" charset="0"/>
              <a:cs typeface="Calibri"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7496204" cy="511156"/>
          </a:xfrm>
        </p:spPr>
        <p:txBody>
          <a:bodyPr>
            <a:normAutofit fontScale="90000"/>
          </a:bodyPr>
          <a:lstStyle/>
          <a:p>
            <a:pPr algn="ctr"/>
            <a:r>
              <a:rPr lang="el-GR" b="1" dirty="0" err="1" smtClean="0">
                <a:solidFill>
                  <a:schemeClr val="tx1"/>
                </a:solidFill>
                <a:latin typeface="Calibri" pitchFamily="34" charset="0"/>
                <a:cs typeface="Calibri" pitchFamily="34" charset="0"/>
              </a:rPr>
              <a:t>τιμησισ</a:t>
            </a:r>
            <a:endParaRPr lang="en-GB" b="1" dirty="0">
              <a:solidFill>
                <a:schemeClr val="tx1"/>
              </a:solidFill>
              <a:latin typeface="Calibri" pitchFamily="34" charset="0"/>
              <a:cs typeface="Calibri" pitchFamily="34" charset="0"/>
            </a:endParaRPr>
          </a:p>
        </p:txBody>
      </p:sp>
      <p:sp>
        <p:nvSpPr>
          <p:cNvPr id="3" name="2 - Θέση περιεχομένου"/>
          <p:cNvSpPr>
            <a:spLocks noGrp="1"/>
          </p:cNvSpPr>
          <p:nvPr>
            <p:ph sz="quarter" idx="1"/>
          </p:nvPr>
        </p:nvSpPr>
        <p:spPr>
          <a:xfrm>
            <a:off x="428596" y="928670"/>
            <a:ext cx="7496204" cy="5545282"/>
          </a:xfrm>
        </p:spPr>
        <p:txBody>
          <a:bodyPr>
            <a:normAutofit fontScale="85000" lnSpcReduction="10000"/>
          </a:bodyPr>
          <a:lstStyle/>
          <a:p>
            <a:r>
              <a:rPr lang="el-GR" dirty="0" smtClean="0">
                <a:latin typeface="Calibri" pitchFamily="34" charset="0"/>
                <a:cs typeface="Calibri" pitchFamily="34" charset="0"/>
              </a:rPr>
              <a:t>«</a:t>
            </a:r>
            <a:r>
              <a:rPr lang="el-GR" dirty="0" err="1" smtClean="0">
                <a:latin typeface="Calibri" pitchFamily="34" charset="0"/>
                <a:cs typeface="Calibri" pitchFamily="34" charset="0"/>
              </a:rPr>
              <a:t>τίμησις</a:t>
            </a:r>
            <a:r>
              <a:rPr lang="el-GR" dirty="0" smtClean="0">
                <a:latin typeface="Calibri" pitchFamily="34" charset="0"/>
                <a:cs typeface="Calibri" pitchFamily="34" charset="0"/>
              </a:rPr>
              <a:t>» ήταν η διαδικασία που ακολουθούσε μετά το τέλος της καταδικαστικής απόφασης και όριζε την ποινή ή αποζημίωση.</a:t>
            </a:r>
          </a:p>
          <a:p>
            <a:r>
              <a:rPr lang="el-GR" dirty="0" smtClean="0">
                <a:latin typeface="Calibri" pitchFamily="34" charset="0"/>
                <a:cs typeface="Calibri" pitchFamily="34" charset="0"/>
              </a:rPr>
              <a:t>Ο κατήγορος που κέρδιζε πρότεινε μια ποινή, ο ηττημένος κατηγορούμενος αντιπρότεινε μια άλλη και στη συνέχεια ψήφιζαν οι δικαστές υπέρ της μιας ή της άλλης. Συνήθως ψήφιζαν υπέρ της πρότασης του κατηγόρου.</a:t>
            </a:r>
          </a:p>
          <a:p>
            <a:r>
              <a:rPr lang="el-GR" dirty="0" smtClean="0">
                <a:latin typeface="Calibri" pitchFamily="34" charset="0"/>
                <a:cs typeface="Calibri" pitchFamily="34" charset="0"/>
              </a:rPr>
              <a:t>Ο κατήγορος και ο κατηγορούμενος εκφωνούσαν ακόμα έναν λόγο ο καθένας για την ποινή ή την αποζημίωση. </a:t>
            </a:r>
          </a:p>
          <a:p>
            <a:r>
              <a:rPr lang="el-GR" dirty="0" smtClean="0">
                <a:latin typeface="Calibri" pitchFamily="34" charset="0"/>
                <a:cs typeface="Calibri" pitchFamily="34" charset="0"/>
              </a:rPr>
              <a:t>Το όριο για κάθε λόγο ήταν μισός </a:t>
            </a:r>
            <a:r>
              <a:rPr lang="el-GR" dirty="0" err="1" smtClean="0">
                <a:latin typeface="Calibri" pitchFamily="34" charset="0"/>
                <a:cs typeface="Calibri" pitchFamily="34" charset="0"/>
              </a:rPr>
              <a:t>χούς</a:t>
            </a:r>
            <a:r>
              <a:rPr lang="el-GR" dirty="0" smtClean="0">
                <a:latin typeface="Calibri" pitchFamily="34" charset="0"/>
                <a:cs typeface="Calibri" pitchFamily="34" charset="0"/>
              </a:rPr>
              <a:t> νερού (</a:t>
            </a:r>
            <a:r>
              <a:rPr lang="el-GR" i="1" dirty="0" err="1" smtClean="0">
                <a:latin typeface="Calibri" pitchFamily="34" charset="0"/>
                <a:cs typeface="Calibri" pitchFamily="34" charset="0"/>
              </a:rPr>
              <a:t>Αθ.Πολ</a:t>
            </a:r>
            <a:r>
              <a:rPr lang="el-GR" i="1" dirty="0" smtClean="0">
                <a:latin typeface="Calibri" pitchFamily="34" charset="0"/>
                <a:cs typeface="Calibri" pitchFamily="34" charset="0"/>
              </a:rPr>
              <a:t>.</a:t>
            </a:r>
            <a:r>
              <a:rPr lang="el-GR" dirty="0" smtClean="0">
                <a:latin typeface="Calibri" pitchFamily="34" charset="0"/>
                <a:cs typeface="Calibri" pitchFamily="34" charset="0"/>
              </a:rPr>
              <a:t> 69.2). Κι εδώ μπορούσε να δοθεί ο χρόνος ενός διαδίκου σ’ έναν συνήγορό του.</a:t>
            </a:r>
          </a:p>
          <a:p>
            <a:r>
              <a:rPr lang="el-GR" dirty="0" smtClean="0">
                <a:latin typeface="Calibri" pitchFamily="34" charset="0"/>
                <a:cs typeface="Calibri" pitchFamily="34" charset="0"/>
              </a:rPr>
              <a:t>Κατά τον 5</a:t>
            </a:r>
            <a:r>
              <a:rPr lang="el-GR" baseline="30000" dirty="0" smtClean="0">
                <a:latin typeface="Calibri" pitchFamily="34" charset="0"/>
                <a:cs typeface="Calibri" pitchFamily="34" charset="0"/>
              </a:rPr>
              <a:t>ο</a:t>
            </a:r>
            <a:r>
              <a:rPr lang="el-GR" dirty="0" smtClean="0">
                <a:latin typeface="Calibri" pitchFamily="34" charset="0"/>
                <a:cs typeface="Calibri" pitchFamily="34" charset="0"/>
              </a:rPr>
              <a:t> </a:t>
            </a:r>
            <a:r>
              <a:rPr lang="el-GR" dirty="0" err="1" smtClean="0">
                <a:latin typeface="Calibri" pitchFamily="34" charset="0"/>
                <a:cs typeface="Calibri" pitchFamily="34" charset="0"/>
              </a:rPr>
              <a:t>π.Χ.</a:t>
            </a:r>
            <a:r>
              <a:rPr lang="el-GR" dirty="0" smtClean="0">
                <a:latin typeface="Calibri" pitchFamily="34" charset="0"/>
                <a:cs typeface="Calibri" pitchFamily="34" charset="0"/>
              </a:rPr>
              <a:t> αι. κάθε δικαστής είχε μια πλάκα αλειμμένη με κερί όπου χάραζε μια μακριά γραμμή για τη βαρύτερη ποινή και μια κοντότερη για την ελαφρύτερη.</a:t>
            </a:r>
          </a:p>
          <a:p>
            <a:r>
              <a:rPr lang="el-GR" dirty="0" smtClean="0">
                <a:latin typeface="Calibri" pitchFamily="34" charset="0"/>
                <a:cs typeface="Calibri" pitchFamily="34" charset="0"/>
              </a:rPr>
              <a:t>Κατά τον 4</a:t>
            </a:r>
            <a:r>
              <a:rPr lang="el-GR" baseline="30000" dirty="0" smtClean="0">
                <a:latin typeface="Calibri" pitchFamily="34" charset="0"/>
                <a:cs typeface="Calibri" pitchFamily="34" charset="0"/>
              </a:rPr>
              <a:t>ο</a:t>
            </a:r>
            <a:r>
              <a:rPr lang="el-GR" dirty="0" smtClean="0">
                <a:latin typeface="Calibri" pitchFamily="34" charset="0"/>
                <a:cs typeface="Calibri" pitchFamily="34" charset="0"/>
              </a:rPr>
              <a:t> </a:t>
            </a:r>
            <a:r>
              <a:rPr lang="el-GR" dirty="0" err="1" smtClean="0">
                <a:latin typeface="Calibri" pitchFamily="34" charset="0"/>
                <a:cs typeface="Calibri" pitchFamily="34" charset="0"/>
              </a:rPr>
              <a:t>π.Χ.</a:t>
            </a:r>
            <a:r>
              <a:rPr lang="el-GR" dirty="0" smtClean="0">
                <a:latin typeface="Calibri" pitchFamily="34" charset="0"/>
                <a:cs typeface="Calibri" pitchFamily="34" charset="0"/>
              </a:rPr>
              <a:t> αι. η ψηφοφορία για την ποινή γινόταν με τον ίδιο τρόπο που γινόταν και η ψηφοφορία για την απόφαση.</a:t>
            </a:r>
          </a:p>
          <a:p>
            <a:r>
              <a:rPr lang="el-GR" dirty="0" smtClean="0">
                <a:latin typeface="Calibri" pitchFamily="34" charset="0"/>
                <a:cs typeface="Calibri" pitchFamily="34" charset="0"/>
              </a:rPr>
              <a:t>Με την αναγγελία της απόφασης η δίκη είχε ολοκληρωθεί κι όταν τέλειωναν όλες οι δίκες της ημέρας, οι δικαστές πληρώνονταν για την εργασία τους.</a:t>
            </a:r>
            <a:endParaRPr lang="en-GB" dirty="0">
              <a:latin typeface="Calibri" pitchFamily="34" charset="0"/>
              <a:cs typeface="Calibr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7496204" cy="511156"/>
          </a:xfrm>
        </p:spPr>
        <p:txBody>
          <a:bodyPr>
            <a:normAutofit fontScale="90000"/>
          </a:bodyPr>
          <a:lstStyle/>
          <a:p>
            <a:pPr algn="ctr"/>
            <a:r>
              <a:rPr lang="el-GR" b="1" dirty="0" err="1" smtClean="0">
                <a:solidFill>
                  <a:schemeClr val="tx1"/>
                </a:solidFill>
                <a:latin typeface="Calibri" pitchFamily="34" charset="0"/>
                <a:cs typeface="Calibri" pitchFamily="34" charset="0"/>
              </a:rPr>
              <a:t>Συγκροτηση</a:t>
            </a:r>
            <a:r>
              <a:rPr lang="el-GR" b="1" dirty="0" smtClean="0">
                <a:solidFill>
                  <a:schemeClr val="tx1"/>
                </a:solidFill>
                <a:latin typeface="Calibri" pitchFamily="34" charset="0"/>
                <a:cs typeface="Calibri" pitchFamily="34" charset="0"/>
              </a:rPr>
              <a:t> </a:t>
            </a:r>
            <a:r>
              <a:rPr lang="el-GR" b="1" dirty="0" err="1" smtClean="0">
                <a:solidFill>
                  <a:schemeClr val="tx1"/>
                </a:solidFill>
                <a:latin typeface="Calibri" pitchFamily="34" charset="0"/>
                <a:cs typeface="Calibri" pitchFamily="34" charset="0"/>
              </a:rPr>
              <a:t>δικαστηριων</a:t>
            </a:r>
            <a:endParaRPr lang="en-GB" b="1" dirty="0">
              <a:solidFill>
                <a:schemeClr val="tx1"/>
              </a:solidFill>
              <a:latin typeface="Calibri" pitchFamily="34" charset="0"/>
              <a:cs typeface="Calibri" pitchFamily="34" charset="0"/>
            </a:endParaRPr>
          </a:p>
        </p:txBody>
      </p:sp>
      <p:sp>
        <p:nvSpPr>
          <p:cNvPr id="3" name="2 - Θέση περιεχομένου"/>
          <p:cNvSpPr>
            <a:spLocks noGrp="1"/>
          </p:cNvSpPr>
          <p:nvPr>
            <p:ph sz="quarter" idx="1"/>
          </p:nvPr>
        </p:nvSpPr>
        <p:spPr>
          <a:xfrm>
            <a:off x="428596" y="1142984"/>
            <a:ext cx="7496204" cy="5330968"/>
          </a:xfrm>
        </p:spPr>
        <p:txBody>
          <a:bodyPr>
            <a:normAutofit/>
          </a:bodyPr>
          <a:lstStyle/>
          <a:p>
            <a:r>
              <a:rPr lang="el-GR" dirty="0" smtClean="0">
                <a:latin typeface="Calibri" pitchFamily="34" charset="0"/>
                <a:cs typeface="Calibri" pitchFamily="34" charset="0"/>
              </a:rPr>
              <a:t>Ένας ξύλινος φράκτης (</a:t>
            </a:r>
            <a:r>
              <a:rPr lang="el-GR" dirty="0" err="1" smtClean="0">
                <a:latin typeface="Calibri" pitchFamily="34" charset="0"/>
                <a:cs typeface="Calibri" pitchFamily="34" charset="0"/>
              </a:rPr>
              <a:t>δρύφακτοι</a:t>
            </a:r>
            <a:r>
              <a:rPr lang="el-GR" dirty="0" smtClean="0">
                <a:latin typeface="Calibri" pitchFamily="34" charset="0"/>
                <a:cs typeface="Calibri" pitchFamily="34" charset="0"/>
              </a:rPr>
              <a:t>) περιέβαλλε τον χώρο των δικαστηρίων και η είσοδος (κιγκλίς) έκλεινε από τον άρχοντα και δεν επιτρεπόταν να μπουν οι αργοπορημένοι διορισμένοι δικαστές. Το κοινό που παρακολουθούσε ήταν έξω από την είσοδο.</a:t>
            </a:r>
          </a:p>
          <a:p>
            <a:r>
              <a:rPr lang="el-GR" dirty="0" smtClean="0">
                <a:latin typeface="Calibri" pitchFamily="34" charset="0"/>
                <a:cs typeface="Calibri" pitchFamily="34" charset="0"/>
              </a:rPr>
              <a:t>Τον 4</a:t>
            </a:r>
            <a:r>
              <a:rPr lang="el-GR" baseline="30000" dirty="0" smtClean="0">
                <a:latin typeface="Calibri" pitchFamily="34" charset="0"/>
                <a:cs typeface="Calibri" pitchFamily="34" charset="0"/>
              </a:rPr>
              <a:t>ο</a:t>
            </a:r>
            <a:r>
              <a:rPr lang="el-GR" dirty="0" smtClean="0">
                <a:latin typeface="Calibri" pitchFamily="34" charset="0"/>
                <a:cs typeface="Calibri" pitchFamily="34" charset="0"/>
              </a:rPr>
              <a:t> </a:t>
            </a:r>
            <a:r>
              <a:rPr lang="el-GR" dirty="0" err="1" smtClean="0">
                <a:latin typeface="Calibri" pitchFamily="34" charset="0"/>
                <a:cs typeface="Calibri" pitchFamily="34" charset="0"/>
              </a:rPr>
              <a:t>π.Χ.</a:t>
            </a:r>
            <a:r>
              <a:rPr lang="el-GR" dirty="0" smtClean="0">
                <a:latin typeface="Calibri" pitchFamily="34" charset="0"/>
                <a:cs typeface="Calibri" pitchFamily="34" charset="0"/>
              </a:rPr>
              <a:t> αι. (340) τα κτήρια των δικαστηρίων συγκεντρώθηκαν σε έναν ενιαίο χώρο, πιθανότατα στην Αγορά, βάσει των επιγραφών που βρέθηκαν εκεί. Ο λόγος ήταν να μην προσεγγίζουν τους δικαστές για δωροδοκία.</a:t>
            </a:r>
          </a:p>
          <a:p>
            <a:r>
              <a:rPr lang="el-GR" dirty="0" smtClean="0">
                <a:latin typeface="Calibri" pitchFamily="34" charset="0"/>
                <a:cs typeface="Calibri" pitchFamily="34" charset="0"/>
              </a:rPr>
              <a:t>Μετά την κλήρωση των δικαστών και πριν αρχίσει η εκδίκαση των υποθέσεων η εξωτερική πύλη άνοιγε και πλησίαζαν όσοι ήθελαν να παρακολουθήσουν μια δίκη</a:t>
            </a:r>
            <a:r>
              <a:rPr lang="en-GB" dirty="0" smtClean="0">
                <a:latin typeface="Calibri" pitchFamily="34" charset="0"/>
                <a:cs typeface="Calibri" pitchFamily="34" charset="0"/>
              </a:rPr>
              <a:t>.</a:t>
            </a:r>
            <a:endParaRPr lang="en-GB" dirty="0">
              <a:latin typeface="Calibri" pitchFamily="34" charset="0"/>
              <a:cs typeface="Calibri"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7496204" cy="511156"/>
          </a:xfrm>
        </p:spPr>
        <p:txBody>
          <a:bodyPr>
            <a:normAutofit fontScale="90000"/>
          </a:bodyPr>
          <a:lstStyle/>
          <a:p>
            <a:pPr algn="ctr"/>
            <a:r>
              <a:rPr lang="el-GR" b="1" dirty="0" smtClean="0">
                <a:solidFill>
                  <a:schemeClr val="tx1"/>
                </a:solidFill>
                <a:latin typeface="Calibri" pitchFamily="34" charset="0"/>
                <a:cs typeface="Calibri" pitchFamily="34" charset="0"/>
              </a:rPr>
              <a:t>ΠΟΙΝΕΣ</a:t>
            </a:r>
            <a:endParaRPr lang="en-GB" b="1" dirty="0">
              <a:latin typeface="Calibri" pitchFamily="34" charset="0"/>
              <a:cs typeface="Calibri" pitchFamily="34" charset="0"/>
            </a:endParaRPr>
          </a:p>
        </p:txBody>
      </p:sp>
      <p:sp>
        <p:nvSpPr>
          <p:cNvPr id="3" name="2 - Θέση περιεχομένου"/>
          <p:cNvSpPr>
            <a:spLocks noGrp="1"/>
          </p:cNvSpPr>
          <p:nvPr>
            <p:ph sz="quarter" idx="1"/>
          </p:nvPr>
        </p:nvSpPr>
        <p:spPr>
          <a:xfrm>
            <a:off x="500034" y="857232"/>
            <a:ext cx="7424766" cy="5616720"/>
          </a:xfrm>
        </p:spPr>
        <p:txBody>
          <a:bodyPr>
            <a:normAutofit fontScale="92500" lnSpcReduction="10000"/>
          </a:bodyPr>
          <a:lstStyle/>
          <a:p>
            <a:r>
              <a:rPr lang="el-GR" b="1" dirty="0" smtClean="0">
                <a:latin typeface="Calibri" pitchFamily="34" charset="0"/>
                <a:cs typeface="Calibri" pitchFamily="34" charset="0"/>
              </a:rPr>
              <a:t>ΘΑΝΑΤΙΚΗ ΠΟΙΝΗ:</a:t>
            </a:r>
            <a:r>
              <a:rPr lang="el-GR" dirty="0" smtClean="0">
                <a:latin typeface="Calibri" pitchFamily="34" charset="0"/>
                <a:cs typeface="Calibri" pitchFamily="34" charset="0"/>
              </a:rPr>
              <a:t> η αυστηρότερη ποινή που εκτελούσαν οι Ένδεκα αμέσως μετά τη δίκη. </a:t>
            </a:r>
          </a:p>
          <a:p>
            <a:pPr algn="ctr"/>
            <a:r>
              <a:rPr lang="el-GR" b="1" dirty="0" smtClean="0">
                <a:latin typeface="Calibri" pitchFamily="34" charset="0"/>
                <a:cs typeface="Calibri" pitchFamily="34" charset="0"/>
              </a:rPr>
              <a:t>Μέθοδοι εκτέλεσης</a:t>
            </a:r>
          </a:p>
          <a:p>
            <a:r>
              <a:rPr lang="el-GR" b="1" dirty="0" smtClean="0">
                <a:latin typeface="Calibri" pitchFamily="34" charset="0"/>
                <a:cs typeface="Calibri" pitchFamily="34" charset="0"/>
              </a:rPr>
              <a:t> </a:t>
            </a:r>
            <a:r>
              <a:rPr lang="el-GR" dirty="0" smtClean="0">
                <a:latin typeface="Calibri" pitchFamily="34" charset="0"/>
                <a:cs typeface="Calibri" pitchFamily="34" charset="0"/>
              </a:rPr>
              <a:t>α) το χάσμα ή λάκκος («</a:t>
            </a:r>
            <a:r>
              <a:rPr lang="el-GR" dirty="0" err="1" smtClean="0">
                <a:latin typeface="Calibri" pitchFamily="34" charset="0"/>
                <a:cs typeface="Calibri" pitchFamily="34" charset="0"/>
              </a:rPr>
              <a:t>βάραθρον</a:t>
            </a:r>
            <a:r>
              <a:rPr lang="el-GR" dirty="0" smtClean="0">
                <a:latin typeface="Calibri" pitchFamily="34" charset="0"/>
                <a:cs typeface="Calibri" pitchFamily="34" charset="0"/>
              </a:rPr>
              <a:t>»), όπου ρίχνονταν οι καταδικασμένοι, συνήθως αφού είχαν σκοτωθεί, </a:t>
            </a:r>
          </a:p>
          <a:p>
            <a:r>
              <a:rPr lang="el-GR" dirty="0" smtClean="0">
                <a:latin typeface="Calibri" pitchFamily="34" charset="0"/>
                <a:cs typeface="Calibri" pitchFamily="34" charset="0"/>
              </a:rPr>
              <a:t>β) το «</a:t>
            </a:r>
            <a:r>
              <a:rPr lang="el-GR" dirty="0" err="1" smtClean="0">
                <a:latin typeface="Calibri" pitchFamily="34" charset="0"/>
                <a:cs typeface="Calibri" pitchFamily="34" charset="0"/>
              </a:rPr>
              <a:t>τύμπανον</a:t>
            </a:r>
            <a:r>
              <a:rPr lang="el-GR" dirty="0" smtClean="0">
                <a:latin typeface="Calibri" pitchFamily="34" charset="0"/>
                <a:cs typeface="Calibri" pitchFamily="34" charset="0"/>
              </a:rPr>
              <a:t>», ξύλινη σανίδα πάνω στην οποία δενόταν ο κατάδικος με πέντε σιδερένιους χαλκάδες γύρω από το λαιμό, τους καρπούς και τους αστραγάλους και στερεώνονταν με καρφιά. Στην περίπτωση αυτή ο κατάδικος πέθαινε είτε από πείνα είτε από στραγγαλισμό, και </a:t>
            </a:r>
          </a:p>
          <a:p>
            <a:r>
              <a:rPr lang="el-GR" dirty="0" smtClean="0">
                <a:latin typeface="Calibri" pitchFamily="34" charset="0"/>
                <a:cs typeface="Calibri" pitchFamily="34" charset="0"/>
              </a:rPr>
              <a:t>γ) δηλητηρίαση με «κώνειο</a:t>
            </a:r>
            <a:r>
              <a:rPr lang="el-GR" dirty="0" smtClean="0">
                <a:latin typeface="Calibri" pitchFamily="34" charset="0"/>
                <a:cs typeface="Calibri" pitchFamily="34" charset="0"/>
              </a:rPr>
              <a:t>».</a:t>
            </a:r>
            <a:endParaRPr lang="en-GB" dirty="0" smtClean="0">
              <a:latin typeface="Calibri" pitchFamily="34" charset="0"/>
              <a:cs typeface="Calibri" pitchFamily="34" charset="0"/>
            </a:endParaRPr>
          </a:p>
          <a:p>
            <a:r>
              <a:rPr lang="el-GR" b="1" dirty="0" smtClean="0">
                <a:latin typeface="Calibri" pitchFamily="34" charset="0"/>
                <a:cs typeface="Calibri" pitchFamily="34" charset="0"/>
              </a:rPr>
              <a:t>ΑΤΙΜΙΑ</a:t>
            </a:r>
          </a:p>
          <a:p>
            <a:r>
              <a:rPr lang="el-GR" b="1" dirty="0" smtClean="0">
                <a:latin typeface="Calibri" pitchFamily="34" charset="0"/>
                <a:cs typeface="Calibri" pitchFamily="34" charset="0"/>
              </a:rPr>
              <a:t>ΕΞΟΡΙΑ </a:t>
            </a:r>
          </a:p>
          <a:p>
            <a:r>
              <a:rPr lang="el-GR" b="1" dirty="0" smtClean="0">
                <a:latin typeface="Calibri" pitchFamily="34" charset="0"/>
                <a:cs typeface="Calibri" pitchFamily="34" charset="0"/>
              </a:rPr>
              <a:t>ΚΑΤΑΣΧΕΣΗ ΠΕΡΙΟΥΣΙΑΣ</a:t>
            </a:r>
          </a:p>
          <a:p>
            <a:r>
              <a:rPr lang="el-GR" b="1" dirty="0" smtClean="0">
                <a:latin typeface="Calibri" pitchFamily="34" charset="0"/>
                <a:cs typeface="Calibri" pitchFamily="34" charset="0"/>
              </a:rPr>
              <a:t>ΑΠΑΓΟΡΕΥΣΗ ΤΑΦΗΣ</a:t>
            </a:r>
          </a:p>
          <a:p>
            <a:r>
              <a:rPr lang="el-GR" b="1" dirty="0" smtClean="0">
                <a:latin typeface="Calibri" pitchFamily="34" charset="0"/>
                <a:cs typeface="Calibri" pitchFamily="34" charset="0"/>
              </a:rPr>
              <a:t>ΕΠΙΒΟΛΗ ΠΡΟΣΤΙΜΩΝ</a:t>
            </a:r>
            <a:endParaRPr lang="en-GB" b="1" dirty="0">
              <a:latin typeface="Calibri" pitchFamily="34" charset="0"/>
              <a:cs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7496204" cy="439718"/>
          </a:xfrm>
        </p:spPr>
        <p:txBody>
          <a:bodyPr>
            <a:normAutofit fontScale="90000"/>
          </a:bodyPr>
          <a:lstStyle/>
          <a:p>
            <a:pPr algn="ctr"/>
            <a:r>
              <a:rPr lang="el-GR" b="1" dirty="0" err="1" smtClean="0">
                <a:latin typeface="Calibri" pitchFamily="34" charset="0"/>
                <a:cs typeface="Calibri" pitchFamily="34" charset="0"/>
              </a:rPr>
              <a:t>Ορισμοσ</a:t>
            </a:r>
            <a:r>
              <a:rPr lang="el-GR" b="1" dirty="0" smtClean="0">
                <a:latin typeface="Calibri" pitchFamily="34" charset="0"/>
                <a:cs typeface="Calibri" pitchFamily="34" charset="0"/>
              </a:rPr>
              <a:t> </a:t>
            </a:r>
            <a:r>
              <a:rPr lang="el-GR" b="1" dirty="0" err="1" smtClean="0">
                <a:latin typeface="Calibri" pitchFamily="34" charset="0"/>
                <a:cs typeface="Calibri" pitchFamily="34" charset="0"/>
              </a:rPr>
              <a:t>δικαστων</a:t>
            </a:r>
            <a:r>
              <a:rPr lang="el-GR" b="1" dirty="0" smtClean="0">
                <a:latin typeface="Calibri" pitchFamily="34" charset="0"/>
                <a:cs typeface="Calibri" pitchFamily="34" charset="0"/>
              </a:rPr>
              <a:t> </a:t>
            </a:r>
            <a:endParaRPr lang="en-GB" b="1" dirty="0">
              <a:latin typeface="Calibri" pitchFamily="34" charset="0"/>
              <a:cs typeface="Calibri" pitchFamily="34" charset="0"/>
            </a:endParaRPr>
          </a:p>
        </p:txBody>
      </p:sp>
      <p:sp>
        <p:nvSpPr>
          <p:cNvPr id="3" name="2 - Θέση περιεχομένου"/>
          <p:cNvSpPr>
            <a:spLocks noGrp="1"/>
          </p:cNvSpPr>
          <p:nvPr>
            <p:ph sz="quarter" idx="1"/>
          </p:nvPr>
        </p:nvSpPr>
        <p:spPr>
          <a:xfrm>
            <a:off x="500034" y="928670"/>
            <a:ext cx="7424766" cy="5545282"/>
          </a:xfrm>
        </p:spPr>
        <p:txBody>
          <a:bodyPr>
            <a:normAutofit fontScale="85000" lnSpcReduction="10000"/>
          </a:bodyPr>
          <a:lstStyle/>
          <a:p>
            <a:r>
              <a:rPr lang="el-GR" dirty="0" smtClean="0">
                <a:latin typeface="Calibri" pitchFamily="34" charset="0"/>
                <a:cs typeface="Calibri" pitchFamily="34" charset="0"/>
              </a:rPr>
              <a:t>Τον 5</a:t>
            </a:r>
            <a:r>
              <a:rPr lang="el-GR" baseline="30000" dirty="0" smtClean="0">
                <a:latin typeface="Calibri" pitchFamily="34" charset="0"/>
                <a:cs typeface="Calibri" pitchFamily="34" charset="0"/>
              </a:rPr>
              <a:t>ο</a:t>
            </a:r>
            <a:r>
              <a:rPr lang="el-GR" dirty="0" smtClean="0">
                <a:latin typeface="Calibri" pitchFamily="34" charset="0"/>
                <a:cs typeface="Calibri" pitchFamily="34" charset="0"/>
              </a:rPr>
              <a:t> αι. οι διορισμένοι δικαστές διαιρούνταν σε δέκα δικαστικές </a:t>
            </a:r>
            <a:r>
              <a:rPr lang="el-GR" i="1" dirty="0" smtClean="0">
                <a:latin typeface="Calibri" pitchFamily="34" charset="0"/>
                <a:cs typeface="Calibri" pitchFamily="34" charset="0"/>
              </a:rPr>
              <a:t>ομάδες</a:t>
            </a:r>
            <a:r>
              <a:rPr lang="el-GR" dirty="0" smtClean="0">
                <a:latin typeface="Calibri" pitchFamily="34" charset="0"/>
                <a:cs typeface="Calibri" pitchFamily="34" charset="0"/>
              </a:rPr>
              <a:t> (από το Α-Κ) με ίσο αριθμό πολιτών από τις δέκα φυλές και γινόταν μια κλήρωση με σφαιρίδια που τραβούσαν μέσα από την </a:t>
            </a:r>
            <a:r>
              <a:rPr lang="el-GR" dirty="0" err="1" smtClean="0">
                <a:latin typeface="Calibri" pitchFamily="34" charset="0"/>
                <a:cs typeface="Calibri" pitchFamily="34" charset="0"/>
              </a:rPr>
              <a:t>κηθίδα</a:t>
            </a:r>
            <a:r>
              <a:rPr lang="el-GR" dirty="0" smtClean="0">
                <a:latin typeface="Calibri" pitchFamily="34" charset="0"/>
                <a:cs typeface="Calibri" pitchFamily="34" charset="0"/>
              </a:rPr>
              <a:t> ή το </a:t>
            </a:r>
            <a:r>
              <a:rPr lang="el-GR" dirty="0" err="1" smtClean="0">
                <a:latin typeface="Calibri" pitchFamily="34" charset="0"/>
                <a:cs typeface="Calibri" pitchFamily="34" charset="0"/>
              </a:rPr>
              <a:t>κηθάριον</a:t>
            </a:r>
            <a:r>
              <a:rPr lang="el-GR" dirty="0" smtClean="0">
                <a:latin typeface="Calibri" pitchFamily="34" charset="0"/>
                <a:cs typeface="Calibri" pitchFamily="34" charset="0"/>
              </a:rPr>
              <a:t> (είδος δοχείου) – </a:t>
            </a:r>
            <a:r>
              <a:rPr lang="el-GR" dirty="0" err="1" smtClean="0">
                <a:latin typeface="Calibri" pitchFamily="34" charset="0"/>
                <a:cs typeface="Calibri" pitchFamily="34" charset="0"/>
              </a:rPr>
              <a:t>Αριστοφ</a:t>
            </a:r>
            <a:r>
              <a:rPr lang="el-GR" dirty="0" smtClean="0">
                <a:latin typeface="Calibri" pitchFamily="34" charset="0"/>
                <a:cs typeface="Calibri" pitchFamily="34" charset="0"/>
              </a:rPr>
              <a:t>. </a:t>
            </a:r>
            <a:r>
              <a:rPr lang="el-GR" i="1" dirty="0" smtClean="0">
                <a:latin typeface="Calibri" pitchFamily="34" charset="0"/>
                <a:cs typeface="Calibri" pitchFamily="34" charset="0"/>
              </a:rPr>
              <a:t>Σφήκες </a:t>
            </a:r>
            <a:r>
              <a:rPr lang="el-GR" dirty="0" smtClean="0">
                <a:latin typeface="Calibri" pitchFamily="34" charset="0"/>
                <a:cs typeface="Calibri" pitchFamily="34" charset="0"/>
              </a:rPr>
              <a:t>573-674.</a:t>
            </a:r>
          </a:p>
          <a:p>
            <a:r>
              <a:rPr lang="el-GR" dirty="0" smtClean="0">
                <a:latin typeface="Calibri" pitchFamily="34" charset="0"/>
                <a:cs typeface="Calibri" pitchFamily="34" charset="0"/>
              </a:rPr>
              <a:t>Για τον 4</a:t>
            </a:r>
            <a:r>
              <a:rPr lang="el-GR" baseline="30000" dirty="0" smtClean="0">
                <a:latin typeface="Calibri" pitchFamily="34" charset="0"/>
                <a:cs typeface="Calibri" pitchFamily="34" charset="0"/>
              </a:rPr>
              <a:t>ο</a:t>
            </a:r>
            <a:r>
              <a:rPr lang="el-GR" dirty="0" smtClean="0">
                <a:latin typeface="Calibri" pitchFamily="34" charset="0"/>
                <a:cs typeface="Calibri" pitchFamily="34" charset="0"/>
              </a:rPr>
              <a:t> αι. η </a:t>
            </a:r>
            <a:r>
              <a:rPr lang="el-GR" i="1" dirty="0" smtClean="0">
                <a:latin typeface="Calibri" pitchFamily="34" charset="0"/>
                <a:cs typeface="Calibri" pitchFamily="34" charset="0"/>
              </a:rPr>
              <a:t>Αθηναίων Πολιτεία</a:t>
            </a:r>
            <a:r>
              <a:rPr lang="el-GR" dirty="0" smtClean="0">
                <a:latin typeface="Calibri" pitchFamily="34" charset="0"/>
                <a:cs typeface="Calibri" pitchFamily="34" charset="0"/>
              </a:rPr>
              <a:t> (63-66) περιγράφει μια πιο περίπλοκη διαδικασία: όσοι υποψήφιοι επιθυμούσαν να υπηρετήσουν ως δικαστές, νωρίς το πρωί συγκεντρώνονταν κατά φυλές μπροστά στις 10 εισόδους. Στις εισόδους υπήρχαν 100 συνολικά κιβώτια, δέκα για κάθε φυλή, στα οποία τοποθετούσαν οι υποψήφιοι δικαστές τα πινάκιά τους.</a:t>
            </a:r>
          </a:p>
          <a:p>
            <a:r>
              <a:rPr lang="el-GR" dirty="0" smtClean="0">
                <a:latin typeface="Calibri" pitchFamily="34" charset="0"/>
                <a:cs typeface="Calibri" pitchFamily="34" charset="0"/>
              </a:rPr>
              <a:t>Τα πινάκια των δικαστών ήταν ένα είδος δικαστικής ταυτότητας (αρχικά μεταλλική μετά ξύλινη) όπου αναγραφόταν το όνομα, το πατρώνυμο και το όνομα του δήμου (</a:t>
            </a:r>
            <a:r>
              <a:rPr lang="el-GR" dirty="0" err="1" smtClean="0">
                <a:latin typeface="Calibri" pitchFamily="34" charset="0"/>
                <a:cs typeface="Calibri" pitchFamily="34" charset="0"/>
              </a:rPr>
              <a:t>δημοτικόν</a:t>
            </a:r>
            <a:r>
              <a:rPr lang="el-GR" dirty="0" smtClean="0">
                <a:latin typeface="Calibri" pitchFamily="34" charset="0"/>
                <a:cs typeface="Calibri" pitchFamily="34" charset="0"/>
              </a:rPr>
              <a:t>) στον οποίο ανήκε. Στα πινάκια ήταν γραμμένο και ένα γράμμα της αλφαβήτου από το Α έως το Κ, σύμφωνα με το σύστημα των 10 φυλών. Από τους 600 δικαστές οι 6 είχαν το ίδιο γράμμα. Σε κάθε φυλή υπήρχε ίδιος αριθμός υποψηφίων δικαστών. Το </a:t>
            </a:r>
            <a:r>
              <a:rPr lang="el-GR" dirty="0" err="1" smtClean="0">
                <a:latin typeface="Calibri" pitchFamily="34" charset="0"/>
                <a:cs typeface="Calibri" pitchFamily="34" charset="0"/>
              </a:rPr>
              <a:t>δικαστικόν</a:t>
            </a:r>
            <a:r>
              <a:rPr lang="el-GR" dirty="0" smtClean="0">
                <a:latin typeface="Calibri" pitchFamily="34" charset="0"/>
                <a:cs typeface="Calibri" pitchFamily="34" charset="0"/>
              </a:rPr>
              <a:t> </a:t>
            </a:r>
            <a:r>
              <a:rPr lang="el-GR" dirty="0" err="1" smtClean="0">
                <a:latin typeface="Calibri" pitchFamily="34" charset="0"/>
                <a:cs typeface="Calibri" pitchFamily="34" charset="0"/>
              </a:rPr>
              <a:t>πινάκιον</a:t>
            </a:r>
            <a:r>
              <a:rPr lang="el-GR" dirty="0" smtClean="0">
                <a:latin typeface="Calibri" pitchFamily="34" charset="0"/>
                <a:cs typeface="Calibri" pitchFamily="34" charset="0"/>
              </a:rPr>
              <a:t> δινόταν μια φορά και το διατηρούσαν για όλη τους τη ζωή.</a:t>
            </a:r>
            <a:endParaRPr lang="en-GB" dirty="0" smtClean="0">
              <a:latin typeface="Calibri" pitchFamily="34" charset="0"/>
              <a:cs typeface="Calibri" pitchFamily="34" charset="0"/>
            </a:endParaRPr>
          </a:p>
          <a:p>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7496204" cy="368280"/>
          </a:xfrm>
        </p:spPr>
        <p:txBody>
          <a:bodyPr>
            <a:normAutofit fontScale="90000"/>
          </a:bodyPr>
          <a:lstStyle/>
          <a:p>
            <a:pPr algn="ctr"/>
            <a:r>
              <a:rPr lang="el-GR" b="1" dirty="0" err="1" smtClean="0">
                <a:solidFill>
                  <a:schemeClr val="tx1"/>
                </a:solidFill>
                <a:latin typeface="Calibri" pitchFamily="34" charset="0"/>
                <a:cs typeface="Calibri" pitchFamily="34" charset="0"/>
              </a:rPr>
              <a:t>Κληρωση</a:t>
            </a:r>
            <a:r>
              <a:rPr lang="el-GR" b="1" dirty="0" smtClean="0">
                <a:solidFill>
                  <a:schemeClr val="tx1"/>
                </a:solidFill>
                <a:latin typeface="Calibri" pitchFamily="34" charset="0"/>
                <a:cs typeface="Calibri" pitchFamily="34" charset="0"/>
              </a:rPr>
              <a:t> </a:t>
            </a:r>
            <a:r>
              <a:rPr lang="el-GR" b="1" dirty="0" err="1" smtClean="0">
                <a:solidFill>
                  <a:schemeClr val="tx1"/>
                </a:solidFill>
                <a:latin typeface="Calibri" pitchFamily="34" charset="0"/>
                <a:cs typeface="Calibri" pitchFamily="34" charset="0"/>
              </a:rPr>
              <a:t>δικαστων</a:t>
            </a:r>
            <a:endParaRPr lang="en-GB" b="1" dirty="0">
              <a:solidFill>
                <a:schemeClr val="tx1"/>
              </a:solidFill>
              <a:latin typeface="Calibri" pitchFamily="34" charset="0"/>
              <a:cs typeface="Calibri" pitchFamily="34" charset="0"/>
            </a:endParaRPr>
          </a:p>
        </p:txBody>
      </p:sp>
      <p:sp>
        <p:nvSpPr>
          <p:cNvPr id="3" name="2 - Θέση περιεχομένου"/>
          <p:cNvSpPr>
            <a:spLocks noGrp="1"/>
          </p:cNvSpPr>
          <p:nvPr>
            <p:ph sz="quarter" idx="1"/>
          </p:nvPr>
        </p:nvSpPr>
        <p:spPr>
          <a:xfrm>
            <a:off x="428596" y="928670"/>
            <a:ext cx="7496204" cy="5545282"/>
          </a:xfrm>
        </p:spPr>
        <p:txBody>
          <a:bodyPr>
            <a:normAutofit fontScale="70000" lnSpcReduction="20000"/>
          </a:bodyPr>
          <a:lstStyle/>
          <a:p>
            <a:r>
              <a:rPr lang="el-GR" sz="2600" dirty="0" smtClean="0">
                <a:latin typeface="Calibri" pitchFamily="34" charset="0"/>
                <a:cs typeface="Calibri" pitchFamily="34" charset="0"/>
              </a:rPr>
              <a:t>Κάθε υποψήφιος τοποθετούσε το πινάκιό του στο αντίστοιχο με το γράμμα του (Α-Κ) κιβώτιο.</a:t>
            </a:r>
          </a:p>
          <a:p>
            <a:r>
              <a:rPr lang="el-GR" sz="2600" dirty="0" smtClean="0">
                <a:latin typeface="Calibri" pitchFamily="34" charset="0"/>
                <a:cs typeface="Calibri" pitchFamily="34" charset="0"/>
              </a:rPr>
              <a:t>Στις εισόδους του δικαστηρίου υπήρχε ένας ακόμα αριθμός κιβωτίων  που ποίκιλλε ανάλογα με τα δικαστήρια που λειτουργούσαν για να τοποθετηθούν στο τέλος ανά δικαστήριο.</a:t>
            </a:r>
          </a:p>
          <a:p>
            <a:r>
              <a:rPr lang="el-GR" sz="2600" dirty="0" smtClean="0">
                <a:latin typeface="Calibri" pitchFamily="34" charset="0"/>
                <a:cs typeface="Calibri" pitchFamily="34" charset="0"/>
              </a:rPr>
              <a:t>Οι 9 άρχοντες με το γραμματέα τους διενεργούσαν όλη την κλήρωση. Στην αρχή ένας δημόσιος δούλος ανακινούσε τα κιβώτια και κάθε άρχοντας τραβούσε για τη φυλή του ένα δικαστικό πινάκιο από κάθε κιβώτιο για να κληρωθεί ο λεγόμενος «</a:t>
            </a:r>
            <a:r>
              <a:rPr lang="el-GR" sz="2600" dirty="0" err="1" smtClean="0">
                <a:latin typeface="Calibri" pitchFamily="34" charset="0"/>
                <a:cs typeface="Calibri" pitchFamily="34" charset="0"/>
              </a:rPr>
              <a:t>εμπήκτης</a:t>
            </a:r>
            <a:r>
              <a:rPr lang="el-GR" sz="2600" dirty="0" smtClean="0">
                <a:latin typeface="Calibri" pitchFamily="34" charset="0"/>
                <a:cs typeface="Calibri" pitchFamily="34" charset="0"/>
              </a:rPr>
              <a:t>». Ο «</a:t>
            </a:r>
            <a:r>
              <a:rPr lang="el-GR" sz="2600" dirty="0" err="1" smtClean="0">
                <a:latin typeface="Calibri" pitchFamily="34" charset="0"/>
                <a:cs typeface="Calibri" pitchFamily="34" charset="0"/>
              </a:rPr>
              <a:t>εμπήκτης</a:t>
            </a:r>
            <a:r>
              <a:rPr lang="el-GR" sz="2600" dirty="0" smtClean="0">
                <a:latin typeface="Calibri" pitchFamily="34" charset="0"/>
                <a:cs typeface="Calibri" pitchFamily="34" charset="0"/>
              </a:rPr>
              <a:t>» κληρωνόταν για να τοποθετήσει τα πινάκια μέσα στις «μηχανές κληρώσεως». Ο «</a:t>
            </a:r>
            <a:r>
              <a:rPr lang="el-GR" sz="2600" dirty="0" err="1" smtClean="0">
                <a:latin typeface="Calibri" pitchFamily="34" charset="0"/>
                <a:cs typeface="Calibri" pitchFamily="34" charset="0"/>
              </a:rPr>
              <a:t>εμπήκτης</a:t>
            </a:r>
            <a:r>
              <a:rPr lang="el-GR" sz="2600" dirty="0" smtClean="0">
                <a:latin typeface="Calibri" pitchFamily="34" charset="0"/>
                <a:cs typeface="Calibri" pitchFamily="34" charset="0"/>
              </a:rPr>
              <a:t>» ήταν κληρωτός ώστε η εισαγωγή των πινακίων να γίνεται από άλλο άτομο κάθε μέρα. Άρα υπήρχε ένας «</a:t>
            </a:r>
            <a:r>
              <a:rPr lang="el-GR" sz="2600" dirty="0" err="1" smtClean="0">
                <a:latin typeface="Calibri" pitchFamily="34" charset="0"/>
                <a:cs typeface="Calibri" pitchFamily="34" charset="0"/>
              </a:rPr>
              <a:t>εμπήκτης</a:t>
            </a:r>
            <a:r>
              <a:rPr lang="el-GR" sz="2600" dirty="0" smtClean="0">
                <a:latin typeface="Calibri" pitchFamily="34" charset="0"/>
                <a:cs typeface="Calibri" pitchFamily="34" charset="0"/>
              </a:rPr>
              <a:t>» για όλους τους υποψηφίους της ίδιας φυλής με το ίδιο γράμμα του αλφαβήτου (Α-Κ) στο πινάκιό τους.</a:t>
            </a:r>
          </a:p>
          <a:p>
            <a:r>
              <a:rPr lang="el-GR" sz="2600" dirty="0" smtClean="0">
                <a:latin typeface="Calibri" pitchFamily="34" charset="0"/>
                <a:cs typeface="Calibri" pitchFamily="34" charset="0"/>
              </a:rPr>
              <a:t>Η κλήρωση των υποψηφίων γινόταν σε μία συσκευή που ονομαζόταν </a:t>
            </a:r>
            <a:r>
              <a:rPr lang="el-GR" sz="2600" i="1" dirty="0" err="1" smtClean="0">
                <a:latin typeface="Calibri" pitchFamily="34" charset="0"/>
                <a:cs typeface="Calibri" pitchFamily="34" charset="0"/>
              </a:rPr>
              <a:t>κληρωτήριον</a:t>
            </a:r>
            <a:r>
              <a:rPr lang="el-GR" sz="2600" dirty="0" smtClean="0">
                <a:latin typeface="Calibri" pitchFamily="34" charset="0"/>
                <a:cs typeface="Calibri" pitchFamily="34" charset="0"/>
              </a:rPr>
              <a:t>. Υπήρχαν 20 </a:t>
            </a:r>
            <a:r>
              <a:rPr lang="el-GR" sz="2600" dirty="0" err="1" smtClean="0">
                <a:latin typeface="Calibri" pitchFamily="34" charset="0"/>
                <a:cs typeface="Calibri" pitchFamily="34" charset="0"/>
              </a:rPr>
              <a:t>κληρωτήρια</a:t>
            </a:r>
            <a:r>
              <a:rPr lang="el-GR" sz="2600" dirty="0" smtClean="0">
                <a:latin typeface="Calibri" pitchFamily="34" charset="0"/>
                <a:cs typeface="Calibri" pitchFamily="34" charset="0"/>
              </a:rPr>
              <a:t>, 2 για κάθε φυλή, τοποθετημένα στις εισόδους του δικαστηρίου. Τα 2 </a:t>
            </a:r>
            <a:r>
              <a:rPr lang="el-GR" sz="2600" dirty="0" err="1" smtClean="0">
                <a:latin typeface="Calibri" pitchFamily="34" charset="0"/>
                <a:cs typeface="Calibri" pitchFamily="34" charset="0"/>
              </a:rPr>
              <a:t>κληρωτήρια</a:t>
            </a:r>
            <a:r>
              <a:rPr lang="el-GR" sz="2600" dirty="0" smtClean="0">
                <a:latin typeface="Calibri" pitchFamily="34" charset="0"/>
                <a:cs typeface="Calibri" pitchFamily="34" charset="0"/>
              </a:rPr>
              <a:t> αποτελούνταν από μία μεγάλη μαρμάρινη στήλη πάνω σε βάση, χωρισμένη σε 5 κάθετες στήλες, τις </a:t>
            </a:r>
            <a:r>
              <a:rPr lang="el-GR" sz="2600" i="1" dirty="0" err="1" smtClean="0">
                <a:latin typeface="Calibri" pitchFamily="34" charset="0"/>
                <a:cs typeface="Calibri" pitchFamily="34" charset="0"/>
              </a:rPr>
              <a:t>κανονίδες</a:t>
            </a:r>
            <a:r>
              <a:rPr lang="el-GR" sz="2600" dirty="0" smtClean="0">
                <a:latin typeface="Calibri" pitchFamily="34" charset="0"/>
                <a:cs typeface="Calibri" pitchFamily="34" charset="0"/>
              </a:rPr>
              <a:t>. Στο πάνω μέρος κάθε </a:t>
            </a:r>
            <a:r>
              <a:rPr lang="el-GR" sz="2600" i="1" dirty="0" err="1" smtClean="0">
                <a:latin typeface="Calibri" pitchFamily="34" charset="0"/>
                <a:cs typeface="Calibri" pitchFamily="34" charset="0"/>
              </a:rPr>
              <a:t>κανονίδος</a:t>
            </a:r>
            <a:r>
              <a:rPr lang="el-GR" sz="2600" i="1" dirty="0" smtClean="0">
                <a:latin typeface="Calibri" pitchFamily="34" charset="0"/>
                <a:cs typeface="Calibri" pitchFamily="34" charset="0"/>
              </a:rPr>
              <a:t> </a:t>
            </a:r>
            <a:r>
              <a:rPr lang="el-GR" sz="2600" dirty="0" smtClean="0">
                <a:latin typeface="Calibri" pitchFamily="34" charset="0"/>
                <a:cs typeface="Calibri" pitchFamily="34" charset="0"/>
              </a:rPr>
              <a:t>ήταν γραμμένο ένα γράμμα της αλφαβήτου, Α, Β, Γ, Δ, Ε, και στο 2</a:t>
            </a:r>
            <a:r>
              <a:rPr lang="el-GR" sz="2600" baseline="30000" dirty="0" smtClean="0">
                <a:latin typeface="Calibri" pitchFamily="34" charset="0"/>
                <a:cs typeface="Calibri" pitchFamily="34" charset="0"/>
              </a:rPr>
              <a:t>ο</a:t>
            </a:r>
            <a:r>
              <a:rPr lang="el-GR" sz="2600" dirty="0" smtClean="0">
                <a:latin typeface="Calibri" pitchFamily="34" charset="0"/>
                <a:cs typeface="Calibri" pitchFamily="34" charset="0"/>
              </a:rPr>
              <a:t> Ζ, Η, Θ, Ι, Κ. Τα 10 γράμματα αντιστοιχούσαν στις 10 φυλές. Σε κάθε κάθετη στήλη κάτω από τα γράμματα, υπήρχαν οριζόντιες εγκοπές, συνολικά περίπου 500 (50 περίπου σε κάθε στήλη). Σ’ αυτές τις εγκοπές χωρούσαν ακριβώς τα δικαστικά πινάκια.</a:t>
            </a:r>
            <a:endParaRPr lang="en-GB" sz="2600" dirty="0" smtClean="0">
              <a:latin typeface="Calibri" pitchFamily="34" charset="0"/>
              <a:cs typeface="Calibri" pitchFamily="34" charset="0"/>
            </a:endParaRPr>
          </a:p>
          <a:p>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7496204" cy="439718"/>
          </a:xfrm>
        </p:spPr>
        <p:txBody>
          <a:bodyPr>
            <a:normAutofit fontScale="90000"/>
          </a:bodyPr>
          <a:lstStyle/>
          <a:p>
            <a:pPr algn="ctr"/>
            <a:r>
              <a:rPr lang="el-GR" b="1" dirty="0" err="1" smtClean="0">
                <a:solidFill>
                  <a:schemeClr val="tx1"/>
                </a:solidFill>
                <a:latin typeface="Calibri" pitchFamily="34" charset="0"/>
                <a:cs typeface="Calibri" pitchFamily="34" charset="0"/>
              </a:rPr>
              <a:t>κληρωτηρια</a:t>
            </a:r>
            <a:endParaRPr lang="en-GB" b="1" dirty="0">
              <a:solidFill>
                <a:schemeClr val="tx1"/>
              </a:solidFill>
              <a:latin typeface="Calibri" pitchFamily="34" charset="0"/>
              <a:cs typeface="Calibri" pitchFamily="34" charset="0"/>
            </a:endParaRPr>
          </a:p>
        </p:txBody>
      </p:sp>
      <p:pic>
        <p:nvPicPr>
          <p:cNvPr id="4" name="Picture 2" descr="Image result for κληρωτηρια ελληνιστικής εποχής αγορα">
            <a:extLst>
              <a:ext uri="{FF2B5EF4-FFF2-40B4-BE49-F238E27FC236}">
                <a16:creationId xmlns="" xmlns:a16="http://schemas.microsoft.com/office/drawing/2014/main" id="{86A33316-A7CD-486E-8D6B-2092361B18B7}"/>
              </a:ext>
            </a:extLst>
          </p:cNvPr>
          <p:cNvPicPr>
            <a:picLocks noGrp="1" noChangeAspect="1" noChangeArrowheads="1"/>
          </p:cNvPicPr>
          <p:nvPr>
            <p:ph sz="quarter" idx="1"/>
          </p:nvPr>
        </p:nvPicPr>
        <p:blipFill>
          <a:blip r:embed="rId2">
            <a:extLst>
              <a:ext uri="{28A0092B-C50C-407E-A947-70E740481C1C}">
                <a14:useLocalDpi xmlns="" xmlns:a14="http://schemas.microsoft.com/office/drawing/2010/main" val="0"/>
              </a:ext>
            </a:extLst>
          </a:blip>
          <a:srcRect/>
          <a:stretch>
            <a:fillRect/>
          </a:stretch>
        </p:blipFill>
        <p:spPr bwMode="auto">
          <a:xfrm>
            <a:off x="2368088" y="829154"/>
            <a:ext cx="3846986" cy="5365532"/>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42852"/>
            <a:ext cx="7496204" cy="500066"/>
          </a:xfrm>
        </p:spPr>
        <p:txBody>
          <a:bodyPr>
            <a:normAutofit fontScale="90000"/>
          </a:bodyPr>
          <a:lstStyle/>
          <a:p>
            <a:pPr algn="ctr"/>
            <a:r>
              <a:rPr lang="el-GR" b="1" dirty="0" smtClean="0">
                <a:solidFill>
                  <a:schemeClr val="tx1"/>
                </a:solidFill>
                <a:latin typeface="Calibri" pitchFamily="34" charset="0"/>
                <a:cs typeface="Calibri" pitchFamily="34" charset="0"/>
              </a:rPr>
              <a:t>ΚΛΗΡΩΣΗ</a:t>
            </a:r>
            <a:endParaRPr lang="en-GB" b="1" dirty="0">
              <a:solidFill>
                <a:schemeClr val="tx1"/>
              </a:solidFill>
              <a:latin typeface="Calibri" pitchFamily="34" charset="0"/>
              <a:cs typeface="Calibri" pitchFamily="34" charset="0"/>
            </a:endParaRPr>
          </a:p>
        </p:txBody>
      </p:sp>
      <p:sp>
        <p:nvSpPr>
          <p:cNvPr id="3" name="2 - Θέση περιεχομένου"/>
          <p:cNvSpPr>
            <a:spLocks noGrp="1"/>
          </p:cNvSpPr>
          <p:nvPr>
            <p:ph sz="quarter" idx="1"/>
          </p:nvPr>
        </p:nvSpPr>
        <p:spPr>
          <a:xfrm>
            <a:off x="357158" y="642918"/>
            <a:ext cx="7567642" cy="5831034"/>
          </a:xfrm>
        </p:spPr>
        <p:txBody>
          <a:bodyPr>
            <a:noAutofit/>
          </a:bodyPr>
          <a:lstStyle/>
          <a:p>
            <a:r>
              <a:rPr lang="el-GR" sz="1600" dirty="0" smtClean="0">
                <a:latin typeface="Calibri" pitchFamily="34" charset="0"/>
                <a:cs typeface="Calibri" pitchFamily="34" charset="0"/>
              </a:rPr>
              <a:t>Καθένας από τους 10 </a:t>
            </a:r>
            <a:r>
              <a:rPr lang="el-GR" sz="1600" i="1" dirty="0" err="1" smtClean="0">
                <a:latin typeface="Calibri" pitchFamily="34" charset="0"/>
                <a:cs typeface="Calibri" pitchFamily="34" charset="0"/>
              </a:rPr>
              <a:t>εμπήκτας</a:t>
            </a:r>
            <a:r>
              <a:rPr lang="el-GR" sz="1600" dirty="0" smtClean="0">
                <a:latin typeface="Calibri" pitchFamily="34" charset="0"/>
                <a:cs typeface="Calibri" pitchFamily="34" charset="0"/>
              </a:rPr>
              <a:t> κάθε φυλής έπαιρνε τα πινάκια από το κιβώτιο που του αντιστοιχούσε και τα τοποθετούσε (</a:t>
            </a:r>
            <a:r>
              <a:rPr lang="el-GR" sz="1600" i="1" dirty="0" err="1" smtClean="0">
                <a:latin typeface="Calibri" pitchFamily="34" charset="0"/>
                <a:cs typeface="Calibri" pitchFamily="34" charset="0"/>
              </a:rPr>
              <a:t>εμπηγνύναι</a:t>
            </a:r>
            <a:r>
              <a:rPr lang="el-GR" sz="1600" dirty="0" smtClean="0">
                <a:latin typeface="Calibri" pitchFamily="34" charset="0"/>
                <a:cs typeface="Calibri" pitchFamily="34" charset="0"/>
              </a:rPr>
              <a:t>) στις σχισμές της στήλης που είχε το ίδιο γράμμα με το κιβώτιο με τρόπο που να μη φαίνεται το γραμμένο στο πινάκιο όνομα παρά μόνο το γράμμα (Α-Κ)</a:t>
            </a:r>
          </a:p>
          <a:p>
            <a:r>
              <a:rPr lang="el-GR" sz="1600" dirty="0" smtClean="0">
                <a:latin typeface="Calibri" pitchFamily="34" charset="0"/>
                <a:cs typeface="Calibri" pitchFamily="34" charset="0"/>
              </a:rPr>
              <a:t>Κατά μήκος της αριστερής πλευράς του </a:t>
            </a:r>
            <a:r>
              <a:rPr lang="el-GR" sz="1600" dirty="0" err="1" smtClean="0">
                <a:latin typeface="Calibri" pitchFamily="34" charset="0"/>
                <a:cs typeface="Calibri" pitchFamily="34" charset="0"/>
              </a:rPr>
              <a:t>κληρωτηρίου</a:t>
            </a:r>
            <a:r>
              <a:rPr lang="el-GR" sz="1600" dirty="0" smtClean="0">
                <a:latin typeface="Calibri" pitchFamily="34" charset="0"/>
                <a:cs typeface="Calibri" pitchFamily="34" charset="0"/>
              </a:rPr>
              <a:t> ήταν τοποθετημένος ένας χάλκινος κοίλος σωλήνας (</a:t>
            </a:r>
            <a:r>
              <a:rPr lang="el-GR" sz="1600" i="1" dirty="0" smtClean="0">
                <a:latin typeface="Calibri" pitchFamily="34" charset="0"/>
                <a:cs typeface="Calibri" pitchFamily="34" charset="0"/>
              </a:rPr>
              <a:t>υδρία</a:t>
            </a:r>
            <a:r>
              <a:rPr lang="el-GR" sz="1600" dirty="0" smtClean="0">
                <a:latin typeface="Calibri" pitchFamily="34" charset="0"/>
                <a:cs typeface="Calibri" pitchFamily="34" charset="0"/>
              </a:rPr>
              <a:t>) ο οποίος είχε άνοιγμα σχήματος χωνιού στο επάνω άκρο και κινητό πώμα στο κάτω άκρο του. Μέσα στην υδρία τοποθετούνταν μαύροι και άσπροι χάλκινοι «κύβοι» που προηγουμένως είχαν ανακατευτεί.</a:t>
            </a:r>
          </a:p>
          <a:p>
            <a:r>
              <a:rPr lang="el-GR" sz="1600" dirty="0" smtClean="0">
                <a:latin typeface="Calibri" pitchFamily="34" charset="0"/>
                <a:cs typeface="Calibri" pitchFamily="34" charset="0"/>
              </a:rPr>
              <a:t>Ο αριθμός των άσπρων ή των μαύρων κύβων ήταν υπολογισμένος, ώστε κάθε κύβος να αντιστοιχεί σε 10 δικαστικά πινάκια απ’ αυτά που βρίσκονταν τοποθετημένα στις οριζόντιες εγκοπές κάτω από τα γράμματα Α-Ε και Ζ-Κ και να μπορεί έτσι να συμπληρωθεί με την κλήρωση ο απαιτούμενος, κάθε φορά, αριθμός δικαστών.</a:t>
            </a:r>
          </a:p>
          <a:p>
            <a:r>
              <a:rPr lang="el-GR" sz="1600" dirty="0" smtClean="0">
                <a:latin typeface="Calibri" pitchFamily="34" charset="0"/>
                <a:cs typeface="Calibri" pitchFamily="34" charset="0"/>
              </a:rPr>
              <a:t>Ο άρχοντας άνοιγε το πώμα στο κάτω άκρο του σωλήνα και άφηνε να πέσει ένας </a:t>
            </a:r>
            <a:r>
              <a:rPr lang="el-GR" sz="1600" dirty="0" err="1" smtClean="0">
                <a:latin typeface="Calibri" pitchFamily="34" charset="0"/>
                <a:cs typeface="Calibri" pitchFamily="34" charset="0"/>
              </a:rPr>
              <a:t>ένας</a:t>
            </a:r>
            <a:r>
              <a:rPr lang="el-GR" sz="1600" dirty="0" smtClean="0">
                <a:latin typeface="Calibri" pitchFamily="34" charset="0"/>
                <a:cs typeface="Calibri" pitchFamily="34" charset="0"/>
              </a:rPr>
              <a:t> κύβος σε ένα καλάθι που υπήρχε κάτω από κάθε </a:t>
            </a:r>
            <a:r>
              <a:rPr lang="el-GR" sz="1600" i="1" dirty="0" err="1" smtClean="0">
                <a:latin typeface="Calibri" pitchFamily="34" charset="0"/>
                <a:cs typeface="Calibri" pitchFamily="34" charset="0"/>
              </a:rPr>
              <a:t>κανονίδα</a:t>
            </a:r>
            <a:r>
              <a:rPr lang="el-GR" sz="1600" dirty="0" smtClean="0">
                <a:latin typeface="Calibri" pitchFamily="34" charset="0"/>
                <a:cs typeface="Calibri" pitchFamily="34" charset="0"/>
              </a:rPr>
              <a:t>. Αν ο κύβος ήταν λευκός σήμαινε την κλήρωση ως μελών του δικαστηρίου της Ηλιαίας για τις συνεδριάσεις εκείνης της ημέρας των δέκα ονομάτων των πινακίων της οριζόντιας σειράς του </a:t>
            </a:r>
            <a:r>
              <a:rPr lang="el-GR" sz="1600" dirty="0" err="1" smtClean="0">
                <a:latin typeface="Calibri" pitchFamily="34" charset="0"/>
                <a:cs typeface="Calibri" pitchFamily="34" charset="0"/>
              </a:rPr>
              <a:t>κληρωτηρίου</a:t>
            </a:r>
            <a:r>
              <a:rPr lang="el-GR" sz="1600" dirty="0" smtClean="0">
                <a:latin typeface="Calibri" pitchFamily="34" charset="0"/>
                <a:cs typeface="Calibri" pitchFamily="34" charset="0"/>
              </a:rPr>
              <a:t>, αρχίζοντας από την πρώτη. Αν ο κύβος ήταν μαύρος σήμαινε τον αποκλεισμό των ονομάτων των δέκα πινακίων από τη συνεδρίαση της Ηλιαίας. Στο αριθμό των δικαστών που επιλέγονταν με την κλήρωση συμπεριλαμβάνονταν όλοι οι </a:t>
            </a:r>
            <a:r>
              <a:rPr lang="el-GR" sz="1600" dirty="0" err="1" smtClean="0">
                <a:latin typeface="Calibri" pitchFamily="34" charset="0"/>
                <a:cs typeface="Calibri" pitchFamily="34" charset="0"/>
              </a:rPr>
              <a:t>εμπήκται</a:t>
            </a:r>
            <a:r>
              <a:rPr lang="el-GR" sz="1600" dirty="0" smtClean="0">
                <a:latin typeface="Calibri" pitchFamily="34" charset="0"/>
                <a:cs typeface="Calibri" pitchFamily="34" charset="0"/>
              </a:rPr>
              <a:t>. Η διαδικασία επαναλαμβανόταν έως ότου συμπληρωνόταν ο αναγκαίος αριθμός δικαστών.</a:t>
            </a:r>
          </a:p>
          <a:p>
            <a:r>
              <a:rPr lang="el-GR" sz="1600" dirty="0" smtClean="0">
                <a:latin typeface="Calibri" pitchFamily="34" charset="0"/>
                <a:cs typeface="Calibri" pitchFamily="34" charset="0"/>
              </a:rPr>
              <a:t>Ο άρχοντας έπαιρνε τα πινάκια και ανακοίνωνε τα ονόματα των κληρωθέντων. Τα πινάκια των μη κληρωθέντων παρέμεναν στις εγκοπές του </a:t>
            </a:r>
            <a:r>
              <a:rPr lang="el-GR" sz="1600" dirty="0" err="1" smtClean="0">
                <a:latin typeface="Calibri" pitchFamily="34" charset="0"/>
                <a:cs typeface="Calibri" pitchFamily="34" charset="0"/>
              </a:rPr>
              <a:t>κληρωτηρίου</a:t>
            </a:r>
            <a:r>
              <a:rPr lang="el-GR" sz="1600" dirty="0" smtClean="0">
                <a:latin typeface="Calibri" pitchFamily="34" charset="0"/>
                <a:cs typeface="Calibri" pitchFamily="34" charset="0"/>
              </a:rPr>
              <a:t> μέχρι να τελειώσει όλη η διαδικασία της κλήρωσης.</a:t>
            </a:r>
            <a:endParaRPr lang="en-GB" sz="1600" dirty="0" smtClean="0">
              <a:latin typeface="Calibri" pitchFamily="34" charset="0"/>
              <a:cs typeface="Calibri" pitchFamily="34" charset="0"/>
            </a:endParaRPr>
          </a:p>
          <a:p>
            <a:endParaRPr lang="en-GB" sz="1600" dirty="0">
              <a:latin typeface="Calibri" pitchFamily="34" charset="0"/>
              <a:cs typeface="Calibri"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42852"/>
            <a:ext cx="7496204" cy="428628"/>
          </a:xfrm>
        </p:spPr>
        <p:txBody>
          <a:bodyPr>
            <a:normAutofit fontScale="90000"/>
          </a:bodyPr>
          <a:lstStyle/>
          <a:p>
            <a:pPr algn="ctr"/>
            <a:r>
              <a:rPr lang="el-GR" b="1" dirty="0" smtClean="0">
                <a:solidFill>
                  <a:schemeClr val="tx1"/>
                </a:solidFill>
                <a:latin typeface="Calibri" pitchFamily="34" charset="0"/>
                <a:cs typeface="Calibri" pitchFamily="34" charset="0"/>
              </a:rPr>
              <a:t>ΚΛΗΡΩΣΗ</a:t>
            </a:r>
            <a:endParaRPr lang="en-GB" dirty="0"/>
          </a:p>
        </p:txBody>
      </p:sp>
      <p:sp>
        <p:nvSpPr>
          <p:cNvPr id="3" name="2 - Θέση περιεχομένου"/>
          <p:cNvSpPr>
            <a:spLocks noGrp="1"/>
          </p:cNvSpPr>
          <p:nvPr>
            <p:ph sz="quarter" idx="1"/>
          </p:nvPr>
        </p:nvSpPr>
        <p:spPr>
          <a:xfrm>
            <a:off x="428596" y="642918"/>
            <a:ext cx="7496204" cy="5831034"/>
          </a:xfrm>
        </p:spPr>
        <p:txBody>
          <a:bodyPr>
            <a:normAutofit fontScale="77500" lnSpcReduction="20000"/>
          </a:bodyPr>
          <a:lstStyle/>
          <a:p>
            <a:r>
              <a:rPr lang="el-GR" dirty="0" smtClean="0">
                <a:latin typeface="Calibri" pitchFamily="34" charset="0"/>
                <a:cs typeface="Calibri" pitchFamily="34" charset="0"/>
              </a:rPr>
              <a:t>Όσοι κληρώνονταν καλούνταν από τον κήρυκα να τραβήξει από μία άλλη υδρία μία </a:t>
            </a:r>
            <a:r>
              <a:rPr lang="el-GR" i="1" dirty="0" smtClean="0">
                <a:latin typeface="Calibri" pitchFamily="34" charset="0"/>
                <a:cs typeface="Calibri" pitchFamily="34" charset="0"/>
              </a:rPr>
              <a:t>βάλανο = </a:t>
            </a:r>
            <a:r>
              <a:rPr lang="el-GR" dirty="0" smtClean="0">
                <a:latin typeface="Calibri" pitchFamily="34" charset="0"/>
                <a:cs typeface="Calibri" pitchFamily="34" charset="0"/>
              </a:rPr>
              <a:t>σύμβολο με ένα γράμμα από το Λ και πέρα, ανάλογα με τον αριθμό των δικαστηρίων που έπρεπε να επανδρωθούν εκείνη τη μέρα. Το γράμμα της βαλάνου προσδιόριζε σε ποιο δικαστήριο οριζόταν μέλος.</a:t>
            </a:r>
          </a:p>
          <a:p>
            <a:r>
              <a:rPr lang="el-GR" dirty="0" smtClean="0">
                <a:latin typeface="Calibri" pitchFamily="34" charset="0"/>
                <a:cs typeface="Calibri" pitchFamily="34" charset="0"/>
              </a:rPr>
              <a:t>Τα γράμματα που διέκριναν κάθε δικαστήριο καθοριζόταν επίσης με κλήρωση που διενεργούσαν οι θεσμοθέτες νωρίς το πρωί της ίδιας ημέρας.</a:t>
            </a:r>
          </a:p>
          <a:p>
            <a:r>
              <a:rPr lang="el-GR" dirty="0" smtClean="0">
                <a:latin typeface="Calibri" pitchFamily="34" charset="0"/>
                <a:cs typeface="Calibri" pitchFamily="34" charset="0"/>
              </a:rPr>
              <a:t>Κάθε δικαστής για να προχωρήσει από την πύλη προς το εσωτερικό της αυλής των δικαστηρίων έδειχνε τη βάλανο με το γράμμα στον άρχοντα κι εκείνος τοποθετούσε συγχρόνως το πινάκιο του δικαστή σ’ ένα κιβώτιο με το ίδιο γράμμα, από τα δεύτερα κιβώτια που ήταν μπροστά στις εισόδους.</a:t>
            </a:r>
          </a:p>
          <a:p>
            <a:r>
              <a:rPr lang="el-GR" dirty="0" smtClean="0">
                <a:latin typeface="Calibri" pitchFamily="34" charset="0"/>
                <a:cs typeface="Calibri" pitchFamily="34" charset="0"/>
              </a:rPr>
              <a:t>Ο δικαστής έπρεπε να ξαναδείξει τη βάλανο στον υπάλληλο του δικαστηρίου προκειμένου να μπει στην αίθουσά του. Δίπλα σε κάθε είσοδο ήταν τοποθετημένες χρωματισμένες βακτηρίες, τόσες όσοι και οι δικαστές, με τα ίδια χρώματα του υπέρθυρου των αιθουσών του δικαστηρίου. Ο υπάλληλος έδινε στο δικαστή μια βακτηρία που το χρώμα της αντιστοιχούσε στο γράμμα της βαλάνου του.</a:t>
            </a:r>
          </a:p>
          <a:p>
            <a:r>
              <a:rPr lang="el-GR" dirty="0" smtClean="0">
                <a:latin typeface="Calibri" pitchFamily="34" charset="0"/>
                <a:cs typeface="Calibri" pitchFamily="34" charset="0"/>
              </a:rPr>
              <a:t>Άρα, μετά την κλήρωσή τους οι δικαστές δεν μπορούσαν να επιλέξουν αίθουσα και τμήμα και συμπερασματικά δεν μπορούσε κανείς να εξασφαλίσει δικούς του δικαστές σε μία δίκη για να τους επηρεάσει.</a:t>
            </a:r>
            <a:endParaRPr lang="en-GB" dirty="0">
              <a:latin typeface="Calibri" pitchFamily="34" charset="0"/>
              <a:cs typeface="Calibri"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Προεξοχή">
  <a:themeElements>
    <a:clrScheme name="Προεξοχή">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Προεξοχή">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Προεξοχή">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457</TotalTime>
  <Words>6224</Words>
  <Application>Microsoft Office PowerPoint</Application>
  <PresentationFormat>Προβολή στην οθόνη (4:3)</PresentationFormat>
  <Paragraphs>180</Paragraphs>
  <Slides>40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40</vt:i4>
      </vt:variant>
    </vt:vector>
  </HeadingPairs>
  <TitlesOfParts>
    <vt:vector size="41" baseType="lpstr">
      <vt:lpstr>Προεξοχή</vt:lpstr>
      <vt:lpstr>ΑΡΧΑΙΑ ΑΘΗΝΑΪΚΗ ΔΙΚΗ (2)</vt:lpstr>
      <vt:lpstr>ΔΙΚΟΝΟΜΙΚΗ ΔΙΑΔΙΚΑΣΙΑ</vt:lpstr>
      <vt:lpstr>Συγκροτηση δικαστηριων</vt:lpstr>
      <vt:lpstr>Συγκροτηση δικαστηριων</vt:lpstr>
      <vt:lpstr>Ορισμοσ δικαστων </vt:lpstr>
      <vt:lpstr>Κληρωση δικαστων</vt:lpstr>
      <vt:lpstr>κληρωτηρια</vt:lpstr>
      <vt:lpstr>ΚΛΗΡΩΣΗ</vt:lpstr>
      <vt:lpstr>ΚΛΗΡΩΣΗ</vt:lpstr>
      <vt:lpstr>ΔΙΕΞΑΓΩΓΗ ΤΗΣ ΔΙΚΗΣ ΚΑΙ ΡΟΛΟΣ ΤΩΝ ΔΙΚΑΣΤΩΝ</vt:lpstr>
      <vt:lpstr>ΗΛΙΑΣΤΙΚΟΣ ΜΙΣΘΟΣ</vt:lpstr>
      <vt:lpstr>ΟΡΚΟΣ ΤΩΝ ΔΙΚΑΣΤΩΝ</vt:lpstr>
      <vt:lpstr>ΔΗΜΟΣΘΕΝΟΥΣ ΚΑΤΑ ΤΙΜΟΚΡΑΤΟΥΣ 149-51</vt:lpstr>
      <vt:lpstr>ΔΙΚΟΝΟΜΙΚΗ ΔΙΑΔΙΚΑΣΙΑ</vt:lpstr>
      <vt:lpstr>Αναβολη δικησ</vt:lpstr>
      <vt:lpstr>Αναβολη δικησ</vt:lpstr>
      <vt:lpstr>αγορευση</vt:lpstr>
      <vt:lpstr>ΚΛΕΨΥΔΡΑ</vt:lpstr>
      <vt:lpstr>ΚΛΕΨΥΔΡΑ</vt:lpstr>
      <vt:lpstr>αγορευση</vt:lpstr>
      <vt:lpstr>λογογραφοι</vt:lpstr>
      <vt:lpstr>συνηγοροι</vt:lpstr>
      <vt:lpstr>μαρτυρεσ</vt:lpstr>
      <vt:lpstr>Νομοσ για τη μαρτυρια</vt:lpstr>
      <vt:lpstr>ΡΟΛΟΣ ΜΑΡΤΥΡΩΝ</vt:lpstr>
      <vt:lpstr>ΡΟΛΟΣ ΜΑΡΤΥΡΩΝ - ΠΕΡΙΟΡΙΣΜΟΙ</vt:lpstr>
      <vt:lpstr>ΔΙΚΗ ΨΕΥΔΟΜΑΡΤΥΡΙΩΝ</vt:lpstr>
      <vt:lpstr>ΔΙΚΗ ΨΕΥΔΟΜΑΡΤΥΡΙΩΝ</vt:lpstr>
      <vt:lpstr>ΔΙΚΗ ΨΕΥΔΟΜΑΡΤΥΡΙΩΝ</vt:lpstr>
      <vt:lpstr>ΔΙΚΗ ΨΕΥΔΟΜΑΡΤΥΡΙΩΝ</vt:lpstr>
      <vt:lpstr>ΕΠΙΣΚΗΨΙΣ</vt:lpstr>
      <vt:lpstr>ΒΑΣΑΝΟΣ</vt:lpstr>
      <vt:lpstr>ΒΑΣΑΝΟΣ</vt:lpstr>
      <vt:lpstr>ΨΗΦΟΦΟΡΙΑ 5ος π.Χ. αι.</vt:lpstr>
      <vt:lpstr>ΨΗΦΟΦΟΡΙΑ 5ος π.Χ. αι.</vt:lpstr>
      <vt:lpstr>ΨΗΦΟΦΟΡΙΑ 4ος π.Χ. αι.</vt:lpstr>
      <vt:lpstr>ΨΗΦΟΦΟΡΙΑ 4ος π.Χ. αι.</vt:lpstr>
      <vt:lpstr>Χρηματικεσ αποζημιωσεισ μετα το τελοσ τησ δικησ</vt:lpstr>
      <vt:lpstr>τιμησισ</vt:lpstr>
      <vt:lpstr>ΠΟΙΝΕΣ</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ΑΡΧΑΙΑ ΑΘΗΝΑΪΚΗ ΔΙΚΗ (2)</dc:title>
  <dc:creator>eleni</dc:creator>
  <cp:lastModifiedBy>eleni</cp:lastModifiedBy>
  <cp:revision>58</cp:revision>
  <dcterms:created xsi:type="dcterms:W3CDTF">2020-12-01T16:51:48Z</dcterms:created>
  <dcterms:modified xsi:type="dcterms:W3CDTF">2020-12-09T09:18:38Z</dcterms:modified>
</cp:coreProperties>
</file>