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8" r:id="rId3"/>
    <p:sldId id="279" r:id="rId4"/>
    <p:sldId id="280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67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4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92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72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43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83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51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7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97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8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6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4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34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8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1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0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05-Apr-23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4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E224-4387-4B1B-9248-C9422F979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r>
              <a:rPr lang="el-GR" sz="4200" b="1" dirty="0">
                <a:solidFill>
                  <a:srgbClr val="C00000"/>
                </a:solidFill>
              </a:rPr>
              <a:t>Υπόδειγμα Σταδίων Αλλαγής</a:t>
            </a:r>
            <a:br>
              <a:rPr lang="el-GR" sz="4200" b="1" dirty="0">
                <a:solidFill>
                  <a:srgbClr val="C00000"/>
                </a:solidFill>
              </a:rPr>
            </a:br>
            <a:r>
              <a:rPr lang="el-GR" sz="4200" b="1" dirty="0">
                <a:solidFill>
                  <a:srgbClr val="C00000"/>
                </a:solidFill>
              </a:rPr>
              <a:t>(Διαδικασίες αλλαγής)</a:t>
            </a:r>
            <a:br>
              <a:rPr lang="el-GR" sz="4200" b="1" dirty="0">
                <a:solidFill>
                  <a:srgbClr val="C00000"/>
                </a:solidFill>
              </a:rPr>
            </a:br>
            <a:br>
              <a:rPr lang="el-GR" sz="3600" dirty="0">
                <a:solidFill>
                  <a:schemeClr val="tx2"/>
                </a:solidFill>
              </a:rPr>
            </a:br>
            <a:r>
              <a:rPr lang="el-GR" sz="3600" dirty="0">
                <a:solidFill>
                  <a:schemeClr val="accent1">
                    <a:lumMod val="75000"/>
                  </a:schemeClr>
                </a:solidFill>
              </a:rPr>
              <a:t>ΦΡΟΝΤΙΣΤΗΡΙΟ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8B8F60-512E-42F6-A5F5-63C6C71BF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6" y="4891972"/>
            <a:ext cx="5916145" cy="898634"/>
          </a:xfrm>
        </p:spPr>
        <p:txBody>
          <a:bodyPr anchor="t">
            <a:normAutofit/>
          </a:bodyPr>
          <a:lstStyle/>
          <a:p>
            <a:r>
              <a:rPr lang="el-GR" sz="2400" dirty="0">
                <a:solidFill>
                  <a:schemeClr val="tx2"/>
                </a:solidFill>
              </a:rPr>
              <a:t>ΔΙΑΤΡΟΦΙΚΗ ΣΥΜΒΟΥΛΕΥΤΙΚΗ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4D200A-0C16-433B-9FE7-8D01B85F97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99" r="37002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F39A5D-5C55-4858-B179-88E0FB3BE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8489" y="105021"/>
            <a:ext cx="782180" cy="7927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62E85D-FDC4-40EF-9D42-7C1C84957301}"/>
              </a:ext>
            </a:extLst>
          </p:cNvPr>
          <p:cNvSpPr txBox="1"/>
          <p:nvPr/>
        </p:nvSpPr>
        <p:spPr>
          <a:xfrm>
            <a:off x="7732696" y="200292"/>
            <a:ext cx="3557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>
                <a:solidFill>
                  <a:schemeClr val="tx2"/>
                </a:solidFill>
              </a:rPr>
              <a:t>ΤΜΗΜΑ ΕΠΙΣΤΗΜΗΣ ΔΙΑΤΡΟΦΗΣ ΚΑΙ ΔΙΑΙΤΟΛΟΓΙΑΣ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EBD0C9-72DC-444E-92E7-DB9B4F13C59A}"/>
              </a:ext>
            </a:extLst>
          </p:cNvPr>
          <p:cNvSpPr txBox="1"/>
          <p:nvPr/>
        </p:nvSpPr>
        <p:spPr>
          <a:xfrm>
            <a:off x="8028608" y="6106648"/>
            <a:ext cx="4092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>
                <a:solidFill>
                  <a:schemeClr val="tx2"/>
                </a:solidFill>
              </a:rPr>
              <a:t>Δρ. Ευαγγελία </a:t>
            </a:r>
            <a:r>
              <a:rPr lang="el-GR" dirty="0" err="1">
                <a:solidFill>
                  <a:schemeClr val="tx2"/>
                </a:solidFill>
              </a:rPr>
              <a:t>Φάππα</a:t>
            </a:r>
            <a:endParaRPr lang="el-GR" dirty="0">
              <a:solidFill>
                <a:schemeClr val="tx2"/>
              </a:solidFill>
            </a:endParaRPr>
          </a:p>
          <a:p>
            <a:pPr algn="r"/>
            <a:r>
              <a:rPr lang="el-GR" dirty="0">
                <a:solidFill>
                  <a:schemeClr val="tx2"/>
                </a:solidFill>
              </a:rPr>
              <a:t>Διαιτολόγος - Διατροφολόγος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7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">
            <a:extLst>
              <a:ext uri="{FF2B5EF4-FFF2-40B4-BE49-F238E27FC236}">
                <a16:creationId xmlns:a16="http://schemas.microsoft.com/office/drawing/2014/main" id="{51B5F611-67B6-6C34-2CF2-742FD2EFB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683780"/>
              </p:ext>
            </p:extLst>
          </p:nvPr>
        </p:nvGraphicFramePr>
        <p:xfrm>
          <a:off x="1884784" y="846422"/>
          <a:ext cx="9983753" cy="511657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518324">
                  <a:extLst>
                    <a:ext uri="{9D8B030D-6E8A-4147-A177-3AD203B41FA5}">
                      <a16:colId xmlns:a16="http://schemas.microsoft.com/office/drawing/2014/main" val="2949152306"/>
                    </a:ext>
                  </a:extLst>
                </a:gridCol>
                <a:gridCol w="9465429">
                  <a:extLst>
                    <a:ext uri="{9D8B030D-6E8A-4147-A177-3AD203B41FA5}">
                      <a16:colId xmlns:a16="http://schemas.microsoft.com/office/drawing/2014/main" val="30950940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Διάλογος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76820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Δεν έχω καταλάβει γιατί με έστειλε ο παθολόγος σε εσάς. Έχω οστεοπόρωση και έχω ξεκινήσει ήδη να παίρνω ασβέστιο και βιταμίνη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 </a:t>
                      </a: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σε χάπια.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4307144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Πάχυνα στην εγκυμοσύνη και 6 χρόνια τώρα δεν μπορώ να ρίξω το βάρος μου. Ειδικά φέτος που ξεκίνησε ο μικρός σχολείο, τσιμπολογάω όσο τον διαβάζω, γιατί δε βγαίνει αλλιώς.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06366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Πήγε πολύ καλά! Αντικατέστησα το γλυκό μετά το φαγητό με φρούτο και είμαι οκ από θέμα γεύσης. Ωστόσο, δεν έχασα βάρος.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42060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Έχω μια φίλη που της αρέσουν οι σαλάτες. Τυχερή! Θα ήθελα να είμαι σαν αυτήν. Θα ήταν πιο εύκολο να χάσω βάρος.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23078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Θα μου ήταν πιο εύκολο να βγαίνω για περπάτημα εάν είχα παρέα.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462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21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">
            <a:extLst>
              <a:ext uri="{FF2B5EF4-FFF2-40B4-BE49-F238E27FC236}">
                <a16:creationId xmlns:a16="http://schemas.microsoft.com/office/drawing/2014/main" id="{51B5F611-67B6-6C34-2CF2-742FD2EFB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763894"/>
              </p:ext>
            </p:extLst>
          </p:nvPr>
        </p:nvGraphicFramePr>
        <p:xfrm>
          <a:off x="1539549" y="535305"/>
          <a:ext cx="10226351" cy="578739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530919">
                  <a:extLst>
                    <a:ext uri="{9D8B030D-6E8A-4147-A177-3AD203B41FA5}">
                      <a16:colId xmlns:a16="http://schemas.microsoft.com/office/drawing/2014/main" val="2949152306"/>
                    </a:ext>
                  </a:extLst>
                </a:gridCol>
                <a:gridCol w="9695432">
                  <a:extLst>
                    <a:ext uri="{9D8B030D-6E8A-4147-A177-3AD203B41FA5}">
                      <a16:colId xmlns:a16="http://schemas.microsoft.com/office/drawing/2014/main" val="3095094066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Διάλογος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768209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Δεν ξέρω τι με πιάνει, αλλά το απόγευμα θέλω οπωσδήποτε να φάω κάτι γλυκό.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5269889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Υπόσχομαι στον εαυτό μου και σε εσάς, ότι θα προσπαθήσω να παίρνω μαζί μου ένα φρούτο στη δουλειά κάθε μέρα και θα το τρώω.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3801030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Γεια σας, είδα μια διαφήμιση στην τηλεόραση σχετικά με τις διατροφικές διαταραχές και νομίζω ότι έχω για αυτό και ήρθα σε εσάς.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1457808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Επιστρέφω από τη δουλειά με τα πόδια για να περπατάω και περνάω από ένα ζαχαροπλαστείο που φτιάχνει τις ωραιότερες </a:t>
                      </a:r>
                      <a:r>
                        <a:rPr lang="el-GR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πάβλοβες</a:t>
                      </a: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οπότε παίρνω μια για το σπίτι.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5144753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Ξέρετε, η γειτόνισσά μου έβγαλε τη χολή της και της είπε ο γιατρός ότι είναι από το βάρος και αγχώθηκα γιατί πονούσε πολύ και ήρθε και την πήρε ασθενοφόρο.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3219267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Μας αρέσει το νόστιμο φαγητό και έτσι παραγγέλνουμε περίπου 4 -5 φορές την εβδομάδα φαγητό απ’ έξω.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435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82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">
            <a:extLst>
              <a:ext uri="{FF2B5EF4-FFF2-40B4-BE49-F238E27FC236}">
                <a16:creationId xmlns:a16="http://schemas.microsoft.com/office/drawing/2014/main" id="{51B5F611-67B6-6C34-2CF2-742FD2EFB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65514"/>
              </p:ext>
            </p:extLst>
          </p:nvPr>
        </p:nvGraphicFramePr>
        <p:xfrm>
          <a:off x="2164701" y="1131637"/>
          <a:ext cx="9171991" cy="412851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76180">
                  <a:extLst>
                    <a:ext uri="{9D8B030D-6E8A-4147-A177-3AD203B41FA5}">
                      <a16:colId xmlns:a16="http://schemas.microsoft.com/office/drawing/2014/main" val="2949152306"/>
                    </a:ext>
                  </a:extLst>
                </a:gridCol>
                <a:gridCol w="8695811">
                  <a:extLst>
                    <a:ext uri="{9D8B030D-6E8A-4147-A177-3AD203B41FA5}">
                      <a16:colId xmlns:a16="http://schemas.microsoft.com/office/drawing/2014/main" val="3095094066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Διάλογος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768209"/>
                  </a:ext>
                </a:extLst>
              </a:tr>
              <a:tr h="175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Δυστυχώς, απέτυχα. Ενώ έτρωγα κάθε μέρα μικρή ποσότητα στο κυρίως γεύμα και συνόδευα με λαχανικά, χθες έφαγα πολύ και χωρίς σαλάτα.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6841000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Με το που γυρίσω από τη δουλειά πεινάω σα λύκος. Έχει έτοιμο το τραπέζι η σύζυγος και τρώμε οι 3 μας με τον μικρό. Ε, εκεί τρώω μια φραντζόλα ψωμί από την πείνα, ανεξαρτήτως του φαγητού που έχουμε.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101461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Με το που εκνευριστώ ανοίγω το ψυγείο να βρω σοκολάτα.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83212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Μου αρέσει που βλέπω το πρωί που φεύγω για δουλειά κόσμο που έχει βγει για τρέξιμο. Θα ήθελα να το κάνω και εγώ, αλλά δεν προλαβαίνω.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083519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Δεν μπορώ να φάω σαλάτα χωρίς 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dressing</a:t>
                      </a:r>
                      <a:r>
                        <a:rPr lang="el-G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Συνήθως για ευκολία βάζω μαγιονέζα.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71252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Α: Επειδή δεν μαγειρεύουμε συχνά στο σπίτι, περνάω και τρώω στη μαμά μου αρκετά μεσημέρια.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094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18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0F1C-9840-4597-B0E7-A05B85C4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>
                <a:solidFill>
                  <a:srgbClr val="C00000"/>
                </a:solidFill>
              </a:rPr>
              <a:t>Ζητούμενο: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036CA-090F-4C79-A401-F650AD78A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7000"/>
            <a:ext cx="10018713" cy="2231572"/>
          </a:xfrm>
        </p:spPr>
        <p:txBody>
          <a:bodyPr>
            <a:normAutofit/>
          </a:bodyPr>
          <a:lstStyle/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arenR"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Εντοπίστε την διαδικασία αλλαγής που θα μπορούσε να βρει ή ήδη βρίσκει εφαρμογή σε κάθε μια από τις ακόλουθες περιπτώσεις (υπάρχει περίπτωση να είναι σωστές περισσότερες από 1 απαντήσεις).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37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251</TotalTime>
  <Words>522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Parallax</vt:lpstr>
      <vt:lpstr>Υπόδειγμα Σταδίων Αλλαγής (Διαδικασίες αλλαγής)  ΦΡΟΝΤΙΣΤΗΡΙΟ</vt:lpstr>
      <vt:lpstr>PowerPoint Presentation</vt:lpstr>
      <vt:lpstr>PowerPoint Presentation</vt:lpstr>
      <vt:lpstr>PowerPoint Presentation</vt:lpstr>
      <vt:lpstr>Ζητούμενο: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Παραγοντεσ τροφικησ επιλογησ  φροντιστηριο</dc:title>
  <dc:creator>Evi Fappa</dc:creator>
  <cp:lastModifiedBy>Evi Fappa</cp:lastModifiedBy>
  <cp:revision>25</cp:revision>
  <dcterms:created xsi:type="dcterms:W3CDTF">2020-10-30T10:30:54Z</dcterms:created>
  <dcterms:modified xsi:type="dcterms:W3CDTF">2023-04-05T12:14:06Z</dcterms:modified>
</cp:coreProperties>
</file>