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6" r:id="rId1"/>
  </p:sldMasterIdLst>
  <p:sldIdLst>
    <p:sldId id="256" r:id="rId2"/>
    <p:sldId id="296" r:id="rId3"/>
    <p:sldId id="297" r:id="rId4"/>
    <p:sldId id="257" r:id="rId5"/>
    <p:sldId id="266" r:id="rId6"/>
    <p:sldId id="260" r:id="rId7"/>
    <p:sldId id="298" r:id="rId8"/>
    <p:sldId id="264" r:id="rId9"/>
    <p:sldId id="269" r:id="rId10"/>
    <p:sldId id="270" r:id="rId11"/>
    <p:sldId id="267" r:id="rId12"/>
    <p:sldId id="271" r:id="rId13"/>
    <p:sldId id="272" r:id="rId14"/>
    <p:sldId id="273" r:id="rId15"/>
    <p:sldId id="274" r:id="rId16"/>
    <p:sldId id="275" r:id="rId17"/>
    <p:sldId id="276" r:id="rId18"/>
    <p:sldId id="295" r:id="rId19"/>
    <p:sldId id="277" r:id="rId20"/>
    <p:sldId id="278" r:id="rId21"/>
    <p:sldId id="279" r:id="rId22"/>
    <p:sldId id="280" r:id="rId23"/>
    <p:sldId id="281" r:id="rId24"/>
    <p:sldId id="282" r:id="rId25"/>
    <p:sldId id="283" r:id="rId26"/>
    <p:sldId id="284" r:id="rId27"/>
    <p:sldId id="285" r:id="rId28"/>
    <p:sldId id="286" r:id="rId29"/>
    <p:sldId id="287" r:id="rId30"/>
    <p:sldId id="289" r:id="rId31"/>
    <p:sldId id="288" r:id="rId32"/>
    <p:sldId id="290" r:id="rId33"/>
    <p:sldId id="291" r:id="rId34"/>
    <p:sldId id="292" r:id="rId35"/>
    <p:sldId id="293" r:id="rId36"/>
    <p:sldId id="294" r:id="rId37"/>
    <p:sldId id="299" r:id="rId38"/>
    <p:sldId id="300" r:id="rId39"/>
    <p:sldId id="301" r:id="rId40"/>
    <p:sldId id="302" r:id="rId41"/>
    <p:sldId id="303" r:id="rId42"/>
    <p:sldId id="304" r:id="rId43"/>
    <p:sldId id="305" r:id="rId44"/>
    <p:sldId id="306" r:id="rId45"/>
    <p:sldId id="30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0B0"/>
    <a:srgbClr val="0000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70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τετράγωνα"/>
          <p:cNvGrpSpPr/>
          <p:nvPr/>
        </p:nvGrpSpPr>
        <p:grpSpPr>
          <a:xfrm>
            <a:off x="0" y="1135744"/>
            <a:ext cx="1622755" cy="799981"/>
            <a:chOff x="0" y="452558"/>
            <a:chExt cx="914400" cy="524182"/>
          </a:xfrm>
        </p:grpSpPr>
        <p:sp>
          <p:nvSpPr>
            <p:cNvPr id="8" name="Στρογγυλεμένο ορθογώνιο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9" name="Στρογγυλεμένο ορθογώνιο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0" name="Ορθογώνιο με στρογγυλεμένες γωνίες στην ίδια πλευρά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sp>
        <p:nvSpPr>
          <p:cNvPr id="2" name="Τίτλος 1"/>
          <p:cNvSpPr>
            <a:spLocks noGrp="1"/>
          </p:cNvSpPr>
          <p:nvPr>
            <p:ph type="ctrTitle"/>
          </p:nvPr>
        </p:nvSpPr>
        <p:spPr>
          <a:xfrm>
            <a:off x="1828801" y="362396"/>
            <a:ext cx="9144000" cy="1676400"/>
          </a:xfrm>
        </p:spPr>
        <p:txBody>
          <a:bodyPr rtlCol="0">
            <a:noAutofit/>
          </a:bodyPr>
          <a:lstStyle>
            <a:lvl1pPr rtl="0">
              <a:lnSpc>
                <a:spcPct val="80000"/>
              </a:lnSpc>
              <a:defRPr sz="6000"/>
            </a:lvl1pPr>
          </a:lstStyle>
          <a:p>
            <a:pPr rtl="0"/>
            <a:r>
              <a:rPr lang="el-GR" dirty="0"/>
              <a:t>Στυλ κύριου τίτλου</a:t>
            </a:r>
          </a:p>
        </p:txBody>
      </p:sp>
      <p:sp>
        <p:nvSpPr>
          <p:cNvPr id="3" name="Υπότιτλος 2"/>
          <p:cNvSpPr>
            <a:spLocks noGrp="1"/>
          </p:cNvSpPr>
          <p:nvPr>
            <p:ph type="subTitle" idx="1"/>
          </p:nvPr>
        </p:nvSpPr>
        <p:spPr>
          <a:xfrm>
            <a:off x="1828801" y="2089595"/>
            <a:ext cx="9144000" cy="886344"/>
          </a:xfrm>
        </p:spPr>
        <p:txBody>
          <a:bodyPr rtlCol="0">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el-GR"/>
              <a:t>Στυλ κύριου υπότιτλου</a:t>
            </a:r>
            <a:endParaRPr lang="el-GR" dirty="0"/>
          </a:p>
        </p:txBody>
      </p:sp>
      <p:sp>
        <p:nvSpPr>
          <p:cNvPr id="5" name="Θέση υποσέλιδου 4"/>
          <p:cNvSpPr>
            <a:spLocks noGrp="1"/>
          </p:cNvSpPr>
          <p:nvPr>
            <p:ph type="ftr" sz="quarter" idx="11"/>
          </p:nvPr>
        </p:nvSpPr>
        <p:spPr/>
        <p:txBody>
          <a:bodyPr rtlCol="0"/>
          <a:lstStyle/>
          <a:p>
            <a:endParaRPr lang="en-US" dirty="0"/>
          </a:p>
        </p:txBody>
      </p:sp>
      <p:sp>
        <p:nvSpPr>
          <p:cNvPr id="4" name="Θέση ημερομηνίας 3"/>
          <p:cNvSpPr>
            <a:spLocks noGrp="1"/>
          </p:cNvSpPr>
          <p:nvPr>
            <p:ph type="dt" sz="half" idx="10"/>
          </p:nvPr>
        </p:nvSpPr>
        <p:spPr/>
        <p:txBody>
          <a:bodyPr rtlCol="0"/>
          <a:lstStyle>
            <a:lvl1pPr>
              <a:defRPr/>
            </a:lvl1pPr>
          </a:lstStyle>
          <a:p>
            <a:fld id="{B61BEF0D-F0BB-DE4B-95CE-6DB70DBA9567}" type="datetimeFigureOut">
              <a:rPr lang="en-US" smtClean="0"/>
              <a:pPr/>
              <a:t>10/12/2021</a:t>
            </a:fld>
            <a:endParaRPr lang="en-US" dirty="0"/>
          </a:p>
        </p:txBody>
      </p:sp>
      <p:sp>
        <p:nvSpPr>
          <p:cNvPr id="6" name="Θέση αριθμού διαφάνειας 5"/>
          <p:cNvSpPr>
            <a:spLocks noGrp="1"/>
          </p:cNvSpPr>
          <p:nvPr>
            <p:ph type="sldNum" sz="quarter" idx="12"/>
          </p:nvPr>
        </p:nvSpPr>
        <p:spPr/>
        <p:txBody>
          <a:bodyPr rtlCol="0"/>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818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rtlCol="0"/>
          <a:lstStyle>
            <a:lvl5pPr>
              <a:defRPr/>
            </a:lvl5pPr>
            <a:lvl6pPr>
              <a:defRPr/>
            </a:lvl6pPr>
            <a:lvl7pPr>
              <a:defRPr/>
            </a:lvl7pPr>
            <a:lvl8pPr>
              <a:defRPr baseline="0"/>
            </a:lvl8pPr>
            <a:lvl9pPr>
              <a:defRPr baseline="0"/>
            </a:lvl9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Θέση υποσέλιδου 4"/>
          <p:cNvSpPr>
            <a:spLocks noGrp="1"/>
          </p:cNvSpPr>
          <p:nvPr>
            <p:ph type="ftr" sz="quarter" idx="11"/>
          </p:nvPr>
        </p:nvSpPr>
        <p:spPr/>
        <p:txBody>
          <a:bodyPr rtlCol="0"/>
          <a:lstStyle/>
          <a:p>
            <a:endParaRPr lang="en-US" dirty="0"/>
          </a:p>
        </p:txBody>
      </p:sp>
      <p:sp>
        <p:nvSpPr>
          <p:cNvPr id="4" name="Θέση ημερομηνίας 3"/>
          <p:cNvSpPr>
            <a:spLocks noGrp="1"/>
          </p:cNvSpPr>
          <p:nvPr>
            <p:ph type="dt" sz="half" idx="10"/>
          </p:nvPr>
        </p:nvSpPr>
        <p:spPr/>
        <p:txBody>
          <a:bodyPr rtlCol="0"/>
          <a:lstStyle>
            <a:lvl1pPr>
              <a:defRPr/>
            </a:lvl1pPr>
          </a:lstStyle>
          <a:p>
            <a:fld id="{B61BEF0D-F0BB-DE4B-95CE-6DB70DBA9567}" type="datetimeFigureOut">
              <a:rPr lang="en-US" smtClean="0"/>
              <a:pPr/>
              <a:t>10/12/2021</a:t>
            </a:fld>
            <a:endParaRPr lang="en-US" dirty="0"/>
          </a:p>
        </p:txBody>
      </p:sp>
      <p:sp>
        <p:nvSpPr>
          <p:cNvPr id="6" name="Θέση αριθμού διαφάνειας 5"/>
          <p:cNvSpPr>
            <a:spLocks noGrp="1"/>
          </p:cNvSpPr>
          <p:nvPr>
            <p:ph type="sldNum" sz="quarter" idx="12"/>
          </p:nvPr>
        </p:nvSpPr>
        <p:spPr/>
        <p:txBody>
          <a:bodyPr rtlCol="0"/>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969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7" name="τετράγωνα"/>
          <p:cNvGrpSpPr/>
          <p:nvPr/>
        </p:nvGrpSpPr>
        <p:grpSpPr>
          <a:xfrm rot="5400000">
            <a:off x="9585642" y="233796"/>
            <a:ext cx="1063300" cy="524183"/>
            <a:chOff x="0" y="452558"/>
            <a:chExt cx="914400" cy="524182"/>
          </a:xfrm>
        </p:grpSpPr>
        <p:sp>
          <p:nvSpPr>
            <p:cNvPr id="8" name="Στρογγυλεμένο ορθογώνιο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9" name="Στρογγυλεμένο ορθογώνιο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0" name="Ορθογώνιο με στρογγυλεμένες γωνίες στην ίδια πλευρά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grpSp>
        <p:nvGrpSpPr>
          <p:cNvPr id="15" name="γραφικό κάτω πλευράς"/>
          <p:cNvGrpSpPr/>
          <p:nvPr/>
        </p:nvGrpSpPr>
        <p:grpSpPr>
          <a:xfrm>
            <a:off x="1" y="5395518"/>
            <a:ext cx="12192000" cy="1462483"/>
            <a:chOff x="0" y="4046638"/>
            <a:chExt cx="9144000" cy="1096862"/>
          </a:xfrm>
        </p:grpSpPr>
        <p:sp>
          <p:nvSpPr>
            <p:cNvPr id="16" name="Ελεύθερη σχεδίαση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7" name="Ορθογώνιο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sz="1800" dirty="0"/>
            </a:p>
          </p:txBody>
        </p:sp>
      </p:grpSp>
      <p:sp>
        <p:nvSpPr>
          <p:cNvPr id="2" name="Κατακόρυφος τίτλος 1"/>
          <p:cNvSpPr>
            <a:spLocks noGrp="1"/>
          </p:cNvSpPr>
          <p:nvPr>
            <p:ph type="title" orient="vert"/>
          </p:nvPr>
        </p:nvSpPr>
        <p:spPr>
          <a:xfrm>
            <a:off x="9753600" y="1150515"/>
            <a:ext cx="1828800" cy="5021685"/>
          </a:xfrm>
        </p:spPr>
        <p:txBody>
          <a:bodyPr vert="eaVert" rtlCol="0"/>
          <a:lstStyle>
            <a:lvl1pPr rtl="0">
              <a:defRPr/>
            </a:lvl1pPr>
          </a:lstStyle>
          <a:p>
            <a:pPr rtl="0"/>
            <a:r>
              <a:rPr lang="el-GR"/>
              <a:t>Στυλ κύριου τίτλου</a:t>
            </a:r>
            <a:endParaRPr lang="el-GR" dirty="0"/>
          </a:p>
        </p:txBody>
      </p:sp>
      <p:sp>
        <p:nvSpPr>
          <p:cNvPr id="3" name="Θέση κατακόρυφου κειμένου 2"/>
          <p:cNvSpPr>
            <a:spLocks noGrp="1"/>
          </p:cNvSpPr>
          <p:nvPr>
            <p:ph type="body" orient="vert" idx="1"/>
          </p:nvPr>
        </p:nvSpPr>
        <p:spPr>
          <a:xfrm>
            <a:off x="1219200" y="1150515"/>
            <a:ext cx="8229600" cy="5021685"/>
          </a:xfrm>
        </p:spPr>
        <p:txBody>
          <a:bodyPr vert="eaVert" rtlCol="0"/>
          <a:lstStyle>
            <a:lvl5pPr>
              <a:defRPr/>
            </a:lvl5pPr>
            <a:lvl6pPr>
              <a:defRPr/>
            </a:lvl6pPr>
            <a:lvl7pPr>
              <a:defRPr/>
            </a:lvl7pPr>
            <a:lvl8pPr>
              <a:defRPr baseline="0"/>
            </a:lvl8pPr>
            <a:lvl9pPr>
              <a:defRPr baseline="0"/>
            </a:lvl9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Θέση υποσέλιδου 4"/>
          <p:cNvSpPr>
            <a:spLocks noGrp="1"/>
          </p:cNvSpPr>
          <p:nvPr>
            <p:ph type="ftr" sz="quarter" idx="11"/>
          </p:nvPr>
        </p:nvSpPr>
        <p:spPr/>
        <p:txBody>
          <a:bodyPr rtlCol="0"/>
          <a:lstStyle/>
          <a:p>
            <a:endParaRPr lang="en-US" dirty="0"/>
          </a:p>
        </p:txBody>
      </p:sp>
      <p:sp>
        <p:nvSpPr>
          <p:cNvPr id="4" name="Θέση ημερομηνίας 3"/>
          <p:cNvSpPr>
            <a:spLocks noGrp="1"/>
          </p:cNvSpPr>
          <p:nvPr>
            <p:ph type="dt" sz="half" idx="10"/>
          </p:nvPr>
        </p:nvSpPr>
        <p:spPr/>
        <p:txBody>
          <a:bodyPr rtlCol="0"/>
          <a:lstStyle>
            <a:lvl1pPr>
              <a:defRPr/>
            </a:lvl1pPr>
          </a:lstStyle>
          <a:p>
            <a:fld id="{B61BEF0D-F0BB-DE4B-95CE-6DB70DBA9567}" type="datetimeFigureOut">
              <a:rPr lang="en-US" smtClean="0"/>
              <a:pPr/>
              <a:t>10/12/2021</a:t>
            </a:fld>
            <a:endParaRPr lang="en-US" dirty="0"/>
          </a:p>
        </p:txBody>
      </p:sp>
      <p:sp>
        <p:nvSpPr>
          <p:cNvPr id="6" name="Θέση αριθμού διαφάνειας 5"/>
          <p:cNvSpPr>
            <a:spLocks noGrp="1"/>
          </p:cNvSpPr>
          <p:nvPr>
            <p:ph type="sldNum" sz="quarter" idx="12"/>
          </p:nvPr>
        </p:nvSpPr>
        <p:spPr/>
        <p:txBody>
          <a:bodyPr rtlCol="0"/>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932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Στυλ κύριου τίτλου</a:t>
            </a:r>
            <a:endParaRPr lang="el-GR" dirty="0"/>
          </a:p>
        </p:txBody>
      </p:sp>
      <p:sp>
        <p:nvSpPr>
          <p:cNvPr id="3" name="Θέση περιεχομένου 2"/>
          <p:cNvSpPr>
            <a:spLocks noGrp="1"/>
          </p:cNvSpPr>
          <p:nvPr>
            <p:ph idx="1"/>
          </p:nvPr>
        </p:nvSpPr>
        <p:spPr/>
        <p:txBody>
          <a:bodyPr rtlCol="0"/>
          <a:lstStyle>
            <a:lvl1pPr>
              <a:spcBef>
                <a:spcPts val="600"/>
              </a:spcBef>
              <a:defRPr/>
            </a:lvl1pPr>
            <a:lvl2pPr>
              <a:lnSpc>
                <a:spcPct val="100000"/>
              </a:lnSpc>
              <a:spcBef>
                <a:spcPts val="600"/>
              </a:spcBef>
              <a:defRPr/>
            </a:lvl2pPr>
            <a:lvl5pPr>
              <a:defRPr/>
            </a:lvl5pPr>
            <a:lvl6pPr>
              <a:defRPr/>
            </a:lvl6pPr>
            <a:lvl7pPr>
              <a:defRPr/>
            </a:lvl7pPr>
            <a:lvl8pPr>
              <a:defRPr/>
            </a:lvl8pPr>
            <a:lvl9pPr>
              <a:defRPr/>
            </a:lvl9p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υποσέλιδου 4"/>
          <p:cNvSpPr>
            <a:spLocks noGrp="1"/>
          </p:cNvSpPr>
          <p:nvPr>
            <p:ph type="ftr" sz="quarter" idx="11"/>
          </p:nvPr>
        </p:nvSpPr>
        <p:spPr/>
        <p:txBody>
          <a:bodyPr rtlCol="0"/>
          <a:lstStyle/>
          <a:p>
            <a:endParaRPr lang="en-US" dirty="0"/>
          </a:p>
        </p:txBody>
      </p:sp>
      <p:sp>
        <p:nvSpPr>
          <p:cNvPr id="4" name="Θέση ημερομηνίας 3"/>
          <p:cNvSpPr>
            <a:spLocks noGrp="1"/>
          </p:cNvSpPr>
          <p:nvPr>
            <p:ph type="dt" sz="half" idx="10"/>
          </p:nvPr>
        </p:nvSpPr>
        <p:spPr/>
        <p:txBody>
          <a:bodyPr rtlCol="0"/>
          <a:lstStyle>
            <a:lvl1pPr>
              <a:defRPr/>
            </a:lvl1pPr>
          </a:lstStyle>
          <a:p>
            <a:fld id="{B61BEF0D-F0BB-DE4B-95CE-6DB70DBA9567}" type="datetimeFigureOut">
              <a:rPr lang="en-US" smtClean="0"/>
              <a:pPr/>
              <a:t>10/12/2021</a:t>
            </a:fld>
            <a:endParaRPr lang="en-US" dirty="0"/>
          </a:p>
        </p:txBody>
      </p:sp>
      <p:sp>
        <p:nvSpPr>
          <p:cNvPr id="6" name="Θέση αριθμού διαφάνειας 5"/>
          <p:cNvSpPr>
            <a:spLocks noGrp="1"/>
          </p:cNvSpPr>
          <p:nvPr>
            <p:ph type="sldNum" sz="quarter" idx="12"/>
          </p:nvPr>
        </p:nvSpPr>
        <p:spPr/>
        <p:txBody>
          <a:bodyPr rtlCol="0"/>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580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7" name="τετράγωνα"/>
          <p:cNvGrpSpPr/>
          <p:nvPr/>
        </p:nvGrpSpPr>
        <p:grpSpPr>
          <a:xfrm>
            <a:off x="0" y="3124415"/>
            <a:ext cx="1622755" cy="805061"/>
            <a:chOff x="0" y="2343311"/>
            <a:chExt cx="1217066" cy="603796"/>
          </a:xfrm>
        </p:grpSpPr>
        <p:sp>
          <p:nvSpPr>
            <p:cNvPr id="8" name="Στρογγυλεμένο ορθογώνιο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9" name="Στρογγυλεμένο ορθογώνιο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0" name="Ορθογώνιο με στρογγυλεμένες γωνίες στην ίδια πλευρά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grpSp>
        <p:nvGrpSpPr>
          <p:cNvPr id="19" name="γραφικό κάτω πλευράς"/>
          <p:cNvGrpSpPr/>
          <p:nvPr/>
        </p:nvGrpSpPr>
        <p:grpSpPr>
          <a:xfrm>
            <a:off x="1" y="5409217"/>
            <a:ext cx="12192000" cy="1462483"/>
            <a:chOff x="0" y="4056912"/>
            <a:chExt cx="9144000" cy="1096862"/>
          </a:xfrm>
        </p:grpSpPr>
        <p:sp>
          <p:nvSpPr>
            <p:cNvPr id="20" name="Ελεύθερη σχεδίαση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21" name="Ορθογώνιο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sz="1800" dirty="0"/>
            </a:p>
          </p:txBody>
        </p:sp>
      </p:grpSp>
      <p:sp>
        <p:nvSpPr>
          <p:cNvPr id="2" name="Τίτλος 1"/>
          <p:cNvSpPr>
            <a:spLocks noGrp="1"/>
          </p:cNvSpPr>
          <p:nvPr>
            <p:ph type="title"/>
          </p:nvPr>
        </p:nvSpPr>
        <p:spPr>
          <a:xfrm>
            <a:off x="1828801" y="1932519"/>
            <a:ext cx="9144000" cy="2105367"/>
          </a:xfrm>
        </p:spPr>
        <p:txBody>
          <a:bodyPr rtlCol="0" anchor="b">
            <a:normAutofit/>
          </a:bodyPr>
          <a:lstStyle>
            <a:lvl1pPr algn="l" rtl="0">
              <a:defRPr sz="6000" b="0" cap="none" baseline="0"/>
            </a:lvl1pPr>
          </a:lstStyle>
          <a:p>
            <a:pPr rtl="0"/>
            <a:r>
              <a:rPr lang="el-GR"/>
              <a:t>Στυλ κύριου τίτλου</a:t>
            </a:r>
            <a:endParaRPr lang="el-GR" dirty="0"/>
          </a:p>
        </p:txBody>
      </p:sp>
      <p:sp>
        <p:nvSpPr>
          <p:cNvPr id="3" name="Θέση κειμένου 2"/>
          <p:cNvSpPr>
            <a:spLocks noGrp="1"/>
          </p:cNvSpPr>
          <p:nvPr>
            <p:ph type="body" idx="1"/>
          </p:nvPr>
        </p:nvSpPr>
        <p:spPr>
          <a:xfrm>
            <a:off x="1828801" y="4084265"/>
            <a:ext cx="9144000" cy="933297"/>
          </a:xfrm>
        </p:spPr>
        <p:txBody>
          <a:bodyPr rtlCol="0"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el-GR"/>
              <a:t>Στυλ υποδείγματος κειμένου</a:t>
            </a:r>
          </a:p>
        </p:txBody>
      </p:sp>
      <p:sp>
        <p:nvSpPr>
          <p:cNvPr id="5" name="Σύμβολο κράτησης θέσης υποσέλιδου 4"/>
          <p:cNvSpPr>
            <a:spLocks noGrp="1"/>
          </p:cNvSpPr>
          <p:nvPr>
            <p:ph type="ftr" sz="quarter" idx="11"/>
          </p:nvPr>
        </p:nvSpPr>
        <p:spPr/>
        <p:txBody>
          <a:bodyPr rtlCol="0"/>
          <a:lstStyle/>
          <a:p>
            <a:endParaRPr lang="en-US" dirty="0"/>
          </a:p>
        </p:txBody>
      </p:sp>
      <p:sp>
        <p:nvSpPr>
          <p:cNvPr id="4" name="Θέση ημερομηνίας 3"/>
          <p:cNvSpPr>
            <a:spLocks noGrp="1"/>
          </p:cNvSpPr>
          <p:nvPr>
            <p:ph type="dt" sz="half" idx="10"/>
          </p:nvPr>
        </p:nvSpPr>
        <p:spPr/>
        <p:txBody>
          <a:bodyPr rtlCol="0"/>
          <a:lstStyle>
            <a:lvl1pPr>
              <a:defRPr/>
            </a:lvl1pPr>
          </a:lstStyle>
          <a:p>
            <a:fld id="{B61BEF0D-F0BB-DE4B-95CE-6DB70DBA9567}" type="datetimeFigureOut">
              <a:rPr lang="en-US" smtClean="0"/>
              <a:pPr/>
              <a:t>10/12/2021</a:t>
            </a:fld>
            <a:endParaRPr lang="en-US" dirty="0"/>
          </a:p>
        </p:txBody>
      </p:sp>
      <p:sp>
        <p:nvSpPr>
          <p:cNvPr id="6" name="Θέση αριθμού διαφάνειας 5"/>
          <p:cNvSpPr>
            <a:spLocks noGrp="1"/>
          </p:cNvSpPr>
          <p:nvPr>
            <p:ph type="sldNum" sz="quarter" idx="12"/>
          </p:nvPr>
        </p:nvSpPr>
        <p:spPr/>
        <p:txBody>
          <a:bodyPr rtlCol="0"/>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381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1141709" y="152400"/>
            <a:ext cx="9753600" cy="1295400"/>
          </a:xfrm>
        </p:spPr>
        <p:txBody>
          <a:bodyPr rtlCol="0"/>
          <a:lstStyle>
            <a:lvl1pPr rtl="0">
              <a:defRPr/>
            </a:lvl1pPr>
          </a:lstStyle>
          <a:p>
            <a:pPr rtl="0"/>
            <a:r>
              <a:rPr lang="el-GR"/>
              <a:t>Στυλ κύριου τίτλου</a:t>
            </a:r>
            <a:endParaRPr lang="el-GR" dirty="0"/>
          </a:p>
        </p:txBody>
      </p:sp>
      <p:sp>
        <p:nvSpPr>
          <p:cNvPr id="3" name="Θέση περιεχομένου 2"/>
          <p:cNvSpPr>
            <a:spLocks noGrp="1"/>
          </p:cNvSpPr>
          <p:nvPr>
            <p:ph sz="half" idx="1"/>
          </p:nvPr>
        </p:nvSpPr>
        <p:spPr>
          <a:xfrm>
            <a:off x="1141709" y="1600200"/>
            <a:ext cx="487680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περιεχομένου 3"/>
          <p:cNvSpPr>
            <a:spLocks noGrp="1"/>
          </p:cNvSpPr>
          <p:nvPr>
            <p:ph sz="half" idx="2"/>
          </p:nvPr>
        </p:nvSpPr>
        <p:spPr>
          <a:xfrm>
            <a:off x="6095999" y="1600200"/>
            <a:ext cx="487680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6" name="Θέση υποσέλιδου 5"/>
          <p:cNvSpPr>
            <a:spLocks noGrp="1"/>
          </p:cNvSpPr>
          <p:nvPr>
            <p:ph type="ftr" sz="quarter" idx="11"/>
          </p:nvPr>
        </p:nvSpPr>
        <p:spPr/>
        <p:txBody>
          <a:bodyPr rtlCol="0"/>
          <a:lstStyle/>
          <a:p>
            <a:endParaRPr lang="en-US"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B61BEF0D-F0BB-DE4B-95CE-6DB70DBA9567}" type="datetimeFigureOut">
              <a:rPr lang="en-US" smtClean="0"/>
              <a:pPr/>
              <a:t>10/12/2021</a:t>
            </a:fld>
            <a:endParaRPr lang="en-US" dirty="0"/>
          </a:p>
        </p:txBody>
      </p:sp>
      <p:sp>
        <p:nvSpPr>
          <p:cNvPr id="7" name="Θέση αριθμού διαφάνειας 6"/>
          <p:cNvSpPr>
            <a:spLocks noGrp="1"/>
          </p:cNvSpPr>
          <p:nvPr>
            <p:ph type="sldNum" sz="quarter" idx="12"/>
          </p:nvPr>
        </p:nvSpPr>
        <p:spPr/>
        <p:txBody>
          <a:bodyPr rtlCol="0"/>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960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1141709" y="152400"/>
            <a:ext cx="9753600" cy="1295400"/>
          </a:xfrm>
        </p:spPr>
        <p:txBody>
          <a:bodyPr rtlCol="0"/>
          <a:lstStyle>
            <a:lvl1pPr rtl="0">
              <a:defRPr/>
            </a:lvl1pPr>
          </a:lstStyle>
          <a:p>
            <a:pPr rtl="0"/>
            <a:r>
              <a:rPr lang="el-GR"/>
              <a:t>Στυλ κύριου τίτλου</a:t>
            </a:r>
            <a:endParaRPr lang="el-GR" dirty="0"/>
          </a:p>
        </p:txBody>
      </p:sp>
      <p:sp>
        <p:nvSpPr>
          <p:cNvPr id="3" name="Θέση κειμένου 2"/>
          <p:cNvSpPr>
            <a:spLocks noGrp="1"/>
          </p:cNvSpPr>
          <p:nvPr>
            <p:ph type="body" idx="1"/>
          </p:nvPr>
        </p:nvSpPr>
        <p:spPr>
          <a:xfrm>
            <a:off x="1141709" y="1524001"/>
            <a:ext cx="487680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l-GR"/>
              <a:t>Στυλ υποδείγματος κειμένου</a:t>
            </a:r>
          </a:p>
        </p:txBody>
      </p:sp>
      <p:sp>
        <p:nvSpPr>
          <p:cNvPr id="4" name="Θέση περιεχομένου 3"/>
          <p:cNvSpPr>
            <a:spLocks noGrp="1"/>
          </p:cNvSpPr>
          <p:nvPr>
            <p:ph sz="half" idx="2"/>
          </p:nvPr>
        </p:nvSpPr>
        <p:spPr>
          <a:xfrm>
            <a:off x="1141709" y="2413001"/>
            <a:ext cx="487680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Θέση κειμένου 4"/>
          <p:cNvSpPr>
            <a:spLocks noGrp="1"/>
          </p:cNvSpPr>
          <p:nvPr>
            <p:ph type="body" sz="quarter" idx="3"/>
          </p:nvPr>
        </p:nvSpPr>
        <p:spPr>
          <a:xfrm>
            <a:off x="6095999" y="1524001"/>
            <a:ext cx="487680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l-GR"/>
              <a:t>Στυλ υποδείγματος κειμένου</a:t>
            </a:r>
          </a:p>
        </p:txBody>
      </p:sp>
      <p:sp>
        <p:nvSpPr>
          <p:cNvPr id="6" name="Θέση περιεχομένου 5"/>
          <p:cNvSpPr>
            <a:spLocks noGrp="1"/>
          </p:cNvSpPr>
          <p:nvPr>
            <p:ph sz="quarter" idx="4"/>
          </p:nvPr>
        </p:nvSpPr>
        <p:spPr>
          <a:xfrm>
            <a:off x="6095999" y="2413001"/>
            <a:ext cx="487680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8" name="Θέση υποσέλιδου 7"/>
          <p:cNvSpPr>
            <a:spLocks noGrp="1"/>
          </p:cNvSpPr>
          <p:nvPr>
            <p:ph type="ftr" sz="quarter" idx="11"/>
          </p:nvPr>
        </p:nvSpPr>
        <p:spPr/>
        <p:txBody>
          <a:bodyPr rtlCol="0"/>
          <a:lstStyle/>
          <a:p>
            <a:endParaRPr lang="en-US"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B61BEF0D-F0BB-DE4B-95CE-6DB70DBA9567}" type="datetimeFigureOut">
              <a:rPr lang="en-US" smtClean="0"/>
              <a:pPr/>
              <a:t>10/12/2021</a:t>
            </a:fld>
            <a:endParaRPr lang="en-US" dirty="0"/>
          </a:p>
        </p:txBody>
      </p:sp>
      <p:sp>
        <p:nvSpPr>
          <p:cNvPr id="9" name="Σύμβολο κράτησης θέσης αριθμού διαφάνειας 8"/>
          <p:cNvSpPr>
            <a:spLocks noGrp="1"/>
          </p:cNvSpPr>
          <p:nvPr>
            <p:ph type="sldNum" sz="quarter" idx="12"/>
          </p:nvPr>
        </p:nvSpPr>
        <p:spPr/>
        <p:txBody>
          <a:bodyPr rtlCol="0"/>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399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Στυλ κύριου τίτλου</a:t>
            </a:r>
            <a:endParaRPr lang="el-GR" dirty="0"/>
          </a:p>
        </p:txBody>
      </p:sp>
      <p:sp>
        <p:nvSpPr>
          <p:cNvPr id="4" name="Θέση υποσέλιδου 3"/>
          <p:cNvSpPr>
            <a:spLocks noGrp="1"/>
          </p:cNvSpPr>
          <p:nvPr>
            <p:ph type="ftr" sz="quarter" idx="11"/>
          </p:nvPr>
        </p:nvSpPr>
        <p:spPr/>
        <p:txBody>
          <a:bodyPr rtlCol="0"/>
          <a:lstStyle/>
          <a:p>
            <a:endParaRPr lang="en-US" dirty="0"/>
          </a:p>
        </p:txBody>
      </p:sp>
      <p:sp>
        <p:nvSpPr>
          <p:cNvPr id="3" name="Θέση ημερομηνίας 2"/>
          <p:cNvSpPr>
            <a:spLocks noGrp="1"/>
          </p:cNvSpPr>
          <p:nvPr>
            <p:ph type="dt" sz="half" idx="10"/>
          </p:nvPr>
        </p:nvSpPr>
        <p:spPr/>
        <p:txBody>
          <a:bodyPr rtlCol="0"/>
          <a:lstStyle>
            <a:lvl1pPr>
              <a:defRPr/>
            </a:lvl1pPr>
          </a:lstStyle>
          <a:p>
            <a:fld id="{B61BEF0D-F0BB-DE4B-95CE-6DB70DBA9567}" type="datetimeFigureOut">
              <a:rPr lang="en-US" smtClean="0"/>
              <a:pPr/>
              <a:t>10/12/2021</a:t>
            </a:fld>
            <a:endParaRPr lang="en-US" dirty="0"/>
          </a:p>
        </p:txBody>
      </p:sp>
      <p:sp>
        <p:nvSpPr>
          <p:cNvPr id="5" name="Θέση αριθμού διαφάνειας 4"/>
          <p:cNvSpPr>
            <a:spLocks noGrp="1"/>
          </p:cNvSpPr>
          <p:nvPr>
            <p:ph type="sldNum" sz="quarter" idx="12"/>
          </p:nvPr>
        </p:nvSpPr>
        <p:spPr/>
        <p:txBody>
          <a:bodyPr rtlCol="0"/>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020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grpSp>
        <p:nvGrpSpPr>
          <p:cNvPr id="8" name="γραφικό κάτω πλευράς"/>
          <p:cNvGrpSpPr/>
          <p:nvPr/>
        </p:nvGrpSpPr>
        <p:grpSpPr>
          <a:xfrm>
            <a:off x="1" y="5409217"/>
            <a:ext cx="12192000" cy="1462483"/>
            <a:chOff x="0" y="4056912"/>
            <a:chExt cx="9144000" cy="1096862"/>
          </a:xfrm>
        </p:grpSpPr>
        <p:sp>
          <p:nvSpPr>
            <p:cNvPr id="9" name="Ελεύθερη σχεδίαση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0" name="Ορθογώνιο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sz="1800" dirty="0"/>
            </a:p>
          </p:txBody>
        </p:sp>
      </p:grpSp>
      <p:sp>
        <p:nvSpPr>
          <p:cNvPr id="3" name="Σύμβολο κράτησης θέσης υποσέλιδου 2"/>
          <p:cNvSpPr>
            <a:spLocks noGrp="1"/>
          </p:cNvSpPr>
          <p:nvPr>
            <p:ph type="ftr" sz="quarter" idx="11"/>
          </p:nvPr>
        </p:nvSpPr>
        <p:spPr/>
        <p:txBody>
          <a:bodyPr rtlCol="0"/>
          <a:lstStyle/>
          <a:p>
            <a:endParaRPr lang="en-US" dirty="0"/>
          </a:p>
        </p:txBody>
      </p:sp>
      <p:sp>
        <p:nvSpPr>
          <p:cNvPr id="2" name="Σύμβολο κράτησης θέσης ημερομηνίας 1"/>
          <p:cNvSpPr>
            <a:spLocks noGrp="1"/>
          </p:cNvSpPr>
          <p:nvPr>
            <p:ph type="dt" sz="half" idx="10"/>
          </p:nvPr>
        </p:nvSpPr>
        <p:spPr/>
        <p:txBody>
          <a:bodyPr rtlCol="0"/>
          <a:lstStyle>
            <a:lvl1pPr>
              <a:defRPr/>
            </a:lvl1pPr>
          </a:lstStyle>
          <a:p>
            <a:fld id="{B61BEF0D-F0BB-DE4B-95CE-6DB70DBA9567}" type="datetimeFigureOut">
              <a:rPr lang="en-US" smtClean="0"/>
              <a:pPr/>
              <a:t>10/12/2021</a:t>
            </a:fld>
            <a:endParaRPr lang="en-US" dirty="0"/>
          </a:p>
        </p:txBody>
      </p:sp>
      <p:sp>
        <p:nvSpPr>
          <p:cNvPr id="4" name="Θέση αριθμού διαφάνειας 3"/>
          <p:cNvSpPr>
            <a:spLocks noGrp="1"/>
          </p:cNvSpPr>
          <p:nvPr>
            <p:ph type="sldNum" sz="quarter" idx="12"/>
          </p:nvPr>
        </p:nvSpPr>
        <p:spPr/>
        <p:txBody>
          <a:bodyPr rtlCol="0"/>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600" b="0"/>
            </a:lvl1pPr>
          </a:lstStyle>
          <a:p>
            <a:pPr rtl="0"/>
            <a:r>
              <a:rPr lang="el-GR"/>
              <a:t>Στυλ κύριου τίτλου</a:t>
            </a:r>
            <a:endParaRPr lang="el-GR" dirty="0"/>
          </a:p>
        </p:txBody>
      </p:sp>
      <p:sp>
        <p:nvSpPr>
          <p:cNvPr id="3" name="Θέση περιεχομένου 2"/>
          <p:cNvSpPr>
            <a:spLocks noGrp="1"/>
          </p:cNvSpPr>
          <p:nvPr>
            <p:ph idx="1"/>
          </p:nvPr>
        </p:nvSpPr>
        <p:spPr>
          <a:xfrm>
            <a:off x="4876800" y="1600200"/>
            <a:ext cx="6096001"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κειμένου 3"/>
          <p:cNvSpPr>
            <a:spLocks noGrp="1"/>
          </p:cNvSpPr>
          <p:nvPr>
            <p:ph type="body" sz="half" idx="2"/>
          </p:nvPr>
        </p:nvSpPr>
        <p:spPr>
          <a:xfrm>
            <a:off x="1219200" y="1600202"/>
            <a:ext cx="3454400" cy="4571999"/>
          </a:xfrm>
        </p:spPr>
        <p:txBody>
          <a:bodyPr rtlCol="0">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l-GR"/>
              <a:t>Στυλ υποδείγματος κειμένου</a:t>
            </a:r>
          </a:p>
        </p:txBody>
      </p:sp>
      <p:sp>
        <p:nvSpPr>
          <p:cNvPr id="6" name="Θέση υποσέλιδου 5"/>
          <p:cNvSpPr>
            <a:spLocks noGrp="1"/>
          </p:cNvSpPr>
          <p:nvPr>
            <p:ph type="ftr" sz="quarter" idx="11"/>
          </p:nvPr>
        </p:nvSpPr>
        <p:spPr/>
        <p:txBody>
          <a:bodyPr rtlCol="0"/>
          <a:lstStyle/>
          <a:p>
            <a:endParaRPr lang="en-US"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B61BEF0D-F0BB-DE4B-95CE-6DB70DBA9567}" type="datetimeFigureOut">
              <a:rPr lang="en-US" smtClean="0"/>
              <a:pPr/>
              <a:t>10/12/2021</a:t>
            </a:fld>
            <a:endParaRPr lang="en-US" dirty="0"/>
          </a:p>
        </p:txBody>
      </p:sp>
      <p:sp>
        <p:nvSpPr>
          <p:cNvPr id="7" name="Θέση αριθμού διαφάνειας 6"/>
          <p:cNvSpPr>
            <a:spLocks noGrp="1"/>
          </p:cNvSpPr>
          <p:nvPr>
            <p:ph type="sldNum" sz="quarter" idx="12"/>
          </p:nvPr>
        </p:nvSpPr>
        <p:spPr/>
        <p:txBody>
          <a:bodyPr rtlCol="0"/>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098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600" b="0"/>
            </a:lvl1pPr>
          </a:lstStyle>
          <a:p>
            <a:pPr rtl="0"/>
            <a:r>
              <a:rPr lang="el-GR"/>
              <a:t>Στυλ κύριου τίτλου</a:t>
            </a:r>
            <a:endParaRPr lang="el-GR" dirty="0"/>
          </a:p>
        </p:txBody>
      </p:sp>
      <p:sp>
        <p:nvSpPr>
          <p:cNvPr id="3" name="Θέση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219205" y="1600200"/>
            <a:ext cx="6705596" cy="3657600"/>
          </a:xfrm>
          <a:prstGeom prst="roundRect">
            <a:avLst>
              <a:gd name="adj" fmla="val 3098"/>
            </a:avLst>
          </a:prstGeom>
        </p:spPr>
        <p:txBody>
          <a:bodyPr rtlCol="0">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el-GR"/>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8128000" y="1600200"/>
            <a:ext cx="2844800" cy="3759200"/>
          </a:xfrm>
        </p:spPr>
        <p:txBody>
          <a:bodyPr rtlCol="0"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l-GR"/>
              <a:t>Στυλ υποδείγματος κειμένου</a:t>
            </a:r>
          </a:p>
        </p:txBody>
      </p:sp>
      <p:sp>
        <p:nvSpPr>
          <p:cNvPr id="6" name="Θέση υποσέλιδου 5"/>
          <p:cNvSpPr>
            <a:spLocks noGrp="1"/>
          </p:cNvSpPr>
          <p:nvPr>
            <p:ph type="ftr" sz="quarter" idx="11"/>
          </p:nvPr>
        </p:nvSpPr>
        <p:spPr/>
        <p:txBody>
          <a:bodyPr rtlCol="0"/>
          <a:lstStyle/>
          <a:p>
            <a:endParaRPr lang="en-US"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B61BEF0D-F0BB-DE4B-95CE-6DB70DBA9567}" type="datetimeFigureOut">
              <a:rPr lang="en-US" smtClean="0"/>
              <a:pPr/>
              <a:t>10/12/2021</a:t>
            </a:fld>
            <a:endParaRPr lang="en-US" dirty="0"/>
          </a:p>
        </p:txBody>
      </p:sp>
      <p:sp>
        <p:nvSpPr>
          <p:cNvPr id="7" name="Θέση αριθμού διαφάνειας 6"/>
          <p:cNvSpPr>
            <a:spLocks noGrp="1"/>
          </p:cNvSpPr>
          <p:nvPr>
            <p:ph type="sldNum" sz="quarter" idx="12"/>
          </p:nvPr>
        </p:nvSpPr>
        <p:spPr/>
        <p:txBody>
          <a:bodyPr rtlCol="0"/>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452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γραφικό κάτω πλευράς"/>
          <p:cNvGrpSpPr/>
          <p:nvPr/>
        </p:nvGrpSpPr>
        <p:grpSpPr>
          <a:xfrm>
            <a:off x="1" y="5409217"/>
            <a:ext cx="12192000" cy="1462483"/>
            <a:chOff x="0" y="4056912"/>
            <a:chExt cx="9144000" cy="1096862"/>
          </a:xfrm>
        </p:grpSpPr>
        <p:sp>
          <p:nvSpPr>
            <p:cNvPr id="21" name="Ελεύθερη σχεδίαση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8" name="Ορθογώνιο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sz="1800" dirty="0"/>
            </a:p>
          </p:txBody>
        </p:sp>
      </p:grpSp>
      <p:grpSp>
        <p:nvGrpSpPr>
          <p:cNvPr id="7" name="τετράγωνα"/>
          <p:cNvGrpSpPr/>
          <p:nvPr/>
        </p:nvGrpSpPr>
        <p:grpSpPr>
          <a:xfrm>
            <a:off x="1" y="800552"/>
            <a:ext cx="1063300" cy="524183"/>
            <a:chOff x="0" y="452558"/>
            <a:chExt cx="914400" cy="524182"/>
          </a:xfrm>
        </p:grpSpPr>
        <p:sp>
          <p:nvSpPr>
            <p:cNvPr id="8" name="Στρογγυλεμένο ορθογώνιο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9" name="Στρογγυλεμένο ορθογώνιο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0" name="Ορθογώνιο με στρογγυλεμένες γωνίες στην ίδια πλευρά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sp>
        <p:nvSpPr>
          <p:cNvPr id="2" name="Σύμβολο κράτησης θέσης τίτλου 1"/>
          <p:cNvSpPr>
            <a:spLocks noGrp="1"/>
          </p:cNvSpPr>
          <p:nvPr>
            <p:ph type="title"/>
          </p:nvPr>
        </p:nvSpPr>
        <p:spPr>
          <a:xfrm>
            <a:off x="1219201" y="152400"/>
            <a:ext cx="9753600" cy="1295400"/>
          </a:xfrm>
          <a:prstGeom prst="rect">
            <a:avLst/>
          </a:prstGeom>
        </p:spPr>
        <p:txBody>
          <a:bodyPr vert="horz" lIns="121899" tIns="60949" rIns="121899" bIns="60949" rtlCol="0" anchor="b">
            <a:normAutofit/>
          </a:bodyPr>
          <a:lstStyle/>
          <a:p>
            <a:pPr rtl="0"/>
            <a:r>
              <a:rPr lang="el-GR" dirty="0"/>
              <a:t>Στυλ κύριου τίτλου</a:t>
            </a:r>
          </a:p>
        </p:txBody>
      </p:sp>
      <p:sp>
        <p:nvSpPr>
          <p:cNvPr id="3" name="Θέση κειμένου 2"/>
          <p:cNvSpPr>
            <a:spLocks noGrp="1"/>
          </p:cNvSpPr>
          <p:nvPr>
            <p:ph type="body" idx="1"/>
          </p:nvPr>
        </p:nvSpPr>
        <p:spPr>
          <a:xfrm>
            <a:off x="1219201" y="1600200"/>
            <a:ext cx="9753600" cy="4572000"/>
          </a:xfrm>
          <a:prstGeom prst="rect">
            <a:avLst/>
          </a:prstGeom>
        </p:spPr>
        <p:txBody>
          <a:bodyPr vert="horz" lIns="121899" tIns="60949" rIns="121899" bIns="60949"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υποσέλιδου 4"/>
          <p:cNvSpPr>
            <a:spLocks noGrp="1"/>
          </p:cNvSpPr>
          <p:nvPr>
            <p:ph type="ftr" sz="quarter" idx="3"/>
          </p:nvPr>
        </p:nvSpPr>
        <p:spPr>
          <a:xfrm>
            <a:off x="1219201" y="6448425"/>
            <a:ext cx="8290560" cy="180976"/>
          </a:xfrm>
          <a:prstGeom prst="rect">
            <a:avLst/>
          </a:prstGeom>
        </p:spPr>
        <p:txBody>
          <a:bodyPr vert="horz" lIns="121899" tIns="60949" rIns="121899" bIns="60949" rtlCol="0" anchor="ctr"/>
          <a:lstStyle>
            <a:lvl1pPr algn="l">
              <a:defRPr sz="1200">
                <a:solidFill>
                  <a:schemeClr val="tx1"/>
                </a:solidFill>
              </a:defRPr>
            </a:lvl1pPr>
          </a:lstStyle>
          <a:p>
            <a:endParaRPr lang="en-US" dirty="0"/>
          </a:p>
        </p:txBody>
      </p:sp>
      <p:sp>
        <p:nvSpPr>
          <p:cNvPr id="4" name="Θέση ημερομηνίας 3"/>
          <p:cNvSpPr>
            <a:spLocks noGrp="1"/>
          </p:cNvSpPr>
          <p:nvPr>
            <p:ph type="dt" sz="half" idx="2"/>
          </p:nvPr>
        </p:nvSpPr>
        <p:spPr>
          <a:xfrm>
            <a:off x="9550400" y="6448425"/>
            <a:ext cx="1422400" cy="180976"/>
          </a:xfrm>
          <a:prstGeom prst="rect">
            <a:avLst/>
          </a:prstGeom>
        </p:spPr>
        <p:txBody>
          <a:bodyPr vert="horz" lIns="121899" tIns="60949" rIns="121899" bIns="60949" rtlCol="0" anchor="ctr"/>
          <a:lstStyle>
            <a:lvl1pPr algn="r">
              <a:defRPr sz="1200">
                <a:solidFill>
                  <a:schemeClr val="tx1"/>
                </a:solidFill>
              </a:defRPr>
            </a:lvl1pPr>
          </a:lstStyle>
          <a:p>
            <a:fld id="{B61BEF0D-F0BB-DE4B-95CE-6DB70DBA9567}" type="datetimeFigureOut">
              <a:rPr lang="en-US" smtClean="0"/>
              <a:pPr/>
              <a:t>10/12/2021</a:t>
            </a:fld>
            <a:endParaRPr lang="en-US" dirty="0"/>
          </a:p>
        </p:txBody>
      </p:sp>
      <p:sp>
        <p:nvSpPr>
          <p:cNvPr id="6" name="Θέση αριθμού διαφάνειας 5"/>
          <p:cNvSpPr>
            <a:spLocks noGrp="1"/>
          </p:cNvSpPr>
          <p:nvPr>
            <p:ph type="sldNum" sz="quarter" idx="4"/>
          </p:nvPr>
        </p:nvSpPr>
        <p:spPr>
          <a:xfrm>
            <a:off x="11074400" y="6448425"/>
            <a:ext cx="812800" cy="180976"/>
          </a:xfrm>
          <a:prstGeom prst="rect">
            <a:avLst/>
          </a:prstGeom>
        </p:spPr>
        <p:txBody>
          <a:bodyPr vert="horz" lIns="121899" tIns="60949" rIns="121899" bIns="60949" rtlCol="0" anchor="ctr"/>
          <a:lstStyle>
            <a:lvl1pPr algn="r">
              <a:defRPr sz="12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476759"/>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2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100000"/>
        </a:lnSpc>
        <a:spcBef>
          <a:spcPts val="6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GNU_General_Public_License" TargetMode="External"/><Relationship Id="rId13" Type="http://schemas.openxmlformats.org/officeDocument/2006/relationships/hyperlink" Target="https://en.wikipedia.org/wiki/Zotero" TargetMode="External"/><Relationship Id="rId3" Type="http://schemas.openxmlformats.org/officeDocument/2006/relationships/hyperlink" Target="https://en.wikipedia.org/wiki/BSD_licenses" TargetMode="External"/><Relationship Id="rId7" Type="http://schemas.openxmlformats.org/officeDocument/2006/relationships/hyperlink" Target="https://en.wikipedia.org/wiki/KBibTeX" TargetMode="External"/><Relationship Id="rId12" Type="http://schemas.openxmlformats.org/officeDocument/2006/relationships/hyperlink" Target="https://en.wikipedia.org/wiki/Proprietary_software" TargetMode="External"/><Relationship Id="rId2" Type="http://schemas.openxmlformats.org/officeDocument/2006/relationships/hyperlink" Target="https://en.wikipedia.org/wiki/BibDesk" TargetMode="External"/><Relationship Id="rId16" Type="http://schemas.openxmlformats.org/officeDocument/2006/relationships/hyperlink" Target="https://en.wikipedia.org/wiki/RefWorks" TargetMode="External"/><Relationship Id="rId1" Type="http://schemas.openxmlformats.org/officeDocument/2006/relationships/slideLayout" Target="../slideLayouts/slideLayout2.xml"/><Relationship Id="rId6" Type="http://schemas.openxmlformats.org/officeDocument/2006/relationships/hyperlink" Target="https://en.wikipedia.org/wiki/MIT_license" TargetMode="External"/><Relationship Id="rId11" Type="http://schemas.openxmlformats.org/officeDocument/2006/relationships/hyperlink" Target="https://en.wikipedia.org/wiki/Mendeley" TargetMode="External"/><Relationship Id="rId5" Type="http://schemas.openxmlformats.org/officeDocument/2006/relationships/hyperlink" Target="https://en.wikipedia.org/wiki/JabRef" TargetMode="External"/><Relationship Id="rId15" Type="http://schemas.openxmlformats.org/officeDocument/2006/relationships/hyperlink" Target="https://en.wikipedia.org/wiki/Qiqqa" TargetMode="External"/><Relationship Id="rId10" Type="http://schemas.openxmlformats.org/officeDocument/2006/relationships/hyperlink" Target="https://en.wikipedia.org/wiki/ISC_license" TargetMode="External"/><Relationship Id="rId4" Type="http://schemas.openxmlformats.org/officeDocument/2006/relationships/hyperlink" Target="https://en.wikipedia.org/wiki/BibSonomy" TargetMode="External"/><Relationship Id="rId9" Type="http://schemas.openxmlformats.org/officeDocument/2006/relationships/hyperlink" Target="https://en.wikipedia.org/wiki/Wikindx" TargetMode="External"/><Relationship Id="rId14" Type="http://schemas.openxmlformats.org/officeDocument/2006/relationships/hyperlink" Target="https://en.wikipedia.org/wiki/Affero_General_Public_Licens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48178" y="982133"/>
            <a:ext cx="10543822" cy="3928533"/>
          </a:xfrm>
        </p:spPr>
        <p:txBody>
          <a:bodyPr>
            <a:normAutofit/>
          </a:bodyPr>
          <a:lstStyle/>
          <a:p>
            <a:pPr algn="ctr"/>
            <a:r>
              <a:rPr lang="el-GR" dirty="0">
                <a:solidFill>
                  <a:srgbClr val="002060"/>
                </a:solidFill>
              </a:rPr>
              <a:t>Χρήση Ηλεκτρονικών Εργαλείων για την Εκπόνηση Έρευνας και τη Συγγραφή Διπλωματικής Εργασίας</a:t>
            </a:r>
            <a:br>
              <a:rPr lang="el-GR" dirty="0">
                <a:solidFill>
                  <a:srgbClr val="002060"/>
                </a:solidFill>
              </a:rPr>
            </a:br>
            <a:endParaRPr lang="el-GR" dirty="0">
              <a:solidFill>
                <a:srgbClr val="002060"/>
              </a:solidFill>
            </a:endParaRPr>
          </a:p>
        </p:txBody>
      </p:sp>
    </p:spTree>
    <p:extLst>
      <p:ext uri="{BB962C8B-B14F-4D97-AF65-F5344CB8AC3E}">
        <p14:creationId xmlns:p14="http://schemas.microsoft.com/office/powerpoint/2010/main" val="402047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ΧΡΗΣΗ ΣΥΣΤΗΜΑΤΟΣ ΑΝΑΦΟΡΩΝ</a:t>
            </a:r>
            <a:r>
              <a:rPr lang="en-US" dirty="0"/>
              <a:t> (3)</a:t>
            </a:r>
            <a:endParaRPr lang="el-GR" dirty="0"/>
          </a:p>
        </p:txBody>
      </p:sp>
      <p:sp>
        <p:nvSpPr>
          <p:cNvPr id="3" name="Θέση περιεχομένου 2"/>
          <p:cNvSpPr>
            <a:spLocks noGrp="1"/>
          </p:cNvSpPr>
          <p:nvPr>
            <p:ph idx="1"/>
          </p:nvPr>
        </p:nvSpPr>
        <p:spPr/>
        <p:txBody>
          <a:bodyPr>
            <a:normAutofit/>
          </a:bodyPr>
          <a:lstStyle/>
          <a:p>
            <a:pPr marL="304747" lvl="1">
              <a:buFont typeface="Arial" pitchFamily="34" charset="0"/>
              <a:buChar char="•"/>
            </a:pPr>
            <a:r>
              <a:rPr lang="el-GR" sz="2000" dirty="0"/>
              <a:t>Επομένως γίνεται σαφές ότι </a:t>
            </a:r>
            <a:r>
              <a:rPr lang="el-GR" sz="2000" b="1" dirty="0"/>
              <a:t>η μορφή της αναφοράς</a:t>
            </a:r>
            <a:r>
              <a:rPr lang="el-GR" sz="2000" dirty="0"/>
              <a:t> εξαρτάται από:</a:t>
            </a:r>
          </a:p>
          <a:p>
            <a:pPr marL="755772" lvl="2"/>
            <a:r>
              <a:rPr lang="el-GR" sz="1800" dirty="0"/>
              <a:t>Το σύστημα αναφοράς που έχει επιλεγεί</a:t>
            </a:r>
          </a:p>
          <a:p>
            <a:pPr marL="755772" lvl="2"/>
            <a:r>
              <a:rPr lang="el-GR" sz="1800" dirty="0"/>
              <a:t>Το είδος της αναφερόμενης εργασίας:</a:t>
            </a:r>
          </a:p>
          <a:p>
            <a:pPr marL="1206797" lvl="3"/>
            <a:r>
              <a:rPr lang="el-GR" sz="1600" dirty="0"/>
              <a:t>Άρθρο σε περιοδικό</a:t>
            </a:r>
          </a:p>
          <a:p>
            <a:pPr marL="1206797" lvl="3"/>
            <a:r>
              <a:rPr lang="el-GR" sz="1600" dirty="0"/>
              <a:t>Βιβλίο</a:t>
            </a:r>
          </a:p>
          <a:p>
            <a:pPr marL="1206797" lvl="3"/>
            <a:r>
              <a:rPr lang="el-GR" sz="1600" dirty="0"/>
              <a:t>Δημοσίευση σε συνέδριο</a:t>
            </a:r>
          </a:p>
          <a:p>
            <a:pPr marL="1206797" lvl="3"/>
            <a:r>
              <a:rPr lang="el-GR" sz="1600" dirty="0"/>
              <a:t>Διαδικτυακή πηγή </a:t>
            </a:r>
            <a:r>
              <a:rPr lang="el-GR" sz="1600" dirty="0" err="1"/>
              <a:t>κλπ</a:t>
            </a:r>
            <a:endParaRPr lang="el-GR" sz="1600" dirty="0"/>
          </a:p>
          <a:p>
            <a:pPr marL="755772" lvl="2"/>
            <a:r>
              <a:rPr lang="el-GR" sz="1800" dirty="0"/>
              <a:t>Το πλήθος των συγγραφέων</a:t>
            </a:r>
          </a:p>
          <a:p>
            <a:pPr marL="755772" lvl="2"/>
            <a:r>
              <a:rPr lang="el-GR" sz="1800" dirty="0"/>
              <a:t>Τη θέση της αναφοράς:</a:t>
            </a:r>
          </a:p>
          <a:p>
            <a:pPr marL="1206797" lvl="3"/>
            <a:r>
              <a:rPr lang="el-GR" sz="1600" dirty="0"/>
              <a:t>Εντός του κειμένου</a:t>
            </a:r>
          </a:p>
          <a:p>
            <a:pPr marL="1206797" lvl="3"/>
            <a:r>
              <a:rPr lang="el-GR" sz="1600" dirty="0"/>
              <a:t>Στη λίστα αναφορών στο τέλος του κειμένου</a:t>
            </a:r>
          </a:p>
        </p:txBody>
      </p:sp>
    </p:spTree>
    <p:extLst>
      <p:ext uri="{BB962C8B-B14F-4D97-AF65-F5344CB8AC3E}">
        <p14:creationId xmlns:p14="http://schemas.microsoft.com/office/powerpoint/2010/main" val="327695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9201" y="152400"/>
            <a:ext cx="10600266" cy="1295400"/>
          </a:xfrm>
        </p:spPr>
        <p:txBody>
          <a:bodyPr/>
          <a:lstStyle/>
          <a:p>
            <a:r>
              <a:rPr lang="el-GR" dirty="0"/>
              <a:t>ΟΡΘΟΣ ΤΡΟΠΟΣ ΧΡΗΣΗΣ ΤΗΣ ΒΙΒΛΙΟΓΡΑΦΙΑΣ</a:t>
            </a:r>
          </a:p>
        </p:txBody>
      </p:sp>
      <p:sp>
        <p:nvSpPr>
          <p:cNvPr id="3" name="Θέση περιεχομένου 2"/>
          <p:cNvSpPr>
            <a:spLocks noGrp="1"/>
          </p:cNvSpPr>
          <p:nvPr>
            <p:ph idx="1"/>
          </p:nvPr>
        </p:nvSpPr>
        <p:spPr>
          <a:xfrm>
            <a:off x="1219201" y="1600200"/>
            <a:ext cx="10272888" cy="4572000"/>
          </a:xfrm>
        </p:spPr>
        <p:txBody>
          <a:bodyPr>
            <a:normAutofit/>
          </a:bodyPr>
          <a:lstStyle/>
          <a:p>
            <a:r>
              <a:rPr lang="el-GR" sz="2400" dirty="0"/>
              <a:t>Η βασική αρχή είναι: </a:t>
            </a:r>
          </a:p>
          <a:p>
            <a:pPr lvl="1"/>
            <a:r>
              <a:rPr lang="el-GR" sz="2000" dirty="0"/>
              <a:t>Μέσα στο κείμενο της εργασίας, σε κάθε σημείο που χρησιμοποιούμε ένα τμήμα κειμένου από κάποια πηγή, πρέπει να αναφέρουμε την πηγή αυτή (πχ. όνομα συγγραφέα, έτος δημοσίευσης)</a:t>
            </a:r>
          </a:p>
          <a:p>
            <a:pPr lvl="1"/>
            <a:r>
              <a:rPr lang="el-GR" sz="2000" dirty="0"/>
              <a:t>Στο τέλος της εργασίας, παρατίθεται λίστα με κάθε βιβλιογραφική πηγή που χρησιμοποιήθηκε (με συγκεκριμένο τρόπο)</a:t>
            </a:r>
          </a:p>
          <a:p>
            <a:pPr lvl="1"/>
            <a:r>
              <a:rPr lang="el-GR" sz="2000" b="1" dirty="0"/>
              <a:t>Οι αναφορές πηγών </a:t>
            </a:r>
            <a:r>
              <a:rPr lang="el-GR" sz="2000" dirty="0"/>
              <a:t>μέσα στο κείμενο και η λίστα βιβλιογραφικών πηγών</a:t>
            </a:r>
            <a:r>
              <a:rPr lang="el-GR" sz="2000" b="1" dirty="0"/>
              <a:t>, πρέπει να συμπίπτουν. </a:t>
            </a:r>
            <a:r>
              <a:rPr lang="el-GR" sz="2000" dirty="0"/>
              <a:t>Δηλαδή χρειάζεται προσοχή ώστε</a:t>
            </a:r>
            <a:r>
              <a:rPr lang="el-GR" sz="2000" b="1" dirty="0"/>
              <a:t>:</a:t>
            </a:r>
          </a:p>
          <a:p>
            <a:pPr lvl="2"/>
            <a:r>
              <a:rPr lang="el-GR" sz="1800" b="1" dirty="0"/>
              <a:t>να μην περιλαμβάνονται στο κείμενο της εργασίας αναφορές που δεν περιλαμβάνονται στο τέλος στην λίστα βιβλιογραφικών πηγών, </a:t>
            </a:r>
            <a:r>
              <a:rPr lang="el-GR" sz="1800" dirty="0"/>
              <a:t>και αντίστροφα,</a:t>
            </a:r>
            <a:r>
              <a:rPr lang="el-GR" sz="1800" b="1" dirty="0"/>
              <a:t> </a:t>
            </a:r>
          </a:p>
          <a:p>
            <a:pPr lvl="2"/>
            <a:r>
              <a:rPr lang="el-GR" sz="1800" b="1" dirty="0"/>
              <a:t>να μην αναφέρεται στην λίστα βιβλιογραφικών πηγών κάποια πηγή η οποία δεν εμφανίζεται κάπου μέσα στο κείμενο</a:t>
            </a:r>
            <a:endParaRPr lang="el-GR" sz="1800" dirty="0"/>
          </a:p>
        </p:txBody>
      </p:sp>
    </p:spTree>
    <p:extLst>
      <p:ext uri="{BB962C8B-B14F-4D97-AF65-F5344CB8AC3E}">
        <p14:creationId xmlns:p14="http://schemas.microsoft.com/office/powerpoint/2010/main" val="176858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ΣΥΜΠΕΡΑΣΜΑ</a:t>
            </a:r>
          </a:p>
        </p:txBody>
      </p:sp>
      <p:sp>
        <p:nvSpPr>
          <p:cNvPr id="3" name="Θέση περιεχομένου 2"/>
          <p:cNvSpPr>
            <a:spLocks noGrp="1"/>
          </p:cNvSpPr>
          <p:nvPr>
            <p:ph idx="1"/>
          </p:nvPr>
        </p:nvSpPr>
        <p:spPr/>
        <p:txBody>
          <a:bodyPr>
            <a:normAutofit lnSpcReduction="10000"/>
          </a:bodyPr>
          <a:lstStyle/>
          <a:p>
            <a:r>
              <a:rPr lang="el-GR" dirty="0"/>
              <a:t>Ο συγγραφέας μιας εργασίας θα πρέπει να προσέξει:</a:t>
            </a:r>
          </a:p>
          <a:p>
            <a:pPr lvl="1"/>
            <a:r>
              <a:rPr lang="el-GR" dirty="0"/>
              <a:t>Την ενιαία μορφή της αναφορά των πηγών σε όλη την έκταση του κειμένου</a:t>
            </a:r>
          </a:p>
          <a:p>
            <a:pPr lvl="1"/>
            <a:r>
              <a:rPr lang="el-GR" dirty="0"/>
              <a:t>Τη συμπερίληψη των πηγών τόσο εντός όσο κι στο τέλος του κειμένου</a:t>
            </a:r>
          </a:p>
          <a:p>
            <a:pPr lvl="1"/>
            <a:r>
              <a:rPr lang="el-GR" dirty="0"/>
              <a:t>Οι πηγές εντός του κειμένου θα πρέπει να είναι ίδιου πλήθους με τις πηγές στο τέλος του κειμένου</a:t>
            </a:r>
          </a:p>
          <a:p>
            <a:r>
              <a:rPr lang="el-GR" dirty="0"/>
              <a:t>Ίσως φαντάζουν απλά και λίγα</a:t>
            </a:r>
          </a:p>
          <a:p>
            <a:r>
              <a:rPr lang="el-GR" dirty="0"/>
              <a:t>Για ένα κείμενο 80 περίπου σελίδων και 30-40 αναφορών είναι ένας επιπλέον φόρτος εργασίας έως και σταυρόλεξο για δυνατούς λύτες</a:t>
            </a:r>
          </a:p>
        </p:txBody>
      </p:sp>
    </p:spTree>
    <p:extLst>
      <p:ext uri="{BB962C8B-B14F-4D97-AF65-F5344CB8AC3E}">
        <p14:creationId xmlns:p14="http://schemas.microsoft.com/office/powerpoint/2010/main" val="84975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9200" y="152400"/>
            <a:ext cx="10261599" cy="1295400"/>
          </a:xfrm>
        </p:spPr>
        <p:txBody>
          <a:bodyPr/>
          <a:lstStyle/>
          <a:p>
            <a:r>
              <a:rPr lang="el-GR" dirty="0"/>
              <a:t>ΕΦΑΡΜΟΓΕΣ ΔΙΑΧΕΙΡΙΣΗΣ ΒΙΒΛΙΟΓΡΑΦΙΚΩΝ ΑΝΑΦΟΡΩΝ</a:t>
            </a:r>
          </a:p>
        </p:txBody>
      </p:sp>
      <p:sp>
        <p:nvSpPr>
          <p:cNvPr id="3" name="Θέση περιεχομένου 2"/>
          <p:cNvSpPr>
            <a:spLocks noGrp="1"/>
          </p:cNvSpPr>
          <p:nvPr>
            <p:ph idx="1"/>
          </p:nvPr>
        </p:nvSpPr>
        <p:spPr/>
        <p:txBody>
          <a:bodyPr>
            <a:normAutofit lnSpcReduction="10000"/>
          </a:bodyPr>
          <a:lstStyle/>
          <a:p>
            <a:r>
              <a:rPr lang="el-GR" dirty="0"/>
              <a:t>Οι εφαρμογές διαχείρισης βιβλιογραφικών αναφορών βοηθούν:</a:t>
            </a:r>
          </a:p>
          <a:p>
            <a:pPr lvl="1"/>
            <a:r>
              <a:rPr lang="el-GR" dirty="0"/>
              <a:t>Στη συγκέντρωση βιβλιογραφικών αναφορών από βάσεις βιβλιογραφικών δεδομένων και ιστοσελίδες</a:t>
            </a:r>
          </a:p>
          <a:p>
            <a:pPr lvl="1"/>
            <a:r>
              <a:rPr lang="el-GR" dirty="0"/>
              <a:t>Στη δημιουργία βιβλιογραφικών αναφορών για τα κείμενα</a:t>
            </a:r>
          </a:p>
          <a:p>
            <a:pPr lvl="1"/>
            <a:r>
              <a:rPr lang="el-GR" dirty="0"/>
              <a:t>Στην οργάνωση των βιβλιογραφικών αναφορών </a:t>
            </a:r>
          </a:p>
          <a:p>
            <a:pPr lvl="1"/>
            <a:r>
              <a:rPr lang="el-GR" dirty="0"/>
              <a:t>Στην τήρηση σημειώσεων επί των αναφορών και την αποθήκευσή τους σε μια συλλογή βιβλιογραφικών αναφορών</a:t>
            </a:r>
          </a:p>
          <a:p>
            <a:pPr lvl="1"/>
            <a:r>
              <a:rPr lang="el-GR" dirty="0"/>
              <a:t>Στην αποθήκευση και οργάνωση </a:t>
            </a:r>
            <a:r>
              <a:rPr lang="el-GR" dirty="0" err="1"/>
              <a:t>PDFs</a:t>
            </a:r>
            <a:r>
              <a:rPr lang="el-GR" dirty="0"/>
              <a:t>, </a:t>
            </a:r>
            <a:r>
              <a:rPr lang="el-GR" dirty="0" err="1"/>
              <a:t>screenshots</a:t>
            </a:r>
            <a:r>
              <a:rPr lang="el-GR" dirty="0"/>
              <a:t>, γραφημάτων, εικόνων και άλλων αρχείων για μια εργασία</a:t>
            </a:r>
          </a:p>
          <a:p>
            <a:pPr lvl="1"/>
            <a:r>
              <a:rPr lang="el-GR" dirty="0"/>
              <a:t>Στην παράθεση των βιβλιογραφικών αναφορών με ένα δομημένο τρόπο, τη ίδια στιγμή που δημιουργείται μία εργασία</a:t>
            </a:r>
          </a:p>
          <a:p>
            <a:endParaRPr lang="el-GR" dirty="0"/>
          </a:p>
        </p:txBody>
      </p:sp>
    </p:spTree>
    <p:extLst>
      <p:ext uri="{BB962C8B-B14F-4D97-AF65-F5344CB8AC3E}">
        <p14:creationId xmlns:p14="http://schemas.microsoft.com/office/powerpoint/2010/main" val="50209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9200" y="152400"/>
            <a:ext cx="10261599" cy="1295400"/>
          </a:xfrm>
        </p:spPr>
        <p:txBody>
          <a:bodyPr/>
          <a:lstStyle/>
          <a:p>
            <a:r>
              <a:rPr lang="el-GR" dirty="0"/>
              <a:t>ΕΦΑΡΜΟΓΕΣ ΔΙΑΧΕΙΡΙΣΗΣ ΒΙΒΛΙΟΓΡΑΦΙΚΩΝ ΑΝΑΦΟΡΩΝ</a:t>
            </a:r>
          </a:p>
        </p:txBody>
      </p:sp>
      <p:sp>
        <p:nvSpPr>
          <p:cNvPr id="3" name="Θέση περιεχομένου 2"/>
          <p:cNvSpPr>
            <a:spLocks noGrp="1"/>
          </p:cNvSpPr>
          <p:nvPr>
            <p:ph idx="1"/>
          </p:nvPr>
        </p:nvSpPr>
        <p:spPr/>
        <p:txBody>
          <a:bodyPr>
            <a:normAutofit fontScale="92500" lnSpcReduction="10000"/>
          </a:bodyPr>
          <a:lstStyle/>
          <a:p>
            <a:r>
              <a:rPr lang="el-GR" dirty="0"/>
              <a:t>Γιατί είναι απαραίτητες:</a:t>
            </a:r>
          </a:p>
          <a:p>
            <a:pPr lvl="1"/>
            <a:r>
              <a:rPr lang="el-GR" dirty="0"/>
              <a:t>Τα εργαλεία βιβλιογραφικής διαχείρισης χρησιμοποιούνται ευρέως από τους ερευνητές για την αποθήκευση, οργάνωση και διαχείριση των αναφορών για ερευνητικές εργασίες, διατριβές, άρθρα περιοδικών και άλλες δημοσιεύσεις.  </a:t>
            </a:r>
          </a:p>
          <a:p>
            <a:pPr lvl="1"/>
            <a:r>
              <a:rPr lang="el-GR" dirty="0"/>
              <a:t>Πρόκειται για εργαλεία που βοηθούν στον εντοπισμό βιβλιογραφίας, και στην απευθείας αποθήκευση από δικτυακές βάσεις δεδομένων και </a:t>
            </a:r>
            <a:r>
              <a:rPr lang="el-GR" dirty="0" err="1"/>
              <a:t>ιστότοπους</a:t>
            </a:r>
            <a:r>
              <a:rPr lang="el-GR" dirty="0"/>
              <a:t> </a:t>
            </a:r>
          </a:p>
          <a:p>
            <a:pPr lvl="1"/>
            <a:r>
              <a:rPr lang="el-GR" dirty="0"/>
              <a:t>Βοηθούν στην οργάνωση προσωπικών βάσεων δεδομένων βιβλιογραφικές αναφορές</a:t>
            </a:r>
          </a:p>
          <a:p>
            <a:pPr lvl="1"/>
            <a:r>
              <a:rPr lang="el-GR" dirty="0"/>
              <a:t>Στην ενσωμάτωση αναφορών στις εργασίες, στη δημιουργία βιβλιογραφίας και στη μορφοποίηση επιλέγοντας την ανάλογη μορφή εμφάνισης (</a:t>
            </a:r>
            <a:r>
              <a:rPr lang="en-US" dirty="0"/>
              <a:t>Harvard </a:t>
            </a:r>
            <a:r>
              <a:rPr lang="el-GR" dirty="0"/>
              <a:t>κλπ.) για την τελική δημοσίευση</a:t>
            </a:r>
          </a:p>
        </p:txBody>
      </p:sp>
    </p:spTree>
    <p:extLst>
      <p:ext uri="{BB962C8B-B14F-4D97-AF65-F5344CB8AC3E}">
        <p14:creationId xmlns:p14="http://schemas.microsoft.com/office/powerpoint/2010/main" val="240214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9200" y="152400"/>
            <a:ext cx="10622844" cy="1295400"/>
          </a:xfrm>
        </p:spPr>
        <p:txBody>
          <a:bodyPr/>
          <a:lstStyle/>
          <a:p>
            <a:r>
              <a:rPr lang="el-GR" dirty="0"/>
              <a:t>ΕΠΙΛΟΓΗ ΕΡΓΑΛΕΙΟΥ ΔΙΑΧΕΙΡΙΣΗΣ ΑΝΑΦΟΡΩΝ</a:t>
            </a:r>
          </a:p>
        </p:txBody>
      </p:sp>
      <p:sp>
        <p:nvSpPr>
          <p:cNvPr id="3" name="Θέση περιεχομένου 2"/>
          <p:cNvSpPr>
            <a:spLocks noGrp="1"/>
          </p:cNvSpPr>
          <p:nvPr>
            <p:ph idx="1"/>
          </p:nvPr>
        </p:nvSpPr>
        <p:spPr/>
        <p:txBody>
          <a:bodyPr>
            <a:normAutofit fontScale="85000" lnSpcReduction="10000"/>
          </a:bodyPr>
          <a:lstStyle/>
          <a:p>
            <a:r>
              <a:rPr lang="el-GR" dirty="0"/>
              <a:t>Υπάρχουν διάφορα, ελεύθερα διαθέσιμα, εργαλεία διαχείρισης αναφορών. Κριτήρια επιλογής του καταλληλότερου εργαλείου είναι:  </a:t>
            </a:r>
          </a:p>
          <a:p>
            <a:pPr lvl="1"/>
            <a:r>
              <a:rPr lang="el-GR" dirty="0"/>
              <a:t>Ο τρόπος πρόσβασης ο οποίος μπορεί να είναι από επιτραπέζιο υπολογιστή και φορητές συσκευές, αν απαιτείτε εγκατάσταση λογισμικού, η συμβατότητα με το λειτουργικό σύστημα που έχουμε και αν έχει δυνατότητα συγχρονισμού. </a:t>
            </a:r>
          </a:p>
          <a:p>
            <a:pPr lvl="1"/>
            <a:r>
              <a:rPr lang="el-GR" dirty="0"/>
              <a:t>Το περιεχόμενο που θέλουμε να αποθηκεύσουμε και να διαχειριστούμε: όπως βιβλιογραφικές αναφορές, αρχεία με πλήρες κείμενο, εικόνες, αρχεία ήχου, στιγμιότυπα οθόνης κλπ. </a:t>
            </a:r>
          </a:p>
          <a:p>
            <a:pPr lvl="1"/>
            <a:r>
              <a:rPr lang="el-GR" dirty="0"/>
              <a:t>Η δυνατότητα  εισαγωγής  αναφορών  τόσο με  αυτόματο  όσο και με χειρωνακτικό  τρόπο,  την  αυτόματη  εισαγωγή βιβλιογραφικών  λεπτομερειών  από  καταλόγους βιβλιοθηκών, βάσεις δεδομένων, </a:t>
            </a:r>
            <a:r>
              <a:rPr lang="el-GR" dirty="0" err="1"/>
              <a:t>ιστότοπους</a:t>
            </a:r>
            <a:r>
              <a:rPr lang="el-GR" dirty="0"/>
              <a:t>, </a:t>
            </a:r>
            <a:r>
              <a:rPr lang="el-GR" dirty="0" err="1"/>
              <a:t>κλπ</a:t>
            </a:r>
            <a:endParaRPr lang="el-GR" dirty="0"/>
          </a:p>
          <a:p>
            <a:pPr lvl="1"/>
            <a:r>
              <a:rPr lang="el-GR" dirty="0"/>
              <a:t>Το που αποθηκεύονται οι αναφορές, το πόσος δωρεάν αποθηκευτικός χώρος είναι διαθέσιμος και το πόσο κοστίζει ο επιπλέον χώρος</a:t>
            </a:r>
          </a:p>
          <a:p>
            <a:pPr lvl="1"/>
            <a:endParaRPr lang="el-GR" dirty="0"/>
          </a:p>
        </p:txBody>
      </p:sp>
    </p:spTree>
    <p:extLst>
      <p:ext uri="{BB962C8B-B14F-4D97-AF65-F5344CB8AC3E}">
        <p14:creationId xmlns:p14="http://schemas.microsoft.com/office/powerpoint/2010/main" val="410156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3733" y="152400"/>
            <a:ext cx="11108267" cy="1295400"/>
          </a:xfrm>
        </p:spPr>
        <p:txBody>
          <a:bodyPr/>
          <a:lstStyle/>
          <a:p>
            <a:r>
              <a:rPr lang="el-GR" dirty="0"/>
              <a:t>ΕΠΙΛΟΓΗ ΕΡΓΑΛΕΙΟΥ ΔΙΑΧΕΙΡΙΣΗΣ ΑΝΑΦΟΡΩΝ (2)</a:t>
            </a:r>
          </a:p>
        </p:txBody>
      </p:sp>
      <p:sp>
        <p:nvSpPr>
          <p:cNvPr id="3" name="Θέση περιεχομένου 2"/>
          <p:cNvSpPr>
            <a:spLocks noGrp="1"/>
          </p:cNvSpPr>
          <p:nvPr>
            <p:ph idx="1"/>
          </p:nvPr>
        </p:nvSpPr>
        <p:spPr/>
        <p:txBody>
          <a:bodyPr>
            <a:normAutofit fontScale="92500" lnSpcReduction="20000"/>
          </a:bodyPr>
          <a:lstStyle/>
          <a:p>
            <a:r>
              <a:rPr lang="el-GR" dirty="0"/>
              <a:t>Κριτήρια επιλογής του καταλληλότερου εργαλείου είναι:  </a:t>
            </a:r>
          </a:p>
          <a:p>
            <a:pPr lvl="1"/>
            <a:r>
              <a:rPr lang="el-GR" dirty="0"/>
              <a:t>Ο τρόπος οργάνωσης των αναφορών σε συλλογές και </a:t>
            </a:r>
            <a:r>
              <a:rPr lang="el-GR" dirty="0" err="1"/>
              <a:t>υποσυλλογές</a:t>
            </a:r>
            <a:r>
              <a:rPr lang="el-GR" dirty="0"/>
              <a:t>, η χρήση ετικετών, το φιλτράρισμα, η αναζήτηση στο σώμα του κειμένου</a:t>
            </a:r>
          </a:p>
          <a:p>
            <a:pPr lvl="1"/>
            <a:r>
              <a:rPr lang="el-GR" dirty="0"/>
              <a:t>Οι δυνατότητες κοινωνικής δικτύωσης των ερευνητών με την δημιουργία και την συμμετοχή σε ομάδες και διαμοιρασμού αναφορών και εγγράφων</a:t>
            </a:r>
          </a:p>
          <a:p>
            <a:pPr lvl="1"/>
            <a:r>
              <a:rPr lang="el-GR" dirty="0"/>
              <a:t>Το αν διαθέτει πρόσθετο παραπομπής για επεξεργαστή κειμένου που βοηθά στη δημιουργία παραπομπών σε κείμενο και παράγει αυτόματα βιβλιογραφία, αν είναι συμβατό με τον επεξεργαστή κειμένου που χρησιμοποιούμε καθώς και τα στυλ </a:t>
            </a:r>
            <a:br>
              <a:rPr lang="el-GR" dirty="0"/>
            </a:br>
            <a:r>
              <a:rPr lang="el-GR" dirty="0"/>
              <a:t>αναφοράς που υποστηρίζει</a:t>
            </a:r>
          </a:p>
          <a:p>
            <a:pPr lvl="1"/>
            <a:r>
              <a:rPr lang="el-GR" dirty="0"/>
              <a:t>Την βιωσιμότητα. Δεν υπάρχει εγγύηση ότι ένα εργαλείο ελεύθερου λογισμικού θα είναι πάντα διαθέσιμο</a:t>
            </a:r>
          </a:p>
          <a:p>
            <a:pPr lvl="1"/>
            <a:r>
              <a:rPr lang="el-GR" dirty="0"/>
              <a:t>Το αν είναι συμβατό με άλλα εργαλεία και βέβαια, αν είναι εύκολο στην χρήση και αν παρέχει υποστηρικτικό υλικό</a:t>
            </a:r>
          </a:p>
        </p:txBody>
      </p:sp>
    </p:spTree>
    <p:extLst>
      <p:ext uri="{BB962C8B-B14F-4D97-AF65-F5344CB8AC3E}">
        <p14:creationId xmlns:p14="http://schemas.microsoft.com/office/powerpoint/2010/main" val="230909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3733" y="152400"/>
            <a:ext cx="11108267" cy="1295400"/>
          </a:xfrm>
        </p:spPr>
        <p:txBody>
          <a:bodyPr/>
          <a:lstStyle/>
          <a:p>
            <a:r>
              <a:rPr lang="el-GR" dirty="0"/>
              <a:t>ΔΙΑΘΕΣΙΜΑ ΕΡΓΑΛΕΙΑ ΔΙΑΧΕΙΡΙΣΗΣ ΑΝΑΦΟΡΩΝ</a:t>
            </a:r>
          </a:p>
        </p:txBody>
      </p:sp>
      <p:graphicFrame>
        <p:nvGraphicFramePr>
          <p:cNvPr id="6" name="Πίνακας 5"/>
          <p:cNvGraphicFramePr>
            <a:graphicFrameLocks noGrp="1"/>
          </p:cNvGraphicFramePr>
          <p:nvPr>
            <p:extLst>
              <p:ext uri="{D42A27DB-BD31-4B8C-83A1-F6EECF244321}">
                <p14:modId xmlns:p14="http://schemas.microsoft.com/office/powerpoint/2010/main" val="4082872737"/>
              </p:ext>
            </p:extLst>
          </p:nvPr>
        </p:nvGraphicFramePr>
        <p:xfrm>
          <a:off x="207818" y="1447800"/>
          <a:ext cx="11762509" cy="4902664"/>
        </p:xfrm>
        <a:graphic>
          <a:graphicData uri="http://schemas.openxmlformats.org/drawingml/2006/table">
            <a:tbl>
              <a:tblPr>
                <a:tableStyleId>{5C22544A-7EE6-4342-B048-85BDC9FD1C3A}</a:tableStyleId>
              </a:tblPr>
              <a:tblGrid>
                <a:gridCol w="1331140">
                  <a:extLst>
                    <a:ext uri="{9D8B030D-6E8A-4147-A177-3AD203B41FA5}">
                      <a16:colId xmlns:a16="http://schemas.microsoft.com/office/drawing/2014/main" xmlns="" val="20000"/>
                    </a:ext>
                  </a:extLst>
                </a:gridCol>
                <a:gridCol w="3659867">
                  <a:extLst>
                    <a:ext uri="{9D8B030D-6E8A-4147-A177-3AD203B41FA5}">
                      <a16:colId xmlns:a16="http://schemas.microsoft.com/office/drawing/2014/main" xmlns="" val="20001"/>
                    </a:ext>
                  </a:extLst>
                </a:gridCol>
                <a:gridCol w="1920366">
                  <a:extLst>
                    <a:ext uri="{9D8B030D-6E8A-4147-A177-3AD203B41FA5}">
                      <a16:colId xmlns:a16="http://schemas.microsoft.com/office/drawing/2014/main" xmlns="" val="20002"/>
                    </a:ext>
                  </a:extLst>
                </a:gridCol>
                <a:gridCol w="4851136">
                  <a:extLst>
                    <a:ext uri="{9D8B030D-6E8A-4147-A177-3AD203B41FA5}">
                      <a16:colId xmlns:a16="http://schemas.microsoft.com/office/drawing/2014/main" xmlns="" val="20003"/>
                    </a:ext>
                  </a:extLst>
                </a:gridCol>
              </a:tblGrid>
              <a:tr h="431611">
                <a:tc>
                  <a:txBody>
                    <a:bodyPr/>
                    <a:lstStyle/>
                    <a:p>
                      <a:pPr marL="0" algn="ctr" defTabSz="1218987" rtl="0" eaLnBrk="1" fontAlgn="ctr" latinLnBrk="0" hangingPunct="1"/>
                      <a:r>
                        <a:rPr lang="el-GR" sz="1600" u="sng" strike="noStrike" kern="1200" dirty="0">
                          <a:solidFill>
                            <a:schemeClr val="dk1"/>
                          </a:solidFill>
                          <a:effectLst/>
                          <a:latin typeface="+mn-lt"/>
                          <a:ea typeface="+mn-ea"/>
                          <a:cs typeface="+mn-cs"/>
                        </a:rPr>
                        <a:t>Λογισμικό</a:t>
                      </a:r>
                      <a:endParaRPr lang="en-US" sz="1600" u="sng" strike="noStrike" kern="1200" dirty="0">
                        <a:solidFill>
                          <a:schemeClr val="dk1"/>
                        </a:solidFill>
                        <a:effectLst/>
                        <a:latin typeface="+mn-lt"/>
                        <a:ea typeface="+mn-ea"/>
                        <a:cs typeface="+mn-cs"/>
                      </a:endParaRPr>
                    </a:p>
                  </a:txBody>
                  <a:tcPr marL="5366" marR="5366" marT="5366" marB="0" anchor="ctr">
                    <a:lnB w="12700" cap="flat" cmpd="sng" algn="ctr">
                      <a:solidFill>
                        <a:schemeClr val="tx1"/>
                      </a:solidFill>
                      <a:prstDash val="solid"/>
                      <a:round/>
                      <a:headEnd type="none" w="med" len="med"/>
                      <a:tailEnd type="none" w="med" len="med"/>
                    </a:lnB>
                  </a:tcPr>
                </a:tc>
                <a:tc>
                  <a:txBody>
                    <a:bodyPr/>
                    <a:lstStyle/>
                    <a:p>
                      <a:pPr marL="0" algn="ctr" defTabSz="1218987" rtl="0" eaLnBrk="1" fontAlgn="ctr" latinLnBrk="0" hangingPunct="1"/>
                      <a:r>
                        <a:rPr lang="el-GR" sz="1600" u="sng" strike="noStrike" kern="1200" dirty="0">
                          <a:solidFill>
                            <a:schemeClr val="dk1"/>
                          </a:solidFill>
                          <a:effectLst/>
                          <a:latin typeface="+mn-lt"/>
                          <a:ea typeface="+mn-ea"/>
                          <a:cs typeface="+mn-cs"/>
                        </a:rPr>
                        <a:t>Κόστος</a:t>
                      </a:r>
                      <a:endParaRPr lang="en-US" sz="1600" u="sng" strike="noStrike" kern="1200" dirty="0">
                        <a:solidFill>
                          <a:schemeClr val="dk1"/>
                        </a:solidFill>
                        <a:effectLst/>
                        <a:latin typeface="+mn-lt"/>
                        <a:ea typeface="+mn-ea"/>
                        <a:cs typeface="+mn-cs"/>
                      </a:endParaRPr>
                    </a:p>
                  </a:txBody>
                  <a:tcPr marL="5366" marR="5366" marT="5366" marB="0" anchor="ctr">
                    <a:lnB w="12700" cap="flat" cmpd="sng" algn="ctr">
                      <a:solidFill>
                        <a:schemeClr val="tx1"/>
                      </a:solidFill>
                      <a:prstDash val="solid"/>
                      <a:round/>
                      <a:headEnd type="none" w="med" len="med"/>
                      <a:tailEnd type="none" w="med" len="med"/>
                    </a:lnB>
                  </a:tcPr>
                </a:tc>
                <a:tc>
                  <a:txBody>
                    <a:bodyPr/>
                    <a:lstStyle/>
                    <a:p>
                      <a:pPr marL="0" algn="ctr" defTabSz="1218987" rtl="0" eaLnBrk="1" fontAlgn="ctr" latinLnBrk="0" hangingPunct="1"/>
                      <a:r>
                        <a:rPr lang="el-GR" sz="1600" u="sng" strike="noStrike" kern="1200" dirty="0">
                          <a:solidFill>
                            <a:schemeClr val="dk1"/>
                          </a:solidFill>
                          <a:effectLst/>
                          <a:latin typeface="+mn-lt"/>
                          <a:ea typeface="+mn-ea"/>
                          <a:cs typeface="+mn-cs"/>
                        </a:rPr>
                        <a:t>Άδεια</a:t>
                      </a:r>
                      <a:endParaRPr lang="en-US" sz="1600" u="sng" strike="noStrike" kern="1200" dirty="0">
                        <a:solidFill>
                          <a:schemeClr val="dk1"/>
                        </a:solidFill>
                        <a:effectLst/>
                        <a:latin typeface="+mn-lt"/>
                        <a:ea typeface="+mn-ea"/>
                        <a:cs typeface="+mn-cs"/>
                      </a:endParaRPr>
                    </a:p>
                  </a:txBody>
                  <a:tcPr marL="5366" marR="5366" marT="5366" marB="0" anchor="ctr">
                    <a:lnB w="12700" cap="flat" cmpd="sng" algn="ctr">
                      <a:solidFill>
                        <a:schemeClr val="tx1"/>
                      </a:solidFill>
                      <a:prstDash val="solid"/>
                      <a:round/>
                      <a:headEnd type="none" w="med" len="med"/>
                      <a:tailEnd type="none" w="med" len="med"/>
                    </a:lnB>
                  </a:tcPr>
                </a:tc>
                <a:tc>
                  <a:txBody>
                    <a:bodyPr/>
                    <a:lstStyle/>
                    <a:p>
                      <a:pPr marL="0" algn="ctr" defTabSz="1218987" rtl="0" eaLnBrk="1" fontAlgn="ctr" latinLnBrk="0" hangingPunct="1"/>
                      <a:r>
                        <a:rPr lang="el-GR" sz="1600" u="sng" strike="noStrike" kern="1200" dirty="0">
                          <a:solidFill>
                            <a:schemeClr val="dk1"/>
                          </a:solidFill>
                          <a:effectLst/>
                          <a:latin typeface="+mn-lt"/>
                          <a:ea typeface="+mn-ea"/>
                          <a:cs typeface="+mn-cs"/>
                        </a:rPr>
                        <a:t>Χαρακτηριστικά</a:t>
                      </a:r>
                      <a:endParaRPr lang="en-US" sz="1600" u="sng" strike="noStrike" kern="1200" dirty="0">
                        <a:solidFill>
                          <a:schemeClr val="dk1"/>
                        </a:solidFill>
                        <a:effectLst/>
                        <a:latin typeface="+mn-lt"/>
                        <a:ea typeface="+mn-ea"/>
                        <a:cs typeface="+mn-cs"/>
                      </a:endParaRPr>
                    </a:p>
                  </a:txBody>
                  <a:tcPr marL="5366" marR="5366" marT="5366"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72099">
                <a:tc>
                  <a:txBody>
                    <a:bodyPr/>
                    <a:lstStyle/>
                    <a:p>
                      <a:pPr algn="ctr" fontAlgn="ctr"/>
                      <a:r>
                        <a:rPr lang="en-US" sz="1600" u="sng" strike="noStrike" dirty="0" err="1">
                          <a:effectLst/>
                          <a:hlinkClick r:id="rId2" tooltip="BibDesk"/>
                        </a:rPr>
                        <a:t>BibDesk</a:t>
                      </a:r>
                      <a:endParaRPr lang="en-US" sz="1600" b="0" i="0" u="sng" strike="noStrike" dirty="0">
                        <a:solidFill>
                          <a:srgbClr val="0563C1"/>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dirty="0">
                          <a:effectLst/>
                        </a:rPr>
                        <a:t>Free</a:t>
                      </a:r>
                      <a:endParaRPr lang="en-US" sz="1600" b="0" i="0" u="none" strike="noStrike" dirty="0">
                        <a:solidFill>
                          <a:srgbClr val="000000"/>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sng" strike="noStrike" dirty="0">
                          <a:effectLst/>
                          <a:hlinkClick r:id="rId3" tooltip="BSD licenses"/>
                        </a:rPr>
                        <a:t>BSD</a:t>
                      </a:r>
                      <a:endParaRPr lang="en-US" sz="1600" b="0" i="0" u="sng" strike="noStrike" dirty="0">
                        <a:solidFill>
                          <a:srgbClr val="0563C1"/>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u="none" strike="noStrike">
                          <a:effectLst/>
                        </a:rPr>
                        <a:t>BibTeX front-end + repository; Cocoa-based; integration with Spotlight</a:t>
                      </a:r>
                      <a:endParaRPr lang="en-US" sz="1600" b="0" i="0" u="none" strike="noStrike">
                        <a:solidFill>
                          <a:srgbClr val="000000"/>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38619">
                <a:tc>
                  <a:txBody>
                    <a:bodyPr/>
                    <a:lstStyle/>
                    <a:p>
                      <a:pPr algn="ctr" fontAlgn="ctr"/>
                      <a:r>
                        <a:rPr lang="en-US" sz="1600" u="sng" strike="noStrike">
                          <a:effectLst/>
                          <a:hlinkClick r:id="rId4" tooltip="BibSonomy"/>
                        </a:rPr>
                        <a:t>BibSonomy</a:t>
                      </a:r>
                      <a:endParaRPr lang="en-US" sz="1600" b="0" i="0" u="sng" strike="noStrike">
                        <a:solidFill>
                          <a:srgbClr val="0563C1"/>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a:effectLst/>
                        </a:rPr>
                        <a:t>Free</a:t>
                      </a:r>
                      <a:endParaRPr lang="en-US" sz="1600" b="0" i="0" u="none" strike="noStrike">
                        <a:solidFill>
                          <a:srgbClr val="000000"/>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a:effectLst/>
                        </a:rPr>
                        <a:t>AGPL, GPL, LGPL</a:t>
                      </a:r>
                      <a:r>
                        <a:rPr lang="en-US" sz="1600" u="none" strike="noStrike" baseline="30000">
                          <a:effectLst/>
                        </a:rPr>
                        <a:t>[2]</a:t>
                      </a:r>
                      <a:endParaRPr lang="en-US" sz="1600" b="0" i="0" u="none" strike="noStrike">
                        <a:solidFill>
                          <a:srgbClr val="000000"/>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u="none" strike="noStrike">
                          <a:effectLst/>
                        </a:rPr>
                        <a:t>centrally hosted website</a:t>
                      </a:r>
                      <a:endParaRPr lang="en-US" sz="1600" b="0" i="0" u="none" strike="noStrike">
                        <a:solidFill>
                          <a:srgbClr val="000000"/>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38619">
                <a:tc>
                  <a:txBody>
                    <a:bodyPr/>
                    <a:lstStyle/>
                    <a:p>
                      <a:pPr algn="ctr" fontAlgn="ctr"/>
                      <a:r>
                        <a:rPr lang="en-US" sz="1600" u="sng" strike="noStrike">
                          <a:effectLst/>
                          <a:hlinkClick r:id="rId5" tooltip="JabRef"/>
                        </a:rPr>
                        <a:t>JabRef</a:t>
                      </a:r>
                      <a:endParaRPr lang="en-US" sz="1600" b="0" i="0" u="sng" strike="noStrike">
                        <a:solidFill>
                          <a:srgbClr val="0563C1"/>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dirty="0">
                          <a:effectLst/>
                        </a:rPr>
                        <a:t>Free</a:t>
                      </a:r>
                      <a:endParaRPr lang="en-US" sz="1600" b="0" i="0" u="none" strike="noStrike" dirty="0">
                        <a:solidFill>
                          <a:srgbClr val="000000"/>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u="sng" strike="noStrike" dirty="0">
                          <a:effectLst/>
                          <a:hlinkClick r:id="rId6" tooltip="MIT license"/>
                        </a:rPr>
                        <a:t>MIT license</a:t>
                      </a:r>
                      <a:endParaRPr lang="en-US" sz="1600" b="0" i="0" u="sng" strike="noStrike" dirty="0">
                        <a:solidFill>
                          <a:srgbClr val="0563C1"/>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u="none" strike="noStrike" dirty="0">
                          <a:effectLst/>
                        </a:rPr>
                        <a:t>Java </a:t>
                      </a:r>
                      <a:r>
                        <a:rPr lang="en-US" sz="1600" u="none" strike="noStrike" dirty="0" err="1">
                          <a:effectLst/>
                        </a:rPr>
                        <a:t>BibTeX</a:t>
                      </a:r>
                      <a:r>
                        <a:rPr lang="en-US" sz="1600" u="none" strike="noStrike" dirty="0">
                          <a:effectLst/>
                        </a:rPr>
                        <a:t> and </a:t>
                      </a:r>
                      <a:r>
                        <a:rPr lang="en-US" sz="1600" u="none" strike="noStrike" dirty="0" err="1">
                          <a:effectLst/>
                        </a:rPr>
                        <a:t>BibLaTeX</a:t>
                      </a:r>
                      <a:r>
                        <a:rPr lang="en-US" sz="1600" u="none" strike="noStrike" dirty="0">
                          <a:effectLst/>
                        </a:rPr>
                        <a:t> manager</a:t>
                      </a:r>
                      <a:endParaRPr lang="en-US" sz="1600" b="0" i="0" u="none" strike="noStrike" dirty="0">
                        <a:solidFill>
                          <a:srgbClr val="000000"/>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72099">
                <a:tc>
                  <a:txBody>
                    <a:bodyPr/>
                    <a:lstStyle/>
                    <a:p>
                      <a:pPr algn="ctr" fontAlgn="ctr"/>
                      <a:r>
                        <a:rPr lang="en-US" sz="1600" u="sng" strike="noStrike">
                          <a:effectLst/>
                          <a:hlinkClick r:id="rId7" tooltip="KBibTeX"/>
                        </a:rPr>
                        <a:t>KBibTeX</a:t>
                      </a:r>
                      <a:endParaRPr lang="en-US" sz="1600" b="0" i="0" u="sng" strike="noStrike">
                        <a:solidFill>
                          <a:srgbClr val="0563C1"/>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a:effectLst/>
                        </a:rPr>
                        <a:t>Free</a:t>
                      </a:r>
                      <a:endParaRPr lang="en-US" sz="1600" b="0" i="0" u="none" strike="noStrike">
                        <a:solidFill>
                          <a:srgbClr val="000000"/>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sng" strike="noStrike">
                          <a:effectLst/>
                          <a:hlinkClick r:id="rId8" tooltip="GNU General Public License"/>
                        </a:rPr>
                        <a:t>GNU GPL</a:t>
                      </a:r>
                      <a:endParaRPr lang="en-US" sz="1600" b="0" i="0" u="sng" strike="noStrike">
                        <a:solidFill>
                          <a:srgbClr val="0563C1"/>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u="none" strike="noStrike" dirty="0" err="1">
                          <a:effectLst/>
                        </a:rPr>
                        <a:t>BibTeX</a:t>
                      </a:r>
                      <a:r>
                        <a:rPr lang="en-US" sz="1600" u="none" strike="noStrike" dirty="0">
                          <a:effectLst/>
                        </a:rPr>
                        <a:t> front-end, using the KDE Software Compilation</a:t>
                      </a:r>
                      <a:endParaRPr lang="en-US" sz="1600" b="0" i="0" u="none" strike="noStrike" dirty="0">
                        <a:solidFill>
                          <a:srgbClr val="000000"/>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38619">
                <a:tc>
                  <a:txBody>
                    <a:bodyPr/>
                    <a:lstStyle/>
                    <a:p>
                      <a:pPr algn="ctr" fontAlgn="ctr"/>
                      <a:r>
                        <a:rPr lang="en-US" sz="1600" u="sng" strike="noStrike">
                          <a:effectLst/>
                          <a:hlinkClick r:id="rId9" tooltip="Wikindx"/>
                        </a:rPr>
                        <a:t>Wikindx</a:t>
                      </a:r>
                      <a:endParaRPr lang="en-US" sz="1600" b="0" i="0" u="sng" strike="noStrike">
                        <a:solidFill>
                          <a:srgbClr val="0563C1"/>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a:effectLst/>
                        </a:rPr>
                        <a:t>Free</a:t>
                      </a:r>
                      <a:endParaRPr lang="en-US" sz="1600" b="0" i="0" u="none" strike="noStrike">
                        <a:solidFill>
                          <a:srgbClr val="000000"/>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u="sng" strike="noStrike">
                          <a:effectLst/>
                          <a:hlinkClick r:id="rId10" tooltip="ISC license"/>
                        </a:rPr>
                        <a:t>ISC license</a:t>
                      </a:r>
                      <a:endParaRPr lang="en-US" sz="1600" b="0" i="0" u="sng" strike="noStrike">
                        <a:solidFill>
                          <a:srgbClr val="0563C1"/>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u="none" strike="noStrike" dirty="0">
                          <a:effectLst/>
                        </a:rPr>
                        <a:t>web-based</a:t>
                      </a:r>
                      <a:endParaRPr lang="en-US" sz="1600" b="0" i="0" u="none" strike="noStrike" dirty="0">
                        <a:solidFill>
                          <a:srgbClr val="000000"/>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886308">
                <a:tc>
                  <a:txBody>
                    <a:bodyPr/>
                    <a:lstStyle/>
                    <a:p>
                      <a:pPr algn="ctr" fontAlgn="ctr"/>
                      <a:r>
                        <a:rPr lang="en-US" sz="1600" u="sng" strike="noStrike" dirty="0" err="1">
                          <a:effectLst/>
                          <a:hlinkClick r:id="rId11" tooltip="Mendeley"/>
                        </a:rPr>
                        <a:t>Mendeley</a:t>
                      </a:r>
                      <a:endParaRPr lang="en-US" sz="1600" b="0" i="0" u="sng" strike="noStrike" dirty="0">
                        <a:solidFill>
                          <a:srgbClr val="0563C1"/>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600" u="none" strike="noStrike" dirty="0">
                          <a:effectLst/>
                        </a:rPr>
                        <a:t>Online storage free up to 2 GB / Additional storage space available</a:t>
                      </a:r>
                      <a:endParaRPr lang="en-US" sz="1600" b="0" i="0" u="none" strike="noStrike" dirty="0">
                        <a:solidFill>
                          <a:srgbClr val="000000"/>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pt-BR" sz="1600" u="sng" strike="noStrike" dirty="0">
                          <a:effectLst/>
                          <a:hlinkClick r:id="rId12" tooltip="Proprietary software"/>
                        </a:rPr>
                        <a:t>proprietary (OS API clients exist)</a:t>
                      </a:r>
                      <a:endParaRPr lang="pt-BR" sz="1600" b="0" i="0" u="sng" strike="noStrike" dirty="0">
                        <a:solidFill>
                          <a:srgbClr val="0563C1"/>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en-US" sz="1600" u="none" strike="noStrike" dirty="0">
                          <a:effectLst/>
                        </a:rPr>
                        <a:t>Account required, Desktop &amp; Web components, Windows, Linux, </a:t>
                      </a:r>
                      <a:r>
                        <a:rPr lang="en-US" sz="1600" u="none" strike="noStrike" dirty="0" err="1">
                          <a:effectLst/>
                        </a:rPr>
                        <a:t>macOS</a:t>
                      </a:r>
                      <a:r>
                        <a:rPr lang="en-US" sz="1600" u="none" strike="noStrike" dirty="0">
                          <a:effectLst/>
                        </a:rPr>
                        <a:t> (not </a:t>
                      </a:r>
                      <a:r>
                        <a:rPr lang="en-US" sz="1600" u="none" strike="noStrike" dirty="0" err="1">
                          <a:effectLst/>
                        </a:rPr>
                        <a:t>macOS</a:t>
                      </a:r>
                      <a:r>
                        <a:rPr lang="en-US" sz="1600" u="none" strike="noStrike" dirty="0">
                          <a:effectLst/>
                        </a:rPr>
                        <a:t> 11 Big Sur)</a:t>
                      </a:r>
                      <a:endParaRPr lang="en-US" sz="1600" b="0" i="0" u="none" strike="noStrike" dirty="0">
                        <a:solidFill>
                          <a:srgbClr val="000000"/>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6"/>
                  </a:ext>
                </a:extLst>
              </a:tr>
              <a:tr h="1172542">
                <a:tc>
                  <a:txBody>
                    <a:bodyPr/>
                    <a:lstStyle/>
                    <a:p>
                      <a:pPr algn="ctr" fontAlgn="ctr"/>
                      <a:r>
                        <a:rPr lang="en-US" sz="1600" u="sng" strike="noStrike" dirty="0" err="1">
                          <a:effectLst/>
                          <a:hlinkClick r:id="rId13" tooltip="Zotero"/>
                        </a:rPr>
                        <a:t>Zotero</a:t>
                      </a:r>
                      <a:endParaRPr lang="en-US" sz="1600" b="0" i="0" u="sng" strike="noStrike" dirty="0">
                        <a:solidFill>
                          <a:srgbClr val="0563C1"/>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600" u="none" strike="noStrike" dirty="0">
                          <a:effectLst/>
                        </a:rPr>
                        <a:t>Online storage free up to 300 MB / Additional storage space available</a:t>
                      </a:r>
                      <a:endParaRPr lang="en-US" sz="1600" b="0" i="0" u="none" strike="noStrike" dirty="0">
                        <a:solidFill>
                          <a:srgbClr val="000000"/>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600" u="sng" strike="noStrike" dirty="0">
                          <a:effectLst/>
                          <a:hlinkClick r:id="rId14" tooltip="Affero General Public License"/>
                        </a:rPr>
                        <a:t>AGPL</a:t>
                      </a:r>
                      <a:endParaRPr lang="en-US" sz="1600" b="0" i="0" u="sng" strike="noStrike" dirty="0">
                        <a:solidFill>
                          <a:srgbClr val="0563C1"/>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en-US" sz="1600" u="none" strike="noStrike" dirty="0">
                          <a:effectLst/>
                        </a:rPr>
                        <a:t>Multi-platform desktop version with connectors for Firefox, Chrome and Safari. Web-based access to reference library also available through Zotero.org or through a personal cloud-based database folder on a user's computer (Google Drive, Dropbox, etc.).</a:t>
                      </a:r>
                      <a:endParaRPr lang="en-US" sz="1600" b="0" i="0" u="none" strike="noStrike" dirty="0">
                        <a:solidFill>
                          <a:srgbClr val="000000"/>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7"/>
                  </a:ext>
                </a:extLst>
              </a:tr>
              <a:tr h="287740">
                <a:tc>
                  <a:txBody>
                    <a:bodyPr/>
                    <a:lstStyle/>
                    <a:p>
                      <a:pPr algn="ctr" fontAlgn="ctr"/>
                      <a:r>
                        <a:rPr lang="en-US" sz="1600" u="sng" strike="noStrike">
                          <a:effectLst/>
                          <a:hlinkClick r:id="rId15" tooltip="Qiqqa"/>
                        </a:rPr>
                        <a:t>Qiqqa</a:t>
                      </a:r>
                      <a:endParaRPr lang="en-US" sz="1600" b="0" i="0" u="sng" strike="noStrike">
                        <a:solidFill>
                          <a:srgbClr val="0563C1"/>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600" u="none" strike="noStrike">
                          <a:effectLst/>
                        </a:rPr>
                        <a:t>Free, Freemium and Premium versions</a:t>
                      </a:r>
                      <a:endParaRPr lang="en-US" sz="1600" b="0" i="0" u="none" strike="noStrike">
                        <a:solidFill>
                          <a:srgbClr val="000000"/>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600" u="sng" strike="noStrike">
                          <a:effectLst/>
                          <a:hlinkClick r:id="rId12" tooltip="Proprietary software"/>
                        </a:rPr>
                        <a:t>Proprietary</a:t>
                      </a:r>
                      <a:endParaRPr lang="en-US" sz="1600" b="0" i="0" u="sng" strike="noStrike">
                        <a:solidFill>
                          <a:srgbClr val="0563C1"/>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en-US" sz="1600" u="none" strike="noStrike" dirty="0">
                          <a:effectLst/>
                        </a:rPr>
                        <a:t>From end 2020, Open Source</a:t>
                      </a:r>
                      <a:endParaRPr lang="en-US" sz="1600" b="0" i="0" u="none" strike="noStrike" dirty="0">
                        <a:solidFill>
                          <a:srgbClr val="000000"/>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8"/>
                  </a:ext>
                </a:extLst>
              </a:tr>
              <a:tr h="359676">
                <a:tc>
                  <a:txBody>
                    <a:bodyPr/>
                    <a:lstStyle/>
                    <a:p>
                      <a:pPr algn="ctr" fontAlgn="ctr"/>
                      <a:r>
                        <a:rPr lang="en-US" sz="1600" u="sng" strike="noStrike">
                          <a:effectLst/>
                          <a:hlinkClick r:id="rId16" tooltip="RefWorks"/>
                        </a:rPr>
                        <a:t>RefWorks</a:t>
                      </a:r>
                      <a:endParaRPr lang="en-US" sz="1600" b="0" i="0" u="sng" strike="noStrike">
                        <a:solidFill>
                          <a:srgbClr val="0563C1"/>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a:effectLst/>
                        </a:rPr>
                        <a:t>Institutional subscription</a:t>
                      </a:r>
                      <a:endParaRPr lang="en-US" sz="1600" b="0" i="0" u="none" strike="noStrike">
                        <a:solidFill>
                          <a:srgbClr val="000000"/>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sng" strike="noStrike">
                          <a:effectLst/>
                          <a:hlinkClick r:id="rId12" tooltip="Proprietary software"/>
                        </a:rPr>
                        <a:t>Proprietary</a:t>
                      </a:r>
                      <a:endParaRPr lang="en-US" sz="1600" b="0" i="0" u="sng" strike="noStrike">
                        <a:solidFill>
                          <a:srgbClr val="0563C1"/>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u="none" strike="noStrike" dirty="0">
                          <a:effectLst/>
                        </a:rPr>
                        <a:t>web-based, browser-accessed, Word &amp; Google Docs</a:t>
                      </a:r>
                      <a:endParaRPr lang="en-US" sz="1600" b="0" i="0" u="none" strike="noStrike" dirty="0">
                        <a:solidFill>
                          <a:srgbClr val="000000"/>
                        </a:solidFill>
                        <a:effectLst/>
                        <a:latin typeface="Calibri" panose="020F0502020204030204" pitchFamily="34" charset="0"/>
                      </a:endParaRPr>
                    </a:p>
                  </a:txBody>
                  <a:tcPr marL="5366" marR="5366" marT="53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bl>
          </a:graphicData>
        </a:graphic>
      </p:graphicFrame>
      <p:sp>
        <p:nvSpPr>
          <p:cNvPr id="7" name="Ορθογώνιο 6"/>
          <p:cNvSpPr/>
          <p:nvPr/>
        </p:nvSpPr>
        <p:spPr>
          <a:xfrm>
            <a:off x="187036" y="3574473"/>
            <a:ext cx="11783291" cy="914400"/>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9043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ΧΡΗΣΗ ΤΟΥ ΕΡΓΑΛΕΙΟΥ </a:t>
            </a:r>
            <a:r>
              <a:rPr lang="en-US" dirty="0"/>
              <a:t>MENDELEY</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08831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3733" y="152400"/>
            <a:ext cx="11108267" cy="1295400"/>
          </a:xfrm>
        </p:spPr>
        <p:txBody>
          <a:bodyPr/>
          <a:lstStyle/>
          <a:p>
            <a:r>
              <a:rPr lang="el-GR" dirty="0"/>
              <a:t>ΛΟΓΟΙ ΕΠΙΛΟΓΗΣ ΤΟΥ </a:t>
            </a:r>
            <a:r>
              <a:rPr lang="en-US" dirty="0"/>
              <a:t>MENDELEY</a:t>
            </a:r>
            <a:endParaRPr lang="el-GR" dirty="0"/>
          </a:p>
        </p:txBody>
      </p:sp>
      <p:sp>
        <p:nvSpPr>
          <p:cNvPr id="3" name="Θέση περιεχομένου 2"/>
          <p:cNvSpPr>
            <a:spLocks noGrp="1"/>
          </p:cNvSpPr>
          <p:nvPr>
            <p:ph idx="1"/>
          </p:nvPr>
        </p:nvSpPr>
        <p:spPr/>
        <p:txBody>
          <a:bodyPr>
            <a:normAutofit lnSpcReduction="10000"/>
          </a:bodyPr>
          <a:lstStyle/>
          <a:p>
            <a:r>
              <a:rPr lang="el-GR" dirty="0"/>
              <a:t>Το </a:t>
            </a:r>
            <a:r>
              <a:rPr lang="el-GR" dirty="0" err="1"/>
              <a:t>Mendeley</a:t>
            </a:r>
            <a:r>
              <a:rPr lang="el-GR" dirty="0"/>
              <a:t> είναι μια ευρέως διαδεδομένη διαδικτυακή</a:t>
            </a:r>
            <a:r>
              <a:rPr lang="en-US" dirty="0"/>
              <a:t> </a:t>
            </a:r>
            <a:r>
              <a:rPr lang="el-GR" dirty="0"/>
              <a:t>αλλά και </a:t>
            </a:r>
            <a:r>
              <a:rPr lang="en-US" dirty="0"/>
              <a:t>desktop</a:t>
            </a:r>
            <a:r>
              <a:rPr lang="el-GR" dirty="0"/>
              <a:t> εφαρμογή διαχείρισης βιβλιογραφίας και ταυτόχρονα ένα κοινωνικό</a:t>
            </a:r>
            <a:r>
              <a:rPr lang="en-US" dirty="0"/>
              <a:t> </a:t>
            </a:r>
            <a:r>
              <a:rPr lang="el-GR" dirty="0"/>
              <a:t>δίκτυο ερευνητών, που παρέχει τη δυνατότητα οργάνωσης της βιβλιογραφίας αλλά και διαμοιρασμού βιβλιογραφικών αναφορών και εργασιών ανάμεσα σε ερευνητές</a:t>
            </a:r>
            <a:endParaRPr lang="en-US" dirty="0"/>
          </a:p>
          <a:p>
            <a:r>
              <a:rPr lang="el-GR" dirty="0"/>
              <a:t>Υποστηρίζεται από έναν από τους μεγαλύτερους εκδοτικούς παγκοσμίως, τον </a:t>
            </a:r>
            <a:r>
              <a:rPr lang="en-US" dirty="0"/>
              <a:t>Elsevier</a:t>
            </a:r>
          </a:p>
          <a:p>
            <a:r>
              <a:rPr lang="el-GR" dirty="0"/>
              <a:t>Είναι ελεύθερο λογισμικό</a:t>
            </a:r>
          </a:p>
          <a:p>
            <a:r>
              <a:rPr lang="el-GR" dirty="0"/>
              <a:t>Διαθέσιμο για όλες τις πλατφόρμες (</a:t>
            </a:r>
            <a:r>
              <a:rPr lang="en-US" dirty="0"/>
              <a:t>Windows, Linux, Mac</a:t>
            </a:r>
            <a:r>
              <a:rPr lang="el-GR" dirty="0"/>
              <a:t>)</a:t>
            </a:r>
            <a:endParaRPr lang="en-US" dirty="0"/>
          </a:p>
          <a:p>
            <a:r>
              <a:rPr lang="el-GR" dirty="0"/>
              <a:t>Υποστηρίζει τους πλέον διαθέσιμους </a:t>
            </a:r>
            <a:r>
              <a:rPr lang="en-US" dirty="0"/>
              <a:t>web-browsers</a:t>
            </a:r>
            <a:endParaRPr lang="el-GR" dirty="0"/>
          </a:p>
        </p:txBody>
      </p:sp>
    </p:spTree>
    <p:extLst>
      <p:ext uri="{BB962C8B-B14F-4D97-AF65-F5344CB8AC3E}">
        <p14:creationId xmlns:p14="http://schemas.microsoft.com/office/powerpoint/2010/main" val="148504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ΠΕΡΙΓΡΑΜΜΑ ΠΑΡΟΥΣΙΑΣΗΣ</a:t>
            </a:r>
          </a:p>
        </p:txBody>
      </p:sp>
      <p:sp>
        <p:nvSpPr>
          <p:cNvPr id="3" name="Θέση περιεχομένου 2"/>
          <p:cNvSpPr>
            <a:spLocks noGrp="1"/>
          </p:cNvSpPr>
          <p:nvPr>
            <p:ph idx="1"/>
          </p:nvPr>
        </p:nvSpPr>
        <p:spPr>
          <a:xfrm>
            <a:off x="1219200" y="1600200"/>
            <a:ext cx="10235513" cy="4572000"/>
          </a:xfrm>
        </p:spPr>
        <p:txBody>
          <a:bodyPr/>
          <a:lstStyle/>
          <a:p>
            <a:r>
              <a:rPr lang="el-GR" dirty="0"/>
              <a:t>Λογοκλοπή</a:t>
            </a:r>
          </a:p>
          <a:p>
            <a:r>
              <a:rPr lang="el-GR" dirty="0"/>
              <a:t>Συστήματα βιβλιογραφικών αναφορών</a:t>
            </a:r>
          </a:p>
          <a:p>
            <a:r>
              <a:rPr lang="el-GR" dirty="0"/>
              <a:t>Το εργαλείο διαχείρισης βιβλιογραφικών αναφορών </a:t>
            </a:r>
            <a:r>
              <a:rPr lang="en-US" dirty="0" err="1"/>
              <a:t>Mendeley</a:t>
            </a:r>
            <a:endParaRPr lang="el-GR" dirty="0"/>
          </a:p>
          <a:p>
            <a:r>
              <a:rPr lang="el-GR" dirty="0"/>
              <a:t>Διαχείριση βιβλιογραφικών αναφορών με τις ενσωματωμένες δυνατότητες του </a:t>
            </a:r>
            <a:r>
              <a:rPr lang="en-US" dirty="0"/>
              <a:t>Word</a:t>
            </a:r>
            <a:endParaRPr lang="el-GR" dirty="0"/>
          </a:p>
        </p:txBody>
      </p:sp>
    </p:spTree>
    <p:extLst>
      <p:ext uri="{BB962C8B-B14F-4D97-AF65-F5344CB8AC3E}">
        <p14:creationId xmlns:p14="http://schemas.microsoft.com/office/powerpoint/2010/main" val="210564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3733" y="152400"/>
            <a:ext cx="11108267" cy="1295400"/>
          </a:xfrm>
        </p:spPr>
        <p:txBody>
          <a:bodyPr/>
          <a:lstStyle/>
          <a:p>
            <a:r>
              <a:rPr lang="el-GR" dirty="0"/>
              <a:t>ΧΑΡΑΚΤΗΡΙΣΤΙΚΑ ΤΟΥ </a:t>
            </a:r>
            <a:r>
              <a:rPr lang="en-US" dirty="0"/>
              <a:t>MENDELEY</a:t>
            </a:r>
            <a:endParaRPr lang="el-GR" dirty="0"/>
          </a:p>
        </p:txBody>
      </p:sp>
      <p:sp>
        <p:nvSpPr>
          <p:cNvPr id="3" name="Θέση περιεχομένου 2"/>
          <p:cNvSpPr>
            <a:spLocks noGrp="1"/>
          </p:cNvSpPr>
          <p:nvPr>
            <p:ph idx="1"/>
          </p:nvPr>
        </p:nvSpPr>
        <p:spPr/>
        <p:txBody>
          <a:bodyPr>
            <a:normAutofit/>
          </a:bodyPr>
          <a:lstStyle/>
          <a:p>
            <a:r>
              <a:rPr lang="el-GR" dirty="0"/>
              <a:t>Η εγκατάσταση της εφαρμογής είναι απλή διαδικασία</a:t>
            </a:r>
          </a:p>
          <a:p>
            <a:r>
              <a:rPr lang="el-GR" dirty="0"/>
              <a:t>Για τη λειτουργία του εργαλείου απαιτείται η δημιουργία λογαριασμού</a:t>
            </a:r>
          </a:p>
          <a:p>
            <a:r>
              <a:rPr lang="el-GR" dirty="0"/>
              <a:t>Μέσω του λογαριασμού είναι δυνατή η χρήση του εργαλείου από διαφορετικές υπολογιστικές μονάδες επιτυγχάνοντας όμως συγχρονισμό των δεδομένων μας</a:t>
            </a:r>
          </a:p>
          <a:p>
            <a:r>
              <a:rPr lang="el-GR" dirty="0"/>
              <a:t>Είναι ακριβώς η ίδια λειτουργία με τη χρήση του </a:t>
            </a:r>
            <a:r>
              <a:rPr lang="en-US" dirty="0" err="1"/>
              <a:t>gmail</a:t>
            </a:r>
            <a:r>
              <a:rPr lang="el-GR" dirty="0"/>
              <a:t> ή του </a:t>
            </a:r>
            <a:r>
              <a:rPr lang="en-US" dirty="0"/>
              <a:t>outlook </a:t>
            </a:r>
            <a:r>
              <a:rPr lang="el-GR" dirty="0"/>
              <a:t>από οποιοδήποτε μηχάνημα έχοντας πάντα την ίδια – κοινή οπτική</a:t>
            </a:r>
          </a:p>
        </p:txBody>
      </p:sp>
    </p:spTree>
    <p:extLst>
      <p:ext uri="{BB962C8B-B14F-4D97-AF65-F5344CB8AC3E}">
        <p14:creationId xmlns:p14="http://schemas.microsoft.com/office/powerpoint/2010/main" val="223262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3733" y="152400"/>
            <a:ext cx="11108267" cy="1295400"/>
          </a:xfrm>
        </p:spPr>
        <p:txBody>
          <a:bodyPr/>
          <a:lstStyle/>
          <a:p>
            <a:r>
              <a:rPr lang="el-GR" dirty="0"/>
              <a:t>ΧΑΡΑΚΤΗΡΙΣΤΙΚΑ ΤΟΥ </a:t>
            </a:r>
            <a:r>
              <a:rPr lang="en-US" dirty="0"/>
              <a:t>MENDELEY</a:t>
            </a:r>
            <a:r>
              <a:rPr lang="el-GR" dirty="0"/>
              <a:t> (2)</a:t>
            </a:r>
          </a:p>
        </p:txBody>
      </p:sp>
      <p:sp>
        <p:nvSpPr>
          <p:cNvPr id="3" name="Θέση περιεχομένου 2"/>
          <p:cNvSpPr>
            <a:spLocks noGrp="1"/>
          </p:cNvSpPr>
          <p:nvPr>
            <p:ph idx="1"/>
          </p:nvPr>
        </p:nvSpPr>
        <p:spPr/>
        <p:txBody>
          <a:bodyPr>
            <a:normAutofit lnSpcReduction="10000"/>
          </a:bodyPr>
          <a:lstStyle/>
          <a:p>
            <a:r>
              <a:rPr lang="el-GR" dirty="0"/>
              <a:t>Ουσιαστικά πρόκειται για ένα προσωπικό διαδικτυακό αποθετήριο αναφορών ερευνητικών εργασιών</a:t>
            </a:r>
          </a:p>
          <a:p>
            <a:r>
              <a:rPr lang="el-GR" dirty="0"/>
              <a:t>Η προσθήκη βιβλιογραφικών αναφορών μπορεί να γίνει:</a:t>
            </a:r>
          </a:p>
          <a:p>
            <a:pPr lvl="1"/>
            <a:r>
              <a:rPr lang="el-GR" dirty="0"/>
              <a:t>μέσω βιβλιογραφικών βάσεων δεδομένων, </a:t>
            </a:r>
          </a:p>
          <a:p>
            <a:pPr lvl="1"/>
            <a:r>
              <a:rPr lang="el-GR" dirty="0"/>
              <a:t>μέσω του αποθετηρίου του </a:t>
            </a:r>
            <a:r>
              <a:rPr lang="en-US" dirty="0" err="1"/>
              <a:t>Mendeley</a:t>
            </a:r>
            <a:r>
              <a:rPr lang="en-US" dirty="0"/>
              <a:t>, </a:t>
            </a:r>
            <a:endParaRPr lang="el-GR" dirty="0"/>
          </a:p>
          <a:p>
            <a:pPr lvl="1"/>
            <a:r>
              <a:rPr lang="el-GR" dirty="0"/>
              <a:t>από την αυτόματη αναγνώριση βιβλιογραφικών δεδομένων από μια ιστοσελίδα ή ένα </a:t>
            </a:r>
            <a:r>
              <a:rPr lang="en-US" dirty="0"/>
              <a:t>pdf </a:t>
            </a:r>
            <a:r>
              <a:rPr lang="el-GR" dirty="0"/>
              <a:t>αρχείο ή χειρωνακτικά</a:t>
            </a:r>
          </a:p>
          <a:p>
            <a:r>
              <a:rPr lang="el-GR" dirty="0"/>
              <a:t>Το υλικό που προστίθεται στο προσωπικό αποθετήριό (βλ. λογαριασμό) μας, αποθηκεύεται στο νέφος, και καθίσταται ανακτήσιμο οπουδήποτε και αν βρίσκεται ο χρήστης με τις επισημάνσεις και τα σχόλια που μπορεί να έχουν γίνει</a:t>
            </a:r>
          </a:p>
        </p:txBody>
      </p:sp>
    </p:spTree>
    <p:extLst>
      <p:ext uri="{BB962C8B-B14F-4D97-AF65-F5344CB8AC3E}">
        <p14:creationId xmlns:p14="http://schemas.microsoft.com/office/powerpoint/2010/main" val="160850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3733" y="152400"/>
            <a:ext cx="11108267" cy="1295400"/>
          </a:xfrm>
        </p:spPr>
        <p:txBody>
          <a:bodyPr/>
          <a:lstStyle/>
          <a:p>
            <a:r>
              <a:rPr lang="el-GR" dirty="0"/>
              <a:t>Η ΕΠΙΦΑΝΕΙΑ ΕΡΓΑΣΙΑΣ ΤΟΥ </a:t>
            </a:r>
            <a:r>
              <a:rPr lang="en-US" dirty="0"/>
              <a:t>MENDELEY</a:t>
            </a:r>
            <a:endParaRPr lang="el-GR" dirty="0"/>
          </a:p>
        </p:txBody>
      </p:sp>
      <p:pic>
        <p:nvPicPr>
          <p:cNvPr id="4" name="Εικόνα 3"/>
          <p:cNvPicPr>
            <a:picLocks noChangeAspect="1"/>
          </p:cNvPicPr>
          <p:nvPr/>
        </p:nvPicPr>
        <p:blipFill>
          <a:blip r:embed="rId2"/>
          <a:stretch>
            <a:fillRect/>
          </a:stretch>
        </p:blipFill>
        <p:spPr>
          <a:xfrm>
            <a:off x="581889" y="1343631"/>
            <a:ext cx="10259291" cy="5514369"/>
          </a:xfrm>
          <a:prstGeom prst="rect">
            <a:avLst/>
          </a:prstGeom>
        </p:spPr>
      </p:pic>
    </p:spTree>
    <p:extLst>
      <p:ext uri="{BB962C8B-B14F-4D97-AF65-F5344CB8AC3E}">
        <p14:creationId xmlns:p14="http://schemas.microsoft.com/office/powerpoint/2010/main" val="4159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ΕΠΙΦΑΝΕΙΑ ΕΡΓΑΣΙΑΣ ΤΟΥ </a:t>
            </a:r>
            <a:r>
              <a:rPr lang="en-US" dirty="0"/>
              <a:t>MENDELEY</a:t>
            </a:r>
            <a:r>
              <a:rPr lang="el-GR" dirty="0"/>
              <a:t> (2)</a:t>
            </a:r>
          </a:p>
        </p:txBody>
      </p:sp>
      <p:sp>
        <p:nvSpPr>
          <p:cNvPr id="4" name="Θέση περιεχομένου 3"/>
          <p:cNvSpPr>
            <a:spLocks noGrp="1"/>
          </p:cNvSpPr>
          <p:nvPr>
            <p:ph sz="half" idx="2"/>
          </p:nvPr>
        </p:nvSpPr>
        <p:spPr>
          <a:xfrm>
            <a:off x="4520045" y="1600200"/>
            <a:ext cx="6452754" cy="4572000"/>
          </a:xfrm>
        </p:spPr>
        <p:txBody>
          <a:bodyPr>
            <a:normAutofit fontScale="92500" lnSpcReduction="10000"/>
          </a:bodyPr>
          <a:lstStyle/>
          <a:p>
            <a:r>
              <a:rPr lang="el-GR" dirty="0"/>
              <a:t>Η δομή του </a:t>
            </a:r>
            <a:r>
              <a:rPr lang="el-GR" dirty="0" err="1"/>
              <a:t>Mendeley</a:t>
            </a:r>
            <a:r>
              <a:rPr lang="el-GR" dirty="0"/>
              <a:t> που έχει εγκατασταθεί στην επιφάνεια εργασίας αποτελείται από τρεις στήλες</a:t>
            </a:r>
          </a:p>
          <a:p>
            <a:r>
              <a:rPr lang="el-GR" dirty="0"/>
              <a:t>Το παράθυρο αριστερά μας επιτρέπει </a:t>
            </a:r>
            <a:br>
              <a:rPr lang="el-GR" dirty="0"/>
            </a:br>
            <a:r>
              <a:rPr lang="el-GR" dirty="0"/>
              <a:t>να περιηγηθούμε μέσα από διαφορετικές επιλογές φιλτραρίσματος και προβολής φακέλων στη βιβλιοθήκης μας</a:t>
            </a:r>
          </a:p>
          <a:p>
            <a:r>
              <a:rPr lang="el-GR" dirty="0"/>
              <a:t>Επιλέγοντας διαφορετικούς φακέλους ή ομάδες που περιλαμβάνονται σε αυτή τη στήλη, θα εμφανιστούν στο κεντρικό πλαίσιο οι αντίστοιχες λίστες με καταχωρήσεις που περιέχονται στο φάκελο ή στην ομάδα</a:t>
            </a:r>
          </a:p>
        </p:txBody>
      </p:sp>
      <p:pic>
        <p:nvPicPr>
          <p:cNvPr id="6" name="Εικόνα 5"/>
          <p:cNvPicPr>
            <a:picLocks noChangeAspect="1"/>
          </p:cNvPicPr>
          <p:nvPr/>
        </p:nvPicPr>
        <p:blipFill rotWithShape="1">
          <a:blip r:embed="rId2"/>
          <a:srcRect r="83466" b="29810"/>
          <a:stretch/>
        </p:blipFill>
        <p:spPr>
          <a:xfrm>
            <a:off x="2087281" y="1600200"/>
            <a:ext cx="2162600" cy="4934593"/>
          </a:xfrm>
          <a:prstGeom prst="rect">
            <a:avLst/>
          </a:prstGeom>
        </p:spPr>
      </p:pic>
    </p:spTree>
    <p:extLst>
      <p:ext uri="{BB962C8B-B14F-4D97-AF65-F5344CB8AC3E}">
        <p14:creationId xmlns:p14="http://schemas.microsoft.com/office/powerpoint/2010/main" val="312740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ΕΠΙΦΑΝΕΙΑ ΕΡΓΑΣΙΑΣ ΤΟΥ </a:t>
            </a:r>
            <a:r>
              <a:rPr lang="en-US" dirty="0"/>
              <a:t>MENDELEY</a:t>
            </a:r>
            <a:r>
              <a:rPr lang="el-GR" dirty="0"/>
              <a:t> (3)</a:t>
            </a:r>
          </a:p>
        </p:txBody>
      </p:sp>
      <p:sp>
        <p:nvSpPr>
          <p:cNvPr id="4" name="Θέση περιεχομένου 3"/>
          <p:cNvSpPr>
            <a:spLocks noGrp="1"/>
          </p:cNvSpPr>
          <p:nvPr>
            <p:ph sz="half" idx="2"/>
          </p:nvPr>
        </p:nvSpPr>
        <p:spPr>
          <a:xfrm>
            <a:off x="4520045" y="1600200"/>
            <a:ext cx="6452754" cy="4572000"/>
          </a:xfrm>
        </p:spPr>
        <p:txBody>
          <a:bodyPr>
            <a:normAutofit fontScale="92500" lnSpcReduction="10000"/>
          </a:bodyPr>
          <a:lstStyle/>
          <a:p>
            <a:r>
              <a:rPr lang="el-GR" dirty="0"/>
              <a:t>Η δομή του </a:t>
            </a:r>
            <a:r>
              <a:rPr lang="el-GR" dirty="0" err="1"/>
              <a:t>Mendeley</a:t>
            </a:r>
            <a:r>
              <a:rPr lang="el-GR" dirty="0"/>
              <a:t> που έχει εγκατασταθεί στην επιφάνεια εργασίας αποτελείται από τρεις στήλες</a:t>
            </a:r>
          </a:p>
          <a:p>
            <a:r>
              <a:rPr lang="el-GR" dirty="0"/>
              <a:t>Το παράθυρο αριστερά μας επιτρέπει </a:t>
            </a:r>
            <a:br>
              <a:rPr lang="el-GR" dirty="0"/>
            </a:br>
            <a:r>
              <a:rPr lang="el-GR" dirty="0"/>
              <a:t>να περιηγηθούμε μέσα από διαφορετικές επιλογές φιλτραρίσματος και προβολής φακέλων στη βιβλιοθήκης μας</a:t>
            </a:r>
          </a:p>
          <a:p>
            <a:r>
              <a:rPr lang="el-GR" dirty="0"/>
              <a:t>Επιλέγοντας διαφορετικούς φακέλους ή ομάδες που περιλαμβάνονται σε αυτή τη στήλη, θα εμφανιστούν στο κεντρικό πλαίσιο οι αντίστοιχες λίστες με καταχωρήσεις που περιέχονται στο φάκελο ή στην ομάδα</a:t>
            </a:r>
          </a:p>
        </p:txBody>
      </p:sp>
      <p:pic>
        <p:nvPicPr>
          <p:cNvPr id="6" name="Εικόνα 5"/>
          <p:cNvPicPr>
            <a:picLocks noChangeAspect="1"/>
          </p:cNvPicPr>
          <p:nvPr/>
        </p:nvPicPr>
        <p:blipFill rotWithShape="1">
          <a:blip r:embed="rId2"/>
          <a:srcRect r="83466" b="29810"/>
          <a:stretch/>
        </p:blipFill>
        <p:spPr>
          <a:xfrm>
            <a:off x="2087281" y="1600200"/>
            <a:ext cx="2162600" cy="4934593"/>
          </a:xfrm>
          <a:prstGeom prst="rect">
            <a:avLst/>
          </a:prstGeom>
        </p:spPr>
      </p:pic>
    </p:spTree>
    <p:extLst>
      <p:ext uri="{BB962C8B-B14F-4D97-AF65-F5344CB8AC3E}">
        <p14:creationId xmlns:p14="http://schemas.microsoft.com/office/powerpoint/2010/main" val="134888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ΕΠΙΦΑΝΕΙΑ ΕΡΓΑΣΙΑΣ ΤΟΥ </a:t>
            </a:r>
            <a:r>
              <a:rPr lang="en-US" dirty="0"/>
              <a:t>MENDELEY</a:t>
            </a:r>
            <a:r>
              <a:rPr lang="el-GR" dirty="0"/>
              <a:t> (4)</a:t>
            </a:r>
          </a:p>
        </p:txBody>
      </p:sp>
      <p:sp>
        <p:nvSpPr>
          <p:cNvPr id="4" name="Θέση περιεχομένου 3"/>
          <p:cNvSpPr>
            <a:spLocks noGrp="1"/>
          </p:cNvSpPr>
          <p:nvPr>
            <p:ph sz="half" idx="2"/>
          </p:nvPr>
        </p:nvSpPr>
        <p:spPr>
          <a:xfrm>
            <a:off x="6691745" y="1600200"/>
            <a:ext cx="4281053" cy="4229100"/>
          </a:xfrm>
        </p:spPr>
        <p:txBody>
          <a:bodyPr>
            <a:normAutofit/>
          </a:bodyPr>
          <a:lstStyle/>
          <a:p>
            <a:r>
              <a:rPr lang="el-GR" dirty="0"/>
              <a:t>Το μεσαίο πλαίσιο, εμφανίζει τις βιβλιογραφικές αναφορές του φακέλου που έχουμε επιλέξει</a:t>
            </a:r>
          </a:p>
        </p:txBody>
      </p:sp>
      <p:pic>
        <p:nvPicPr>
          <p:cNvPr id="3" name="Εικόνα 2"/>
          <p:cNvPicPr>
            <a:picLocks noChangeAspect="1"/>
          </p:cNvPicPr>
          <p:nvPr/>
        </p:nvPicPr>
        <p:blipFill rotWithShape="1">
          <a:blip r:embed="rId2"/>
          <a:srcRect l="16194" t="7188" r="30709" b="29388"/>
          <a:stretch/>
        </p:blipFill>
        <p:spPr>
          <a:xfrm>
            <a:off x="218210" y="1600200"/>
            <a:ext cx="6473536" cy="4156364"/>
          </a:xfrm>
          <a:prstGeom prst="rect">
            <a:avLst/>
          </a:prstGeom>
        </p:spPr>
      </p:pic>
    </p:spTree>
    <p:extLst>
      <p:ext uri="{BB962C8B-B14F-4D97-AF65-F5344CB8AC3E}">
        <p14:creationId xmlns:p14="http://schemas.microsoft.com/office/powerpoint/2010/main" val="49377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ΕΠΙΦΑΝΕΙΑ ΕΡΓΑΣΙΑΣ ΤΟΥ </a:t>
            </a:r>
            <a:r>
              <a:rPr lang="en-US" dirty="0"/>
              <a:t>MENDELEY</a:t>
            </a:r>
            <a:r>
              <a:rPr lang="el-GR" dirty="0"/>
              <a:t> (5)</a:t>
            </a:r>
          </a:p>
        </p:txBody>
      </p:sp>
      <p:sp>
        <p:nvSpPr>
          <p:cNvPr id="4" name="Θέση περιεχομένου 3"/>
          <p:cNvSpPr>
            <a:spLocks noGrp="1"/>
          </p:cNvSpPr>
          <p:nvPr>
            <p:ph sz="half" idx="2"/>
          </p:nvPr>
        </p:nvSpPr>
        <p:spPr>
          <a:xfrm>
            <a:off x="7879773" y="1600200"/>
            <a:ext cx="4048991" cy="4229100"/>
          </a:xfrm>
        </p:spPr>
        <p:txBody>
          <a:bodyPr>
            <a:normAutofit lnSpcReduction="10000"/>
          </a:bodyPr>
          <a:lstStyle/>
          <a:p>
            <a:r>
              <a:rPr lang="el-GR" dirty="0"/>
              <a:t>Επιλέγοντας μία αναφορά στο μεσαίο πλαίσιο, στη δεξιά στήλη εμφανίζονται οι λεπτομέρειες της βιβλιογραφικής αναφοράς τις οποίες μπορούμε να </a:t>
            </a:r>
            <a:br>
              <a:rPr lang="el-GR" dirty="0"/>
            </a:br>
            <a:r>
              <a:rPr lang="el-GR" dirty="0"/>
              <a:t>επεξεργαστούμε, κάνοντας κλικ σε επιμέρους πεδία</a:t>
            </a:r>
          </a:p>
        </p:txBody>
      </p:sp>
      <p:pic>
        <p:nvPicPr>
          <p:cNvPr id="5" name="Εικόνα 4"/>
          <p:cNvPicPr>
            <a:picLocks noChangeAspect="1"/>
          </p:cNvPicPr>
          <p:nvPr/>
        </p:nvPicPr>
        <p:blipFill rotWithShape="1">
          <a:blip r:embed="rId2"/>
          <a:srcRect l="35966" t="5127" b="30655"/>
          <a:stretch/>
        </p:blipFill>
        <p:spPr>
          <a:xfrm>
            <a:off x="72737" y="1447800"/>
            <a:ext cx="7807036" cy="4208319"/>
          </a:xfrm>
          <a:prstGeom prst="rect">
            <a:avLst/>
          </a:prstGeom>
        </p:spPr>
      </p:pic>
    </p:spTree>
    <p:extLst>
      <p:ext uri="{BB962C8B-B14F-4D97-AF65-F5344CB8AC3E}">
        <p14:creationId xmlns:p14="http://schemas.microsoft.com/office/powerpoint/2010/main" val="329927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7191" y="162791"/>
            <a:ext cx="9895608" cy="1295400"/>
          </a:xfrm>
        </p:spPr>
        <p:txBody>
          <a:bodyPr/>
          <a:lstStyle/>
          <a:p>
            <a:pPr algn="ctr"/>
            <a:r>
              <a:rPr lang="el-GR" dirty="0"/>
              <a:t>ΒΙΒΛΙΟΓΡΑΦΙΚΕΣ ΑΝΑΦΟΡΕΣ</a:t>
            </a:r>
            <a:r>
              <a:rPr lang="en-US" dirty="0"/>
              <a:t> </a:t>
            </a:r>
            <a:br>
              <a:rPr lang="en-US" dirty="0"/>
            </a:br>
            <a:r>
              <a:rPr lang="el-GR" dirty="0"/>
              <a:t>ΜΕ ΧΡΗΣΗ ΤΟΥ </a:t>
            </a:r>
            <a:r>
              <a:rPr lang="en-US" dirty="0"/>
              <a:t>MENDELEY PLUG-IN</a:t>
            </a:r>
            <a:endParaRPr lang="el-GR" dirty="0"/>
          </a:p>
        </p:txBody>
      </p:sp>
      <p:sp>
        <p:nvSpPr>
          <p:cNvPr id="3" name="Θέση περιεχομένου 2"/>
          <p:cNvSpPr>
            <a:spLocks noGrp="1"/>
          </p:cNvSpPr>
          <p:nvPr>
            <p:ph sz="half" idx="1"/>
          </p:nvPr>
        </p:nvSpPr>
        <p:spPr>
          <a:xfrm>
            <a:off x="1141708" y="1600200"/>
            <a:ext cx="11050291" cy="4572000"/>
          </a:xfrm>
        </p:spPr>
        <p:txBody>
          <a:bodyPr>
            <a:normAutofit/>
          </a:bodyPr>
          <a:lstStyle/>
          <a:p>
            <a:r>
              <a:rPr lang="el-GR" dirty="0"/>
              <a:t>Το δημοφιλέστερο χαρακτηριστικό του </a:t>
            </a:r>
            <a:r>
              <a:rPr lang="el-GR" dirty="0" err="1"/>
              <a:t>Mendeley</a:t>
            </a:r>
            <a:r>
              <a:rPr lang="el-GR" dirty="0"/>
              <a:t> είναι η δυνατότητα εισαγωγής παραπομπών στις εργασίες μας και η δημιουργία βιβλιογραφίας επιλέγοντας μεταξύ χιλιάδων βιβλιογραφικών προτύπων</a:t>
            </a:r>
            <a:r>
              <a:rPr lang="en-US" dirty="0"/>
              <a:t> (</a:t>
            </a:r>
            <a:r>
              <a:rPr lang="el-GR" dirty="0"/>
              <a:t>δηλ. </a:t>
            </a:r>
            <a:r>
              <a:rPr lang="en-US" dirty="0"/>
              <a:t>Harvard, APA, IEEE </a:t>
            </a:r>
            <a:r>
              <a:rPr lang="el-GR" dirty="0" err="1"/>
              <a:t>κλπ</a:t>
            </a:r>
            <a:r>
              <a:rPr lang="en-US" dirty="0"/>
              <a:t>)</a:t>
            </a:r>
            <a:endParaRPr lang="el-GR" dirty="0"/>
          </a:p>
          <a:p>
            <a:r>
              <a:rPr lang="el-GR" dirty="0"/>
              <a:t>Υπάρχει η δυνατότητα δημιουργίας </a:t>
            </a:r>
            <a:r>
              <a:rPr lang="en-US" dirty="0"/>
              <a:t>ad-hoc </a:t>
            </a:r>
            <a:r>
              <a:rPr lang="el-GR" dirty="0"/>
              <a:t>βιβλιογραφικού προτύπου</a:t>
            </a:r>
          </a:p>
          <a:p>
            <a:r>
              <a:rPr lang="el-GR" dirty="0"/>
              <a:t>Η εισαγωγή υλοποιείται με την χρήση του </a:t>
            </a:r>
            <a:r>
              <a:rPr lang="el-GR" dirty="0" err="1"/>
              <a:t>Citation</a:t>
            </a:r>
            <a:r>
              <a:rPr lang="el-GR" dirty="0"/>
              <a:t> </a:t>
            </a:r>
            <a:r>
              <a:rPr lang="el-GR" dirty="0" err="1"/>
              <a:t>Plugin</a:t>
            </a:r>
            <a:r>
              <a:rPr lang="el-GR" dirty="0"/>
              <a:t> το οποίο μπορεί να εγκαταστήσει κανείς μέσα από το μενού των Εργαλεία της </a:t>
            </a:r>
            <a:r>
              <a:rPr lang="el-GR" dirty="0" err="1"/>
              <a:t>desktop</a:t>
            </a:r>
            <a:r>
              <a:rPr lang="el-GR" dirty="0"/>
              <a:t> εφαρμογής</a:t>
            </a:r>
          </a:p>
        </p:txBody>
      </p:sp>
      <p:pic>
        <p:nvPicPr>
          <p:cNvPr id="5" name="Εικόνα 4"/>
          <p:cNvPicPr>
            <a:picLocks noChangeAspect="1"/>
          </p:cNvPicPr>
          <p:nvPr/>
        </p:nvPicPr>
        <p:blipFill rotWithShape="1">
          <a:blip r:embed="rId2"/>
          <a:srcRect r="60881" b="71667"/>
          <a:stretch/>
        </p:blipFill>
        <p:spPr>
          <a:xfrm>
            <a:off x="4856018" y="4623956"/>
            <a:ext cx="4769427" cy="1943100"/>
          </a:xfrm>
          <a:prstGeom prst="rect">
            <a:avLst/>
          </a:prstGeom>
        </p:spPr>
      </p:pic>
    </p:spTree>
    <p:extLst>
      <p:ext uri="{BB962C8B-B14F-4D97-AF65-F5344CB8AC3E}">
        <p14:creationId xmlns:p14="http://schemas.microsoft.com/office/powerpoint/2010/main" val="207760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ΕΙΣΑΓΩΓΗ ΒΙΒΛΙΟΓΡΑΦΙΚΩΝ ΑΝΑΦΟΡΩΝ ΣΤΟ </a:t>
            </a:r>
            <a:r>
              <a:rPr lang="en-US" dirty="0"/>
              <a:t>WORD</a:t>
            </a:r>
            <a:endParaRPr lang="el-GR" dirty="0"/>
          </a:p>
        </p:txBody>
      </p:sp>
      <p:sp>
        <p:nvSpPr>
          <p:cNvPr id="3" name="Θέση περιεχομένου 2"/>
          <p:cNvSpPr>
            <a:spLocks noGrp="1"/>
          </p:cNvSpPr>
          <p:nvPr>
            <p:ph idx="1"/>
          </p:nvPr>
        </p:nvSpPr>
        <p:spPr/>
        <p:txBody>
          <a:bodyPr>
            <a:normAutofit/>
          </a:bodyPr>
          <a:lstStyle/>
          <a:p>
            <a:r>
              <a:rPr lang="el-GR" dirty="0"/>
              <a:t>Για την εισαγωγή βιβλιογραφικών αναφορών στο κείμενο τοποθετούμε τον δείκτη του ποντικιού στο σημείο που </a:t>
            </a:r>
            <a:br>
              <a:rPr lang="el-GR" dirty="0"/>
            </a:br>
            <a:r>
              <a:rPr lang="el-GR" dirty="0"/>
              <a:t>επιθυμούμε και επιλέγουμε “</a:t>
            </a:r>
            <a:r>
              <a:rPr lang="el-GR" dirty="0" err="1"/>
              <a:t>Insert</a:t>
            </a:r>
            <a:r>
              <a:rPr lang="el-GR" dirty="0"/>
              <a:t> </a:t>
            </a:r>
            <a:r>
              <a:rPr lang="el-GR" dirty="0" err="1"/>
              <a:t>Citation</a:t>
            </a:r>
            <a:r>
              <a:rPr lang="el-GR" dirty="0"/>
              <a:t>” («Εισαγωγή Αναφοράς»)</a:t>
            </a:r>
          </a:p>
          <a:p>
            <a:r>
              <a:rPr lang="el-GR" dirty="0"/>
              <a:t>Στο παράθυρο που αναδύεται παρέχονται διάφορες επιλογές αναζήτησης για τον εντοπισμό στο προσωπικό μας αποθετήριο του </a:t>
            </a:r>
            <a:r>
              <a:rPr lang="en-US" dirty="0" err="1"/>
              <a:t>Mendeley</a:t>
            </a:r>
            <a:r>
              <a:rPr lang="en-US" dirty="0"/>
              <a:t> </a:t>
            </a:r>
            <a:r>
              <a:rPr lang="el-GR" dirty="0"/>
              <a:t>της επιθυμητής αναφοράς</a:t>
            </a:r>
          </a:p>
          <a:p>
            <a:r>
              <a:rPr lang="el-GR" dirty="0"/>
              <a:t>Επιλέγοντας ΟΚ προστίθεται στο κείμενο</a:t>
            </a:r>
          </a:p>
          <a:p>
            <a:r>
              <a:rPr lang="el-GR" dirty="0"/>
              <a:t>Η μορφή εμφάνισης της αναφοράς ποικίλει ανάλογα με το πρότυπο παραπομπών, που έχουμε επιλέξει</a:t>
            </a:r>
          </a:p>
        </p:txBody>
      </p:sp>
    </p:spTree>
    <p:extLst>
      <p:ext uri="{BB962C8B-B14F-4D97-AF65-F5344CB8AC3E}">
        <p14:creationId xmlns:p14="http://schemas.microsoft.com/office/powerpoint/2010/main" val="246792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ΕΙΣΑΓΩΓΗ ΒΙΒΛΙΟΓΡΑΦΙΚΩΝ ΑΝΑΦΟΡΩΝ ΣΤΟ </a:t>
            </a:r>
            <a:r>
              <a:rPr lang="en-US" dirty="0"/>
              <a:t>WORD</a:t>
            </a:r>
            <a:r>
              <a:rPr lang="el-GR" dirty="0"/>
              <a:t> (2)</a:t>
            </a:r>
          </a:p>
        </p:txBody>
      </p:sp>
      <p:pic>
        <p:nvPicPr>
          <p:cNvPr id="4" name="Θέση περιεχομένου 3"/>
          <p:cNvPicPr>
            <a:picLocks noGrp="1" noChangeAspect="1"/>
          </p:cNvPicPr>
          <p:nvPr>
            <p:ph idx="1"/>
          </p:nvPr>
        </p:nvPicPr>
        <p:blipFill rotWithShape="1">
          <a:blip r:embed="rId2"/>
          <a:srcRect t="4773" b="10455"/>
          <a:stretch/>
        </p:blipFill>
        <p:spPr>
          <a:xfrm>
            <a:off x="1219200" y="1447799"/>
            <a:ext cx="10642057" cy="4849091"/>
          </a:xfrm>
          <a:prstGeom prst="rect">
            <a:avLst/>
          </a:prstGeom>
        </p:spPr>
      </p:pic>
    </p:spTree>
    <p:extLst>
      <p:ext uri="{BB962C8B-B14F-4D97-AF65-F5344CB8AC3E}">
        <p14:creationId xmlns:p14="http://schemas.microsoft.com/office/powerpoint/2010/main" val="119202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ΛΟΓΟΚΛΟΠΗ</a:t>
            </a:r>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67560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ΕΙΣΑΓΩΓΗ ΒΙΒΛΙΟΓΡΑΦΙΚΩΝ ΑΝΑΦΟΡΩΝ ΣΤΟ </a:t>
            </a:r>
            <a:r>
              <a:rPr lang="en-US" dirty="0"/>
              <a:t>WORD</a:t>
            </a:r>
            <a:r>
              <a:rPr lang="el-GR" dirty="0"/>
              <a:t> (3)</a:t>
            </a:r>
          </a:p>
        </p:txBody>
      </p:sp>
      <p:sp>
        <p:nvSpPr>
          <p:cNvPr id="3" name="Θέση περιεχομένου 2"/>
          <p:cNvSpPr>
            <a:spLocks noGrp="1"/>
          </p:cNvSpPr>
          <p:nvPr>
            <p:ph idx="1"/>
          </p:nvPr>
        </p:nvSpPr>
        <p:spPr>
          <a:xfrm>
            <a:off x="1219201" y="1600200"/>
            <a:ext cx="8194963" cy="4572000"/>
          </a:xfrm>
        </p:spPr>
        <p:txBody>
          <a:bodyPr/>
          <a:lstStyle/>
          <a:p>
            <a:endParaRPr lang="el-GR" dirty="0"/>
          </a:p>
        </p:txBody>
      </p:sp>
      <p:pic>
        <p:nvPicPr>
          <p:cNvPr id="5" name="Εικόνα 4"/>
          <p:cNvPicPr>
            <a:picLocks noChangeAspect="1"/>
          </p:cNvPicPr>
          <p:nvPr/>
        </p:nvPicPr>
        <p:blipFill rotWithShape="1">
          <a:blip r:embed="rId2"/>
          <a:srcRect l="22723" t="5444" r="1" b="10042"/>
          <a:stretch/>
        </p:blipFill>
        <p:spPr>
          <a:xfrm>
            <a:off x="1122702" y="1447800"/>
            <a:ext cx="8606655" cy="5059390"/>
          </a:xfrm>
          <a:prstGeom prst="rect">
            <a:avLst/>
          </a:prstGeom>
        </p:spPr>
      </p:pic>
    </p:spTree>
    <p:extLst>
      <p:ext uri="{BB962C8B-B14F-4D97-AF65-F5344CB8AC3E}">
        <p14:creationId xmlns:p14="http://schemas.microsoft.com/office/powerpoint/2010/main" val="262338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ΕΙΣΑΓΩΓΗ ΒΙΒΛΙΟΓΡΑΦΙΚΩΝ ΑΝΑΦΟΡΩΝ ΣΤΟ </a:t>
            </a:r>
            <a:r>
              <a:rPr lang="en-US" dirty="0"/>
              <a:t>WORD  (</a:t>
            </a:r>
            <a:r>
              <a:rPr lang="el-GR" dirty="0"/>
              <a:t>4</a:t>
            </a:r>
            <a:r>
              <a:rPr lang="en-US" dirty="0"/>
              <a:t>)</a:t>
            </a:r>
            <a:endParaRPr lang="el-GR" dirty="0"/>
          </a:p>
        </p:txBody>
      </p:sp>
      <p:pic>
        <p:nvPicPr>
          <p:cNvPr id="5" name="Εικόνα 4"/>
          <p:cNvPicPr>
            <a:picLocks noChangeAspect="1"/>
          </p:cNvPicPr>
          <p:nvPr/>
        </p:nvPicPr>
        <p:blipFill rotWithShape="1">
          <a:blip r:embed="rId2"/>
          <a:srcRect l="18920" t="670" r="9216" b="17929"/>
          <a:stretch/>
        </p:blipFill>
        <p:spPr>
          <a:xfrm>
            <a:off x="1309255" y="1330036"/>
            <a:ext cx="8761711" cy="5383942"/>
          </a:xfrm>
          <a:prstGeom prst="rect">
            <a:avLst/>
          </a:prstGeom>
        </p:spPr>
      </p:pic>
      <p:cxnSp>
        <p:nvCxnSpPr>
          <p:cNvPr id="9" name="Ευθύγραμμο βέλος σύνδεσης 8"/>
          <p:cNvCxnSpPr/>
          <p:nvPr/>
        </p:nvCxnSpPr>
        <p:spPr>
          <a:xfrm flipH="1">
            <a:off x="4468091" y="4208318"/>
            <a:ext cx="488373" cy="45720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10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ΕΙΣΑΓΩΓΗ ΒΙΒΛΙΟΓΡΑΦΙΚΩΝ ΑΝΑΦΟΡΩΝ ΣΤΟ </a:t>
            </a:r>
            <a:r>
              <a:rPr lang="en-US" dirty="0"/>
              <a:t>WORD  (</a:t>
            </a:r>
            <a:r>
              <a:rPr lang="el-GR" dirty="0"/>
              <a:t>5</a:t>
            </a:r>
            <a:r>
              <a:rPr lang="en-US" dirty="0"/>
              <a:t>)</a:t>
            </a:r>
            <a:endParaRPr lang="el-GR" dirty="0"/>
          </a:p>
        </p:txBody>
      </p:sp>
      <p:pic>
        <p:nvPicPr>
          <p:cNvPr id="3" name="Εικόνα 2"/>
          <p:cNvPicPr>
            <a:picLocks noChangeAspect="1"/>
          </p:cNvPicPr>
          <p:nvPr/>
        </p:nvPicPr>
        <p:blipFill>
          <a:blip r:embed="rId2"/>
          <a:stretch>
            <a:fillRect/>
          </a:stretch>
        </p:blipFill>
        <p:spPr>
          <a:xfrm>
            <a:off x="3967162" y="3048000"/>
            <a:ext cx="4257675" cy="762000"/>
          </a:xfrm>
          <a:prstGeom prst="rect">
            <a:avLst/>
          </a:prstGeom>
        </p:spPr>
      </p:pic>
    </p:spTree>
    <p:extLst>
      <p:ext uri="{BB962C8B-B14F-4D97-AF65-F5344CB8AC3E}">
        <p14:creationId xmlns:p14="http://schemas.microsoft.com/office/powerpoint/2010/main" val="176029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ΕΙΣΑΓΩΓΗ ΒΙΒΛΙΟΓΡΑΦΙΚΩΝ ΑΝΑΦΟΡΩΝ ΣΤΟ </a:t>
            </a:r>
            <a:r>
              <a:rPr lang="en-US" dirty="0"/>
              <a:t>WORD  (</a:t>
            </a:r>
            <a:r>
              <a:rPr lang="el-GR" dirty="0"/>
              <a:t>6</a:t>
            </a:r>
            <a:r>
              <a:rPr lang="en-US" dirty="0"/>
              <a:t>)</a:t>
            </a:r>
            <a:endParaRPr lang="el-GR" dirty="0"/>
          </a:p>
        </p:txBody>
      </p:sp>
      <p:pic>
        <p:nvPicPr>
          <p:cNvPr id="4" name="Εικόνα 3"/>
          <p:cNvPicPr>
            <a:picLocks noChangeAspect="1"/>
          </p:cNvPicPr>
          <p:nvPr/>
        </p:nvPicPr>
        <p:blipFill rotWithShape="1">
          <a:blip r:embed="rId2"/>
          <a:srcRect l="35" r="22230" b="30107"/>
          <a:stretch/>
        </p:blipFill>
        <p:spPr>
          <a:xfrm>
            <a:off x="1357185" y="1447800"/>
            <a:ext cx="9477632" cy="4580238"/>
          </a:xfrm>
          <a:prstGeom prst="rect">
            <a:avLst/>
          </a:prstGeom>
        </p:spPr>
      </p:pic>
    </p:spTree>
    <p:extLst>
      <p:ext uri="{BB962C8B-B14F-4D97-AF65-F5344CB8AC3E}">
        <p14:creationId xmlns:p14="http://schemas.microsoft.com/office/powerpoint/2010/main" val="34978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ΕΙΣΑΓΩΓΗ ΒΙΒΛΙΟΓΡΑΦΙΚΩΝ ΑΝΑΦΟΡΩΝ ΣΤΟ </a:t>
            </a:r>
            <a:r>
              <a:rPr lang="en-US" dirty="0"/>
              <a:t>WORD  (</a:t>
            </a:r>
            <a:r>
              <a:rPr lang="el-GR" dirty="0"/>
              <a:t>7</a:t>
            </a:r>
            <a:r>
              <a:rPr lang="en-US" dirty="0"/>
              <a:t>)</a:t>
            </a:r>
            <a:endParaRPr lang="el-GR" dirty="0"/>
          </a:p>
        </p:txBody>
      </p:sp>
      <p:pic>
        <p:nvPicPr>
          <p:cNvPr id="5" name="Εικόνα 4"/>
          <p:cNvPicPr>
            <a:picLocks noChangeAspect="1"/>
          </p:cNvPicPr>
          <p:nvPr/>
        </p:nvPicPr>
        <p:blipFill rotWithShape="1">
          <a:blip r:embed="rId2"/>
          <a:srcRect r="22872" b="28048"/>
          <a:stretch/>
        </p:blipFill>
        <p:spPr>
          <a:xfrm>
            <a:off x="1394255" y="1447800"/>
            <a:ext cx="9403492" cy="4758999"/>
          </a:xfrm>
          <a:prstGeom prst="rect">
            <a:avLst/>
          </a:prstGeom>
        </p:spPr>
      </p:pic>
    </p:spTree>
    <p:extLst>
      <p:ext uri="{BB962C8B-B14F-4D97-AF65-F5344CB8AC3E}">
        <p14:creationId xmlns:p14="http://schemas.microsoft.com/office/powerpoint/2010/main" val="359715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ΕΙΣΑΓΩΓΗ ΒΙΒΛΙΟΓΡΑΦΙΑΣ ΣΤΟ </a:t>
            </a:r>
            <a:r>
              <a:rPr lang="en-US" dirty="0"/>
              <a:t>WORD</a:t>
            </a:r>
            <a:endParaRPr lang="el-GR" dirty="0"/>
          </a:p>
        </p:txBody>
      </p:sp>
      <p:pic>
        <p:nvPicPr>
          <p:cNvPr id="3" name="Εικόνα 2"/>
          <p:cNvPicPr>
            <a:picLocks noChangeAspect="1"/>
          </p:cNvPicPr>
          <p:nvPr/>
        </p:nvPicPr>
        <p:blipFill rotWithShape="1">
          <a:blip r:embed="rId2"/>
          <a:srcRect r="29459" b="42620"/>
          <a:stretch/>
        </p:blipFill>
        <p:spPr>
          <a:xfrm>
            <a:off x="1795849" y="1567660"/>
            <a:ext cx="8600303" cy="3795172"/>
          </a:xfrm>
          <a:prstGeom prst="rect">
            <a:avLst/>
          </a:prstGeom>
        </p:spPr>
      </p:pic>
    </p:spTree>
    <p:extLst>
      <p:ext uri="{BB962C8B-B14F-4D97-AF65-F5344CB8AC3E}">
        <p14:creationId xmlns:p14="http://schemas.microsoft.com/office/powerpoint/2010/main" val="75466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ΕΙΣΑΓΩΓΗ ΒΙΒΛΙΟΓΡΑΦΙΑΣ ΣΤΟ </a:t>
            </a:r>
            <a:r>
              <a:rPr lang="en-US" dirty="0"/>
              <a:t>WORD</a:t>
            </a:r>
            <a:r>
              <a:rPr lang="el-GR" dirty="0"/>
              <a:t> (2)</a:t>
            </a:r>
          </a:p>
        </p:txBody>
      </p:sp>
      <p:pic>
        <p:nvPicPr>
          <p:cNvPr id="4" name="Εικόνα 3"/>
          <p:cNvPicPr>
            <a:picLocks noChangeAspect="1"/>
          </p:cNvPicPr>
          <p:nvPr/>
        </p:nvPicPr>
        <p:blipFill rotWithShape="1">
          <a:blip r:embed="rId2"/>
          <a:srcRect r="18818" b="42994"/>
          <a:stretch/>
        </p:blipFill>
        <p:spPr>
          <a:xfrm>
            <a:off x="1147120" y="1827152"/>
            <a:ext cx="9897762" cy="3770458"/>
          </a:xfrm>
          <a:prstGeom prst="rect">
            <a:avLst/>
          </a:prstGeom>
        </p:spPr>
      </p:pic>
    </p:spTree>
    <p:extLst>
      <p:ext uri="{BB962C8B-B14F-4D97-AF65-F5344CB8AC3E}">
        <p14:creationId xmlns:p14="http://schemas.microsoft.com/office/powerpoint/2010/main" val="242889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0" y="1932519"/>
            <a:ext cx="10058399" cy="2105367"/>
          </a:xfrm>
        </p:spPr>
        <p:txBody>
          <a:bodyPr>
            <a:normAutofit fontScale="90000"/>
          </a:bodyPr>
          <a:lstStyle/>
          <a:p>
            <a:r>
              <a:rPr lang="el-GR" dirty="0"/>
              <a:t>ΔΙΑΧΕΙΡΙΣΗ ΒΙΒΛΙΟΓΡΑΦΙΚΩΝ ΑΝΑΦΟΡΩΝ ΜΕ ΤΟ </a:t>
            </a:r>
            <a:r>
              <a:rPr lang="en-US" dirty="0"/>
              <a:t>WORD</a:t>
            </a:r>
            <a:endParaRPr lang="el-GR" dirty="0"/>
          </a:p>
        </p:txBody>
      </p:sp>
      <p:sp>
        <p:nvSpPr>
          <p:cNvPr id="3" name="Θέση κειμένου 2"/>
          <p:cNvSpPr>
            <a:spLocks noGrp="1"/>
          </p:cNvSpPr>
          <p:nvPr>
            <p:ph type="body" idx="1"/>
          </p:nvPr>
        </p:nvSpPr>
        <p:spPr/>
        <p:txBody>
          <a:bodyPr/>
          <a:lstStyle/>
          <a:p>
            <a:r>
              <a:rPr lang="el-GR" b="1" dirty="0"/>
              <a:t>Προσθήκη ή αλλαγή πηγών, παραπομπών και βιβλιογραφιών</a:t>
            </a:r>
          </a:p>
        </p:txBody>
      </p:sp>
    </p:spTree>
    <p:extLst>
      <p:ext uri="{BB962C8B-B14F-4D97-AF65-F5344CB8AC3E}">
        <p14:creationId xmlns:p14="http://schemas.microsoft.com/office/powerpoint/2010/main" val="73395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9201" y="152400"/>
            <a:ext cx="10655642" cy="1295400"/>
          </a:xfrm>
        </p:spPr>
        <p:txBody>
          <a:bodyPr/>
          <a:lstStyle/>
          <a:p>
            <a:r>
              <a:rPr lang="el-GR" dirty="0"/>
              <a:t>Ορισμένα στοιχεία για τη διαχείριση πηγών στο </a:t>
            </a:r>
            <a:r>
              <a:rPr lang="en-US" dirty="0"/>
              <a:t>Word</a:t>
            </a:r>
            <a:endParaRPr lang="el-GR" dirty="0"/>
          </a:p>
        </p:txBody>
      </p:sp>
      <p:sp>
        <p:nvSpPr>
          <p:cNvPr id="3" name="Θέση περιεχομένου 2"/>
          <p:cNvSpPr>
            <a:spLocks noGrp="1"/>
          </p:cNvSpPr>
          <p:nvPr>
            <p:ph idx="1"/>
          </p:nvPr>
        </p:nvSpPr>
        <p:spPr/>
        <p:txBody>
          <a:bodyPr>
            <a:normAutofit lnSpcReduction="10000"/>
          </a:bodyPr>
          <a:lstStyle/>
          <a:p>
            <a:r>
              <a:rPr lang="el-GR" dirty="0"/>
              <a:t>Για να προσθέσετε μια παραπομπή, μια λίστα έργων που αναφέρονται ή μια βιβλιογραφία, πρέπει να προσθέσετε μια πηγή στο έγγραφό σας</a:t>
            </a:r>
            <a:endParaRPr lang="en-US" dirty="0"/>
          </a:p>
          <a:p>
            <a:r>
              <a:rPr lang="el-GR" dirty="0"/>
              <a:t>Αφού προστεθούν οι πηγές, μπορεί να δημιουργηθεί αυτόματα μια λίστα βιβλιογραφικών αναφορών με βάση τις πληροφορίες αυτών των πηγών</a:t>
            </a:r>
          </a:p>
          <a:p>
            <a:r>
              <a:rPr lang="el-GR" dirty="0"/>
              <a:t>Κάθε φορά που δημιουργείτε μια νέα πηγή, οι πληροφορίες της πηγής αποθηκεύονται στον υπολογιστή μας (και μόνο – διαφορετικό μοντέλο από το </a:t>
            </a:r>
            <a:r>
              <a:rPr lang="en-US" dirty="0" err="1"/>
              <a:t>Mendeley</a:t>
            </a:r>
            <a:r>
              <a:rPr lang="el-GR" dirty="0"/>
              <a:t>)</a:t>
            </a:r>
          </a:p>
          <a:p>
            <a:r>
              <a:rPr lang="el-GR" dirty="0"/>
              <a:t>Με τη χρήση της Διαχείρισης πηγών μπορείτε να βρείτε και να χρησιμοποιήσετε ξανά μια πηγή που έχετε δημιουργήσει, ακόμη και πηγές σε άλλα κείμενα </a:t>
            </a:r>
          </a:p>
        </p:txBody>
      </p:sp>
    </p:spTree>
    <p:extLst>
      <p:ext uri="{BB962C8B-B14F-4D97-AF65-F5344CB8AC3E}">
        <p14:creationId xmlns:p14="http://schemas.microsoft.com/office/powerpoint/2010/main" val="332315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Δημιουργία πηγής</a:t>
            </a:r>
          </a:p>
        </p:txBody>
      </p:sp>
      <p:sp>
        <p:nvSpPr>
          <p:cNvPr id="3" name="Θέση περιεχομένου 2"/>
          <p:cNvSpPr>
            <a:spLocks noGrp="1"/>
          </p:cNvSpPr>
          <p:nvPr>
            <p:ph idx="1"/>
          </p:nvPr>
        </p:nvSpPr>
        <p:spPr/>
        <p:txBody>
          <a:bodyPr/>
          <a:lstStyle/>
          <a:p>
            <a:r>
              <a:rPr lang="el-GR" dirty="0"/>
              <a:t>Για να προσθέσετε μια παραπομπή στο έγγραφό σας, πρέπει πρώτα να προσθέσετε την πηγή που χρησιμοποιήσατε</a:t>
            </a:r>
          </a:p>
          <a:p>
            <a:r>
              <a:rPr lang="el-GR" dirty="0"/>
              <a:t>Στην καρτέλα </a:t>
            </a:r>
            <a:r>
              <a:rPr lang="el-GR" b="1" dirty="0"/>
              <a:t>Αναφορές</a:t>
            </a:r>
            <a:r>
              <a:rPr lang="el-GR" dirty="0"/>
              <a:t>, κάντε κλικ στο βέλος δίπλα στην επιλογή </a:t>
            </a:r>
            <a:r>
              <a:rPr lang="el-GR" b="1" dirty="0"/>
              <a:t>Στυλ βιβλιογραφίας</a:t>
            </a:r>
            <a:r>
              <a:rPr lang="el-GR" dirty="0"/>
              <a:t> και κάντε κλικ στο στυλ που θέλετε να χρησιμοποιήσετε για την αναφορά και την πηγή. Για παράδειγμα, στα έγγραφα κοινωνικών επιστημών χρησιμοποιείται συχνά το στυλ </a:t>
            </a:r>
            <a:r>
              <a:rPr lang="en-US" dirty="0"/>
              <a:t>Harvard </a:t>
            </a:r>
            <a:r>
              <a:rPr lang="el-GR" dirty="0"/>
              <a:t>ή APA για αναφορές και πηγές</a:t>
            </a:r>
          </a:p>
          <a:p>
            <a:endParaRPr lang="el-GR" dirty="0"/>
          </a:p>
          <a:p>
            <a:endParaRPr lang="el-GR" dirty="0"/>
          </a:p>
        </p:txBody>
      </p:sp>
    </p:spTree>
    <p:extLst>
      <p:ext uri="{BB962C8B-B14F-4D97-AF65-F5344CB8AC3E}">
        <p14:creationId xmlns:p14="http://schemas.microsoft.com/office/powerpoint/2010/main" val="33524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Ορθογώνιο 3"/>
          <p:cNvSpPr/>
          <p:nvPr/>
        </p:nvSpPr>
        <p:spPr>
          <a:xfrm>
            <a:off x="1320799" y="728436"/>
            <a:ext cx="9369779" cy="584775"/>
          </a:xfrm>
          <a:prstGeom prst="rect">
            <a:avLst/>
          </a:prstGeom>
        </p:spPr>
        <p:txBody>
          <a:bodyPr wrap="square">
            <a:spAutoFit/>
          </a:bodyPr>
          <a:lstStyle/>
          <a:p>
            <a:pPr defTabSz="1218987">
              <a:spcBef>
                <a:spcPct val="0"/>
              </a:spcBef>
            </a:pPr>
            <a:r>
              <a:rPr lang="el-GR" sz="3200" dirty="0">
                <a:latin typeface="+mj-lt"/>
                <a:ea typeface="+mj-ea"/>
                <a:cs typeface="+mj-cs"/>
              </a:rPr>
              <a:t>ΤΙ ΕΙΝΑΙ ΛΟΓΟΚΛΟΠΗ ΚΑΙ ΑΠΟΦΥΓΗ ΤΗΣ</a:t>
            </a:r>
          </a:p>
        </p:txBody>
      </p:sp>
      <p:sp>
        <p:nvSpPr>
          <p:cNvPr id="6" name="TextBox 5"/>
          <p:cNvSpPr txBox="1"/>
          <p:nvPr/>
        </p:nvSpPr>
        <p:spPr>
          <a:xfrm>
            <a:off x="1103870" y="1581665"/>
            <a:ext cx="10470292" cy="4832092"/>
          </a:xfrm>
          <a:prstGeom prst="rect">
            <a:avLst/>
          </a:prstGeom>
          <a:noFill/>
        </p:spPr>
        <p:txBody>
          <a:bodyPr wrap="square" rtlCol="0">
            <a:spAutoFit/>
          </a:bodyPr>
          <a:lstStyle/>
          <a:p>
            <a:pPr marL="304747" indent="-304747" defTabSz="1218987">
              <a:lnSpc>
                <a:spcPct val="90000"/>
              </a:lnSpc>
              <a:spcBef>
                <a:spcPts val="600"/>
              </a:spcBef>
              <a:buClr>
                <a:schemeClr val="accent1">
                  <a:lumMod val="75000"/>
                </a:schemeClr>
              </a:buClr>
              <a:buFont typeface="Arial" pitchFamily="34" charset="0"/>
              <a:buChar char="•"/>
            </a:pPr>
            <a:r>
              <a:rPr lang="el-GR" sz="2000" dirty="0"/>
              <a:t>Η λογοκλοπή είναι η χρήση των ιδεών και των λέξεων τρίτων χωρίς αυτή να συνοδεύεται από ξεκάθαρη αναγνώριση μέσα στο κείμενο μιας μελέτης/εργασίας και στη λίστα της βιβλιογραφίας</a:t>
            </a:r>
            <a:endParaRPr lang="en-US" sz="2000" dirty="0"/>
          </a:p>
          <a:p>
            <a:pPr marL="304747" indent="-304747" defTabSz="1218987">
              <a:lnSpc>
                <a:spcPct val="90000"/>
              </a:lnSpc>
              <a:spcBef>
                <a:spcPts val="600"/>
              </a:spcBef>
              <a:buClr>
                <a:schemeClr val="accent1">
                  <a:lumMod val="75000"/>
                </a:schemeClr>
              </a:buClr>
              <a:buFont typeface="Arial" pitchFamily="34" charset="0"/>
              <a:buChar char="•"/>
            </a:pPr>
            <a:r>
              <a:rPr lang="el-GR" sz="2000" dirty="0"/>
              <a:t>Η χρήση των ιδεών τρίτων είναι ένα σημαντικό μέρος της ακαδημαϊκής εργασίας και προσδίδει ποιότητα και αξία στην εργασία. Θεωρείται λογοκλοπή μόνο όταν δεν μνημονεύεται/αναγνωρίζεται κατάλληλα και επαρκώς η αρχική πηγή. Υπάρχουν πολλοί τρόποι αναγνώρισης πηγών. </a:t>
            </a:r>
            <a:endParaRPr lang="en-US" sz="2000" dirty="0"/>
          </a:p>
          <a:p>
            <a:pPr algn="just">
              <a:lnSpc>
                <a:spcPct val="150000"/>
              </a:lnSpc>
            </a:pPr>
            <a:endParaRPr lang="el-GR" b="1" dirty="0">
              <a:latin typeface="Calibri" panose="020F0502020204030204" pitchFamily="34" charset="0"/>
              <a:ea typeface="Times New Roman" panose="02020603050405020304" pitchFamily="18" charset="0"/>
            </a:endParaRPr>
          </a:p>
          <a:p>
            <a:pPr algn="just">
              <a:lnSpc>
                <a:spcPct val="150000"/>
              </a:lnSpc>
            </a:pPr>
            <a:r>
              <a:rPr lang="el-GR" b="1" dirty="0">
                <a:latin typeface="Calibri" panose="020F0502020204030204" pitchFamily="34" charset="0"/>
                <a:ea typeface="Times New Roman" panose="02020603050405020304" pitchFamily="18" charset="0"/>
              </a:rPr>
              <a:t>ΤΥΠΟΙ ΛΟΓΟΚΛΟΠΗΣ:</a:t>
            </a:r>
          </a:p>
          <a:p>
            <a:pPr marL="304747" indent="-304747" defTabSz="1218987">
              <a:lnSpc>
                <a:spcPct val="90000"/>
              </a:lnSpc>
              <a:spcBef>
                <a:spcPts val="600"/>
              </a:spcBef>
              <a:buClr>
                <a:schemeClr val="accent1">
                  <a:lumMod val="75000"/>
                </a:schemeClr>
              </a:buClr>
              <a:buFont typeface="Arial" pitchFamily="34" charset="0"/>
              <a:buChar char="•"/>
            </a:pPr>
            <a:r>
              <a:rPr lang="el-GR" sz="2000" dirty="0"/>
              <a:t>Η λογοκλοπή ολόκληρης πηγής - Ο φοιτητής «βάζει» το όνομα του σε μια εργασία που την έχει γράψει κάποιος άλλος.</a:t>
            </a:r>
          </a:p>
          <a:p>
            <a:pPr marL="304747" indent="-304747" defTabSz="1218987">
              <a:lnSpc>
                <a:spcPct val="90000"/>
              </a:lnSpc>
              <a:spcBef>
                <a:spcPts val="600"/>
              </a:spcBef>
              <a:buClr>
                <a:schemeClr val="accent1">
                  <a:lumMod val="75000"/>
                </a:schemeClr>
              </a:buClr>
              <a:buFont typeface="Arial" pitchFamily="34" charset="0"/>
              <a:buChar char="•"/>
            </a:pPr>
            <a:r>
              <a:rPr lang="el-GR" sz="2000" dirty="0"/>
              <a:t>Η μερική αντιγραφή- Η αντιγραφή παραγράφου, πίνακα, φωτογραφίας από μια πηγή χωρίς την αναγνώριση της πηγής στο κυρίως κείμενο και στην τελική βιβλιογραφία</a:t>
            </a:r>
            <a:r>
              <a:rPr lang="en-US" sz="2000" dirty="0"/>
              <a:t>.</a:t>
            </a:r>
            <a:endParaRPr lang="el-GR" sz="2000" dirty="0"/>
          </a:p>
          <a:p>
            <a:pPr marL="304747" indent="-304747" defTabSz="1218987">
              <a:lnSpc>
                <a:spcPct val="90000"/>
              </a:lnSpc>
              <a:spcBef>
                <a:spcPts val="600"/>
              </a:spcBef>
              <a:buClr>
                <a:schemeClr val="accent1">
                  <a:lumMod val="75000"/>
                </a:schemeClr>
              </a:buClr>
              <a:buFont typeface="Arial" pitchFamily="34" charset="0"/>
              <a:buChar char="•"/>
            </a:pPr>
            <a:r>
              <a:rPr lang="el-GR" sz="2000" dirty="0"/>
              <a:t>Η μη αναγνώριση της κύριας πηγής αλλά μόνο των δευτερογενών αναφορών που χρησιμοποιήθηκαν από ένα συγγραφέα/</a:t>
            </a:r>
            <a:r>
              <a:rPr lang="el-GR" sz="2000" dirty="0" err="1"/>
              <a:t>site</a:t>
            </a:r>
            <a:r>
              <a:rPr lang="el-GR" sz="2000" dirty="0"/>
              <a:t> </a:t>
            </a:r>
            <a:r>
              <a:rPr lang="el-GR" sz="2000" dirty="0" err="1"/>
              <a:t>κλπ</a:t>
            </a:r>
            <a:r>
              <a:rPr lang="en-US" sz="2000" dirty="0"/>
              <a:t>.</a:t>
            </a:r>
            <a:endParaRPr lang="el-GR" sz="2000" dirty="0"/>
          </a:p>
        </p:txBody>
      </p:sp>
    </p:spTree>
    <p:extLst>
      <p:ext uri="{BB962C8B-B14F-4D97-AF65-F5344CB8AC3E}">
        <p14:creationId xmlns:p14="http://schemas.microsoft.com/office/powerpoint/2010/main" val="255687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Δημιουργία πηγής</a:t>
            </a:r>
          </a:p>
        </p:txBody>
      </p:sp>
      <p:sp>
        <p:nvSpPr>
          <p:cNvPr id="4" name="Θέση περιεχομένου 3"/>
          <p:cNvSpPr>
            <a:spLocks noGrp="1"/>
          </p:cNvSpPr>
          <p:nvPr>
            <p:ph sz="half" idx="2"/>
          </p:nvPr>
        </p:nvSpPr>
        <p:spPr>
          <a:xfrm>
            <a:off x="5189838" y="1600200"/>
            <a:ext cx="7002162" cy="4572000"/>
          </a:xfrm>
        </p:spPr>
        <p:txBody>
          <a:bodyPr>
            <a:normAutofit fontScale="85000" lnSpcReduction="20000"/>
          </a:bodyPr>
          <a:lstStyle/>
          <a:p>
            <a:r>
              <a:rPr lang="el-GR" dirty="0"/>
              <a:t>Για να προσθέσετε μια παραπομπή στο έγγραφό σας, πρέπει πρώτα να προσθέσετε την πηγή που χρησιμοποιήσατε</a:t>
            </a:r>
          </a:p>
          <a:p>
            <a:r>
              <a:rPr lang="el-GR" dirty="0"/>
              <a:t>Στην καρτέλα </a:t>
            </a:r>
            <a:r>
              <a:rPr lang="el-GR" b="1" dirty="0"/>
              <a:t>Αναφορές</a:t>
            </a:r>
            <a:r>
              <a:rPr lang="el-GR" dirty="0"/>
              <a:t>, κάντε κλικ στο βέλος δίπλα στην επιλογή </a:t>
            </a:r>
            <a:r>
              <a:rPr lang="el-GR" b="1" dirty="0"/>
              <a:t>Στυλ βιβλιογραφίας</a:t>
            </a:r>
            <a:r>
              <a:rPr lang="el-GR" dirty="0"/>
              <a:t> και κάντε κλικ στο στυλ που θέλετε να χρησιμοποιήσετε για την αναφορά και την πηγή. Για παράδειγμα, στα έγγραφα κοινωνικών επιστημών χρησιμοποιείται συχνά το στυλ </a:t>
            </a:r>
            <a:r>
              <a:rPr lang="en-US" dirty="0"/>
              <a:t>Harvard </a:t>
            </a:r>
            <a:r>
              <a:rPr lang="el-GR" dirty="0"/>
              <a:t>ή APA για αναφορές και πηγές</a:t>
            </a:r>
          </a:p>
          <a:p>
            <a:r>
              <a:rPr lang="el-GR" dirty="0"/>
              <a:t>Κάντε κλικ στο τέλος μιας πρότασης ή φράσης την οποία θέλετε να αναφέρετε</a:t>
            </a:r>
          </a:p>
          <a:p>
            <a:r>
              <a:rPr lang="el-GR" dirty="0"/>
              <a:t>Στην καρτέλα Αναφορές, κάντε κλικ στην επιλογή Εισαγωγή αναφοράς</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709" y="1600200"/>
            <a:ext cx="3801005" cy="4229690"/>
          </a:xfrm>
          <a:prstGeom prst="rect">
            <a:avLst/>
          </a:prstGeom>
        </p:spPr>
      </p:pic>
    </p:spTree>
    <p:extLst>
      <p:ext uri="{BB962C8B-B14F-4D97-AF65-F5344CB8AC3E}">
        <p14:creationId xmlns:p14="http://schemas.microsoft.com/office/powerpoint/2010/main" val="63698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Δημιουργία πηγής (2)</a:t>
            </a:r>
          </a:p>
        </p:txBody>
      </p:sp>
      <p:sp>
        <p:nvSpPr>
          <p:cNvPr id="4" name="Θέση περιεχομένου 3"/>
          <p:cNvSpPr>
            <a:spLocks noGrp="1"/>
          </p:cNvSpPr>
          <p:nvPr>
            <p:ph sz="half" idx="2"/>
          </p:nvPr>
        </p:nvSpPr>
        <p:spPr>
          <a:xfrm>
            <a:off x="5189838" y="1600200"/>
            <a:ext cx="7002162" cy="4812958"/>
          </a:xfrm>
        </p:spPr>
        <p:txBody>
          <a:bodyPr>
            <a:normAutofit fontScale="85000" lnSpcReduction="20000"/>
          </a:bodyPr>
          <a:lstStyle/>
          <a:p>
            <a:r>
              <a:rPr lang="el-GR" dirty="0"/>
              <a:t>Στο παράθυρο διαλόγου </a:t>
            </a:r>
            <a:r>
              <a:rPr lang="el-GR" b="1" dirty="0"/>
              <a:t>Δημιουργία πηγής</a:t>
            </a:r>
            <a:r>
              <a:rPr lang="el-GR" dirty="0"/>
              <a:t>, δίπλα στο στοιχείο </a:t>
            </a:r>
            <a:r>
              <a:rPr lang="el-GR" b="1" dirty="0"/>
              <a:t>Τύπος πηγής</a:t>
            </a:r>
            <a:r>
              <a:rPr lang="el-GR" dirty="0"/>
              <a:t>, επιλέξτε τον τύπο του αρχείου προέλευσης που θέλετε να χρησιμοποιήσετε (για παράδειγμα, ένα βιβλίο ή μια τοποθεσία Web)</a:t>
            </a:r>
          </a:p>
          <a:p>
            <a:r>
              <a:rPr lang="el-GR" dirty="0"/>
              <a:t>Εισαγάγετε τις λεπτομέρειες της πηγής και επιλέξτε το ΟΚ. Η πηγή θα προστεθεί ως παραπομπή στο σημείο που επιλέξατε μέσα στο έγγραφό σας</a:t>
            </a:r>
          </a:p>
          <a:p>
            <a:r>
              <a:rPr lang="el-GR" dirty="0"/>
              <a:t>Όταν ολοκληρώσετε αυτά τα βήματα, η παραπομπή θα προστεθεί στη λίστα με τις διαθέσιμες παραπομπές. Την επόμενη φορά που θα θέλετε να παραπέμψετε σε αυτήν την αναφορά, δεν χρειάζεται να την πληκτρολογήσετε από την αρχή. Μπορείτε απλώς να προσθέσετε την παραπομπή (δείτε τα βήματα στη διαδικασία παρακάτω).</a:t>
            </a:r>
          </a:p>
          <a:p>
            <a:endParaRPr lang="el-GR" dirty="0"/>
          </a:p>
          <a:p>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709" y="1600200"/>
            <a:ext cx="3801005" cy="4229690"/>
          </a:xfrm>
          <a:prstGeom prst="rect">
            <a:avLst/>
          </a:prstGeom>
        </p:spPr>
      </p:pic>
    </p:spTree>
    <p:extLst>
      <p:ext uri="{BB962C8B-B14F-4D97-AF65-F5344CB8AC3E}">
        <p14:creationId xmlns:p14="http://schemas.microsoft.com/office/powerpoint/2010/main" val="287748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Προσθήκη παραπομπής στο κείμενο</a:t>
            </a:r>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0137" y="1792080"/>
            <a:ext cx="4876800" cy="950770"/>
          </a:xfrm>
        </p:spPr>
      </p:pic>
      <p:sp>
        <p:nvSpPr>
          <p:cNvPr id="4" name="Θέση περιεχομένου 3"/>
          <p:cNvSpPr>
            <a:spLocks noGrp="1"/>
          </p:cNvSpPr>
          <p:nvPr>
            <p:ph sz="half" idx="2"/>
          </p:nvPr>
        </p:nvSpPr>
        <p:spPr/>
        <p:txBody>
          <a:bodyPr>
            <a:normAutofit lnSpcReduction="10000"/>
          </a:bodyPr>
          <a:lstStyle/>
          <a:p>
            <a:r>
              <a:rPr lang="el-GR" dirty="0"/>
              <a:t>Κάντε κλικ στο τέλος μιας πρότασης ή φράσης την οποία θέλετε να αναφέρετε και, στη συνέχεια στην καρτέλα </a:t>
            </a:r>
            <a:r>
              <a:rPr lang="el-GR" b="1" dirty="0"/>
              <a:t>Αναφορές</a:t>
            </a:r>
            <a:r>
              <a:rPr lang="el-GR" dirty="0"/>
              <a:t>, κάντε κλικ στην επιλογή </a:t>
            </a:r>
            <a:r>
              <a:rPr lang="el-GR" b="1" dirty="0"/>
              <a:t>Παραπομπές</a:t>
            </a:r>
            <a:r>
              <a:rPr lang="el-GR" dirty="0"/>
              <a:t>.</a:t>
            </a:r>
          </a:p>
          <a:p>
            <a:r>
              <a:rPr lang="el-GR" dirty="0"/>
              <a:t>Στο παράθυρο </a:t>
            </a:r>
            <a:r>
              <a:rPr lang="el-GR" b="1" dirty="0"/>
              <a:t>Παραπομπές</a:t>
            </a:r>
            <a:r>
              <a:rPr lang="el-GR" dirty="0"/>
              <a:t> στα δεξιά, κάντε διπλό κλικ στην παραπομπή που θέλετε να προσθέσετε.</a:t>
            </a:r>
          </a:p>
          <a:p>
            <a:endParaRPr lang="el-GR" dirty="0"/>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37" y="4343145"/>
            <a:ext cx="3238952" cy="1829055"/>
          </a:xfrm>
          <a:prstGeom prst="rect">
            <a:avLst/>
          </a:prstGeom>
        </p:spPr>
      </p:pic>
    </p:spTree>
    <p:extLst>
      <p:ext uri="{BB962C8B-B14F-4D97-AF65-F5344CB8AC3E}">
        <p14:creationId xmlns:p14="http://schemas.microsoft.com/office/powerpoint/2010/main" val="381236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Δημιουργία βιβλιογραφίας</a:t>
            </a:r>
          </a:p>
        </p:txBody>
      </p:sp>
      <p:sp>
        <p:nvSpPr>
          <p:cNvPr id="4" name="Θέση περιεχομένου 3"/>
          <p:cNvSpPr>
            <a:spLocks noGrp="1"/>
          </p:cNvSpPr>
          <p:nvPr>
            <p:ph sz="half" idx="2"/>
          </p:nvPr>
        </p:nvSpPr>
        <p:spPr/>
        <p:txBody>
          <a:bodyPr>
            <a:normAutofit fontScale="85000" lnSpcReduction="20000"/>
          </a:bodyPr>
          <a:lstStyle/>
          <a:p>
            <a:r>
              <a:rPr lang="el-GR" dirty="0"/>
              <a:t>Η λίστα των παρατιθέμενων εργασιών είναι μια λίστα όλων των έργων που αναφέρατε (ή παραθέσατε) στο έγγραφό σας</a:t>
            </a:r>
          </a:p>
          <a:p>
            <a:r>
              <a:rPr lang="el-GR" dirty="0"/>
              <a:t>Στο έγγραφό σας, κάντε κλικ στο σημείο όπου θέλετε να εμφανίζεται η βιβλιογραφία (συνήθως στο τέλος του εγγράφου, μετά από μια αλλαγή σελίδας)</a:t>
            </a:r>
          </a:p>
          <a:p>
            <a:r>
              <a:rPr lang="el-GR" dirty="0"/>
              <a:t>Στην καρτέλα αναφορές, κάντε κλικ στο βέλος δίπλα στην επιλογή βιβλιογραφία και, στη συνέχεια, κάντε κλικ στην επιλογή Εισαγωγή βιβλιογραφίας</a:t>
            </a:r>
          </a:p>
        </p:txBody>
      </p:sp>
      <p:pic>
        <p:nvPicPr>
          <p:cNvPr id="6" name="Εικόνα 5"/>
          <p:cNvPicPr>
            <a:picLocks noChangeAspect="1"/>
          </p:cNvPicPr>
          <p:nvPr/>
        </p:nvPicPr>
        <p:blipFill rotWithShape="1">
          <a:blip r:embed="rId2"/>
          <a:srcRect l="54933" t="7386" b="11892"/>
          <a:stretch/>
        </p:blipFill>
        <p:spPr>
          <a:xfrm>
            <a:off x="308919" y="1447799"/>
            <a:ext cx="5350476" cy="5390585"/>
          </a:xfrm>
          <a:prstGeom prst="rect">
            <a:avLst/>
          </a:prstGeom>
        </p:spPr>
      </p:pic>
    </p:spTree>
    <p:extLst>
      <p:ext uri="{BB962C8B-B14F-4D97-AF65-F5344CB8AC3E}">
        <p14:creationId xmlns:p14="http://schemas.microsoft.com/office/powerpoint/2010/main" val="250059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Σύγκριση εργαλείων διαχείριση βιβλιογραφίας με ενσωματωμένο εργαλείο του </a:t>
            </a:r>
            <a:r>
              <a:rPr lang="en-US" dirty="0"/>
              <a:t>Word</a:t>
            </a:r>
            <a:endParaRPr lang="el-GR" dirty="0"/>
          </a:p>
        </p:txBody>
      </p:sp>
      <p:sp>
        <p:nvSpPr>
          <p:cNvPr id="3" name="Θέση περιεχομένου 2"/>
          <p:cNvSpPr>
            <a:spLocks noGrp="1"/>
          </p:cNvSpPr>
          <p:nvPr>
            <p:ph idx="1"/>
          </p:nvPr>
        </p:nvSpPr>
        <p:spPr/>
        <p:txBody>
          <a:bodyPr/>
          <a:lstStyle/>
          <a:p>
            <a:r>
              <a:rPr lang="el-GR" dirty="0"/>
              <a:t>Ποια είναι τα πλεονεκτήματα / μειονεκτήματα των εργαλείων διαχείριση βιβλιογραφίας</a:t>
            </a:r>
            <a:r>
              <a:rPr lang="en-US" dirty="0"/>
              <a:t>;</a:t>
            </a:r>
            <a:endParaRPr lang="el-GR" dirty="0"/>
          </a:p>
          <a:p>
            <a:r>
              <a:rPr lang="el-GR" dirty="0"/>
              <a:t>Ποια είναι τα πλεονεκτήματα / μειονεκτήματα του ενσωματωμένου εργαλείου του </a:t>
            </a:r>
            <a:r>
              <a:rPr lang="en-US" dirty="0"/>
              <a:t>Word;</a:t>
            </a:r>
          </a:p>
          <a:p>
            <a:pPr lvl="1"/>
            <a:r>
              <a:rPr lang="el-GR" dirty="0"/>
              <a:t>Π.χ. γίνεται αυτοματοποιημένη εισαγωγή πηγών στο </a:t>
            </a:r>
            <a:r>
              <a:rPr lang="en-US" dirty="0"/>
              <a:t>Word;</a:t>
            </a:r>
          </a:p>
          <a:p>
            <a:pPr lvl="1"/>
            <a:r>
              <a:rPr lang="el-GR" dirty="0"/>
              <a:t>Μπορεί ο χρήστης να ορίσει τη δική του μορφή αναφοράς ή να επιλέξει ανάμεσα σε χιλιάδες έτοιμες;</a:t>
            </a:r>
          </a:p>
        </p:txBody>
      </p:sp>
    </p:spTree>
    <p:extLst>
      <p:ext uri="{BB962C8B-B14F-4D97-AF65-F5344CB8AC3E}">
        <p14:creationId xmlns:p14="http://schemas.microsoft.com/office/powerpoint/2010/main" val="274804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29265" y="2747319"/>
            <a:ext cx="9753600" cy="1295400"/>
          </a:xfrm>
        </p:spPr>
        <p:txBody>
          <a:bodyPr/>
          <a:lstStyle/>
          <a:p>
            <a:pPr algn="ctr"/>
            <a:r>
              <a:rPr lang="el-GR" dirty="0"/>
              <a:t>Ευχαριστώ για </a:t>
            </a:r>
            <a:r>
              <a:rPr lang="el-GR"/>
              <a:t>την προσοχή σας!!!</a:t>
            </a:r>
          </a:p>
        </p:txBody>
      </p:sp>
    </p:spTree>
    <p:extLst>
      <p:ext uri="{BB962C8B-B14F-4D97-AF65-F5344CB8AC3E}">
        <p14:creationId xmlns:p14="http://schemas.microsoft.com/office/powerpoint/2010/main" val="425932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06312" y="152400"/>
            <a:ext cx="10905066" cy="1295400"/>
          </a:xfrm>
        </p:spPr>
        <p:txBody>
          <a:bodyPr>
            <a:normAutofit/>
          </a:bodyPr>
          <a:lstStyle/>
          <a:p>
            <a:r>
              <a:rPr lang="el-GR" sz="3200" dirty="0"/>
              <a:t>ΚΡΙΤΗΡΙΑ ΒΑΘΜΟΛΟΓΗΣΗΣ ΔΙΠΛΩΜΑΤΙΚΗΣ ΕΡΓΑΣΙΑΣ</a:t>
            </a:r>
          </a:p>
        </p:txBody>
      </p:sp>
      <p:sp>
        <p:nvSpPr>
          <p:cNvPr id="3" name="Θέση περιεχομένου 2"/>
          <p:cNvSpPr>
            <a:spLocks noGrp="1"/>
          </p:cNvSpPr>
          <p:nvPr>
            <p:ph idx="1"/>
          </p:nvPr>
        </p:nvSpPr>
        <p:spPr/>
        <p:txBody>
          <a:bodyPr>
            <a:normAutofit/>
          </a:bodyPr>
          <a:lstStyle/>
          <a:p>
            <a:r>
              <a:rPr lang="el-GR" dirty="0"/>
              <a:t>Σαφήνεια και πρωτοτυπία στην ανάλυση με κατάλληλο αριθμό λέξεων</a:t>
            </a:r>
          </a:p>
          <a:p>
            <a:r>
              <a:rPr lang="el-GR" dirty="0"/>
              <a:t>Ανάλυση και κριτική σκέψη και όχι απλή επανάληψη σημειώσεων/πηγών =&gt; </a:t>
            </a:r>
            <a:r>
              <a:rPr lang="el-GR" b="1" u="sng" dirty="0"/>
              <a:t>χαμηλό σκορ στο </a:t>
            </a:r>
            <a:r>
              <a:rPr lang="en-US" b="1" u="sng" dirty="0" err="1"/>
              <a:t>TurnItIn</a:t>
            </a:r>
            <a:endParaRPr lang="el-GR" b="1" u="sng" dirty="0"/>
          </a:p>
          <a:p>
            <a:r>
              <a:rPr lang="el-GR" dirty="0"/>
              <a:t>Σύνδεση της θεωρίας με παραδείγματα</a:t>
            </a:r>
          </a:p>
          <a:p>
            <a:r>
              <a:rPr lang="el-GR" dirty="0"/>
              <a:t>Χρήση ακαδημαϊκών πηγών για την υποστήριξη επιχειρημάτων </a:t>
            </a:r>
          </a:p>
          <a:p>
            <a:r>
              <a:rPr lang="el-GR" b="1" u="sng" dirty="0"/>
              <a:t>Σωστή χρήση των βιβλιογραφικών αναφορών</a:t>
            </a:r>
            <a:endParaRPr lang="en-US" b="1" u="sng" dirty="0"/>
          </a:p>
        </p:txBody>
      </p:sp>
    </p:spTree>
    <p:extLst>
      <p:ext uri="{BB962C8B-B14F-4D97-AF65-F5344CB8AC3E}">
        <p14:creationId xmlns:p14="http://schemas.microsoft.com/office/powerpoint/2010/main" val="254714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Ορθογώνιο 4"/>
          <p:cNvSpPr/>
          <p:nvPr/>
        </p:nvSpPr>
        <p:spPr>
          <a:xfrm>
            <a:off x="1544421" y="815963"/>
            <a:ext cx="6781728" cy="584775"/>
          </a:xfrm>
          <a:prstGeom prst="rect">
            <a:avLst/>
          </a:prstGeom>
        </p:spPr>
        <p:txBody>
          <a:bodyPr wrap="square">
            <a:spAutoFit/>
          </a:bodyPr>
          <a:lstStyle/>
          <a:p>
            <a:pPr defTabSz="1218987">
              <a:spcBef>
                <a:spcPct val="0"/>
              </a:spcBef>
            </a:pPr>
            <a:r>
              <a:rPr lang="el-GR" sz="3200" dirty="0">
                <a:latin typeface="+mj-lt"/>
                <a:ea typeface="+mj-ea"/>
                <a:cs typeface="+mj-cs"/>
              </a:rPr>
              <a:t>ΚΑΚΗ ΑΚΑΔΗΜΑΪΚΗ ΠΡΑΚΤΙΚΗ</a:t>
            </a:r>
          </a:p>
        </p:txBody>
      </p:sp>
      <p:sp>
        <p:nvSpPr>
          <p:cNvPr id="6" name="Ορθογώνιο 5"/>
          <p:cNvSpPr/>
          <p:nvPr/>
        </p:nvSpPr>
        <p:spPr>
          <a:xfrm>
            <a:off x="1618563" y="1252454"/>
            <a:ext cx="9996788" cy="3461653"/>
          </a:xfrm>
          <a:prstGeom prst="rect">
            <a:avLst/>
          </a:prstGeom>
        </p:spPr>
        <p:txBody>
          <a:bodyPr wrap="square">
            <a:spAutoFit/>
          </a:bodyPr>
          <a:lstStyle/>
          <a:p>
            <a:pPr>
              <a:lnSpc>
                <a:spcPct val="150000"/>
              </a:lnSpc>
              <a:spcAft>
                <a:spcPts val="800"/>
              </a:spcAft>
            </a:pPr>
            <a:r>
              <a:rPr lang="el-GR" sz="2400" dirty="0">
                <a:latin typeface="+mj-lt"/>
                <a:ea typeface="Times New Roman" panose="02020603050405020304" pitchFamily="18" charset="0"/>
                <a:cs typeface="Calibri" panose="020F0502020204030204" pitchFamily="34" charset="0"/>
              </a:rPr>
              <a:t>Η χρήση πλήθους ιδεών και αυτολεξεί παραπομπών από πηγές ώστε το μεγαλύτερο μέρος της εργασίας να είναι μην είναι «δικό σας» - ακόμα και αν υπάρχει αναφορά στις πηγές αυτές.</a:t>
            </a:r>
            <a:endParaRPr lang="el-GR" sz="2400" dirty="0">
              <a:latin typeface="+mj-lt"/>
              <a:ea typeface="Calibri" panose="020F0502020204030204" pitchFamily="34" charset="0"/>
              <a:cs typeface="Times New Roman" panose="02020603050405020304" pitchFamily="18" charset="0"/>
            </a:endParaRPr>
          </a:p>
          <a:p>
            <a:pPr>
              <a:lnSpc>
                <a:spcPct val="150000"/>
              </a:lnSpc>
              <a:spcAft>
                <a:spcPts val="800"/>
              </a:spcAft>
            </a:pPr>
            <a:r>
              <a:rPr lang="el-GR" sz="2400" b="1" i="1" dirty="0">
                <a:latin typeface="+mj-lt"/>
                <a:ea typeface="Times New Roman" panose="02020603050405020304" pitchFamily="18" charset="0"/>
                <a:cs typeface="Calibri" panose="020F0502020204030204" pitchFamily="34" charset="0"/>
              </a:rPr>
              <a:t>Οι εργασίες με υψηλό ποσοστό ομοιότητας από το λογισμικό </a:t>
            </a:r>
            <a:r>
              <a:rPr lang="en-US" sz="2400" b="1" i="1" dirty="0" err="1">
                <a:latin typeface="+mj-lt"/>
                <a:ea typeface="Times New Roman" panose="02020603050405020304" pitchFamily="18" charset="0"/>
                <a:cs typeface="Calibri" panose="020F0502020204030204" pitchFamily="34" charset="0"/>
              </a:rPr>
              <a:t>TurnItIn</a:t>
            </a:r>
            <a:r>
              <a:rPr lang="en-US" sz="2400" b="1" i="1" dirty="0">
                <a:latin typeface="+mj-lt"/>
                <a:ea typeface="Times New Roman" panose="02020603050405020304" pitchFamily="18" charset="0"/>
                <a:cs typeface="Calibri" panose="020F0502020204030204" pitchFamily="34" charset="0"/>
              </a:rPr>
              <a:t> </a:t>
            </a:r>
            <a:r>
              <a:rPr lang="el-GR" sz="2400" b="1" i="1" dirty="0">
                <a:latin typeface="+mj-lt"/>
                <a:ea typeface="Times New Roman" panose="02020603050405020304" pitchFamily="18" charset="0"/>
                <a:cs typeface="Calibri" panose="020F0502020204030204" pitchFamily="34" charset="0"/>
              </a:rPr>
              <a:t>θα ελέγχονται από τον διδάσκοντα για την σοβαρότητα του προβλήματος.</a:t>
            </a:r>
            <a:endParaRPr lang="el-GR" sz="2400" b="1" i="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262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1" y="1932519"/>
            <a:ext cx="10132540" cy="2105367"/>
          </a:xfrm>
        </p:spPr>
        <p:txBody>
          <a:bodyPr>
            <a:normAutofit fontScale="90000"/>
          </a:bodyPr>
          <a:lstStyle/>
          <a:p>
            <a:r>
              <a:rPr lang="el-GR" dirty="0"/>
              <a:t>ΣΥΣΤΗΜΑΤΑ ΒΙΒΛΙΟΓΡΑΦΙΚΩΝ ΑΝΑΦΟΡΩΝ</a:t>
            </a:r>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1102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vert="horz" lIns="121899" tIns="60949" rIns="121899" bIns="60949" rtlCol="0" anchor="b">
            <a:normAutofit/>
          </a:bodyPr>
          <a:lstStyle/>
          <a:p>
            <a:r>
              <a:rPr lang="el-GR" dirty="0"/>
              <a:t>ΧΡΗΣΗ ΣΥΣΤΗΜΑΤΟΣ ΑΝΑΦΟΡΩΝ</a:t>
            </a:r>
          </a:p>
        </p:txBody>
      </p:sp>
      <p:sp>
        <p:nvSpPr>
          <p:cNvPr id="3" name="Θέση περιεχομένου 2"/>
          <p:cNvSpPr>
            <a:spLocks noGrp="1"/>
          </p:cNvSpPr>
          <p:nvPr>
            <p:ph idx="1"/>
          </p:nvPr>
        </p:nvSpPr>
        <p:spPr>
          <a:xfrm>
            <a:off x="90311" y="1600200"/>
            <a:ext cx="11988800" cy="4572000"/>
          </a:xfrm>
        </p:spPr>
        <p:txBody>
          <a:bodyPr>
            <a:noAutofit/>
          </a:bodyPr>
          <a:lstStyle/>
          <a:p>
            <a:r>
              <a:rPr lang="el-GR" sz="2400" dirty="0"/>
              <a:t>Οι παραπομπές εντός του κειμένου, συνήθως με χρήση παρενθέσεων, όπου αναφέρεται η πηγή από την οποία έχει αντληθεί η πληροφορία</a:t>
            </a:r>
          </a:p>
          <a:p>
            <a:r>
              <a:rPr lang="el-GR" sz="2400" dirty="0"/>
              <a:t>Τα στοιχεία που καταγράφονται είναι συνήθως, ο συγγραφέας και η χρονολογία (</a:t>
            </a:r>
            <a:r>
              <a:rPr lang="el-GR" sz="2400" dirty="0" err="1"/>
              <a:t>author</a:t>
            </a:r>
            <a:r>
              <a:rPr lang="el-GR" sz="2400" dirty="0"/>
              <a:t>/</a:t>
            </a:r>
            <a:r>
              <a:rPr lang="el-GR" sz="2400" dirty="0" err="1"/>
              <a:t>date</a:t>
            </a:r>
            <a:r>
              <a:rPr lang="el-GR" sz="2400" dirty="0"/>
              <a:t> </a:t>
            </a:r>
            <a:r>
              <a:rPr lang="el-GR" sz="2400" dirty="0" err="1"/>
              <a:t>system</a:t>
            </a:r>
            <a:r>
              <a:rPr lang="el-GR" sz="2400" dirty="0"/>
              <a:t>)</a:t>
            </a:r>
          </a:p>
          <a:p>
            <a:pPr>
              <a:lnSpc>
                <a:spcPct val="100000"/>
              </a:lnSpc>
              <a:spcBef>
                <a:spcPts val="600"/>
              </a:spcBef>
            </a:pPr>
            <a:r>
              <a:rPr lang="el-GR" sz="2400" dirty="0"/>
              <a:t>Τα πιο διαδεδομένα συστήματα αναφορών είναι τα εξής:</a:t>
            </a:r>
          </a:p>
          <a:p>
            <a:pPr marL="755772" lvl="2">
              <a:lnSpc>
                <a:spcPct val="100000"/>
              </a:lnSpc>
              <a:spcBef>
                <a:spcPts val="600"/>
              </a:spcBef>
            </a:pPr>
            <a:r>
              <a:rPr lang="en-US" sz="2400" dirty="0"/>
              <a:t>Harvard</a:t>
            </a:r>
            <a:endParaRPr lang="el-GR" sz="2400" dirty="0"/>
          </a:p>
          <a:p>
            <a:pPr marL="755772" lvl="2">
              <a:lnSpc>
                <a:spcPct val="100000"/>
              </a:lnSpc>
              <a:spcBef>
                <a:spcPts val="600"/>
              </a:spcBef>
            </a:pPr>
            <a:r>
              <a:rPr lang="en-US" sz="2400" dirty="0"/>
              <a:t>American Psychological Association</a:t>
            </a:r>
            <a:endParaRPr lang="el-GR" sz="2400" dirty="0"/>
          </a:p>
          <a:p>
            <a:pPr marL="755772" lvl="2">
              <a:lnSpc>
                <a:spcPct val="100000"/>
              </a:lnSpc>
              <a:spcBef>
                <a:spcPts val="600"/>
              </a:spcBef>
              <a:spcAft>
                <a:spcPts val="800"/>
              </a:spcAft>
            </a:pPr>
            <a:r>
              <a:rPr lang="en-US" sz="2400" dirty="0"/>
              <a:t>Vancouver</a:t>
            </a:r>
            <a:endParaRPr lang="el-GR" sz="2400" dirty="0"/>
          </a:p>
          <a:p>
            <a:pPr marL="755772" lvl="2">
              <a:lnSpc>
                <a:spcPct val="100000"/>
              </a:lnSpc>
              <a:spcBef>
                <a:spcPts val="600"/>
              </a:spcBef>
              <a:spcAft>
                <a:spcPts val="800"/>
              </a:spcAft>
            </a:pPr>
            <a:r>
              <a:rPr lang="en-US" sz="2400" dirty="0"/>
              <a:t>IEEE </a:t>
            </a:r>
            <a:r>
              <a:rPr lang="el-GR" sz="2400" dirty="0" err="1"/>
              <a:t>κλπ</a:t>
            </a:r>
            <a:endParaRPr lang="en-US" sz="2400" dirty="0"/>
          </a:p>
        </p:txBody>
      </p:sp>
    </p:spTree>
    <p:extLst>
      <p:ext uri="{BB962C8B-B14F-4D97-AF65-F5344CB8AC3E}">
        <p14:creationId xmlns:p14="http://schemas.microsoft.com/office/powerpoint/2010/main" val="180902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ΧΡΗΣΗ ΣΥΣΤΗΜΑΤΟΣ ΑΝΑΦΟΡΩΝ</a:t>
            </a:r>
            <a:r>
              <a:rPr lang="en-US" dirty="0"/>
              <a:t> (3)</a:t>
            </a:r>
            <a:endParaRPr lang="el-GR" dirty="0"/>
          </a:p>
        </p:txBody>
      </p:sp>
      <p:sp>
        <p:nvSpPr>
          <p:cNvPr id="3" name="Θέση περιεχομένου 2"/>
          <p:cNvSpPr>
            <a:spLocks noGrp="1"/>
          </p:cNvSpPr>
          <p:nvPr>
            <p:ph idx="1"/>
          </p:nvPr>
        </p:nvSpPr>
        <p:spPr/>
        <p:txBody>
          <a:bodyPr>
            <a:normAutofit lnSpcReduction="10000"/>
          </a:bodyPr>
          <a:lstStyle/>
          <a:p>
            <a:pPr marL="304747" lvl="1">
              <a:buFont typeface="Arial" pitchFamily="34" charset="0"/>
              <a:buChar char="•"/>
            </a:pPr>
            <a:r>
              <a:rPr lang="el-GR" sz="2000" dirty="0"/>
              <a:t>Παραδείγματα χρήσης των συστημάτων </a:t>
            </a:r>
            <a:r>
              <a:rPr lang="en-US" sz="2000" dirty="0"/>
              <a:t>Harvard</a:t>
            </a:r>
            <a:r>
              <a:rPr lang="el-GR" sz="2000" dirty="0"/>
              <a:t> και </a:t>
            </a:r>
            <a:r>
              <a:rPr lang="en-US" sz="2000" dirty="0"/>
              <a:t>American Psychological Association</a:t>
            </a:r>
            <a:r>
              <a:rPr lang="el-GR" sz="2000" dirty="0"/>
              <a:t> (</a:t>
            </a:r>
            <a:r>
              <a:rPr lang="en-US" sz="2000" dirty="0"/>
              <a:t>APA</a:t>
            </a:r>
            <a:r>
              <a:rPr lang="el-GR" sz="2000" dirty="0"/>
              <a:t>)</a:t>
            </a:r>
          </a:p>
          <a:p>
            <a:pPr marL="755772" lvl="2">
              <a:lnSpc>
                <a:spcPct val="100000"/>
              </a:lnSpc>
              <a:spcBef>
                <a:spcPts val="600"/>
              </a:spcBef>
            </a:pPr>
            <a:r>
              <a:rPr lang="en-US" sz="1800" dirty="0"/>
              <a:t>Harvard</a:t>
            </a:r>
            <a:endParaRPr lang="el-GR" sz="1800" dirty="0"/>
          </a:p>
          <a:p>
            <a:pPr marL="1206797" lvl="4">
              <a:lnSpc>
                <a:spcPct val="100000"/>
              </a:lnSpc>
              <a:spcBef>
                <a:spcPts val="600"/>
              </a:spcBef>
            </a:pPr>
            <a:r>
              <a:rPr lang="el-GR" sz="1600" dirty="0"/>
              <a:t>Για 1 συγγραφέα: </a:t>
            </a:r>
            <a:r>
              <a:rPr lang="en-US" sz="1600" dirty="0"/>
              <a:t>(</a:t>
            </a:r>
            <a:r>
              <a:rPr lang="el-GR" sz="1600" dirty="0" err="1"/>
              <a:t>Μπιτσάνη</a:t>
            </a:r>
            <a:r>
              <a:rPr lang="en-US" sz="1600" dirty="0"/>
              <a:t>,</a:t>
            </a:r>
            <a:r>
              <a:rPr lang="el-GR" sz="1600" dirty="0"/>
              <a:t> </a:t>
            </a:r>
            <a:r>
              <a:rPr lang="en-US" sz="1600" dirty="0"/>
              <a:t>2002)</a:t>
            </a:r>
            <a:endParaRPr lang="el-GR" sz="1600" dirty="0"/>
          </a:p>
          <a:p>
            <a:pPr marL="1206797" lvl="4">
              <a:lnSpc>
                <a:spcPct val="100000"/>
              </a:lnSpc>
              <a:spcBef>
                <a:spcPts val="600"/>
              </a:spcBef>
            </a:pPr>
            <a:r>
              <a:rPr lang="el-GR" sz="1600" dirty="0"/>
              <a:t>Για περισσότερους </a:t>
            </a:r>
            <a:r>
              <a:rPr lang="en-US" sz="1600" dirty="0"/>
              <a:t>(</a:t>
            </a:r>
            <a:r>
              <a:rPr lang="el-GR" sz="1600" dirty="0" err="1"/>
              <a:t>Μπιτσάνη</a:t>
            </a:r>
            <a:r>
              <a:rPr lang="el-GR" sz="1600" dirty="0"/>
              <a:t> </a:t>
            </a:r>
            <a:r>
              <a:rPr lang="en-US" sz="1600" dirty="0"/>
              <a:t>et al.</a:t>
            </a:r>
            <a:r>
              <a:rPr lang="el-GR" sz="1600" dirty="0"/>
              <a:t>, </a:t>
            </a:r>
            <a:r>
              <a:rPr lang="en-US" sz="1600" dirty="0"/>
              <a:t>2002)</a:t>
            </a:r>
            <a:endParaRPr lang="el-GR" sz="1800" dirty="0"/>
          </a:p>
          <a:p>
            <a:pPr marL="902050" lvl="4" indent="0">
              <a:lnSpc>
                <a:spcPct val="100000"/>
              </a:lnSpc>
              <a:spcBef>
                <a:spcPts val="600"/>
              </a:spcBef>
              <a:buNone/>
            </a:pPr>
            <a:r>
              <a:rPr lang="el-GR" sz="1800" dirty="0"/>
              <a:t>Στη λίστα αναφορών τα πιο πάνω γίνονται:</a:t>
            </a:r>
          </a:p>
          <a:p>
            <a:pPr marL="1206797" lvl="4">
              <a:lnSpc>
                <a:spcPct val="100000"/>
              </a:lnSpc>
              <a:spcBef>
                <a:spcPts val="600"/>
              </a:spcBef>
            </a:pPr>
            <a:r>
              <a:rPr lang="el-GR" sz="1600" dirty="0" err="1"/>
              <a:t>Μπιτσάνη</a:t>
            </a:r>
            <a:r>
              <a:rPr lang="en-US" sz="1600" dirty="0"/>
              <a:t>,</a:t>
            </a:r>
            <a:r>
              <a:rPr lang="el-GR" sz="1600" dirty="0"/>
              <a:t> Ε. </a:t>
            </a:r>
            <a:r>
              <a:rPr lang="en-US" sz="1600" dirty="0"/>
              <a:t>(2002)</a:t>
            </a:r>
            <a:endParaRPr lang="el-GR" sz="1600" dirty="0"/>
          </a:p>
          <a:p>
            <a:pPr marL="1206797" lvl="4">
              <a:lnSpc>
                <a:spcPct val="100000"/>
              </a:lnSpc>
              <a:spcBef>
                <a:spcPts val="600"/>
              </a:spcBef>
            </a:pPr>
            <a:r>
              <a:rPr lang="el-GR" sz="1600" dirty="0" err="1"/>
              <a:t>Μπιτσάνη</a:t>
            </a:r>
            <a:r>
              <a:rPr lang="en-US" sz="1600" dirty="0"/>
              <a:t>, </a:t>
            </a:r>
            <a:r>
              <a:rPr lang="el-GR" sz="1600" dirty="0"/>
              <a:t>Ε., Σωτηρόπουλος, Δ., </a:t>
            </a:r>
            <a:r>
              <a:rPr lang="en-US" sz="1600" dirty="0"/>
              <a:t>and </a:t>
            </a:r>
            <a:r>
              <a:rPr lang="el-GR" sz="1600" dirty="0" err="1"/>
              <a:t>Τσέκος</a:t>
            </a:r>
            <a:r>
              <a:rPr lang="el-GR" sz="1600" dirty="0"/>
              <a:t>, Θ. </a:t>
            </a:r>
            <a:r>
              <a:rPr lang="en-US" sz="1600" dirty="0"/>
              <a:t>(2002)</a:t>
            </a:r>
            <a:endParaRPr lang="el-GR" sz="1600" dirty="0"/>
          </a:p>
          <a:p>
            <a:pPr marL="755772" lvl="2">
              <a:lnSpc>
                <a:spcPct val="100000"/>
              </a:lnSpc>
              <a:spcBef>
                <a:spcPts val="600"/>
              </a:spcBef>
            </a:pPr>
            <a:r>
              <a:rPr lang="en-US" sz="1800" dirty="0"/>
              <a:t>American Psychological Association</a:t>
            </a:r>
            <a:endParaRPr lang="el-GR" sz="1800" dirty="0"/>
          </a:p>
          <a:p>
            <a:pPr marL="1657822" lvl="5">
              <a:lnSpc>
                <a:spcPct val="100000"/>
              </a:lnSpc>
              <a:spcBef>
                <a:spcPts val="600"/>
              </a:spcBef>
            </a:pPr>
            <a:r>
              <a:rPr lang="el-GR" sz="1600" dirty="0"/>
              <a:t>Για 1 συγγραφέα: </a:t>
            </a:r>
            <a:r>
              <a:rPr lang="en-US" sz="1600" dirty="0"/>
              <a:t>(</a:t>
            </a:r>
            <a:r>
              <a:rPr lang="el-GR" sz="1600" dirty="0" err="1"/>
              <a:t>Μπιτσάνη</a:t>
            </a:r>
            <a:r>
              <a:rPr lang="en-US" sz="1600" dirty="0"/>
              <a:t>,</a:t>
            </a:r>
            <a:r>
              <a:rPr lang="el-GR" sz="1600" dirty="0"/>
              <a:t> </a:t>
            </a:r>
            <a:r>
              <a:rPr lang="en-US" sz="1600" dirty="0"/>
              <a:t>2002)</a:t>
            </a:r>
            <a:endParaRPr lang="el-GR" sz="1600" dirty="0"/>
          </a:p>
          <a:p>
            <a:pPr marL="1657822" lvl="5">
              <a:lnSpc>
                <a:spcPct val="100000"/>
              </a:lnSpc>
              <a:spcBef>
                <a:spcPts val="600"/>
              </a:spcBef>
            </a:pPr>
            <a:r>
              <a:rPr lang="el-GR" sz="1600" dirty="0"/>
              <a:t>Για περισσότερους </a:t>
            </a:r>
            <a:r>
              <a:rPr lang="en-US" sz="1600" dirty="0"/>
              <a:t>(</a:t>
            </a:r>
            <a:r>
              <a:rPr lang="el-GR" sz="1600" dirty="0" err="1"/>
              <a:t>Μπιτσάνη</a:t>
            </a:r>
            <a:r>
              <a:rPr lang="en-US" sz="1600" dirty="0"/>
              <a:t>, </a:t>
            </a:r>
            <a:r>
              <a:rPr lang="el-GR" sz="1600" dirty="0"/>
              <a:t>Σωτηρόπουλος &amp; </a:t>
            </a:r>
            <a:r>
              <a:rPr lang="el-GR" sz="1600" dirty="0" err="1"/>
              <a:t>Τσέκος</a:t>
            </a:r>
            <a:r>
              <a:rPr lang="el-GR" sz="1600" dirty="0"/>
              <a:t>, </a:t>
            </a:r>
            <a:r>
              <a:rPr lang="en-US" sz="1600" dirty="0"/>
              <a:t>2002)</a:t>
            </a:r>
            <a:endParaRPr lang="el-GR" sz="1600" dirty="0"/>
          </a:p>
          <a:p>
            <a:pPr marL="1206797" lvl="4">
              <a:lnSpc>
                <a:spcPct val="100000"/>
              </a:lnSpc>
              <a:spcBef>
                <a:spcPts val="600"/>
              </a:spcBef>
            </a:pPr>
            <a:r>
              <a:rPr lang="el-GR" sz="1800" dirty="0"/>
              <a:t>Στη λίστα αναφορών τα πιο πάνω γίνονται:</a:t>
            </a:r>
          </a:p>
          <a:p>
            <a:pPr marL="1657822" lvl="5">
              <a:lnSpc>
                <a:spcPct val="100000"/>
              </a:lnSpc>
              <a:spcBef>
                <a:spcPts val="600"/>
              </a:spcBef>
            </a:pPr>
            <a:r>
              <a:rPr lang="el-GR" sz="1600" dirty="0" err="1"/>
              <a:t>Μπιτσάνη</a:t>
            </a:r>
            <a:r>
              <a:rPr lang="en-US" sz="1600" dirty="0"/>
              <a:t>,</a:t>
            </a:r>
            <a:r>
              <a:rPr lang="el-GR" sz="1600" dirty="0"/>
              <a:t> Ε. </a:t>
            </a:r>
            <a:r>
              <a:rPr lang="en-US" sz="1600" dirty="0"/>
              <a:t>(2002)</a:t>
            </a:r>
            <a:endParaRPr lang="el-GR" sz="1600" dirty="0"/>
          </a:p>
          <a:p>
            <a:pPr marL="1657822" lvl="5">
              <a:lnSpc>
                <a:spcPct val="100000"/>
              </a:lnSpc>
              <a:spcBef>
                <a:spcPts val="600"/>
              </a:spcBef>
            </a:pPr>
            <a:r>
              <a:rPr lang="el-GR" sz="1600" dirty="0" err="1"/>
              <a:t>Μπιτσάνη</a:t>
            </a:r>
            <a:r>
              <a:rPr lang="en-US" sz="1600" dirty="0"/>
              <a:t>, </a:t>
            </a:r>
            <a:r>
              <a:rPr lang="el-GR" sz="1600" dirty="0"/>
              <a:t>Ε., Σωτηρόπουλος, Δ., &amp; </a:t>
            </a:r>
            <a:r>
              <a:rPr lang="el-GR" sz="1600" dirty="0" err="1"/>
              <a:t>Τσέκος</a:t>
            </a:r>
            <a:r>
              <a:rPr lang="el-GR" sz="1600" dirty="0"/>
              <a:t>, Θ. </a:t>
            </a:r>
            <a:r>
              <a:rPr lang="en-US" sz="1600" dirty="0"/>
              <a:t>(2002)</a:t>
            </a:r>
            <a:endParaRPr lang="el-GR" sz="1600" dirty="0"/>
          </a:p>
          <a:p>
            <a:endParaRPr lang="el-GR" dirty="0"/>
          </a:p>
        </p:txBody>
      </p:sp>
    </p:spTree>
    <p:extLst>
      <p:ext uri="{BB962C8B-B14F-4D97-AF65-F5344CB8AC3E}">
        <p14:creationId xmlns:p14="http://schemas.microsoft.com/office/powerpoint/2010/main" val="25915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Μαγείρεμα 16 x 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Παρουσίαση1" id="{8B136341-CCDE-4484-B8B6-97BDD02BCEE6}" vid="{6E8BE877-7C54-4062-9AA2-47589DD48A40}"/>
    </a:ext>
  </a:extLst>
</a:theme>
</file>

<file path=docProps/app.xml><?xml version="1.0" encoding="utf-8"?>
<Properties xmlns="http://schemas.openxmlformats.org/officeDocument/2006/extended-properties" xmlns:vt="http://schemas.openxmlformats.org/officeDocument/2006/docPropsVTypes">
  <Template/>
  <TotalTime>1661</TotalTime>
  <Words>2260</Words>
  <Application>Microsoft Office PowerPoint</Application>
  <PresentationFormat>Ευρεία οθόνη</PresentationFormat>
  <Paragraphs>222</Paragraphs>
  <Slides>45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45</vt:i4>
      </vt:variant>
    </vt:vector>
  </HeadingPairs>
  <TitlesOfParts>
    <vt:vector size="50" baseType="lpstr">
      <vt:lpstr>Arial</vt:lpstr>
      <vt:lpstr>Calibri</vt:lpstr>
      <vt:lpstr>Constantia</vt:lpstr>
      <vt:lpstr>Times New Roman</vt:lpstr>
      <vt:lpstr>Μαγείρεμα 16 x 9</vt:lpstr>
      <vt:lpstr>Χρήση Ηλεκτρονικών Εργαλείων για την Εκπόνηση Έρευνας και τη Συγγραφή Διπλωματικής Εργασίας </vt:lpstr>
      <vt:lpstr>ΠΕΡΙΓΡΑΜΜΑ ΠΑΡΟΥΣΙΑΣΗΣ</vt:lpstr>
      <vt:lpstr>ΛΟΓΟΚΛΟΠΗ</vt:lpstr>
      <vt:lpstr>Παρουσίαση του PowerPoint</vt:lpstr>
      <vt:lpstr>ΚΡΙΤΗΡΙΑ ΒΑΘΜΟΛΟΓΗΣΗΣ ΔΙΠΛΩΜΑΤΙΚΗΣ ΕΡΓΑΣΙΑΣ</vt:lpstr>
      <vt:lpstr>Παρουσίαση του PowerPoint</vt:lpstr>
      <vt:lpstr>ΣΥΣΤΗΜΑΤΑ ΒΙΒΛΙΟΓΡΑΦΙΚΩΝ ΑΝΑΦΟΡΩΝ</vt:lpstr>
      <vt:lpstr>ΧΡΗΣΗ ΣΥΣΤΗΜΑΤΟΣ ΑΝΑΦΟΡΩΝ</vt:lpstr>
      <vt:lpstr>ΧΡΗΣΗ ΣΥΣΤΗΜΑΤΟΣ ΑΝΑΦΟΡΩΝ (3)</vt:lpstr>
      <vt:lpstr>ΧΡΗΣΗ ΣΥΣΤΗΜΑΤΟΣ ΑΝΑΦΟΡΩΝ (3)</vt:lpstr>
      <vt:lpstr>ΟΡΘΟΣ ΤΡΟΠΟΣ ΧΡΗΣΗΣ ΤΗΣ ΒΙΒΛΙΟΓΡΑΦΙΑΣ</vt:lpstr>
      <vt:lpstr>ΣΥΜΠΕΡΑΣΜΑ</vt:lpstr>
      <vt:lpstr>ΕΦΑΡΜΟΓΕΣ ΔΙΑΧΕΙΡΙΣΗΣ ΒΙΒΛΙΟΓΡΑΦΙΚΩΝ ΑΝΑΦΟΡΩΝ</vt:lpstr>
      <vt:lpstr>ΕΦΑΡΜΟΓΕΣ ΔΙΑΧΕΙΡΙΣΗΣ ΒΙΒΛΙΟΓΡΑΦΙΚΩΝ ΑΝΑΦΟΡΩΝ</vt:lpstr>
      <vt:lpstr>ΕΠΙΛΟΓΗ ΕΡΓΑΛΕΙΟΥ ΔΙΑΧΕΙΡΙΣΗΣ ΑΝΑΦΟΡΩΝ</vt:lpstr>
      <vt:lpstr>ΕΠΙΛΟΓΗ ΕΡΓΑΛΕΙΟΥ ΔΙΑΧΕΙΡΙΣΗΣ ΑΝΑΦΟΡΩΝ (2)</vt:lpstr>
      <vt:lpstr>ΔΙΑΘΕΣΙΜΑ ΕΡΓΑΛΕΙΑ ΔΙΑΧΕΙΡΙΣΗΣ ΑΝΑΦΟΡΩΝ</vt:lpstr>
      <vt:lpstr>ΧΡΗΣΗ ΤΟΥ ΕΡΓΑΛΕΙΟΥ MENDELEY</vt:lpstr>
      <vt:lpstr>ΛΟΓΟΙ ΕΠΙΛΟΓΗΣ ΤΟΥ MENDELEY</vt:lpstr>
      <vt:lpstr>ΧΑΡΑΚΤΗΡΙΣΤΙΚΑ ΤΟΥ MENDELEY</vt:lpstr>
      <vt:lpstr>ΧΑΡΑΚΤΗΡΙΣΤΙΚΑ ΤΟΥ MENDELEY (2)</vt:lpstr>
      <vt:lpstr>Η ΕΠΙΦΑΝΕΙΑ ΕΡΓΑΣΙΑΣ ΤΟΥ MENDELEY</vt:lpstr>
      <vt:lpstr>Η ΕΠΙΦΑΝΕΙΑ ΕΡΓΑΣΙΑΣ ΤΟΥ MENDELEY (2)</vt:lpstr>
      <vt:lpstr>Η ΕΠΙΦΑΝΕΙΑ ΕΡΓΑΣΙΑΣ ΤΟΥ MENDELEY (3)</vt:lpstr>
      <vt:lpstr>Η ΕΠΙΦΑΝΕΙΑ ΕΡΓΑΣΙΑΣ ΤΟΥ MENDELEY (4)</vt:lpstr>
      <vt:lpstr>Η ΕΠΙΦΑΝΕΙΑ ΕΡΓΑΣΙΑΣ ΤΟΥ MENDELEY (5)</vt:lpstr>
      <vt:lpstr>ΒΙΒΛΙΟΓΡΑΦΙΚΕΣ ΑΝΑΦΟΡΕΣ  ΜΕ ΧΡΗΣΗ ΤΟΥ MENDELEY PLUG-IN</vt:lpstr>
      <vt:lpstr>ΕΙΣΑΓΩΓΗ ΒΙΒΛΙΟΓΡΑΦΙΚΩΝ ΑΝΑΦΟΡΩΝ ΣΤΟ WORD</vt:lpstr>
      <vt:lpstr>ΕΙΣΑΓΩΓΗ ΒΙΒΛΙΟΓΡΑΦΙΚΩΝ ΑΝΑΦΟΡΩΝ ΣΤΟ WORD (2)</vt:lpstr>
      <vt:lpstr>ΕΙΣΑΓΩΓΗ ΒΙΒΛΙΟΓΡΑΦΙΚΩΝ ΑΝΑΦΟΡΩΝ ΣΤΟ WORD (3)</vt:lpstr>
      <vt:lpstr>ΕΙΣΑΓΩΓΗ ΒΙΒΛΙΟΓΡΑΦΙΚΩΝ ΑΝΑΦΟΡΩΝ ΣΤΟ WORD  (4)</vt:lpstr>
      <vt:lpstr>ΕΙΣΑΓΩΓΗ ΒΙΒΛΙΟΓΡΑΦΙΚΩΝ ΑΝΑΦΟΡΩΝ ΣΤΟ WORD  (5)</vt:lpstr>
      <vt:lpstr>ΕΙΣΑΓΩΓΗ ΒΙΒΛΙΟΓΡΑΦΙΚΩΝ ΑΝΑΦΟΡΩΝ ΣΤΟ WORD  (6)</vt:lpstr>
      <vt:lpstr>ΕΙΣΑΓΩΓΗ ΒΙΒΛΙΟΓΡΑΦΙΚΩΝ ΑΝΑΦΟΡΩΝ ΣΤΟ WORD  (7)</vt:lpstr>
      <vt:lpstr>ΕΙΣΑΓΩΓΗ ΒΙΒΛΙΟΓΡΑΦΙΑΣ ΣΤΟ WORD</vt:lpstr>
      <vt:lpstr>ΕΙΣΑΓΩΓΗ ΒΙΒΛΙΟΓΡΑΦΙΑΣ ΣΤΟ WORD (2)</vt:lpstr>
      <vt:lpstr>ΔΙΑΧΕΙΡΙΣΗ ΒΙΒΛΙΟΓΡΑΦΙΚΩΝ ΑΝΑΦΟΡΩΝ ΜΕ ΤΟ WORD</vt:lpstr>
      <vt:lpstr>Ορισμένα στοιχεία για τη διαχείριση πηγών στο Word</vt:lpstr>
      <vt:lpstr>Δημιουργία πηγής</vt:lpstr>
      <vt:lpstr>Δημιουργία πηγής</vt:lpstr>
      <vt:lpstr>Δημιουργία πηγής (2)</vt:lpstr>
      <vt:lpstr>Προσθήκη παραπομπής στο κείμενο</vt:lpstr>
      <vt:lpstr>Δημιουργία βιβλιογραφίας</vt:lpstr>
      <vt:lpstr>Σύγκριση εργαλείων διαχείριση βιβλιογραφίας με ενσωματωμένο εργαλείο του Word</vt:lpstr>
      <vt:lpstr>Ευχαριστώ για την προσοχή σας!!!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 ΕΙΝΑΙ ΛΟΓΟΚΛΟΠΗ  ΚΑΙ  ΑΠΟΦΥΓΗ ΤΗΣ</dc:title>
  <dc:creator>Elena Argyropoulou</dc:creator>
  <cp:lastModifiedBy>Λογαριασμός Microsoft</cp:lastModifiedBy>
  <cp:revision>102</cp:revision>
  <dcterms:created xsi:type="dcterms:W3CDTF">2019-10-29T22:41:44Z</dcterms:created>
  <dcterms:modified xsi:type="dcterms:W3CDTF">2021-10-12T09:52:05Z</dcterms:modified>
</cp:coreProperties>
</file>