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85" r:id="rId4"/>
  </p:sldMasterIdLst>
  <p:notesMasterIdLst>
    <p:notesMasterId r:id="rId34"/>
  </p:notesMasterIdLst>
  <p:handoutMasterIdLst>
    <p:handoutMasterId r:id="rId35"/>
  </p:handoutMasterIdLst>
  <p:sldIdLst>
    <p:sldId id="282" r:id="rId5"/>
    <p:sldId id="257" r:id="rId6"/>
    <p:sldId id="286" r:id="rId7"/>
    <p:sldId id="291" r:id="rId8"/>
    <p:sldId id="292" r:id="rId9"/>
    <p:sldId id="287" r:id="rId10"/>
    <p:sldId id="288" r:id="rId11"/>
    <p:sldId id="289" r:id="rId12"/>
    <p:sldId id="293" r:id="rId13"/>
    <p:sldId id="312"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3" r:id="rId3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336600"/>
    <a:srgbClr val="A2D1F1"/>
    <a:srgbClr val="292929"/>
    <a:srgbClr val="993300"/>
    <a:srgbClr val="003399"/>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70" d="100"/>
          <a:sy n="70" d="100"/>
        </p:scale>
        <p:origin x="-1810"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4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48B31-552F-4C59-AC93-08D2AABB6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3C5F-DCED-4499-AB30-E2831E65353E}" type="datetimeFigureOut">
              <a:rPr lang="el-GR" smtClean="0"/>
              <a:pPr/>
              <a:t>6/3/2014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7977-39A1-4CF1-AEA8-AF002E1841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5</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29</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00800" y="1981200"/>
            <a:ext cx="2743200" cy="609600"/>
          </a:xfrm>
        </p:spPr>
        <p:txBody>
          <a:bodyPr/>
          <a:lstStyle>
            <a:lvl1pPr>
              <a:defRPr>
                <a:solidFill>
                  <a:schemeClr val="bg1"/>
                </a:solidFill>
              </a:defRPr>
            </a:lvl1pPr>
          </a:lstStyle>
          <a:p>
            <a:r>
              <a:rPr lang="en-US"/>
              <a:t>Main Title</a:t>
            </a:r>
          </a:p>
        </p:txBody>
      </p:sp>
      <p:sp>
        <p:nvSpPr>
          <p:cNvPr id="3075" name="Rectangle 3"/>
          <p:cNvSpPr>
            <a:spLocks noGrp="1" noChangeArrowheads="1"/>
          </p:cNvSpPr>
          <p:nvPr>
            <p:ph type="subTitle" idx="1"/>
          </p:nvPr>
        </p:nvSpPr>
        <p:spPr>
          <a:xfrm>
            <a:off x="6400800" y="2343150"/>
            <a:ext cx="3581400" cy="381000"/>
          </a:xfrm>
        </p:spPr>
        <p:txBody>
          <a:bodyPr/>
          <a:lstStyle>
            <a:lvl1pPr marL="0" indent="0">
              <a:buFontTx/>
              <a:buNone/>
              <a:defRPr sz="1600">
                <a:solidFill>
                  <a:schemeClr val="bg1"/>
                </a:solidFill>
              </a:defRPr>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r>
              <a:rPr lang="el-GR" smtClean="0"/>
              <a:t>ΠΑΣΧΑΛΟΥΔΗΣ ΔΗΜΗΤΡΗΣ</a:t>
            </a:r>
            <a:endParaRPr lang="en-US"/>
          </a:p>
        </p:txBody>
      </p:sp>
      <p:sp>
        <p:nvSpPr>
          <p:cNvPr id="3078" name="Rectangle 6"/>
          <p:cNvSpPr>
            <a:spLocks noGrp="1" noChangeArrowheads="1"/>
          </p:cNvSpPr>
          <p:nvPr>
            <p:ph type="sldNum" sz="quarter" idx="4"/>
          </p:nvPr>
        </p:nvSpPr>
        <p:spPr/>
        <p:txBody>
          <a:bodyPr/>
          <a:lstStyle>
            <a:lvl1pPr>
              <a:defRPr/>
            </a:lvl1pPr>
          </a:lstStyle>
          <a:p>
            <a:fld id="{D1F71853-E6C9-4225-A0B6-DF20863DB616}" type="slidenum">
              <a:rPr lang="en-US"/>
              <a:pPr/>
              <a:t>‹#›</a:t>
            </a:fld>
            <a:endParaRPr lang="en-US"/>
          </a:p>
        </p:txBody>
      </p:sp>
    </p:spTree>
    <p:controls>
      <p:control spid="3081" r:id="rId2" imgW="5638680" imgH="289548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6CFBEBDC-609F-499D-BAB1-9B5C0161D2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53F054CA-6AB9-4286-9635-9172EA8F8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31EA394-6E93-4355-A5B6-71FBEE6C52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646B11F-90A6-4AE6-8F64-E1B4EF7F07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7547ABB3-2D13-4DCF-B9BF-32DD0A7BB5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D58EE6AE-7B7F-434C-9E1D-8C11193126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FA275725-83E4-4BB9-B086-BFBED91747A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E862F150-11B8-4BB4-BD09-237C44A5BA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57FE7CAF-7A3E-4DE7-9DA3-28081EB5CA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35CD194B-EAA7-4DFC-A023-E17AFF293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7C7588E-A255-4658-AFD3-2884F6990B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8A0035F5-BE8E-44E5-9146-C742BA4323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D8A5D2C-1D5F-4948-8514-7CA941401D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37CBB07-13F7-4370-9C0C-B83CB9E8BC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F17BB9C-1379-4C21-BD57-017728AD3B2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B802B2B5-281B-4C72-A770-35F56DCC6B8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C63F267-C425-4B9A-83F3-01CB7F4586F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1BCFBD01-332D-4D7E-8A95-3B241388479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97CEEC13-243A-4DE2-9B78-5C4E9F68D57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56E64376-6FC9-4D91-B80C-B42F9D72AB6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21AFFD4E-7837-4C8B-8B45-E00292EAAA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D97B8E3A-C240-4F9E-A92E-C65E03D2AF1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28860ED-FDCB-4E1B-A604-2159C3E8D21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9C2E938B-A450-450E-96DC-DD20D9AB172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9C57DD7-6746-4D0E-BB87-99B36F901CA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6787F92-1236-4D06-B6CA-761C55C4B72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766BD38-89A0-4F7B-B6C5-E9FE44816A1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00800" y="1417638"/>
            <a:ext cx="1828800" cy="52117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1417638"/>
            <a:ext cx="5334000" cy="52117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C593E3AC-C747-463C-B6F6-CEBB3B336C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77972D3E-FD93-4A4F-89F4-7BD24561E1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11DD72DA-B666-4F68-B30A-CC65187BD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C2B50EE-89EB-4538-839E-3C732B2BA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A3B32BD-4341-4231-BC3B-E86CC55A48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69B0C-70F6-41AB-8781-51686390A880}" type="slidenum">
              <a:rPr lang="en-US"/>
              <a:pPr/>
              <a:t>‹#›</a:t>
            </a:fld>
            <a:endParaRPr lang="en-US"/>
          </a:p>
        </p:txBody>
      </p:sp>
    </p:spTree>
    <p:controls>
      <p:control spid="1036" r:id="rId14" imgW="3429000" imgH="1682640"/>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78B37E-4EC4-419C-93F5-EB7AD3A02BBF}" type="slidenum">
              <a:rPr lang="en-US"/>
              <a:pPr/>
              <a:t>‹#›</a:t>
            </a:fld>
            <a:endParaRPr lang="en-US"/>
          </a:p>
        </p:txBody>
      </p:sp>
      <p:sp>
        <p:nvSpPr>
          <p:cNvPr id="4405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5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2084D-9DCD-4895-8A18-A9414A43A70F}" type="slidenum">
              <a:rPr lang="en-US"/>
              <a:pPr/>
              <a:t>‹#›</a:t>
            </a:fld>
            <a:endParaRPr lang="en-US"/>
          </a:p>
        </p:txBody>
      </p:sp>
      <p:sp>
        <p:nvSpPr>
          <p:cNvPr id="6453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453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35.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35.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8" name="Picture 6" descr="C:\Users\acer\Desktop\master (2).jpg"/>
          <p:cNvPicPr>
            <a:picLocks noChangeAspect="1" noChangeArrowheads="1"/>
          </p:cNvPicPr>
          <p:nvPr/>
        </p:nvPicPr>
        <p:blipFill>
          <a:blip r:embed="rId2" cstate="print"/>
          <a:srcRect/>
          <a:stretch>
            <a:fillRect/>
          </a:stretch>
        </p:blipFill>
        <p:spPr bwMode="auto">
          <a:xfrm>
            <a:off x="3807529" y="5346000"/>
            <a:ext cx="5336471" cy="1512000"/>
          </a:xfrm>
          <a:prstGeom prst="rect">
            <a:avLst/>
          </a:prstGeom>
          <a:noFill/>
        </p:spPr>
      </p:pic>
      <p:sp>
        <p:nvSpPr>
          <p:cNvPr id="8" name="7 - TextBox"/>
          <p:cNvSpPr txBox="1"/>
          <p:nvPr/>
        </p:nvSpPr>
        <p:spPr>
          <a:xfrm>
            <a:off x="0" y="381000"/>
            <a:ext cx="7315200" cy="4154984"/>
          </a:xfrm>
          <a:prstGeom prst="rect">
            <a:avLst/>
          </a:prstGeom>
          <a:solidFill>
            <a:schemeClr val="bg1"/>
          </a:solidFill>
        </p:spPr>
        <p:txBody>
          <a:bodyPr wrap="square" rtlCol="0">
            <a:spAutoFit/>
          </a:bodyPr>
          <a:lstStyle/>
          <a:p>
            <a:pPr algn="r"/>
            <a:endParaRPr lang="en-US" sz="2000" dirty="0" smtClean="0">
              <a:latin typeface="Tahoma" pitchFamily="34" charset="0"/>
              <a:ea typeface="Tahoma" pitchFamily="34" charset="0"/>
              <a:cs typeface="Tahoma" pitchFamily="34" charset="0"/>
            </a:endParaRPr>
          </a:p>
          <a:p>
            <a:pPr algn="r"/>
            <a:r>
              <a:rPr lang="el-GR" sz="2000" dirty="0" smtClean="0">
                <a:latin typeface="Tahoma" pitchFamily="34" charset="0"/>
                <a:ea typeface="Tahoma" pitchFamily="34" charset="0"/>
                <a:cs typeface="Tahoma" pitchFamily="34" charset="0"/>
              </a:rPr>
              <a:t>ΔΗΜΗΤΡΗΣ ΠΑΣΧΑΛΟΥΔΗΣ</a:t>
            </a:r>
          </a:p>
          <a:p>
            <a:pPr algn="r"/>
            <a:endParaRPr lang="el-GR" sz="2000" dirty="0" smtClean="0">
              <a:latin typeface="Tahoma" pitchFamily="34" charset="0"/>
              <a:ea typeface="Tahoma" pitchFamily="34" charset="0"/>
              <a:cs typeface="Tahoma" pitchFamily="34" charset="0"/>
            </a:endParaRPr>
          </a:p>
          <a:p>
            <a:pPr algn="r"/>
            <a:r>
              <a:rPr lang="el-GR" sz="3600" dirty="0" smtClean="0">
                <a:solidFill>
                  <a:srgbClr val="FF3300"/>
                </a:solidFill>
                <a:latin typeface="Tahoma" pitchFamily="34" charset="0"/>
                <a:ea typeface="Tahoma" pitchFamily="34" charset="0"/>
                <a:cs typeface="Tahoma" pitchFamily="34" charset="0"/>
              </a:rPr>
              <a:t>Μάρκετινγκ</a:t>
            </a:r>
          </a:p>
          <a:p>
            <a:pPr algn="r"/>
            <a:r>
              <a:rPr lang="el-GR" sz="2800" dirty="0" smtClean="0">
                <a:latin typeface="Tahoma" pitchFamily="34" charset="0"/>
                <a:ea typeface="Tahoma" pitchFamily="34" charset="0"/>
                <a:cs typeface="Tahoma" pitchFamily="34" charset="0"/>
              </a:rPr>
              <a:t>Όσα πρέπει να γνωρίζετε </a:t>
            </a:r>
          </a:p>
          <a:p>
            <a:pPr algn="r"/>
            <a:r>
              <a:rPr lang="el-GR" sz="2800" dirty="0" smtClean="0">
                <a:latin typeface="Tahoma" pitchFamily="34" charset="0"/>
                <a:ea typeface="Tahoma" pitchFamily="34" charset="0"/>
                <a:cs typeface="Tahoma" pitchFamily="34" charset="0"/>
              </a:rPr>
              <a:t>και δεν έχετε ρωτήσει</a:t>
            </a:r>
            <a:endParaRPr lang="en-US"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a:latin typeface="Tahoma" pitchFamily="34" charset="0"/>
              <a:ea typeface="Tahoma" pitchFamily="34" charset="0"/>
              <a:cs typeface="Tahom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81000" y="726000"/>
            <a:ext cx="2304709" cy="3236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867400" y="3962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sz="half" idx="2"/>
          </p:nvPr>
        </p:nvSpPr>
        <p:spPr>
          <a:xfrm>
            <a:off x="228600" y="1219200"/>
            <a:ext cx="8763000" cy="5334000"/>
          </a:xfrm>
        </p:spPr>
        <p:txBody>
          <a:bodyPr/>
          <a:lstStyle/>
          <a:p>
            <a:pPr algn="ctr"/>
            <a:r>
              <a:rPr lang="el-GR" sz="2200" dirty="0" smtClean="0">
                <a:latin typeface="Times New Roman" pitchFamily="18" charset="0"/>
                <a:cs typeface="Times New Roman" pitchFamily="18" charset="0"/>
              </a:rPr>
              <a:t>Η</a:t>
            </a:r>
            <a:r>
              <a:rPr lang="el-GR" sz="2200" b="1" dirty="0" smtClean="0">
                <a:latin typeface="Times New Roman" pitchFamily="18" charset="0"/>
                <a:cs typeface="Times New Roman" pitchFamily="18" charset="0"/>
              </a:rPr>
              <a:t> αξία</a:t>
            </a:r>
            <a:r>
              <a:rPr lang="el-GR" sz="2200" dirty="0" smtClean="0">
                <a:latin typeface="Times New Roman" pitchFamily="18" charset="0"/>
                <a:cs typeface="Times New Roman" pitchFamily="18" charset="0"/>
              </a:rPr>
              <a:t> για τον πελάτη είναι το αποτέλεσμα της διαφοράς μεταξύ της αξίας που αποκτά ο πελάτης από την κατοχή και τη χρήση ενός προϊόντος και τα χρήματα που ξόδεψε (κόστος) για να το αποκτήσει</a:t>
            </a:r>
          </a:p>
          <a:p>
            <a:pPr algn="ctr"/>
            <a:r>
              <a:rPr lang="el-GR" sz="2200" dirty="0" smtClean="0">
                <a:latin typeface="Times New Roman" pitchFamily="18" charset="0"/>
                <a:cs typeface="Times New Roman" pitchFamily="18" charset="0"/>
              </a:rPr>
              <a:t>Η</a:t>
            </a:r>
            <a:r>
              <a:rPr lang="el-GR" sz="2200" b="1" dirty="0" smtClean="0">
                <a:latin typeface="Times New Roman" pitchFamily="18" charset="0"/>
                <a:cs typeface="Times New Roman" pitchFamily="18" charset="0"/>
              </a:rPr>
              <a:t> ικανοποίηση</a:t>
            </a:r>
            <a:r>
              <a:rPr lang="el-GR" sz="2200" dirty="0" smtClean="0">
                <a:latin typeface="Times New Roman" pitchFamily="18" charset="0"/>
                <a:cs typeface="Times New Roman" pitchFamily="18" charset="0"/>
              </a:rPr>
              <a:t> του πελάτη εξαρτάται από τη δική του προσωπική αντίληψη, η οποία είναι συνάρτηση των προσδοκιών του</a:t>
            </a:r>
          </a:p>
          <a:p>
            <a:pPr algn="ctr"/>
            <a:r>
              <a:rPr lang="el-GR" sz="2200" b="1" dirty="0" smtClean="0">
                <a:latin typeface="Times New Roman" pitchFamily="18" charset="0"/>
                <a:cs typeface="Times New Roman" pitchFamily="18" charset="0"/>
              </a:rPr>
              <a:t>Ανταλλαγή</a:t>
            </a:r>
            <a:r>
              <a:rPr lang="el-GR" sz="2200" dirty="0" smtClean="0">
                <a:latin typeface="Times New Roman" pitchFamily="18" charset="0"/>
                <a:cs typeface="Times New Roman" pitchFamily="18" charset="0"/>
              </a:rPr>
              <a:t> είναι η διαδικασία/ενέργεια απόκτησης ενός επιθυμητού αγαθού από κάποιον στον οποίο προσφέρεται κάτι σε ανταπόδοση </a:t>
            </a:r>
          </a:p>
          <a:p>
            <a:pPr algn="ctr"/>
            <a:r>
              <a:rPr lang="el-GR" sz="2200" b="1" dirty="0" smtClean="0">
                <a:latin typeface="Times New Roman" pitchFamily="18" charset="0"/>
                <a:cs typeface="Times New Roman" pitchFamily="18" charset="0"/>
              </a:rPr>
              <a:t>Συναλλαγή</a:t>
            </a:r>
            <a:r>
              <a:rPr lang="el-GR" sz="2200" dirty="0" smtClean="0">
                <a:latin typeface="Times New Roman" pitchFamily="18" charset="0"/>
                <a:cs typeface="Times New Roman" pitchFamily="18" charset="0"/>
              </a:rPr>
              <a:t> είναι η μονάδα μέτρησης της ανταλλαγής </a:t>
            </a:r>
          </a:p>
          <a:p>
            <a:pPr algn="ctr"/>
            <a:r>
              <a:rPr lang="el-GR" sz="2200" b="1" dirty="0" smtClean="0">
                <a:latin typeface="Times New Roman" pitchFamily="18" charset="0"/>
                <a:cs typeface="Times New Roman" pitchFamily="18" charset="0"/>
              </a:rPr>
              <a:t>Αγορά</a:t>
            </a:r>
            <a:r>
              <a:rPr lang="el-GR" sz="2200" dirty="0" smtClean="0">
                <a:latin typeface="Times New Roman" pitchFamily="18" charset="0"/>
                <a:cs typeface="Times New Roman" pitchFamily="18" charset="0"/>
              </a:rPr>
              <a:t> είναι το σύνολο των δυνητικών (τωρινών και μελλοντικών) αγοραστών ενός αγαθού, δηλαδή είναι όλοι αυτοί που έχουν μια συγκεκριμένη ανάγκη/επιθυμία, που έχει τη δυνατότητα να ικανοποιηθεί με συναλλαγές και σχέσεις </a:t>
            </a:r>
          </a:p>
          <a:p>
            <a:pPr algn="ctr"/>
            <a:r>
              <a:rPr lang="el-GR" sz="2200" dirty="0" smtClean="0">
                <a:latin typeface="Times New Roman" pitchFamily="18" charset="0"/>
                <a:cs typeface="Times New Roman" pitchFamily="18" charset="0"/>
              </a:rPr>
              <a:t>Το</a:t>
            </a:r>
            <a:r>
              <a:rPr lang="el-GR" sz="2200" b="1" dirty="0" smtClean="0">
                <a:latin typeface="Times New Roman" pitchFamily="18" charset="0"/>
                <a:cs typeface="Times New Roman" pitchFamily="18" charset="0"/>
              </a:rPr>
              <a:t> μάρκετινγκ </a:t>
            </a:r>
            <a:r>
              <a:rPr lang="el-GR" sz="2200" dirty="0" smtClean="0">
                <a:latin typeface="Times New Roman" pitchFamily="18" charset="0"/>
                <a:cs typeface="Times New Roman" pitchFamily="18" charset="0"/>
              </a:rPr>
              <a:t>ξεπερνά την παλιά έννοια της αγοράς και αντιμετωπίζει τους πωλητές σαν ένα κλάδο οικονομικής δραστηριότητας και τους καταναλωτές/πελάτες σαν αγορά </a:t>
            </a:r>
            <a:endParaRPr lang="el-GR" sz="2200" dirty="0">
              <a:latin typeface="Times New Roman" pitchFamily="18" charset="0"/>
              <a:cs typeface="Times New Roman" pitchFamily="18" charset="0"/>
            </a:endParaRPr>
          </a:p>
        </p:txBody>
      </p:sp>
      <p:sp>
        <p:nvSpPr>
          <p:cNvPr id="7" name="6 - TextBox"/>
          <p:cNvSpPr txBox="1"/>
          <p:nvPr/>
        </p:nvSpPr>
        <p:spPr>
          <a:xfrm>
            <a:off x="0" y="0"/>
            <a:ext cx="6858000" cy="1138773"/>
          </a:xfrm>
          <a:prstGeom prst="rect">
            <a:avLst/>
          </a:prstGeom>
          <a:noFill/>
        </p:spPr>
        <p:txBody>
          <a:bodyPr wrap="square" rtlCol="0">
            <a:spAutoFit/>
          </a:bodyPr>
          <a:lstStyle/>
          <a:p>
            <a:r>
              <a:rPr lang="el-GR" sz="3200" b="1" dirty="0" smtClean="0">
                <a:solidFill>
                  <a:schemeClr val="bg1"/>
                </a:solidFill>
                <a:latin typeface="Times New Roman" pitchFamily="18" charset="0"/>
                <a:cs typeface="Times New Roman" pitchFamily="18" charset="0"/>
              </a:rPr>
              <a:t>Οι βασικές έννοιες του μάρκετινγκ</a:t>
            </a:r>
          </a:p>
          <a:p>
            <a:r>
              <a:rPr lang="el-GR" b="1" dirty="0" smtClean="0">
                <a:solidFill>
                  <a:schemeClr val="bg1"/>
                </a:solidFill>
                <a:latin typeface="Times New Roman" pitchFamily="18" charset="0"/>
                <a:cs typeface="Times New Roman" pitchFamily="18" charset="0"/>
              </a:rPr>
              <a:t> </a:t>
            </a:r>
            <a:r>
              <a:rPr lang="el-GR" b="1" i="1" dirty="0" smtClean="0">
                <a:solidFill>
                  <a:schemeClr val="bg1"/>
                </a:solidFill>
                <a:latin typeface="Times New Roman" pitchFamily="18" charset="0"/>
                <a:cs typeface="Times New Roman" pitchFamily="18" charset="0"/>
              </a:rPr>
              <a:t>συνέχεια</a:t>
            </a:r>
          </a:p>
          <a:p>
            <a:endParaRPr lang="el-G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6248400" cy="990600"/>
          </a:xfrm>
        </p:spPr>
        <p:txBody>
          <a:bodyPr/>
          <a:lstStyle/>
          <a:p>
            <a:r>
              <a:rPr lang="el-GR" sz="3200" b="1" dirty="0" smtClean="0">
                <a:solidFill>
                  <a:schemeClr val="bg1"/>
                </a:solidFill>
                <a:latin typeface="Times New Roman" pitchFamily="18" charset="0"/>
                <a:cs typeface="Times New Roman" pitchFamily="18" charset="0"/>
              </a:rPr>
              <a:t>Το βασικό σύστημα μάρκετινγκ</a:t>
            </a:r>
            <a:endParaRPr lang="el-GR" sz="32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762000" y="1143000"/>
            <a:ext cx="7772400" cy="4876800"/>
          </a:xfrm>
          <a:prstGeom prst="rect">
            <a:avLst/>
          </a:prstGeom>
          <a:solidFill>
            <a:schemeClr val="accent1"/>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457200" y="1447800"/>
            <a:ext cx="8458200" cy="4876800"/>
          </a:xfrm>
          <a:prstGeom prst="rect">
            <a:avLst/>
          </a:prstGeom>
          <a:noFill/>
          <a:ln w="9525">
            <a:noFill/>
            <a:miter lim="800000"/>
            <a:headEnd/>
            <a:tailEnd/>
          </a:ln>
        </p:spPr>
      </p:pic>
      <p:sp>
        <p:nvSpPr>
          <p:cNvPr id="7" name="6 - TextBox"/>
          <p:cNvSpPr txBox="1"/>
          <p:nvPr/>
        </p:nvSpPr>
        <p:spPr>
          <a:xfrm>
            <a:off x="-228600" y="0"/>
            <a:ext cx="6858000" cy="1138773"/>
          </a:xfrm>
          <a:prstGeom prst="rect">
            <a:avLst/>
          </a:prstGeom>
          <a:noFill/>
        </p:spPr>
        <p:txBody>
          <a:bodyPr wrap="square" rtlCol="0">
            <a:spAutoFit/>
          </a:bodyPr>
          <a:lstStyle/>
          <a:p>
            <a:r>
              <a:rPr lang="el-GR" sz="3200" b="1" dirty="0" smtClean="0">
                <a:solidFill>
                  <a:schemeClr val="bg1"/>
                </a:solidFill>
                <a:latin typeface="Times New Roman" pitchFamily="18" charset="0"/>
                <a:cs typeface="Times New Roman" pitchFamily="18" charset="0"/>
              </a:rPr>
              <a:t>Το βασικό σύστημα μάρκετινγκ</a:t>
            </a:r>
          </a:p>
          <a:p>
            <a:r>
              <a:rPr lang="el-GR" b="1" dirty="0" smtClean="0">
                <a:solidFill>
                  <a:schemeClr val="bg1"/>
                </a:solidFill>
                <a:latin typeface="Times New Roman" pitchFamily="18" charset="0"/>
                <a:cs typeface="Times New Roman" pitchFamily="18" charset="0"/>
              </a:rPr>
              <a:t> </a:t>
            </a:r>
            <a:r>
              <a:rPr lang="el-GR" b="1" i="1" dirty="0" smtClean="0">
                <a:solidFill>
                  <a:schemeClr val="bg1"/>
                </a:solidFill>
                <a:latin typeface="Times New Roman" pitchFamily="18" charset="0"/>
                <a:cs typeface="Times New Roman" pitchFamily="18" charset="0"/>
              </a:rPr>
              <a:t>συνέχεια</a:t>
            </a:r>
          </a:p>
          <a:p>
            <a:endParaRPr lang="el-GR"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96962"/>
          </a:xfrm>
        </p:spPr>
        <p:txBody>
          <a:bodyPr/>
          <a:lstStyle/>
          <a:p>
            <a:r>
              <a:rPr lang="el-GR" sz="2300" b="1" dirty="0" smtClean="0">
                <a:solidFill>
                  <a:schemeClr val="bg1"/>
                </a:solidFill>
                <a:latin typeface="Times New Roman" pitchFamily="18" charset="0"/>
                <a:cs typeface="Times New Roman" pitchFamily="18" charset="0"/>
              </a:rPr>
              <a:t>Προσανατολισμοί κάτω από τους οποίους οι εταιρείες </a:t>
            </a:r>
            <a:br>
              <a:rPr lang="el-GR" sz="2300" b="1" dirty="0" smtClean="0">
                <a:solidFill>
                  <a:schemeClr val="bg1"/>
                </a:solidFill>
                <a:latin typeface="Times New Roman" pitchFamily="18" charset="0"/>
                <a:cs typeface="Times New Roman" pitchFamily="18" charset="0"/>
              </a:rPr>
            </a:br>
            <a:r>
              <a:rPr lang="el-GR" sz="2300" b="1" dirty="0" smtClean="0">
                <a:solidFill>
                  <a:schemeClr val="bg1"/>
                </a:solidFill>
                <a:latin typeface="Times New Roman" pitchFamily="18" charset="0"/>
                <a:cs typeface="Times New Roman" pitchFamily="18" charset="0"/>
              </a:rPr>
              <a:t>υλοποιούν τις δικές τους δραστηριότητες μάρκετινγκ</a:t>
            </a:r>
            <a:endParaRPr lang="el-GR" sz="2300" b="1" dirty="0">
              <a:solidFill>
                <a:schemeClr val="bg1"/>
              </a:solidFill>
              <a:latin typeface="Times New Roman" pitchFamily="18" charset="0"/>
              <a:cs typeface="Times New Roman" pitchFamily="18" charset="0"/>
            </a:endParaRPr>
          </a:p>
        </p:txBody>
      </p:sp>
      <p:sp>
        <p:nvSpPr>
          <p:cNvPr id="26625" name="Rectangle 1"/>
          <p:cNvSpPr>
            <a:spLocks noGrp="1" noChangeArrowheads="1"/>
          </p:cNvSpPr>
          <p:nvPr>
            <p:ph idx="1"/>
          </p:nvPr>
        </p:nvSpPr>
        <p:spPr bwMode="auto">
          <a:xfrm>
            <a:off x="762000" y="1983432"/>
            <a:ext cx="729254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 typeface="Wingdings" pitchFamily="2" charset="2"/>
              <a:buChar char="ü"/>
              <a:tabLst>
                <a:tab pos="1600200" algn="l"/>
              </a:tabLst>
            </a:pPr>
            <a:r>
              <a:rPr lang="el-GR" dirty="0" smtClean="0">
                <a:latin typeface="Times New Roman" pitchFamily="18" charset="0"/>
                <a:ea typeface="Times New Roman" pitchFamily="18" charset="0"/>
                <a:cs typeface="Times New Roman" pitchFamily="18" charset="0"/>
              </a:rPr>
              <a:t> Π</a:t>
            </a: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ροσανατολισμός στην </a:t>
            </a:r>
            <a:r>
              <a:rPr kumimoji="0" lang="el-GR"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παραγωγή</a:t>
            </a:r>
            <a:endParaRPr kumimoji="0" lang="el-GR" b="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 typeface="Wingdings" pitchFamily="2" charset="2"/>
              <a:buChar char="ü"/>
              <a:tabLst>
                <a:tab pos="1600200" algn="l"/>
              </a:tabLst>
            </a:pPr>
            <a:r>
              <a:rPr lang="el-GR" dirty="0" smtClean="0">
                <a:latin typeface="Times New Roman" pitchFamily="18" charset="0"/>
                <a:ea typeface="Times New Roman" pitchFamily="18" charset="0"/>
                <a:cs typeface="Times New Roman" pitchFamily="18" charset="0"/>
              </a:rPr>
              <a:t> Π</a:t>
            </a: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ροσανατολισμός στο </a:t>
            </a:r>
            <a:r>
              <a:rPr kumimoji="0" lang="el-GR"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προϊόν</a:t>
            </a:r>
            <a:endParaRPr kumimoji="0" lang="el-GR" b="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 typeface="Wingdings" pitchFamily="2" charset="2"/>
              <a:buChar char="ü"/>
              <a:tabLst>
                <a:tab pos="1600200" algn="l"/>
              </a:tabLst>
            </a:pP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Προσανατολισμός στην </a:t>
            </a:r>
            <a:r>
              <a:rPr kumimoji="0" lang="el-GR"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πώληση</a:t>
            </a:r>
            <a:endParaRPr kumimoji="0" lang="el-GR" b="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 typeface="Wingdings" pitchFamily="2" charset="2"/>
              <a:buChar char="ü"/>
              <a:tabLst>
                <a:tab pos="1600200" algn="l"/>
              </a:tabLst>
            </a:pP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Προσανατολισμός στην </a:t>
            </a:r>
            <a:r>
              <a:rPr kumimoji="0" lang="el-GR"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αγορά</a:t>
            </a:r>
            <a:endParaRPr kumimoji="0" lang="el-GR"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 typeface="Wingdings" pitchFamily="2" charset="2"/>
              <a:buChar char="ü"/>
              <a:tabLst>
                <a:tab pos="1600200" algn="l"/>
              </a:tabLst>
            </a:pP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Προσανατολισμός στην </a:t>
            </a:r>
            <a:r>
              <a:rPr kumimoji="0" lang="el-GR"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κοινωνία</a:t>
            </a:r>
            <a:r>
              <a:rPr kumimoji="0" lang="el-GR"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0"/>
            <a:ext cx="6248400" cy="1066800"/>
          </a:xfrm>
        </p:spPr>
        <p:txBody>
          <a:bodyPr/>
          <a:lstStyle/>
          <a:p>
            <a:r>
              <a:rPr lang="el-GR" sz="3200" b="1" dirty="0" smtClean="0">
                <a:solidFill>
                  <a:schemeClr val="bg1"/>
                </a:solidFill>
                <a:latin typeface="Times New Roman" pitchFamily="18" charset="0"/>
                <a:cs typeface="Times New Roman" pitchFamily="18" charset="0"/>
              </a:rPr>
              <a:t>Προσανατολισμός του μάρκετινγκ στην παραγωγή</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1600200"/>
            <a:ext cx="8458200" cy="5029200"/>
          </a:xfrm>
        </p:spPr>
        <p:txBody>
          <a:bodyPr/>
          <a:lstStyle/>
          <a:p>
            <a:pPr marL="0" indent="0" algn="ctr">
              <a:buNone/>
            </a:pPr>
            <a:r>
              <a:rPr lang="el-GR" sz="2800" dirty="0" smtClean="0">
                <a:latin typeface="Times New Roman" pitchFamily="18" charset="0"/>
                <a:cs typeface="Times New Roman" pitchFamily="18" charset="0"/>
              </a:rPr>
              <a:t>Ο προσανατολισμός του μάρκετινγκ στην παραγωγή είναι επιβεβλημένος σε </a:t>
            </a:r>
            <a:r>
              <a:rPr lang="el-GR" sz="2800" u="sng" dirty="0" smtClean="0">
                <a:latin typeface="Times New Roman" pitchFamily="18" charset="0"/>
                <a:cs typeface="Times New Roman" pitchFamily="18" charset="0"/>
              </a:rPr>
              <a:t>δύο</a:t>
            </a:r>
            <a:r>
              <a:rPr lang="el-GR" sz="2800" dirty="0" smtClean="0">
                <a:latin typeface="Times New Roman" pitchFamily="18" charset="0"/>
                <a:cs typeface="Times New Roman" pitchFamily="18" charset="0"/>
              </a:rPr>
              <a:t> περιπτώσεις: </a:t>
            </a:r>
          </a:p>
          <a:p>
            <a:pPr marL="0" indent="0" algn="ctr">
              <a:buNone/>
            </a:pPr>
            <a:endParaRPr lang="el-GR" sz="1000" dirty="0" smtClean="0">
              <a:latin typeface="Times New Roman" pitchFamily="18" charset="0"/>
              <a:cs typeface="Times New Roman" pitchFamily="18" charset="0"/>
            </a:endParaRPr>
          </a:p>
          <a:p>
            <a:pPr algn="ctr">
              <a:buNone/>
            </a:pPr>
            <a:r>
              <a:rPr lang="el-GR" sz="3000" dirty="0" smtClean="0">
                <a:latin typeface="Times New Roman" pitchFamily="18" charset="0"/>
                <a:cs typeface="Times New Roman" pitchFamily="18" charset="0"/>
              </a:rPr>
              <a:t>α) Η ζήτηση για ένα προϊόν είναι μεγαλύτερη από την προσφορά του και η εταιρεία πρέπει να βρει τρόπους να αυξήσει την παραγωγή του </a:t>
            </a:r>
          </a:p>
          <a:p>
            <a:pPr algn="ctr">
              <a:buNone/>
            </a:pPr>
            <a:r>
              <a:rPr lang="el-GR" sz="3000" dirty="0" smtClean="0">
                <a:latin typeface="Times New Roman" pitchFamily="18" charset="0"/>
                <a:cs typeface="Times New Roman" pitchFamily="18" charset="0"/>
              </a:rPr>
              <a:t>β) Το προϊόν έχει μεγάλο κόστος παραγωγής και θα πρέπει να μειωθεί μέσω της αύξησης της παραγωγικότητας</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152400"/>
            <a:ext cx="6019800" cy="1295400"/>
          </a:xfrm>
        </p:spPr>
        <p:txBody>
          <a:bodyPr/>
          <a:lstStyle/>
          <a:p>
            <a:r>
              <a:rPr lang="el-GR" sz="3000" b="1" dirty="0" smtClean="0">
                <a:solidFill>
                  <a:schemeClr val="bg1"/>
                </a:solidFill>
                <a:latin typeface="Times New Roman" pitchFamily="18" charset="0"/>
                <a:cs typeface="Times New Roman" pitchFamily="18" charset="0"/>
              </a:rPr>
              <a:t>Προσανατολισμός του μάρκετινγκ </a:t>
            </a:r>
            <a:br>
              <a:rPr lang="el-GR" sz="3000" b="1" dirty="0" smtClean="0">
                <a:solidFill>
                  <a:schemeClr val="bg1"/>
                </a:solidFill>
                <a:latin typeface="Times New Roman" pitchFamily="18" charset="0"/>
                <a:cs typeface="Times New Roman" pitchFamily="18" charset="0"/>
              </a:rPr>
            </a:br>
            <a:r>
              <a:rPr lang="el-GR" sz="3000" b="1" dirty="0" smtClean="0">
                <a:solidFill>
                  <a:schemeClr val="bg1"/>
                </a:solidFill>
                <a:latin typeface="Times New Roman" pitchFamily="18" charset="0"/>
                <a:cs typeface="Times New Roman" pitchFamily="18" charset="0"/>
              </a:rPr>
              <a:t>στο προϊόν</a:t>
            </a:r>
            <a:endParaRPr lang="el-GR" sz="30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458200" cy="4876800"/>
          </a:xfrm>
        </p:spPr>
        <p:txBody>
          <a:bodyPr/>
          <a:lstStyle/>
          <a:p>
            <a:pPr algn="ctr">
              <a:buNone/>
            </a:pPr>
            <a:r>
              <a:rPr lang="el-GR" dirty="0" smtClean="0">
                <a:latin typeface="Times New Roman" pitchFamily="18" charset="0"/>
                <a:cs typeface="Times New Roman" pitchFamily="18" charset="0"/>
              </a:rPr>
              <a:t>   Οι εταιρείες που ακολουθούν αυτό τον προσανατολισμό πιστεύουν ότι οι καταναλωτές θα προτιμήσουν τα προϊόντα που προσφέρουν καλύτερη ποιότητα ή απόδοση ή καινοτομικά χαρακτηριστικά. Ο προσανατολισμός στο προϊόν οδηγεί σε λανθασμένο σχεδιασμό του προϊόντος, σε «μυωπία μάρκετινγκ» και την αδικαιολόγητη επικέντρωση στο προϊόν παρά στην ανάγκη</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868362"/>
          </a:xfrm>
        </p:spPr>
        <p:txBody>
          <a:bodyPr/>
          <a:lstStyle/>
          <a:p>
            <a:r>
              <a:rPr lang="el-GR" sz="3200" b="1" dirty="0" smtClean="0">
                <a:solidFill>
                  <a:schemeClr val="bg1"/>
                </a:solidFill>
                <a:latin typeface="Times New Roman" pitchFamily="18" charset="0"/>
                <a:cs typeface="Times New Roman" pitchFamily="18" charset="0"/>
              </a:rPr>
              <a:t>Προσανατολισμός του μάρκετινγκ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στην πώληση</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914400" y="1828800"/>
            <a:ext cx="7315200" cy="4191000"/>
          </a:xfrm>
        </p:spPr>
        <p:txBody>
          <a:bodyPr/>
          <a:lstStyle/>
          <a:p>
            <a:pPr algn="ctr">
              <a:buNone/>
            </a:pPr>
            <a:endParaRPr lang="el-GR" sz="1100" u="sng" dirty="0" smtClean="0"/>
          </a:p>
          <a:p>
            <a:pPr algn="ctr">
              <a:buNone/>
            </a:pPr>
            <a:r>
              <a:rPr lang="el-GR" sz="3000" u="sng" dirty="0" smtClean="0">
                <a:latin typeface="Times New Roman" pitchFamily="18" charset="0"/>
                <a:cs typeface="Times New Roman" pitchFamily="18" charset="0"/>
              </a:rPr>
              <a:t>Στόχος:</a:t>
            </a:r>
            <a:r>
              <a:rPr lang="el-GR" sz="3000" dirty="0" smtClean="0">
                <a:latin typeface="Times New Roman" pitchFamily="18" charset="0"/>
                <a:cs typeface="Times New Roman" pitchFamily="18" charset="0"/>
              </a:rPr>
              <a:t> </a:t>
            </a:r>
          </a:p>
          <a:p>
            <a:pPr algn="ctr">
              <a:buNone/>
            </a:pPr>
            <a:endParaRPr lang="el-GR" sz="800" dirty="0" smtClean="0">
              <a:latin typeface="Times New Roman" pitchFamily="18" charset="0"/>
              <a:cs typeface="Times New Roman" pitchFamily="18" charset="0"/>
            </a:endParaRPr>
          </a:p>
          <a:p>
            <a:pPr marL="0" indent="0" algn="ctr">
              <a:buNone/>
            </a:pPr>
            <a:r>
              <a:rPr lang="el-GR" sz="3000" dirty="0" smtClean="0">
                <a:latin typeface="Times New Roman" pitchFamily="18" charset="0"/>
                <a:cs typeface="Times New Roman" pitchFamily="18" charset="0"/>
              </a:rPr>
              <a:t>Να πουλήσουμε ό,τι φτιάχνουμε, παρά να φτιάξουμε ό,τι μπορούμε να πουλήσουμε</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6200"/>
            <a:ext cx="8763000" cy="914400"/>
          </a:xfrm>
        </p:spPr>
        <p:txBody>
          <a:bodyPr/>
          <a:lstStyle/>
          <a:p>
            <a:r>
              <a:rPr lang="el-GR" sz="3200" b="1" dirty="0" smtClean="0">
                <a:solidFill>
                  <a:schemeClr val="bg1"/>
                </a:solidFill>
                <a:latin typeface="Times New Roman" pitchFamily="18" charset="0"/>
                <a:cs typeface="Times New Roman" pitchFamily="18" charset="0"/>
              </a:rPr>
              <a:t>Προσανατολισμός του μάρκετινγκ</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 στην αγορά</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905000"/>
            <a:ext cx="8534400" cy="4343400"/>
          </a:xfrm>
        </p:spPr>
        <p:txBody>
          <a:bodyPr/>
          <a:lstStyle/>
          <a:p>
            <a:pPr marL="0" indent="0" algn="ctr">
              <a:buNone/>
            </a:pPr>
            <a:r>
              <a:rPr lang="el-GR" dirty="0" smtClean="0">
                <a:latin typeface="Times New Roman" pitchFamily="18" charset="0"/>
                <a:cs typeface="Times New Roman" pitchFamily="18" charset="0"/>
              </a:rPr>
              <a:t>Η επιτυχία βρίσκεται στον καθορισμό των αναγκών και των επιθυμιών των αγορών - στόχων και την ικανοποίησή τους με πιο αποτελεσματικό τρόπο απ’ αυτόν των ανταγωνιστών. Ο προσανατολισμός στην αγορά υποχρεώνει την επιχείρηση να καθορίσει τις ανάγκες του καταναλωτή από τη δικιά του σκοπιά και όχι από τη δική της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0"/>
            <a:ext cx="6553200" cy="990600"/>
          </a:xfrm>
        </p:spPr>
        <p:txBody>
          <a:bodyPr/>
          <a:lstStyle/>
          <a:p>
            <a:r>
              <a:rPr lang="el-GR" sz="3400" b="1" dirty="0" smtClean="0">
                <a:solidFill>
                  <a:schemeClr val="bg1"/>
                </a:solidFill>
                <a:latin typeface="Times New Roman" pitchFamily="18" charset="0"/>
                <a:cs typeface="Times New Roman" pitchFamily="18" charset="0"/>
              </a:rPr>
              <a:t>Η έννοια της πώλησης </a:t>
            </a:r>
            <a:br>
              <a:rPr lang="el-GR" sz="3400" b="1" dirty="0" smtClean="0">
                <a:solidFill>
                  <a:schemeClr val="bg1"/>
                </a:solidFill>
                <a:latin typeface="Times New Roman" pitchFamily="18" charset="0"/>
                <a:cs typeface="Times New Roman" pitchFamily="18" charset="0"/>
              </a:rPr>
            </a:br>
            <a:r>
              <a:rPr lang="el-GR" sz="3400" b="1" dirty="0" smtClean="0">
                <a:solidFill>
                  <a:schemeClr val="bg1"/>
                </a:solidFill>
                <a:latin typeface="Times New Roman" pitchFamily="18" charset="0"/>
                <a:cs typeface="Times New Roman" pitchFamily="18" charset="0"/>
              </a:rPr>
              <a:t>και η έννοια μάρκετινγκ</a:t>
            </a:r>
            <a:endParaRPr lang="el-GR" sz="34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381000" y="1371600"/>
            <a:ext cx="8610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28600" y="1066800"/>
            <a:ext cx="8534400" cy="838200"/>
          </a:xfrm>
        </p:spPr>
        <p:txBody>
          <a:bodyPr/>
          <a:lstStyle/>
          <a:p>
            <a:pPr algn="ctr"/>
            <a:r>
              <a:rPr lang="el-GR" sz="3200" b="1" dirty="0" smtClean="0">
                <a:latin typeface="Times New Roman" pitchFamily="18" charset="0"/>
                <a:cs typeface="Times New Roman" pitchFamily="18" charset="0"/>
              </a:rPr>
              <a:t>ΚΑΤΑΝΑΛΩΤΕΣ</a:t>
            </a:r>
            <a:endParaRPr lang="el-GR" sz="3200" b="1" dirty="0">
              <a:latin typeface="Times New Roman" pitchFamily="18" charset="0"/>
              <a:cs typeface="Times New Roman" pitchFamily="18" charset="0"/>
            </a:endParaRPr>
          </a:p>
        </p:txBody>
      </p:sp>
      <p:sp>
        <p:nvSpPr>
          <p:cNvPr id="5" name="4 - Θέση περιεχομένου"/>
          <p:cNvSpPr>
            <a:spLocks noGrp="1"/>
          </p:cNvSpPr>
          <p:nvPr>
            <p:ph sz="half" idx="1"/>
          </p:nvPr>
        </p:nvSpPr>
        <p:spPr>
          <a:xfrm>
            <a:off x="304800" y="2057400"/>
            <a:ext cx="2895600" cy="4572000"/>
          </a:xfrm>
        </p:spPr>
        <p:txBody>
          <a:bodyPr/>
          <a:lstStyle/>
          <a:p>
            <a:pPr marL="0" indent="0" algn="ctr">
              <a:buNone/>
            </a:pPr>
            <a:r>
              <a:rPr lang="el-GR" b="1" dirty="0" smtClean="0">
                <a:latin typeface="Times New Roman" pitchFamily="18" charset="0"/>
                <a:cs typeface="Times New Roman" pitchFamily="18" charset="0"/>
              </a:rPr>
              <a:t>Ομάδες καταναλωτών </a:t>
            </a:r>
          </a:p>
          <a:p>
            <a:pPr>
              <a:lnSpc>
                <a:spcPct val="150000"/>
              </a:lnSpc>
            </a:pPr>
            <a:r>
              <a:rPr lang="el-GR" sz="3200" i="1" u="sng" dirty="0" smtClean="0"/>
              <a:t>Παλιοί</a:t>
            </a:r>
          </a:p>
          <a:p>
            <a:pPr>
              <a:lnSpc>
                <a:spcPct val="150000"/>
              </a:lnSpc>
            </a:pPr>
            <a:r>
              <a:rPr lang="el-GR" sz="3200" i="1" u="sng" dirty="0" smtClean="0"/>
              <a:t>Καινούργιοι</a:t>
            </a:r>
            <a:endParaRPr lang="el-GR" sz="3200" i="1" u="sng" dirty="0"/>
          </a:p>
        </p:txBody>
      </p:sp>
      <p:sp>
        <p:nvSpPr>
          <p:cNvPr id="6" name="5 - Θέση περιεχομένου"/>
          <p:cNvSpPr>
            <a:spLocks noGrp="1"/>
          </p:cNvSpPr>
          <p:nvPr>
            <p:ph sz="half" idx="2"/>
          </p:nvPr>
        </p:nvSpPr>
        <p:spPr>
          <a:xfrm>
            <a:off x="3352800" y="2133600"/>
            <a:ext cx="4876800" cy="4495800"/>
          </a:xfrm>
        </p:spPr>
        <p:txBody>
          <a:bodyPr/>
          <a:lstStyle/>
          <a:p>
            <a:pPr algn="ctr">
              <a:buNone/>
            </a:pPr>
            <a:r>
              <a:rPr lang="el-GR" u="sng" dirty="0" smtClean="0">
                <a:latin typeface="Times New Roman" pitchFamily="18" charset="0"/>
                <a:cs typeface="Times New Roman" pitchFamily="18" charset="0"/>
              </a:rPr>
              <a:t>Ο παλιός καταναλωτής</a:t>
            </a:r>
          </a:p>
          <a:p>
            <a:pPr algn="ctr">
              <a:buNone/>
            </a:pPr>
            <a:endParaRPr lang="el-GR" sz="800" u="sng" dirty="0" smtClean="0">
              <a:latin typeface="Times New Roman" pitchFamily="18" charset="0"/>
              <a:cs typeface="Times New Roman" pitchFamily="18" charset="0"/>
            </a:endParaRPr>
          </a:p>
          <a:p>
            <a:pPr lvl="0"/>
            <a:r>
              <a:rPr lang="el-GR" sz="2400" dirty="0" smtClean="0">
                <a:latin typeface="Times New Roman" pitchFamily="18" charset="0"/>
                <a:cs typeface="Times New Roman" pitchFamily="18" charset="0"/>
              </a:rPr>
              <a:t>Αγοράζει ξανά </a:t>
            </a:r>
          </a:p>
          <a:p>
            <a:pPr lvl="0"/>
            <a:r>
              <a:rPr lang="el-GR" sz="2400" dirty="0" smtClean="0">
                <a:latin typeface="Times New Roman" pitchFamily="18" charset="0"/>
                <a:cs typeface="Times New Roman" pitchFamily="18" charset="0"/>
              </a:rPr>
              <a:t>Λέει καλά λόγια στους άλλους για το προϊόν</a:t>
            </a:r>
          </a:p>
          <a:p>
            <a:pPr lvl="0"/>
            <a:r>
              <a:rPr lang="el-GR" sz="2400" dirty="0" smtClean="0">
                <a:latin typeface="Times New Roman" pitchFamily="18" charset="0"/>
                <a:cs typeface="Times New Roman" pitchFamily="18" charset="0"/>
              </a:rPr>
              <a:t>Δίνει λιγότερη σημασία στα ανταγωνιστικά προϊόντα και τη διαφήμιση </a:t>
            </a:r>
          </a:p>
          <a:p>
            <a:pPr lvl="0"/>
            <a:r>
              <a:rPr lang="el-GR" sz="2400" dirty="0" smtClean="0">
                <a:latin typeface="Times New Roman" pitchFamily="18" charset="0"/>
                <a:cs typeface="Times New Roman" pitchFamily="18" charset="0"/>
              </a:rPr>
              <a:t>Αγοράζει και άλλα προϊόντα  από την ίδια επιχείρηση </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04800" y="228600"/>
            <a:ext cx="8534400" cy="1752600"/>
          </a:xfrm>
        </p:spPr>
        <p:txBody>
          <a:bodyPr/>
          <a:lstStyle/>
          <a:p>
            <a:pPr algn="ctr"/>
            <a:r>
              <a:rPr lang="el-GR" sz="1800" b="0" dirty="0" smtClean="0">
                <a:solidFill>
                  <a:schemeClr val="bg1"/>
                </a:solidFill>
                <a:latin typeface="Times New Roman" pitchFamily="18" charset="0"/>
                <a:cs typeface="Times New Roman" pitchFamily="18" charset="0"/>
              </a:rPr>
              <a:t>Ένα βιβλίο που μυεί τον διεισδυτικό αναγνώστη στον κόσμο του μάρκετινγκ. Στόχος του είναι να παρουσιάσει τους βασικούς όρους και τις αρχές του μάρκετινγκ και παράλληλα να παρακινήσει τους αναγνώστες να γίνουν πιο ευέλικτοι και πειθαρχημένοι, ώστε να βρίσκουν απαντήσεις σε σημαντικά ερωτήματα, όπως: Γιατί επιλέγω ένα προϊόν έναντι κάποιου άλλου; Ποιες ανάγκες ικανοποιώ με την απόκτησή του; Τι είναι η επικοινωνία Μάρκετινγκ και τι το </a:t>
            </a:r>
            <a:r>
              <a:rPr lang="el-GR" sz="1800" b="0" dirty="0" err="1" smtClean="0">
                <a:solidFill>
                  <a:schemeClr val="bg1"/>
                </a:solidFill>
                <a:latin typeface="Times New Roman" pitchFamily="18" charset="0"/>
                <a:cs typeface="Times New Roman" pitchFamily="18" charset="0"/>
              </a:rPr>
              <a:t>νευρομάρκετινγκ</a:t>
            </a:r>
            <a:r>
              <a:rPr lang="el-GR" sz="1800" b="0" dirty="0" smtClean="0">
                <a:solidFill>
                  <a:schemeClr val="bg1"/>
                </a:solidFill>
                <a:latin typeface="Times New Roman" pitchFamily="18" charset="0"/>
                <a:cs typeface="Times New Roman" pitchFamily="18" charset="0"/>
              </a:rPr>
              <a:t> κ.ά. </a:t>
            </a:r>
            <a:br>
              <a:rPr lang="el-GR" sz="1800" b="0" dirty="0" smtClean="0">
                <a:solidFill>
                  <a:schemeClr val="bg1"/>
                </a:solidFill>
                <a:latin typeface="Times New Roman" pitchFamily="18" charset="0"/>
                <a:cs typeface="Times New Roman" pitchFamily="18" charset="0"/>
              </a:rPr>
            </a:br>
            <a:r>
              <a:rPr lang="el-GR" sz="1800" b="0" dirty="0" smtClean="0">
                <a:solidFill>
                  <a:schemeClr val="bg1"/>
                </a:solidFill>
                <a:latin typeface="Times New Roman" pitchFamily="18" charset="0"/>
                <a:cs typeface="Times New Roman" pitchFamily="18" charset="0"/>
              </a:rPr>
              <a:t/>
            </a:r>
            <a:br>
              <a:rPr lang="el-GR" sz="1800" b="0" dirty="0" smtClean="0">
                <a:solidFill>
                  <a:schemeClr val="bg1"/>
                </a:solidFill>
                <a:latin typeface="Times New Roman" pitchFamily="18" charset="0"/>
                <a:cs typeface="Times New Roman" pitchFamily="18" charset="0"/>
              </a:rPr>
            </a:br>
            <a:r>
              <a:rPr lang="el-GR" sz="2000" dirty="0" smtClean="0">
                <a:latin typeface="Times New Roman" pitchFamily="18" charset="0"/>
                <a:cs typeface="Times New Roman" pitchFamily="18" charset="0"/>
              </a:rPr>
              <a:t>Προσεγγίζονται ακόμη θέματα, όπως:</a:t>
            </a:r>
            <a:r>
              <a:rPr lang="el-GR" sz="1800" dirty="0" smtClean="0">
                <a:latin typeface="Times New Roman" pitchFamily="18" charset="0"/>
                <a:cs typeface="Times New Roman" pitchFamily="18" charset="0"/>
              </a:rPr>
              <a:t/>
            </a:r>
            <a:br>
              <a:rPr lang="el-GR" sz="1800" dirty="0" smtClean="0">
                <a:latin typeface="Times New Roman" pitchFamily="18" charset="0"/>
                <a:cs typeface="Times New Roman" pitchFamily="18" charset="0"/>
              </a:rPr>
            </a:br>
            <a:endParaRPr lang="el-GR" sz="1800" b="0" dirty="0">
              <a:latin typeface="Times New Roman" pitchFamily="18" charset="0"/>
              <a:cs typeface="Times New Roman" pitchFamily="18" charset="0"/>
            </a:endParaRPr>
          </a:p>
        </p:txBody>
      </p:sp>
      <p:sp>
        <p:nvSpPr>
          <p:cNvPr id="8195" name="Rectangle 3"/>
          <p:cNvSpPr>
            <a:spLocks noGrp="1" noChangeArrowheads="1"/>
          </p:cNvSpPr>
          <p:nvPr>
            <p:ph sz="half" idx="1"/>
          </p:nvPr>
        </p:nvSpPr>
        <p:spPr>
          <a:xfrm>
            <a:off x="304800" y="2514600"/>
            <a:ext cx="4191000" cy="2209800"/>
          </a:xfrm>
        </p:spPr>
        <p:txBody>
          <a:bodyPr/>
          <a:lstStyle/>
          <a:p>
            <a:pPr>
              <a:buFont typeface="Wingdings" pitchFamily="2" charset="2"/>
              <a:buChar char="q"/>
            </a:pPr>
            <a:r>
              <a:rPr lang="el-GR" sz="2000" dirty="0" smtClean="0">
                <a:latin typeface="Times New Roman" pitchFamily="18" charset="0"/>
                <a:cs typeface="Times New Roman" pitchFamily="18" charset="0"/>
              </a:rPr>
              <a:t>Το σημερινό περιβάλλον της επικοινωνίας</a:t>
            </a:r>
          </a:p>
          <a:p>
            <a:pPr>
              <a:buFont typeface="Wingdings" pitchFamily="2" charset="2"/>
              <a:buChar char="q"/>
            </a:pPr>
            <a:r>
              <a:rPr lang="el-GR" sz="2000" dirty="0" smtClean="0">
                <a:latin typeface="Times New Roman" pitchFamily="18" charset="0"/>
                <a:cs typeface="Times New Roman" pitchFamily="18" charset="0"/>
              </a:rPr>
              <a:t>Τα βήματα για την ανάπτυξη αποτελεσματικής επικοινωνίας</a:t>
            </a:r>
          </a:p>
          <a:p>
            <a:pPr>
              <a:buFont typeface="Wingdings" pitchFamily="2" charset="2"/>
              <a:buChar char="q"/>
            </a:pPr>
            <a:r>
              <a:rPr lang="el-GR" sz="2000" dirty="0" smtClean="0">
                <a:latin typeface="Times New Roman" pitchFamily="18" charset="0"/>
                <a:cs typeface="Times New Roman" pitchFamily="18" charset="0"/>
              </a:rPr>
              <a:t>Ο στρατηγικός σχεδιασμός μιας εταιρείας</a:t>
            </a:r>
          </a:p>
          <a:p>
            <a:pPr>
              <a:buFont typeface="Wingdings" pitchFamily="2" charset="2"/>
              <a:buChar char="q"/>
            </a:pPr>
            <a:endParaRPr lang="el-GR" sz="1800" dirty="0" smtClean="0">
              <a:latin typeface="Times New Roman" pitchFamily="18" charset="0"/>
              <a:cs typeface="Times New Roman" pitchFamily="18" charset="0"/>
            </a:endParaRPr>
          </a:p>
          <a:p>
            <a:pPr>
              <a:buFont typeface="Wingdings" pitchFamily="2" charset="2"/>
              <a:buChar char="q"/>
            </a:pPr>
            <a:endParaRPr lang="en-US" sz="1200" dirty="0"/>
          </a:p>
        </p:txBody>
      </p:sp>
      <p:sp>
        <p:nvSpPr>
          <p:cNvPr id="7" name="6 - Θέση περιεχομένου"/>
          <p:cNvSpPr>
            <a:spLocks noGrp="1"/>
          </p:cNvSpPr>
          <p:nvPr>
            <p:ph sz="half" idx="2"/>
          </p:nvPr>
        </p:nvSpPr>
        <p:spPr>
          <a:xfrm>
            <a:off x="4648200" y="2590800"/>
            <a:ext cx="4191000" cy="2057400"/>
          </a:xfrm>
        </p:spPr>
        <p:txBody>
          <a:bodyPr/>
          <a:lstStyle/>
          <a:p>
            <a:pPr>
              <a:buFont typeface="Wingdings" pitchFamily="2" charset="2"/>
              <a:buChar char="q"/>
            </a:pPr>
            <a:r>
              <a:rPr lang="el-GR" sz="2000" dirty="0" smtClean="0">
                <a:latin typeface="Times New Roman" pitchFamily="18" charset="0"/>
                <a:cs typeface="Times New Roman" pitchFamily="18" charset="0"/>
              </a:rPr>
              <a:t>Η έρευνα μάρκετινγκ.</a:t>
            </a:r>
          </a:p>
          <a:p>
            <a:pPr>
              <a:buFont typeface="Wingdings" pitchFamily="2" charset="2"/>
              <a:buChar char="q"/>
            </a:pPr>
            <a:r>
              <a:rPr lang="el-GR" sz="2000" dirty="0" smtClean="0">
                <a:latin typeface="Times New Roman" pitchFamily="18" charset="0"/>
                <a:cs typeface="Times New Roman" pitchFamily="18" charset="0"/>
              </a:rPr>
              <a:t>Η διαφοροποίηση και η </a:t>
            </a:r>
            <a:r>
              <a:rPr lang="el-GR" sz="2000" dirty="0" err="1" smtClean="0">
                <a:latin typeface="Times New Roman" pitchFamily="18" charset="0"/>
                <a:cs typeface="Times New Roman" pitchFamily="18" charset="0"/>
              </a:rPr>
              <a:t>χωροθέτηση</a:t>
            </a:r>
            <a:r>
              <a:rPr lang="el-GR" sz="2000" dirty="0" smtClean="0">
                <a:latin typeface="Times New Roman" pitchFamily="18" charset="0"/>
                <a:cs typeface="Times New Roman" pitchFamily="18" charset="0"/>
              </a:rPr>
              <a:t> στο μάρκετινγκ.</a:t>
            </a:r>
          </a:p>
          <a:p>
            <a:pPr>
              <a:buFont typeface="Wingdings" pitchFamily="2" charset="2"/>
              <a:buChar char="q"/>
            </a:pPr>
            <a:r>
              <a:rPr lang="el-GR" sz="2000" dirty="0" smtClean="0">
                <a:latin typeface="Times New Roman" pitchFamily="18" charset="0"/>
                <a:cs typeface="Times New Roman" pitchFamily="18" charset="0"/>
              </a:rPr>
              <a:t>Η αγοραστική συμπεριφορά του καταναλωτή. </a:t>
            </a:r>
          </a:p>
          <a:p>
            <a:pPr>
              <a:buFont typeface="Wingdings" pitchFamily="2" charset="2"/>
              <a:buChar char="q"/>
            </a:pPr>
            <a:endParaRPr lang="el-GR" sz="1600" dirty="0"/>
          </a:p>
        </p:txBody>
      </p:sp>
      <p:pic>
        <p:nvPicPr>
          <p:cNvPr id="819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8077200" cy="990600"/>
          </a:xfrm>
        </p:spPr>
        <p:txBody>
          <a:bodyPr/>
          <a:lstStyle/>
          <a:p>
            <a:r>
              <a:rPr lang="el-GR" sz="3200" b="1" dirty="0" smtClean="0">
                <a:solidFill>
                  <a:schemeClr val="bg1"/>
                </a:solidFill>
                <a:latin typeface="Times New Roman" pitchFamily="18" charset="0"/>
                <a:cs typeface="Times New Roman" pitchFamily="18" charset="0"/>
              </a:rPr>
              <a:t>Προσανατολισμός του μάρκετινγκ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στην κοινωνία</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228600" y="1676400"/>
            <a:ext cx="8610600" cy="4495800"/>
          </a:xfrm>
        </p:spPr>
        <p:txBody>
          <a:bodyPr/>
          <a:lstStyle/>
          <a:p>
            <a:pPr marL="0" indent="0" algn="ctr">
              <a:buNone/>
            </a:pPr>
            <a:r>
              <a:rPr lang="el-GR" sz="3000" dirty="0" smtClean="0">
                <a:latin typeface="Times New Roman" pitchFamily="18" charset="0"/>
                <a:cs typeface="Times New Roman" pitchFamily="18" charset="0"/>
              </a:rPr>
              <a:t>Οι επιχειρήσεις προσανατολίζονται να ανταποκρίνονται όχι μόνο στην ικανοποίηση των αναγκών του ατόμου - καταναλωτή, αλλά και στην ικανοποίηση των αναγκών της κοινωνίας συνολικά. Αυτός ο προσανατολισμός επιλύει τις πιθανές συγκρούσεις ανάμεσα στις βραχυπρόθεσμές επιθυμίες των καταναλωτών και τη μακροπρόθεσμη ευημερία της κοινωνίας</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6858000" cy="1066800"/>
          </a:xfrm>
        </p:spPr>
        <p:txBody>
          <a:bodyPr/>
          <a:lstStyle/>
          <a:p>
            <a:r>
              <a:rPr lang="el-GR" sz="3200" b="1" dirty="0" smtClean="0">
                <a:solidFill>
                  <a:schemeClr val="bg1"/>
                </a:solidFill>
                <a:latin typeface="Times New Roman" pitchFamily="18" charset="0"/>
                <a:cs typeface="Times New Roman" pitchFamily="18" charset="0"/>
              </a:rPr>
              <a:t>Παράγοντες του κοινωνικού μάρκετινγκ</a:t>
            </a:r>
            <a:endParaRPr lang="el-GR" sz="3200" b="1" dirty="0">
              <a:solidFill>
                <a:schemeClr val="bg1"/>
              </a:solidFill>
              <a:latin typeface="Times New Roman" pitchFamily="18" charset="0"/>
              <a:cs typeface="Times New Roman" pitchFamily="18" charset="0"/>
            </a:endParaRPr>
          </a:p>
        </p:txBody>
      </p:sp>
      <p:pic>
        <p:nvPicPr>
          <p:cNvPr id="5" name="4 - Θέση περιεχομένου"/>
          <p:cNvPicPr>
            <a:picLocks noGrp="1"/>
          </p:cNvPicPr>
          <p:nvPr>
            <p:ph idx="1"/>
          </p:nvPr>
        </p:nvPicPr>
        <p:blipFill>
          <a:blip r:embed="rId2" cstate="print"/>
          <a:srcRect/>
          <a:stretch>
            <a:fillRect/>
          </a:stretch>
        </p:blipFill>
        <p:spPr bwMode="auto">
          <a:xfrm>
            <a:off x="304800" y="1447800"/>
            <a:ext cx="80772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90600"/>
          </a:xfrm>
        </p:spPr>
        <p:txBody>
          <a:bodyPr/>
          <a:lstStyle/>
          <a:p>
            <a:r>
              <a:rPr lang="el-GR" sz="3600" b="1" dirty="0" smtClean="0">
                <a:solidFill>
                  <a:schemeClr val="bg1"/>
                </a:solidFill>
                <a:latin typeface="Times New Roman" pitchFamily="18" charset="0"/>
                <a:cs typeface="Times New Roman" pitchFamily="18" charset="0"/>
              </a:rPr>
              <a:t>Η φιλοσοφία του μάρκετινγκ</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752600"/>
            <a:ext cx="8305800" cy="4343400"/>
          </a:xfrm>
        </p:spPr>
        <p:txBody>
          <a:bodyPr/>
          <a:lstStyle/>
          <a:p>
            <a:pPr marL="0" indent="0" algn="ctr">
              <a:buNone/>
            </a:pPr>
            <a:r>
              <a:rPr lang="el-GR" dirty="0" smtClean="0">
                <a:latin typeface="Times New Roman" pitchFamily="18" charset="0"/>
                <a:cs typeface="Times New Roman" pitchFamily="18" charset="0"/>
              </a:rPr>
              <a:t>Σε μια εταιρεία υπάρχουν τέσσερις παράγοντες που δραστηριοποιούνται για την παραγωγή των αγαθών:</a:t>
            </a:r>
          </a:p>
          <a:p>
            <a:pPr algn="ctr">
              <a:buFont typeface="Arial" pitchFamily="34" charset="0"/>
              <a:buChar char="•"/>
            </a:pPr>
            <a:r>
              <a:rPr lang="el-GR" dirty="0" smtClean="0">
                <a:latin typeface="Times New Roman" pitchFamily="18" charset="0"/>
                <a:cs typeface="Times New Roman" pitchFamily="18" charset="0"/>
              </a:rPr>
              <a:t>Η παραγωγή </a:t>
            </a:r>
          </a:p>
          <a:p>
            <a:pPr algn="ctr">
              <a:buFont typeface="Arial" pitchFamily="34" charset="0"/>
              <a:buChar char="•"/>
            </a:pPr>
            <a:r>
              <a:rPr lang="el-GR" dirty="0" smtClean="0">
                <a:latin typeface="Times New Roman" pitchFamily="18" charset="0"/>
                <a:cs typeface="Times New Roman" pitchFamily="18" charset="0"/>
              </a:rPr>
              <a:t>Οι οικονομικές υπηρεσίες</a:t>
            </a:r>
          </a:p>
          <a:p>
            <a:pPr algn="ctr">
              <a:buFont typeface="Arial" pitchFamily="34" charset="0"/>
              <a:buChar char="•"/>
            </a:pPr>
            <a:r>
              <a:rPr lang="el-GR" dirty="0" smtClean="0">
                <a:latin typeface="Times New Roman" pitchFamily="18" charset="0"/>
                <a:cs typeface="Times New Roman" pitchFamily="18" charset="0"/>
              </a:rPr>
              <a:t>Το προσωπικό </a:t>
            </a:r>
          </a:p>
          <a:p>
            <a:pPr algn="ctr">
              <a:buFont typeface="Arial" pitchFamily="34" charset="0"/>
              <a:buChar char="•"/>
            </a:pPr>
            <a:r>
              <a:rPr lang="el-GR" dirty="0" smtClean="0">
                <a:latin typeface="Times New Roman" pitchFamily="18" charset="0"/>
                <a:cs typeface="Times New Roman" pitchFamily="18" charset="0"/>
              </a:rPr>
              <a:t>Το μάρκετινγκ</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7086600" cy="1066800"/>
          </a:xfrm>
        </p:spPr>
        <p:txBody>
          <a:bodyPr/>
          <a:lstStyle/>
          <a:p>
            <a:r>
              <a:rPr lang="el-GR" sz="3400" b="1" dirty="0" smtClean="0">
                <a:solidFill>
                  <a:schemeClr val="bg1"/>
                </a:solidFill>
                <a:latin typeface="Times New Roman" pitchFamily="18" charset="0"/>
                <a:cs typeface="Times New Roman" pitchFamily="18" charset="0"/>
              </a:rPr>
              <a:t>Το μάρκετινγκ ως μια ισοδύναμη λειτουργία</a:t>
            </a:r>
            <a:r>
              <a:rPr lang="el-GR" sz="3400" dirty="0" smtClean="0">
                <a:solidFill>
                  <a:schemeClr val="bg1"/>
                </a:solidFill>
                <a:latin typeface="Times New Roman" pitchFamily="18" charset="0"/>
                <a:cs typeface="Times New Roman" pitchFamily="18" charset="0"/>
              </a:rPr>
              <a:t> </a:t>
            </a:r>
            <a:endParaRPr lang="el-GR" sz="3400" dirty="0">
              <a:solidFill>
                <a:schemeClr val="bg1"/>
              </a:solidFill>
              <a:latin typeface="Times New Roman" pitchFamily="18" charset="0"/>
              <a:cs typeface="Times New Roman" pitchFamily="18" charset="0"/>
            </a:endParaRPr>
          </a:p>
        </p:txBody>
      </p:sp>
      <p:pic>
        <p:nvPicPr>
          <p:cNvPr id="66561" name="Picture 1"/>
          <p:cNvPicPr>
            <a:picLocks noChangeAspect="1" noChangeArrowheads="1"/>
          </p:cNvPicPr>
          <p:nvPr/>
        </p:nvPicPr>
        <p:blipFill>
          <a:blip r:embed="rId2" cstate="print"/>
          <a:srcRect/>
          <a:stretch>
            <a:fillRect/>
          </a:stretch>
        </p:blipFill>
        <p:spPr bwMode="auto">
          <a:xfrm>
            <a:off x="1932949" y="1431000"/>
            <a:ext cx="5153651" cy="519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7010400" cy="1066800"/>
          </a:xfrm>
        </p:spPr>
        <p:txBody>
          <a:bodyPr/>
          <a:lstStyle/>
          <a:p>
            <a:r>
              <a:rPr lang="el-GR" sz="3400" b="1" dirty="0" smtClean="0">
                <a:solidFill>
                  <a:schemeClr val="bg1"/>
                </a:solidFill>
                <a:latin typeface="Times New Roman" pitchFamily="18" charset="0"/>
                <a:cs typeface="Times New Roman" pitchFamily="18" charset="0"/>
              </a:rPr>
              <a:t>Το μάρκετινγκ ως μια πιο σημαντική λειτουργία</a:t>
            </a:r>
            <a:r>
              <a:rPr lang="el-GR" sz="3400" dirty="0" smtClean="0">
                <a:solidFill>
                  <a:schemeClr val="bg1"/>
                </a:solidFill>
                <a:latin typeface="Times New Roman" pitchFamily="18" charset="0"/>
                <a:cs typeface="Times New Roman" pitchFamily="18" charset="0"/>
              </a:rPr>
              <a:t> </a:t>
            </a:r>
            <a:endParaRPr lang="el-GR" sz="3400" dirty="0">
              <a:solidFill>
                <a:schemeClr val="bg1"/>
              </a:solidFill>
              <a:latin typeface="Times New Roman" pitchFamily="18" charset="0"/>
              <a:cs typeface="Times New Roman" pitchFamily="18" charset="0"/>
            </a:endParaRPr>
          </a:p>
        </p:txBody>
      </p:sp>
      <p:pic>
        <p:nvPicPr>
          <p:cNvPr id="65537" name="Picture 1"/>
          <p:cNvPicPr>
            <a:picLocks noChangeAspect="1" noChangeArrowheads="1"/>
          </p:cNvPicPr>
          <p:nvPr/>
        </p:nvPicPr>
        <p:blipFill>
          <a:blip r:embed="rId2" cstate="print"/>
          <a:srcRect/>
          <a:stretch>
            <a:fillRect/>
          </a:stretch>
        </p:blipFill>
        <p:spPr bwMode="auto">
          <a:xfrm>
            <a:off x="1937364" y="1371600"/>
            <a:ext cx="5149236" cy="521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0"/>
            <a:ext cx="6781800" cy="990600"/>
          </a:xfrm>
        </p:spPr>
        <p:txBody>
          <a:bodyPr/>
          <a:lstStyle/>
          <a:p>
            <a:r>
              <a:rPr lang="el-GR" sz="3400" b="1" dirty="0" smtClean="0">
                <a:solidFill>
                  <a:schemeClr val="bg1"/>
                </a:solidFill>
                <a:latin typeface="Times New Roman" pitchFamily="18" charset="0"/>
                <a:cs typeface="Times New Roman" pitchFamily="18" charset="0"/>
              </a:rPr>
              <a:t>Το μάρκετινγκ ως κυριότερη λειτουργία</a:t>
            </a:r>
            <a:endParaRPr lang="el-GR" sz="3400" dirty="0">
              <a:solidFill>
                <a:schemeClr val="bg1"/>
              </a:solidFill>
              <a:latin typeface="Times New Roman" pitchFamily="18" charset="0"/>
              <a:cs typeface="Times New Roman" pitchFamily="18" charset="0"/>
            </a:endParaRPr>
          </a:p>
        </p:txBody>
      </p:sp>
      <p:pic>
        <p:nvPicPr>
          <p:cNvPr id="64513" name="Picture 1"/>
          <p:cNvPicPr>
            <a:picLocks noChangeAspect="1" noChangeArrowheads="1"/>
          </p:cNvPicPr>
          <p:nvPr/>
        </p:nvPicPr>
        <p:blipFill>
          <a:blip r:embed="rId2" cstate="print"/>
          <a:srcRect/>
          <a:stretch>
            <a:fillRect/>
          </a:stretch>
        </p:blipFill>
        <p:spPr bwMode="auto">
          <a:xfrm>
            <a:off x="1929901" y="1295400"/>
            <a:ext cx="5156699" cy="521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0"/>
            <a:ext cx="7315200" cy="1066800"/>
          </a:xfrm>
        </p:spPr>
        <p:txBody>
          <a:bodyPr/>
          <a:lstStyle/>
          <a:p>
            <a:r>
              <a:rPr lang="el-GR" sz="3200" b="1" dirty="0" smtClean="0">
                <a:solidFill>
                  <a:schemeClr val="bg1"/>
                </a:solidFill>
                <a:latin typeface="Times New Roman" pitchFamily="18" charset="0"/>
                <a:cs typeface="Times New Roman" pitchFamily="18" charset="0"/>
              </a:rPr>
              <a:t>Ο καταναλωτής ως λειτουργία που ελέγχει την κατάσταση</a:t>
            </a:r>
            <a:endParaRPr lang="el-GR" sz="3200" dirty="0">
              <a:solidFill>
                <a:schemeClr val="bg1"/>
              </a:solidFill>
              <a:latin typeface="Times New Roman" pitchFamily="18" charset="0"/>
              <a:cs typeface="Times New Roman" pitchFamily="18" charset="0"/>
            </a:endParaRPr>
          </a:p>
        </p:txBody>
      </p:sp>
      <p:pic>
        <p:nvPicPr>
          <p:cNvPr id="63489" name="Picture 1"/>
          <p:cNvPicPr>
            <a:picLocks noChangeAspect="1" noChangeArrowheads="1"/>
          </p:cNvPicPr>
          <p:nvPr/>
        </p:nvPicPr>
        <p:blipFill>
          <a:blip r:embed="rId2" cstate="print"/>
          <a:srcRect/>
          <a:stretch>
            <a:fillRect/>
          </a:stretch>
        </p:blipFill>
        <p:spPr bwMode="auto">
          <a:xfrm>
            <a:off x="2014733" y="1384200"/>
            <a:ext cx="5148067" cy="524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7010400" cy="1066800"/>
          </a:xfrm>
        </p:spPr>
        <p:txBody>
          <a:bodyPr/>
          <a:lstStyle/>
          <a:p>
            <a:r>
              <a:rPr lang="el-GR" sz="2800" b="1" dirty="0" smtClean="0">
                <a:solidFill>
                  <a:schemeClr val="bg1"/>
                </a:solidFill>
                <a:latin typeface="Times New Roman" pitchFamily="18" charset="0"/>
                <a:cs typeface="Times New Roman" pitchFamily="18" charset="0"/>
              </a:rPr>
              <a:t>Ο καταναλωτής ως  λειτουργία που ελέγχει την κατάσταση, αλλά το μάρκετινγκ</a:t>
            </a:r>
            <a:r>
              <a:rPr lang="el-GR" sz="2800" dirty="0" smtClean="0">
                <a:solidFill>
                  <a:schemeClr val="bg1"/>
                </a:solidFill>
                <a:latin typeface="Times New Roman" pitchFamily="18" charset="0"/>
                <a:cs typeface="Times New Roman" pitchFamily="18" charset="0"/>
              </a:rPr>
              <a:t> </a:t>
            </a:r>
            <a:endParaRPr lang="el-GR" sz="2800" dirty="0">
              <a:solidFill>
                <a:schemeClr val="bg1"/>
              </a:solidFill>
              <a:latin typeface="Times New Roman" pitchFamily="18" charset="0"/>
              <a:cs typeface="Times New Roman" pitchFamily="18" charset="0"/>
            </a:endParaRPr>
          </a:p>
        </p:txBody>
      </p:sp>
      <p:pic>
        <p:nvPicPr>
          <p:cNvPr id="62465" name="Picture 1"/>
          <p:cNvPicPr>
            <a:picLocks noChangeAspect="1" noChangeArrowheads="1"/>
          </p:cNvPicPr>
          <p:nvPr/>
        </p:nvPicPr>
        <p:blipFill>
          <a:blip r:embed="rId2" cstate="print"/>
          <a:srcRect/>
          <a:stretch>
            <a:fillRect/>
          </a:stretch>
        </p:blipFill>
        <p:spPr bwMode="auto">
          <a:xfrm>
            <a:off x="1981200" y="1326000"/>
            <a:ext cx="5167461" cy="522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7543800" cy="990600"/>
          </a:xfrm>
        </p:spPr>
        <p:txBody>
          <a:bodyPr/>
          <a:lstStyle/>
          <a:p>
            <a:r>
              <a:rPr lang="el-GR" sz="3200" b="1" dirty="0" smtClean="0">
                <a:solidFill>
                  <a:schemeClr val="bg1"/>
                </a:solidFill>
                <a:latin typeface="Times New Roman" pitchFamily="18" charset="0"/>
                <a:cs typeface="Times New Roman" pitchFamily="18" charset="0"/>
              </a:rPr>
              <a:t>Φιλοσοφία των πωλήσεων και φιλοσοφία του μάρκετινγκ</a:t>
            </a:r>
            <a:r>
              <a:rPr lang="en-US" sz="3200" b="1" baseline="30000" dirty="0" smtClean="0">
                <a:solidFill>
                  <a:schemeClr val="bg1"/>
                </a:solidFill>
                <a:latin typeface="Times New Roman" pitchFamily="18" charset="0"/>
                <a:cs typeface="Times New Roman" pitchFamily="18" charset="0"/>
              </a:rPr>
              <a:t> </a:t>
            </a:r>
            <a:endParaRPr lang="el-GR" sz="3200" b="1" dirty="0">
              <a:solidFill>
                <a:schemeClr val="bg1"/>
              </a:solidFill>
              <a:latin typeface="Times New Roman" pitchFamily="18" charset="0"/>
              <a:cs typeface="Times New Roman" pitchFamily="18" charset="0"/>
            </a:endParaRPr>
          </a:p>
        </p:txBody>
      </p:sp>
      <p:graphicFrame>
        <p:nvGraphicFramePr>
          <p:cNvPr id="11265" name="Object 1"/>
          <p:cNvGraphicFramePr>
            <a:graphicFrameLocks noChangeAspect="1"/>
          </p:cNvGraphicFramePr>
          <p:nvPr/>
        </p:nvGraphicFramePr>
        <p:xfrm>
          <a:off x="304800" y="1597025"/>
          <a:ext cx="8612188" cy="4803775"/>
        </p:xfrm>
        <a:graphic>
          <a:graphicData uri="http://schemas.openxmlformats.org/presentationml/2006/ole">
            <p:oleObj spid="_x0000_s11265" name="Έγγραφο" r:id="rId3" imgW="5404409" imgH="3023405" progId="Word.Document.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143000" y="2133600"/>
            <a:ext cx="7010400" cy="2677656"/>
          </a:xfrm>
          <a:prstGeom prst="rect">
            <a:avLst/>
          </a:prstGeom>
          <a:noFill/>
          <a:ln cmpd="sng">
            <a:solidFill>
              <a:schemeClr val="accent6">
                <a:lumMod val="75000"/>
              </a:schemeClr>
            </a:solidFill>
          </a:ln>
        </p:spPr>
        <p:txBody>
          <a:bodyPr>
            <a:spAutoFit/>
          </a:bodyPr>
          <a:lstStyle/>
          <a:p>
            <a:pPr algn="ctr">
              <a:defRPr/>
            </a:pPr>
            <a:r>
              <a:rPr lang="el-GR" sz="2800" dirty="0">
                <a:solidFill>
                  <a:schemeClr val="accent1">
                    <a:lumMod val="50000"/>
                  </a:schemeClr>
                </a:solidFill>
                <a:latin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800" dirty="0">
                <a:solidFill>
                  <a:schemeClr val="accent1">
                    <a:lumMod val="50000"/>
                  </a:schemeClr>
                </a:solidFill>
                <a:latin typeface="Calibri" pitchFamily="34" charset="0"/>
                <a:cs typeface="Calibri" pitchFamily="34" charset="0"/>
              </a:rPr>
              <a:t>(που έχει κυρωθεί με τον Ν. 100/1975)</a:t>
            </a:r>
          </a:p>
        </p:txBody>
      </p:sp>
      <p:pic>
        <p:nvPicPr>
          <p:cNvPr id="7" name="Picture 4"/>
          <p:cNvPicPr>
            <a:picLocks noChangeAspect="1" noChangeArrowheads="1"/>
          </p:cNvPicPr>
          <p:nvPr/>
        </p:nvPicPr>
        <p:blipFill>
          <a:blip r:embed="rId3" cstate="print"/>
          <a:srcRect/>
          <a:stretch>
            <a:fillRect/>
          </a:stretch>
        </p:blipFill>
        <p:spPr bwMode="auto">
          <a:xfrm>
            <a:off x="7696200" y="6248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152400"/>
            <a:ext cx="8534400" cy="1371600"/>
          </a:xfrm>
        </p:spPr>
        <p:txBody>
          <a:bodyPr/>
          <a:lstStyle/>
          <a:p>
            <a:pPr algn="ctr"/>
            <a:r>
              <a:rPr lang="el-GR" dirty="0" smtClean="0">
                <a:latin typeface="Times New Roman" pitchFamily="18" charset="0"/>
                <a:cs typeface="Times New Roman" pitchFamily="18" charset="0"/>
              </a:rPr>
              <a:t>Κεφάλαιο 1</a:t>
            </a:r>
            <a:r>
              <a:rPr lang="el-GR" baseline="30000" dirty="0" smtClean="0">
                <a:latin typeface="Times New Roman" pitchFamily="18" charset="0"/>
                <a:cs typeface="Times New Roman" pitchFamily="18" charset="0"/>
              </a:rPr>
              <a:t>ο</a:t>
            </a:r>
            <a:r>
              <a:rPr lang="el-GR"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b="0" dirty="0" smtClean="0">
                <a:solidFill>
                  <a:schemeClr val="bg1"/>
                </a:solidFill>
                <a:latin typeface="Times New Roman" pitchFamily="18" charset="0"/>
                <a:cs typeface="Times New Roman" pitchFamily="18" charset="0"/>
              </a:rPr>
              <a:t>ΚΑΤΑΝΟΗΣΗ ΤΟΥ ΡΟΛΟΥ ΤΟΥ</a:t>
            </a:r>
            <a:r>
              <a:rPr lang="en-US" b="0" dirty="0" smtClean="0">
                <a:solidFill>
                  <a:schemeClr val="bg1"/>
                </a:solidFill>
                <a:latin typeface="Times New Roman" pitchFamily="18" charset="0"/>
                <a:cs typeface="Times New Roman" pitchFamily="18" charset="0"/>
              </a:rPr>
              <a:t> </a:t>
            </a:r>
            <a:r>
              <a:rPr lang="el-GR" b="0" dirty="0" smtClean="0">
                <a:solidFill>
                  <a:schemeClr val="bg1"/>
                </a:solidFill>
                <a:latin typeface="Times New Roman" pitchFamily="18" charset="0"/>
                <a:cs typeface="Times New Roman" pitchFamily="18" charset="0"/>
              </a:rPr>
              <a:t>ΜΑΡΚΕΤΙΝΓΚ ΣΤΟΥΣ ΟΡΓΑΝΙΣΜΟΥΣ ΚΑΙ ΤΗΝ ΚΟΙΝΩΝΙΑ</a:t>
            </a:r>
            <a:br>
              <a:rPr lang="el-GR" b="0" dirty="0" smtClean="0">
                <a:solidFill>
                  <a:schemeClr val="bg1"/>
                </a:solidFill>
                <a:latin typeface="Times New Roman" pitchFamily="18" charset="0"/>
                <a:cs typeface="Times New Roman" pitchFamily="18" charset="0"/>
              </a:rPr>
            </a:br>
            <a:endParaRPr lang="el-GR" b="0" dirty="0">
              <a:solidFill>
                <a:schemeClr val="bg1"/>
              </a:solidFill>
              <a:latin typeface="Times New Roman" pitchFamily="18" charset="0"/>
              <a:cs typeface="Times New Roman" pitchFamily="18" charset="0"/>
            </a:endParaRPr>
          </a:p>
        </p:txBody>
      </p:sp>
      <p:sp>
        <p:nvSpPr>
          <p:cNvPr id="8" name="7 - Θέση περιεχομένου"/>
          <p:cNvSpPr>
            <a:spLocks noGrp="1"/>
          </p:cNvSpPr>
          <p:nvPr>
            <p:ph idx="1"/>
          </p:nvPr>
        </p:nvSpPr>
        <p:spPr>
          <a:xfrm>
            <a:off x="304800" y="1524000"/>
            <a:ext cx="8534400" cy="3505200"/>
          </a:xfrm>
        </p:spPr>
        <p:txBody>
          <a:bodyPr/>
          <a:lstStyle/>
          <a:p>
            <a:pPr lvl="0" algn="ctr">
              <a:buFont typeface="Wingdings" pitchFamily="2" charset="2"/>
              <a:buChar char="ü"/>
            </a:pPr>
            <a:r>
              <a:rPr lang="el-GR" dirty="0" smtClean="0">
                <a:latin typeface="Times New Roman" pitchFamily="18" charset="0"/>
                <a:cs typeface="Times New Roman" pitchFamily="18" charset="0"/>
              </a:rPr>
              <a:t>Οι βασικές έννοιες του μάρκετινγκ</a:t>
            </a:r>
          </a:p>
          <a:p>
            <a:pPr lvl="0" algn="ctr">
              <a:buFont typeface="Wingdings" pitchFamily="2" charset="2"/>
              <a:buChar char="ü"/>
            </a:pPr>
            <a:r>
              <a:rPr lang="el-GR" dirty="0" smtClean="0">
                <a:latin typeface="Times New Roman" pitchFamily="18" charset="0"/>
                <a:cs typeface="Times New Roman" pitchFamily="18" charset="0"/>
              </a:rPr>
              <a:t>Ανάγκες, επιθυμίες και απαιτήσεις</a:t>
            </a:r>
          </a:p>
          <a:p>
            <a:pPr lvl="0" algn="ctr">
              <a:buFont typeface="Wingdings" pitchFamily="2" charset="2"/>
              <a:buChar char="ü"/>
            </a:pPr>
            <a:r>
              <a:rPr lang="el-GR" dirty="0" smtClean="0">
                <a:latin typeface="Times New Roman" pitchFamily="18" charset="0"/>
                <a:cs typeface="Times New Roman" pitchFamily="18" charset="0"/>
              </a:rPr>
              <a:t>Προσανατολισμός του μάρκετινγκ</a:t>
            </a:r>
          </a:p>
          <a:p>
            <a:pPr lvl="0" algn="ctr">
              <a:buFont typeface="Wingdings" pitchFamily="2" charset="2"/>
              <a:buChar char="ü"/>
            </a:pPr>
            <a:r>
              <a:rPr lang="el-GR" dirty="0" smtClean="0">
                <a:latin typeface="Times New Roman" pitchFamily="18" charset="0"/>
                <a:cs typeface="Times New Roman" pitchFamily="18" charset="0"/>
              </a:rPr>
              <a:t>Η φιλοσοφία του μάρκετινγκ</a:t>
            </a:r>
          </a:p>
          <a:p>
            <a:pPr lvl="0" algn="ctr">
              <a:buFont typeface="Wingdings" pitchFamily="2" charset="2"/>
              <a:buChar char="ü"/>
            </a:pPr>
            <a:r>
              <a:rPr lang="el-GR" dirty="0" smtClean="0">
                <a:latin typeface="Times New Roman" pitchFamily="18" charset="0"/>
                <a:cs typeface="Times New Roman" pitchFamily="18" charset="0"/>
              </a:rPr>
              <a:t>Η περίπτωση της </a:t>
            </a:r>
            <a:r>
              <a:rPr lang="en-US" dirty="0" smtClean="0">
                <a:latin typeface="Times New Roman" pitchFamily="18" charset="0"/>
                <a:cs typeface="Times New Roman" pitchFamily="18" charset="0"/>
              </a:rPr>
              <a:t>IBM</a:t>
            </a:r>
            <a:endParaRPr lang="el-GR" dirty="0" smtClean="0">
              <a:latin typeface="Times New Roman" pitchFamily="18" charset="0"/>
              <a:cs typeface="Times New Roman" pitchFamily="18" charset="0"/>
            </a:endParaRPr>
          </a:p>
          <a:p>
            <a:pPr lvl="0" algn="ctr">
              <a:buNone/>
            </a:pPr>
            <a:endParaRPr lang="el-GR" sz="1000" b="1" dirty="0" smtClean="0">
              <a:latin typeface="Times New Roman" pitchFamily="18" charset="0"/>
              <a:cs typeface="Times New Roman" pitchFamily="18" charset="0"/>
            </a:endParaRPr>
          </a:p>
          <a:p>
            <a:pPr marL="0" algn="r">
              <a:spcBef>
                <a:spcPts val="0"/>
              </a:spcBef>
              <a:buNone/>
            </a:pPr>
            <a:r>
              <a:rPr lang="el-GR" sz="1400" i="1" dirty="0" smtClean="0">
                <a:solidFill>
                  <a:schemeClr val="bg1"/>
                </a:solidFill>
                <a:latin typeface="Times New Roman" pitchFamily="18" charset="0"/>
                <a:cs typeface="Times New Roman" pitchFamily="18" charset="0"/>
              </a:rPr>
              <a:t>Πολλών δε πράξεων ουσών και τεχνών και επιστημών πολλά γίνεται και τα τέλη, ιατρικής μεν γάρ υγεία, ναυπηγικής δε </a:t>
            </a:r>
            <a:r>
              <a:rPr lang="el-GR" sz="1400" i="1" dirty="0" err="1" smtClean="0">
                <a:solidFill>
                  <a:schemeClr val="bg1"/>
                </a:solidFill>
                <a:latin typeface="Times New Roman" pitchFamily="18" charset="0"/>
                <a:cs typeface="Times New Roman" pitchFamily="18" charset="0"/>
              </a:rPr>
              <a:t>πλοίον</a:t>
            </a:r>
            <a:r>
              <a:rPr lang="el-GR" sz="1400" i="1" dirty="0" smtClean="0">
                <a:solidFill>
                  <a:schemeClr val="bg1"/>
                </a:solidFill>
                <a:latin typeface="Times New Roman" pitchFamily="18" charset="0"/>
                <a:cs typeface="Times New Roman" pitchFamily="18" charset="0"/>
              </a:rPr>
              <a:t>, στρατηγικής δε νίκη, οικονομικής δε πλούτος</a:t>
            </a:r>
          </a:p>
          <a:p>
            <a:pPr marL="0" algn="r">
              <a:spcBef>
                <a:spcPts val="0"/>
              </a:spcBef>
              <a:buNone/>
            </a:pPr>
            <a:r>
              <a:rPr lang="el-GR" sz="1400" b="1" dirty="0" smtClean="0">
                <a:latin typeface="Times New Roman" pitchFamily="18" charset="0"/>
                <a:cs typeface="Times New Roman" pitchFamily="18" charset="0"/>
              </a:rPr>
              <a:t>Αριστοτέλης,</a:t>
            </a:r>
            <a:r>
              <a:rPr lang="el-GR" sz="1400" b="1" i="1" dirty="0" smtClean="0">
                <a:latin typeface="Times New Roman" pitchFamily="18" charset="0"/>
                <a:cs typeface="Times New Roman" pitchFamily="18" charset="0"/>
              </a:rPr>
              <a:t> Ηθικά </a:t>
            </a:r>
            <a:r>
              <a:rPr lang="el-GR" sz="1400" b="1" i="1" dirty="0" err="1" smtClean="0">
                <a:latin typeface="Times New Roman" pitchFamily="18" charset="0"/>
                <a:cs typeface="Times New Roman" pitchFamily="18" charset="0"/>
              </a:rPr>
              <a:t>Νικομάχεια</a:t>
            </a:r>
            <a:r>
              <a:rPr lang="el-GR" sz="1400" b="1" i="1" dirty="0" smtClean="0">
                <a:latin typeface="Times New Roman" pitchFamily="18" charset="0"/>
                <a:cs typeface="Times New Roman" pitchFamily="18" charset="0"/>
              </a:rPr>
              <a:t>, </a:t>
            </a:r>
            <a:r>
              <a:rPr lang="el-GR" sz="1400" b="1" dirty="0" smtClean="0">
                <a:latin typeface="Times New Roman" pitchFamily="18" charset="0"/>
                <a:cs typeface="Times New Roman" pitchFamily="18" charset="0"/>
              </a:rPr>
              <a:t>Α 1904</a:t>
            </a:r>
            <a:r>
              <a:rPr lang="en-US" sz="1400" b="1" dirty="0" smtClean="0">
                <a:latin typeface="Times New Roman" pitchFamily="18" charset="0"/>
                <a:cs typeface="Times New Roman" pitchFamily="18" charset="0"/>
              </a:rPr>
              <a:t>a</a:t>
            </a:r>
            <a:r>
              <a:rPr lang="el-GR" sz="1400" b="1" dirty="0" smtClean="0">
                <a:latin typeface="Times New Roman" pitchFamily="18" charset="0"/>
                <a:cs typeface="Times New Roman" pitchFamily="18" charset="0"/>
              </a:rPr>
              <a:t>, 1-10</a:t>
            </a:r>
            <a:endParaRPr lang="el-GR" sz="1400" dirty="0" smtClean="0">
              <a:latin typeface="Times New Roman" pitchFamily="18" charset="0"/>
              <a:cs typeface="Times New Roman" pitchFamily="18" charset="0"/>
            </a:endParaRPr>
          </a:p>
          <a:p>
            <a:pPr lvl="0" algn="ctr">
              <a:buNone/>
            </a:pPr>
            <a:endParaRPr lang="el-GR" dirty="0" smtClean="0">
              <a:latin typeface="Times New Roman" pitchFamily="18" charset="0"/>
              <a:cs typeface="Times New Roman" pitchFamily="18" charset="0"/>
            </a:endParaRPr>
          </a:p>
          <a:p>
            <a:pPr algn="ctr">
              <a:buFont typeface="Wingdings" pitchFamily="2" charset="2"/>
              <a:buChar char="ü"/>
            </a:pPr>
            <a:endParaRPr lang="el-GR" dirty="0" smtClean="0">
              <a:latin typeface="Times New Roman" pitchFamily="18" charset="0"/>
              <a:cs typeface="Times New Roman" pitchFamily="18" charset="0"/>
            </a:endParaRPr>
          </a:p>
          <a:p>
            <a:pPr algn="ctr">
              <a:buFont typeface="Wingdings" pitchFamily="2" charset="2"/>
              <a:buChar char="ü"/>
            </a:pPr>
            <a:endParaRPr lang="el-GR" dirty="0">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l-GR" smtClean="0"/>
              <a:t>ΠΑΣΧΑΛΟΥΔΗΣ ΔΗΜΗΤΡΗΣ</a:t>
            </a:r>
            <a:endParaRPr lang="en-US"/>
          </a:p>
        </p:txBody>
      </p:sp>
      <p:pic>
        <p:nvPicPr>
          <p:cNvPr id="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86800" cy="914400"/>
          </a:xfrm>
        </p:spPr>
        <p:txBody>
          <a:bodyPr/>
          <a:lstStyle/>
          <a:p>
            <a:r>
              <a:rPr lang="el-GR" sz="3000" b="1" dirty="0" smtClean="0">
                <a:solidFill>
                  <a:schemeClr val="bg1"/>
                </a:solidFill>
                <a:latin typeface="Times New Roman" pitchFamily="18" charset="0"/>
                <a:cs typeface="Times New Roman" pitchFamily="18" charset="0"/>
              </a:rPr>
              <a:t>Ο ορισμός του Μάρκετινγκ σύμφωνα με</a:t>
            </a:r>
            <a:br>
              <a:rPr lang="el-GR" sz="3000" b="1" dirty="0" smtClean="0">
                <a:solidFill>
                  <a:schemeClr val="bg1"/>
                </a:solidFill>
                <a:latin typeface="Times New Roman" pitchFamily="18" charset="0"/>
                <a:cs typeface="Times New Roman" pitchFamily="18" charset="0"/>
              </a:rPr>
            </a:br>
            <a:r>
              <a:rPr lang="el-GR" sz="3000" b="1" dirty="0" smtClean="0">
                <a:solidFill>
                  <a:schemeClr val="bg1"/>
                </a:solidFill>
                <a:latin typeface="Times New Roman" pitchFamily="18" charset="0"/>
                <a:cs typeface="Times New Roman" pitchFamily="18" charset="0"/>
              </a:rPr>
              <a:t> την Αμερικάνικη  Ένωση Μάνατζμεντ</a:t>
            </a:r>
            <a:endParaRPr lang="el-GR" sz="30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1524000"/>
            <a:ext cx="8382000" cy="4343400"/>
          </a:xfrm>
        </p:spPr>
        <p:txBody>
          <a:bodyPr/>
          <a:lstStyle/>
          <a:p>
            <a:pPr indent="0" algn="ctr">
              <a:spcBef>
                <a:spcPts val="0"/>
              </a:spcBef>
              <a:buNone/>
            </a:pPr>
            <a:endParaRPr lang="el-GR" sz="3000" dirty="0" smtClean="0">
              <a:latin typeface="Times New Roman" pitchFamily="18" charset="0"/>
              <a:cs typeface="Times New Roman" pitchFamily="18" charset="0"/>
            </a:endParaRPr>
          </a:p>
          <a:p>
            <a:pPr indent="0" algn="ctr">
              <a:spcBef>
                <a:spcPts val="0"/>
              </a:spcBef>
              <a:buNone/>
            </a:pPr>
            <a:r>
              <a:rPr lang="el-GR" sz="3000" dirty="0" smtClean="0">
                <a:latin typeface="Times New Roman" pitchFamily="18" charset="0"/>
                <a:cs typeface="Times New Roman" pitchFamily="18" charset="0"/>
              </a:rPr>
              <a:t>Μάρκετινγκ είναι η διαδικασία  του σχεδιασμού και της εκτέλεσης της ιδέας, της τιμολόγησης, της προώθησης και διανομής των ιδεών, αγαθών και υπηρεσιών, για τη δημιουργία ανταλλαγών που θα ικανοποιούν ατομικούς και επιχειρηματικούς στόχους</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0"/>
            <a:ext cx="8686800" cy="838200"/>
          </a:xfrm>
        </p:spPr>
        <p:txBody>
          <a:bodyPr/>
          <a:lstStyle/>
          <a:p>
            <a:r>
              <a:rPr lang="el-GR" sz="3200" b="1" dirty="0" smtClean="0">
                <a:solidFill>
                  <a:schemeClr val="bg1"/>
                </a:solidFill>
                <a:latin typeface="Times New Roman" pitchFamily="18" charset="0"/>
                <a:cs typeface="Times New Roman" pitchFamily="18" charset="0"/>
              </a:rPr>
              <a:t>Τα τρία συστατικά του μάρκετινγκ</a:t>
            </a:r>
            <a:endParaRPr lang="en-US" sz="3200" b="1" dirty="0">
              <a:solidFill>
                <a:schemeClr val="bg1"/>
              </a:solidFill>
              <a:latin typeface="Times New Roman" pitchFamily="18" charset="0"/>
              <a:cs typeface="Times New Roman" pitchFamily="18" charset="0"/>
            </a:endParaRPr>
          </a:p>
        </p:txBody>
      </p:sp>
      <p:sp>
        <p:nvSpPr>
          <p:cNvPr id="60419" name="Rectangle 3"/>
          <p:cNvSpPr>
            <a:spLocks noGrp="1" noChangeArrowheads="1"/>
          </p:cNvSpPr>
          <p:nvPr>
            <p:ph type="body" idx="1"/>
          </p:nvPr>
        </p:nvSpPr>
        <p:spPr>
          <a:xfrm>
            <a:off x="228600" y="1828800"/>
            <a:ext cx="8534400" cy="3916363"/>
          </a:xfrm>
        </p:spPr>
        <p:txBody>
          <a:bodyPr/>
          <a:lstStyle/>
          <a:p>
            <a:pPr lvl="0" indent="0" algn="ctr">
              <a:lnSpc>
                <a:spcPct val="150000"/>
              </a:lnSpc>
              <a:spcBef>
                <a:spcPts val="56"/>
              </a:spcBef>
            </a:pPr>
            <a:r>
              <a:rPr lang="el-GR" dirty="0" smtClean="0">
                <a:latin typeface="Times New Roman" pitchFamily="18" charset="0"/>
                <a:cs typeface="Times New Roman" pitchFamily="18" charset="0"/>
              </a:rPr>
              <a:t> Εντοπισμός αναγκών </a:t>
            </a:r>
          </a:p>
          <a:p>
            <a:pPr lvl="0" indent="0" algn="ctr">
              <a:lnSpc>
                <a:spcPct val="150000"/>
              </a:lnSpc>
              <a:spcBef>
                <a:spcPts val="56"/>
              </a:spcBef>
            </a:pPr>
            <a:r>
              <a:rPr lang="el-GR" dirty="0" smtClean="0">
                <a:latin typeface="Times New Roman" pitchFamily="18" charset="0"/>
                <a:cs typeface="Times New Roman" pitchFamily="18" charset="0"/>
              </a:rPr>
              <a:t> Ικανοποίησή τους </a:t>
            </a:r>
          </a:p>
          <a:p>
            <a:pPr indent="0" algn="ctr">
              <a:lnSpc>
                <a:spcPct val="150000"/>
              </a:lnSpc>
              <a:spcBef>
                <a:spcPts val="56"/>
              </a:spcBef>
            </a:pPr>
            <a:r>
              <a:rPr lang="el-GR" dirty="0" smtClean="0">
                <a:latin typeface="Times New Roman" pitchFamily="18" charset="0"/>
                <a:cs typeface="Times New Roman" pitchFamily="18" charset="0"/>
              </a:rPr>
              <a:t> Αποκόμιση κέρδους </a:t>
            </a:r>
            <a:endParaRPr lang="en-US" dirty="0">
              <a:solidFill>
                <a:srgbClr val="4D4D4D"/>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6096000" cy="1066800"/>
          </a:xfrm>
        </p:spPr>
        <p:txBody>
          <a:bodyPr/>
          <a:lstStyle/>
          <a:p>
            <a:r>
              <a:rPr lang="el-GR" sz="2800" b="1" dirty="0" smtClean="0">
                <a:solidFill>
                  <a:schemeClr val="bg1"/>
                </a:solidFill>
                <a:latin typeface="Times New Roman" pitchFamily="18" charset="0"/>
                <a:cs typeface="Times New Roman" pitchFamily="18" charset="0"/>
              </a:rPr>
              <a:t>Μη φαύλος κύκλος της επιτυχημένης εφαρμογής του μάρκετινγκ</a:t>
            </a:r>
            <a:endParaRPr lang="el-GR" sz="2800" dirty="0">
              <a:solidFill>
                <a:schemeClr val="bg1"/>
              </a:solidFill>
              <a:latin typeface="Times New Roman" pitchFamily="18" charset="0"/>
              <a:cs typeface="Times New Roman" pitchFamily="18" charset="0"/>
            </a:endParaRPr>
          </a:p>
        </p:txBody>
      </p:sp>
      <p:pic>
        <p:nvPicPr>
          <p:cNvPr id="4" name="3 - Θέση περιεχομένου" descr="μη_φαυλος_κυκλος"/>
          <p:cNvPicPr>
            <a:picLocks noGrp="1"/>
          </p:cNvPicPr>
          <p:nvPr>
            <p:ph idx="1"/>
          </p:nvPr>
        </p:nvPicPr>
        <p:blipFill>
          <a:blip r:embed="rId2" cstate="print"/>
          <a:srcRect/>
          <a:stretch>
            <a:fillRect/>
          </a:stretch>
        </p:blipFill>
        <p:spPr bwMode="auto">
          <a:xfrm>
            <a:off x="838200" y="1447800"/>
            <a:ext cx="7391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34400" cy="838200"/>
          </a:xfrm>
        </p:spPr>
        <p:txBody>
          <a:bodyPr/>
          <a:lstStyle/>
          <a:p>
            <a:r>
              <a:rPr lang="el-GR" sz="2800" b="1" dirty="0" smtClean="0">
                <a:solidFill>
                  <a:schemeClr val="bg1"/>
                </a:solidFill>
                <a:latin typeface="Times New Roman" pitchFamily="18" charset="0"/>
                <a:cs typeface="Times New Roman" pitchFamily="18" charset="0"/>
              </a:rPr>
              <a:t>Τέσσερις παράγοντες που επηρεάζουν </a:t>
            </a:r>
            <a:br>
              <a:rPr lang="el-GR" sz="2800" b="1" dirty="0" smtClean="0">
                <a:solidFill>
                  <a:schemeClr val="bg1"/>
                </a:solidFill>
                <a:latin typeface="Times New Roman" pitchFamily="18" charset="0"/>
                <a:cs typeface="Times New Roman" pitchFamily="18" charset="0"/>
              </a:rPr>
            </a:br>
            <a:r>
              <a:rPr lang="el-GR" sz="2800" b="1" dirty="0" smtClean="0">
                <a:solidFill>
                  <a:schemeClr val="bg1"/>
                </a:solidFill>
                <a:latin typeface="Times New Roman" pitchFamily="18" charset="0"/>
                <a:cs typeface="Times New Roman" pitchFamily="18" charset="0"/>
              </a:rPr>
              <a:t>την επιτυχημένη εφαρμογή του μάρκετινγκ</a:t>
            </a:r>
            <a:endParaRPr lang="el-GR" sz="2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1447800"/>
            <a:ext cx="8382000" cy="4343400"/>
          </a:xfrm>
        </p:spPr>
        <p:txBody>
          <a:bodyPr/>
          <a:lstStyle/>
          <a:p>
            <a:pPr marL="0" lvl="0" indent="-355600" algn="ctr">
              <a:spcBef>
                <a:spcPts val="0"/>
              </a:spcBef>
              <a:buFont typeface="+mj-lt"/>
              <a:buAutoNum type="arabicParenR"/>
            </a:pPr>
            <a:r>
              <a:rPr lang="el-GR" sz="2600" dirty="0" smtClean="0">
                <a:latin typeface="Times New Roman" pitchFamily="18" charset="0"/>
                <a:cs typeface="Times New Roman" pitchFamily="18" charset="0"/>
              </a:rPr>
              <a:t>Ο εντοπισμός και η ικανοποίηση των πελατειακών αναγκών</a:t>
            </a:r>
          </a:p>
          <a:p>
            <a:pPr marL="0" lvl="0" indent="-355600" algn="ctr">
              <a:spcBef>
                <a:spcPts val="0"/>
              </a:spcBef>
              <a:buFont typeface="+mj-lt"/>
              <a:buAutoNum type="arabicParenR"/>
            </a:pPr>
            <a:r>
              <a:rPr lang="el-GR" sz="2600" dirty="0" smtClean="0">
                <a:latin typeface="Times New Roman" pitchFamily="18" charset="0"/>
                <a:cs typeface="Times New Roman" pitchFamily="18" charset="0"/>
              </a:rPr>
              <a:t>Η δέσμευση ως προς την παρακολούθηση, τη διερεύνηση και την εκτίμηση των μεταβολών της αγοράς </a:t>
            </a:r>
          </a:p>
          <a:p>
            <a:pPr marL="0" lvl="0" indent="-355600" algn="ctr">
              <a:spcBef>
                <a:spcPts val="0"/>
              </a:spcBef>
              <a:buFont typeface="+mj-lt"/>
              <a:buAutoNum type="arabicParenR"/>
            </a:pPr>
            <a:r>
              <a:rPr lang="el-GR" sz="2600" dirty="0" smtClean="0">
                <a:latin typeface="Times New Roman" pitchFamily="18" charset="0"/>
                <a:cs typeface="Times New Roman" pitchFamily="18" charset="0"/>
              </a:rPr>
              <a:t>Η ανάγκη να αποφευχθεί μια δύσκαμπτη διάρθρωση μέσα στην εταιρεία και ο μηχανισμός τροποποίησης αυτής της διάρθρωσης σε αντίστοιχα με τις μεταβολές του περιβάλλοντος</a:t>
            </a:r>
          </a:p>
          <a:p>
            <a:pPr marL="0" indent="-355600" algn="ctr">
              <a:spcBef>
                <a:spcPts val="0"/>
              </a:spcBef>
              <a:buFont typeface="+mj-lt"/>
              <a:buAutoNum type="arabicParenR"/>
            </a:pPr>
            <a:r>
              <a:rPr lang="el-GR" sz="2600" dirty="0" smtClean="0">
                <a:latin typeface="Times New Roman" pitchFamily="18" charset="0"/>
                <a:cs typeface="Times New Roman" pitchFamily="18" charset="0"/>
              </a:rPr>
              <a:t>Η δέσμευση για τη στρατολόγηση εκπαιδευμένων ειδικών του μάρκετινγκ και η συνειδητοποίηση των πλεονεκτημάτων της διαρκούς επανεκπαίδευσης</a:t>
            </a:r>
            <a:endParaRPr lang="el-GR"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152400"/>
            <a:ext cx="6324600" cy="838200"/>
          </a:xfrm>
        </p:spPr>
        <p:txBody>
          <a:bodyPr/>
          <a:lstStyle/>
          <a:p>
            <a:r>
              <a:rPr lang="el-GR" sz="3200" b="1" dirty="0" smtClean="0">
                <a:solidFill>
                  <a:schemeClr val="bg1"/>
                </a:solidFill>
                <a:latin typeface="Times New Roman" pitchFamily="18" charset="0"/>
                <a:cs typeface="Times New Roman" pitchFamily="18" charset="0"/>
              </a:rPr>
              <a:t>Οι βασικές έννοιες του μάρκετινγκ</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81000" y="1447800"/>
            <a:ext cx="8382000" cy="5181600"/>
          </a:xfrm>
        </p:spPr>
        <p:txBody>
          <a:bodyPr/>
          <a:lstStyle/>
          <a:p>
            <a:endParaRPr lang="el-GR" dirty="0"/>
          </a:p>
        </p:txBody>
      </p:sp>
      <p:graphicFrame>
        <p:nvGraphicFramePr>
          <p:cNvPr id="4098" name="Object 2"/>
          <p:cNvGraphicFramePr>
            <a:graphicFrameLocks noChangeAspect="1"/>
          </p:cNvGraphicFramePr>
          <p:nvPr/>
        </p:nvGraphicFramePr>
        <p:xfrm>
          <a:off x="533401" y="1371600"/>
          <a:ext cx="8229599" cy="5029200"/>
        </p:xfrm>
        <a:graphic>
          <a:graphicData uri="http://schemas.openxmlformats.org/presentationml/2006/ole">
            <p:oleObj spid="_x0000_s4098" name="Έγγραφο" r:id="rId3" imgW="5271188" imgH="3086456"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152400" y="1143000"/>
            <a:ext cx="8763000" cy="5334000"/>
          </a:xfrm>
        </p:spPr>
        <p:txBody>
          <a:bodyPr/>
          <a:lstStyle/>
          <a:p>
            <a:pPr algn="ctr"/>
            <a:r>
              <a:rPr lang="el-GR" sz="2400" b="1" dirty="0" smtClean="0">
                <a:latin typeface="Times New Roman" pitchFamily="18" charset="0"/>
                <a:cs typeface="Times New Roman" pitchFamily="18" charset="0"/>
              </a:rPr>
              <a:t>Ανθρώπινη ανάγκη</a:t>
            </a:r>
            <a:r>
              <a:rPr lang="el-GR" sz="2400" dirty="0" smtClean="0">
                <a:latin typeface="Times New Roman" pitchFamily="18" charset="0"/>
                <a:cs typeface="Times New Roman" pitchFamily="18" charset="0"/>
              </a:rPr>
              <a:t> είναι μια κατάσταση αισθητής έλλειψης κάποιας βασικής ανάγκης είτε φυσικής (τροφή, ρούχα, ασφάλεια), είτε κοινωνικής (στοργή, αγάπη) είτε προσωπικής (γνώση, ατομικότητα)</a:t>
            </a:r>
          </a:p>
          <a:p>
            <a:pPr algn="ctr"/>
            <a:r>
              <a:rPr lang="el-GR" sz="2400" b="1" dirty="0" smtClean="0">
                <a:latin typeface="Times New Roman" pitchFamily="18" charset="0"/>
                <a:cs typeface="Times New Roman" pitchFamily="18" charset="0"/>
              </a:rPr>
              <a:t>Επιθυμίες </a:t>
            </a:r>
            <a:r>
              <a:rPr lang="el-GR" sz="2400" dirty="0" smtClean="0">
                <a:latin typeface="Times New Roman" pitchFamily="18" charset="0"/>
                <a:cs typeface="Times New Roman" pitchFamily="18" charset="0"/>
              </a:rPr>
              <a:t>είναι οι πόθοι για συγκεκριμένα μέσα ικανοποίησης των βαθύτερων αναγκών που διαμορφώνουν από την κουλτούρα και την προσωπικότητα του ατόμου</a:t>
            </a:r>
          </a:p>
          <a:p>
            <a:pPr algn="ctr"/>
            <a:r>
              <a:rPr lang="el-GR" sz="2400" b="1" dirty="0" smtClean="0">
                <a:latin typeface="Times New Roman" pitchFamily="18" charset="0"/>
                <a:cs typeface="Times New Roman" pitchFamily="18" charset="0"/>
              </a:rPr>
              <a:t>Απαιτήσεις</a:t>
            </a:r>
            <a:r>
              <a:rPr lang="el-GR" sz="2400" dirty="0" smtClean="0">
                <a:latin typeface="Times New Roman" pitchFamily="18" charset="0"/>
                <a:cs typeface="Times New Roman" pitchFamily="18" charset="0"/>
              </a:rPr>
              <a:t> είναι επιθυμίες για συγκεκριμένα προϊόντα/ υπηρεσίες, οι οποίες υποστηρίζονται από μια ικανότητα (αναγκαίοι πόροι) και επιθυμία να τα αγοράσουν</a:t>
            </a:r>
          </a:p>
          <a:p>
            <a:pPr algn="ctr"/>
            <a:r>
              <a:rPr lang="el-GR" sz="2400" b="1" dirty="0" smtClean="0">
                <a:latin typeface="Times New Roman" pitchFamily="18" charset="0"/>
                <a:cs typeface="Times New Roman" pitchFamily="18" charset="0"/>
              </a:rPr>
              <a:t>Προϊόν</a:t>
            </a:r>
            <a:r>
              <a:rPr lang="el-GR" sz="2400" dirty="0" smtClean="0">
                <a:latin typeface="Times New Roman" pitchFamily="18" charset="0"/>
                <a:cs typeface="Times New Roman" pitchFamily="18" charset="0"/>
              </a:rPr>
              <a:t> είναι οτιδήποτε μπορεί να προσφερθεί σε μια αγορά και να ικανοποιήσει μια ανάγκη ή μια επιθυμία</a:t>
            </a:r>
          </a:p>
          <a:p>
            <a:pPr algn="ctr"/>
            <a:r>
              <a:rPr lang="el-GR" sz="2400" b="1" dirty="0" smtClean="0">
                <a:latin typeface="Times New Roman" pitchFamily="18" charset="0"/>
                <a:cs typeface="Times New Roman" pitchFamily="18" charset="0"/>
              </a:rPr>
              <a:t>Υπηρεσίες</a:t>
            </a:r>
            <a:r>
              <a:rPr lang="el-GR" sz="2400" dirty="0" smtClean="0">
                <a:latin typeface="Times New Roman" pitchFamily="18" charset="0"/>
                <a:cs typeface="Times New Roman" pitchFamily="18" charset="0"/>
              </a:rPr>
              <a:t> είναι δραστηριότητες ή προνόμια που προσφέρονται για πώληση, είναι άυλες και δεν επιφέρουν ιδιοκτησία</a:t>
            </a:r>
          </a:p>
        </p:txBody>
      </p:sp>
      <p:sp>
        <p:nvSpPr>
          <p:cNvPr id="7" name="6 - TextBox"/>
          <p:cNvSpPr txBox="1"/>
          <p:nvPr/>
        </p:nvSpPr>
        <p:spPr>
          <a:xfrm>
            <a:off x="0" y="0"/>
            <a:ext cx="6858000" cy="1138773"/>
          </a:xfrm>
          <a:prstGeom prst="rect">
            <a:avLst/>
          </a:prstGeom>
          <a:noFill/>
        </p:spPr>
        <p:txBody>
          <a:bodyPr wrap="square" rtlCol="0">
            <a:spAutoFit/>
          </a:bodyPr>
          <a:lstStyle/>
          <a:p>
            <a:r>
              <a:rPr lang="el-GR" sz="3200" b="1" dirty="0" smtClean="0">
                <a:solidFill>
                  <a:schemeClr val="bg1"/>
                </a:solidFill>
                <a:latin typeface="Times New Roman" pitchFamily="18" charset="0"/>
                <a:cs typeface="Times New Roman" pitchFamily="18" charset="0"/>
              </a:rPr>
              <a:t>Οι βασικές έννοιες του μάρκετινγκ</a:t>
            </a:r>
          </a:p>
          <a:p>
            <a:r>
              <a:rPr lang="el-GR" b="1" dirty="0" smtClean="0">
                <a:solidFill>
                  <a:schemeClr val="bg1"/>
                </a:solidFill>
                <a:latin typeface="Times New Roman" pitchFamily="18" charset="0"/>
                <a:cs typeface="Times New Roman" pitchFamily="18" charset="0"/>
              </a:rPr>
              <a:t> </a:t>
            </a:r>
            <a:r>
              <a:rPr lang="el-GR" b="1" i="1" dirty="0" smtClean="0">
                <a:solidFill>
                  <a:schemeClr val="bg1"/>
                </a:solidFill>
                <a:latin typeface="Times New Roman" pitchFamily="18" charset="0"/>
                <a:cs typeface="Times New Roman" pitchFamily="18" charset="0"/>
              </a:rPr>
              <a:t>συνέχεια</a:t>
            </a:r>
          </a:p>
          <a:p>
            <a:endParaRPr lang="el-GR"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
  <a:themeElements>
    <a:clrScheme name="">
      <a:dk1>
        <a:srgbClr val="333333"/>
      </a:dk1>
      <a:lt1>
        <a:srgbClr val="FFFFFF"/>
      </a:lt1>
      <a:dk2>
        <a:srgbClr val="333333"/>
      </a:dk2>
      <a:lt2>
        <a:srgbClr val="1F1F1F"/>
      </a:lt2>
      <a:accent1>
        <a:srgbClr val="434453"/>
      </a:accent1>
      <a:accent2>
        <a:srgbClr val="60616C"/>
      </a:accent2>
      <a:accent3>
        <a:srgbClr val="FFFFFF"/>
      </a:accent3>
      <a:accent4>
        <a:srgbClr val="2A2A2A"/>
      </a:accent4>
      <a:accent5>
        <a:srgbClr val="B0B0B3"/>
      </a:accent5>
      <a:accent6>
        <a:srgbClr val="565761"/>
      </a:accent6>
      <a:hlink>
        <a:srgbClr val="9D9D9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11924</TotalTime>
  <Words>1013</Words>
  <Application>Microsoft Office PowerPoint</Application>
  <PresentationFormat>Προβολή στην οθόνη (4:3)</PresentationFormat>
  <Paragraphs>108</Paragraphs>
  <Slides>29</Slides>
  <Notes>2</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4" baseType="lpstr">
      <vt:lpstr>Default Design</vt:lpstr>
      <vt:lpstr>1_Custom Design</vt:lpstr>
      <vt:lpstr>2_Custom Design</vt:lpstr>
      <vt:lpstr>powerpoint-template</vt:lpstr>
      <vt:lpstr>Έγγραφο</vt:lpstr>
      <vt:lpstr>Διαφάνεια 1</vt:lpstr>
      <vt:lpstr>Ένα βιβλίο που μυεί τον διεισδυτικό αναγνώστη στον κόσμο του μάρκετινγκ. Στόχος του είναι να παρουσιάσει τους βασικούς όρους και τις αρχές του μάρκετινγκ και παράλληλα να παρακινήσει τους αναγνώστες να γίνουν πιο ευέλικτοι και πειθαρχημένοι, ώστε να βρίσκουν απαντήσεις σε σημαντικά ερωτήματα, όπως: Γιατί επιλέγω ένα προϊόν έναντι κάποιου άλλου; Ποιες ανάγκες ικανοποιώ με την απόκτησή του; Τι είναι η επικοινωνία Μάρκετινγκ και τι το νευρομάρκετινγκ κ.ά.   Προσεγγίζονται ακόμη θέματα, όπως: </vt:lpstr>
      <vt:lpstr>Κεφάλαιο 1ο  ΚΑΤΑΝΟΗΣΗ ΤΟΥ ΡΟΛΟΥ ΤΟΥ ΜΑΡΚΕΤΙΝΓΚ ΣΤΟΥΣ ΟΡΓΑΝΙΣΜΟΥΣ ΚΑΙ ΤΗΝ ΚΟΙΝΩΝΙΑ </vt:lpstr>
      <vt:lpstr>Ο ορισμός του Μάρκετινγκ σύμφωνα με  την Αμερικάνικη  Ένωση Μάνατζμεντ</vt:lpstr>
      <vt:lpstr>Τα τρία συστατικά του μάρκετινγκ</vt:lpstr>
      <vt:lpstr>Μη φαύλος κύκλος της επιτυχημένης εφαρμογής του μάρκετινγκ</vt:lpstr>
      <vt:lpstr>Τέσσερις παράγοντες που επηρεάζουν  την επιτυχημένη εφαρμογή του μάρκετινγκ</vt:lpstr>
      <vt:lpstr>Οι βασικές έννοιες του μάρκετινγκ</vt:lpstr>
      <vt:lpstr>Διαφάνεια 9</vt:lpstr>
      <vt:lpstr>Διαφάνεια 10</vt:lpstr>
      <vt:lpstr>Το βασικό σύστημα μάρκετινγκ</vt:lpstr>
      <vt:lpstr>Διαφάνεια 12</vt:lpstr>
      <vt:lpstr>Προσανατολισμοί κάτω από τους οποίους οι εταιρείες  υλοποιούν τις δικές τους δραστηριότητες μάρκετινγκ</vt:lpstr>
      <vt:lpstr>Προσανατολισμός του μάρκετινγκ στην παραγωγή</vt:lpstr>
      <vt:lpstr>Προσανατολισμός του μάρκετινγκ  στο προϊόν</vt:lpstr>
      <vt:lpstr>Προσανατολισμός του μάρκετινγκ  στην πώληση</vt:lpstr>
      <vt:lpstr>Προσανατολισμός του μάρκετινγκ  στην αγορά</vt:lpstr>
      <vt:lpstr>Η έννοια της πώλησης  και η έννοια μάρκετινγκ</vt:lpstr>
      <vt:lpstr>ΚΑΤΑΝΑΛΩΤΕΣ</vt:lpstr>
      <vt:lpstr>Προσανατολισμός του μάρκετινγκ  στην κοινωνία</vt:lpstr>
      <vt:lpstr>Παράγοντες του κοινωνικού μάρκετινγκ</vt:lpstr>
      <vt:lpstr>Η φιλοσοφία του μάρκετινγκ</vt:lpstr>
      <vt:lpstr>Το μάρκετινγκ ως μια ισοδύναμη λειτουργία </vt:lpstr>
      <vt:lpstr>Το μάρκετινγκ ως μια πιο σημαντική λειτουργία </vt:lpstr>
      <vt:lpstr>Το μάρκετινγκ ως κυριότερη λειτουργία</vt:lpstr>
      <vt:lpstr>Ο καταναλωτής ως λειτουργία που ελέγχει την κατάσταση</vt:lpstr>
      <vt:lpstr>Ο καταναλωτής ως  λειτουργία που ελέγχει την κατάσταση, αλλά το μάρκετινγκ </vt:lpstr>
      <vt:lpstr>Φιλοσοφία των πωλήσεων και φιλοσοφία του μάρκετινγκ </vt:lpstr>
      <vt:lpstr>Διαφάνεια 29</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ADMIN</cp:lastModifiedBy>
  <cp:revision>189</cp:revision>
  <dcterms:created xsi:type="dcterms:W3CDTF">2008-06-20T19:53:10Z</dcterms:created>
  <dcterms:modified xsi:type="dcterms:W3CDTF">2014-03-06T14:25:53Z</dcterms:modified>
</cp:coreProperties>
</file>