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6" r:id="rId1"/>
  </p:sldMasterIdLst>
  <p:notesMasterIdLst>
    <p:notesMasterId r:id="rId17"/>
  </p:notesMasterIdLst>
  <p:sldIdLst>
    <p:sldId id="256" r:id="rId2"/>
    <p:sldId id="266" r:id="rId3"/>
    <p:sldId id="267" r:id="rId4"/>
    <p:sldId id="268" r:id="rId5"/>
    <p:sldId id="260" r:id="rId6"/>
    <p:sldId id="317" r:id="rId7"/>
    <p:sldId id="316" r:id="rId8"/>
    <p:sldId id="318" r:id="rId9"/>
    <p:sldId id="323" r:id="rId10"/>
    <p:sldId id="322" r:id="rId11"/>
    <p:sldId id="321" r:id="rId12"/>
    <p:sldId id="320" r:id="rId13"/>
    <p:sldId id="319" r:id="rId14"/>
    <p:sldId id="324" r:id="rId15"/>
    <p:sldId id="32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949" autoAdjust="0"/>
  </p:normalViewPr>
  <p:slideViewPr>
    <p:cSldViewPr>
      <p:cViewPr varScale="1">
        <p:scale>
          <a:sx n="71" d="100"/>
          <a:sy n="71" d="100"/>
        </p:scale>
        <p:origin x="-17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0F7A9-F8D7-4642-B306-74B140AF2F6F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F9DE42-154C-4434-B09E-F806436E47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053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8216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8216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8216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8216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8216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8216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8216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8216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821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ore.org/resource/business-plan-template-startup-busines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</a:t>
            </a:r>
            <a:r>
              <a:rPr lang="el-GR" dirty="0"/>
              <a:t> σημασία και τα περιεχόμενα ενός επιχειρηματικού </a:t>
            </a:r>
            <a:r>
              <a:rPr lang="el-GR" dirty="0" smtClean="0"/>
              <a:t>σχεδίου.</a:t>
            </a:r>
          </a:p>
          <a:p>
            <a:r>
              <a:rPr lang="el-GR" dirty="0" smtClean="0"/>
              <a:t>Αναπληρωτής Καθηγητής Ευάγγελος </a:t>
            </a:r>
            <a:r>
              <a:rPr lang="el-GR" dirty="0" err="1" smtClean="0"/>
              <a:t>Σιώκας</a:t>
            </a:r>
            <a:endParaRPr lang="el-G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mtClean="0"/>
              <a:t>Επιχειρηματικότητα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Επιχειρηματικό Σχέδιο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l-GR" dirty="0" smtClean="0"/>
              <a:t>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11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Σχέδιο </a:t>
            </a:r>
            <a:r>
              <a:rPr lang="en-US" sz="2800" dirty="0"/>
              <a:t>Marketing</a:t>
            </a:r>
            <a:endParaRPr lang="el-G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153400" cy="48768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l-GR" sz="1800" dirty="0"/>
              <a:t>Έρευνα αγοράς</a:t>
            </a:r>
          </a:p>
          <a:p>
            <a:pPr lvl="0">
              <a:spcBef>
                <a:spcPts val="0"/>
              </a:spcBef>
            </a:pPr>
            <a:r>
              <a:rPr lang="el-GR" sz="1800" dirty="0"/>
              <a:t>Εμπόδια εισόδου</a:t>
            </a:r>
          </a:p>
          <a:p>
            <a:pPr lvl="0">
              <a:spcBef>
                <a:spcPts val="0"/>
              </a:spcBef>
            </a:pPr>
            <a:r>
              <a:rPr lang="el-GR" sz="1800" dirty="0"/>
              <a:t>Ευκαιρίες και απειλές</a:t>
            </a:r>
          </a:p>
          <a:p>
            <a:pPr lvl="0">
              <a:spcBef>
                <a:spcPts val="0"/>
              </a:spcBef>
            </a:pPr>
            <a:r>
              <a:rPr lang="el-GR" sz="1800" dirty="0"/>
              <a:t>Ανάλυση </a:t>
            </a:r>
            <a:r>
              <a:rPr lang="en-US" sz="1800" dirty="0"/>
              <a:t>SWOT</a:t>
            </a:r>
          </a:p>
          <a:p>
            <a:pPr lvl="0">
              <a:spcBef>
                <a:spcPts val="0"/>
              </a:spcBef>
            </a:pPr>
            <a:r>
              <a:rPr lang="el-GR" sz="1800" dirty="0"/>
              <a:t>Περιγραφή προϊόντων / υπηρεσιών (σημαντικά χαρακτηριστικά και οφέλη από την πλευρά του πελάτη/χρήστη).</a:t>
            </a:r>
          </a:p>
          <a:p>
            <a:pPr lvl="0">
              <a:spcBef>
                <a:spcPts val="0"/>
              </a:spcBef>
            </a:pPr>
            <a:r>
              <a:rPr lang="el-GR" sz="1800" dirty="0"/>
              <a:t>Αγορά στόχος (χαρακτηριστικά του ή των πελατών)</a:t>
            </a:r>
          </a:p>
          <a:p>
            <a:pPr lvl="0">
              <a:spcBef>
                <a:spcPts val="0"/>
              </a:spcBef>
            </a:pPr>
            <a:r>
              <a:rPr lang="el-GR" sz="1800" dirty="0"/>
              <a:t>Βασικοί ανταγωνιστές</a:t>
            </a:r>
          </a:p>
          <a:p>
            <a:pPr lvl="0">
              <a:spcBef>
                <a:spcPts val="0"/>
              </a:spcBef>
            </a:pPr>
            <a:r>
              <a:rPr lang="en-US" sz="1800" dirty="0"/>
              <a:t>Positioning / </a:t>
            </a:r>
            <a:r>
              <a:rPr lang="el-GR" sz="1800" dirty="0"/>
              <a:t>τμήμα αγοράς</a:t>
            </a:r>
          </a:p>
          <a:p>
            <a:pPr lvl="0">
              <a:spcBef>
                <a:spcPts val="0"/>
              </a:spcBef>
            </a:pPr>
            <a:r>
              <a:rPr lang="el-GR" sz="1800" dirty="0"/>
              <a:t>Διαφήμιση και προώθηση του προϊόντος</a:t>
            </a:r>
          </a:p>
          <a:p>
            <a:pPr lvl="0">
              <a:spcBef>
                <a:spcPts val="0"/>
              </a:spcBef>
            </a:pPr>
            <a:r>
              <a:rPr lang="el-GR" sz="1800" dirty="0"/>
              <a:t>Προϋπολογισμός προώθησης</a:t>
            </a:r>
          </a:p>
          <a:p>
            <a:pPr lvl="0">
              <a:spcBef>
                <a:spcPts val="0"/>
              </a:spcBef>
            </a:pPr>
            <a:r>
              <a:rPr lang="el-GR" sz="1800" dirty="0"/>
              <a:t>Τιμολόγηση</a:t>
            </a:r>
          </a:p>
          <a:p>
            <a:pPr>
              <a:spcBef>
                <a:spcPts val="0"/>
              </a:spcBef>
            </a:pPr>
            <a:r>
              <a:rPr lang="el-GR" sz="1800" dirty="0"/>
              <a:t>Κανάλια πώλησης και διανομής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/>
              <a:t>=&gt; Κατανόηση της αγοράς στόχου, του τρόπου προώθησης και πώλησης και των μέσων προώθησης και πώλησης</a:t>
            </a:r>
          </a:p>
        </p:txBody>
      </p:sp>
    </p:spTree>
    <p:extLst>
      <p:ext uri="{BB962C8B-B14F-4D97-AF65-F5344CB8AC3E}">
        <p14:creationId xmlns="" xmlns:p14="http://schemas.microsoft.com/office/powerpoint/2010/main" val="3596438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55600" indent="-342900">
              <a:lnSpc>
                <a:spcPct val="100000"/>
              </a:lnSpc>
              <a:spcBef>
                <a:spcPts val="285"/>
              </a:spcBef>
              <a:tabLst>
                <a:tab pos="355600" algn="l"/>
              </a:tabLst>
            </a:pPr>
            <a:r>
              <a:rPr lang="el-GR" sz="2800" dirty="0">
                <a:cs typeface="Calibri"/>
              </a:rPr>
              <a:t>Σ</a:t>
            </a:r>
            <a:r>
              <a:rPr lang="el-GR" sz="2800" spc="-30" dirty="0">
                <a:cs typeface="Calibri"/>
              </a:rPr>
              <a:t>χ</a:t>
            </a:r>
            <a:r>
              <a:rPr lang="el-GR" sz="2800" spc="-40" dirty="0">
                <a:cs typeface="Calibri"/>
              </a:rPr>
              <a:t>έ</a:t>
            </a:r>
            <a:r>
              <a:rPr lang="el-GR" sz="2800" dirty="0">
                <a:cs typeface="Calibri"/>
              </a:rPr>
              <a:t>διο</a:t>
            </a:r>
            <a:r>
              <a:rPr lang="el-GR" sz="2800" spc="-10" dirty="0">
                <a:cs typeface="Calibri"/>
              </a:rPr>
              <a:t> </a:t>
            </a:r>
            <a:r>
              <a:rPr lang="el-GR" sz="2800" dirty="0">
                <a:cs typeface="Calibri"/>
              </a:rPr>
              <a:t>Λ</a:t>
            </a:r>
            <a:r>
              <a:rPr lang="el-GR" sz="2800" spc="-5" dirty="0">
                <a:cs typeface="Calibri"/>
              </a:rPr>
              <a:t>ε</a:t>
            </a:r>
            <a:r>
              <a:rPr lang="el-GR" sz="2800" spc="-35" dirty="0">
                <a:cs typeface="Calibri"/>
              </a:rPr>
              <a:t>ι</a:t>
            </a:r>
            <a:r>
              <a:rPr lang="el-GR" sz="2800" spc="-30" dirty="0">
                <a:cs typeface="Calibri"/>
              </a:rPr>
              <a:t>τ</a:t>
            </a:r>
            <a:r>
              <a:rPr lang="el-GR" sz="2800" spc="-5" dirty="0">
                <a:cs typeface="Calibri"/>
              </a:rPr>
              <a:t>ου</a:t>
            </a:r>
            <a:r>
              <a:rPr lang="el-GR" sz="2800" spc="-10" dirty="0">
                <a:cs typeface="Calibri"/>
              </a:rPr>
              <a:t>ρ</a:t>
            </a:r>
            <a:r>
              <a:rPr lang="el-GR" sz="2800" spc="-5" dirty="0">
                <a:cs typeface="Calibri"/>
              </a:rPr>
              <a:t>γ</a:t>
            </a:r>
            <a:r>
              <a:rPr lang="el-GR" sz="2800" dirty="0">
                <a:cs typeface="Calibri"/>
              </a:rPr>
              <a:t>ί</a:t>
            </a:r>
            <a:r>
              <a:rPr lang="el-GR" sz="2800" spc="-5" dirty="0">
                <a:cs typeface="Calibri"/>
              </a:rPr>
              <a:t>α</a:t>
            </a:r>
            <a:r>
              <a:rPr lang="el-GR" sz="2800" dirty="0">
                <a:cs typeface="Calibri"/>
              </a:rPr>
              <a:t>ς</a:t>
            </a:r>
            <a:r>
              <a:rPr lang="el-GR" sz="2800" spc="15" dirty="0">
                <a:cs typeface="Calibri"/>
              </a:rPr>
              <a:t> </a:t>
            </a:r>
            <a:r>
              <a:rPr lang="el-GR" sz="2800" dirty="0">
                <a:cs typeface="Calibri"/>
              </a:rPr>
              <a:t>(</a:t>
            </a:r>
            <a:r>
              <a:rPr lang="el-GR" sz="2800" spc="-5" dirty="0" err="1">
                <a:cs typeface="Calibri"/>
              </a:rPr>
              <a:t>O</a:t>
            </a:r>
            <a:r>
              <a:rPr lang="el-GR" sz="2800" dirty="0" err="1">
                <a:cs typeface="Calibri"/>
              </a:rPr>
              <a:t>pe</a:t>
            </a:r>
            <a:r>
              <a:rPr lang="el-GR" sz="2800" spc="-50" dirty="0" err="1">
                <a:cs typeface="Calibri"/>
              </a:rPr>
              <a:t>r</a:t>
            </a:r>
            <a:r>
              <a:rPr lang="el-GR" sz="2800" spc="-25" dirty="0" err="1">
                <a:cs typeface="Calibri"/>
              </a:rPr>
              <a:t>a</a:t>
            </a:r>
            <a:r>
              <a:rPr lang="el-GR" sz="2800" dirty="0" err="1">
                <a:cs typeface="Calibri"/>
              </a:rPr>
              <a:t>ti</a:t>
            </a:r>
            <a:r>
              <a:rPr lang="el-GR" sz="2800" spc="-5" dirty="0" err="1">
                <a:cs typeface="Calibri"/>
              </a:rPr>
              <a:t>o</a:t>
            </a:r>
            <a:r>
              <a:rPr lang="el-GR" sz="2800" dirty="0" err="1">
                <a:cs typeface="Calibri"/>
              </a:rPr>
              <a:t>nal</a:t>
            </a:r>
            <a:r>
              <a:rPr lang="el-GR" sz="2800" spc="-15" dirty="0">
                <a:cs typeface="Calibri"/>
              </a:rPr>
              <a:t> </a:t>
            </a:r>
            <a:r>
              <a:rPr lang="el-GR" sz="2800" spc="-5" dirty="0" err="1">
                <a:cs typeface="Calibri"/>
              </a:rPr>
              <a:t>P</a:t>
            </a:r>
            <a:r>
              <a:rPr lang="el-GR" sz="2800" dirty="0" err="1">
                <a:cs typeface="Calibri"/>
              </a:rPr>
              <a:t>lan</a:t>
            </a:r>
            <a:r>
              <a:rPr lang="el-GR" sz="2800" dirty="0">
                <a:cs typeface="Calibri"/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sz="2000" dirty="0"/>
              <a:t>Παραγωγή</a:t>
            </a:r>
          </a:p>
          <a:p>
            <a:pPr lvl="0"/>
            <a:r>
              <a:rPr lang="el-GR" sz="2000" dirty="0"/>
              <a:t>Έλεγχος ποιότητας</a:t>
            </a:r>
          </a:p>
          <a:p>
            <a:pPr lvl="0"/>
            <a:r>
              <a:rPr lang="el-GR" sz="2000" dirty="0"/>
              <a:t>Τόπος εγκατάστασης</a:t>
            </a:r>
            <a:r>
              <a:rPr lang="en-US" sz="2000" dirty="0"/>
              <a:t> </a:t>
            </a:r>
            <a:endParaRPr lang="el-GR" sz="2000" dirty="0"/>
          </a:p>
          <a:p>
            <a:pPr lvl="0"/>
            <a:r>
              <a:rPr lang="el-GR" sz="2000" dirty="0"/>
              <a:t>Νομικό περιβάλλον</a:t>
            </a:r>
          </a:p>
          <a:p>
            <a:pPr lvl="0"/>
            <a:r>
              <a:rPr lang="el-GR" sz="2000" dirty="0"/>
              <a:t>Προσωπικό</a:t>
            </a:r>
          </a:p>
          <a:p>
            <a:pPr lvl="0"/>
            <a:r>
              <a:rPr lang="el-GR" sz="2000" dirty="0"/>
              <a:t>Αποθέματα</a:t>
            </a:r>
            <a:r>
              <a:rPr lang="en-US" sz="2000" dirty="0"/>
              <a:t> </a:t>
            </a:r>
            <a:endParaRPr lang="el-GR" sz="2000" dirty="0"/>
          </a:p>
          <a:p>
            <a:pPr lvl="0"/>
            <a:r>
              <a:rPr lang="el-GR" sz="2000" dirty="0"/>
              <a:t>Προμηθευτές</a:t>
            </a:r>
          </a:p>
          <a:p>
            <a:pPr lvl="0"/>
            <a:r>
              <a:rPr lang="el-GR" sz="2000" dirty="0"/>
              <a:t>Πιστωτική πολιτική</a:t>
            </a:r>
          </a:p>
          <a:p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/>
              <a:t>=&gt; Κατανόηση της καθημερινής λειτουργίας της επιχείρησης</a:t>
            </a:r>
          </a:p>
        </p:txBody>
      </p:sp>
    </p:spTree>
    <p:extLst>
      <p:ext uri="{BB962C8B-B14F-4D97-AF65-F5344CB8AC3E}">
        <p14:creationId xmlns="" xmlns:p14="http://schemas.microsoft.com/office/powerpoint/2010/main" val="960845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55600" indent="-342900">
              <a:spcBef>
                <a:spcPts val="285"/>
              </a:spcBef>
              <a:tabLst>
                <a:tab pos="355600" algn="l"/>
              </a:tabLst>
            </a:pPr>
            <a:r>
              <a:rPr lang="el-GR" sz="2800" dirty="0">
                <a:cs typeface="Calibri"/>
              </a:rPr>
              <a:t>Δι</a:t>
            </a:r>
            <a:r>
              <a:rPr lang="el-GR" sz="2800" spc="-5" dirty="0">
                <a:cs typeface="Calibri"/>
              </a:rPr>
              <a:t>ο</a:t>
            </a:r>
            <a:r>
              <a:rPr lang="el-GR" sz="2800" dirty="0">
                <a:cs typeface="Calibri"/>
              </a:rPr>
              <a:t>ίκ</a:t>
            </a:r>
            <a:r>
              <a:rPr lang="el-GR" sz="2800" spc="-5" dirty="0">
                <a:cs typeface="Calibri"/>
              </a:rPr>
              <a:t>ηση, Ο</a:t>
            </a:r>
            <a:r>
              <a:rPr lang="el-GR" sz="2800" spc="-10" dirty="0">
                <a:cs typeface="Calibri"/>
              </a:rPr>
              <a:t>ρ</a:t>
            </a:r>
            <a:r>
              <a:rPr lang="el-GR" sz="2800" spc="-5" dirty="0">
                <a:cs typeface="Calibri"/>
              </a:rPr>
              <a:t>γά</a:t>
            </a:r>
            <a:r>
              <a:rPr lang="el-GR" sz="2800" spc="-10" dirty="0">
                <a:cs typeface="Calibri"/>
              </a:rPr>
              <a:t>ν</a:t>
            </a:r>
            <a:r>
              <a:rPr lang="el-GR" sz="2800" spc="-5" dirty="0">
                <a:cs typeface="Calibri"/>
              </a:rPr>
              <a:t>ωσ</a:t>
            </a:r>
            <a:r>
              <a:rPr lang="el-GR" sz="2800" dirty="0">
                <a:cs typeface="Calibri"/>
              </a:rPr>
              <a:t>η</a:t>
            </a:r>
            <a:r>
              <a:rPr lang="el-GR" sz="2800" spc="15" dirty="0">
                <a:cs typeface="Calibri"/>
              </a:rPr>
              <a:t> </a:t>
            </a:r>
            <a:r>
              <a:rPr lang="el-GR" sz="2800" spc="-75" dirty="0">
                <a:cs typeface="Calibri"/>
              </a:rPr>
              <a:t>κ</a:t>
            </a:r>
            <a:r>
              <a:rPr lang="el-GR" sz="2800" spc="-5" dirty="0">
                <a:cs typeface="Calibri"/>
              </a:rPr>
              <a:t>α</a:t>
            </a:r>
            <a:r>
              <a:rPr lang="el-GR" sz="2800" dirty="0">
                <a:cs typeface="Calibri"/>
              </a:rPr>
              <a:t>ι Ανθρώπινοι Πόροι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000" dirty="0">
                <a:cs typeface="Arial"/>
              </a:rPr>
              <a:t>Βιογραφικά</a:t>
            </a:r>
          </a:p>
          <a:p>
            <a:r>
              <a:rPr lang="el-GR" sz="2000" dirty="0">
                <a:cs typeface="Arial"/>
              </a:rPr>
              <a:t>Κενά δεξιοτήτων / ικανοτήτων</a:t>
            </a:r>
          </a:p>
          <a:p>
            <a:r>
              <a:rPr lang="el-GR" sz="2000" dirty="0">
                <a:cs typeface="Arial"/>
              </a:rPr>
              <a:t>Σύμβουλοι</a:t>
            </a:r>
          </a:p>
          <a:p>
            <a:r>
              <a:rPr lang="el-GR" sz="2000" dirty="0">
                <a:cs typeface="Arial"/>
              </a:rPr>
              <a:t>Οργανόγραμμα</a:t>
            </a:r>
          </a:p>
          <a:p>
            <a:endParaRPr lang="el-GR" sz="2000" dirty="0">
              <a:cs typeface="Arial"/>
            </a:endParaRPr>
          </a:p>
          <a:p>
            <a:pPr marL="0" indent="0">
              <a:buNone/>
            </a:pPr>
            <a:r>
              <a:rPr lang="el-GR" sz="2000" dirty="0">
                <a:cs typeface="Arial"/>
              </a:rPr>
              <a:t>=&gt; Αξιολόγηση της ηγετικής επιχειρηματικής ομάδας</a:t>
            </a:r>
          </a:p>
          <a:p>
            <a:endParaRPr lang="el-GR" sz="2000" dirty="0">
              <a:latin typeface="Arial"/>
              <a:cs typeface="Arial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="" xmlns:p14="http://schemas.microsoft.com/office/powerpoint/2010/main" val="2604209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>
                <a:cs typeface="Calibri"/>
              </a:rPr>
              <a:t>Σ</a:t>
            </a:r>
            <a:r>
              <a:rPr lang="el-GR" sz="2800" spc="-30" dirty="0">
                <a:cs typeface="Calibri"/>
              </a:rPr>
              <a:t>χ</a:t>
            </a:r>
            <a:r>
              <a:rPr lang="el-GR" sz="2800" spc="-40" dirty="0">
                <a:cs typeface="Calibri"/>
              </a:rPr>
              <a:t>έ</a:t>
            </a:r>
            <a:r>
              <a:rPr lang="el-GR" sz="2800" dirty="0">
                <a:cs typeface="Calibri"/>
              </a:rPr>
              <a:t>διο</a:t>
            </a:r>
            <a:r>
              <a:rPr lang="el-GR" sz="2800" spc="-10" dirty="0">
                <a:cs typeface="Calibri"/>
              </a:rPr>
              <a:t> </a:t>
            </a:r>
            <a:r>
              <a:rPr lang="el-GR" sz="2800" spc="-5" dirty="0">
                <a:cs typeface="Calibri"/>
              </a:rPr>
              <a:t>χ</a:t>
            </a:r>
            <a:r>
              <a:rPr lang="el-GR" sz="2800" dirty="0">
                <a:cs typeface="Calibri"/>
              </a:rPr>
              <a:t>ρ</a:t>
            </a:r>
            <a:r>
              <a:rPr lang="el-GR" sz="2800" spc="-5" dirty="0">
                <a:cs typeface="Calibri"/>
              </a:rPr>
              <a:t>η</a:t>
            </a:r>
            <a:r>
              <a:rPr lang="el-GR" sz="2800" spc="-15" dirty="0">
                <a:cs typeface="Calibri"/>
              </a:rPr>
              <a:t>μ</a:t>
            </a:r>
            <a:r>
              <a:rPr lang="el-GR" sz="2800" spc="-5" dirty="0">
                <a:cs typeface="Calibri"/>
              </a:rPr>
              <a:t>α</a:t>
            </a:r>
            <a:r>
              <a:rPr lang="el-GR" sz="2800" spc="-30" dirty="0">
                <a:cs typeface="Calibri"/>
              </a:rPr>
              <a:t>τ</a:t>
            </a:r>
            <a:r>
              <a:rPr lang="el-GR" sz="2800" spc="-5" dirty="0">
                <a:cs typeface="Calibri"/>
              </a:rPr>
              <a:t>ο</a:t>
            </a:r>
            <a:r>
              <a:rPr lang="el-GR" sz="2800" dirty="0">
                <a:cs typeface="Calibri"/>
              </a:rPr>
              <a:t>δ</a:t>
            </a:r>
            <a:r>
              <a:rPr lang="el-GR" sz="2800" spc="-5" dirty="0">
                <a:cs typeface="Calibri"/>
              </a:rPr>
              <a:t>ότηση</a:t>
            </a:r>
            <a:r>
              <a:rPr lang="el-GR" sz="2800" dirty="0">
                <a:cs typeface="Calibri"/>
              </a:rPr>
              <a:t>ς</a:t>
            </a:r>
            <a:r>
              <a:rPr lang="el-GR" sz="2800" spc="40" dirty="0">
                <a:cs typeface="Calibri"/>
              </a:rPr>
              <a:t> </a:t>
            </a:r>
            <a:r>
              <a:rPr lang="el-GR" sz="2800" spc="-75" dirty="0">
                <a:cs typeface="Calibri"/>
              </a:rPr>
              <a:t>κ</a:t>
            </a:r>
            <a:r>
              <a:rPr lang="el-GR" sz="2800" spc="-5" dirty="0">
                <a:cs typeface="Calibri"/>
              </a:rPr>
              <a:t>α</a:t>
            </a:r>
            <a:r>
              <a:rPr lang="el-GR" sz="2800" dirty="0">
                <a:cs typeface="Calibri"/>
              </a:rPr>
              <a:t>ι </a:t>
            </a:r>
            <a:r>
              <a:rPr lang="el-GR" sz="2800" spc="-5" dirty="0">
                <a:cs typeface="Calibri"/>
              </a:rPr>
              <a:t>χ</a:t>
            </a:r>
            <a:r>
              <a:rPr lang="el-GR" sz="2800" dirty="0">
                <a:cs typeface="Calibri"/>
              </a:rPr>
              <a:t>ρ</a:t>
            </a:r>
            <a:r>
              <a:rPr lang="el-GR" sz="2800" spc="-5" dirty="0">
                <a:cs typeface="Calibri"/>
              </a:rPr>
              <a:t>η</a:t>
            </a:r>
            <a:r>
              <a:rPr lang="el-GR" sz="2800" spc="-15" dirty="0">
                <a:cs typeface="Calibri"/>
              </a:rPr>
              <a:t>μ</a:t>
            </a:r>
            <a:r>
              <a:rPr lang="el-GR" sz="2800" spc="-5" dirty="0">
                <a:cs typeface="Calibri"/>
              </a:rPr>
              <a:t>α</a:t>
            </a:r>
            <a:r>
              <a:rPr lang="el-GR" sz="2800" spc="-30" dirty="0">
                <a:cs typeface="Calibri"/>
              </a:rPr>
              <a:t>τ</a:t>
            </a:r>
            <a:r>
              <a:rPr lang="el-GR" sz="2800" spc="-5" dirty="0">
                <a:cs typeface="Calibri"/>
              </a:rPr>
              <a:t>οο</a:t>
            </a:r>
            <a:r>
              <a:rPr lang="el-GR" sz="2800" dirty="0">
                <a:cs typeface="Calibri"/>
              </a:rPr>
              <a:t>ι</a:t>
            </a:r>
            <a:r>
              <a:rPr lang="el-GR" sz="2800" spc="-75" dirty="0">
                <a:cs typeface="Calibri"/>
              </a:rPr>
              <a:t>κ</a:t>
            </a:r>
            <a:r>
              <a:rPr lang="el-GR" sz="2800" spc="-5" dirty="0">
                <a:cs typeface="Calibri"/>
              </a:rPr>
              <a:t>ο</a:t>
            </a:r>
            <a:r>
              <a:rPr lang="el-GR" sz="2800" dirty="0">
                <a:cs typeface="Calibri"/>
              </a:rPr>
              <a:t>ν</a:t>
            </a:r>
            <a:r>
              <a:rPr lang="el-GR" sz="2800" spc="-5" dirty="0">
                <a:cs typeface="Calibri"/>
              </a:rPr>
              <a:t>ο</a:t>
            </a:r>
            <a:r>
              <a:rPr lang="el-GR" sz="2800" dirty="0">
                <a:cs typeface="Calibri"/>
              </a:rPr>
              <a:t>μι</a:t>
            </a:r>
            <a:r>
              <a:rPr lang="el-GR" sz="2800" spc="-75" dirty="0">
                <a:cs typeface="Calibri"/>
              </a:rPr>
              <a:t>κ</a:t>
            </a:r>
            <a:r>
              <a:rPr lang="el-GR" sz="2800" dirty="0">
                <a:cs typeface="Calibri"/>
              </a:rPr>
              <a:t>ό</a:t>
            </a:r>
            <a:r>
              <a:rPr lang="el-GR" sz="2800" spc="15" dirty="0">
                <a:cs typeface="Calibri"/>
              </a:rPr>
              <a:t> </a:t>
            </a:r>
            <a:r>
              <a:rPr lang="el-GR" sz="2800" spc="5" dirty="0">
                <a:cs typeface="Calibri"/>
              </a:rPr>
              <a:t>π</a:t>
            </a:r>
            <a:r>
              <a:rPr lang="el-GR" sz="2800" spc="-35" dirty="0">
                <a:cs typeface="Calibri"/>
              </a:rPr>
              <a:t>λ</a:t>
            </a:r>
            <a:r>
              <a:rPr lang="el-GR" sz="2800" spc="-5" dirty="0">
                <a:cs typeface="Calibri"/>
              </a:rPr>
              <a:t>ά</a:t>
            </a:r>
            <a:r>
              <a:rPr lang="el-GR" sz="2800" dirty="0">
                <a:cs typeface="Calibri"/>
              </a:rPr>
              <a:t>ν</a:t>
            </a:r>
            <a:r>
              <a:rPr lang="el-GR" sz="2800" spc="-5" dirty="0">
                <a:cs typeface="Calibri"/>
              </a:rPr>
              <a:t>ο</a:t>
            </a:r>
            <a:endParaRPr lang="el-G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000" dirty="0">
                <a:cs typeface="Arial"/>
              </a:rPr>
              <a:t>Αρχική επένδυση</a:t>
            </a:r>
          </a:p>
          <a:p>
            <a:r>
              <a:rPr lang="el-GR" sz="2000" dirty="0">
                <a:cs typeface="Arial"/>
              </a:rPr>
              <a:t>Κόστος λειτουργίας</a:t>
            </a:r>
          </a:p>
          <a:p>
            <a:r>
              <a:rPr lang="el-GR" sz="2000" dirty="0">
                <a:cs typeface="Arial"/>
              </a:rPr>
              <a:t>Χρηματοοικονομική κατάσταση επιχειρηματιών</a:t>
            </a:r>
          </a:p>
          <a:p>
            <a:endParaRPr lang="el-GR" sz="2000" dirty="0">
              <a:cs typeface="Arial"/>
            </a:endParaRPr>
          </a:p>
          <a:p>
            <a:pPr marL="365760" lvl="1" indent="0">
              <a:buNone/>
            </a:pPr>
            <a:r>
              <a:rPr lang="el-GR" sz="2000" dirty="0">
                <a:cs typeface="Arial"/>
              </a:rPr>
              <a:t>=&gt; Ύψος χρηματοδότησης για την επιχείρηση και κεφαλαιοποίηση 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="" xmlns:p14="http://schemas.microsoft.com/office/powerpoint/2010/main" val="2225455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>
                <a:cs typeface="Calibri"/>
              </a:rPr>
              <a:t>Σ</a:t>
            </a:r>
            <a:r>
              <a:rPr lang="el-GR" sz="2800" spc="-30" dirty="0">
                <a:cs typeface="Calibri"/>
              </a:rPr>
              <a:t>χ</a:t>
            </a:r>
            <a:r>
              <a:rPr lang="el-GR" sz="2800" spc="-40" dirty="0">
                <a:cs typeface="Calibri"/>
              </a:rPr>
              <a:t>έ</a:t>
            </a:r>
            <a:r>
              <a:rPr lang="el-GR" sz="2800" dirty="0">
                <a:cs typeface="Calibri"/>
              </a:rPr>
              <a:t>διο</a:t>
            </a:r>
            <a:r>
              <a:rPr lang="el-GR" sz="2800" spc="-10" dirty="0">
                <a:cs typeface="Calibri"/>
              </a:rPr>
              <a:t> </a:t>
            </a:r>
            <a:r>
              <a:rPr lang="el-GR" sz="2800" spc="-5" dirty="0">
                <a:cs typeface="Calibri"/>
              </a:rPr>
              <a:t>χ</a:t>
            </a:r>
            <a:r>
              <a:rPr lang="el-GR" sz="2800" dirty="0">
                <a:cs typeface="Calibri"/>
              </a:rPr>
              <a:t>ρ</a:t>
            </a:r>
            <a:r>
              <a:rPr lang="el-GR" sz="2800" spc="-5" dirty="0">
                <a:cs typeface="Calibri"/>
              </a:rPr>
              <a:t>η</a:t>
            </a:r>
            <a:r>
              <a:rPr lang="el-GR" sz="2800" spc="-15" dirty="0">
                <a:cs typeface="Calibri"/>
              </a:rPr>
              <a:t>μ</a:t>
            </a:r>
            <a:r>
              <a:rPr lang="el-GR" sz="2800" spc="-5" dirty="0">
                <a:cs typeface="Calibri"/>
              </a:rPr>
              <a:t>α</a:t>
            </a:r>
            <a:r>
              <a:rPr lang="el-GR" sz="2800" spc="-30" dirty="0">
                <a:cs typeface="Calibri"/>
              </a:rPr>
              <a:t>τ</a:t>
            </a:r>
            <a:r>
              <a:rPr lang="el-GR" sz="2800" spc="-5" dirty="0">
                <a:cs typeface="Calibri"/>
              </a:rPr>
              <a:t>ο</a:t>
            </a:r>
            <a:r>
              <a:rPr lang="el-GR" sz="2800" dirty="0">
                <a:cs typeface="Calibri"/>
              </a:rPr>
              <a:t>δ</a:t>
            </a:r>
            <a:r>
              <a:rPr lang="el-GR" sz="2800" spc="-5" dirty="0">
                <a:cs typeface="Calibri"/>
              </a:rPr>
              <a:t>ότηση</a:t>
            </a:r>
            <a:r>
              <a:rPr lang="el-GR" sz="2800" dirty="0">
                <a:cs typeface="Calibri"/>
              </a:rPr>
              <a:t>ς</a:t>
            </a:r>
            <a:r>
              <a:rPr lang="el-GR" sz="2800" spc="40" dirty="0">
                <a:cs typeface="Calibri"/>
              </a:rPr>
              <a:t> </a:t>
            </a:r>
            <a:r>
              <a:rPr lang="el-GR" sz="2800" spc="-75" dirty="0">
                <a:cs typeface="Calibri"/>
              </a:rPr>
              <a:t>κ</a:t>
            </a:r>
            <a:r>
              <a:rPr lang="el-GR" sz="2800" spc="-5" dirty="0">
                <a:cs typeface="Calibri"/>
              </a:rPr>
              <a:t>α</a:t>
            </a:r>
            <a:r>
              <a:rPr lang="el-GR" sz="2800" dirty="0">
                <a:cs typeface="Calibri"/>
              </a:rPr>
              <a:t>ι </a:t>
            </a:r>
            <a:r>
              <a:rPr lang="el-GR" sz="2800" spc="-5" dirty="0">
                <a:cs typeface="Calibri"/>
              </a:rPr>
              <a:t>χ</a:t>
            </a:r>
            <a:r>
              <a:rPr lang="el-GR" sz="2800" dirty="0">
                <a:cs typeface="Calibri"/>
              </a:rPr>
              <a:t>ρ</a:t>
            </a:r>
            <a:r>
              <a:rPr lang="el-GR" sz="2800" spc="-5" dirty="0">
                <a:cs typeface="Calibri"/>
              </a:rPr>
              <a:t>η</a:t>
            </a:r>
            <a:r>
              <a:rPr lang="el-GR" sz="2800" spc="-15" dirty="0">
                <a:cs typeface="Calibri"/>
              </a:rPr>
              <a:t>μ</a:t>
            </a:r>
            <a:r>
              <a:rPr lang="el-GR" sz="2800" spc="-5" dirty="0">
                <a:cs typeface="Calibri"/>
              </a:rPr>
              <a:t>α</a:t>
            </a:r>
            <a:r>
              <a:rPr lang="el-GR" sz="2800" spc="-30" dirty="0">
                <a:cs typeface="Calibri"/>
              </a:rPr>
              <a:t>τ</a:t>
            </a:r>
            <a:r>
              <a:rPr lang="el-GR" sz="2800" spc="-5" dirty="0">
                <a:cs typeface="Calibri"/>
              </a:rPr>
              <a:t>οο</a:t>
            </a:r>
            <a:r>
              <a:rPr lang="el-GR" sz="2800" dirty="0">
                <a:cs typeface="Calibri"/>
              </a:rPr>
              <a:t>ι</a:t>
            </a:r>
            <a:r>
              <a:rPr lang="el-GR" sz="2800" spc="-75" dirty="0">
                <a:cs typeface="Calibri"/>
              </a:rPr>
              <a:t>κ</a:t>
            </a:r>
            <a:r>
              <a:rPr lang="el-GR" sz="2800" spc="-5" dirty="0">
                <a:cs typeface="Calibri"/>
              </a:rPr>
              <a:t>ο</a:t>
            </a:r>
            <a:r>
              <a:rPr lang="el-GR" sz="2800" dirty="0">
                <a:cs typeface="Calibri"/>
              </a:rPr>
              <a:t>ν</a:t>
            </a:r>
            <a:r>
              <a:rPr lang="el-GR" sz="2800" spc="-5" dirty="0">
                <a:cs typeface="Calibri"/>
              </a:rPr>
              <a:t>ο</a:t>
            </a:r>
            <a:r>
              <a:rPr lang="el-GR" sz="2800" dirty="0">
                <a:cs typeface="Calibri"/>
              </a:rPr>
              <a:t>μι</a:t>
            </a:r>
            <a:r>
              <a:rPr lang="el-GR" sz="2800" spc="-75" dirty="0">
                <a:cs typeface="Calibri"/>
              </a:rPr>
              <a:t>κ</a:t>
            </a:r>
            <a:r>
              <a:rPr lang="el-GR" sz="2800" dirty="0">
                <a:cs typeface="Calibri"/>
              </a:rPr>
              <a:t>ό</a:t>
            </a:r>
            <a:r>
              <a:rPr lang="el-GR" sz="2800" spc="15" dirty="0">
                <a:cs typeface="Calibri"/>
              </a:rPr>
              <a:t> </a:t>
            </a:r>
            <a:r>
              <a:rPr lang="el-GR" sz="2800" spc="5" dirty="0">
                <a:cs typeface="Calibri"/>
              </a:rPr>
              <a:t>π</a:t>
            </a:r>
            <a:r>
              <a:rPr lang="el-GR" sz="2800" spc="-35" dirty="0">
                <a:cs typeface="Calibri"/>
              </a:rPr>
              <a:t>λ</a:t>
            </a:r>
            <a:r>
              <a:rPr lang="el-GR" sz="2800" spc="-5" dirty="0">
                <a:cs typeface="Calibri"/>
              </a:rPr>
              <a:t>ά</a:t>
            </a:r>
            <a:r>
              <a:rPr lang="el-GR" sz="2800" dirty="0">
                <a:cs typeface="Calibri"/>
              </a:rPr>
              <a:t>ν</a:t>
            </a:r>
            <a:r>
              <a:rPr lang="el-GR" sz="2800" spc="-5" dirty="0">
                <a:cs typeface="Calibri"/>
              </a:rPr>
              <a:t>ο</a:t>
            </a:r>
            <a:endParaRPr lang="el-G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000" dirty="0">
                <a:cs typeface="Arial"/>
              </a:rPr>
              <a:t>12μηνη ανάλυση αποτελεσμάτων</a:t>
            </a:r>
          </a:p>
          <a:p>
            <a:r>
              <a:rPr lang="el-GR" sz="2000" dirty="0">
                <a:cs typeface="Arial"/>
              </a:rPr>
              <a:t>3ετής ανάλυση αποτελεσμάτων (προαιρετικό)</a:t>
            </a:r>
          </a:p>
          <a:p>
            <a:r>
              <a:rPr lang="el-GR" sz="2000" dirty="0">
                <a:cs typeface="Arial"/>
              </a:rPr>
              <a:t>Ανάλυση ταμειακών ροών </a:t>
            </a:r>
          </a:p>
          <a:p>
            <a:r>
              <a:rPr lang="el-GR" sz="2000" dirty="0">
                <a:cs typeface="Arial"/>
              </a:rPr>
              <a:t>3ετής ανάλυση ταμειακών ροών (προαιρετικό)</a:t>
            </a:r>
          </a:p>
          <a:p>
            <a:r>
              <a:rPr lang="el-GR" sz="2000" dirty="0">
                <a:cs typeface="Arial"/>
              </a:rPr>
              <a:t>Ισολογισμός</a:t>
            </a:r>
          </a:p>
          <a:p>
            <a:r>
              <a:rPr lang="el-GR" sz="2000" dirty="0">
                <a:cs typeface="Arial"/>
              </a:rPr>
              <a:t>Ανάλυση νεκρού σημείου</a:t>
            </a:r>
          </a:p>
          <a:p>
            <a:r>
              <a:rPr lang="el-GR" sz="2000" dirty="0">
                <a:cs typeface="Arial"/>
              </a:rPr>
              <a:t>Χρήση επενδυμένων ή δανειακών κεφαλαίων</a:t>
            </a:r>
          </a:p>
          <a:p>
            <a:endParaRPr lang="el-GR" sz="2000" dirty="0">
              <a:cs typeface="Arial"/>
            </a:endParaRPr>
          </a:p>
          <a:p>
            <a:pPr marL="365760" lvl="1" indent="0">
              <a:buNone/>
            </a:pPr>
            <a:r>
              <a:rPr lang="el-GR" sz="2000" dirty="0">
                <a:cs typeface="Arial"/>
              </a:rPr>
              <a:t>=&gt; Αξιολόγηση </a:t>
            </a:r>
            <a:r>
              <a:rPr lang="el-GR" sz="2000" dirty="0" err="1">
                <a:cs typeface="Arial"/>
              </a:rPr>
              <a:t>ρεαλιστικότητας</a:t>
            </a:r>
            <a:r>
              <a:rPr lang="el-GR" sz="2000" dirty="0">
                <a:cs typeface="Arial"/>
              </a:rPr>
              <a:t> προβλέψεων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="" xmlns:p14="http://schemas.microsoft.com/office/powerpoint/2010/main" val="2363335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Βιβλιογραφία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Clr>
                <a:srgbClr val="DD8047"/>
              </a:buClr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Business plan template for a startup business 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  <a:hlinkClick r:id="rId2"/>
              </a:rPr>
              <a:t>https://www.score.org/resource/business-plan-template-startup-business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>
              <a:buClr>
                <a:srgbClr val="DD8047"/>
              </a:buClr>
            </a:pP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</a:rPr>
              <a:t>Ueli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 Looser and Bruno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</a:rPr>
              <a:t>Schläpfer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, 2001, “The New Venture Adventure”,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</a:rPr>
              <a:t>McKinsey&amp;Company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: New York.</a:t>
            </a:r>
          </a:p>
          <a:p>
            <a:pPr lvl="0">
              <a:buClr>
                <a:srgbClr val="DD8047"/>
              </a:buClr>
            </a:pP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David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</a:rPr>
              <a:t>Deakins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, Mark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</a:rPr>
              <a:t>Freel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, 2017,</a:t>
            </a:r>
            <a:r>
              <a:rPr 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ΕΠΙΧΕΙΡΗΜΑΤΙΚΟΤΗΤΑ &amp; ΜΙΚΡΕΣ ΕΠΙΧΕΙΡΗΣΕΙΣ. Μια δυναμική απάντηση των νέων στην ανεργία, Εκδόσεις </a:t>
            </a:r>
            <a:r>
              <a:rPr lang="en-US" sz="2000" dirty="0" err="1">
                <a:solidFill>
                  <a:prstClr val="black"/>
                </a:solidFill>
                <a:latin typeface="Calibri" panose="020F0502020204030204" pitchFamily="34" charset="0"/>
              </a:rPr>
              <a:t>Rosili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: Αθήνα.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89834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Κρίσιμα ερωτήματα που συνδέονται με το επιχειρηματικό σχέδιο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Πως μπορείς να περιγράψεις (σε μια παράγραφο) την επιχειρηματική σου ιδέα και δραστηριότητα;</a:t>
            </a:r>
          </a:p>
          <a:p>
            <a:r>
              <a:rPr lang="el-GR" dirty="0"/>
              <a:t>Ποιο είναι το προϊόν σου ή/ και η υπηρεσία που θα προσφέρεις;</a:t>
            </a:r>
          </a:p>
          <a:p>
            <a:r>
              <a:rPr lang="el-GR" dirty="0"/>
              <a:t>Πως συγκρίνετε το προσφερόμενο προϊόν σας με ανάλογα των ανταγωνιστών σας (ως προς τιμή, ποιότητα, διαθεσιμότητα, όροι παράδοσης, εξυπηρέτηση μετά την πώληση κ.α.);</a:t>
            </a:r>
          </a:p>
          <a:p>
            <a:r>
              <a:rPr lang="el-GR" dirty="0"/>
              <a:t>Ποιος προτίθεται να τ</a:t>
            </a:r>
            <a:r>
              <a:rPr lang="en-US" dirty="0"/>
              <a:t>o/</a:t>
            </a:r>
            <a:r>
              <a:rPr lang="el-GR" dirty="0"/>
              <a:t>την χρησιμοποιήσει/ αγοράσει; [Δυναμικό αγοράς, Δυνητικοί αγοραστές, διατεθειμένοι να αγοράσουν (</a:t>
            </a:r>
            <a:r>
              <a:rPr lang="en-US" dirty="0"/>
              <a:t>willing to pay customers)]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F89895F-3713-4C55-9824-BF994D89AFE5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Κρίσιμα ερωτήματα που συνδέονται με το επιχειρηματικό σχέδιο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Που θα εγκαταστήσετε την επιχείρησή σας;</a:t>
            </a:r>
          </a:p>
          <a:p>
            <a:r>
              <a:rPr lang="el-GR" dirty="0"/>
              <a:t>Πως θα προσελκύσετε αγοραστές- πελάτες;</a:t>
            </a:r>
          </a:p>
          <a:p>
            <a:r>
              <a:rPr lang="el-GR" dirty="0"/>
              <a:t>Πως είναι ο ανταγωνισμός; </a:t>
            </a:r>
          </a:p>
          <a:p>
            <a:r>
              <a:rPr lang="el-GR" dirty="0"/>
              <a:t>Πως και πόσο θα τιμολογήσετε το προϊόν σας ή/και την υπηρεσία σας;</a:t>
            </a:r>
          </a:p>
          <a:p>
            <a:r>
              <a:rPr lang="el-GR" dirty="0"/>
              <a:t>Τι είδους συμβουλές χρειάζεσθε και ποιοι μπορούν να σας τις προσφέρουν; </a:t>
            </a:r>
          </a:p>
          <a:p>
            <a:r>
              <a:rPr lang="el-GR" dirty="0"/>
              <a:t>Πως θα οργανώσετε την επιχείρησή σας;</a:t>
            </a:r>
          </a:p>
          <a:p>
            <a:r>
              <a:rPr lang="el-GR" dirty="0"/>
              <a:t>Πως θα κατανέμετε τα κέρδη και τι θα γίνει με τις ζημιές;</a:t>
            </a:r>
          </a:p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F89895F-3713-4C55-9824-BF994D89AFE5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Κρίσιμα ερωτήματα που συνδέονται με το επιχειρηματικό σχέδιο (3)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Πως θα παράγετε το προϊόν σας και πως θα το παραδώσετε στους πελάτες σας;</a:t>
            </a:r>
          </a:p>
          <a:p>
            <a:r>
              <a:rPr lang="el-GR" dirty="0"/>
              <a:t>Ποιο είναι το απαιτούμενο κεφάλαιο εκκίνησης;</a:t>
            </a:r>
          </a:p>
          <a:p>
            <a:r>
              <a:rPr lang="el-GR" dirty="0"/>
              <a:t>Πόσους πελάτες ανά μήνα εκτιμάτε ότι θα έχετε και τι έσοδα αναμένετε ανά πελάτη;</a:t>
            </a:r>
          </a:p>
          <a:p>
            <a:r>
              <a:rPr lang="el-GR" dirty="0"/>
              <a:t>Πόσο σας κοστίζει η παραγωγή/ κατασκευή του προϊόντος και η παροχή της υπηρεσίας;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F89895F-3713-4C55-9824-BF994D89AFE5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Κρίσιμα ερωτήματα που συνδέονται με το επιχειρηματικό σχέδιο (4)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l-GR" dirty="0"/>
              <a:t>Ποιές είναι οι δαπάνες λειτουργίας (συμπεριλαμβανομένου και του μισθού σας)[ σε μηνιαία/ ετήσια βάση]; </a:t>
            </a:r>
          </a:p>
          <a:p>
            <a:pPr lvl="0"/>
            <a:r>
              <a:rPr lang="el-GR" dirty="0"/>
              <a:t>Ποιά είναι τα έσοδα από τις πωλήσεις προϊόντων/ υπηρεσιών σε μηνιαία και ετήσια βάση; </a:t>
            </a:r>
          </a:p>
          <a:p>
            <a:pPr lvl="0"/>
            <a:r>
              <a:rPr lang="el-GR" dirty="0"/>
              <a:t>Τι ύψος επένδυσης χρειάζεστε για να διατηρήσετε την επιχείρηση σε λειτουργία έως ότου πραγματοποιήσετε κάποια κέρδη; </a:t>
            </a:r>
          </a:p>
          <a:p>
            <a:pPr lvl="0"/>
            <a:r>
              <a:rPr lang="el-GR" dirty="0"/>
              <a:t>Ποιο είναι το εκτιμώμενο ετήσιο αποτέλεσμα (κέρδος ή ζημιά) τα τρία πρώτα χρόνια λειτουργίας; </a:t>
            </a:r>
          </a:p>
          <a:p>
            <a:pPr lvl="0"/>
            <a:r>
              <a:rPr lang="el-GR" dirty="0"/>
              <a:t>Ποιο  είναι το εκτιμώμενο ύψος του δανείου που χρειάζεσθε για την εκκίνηση της επιχείρησής σας; </a:t>
            </a:r>
          </a:p>
          <a:p>
            <a:pPr lvl="0"/>
            <a:r>
              <a:rPr lang="el-GR" dirty="0"/>
              <a:t>Ποια η προοπτική και με ποιο τρόπο σκοπεύετε να αναπτύξετε την επιχείρησή σας;</a:t>
            </a:r>
          </a:p>
          <a:p>
            <a:r>
              <a:rPr lang="el-GR" dirty="0"/>
              <a:t>Συνεχείστε να διατυπώνετε ερωτήματα ανάλογα με το είδος της επιχειρηματικής δραστηριότητας που σκέπτεσθε να ξεκινήστε και επιχειρείστε να αναζητήσετε απαντήσεις.</a:t>
            </a:r>
          </a:p>
          <a:p>
            <a:r>
              <a:rPr lang="el-GR" dirty="0"/>
              <a:t>Ποιές δυσκολίες συναντάτε στο ξεκίνημα. Συζητήστε με άλλους επιχειρηματίες σχετικά με τις αποφάσεις που πρέπει να λάβετε.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F89895F-3713-4C55-9824-BF994D89AFE5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Πότε συντάσσουμε ένα επιχειρηματικό σχέδιο;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l-GR" sz="2000" dirty="0">
              <a:latin typeface="Arial"/>
              <a:cs typeface="Arial"/>
            </a:endParaRPr>
          </a:p>
          <a:p>
            <a:endParaRPr lang="el-GR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1600200"/>
            <a:ext cx="79248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Δημιουργία επιχείρησης.</a:t>
            </a:r>
          </a:p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Ανάπτυξη υπάρχουσας επιχείρησης.</a:t>
            </a:r>
          </a:p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Αναζήτηση επενδυτή.</a:t>
            </a:r>
          </a:p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Ανάγκη δανειοδότησης.</a:t>
            </a:r>
          </a:p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Πώληση της εταιρείας ή μέρους των μετοχών.</a:t>
            </a:r>
          </a:p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Ανάπτυξη επιχειρηματικών συνεργασιών.</a:t>
            </a:r>
          </a:p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Καθορισμός διοικητικών στόχων, υλοποίηση, παρακολούθηση, επικοινωνία τους</a:t>
            </a:r>
            <a:r>
              <a:rPr lang="en-US" sz="2000" dirty="0"/>
              <a:t>. </a:t>
            </a:r>
            <a:endParaRPr lang="el-GR" sz="2000" dirty="0"/>
          </a:p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Αλλαγή τόπου εγκατάστασης ή επιλογή μεταξύ αγοράς και ενοικίασης.</a:t>
            </a:r>
          </a:p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Λήψη απόφασης για αγορά ή ενοικίαση πόρων.</a:t>
            </a:r>
          </a:p>
          <a:p>
            <a:pPr marL="320040" indent="-320040"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Πρόσληψη ανθρώπινου δυναμικού.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="" xmlns:p14="http://schemas.microsoft.com/office/powerpoint/2010/main" val="1078299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Περιεχόμενα επιχειρηματικού σχεδίου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l-GR" sz="2000" dirty="0">
              <a:latin typeface="Arial"/>
              <a:cs typeface="Arial"/>
            </a:endParaRPr>
          </a:p>
          <a:p>
            <a:endParaRPr lang="el-GR" sz="2000" dirty="0"/>
          </a:p>
        </p:txBody>
      </p:sp>
      <p:sp>
        <p:nvSpPr>
          <p:cNvPr id="6" name="Rectangle 5"/>
          <p:cNvSpPr/>
          <p:nvPr/>
        </p:nvSpPr>
        <p:spPr>
          <a:xfrm>
            <a:off x="349469" y="1403131"/>
            <a:ext cx="8610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indent="-320040">
              <a:lnSpc>
                <a:spcPct val="100000"/>
              </a:lnSpc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Επιτελική Σύνοψη.</a:t>
            </a:r>
          </a:p>
          <a:p>
            <a:pPr marL="320040" marR="5080" indent="-320040">
              <a:lnSpc>
                <a:spcPts val="2590"/>
              </a:lnSpc>
              <a:spcBef>
                <a:spcPts val="615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Γενική Περιγραφή της Επιχείρησης και της επιχειρηματικής ομάδας.</a:t>
            </a:r>
          </a:p>
          <a:p>
            <a:pPr marL="320040" indent="-320040">
              <a:lnSpc>
                <a:spcPct val="100000"/>
              </a:lnSpc>
              <a:spcBef>
                <a:spcPts val="250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Δραστηριότητες, Προϊόντα, Υπηρεσίες.</a:t>
            </a:r>
          </a:p>
          <a:p>
            <a:pPr marL="320040" marR="1043305" indent="-320040">
              <a:lnSpc>
                <a:spcPts val="2590"/>
              </a:lnSpc>
              <a:spcBef>
                <a:spcPts val="615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Τεχνολογικό και Καινοτομικό Επίπεδο. Δικαιώματα Διανοητικής Ιδιοκτησίας.</a:t>
            </a:r>
          </a:p>
          <a:p>
            <a:pPr marL="320040" indent="-320040">
              <a:lnSpc>
                <a:spcPct val="100000"/>
              </a:lnSpc>
              <a:spcBef>
                <a:spcPts val="250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Σχέδιο Μάρκετινγκ (Πληροφορίες και Γνώση της Αγοράς).</a:t>
            </a:r>
          </a:p>
          <a:p>
            <a:pPr marL="777240" lvl="2" indent="-320040">
              <a:spcBef>
                <a:spcPts val="250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n-US" sz="2000" dirty="0"/>
              <a:t>SWOT </a:t>
            </a:r>
            <a:r>
              <a:rPr lang="el-GR" sz="2000" dirty="0"/>
              <a:t>ανάλυση</a:t>
            </a:r>
            <a:endParaRPr lang="en-US" sz="2000" dirty="0"/>
          </a:p>
          <a:p>
            <a:pPr marL="777240" lvl="2" indent="-320040">
              <a:spcBef>
                <a:spcPts val="250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Ανάλυση ανταγωνισμού</a:t>
            </a:r>
            <a:endParaRPr lang="en-US" sz="2000" dirty="0"/>
          </a:p>
          <a:p>
            <a:pPr marL="777240" lvl="2" indent="-320040">
              <a:spcBef>
                <a:spcPts val="250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n-US" sz="2000" dirty="0"/>
              <a:t>Marketing Expenses Strategy Chart</a:t>
            </a:r>
          </a:p>
          <a:p>
            <a:pPr marL="777240" lvl="2" indent="-320040">
              <a:spcBef>
                <a:spcPts val="250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Τιμολόγηση</a:t>
            </a:r>
            <a:endParaRPr lang="en-US" sz="2000" dirty="0"/>
          </a:p>
          <a:p>
            <a:pPr marL="777240" lvl="2" indent="-320040">
              <a:spcBef>
                <a:spcPts val="250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Κανάλια διανομής</a:t>
            </a:r>
            <a:endParaRPr lang="en-US" sz="2000" dirty="0"/>
          </a:p>
          <a:p>
            <a:pPr marL="320040" indent="-320040">
              <a:lnSpc>
                <a:spcPct val="100000"/>
              </a:lnSpc>
              <a:spcBef>
                <a:spcPts val="285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Σχέδιο Λειτουργίας (</a:t>
            </a:r>
            <a:r>
              <a:rPr lang="el-GR" sz="2000" dirty="0" err="1"/>
              <a:t>Operational</a:t>
            </a:r>
            <a:r>
              <a:rPr lang="el-GR" sz="2000" dirty="0"/>
              <a:t> </a:t>
            </a:r>
            <a:r>
              <a:rPr lang="el-GR" sz="2000" dirty="0" err="1"/>
              <a:t>Plan</a:t>
            </a:r>
            <a:r>
              <a:rPr lang="el-GR" sz="2000" dirty="0"/>
              <a:t>)</a:t>
            </a:r>
          </a:p>
          <a:p>
            <a:pPr marL="320040" indent="-320040">
              <a:spcBef>
                <a:spcPts val="285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Διοίκηση, Οργάνωση, Ανθρώπινοι πόροι</a:t>
            </a:r>
          </a:p>
          <a:p>
            <a:pPr marL="320040" indent="-320040">
              <a:lnSpc>
                <a:spcPct val="100000"/>
              </a:lnSpc>
              <a:spcBef>
                <a:spcPts val="285"/>
              </a:spcBef>
              <a:buClr>
                <a:schemeClr val="accent2"/>
              </a:buClr>
              <a:buSzPct val="60000"/>
              <a:buFont typeface="Wingdings"/>
              <a:buChar char=""/>
              <a:tabLst>
                <a:tab pos="355600" algn="l"/>
              </a:tabLst>
            </a:pPr>
            <a:r>
              <a:rPr lang="el-GR" sz="2000" dirty="0"/>
              <a:t>Σχέδιο χρηματοδότησης και χρηματοοικονομικό πλάνο.</a:t>
            </a:r>
          </a:p>
        </p:txBody>
      </p:sp>
    </p:spTree>
    <p:extLst>
      <p:ext uri="{BB962C8B-B14F-4D97-AF65-F5344CB8AC3E}">
        <p14:creationId xmlns="" xmlns:p14="http://schemas.microsoft.com/office/powerpoint/2010/main" val="4101656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196" y="76200"/>
            <a:ext cx="8153400" cy="1219200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/>
            </a:r>
            <a:br>
              <a:rPr lang="en-US" sz="2800" dirty="0"/>
            </a:br>
            <a:r>
              <a:rPr lang="el-GR" sz="2800" dirty="0"/>
              <a:t>Επιτελική σύνοψη (περίπου 2 σελίδες)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l-GR" sz="2200" dirty="0"/>
              <a:t>Συντάσσεται στο τέλος και περιλαμβάνει:</a:t>
            </a:r>
            <a:r>
              <a:rPr lang="en-US" sz="2200" dirty="0"/>
              <a:t> </a:t>
            </a:r>
            <a:r>
              <a:rPr lang="el-GR" sz="2800" dirty="0"/>
              <a:t/>
            </a:r>
            <a:br>
              <a:rPr lang="el-GR" sz="2800" dirty="0"/>
            </a:br>
            <a:endParaRPr lang="el-G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l-GR" sz="2000" dirty="0">
              <a:latin typeface="Arial"/>
              <a:cs typeface="Arial"/>
            </a:endParaRPr>
          </a:p>
          <a:p>
            <a:endParaRPr lang="el-GR" sz="2000" dirty="0"/>
          </a:p>
        </p:txBody>
      </p:sp>
      <p:sp>
        <p:nvSpPr>
          <p:cNvPr id="6" name="Rectangle 5"/>
          <p:cNvSpPr/>
          <p:nvPr/>
        </p:nvSpPr>
        <p:spPr>
          <a:xfrm>
            <a:off x="228599" y="1447800"/>
            <a:ext cx="875059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Περιγραφή της επιχειρηματικής ιδέας </a:t>
            </a:r>
            <a:r>
              <a:rPr lang="en-US" sz="2000" dirty="0"/>
              <a:t>(</a:t>
            </a:r>
            <a:r>
              <a:rPr lang="el-GR" sz="2000" dirty="0"/>
              <a:t>1-2 προτάσεις).</a:t>
            </a:r>
            <a:r>
              <a:rPr lang="en-US" sz="2000" dirty="0"/>
              <a:t> </a:t>
            </a:r>
            <a:endParaRPr lang="el-GR" sz="2000" dirty="0"/>
          </a:p>
          <a:p>
            <a:pPr marL="320040" lvl="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Περιγραφή προϊόντος ή υπηρεσίας.</a:t>
            </a:r>
            <a:r>
              <a:rPr lang="en-US" sz="2000" dirty="0"/>
              <a:t> </a:t>
            </a:r>
            <a:r>
              <a:rPr lang="el-GR" sz="2000" dirty="0"/>
              <a:t>Ποιο πρόβλημα λύνει σε ποια ανάγκη απαντά;</a:t>
            </a:r>
            <a:r>
              <a:rPr lang="en-US" sz="2000" dirty="0"/>
              <a:t> </a:t>
            </a:r>
            <a:endParaRPr lang="el-GR" sz="2000" dirty="0"/>
          </a:p>
          <a:p>
            <a:pPr marL="320040" lvl="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Στόχοι του επιχειρηματικού εγχειρήματος.</a:t>
            </a:r>
            <a:r>
              <a:rPr lang="en-US" sz="2000" dirty="0"/>
              <a:t> </a:t>
            </a:r>
            <a:r>
              <a:rPr lang="el-GR" sz="2000" dirty="0"/>
              <a:t>Πού στοχεύετε να είναι η επιχείρηση σε 1, 3, 5 χρόνια;</a:t>
            </a:r>
          </a:p>
          <a:p>
            <a:pPr marL="320040" lvl="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Η προτεινόμενη αγορά στόχος.</a:t>
            </a:r>
            <a:r>
              <a:rPr lang="en-US" sz="2000" dirty="0"/>
              <a:t> </a:t>
            </a:r>
            <a:r>
              <a:rPr lang="el-GR" sz="2000" dirty="0"/>
              <a:t>Ποιοι είναι οι ιδανικοί πελάτες;</a:t>
            </a:r>
          </a:p>
          <a:p>
            <a:pPr marL="320040" lvl="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Ποιος είναι ο ανταγωνισμός και πώς διαφοροποιείστε σε σχέση με αυτόν Οι ανταγωνιστές και η μοναδική πρόταση αξίας</a:t>
            </a:r>
            <a:r>
              <a:rPr lang="en-US" sz="2000" dirty="0"/>
              <a:t> </a:t>
            </a:r>
            <a:r>
              <a:rPr lang="el-GR" sz="2000" dirty="0"/>
              <a:t>(</a:t>
            </a:r>
            <a:r>
              <a:rPr lang="en-US" sz="2000" dirty="0"/>
              <a:t>unique selling proposition</a:t>
            </a:r>
            <a:r>
              <a:rPr lang="el-GR" sz="2000" dirty="0"/>
              <a:t>)</a:t>
            </a:r>
            <a:r>
              <a:rPr lang="en-US" sz="2000" dirty="0"/>
              <a:t> </a:t>
            </a:r>
            <a:endParaRPr lang="el-GR" sz="2000" dirty="0"/>
          </a:p>
          <a:p>
            <a:pPr marL="320040" lvl="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Επιχειρηματική ομάδα και προηγούμενη εμπειρία</a:t>
            </a:r>
            <a:r>
              <a:rPr lang="en-US" sz="2000" dirty="0"/>
              <a:t> </a:t>
            </a:r>
            <a:r>
              <a:rPr lang="el-GR" sz="2000" dirty="0"/>
              <a:t>Τι προσδίδουν στην επιχείρηση που την ισχυροποιεί;</a:t>
            </a:r>
            <a:r>
              <a:rPr lang="en-US" sz="2000" dirty="0"/>
              <a:t> </a:t>
            </a:r>
            <a:endParaRPr lang="el-GR" sz="2000" dirty="0"/>
          </a:p>
          <a:p>
            <a:pPr marL="320040" lvl="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Σύντομο χρηματοοικονομικό πλάνο.</a:t>
            </a:r>
            <a:r>
              <a:rPr lang="en-US" sz="2000" dirty="0"/>
              <a:t> </a:t>
            </a:r>
            <a:r>
              <a:rPr lang="el-GR" sz="2000" dirty="0"/>
              <a:t>Εάν επιδιώκετε χρηματοδότηση από τρίτους αναφέρετε ύψος χρηματοδότησης, χρήση πόρων και επίπτωση στην επιχειρηματική κερδοφορία.</a:t>
            </a:r>
            <a:r>
              <a:rPr lang="en-US" sz="2000" dirty="0"/>
              <a:t> </a:t>
            </a:r>
            <a:endParaRPr lang="el-GR" sz="2000" dirty="0"/>
          </a:p>
        </p:txBody>
      </p:sp>
    </p:spTree>
    <p:extLst>
      <p:ext uri="{BB962C8B-B14F-4D97-AF65-F5344CB8AC3E}">
        <p14:creationId xmlns="" xmlns:p14="http://schemas.microsoft.com/office/powerpoint/2010/main" val="1696126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rmAutofit/>
          </a:bodyPr>
          <a:lstStyle/>
          <a:p>
            <a:pPr marL="12700" marR="5080">
              <a:lnSpc>
                <a:spcPts val="2590"/>
              </a:lnSpc>
              <a:tabLst>
                <a:tab pos="355600" algn="l"/>
              </a:tabLst>
            </a:pPr>
            <a:r>
              <a:rPr lang="el-GR" sz="2800" dirty="0">
                <a:cs typeface="Calibri"/>
              </a:rPr>
              <a:t>Δρ</a:t>
            </a:r>
            <a:r>
              <a:rPr lang="el-GR" sz="2800" spc="-30" dirty="0">
                <a:cs typeface="Calibri"/>
              </a:rPr>
              <a:t>α</a:t>
            </a:r>
            <a:r>
              <a:rPr lang="el-GR" sz="2800" spc="15" dirty="0">
                <a:cs typeface="Calibri"/>
              </a:rPr>
              <a:t>σ</a:t>
            </a:r>
            <a:r>
              <a:rPr lang="el-GR" sz="2800" spc="-5" dirty="0">
                <a:cs typeface="Calibri"/>
              </a:rPr>
              <a:t>τη</a:t>
            </a:r>
            <a:r>
              <a:rPr lang="el-GR" sz="2800" dirty="0">
                <a:cs typeface="Calibri"/>
              </a:rPr>
              <a:t>ρι</a:t>
            </a:r>
            <a:r>
              <a:rPr lang="el-GR" sz="2800" spc="-5" dirty="0">
                <a:cs typeface="Calibri"/>
              </a:rPr>
              <a:t>ότ</a:t>
            </a:r>
            <a:r>
              <a:rPr lang="el-GR" sz="2800" spc="-45" dirty="0">
                <a:cs typeface="Calibri"/>
              </a:rPr>
              <a:t>η</a:t>
            </a:r>
            <a:r>
              <a:rPr lang="el-GR" sz="2800" spc="-5" dirty="0">
                <a:cs typeface="Calibri"/>
              </a:rPr>
              <a:t>τες</a:t>
            </a:r>
            <a:r>
              <a:rPr lang="el-GR" sz="2800" dirty="0">
                <a:cs typeface="Calibri"/>
              </a:rPr>
              <a:t>,</a:t>
            </a:r>
            <a:r>
              <a:rPr lang="el-GR" sz="2800" spc="20" dirty="0">
                <a:cs typeface="Calibri"/>
              </a:rPr>
              <a:t> </a:t>
            </a:r>
            <a:r>
              <a:rPr lang="el-GR" sz="2800" dirty="0">
                <a:cs typeface="Calibri"/>
              </a:rPr>
              <a:t>Πρ</a:t>
            </a:r>
            <a:r>
              <a:rPr lang="el-GR" sz="2800" spc="-5" dirty="0">
                <a:cs typeface="Calibri"/>
              </a:rPr>
              <a:t>ο</a:t>
            </a:r>
            <a:r>
              <a:rPr lang="el-GR" sz="2800" dirty="0">
                <a:cs typeface="Calibri"/>
              </a:rPr>
              <a:t>ϊ</a:t>
            </a:r>
            <a:r>
              <a:rPr lang="el-GR" sz="2800" spc="-5" dirty="0">
                <a:cs typeface="Calibri"/>
              </a:rPr>
              <a:t>ό</a:t>
            </a:r>
            <a:r>
              <a:rPr lang="el-GR" sz="2800" spc="10" dirty="0">
                <a:cs typeface="Calibri"/>
              </a:rPr>
              <a:t>ν</a:t>
            </a:r>
            <a:r>
              <a:rPr lang="el-GR" sz="2800" spc="-20" dirty="0">
                <a:cs typeface="Calibri"/>
              </a:rPr>
              <a:t>τ</a:t>
            </a:r>
            <a:r>
              <a:rPr lang="el-GR" sz="2800" spc="-5" dirty="0">
                <a:cs typeface="Calibri"/>
              </a:rPr>
              <a:t>α</a:t>
            </a:r>
            <a:r>
              <a:rPr lang="el-GR" sz="2800" dirty="0">
                <a:cs typeface="Calibri"/>
              </a:rPr>
              <a:t>,</a:t>
            </a:r>
            <a:r>
              <a:rPr lang="el-GR" sz="2800" spc="5" dirty="0">
                <a:cs typeface="Calibri"/>
              </a:rPr>
              <a:t> </a:t>
            </a:r>
            <a:r>
              <a:rPr lang="el-GR" sz="2800" spc="-5" dirty="0">
                <a:cs typeface="Calibri"/>
              </a:rPr>
              <a:t>Υ</a:t>
            </a:r>
            <a:r>
              <a:rPr lang="el-GR" sz="2800" dirty="0">
                <a:cs typeface="Calibri"/>
              </a:rPr>
              <a:t>π</a:t>
            </a:r>
            <a:r>
              <a:rPr lang="el-GR" sz="2800" spc="-5" dirty="0">
                <a:cs typeface="Calibri"/>
              </a:rPr>
              <a:t>η</a:t>
            </a:r>
            <a:r>
              <a:rPr lang="el-GR" sz="2800" dirty="0">
                <a:cs typeface="Calibri"/>
              </a:rPr>
              <a:t>ρ</a:t>
            </a:r>
            <a:r>
              <a:rPr lang="el-GR" sz="2800" spc="-40" dirty="0">
                <a:cs typeface="Calibri"/>
              </a:rPr>
              <a:t>ε</a:t>
            </a:r>
            <a:r>
              <a:rPr lang="el-GR" sz="2800" spc="-5" dirty="0">
                <a:cs typeface="Calibri"/>
              </a:rPr>
              <a:t>σ</a:t>
            </a:r>
            <a:r>
              <a:rPr lang="el-GR" sz="2800" dirty="0">
                <a:cs typeface="Calibri"/>
              </a:rPr>
              <a:t>ί</a:t>
            </a:r>
            <a:r>
              <a:rPr lang="el-GR" sz="2800" spc="-5" dirty="0">
                <a:cs typeface="Calibri"/>
              </a:rPr>
              <a:t>ε</a:t>
            </a:r>
            <a:r>
              <a:rPr lang="el-GR" sz="2800" dirty="0">
                <a:cs typeface="Calibri"/>
              </a:rPr>
              <a:t>ς</a:t>
            </a:r>
            <a:endParaRPr lang="el-G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Αναπληρωτής Καθηγητής Ευάγγελος Σιώκας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l-GR" sz="2000" dirty="0">
              <a:latin typeface="Arial"/>
              <a:cs typeface="Arial"/>
            </a:endParaRPr>
          </a:p>
          <a:p>
            <a:endParaRPr lang="el-GR" sz="2000" dirty="0"/>
          </a:p>
        </p:txBody>
      </p:sp>
      <p:sp>
        <p:nvSpPr>
          <p:cNvPr id="6" name="Rectangle 5"/>
          <p:cNvSpPr/>
          <p:nvPr/>
        </p:nvSpPr>
        <p:spPr>
          <a:xfrm>
            <a:off x="381000" y="1532905"/>
            <a:ext cx="8610600" cy="3080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Προϊόντα ή / και υπηρεσίες</a:t>
            </a:r>
          </a:p>
          <a:p>
            <a:pPr marL="32004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Πρόβλημα που λύνει, ανάγκη στην οποία απαντά</a:t>
            </a:r>
            <a:r>
              <a:rPr lang="en-US" sz="2000" dirty="0"/>
              <a:t> </a:t>
            </a:r>
            <a:endParaRPr lang="el-GR" sz="2000" dirty="0"/>
          </a:p>
          <a:p>
            <a:pPr marL="32004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Δικαιώματα ιδιοκτησίας που δημιουργούν ανταγωνιστικό πλεονέκτημα</a:t>
            </a:r>
          </a:p>
          <a:p>
            <a:pPr marL="32004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l-GR" sz="2000" dirty="0"/>
              <a:t>Τιμολόγηση προϊόντων</a:t>
            </a:r>
            <a:r>
              <a:rPr lang="en-US" sz="2000" dirty="0"/>
              <a:t> </a:t>
            </a:r>
            <a:endParaRPr lang="el-GR" sz="2000" dirty="0"/>
          </a:p>
          <a:p>
            <a:pPr marL="320040" indent="-320040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/>
              <a:buChar char=""/>
            </a:pPr>
            <a:endParaRPr lang="el-GR" sz="2000" dirty="0"/>
          </a:p>
          <a:p>
            <a:pPr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SzPct val="60000"/>
            </a:pPr>
            <a:r>
              <a:rPr lang="el-GR" sz="2000" dirty="0"/>
              <a:t>=&gt; Κατανόηση της δραστηριότητας της επιχείρησης, ποιο πρόβλημα / ανάγκη αντιμετωπίζει, ποια είναι η μοναδική πρόταση αξίας  </a:t>
            </a:r>
          </a:p>
        </p:txBody>
      </p:sp>
    </p:spTree>
    <p:extLst>
      <p:ext uri="{BB962C8B-B14F-4D97-AF65-F5344CB8AC3E}">
        <p14:creationId xmlns="" xmlns:p14="http://schemas.microsoft.com/office/powerpoint/2010/main" val="6531357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2019</TotalTime>
  <Words>992</Words>
  <Application>Microsoft Office PowerPoint</Application>
  <PresentationFormat>Προβολή στην οθόνη (4:3)</PresentationFormat>
  <Paragraphs>163</Paragraphs>
  <Slides>15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Median</vt:lpstr>
      <vt:lpstr>Επιχειρηματικότητα Επιχειρηματικό Σχέδιο</vt:lpstr>
      <vt:lpstr>Κρίσιμα ερωτήματα που συνδέονται με το επιχειρηματικό σχέδιο (1)</vt:lpstr>
      <vt:lpstr>Κρίσιμα ερωτήματα που συνδέονται με το επιχειρηματικό σχέδιο (2)</vt:lpstr>
      <vt:lpstr>Κρίσιμα ερωτήματα που συνδέονται με το επιχειρηματικό σχέδιο (3)</vt:lpstr>
      <vt:lpstr>Κρίσιμα ερωτήματα που συνδέονται με το επιχειρηματικό σχέδιο (4)</vt:lpstr>
      <vt:lpstr>Πότε συντάσσουμε ένα επιχειρηματικό σχέδιο;</vt:lpstr>
      <vt:lpstr>Περιεχόμενα επιχειρηματικού σχεδίου</vt:lpstr>
      <vt:lpstr> Επιτελική σύνοψη (περίπου 2 σελίδες)  Συντάσσεται στο τέλος και περιλαμβάνει:  </vt:lpstr>
      <vt:lpstr>Δραστηριότητες, Προϊόντα, Υπηρεσίες</vt:lpstr>
      <vt:lpstr>Σχέδιο Marketing</vt:lpstr>
      <vt:lpstr>Σχέδιο Λειτουργίας (Operational Plan)</vt:lpstr>
      <vt:lpstr>Διοίκηση, Οργάνωση και Ανθρώπινοι Πόροι</vt:lpstr>
      <vt:lpstr>Σχέδιο χρηματοδότησης και χρηματοοικονομικό πλάνο</vt:lpstr>
      <vt:lpstr>Σχέδιο χρηματοδότησης και χρηματοοικονομικό πλάνο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Καινοτομία και Επιχειρηματικότητα</dc:title>
  <dc:creator>User1</dc:creator>
  <cp:lastModifiedBy>user</cp:lastModifiedBy>
  <cp:revision>108</cp:revision>
  <dcterms:created xsi:type="dcterms:W3CDTF">2017-09-27T08:01:11Z</dcterms:created>
  <dcterms:modified xsi:type="dcterms:W3CDTF">2025-04-11T11:06:13Z</dcterms:modified>
</cp:coreProperties>
</file>