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2" r:id="rId3"/>
    <p:sldMasterId id="2147483685" r:id="rId4"/>
  </p:sldMasterIdLst>
  <p:notesMasterIdLst>
    <p:notesMasterId r:id="rId43"/>
  </p:notesMasterIdLst>
  <p:handoutMasterIdLst>
    <p:handoutMasterId r:id="rId44"/>
  </p:handoutMasterIdLst>
  <p:sldIdLst>
    <p:sldId id="282" r:id="rId5"/>
    <p:sldId id="286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18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6633"/>
    <a:srgbClr val="336600"/>
    <a:srgbClr val="A2D1F1"/>
    <a:srgbClr val="292929"/>
    <a:srgbClr val="993300"/>
    <a:srgbClr val="003399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948B31-552F-4C59-AC93-08D2AABB6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53C5F-DCED-4499-AB30-E2831E65353E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7977-39A1-4CF1-AEA8-AF002E1841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5CF68-C978-430D-B326-40F9765C011E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0" y="1981200"/>
            <a:ext cx="27432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2343150"/>
            <a:ext cx="358140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Sub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F71853-E6C9-4225-A0B6-DF20863DB616}" type="slidenum">
              <a:rPr lang="en-US"/>
              <a:pPr/>
              <a:t>‹#›</a:t>
            </a:fld>
            <a:endParaRPr lang="en-US"/>
          </a:p>
        </p:txBody>
      </p:sp>
    </p:spTree>
    <p:controls>
      <p:control spid="3081" name="ShockwaveFlash1" r:id="rId2" imgW="5638680" imgH="2895480"/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EBDC-609F-499D-BAB1-9B5C0161D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054CA-6AB9-4286-9635-9172EA8F8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A394-6E93-4355-A5B6-71FBEE6C5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B11F-90A6-4AE6-8F64-E1B4EF7F0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7ABB3-2D13-4DCF-B9BF-32DD0A7BB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EE6AE-7B7F-434C-9E1D-8C11193126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5725-83E4-4BB9-B086-BFBED9174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F150-11B8-4BB4-BD09-237C44A5B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7CAF-7A3E-4DE7-9DA3-28081EB5C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194B-EAA7-4DFC-A023-E17AFF293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588E-A255-4658-AFD3-2884F6990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35F5-BE8E-44E5-9146-C742BA432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5D2C-1D5F-4948-8514-7CA941401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CBB07-13F7-4370-9C0C-B83CB9E8B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BB9C-1379-4C21-BD57-017728AD3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B2B5-281B-4C72-A770-35F56DCC6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3F267-C425-4B9A-83F3-01CB7F458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BD01-332D-4D7E-8A95-3B2413884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EC13-243A-4DE2-9B78-5C4E9F68D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4376-6FC9-4D91-B80C-B42F9D72A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FFD4E-7837-4C8B-8B45-E00292EAA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8E3A-C240-4F9E-A92E-C65E03D2A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60ED-FDCB-4E1B-A604-2159C3E8D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938B-A450-450E-96DC-DD20D9AB1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7DD7-6746-4D0E-BB87-99B36F901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87F92-1236-4D06-B6CA-761C55C4B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BD38-89A0-4F7B-B6C5-E9FE44816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E3AC-C747-463C-B6F6-CEBB3B336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2D3E-FD93-4A4F-89F4-7BD24561E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72DA-B666-4F68-B30A-CC65187BD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50EE-89EB-4538-839E-3C732B2BA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B32BD-4341-4231-BC3B-E86CC55A4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269B0C-70F6-41AB-8781-51686390A880}" type="slidenum">
              <a:rPr lang="en-US"/>
              <a:pPr/>
              <a:t>‹#›</a:t>
            </a:fld>
            <a:endParaRPr lang="en-US"/>
          </a:p>
        </p:txBody>
      </p:sp>
    </p:spTree>
    <p:controls>
      <p:control spid="1036" name="ShockwaveFlash1" r:id="rId14" imgW="3429000" imgH="1682640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78B37E-4EC4-419C-93F5-EB7AD3A02B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l-GR" smtClean="0"/>
              <a:t>ΠΑΣΧΑΛΟΥΔΗΣ ΔΗΜΗΤΡΗΣ</a:t>
            </a: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F2084D-9DCD-4895-8A18-A9414A43A7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___Microsoft_Office_Word2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8" name="Picture 6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529" y="5346000"/>
            <a:ext cx="5336471" cy="15120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381000"/>
            <a:ext cx="73152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ΔΗΜΗΤΡΗΣ ΠΑΣΧΑΛΟΥΔΗΣ</a:t>
            </a:r>
          </a:p>
          <a:p>
            <a:pPr algn="r"/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l-GR" sz="36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Μάρκετινγκ    </a:t>
            </a:r>
          </a:p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Όσα πρέπει να γνωρίζετε </a:t>
            </a:r>
          </a:p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και δεν έχετε ρωτήσει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26000"/>
            <a:ext cx="2304709" cy="32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13960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Σχεδιασμός της έρευνας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Καθορίζονται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 απαιτούμενες πληροφορίες, η κατάστρωση ενός σχεδίου για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συγκέντρωσή τους και η παρουσίαση του σχεδίου στους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υπεύθυνους μάρκετινγκ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2286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Σχεδιασμός της έρευνας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Μέθοδοι συλλογής δεδομένων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για την </a:t>
            </a:r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έρευνα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μέθοδοι%20συλλογής%20δεδομένω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ΔΕΥΤΕΡΟΓΕΝΗ ΔΕΔΟΜΕΝΑ</a:t>
            </a:r>
            <a:endParaRPr lang="el-G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marL="0" indent="0">
              <a:buNone/>
            </a:pP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Πηγές δευτερογενών δεδομένων 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τα αρχεία της εταιρείας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τα περιοδικά και τα βιβλία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τα κυβερνητικά δημοσιεύματα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οι εμπορικοί οργανισμοί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οι εταιρείες έρευνας μάρκετινγκ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τα διαφημιστικά γραφεία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τα μέσα μαζικής ενημέρωσης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υπηρεσίες ηλεκτρονικών βάσεων δεδομένων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πηγές άντλησης στοιχείων στο διαδίκτυο</a:t>
            </a:r>
            <a:endParaRPr lang="el-G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486400"/>
          </a:xfrm>
        </p:spPr>
        <p:txBody>
          <a:bodyPr/>
          <a:lstStyle/>
          <a:p>
            <a:pPr marL="0" indent="0"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Πλεονεκτήματα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συγκεντρώνονται γρήγορα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απαιτούν χαμηλό κόστος</a:t>
            </a:r>
          </a:p>
          <a:p>
            <a:pPr marL="0" indent="0"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Μειονεκτήματα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συχνά δεν υπάρχουν οι απαιτούμενες πληροφορίες 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σπάνια οι ερευνητές  βρίσκουν όλα τα στοιχεία που χρειάζονται σε δευτερογενείς πηγές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μπορεί να μην είναι χρησιμοποιήσιμα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μπορεί να μην είναι σχετικά 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μπορεί να μην είναι ακριβή 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μπορεί να μην είναι επίκαιρα </a:t>
            </a:r>
          </a:p>
          <a:p>
            <a:pPr marL="0" indent="0">
              <a:buFont typeface="Wingdings" pitchFamily="2" charset="2"/>
              <a:buChar char="ü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μπορεί να μην είναι αμερόληπτα </a:t>
            </a:r>
            <a:endParaRPr lang="el-G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Δευτερογενή δεδομένα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algn="ctr">
              <a:buNone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Επισκόπηση</a:t>
            </a:r>
          </a:p>
          <a:p>
            <a:pPr algn="ctr"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Παρατήρηση</a:t>
            </a:r>
          </a:p>
          <a:p>
            <a:pPr algn="ctr"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Δημοσκόπηση</a:t>
            </a:r>
          </a:p>
          <a:p>
            <a:pPr algn="ctr"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Πείραμα</a:t>
            </a:r>
          </a:p>
          <a:p>
            <a:pPr algn="ctr"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1524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Μέθοδοι συλλογής</a:t>
            </a:r>
            <a:r>
              <a:rPr kumimoji="0" 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36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πρωτογενών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δεδομένων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ΕΠΙΣΚΟΠΗΣΗ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343400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Χαρακτηριστικά</a:t>
            </a:r>
            <a:r>
              <a:rPr lang="el-GR" dirty="0" smtClean="0"/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Είναι δαπανηρές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Είναι χρονοβόρες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ερευνητής έρχεται σε επαφή με την αρχική πηγή των πληροφοριών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495800" cy="480060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Βασικές επιλογές διεξαγωγής επισκοπήσεων</a:t>
            </a:r>
          </a:p>
          <a:p>
            <a:pPr marL="0" indent="0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Προσωπικές συνεντεύξεις </a:t>
            </a:r>
          </a:p>
          <a:p>
            <a:pPr marL="0" indent="0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Τηλεφωνικές συνεντεύξεις </a:t>
            </a:r>
          </a:p>
          <a:p>
            <a:pPr marL="0" indent="0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Ταχυδρομικές συνεντεύξεις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Επισκόπηση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ΠΑΡΑΤΗΡΗΣΗ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/>
          <a:lstStyle/>
          <a:p>
            <a:pPr algn="ctr"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Χαρακτηριστικά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Παρατηρούνται οι ενέργειες των εξεταζόμενων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Παρατηρούνται οι καταστάσεις που έχουν σχέση με τα συναισθήματά τους, τις στάσεις τους και τις μακροχρόνιες ή ασυνήθιστες συμπεριφορές τους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 ερευνητής παρατηρεί καλύτερα πώς ενεργεί ουσιαστικά ο εξεταζόμενος σε ένα συγκεκριμένο περιβάλλον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Δεν μπορεί να παρατηρηθεί το κίνητρο του καταναλωτή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Δεν μπορεί να παρατηρηθεί η κοινωνικοοικονομική του θέση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Δεν μπορεί να παρατηρηθεί η οικογενειακή του κατάσταση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Μπορεί να συλλεχθούν πληροφορίες τις οποίες οι καταναλωτές δεν θέλουν ή δεν μπορούν να δώσουν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Παρατήρηση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ΔΗΜΟΣΚΟΠΗΣΗ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algn="ctr"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Χαρακτηριστικά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Είναι μια μέθοδος συλλογής περιγραφικών πληροφοριών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Μετρούνται οι γνώσεις, οι στάσεις, τα πιστεύω, οι προτιμήσεις, η ικανοποίηση, η αγοραστική συμπεριφορά και άλλα χαρακτηριστικά των καταναλωτών 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Είναι ευέλικτη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Υπάρχει δυνατότητα συλλογής πολλών διαφορετικών ειδών πληροφοριών σε πολλές διαφορετικές καταστάσεις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Απαιτεί χαμηλό κόστος 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Έχει γρήγορη συλλογή πληροφοριών</a:t>
            </a:r>
          </a:p>
          <a:p>
            <a:pPr algn="ctr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Οι καταναλωτές μερικές φορές δεν μπορούν να απαντήσουν στις ερωτήσεις της έρευνας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Δημοσκόπηση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ΠΕΙΡΑΜΑ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algn="ctr">
              <a:buNone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Χαρακτηριστικά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ίναι η πιο έγκυρη από επιστημονική άποψη έρευνα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Γίνεται συλλογή αιτιολογικών πληροφοριών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ιαπιστώνονται οι σχέσεις αιτίου-αιτιατού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 μεταβλητή που εξετάζεται μπορεί να είναι ένα χαρακτηριστικό ή ένα από τα τέσσερα στοιχεία του μίγματος μάρκετινγκ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Πείραμα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ΣΥΛΛΟΓΗ ΠΛΗΡΟΦΟΡΙΩΝ</a:t>
            </a:r>
            <a:endParaRPr lang="el-G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2672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συλλογή των στοιχείων μπορεί να γίνει είτε από το προσωπικό της εταιρείας είτε από εξειδικευμένες εταιρείες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διαδικασία της συλλογής των πληροφοριών είναι η πιο δαπανηρή και αυτή που έχει τις περισσότερες πιθανότητες σφάλματος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2286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Συλλογή</a:t>
            </a:r>
            <a:r>
              <a:rPr kumimoji="0" 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πληροφοριών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Ανάλυση και ερμηνεία </a:t>
            </a:r>
            <a:b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των πληροφοριών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algn="ctr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Γίνεται η αξιολόγηση των πληροφοριών που συγκεντρώθηκαν, για να απομονωθούν τα στοιχεία που μας ενδιαφέρουν για τη συγκεκριμένη έρευνα</a:t>
            </a:r>
          </a:p>
          <a:p>
            <a:pPr algn="ctr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Εφαρμόζονται στατιστικές τεχνικές και μοντέλα αποφάσεων με σκοπό να αντληθούν επιπλέον χρήσιμες πληροφορίες</a:t>
            </a:r>
          </a:p>
          <a:p>
            <a:pPr algn="ctr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Επιβάλλεται η στενή συνεργασία του υπεύθυνου μάρκετινγκ με τον ερευνητή για την ερμηνεία των αποτελεσμάτων της έρευνας </a:t>
            </a:r>
          </a:p>
          <a:p>
            <a:pPr algn="ctr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Οι λανθασμένες ερμηνείες καθιστούν την καλύτερη έρευνα, άχρηστη</a:t>
            </a:r>
            <a:endParaRPr lang="el-G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3716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Κεφάλαιο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ΕΡΕΥΝΑ  ΜΑΡΚΕΤΙΝΓΚ </a:t>
            </a:r>
            <a:br>
              <a:rPr lang="el-GR" sz="3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2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ΠΑΣΧΑΛΟΥΔΗΣ ΔΗΜΗΤΡΗΣ</a:t>
            </a:r>
            <a:endParaRPr lang="en-US"/>
          </a:p>
        </p:txBody>
      </p:sp>
      <p:pic>
        <p:nvPicPr>
          <p:cNvPr id="6" name="Picture 4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029200"/>
            <a:ext cx="5715000" cy="16764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419600" y="2286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Χάρις εις το μεγαλείον της πόλεως μας, εξ άλλου, τα πάντα συρρέουν εις αυτήν από όλα τα μέρη του κόσμου και συμβαίνει τοιουτοτρόπως ν’ </a:t>
            </a:r>
            <a:r>
              <a:rPr lang="el-GR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αναλαμβάνωμεν</a:t>
            </a:r>
            <a:r>
              <a:rPr lang="el-G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τ αγαθά των άλλων ανθρώπων, ως να ήσαν τόσον ιδικά μας όσον και τα προϊόντα της ιδίας ημών χώρας…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Θουκιδίδου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Επιτά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ιος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όγος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Περικλέους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Παρουσίαση των συμπερασμάτων </a:t>
            </a:r>
            <a:b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Η έρευνα είναι χρήσιμη αν ελαττώνει την αβεβαιότητα της διοίκησης, όσον αφορά τη σωστή κίνηση που πρέπει να κάνει</a:t>
            </a:r>
          </a:p>
          <a:p>
            <a:pPr algn="ctr">
              <a:buNone/>
            </a:pP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Μια αναφορά έρευνας μπορεί να περιέχει</a:t>
            </a:r>
            <a:r>
              <a:rPr lang="el-GR" sz="2000" b="1" dirty="0" smtClean="0">
                <a:latin typeface="Calibri"/>
                <a:cs typeface="Calibri"/>
              </a:rPr>
              <a:t>:</a:t>
            </a: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Μια συνολική περίληψη της έρευνας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σχέδιο που χρησιμοποιήθηκε για την έρευνα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Δεδομένα που συλλέχθηκαν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Τις  μεθόδους που χρησιμοποιήθηκαν για τη συλλογή των δεδομένων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Τα συμπεράσματα της έρευνας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Πιθανές προτάσεις για επαναπροσδιορισμό του προβλήματος και  των αντικειμενικών στόχων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Προτάσεις για ενέργειες βάσει των συμπερασμάτων της έρευνας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Τι δεν κατάφερε να κάνει η έρευνα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Παράρτημα με λεπτομερή εξήγηση της μεθοδολογίας των αναλύσεων 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371600"/>
            <a:ext cx="9144000" cy="838200"/>
          </a:xfrm>
        </p:spPr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ΛΟΓΟΙ ΠΟΥ ΟΙ ΕΤΑΙΡΙΕΣ ΔΕΝ ΧΡΗΣΙΜΟΠΟΙΟΥΝ ΕΠΑΡΚΩΣ ΚΑΙ ΣΩΣΤΑ ΤΙΣ ΕΡΕΥΝΕΣ ΜΑΡΚΕΤΙΝΓΚ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4038600"/>
          </a:xfrm>
        </p:spPr>
        <p:txBody>
          <a:bodyPr/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Περιορισμένη αντίληψη για την έρευνα μάρκετινγκ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Ικανότητα ερευνητών μάρκετινγκ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Αργοπορημένα και λάθος αποτελέσματα της έρευνας μάρκετινγκ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Διαφορές στο εκφραστικό επίπεδο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Χαρακτηριστικά  καλών ερευνών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267200"/>
          </a:xfrm>
        </p:spPr>
        <p:txBody>
          <a:bodyPr/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Να πραγματοποιούνται με επιστημονική μέθοδο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Να έχουν καινοτομία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Να έχουν προσαρμοστικότητα μεθόδων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Να κατανοούν την αλληλεξάρτηση μοντέλων και δεδομένων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Να υπολογίζουν την αξία και το κόστος των πληροφοριών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ΣΥΝΙΣΤΩΣΕΣ ΕΝΟΣ ΔΕΙΓΜΑΤΟΣ</a:t>
            </a:r>
            <a:endParaRPr lang="el-G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3657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Το μέγεθος του δείγματος </a:t>
            </a:r>
          </a:p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 μονάδα δειγματοληψίας</a:t>
            </a:r>
          </a:p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 διαδικασία δειγματοληψίας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228600" y="152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Συνιστώσες ενός</a:t>
            </a:r>
            <a:r>
              <a:rPr kumimoji="0" lang="el-GR" sz="3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δείγματος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Τυχαία και μη τυχαία δείγματα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04800" y="1066800"/>
          <a:ext cx="8763000" cy="3124200"/>
        </p:xfrm>
        <a:graphic>
          <a:graphicData uri="http://schemas.openxmlformats.org/presentationml/2006/ole">
            <p:oleObj spid="_x0000_s76803" name="Έγγραφο" r:id="rId3" imgW="5414382" imgH="2132049" progId="Word.Document.12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06388" y="3709987"/>
          <a:ext cx="8761412" cy="3452813"/>
        </p:xfrm>
        <a:graphic>
          <a:graphicData uri="http://schemas.openxmlformats.org/presentationml/2006/ole">
            <p:oleObj spid="_x0000_s76804" name="Έγγραφο" r:id="rId4" imgW="5414382" imgH="213204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Χαρακτηριστικά σχεδιασμού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ερωτηματολογίου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lvl="0"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Καθορισμός των στόχων της έρευνας 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Προσδιορισμός των πληροφοριών που θέλουμε να πάρουμε από την έρευνα </a:t>
            </a:r>
          </a:p>
          <a:p>
            <a:pPr lvl="0"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Επιλογή του τύπου ερωτηματολογίου που θα χρησιμοποιήσουμε </a:t>
            </a:r>
          </a:p>
          <a:p>
            <a:pPr lvl="0"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Μέθοδο επικοινωνίας του ερωτηματολογίου </a:t>
            </a:r>
          </a:p>
          <a:p>
            <a:pPr lvl="0"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Προσοχή στο περιεχόμενο, στη διατύπωση και  στη μορφή των ερωτήσεων 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Επιλογή της σειράς των ερωτήσεων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Τύποι ερωτηματολογίων συνάρτηση της δόμησης και παραλλαγής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0" y="1066800"/>
          <a:ext cx="9906000" cy="5791200"/>
        </p:xfrm>
        <a:graphic>
          <a:graphicData uri="http://schemas.openxmlformats.org/presentationml/2006/ole">
            <p:oleObj spid="_x0000_s77827" name="Έγγραφο" r:id="rId3" imgW="6889456" imgH="882054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Καθορισμός του περιεχόμενου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των ερωτηματολογίων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pPr algn="ctr">
              <a:buNone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Η κάθε ερώτηση θα πρέπει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Να είναι απαραίτητη για τους στόχους της έρευνας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Να αποφεύγονται ή να τίθενται με καλυμμένο τρόπο ερωτήσεις που αφορούν προσωπικά θέματα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Να εξετάζουμε αν ο ερωτώμενος έχει τις πληροφορίες που μας ενδιαφέρουν </a:t>
            </a:r>
          </a:p>
          <a:p>
            <a:pPr algn="ctr">
              <a:buFont typeface="Wingdings" pitchFamily="2" charset="2"/>
              <a:buChar char="ü"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Να μη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μακροερωτούμε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χωρίς λόγο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ΤΥΠΟΙ ΕΡΩΤΗΣΕΩΝ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257800"/>
          </a:xfrm>
        </p:spPr>
        <p:txBody>
          <a:bodyPr/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Ανοιχτές ερωτήσεις</a:t>
            </a:r>
          </a:p>
          <a:p>
            <a:pPr marL="627063" indent="-354013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Εντελώς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αδόμητη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lvl="0" indent="-354013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Συμπλήρωση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ιστορίας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lvl="0" indent="-354013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Συμπλήρωση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φράσης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lvl="0" indent="-354013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Συμπλήρωση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εικόνας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lvl="0" indent="-354013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Συσχετισμός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λέξεων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lvl="0" indent="-354013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Τεστ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θεματικής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εκτίμησης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562600"/>
          </a:xfrm>
        </p:spPr>
        <p:txBody>
          <a:bodyPr/>
          <a:lstStyle/>
          <a:p>
            <a:pPr marL="355600" indent="-355600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Κλειστές ερωτήσεις</a:t>
            </a:r>
          </a:p>
          <a:p>
            <a:pPr marL="627063" indent="-354013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Ερωτήσεις διχοτόμησης</a:t>
            </a:r>
          </a:p>
          <a:p>
            <a:pPr marL="627063" indent="-354013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Ερωτήσεις πολλαπλής επιλογής</a:t>
            </a:r>
            <a:endParaRPr lang="el-GR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Ερωτήσεις κλίμακας</a:t>
            </a:r>
          </a:p>
          <a:p>
            <a:pPr marL="627063" indent="-354013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κλίμακες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Thurstone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indent="-354013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κλίμακες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Likert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627063" indent="-354013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κλίμακες διαφοράς</a:t>
            </a:r>
          </a:p>
          <a:p>
            <a:pPr marL="627063" indent="-354013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κλίμακες διαστημάτων </a:t>
            </a:r>
          </a:p>
          <a:p>
            <a:endParaRPr lang="el-GR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Τύποι</a:t>
            </a:r>
            <a:r>
              <a:rPr kumimoji="0" lang="el-G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ερωτήσεων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Κύριες ενότητες ερωτηματολογίων 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95800"/>
          </a:xfrm>
        </p:spPr>
        <p:txBody>
          <a:bodyPr/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Βασικών πληροφοριών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Πληροφοριών ταξινόμησης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Πληροφορίες ταυτότητας όλων των συντελεστών της συνέντευξης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37562" cy="3733800"/>
          </a:xfrm>
        </p:spPr>
        <p:txBody>
          <a:bodyPr/>
          <a:lstStyle/>
          <a:p>
            <a:pPr lvl="0"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Πεδίο έρευνας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Διαδικασία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ρευνας μάρκετινγκ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Εργαλεία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έρευνας μάρκετινγκ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Πληροφοριακά συστήματα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Επεξεργασία των πληροφοριών </a:t>
            </a:r>
          </a:p>
          <a:p>
            <a:pPr lvl="0" algn="ctr"/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Ειδικά ζητήματα έρευνας</a:t>
            </a:r>
          </a:p>
        </p:txBody>
      </p:sp>
      <p:pic>
        <p:nvPicPr>
          <p:cNvPr id="4" name="Picture 4" descr="C:\Users\acer\Desktop\mas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181600"/>
            <a:ext cx="5715000" cy="16764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8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Έρευνα</a:t>
            </a:r>
            <a:r>
              <a:rPr kumimoji="0" lang="da-DK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μάρκετινγκ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144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Μηχανικά όργανα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3124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Μετρητές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Μηχανήματα σάρωσης ανθρώπων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Μορφές επαφής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3886200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 το ταχυδρομείο</a:t>
            </a:r>
          </a:p>
          <a:p>
            <a:pPr lvl="0" algn="ctr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 το τηλέφωνο </a:t>
            </a:r>
          </a:p>
          <a:p>
            <a:pPr lvl="0" algn="ctr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 προσωπικές συνεντεύξεις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 τη χρήση του διαδικτύου (ηλεκτρονικό ταχυδρομείο)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Πλεονεκτήματα και μειονεκτήματα </a:t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μεθόδων επαφής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28601" y="1143000"/>
          <a:ext cx="8762999" cy="5257800"/>
        </p:xfrm>
        <a:graphic>
          <a:graphicData uri="http://schemas.openxmlformats.org/presentationml/2006/ole">
            <p:oleObj spid="_x0000_s78850" name="Έγγραφο" r:id="rId3" imgW="5806328" imgH="322606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Πληροφοριακό σύστημα μάρκετινγκ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01" y="1534200"/>
            <a:ext cx="7412599" cy="44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Βασικοί τύποι αναγκαίων πληροφοριών μάρκετινγκ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3124200"/>
          </a:xfrm>
        </p:spPr>
        <p:txBody>
          <a:bodyPr/>
          <a:lstStyle/>
          <a:p>
            <a:pPr lvl="0"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Τράπεζες δεδομένων</a:t>
            </a:r>
          </a:p>
          <a:p>
            <a:pPr lvl="0"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Τράπεζες στατιστικών δεδομένων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Τράπεζες μοντέλων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 πληροφόρηση των εσωτερικών βάσεων δεδομένων προέρχεται από πολλές πηγές:</a:t>
            </a:r>
          </a:p>
          <a:p>
            <a:pPr marL="0" indent="0" algn="ctr">
              <a:buNone/>
            </a:pPr>
            <a:endParaRPr lang="el-GR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Λογιστήριο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Τμήμα παραγωγής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Τμήμα μάρκετινγκ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Τμήμα εξυπηρέτησης πελατών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Επεξεργασία των πληροφοριών</a:t>
            </a:r>
            <a:endParaRPr lang="el-GR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581400"/>
          </a:xfrm>
        </p:spPr>
        <p:txBody>
          <a:bodyPr/>
          <a:lstStyle/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Κωδικοποίηση </a:t>
            </a:r>
          </a:p>
          <a:p>
            <a:pPr algn="ctr"/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Πινακοποίηση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Ανάλυση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0668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Θέματα ηθικής στην έρευνα </a:t>
            </a:r>
            <a:r>
              <a:rPr lang="el-GR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048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ιατάραξη προσωπικής ζωής των ερωτώμενων </a:t>
            </a: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ρήση των ευρημάτων της έρευνας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143000" y="2133600"/>
            <a:ext cx="7010400" cy="2677656"/>
          </a:xfrm>
          <a:prstGeom prst="rect">
            <a:avLst/>
          </a:prstGeom>
          <a:noFill/>
          <a:ln cmpd="sng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(που έχει κυρωθεί με τον Ν. 100/1975)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48400"/>
            <a:ext cx="13960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315200" cy="41910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εριορισμός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αβεβαιότητας στη φάση του σχεδιασμού, άσχετο αν αναφερόμαστε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σε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όλη τη διαδικασία ή σε κάποιο τμήμα του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ελέτη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της αγοράς και των αντιδράσεων της μετά την κυκλοφορία του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προϊόντος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Βασικοί σκοποί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της έρευνας</a:t>
            </a:r>
            <a:r>
              <a:rPr kumimoji="0" lang="da-DK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μάρκετινγκ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ρευνα αγοράς</a:t>
            </a:r>
          </a:p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ρευνα προϊόντος</a:t>
            </a:r>
          </a:p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ρευνα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των μεθόδων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μάρκετινγκ</a:t>
            </a:r>
          </a:p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ρευνα κινήτρων</a:t>
            </a:r>
          </a:p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Έ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ρευνα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συμπεριφοράς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1524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Τύποι έρευνας μάρκετινγκ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990600"/>
          </a:xfrm>
        </p:spPr>
        <p:txBody>
          <a:bodyPr/>
          <a:lstStyle/>
          <a:p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πιο συνηθισμένες δραστηριότητες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των εταιρειών έρευνας μάρκετινγκ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191000"/>
          </a:xfrm>
        </p:spPr>
        <p:txBody>
          <a:bodyPr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Ανάλυση της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αγοράς</a:t>
            </a:r>
          </a:p>
          <a:p>
            <a:pPr algn="ctr"/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Οικονομική ανάλυση </a:t>
            </a:r>
            <a:endParaRPr lang="el-G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Έρευνα προϊόντων </a:t>
            </a:r>
            <a:endParaRPr lang="el-G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Τιμολογιακή έρευνα</a:t>
            </a:r>
            <a:endParaRPr lang="el-G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Διαφημιστική έρευνα 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 bwMode="auto">
          <a:xfrm>
            <a:off x="762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Διαδικασία έρευνας μάρκετινγκ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00" y="2296032"/>
            <a:ext cx="8683200" cy="26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90600"/>
          </a:xfrm>
        </p:spPr>
        <p:txBody>
          <a:bodyPr/>
          <a:lstStyle/>
          <a:p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Ορισμός του προβλήματος και </a:t>
            </a: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των </a:t>
            </a:r>
            <a:r>
              <a:rPr lang="el-G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αντικειμενικών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υπεύθυνος της έρευνας και οι ερευνητές πρέπει πάντοτε να ορίζουν με σαφήνεια, τους σκοπούς της συγκεκριμένης έρευνας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μάρκετινγκ: τι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επιθυμούν να πετύχουν ή να μάθουν. Τελικά υπάρχουν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ύ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κύριοι αντικειμενικοί στόχοι γύρω από τους οποίους σχεδιάζεται ένα πρόγραμμα 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έρευνας: 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ύση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των προβλημάτων </a:t>
            </a:r>
            <a:endParaRPr lang="el-G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ü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Ε</a:t>
            </a:r>
            <a:r>
              <a:rPr lang="el-G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ξεύρεση </a:t>
            </a:r>
            <a:r>
              <a:rPr lang="el-G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των ευκαιριών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ΕΙΔΗ ΕΡΕΥΝΑΣ </a:t>
            </a:r>
            <a:endParaRPr lang="el-G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3962400"/>
          </a:xfrm>
        </p:spPr>
        <p:txBody>
          <a:bodyPr/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ιερευνητικές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έρευνες </a:t>
            </a:r>
            <a:endParaRPr lang="el-G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εριγραφικές έρευνες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Αιτιολογικές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αιτιολογικές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04800" y="304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Είδη έρευνας 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-template">
  <a:themeElements>
    <a:clrScheme name="">
      <a:dk1>
        <a:srgbClr val="333333"/>
      </a:dk1>
      <a:lt1>
        <a:srgbClr val="FFFFFF"/>
      </a:lt1>
      <a:dk2>
        <a:srgbClr val="333333"/>
      </a:dk2>
      <a:lt2>
        <a:srgbClr val="1F1F1F"/>
      </a:lt2>
      <a:accent1>
        <a:srgbClr val="434453"/>
      </a:accent1>
      <a:accent2>
        <a:srgbClr val="60616C"/>
      </a:accent2>
      <a:accent3>
        <a:srgbClr val="FFFFFF"/>
      </a:accent3>
      <a:accent4>
        <a:srgbClr val="2A2A2A"/>
      </a:accent4>
      <a:accent5>
        <a:srgbClr val="B0B0B3"/>
      </a:accent5>
      <a:accent6>
        <a:srgbClr val="565761"/>
      </a:accent6>
      <a:hlink>
        <a:srgbClr val="9D9D9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12129</TotalTime>
  <Words>1129</Words>
  <Application>Microsoft Office PowerPoint</Application>
  <PresentationFormat>Προβολή στην οθόνη (4:3)</PresentationFormat>
  <Paragraphs>219</Paragraphs>
  <Slides>38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Default Design</vt:lpstr>
      <vt:lpstr>1_Custom Design</vt:lpstr>
      <vt:lpstr>2_Custom Design</vt:lpstr>
      <vt:lpstr>powerpoint-template</vt:lpstr>
      <vt:lpstr>Έγγραφο</vt:lpstr>
      <vt:lpstr>Διαφάνεια 1</vt:lpstr>
      <vt:lpstr>Κεφάλαιο 4  ΕΡΕΥΝΑ  ΜΑΡΚΕΤΙΝΓΚ  </vt:lpstr>
      <vt:lpstr>Διαφάνεια 3</vt:lpstr>
      <vt:lpstr>Διαφάνεια 4</vt:lpstr>
      <vt:lpstr>Διαφάνεια 5</vt:lpstr>
      <vt:lpstr>Οι πιο συνηθισμένες δραστηριότητες  των εταιρειών έρευνας μάρκετινγκ </vt:lpstr>
      <vt:lpstr>Διαφάνεια 7</vt:lpstr>
      <vt:lpstr>Ορισμός του προβλήματος και  των αντικειμενικών στόχων</vt:lpstr>
      <vt:lpstr>ΕΙΔΗ ΕΡΕΥΝΑΣ </vt:lpstr>
      <vt:lpstr>Σχεδιασμός της έρευνας</vt:lpstr>
      <vt:lpstr>Μέθοδοι συλλογής δεδομένων  για την έρευνα μάρκετινγκ</vt:lpstr>
      <vt:lpstr>ΔΕΥΤΕΡΟΓΕΝΗ ΔΕΔΟΜΕΝΑ</vt:lpstr>
      <vt:lpstr>Διαφάνεια 13</vt:lpstr>
      <vt:lpstr>ΕΠΙΣΚΟΠΗΣΗ</vt:lpstr>
      <vt:lpstr>ΠΑΡΑΤΗΡΗΣΗ</vt:lpstr>
      <vt:lpstr>ΔΗΜΟΣΚΟΠΗΣΗ</vt:lpstr>
      <vt:lpstr>ΠΕΙΡΑΜΑ</vt:lpstr>
      <vt:lpstr>ΣΥΛΛΟΓΗ ΠΛΗΡΟΦΟΡΙΩΝ</vt:lpstr>
      <vt:lpstr>Ανάλυση και ερμηνεία  των πληροφοριών</vt:lpstr>
      <vt:lpstr>Παρουσίαση των συμπερασμάτων  </vt:lpstr>
      <vt:lpstr>ΛΟΓΟΙ ΠΟΥ ΟΙ ΕΤΑΙΡΙΕΣ ΔΕΝ ΧΡΗΣΙΜΟΠΟΙΟΥΝ ΕΠΑΡΚΩΣ ΚΑΙ ΣΩΣΤΑ ΤΙΣ ΕΡΕΥΝΕΣ ΜΑΡΚΕΤΙΝΓΚ</vt:lpstr>
      <vt:lpstr>Χαρακτηριστικά  καλών ερευνών μάρκετινγκ</vt:lpstr>
      <vt:lpstr>ΣΥΝΙΣΤΩΣΕΣ ΕΝΟΣ ΔΕΙΓΜΑΤΟΣ</vt:lpstr>
      <vt:lpstr>Τυχαία και μη τυχαία δείγματα</vt:lpstr>
      <vt:lpstr>Χαρακτηριστικά σχεδιασμού  ερωτηματολογίου</vt:lpstr>
      <vt:lpstr>Τύποι ερωτηματολογίων συνάρτηση της δόμησης και παραλλαγής</vt:lpstr>
      <vt:lpstr>Καθορισμός του περιεχόμενου  των ερωτηματολογίων</vt:lpstr>
      <vt:lpstr>ΤΥΠΟΙ ΕΡΩΤΗΣΕΩΝ</vt:lpstr>
      <vt:lpstr>Κύριες ενότητες ερωτηματολογίων </vt:lpstr>
      <vt:lpstr>Μηχανικά όργανα</vt:lpstr>
      <vt:lpstr>Μορφές επαφής</vt:lpstr>
      <vt:lpstr>Πλεονεκτήματα και μειονεκτήματα  μεθόδων επαφής</vt:lpstr>
      <vt:lpstr>Πληροφοριακό σύστημα μάρκετινγκ</vt:lpstr>
      <vt:lpstr>Βασικοί τύποι αναγκαίων πληροφοριών μάρκετινγκ</vt:lpstr>
      <vt:lpstr>Διαφάνεια 35</vt:lpstr>
      <vt:lpstr>Επεξεργασία των πληροφοριών</vt:lpstr>
      <vt:lpstr>Θέματα ηθικής στην έρευνα  μάρκετινγκ</vt:lpstr>
      <vt:lpstr>Διαφάνεια 38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ADMIN</cp:lastModifiedBy>
  <cp:revision>267</cp:revision>
  <dcterms:created xsi:type="dcterms:W3CDTF">2008-06-20T19:53:10Z</dcterms:created>
  <dcterms:modified xsi:type="dcterms:W3CDTF">2014-03-06T14:27:24Z</dcterms:modified>
</cp:coreProperties>
</file>