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23"/>
  </p:notesMasterIdLst>
  <p:handoutMasterIdLst>
    <p:handoutMasterId r:id="rId24"/>
  </p:handoutMasterIdLst>
  <p:sldIdLst>
    <p:sldId id="263" r:id="rId2"/>
    <p:sldId id="387" r:id="rId3"/>
    <p:sldId id="406" r:id="rId4"/>
    <p:sldId id="407" r:id="rId5"/>
    <p:sldId id="413" r:id="rId6"/>
    <p:sldId id="414" r:id="rId7"/>
    <p:sldId id="417" r:id="rId8"/>
    <p:sldId id="437" r:id="rId9"/>
    <p:sldId id="436" r:id="rId10"/>
    <p:sldId id="438" r:id="rId11"/>
    <p:sldId id="439" r:id="rId12"/>
    <p:sldId id="440" r:id="rId13"/>
    <p:sldId id="441" r:id="rId14"/>
    <p:sldId id="442" r:id="rId15"/>
    <p:sldId id="445" r:id="rId16"/>
    <p:sldId id="443" r:id="rId17"/>
    <p:sldId id="446" r:id="rId18"/>
    <p:sldId id="444" r:id="rId19"/>
    <p:sldId id="447" r:id="rId20"/>
    <p:sldId id="448" r:id="rId21"/>
    <p:sldId id="449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2">
          <p15:clr>
            <a:srgbClr val="A4A3A4"/>
          </p15:clr>
        </p15:guide>
        <p15:guide id="2" pos="30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2"/>
    <p:restoredTop sz="94547"/>
  </p:normalViewPr>
  <p:slideViewPr>
    <p:cSldViewPr snapToGrid="0">
      <p:cViewPr varScale="1">
        <p:scale>
          <a:sx n="182" d="100"/>
          <a:sy n="182" d="100"/>
        </p:scale>
        <p:origin x="936" y="40"/>
      </p:cViewPr>
      <p:guideLst>
        <p:guide orient="horz" pos="2152"/>
        <p:guide pos="30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notesViewPr>
    <p:cSldViewPr snapToGrid="0">
      <p:cViewPr>
        <p:scale>
          <a:sx n="100" d="100"/>
          <a:sy n="100" d="100"/>
        </p:scale>
        <p:origin x="-162" y="4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26">
            <a:extLst>
              <a:ext uri="{FF2B5EF4-FFF2-40B4-BE49-F238E27FC236}">
                <a16:creationId xmlns:a16="http://schemas.microsoft.com/office/drawing/2014/main" id="{1BBE8923-58BD-2FC2-7ADE-128F0D42B1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 type="none" w="sm" len="med"/>
          </a:ln>
          <a:effectLst/>
        </p:spPr>
        <p:txBody>
          <a:bodyPr vert="horz" wrap="none" lIns="91431" tIns="45716" rIns="91431" bIns="45716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1027">
            <a:extLst>
              <a:ext uri="{FF2B5EF4-FFF2-40B4-BE49-F238E27FC236}">
                <a16:creationId xmlns:a16="http://schemas.microsoft.com/office/drawing/2014/main" id="{64AB56A6-749D-0BA9-D41E-A05D408E11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 type="none" w="sm" len="med"/>
          </a:ln>
          <a:effectLst/>
        </p:spPr>
        <p:txBody>
          <a:bodyPr vert="horz" wrap="non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1028">
            <a:extLst>
              <a:ext uri="{FF2B5EF4-FFF2-40B4-BE49-F238E27FC236}">
                <a16:creationId xmlns:a16="http://schemas.microsoft.com/office/drawing/2014/main" id="{4F05715E-5FE0-0AEC-65AE-0ECF86C7CF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 type="none" w="sm" len="med"/>
          </a:ln>
          <a:effectLst/>
        </p:spPr>
        <p:txBody>
          <a:bodyPr vert="horz" wrap="non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1029">
            <a:extLst>
              <a:ext uri="{FF2B5EF4-FFF2-40B4-BE49-F238E27FC236}">
                <a16:creationId xmlns:a16="http://schemas.microsoft.com/office/drawing/2014/main" id="{6B67F25E-1E0A-76BE-BC7D-5C6DC0F3CB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 type="none" w="sm" len="med"/>
          </a:ln>
          <a:effectLst/>
        </p:spPr>
        <p:txBody>
          <a:bodyPr vert="horz" wrap="non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D13619-FC57-B44A-A603-1CE0189371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77FBEBF-3B9B-38E6-C1E0-ECD5E4699D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E4F675-9A48-653A-144B-8A38394C0B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47192E4-B011-12CD-5772-2ECFA17007B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F092524-AFCE-B14F-F761-B9A846565F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1CB6A49-2328-6641-132D-863431F0BC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722BB6C-5603-197F-DF1D-90213DDF4A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69EF41-8040-5448-B7B6-1EDD347825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69EF41-8040-5448-B7B6-1EDD3478256A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845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69EF41-8040-5448-B7B6-1EDD3478256A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24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A6D33D5-00E1-A722-6FFA-C0236CB10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7D9BD631-6F0F-A273-2A5A-155F6BC3F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25400"/>
            <a:ext cx="9144000" cy="0"/>
          </a:xfrm>
          <a:prstGeom prst="line">
            <a:avLst/>
          </a:prstGeom>
          <a:noFill/>
          <a:ln w="6350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9">
            <a:extLst>
              <a:ext uri="{FF2B5EF4-FFF2-40B4-BE49-F238E27FC236}">
                <a16:creationId xmlns:a16="http://schemas.microsoft.com/office/drawing/2014/main" id="{7925DA3C-C0C7-CE76-9632-A829996E25B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819900"/>
            <a:ext cx="9144000" cy="0"/>
          </a:xfrm>
          <a:prstGeom prst="line">
            <a:avLst/>
          </a:prstGeom>
          <a:noFill/>
          <a:ln w="6350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739900"/>
            <a:ext cx="7772400" cy="1143000"/>
          </a:xfrm>
        </p:spPr>
        <p:txBody>
          <a:bodyPr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000500"/>
            <a:ext cx="5791200" cy="12573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5035C17D-3FC5-170B-39AF-DE8F202B44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B3E297D8-9A73-840C-0DC3-690354137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BEEC9DE9-748F-D260-ECF3-048CCAD9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0DB31-7D24-3846-97BB-2DF29FAB5F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4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246890F-CCD1-1460-649E-2C8294C0C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4BEA8DC-1D00-92E7-FB36-F7C6122C74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088337A-F79F-EB95-240E-4DE4D3D6C8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A0C70-7053-B540-95EB-048D270102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78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0"/>
            <a:ext cx="21336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62484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BB16CDD-7B81-6C01-08B7-FB71A62415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D488A52-78B3-9FAD-C3BC-A549570DF7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FED4574-44DA-E753-AFCE-C75957B4B1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62E4B-74C9-8249-B996-BB80E6A69E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4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38862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38862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848100"/>
            <a:ext cx="38862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48100"/>
            <a:ext cx="3886200" cy="2552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A887FF9-3AB9-C616-7878-0FB635BC5F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1297EF6D-6138-A0D5-8B56-981611B79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A2BBA3D4-D1F3-E9BC-2E64-8E4D4F586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92AF5-B6AD-8247-96B9-8F3F8A694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144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143000"/>
            <a:ext cx="38862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862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C0B86992-6DB1-CFA6-0034-083CABF372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F44BEAA-1473-BB06-E993-D72C08E8F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69F51C97-A7F7-4F40-C7AE-7FC7BDFF3A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74253-7C51-D643-B03E-7392550D3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915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143000"/>
            <a:ext cx="7924800" cy="5257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BB7B2DF-BC89-40DE-9390-467FAD40A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BD8C1F5-04D2-D51C-07AD-BE2C1A7537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E27EDBF-2218-DB01-14A2-7965CF98AB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E8D0C-B2A8-D54B-8EC0-887418809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476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9D0CE1F-3551-DBF1-BB53-A31920AEE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153622E-7014-8F59-23FE-410E712B5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16CD128-6C9C-096F-CC35-65F3955E7D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25F23-6CB0-A940-9793-0462733A47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84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E96F228-49E7-8228-6ADA-49DB714B5A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CC8D267-B54B-B94D-D206-8127F9995E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5A7BD81-114C-D894-5015-6EE20A47D7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AC384-E7BB-174D-8FD5-F9836545FE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3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38862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862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32F68A7-834B-38DD-8E16-DF0D53CE86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1406800-CE25-6FF8-BD8B-0BF83CE53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39642209-517C-C27D-B1D4-FF051A1626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9B8F4-483A-EA43-8B7A-81F074C462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96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1CEBE6C-F1CD-7823-FCAB-0F6AB13B8D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CF1CCC5-1483-E248-7F71-A4BD272C46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E56A5FFC-BB52-F670-A1BB-D1D2893A3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D802A-4115-6344-957E-77DFE6759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68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74E2ABFF-D9E1-04F5-F8D0-71FEC6732D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5AAF300-E807-6B37-5D4E-2CA4246C90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2A697A3-21B4-56D4-E947-F565DCC61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51727-6F18-2540-9BD6-058903B74B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032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E91F602-4616-E2B7-2627-7068FEA907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7EF604E6-53D2-C42A-BAA2-4231FB9442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4C97588-E303-0F89-78AB-0F3B66B7A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F23DC-F42A-7246-8186-A7F940BCCE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27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CD5DBA6-7990-8302-E6C7-301139907C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386F892-537E-F60A-CB4C-CF233AE4A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21208070-222E-C522-9E91-95716A486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64762-3806-154D-9E82-D73794EF0B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03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F4828FF-139C-7ED7-B8D4-54717A75E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C8EE6EB-AC0C-9627-1CBF-E8319A5D95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2BCA83-2FF5-C92D-6FD1-FFB9C4664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A694F-1BCB-6848-A28C-1E0C014D0C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08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21E8E-10A8-7CC5-3D60-1182CF24B7F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0" y="6553200"/>
            <a:ext cx="9144000" cy="3048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9EED932C-7ABC-4576-0A7F-FF68C9866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6350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3EDD10E-9D2E-5794-1642-99B3491DD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9BB0A116-A58B-C0F6-79CD-85A8E7E27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6350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F99A4E42-02D6-6214-58D3-B23B2EBDFA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8534400" cy="9144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bg1">
                <a:alpha val="74997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10988EF-1EDD-AB0F-4D84-218A0167C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7924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1AF94805-8DBE-CCCB-C29D-28F78C96AD8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604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25E06861-CACF-5086-4D93-BAD4086A6D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04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58613158-DEC2-7542-A0C3-39ECADA460D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50100" y="6604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0B4809-7105-3447-9BD5-BCE5CEB997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6635" name="Text Box 11">
            <a:extLst>
              <a:ext uri="{FF2B5EF4-FFF2-40B4-BE49-F238E27FC236}">
                <a16:creationId xmlns:a16="http://schemas.microsoft.com/office/drawing/2014/main" id="{7DDBC55E-6C81-429E-532C-06B585FB083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464175" y="6516688"/>
            <a:ext cx="3705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l-GR" altLang="en-US" sz="1800"/>
              <a:t>               Αρχιτεκτονική Υπολογιστών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6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571500" indent="-236538" algn="l" rtl="0" eaLnBrk="0" fontAlgn="base" hangingPunct="0">
        <a:spcBef>
          <a:spcPct val="25000"/>
        </a:spcBef>
        <a:spcAft>
          <a:spcPct val="0"/>
        </a:spcAft>
        <a:buSzPct val="80000"/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SzPct val="8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3pPr>
      <a:lvl4pPr marL="1150938" indent="-7938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1341438" indent="487363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1798638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255838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2713038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170238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6">
            <a:extLst>
              <a:ext uri="{FF2B5EF4-FFF2-40B4-BE49-F238E27FC236}">
                <a16:creationId xmlns:a16="http://schemas.microsoft.com/office/drawing/2014/main" id="{A4AB95EE-8C9C-2B46-1243-C489F47380B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24050" y="2795588"/>
            <a:ext cx="52959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l-GR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Αρχιτεκτονική Υπολογιστών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>
                    <a:alpha val="7499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B7C22049-E5F3-D7C1-6F82-FD297721F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7913" y="258763"/>
            <a:ext cx="4524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l-GR" altLang="en-US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Εισαγωγή στην Επιστήμη &amp;</a:t>
            </a:r>
            <a:br>
              <a:rPr lang="el-GR" altLang="en-US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altLang="en-US" b="1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Τεχνολογία της Πληροφορικής</a:t>
            </a:r>
          </a:p>
        </p:txBody>
      </p:sp>
      <p:sp>
        <p:nvSpPr>
          <p:cNvPr id="18435" name="Text Box 8">
            <a:extLst>
              <a:ext uri="{FF2B5EF4-FFF2-40B4-BE49-F238E27FC236}">
                <a16:creationId xmlns:a16="http://schemas.microsoft.com/office/drawing/2014/main" id="{49505718-E63B-F5C4-03BE-689A17ADE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5894388"/>
            <a:ext cx="2736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Χειμερινό εξάμηνο </a:t>
            </a:r>
            <a:r>
              <a:rPr lang="en-US" altLang="en-US"/>
              <a:t>2020</a:t>
            </a:r>
          </a:p>
        </p:txBody>
      </p:sp>
      <p:sp>
        <p:nvSpPr>
          <p:cNvPr id="18436" name="Text Box 9">
            <a:extLst>
              <a:ext uri="{FF2B5EF4-FFF2-40B4-BE49-F238E27FC236}">
                <a16:creationId xmlns:a16="http://schemas.microsoft.com/office/drawing/2014/main" id="{65E38671-8A45-7C42-7D42-919E0540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3600450"/>
            <a:ext cx="1952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 sz="2800" b="1" u="sng">
                <a:solidFill>
                  <a:srgbClr val="FF0000"/>
                </a:solidFill>
              </a:rPr>
              <a:t>1η Ενότητα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625ECD7B-3AA0-3B71-2D98-9BE64D1A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86D03CA-C66A-C244-8FF0-7DDE5B1389D8}" type="slidenum">
              <a:rPr lang="en-US" altLang="en-US" sz="1000" smtClean="0">
                <a:solidFill>
                  <a:schemeClr val="bg1"/>
                </a:solidFill>
              </a:rPr>
              <a:pPr/>
              <a:t>10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66BC777-1EF3-C4B9-278A-D915B921C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588" y="1217613"/>
            <a:ext cx="5073650" cy="5257800"/>
          </a:xfrm>
        </p:spPr>
        <p:txBody>
          <a:bodyPr/>
          <a:lstStyle/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Memory		Memory content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00			20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01			03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02			21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03			01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04			22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05			01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06			52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07			12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08			B2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09			0C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0A			B0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0B			06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0C			C0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0D			00</a:t>
            </a:r>
          </a:p>
          <a:p>
            <a:pPr marL="0" indent="0"/>
            <a:endParaRPr lang="en-US" altLang="en-US" sz="1400">
              <a:ea typeface="ＭＳ Ｐゴシック" panose="020B0600070205080204" pitchFamily="34" charset="-128"/>
            </a:endParaRPr>
          </a:p>
          <a:p>
            <a:pPr marL="0" indent="0"/>
            <a:endParaRPr lang="en-US" altLang="en-US" sz="1400"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Value of R2 When program is halted? R2=03</a:t>
            </a:r>
          </a:p>
          <a:p>
            <a:pPr marL="0" indent="0"/>
            <a:r>
              <a:rPr lang="en-US" altLang="en-US" sz="1400">
                <a:ea typeface="ＭＳ Ｐゴシック" panose="020B0600070205080204" pitchFamily="34" charset="-128"/>
              </a:rPr>
              <a:t>How many times command in mem 06 is executed 2 times</a:t>
            </a:r>
            <a:endParaRPr lang="el-GR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455683" name="Rectangle 3">
            <a:extLst>
              <a:ext uri="{FF2B5EF4-FFF2-40B4-BE49-F238E27FC236}">
                <a16:creationId xmlns:a16="http://schemas.microsoft.com/office/drawing/2014/main" id="{4C492E45-EC14-0870-DEC0-5EFFC61C7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28676" name="TextBox 1">
            <a:extLst>
              <a:ext uri="{FF2B5EF4-FFF2-40B4-BE49-F238E27FC236}">
                <a16:creationId xmlns:a16="http://schemas.microsoft.com/office/drawing/2014/main" id="{6D68D15E-0D85-E091-3F19-DC1D05F88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2238" y="1366838"/>
            <a:ext cx="78422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2003</a:t>
            </a:r>
          </a:p>
          <a:p>
            <a:r>
              <a:rPr lang="en-US" altLang="en-GR"/>
              <a:t>2101</a:t>
            </a:r>
          </a:p>
          <a:p>
            <a:r>
              <a:rPr lang="en-US" altLang="en-GR"/>
              <a:t>2201</a:t>
            </a:r>
          </a:p>
          <a:p>
            <a:r>
              <a:rPr lang="en-US" altLang="en-GR"/>
              <a:t>5212</a:t>
            </a:r>
          </a:p>
          <a:p>
            <a:r>
              <a:rPr lang="en-US" altLang="en-GR"/>
              <a:t>B20C</a:t>
            </a:r>
          </a:p>
          <a:p>
            <a:r>
              <a:rPr lang="en-US" altLang="en-GR"/>
              <a:t>B006</a:t>
            </a:r>
          </a:p>
          <a:p>
            <a:r>
              <a:rPr lang="en-US" altLang="en-GR"/>
              <a:t>C000</a:t>
            </a:r>
          </a:p>
        </p:txBody>
      </p:sp>
      <p:sp>
        <p:nvSpPr>
          <p:cNvPr id="28677" name="TextBox 5">
            <a:extLst>
              <a:ext uri="{FF2B5EF4-FFF2-40B4-BE49-F238E27FC236}">
                <a16:creationId xmlns:a16="http://schemas.microsoft.com/office/drawing/2014/main" id="{F5398E8A-8897-BD93-84AD-B85E75106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1312863"/>
            <a:ext cx="253682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R0=03</a:t>
            </a:r>
          </a:p>
          <a:p>
            <a:r>
              <a:rPr lang="en-US" altLang="en-GR"/>
              <a:t>R1=01</a:t>
            </a:r>
          </a:p>
          <a:p>
            <a:r>
              <a:rPr lang="en-US" altLang="en-GR"/>
              <a:t>R2=01</a:t>
            </a:r>
          </a:p>
          <a:p>
            <a:r>
              <a:rPr lang="en-US" altLang="en-GR"/>
              <a:t>R2=R1+R2</a:t>
            </a:r>
          </a:p>
          <a:p>
            <a:r>
              <a:rPr lang="en-US" altLang="en-GR"/>
              <a:t>Jump to 0C if R2==R0</a:t>
            </a:r>
          </a:p>
          <a:p>
            <a:r>
              <a:rPr lang="en-US" altLang="en-GR"/>
              <a:t>Jump to 06 if R0==R0</a:t>
            </a:r>
          </a:p>
          <a:p>
            <a:r>
              <a:rPr lang="en-US" altLang="en-GR"/>
              <a:t>HALT</a:t>
            </a:r>
          </a:p>
          <a:p>
            <a:endParaRPr lang="en-US" altLang="en-GR"/>
          </a:p>
        </p:txBody>
      </p:sp>
      <p:sp>
        <p:nvSpPr>
          <p:cNvPr id="28678" name="TextBox 6">
            <a:extLst>
              <a:ext uri="{FF2B5EF4-FFF2-40B4-BE49-F238E27FC236}">
                <a16:creationId xmlns:a16="http://schemas.microsoft.com/office/drawing/2014/main" id="{E8F7CC4B-FCF3-5512-91CE-0B6A3C5BD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4813" y="3846513"/>
            <a:ext cx="8858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R0=03</a:t>
            </a:r>
          </a:p>
          <a:p>
            <a:r>
              <a:rPr lang="en-US" altLang="en-GR"/>
              <a:t>R1=01</a:t>
            </a:r>
          </a:p>
          <a:p>
            <a:r>
              <a:rPr lang="en-US" altLang="en-GR"/>
              <a:t>R2=03</a:t>
            </a:r>
          </a:p>
          <a:p>
            <a:endParaRPr lang="en-US" altLang="en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B3C4C17C-153F-BAF1-2972-643E23D1A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29698" name="TextBox 3">
            <a:extLst>
              <a:ext uri="{FF2B5EF4-FFF2-40B4-BE49-F238E27FC236}">
                <a16:creationId xmlns:a16="http://schemas.microsoft.com/office/drawing/2014/main" id="{462AEBF0-7136-70B0-2293-7C65DE3CD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2225"/>
            <a:ext cx="8386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Add 12 (decimal) with 5 (decimal) and store result in memory cell at address 03</a:t>
            </a:r>
          </a:p>
        </p:txBody>
      </p:sp>
      <p:sp>
        <p:nvSpPr>
          <p:cNvPr id="29699" name="TextBox 4">
            <a:extLst>
              <a:ext uri="{FF2B5EF4-FFF2-40B4-BE49-F238E27FC236}">
                <a16:creationId xmlns:a16="http://schemas.microsoft.com/office/drawing/2014/main" id="{876EF02C-51CE-6137-232A-BC2705FC9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35150"/>
            <a:ext cx="52038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Β</a:t>
            </a:r>
            <a:r>
              <a:rPr lang="en-US" altLang="en-GR"/>
              <a:t>ά</a:t>
            </a:r>
            <a:r>
              <a:rPr lang="el-GR" altLang="en-GR"/>
              <a:t>λε στον </a:t>
            </a:r>
            <a:r>
              <a:rPr lang="en-US" altLang="en-GR"/>
              <a:t>S </a:t>
            </a:r>
            <a:r>
              <a:rPr lang="el-GR" altLang="en-GR"/>
              <a:t>το 12</a:t>
            </a:r>
          </a:p>
          <a:p>
            <a:r>
              <a:rPr lang="el-GR" altLang="en-GR"/>
              <a:t>Βάλε στον </a:t>
            </a:r>
            <a:r>
              <a:rPr lang="en-US" altLang="en-GR"/>
              <a:t>T </a:t>
            </a:r>
            <a:r>
              <a:rPr lang="el-GR" altLang="en-GR"/>
              <a:t>το 05</a:t>
            </a:r>
          </a:p>
          <a:p>
            <a:r>
              <a:rPr lang="el-GR" altLang="en-GR"/>
              <a:t>Πρόσθεσε τα</a:t>
            </a:r>
          </a:p>
          <a:p>
            <a:r>
              <a:rPr lang="el-GR" altLang="en-GR"/>
              <a:t>Αποθήκευσε το αποτέλεσμα στην 03 της μνήμης</a:t>
            </a:r>
            <a:endParaRPr lang="en-US" altLang="en-GR"/>
          </a:p>
          <a:p>
            <a:endParaRPr lang="en-US" altLang="en-GR"/>
          </a:p>
          <a:p>
            <a:r>
              <a:rPr lang="en-US" altLang="en-GR"/>
              <a:t>210C</a:t>
            </a:r>
          </a:p>
          <a:p>
            <a:r>
              <a:rPr lang="en-US" altLang="en-GR"/>
              <a:t>2205</a:t>
            </a:r>
          </a:p>
          <a:p>
            <a:r>
              <a:rPr lang="en-US" altLang="en-GR"/>
              <a:t>5312</a:t>
            </a:r>
          </a:p>
          <a:p>
            <a:r>
              <a:rPr lang="en-US" altLang="en-GR"/>
              <a:t>3303</a:t>
            </a:r>
          </a:p>
        </p:txBody>
      </p:sp>
      <p:sp>
        <p:nvSpPr>
          <p:cNvPr id="29700" name="Rectangle 7">
            <a:extLst>
              <a:ext uri="{FF2B5EF4-FFF2-40B4-BE49-F238E27FC236}">
                <a16:creationId xmlns:a16="http://schemas.microsoft.com/office/drawing/2014/main" id="{F28EEE96-2048-9BC5-EA10-AD2FEF950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57750"/>
            <a:ext cx="92392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 5RST                 </a:t>
            </a:r>
            <a:r>
              <a:rPr lang="en-US" altLang="en-US">
                <a:solidFill>
                  <a:srgbClr val="006600"/>
                </a:solidFill>
              </a:rPr>
              <a:t>ADD</a:t>
            </a:r>
            <a:r>
              <a:rPr lang="en-US" altLang="en-US"/>
              <a:t> register S &amp; register T and </a:t>
            </a:r>
            <a:r>
              <a:rPr lang="en-US" altLang="en-US">
                <a:solidFill>
                  <a:srgbClr val="006600"/>
                </a:solidFill>
              </a:rPr>
              <a:t>SAVE</a:t>
            </a:r>
            <a:r>
              <a:rPr lang="en-US" altLang="en-US"/>
              <a:t> result in register R (</a:t>
            </a:r>
            <a:r>
              <a:rPr lang="el-GR" altLang="en-US"/>
              <a:t>συμπ. 2</a:t>
            </a:r>
            <a:r>
              <a:rPr lang="en-US" altLang="en-US"/>
              <a:t>)</a:t>
            </a:r>
            <a:endParaRPr lang="el-GR" altLang="en-US"/>
          </a:p>
          <a:p>
            <a:endParaRPr lang="el-GR" altLang="en-GR"/>
          </a:p>
          <a:p>
            <a:r>
              <a:rPr lang="el-GR" altLang="en-GR"/>
              <a:t>520Α</a:t>
            </a:r>
            <a:r>
              <a:rPr lang="en-US" altLang="en-GR"/>
              <a:t>    R2=R0+RA</a:t>
            </a:r>
          </a:p>
        </p:txBody>
      </p:sp>
      <p:sp>
        <p:nvSpPr>
          <p:cNvPr id="29701" name="TextBox 10">
            <a:extLst>
              <a:ext uri="{FF2B5EF4-FFF2-40B4-BE49-F238E27FC236}">
                <a16:creationId xmlns:a16="http://schemas.microsoft.com/office/drawing/2014/main" id="{9FC75DA9-17FC-4797-88C4-FD8414C5B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1789113"/>
            <a:ext cx="20875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12 </a:t>
            </a:r>
            <a:r>
              <a:rPr lang="el-GR" altLang="en-GR"/>
              <a:t>δεκαδικό</a:t>
            </a:r>
          </a:p>
          <a:p>
            <a:r>
              <a:rPr lang="el-GR" altLang="en-GR"/>
              <a:t>00001100 δυαδικό</a:t>
            </a:r>
          </a:p>
          <a:p>
            <a:r>
              <a:rPr lang="en-US" altLang="en-GR"/>
              <a:t>0C </a:t>
            </a:r>
            <a:r>
              <a:rPr lang="el-GR" altLang="en-GR"/>
              <a:t>δεκαεξαδικ</a:t>
            </a:r>
            <a:r>
              <a:rPr lang="en-US" altLang="en-GR"/>
              <a:t>ό</a:t>
            </a:r>
          </a:p>
        </p:txBody>
      </p:sp>
      <p:sp>
        <p:nvSpPr>
          <p:cNvPr id="29702" name="TextBox 12">
            <a:extLst>
              <a:ext uri="{FF2B5EF4-FFF2-40B4-BE49-F238E27FC236}">
                <a16:creationId xmlns:a16="http://schemas.microsoft.com/office/drawing/2014/main" id="{E718046B-0DD8-0C6B-1E92-950A4D4F7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3263900"/>
            <a:ext cx="295275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00001100 --- 12 --- 0CHex</a:t>
            </a:r>
          </a:p>
          <a:p>
            <a:r>
              <a:rPr lang="en-US" altLang="en-GR"/>
              <a:t>00000101 --- 5   ---05Hex</a:t>
            </a:r>
          </a:p>
          <a:p>
            <a:r>
              <a:rPr lang="en-US" altLang="en-GR"/>
              <a:t>------------</a:t>
            </a:r>
          </a:p>
          <a:p>
            <a:r>
              <a:rPr lang="en-US" altLang="en-GR"/>
              <a:t>00010001 – 17 --- 11 Hex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EAAD4780-AEAD-D386-9444-E5C2EFEABC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30722" name="TextBox 3">
            <a:extLst>
              <a:ext uri="{FF2B5EF4-FFF2-40B4-BE49-F238E27FC236}">
                <a16:creationId xmlns:a16="http://schemas.microsoft.com/office/drawing/2014/main" id="{24D41180-8952-1F82-5A59-5B68D68E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2225"/>
            <a:ext cx="8386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Add 12 (decimal) with 5 (decimal) and store result in memory cell at address 03</a:t>
            </a:r>
          </a:p>
        </p:txBody>
      </p:sp>
      <p:sp>
        <p:nvSpPr>
          <p:cNvPr id="30723" name="TextBox 4">
            <a:extLst>
              <a:ext uri="{FF2B5EF4-FFF2-40B4-BE49-F238E27FC236}">
                <a16:creationId xmlns:a16="http://schemas.microsoft.com/office/drawing/2014/main" id="{7EB68CEC-D236-3B80-EE18-4B05DE8AA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35150"/>
            <a:ext cx="520382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Β</a:t>
            </a:r>
            <a:r>
              <a:rPr lang="en-US" altLang="en-GR"/>
              <a:t>ά</a:t>
            </a:r>
            <a:r>
              <a:rPr lang="el-GR" altLang="en-GR"/>
              <a:t>λε στον </a:t>
            </a:r>
            <a:r>
              <a:rPr lang="en-US" altLang="en-GR"/>
              <a:t>S </a:t>
            </a:r>
            <a:r>
              <a:rPr lang="el-GR" altLang="en-GR"/>
              <a:t>το 12</a:t>
            </a:r>
          </a:p>
          <a:p>
            <a:r>
              <a:rPr lang="el-GR" altLang="en-GR"/>
              <a:t>Βάλε στον </a:t>
            </a:r>
            <a:r>
              <a:rPr lang="en-US" altLang="en-GR"/>
              <a:t>T </a:t>
            </a:r>
            <a:r>
              <a:rPr lang="el-GR" altLang="en-GR"/>
              <a:t>το 05</a:t>
            </a:r>
          </a:p>
          <a:p>
            <a:r>
              <a:rPr lang="el-GR" altLang="en-GR"/>
              <a:t>Πρόσθεσε τα</a:t>
            </a:r>
          </a:p>
          <a:p>
            <a:r>
              <a:rPr lang="el-GR" altLang="en-GR"/>
              <a:t>Αποθήκευσε το αποτέλεσμα στην 03 της μνήμης</a:t>
            </a:r>
            <a:endParaRPr lang="en-US" altLang="en-GR"/>
          </a:p>
          <a:p>
            <a:r>
              <a:rPr lang="en-US" altLang="en-GR"/>
              <a:t>210C</a:t>
            </a:r>
          </a:p>
          <a:p>
            <a:r>
              <a:rPr lang="en-US" altLang="en-GR"/>
              <a:t>2205</a:t>
            </a:r>
          </a:p>
          <a:p>
            <a:r>
              <a:rPr lang="en-US" altLang="en-GR"/>
              <a:t>5312</a:t>
            </a:r>
          </a:p>
          <a:p>
            <a:r>
              <a:rPr lang="en-US" altLang="en-GR"/>
              <a:t>3303</a:t>
            </a:r>
          </a:p>
          <a:p>
            <a:r>
              <a:rPr lang="en-US" altLang="en-GR"/>
              <a:t>C000</a:t>
            </a:r>
          </a:p>
        </p:txBody>
      </p:sp>
      <p:sp>
        <p:nvSpPr>
          <p:cNvPr id="30724" name="Rectangle 7">
            <a:extLst>
              <a:ext uri="{FF2B5EF4-FFF2-40B4-BE49-F238E27FC236}">
                <a16:creationId xmlns:a16="http://schemas.microsoft.com/office/drawing/2014/main" id="{8DAD0F7E-EDFB-64CB-AC2C-3745FE0A8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57750"/>
            <a:ext cx="92392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 5RST                 </a:t>
            </a:r>
            <a:r>
              <a:rPr lang="en-US" altLang="en-US">
                <a:solidFill>
                  <a:srgbClr val="006600"/>
                </a:solidFill>
              </a:rPr>
              <a:t>ADD</a:t>
            </a:r>
            <a:r>
              <a:rPr lang="en-US" altLang="en-US"/>
              <a:t> register S &amp; register T and </a:t>
            </a:r>
            <a:r>
              <a:rPr lang="en-US" altLang="en-US">
                <a:solidFill>
                  <a:srgbClr val="006600"/>
                </a:solidFill>
              </a:rPr>
              <a:t>SAVE</a:t>
            </a:r>
            <a:r>
              <a:rPr lang="en-US" altLang="en-US"/>
              <a:t> result in register R (</a:t>
            </a:r>
            <a:r>
              <a:rPr lang="el-GR" altLang="en-US"/>
              <a:t>συμπ. 2</a:t>
            </a:r>
            <a:r>
              <a:rPr lang="en-US" altLang="en-US"/>
              <a:t>)</a:t>
            </a:r>
            <a:endParaRPr lang="el-GR" altLang="en-US"/>
          </a:p>
          <a:p>
            <a:endParaRPr lang="el-GR" altLang="en-GR"/>
          </a:p>
          <a:p>
            <a:r>
              <a:rPr lang="el-GR" altLang="en-GR"/>
              <a:t>520Α</a:t>
            </a:r>
            <a:r>
              <a:rPr lang="en-US" altLang="en-GR"/>
              <a:t>    R2=R0+RA</a:t>
            </a:r>
          </a:p>
        </p:txBody>
      </p:sp>
      <p:sp>
        <p:nvSpPr>
          <p:cNvPr id="30725" name="TextBox 10">
            <a:extLst>
              <a:ext uri="{FF2B5EF4-FFF2-40B4-BE49-F238E27FC236}">
                <a16:creationId xmlns:a16="http://schemas.microsoft.com/office/drawing/2014/main" id="{8E749A42-D5F6-AE5B-1F36-70B4E14A0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1789113"/>
            <a:ext cx="20875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12 </a:t>
            </a:r>
            <a:r>
              <a:rPr lang="el-GR" altLang="en-GR"/>
              <a:t>δεκαδικό</a:t>
            </a:r>
          </a:p>
          <a:p>
            <a:r>
              <a:rPr lang="el-GR" altLang="en-GR"/>
              <a:t>00001100 δυαδικό</a:t>
            </a:r>
          </a:p>
          <a:p>
            <a:r>
              <a:rPr lang="en-US" altLang="en-GR"/>
              <a:t>0C </a:t>
            </a:r>
            <a:r>
              <a:rPr lang="el-GR" altLang="en-GR"/>
              <a:t>δεκαεξαδικ</a:t>
            </a:r>
            <a:r>
              <a:rPr lang="en-US" altLang="en-GR"/>
              <a:t>ό</a:t>
            </a:r>
          </a:p>
        </p:txBody>
      </p:sp>
      <p:sp>
        <p:nvSpPr>
          <p:cNvPr id="30726" name="TextBox 12">
            <a:extLst>
              <a:ext uri="{FF2B5EF4-FFF2-40B4-BE49-F238E27FC236}">
                <a16:creationId xmlns:a16="http://schemas.microsoft.com/office/drawing/2014/main" id="{96CB38AF-78E1-487D-073C-9584ACE37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3263900"/>
            <a:ext cx="295275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00001100 --- 12 --- 0CHex</a:t>
            </a:r>
          </a:p>
          <a:p>
            <a:r>
              <a:rPr lang="en-US" altLang="en-GR"/>
              <a:t>00000101 --- 5   ---05Hex</a:t>
            </a:r>
          </a:p>
          <a:p>
            <a:r>
              <a:rPr lang="en-US" altLang="en-GR"/>
              <a:t>------------</a:t>
            </a:r>
          </a:p>
          <a:p>
            <a:r>
              <a:rPr lang="en-US" altLang="en-GR"/>
              <a:t>00010001 – 17 --- 11 Hex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670FA2D6-4230-B00F-3D73-17636776CD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31746" name="TextBox 3">
            <a:extLst>
              <a:ext uri="{FF2B5EF4-FFF2-40B4-BE49-F238E27FC236}">
                <a16:creationId xmlns:a16="http://schemas.microsoft.com/office/drawing/2014/main" id="{16268761-FEA2-2F7B-F22E-8700A896F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1282700"/>
            <a:ext cx="853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Add 2 ½   with ¼  and store the result in mem 00</a:t>
            </a:r>
            <a:endParaRPr lang="el-GR" altLang="en-GR"/>
          </a:p>
          <a:p>
            <a:r>
              <a:rPr lang="en-US" altLang="en-GR"/>
              <a:t>What is the representation of the final result in Hex?</a:t>
            </a:r>
          </a:p>
          <a:p>
            <a:endParaRPr lang="en-US" altLang="en-G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A54BC6-D1DB-0F49-74AD-904932F92625}"/>
              </a:ext>
            </a:extLst>
          </p:cNvPr>
          <p:cNvSpPr txBox="1"/>
          <p:nvPr/>
        </p:nvSpPr>
        <p:spPr>
          <a:xfrm>
            <a:off x="0" y="2165350"/>
            <a:ext cx="5602288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dirty="0"/>
              <a:t>Φόρτωσε στον </a:t>
            </a:r>
            <a:r>
              <a:rPr lang="el-GR" dirty="0" err="1"/>
              <a:t>καταχωρητή</a:t>
            </a:r>
            <a:r>
              <a:rPr lang="el-GR" dirty="0"/>
              <a:t> 0 το 2 ½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dirty="0"/>
              <a:t>Φόρτωσε στον </a:t>
            </a:r>
            <a:r>
              <a:rPr lang="el-GR" dirty="0" err="1"/>
              <a:t>καταχωρητή</a:t>
            </a:r>
            <a:r>
              <a:rPr lang="el-GR" dirty="0"/>
              <a:t> 1 το ¼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dirty="0"/>
              <a:t>Πρόσθεσε τον </a:t>
            </a:r>
            <a:r>
              <a:rPr lang="el-GR" dirty="0" err="1"/>
              <a:t>καταχωρητή</a:t>
            </a:r>
            <a:r>
              <a:rPr lang="el-GR" dirty="0"/>
              <a:t> 1 με τον </a:t>
            </a:r>
            <a:r>
              <a:rPr lang="el-GR" dirty="0" err="1"/>
              <a:t>καταχωρητή</a:t>
            </a:r>
            <a:r>
              <a:rPr lang="el-GR" dirty="0"/>
              <a:t> 0 και βάλε το </a:t>
            </a:r>
            <a:r>
              <a:rPr lang="el-GR" dirty="0" err="1"/>
              <a:t>αποστέλεσμα</a:t>
            </a:r>
            <a:r>
              <a:rPr lang="el-GR" dirty="0"/>
              <a:t> στον </a:t>
            </a:r>
            <a:r>
              <a:rPr lang="el-GR" dirty="0" err="1"/>
              <a:t>καταχωρητή</a:t>
            </a:r>
            <a:r>
              <a:rPr lang="el-GR" dirty="0"/>
              <a:t> 2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dirty="0"/>
              <a:t>Αποθήκευσε στην μνήμη 00 το αποτέλεσμα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1748" name="TextBox 2">
            <a:extLst>
              <a:ext uri="{FF2B5EF4-FFF2-40B4-BE49-F238E27FC236}">
                <a16:creationId xmlns:a16="http://schemas.microsoft.com/office/drawing/2014/main" id="{B0AB68F3-0C96-65B8-B9D2-E6B42B275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4813300"/>
            <a:ext cx="3406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10.10 -</a:t>
            </a:r>
            <a:r>
              <a:rPr lang="el-GR" altLang="en-GR">
                <a:sym typeface="Wingdings" pitchFamily="2" charset="2"/>
              </a:rPr>
              <a:t>      01101010   6Α</a:t>
            </a:r>
          </a:p>
          <a:p>
            <a:r>
              <a:rPr lang="el-GR" altLang="en-GR">
                <a:sym typeface="Wingdings" pitchFamily="2" charset="2"/>
              </a:rPr>
              <a:t>0.01          00111000  38</a:t>
            </a:r>
            <a:endParaRPr lang="en-US" altLang="en-GR"/>
          </a:p>
        </p:txBody>
      </p:sp>
      <p:sp>
        <p:nvSpPr>
          <p:cNvPr id="31749" name="TextBox 5">
            <a:extLst>
              <a:ext uri="{FF2B5EF4-FFF2-40B4-BE49-F238E27FC236}">
                <a16:creationId xmlns:a16="http://schemas.microsoft.com/office/drawing/2014/main" id="{1B6D6D3E-42EE-F79F-F756-F43B8CEAF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688" y="4256088"/>
            <a:ext cx="75565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206Α</a:t>
            </a:r>
          </a:p>
          <a:p>
            <a:r>
              <a:rPr lang="el-GR" altLang="en-GR"/>
              <a:t>2138</a:t>
            </a:r>
          </a:p>
          <a:p>
            <a:r>
              <a:rPr lang="el-GR" altLang="en-GR"/>
              <a:t>6210</a:t>
            </a:r>
          </a:p>
          <a:p>
            <a:r>
              <a:rPr lang="el-GR" altLang="en-GR"/>
              <a:t>3200</a:t>
            </a:r>
          </a:p>
          <a:p>
            <a:r>
              <a:rPr lang="en-US" altLang="en-GR"/>
              <a:t>C000</a:t>
            </a:r>
            <a:endParaRPr lang="el-GR" altLang="en-GR"/>
          </a:p>
          <a:p>
            <a:endParaRPr lang="el-GR" altLang="en-GR"/>
          </a:p>
          <a:p>
            <a:endParaRPr lang="en-US" altLang="en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4470294E-B794-7B02-7FB2-CCC49DD5A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32770" name="TextBox 3">
            <a:extLst>
              <a:ext uri="{FF2B5EF4-FFF2-40B4-BE49-F238E27FC236}">
                <a16:creationId xmlns:a16="http://schemas.microsoft.com/office/drawing/2014/main" id="{EE3FB3F6-212F-521D-D8A7-EC1827A8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98563"/>
            <a:ext cx="8534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Αν η τιμή στη μνήμη 44 είναι 00 βάλε 01 στη μνήμη στο κελί 46. Αν δεν είναι 00 βάλε </a:t>
            </a:r>
            <a:r>
              <a:rPr lang="en-US" altLang="en-GR"/>
              <a:t>FF </a:t>
            </a:r>
            <a:r>
              <a:rPr lang="el-GR" altLang="en-GR"/>
              <a:t>στη μνήμη στο κελί 46</a:t>
            </a:r>
            <a:endParaRPr lang="en-US" altLang="en-GR"/>
          </a:p>
        </p:txBody>
      </p:sp>
      <p:sp>
        <p:nvSpPr>
          <p:cNvPr id="32771" name="TextBox 6">
            <a:extLst>
              <a:ext uri="{FF2B5EF4-FFF2-40B4-BE49-F238E27FC236}">
                <a16:creationId xmlns:a16="http://schemas.microsoft.com/office/drawing/2014/main" id="{28A8BD7F-7ED5-C1BA-84C9-5915CB604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8" y="1997075"/>
            <a:ext cx="514667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 dirty="0"/>
              <a:t>Memory 	content of memory</a:t>
            </a:r>
          </a:p>
          <a:p>
            <a:r>
              <a:rPr lang="en-US" altLang="en-GR" dirty="0"/>
              <a:t>44 			X</a:t>
            </a:r>
          </a:p>
          <a:p>
            <a:endParaRPr lang="en-US" altLang="en-GR" dirty="0"/>
          </a:p>
          <a:p>
            <a:r>
              <a:rPr lang="en-US" altLang="en-GR" dirty="0"/>
              <a:t>45</a:t>
            </a:r>
          </a:p>
          <a:p>
            <a:endParaRPr lang="en-US" altLang="en-GR" dirty="0"/>
          </a:p>
          <a:p>
            <a:r>
              <a:rPr lang="en-US" altLang="en-GR" dirty="0"/>
              <a:t>46			01 (if mem[44]==00)</a:t>
            </a:r>
          </a:p>
          <a:p>
            <a:r>
              <a:rPr lang="en-US" altLang="en-GR" dirty="0"/>
              <a:t>OR</a:t>
            </a:r>
          </a:p>
          <a:p>
            <a:r>
              <a:rPr lang="en-US" altLang="en-GR" dirty="0"/>
              <a:t>46 			FF(if mem[44]&lt;&gt;00)</a:t>
            </a:r>
          </a:p>
        </p:txBody>
      </p:sp>
      <p:sp>
        <p:nvSpPr>
          <p:cNvPr id="32772" name="TextBox 7">
            <a:extLst>
              <a:ext uri="{FF2B5EF4-FFF2-40B4-BE49-F238E27FC236}">
                <a16:creationId xmlns:a16="http://schemas.microsoft.com/office/drawing/2014/main" id="{3AE7DDDB-6FEC-016A-5B56-CE9541031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888" y="1997075"/>
            <a:ext cx="3468687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00 -- 1344/* R3=X */</a:t>
            </a:r>
          </a:p>
          <a:p>
            <a:r>
              <a:rPr lang="en-US" altLang="en-GR"/>
              <a:t>02  --2000 /* R0=00*/</a:t>
            </a:r>
          </a:p>
          <a:p>
            <a:r>
              <a:rPr lang="en-US" altLang="en-GR"/>
              <a:t>04 -- B3OC</a:t>
            </a:r>
          </a:p>
          <a:p>
            <a:r>
              <a:rPr lang="en-US" altLang="en-GR"/>
              <a:t>06 -- 22FF  /*R2=FF */</a:t>
            </a:r>
          </a:p>
          <a:p>
            <a:r>
              <a:rPr lang="en-US" altLang="en-GR"/>
              <a:t>08 --3246</a:t>
            </a:r>
          </a:p>
          <a:p>
            <a:r>
              <a:rPr lang="en-US" altLang="en-GR"/>
              <a:t>0A -- C000</a:t>
            </a:r>
          </a:p>
          <a:p>
            <a:r>
              <a:rPr lang="en-US" altLang="en-GR"/>
              <a:t>0C -- 2401 /* R4=01*/</a:t>
            </a:r>
          </a:p>
          <a:p>
            <a:r>
              <a:rPr lang="en-US" altLang="en-GR"/>
              <a:t>0E --3446</a:t>
            </a:r>
          </a:p>
          <a:p>
            <a:r>
              <a:rPr lang="en-US" altLang="en-GR"/>
              <a:t>10 --C000</a:t>
            </a:r>
          </a:p>
          <a:p>
            <a:endParaRPr lang="en-US" altLang="en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E369-67C0-5469-1D0F-2ADC1CB0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</a:t>
            </a:r>
            <a:r>
              <a:rPr lang="en-US" dirty="0" err="1"/>
              <a:t>ό</a:t>
            </a:r>
            <a:r>
              <a:rPr lang="el-GR" dirty="0" err="1"/>
              <a:t>σθεσε</a:t>
            </a:r>
            <a:r>
              <a:rPr lang="el-GR" dirty="0"/>
              <a:t> το 12 με το 5 (δεκαδικά) και βάλε το αποτέλεσμα στη μνήμη στη θέση 03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BEFDA-5FF8-C0FD-D5D3-44C986091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</a:t>
            </a:r>
            <a:r>
              <a:rPr lang="en-US" dirty="0">
                <a:solidFill>
                  <a:srgbClr val="FF0000"/>
                </a:solidFill>
              </a:rPr>
              <a:t>12</a:t>
            </a:r>
            <a:r>
              <a:rPr lang="en-US" dirty="0"/>
              <a:t> -----</a:t>
            </a:r>
            <a:r>
              <a:rPr lang="el-GR" dirty="0"/>
              <a:t> 00010010 --- 18 --- Λάθος</a:t>
            </a:r>
          </a:p>
          <a:p>
            <a:r>
              <a:rPr lang="el-GR" dirty="0"/>
              <a:t>200</a:t>
            </a:r>
            <a:r>
              <a:rPr lang="en-US" dirty="0"/>
              <a:t>C ---- 00001100 --- 12 --- </a:t>
            </a:r>
            <a:r>
              <a:rPr lang="el-GR" dirty="0"/>
              <a:t>Σωστό</a:t>
            </a:r>
            <a:endParaRPr lang="en-US" dirty="0"/>
          </a:p>
          <a:p>
            <a:r>
              <a:rPr lang="en-US" dirty="0"/>
              <a:t>21</a:t>
            </a:r>
            <a:r>
              <a:rPr lang="en-US" dirty="0">
                <a:solidFill>
                  <a:srgbClr val="FF0000"/>
                </a:solidFill>
              </a:rPr>
              <a:t>05</a:t>
            </a:r>
            <a:r>
              <a:rPr lang="en-US" dirty="0"/>
              <a:t> ----- 0000</a:t>
            </a:r>
            <a:r>
              <a:rPr lang="en-US" dirty="0">
                <a:solidFill>
                  <a:srgbClr val="FF0000"/>
                </a:solidFill>
              </a:rPr>
              <a:t>0101 --- 5 (</a:t>
            </a:r>
            <a:r>
              <a:rPr lang="el-GR" dirty="0">
                <a:solidFill>
                  <a:srgbClr val="FF0000"/>
                </a:solidFill>
              </a:rPr>
              <a:t>δεκαδικό)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5201</a:t>
            </a:r>
          </a:p>
          <a:p>
            <a:r>
              <a:rPr lang="en-US" dirty="0"/>
              <a:t>3203</a:t>
            </a:r>
          </a:p>
          <a:p>
            <a:r>
              <a:rPr lang="en-US" dirty="0"/>
              <a:t>C000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DCC7F-3ABE-7B44-9EC0-A5FE7F61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25F23-6CB0-A940-9793-0462733A4759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773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9055B696-F443-62B0-A2EE-D52993173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Υπολόγισε το χ</a:t>
            </a:r>
            <a:r>
              <a:rPr lang="el-GR" altLang="en-US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2E71EE-DBB5-733B-C604-14C35C236881}"/>
              </a:ext>
            </a:extLst>
          </p:cNvPr>
          <p:cNvSpPr txBox="1"/>
          <p:nvPr/>
        </p:nvSpPr>
        <p:spPr>
          <a:xfrm>
            <a:off x="2066306" y="1116281"/>
            <a:ext cx="233442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1</a:t>
            </a:r>
            <a:r>
              <a:rPr lang="en-US" dirty="0"/>
              <a:t> </a:t>
            </a:r>
            <a:r>
              <a:rPr lang="el-GR" dirty="0"/>
              <a:t>0(</a:t>
            </a:r>
            <a:r>
              <a:rPr lang="en-US" dirty="0"/>
              <a:t>hex)</a:t>
            </a:r>
            <a:endParaRPr lang="el-GR" dirty="0"/>
          </a:p>
          <a:p>
            <a:endParaRPr lang="en-US" dirty="0"/>
          </a:p>
          <a:p>
            <a:r>
              <a:rPr lang="en-US" dirty="0"/>
              <a:t>    1      0</a:t>
            </a:r>
            <a:endParaRPr lang="el-GR" dirty="0"/>
          </a:p>
          <a:p>
            <a:r>
              <a:rPr lang="el-GR" dirty="0"/>
              <a:t>0001 000</a:t>
            </a:r>
            <a:r>
              <a:rPr lang="en-US" dirty="0"/>
              <a:t>0 (binary)</a:t>
            </a:r>
          </a:p>
          <a:p>
            <a:endParaRPr lang="en-US" dirty="0"/>
          </a:p>
          <a:p>
            <a:r>
              <a:rPr lang="en-US" dirty="0"/>
              <a:t>10000 – 16 </a:t>
            </a:r>
            <a:r>
              <a:rPr lang="el-GR" dirty="0" err="1"/>
              <a:t>δεκαδικ</a:t>
            </a:r>
            <a:r>
              <a:rPr lang="en-US" dirty="0" err="1"/>
              <a:t>ό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3" name="Rectangle 3">
            <a:extLst>
              <a:ext uri="{FF2B5EF4-FFF2-40B4-BE49-F238E27FC236}">
                <a16:creationId xmlns:a16="http://schemas.microsoft.com/office/drawing/2014/main" id="{9055B696-F443-62B0-A2EE-D52993173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  <p:sp>
        <p:nvSpPr>
          <p:cNvPr id="33794" name="TextBox 3">
            <a:extLst>
              <a:ext uri="{FF2B5EF4-FFF2-40B4-BE49-F238E27FC236}">
                <a16:creationId xmlns:a16="http://schemas.microsoft.com/office/drawing/2014/main" id="{3E034461-F42B-9E83-6020-0736231A1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98538"/>
            <a:ext cx="853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 sz="1400"/>
              <a:t>Αν στη διεύθυνση μνήμης 14 έχουμε ένα αριθμό (π.χ., </a:t>
            </a:r>
            <a:r>
              <a:rPr lang="en-US" altLang="en-GR" sz="1400"/>
              <a:t>X) </a:t>
            </a:r>
            <a:r>
              <a:rPr lang="el-GR" altLang="en-GR" sz="1400"/>
              <a:t>να γράψετε ένα πρόγραμμα (που να ξεκινάει από την θέση μνήμης 00) και στο τέλος του να έχει υπολογίσει τον αριθμό  </a:t>
            </a:r>
            <a:r>
              <a:rPr lang="en-US" altLang="en-GR" sz="1400"/>
              <a:t>X</a:t>
            </a:r>
            <a:r>
              <a:rPr lang="en-US" altLang="en-GR" sz="1400" baseline="30000"/>
              <a:t>2</a:t>
            </a:r>
            <a:r>
              <a:rPr lang="en-US" altLang="en-GR" sz="1400"/>
              <a:t> </a:t>
            </a:r>
            <a:r>
              <a:rPr lang="el-GR" altLang="en-GR" sz="1400"/>
              <a:t>και να τον έχει αποθηκεύσει στη θέση μνήμης 15</a:t>
            </a:r>
            <a:endParaRPr lang="en-US" altLang="en-GR" sz="1400"/>
          </a:p>
        </p:txBody>
      </p:sp>
      <p:sp>
        <p:nvSpPr>
          <p:cNvPr id="33795" name="TextBox 2">
            <a:extLst>
              <a:ext uri="{FF2B5EF4-FFF2-40B4-BE49-F238E27FC236}">
                <a16:creationId xmlns:a16="http://schemas.microsoft.com/office/drawing/2014/main" id="{641DD056-F5CB-2734-F342-B1635BB28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404938"/>
            <a:ext cx="27543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/>
              <a:t>χ+χ+χ+ …. + χ (χ φορές)</a:t>
            </a:r>
            <a:endParaRPr lang="en-US" altLang="en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EE9191-5CDA-9665-019A-609B6DD0A333}"/>
              </a:ext>
            </a:extLst>
          </p:cNvPr>
          <p:cNvSpPr txBox="1"/>
          <p:nvPr/>
        </p:nvSpPr>
        <p:spPr>
          <a:xfrm>
            <a:off x="304800" y="2013034"/>
            <a:ext cx="3857297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Φορτώνω στον </a:t>
            </a:r>
            <a:r>
              <a:rPr lang="el-GR" sz="1600" dirty="0" err="1"/>
              <a:t>καταχωρητή</a:t>
            </a:r>
            <a:r>
              <a:rPr lang="el-GR" sz="1600" dirty="0"/>
              <a:t> 0 τον Χ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Στο </a:t>
            </a:r>
            <a:r>
              <a:rPr lang="el-GR" sz="1600" dirty="0" err="1"/>
              <a:t>καταχωρητή</a:t>
            </a:r>
            <a:r>
              <a:rPr lang="el-GR" sz="1600" dirty="0"/>
              <a:t> 1 το 01 (θα είναι ο μετρητής)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Στον </a:t>
            </a:r>
            <a:r>
              <a:rPr lang="el-GR" sz="1600" dirty="0" err="1"/>
              <a:t>καταχωρητή</a:t>
            </a:r>
            <a:r>
              <a:rPr lang="el-GR" sz="1600" dirty="0"/>
              <a:t> 2 βάζω το 01 (το βήμα που αλλάζει ο μετρητής)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Στον </a:t>
            </a:r>
            <a:r>
              <a:rPr lang="el-GR" sz="1600" dirty="0" err="1"/>
              <a:t>καταχωρητή</a:t>
            </a:r>
            <a:r>
              <a:rPr lang="el-GR" sz="1600" dirty="0"/>
              <a:t> 3 0 (θα είναι το αποτέλεσμα)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>
                <a:highlight>
                  <a:srgbClr val="FFFF00"/>
                </a:highlight>
              </a:rPr>
              <a:t>Έλεγχος </a:t>
            </a:r>
            <a:r>
              <a:rPr lang="en-US" sz="1600" dirty="0">
                <a:highlight>
                  <a:srgbClr val="FFFF00"/>
                </a:highlight>
              </a:rPr>
              <a:t>loop</a:t>
            </a:r>
            <a:r>
              <a:rPr lang="el-GR" sz="1600" dirty="0">
                <a:highlight>
                  <a:srgbClr val="FFFF00"/>
                </a:highlight>
              </a:rPr>
              <a:t>:</a:t>
            </a:r>
            <a:r>
              <a:rPr lang="en-US" sz="1600" dirty="0">
                <a:highlight>
                  <a:srgbClr val="FFFF00"/>
                </a:highlight>
              </a:rPr>
              <a:t> </a:t>
            </a:r>
            <a:r>
              <a:rPr lang="el-GR" sz="1600" dirty="0"/>
              <a:t>Αν ο μετρητής == Χ βγες από το </a:t>
            </a:r>
            <a:r>
              <a:rPr lang="en-US" sz="1600" dirty="0"/>
              <a:t>loop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highlight>
                  <a:srgbClr val="FFFF00"/>
                </a:highlight>
              </a:rPr>
              <a:t>Loop:  </a:t>
            </a:r>
            <a:r>
              <a:rPr lang="el-GR" sz="1600" dirty="0">
                <a:highlight>
                  <a:srgbClr val="00FF00"/>
                </a:highlight>
              </a:rPr>
              <a:t>αποτέλεσμα= αποτέλεσμα + χ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            </a:t>
            </a:r>
            <a:r>
              <a:rPr lang="el-GR" sz="1600" dirty="0">
                <a:highlight>
                  <a:srgbClr val="FF00FF"/>
                </a:highlight>
              </a:rPr>
              <a:t>μετρητής = μετρητής + βήμα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	Κάνε </a:t>
            </a:r>
            <a:r>
              <a:rPr lang="en-US" sz="1600" dirty="0"/>
              <a:t>jump </a:t>
            </a:r>
            <a:r>
              <a:rPr lang="el-GR" sz="1600" dirty="0"/>
              <a:t>στον έλεγχο </a:t>
            </a:r>
            <a:r>
              <a:rPr lang="en-US" sz="1600" dirty="0"/>
              <a:t>loop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>
                <a:highlight>
                  <a:srgbClr val="FFFF00"/>
                </a:highlight>
              </a:rPr>
              <a:t>Έξοδος </a:t>
            </a:r>
            <a:r>
              <a:rPr lang="en-US" sz="1600" dirty="0">
                <a:highlight>
                  <a:srgbClr val="FFFF00"/>
                </a:highlight>
              </a:rPr>
              <a:t>loop: </a:t>
            </a:r>
            <a:r>
              <a:rPr lang="el-GR" sz="1600" dirty="0"/>
              <a:t>αποθήκευσε το αποτέλεσμα στη μνήμη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l-GR" sz="1600" dirty="0"/>
              <a:t>τέλος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589744-267C-7E81-4620-09749F646160}"/>
              </a:ext>
            </a:extLst>
          </p:cNvPr>
          <p:cNvSpPr txBox="1"/>
          <p:nvPr/>
        </p:nvSpPr>
        <p:spPr>
          <a:xfrm>
            <a:off x="4933037" y="1945020"/>
            <a:ext cx="1218603" cy="44012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00   </a:t>
            </a:r>
            <a:r>
              <a:rPr lang="el-GR" dirty="0"/>
              <a:t>1014</a:t>
            </a:r>
          </a:p>
          <a:p>
            <a:pPr>
              <a:defRPr/>
            </a:pPr>
            <a:r>
              <a:rPr lang="en-US" dirty="0"/>
              <a:t>02   </a:t>
            </a:r>
            <a:r>
              <a:rPr lang="el-GR" dirty="0"/>
              <a:t>210</a:t>
            </a:r>
            <a:r>
              <a:rPr lang="en-US" dirty="0"/>
              <a:t>0</a:t>
            </a:r>
            <a:endParaRPr lang="el-GR" dirty="0"/>
          </a:p>
          <a:p>
            <a:pPr>
              <a:defRPr/>
            </a:pPr>
            <a:r>
              <a:rPr lang="en-US" dirty="0"/>
              <a:t>04   </a:t>
            </a:r>
            <a:r>
              <a:rPr lang="el-GR" dirty="0"/>
              <a:t>2201</a:t>
            </a:r>
          </a:p>
          <a:p>
            <a:pPr>
              <a:defRPr/>
            </a:pPr>
            <a:r>
              <a:rPr lang="en-US" dirty="0"/>
              <a:t>06   </a:t>
            </a:r>
            <a:r>
              <a:rPr lang="el-GR" dirty="0"/>
              <a:t>230</a:t>
            </a:r>
            <a:r>
              <a:rPr lang="en-US" dirty="0"/>
              <a:t>0</a:t>
            </a:r>
            <a:endParaRPr lang="el-GR" dirty="0"/>
          </a:p>
          <a:p>
            <a:pPr>
              <a:defRPr/>
            </a:pPr>
            <a:r>
              <a:rPr lang="en-US" dirty="0"/>
              <a:t>08   </a:t>
            </a:r>
            <a:r>
              <a:rPr lang="el-GR" dirty="0"/>
              <a:t>Β</a:t>
            </a:r>
            <a:r>
              <a:rPr lang="en-US" dirty="0"/>
              <a:t>1</a:t>
            </a:r>
            <a:r>
              <a:rPr lang="en-US" dirty="0">
                <a:highlight>
                  <a:srgbClr val="FFFF00"/>
                </a:highlight>
              </a:rPr>
              <a:t>10</a:t>
            </a:r>
            <a:endParaRPr lang="el-GR" dirty="0">
              <a:highlight>
                <a:srgbClr val="FFFF00"/>
              </a:highlight>
            </a:endParaRPr>
          </a:p>
          <a:p>
            <a:pPr>
              <a:defRPr/>
            </a:pPr>
            <a:r>
              <a:rPr lang="en-US" dirty="0"/>
              <a:t>0A   </a:t>
            </a:r>
            <a:r>
              <a:rPr lang="el-GR" dirty="0">
                <a:highlight>
                  <a:srgbClr val="00FF00"/>
                </a:highlight>
              </a:rPr>
              <a:t>5330</a:t>
            </a:r>
          </a:p>
          <a:p>
            <a:pPr>
              <a:defRPr/>
            </a:pPr>
            <a:r>
              <a:rPr lang="en-US" dirty="0"/>
              <a:t>0C   </a:t>
            </a:r>
            <a:r>
              <a:rPr lang="el-GR" dirty="0">
                <a:highlight>
                  <a:srgbClr val="FF00FF"/>
                </a:highlight>
              </a:rPr>
              <a:t>5112</a:t>
            </a:r>
          </a:p>
          <a:p>
            <a:pPr>
              <a:defRPr/>
            </a:pPr>
            <a:r>
              <a:rPr lang="en-US" dirty="0"/>
              <a:t>0E   </a:t>
            </a:r>
            <a:r>
              <a:rPr lang="el-GR" dirty="0"/>
              <a:t>Β0</a:t>
            </a:r>
            <a:r>
              <a:rPr lang="en-US" dirty="0">
                <a:highlight>
                  <a:srgbClr val="FFFF00"/>
                </a:highlight>
              </a:rPr>
              <a:t>08</a:t>
            </a:r>
            <a:endParaRPr lang="el-GR" dirty="0">
              <a:highlight>
                <a:srgbClr val="FFFF00"/>
              </a:highlight>
            </a:endParaRPr>
          </a:p>
          <a:p>
            <a:pPr>
              <a:defRPr/>
            </a:pPr>
            <a:r>
              <a:rPr lang="en-US" dirty="0"/>
              <a:t>10    </a:t>
            </a:r>
            <a:r>
              <a:rPr lang="el-GR" dirty="0"/>
              <a:t>3315</a:t>
            </a:r>
          </a:p>
          <a:p>
            <a:pPr marL="457200" indent="-457200">
              <a:buAutoNum type="arabicPlain" startAt="12"/>
              <a:defRPr/>
            </a:pPr>
            <a:r>
              <a:rPr lang="en-US" dirty="0"/>
              <a:t>C000</a:t>
            </a:r>
            <a:endParaRPr lang="el-GR" dirty="0"/>
          </a:p>
          <a:p>
            <a:pPr marL="457200" indent="-457200">
              <a:buAutoNum type="arabicPlain" startAt="12"/>
              <a:defRPr/>
            </a:pPr>
            <a:r>
              <a:rPr lang="el-GR" dirty="0"/>
              <a:t>---</a:t>
            </a:r>
          </a:p>
          <a:p>
            <a:pPr marL="457200" indent="-457200">
              <a:buAutoNum type="arabicPlain" startAt="12"/>
              <a:defRPr/>
            </a:pPr>
            <a:r>
              <a:rPr lang="el-GR" dirty="0"/>
              <a:t>02</a:t>
            </a:r>
          </a:p>
          <a:p>
            <a:pPr marL="457200" indent="-457200">
              <a:buAutoNum type="arabicPlain" startAt="12"/>
              <a:defRPr/>
            </a:pPr>
            <a:r>
              <a:rPr lang="el-GR" dirty="0"/>
              <a:t>Χ</a:t>
            </a:r>
            <a:r>
              <a:rPr lang="el-GR" baseline="30000" dirty="0"/>
              <a:t>2</a:t>
            </a:r>
          </a:p>
          <a:p>
            <a:pPr marL="457200" indent="-457200">
              <a:buAutoNum type="arabicPlain" startAt="12"/>
              <a:defRPr/>
            </a:pPr>
            <a:endParaRPr lang="en-US" dirty="0"/>
          </a:p>
        </p:txBody>
      </p:sp>
      <p:sp>
        <p:nvSpPr>
          <p:cNvPr id="33798" name="TextBox 9">
            <a:extLst>
              <a:ext uri="{FF2B5EF4-FFF2-40B4-BE49-F238E27FC236}">
                <a16:creationId xmlns:a16="http://schemas.microsoft.com/office/drawing/2014/main" id="{DBA55087-6CB3-2B72-7FB6-68776C6C9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4488" y="2020888"/>
            <a:ext cx="322812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GR" dirty="0"/>
              <a:t>Χ =2</a:t>
            </a:r>
          </a:p>
          <a:p>
            <a:r>
              <a:rPr lang="en-US" altLang="en-GR" dirty="0"/>
              <a:t>R0=mem[14]=</a:t>
            </a:r>
            <a:r>
              <a:rPr lang="el-GR" altLang="en-GR" dirty="0"/>
              <a:t>0</a:t>
            </a:r>
            <a:r>
              <a:rPr lang="en-US" altLang="en-GR" dirty="0"/>
              <a:t>2</a:t>
            </a:r>
          </a:p>
          <a:p>
            <a:r>
              <a:rPr lang="en-US" altLang="en-GR" dirty="0"/>
              <a:t>R1=0</a:t>
            </a:r>
            <a:r>
              <a:rPr lang="el-GR" altLang="en-GR" dirty="0"/>
              <a:t>2 μετρητής</a:t>
            </a:r>
            <a:endParaRPr lang="en-US" altLang="en-GR" dirty="0"/>
          </a:p>
          <a:p>
            <a:r>
              <a:rPr lang="en-US" altLang="en-GR" dirty="0"/>
              <a:t>R2=01</a:t>
            </a:r>
            <a:r>
              <a:rPr lang="el-GR" altLang="en-GR" dirty="0"/>
              <a:t> βήμα της επανάληψης</a:t>
            </a:r>
            <a:endParaRPr lang="en-US" altLang="en-GR" dirty="0"/>
          </a:p>
          <a:p>
            <a:r>
              <a:rPr lang="en-US" altLang="en-GR" dirty="0"/>
              <a:t>R3=</a:t>
            </a:r>
            <a:r>
              <a:rPr lang="el-GR" altLang="en-GR" dirty="0"/>
              <a:t>04</a:t>
            </a:r>
            <a:endParaRPr lang="en-US" altLang="en-GR" dirty="0"/>
          </a:p>
          <a:p>
            <a:r>
              <a:rPr lang="en-US" altLang="en-GR" dirty="0"/>
              <a:t>Mem[15]=R3=</a:t>
            </a:r>
            <a:r>
              <a:rPr lang="el-GR" altLang="en-GR" dirty="0"/>
              <a:t>04</a:t>
            </a:r>
            <a:endParaRPr lang="en-US" altLang="en-GR" dirty="0"/>
          </a:p>
          <a:p>
            <a:endParaRPr lang="el-GR" altLang="en-GR" dirty="0"/>
          </a:p>
        </p:txBody>
      </p:sp>
    </p:spTree>
    <p:extLst>
      <p:ext uri="{BB962C8B-B14F-4D97-AF65-F5344CB8AC3E}">
        <p14:creationId xmlns:p14="http://schemas.microsoft.com/office/powerpoint/2010/main" val="2944131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ontent Placeholder 2">
            <a:extLst>
              <a:ext uri="{FF2B5EF4-FFF2-40B4-BE49-F238E27FC236}">
                <a16:creationId xmlns:a16="http://schemas.microsoft.com/office/drawing/2014/main" id="{2650DDBB-5465-997A-2570-8BAEDB5D4C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2722" y="970808"/>
            <a:ext cx="7924800" cy="5257800"/>
          </a:xfrm>
        </p:spPr>
        <p:txBody>
          <a:bodyPr/>
          <a:lstStyle/>
          <a:p>
            <a:r>
              <a:rPr lang="el-GR" altLang="en-GR" dirty="0">
                <a:ea typeface="ＭＳ Ｐゴシック" panose="020B0600070205080204" pitchFamily="34" charset="-128"/>
              </a:rPr>
              <a:t>Αν στη διεύθυνση μνήμης </a:t>
            </a:r>
            <a:r>
              <a:rPr lang="en-US" altLang="en-GR" dirty="0">
                <a:ea typeface="ＭＳ Ｐゴシック" panose="020B0600070205080204" pitchFamily="34" charset="-128"/>
              </a:rPr>
              <a:t>20</a:t>
            </a:r>
            <a:r>
              <a:rPr lang="el-GR" altLang="en-GR" dirty="0">
                <a:ea typeface="ＭＳ Ｐゴシック" panose="020B0600070205080204" pitchFamily="34" charset="-128"/>
              </a:rPr>
              <a:t> έχουμε ένα αριθμό (π.χ., </a:t>
            </a:r>
            <a:r>
              <a:rPr lang="en-US" altLang="en-GR" dirty="0">
                <a:ea typeface="ＭＳ Ｐゴシック" panose="020B0600070205080204" pitchFamily="34" charset="-128"/>
              </a:rPr>
              <a:t>X) </a:t>
            </a:r>
            <a:r>
              <a:rPr lang="el-GR" altLang="en-GR" dirty="0">
                <a:ea typeface="ＭＳ Ｐゴシック" panose="020B0600070205080204" pitchFamily="34" charset="-128"/>
              </a:rPr>
              <a:t>να γράψετε ένα πρόγραμμα (που να ξεκινάει από την θέση μνήμης 00) και στο τέλος του να έχει υπολογίσει τον αριθμό </a:t>
            </a:r>
            <a:r>
              <a:rPr lang="en-US" altLang="en-GR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GR" dirty="0">
                <a:ea typeface="ＭＳ Ｐゴシック" panose="020B0600070205080204" pitchFamily="34" charset="-128"/>
              </a:rPr>
              <a:t> -1 </a:t>
            </a:r>
            <a:r>
              <a:rPr lang="el-GR" altLang="en-GR" dirty="0">
                <a:ea typeface="ＭＳ Ｐゴシック" panose="020B0600070205080204" pitchFamily="34" charset="-128"/>
              </a:rPr>
              <a:t>και να τον έχει αποθηκεύσει στη θέση μνήμης </a:t>
            </a:r>
            <a:r>
              <a:rPr lang="en-US" altLang="en-GR" dirty="0">
                <a:ea typeface="ＭＳ Ｐゴシック" panose="020B0600070205080204" pitchFamily="34" charset="-128"/>
              </a:rPr>
              <a:t>21</a:t>
            </a:r>
          </a:p>
          <a:p>
            <a:endParaRPr lang="en-US" altLang="en-GR" dirty="0">
              <a:ea typeface="ＭＳ Ｐゴシック" panose="020B0600070205080204" pitchFamily="34" charset="-128"/>
            </a:endParaRPr>
          </a:p>
          <a:p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X = </a:t>
            </a:r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x-1 </a:t>
            </a:r>
            <a:r>
              <a:rPr lang="en-US" altLang="en-GR" dirty="0">
                <a:ea typeface="ＭＳ Ｐゴシック" panose="020B0600070205080204" pitchFamily="34" charset="-128"/>
              </a:rPr>
              <a:t>+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 </a:t>
            </a:r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x-1</a:t>
            </a:r>
          </a:p>
          <a:p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0 = </a:t>
            </a:r>
            <a:r>
              <a:rPr lang="en-US" altLang="en-GR" dirty="0">
                <a:ea typeface="ＭＳ Ｐゴシック" panose="020B0600070205080204" pitchFamily="34" charset="-128"/>
              </a:rPr>
              <a:t>1</a:t>
            </a:r>
          </a:p>
          <a:p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1 = </a:t>
            </a:r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</a:p>
          <a:p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2= </a:t>
            </a:r>
            <a:r>
              <a:rPr lang="en-US" altLang="en-GR" dirty="0">
                <a:ea typeface="ＭＳ Ｐゴシック" panose="020B0600070205080204" pitchFamily="34" charset="-128"/>
              </a:rPr>
              <a:t>4</a:t>
            </a:r>
          </a:p>
          <a:p>
            <a:r>
              <a:rPr lang="en-US" altLang="en-GR" dirty="0">
                <a:ea typeface="ＭＳ Ｐゴシック" panose="020B0600070205080204" pitchFamily="34" charset="-128"/>
              </a:rPr>
              <a:t>2</a:t>
            </a:r>
            <a:r>
              <a:rPr lang="en-US" altLang="en-GR" baseline="30000" dirty="0">
                <a:ea typeface="ＭＳ Ｐゴシック" panose="020B0600070205080204" pitchFamily="34" charset="-128"/>
              </a:rPr>
              <a:t>3 = </a:t>
            </a:r>
            <a:r>
              <a:rPr lang="en-US" altLang="en-GR" dirty="0">
                <a:ea typeface="ＭＳ Ｐゴシック" panose="020B0600070205080204" pitchFamily="34" charset="-128"/>
              </a:rPr>
              <a:t>8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1105B4D0-8D7E-A528-6F29-0D5865197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FFCC147-E993-B24F-AD62-6249C89A3663}" type="slidenum">
              <a:rPr lang="en-US" altLang="en-US" sz="1000" smtClean="0">
                <a:solidFill>
                  <a:schemeClr val="bg1"/>
                </a:solidFill>
              </a:rPr>
              <a:pPr/>
              <a:t>18</a:t>
            </a:fld>
            <a:endParaRPr lang="en-US" altLang="en-US" sz="1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5A1E-11CC-C3B4-D6E2-57D6CC74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8914B-1476-CBD4-48F8-924879682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00    1020 /* </a:t>
            </a:r>
            <a:r>
              <a:rPr lang="el-GR" sz="1800" dirty="0"/>
              <a:t>φόρτωσε το Χ στον </a:t>
            </a:r>
            <a:r>
              <a:rPr lang="en-US" sz="1800" dirty="0"/>
              <a:t>R0</a:t>
            </a:r>
            <a:r>
              <a:rPr lang="el-GR" sz="1800" dirty="0"/>
              <a:t>*/</a:t>
            </a:r>
            <a:endParaRPr lang="en-US" sz="1800" dirty="0"/>
          </a:p>
          <a:p>
            <a:r>
              <a:rPr lang="en-US" sz="1800" dirty="0"/>
              <a:t>02    2101 /* </a:t>
            </a:r>
            <a:r>
              <a:rPr lang="el-GR" sz="1800" dirty="0"/>
              <a:t>2</a:t>
            </a:r>
            <a:r>
              <a:rPr lang="el-GR" sz="1800" baseline="30000" dirty="0"/>
              <a:t>χ-1 </a:t>
            </a:r>
            <a:r>
              <a:rPr lang="el-GR" sz="1800" dirty="0"/>
              <a:t>αρχικοποίηση σε 1*/</a:t>
            </a:r>
          </a:p>
          <a:p>
            <a:r>
              <a:rPr lang="en-US" sz="1800" dirty="0"/>
              <a:t>04</a:t>
            </a:r>
            <a:r>
              <a:rPr lang="el-GR" sz="1800" dirty="0"/>
              <a:t>  </a:t>
            </a:r>
            <a:r>
              <a:rPr lang="el-GR" sz="1800" baseline="30000" dirty="0"/>
              <a:t>    </a:t>
            </a:r>
            <a:r>
              <a:rPr lang="el-GR" sz="1800" dirty="0"/>
              <a:t>2201</a:t>
            </a:r>
            <a:r>
              <a:rPr lang="en-US" sz="1800" dirty="0"/>
              <a:t> /* </a:t>
            </a:r>
            <a:r>
              <a:rPr lang="el-GR" sz="1800" dirty="0"/>
              <a:t>2</a:t>
            </a:r>
            <a:r>
              <a:rPr lang="el-GR" sz="1800" baseline="30000" dirty="0"/>
              <a:t>χ-1 </a:t>
            </a:r>
            <a:r>
              <a:rPr lang="el-GR" sz="1800" dirty="0"/>
              <a:t>αρχικοποίηση σε 1*/</a:t>
            </a:r>
          </a:p>
          <a:p>
            <a:r>
              <a:rPr lang="en-US" sz="1800" dirty="0"/>
              <a:t>06</a:t>
            </a:r>
            <a:r>
              <a:rPr lang="el-GR" sz="1800" dirty="0"/>
              <a:t>    2300 /* </a:t>
            </a:r>
            <a:r>
              <a:rPr lang="en-US" sz="1800" dirty="0"/>
              <a:t>counter */</a:t>
            </a:r>
          </a:p>
          <a:p>
            <a:r>
              <a:rPr lang="en-US" sz="1800" dirty="0"/>
              <a:t>08    2401 /* </a:t>
            </a:r>
            <a:r>
              <a:rPr lang="el-GR" sz="1800" dirty="0"/>
              <a:t>βήμα επανάληψης*/</a:t>
            </a:r>
          </a:p>
          <a:p>
            <a:r>
              <a:rPr lang="en-US" sz="1800" dirty="0"/>
              <a:t>0A</a:t>
            </a:r>
            <a:r>
              <a:rPr lang="el-GR" sz="1800" dirty="0"/>
              <a:t>    25</a:t>
            </a:r>
            <a:r>
              <a:rPr lang="en-US" sz="1800" dirty="0"/>
              <a:t>FF /* -1 </a:t>
            </a:r>
            <a:r>
              <a:rPr lang="el-GR" sz="1800" dirty="0"/>
              <a:t>σε συμπλήρωμα ως προς 2 είναι </a:t>
            </a:r>
            <a:r>
              <a:rPr lang="en-US" sz="1800" dirty="0"/>
              <a:t>FF */</a:t>
            </a:r>
          </a:p>
          <a:p>
            <a:r>
              <a:rPr lang="en-US" sz="1800" dirty="0"/>
              <a:t>0C    2601 /* result </a:t>
            </a:r>
            <a:r>
              <a:rPr lang="el-GR" sz="1800" dirty="0"/>
              <a:t>2</a:t>
            </a:r>
            <a:r>
              <a:rPr lang="el-GR" sz="1800" baseline="30000" dirty="0"/>
              <a:t>χ</a:t>
            </a:r>
            <a:r>
              <a:rPr lang="en-US" sz="1800" dirty="0"/>
              <a:t>*/</a:t>
            </a:r>
          </a:p>
          <a:p>
            <a:r>
              <a:rPr lang="en-US" sz="1800" dirty="0"/>
              <a:t>0E   B31A /* check if counter (R3)  == X (R0)</a:t>
            </a:r>
          </a:p>
          <a:p>
            <a:r>
              <a:rPr lang="en-US" sz="1800" dirty="0"/>
              <a:t>10    5612</a:t>
            </a:r>
            <a:r>
              <a:rPr lang="el-GR" sz="1800" dirty="0"/>
              <a:t> /* </a:t>
            </a:r>
            <a:r>
              <a:rPr lang="en-US" altLang="en-GR" sz="1800" dirty="0">
                <a:ea typeface="ＭＳ Ｐゴシック" panose="020B0600070205080204" pitchFamily="34" charset="-128"/>
              </a:rPr>
              <a:t>2</a:t>
            </a:r>
            <a:r>
              <a:rPr lang="en-US" altLang="en-GR" sz="1800" baseline="30000" dirty="0">
                <a:ea typeface="ＭＳ Ｐゴシック" panose="020B0600070205080204" pitchFamily="34" charset="-128"/>
              </a:rPr>
              <a:t>X = </a:t>
            </a:r>
            <a:r>
              <a:rPr lang="en-US" altLang="en-GR" sz="1800" dirty="0">
                <a:ea typeface="ＭＳ Ｐゴシック" panose="020B0600070205080204" pitchFamily="34" charset="-128"/>
              </a:rPr>
              <a:t>2</a:t>
            </a:r>
            <a:r>
              <a:rPr lang="en-US" altLang="en-GR" sz="1800" baseline="30000" dirty="0">
                <a:ea typeface="ＭＳ Ｐゴシック" panose="020B0600070205080204" pitchFamily="34" charset="-128"/>
              </a:rPr>
              <a:t>x-1 </a:t>
            </a:r>
            <a:r>
              <a:rPr lang="en-US" altLang="en-GR" sz="1800" dirty="0">
                <a:ea typeface="ＭＳ Ｐゴシック" panose="020B0600070205080204" pitchFamily="34" charset="-128"/>
              </a:rPr>
              <a:t>+</a:t>
            </a:r>
            <a:r>
              <a:rPr lang="en-US" altLang="en-GR" sz="1800" baseline="30000" dirty="0">
                <a:ea typeface="ＭＳ Ｐゴシック" panose="020B0600070205080204" pitchFamily="34" charset="-128"/>
              </a:rPr>
              <a:t> </a:t>
            </a:r>
            <a:r>
              <a:rPr lang="en-US" altLang="en-GR" sz="1800" dirty="0">
                <a:ea typeface="ＭＳ Ｐゴシック" panose="020B0600070205080204" pitchFamily="34" charset="-128"/>
              </a:rPr>
              <a:t>2</a:t>
            </a:r>
            <a:r>
              <a:rPr lang="en-US" altLang="en-GR" sz="1800" baseline="30000" dirty="0">
                <a:ea typeface="ＭＳ Ｐゴシック" panose="020B0600070205080204" pitchFamily="34" charset="-128"/>
              </a:rPr>
              <a:t>x-1</a:t>
            </a:r>
            <a:r>
              <a:rPr lang="el-GR" altLang="en-GR" sz="1800" baseline="30000" dirty="0">
                <a:ea typeface="ＭＳ Ｐゴシック" panose="020B0600070205080204" pitchFamily="34" charset="-128"/>
              </a:rPr>
              <a:t> </a:t>
            </a:r>
            <a:r>
              <a:rPr lang="el-GR" altLang="en-GR" sz="1800" dirty="0">
                <a:ea typeface="ＭＳ Ｐゴシック" panose="020B0600070205080204" pitchFamily="34" charset="-128"/>
              </a:rPr>
              <a:t>*/</a:t>
            </a:r>
            <a:endParaRPr lang="en-US" sz="1800" dirty="0"/>
          </a:p>
          <a:p>
            <a:r>
              <a:rPr lang="en-US" sz="1800" dirty="0"/>
              <a:t>12    5334</a:t>
            </a:r>
            <a:r>
              <a:rPr lang="el-GR" sz="1800" dirty="0"/>
              <a:t> /*</a:t>
            </a:r>
            <a:r>
              <a:rPr lang="en-US" sz="1800" dirty="0"/>
              <a:t>counter =counter +1*/</a:t>
            </a:r>
          </a:p>
          <a:p>
            <a:r>
              <a:rPr lang="en-US" sz="1800" dirty="0"/>
              <a:t>14   4061 </a:t>
            </a:r>
            <a:r>
              <a:rPr lang="en-US" sz="1400" dirty="0"/>
              <a:t>/* move/copy from R6 to R1 </a:t>
            </a:r>
            <a:r>
              <a:rPr lang="el-GR" sz="1400" dirty="0"/>
              <a:t>δηλ. </a:t>
            </a:r>
            <a:r>
              <a:rPr lang="en-US" sz="1400" dirty="0"/>
              <a:t>2</a:t>
            </a:r>
            <a:r>
              <a:rPr lang="en-US" sz="1400" baseline="30000" dirty="0"/>
              <a:t>x-1 </a:t>
            </a:r>
            <a:r>
              <a:rPr lang="en-US" sz="1400" dirty="0"/>
              <a:t>of next step in the loop becomes 2</a:t>
            </a:r>
            <a:r>
              <a:rPr lang="en-US" sz="1400" baseline="30000" dirty="0"/>
              <a:t>x </a:t>
            </a:r>
            <a:r>
              <a:rPr lang="en-US" sz="1400" dirty="0"/>
              <a:t>*/</a:t>
            </a:r>
          </a:p>
          <a:p>
            <a:r>
              <a:rPr lang="en-US" sz="1800" dirty="0"/>
              <a:t>16   4062</a:t>
            </a:r>
            <a:r>
              <a:rPr lang="el-GR" sz="1800" dirty="0"/>
              <a:t> </a:t>
            </a:r>
            <a:r>
              <a:rPr lang="en-US" sz="1400" dirty="0"/>
              <a:t>/* move/copy from R6 to R</a:t>
            </a:r>
            <a:r>
              <a:rPr lang="el-GR" sz="1400" dirty="0"/>
              <a:t>2</a:t>
            </a:r>
            <a:r>
              <a:rPr lang="en-US" sz="1400" dirty="0"/>
              <a:t> </a:t>
            </a:r>
            <a:r>
              <a:rPr lang="el-GR" sz="1400" dirty="0"/>
              <a:t>δηλ. </a:t>
            </a:r>
            <a:r>
              <a:rPr lang="en-US" sz="1400" dirty="0"/>
              <a:t>2</a:t>
            </a:r>
            <a:r>
              <a:rPr lang="en-US" sz="1400" baseline="30000" dirty="0"/>
              <a:t>x-1 </a:t>
            </a:r>
            <a:r>
              <a:rPr lang="en-US" sz="1400" dirty="0"/>
              <a:t>of next step in the loop becomes 2</a:t>
            </a:r>
            <a:r>
              <a:rPr lang="en-US" sz="1400" baseline="30000" dirty="0"/>
              <a:t>x </a:t>
            </a:r>
            <a:r>
              <a:rPr lang="en-US" sz="1400" dirty="0"/>
              <a:t>*/</a:t>
            </a:r>
          </a:p>
          <a:p>
            <a:r>
              <a:rPr lang="en-US" sz="1800" dirty="0"/>
              <a:t>18   B00E</a:t>
            </a:r>
            <a:r>
              <a:rPr lang="el-GR" sz="1800" dirty="0"/>
              <a:t> /* </a:t>
            </a:r>
            <a:r>
              <a:rPr lang="en-US" sz="1800" dirty="0"/>
              <a:t>forced jump in the start of the loop */</a:t>
            </a:r>
          </a:p>
          <a:p>
            <a:r>
              <a:rPr lang="en-US" sz="1800" dirty="0"/>
              <a:t>1A  5665  /* result = result -1 */</a:t>
            </a:r>
          </a:p>
          <a:p>
            <a:r>
              <a:rPr lang="en-US" sz="1800" dirty="0"/>
              <a:t>1C  3621  /* store result in memory */</a:t>
            </a:r>
          </a:p>
          <a:p>
            <a:r>
              <a:rPr lang="en-US" sz="1800" dirty="0"/>
              <a:t>1E  C000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FA0A1A-55AE-8092-13B9-63C59300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25F23-6CB0-A940-9793-0462733A4759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52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4 - Θέση αριθμού διαφάνειας">
            <a:extLst>
              <a:ext uri="{FF2B5EF4-FFF2-40B4-BE49-F238E27FC236}">
                <a16:creationId xmlns:a16="http://schemas.microsoft.com/office/drawing/2014/main" id="{D14A6728-34C1-9D8A-2D1B-3EE6E4CE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36AB7EB-8A9D-3148-9210-303EF4FA285A}" type="slidenum">
              <a:rPr lang="en-US" altLang="en-US" sz="1000" smtClean="0">
                <a:solidFill>
                  <a:schemeClr val="bg1"/>
                </a:solidFill>
              </a:rPr>
              <a:pPr/>
              <a:t>2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397314" name="Rectangle 2">
            <a:extLst>
              <a:ext uri="{FF2B5EF4-FFF2-40B4-BE49-F238E27FC236}">
                <a16:creationId xmlns:a16="http://schemas.microsoft.com/office/drawing/2014/main" id="{3132EB2A-0DC0-9AA4-8BAD-4B1FFE659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/>
              <a:t>Δεκαεξαδική αναπαράσταση</a:t>
            </a:r>
          </a:p>
        </p:txBody>
      </p:sp>
      <p:pic>
        <p:nvPicPr>
          <p:cNvPr id="19459" name="Picture 3" descr="msoC2DEE">
            <a:extLst>
              <a:ext uri="{FF2B5EF4-FFF2-40B4-BE49-F238E27FC236}">
                <a16:creationId xmlns:a16="http://schemas.microsoft.com/office/drawing/2014/main" id="{F93CE7BD-2195-9964-6FC2-76D23B4DF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1355725"/>
            <a:ext cx="26749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>
            <a:extLst>
              <a:ext uri="{FF2B5EF4-FFF2-40B4-BE49-F238E27FC236}">
                <a16:creationId xmlns:a16="http://schemas.microsoft.com/office/drawing/2014/main" id="{876EE706-705A-76BE-49E5-B33E14909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438" y="1320800"/>
            <a:ext cx="4597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l-GR" altLang="en-US">
                <a:solidFill>
                  <a:schemeClr val="accent2"/>
                </a:solidFill>
              </a:rPr>
              <a:t> Συνήθως το μήκος μιας σειράς δυαδικών ψηφίων είναι πολλαπλάσιο του 4</a:t>
            </a:r>
          </a:p>
          <a:p>
            <a:pPr>
              <a:buFont typeface="Wingdings" pitchFamily="2" charset="2"/>
              <a:buChar char="Ø"/>
            </a:pPr>
            <a:r>
              <a:rPr lang="el-GR" altLang="en-US">
                <a:solidFill>
                  <a:schemeClr val="accent2"/>
                </a:solidFill>
              </a:rPr>
              <a:t>10110101=</a:t>
            </a:r>
          </a:p>
          <a:p>
            <a:pPr>
              <a:buFont typeface="Wingdings" pitchFamily="2" charset="2"/>
              <a:buChar char="Ø"/>
            </a:pPr>
            <a:r>
              <a:rPr lang="el-GR" altLang="en-US">
                <a:solidFill>
                  <a:schemeClr val="accent2"/>
                </a:solidFill>
              </a:rPr>
              <a:t>1010010011001000=</a:t>
            </a:r>
          </a:p>
        </p:txBody>
      </p:sp>
      <p:sp>
        <p:nvSpPr>
          <p:cNvPr id="397317" name="Text Box 5">
            <a:extLst>
              <a:ext uri="{FF2B5EF4-FFF2-40B4-BE49-F238E27FC236}">
                <a16:creationId xmlns:a16="http://schemas.microsoft.com/office/drawing/2014/main" id="{7E403B33-8E85-3CF3-738A-801158A1E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2235200"/>
            <a:ext cx="481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l-GR" altLang="en-US">
                <a:solidFill>
                  <a:schemeClr val="accent2"/>
                </a:solidFill>
              </a:rPr>
              <a:t>Β5</a:t>
            </a:r>
          </a:p>
          <a:p>
            <a:endParaRPr lang="el-GR" altLang="en-US"/>
          </a:p>
        </p:txBody>
      </p:sp>
      <p:sp>
        <p:nvSpPr>
          <p:cNvPr id="397318" name="Text Box 6">
            <a:extLst>
              <a:ext uri="{FF2B5EF4-FFF2-40B4-BE49-F238E27FC236}">
                <a16:creationId xmlns:a16="http://schemas.microsoft.com/office/drawing/2014/main" id="{CE48647E-3AAA-5C4E-5C4D-25B9761BC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5963" y="2525713"/>
            <a:ext cx="13795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l-GR" altLang="en-US">
                <a:solidFill>
                  <a:schemeClr val="accent2"/>
                </a:solidFill>
              </a:rPr>
              <a:t>Α4</a:t>
            </a:r>
            <a:r>
              <a:rPr lang="en-US" altLang="en-US">
                <a:solidFill>
                  <a:schemeClr val="accent2"/>
                </a:solidFill>
              </a:rPr>
              <a:t>C8</a:t>
            </a:r>
            <a:endParaRPr lang="el-GR" altLang="en-US">
              <a:solidFill>
                <a:schemeClr val="accent2"/>
              </a:solidFill>
            </a:endParaRPr>
          </a:p>
          <a:p>
            <a:endParaRPr lang="el-G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7" grpId="0"/>
      <p:bldP spid="3973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DBA2-FDE5-073E-5B4E-07F6FE04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Ερώτηση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6D5CE-54D6-1AE2-8548-B19E5D7EE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01101011 (2 ¾) </a:t>
            </a:r>
            <a:r>
              <a:rPr lang="en-US" dirty="0">
                <a:sym typeface="Wingdings" pitchFamily="2" charset="2"/>
              </a:rPr>
              <a:t> 6B</a:t>
            </a:r>
            <a:endParaRPr lang="en-US" dirty="0"/>
          </a:p>
          <a:p>
            <a:r>
              <a:rPr lang="en-US" dirty="0"/>
              <a:t>11011001 (-1 1/8) </a:t>
            </a:r>
            <a:r>
              <a:rPr lang="en-US" dirty="0">
                <a:sym typeface="Wingdings" pitchFamily="2" charset="2"/>
              </a:rPr>
              <a:t> D9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206B</a:t>
            </a:r>
          </a:p>
          <a:p>
            <a:r>
              <a:rPr lang="en-US" dirty="0">
                <a:sym typeface="Wingdings" pitchFamily="2" charset="2"/>
              </a:rPr>
              <a:t>21D9</a:t>
            </a:r>
          </a:p>
          <a:p>
            <a:r>
              <a:rPr lang="en-US" dirty="0">
                <a:sym typeface="Wingdings" pitchFamily="2" charset="2"/>
              </a:rPr>
              <a:t>6201</a:t>
            </a:r>
          </a:p>
          <a:p>
            <a:r>
              <a:rPr lang="en-US" dirty="0">
                <a:sym typeface="Wingdings" pitchFamily="2" charset="2"/>
              </a:rPr>
              <a:t>3205</a:t>
            </a:r>
          </a:p>
          <a:p>
            <a:r>
              <a:rPr lang="en-US" dirty="0">
                <a:sym typeface="Wingdings" pitchFamily="2" charset="2"/>
              </a:rPr>
              <a:t>C000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B3E63-A68A-86DB-66E4-9AE95B31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25F23-6CB0-A940-9793-0462733A4759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7969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2544-89C2-051C-3A90-4ED880C00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Ερώτηση 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26871-1280-49AA-38B0-0BDA0F4C8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14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Γράψτε ένα πρόγραμμα που εκτελεί το εξής. Αν στη θέση μνήμης </a:t>
            </a:r>
            <a:r>
              <a:rPr lang="en-GB" sz="14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C2 </a:t>
            </a:r>
            <a:r>
              <a:rPr lang="el-GR" sz="14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ο αριθμός που είναι αποθηκευμένος είναι το -2 (συμπλήρωμα ως προς 2), τότε στη θέση μνήμης 30 να αποθηκευτεί η τιμή 21 (δεκαδικό), αλλιώς να αποθηκευτεί η τιμή 5 στην </a:t>
            </a:r>
            <a:r>
              <a:rPr lang="en-GB" sz="14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C3. </a:t>
            </a:r>
            <a:r>
              <a:rPr lang="el-GR" sz="14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Εξηγείστε συνοπτικά τι κάνει η κάθε εντολή</a:t>
            </a:r>
          </a:p>
          <a:p>
            <a:endParaRPr lang="el-GR" sz="1400" dirty="0">
              <a:solidFill>
                <a:srgbClr val="555555"/>
              </a:solidFill>
              <a:latin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FE </a:t>
            </a:r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ε</a:t>
            </a:r>
            <a:r>
              <a:rPr lang="en-US" sz="1400" dirty="0" err="1">
                <a:solidFill>
                  <a:srgbClr val="555555"/>
                </a:solidFill>
                <a:latin typeface="Open Sans" panose="020B0606030504020204" pitchFamily="34" charset="0"/>
              </a:rPr>
              <a:t>ί</a:t>
            </a:r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ναι το -2</a:t>
            </a:r>
          </a:p>
          <a:p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00000101 (5 δεκαδικό ή 05 στο </a:t>
            </a:r>
            <a:r>
              <a:rPr lang="el-GR" sz="1400" dirty="0" err="1">
                <a:solidFill>
                  <a:srgbClr val="555555"/>
                </a:solidFill>
                <a:latin typeface="Open Sans" panose="020B0606030504020204" pitchFamily="34" charset="0"/>
              </a:rPr>
              <a:t>δεκαεξαδικό</a:t>
            </a:r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)</a:t>
            </a:r>
          </a:p>
          <a:p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00010101 (21 δεκαδικό ή 15 στο </a:t>
            </a:r>
            <a:r>
              <a:rPr lang="el-GR" sz="1400" dirty="0" err="1">
                <a:solidFill>
                  <a:srgbClr val="555555"/>
                </a:solidFill>
                <a:latin typeface="Open Sans" panose="020B0606030504020204" pitchFamily="34" charset="0"/>
              </a:rPr>
              <a:t>δεκαεξαδικό</a:t>
            </a:r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)</a:t>
            </a:r>
          </a:p>
          <a:p>
            <a:endParaRPr lang="el-GR" sz="1400" dirty="0">
              <a:solidFill>
                <a:srgbClr val="555555"/>
              </a:solidFill>
              <a:latin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00		</a:t>
            </a:r>
            <a:r>
              <a:rPr lang="el-GR" sz="1400" dirty="0">
                <a:solidFill>
                  <a:srgbClr val="555555"/>
                </a:solidFill>
                <a:latin typeface="Open Sans" panose="020B0606030504020204" pitchFamily="34" charset="0"/>
              </a:rPr>
              <a:t>20</a:t>
            </a:r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FE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02		11C2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04		2215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06		</a:t>
            </a:r>
            <a:r>
              <a:rPr lang="en-US" sz="1400" dirty="0">
                <a:solidFill>
                  <a:schemeClr val="tx1"/>
                </a:solidFill>
                <a:latin typeface="Open Sans" panose="020B0606030504020204" pitchFamily="34" charset="0"/>
              </a:rPr>
              <a:t>B10C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08		3230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0A		C000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0C		2405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0E		34C3</a:t>
            </a:r>
          </a:p>
          <a:p>
            <a:r>
              <a:rPr lang="en-US" sz="1400" dirty="0">
                <a:solidFill>
                  <a:srgbClr val="555555"/>
                </a:solidFill>
                <a:latin typeface="Open Sans" panose="020B0606030504020204" pitchFamily="34" charset="0"/>
              </a:rPr>
              <a:t>10		C000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02BF5D-3E57-7F96-23B7-E597F4F6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25F23-6CB0-A940-9793-0462733A4759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34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6C2042A9-0270-8505-099B-E20761A4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3A5A670-A0BE-0F4B-8833-2CE942C23143}" type="slidenum">
              <a:rPr lang="en-US" altLang="en-US" sz="1000" smtClean="0">
                <a:solidFill>
                  <a:schemeClr val="bg1"/>
                </a:solidFill>
              </a:rPr>
              <a:pPr/>
              <a:t>3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418818" name="Rectangle 2">
            <a:extLst>
              <a:ext uri="{FF2B5EF4-FFF2-40B4-BE49-F238E27FC236}">
                <a16:creationId xmlns:a16="http://schemas.microsoft.com/office/drawing/2014/main" id="{A69F6403-34E6-51EA-DD60-B156D6CDC2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Αναπαράσταση κλασμάτων σε δυαδική μορφή</a:t>
            </a:r>
          </a:p>
        </p:txBody>
      </p:sp>
      <p:pic>
        <p:nvPicPr>
          <p:cNvPr id="20483" name="Picture 3" descr="mso6E3EF">
            <a:extLst>
              <a:ext uri="{FF2B5EF4-FFF2-40B4-BE49-F238E27FC236}">
                <a16:creationId xmlns:a16="http://schemas.microsoft.com/office/drawing/2014/main" id="{B6C95EC9-6799-7AA5-A9E2-ADD9A7F269D6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35"/>
          <a:stretch>
            <a:fillRect/>
          </a:stretch>
        </p:blipFill>
        <p:spPr>
          <a:xfrm rot="21477085">
            <a:off x="114300" y="1246188"/>
            <a:ext cx="8056563" cy="3019425"/>
          </a:xfrm>
          <a:noFill/>
        </p:spPr>
      </p:pic>
      <p:sp>
        <p:nvSpPr>
          <p:cNvPr id="418820" name="Text Box 4">
            <a:extLst>
              <a:ext uri="{FF2B5EF4-FFF2-40B4-BE49-F238E27FC236}">
                <a16:creationId xmlns:a16="http://schemas.microsoft.com/office/drawing/2014/main" id="{8BB827E3-7CB6-9786-8880-53BD9506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4919663"/>
            <a:ext cx="1322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11.01 </a:t>
            </a:r>
            <a:r>
              <a:rPr lang="el-GR" altLang="en-US">
                <a:sym typeface="Wingdings" pitchFamily="2" charset="2"/>
              </a:rPr>
              <a:t>  </a:t>
            </a:r>
          </a:p>
          <a:p>
            <a:r>
              <a:rPr lang="el-GR" altLang="en-US">
                <a:sym typeface="Wingdings" pitchFamily="2" charset="2"/>
              </a:rPr>
              <a:t>101.111 </a:t>
            </a:r>
            <a:endParaRPr lang="el-GR" altLang="en-US" baseline="30000"/>
          </a:p>
        </p:txBody>
      </p:sp>
      <p:sp>
        <p:nvSpPr>
          <p:cNvPr id="418821" name="Text Box 5">
            <a:extLst>
              <a:ext uri="{FF2B5EF4-FFF2-40B4-BE49-F238E27FC236}">
                <a16:creationId xmlns:a16="http://schemas.microsoft.com/office/drawing/2014/main" id="{D176D58E-55A2-D880-C93D-3FE8108C3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700588"/>
            <a:ext cx="939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l-GR" altLang="en-US"/>
          </a:p>
          <a:p>
            <a:r>
              <a:rPr lang="el-GR" altLang="en-US"/>
              <a:t>2</a:t>
            </a:r>
            <a:r>
              <a:rPr lang="en-US" altLang="en-US"/>
              <a:t> </a:t>
            </a:r>
            <a:r>
              <a:rPr lang="el-GR" altLang="en-US" baseline="-25000"/>
              <a:t>3/4 </a:t>
            </a:r>
            <a:r>
              <a:rPr lang="en-US" altLang="en-US"/>
              <a:t> </a:t>
            </a:r>
            <a:r>
              <a:rPr lang="el-GR" altLang="en-US">
                <a:sym typeface="Wingdings" pitchFamily="2" charset="2"/>
              </a:rPr>
              <a:t></a:t>
            </a:r>
          </a:p>
          <a:p>
            <a:r>
              <a:rPr lang="el-GR" altLang="en-US" baseline="-25000">
                <a:sym typeface="Wingdings" pitchFamily="2" charset="2"/>
              </a:rPr>
              <a:t>5/16 </a:t>
            </a:r>
            <a:r>
              <a:rPr lang="en-US" altLang="en-US" baseline="-25000">
                <a:sym typeface="Wingdings" pitchFamily="2" charset="2"/>
              </a:rPr>
              <a:t> </a:t>
            </a:r>
            <a:r>
              <a:rPr lang="el-GR" altLang="en-US">
                <a:sym typeface="Wingdings" pitchFamily="2" charset="2"/>
              </a:rPr>
              <a:t></a:t>
            </a:r>
            <a:endParaRPr lang="el-GR" altLang="en-US"/>
          </a:p>
        </p:txBody>
      </p:sp>
      <p:sp>
        <p:nvSpPr>
          <p:cNvPr id="418822" name="Text Box 6">
            <a:extLst>
              <a:ext uri="{FF2B5EF4-FFF2-40B4-BE49-F238E27FC236}">
                <a16:creationId xmlns:a16="http://schemas.microsoft.com/office/drawing/2014/main" id="{9419EF89-B4EA-06B1-84A1-A8E59DD19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6288" y="4627563"/>
            <a:ext cx="1152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l-GR" altLang="en-US"/>
          </a:p>
          <a:p>
            <a:r>
              <a:rPr lang="el-GR" altLang="en-US"/>
              <a:t>1010.001</a:t>
            </a:r>
            <a:endParaRPr lang="el-GR" altLang="en-US">
              <a:sym typeface="Wingdings" pitchFamily="2" charset="2"/>
            </a:endParaRPr>
          </a:p>
          <a:p>
            <a:r>
              <a:rPr lang="el-GR" altLang="en-US">
                <a:sym typeface="Wingdings" pitchFamily="2" charset="2"/>
              </a:rPr>
              <a:t>+    1.101</a:t>
            </a:r>
            <a:endParaRPr lang="el-GR" altLang="en-US"/>
          </a:p>
        </p:txBody>
      </p:sp>
      <p:sp>
        <p:nvSpPr>
          <p:cNvPr id="418823" name="Rectangle 7">
            <a:extLst>
              <a:ext uri="{FF2B5EF4-FFF2-40B4-BE49-F238E27FC236}">
                <a16:creationId xmlns:a16="http://schemas.microsoft.com/office/drawing/2014/main" id="{96752FA4-4149-642E-DBF7-A2CE1DA5A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4863" y="5578475"/>
            <a:ext cx="13462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n-US" b="1">
                <a:latin typeface="Arial" panose="020B0604020202020204" pitchFamily="34" charset="0"/>
              </a:rPr>
              <a:t>-----------</a:t>
            </a:r>
          </a:p>
          <a:p>
            <a:pPr>
              <a:spcBef>
                <a:spcPct val="20000"/>
              </a:spcBef>
            </a:pPr>
            <a:r>
              <a:rPr lang="el-GR" altLang="en-US" b="1">
                <a:latin typeface="Arial" panose="020B0604020202020204" pitchFamily="34" charset="0"/>
              </a:rPr>
              <a:t>1011.110</a:t>
            </a:r>
          </a:p>
          <a:p>
            <a:pPr>
              <a:spcBef>
                <a:spcPct val="20000"/>
              </a:spcBef>
            </a:pPr>
            <a:r>
              <a:rPr lang="el-GR" altLang="en-US" b="1">
                <a:latin typeface="Arial" panose="020B0604020202020204" pitchFamily="34" charset="0"/>
              </a:rPr>
              <a:t>				</a:t>
            </a:r>
          </a:p>
          <a:p>
            <a:pPr>
              <a:spcBef>
                <a:spcPct val="20000"/>
              </a:spcBef>
            </a:pPr>
            <a:endParaRPr lang="el-GR" altLang="en-US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18824" name="Text Box 8">
            <a:extLst>
              <a:ext uri="{FF2B5EF4-FFF2-40B4-BE49-F238E27FC236}">
                <a16:creationId xmlns:a16="http://schemas.microsoft.com/office/drawing/2014/main" id="{7BEF3C49-B42E-5846-9FFB-577E56A0D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3" y="4945063"/>
            <a:ext cx="627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3</a:t>
            </a:r>
            <a:r>
              <a:rPr lang="el-GR" altLang="en-US">
                <a:sym typeface="Wingdings" pitchFamily="2" charset="2"/>
              </a:rPr>
              <a:t> ¼</a:t>
            </a:r>
          </a:p>
          <a:p>
            <a:r>
              <a:rPr lang="el-GR" altLang="en-US">
                <a:sym typeface="Wingdings" pitchFamily="2" charset="2"/>
              </a:rPr>
              <a:t>5</a:t>
            </a:r>
            <a:r>
              <a:rPr lang="en-US" altLang="en-US">
                <a:sym typeface="Wingdings" pitchFamily="2" charset="2"/>
              </a:rPr>
              <a:t> </a:t>
            </a:r>
            <a:r>
              <a:rPr lang="en-US" altLang="en-US" baseline="-25000">
                <a:sym typeface="Wingdings" pitchFamily="2" charset="2"/>
              </a:rPr>
              <a:t>7/8 </a:t>
            </a:r>
            <a:endParaRPr lang="el-GR" altLang="en-US" baseline="-25000">
              <a:sym typeface="Wingdings" pitchFamily="2" charset="2"/>
            </a:endParaRPr>
          </a:p>
        </p:txBody>
      </p:sp>
      <p:sp>
        <p:nvSpPr>
          <p:cNvPr id="418825" name="Text Box 9">
            <a:extLst>
              <a:ext uri="{FF2B5EF4-FFF2-40B4-BE49-F238E27FC236}">
                <a16:creationId xmlns:a16="http://schemas.microsoft.com/office/drawing/2014/main" id="{9D2274C4-835E-5ADA-E466-886AB1ED6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788" y="5002213"/>
            <a:ext cx="882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10.11</a:t>
            </a:r>
          </a:p>
          <a:p>
            <a:r>
              <a:rPr lang="el-GR" altLang="en-US"/>
              <a:t>0.0101</a:t>
            </a:r>
            <a:endParaRPr lang="el-GR" altLang="en-US" baseline="30000">
              <a:sym typeface="Wingdings" pitchFamily="2" charset="2"/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id="{98F3B240-6C97-F507-0A99-A0C532107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8" y="4421188"/>
            <a:ext cx="1743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>
                <a:solidFill>
                  <a:schemeClr val="hlink"/>
                </a:solidFill>
              </a:rPr>
              <a:t>Παραδείγματα:</a:t>
            </a: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C4094079-E5B8-C244-D3F8-B82A9D72A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88" y="401955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l-G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8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8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8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8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8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88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8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8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21" grpId="0"/>
      <p:bldP spid="418822" grpId="0"/>
      <p:bldP spid="4188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E4CE5675-1F85-67AE-93AD-6EA04157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DF453E6-FDEA-0B4B-B854-2B9453BF32A3}" type="slidenum">
              <a:rPr lang="en-US" altLang="en-US" sz="1000" smtClean="0">
                <a:solidFill>
                  <a:schemeClr val="bg1"/>
                </a:solidFill>
              </a:rPr>
              <a:pPr/>
              <a:t>4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419842" name="Rectangle 2">
            <a:extLst>
              <a:ext uri="{FF2B5EF4-FFF2-40B4-BE49-F238E27FC236}">
                <a16:creationId xmlns:a16="http://schemas.microsoft.com/office/drawing/2014/main" id="{54A3A209-FA11-996C-9948-621EA9FC5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Συμπλήρωμα ως προς 2</a:t>
            </a:r>
          </a:p>
        </p:txBody>
      </p:sp>
      <p:pic>
        <p:nvPicPr>
          <p:cNvPr id="21507" name="Picture 3" descr="msoEB85B">
            <a:extLst>
              <a:ext uri="{FF2B5EF4-FFF2-40B4-BE49-F238E27FC236}">
                <a16:creationId xmlns:a16="http://schemas.microsoft.com/office/drawing/2014/main" id="{89230F06-5CD0-A2B0-3C61-ED7ACE191E9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62"/>
          <a:stretch>
            <a:fillRect/>
          </a:stretch>
        </p:blipFill>
        <p:spPr>
          <a:xfrm>
            <a:off x="1755775" y="1068388"/>
            <a:ext cx="6253163" cy="5267325"/>
          </a:xfrm>
          <a:noFill/>
        </p:spPr>
      </p:pic>
      <p:sp>
        <p:nvSpPr>
          <p:cNvPr id="21508" name="Oval 4">
            <a:extLst>
              <a:ext uri="{FF2B5EF4-FFF2-40B4-BE49-F238E27FC236}">
                <a16:creationId xmlns:a16="http://schemas.microsoft.com/office/drawing/2014/main" id="{6C338048-3528-DC08-86CA-861F7F91B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3716338"/>
            <a:ext cx="261938" cy="231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5290FB1C-822D-7396-FF18-9ED559B3F3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2250" y="3933825"/>
            <a:ext cx="625475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23A84142-BD2B-66FC-8A4F-3593C32E8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4310063"/>
            <a:ext cx="979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Sign bit</a:t>
            </a:r>
            <a:endParaRPr lang="el-GR" altLang="en-US"/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F07991B2-5AB3-82DD-BDC8-7780E4EE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5762625"/>
            <a:ext cx="4926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>
                <a:solidFill>
                  <a:schemeClr val="accent2"/>
                </a:solidFill>
              </a:rPr>
              <a:t>Συμπλήρωμα ενός αριθμού: π.χ., 0110 &amp; 1001</a:t>
            </a:r>
          </a:p>
        </p:txBody>
      </p:sp>
      <p:sp>
        <p:nvSpPr>
          <p:cNvPr id="21512" name="AutoShape 8">
            <a:extLst>
              <a:ext uri="{FF2B5EF4-FFF2-40B4-BE49-F238E27FC236}">
                <a16:creationId xmlns:a16="http://schemas.microsoft.com/office/drawing/2014/main" id="{4830EABC-0578-12A5-4C5C-271D565154D8}"/>
              </a:ext>
            </a:extLst>
          </p:cNvPr>
          <p:cNvSpPr>
            <a:spLocks/>
          </p:cNvSpPr>
          <p:nvPr/>
        </p:nvSpPr>
        <p:spPr bwMode="auto">
          <a:xfrm>
            <a:off x="7208838" y="3338513"/>
            <a:ext cx="290512" cy="1146175"/>
          </a:xfrm>
          <a:prstGeom prst="rightBracket">
            <a:avLst>
              <a:gd name="adj" fmla="val 328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E674E051-DA46-1F91-2A53-34BED7353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6963" y="3338513"/>
            <a:ext cx="1431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Αλλαγή</a:t>
            </a:r>
          </a:p>
          <a:p>
            <a:r>
              <a:rPr lang="el-GR" altLang="en-US"/>
              <a:t>μετά τον </a:t>
            </a:r>
          </a:p>
          <a:p>
            <a:r>
              <a:rPr lang="el-GR" altLang="en-US"/>
              <a:t>πρώτο άσσο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>
            <a:extLst>
              <a:ext uri="{FF2B5EF4-FFF2-40B4-BE49-F238E27FC236}">
                <a16:creationId xmlns:a16="http://schemas.microsoft.com/office/drawing/2014/main" id="{C731A91E-271A-104D-414E-7222C7D86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4D35BAC-F102-D54A-A19E-789F683CDC45}" type="slidenum">
              <a:rPr lang="en-US" altLang="en-US" sz="1000" smtClean="0">
                <a:solidFill>
                  <a:schemeClr val="bg1"/>
                </a:solidFill>
              </a:rPr>
              <a:pPr/>
              <a:t>5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pic>
        <p:nvPicPr>
          <p:cNvPr id="22530" name="Picture 2" descr="msoF4287">
            <a:extLst>
              <a:ext uri="{FF2B5EF4-FFF2-40B4-BE49-F238E27FC236}">
                <a16:creationId xmlns:a16="http://schemas.microsoft.com/office/drawing/2014/main" id="{F658020D-E58B-FA7E-5FC6-9CB4640BF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59"/>
          <a:stretch>
            <a:fillRect/>
          </a:stretch>
        </p:blipFill>
        <p:spPr bwMode="auto">
          <a:xfrm rot="-126092">
            <a:off x="1447800" y="1565275"/>
            <a:ext cx="7334250" cy="413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5987" name="Rectangle 3">
            <a:extLst>
              <a:ext uri="{FF2B5EF4-FFF2-40B4-BE49-F238E27FC236}">
                <a16:creationId xmlns:a16="http://schemas.microsoft.com/office/drawing/2014/main" id="{6D8394FF-56FB-734B-74FE-F9A74793C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9144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bg1">
                <a:alpha val="74997"/>
              </a:schemeClr>
            </a:outerShdw>
          </a:effec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l-GR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Ε</a:t>
            </a:r>
            <a:r>
              <a:rPr lang="en-US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xcess</a:t>
            </a:r>
            <a:r>
              <a:rPr lang="el-GR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>
            <a:extLst>
              <a:ext uri="{FF2B5EF4-FFF2-40B4-BE49-F238E27FC236}">
                <a16:creationId xmlns:a16="http://schemas.microsoft.com/office/drawing/2014/main" id="{130F281B-E472-9C53-FB51-FA38F6C96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89FDE9F-3F6A-2445-9CBF-FD3D9A2D47C6}" type="slidenum">
              <a:rPr lang="en-US" altLang="en-US" sz="1000" smtClean="0">
                <a:solidFill>
                  <a:schemeClr val="bg1"/>
                </a:solidFill>
              </a:rPr>
              <a:pPr/>
              <a:t>6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pic>
        <p:nvPicPr>
          <p:cNvPr id="23554" name="Picture 2" descr="mso21844">
            <a:extLst>
              <a:ext uri="{FF2B5EF4-FFF2-40B4-BE49-F238E27FC236}">
                <a16:creationId xmlns:a16="http://schemas.microsoft.com/office/drawing/2014/main" id="{F725149A-719C-E6CA-8574-4ADB273AB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42" t="18547" r="9474" b="38454"/>
          <a:stretch>
            <a:fillRect/>
          </a:stretch>
        </p:blipFill>
        <p:spPr bwMode="auto">
          <a:xfrm>
            <a:off x="1806575" y="1166813"/>
            <a:ext cx="5810250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7011" name="Rectangle 3">
            <a:extLst>
              <a:ext uri="{FF2B5EF4-FFF2-40B4-BE49-F238E27FC236}">
                <a16:creationId xmlns:a16="http://schemas.microsoft.com/office/drawing/2014/main" id="{52F1DF1D-F1EF-AAC7-258D-7A95F08C1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0"/>
            <a:ext cx="8534400" cy="9144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chemeClr val="bg1">
                <a:alpha val="74997"/>
              </a:schemeClr>
            </a:outerShdw>
          </a:effec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l-GR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Αναπαράσταση κινητής υποδιαστολής</a:t>
            </a:r>
            <a:br>
              <a:rPr lang="el-GR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l-GR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(</a:t>
            </a:r>
            <a:r>
              <a:rPr lang="en-US" alt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floating point representation)</a:t>
            </a:r>
            <a:endParaRPr lang="el-GR" altLang="en-US" sz="28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27012" name="Text Box 4">
            <a:extLst>
              <a:ext uri="{FF2B5EF4-FFF2-40B4-BE49-F238E27FC236}">
                <a16:creationId xmlns:a16="http://schemas.microsoft.com/office/drawing/2014/main" id="{14C2BE22-9692-E7AA-EFE9-845E2B6E9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" y="3309938"/>
            <a:ext cx="75707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>
                <a:solidFill>
                  <a:schemeClr val="hlink"/>
                </a:solidFill>
              </a:rPr>
              <a:t>01101011:</a:t>
            </a:r>
          </a:p>
          <a:p>
            <a:r>
              <a:rPr lang="el-GR" altLang="en-US">
                <a:solidFill>
                  <a:schemeClr val="hlink"/>
                </a:solidFill>
              </a:rPr>
              <a:t>1: </a:t>
            </a:r>
            <a:r>
              <a:rPr lang="en-US" altLang="en-US">
                <a:solidFill>
                  <a:schemeClr val="hlink"/>
                </a:solidFill>
              </a:rPr>
              <a:t>Exponent 110 (excess - 4) notation = 2</a:t>
            </a:r>
          </a:p>
          <a:p>
            <a:r>
              <a:rPr lang="en-US" altLang="en-US">
                <a:solidFill>
                  <a:schemeClr val="hlink"/>
                </a:solidFill>
              </a:rPr>
              <a:t>    Mantissa: .1011</a:t>
            </a:r>
          </a:p>
          <a:p>
            <a:r>
              <a:rPr lang="en-US" altLang="en-US">
                <a:solidFill>
                  <a:schemeClr val="hlink"/>
                </a:solidFill>
              </a:rPr>
              <a:t>2. Mantissa: 10.11 = 2</a:t>
            </a:r>
            <a:r>
              <a:rPr lang="el-GR" altLang="en-US">
                <a:solidFill>
                  <a:schemeClr val="hlink"/>
                </a:solidFill>
              </a:rPr>
              <a:t> </a:t>
            </a:r>
            <a:r>
              <a:rPr lang="en-US" altLang="en-US" baseline="30000">
                <a:solidFill>
                  <a:schemeClr val="hlink"/>
                </a:solidFill>
              </a:rPr>
              <a:t>3/4</a:t>
            </a:r>
          </a:p>
          <a:p>
            <a:r>
              <a:rPr lang="en-US" altLang="en-US">
                <a:solidFill>
                  <a:schemeClr val="hlink"/>
                </a:solidFill>
              </a:rPr>
              <a:t>3. +2 3/4 </a:t>
            </a:r>
            <a:endParaRPr lang="el-GR" altLang="en-US">
              <a:solidFill>
                <a:schemeClr val="hlink"/>
              </a:solidFill>
            </a:endParaRPr>
          </a:p>
        </p:txBody>
      </p:sp>
      <p:sp>
        <p:nvSpPr>
          <p:cNvPr id="427013" name="Text Box 5">
            <a:extLst>
              <a:ext uri="{FF2B5EF4-FFF2-40B4-BE49-F238E27FC236}">
                <a16:creationId xmlns:a16="http://schemas.microsoft.com/office/drawing/2014/main" id="{123D92E3-1622-0B9C-ECCE-21B76CE2C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3" y="4976813"/>
            <a:ext cx="7570787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>
                <a:solidFill>
                  <a:schemeClr val="hlink"/>
                </a:solidFill>
              </a:rPr>
              <a:t>10111100:</a:t>
            </a:r>
          </a:p>
          <a:p>
            <a:r>
              <a:rPr lang="el-GR" altLang="en-US">
                <a:solidFill>
                  <a:schemeClr val="hlink"/>
                </a:solidFill>
              </a:rPr>
              <a:t>1: </a:t>
            </a:r>
            <a:r>
              <a:rPr lang="en-US" altLang="en-US">
                <a:solidFill>
                  <a:schemeClr val="hlink"/>
                </a:solidFill>
              </a:rPr>
              <a:t>Exponent </a:t>
            </a:r>
            <a:r>
              <a:rPr lang="el-GR" altLang="en-US">
                <a:solidFill>
                  <a:schemeClr val="hlink"/>
                </a:solidFill>
              </a:rPr>
              <a:t>011</a:t>
            </a:r>
            <a:r>
              <a:rPr lang="en-US" altLang="en-US">
                <a:solidFill>
                  <a:schemeClr val="hlink"/>
                </a:solidFill>
              </a:rPr>
              <a:t> (excess - 4) notation = </a:t>
            </a:r>
            <a:r>
              <a:rPr lang="el-GR" altLang="en-US">
                <a:solidFill>
                  <a:schemeClr val="hlink"/>
                </a:solidFill>
              </a:rPr>
              <a:t>-1</a:t>
            </a:r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>
                <a:solidFill>
                  <a:schemeClr val="hlink"/>
                </a:solidFill>
              </a:rPr>
              <a:t>    Mantissa: .</a:t>
            </a:r>
            <a:r>
              <a:rPr lang="el-GR" altLang="en-US">
                <a:solidFill>
                  <a:schemeClr val="hlink"/>
                </a:solidFill>
              </a:rPr>
              <a:t>1100</a:t>
            </a:r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>
                <a:solidFill>
                  <a:schemeClr val="hlink"/>
                </a:solidFill>
              </a:rPr>
              <a:t>2. Mantissa: </a:t>
            </a:r>
            <a:r>
              <a:rPr lang="el-GR" altLang="en-US">
                <a:solidFill>
                  <a:schemeClr val="hlink"/>
                </a:solidFill>
              </a:rPr>
              <a:t>.01</a:t>
            </a:r>
            <a:r>
              <a:rPr lang="en-US" altLang="en-US">
                <a:solidFill>
                  <a:schemeClr val="hlink"/>
                </a:solidFill>
              </a:rPr>
              <a:t>10</a:t>
            </a:r>
            <a:r>
              <a:rPr lang="el-GR" altLang="en-US">
                <a:solidFill>
                  <a:schemeClr val="hlink"/>
                </a:solidFill>
              </a:rPr>
              <a:t>0</a:t>
            </a:r>
            <a:r>
              <a:rPr lang="en-US" altLang="en-US">
                <a:solidFill>
                  <a:schemeClr val="hlink"/>
                </a:solidFill>
              </a:rPr>
              <a:t> = 3/8</a:t>
            </a:r>
          </a:p>
          <a:p>
            <a:r>
              <a:rPr lang="en-US" altLang="en-US">
                <a:solidFill>
                  <a:schemeClr val="hlink"/>
                </a:solidFill>
              </a:rPr>
              <a:t>3. </a:t>
            </a:r>
            <a:r>
              <a:rPr lang="el-GR" altLang="en-US">
                <a:solidFill>
                  <a:schemeClr val="hlink"/>
                </a:solidFill>
              </a:rPr>
              <a:t>-</a:t>
            </a:r>
            <a:r>
              <a:rPr lang="en-US" altLang="en-US">
                <a:solidFill>
                  <a:schemeClr val="hlink"/>
                </a:solidFill>
              </a:rPr>
              <a:t>3/8</a:t>
            </a:r>
            <a:endParaRPr lang="el-GR" altLang="en-US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7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7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7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7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7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7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7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7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7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8C8DC574-AD96-AE9C-6367-FF6E1F758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CCDA8F0-CE09-BA46-9C58-16E30685724E}" type="slidenum">
              <a:rPr lang="en-US" altLang="en-US" sz="1000" smtClean="0">
                <a:solidFill>
                  <a:schemeClr val="bg1"/>
                </a:solidFill>
              </a:rPr>
              <a:pPr/>
              <a:t>7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430082" name="Rectangle 2">
            <a:extLst>
              <a:ext uri="{FF2B5EF4-FFF2-40B4-BE49-F238E27FC236}">
                <a16:creationId xmlns:a16="http://schemas.microsoft.com/office/drawing/2014/main" id="{7187C42B-94BE-D7BA-0DDD-94AD5924E2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Λάθη αποκοπής (</a:t>
            </a: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truncation errors)</a:t>
            </a:r>
            <a:b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l-GR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C45B25A-A6C2-8850-7DAD-C5FBCFD85C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534400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l-GR" altLang="en-US">
                <a:ea typeface="ＭＳ Ｐゴシック" panose="020B0600070205080204" pitchFamily="34" charset="-128"/>
              </a:rPr>
              <a:t>2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1/2 </a:t>
            </a:r>
            <a:r>
              <a:rPr lang="el-GR" altLang="en-US">
                <a:ea typeface="ＭＳ Ｐゴシック" panose="020B0600070205080204" pitchFamily="34" charset="-128"/>
              </a:rPr>
              <a:t>+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1/8 </a:t>
            </a:r>
            <a:r>
              <a:rPr lang="el-GR" altLang="en-US">
                <a:ea typeface="ＭＳ Ｐゴシック" panose="020B0600070205080204" pitchFamily="34" charset="-128"/>
              </a:rPr>
              <a:t>+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1/8 </a:t>
            </a:r>
            <a:r>
              <a:rPr lang="el-GR" altLang="en-US">
                <a:ea typeface="ＭＳ Ｐゴシック" panose="020B0600070205080204" pitchFamily="34" charset="-128"/>
              </a:rPr>
              <a:t>= 2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¾</a:t>
            </a:r>
          </a:p>
          <a:p>
            <a:pPr marL="0" indent="0">
              <a:lnSpc>
                <a:spcPct val="90000"/>
              </a:lnSpc>
            </a:pPr>
            <a:endParaRPr lang="el-GR" altLang="en-US" sz="2000" b="0">
              <a:solidFill>
                <a:schemeClr val="hlink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l-GR" altLang="en-US">
                <a:ea typeface="ＭＳ Ｐゴシック" panose="020B0600070205080204" pitchFamily="34" charset="-128"/>
              </a:rPr>
              <a:t>2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½</a:t>
            </a:r>
            <a:r>
              <a:rPr lang="el-GR" altLang="en-US" baseline="30000">
                <a:ea typeface="ＭＳ Ｐゴシック" panose="020B0600070205080204" pitchFamily="34" charset="-128"/>
              </a:rPr>
              <a:t> +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1/8</a:t>
            </a:r>
            <a:r>
              <a:rPr lang="el-GR" altLang="en-US" baseline="30000">
                <a:ea typeface="ＭＳ Ｐゴシック" panose="020B0600070205080204" pitchFamily="34" charset="-128"/>
              </a:rPr>
              <a:t> =</a:t>
            </a:r>
            <a:r>
              <a:rPr lang="el-GR" altLang="en-US">
                <a:ea typeface="ＭＳ Ｐゴシック" panose="020B0600070205080204" pitchFamily="34" charset="-128"/>
              </a:rPr>
              <a:t> 2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5/8 </a:t>
            </a:r>
            <a:r>
              <a:rPr lang="el-GR" altLang="en-US" baseline="30000">
                <a:ea typeface="ＭＳ Ｐゴシック" panose="020B0600070205080204" pitchFamily="34" charset="-128"/>
              </a:rPr>
              <a:t>ή</a:t>
            </a:r>
            <a:r>
              <a:rPr lang="el-GR" altLang="en-US">
                <a:ea typeface="ＭＳ Ｐゴシック" panose="020B0600070205080204" pitchFamily="34" charset="-128"/>
              </a:rPr>
              <a:t> 10.101 αποθήκευση ως </a:t>
            </a:r>
            <a:r>
              <a:rPr lang="el-GR" altLang="en-US" b="0">
                <a:solidFill>
                  <a:schemeClr val="hlink"/>
                </a:solidFill>
                <a:ea typeface="ＭＳ Ｐゴシック" panose="020B0600070205080204" pitchFamily="34" charset="-128"/>
              </a:rPr>
              <a:t>01101010 = 2 ½</a:t>
            </a:r>
            <a:r>
              <a:rPr lang="el-GR" altLang="en-US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l-GR" altLang="en-US">
                <a:ea typeface="ＭＳ Ｐゴシック" panose="020B0600070205080204" pitchFamily="34" charset="-128"/>
              </a:rPr>
              <a:t> Επαναλαμβάνοντας την πράξη παίρνουμε ως τελικό αποτέλεσμα </a:t>
            </a:r>
            <a:r>
              <a:rPr lang="el-GR" altLang="en-US" b="0">
                <a:solidFill>
                  <a:schemeClr val="hlink"/>
                </a:solidFill>
                <a:ea typeface="ＭＳ Ｐゴシック" panose="020B0600070205080204" pitchFamily="34" charset="-128"/>
              </a:rPr>
              <a:t>2 ½</a:t>
            </a:r>
            <a:r>
              <a:rPr lang="el-GR" altLang="en-US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endParaRPr lang="el-GR" altLang="en-US"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l-GR" altLang="en-US">
                <a:ea typeface="ＭＳ Ｐゴシック" panose="020B0600070205080204" pitchFamily="34" charset="-128"/>
              </a:rPr>
              <a:t>Εναλλακτικά μπορούμε να προσθέσουμε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l-GR" altLang="en-US">
                <a:ea typeface="ＭＳ Ｐゴシック" panose="020B0600070205080204" pitchFamily="34" charset="-128"/>
              </a:rPr>
              <a:t>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1/8</a:t>
            </a:r>
            <a:r>
              <a:rPr lang="el-GR" altLang="en-US">
                <a:ea typeface="ＭＳ Ｐゴシック" panose="020B0600070205080204" pitchFamily="34" charset="-128"/>
              </a:rPr>
              <a:t> +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1/8</a:t>
            </a:r>
            <a:r>
              <a:rPr lang="el-GR" altLang="en-US">
                <a:ea typeface="ＭＳ Ｐゴシック" panose="020B0600070205080204" pitchFamily="34" charset="-128"/>
              </a:rPr>
              <a:t> =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2/8</a:t>
            </a:r>
            <a:r>
              <a:rPr lang="el-GR" altLang="en-US">
                <a:ea typeface="ＭＳ Ｐゴシック" panose="020B0600070205080204" pitchFamily="34" charset="-128"/>
              </a:rPr>
              <a:t>=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1/4</a:t>
            </a:r>
            <a:r>
              <a:rPr lang="el-GR" altLang="en-US">
                <a:ea typeface="ＭＳ Ｐゴシック" panose="020B0600070205080204" pitchFamily="34" charset="-128"/>
              </a:rPr>
              <a:t> ή 00111000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l-GR" altLang="en-US">
                <a:ea typeface="ＭＳ Ｐゴシック" panose="020B0600070205080204" pitchFamily="34" charset="-128"/>
              </a:rPr>
              <a:t>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¼</a:t>
            </a:r>
            <a:r>
              <a:rPr lang="el-GR" altLang="en-US">
                <a:ea typeface="ＭＳ Ｐゴシック" panose="020B0600070205080204" pitchFamily="34" charset="-128"/>
              </a:rPr>
              <a:t> + 2</a:t>
            </a:r>
            <a:r>
              <a:rPr lang="el-GR" altLang="en-US" baseline="30000">
                <a:ea typeface="ＭＳ Ｐゴシック" panose="020B0600070205080204" pitchFamily="34" charset="-128"/>
              </a:rPr>
              <a:t>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½</a:t>
            </a:r>
            <a:r>
              <a:rPr lang="en-US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= 01101011 </a:t>
            </a: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ή 2 ¾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l-GR" altLang="en-US" sz="2000" b="0">
              <a:solidFill>
                <a:schemeClr val="hlink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l-GR" altLang="en-US" sz="2000" b="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l-GR" altLang="en-US">
                <a:ea typeface="ＭＳ Ｐゴシック" panose="020B0600070205080204" pitchFamily="34" charset="-128"/>
              </a:rPr>
              <a:t>Πρόβλημα στην πρόσθεση μεγάλων τιμών με μικρές τιμές </a:t>
            </a:r>
            <a:r>
              <a:rPr lang="el-GR" altLang="en-US" sz="1800">
                <a:ea typeface="ＭＳ Ｐゴシック" panose="020B0600070205080204" pitchFamily="34" charset="-128"/>
              </a:rPr>
              <a:t>(σημαντικές επιπτώσεις σε συγκεκριμένες περιπτώσεις π.χ., συστήματα πλοήγησης)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394E3DFC-5B75-F112-9C8A-E1FA08AA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C30A16B-A448-A64D-A554-6250C72E2676}" type="slidenum">
              <a:rPr lang="en-US" altLang="en-US" sz="1000" smtClean="0">
                <a:solidFill>
                  <a:schemeClr val="bg1"/>
                </a:solidFill>
              </a:rPr>
              <a:pPr/>
              <a:t>8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456706" name="Rectangle 2">
            <a:extLst>
              <a:ext uri="{FF2B5EF4-FFF2-40B4-BE49-F238E27FC236}">
                <a16:creationId xmlns:a16="http://schemas.microsoft.com/office/drawing/2014/main" id="{A3578644-2B34-F0F9-1060-CB97EA21B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Η αρχιτεκτονική της μηχανής</a:t>
            </a:r>
          </a:p>
        </p:txBody>
      </p:sp>
      <p:pic>
        <p:nvPicPr>
          <p:cNvPr id="25603" name="Picture 3" descr="mso79B69">
            <a:extLst>
              <a:ext uri="{FF2B5EF4-FFF2-40B4-BE49-F238E27FC236}">
                <a16:creationId xmlns:a16="http://schemas.microsoft.com/office/drawing/2014/main" id="{3723A61B-3761-FBE8-3C51-B18457CBCFA4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4" b="12560"/>
          <a:stretch>
            <a:fillRect/>
          </a:stretch>
        </p:blipFill>
        <p:spPr>
          <a:xfrm>
            <a:off x="442913" y="1111250"/>
            <a:ext cx="7850187" cy="4105275"/>
          </a:xfrm>
          <a:noFill/>
        </p:spPr>
      </p:pic>
      <p:sp>
        <p:nvSpPr>
          <p:cNvPr id="456708" name="Text Box 4">
            <a:extLst>
              <a:ext uri="{FF2B5EF4-FFF2-40B4-BE49-F238E27FC236}">
                <a16:creationId xmlns:a16="http://schemas.microsoft.com/office/drawing/2014/main" id="{7068E484-7AF7-C43F-5065-424EBBF45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5530850"/>
            <a:ext cx="86534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698625" indent="-1698625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l-GR" altLang="en-US"/>
              <a:t>Εντολή 1347 </a:t>
            </a:r>
            <a:r>
              <a:rPr lang="el-GR" altLang="en-US">
                <a:sym typeface="Wingdings" pitchFamily="2" charset="2"/>
              </a:rPr>
              <a:t> </a:t>
            </a:r>
            <a:r>
              <a:rPr lang="en-US" altLang="en-US">
                <a:sym typeface="Wingdings" pitchFamily="2" charset="2"/>
              </a:rPr>
              <a:t>LOAD Register 3</a:t>
            </a:r>
            <a:r>
              <a:rPr lang="el-GR" altLang="en-US">
                <a:sym typeface="Wingdings" pitchFamily="2" charset="2"/>
              </a:rPr>
              <a:t> με τα περιεχόμενα της θέσης μνήμης 47</a:t>
            </a:r>
          </a:p>
          <a:p>
            <a:r>
              <a:rPr lang="el-GR" altLang="en-US">
                <a:sym typeface="Wingdings" pitchFamily="2" charset="2"/>
              </a:rPr>
              <a:t>             70</a:t>
            </a:r>
            <a:r>
              <a:rPr lang="en-US" altLang="en-US">
                <a:sym typeface="Wingdings" pitchFamily="2" charset="2"/>
              </a:rPr>
              <a:t>C5 </a:t>
            </a:r>
            <a:r>
              <a:rPr lang="el-GR" altLang="en-US">
                <a:sym typeface="Wingdings" pitchFamily="2" charset="2"/>
              </a:rPr>
              <a:t>Εκτέλεσε το </a:t>
            </a:r>
            <a:r>
              <a:rPr lang="en-US" altLang="en-US">
                <a:sym typeface="Wingdings" pitchFamily="2" charset="2"/>
              </a:rPr>
              <a:t>OR </a:t>
            </a:r>
            <a:r>
              <a:rPr lang="el-GR" altLang="en-US">
                <a:sym typeface="Wingdings" pitchFamily="2" charset="2"/>
              </a:rPr>
              <a:t>στους καταχωρητές </a:t>
            </a:r>
            <a:r>
              <a:rPr lang="en-US" altLang="en-US">
                <a:sym typeface="Wingdings" pitchFamily="2" charset="2"/>
              </a:rPr>
              <a:t>C &amp; </a:t>
            </a:r>
            <a:r>
              <a:rPr lang="el-GR" altLang="en-US">
                <a:sym typeface="Wingdings" pitchFamily="2" charset="2"/>
              </a:rPr>
              <a:t>5</a:t>
            </a:r>
            <a:r>
              <a:rPr lang="en-US" altLang="en-US">
                <a:sym typeface="Wingdings" pitchFamily="2" charset="2"/>
              </a:rPr>
              <a:t> </a:t>
            </a:r>
            <a:r>
              <a:rPr lang="el-GR" altLang="en-US">
                <a:sym typeface="Wingdings" pitchFamily="2" charset="2"/>
              </a:rPr>
              <a:t>και αποθήκευσε το αποτέλεσμα στη θέση 0</a:t>
            </a:r>
            <a:endParaRPr lang="el-GR" altLang="en-US"/>
          </a:p>
        </p:txBody>
      </p:sp>
      <p:sp>
        <p:nvSpPr>
          <p:cNvPr id="25605" name="TextBox 3">
            <a:extLst>
              <a:ext uri="{FF2B5EF4-FFF2-40B4-BE49-F238E27FC236}">
                <a16:creationId xmlns:a16="http://schemas.microsoft.com/office/drawing/2014/main" id="{00DD7479-0BBC-722D-5FF6-9CF27DB47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2328863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</a:t>
            </a:r>
          </a:p>
        </p:txBody>
      </p:sp>
      <p:sp>
        <p:nvSpPr>
          <p:cNvPr id="25606" name="TextBox 14">
            <a:extLst>
              <a:ext uri="{FF2B5EF4-FFF2-40B4-BE49-F238E27FC236}">
                <a16:creationId xmlns:a16="http://schemas.microsoft.com/office/drawing/2014/main" id="{EA581E43-0D39-364C-B040-77EE789A3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2843213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</a:t>
            </a:r>
          </a:p>
        </p:txBody>
      </p:sp>
      <p:sp>
        <p:nvSpPr>
          <p:cNvPr id="25607" name="TextBox 15">
            <a:extLst>
              <a:ext uri="{FF2B5EF4-FFF2-40B4-BE49-F238E27FC236}">
                <a16:creationId xmlns:a16="http://schemas.microsoft.com/office/drawing/2014/main" id="{FBB54945-56A3-8647-2AAF-1AA13EB55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3373438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</a:t>
            </a:r>
          </a:p>
        </p:txBody>
      </p:sp>
      <p:sp>
        <p:nvSpPr>
          <p:cNvPr id="25608" name="TextBox 16">
            <a:extLst>
              <a:ext uri="{FF2B5EF4-FFF2-40B4-BE49-F238E27FC236}">
                <a16:creationId xmlns:a16="http://schemas.microsoft.com/office/drawing/2014/main" id="{FD92C996-C54A-851D-E230-A8115A123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25" y="4468813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R</a:t>
            </a:r>
          </a:p>
        </p:txBody>
      </p:sp>
      <p:sp>
        <p:nvSpPr>
          <p:cNvPr id="25609" name="TextBox 4">
            <a:extLst>
              <a:ext uri="{FF2B5EF4-FFF2-40B4-BE49-F238E27FC236}">
                <a16:creationId xmlns:a16="http://schemas.microsoft.com/office/drawing/2014/main" id="{05B0444D-461E-FDF2-1EB0-B774843D1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249488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mem</a:t>
            </a:r>
          </a:p>
        </p:txBody>
      </p:sp>
      <p:sp>
        <p:nvSpPr>
          <p:cNvPr id="25610" name="TextBox 18">
            <a:extLst>
              <a:ext uri="{FF2B5EF4-FFF2-40B4-BE49-F238E27FC236}">
                <a16:creationId xmlns:a16="http://schemas.microsoft.com/office/drawing/2014/main" id="{449F82F7-5E90-1E78-C100-DD603557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800350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mem</a:t>
            </a:r>
          </a:p>
        </p:txBody>
      </p:sp>
      <p:sp>
        <p:nvSpPr>
          <p:cNvPr id="25611" name="TextBox 19">
            <a:extLst>
              <a:ext uri="{FF2B5EF4-FFF2-40B4-BE49-F238E27FC236}">
                <a16:creationId xmlns:a16="http://schemas.microsoft.com/office/drawing/2014/main" id="{9AB0E5CE-0C23-1736-0728-4EE5E4DC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3314700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mem</a:t>
            </a:r>
          </a:p>
        </p:txBody>
      </p:sp>
      <p:sp>
        <p:nvSpPr>
          <p:cNvPr id="25612" name="TextBox 20">
            <a:extLst>
              <a:ext uri="{FF2B5EF4-FFF2-40B4-BE49-F238E27FC236}">
                <a16:creationId xmlns:a16="http://schemas.microsoft.com/office/drawing/2014/main" id="{B9ADA383-8FBF-10FC-EAF1-39B0A26D8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13" y="4308475"/>
            <a:ext cx="696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mem</a:t>
            </a:r>
          </a:p>
        </p:txBody>
      </p:sp>
      <p:sp>
        <p:nvSpPr>
          <p:cNvPr id="25613" name="TextBox 21">
            <a:extLst>
              <a:ext uri="{FF2B5EF4-FFF2-40B4-BE49-F238E27FC236}">
                <a16:creationId xmlns:a16="http://schemas.microsoft.com/office/drawing/2014/main" id="{B727A24A-B797-897B-52EA-1C8AD15C8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2975" y="1824038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mem</a:t>
            </a:r>
          </a:p>
        </p:txBody>
      </p:sp>
      <p:sp>
        <p:nvSpPr>
          <p:cNvPr id="25614" name="TextBox 5">
            <a:extLst>
              <a:ext uri="{FF2B5EF4-FFF2-40B4-BE49-F238E27FC236}">
                <a16:creationId xmlns:a16="http://schemas.microsoft.com/office/drawing/2014/main" id="{32C7999F-EB84-4F10-4922-733134B91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038" y="1666875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20</a:t>
            </a:r>
          </a:p>
        </p:txBody>
      </p:sp>
      <p:sp>
        <p:nvSpPr>
          <p:cNvPr id="25615" name="TextBox 23">
            <a:extLst>
              <a:ext uri="{FF2B5EF4-FFF2-40B4-BE49-F238E27FC236}">
                <a16:creationId xmlns:a16="http://schemas.microsoft.com/office/drawing/2014/main" id="{61293D60-32CD-1870-5DF9-EE4972587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0" y="2219325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03</a:t>
            </a:r>
          </a:p>
        </p:txBody>
      </p:sp>
      <p:sp>
        <p:nvSpPr>
          <p:cNvPr id="25616" name="TextBox 24">
            <a:extLst>
              <a:ext uri="{FF2B5EF4-FFF2-40B4-BE49-F238E27FC236}">
                <a16:creationId xmlns:a16="http://schemas.microsoft.com/office/drawing/2014/main" id="{7A46CE57-458B-1984-75BB-555F2802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038" y="27606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21</a:t>
            </a:r>
          </a:p>
        </p:txBody>
      </p:sp>
      <p:sp>
        <p:nvSpPr>
          <p:cNvPr id="25617" name="TextBox 25">
            <a:extLst>
              <a:ext uri="{FF2B5EF4-FFF2-40B4-BE49-F238E27FC236}">
                <a16:creationId xmlns:a16="http://schemas.microsoft.com/office/drawing/2014/main" id="{0657095E-1D1B-B896-6040-EFC110FA8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038" y="3278188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01</a:t>
            </a:r>
          </a:p>
        </p:txBody>
      </p:sp>
      <p:sp>
        <p:nvSpPr>
          <p:cNvPr id="25618" name="TextBox 7">
            <a:extLst>
              <a:ext uri="{FF2B5EF4-FFF2-40B4-BE49-F238E27FC236}">
                <a16:creationId xmlns:a16="http://schemas.microsoft.com/office/drawing/2014/main" id="{21D19C1A-3680-E661-0C6D-BE0663115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963" y="26670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04</a:t>
            </a:r>
          </a:p>
        </p:txBody>
      </p:sp>
      <p:sp>
        <p:nvSpPr>
          <p:cNvPr id="25619" name="TextBox 8">
            <a:extLst>
              <a:ext uri="{FF2B5EF4-FFF2-40B4-BE49-F238E27FC236}">
                <a16:creationId xmlns:a16="http://schemas.microsoft.com/office/drawing/2014/main" id="{382D4722-ABC1-78D0-6ADD-D7C5B1A09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25" y="3897313"/>
            <a:ext cx="696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2101</a:t>
            </a:r>
          </a:p>
        </p:txBody>
      </p:sp>
      <p:sp>
        <p:nvSpPr>
          <p:cNvPr id="25620" name="TextBox 29">
            <a:extLst>
              <a:ext uri="{FF2B5EF4-FFF2-40B4-BE49-F238E27FC236}">
                <a16:creationId xmlns:a16="http://schemas.microsoft.com/office/drawing/2014/main" id="{9AE71CB6-8996-A2A2-4E2C-50D3FFC20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2328863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03</a:t>
            </a:r>
          </a:p>
        </p:txBody>
      </p:sp>
      <p:sp>
        <p:nvSpPr>
          <p:cNvPr id="25621" name="TextBox 30">
            <a:extLst>
              <a:ext uri="{FF2B5EF4-FFF2-40B4-BE49-F238E27FC236}">
                <a16:creationId xmlns:a16="http://schemas.microsoft.com/office/drawing/2014/main" id="{B8A8CA34-50D3-B9CC-8884-93DABC05B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286385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GR"/>
              <a:t>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>
            <a:extLst>
              <a:ext uri="{FF2B5EF4-FFF2-40B4-BE49-F238E27FC236}">
                <a16:creationId xmlns:a16="http://schemas.microsoft.com/office/drawing/2014/main" id="{4CBC0AD7-284A-F760-05E2-417A303DB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8CC69A5-52E1-CA4E-9A61-F278A8B4AE0F}" type="slidenum">
              <a:rPr lang="en-US" altLang="en-US" sz="1000" smtClean="0">
                <a:solidFill>
                  <a:schemeClr val="bg1"/>
                </a:solidFill>
              </a:rPr>
              <a:pPr/>
              <a:t>9</a:t>
            </a:fld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3855E46-D199-6ABA-6EF3-132982D4F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969375" cy="5257800"/>
          </a:xfrm>
        </p:spPr>
        <p:txBody>
          <a:bodyPr/>
          <a:lstStyle/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Op – code        Operand           Description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1	          RXY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LOAD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R with contents of  memory at address XY (Hex)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2                    RXY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LOAD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R with bit pattern XY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3                    RXY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STORE</a:t>
            </a:r>
            <a:r>
              <a:rPr lang="en-US" altLang="en-US" sz="1400" dirty="0">
                <a:ea typeface="ＭＳ Ｐゴシック" panose="020B0600070205080204" pitchFamily="34" charset="-128"/>
              </a:rPr>
              <a:t> contents of R into mem at the address XY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4                    0RS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MOVE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pattern from register R to register S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5                    RST 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ADD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S &amp; register T and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SAVE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result in register R (</a:t>
            </a:r>
            <a:r>
              <a:rPr lang="el-GR" altLang="en-US" sz="1400" dirty="0" err="1">
                <a:ea typeface="ＭＳ Ｐゴシック" panose="020B0600070205080204" pitchFamily="34" charset="-128"/>
              </a:rPr>
              <a:t>συμπ</a:t>
            </a:r>
            <a:r>
              <a:rPr lang="el-GR" altLang="en-US" sz="1400" dirty="0">
                <a:ea typeface="ＭＳ Ｐゴシック" panose="020B0600070205080204" pitchFamily="34" charset="-128"/>
              </a:rPr>
              <a:t>. 2</a:t>
            </a:r>
            <a:r>
              <a:rPr lang="en-US" altLang="en-US" sz="1400" dirty="0">
                <a:ea typeface="ＭＳ Ｐゴシック" panose="020B0600070205080204" pitchFamily="34" charset="-128"/>
              </a:rPr>
              <a:t>)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6                    RST	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ADD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S &amp; register T and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SAVE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result in register R (</a:t>
            </a:r>
            <a:r>
              <a:rPr lang="en-US" altLang="en-US" sz="1400" dirty="0" err="1">
                <a:ea typeface="ＭＳ Ｐゴシック" panose="020B0600070205080204" pitchFamily="34" charset="-128"/>
              </a:rPr>
              <a:t>fl</a:t>
            </a:r>
            <a:r>
              <a:rPr lang="en-US" altLang="en-US" sz="1400" dirty="0">
                <a:ea typeface="ＭＳ Ｐゴシック" panose="020B0600070205080204" pitchFamily="34" charset="-128"/>
              </a:rPr>
              <a:t> point)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7                    RST</a:t>
            </a:r>
            <a:r>
              <a:rPr lang="el-GR" altLang="en-US" sz="1400" dirty="0">
                <a:ea typeface="ＭＳ Ｐゴシック" panose="020B0600070205080204" pitchFamily="34" charset="-128"/>
              </a:rPr>
              <a:t>	</a:t>
            </a:r>
            <a:r>
              <a:rPr lang="en-US" altLang="en-US" sz="1400" dirty="0">
                <a:ea typeface="ＭＳ Ｐゴシック" panose="020B0600070205080204" pitchFamily="34" charset="-128"/>
              </a:rPr>
              <a:t>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OR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S &amp; register T and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SAVE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result in register R 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8                    RST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AND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S &amp; register T and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SAVE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result in register R 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 9                    RST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XOR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S &amp; register T and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SAVE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result in register R 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A                    R0X 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ROTATE</a:t>
            </a:r>
            <a:r>
              <a:rPr lang="en-US" altLang="en-US" sz="1400" dirty="0">
                <a:ea typeface="ＭＳ Ｐゴシック" panose="020B0600070205080204" pitchFamily="34" charset="-128"/>
              </a:rPr>
              <a:t> register R to the right X times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B                    RXY 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JUMP</a:t>
            </a:r>
            <a:r>
              <a:rPr lang="en-US" altLang="en-US" sz="1400" dirty="0">
                <a:ea typeface="ＭＳ Ｐゴシック" panose="020B0600070205080204" pitchFamily="34" charset="-128"/>
              </a:rPr>
              <a:t> to mem XY if R==Reg0</a:t>
            </a:r>
          </a:p>
          <a:p>
            <a:pPr marL="0" indent="0"/>
            <a:r>
              <a:rPr lang="en-US" altLang="en-US" sz="1400" dirty="0">
                <a:ea typeface="ＭＳ Ｐゴシック" panose="020B0600070205080204" pitchFamily="34" charset="-128"/>
              </a:rPr>
              <a:t>      C                    000	               </a:t>
            </a:r>
            <a:r>
              <a:rPr lang="en-US" altLang="en-US" sz="140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HALT</a:t>
            </a:r>
            <a:r>
              <a:rPr lang="en-US" altLang="en-US" sz="1400" dirty="0">
                <a:ea typeface="ＭＳ Ｐゴシック" panose="020B0600070205080204" pitchFamily="34" charset="-128"/>
              </a:rPr>
              <a:t> execution</a:t>
            </a:r>
            <a:endParaRPr lang="el-GR" altLang="en-US" sz="1400" dirty="0">
              <a:ea typeface="ＭＳ Ｐゴシック" panose="020B0600070205080204" pitchFamily="34" charset="-128"/>
            </a:endParaRPr>
          </a:p>
        </p:txBody>
      </p:sp>
      <p:sp>
        <p:nvSpPr>
          <p:cNvPr id="455683" name="Rectangle 3">
            <a:extLst>
              <a:ext uri="{FF2B5EF4-FFF2-40B4-BE49-F238E27FC236}">
                <a16:creationId xmlns:a16="http://schemas.microsoft.com/office/drawing/2014/main" id="{705A5CEB-E6F3-97C3-90F7-14550F81AF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Κωδικοποίηση εντολών μηχανής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l">
  <a:themeElements>
    <a:clrScheme name="Formal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Formal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ormal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rmal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mal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5229</TotalTime>
  <Words>1646</Words>
  <Application>Microsoft Macintosh PowerPoint</Application>
  <PresentationFormat>On-screen Show (4:3)</PresentationFormat>
  <Paragraphs>312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Times New Roman</vt:lpstr>
      <vt:lpstr>ＭＳ Ｐゴシック</vt:lpstr>
      <vt:lpstr>Arial</vt:lpstr>
      <vt:lpstr>Wingdings</vt:lpstr>
      <vt:lpstr>Formal</vt:lpstr>
      <vt:lpstr>PowerPoint Presentation</vt:lpstr>
      <vt:lpstr>Δεκαεξαδική αναπαράσταση</vt:lpstr>
      <vt:lpstr>Αναπαράσταση κλασμάτων σε δυαδική μορφή</vt:lpstr>
      <vt:lpstr>Συμπλήρωμα ως προς 2</vt:lpstr>
      <vt:lpstr>PowerPoint Presentation</vt:lpstr>
      <vt:lpstr>PowerPoint Presentation</vt:lpstr>
      <vt:lpstr>Λάθη αποκοπής (truncation errors) </vt:lpstr>
      <vt:lpstr>Η αρχιτεκτονική της μηχανής</vt:lpstr>
      <vt:lpstr>Κωδικοποίηση εντολών μηχανής</vt:lpstr>
      <vt:lpstr>Κωδικοποίηση εντολών μηχανής</vt:lpstr>
      <vt:lpstr>Κωδικοποίηση εντολών μηχανής</vt:lpstr>
      <vt:lpstr>Κωδικοποίηση εντολών μηχανής</vt:lpstr>
      <vt:lpstr>Κωδικοποίηση εντολών μηχανής</vt:lpstr>
      <vt:lpstr>Κωδικοποίηση εντολών μηχανής</vt:lpstr>
      <vt:lpstr>Πρόσθεσε το 12 με το 5 (δεκαδικά) και βάλε το αποτέλεσμα στη μνήμη στη θέση 03</vt:lpstr>
      <vt:lpstr>Υπολόγισε το χ2</vt:lpstr>
      <vt:lpstr>Κωδικοποίηση εντολών μηχανής</vt:lpstr>
      <vt:lpstr>PowerPoint Presentation</vt:lpstr>
      <vt:lpstr>PowerPoint Presentation</vt:lpstr>
      <vt:lpstr>Ερώτηση 6</vt:lpstr>
      <vt:lpstr>Ερώτηση 7</vt:lpstr>
    </vt:vector>
  </TitlesOfParts>
  <Company>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Alexandros Kaloxylos</dc:creator>
  <cp:lastModifiedBy>Alexandros Kaloxylos</cp:lastModifiedBy>
  <cp:revision>226</cp:revision>
  <cp:lastPrinted>2001-05-09T20:57:21Z</cp:lastPrinted>
  <dcterms:created xsi:type="dcterms:W3CDTF">2001-05-09T07:44:35Z</dcterms:created>
  <dcterms:modified xsi:type="dcterms:W3CDTF">2023-11-24T09:30:34Z</dcterms:modified>
</cp:coreProperties>
</file>