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84" r:id="rId5"/>
    <p:sldId id="285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5A4A-E99D-43A3-AB69-48FD066A0149}" type="datetimeFigureOut">
              <a:rPr lang="el-GR" smtClean="0"/>
              <a:t>20/4/2017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DE68-45DA-4988-BFC8-F53E55D0CF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651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5A4A-E99D-43A3-AB69-48FD066A0149}" type="datetimeFigureOut">
              <a:rPr lang="el-GR" smtClean="0"/>
              <a:t>20/4/2017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DE68-45DA-4988-BFC8-F53E55D0CF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8302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5A4A-E99D-43A3-AB69-48FD066A0149}" type="datetimeFigureOut">
              <a:rPr lang="el-GR" smtClean="0"/>
              <a:t>20/4/2017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DE68-45DA-4988-BFC8-F53E55D0CF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497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5A4A-E99D-43A3-AB69-48FD066A0149}" type="datetimeFigureOut">
              <a:rPr lang="el-GR" smtClean="0"/>
              <a:t>20/4/2017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DE68-45DA-4988-BFC8-F53E55D0CF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270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5A4A-E99D-43A3-AB69-48FD066A0149}" type="datetimeFigureOut">
              <a:rPr lang="el-GR" smtClean="0"/>
              <a:t>20/4/2017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DE68-45DA-4988-BFC8-F53E55D0CF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614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5A4A-E99D-43A3-AB69-48FD066A0149}" type="datetimeFigureOut">
              <a:rPr lang="el-GR" smtClean="0"/>
              <a:t>20/4/2017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DE68-45DA-4988-BFC8-F53E55D0CF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322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5A4A-E99D-43A3-AB69-48FD066A0149}" type="datetimeFigureOut">
              <a:rPr lang="el-GR" smtClean="0"/>
              <a:t>20/4/2017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DE68-45DA-4988-BFC8-F53E55D0CF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725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5A4A-E99D-43A3-AB69-48FD066A0149}" type="datetimeFigureOut">
              <a:rPr lang="el-GR" smtClean="0"/>
              <a:t>20/4/2017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DE68-45DA-4988-BFC8-F53E55D0CF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089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5A4A-E99D-43A3-AB69-48FD066A0149}" type="datetimeFigureOut">
              <a:rPr lang="el-GR" smtClean="0"/>
              <a:t>20/4/2017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DE68-45DA-4988-BFC8-F53E55D0CF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295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5A4A-E99D-43A3-AB69-48FD066A0149}" type="datetimeFigureOut">
              <a:rPr lang="el-GR" smtClean="0"/>
              <a:t>20/4/2017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DE68-45DA-4988-BFC8-F53E55D0CF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9230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5A4A-E99D-43A3-AB69-48FD066A0149}" type="datetimeFigureOut">
              <a:rPr lang="el-GR" smtClean="0"/>
              <a:t>20/4/2017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DE68-45DA-4988-BFC8-F53E55D0CF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2903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85A4A-E99D-43A3-AB69-48FD066A0149}" type="datetimeFigureOut">
              <a:rPr lang="el-GR" smtClean="0"/>
              <a:t>20/4/2017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ADE68-45DA-4988-BFC8-F53E55D0CF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240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55576" y="427322"/>
            <a:ext cx="7772400" cy="1470025"/>
          </a:xfrm>
        </p:spPr>
        <p:txBody>
          <a:bodyPr/>
          <a:lstStyle/>
          <a:p>
            <a:r>
              <a:rPr lang="el-GR" dirty="0" smtClean="0"/>
              <a:t>ΜΕΛΕΤΗ ΚΑΙ ΕΓΚΑΤΑΣΤΑΣΗ</a:t>
            </a:r>
            <a:br>
              <a:rPr lang="el-GR" dirty="0" smtClean="0"/>
            </a:br>
            <a:r>
              <a:rPr lang="el-GR" dirty="0" smtClean="0"/>
              <a:t>ΚΙΝΗΤΗΡΩΝ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87624" y="4734719"/>
            <a:ext cx="6400800" cy="17526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ΣΤΗΝ ΠΡΑΞΗ ΧΡΗΣΙΜΟΠΟΙΟΥΝΤΑΙ ΑΣΥΓΧΡΟΝΟΙ ΚΙΝΗΤΗΡΕΣ ΜΙΑΣ Η ΠΟΛΛΩΝ ΤΑΧΥΤΗΤΩΝ</a:t>
            </a:r>
            <a:endParaRPr lang="el-G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04" y="1700808"/>
            <a:ext cx="39147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8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l-GR" sz="3200" dirty="0" smtClean="0"/>
              <a:t>ΡΥΘΜΙΣΗ ΣΤΡΟΦΩΝ ΤΡΙΦΑΣΙΚΟΥ ΚΙΝΗΤΗΡΑ</a:t>
            </a:r>
            <a:endParaRPr lang="el-G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l-GR" sz="2400" dirty="0" smtClean="0"/>
                  <a:t>Με χρήση </a:t>
                </a:r>
                <a:r>
                  <a:rPr lang="el-GR" sz="2400" dirty="0" err="1" smtClean="0"/>
                  <a:t>αντιστροφέα</a:t>
                </a:r>
                <a:r>
                  <a:rPr lang="el-GR" sz="2400" dirty="0" smtClean="0"/>
                  <a:t> </a:t>
                </a:r>
                <a:r>
                  <a:rPr lang="en-US" sz="2400" dirty="0" smtClean="0"/>
                  <a:t>(inverter)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l-GR" sz="2400" dirty="0" smtClean="0"/>
                  <a:t>Αρχή λειτουργίας : μεταβολή τάσης αναλογικά με μεταβολή της συχνότητας ώστε να ισχύει:</a:t>
                </a:r>
                <a:endParaRPr lang="en-US" sz="2400" dirty="0" smtClean="0"/>
              </a:p>
              <a:p>
                <a:pPr marL="0" indent="0">
                  <a:buNone/>
                </a:pPr>
                <a:endParaRPr lang="el-GR" sz="2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𝑈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𝑓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l-GR" sz="2400" b="0" i="1" smtClean="0">
                          <a:latin typeface="Cambria Math"/>
                        </a:rPr>
                        <m:t>𝜎𝜏𝛼𝜃𝜀𝜌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/>
                        </a:rPr>
                        <m:t>ό</m:t>
                      </m:r>
                    </m:oMath>
                  </m:oMathPara>
                </a14:m>
                <a:endParaRPr lang="el-GR" sz="2400" dirty="0"/>
              </a:p>
              <a:p>
                <a:pPr marL="0" indent="0">
                  <a:buNone/>
                </a:pPr>
                <a:endParaRPr lang="el-GR" sz="2400" dirty="0" smtClean="0"/>
              </a:p>
              <a:p>
                <a:pPr marL="0" indent="0">
                  <a:buNone/>
                </a:pPr>
                <a:r>
                  <a:rPr lang="el-GR" sz="2400" dirty="0" smtClean="0"/>
                  <a:t>             Τι συμβαίνει στον κινητήρα όταν μεταβάλλουμε τις στροφές του πέραν των ονομαστικών;</a:t>
                </a:r>
                <a:endParaRPr lang="el-GR" sz="2400" dirty="0"/>
              </a:p>
            </p:txBody>
          </p:sp>
        </mc:Choice>
        <mc:Fallback xmlns=""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11" t="-1078" r="-37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Απαγορευτικό σήμα 3"/>
          <p:cNvSpPr/>
          <p:nvPr/>
        </p:nvSpPr>
        <p:spPr>
          <a:xfrm>
            <a:off x="730424" y="4789334"/>
            <a:ext cx="457200" cy="457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3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ΕΚΚΙΝΗΣΗ ΑΣΥΓΧΡΟΝΩΝ ΚΙΝΗΤΗΡΩΝ ΚΛΩΒΟΥ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el-GR" dirty="0" err="1" smtClean="0"/>
              <a:t>Ιεκκ</a:t>
            </a:r>
            <a:r>
              <a:rPr lang="el-GR" dirty="0" smtClean="0"/>
              <a:t> = 4-8 </a:t>
            </a:r>
            <a:r>
              <a:rPr lang="el-GR" dirty="0" err="1" smtClean="0"/>
              <a:t>Ιον</a:t>
            </a:r>
            <a:endParaRPr lang="el-GR" dirty="0" smtClean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4888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95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ΕΙΔΗ ΕΚΚΙΝΗΣΕΩΝ ΑΝΑΛΟΓΑ ΜΕ ΤΟ ΦΟΡΤΙΟ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04656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Κατά την εκκίνηση οι απώλειες φθάνουν μέχρι και 40 φορές τις απώλειες σε κανονική λειτουργία</a:t>
            </a:r>
          </a:p>
          <a:p>
            <a:pPr marL="0" indent="0">
              <a:buNone/>
            </a:pPr>
            <a:endParaRPr lang="el-GR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84887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7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ΤΡΟΠΟΙ ΕΚΚΙΝΗΣΗΣ ΚΙΝΗΤΗΡΩΝ ΣΤΗ ΧΑΜΗΛΗ ΤΑΣΗ 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l-GR" sz="2400" dirty="0" smtClean="0"/>
              <a:t>Απ’ ευθείας εκκίνηση (&lt;3 </a:t>
            </a:r>
            <a:r>
              <a:rPr lang="en-US" sz="2400" dirty="0" smtClean="0"/>
              <a:t>kW)</a:t>
            </a:r>
          </a:p>
          <a:p>
            <a:r>
              <a:rPr lang="el-GR" sz="2400" dirty="0" smtClean="0"/>
              <a:t>Με μειωμένη τάση στο τύλιγμα (εκκίνηση με ΥΔ)</a:t>
            </a:r>
          </a:p>
          <a:p>
            <a:r>
              <a:rPr lang="el-GR" sz="2400" dirty="0" smtClean="0"/>
              <a:t>Εκκίνηση με ηλεκτρονικό ρυθμιστή τάσης (</a:t>
            </a:r>
            <a:r>
              <a:rPr lang="en-US" sz="2400" dirty="0" smtClean="0"/>
              <a:t>soft starter)</a:t>
            </a:r>
          </a:p>
          <a:p>
            <a:r>
              <a:rPr lang="el-GR" sz="2400" dirty="0" smtClean="0"/>
              <a:t>Εκκίνηση με αντιστάσεις στο </a:t>
            </a:r>
            <a:r>
              <a:rPr lang="el-GR" sz="2400" dirty="0" err="1" smtClean="0"/>
              <a:t>στάτη</a:t>
            </a:r>
            <a:endParaRPr lang="el-GR" sz="2400" dirty="0" smtClean="0"/>
          </a:p>
          <a:p>
            <a:r>
              <a:rPr lang="el-GR" sz="2400" dirty="0" smtClean="0"/>
              <a:t>Εκκίνηση με </a:t>
            </a:r>
            <a:r>
              <a:rPr lang="el-GR" sz="2400" dirty="0" err="1" smtClean="0"/>
              <a:t>αυτομετασχηματιστή</a:t>
            </a:r>
            <a:endParaRPr lang="el-GR" sz="2400" dirty="0" smtClean="0"/>
          </a:p>
          <a:p>
            <a:r>
              <a:rPr lang="el-GR" sz="2400" dirty="0" smtClean="0"/>
              <a:t>Εκκίνηση με </a:t>
            </a:r>
            <a:r>
              <a:rPr lang="en-US" sz="2400" dirty="0" smtClean="0"/>
              <a:t>inverter</a:t>
            </a:r>
            <a:endParaRPr lang="el-GR" sz="2400" dirty="0" smtClean="0"/>
          </a:p>
          <a:p>
            <a:r>
              <a:rPr lang="el-GR" sz="2400" dirty="0" smtClean="0"/>
              <a:t>Εκκίνηση με αντιστάσεις σε δακτυλιοφόρο δρομέα (μέγιστη ροπή εκκίνησης)</a:t>
            </a:r>
          </a:p>
          <a:p>
            <a:endParaRPr lang="el-GR" sz="2400" dirty="0" smtClean="0"/>
          </a:p>
          <a:p>
            <a:pPr marL="0" indent="0">
              <a:buNone/>
            </a:pPr>
            <a:r>
              <a:rPr lang="el-GR" sz="2400" dirty="0" smtClean="0"/>
              <a:t>          Πόσο είναι το ρεύμα και η ροπή εκκίνησης στη μέθοδο ΥΔ;</a:t>
            </a:r>
          </a:p>
          <a:p>
            <a:r>
              <a:rPr lang="el-GR" sz="2400" dirty="0" smtClean="0"/>
              <a:t>     Σε μεγάλους κινητήρες καλό είναι η εκκίνηση να γίνεται χωρίς φορτίο.   </a:t>
            </a:r>
            <a:endParaRPr lang="el-GR" sz="2400" dirty="0"/>
          </a:p>
        </p:txBody>
      </p:sp>
      <p:sp>
        <p:nvSpPr>
          <p:cNvPr id="4" name="Κεραυνός 3"/>
          <p:cNvSpPr/>
          <p:nvPr/>
        </p:nvSpPr>
        <p:spPr>
          <a:xfrm>
            <a:off x="539552" y="4797152"/>
            <a:ext cx="576064" cy="576064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7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ΡΟΠΗ ΕΚΚΙΝΗΣΗΣ ΚΑΤΑΣΚΕΥΗ ΚΛΩΒΟΥ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698477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34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ΚΛΑΣΕΙΣ ΚΑΤΑΣΚΕΥΗΣ ΚΙΝΗΤΗΡΩΝ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1074"/>
            <a:ext cx="7560840" cy="568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08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endParaRPr lang="el-GR" dirty="0" smtClean="0"/>
          </a:p>
          <a:p>
            <a:r>
              <a:rPr lang="el-GR" dirty="0" smtClean="0"/>
              <a:t>           </a:t>
            </a:r>
            <a:r>
              <a:rPr lang="el-GR" sz="2400" dirty="0" smtClean="0"/>
              <a:t>Γιατί κατά την εκκίνηση ενός κινητήρα , ο κινητήρας εκκινεί πολύ αργά ή καθόλου ή υπάρχει θόρυβος;</a:t>
            </a:r>
          </a:p>
          <a:p>
            <a:endParaRPr lang="el-GR" sz="2400" dirty="0"/>
          </a:p>
          <a:p>
            <a:r>
              <a:rPr lang="el-GR" dirty="0" smtClean="0"/>
              <a:t>        </a:t>
            </a:r>
            <a:r>
              <a:rPr lang="el-GR" sz="2400" dirty="0" smtClean="0"/>
              <a:t>Πως γίνεται η αλλαγή φοράς περιστροφής στον τριφασικό ασύγχρονο κινητήρα;</a:t>
            </a:r>
          </a:p>
          <a:p>
            <a:endParaRPr lang="el-GR" dirty="0" smtClean="0"/>
          </a:p>
          <a:p>
            <a:r>
              <a:rPr lang="el-GR" dirty="0"/>
              <a:t> </a:t>
            </a:r>
            <a:r>
              <a:rPr lang="el-GR" dirty="0" smtClean="0"/>
              <a:t>       </a:t>
            </a:r>
            <a:r>
              <a:rPr lang="el-GR" sz="2400" dirty="0" smtClean="0"/>
              <a:t>Πως μπορεί να γίνει πέδηση στον τριφασικό ασύγχρονο κινητήρα</a:t>
            </a:r>
            <a:r>
              <a:rPr lang="el-GR" sz="2400" dirty="0" smtClean="0"/>
              <a:t>;</a:t>
            </a:r>
          </a:p>
          <a:p>
            <a:endParaRPr lang="el-GR" sz="2400" dirty="0"/>
          </a:p>
          <a:p>
            <a:r>
              <a:rPr lang="el-GR" sz="2400" dirty="0" smtClean="0"/>
              <a:t>            Πως θα γίνει εκκίνηση σε κινητήρα 400 </a:t>
            </a:r>
            <a:r>
              <a:rPr lang="en-US" sz="2400" dirty="0" smtClean="0"/>
              <a:t>V</a:t>
            </a:r>
            <a:r>
              <a:rPr lang="el-GR" sz="2400" dirty="0" smtClean="0"/>
              <a:t>Δ και 230 </a:t>
            </a:r>
            <a:r>
              <a:rPr lang="en-US" sz="2400" dirty="0" smtClean="0"/>
              <a:t>V</a:t>
            </a:r>
            <a:r>
              <a:rPr lang="el-GR" sz="2400" dirty="0" smtClean="0"/>
              <a:t>Δ;</a:t>
            </a:r>
            <a:endParaRPr lang="el-GR" sz="2400" dirty="0"/>
          </a:p>
        </p:txBody>
      </p:sp>
      <p:sp>
        <p:nvSpPr>
          <p:cNvPr id="4" name="Κεραυνός 3"/>
          <p:cNvSpPr/>
          <p:nvPr/>
        </p:nvSpPr>
        <p:spPr>
          <a:xfrm>
            <a:off x="926348" y="1124744"/>
            <a:ext cx="576064" cy="64807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Απαγορευτικό σήμα 4"/>
          <p:cNvSpPr/>
          <p:nvPr/>
        </p:nvSpPr>
        <p:spPr>
          <a:xfrm>
            <a:off x="926348" y="2636912"/>
            <a:ext cx="457200" cy="504056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6" name="Αστέρι 7 ακτινών 5"/>
          <p:cNvSpPr/>
          <p:nvPr/>
        </p:nvSpPr>
        <p:spPr>
          <a:xfrm>
            <a:off x="926348" y="4149080"/>
            <a:ext cx="457200" cy="57606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Γελαστό πρόσωπο 6"/>
          <p:cNvSpPr/>
          <p:nvPr/>
        </p:nvSpPr>
        <p:spPr>
          <a:xfrm>
            <a:off x="903774" y="5478031"/>
            <a:ext cx="621316" cy="72008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014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ΚΛΑΣΕΙΣ ΜΟΝΩΣΗΣ ΓΙΑ ΜΗΧΑΝΕΣ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768751" cy="655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83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ΘΕΡΜΟΚΡΑΣΙΕΣ ΣΤΙΣ ΚΛΑΣΕΙΣ ΜΟΝΩΣΗΣ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7056784" cy="54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22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6406" y="27856"/>
            <a:ext cx="8229600" cy="448816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ΒΑΘΜΟΙ ΠΡΟΣΤΑΣΙΑΣ ΣΕ ΣΤΕΡΕΑ ΚΑΙ ΥΓΡΑ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6048671" cy="644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8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ΣΥΜΠΛΕΞΗ ΑΣΥΓΧΡΟΝΩΝ ΚΙΝΗΤΗΡΩΝ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</a:t>
            </a:r>
            <a:r>
              <a:rPr lang="el-GR" sz="2400" dirty="0" err="1" smtClean="0"/>
              <a:t>σύμπλεξη</a:t>
            </a:r>
            <a:r>
              <a:rPr lang="el-GR" sz="2400" dirty="0" smtClean="0"/>
              <a:t> των αξόνων με συμπλέκτη (</a:t>
            </a:r>
            <a:r>
              <a:rPr lang="en-US" sz="2400" dirty="0" err="1" smtClean="0"/>
              <a:t>koppler</a:t>
            </a:r>
            <a:r>
              <a:rPr lang="en-US" sz="2400" dirty="0" smtClean="0"/>
              <a:t>)</a:t>
            </a:r>
          </a:p>
          <a:p>
            <a:r>
              <a:rPr lang="el-GR" sz="2400" dirty="0" err="1" smtClean="0"/>
              <a:t>Σύμπλεξη</a:t>
            </a:r>
            <a:r>
              <a:rPr lang="el-GR" sz="2400" dirty="0" smtClean="0"/>
              <a:t> με ιμάντα. Δεν έχει κραδασμούς αλλά η ταχύτητα του φορτίου προσαρμόζεται  στην ταχύτητα του κινητήρα</a:t>
            </a:r>
          </a:p>
          <a:p>
            <a:r>
              <a:rPr lang="el-GR" sz="2400" dirty="0" err="1" smtClean="0"/>
              <a:t>Σύμπλεξη</a:t>
            </a:r>
            <a:r>
              <a:rPr lang="el-GR" sz="2400" dirty="0" smtClean="0"/>
              <a:t> με μειωτήρα. Όταν η ταχύτητα του φορτίου πολύ μικρότερη του κινητήρα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 smtClean="0"/>
          </a:p>
          <a:p>
            <a:pPr marL="0" indent="0">
              <a:buNone/>
            </a:pPr>
            <a:r>
              <a:rPr lang="el-GR" sz="2400" dirty="0"/>
              <a:t> </a:t>
            </a:r>
            <a:r>
              <a:rPr lang="el-GR" sz="2400" dirty="0" smtClean="0"/>
              <a:t>              </a:t>
            </a:r>
          </a:p>
          <a:p>
            <a:pPr marL="0" indent="0">
              <a:buNone/>
            </a:pPr>
            <a:r>
              <a:rPr lang="el-GR" sz="2400" dirty="0"/>
              <a:t> </a:t>
            </a:r>
            <a:r>
              <a:rPr lang="el-GR" sz="2400" dirty="0" smtClean="0"/>
              <a:t>              Από τι εξαρτάται η ταχύτητα περιστροφής του                     ασύγχρονου κινητήρα;</a:t>
            </a:r>
            <a:endParaRPr lang="el-GR" sz="2400" dirty="0"/>
          </a:p>
        </p:txBody>
      </p:sp>
      <p:sp>
        <p:nvSpPr>
          <p:cNvPr id="6" name="Αστέρι 7 ακτινών 5"/>
          <p:cNvSpPr/>
          <p:nvPr/>
        </p:nvSpPr>
        <p:spPr>
          <a:xfrm>
            <a:off x="827584" y="4797152"/>
            <a:ext cx="576064" cy="57606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55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ΕΔΡΑΣΗ ΚΙΝΗΤΗΡΩΝ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9"/>
            <a:ext cx="626469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85185"/>
            <a:ext cx="604867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39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ΤΡΟΠΟΙ ΨΥΞΗΣ ΚΙΝΗΤΗΡΩΝ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120679" cy="627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33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ΜΕΤΑΒΟΛΗ ΤΑΣΗΣ ΣΥΧΝΟΤΗΤΑΣ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84075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30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3203" y="116632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ΜΕΤΑΒΟΛΗ ΦΟΡΤΙΟΥ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4968552"/>
          </a:xfrm>
        </p:spPr>
        <p:txBody>
          <a:bodyPr>
            <a:normAutofit fontScale="85000" lnSpcReduction="20000"/>
          </a:bodyPr>
          <a:lstStyle/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smtClean="0"/>
              <a:t>      </a:t>
            </a:r>
          </a:p>
          <a:p>
            <a:pPr marL="0" indent="0">
              <a:buNone/>
            </a:pPr>
            <a:r>
              <a:rPr lang="el-GR" dirty="0" smtClean="0"/>
              <a:t>  </a:t>
            </a:r>
            <a:endParaRPr lang="el-GR" dirty="0" smtClean="0"/>
          </a:p>
          <a:p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81" y="620688"/>
            <a:ext cx="626469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87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ΠΡΟΣΤΑΣΙΑ ΚΙΝΗΤΗΡΑ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980728"/>
            <a:ext cx="8507288" cy="5145435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Έναντι υπερφόρτισης: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 dirty="0" smtClean="0"/>
              <a:t>Με θερμικά διμεταλλικά στοιχεία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 dirty="0" smtClean="0"/>
              <a:t>Με το θερμικό στοιχείο των αυτομάτων διακοπτών κινητήρων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 dirty="0" smtClean="0"/>
              <a:t>Με αγωγούς που εμφυτεύονται μέσα στα τυλίγματα (</a:t>
            </a:r>
            <a:r>
              <a:rPr lang="el-GR" sz="2400" dirty="0" err="1" smtClean="0"/>
              <a:t>θερμίστορες</a:t>
            </a:r>
            <a:r>
              <a:rPr lang="el-GR" sz="2400" dirty="0" smtClean="0"/>
              <a:t>)</a:t>
            </a:r>
          </a:p>
          <a:p>
            <a:r>
              <a:rPr lang="el-GR" sz="2400" dirty="0" smtClean="0"/>
              <a:t>Έναντι βραχυκυκλωμάτων: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Με ασφάλειες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Με το ηλεκτρομαγνητικό στοιχείο των αυτομάτων διακοπτών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dirty="0" smtClean="0"/>
              <a:t>         Που οφείλεται η υπερφόρτιση και το βραχυκύκλωμα;</a:t>
            </a:r>
          </a:p>
          <a:p>
            <a:pPr marL="0" indent="0">
              <a:buNone/>
            </a:pPr>
            <a:r>
              <a:rPr lang="el-GR" sz="2400" dirty="0"/>
              <a:t> </a:t>
            </a:r>
            <a:r>
              <a:rPr lang="el-GR" sz="2400" dirty="0" smtClean="0"/>
              <a:t>         Πως επιλέγονται και που τοποθετούνται οι ασφάλειες και τα θερμικά; Ποιες οι χαρακτηριστικές καμπύλες;  </a:t>
            </a:r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Σύννεφο 3"/>
          <p:cNvSpPr/>
          <p:nvPr/>
        </p:nvSpPr>
        <p:spPr>
          <a:xfrm>
            <a:off x="570143" y="5210173"/>
            <a:ext cx="457200" cy="5040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694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ΑΥΤΟΜΑΤΟΣ ΠΡΟΣΤΑΣΙΑΣ ΚΙΝΗΤΗΡΑ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6840760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04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29208" y="27856"/>
            <a:ext cx="8229600" cy="634082"/>
          </a:xfrm>
        </p:spPr>
        <p:txBody>
          <a:bodyPr>
            <a:normAutofit/>
          </a:bodyPr>
          <a:lstStyle/>
          <a:p>
            <a:r>
              <a:rPr lang="el-GR" sz="3200" dirty="0" smtClean="0"/>
              <a:t>ΧΑΡΑΚΤΗΡΙΣΤΙΚΗ ΧΡΟΝΟΥ – ΕΝΤΑΣΗΣ Α.Δ.Κ.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904656"/>
          </a:xfrm>
        </p:spPr>
        <p:txBody>
          <a:bodyPr>
            <a:normAutofit fontScale="70000" lnSpcReduction="20000"/>
          </a:bodyPr>
          <a:lstStyle/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sz="2400" dirty="0" smtClean="0"/>
          </a:p>
          <a:p>
            <a:endParaRPr lang="el-GR" sz="2400" dirty="0"/>
          </a:p>
          <a:p>
            <a:endParaRPr lang="el-GR" sz="2400" dirty="0" smtClean="0"/>
          </a:p>
          <a:p>
            <a:endParaRPr lang="el-GR" sz="2400" dirty="0"/>
          </a:p>
          <a:p>
            <a:endParaRPr lang="el-GR" sz="2400" dirty="0" smtClean="0"/>
          </a:p>
          <a:p>
            <a:endParaRPr lang="el-GR" sz="2400" dirty="0"/>
          </a:p>
          <a:p>
            <a:endParaRPr lang="el-GR" sz="2400" dirty="0" smtClean="0"/>
          </a:p>
          <a:p>
            <a:endParaRPr lang="el-GR" sz="2400" dirty="0"/>
          </a:p>
          <a:p>
            <a:endParaRPr lang="el-GR" sz="2400" dirty="0" smtClean="0"/>
          </a:p>
          <a:p>
            <a:endParaRPr lang="el-GR" sz="2400" dirty="0" smtClean="0"/>
          </a:p>
          <a:p>
            <a:r>
              <a:rPr lang="el-GR" sz="2400" dirty="0" smtClean="0"/>
              <a:t>Γιατί είναι συνηθισμένη η παρουσία ασφαλειών ενώ υπάρχει στη γραμμή και ΑΔΚ;</a:t>
            </a:r>
          </a:p>
          <a:p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79"/>
            <a:ext cx="6480720" cy="547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Κουλούρα 4"/>
          <p:cNvSpPr/>
          <p:nvPr/>
        </p:nvSpPr>
        <p:spPr>
          <a:xfrm>
            <a:off x="370384" y="5733256"/>
            <a:ext cx="457200" cy="429103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ΜΕΣΑ ΖΕΥΞΗΣ ΣΕ ΓΡΑΜΜΗ ΚΙΝΗΤΗΡΑ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609329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692696"/>
            <a:ext cx="4832350" cy="618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79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dirty="0" smtClean="0"/>
              <a:t>ΕΚΚΙΝΗΣΗ ΚΙΝΗΤΗΡΩΝ ΜΕΣΗΣ ΤΑΣΗΣ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P &lt; 250 kW VN = 400 V</a:t>
            </a:r>
          </a:p>
          <a:p>
            <a:r>
              <a:rPr lang="el-GR" sz="2400" dirty="0" smtClean="0"/>
              <a:t>ΤΥΠΟΠΟΙΗΜΕΝΕΣ ΤΑΣΕΙΣ 3-6-10 </a:t>
            </a:r>
            <a:r>
              <a:rPr lang="en-US" sz="2400" dirty="0" smtClean="0"/>
              <a:t>KV</a:t>
            </a:r>
            <a:endParaRPr lang="el-GR" sz="2400" dirty="0" smtClean="0"/>
          </a:p>
          <a:p>
            <a:endParaRPr lang="el-GR" sz="2400" dirty="0"/>
          </a:p>
          <a:p>
            <a:r>
              <a:rPr lang="el-GR" sz="2400" dirty="0" err="1" smtClean="0"/>
              <a:t>Ιεκ</a:t>
            </a:r>
            <a:r>
              <a:rPr lang="el-GR" sz="2400" dirty="0"/>
              <a:t>, επιτρεπόμενο  &lt; 300 Α σε δίκτυο 15 </a:t>
            </a:r>
            <a:r>
              <a:rPr lang="en-US" sz="2400" dirty="0"/>
              <a:t>kV</a:t>
            </a:r>
            <a:r>
              <a:rPr lang="el-GR" sz="2400" dirty="0"/>
              <a:t>  </a:t>
            </a:r>
          </a:p>
          <a:p>
            <a:r>
              <a:rPr lang="el-GR" sz="2400" dirty="0"/>
              <a:t>Έλεγχος βύθισης τάσης</a:t>
            </a:r>
          </a:p>
          <a:p>
            <a:endParaRPr lang="el-G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5472608" cy="690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80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l-GR" sz="3200" dirty="0" smtClean="0"/>
              <a:t>ΠΡΟΣΤΑΣΙΑ ΚΙΝΗΤΗΡΩΝ ΜΕΣΗΣ ΤΑΣΗΣ</a:t>
            </a:r>
            <a:endParaRPr lang="el-GR" sz="3200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Ειδικοί ΗΝ με ρύθμιση θερμικού και η/μ στοιχείου</a:t>
            </a:r>
          </a:p>
          <a:p>
            <a:r>
              <a:rPr lang="el-GR" sz="2400" dirty="0" smtClean="0"/>
              <a:t>ΗΝ υπέρτασης με χρονική καθυστέρηση: 0.2 </a:t>
            </a:r>
            <a:r>
              <a:rPr lang="en-US" sz="2400" dirty="0" smtClean="0"/>
              <a:t>sec </a:t>
            </a:r>
            <a:r>
              <a:rPr lang="el-GR" sz="2400" dirty="0" smtClean="0"/>
              <a:t>μετά τον πρώτο κύκλο επαναφοράς της ΔΕΗ</a:t>
            </a:r>
          </a:p>
          <a:p>
            <a:r>
              <a:rPr lang="el-GR" sz="2400" dirty="0" smtClean="0"/>
              <a:t>Σε δύσκολες εκκινήσεις υπερθερμαίνεται ο δρομέας. Ειδικοί ΗΝ για την προστασία του δρομέα</a:t>
            </a:r>
          </a:p>
          <a:p>
            <a:r>
              <a:rPr lang="el-GR" sz="2400" dirty="0" smtClean="0"/>
              <a:t>Προστασία έναντι ασυμμετρίας ρευμάτων – τάσεων – ακολουθίας φάσεων</a:t>
            </a:r>
          </a:p>
          <a:p>
            <a:r>
              <a:rPr lang="el-GR" sz="2400" dirty="0" smtClean="0"/>
              <a:t>Διακόπτες ζεύξης: ελαίου, κενού, </a:t>
            </a:r>
            <a:r>
              <a:rPr lang="en-US" sz="2400" dirty="0" smtClean="0"/>
              <a:t>SF6.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218925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3" y="116632"/>
            <a:ext cx="6899275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05" y="4293096"/>
            <a:ext cx="6323013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6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l-GR" sz="3200" dirty="0" smtClean="0"/>
              <a:t>ΔΙΑΓΡΑΜΜΑ ΣΥΝΔΕΣΗΣ ΚΙΝΗΤΗΡΑ ΜΤ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609329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5175"/>
            <a:ext cx="5472608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08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42032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l-GR" sz="2400" dirty="0" smtClean="0"/>
              <a:t>Συμπαγής ζεύξη: ευθυγράμμιση αξόνων</a:t>
            </a:r>
            <a:br>
              <a:rPr lang="el-GR" sz="2400" dirty="0" smtClean="0"/>
            </a:br>
            <a:r>
              <a:rPr lang="el-GR" sz="2400" dirty="0" smtClean="0"/>
              <a:t>Ελαστική ζεύξη: δεν μεταδίδονται κραδασμοί. Με σπαστούς άξονες</a:t>
            </a:r>
            <a:endParaRPr lang="el-GR" sz="24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73015"/>
          </a:xfrm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5958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44625"/>
            <a:ext cx="6597650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89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ΦΟΡΤΙΑ ΜΕ ΜΕΤΑΒΛΗΤΕΣ ΣΤΡΟΦΕΣ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Ασύγχρονοι κινητήρες κλωβού με τροφοδοσία από </a:t>
            </a:r>
            <a:r>
              <a:rPr lang="en-US" sz="2400" dirty="0" smtClean="0"/>
              <a:t>inverter</a:t>
            </a:r>
          </a:p>
          <a:p>
            <a:r>
              <a:rPr lang="el-GR" sz="2400" dirty="0" smtClean="0"/>
              <a:t>Κινητήρες συνεχούς ρεύματος με </a:t>
            </a:r>
            <a:r>
              <a:rPr lang="el-GR" sz="2400" dirty="0" err="1" smtClean="0"/>
              <a:t>ψύκτρες</a:t>
            </a:r>
            <a:endParaRPr lang="el-GR" sz="2400" dirty="0" smtClean="0"/>
          </a:p>
          <a:p>
            <a:r>
              <a:rPr lang="el-GR" sz="2400" dirty="0" smtClean="0"/>
              <a:t>Κινητήρες συνεχούς ρεύματος χωρίς </a:t>
            </a:r>
            <a:r>
              <a:rPr lang="el-GR" sz="2400" dirty="0" err="1" smtClean="0"/>
              <a:t>ψύκτρες</a:t>
            </a:r>
            <a:r>
              <a:rPr lang="el-GR" sz="2400" dirty="0" smtClean="0"/>
              <a:t> αλλά με ελεγχόμενες διόδους (</a:t>
            </a:r>
            <a:r>
              <a:rPr lang="en-US" sz="2400" dirty="0" smtClean="0"/>
              <a:t>brushless dc motors)</a:t>
            </a:r>
          </a:p>
          <a:p>
            <a:r>
              <a:rPr lang="el-GR" sz="2400" dirty="0" smtClean="0"/>
              <a:t>Ασύγχρονοι κινητήρες δακτυλιοφόρου δρομέα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 smtClean="0"/>
          </a:p>
          <a:p>
            <a:pPr marL="0" indent="0">
              <a:buNone/>
            </a:pPr>
            <a:r>
              <a:rPr lang="el-GR" sz="2400" dirty="0" smtClean="0"/>
              <a:t>               Πως γίνεται η αλλαγή στροφών μέσω </a:t>
            </a:r>
            <a:r>
              <a:rPr lang="en-US" sz="2400" dirty="0" smtClean="0"/>
              <a:t>inverter</a:t>
            </a:r>
            <a:r>
              <a:rPr lang="el-GR" sz="2400" dirty="0" smtClean="0"/>
              <a:t>;</a:t>
            </a:r>
          </a:p>
          <a:p>
            <a:pPr marL="0" indent="0">
              <a:buNone/>
            </a:pPr>
            <a:r>
              <a:rPr lang="el-GR" sz="2400" dirty="0"/>
              <a:t> </a:t>
            </a:r>
            <a:r>
              <a:rPr lang="el-GR" sz="2400" dirty="0" smtClean="0"/>
              <a:t>              Πότε χρησιμοποιούνται οι σύγχρονοι κινητήρες;</a:t>
            </a:r>
            <a:endParaRPr lang="el-GR" sz="2400" dirty="0"/>
          </a:p>
        </p:txBody>
      </p:sp>
      <p:sp>
        <p:nvSpPr>
          <p:cNvPr id="4" name="Αστέρι 8 ακτινών 3"/>
          <p:cNvSpPr/>
          <p:nvPr/>
        </p:nvSpPr>
        <p:spPr>
          <a:xfrm>
            <a:off x="899592" y="4797152"/>
            <a:ext cx="457200" cy="45720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02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ΜΟΝΟΦΑΣΙΚΟΙ ΑΣΥΓΧΡΟΝΟΙ ΚΙΝΗΤΗΡΕΣ</a:t>
            </a:r>
            <a:endParaRPr lang="el-GR" sz="3200" dirty="0"/>
          </a:p>
        </p:txBody>
      </p:sp>
      <p:sp>
        <p:nvSpPr>
          <p:cNvPr id="5" name="Θέση κειμένου 4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12568"/>
          </a:xfrm>
        </p:spPr>
        <p:txBody>
          <a:bodyPr>
            <a:normAutofit/>
          </a:bodyPr>
          <a:lstStyle/>
          <a:p>
            <a:r>
              <a:rPr lang="el-GR" sz="2400" dirty="0" err="1" smtClean="0"/>
              <a:t>Εχουν</a:t>
            </a:r>
            <a:r>
              <a:rPr lang="el-GR" sz="2400" dirty="0" smtClean="0"/>
              <a:t> 2 τυλίγματα:</a:t>
            </a:r>
          </a:p>
          <a:p>
            <a:r>
              <a:rPr lang="el-GR" sz="2400" dirty="0" smtClean="0"/>
              <a:t>Κύριο τύλιγμα (</a:t>
            </a:r>
            <a:r>
              <a:rPr lang="en-US" sz="2400" dirty="0" smtClean="0"/>
              <a:t>U1-U2)</a:t>
            </a:r>
            <a:r>
              <a:rPr lang="el-GR" sz="2400" dirty="0" smtClean="0"/>
              <a:t> και βοηθητικό τύλιγμα (Ζ1-Ζ2) σε σειρά με πυκνωτή εκκίνησης και είναι απαραίτητο στην εκκίνηση. Η απόζευξη με φυγοκεντρικό διακόπτη</a:t>
            </a:r>
          </a:p>
          <a:p>
            <a:r>
              <a:rPr lang="el-GR" sz="2400" dirty="0" smtClean="0"/>
              <a:t>Το βοηθητικό κύκλωμα μπορεί να παραμένει στη λειτουργία με πυκνωτή λειτουργίας </a:t>
            </a:r>
          </a:p>
          <a:p>
            <a:r>
              <a:rPr lang="el-GR" sz="2400" dirty="0" smtClean="0"/>
              <a:t>Ο πυκνωτής εκκίνησης ηλεκτρολυτικός και ο λειτουργίας χαρτιού</a:t>
            </a:r>
          </a:p>
          <a:p>
            <a:r>
              <a:rPr lang="en-US" sz="2400" dirty="0" smtClean="0"/>
              <a:t>Q</a:t>
            </a:r>
            <a:r>
              <a:rPr lang="el-GR" sz="2400" dirty="0" err="1" smtClean="0"/>
              <a:t>λειτ</a:t>
            </a:r>
            <a:r>
              <a:rPr lang="el-GR" sz="2400" dirty="0" smtClean="0"/>
              <a:t> = (3/4)Ρ, </a:t>
            </a:r>
            <a:r>
              <a:rPr lang="en-US" sz="2400" dirty="0" smtClean="0"/>
              <a:t>Q</a:t>
            </a:r>
            <a:r>
              <a:rPr lang="el-GR" sz="2400" dirty="0" err="1" smtClean="0"/>
              <a:t>εκκιν</a:t>
            </a:r>
            <a:r>
              <a:rPr lang="el-GR" sz="2400" dirty="0" smtClean="0"/>
              <a:t> = 2Ρ</a:t>
            </a:r>
          </a:p>
          <a:p>
            <a:endParaRPr lang="el-GR" sz="2400" dirty="0"/>
          </a:p>
          <a:p>
            <a:pPr marL="0" indent="0">
              <a:buNone/>
            </a:pPr>
            <a:r>
              <a:rPr lang="el-GR" sz="2400" dirty="0" smtClean="0"/>
              <a:t>                Σε τι βοηθάει ο πυκνωτής λειτουργίας;</a:t>
            </a:r>
            <a:endParaRPr lang="el-GR" sz="2400" dirty="0"/>
          </a:p>
        </p:txBody>
      </p:sp>
      <p:sp>
        <p:nvSpPr>
          <p:cNvPr id="6" name="Ρόμβος 5"/>
          <p:cNvSpPr/>
          <p:nvPr/>
        </p:nvSpPr>
        <p:spPr>
          <a:xfrm>
            <a:off x="971600" y="5445224"/>
            <a:ext cx="457200" cy="4572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75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l-GR" sz="3200" dirty="0" smtClean="0"/>
              <a:t>ΣΥΝΔΕΣΜΟΛΟΓΙΕΣ ΜΟΝΟΦΑΣΙΚΟΥ ΚΙΝΗΤΗΡΑ</a:t>
            </a:r>
            <a:endParaRPr lang="el-GR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536408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324" y="1376772"/>
            <a:ext cx="299513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32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ΡΥΘΜΙΣΗ ΣΤΡΟΦΩΝ ΤΡΙΦΑΣΙΚΟΥ ΚΙΝΗΤΗΡΑ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Με αλλαγή των πόλων</a:t>
            </a:r>
          </a:p>
          <a:p>
            <a:pPr marL="0" indent="0">
              <a:buNone/>
            </a:pPr>
            <a:endParaRPr lang="el-G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704856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75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632</Words>
  <Application>Microsoft Office PowerPoint</Application>
  <PresentationFormat>Προβολή στην οθόνη (4:3)</PresentationFormat>
  <Paragraphs>135</Paragraphs>
  <Slides>30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1" baseType="lpstr">
      <vt:lpstr>Θέμα του Office</vt:lpstr>
      <vt:lpstr>ΜΕΛΕΤΗ ΚΑΙ ΕΓΚΑΤΑΣΤΑΣΗ ΚΙΝΗΤΗΡΩΝ</vt:lpstr>
      <vt:lpstr>ΣΥΜΠΛΕΞΗ ΑΣΥΓΧΡΟΝΩΝ ΚΙΝΗΤΗΡΩΝ</vt:lpstr>
      <vt:lpstr>Παρουσίαση του PowerPoint</vt:lpstr>
      <vt:lpstr>Συμπαγής ζεύξη: ευθυγράμμιση αξόνων Ελαστική ζεύξη: δεν μεταδίδονται κραδασμοί. Με σπαστούς άξονες</vt:lpstr>
      <vt:lpstr>Παρουσίαση του PowerPoint</vt:lpstr>
      <vt:lpstr>ΦΟΡΤΙΑ ΜΕ ΜΕΤΑΒΛΗΤΕΣ ΣΤΡΟΦΕΣ</vt:lpstr>
      <vt:lpstr>ΜΟΝΟΦΑΣΙΚΟΙ ΑΣΥΓΧΡΟΝΟΙ ΚΙΝΗΤΗΡΕΣ</vt:lpstr>
      <vt:lpstr>ΣΥΝΔΕΣΜΟΛΟΓΙΕΣ ΜΟΝΟΦΑΣΙΚΟΥ ΚΙΝΗΤΗΡΑ</vt:lpstr>
      <vt:lpstr>ΡΥΘΜΙΣΗ ΣΤΡΟΦΩΝ ΤΡΙΦΑΣΙΚΟΥ ΚΙΝΗΤΗΡΑ</vt:lpstr>
      <vt:lpstr>ΡΥΘΜΙΣΗ ΣΤΡΟΦΩΝ ΤΡΙΦΑΣΙΚΟΥ ΚΙΝΗΤΗΡΑ</vt:lpstr>
      <vt:lpstr>ΕΚΚΙΝΗΣΗ ΑΣΥΓΧΡΟΝΩΝ ΚΙΝΗΤΗΡΩΝ ΚΛΩΒΟΥ</vt:lpstr>
      <vt:lpstr>ΕΙΔΗ ΕΚΚΙΝΗΣΕΩΝ ΑΝΑΛΟΓΑ ΜΕ ΤΟ ΦΟΡΤΙΟ</vt:lpstr>
      <vt:lpstr>ΤΡΟΠΟΙ ΕΚΚΙΝΗΣΗΣ ΚΙΝΗΤΗΡΩΝ ΣΤΗ ΧΑΜΗΛΗ ΤΑΣΗ </vt:lpstr>
      <vt:lpstr>ΡΟΠΗ ΕΚΚΙΝΗΣΗΣ ΚΑΤΑΣΚΕΥΗ ΚΛΩΒΟΥ</vt:lpstr>
      <vt:lpstr>ΚΛΑΣΕΙΣ ΚΑΤΑΣΚΕΥΗΣ ΚΙΝΗΤΗΡΩΝ</vt:lpstr>
      <vt:lpstr>Παρουσίαση του PowerPoint</vt:lpstr>
      <vt:lpstr>ΚΛΑΣΕΙΣ ΜΟΝΩΣΗΣ ΓΙΑ ΜΗΧΑΝΕΣ</vt:lpstr>
      <vt:lpstr>ΘΕΡΜΟΚΡΑΣΙΕΣ ΣΤΙΣ ΚΛΑΣΕΙΣ ΜΟΝΩΣΗΣ</vt:lpstr>
      <vt:lpstr>ΒΑΘΜΟΙ ΠΡΟΣΤΑΣΙΑΣ ΣΕ ΣΤΕΡΕΑ ΚΑΙ ΥΓΡΑ</vt:lpstr>
      <vt:lpstr>ΕΔΡΑΣΗ ΚΙΝΗΤΗΡΩΝ</vt:lpstr>
      <vt:lpstr>ΤΡΟΠΟΙ ΨΥΞΗΣ ΚΙΝΗΤΗΡΩΝ</vt:lpstr>
      <vt:lpstr>ΜΕΤΑΒΟΛΗ ΤΑΣΗΣ ΣΥΧΝΟΤΗΤΑΣ</vt:lpstr>
      <vt:lpstr>ΜΕΤΑΒΟΛΗ ΦΟΡΤΙΟΥ</vt:lpstr>
      <vt:lpstr>ΠΡΟΣΤΑΣΙΑ ΚΙΝΗΤΗΡΑ</vt:lpstr>
      <vt:lpstr>ΑΥΤΟΜΑΤΟΣ ΠΡΟΣΤΑΣΙΑΣ ΚΙΝΗΤΗΡΑ</vt:lpstr>
      <vt:lpstr>ΧΑΡΑΚΤΗΡΙΣΤΙΚΗ ΧΡΟΝΟΥ – ΕΝΤΑΣΗΣ Α.Δ.Κ.</vt:lpstr>
      <vt:lpstr>ΜΕΣΑ ΖΕΥΞΗΣ ΣΕ ΓΡΑΜΜΗ ΚΙΝΗΤΗΡΑ</vt:lpstr>
      <vt:lpstr>ΕΚΚΙΝΗΣΗ ΚΙΝΗΤΗΡΩΝ ΜΕΣΗΣ ΤΑΣΗΣ</vt:lpstr>
      <vt:lpstr>ΠΡΟΣΤΑΣΙΑ ΚΙΝΗΤΗΡΩΝ ΜΕΣΗΣ ΤΑΣΗΣ</vt:lpstr>
      <vt:lpstr>ΔΙΑΓΡΑΜΜΑ ΣΥΝΔΕΣΗΣ ΚΙΝΗΤΗΡΑ ΜΤ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ΜΕΛΕΤΗ ΚΑΙ ΕΓΚΑΤΑΣΤΑΣΗ ΚΙΝΗΤΗΡΩΝ</dc:title>
  <dc:creator>User</dc:creator>
  <cp:lastModifiedBy>User</cp:lastModifiedBy>
  <cp:revision>38</cp:revision>
  <dcterms:created xsi:type="dcterms:W3CDTF">2017-04-19T16:59:50Z</dcterms:created>
  <dcterms:modified xsi:type="dcterms:W3CDTF">2017-04-20T10:28:17Z</dcterms:modified>
</cp:coreProperties>
</file>