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1" r:id="rId3"/>
    <p:sldId id="292" r:id="rId4"/>
    <p:sldId id="258" r:id="rId5"/>
    <p:sldId id="288" r:id="rId6"/>
    <p:sldId id="289" r:id="rId7"/>
    <p:sldId id="290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7" r:id="rId16"/>
    <p:sldId id="319" r:id="rId17"/>
    <p:sldId id="321" r:id="rId18"/>
    <p:sldId id="320" r:id="rId19"/>
    <p:sldId id="318" r:id="rId20"/>
    <p:sldId id="300" r:id="rId21"/>
    <p:sldId id="302" r:id="rId22"/>
    <p:sldId id="303" r:id="rId23"/>
    <p:sldId id="304" r:id="rId24"/>
    <p:sldId id="305" r:id="rId25"/>
    <p:sldId id="306" r:id="rId26"/>
    <p:sldId id="315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6" r:id="rId35"/>
    <p:sldId id="317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6182" autoAdjust="0"/>
  </p:normalViewPr>
  <p:slideViewPr>
    <p:cSldViewPr snapToGrid="0">
      <p:cViewPr>
        <p:scale>
          <a:sx n="75" d="100"/>
          <a:sy n="75" d="100"/>
        </p:scale>
        <p:origin x="-12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98BDE-3F16-423B-9E90-1E83B6582960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89161-F2CF-4DA1-A63D-CFED1F226B9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D4F-B755-4FF6-AD52-31AFBB5C7B83}" type="datetimeFigureOut">
              <a:rPr lang="el-GR" smtClean="0"/>
              <a:pPr/>
              <a:t>25/4/2018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EE574-951C-4815-B8C8-31A4511A00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244D66-BFC7-4B2E-B0DB-0AA9A9CAD6AF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11809-CF2E-44F9-9C8B-038B1E4721F5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295AC18-A487-455E-901D-E9318C86F4A0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60F02-F7CF-45DA-AD98-09C0D31CD9B7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EB00-BD1E-46C1-8A62-CD6B9EEDC614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7827F68-31C3-4C8A-AF50-3FC7A0246B1F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922418-DC6F-4C09-8DD6-A1DCDA90CA27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7B3FC-AD24-48A3-8AB5-AFA578113509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451B4-DD8D-4072-8384-441D142AA129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00AF3-E74A-4615-B6B0-5BE0A345402B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21FCAD-91B5-4B82-A721-138C7C2422D6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ED55C7-5FCF-42CD-ABA6-D51E554DA8CB}" type="datetime1">
              <a:rPr lang="el-GR" smtClean="0"/>
              <a:pPr/>
              <a:t>25/4/2018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Προγραμματιζόμενος Έλεγχος και </a:t>
            </a:r>
            <a:r>
              <a:rPr lang="en-GB" smtClean="0"/>
              <a:t>PLCs</a:t>
            </a:r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773FD-E79D-4B4F-B076-7D5BDB96B18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5400" cap="none" dirty="0" smtClean="0">
                <a:latin typeface="Calibri" pitchFamily="34" charset="0"/>
              </a:rPr>
              <a:t>Αρμονικές</a:t>
            </a:r>
            <a:br>
              <a:rPr lang="el-GR" sz="5400" cap="none" dirty="0" smtClean="0">
                <a:latin typeface="Calibri" pitchFamily="34" charset="0"/>
              </a:rPr>
            </a:br>
            <a:endParaRPr lang="el-GR" sz="5400" cap="none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Calibri" pitchFamily="34" charset="0"/>
              </a:rPr>
              <a:t>Ηλεκτρικά Κινητήρια Συστήματα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332656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itchFamily="34" charset="0"/>
              </a:rPr>
              <a:t>ΤΕΙ Δυτικής Ελλάδας</a:t>
            </a:r>
          </a:p>
          <a:p>
            <a:r>
              <a:rPr lang="el-GR" sz="2400" dirty="0" smtClean="0">
                <a:latin typeface="Calibri" pitchFamily="34" charset="0"/>
              </a:rPr>
              <a:t>Σχολή Τεχνολογικών Εφαρμογών</a:t>
            </a:r>
          </a:p>
          <a:p>
            <a:r>
              <a:rPr lang="el-GR" sz="2400" dirty="0" smtClean="0">
                <a:latin typeface="Calibri" pitchFamily="34" charset="0"/>
              </a:rPr>
              <a:t>Τμ. Ηλεκτρολόγων Μηχανικών ΤΕ</a:t>
            </a:r>
            <a:endParaRPr lang="el-G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Συντελεστής Ισχύος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226" y="1633151"/>
            <a:ext cx="6506274" cy="395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Συντελεστές Ισχύος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b="47376"/>
          <a:stretch>
            <a:fillRect/>
          </a:stretch>
        </p:blipFill>
        <p:spPr bwMode="auto">
          <a:xfrm>
            <a:off x="1281" y="1568450"/>
            <a:ext cx="6932920" cy="3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9072" y="4203700"/>
            <a:ext cx="5357331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Τριπλών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690688"/>
            <a:ext cx="7275108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Τριπλών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200" y="1568450"/>
            <a:ext cx="66613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Τριπλών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5" name="Εικόνα 22" descr="C:\Users\ΓΙΩΡΓΟΣ\AppData\Local\Microsoft\Windows\INetCache\Content.Word\6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98503" y="1790701"/>
            <a:ext cx="7721597" cy="34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Μ/Σ Περιορισμού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10" y="1666874"/>
            <a:ext cx="5650566" cy="2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310" y="3711388"/>
            <a:ext cx="3444985" cy="29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16105" y="5217459"/>
            <a:ext cx="1667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HMT</a:t>
            </a:r>
            <a:endParaRPr lang="el-GR" sz="4400" b="1" dirty="0" smtClean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Προβλήματα Περιττών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48130" name="Picture 2" descr="C:\Users\thanasis\Desktop\5th Harmonic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263" y="1566863"/>
            <a:ext cx="5400675" cy="5019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75400" y="2133600"/>
            <a:ext cx="250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Επίδραση της     3</a:t>
            </a:r>
            <a:r>
              <a:rPr lang="el-GR" sz="2400" baseline="30000" dirty="0" smtClean="0"/>
              <a:t>ης</a:t>
            </a:r>
            <a:r>
              <a:rPr lang="el-GR" sz="2400" dirty="0" smtClean="0"/>
              <a:t> αρμονικής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Προβλήματα Περιττών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48130" name="Picture 2" descr="C:\Users\thanasis\Desktop\5th Harmonic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00" y="1566863"/>
            <a:ext cx="5400675" cy="5019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5400" y="2133600"/>
            <a:ext cx="250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Επίδραση της     5</a:t>
            </a:r>
            <a:r>
              <a:rPr lang="el-GR" sz="2400" baseline="30000" dirty="0" smtClean="0"/>
              <a:t>ης</a:t>
            </a:r>
            <a:r>
              <a:rPr lang="el-GR" sz="2400" dirty="0" smtClean="0"/>
              <a:t> αρμονικής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Προβλήματα Περιττών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48130" name="Picture 2" descr="C:\Users\thanasis\Desktop\5th Harmonic.gif"/>
          <p:cNvPicPr>
            <a:picLocks noChangeAspect="1" noChangeArrowheads="1" noCrop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000" y="1566863"/>
            <a:ext cx="5400675" cy="5019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75400" y="2133600"/>
            <a:ext cx="250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Επίδραση της     7</a:t>
            </a:r>
            <a:r>
              <a:rPr lang="el-GR" sz="2400" baseline="30000" dirty="0" smtClean="0"/>
              <a:t>ης</a:t>
            </a:r>
            <a:r>
              <a:rPr lang="el-GR" sz="2400" dirty="0" smtClean="0"/>
              <a:t> αρμονικής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Προβλήματα Περιττών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"/>
          </p:nvPr>
        </p:nvSpPr>
        <p:spPr>
          <a:xfrm>
            <a:off x="5372100" y="1765300"/>
            <a:ext cx="3848100" cy="45212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l-GR" sz="2400" dirty="0" smtClean="0"/>
              <a:t>Θέρμανση</a:t>
            </a:r>
          </a:p>
          <a:p>
            <a:pPr lvl="0">
              <a:spcAft>
                <a:spcPts val="600"/>
              </a:spcAft>
            </a:pPr>
            <a:r>
              <a:rPr lang="el-GR" sz="2400" dirty="0" smtClean="0"/>
              <a:t>Δονήσεις</a:t>
            </a:r>
          </a:p>
          <a:p>
            <a:pPr lvl="0">
              <a:spcAft>
                <a:spcPts val="600"/>
              </a:spcAft>
            </a:pPr>
            <a:r>
              <a:rPr lang="el-GR" sz="2400" dirty="0" smtClean="0"/>
              <a:t>Αντίθετες ροπές και δονήσεις που οφείλονται στην 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και 11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αρμονική</a:t>
            </a:r>
          </a:p>
          <a:p>
            <a:pPr lvl="0">
              <a:spcAft>
                <a:spcPts val="600"/>
              </a:spcAft>
            </a:pPr>
            <a:r>
              <a:rPr lang="el-GR" sz="2400" dirty="0" smtClean="0"/>
              <a:t>Ροπή ίδιας φοράς που οφείλεται στην 7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και  13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</a:t>
            </a:r>
          </a:p>
          <a:p>
            <a:pPr lvl="0">
              <a:spcAft>
                <a:spcPts val="600"/>
              </a:spcAft>
            </a:pPr>
            <a:endParaRPr lang="el-GR" sz="2400" dirty="0" smtClean="0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8975"/>
            <a:ext cx="5410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Γραμμικά Φορτία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>
                <a:latin typeface="Calibri" pitchFamily="34" charset="0"/>
              </a:rPr>
              <a:pPr/>
              <a:t>2</a:t>
            </a:fld>
            <a:endParaRPr lang="el-GR" dirty="0">
              <a:latin typeface="Calibri" pitchFamily="34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50" y="1600208"/>
            <a:ext cx="6960475" cy="495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Πυκνωτών Διόρθωσης Συντελεστή Ισχύος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1" y="4397090"/>
            <a:ext cx="4470400" cy="235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60055"/>
            <a:ext cx="4512290" cy="26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889500" y="1765300"/>
            <a:ext cx="3987800" cy="4889500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l-GR" sz="2400" dirty="0" smtClean="0"/>
              <a:t>Η εμφάνιση μεμονωμένων αρμονικών με ασυνήθιστα μεγάλο πλάτος μπορεί να θεωρηθεί ως ένδειξη αρμονικού συντονισμού </a:t>
            </a:r>
          </a:p>
          <a:p>
            <a:pPr lvl="0">
              <a:spcAft>
                <a:spcPts val="1200"/>
              </a:spcAft>
            </a:pPr>
            <a:r>
              <a:rPr lang="el-GR" sz="2400" dirty="0" smtClean="0"/>
              <a:t>Συνήθως προκαλείται από την επίδραση στους πυκνωτές διόρθωσης του ΣΙ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Επίδραση του Ι</a:t>
            </a:r>
            <a:r>
              <a:rPr lang="en-US" sz="2400" dirty="0" smtClean="0"/>
              <a:t>SC</a:t>
            </a:r>
            <a:r>
              <a:rPr lang="en-US" dirty="0" smtClean="0"/>
              <a:t>/</a:t>
            </a:r>
            <a:r>
              <a:rPr lang="el-GR" dirty="0" smtClean="0"/>
              <a:t>Ι</a:t>
            </a:r>
            <a:r>
              <a:rPr lang="en-US" sz="2400" dirty="0" smtClean="0"/>
              <a:t>L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6" name="Εικόνα 7" descr="C:\Users\ΓΙΩΡΓΟΣ\AppData\Local\Microsoft\Windows\INetCache\Content.Word\2018-03-22 (1).png"/>
          <p:cNvPicPr>
            <a:picLocks noChangeAspect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72082" y="2273130"/>
            <a:ext cx="4272917" cy="229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10" descr="C:\Users\ΓΙΩΡΓΟΣ\AppData\Local\Microsoft\Windows\INetCache\Content.Word\2018-03-22 (2)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0836" y="2222501"/>
            <a:ext cx="4229077" cy="227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6"/>
          <p:cNvSpPr>
            <a:spLocks noGrp="1"/>
          </p:cNvSpPr>
          <p:nvPr>
            <p:ph sz="quarter" idx="1"/>
          </p:nvPr>
        </p:nvSpPr>
        <p:spPr>
          <a:xfrm>
            <a:off x="4546600" y="4775200"/>
            <a:ext cx="4597400" cy="1028700"/>
          </a:xfrm>
        </p:spPr>
        <p:txBody>
          <a:bodyPr>
            <a:norm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l-GR" sz="2400" dirty="0" smtClean="0"/>
              <a:t>Τάση &amp; ρεύμα με Μ/Σ 75</a:t>
            </a:r>
            <a:r>
              <a:rPr lang="en-US" sz="2400" dirty="0" err="1" smtClean="0"/>
              <a:t>kVA</a:t>
            </a:r>
            <a:r>
              <a:rPr lang="el-GR" sz="2400" dirty="0" smtClean="0"/>
              <a:t>    </a:t>
            </a:r>
            <a:r>
              <a:rPr lang="en-US" sz="2400" dirty="0" err="1" smtClean="0"/>
              <a:t>THD</a:t>
            </a:r>
            <a:r>
              <a:rPr lang="en-US" sz="2400" baseline="-25000" dirty="0" err="1" smtClean="0"/>
              <a:t>V</a:t>
            </a:r>
            <a:r>
              <a:rPr lang="el-GR" sz="2400" dirty="0" smtClean="0"/>
              <a:t> = 9,3%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0" y="4775200"/>
            <a:ext cx="4559300" cy="10287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Τάση &amp; ρεύμα με Μ/Σ 1500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kVA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THD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0,9%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Φίλτρα </a:t>
            </a:r>
            <a:r>
              <a:rPr lang="en-US" dirty="0" smtClean="0"/>
              <a:t>DC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11" name="Εικόνα 25" descr="C:\Users\ΓΙΩΡΓΟΣ\AppData\Local\Microsoft\Windows\INetCache\Content.Word\5.pn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701800" y="1635124"/>
            <a:ext cx="5740400" cy="48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Παθητικά φίλτρα γραμμής </a:t>
            </a:r>
            <a:r>
              <a:rPr lang="en-US" sz="4000" dirty="0" smtClean="0"/>
              <a:t>AC</a:t>
            </a:r>
            <a:endParaRPr lang="el-GR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r="10073" b="9642"/>
          <a:stretch>
            <a:fillRect/>
          </a:stretch>
        </p:blipFill>
        <p:spPr bwMode="auto">
          <a:xfrm>
            <a:off x="2138078" y="2185988"/>
            <a:ext cx="4840194" cy="348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73161" y="2245659"/>
            <a:ext cx="154790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Φίλτρα Ευρείας Ζώνης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6" name="Εικόνα 19" descr="C:\Users\ΓΙΩΡΓΟΣ\AppData\Local\Microsoft\Windows\INetCache\Content.Word\2018-03-22 (5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16" y="1801907"/>
            <a:ext cx="7449671" cy="392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Ενεργά Φίλτρα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5" name="Picture 11" descr="C:\Users\thanasis\Desktop\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01" y="1687046"/>
            <a:ext cx="8266723" cy="4270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Ενεργά Φίλτρα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16" descr="C:\Users\ΓΙΩΡΓΟΣ\AppData\Local\Microsoft\Windows\INetCache\Content.Word\2018-03-26 (2).pn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58154" y="2025649"/>
            <a:ext cx="6387353" cy="39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Ρυθμιστές Στροφών (</a:t>
            </a:r>
            <a:r>
              <a:rPr lang="en-US" dirty="0" err="1" smtClean="0"/>
              <a:t>VFD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63" y="1617285"/>
            <a:ext cx="8313636" cy="493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1" descr="C:\Users\ΓΙΩΡΓΟΣ\AppData\Local\Microsoft\Windows\INetCache\Content.Word\2018-03-15 (1).png"/>
          <p:cNvPicPr/>
          <p:nvPr/>
        </p:nvPicPr>
        <p:blipFill>
          <a:blip r:embed="rId2" cstate="print">
            <a:lum contrast="20000"/>
          </a:blip>
          <a:srcRect t="4713" r="48987" b="7514"/>
          <a:stretch>
            <a:fillRect/>
          </a:stretch>
        </p:blipFill>
        <p:spPr bwMode="auto">
          <a:xfrm>
            <a:off x="242645" y="3158118"/>
            <a:ext cx="4114204" cy="21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4" descr="C:\Users\ΓΙΩΡΓΟΣ\AppData\Local\Microsoft\Windows\INetCache\Content.Word\2018-03-15 (2).png"/>
          <p:cNvPicPr/>
          <p:nvPr/>
        </p:nvPicPr>
        <p:blipFill>
          <a:blip r:embed="rId3" cstate="print">
            <a:lum contrast="20000"/>
          </a:blip>
          <a:srcRect r="48377" b="7944"/>
          <a:stretch>
            <a:fillRect/>
          </a:stretch>
        </p:blipFill>
        <p:spPr bwMode="auto">
          <a:xfrm>
            <a:off x="4464424" y="3173502"/>
            <a:ext cx="4276164" cy="21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5060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Σύνδεση Πηνίων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6234" y="2420469"/>
            <a:ext cx="2124633" cy="59167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3412" y="3671047"/>
            <a:ext cx="8417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Όπου: </a:t>
            </a:r>
            <a:r>
              <a:rPr lang="en-US" sz="2400" dirty="0" smtClean="0"/>
              <a:t>h</a:t>
            </a:r>
            <a:r>
              <a:rPr lang="el-GR" sz="2400" dirty="0" smtClean="0"/>
              <a:t> η τάξη της αρμονικής</a:t>
            </a:r>
          </a:p>
          <a:p>
            <a:r>
              <a:rPr lang="el-GR" sz="2400" dirty="0" smtClean="0"/>
              <a:t>            </a:t>
            </a:r>
            <a:r>
              <a:rPr lang="en-US" sz="2400" dirty="0" smtClean="0"/>
              <a:t>q</a:t>
            </a:r>
            <a:r>
              <a:rPr lang="el-GR" sz="2400" dirty="0" smtClean="0"/>
              <a:t> πλήθος παλμών (κυματώσεων)  εξόδου </a:t>
            </a:r>
            <a:r>
              <a:rPr lang="en-US" sz="2400" dirty="0" smtClean="0"/>
              <a:t>DC</a:t>
            </a:r>
            <a:r>
              <a:rPr lang="el-GR" sz="2400" dirty="0" smtClean="0"/>
              <a:t> ανά κύκλο </a:t>
            </a:r>
            <a:r>
              <a:rPr lang="en-US" sz="2400" dirty="0" smtClean="0"/>
              <a:t>AC</a:t>
            </a:r>
            <a:endParaRPr lang="el-GR" sz="2400" dirty="0" smtClean="0"/>
          </a:p>
          <a:p>
            <a:r>
              <a:rPr lang="el-GR" sz="2400" dirty="0" smtClean="0"/>
              <a:t>            </a:t>
            </a:r>
            <a:r>
              <a:rPr lang="en-US" sz="2400" dirty="0" smtClean="0"/>
              <a:t>k</a:t>
            </a:r>
            <a:r>
              <a:rPr lang="el-GR" sz="2400" dirty="0" smtClean="0"/>
              <a:t> οποιοσδήποτε ακέραιος αριθμός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Μη Γραμμικά Φορτία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>
                <a:latin typeface="Calibri" pitchFamily="34" charset="0"/>
              </a:rPr>
              <a:pPr/>
              <a:t>3</a:t>
            </a:fld>
            <a:endParaRPr lang="el-GR" dirty="0">
              <a:latin typeface="Calibri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1523999"/>
            <a:ext cx="6089650" cy="50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0" y="1506072"/>
            <a:ext cx="68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Ανόρθωση 6 παλμών</a:t>
            </a:r>
            <a:endParaRPr lang="el-GR" sz="32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7660" y="1532965"/>
            <a:ext cx="2124633" cy="591670"/>
          </a:xfrm>
          <a:prstGeom prst="rect">
            <a:avLst/>
          </a:prstGeom>
          <a:noFill/>
        </p:spPr>
      </p:pic>
      <p:pic>
        <p:nvPicPr>
          <p:cNvPr id="13" name="Εικόνα 25" descr="C:\Users\ΓΙΩΡΓΟΣ\AppData\Local\Microsoft\Windows\INetCache\Content.Word\2018-03-23.pn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2894" y="2048622"/>
            <a:ext cx="4996647" cy="23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28" descr="Σχετική εικόν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0211" y="4790888"/>
            <a:ext cx="3025588" cy="169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6"/>
          <p:cNvSpPr>
            <a:spLocks noGrp="1"/>
          </p:cNvSpPr>
          <p:nvPr>
            <p:ph sz="quarter" idx="1"/>
          </p:nvPr>
        </p:nvSpPr>
        <p:spPr>
          <a:xfrm>
            <a:off x="5029198" y="2299446"/>
            <a:ext cx="3982571" cy="1506072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l-GR" sz="2400" dirty="0" smtClean="0"/>
              <a:t>Αρμονικές ρευμάτων        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, </a:t>
            </a:r>
            <a:r>
              <a:rPr lang="el-GR" sz="2400" dirty="0" smtClean="0"/>
              <a:t>7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11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, 13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, 17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, 19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…..</a:t>
            </a:r>
          </a:p>
          <a:p>
            <a:pPr lvl="0">
              <a:spcAft>
                <a:spcPts val="1200"/>
              </a:spcAft>
              <a:buNone/>
            </a:pPr>
            <a:endParaRPr lang="el-GR" sz="2400" dirty="0" smtClean="0"/>
          </a:p>
        </p:txBody>
      </p:sp>
      <p:pic>
        <p:nvPicPr>
          <p:cNvPr id="17" name="Εικόνα 25" descr="C:\Users\ΓΙΩΡΓΟΣ\AppData\Local\Microsoft\Windows\INetCache\Content.Word\2018-03-23.png"/>
          <p:cNvPicPr/>
          <p:nvPr/>
        </p:nvPicPr>
        <p:blipFill>
          <a:blip r:embed="rId3" cstate="print">
            <a:lum contrast="20000"/>
          </a:blip>
          <a:srcRect t="14509" r="57808" b="33336"/>
          <a:stretch>
            <a:fillRect/>
          </a:stretch>
        </p:blipFill>
        <p:spPr bwMode="auto">
          <a:xfrm>
            <a:off x="1041400" y="4953000"/>
            <a:ext cx="2108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0"/>
          <p:cNvSpPr/>
          <p:nvPr/>
        </p:nvSpPr>
        <p:spPr>
          <a:xfrm>
            <a:off x="3327400" y="4504267"/>
            <a:ext cx="3009900" cy="766233"/>
          </a:xfrm>
          <a:custGeom>
            <a:avLst/>
            <a:gdLst>
              <a:gd name="connsiteX0" fmla="*/ 3009900 w 3009900"/>
              <a:gd name="connsiteY0" fmla="*/ 207433 h 766233"/>
              <a:gd name="connsiteX1" fmla="*/ 1790700 w 3009900"/>
              <a:gd name="connsiteY1" fmla="*/ 93133 h 766233"/>
              <a:gd name="connsiteX2" fmla="*/ 0 w 3009900"/>
              <a:gd name="connsiteY2" fmla="*/ 766233 h 76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9900" h="766233">
                <a:moveTo>
                  <a:pt x="3009900" y="207433"/>
                </a:moveTo>
                <a:cubicBezTo>
                  <a:pt x="2651125" y="103716"/>
                  <a:pt x="2292350" y="0"/>
                  <a:pt x="1790700" y="93133"/>
                </a:cubicBezTo>
                <a:cubicBezTo>
                  <a:pt x="1289050" y="186266"/>
                  <a:pt x="319617" y="641350"/>
                  <a:pt x="0" y="766233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0" y="1506072"/>
            <a:ext cx="68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Ανόρθωση 12 παλμών</a:t>
            </a:r>
            <a:endParaRPr lang="el-GR" sz="32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7660" y="1532965"/>
            <a:ext cx="2124633" cy="591670"/>
          </a:xfrm>
          <a:prstGeom prst="rect">
            <a:avLst/>
          </a:prstGeom>
          <a:noFill/>
        </p:spPr>
      </p:pic>
      <p:sp>
        <p:nvSpPr>
          <p:cNvPr id="20" name="Content Placeholder 6"/>
          <p:cNvSpPr>
            <a:spLocks noGrp="1"/>
          </p:cNvSpPr>
          <p:nvPr>
            <p:ph sz="quarter" idx="1"/>
          </p:nvPr>
        </p:nvSpPr>
        <p:spPr>
          <a:xfrm>
            <a:off x="5029198" y="2299446"/>
            <a:ext cx="3982571" cy="1506072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l-GR" sz="2400" dirty="0" smtClean="0"/>
              <a:t>Αρμονικές ρευμάτων </a:t>
            </a:r>
            <a:r>
              <a:rPr lang="el-GR" sz="2400" dirty="0" smtClean="0"/>
              <a:t>       11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</a:t>
            </a:r>
            <a:r>
              <a:rPr lang="el-GR" sz="2400" dirty="0" smtClean="0"/>
              <a:t>, 13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, 23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, 25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…..</a:t>
            </a:r>
          </a:p>
          <a:p>
            <a:pPr lvl="0">
              <a:spcAft>
                <a:spcPts val="1200"/>
              </a:spcAft>
              <a:buNone/>
            </a:pPr>
            <a:endParaRPr lang="el-GR" sz="2400" dirty="0" smtClean="0"/>
          </a:p>
        </p:txBody>
      </p:sp>
      <p:pic>
        <p:nvPicPr>
          <p:cNvPr id="17" name="Εικόνα 1" descr="C:\Users\ΓΙΩΡΓΟΣ\AppData\Local\Microsoft\Windows\INetCache\Content.Word\2018-03-15 (6).png"/>
          <p:cNvPicPr/>
          <p:nvPr/>
        </p:nvPicPr>
        <p:blipFill>
          <a:blip r:embed="rId3" cstate="print">
            <a:lum bright="10000"/>
          </a:blip>
          <a:srcRect l="24268" t="10732" r="3565"/>
          <a:stretch>
            <a:fillRect/>
          </a:stretch>
        </p:blipFill>
        <p:spPr bwMode="auto">
          <a:xfrm>
            <a:off x="299589" y="2343710"/>
            <a:ext cx="4850635" cy="33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Εικόνα 31" descr="Αποτέλεσμα εικόνας για 6 pulse rectification phot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1965" y="4168590"/>
            <a:ext cx="3856575" cy="22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4061012" y="3576918"/>
            <a:ext cx="2662520" cy="90095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0" y="1506072"/>
            <a:ext cx="68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Ανόρθωση 18 παλμών</a:t>
            </a:r>
            <a:endParaRPr lang="el-GR" sz="32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7660" y="1532965"/>
            <a:ext cx="2124633" cy="591670"/>
          </a:xfrm>
          <a:prstGeom prst="rect">
            <a:avLst/>
          </a:prstGeom>
          <a:noFill/>
        </p:spPr>
      </p:pic>
      <p:sp>
        <p:nvSpPr>
          <p:cNvPr id="20" name="Content Placeholder 6"/>
          <p:cNvSpPr>
            <a:spLocks noGrp="1"/>
          </p:cNvSpPr>
          <p:nvPr>
            <p:ph sz="quarter" idx="1"/>
          </p:nvPr>
        </p:nvSpPr>
        <p:spPr>
          <a:xfrm>
            <a:off x="5029198" y="2299446"/>
            <a:ext cx="3982571" cy="1506072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l-GR" sz="2400" dirty="0" smtClean="0"/>
              <a:t>Αρμονικές ρευμάτων </a:t>
            </a:r>
            <a:r>
              <a:rPr lang="el-GR" sz="2400" dirty="0" smtClean="0"/>
              <a:t>      17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</a:t>
            </a:r>
            <a:r>
              <a:rPr lang="el-GR" sz="2400" dirty="0" smtClean="0"/>
              <a:t>, 19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, 35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, 37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…..</a:t>
            </a:r>
          </a:p>
          <a:p>
            <a:pPr lvl="0">
              <a:spcAft>
                <a:spcPts val="1200"/>
              </a:spcAft>
              <a:buNone/>
            </a:pPr>
            <a:endParaRPr lang="el-GR" sz="2400" dirty="0" smtClean="0"/>
          </a:p>
        </p:txBody>
      </p:sp>
      <p:pic>
        <p:nvPicPr>
          <p:cNvPr id="21" name="Εικόνα 7" descr="C:\Users\ΓΙΩΡΓΟΣ\AppData\Local\Microsoft\Windows\INetCache\Content.Word\2018-03-15 (9).png"/>
          <p:cNvPicPr/>
          <p:nvPr/>
        </p:nvPicPr>
        <p:blipFill>
          <a:blip r:embed="rId3" cstate="print">
            <a:lum bright="10000" contrast="20000"/>
          </a:blip>
          <a:srcRect r="43027"/>
          <a:stretch>
            <a:fillRect/>
          </a:stretch>
        </p:blipFill>
        <p:spPr bwMode="auto">
          <a:xfrm>
            <a:off x="197597" y="2421054"/>
            <a:ext cx="4831604" cy="318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6" name="Εικόνα 7" descr="Αποτέλεσμα εικόνας για 18 pulse rectification photos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512039" y="1479176"/>
            <a:ext cx="4103915" cy="53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1986" name="Picture 2" descr="Fig. 1. Proposed schematic of the converter connected to an induction machine, C =∼ 0.1µF."/>
          <p:cNvPicPr>
            <a:picLocks noChangeAspect="1" noChangeArrowheads="1"/>
          </p:cNvPicPr>
          <p:nvPr/>
        </p:nvPicPr>
        <p:blipFill>
          <a:blip r:embed="rId2" cstate="print"/>
          <a:srcRect l="3219"/>
          <a:stretch>
            <a:fillRect/>
          </a:stretch>
        </p:blipFill>
        <p:spPr bwMode="auto">
          <a:xfrm>
            <a:off x="941295" y="2693051"/>
            <a:ext cx="7261411" cy="26537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15060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Ενεργός Ανόρθωση (</a:t>
            </a:r>
            <a:r>
              <a:rPr lang="en-US" sz="3200" dirty="0" err="1" smtClean="0"/>
              <a:t>AFE</a:t>
            </a:r>
            <a:r>
              <a:rPr lang="en-US" sz="3200" dirty="0" smtClean="0"/>
              <a:t>)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Μείωση Αρμονικών σε </a:t>
            </a:r>
            <a:r>
              <a:rPr lang="en-US" dirty="0" err="1" smtClean="0"/>
              <a:t>VFD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1028" name="AutoShape 4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data:image/gif;base64,R0lGODlh5AH6APUqAAICAhAOEBkYGSAfICkoKTAvMDg4OD9AP0A/QEhISE9QT1BPUFhYWF9gX2BfYGdnZ29wb3BvcHd3d3+Af4B/gIeHh4+Qj5CPkJmamZ+gn6CfoKeop6+wr7CvsLi4uL/Av8C/wMnJyc/Qz9DP0NfY19/g3+Df4Ofo5+/x7/Dv8Pz9/AAAAAAAAAAAAAAAAAAAAAAAAAAAAAAAAAAAAAAAAAAAAAAAAAAAAAAAAAAAAAAAAAAAAAAAAAAAAAAAAAAAACH5BAAAAEAALAAAAADkAfoAAAb+QJVwSCwaj8ikcslsOp/QqHRKrVqv2Kx2y+16v+CweEwum8/odBUFRbHVcKynEh+m6vi8fs+nJuhOEgQnZHd9VHN5G4aHjY6PkGAYElAJJGQWkW5uQpydbyh3KZtDKCdvRJ6cq4QqKadDJ3duo2wnD7KRuru8vUgZlCqmqJ5CpwyXRbCjxmzExK21rSEMxYchCQ8bDxgbyCoSkxcqGAoqHgkbGAwnJBseEK1CGRQWESkMGCoQlBIKDxJCFPBHbkMFDygWVOjAwEMIAu98SZxIcQ8wFScqbIjgQUUFCxXonAi3wUAyYxI2QAiBTgWJAiFIGJCQIMQDBgwypLDAgdL+BgUdLkDwaGBDCEgL9CXdt8EjS3MkzKEgcIlBCAwLUISQ54EAxqESxm1TsSFBihIqCIhAUfJcAhUMMmEY+rai3bt4xUxSsaDpiQInMIQIYQAupRQmiSj02AFF3QVHC3ggVOGBqb5wMaQowCbBiREMdFmF2zFCUw/hHKgYYe5EAjYNVUQgsIBRhLdvwpIdOhZjXZohOhxl0IFcBBVv5eVdzry5kw2UAhxVYYDDiHDmIApZcDJtRyEkXsM9akmIhExT3yEksUCYZ2oYIY0mLnsDisLUQrD2DTuEhaMpCaPCBwSwASAdEjxAloLuCdGWCkc9wAFZxxWGASrOZaihc9D+qaDAhH/JhEJ4UYlU3hAKiETCCYWpABNyyYQkRALFndCOOcidEII5+jgSXnEMXIDPOA2oww06JJCAAELp2BPCBRga5EFxJEhAwgNvrUMINtNhYIE6cCEY2nnfbWjmmXZdkBUKFPhXHDcYcDPSVQZMJ0QKEXSAwSUXYOBBARemYx4EbJTA0Z7YiCBTR3EVlwYJIYgw2KQijDCYCB1kOmUHHHA6mFEhfLBpBx5wsClLgkE6KQkebDCCoq3GyoGpIphq1AgkcLABq5x6MGWkoF4q6aSXhoAhmsgmm4WllA42ArPDDmZqB5D6SYKkoHoA6TucWiqppe9cO4J6prYqrVH+7VwVU6fldmCpdSJE6yyx0XZHBQoViOrrvqjt+0GoDmkEsEMefLDBBaGKylJwFQzGb8BG8fupYP461JOvLBX8rwT7ZuzQl/p2/J+yJJc8BQn/PdyqBRVjzDHGHWOggccLG+SxQ6IGlPHOX37a18cZLOyrvhOo7OtBRmdyBVtINHUEB8rFUiYRJ0xdygVWCzHYESk4bUSPRsR0BEsml222EqweUfVqAkw4hH1HaHtE2kaQMEHUQkwmhAMJKO2BCUiAXYSjRnBwrBQneF2E4kTsekQJbisTeSpYj20n1YwPcWHcI4z9wdmgh+5S1iqUAKQFZmmO9zmdGzEC6VWuLrf+BwykIJ7cRwje+OFk8d5G5g42vfraRpwweSwHWX4E00cAf469WpMu+vRn0l0EpAzV9zbvHrR+PenXoWWE3LHFhvvXTfO+yBWJN60CQ7i8Lb4yhFN9vOaXD7F1Cf4ojYLumuMe9CD0OeoZEFnWIwKrRjMWNsBtfAMkQf2GQIIKcA8FtBMCSJ4XOCTcTwgcYAQV2te8m/hHPGQZHulQ8MGMfFA/JDjABUQAgaEwD31xGyDZDsjDDSWQCAkIRlS2l8MjvG5sERigtr6xmvacrwgADN7TfPcEEhrhAQySDSAcZwTTqW2C+LNcbLZDgv91sIhhK2AP18icH4KnLkJ4wHf+NCDAuZEuI7wLAT9KYY4nEiGKKjDcFJcGvL+ggj0OGuAJwIiRFkrgg1ViEBsuQAdAbm583iNCqNjIyby4ES7j0ByDNiC7CDJSjzocBBEYcKszGuGBRRCkFW5IhAi0hwhyTKHaVshIsuTPGALoju3c4b6x6VB6nUymLtxImEyGqXdo/J7aQmkEGVEtARhYHTmQ0MsQLm0hG9iArjxgAQJoJJzvqEBNwtEBcaJTTwdxpzh1BU50jrMCGGinrsKJmgW0yp20iwA4Z+XODjwynPvcQAfw2U55klONyozoLkpQz3EygBu60hWpBIABjWQUnXPIpzwV2tF/ZlRXHEMnQLH+2dBxCoKgCRWnBPQpT4O686McsAAVnYCCDAiDFA0hpTSQEwLrbOKouTrqJtyhVE4YRRi1GJEAOqdUFuljE1HNZlQ54ZCfkqJgEg3rMjuC1RP4EyGhMIUKLnCBXY0iquc4ilIhNCGlvuJCcxVIWmlBiNg09X+1CGzXZEELWsByhIwbYuYYorfi8VJtM/1aA1YXgaHkDgkgOKZYN+sjq43AMln7rCyL4EfwkC4ESTTCBSxzhA1e9mkeFOEUrCgEGQGPARUYHiMX2bRf5sSZWoMjFJFQWgj9krPIjcMPvYRBI6CAG7LN2wCPWDxqrlIDqzOoK2PJu9Hei3EOuATwKlD+uy8ur4XJU6BVjgujI/g0mpqEaHLnq4YfQsA+jGRAMDBpRyNaSRkMgFrchPvH9D0tulGgZXikSNoCmbd4H/yffD8CKSQQ4IOALO4m6cvhR1mNHcQrwgMsC8H+1s2CRbCJ2MZXgO0SwbtD8KYVaKsSBqfCM7tUW4Qrt8qYsPcBxzHCe0ucxg4b2Qw/bA3pKkPcCMJOAlETmA7Z8drCdRfBv8Ol24ZchDEWwYsQ5hqPO9GerRkhBRVQzdfqGDZkHvnNWUigTUb3NK9wbm6MrGDU1jvdmlR5cd3daROsmIJbkgUJ+Mxx8XopGCLAw7hc4wAEoKcBJKw4xeyFs6atkMD+DhznkwKxtJPVVgHZvuXSRLgO6QDZmAN/Ux0GMUAHePLIfNraTxD4kDqCklODqKMb3WhrBTjQDZUGRR0cOAgDTIOBZh+MAxfQE7RH7AFg+2mmF4A2rDHQJ2Af7NeZ3rS4o4CycPppAazcwJecLc5uGKDaKg2nRrLNky8JewMZyHa0/XQQDBBb3dWxALe1bW2+VVtPCD+nuaGd7F63tdhQIqSOnqvTrWRzKxjfygb8qaOOV4qUSSIBrnBFypEnaQSJi8m1TqAAH2sLUh2PiULZoXKLx/wEimKVfnQk8iT5atxA5zS1IIUCVpqgqCGHeUwWwHNcidx0Ne84pKD2rJj+l+DiE68AoYwigo47/QPk1crN99TzEZRA4yL/TNIPO4UbKkAezkPHL0Ocit1GNm8MMnMR2JICHBX4CJkdm5uDTngkJJC1dCeCApQ46rD9dwj+PMfqQtAhHBbOg4JmAgl3tLu4SQAQVNvtB305hHBo7bhmXMlw4au/wRf+9RQsUwZLJ70IHLe4nwyMevM2P0df6XCAZDsIsVxFp7nWxo7OHv10DNnIjQbSztXHXv5O5BTLF/bYl6YQIuC2TzLlznU7LQS8l2gOQvABvRdC8GPLPqdBYGrCTyEDnMnbMDdvOgs+/fKaEgJDq7/JnpN9Ahh+QlACcJR4QzBiR/ABjaf+DILzfI1FWigQIKt3ea42Y05zIsi3PRagNFJzXpDlNB6QRXqXCk7DHdRHWjp0fQOIfXRTeXR2BBAQGkbwAcDlEqf0AN6TFdJ1BI1hAdb1f80TaITkEjRIRK90I8tnf680HcdXgqXgNJ+Xgr4XgC3YgnTDfUNQAtKzDuBXBNSlDNRUJUNQXJMBg5qDeRe4Bk2hXY0jPHyhHAiIEXYnhZEDhZ3gNPDxNqJmhVcogHRDZcYgPWVxOAxoYin2AMmAGmUoO+2QRWkIW2t4L1DyABfQDiF3AU6XdCeANUV3ic+yLUkXclcxikmSOB5QAlGhchLEAaYIKRXQcw3AihWwiSH+VwLhknQoFxF/KICJcy11EnIGY4q4ggHvpou4mIqmWG2YqIuX2HWfp3ZG8YqgYgm6GIuviAG2GHKXVAVo5gEGwDKdQiqPlCmc4lKCQV6lQlAHYY7mKCXu2Cv4NAcJsI7V5ifx2CocwwEfoF+l4mnjaI6mInD/mCmmki+96Iv9RiOc0k4HMSsQeZAM8H7jeJB+EpCmUlLsUpEpRTv7SE4XKZAhhQ4sI5D7GI8LpVDxCG1YwDTl9YZPQwgkcIQYsUJd2BGPpj+o5zUdNQSVZkyCl5DZlzZ7OIjc5Iaa1IAKVGpxJHulBA6M85NG0E3E5wSLNAIkhoSLcwm2Iw/1Jzn+pDYhHSgg0OeAAgIfbNCNjnaDGyaUr5c2G0ABZOl9u4Jja4lnZKk/j6eIZch450CTZjSEzVOVg+YBlPRK6iM+uWQMoheCKqCDmrSTQNQKGbaCbgl7cKk4c6gCPmV6VUiAYQOZJ0CTZpgM80eFfDhIMwYPYOQ8pOQgExALjdk8ZcSDOrl/WiaE1adJrneZRpY2pxl7HVSUPQiae9cjZuVoTwkOghN8RDhL2wA9rpkMnFeAs3k9EtJ/mIabQ2BNlRmUvkl4acOXwnkEdIQcGGKDeDk+o4GU55B+xUmcgARjIJR5SzCBkJiaSQh5rTCHxiM8PRmZ3Kk1NBh/h1hk4Rn+dGmDQkbZPISgDZ+pfcepQaBnfirYCThGCOs3mFgQF83jQfKgEQ26d3mmDQ+QP3goDLqDgt+JoAk6bjDnfzUJh5MQHvqAe6cVGxSYN8v5mIZZAMSkmrFEmE0AKJiIcsZiHwjxAVqBdlsxLgoSEx2AiTwXApCDcyXgdCjnKzTHc6qyIhgndhcSprhFDlohdjmnLcYSE2YHKb35osnlphGApDynjHRqLBdnEymCAFVTdRj3Ga+jI2vaXASACxKCArjChUqndlUDc+NSABGARd3zdH8KNVshAqqYJB1ApExgABXweZ96AeEgARoAAXEyCWERDhGAAatqAKzaUSHxEef+saoVIKoXMAEhcR6VARGmeh5hYQGpOhfCuqqrGg4MwKvDKqoggU/F+qnAipBwKm4ksA4SoKqvGqu++qrEWk6AkiK1OqqvGg7YeqoCVQAGAAEEEAGiGqtCIQ6gyqyvKgAVEAEzEavAKqod5a4VgKu6sTQW8AqmIAvitRoqIAIuUUZQcwkGa3s24gGvIAun0LAjErA2oiNlWkZl1A4olwImMCIu0TUfW0ac1xSXkLFuoHIfG7E7FK2aFhieUbIBayw2kgIkQLO9syIohy8cEBMCO7Ht4LBJUrAYQQH8EABQ9rApsBVlVAJIq7QoYLBHMZO5VbE1ewqbyrQRK7FF+KH+tEkEh5l76AUYYXNcJyCVQ2AV8dc94MmycHYLWUOXx9ITlmJE+aWIbFeaR5AgBoaY7VdMqUAWvTeCMagMznMBdradzpU590WfFhpfbKtpJAACiAho1xMQN+hGriEkcQOfjas5NmRlk9h2rpmYqdAeX2k/y1OtypO44/MArbab+sOCjztfn+R9GXAsfeeKkysEHWCJnIu345OVL8ZN9qkEtAWThRM1J4oCu9VLD8Bltxl9xZMPAOiis9thn8SFv3A43KCUtcVtjsh6wbW3RTBpW/tKTWMvKcG8zFc8CcCWkmkEZSq+EPKm16tM2UuIhyNQnPtDruEf3PO7A1QC+an+nwpEYLPlPLf7NPbiaezLhApEAMeVoj2VtzQZoY57v9hLOtrrXoezWqsjQaQFZY93obCbgKsjfGrSkq7pQYCjQA+QAqQjw3FjAJMXv4uDwFqjWRrMYbmnv68UP8ZpHsURhI1Ivx4yQPkFSG0wbPEmUwhlbCRhbAlASTEVThlQTyDFAH1xxbNmAS2lUtwXb8QmayqVUQxFxg3TwxyWEQ1lTx11xVBMxsY4UgjVUW/cAVUMHW9sT/jkxWkcb3+ixQiVEld8ABX6Xa4wV/ZxVMzgOLRwBxCQPCkAV7i4yEeFW5eQV0cRWG6ge5UcCnfgGmixVXGFyZVcv2xMX2kTVXf+IMJ7xQnZ9FOp/BKE4MoQUhzSoACmcFWO/D5cGVis41W0gByZsFVsgVVs4AEO4LB9y7XJ+zW292BUo1/AQ8HOc6ILOEC8uMrIVbuEGF1dObmjCSGQOT4CjAQPkMj1uTgBUbxJQEvIuzh4kx8gWAQg0c0CyrpHQL0nDBe95M34y8FAbAQL0L/wRwkVFMBIzGToWwRIA89IcLxa2TicqwB3dD8N4Seru3fOswAF3LnCIADhJtCclL/kW0uMFIZkMQ4jkFubi8RaArq4xBISPaCL0zSc689gqUDmcAGSO7bLA0jkJb4lMUAmnUwoLZhBPLn35RIw/c/F9T6e2XmrxEL+nGq8Ldw8nFvVqOu1lIAwHW2CgWOXGLx9a5zUYgXO2zs2Yns99TMaCx3T/8wWgpvT1xRIWZ0EFO0g6qNElHAsx6uFwzbWseA8kiY4y+xMRSccar3WsCM9GbA6oJE5Iny2lxA+9FtcZqSBfq1JoRF/WQbNsbQ6tnM4iVcN5DDBOBxLOZmUKZZE9vvYovPDKa0/NSahtwAeKDY+PTpcXv0+GMKI62MFaLZtwdYTDacRHwEdvjZswxZtBaARwZYB3TBvzaZO151vsHYB1t1s3sYTGpESzH0w422MswZr3ybe3RAB4TDbtA06J7Bu0f1rbfVt5U3e3Abe3GYBCvBt1ob+TwJnAe82AQaVktSNARlgb8j93M/dcOEAAQnQa9e9bRzAxQdz09Gnc5OiLReQKyNgHaTyJCwxAu7SPd0jAciA4pOyASLgECFQrZ/S4cTyKyXO4hZg4gvzAe6SW0FCLJTnKzq+IwoF3/FtNu7gMK/DLKDyLw7hLimz4/9iFA0RKTBuLt0DAUxnHXvSAS9OLBHzOmDOEpgS4maOMF2BMYMhGKvCSpSn4YTrt6WtNt4gWw+8fR0xEtfc2gW2EUUQeHZgDit75Cd9R9Jznr7dbBIKhFpDnqT123/HRO0MeZfAuKP90K+kSLSTP//ZCUf4VELNz+jjGibMu1Fq5IReMmz+zdSP7p50xgYQihFGXJylvnqLOenCoNqWXnxybtGPcxX7ZQyRw8zgYRqGnYdIcJ7PR+tQWZapvka2zerKSZyDq83mfHuQHole8mKoQOqBBOeY8ws6vUsz2dMeATagjrgTmjtscHyNuwCdM+jPzkOrvmY55BhgWCa8bAwtWut/5wFBhut7WNxs2Otvo0JwIYfOlwwnYOyh7tHFRJzng0iqPO/Qbui3nTeds+wxOBL6c87+zux/d9oxhgo9geuKLO1vM8ATUn7CLgT78TYG+/Bkze4zchLn8xFaI7sWHzr1Trk12DnWZFqmHgv9ftaRyBd2AksOT/CIZfAOgvDV2Qn+jiJQsXB36k4EKWBJQ0AB1IQ790GdPN/zZ0MCLLiZBto5s0f0HgF6qBQ32a6bIgpCRKB6er00lWYjSpVNVUUWI9BUNLs+rIQRge8SNvzJvjQMR/Uvik8L09r4tMD3I2ISbuAQd+CFhABWZH9AsKz4NNsYp7D3JdD4hODYrmGylHcH9BGxeNVU1rFVpf/3ob8JgaFWIaAap0BKocAip9A1e40E+LKOEYkaEQmRc6BQG9kpUlJtBPCP0NF/EgACyE9OGrCO52iYWJP8Dmn9xv9Is0INVrFQfvInF0lOJb35JUNRwj8r28/+3a+SGxlSwrFsH5CRDbMANRGRD5n8I1n+/P2f/EDAkXQ4HA8B4+lIOERDxdOsqKhV6xVbPW2yKm6WY8qePFUIhkpWLU5XTCgbgmNRXyzamiCpQvvOwyrko4uw0PAQMVFxkbHR8REyUlKSpAxLLWsDJQtkT2UkoYqkz2BTq8L0yqMNy8MTS8PKYkqlYzNCwoojRbKuy+5qoySrpEM0gbckBIPhCgUqbs4Z2AojVQVjQcUDjgFYcDJcfJy83Pwc3bEyaz0r47rKY6Tq4WskBNpqpIJVdbj1lRsrKQy00aQiQT8VHOA18pXp178rJ4xVqdAsRYcE0qigsGDpipwsD7FQQ7ghxIkQ2gKBTPcSZkyZM2kuanflZrD+httekSiwiQQzeCMkKIwX8GgXPFWYedkGyMoGXpG2/PplNI1LFRIWbChAyw3HKiLpLHUDjwSDBxgGaA2htWZcuXPp1jWUUwtcKtayuLJSIYKKErguoeqLlIrfLGapJPBQRgK1g1RNUqnsBbEKioVzFdZLdlqXDL8uIAZtF3Vq1avJ4aXi2vJOxVUMwDFgkmhmDxKtzBYYUkEZBmJ39bp8nLeWis70ehFL5XQVkr+x9InTnHV27du1wy7RfLKqeVEBEUB84kKX3YeVZmEQAYUCLMUpWwWDVbPezYWXB3quYrqo1MsMHO4MPBBBumDDpKSpQkJsAQmgCkkC3fDzzYr+WKpjoILOrOjAwUdQQCOFFFA40URrUDDRxE022KPEFXkhgYsYS1SBRgBZXNE5FWLk8S0dY9QMDRmNVNFIXrjxsUQTt/kvwSilnDISEoxB8cRPOBByxU0wOKHLEzfpAI4meRlBgCKb3AQ9I2VcCMYueeGgzBZbJHFHXh7QQ0hepJpkAw42CLSIQDEgFNEODhWU0UE3wEDQQBGFFNFGB42U0UULlfTRRgvlANIiNgW1UkEVzYzKVFVdlQ5JGS2U0k8NdfVTTSPdoAMPXK0Ugw4uxXTRXTHFlFBKaR1UCU4jZZXZZp19FtpopZ2W2mqtvRbbbLXdlttuvf0W3HDFHZf+3HLNPRfddNVdl9123X0X3nbf+uCxeu299zF68bVXX3tTihfggAVmBAUDLrAA4YQVXpjhhhvGgIDLBgJwp4EtvljcE5qJ6QHsOrqgq/EwHplkbzWWiYH+fjGg5JbFXSaEikVEddWTY2LAYyoemNDlnrWNoB4IEhLnggQWSEDkZm2GKeVDCpA4BAUekJlkFBjY2OcEOxguoQp4hmSDjTcI5dmlX2ogZxIEYGUTDgxbY4t6MJib7rrtvhvvvPXem+++/f4b8EMjAAAAuQM/HPHEFV+c8cYV36ArAwAwwKdHGQ+7gkfDvsDxzhfP4CKZGlC5JJapQIWEqXWWgAEMRpH+A3bYRYhddtptv5322W3XHffeY+f9d9+FlwN44UfwIAABOrhn+OaLbx766KXH/fnpq58e++bnYQCAXF6//XrbU+dnBBFqy3539GtP33gPsD475wcgsAyPotKQgLGsMQAr6wSfIWcEtVHBzqBltnQ0rQt1MAATLsAAVkiAalnbQHr6JyWJPWIfa4mWAdGBs0LwoktaYEDSKlgNCpYQQfkLhwpZxcFzeHARKNBVzny2AQugMEGjKceIpOVCc4wOh+LAwAmDuB0dloOFNXvfAUlXxEYM0YncOeI4UDBFZ/mwHGgzBApCcA+aBTEDRIziaqwoxB4usYNNvMIFCIChMYb+cYzaSWIkysgsLJIDhoXAgHzi6AYx9tEuU9wALtSYCB6OBSUtROMLC1mFCBViBPjp2aMMASZAyuSIFVgAmTgUiaVIwADM8BCV7jgOLRYCBQLgCApIYApNbgRAsdyEKWgpS1vO8pa5rKUueYlLX8YSmL8UZi9tCUxi4hIDN8zSL0MQAAK0YZjDPKYsoznNalqTYtis5i+1uU1tFlOYeCDBRgRAuQQMw5vcTAEeTrAAU3jDmunEZjDnyaZFmgOBhAgBAaZyjwpw4AG8cKcHEiABg+ICoQnFhQQikFCGMlShB3XoRBsqUYg+tKINXWhGEXpRjVo0ox6tqEgxqtCPfhT+oh09mkFLWtEEEI4BJOVoSzkaUZRSNKUeFelEU1rTnN5UpjOlKE816tOTjhSnRy3pTzta1IguABcOeBThPHCRlsp0pxHiigK8xroFFpWpC8WqT8ca0bLm1KAPuGc58tgFC5DtBBUIwZYco4KLDAeFUKwYCgjAkku+BBgkIIADeqFDEihgKvVQVQnWisecLVAzD6iIByZkHRRO0BAP+OJfV6gTQFVBAhtRixLpwKYIYmEEmQFiAjeAvwnSAgVkkmT/oFgIBmyWs5KwIl8kYRYSRICG3OHgCUB5ARJuMbTuaeQYJBsB3LoMs4V4wHFzO47dnvYQjLkgglzogQI44gT+ZLtCWxHBShLMlrZ/vIJmq4sOxvAWEodkCna348IOmK4lpkjBKvISgkWSt72LUa8V2Bvgclz3s9Wgr3a6i18qWCAJDhznOMvgPnw4uAoANrAJM/vcDSsCwZGQLxXqKKUGS6cD31WBBZphgRF0RQVtxJF4rZDPLpxgf2/4qw07/GHrnmUS77XjIj2A3w1UgABU4EACUMAEBnDgBPzUDB/HS8MNEIBHl6wtIabrYzMq2ApZiuFuh5yFFKfhtkN7QAUwAAgOrWQ0IcAwFWzcBQnlNpk99nKQgfzgmNbVkO9NBQcgANwoDXdPg1rAFPAxNxw9wAIXgEAIUpC5CsDyCqf+LITBCnEBKEF3wPT44gkskJw9lyQYUxmbB5JQAFMTghpLwQDlQPHp1WDRSWHWdZjFnOnlnkAAAakEKzq0lrfsC9nJVvaymd1sZz8b2vgKAUOPva8QJCAD/brXSgBQgGh/G9zhFve4yR1tCfBrCNwwQJEBUAELNKDayz53vT4w7xAU4A0iuHS8y93ve4VNdDnzbkc2QNlr0zm2i57AwhdeAYY7vOEPl3jEKT4BiFt84hiv+MU5nvGOb9zjIQc5xh0OcZNbXAIXUXgFTl5yA0Sg4yxPueQEIHOLl1zjLSc5xXGO85zv/ORA/7nQg97zoRu96EL/udGXvvOm+5zlPM/+OYccnvKYdugCfC0ccZMOdNb1PKYW/0rKK1AACTxd5BpX+8fXnnaOVwACjR1HnbEQOj5YgIupSwwE7FdCSkr3iz7x8Iclc42mMCLWVYD56UYpXLmLQ8MdCYEAIEAjAZKAzWPMs8xGWAjintoQgu7NdrGwTjdMxWp7+prjUYYdLsJuSV1cQ3BbBsdCNGDUqwe9FUKcmDmOpPd2/f2tHx+O1SpiAx3rexFtz2XqamF+uxdNnxNTYj1ewYofMXHxJ0H3Qygjjs3vQoFvHH3pY2G3IfKA9RNIZlnQHjWlFIemQb/l8Y/a/Ofn/el7w/72gLkKtO/QuE8SvM/H7M89Ai/+//SPxKhvG/zPHbDvCvIhQeQvHCLvwxAQC8hvDBaQAYNv/QhG9AIQ/uzCArtvueLBAfCAskgP1PSs/BhQAgGw+pzhEBLv/WywvggwEujvgyQAy3CEf4JIA8dLAWWwGhwwBKlgBETp00bMC65BAFXgAyKgoNBrLk6wAFMwMbbmhpSACR/gAkJEgkJNZ0YtMOIlN1QDBJdi0diMxu6AOh7MElIAli6g8VJDCyMBA92ADL6LAzzhAULgAuTqFd5CGshgNuaFlt6iJ7hhKhTxEJekIx6jHxAxLxbRAwZB8mbjeDzAFBRRIjCxEvkLOigxP2aDG/CHClLAEcdiJTxBES/+Mfky8RJRURI7URpkaD1OMREtcSxw8TFSgRRx5DE8gYtQkRdv8RdNkQ8o8aW8jRg9QARE4RhbkV6akRltURctoxJAERuSscI2QCUgjHtiygIs6xljBg0k8SDeYh/KAAUi4AJYYQHeYBeB0Re14C228TX08Rk5UTCuEUDmigchoQ/BzNt4q2MAI5F8bzKCQscs41Fo6VFAgtUmA8cmchsORQvmRmQyUhTmRho2QAMwAPVIMh4OJRRVkgoUZUteY25eQVHsQCLnoA4Aip1cchs2QAE8QSKr8SVZbCRdpwpAJSY/wSXrwCPTYG6EsiNtciar4FGWQyL7AVRAYhkmMgX+NOcjMUBkarIoX6Eq6azbvoQqk2AsQJLgIGUsqwAmq6AJjRJALtIyloEcsWELNIALdEUi0wIAEoInQcUWYmEuQ+AgqvLccEQtPAFhBqUl6bIWmhJH2JJ+knIr2cZRTEEElnKCqOxsuBDHqOAC8E0LUg6HoovL0BBgToByVGMEa1AUHgALhSwHdYbSDIrBDvIRDDAkKgIFAqAES6YIrcABjhBgBg8mYu0adMWYsDBAeGsTppAEQgscs2MPEZKGNAIsKkA5S0b8soADL8ED9S82H/CJZpAEraAqdrD1DkFMOCs8NxD/kLAKQBACnYEx3uE204AL5SI7e3M4tcwMVeD+OD2vPNkFKlEDP8MsBd1vPQcQZf4Tzwp0PCciQddFdVKjQaXD/6oI+6RwQOcCBdbCc/QmbCiUs4qTHp4vDTJUXTaUQZVwilAgKQnBNiPUPs9FNe8PQQNmRM/hPJdQEUA0CfsTQIJ0R52FRc/wR3e0QxfhPKdQM1xwSamlRxOwEEgARkEv/UYvzDbLSJniCqjUFa8UXJp0gOoTYGytJr40HmoUAvdTRNG0XNT0QtmzS9EloNiQ/1YyzD6UOZHUTsFlPtcLOeNFRgPpTxODGrAQG4KhTLViweCFUxxlVjD1Ug5FUyWFUzv1UzGVVG5lU41FU0MVU1F1Uy91U7+TETL+4IYA70mdQUxmaU10ZJlk5Ec2YU1myU0oxk14tVaZpEXCRFdvdVeJ1VbFxEyGJEbAMVlbhGJuNUt6dVqT9ViFtVb54kbQkkdYzUd8qVp/REfUhBf4gkeg4UZyZFd5JD7jhYdqyUvgwUWQsSNwZEvgoSquwUXgIBU2QST+lUiMab5skBoJ9hlf4lCtAPdmVcnwB2EuQGInlmIj9mAi7WAmFmMplmM1tmMVxmMlFmMjNmEy9mIt1mQrNtJW9mJPNtKSqWRHdmQL8WM71mY/FmQx1gFKtoEq4GIxAAJWkGR9lmc51mtO9gJ2dmWZ4Qwi9mhjlmeZQUm3pT1R7T7GQD/+miiumig6CM4+sOADCEQgz2FhRW1LFxAsz09DmEL91tZHSM9tVSBuL8AlUgBSWfFdqlZSM+HV9sMZbpT3/qNr6/L/AOI6XgJP2ZQpoIQMuyBEGtdHWnFiDgFyFaFyDQFEquByNbf0HFdKG7Uj2ZMLZMb0jjSWtI++NkEC8nNcAoQqdyIvL0E/ADcNKNA/RuIyWMiN+GBszUFNb8thscFFI5cRNldyj9dzkfd4ecFBKlV5HcB5JaFy4xYleyMW9AsEJrd5qbdOt4hz8dZd9FZA+JYYtJZ290Jw/8N192JA4qB3D8xCE3Uv5uFGIpcMHYQMr+FxlTcLmrdzG2EqApj+cwc4cvv0eOGhfom3Ffc3eQW4Fd+rbdOzGlBvxepWDCqXF8C3XdbXKcj3Esy3fz0tGoBv+tijOqb2EMrWSQnhBNB2eCUXcvEXERyYf4m3cWNYHF74gyQ3FQKYhv+XeiMYcvUrzCD4Xqn0BGKBeRU4ljSYXcSXKiNiDECYDqgUFnFXKWRDbBU2foM3bfk3fye3cxsCh5kYg8WYgW2YiU2gDEqDEBSlFsrkfx/hckmEba3XhrMXlZS4CjRAgJGY9DIvb4/jKrB2irvgAt6XD9T3MuJ2LAgEhUOvi1nYhWfYENK4fo0XeWn4fgmBkyU3KFQAr+hABSRtxWLyjGvYfhf+uIZLJIjxWAskhnnX9lz/2CV67QqWWJDd5Rl8RVSKYAl+uVA6IHNeRVT2x5dfZQMoQFeU2QMsIAOSWVA8QGKbWZnPrVIKjgmyuap6hVCmOR252BCAl5Ld4PnKGIYJOJUVOIEteSB+eEu5AK+mgj6wIRcuwBg6WYYJ+JKVl49rWXI9wG2rQoAfN241oJZQd44nxonXxReO1UTIsVnrtU9MhATylUVMpARG91cTSVcB1l/NBAVG01hPxBom+kn6ZBM2UZxltZyrgX7VmJU114fpmEk4d4n7N5dXeabvAg1GmQocwEEwIDDweWLa+X81mYaNGFB7+JIZA6EJdaeZuKH+1YWDjwM/GMRBx2AIRrj0GrkLwvZw00GF1/RswyIRjHefmZitPZmf27qBlTdHgHqAQAgbijqf+1mm2XpzU4B7YXmq2zpHeYFKuQiuQWv4yAWKLaOQsaAYRuJ8e6Q6GLmEDfeEEXeSYxCmtfetxXiTBxie2TmwP3uh+fo1YoGuScCuibqUm6iT+Tmn1/o3pqJ64+F6q0AMOrt07zhyqdQE7OCGhQ9erlqKZXcMzpe4uJayF0OL3belV9Pz0pApdNizl1en3Rq2q1uGg7uzQ5mu3QCv4Tq0d5imbZiplWSg8WB/Z9mYolpH8yOwb6Sq02Wxo9CDJ4KKSyJ9R8KR2df+hENCka2rQMm5C7jUnEd7uwvaEZj3tdEZjHP6Lkbju6shvGP7sJdYk0WbqRNjoON2n2+bCtx7E2wXu6lgvtGlvpHjkC8BuSPDq0MjAv+7JZ7bR196unlatPW6wVX5cj+5tEF7gWcEtf3VRYbkAop6S+B5vIH8sEMcdMFVvzZrt2MjB506na/gxM+Fg0vsRVZ8IiKbI2+3VRA2HGU8GDEbBjvwwK/bjMEYp+OayUt8jjV5rqUBeZaDtemWctWZxwmBlrEhgq87f9d2XiXXihc6gxO7dQk5E7JaL2KLq893cLvya1Vhi8k6s9mhkuXcwUsPwkebs9tarQW4AzgHAzT+gBXf4yQhBgDS5FBiqpTrgXMu4EYzvLxfO3JHEL1/fCBAPFKP2CU244yz3FxQwNNy5TFCgEzkCiWanU4+otkRU9l15djmql7ewAiMQAkQM9nJBNmLgBvIJNqZXdp9BR/KvdoLTtztZQMCXBzKmsDVfLMtPKn3usnf/H4xGJN7XHKB6x5GAI5bZxRSBwAcwIt0c4hIgHkqAJ35PZch/K+buhVJhwyhuk5DUYnp3cQVXVwqzVccJSsngJifudQh5Z/w2QIUJSMvwFFqMlAsgFQ4FVJYXlJqMgM0hzCTIOWHgNYPZYg8YAg+oldk/iJpflAwwN3DoazzFLfR9j/SOHn+31yVdVvUPRvqq4ACHKTOrQAEhjq871i2FbzqO3dINYQXRlOVA0TEK3ggvijR4SXFuwDKDJkOHv3QF7l/c7cL1HHG0yFxvVhkHBjXp568s7uz+7ymsRyXvFuOdS3P87rM9zzOO3vDt2Gg+4OTI54X9Fzy336QfwF2M8Nv2fN8PeIz/gPt70A2qGtwBXycWXOz+znsr5ydB3+HkZrwswCCREGeGz/L7rq1TffK+7q6JVe990KABbrNPblI+liAOd/2/4Ljw4W475s983sgSBw6llsOzRw6kn4Sll5+hTcScDiTizfHH/7eU2H3ZVKU1Rf4jZq3Pb3Ja5reKx9c2dz+GXzdvU+nbjEZCFQplQSjOiKTyiWz6XxCo1IpatO0Mjcl5qnD5TQxIWZovKxemx4S2TN9KzMX6IPtPEGUmJGw7/cPDR0JIgkSMhkWGh4iDjb+KUkQklgxmDFdRKhcePVhMDI6ir5p6B16lBryKTEaJbn2WbgJdkESDhXB6e7y9k6dYC0FK22ccLktnYCdVSArlTGhwOqhMK2RffhKydHZNeHp8VW/JUI23dpGHZb/ofdJIpEYWYoOVWNocvp9PqawA44COE0FhnFHUCU5MS1UioEFHclyBEyFwUPVcmnLqHGjEzRZrmxJ1kmJsmhiyFxK4nHJQCTXloTIxpEJtyf+DbwxIZHn1apCPoWEWhJokTko66YEXQLvCCUV9ILi2zSSYNKZpV4ZVOHBCK2r6YR4PRJWRcRxKbxlTYJxJtu2uyZ+zGIsmTOVU5GciDAMCTShe5GMdYmTr0y3R2o6qfMEHM9z7n4G+jnqqFBFkln1CcpoqQoSpRZcIlQt0yYrgvhpi3y0oakkCBM+EuIwUcQ3F1sazq37iLQUJ1AAR/Ebw+/fwI1lEOE7+O8RG4QHB04J+nFjHEJQD+7hA3TjKOR1P97QuHcUHbBHN+ahrlsMc54wGExyJ5I9l59UNZrkMeWvldu9M4kXEvDx2AZzbADCK0QB1OA/93FVXyIIpbX+H0utIVHbE2lVgNtuH7KFQgUceLCBiSZyIMGJK3ZQxIonYjDiiyZWMOMGHXTIwYscWHCBjjNK8OOKHOg1Iwc5vohjSu1Z0M1i9B2xwSoMARiQLpTlxw6VVh4hwVxO5LcgZlpWWdQrGB40DXD/DeJQVs3shxMoRHgIop0ZocGeCn8dwcGXCempwgmB7rnkEX2xwidBTYQgnwohEMqRe046oVM4bCJ12WNcDsKgfpgeQUFk952DZqmYTVZlMNVoME41JQJi2iNWGLQqWW6MM1F/uNR5p69vlQgAGLVWuCcJcCZ01xElMePGBdMgqhJXHqT00BIe9JRETLsdCEV8T+r+Yagj/Ek2VKdl9lMPm2EaxFkvp216KqpLOGBAAQZIoJUBBBiAQAkkJFDAvW5IYK8BD0h2QgIGG1GBwQuo0IG9BSTABgMGYNykE2v92nEvyjywAQPEqBFBAhVUjJeygvKJwgXYBexNtEhIQ0QCDLy3KBMfZEvYbpM+odgdUBJUIKmaHj0vOmFaZmV/aj3tIITpmrllHxcAkLUVJwiQtQFHGJC1AENgkDUAFRSVgNl8hGB2HiQEkHUCR0BgtoLVWESnx3vzImIeCkBqh6IS84HByMsGal40F4iQYowUPSpuFShArEICZij60jORbtRt0I7iRbR9oIb54LzmxKuOFO7+ViTvH6hxerpmyw4AQAHjVKB1n1nnCzYABGRlz6NZ51GN2gHYIUHWyMANgAL/DdEh39PDwQDaGCBwc5RNoLzs4SqUsPJW0VQQQjMlPH+ouF1soAlBaOsM0wN/HlqYYUA78e3Ql7rOZVXFmik2FgqIPyDRLuGVak6mGhdRyGWmCABgDtUgAQAEYBYCAIAN1cid+5oQNlztCQDfG8HvqlENBgCAVgTUG/VaCIUCYMEY9MhAE9aSgLnUgmb6MgD9jiCGBcjwARUTgeREtooRHO45SrhIAiqnLfu1J2dNENo3iKaBngVvgH6okEWyNDt1FTApeROElwZotcrAriqpQ9X+qwAgjiMUYGRrYgABhFANEuLKLI6QQAASAgAjjIMACEvBPQBgDD1GolcubCEPX5EvaylhAd6QgB1ymAQDILFJIfjSCSqQAQZM8FmXk5wEvoeCCNzDGgNwihU8IIht6QYxUwTdskQ3BqZtJHVrpBoU3KWNOuEyTArLygOkGJUk3PAJHXCAElKGhAcs41Bz66UiF8k3FEjgO745AQkUkAIwjGEMIyhBCIA3At9UIF8kGNQ2t5KAPGwgAREQ5Am4OSjDqWAEwiGCAur5HRSwzSkR+A0JUGAAKxhBnATBQAIuUAUGQKAAFhAOpHYjSyZQMSeiy9YIJGCBCoA0pCIdKUn+S5rOlYHKF0MIgQRCagHrmTSmMYVpBS7wABOorj8a8KhIHfBRkF7gnRcAqQUg8ICfgvRkMbVABBYwVKIygKcVeCkEfvpRBiDVAhK4ZR+kZ82vDqKmLU2n4QygAAjoJQJBnUAEYBgBDEgAAgngAARiNNUHEIAAJ4sRHTEgyKH2CAIHfWtVHcYABcAVrigLQQEkMIHExnEDEJAsXBcgAAJUFa4L24ABiCqumVx0CRlNxkZ5owIOfIIEJjDBCVi7Wta2drX1dO1rV7vOep7AfOkoYD1MyBtz8TZVR6gABM4CW3vOlpu0fW1sYctc3K4zBQ9wY9MCiA4GbOAsrcUtbG/+C93ZOpe7zaXtd0sg3u02d7uyNUEKIoA2QnAMrC4Ehna5+Z0KLMAAIwsBAxgQR1QqhwQeQNgIuoACDxDAnut0JRsqAMp1hiABRtDnbZEoV+wgkQELAKU++SCBR6ZgDBZIwHLWUNAxLOATFY2lFJmgvyryr0/RnMkJ5jAqtgS3q/DTzQMq8AAFCfeLR2AA58A61cywUL6LXAnJLueBkRVBcydI36CcMpWSTLByJJDAAXoWuT0hbMBkaTGOdIYCZ6rgAziR7KOKnBH8zfIJlmoM5HTkFhO8V2kauMAIOkABSNVoBBbggAmeZYI9G60yFaAA5JbVQ188AGEMUJDVNjX+BCI32rS7AOBGLtIk+FZTyXdichJoyFgDXGIDOKEHCbCbPrzMmB5aSeYzzJAAkQ1rL1Pe00dJI5gkkOBrK84NBjSWGFoKqrRrsvMZUWcmPGdahwa1HgAM4NcBMPRsCwCAUUVYAQKMwSB6XHQSOoAPL3AaMgGJ9JDFtUtBMMALwVT3jVGFS1JRwNi8EvWSFYWFEIjAtMVQyzwesAAgw/oVaCPBAwqAEqYIcll/SQAKLNBZNGtlMA9olJt/2WLRIvsEvasPTjqwDDWeDjMmMDYTPvqoBRTX4HlhAJ4ZgNoeP+p7TCB3NU7wNRMgz96x6wO7T4hwTpnLJ5gWrrM/1Qj+S6PLo5CrBgVCze8PwUUYTeBASKL0AINKbsYkqBxDH74sQZDaKSF4QL7SorkoUbLjvvBc/kKugA+sh1pvzTtLI1Tve/8BDyDIO+Gp9eNNYGADFkh8jTxQoxRFoMxE2EDh+Y5zl3QmwdpgNxLogTekXybetrjxvYObJaCcqxEUQFu7rH513WSdZFnoemcagIGNf0EJRC4nn2bGm5Z0IAK4v9ZgUsCACHxWUh9XwmiXmM4JpNPBEKjABKCf4gBqEckAOsECKCABCni/pd9vaTVU7QELUL5G5qN8S3V7WvGHH/wtPVmmQ6CAWcTjZX2oJ4CGwHnIydrTgYmVHY2lPc3+0mTfAO7RjlGd672eYaRdlBSLqjFfAQxbQsyYVjyAAQxAoPgeRfDJvaiBl4WAAyRf5yxfEjQfFFAgEnQASqmOFpFAChJDCMTIBmiA+iUejjTDjj2By4kbB3wdXoRMXQ2BBSDcITwAlFza0ZGeuuge/vVPsyWgAg2dCqze1CXZA3pM7CWBvz1alZ0BoVyH2S2RonjI2/GF3PUCnLkYsjHBSaDAEJiIOXzeEYyAA7BBs3VSoxESUPgWByjAxjFAAowABEhSweBIArTdHEKO8ETPyCmE8djYniDDBjjA91nJ/xHCpJGDuixdAmpfAmFf0gCEP+ACy20hF/5KCkyAjWz+gIrMSIskXpLEiJDASI3MYhHg4gZwwAUM2oxkAAT04o1MlpEgyZBMABS1hRuCnC6cBBLYmRSIXsotiw8mxQng3mQRAdpgolaAEqZsUJ55gADAUbih3gR1QFBwoiN44icqnRQimekYhRdpX71FQpN8Xnyx4qgRxzqVgHmZFwasE0DalxicQEAKZG4Vg3nVk3k5B3I9ZApswCYZpHmth0Su0whcADeZl0FaQEHilnldR0KaZEF1ABvyQmgxHxyyRLZ0wNYsyyDgDbzNAk7hhaYJig/eCc9FSbEpyiP8n4V4YiK4w+yE4ulVyYOQSQz6RL7pkFf1469E4J5sXRgmzsr+kIBemKFK+FsTgICjXKBbsKQKuiT/VIOdbQBigdSj3JDCjAGRpYAGiMwQXIDnjAO0iaKmFdCabJHqtGUVphTnBcU7SgEjnFBd3CHTMCamHKW6QGXrTWXHeCES/EX5OYolYeDWicsH1kwcFosa1o9F0eARrOATjE5aWkGwGcMCTIDlWIwbWAK5reP0qYAChAW05dheRsEdjosKpFOjIVJllIMDMFMTGF2DXGHnyR1vaQY+Vg3gdaMO8eNk7kZVgiEXrAyzKIFO9F4RhYEaiKVK7kJZdt5Z0lmfWEEIkF0dpcwDyKZsDgAoBUAw8uBq8uQZmNaauAremNBuWkhgEuf+KDIfwvxHNZhgSiGnUyADyt0CFaLeqKBcZbSUFkqldYJIZW7P7Gln7jEBB3jZl50BGopnV0YRpbxBap7Wek6TBMxNMimAgliClKgABHRAAuAKCeioMfQhdHIEIwRnugWNgeaHYa7Q6DHnUpZi1WgFBeyZBNDgE84jFuojElQnhkKgotBQFmTmdmbgsqiIifLGll6INYznz6jiM8LB6KhnPhWAB3DAt7TUBgjAJ1jb8YVAR/LX+aWEXjbCgOGMBCgASC3AVMHc7T3A7TnVAJLbAc7LUBbFpYVb6SxRYiqNFkXNEXQAAwiCjwlFOUBnKvrElWJpW2jonhSLn3RoMnz+aZQEHEyAJxO0ipliw8+Upgo8QIii5i2pZj4xQG4ZQqOQyAmMwAiYAAmEAE7m1h7ixXsFgglVA2NhgAcAgCQJgACMwLY92R/lDgRE2KdRxBxGBrktaTksYbkAiJF2QBIexXokQTWCXuz0JUVYYCF4hXQmQWRCDqmW6kxg5xVgZTS0qsitjGeSKBmcqW7QXZzBgQaUHBh4QAE82oY0wcr9YCuBlPkgX4cIGgbECAYwmjb+IKNJqFGKloE23bve0gYgQApBQdnc2qV1QumpC+5FXjku6SdmIcH164dIw7IiK7KWAEFuUgiQ0yZpQBmQ07ICnKqNgAgEbQhEZKM0ytP+lkBFQi3VksAIrIeOUu2yEofWloFCCK3WksB1iK2ObgdpektURcDbwi0EyC3cvi0ESMACsF0E2K2EaQXlaaFOvgH3SQDd0q2LjgEGpGSOUEBFqojj/Rn8GNXgEq7ddhY8QiqnnJBexU3WUEz2JAACZE/oJgAGZU0AWBaloesVpkAj8VAH9FES4CTUoZ66VKhvXWjPukXFHYgGeOwGjIgE4IjjdcDi+S6PBG8F4IjibUDvJh76jchdJh7zKt6RHMnyeizjHYnwIu/zLq8sUID27q57TC/6oZ/HHt2JLsZ24N0H4J36su96vC9LVeR6rN+dIV/lER5mdsBdOl5FLq7+B7SUCMAPpFQepKwd65miaRJp6jXC8W3AA3QNAITM9Xos7/auA4gNNBmAnsguOrBnPkEMCggAV7kMfqQuEmTh590u7rLFqWYnXRxDGIgLEUXDwcJEwuaGec4dTnDAsAhp1ByCxUZBgkxVjKDf8prIDY7cE7RlsYQCYT7djclaQwhAUPrQACgRg6bsAA4BBXwNBTiAEXTAA5wG6ionmBSQ1PEsC2dpGnBpTngpIlyAB64PmVIDrcIq2zYjOu6JrCDBCNiB1HKxhfipkpZTBAQbKAWMdA3ACHwbDUmpjvUPrqKs012aFO7Ts/7WELCXO9aFyTZl5x0UBSzd2l2APjj+ZhRInfDwKxv7wr9yKAyzKiJoiLbEapkSXxvoMVuo6DSC6QOPjAWkDwnwlrhBgm5GQQfgFLVohYKQgBdo5oI2cRSw22pEQQAKqUokKc2yggEQ818KilKecBdXaZc4oCv/gr+lKu2pjIeyRGfesh6UKEyQJzTeKi+w6WmBgSCQRm7l3BFYANNUQyFjKi8gZleRLNJQMhSuQ0M7hRM6XZJeKkNL05H6h7wkAlSa1gqjM558pVzEsEiQT8FKjodkjlgyI1vocBuuQq8KQqShlhs8mb6QiBDcSD5lQAhkV7MCghgtEagK3UYndGJUsgC52PmaYiJgGhf9AnoiIIEyQe3+Wuk5dzQUuPAVOEr4uHO4iCkIhkFoovQuz0Q++zIWIrKLgmNnIMA6qUAEjIAQqkABGJU39CFHZPMGMZpPJMLlHqY7ApmEWgiVhCL0bNqnOiU6SPVtVLW/frQwBOwZbCey1Boi2PAzhDWLtYcZpOWwHMEFqBPEzHQKTJNfbQXEXA5J5FmkLlFfO0GjVgYUK6m3mHFKMcJgA+gZWzSpYMkKdTFPtvJi28Yn4BZu/exw+1NFLgdxO4dwDPd3PIdx/wZyG3cK4N02Ebc8WDdxdyR0mwd2GPeB1fOa3vMuRKOMmZZn+2pai3ZnFIygHMFpJ0R+csFMureg9BzePFoiCOj+yU40071rEvJSPPoP05UOU7K2lZbzKgJ3L4gInPbwC5JIkJhcD/dw/77ghJOI7zo4hcdkMzz4hJ9fBmx4hZ/yiHNATEqAiUc4hbP4+U0ri5OI/mF2M7b0iiYBcbnlrAmBN18AwBSUFcA35EAbFw2BYAVMAiwMki+MARx5kpvVXMyJaxeovPZ1APLmlIoepWK0dX1RGOknVApP1S24Rlz1hz42K6BUedtyDTdBYBzKZefGwnLEFZWbCnXSVmWCTqe4CuyUF8zgHozAW/1JXYfBAqBAOY2MwBifABxLFWPAAMxBBXTQziEw6g2lMOlopuuoQbzjU5swvM6uAp7LvJX+bNL0diKNuUe7sTBkdRw3S1ejgJsTRGiG6Fg2I+sRUnToeq7veq8TRLiVnxV/jLOiIireyp4MleLVSJDY4PLWCOtxarGjojHstwIrNCQ8swek5LYLj5GSzhJkOWFvcW6rlJUisGKnui+UuTCw87K4+hJNK6xr6Txvzm7YX6QxQAM0QKTxO7/re79H2r8zAL8P/M3wu2BJUOqBqgNJRAI8gHFCvAPwuyH+ev/27/p5QARsFfxEwMBH/MM7QESl9kI7Gz3mz/mSCwIOtl5fiZLKLoFGRgrvK1WnO16ocyyTxLurhGSv+YiGJx4/Q0r7SrEIqX0sm7BvuRIgsx1RxKj+FAOP3EjjNW46uR8CqQZwpjZfo1yeUrDHdjsfH/iQSeFz/ubQCdlhE4EqcnTNU8HNs/uqkkSrpkAt80VJ/3wuw4TQv56am9wfpEU2LwFB66fHQilxKfsH3CBILXFr79ilm73qGGkkN/An06yX5ywo54enPaKCs33br7oScF1IL1Grugwds3kc0ru2hHcLqTmz9XUWAYTg50SdxjXCYEyNBoA0BABXlUpwkvyEAp6kJj1QY5oVPuanmHx/o7C+cX7nW7XbE0OXbjXNIG9XnyokuUatrz71jM4Q+DLgS8Gx9LQjmMURDYFqqcCxCoE3PGb0MBrngb9+RsNDJ72VgLr+/OsQHPz9avfmdEqm8wOBSjgkFlWojVGYVHJOypMHKlVeQsrQ1YhUqjDdEAn76ZbNZ3R6iBkROR11XHWyyO2qlNKCqUTudgeQobwiQrxBoTwGqr9Gx4o6IRQViS/HS8zMtJQKj7cOUFCJz9AOj8pQ0g0LzzcODo+NTtIOjo8KDM9UD4wL3dKNCN3XV48I2lqPvd/iCi1N6DSNtiMVjgqTkJFtbu0Rb+5t8PBtEg+KQzXCdaMUwzz2CwCGkyzye/x7b/AQkwTBd4bOKMJAwp6+bwkVikPYLeG+cNrGkZN44kGdSZMqRePY0dEJEiFFjiQZEsUJkCVVrmTZ0uXLlR7+ZRphQ4QEhg0aNOTkqQHnhp87d+YUWnQDUEGIikxKV0bgmRAVjv4EelSn1Z04cerk2vNnUKBPEhF5RxYRr6M8qaZNO5RqVqJWecodOrdt3KJuN1ygNgTXTMCBMaFwpcKDAqaCFS/WVPOpYnZOlSp5+pjxZLPrLF+OlmcjZ9CXUTAIk+CJaRUbxIQeoo01aAzPJOGBly4j7SO3D6W47Q5z5qZjB7ErS5b4EXeTfMPrXTYPCuWR223egqd5tdoZMz63Xm337ujRseuunSjx2M+v1Xs8kaCIgicMVv85793+0vPO1jOu2UWg5frQ8K2QyoSbjLrHqDPwD+cEvMOQACn+UzCa9PazEJMODNiLARFUSACFEAjAAI4QeuFAhQgieOACIk6QYAMJSHggA0oqUKGCBySo4IQFKpDvJpxQeKCTB0JAoQCpJrzwkv6UdNC/dih7EDMnBzJjwsiKSydBOaqUzKwtZxtCI0uWNPMOFNxTQYEr4FNhATFOMKAEOW80TTYN3zzhAhsxeECFDggwZ00JRCAhASMNSEECCVSwoFHSzpypP+GwjHJBLheUUtNLgytEMgStjKPATqsM9dOxpJPOrL8kdTWN9oRY4ArUFBCDAwI8SaICG4kIIQBDIEntz2CGiDQEAUBJYiMMIJXtVU2muRK34Mrr9DsJwTzwNyj+MeV0uGpT1RQeVZ/s1luluPTyywqhdZeINGWl9bQoNjBgkieEhZeAK8Tg1VEIUgt4kkhLIOCJJ5htdIFvOnwXE0qn1XZiUQ20lNwvN62YU0uxpXjAKzX7lFRP1UkkS0rKfPjhEQoIw4AOUMhzyC+aPQVFBurjoMgLQHzgUAO8QC3NSDYoMgKLAo7AvQogwECslRuJzeNvM03XYlSjdLJcKjVWUsF1HezY667DpFiJdqN+lYQRDA2DbSNVCEEsg3j7Buoh6qE7DA9ACmOOb5gyB7osTghc7vnUvqOmxLi+urNMUL4WMCyzYC5ribU0t1ot/8ujVcVDF330IiIu1bL+4yzWkqmAErlCEffK03yIBwQQ47/GOz8ZTNkJDvrsQH0sQAUSCkggD5CMq1RjcVvH/I60SZd++lcjRt0OjM1WwwQE1viT+SI2ACDxwCbZwAF0JylgAUATMIESAYTQ8dvMCaSf420PiZ56/vtXz3Ru8W556ohFUvAACpQ8YAAdeB8IQpACEHhAECbYwBVAoAEqcEd8JABBBwgBgg1QwRzmMMEJODACCrbBAx5MRAc28L4UdOCBphCCBx4ohBFsAAQCIYEAEsCLp6mAAgOQWwEe4AHk7eQJIACBOWpzqk2V6z/f2p//rHhFwVgPSl/rVm0YkIANEOBPJDCABIxnMAH+SOAKDwDACDgAAPfgagQSYIC9/DAb8UngAsajRAE8UAAFGAYAxrOdAQDAqAAwoAIFCNoJEBCBCiBKBRAAwEUC0Cg2XgECCZAAAJgwCQ8EoAAXYAAAriCB+GEAAD0yDBgfUIATRKCSAfiTlyQXLuaxo4pY5GUvG0ONBnVxd/bbjDJAkIAAqICPblQBAwjQGlOqoHZCzAIArNDJxInvlPELgQU+QMknCIAeLKoAAKADAD90spnDE+IzRxBNA7jHA+MjwfhSQz4CMMAabYQfHgDwBRQM4Ifiu0A9Q+ABRgwQN6ZCBBd36UuIRjQO0spWyaj1Hd3BiwEP6IACkplPIjD+YHhJmOcVShCAPqhAA9bECQursUFKPDMCdYxAAMIZMCFQIJkpAICNJPBR9qngAskMgT0NwL55sg0AeCNCAfQJU1T684UfyCdQOGAQfv4GZMHc2qqMQAGVSVSsY0UDpbaGiTzMUxCl9ILtXCRNfumzA9FEUTRPkMYjSABvqlwjAd7JImyqIJH6A0AKTnDISZoTAwEYQZr0WVIVxHOfVxjAnzgA0CEQwD0rvUIE4sfTC4QwAkT0AkIBIIUpYi9/TyITWV37WiUAcFxNyWjV5LeACGxgAV+4wAIgIAUSbJQEKXiAASwxgu+pwAQQeAAEnpEHCpTRA18ESgKcpkgNJGD8AUkIbgIugAEDcNQB3vUCAxxgIxREAAEV6IB2OyAB4xLPATl6AnTaxwAORKCM3ZXCBhLQK1I+YAMpWNrPsnZWrH2sQQ+FbYN5OTWFnmt2I/NI2BoMoU3cD21hdXCHfSnb8kQoU2BLFQoio5ylgEvFT2mcfRKTu0rVpziEOI+Jo4jhQzBFx2LKlrW0dTEeL4/BHiay9BwTQG5dD8lEtjCoJFY27V3LNxWgUZGtfEUIX1nLjRjylr38KmUAhStXGXOZzXxmnWglzVgZM1HysmYMrJkoW0EzV9TsEzZ3pc53DkqZ3WxmPmOFznX+c50NfWhEv3nMdK5KBJ5F1iAAADs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0" y="15060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Ενεργός Ανόρθωση (</a:t>
            </a:r>
            <a:r>
              <a:rPr lang="en-US" sz="3200" dirty="0" err="1" smtClean="0"/>
              <a:t>AFE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pic>
        <p:nvPicPr>
          <p:cNvPr id="15" name="Εικόνα 4" descr="C:\Users\ΓΙΩΡΓΟΣ\AppData\Local\Microsoft\Windows\INetCache\Content.Word\2018-04-08 (1).png"/>
          <p:cNvPicPr/>
          <p:nvPr/>
        </p:nvPicPr>
        <p:blipFill>
          <a:blip r:embed="rId2" cstate="print"/>
          <a:srcRect l="12060" r="16248" b="57041"/>
          <a:stretch>
            <a:fillRect/>
          </a:stretch>
        </p:blipFill>
        <p:spPr bwMode="auto">
          <a:xfrm>
            <a:off x="628632" y="2249056"/>
            <a:ext cx="3406149" cy="221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4" descr="C:\Users\ΓΙΩΡΓΟΣ\AppData\Local\Microsoft\Windows\INetCache\Content.Word\2018-04-08 (1).png"/>
          <p:cNvPicPr/>
          <p:nvPr/>
        </p:nvPicPr>
        <p:blipFill>
          <a:blip r:embed="rId2" cstate="print"/>
          <a:srcRect l="11578" t="52548" r="16008" b="5902"/>
          <a:stretch>
            <a:fillRect/>
          </a:stretch>
        </p:blipFill>
        <p:spPr bwMode="auto">
          <a:xfrm>
            <a:off x="5207001" y="2279650"/>
            <a:ext cx="3440452" cy="214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0" y="4876800"/>
            <a:ext cx="45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Τάση – Ρεύμα                                        Λειτουργία Κινητήρα – Κίνηση</a:t>
            </a:r>
            <a:endParaRPr lang="el-GR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584700" y="4876800"/>
            <a:ext cx="454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Τάση – Ρεύμα                                        Λειτουργία Γεννήτριας – Πέδηση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Ανάλυση </a:t>
            </a:r>
            <a:r>
              <a:rPr lang="en-US" sz="4000" dirty="0" smtClean="0">
                <a:latin typeface="Calibri" pitchFamily="34" charset="0"/>
              </a:rPr>
              <a:t>Fourier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>
                <a:latin typeface="Calibri" pitchFamily="34" charset="0"/>
              </a:rPr>
              <a:pPr/>
              <a:t>4</a:t>
            </a:fld>
            <a:endParaRPr lang="el-GR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Εικόνα 10" descr="Αποτέλεσμα εικόνας για non linear load photo"/>
          <p:cNvPicPr/>
          <p:nvPr/>
        </p:nvPicPr>
        <p:blipFill>
          <a:blip r:embed="rId2" cstate="print">
            <a:lum contrast="40000"/>
          </a:blip>
          <a:srcRect l="1652" t="3318" r="1603" b="3081"/>
          <a:stretch>
            <a:fillRect/>
          </a:stretch>
        </p:blipFill>
        <p:spPr bwMode="auto">
          <a:xfrm>
            <a:off x="419100" y="1651000"/>
            <a:ext cx="82169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Ανάλυση </a:t>
            </a:r>
            <a:r>
              <a:rPr lang="en-US" sz="4000" dirty="0" smtClean="0">
                <a:latin typeface="Calibri" pitchFamily="34" charset="0"/>
              </a:rPr>
              <a:t>Fourier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>
                <a:latin typeface="Calibri" pitchFamily="34" charset="0"/>
              </a:rPr>
              <a:pPr/>
              <a:t>5</a:t>
            </a:fld>
            <a:endParaRPr lang="el-GR" dirty="0">
              <a:latin typeface="Calibri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Ηλεκτρικά Κινητήρια Συστήματα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765300"/>
            <a:ext cx="8153400" cy="4330700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el-GR" dirty="0" smtClean="0"/>
              <a:t>Οι αρμονικές συνιστώσες της ανάλυσης </a:t>
            </a:r>
            <a:r>
              <a:rPr lang="en-US" dirty="0" smtClean="0"/>
              <a:t>Fourier </a:t>
            </a:r>
            <a:r>
              <a:rPr lang="el-GR" dirty="0" smtClean="0"/>
              <a:t>διακρίνονται σε:</a:t>
            </a:r>
          </a:p>
          <a:p>
            <a:pPr lvl="0">
              <a:spcAft>
                <a:spcPts val="1200"/>
              </a:spcAft>
            </a:pPr>
            <a:r>
              <a:rPr lang="el-GR" sz="2800" dirty="0" smtClean="0"/>
              <a:t>Περιττές αρμονικές (</a:t>
            </a:r>
            <a:r>
              <a:rPr lang="en-US" sz="2800" dirty="0" smtClean="0"/>
              <a:t>odd harmonics</a:t>
            </a:r>
            <a:r>
              <a:rPr lang="el-GR" sz="2800" dirty="0" smtClean="0"/>
              <a:t>) (5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, 7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, 11</a:t>
            </a:r>
            <a:r>
              <a:rPr lang="el-GR" sz="2800" baseline="30000" dirty="0" smtClean="0"/>
              <a:t>η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..)</a:t>
            </a:r>
            <a:endParaRPr lang="el-GR" sz="2800" dirty="0" smtClean="0"/>
          </a:p>
          <a:p>
            <a:pPr lvl="0">
              <a:spcAft>
                <a:spcPts val="1200"/>
              </a:spcAft>
            </a:pPr>
            <a:r>
              <a:rPr lang="el-GR" sz="2800" dirty="0" smtClean="0"/>
              <a:t>Άρτιες αρμονικές (</a:t>
            </a:r>
            <a:r>
              <a:rPr lang="en-US" sz="2800" dirty="0" smtClean="0"/>
              <a:t>even harmonics</a:t>
            </a:r>
            <a:r>
              <a:rPr lang="el-GR" sz="2800" dirty="0" smtClean="0"/>
              <a:t> (2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, 4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, 6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,</a:t>
            </a:r>
            <a:r>
              <a:rPr lang="en-US" sz="2800" dirty="0" smtClean="0"/>
              <a:t>..</a:t>
            </a:r>
            <a:r>
              <a:rPr lang="el-GR" sz="2800" dirty="0" smtClean="0"/>
              <a:t>)</a:t>
            </a:r>
          </a:p>
          <a:p>
            <a:pPr lvl="0">
              <a:spcAft>
                <a:spcPts val="1200"/>
              </a:spcAft>
            </a:pPr>
            <a:r>
              <a:rPr lang="el-GR" sz="2800" dirty="0" smtClean="0"/>
              <a:t>Τριπλές αρμονικές (</a:t>
            </a:r>
            <a:r>
              <a:rPr lang="en-US" sz="2800" dirty="0" err="1" smtClean="0"/>
              <a:t>triplen</a:t>
            </a:r>
            <a:r>
              <a:rPr lang="en-US" sz="2800" dirty="0" smtClean="0"/>
              <a:t> harmonics</a:t>
            </a:r>
            <a:r>
              <a:rPr lang="el-GR" sz="2800" dirty="0" smtClean="0"/>
              <a:t>) (3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, 9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, 15</a:t>
            </a:r>
            <a:r>
              <a:rPr lang="el-GR" sz="2800" baseline="30000" dirty="0" smtClean="0"/>
              <a:t>η</a:t>
            </a:r>
            <a:r>
              <a:rPr lang="en-US" sz="2800" dirty="0" smtClean="0"/>
              <a:t>, ..</a:t>
            </a:r>
            <a:r>
              <a:rPr lang="el-GR" sz="2800" dirty="0" smtClean="0"/>
              <a:t>) (περιττές που είναι πολλαπλάσια του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Ανάλυση </a:t>
            </a:r>
            <a:r>
              <a:rPr lang="en-US" sz="4000" dirty="0" smtClean="0">
                <a:latin typeface="Calibri" pitchFamily="34" charset="0"/>
              </a:rPr>
              <a:t>Fourier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>
                <a:latin typeface="Calibri" pitchFamily="34" charset="0"/>
              </a:rPr>
              <a:pPr/>
              <a:t>6</a:t>
            </a:fld>
            <a:endParaRPr lang="el-GR" dirty="0">
              <a:latin typeface="Calibri" pitchFamily="34" charset="0"/>
            </a:endParaRPr>
          </a:p>
        </p:txBody>
      </p:sp>
      <p:pic>
        <p:nvPicPr>
          <p:cNvPr id="10" name="Εικόνα 16" descr="Αποτέλεσμα εικόνας για photo harmonics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65101" y="2578093"/>
            <a:ext cx="5867400" cy="395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Εικόνα 13" descr="Αποτέλεσμα εικόνας για photo harmonics"/>
          <p:cNvPicPr>
            <a:picLocks noGrp="1"/>
          </p:cNvPicPr>
          <p:nvPr>
            <p:ph sz="quarter" idx="1"/>
          </p:nvPr>
        </p:nvPicPr>
        <p:blipFill>
          <a:blip r:embed="rId3" cstate="print">
            <a:lum bright="-20000" contrast="40000"/>
          </a:blip>
          <a:srcRect l="36524" t="57194" r="4667" b="10923"/>
          <a:stretch>
            <a:fillRect/>
          </a:stretch>
        </p:blipFill>
        <p:spPr bwMode="auto">
          <a:xfrm>
            <a:off x="2590800" y="1651000"/>
            <a:ext cx="64262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Ανάλυση </a:t>
            </a:r>
            <a:r>
              <a:rPr lang="en-US" sz="4000" dirty="0" smtClean="0">
                <a:latin typeface="Calibri" pitchFamily="34" charset="0"/>
              </a:rPr>
              <a:t>Fourier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>
                <a:latin typeface="Calibri" pitchFamily="34" charset="0"/>
              </a:rPr>
              <a:pPr/>
              <a:t>7</a:t>
            </a:fld>
            <a:endParaRPr lang="el-GR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765300"/>
            <a:ext cx="8153400" cy="43307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800" dirty="0" err="1" smtClean="0"/>
              <a:t>THD</a:t>
            </a:r>
            <a:r>
              <a:rPr lang="en-US" sz="2800" dirty="0" smtClean="0"/>
              <a:t> </a:t>
            </a:r>
            <a:r>
              <a:rPr lang="el-GR" sz="2800" dirty="0" smtClean="0"/>
              <a:t>τάσης</a:t>
            </a:r>
            <a:r>
              <a:rPr lang="en-US" sz="2800" dirty="0" smtClean="0"/>
              <a:t> (Total Harmonic Distortion) </a:t>
            </a:r>
          </a:p>
          <a:p>
            <a:pPr>
              <a:spcAft>
                <a:spcPts val="1200"/>
              </a:spcAft>
              <a:buNone/>
            </a:pPr>
            <a:endParaRPr lang="en-US" sz="1000" dirty="0" smtClean="0"/>
          </a:p>
          <a:p>
            <a:pPr>
              <a:spcAft>
                <a:spcPts val="1200"/>
              </a:spcAft>
              <a:buNone/>
            </a:pPr>
            <a:endParaRPr lang="en-US" sz="1000" dirty="0" smtClean="0"/>
          </a:p>
          <a:p>
            <a:pPr lvl="0">
              <a:spcAft>
                <a:spcPts val="1200"/>
              </a:spcAft>
            </a:pPr>
            <a:r>
              <a:rPr lang="en-US" sz="2800" dirty="0" err="1" smtClean="0"/>
              <a:t>THD</a:t>
            </a:r>
            <a:r>
              <a:rPr lang="en-US" sz="2800" dirty="0" smtClean="0"/>
              <a:t> </a:t>
            </a:r>
            <a:r>
              <a:rPr lang="el-GR" sz="2800" dirty="0" smtClean="0"/>
              <a:t>ρεύματος </a:t>
            </a:r>
            <a:r>
              <a:rPr lang="en-US" sz="2800" dirty="0" smtClean="0"/>
              <a:t>(Total Harmonic Distortion) </a:t>
            </a:r>
          </a:p>
          <a:p>
            <a:pPr lvl="0">
              <a:spcAft>
                <a:spcPts val="1200"/>
              </a:spcAft>
              <a:buNone/>
            </a:pPr>
            <a:endParaRPr lang="en-US" sz="1000" dirty="0" smtClean="0"/>
          </a:p>
          <a:p>
            <a:pPr lvl="0">
              <a:spcAft>
                <a:spcPts val="1200"/>
              </a:spcAft>
              <a:buNone/>
            </a:pPr>
            <a:endParaRPr lang="en-US" sz="1000" dirty="0" smtClean="0"/>
          </a:p>
          <a:p>
            <a:r>
              <a:rPr lang="en-US" sz="2800" dirty="0" err="1" smtClean="0"/>
              <a:t>TDD</a:t>
            </a:r>
            <a:r>
              <a:rPr lang="en-US" sz="2800" dirty="0" smtClean="0"/>
              <a:t> </a:t>
            </a:r>
            <a:r>
              <a:rPr lang="el-GR" sz="2800" dirty="0" smtClean="0"/>
              <a:t>ρεύματος </a:t>
            </a:r>
            <a:r>
              <a:rPr lang="en-US" sz="2800" dirty="0" smtClean="0"/>
              <a:t>(Total Demand Distortion)</a:t>
            </a:r>
            <a:endParaRPr lang="el-GR" sz="28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0" y="2260600"/>
            <a:ext cx="3561905" cy="1020000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0300" y="3721099"/>
            <a:ext cx="3400000" cy="1020000"/>
          </a:xfrm>
          <a:prstGeom prst="rect">
            <a:avLst/>
          </a:prstGeom>
          <a:noFill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0" y="5118099"/>
            <a:ext cx="3302857" cy="10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Calibri" pitchFamily="34" charset="0"/>
              </a:rPr>
              <a:t>Δημιουργία Αρμονικών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>
                <a:latin typeface="Calibri" pitchFamily="34" charset="0"/>
              </a:rPr>
              <a:pPr/>
              <a:t>8</a:t>
            </a:fld>
            <a:endParaRPr lang="el-GR" dirty="0">
              <a:latin typeface="Calibri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2530475"/>
            <a:ext cx="3343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4054" y="1543050"/>
            <a:ext cx="5508196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Αρμονικών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773FD-E79D-4B4F-B076-7D5BDB96B183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743205"/>
            <a:ext cx="7164387" cy="387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75300" y="2552700"/>
            <a:ext cx="4699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</a:t>
            </a:r>
            <a:endParaRPr lang="el-GR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508500" y="2527300"/>
            <a:ext cx="4699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984500" y="2590800"/>
            <a:ext cx="4699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3839</TotalTime>
  <Words>414</Words>
  <Application>Microsoft Office PowerPoint</Application>
  <PresentationFormat>On-screen Show (4:3)</PresentationFormat>
  <Paragraphs>119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Median</vt:lpstr>
      <vt:lpstr>Αρμονικές </vt:lpstr>
      <vt:lpstr>Γραμμικά Φορτία</vt:lpstr>
      <vt:lpstr>Μη Γραμμικά Φορτία</vt:lpstr>
      <vt:lpstr>Ανάλυση Fourier</vt:lpstr>
      <vt:lpstr>Ανάλυση Fourier</vt:lpstr>
      <vt:lpstr>Ανάλυση Fourier</vt:lpstr>
      <vt:lpstr>Ανάλυση Fourier</vt:lpstr>
      <vt:lpstr>Δημιουργία Αρμονικών</vt:lpstr>
      <vt:lpstr>Προβλήματα Αρμονικών</vt:lpstr>
      <vt:lpstr>Συντελεστής Ισχύος</vt:lpstr>
      <vt:lpstr>Συντελεστές Ισχύος</vt:lpstr>
      <vt:lpstr>Προβλήματα Τριπλών Αρμονικών</vt:lpstr>
      <vt:lpstr>Προβλήματα Τριπλών Αρμονικών</vt:lpstr>
      <vt:lpstr>Προβλήματα Τριπλών Αρμονικών</vt:lpstr>
      <vt:lpstr>Μ/Σ Περιορισμού Αρμονικών</vt:lpstr>
      <vt:lpstr>Προβλήματα Περιττών Αρμονικών</vt:lpstr>
      <vt:lpstr>Προβλήματα Περιττών Αρμονικών</vt:lpstr>
      <vt:lpstr>Προβλήματα Περιττών Αρμονικών</vt:lpstr>
      <vt:lpstr>Προβλήματα Περιττών Αρμονικών</vt:lpstr>
      <vt:lpstr>Προβλήματα Πυκνωτών Διόρθωσης Συντελεστή Ισχύος</vt:lpstr>
      <vt:lpstr>Επίδραση του ΙSC/ΙL</vt:lpstr>
      <vt:lpstr>Φίλτρα DC</vt:lpstr>
      <vt:lpstr>Παθητικά φίλτρα γραμμής AC</vt:lpstr>
      <vt:lpstr>Φίλτρα Ευρείας Ζώνης</vt:lpstr>
      <vt:lpstr>Ενεργά Φίλτρα</vt:lpstr>
      <vt:lpstr>Ενεργά Φίλτρα</vt:lpstr>
      <vt:lpstr>Ρυθμιστές Στροφών (VFD)</vt:lpstr>
      <vt:lpstr>Μείωση Αρμονικών σε VFD</vt:lpstr>
      <vt:lpstr>Μείωση Αρμονικών σε VFD</vt:lpstr>
      <vt:lpstr>Μείωση Αρμονικών σε VFD</vt:lpstr>
      <vt:lpstr>Μείωση Αρμονικών σε VFD</vt:lpstr>
      <vt:lpstr>Μείωση Αρμονικών σε VFD</vt:lpstr>
      <vt:lpstr>Μείωση Αρμονικών σε VFD</vt:lpstr>
      <vt:lpstr>Μείωση Αρμονικών σε VFD</vt:lpstr>
      <vt:lpstr>Μείωση Αρμονικών σε VFD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thanasis</dc:creator>
  <cp:lastModifiedBy>thanasis</cp:lastModifiedBy>
  <cp:revision>229</cp:revision>
  <dcterms:created xsi:type="dcterms:W3CDTF">2015-09-23T06:47:48Z</dcterms:created>
  <dcterms:modified xsi:type="dcterms:W3CDTF">2018-04-25T06:39:33Z</dcterms:modified>
</cp:coreProperties>
</file>