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19.png"/><Relationship Id="rId1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8.xml"/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el-GR" altLang="en-US"/>
              <a:t>ΓΕΝΙΚΕΥΜΕΝΗ ΜΕΘΟΔΟΣ ΥΠΟΛΟΓΙΣΜΟΥ ΑΝΤΙΣΤΑΣΕΩΝ ΓΡΑΜΜΗΣ ΜΕ ΥΠΟΛΟΓΙΣΤΗ</a:t>
            </a:r>
            <a:endParaRPr lang="el-GR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6705"/>
          </a:xfrm>
        </p:spPr>
        <p:txBody>
          <a:bodyPr>
            <a:normAutofit fontScale="90000"/>
          </a:bodyPr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364490"/>
            <a:ext cx="10515600" cy="5812790"/>
          </a:xfrm>
        </p:spPr>
        <p:txBody>
          <a:bodyPr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l-GR" altLang="en-US"/>
              <a:t>δηλαδή</a:t>
            </a:r>
            <a:endParaRPr lang="el-GR" altLang="en-US"/>
          </a:p>
          <a:p>
            <a:endParaRPr lang="en-US"/>
          </a:p>
          <a:p>
            <a:endParaRPr lang="en-US"/>
          </a:p>
          <a:p>
            <a:r>
              <a:rPr lang="el-GR" altLang="en-US"/>
              <a:t>όπου</a:t>
            </a:r>
            <a:endParaRPr lang="el-GR" alt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0" y="792480"/>
            <a:ext cx="3028950" cy="1062355"/>
          </a:xfrm>
          <a:prstGeom prst="rect">
            <a:avLst/>
          </a:prstGeom>
        </p:spPr>
      </p:pic>
      <p:sp>
        <p:nvSpPr>
          <p:cNvPr id="6" name="Text Box 5"/>
          <p:cNvSpPr txBox="1"/>
          <p:nvPr/>
        </p:nvSpPr>
        <p:spPr>
          <a:xfrm>
            <a:off x="5172075" y="215265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1465" y="1974850"/>
            <a:ext cx="2835910" cy="68643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550" y="2661285"/>
            <a:ext cx="2565400" cy="76771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2100" y="4001770"/>
            <a:ext cx="2222500" cy="63754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41725" y="5418455"/>
            <a:ext cx="3771900" cy="130492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63855"/>
          </a:xfrm>
        </p:spPr>
        <p:txBody>
          <a:bodyPr>
            <a:normAutofit fontScale="90000"/>
          </a:bodyPr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615950"/>
            <a:ext cx="10515600" cy="5561330"/>
          </a:xfrm>
        </p:spPr>
        <p:txBody>
          <a:bodyPr/>
          <a:p>
            <a:r>
              <a:rPr lang="el-GR" altLang="en-US"/>
              <a:t>θεωρώντας πλήρη αντιμετάθεση φάσεων ο πίνακας των αντιστάσεων θα έχει τη μορφή:</a:t>
            </a:r>
            <a:endParaRPr lang="el-GR" altLang="en-US"/>
          </a:p>
          <a:p>
            <a:endParaRPr lang="el-GR" altLang="en-US"/>
          </a:p>
          <a:p>
            <a:endParaRPr lang="el-GR" altLang="en-US"/>
          </a:p>
          <a:p>
            <a:endParaRPr lang="el-GR" altLang="en-US"/>
          </a:p>
          <a:p>
            <a:r>
              <a:rPr lang="el-GR" altLang="en-US"/>
              <a:t>όπου</a:t>
            </a:r>
            <a:endParaRPr lang="el-GR" altLang="en-US"/>
          </a:p>
          <a:p>
            <a:endParaRPr lang="el-GR" altLang="en-US"/>
          </a:p>
          <a:p>
            <a:endParaRPr lang="el-GR" altLang="en-US"/>
          </a:p>
          <a:p>
            <a:endParaRPr lang="el-GR" altLang="en-US"/>
          </a:p>
          <a:p>
            <a:endParaRPr lang="el-GR" altLang="en-US"/>
          </a:p>
          <a:p>
            <a:endParaRPr lang="el-GR" altLang="en-US"/>
          </a:p>
          <a:p>
            <a:endParaRPr lang="el-GR" altLang="en-US"/>
          </a:p>
          <a:p>
            <a:endParaRPr lang="el-GR" alt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9030" y="1592580"/>
            <a:ext cx="3624580" cy="135763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7740" y="4080510"/>
            <a:ext cx="3785870" cy="134429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00430" y="188595"/>
            <a:ext cx="10515600" cy="1097915"/>
          </a:xfrm>
        </p:spPr>
        <p:txBody>
          <a:bodyPr>
            <a:normAutofit fontScale="90000"/>
          </a:bodyPr>
          <a:p>
            <a:r>
              <a:rPr lang="el-GR" altLang="en-US" sz="2400"/>
              <a:t>Θεωρούμε το γενικευμένο σύστημα αγωγών </a:t>
            </a:r>
            <a:r>
              <a:rPr lang="en-US" altLang="en-US" sz="2400"/>
              <a:t>A,B,C </a:t>
            </a:r>
            <a:r>
              <a:rPr lang="el-GR" altLang="en-US" sz="2400"/>
              <a:t>φάσεων, τους αγωγούς ουδετέρουπου είναι γειωμένοι </a:t>
            </a:r>
            <a:r>
              <a:rPr lang="en-US" altLang="el-GR" sz="2400"/>
              <a:t>n1,n2,..,nN </a:t>
            </a:r>
            <a:r>
              <a:rPr lang="el-GR" altLang="el-GR" sz="2400"/>
              <a:t>και τους αντίστοιχους αγωγούς γης (επιστροφής)</a:t>
            </a:r>
            <a:endParaRPr lang="el-GR" altLang="el-GR" sz="2400"/>
          </a:p>
        </p:txBody>
      </p:sp>
      <p:pic>
        <p:nvPicPr>
          <p:cNvPr id="6" name="Content Placeholder 5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4184650" y="1287145"/>
            <a:ext cx="3386455" cy="53975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880"/>
          </a:xfrm>
        </p:spPr>
        <p:txBody>
          <a:bodyPr/>
          <a:p>
            <a:r>
              <a:rPr lang="el-GR" altLang="en-US" sz="2200"/>
              <a:t> </a:t>
            </a:r>
            <a:endParaRPr lang="el-GR" altLang="en-US" sz="220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4294967295"/>
              </p:nvPr>
            </p:nvSpPr>
            <p:spPr>
              <a:xfrm>
                <a:off x="0" y="436245"/>
                <a:ext cx="10515600" cy="5741035"/>
              </a:xfrm>
            </p:spPr>
            <p:txBody>
              <a:bodyPr/>
              <a:p>
                <a:r>
                  <a:rPr lang="el-GR" altLang="en-US">
                    <a:sym typeface="+mn-ea"/>
                  </a:rPr>
                  <a:t>ο κάθε αγωγός επιστροφής κ’ φέρει το αντίθετο ρεύμα του αντίστοιχου αγωγού</a:t>
                </a:r>
                <a:r>
                  <a:rPr lang="el-GR" altLang="en-US" sz="2400">
                    <a:sym typeface="+mn-ea"/>
                  </a:rPr>
                  <a:t> </a:t>
                </a:r>
                <a:r>
                  <a:rPr lang="el-GR" altLang="en-US">
                    <a:sym typeface="+mn-ea"/>
                  </a:rPr>
                  <a:t>κ στη γραμμή και έχει την ίδια </a:t>
                </a:r>
                <a:r>
                  <a:rPr lang="en-US" altLang="en-US">
                    <a:sym typeface="+mn-ea"/>
                  </a:rPr>
                  <a:t>Ds’ </a:t>
                </a:r>
                <a:r>
                  <a:rPr lang="el-GR" altLang="en-US">
                    <a:sym typeface="+mn-ea"/>
                  </a:rPr>
                  <a:t>με αυτόν, δηλαδή:</a:t>
                </a:r>
                <a:br>
                  <a:rPr lang="el-GR" altLang="en-US">
                    <a:sym typeface="+mn-ea"/>
                  </a:rPr>
                </a:br>
                <a:r>
                  <a:rPr lang="en-US" altLang="en-US"/>
                  <a:t>D</a:t>
                </a:r>
                <a:r>
                  <a:rPr lang="en-US" altLang="en-US" baseline="-25000"/>
                  <a:t>k’k’</a:t>
                </a:r>
                <a:r>
                  <a:rPr lang="en-US" altLang="en-US"/>
                  <a:t> = D</a:t>
                </a:r>
                <a:r>
                  <a:rPr lang="en-US" altLang="en-US" baseline="-25000"/>
                  <a:t>kk</a:t>
                </a:r>
                <a:endParaRPr lang="en-US" altLang="en-US" baseline="-25000"/>
              </a:p>
              <a:p>
                <a:pPr marL="0" indent="0">
                  <a:buNone/>
                </a:pPr>
                <a:r>
                  <a:rPr lang="el-GR" altLang="en-US"/>
                  <a:t>Η απόσταση </a:t>
                </a:r>
                <a:r>
                  <a:rPr lang="en-US" altLang="en-US"/>
                  <a:t>D</a:t>
                </a:r>
                <a:r>
                  <a:rPr lang="en-US" altLang="en-US" baseline="-25000"/>
                  <a:t>kk’</a:t>
                </a:r>
                <a:r>
                  <a:rPr lang="el-GR" altLang="en-US" baseline="-25000"/>
                  <a:t> </a:t>
                </a:r>
                <a:r>
                  <a:rPr lang="el-GR" altLang="en-US"/>
                  <a:t>ισούται με 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altLang="en-US" i="1">
                            <a:latin typeface="Cambria Math" panose="02040503050406030204" charset="0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el-GR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𝐷</m:t>
                        </m:r>
                      </m:e>
                      <m:sub>
                        <m:r>
                          <a:rPr lang="en-US" altLang="el-GR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𝑘𝑘</m:t>
                        </m:r>
                        <m:r>
                          <a:rPr lang="en-US" altLang="el-GR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’</m:t>
                        </m:r>
                      </m:sub>
                    </m:sSub>
                    <m:r>
                      <a:rPr lang="en-US" altLang="el-GR" i="1">
                        <a:latin typeface="Cambria Math" panose="02040503050406030204" charset="0"/>
                        <a:cs typeface="Cambria Math" panose="0204050305040603020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altLang="el-GR" i="1">
                            <a:latin typeface="Cambria Math" panose="02040503050406030204" charset="0"/>
                            <a:cs typeface="Cambria Math" panose="02040503050406030204" charset="0"/>
                          </a:rPr>
                        </m:ctrlPr>
                      </m:radPr>
                      <m:deg/>
                      <m:e>
                        <m:r>
                          <a:rPr lang="en-US" altLang="el-GR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𝜌</m:t>
                        </m:r>
                        <m:r>
                          <a:rPr lang="en-US" altLang="el-GR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/</m:t>
                        </m:r>
                        <m:r>
                          <a:rPr lang="en-US" altLang="el-GR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𝑓</m:t>
                        </m:r>
                      </m:e>
                    </m:rad>
                  </m:oMath>
                </a14:m>
                <a:r>
                  <a:rPr lang="en-US"/>
                  <a:t> m </a:t>
                </a:r>
                <a:r>
                  <a:rPr lang="el-GR"/>
                  <a:t>όπου ρ αγωγιμότητα εδάφους (Ω</a:t>
                </a:r>
                <a:r>
                  <a:rPr lang="en-US"/>
                  <a:t>m)</a:t>
                </a:r>
                <a:endParaRPr lang="en-US"/>
              </a:p>
              <a:p>
                <a:pPr marL="0" indent="0">
                  <a:buNone/>
                </a:pPr>
                <a:r>
                  <a:rPr lang="en-US"/>
                  <a:t>H </a:t>
                </a:r>
                <a:r>
                  <a:rPr lang="el-GR"/>
                  <a:t>αντίσταση του αγωγού κ’ ισούται με</a:t>
                </a:r>
                <a:endParaRPr lang="el-GR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l-GR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</m:ctrlPr>
                        </m:sSubPr>
                        <m:e>
                          <m:r>
                            <a:rPr lang="en-US" altLang="el-GR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𝑅</m:t>
                          </m:r>
                        </m:e>
                        <m:sub>
                          <m:r>
                            <a:rPr lang="en-US" altLang="el-GR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𝜅</m:t>
                          </m:r>
                          <m:r>
                            <a:rPr lang="en-US" altLang="el-GR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’</m:t>
                          </m:r>
                        </m:sub>
                      </m:sSub>
                      <m:r>
                        <a:rPr lang="en-US" altLang="el-GR" i="1">
                          <a:latin typeface="Cambria Math" panose="02040503050406030204" charset="0"/>
                          <a:cs typeface="Cambria Math" panose="02040503050406030204" charset="0"/>
                        </a:rPr>
                        <m:t>=</m:t>
                      </m:r>
                      <m:r>
                        <a:rPr lang="en-US" altLang="el-GR" i="1">
                          <a:latin typeface="Cambria Math" panose="02040503050406030204" charset="0"/>
                          <a:cs typeface="Cambria Math" panose="02040503050406030204" charset="0"/>
                        </a:rPr>
                        <m:t>9</m:t>
                      </m:r>
                      <m:r>
                        <a:rPr lang="en-US" altLang="el-GR" i="1">
                          <a:latin typeface="Cambria Math" panose="02040503050406030204" charset="0"/>
                          <a:cs typeface="Cambria Math" panose="02040503050406030204" charset="0"/>
                        </a:rPr>
                        <m:t>.</m:t>
                      </m:r>
                      <m:r>
                        <a:rPr lang="en-US" altLang="el-GR" i="1">
                          <a:latin typeface="Cambria Math" panose="02040503050406030204" charset="0"/>
                          <a:cs typeface="Cambria Math" panose="02040503050406030204" charset="0"/>
                        </a:rPr>
                        <m:t>869</m:t>
                      </m:r>
                      <m:r>
                        <a:rPr lang="en-US" altLang="el-GR" i="1">
                          <a:latin typeface="Cambria Math" panose="02040503050406030204" charset="0"/>
                          <a:cs typeface="Cambria Math" panose="02040503050406030204" charset="0"/>
                        </a:rPr>
                        <m:t>∗</m:t>
                      </m:r>
                      <m:sSup>
                        <m:sSupPr>
                          <m:ctrlPr>
                            <a:rPr lang="en-US" altLang="el-GR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</m:ctrlPr>
                        </m:sSupPr>
                        <m:e>
                          <m:r>
                            <a:rPr lang="en-US" altLang="el-GR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10</m:t>
                          </m:r>
                        </m:e>
                        <m:sup>
                          <m:r>
                            <a:rPr lang="en-US" altLang="el-GR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−</m:t>
                          </m:r>
                          <m:r>
                            <a:rPr lang="en-US" altLang="el-GR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7</m:t>
                          </m:r>
                        </m:sup>
                      </m:sSup>
                      <m:r>
                        <a:rPr lang="en-US" altLang="el-GR" i="1">
                          <a:latin typeface="Cambria Math" panose="02040503050406030204" charset="0"/>
                          <a:cs typeface="Cambria Math" panose="02040503050406030204" charset="0"/>
                        </a:rPr>
                        <m:t>∗𝑓</m:t>
                      </m:r>
                      <m:r>
                        <a:rPr lang="en-US" altLang="el-GR" i="1">
                          <a:latin typeface="Cambria Math" panose="02040503050406030204" charset="0"/>
                          <a:cs typeface="Cambria Math" panose="02040503050406030204" charset="0"/>
                        </a:rPr>
                        <m:t> </m:t>
                      </m:r>
                      <m:r>
                        <a:rPr lang="en-US" altLang="el-GR" i="1">
                          <a:latin typeface="Cambria Math" panose="02040503050406030204" charset="0"/>
                          <a:cs typeface="Cambria Math" panose="02040503050406030204" charset="0"/>
                        </a:rPr>
                        <m:t>𝛺</m:t>
                      </m:r>
                      <m:r>
                        <a:rPr lang="en-US" altLang="el-GR" i="1">
                          <a:latin typeface="Cambria Math" panose="02040503050406030204" charset="0"/>
                          <a:cs typeface="Cambria Math" panose="02040503050406030204" charset="0"/>
                        </a:rPr>
                        <m:t>/</m:t>
                      </m:r>
                      <m:r>
                        <a:rPr lang="en-US" altLang="el-GR" i="1">
                          <a:latin typeface="Cambria Math" panose="02040503050406030204" charset="0"/>
                          <a:cs typeface="Cambria Math" panose="02040503050406030204" charset="0"/>
                        </a:rPr>
                        <m:t>𝑚</m:t>
                      </m:r>
                    </m:oMath>
                  </m:oMathPara>
                </a14:m>
                <a:endParaRPr lang="el-GR"/>
              </a:p>
            </p:txBody>
          </p:sp>
        </mc:Choice>
        <mc:Fallback>
          <p:sp>
            <p:nvSpPr>
              <p:cNvPr id="3" name="Content Placeholder 2"/>
              <p:cNvSpPr>
                <a:spLocks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0" y="436245"/>
                <a:ext cx="10515600" cy="5741035"/>
              </a:xfrm>
              <a:blipFill rotWithShape="1">
                <a:blip r:embed="rId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9115" y="1489710"/>
            <a:ext cx="8905875" cy="344233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 Placeholder 5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p>
                <a:r>
                  <a:rPr lang="en-US"/>
                  <a:t>To </a:t>
                </a:r>
                <a:r>
                  <a:rPr lang="el-GR"/>
                  <a:t>άθροισμα των ρευμάτων ισούται με 0 δηλαδή:</a:t>
                </a:r>
                <a:endParaRPr lang="el-GR"/>
              </a:p>
              <a:p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ctrlPr>
                          <a:rPr lang="en-US" altLang="el-GR" i="1">
                            <a:latin typeface="Cambria Math" panose="02040503050406030204" charset="0"/>
                            <a:cs typeface="Cambria Math" panose="02040503050406030204" charset="0"/>
                          </a:rPr>
                        </m:ctrlPr>
                      </m:naryPr>
                      <m:sub>
                        <m:r>
                          <a:rPr lang="en-US" altLang="el-GR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𝑘</m:t>
                        </m:r>
                        <m:r>
                          <a:rPr lang="en-US" altLang="el-GR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=</m:t>
                        </m:r>
                        <m:r>
                          <a:rPr lang="en-US" altLang="el-GR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1</m:t>
                        </m:r>
                      </m:sub>
                      <m:sup>
                        <m:r>
                          <a:rPr lang="en-US" altLang="el-GR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6</m:t>
                        </m:r>
                        <m:r>
                          <a:rPr lang="en-US" altLang="el-GR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+</m:t>
                        </m:r>
                        <m:r>
                          <a:rPr lang="en-US" altLang="el-GR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2</m:t>
                        </m:r>
                        <m:r>
                          <a:rPr lang="en-US" altLang="el-GR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𝑁</m:t>
                        </m:r>
                      </m:sup>
                      <m:e>
                        <m:sSub>
                          <m:sSubPr>
                            <m:ctrlPr>
                              <a:rPr lang="en-US" altLang="el-GR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</m:ctrlPr>
                          </m:sSubPr>
                          <m:e>
                            <m:r>
                              <a:rPr lang="en-US" altLang="el-GR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altLang="el-GR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𝑘</m:t>
                            </m:r>
                          </m:sub>
                        </m:sSub>
                      </m:e>
                    </m:nary>
                    <m:r>
                      <a:rPr lang="en-US" altLang="el-GR" i="1">
                        <a:latin typeface="Cambria Math" panose="02040503050406030204" charset="0"/>
                        <a:cs typeface="Cambria Math" panose="02040503050406030204" charset="0"/>
                      </a:rPr>
                      <m:t>=</m:t>
                    </m:r>
                    <m:r>
                      <a:rPr lang="en-US" altLang="el-GR" i="1">
                        <a:latin typeface="Cambria Math" panose="02040503050406030204" charset="0"/>
                        <a:cs typeface="Cambria Math" panose="02040503050406030204" charset="0"/>
                      </a:rPr>
                      <m:t>0</m:t>
                    </m:r>
                  </m:oMath>
                </a14:m>
                <a:endParaRPr lang="en-US" altLang="el-GR" i="1">
                  <a:latin typeface="Cambria Math" panose="02040503050406030204" charset="0"/>
                  <a:cs typeface="Cambria Math" panose="02040503050406030204" charset="0"/>
                </a:endParaRPr>
              </a:p>
              <a:p>
                <a:r>
                  <a:rPr lang="el-GR"/>
                  <a:t>Η πεπλεγμένη μαγνητική ροή του αγωγού κ ισούται με:</a:t>
                </a:r>
                <a:endParaRPr lang="el-GR"/>
              </a:p>
              <a:p>
                <a:endParaRPr lang="el-GR"/>
              </a:p>
              <a:p>
                <a:endParaRPr lang="el-GR"/>
              </a:p>
              <a:p>
                <a:r>
                  <a:rPr lang="el-GR"/>
                  <a:t>Σε μορφή πίνακα η σχέση γίνεται λ=</a:t>
                </a:r>
                <a:r>
                  <a:rPr lang="en-US"/>
                  <a:t>L*I </a:t>
                </a:r>
                <a:r>
                  <a:rPr lang="el-GR"/>
                  <a:t>όπου </a:t>
                </a:r>
                <a:r>
                  <a:rPr lang="en-US"/>
                  <a:t>L </a:t>
                </a:r>
                <a:r>
                  <a:rPr lang="el-GR"/>
                  <a:t>είναι ένας πίνακας (3+Ν)*(3+Ν) με στοιχεία:</a:t>
                </a:r>
                <a:endParaRPr lang="el-GR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el-GR" i="1">
                            <a:latin typeface="Cambria Math" panose="02040503050406030204" charset="0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el-GR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𝐿</m:t>
                        </m:r>
                      </m:e>
                      <m:sub>
                        <m:r>
                          <a:rPr lang="en-US" altLang="el-GR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𝑘𝑚</m:t>
                        </m:r>
                      </m:sub>
                    </m:sSub>
                    <m:r>
                      <a:rPr lang="en-US" altLang="el-GR" i="1">
                        <a:latin typeface="Cambria Math" panose="02040503050406030204" charset="0"/>
                        <a:cs typeface="Cambria Math" panose="02040503050406030204" charset="0"/>
                      </a:rPr>
                      <m:t>=</m:t>
                    </m:r>
                    <m:r>
                      <a:rPr lang="en-US" altLang="el-GR" i="1">
                        <a:latin typeface="Cambria Math" panose="02040503050406030204" charset="0"/>
                        <a:cs typeface="Cambria Math" panose="02040503050406030204" charset="0"/>
                      </a:rPr>
                      <m:t>2</m:t>
                    </m:r>
                    <m:r>
                      <a:rPr lang="en-US" altLang="el-GR" i="1">
                        <a:latin typeface="Cambria Math" panose="02040503050406030204" charset="0"/>
                        <a:cs typeface="Cambria Math" panose="02040503050406030204" charset="0"/>
                      </a:rPr>
                      <m:t>∗</m:t>
                    </m:r>
                    <m:sSup>
                      <m:sSupPr>
                        <m:ctrlPr>
                          <a:rPr lang="en-US" altLang="el-GR" i="1">
                            <a:latin typeface="Cambria Math" panose="02040503050406030204" charset="0"/>
                            <a:cs typeface="Cambria Math" panose="02040503050406030204" charset="0"/>
                          </a:rPr>
                        </m:ctrlPr>
                      </m:sSupPr>
                      <m:e>
                        <m:r>
                          <a:rPr lang="en-US" altLang="el-GR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10</m:t>
                        </m:r>
                      </m:e>
                      <m:sup>
                        <m:r>
                          <a:rPr lang="en-US" altLang="el-GR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−</m:t>
                        </m:r>
                        <m:r>
                          <a:rPr lang="en-US" altLang="el-GR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7</m:t>
                        </m:r>
                      </m:sup>
                    </m:sSup>
                    <m:r>
                      <a:rPr lang="en-US" altLang="el-GR" i="1">
                        <a:latin typeface="Cambria Math" panose="02040503050406030204" charset="0"/>
                        <a:cs typeface="Cambria Math" panose="02040503050406030204" charset="0"/>
                      </a:rPr>
                      <m:t>∗𝑙𝑛</m:t>
                    </m:r>
                    <m:f>
                      <m:fPr>
                        <m:ctrlPr>
                          <a:rPr lang="en-US" altLang="el-GR" i="1">
                            <a:latin typeface="Cambria Math" panose="02040503050406030204" charset="0"/>
                            <a:cs typeface="Cambria Math" panose="0204050305040603020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el-GR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</m:ctrlPr>
                          </m:sSubPr>
                          <m:e>
                            <m:r>
                              <a:rPr lang="en-US" altLang="el-GR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n-US" altLang="el-GR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𝑘𝑚</m:t>
                            </m:r>
                            <m:r>
                              <a:rPr lang="en-US" altLang="el-GR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’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el-GR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</m:ctrlPr>
                          </m:sSubPr>
                          <m:e>
                            <m:r>
                              <a:rPr lang="en-US" altLang="el-GR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n-US" altLang="el-GR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𝑘𝑚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altLang="el-GR"/>
                  <a:t> </a:t>
                </a:r>
                <a:endParaRPr lang="el-GR"/>
              </a:p>
              <a:p>
                <a:endParaRPr lang="el-GR"/>
              </a:p>
              <a:p>
                <a:endParaRPr lang="el-GR"/>
              </a:p>
            </p:txBody>
          </p:sp>
        </mc:Choice>
        <mc:Fallback>
          <p:sp>
            <p:nvSpPr>
              <p:cNvPr id="6" name="Text Placeholder 5"/>
              <p:cNvSpPr>
                <a:spLocks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1"/>
                <a:stretch>
                  <a:fillRect b="-19037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 Box 8"/>
          <p:cNvSpPr txBox="1"/>
          <p:nvPr/>
        </p:nvSpPr>
        <p:spPr>
          <a:xfrm>
            <a:off x="9296400" y="327215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6805" y="3526155"/>
            <a:ext cx="3063240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78765"/>
          </a:xfrm>
        </p:spPr>
        <p:txBody>
          <a:bodyPr>
            <a:normAutofit fontScale="90000"/>
          </a:bodyPr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838200" y="892175"/>
            <a:ext cx="10515600" cy="5285105"/>
          </a:xfrm>
        </p:spPr>
        <p:txBody>
          <a:bodyPr/>
          <a:p>
            <a:r>
              <a:rPr lang="el-GR" altLang="en-US"/>
              <a:t>΄0ταν </a:t>
            </a:r>
            <a:r>
              <a:rPr lang="en-US" altLang="en-US"/>
              <a:t>k=m </a:t>
            </a:r>
            <a:r>
              <a:rPr lang="el-GR" altLang="en-US"/>
              <a:t>η </a:t>
            </a:r>
            <a:r>
              <a:rPr lang="en-US" altLang="en-US"/>
              <a:t>Dkk </a:t>
            </a:r>
            <a:r>
              <a:rPr lang="el-GR" altLang="en-US"/>
              <a:t>είναι η  </a:t>
            </a:r>
            <a:r>
              <a:rPr lang="en-US" altLang="en-US"/>
              <a:t>Ds’ </a:t>
            </a:r>
            <a:r>
              <a:rPr lang="el-GR" altLang="en-US"/>
              <a:t>του αγωγού </a:t>
            </a:r>
            <a:r>
              <a:rPr lang="en-US" altLang="en-US"/>
              <a:t>k</a:t>
            </a:r>
            <a:endParaRPr lang="en-US" altLang="en-US"/>
          </a:p>
          <a:p>
            <a:r>
              <a:rPr lang="el-GR" altLang="en-US"/>
              <a:t>Όταν </a:t>
            </a:r>
            <a:r>
              <a:rPr lang="en-US" altLang="en-US"/>
              <a:t>k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≠m </a:t>
            </a:r>
            <a:r>
              <a:rPr lang="el-GR" altLang="en-US">
                <a:latin typeface="Arial" panose="020B0604020202020204" pitchFamily="34" charset="0"/>
                <a:cs typeface="Arial" panose="020B0604020202020204" pitchFamily="34" charset="0"/>
              </a:rPr>
              <a:t>η 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Dkm </a:t>
            </a:r>
            <a:r>
              <a:rPr lang="el-GR" altLang="en-US">
                <a:latin typeface="Arial" panose="020B0604020202020204" pitchFamily="34" charset="0"/>
                <a:cs typeface="Arial" panose="020B0604020202020204" pitchFamily="34" charset="0"/>
              </a:rPr>
              <a:t>είναι η απόσταση των αγωγών 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k-m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altLang="en-US">
                <a:latin typeface="Arial" panose="020B0604020202020204" pitchFamily="34" charset="0"/>
                <a:cs typeface="Arial" panose="020B0604020202020204" pitchFamily="34" charset="0"/>
              </a:rPr>
              <a:t>Το διάνυσμα των τάσεων ισούται με:</a:t>
            </a:r>
            <a:endParaRPr lang="el-G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00960" y="2960370"/>
            <a:ext cx="4018280" cy="249872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82905"/>
          </a:xfrm>
        </p:spPr>
        <p:txBody>
          <a:bodyPr>
            <a:normAutofit fontScale="90000"/>
          </a:bodyPr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838200" y="1016000"/>
            <a:ext cx="10515600" cy="5161280"/>
          </a:xfrm>
        </p:spPr>
        <p:txBody>
          <a:bodyPr/>
          <a:p>
            <a:r>
              <a:rPr lang="el-GR" altLang="en-US"/>
              <a:t>το διάνυσμα </a:t>
            </a:r>
            <a:r>
              <a:rPr lang="en-US" altLang="en-US"/>
              <a:t>R </a:t>
            </a:r>
            <a:r>
              <a:rPr lang="el-GR" altLang="en-US"/>
              <a:t>ισούται με:</a:t>
            </a:r>
            <a:endParaRPr lang="el-GR" altLang="en-US"/>
          </a:p>
          <a:p>
            <a:endParaRPr lang="el-GR" altLang="en-US"/>
          </a:p>
          <a:p>
            <a:endParaRPr lang="el-GR" altLang="en-US"/>
          </a:p>
          <a:p>
            <a:endParaRPr lang="el-GR" altLang="en-US"/>
          </a:p>
          <a:p>
            <a:endParaRPr lang="el-GR" altLang="en-US"/>
          </a:p>
          <a:p>
            <a:endParaRPr lang="el-GR" altLang="en-US"/>
          </a:p>
          <a:p>
            <a:endParaRPr lang="el-GR" altLang="en-US"/>
          </a:p>
          <a:p>
            <a:r>
              <a:rPr lang="el-GR" altLang="en-US"/>
              <a:t>Αντικαθιστώντας έχουμε τον εξής γενικευμένο τύπο:</a:t>
            </a:r>
            <a:endParaRPr lang="el-GR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84120" y="1859280"/>
            <a:ext cx="4192905" cy="236728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l-GR" altLang="en-US"/>
              <a:t>όπου:</a:t>
            </a:r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84935" y="911860"/>
            <a:ext cx="7536180" cy="303657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4590" y="4566285"/>
            <a:ext cx="4855845" cy="849630"/>
          </a:xfrm>
          <a:prstGeom prst="rect">
            <a:avLst/>
          </a:prstGeom>
        </p:spPr>
      </p:pic>
      <p:pic>
        <p:nvPicPr>
          <p:cNvPr id="12" name="Content Placeholder 11"/>
          <p:cNvPicPr>
            <a:picLocks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699385" y="5415915"/>
            <a:ext cx="4519295" cy="10287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2090"/>
          </a:xfrm>
        </p:spPr>
        <p:txBody>
          <a:bodyPr>
            <a:normAutofit fontScale="90000"/>
          </a:bodyPr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838200" y="511175"/>
            <a:ext cx="10515600" cy="5666105"/>
          </a:xfrm>
        </p:spPr>
        <p:txBody>
          <a:bodyPr/>
          <a:p>
            <a:r>
              <a:rPr lang="el-GR" altLang="en-US"/>
              <a:t>Ο πίνακας τμηματοποιείται ως εξής:</a:t>
            </a:r>
            <a:endParaRPr lang="el-GR" altLang="en-US"/>
          </a:p>
          <a:p>
            <a:endParaRPr lang="el-GR" altLang="en-US"/>
          </a:p>
          <a:p>
            <a:endParaRPr lang="el-GR" altLang="en-US"/>
          </a:p>
          <a:p>
            <a:endParaRPr lang="el-GR" altLang="en-US"/>
          </a:p>
          <a:p>
            <a:r>
              <a:rPr lang="el-GR" altLang="en-US"/>
              <a:t>όπου:</a:t>
            </a:r>
            <a:endParaRPr lang="el-GR" altLang="en-US"/>
          </a:p>
          <a:p>
            <a:endParaRPr lang="el-GR" altLang="en-US"/>
          </a:p>
          <a:p>
            <a:endParaRPr lang="el-GR" altLang="en-US"/>
          </a:p>
          <a:p>
            <a:endParaRPr lang="el-GR" altLang="en-US"/>
          </a:p>
          <a:p>
            <a:r>
              <a:rPr lang="el-GR" altLang="en-US"/>
              <a:t>Εχουμε τις εξής πράξεις:</a:t>
            </a:r>
            <a:endParaRPr lang="el-GR" altLang="en-US"/>
          </a:p>
          <a:p>
            <a:endParaRPr lang="el-GR" altLang="en-US"/>
          </a:p>
          <a:p>
            <a:endParaRPr lang="el-GR" altLang="en-US"/>
          </a:p>
          <a:p>
            <a:endParaRPr lang="el-GR" altLang="en-US"/>
          </a:p>
          <a:p>
            <a:endParaRPr lang="el-GR" altLang="en-US"/>
          </a:p>
          <a:p>
            <a:endParaRPr lang="el-GR" alt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89985" y="1287780"/>
            <a:ext cx="2792730" cy="89154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0910" y="3206115"/>
            <a:ext cx="4068445" cy="138811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1118</Words>
  <Application>WPS Presentation</Application>
  <PresentationFormat>Widescreen</PresentationFormat>
  <Paragraphs>87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0" baseType="lpstr">
      <vt:lpstr>Arial</vt:lpstr>
      <vt:lpstr>SimSun</vt:lpstr>
      <vt:lpstr>Wingdings</vt:lpstr>
      <vt:lpstr>Arial Unicode MS</vt:lpstr>
      <vt:lpstr>Calibri Light</vt:lpstr>
      <vt:lpstr>Calibri</vt:lpstr>
      <vt:lpstr>Microsoft YaHei</vt:lpstr>
      <vt:lpstr>Cambria Math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ΓΕΝΙΚΕΥΜΕΝΗ ΜΕΘΟΔΟΣ ΥΠΟΛΟΓΙΣΜΟΥ ΑΝΤΙΣΤΑΣΕΩΝ ΓΡΑΜΜΗΣ ΜΕ ΥΠΟΛΟΓΙΣΤΗ</dc:title>
  <dc:creator>nicks</dc:creator>
  <cp:lastModifiedBy>nicks</cp:lastModifiedBy>
  <cp:revision>8</cp:revision>
  <dcterms:created xsi:type="dcterms:W3CDTF">2023-11-05T21:10:41Z</dcterms:created>
  <dcterms:modified xsi:type="dcterms:W3CDTF">2023-11-05T21:44:03Z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57290BCD2AB540F3993A8C7AE0F2289B_11</vt:lpwstr>
  </property>
  <property fmtid="{D5CDD505-2E9C-101B-9397-08002B2CF9AE}" pid="3" name="KSOProductBuildVer">
    <vt:lpwstr>1033-12.2.0.13266</vt:lpwstr>
  </property>
</Properties>
</file>