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6"/>
  </p:notesMasterIdLst>
  <p:sldIdLst>
    <p:sldId id="256" r:id="rId2"/>
    <p:sldId id="269" r:id="rId3"/>
    <p:sldId id="258" r:id="rId4"/>
    <p:sldId id="259" r:id="rId5"/>
    <p:sldId id="260" r:id="rId6"/>
    <p:sldId id="261" r:id="rId7"/>
    <p:sldId id="262" r:id="rId8"/>
    <p:sldId id="263" r:id="rId9"/>
    <p:sldId id="264" r:id="rId10"/>
    <p:sldId id="265" r:id="rId11"/>
    <p:sldId id="266" r:id="rId12"/>
    <p:sldId id="267" r:id="rId13"/>
    <p:sldId id="268" r:id="rId14"/>
    <p:sldId id="28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sorterViewPr>
    <p:cViewPr>
      <p:scale>
        <a:sx n="100" d="100"/>
        <a:sy n="100" d="100"/>
      </p:scale>
      <p:origin x="0" y="-43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32FCBC-DCBF-4E40-A1A7-F49EBF74E9D7}" type="datetimeFigureOut">
              <a:rPr lang="el-GR" smtClean="0"/>
              <a:t>4/11/2023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35305B-A2DA-4C88-B0EB-B6D9001A6CDC}" type="slidenum">
              <a:rPr lang="el-GR" smtClean="0"/>
              <a:t>‹#›</a:t>
            </a:fld>
            <a:endParaRPr lang="el-GR"/>
          </a:p>
        </p:txBody>
      </p:sp>
    </p:spTree>
    <p:extLst>
      <p:ext uri="{BB962C8B-B14F-4D97-AF65-F5344CB8AC3E}">
        <p14:creationId xmlns:p14="http://schemas.microsoft.com/office/powerpoint/2010/main" val="4254257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7AB3207-687E-41EE-934B-8280734F6156}" type="slidenum">
              <a:rPr lang="el-GR" smtClean="0"/>
              <a:t>1</a:t>
            </a:fld>
            <a:endParaRPr lang="el-GR"/>
          </a:p>
        </p:txBody>
      </p:sp>
    </p:spTree>
    <p:extLst>
      <p:ext uri="{BB962C8B-B14F-4D97-AF65-F5344CB8AC3E}">
        <p14:creationId xmlns:p14="http://schemas.microsoft.com/office/powerpoint/2010/main" val="1215908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l-GR"/>
              <a:t>Στυλ κύριου τίτλου</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977C26C6-3ECF-4C42-826F-7E298631278C}" type="datetime1">
              <a:rPr lang="en-US" smtClean="0">
                <a:solidFill>
                  <a:srgbClr val="366658">
                    <a:lumMod val="75000"/>
                    <a:lumOff val="25000"/>
                  </a:srgbClr>
                </a:solidFill>
              </a:rPr>
              <a:t>11/4/2023</a:t>
            </a:fld>
            <a:endParaRPr lang="en-US" dirty="0">
              <a:solidFill>
                <a:srgbClr val="366658">
                  <a:lumMod val="75000"/>
                  <a:lumOff val="25000"/>
                </a:srgbClr>
              </a:solidFill>
            </a:endParaRP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l-GR">
                <a:solidFill>
                  <a:srgbClr val="366658">
                    <a:lumMod val="75000"/>
                    <a:lumOff val="25000"/>
                  </a:srgbClr>
                </a:solidFill>
              </a:rPr>
              <a:t>ΔΙΑΛΕΞΗ 2</a:t>
            </a:r>
            <a:endParaRPr lang="en-US" dirty="0">
              <a:solidFill>
                <a:srgbClr val="366658">
                  <a:lumMod val="75000"/>
                  <a:lumOff val="25000"/>
                </a:srgbClr>
              </a:solidFill>
            </a:endParaRP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solidFill>
                  <a:srgbClr val="366658">
                    <a:lumMod val="75000"/>
                    <a:lumOff val="25000"/>
                  </a:srgbClr>
                </a:solidFill>
              </a:rPr>
              <a:pPr/>
              <a:t>‹#›</a:t>
            </a:fld>
            <a:endParaRPr lang="en-US" dirty="0">
              <a:solidFill>
                <a:srgbClr val="366658">
                  <a:lumMod val="75000"/>
                  <a:lumOff val="25000"/>
                </a:srgbClr>
              </a:solidFill>
            </a:endParaRPr>
          </a:p>
        </p:txBody>
      </p:sp>
    </p:spTree>
    <p:extLst>
      <p:ext uri="{BB962C8B-B14F-4D97-AF65-F5344CB8AC3E}">
        <p14:creationId xmlns:p14="http://schemas.microsoft.com/office/powerpoint/2010/main" val="4238329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337648B-AEEC-41B0-877C-E85F5E752D35}" type="datetime1">
              <a:rPr lang="en-US" smtClean="0">
                <a:solidFill>
                  <a:srgbClr val="8CB64A"/>
                </a:solidFill>
              </a:rPr>
              <a:t>11/4/2023</a:t>
            </a:fld>
            <a:endParaRPr lang="en-US" dirty="0">
              <a:solidFill>
                <a:srgbClr val="8CB64A"/>
              </a:solidFill>
            </a:endParaRPr>
          </a:p>
        </p:txBody>
      </p:sp>
      <p:sp>
        <p:nvSpPr>
          <p:cNvPr id="5" name="Footer Placeholder 4"/>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617567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9BC38C7F-3F4A-4CCB-9F1A-DB35AE85ADA1}" type="datetime1">
              <a:rPr lang="en-US" smtClean="0">
                <a:solidFill>
                  <a:srgbClr val="366658">
                    <a:lumMod val="75000"/>
                    <a:lumOff val="25000"/>
                  </a:srgbClr>
                </a:solidFill>
              </a:rPr>
              <a:t>11/4/2023</a:t>
            </a:fld>
            <a:endParaRPr lang="en-US" dirty="0">
              <a:solidFill>
                <a:srgbClr val="366658">
                  <a:lumMod val="75000"/>
                  <a:lumOff val="25000"/>
                </a:srgbClr>
              </a:solidFill>
            </a:endParaRPr>
          </a:p>
        </p:txBody>
      </p:sp>
      <p:sp>
        <p:nvSpPr>
          <p:cNvPr id="5" name="Footer Placeholder 4"/>
          <p:cNvSpPr>
            <a:spLocks noGrp="1"/>
          </p:cNvSpPr>
          <p:nvPr>
            <p:ph type="ftr" sz="quarter" idx="11"/>
          </p:nvPr>
        </p:nvSpPr>
        <p:spPr>
          <a:xfrm>
            <a:off x="774923" y="5951811"/>
            <a:ext cx="7896279" cy="365125"/>
          </a:xfrm>
        </p:spPr>
        <p:txBody>
          <a:bodyPr/>
          <a:lstStyle/>
          <a:p>
            <a:r>
              <a:rPr lang="el-GR">
                <a:solidFill>
                  <a:srgbClr val="8CB64A"/>
                </a:solidFill>
              </a:rPr>
              <a:t>ΔΙΑΛΕΞΗ 2</a:t>
            </a:r>
            <a:endParaRPr lang="en-US" dirty="0">
              <a:solidFill>
                <a:srgbClr val="8CB64A"/>
              </a:solidFill>
            </a:endParaRP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solidFill>
                  <a:srgbClr val="366658">
                    <a:lumMod val="75000"/>
                    <a:lumOff val="25000"/>
                  </a:srgbClr>
                </a:solidFill>
              </a:rPr>
              <a:pPr/>
              <a:t>‹#›</a:t>
            </a:fld>
            <a:endParaRPr lang="en-US" dirty="0">
              <a:solidFill>
                <a:srgbClr val="366658">
                  <a:lumMod val="75000"/>
                  <a:lumOff val="25000"/>
                </a:srgbClr>
              </a:solidFill>
            </a:endParaRPr>
          </a:p>
        </p:txBody>
      </p:sp>
    </p:spTree>
    <p:extLst>
      <p:ext uri="{BB962C8B-B14F-4D97-AF65-F5344CB8AC3E}">
        <p14:creationId xmlns:p14="http://schemas.microsoft.com/office/powerpoint/2010/main" val="127916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l-GR"/>
              <a:t>Στυλ κύριου τίτλου</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65A75227-6028-492C-9B39-85D4B47EBADB}" type="datetime1">
              <a:rPr lang="en-US" smtClean="0">
                <a:solidFill>
                  <a:srgbClr val="8CB64A"/>
                </a:solidFill>
              </a:rPr>
              <a:t>11/4/2023</a:t>
            </a:fld>
            <a:endParaRPr lang="en-US" dirty="0">
              <a:solidFill>
                <a:srgbClr val="8CB64A"/>
              </a:solidFill>
            </a:endParaRPr>
          </a:p>
        </p:txBody>
      </p:sp>
      <p:sp>
        <p:nvSpPr>
          <p:cNvPr id="5" name="Footer Placeholder 4"/>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1080854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8C90981-CE6C-4B94-9B46-972EEF07CEC9}" type="datetime1">
              <a:rPr lang="en-US" smtClean="0">
                <a:solidFill>
                  <a:srgbClr val="366658">
                    <a:lumMod val="75000"/>
                    <a:lumOff val="25000"/>
                  </a:srgbClr>
                </a:solidFill>
              </a:rPr>
              <a:t>11/4/2023</a:t>
            </a:fld>
            <a:endParaRPr lang="en-US" dirty="0">
              <a:solidFill>
                <a:srgbClr val="366658">
                  <a:lumMod val="75000"/>
                  <a:lumOff val="25000"/>
                </a:srgbClr>
              </a:solidFill>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l-GR">
                <a:solidFill>
                  <a:srgbClr val="366658">
                    <a:lumMod val="75000"/>
                    <a:lumOff val="25000"/>
                  </a:srgbClr>
                </a:solidFill>
              </a:rPr>
              <a:t>ΔΙΑΛΕΞΗ 2</a:t>
            </a:r>
            <a:endParaRPr lang="en-US" dirty="0">
              <a:solidFill>
                <a:srgbClr val="366658">
                  <a:lumMod val="75000"/>
                  <a:lumOff val="25000"/>
                </a:srgbClr>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solidFill>
                  <a:srgbClr val="366658">
                    <a:lumMod val="75000"/>
                    <a:lumOff val="25000"/>
                  </a:srgbClr>
                </a:solidFill>
              </a:rPr>
              <a:pPr/>
              <a:t>‹#›</a:t>
            </a:fld>
            <a:endParaRPr lang="en-US" dirty="0">
              <a:solidFill>
                <a:srgbClr val="366658">
                  <a:lumMod val="75000"/>
                  <a:lumOff val="25000"/>
                </a:srgbClr>
              </a:solidFill>
            </a:endParaRPr>
          </a:p>
        </p:txBody>
      </p:sp>
    </p:spTree>
    <p:extLst>
      <p:ext uri="{BB962C8B-B14F-4D97-AF65-F5344CB8AC3E}">
        <p14:creationId xmlns:p14="http://schemas.microsoft.com/office/powerpoint/2010/main" val="1446036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l-GR"/>
              <a:t>Στυλ κύριου τίτλου</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CEDA7679-2060-457B-B27D-374DD1022F3A}" type="datetime1">
              <a:rPr lang="en-US" smtClean="0">
                <a:solidFill>
                  <a:srgbClr val="8CB64A"/>
                </a:solidFill>
              </a:rPr>
              <a:t>11/4/2023</a:t>
            </a:fld>
            <a:endParaRPr lang="en-US" dirty="0">
              <a:solidFill>
                <a:srgbClr val="8CB64A"/>
              </a:solidFill>
            </a:endParaRPr>
          </a:p>
        </p:txBody>
      </p:sp>
      <p:sp>
        <p:nvSpPr>
          <p:cNvPr id="6" name="Footer Placeholder 5"/>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2647135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6911029D-3441-4314-A3D7-9C45E0DF415D}" type="datetime1">
              <a:rPr lang="en-US" smtClean="0">
                <a:solidFill>
                  <a:srgbClr val="8CB64A"/>
                </a:solidFill>
              </a:rPr>
              <a:t>11/4/2023</a:t>
            </a:fld>
            <a:endParaRPr lang="en-US" dirty="0">
              <a:solidFill>
                <a:srgbClr val="8CB64A"/>
              </a:solidFill>
            </a:endParaRPr>
          </a:p>
        </p:txBody>
      </p:sp>
      <p:sp>
        <p:nvSpPr>
          <p:cNvPr id="8" name="Footer Placeholder 7"/>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1979132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77AD263F-3CB3-46DD-9222-8A1321C9D067}" type="datetime1">
              <a:rPr lang="en-US" smtClean="0">
                <a:solidFill>
                  <a:srgbClr val="8CB64A"/>
                </a:solidFill>
              </a:rPr>
              <a:t>11/4/2023</a:t>
            </a:fld>
            <a:endParaRPr lang="en-US" dirty="0">
              <a:solidFill>
                <a:srgbClr val="8CB64A"/>
              </a:solidFill>
            </a:endParaRPr>
          </a:p>
        </p:txBody>
      </p:sp>
      <p:sp>
        <p:nvSpPr>
          <p:cNvPr id="4" name="Footer Placeholder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141972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2E0EF9-8FE6-40C3-A02F-F1A0C9A854E9}" type="datetime1">
              <a:rPr lang="en-US" smtClean="0">
                <a:solidFill>
                  <a:srgbClr val="8CB64A"/>
                </a:solidFill>
              </a:rPr>
              <a:t>11/4/2023</a:t>
            </a:fld>
            <a:endParaRPr lang="en-US" dirty="0">
              <a:solidFill>
                <a:srgbClr val="8CB64A"/>
              </a:solidFill>
            </a:endParaRPr>
          </a:p>
        </p:txBody>
      </p:sp>
      <p:sp>
        <p:nvSpPr>
          <p:cNvPr id="3" name="Footer Placeholder 2"/>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342909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l-GR"/>
              <a:t>Στυλ κύριου τίτλου</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A11CF5F-17BC-44EB-B799-380213B630F1}" type="datetime1">
              <a:rPr lang="en-US" smtClean="0">
                <a:solidFill>
                  <a:srgbClr val="366658">
                    <a:lumMod val="75000"/>
                    <a:lumOff val="25000"/>
                  </a:srgbClr>
                </a:solidFill>
              </a:rPr>
              <a:t>11/4/2023</a:t>
            </a:fld>
            <a:endParaRPr lang="en-US" dirty="0">
              <a:solidFill>
                <a:srgbClr val="366658">
                  <a:lumMod val="75000"/>
                  <a:lumOff val="25000"/>
                </a:srgbClr>
              </a:solidFill>
            </a:endParaRP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l-GR">
                <a:solidFill>
                  <a:srgbClr val="366658">
                    <a:lumMod val="75000"/>
                    <a:lumOff val="25000"/>
                  </a:srgbClr>
                </a:solidFill>
              </a:rPr>
              <a:t>ΔΙΑΛΕΞΗ 2</a:t>
            </a:r>
            <a:endParaRPr lang="en-US" dirty="0">
              <a:solidFill>
                <a:srgbClr val="366658">
                  <a:lumMod val="75000"/>
                  <a:lumOff val="25000"/>
                </a:srgbClr>
              </a:solidFill>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solidFill>
                  <a:srgbClr val="366658">
                    <a:lumMod val="75000"/>
                    <a:lumOff val="25000"/>
                  </a:srgbClr>
                </a:solidFill>
              </a:rPr>
              <a:pPr/>
              <a:t>‹#›</a:t>
            </a:fld>
            <a:endParaRPr lang="en-US" dirty="0">
              <a:solidFill>
                <a:srgbClr val="366658">
                  <a:lumMod val="75000"/>
                  <a:lumOff val="25000"/>
                </a:srgbClr>
              </a:solidFill>
            </a:endParaRPr>
          </a:p>
        </p:txBody>
      </p:sp>
    </p:spTree>
    <p:extLst>
      <p:ext uri="{BB962C8B-B14F-4D97-AF65-F5344CB8AC3E}">
        <p14:creationId xmlns:p14="http://schemas.microsoft.com/office/powerpoint/2010/main" val="229741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BCD3261-61CA-46F1-B066-C0ECF796787A}" type="datetime1">
              <a:rPr lang="en-US" smtClean="0">
                <a:solidFill>
                  <a:srgbClr val="8CB64A"/>
                </a:solidFill>
              </a:rPr>
              <a:t>11/4/2023</a:t>
            </a:fld>
            <a:endParaRPr lang="en-US" dirty="0">
              <a:solidFill>
                <a:srgbClr val="8CB64A"/>
              </a:solidFill>
            </a:endParaRPr>
          </a:p>
        </p:txBody>
      </p:sp>
      <p:sp>
        <p:nvSpPr>
          <p:cNvPr id="6" name="Footer Placeholder 5"/>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8CB64A"/>
                </a:solidFill>
              </a:rPr>
              <a:pPr/>
              <a:t>‹#›</a:t>
            </a:fld>
            <a:endParaRPr lang="en-US" dirty="0">
              <a:solidFill>
                <a:srgbClr val="8CB64A"/>
              </a:solidFill>
            </a:endParaRPr>
          </a:p>
        </p:txBody>
      </p:sp>
    </p:spTree>
    <p:extLst>
      <p:ext uri="{BB962C8B-B14F-4D97-AF65-F5344CB8AC3E}">
        <p14:creationId xmlns:p14="http://schemas.microsoft.com/office/powerpoint/2010/main" val="133497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8F6C6DA-2ED6-4EB2-BEBD-CFD5A5D52349}" type="datetime1">
              <a:rPr lang="en-US" smtClean="0">
                <a:solidFill>
                  <a:srgbClr val="8CB64A"/>
                </a:solidFill>
              </a:rPr>
              <a:t>11/4/2023</a:t>
            </a:fld>
            <a:endParaRPr lang="en-US" dirty="0">
              <a:solidFill>
                <a:srgbClr val="8CB64A"/>
              </a:solidFill>
            </a:endParaRP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l-GR">
                <a:solidFill>
                  <a:srgbClr val="8CB64A"/>
                </a:solidFill>
              </a:rPr>
              <a:t>ΔΙΑΛΕΞΗ 2</a:t>
            </a:r>
            <a:endParaRPr lang="en-US" dirty="0">
              <a:solidFill>
                <a:srgbClr val="8CB64A"/>
              </a:solidFill>
            </a:endParaRP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solidFill>
                  <a:srgbClr val="8CB64A"/>
                </a:solidFill>
              </a:rPr>
              <a:pPr/>
              <a:t>‹#›</a:t>
            </a:fld>
            <a:endParaRPr lang="en-US" dirty="0">
              <a:solidFill>
                <a:srgbClr val="8CB64A"/>
              </a:solidFill>
            </a:endParaRP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56264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D.Petropoulos@uop.g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81191" y="649994"/>
            <a:ext cx="11272958" cy="2599982"/>
          </a:xfrm>
        </p:spPr>
        <p:txBody>
          <a:bodyPr>
            <a:normAutofit/>
          </a:bodyPr>
          <a:lstStyle/>
          <a:p>
            <a:pPr algn="ctr"/>
            <a:r>
              <a:rPr lang="el-GR" sz="3200" dirty="0"/>
              <a:t>ΑΓΡΟΤΙΚΗ ΚΟΙΝΩΝΙΟΛΟΓΙΑ</a:t>
            </a:r>
            <a:r>
              <a:rPr lang="en-US" sz="3200" dirty="0"/>
              <a:t> </a:t>
            </a:r>
            <a:br>
              <a:rPr lang="el-GR" sz="3200" dirty="0"/>
            </a:br>
            <a:r>
              <a:rPr lang="el-GR" sz="2400" cap="none" dirty="0"/>
              <a:t>Δημήτριος Πετρόπουλος Καθηγητής </a:t>
            </a:r>
            <a:br>
              <a:rPr lang="el-GR" sz="2400" cap="none" dirty="0"/>
            </a:br>
            <a:endParaRPr lang="el-GR" sz="2400" dirty="0"/>
          </a:p>
        </p:txBody>
      </p:sp>
      <p:sp>
        <p:nvSpPr>
          <p:cNvPr id="3" name="Υπότιτλος 2"/>
          <p:cNvSpPr>
            <a:spLocks noGrp="1"/>
          </p:cNvSpPr>
          <p:nvPr>
            <p:ph type="subTitle" idx="1"/>
          </p:nvPr>
        </p:nvSpPr>
        <p:spPr>
          <a:xfrm>
            <a:off x="581194" y="649996"/>
            <a:ext cx="10993546" cy="936434"/>
          </a:xfrm>
        </p:spPr>
        <p:txBody>
          <a:bodyPr>
            <a:noAutofit/>
          </a:bodyPr>
          <a:lstStyle/>
          <a:p>
            <a:pPr algn="ctr"/>
            <a:r>
              <a:rPr lang="el-GR" sz="2000" b="1" dirty="0"/>
              <a:t>ΠΑΝΕΠΙΣΤΗΜΙΟ    ΠΕΛΟΠΟΝΝΗΣΟΥ -  ΣΧΟΛΗ   ΓΕΩΠΟΝΙΑΣ   &amp;   ΤΡΟΦΙΜΩΝ </a:t>
            </a:r>
          </a:p>
          <a:p>
            <a:pPr algn="ctr"/>
            <a:r>
              <a:rPr lang="el-GR" sz="2000" b="1" dirty="0"/>
              <a:t>Τμήμα    Γεωπονίας</a:t>
            </a:r>
          </a:p>
        </p:txBody>
      </p:sp>
      <p:sp>
        <p:nvSpPr>
          <p:cNvPr id="4" name="Θέση υποσέλιδου 3">
            <a:extLst>
              <a:ext uri="{FF2B5EF4-FFF2-40B4-BE49-F238E27FC236}">
                <a16:creationId xmlns:a16="http://schemas.microsoft.com/office/drawing/2014/main" id="{E94FDD85-2842-835F-C462-B54959675BF0}"/>
              </a:ext>
            </a:extLst>
          </p:cNvPr>
          <p:cNvSpPr>
            <a:spLocks noGrp="1"/>
          </p:cNvSpPr>
          <p:nvPr>
            <p:ph type="ftr" sz="quarter" idx="11"/>
          </p:nvPr>
        </p:nvSpPr>
        <p:spPr/>
        <p:txBody>
          <a:bodyPr/>
          <a:lstStyle/>
          <a:p>
            <a:r>
              <a:rPr lang="el-GR">
                <a:solidFill>
                  <a:srgbClr val="366658">
                    <a:lumMod val="75000"/>
                    <a:lumOff val="25000"/>
                  </a:srgbClr>
                </a:solidFill>
              </a:rPr>
              <a:t>ΔΙΑΛΕΞΗ 2</a:t>
            </a:r>
            <a:endParaRPr lang="en-US" dirty="0">
              <a:solidFill>
                <a:srgbClr val="366658">
                  <a:lumMod val="75000"/>
                  <a:lumOff val="25000"/>
                </a:srgbClr>
              </a:solidFill>
            </a:endParaRPr>
          </a:p>
        </p:txBody>
      </p:sp>
      <p:sp>
        <p:nvSpPr>
          <p:cNvPr id="5" name="Θέση αριθμού διαφάνειας 4">
            <a:extLst>
              <a:ext uri="{FF2B5EF4-FFF2-40B4-BE49-F238E27FC236}">
                <a16:creationId xmlns:a16="http://schemas.microsoft.com/office/drawing/2014/main" id="{74D6F6A1-7D89-8FF2-3C56-5C470194285A}"/>
              </a:ext>
            </a:extLst>
          </p:cNvPr>
          <p:cNvSpPr>
            <a:spLocks noGrp="1"/>
          </p:cNvSpPr>
          <p:nvPr>
            <p:ph type="sldNum" sz="quarter" idx="12"/>
          </p:nvPr>
        </p:nvSpPr>
        <p:spPr/>
        <p:txBody>
          <a:bodyPr/>
          <a:lstStyle/>
          <a:p>
            <a:fld id="{D57F1E4F-1CFF-5643-939E-217C01CDF565}" type="slidenum">
              <a:rPr lang="en-US" smtClean="0">
                <a:solidFill>
                  <a:srgbClr val="366658">
                    <a:lumMod val="75000"/>
                    <a:lumOff val="25000"/>
                  </a:srgbClr>
                </a:solidFill>
              </a:rPr>
              <a:pPr/>
              <a:t>1</a:t>
            </a:fld>
            <a:endParaRPr lang="en-US" dirty="0">
              <a:solidFill>
                <a:srgbClr val="366658">
                  <a:lumMod val="75000"/>
                  <a:lumOff val="25000"/>
                </a:srgbClr>
              </a:solidFill>
            </a:endParaRPr>
          </a:p>
        </p:txBody>
      </p:sp>
    </p:spTree>
    <p:extLst>
      <p:ext uri="{BB962C8B-B14F-4D97-AF65-F5344CB8AC3E}">
        <p14:creationId xmlns:p14="http://schemas.microsoft.com/office/powerpoint/2010/main" val="691720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ήδη </a:t>
            </a:r>
            <a:r>
              <a:rPr lang="el-GR" dirty="0" err="1"/>
              <a:t>απο</a:t>
            </a:r>
            <a:r>
              <a:rPr lang="el-GR" dirty="0"/>
              <a:t> το 19</a:t>
            </a:r>
            <a:r>
              <a:rPr lang="el-GR" baseline="30000" dirty="0"/>
              <a:t>ο</a:t>
            </a:r>
            <a:r>
              <a:rPr lang="el-GR" dirty="0"/>
              <a:t> αιώνα</a:t>
            </a:r>
          </a:p>
        </p:txBody>
      </p:sp>
      <p:sp>
        <p:nvSpPr>
          <p:cNvPr id="3" name="Θέση περιεχομένου 2"/>
          <p:cNvSpPr>
            <a:spLocks noGrp="1"/>
          </p:cNvSpPr>
          <p:nvPr>
            <p:ph idx="1"/>
          </p:nvPr>
        </p:nvSpPr>
        <p:spPr/>
        <p:txBody>
          <a:bodyPr>
            <a:normAutofit/>
          </a:bodyPr>
          <a:lstStyle/>
          <a:p>
            <a:r>
              <a:rPr lang="el-GR" dirty="0"/>
              <a:t>Ένα λιγότερο συστηματικό, αλλά πλούσιο, υλικό για την αγροτική ζωή στην Ευρώπη είχε αρχίσει να συγκεντρώνεται ήδη από το 19ο αιώνα. Αρκετές αναφορές και περιγραφές για την αγροτική ζωή είχαν δημοσιευτεί, ενώ σημαντικό μέρος αυτού του υλικού εξακολουθεί να παραμένει αδημοσίευτο σε ιστορικά αρχεία. </a:t>
            </a:r>
          </a:p>
          <a:p>
            <a:r>
              <a:rPr lang="el-GR" dirty="0"/>
              <a:t>Στην πρώην Σοβιετική Ένωση, το «αγροτικό πρόβλημα» είχε καταλάβει ιδιαίτερη θέση από τους προεπαναστατικούς ακόμα χρόνους (πριν το 1917). Αποτέλεσμα αυτού του ενδιαφέροντος ήταν η συγκέντρωση ενός μεγάλου αριθμού στοιχείων και πληροφοριών γύρω από τη χωρική </a:t>
            </a:r>
            <a:r>
              <a:rPr lang="el-GR" dirty="0" err="1"/>
              <a:t>μικρο</a:t>
            </a:r>
            <a:r>
              <a:rPr lang="el-GR" dirty="0"/>
              <a:t>-εκμετάλλευση της πρώην Σοβιετικής Ένωσης, που αποτελούσε την τυπική οικονομική και κοινωνική μονάδα της υπαίθρου της: </a:t>
            </a:r>
          </a:p>
          <a:p>
            <a:r>
              <a:rPr lang="en-US" dirty="0">
                <a:solidFill>
                  <a:schemeClr val="accent2">
                    <a:lumMod val="50000"/>
                  </a:schemeClr>
                </a:solidFill>
              </a:rPr>
              <a:t>Alexander </a:t>
            </a:r>
            <a:r>
              <a:rPr lang="en-US" dirty="0" err="1">
                <a:solidFill>
                  <a:schemeClr val="accent2">
                    <a:lumMod val="50000"/>
                  </a:schemeClr>
                </a:solidFill>
              </a:rPr>
              <a:t>Chayanov</a:t>
            </a:r>
            <a:r>
              <a:rPr lang="en-US" dirty="0">
                <a:solidFill>
                  <a:schemeClr val="accent2">
                    <a:lumMod val="50000"/>
                  </a:schemeClr>
                </a:solidFill>
              </a:rPr>
              <a:t> </a:t>
            </a:r>
            <a:r>
              <a:rPr lang="en-US" dirty="0"/>
              <a:t>(1966). </a:t>
            </a:r>
            <a:r>
              <a:rPr lang="en-US" i="1" dirty="0"/>
              <a:t>The Theory of Peasant Economy. </a:t>
            </a:r>
            <a:r>
              <a:rPr lang="en-US" dirty="0"/>
              <a:t>HOMEWOOD, Illinois. </a:t>
            </a:r>
          </a:p>
          <a:p>
            <a:r>
              <a:rPr lang="el-GR" dirty="0"/>
              <a:t>Μελέτες του </a:t>
            </a:r>
            <a:r>
              <a:rPr lang="en-GB" dirty="0" err="1">
                <a:solidFill>
                  <a:schemeClr val="accent2">
                    <a:lumMod val="50000"/>
                  </a:schemeClr>
                </a:solidFill>
              </a:rPr>
              <a:t>Bogaslaw</a:t>
            </a:r>
            <a:r>
              <a:rPr lang="en-GB" dirty="0">
                <a:solidFill>
                  <a:schemeClr val="accent2">
                    <a:lumMod val="50000"/>
                  </a:schemeClr>
                </a:solidFill>
              </a:rPr>
              <a:t> </a:t>
            </a:r>
            <a:r>
              <a:rPr lang="en-GB" dirty="0" err="1">
                <a:solidFill>
                  <a:schemeClr val="accent2">
                    <a:lumMod val="50000"/>
                  </a:schemeClr>
                </a:solidFill>
              </a:rPr>
              <a:t>Galeski</a:t>
            </a:r>
            <a:r>
              <a:rPr lang="en-GB" dirty="0">
                <a:solidFill>
                  <a:schemeClr val="accent2">
                    <a:lumMod val="50000"/>
                  </a:schemeClr>
                </a:solidFill>
              </a:rPr>
              <a:t> </a:t>
            </a:r>
            <a:r>
              <a:rPr lang="el-GR" dirty="0"/>
              <a:t>για τη </a:t>
            </a:r>
            <a:r>
              <a:rPr lang="en-GB" dirty="0"/>
              <a:t>Rural Sociology. </a:t>
            </a:r>
          </a:p>
          <a:p>
            <a:endParaRPr lang="el-GR" dirty="0"/>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10</a:t>
            </a:fld>
            <a:endParaRPr lang="en-US" dirty="0">
              <a:solidFill>
                <a:srgbClr val="8CB64A"/>
              </a:solidFill>
            </a:endParaRPr>
          </a:p>
        </p:txBody>
      </p:sp>
    </p:spTree>
    <p:extLst>
      <p:ext uri="{BB962C8B-B14F-4D97-AF65-F5344CB8AC3E}">
        <p14:creationId xmlns:p14="http://schemas.microsoft.com/office/powerpoint/2010/main" val="2624347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Στη μεταπολεμική Ευρώπη</a:t>
            </a:r>
          </a:p>
        </p:txBody>
      </p:sp>
      <p:sp>
        <p:nvSpPr>
          <p:cNvPr id="3" name="Θέση περιεχομένου 2"/>
          <p:cNvSpPr>
            <a:spLocks noGrp="1"/>
          </p:cNvSpPr>
          <p:nvPr>
            <p:ph idx="1"/>
          </p:nvPr>
        </p:nvSpPr>
        <p:spPr/>
        <p:txBody>
          <a:bodyPr>
            <a:normAutofit fontScale="92500" lnSpcReduction="20000"/>
          </a:bodyPr>
          <a:lstStyle/>
          <a:p>
            <a:r>
              <a:rPr lang="el-GR" dirty="0"/>
              <a:t>Στη μεταπολεμική Ευρώπη, οι ταχύτητες με τις οποίες </a:t>
            </a:r>
            <a:r>
              <a:rPr lang="el-GR" dirty="0" err="1"/>
              <a:t>συνέβαιναν</a:t>
            </a:r>
            <a:r>
              <a:rPr lang="el-GR" dirty="0"/>
              <a:t> οι κοινωνικές αλλαγές οδήγησαν σταδιακά στη συνειδητοποίηση της ανάγκης μιας πιο συστηματικής γνώσης για τις συνθήκες και τις διαδικασίες της κοινωνικής τους ζωής. </a:t>
            </a:r>
          </a:p>
          <a:p>
            <a:pPr lvl="1"/>
            <a:r>
              <a:rPr lang="el-GR" dirty="0"/>
              <a:t>Στόχος τους ήταν να εφαρμόσουν μια πιο ισορροπημένη αναπτυξιακή πολιτική μεταξύ του αγροτικού και του αστικού τομέα της οικονομίας τους. Σε ό,τι αφορά τη γεωργία και την αγροτική ζωή, αυτό σήμαινε ότι η αγροτική ανάπτυξη για να πετύχει θα πρέπει να βασίζεται σε στοιχεία που συγκεντρώνονται επιτόπια και εν συνεχεία αναλύονται με τη βοήθεια στατιστικών μεθόδων. </a:t>
            </a:r>
          </a:p>
          <a:p>
            <a:r>
              <a:rPr lang="el-GR" dirty="0"/>
              <a:t>Ειδικότερα, για τη γεωργία και την αγροτική ζωή γενικότερα, οι κοινωνικές αλλαγές στην Ευρώπη προχωρούσαν με ταχείς ρυθμούς. Οι Υπηρεσίας Γεωργικών Εφαρμογών των διαφόρων Ευρωπαϊκών χωρών αντιλήφθηκαν σταδιακά, ότι τα προβλήματα ανάπτυξης της γεωργίας και εξέλιξης του γεωργού ειδικότερα, δεν μπορούσαν να αντιμετωπιστούν μόνο με οικονομικά ή τεχνικά μέσα. Ο συμβουλευτικός ρόλος των υπηρεσιών αυτών άρχισε να διευκολύνεται αποτελεσματικά από τη χρήση της κοινωνιολογίας και της ψυχολογίας. Αγροτικές κοινότητες, αγροτικοί συνεταιρισμοί και διάφοροι εθελοντικοί οργανισμοί ενδιαφέρονταν για την εξασφάλιση συμβουλών κοινωνικής φύσης. Το ενδιαφέρον αυτό δεν περιοριζόταν μόνο σε χώρες της Δυτικής Ευρώπης, αλλά εκδηλώνονταν και σε χώρες της Κεντρικής και Ανατολικής Ευρώπης, όπως την Πολωνία, τη Γιουγκοσλαβία, την Τσεχοσλοβακία και άλλες.</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11</a:t>
            </a:fld>
            <a:endParaRPr lang="en-US" dirty="0">
              <a:solidFill>
                <a:srgbClr val="8CB64A"/>
              </a:solidFill>
            </a:endParaRPr>
          </a:p>
        </p:txBody>
      </p:sp>
    </p:spTree>
    <p:extLst>
      <p:ext uri="{BB962C8B-B14F-4D97-AF65-F5344CB8AC3E}">
        <p14:creationId xmlns:p14="http://schemas.microsoft.com/office/powerpoint/2010/main" val="2242980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σημερα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Σήμερα, η κοινωνική εμπειρική έρευνα της αγροτικής ζωής παρατηρείται όχι μόνο στην Ευρωπαϊκή Ένωση, αλλά σε όλη την Ευρώπη. Παρ’ όλες τις εθνικές, περιφερειακές και ιδεολογικές διαφορές μεταξύ των ευρωπαϊκών χωρών, κοινή είναι η συμφωνία μεταξύ των επιστημόνων τους για την ανάγκη μελέτης των αγροτικών προβλημάτων σε κοινωνίες που η εκβιομηχάνισή τους προχωρά με ταχείς ρυθμούς. </a:t>
            </a:r>
          </a:p>
          <a:p>
            <a:r>
              <a:rPr lang="el-GR" dirty="0"/>
              <a:t>Η ΑΚ μεταπολεμικά αποτελεί αντικείμενο διδασκαλίας και έρευνας σε πολλά ευρωπαϊκά πανεπιστήμια. Το ενδιαφέρον όμως των Ευρωπαίων σε σχέση με τους Αμερικανούς </a:t>
            </a:r>
            <a:r>
              <a:rPr lang="el-GR" dirty="0" err="1"/>
              <a:t>αγρο</a:t>
            </a:r>
            <a:r>
              <a:rPr lang="el-GR" dirty="0"/>
              <a:t>-κοινωνιολόγους έχει περισσότερο ένα θεωρητικό χαρακτήρα. Προς αυτήν την κατεύθυνση, οι Ευρωπαίοι έδωσαν ιδιαίτερη έμφαση στη </a:t>
            </a:r>
            <a:r>
              <a:rPr lang="el-GR" b="1" dirty="0">
                <a:solidFill>
                  <a:srgbClr val="7030A0"/>
                </a:solidFill>
              </a:rPr>
              <a:t>μελέτη της κοινωνίας των χωρικών </a:t>
            </a:r>
            <a:r>
              <a:rPr lang="el-GR" dirty="0"/>
              <a:t>και τους μετασχηματισμούς της, ο προσδιορισμός της έννοιας του χωρικού, αλλά και η ιδεολογία του. </a:t>
            </a:r>
          </a:p>
          <a:p>
            <a:r>
              <a:rPr lang="el-GR" dirty="0"/>
              <a:t>Η κοινωνιολογία και η </a:t>
            </a:r>
            <a:r>
              <a:rPr lang="el-GR" i="1" dirty="0"/>
              <a:t>ΑΚ </a:t>
            </a:r>
            <a:r>
              <a:rPr lang="el-GR" dirty="0"/>
              <a:t>ειδικότερα, αποτελούν επίσης ένα χρήσιμο εργαλείο για την </a:t>
            </a:r>
            <a:r>
              <a:rPr lang="el-GR" b="1" dirty="0">
                <a:solidFill>
                  <a:srgbClr val="7030A0"/>
                </a:solidFill>
              </a:rPr>
              <a:t>μελέτη της ανταγωνιστικότητας</a:t>
            </a:r>
            <a:r>
              <a:rPr lang="el-GR" dirty="0"/>
              <a:t>. </a:t>
            </a:r>
          </a:p>
          <a:p>
            <a:pPr marL="324000" lvl="1" indent="0">
              <a:buNone/>
            </a:pPr>
            <a:r>
              <a:rPr lang="el-GR"/>
              <a:t>Κατ</a:t>
            </a:r>
            <a:r>
              <a:rPr lang="el-GR" dirty="0"/>
              <a:t>’ αρχάς, η έννοια της ανταγωνιστικότητας χρησιμοποιήθηκε για να δείξει την ικανότητα μιας επιχείρησης, ενός παραγωγικού τομέα ή του συνόλου των επιχειρήσεων μιας οικονομίας να αντιμετωπίσει τον ανταγωνισμό των αντιπάλων της</a:t>
            </a:r>
            <a:r>
              <a:rPr lang="el-GR"/>
              <a:t>. </a:t>
            </a:r>
          </a:p>
          <a:p>
            <a:pPr marL="324000" lvl="1" indent="0">
              <a:buNone/>
            </a:pPr>
            <a:r>
              <a:rPr lang="el-GR"/>
              <a:t>Αργότερα</a:t>
            </a:r>
            <a:r>
              <a:rPr lang="el-GR" dirty="0"/>
              <a:t>, έτυχε ευρείας εφαρμογής, τόσο για τη διαμόρφωση της κεντρικής πολιτικής, ακόμα και σε επίπεδο Ευρωπαϊκής Ένωσης (</a:t>
            </a:r>
            <a:r>
              <a:rPr lang="el-GR" i="1" dirty="0" err="1"/>
              <a:t>White</a:t>
            </a:r>
            <a:r>
              <a:rPr lang="el-GR" i="1" dirty="0"/>
              <a:t> </a:t>
            </a:r>
            <a:r>
              <a:rPr lang="el-GR" dirty="0"/>
              <a:t>Paper, 1993), όσο και ως δείκτη μέτρησης της ικανότητας των περιφερειακών οικονομικών συστημάτων (</a:t>
            </a:r>
            <a:r>
              <a:rPr lang="el-GR" dirty="0" err="1"/>
              <a:t>Bristow</a:t>
            </a:r>
            <a:r>
              <a:rPr lang="el-GR" dirty="0"/>
              <a:t>, 2005). Η Ευρωπαϊκή Επιτροπή (ΕΕ) δίδει ιδιαίτερη σημασία στην βελτίωση της ανταγωνιστικότητας, κυρίως των λιγότερο ευνοημένων περιοχών, θεωρώντας την βασική παράμετρο για την επίτευξη της «κοινωνικής συνοχής» (</a:t>
            </a:r>
            <a:r>
              <a:rPr lang="el-GR" dirty="0" err="1"/>
              <a:t>Kitson</a:t>
            </a:r>
            <a:r>
              <a:rPr lang="el-GR" dirty="0"/>
              <a:t> </a:t>
            </a:r>
            <a:r>
              <a:rPr lang="el-GR" dirty="0" err="1"/>
              <a:t>et</a:t>
            </a:r>
            <a:r>
              <a:rPr lang="el-GR" dirty="0"/>
              <a:t> </a:t>
            </a:r>
            <a:r>
              <a:rPr lang="el-GR" dirty="0" err="1"/>
              <a:t>al</a:t>
            </a:r>
            <a:r>
              <a:rPr lang="el-GR" dirty="0"/>
              <a:t>, 2004).</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12</a:t>
            </a:fld>
            <a:endParaRPr lang="en-US" dirty="0">
              <a:solidFill>
                <a:srgbClr val="8CB64A"/>
              </a:solidFill>
            </a:endParaRPr>
          </a:p>
        </p:txBody>
      </p:sp>
    </p:spTree>
    <p:extLst>
      <p:ext uri="{BB962C8B-B14F-4D97-AF65-F5344CB8AC3E}">
        <p14:creationId xmlns:p14="http://schemas.microsoft.com/office/powerpoint/2010/main" val="2665709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dirty="0"/>
            </a:br>
            <a:r>
              <a:rPr lang="el-GR" b="1" i="1" dirty="0"/>
              <a:t>Η ανάπτυξη της ΑΚ στην Ελλάδα </a:t>
            </a:r>
            <a:r>
              <a:rPr lang="en-US" b="1" i="1" dirty="0"/>
              <a:t> </a:t>
            </a:r>
            <a:endParaRPr lang="el-GR" dirty="0"/>
          </a:p>
        </p:txBody>
      </p:sp>
      <p:sp>
        <p:nvSpPr>
          <p:cNvPr id="3" name="Θέση περιεχομένου 2"/>
          <p:cNvSpPr>
            <a:spLocks noGrp="1"/>
          </p:cNvSpPr>
          <p:nvPr>
            <p:ph idx="1"/>
          </p:nvPr>
        </p:nvSpPr>
        <p:spPr>
          <a:xfrm>
            <a:off x="581192" y="1944710"/>
            <a:ext cx="11029615" cy="4146997"/>
          </a:xfrm>
        </p:spPr>
        <p:txBody>
          <a:bodyPr>
            <a:normAutofit fontScale="92500" lnSpcReduction="10000"/>
          </a:bodyPr>
          <a:lstStyle/>
          <a:p>
            <a:r>
              <a:rPr lang="el-GR" dirty="0">
                <a:solidFill>
                  <a:srgbClr val="000000"/>
                </a:solidFill>
                <a:latin typeface="Times New Roman" panose="02020603050405020304" pitchFamily="18" charset="0"/>
              </a:rPr>
              <a:t>Στη χώρα μας, η μελέτη του αγροτικού χώρου από κοινωνικής πλευράς άρχισε να γίνεται κυρίως από τη δεκαετία του 50 και μετά. Ίδρυση του Εθνικού Κέντρου Κοινωνικών Ερευνών από τις αρχές της δεκαετίας του 1960. Οι μελετητές του αγροτικού μας χώρου, κατ’ εξοχήν κοινωνικοί ανθρωπολόγοι, </a:t>
            </a:r>
            <a:r>
              <a:rPr lang="el-GR" dirty="0" err="1">
                <a:solidFill>
                  <a:srgbClr val="000000"/>
                </a:solidFill>
                <a:latin typeface="Times New Roman" panose="02020603050405020304" pitchFamily="18" charset="0"/>
              </a:rPr>
              <a:t>ανθρωπο</a:t>
            </a:r>
            <a:r>
              <a:rPr lang="el-GR" dirty="0">
                <a:solidFill>
                  <a:srgbClr val="000000"/>
                </a:solidFill>
                <a:latin typeface="Times New Roman" panose="02020603050405020304" pitchFamily="18" charset="0"/>
              </a:rPr>
              <a:t>-γεωγράφοι και κοινωνιολόγοι, ήταν στην αρχή συνήθως ξένοι (Γάλλοι, Άγγλοι και Αμερικάνοι) και μετά εμφανίστηκαν οι Έλληνες. </a:t>
            </a:r>
            <a:endParaRPr lang="en-US" dirty="0">
              <a:solidFill>
                <a:srgbClr val="000000"/>
              </a:solidFill>
              <a:latin typeface="Times New Roman" panose="02020603050405020304" pitchFamily="18" charset="0"/>
            </a:endParaRPr>
          </a:p>
          <a:p>
            <a:r>
              <a:rPr lang="el-GR" dirty="0">
                <a:solidFill>
                  <a:srgbClr val="000000"/>
                </a:solidFill>
                <a:latin typeface="Times New Roman" panose="02020603050405020304" pitchFamily="18" charset="0"/>
              </a:rPr>
              <a:t>Οι κοινωνικοί ανθρωπολόγοι μελέτησαν κυρίως μικρές αγροτικές κοινότητες (μέχρι 500 κατοίκους), δίνοντας μια πληθώρα από στοιχεία για τη ζωή του μικρού ελληνικού χωριού. Οι </a:t>
            </a:r>
            <a:r>
              <a:rPr lang="el-GR" dirty="0" err="1">
                <a:solidFill>
                  <a:srgbClr val="000000"/>
                </a:solidFill>
                <a:latin typeface="Times New Roman" panose="02020603050405020304" pitchFamily="18" charset="0"/>
              </a:rPr>
              <a:t>ανθρωπο</a:t>
            </a:r>
            <a:r>
              <a:rPr lang="el-GR" dirty="0">
                <a:solidFill>
                  <a:srgbClr val="000000"/>
                </a:solidFill>
                <a:latin typeface="Times New Roman" panose="02020603050405020304" pitchFamily="18" charset="0"/>
              </a:rPr>
              <a:t>-γεωγράφοι μελέτησαν τόσο μεμονωμένες κοινότητες όσο και ευρύτερες γεωγραφικές περιοχές, </a:t>
            </a:r>
            <a:r>
              <a:rPr lang="el-GR">
                <a:solidFill>
                  <a:srgbClr val="000000"/>
                </a:solidFill>
                <a:latin typeface="Times New Roman" panose="02020603050405020304" pitchFamily="18" charset="0"/>
              </a:rPr>
              <a:t>όπου μας </a:t>
            </a:r>
            <a:r>
              <a:rPr lang="el-GR" dirty="0">
                <a:solidFill>
                  <a:srgbClr val="000000"/>
                </a:solidFill>
                <a:latin typeface="Times New Roman" panose="02020603050405020304" pitchFamily="18" charset="0"/>
              </a:rPr>
              <a:t>έδωσαν και στοιχεία για τα χαρακτηριστικά της ΑΟ τους (μέγεθος των γεωργικών εκμεταλλεύσεων, </a:t>
            </a:r>
            <a:r>
              <a:rPr lang="el-GR" dirty="0" err="1">
                <a:solidFill>
                  <a:srgbClr val="000000"/>
                </a:solidFill>
                <a:latin typeface="Times New Roman" panose="02020603050405020304" pitchFamily="18" charset="0"/>
              </a:rPr>
              <a:t>πολυτεμαχισμός</a:t>
            </a:r>
            <a:r>
              <a:rPr lang="el-GR" dirty="0">
                <a:solidFill>
                  <a:srgbClr val="000000"/>
                </a:solidFill>
                <a:latin typeface="Times New Roman" panose="02020603050405020304" pitchFamily="18" charset="0"/>
              </a:rPr>
              <a:t>, καλλιεργητικά συστήματα, </a:t>
            </a:r>
            <a:r>
              <a:rPr lang="el-GR" dirty="0" err="1">
                <a:solidFill>
                  <a:srgbClr val="000000"/>
                </a:solidFill>
                <a:latin typeface="Times New Roman" panose="02020603050405020304" pitchFamily="18" charset="0"/>
              </a:rPr>
              <a:t>κτλ</a:t>
            </a:r>
            <a:r>
              <a:rPr lang="el-GR" dirty="0">
                <a:solidFill>
                  <a:srgbClr val="000000"/>
                </a:solidFill>
                <a:latin typeface="Times New Roman" panose="02020603050405020304" pitchFamily="18" charset="0"/>
              </a:rPr>
              <a:t>), τη δημογραφική σύνθεση του πληθυσμού τους από πλευράς φύλου και ηλικιών, καθώς και στοιχεία για το μεταναστευτικό φαινόμενο. </a:t>
            </a:r>
            <a:endParaRPr lang="en-US" dirty="0">
              <a:solidFill>
                <a:srgbClr val="000000"/>
              </a:solidFill>
              <a:latin typeface="Times New Roman" panose="02020603050405020304" pitchFamily="18" charset="0"/>
            </a:endParaRPr>
          </a:p>
          <a:p>
            <a:r>
              <a:rPr lang="el-GR" dirty="0">
                <a:solidFill>
                  <a:srgbClr val="000000"/>
                </a:solidFill>
                <a:latin typeface="Times New Roman" panose="02020603050405020304" pitchFamily="18" charset="0"/>
              </a:rPr>
              <a:t>Τέλος, οι κοινωνιολογικές έρευνες, που έγιναν κυρίως από Έλληνες επιστήμονες, αφορούσαν τη μελέτη συγκεκριμένων κοινωνικών φαινομένων, όπως την επίδραση της εκβιομηχάνισης στην κοινωνική θέση της αγρότισσας, τις οικονομικές και κοινωνικές επιπτώσεις από την εισαγωγή της νέας τεχνολογίας ή μελέτες για την καταναλωτική συμπεριφορά των αγροτών, κτλ. Στην πλειοψηφία τους οι έρευνες αυτές στηρίχθηκαν σε εμπειρικά στοιχεία που συγκεντρώθηκαν επιτόπια από τον ερευνητή με τη χρησιμοποίηση διαφόρων μεθόδων, όπως ερωτηματολογίων, συνεντεύξεων ή και με τη βοήθεια της παρατήρησης, που ο ίδιος ο ερευνητής έκανε συμμετέχοντας στη ζωή του χωριού και των κατοίκων του. </a:t>
            </a:r>
            <a:endParaRPr lang="el-GR" dirty="0"/>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13</a:t>
            </a:fld>
            <a:endParaRPr lang="en-US" dirty="0">
              <a:solidFill>
                <a:srgbClr val="8CB64A"/>
              </a:solidFill>
            </a:endParaRPr>
          </a:p>
        </p:txBody>
      </p:sp>
    </p:spTree>
    <p:extLst>
      <p:ext uri="{BB962C8B-B14F-4D97-AF65-F5344CB8AC3E}">
        <p14:creationId xmlns:p14="http://schemas.microsoft.com/office/powerpoint/2010/main" val="868114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08B4E7-D63E-7017-83BB-EDC040E1A3C7}"/>
              </a:ext>
            </a:extLst>
          </p:cNvPr>
          <p:cNvSpPr>
            <a:spLocks noGrp="1"/>
          </p:cNvSpPr>
          <p:nvPr>
            <p:ph type="title"/>
          </p:nvPr>
        </p:nvSpPr>
        <p:spPr>
          <a:xfrm>
            <a:off x="581192" y="702156"/>
            <a:ext cx="11029616" cy="3891878"/>
          </a:xfrm>
        </p:spPr>
        <p:txBody>
          <a:bodyPr/>
          <a:lstStyle/>
          <a:p>
            <a:r>
              <a:rPr lang="el-GR" dirty="0" err="1"/>
              <a:t>Σαςσα</a:t>
            </a:r>
            <a:r>
              <a:rPr lang="el-GR" dirty="0"/>
              <a:t> </a:t>
            </a:r>
            <a:endParaRPr lang="en-US" dirty="0"/>
          </a:p>
        </p:txBody>
      </p:sp>
      <p:sp>
        <p:nvSpPr>
          <p:cNvPr id="3" name="Θέση περιεχομένου 2">
            <a:extLst>
              <a:ext uri="{FF2B5EF4-FFF2-40B4-BE49-F238E27FC236}">
                <a16:creationId xmlns:a16="http://schemas.microsoft.com/office/drawing/2014/main" id="{8D09A60C-EC11-5A0E-78DE-547289EC75D2}"/>
              </a:ext>
            </a:extLst>
          </p:cNvPr>
          <p:cNvSpPr>
            <a:spLocks noGrp="1"/>
          </p:cNvSpPr>
          <p:nvPr>
            <p:ph idx="1"/>
          </p:nvPr>
        </p:nvSpPr>
        <p:spPr>
          <a:xfrm>
            <a:off x="581192" y="2180497"/>
            <a:ext cx="11029615" cy="2072014"/>
          </a:xfrm>
        </p:spPr>
        <p:txBody>
          <a:bodyPr>
            <a:normAutofit/>
          </a:bodyPr>
          <a:lstStyle/>
          <a:p>
            <a:pPr algn="ctr"/>
            <a:r>
              <a:rPr lang="el-GR" sz="3200" b="1" i="1" dirty="0">
                <a:solidFill>
                  <a:schemeClr val="accent2">
                    <a:lumMod val="50000"/>
                  </a:schemeClr>
                </a:solidFill>
              </a:rPr>
              <a:t>Σας ευχαριστώ για την προσοχή και συμμετοχή σας…</a:t>
            </a:r>
          </a:p>
          <a:p>
            <a:pPr algn="ctr"/>
            <a:endParaRPr lang="el-GR" sz="3200" b="1" i="1" dirty="0">
              <a:solidFill>
                <a:schemeClr val="accent2">
                  <a:lumMod val="50000"/>
                </a:schemeClr>
              </a:solidFill>
            </a:endParaRPr>
          </a:p>
          <a:p>
            <a:pPr algn="ctr"/>
            <a:r>
              <a:rPr lang="en-US" sz="3200" b="1" i="1" dirty="0">
                <a:solidFill>
                  <a:schemeClr val="accent2">
                    <a:lumMod val="50000"/>
                  </a:schemeClr>
                </a:solidFill>
                <a:hlinkClick r:id="rId2"/>
              </a:rPr>
              <a:t>d.petropoulos@uop.gr</a:t>
            </a:r>
            <a:r>
              <a:rPr lang="en-US" sz="3200" b="1" i="1" dirty="0">
                <a:solidFill>
                  <a:schemeClr val="accent2">
                    <a:lumMod val="50000"/>
                  </a:schemeClr>
                </a:solidFill>
              </a:rPr>
              <a:t> </a:t>
            </a:r>
          </a:p>
        </p:txBody>
      </p:sp>
      <p:sp>
        <p:nvSpPr>
          <p:cNvPr id="4" name="Θέση υποσέλιδου 3">
            <a:extLst>
              <a:ext uri="{FF2B5EF4-FFF2-40B4-BE49-F238E27FC236}">
                <a16:creationId xmlns:a16="http://schemas.microsoft.com/office/drawing/2014/main" id="{51809F6C-C37B-084A-CFCF-3571336E7325}"/>
              </a:ext>
            </a:extLst>
          </p:cNvPr>
          <p:cNvSpPr>
            <a:spLocks noGrp="1"/>
          </p:cNvSpPr>
          <p:nvPr>
            <p:ph type="ftr" sz="quarter" idx="11"/>
          </p:nvPr>
        </p:nvSpPr>
        <p:spPr/>
        <p:txBody>
          <a:bodyPr/>
          <a:lstStyle/>
          <a:p>
            <a:r>
              <a:rPr lang="el-GR" dirty="0"/>
              <a:t>Διάλεξη 2 </a:t>
            </a:r>
            <a:endParaRPr lang="en-US" dirty="0"/>
          </a:p>
        </p:txBody>
      </p:sp>
      <p:sp>
        <p:nvSpPr>
          <p:cNvPr id="5" name="Θέση αριθμού διαφάνειας 4">
            <a:extLst>
              <a:ext uri="{FF2B5EF4-FFF2-40B4-BE49-F238E27FC236}">
                <a16:creationId xmlns:a16="http://schemas.microsoft.com/office/drawing/2014/main" id="{09820022-3040-52FC-C393-E6DC54296A2F}"/>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455635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F9ECCE-A010-D8F2-711F-49F1B2E62C81}"/>
              </a:ext>
            </a:extLst>
          </p:cNvPr>
          <p:cNvSpPr>
            <a:spLocks noGrp="1"/>
          </p:cNvSpPr>
          <p:nvPr>
            <p:ph type="title"/>
          </p:nvPr>
        </p:nvSpPr>
        <p:spPr/>
        <p:txBody>
          <a:bodyPr/>
          <a:lstStyle/>
          <a:p>
            <a:pPr algn="ctr"/>
            <a:r>
              <a:rPr lang="el-GR" dirty="0"/>
              <a:t>Το ενδιαφέρον για την αγροτική κοινωνιολογία</a:t>
            </a:r>
            <a:endParaRPr lang="en-US" dirty="0"/>
          </a:p>
        </p:txBody>
      </p:sp>
      <p:sp>
        <p:nvSpPr>
          <p:cNvPr id="3" name="Θέση περιεχομένου 2">
            <a:extLst>
              <a:ext uri="{FF2B5EF4-FFF2-40B4-BE49-F238E27FC236}">
                <a16:creationId xmlns:a16="http://schemas.microsoft.com/office/drawing/2014/main" id="{3A95171F-FD03-2F6C-F244-473FCCF4D69E}"/>
              </a:ext>
            </a:extLst>
          </p:cNvPr>
          <p:cNvSpPr>
            <a:spLocks noGrp="1"/>
          </p:cNvSpPr>
          <p:nvPr>
            <p:ph idx="1"/>
          </p:nvPr>
        </p:nvSpPr>
        <p:spPr/>
        <p:txBody>
          <a:bodyPr/>
          <a:lstStyle/>
          <a:p>
            <a:endParaRPr lang="en-US"/>
          </a:p>
        </p:txBody>
      </p:sp>
      <p:sp>
        <p:nvSpPr>
          <p:cNvPr id="4" name="Θέση υποσέλιδου 3">
            <a:extLst>
              <a:ext uri="{FF2B5EF4-FFF2-40B4-BE49-F238E27FC236}">
                <a16:creationId xmlns:a16="http://schemas.microsoft.com/office/drawing/2014/main" id="{FA6CF11D-A115-E02B-7767-F3968247FC11}"/>
              </a:ext>
            </a:extLst>
          </p:cNvPr>
          <p:cNvSpPr>
            <a:spLocks noGrp="1"/>
          </p:cNvSpPr>
          <p:nvPr>
            <p:ph type="ftr" sz="quarter" idx="11"/>
          </p:nvPr>
        </p:nvSpPr>
        <p:spPr/>
        <p:txBody>
          <a:bodyPr/>
          <a:lstStyle/>
          <a:p>
            <a:r>
              <a:rPr lang="el-GR" dirty="0">
                <a:solidFill>
                  <a:srgbClr val="8CB64A"/>
                </a:solidFill>
              </a:rPr>
              <a:t>ΔΙΑΛΕΞΗ 2</a:t>
            </a:r>
            <a:endParaRPr lang="en-US" dirty="0">
              <a:solidFill>
                <a:srgbClr val="8CB64A"/>
              </a:solidFill>
            </a:endParaRPr>
          </a:p>
        </p:txBody>
      </p:sp>
      <p:sp>
        <p:nvSpPr>
          <p:cNvPr id="5" name="Θέση αριθμού διαφάνειας 4">
            <a:extLst>
              <a:ext uri="{FF2B5EF4-FFF2-40B4-BE49-F238E27FC236}">
                <a16:creationId xmlns:a16="http://schemas.microsoft.com/office/drawing/2014/main" id="{C4B824EA-F099-34E6-2645-CE94B8074457}"/>
              </a:ext>
            </a:extLst>
          </p:cNvPr>
          <p:cNvSpPr>
            <a:spLocks noGrp="1"/>
          </p:cNvSpPr>
          <p:nvPr>
            <p:ph type="sldNum" sz="quarter" idx="12"/>
          </p:nvPr>
        </p:nvSpPr>
        <p:spPr/>
        <p:txBody>
          <a:bodyPr/>
          <a:lstStyle/>
          <a:p>
            <a:fld id="{D57F1E4F-1CFF-5643-939E-217C01CDF565}" type="slidenum">
              <a:rPr lang="en-US" smtClean="0">
                <a:solidFill>
                  <a:srgbClr val="8CB64A"/>
                </a:solidFill>
              </a:rPr>
              <a:pPr/>
              <a:t>2</a:t>
            </a:fld>
            <a:endParaRPr lang="en-US" dirty="0">
              <a:solidFill>
                <a:srgbClr val="8CB64A"/>
              </a:solidFill>
            </a:endParaRPr>
          </a:p>
        </p:txBody>
      </p:sp>
    </p:spTree>
    <p:extLst>
      <p:ext uri="{BB962C8B-B14F-4D97-AF65-F5344CB8AC3E}">
        <p14:creationId xmlns:p14="http://schemas.microsoft.com/office/powerpoint/2010/main" val="2927583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dirty="0"/>
            </a:br>
            <a:r>
              <a:rPr lang="el-GR" b="1" i="1" dirty="0"/>
              <a:t>1. Εισαγωγή  </a:t>
            </a:r>
            <a:endParaRPr lang="el-GR" dirty="0"/>
          </a:p>
        </p:txBody>
      </p:sp>
      <p:sp>
        <p:nvSpPr>
          <p:cNvPr id="3" name="Θέση περιεχομένου 2"/>
          <p:cNvSpPr>
            <a:spLocks noGrp="1"/>
          </p:cNvSpPr>
          <p:nvPr>
            <p:ph idx="1"/>
          </p:nvPr>
        </p:nvSpPr>
        <p:spPr>
          <a:xfrm>
            <a:off x="581192" y="1854558"/>
            <a:ext cx="11029615" cy="4097253"/>
          </a:xfrm>
        </p:spPr>
        <p:txBody>
          <a:bodyPr>
            <a:normAutofit lnSpcReduction="10000"/>
          </a:bodyPr>
          <a:lstStyle/>
          <a:p>
            <a:r>
              <a:rPr lang="el-GR" dirty="0"/>
              <a:t>Κατά την πρώτη περίοδο ανάπτυξης των γεωπονικών επιστημών ιδιαίτερη σημασία είχαν οι φυσικές επιστήμες: η φυσική, η βοτανική κτλ. Με την ανάπτυξή της η </a:t>
            </a:r>
            <a:r>
              <a:rPr lang="el-GR" b="1" dirty="0">
                <a:solidFill>
                  <a:schemeClr val="accent2">
                    <a:lumMod val="50000"/>
                  </a:schemeClr>
                </a:solidFill>
              </a:rPr>
              <a:t>γεωπονική επιστήμη </a:t>
            </a:r>
            <a:r>
              <a:rPr lang="el-GR" dirty="0"/>
              <a:t>οδήγησε σε ένα είδος «γεωργικής επανάστασης» :</a:t>
            </a:r>
          </a:p>
          <a:p>
            <a:pPr marL="324000" lvl="1" indent="0">
              <a:buNone/>
            </a:pPr>
            <a:r>
              <a:rPr lang="el-GR" dirty="0"/>
              <a:t>μεγάλες αυξήσεις της απόδοσης των καλλιεργούμενων φυτών και των εκτρεφόμενων ζώων. </a:t>
            </a:r>
          </a:p>
          <a:p>
            <a:r>
              <a:rPr lang="el-GR" dirty="0"/>
              <a:t>Η πρόοδος αυτή στην παραγωγική διαδικασία, δηλαδή η </a:t>
            </a:r>
            <a:r>
              <a:rPr lang="el-GR" b="1" dirty="0">
                <a:solidFill>
                  <a:srgbClr val="7030A0"/>
                </a:solidFill>
              </a:rPr>
              <a:t>αύξηση της παραγωγικότητας στη γεωργία</a:t>
            </a:r>
            <a:r>
              <a:rPr lang="el-GR" dirty="0"/>
              <a:t>, συνέβαλε ουσιαστικά και στην επιτυχία της «βιομηχανικής επανάστασης». </a:t>
            </a:r>
            <a:r>
              <a:rPr lang="el-GR" u="sng" dirty="0">
                <a:solidFill>
                  <a:schemeClr val="accent2">
                    <a:lumMod val="75000"/>
                  </a:schemeClr>
                </a:solidFill>
              </a:rPr>
              <a:t>Εξασφάλισε τη διατροφή των εργατικών μαζών που συγκεντρώθηκαν στις πόλεις</a:t>
            </a:r>
            <a:r>
              <a:rPr lang="el-GR" dirty="0"/>
              <a:t>. </a:t>
            </a:r>
          </a:p>
          <a:p>
            <a:r>
              <a:rPr lang="el-GR" dirty="0"/>
              <a:t>Ακολούθως, η επιστημονική ανάπτυξη του κλάδου της Αγροτικής οικονομίας (ΑΟ) οδήγησε στην μελέτη της οικονομίας της γεωργικής – αγροτικής εκμετάλλευσης ως παραγωγικής μονάδας, αλλά και της μελέτης των αγροτικών κοινωνιών. Με την ανάπτυξη και τον </a:t>
            </a:r>
            <a:r>
              <a:rPr lang="el-GR" dirty="0" err="1"/>
              <a:t>εκχρηματισμό</a:t>
            </a:r>
            <a:r>
              <a:rPr lang="el-GR" dirty="0"/>
              <a:t> της ΑΟ μιας χώρας αναπτύσσονται και οι επιστήμες εκείνες που ενδιαφέρονται για τις σχέσεις της αγροτικής κοινωνίας με τον «έξω κόσμο», δηλαδή με την εθνική και διεθνή κοινότητα. </a:t>
            </a:r>
          </a:p>
          <a:p>
            <a:pPr marL="324000" lvl="1" indent="0">
              <a:buNone/>
            </a:pPr>
            <a:r>
              <a:rPr lang="el-GR" dirty="0"/>
              <a:t>Μεταξύ των επιστημών αυτών περιλαμβάνεται και ο κλάδος της </a:t>
            </a:r>
            <a:r>
              <a:rPr lang="el-GR" b="1" dirty="0">
                <a:solidFill>
                  <a:schemeClr val="accent2">
                    <a:lumMod val="75000"/>
                  </a:schemeClr>
                </a:solidFill>
              </a:rPr>
              <a:t>Αγροτικής κοινωνιολογίας </a:t>
            </a:r>
            <a:r>
              <a:rPr lang="el-GR" dirty="0"/>
              <a:t>(ΑΚ). </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3</a:t>
            </a:fld>
            <a:endParaRPr lang="en-US" dirty="0">
              <a:solidFill>
                <a:srgbClr val="8CB64A"/>
              </a:solidFill>
            </a:endParaRPr>
          </a:p>
        </p:txBody>
      </p:sp>
    </p:spTree>
    <p:extLst>
      <p:ext uri="{BB962C8B-B14F-4D97-AF65-F5344CB8AC3E}">
        <p14:creationId xmlns:p14="http://schemas.microsoft.com/office/powerpoint/2010/main" val="2088709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a:t>
            </a:r>
            <a:r>
              <a:rPr lang="el-GR" dirty="0" err="1"/>
              <a:t>εξελιξη</a:t>
            </a:r>
            <a:r>
              <a:rPr lang="el-GR" dirty="0"/>
              <a:t> της </a:t>
            </a:r>
            <a:r>
              <a:rPr lang="el-GR" dirty="0" err="1"/>
              <a:t>κοινωνιασ</a:t>
            </a:r>
            <a:endParaRPr lang="el-GR" dirty="0"/>
          </a:p>
        </p:txBody>
      </p:sp>
      <p:sp>
        <p:nvSpPr>
          <p:cNvPr id="3" name="Θέση περιεχομένου 2"/>
          <p:cNvSpPr>
            <a:spLocks noGrp="1"/>
          </p:cNvSpPr>
          <p:nvPr>
            <p:ph idx="1"/>
          </p:nvPr>
        </p:nvSpPr>
        <p:spPr/>
        <p:txBody>
          <a:bodyPr/>
          <a:lstStyle/>
          <a:p>
            <a:r>
              <a:rPr lang="el-GR" dirty="0"/>
              <a:t>Το πέρασμα από την αγροτική μορφή οργάνωσης της κοινωνίας στην αστική, με την ανάπτυξη της βιομηχανίας, δημιούργησε νέες συνθήκες αλλά και προβλήματα, τεχνικά, οικονομικά και πολιτιστικής αλλαγής, τα οποία χρειάστηκε να μελετηθούν. </a:t>
            </a:r>
          </a:p>
          <a:p>
            <a:r>
              <a:rPr lang="el-GR" dirty="0"/>
              <a:t>Η αγροτική οικονομική και γενικά κοινωνική έρευνα είναι αναγκαία για την κατανόηση των μετασχηματισμών που συμβαίνουν μέσα στην αγροτική κοινωνία και ιδιαίτερα στη γεωργία και το γεωργικό επάγγελμα. </a:t>
            </a:r>
          </a:p>
          <a:p>
            <a:r>
              <a:rPr lang="el-GR" dirty="0"/>
              <a:t>Με την εξέλιξη της αστικοποίησης και εκβιομηχάνισης, το ενδιαφέρον των κοινωνικών επιστημόνων (</a:t>
            </a:r>
            <a:r>
              <a:rPr lang="el-GR" dirty="0" err="1"/>
              <a:t>αγρο</a:t>
            </a:r>
            <a:r>
              <a:rPr lang="el-GR" dirty="0"/>
              <a:t>-κοινωνιολόγων, ανθρωπολόγων, </a:t>
            </a:r>
            <a:r>
              <a:rPr lang="el-GR" dirty="0" err="1"/>
              <a:t>κτλ</a:t>
            </a:r>
            <a:r>
              <a:rPr lang="el-GR" dirty="0"/>
              <a:t>) συγκεντρώνεται: </a:t>
            </a:r>
          </a:p>
          <a:p>
            <a:pPr lvl="1"/>
            <a:r>
              <a:rPr lang="el-GR" dirty="0"/>
              <a:t>τόσο σε θέματα για την </a:t>
            </a:r>
            <a:r>
              <a:rPr lang="el-GR" b="1" dirty="0">
                <a:solidFill>
                  <a:srgbClr val="7030A0"/>
                </a:solidFill>
              </a:rPr>
              <a:t>προαγωγή της ευημερίας </a:t>
            </a:r>
            <a:r>
              <a:rPr lang="el-GR" dirty="0"/>
              <a:t>του αγροτικού πληθυσμού, </a:t>
            </a:r>
          </a:p>
          <a:p>
            <a:pPr lvl="1"/>
            <a:r>
              <a:rPr lang="el-GR" dirty="0"/>
              <a:t>όσο και σε θέματα για τις </a:t>
            </a:r>
            <a:r>
              <a:rPr lang="el-GR" b="1" dirty="0">
                <a:solidFill>
                  <a:srgbClr val="7030A0"/>
                </a:solidFill>
              </a:rPr>
              <a:t>λειτουργίες των διαφόρων αγροτικών περιοχών </a:t>
            </a:r>
            <a:r>
              <a:rPr lang="el-GR" dirty="0"/>
              <a:t>μέσα σε μια κοινωνία και των μεταβολών που συμβαίνουν στις παραγωγικές τεχνικές, αλλά και στις σχέσεις των εμπλεκομένων. </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4</a:t>
            </a:fld>
            <a:endParaRPr lang="en-US" dirty="0">
              <a:solidFill>
                <a:srgbClr val="8CB64A"/>
              </a:solidFill>
            </a:endParaRPr>
          </a:p>
        </p:txBody>
      </p:sp>
    </p:spTree>
    <p:extLst>
      <p:ext uri="{BB962C8B-B14F-4D97-AF65-F5344CB8AC3E}">
        <p14:creationId xmlns:p14="http://schemas.microsoft.com/office/powerpoint/2010/main" val="1297659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μελέτη της αγροτικής κοινωνίας </a:t>
            </a:r>
          </a:p>
        </p:txBody>
      </p:sp>
      <p:sp>
        <p:nvSpPr>
          <p:cNvPr id="3" name="Θέση περιεχομένου 2"/>
          <p:cNvSpPr>
            <a:spLocks noGrp="1"/>
          </p:cNvSpPr>
          <p:nvPr>
            <p:ph idx="1"/>
          </p:nvPr>
        </p:nvSpPr>
        <p:spPr/>
        <p:txBody>
          <a:bodyPr/>
          <a:lstStyle/>
          <a:p>
            <a:r>
              <a:rPr lang="el-GR" dirty="0"/>
              <a:t>20</a:t>
            </a:r>
            <a:r>
              <a:rPr lang="el-GR" baseline="30000" dirty="0"/>
              <a:t>ο</a:t>
            </a:r>
            <a:r>
              <a:rPr lang="el-GR" dirty="0"/>
              <a:t>  αιώνα και μπορεί να διακριθεί σε δύο φάσεις: </a:t>
            </a:r>
            <a:endParaRPr lang="el-GR" sz="2000" dirty="0">
              <a:solidFill>
                <a:srgbClr val="000000"/>
              </a:solidFill>
              <a:latin typeface="Times New Roman" panose="02020603050405020304" pitchFamily="18" charset="0"/>
            </a:endParaRPr>
          </a:p>
          <a:p>
            <a:r>
              <a:rPr lang="el-GR" dirty="0">
                <a:solidFill>
                  <a:srgbClr val="000000"/>
                </a:solidFill>
                <a:latin typeface="Times New Roman" panose="02020603050405020304" pitchFamily="18" charset="0"/>
              </a:rPr>
              <a:t>1</a:t>
            </a:r>
            <a:r>
              <a:rPr lang="el-GR" sz="1100" dirty="0">
                <a:solidFill>
                  <a:srgbClr val="000000"/>
                </a:solidFill>
                <a:latin typeface="Times New Roman" panose="02020603050405020304" pitchFamily="18" charset="0"/>
              </a:rPr>
              <a:t>η </a:t>
            </a:r>
            <a:r>
              <a:rPr lang="el-GR" dirty="0">
                <a:solidFill>
                  <a:srgbClr val="000000"/>
                </a:solidFill>
                <a:latin typeface="Times New Roman" panose="02020603050405020304" pitchFamily="18" charset="0"/>
              </a:rPr>
              <a:t>φάση: </a:t>
            </a:r>
            <a:r>
              <a:rPr lang="el-GR" b="1" dirty="0">
                <a:solidFill>
                  <a:srgbClr val="000000"/>
                </a:solidFill>
                <a:latin typeface="Times New Roman" panose="02020603050405020304" pitchFamily="18" charset="0"/>
              </a:rPr>
              <a:t>από τις αρχές του 20</a:t>
            </a:r>
            <a:r>
              <a:rPr lang="el-GR" sz="1100" b="1" dirty="0">
                <a:solidFill>
                  <a:srgbClr val="000000"/>
                </a:solidFill>
                <a:latin typeface="Times New Roman" panose="02020603050405020304" pitchFamily="18" charset="0"/>
              </a:rPr>
              <a:t>ου </a:t>
            </a:r>
            <a:r>
              <a:rPr lang="el-GR" b="1" dirty="0">
                <a:solidFill>
                  <a:srgbClr val="000000"/>
                </a:solidFill>
                <a:latin typeface="Times New Roman" panose="02020603050405020304" pitchFamily="18" charset="0"/>
              </a:rPr>
              <a:t>αιώνα μέχρι το 2</a:t>
            </a:r>
            <a:r>
              <a:rPr lang="el-GR" sz="1100" b="1" dirty="0">
                <a:solidFill>
                  <a:srgbClr val="000000"/>
                </a:solidFill>
                <a:latin typeface="Times New Roman" panose="02020603050405020304" pitchFamily="18" charset="0"/>
              </a:rPr>
              <a:t>ο </a:t>
            </a:r>
            <a:r>
              <a:rPr lang="el-GR" b="1" dirty="0">
                <a:solidFill>
                  <a:srgbClr val="000000"/>
                </a:solidFill>
                <a:latin typeface="Times New Roman" panose="02020603050405020304" pitchFamily="18" charset="0"/>
              </a:rPr>
              <a:t>Παγκόσμιο Πόλεμο</a:t>
            </a:r>
            <a:r>
              <a:rPr lang="el-GR" dirty="0">
                <a:solidFill>
                  <a:srgbClr val="000000"/>
                </a:solidFill>
                <a:latin typeface="Times New Roman" panose="02020603050405020304" pitchFamily="18" charset="0"/>
              </a:rPr>
              <a:t>. </a:t>
            </a:r>
          </a:p>
          <a:p>
            <a:pPr marL="324000" lvl="1" indent="0">
              <a:buNone/>
            </a:pPr>
            <a:r>
              <a:rPr lang="el-GR" dirty="0">
                <a:solidFill>
                  <a:srgbClr val="000000"/>
                </a:solidFill>
                <a:latin typeface="Times New Roman" panose="02020603050405020304" pitchFamily="18" charset="0"/>
              </a:rPr>
              <a:t>Πραγματοποιήθηκε κυρίως στις ΗΠΑ με την ανάπτυξη του επιστημονικού κλάδου της ΑΚ, ενώ στην Ευρώπη έγινε με τη βοήθεια επιστημών όπως της ΑΟ, της ανθρωπογεωγραφίας, της ανθρωπολογίας και κατά περίπτωση και άλλων κοινωνικών επιστημών. </a:t>
            </a:r>
          </a:p>
          <a:p>
            <a:r>
              <a:rPr lang="el-GR" dirty="0">
                <a:solidFill>
                  <a:srgbClr val="000000"/>
                </a:solidFill>
                <a:latin typeface="Times New Roman" panose="02020603050405020304" pitchFamily="18" charset="0"/>
              </a:rPr>
              <a:t>2</a:t>
            </a:r>
            <a:r>
              <a:rPr lang="el-GR" sz="1100" dirty="0">
                <a:solidFill>
                  <a:srgbClr val="000000"/>
                </a:solidFill>
                <a:latin typeface="Times New Roman" panose="02020603050405020304" pitchFamily="18" charset="0"/>
              </a:rPr>
              <a:t>η </a:t>
            </a:r>
            <a:r>
              <a:rPr lang="el-GR" dirty="0">
                <a:solidFill>
                  <a:srgbClr val="000000"/>
                </a:solidFill>
                <a:latin typeface="Times New Roman" panose="02020603050405020304" pitchFamily="18" charset="0"/>
              </a:rPr>
              <a:t>φάση: </a:t>
            </a:r>
            <a:r>
              <a:rPr lang="el-GR" b="1" dirty="0">
                <a:solidFill>
                  <a:srgbClr val="000000"/>
                </a:solidFill>
                <a:latin typeface="Times New Roman" panose="02020603050405020304" pitchFamily="18" charset="0"/>
              </a:rPr>
              <a:t>μετά το 2</a:t>
            </a:r>
            <a:r>
              <a:rPr lang="el-GR" sz="1100" b="1" dirty="0">
                <a:solidFill>
                  <a:srgbClr val="000000"/>
                </a:solidFill>
                <a:latin typeface="Times New Roman" panose="02020603050405020304" pitchFamily="18" charset="0"/>
              </a:rPr>
              <a:t>ο </a:t>
            </a:r>
            <a:r>
              <a:rPr lang="el-GR" b="1" dirty="0">
                <a:solidFill>
                  <a:srgbClr val="000000"/>
                </a:solidFill>
                <a:latin typeface="Times New Roman" panose="02020603050405020304" pitchFamily="18" charset="0"/>
              </a:rPr>
              <a:t>Παγκόσμιο Πόλεμο</a:t>
            </a:r>
            <a:r>
              <a:rPr lang="el-GR" dirty="0">
                <a:solidFill>
                  <a:srgbClr val="000000"/>
                </a:solidFill>
                <a:latin typeface="Times New Roman" panose="02020603050405020304" pitchFamily="18" charset="0"/>
              </a:rPr>
              <a:t>. </a:t>
            </a:r>
          </a:p>
          <a:p>
            <a:pPr lvl="1"/>
            <a:r>
              <a:rPr lang="el-GR" dirty="0">
                <a:solidFill>
                  <a:srgbClr val="000000"/>
                </a:solidFill>
                <a:latin typeface="Times New Roman" panose="02020603050405020304" pitchFamily="18" charset="0"/>
              </a:rPr>
              <a:t>Τόσο στις ΗΠΑ όσο και στην Ευρώπη, ιδιαίτερη ήταν η συμβολή της ΑΚ στη μελέτη των κοινωνικών προβλημάτων του αγροτικού χώρου. Την ίδια περίοδο η κοινωνική έρευνα αρχίζει να αποκτά μεγάλη σημασία για τις </a:t>
            </a:r>
            <a:r>
              <a:rPr lang="el-GR" dirty="0" err="1">
                <a:solidFill>
                  <a:srgbClr val="000000"/>
                </a:solidFill>
                <a:latin typeface="Times New Roman" panose="02020603050405020304" pitchFamily="18" charset="0"/>
              </a:rPr>
              <a:t>Υπο</a:t>
            </a:r>
            <a:r>
              <a:rPr lang="el-GR" dirty="0">
                <a:solidFill>
                  <a:srgbClr val="000000"/>
                </a:solidFill>
                <a:latin typeface="Times New Roman" panose="02020603050405020304" pitchFamily="18" charset="0"/>
              </a:rPr>
              <a:t>-ανάπτυξη χώρες (ΥΑΧ), καθώς και τις ΥΑΧ του τρίτου κόσμου. </a:t>
            </a:r>
          </a:p>
          <a:p>
            <a:endParaRPr lang="el-GR" dirty="0"/>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5</a:t>
            </a:fld>
            <a:endParaRPr lang="en-US" dirty="0">
              <a:solidFill>
                <a:srgbClr val="8CB64A"/>
              </a:solidFill>
            </a:endParaRPr>
          </a:p>
        </p:txBody>
      </p:sp>
    </p:spTree>
    <p:extLst>
      <p:ext uri="{BB962C8B-B14F-4D97-AF65-F5344CB8AC3E}">
        <p14:creationId xmlns:p14="http://schemas.microsoft.com/office/powerpoint/2010/main" val="218409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dirty="0"/>
            </a:br>
            <a:r>
              <a:rPr lang="el-GR" b="1" i="1" dirty="0"/>
              <a:t>Η ανάπτυξη της </a:t>
            </a:r>
            <a:r>
              <a:rPr lang="el-GR" b="1" i="1" dirty="0">
                <a:solidFill>
                  <a:schemeClr val="accent2">
                    <a:lumMod val="60000"/>
                    <a:lumOff val="40000"/>
                  </a:schemeClr>
                </a:solidFill>
              </a:rPr>
              <a:t>ΑΚ</a:t>
            </a:r>
            <a:r>
              <a:rPr lang="el-GR" b="1" i="1" dirty="0"/>
              <a:t> στις ΗΠΑ </a:t>
            </a:r>
            <a:endParaRPr lang="el-GR" dirty="0"/>
          </a:p>
        </p:txBody>
      </p:sp>
      <p:sp>
        <p:nvSpPr>
          <p:cNvPr id="3" name="Θέση περιεχομένου 2"/>
          <p:cNvSpPr>
            <a:spLocks noGrp="1"/>
          </p:cNvSpPr>
          <p:nvPr>
            <p:ph idx="1"/>
          </p:nvPr>
        </p:nvSpPr>
        <p:spPr/>
        <p:txBody>
          <a:bodyPr>
            <a:normAutofit lnSpcReduction="10000"/>
          </a:bodyPr>
          <a:lstStyle/>
          <a:p>
            <a:r>
              <a:rPr lang="el-GR" dirty="0">
                <a:solidFill>
                  <a:srgbClr val="000000"/>
                </a:solidFill>
                <a:latin typeface="Times New Roman" panose="02020603050405020304" pitchFamily="18" charset="0"/>
              </a:rPr>
              <a:t>Το ενδιαφέρον για την ανάπτυξη της ΑΚ ως επιστήμης στις ΗΠΑ, από τα τέλη του 19</a:t>
            </a:r>
            <a:r>
              <a:rPr lang="el-GR" sz="1100" dirty="0">
                <a:solidFill>
                  <a:srgbClr val="000000"/>
                </a:solidFill>
                <a:latin typeface="Times New Roman" panose="02020603050405020304" pitchFamily="18" charset="0"/>
              </a:rPr>
              <a:t>ου </a:t>
            </a:r>
            <a:r>
              <a:rPr lang="el-GR" dirty="0">
                <a:solidFill>
                  <a:srgbClr val="000000"/>
                </a:solidFill>
                <a:latin typeface="Times New Roman" panose="02020603050405020304" pitchFamily="18" charset="0"/>
              </a:rPr>
              <a:t>αιώνα, ταυτίζεται περίπου με την περίοδο εκείνη που άρχισαν να γίνονται αισθητές οι πρώτες οδυνηρές συνέπειες για την ύπαιθρο από την ανάπτυξη της βιομηχανίας στα μεγάλα αστικά κέντρα. </a:t>
            </a:r>
          </a:p>
          <a:p>
            <a:r>
              <a:rPr lang="el-GR" dirty="0">
                <a:solidFill>
                  <a:srgbClr val="000000"/>
                </a:solidFill>
                <a:latin typeface="Times New Roman" panose="02020603050405020304" pitchFamily="18" charset="0"/>
              </a:rPr>
              <a:t>Πρόκειται κυρίως για </a:t>
            </a:r>
            <a:r>
              <a:rPr lang="el-GR" b="1" dirty="0">
                <a:solidFill>
                  <a:srgbClr val="7030A0"/>
                </a:solidFill>
                <a:latin typeface="Times New Roman" panose="02020603050405020304" pitchFamily="18" charset="0"/>
              </a:rPr>
              <a:t>προβλήματα εγκατάλειψης της υπαίθρου από τον πληθυσμό της</a:t>
            </a:r>
            <a:r>
              <a:rPr lang="el-GR" dirty="0">
                <a:solidFill>
                  <a:srgbClr val="000000"/>
                </a:solidFill>
                <a:latin typeface="Times New Roman" panose="02020603050405020304" pitchFamily="18" charset="0"/>
              </a:rPr>
              <a:t>, που κατευθύνεται για απασχόληση στην αναπτυσσόμενη βιομηχανία των πόλεων. </a:t>
            </a:r>
          </a:p>
          <a:p>
            <a:r>
              <a:rPr lang="el-GR" dirty="0">
                <a:solidFill>
                  <a:srgbClr val="000000"/>
                </a:solidFill>
                <a:latin typeface="Times New Roman" panose="02020603050405020304" pitchFamily="18" charset="0"/>
              </a:rPr>
              <a:t>Η μετακίνηση αυτή δημιουργεί κοινωνικά προβλήματα στην ύπαιθρο, όπως και προβλήματα διατήρησης και βελτίωσης των φυσικών της πόρων: της γεωργικής γης, του νερού, της χλωρίδας και της πανίδας, καθώς και των φυσικών καλλονών της. </a:t>
            </a:r>
          </a:p>
          <a:p>
            <a:r>
              <a:rPr lang="el-GR" dirty="0">
                <a:solidFill>
                  <a:srgbClr val="000000"/>
                </a:solidFill>
                <a:latin typeface="Times New Roman" panose="02020603050405020304" pitchFamily="18" charset="0"/>
              </a:rPr>
              <a:t>Όμως στις ΗΠΑ, ουσιαστικά η ανάπτυξη της αγροτικής κοινωνικής έρευνας αρχίζει από τη δεκαετία του 1920 και έχει ένα ιδιαίτερα «εμπειρικό» χαρακτήρα, που προέρχεται από τη χρησιμοποίηση κυρίως του </a:t>
            </a:r>
            <a:r>
              <a:rPr lang="el-GR" b="1" dirty="0">
                <a:solidFill>
                  <a:schemeClr val="accent2">
                    <a:lumMod val="50000"/>
                  </a:schemeClr>
                </a:solidFill>
                <a:latin typeface="Times New Roman" panose="02020603050405020304" pitchFamily="18" charset="0"/>
              </a:rPr>
              <a:t>ερωτηματολογίου</a:t>
            </a:r>
            <a:r>
              <a:rPr lang="el-GR" dirty="0">
                <a:solidFill>
                  <a:schemeClr val="accent2">
                    <a:lumMod val="50000"/>
                  </a:schemeClr>
                </a:solidFill>
                <a:latin typeface="Times New Roman" panose="02020603050405020304" pitchFamily="18" charset="0"/>
              </a:rPr>
              <a:t> </a:t>
            </a:r>
            <a:r>
              <a:rPr lang="el-GR" dirty="0">
                <a:solidFill>
                  <a:srgbClr val="000000"/>
                </a:solidFill>
                <a:latin typeface="Times New Roman" panose="02020603050405020304" pitchFamily="18" charset="0"/>
              </a:rPr>
              <a:t>για τη συγκέντρωση των κοινωνικών στοιχείων – πληροφοριών, καθώς και στατιστικών μεθόδων για την ανάλυσή τους. </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6</a:t>
            </a:fld>
            <a:endParaRPr lang="en-US" dirty="0">
              <a:solidFill>
                <a:srgbClr val="8CB64A"/>
              </a:solidFill>
            </a:endParaRPr>
          </a:p>
        </p:txBody>
      </p:sp>
    </p:spTree>
    <p:extLst>
      <p:ext uri="{BB962C8B-B14F-4D97-AF65-F5344CB8AC3E}">
        <p14:creationId xmlns:p14="http://schemas.microsoft.com/office/powerpoint/2010/main" val="2006165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81192" y="1841679"/>
            <a:ext cx="11029615" cy="4110132"/>
          </a:xfrm>
        </p:spPr>
        <p:txBody>
          <a:bodyPr>
            <a:normAutofit fontScale="92500" lnSpcReduction="20000"/>
          </a:bodyPr>
          <a:lstStyle/>
          <a:p>
            <a:r>
              <a:rPr lang="el-GR" dirty="0">
                <a:solidFill>
                  <a:srgbClr val="000000"/>
                </a:solidFill>
                <a:latin typeface="Times New Roman" panose="02020603050405020304" pitchFamily="18" charset="0"/>
              </a:rPr>
              <a:t>Στις ΗΠΑ, η ΑΚ από την αρχή προσανατολίστηκε στην αντιμετώπιση πρακτικών προβλημάτων της καθημερινής αγροτική ζωής. </a:t>
            </a:r>
          </a:p>
          <a:p>
            <a:r>
              <a:rPr lang="el-GR" dirty="0">
                <a:solidFill>
                  <a:srgbClr val="000000"/>
                </a:solidFill>
                <a:latin typeface="Times New Roman" panose="02020603050405020304" pitchFamily="18" charset="0"/>
              </a:rPr>
              <a:t>Ως επιστήμη είχε περισσότερο έναν εφαρμοσμένο χαρακτήρα και βαθιές ρίζες στις πρακτικές εφαρμογές. </a:t>
            </a:r>
          </a:p>
          <a:p>
            <a:r>
              <a:rPr lang="el-GR" dirty="0">
                <a:solidFill>
                  <a:srgbClr val="000000"/>
                </a:solidFill>
                <a:latin typeface="Times New Roman" panose="02020603050405020304" pitchFamily="18" charset="0"/>
              </a:rPr>
              <a:t>Αρχικά η ΑΚ απετέλεσε αντικείμενο μελέτης και έρευνας των γεωργικών κολεγίων, που ήταν ιδρύματα ανώτατης εκπαίδευσης με εφαρμοσμένο χαρακτήρα και όχι ιδρύματα γεωπονικής πανεπιστημιακής εκπαίδευσης και ανέπτυξε δεσμούς με το Ομόσπονδο Υπουργείο Γεωργίας. </a:t>
            </a:r>
          </a:p>
          <a:p>
            <a:r>
              <a:rPr lang="el-GR" dirty="0">
                <a:solidFill>
                  <a:srgbClr val="000000"/>
                </a:solidFill>
                <a:latin typeface="Times New Roman" panose="02020603050405020304" pitchFamily="18" charset="0"/>
              </a:rPr>
              <a:t>Οι γεωργικοί πειραματικοί σταθμοί στα γεωργικά κολέγια αποτελούν το σημείο όπου θεσμοποιείται μια στενή συνεργασία μεταξύ των Κρατικών Γεωργικών Υπηρεσιών και του Πανεπιστημίου. </a:t>
            </a:r>
          </a:p>
          <a:p>
            <a:r>
              <a:rPr lang="el-GR" dirty="0">
                <a:solidFill>
                  <a:srgbClr val="000000"/>
                </a:solidFill>
                <a:latin typeface="Times New Roman" panose="02020603050405020304" pitchFamily="18" charset="0"/>
              </a:rPr>
              <a:t>Κατά την περίοδο 1920-1940, τα διάφορα ερευνητικά προγράμματα που διεξάγονται αφορούν κυρίως την αγροτική κοινότητα, τον αγροτικό πληθυσμό, όπως επίσης και τον προσδιορισμό των επιπέδων ζωής και ευημερίας στην ύπαιθρο. </a:t>
            </a:r>
          </a:p>
          <a:p>
            <a:r>
              <a:rPr lang="el-GR" dirty="0">
                <a:solidFill>
                  <a:srgbClr val="000000"/>
                </a:solidFill>
                <a:latin typeface="Times New Roman" panose="02020603050405020304" pitchFamily="18" charset="0"/>
              </a:rPr>
              <a:t>Μετά το 2</a:t>
            </a:r>
            <a:r>
              <a:rPr lang="el-GR" sz="1100" dirty="0">
                <a:solidFill>
                  <a:srgbClr val="000000"/>
                </a:solidFill>
                <a:latin typeface="Times New Roman" panose="02020603050405020304" pitchFamily="18" charset="0"/>
              </a:rPr>
              <a:t>ο </a:t>
            </a:r>
            <a:r>
              <a:rPr lang="el-GR" dirty="0">
                <a:solidFill>
                  <a:srgbClr val="000000"/>
                </a:solidFill>
                <a:latin typeface="Times New Roman" panose="02020603050405020304" pitchFamily="18" charset="0"/>
              </a:rPr>
              <a:t>Παγκόσμιο Πόλεμο, ιδιαίτερη έμφαση δίνεται στην αντιμετώπιση των προβλημάτων μετάδοσης και αποδοχής της καινούργιας γεωργικής τεχνολογίας (μηχανών, σπόρων, </a:t>
            </a:r>
            <a:r>
              <a:rPr lang="el-GR" dirty="0" err="1">
                <a:solidFill>
                  <a:srgbClr val="000000"/>
                </a:solidFill>
                <a:latin typeface="Times New Roman" panose="02020603050405020304" pitchFamily="18" charset="0"/>
              </a:rPr>
              <a:t>κτλ</a:t>
            </a:r>
            <a:r>
              <a:rPr lang="el-GR" dirty="0">
                <a:solidFill>
                  <a:srgbClr val="000000"/>
                </a:solidFill>
                <a:latin typeface="Times New Roman" panose="02020603050405020304" pitchFamily="18" charset="0"/>
              </a:rPr>
              <a:t>) και πρακτικών στον αγροτικό χώρο. Επίσης ερευνώνται και θέματα σχετικά με τη γήρανση του αγροτικού πληθυσμού και την εγκατάλειψη της γεωργικής δραστηριότητας, καθώς και θέματα κοινωνικών παροχών στον αγροτικό πληθυσμό (ιατροφαρμακευτική περίθαλψη, </a:t>
            </a:r>
            <a:r>
              <a:rPr lang="el-GR" dirty="0" err="1">
                <a:solidFill>
                  <a:srgbClr val="000000"/>
                </a:solidFill>
                <a:latin typeface="Times New Roman" panose="02020603050405020304" pitchFamily="18" charset="0"/>
              </a:rPr>
              <a:t>κτλ</a:t>
            </a:r>
            <a:r>
              <a:rPr lang="el-GR" dirty="0">
                <a:solidFill>
                  <a:srgbClr val="000000"/>
                </a:solidFill>
                <a:latin typeface="Times New Roman" panose="02020603050405020304" pitchFamily="18" charset="0"/>
              </a:rPr>
              <a:t>). Εκδηλώνεται επίσης ενδιαφέρον για τη μελέτη της αγροτικής κοινωνίας των «υπανάπτυκτων» και ΥΑΧ της Λατινικής Αμερικής, της Αφρικής και της Ασίας. </a:t>
            </a:r>
            <a:endParaRPr lang="el-GR" dirty="0"/>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7</a:t>
            </a:fld>
            <a:endParaRPr lang="en-US" dirty="0">
              <a:solidFill>
                <a:srgbClr val="8CB64A"/>
              </a:solidFill>
            </a:endParaRPr>
          </a:p>
        </p:txBody>
      </p:sp>
    </p:spTree>
    <p:extLst>
      <p:ext uri="{BB962C8B-B14F-4D97-AF65-F5344CB8AC3E}">
        <p14:creationId xmlns:p14="http://schemas.microsoft.com/office/powerpoint/2010/main" val="2191181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αποτελέσματα των ερευνών στην αμερικανική ΑΚ </a:t>
            </a:r>
          </a:p>
        </p:txBody>
      </p:sp>
      <p:sp>
        <p:nvSpPr>
          <p:cNvPr id="3" name="Θέση περιεχομένου 2"/>
          <p:cNvSpPr>
            <a:spLocks noGrp="1"/>
          </p:cNvSpPr>
          <p:nvPr>
            <p:ph idx="1"/>
          </p:nvPr>
        </p:nvSpPr>
        <p:spPr/>
        <p:txBody>
          <a:bodyPr>
            <a:normAutofit fontScale="92500" lnSpcReduction="20000"/>
          </a:bodyPr>
          <a:lstStyle/>
          <a:p>
            <a:r>
              <a:rPr lang="el-GR" dirty="0"/>
              <a:t>συνέβαλαν σημαντικά στην αντιμετώπιση των προβλημάτων που δημιουργήθηκαν στην ύπαιθρο αυτής της χώρας από την ανάπτυξη της οικονομίας της. </a:t>
            </a:r>
          </a:p>
          <a:p>
            <a:r>
              <a:rPr lang="el-GR" dirty="0"/>
              <a:t>Όμως, σύμφωνα με πολλούς μελετητές, η μεθοδολογία που ακολουθήθηκε δεν απέδωσε εξίσου όταν εφαρμόσθηκε σε «</a:t>
            </a:r>
            <a:r>
              <a:rPr lang="el-GR" b="1" dirty="0">
                <a:solidFill>
                  <a:srgbClr val="7030A0"/>
                </a:solidFill>
              </a:rPr>
              <a:t>υπανάπτυκτες» ή/και ΥΑΧ του κόσμου</a:t>
            </a:r>
            <a:r>
              <a:rPr lang="el-GR" dirty="0"/>
              <a:t>. Η έμφαση της αμερικανικής </a:t>
            </a:r>
            <a:r>
              <a:rPr lang="el-GR" dirty="0" err="1"/>
              <a:t>αγρο</a:t>
            </a:r>
            <a:r>
              <a:rPr lang="el-GR" dirty="0"/>
              <a:t>-κοινωνιολογικής σχολής για την ανάπτυξη των χωρών αυτών με τη μεταφορά γεωργικής τεχνολογίας, χρησιμοποιώντας τα Μέσα μαζικής ενημέρωσης (ΜΜΕ) (ραδιόφωνο, τηλεόραση, </a:t>
            </a:r>
            <a:r>
              <a:rPr lang="el-GR" dirty="0" err="1"/>
              <a:t>κτλ</a:t>
            </a:r>
            <a:r>
              <a:rPr lang="el-GR" dirty="0"/>
              <a:t>) σε συνδυασμό με την εφαρμογή διαφόρων εκπαιδευτικών μεθόδων και μέσων εκλαΐκευσης, δεν απέδωσαν τα αναμενόμενα αποτελέσματα. Οι προσπάθειες αυτές από μόνες τους δεν αποδείχθηκαν ικανές να εξουδετερώσουν όλους εκείνους τους παράγοντες που σε πολλές από αυτές τις χώρες καταδίκαζαν ένα μεγάλο μέρος του αγροτικού τους πληθυσμού να ζει κάτω από το όριο της φτώχειας και όχι σπάνια σε συνθήκες κοινωνικής εξαθλίωσης. Βαθμιαία συνειδητοποιήθηκε η ανάγκη για θεσμικές αλλαγές, στις χώρες αυτές, αλλαγές που θα μπορούσαν να αφορούν τις συνθήκες γαιοκτησίας τους ή και την συλλογική οργάνωση των αγροτών τους με τη βοήθεια των αγροτικών συνεταιρισμών. </a:t>
            </a:r>
          </a:p>
          <a:p>
            <a:r>
              <a:rPr lang="el-GR" dirty="0"/>
              <a:t>Για ορισμένους μελετητές, οι αδυναμίες αυτές προέρχονται από το πρωταρχικό ενδιαφέρον της αμερικανικής ΑΚ να μελετήσει το πρόβλημα εκσυγχρονισμού των κοινωνικών δομών, παραβλέποντας τη συνολική θεώρησή τους κατά ένα τρόπο κριτικό. Η έμφαση αυτή της αμερικανικής ΑΚ στην εμπειρική έρευνα, σε βάρος της θεωρητικής της ανάπτυξης και συνεισφοράς, είναι ένα από τα πιο σοβαρά μειονεκτήματα που αρκετές κριτικές της καταλογίζουν. </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8</a:t>
            </a:fld>
            <a:endParaRPr lang="en-US" dirty="0">
              <a:solidFill>
                <a:srgbClr val="8CB64A"/>
              </a:solidFill>
            </a:endParaRPr>
          </a:p>
        </p:txBody>
      </p:sp>
    </p:spTree>
    <p:extLst>
      <p:ext uri="{BB962C8B-B14F-4D97-AF65-F5344CB8AC3E}">
        <p14:creationId xmlns:p14="http://schemas.microsoft.com/office/powerpoint/2010/main" val="1914791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dirty="0"/>
            </a:br>
            <a:r>
              <a:rPr lang="el-GR" b="1" i="1" dirty="0"/>
              <a:t>Η ανάπτυξη της </a:t>
            </a:r>
            <a:r>
              <a:rPr lang="el-GR" b="1" dirty="0"/>
              <a:t>ΑΚ </a:t>
            </a:r>
            <a:r>
              <a:rPr lang="el-GR" b="1" i="1" dirty="0"/>
              <a:t>στην Ευρώπη </a:t>
            </a:r>
            <a:endParaRPr lang="el-GR" dirty="0"/>
          </a:p>
        </p:txBody>
      </p:sp>
      <p:sp>
        <p:nvSpPr>
          <p:cNvPr id="3" name="Θέση περιεχομένου 2"/>
          <p:cNvSpPr>
            <a:spLocks noGrp="1"/>
          </p:cNvSpPr>
          <p:nvPr>
            <p:ph idx="1"/>
          </p:nvPr>
        </p:nvSpPr>
        <p:spPr>
          <a:xfrm>
            <a:off x="581192" y="1906074"/>
            <a:ext cx="11029615" cy="3952726"/>
          </a:xfrm>
        </p:spPr>
        <p:txBody>
          <a:bodyPr>
            <a:normAutofit fontScale="92500" lnSpcReduction="20000"/>
          </a:bodyPr>
          <a:lstStyle/>
          <a:p>
            <a:r>
              <a:rPr lang="el-GR" dirty="0"/>
              <a:t>Το ενδιαφέρον των Ευρωπαίων για τη μελέτη της αγροτικής κοινωνίας δεν εξειδικεύεται στο πρώτο μισό του 20ου αιώνα στο βαθμό που παρατηρήθηκε στις ΗΠΑ με την ανάπτυξη της ΑΚ. </a:t>
            </a:r>
          </a:p>
          <a:p>
            <a:r>
              <a:rPr lang="el-GR" dirty="0"/>
              <a:t>Μόνο μετά το 2ο Παγκόσμιο Πόλεμο αυτή άρχισε να αναπτύσσεται, παρόλο που σε πολλές ευρωπαϊκές χώρες το ποσοστό του ενεργού πληθυσμού τους που ασχολούνταν με γεωργικές δραστηριότητες ήταν μεγαλύτερο από αυτό των ΗΠΑ και για ορισμένες δε πολύ μεγαλύτερο. Ωστόσο, παρά το γεγονός ότι στην Ευρώπη δεν αναπτύχθηκε την περίοδο αυτή η ΑΚ και η εμπειρική έρευνα, σε πολλές χώρες διάφορες άλλες </a:t>
            </a:r>
            <a:r>
              <a:rPr lang="el-GR" dirty="0">
                <a:solidFill>
                  <a:srgbClr val="7030A0"/>
                </a:solidFill>
              </a:rPr>
              <a:t>επιστήμες είχαν εκδηλώσει ενδιαφέρον για την αγροτική ζωή. </a:t>
            </a:r>
          </a:p>
          <a:p>
            <a:r>
              <a:rPr lang="el-GR" dirty="0"/>
              <a:t>Στη </a:t>
            </a:r>
            <a:r>
              <a:rPr lang="el-GR" b="1" dirty="0"/>
              <a:t>Γαλλία</a:t>
            </a:r>
            <a:r>
              <a:rPr lang="el-GR" dirty="0"/>
              <a:t>, η </a:t>
            </a:r>
            <a:r>
              <a:rPr lang="el-GR" b="1" dirty="0">
                <a:solidFill>
                  <a:schemeClr val="accent2">
                    <a:lumMod val="50000"/>
                  </a:schemeClr>
                </a:solidFill>
              </a:rPr>
              <a:t>ανθρωπογεωγραφία</a:t>
            </a:r>
            <a:r>
              <a:rPr lang="el-GR" b="1" dirty="0"/>
              <a:t> </a:t>
            </a:r>
            <a:r>
              <a:rPr lang="el-GR" dirty="0"/>
              <a:t>είχε εκδηλώσει έντονο ενδιαφέρον για τη μελέτη των </a:t>
            </a:r>
            <a:r>
              <a:rPr lang="el-GR" dirty="0" err="1"/>
              <a:t>κοινωνικο</a:t>
            </a:r>
            <a:r>
              <a:rPr lang="el-GR" dirty="0"/>
              <a:t>-οικονομικών πλευρών της ζωής των αγροτικών περιοχών. Στη </a:t>
            </a:r>
            <a:r>
              <a:rPr lang="el-GR" b="1" dirty="0"/>
              <a:t>Γερμανία</a:t>
            </a:r>
            <a:r>
              <a:rPr lang="el-GR" dirty="0"/>
              <a:t>, στοιχεία από τη μελέτη της κοινωνικής ζωής στην ύπαιθρο ενσωματώνονταν στη διδασκαλία του μαθήματος της </a:t>
            </a:r>
            <a:r>
              <a:rPr lang="el-GR" b="1" dirty="0">
                <a:solidFill>
                  <a:schemeClr val="accent2">
                    <a:lumMod val="50000"/>
                  </a:schemeClr>
                </a:solidFill>
              </a:rPr>
              <a:t>αγροτικής πολιτικής</a:t>
            </a:r>
            <a:r>
              <a:rPr lang="el-GR" dirty="0">
                <a:solidFill>
                  <a:schemeClr val="accent2">
                    <a:lumMod val="50000"/>
                  </a:schemeClr>
                </a:solidFill>
              </a:rPr>
              <a:t>, στο πρόγραμμα σπουδών της Γεωπονικής επιστήμης σε Πανεπιστήμια και Κολέγια</a:t>
            </a:r>
            <a:r>
              <a:rPr lang="el-GR" dirty="0"/>
              <a:t>. Οι Ολλανδοί ανέπτυξαν την </a:t>
            </a:r>
            <a:r>
              <a:rPr lang="el-GR" b="1" dirty="0" err="1">
                <a:solidFill>
                  <a:schemeClr val="accent2">
                    <a:lumMod val="50000"/>
                  </a:schemeClr>
                </a:solidFill>
              </a:rPr>
              <a:t>κοινωνιογραφία</a:t>
            </a:r>
            <a:r>
              <a:rPr lang="el-GR" b="1" dirty="0"/>
              <a:t>,</a:t>
            </a:r>
            <a:r>
              <a:rPr lang="el-GR" dirty="0"/>
              <a:t> στην προσπάθειά τους να δώσουν μια κοινωνιολογική διάσταση στην ανθρωπογεωγραφία κατά τη μελέτη των αγροτικών περιοχών. </a:t>
            </a:r>
          </a:p>
          <a:p>
            <a:r>
              <a:rPr lang="el-GR" dirty="0"/>
              <a:t>Όμως, το είδος αυτών των επιστημονικών μελετών στην Ευρώπη διέφερε τόσο από πλευράς θεμάτων όσο και μεθοδολογίας από την αμερικανική ΑΚ, καθώς και την ευρωπαϊκή της μεταπολεμικής περιόδου. </a:t>
            </a:r>
          </a:p>
        </p:txBody>
      </p:sp>
      <p:sp>
        <p:nvSpPr>
          <p:cNvPr id="4" name="Θέση υποσέλιδου 3"/>
          <p:cNvSpPr>
            <a:spLocks noGrp="1"/>
          </p:cNvSpPr>
          <p:nvPr>
            <p:ph type="ftr" sz="quarter" idx="11"/>
          </p:nvPr>
        </p:nvSpPr>
        <p:spPr/>
        <p:txBody>
          <a:bodyPr/>
          <a:lstStyle/>
          <a:p>
            <a:r>
              <a:rPr lang="el-GR">
                <a:solidFill>
                  <a:srgbClr val="8CB64A"/>
                </a:solidFill>
              </a:rPr>
              <a:t>ΔΙΑΛΕΞΗ 2</a:t>
            </a:r>
            <a:endParaRPr lang="en-US" dirty="0">
              <a:solidFill>
                <a:srgbClr val="8CB64A"/>
              </a:solidFill>
            </a:endParaRPr>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solidFill>
                  <a:srgbClr val="8CB64A"/>
                </a:solidFill>
              </a:rPr>
              <a:pPr/>
              <a:t>9</a:t>
            </a:fld>
            <a:endParaRPr lang="en-US" dirty="0">
              <a:solidFill>
                <a:srgbClr val="8CB64A"/>
              </a:solidFill>
            </a:endParaRPr>
          </a:p>
        </p:txBody>
      </p:sp>
    </p:spTree>
    <p:extLst>
      <p:ext uri="{BB962C8B-B14F-4D97-AF65-F5344CB8AC3E}">
        <p14:creationId xmlns:p14="http://schemas.microsoft.com/office/powerpoint/2010/main" val="4291446992"/>
      </p:ext>
    </p:extLst>
  </p:cSld>
  <p:clrMapOvr>
    <a:masterClrMapping/>
  </p:clrMapOvr>
</p:sld>
</file>

<file path=ppt/theme/theme1.xml><?xml version="1.0" encoding="utf-8"?>
<a:theme xmlns:a="http://schemas.openxmlformats.org/drawingml/2006/main" name="1_Μέρισμα">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TM03457464[[fn=Μέρισμα]]</Template>
  <TotalTime>48</TotalTime>
  <Words>2264</Words>
  <Application>Microsoft Office PowerPoint</Application>
  <PresentationFormat>Ευρεία οθόνη</PresentationFormat>
  <Paragraphs>94</Paragraphs>
  <Slides>14</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14</vt:i4>
      </vt:variant>
    </vt:vector>
  </HeadingPairs>
  <TitlesOfParts>
    <vt:vector size="20" baseType="lpstr">
      <vt:lpstr>Calibri</vt:lpstr>
      <vt:lpstr>Corbel</vt:lpstr>
      <vt:lpstr>Gill Sans MT</vt:lpstr>
      <vt:lpstr>Times New Roman</vt:lpstr>
      <vt:lpstr>Wingdings 2</vt:lpstr>
      <vt:lpstr>1_Μέρισμα</vt:lpstr>
      <vt:lpstr>ΑΓΡΟΤΙΚΗ ΚΟΙΝΩΝΙΟΛΟΓΙΑ  Δημήτριος Πετρόπουλος Καθηγητής  </vt:lpstr>
      <vt:lpstr>Το ενδιαφέρον για την αγροτική κοινωνιολογία</vt:lpstr>
      <vt:lpstr> 1. Εισαγωγή  </vt:lpstr>
      <vt:lpstr>Η εξελιξη της κοινωνιασ</vt:lpstr>
      <vt:lpstr>Η μελέτη της αγροτικής κοινωνίας </vt:lpstr>
      <vt:lpstr> Η ανάπτυξη της ΑΚ στις ΗΠΑ </vt:lpstr>
      <vt:lpstr>Παρουσίαση του PowerPoint</vt:lpstr>
      <vt:lpstr>Τα αποτελέσματα των ερευνών στην αμερικανική ΑΚ </vt:lpstr>
      <vt:lpstr> Η ανάπτυξη της ΑΚ στην Ευρώπη </vt:lpstr>
      <vt:lpstr>ήδη απο το 19ο αιώνα</vt:lpstr>
      <vt:lpstr>Στη μεταπολεμική Ευρώπη</vt:lpstr>
      <vt:lpstr>σημερα</vt:lpstr>
      <vt:lpstr> Η ανάπτυξη της ΑΚ στην Ελλάδα  </vt:lpstr>
      <vt:lpstr>Σαςσα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ενδιαφέρον για την αγροτική κοινωνιολογία</dc:title>
  <dc:creator>user</dc:creator>
  <cp:lastModifiedBy>Dimitrios Petropoulos</cp:lastModifiedBy>
  <cp:revision>7</cp:revision>
  <dcterms:created xsi:type="dcterms:W3CDTF">2020-10-12T07:41:01Z</dcterms:created>
  <dcterms:modified xsi:type="dcterms:W3CDTF">2023-11-04T18:59:11Z</dcterms:modified>
</cp:coreProperties>
</file>