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501" r:id="rId2"/>
    <p:sldId id="644" r:id="rId3"/>
    <p:sldId id="599" r:id="rId4"/>
    <p:sldId id="610" r:id="rId5"/>
    <p:sldId id="602" r:id="rId6"/>
    <p:sldId id="647" r:id="rId7"/>
    <p:sldId id="603" r:id="rId8"/>
    <p:sldId id="650" r:id="rId9"/>
    <p:sldId id="651" r:id="rId10"/>
    <p:sldId id="648" r:id="rId11"/>
    <p:sldId id="652" r:id="rId12"/>
    <p:sldId id="645" r:id="rId13"/>
    <p:sldId id="653" r:id="rId14"/>
    <p:sldId id="646" r:id="rId15"/>
    <p:sldId id="654" r:id="rId16"/>
    <p:sldId id="601" r:id="rId17"/>
    <p:sldId id="588" r:id="rId18"/>
    <p:sldId id="617" r:id="rId19"/>
    <p:sldId id="655" r:id="rId20"/>
    <p:sldId id="606" r:id="rId21"/>
    <p:sldId id="618" r:id="rId22"/>
    <p:sldId id="656" r:id="rId23"/>
    <p:sldId id="607" r:id="rId24"/>
    <p:sldId id="657" r:id="rId25"/>
    <p:sldId id="590" r:id="rId26"/>
    <p:sldId id="658" r:id="rId27"/>
    <p:sldId id="591" r:id="rId28"/>
    <p:sldId id="659" r:id="rId29"/>
    <p:sldId id="660" r:id="rId30"/>
  </p:sldIdLst>
  <p:sldSz cx="9144000" cy="6858000" type="screen4x3"/>
  <p:notesSz cx="7099300" cy="10234613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>
      <p:cViewPr varScale="1">
        <p:scale>
          <a:sx n="102" d="100"/>
          <a:sy n="102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11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BAFF4-1525-4AF2-8214-29E599C66F64}" type="datetimeFigureOut">
              <a:rPr lang="el-GR" smtClean="0"/>
              <a:t>19/7/2018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DCCFD-68AE-4B3C-9981-5BCCBAB80A3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76828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B0F19DC-933B-4122-B691-6B066CC12B66}" type="datetimeFigureOut">
              <a:rPr lang="el-GR" smtClean="0"/>
              <a:t>19/7/2018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894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615159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Διάλεξη </a:t>
            </a:r>
            <a:r>
              <a:rPr lang="el-GR" sz="2800" b="1" dirty="0"/>
              <a:t>6</a:t>
            </a:r>
            <a:r>
              <a:rPr lang="el-GR" sz="2800" b="1" smtClean="0"/>
              <a:t>:</a:t>
            </a:r>
            <a:r>
              <a:rPr lang="en-US" sz="2800" b="1" dirty="0" smtClean="0"/>
              <a:t> </a:t>
            </a:r>
            <a:r>
              <a:rPr lang="el-GR" sz="2800" b="1" dirty="0" smtClean="0"/>
              <a:t>Διαμόρφωση Πλάτους (2/2)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/>
              <a:t>Μέθοδος Μετατόπισης </a:t>
            </a:r>
            <a:r>
              <a:rPr lang="el-GR" altLang="el-GR" dirty="0" smtClean="0"/>
              <a:t>Φάσης (2/2)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600" dirty="0" smtClean="0"/>
                  <a:t>Θεωρώντας ότι το πληροφοριακό σήμα είναι απλού τόνου και </a:t>
                </a:r>
                <a:r>
                  <a:rPr lang="el-GR" sz="1600" dirty="0" err="1" smtClean="0"/>
                  <a:t>χρησιμοποιοώντας</a:t>
                </a:r>
                <a:r>
                  <a:rPr lang="el-GR" sz="1600" dirty="0" smtClean="0"/>
                  <a:t> το σχήμα της προηγούμενης διαφάνειας, έχουμε: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𝑐𝑜𝑠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l-GR" sz="16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𝑚</m:t>
                          </m:r>
                        </m:e>
                      </m:acc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𝑠𝑖𝑛</m:t>
                          </m:r>
                        </m:fName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600" dirty="0"/>
                  <a:t> </a:t>
                </a:r>
                <a:r>
                  <a:rPr lang="el-GR" sz="1600" dirty="0" smtClean="0"/>
                  <a:t>Επομένως, το σήμα στην έξοδο είναι: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𝑐𝑜𝑠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𝑐𝑜𝑠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∓</m:t>
                      </m:r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𝑠𝑖𝑛</m:t>
                          </m:r>
                        </m:fName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func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l-GR" sz="1600" i="1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600" dirty="0" smtClean="0"/>
                  <a:t>Με </a:t>
                </a:r>
                <a:r>
                  <a:rPr lang="el-GR" sz="1600" dirty="0"/>
                  <a:t>αφαίρεση </a:t>
                </a:r>
                <a:r>
                  <a:rPr lang="el-GR" sz="1600" dirty="0" smtClean="0"/>
                  <a:t>λαμβάνουμε την άνω πλευρική ζώνη (</a:t>
                </a:r>
                <a:r>
                  <a:rPr lang="en-US" sz="1600" dirty="0" smtClean="0"/>
                  <a:t>Upper Side Band - USB)</a:t>
                </a:r>
                <a:r>
                  <a:rPr lang="el-GR" sz="1600" dirty="0" smtClean="0"/>
                  <a:t>:</a:t>
                </a:r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600" dirty="0"/>
                  <a:t> 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𝑈𝑆𝐵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600" dirty="0" smtClean="0"/>
                  <a:t>Με πρόσθεση λαμβάνουμε </a:t>
                </a:r>
                <a:r>
                  <a:rPr lang="el-GR" sz="1600" dirty="0"/>
                  <a:t>την </a:t>
                </a:r>
                <a:r>
                  <a:rPr lang="el-GR" sz="1600" dirty="0" smtClean="0"/>
                  <a:t>κάτω </a:t>
                </a:r>
                <a:r>
                  <a:rPr lang="el-GR" sz="1600" dirty="0"/>
                  <a:t>πλευρική ζώνη </a:t>
                </a:r>
                <a:r>
                  <a:rPr lang="el-GR" sz="1600" dirty="0" smtClean="0"/>
                  <a:t>(</a:t>
                </a:r>
                <a:r>
                  <a:rPr lang="en-US" sz="1600" dirty="0" smtClean="0"/>
                  <a:t>Lower </a:t>
                </a:r>
                <a:r>
                  <a:rPr lang="en-US" sz="1600" dirty="0"/>
                  <a:t>Side Band - </a:t>
                </a:r>
                <a:r>
                  <a:rPr lang="en-US" sz="1600" dirty="0" smtClean="0"/>
                  <a:t>LSB</a:t>
                </a:r>
                <a:r>
                  <a:rPr lang="en-US" sz="1600" dirty="0"/>
                  <a:t>)</a:t>
                </a:r>
                <a:r>
                  <a:rPr lang="el-GR" sz="1600" dirty="0"/>
                  <a:t>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𝐿𝑆𝐵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372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altLang="el-GR" dirty="0" smtClean="0"/>
              <a:t>Αποδιαμόρφωση Σημάτων </a:t>
            </a:r>
            <a:r>
              <a:rPr lang="en-US" altLang="el-GR" dirty="0"/>
              <a:t>SSB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l-GR" altLang="el-GR" b="1" dirty="0" smtClean="0"/>
              <a:t>Σύμφωνη Ανίχνευση</a:t>
            </a:r>
            <a:endParaRPr lang="el-GR" altLang="el-GR" b="1" dirty="0"/>
          </a:p>
          <a:p>
            <a:pPr>
              <a:spcBef>
                <a:spcPts val="600"/>
              </a:spcBef>
              <a:defRPr/>
            </a:pPr>
            <a:r>
              <a:rPr lang="el-GR" altLang="el-GR" b="1" dirty="0" smtClean="0"/>
              <a:t>Μέθοδος </a:t>
            </a:r>
            <a:r>
              <a:rPr lang="el-GR" altLang="el-GR" b="1" dirty="0"/>
              <a:t>Μετατόπισης </a:t>
            </a:r>
            <a:r>
              <a:rPr lang="el-GR" altLang="el-GR" b="1" dirty="0" smtClean="0"/>
              <a:t>Φάσης</a:t>
            </a:r>
            <a:endParaRPr lang="el-GR" altLang="el-G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5356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Σύμφωνη Ανίχνευση</a:t>
            </a:r>
            <a:r>
              <a:rPr lang="en-US" altLang="el-GR" dirty="0" smtClean="0"/>
              <a:t> (1/2)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Σύμφωνος (σύγχρονος) ανιχνευτής (αποδιαμορφωτής) </a:t>
                </a:r>
                <a:r>
                  <a:rPr lang="en-US" altLang="el-GR" sz="1800" dirty="0" smtClean="0"/>
                  <a:t>SSB</a:t>
                </a:r>
                <a:r>
                  <a:rPr lang="en-US" altLang="el-GR" sz="1800" dirty="0"/>
                  <a:t>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/>
                  <a:t>Το διαμορφωμένο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el-GR" sz="1800" b="0" i="1" smtClean="0">
                            <a:latin typeface="Cambria Math"/>
                          </a:rPr>
                          <m:t>𝑆</m:t>
                        </m:r>
                        <m:r>
                          <a:rPr lang="en-US" altLang="el-GR" sz="1800" i="1">
                            <a:latin typeface="Cambria Math"/>
                          </a:rPr>
                          <m:t>𝑆𝐵</m:t>
                        </m:r>
                      </m:sub>
                    </m:sSub>
                    <m:d>
                      <m:dPr>
                        <m:ctrlPr>
                          <a:rPr lang="en-US" alt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altLang="el-GR" sz="1800" dirty="0"/>
                  <a:t> πολλαπλασιάζεται με ένα </a:t>
                </a:r>
                <a:r>
                  <a:rPr lang="el-GR" altLang="el-GR" sz="1800" b="1" dirty="0"/>
                  <a:t>τοπικό φέρον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l-GR" sz="1800" dirty="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altLang="el-GR" sz="1800" i="1" dirty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altLang="el-GR" sz="1800" i="1" dirty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altLang="el-GR" sz="1800" i="1" dirty="0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el-GR" sz="1800" i="1" dirty="0" err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altLang="el-GR" sz="1800" i="1" dirty="0" err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el-GR" altLang="el-GR" sz="1800" dirty="0"/>
                  <a:t> </a:t>
                </a:r>
                <a:r>
                  <a:rPr lang="el-GR" altLang="el-GR" sz="1800" dirty="0" smtClean="0"/>
                  <a:t>και </a:t>
                </a:r>
                <a:r>
                  <a:rPr lang="el-GR" altLang="el-GR" sz="1800" dirty="0"/>
                  <a:t>το αποτέλεσμα </a:t>
                </a:r>
                <a14:m>
                  <m:oMath xmlns:m="http://schemas.openxmlformats.org/officeDocument/2006/math">
                    <m:r>
                      <a:rPr lang="en-US" altLang="el-GR" sz="1800" i="1" dirty="0">
                        <a:latin typeface="Cambria Math"/>
                      </a:rPr>
                      <m:t>𝑑</m:t>
                    </m:r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n-US" altLang="el-GR" sz="1800" i="1" dirty="0">
                        <a:latin typeface="Cambria Math"/>
                      </a:rPr>
                      <m:t>𝑡</m:t>
                    </m:r>
                    <m:r>
                      <a:rPr lang="en-US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/>
                  <a:t> φιλτράρεται από ένα </a:t>
                </a:r>
                <a:r>
                  <a:rPr lang="el-GR" altLang="el-GR" sz="1800" dirty="0" err="1" smtClean="0"/>
                  <a:t>βαθυπερατό</a:t>
                </a:r>
                <a:r>
                  <a:rPr lang="el-GR" altLang="el-GR" sz="1800" dirty="0" smtClean="0"/>
                  <a:t> </a:t>
                </a:r>
                <a:r>
                  <a:rPr lang="el-GR" altLang="el-GR" sz="1800" dirty="0"/>
                  <a:t>φίλτρο (</a:t>
                </a:r>
                <a:r>
                  <a:rPr lang="en-US" altLang="el-GR" sz="1800" dirty="0"/>
                  <a:t>LPF) </a:t>
                </a:r>
                <a:r>
                  <a:rPr lang="el-GR" altLang="el-GR" sz="1800" dirty="0"/>
                  <a:t>για να προκύψει το </a:t>
                </a:r>
                <a:r>
                  <a:rPr lang="el-GR" altLang="el-GR" sz="1800" dirty="0" err="1" smtClean="0"/>
                  <a:t>αποδιαμορφωμένο</a:t>
                </a:r>
                <a:r>
                  <a:rPr lang="el-GR" altLang="el-GR" sz="1800" dirty="0" smtClean="0"/>
                  <a:t> </a:t>
                </a:r>
                <a:r>
                  <a:rPr lang="el-GR" altLang="el-GR" sz="1800" dirty="0"/>
                  <a:t>σήμα </a:t>
                </a:r>
                <a14:m>
                  <m:oMath xmlns:m="http://schemas.openxmlformats.org/officeDocument/2006/math">
                    <m:r>
                      <a:rPr lang="en-US" altLang="el-GR" sz="1800" i="1" dirty="0">
                        <a:latin typeface="Cambria Math"/>
                      </a:rPr>
                      <m:t>𝑦</m:t>
                    </m:r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n-US" altLang="el-GR" sz="1800" i="1" dirty="0">
                        <a:latin typeface="Cambria Math"/>
                      </a:rPr>
                      <m:t>𝑡</m:t>
                    </m:r>
                    <m:r>
                      <a:rPr lang="en-US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/>
                  <a:t>.</a:t>
                </a:r>
                <a:endParaRPr lang="el-GR" altLang="el-GR" sz="1800" dirty="0" smtClean="0"/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 smtClean="0"/>
                  <a:t>Φασματικά η λειτουργία αυτή παρουσιάζεται στην επόμενη διαφάνεια.</a:t>
                </a:r>
                <a:endParaRPr lang="el-GR" altLang="el-GR" sz="1800" dirty="0"/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/>
                  <a:t>Η τεχνική αυτή </a:t>
                </a:r>
                <a:r>
                  <a:rPr lang="el-GR" altLang="el-GR" sz="1800" dirty="0" smtClean="0"/>
                  <a:t>αντιμετωπίζει τα ίδια σοβαρά προβλήματα με την σύμφωνη ανίχνευση </a:t>
                </a:r>
                <a:r>
                  <a:rPr lang="en-US" altLang="el-GR" sz="1800" dirty="0" smtClean="0"/>
                  <a:t>DSB</a:t>
                </a:r>
                <a:r>
                  <a:rPr lang="el-GR" altLang="el-GR" sz="1800" dirty="0" smtClean="0"/>
                  <a:t> σημάτων.</a:t>
                </a:r>
                <a:endParaRPr lang="en-US" altLang="el-GR" sz="18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pic>
        <p:nvPicPr>
          <p:cNvPr id="5122" name="Picture 2" descr="C:\Users\User\Dropbox\1_ΤΕΙ_ΔΕ\1_ΜΑΘΗΜΑΤΑ\3_ΤΗΛΕΠΙΚΟΙΝΩΝΙΑΚΑ_ΣΥΣΤΗΜΑΤΑ_Ι\ΘΕΩΡΙΑ\1_Διδασκαλία_Μαθήματος\1_Διαφάνειες\HSU\ΣΧΗΜΑΤΑ_ΚΕΦ_2\SXHMA_2.9_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844824"/>
            <a:ext cx="4104456" cy="192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09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Σύμφωνη Ανίχνευση</a:t>
            </a:r>
            <a:r>
              <a:rPr lang="en-US" altLang="el-GR" dirty="0" smtClean="0"/>
              <a:t> (2/2)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l-GR" sz="1800" b="0" i="0" dirty="0" smtClean="0">
                            <a:latin typeface="Cambria Math"/>
                          </a:rPr>
                          <m:t>S</m:t>
                        </m:r>
                        <m:r>
                          <a:rPr lang="en-US" altLang="el-GR" sz="1800" i="1" dirty="0">
                            <a:latin typeface="Cambria Math"/>
                          </a:rPr>
                          <m:t>𝑆𝐵</m:t>
                        </m:r>
                      </m:sub>
                    </m:sSub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l-GR" altLang="el-GR" sz="1800" i="1" dirty="0">
                        <a:latin typeface="Cambria Math"/>
                      </a:rPr>
                      <m:t>𝜔</m:t>
                    </m:r>
                    <m:r>
                      <a:rPr lang="el-GR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/>
                  <a:t>: </a:t>
                </a:r>
                <a:r>
                  <a:rPr lang="el-GR" altLang="el-GR" sz="1800" dirty="0"/>
                  <a:t>Φάσμα </a:t>
                </a:r>
                <a:r>
                  <a:rPr lang="el-GR" altLang="el-GR" sz="1800" dirty="0" smtClean="0"/>
                  <a:t/>
                </a:r>
                <a:br>
                  <a:rPr lang="el-GR" altLang="el-GR" sz="1800" dirty="0" smtClean="0"/>
                </a:br>
                <a:r>
                  <a:rPr lang="el-GR" altLang="el-GR" sz="1800" dirty="0" smtClean="0"/>
                  <a:t>διαμορφωμένου </a:t>
                </a:r>
                <a:r>
                  <a:rPr lang="en-US" altLang="el-GR" sz="1800" dirty="0"/>
                  <a:t>S</a:t>
                </a:r>
                <a:r>
                  <a:rPr lang="en-US" altLang="el-GR" sz="1800" dirty="0" smtClean="0"/>
                  <a:t>SB</a:t>
                </a: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1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1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r>
                      <a:rPr lang="en-US" altLang="el-GR" sz="1800" b="0" i="1" dirty="0" smtClean="0">
                        <a:latin typeface="Cambria Math"/>
                      </a:rPr>
                      <m:t>𝐷</m:t>
                    </m:r>
                    <m:d>
                      <m:d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altLang="el-GR" sz="1800" dirty="0"/>
                  <a:t>: </a:t>
                </a:r>
                <a:r>
                  <a:rPr lang="el-GR" altLang="el-GR" sz="1800" dirty="0" smtClean="0"/>
                  <a:t>Φάσμα σήματος </a:t>
                </a:r>
                <a14:m>
                  <m:oMath xmlns:m="http://schemas.openxmlformats.org/officeDocument/2006/math">
                    <m:r>
                      <a:rPr lang="en-US" altLang="el-GR" sz="1800" i="1" dirty="0" smtClean="0">
                        <a:latin typeface="Cambria Math"/>
                      </a:rPr>
                      <m:t>𝑑</m:t>
                    </m:r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 smtClean="0"/>
                  <a:t> </a:t>
                </a:r>
                <a:br>
                  <a:rPr lang="el-GR" altLang="el-GR" sz="1800" dirty="0" smtClean="0"/>
                </a:br>
                <a:r>
                  <a:rPr lang="el-GR" altLang="el-GR" sz="1800" dirty="0" smtClean="0"/>
                  <a:t>και  απόκριση συχνότητας </a:t>
                </a:r>
                <a:br>
                  <a:rPr lang="el-GR" altLang="el-GR" sz="1800" dirty="0" smtClean="0"/>
                </a:br>
                <a:r>
                  <a:rPr lang="el-GR" altLang="el-GR" sz="1800" dirty="0" err="1" smtClean="0"/>
                  <a:t>βαθυπερατού</a:t>
                </a:r>
                <a:r>
                  <a:rPr lang="el-GR" altLang="el-GR" sz="1800" dirty="0" smtClean="0"/>
                  <a:t> φίλτρου</a:t>
                </a: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1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r>
                      <a:rPr lang="en-US" altLang="el-GR" sz="1800" i="1" dirty="0" smtClean="0">
                        <a:latin typeface="Cambria Math"/>
                      </a:rPr>
                      <m:t>𝑌</m:t>
                    </m:r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l-GR" altLang="el-GR" sz="1800" i="1" dirty="0">
                        <a:latin typeface="Cambria Math"/>
                      </a:rPr>
                      <m:t>𝜔</m:t>
                    </m:r>
                    <m:r>
                      <a:rPr lang="el-GR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/>
                  <a:t>: </a:t>
                </a:r>
                <a:r>
                  <a:rPr lang="el-GR" altLang="el-GR" sz="1800" dirty="0"/>
                  <a:t>Φάσμα </a:t>
                </a:r>
                <a:r>
                  <a:rPr lang="el-GR" altLang="el-GR" sz="1800" dirty="0" smtClean="0"/>
                  <a:t/>
                </a:r>
                <a:br>
                  <a:rPr lang="el-GR" altLang="el-GR" sz="1800" dirty="0" smtClean="0"/>
                </a:br>
                <a:r>
                  <a:rPr lang="el-GR" altLang="el-GR" sz="1800" dirty="0" err="1" smtClean="0"/>
                  <a:t>αποδιαμορφωμένου</a:t>
                </a:r>
                <a:r>
                  <a:rPr lang="el-GR" altLang="el-GR" sz="1800" dirty="0" smtClean="0"/>
                  <a:t> </a:t>
                </a:r>
                <a:r>
                  <a:rPr lang="en-US" altLang="el-GR" sz="1800" dirty="0" smtClean="0"/>
                  <a:t>SSB</a:t>
                </a: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  <p:pic>
        <p:nvPicPr>
          <p:cNvPr id="6146" name="Picture 2" descr="C:\Users\User\Dropbox\1_ΤΕΙ_ΔΕ\1_ΜΑΘΗΜΑΤΑ\3_ΤΗΛΕΠΙΚΟΙΝΩΝΙΑΚΑ_ΣΥΣΤΗΜΑΤΑ_Ι\ΘΕΩΡΙΑ\1_Διδασκαλία_Μαθήματος\1_Διαφάνειες\HSU\ΣΧΗΜΑΤΑ_ΚΕΦ_2\SXHMA_2.9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5"/>
          <a:stretch/>
        </p:blipFill>
        <p:spPr bwMode="auto">
          <a:xfrm>
            <a:off x="2853108" y="1368499"/>
            <a:ext cx="6255396" cy="522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92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Μέθοδος Μετατόπισης Φάσης (1/2)</a:t>
            </a:r>
            <a:endParaRPr lang="el-GR" alt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 smtClean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 smtClean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 smtClean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 smtClean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 smtClean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 smtClean="0"/>
          </a:p>
          <a:p>
            <a:pPr marL="0" indent="0" algn="ctr">
              <a:spcBef>
                <a:spcPts val="600"/>
              </a:spcBef>
              <a:buNone/>
              <a:defRPr/>
            </a:pPr>
            <a:endParaRPr lang="el-GR" altLang="el-GR" sz="2000" dirty="0"/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l-GR" altLang="el-GR" sz="2000" dirty="0" smtClean="0"/>
              <a:t>Αποδιαμορφωτής </a:t>
            </a:r>
            <a:r>
              <a:rPr lang="en-US" altLang="el-GR" sz="2000" dirty="0" smtClean="0"/>
              <a:t>SSB </a:t>
            </a:r>
            <a:r>
              <a:rPr lang="el-GR" altLang="el-GR" sz="2000" dirty="0" smtClean="0"/>
              <a:t>μετατόπισης φάσης</a:t>
            </a:r>
            <a:endParaRPr lang="en-US" alt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  <p:pic>
        <p:nvPicPr>
          <p:cNvPr id="7170" name="Picture 2" descr="C:\Users\User\Dropbox\1_ΤΕΙ_ΔΕ\1_ΜΑΘΗΜΑΤΑ\3_ΤΗΛΕΠΙΚΟΙΝΩΝΙΑΚΑ_ΣΥΣΤΗΜΑΤΑ_Ι\ΘΕΩΡΙΑ\1_Διδασκαλία_Μαθήματος\1_Διαφάνειες\HSU\ΣΧΗΜΑΤΑ_ΚΕΦ_2\SXHMA_2.2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1484784"/>
            <a:ext cx="7820025" cy="42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09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Μέθοδος Μετατόπισης Φάσης (2/2)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Το </a:t>
                </a:r>
                <a:r>
                  <a:rPr lang="el-GR" sz="1600" dirty="0"/>
                  <a:t>σήμα </a:t>
                </a:r>
                <a:r>
                  <a:rPr lang="en-US" sz="1600" dirty="0"/>
                  <a:t>SSB</a:t>
                </a:r>
                <a:r>
                  <a:rPr lang="el-GR" sz="1600" dirty="0"/>
                  <a:t> </a:t>
                </a:r>
                <a:r>
                  <a:rPr lang="el-GR" sz="1600" dirty="0" smtClean="0"/>
                  <a:t>της </a:t>
                </a:r>
                <a:r>
                  <a:rPr lang="el-GR" sz="1600" b="1" dirty="0" smtClean="0"/>
                  <a:t>άνω </a:t>
                </a:r>
                <a:r>
                  <a:rPr lang="el-GR" sz="1600" b="1" dirty="0"/>
                  <a:t>πλευρικής ζώνης </a:t>
                </a:r>
                <a:r>
                  <a:rPr lang="el-GR" sz="1600" dirty="0" smtClean="0"/>
                  <a:t>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latin typeface="Cambria Math" panose="02040503050406030204" pitchFamily="18" charset="0"/>
                      </a:rPr>
                      <m:t>𝑐𝑜𝑠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̂"/>
                        <m:ctrlPr>
                          <a:rPr lang="el-GR" sz="1600" i="1">
                            <a:latin typeface="Cambria Math"/>
                          </a:rPr>
                        </m:ctrlPr>
                      </m:acc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latin typeface="Cambria Math" panose="02040503050406030204" pitchFamily="18" charset="0"/>
                      </a:rPr>
                      <m:t>𝑠𝑖𝑛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l-GR" sz="1600" dirty="0" smtClean="0"/>
                  <a:t>.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/>
                  <a:t>Αποδεικνύεται ότι ισχύει: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̂"/>
                          <m:ctrlPr>
                            <a:rPr lang="el-GR" sz="16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𝑐𝑜𝑠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Από το </a:t>
                </a:r>
                <a:r>
                  <a:rPr lang="el-GR" sz="1600" dirty="0" smtClean="0"/>
                  <a:t>σχήμα της προηγούμενης διαφάνειας, έχουμε: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 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𝑐𝑜𝑠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 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/>
                  <a:t>Ομοίως, το </a:t>
                </a:r>
                <a:r>
                  <a:rPr lang="el-GR" sz="1600" dirty="0"/>
                  <a:t>σήμα </a:t>
                </a:r>
                <a:r>
                  <a:rPr lang="en-US" sz="1600" dirty="0"/>
                  <a:t>SSB</a:t>
                </a:r>
                <a:r>
                  <a:rPr lang="el-GR" sz="1600" dirty="0"/>
                  <a:t> </a:t>
                </a:r>
                <a:r>
                  <a:rPr lang="el-GR" sz="1600" dirty="0" smtClean="0"/>
                  <a:t>της </a:t>
                </a:r>
                <a:r>
                  <a:rPr lang="el-GR" sz="1600" b="1" dirty="0" smtClean="0"/>
                  <a:t>κάτω πλευρικής ζώνης </a:t>
                </a:r>
                <a:r>
                  <a:rPr lang="el-GR" sz="1600" dirty="0" smtClean="0"/>
                  <a:t>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func>
                      <m:funcPr>
                        <m:ctrlPr>
                          <a:rPr lang="el-GR" sz="16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func>
                    <m:r>
                      <a:rPr lang="el-GR" sz="16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̂"/>
                        <m:ctrlPr>
                          <a:rPr lang="el-GR" sz="1600" i="1">
                            <a:latin typeface="Cambria Math"/>
                          </a:rPr>
                        </m:ctrlPr>
                      </m:acc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func>
                      <m:funcPr>
                        <m:ctrlPr>
                          <a:rPr lang="el-GR" sz="16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func>
                    <m:r>
                      <a:rPr lang="el-GR" sz="1600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l-GR" sz="1600" dirty="0" smtClean="0"/>
                  <a:t>.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/>
                  <a:t>Ισχύει: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60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func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̂"/>
                          <m:ctrlPr>
                            <a:rPr lang="el-GR" sz="16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6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/>
                  <a:t>Και από το σχήμα προκύπτει:</a:t>
                </a: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𝑐𝑜𝑠</m:t>
                          </m:r>
                        </m:fName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func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l-GR" sz="1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𝑠𝑖𝑛</m:t>
                          </m:r>
                        </m:fName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func>
                      <m:r>
                        <a:rPr lang="el-GR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𝑐𝑜𝑠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600" i="1" dirty="0"/>
              </a:p>
              <a:p>
                <a:pPr marL="0" indent="0" algn="l">
                  <a:buNone/>
                </a:pPr>
                <a:r>
                  <a:rPr lang="en-US" sz="1600" dirty="0"/>
                  <a:t> </a:t>
                </a: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Παρατηρούμε ότι το </a:t>
                </a:r>
                <a:r>
                  <a:rPr lang="el-GR" sz="1600" dirty="0" smtClean="0"/>
                  <a:t>κύκλωμα μετατόπισης φάσης του αποδιαμορφωτή </a:t>
                </a:r>
                <a:r>
                  <a:rPr lang="en-US" sz="1600" dirty="0" smtClean="0"/>
                  <a:t>SSB</a:t>
                </a:r>
                <a:r>
                  <a:rPr lang="el-GR" sz="1600" dirty="0" smtClean="0"/>
                  <a:t> είναι </a:t>
                </a:r>
                <a:r>
                  <a:rPr lang="el-GR" sz="1600" b="1" dirty="0" smtClean="0"/>
                  <a:t>πανομοιότυπο </a:t>
                </a:r>
                <a:r>
                  <a:rPr lang="el-GR" sz="1600" dirty="0" smtClean="0"/>
                  <a:t>με </a:t>
                </a:r>
                <a:r>
                  <a:rPr lang="el-GR" sz="1600" dirty="0"/>
                  <a:t>το </a:t>
                </a:r>
                <a:r>
                  <a:rPr lang="el-GR" sz="1600" dirty="0" smtClean="0"/>
                  <a:t>κύκλωμα μετατόπισης φάσης του διαμορφωτή </a:t>
                </a:r>
                <a:r>
                  <a:rPr lang="en-US" sz="1600" dirty="0" smtClean="0"/>
                  <a:t>SSB, </a:t>
                </a:r>
                <a:r>
                  <a:rPr lang="el-GR" sz="1600" dirty="0" smtClean="0"/>
                  <a:t>εκτός </a:t>
                </a:r>
                <a:r>
                  <a:rPr lang="el-GR" sz="1600" dirty="0"/>
                  <a:t>από την άθροιση στο τελικό σημείο σύνδεσης και για τις δύο περιπτώσεις.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370" t="-491" b="-245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594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/>
              <a:t>Διαμόρφωση </a:t>
            </a:r>
            <a:r>
              <a:rPr lang="el-GR" altLang="el-GR" sz="3600" b="1" dirty="0"/>
              <a:t>Υπολειπόμενης </a:t>
            </a:r>
            <a:r>
              <a:rPr lang="el-GR" sz="3600" b="1" dirty="0"/>
              <a:t>Πλευρικής Ζώνης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Vestigial Side Band - VSB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874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sz="2800" dirty="0" smtClean="0"/>
              <a:t>Ορισμός</a:t>
            </a:r>
            <a:endParaRPr lang="el-GR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defRPr/>
            </a:pPr>
            <a:r>
              <a:rPr lang="el-GR" altLang="el-GR" sz="1800" dirty="0" smtClean="0"/>
              <a:t>Η διαμόρφωση υπολειπόμενης πλευρικής ζώνης (</a:t>
            </a:r>
            <a:r>
              <a:rPr lang="en-US" altLang="el-GR" sz="1800" dirty="0" smtClean="0"/>
              <a:t>Vestigial Side Band – VSB) </a:t>
            </a:r>
            <a:r>
              <a:rPr lang="el-GR" altLang="el-GR" sz="1800" dirty="0" smtClean="0"/>
              <a:t>είναι ένας συμβιβασμός μεταξύ των </a:t>
            </a:r>
            <a:r>
              <a:rPr lang="en-US" altLang="el-GR" sz="1800" dirty="0" smtClean="0"/>
              <a:t>DSB</a:t>
            </a:r>
            <a:r>
              <a:rPr lang="el-GR" altLang="el-GR" sz="1800" dirty="0" smtClean="0"/>
              <a:t> και </a:t>
            </a:r>
            <a:r>
              <a:rPr lang="en-US" altLang="el-GR" sz="1800" dirty="0" smtClean="0"/>
              <a:t>SSB.</a:t>
            </a:r>
            <a:endParaRPr lang="el-GR" altLang="el-GR" sz="1800" dirty="0" smtClean="0"/>
          </a:p>
          <a:p>
            <a:pPr algn="l">
              <a:spcBef>
                <a:spcPts val="600"/>
              </a:spcBef>
              <a:defRPr/>
            </a:pPr>
            <a:r>
              <a:rPr lang="el-GR" altLang="el-GR" sz="1800" dirty="0" smtClean="0"/>
              <a:t>Στην </a:t>
            </a:r>
            <a:r>
              <a:rPr lang="en-US" altLang="el-GR" sz="1800" dirty="0" smtClean="0"/>
              <a:t>VSB</a:t>
            </a:r>
            <a:r>
              <a:rPr lang="el-GR" altLang="el-GR" sz="1800" dirty="0" smtClean="0"/>
              <a:t> η μία πλευρική ζώνη περνάει πλήρως, ενώ διατηρείται και ένα υπόλειμμα της άλλης πλευρικής ζώνης.</a:t>
            </a:r>
          </a:p>
          <a:p>
            <a:pPr algn="l">
              <a:spcBef>
                <a:spcPts val="600"/>
              </a:spcBef>
              <a:defRPr/>
            </a:pPr>
            <a:r>
              <a:rPr lang="el-GR" altLang="el-GR" sz="1800" dirty="0" smtClean="0"/>
              <a:t>Απαιτεί εύρος ζώνης συχνοτήτων περίπου 1,25 φορές του εύρους σήματος </a:t>
            </a:r>
            <a:r>
              <a:rPr lang="en-US" altLang="el-GR" sz="1800" dirty="0" smtClean="0"/>
              <a:t>SSB.</a:t>
            </a:r>
          </a:p>
          <a:p>
            <a:pPr algn="l">
              <a:spcBef>
                <a:spcPts val="600"/>
              </a:spcBef>
              <a:defRPr/>
            </a:pPr>
            <a:r>
              <a:rPr lang="el-GR" altLang="el-GR" sz="1800" dirty="0" smtClean="0"/>
              <a:t>Η </a:t>
            </a:r>
            <a:r>
              <a:rPr lang="en-US" altLang="el-GR" sz="1800" dirty="0" smtClean="0"/>
              <a:t>VSB</a:t>
            </a:r>
            <a:r>
              <a:rPr lang="el-GR" altLang="el-GR" sz="1800" dirty="0" smtClean="0"/>
              <a:t> χρησιμοποιείται για τη μετάδοση του </a:t>
            </a:r>
            <a:r>
              <a:rPr lang="en-US" altLang="el-GR" sz="1800" dirty="0" smtClean="0"/>
              <a:t>video</a:t>
            </a:r>
            <a:r>
              <a:rPr lang="el-GR" altLang="el-GR" sz="1800" dirty="0" smtClean="0"/>
              <a:t> σήματος στην αναλογική και στην ψηφιακή τηλεόραση</a:t>
            </a:r>
            <a:r>
              <a:rPr lang="en-US" altLang="el-GR" sz="1800" dirty="0" smtClean="0"/>
              <a:t> </a:t>
            </a:r>
            <a:r>
              <a:rPr lang="el-GR" altLang="el-GR" sz="1800" dirty="0" smtClean="0"/>
              <a:t>.</a:t>
            </a:r>
          </a:p>
          <a:p>
            <a:pPr algn="l">
              <a:spcBef>
                <a:spcPts val="600"/>
              </a:spcBef>
              <a:defRPr/>
            </a:pPr>
            <a:endParaRPr lang="en-US" altLang="el-GR" sz="1800" dirty="0" smtClean="0"/>
          </a:p>
          <a:p>
            <a:pPr algn="l">
              <a:spcBef>
                <a:spcPts val="600"/>
              </a:spcBef>
              <a:defRPr/>
            </a:pPr>
            <a:endParaRPr lang="en-US" alt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8681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Δημιουργία Σημάτων </a:t>
            </a:r>
            <a:r>
              <a:rPr lang="en-US" b="1" dirty="0" smtClean="0"/>
              <a:t>VSB</a:t>
            </a:r>
            <a:endParaRPr lang="el-G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  <a:defRPr/>
            </a:pPr>
            <a:r>
              <a:rPr lang="el-GR" altLang="el-GR" dirty="0" smtClean="0"/>
              <a:t>Σήμα </a:t>
            </a:r>
            <a:r>
              <a:rPr lang="en-US" altLang="el-GR" dirty="0" smtClean="0"/>
              <a:t>VSB </a:t>
            </a:r>
            <a:r>
              <a:rPr lang="el-GR" altLang="el-GR" dirty="0" smtClean="0"/>
              <a:t>παράγεται με τη διέλευση σήματος </a:t>
            </a:r>
            <a:r>
              <a:rPr lang="en-US" altLang="el-GR" dirty="0" smtClean="0"/>
              <a:t>DSB</a:t>
            </a:r>
            <a:r>
              <a:rPr lang="el-GR" altLang="el-GR" dirty="0" smtClean="0"/>
              <a:t> μέσα από φίλτρο μορφοποίησης πλευρικής ζώνης.</a:t>
            </a:r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n-US" alt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8" t="4185" r="13893" b="56974"/>
          <a:stretch/>
        </p:blipFill>
        <p:spPr>
          <a:xfrm>
            <a:off x="2470046" y="2348880"/>
            <a:ext cx="4334202" cy="197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49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Φάσμα Σήματος </a:t>
            </a:r>
            <a:r>
              <a:rPr lang="en-US" altLang="el-GR" dirty="0" smtClean="0"/>
              <a:t>VSB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600" dirty="0" err="1" smtClean="0"/>
                  <a:t>Μ(ω</a:t>
                </a:r>
                <a:r>
                  <a:rPr lang="el-GR" altLang="el-GR" sz="1600" dirty="0" smtClean="0"/>
                  <a:t>): Φάσμα πληροφοριακού σήματος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600" i="1" dirty="0" smtClean="0">
                            <a:latin typeface="Cambria Math"/>
                          </a:rPr>
                          <m:t>𝐷𝑆𝐵</m:t>
                        </m:r>
                      </m:sub>
                    </m:sSub>
                    <m:r>
                      <a:rPr lang="en-US" altLang="el-GR" sz="1600" i="1" dirty="0" smtClean="0">
                        <a:latin typeface="Cambria Math"/>
                      </a:rPr>
                      <m:t>(</m:t>
                    </m:r>
                    <m:r>
                      <a:rPr lang="el-GR" altLang="el-GR" sz="1600" i="1" dirty="0" smtClean="0">
                        <a:latin typeface="Cambria Math"/>
                      </a:rPr>
                      <m:t>𝜔</m:t>
                    </m:r>
                    <m:r>
                      <a:rPr lang="el-GR" altLang="el-GR" sz="16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600" dirty="0" smtClean="0"/>
                  <a:t>: </a:t>
                </a:r>
                <a:r>
                  <a:rPr lang="el-GR" altLang="el-GR" sz="1600" dirty="0" smtClean="0"/>
                  <a:t>Φάσμα διαμορφωμένου </a:t>
                </a:r>
                <a:r>
                  <a:rPr lang="en-US" altLang="el-GR" sz="1600" dirty="0" smtClean="0"/>
                  <a:t>DSB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05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b="0" i="1" dirty="0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el-GR" sz="1600" b="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altLang="el-GR" sz="1600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altLang="el-GR" sz="1600" i="1" dirty="0">
                            <a:latin typeface="Cambria Math"/>
                          </a:rPr>
                          <m:t>𝑆𝐵</m:t>
                        </m:r>
                      </m:sub>
                    </m:sSub>
                    <m:d>
                      <m:d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altLang="el-GR" sz="16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n-US" altLang="el-GR" sz="1600" b="0" i="1" dirty="0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altLang="el-GR" sz="1600" dirty="0"/>
                  <a:t>: </a:t>
                </a:r>
                <a:r>
                  <a:rPr lang="el-GR" altLang="el-GR" sz="1600" dirty="0" smtClean="0"/>
                  <a:t>Απόκριση συχνότητας</a:t>
                </a:r>
                <a:br>
                  <a:rPr lang="el-GR" altLang="el-GR" sz="1600" dirty="0" smtClean="0"/>
                </a:br>
                <a:r>
                  <a:rPr lang="el-GR" altLang="el-GR" sz="1600" dirty="0" smtClean="0"/>
                  <a:t>φίλτρου υπολειπόμενης ζώνης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600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altLang="el-GR" sz="1600" i="1" dirty="0">
                            <a:latin typeface="Cambria Math"/>
                          </a:rPr>
                          <m:t>𝑆𝐵</m:t>
                        </m:r>
                      </m:sub>
                    </m:sSub>
                    <m:r>
                      <a:rPr lang="en-US" altLang="el-GR" sz="1600" i="1" dirty="0">
                        <a:latin typeface="Cambria Math"/>
                      </a:rPr>
                      <m:t>(</m:t>
                    </m:r>
                    <m:r>
                      <a:rPr lang="el-GR" altLang="el-GR" sz="1600" i="1" dirty="0">
                        <a:latin typeface="Cambria Math"/>
                      </a:rPr>
                      <m:t>𝜔</m:t>
                    </m:r>
                    <m:r>
                      <a:rPr lang="el-GR" altLang="el-GR" sz="16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600" dirty="0"/>
                  <a:t>: </a:t>
                </a:r>
                <a:r>
                  <a:rPr lang="el-GR" altLang="el-GR" sz="1600" dirty="0"/>
                  <a:t>Φάσμα διαμορφωμένου </a:t>
                </a:r>
                <a:r>
                  <a:rPr lang="en-US" altLang="el-GR" sz="1600" dirty="0"/>
                  <a:t>V</a:t>
                </a:r>
                <a:r>
                  <a:rPr lang="en-US" altLang="el-GR" sz="1600" dirty="0" smtClean="0"/>
                  <a:t>SB </a:t>
                </a:r>
                <a:r>
                  <a:rPr lang="el-GR" altLang="el-GR" sz="1600" dirty="0" smtClean="0"/>
                  <a:t/>
                </a:r>
                <a:br>
                  <a:rPr lang="el-GR" altLang="el-GR" sz="1600" dirty="0" smtClean="0"/>
                </a:b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0">
                <a:blip r:embed="rId2"/>
                <a:stretch>
                  <a:fillRect l="-370" b="-171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3472" y="1340768"/>
            <a:ext cx="6095033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3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Διαμόρφωση Απλής Πλευρικής </a:t>
            </a:r>
            <a:r>
              <a:rPr lang="el-GR" altLang="el-GR" dirty="0"/>
              <a:t>Ζώνης </a:t>
            </a:r>
            <a:r>
              <a:rPr lang="en-US" altLang="el-GR" dirty="0" smtClean="0"/>
              <a:t>(SSB)</a:t>
            </a:r>
            <a:endParaRPr lang="el-GR" altLang="el-GR" dirty="0" smtClean="0"/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Διαμόρφωση Υπολειπόμενης Πλευρικής Ζώνης (</a:t>
            </a:r>
            <a:r>
              <a:rPr lang="en-US" altLang="el-GR" dirty="0" smtClean="0"/>
              <a:t>VSB)</a:t>
            </a:r>
            <a:endParaRPr lang="el-GR" altLang="el-GR" dirty="0" smtClean="0"/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Μετατόπιση και </a:t>
            </a:r>
            <a:r>
              <a:rPr lang="el-GR" altLang="el-GR" smtClean="0"/>
              <a:t>Μίξη Συχνοτήτων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Πολυπλεξία Διαίρεσης Συχνοτήτων (</a:t>
            </a:r>
            <a:r>
              <a:rPr lang="en-US" altLang="el-GR" dirty="0" smtClean="0"/>
              <a:t>FDM)</a:t>
            </a:r>
            <a:endParaRPr lang="el-GR" alt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861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err="1" smtClean="0"/>
              <a:t>Αποδιαμόρφωση</a:t>
            </a:r>
            <a:r>
              <a:rPr lang="el-GR" altLang="el-GR" dirty="0" smtClean="0"/>
              <a:t> Σημάτων </a:t>
            </a:r>
            <a:r>
              <a:rPr lang="en-US" altLang="el-GR" dirty="0" smtClean="0"/>
              <a:t>VSB</a:t>
            </a:r>
            <a:r>
              <a:rPr lang="el-GR" altLang="el-GR" dirty="0" smtClean="0"/>
              <a:t> (1/2)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0"/>
                  </a:spcBef>
                  <a:buNone/>
                  <a:defRPr/>
                </a:pPr>
                <a:r>
                  <a:rPr lang="el-GR" altLang="el-GR" sz="1800" dirty="0" smtClean="0"/>
                  <a:t>Χρησιμοποιείται η σύμφωνη ανίχνευση.</a:t>
                </a:r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r>
                  <a:rPr lang="el-GR" altLang="el-GR" sz="1800" dirty="0" smtClean="0"/>
                  <a:t>Για ανάκτηση του </a:t>
                </a:r>
                <a:r>
                  <a:rPr lang="en-US" altLang="el-GR" sz="1800" dirty="0" smtClean="0"/>
                  <a:t>m(t)</a:t>
                </a:r>
                <a:r>
                  <a:rPr lang="el-GR" altLang="el-GR" sz="1800" dirty="0" smtClean="0"/>
                  <a:t> χωρίς παραμόρφωση, απαιτείται:</a:t>
                </a:r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alt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altLang="el-GR" sz="1800" i="1" dirty="0" err="1" smtClean="0">
                              <a:latin typeface="Cambria Math"/>
                            </a:rPr>
                            <m:t>𝜔</m:t>
                          </m:r>
                          <m:r>
                            <a:rPr lang="el-GR" altLang="el-GR" sz="1800" i="1" dirty="0" err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altLang="el-GR" sz="1800" i="1" dirty="0" err="1" smtClean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el-GR" sz="1800" i="1" dirty="0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en-US" altLang="el-GR" sz="1800" i="1" dirty="0" smtClean="0">
                          <a:latin typeface="Cambria Math"/>
                        </a:rPr>
                        <m:t>+</m:t>
                      </m:r>
                      <m:r>
                        <a:rPr lang="en-US" altLang="el-GR" sz="1800" i="1" dirty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alt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altLang="el-GR" sz="180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l-GR" altLang="el-GR" sz="1800" i="1" dirty="0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alt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el-GR" sz="1800" i="1" dirty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en-US" altLang="el-GR" sz="1800" i="1" dirty="0" smtClean="0">
                          <a:latin typeface="Cambria Math"/>
                        </a:rPr>
                        <m:t>=</m:t>
                      </m:r>
                      <m:r>
                        <a:rPr lang="el-GR" altLang="el-GR" sz="1800" i="1" dirty="0" smtClean="0">
                          <a:latin typeface="Cambria Math"/>
                        </a:rPr>
                        <m:t>𝜎𝜏𝛼𝜃𝜀𝜌</m:t>
                      </m:r>
                      <m:r>
                        <a:rPr lang="el-GR" altLang="el-GR" sz="1800" b="0" i="1" dirty="0" smtClean="0">
                          <a:latin typeface="Cambria Math"/>
                        </a:rPr>
                        <m:t>𝛼</m:t>
                      </m:r>
                      <m:r>
                        <a:rPr lang="el-GR" altLang="el-GR" sz="1800" b="0" i="1" dirty="0" smtClean="0">
                          <a:latin typeface="Cambria Math" panose="02040503050406030204" pitchFamily="18" charset="0"/>
                        </a:rPr>
                        <m:t>,    </m:t>
                      </m:r>
                      <m:r>
                        <a:rPr lang="el-GR" altLang="el-GR" sz="1800" b="0" i="1" dirty="0" smtClean="0">
                          <a:latin typeface="Cambria Math" panose="02040503050406030204" pitchFamily="18" charset="0"/>
                        </a:rPr>
                        <m:t>𝛾𝜄𝛼</m:t>
                      </m:r>
                      <m:r>
                        <a:rPr lang="el-GR" altLang="el-GR" sz="18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|"/>
                          <m:endChr m:val="|"/>
                          <m:ctrlPr>
                            <a:rPr lang="el-GR" altLang="el-GR" sz="1800" b="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altLang="el-GR" sz="1800" b="0" i="1" dirty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l-GR" altLang="el-GR" sz="1800" b="0" i="1" dirty="0" smtClean="0">
                          <a:latin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l-GR" altLang="el-GR" sz="18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altLang="el-GR" sz="1800" b="0" i="1" dirty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altLang="el-GR" sz="1800" b="0" i="0" dirty="0" smtClean="0">
                              <a:latin typeface="Cambria Math" panose="02040503050406030204" pitchFamily="18" charset="0"/>
                            </a:rPr>
                            <m:t>Μ</m:t>
                          </m:r>
                        </m:sub>
                      </m:sSub>
                    </m:oMath>
                  </m:oMathPara>
                </a14:m>
                <a:endParaRPr lang="el-GR" altLang="el-GR" sz="1800" dirty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0"/>
                  </a:spcBef>
                  <a:buNone/>
                  <a:defRPr/>
                </a:pPr>
                <a:r>
                  <a:rPr lang="el-GR" altLang="el-GR" sz="1800" dirty="0" smtClean="0"/>
                  <a:t>Απόκριση συχνότητας φίλτρου </a:t>
                </a:r>
                <a:r>
                  <a:rPr lang="en-US" altLang="el-GR" sz="1800" dirty="0" smtClean="0"/>
                  <a:t>VSB</a:t>
                </a: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0">
                <a:blip r:embed="rId2"/>
                <a:stretch>
                  <a:fillRect l="-593" t="-859" b="-30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526" y="4077072"/>
            <a:ext cx="6786947" cy="18861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3808" y="1772816"/>
            <a:ext cx="3312368" cy="1457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4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err="1" smtClean="0"/>
              <a:t>Αποδιαμόρφωση</a:t>
            </a:r>
            <a:r>
              <a:rPr lang="el-GR" dirty="0" smtClean="0"/>
              <a:t> Σημάτων </a:t>
            </a:r>
            <a:r>
              <a:rPr lang="en-US" dirty="0" smtClean="0"/>
              <a:t>VSB</a:t>
            </a:r>
            <a:r>
              <a:rPr lang="el-GR" dirty="0" smtClean="0"/>
              <a:t> (2/2)</a:t>
            </a:r>
            <a:endParaRPr lang="el-G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4952" y="1737302"/>
            <a:ext cx="5019048" cy="46190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l-GR" b="0" i="0" dirty="0" smtClean="0">
                            <a:latin typeface="Cambria Math" panose="02040503050406030204" pitchFamily="18" charset="0"/>
                          </a:rPr>
                          <m:t>V</m:t>
                        </m:r>
                        <m:r>
                          <a:rPr lang="en-US" altLang="el-GR" i="1" dirty="0">
                            <a:latin typeface="Cambria Math"/>
                          </a:rPr>
                          <m:t>𝑆𝐵</m:t>
                        </m:r>
                      </m:sub>
                    </m:sSub>
                    <m:r>
                      <a:rPr lang="en-US" altLang="el-GR" i="1" dirty="0">
                        <a:latin typeface="Cambria Math"/>
                      </a:rPr>
                      <m:t>(</m:t>
                    </m:r>
                    <m:r>
                      <a:rPr lang="el-GR" altLang="el-GR" i="1" dirty="0">
                        <a:latin typeface="Cambria Math"/>
                      </a:rPr>
                      <m:t>𝜔</m:t>
                    </m:r>
                    <m:r>
                      <a:rPr lang="el-GR" alt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dirty="0"/>
                  <a:t>: </a:t>
                </a:r>
                <a:r>
                  <a:rPr lang="el-GR" altLang="el-GR" dirty="0"/>
                  <a:t>Φάσμα </a:t>
                </a:r>
                <a:r>
                  <a:rPr lang="en-US" altLang="el-GR" dirty="0" smtClean="0"/>
                  <a:t>VSB</a:t>
                </a: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4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altLang="el-GR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altLang="el-GR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altLang="el-GR" dirty="0" smtClean="0"/>
                  <a:t>: </a:t>
                </a:r>
                <a:r>
                  <a:rPr lang="el-GR" altLang="el-GR" dirty="0" smtClean="0"/>
                  <a:t>Φάσμα σήματος </a:t>
                </a:r>
                <a14:m>
                  <m:oMath xmlns:m="http://schemas.openxmlformats.org/officeDocument/2006/math"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l-GR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altLang="el-GR" i="1" dirty="0">
                        <a:latin typeface="Cambria Math"/>
                      </a:rPr>
                      <m:t>(</m:t>
                    </m:r>
                    <m:r>
                      <a:rPr lang="el-GR" altLang="el-GR" i="1" dirty="0">
                        <a:latin typeface="Cambria Math"/>
                      </a:rPr>
                      <m:t>𝜔</m:t>
                    </m:r>
                    <m:r>
                      <a:rPr lang="el-GR" alt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dirty="0"/>
                  <a:t>: </a:t>
                </a:r>
                <a:r>
                  <a:rPr lang="el-GR" altLang="el-GR" dirty="0"/>
                  <a:t>Φάσμα </a:t>
                </a:r>
                <a:r>
                  <a:rPr lang="el-GR" altLang="el-GR" dirty="0" smtClean="0"/>
                  <a:t>σήματος </a:t>
                </a:r>
                <a14:m>
                  <m:oMath xmlns:m="http://schemas.openxmlformats.org/officeDocument/2006/math"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el-GR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l-GR" dirty="0" smtClean="0"/>
                  <a:t> </a:t>
                </a:r>
                <a:r>
                  <a:rPr lang="el-GR" altLang="el-GR" dirty="0"/>
                  <a:t/>
                </a:r>
                <a:br>
                  <a:rPr lang="el-GR" altLang="el-GR" dirty="0"/>
                </a:b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7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449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dirty="0" smtClean="0"/>
              <a:t>Μετατόπιση και Μίξη Συχνοτήτων</a:t>
            </a:r>
            <a:endParaRPr lang="el-G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err="1" smtClean="0"/>
              <a:t>Ετεροδύνωση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256991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Μετατόπιση και Μίξη Συχνοτήτων</a:t>
            </a:r>
            <a:endParaRPr lang="el-GR" alt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  <a:defRPr/>
            </a:pPr>
            <a:r>
              <a:rPr lang="el-GR" altLang="el-GR" sz="1800" dirty="0" smtClean="0"/>
              <a:t>Κατά την επεξεργασία σημάτων σε επικοινωνιακά συστήματα, επιθυμούμε να μετατοπίσουμε το διαμορφωμένο σήμα σε συγκεκριμένη περιοχή συχνοτήτων, π.χ. 455 </a:t>
            </a:r>
            <a:r>
              <a:rPr lang="en-US" altLang="el-GR" sz="1800" dirty="0" smtClean="0"/>
              <a:t>KHz</a:t>
            </a:r>
            <a:r>
              <a:rPr lang="el-GR" altLang="el-GR" sz="1800" dirty="0" smtClean="0"/>
              <a:t> στα ΑΜ, επειδή εκεί έχουμε καλύτερη λειτουργία των διατάξεων.</a:t>
            </a:r>
            <a:endParaRPr lang="en-US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n-US" altLang="el-GR" sz="18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ctr">
              <a:spcBef>
                <a:spcPts val="600"/>
              </a:spcBef>
              <a:buNone/>
              <a:defRPr/>
            </a:pPr>
            <a:r>
              <a:rPr lang="el-GR" altLang="el-GR" sz="1800" dirty="0" err="1" smtClean="0"/>
              <a:t>Μίκτης</a:t>
            </a:r>
            <a:r>
              <a:rPr lang="el-GR" altLang="el-GR" sz="1800" dirty="0" smtClean="0"/>
              <a:t> συχνοτήτων</a:t>
            </a:r>
          </a:p>
          <a:p>
            <a:pPr marL="0" indent="0" algn="l">
              <a:spcBef>
                <a:spcPts val="600"/>
              </a:spcBef>
              <a:buNone/>
              <a:defRPr/>
            </a:pPr>
            <a:endParaRPr lang="en-US" alt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821" y="2933511"/>
            <a:ext cx="5457922" cy="178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08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dirty="0" smtClean="0"/>
              <a:t>Πολυπλεξία Διαίρεσης Συχνοτήτων</a:t>
            </a:r>
            <a:endParaRPr lang="el-G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Frequency Division Multiplexing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248511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Πολυπλεξία Διαίρεσης Συχνοτήτων</a:t>
            </a:r>
            <a:endParaRPr lang="el-G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Η </a:t>
            </a:r>
            <a:r>
              <a:rPr lang="el-GR" altLang="el-GR" sz="1800" b="1" dirty="0" smtClean="0"/>
              <a:t>πολυπλεξία</a:t>
            </a:r>
            <a:r>
              <a:rPr lang="el-GR" altLang="el-GR" sz="1800" dirty="0" smtClean="0"/>
              <a:t> </a:t>
            </a:r>
            <a:r>
              <a:rPr lang="en-US" altLang="el-GR" sz="1800" dirty="0" smtClean="0"/>
              <a:t>(multiplexing) </a:t>
            </a:r>
            <a:r>
              <a:rPr lang="el-GR" altLang="el-GR" sz="1800" dirty="0" smtClean="0"/>
              <a:t>είναι μία τεχνική στην οποία πολλά σήματα συνδυάζονται σε ένα σύνθετο σήμα για μετάδοση μέσα από κοινό κανάλι.</a:t>
            </a:r>
            <a:endParaRPr lang="en-US" altLang="el-GR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Είδη Πολυπλεξίας: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400" dirty="0" smtClean="0"/>
              <a:t>Πολυπλεξία Διαίρεσης Χρόνου – </a:t>
            </a:r>
            <a:r>
              <a:rPr lang="en-US" altLang="el-GR" sz="1400" dirty="0" smtClean="0"/>
              <a:t>Time Division Multiplexing (TDM)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400" dirty="0"/>
              <a:t>Πολυπλεξία Διαίρεσης </a:t>
            </a:r>
            <a:r>
              <a:rPr lang="el-GR" altLang="el-GR" sz="1400" dirty="0" smtClean="0"/>
              <a:t>Συχνότητας – </a:t>
            </a:r>
            <a:r>
              <a:rPr lang="en-US" altLang="el-GR" sz="1400" dirty="0" smtClean="0"/>
              <a:t>Frequency Division </a:t>
            </a:r>
            <a:r>
              <a:rPr lang="en-US" altLang="el-GR" sz="1400" dirty="0"/>
              <a:t>Multiplexing </a:t>
            </a:r>
            <a:r>
              <a:rPr lang="en-US" altLang="el-GR" sz="1400" dirty="0" smtClean="0"/>
              <a:t>(FDM</a:t>
            </a:r>
            <a:r>
              <a:rPr lang="en-US" altLang="el-GR" sz="1400" dirty="0"/>
              <a:t>)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Στην </a:t>
            </a:r>
            <a:r>
              <a:rPr lang="en-US" altLang="el-GR" sz="1800" dirty="0" smtClean="0"/>
              <a:t>FDM</a:t>
            </a:r>
            <a:r>
              <a:rPr lang="el-GR" altLang="el-GR" sz="1800" dirty="0" smtClean="0"/>
              <a:t> χρησιμοποιείται ένα οποιοδήποτε είδος διαμόρφωσης (με συνηθέστερη την </a:t>
            </a:r>
            <a:r>
              <a:rPr lang="en-US" altLang="el-GR" sz="1800" dirty="0" smtClean="0"/>
              <a:t>SSB)</a:t>
            </a:r>
            <a:r>
              <a:rPr lang="el-GR" altLang="el-GR" sz="1800" dirty="0" smtClean="0"/>
              <a:t> για να παραχθεί το φάσμα του προς μετάδοση σήματος.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Κάθε σήμα διαμορφώνεται με διαφορετική συχνότητα φορέα 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Ανάμεσα σε διαδοχικά φάσματα υπάρχει μία απόσταση ασφάλειας.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Η </a:t>
            </a:r>
            <a:r>
              <a:rPr lang="en-US" altLang="el-GR" sz="1800" dirty="0" smtClean="0"/>
              <a:t>FDM</a:t>
            </a:r>
            <a:r>
              <a:rPr lang="el-GR" altLang="el-GR" sz="1800" dirty="0" smtClean="0"/>
              <a:t> δείχνεται στην επόμενη διαφάνεια.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Η </a:t>
            </a:r>
            <a:r>
              <a:rPr lang="en-US" altLang="el-GR" sz="1800" dirty="0" smtClean="0"/>
              <a:t>FDM</a:t>
            </a:r>
            <a:r>
              <a:rPr lang="el-GR" altLang="el-GR" sz="1800" dirty="0" smtClean="0"/>
              <a:t> χρησιμοποιείται στην τηλεφωνία, και ευρέως σε ραδιοφωνικά και τηλεοπτικά δίκτυα.</a:t>
            </a:r>
            <a:endParaRPr lang="en-US" alt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8681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smtClean="0"/>
              <a:t>Πολυπλεξία Διαίρεσης </a:t>
            </a:r>
            <a:r>
              <a:rPr lang="el-GR" dirty="0"/>
              <a:t>Συχνοτήτων</a:t>
            </a:r>
            <a:endParaRPr lang="el-G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66768"/>
            <a:ext cx="8687976" cy="409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57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Άσκηση 1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Δίνεται ο ραδιοφωνικός </a:t>
                </a:r>
                <a:r>
                  <a:rPr lang="el-GR" sz="1600" dirty="0"/>
                  <a:t>δέκτης που χρησιμοποιείται στο σύστημα ΑΜ. Ο </a:t>
                </a:r>
                <a:r>
                  <a:rPr lang="el-GR" sz="1600" dirty="0" err="1"/>
                  <a:t>μίκτης</a:t>
                </a:r>
                <a:r>
                  <a:rPr lang="el-GR" sz="1600" dirty="0"/>
                  <a:t> μετατοπίζει τη φέρουσα συχνότητα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/>
                  <a:t> σε σταθερή </a:t>
                </a:r>
                <a:r>
                  <a:rPr lang="en-US" sz="1600" dirty="0"/>
                  <a:t>IF</a:t>
                </a:r>
                <a:r>
                  <a:rPr lang="el-GR" sz="1600" dirty="0"/>
                  <a:t> 455 </a:t>
                </a:r>
                <a:r>
                  <a:rPr lang="en-US" sz="1600" dirty="0"/>
                  <a:t>kHz</a:t>
                </a:r>
                <a:r>
                  <a:rPr lang="el-GR" sz="1600" dirty="0"/>
                  <a:t> με χρήση τοπικού ταλαντωτή συχνότητας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𝐿𝑂</m:t>
                        </m:r>
                      </m:sub>
                    </m:sSub>
                  </m:oMath>
                </a14:m>
                <a:r>
                  <a:rPr lang="el-GR" sz="1600" dirty="0"/>
                  <a:t>. Οι συχνότητες ζώνης εκπομπής εκτείνονται από 540 μέχρι 1600 </a:t>
                </a:r>
                <a:r>
                  <a:rPr lang="en-US" sz="1600" dirty="0"/>
                  <a:t>kHz.</a:t>
                </a:r>
                <a:endParaRPr lang="el-GR" sz="1600" dirty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lvl="0" algn="l">
                  <a:buFont typeface="+mj-lt"/>
                  <a:buAutoNum type="arabicParenR"/>
                </a:pPr>
                <a:r>
                  <a:rPr lang="el-GR" sz="1600" dirty="0"/>
                  <a:t>Να υπολογιστεί η περιοχή συντονισμού που πρέπει να παρέχεται στον τοπικό ταλαντωτή (</a:t>
                </a:r>
                <a:r>
                  <a:rPr lang="en-US" sz="1600" dirty="0" err="1"/>
                  <a:t>i</a:t>
                </a:r>
                <a:r>
                  <a:rPr lang="el-GR" sz="1600" dirty="0"/>
                  <a:t>) όταν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𝐿𝑂</m:t>
                        </m:r>
                      </m:sub>
                    </m:sSub>
                  </m:oMath>
                </a14:m>
                <a:r>
                  <a:rPr lang="el-GR" sz="1600" dirty="0"/>
                  <a:t> είναι μεγαλύτερη από την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/>
                  <a:t> (</a:t>
                </a:r>
                <a:r>
                  <a:rPr lang="el-GR" sz="1600" dirty="0" err="1"/>
                  <a:t>υπερετερόδυνος</a:t>
                </a:r>
                <a:r>
                  <a:rPr lang="el-GR" sz="1600" dirty="0"/>
                  <a:t> δέκτης) και (</a:t>
                </a:r>
                <a:r>
                  <a:rPr lang="en-US" sz="1600" dirty="0"/>
                  <a:t>ii</a:t>
                </a:r>
                <a:r>
                  <a:rPr lang="el-GR" sz="1600" dirty="0"/>
                  <a:t>) όταν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𝐿𝑂</m:t>
                        </m:r>
                      </m:sub>
                    </m:sSub>
                  </m:oMath>
                </a14:m>
                <a:r>
                  <a:rPr lang="el-GR" sz="1600" dirty="0"/>
                  <a:t> είναι μικρότερη από 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/>
                  <a:t>.</a:t>
                </a:r>
              </a:p>
              <a:p>
                <a:pPr lvl="0" algn="l">
                  <a:buFont typeface="+mj-lt"/>
                  <a:buAutoNum type="arabicParenR"/>
                </a:pPr>
                <a:r>
                  <a:rPr lang="el-GR" sz="1600" dirty="0"/>
                  <a:t>Να εξηγηθεί η αιτία για την οποία ο συνηθισμένος ραδιοφωνικός δέκτης ΑΜ χρησιμοποιεί </a:t>
                </a:r>
                <a:r>
                  <a:rPr lang="el-GR" sz="1600" dirty="0" err="1"/>
                  <a:t>υπερετερόδυνο</a:t>
                </a:r>
                <a:r>
                  <a:rPr lang="el-GR" sz="1600" dirty="0"/>
                  <a:t> σύστημα.</a:t>
                </a:r>
              </a:p>
              <a:p>
                <a:pPr marL="0" indent="0" algn="l">
                  <a:buNone/>
                </a:pPr>
                <a:r>
                  <a:rPr lang="el-GR" sz="1600" i="1" dirty="0"/>
                  <a:t> </a:t>
                </a: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0">
                <a:blip r:embed="rId2"/>
                <a:stretch>
                  <a:fillRect l="-370" t="-491" r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231945"/>
            <a:ext cx="5570587" cy="234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81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Άσκηση </a:t>
            </a:r>
            <a:r>
              <a:rPr lang="el-GR" dirty="0" smtClean="0"/>
              <a:t>1 (συνέχεια)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(1) </a:t>
                </a:r>
                <a:r>
                  <a:rPr lang="el-GR" sz="1600" dirty="0"/>
                  <a:t>(</a:t>
                </a:r>
                <a:r>
                  <a:rPr lang="en-US" sz="1600" dirty="0" err="1"/>
                  <a:t>i</a:t>
                </a:r>
                <a:r>
                  <a:rPr lang="el-GR" sz="1600" dirty="0"/>
                  <a:t>) 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 smtClean="0"/>
                  <a:t>,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540&lt;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&lt;1600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=455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Όπου τόσο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/>
                  <a:t>, όσο και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𝐿𝑂</m:t>
                        </m:r>
                      </m:sub>
                    </m:sSub>
                  </m:oMath>
                </a14:m>
                <a:r>
                  <a:rPr lang="el-GR" sz="1600" dirty="0"/>
                  <a:t> εκφράζονται σε </a:t>
                </a:r>
                <a:r>
                  <a:rPr lang="en-US" sz="1600" dirty="0"/>
                  <a:t>kHz</a:t>
                </a:r>
                <a:r>
                  <a:rPr lang="el-GR" sz="1600" dirty="0"/>
                  <a:t>. </a:t>
                </a:r>
                <a:r>
                  <a:rPr lang="el-GR" sz="1600" dirty="0" smtClean="0"/>
                  <a:t>Έτσι</a:t>
                </a:r>
                <a14:m>
                  <m:oMath xmlns:m="http://schemas.openxmlformats.org/officeDocument/2006/math">
                    <m:r>
                      <a:rPr lang="el-GR" sz="16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+455</m:t>
                    </m:r>
                  </m:oMath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=540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, έχουμε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=995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Και </a:t>
                </a:r>
                <a:r>
                  <a:rPr lang="el-GR" sz="1600" dirty="0"/>
                  <a:t>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=1600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, έχουμε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=2055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.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(</a:t>
                </a:r>
                <a:r>
                  <a:rPr lang="en-US" sz="1600" dirty="0"/>
                  <a:t>ii</a:t>
                </a:r>
                <a:r>
                  <a:rPr lang="el-GR" sz="1600" dirty="0"/>
                  <a:t>) 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/>
                  <a:t>,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−455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=540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, έχουμε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=85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Και </a:t>
                </a:r>
                <a:r>
                  <a:rPr lang="el-GR" sz="1600" dirty="0"/>
                  <a:t>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=1600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, έχουμε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=1145 </m:t>
                    </m:r>
                    <m:r>
                      <a:rPr lang="el-GR" sz="1600" i="1">
                        <a:latin typeface="Cambria Math"/>
                      </a:rPr>
                      <m:t>𝑘𝐻𝑧</m:t>
                    </m:r>
                  </m:oMath>
                </a14:m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/>
                  <a:t>Έτσι </a:t>
                </a:r>
                <a:r>
                  <a:rPr lang="el-GR" sz="1600" dirty="0"/>
                  <a:t>η απαιτούμενη περιοχή συντονισμού του τοπικού ταλαντωτή για την περίπτωση αυτή είναι 85-1145 </a:t>
                </a:r>
                <a:r>
                  <a:rPr lang="en-US" sz="1600" dirty="0"/>
                  <a:t>kHz</a:t>
                </a:r>
                <a:r>
                  <a:rPr lang="el-GR" sz="1600" dirty="0"/>
                  <a:t>.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algn="l">
                  <a:spcBef>
                    <a:spcPts val="600"/>
                  </a:spcBef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0">
                <a:blip r:embed="rId2"/>
                <a:stretch>
                  <a:fillRect l="-370" t="-491" r="-14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43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Άσκηση 1 (συνέχεια)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sz="1800" dirty="0" smtClean="0"/>
                  <a:t>(2)</a:t>
                </a:r>
                <a:r>
                  <a:rPr lang="en-US" sz="1800" dirty="0" smtClean="0"/>
                  <a:t> </a:t>
                </a:r>
                <a:r>
                  <a:rPr lang="el-GR" sz="1800" dirty="0"/>
                  <a:t>Ο λόγος συχνοτήτων, δηλαδή ο λόγος της μεγαλύτερης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𝐿𝑂</m:t>
                        </m:r>
                      </m:sub>
                    </m:sSub>
                  </m:oMath>
                </a14:m>
                <a:r>
                  <a:rPr lang="el-GR" sz="1800" dirty="0"/>
                  <a:t> προς την μικρότερη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𝐿𝑂</m:t>
                        </m:r>
                      </m:sub>
                    </m:sSub>
                  </m:oMath>
                </a14:m>
                <a:r>
                  <a:rPr lang="el-GR" sz="1800" dirty="0"/>
                  <a:t>, είναι 2.07 για την περίπτωση (</a:t>
                </a:r>
                <a:r>
                  <a:rPr lang="en-US" sz="1800" dirty="0" err="1"/>
                  <a:t>i</a:t>
                </a:r>
                <a:r>
                  <a:rPr lang="el-GR" sz="1800" dirty="0"/>
                  <a:t>) και 13.47 για την περίπτωση (</a:t>
                </a:r>
                <a:r>
                  <a:rPr lang="en-US" sz="1800" dirty="0"/>
                  <a:t>ii</a:t>
                </a:r>
                <a:r>
                  <a:rPr lang="el-GR" sz="1800" dirty="0"/>
                  <a:t>).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sz="1800" dirty="0" smtClean="0"/>
                  <a:t>Είναι </a:t>
                </a:r>
                <a:r>
                  <a:rPr lang="el-GR" sz="1800" dirty="0"/>
                  <a:t>πολύ ευκολότερος ο σχεδιασμός ταλαντωτή που να συντονίζεται σε μικρότερο λόγο συχνοτήτων.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sz="1800" dirty="0" smtClean="0"/>
                  <a:t>Αυτή </a:t>
                </a:r>
                <a:r>
                  <a:rPr lang="el-GR" sz="1800" dirty="0"/>
                  <a:t>είναι και η αιτία για την οποία ο τυπικός ραδιοφωνικός δέκτης ΑΜ χρησιμοποιεί το </a:t>
                </a:r>
                <a:r>
                  <a:rPr lang="el-GR" sz="1800" dirty="0" err="1"/>
                  <a:t>υπερετερόδυνο</a:t>
                </a:r>
                <a:r>
                  <a:rPr lang="el-GR" sz="1800" dirty="0"/>
                  <a:t> σύστημα.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0">
                <a:blip r:embed="rId2"/>
                <a:stretch>
                  <a:fillRect l="-593" t="-85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9000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Διαμόρφωση Απλής Πλευρικής Ζώνης</a:t>
            </a:r>
            <a:endParaRPr lang="el-GR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Single Side Band - </a:t>
            </a:r>
            <a:r>
              <a:rPr lang="en-US" dirty="0"/>
              <a:t>S</a:t>
            </a:r>
            <a:r>
              <a:rPr lang="en-US" dirty="0" smtClean="0"/>
              <a:t>SB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874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Εισαγωγή</a:t>
            </a:r>
            <a:endParaRPr lang="el-GR" alt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Το ηλεκτρομαγνητικό φάσμα είναι ένας πολύτιμος δημόσιος πόρος.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Η κανονική διαμόρφωση ΑΜ και η </a:t>
            </a:r>
            <a:r>
              <a:rPr lang="en-US" altLang="el-GR" sz="1800" dirty="0" smtClean="0"/>
              <a:t>DSB</a:t>
            </a:r>
            <a:r>
              <a:rPr lang="el-GR" altLang="el-GR" sz="1800" dirty="0" smtClean="0"/>
              <a:t> απαιτούν εύρος ζώνης συχνοτήτων </a:t>
            </a:r>
            <a:r>
              <a:rPr lang="el-GR" altLang="el-GR" sz="1800" b="1" dirty="0" smtClean="0"/>
              <a:t>διπλάσιο </a:t>
            </a:r>
            <a:r>
              <a:rPr lang="el-GR" altLang="el-GR" sz="1800" dirty="0" smtClean="0"/>
              <a:t>από το εύρος ζώνης του μηνύματος που επιθυμούμε να μεταδώσουμε.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Οι δύο πλευρικές ζώνες συχνοτήτων (άνω και κάτω πλευρική ζώνη) περιέχουν την ίδια ακριβώς πληροφορία, άρα για την εξασφάλιση της επικοινωνία αρκεί να χρησιμοποιηθεί η μια (οποιαδήποτε) από τις δύο ζώνες συχνοτήτων.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Η διαμόρφωση </a:t>
            </a:r>
            <a:r>
              <a:rPr lang="el-GR" altLang="el-GR" sz="1800" b="1" dirty="0" smtClean="0"/>
              <a:t>απλής πλευρικής ζώνης </a:t>
            </a:r>
            <a:r>
              <a:rPr lang="el-GR" altLang="el-GR" sz="1800" dirty="0" smtClean="0"/>
              <a:t>(</a:t>
            </a:r>
            <a:r>
              <a:rPr lang="en-US" altLang="el-GR" sz="1800" dirty="0" smtClean="0"/>
              <a:t>Single Side Band – SSB)</a:t>
            </a:r>
            <a:r>
              <a:rPr lang="el-GR" altLang="el-GR" sz="1800" dirty="0" smtClean="0"/>
              <a:t> έχει απαίτηση φάσματος </a:t>
            </a:r>
            <a:r>
              <a:rPr lang="el-GR" altLang="el-GR" sz="1800" b="1" dirty="0" smtClean="0"/>
              <a:t>ίση </a:t>
            </a:r>
            <a:r>
              <a:rPr lang="el-GR" altLang="el-GR" sz="1800" dirty="0" smtClean="0"/>
              <a:t>με το φάσμα του πληροφοριακού σήματος.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1800" dirty="0" smtClean="0"/>
              <a:t>Η </a:t>
            </a:r>
            <a:r>
              <a:rPr lang="en-US" altLang="el-GR" sz="1800" dirty="0" smtClean="0"/>
              <a:t>SSB </a:t>
            </a:r>
            <a:r>
              <a:rPr lang="el-GR" altLang="el-GR" sz="1800" dirty="0" smtClean="0"/>
              <a:t>είναι πιο πολύπλοκη στην υλοποίησή </a:t>
            </a:r>
            <a:r>
              <a:rPr lang="el-GR" altLang="el-GR" sz="1800" smtClean="0"/>
              <a:t>της. </a:t>
            </a:r>
            <a:endParaRPr lang="el-GR" altLang="el-GR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endParaRPr lang="el-GR" altLang="el-GR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619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Φάσμα Σημάτων </a:t>
            </a:r>
            <a:r>
              <a:rPr lang="en-US" altLang="el-GR" dirty="0" smtClean="0"/>
              <a:t>DSB</a:t>
            </a:r>
            <a:r>
              <a:rPr lang="el-GR" altLang="el-GR" dirty="0" smtClean="0"/>
              <a:t> και </a:t>
            </a:r>
            <a:r>
              <a:rPr lang="en-US" altLang="el-GR" dirty="0" smtClean="0"/>
              <a:t>SSB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600" dirty="0" err="1" smtClean="0"/>
                  <a:t>Μ(ω</a:t>
                </a:r>
                <a:r>
                  <a:rPr lang="el-GR" altLang="el-GR" sz="1600" dirty="0" smtClean="0"/>
                  <a:t>): Φάσμα πληροφοριακού σήματος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600" i="1" dirty="0" smtClean="0">
                            <a:latin typeface="Cambria Math"/>
                          </a:rPr>
                          <m:t>𝐷𝑆𝐵</m:t>
                        </m:r>
                      </m:sub>
                    </m:sSub>
                    <m:r>
                      <a:rPr lang="en-US" altLang="el-GR" sz="1600" i="1" dirty="0" smtClean="0">
                        <a:latin typeface="Cambria Math"/>
                      </a:rPr>
                      <m:t>(</m:t>
                    </m:r>
                    <m:r>
                      <a:rPr lang="el-GR" altLang="el-GR" sz="1600" i="1" dirty="0" smtClean="0">
                        <a:latin typeface="Cambria Math"/>
                      </a:rPr>
                      <m:t>𝜔</m:t>
                    </m:r>
                    <m:r>
                      <a:rPr lang="el-GR" altLang="el-GR" sz="16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600" dirty="0" smtClean="0"/>
                  <a:t>: </a:t>
                </a:r>
                <a:r>
                  <a:rPr lang="el-GR" altLang="el-GR" sz="1600" dirty="0" smtClean="0"/>
                  <a:t>Φάσμα διαμορφωμένου </a:t>
                </a:r>
                <a:r>
                  <a:rPr lang="en-US" altLang="el-GR" sz="1600" dirty="0" smtClean="0"/>
                  <a:t>DSB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05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600" b="0" i="1" dirty="0" smtClean="0">
                            <a:latin typeface="Cambria Math"/>
                          </a:rPr>
                          <m:t>𝑆</m:t>
                        </m:r>
                        <m:r>
                          <a:rPr lang="en-US" altLang="el-GR" sz="1600" i="1" dirty="0">
                            <a:latin typeface="Cambria Math"/>
                          </a:rPr>
                          <m:t>𝑆𝐵</m:t>
                        </m:r>
                      </m:sub>
                    </m:sSub>
                    <m:r>
                      <a:rPr lang="en-US" altLang="el-GR" sz="1600" i="1" dirty="0">
                        <a:latin typeface="Cambria Math"/>
                      </a:rPr>
                      <m:t>(</m:t>
                    </m:r>
                    <m:r>
                      <a:rPr lang="el-GR" altLang="el-GR" sz="1600" i="1" dirty="0">
                        <a:latin typeface="Cambria Math"/>
                      </a:rPr>
                      <m:t>𝜔</m:t>
                    </m:r>
                    <m:r>
                      <a:rPr lang="el-GR" altLang="el-GR" sz="16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600" dirty="0"/>
                  <a:t>: </a:t>
                </a:r>
                <a:r>
                  <a:rPr lang="el-GR" altLang="el-GR" sz="1600" dirty="0"/>
                  <a:t>Φάσμα διαμορφωμένου </a:t>
                </a:r>
                <a:r>
                  <a:rPr lang="en-US" altLang="el-GR" sz="1600" dirty="0" smtClean="0"/>
                  <a:t>SSB</a:t>
                </a:r>
                <a:r>
                  <a:rPr lang="el-GR" altLang="el-GR" sz="1600" dirty="0" smtClean="0"/>
                  <a:t> </a:t>
                </a:r>
                <a:br>
                  <a:rPr lang="el-GR" altLang="el-GR" sz="1600" dirty="0" smtClean="0"/>
                </a:br>
                <a:r>
                  <a:rPr lang="el-GR" altLang="el-GR" sz="1600" dirty="0" smtClean="0"/>
                  <a:t>(κάτω ζώνη)</a:t>
                </a: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600" i="1" dirty="0">
                            <a:latin typeface="Cambria Math"/>
                          </a:rPr>
                          <m:t>𝑆𝑆𝐵</m:t>
                        </m:r>
                      </m:sub>
                    </m:sSub>
                    <m:r>
                      <a:rPr lang="en-US" altLang="el-GR" sz="1600" i="1" dirty="0">
                        <a:latin typeface="Cambria Math"/>
                      </a:rPr>
                      <m:t>(</m:t>
                    </m:r>
                    <m:r>
                      <a:rPr lang="el-GR" altLang="el-GR" sz="1600" i="1" dirty="0">
                        <a:latin typeface="Cambria Math"/>
                      </a:rPr>
                      <m:t>𝜔</m:t>
                    </m:r>
                    <m:r>
                      <a:rPr lang="el-GR" altLang="el-GR" sz="16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600" dirty="0"/>
                  <a:t>: </a:t>
                </a:r>
                <a:r>
                  <a:rPr lang="el-GR" altLang="el-GR" sz="1600" dirty="0"/>
                  <a:t>Φάσμα διαμορφωμένου </a:t>
                </a:r>
                <a:r>
                  <a:rPr lang="en-US" altLang="el-GR" sz="1600" dirty="0" smtClean="0"/>
                  <a:t>SSB </a:t>
                </a:r>
                <a:r>
                  <a:rPr lang="el-GR" altLang="el-GR" sz="1600" dirty="0" smtClean="0"/>
                  <a:t/>
                </a:r>
                <a:br>
                  <a:rPr lang="el-GR" altLang="el-GR" sz="1600" dirty="0" smtClean="0"/>
                </a:br>
                <a:r>
                  <a:rPr lang="en-US" altLang="el-GR" sz="1600" dirty="0" smtClean="0"/>
                  <a:t>(</a:t>
                </a:r>
                <a:r>
                  <a:rPr lang="el-GR" altLang="el-GR" sz="1600" dirty="0" smtClean="0"/>
                  <a:t>άνω ζώνη)</a:t>
                </a: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370" b="-12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469" y="3789040"/>
            <a:ext cx="5481035" cy="2617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997" y="1052736"/>
            <a:ext cx="5473080" cy="258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74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altLang="el-GR" dirty="0"/>
              <a:t>Δημιουργία Σημάτων </a:t>
            </a:r>
            <a:r>
              <a:rPr lang="en-US" altLang="el-GR" dirty="0"/>
              <a:t>SSB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l-GR" altLang="el-GR" b="1" dirty="0"/>
              <a:t>Μέθοδος  Διευκρίνησης Συχνότητας</a:t>
            </a:r>
          </a:p>
          <a:p>
            <a:pPr>
              <a:spcBef>
                <a:spcPts val="600"/>
              </a:spcBef>
              <a:defRPr/>
            </a:pPr>
            <a:r>
              <a:rPr lang="el-GR" altLang="el-GR" b="1" dirty="0"/>
              <a:t>Μέθοδος Μετατόπισης </a:t>
            </a:r>
            <a:r>
              <a:rPr lang="el-GR" altLang="el-GR" b="1" dirty="0" smtClean="0"/>
              <a:t>Φάσης</a:t>
            </a:r>
            <a:endParaRPr lang="el-GR" altLang="el-G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0219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/>
              <a:t>Μέθοδος  Διευκρίνησης </a:t>
            </a:r>
            <a:r>
              <a:rPr lang="el-GR" altLang="el-GR" dirty="0" smtClean="0"/>
              <a:t>Συχνότητας (1/2)</a:t>
            </a:r>
            <a:endParaRPr lang="el-GR" alt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  <a:defRPr/>
            </a:pPr>
            <a:r>
              <a:rPr lang="el-GR" altLang="el-GR" sz="1800" dirty="0" smtClean="0"/>
              <a:t>Στη μέθοδο αυτή δημιουργούμε πρώτα ένα </a:t>
            </a:r>
            <a:r>
              <a:rPr lang="en-US" altLang="el-GR" sz="1800" dirty="0" smtClean="0"/>
              <a:t>DSB </a:t>
            </a:r>
            <a:r>
              <a:rPr lang="el-GR" altLang="el-GR" sz="1800" dirty="0" smtClean="0"/>
              <a:t>σήμα</a:t>
            </a:r>
            <a:r>
              <a:rPr lang="en-US" altLang="el-GR" sz="1800" dirty="0" smtClean="0"/>
              <a:t>, </a:t>
            </a:r>
            <a:r>
              <a:rPr lang="el-GR" altLang="el-GR" sz="1800" dirty="0" smtClean="0"/>
              <a:t>και στη συνέχεια με ένα </a:t>
            </a:r>
            <a:r>
              <a:rPr lang="el-GR" altLang="el-GR" sz="1800" dirty="0" err="1" smtClean="0"/>
              <a:t>ζωνοπερατό</a:t>
            </a:r>
            <a:r>
              <a:rPr lang="el-GR" altLang="el-GR" sz="1800" dirty="0" smtClean="0"/>
              <a:t> φίλτρο (</a:t>
            </a:r>
            <a:r>
              <a:rPr lang="en-US" altLang="el-GR" sz="1800" dirty="0" smtClean="0"/>
              <a:t>BPF)</a:t>
            </a:r>
            <a:r>
              <a:rPr lang="el-GR" altLang="el-GR" sz="1800" dirty="0" smtClean="0"/>
              <a:t> «κόβουμε» την μία από τις δύο πλευρικές ζώνες.</a:t>
            </a:r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endParaRPr lang="el-GR" altLang="el-GR" sz="1800" dirty="0" smtClean="0"/>
          </a:p>
          <a:p>
            <a:pPr marL="0" indent="0" algn="l">
              <a:spcBef>
                <a:spcPts val="600"/>
              </a:spcBef>
              <a:buNone/>
              <a:defRPr/>
            </a:pPr>
            <a:r>
              <a:rPr lang="el-GR" altLang="el-GR" sz="1800" dirty="0" smtClean="0"/>
              <a:t>Αν και φαινομενικά απλή αυτή η μέθοδος, πάσχει από το γεγονός ότι απαιτείται ένα </a:t>
            </a:r>
            <a:r>
              <a:rPr lang="el-GR" altLang="el-GR" sz="1800" dirty="0" err="1" smtClean="0"/>
              <a:t>ζωνοπερατό</a:t>
            </a:r>
            <a:r>
              <a:rPr lang="el-GR" altLang="el-GR" sz="1800" dirty="0" smtClean="0"/>
              <a:t> φίλτρο με απότομη καμπύλη φασματικής απόκρισης.</a:t>
            </a:r>
            <a:endParaRPr lang="en-US" alt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  <p:pic>
        <p:nvPicPr>
          <p:cNvPr id="3075" name="Picture 3" descr="C:\Users\User\Dropbox\1_ΤΕΙ_ΔΕ\1_ΜΑΘΗΜΑΤΑ\3_ΤΗΛΕΠΙΚΟΙΝΩΝΙΑΚΑ_ΣΥΣΤΗΜΑΤΑ_Ι\ΘΕΩΡΙΑ\1_Διδασκαλία_Μαθήματος\1_Διαφάνειες\HSU\ΣΧΗΜΑΤΑ_ΚΕΦ_2\SXHMA_2.7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62802"/>
            <a:ext cx="5400600" cy="246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08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/>
              <a:t>Μέθοδος  Διευκρίνησης </a:t>
            </a:r>
            <a:r>
              <a:rPr lang="el-GR" altLang="el-GR" dirty="0" smtClean="0"/>
              <a:t>Συχνότητας (2/2)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600" dirty="0" err="1"/>
                  <a:t>Μ(ω</a:t>
                </a:r>
                <a:r>
                  <a:rPr lang="el-GR" altLang="el-GR" sz="1600" dirty="0"/>
                  <a:t>): Φάσμα πληροφοριακού σήματος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600" i="1" dirty="0">
                            <a:latin typeface="Cambria Math"/>
                          </a:rPr>
                          <m:t>𝐷𝑆𝐵</m:t>
                        </m:r>
                      </m:sub>
                    </m:sSub>
                    <m:r>
                      <a:rPr lang="en-US" altLang="el-GR" sz="1600" i="1" dirty="0">
                        <a:latin typeface="Cambria Math"/>
                      </a:rPr>
                      <m:t>(</m:t>
                    </m:r>
                    <m:r>
                      <a:rPr lang="el-GR" altLang="el-GR" sz="1600" i="1" dirty="0">
                        <a:latin typeface="Cambria Math"/>
                      </a:rPr>
                      <m:t>𝜔</m:t>
                    </m:r>
                    <m:r>
                      <a:rPr lang="el-GR" altLang="el-GR" sz="16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600" dirty="0"/>
                  <a:t>: </a:t>
                </a:r>
                <a:r>
                  <a:rPr lang="el-GR" altLang="el-GR" sz="1600" dirty="0"/>
                  <a:t>Φάσμα διαμορφωμένου </a:t>
                </a:r>
                <a:r>
                  <a:rPr lang="en-US" altLang="el-GR" sz="1600" dirty="0"/>
                  <a:t>DSB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05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05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r>
                      <a:rPr lang="el-GR" altLang="el-GR" sz="1600" b="0" i="1" dirty="0" smtClean="0">
                        <a:latin typeface="Cambria Math"/>
                      </a:rPr>
                      <m:t>|</m:t>
                    </m:r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b="0" i="1" dirty="0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el-GR" sz="1600" b="0" i="1" dirty="0" smtClean="0">
                            <a:latin typeface="Cambria Math"/>
                          </a:rPr>
                          <m:t>𝐵𝑃𝐹</m:t>
                        </m:r>
                      </m:sub>
                    </m:sSub>
                    <m:d>
                      <m:d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altLang="el-GR" sz="16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altLang="el-GR" sz="1600" b="0" i="1" dirty="0" smtClean="0">
                        <a:latin typeface="Cambria Math"/>
                      </a:rPr>
                      <m:t>|</m:t>
                    </m:r>
                  </m:oMath>
                </a14:m>
                <a:r>
                  <a:rPr lang="en-US" altLang="el-GR" sz="1600" dirty="0"/>
                  <a:t>: </a:t>
                </a:r>
                <a:r>
                  <a:rPr lang="el-GR" altLang="el-GR" sz="1600" dirty="0" smtClean="0"/>
                  <a:t>Μέτρο της απόκρισης</a:t>
                </a:r>
                <a:br>
                  <a:rPr lang="el-GR" altLang="el-GR" sz="1600" dirty="0" smtClean="0"/>
                </a:br>
                <a:r>
                  <a:rPr lang="el-GR" altLang="el-GR" sz="1600" dirty="0" smtClean="0"/>
                  <a:t>συχνότητας</a:t>
                </a:r>
                <a:r>
                  <a:rPr lang="el-GR" altLang="el-GR" sz="1600" dirty="0"/>
                  <a:t> </a:t>
                </a:r>
                <a:r>
                  <a:rPr lang="el-GR" altLang="el-GR" sz="1600" dirty="0" err="1" smtClean="0"/>
                  <a:t>ζωνοδιαβατού</a:t>
                </a:r>
                <a:r>
                  <a:rPr lang="el-GR" altLang="el-GR" sz="1600" dirty="0" smtClean="0"/>
                  <a:t> φίλτρου</a:t>
                </a: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05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600" i="1" dirty="0">
                            <a:latin typeface="Cambria Math"/>
                          </a:rPr>
                          <m:t>𝑆𝑆𝐵</m:t>
                        </m:r>
                      </m:sub>
                    </m:sSub>
                    <m:r>
                      <a:rPr lang="en-US" altLang="el-GR" sz="1600" i="1" dirty="0">
                        <a:latin typeface="Cambria Math"/>
                      </a:rPr>
                      <m:t>(</m:t>
                    </m:r>
                    <m:r>
                      <a:rPr lang="el-GR" altLang="el-GR" sz="1600" i="1" dirty="0">
                        <a:latin typeface="Cambria Math"/>
                      </a:rPr>
                      <m:t>𝜔</m:t>
                    </m:r>
                    <m:r>
                      <a:rPr lang="el-GR" altLang="el-GR" sz="16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600" dirty="0"/>
                  <a:t>: </a:t>
                </a:r>
                <a:r>
                  <a:rPr lang="el-GR" altLang="el-GR" sz="1600" dirty="0"/>
                  <a:t>Φάσμα διαμορφωμένου </a:t>
                </a:r>
                <a:r>
                  <a:rPr lang="en-US" altLang="el-GR" sz="1600" dirty="0"/>
                  <a:t>SSB </a:t>
                </a:r>
                <a:r>
                  <a:rPr lang="el-GR" altLang="el-GR" sz="1600" dirty="0"/>
                  <a:t/>
                </a:r>
                <a:br>
                  <a:rPr lang="el-GR" altLang="el-GR" sz="1600" dirty="0"/>
                </a:br>
                <a:r>
                  <a:rPr lang="en-US" altLang="el-GR" sz="1600" dirty="0" smtClean="0"/>
                  <a:t>(</a:t>
                </a:r>
                <a:r>
                  <a:rPr lang="el-GR" altLang="el-GR" sz="1600" dirty="0" smtClean="0"/>
                  <a:t>άνω ζώνη</a:t>
                </a:r>
                <a:r>
                  <a:rPr lang="el-GR" altLang="el-GR" sz="1600" dirty="0"/>
                  <a:t>)</a:t>
                </a: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370" b="-319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p:pic>
        <p:nvPicPr>
          <p:cNvPr id="3074" name="Picture 2" descr="C:\Users\User\Dropbox\1_ΤΕΙ_ΔΕ\1_ΜΑΘΗΜΑΤΑ\3_ΤΗΛΕΠΙΚΟΙΝΩΝΙΑΚΑ_ΣΥΣΤΗΜΑΤΑ_Ι\ΘΕΩΡΙΑ\1_Διδασκαλία_Μαθήματος\1_Διαφάνειες\HSU\ΣΧΗΜΑΤΑ_ΚΕΦ_2\SXHMA_2.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212482"/>
            <a:ext cx="5544616" cy="552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1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spcBef>
                <a:spcPts val="600"/>
              </a:spcBef>
              <a:defRPr/>
            </a:pPr>
            <a:r>
              <a:rPr lang="el-GR" altLang="el-GR" dirty="0"/>
              <a:t>Μέθοδος Μετατόπισης </a:t>
            </a:r>
            <a:r>
              <a:rPr lang="el-GR" altLang="el-GR" dirty="0" smtClean="0"/>
              <a:t>Φάσης (1/2)</a:t>
            </a:r>
            <a:endParaRPr lang="el-GR" alt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pic>
        <p:nvPicPr>
          <p:cNvPr id="4099" name="Picture 3" descr="C:\Users\User\Dropbox\1_ΤΕΙ_ΔΕ\1_ΜΑΘΗΜΑΤΑ\3_ΤΗΛΕΠΙΚΟΙΝΩΝΙΑΚΑ_ΣΥΣΤΗΜΑΤΑ_Ι\ΘΕΩΡΙΑ\1_Διδασκαλία_Μαθήματος\1_Διαφάνειες\HSU\ΣΧΗΜΑΤΑ_ΚΕΦ_2\SXHMA_2.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4565"/>
            <a:ext cx="7876989" cy="41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97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22784</TotalTime>
  <Words>1357</Words>
  <Application>Microsoft Office PowerPoint</Application>
  <PresentationFormat>On-screen Show (4:3)</PresentationFormat>
  <Paragraphs>295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Τηλεπικοινωνιακά Συστήματα Ι</vt:lpstr>
      <vt:lpstr>Ατζέντα</vt:lpstr>
      <vt:lpstr>Διαμόρφωση Απλής Πλευρικής Ζώνης</vt:lpstr>
      <vt:lpstr>Εισαγωγή</vt:lpstr>
      <vt:lpstr>Φάσμα Σημάτων DSB και SSB</vt:lpstr>
      <vt:lpstr>Δημιουργία Σημάτων SSB</vt:lpstr>
      <vt:lpstr>Μέθοδος  Διευκρίνησης Συχνότητας (1/2)</vt:lpstr>
      <vt:lpstr>Μέθοδος  Διευκρίνησης Συχνότητας (2/2)</vt:lpstr>
      <vt:lpstr>Μέθοδος Μετατόπισης Φάσης (1/2)</vt:lpstr>
      <vt:lpstr>Μέθοδος Μετατόπισης Φάσης (2/2)</vt:lpstr>
      <vt:lpstr>Αποδιαμόρφωση Σημάτων SSB</vt:lpstr>
      <vt:lpstr>Σύμφωνη Ανίχνευση (1/2)</vt:lpstr>
      <vt:lpstr>Σύμφωνη Ανίχνευση (2/2)</vt:lpstr>
      <vt:lpstr>Μέθοδος Μετατόπισης Φάσης (1/2)</vt:lpstr>
      <vt:lpstr>Μέθοδος Μετατόπισης Φάσης (2/2)</vt:lpstr>
      <vt:lpstr>Διαμόρφωση Υπολειπόμενης Πλευρικής Ζώνης</vt:lpstr>
      <vt:lpstr>Ορισμός</vt:lpstr>
      <vt:lpstr>Δημιουργία Σημάτων VSB</vt:lpstr>
      <vt:lpstr>Φάσμα Σήματος VSB</vt:lpstr>
      <vt:lpstr>Αποδιαμόρφωση Σημάτων VSB (1/2)</vt:lpstr>
      <vt:lpstr>Αποδιαμόρφωση Σημάτων VSB (2/2)</vt:lpstr>
      <vt:lpstr>Μετατόπιση και Μίξη Συχνοτήτων</vt:lpstr>
      <vt:lpstr>Μετατόπιση και Μίξη Συχνοτήτων</vt:lpstr>
      <vt:lpstr>Πολυπλεξία Διαίρεσης Συχνοτήτων</vt:lpstr>
      <vt:lpstr>Πολυπλεξία Διαίρεσης Συχνοτήτων</vt:lpstr>
      <vt:lpstr>Πολυπλεξία Διαίρεσης Συχνοτήτων</vt:lpstr>
      <vt:lpstr>Άσκηση 1</vt:lpstr>
      <vt:lpstr>Άσκηση 1 (συνέχεια)</vt:lpstr>
      <vt:lpstr>Άσκηση 1 (συνέχεια)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854</cp:revision>
  <cp:lastPrinted>2018-07-19T14:59:58Z</cp:lastPrinted>
  <dcterms:created xsi:type="dcterms:W3CDTF">2012-03-18T08:27:36Z</dcterms:created>
  <dcterms:modified xsi:type="dcterms:W3CDTF">2018-07-19T15:00:06Z</dcterms:modified>
</cp:coreProperties>
</file>