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2"/>
  </p:notesMasterIdLst>
  <p:sldIdLst>
    <p:sldId id="369" r:id="rId2"/>
    <p:sldId id="288" r:id="rId3"/>
    <p:sldId id="289" r:id="rId4"/>
    <p:sldId id="290" r:id="rId5"/>
    <p:sldId id="375" r:id="rId6"/>
    <p:sldId id="294" r:id="rId7"/>
    <p:sldId id="293" r:id="rId8"/>
    <p:sldId id="295" r:id="rId9"/>
    <p:sldId id="292" r:id="rId10"/>
    <p:sldId id="291" r:id="rId11"/>
    <p:sldId id="296" r:id="rId12"/>
    <p:sldId id="297" r:id="rId13"/>
    <p:sldId id="299" r:id="rId14"/>
    <p:sldId id="367" r:id="rId15"/>
    <p:sldId id="368" r:id="rId16"/>
    <p:sldId id="365" r:id="rId17"/>
    <p:sldId id="300" r:id="rId18"/>
    <p:sldId id="366" r:id="rId19"/>
    <p:sldId id="301" r:id="rId20"/>
    <p:sldId id="302" r:id="rId21"/>
    <p:sldId id="303" r:id="rId22"/>
    <p:sldId id="372" r:id="rId23"/>
    <p:sldId id="371" r:id="rId24"/>
    <p:sldId id="370" r:id="rId25"/>
    <p:sldId id="373" r:id="rId26"/>
    <p:sldId id="374" r:id="rId27"/>
    <p:sldId id="298" r:id="rId28"/>
    <p:sldId id="304" r:id="rId29"/>
    <p:sldId id="376" r:id="rId30"/>
    <p:sldId id="268"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FF"/>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22" y="58"/>
      </p:cViewPr>
      <p:guideLst>
        <p:guide orient="horz" pos="2160"/>
        <p:guide pos="2880"/>
      </p:guideLst>
    </p:cSldViewPr>
  </p:slideViewPr>
  <p:notesTextViewPr>
    <p:cViewPr>
      <p:scale>
        <a:sx n="1" d="1"/>
        <a:sy n="1" d="1"/>
      </p:scale>
      <p:origin x="0" y="0"/>
    </p:cViewPr>
  </p:notesTextViewPr>
  <p:sorterViewPr>
    <p:cViewPr>
      <p:scale>
        <a:sx n="100" d="100"/>
        <a:sy n="100" d="100"/>
      </p:scale>
      <p:origin x="0" y="499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A88551-40FA-4EA3-B938-F0C5599B9C3F}" type="datetimeFigureOut">
              <a:rPr lang="el-GR" smtClean="0"/>
              <a:t>21/3/2023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CD09E9-E8D7-4CAC-8641-E170B1773F6B}" type="slidenum">
              <a:rPr lang="el-GR" smtClean="0"/>
              <a:t>‹#›</a:t>
            </a:fld>
            <a:endParaRPr lang="el-GR"/>
          </a:p>
        </p:txBody>
      </p:sp>
    </p:spTree>
    <p:extLst>
      <p:ext uri="{BB962C8B-B14F-4D97-AF65-F5344CB8AC3E}">
        <p14:creationId xmlns:p14="http://schemas.microsoft.com/office/powerpoint/2010/main" val="1410950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Transgression</a:t>
            </a:r>
            <a:r>
              <a:rPr lang="el-GR" dirty="0"/>
              <a:t>: παράβαση</a:t>
            </a:r>
            <a:r>
              <a:rPr lang="en-US" dirty="0"/>
              <a:t>, indulgent: </a:t>
            </a:r>
            <a:r>
              <a:rPr lang="el-GR" dirty="0"/>
              <a:t>επιεικής, </a:t>
            </a:r>
            <a:r>
              <a:rPr lang="en-US" dirty="0"/>
              <a:t>authoritative: </a:t>
            </a:r>
            <a:r>
              <a:rPr lang="el-GR" dirty="0"/>
              <a:t>εξουσιαστικός, </a:t>
            </a:r>
            <a:r>
              <a:rPr lang="en-US" dirty="0"/>
              <a:t>uninvolved: </a:t>
            </a:r>
            <a:r>
              <a:rPr lang="el-GR" dirty="0"/>
              <a:t>αμέτοχος, </a:t>
            </a:r>
            <a:r>
              <a:rPr lang="en-US" dirty="0" err="1"/>
              <a:t>authoritatiran</a:t>
            </a:r>
            <a:r>
              <a:rPr lang="en-US" dirty="0"/>
              <a:t>: </a:t>
            </a:r>
            <a:r>
              <a:rPr lang="el-GR" dirty="0"/>
              <a:t>απολυταρχικός</a:t>
            </a:r>
          </a:p>
          <a:p>
            <a:endParaRPr lang="en-US" dirty="0"/>
          </a:p>
        </p:txBody>
      </p:sp>
      <p:sp>
        <p:nvSpPr>
          <p:cNvPr id="4" name="Slide Number Placeholder 3"/>
          <p:cNvSpPr>
            <a:spLocks noGrp="1"/>
          </p:cNvSpPr>
          <p:nvPr>
            <p:ph type="sldNum" sz="quarter" idx="5"/>
          </p:nvPr>
        </p:nvSpPr>
        <p:spPr/>
        <p:txBody>
          <a:bodyPr/>
          <a:lstStyle/>
          <a:p>
            <a:fld id="{A2CD09E9-E8D7-4CAC-8641-E170B1773F6B}" type="slidenum">
              <a:rPr lang="el-GR" smtClean="0"/>
              <a:t>16</a:t>
            </a:fld>
            <a:endParaRPr lang="el-GR"/>
          </a:p>
        </p:txBody>
      </p:sp>
    </p:spTree>
    <p:extLst>
      <p:ext uri="{BB962C8B-B14F-4D97-AF65-F5344CB8AC3E}">
        <p14:creationId xmlns:p14="http://schemas.microsoft.com/office/powerpoint/2010/main" val="3626483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713FA75-E905-4797-8FA0-E9ADAE17AE5E}" type="datetimeFigureOut">
              <a:rPr lang="el-GR" smtClean="0"/>
              <a:t>21/3/2023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13FA75-E905-4797-8FA0-E9ADAE17AE5E}" type="datetimeFigureOut">
              <a:rPr lang="el-GR" smtClean="0"/>
              <a:t>21/3/2023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713FA75-E905-4797-8FA0-E9ADAE17AE5E}" type="datetimeFigureOut">
              <a:rPr lang="el-GR" smtClean="0"/>
              <a:t>21/3/2023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DD593B-A452-4DB1-9840-3CE14676FA24}" type="slidenum">
              <a:rPr lang="el-GR" smtClean="0"/>
              <a:t>‹#›</a:t>
            </a:fld>
            <a:endParaRPr lang="el-G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13FA75-E905-4797-8FA0-E9ADAE17AE5E}" type="datetimeFigureOut">
              <a:rPr lang="el-GR" smtClean="0"/>
              <a:t>21/3/2023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DD593B-A452-4DB1-9840-3CE14676FA24}" type="slidenum">
              <a:rPr lang="el-GR" smtClean="0"/>
              <a:t>‹#›</a:t>
            </a:fld>
            <a:endParaRPr lang="el-GR"/>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13FA75-E905-4797-8FA0-E9ADAE17AE5E}" type="datetimeFigureOut">
              <a:rPr lang="el-GR" smtClean="0"/>
              <a:t>21/3/2023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7713FA75-E905-4797-8FA0-E9ADAE17AE5E}" type="datetimeFigureOut">
              <a:rPr lang="el-GR" smtClean="0"/>
              <a:t>21/3/2023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8DD593B-A452-4DB1-9840-3CE14676FA24}" type="slidenum">
              <a:rPr lang="el-GR" smtClean="0"/>
              <a:t>‹#›</a:t>
            </a:fld>
            <a:endParaRPr lang="el-GR"/>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713FA75-E905-4797-8FA0-E9ADAE17AE5E}" type="datetimeFigureOut">
              <a:rPr lang="el-GR" smtClean="0"/>
              <a:t>21/3/2023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13FA75-E905-4797-8FA0-E9ADAE17AE5E}" type="datetimeFigureOut">
              <a:rPr lang="el-GR" smtClean="0"/>
              <a:t>21/3/2023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713FA75-E905-4797-8FA0-E9ADAE17AE5E}" type="datetimeFigureOut">
              <a:rPr lang="el-GR" smtClean="0"/>
              <a:t>21/3/2023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713FA75-E905-4797-8FA0-E9ADAE17AE5E}" type="datetimeFigureOut">
              <a:rPr lang="el-GR" smtClean="0"/>
              <a:t>21/3/2023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8DD593B-A452-4DB1-9840-3CE14676FA24}" type="slidenum">
              <a:rPr lang="el-GR" smtClean="0"/>
              <a:t>‹#›</a:t>
            </a:fld>
            <a:endParaRPr lang="el-G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13FA75-E905-4797-8FA0-E9ADAE17AE5E}" type="datetimeFigureOut">
              <a:rPr lang="el-GR" smtClean="0"/>
              <a:t>21/3/2023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8DD593B-A452-4DB1-9840-3CE14676FA24}" type="slidenum">
              <a:rPr lang="el-GR" smtClean="0"/>
              <a:t>‹#›</a:t>
            </a:fld>
            <a:endParaRPr lang="el-G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713FA75-E905-4797-8FA0-E9ADAE17AE5E}" type="datetimeFigureOut">
              <a:rPr lang="el-GR" smtClean="0"/>
              <a:t>21/3/2023</a:t>
            </a:fld>
            <a:endParaRPr lang="el-G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l-G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8DD593B-A452-4DB1-9840-3CE14676FA24}" type="slidenum">
              <a:rPr lang="el-GR" smtClean="0"/>
              <a:t>‹#›</a:t>
            </a:fld>
            <a:endParaRPr lang="el-G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kallipos.g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92040" y="2320038"/>
            <a:ext cx="3960440" cy="1284943"/>
          </a:xfrm>
        </p:spPr>
        <p:txBody>
          <a:bodyPr>
            <a:noAutofit/>
          </a:bodyPr>
          <a:lstStyle/>
          <a:p>
            <a:pPr algn="ctr">
              <a:spcBef>
                <a:spcPts val="1800"/>
              </a:spcBef>
              <a:spcAft>
                <a:spcPts val="1800"/>
              </a:spcAft>
            </a:pPr>
            <a:r>
              <a:rPr lang="el-GR" sz="2600" b="1" dirty="0">
                <a:solidFill>
                  <a:srgbClr val="FFFF99"/>
                </a:solidFill>
                <a:effectLst>
                  <a:outerShdw blurRad="38100" dist="38100" dir="2700000" algn="tl">
                    <a:srgbClr val="000000">
                      <a:alpha val="43137"/>
                    </a:srgbClr>
                  </a:outerShdw>
                </a:effectLst>
              </a:rPr>
              <a:t>ΤΡΟΦΙΚΗ ΕΠΙΛΟΓΗ ΠΑΙΔΙΩΝ</a:t>
            </a:r>
            <a:endParaRPr lang="el-GR" sz="2400" b="1" dirty="0">
              <a:solidFill>
                <a:srgbClr val="FFFFCC"/>
              </a:solidFill>
              <a:effectLst>
                <a:outerShdw blurRad="38100" dist="38100" dir="2700000" algn="tl">
                  <a:srgbClr val="000000">
                    <a:alpha val="43137"/>
                  </a:srgbClr>
                </a:outerShdw>
              </a:effectLst>
            </a:endParaRPr>
          </a:p>
        </p:txBody>
      </p:sp>
      <p:sp>
        <p:nvSpPr>
          <p:cNvPr id="3" name="Υπότιτλος 2"/>
          <p:cNvSpPr>
            <a:spLocks noGrp="1"/>
          </p:cNvSpPr>
          <p:nvPr>
            <p:ph type="subTitle" idx="1"/>
          </p:nvPr>
        </p:nvSpPr>
        <p:spPr>
          <a:xfrm>
            <a:off x="179512" y="6021288"/>
            <a:ext cx="3672408" cy="684565"/>
          </a:xfrm>
        </p:spPr>
        <p:txBody>
          <a:bodyPr>
            <a:normAutofit/>
          </a:bodyPr>
          <a:lstStyle/>
          <a:p>
            <a:pPr algn="l"/>
            <a:r>
              <a:rPr lang="el-GR" sz="1600" dirty="0">
                <a:solidFill>
                  <a:srgbClr val="333399"/>
                </a:solidFill>
              </a:rPr>
              <a:t>Ευαγγελία </a:t>
            </a:r>
            <a:r>
              <a:rPr lang="el-GR" sz="1600" dirty="0" err="1">
                <a:solidFill>
                  <a:srgbClr val="333399"/>
                </a:solidFill>
              </a:rPr>
              <a:t>Φάππα</a:t>
            </a:r>
            <a:endParaRPr lang="el-GR" sz="1600" dirty="0">
              <a:solidFill>
                <a:srgbClr val="333399"/>
              </a:solidFill>
            </a:endParaRPr>
          </a:p>
          <a:p>
            <a:pPr algn="l"/>
            <a:r>
              <a:rPr lang="el-GR" sz="1600" dirty="0">
                <a:solidFill>
                  <a:srgbClr val="333399"/>
                </a:solidFill>
              </a:rPr>
              <a:t>Διαιτολόγος – Διατροφολόγος, </a:t>
            </a:r>
            <a:r>
              <a:rPr lang="en-US" sz="1600" dirty="0">
                <a:solidFill>
                  <a:srgbClr val="333399"/>
                </a:solidFill>
              </a:rPr>
              <a:t>PhD</a:t>
            </a:r>
            <a:endParaRPr lang="el-GR" sz="1600" dirty="0">
              <a:solidFill>
                <a:srgbClr val="333399"/>
              </a:solidFill>
            </a:endParaRPr>
          </a:p>
        </p:txBody>
      </p:sp>
      <p:sp>
        <p:nvSpPr>
          <p:cNvPr id="9" name="Τίτλος 1"/>
          <p:cNvSpPr txBox="1">
            <a:spLocks/>
          </p:cNvSpPr>
          <p:nvPr/>
        </p:nvSpPr>
        <p:spPr>
          <a:xfrm>
            <a:off x="323528" y="404664"/>
            <a:ext cx="4248472" cy="864096"/>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l-GR" sz="2400" dirty="0">
                <a:solidFill>
                  <a:srgbClr val="FFFFFF"/>
                </a:solidFill>
              </a:rPr>
              <a:t>ΔΙΑΤΡΟΦΙΚΗ ΣΥΜΒΟΥΛΕΥΤΙΚΗ</a:t>
            </a:r>
          </a:p>
          <a:p>
            <a:pPr algn="ctr"/>
            <a:r>
              <a:rPr lang="el-GR" sz="2400">
                <a:solidFill>
                  <a:srgbClr val="FFFFFF"/>
                </a:solidFill>
              </a:rPr>
              <a:t>ΕΔΔ4042</a:t>
            </a:r>
            <a:endParaRPr lang="el-GR" sz="2400" dirty="0">
              <a:solidFill>
                <a:srgbClr val="FFFFFF"/>
              </a:solidFill>
            </a:endParaRPr>
          </a:p>
        </p:txBody>
      </p:sp>
      <p:pic>
        <p:nvPicPr>
          <p:cNvPr id="4" name="Picture 3">
            <a:extLst>
              <a:ext uri="{FF2B5EF4-FFF2-40B4-BE49-F238E27FC236}">
                <a16:creationId xmlns:a16="http://schemas.microsoft.com/office/drawing/2014/main" id="{2F57BA15-18F2-4C1D-92A3-E7D4C50700AD}"/>
              </a:ext>
            </a:extLst>
          </p:cNvPr>
          <p:cNvPicPr>
            <a:picLocks noChangeAspect="1"/>
          </p:cNvPicPr>
          <p:nvPr/>
        </p:nvPicPr>
        <p:blipFill>
          <a:blip r:embed="rId2"/>
          <a:stretch>
            <a:fillRect/>
          </a:stretch>
        </p:blipFill>
        <p:spPr>
          <a:xfrm>
            <a:off x="8335754" y="188640"/>
            <a:ext cx="607345" cy="615553"/>
          </a:xfrm>
          <a:prstGeom prst="rect">
            <a:avLst/>
          </a:prstGeom>
          <a:solidFill>
            <a:schemeClr val="bg1"/>
          </a:solidFill>
        </p:spPr>
      </p:pic>
      <p:sp>
        <p:nvSpPr>
          <p:cNvPr id="5" name="TextBox 4">
            <a:extLst>
              <a:ext uri="{FF2B5EF4-FFF2-40B4-BE49-F238E27FC236}">
                <a16:creationId xmlns:a16="http://schemas.microsoft.com/office/drawing/2014/main" id="{BFED54EE-9201-4143-A34B-DAF7B79DD65F}"/>
              </a:ext>
            </a:extLst>
          </p:cNvPr>
          <p:cNvSpPr txBox="1"/>
          <p:nvPr/>
        </p:nvSpPr>
        <p:spPr>
          <a:xfrm>
            <a:off x="5364088" y="188640"/>
            <a:ext cx="3024336" cy="615553"/>
          </a:xfrm>
          <a:prstGeom prst="rect">
            <a:avLst/>
          </a:prstGeom>
          <a:solidFill>
            <a:schemeClr val="bg1"/>
          </a:solidFill>
        </p:spPr>
        <p:txBody>
          <a:bodyPr wrap="square" rtlCol="0">
            <a:spAutoFit/>
          </a:bodyPr>
          <a:lstStyle/>
          <a:p>
            <a:pPr algn="r"/>
            <a:r>
              <a:rPr lang="el-GR" sz="1700" dirty="0"/>
              <a:t>ΤΜΗΜΑ ΕΠΙΣΤΗΜΗΣ ΔΙΑΤΡΟΦΗΣ ΚΑΙ ΔΙΑΙΤΟΛΟΓΙΑΣ</a:t>
            </a:r>
            <a:endParaRPr lang="en-US" sz="1700" dirty="0"/>
          </a:p>
        </p:txBody>
      </p:sp>
      <p:pic>
        <p:nvPicPr>
          <p:cNvPr id="6" name="Εικόνα 4">
            <a:extLst>
              <a:ext uri="{FF2B5EF4-FFF2-40B4-BE49-F238E27FC236}">
                <a16:creationId xmlns:a16="http://schemas.microsoft.com/office/drawing/2014/main" id="{F5177469-5722-4D21-9CEA-A588C4106C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5408" y="1844824"/>
            <a:ext cx="3906592" cy="266429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759833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148064" y="2825571"/>
            <a:ext cx="3312368" cy="3123709"/>
          </a:xfrm>
        </p:spPr>
        <p:txBody>
          <a:bodyPr/>
          <a:lstStyle/>
          <a:p>
            <a:r>
              <a:rPr lang="el-GR" dirty="0">
                <a:solidFill>
                  <a:schemeClr val="tx1"/>
                </a:solidFill>
              </a:rPr>
              <a:t>Τα παιδιά θα προτιμήσουν τα τρόφιμα στα οποία έχουν πρόσβαση &amp; τα οποία είναι διαθέσιμα με εύκολο τρόπο. </a:t>
            </a:r>
          </a:p>
          <a:p>
            <a:endParaRPr lang="el-GR" dirty="0">
              <a:solidFill>
                <a:schemeClr val="tx1"/>
              </a:solidFill>
            </a:endParaRPr>
          </a:p>
          <a:p>
            <a:endParaRPr lang="el-GR" dirty="0">
              <a:solidFill>
                <a:schemeClr val="tx1"/>
              </a:solidFill>
            </a:endParaRPr>
          </a:p>
        </p:txBody>
      </p:sp>
      <p:sp>
        <p:nvSpPr>
          <p:cNvPr id="2" name="Τίτλος 1"/>
          <p:cNvSpPr>
            <a:spLocks noGrp="1"/>
          </p:cNvSpPr>
          <p:nvPr>
            <p:ph type="title"/>
          </p:nvPr>
        </p:nvSpPr>
        <p:spPr/>
        <p:txBody>
          <a:bodyPr>
            <a:normAutofit/>
          </a:bodyPr>
          <a:lstStyle/>
          <a:p>
            <a:r>
              <a:rPr lang="el-GR" sz="3200" b="1" dirty="0">
                <a:solidFill>
                  <a:schemeClr val="bg1"/>
                </a:solidFill>
              </a:rPr>
              <a:t>Πρόσβαση σε τρόφιμα &amp; διαθεσιμότητα τροφίμων</a:t>
            </a:r>
          </a:p>
        </p:txBody>
      </p:sp>
      <p:pic>
        <p:nvPicPr>
          <p:cNvPr id="921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8084" t="8778" r="8682" b="7989"/>
          <a:stretch/>
        </p:blipFill>
        <p:spPr bwMode="auto">
          <a:xfrm>
            <a:off x="179512" y="2204864"/>
            <a:ext cx="4536504" cy="45365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7203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72067" y="2420888"/>
            <a:ext cx="7660373" cy="3450696"/>
          </a:xfrm>
        </p:spPr>
        <p:txBody>
          <a:bodyPr>
            <a:normAutofit/>
          </a:bodyPr>
          <a:lstStyle/>
          <a:p>
            <a:r>
              <a:rPr lang="el-GR" sz="2200" dirty="0">
                <a:solidFill>
                  <a:schemeClr val="tx1"/>
                </a:solidFill>
              </a:rPr>
              <a:t>Πρότυπα</a:t>
            </a:r>
          </a:p>
          <a:p>
            <a:endParaRPr lang="el-GR" sz="2200" dirty="0">
              <a:solidFill>
                <a:schemeClr val="tx1"/>
              </a:solidFill>
            </a:endParaRPr>
          </a:p>
          <a:p>
            <a:r>
              <a:rPr lang="el-GR" sz="2200" dirty="0">
                <a:solidFill>
                  <a:schemeClr val="tx1"/>
                </a:solidFill>
              </a:rPr>
              <a:t>Υπεύθυνοι για τη διαθεσιμότητα τροφίμων &amp; προσβασιμότητα σε τρόφιμα</a:t>
            </a:r>
          </a:p>
          <a:p>
            <a:endParaRPr lang="el-GR" sz="2200" dirty="0">
              <a:solidFill>
                <a:schemeClr val="tx1"/>
              </a:solidFill>
            </a:endParaRPr>
          </a:p>
          <a:p>
            <a:r>
              <a:rPr lang="el-GR" sz="2200" dirty="0">
                <a:solidFill>
                  <a:schemeClr val="tx1"/>
                </a:solidFill>
              </a:rPr>
              <a:t>Πρακτικές &amp; στυλ γονέων για τον έλεγχο της τροφής των παιδιών</a:t>
            </a:r>
            <a:r>
              <a:rPr lang="en-US" sz="2200" dirty="0">
                <a:solidFill>
                  <a:schemeClr val="tx1"/>
                </a:solidFill>
              </a:rPr>
              <a:t> (parental feeding styles, parental feeding practices)</a:t>
            </a:r>
            <a:endParaRPr lang="el-GR" sz="2200" dirty="0">
              <a:solidFill>
                <a:schemeClr val="tx1"/>
              </a:solidFill>
            </a:endParaRPr>
          </a:p>
        </p:txBody>
      </p:sp>
      <p:sp>
        <p:nvSpPr>
          <p:cNvPr id="2" name="Τίτλος 1"/>
          <p:cNvSpPr>
            <a:spLocks noGrp="1"/>
          </p:cNvSpPr>
          <p:nvPr>
            <p:ph type="title"/>
          </p:nvPr>
        </p:nvSpPr>
        <p:spPr>
          <a:xfrm>
            <a:off x="1075648" y="692696"/>
            <a:ext cx="7024744" cy="601136"/>
          </a:xfrm>
        </p:spPr>
        <p:txBody>
          <a:bodyPr>
            <a:normAutofit fontScale="90000"/>
          </a:bodyPr>
          <a:lstStyle/>
          <a:p>
            <a:r>
              <a:rPr lang="el-GR" b="1" dirty="0">
                <a:solidFill>
                  <a:schemeClr val="bg1"/>
                </a:solidFill>
              </a:rPr>
              <a:t>Επίδραση γονέα</a:t>
            </a:r>
          </a:p>
        </p:txBody>
      </p:sp>
      <p:pic>
        <p:nvPicPr>
          <p:cNvPr id="4" name="Εικόνα 3"/>
          <p:cNvPicPr>
            <a:picLocks noChangeAspect="1"/>
          </p:cNvPicPr>
          <p:nvPr/>
        </p:nvPicPr>
        <p:blipFill rotWithShape="1">
          <a:blip r:embed="rId2">
            <a:extLst>
              <a:ext uri="{28A0092B-C50C-407E-A947-70E740481C1C}">
                <a14:useLocalDpi xmlns:a14="http://schemas.microsoft.com/office/drawing/2010/main" val="0"/>
              </a:ext>
            </a:extLst>
          </a:blip>
          <a:srcRect b="3705"/>
          <a:stretch/>
        </p:blipFill>
        <p:spPr>
          <a:xfrm>
            <a:off x="6763696" y="5085184"/>
            <a:ext cx="2079136" cy="1624216"/>
          </a:xfrm>
          <a:prstGeom prst="rect">
            <a:avLst/>
          </a:prstGeom>
          <a:ln>
            <a:noFill/>
          </a:ln>
          <a:effectLst>
            <a:softEdge rad="112500"/>
          </a:effectLst>
        </p:spPr>
      </p:pic>
    </p:spTree>
    <p:extLst>
      <p:ext uri="{BB962C8B-B14F-4D97-AF65-F5344CB8AC3E}">
        <p14:creationId xmlns:p14="http://schemas.microsoft.com/office/powerpoint/2010/main" val="81005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1520" y="2348880"/>
            <a:ext cx="8640960" cy="4104456"/>
          </a:xfrm>
        </p:spPr>
        <p:txBody>
          <a:bodyPr>
            <a:normAutofit fontScale="85000" lnSpcReduction="20000"/>
          </a:bodyPr>
          <a:lstStyle/>
          <a:p>
            <a:pPr algn="just"/>
            <a:r>
              <a:rPr lang="el-GR" dirty="0">
                <a:solidFill>
                  <a:schemeClr val="tx1"/>
                </a:solidFill>
              </a:rPr>
              <a:t>Οι γονείς επηρεάζουν μέσω της λειτουργίας τους ως πρότυπα.</a:t>
            </a:r>
          </a:p>
          <a:p>
            <a:pPr algn="just"/>
            <a:endParaRPr lang="el-GR" dirty="0">
              <a:solidFill>
                <a:schemeClr val="tx1"/>
              </a:solidFill>
            </a:endParaRPr>
          </a:p>
          <a:p>
            <a:pPr algn="just"/>
            <a:r>
              <a:rPr lang="el-GR" dirty="0">
                <a:solidFill>
                  <a:schemeClr val="tx1"/>
                </a:solidFill>
              </a:rPr>
              <a:t>Τα παιδιά μιμούνται συνήθειες του κοινωνικού τους περιβάλλοντος: </a:t>
            </a:r>
            <a:r>
              <a:rPr lang="el-GR" b="1" dirty="0">
                <a:solidFill>
                  <a:schemeClr val="tx1"/>
                </a:solidFill>
              </a:rPr>
              <a:t>όσο πιο σημαντικό είναι το πρότυπο</a:t>
            </a:r>
            <a:r>
              <a:rPr lang="el-GR" dirty="0">
                <a:solidFill>
                  <a:schemeClr val="tx1"/>
                </a:solidFill>
              </a:rPr>
              <a:t>, όπως συμβαίνει στην περίπτωση των γονέων, </a:t>
            </a:r>
            <a:r>
              <a:rPr lang="el-GR" b="1" dirty="0">
                <a:solidFill>
                  <a:schemeClr val="tx1"/>
                </a:solidFill>
              </a:rPr>
              <a:t>τόσο μεγαλύτερη η επίδραση. </a:t>
            </a:r>
          </a:p>
          <a:p>
            <a:pPr algn="just"/>
            <a:endParaRPr lang="el-GR" dirty="0">
              <a:solidFill>
                <a:schemeClr val="tx1"/>
              </a:solidFill>
            </a:endParaRPr>
          </a:p>
          <a:p>
            <a:pPr algn="just"/>
            <a:r>
              <a:rPr lang="el-GR" dirty="0">
                <a:solidFill>
                  <a:schemeClr val="tx1"/>
                </a:solidFill>
              </a:rPr>
              <a:t>Για παράδειγμα, παιδιά προσχολικής ηλικίας αποδέχονται καλύτερα ένα νέο τρόφιμο, όταν ο ενήλικας που το προσφέρει το καταναλώνει και ο ίδιος, πολύ, δε, περισσότερο όταν ο ενήλικας αυτός είναι η μητέρα τους. </a:t>
            </a:r>
          </a:p>
          <a:p>
            <a:pPr algn="just"/>
            <a:endParaRPr lang="el-GR" dirty="0">
              <a:solidFill>
                <a:schemeClr val="tx1"/>
              </a:solidFill>
            </a:endParaRPr>
          </a:p>
          <a:p>
            <a:pPr algn="just"/>
            <a:r>
              <a:rPr lang="el-GR" dirty="0">
                <a:solidFill>
                  <a:schemeClr val="tx1"/>
                </a:solidFill>
              </a:rPr>
              <a:t>Μέσω της μίμησης μπορεί να τροποποιηθεί ακόμα και η προτίμηση σε απολύτως δυσάρεστες εγγενώς γεύσεις, όπως, αυτή των καυτερών φαγητών, αλλά και να υιοθετηθούν μη ισορροπημένες διαιτητικές συμπεριφορές.</a:t>
            </a:r>
          </a:p>
        </p:txBody>
      </p:sp>
      <p:sp>
        <p:nvSpPr>
          <p:cNvPr id="2" name="Τίτλος 1"/>
          <p:cNvSpPr>
            <a:spLocks noGrp="1"/>
          </p:cNvSpPr>
          <p:nvPr>
            <p:ph type="title"/>
          </p:nvPr>
        </p:nvSpPr>
        <p:spPr>
          <a:xfrm>
            <a:off x="1043490" y="764704"/>
            <a:ext cx="7024744" cy="601136"/>
          </a:xfrm>
        </p:spPr>
        <p:txBody>
          <a:bodyPr>
            <a:normAutofit fontScale="90000"/>
          </a:bodyPr>
          <a:lstStyle/>
          <a:p>
            <a:r>
              <a:rPr lang="el-GR" sz="3600" b="1" dirty="0">
                <a:solidFill>
                  <a:schemeClr val="bg1"/>
                </a:solidFill>
              </a:rPr>
              <a:t>Επίδραση ως πρότυπα</a:t>
            </a:r>
          </a:p>
        </p:txBody>
      </p:sp>
    </p:spTree>
    <p:extLst>
      <p:ext uri="{BB962C8B-B14F-4D97-AF65-F5344CB8AC3E}">
        <p14:creationId xmlns:p14="http://schemas.microsoft.com/office/powerpoint/2010/main" val="1486339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1520" y="2611684"/>
            <a:ext cx="8568952" cy="3841652"/>
          </a:xfrm>
        </p:spPr>
        <p:txBody>
          <a:bodyPr>
            <a:normAutofit fontScale="77500" lnSpcReduction="20000"/>
          </a:bodyPr>
          <a:lstStyle/>
          <a:p>
            <a:pPr algn="just"/>
            <a:r>
              <a:rPr lang="el-GR" dirty="0">
                <a:solidFill>
                  <a:schemeClr val="tx1"/>
                </a:solidFill>
              </a:rPr>
              <a:t>Οι γονείς είναι, επίσης, σε μεγάλο βαθμό υπεύθυνοι τόσο για τη διαθεσιμότητα όσο και για την οργάνωση της διαδικασίας του φαγητού.</a:t>
            </a:r>
          </a:p>
          <a:p>
            <a:pPr algn="just"/>
            <a:endParaRPr lang="el-GR" dirty="0">
              <a:solidFill>
                <a:schemeClr val="tx1"/>
              </a:solidFill>
            </a:endParaRPr>
          </a:p>
          <a:p>
            <a:pPr algn="just"/>
            <a:r>
              <a:rPr lang="el-GR" dirty="0">
                <a:solidFill>
                  <a:schemeClr val="tx1"/>
                </a:solidFill>
              </a:rPr>
              <a:t>Τουλάχιστον στα πρώτα χρόνια της ζωής του παιδιού είναι υπεύθυνοι και για την κατανομή των γευμάτων. </a:t>
            </a:r>
          </a:p>
          <a:p>
            <a:pPr algn="just"/>
            <a:endParaRPr lang="el-GR" dirty="0">
              <a:solidFill>
                <a:schemeClr val="tx1"/>
              </a:solidFill>
            </a:endParaRPr>
          </a:p>
          <a:p>
            <a:pPr algn="just"/>
            <a:r>
              <a:rPr lang="el-GR" dirty="0">
                <a:solidFill>
                  <a:schemeClr val="tx1"/>
                </a:solidFill>
              </a:rPr>
              <a:t>Η παρουσία των γονέων στα γεύματα μπορεί να επηρεάσει το τι και πόσο θα καταναλωθεί μέσω των τροφίμων που θα σερβιριστούν αλλά και μέσω της γενικότερης θετικής ατμόσφαιρας που μπορεί να δημιουργηθεί. </a:t>
            </a:r>
          </a:p>
          <a:p>
            <a:pPr algn="just"/>
            <a:endParaRPr lang="el-GR" dirty="0">
              <a:solidFill>
                <a:schemeClr val="tx1"/>
              </a:solidFill>
            </a:endParaRPr>
          </a:p>
          <a:p>
            <a:pPr algn="just"/>
            <a:r>
              <a:rPr lang="el-GR" dirty="0">
                <a:solidFill>
                  <a:schemeClr val="tx1"/>
                </a:solidFill>
              </a:rPr>
              <a:t>Από την άλλη, η παρακολούθηση τηλεόρασης κατά τη διάρκεια του γεύματος αναιρεί τις θετικές επιδράσεις που έχει η κατανάλωση γεύματος μαζί με την οικογένεια στην ποιότητα της δίαιτας των παιδιών</a:t>
            </a:r>
            <a:r>
              <a:rPr lang="en-US" dirty="0">
                <a:solidFill>
                  <a:schemeClr val="tx1"/>
                </a:solidFill>
              </a:rPr>
              <a:t>.</a:t>
            </a:r>
            <a:endParaRPr lang="el-GR" dirty="0">
              <a:solidFill>
                <a:schemeClr val="tx1"/>
              </a:solidFill>
            </a:endParaRPr>
          </a:p>
        </p:txBody>
      </p:sp>
      <p:sp>
        <p:nvSpPr>
          <p:cNvPr id="2" name="Τίτλος 1"/>
          <p:cNvSpPr>
            <a:spLocks noGrp="1"/>
          </p:cNvSpPr>
          <p:nvPr>
            <p:ph type="title"/>
          </p:nvPr>
        </p:nvSpPr>
        <p:spPr>
          <a:xfrm>
            <a:off x="1043608" y="548680"/>
            <a:ext cx="7200918" cy="1143000"/>
          </a:xfrm>
        </p:spPr>
        <p:txBody>
          <a:bodyPr>
            <a:noAutofit/>
          </a:bodyPr>
          <a:lstStyle/>
          <a:p>
            <a:r>
              <a:rPr lang="el-GR" sz="2600" b="1" dirty="0">
                <a:solidFill>
                  <a:schemeClr val="bg1"/>
                </a:solidFill>
              </a:rPr>
              <a:t>Υπεύθυνοι για τη διαθεσιμότητα τροφίμων &amp; προσβασιμότητα σε τρόφιμα</a:t>
            </a:r>
          </a:p>
        </p:txBody>
      </p:sp>
    </p:spTree>
    <p:extLst>
      <p:ext uri="{BB962C8B-B14F-4D97-AF65-F5344CB8AC3E}">
        <p14:creationId xmlns:p14="http://schemas.microsoft.com/office/powerpoint/2010/main" val="3630957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75A96AA-E7A8-4C09-A84F-415A43A20B9E}"/>
              </a:ext>
            </a:extLst>
          </p:cNvPr>
          <p:cNvSpPr>
            <a:spLocks noGrp="1"/>
          </p:cNvSpPr>
          <p:nvPr>
            <p:ph idx="1"/>
          </p:nvPr>
        </p:nvSpPr>
        <p:spPr>
          <a:xfrm>
            <a:off x="323528" y="2675466"/>
            <a:ext cx="8496943" cy="3777869"/>
          </a:xfrm>
        </p:spPr>
        <p:txBody>
          <a:bodyPr>
            <a:normAutofit/>
          </a:bodyPr>
          <a:lstStyle/>
          <a:p>
            <a:pPr marL="0" indent="0" algn="just">
              <a:buNone/>
            </a:pPr>
            <a:r>
              <a:rPr lang="el-GR" b="1" dirty="0">
                <a:solidFill>
                  <a:srgbClr val="000000"/>
                </a:solidFill>
                <a:effectLst/>
                <a:latin typeface="Times New Roman" panose="02020603050405020304" pitchFamily="18" charset="0"/>
              </a:rPr>
              <a:t>Ορισμός</a:t>
            </a:r>
          </a:p>
          <a:p>
            <a:pPr algn="just"/>
            <a:r>
              <a:rPr lang="el-GR" b="0" dirty="0">
                <a:solidFill>
                  <a:srgbClr val="000000"/>
                </a:solidFill>
                <a:effectLst/>
                <a:latin typeface="Times New Roman" panose="02020603050405020304" pitchFamily="18" charset="0"/>
              </a:rPr>
              <a:t>Οι πρακτικές των γονέων απέναντι στο </a:t>
            </a:r>
            <a:r>
              <a:rPr lang="el-GR" b="0" dirty="0" err="1">
                <a:solidFill>
                  <a:srgbClr val="000000"/>
                </a:solidFill>
                <a:effectLst/>
                <a:latin typeface="Times New Roman" panose="02020603050405020304" pitchFamily="18" charset="0"/>
              </a:rPr>
              <a:t>τρώγειν</a:t>
            </a:r>
            <a:r>
              <a:rPr lang="el-GR" b="0" dirty="0">
                <a:solidFill>
                  <a:srgbClr val="000000"/>
                </a:solidFill>
                <a:effectLst/>
                <a:latin typeface="Times New Roman" panose="02020603050405020304" pitchFamily="18" charset="0"/>
              </a:rPr>
              <a:t> των παιδιών αναφέρονται σε συγκεκριμένες συμπεριφο</a:t>
            </a:r>
            <a:r>
              <a:rPr lang="el-GR" dirty="0">
                <a:solidFill>
                  <a:srgbClr val="000000"/>
                </a:solidFill>
                <a:latin typeface="Times New Roman" panose="02020603050405020304" pitchFamily="18" charset="0"/>
              </a:rPr>
              <a:t>ρές που έχουν στόχο και χρησιμοποιούν οι γονείς προκειμένου να επηρεάσουν άμεσα το </a:t>
            </a:r>
            <a:r>
              <a:rPr lang="el-GR" dirty="0" err="1">
                <a:solidFill>
                  <a:srgbClr val="000000"/>
                </a:solidFill>
                <a:latin typeface="Times New Roman" panose="02020603050405020304" pitchFamily="18" charset="0"/>
              </a:rPr>
              <a:t>τρώγειν</a:t>
            </a:r>
            <a:r>
              <a:rPr lang="el-GR" dirty="0">
                <a:solidFill>
                  <a:srgbClr val="000000"/>
                </a:solidFill>
                <a:latin typeface="Times New Roman" panose="02020603050405020304" pitchFamily="18" charset="0"/>
              </a:rPr>
              <a:t> των παιδιών τους.</a:t>
            </a:r>
          </a:p>
          <a:p>
            <a:pPr algn="just"/>
            <a:endParaRPr lang="el-GR" b="0" dirty="0">
              <a:solidFill>
                <a:srgbClr val="000000"/>
              </a:solidFill>
              <a:effectLst/>
              <a:latin typeface="Times New Roman" panose="02020603050405020304" pitchFamily="18" charset="0"/>
            </a:endParaRPr>
          </a:p>
          <a:p>
            <a:pPr algn="just"/>
            <a:r>
              <a:rPr lang="el-GR" dirty="0">
                <a:solidFill>
                  <a:srgbClr val="000000"/>
                </a:solidFill>
                <a:latin typeface="Times New Roman" panose="02020603050405020304" pitchFamily="18" charset="0"/>
              </a:rPr>
              <a:t>Εδώ μπορεί να περιλαμβάνονται απόπειρες για αύξηση ή μείωση της πρόσληψης συγκεκριμένων τροφίμων.</a:t>
            </a:r>
          </a:p>
        </p:txBody>
      </p:sp>
      <p:sp>
        <p:nvSpPr>
          <p:cNvPr id="3" name="Title 2">
            <a:extLst>
              <a:ext uri="{FF2B5EF4-FFF2-40B4-BE49-F238E27FC236}">
                <a16:creationId xmlns:a16="http://schemas.microsoft.com/office/drawing/2014/main" id="{D49EC342-0B23-42E8-AC46-AFD79E6E9DEB}"/>
              </a:ext>
            </a:extLst>
          </p:cNvPr>
          <p:cNvSpPr>
            <a:spLocks noGrp="1"/>
          </p:cNvSpPr>
          <p:nvPr>
            <p:ph type="title"/>
          </p:nvPr>
        </p:nvSpPr>
        <p:spPr/>
        <p:txBody>
          <a:bodyPr>
            <a:normAutofit/>
          </a:bodyPr>
          <a:lstStyle/>
          <a:p>
            <a:r>
              <a:rPr lang="el-GR" sz="3200" dirty="0"/>
              <a:t>Πρακτικές γονέων απέναντι στο </a:t>
            </a:r>
            <a:r>
              <a:rPr lang="el-GR" sz="3200" dirty="0" err="1"/>
              <a:t>τρώγειν</a:t>
            </a:r>
            <a:r>
              <a:rPr lang="el-GR" sz="3200" dirty="0"/>
              <a:t> των παιδιών τους </a:t>
            </a:r>
            <a:r>
              <a:rPr lang="en-US" sz="3200" dirty="0"/>
              <a:t>(parental feeding practices)</a:t>
            </a:r>
          </a:p>
        </p:txBody>
      </p:sp>
      <p:sp>
        <p:nvSpPr>
          <p:cNvPr id="4" name="TextBox 3">
            <a:extLst>
              <a:ext uri="{FF2B5EF4-FFF2-40B4-BE49-F238E27FC236}">
                <a16:creationId xmlns:a16="http://schemas.microsoft.com/office/drawing/2014/main" id="{162A517A-0268-4FFD-AC85-09CCD023778B}"/>
              </a:ext>
            </a:extLst>
          </p:cNvPr>
          <p:cNvSpPr txBox="1"/>
          <p:nvPr/>
        </p:nvSpPr>
        <p:spPr>
          <a:xfrm>
            <a:off x="3455368" y="6453813"/>
            <a:ext cx="5688632" cy="338554"/>
          </a:xfrm>
          <a:prstGeom prst="rect">
            <a:avLst/>
          </a:prstGeom>
          <a:noFill/>
        </p:spPr>
        <p:txBody>
          <a:bodyPr wrap="square" rtlCol="0">
            <a:spAutoFit/>
          </a:bodyPr>
          <a:lstStyle/>
          <a:p>
            <a:pPr algn="r"/>
            <a:r>
              <a:rPr lang="en-US" sz="1600" i="1" dirty="0" err="1">
                <a:solidFill>
                  <a:schemeClr val="accent1"/>
                </a:solidFill>
              </a:rPr>
              <a:t>Shloim</a:t>
            </a:r>
            <a:r>
              <a:rPr lang="en-US" sz="1600" i="1" dirty="0">
                <a:solidFill>
                  <a:schemeClr val="accent1"/>
                </a:solidFill>
              </a:rPr>
              <a:t> N, et al. Frontiers of Psychology 2015;6</a:t>
            </a:r>
          </a:p>
        </p:txBody>
      </p:sp>
    </p:spTree>
    <p:extLst>
      <p:ext uri="{BB962C8B-B14F-4D97-AF65-F5344CB8AC3E}">
        <p14:creationId xmlns:p14="http://schemas.microsoft.com/office/powerpoint/2010/main" val="97203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75A96AA-E7A8-4C09-A84F-415A43A20B9E}"/>
              </a:ext>
            </a:extLst>
          </p:cNvPr>
          <p:cNvSpPr>
            <a:spLocks noGrp="1"/>
          </p:cNvSpPr>
          <p:nvPr>
            <p:ph idx="1"/>
          </p:nvPr>
        </p:nvSpPr>
        <p:spPr>
          <a:xfrm>
            <a:off x="277223" y="2276872"/>
            <a:ext cx="4320480" cy="3777869"/>
          </a:xfrm>
        </p:spPr>
        <p:txBody>
          <a:bodyPr>
            <a:noAutofit/>
          </a:bodyPr>
          <a:lstStyle/>
          <a:p>
            <a:pPr marL="457200" indent="-457200" algn="just">
              <a:buFont typeface="+mj-lt"/>
              <a:buAutoNum type="arabicPeriod"/>
            </a:pPr>
            <a:r>
              <a:rPr lang="el-GR" sz="2000" dirty="0">
                <a:solidFill>
                  <a:srgbClr val="000000"/>
                </a:solidFill>
                <a:latin typeface="Times New Roman" panose="02020603050405020304" pitchFamily="18" charset="0"/>
              </a:rPr>
              <a:t>Προσβασιμότητα (</a:t>
            </a:r>
            <a:r>
              <a:rPr lang="en-US" sz="2000" dirty="0">
                <a:solidFill>
                  <a:srgbClr val="000000"/>
                </a:solidFill>
                <a:latin typeface="Times New Roman" panose="02020603050405020304" pitchFamily="18" charset="0"/>
              </a:rPr>
              <a:t>accessibility)</a:t>
            </a:r>
            <a:endParaRPr lang="el-GR" sz="2000" dirty="0">
              <a:solidFill>
                <a:srgbClr val="000000"/>
              </a:solidFill>
              <a:latin typeface="Times New Roman" panose="02020603050405020304" pitchFamily="18" charset="0"/>
            </a:endParaRPr>
          </a:p>
          <a:p>
            <a:pPr marL="457200" indent="-457200" algn="just">
              <a:buFont typeface="+mj-lt"/>
              <a:buAutoNum type="arabicPeriod"/>
            </a:pPr>
            <a:r>
              <a:rPr lang="el-GR" sz="2000" dirty="0">
                <a:solidFill>
                  <a:srgbClr val="000000"/>
                </a:solidFill>
                <a:latin typeface="Times New Roman" panose="02020603050405020304" pitchFamily="18" charset="0"/>
              </a:rPr>
              <a:t>Διαθεσιμότητα</a:t>
            </a:r>
            <a:r>
              <a:rPr lang="en-US" sz="2000" dirty="0">
                <a:solidFill>
                  <a:srgbClr val="000000"/>
                </a:solidFill>
                <a:latin typeface="Times New Roman" panose="02020603050405020304" pitchFamily="18" charset="0"/>
              </a:rPr>
              <a:t> (availability)</a:t>
            </a:r>
            <a:endParaRPr lang="el-GR" sz="2000" dirty="0">
              <a:solidFill>
                <a:srgbClr val="000000"/>
              </a:solidFill>
              <a:latin typeface="Times New Roman" panose="02020603050405020304" pitchFamily="18" charset="0"/>
            </a:endParaRPr>
          </a:p>
          <a:p>
            <a:pPr marL="457200" indent="-457200" algn="just">
              <a:buFont typeface="+mj-lt"/>
              <a:buAutoNum type="arabicPeriod"/>
            </a:pPr>
            <a:r>
              <a:rPr lang="el-GR" sz="2000" dirty="0">
                <a:solidFill>
                  <a:srgbClr val="000000"/>
                </a:solidFill>
                <a:latin typeface="Times New Roman" panose="02020603050405020304" pitchFamily="18" charset="0"/>
              </a:rPr>
              <a:t>Συζήτηση</a:t>
            </a:r>
            <a:r>
              <a:rPr lang="en-US" sz="2000" dirty="0">
                <a:solidFill>
                  <a:srgbClr val="000000"/>
                </a:solidFill>
                <a:latin typeface="Times New Roman" panose="02020603050405020304" pitchFamily="18" charset="0"/>
              </a:rPr>
              <a:t> (discussing)</a:t>
            </a:r>
            <a:endParaRPr lang="el-GR" sz="2000" dirty="0">
              <a:solidFill>
                <a:srgbClr val="000000"/>
              </a:solidFill>
              <a:latin typeface="Times New Roman" panose="02020603050405020304" pitchFamily="18" charset="0"/>
            </a:endParaRPr>
          </a:p>
          <a:p>
            <a:pPr marL="457200" indent="-457200" algn="just">
              <a:buFont typeface="+mj-lt"/>
              <a:buAutoNum type="arabicPeriod"/>
            </a:pPr>
            <a:r>
              <a:rPr lang="el-GR" sz="2000" dirty="0">
                <a:solidFill>
                  <a:srgbClr val="000000"/>
                </a:solidFill>
                <a:latin typeface="Times New Roman" panose="02020603050405020304" pitchFamily="18" charset="0"/>
              </a:rPr>
              <a:t>Εκπαίδευση</a:t>
            </a:r>
            <a:r>
              <a:rPr lang="en-US" sz="2000" dirty="0">
                <a:solidFill>
                  <a:srgbClr val="000000"/>
                </a:solidFill>
                <a:latin typeface="Times New Roman" panose="02020603050405020304" pitchFamily="18" charset="0"/>
              </a:rPr>
              <a:t> (educating)</a:t>
            </a:r>
            <a:endParaRPr lang="el-GR" sz="2000" dirty="0">
              <a:solidFill>
                <a:srgbClr val="000000"/>
              </a:solidFill>
              <a:latin typeface="Times New Roman" panose="02020603050405020304" pitchFamily="18" charset="0"/>
            </a:endParaRPr>
          </a:p>
          <a:p>
            <a:pPr marL="457200" indent="-457200" algn="just">
              <a:buFont typeface="+mj-lt"/>
              <a:buAutoNum type="arabicPeriod"/>
            </a:pPr>
            <a:r>
              <a:rPr lang="el-GR" sz="2000" dirty="0">
                <a:solidFill>
                  <a:srgbClr val="000000"/>
                </a:solidFill>
                <a:latin typeface="Times New Roman" panose="02020603050405020304" pitchFamily="18" charset="0"/>
              </a:rPr>
              <a:t>Συναισθηματικό τάισμα (</a:t>
            </a:r>
            <a:r>
              <a:rPr lang="en-US" sz="2000" dirty="0">
                <a:solidFill>
                  <a:srgbClr val="000000"/>
                </a:solidFill>
                <a:latin typeface="Times New Roman" panose="02020603050405020304" pitchFamily="18" charset="0"/>
              </a:rPr>
              <a:t>emotional feeding)</a:t>
            </a:r>
            <a:endParaRPr lang="el-GR" sz="2000" dirty="0">
              <a:solidFill>
                <a:srgbClr val="000000"/>
              </a:solidFill>
              <a:latin typeface="Times New Roman" panose="02020603050405020304" pitchFamily="18" charset="0"/>
            </a:endParaRPr>
          </a:p>
          <a:p>
            <a:pPr marL="457200" indent="-457200" algn="just">
              <a:buFont typeface="+mj-lt"/>
              <a:buAutoNum type="arabicPeriod"/>
            </a:pPr>
            <a:r>
              <a:rPr lang="el-GR" sz="2000" dirty="0">
                <a:solidFill>
                  <a:srgbClr val="000000"/>
                </a:solidFill>
                <a:latin typeface="Times New Roman" panose="02020603050405020304" pitchFamily="18" charset="0"/>
              </a:rPr>
              <a:t>Ενθάρρυνση</a:t>
            </a:r>
            <a:r>
              <a:rPr lang="en-US" sz="2000" dirty="0">
                <a:solidFill>
                  <a:srgbClr val="000000"/>
                </a:solidFill>
                <a:latin typeface="Times New Roman" panose="02020603050405020304" pitchFamily="18" charset="0"/>
              </a:rPr>
              <a:t> (encouragement)</a:t>
            </a:r>
            <a:endParaRPr lang="el-GR" sz="2000" dirty="0">
              <a:solidFill>
                <a:srgbClr val="000000"/>
              </a:solidFill>
              <a:latin typeface="Times New Roman" panose="02020603050405020304" pitchFamily="18" charset="0"/>
            </a:endParaRPr>
          </a:p>
          <a:p>
            <a:pPr marL="457200" indent="-457200" algn="just">
              <a:buFont typeface="+mj-lt"/>
              <a:buAutoNum type="arabicPeriod"/>
            </a:pPr>
            <a:r>
              <a:rPr lang="el-GR" sz="2000" dirty="0">
                <a:solidFill>
                  <a:srgbClr val="000000"/>
                </a:solidFill>
                <a:latin typeface="Times New Roman" panose="02020603050405020304" pitchFamily="18" charset="0"/>
              </a:rPr>
              <a:t>Χειριστικό </a:t>
            </a:r>
            <a:r>
              <a:rPr lang="el-GR" sz="2000" dirty="0" err="1">
                <a:solidFill>
                  <a:srgbClr val="000000"/>
                </a:solidFill>
                <a:latin typeface="Times New Roman" panose="02020603050405020304" pitchFamily="18" charset="0"/>
              </a:rPr>
              <a:t>τρώγειν</a:t>
            </a:r>
            <a:r>
              <a:rPr lang="en-US" sz="2000" dirty="0">
                <a:solidFill>
                  <a:srgbClr val="000000"/>
                </a:solidFill>
                <a:latin typeface="Times New Roman" panose="02020603050405020304" pitchFamily="18" charset="0"/>
              </a:rPr>
              <a:t> (instrumental feeding)</a:t>
            </a:r>
            <a:endParaRPr lang="el-GR" sz="2000" dirty="0">
              <a:solidFill>
                <a:srgbClr val="000000"/>
              </a:solidFill>
              <a:latin typeface="Times New Roman" panose="02020603050405020304" pitchFamily="18" charset="0"/>
            </a:endParaRPr>
          </a:p>
          <a:p>
            <a:pPr marL="457200" indent="-457200" algn="just">
              <a:buFont typeface="+mj-lt"/>
              <a:buAutoNum type="arabicPeriod"/>
            </a:pPr>
            <a:r>
              <a:rPr lang="el-GR" sz="2000" dirty="0">
                <a:solidFill>
                  <a:srgbClr val="000000"/>
                </a:solidFill>
                <a:latin typeface="Times New Roman" panose="02020603050405020304" pitchFamily="18" charset="0"/>
              </a:rPr>
              <a:t>Συμμετοχή</a:t>
            </a:r>
            <a:r>
              <a:rPr lang="en-US" sz="2000" dirty="0">
                <a:solidFill>
                  <a:srgbClr val="000000"/>
                </a:solidFill>
                <a:latin typeface="Times New Roman" panose="02020603050405020304" pitchFamily="18" charset="0"/>
              </a:rPr>
              <a:t> (involving)</a:t>
            </a:r>
            <a:endParaRPr lang="el-GR" sz="2000" dirty="0">
              <a:solidFill>
                <a:srgbClr val="000000"/>
              </a:solidFill>
              <a:latin typeface="Times New Roman" panose="02020603050405020304" pitchFamily="18" charset="0"/>
            </a:endParaRPr>
          </a:p>
          <a:p>
            <a:pPr marL="457200" indent="-457200" algn="just">
              <a:buFont typeface="+mj-lt"/>
              <a:buAutoNum type="arabicPeriod"/>
            </a:pPr>
            <a:r>
              <a:rPr lang="el-GR" sz="2000" dirty="0">
                <a:solidFill>
                  <a:srgbClr val="000000"/>
                </a:solidFill>
                <a:latin typeface="Times New Roman" panose="02020603050405020304" pitchFamily="18" charset="0"/>
              </a:rPr>
              <a:t>Ρουτίνα γευμάτων</a:t>
            </a:r>
            <a:r>
              <a:rPr lang="en-US" sz="2000" dirty="0">
                <a:solidFill>
                  <a:srgbClr val="000000"/>
                </a:solidFill>
                <a:latin typeface="Times New Roman" panose="02020603050405020304" pitchFamily="18" charset="0"/>
              </a:rPr>
              <a:t> (meal routines)</a:t>
            </a:r>
            <a:endParaRPr lang="el-GR" sz="2000" dirty="0">
              <a:solidFill>
                <a:srgbClr val="000000"/>
              </a:solidFill>
              <a:latin typeface="Times New Roman" panose="02020603050405020304" pitchFamily="18" charset="0"/>
            </a:endParaRPr>
          </a:p>
          <a:p>
            <a:pPr marL="457200" indent="-457200" algn="just">
              <a:buFont typeface="+mj-lt"/>
              <a:buAutoNum type="arabicPeriod"/>
            </a:pPr>
            <a:r>
              <a:rPr lang="el-GR" sz="2000" dirty="0">
                <a:solidFill>
                  <a:srgbClr val="000000"/>
                </a:solidFill>
                <a:latin typeface="Times New Roman" panose="02020603050405020304" pitchFamily="18" charset="0"/>
              </a:rPr>
              <a:t>Προτυποποίηση</a:t>
            </a:r>
            <a:r>
              <a:rPr lang="en-US" sz="2000" dirty="0">
                <a:solidFill>
                  <a:srgbClr val="000000"/>
                </a:solidFill>
                <a:latin typeface="Times New Roman" panose="02020603050405020304" pitchFamily="18" charset="0"/>
              </a:rPr>
              <a:t> (modeling)</a:t>
            </a:r>
            <a:endParaRPr lang="el-GR" sz="2000" dirty="0">
              <a:solidFill>
                <a:srgbClr val="000000"/>
              </a:solidFill>
              <a:latin typeface="Times New Roman" panose="02020603050405020304" pitchFamily="18" charset="0"/>
            </a:endParaRPr>
          </a:p>
          <a:p>
            <a:pPr marL="0" indent="0" algn="just">
              <a:buNone/>
            </a:pPr>
            <a:endParaRPr lang="el-GR" sz="2000" dirty="0">
              <a:solidFill>
                <a:srgbClr val="000000"/>
              </a:solidFill>
              <a:latin typeface="Times New Roman" panose="02020603050405020304" pitchFamily="18" charset="0"/>
            </a:endParaRPr>
          </a:p>
        </p:txBody>
      </p:sp>
      <p:sp>
        <p:nvSpPr>
          <p:cNvPr id="3" name="Title 2">
            <a:extLst>
              <a:ext uri="{FF2B5EF4-FFF2-40B4-BE49-F238E27FC236}">
                <a16:creationId xmlns:a16="http://schemas.microsoft.com/office/drawing/2014/main" id="{D49EC342-0B23-42E8-AC46-AFD79E6E9DEB}"/>
              </a:ext>
            </a:extLst>
          </p:cNvPr>
          <p:cNvSpPr>
            <a:spLocks noGrp="1"/>
          </p:cNvSpPr>
          <p:nvPr>
            <p:ph type="title"/>
          </p:nvPr>
        </p:nvSpPr>
        <p:spPr/>
        <p:txBody>
          <a:bodyPr>
            <a:normAutofit/>
          </a:bodyPr>
          <a:lstStyle/>
          <a:p>
            <a:r>
              <a:rPr lang="el-GR" sz="3200" dirty="0"/>
              <a:t>Πρακτικές γονέων απέναντι στο </a:t>
            </a:r>
            <a:r>
              <a:rPr lang="el-GR" sz="3200" dirty="0" err="1"/>
              <a:t>τρώγειν</a:t>
            </a:r>
            <a:r>
              <a:rPr lang="el-GR" sz="3200" dirty="0"/>
              <a:t> των παιδιών τους - κατηγοριοποίηση</a:t>
            </a:r>
            <a:endParaRPr lang="en-US" sz="3200" dirty="0"/>
          </a:p>
        </p:txBody>
      </p:sp>
      <p:sp>
        <p:nvSpPr>
          <p:cNvPr id="4" name="Content Placeholder 1">
            <a:extLst>
              <a:ext uri="{FF2B5EF4-FFF2-40B4-BE49-F238E27FC236}">
                <a16:creationId xmlns:a16="http://schemas.microsoft.com/office/drawing/2014/main" id="{B948E78C-64A5-437F-A041-F291138B159A}"/>
              </a:ext>
            </a:extLst>
          </p:cNvPr>
          <p:cNvSpPr txBox="1">
            <a:spLocks/>
          </p:cNvSpPr>
          <p:nvPr/>
        </p:nvSpPr>
        <p:spPr>
          <a:xfrm>
            <a:off x="4932040" y="2636912"/>
            <a:ext cx="3934737" cy="3633853"/>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457200" indent="-457200" algn="just">
              <a:buFont typeface="+mj-lt"/>
              <a:buAutoNum type="arabicPeriod" startAt="11"/>
            </a:pPr>
            <a:r>
              <a:rPr lang="el-GR" sz="2000" dirty="0">
                <a:solidFill>
                  <a:srgbClr val="000000"/>
                </a:solidFill>
                <a:latin typeface="Times New Roman" panose="02020603050405020304" pitchFamily="18" charset="0"/>
              </a:rPr>
              <a:t>Παρακολούθηση (</a:t>
            </a:r>
            <a:r>
              <a:rPr lang="en-US" sz="2000" dirty="0">
                <a:solidFill>
                  <a:srgbClr val="000000"/>
                </a:solidFill>
                <a:latin typeface="Times New Roman" panose="02020603050405020304" pitchFamily="18" charset="0"/>
              </a:rPr>
              <a:t>monitoring)</a:t>
            </a:r>
          </a:p>
          <a:p>
            <a:pPr marL="457200" indent="-457200" algn="just">
              <a:buFont typeface="+mj-lt"/>
              <a:buAutoNum type="arabicPeriod" startAt="11"/>
            </a:pPr>
            <a:r>
              <a:rPr lang="el-GR" sz="2000" dirty="0">
                <a:solidFill>
                  <a:srgbClr val="000000"/>
                </a:solidFill>
                <a:latin typeface="Times New Roman" panose="02020603050405020304" pitchFamily="18" charset="0"/>
              </a:rPr>
              <a:t>Ανεκτικότητα (</a:t>
            </a:r>
            <a:r>
              <a:rPr lang="en-US" sz="2000" dirty="0">
                <a:solidFill>
                  <a:srgbClr val="000000"/>
                </a:solidFill>
                <a:latin typeface="Times New Roman" panose="02020603050405020304" pitchFamily="18" charset="0"/>
              </a:rPr>
              <a:t>permissiveness)</a:t>
            </a:r>
            <a:endParaRPr lang="el-GR" sz="2000" dirty="0">
              <a:solidFill>
                <a:srgbClr val="000000"/>
              </a:solidFill>
              <a:latin typeface="Times New Roman" panose="02020603050405020304" pitchFamily="18" charset="0"/>
            </a:endParaRPr>
          </a:p>
          <a:p>
            <a:pPr marL="457200" indent="-457200" algn="just">
              <a:buFont typeface="+mj-lt"/>
              <a:buAutoNum type="arabicPeriod" startAt="11"/>
            </a:pPr>
            <a:r>
              <a:rPr lang="el-GR" sz="2000" dirty="0">
                <a:solidFill>
                  <a:srgbClr val="000000"/>
                </a:solidFill>
                <a:latin typeface="Times New Roman" panose="02020603050405020304" pitchFamily="18" charset="0"/>
              </a:rPr>
              <a:t>Πίεση για φαγητό (</a:t>
            </a:r>
            <a:r>
              <a:rPr lang="en-US" sz="2000" dirty="0">
                <a:solidFill>
                  <a:srgbClr val="000000"/>
                </a:solidFill>
                <a:latin typeface="Times New Roman" panose="02020603050405020304" pitchFamily="18" charset="0"/>
              </a:rPr>
              <a:t>pressure to eat)</a:t>
            </a:r>
            <a:endParaRPr lang="el-GR" sz="2000" dirty="0">
              <a:solidFill>
                <a:srgbClr val="000000"/>
              </a:solidFill>
              <a:latin typeface="Times New Roman" panose="02020603050405020304" pitchFamily="18" charset="0"/>
            </a:endParaRPr>
          </a:p>
          <a:p>
            <a:pPr marL="457200" indent="-457200" algn="just">
              <a:buFont typeface="+mj-lt"/>
              <a:buAutoNum type="arabicPeriod" startAt="11"/>
            </a:pPr>
            <a:r>
              <a:rPr lang="el-GR" sz="2000" dirty="0">
                <a:solidFill>
                  <a:srgbClr val="000000"/>
                </a:solidFill>
                <a:latin typeface="Times New Roman" panose="02020603050405020304" pitchFamily="18" charset="0"/>
              </a:rPr>
              <a:t>Παροχή ανατροφοδότησης (</a:t>
            </a:r>
            <a:r>
              <a:rPr lang="en-US" sz="2000" dirty="0">
                <a:solidFill>
                  <a:srgbClr val="000000"/>
                </a:solidFill>
                <a:latin typeface="Times New Roman" panose="02020603050405020304" pitchFamily="18" charset="0"/>
              </a:rPr>
              <a:t>providing feedback)</a:t>
            </a:r>
            <a:endParaRPr lang="el-GR" sz="2000" dirty="0">
              <a:solidFill>
                <a:srgbClr val="000000"/>
              </a:solidFill>
              <a:latin typeface="Times New Roman" panose="02020603050405020304" pitchFamily="18" charset="0"/>
            </a:endParaRPr>
          </a:p>
          <a:p>
            <a:pPr marL="457200" indent="-457200" algn="just">
              <a:buFont typeface="+mj-lt"/>
              <a:buAutoNum type="arabicPeriod" startAt="11"/>
            </a:pPr>
            <a:r>
              <a:rPr lang="el-GR" sz="2000" dirty="0">
                <a:solidFill>
                  <a:srgbClr val="000000"/>
                </a:solidFill>
                <a:latin typeface="Times New Roman" panose="02020603050405020304" pitchFamily="18" charset="0"/>
              </a:rPr>
              <a:t>Επιβράβευση (</a:t>
            </a:r>
            <a:r>
              <a:rPr lang="en-US" sz="2000" dirty="0">
                <a:solidFill>
                  <a:srgbClr val="000000"/>
                </a:solidFill>
                <a:latin typeface="Times New Roman" panose="02020603050405020304" pitchFamily="18" charset="0"/>
              </a:rPr>
              <a:t>rewarding)</a:t>
            </a:r>
            <a:endParaRPr lang="el-GR" sz="2000" dirty="0">
              <a:solidFill>
                <a:srgbClr val="000000"/>
              </a:solidFill>
              <a:latin typeface="Times New Roman" panose="02020603050405020304" pitchFamily="18" charset="0"/>
            </a:endParaRPr>
          </a:p>
          <a:p>
            <a:pPr marL="457200" indent="-457200" algn="just">
              <a:buFont typeface="+mj-lt"/>
              <a:buAutoNum type="arabicPeriod" startAt="11"/>
            </a:pPr>
            <a:r>
              <a:rPr lang="el-GR" sz="2000" dirty="0">
                <a:solidFill>
                  <a:srgbClr val="000000"/>
                </a:solidFill>
                <a:latin typeface="Times New Roman" panose="02020603050405020304" pitchFamily="18" charset="0"/>
              </a:rPr>
              <a:t>Κανόνες </a:t>
            </a:r>
            <a:r>
              <a:rPr lang="en-US" sz="2000" dirty="0">
                <a:solidFill>
                  <a:srgbClr val="000000"/>
                </a:solidFill>
                <a:latin typeface="Times New Roman" panose="02020603050405020304" pitchFamily="18" charset="0"/>
              </a:rPr>
              <a:t>(Rules)</a:t>
            </a:r>
            <a:endParaRPr lang="el-GR" sz="2000" dirty="0">
              <a:solidFill>
                <a:srgbClr val="000000"/>
              </a:solidFill>
              <a:latin typeface="Times New Roman" panose="02020603050405020304" pitchFamily="18" charset="0"/>
            </a:endParaRPr>
          </a:p>
          <a:p>
            <a:pPr marL="457200" indent="-457200" algn="just">
              <a:buFont typeface="+mj-lt"/>
              <a:buAutoNum type="arabicPeriod" startAt="11"/>
            </a:pPr>
            <a:r>
              <a:rPr lang="el-GR" sz="2000" dirty="0">
                <a:solidFill>
                  <a:srgbClr val="000000"/>
                </a:solidFill>
                <a:latin typeface="Times New Roman" panose="02020603050405020304" pitchFamily="18" charset="0"/>
              </a:rPr>
              <a:t>Δομή (</a:t>
            </a:r>
            <a:r>
              <a:rPr lang="en-US" sz="2000" dirty="0">
                <a:solidFill>
                  <a:srgbClr val="000000"/>
                </a:solidFill>
                <a:latin typeface="Times New Roman" panose="02020603050405020304" pitchFamily="18" charset="0"/>
              </a:rPr>
              <a:t>structure)</a:t>
            </a:r>
          </a:p>
          <a:p>
            <a:pPr marL="457200" indent="-457200" algn="just">
              <a:buFont typeface="+mj-lt"/>
              <a:buAutoNum type="arabicPeriod" startAt="11"/>
            </a:pPr>
            <a:r>
              <a:rPr lang="el-GR" sz="2000" dirty="0">
                <a:solidFill>
                  <a:srgbClr val="000000"/>
                </a:solidFill>
                <a:latin typeface="Times New Roman" panose="02020603050405020304" pitchFamily="18" charset="0"/>
              </a:rPr>
              <a:t>Ορατότητα </a:t>
            </a:r>
            <a:r>
              <a:rPr lang="en-US" sz="2000" dirty="0">
                <a:solidFill>
                  <a:srgbClr val="000000"/>
                </a:solidFill>
                <a:latin typeface="Times New Roman" panose="02020603050405020304" pitchFamily="18" charset="0"/>
              </a:rPr>
              <a:t>(visibility)</a:t>
            </a:r>
            <a:endParaRPr lang="el-GR" sz="2000" dirty="0">
              <a:solidFill>
                <a:srgbClr val="000000"/>
              </a:solidFill>
              <a:latin typeface="Times New Roman" panose="02020603050405020304" pitchFamily="18" charset="0"/>
            </a:endParaRPr>
          </a:p>
          <a:p>
            <a:pPr marL="0" indent="0" algn="just">
              <a:buFont typeface="Symbol" pitchFamily="18" charset="2"/>
              <a:buNone/>
            </a:pPr>
            <a:endParaRPr lang="el-GR" sz="2000" dirty="0">
              <a:solidFill>
                <a:srgbClr val="000000"/>
              </a:solidFill>
              <a:latin typeface="Times New Roman" panose="02020603050405020304" pitchFamily="18" charset="0"/>
            </a:endParaRPr>
          </a:p>
        </p:txBody>
      </p:sp>
      <p:sp>
        <p:nvSpPr>
          <p:cNvPr id="5" name="TextBox 4">
            <a:extLst>
              <a:ext uri="{FF2B5EF4-FFF2-40B4-BE49-F238E27FC236}">
                <a16:creationId xmlns:a16="http://schemas.microsoft.com/office/drawing/2014/main" id="{81A79AFE-3AEF-467B-82B7-72E004165171}"/>
              </a:ext>
            </a:extLst>
          </p:cNvPr>
          <p:cNvSpPr txBox="1"/>
          <p:nvPr/>
        </p:nvSpPr>
        <p:spPr>
          <a:xfrm>
            <a:off x="4391472" y="6486452"/>
            <a:ext cx="4752528" cy="369332"/>
          </a:xfrm>
          <a:prstGeom prst="rect">
            <a:avLst/>
          </a:prstGeom>
          <a:noFill/>
        </p:spPr>
        <p:txBody>
          <a:bodyPr wrap="square" rtlCol="0">
            <a:spAutoFit/>
          </a:bodyPr>
          <a:lstStyle/>
          <a:p>
            <a:pPr algn="r"/>
            <a:r>
              <a:rPr lang="en-US" sz="1800" i="1" dirty="0" err="1">
                <a:solidFill>
                  <a:schemeClr val="accent1"/>
                </a:solidFill>
              </a:rPr>
              <a:t>Gevers</a:t>
            </a:r>
            <a:r>
              <a:rPr lang="el-GR" sz="1800" i="1" dirty="0">
                <a:solidFill>
                  <a:schemeClr val="accent1"/>
                </a:solidFill>
              </a:rPr>
              <a:t> </a:t>
            </a:r>
            <a:r>
              <a:rPr lang="en-US" sz="1800" i="1" dirty="0">
                <a:solidFill>
                  <a:schemeClr val="accent1"/>
                </a:solidFill>
              </a:rPr>
              <a:t>DWM, et al</a:t>
            </a:r>
            <a:r>
              <a:rPr lang="el-GR" sz="1800" i="1" dirty="0">
                <a:solidFill>
                  <a:schemeClr val="accent1"/>
                </a:solidFill>
              </a:rPr>
              <a:t>. </a:t>
            </a:r>
            <a:r>
              <a:rPr lang="en-US" sz="1800" i="1" dirty="0">
                <a:solidFill>
                  <a:schemeClr val="accent1"/>
                </a:solidFill>
              </a:rPr>
              <a:t>Appetite 2014;79:51 – 57.</a:t>
            </a:r>
            <a:endParaRPr lang="el-GR" sz="1800" i="1" dirty="0">
              <a:solidFill>
                <a:schemeClr val="accent1"/>
              </a:solidFill>
            </a:endParaRPr>
          </a:p>
        </p:txBody>
      </p:sp>
    </p:spTree>
    <p:extLst>
      <p:ext uri="{BB962C8B-B14F-4D97-AF65-F5344CB8AC3E}">
        <p14:creationId xmlns:p14="http://schemas.microsoft.com/office/powerpoint/2010/main" val="1694151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a:xfrm>
            <a:off x="179512" y="188640"/>
            <a:ext cx="8712968" cy="720080"/>
          </a:xfrm>
        </p:spPr>
        <p:txBody>
          <a:bodyPr>
            <a:normAutofit/>
          </a:bodyPr>
          <a:lstStyle/>
          <a:p>
            <a:r>
              <a:rPr lang="el-GR" sz="2400" dirty="0">
                <a:solidFill>
                  <a:schemeClr val="bg1"/>
                </a:solidFill>
              </a:rPr>
              <a:t>Στυλ </a:t>
            </a:r>
            <a:r>
              <a:rPr lang="el-GR" sz="2400" dirty="0" err="1">
                <a:solidFill>
                  <a:schemeClr val="bg1"/>
                </a:solidFill>
              </a:rPr>
              <a:t>γονεϊκής</a:t>
            </a:r>
            <a:r>
              <a:rPr lang="el-GR" sz="2400" dirty="0">
                <a:solidFill>
                  <a:schemeClr val="bg1"/>
                </a:solidFill>
              </a:rPr>
              <a:t> σίτισης (</a:t>
            </a:r>
            <a:r>
              <a:rPr lang="en-US" sz="2400" dirty="0">
                <a:solidFill>
                  <a:schemeClr val="bg1"/>
                </a:solidFill>
              </a:rPr>
              <a:t>parental feeding style)</a:t>
            </a:r>
            <a:endParaRPr lang="el-GR" sz="2400" dirty="0">
              <a:solidFill>
                <a:schemeClr val="bg1"/>
              </a:solidFill>
            </a:endParaRPr>
          </a:p>
        </p:txBody>
      </p:sp>
      <p:pic>
        <p:nvPicPr>
          <p:cNvPr id="10242" name="Picture 2"/>
          <p:cNvPicPr>
            <a:picLocks noChangeAspect="1" noChangeArrowheads="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1115616" y="829243"/>
            <a:ext cx="7128791" cy="6028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013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87524" y="2708920"/>
            <a:ext cx="8568952" cy="3600400"/>
          </a:xfrm>
        </p:spPr>
        <p:txBody>
          <a:bodyPr>
            <a:noAutofit/>
          </a:bodyPr>
          <a:lstStyle/>
          <a:p>
            <a:pPr algn="just"/>
            <a:r>
              <a:rPr lang="el-GR" sz="2000" dirty="0">
                <a:solidFill>
                  <a:schemeClr val="tx1"/>
                </a:solidFill>
              </a:rPr>
              <a:t>Συχνά οι γονείς προσπαθώντας να ελέγξουν συνειδητά τη διαιτητική πρόσληψη του παιδιού τους, περιορίζοντας τρόφιμα που θεωρούν «επιβλαβή» για την υγεία του ή ενισχύοντας τροφικές προτιμήσεις για «υγιεινά» τρόφιμα. </a:t>
            </a:r>
          </a:p>
          <a:p>
            <a:pPr algn="just"/>
            <a:endParaRPr lang="el-GR" sz="2000" dirty="0">
              <a:solidFill>
                <a:schemeClr val="tx1"/>
              </a:solidFill>
            </a:endParaRPr>
          </a:p>
          <a:p>
            <a:pPr algn="just"/>
            <a:r>
              <a:rPr lang="el-GR" sz="2000" dirty="0">
                <a:solidFill>
                  <a:schemeClr val="tx1"/>
                </a:solidFill>
              </a:rPr>
              <a:t>Παρόλο που ο στόχος τους είναι να προάγουν τις υγιεινές διατροφικές συνήθειες, με τις τεχνικές ή τις μεθόδους που εφαρμόζουν συχνά καταλήγουν σε αντίθετα αποτελέσματα. </a:t>
            </a:r>
          </a:p>
          <a:p>
            <a:pPr algn="just"/>
            <a:endParaRPr lang="el-GR" sz="2000" dirty="0">
              <a:solidFill>
                <a:schemeClr val="tx1"/>
              </a:solidFill>
            </a:endParaRPr>
          </a:p>
          <a:p>
            <a:pPr algn="just"/>
            <a:r>
              <a:rPr lang="el-GR" sz="2000" b="1" dirty="0">
                <a:solidFill>
                  <a:schemeClr val="tx1"/>
                </a:solidFill>
              </a:rPr>
              <a:t>Οι συστάσεις για υγιεινή και ισορροπημένη διατροφή δίνουν έμφαση στο μέτρο, την ποικιλία και τον ελαστικό έλεγχο της διαιτητικής πρόσληψης. </a:t>
            </a:r>
          </a:p>
        </p:txBody>
      </p:sp>
      <p:sp>
        <p:nvSpPr>
          <p:cNvPr id="2" name="Τίτλος 1"/>
          <p:cNvSpPr>
            <a:spLocks noGrp="1"/>
          </p:cNvSpPr>
          <p:nvPr>
            <p:ph type="title"/>
          </p:nvPr>
        </p:nvSpPr>
        <p:spPr>
          <a:xfrm>
            <a:off x="827584" y="692696"/>
            <a:ext cx="7920880" cy="673144"/>
          </a:xfrm>
        </p:spPr>
        <p:txBody>
          <a:bodyPr>
            <a:noAutofit/>
          </a:bodyPr>
          <a:lstStyle/>
          <a:p>
            <a:r>
              <a:rPr lang="el-GR" sz="2600" b="1" dirty="0">
                <a:solidFill>
                  <a:schemeClr val="bg1"/>
                </a:solidFill>
              </a:rPr>
              <a:t>Πρακτικές γονέων για</a:t>
            </a:r>
            <a:br>
              <a:rPr lang="el-GR" sz="2600" b="1" dirty="0">
                <a:solidFill>
                  <a:schemeClr val="bg1"/>
                </a:solidFill>
              </a:rPr>
            </a:br>
            <a:r>
              <a:rPr lang="el-GR" sz="2600" b="1" dirty="0">
                <a:solidFill>
                  <a:schemeClr val="bg1"/>
                </a:solidFill>
              </a:rPr>
              <a:t>τον έλεγχο τροφής των παιδιών</a:t>
            </a:r>
            <a:br>
              <a:rPr lang="el-GR" sz="2600" b="1" dirty="0">
                <a:solidFill>
                  <a:schemeClr val="bg1"/>
                </a:solidFill>
              </a:rPr>
            </a:br>
            <a:r>
              <a:rPr lang="el-GR" sz="2600" i="1" dirty="0">
                <a:solidFill>
                  <a:schemeClr val="bg1"/>
                </a:solidFill>
              </a:rPr>
              <a:t>επιβλαβή </a:t>
            </a:r>
            <a:r>
              <a:rPr lang="en-US" sz="2600" i="1" dirty="0">
                <a:solidFill>
                  <a:schemeClr val="bg1"/>
                </a:solidFill>
              </a:rPr>
              <a:t>vs </a:t>
            </a:r>
            <a:r>
              <a:rPr lang="el-GR" sz="2600" i="1" dirty="0">
                <a:solidFill>
                  <a:schemeClr val="bg1"/>
                </a:solidFill>
              </a:rPr>
              <a:t>υγιεινά τρόφιμα</a:t>
            </a:r>
          </a:p>
        </p:txBody>
      </p:sp>
    </p:spTree>
    <p:extLst>
      <p:ext uri="{BB962C8B-B14F-4D97-AF65-F5344CB8AC3E}">
        <p14:creationId xmlns:p14="http://schemas.microsoft.com/office/powerpoint/2010/main" val="1669794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87524" y="2564904"/>
            <a:ext cx="8568952" cy="3744416"/>
          </a:xfrm>
        </p:spPr>
        <p:txBody>
          <a:bodyPr>
            <a:noAutofit/>
          </a:bodyPr>
          <a:lstStyle/>
          <a:p>
            <a:pPr algn="just"/>
            <a:endParaRPr lang="el-GR" sz="2000" dirty="0">
              <a:solidFill>
                <a:schemeClr val="tx1"/>
              </a:solidFill>
            </a:endParaRPr>
          </a:p>
          <a:p>
            <a:pPr algn="just"/>
            <a:r>
              <a:rPr lang="el-GR" sz="2000" dirty="0">
                <a:solidFill>
                  <a:schemeClr val="tx1"/>
                </a:solidFill>
              </a:rPr>
              <a:t>Μια από τις πιο δημοφιλείς μεθόδους για να πετύχουν τη μείωση της κατανάλωσης των θεωρούμενων ως «κακών» τροφίμων —τα οποία είναι συνήθως σνακ υψηλής περιεκτικότητας σε ενέργεια, ζάχαρη, λιπίδια και αλάτι— είναι ο περιορισμός ή η απαγόρευσή τους. </a:t>
            </a:r>
          </a:p>
          <a:p>
            <a:pPr algn="just"/>
            <a:endParaRPr lang="el-GR" sz="2000" dirty="0">
              <a:solidFill>
                <a:schemeClr val="tx1"/>
              </a:solidFill>
            </a:endParaRPr>
          </a:p>
          <a:p>
            <a:pPr algn="just"/>
            <a:r>
              <a:rPr lang="el-GR" sz="2000" dirty="0">
                <a:solidFill>
                  <a:schemeClr val="tx1"/>
                </a:solidFill>
              </a:rPr>
              <a:t>Ο περιορισμός, όμως, ενός τροφίμου φαίνεται να το καθιστά πιο ελκυστικό και, όταν αρθεί ο περιορισμός, αυξάνει, τελικά, η κατανάλωσή του.</a:t>
            </a:r>
          </a:p>
        </p:txBody>
      </p:sp>
      <p:sp>
        <p:nvSpPr>
          <p:cNvPr id="2" name="Τίτλος 1"/>
          <p:cNvSpPr>
            <a:spLocks noGrp="1"/>
          </p:cNvSpPr>
          <p:nvPr>
            <p:ph type="title"/>
          </p:nvPr>
        </p:nvSpPr>
        <p:spPr>
          <a:xfrm>
            <a:off x="827584" y="692696"/>
            <a:ext cx="7272808" cy="673144"/>
          </a:xfrm>
        </p:spPr>
        <p:txBody>
          <a:bodyPr>
            <a:noAutofit/>
          </a:bodyPr>
          <a:lstStyle/>
          <a:p>
            <a:r>
              <a:rPr lang="el-GR" sz="2600" b="1" dirty="0">
                <a:solidFill>
                  <a:schemeClr val="bg1"/>
                </a:solidFill>
              </a:rPr>
              <a:t>Πρακτικές γονέων για</a:t>
            </a:r>
            <a:br>
              <a:rPr lang="el-GR" sz="2600" b="1" dirty="0">
                <a:solidFill>
                  <a:schemeClr val="bg1"/>
                </a:solidFill>
              </a:rPr>
            </a:br>
            <a:r>
              <a:rPr lang="el-GR" sz="2600" b="1" dirty="0">
                <a:solidFill>
                  <a:schemeClr val="bg1"/>
                </a:solidFill>
              </a:rPr>
              <a:t>τον έλεγχο τροφής των παιδιών</a:t>
            </a:r>
            <a:br>
              <a:rPr lang="el-GR" sz="2600" b="1" dirty="0">
                <a:solidFill>
                  <a:schemeClr val="bg1"/>
                </a:solidFill>
              </a:rPr>
            </a:br>
            <a:r>
              <a:rPr lang="el-GR" sz="2600" i="1" dirty="0">
                <a:solidFill>
                  <a:schemeClr val="bg1"/>
                </a:solidFill>
              </a:rPr>
              <a:t>περιορισμός τροφίμων</a:t>
            </a:r>
          </a:p>
        </p:txBody>
      </p:sp>
    </p:spTree>
    <p:extLst>
      <p:ext uri="{BB962C8B-B14F-4D97-AF65-F5344CB8AC3E}">
        <p14:creationId xmlns:p14="http://schemas.microsoft.com/office/powerpoint/2010/main" val="2199196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9532" y="2802459"/>
            <a:ext cx="8424936" cy="3600400"/>
          </a:xfrm>
        </p:spPr>
        <p:txBody>
          <a:bodyPr>
            <a:noAutofit/>
          </a:bodyPr>
          <a:lstStyle/>
          <a:p>
            <a:pPr marL="68580" indent="0" algn="just">
              <a:buNone/>
            </a:pPr>
            <a:r>
              <a:rPr lang="el-GR" sz="1600" dirty="0">
                <a:solidFill>
                  <a:schemeClr val="tx1"/>
                </a:solidFill>
              </a:rPr>
              <a:t>Οι γονείς χρησιμοποιούν συχνά τα τρόφιμα ως δώρο ή ως τιμωρία, για να ελέγξουν διάφορες συμπεριφορές των παιδιών τους.</a:t>
            </a:r>
          </a:p>
          <a:p>
            <a:pPr marL="68580" indent="0" algn="just">
              <a:buNone/>
            </a:pPr>
            <a:endParaRPr lang="el-GR" sz="1600" dirty="0">
              <a:solidFill>
                <a:schemeClr val="tx1"/>
              </a:solidFill>
            </a:endParaRPr>
          </a:p>
          <a:p>
            <a:pPr marL="68580" indent="0" algn="just">
              <a:buNone/>
            </a:pPr>
            <a:r>
              <a:rPr lang="el-GR" sz="1600" dirty="0">
                <a:solidFill>
                  <a:schemeClr val="tx1"/>
                </a:solidFill>
              </a:rPr>
              <a:t>Το ρόλο του δώρου συχνά παίζουν τρόφιμα την κατανάλωση των οποίων οι γονείς προσπαθούν να περιορίσουν, όπως είναι τα γλυκίσματα και τα συναφή σνακ!</a:t>
            </a:r>
          </a:p>
          <a:p>
            <a:pPr marL="68580" indent="0" algn="just">
              <a:buNone/>
            </a:pPr>
            <a:endParaRPr lang="el-GR" sz="1600" dirty="0">
              <a:solidFill>
                <a:schemeClr val="tx1"/>
              </a:solidFill>
            </a:endParaRPr>
          </a:p>
          <a:p>
            <a:pPr marL="68580" indent="0" algn="just">
              <a:buNone/>
            </a:pPr>
            <a:r>
              <a:rPr lang="el-GR" sz="1600" dirty="0">
                <a:solidFill>
                  <a:schemeClr val="tx1"/>
                </a:solidFill>
              </a:rPr>
              <a:t>Η επιβράβευση μπορεί να καταφέρει να αυξήσει βραχυχρόνια την κατανάλωση των τροφίμων για τα οποία δίνεται η επιβράβευση. Το πώς, όμως, θα διαμορφωθεί η τελική προτίμηση του παιδιού, εξαρτάται από διάφορους παράγοντες. </a:t>
            </a:r>
          </a:p>
          <a:p>
            <a:pPr marL="68580" indent="0" algn="just">
              <a:buNone/>
            </a:pPr>
            <a:endParaRPr lang="el-GR" sz="1600" dirty="0">
              <a:solidFill>
                <a:schemeClr val="tx1"/>
              </a:solidFill>
            </a:endParaRPr>
          </a:p>
          <a:p>
            <a:pPr marL="68580" indent="0" algn="just">
              <a:buNone/>
            </a:pPr>
            <a:r>
              <a:rPr lang="el-GR" sz="1600" dirty="0">
                <a:solidFill>
                  <a:schemeClr val="tx1"/>
                </a:solidFill>
              </a:rPr>
              <a:t>Π.χ. σε μελέτες όπου χρησιμοποιήθηκε ένα τρόφιμο ως «δώρο» για να καταναλωθεί κάποιο άλλο («μέσο»), η προτίμηση των παιδιών για το «δώρο» αυξήθηκε, ενώ για το «μέσο» μειώθηκε, ακόμα κι όταν η προτίμηση για τα δύο τρόφιμα πριν τη μελέτη δεν διέφερε. </a:t>
            </a:r>
          </a:p>
        </p:txBody>
      </p:sp>
      <p:sp>
        <p:nvSpPr>
          <p:cNvPr id="2" name="Τίτλος 1"/>
          <p:cNvSpPr>
            <a:spLocks noGrp="1"/>
          </p:cNvSpPr>
          <p:nvPr>
            <p:ph type="title"/>
          </p:nvPr>
        </p:nvSpPr>
        <p:spPr>
          <a:xfrm>
            <a:off x="755576" y="476672"/>
            <a:ext cx="7776864" cy="1143000"/>
          </a:xfrm>
        </p:spPr>
        <p:txBody>
          <a:bodyPr>
            <a:noAutofit/>
          </a:bodyPr>
          <a:lstStyle/>
          <a:p>
            <a:r>
              <a:rPr lang="el-GR" sz="2600" b="1" dirty="0">
                <a:solidFill>
                  <a:schemeClr val="bg1"/>
                </a:solidFill>
              </a:rPr>
              <a:t>Πρακτικές γονέων για</a:t>
            </a:r>
            <a:br>
              <a:rPr lang="el-GR" sz="2600" b="1" dirty="0">
                <a:solidFill>
                  <a:schemeClr val="bg1"/>
                </a:solidFill>
              </a:rPr>
            </a:br>
            <a:r>
              <a:rPr lang="el-GR" sz="2600" b="1" dirty="0">
                <a:solidFill>
                  <a:schemeClr val="bg1"/>
                </a:solidFill>
              </a:rPr>
              <a:t>τον έλεγχο τροφής των παιδιών</a:t>
            </a:r>
            <a:br>
              <a:rPr lang="el-GR" sz="2600" b="1" dirty="0">
                <a:solidFill>
                  <a:schemeClr val="bg1"/>
                </a:solidFill>
              </a:rPr>
            </a:br>
            <a:r>
              <a:rPr lang="el-GR" sz="2600" i="1" dirty="0">
                <a:solidFill>
                  <a:schemeClr val="bg1"/>
                </a:solidFill>
              </a:rPr>
              <a:t>δώρο </a:t>
            </a:r>
            <a:r>
              <a:rPr lang="en-US" sz="2600" i="1" dirty="0">
                <a:solidFill>
                  <a:schemeClr val="bg1"/>
                </a:solidFill>
              </a:rPr>
              <a:t>vs </a:t>
            </a:r>
            <a:r>
              <a:rPr lang="el-GR" sz="2600" i="1" dirty="0">
                <a:solidFill>
                  <a:schemeClr val="bg1"/>
                </a:solidFill>
              </a:rPr>
              <a:t>τιμωρία</a:t>
            </a:r>
            <a:endParaRPr lang="el-GR" sz="2600" dirty="0">
              <a:solidFill>
                <a:schemeClr val="bg1"/>
              </a:solidFill>
            </a:endParaRPr>
          </a:p>
        </p:txBody>
      </p:sp>
    </p:spTree>
    <p:extLst>
      <p:ext uri="{BB962C8B-B14F-4D97-AF65-F5344CB8AC3E}">
        <p14:creationId xmlns:p14="http://schemas.microsoft.com/office/powerpoint/2010/main" val="1999615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87524" y="2492896"/>
            <a:ext cx="8568952" cy="4176464"/>
          </a:xfrm>
        </p:spPr>
        <p:txBody>
          <a:bodyPr>
            <a:noAutofit/>
          </a:bodyPr>
          <a:lstStyle/>
          <a:p>
            <a:pPr algn="just"/>
            <a:r>
              <a:rPr lang="el-GR" sz="1800" dirty="0">
                <a:solidFill>
                  <a:schemeClr val="tx1"/>
                </a:solidFill>
              </a:rPr>
              <a:t>Η </a:t>
            </a:r>
            <a:r>
              <a:rPr lang="el-GR" sz="1800" b="1" dirty="0">
                <a:solidFill>
                  <a:schemeClr val="tx1"/>
                </a:solidFill>
              </a:rPr>
              <a:t>αρέσκεια στη γλυκιά γεύση </a:t>
            </a:r>
            <a:r>
              <a:rPr lang="el-GR" sz="1800" dirty="0">
                <a:solidFill>
                  <a:schemeClr val="tx1"/>
                </a:solidFill>
              </a:rPr>
              <a:t>θεωρείται ότι αποτελεί μια εξελικτική προσαρμογή, καθώς στη φύση η γλυκιά γεύση συνήθως σημαίνει και διαθέσιμη ενέργεια μέσω υδατανθράκων (σακχάρων), ενώ η πικρή γεύση την ύπαρξη τοξινών και τοξικών ουσιών. </a:t>
            </a:r>
          </a:p>
          <a:p>
            <a:pPr algn="just"/>
            <a:endParaRPr lang="el-GR" sz="1800" dirty="0">
              <a:solidFill>
                <a:schemeClr val="tx1"/>
              </a:solidFill>
            </a:endParaRPr>
          </a:p>
          <a:p>
            <a:pPr algn="just"/>
            <a:r>
              <a:rPr lang="el-GR" sz="1800" dirty="0">
                <a:solidFill>
                  <a:schemeClr val="tx1"/>
                </a:solidFill>
              </a:rPr>
              <a:t>Η εξελικτική προσαρμογή πιθανότατα εξηγεί και την </a:t>
            </a:r>
            <a:r>
              <a:rPr lang="el-GR" sz="1800" b="1" dirty="0">
                <a:solidFill>
                  <a:schemeClr val="tx1"/>
                </a:solidFill>
              </a:rPr>
              <a:t>αρέσκεια προς την αλμυρή γεύση</a:t>
            </a:r>
            <a:r>
              <a:rPr lang="en-US" sz="1800" dirty="0">
                <a:solidFill>
                  <a:schemeClr val="tx1"/>
                </a:solidFill>
              </a:rPr>
              <a:t>.</a:t>
            </a:r>
            <a:r>
              <a:rPr lang="el-GR" sz="1800" dirty="0">
                <a:solidFill>
                  <a:schemeClr val="tx1"/>
                </a:solidFill>
              </a:rPr>
              <a:t> </a:t>
            </a:r>
            <a:r>
              <a:rPr lang="en-US" sz="1800" dirty="0">
                <a:solidFill>
                  <a:schemeClr val="tx1"/>
                </a:solidFill>
              </a:rPr>
              <a:t>T</a:t>
            </a:r>
            <a:r>
              <a:rPr lang="el-GR" sz="1800" dirty="0">
                <a:solidFill>
                  <a:schemeClr val="tx1"/>
                </a:solidFill>
              </a:rPr>
              <a:t>ο αλάτι είναι σημαντικό για τη φυσιολογική λειτουργία του οργανισμού, από την άλλη, όμως, δεν είναι τόσο εύκολα διαθέσιμο στη φύση (πριν τη εκβιομηχάνιση οι άνθρωποι αντιμετώπιζαν προβλήματα για να βρουν αρκετό αλάτι).</a:t>
            </a:r>
          </a:p>
          <a:p>
            <a:pPr algn="just"/>
            <a:endParaRPr lang="el-GR" sz="1800" dirty="0">
              <a:solidFill>
                <a:schemeClr val="tx1"/>
              </a:solidFill>
            </a:endParaRPr>
          </a:p>
          <a:p>
            <a:pPr algn="just"/>
            <a:r>
              <a:rPr lang="el-GR" sz="1800" dirty="0">
                <a:solidFill>
                  <a:schemeClr val="tx1"/>
                </a:solidFill>
              </a:rPr>
              <a:t>Υπάρχουν, επίσης, αρκετά στοιχεία για την ύπαρξη γονιδίων που σχετίζονται με την ευαισθησία σε συγκεκριμένες γεύσεις —όπως στην πικρή γεύση. </a:t>
            </a:r>
          </a:p>
        </p:txBody>
      </p:sp>
      <p:sp>
        <p:nvSpPr>
          <p:cNvPr id="2" name="Τίτλος 1"/>
          <p:cNvSpPr>
            <a:spLocks noGrp="1"/>
          </p:cNvSpPr>
          <p:nvPr>
            <p:ph type="title"/>
          </p:nvPr>
        </p:nvSpPr>
        <p:spPr>
          <a:xfrm>
            <a:off x="1059628" y="764704"/>
            <a:ext cx="7024744" cy="601136"/>
          </a:xfrm>
        </p:spPr>
        <p:txBody>
          <a:bodyPr>
            <a:normAutofit fontScale="90000"/>
          </a:bodyPr>
          <a:lstStyle/>
          <a:p>
            <a:r>
              <a:rPr lang="el-GR" b="1" dirty="0">
                <a:solidFill>
                  <a:schemeClr val="bg1"/>
                </a:solidFill>
              </a:rPr>
              <a:t>Γενετικοί παράγοντες (Ι)</a:t>
            </a:r>
          </a:p>
        </p:txBody>
      </p:sp>
    </p:spTree>
    <p:extLst>
      <p:ext uri="{BB962C8B-B14F-4D97-AF65-F5344CB8AC3E}">
        <p14:creationId xmlns:p14="http://schemas.microsoft.com/office/powerpoint/2010/main" val="34737459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27584" y="2753563"/>
            <a:ext cx="7416824" cy="3771781"/>
          </a:xfrm>
        </p:spPr>
        <p:txBody>
          <a:bodyPr>
            <a:normAutofit fontScale="92500" lnSpcReduction="10000"/>
          </a:bodyPr>
          <a:lstStyle/>
          <a:p>
            <a:r>
              <a:rPr lang="el-GR" dirty="0">
                <a:solidFill>
                  <a:schemeClr val="tx1"/>
                </a:solidFill>
              </a:rPr>
              <a:t>Η επιβράβευση θα μπορούσε να χρησιμοποιηθεί για τη βελτίωση των διαιτητικών συνηθειών, υπό τις παρακάτω προϋποθέσεις:</a:t>
            </a:r>
          </a:p>
          <a:p>
            <a:endParaRPr lang="el-GR" dirty="0">
              <a:solidFill>
                <a:schemeClr val="tx1"/>
              </a:solidFill>
            </a:endParaRPr>
          </a:p>
          <a:p>
            <a:pPr lvl="1"/>
            <a:r>
              <a:rPr lang="el-GR" dirty="0">
                <a:solidFill>
                  <a:schemeClr val="tx1"/>
                </a:solidFill>
              </a:rPr>
              <a:t>Να είναι λεκτική παρά υλική επιβράβευση.</a:t>
            </a:r>
          </a:p>
          <a:p>
            <a:pPr lvl="1"/>
            <a:endParaRPr lang="el-GR" sz="2600" dirty="0">
              <a:solidFill>
                <a:schemeClr val="tx1"/>
              </a:solidFill>
            </a:endParaRPr>
          </a:p>
          <a:p>
            <a:pPr lvl="1"/>
            <a:r>
              <a:rPr lang="el-GR" dirty="0">
                <a:solidFill>
                  <a:schemeClr val="tx1"/>
                </a:solidFill>
              </a:rPr>
              <a:t>Να είναι μικρή &amp; όχι μεγάλη. </a:t>
            </a:r>
          </a:p>
          <a:p>
            <a:pPr lvl="1"/>
            <a:endParaRPr lang="el-GR" sz="2600" dirty="0">
              <a:solidFill>
                <a:schemeClr val="tx1"/>
              </a:solidFill>
            </a:endParaRPr>
          </a:p>
          <a:p>
            <a:pPr lvl="1"/>
            <a:r>
              <a:rPr lang="el-GR" dirty="0">
                <a:solidFill>
                  <a:schemeClr val="tx1"/>
                </a:solidFill>
              </a:rPr>
              <a:t>Να αφορά στην ποιότητα παρά στην ποσότητα της συμπεριφοράς. </a:t>
            </a:r>
            <a:endParaRPr lang="el-GR" sz="2600" dirty="0">
              <a:solidFill>
                <a:schemeClr val="tx1"/>
              </a:solidFill>
            </a:endParaRPr>
          </a:p>
          <a:p>
            <a:pPr lvl="1"/>
            <a:endParaRPr lang="el-GR" dirty="0">
              <a:solidFill>
                <a:schemeClr val="tx1"/>
              </a:solidFill>
            </a:endParaRPr>
          </a:p>
          <a:p>
            <a:endParaRPr lang="el-GR" dirty="0">
              <a:solidFill>
                <a:schemeClr val="tx1"/>
              </a:solidFill>
            </a:endParaRPr>
          </a:p>
        </p:txBody>
      </p:sp>
      <p:sp>
        <p:nvSpPr>
          <p:cNvPr id="2" name="Τίτλος 1"/>
          <p:cNvSpPr>
            <a:spLocks noGrp="1"/>
          </p:cNvSpPr>
          <p:nvPr>
            <p:ph type="title"/>
          </p:nvPr>
        </p:nvSpPr>
        <p:spPr>
          <a:xfrm>
            <a:off x="1059628" y="692696"/>
            <a:ext cx="7024744" cy="673144"/>
          </a:xfrm>
        </p:spPr>
        <p:txBody>
          <a:bodyPr>
            <a:normAutofit fontScale="90000"/>
          </a:bodyPr>
          <a:lstStyle/>
          <a:p>
            <a:r>
              <a:rPr lang="el-GR" b="1" dirty="0">
                <a:solidFill>
                  <a:schemeClr val="bg1"/>
                </a:solidFill>
              </a:rPr>
              <a:t>Σωστή χρήση επιβράβευσης</a:t>
            </a:r>
          </a:p>
        </p:txBody>
      </p:sp>
    </p:spTree>
    <p:extLst>
      <p:ext uri="{BB962C8B-B14F-4D97-AF65-F5344CB8AC3E}">
        <p14:creationId xmlns:p14="http://schemas.microsoft.com/office/powerpoint/2010/main" val="662696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95536" y="2420888"/>
            <a:ext cx="8568952" cy="4248472"/>
          </a:xfrm>
        </p:spPr>
        <p:txBody>
          <a:bodyPr>
            <a:normAutofit fontScale="85000" lnSpcReduction="10000"/>
          </a:bodyPr>
          <a:lstStyle/>
          <a:p>
            <a:pPr marL="68580" indent="0">
              <a:buNone/>
            </a:pPr>
            <a:r>
              <a:rPr lang="el-GR" dirty="0">
                <a:solidFill>
                  <a:schemeClr val="tx1"/>
                </a:solidFill>
              </a:rPr>
              <a:t>Η πίεση για κατανάλωση των θεωρούμενων ως «καλών» τροφίμων οδηγεί στο αντίθετο από το επιδιωκόμενο αποτέλεσμα, αναφορικά με:</a:t>
            </a:r>
          </a:p>
          <a:p>
            <a:r>
              <a:rPr lang="el-GR" dirty="0">
                <a:solidFill>
                  <a:schemeClr val="tx1"/>
                </a:solidFill>
              </a:rPr>
              <a:t>την κατανάλωση φρούτων και λαχανικών</a:t>
            </a:r>
          </a:p>
          <a:p>
            <a:r>
              <a:rPr lang="el-GR" dirty="0">
                <a:solidFill>
                  <a:schemeClr val="tx1"/>
                </a:solidFill>
              </a:rPr>
              <a:t>ποσότητα του φαγητού</a:t>
            </a:r>
          </a:p>
          <a:p>
            <a:pPr marL="68580" indent="0">
              <a:buNone/>
            </a:pPr>
            <a:endParaRPr lang="el-GR" dirty="0">
              <a:solidFill>
                <a:schemeClr val="tx1"/>
              </a:solidFill>
            </a:endParaRPr>
          </a:p>
          <a:p>
            <a:pPr marL="68580" indent="0">
              <a:buNone/>
            </a:pPr>
            <a:r>
              <a:rPr lang="el-GR" dirty="0">
                <a:solidFill>
                  <a:schemeClr val="tx1"/>
                </a:solidFill>
              </a:rPr>
              <a:t>Επίσης, όταν ασκηθεί πίεση στο παιδί να φάει παραπάνω από όσο θα ήθελε, το παιδί μπορεί να καταναλώσει περισσότερη τροφή απ’ αυτήν που πραγματικά χρειάζεται, οπότε, έτσι, μειώνεται η ικανότητά του να </a:t>
            </a:r>
            <a:r>
              <a:rPr lang="el-GR" dirty="0" err="1">
                <a:solidFill>
                  <a:schemeClr val="tx1"/>
                </a:solidFill>
              </a:rPr>
              <a:t>αυτο</a:t>
            </a:r>
            <a:r>
              <a:rPr lang="en-US" dirty="0">
                <a:solidFill>
                  <a:schemeClr val="tx1"/>
                </a:solidFill>
              </a:rPr>
              <a:t>-</a:t>
            </a:r>
            <a:r>
              <a:rPr lang="el-GR" dirty="0">
                <a:solidFill>
                  <a:schemeClr val="tx1"/>
                </a:solidFill>
              </a:rPr>
              <a:t>ρρυθμίζει τη διαιτητική του πρόσληψη.</a:t>
            </a:r>
          </a:p>
          <a:p>
            <a:pPr marL="68580" indent="0">
              <a:buNone/>
            </a:pPr>
            <a:endParaRPr lang="el-GR" dirty="0">
              <a:solidFill>
                <a:schemeClr val="tx1"/>
              </a:solidFill>
            </a:endParaRPr>
          </a:p>
          <a:p>
            <a:pPr marL="68580" indent="0">
              <a:buNone/>
            </a:pPr>
            <a:r>
              <a:rPr lang="el-GR" b="1" dirty="0">
                <a:solidFill>
                  <a:schemeClr val="tx1"/>
                </a:solidFill>
              </a:rPr>
              <a:t>Λύση:</a:t>
            </a:r>
            <a:r>
              <a:rPr lang="el-GR" dirty="0">
                <a:solidFill>
                  <a:schemeClr val="tx1"/>
                </a:solidFill>
              </a:rPr>
              <a:t> υιοθέτηση από τους γονείς ενός απλού ελέγχου, σε σύγκριση με τον υπερβολικό έλεγχο και την πίεση σχετικά με τη διαιτητική πρόσληψη του παιδιού. </a:t>
            </a:r>
          </a:p>
        </p:txBody>
      </p:sp>
      <p:sp>
        <p:nvSpPr>
          <p:cNvPr id="2" name="Τίτλος 1"/>
          <p:cNvSpPr>
            <a:spLocks noGrp="1"/>
          </p:cNvSpPr>
          <p:nvPr>
            <p:ph type="title"/>
          </p:nvPr>
        </p:nvSpPr>
        <p:spPr>
          <a:xfrm>
            <a:off x="1043608" y="620688"/>
            <a:ext cx="7024744" cy="817160"/>
          </a:xfrm>
        </p:spPr>
        <p:txBody>
          <a:bodyPr/>
          <a:lstStyle/>
          <a:p>
            <a:r>
              <a:rPr lang="el-GR" b="1" dirty="0">
                <a:solidFill>
                  <a:schemeClr val="bg1"/>
                </a:solidFill>
              </a:rPr>
              <a:t>Πίεση για κατανάλωση</a:t>
            </a:r>
          </a:p>
        </p:txBody>
      </p:sp>
    </p:spTree>
    <p:extLst>
      <p:ext uri="{BB962C8B-B14F-4D97-AF65-F5344CB8AC3E}">
        <p14:creationId xmlns:p14="http://schemas.microsoft.com/office/powerpoint/2010/main" val="2857269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F3FF821-7F17-4100-AD9D-129006B5B154}"/>
              </a:ext>
            </a:extLst>
          </p:cNvPr>
          <p:cNvSpPr>
            <a:spLocks noGrp="1"/>
          </p:cNvSpPr>
          <p:nvPr>
            <p:ph idx="1"/>
          </p:nvPr>
        </p:nvSpPr>
        <p:spPr/>
        <p:txBody>
          <a:bodyPr/>
          <a:lstStyle/>
          <a:p>
            <a:pPr marL="0" indent="0">
              <a:buNone/>
            </a:pPr>
            <a:r>
              <a:rPr lang="el-GR" b="1" dirty="0">
                <a:solidFill>
                  <a:schemeClr val="tx1"/>
                </a:solidFill>
              </a:rPr>
              <a:t>π.χ.</a:t>
            </a:r>
          </a:p>
          <a:p>
            <a:r>
              <a:rPr lang="el-GR" dirty="0">
                <a:solidFill>
                  <a:schemeClr val="tx1"/>
                </a:solidFill>
              </a:rPr>
              <a:t>Υπακούω στις προτιμήσεις του παιδιού χωρίς να βάζω όρια.</a:t>
            </a:r>
          </a:p>
          <a:p>
            <a:endParaRPr lang="el-GR" dirty="0">
              <a:solidFill>
                <a:schemeClr val="tx1"/>
              </a:solidFill>
            </a:endParaRPr>
          </a:p>
          <a:p>
            <a:r>
              <a:rPr lang="el-GR" dirty="0">
                <a:solidFill>
                  <a:schemeClr val="tx1"/>
                </a:solidFill>
              </a:rPr>
              <a:t>Ενδίδω στην παιδική «πίεση» για κατανάλωση συγκεκριμένης τροφής.</a:t>
            </a:r>
            <a:endParaRPr lang="en-US" dirty="0">
              <a:solidFill>
                <a:schemeClr val="tx1"/>
              </a:solidFill>
            </a:endParaRPr>
          </a:p>
        </p:txBody>
      </p:sp>
      <p:sp>
        <p:nvSpPr>
          <p:cNvPr id="3" name="Title 2">
            <a:extLst>
              <a:ext uri="{FF2B5EF4-FFF2-40B4-BE49-F238E27FC236}">
                <a16:creationId xmlns:a16="http://schemas.microsoft.com/office/drawing/2014/main" id="{37F649B6-BEAA-4E5B-B9BC-3B2EDA3312D7}"/>
              </a:ext>
            </a:extLst>
          </p:cNvPr>
          <p:cNvSpPr>
            <a:spLocks noGrp="1"/>
          </p:cNvSpPr>
          <p:nvPr>
            <p:ph type="title"/>
          </p:nvPr>
        </p:nvSpPr>
        <p:spPr/>
        <p:txBody>
          <a:bodyPr/>
          <a:lstStyle/>
          <a:p>
            <a:r>
              <a:rPr lang="el-GR" dirty="0"/>
              <a:t>Ανεκτικότητα</a:t>
            </a:r>
            <a:endParaRPr lang="en-US" dirty="0"/>
          </a:p>
        </p:txBody>
      </p:sp>
    </p:spTree>
    <p:extLst>
      <p:ext uri="{BB962C8B-B14F-4D97-AF65-F5344CB8AC3E}">
        <p14:creationId xmlns:p14="http://schemas.microsoft.com/office/powerpoint/2010/main" val="2512898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B33FDAF-8D9D-48AB-A5B4-1EDA911C4C2F}"/>
              </a:ext>
            </a:extLst>
          </p:cNvPr>
          <p:cNvSpPr>
            <a:spLocks noGrp="1"/>
          </p:cNvSpPr>
          <p:nvPr>
            <p:ph idx="1"/>
          </p:nvPr>
        </p:nvSpPr>
        <p:spPr/>
        <p:txBody>
          <a:bodyPr>
            <a:normAutofit lnSpcReduction="10000"/>
          </a:bodyPr>
          <a:lstStyle/>
          <a:p>
            <a:pPr marL="0" indent="0">
              <a:buNone/>
            </a:pPr>
            <a:r>
              <a:rPr lang="el-GR" b="1" dirty="0">
                <a:solidFill>
                  <a:schemeClr val="tx1"/>
                </a:solidFill>
              </a:rPr>
              <a:t>π.χ.</a:t>
            </a:r>
          </a:p>
          <a:p>
            <a:r>
              <a:rPr lang="el-GR" dirty="0">
                <a:solidFill>
                  <a:schemeClr val="tx1"/>
                </a:solidFill>
              </a:rPr>
              <a:t>Επιτρέπω στο παιδί να συμμετάσχει στην προετοιμασία του φαγητού.</a:t>
            </a:r>
          </a:p>
          <a:p>
            <a:endParaRPr lang="el-GR" dirty="0">
              <a:solidFill>
                <a:schemeClr val="tx1"/>
              </a:solidFill>
            </a:endParaRPr>
          </a:p>
          <a:p>
            <a:r>
              <a:rPr lang="el-GR" dirty="0">
                <a:solidFill>
                  <a:schemeClr val="tx1"/>
                </a:solidFill>
              </a:rPr>
              <a:t>Επιτρέπω στο παιδί να συμμετέχει στην επιλογή υγιεινών τροφίμων στο κατάστημα αγοράς τροφής.</a:t>
            </a:r>
          </a:p>
          <a:p>
            <a:endParaRPr lang="el-GR" dirty="0">
              <a:solidFill>
                <a:schemeClr val="tx1"/>
              </a:solidFill>
            </a:endParaRPr>
          </a:p>
          <a:p>
            <a:r>
              <a:rPr lang="el-GR" dirty="0">
                <a:solidFill>
                  <a:schemeClr val="tx1"/>
                </a:solidFill>
              </a:rPr>
              <a:t>Επιτρέπω στο παιδί να επιλέξει τα σνακ στο κατάστημα αγοράς τροφής.</a:t>
            </a:r>
            <a:endParaRPr lang="en-US" dirty="0">
              <a:solidFill>
                <a:schemeClr val="tx1"/>
              </a:solidFill>
            </a:endParaRPr>
          </a:p>
        </p:txBody>
      </p:sp>
      <p:sp>
        <p:nvSpPr>
          <p:cNvPr id="3" name="Title 2">
            <a:extLst>
              <a:ext uri="{FF2B5EF4-FFF2-40B4-BE49-F238E27FC236}">
                <a16:creationId xmlns:a16="http://schemas.microsoft.com/office/drawing/2014/main" id="{40C22AC0-2268-45D6-BC1A-16A1CA27C260}"/>
              </a:ext>
            </a:extLst>
          </p:cNvPr>
          <p:cNvSpPr>
            <a:spLocks noGrp="1"/>
          </p:cNvSpPr>
          <p:nvPr>
            <p:ph type="title"/>
          </p:nvPr>
        </p:nvSpPr>
        <p:spPr/>
        <p:txBody>
          <a:bodyPr/>
          <a:lstStyle/>
          <a:p>
            <a:r>
              <a:rPr lang="el-GR" dirty="0"/>
              <a:t>Συμμετοχή</a:t>
            </a:r>
            <a:endParaRPr lang="en-US" dirty="0"/>
          </a:p>
        </p:txBody>
      </p:sp>
    </p:spTree>
    <p:extLst>
      <p:ext uri="{BB962C8B-B14F-4D97-AF65-F5344CB8AC3E}">
        <p14:creationId xmlns:p14="http://schemas.microsoft.com/office/powerpoint/2010/main" val="25226929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82B646C-6039-4D35-A37D-59084327430B}"/>
              </a:ext>
            </a:extLst>
          </p:cNvPr>
          <p:cNvSpPr>
            <a:spLocks noGrp="1"/>
          </p:cNvSpPr>
          <p:nvPr>
            <p:ph idx="1"/>
          </p:nvPr>
        </p:nvSpPr>
        <p:spPr/>
        <p:txBody>
          <a:bodyPr/>
          <a:lstStyle/>
          <a:p>
            <a:pPr marL="0" indent="0">
              <a:buNone/>
            </a:pPr>
            <a:r>
              <a:rPr lang="el-GR" b="1" dirty="0">
                <a:solidFill>
                  <a:schemeClr val="tx1"/>
                </a:solidFill>
              </a:rPr>
              <a:t>π.χ.</a:t>
            </a:r>
          </a:p>
          <a:p>
            <a:r>
              <a:rPr lang="el-GR" dirty="0">
                <a:solidFill>
                  <a:schemeClr val="tx1"/>
                </a:solidFill>
              </a:rPr>
              <a:t>Χρήση της τροφής προκειμένου να πειστεί το παιδί να κάνει κάτι.</a:t>
            </a:r>
            <a:endParaRPr lang="en-US" dirty="0">
              <a:solidFill>
                <a:schemeClr val="tx1"/>
              </a:solidFill>
            </a:endParaRPr>
          </a:p>
        </p:txBody>
      </p:sp>
      <p:sp>
        <p:nvSpPr>
          <p:cNvPr id="3" name="Title 2">
            <a:extLst>
              <a:ext uri="{FF2B5EF4-FFF2-40B4-BE49-F238E27FC236}">
                <a16:creationId xmlns:a16="http://schemas.microsoft.com/office/drawing/2014/main" id="{CA75B403-1C54-431B-88E0-6B78DAFA0D85}"/>
              </a:ext>
            </a:extLst>
          </p:cNvPr>
          <p:cNvSpPr>
            <a:spLocks noGrp="1"/>
          </p:cNvSpPr>
          <p:nvPr>
            <p:ph type="title"/>
          </p:nvPr>
        </p:nvSpPr>
        <p:spPr/>
        <p:txBody>
          <a:bodyPr/>
          <a:lstStyle/>
          <a:p>
            <a:r>
              <a:rPr lang="el-GR" dirty="0"/>
              <a:t>Χειριστική σίτιση</a:t>
            </a:r>
            <a:endParaRPr lang="en-US" dirty="0"/>
          </a:p>
        </p:txBody>
      </p:sp>
    </p:spTree>
    <p:extLst>
      <p:ext uri="{BB962C8B-B14F-4D97-AF65-F5344CB8AC3E}">
        <p14:creationId xmlns:p14="http://schemas.microsoft.com/office/powerpoint/2010/main" val="40121815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FF49C5-BEEB-4395-9C57-9B8406DAD769}"/>
              </a:ext>
            </a:extLst>
          </p:cNvPr>
          <p:cNvSpPr>
            <a:spLocks noGrp="1"/>
          </p:cNvSpPr>
          <p:nvPr>
            <p:ph idx="1"/>
          </p:nvPr>
        </p:nvSpPr>
        <p:spPr>
          <a:xfrm>
            <a:off x="872067" y="2708919"/>
            <a:ext cx="7408333" cy="3417243"/>
          </a:xfrm>
        </p:spPr>
        <p:txBody>
          <a:bodyPr/>
          <a:lstStyle/>
          <a:p>
            <a:r>
              <a:rPr lang="en-US" dirty="0">
                <a:solidFill>
                  <a:schemeClr val="tx1"/>
                </a:solidFill>
              </a:rPr>
              <a:t>Parental Feeding Styles Questionnaire (PFSQ)</a:t>
            </a:r>
          </a:p>
          <a:p>
            <a:endParaRPr lang="en-US" dirty="0">
              <a:solidFill>
                <a:schemeClr val="tx1"/>
              </a:solidFill>
            </a:endParaRPr>
          </a:p>
          <a:p>
            <a:r>
              <a:rPr lang="en-US" dirty="0">
                <a:solidFill>
                  <a:schemeClr val="tx1"/>
                </a:solidFill>
              </a:rPr>
              <a:t>Caregiver Feeding Styles Questionnaire (CFSQ)</a:t>
            </a:r>
          </a:p>
          <a:p>
            <a:endParaRPr lang="en-US" dirty="0">
              <a:solidFill>
                <a:schemeClr val="tx1"/>
              </a:solidFill>
            </a:endParaRPr>
          </a:p>
          <a:p>
            <a:r>
              <a:rPr lang="en-US" dirty="0">
                <a:solidFill>
                  <a:schemeClr val="tx1"/>
                </a:solidFill>
              </a:rPr>
              <a:t>Comprehensive Feeding Practices Questionnaire (CFPQ)</a:t>
            </a:r>
          </a:p>
          <a:p>
            <a:endParaRPr lang="en-US" dirty="0">
              <a:solidFill>
                <a:schemeClr val="tx1"/>
              </a:solidFill>
            </a:endParaRPr>
          </a:p>
          <a:p>
            <a:endParaRPr lang="en-US" dirty="0">
              <a:solidFill>
                <a:schemeClr val="tx1"/>
              </a:solidFill>
            </a:endParaRPr>
          </a:p>
        </p:txBody>
      </p:sp>
      <p:sp>
        <p:nvSpPr>
          <p:cNvPr id="3" name="Title 2">
            <a:extLst>
              <a:ext uri="{FF2B5EF4-FFF2-40B4-BE49-F238E27FC236}">
                <a16:creationId xmlns:a16="http://schemas.microsoft.com/office/drawing/2014/main" id="{0CF35A84-7EB6-46FD-BE15-076C8F7DF878}"/>
              </a:ext>
            </a:extLst>
          </p:cNvPr>
          <p:cNvSpPr>
            <a:spLocks noGrp="1"/>
          </p:cNvSpPr>
          <p:nvPr>
            <p:ph type="title"/>
          </p:nvPr>
        </p:nvSpPr>
        <p:spPr/>
        <p:txBody>
          <a:bodyPr>
            <a:noAutofit/>
          </a:bodyPr>
          <a:lstStyle/>
          <a:p>
            <a:r>
              <a:rPr lang="el-GR" sz="2800" dirty="0"/>
              <a:t>Εργαλεία αξιολόγησης </a:t>
            </a:r>
            <a:r>
              <a:rPr lang="el-GR" sz="2800" dirty="0" err="1"/>
              <a:t>γονεϊκής</a:t>
            </a:r>
            <a:r>
              <a:rPr lang="el-GR" sz="2800" dirty="0"/>
              <a:t> συμπεριφοράς απέναντι στο </a:t>
            </a:r>
            <a:r>
              <a:rPr lang="el-GR" sz="2800" dirty="0" err="1"/>
              <a:t>τρώγειν</a:t>
            </a:r>
            <a:r>
              <a:rPr lang="el-GR" sz="2800" dirty="0"/>
              <a:t> των παιδιών τους</a:t>
            </a:r>
            <a:endParaRPr lang="en-US" sz="2800" dirty="0"/>
          </a:p>
        </p:txBody>
      </p:sp>
    </p:spTree>
    <p:extLst>
      <p:ext uri="{BB962C8B-B14F-4D97-AF65-F5344CB8AC3E}">
        <p14:creationId xmlns:p14="http://schemas.microsoft.com/office/powerpoint/2010/main" val="3379411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C95AF7-E3DA-483C-8E12-07B93626CF47}"/>
              </a:ext>
            </a:extLst>
          </p:cNvPr>
          <p:cNvSpPr>
            <a:spLocks noGrp="1"/>
          </p:cNvSpPr>
          <p:nvPr>
            <p:ph type="title"/>
          </p:nvPr>
        </p:nvSpPr>
        <p:spPr>
          <a:xfrm>
            <a:off x="457200" y="338328"/>
            <a:ext cx="8229600" cy="1002440"/>
          </a:xfrm>
        </p:spPr>
        <p:txBody>
          <a:bodyPr>
            <a:normAutofit/>
          </a:bodyPr>
          <a:lstStyle/>
          <a:p>
            <a:r>
              <a:rPr lang="en-US" sz="3000" dirty="0"/>
              <a:t>Comprehensive Feeding Practices Questionnaire</a:t>
            </a:r>
          </a:p>
        </p:txBody>
      </p:sp>
      <p:pic>
        <p:nvPicPr>
          <p:cNvPr id="5" name="Picture 4">
            <a:extLst>
              <a:ext uri="{FF2B5EF4-FFF2-40B4-BE49-F238E27FC236}">
                <a16:creationId xmlns:a16="http://schemas.microsoft.com/office/drawing/2014/main" id="{8D3239B5-97BB-4FB1-B924-229CC8D6E215}"/>
              </a:ext>
            </a:extLst>
          </p:cNvPr>
          <p:cNvPicPr>
            <a:picLocks noChangeAspect="1"/>
          </p:cNvPicPr>
          <p:nvPr/>
        </p:nvPicPr>
        <p:blipFill>
          <a:blip r:embed="rId2"/>
          <a:stretch>
            <a:fillRect/>
          </a:stretch>
        </p:blipFill>
        <p:spPr>
          <a:xfrm>
            <a:off x="204524" y="1340768"/>
            <a:ext cx="8806282" cy="5328592"/>
          </a:xfrm>
          <a:prstGeom prst="rect">
            <a:avLst/>
          </a:prstGeom>
        </p:spPr>
      </p:pic>
    </p:spTree>
    <p:extLst>
      <p:ext uri="{BB962C8B-B14F-4D97-AF65-F5344CB8AC3E}">
        <p14:creationId xmlns:p14="http://schemas.microsoft.com/office/powerpoint/2010/main" val="30872698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43492" y="2800343"/>
            <a:ext cx="7128908" cy="3508977"/>
          </a:xfrm>
        </p:spPr>
        <p:txBody>
          <a:bodyPr>
            <a:normAutofit/>
          </a:bodyPr>
          <a:lstStyle/>
          <a:p>
            <a:pPr marL="0" indent="0">
              <a:buNone/>
            </a:pPr>
            <a:r>
              <a:rPr lang="el-GR" sz="2000" dirty="0">
                <a:solidFill>
                  <a:schemeClr val="tx1"/>
                </a:solidFill>
              </a:rPr>
              <a:t>Εδώ εντάσσονται όλοι οι υπόλοιποι παράγοντες που ασκούν ιδιαίτερη επίδραση στις διαιτητικές συνήθειες των παιδιών, όπως:</a:t>
            </a:r>
          </a:p>
          <a:p>
            <a:endParaRPr lang="el-GR" sz="2000" dirty="0">
              <a:solidFill>
                <a:schemeClr val="tx1"/>
              </a:solidFill>
            </a:endParaRPr>
          </a:p>
          <a:p>
            <a:pPr lvl="1"/>
            <a:r>
              <a:rPr lang="el-GR" sz="2000" dirty="0">
                <a:solidFill>
                  <a:schemeClr val="tx1"/>
                </a:solidFill>
              </a:rPr>
              <a:t>το σχολείο </a:t>
            </a:r>
          </a:p>
          <a:p>
            <a:pPr lvl="1"/>
            <a:r>
              <a:rPr lang="el-GR" sz="2000" dirty="0">
                <a:solidFill>
                  <a:schemeClr val="tx1"/>
                </a:solidFill>
              </a:rPr>
              <a:t>τα καταναλωτικά &amp; σωματικά κοινωνικά πρότυπα </a:t>
            </a:r>
          </a:p>
          <a:p>
            <a:pPr lvl="1"/>
            <a:r>
              <a:rPr lang="el-GR" sz="2000" dirty="0">
                <a:solidFill>
                  <a:schemeClr val="tx1"/>
                </a:solidFill>
              </a:rPr>
              <a:t>οι διαφημίσεις</a:t>
            </a:r>
          </a:p>
          <a:p>
            <a:pPr lvl="1"/>
            <a:r>
              <a:rPr lang="el-GR" sz="2000" dirty="0">
                <a:solidFill>
                  <a:schemeClr val="tx1"/>
                </a:solidFill>
              </a:rPr>
              <a:t>οι κοινωνικές αξίες</a:t>
            </a:r>
          </a:p>
          <a:p>
            <a:pPr lvl="1"/>
            <a:r>
              <a:rPr lang="el-GR" sz="2000" dirty="0">
                <a:solidFill>
                  <a:schemeClr val="tx1"/>
                </a:solidFill>
              </a:rPr>
              <a:t>οι πολιτιστικές αξίες </a:t>
            </a:r>
          </a:p>
        </p:txBody>
      </p:sp>
      <p:sp>
        <p:nvSpPr>
          <p:cNvPr id="2" name="Τίτλος 1"/>
          <p:cNvSpPr>
            <a:spLocks noGrp="1"/>
          </p:cNvSpPr>
          <p:nvPr>
            <p:ph type="title"/>
          </p:nvPr>
        </p:nvSpPr>
        <p:spPr>
          <a:xfrm>
            <a:off x="1043490" y="548680"/>
            <a:ext cx="7024744" cy="1143000"/>
          </a:xfrm>
        </p:spPr>
        <p:txBody>
          <a:bodyPr>
            <a:normAutofit/>
          </a:bodyPr>
          <a:lstStyle/>
          <a:p>
            <a:r>
              <a:rPr lang="el-GR" sz="3400" b="1" dirty="0">
                <a:solidFill>
                  <a:schemeClr val="bg1"/>
                </a:solidFill>
              </a:rPr>
              <a:t>Άλλες επιδράσεις από το εξωτερικό περιβάλλον</a:t>
            </a:r>
          </a:p>
        </p:txBody>
      </p:sp>
    </p:spTree>
    <p:extLst>
      <p:ext uri="{BB962C8B-B14F-4D97-AF65-F5344CB8AC3E}">
        <p14:creationId xmlns:p14="http://schemas.microsoft.com/office/powerpoint/2010/main" val="1047147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99592" y="2636912"/>
            <a:ext cx="7848872" cy="3888432"/>
          </a:xfrm>
        </p:spPr>
        <p:txBody>
          <a:bodyPr>
            <a:normAutofit fontScale="85000" lnSpcReduction="20000"/>
          </a:bodyPr>
          <a:lstStyle/>
          <a:p>
            <a:pPr algn="just"/>
            <a:r>
              <a:rPr lang="el-GR" dirty="0">
                <a:solidFill>
                  <a:schemeClr val="tx1"/>
                </a:solidFill>
              </a:rPr>
              <a:t>Το σχολείο είναι ένας από τους σημαντικότερους παράγοντες του ευρύτερου περιβάλλοντος που επηρεάζει τις διαιτητικές συνήθειες των παιδιών</a:t>
            </a:r>
            <a:r>
              <a:rPr lang="en-US" dirty="0">
                <a:solidFill>
                  <a:schemeClr val="tx1"/>
                </a:solidFill>
              </a:rPr>
              <a:t>.</a:t>
            </a:r>
            <a:endParaRPr lang="el-GR" dirty="0">
              <a:solidFill>
                <a:schemeClr val="tx1"/>
              </a:solidFill>
            </a:endParaRPr>
          </a:p>
          <a:p>
            <a:pPr algn="just"/>
            <a:endParaRPr lang="en-US" dirty="0">
              <a:solidFill>
                <a:schemeClr val="tx1"/>
              </a:solidFill>
            </a:endParaRPr>
          </a:p>
          <a:p>
            <a:pPr algn="just"/>
            <a:r>
              <a:rPr lang="el-GR" dirty="0">
                <a:solidFill>
                  <a:schemeClr val="tx1"/>
                </a:solidFill>
              </a:rPr>
              <a:t>Τα σχολεία λειτουργούν ως δίοδοι μεταφοράς σημαντικών μηνυμάτων υγείας, όχι μόνο προς τους μαθητές, αλλά και προς τους δασκάλους, τους γονείς και την τοπική κοινότητα. </a:t>
            </a:r>
          </a:p>
          <a:p>
            <a:pPr algn="just"/>
            <a:endParaRPr lang="el-GR" dirty="0">
              <a:solidFill>
                <a:schemeClr val="tx1"/>
              </a:solidFill>
            </a:endParaRPr>
          </a:p>
          <a:p>
            <a:pPr algn="just"/>
            <a:r>
              <a:rPr lang="el-GR" dirty="0">
                <a:solidFill>
                  <a:schemeClr val="tx1"/>
                </a:solidFill>
              </a:rPr>
              <a:t>Σχολικά κυλικεία</a:t>
            </a:r>
            <a:endParaRPr lang="en-US" dirty="0">
              <a:solidFill>
                <a:schemeClr val="tx1"/>
              </a:solidFill>
            </a:endParaRPr>
          </a:p>
          <a:p>
            <a:pPr algn="just"/>
            <a:endParaRPr lang="en-US" dirty="0">
              <a:solidFill>
                <a:schemeClr val="tx1"/>
              </a:solidFill>
            </a:endParaRPr>
          </a:p>
          <a:p>
            <a:pPr algn="just"/>
            <a:r>
              <a:rPr lang="el-GR" dirty="0">
                <a:solidFill>
                  <a:schemeClr val="tx1"/>
                </a:solidFill>
              </a:rPr>
              <a:t>Δάσκαλοι:</a:t>
            </a:r>
          </a:p>
          <a:p>
            <a:pPr lvl="1" algn="just"/>
            <a:r>
              <a:rPr lang="el-GR" dirty="0">
                <a:solidFill>
                  <a:schemeClr val="tx1"/>
                </a:solidFill>
              </a:rPr>
              <a:t>Πρότυπα</a:t>
            </a:r>
          </a:p>
          <a:p>
            <a:pPr lvl="1" algn="just"/>
            <a:r>
              <a:rPr lang="el-GR" dirty="0">
                <a:solidFill>
                  <a:schemeClr val="tx1"/>
                </a:solidFill>
              </a:rPr>
              <a:t>Μεταφορά διατροφικών γνώσεων</a:t>
            </a:r>
          </a:p>
          <a:p>
            <a:pPr algn="just"/>
            <a:endParaRPr lang="el-GR" dirty="0">
              <a:solidFill>
                <a:schemeClr val="tx1"/>
              </a:solidFill>
            </a:endParaRPr>
          </a:p>
        </p:txBody>
      </p:sp>
      <p:sp>
        <p:nvSpPr>
          <p:cNvPr id="2" name="Τίτλος 1"/>
          <p:cNvSpPr>
            <a:spLocks noGrp="1"/>
          </p:cNvSpPr>
          <p:nvPr>
            <p:ph type="title"/>
          </p:nvPr>
        </p:nvSpPr>
        <p:spPr>
          <a:xfrm>
            <a:off x="1115616" y="692696"/>
            <a:ext cx="7024744" cy="673144"/>
          </a:xfrm>
        </p:spPr>
        <p:txBody>
          <a:bodyPr>
            <a:normAutofit fontScale="90000"/>
          </a:bodyPr>
          <a:lstStyle/>
          <a:p>
            <a:r>
              <a:rPr lang="el-GR" b="1" dirty="0">
                <a:solidFill>
                  <a:schemeClr val="bg1"/>
                </a:solidFill>
              </a:rPr>
              <a:t>Σχολείο</a:t>
            </a:r>
          </a:p>
        </p:txBody>
      </p:sp>
      <p:pic>
        <p:nvPicPr>
          <p:cNvPr id="4" name="Εικόνα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876256" y="4365104"/>
            <a:ext cx="1764937" cy="1772816"/>
          </a:xfrm>
          <a:prstGeom prst="rect">
            <a:avLst/>
          </a:prstGeom>
        </p:spPr>
      </p:pic>
    </p:spTree>
    <p:extLst>
      <p:ext uri="{BB962C8B-B14F-4D97-AF65-F5344CB8AC3E}">
        <p14:creationId xmlns:p14="http://schemas.microsoft.com/office/powerpoint/2010/main" val="22421656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BCB0EE-FB5B-477D-87E9-D99475800FB5}"/>
              </a:ext>
            </a:extLst>
          </p:cNvPr>
          <p:cNvSpPr>
            <a:spLocks noGrp="1"/>
          </p:cNvSpPr>
          <p:nvPr>
            <p:ph type="title"/>
          </p:nvPr>
        </p:nvSpPr>
        <p:spPr/>
        <p:txBody>
          <a:bodyPr/>
          <a:lstStyle/>
          <a:p>
            <a:r>
              <a:rPr lang="el-GR" dirty="0"/>
              <a:t>Ευχαριστώ για την προσοχή σας!</a:t>
            </a:r>
            <a:endParaRPr lang="en-US" dirty="0"/>
          </a:p>
        </p:txBody>
      </p:sp>
      <p:pic>
        <p:nvPicPr>
          <p:cNvPr id="5" name="Picture 4">
            <a:extLst>
              <a:ext uri="{FF2B5EF4-FFF2-40B4-BE49-F238E27FC236}">
                <a16:creationId xmlns:a16="http://schemas.microsoft.com/office/drawing/2014/main" id="{1CFBD5DD-B946-4522-ABC1-32E4DC311FB5}"/>
              </a:ext>
            </a:extLst>
          </p:cNvPr>
          <p:cNvPicPr>
            <a:picLocks noChangeAspect="1"/>
          </p:cNvPicPr>
          <p:nvPr/>
        </p:nvPicPr>
        <p:blipFill>
          <a:blip r:embed="rId2"/>
          <a:stretch>
            <a:fillRect/>
          </a:stretch>
        </p:blipFill>
        <p:spPr>
          <a:xfrm>
            <a:off x="2159732" y="2852936"/>
            <a:ext cx="4824536" cy="3576187"/>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092159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187624" y="2636912"/>
            <a:ext cx="7056784" cy="3508977"/>
          </a:xfrm>
        </p:spPr>
        <p:txBody>
          <a:bodyPr>
            <a:noAutofit/>
          </a:bodyPr>
          <a:lstStyle/>
          <a:p>
            <a:pPr algn="just"/>
            <a:r>
              <a:rPr lang="el-GR" sz="2000" dirty="0">
                <a:solidFill>
                  <a:schemeClr val="tx1"/>
                </a:solidFill>
              </a:rPr>
              <a:t>Στα παιδιά η επίδραση των γενετικών παραγόντων είναι περισσότερο εμφανής, λόγω της βραχύβιας δράσης των περιβαλλοντικών παραγόντων. </a:t>
            </a:r>
          </a:p>
          <a:p>
            <a:pPr algn="just"/>
            <a:endParaRPr lang="el-GR" sz="2000" dirty="0">
              <a:solidFill>
                <a:schemeClr val="tx1"/>
              </a:solidFill>
            </a:endParaRPr>
          </a:p>
          <a:p>
            <a:pPr algn="just"/>
            <a:r>
              <a:rPr lang="el-GR" sz="2000" dirty="0">
                <a:solidFill>
                  <a:schemeClr val="tx1"/>
                </a:solidFill>
              </a:rPr>
              <a:t>Με την πάροδο της ηλικίας, οι γενετικές επιδράσεις τροποποιούνται ανάλογα με τις εμπειρίες που αποκτώνται. </a:t>
            </a:r>
          </a:p>
          <a:p>
            <a:pPr algn="just"/>
            <a:endParaRPr lang="el-GR" sz="2000" dirty="0">
              <a:solidFill>
                <a:schemeClr val="tx1"/>
              </a:solidFill>
            </a:endParaRPr>
          </a:p>
          <a:p>
            <a:pPr algn="just"/>
            <a:r>
              <a:rPr lang="el-GR" sz="2000" dirty="0">
                <a:solidFill>
                  <a:schemeClr val="tx1"/>
                </a:solidFill>
              </a:rPr>
              <a:t>Τελικά, το κατά πόσο η γενετική προδιάθεση θα οδηγήσει στην υιοθέτηση ή όχι υγιεινών διατροφικών συνηθειών εξαρτάται από το πώς αυτή θα αλληλεπιδράσει με τους περιβαλλοντικούς παράγοντες.</a:t>
            </a:r>
          </a:p>
        </p:txBody>
      </p:sp>
      <p:sp>
        <p:nvSpPr>
          <p:cNvPr id="2" name="Τίτλος 1"/>
          <p:cNvSpPr>
            <a:spLocks noGrp="1"/>
          </p:cNvSpPr>
          <p:nvPr>
            <p:ph type="title"/>
          </p:nvPr>
        </p:nvSpPr>
        <p:spPr>
          <a:xfrm>
            <a:off x="1059628" y="722628"/>
            <a:ext cx="7024744" cy="601136"/>
          </a:xfrm>
        </p:spPr>
        <p:txBody>
          <a:bodyPr>
            <a:normAutofit fontScale="90000"/>
          </a:bodyPr>
          <a:lstStyle/>
          <a:p>
            <a:r>
              <a:rPr lang="el-GR" b="1" dirty="0">
                <a:solidFill>
                  <a:schemeClr val="bg1"/>
                </a:solidFill>
              </a:rPr>
              <a:t>Γενετικοί παράγοντες (ΙΙ)</a:t>
            </a:r>
          </a:p>
        </p:txBody>
      </p:sp>
    </p:spTree>
    <p:extLst>
      <p:ext uri="{BB962C8B-B14F-4D97-AF65-F5344CB8AC3E}">
        <p14:creationId xmlns:p14="http://schemas.microsoft.com/office/powerpoint/2010/main" val="7204204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87524" y="2060848"/>
            <a:ext cx="8568952" cy="3921299"/>
          </a:xfrm>
        </p:spPr>
        <p:txBody>
          <a:bodyPr>
            <a:noAutofit/>
          </a:bodyPr>
          <a:lstStyle/>
          <a:p>
            <a:pPr algn="just"/>
            <a:r>
              <a:rPr lang="el-GR" sz="1800" i="1" dirty="0" err="1">
                <a:solidFill>
                  <a:schemeClr val="tx1"/>
                </a:solidFill>
              </a:rPr>
              <a:t>Γιαννακούλια</a:t>
            </a:r>
            <a:r>
              <a:rPr lang="el-GR" sz="1800" i="1" dirty="0">
                <a:solidFill>
                  <a:schemeClr val="tx1"/>
                </a:solidFill>
              </a:rPr>
              <a:t> Μ &amp; Φάππα Ε. Διατροφική Συμβουλευτική &amp; Συμπεριφορά (2015).</a:t>
            </a:r>
            <a:r>
              <a:rPr lang="en-US" sz="1800" i="1" dirty="0">
                <a:solidFill>
                  <a:schemeClr val="tx1"/>
                </a:solidFill>
              </a:rPr>
              <a:t> </a:t>
            </a:r>
            <a:r>
              <a:rPr lang="en-US" sz="1800" i="1" dirty="0">
                <a:solidFill>
                  <a:schemeClr val="tx1"/>
                </a:solidFill>
                <a:hlinkClick r:id="rId2"/>
              </a:rPr>
              <a:t>www.kallipos.gr</a:t>
            </a:r>
            <a:endParaRPr lang="el-GR" sz="1800" i="1" dirty="0">
              <a:solidFill>
                <a:schemeClr val="tx1"/>
              </a:solidFill>
            </a:endParaRPr>
          </a:p>
          <a:p>
            <a:r>
              <a:rPr lang="en-US" sz="1800" dirty="0" err="1">
                <a:solidFill>
                  <a:schemeClr val="tx1"/>
                </a:solidFill>
              </a:rPr>
              <a:t>Gevers</a:t>
            </a:r>
            <a:r>
              <a:rPr lang="el-GR" sz="1800" dirty="0">
                <a:solidFill>
                  <a:schemeClr val="tx1"/>
                </a:solidFill>
              </a:rPr>
              <a:t> </a:t>
            </a:r>
            <a:r>
              <a:rPr lang="en-US" sz="1800" dirty="0">
                <a:solidFill>
                  <a:schemeClr val="tx1"/>
                </a:solidFill>
              </a:rPr>
              <a:t>DWM, </a:t>
            </a:r>
            <a:r>
              <a:rPr lang="en-US" sz="1800" dirty="0" err="1">
                <a:solidFill>
                  <a:schemeClr val="tx1"/>
                </a:solidFill>
              </a:rPr>
              <a:t>Kremers</a:t>
            </a:r>
            <a:r>
              <a:rPr lang="en-US" sz="1800" dirty="0">
                <a:solidFill>
                  <a:schemeClr val="tx1"/>
                </a:solidFill>
              </a:rPr>
              <a:t> SPJ, de Vries NK, van </a:t>
            </a:r>
            <a:r>
              <a:rPr lang="en-US" sz="1800" dirty="0" err="1">
                <a:solidFill>
                  <a:schemeClr val="tx1"/>
                </a:solidFill>
              </a:rPr>
              <a:t>Assema</a:t>
            </a:r>
            <a:r>
              <a:rPr lang="en-US" sz="1800" dirty="0">
                <a:solidFill>
                  <a:schemeClr val="tx1"/>
                </a:solidFill>
              </a:rPr>
              <a:t> P</a:t>
            </a:r>
            <a:r>
              <a:rPr lang="el-GR" sz="1800" dirty="0">
                <a:solidFill>
                  <a:schemeClr val="tx1"/>
                </a:solidFill>
              </a:rPr>
              <a:t>. </a:t>
            </a:r>
            <a:r>
              <a:rPr lang="en-US" sz="1800" dirty="0">
                <a:solidFill>
                  <a:schemeClr val="tx1"/>
                </a:solidFill>
              </a:rPr>
              <a:t>Clarifying concepts of food parenting practices. A Delphi study with an application to snacking behavior. Appetite 2014;79:51 – 57.</a:t>
            </a:r>
            <a:endParaRPr lang="el-GR" sz="1800" dirty="0">
              <a:solidFill>
                <a:schemeClr val="tx1"/>
              </a:solidFill>
            </a:endParaRPr>
          </a:p>
          <a:p>
            <a:r>
              <a:rPr lang="en-US" sz="1800" dirty="0">
                <a:solidFill>
                  <a:schemeClr val="tx1"/>
                </a:solidFill>
              </a:rPr>
              <a:t>Locke AE, </a:t>
            </a:r>
            <a:r>
              <a:rPr lang="en-US" sz="1800" dirty="0" err="1">
                <a:solidFill>
                  <a:schemeClr val="tx1"/>
                </a:solidFill>
              </a:rPr>
              <a:t>Kahali</a:t>
            </a:r>
            <a:r>
              <a:rPr lang="en-US" sz="1800" dirty="0">
                <a:solidFill>
                  <a:schemeClr val="tx1"/>
                </a:solidFill>
              </a:rPr>
              <a:t> B, Berndt SI et al. (2015) Genetic studies</a:t>
            </a:r>
            <a:r>
              <a:rPr lang="el-GR" sz="1800" dirty="0">
                <a:solidFill>
                  <a:schemeClr val="tx1"/>
                </a:solidFill>
              </a:rPr>
              <a:t> </a:t>
            </a:r>
            <a:r>
              <a:rPr lang="en-US" sz="1800" dirty="0">
                <a:solidFill>
                  <a:schemeClr val="tx1"/>
                </a:solidFill>
              </a:rPr>
              <a:t>of body mass index yield new insights for obesity biology.</a:t>
            </a:r>
            <a:r>
              <a:rPr lang="el-GR" sz="1800" dirty="0">
                <a:solidFill>
                  <a:schemeClr val="tx1"/>
                </a:solidFill>
              </a:rPr>
              <a:t> </a:t>
            </a:r>
            <a:r>
              <a:rPr lang="en-US" sz="1800" dirty="0">
                <a:solidFill>
                  <a:schemeClr val="tx1"/>
                </a:solidFill>
              </a:rPr>
              <a:t>Nature 518, 197–206.</a:t>
            </a:r>
            <a:endParaRPr lang="el-GR" sz="1800" dirty="0">
              <a:solidFill>
                <a:schemeClr val="tx1"/>
              </a:solidFill>
            </a:endParaRPr>
          </a:p>
          <a:p>
            <a:r>
              <a:rPr lang="en-US" sz="1800" i="1" dirty="0" err="1">
                <a:solidFill>
                  <a:schemeClr val="tx1"/>
                </a:solidFill>
              </a:rPr>
              <a:t>Shloim</a:t>
            </a:r>
            <a:r>
              <a:rPr lang="en-US" sz="1800" i="1" dirty="0">
                <a:solidFill>
                  <a:schemeClr val="tx1"/>
                </a:solidFill>
              </a:rPr>
              <a:t> N, Edelson LR, Martin N and Marion M. Hetherington. </a:t>
            </a:r>
            <a:r>
              <a:rPr lang="en-US" sz="1800" dirty="0">
                <a:solidFill>
                  <a:schemeClr val="tx1"/>
                </a:solidFill>
              </a:rPr>
              <a:t>Parenting Styles, Feeding Styles, Feeding Practices, and Weight Status in 4–12 Year-Old Children: A Systematic Review of the Literature. Frontiers of Psychology 2015;6. </a:t>
            </a:r>
          </a:p>
          <a:p>
            <a:r>
              <a:rPr lang="en-US" sz="1800" dirty="0">
                <a:solidFill>
                  <a:schemeClr val="tx1"/>
                </a:solidFill>
              </a:rPr>
              <a:t>Wardle J, Carnell S, Haworth CM et al. (2008) Evidence</a:t>
            </a:r>
            <a:r>
              <a:rPr lang="el-GR" sz="1800" dirty="0">
                <a:solidFill>
                  <a:schemeClr val="tx1"/>
                </a:solidFill>
              </a:rPr>
              <a:t> </a:t>
            </a:r>
            <a:r>
              <a:rPr lang="en-US" sz="1800" dirty="0">
                <a:solidFill>
                  <a:schemeClr val="tx1"/>
                </a:solidFill>
              </a:rPr>
              <a:t>for a strong genetic influence on childhood adiposity despite</a:t>
            </a:r>
            <a:r>
              <a:rPr lang="el-GR" sz="1800" dirty="0">
                <a:solidFill>
                  <a:schemeClr val="tx1"/>
                </a:solidFill>
              </a:rPr>
              <a:t> </a:t>
            </a:r>
            <a:r>
              <a:rPr lang="en-US" sz="1800" dirty="0">
                <a:solidFill>
                  <a:schemeClr val="tx1"/>
                </a:solidFill>
              </a:rPr>
              <a:t>the force of the obesogenic environment. Am J Clin</a:t>
            </a:r>
            <a:r>
              <a:rPr lang="el-GR" sz="1800" dirty="0">
                <a:solidFill>
                  <a:schemeClr val="tx1"/>
                </a:solidFill>
              </a:rPr>
              <a:t> </a:t>
            </a:r>
            <a:r>
              <a:rPr lang="en-US" sz="1800" dirty="0" err="1">
                <a:solidFill>
                  <a:schemeClr val="tx1"/>
                </a:solidFill>
              </a:rPr>
              <a:t>Nutr</a:t>
            </a:r>
            <a:r>
              <a:rPr lang="en-US" sz="1800" dirty="0">
                <a:solidFill>
                  <a:schemeClr val="tx1"/>
                </a:solidFill>
              </a:rPr>
              <a:t> 87, 398–404.</a:t>
            </a:r>
          </a:p>
          <a:p>
            <a:r>
              <a:rPr lang="en-US" sz="1800" dirty="0">
                <a:solidFill>
                  <a:schemeClr val="tx1"/>
                </a:solidFill>
              </a:rPr>
              <a:t>Musher-</a:t>
            </a:r>
            <a:r>
              <a:rPr lang="en-US" sz="1800" dirty="0" err="1">
                <a:solidFill>
                  <a:schemeClr val="tx1"/>
                </a:solidFill>
              </a:rPr>
              <a:t>Eizenman</a:t>
            </a:r>
            <a:r>
              <a:rPr lang="en-US" sz="1800" dirty="0">
                <a:solidFill>
                  <a:schemeClr val="tx1"/>
                </a:solidFill>
              </a:rPr>
              <a:t> D and Holub S. </a:t>
            </a:r>
            <a:r>
              <a:rPr lang="fr-FR" sz="1800" dirty="0" err="1">
                <a:solidFill>
                  <a:schemeClr val="tx1"/>
                </a:solidFill>
              </a:rPr>
              <a:t>Comprehensive</a:t>
            </a:r>
            <a:r>
              <a:rPr lang="fr-FR" sz="1800" dirty="0">
                <a:solidFill>
                  <a:schemeClr val="tx1"/>
                </a:solidFill>
              </a:rPr>
              <a:t> </a:t>
            </a:r>
            <a:r>
              <a:rPr lang="fr-FR" sz="1800" dirty="0" err="1">
                <a:solidFill>
                  <a:schemeClr val="tx1"/>
                </a:solidFill>
              </a:rPr>
              <a:t>Feeding</a:t>
            </a:r>
            <a:r>
              <a:rPr lang="fr-FR" sz="1800" dirty="0">
                <a:solidFill>
                  <a:schemeClr val="tx1"/>
                </a:solidFill>
              </a:rPr>
              <a:t> Practices Questionnaire: Validation </a:t>
            </a:r>
            <a:r>
              <a:rPr lang="en-US" sz="1800" dirty="0">
                <a:solidFill>
                  <a:schemeClr val="tx1"/>
                </a:solidFill>
              </a:rPr>
              <a:t>of a New Measure of Parental Feeding Practices. Journal of Pediatric Psychology 32(8) pp. 960–972, 2007.</a:t>
            </a:r>
          </a:p>
        </p:txBody>
      </p:sp>
      <p:sp>
        <p:nvSpPr>
          <p:cNvPr id="2" name="Τίτλος 1"/>
          <p:cNvSpPr>
            <a:spLocks noGrp="1"/>
          </p:cNvSpPr>
          <p:nvPr>
            <p:ph type="title"/>
          </p:nvPr>
        </p:nvSpPr>
        <p:spPr>
          <a:xfrm>
            <a:off x="1043608" y="620688"/>
            <a:ext cx="7024744" cy="817160"/>
          </a:xfrm>
        </p:spPr>
        <p:txBody>
          <a:bodyPr/>
          <a:lstStyle/>
          <a:p>
            <a:r>
              <a:rPr lang="el-GR" b="1" dirty="0">
                <a:solidFill>
                  <a:schemeClr val="bg1"/>
                </a:solidFill>
              </a:rPr>
              <a:t>Βιβλιογραφία Διάλεξης</a:t>
            </a:r>
          </a:p>
        </p:txBody>
      </p:sp>
    </p:spTree>
    <p:extLst>
      <p:ext uri="{BB962C8B-B14F-4D97-AF65-F5344CB8AC3E}">
        <p14:creationId xmlns:p14="http://schemas.microsoft.com/office/powerpoint/2010/main" val="598937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27584" y="2708920"/>
            <a:ext cx="7848872" cy="3672408"/>
          </a:xfrm>
        </p:spPr>
        <p:txBody>
          <a:bodyPr>
            <a:noAutofit/>
          </a:bodyPr>
          <a:lstStyle/>
          <a:p>
            <a:pPr algn="just"/>
            <a:r>
              <a:rPr lang="el-GR" sz="2200" dirty="0">
                <a:solidFill>
                  <a:schemeClr val="tx1"/>
                </a:solidFill>
              </a:rPr>
              <a:t>Κατά τα πρώτα χρόνια της ζωής του παιδιού, καθώς αυτό μεταβαίνει από μια </a:t>
            </a:r>
            <a:r>
              <a:rPr lang="el-GR" sz="2200" dirty="0" err="1">
                <a:solidFill>
                  <a:schemeClr val="tx1"/>
                </a:solidFill>
              </a:rPr>
              <a:t>μονοφαγική</a:t>
            </a:r>
            <a:r>
              <a:rPr lang="el-GR" sz="2200" dirty="0">
                <a:solidFill>
                  <a:schemeClr val="tx1"/>
                </a:solidFill>
              </a:rPr>
              <a:t> (γάλα) σε μια </a:t>
            </a:r>
            <a:r>
              <a:rPr lang="el-GR" sz="2200" dirty="0" err="1">
                <a:solidFill>
                  <a:schemeClr val="tx1"/>
                </a:solidFill>
              </a:rPr>
              <a:t>πολυφαγική</a:t>
            </a:r>
            <a:r>
              <a:rPr lang="el-GR" sz="2200" dirty="0">
                <a:solidFill>
                  <a:schemeClr val="tx1"/>
                </a:solidFill>
              </a:rPr>
              <a:t> δίαιτα, οι διαιτητικές προτιμήσεις του καθορίζονται σημαντικά από τις εγγενείς προτιμήσεις ή απέχθειες για συγκεκριμένες γεύσεις και από έναν, επίσης, εγγενή φόβο για τα νέα τρόφιμα.</a:t>
            </a:r>
          </a:p>
          <a:p>
            <a:pPr algn="just"/>
            <a:endParaRPr lang="el-GR" sz="2200" dirty="0">
              <a:solidFill>
                <a:schemeClr val="tx1"/>
              </a:solidFill>
            </a:endParaRPr>
          </a:p>
          <a:p>
            <a:pPr algn="just"/>
            <a:r>
              <a:rPr lang="el-GR" sz="2200" b="1" dirty="0">
                <a:solidFill>
                  <a:schemeClr val="tx1"/>
                </a:solidFill>
              </a:rPr>
              <a:t>«Νεοφοβία» = φόβος για τα νέα πράγματα και καταστάσεις, συμπεριλαμβανομένων και των τροφίμων</a:t>
            </a:r>
            <a:r>
              <a:rPr lang="el-GR" sz="2200" dirty="0">
                <a:solidFill>
                  <a:schemeClr val="tx1"/>
                </a:solidFill>
              </a:rPr>
              <a:t>. </a:t>
            </a:r>
          </a:p>
        </p:txBody>
      </p:sp>
      <p:sp>
        <p:nvSpPr>
          <p:cNvPr id="2" name="Τίτλος 1"/>
          <p:cNvSpPr>
            <a:spLocks noGrp="1"/>
          </p:cNvSpPr>
          <p:nvPr>
            <p:ph type="title"/>
          </p:nvPr>
        </p:nvSpPr>
        <p:spPr>
          <a:xfrm>
            <a:off x="1043490" y="692696"/>
            <a:ext cx="7024744" cy="745152"/>
          </a:xfrm>
        </p:spPr>
        <p:txBody>
          <a:bodyPr>
            <a:normAutofit fontScale="90000"/>
          </a:bodyPr>
          <a:lstStyle/>
          <a:p>
            <a:r>
              <a:rPr lang="el-GR" b="1" dirty="0">
                <a:solidFill>
                  <a:schemeClr val="bg1"/>
                </a:solidFill>
              </a:rPr>
              <a:t>Νεοφοβία: ορισμός</a:t>
            </a:r>
          </a:p>
        </p:txBody>
      </p:sp>
    </p:spTree>
    <p:extLst>
      <p:ext uri="{BB962C8B-B14F-4D97-AF65-F5344CB8AC3E}">
        <p14:creationId xmlns:p14="http://schemas.microsoft.com/office/powerpoint/2010/main" val="1058534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55576" y="2060848"/>
            <a:ext cx="7848872" cy="4203829"/>
          </a:xfrm>
        </p:spPr>
        <p:txBody>
          <a:bodyPr>
            <a:noAutofit/>
          </a:bodyPr>
          <a:lstStyle/>
          <a:p>
            <a:pPr marL="0" indent="0" algn="just">
              <a:buNone/>
            </a:pPr>
            <a:endParaRPr lang="el-GR" sz="2200" dirty="0">
              <a:solidFill>
                <a:schemeClr val="tx1"/>
              </a:solidFill>
            </a:endParaRPr>
          </a:p>
          <a:p>
            <a:pPr algn="just"/>
            <a:r>
              <a:rPr lang="el-GR" sz="2200" b="1" dirty="0">
                <a:solidFill>
                  <a:schemeClr val="tx1"/>
                </a:solidFill>
              </a:rPr>
              <a:t>Η νεοφοβία μειώνεται με την ηλικία</a:t>
            </a:r>
            <a:r>
              <a:rPr lang="el-GR" sz="2200" dirty="0">
                <a:solidFill>
                  <a:schemeClr val="tx1"/>
                </a:solidFill>
              </a:rPr>
              <a:t>: </a:t>
            </a:r>
          </a:p>
          <a:p>
            <a:pPr lvl="1" algn="just"/>
            <a:r>
              <a:rPr lang="el-GR" dirty="0">
                <a:solidFill>
                  <a:schemeClr val="tx1"/>
                </a:solidFill>
              </a:rPr>
              <a:t>είναι σε χαμηλά επίπεδα από τη γέννηση μέχρι τον απογαλακτισμό,</a:t>
            </a:r>
          </a:p>
          <a:p>
            <a:pPr lvl="1" algn="just"/>
            <a:r>
              <a:rPr lang="el-GR" dirty="0">
                <a:solidFill>
                  <a:schemeClr val="tx1"/>
                </a:solidFill>
              </a:rPr>
              <a:t>κατόπιν αυξάνει απότομα, με την οξεία της φάση να εντοπίζεται μάλλον στην ηλικία 2-6 ετών, </a:t>
            </a:r>
          </a:p>
          <a:p>
            <a:pPr lvl="1" algn="just"/>
            <a:r>
              <a:rPr lang="el-GR" dirty="0">
                <a:solidFill>
                  <a:schemeClr val="tx1"/>
                </a:solidFill>
              </a:rPr>
              <a:t>στη συνέχεια, μειώνεται μέχρι την ενήλικη ζωή </a:t>
            </a:r>
          </a:p>
          <a:p>
            <a:pPr marL="0" lvl="1" indent="0" algn="just">
              <a:buNone/>
            </a:pPr>
            <a:endParaRPr lang="el-GR" dirty="0">
              <a:solidFill>
                <a:schemeClr val="tx1"/>
              </a:solidFill>
            </a:endParaRPr>
          </a:p>
          <a:p>
            <a:pPr marL="285750" lvl="1" indent="-285750" algn="just"/>
            <a:r>
              <a:rPr lang="el-GR" dirty="0">
                <a:solidFill>
                  <a:schemeClr val="tx1"/>
                </a:solidFill>
              </a:rPr>
              <a:t>Ωστόσο, η σχετική νεοφοβία ενός ατόμου σε σχέση με άλλα άτομα ίδιας ηλικίας παραμένει σταθερή, δηλώνοντας ότι υπάρχει και ένας γενετικός προσδιοριστής στη νεοφοβία. </a:t>
            </a:r>
          </a:p>
          <a:p>
            <a:pPr algn="just"/>
            <a:endParaRPr lang="el-GR" sz="2200" dirty="0">
              <a:solidFill>
                <a:schemeClr val="tx1"/>
              </a:solidFill>
            </a:endParaRPr>
          </a:p>
        </p:txBody>
      </p:sp>
      <p:sp>
        <p:nvSpPr>
          <p:cNvPr id="2" name="Τίτλος 1"/>
          <p:cNvSpPr>
            <a:spLocks noGrp="1"/>
          </p:cNvSpPr>
          <p:nvPr>
            <p:ph type="title"/>
          </p:nvPr>
        </p:nvSpPr>
        <p:spPr>
          <a:xfrm>
            <a:off x="1043490" y="692696"/>
            <a:ext cx="7024744" cy="745152"/>
          </a:xfrm>
        </p:spPr>
        <p:txBody>
          <a:bodyPr>
            <a:normAutofit fontScale="90000"/>
          </a:bodyPr>
          <a:lstStyle/>
          <a:p>
            <a:r>
              <a:rPr lang="el-GR" b="1" dirty="0">
                <a:solidFill>
                  <a:schemeClr val="bg1"/>
                </a:solidFill>
              </a:rPr>
              <a:t>Νεοφοβία</a:t>
            </a:r>
            <a:r>
              <a:rPr lang="en-US" b="1" dirty="0">
                <a:solidFill>
                  <a:schemeClr val="bg1"/>
                </a:solidFill>
              </a:rPr>
              <a:t> &amp; </a:t>
            </a:r>
            <a:r>
              <a:rPr lang="el-GR" b="1" dirty="0">
                <a:solidFill>
                  <a:schemeClr val="bg1"/>
                </a:solidFill>
              </a:rPr>
              <a:t>ηλικία</a:t>
            </a:r>
          </a:p>
        </p:txBody>
      </p:sp>
    </p:spTree>
    <p:extLst>
      <p:ext uri="{BB962C8B-B14F-4D97-AF65-F5344CB8AC3E}">
        <p14:creationId xmlns:p14="http://schemas.microsoft.com/office/powerpoint/2010/main" val="192093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83568" y="2537539"/>
            <a:ext cx="7632848" cy="3915797"/>
          </a:xfrm>
        </p:spPr>
        <p:txBody>
          <a:bodyPr>
            <a:noAutofit/>
          </a:bodyPr>
          <a:lstStyle/>
          <a:p>
            <a:pPr algn="just"/>
            <a:r>
              <a:rPr lang="el-GR" sz="1600" b="1" dirty="0">
                <a:solidFill>
                  <a:schemeClr val="tx1"/>
                </a:solidFill>
              </a:rPr>
              <a:t>Με εξαίρεση τα γλυκά και τα αλμυρά τρόφιμα</a:t>
            </a:r>
            <a:r>
              <a:rPr lang="el-GR" sz="1600" dirty="0">
                <a:solidFill>
                  <a:schemeClr val="tx1"/>
                </a:solidFill>
              </a:rPr>
              <a:t>, η αποδοχή των υπόλοιπων «νέων» τροφίμων δεν είναι δεδομένη ούτε συμβαίνει αυτόματα: υπάρχει αρχικά απόρριψη και απαιτείται επαναλαμβανόμενη έκθεση στο νέο τρόφιμο, προκειμένου να ξεπεραστεί ο φόβος. </a:t>
            </a:r>
          </a:p>
          <a:p>
            <a:pPr algn="just"/>
            <a:endParaRPr lang="el-GR" sz="1600" dirty="0">
              <a:solidFill>
                <a:schemeClr val="tx1"/>
              </a:solidFill>
            </a:endParaRPr>
          </a:p>
          <a:p>
            <a:pPr algn="just"/>
            <a:r>
              <a:rPr lang="el-GR" sz="1600" dirty="0">
                <a:solidFill>
                  <a:schemeClr val="tx1"/>
                </a:solidFill>
              </a:rPr>
              <a:t>Έρευνες έχουν δείξει ότι στα βρέφη αυξάνεται η αποδοχή τους για ένα νέο λαχανικό μετά από </a:t>
            </a:r>
            <a:r>
              <a:rPr lang="el-GR" sz="1600" b="1" dirty="0">
                <a:solidFill>
                  <a:schemeClr val="tx1"/>
                </a:solidFill>
              </a:rPr>
              <a:t>10 επαναλαμβανόμενες εκθέσεις σ’ αυτό, σε περίοδο 10 ημερών. </a:t>
            </a:r>
          </a:p>
          <a:p>
            <a:pPr algn="just"/>
            <a:endParaRPr lang="el-GR" sz="1600" dirty="0">
              <a:solidFill>
                <a:schemeClr val="tx1"/>
              </a:solidFill>
            </a:endParaRPr>
          </a:p>
          <a:p>
            <a:pPr algn="just"/>
            <a:r>
              <a:rPr lang="el-GR" sz="1600" dirty="0">
                <a:solidFill>
                  <a:schemeClr val="tx1"/>
                </a:solidFill>
              </a:rPr>
              <a:t>Η απόρριψη δεν αφορά μόνο τη γεύση αλλά και την παρουσίαση του τροφίμου. Έτσι, σε μεγαλύτερα παιδιά (2-5 ετών), ενώ η οπτική έκθεση βελτιώνει την οπτική προτίμηση, αυτή δεν είναι ικανή να επηρεάσει τη γευστική </a:t>
            </a:r>
            <a:r>
              <a:rPr lang="el-GR" sz="1600" dirty="0" err="1">
                <a:solidFill>
                  <a:schemeClr val="tx1"/>
                </a:solidFill>
              </a:rPr>
              <a:t>προτίμηση</a:t>
            </a:r>
            <a:r>
              <a:rPr lang="el-GR" sz="1600" dirty="0" err="1">
                <a:solidFill>
                  <a:schemeClr val="tx1"/>
                </a:solidFill>
                <a:sym typeface="Symbol"/>
              </a:rPr>
              <a:t></a:t>
            </a:r>
            <a:r>
              <a:rPr lang="el-GR" sz="1600" dirty="0">
                <a:solidFill>
                  <a:schemeClr val="tx1"/>
                </a:solidFill>
              </a:rPr>
              <a:t> η βελτίωση της τελευταίας απαιτεί επαναλαμβανόμενη έκθεση στη γεύση 5-10 φορές.</a:t>
            </a:r>
          </a:p>
        </p:txBody>
      </p:sp>
      <p:sp>
        <p:nvSpPr>
          <p:cNvPr id="2" name="Τίτλος 1"/>
          <p:cNvSpPr>
            <a:spLocks noGrp="1"/>
          </p:cNvSpPr>
          <p:nvPr>
            <p:ph type="title"/>
          </p:nvPr>
        </p:nvSpPr>
        <p:spPr>
          <a:xfrm>
            <a:off x="1043490" y="692696"/>
            <a:ext cx="7024744" cy="745152"/>
          </a:xfrm>
        </p:spPr>
        <p:txBody>
          <a:bodyPr>
            <a:normAutofit fontScale="90000"/>
          </a:bodyPr>
          <a:lstStyle/>
          <a:p>
            <a:r>
              <a:rPr lang="el-GR" b="1" dirty="0">
                <a:solidFill>
                  <a:schemeClr val="bg1"/>
                </a:solidFill>
              </a:rPr>
              <a:t>Νεοφοβία: αντιμετώπιση</a:t>
            </a:r>
          </a:p>
        </p:txBody>
      </p:sp>
    </p:spTree>
    <p:extLst>
      <p:ext uri="{BB962C8B-B14F-4D97-AF65-F5344CB8AC3E}">
        <p14:creationId xmlns:p14="http://schemas.microsoft.com/office/powerpoint/2010/main" val="3587988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27584" y="2872351"/>
            <a:ext cx="7488832" cy="3508977"/>
          </a:xfrm>
        </p:spPr>
        <p:txBody>
          <a:bodyPr>
            <a:normAutofit fontScale="92500" lnSpcReduction="10000"/>
          </a:bodyPr>
          <a:lstStyle/>
          <a:p>
            <a:pPr marL="68580" indent="0" algn="just">
              <a:buNone/>
            </a:pPr>
            <a:r>
              <a:rPr lang="el-GR" dirty="0">
                <a:solidFill>
                  <a:schemeClr val="tx1"/>
                </a:solidFill>
              </a:rPr>
              <a:t>Η επιλεκτικότητα σχετικά με το φαγητό είναι ένα χαρακτηριστικό της συμπεριφοράς, το οποίο έχει ως αποτέλεσμα, τα παιδιά που το έχουν σε μεγάλο βαθμό, να καταναλώνουν μια μη επαρκή ποικιλία τροφίμων, απορρίπτοντας τρόφιμα με τα οποία είναι εξοικειωμένα (αλλά και αυτά με τα οποία δεν είναι εξοικειωμένα).</a:t>
            </a:r>
          </a:p>
          <a:p>
            <a:pPr marL="68580" indent="0" algn="just">
              <a:buNone/>
            </a:pPr>
            <a:endParaRPr lang="el-GR" dirty="0">
              <a:solidFill>
                <a:schemeClr val="tx1"/>
              </a:solidFill>
            </a:endParaRPr>
          </a:p>
          <a:p>
            <a:pPr marL="68580" indent="0" algn="just">
              <a:buNone/>
            </a:pPr>
            <a:r>
              <a:rPr lang="el-GR" dirty="0">
                <a:solidFill>
                  <a:schemeClr val="tx1"/>
                </a:solidFill>
              </a:rPr>
              <a:t>Αντίθετα με τη νεοφοβία, αυτό το χαρακτηριστικό αναφέρεται και στην απόρριψη υφής τροφίμων, η οποία γίνεται αντιληπτή μέσα στο στόμα των παιδιών. </a:t>
            </a:r>
          </a:p>
          <a:p>
            <a:pPr marL="68580" indent="0">
              <a:buNone/>
            </a:pPr>
            <a:endParaRPr lang="el-GR" dirty="0">
              <a:solidFill>
                <a:schemeClr val="tx1"/>
              </a:solidFill>
            </a:endParaRPr>
          </a:p>
          <a:p>
            <a:endParaRPr lang="el-GR" dirty="0">
              <a:solidFill>
                <a:schemeClr val="tx1"/>
              </a:solidFill>
            </a:endParaRPr>
          </a:p>
        </p:txBody>
      </p:sp>
      <p:sp>
        <p:nvSpPr>
          <p:cNvPr id="2" name="Τίτλος 1"/>
          <p:cNvSpPr>
            <a:spLocks noGrp="1"/>
          </p:cNvSpPr>
          <p:nvPr>
            <p:ph type="title"/>
          </p:nvPr>
        </p:nvSpPr>
        <p:spPr>
          <a:xfrm>
            <a:off x="1075648" y="620688"/>
            <a:ext cx="7024744" cy="745152"/>
          </a:xfrm>
        </p:spPr>
        <p:txBody>
          <a:bodyPr>
            <a:normAutofit fontScale="90000"/>
          </a:bodyPr>
          <a:lstStyle/>
          <a:p>
            <a:r>
              <a:rPr lang="el-GR" b="1" dirty="0">
                <a:solidFill>
                  <a:schemeClr val="bg1"/>
                </a:solidFill>
              </a:rPr>
              <a:t>Επιλεκτικότητα (</a:t>
            </a:r>
            <a:r>
              <a:rPr lang="en-US" b="1" dirty="0">
                <a:solidFill>
                  <a:schemeClr val="bg1"/>
                </a:solidFill>
              </a:rPr>
              <a:t>picky eating)</a:t>
            </a:r>
            <a:endParaRPr lang="el-GR" b="1" dirty="0">
              <a:solidFill>
                <a:schemeClr val="bg1"/>
              </a:solidFill>
            </a:endParaRPr>
          </a:p>
        </p:txBody>
      </p:sp>
    </p:spTree>
    <p:extLst>
      <p:ext uri="{BB962C8B-B14F-4D97-AF65-F5344CB8AC3E}">
        <p14:creationId xmlns:p14="http://schemas.microsoft.com/office/powerpoint/2010/main" val="204524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83568" y="2564904"/>
            <a:ext cx="7920880" cy="3960440"/>
          </a:xfrm>
        </p:spPr>
        <p:txBody>
          <a:bodyPr>
            <a:normAutofit fontScale="77500" lnSpcReduction="20000"/>
          </a:bodyPr>
          <a:lstStyle/>
          <a:p>
            <a:pPr marL="68580" indent="0" algn="just">
              <a:buNone/>
            </a:pPr>
            <a:r>
              <a:rPr lang="el-GR" dirty="0">
                <a:solidFill>
                  <a:schemeClr val="tx1"/>
                </a:solidFill>
              </a:rPr>
              <a:t>Θεωρητικά, ένα παιδί μπορεί να μην έχει πρόβλημα να δοκιμάσει ένα νέο τρόφιμο, αλλά να το απορρίπτει κάθε φορά που του παρουσιάζεται. </a:t>
            </a:r>
            <a:endParaRPr lang="en-US" dirty="0">
              <a:solidFill>
                <a:schemeClr val="tx1"/>
              </a:solidFill>
            </a:endParaRPr>
          </a:p>
          <a:p>
            <a:pPr marL="68580" indent="0" algn="just">
              <a:buNone/>
            </a:pPr>
            <a:endParaRPr lang="en-US" dirty="0">
              <a:solidFill>
                <a:schemeClr val="tx1"/>
              </a:solidFill>
            </a:endParaRPr>
          </a:p>
          <a:p>
            <a:pPr marL="68580" indent="0" algn="just">
              <a:buNone/>
            </a:pPr>
            <a:r>
              <a:rPr lang="el-GR" dirty="0">
                <a:solidFill>
                  <a:schemeClr val="tx1"/>
                </a:solidFill>
              </a:rPr>
              <a:t>Αντιστοίχως, ένα άλλο παιδί μπορεί να είναι </a:t>
            </a:r>
            <a:r>
              <a:rPr lang="el-GR" dirty="0" err="1">
                <a:solidFill>
                  <a:schemeClr val="tx1"/>
                </a:solidFill>
              </a:rPr>
              <a:t>νεοφοβικό</a:t>
            </a:r>
            <a:r>
              <a:rPr lang="el-GR" dirty="0">
                <a:solidFill>
                  <a:schemeClr val="tx1"/>
                </a:solidFill>
              </a:rPr>
              <a:t> στα νέα τρόφιμα, αλλά από τη στιγμή που ξεπερνιέται η νεοφοβία του, τότε να τα αποδέχεται. </a:t>
            </a:r>
          </a:p>
          <a:p>
            <a:pPr marL="68580" indent="0" algn="just">
              <a:buNone/>
            </a:pPr>
            <a:endParaRPr lang="el-GR" dirty="0">
              <a:solidFill>
                <a:schemeClr val="tx1"/>
              </a:solidFill>
            </a:endParaRPr>
          </a:p>
          <a:p>
            <a:pPr marL="68580" indent="0" algn="just">
              <a:buNone/>
            </a:pPr>
            <a:r>
              <a:rPr lang="el-GR" i="1" dirty="0">
                <a:solidFill>
                  <a:schemeClr val="accent1"/>
                </a:solidFill>
              </a:rPr>
              <a:t>Ο τελευταίος τύπος παιδιού είναι πιο συχνός και η συγκριμένη συμπεριφορά θεωρείται φυσιολογική στο πλαίσιο της αναπτυξιακής προόδου. </a:t>
            </a:r>
            <a:endParaRPr lang="en-US" i="1" dirty="0">
              <a:solidFill>
                <a:schemeClr val="accent1"/>
              </a:solidFill>
            </a:endParaRPr>
          </a:p>
          <a:p>
            <a:pPr marL="68580" indent="0" algn="just">
              <a:buNone/>
            </a:pPr>
            <a:endParaRPr lang="en-US" dirty="0">
              <a:solidFill>
                <a:schemeClr val="tx1"/>
              </a:solidFill>
            </a:endParaRPr>
          </a:p>
          <a:p>
            <a:pPr marL="68580" indent="0" algn="just">
              <a:buNone/>
            </a:pPr>
            <a:r>
              <a:rPr lang="el-GR" dirty="0">
                <a:solidFill>
                  <a:schemeClr val="tx1"/>
                </a:solidFill>
              </a:rPr>
              <a:t>Το πρώτο παιδί είναι το επιλεκτικό, σε σχέση με το φαγητό του, και αποτελεί πραγματική πρόκληση για τους διαιτολόγους ή/και τους ψυχολόγους. Ενδέχεται να έχει διατροφικές ελλείψεις και, γενικά, ανταποκρίνεται λιγότερο σε παρεμβάσεις</a:t>
            </a:r>
            <a:r>
              <a:rPr lang="en-US" dirty="0">
                <a:solidFill>
                  <a:schemeClr val="tx1"/>
                </a:solidFill>
              </a:rPr>
              <a:t>.</a:t>
            </a:r>
            <a:endParaRPr lang="el-GR" dirty="0">
              <a:solidFill>
                <a:schemeClr val="tx1"/>
              </a:solidFill>
            </a:endParaRPr>
          </a:p>
        </p:txBody>
      </p:sp>
      <p:sp>
        <p:nvSpPr>
          <p:cNvPr id="2" name="Τίτλος 1"/>
          <p:cNvSpPr>
            <a:spLocks noGrp="1"/>
          </p:cNvSpPr>
          <p:nvPr>
            <p:ph type="title"/>
          </p:nvPr>
        </p:nvSpPr>
        <p:spPr>
          <a:xfrm>
            <a:off x="1059628" y="620688"/>
            <a:ext cx="7024744" cy="889168"/>
          </a:xfrm>
        </p:spPr>
        <p:txBody>
          <a:bodyPr>
            <a:normAutofit fontScale="90000"/>
          </a:bodyPr>
          <a:lstStyle/>
          <a:p>
            <a:r>
              <a:rPr lang="el-GR" b="1" dirty="0">
                <a:solidFill>
                  <a:schemeClr val="bg1"/>
                </a:solidFill>
              </a:rPr>
              <a:t>Νεοφοβία </a:t>
            </a:r>
            <a:r>
              <a:rPr lang="en-US" b="1" dirty="0">
                <a:solidFill>
                  <a:schemeClr val="bg1"/>
                </a:solidFill>
              </a:rPr>
              <a:t>vs</a:t>
            </a:r>
            <a:r>
              <a:rPr lang="el-GR" b="1" dirty="0">
                <a:solidFill>
                  <a:schemeClr val="bg1"/>
                </a:solidFill>
              </a:rPr>
              <a:t> επιλεκτικότητα</a:t>
            </a:r>
          </a:p>
        </p:txBody>
      </p:sp>
    </p:spTree>
    <p:extLst>
      <p:ext uri="{BB962C8B-B14F-4D97-AF65-F5344CB8AC3E}">
        <p14:creationId xmlns:p14="http://schemas.microsoft.com/office/powerpoint/2010/main" val="1073881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55576" y="2492896"/>
            <a:ext cx="7848872" cy="3816424"/>
          </a:xfrm>
        </p:spPr>
        <p:txBody>
          <a:bodyPr>
            <a:normAutofit fontScale="92500" lnSpcReduction="20000"/>
          </a:bodyPr>
          <a:lstStyle/>
          <a:p>
            <a:pPr lvl="0" algn="just"/>
            <a:r>
              <a:rPr lang="el-GR" dirty="0">
                <a:solidFill>
                  <a:schemeClr val="tx1"/>
                </a:solidFill>
              </a:rPr>
              <a:t>Επαναλαμβανόμενη έκθεση νέων τροφίμων χωρίς πίεση δοκιμής (5-10 ή και περισσότερες φορές).</a:t>
            </a:r>
          </a:p>
          <a:p>
            <a:pPr lvl="0" algn="just"/>
            <a:endParaRPr lang="el-GR" dirty="0">
              <a:solidFill>
                <a:schemeClr val="tx1"/>
              </a:solidFill>
            </a:endParaRPr>
          </a:p>
          <a:p>
            <a:pPr lvl="0" algn="just"/>
            <a:r>
              <a:rPr lang="el-GR" dirty="0">
                <a:solidFill>
                  <a:schemeClr val="tx1"/>
                </a:solidFill>
              </a:rPr>
              <a:t>Χρησιμοποίηση του δασκάλου ή του γονέα ως προτύπου κατανάλωσης, όποτε μπορεί να συνδυαστεί με την επαναλαμβανόμενη έκθεση. </a:t>
            </a:r>
          </a:p>
          <a:p>
            <a:pPr lvl="0" algn="just"/>
            <a:endParaRPr lang="el-GR" dirty="0">
              <a:solidFill>
                <a:schemeClr val="tx1"/>
              </a:solidFill>
            </a:endParaRPr>
          </a:p>
          <a:p>
            <a:pPr lvl="0" algn="just"/>
            <a:r>
              <a:rPr lang="el-GR" dirty="0">
                <a:solidFill>
                  <a:schemeClr val="tx1"/>
                </a:solidFill>
              </a:rPr>
              <a:t>Συναναστροφή με άτομα που αποδέχονται τα νέα τρόφιμα ή/και πίεση από συνομήλικα παιδιά (“</a:t>
            </a:r>
            <a:r>
              <a:rPr lang="en-US" dirty="0">
                <a:solidFill>
                  <a:schemeClr val="tx1"/>
                </a:solidFill>
              </a:rPr>
              <a:t>p</a:t>
            </a:r>
            <a:r>
              <a:rPr lang="el-GR" dirty="0" err="1">
                <a:solidFill>
                  <a:schemeClr val="tx1"/>
                </a:solidFill>
              </a:rPr>
              <a:t>eer</a:t>
            </a:r>
            <a:r>
              <a:rPr lang="el-GR" dirty="0">
                <a:solidFill>
                  <a:schemeClr val="tx1"/>
                </a:solidFill>
              </a:rPr>
              <a:t> </a:t>
            </a:r>
            <a:r>
              <a:rPr lang="el-GR" dirty="0" err="1">
                <a:solidFill>
                  <a:schemeClr val="tx1"/>
                </a:solidFill>
              </a:rPr>
              <a:t>pressure</a:t>
            </a:r>
            <a:r>
              <a:rPr lang="el-GR" dirty="0">
                <a:solidFill>
                  <a:schemeClr val="tx1"/>
                </a:solidFill>
              </a:rPr>
              <a:t>”).</a:t>
            </a:r>
          </a:p>
          <a:p>
            <a:pPr lvl="0" algn="just"/>
            <a:endParaRPr lang="el-GR" dirty="0">
              <a:solidFill>
                <a:schemeClr val="tx1"/>
              </a:solidFill>
            </a:endParaRPr>
          </a:p>
          <a:p>
            <a:pPr lvl="0" algn="just"/>
            <a:r>
              <a:rPr lang="el-GR" dirty="0">
                <a:solidFill>
                  <a:schemeClr val="tx1"/>
                </a:solidFill>
              </a:rPr>
              <a:t>Συνδυασμός του νέου τροφίμου με κάποιο ήδη οικείο τρόφιμο.</a:t>
            </a:r>
          </a:p>
        </p:txBody>
      </p:sp>
      <p:sp>
        <p:nvSpPr>
          <p:cNvPr id="2" name="Τίτλος 1"/>
          <p:cNvSpPr>
            <a:spLocks noGrp="1"/>
          </p:cNvSpPr>
          <p:nvPr>
            <p:ph type="title"/>
          </p:nvPr>
        </p:nvSpPr>
        <p:spPr>
          <a:xfrm>
            <a:off x="755576" y="692696"/>
            <a:ext cx="7776864" cy="673144"/>
          </a:xfrm>
        </p:spPr>
        <p:txBody>
          <a:bodyPr>
            <a:normAutofit fontScale="90000"/>
          </a:bodyPr>
          <a:lstStyle/>
          <a:p>
            <a:r>
              <a:rPr lang="el-GR" sz="3200" b="1" dirty="0">
                <a:solidFill>
                  <a:schemeClr val="bg1"/>
                </a:solidFill>
              </a:rPr>
              <a:t>Λύσεις για διεύρυνση της δίαιτας ενός παιδιού</a:t>
            </a:r>
          </a:p>
        </p:txBody>
      </p:sp>
    </p:spTree>
    <p:extLst>
      <p:ext uri="{BB962C8B-B14F-4D97-AF65-F5344CB8AC3E}">
        <p14:creationId xmlns:p14="http://schemas.microsoft.com/office/powerpoint/2010/main" val="37557806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Custom 9">
      <a:dk1>
        <a:sysClr val="windowText" lastClr="000000"/>
      </a:dk1>
      <a:lt1>
        <a:sysClr val="window" lastClr="FFFFFF"/>
      </a:lt1>
      <a:dk2>
        <a:srgbClr val="FFFFFF"/>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1958</TotalTime>
  <Words>2144</Words>
  <Application>Microsoft Office PowerPoint</Application>
  <PresentationFormat>On-screen Show (4:3)</PresentationFormat>
  <Paragraphs>192</Paragraphs>
  <Slides>30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Calibri</vt:lpstr>
      <vt:lpstr>Candara</vt:lpstr>
      <vt:lpstr>Symbol</vt:lpstr>
      <vt:lpstr>Times New Roman</vt:lpstr>
      <vt:lpstr>Waveform</vt:lpstr>
      <vt:lpstr>ΤΡΟΦΙΚΗ ΕΠΙΛΟΓΗ ΠΑΙΔΙΩΝ</vt:lpstr>
      <vt:lpstr>Γενετικοί παράγοντες (Ι)</vt:lpstr>
      <vt:lpstr>Γενετικοί παράγοντες (ΙΙ)</vt:lpstr>
      <vt:lpstr>Νεοφοβία: ορισμός</vt:lpstr>
      <vt:lpstr>Νεοφοβία &amp; ηλικία</vt:lpstr>
      <vt:lpstr>Νεοφοβία: αντιμετώπιση</vt:lpstr>
      <vt:lpstr>Επιλεκτικότητα (picky eating)</vt:lpstr>
      <vt:lpstr>Νεοφοβία vs επιλεκτικότητα</vt:lpstr>
      <vt:lpstr>Λύσεις για διεύρυνση της δίαιτας ενός παιδιού</vt:lpstr>
      <vt:lpstr>Πρόσβαση σε τρόφιμα &amp; διαθεσιμότητα τροφίμων</vt:lpstr>
      <vt:lpstr>Επίδραση γονέα</vt:lpstr>
      <vt:lpstr>Επίδραση ως πρότυπα</vt:lpstr>
      <vt:lpstr>Υπεύθυνοι για τη διαθεσιμότητα τροφίμων &amp; προσβασιμότητα σε τρόφιμα</vt:lpstr>
      <vt:lpstr>Πρακτικές γονέων απέναντι στο τρώγειν των παιδιών τους (parental feeding practices)</vt:lpstr>
      <vt:lpstr>Πρακτικές γονέων απέναντι στο τρώγειν των παιδιών τους - κατηγοριοποίηση</vt:lpstr>
      <vt:lpstr>Στυλ γονεϊκής σίτισης (parental feeding style)</vt:lpstr>
      <vt:lpstr>Πρακτικές γονέων για τον έλεγχο τροφής των παιδιών επιβλαβή vs υγιεινά τρόφιμα</vt:lpstr>
      <vt:lpstr>Πρακτικές γονέων για τον έλεγχο τροφής των παιδιών περιορισμός τροφίμων</vt:lpstr>
      <vt:lpstr>Πρακτικές γονέων για τον έλεγχο τροφής των παιδιών δώρο vs τιμωρία</vt:lpstr>
      <vt:lpstr>Σωστή χρήση επιβράβευσης</vt:lpstr>
      <vt:lpstr>Πίεση για κατανάλωση</vt:lpstr>
      <vt:lpstr>Ανεκτικότητα</vt:lpstr>
      <vt:lpstr>Συμμετοχή</vt:lpstr>
      <vt:lpstr>Χειριστική σίτιση</vt:lpstr>
      <vt:lpstr>Εργαλεία αξιολόγησης γονεϊκής συμπεριφοράς απέναντι στο τρώγειν των παιδιών τους</vt:lpstr>
      <vt:lpstr>Comprehensive Feeding Practices Questionnaire</vt:lpstr>
      <vt:lpstr>Άλλες επιδράσεις από το εξωτερικό περιβάλλον</vt:lpstr>
      <vt:lpstr>Σχολείο</vt:lpstr>
      <vt:lpstr>Ευχαριστώ για την προσοχή σας!</vt:lpstr>
      <vt:lpstr>Βιβλιογραφία Διάλεξης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Διατροφική Συμβουλευτική &amp; Προαγωγή Υγείας</dc:title>
  <dc:creator>Evi</dc:creator>
  <cp:lastModifiedBy>Evi Fappa</cp:lastModifiedBy>
  <cp:revision>251</cp:revision>
  <dcterms:created xsi:type="dcterms:W3CDTF">2016-10-24T13:11:25Z</dcterms:created>
  <dcterms:modified xsi:type="dcterms:W3CDTF">2023-03-21T17:16:45Z</dcterms:modified>
</cp:coreProperties>
</file>