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65"/>
  </p:notesMasterIdLst>
  <p:handoutMasterIdLst>
    <p:handoutMasterId r:id="rId66"/>
  </p:handoutMasterIdLst>
  <p:sldIdLst>
    <p:sldId id="428" r:id="rId5"/>
    <p:sldId id="426" r:id="rId6"/>
    <p:sldId id="427" r:id="rId7"/>
    <p:sldId id="475" r:id="rId8"/>
    <p:sldId id="476" r:id="rId9"/>
    <p:sldId id="477" r:id="rId10"/>
    <p:sldId id="523" r:id="rId11"/>
    <p:sldId id="478" r:id="rId12"/>
    <p:sldId id="479" r:id="rId13"/>
    <p:sldId id="480" r:id="rId14"/>
    <p:sldId id="481" r:id="rId15"/>
    <p:sldId id="482" r:id="rId16"/>
    <p:sldId id="531" r:id="rId17"/>
    <p:sldId id="484" r:id="rId18"/>
    <p:sldId id="485" r:id="rId19"/>
    <p:sldId id="486" r:id="rId20"/>
    <p:sldId id="524" r:id="rId21"/>
    <p:sldId id="487" r:id="rId22"/>
    <p:sldId id="488" r:id="rId23"/>
    <p:sldId id="489" r:id="rId24"/>
    <p:sldId id="522" r:id="rId25"/>
    <p:sldId id="532" r:id="rId26"/>
    <p:sldId id="533" r:id="rId27"/>
    <p:sldId id="492" r:id="rId28"/>
    <p:sldId id="525" r:id="rId29"/>
    <p:sldId id="493" r:id="rId30"/>
    <p:sldId id="494" r:id="rId31"/>
    <p:sldId id="495" r:id="rId32"/>
    <p:sldId id="496" r:id="rId33"/>
    <p:sldId id="497" r:id="rId34"/>
    <p:sldId id="498" r:id="rId35"/>
    <p:sldId id="499" r:id="rId36"/>
    <p:sldId id="500" r:id="rId37"/>
    <p:sldId id="501" r:id="rId38"/>
    <p:sldId id="502" r:id="rId39"/>
    <p:sldId id="526" r:id="rId40"/>
    <p:sldId id="503" r:id="rId41"/>
    <p:sldId id="504" r:id="rId42"/>
    <p:sldId id="534" r:id="rId43"/>
    <p:sldId id="506" r:id="rId44"/>
    <p:sldId id="507" r:id="rId45"/>
    <p:sldId id="508" r:id="rId46"/>
    <p:sldId id="509" r:id="rId47"/>
    <p:sldId id="510" r:id="rId48"/>
    <p:sldId id="527" r:id="rId49"/>
    <p:sldId id="512" r:id="rId50"/>
    <p:sldId id="511" r:id="rId51"/>
    <p:sldId id="528" r:id="rId52"/>
    <p:sldId id="529" r:id="rId53"/>
    <p:sldId id="535" r:id="rId54"/>
    <p:sldId id="514" r:id="rId55"/>
    <p:sldId id="515" r:id="rId56"/>
    <p:sldId id="516" r:id="rId57"/>
    <p:sldId id="517" r:id="rId58"/>
    <p:sldId id="518" r:id="rId59"/>
    <p:sldId id="530" r:id="rId60"/>
    <p:sldId id="519" r:id="rId61"/>
    <p:sldId id="520" r:id="rId62"/>
    <p:sldId id="536" r:id="rId63"/>
    <p:sldId id="521"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BADAF0"/>
    <a:srgbClr val="A3CEEB"/>
    <a:srgbClr val="C7C4B5"/>
    <a:srgbClr val="CCECAE"/>
    <a:srgbClr val="A9DF77"/>
    <a:srgbClr val="BDBAA7"/>
    <a:srgbClr val="BAB7A2"/>
    <a:srgbClr val="275CAE"/>
    <a:srgbClr val="BBE0E3"/>
    <a:srgbClr val="107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7" autoAdjust="0"/>
    <p:restoredTop sz="93446" autoAdjust="0"/>
  </p:normalViewPr>
  <p:slideViewPr>
    <p:cSldViewPr>
      <p:cViewPr varScale="1">
        <p:scale>
          <a:sx n="83" d="100"/>
          <a:sy n="83" d="100"/>
        </p:scale>
        <p:origin x="-1315" y="-62"/>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5128ECD-8263-4385-A598-051FBCB3FD98}" type="datetimeFigureOut">
              <a:rPr lang="en-US" altLang="en-US"/>
              <a:pPr/>
              <a:t>2/26/2018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31211F8-188E-4B24-980C-73C5BC0DD5CC}" type="slidenum">
              <a:rPr lang="en-US" altLang="en-US"/>
              <a:pPr/>
              <a:t>‹#›</a:t>
            </a:fld>
            <a:endParaRPr lang="en-US" altLang="en-US"/>
          </a:p>
        </p:txBody>
      </p:sp>
    </p:spTree>
    <p:extLst>
      <p:ext uri="{BB962C8B-B14F-4D97-AF65-F5344CB8AC3E}">
        <p14:creationId xmlns:p14="http://schemas.microsoft.com/office/powerpoint/2010/main" val="610960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7766789-CCCA-4185-9226-56D35AD00AD5}" type="datetimeFigureOut">
              <a:rPr lang="en-US" altLang="en-US"/>
              <a:pPr/>
              <a:t>2/26/2018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724276-3502-4285-A645-F2FBBEDF21DC}" type="slidenum">
              <a:rPr lang="en-US" altLang="en-US"/>
              <a:pPr/>
              <a:t>‹#›</a:t>
            </a:fld>
            <a:endParaRPr lang="en-US" altLang="en-US"/>
          </a:p>
        </p:txBody>
      </p:sp>
    </p:spTree>
    <p:extLst>
      <p:ext uri="{BB962C8B-B14F-4D97-AF65-F5344CB8AC3E}">
        <p14:creationId xmlns:p14="http://schemas.microsoft.com/office/powerpoint/2010/main" val="4484833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solidFill>
                  <a:srgbClr val="80808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394760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C6810B0-E40A-4CF3-A7E7-7ECB03A2CAB9}" type="slidenum">
              <a:rPr lang="en-US" altLang="en-US"/>
              <a:pPr/>
              <a:t>‹#›</a:t>
            </a:fld>
            <a:endParaRPr lang="en-US" altLang="en-US"/>
          </a:p>
        </p:txBody>
      </p:sp>
    </p:spTree>
    <p:extLst>
      <p:ext uri="{BB962C8B-B14F-4D97-AF65-F5344CB8AC3E}">
        <p14:creationId xmlns:p14="http://schemas.microsoft.com/office/powerpoint/2010/main" val="110879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8A859E7-57C5-4FBA-BC96-949A628F347F}" type="slidenum">
              <a:rPr lang="en-US" altLang="en-US"/>
              <a:pPr/>
              <a:t>‹#›</a:t>
            </a:fld>
            <a:endParaRPr lang="en-US" altLang="en-US"/>
          </a:p>
        </p:txBody>
      </p:sp>
    </p:spTree>
    <p:extLst>
      <p:ext uri="{BB962C8B-B14F-4D97-AF65-F5344CB8AC3E}">
        <p14:creationId xmlns:p14="http://schemas.microsoft.com/office/powerpoint/2010/main" val="258400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FA46CB4-0F8A-4BE2-A31B-B537F9D84513}" type="slidenum">
              <a:rPr lang="en-US" altLang="en-US"/>
              <a:pPr/>
              <a:t>‹#›</a:t>
            </a:fld>
            <a:endParaRPr lang="en-US" altLang="en-US"/>
          </a:p>
        </p:txBody>
      </p:sp>
    </p:spTree>
    <p:extLst>
      <p:ext uri="{BB962C8B-B14F-4D97-AF65-F5344CB8AC3E}">
        <p14:creationId xmlns:p14="http://schemas.microsoft.com/office/powerpoint/2010/main" val="382222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CC35C4-4677-4833-9BB4-86603EC08920}" type="slidenum">
              <a:rPr lang="en-US" altLang="en-US"/>
              <a:pPr/>
              <a:t>‹#›</a:t>
            </a:fld>
            <a:endParaRPr lang="en-US" altLang="en-US"/>
          </a:p>
        </p:txBody>
      </p:sp>
    </p:spTree>
    <p:extLst>
      <p:ext uri="{BB962C8B-B14F-4D97-AF65-F5344CB8AC3E}">
        <p14:creationId xmlns:p14="http://schemas.microsoft.com/office/powerpoint/2010/main" val="129348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ADD851-CAA6-470C-BA9A-C63305248AFF}" type="slidenum">
              <a:rPr lang="en-US" altLang="en-US"/>
              <a:pPr/>
              <a:t>‹#›</a:t>
            </a:fld>
            <a:endParaRPr lang="en-US" altLang="en-US"/>
          </a:p>
        </p:txBody>
      </p:sp>
    </p:spTree>
    <p:extLst>
      <p:ext uri="{BB962C8B-B14F-4D97-AF65-F5344CB8AC3E}">
        <p14:creationId xmlns:p14="http://schemas.microsoft.com/office/powerpoint/2010/main" val="230922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8B9C54C-B40A-44DF-A8B9-6AB6C01623FF}" type="slidenum">
              <a:rPr lang="en-US" altLang="en-US"/>
              <a:pPr/>
              <a:t>‹#›</a:t>
            </a:fld>
            <a:endParaRPr lang="en-US" altLang="en-US"/>
          </a:p>
        </p:txBody>
      </p:sp>
    </p:spTree>
    <p:extLst>
      <p:ext uri="{BB962C8B-B14F-4D97-AF65-F5344CB8AC3E}">
        <p14:creationId xmlns:p14="http://schemas.microsoft.com/office/powerpoint/2010/main" val="230412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28FBEBD-17F9-4A25-A416-0B02040C3FCC}" type="slidenum">
              <a:rPr lang="en-US" altLang="en-US"/>
              <a:pPr/>
              <a:t>‹#›</a:t>
            </a:fld>
            <a:endParaRPr lang="en-US" altLang="en-US"/>
          </a:p>
        </p:txBody>
      </p:sp>
    </p:spTree>
    <p:extLst>
      <p:ext uri="{BB962C8B-B14F-4D97-AF65-F5344CB8AC3E}">
        <p14:creationId xmlns:p14="http://schemas.microsoft.com/office/powerpoint/2010/main" val="254669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2331986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74B9BE1-30CF-41B7-9A90-1EF5708D8A27}" type="slidenum">
              <a:rPr lang="en-US" altLang="en-US"/>
              <a:pPr/>
              <a:t>‹#›</a:t>
            </a:fld>
            <a:endParaRPr lang="en-US" altLang="en-US"/>
          </a:p>
        </p:txBody>
      </p:sp>
    </p:spTree>
    <p:extLst>
      <p:ext uri="{BB962C8B-B14F-4D97-AF65-F5344CB8AC3E}">
        <p14:creationId xmlns:p14="http://schemas.microsoft.com/office/powerpoint/2010/main" val="7352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22AEE7-E695-46DD-AF7E-53AF12BF8E91}" type="slidenum">
              <a:rPr lang="en-US" altLang="en-US"/>
              <a:pPr/>
              <a:t>‹#›</a:t>
            </a:fld>
            <a:endParaRPr lang="en-US" altLang="en-US"/>
          </a:p>
        </p:txBody>
      </p:sp>
    </p:spTree>
    <p:extLst>
      <p:ext uri="{BB962C8B-B14F-4D97-AF65-F5344CB8AC3E}">
        <p14:creationId xmlns:p14="http://schemas.microsoft.com/office/powerpoint/2010/main" val="403738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1D075BB-1B00-43D3-BB28-5B90677197EC}" type="slidenum">
              <a:rPr lang="en-US" altLang="en-US"/>
              <a:pPr/>
              <a:t>‹#›</a:t>
            </a:fld>
            <a:endParaRPr lang="en-US" altLang="en-US"/>
          </a:p>
        </p:txBody>
      </p:sp>
    </p:spTree>
    <p:extLst>
      <p:ext uri="{BB962C8B-B14F-4D97-AF65-F5344CB8AC3E}">
        <p14:creationId xmlns:p14="http://schemas.microsoft.com/office/powerpoint/2010/main" val="354839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7C62239-93D9-4E1F-B03E-059C49139EB7}" type="slidenum">
              <a:rPr lang="en-US" altLang="en-US"/>
              <a:pPr/>
              <a:t>‹#›</a:t>
            </a:fld>
            <a:endParaRPr lang="en-US" altLang="en-US"/>
          </a:p>
        </p:txBody>
      </p:sp>
    </p:spTree>
    <p:extLst>
      <p:ext uri="{BB962C8B-B14F-4D97-AF65-F5344CB8AC3E}">
        <p14:creationId xmlns:p14="http://schemas.microsoft.com/office/powerpoint/2010/main" val="85652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45A62D-4211-4382-82DC-C931943E3E8C}" type="slidenum">
              <a:rPr lang="en-US" altLang="en-US"/>
              <a:pPr/>
              <a:t>‹#›</a:t>
            </a:fld>
            <a:endParaRPr lang="en-US" altLang="en-US"/>
          </a:p>
        </p:txBody>
      </p:sp>
    </p:spTree>
    <p:extLst>
      <p:ext uri="{BB962C8B-B14F-4D97-AF65-F5344CB8AC3E}">
        <p14:creationId xmlns:p14="http://schemas.microsoft.com/office/powerpoint/2010/main" val="411792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1056385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18B764C-31DD-4147-B677-4D0763D06CDD}" type="slidenum">
              <a:rPr lang="en-US" altLang="en-US"/>
              <a:pPr/>
              <a:t>‹#›</a:t>
            </a:fld>
            <a:endParaRPr lang="en-US" altLang="en-US"/>
          </a:p>
        </p:txBody>
      </p:sp>
    </p:spTree>
    <p:extLst>
      <p:ext uri="{BB962C8B-B14F-4D97-AF65-F5344CB8AC3E}">
        <p14:creationId xmlns:p14="http://schemas.microsoft.com/office/powerpoint/2010/main" val="241918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5D75C06-4D4F-48A4-B7BC-E8431A49DCE7}" type="slidenum">
              <a:rPr lang="en-US" altLang="en-US"/>
              <a:pPr/>
              <a:t>‹#›</a:t>
            </a:fld>
            <a:endParaRPr lang="en-US" altLang="en-US"/>
          </a:p>
        </p:txBody>
      </p:sp>
    </p:spTree>
    <p:extLst>
      <p:ext uri="{BB962C8B-B14F-4D97-AF65-F5344CB8AC3E}">
        <p14:creationId xmlns:p14="http://schemas.microsoft.com/office/powerpoint/2010/main" val="1184428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9B06240-3FD4-4192-B3DA-16E6218B6E40}" type="slidenum">
              <a:rPr lang="en-US" altLang="en-US"/>
              <a:pPr/>
              <a:t>‹#›</a:t>
            </a:fld>
            <a:endParaRPr lang="en-US" altLang="en-US"/>
          </a:p>
        </p:txBody>
      </p:sp>
    </p:spTree>
    <p:extLst>
      <p:ext uri="{BB962C8B-B14F-4D97-AF65-F5344CB8AC3E}">
        <p14:creationId xmlns:p14="http://schemas.microsoft.com/office/powerpoint/2010/main" val="1354107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2060259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B22FE62-7893-40AE-B327-4C6326AD4F6E}" type="slidenum">
              <a:rPr lang="en-US" altLang="en-US"/>
              <a:pPr/>
              <a:t>‹#›</a:t>
            </a:fld>
            <a:endParaRPr lang="en-US" altLang="en-US"/>
          </a:p>
        </p:txBody>
      </p:sp>
    </p:spTree>
    <p:extLst>
      <p:ext uri="{BB962C8B-B14F-4D97-AF65-F5344CB8AC3E}">
        <p14:creationId xmlns:p14="http://schemas.microsoft.com/office/powerpoint/2010/main" val="3273025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0F48BC7-AAA2-4764-92C0-B021513E289A}" type="slidenum">
              <a:rPr lang="en-US" altLang="en-US"/>
              <a:pPr/>
              <a:t>‹#›</a:t>
            </a:fld>
            <a:endParaRPr lang="en-US" altLang="en-US"/>
          </a:p>
        </p:txBody>
      </p:sp>
    </p:spTree>
    <p:extLst>
      <p:ext uri="{BB962C8B-B14F-4D97-AF65-F5344CB8AC3E}">
        <p14:creationId xmlns:p14="http://schemas.microsoft.com/office/powerpoint/2010/main" val="3870208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46392DF-F40D-49DA-82E4-C98654920FAA}" type="slidenum">
              <a:rPr lang="en-US" altLang="en-US"/>
              <a:pPr/>
              <a:t>‹#›</a:t>
            </a:fld>
            <a:endParaRPr lang="en-US" altLang="en-US"/>
          </a:p>
        </p:txBody>
      </p:sp>
    </p:spTree>
    <p:extLst>
      <p:ext uri="{BB962C8B-B14F-4D97-AF65-F5344CB8AC3E}">
        <p14:creationId xmlns:p14="http://schemas.microsoft.com/office/powerpoint/2010/main" val="401806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FE27451-CF2F-4E40-9C8F-46B14F63BFEF}" type="slidenum">
              <a:rPr lang="en-US" altLang="en-US"/>
              <a:pPr/>
              <a:t>‹#›</a:t>
            </a:fld>
            <a:endParaRPr lang="en-US" altLang="en-US"/>
          </a:p>
        </p:txBody>
      </p:sp>
    </p:spTree>
    <p:extLst>
      <p:ext uri="{BB962C8B-B14F-4D97-AF65-F5344CB8AC3E}">
        <p14:creationId xmlns:p14="http://schemas.microsoft.com/office/powerpoint/2010/main" val="1209159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29E50CA-00FC-47B8-A21E-33E4405D2E02}" type="slidenum">
              <a:rPr lang="en-US" altLang="en-US"/>
              <a:pPr/>
              <a:t>‹#›</a:t>
            </a:fld>
            <a:endParaRPr lang="en-US" altLang="en-US"/>
          </a:p>
        </p:txBody>
      </p:sp>
    </p:spTree>
    <p:extLst>
      <p:ext uri="{BB962C8B-B14F-4D97-AF65-F5344CB8AC3E}">
        <p14:creationId xmlns:p14="http://schemas.microsoft.com/office/powerpoint/2010/main" val="582941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64F229F-89E2-453F-9AB4-DEACE7A680B0}" type="slidenum">
              <a:rPr lang="en-US" altLang="en-US"/>
              <a:pPr/>
              <a:t>‹#›</a:t>
            </a:fld>
            <a:endParaRPr lang="en-US" altLang="en-US"/>
          </a:p>
        </p:txBody>
      </p:sp>
    </p:spTree>
    <p:extLst>
      <p:ext uri="{BB962C8B-B14F-4D97-AF65-F5344CB8AC3E}">
        <p14:creationId xmlns:p14="http://schemas.microsoft.com/office/powerpoint/2010/main" val="1189610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2278011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9EC9229-4C67-4E66-B9D5-ED18ABAB5525}" type="slidenum">
              <a:rPr lang="en-US" altLang="en-US"/>
              <a:pPr/>
              <a:t>‹#›</a:t>
            </a:fld>
            <a:endParaRPr lang="en-US" altLang="en-US"/>
          </a:p>
        </p:txBody>
      </p:sp>
    </p:spTree>
    <p:extLst>
      <p:ext uri="{BB962C8B-B14F-4D97-AF65-F5344CB8AC3E}">
        <p14:creationId xmlns:p14="http://schemas.microsoft.com/office/powerpoint/2010/main" val="1306807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3EF24E5-B9A5-4E10-BB5F-711AF482312C}" type="slidenum">
              <a:rPr lang="en-US" altLang="en-US"/>
              <a:pPr/>
              <a:t>‹#›</a:t>
            </a:fld>
            <a:endParaRPr lang="en-US" altLang="en-US"/>
          </a:p>
        </p:txBody>
      </p:sp>
    </p:spTree>
    <p:extLst>
      <p:ext uri="{BB962C8B-B14F-4D97-AF65-F5344CB8AC3E}">
        <p14:creationId xmlns:p14="http://schemas.microsoft.com/office/powerpoint/2010/main" val="1643759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334288A-EAC8-444D-A465-F13FEF8FBD45}" type="slidenum">
              <a:rPr lang="en-US" altLang="en-US"/>
              <a:pPr/>
              <a:t>‹#›</a:t>
            </a:fld>
            <a:endParaRPr lang="en-US" altLang="en-US"/>
          </a:p>
        </p:txBody>
      </p:sp>
    </p:spTree>
    <p:extLst>
      <p:ext uri="{BB962C8B-B14F-4D97-AF65-F5344CB8AC3E}">
        <p14:creationId xmlns:p14="http://schemas.microsoft.com/office/powerpoint/2010/main" val="541123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1839401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CBF4E77-0D88-476B-B5AC-A916B65E981A}" type="slidenum">
              <a:rPr lang="en-US" altLang="en-US"/>
              <a:pPr/>
              <a:t>‹#›</a:t>
            </a:fld>
            <a:endParaRPr lang="en-US" altLang="en-US"/>
          </a:p>
        </p:txBody>
      </p:sp>
    </p:spTree>
    <p:extLst>
      <p:ext uri="{BB962C8B-B14F-4D97-AF65-F5344CB8AC3E}">
        <p14:creationId xmlns:p14="http://schemas.microsoft.com/office/powerpoint/2010/main" val="93541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EB604EB-D5CC-496C-AF78-CD23FC2921AF}" type="slidenum">
              <a:rPr lang="en-US" altLang="en-US"/>
              <a:pPr/>
              <a:t>‹#›</a:t>
            </a:fld>
            <a:endParaRPr lang="en-US" altLang="en-US"/>
          </a:p>
        </p:txBody>
      </p:sp>
    </p:spTree>
    <p:extLst>
      <p:ext uri="{BB962C8B-B14F-4D97-AF65-F5344CB8AC3E}">
        <p14:creationId xmlns:p14="http://schemas.microsoft.com/office/powerpoint/2010/main" val="1126531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55E8CE8-3ABC-4450-AF93-751B63F5D461}" type="slidenum">
              <a:rPr lang="en-US" altLang="en-US"/>
              <a:pPr/>
              <a:t>‹#›</a:t>
            </a:fld>
            <a:endParaRPr lang="en-US" altLang="en-US"/>
          </a:p>
        </p:txBody>
      </p:sp>
    </p:spTree>
    <p:extLst>
      <p:ext uri="{BB962C8B-B14F-4D97-AF65-F5344CB8AC3E}">
        <p14:creationId xmlns:p14="http://schemas.microsoft.com/office/powerpoint/2010/main" val="317898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38A797F-BF35-4526-BA2F-9A66B528C91F}" type="slidenum">
              <a:rPr lang="en-US" altLang="en-US"/>
              <a:pPr/>
              <a:t>‹#›</a:t>
            </a:fld>
            <a:endParaRPr lang="en-US" altLang="en-US"/>
          </a:p>
        </p:txBody>
      </p:sp>
    </p:spTree>
    <p:extLst>
      <p:ext uri="{BB962C8B-B14F-4D97-AF65-F5344CB8AC3E}">
        <p14:creationId xmlns:p14="http://schemas.microsoft.com/office/powerpoint/2010/main" val="2317228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F6AAB1F-6B6C-4495-8C59-838EE0F9E484}" type="slidenum">
              <a:rPr lang="en-US" altLang="en-US"/>
              <a:pPr/>
              <a:t>‹#›</a:t>
            </a:fld>
            <a:endParaRPr lang="en-US" altLang="en-US"/>
          </a:p>
        </p:txBody>
      </p:sp>
    </p:spTree>
    <p:extLst>
      <p:ext uri="{BB962C8B-B14F-4D97-AF65-F5344CB8AC3E}">
        <p14:creationId xmlns:p14="http://schemas.microsoft.com/office/powerpoint/2010/main" val="1075036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ED1D1AA-EB47-475F-A679-C225A5607A33}" type="slidenum">
              <a:rPr lang="en-US" altLang="en-US"/>
              <a:pPr/>
              <a:t>‹#›</a:t>
            </a:fld>
            <a:endParaRPr lang="en-US" altLang="en-US"/>
          </a:p>
        </p:txBody>
      </p:sp>
    </p:spTree>
    <p:extLst>
      <p:ext uri="{BB962C8B-B14F-4D97-AF65-F5344CB8AC3E}">
        <p14:creationId xmlns:p14="http://schemas.microsoft.com/office/powerpoint/2010/main" val="220397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a:solidFill>
                  <a:srgbClr val="80808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Tree>
    <p:extLst>
      <p:ext uri="{BB962C8B-B14F-4D97-AF65-F5344CB8AC3E}">
        <p14:creationId xmlns:p14="http://schemas.microsoft.com/office/powerpoint/2010/main" val="308114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55E2BAB-DB73-4465-920B-C2DD29F102E8}" type="slidenum">
              <a:rPr lang="en-US" altLang="en-US"/>
              <a:pPr/>
              <a:t>‹#›</a:t>
            </a:fld>
            <a:endParaRPr lang="en-US" altLang="en-US"/>
          </a:p>
        </p:txBody>
      </p:sp>
    </p:spTree>
    <p:extLst>
      <p:ext uri="{BB962C8B-B14F-4D97-AF65-F5344CB8AC3E}">
        <p14:creationId xmlns:p14="http://schemas.microsoft.com/office/powerpoint/2010/main" val="91150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C2CAD51-9FB0-4437-A072-7A06F0EBB9DC}" type="slidenum">
              <a:rPr lang="en-US" altLang="en-US"/>
              <a:pPr/>
              <a:t>‹#›</a:t>
            </a:fld>
            <a:endParaRPr lang="en-US" altLang="en-US"/>
          </a:p>
        </p:txBody>
      </p:sp>
    </p:spTree>
    <p:extLst>
      <p:ext uri="{BB962C8B-B14F-4D97-AF65-F5344CB8AC3E}">
        <p14:creationId xmlns:p14="http://schemas.microsoft.com/office/powerpoint/2010/main" val="391389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8F52FD1-D35B-464E-8663-D90A3A829F27}" type="slidenum">
              <a:rPr lang="en-US" altLang="en-US"/>
              <a:pPr/>
              <a:t>‹#›</a:t>
            </a:fld>
            <a:endParaRPr lang="en-US" altLang="en-US"/>
          </a:p>
        </p:txBody>
      </p:sp>
    </p:spTree>
    <p:extLst>
      <p:ext uri="{BB962C8B-B14F-4D97-AF65-F5344CB8AC3E}">
        <p14:creationId xmlns:p14="http://schemas.microsoft.com/office/powerpoint/2010/main" val="41180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7774CD8-DEF6-4F28-A01B-0DDD64176E14}" type="slidenum">
              <a:rPr lang="en-US" altLang="en-US"/>
              <a:pPr/>
              <a:t>‹#›</a:t>
            </a:fld>
            <a:endParaRPr lang="en-US" altLang="en-US"/>
          </a:p>
        </p:txBody>
      </p:sp>
    </p:spTree>
    <p:extLst>
      <p:ext uri="{BB962C8B-B14F-4D97-AF65-F5344CB8AC3E}">
        <p14:creationId xmlns:p14="http://schemas.microsoft.com/office/powerpoint/2010/main" val="396118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chemeClr val="bg2"/>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0525" r:id="rId1"/>
    <p:sldLayoutId id="2147490526" r:id="rId2"/>
    <p:sldLayoutId id="2147490527" r:id="rId3"/>
    <p:sldLayoutId id="2147490528" r:id="rId4"/>
    <p:sldLayoutId id="2147490529" r:id="rId5"/>
    <p:sldLayoutId id="2147490530" r:id="rId6"/>
    <p:sldLayoutId id="2147490531" r:id="rId7"/>
    <p:sldLayoutId id="2147490532" r:id="rId8"/>
    <p:sldLayoutId id="2147490533" r:id="rId9"/>
    <p:sldLayoutId id="2147490534"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0535" r:id="rId1"/>
    <p:sldLayoutId id="2147490536" r:id="rId2"/>
    <p:sldLayoutId id="2147490537" r:id="rId3"/>
    <p:sldLayoutId id="2147490538" r:id="rId4"/>
    <p:sldLayoutId id="2147490539" r:id="rId5"/>
    <p:sldLayoutId id="2147490540" r:id="rId6"/>
    <p:sldLayoutId id="2147490541" r:id="rId7"/>
    <p:sldLayoutId id="2147490542" r:id="rId8"/>
    <p:sldLayoutId id="2147490543" r:id="rId9"/>
    <p:sldLayoutId id="2147490544" r:id="rId10"/>
    <p:sldLayoutId id="2147490545"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pic>
        <p:nvPicPr>
          <p:cNvPr id="24582"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0546" r:id="rId1"/>
    <p:sldLayoutId id="2147490547" r:id="rId2"/>
    <p:sldLayoutId id="2147490548" r:id="rId3"/>
    <p:sldLayoutId id="2147490549" r:id="rId4"/>
    <p:sldLayoutId id="2147490522" r:id="rId5"/>
    <p:sldLayoutId id="2147490550" r:id="rId6"/>
    <p:sldLayoutId id="2147490551" r:id="rId7"/>
    <p:sldLayoutId id="2147490552" r:id="rId8"/>
    <p:sldLayoutId id="2147490553" r:id="rId9"/>
    <p:sldLayoutId id="2147490554"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smtClean="0"/>
              <a:t>©2014 Cengage Learning. All Rights Reserved. May not be scanned, copied or duplicated, or posted to a publicly accessible website, in whole or in part. </a:t>
            </a:r>
            <a:endParaRPr lang="en-US" altLang="en-US" dirty="0"/>
          </a:p>
        </p:txBody>
      </p:sp>
      <p:pic>
        <p:nvPicPr>
          <p:cNvPr id="35845"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523" r:id="rId1"/>
    <p:sldLayoutId id="2147490555" r:id="rId2"/>
    <p:sldLayoutId id="2147490556" r:id="rId3"/>
    <p:sldLayoutId id="2147490557" r:id="rId4"/>
    <p:sldLayoutId id="2147490524" r:id="rId5"/>
    <p:sldLayoutId id="2147490558" r:id="rId6"/>
    <p:sldLayoutId id="2147490559" r:id="rId7"/>
    <p:sldLayoutId id="2147490560" r:id="rId8"/>
    <p:sldLayoutId id="2147490561" r:id="rId9"/>
    <p:sldLayoutId id="2147490562"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4"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pic>
        <p:nvPicPr>
          <p:cNvPr id="49155"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9157"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2000" b="1" dirty="0" smtClean="0">
                <a:solidFill>
                  <a:schemeClr val="bg1"/>
                </a:solidFill>
              </a:rPr>
              <a:t>Χρηματοοικονομική και Διοικητική Λογιστική</a:t>
            </a:r>
            <a:endParaRPr lang="en-US" altLang="en-US" sz="2000" b="1" dirty="0" smtClean="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9158"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9" name="TextBox 11"/>
          <p:cNvSpPr txBox="1">
            <a:spLocks noChangeArrowheads="1"/>
          </p:cNvSpPr>
          <p:nvPr/>
        </p:nvSpPr>
        <p:spPr bwMode="auto">
          <a:xfrm>
            <a:off x="2252663" y="145793"/>
            <a:ext cx="6858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4000" dirty="0" smtClean="0">
                <a:solidFill>
                  <a:schemeClr val="tx2"/>
                </a:solidFill>
              </a:rPr>
              <a:t>Συστήματα με Βάση την Αξία</a:t>
            </a:r>
            <a:r>
              <a:rPr lang="en-US" altLang="en-US" sz="4000" dirty="0" smtClean="0">
                <a:solidFill>
                  <a:schemeClr val="tx2"/>
                </a:solidFill>
              </a:rPr>
              <a:t>: </a:t>
            </a:r>
            <a:r>
              <a:rPr lang="el-GR" altLang="en-US" sz="4000" dirty="0" smtClean="0">
                <a:solidFill>
                  <a:schemeClr val="tx2"/>
                </a:solidFill>
              </a:rPr>
              <a:t>Κοστολόγηση Κατά Δραστηριότητα και Λητή Λογιστική</a:t>
            </a:r>
            <a:endParaRPr lang="en-US"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a:solidFill>
                  <a:schemeClr val="tx2"/>
                </a:solidFill>
                <a:latin typeface="+mj-lt"/>
              </a:rPr>
              <a:t>4</a:t>
            </a:r>
            <a:endParaRPr lang="en-US" sz="11000" noProof="1">
              <a:solidFill>
                <a:schemeClr val="tx2"/>
              </a:solidFill>
              <a:latin typeface="+mj-lt"/>
            </a:endParaRPr>
          </a:p>
        </p:txBody>
      </p:sp>
      <p:sp>
        <p:nvSpPr>
          <p:cNvPr id="49161"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n-US" sz="1600" dirty="0">
                <a:solidFill>
                  <a:srgbClr val="275CAE"/>
                </a:solidFill>
              </a:rPr>
              <a:t>ΚΕΦΑΛΑΙΟ</a:t>
            </a:r>
            <a:endParaRPr lang="en-US" altLang="en-US" sz="1600" dirty="0">
              <a:solidFill>
                <a:srgbClr val="275CAE"/>
              </a:solidFill>
            </a:endParaRPr>
          </a:p>
        </p:txBody>
      </p:sp>
      <p:sp>
        <p:nvSpPr>
          <p:cNvPr id="49162"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000000"/>
                </a:solidFill>
              </a:rPr>
              <a:t>©2014 Cengage Learning. All Rights Reserved. May not be scanned, copied or duplicated, or posted to a publicly accessible website, in whole or in part. </a:t>
            </a:r>
            <a:endParaRPr lang="en-US" altLang="en-US" sz="9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382000" cy="914400"/>
          </a:xfrm>
        </p:spPr>
        <p:txBody>
          <a:bodyPr/>
          <a:lstStyle/>
          <a:p>
            <a:r>
              <a:rPr lang="el-GR" altLang="en-US" dirty="0"/>
              <a:t>Χ</a:t>
            </a:r>
            <a:r>
              <a:rPr lang="el-GR" altLang="en-US" dirty="0" smtClean="0"/>
              <a:t>ρησιμοποιώντας Πληροφορίες από Αλυσίδες Αξίας</a:t>
            </a:r>
            <a:r>
              <a:rPr lang="en-US" altLang="en-US" dirty="0" smtClean="0"/>
              <a:t> </a:t>
            </a:r>
            <a:r>
              <a:rPr lang="el-GR" altLang="en-US" dirty="0"/>
              <a:t>και Αλυσίδες Ε</a:t>
            </a:r>
            <a:r>
              <a:rPr lang="el-GR" altLang="en-US" dirty="0" smtClean="0"/>
              <a:t>φοδιασμού</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600" dirty="0" smtClean="0">
                <a:latin typeface="Tw Cen MT" panose="020B0602020104020603" pitchFamily="34" charset="0"/>
                <a:cs typeface="Times New Roman" panose="02020603050405020304" pitchFamily="18" charset="0"/>
              </a:rPr>
              <a:t>Οι μάνατζερ οι οποίοι κατανοούν με ποιον τρόπο ταιριάζουν οι δραστηριότητες προστιθέμενης αξίας</a:t>
            </a:r>
            <a:r>
              <a:rPr lang="en-US" altLang="en-US" sz="2600" dirty="0" smtClean="0">
                <a:latin typeface="Tw Cen MT" panose="020B0602020104020603" pitchFamily="34" charset="0"/>
                <a:cs typeface="Times New Roman" panose="02020603050405020304" pitchFamily="18" charset="0"/>
              </a:rPr>
              <a:t> </a:t>
            </a:r>
            <a:r>
              <a:rPr lang="el-GR" altLang="en-US" sz="2600" dirty="0" smtClean="0">
                <a:latin typeface="Tw Cen MT" panose="020B0602020104020603" pitchFamily="34" charset="0"/>
                <a:cs typeface="Times New Roman" panose="02020603050405020304" pitchFamily="18" charset="0"/>
              </a:rPr>
              <a:t>της εταιρείας τους</a:t>
            </a:r>
            <a:r>
              <a:rPr lang="en-US" altLang="en-US" sz="2600" dirty="0" smtClean="0">
                <a:latin typeface="Tw Cen MT" panose="020B0602020104020603" pitchFamily="34" charset="0"/>
                <a:cs typeface="Times New Roman" panose="02020603050405020304" pitchFamily="18" charset="0"/>
              </a:rPr>
              <a:t> </a:t>
            </a:r>
            <a:r>
              <a:rPr lang="el-GR" altLang="en-US" sz="2600" dirty="0" smtClean="0">
                <a:latin typeface="Tw Cen MT" panose="020B0602020104020603" pitchFamily="34" charset="0"/>
                <a:cs typeface="Times New Roman" panose="02020603050405020304" pitchFamily="18" charset="0"/>
              </a:rPr>
              <a:t>στις αλυσίδες </a:t>
            </a:r>
            <a:r>
              <a:rPr lang="el-GR" altLang="en-US" sz="2600" dirty="0">
                <a:latin typeface="Tw Cen MT" panose="020B0602020104020603" pitchFamily="34" charset="0"/>
                <a:cs typeface="Times New Roman" panose="02020603050405020304" pitchFamily="18" charset="0"/>
              </a:rPr>
              <a:t>αξίας</a:t>
            </a:r>
            <a:r>
              <a:rPr lang="en-US" altLang="en-US" sz="2600" dirty="0">
                <a:latin typeface="Tw Cen MT" panose="020B0602020104020603" pitchFamily="34" charset="0"/>
                <a:cs typeface="Times New Roman" panose="02020603050405020304" pitchFamily="18" charset="0"/>
              </a:rPr>
              <a:t> </a:t>
            </a:r>
            <a:r>
              <a:rPr lang="el-GR" altLang="en-US" sz="2600" dirty="0" smtClean="0">
                <a:latin typeface="Tw Cen MT" panose="020B0602020104020603" pitchFamily="34" charset="0"/>
                <a:cs typeface="Times New Roman" panose="02020603050405020304" pitchFamily="18" charset="0"/>
              </a:rPr>
              <a:t>των προμηθευτών</a:t>
            </a:r>
            <a:r>
              <a:rPr lang="en-US" altLang="en-US" sz="2600" dirty="0" smtClean="0">
                <a:latin typeface="Tw Cen MT" panose="020B0602020104020603" pitchFamily="34" charset="0"/>
                <a:cs typeface="Times New Roman" panose="02020603050405020304" pitchFamily="18" charset="0"/>
              </a:rPr>
              <a:t> </a:t>
            </a:r>
            <a:r>
              <a:rPr lang="el-GR" altLang="en-US" sz="2600" dirty="0" smtClean="0">
                <a:latin typeface="Tw Cen MT" panose="020B0602020104020603" pitchFamily="34" charset="0"/>
                <a:cs typeface="Times New Roman" panose="02020603050405020304" pitchFamily="18" charset="0"/>
              </a:rPr>
              <a:t>και των πελατών</a:t>
            </a:r>
            <a:r>
              <a:rPr lang="en-US" altLang="en-US" sz="2600" dirty="0" smtClean="0">
                <a:latin typeface="Tw Cen MT" panose="020B0602020104020603" pitchFamily="34" charset="0"/>
                <a:cs typeface="Times New Roman" panose="02020603050405020304" pitchFamily="18" charset="0"/>
              </a:rPr>
              <a:t> </a:t>
            </a:r>
            <a:r>
              <a:rPr lang="el-GR" altLang="en-US" sz="2600" dirty="0" smtClean="0">
                <a:latin typeface="Tw Cen MT" panose="020B0602020104020603" pitchFamily="34" charset="0"/>
                <a:cs typeface="Times New Roman" panose="02020603050405020304" pitchFamily="18" charset="0"/>
              </a:rPr>
              <a:t>τους</a:t>
            </a:r>
            <a:r>
              <a:rPr lang="el-GR" altLang="en-US" sz="2600" dirty="0">
                <a:latin typeface="Tw Cen MT" panose="020B0602020104020603" pitchFamily="34" charset="0"/>
                <a:cs typeface="Times New Roman" panose="02020603050405020304" pitchFamily="18" charset="0"/>
              </a:rPr>
              <a:t>, </a:t>
            </a:r>
            <a:r>
              <a:rPr lang="el-GR" altLang="en-US" sz="2600" dirty="0" smtClean="0">
                <a:latin typeface="Tw Cen MT" panose="020B0602020104020603" pitchFamily="34" charset="0"/>
                <a:cs typeface="Times New Roman" panose="02020603050405020304" pitchFamily="18" charset="0"/>
              </a:rPr>
              <a:t>είναι σε θέση να </a:t>
            </a:r>
            <a:r>
              <a:rPr lang="el-GR" altLang="en-US" sz="2600" dirty="0">
                <a:latin typeface="Tw Cen MT" panose="020B0602020104020603" pitchFamily="34" charset="0"/>
                <a:cs typeface="Times New Roman" panose="02020603050405020304" pitchFamily="18" charset="0"/>
              </a:rPr>
              <a:t>δουν </a:t>
            </a:r>
            <a:r>
              <a:rPr lang="el-GR" altLang="en-US" sz="2600" dirty="0" smtClean="0">
                <a:latin typeface="Tw Cen MT" panose="020B0602020104020603" pitchFamily="34" charset="0"/>
                <a:cs typeface="Times New Roman" panose="02020603050405020304" pitchFamily="18" charset="0"/>
              </a:rPr>
              <a:t>το </a:t>
            </a:r>
            <a:r>
              <a:rPr lang="el-GR" altLang="en-US" sz="2600" dirty="0">
                <a:latin typeface="Tw Cen MT" panose="020B0602020104020603" pitchFamily="34" charset="0"/>
                <a:cs typeface="Times New Roman" panose="02020603050405020304" pitchFamily="18" charset="0"/>
              </a:rPr>
              <a:t>ρόλο της εταιρείας τους στη συνολική διαδικασία </a:t>
            </a:r>
            <a:r>
              <a:rPr lang="el-GR" altLang="en-US" sz="2600" dirty="0" smtClean="0">
                <a:latin typeface="Tw Cen MT" panose="020B0602020104020603" pitchFamily="34" charset="0"/>
                <a:cs typeface="Times New Roman" panose="02020603050405020304" pitchFamily="18" charset="0"/>
              </a:rPr>
              <a:t>της δημιουργίας </a:t>
            </a:r>
            <a:r>
              <a:rPr lang="el-GR" altLang="en-US" sz="2600" dirty="0">
                <a:latin typeface="Tw Cen MT" panose="020B0602020104020603" pitchFamily="34" charset="0"/>
                <a:cs typeface="Times New Roman" panose="02020603050405020304" pitchFamily="18" charset="0"/>
              </a:rPr>
              <a:t>και παράδοσης </a:t>
            </a:r>
            <a:r>
              <a:rPr lang="el-GR" altLang="en-US" sz="2600" dirty="0" smtClean="0">
                <a:latin typeface="Tw Cen MT" panose="020B0602020104020603" pitchFamily="34" charset="0"/>
                <a:cs typeface="Times New Roman" panose="02020603050405020304" pitchFamily="18" charset="0"/>
              </a:rPr>
              <a:t>των προϊόντων </a:t>
            </a:r>
            <a:r>
              <a:rPr lang="el-GR" altLang="en-US" sz="2600" dirty="0">
                <a:latin typeface="Tw Cen MT" panose="020B0602020104020603" pitchFamily="34" charset="0"/>
                <a:cs typeface="Times New Roman" panose="02020603050405020304" pitchFamily="18" charset="0"/>
              </a:rPr>
              <a:t>ή </a:t>
            </a:r>
            <a:r>
              <a:rPr lang="el-GR" altLang="en-US" sz="2600" dirty="0" smtClean="0">
                <a:latin typeface="Tw Cen MT" panose="020B0602020104020603" pitchFamily="34" charset="0"/>
                <a:cs typeface="Times New Roman" panose="02020603050405020304" pitchFamily="18" charset="0"/>
              </a:rPr>
              <a:t>των υπηρεσιών.</a:t>
            </a:r>
          </a:p>
          <a:p>
            <a:pPr>
              <a:buFont typeface="Wingdings" panose="05000000000000000000" pitchFamily="2" charset="2"/>
              <a:buChar char="§"/>
            </a:pPr>
            <a:r>
              <a:rPr lang="el-GR" altLang="en-US" sz="2600" dirty="0">
                <a:latin typeface="Tw Cen MT" panose="020B0602020104020603" pitchFamily="34" charset="0"/>
                <a:cs typeface="Times New Roman" panose="02020603050405020304" pitchFamily="18" charset="0"/>
              </a:rPr>
              <a:t>Ό</a:t>
            </a:r>
            <a:r>
              <a:rPr lang="el-GR" altLang="en-US" sz="2600" dirty="0" smtClean="0">
                <a:latin typeface="Tw Cen MT" panose="020B0602020104020603" pitchFamily="34" charset="0"/>
                <a:cs typeface="Times New Roman" panose="02020603050405020304" pitchFamily="18" charset="0"/>
              </a:rPr>
              <a:t>ταν οι </a:t>
            </a:r>
            <a:r>
              <a:rPr lang="el-GR" altLang="en-US" sz="2600" dirty="0">
                <a:latin typeface="Tw Cen MT" panose="020B0602020104020603" pitchFamily="34" charset="0"/>
                <a:cs typeface="Times New Roman" panose="02020603050405020304" pitchFamily="18" charset="0"/>
              </a:rPr>
              <a:t>οργανισμοί συνεργάζονται με άλλους στην αλυσίδα εφοδιασμού τους, μπορούν να αναπτύξουν νέες διαδικασίες που μειώνουν </a:t>
            </a:r>
            <a:r>
              <a:rPr lang="el-GR" altLang="en-US" sz="2600" dirty="0" smtClean="0">
                <a:latin typeface="Tw Cen MT" panose="020B0602020104020603" pitchFamily="34" charset="0"/>
                <a:cs typeface="Times New Roman" panose="02020603050405020304" pitchFamily="18" charset="0"/>
              </a:rPr>
              <a:t>τα συνολικά κόστη </a:t>
            </a:r>
            <a:r>
              <a:rPr lang="el-GR" altLang="en-US" sz="2600" dirty="0">
                <a:latin typeface="Tw Cen MT" panose="020B0602020104020603" pitchFamily="34" charset="0"/>
                <a:cs typeface="Times New Roman" panose="02020603050405020304" pitchFamily="18" charset="0"/>
              </a:rPr>
              <a:t>των προϊόντων ή των υπηρεσιών τους.</a:t>
            </a:r>
            <a:endParaRPr lang="en-US" altLang="en-US" sz="2600" dirty="0" smtClean="0">
              <a:latin typeface="Tw Cen MT" panose="020B0602020104020603" pitchFamily="34" charset="0"/>
              <a:cs typeface="Times New Roman" panose="02020603050405020304" pitchFamily="18" charset="0"/>
            </a:endParaRPr>
          </a:p>
        </p:txBody>
      </p:sp>
      <p:sp>
        <p:nvSpPr>
          <p:cNvPr id="583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l-GR" altLang="en-US" dirty="0"/>
              <a:t>Δ</a:t>
            </a:r>
            <a:r>
              <a:rPr lang="el-GR" altLang="en-US" dirty="0" smtClean="0"/>
              <a:t>ιαδικασία Ανάλυσης Αξίας</a:t>
            </a:r>
            <a:endParaRPr lang="en-US" altLang="en-US" dirty="0" smtClean="0"/>
          </a:p>
        </p:txBody>
      </p:sp>
      <p:sp>
        <p:nvSpPr>
          <p:cNvPr id="3" name="Content Placeholder 2"/>
          <p:cNvSpPr>
            <a:spLocks noGrp="1"/>
          </p:cNvSpPr>
          <p:nvPr>
            <p:ph idx="1"/>
          </p:nvPr>
        </p:nvSpPr>
        <p:spPr>
          <a:xfrm>
            <a:off x="762000" y="1143000"/>
            <a:ext cx="7696200" cy="48006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μάνατζερ χρησιμοποιούν τη </a:t>
            </a:r>
            <a:r>
              <a:rPr lang="el-GR" altLang="en-US" sz="2400" b="1" dirty="0" smtClean="0">
                <a:solidFill>
                  <a:srgbClr val="275CAE"/>
                </a:solidFill>
                <a:latin typeface="Tw Cen MT" panose="020B0602020104020603" pitchFamily="34" charset="0"/>
                <a:cs typeface="Times New Roman" panose="02020603050405020304" pitchFamily="18" charset="0"/>
              </a:rPr>
              <a:t>διαδικασία ανάλυσης αξίας</a:t>
            </a:r>
            <a:r>
              <a:rPr lang="en-US" altLang="en-US" sz="2400" b="1" dirty="0" smtClean="0">
                <a:solidFill>
                  <a:srgbClr val="275CAE"/>
                </a:solidFill>
                <a:latin typeface="Tw Cen MT" panose="020B0602020104020603" pitchFamily="34" charset="0"/>
                <a:cs typeface="Times New Roman" panose="02020603050405020304" pitchFamily="18" charset="0"/>
              </a:rPr>
              <a:t> (PVA) </a:t>
            </a:r>
            <a:r>
              <a:rPr lang="el-GR" altLang="en-US" sz="2400" dirty="0" smtClean="0">
                <a:latin typeface="Tw Cen MT" panose="020B0602020104020603" pitchFamily="34" charset="0"/>
                <a:cs typeface="Times New Roman" panose="02020603050405020304" pitchFamily="18" charset="0"/>
              </a:rPr>
              <a:t>προκειμένου να προσδιορίσουν και να συνδέσουν όλες τις δραστηριότητες που εμπλέκονται στην αλυσίδα αξίας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PVA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αναλύει τις επιχειρηματικές διαδικασίες συνδέοντας τις δραστηριότητες με τα γεγονότα που προκαλούν αυτές τις δραστηριότητες και με τους πόρους που καταναλώνουν οι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δραστηριότητες αυτές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PVA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αναγκάζει 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μάνατζερ να εξετάζουν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 κριτικό πνεύμα όλες τις φάσεις των λειτουργιών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Χ</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ρησιμοποιώντας την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PVA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τον προσδιορισμό των  δραστηριοτήτων μη προστιθέμενης αξίας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εταιρείες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μπορούν να βελτιώσουν τη συνάφεια και την αξιοπιστία των δεδομένων 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ώστε να μειώσουν τα κόστη τους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ανακατευθύνουν τους πόρους τους σε δραστηριότητες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προσθέτουν αξία.</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93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382000" cy="914400"/>
          </a:xfrm>
        </p:spPr>
        <p:txBody>
          <a:bodyPr/>
          <a:lstStyle/>
          <a:p>
            <a:r>
              <a:rPr lang="el-GR" altLang="en-US" dirty="0" smtClean="0"/>
              <a:t>Δραστηριότητες Προστιθέμενης </a:t>
            </a:r>
            <a:r>
              <a:rPr lang="el-GR" altLang="en-US" dirty="0"/>
              <a:t>και Μ</a:t>
            </a:r>
            <a:r>
              <a:rPr lang="el-GR" altLang="en-US" dirty="0" smtClean="0"/>
              <a:t>η </a:t>
            </a:r>
            <a:r>
              <a:rPr lang="el-GR" altLang="en-US" dirty="0"/>
              <a:t>Π</a:t>
            </a:r>
            <a:r>
              <a:rPr lang="el-GR" altLang="en-US" dirty="0" smtClean="0"/>
              <a:t>ροστιθέμενης Αξίας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Μια</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δραστηριότητα προστιθέμενης αξίας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είναι αυτή που προσθέτει αξία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σε ένα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προϊόν ή υπηρεσία</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ό</a:t>
            </a:r>
            <a:r>
              <a:rPr lang="el-GR" altLang="en-US" sz="2400" dirty="0" smtClean="0">
                <a:latin typeface="Tw Cen MT" panose="020B0602020104020603" pitchFamily="34" charset="0"/>
                <a:cs typeface="Times New Roman" panose="02020603050405020304" pitchFamily="18" charset="0"/>
              </a:rPr>
              <a:t>πως/σύμφωνα με το πως το αντιλαμβάνεται ο πελάτης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Με άλλα λόγια</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εάν οι πελάτες είναι πρόθυμοι να πληρώσουν για τη δραστηριότητα, </a:t>
            </a:r>
            <a:r>
              <a:rPr lang="el-GR" altLang="en-US" sz="2400" dirty="0" smtClean="0">
                <a:latin typeface="Tw Cen MT" panose="020B0602020104020603" pitchFamily="34" charset="0"/>
                <a:cs typeface="Times New Roman" panose="02020603050405020304" pitchFamily="18" charset="0"/>
              </a:rPr>
              <a:t>η δραστηριότητα προσθέτει </a:t>
            </a:r>
            <a:r>
              <a:rPr lang="el-GR" altLang="en-US" sz="2400" dirty="0">
                <a:latin typeface="Tw Cen MT" panose="020B0602020104020603" pitchFamily="34" charset="0"/>
                <a:cs typeface="Times New Roman" panose="02020603050405020304" pitchFamily="18" charset="0"/>
              </a:rPr>
              <a:t>αξία στο προϊόν ή την υπηρεσία</a:t>
            </a:r>
            <a:r>
              <a:rPr lang="el-GR"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Μια</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δραστηριότητα μη προστιθέμενης αξίας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είναι αυτή που </a:t>
            </a:r>
            <a:r>
              <a:rPr lang="el-GR" altLang="en-US" sz="2400" dirty="0" smtClean="0">
                <a:latin typeface="Tw Cen MT" panose="020B0602020104020603" pitchFamily="34" charset="0"/>
                <a:cs typeface="Times New Roman" panose="02020603050405020304" pitchFamily="18" charset="0"/>
              </a:rPr>
              <a:t>προσθέτει κόστος σε ένα προϊόντ ή υπηρεσία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αλλά δεν αυξάνει την αγοραία αξία του</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εξαλείφουν τις δραστηριότητες μη προστιθέμενης αξίας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δεν κρίνονται αναγκαίες και μειώνουν τα κόστη των δραστηριοτήτων που είναι αναπόφευκτες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όπως οι νομικές υπηρεσίες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διοικητική λογιστική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επισκευή μηχανημάτων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διαχείριση υλικών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η συντήρηση των κτηρίων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endParaRPr lang="en-US" altLang="en-US" sz="2400" dirty="0" smtClean="0">
              <a:latin typeface="Tw Cen MT" panose="020B0602020104020603" pitchFamily="34" charset="0"/>
              <a:cs typeface="Times New Roman" panose="02020603050405020304" pitchFamily="18" charset="0"/>
            </a:endParaRPr>
          </a:p>
        </p:txBody>
      </p:sp>
      <p:sp>
        <p:nvSpPr>
          <p:cNvPr id="604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617662219"/>
              </p:ext>
            </p:extLst>
          </p:nvPr>
        </p:nvGraphicFramePr>
        <p:xfrm>
          <a:off x="0" y="1981200"/>
          <a:ext cx="9144000" cy="4375729"/>
        </p:xfrm>
        <a:graphic>
          <a:graphicData uri="http://schemas.openxmlformats.org/drawingml/2006/table">
            <a:tbl>
              <a:tblPr firstRow="1" bandRow="1">
                <a:tableStyleId>{2D5ABB26-0587-4C30-8999-92F81FD0307C}</a:tableStyleId>
              </a:tblPr>
              <a:tblGrid>
                <a:gridCol w="3390900"/>
                <a:gridCol w="1562100"/>
                <a:gridCol w="3352800"/>
                <a:gridCol w="838200"/>
              </a:tblGrid>
              <a:tr h="227022">
                <a:tc rowSpan="4" gridSpan="2">
                  <a:txBody>
                    <a:bodyPr/>
                    <a:lstStyle/>
                    <a:p>
                      <a:r>
                        <a:rPr lang="el-GR" sz="1000" baseline="0" dirty="0" smtClean="0">
                          <a:solidFill>
                            <a:schemeClr val="accent4"/>
                          </a:solidFill>
                        </a:rPr>
                        <a:t>Ταξινομήστε τα ακόλουθα κόστη ανά μονάδα προϊόντος για να προσδιορίσετε το σχετικό συνολικό κόστος ανά μονάδα των βασικών διαδικασιών και το συνολικό κόστος ανά μονάδα υπηρεσιών υποστήριξης. (Αυτά τα κόστη ανά μονάδα προσδιορίστηκαν με αξιοπιστία διαιρώντας τα συνολικά κόστη κάθε στοιχείου με τον αριθμό των παραχθέντων προϊόντων).</a:t>
                      </a:r>
                    </a:p>
                    <a:p>
                      <a:endParaRPr lang="el-GR" sz="1000" baseline="0" dirty="0" smtClean="0">
                        <a:solidFill>
                          <a:schemeClr val="accent4"/>
                        </a:solidFill>
                      </a:endParaRPr>
                    </a:p>
                  </a:txBody>
                  <a:tcPr>
                    <a:lnR w="12700" cap="flat" cmpd="sng" algn="ctr">
                      <a:solidFill>
                        <a:srgbClr val="C00000"/>
                      </a:solidFill>
                      <a:prstDash val="solid"/>
                      <a:round/>
                      <a:headEnd type="none" w="med" len="med"/>
                      <a:tailEnd type="none" w="med" len="med"/>
                    </a:lnR>
                    <a:solidFill>
                      <a:srgbClr val="C7C4B5"/>
                    </a:solidFill>
                  </a:tcPr>
                </a:tc>
                <a:tc rowSpan="4" hMerge="1">
                  <a:txBody>
                    <a:bodyPr/>
                    <a:lstStyle/>
                    <a:p>
                      <a:endParaRPr lang="en-US"/>
                    </a:p>
                  </a:txBody>
                  <a:tcPr/>
                </a:tc>
                <a:tc>
                  <a:txBody>
                    <a:bodyPr/>
                    <a:lstStyle/>
                    <a:p>
                      <a:r>
                        <a:rPr lang="el-GR" sz="10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a:txBody>
                    <a:bodyPr/>
                    <a:lstStyle/>
                    <a:p>
                      <a:endParaRPr lang="en-US" sz="1000" b="1" dirty="0">
                        <a:solidFill>
                          <a:srgbClr val="C00000"/>
                        </a:solidFill>
                        <a:latin typeface="Tw Cen MT" panose="020B0602020104020603" pitchFamily="34" charset="0"/>
                      </a:endParaRPr>
                    </a:p>
                  </a:txBody>
                  <a:tcPr>
                    <a:solidFill>
                      <a:srgbClr val="C7C4B5"/>
                    </a:solidFill>
                  </a:tcPr>
                </a:tc>
              </a:tr>
              <a:tr h="227022">
                <a:tc gridSpan="2" vMerge="1">
                  <a:txBody>
                    <a:bodyPr/>
                    <a:lstStyle/>
                    <a:p>
                      <a:endParaRPr lang="en-US"/>
                    </a:p>
                  </a:txBody>
                  <a:tcPr/>
                </a:tc>
                <a:tc hMerge="1" vMerge="1">
                  <a:txBody>
                    <a:bodyPr/>
                    <a:lstStyle/>
                    <a:p>
                      <a:endParaRPr lang="en-US"/>
                    </a:p>
                  </a:txBody>
                  <a:tcPr/>
                </a:tc>
                <a:tc>
                  <a:txBody>
                    <a:bodyPr/>
                    <a:lstStyle/>
                    <a:p>
                      <a:r>
                        <a:rPr lang="el-GR" sz="1000" b="0" dirty="0" smtClean="0">
                          <a:solidFill>
                            <a:schemeClr val="tx2"/>
                          </a:solidFill>
                          <a:latin typeface="Tw Cen MT" panose="020B0602020104020603" pitchFamily="34" charset="0"/>
                        </a:rPr>
                        <a:t>Βασικές διαδικασίες:</a:t>
                      </a:r>
                      <a:endParaRPr lang="en-US" sz="1000" b="0" dirty="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1.25$</a:t>
                      </a:r>
                      <a:endParaRPr lang="en-US" sz="1000" dirty="0" smtClean="0">
                        <a:solidFill>
                          <a:schemeClr val="accent4"/>
                        </a:solidFill>
                        <a:latin typeface="Tw Cen MT" panose="020B0602020104020603" pitchFamily="34" charset="0"/>
                      </a:endParaRPr>
                    </a:p>
                  </a:txBody>
                  <a:tcPr>
                    <a:solidFill>
                      <a:srgbClr val="C7C4B5"/>
                    </a:solidFill>
                  </a:tcPr>
                </a:tc>
              </a:tr>
              <a:tr h="227022">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accent4"/>
                          </a:solidFill>
                          <a:latin typeface="Tw Cen MT" panose="020B0602020104020603" pitchFamily="34" charset="0"/>
                        </a:rPr>
                        <a:t>Έρευνα και ανάπτυξη</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1.35</a:t>
                      </a:r>
                      <a:endParaRPr lang="en-US" sz="1000" dirty="0" smtClean="0">
                        <a:solidFill>
                          <a:schemeClr val="accent4"/>
                        </a:solidFill>
                        <a:latin typeface="Tw Cen MT" panose="020B0602020104020603" pitchFamily="34" charset="0"/>
                      </a:endParaRPr>
                    </a:p>
                  </a:txBody>
                  <a:tcPr>
                    <a:solidFill>
                      <a:srgbClr val="C7C4B5"/>
                    </a:solidFill>
                  </a:tcPr>
                </a:tc>
              </a:tr>
              <a:tr h="227022">
                <a:tc gridSpan="2" vMerge="1">
                  <a:txBody>
                    <a:bodyPr/>
                    <a:lstStyle/>
                    <a:p>
                      <a:endParaRPr lang="en-US"/>
                    </a:p>
                  </a:txBody>
                  <a:tcPr/>
                </a:tc>
                <a:tc hMerge="1" vMerge="1">
                  <a:txBody>
                    <a:bodyPr/>
                    <a:lstStyle/>
                    <a:p>
                      <a:endParaRPr lang="en-US"/>
                    </a:p>
                  </a:txBody>
                  <a:tcPr/>
                </a:tc>
                <a:tc>
                  <a:txBody>
                    <a:bodyPr/>
                    <a:lstStyle/>
                    <a:p>
                      <a:pPr marL="0" indent="0">
                        <a:buFont typeface="+mj-lt"/>
                        <a:buNone/>
                      </a:pPr>
                      <a:r>
                        <a:rPr lang="el-GR" sz="1000" dirty="0" smtClean="0">
                          <a:solidFill>
                            <a:schemeClr val="accent4"/>
                          </a:solidFill>
                          <a:latin typeface="Tw Cen MT" panose="020B0602020104020603" pitchFamily="34" charset="0"/>
                        </a:rPr>
                        <a:t>Σχέδιο</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l-GR" sz="1000" dirty="0" smtClean="0">
                          <a:solidFill>
                            <a:schemeClr val="accent4"/>
                          </a:solidFill>
                          <a:latin typeface="Tw Cen MT" panose="020B0602020104020603" pitchFamily="34" charset="0"/>
                        </a:rPr>
                        <a:t>0.15</a:t>
                      </a: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Έρευνα και ανάπτυξη</a:t>
                      </a: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1.25$</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Προμήθεια </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1.10</a:t>
                      </a:r>
                      <a:endParaRPr lang="en-US" sz="10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Ανθρώπινοι πόροι</a:t>
                      </a: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1.35</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Παραγωγή </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accent4"/>
                          </a:solidFill>
                          <a:latin typeface="Tw Cen MT" panose="020B0602020104020603" pitchFamily="34" charset="0"/>
                        </a:rPr>
                        <a:t>4.00</a:t>
                      </a:r>
                      <a:endParaRPr lang="en-US" sz="10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Σχέδιο</a:t>
                      </a:r>
                    </a:p>
                  </a:txBody>
                  <a:tcPr>
                    <a:lnR w="12700" cap="flat" cmpd="sng" algn="ctr">
                      <a:noFill/>
                      <a:prstDash val="solid"/>
                      <a:round/>
                      <a:headEnd type="none" w="med" len="med"/>
                      <a:tailEnd type="none" w="med" len="med"/>
                    </a:lnR>
                    <a:solidFill>
                      <a:srgbClr val="C7C4B5"/>
                    </a:solidFill>
                  </a:tcPr>
                </a:tc>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l-GR" sz="1000" dirty="0" smtClean="0">
                          <a:solidFill>
                            <a:schemeClr val="accent4"/>
                          </a:solidFill>
                          <a:latin typeface="Tw Cen MT" panose="020B0602020104020603" pitchFamily="34" charset="0"/>
                        </a:rPr>
                        <a:t>0.15</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Μάρκετινγκ </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0.80</a:t>
                      </a:r>
                      <a:endParaRPr lang="en-US" sz="10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Προμήθεια </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1.10</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Διανομή</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0.90</a:t>
                      </a:r>
                      <a:endParaRPr lang="en-US" sz="10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Νομικές υπηρεσίες</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0.40</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Εξυπηρέτησης πελατών</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000" u="sng" dirty="0" smtClean="0">
                          <a:solidFill>
                            <a:schemeClr val="tx2"/>
                          </a:solidFill>
                        </a:rPr>
                        <a:t>0.65</a:t>
                      </a:r>
                    </a:p>
                  </a:txBody>
                  <a:tcPr>
                    <a:solidFill>
                      <a:srgbClr val="C7C4B5"/>
                    </a:solidFill>
                  </a:tcPr>
                </a:tc>
              </a:tr>
              <a:tr h="243840">
                <a:tc rowSpan="2">
                  <a:txBody>
                    <a:bodyPr/>
                    <a:lstStyle/>
                    <a:p>
                      <a:pPr marL="0" indent="0">
                        <a:buFont typeface="+mj-lt"/>
                        <a:buNone/>
                      </a:pPr>
                      <a:r>
                        <a:rPr lang="el-GR" sz="1000" dirty="0" smtClean="0">
                          <a:solidFill>
                            <a:schemeClr val="accent4"/>
                          </a:solidFill>
                          <a:latin typeface="Tw Cen MT" panose="020B0602020104020603" pitchFamily="34" charset="0"/>
                        </a:rPr>
                        <a:t>Παραγωγή </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rowSpan="2">
                  <a:txBody>
                    <a:bodyPr/>
                    <a:lstStyle/>
                    <a:p>
                      <a:pPr marL="0" indent="0" algn="r">
                        <a:buFont typeface="+mj-lt"/>
                        <a:buNone/>
                      </a:pPr>
                      <a:r>
                        <a:rPr lang="el-GR" sz="1000" dirty="0" smtClean="0">
                          <a:solidFill>
                            <a:schemeClr val="accent4"/>
                          </a:solidFill>
                          <a:latin typeface="Tw Cen MT" panose="020B0602020104020603" pitchFamily="34" charset="0"/>
                        </a:rPr>
                        <a:t>4.00</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accent4"/>
                          </a:solidFill>
                          <a:latin typeface="Tw Cen MT" panose="020B0602020104020603" pitchFamily="34" charset="0"/>
                        </a:rPr>
                        <a:t>Συνολικό κόστος ανά μονάδα</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rowSpan="2">
                  <a:txBody>
                    <a:bodyPr/>
                    <a:lstStyle/>
                    <a:p>
                      <a:pPr algn="r"/>
                      <a:r>
                        <a:rPr lang="el-GR" sz="1000" u="sng" dirty="0" smtClean="0">
                          <a:solidFill>
                            <a:schemeClr val="tx2"/>
                          </a:solidFill>
                        </a:rPr>
                        <a:t>8.85$</a:t>
                      </a:r>
                    </a:p>
                  </a:txBody>
                  <a:tcPr>
                    <a:solidFill>
                      <a:srgbClr val="C7C4B5"/>
                    </a:solidFill>
                  </a:tcPr>
                </a:tc>
              </a:tr>
              <a:tr h="228600">
                <a:tc vMerge="1">
                  <a:txBody>
                    <a:bodyPr/>
                    <a:lstStyle/>
                    <a:p>
                      <a:endParaRPr lang="en-US"/>
                    </a:p>
                  </a:txBody>
                  <a:tcPr/>
                </a:tc>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accent4"/>
                          </a:solidFill>
                          <a:latin typeface="Tw Cen MT" panose="020B0602020104020603" pitchFamily="34" charset="0"/>
                        </a:rPr>
                        <a:t>Υποστηρικτικές υπηρεσίες:</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vMerge="1">
                  <a:txBody>
                    <a:bodyPr/>
                    <a:lstStyle/>
                    <a:p>
                      <a:endParaRPr lang="en-US"/>
                    </a:p>
                  </a:txBody>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Μάρκετινγκ </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0.80</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accent4"/>
                          </a:solidFill>
                          <a:latin typeface="Tw Cen MT" panose="020B0602020104020603" pitchFamily="34" charset="0"/>
                        </a:rPr>
                        <a:t>Ανθρώπινοι πόροι</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000" dirty="0" smtClean="0">
                          <a:solidFill>
                            <a:schemeClr val="tx2"/>
                          </a:solidFill>
                        </a:rPr>
                        <a:t>1.35$</a:t>
                      </a: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Διανομή</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0.90</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accent4"/>
                          </a:solidFill>
                          <a:latin typeface="Tw Cen MT" panose="020B0602020104020603" pitchFamily="34" charset="0"/>
                        </a:rPr>
                        <a:t>Νομικές υπηρεσίες</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000" dirty="0" smtClean="0">
                          <a:solidFill>
                            <a:schemeClr val="tx2"/>
                          </a:solidFill>
                        </a:rPr>
                        <a:t>0.40</a:t>
                      </a: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Εξυπηρέτησης πελατών</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0.65</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Πληροφοριακά συστήματα</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000" dirty="0" smtClean="0">
                          <a:solidFill>
                            <a:schemeClr val="tx2"/>
                          </a:solidFill>
                        </a:rPr>
                        <a:t>0.75</a:t>
                      </a:r>
                    </a:p>
                  </a:txBody>
                  <a:tcPr>
                    <a:solidFill>
                      <a:srgbClr val="C7C4B5"/>
                    </a:solidFill>
                  </a:tcPr>
                </a:tc>
              </a:tr>
              <a:tr h="227022">
                <a:tc>
                  <a:txBody>
                    <a:bodyPr/>
                    <a:lstStyle/>
                    <a:p>
                      <a:pPr marL="0" indent="0">
                        <a:buFont typeface="+mj-lt"/>
                        <a:buNone/>
                      </a:pPr>
                      <a:r>
                        <a:rPr lang="el-GR" sz="1000" dirty="0" smtClean="0">
                          <a:solidFill>
                            <a:schemeClr val="accent4"/>
                          </a:solidFill>
                          <a:latin typeface="Tw Cen MT" panose="020B0602020104020603" pitchFamily="34" charset="0"/>
                        </a:rPr>
                        <a:t>Πληροφοριακά συστήματα</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0.75</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Διοικητική Λογιστική</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000" u="sng" dirty="0" smtClean="0">
                          <a:solidFill>
                            <a:schemeClr val="tx2"/>
                          </a:solidFill>
                        </a:rPr>
                        <a:t>0.10</a:t>
                      </a:r>
                    </a:p>
                  </a:txBody>
                  <a:tcPr>
                    <a:solidFill>
                      <a:srgbClr val="C7C4B5"/>
                    </a:solidFill>
                  </a:tcPr>
                </a:tc>
              </a:tr>
              <a:tr h="321889">
                <a:tc>
                  <a:txBody>
                    <a:bodyPr/>
                    <a:lstStyle/>
                    <a:p>
                      <a:pPr marL="0" indent="0">
                        <a:buFont typeface="+mj-lt"/>
                        <a:buNone/>
                      </a:pPr>
                      <a:r>
                        <a:rPr lang="el-GR" sz="1000" dirty="0" smtClean="0">
                          <a:solidFill>
                            <a:schemeClr val="accent4"/>
                          </a:solidFill>
                          <a:latin typeface="Tw Cen MT" panose="020B0602020104020603" pitchFamily="34" charset="0"/>
                        </a:rPr>
                        <a:t>Διοικητική Λογιστική</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0.10</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000" dirty="0" smtClean="0">
                          <a:solidFill>
                            <a:schemeClr val="accent4"/>
                          </a:solidFill>
                          <a:latin typeface="Tw Cen MT" panose="020B0602020104020603" pitchFamily="34" charset="0"/>
                        </a:rPr>
                        <a:t>Συνολικό κόστος ανά μονάδα</a:t>
                      </a:r>
                      <a:endParaRPr lang="en-US" sz="10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1000" u="sng" dirty="0" smtClean="0">
                          <a:solidFill>
                            <a:schemeClr val="tx2"/>
                          </a:solidFill>
                        </a:rPr>
                        <a:t>2.60$</a:t>
                      </a:r>
                    </a:p>
                  </a:txBody>
                  <a:tcPr>
                    <a:solidFill>
                      <a:srgbClr val="C7C4B5"/>
                    </a:solidFill>
                  </a:tcPr>
                </a:tc>
              </a:tr>
              <a:tr h="368911">
                <a:tc>
                  <a:txBody>
                    <a:bodyPr/>
                    <a:lstStyle/>
                    <a:p>
                      <a:pPr marL="0" indent="0">
                        <a:buFont typeface="+mj-lt"/>
                        <a:buNone/>
                      </a:pPr>
                      <a:r>
                        <a:rPr lang="el-GR" sz="1000" dirty="0" smtClean="0">
                          <a:solidFill>
                            <a:schemeClr val="accent4"/>
                          </a:solidFill>
                          <a:latin typeface="Tw Cen MT" panose="020B0602020104020603" pitchFamily="34" charset="0"/>
                        </a:rPr>
                        <a:t>Συνολικό κόστος ανά μονάδα</a:t>
                      </a:r>
                      <a:endParaRPr lang="en-US" sz="10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r>
                        <a:rPr lang="el-GR" sz="1000" dirty="0" smtClean="0">
                          <a:solidFill>
                            <a:schemeClr val="accent4"/>
                          </a:solidFill>
                          <a:latin typeface="Tw Cen MT" panose="020B0602020104020603" pitchFamily="34" charset="0"/>
                        </a:rPr>
                        <a:t>11.45$</a:t>
                      </a:r>
                      <a:endParaRPr lang="en-US" sz="10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rgbClr val="C00000"/>
                          </a:solidFill>
                        </a:rPr>
                        <a:t>ΔΟΚΙΜΑΣΤΕ</a:t>
                      </a:r>
                      <a:r>
                        <a:rPr lang="el-GR" sz="1000" b="1" baseline="0" dirty="0" smtClean="0">
                          <a:solidFill>
                            <a:srgbClr val="C00000"/>
                          </a:solidFill>
                        </a:rPr>
                        <a:t> ΤΟ! ΣΑ1, ΣΑ2, ΣΑ3, Α1Α, , Α2Α, Α3Α, Α4Α, Α5Α, Α1Β, Α2Β, Α3Β, Α4Β, Α5Β</a:t>
                      </a:r>
                      <a:endParaRPr lang="en-US" sz="1000" b="1" dirty="0" smtClean="0">
                        <a:solidFill>
                          <a:srgbClr val="C00000"/>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endParaRPr lang="el-GR" sz="1000" dirty="0" smtClean="0">
                        <a:solidFill>
                          <a:srgbClr val="C00000"/>
                        </a:solidFill>
                      </a:endParaRPr>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113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152400"/>
            <a:ext cx="8458200" cy="914400"/>
          </a:xfrm>
        </p:spPr>
        <p:txBody>
          <a:bodyPr/>
          <a:lstStyle/>
          <a:p>
            <a:r>
              <a:rPr lang="el-GR" altLang="en-US" dirty="0" smtClean="0"/>
              <a:t>ΕΝΟΤΗΤΑ</a:t>
            </a:r>
            <a:r>
              <a:rPr lang="en-US" altLang="en-US" dirty="0" smtClean="0"/>
              <a:t> 2: </a:t>
            </a:r>
            <a:r>
              <a:rPr lang="el-GR" altLang="en-US" dirty="0">
                <a:ea typeface="Arial Unicode MS" panose="020B0604020202020204" pitchFamily="34" charset="-128"/>
              </a:rPr>
              <a:t>ΛΟΓΙΣΤΙΚΕΣ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Ταξινομήστε τις δραστηριότητες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χρησιμοποιώντας μια ιεραρχία κόστους </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Κ</a:t>
            </a:r>
            <a:r>
              <a:rPr lang="el-GR" altLang="en-US" dirty="0" smtClean="0">
                <a:latin typeface="Tw Cen MT" panose="020B0602020104020603" pitchFamily="34" charset="0"/>
                <a:cs typeface="Times New Roman" panose="02020603050405020304" pitchFamily="18" charset="0"/>
              </a:rPr>
              <a:t>αταρτίστε ένα</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σ</a:t>
            </a:r>
            <a:r>
              <a:rPr lang="el-GR" altLang="en-US" dirty="0" smtClean="0">
                <a:latin typeface="Tw Cen MT" panose="020B0602020104020603" pitchFamily="34" charset="0"/>
                <a:cs typeface="Times New Roman" panose="02020603050405020304" pitchFamily="18" charset="0"/>
              </a:rPr>
              <a:t>χέδιο ενεργειών</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Κατανοήστετα τα στοιχεία μιας λητής λειτουργίας</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Εφαρμόστε κοστολόγηση αντίθετης ροής</a:t>
            </a:r>
            <a:endParaRPr lang="en-US" altLang="en-US" dirty="0" smtClean="0">
              <a:latin typeface="Tw Cen MT" panose="020B0602020104020603" pitchFamily="34" charset="0"/>
              <a:cs typeface="Times New Roman" panose="02020603050405020304" pitchFamily="18" charset="0"/>
            </a:endParaRPr>
          </a:p>
        </p:txBody>
      </p:sp>
      <p:sp>
        <p:nvSpPr>
          <p:cNvPr id="624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l-GR" altLang="en-US" dirty="0" smtClean="0"/>
              <a:t>Διοίκηση Κατά Δραστηριότητα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Διοίκηση κατά δραστηριότητα</a:t>
            </a:r>
            <a:r>
              <a:rPr lang="en-US" altLang="en-US" sz="2400" b="1" dirty="0" smtClean="0">
                <a:solidFill>
                  <a:srgbClr val="275CAE"/>
                </a:solidFill>
                <a:latin typeface="Tw Cen MT" panose="020B0602020104020603" pitchFamily="34" charset="0"/>
                <a:cs typeface="Times New Roman" panose="02020603050405020304" pitchFamily="18" charset="0"/>
              </a:rPr>
              <a:t>(ABM) </a:t>
            </a:r>
            <a:r>
              <a:rPr lang="el-GR" altLang="en-US" sz="2400" dirty="0" smtClean="0">
                <a:latin typeface="Tw Cen MT" panose="020B0602020104020603" pitchFamily="34" charset="0"/>
                <a:cs typeface="Times New Roman" panose="02020603050405020304" pitchFamily="18" charset="0"/>
              </a:rPr>
              <a:t>προσδιορίζει όλες τις βασικές λειτουργικές δραστηριότητες</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καθορίζει τους πόρους που καταναλώνονται από κάθε δραστηριότητα και και την αιτία της χρήσης των πόρων, καθώς και κατηγοριοποιεί τις δραστηριότητες σε εκείνες που προσθέτουν αξία σε ένα προϊόν ή υπηρεσία και σε εκείνες που δεν </a:t>
            </a:r>
            <a:r>
              <a:rPr lang="el-GR" altLang="en-US" sz="2400" dirty="0" smtClean="0">
                <a:latin typeface="Tw Cen MT" panose="020B0602020104020603" pitchFamily="34" charset="0"/>
                <a:cs typeface="Times New Roman" panose="02020603050405020304" pitchFamily="18" charset="0"/>
              </a:rPr>
              <a:t>προσθέτουν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ABM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επικεντρώνεται στη μείωση ή στην εξάλειψη των δραστηριοτήτων που δεν προσθέτουν αξία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Βοηθά τους μάνατζερ να εξαλείφουν τις απώλειες/φθορά και την αναποτελεσματικότητα, καθώς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να ανακατευθύνουν τους πόρους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σε δραστηριότητες που προσθέτουν αξία στο προϊόν ή την υπηρεσία.</a:t>
            </a:r>
          </a:p>
        </p:txBody>
      </p:sp>
      <p:sp>
        <p:nvSpPr>
          <p:cNvPr id="634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l-GR" altLang="en-US" dirty="0"/>
              <a:t>Κ</a:t>
            </a:r>
            <a:r>
              <a:rPr lang="el-GR" altLang="en-US" dirty="0" smtClean="0"/>
              <a:t>οστολόγηση </a:t>
            </a:r>
            <a:r>
              <a:rPr lang="el-GR" altLang="en-US" dirty="0"/>
              <a:t>Κ</a:t>
            </a:r>
            <a:r>
              <a:rPr lang="el-GR" altLang="en-US" dirty="0" smtClean="0"/>
              <a:t>ατά Δραστηριότητα</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1 από 2)</a:t>
            </a:r>
            <a:endParaRPr lang="en-US" altLang="en-US" sz="1800"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κοστολόγηση κατά δραστηριότητα</a:t>
            </a:r>
            <a:r>
              <a:rPr lang="en-US" altLang="en-US" sz="2400" b="1" dirty="0" smtClean="0">
                <a:solidFill>
                  <a:srgbClr val="275CAE"/>
                </a:solidFill>
                <a:latin typeface="Tw Cen MT" panose="020B0602020104020603" pitchFamily="34" charset="0"/>
                <a:cs typeface="Times New Roman" panose="02020603050405020304" pitchFamily="18" charset="0"/>
              </a:rPr>
              <a:t> (ABC) </a:t>
            </a:r>
            <a:r>
              <a:rPr lang="el-GR" altLang="en-US" sz="2400" dirty="0">
                <a:latin typeface="Tw Cen MT" panose="020B0602020104020603" pitchFamily="34" charset="0"/>
                <a:cs typeface="Times New Roman" panose="02020603050405020304" pitchFamily="18" charset="0"/>
              </a:rPr>
              <a:t>είναι το εργαλείο που χρησιμοποιείται σε ένα περιβάλλον ΑΒΜ για την πρόσθεση του κόστους δραστηριότητας στα αντικείμενα κόστους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Υπολογίζει με μεγαλύτερη ακρίβεια το κόστος προϊόντος από ότι οι παραδοσιακές μέθοδοι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Κατηγοριοποιεί όλα τα έμμεσα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κατά δραστηριότητα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εντοπίζει τα έμμεσα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αυτές τις δραστηριότητες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προσθέτει αυτά τα κόστη στα προϊόντα ή τις υπηρεσίες χρησιμοποιώντας έναν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οδηγό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σχετίζεται με</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την αιτία του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Βελτιώνει την ακρίβεια στην κατανομή του κόστους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κατά δραστηριότητα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στα αντικείμενα κόστους (δηλ.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προϊόντα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ή υπηρεσίες).</a:t>
            </a:r>
          </a:p>
        </p:txBody>
      </p:sp>
      <p:sp>
        <p:nvSpPr>
          <p:cNvPr id="6451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l-GR" altLang="en-US" dirty="0"/>
              <a:t>Κοστολόγηση Κατά Δραστηριότητα</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2 από 2)</a:t>
            </a:r>
            <a:endParaRPr lang="en-US" altLang="en-US" sz="1800" dirty="0" smtClean="0"/>
          </a:p>
        </p:txBody>
      </p:sp>
      <p:sp>
        <p:nvSpPr>
          <p:cNvPr id="3" name="Content Placeholder 2"/>
          <p:cNvSpPr>
            <a:spLocks noGrp="1"/>
          </p:cNvSpPr>
          <p:nvPr>
            <p:ph idx="1"/>
          </p:nvPr>
        </p:nvSpPr>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την εφαρμογή της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ABC,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μάνατζερ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καλούνται να ολοκληρώνουν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παρακάτω βήματα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1: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Αναγνώριση και ταξινόμηση κάθε δραστηριότητας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Εκτίμηση του κόστους των πόρων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κάθε δραστηριότητα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3: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Αναγνώριση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ενός οδηγού κόστους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κάθε δραστηριότητα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εκτίμηση της ποσότητας κάθε οδηγού κόστους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4: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Υπολογισμός ενός συντελεστή κόστους κατά δραστηριότητα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κάθε δραστηριότητα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Βήμα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Κατανομή του κόστους στα αντικείμενα κόστους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βάσει του επιπέδου δραστηριότητας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που απαιτείται για την παραγωγή του προϊόντος ή την παροχή της υπηρεσίας.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Ενώ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ABC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δίνει μεγαλύτερο έλεγχο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στους μανατζέρ πάνω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στα κόστη που διαχειρίζονται, μπορεί επίσης να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αποβεί δαπανηρή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πολύπλοκη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στη χρήση.</a:t>
            </a:r>
          </a:p>
        </p:txBody>
      </p:sp>
      <p:sp>
        <p:nvSpPr>
          <p:cNvPr id="655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52400"/>
            <a:ext cx="8153400" cy="914400"/>
          </a:xfrm>
        </p:spPr>
        <p:txBody>
          <a:bodyPr/>
          <a:lstStyle/>
          <a:p>
            <a:r>
              <a:rPr lang="el-GR" altLang="en-US" dirty="0" smtClean="0"/>
              <a:t>Ιεραρχία του Κόστους</a:t>
            </a:r>
            <a:endParaRPr lang="en-US" altLang="en-US" dirty="0" smtClean="0"/>
          </a:p>
        </p:txBody>
      </p:sp>
      <p:sp>
        <p:nvSpPr>
          <p:cNvPr id="3" name="Content Placeholder 2"/>
          <p:cNvSpPr>
            <a:spLocks noGrp="1"/>
          </p:cNvSpPr>
          <p:nvPr>
            <p:ph idx="1"/>
          </p:nvPr>
        </p:nvSpPr>
        <p:spPr>
          <a:xfrm>
            <a:off x="838200" y="1371600"/>
            <a:ext cx="7696200" cy="43434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a:t>
            </a:r>
            <a:r>
              <a:rPr lang="en-US" altLang="en-US" sz="2000" dirty="0" smtClean="0">
                <a:latin typeface="Tw Cen MT" panose="020B0602020104020603" pitchFamily="34" charset="0"/>
                <a:cs typeface="Times New Roman" panose="02020603050405020304" pitchFamily="18" charset="0"/>
              </a:rPr>
              <a:t> </a:t>
            </a:r>
            <a:r>
              <a:rPr lang="el-GR" altLang="en-US" sz="2000" b="1" dirty="0">
                <a:solidFill>
                  <a:srgbClr val="275CAE"/>
                </a:solidFill>
                <a:latin typeface="Tw Cen MT" panose="020B0602020104020603" pitchFamily="34" charset="0"/>
                <a:cs typeface="Times New Roman" panose="02020603050405020304" pitchFamily="18" charset="0"/>
              </a:rPr>
              <a:t>ι</a:t>
            </a:r>
            <a:r>
              <a:rPr lang="el-GR" altLang="en-US" sz="2000" b="1" dirty="0" smtClean="0">
                <a:solidFill>
                  <a:srgbClr val="275CAE"/>
                </a:solidFill>
                <a:latin typeface="Tw Cen MT" panose="020B0602020104020603" pitchFamily="34" charset="0"/>
                <a:cs typeface="Times New Roman" panose="02020603050405020304" pitchFamily="18" charset="0"/>
              </a:rPr>
              <a:t>εραρχία του κόστους </a:t>
            </a:r>
            <a:r>
              <a:rPr lang="el-GR" altLang="en-US" sz="2000" dirty="0" smtClean="0">
                <a:latin typeface="Tw Cen MT" panose="020B0602020104020603" pitchFamily="34" charset="0"/>
                <a:cs typeface="Times New Roman" panose="02020603050405020304" pitchFamily="18" charset="0"/>
              </a:rPr>
              <a:t>είναι ένα πλαίσιο για την ταξινόμηση των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δραστηριοτήτων</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αναφορικά με </a:t>
            </a:r>
            <a:r>
              <a:rPr lang="el-GR" altLang="en-US" sz="2000" dirty="0">
                <a:latin typeface="Tw Cen MT" panose="020B0602020104020603" pitchFamily="34" charset="0"/>
                <a:cs typeface="Times New Roman" panose="02020603050405020304" pitchFamily="18" charset="0"/>
              </a:rPr>
              <a:t>το επίπεδο στο οποίο </a:t>
            </a:r>
            <a:r>
              <a:rPr lang="el-GR" altLang="en-US" sz="2000" dirty="0" smtClean="0">
                <a:latin typeface="Tw Cen MT" panose="020B0602020104020603" pitchFamily="34" charset="0"/>
                <a:cs typeface="Times New Roman" panose="02020603050405020304" pitchFamily="18" charset="0"/>
              </a:rPr>
              <a:t>πραγματοποιούνται τα κόστη τους.</a:t>
            </a:r>
            <a:endParaRPr lang="en-US" altLang="en-US" sz="2000" dirty="0" smtClean="0">
              <a:latin typeface="Tw Cen MT" panose="020B0602020104020603" pitchFamily="34"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Σε μια βιομηχανία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όπως φαίνεται στην επόμενη διαφάνεια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ιεραρχία του κόστος συνήθως διαθέτει τέσσερα επίπεδα.</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6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Δραστηριότητες σε επίπεδο μονάδας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οι οποίες εκτελούνται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κάθε φορά που παράγεται μια μονάδα και γενικά θεωρούνται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μεταβλητά κόστη</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6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Δραστηριότητες σε επίπεδο παρτίδας παραγωγής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οι οποίες εκτελούνται κάθε φορά</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ου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παράγεται μια παρτίδα ή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γραμμή παραγωγής αγαθών.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altLang="en-US" sz="16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Δραστηριότητες σε επίπεδο προϊόντος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οι οποίες εκτελούνται για την υποστήριξη συγκεκριμένης σειράς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προϊόντων/γραμμής παραγωγής. </a:t>
            </a:r>
          </a:p>
          <a:p>
            <a:pPr lvl="2">
              <a:buFont typeface="Wingdings" panose="05000000000000000000" pitchFamily="2" charset="2"/>
              <a:buChar char="§"/>
            </a:pPr>
            <a:r>
              <a:rPr lang="el-GR" altLang="en-US" sz="16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Δραστηριότητες σε επίπεδο εγκατάστασης </a:t>
            </a:r>
            <a:r>
              <a:rPr lang="el-GR" altLang="en-US" sz="16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οι οποίες εκτελούνται για την υποστήριξη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 μιας γενικής διαδικασίας παραγωγής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μιας εγκατάστασης </a:t>
            </a:r>
            <a:r>
              <a:rPr lang="el-GR" altLang="en-US" sz="16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γενικά αποτελούν σταθερά κόστη</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65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altLang="en-US" dirty="0"/>
              <a:t>Sample </a:t>
            </a:r>
            <a:r>
              <a:rPr lang="el-GR" altLang="en-US" dirty="0" smtClean="0"/>
              <a:t>δραστηριότητες</a:t>
            </a:r>
            <a:r>
              <a:rPr altLang="en-US" dirty="0" smtClean="0"/>
              <a:t> </a:t>
            </a:r>
            <a:r>
              <a:rPr altLang="en-US" dirty="0"/>
              <a:t>in Cost Hierarchies</a:t>
            </a:r>
          </a:p>
        </p:txBody>
      </p:sp>
      <p:sp>
        <p:nvSpPr>
          <p:cNvPr id="6758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52495099"/>
              </p:ext>
            </p:extLst>
          </p:nvPr>
        </p:nvGraphicFramePr>
        <p:xfrm>
          <a:off x="533400" y="1397000"/>
          <a:ext cx="8229600" cy="4439920"/>
        </p:xfrm>
        <a:graphic>
          <a:graphicData uri="http://schemas.openxmlformats.org/drawingml/2006/table">
            <a:tbl>
              <a:tblPr firstRow="1" bandRow="1">
                <a:tableStyleId>{5940675A-B579-460E-94D1-54222C63F5DA}</a:tableStyleId>
              </a:tblPr>
              <a:tblGrid>
                <a:gridCol w="4114800"/>
                <a:gridCol w="4114800"/>
              </a:tblGrid>
              <a:tr h="355600">
                <a:tc>
                  <a:txBody>
                    <a:bodyPr/>
                    <a:lstStyle/>
                    <a:p>
                      <a:r>
                        <a:rPr lang="el-GR" sz="1600" dirty="0" smtClean="0">
                          <a:solidFill>
                            <a:schemeClr val="tx2"/>
                          </a:solidFill>
                        </a:rPr>
                        <a:t>Επίπεδο Μονάδας</a:t>
                      </a:r>
                      <a:endParaRPr lang="en-US" sz="1600" dirty="0">
                        <a:solidFill>
                          <a:schemeClr val="tx2"/>
                        </a:solidFill>
                      </a:endParaRPr>
                    </a:p>
                  </a:txBody>
                  <a:tcPr/>
                </a:tc>
                <a:tc>
                  <a:txBody>
                    <a:bodyPr/>
                    <a:lstStyle/>
                    <a:p>
                      <a:r>
                        <a:rPr lang="el-GR" sz="1600" dirty="0" smtClean="0">
                          <a:solidFill>
                            <a:schemeClr val="tx2"/>
                          </a:solidFill>
                        </a:rPr>
                        <a:t>Παραδείγματα</a:t>
                      </a:r>
                      <a:endParaRPr lang="en-US" sz="1600" dirty="0">
                        <a:solidFill>
                          <a:schemeClr val="tx2"/>
                        </a:solidFill>
                      </a:endParaRPr>
                    </a:p>
                  </a:txBody>
                  <a:tcPr/>
                </a:tc>
              </a:tr>
              <a:tr h="520700">
                <a:tc>
                  <a:txBody>
                    <a:bodyPr/>
                    <a:lstStyle/>
                    <a:p>
                      <a:r>
                        <a:rPr lang="el-GR" sz="1600" dirty="0" smtClean="0">
                          <a:solidFill>
                            <a:schemeClr val="tx2"/>
                          </a:solidFill>
                        </a:rPr>
                        <a:t>Δραστηριότητες που πραγματοποιούνται</a:t>
                      </a:r>
                      <a:r>
                        <a:rPr lang="el-GR" sz="1600" baseline="0" dirty="0" smtClean="0">
                          <a:solidFill>
                            <a:schemeClr val="tx2"/>
                          </a:solidFill>
                        </a:rPr>
                        <a:t> για κάθε παραχθείσα μονάδα</a:t>
                      </a:r>
                      <a:endParaRPr lang="en-US" sz="1600" dirty="0">
                        <a:solidFill>
                          <a:schemeClr val="tx2"/>
                        </a:solidFill>
                      </a:endParaRPr>
                    </a:p>
                  </a:txBody>
                  <a:tcPr/>
                </a:tc>
                <a:tc>
                  <a:txBody>
                    <a:bodyPr/>
                    <a:lstStyle/>
                    <a:p>
                      <a:pPr marL="285750" indent="-285750">
                        <a:buFont typeface="Arial" panose="020B0604020202020204" pitchFamily="34" charset="0"/>
                        <a:buChar char="•"/>
                      </a:pPr>
                      <a:r>
                        <a:rPr lang="el-GR" sz="1600" dirty="0" smtClean="0">
                          <a:solidFill>
                            <a:schemeClr val="tx2"/>
                          </a:solidFill>
                        </a:rPr>
                        <a:t>Εγκατάσταση μηχανισμού</a:t>
                      </a:r>
                    </a:p>
                    <a:p>
                      <a:pPr marL="285750" indent="-285750">
                        <a:buFont typeface="Arial" panose="020B0604020202020204" pitchFamily="34" charset="0"/>
                        <a:buChar char="•"/>
                      </a:pPr>
                      <a:r>
                        <a:rPr lang="el-GR" sz="1600" dirty="0" smtClean="0">
                          <a:solidFill>
                            <a:schemeClr val="tx2"/>
                          </a:solidFill>
                        </a:rPr>
                        <a:t>Δοκιμή μηχανισμού</a:t>
                      </a:r>
                      <a:endParaRPr lang="en-US" sz="1600" dirty="0">
                        <a:solidFill>
                          <a:schemeClr val="tx2"/>
                        </a:solidFill>
                      </a:endParaRPr>
                    </a:p>
                  </a:txBody>
                  <a:tcPr/>
                </a:tc>
              </a:tr>
              <a:tr h="320040">
                <a:tc>
                  <a:txBody>
                    <a:bodyPr/>
                    <a:lstStyle/>
                    <a:p>
                      <a:r>
                        <a:rPr lang="el-GR" sz="1600" dirty="0" smtClean="0">
                          <a:solidFill>
                            <a:schemeClr val="tx2"/>
                          </a:solidFill>
                        </a:rPr>
                        <a:t>Επίπεδο Παρτίδας</a:t>
                      </a:r>
                      <a:endParaRPr lang="en-US" sz="1600"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Παραδείγματα</a:t>
                      </a:r>
                      <a:endParaRPr lang="en-US" sz="1600" dirty="0" smtClean="0">
                        <a:solidFill>
                          <a:schemeClr val="tx2"/>
                        </a:solidFill>
                      </a:endParaRPr>
                    </a:p>
                  </a:txBody>
                  <a:tcPr/>
                </a:tc>
              </a:tr>
              <a:tr h="520700">
                <a:tc>
                  <a:txBody>
                    <a:bodyPr/>
                    <a:lstStyle/>
                    <a:p>
                      <a:r>
                        <a:rPr lang="el-GR" sz="1600" dirty="0" smtClean="0">
                          <a:solidFill>
                            <a:schemeClr val="tx2"/>
                          </a:solidFill>
                        </a:rPr>
                        <a:t>Δραστηριότητες που πραγματοποιούνται</a:t>
                      </a:r>
                      <a:r>
                        <a:rPr lang="el-GR" sz="1600" baseline="0" dirty="0" smtClean="0">
                          <a:solidFill>
                            <a:schemeClr val="tx2"/>
                          </a:solidFill>
                        </a:rPr>
                        <a:t> κάθε φορά που παράγεται μια παρτίδα ή γραμμή παραγωγής αγαθών</a:t>
                      </a:r>
                      <a:endParaRPr lang="en-US" sz="1600" dirty="0">
                        <a:solidFill>
                          <a:schemeClr val="tx2"/>
                        </a:solidFill>
                      </a:endParaRPr>
                    </a:p>
                  </a:txBody>
                  <a:tcPr/>
                </a:tc>
                <a:tc>
                  <a:txBody>
                    <a:bodyPr/>
                    <a:lstStyle/>
                    <a:p>
                      <a:pPr marL="285750" indent="-285750">
                        <a:buFont typeface="Arial" panose="020B0604020202020204" pitchFamily="34" charset="0"/>
                        <a:buChar char="•"/>
                      </a:pPr>
                      <a:r>
                        <a:rPr lang="el-GR" sz="1600" dirty="0" smtClean="0">
                          <a:solidFill>
                            <a:schemeClr val="tx2"/>
                          </a:solidFill>
                        </a:rPr>
                        <a:t>Διαδικασία</a:t>
                      </a:r>
                      <a:r>
                        <a:rPr lang="el-GR" sz="1600" baseline="0" dirty="0" smtClean="0">
                          <a:solidFill>
                            <a:schemeClr val="tx2"/>
                          </a:solidFill>
                        </a:rPr>
                        <a:t> ρύθμισης εγκατάστασης</a:t>
                      </a:r>
                    </a:p>
                    <a:p>
                      <a:pPr marL="285750" indent="-285750">
                        <a:buFont typeface="Arial" panose="020B0604020202020204" pitchFamily="34" charset="0"/>
                        <a:buChar char="•"/>
                      </a:pPr>
                      <a:r>
                        <a:rPr lang="el-GR" sz="1600" baseline="0" dirty="0" smtClean="0">
                          <a:solidFill>
                            <a:schemeClr val="tx2"/>
                          </a:solidFill>
                        </a:rPr>
                        <a:t>Μετακίνηση μηχανισμών</a:t>
                      </a:r>
                    </a:p>
                    <a:p>
                      <a:pPr marL="285750" indent="-285750">
                        <a:buFont typeface="Arial" panose="020B0604020202020204" pitchFamily="34" charset="0"/>
                        <a:buChar char="•"/>
                      </a:pPr>
                      <a:r>
                        <a:rPr lang="el-GR" sz="1600" baseline="0" dirty="0" smtClean="0">
                          <a:solidFill>
                            <a:schemeClr val="tx2"/>
                          </a:solidFill>
                        </a:rPr>
                        <a:t>Έλεγχος μηχανισμών</a:t>
                      </a:r>
                      <a:endParaRPr lang="en-US" sz="1600" dirty="0">
                        <a:solidFill>
                          <a:schemeClr val="tx2"/>
                        </a:solidFill>
                      </a:endParaRPr>
                    </a:p>
                  </a:txBody>
                  <a:tcPr/>
                </a:tc>
              </a:tr>
              <a:tr h="365760">
                <a:tc>
                  <a:txBody>
                    <a:bodyPr/>
                    <a:lstStyle/>
                    <a:p>
                      <a:r>
                        <a:rPr lang="el-GR" sz="1600" dirty="0" smtClean="0">
                          <a:solidFill>
                            <a:schemeClr val="tx2"/>
                          </a:solidFill>
                        </a:rPr>
                        <a:t>Επίπεδο Προϊόντος</a:t>
                      </a:r>
                      <a:endParaRPr lang="en-US" sz="1600"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Παραδείγματα</a:t>
                      </a:r>
                      <a:endParaRPr lang="en-US" sz="1600" dirty="0" smtClean="0">
                        <a:solidFill>
                          <a:schemeClr val="tx2"/>
                        </a:solidFill>
                      </a:endParaRPr>
                    </a:p>
                  </a:txBody>
                  <a:tcPr/>
                </a:tc>
              </a:tr>
              <a:tr h="520700">
                <a:tc>
                  <a:txBody>
                    <a:bodyPr/>
                    <a:lstStyle/>
                    <a:p>
                      <a:r>
                        <a:rPr lang="el-GR" sz="1600" dirty="0" smtClean="0">
                          <a:solidFill>
                            <a:schemeClr val="tx2"/>
                          </a:solidFill>
                        </a:rPr>
                        <a:t>Δραστηριότητες που πραγματοποιούνται</a:t>
                      </a:r>
                      <a:r>
                        <a:rPr lang="el-GR" sz="1600" baseline="0" dirty="0" smtClean="0">
                          <a:solidFill>
                            <a:schemeClr val="tx2"/>
                          </a:solidFill>
                        </a:rPr>
                        <a:t> για την υποστήριξη μιας συγκεκριμένης γραμμής παραγωγής</a:t>
                      </a:r>
                      <a:endParaRPr lang="en-US" sz="1600" dirty="0">
                        <a:solidFill>
                          <a:schemeClr val="tx2"/>
                        </a:solidFill>
                      </a:endParaRPr>
                    </a:p>
                  </a:txBody>
                  <a:tcPr/>
                </a:tc>
                <a:tc>
                  <a:txBody>
                    <a:bodyPr/>
                    <a:lstStyle/>
                    <a:p>
                      <a:pPr marL="285750" indent="-285750">
                        <a:buFont typeface="Arial" panose="020B0604020202020204" pitchFamily="34" charset="0"/>
                        <a:buChar char="•"/>
                      </a:pPr>
                      <a:r>
                        <a:rPr lang="el-GR" sz="1600" dirty="0" smtClean="0">
                          <a:solidFill>
                            <a:schemeClr val="tx2"/>
                          </a:solidFill>
                        </a:rPr>
                        <a:t>Επανασχεδιασμός διαδικασίας εγκατάστασης</a:t>
                      </a:r>
                      <a:endParaRPr lang="en-US" sz="1600" dirty="0">
                        <a:solidFill>
                          <a:schemeClr val="tx2"/>
                        </a:solidFill>
                      </a:endParaRPr>
                    </a:p>
                  </a:txBody>
                  <a:tcPr/>
                </a:tc>
              </a:tr>
              <a:tr h="314960">
                <a:tc>
                  <a:txBody>
                    <a:bodyPr/>
                    <a:lstStyle/>
                    <a:p>
                      <a:r>
                        <a:rPr lang="el-GR" sz="1600" dirty="0" smtClean="0">
                          <a:solidFill>
                            <a:schemeClr val="tx2"/>
                          </a:solidFill>
                        </a:rPr>
                        <a:t>Επίπεδο Εγκατάστασης</a:t>
                      </a:r>
                      <a:endParaRPr lang="en-US" sz="1600"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Παραδείγματα</a:t>
                      </a:r>
                      <a:endParaRPr lang="en-US" sz="1600" dirty="0" smtClean="0">
                        <a:solidFill>
                          <a:schemeClr val="tx2"/>
                        </a:solidFill>
                      </a:endParaRPr>
                    </a:p>
                  </a:txBody>
                  <a:tcPr/>
                </a:tc>
              </a:tr>
              <a:tr h="520700">
                <a:tc>
                  <a:txBody>
                    <a:bodyPr/>
                    <a:lstStyle/>
                    <a:p>
                      <a:r>
                        <a:rPr lang="el-GR" sz="1600" dirty="0" smtClean="0">
                          <a:solidFill>
                            <a:schemeClr val="tx2"/>
                          </a:solidFill>
                        </a:rPr>
                        <a:t>Δραστηριότητες που πραγματοποιούνται</a:t>
                      </a:r>
                      <a:r>
                        <a:rPr lang="el-GR" sz="1600" baseline="0" dirty="0" smtClean="0">
                          <a:solidFill>
                            <a:schemeClr val="tx2"/>
                          </a:solidFill>
                        </a:rPr>
                        <a:t> για την υποστήριξη της γενικής διαδικασίας παραγωγής μιας εγκατάστασης</a:t>
                      </a:r>
                      <a:endParaRPr lang="en-US" sz="1600" dirty="0">
                        <a:solidFill>
                          <a:schemeClr val="tx2"/>
                        </a:solidFill>
                      </a:endParaRPr>
                    </a:p>
                  </a:txBody>
                  <a:tcPr/>
                </a:tc>
                <a:tc>
                  <a:txBody>
                    <a:bodyPr/>
                    <a:lstStyle/>
                    <a:p>
                      <a:pPr marL="285750" indent="-285750">
                        <a:buFont typeface="Arial" panose="020B0604020202020204" pitchFamily="34" charset="0"/>
                        <a:buChar char="•"/>
                      </a:pPr>
                      <a:r>
                        <a:rPr lang="el-GR" sz="1600" dirty="0" smtClean="0">
                          <a:solidFill>
                            <a:schemeClr val="tx2"/>
                          </a:solidFill>
                        </a:rPr>
                        <a:t>Παροχή συντήρησης εγκατάστασης</a:t>
                      </a:r>
                    </a:p>
                    <a:p>
                      <a:pPr marL="285750" indent="-285750">
                        <a:buFont typeface="Arial" panose="020B0604020202020204" pitchFamily="34" charset="0"/>
                        <a:buChar char="•"/>
                      </a:pPr>
                      <a:r>
                        <a:rPr lang="el-GR" sz="1600" dirty="0" smtClean="0">
                          <a:solidFill>
                            <a:schemeClr val="tx2"/>
                          </a:solidFill>
                        </a:rPr>
                        <a:t>Παροχή φωτισμού</a:t>
                      </a:r>
                    </a:p>
                    <a:p>
                      <a:pPr marL="285750" indent="-285750">
                        <a:buFont typeface="Arial" panose="020B0604020202020204" pitchFamily="34" charset="0"/>
                        <a:buChar char="•"/>
                      </a:pPr>
                      <a:r>
                        <a:rPr lang="el-GR" sz="1600" dirty="0" smtClean="0">
                          <a:solidFill>
                            <a:schemeClr val="tx2"/>
                          </a:solidFill>
                        </a:rPr>
                        <a:t>Παροχή φύλαξης</a:t>
                      </a:r>
                      <a:endParaRPr lang="en-US" sz="1600" dirty="0">
                        <a:solidFill>
                          <a:schemeClr val="tx2"/>
                        </a:solidFill>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l-GR" altLang="en-US" dirty="0"/>
              <a:t>ΜΑΘΗΣΙΑΚΟΙ ΣΤΟΧΟΙ</a:t>
            </a:r>
            <a:endParaRPr lang="en-US" altLang="en-US" dirty="0" smtClean="0"/>
          </a:p>
        </p:txBody>
      </p:sp>
      <p:sp>
        <p:nvSpPr>
          <p:cNvPr id="50178"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
        <p:nvSpPr>
          <p:cNvPr id="4" name="Content Placeholder 3"/>
          <p:cNvSpPr>
            <a:spLocks noGrp="1"/>
          </p:cNvSpPr>
          <p:nvPr>
            <p:ph idx="1"/>
          </p:nvPr>
        </p:nvSpPr>
        <p:spPr/>
        <p:txBody>
          <a:bodyPr/>
          <a:lstStyle/>
          <a:p>
            <a:pPr>
              <a:spcBef>
                <a:spcPts val="600"/>
              </a:spcBef>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1</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Περιγράψτε τα συστήματα με βάση την αξία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συζητήστε τη σχέση τους με την αλυσίδα εφοδιασμού</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την αλυσίδα αξίας</a:t>
            </a:r>
            <a:r>
              <a:rPr lang="en-US" altLang="en-US" sz="2000" dirty="0" smtClean="0">
                <a:latin typeface="Tw Cen MT" panose="020B0602020104020603" pitchFamily="34" charset="0"/>
                <a:cs typeface="Times New Roman" panose="02020603050405020304" pitchFamily="18" charset="0"/>
              </a:rPr>
              <a:t>.</a:t>
            </a:r>
          </a:p>
          <a:p>
            <a:pPr>
              <a:spcBef>
                <a:spcPts val="600"/>
              </a:spcBef>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2</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Προσδιορίστε την </a:t>
            </a:r>
            <a:r>
              <a:rPr lang="el-GR" altLang="en-US" sz="2000" i="1" dirty="0" smtClean="0">
                <a:latin typeface="Tw Cen MT" panose="020B0602020104020603" pitchFamily="34" charset="0"/>
                <a:cs typeface="Times New Roman" panose="02020603050405020304" pitchFamily="18" charset="0"/>
              </a:rPr>
              <a:t>κοστολόγηση κατά δραστηριότητα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εξηγήστε πως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χρησιμοποιούνται η Ιεραρχία κόστους και ένα</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σ</a:t>
            </a:r>
            <a:r>
              <a:rPr lang="el-GR" altLang="en-US" sz="2000" dirty="0" smtClean="0">
                <a:latin typeface="Tw Cen MT" panose="020B0602020104020603" pitchFamily="34" charset="0"/>
                <a:cs typeface="Times New Roman" panose="02020603050405020304" pitchFamily="18" charset="0"/>
              </a:rPr>
              <a:t>χέδιο ενεργειών</a:t>
            </a:r>
            <a:r>
              <a:rPr lang="en-US" altLang="en-US" sz="2000" dirty="0" smtClean="0">
                <a:latin typeface="Tw Cen MT" panose="020B0602020104020603" pitchFamily="34" charset="0"/>
                <a:cs typeface="Times New Roman" panose="02020603050405020304" pitchFamily="18" charset="0"/>
              </a:rPr>
              <a:t>.</a:t>
            </a:r>
          </a:p>
          <a:p>
            <a:pPr>
              <a:spcBef>
                <a:spcPts val="600"/>
              </a:spcBef>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3</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Προσδιορίστε τα στοιχεία μιας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λητής λειτουργίας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αναγνωρίστε τις </a:t>
            </a:r>
            <a:r>
              <a:rPr lang="el-GR" altLang="en-US" sz="2000" dirty="0">
                <a:latin typeface="Tw Cen MT" panose="020B0602020104020603" pitchFamily="34" charset="0"/>
                <a:cs typeface="Times New Roman" panose="02020603050405020304" pitchFamily="18" charset="0"/>
              </a:rPr>
              <a:t>προκύπτουσες </a:t>
            </a:r>
            <a:r>
              <a:rPr lang="el-GR" altLang="en-US" sz="2000" dirty="0" smtClean="0">
                <a:latin typeface="Tw Cen MT" panose="020B0602020104020603" pitchFamily="34" charset="0"/>
                <a:cs typeface="Times New Roman" panose="02020603050405020304" pitchFamily="18" charset="0"/>
              </a:rPr>
              <a:t>μεταβολές της διαχείρισης αποθεμάτων, </a:t>
            </a:r>
            <a:r>
              <a:rPr lang="el-GR" altLang="en-US" sz="2000" dirty="0">
                <a:latin typeface="Tw Cen MT" panose="020B0602020104020603" pitchFamily="34" charset="0"/>
                <a:cs typeface="Times New Roman" panose="02020603050405020304" pitchFamily="18" charset="0"/>
              </a:rPr>
              <a:t>όταν μια </a:t>
            </a:r>
            <a:r>
              <a:rPr lang="el-GR" altLang="en-US" sz="2000" dirty="0" smtClean="0">
                <a:latin typeface="Tw Cen MT" panose="020B0602020104020603" pitchFamily="34" charset="0"/>
                <a:cs typeface="Times New Roman" panose="02020603050405020304" pitchFamily="18" charset="0"/>
              </a:rPr>
              <a:t>εταιρεία υιοθετεί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την λειτουργική φιλοσοφία </a:t>
            </a:r>
            <a:r>
              <a:rPr lang="en-US" altLang="en-US" sz="2000" dirty="0">
                <a:latin typeface="Tw Cen MT" panose="020B0602020104020603" pitchFamily="34" charset="0"/>
                <a:ea typeface="Arial Unicode MS" panose="020B0604020202020204" pitchFamily="34" charset="-128"/>
                <a:cs typeface="Times New Roman" panose="02020603050405020304" pitchFamily="18" charset="0"/>
              </a:rPr>
              <a:t>just-in-time.</a:t>
            </a:r>
            <a:endParaRPr lang="en-US" altLang="en-US" sz="2000" dirty="0" smtClean="0">
              <a:latin typeface="Tw Cen MT" panose="020B0602020104020603" pitchFamily="34" charset="0"/>
              <a:cs typeface="Times New Roman" panose="02020603050405020304" pitchFamily="18" charset="0"/>
            </a:endParaRPr>
          </a:p>
          <a:p>
            <a:pPr>
              <a:spcBef>
                <a:spcPts val="600"/>
              </a:spcBef>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4</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Προσδιορίστε και εφαρμόστε την </a:t>
            </a:r>
            <a:r>
              <a:rPr lang="el-GR" altLang="en-US" sz="2000" i="1" dirty="0" smtClean="0">
                <a:latin typeface="Tw Cen MT" panose="020B0602020104020603" pitchFamily="34" charset="0"/>
                <a:cs typeface="Times New Roman" panose="02020603050405020304" pitchFamily="18" charset="0"/>
              </a:rPr>
              <a:t>κοστολόγηση αντίθετης ροής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και συγκρίνετε τις ροές κόστους στην παραδοσιακή και στην κοστολόγηση αντίθετης ροής</a:t>
            </a:r>
            <a:r>
              <a:rPr lang="en-US" altLang="en-US" sz="2000" dirty="0" smtClean="0">
                <a:latin typeface="Tw Cen MT" panose="020B0602020104020603" pitchFamily="34" charset="0"/>
                <a:cs typeface="Times New Roman" panose="02020603050405020304" pitchFamily="18" charset="0"/>
              </a:rPr>
              <a:t>.</a:t>
            </a:r>
          </a:p>
          <a:p>
            <a:pPr>
              <a:spcBef>
                <a:spcPts val="600"/>
              </a:spcBef>
              <a:buFont typeface="Wingdings" panose="05000000000000000000" pitchFamily="2" charset="2"/>
              <a:buChar char="§"/>
            </a:pPr>
            <a:r>
              <a:rPr lang="el-GR" altLang="en-US" sz="2000" b="1" dirty="0" smtClean="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5</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Προσδιορίστε </a:t>
            </a:r>
            <a:r>
              <a:rPr lang="el-GR" altLang="en-US" sz="2000" dirty="0" smtClean="0">
                <a:latin typeface="Tw Cen MT" panose="020B0602020104020603" pitchFamily="34" charset="0"/>
                <a:cs typeface="Times New Roman" panose="02020603050405020304" pitchFamily="18" charset="0"/>
              </a:rPr>
              <a:t>τα εργαλεία διοίκησης που χρησιμοποιηθούνται για συνεχή βελτίωση και συγκρίνετε τη</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δ</a:t>
            </a:r>
            <a:r>
              <a:rPr lang="el-GR" altLang="en-US" sz="2000" dirty="0" smtClean="0">
                <a:latin typeface="Tw Cen MT" panose="020B0602020104020603" pitchFamily="34" charset="0"/>
                <a:cs typeface="Times New Roman" panose="02020603050405020304" pitchFamily="18" charset="0"/>
              </a:rPr>
              <a:t>ιοίκηση κατά δραστηριότητα και τις λητές λειτουργίες</a:t>
            </a:r>
            <a:r>
              <a:rPr lang="en-US" altLang="en-US" sz="2000" dirty="0" smtClean="0">
                <a:latin typeface="Tw Cen MT" panose="020B06020201040206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l-GR" altLang="en-US" dirty="0" smtClean="0"/>
              <a:t>Σχέδιο Ενεργειών</a:t>
            </a:r>
            <a:endParaRPr lang="en-US" altLang="en-US" dirty="0" smtClean="0"/>
          </a:p>
        </p:txBody>
      </p:sp>
      <p:sp>
        <p:nvSpPr>
          <p:cNvPr id="3" name="Content Placeholder 2"/>
          <p:cNvSpPr>
            <a:spLocks noGrp="1"/>
          </p:cNvSpPr>
          <p:nvPr>
            <p:ph idx="1"/>
          </p:nvPr>
        </p:nvSpPr>
        <p:spPr>
          <a:xfrm>
            <a:off x="838200" y="1295400"/>
            <a:ext cx="7696200" cy="4343400"/>
          </a:xfrm>
          <a:extLst/>
        </p:spPr>
        <p:txBody>
          <a:bodyPr/>
          <a:lstStyle/>
          <a:p>
            <a:pPr>
              <a:defRPr/>
            </a:pPr>
            <a:r>
              <a:rPr lang="el-GR" sz="2400" dirty="0" smtClean="0">
                <a:solidFill>
                  <a:schemeClr val="accent4"/>
                </a:solidFill>
                <a:ea typeface="+mn-ea"/>
              </a:rPr>
              <a:t>Ένα</a:t>
            </a:r>
            <a:r>
              <a:rPr lang="en-US" sz="2400" b="1" dirty="0" smtClean="0">
                <a:solidFill>
                  <a:srgbClr val="275CAE"/>
                </a:solidFill>
                <a:ea typeface="+mn-ea"/>
              </a:rPr>
              <a:t> </a:t>
            </a:r>
            <a:r>
              <a:rPr lang="el-GR" sz="2400" b="1" dirty="0" smtClean="0">
                <a:solidFill>
                  <a:srgbClr val="275CAE"/>
                </a:solidFill>
                <a:ea typeface="+mn-ea"/>
              </a:rPr>
              <a:t>σχέδιο ενεργειών</a:t>
            </a:r>
            <a:r>
              <a:rPr lang="en-US" sz="2400" b="1" dirty="0" smtClean="0">
                <a:solidFill>
                  <a:srgbClr val="275CAE"/>
                </a:solidFill>
                <a:ea typeface="+mn-ea"/>
              </a:rPr>
              <a:t> </a:t>
            </a:r>
            <a:r>
              <a:rPr lang="el-GR" sz="2400" dirty="0" smtClean="0">
                <a:ea typeface="+mn-ea"/>
              </a:rPr>
              <a:t>είναι μια λίστα δραστηριοτήτων</a:t>
            </a:r>
            <a:r>
              <a:rPr lang="en-US" sz="2400" dirty="0" smtClean="0">
                <a:ea typeface="+mn-ea"/>
              </a:rPr>
              <a:t> </a:t>
            </a:r>
            <a:r>
              <a:rPr lang="el-GR" sz="2400" dirty="0" smtClean="0">
                <a:ea typeface="+mn-ea"/>
              </a:rPr>
              <a:t>και του σχετικού τους κόστους που χρησιμοποιούνται για να υπολογίσουν τα </a:t>
            </a:r>
            <a:r>
              <a:rPr lang="el-GR" sz="2400" dirty="0">
                <a:ea typeface="+mn-ea"/>
              </a:rPr>
              <a:t>προστιθέμενα στις δραστηριότητες</a:t>
            </a:r>
            <a:r>
              <a:rPr lang="en-US" sz="2400" dirty="0">
                <a:ea typeface="+mn-ea"/>
              </a:rPr>
              <a:t> </a:t>
            </a:r>
            <a:r>
              <a:rPr lang="el-GR" sz="2400" dirty="0" smtClean="0">
                <a:ea typeface="+mn-ea"/>
              </a:rPr>
              <a:t>κόστη και </a:t>
            </a:r>
            <a:r>
              <a:rPr lang="el-GR" sz="2400" dirty="0">
                <a:ea typeface="+mn-ea"/>
              </a:rPr>
              <a:t>στο κόστος </a:t>
            </a:r>
            <a:r>
              <a:rPr lang="el-GR" sz="2400" dirty="0" smtClean="0">
                <a:ea typeface="+mn-ea"/>
              </a:rPr>
              <a:t>μονάδας προϊόντος</a:t>
            </a:r>
            <a:r>
              <a:rPr lang="en-US" sz="2400" dirty="0" smtClean="0">
                <a:ea typeface="+mn-ea"/>
              </a:rPr>
              <a:t>.</a:t>
            </a:r>
          </a:p>
          <a:p>
            <a:pPr lvl="1">
              <a:defRPr/>
            </a:pPr>
            <a:r>
              <a:rPr lang="el-GR" sz="2000" dirty="0" smtClean="0"/>
              <a:t>Ένα</a:t>
            </a:r>
            <a:r>
              <a:rPr lang="en-US" sz="2000" dirty="0" smtClean="0"/>
              <a:t> </a:t>
            </a:r>
            <a:r>
              <a:rPr lang="el-GR" sz="2000" dirty="0" smtClean="0"/>
              <a:t>σχέδιο ενεργειών</a:t>
            </a:r>
            <a:r>
              <a:rPr lang="en-US" sz="2000" dirty="0" smtClean="0"/>
              <a:t> </a:t>
            </a:r>
            <a:r>
              <a:rPr lang="el-GR" sz="2000" dirty="0" smtClean="0"/>
              <a:t>μπορεί</a:t>
            </a:r>
            <a:r>
              <a:rPr lang="en-US" sz="2000" dirty="0" smtClean="0"/>
              <a:t> </a:t>
            </a:r>
            <a:r>
              <a:rPr lang="el-GR" sz="2000" dirty="0" smtClean="0"/>
              <a:t>να χρησιμοποιηθεί ως</a:t>
            </a:r>
            <a:r>
              <a:rPr lang="en-US" sz="2000" dirty="0" smtClean="0"/>
              <a:t> </a:t>
            </a:r>
            <a:r>
              <a:rPr lang="el-GR" sz="2000" dirty="0" smtClean="0"/>
              <a:t>το κύριο έγγραφο ή</a:t>
            </a:r>
            <a:r>
              <a:rPr lang="en-US" sz="2000" dirty="0" smtClean="0"/>
              <a:t> </a:t>
            </a:r>
            <a:r>
              <a:rPr lang="el-GR" sz="2000" dirty="0" smtClean="0"/>
              <a:t>ως</a:t>
            </a:r>
            <a:r>
              <a:rPr lang="en-US" sz="2000" dirty="0" smtClean="0"/>
              <a:t> </a:t>
            </a:r>
            <a:r>
              <a:rPr lang="el-GR" sz="2000" dirty="0" smtClean="0"/>
              <a:t>ένα</a:t>
            </a:r>
            <a:r>
              <a:rPr lang="en-US" sz="2000" dirty="0" smtClean="0"/>
              <a:t> </a:t>
            </a:r>
            <a:r>
              <a:rPr lang="el-GR" sz="2000" dirty="0" smtClean="0"/>
              <a:t>υποστηρικτικό</a:t>
            </a:r>
            <a:r>
              <a:rPr lang="en-US" sz="2000" dirty="0" smtClean="0"/>
              <a:t> </a:t>
            </a:r>
            <a:r>
              <a:rPr lang="el-GR" sz="2000" dirty="0" smtClean="0"/>
              <a:t>χρονοδιάγραμμα για τον υπολογισμό </a:t>
            </a:r>
            <a:r>
              <a:rPr lang="el-GR" sz="2000" dirty="0"/>
              <a:t>του </a:t>
            </a:r>
            <a:r>
              <a:rPr lang="el-GR" sz="2000" dirty="0" smtClean="0"/>
              <a:t>κόστους μονάδας</a:t>
            </a:r>
            <a:r>
              <a:rPr lang="en-US" sz="2000" dirty="0" smtClean="0"/>
              <a:t> </a:t>
            </a:r>
            <a:r>
              <a:rPr lang="el-GR" sz="2000" dirty="0" smtClean="0"/>
              <a:t> </a:t>
            </a:r>
            <a:r>
              <a:rPr lang="el-GR" sz="2000" dirty="0"/>
              <a:t>προϊόντος </a:t>
            </a:r>
            <a:r>
              <a:rPr lang="el-GR" sz="2000" dirty="0" smtClean="0"/>
              <a:t>τόσο σε συστήματα κοστολόγησης κατά παραγγελία όσο και κατά διαδικασία, σε βιομηχανίες και εταιρείες παροχής υπηρεσιών</a:t>
            </a:r>
            <a:r>
              <a:rPr lang="en-US" sz="2000" dirty="0" smtClean="0"/>
              <a:t>.</a:t>
            </a:r>
          </a:p>
          <a:p>
            <a:pPr lvl="1">
              <a:defRPr/>
            </a:pPr>
            <a:r>
              <a:rPr lang="el-GR" sz="2000" dirty="0" smtClean="0"/>
              <a:t>Στην </a:t>
            </a:r>
            <a:r>
              <a:rPr lang="el-GR" sz="2000" dirty="0"/>
              <a:t>επόμενη διαφάνεια </a:t>
            </a:r>
            <a:r>
              <a:rPr lang="el-GR" sz="2000" dirty="0" smtClean="0"/>
              <a:t>παρουσιάζεται ένα</a:t>
            </a:r>
            <a:r>
              <a:rPr lang="en-US" sz="2000" dirty="0" smtClean="0"/>
              <a:t> </a:t>
            </a:r>
            <a:r>
              <a:rPr lang="el-GR" sz="2000" dirty="0" smtClean="0"/>
              <a:t>σχέδιο ενεργειών</a:t>
            </a:r>
            <a:r>
              <a:rPr lang="en-US" sz="2000" dirty="0" smtClean="0"/>
              <a:t> </a:t>
            </a:r>
            <a:r>
              <a:rPr lang="el-GR" sz="2000" dirty="0" smtClean="0"/>
              <a:t>για</a:t>
            </a:r>
            <a:r>
              <a:rPr lang="en-US" sz="2000" dirty="0" smtClean="0"/>
              <a:t> </a:t>
            </a:r>
            <a:r>
              <a:rPr lang="el-GR" sz="2000" dirty="0" smtClean="0"/>
              <a:t>έναν κατασκευαστή </a:t>
            </a:r>
            <a:r>
              <a:rPr lang="el-GR" sz="2000" dirty="0"/>
              <a:t>επίπλων που </a:t>
            </a:r>
            <a:r>
              <a:rPr lang="el-GR" sz="2000" dirty="0" smtClean="0"/>
              <a:t>ολοκληρώνει μια </a:t>
            </a:r>
            <a:r>
              <a:rPr lang="el-GR" sz="2000" dirty="0"/>
              <a:t>παραγγελία για 100 </a:t>
            </a:r>
            <a:r>
              <a:rPr lang="el-GR" sz="2000" dirty="0" smtClean="0"/>
              <a:t>καρέκλες.</a:t>
            </a:r>
            <a:endParaRPr lang="en-US" sz="2000" dirty="0"/>
          </a:p>
        </p:txBody>
      </p:sp>
      <p:sp>
        <p:nvSpPr>
          <p:cNvPr id="686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l-GR" altLang="en-US" dirty="0" smtClean="0"/>
              <a:t>Σχέδιο ενεργειών</a:t>
            </a:r>
            <a:endParaRPr altLang="en-US" dirty="0"/>
          </a:p>
        </p:txBody>
      </p:sp>
      <p:sp>
        <p:nvSpPr>
          <p:cNvPr id="6963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33778214"/>
              </p:ext>
            </p:extLst>
          </p:nvPr>
        </p:nvGraphicFramePr>
        <p:xfrm>
          <a:off x="381000" y="1219200"/>
          <a:ext cx="8458200" cy="5277487"/>
        </p:xfrm>
        <a:graphic>
          <a:graphicData uri="http://schemas.openxmlformats.org/drawingml/2006/table">
            <a:tbl>
              <a:tblPr firstRow="1" firstCol="1" lastRow="1" lastCol="1" bandRow="1" bandCol="1">
                <a:tableStyleId>{5940675A-B579-460E-94D1-54222C63F5DA}</a:tableStyleId>
              </a:tblPr>
              <a:tblGrid>
                <a:gridCol w="2226524"/>
                <a:gridCol w="194605"/>
                <a:gridCol w="2421129"/>
                <a:gridCol w="2015743"/>
                <a:gridCol w="1600199"/>
              </a:tblGrid>
              <a:tr h="580295">
                <a:tc gridSpan="5">
                  <a:txBody>
                    <a:bodyPr/>
                    <a:lstStyle/>
                    <a:p>
                      <a:pPr marL="25400" marR="0" lvl="0" indent="0" algn="ctr" defTabSz="457200" rtl="0" eaLnBrk="1" fontAlgn="auto" latinLnBrk="0" hangingPunct="1">
                        <a:lnSpc>
                          <a:spcPct val="100000"/>
                        </a:lnSpc>
                        <a:spcBef>
                          <a:spcPts val="255"/>
                        </a:spcBef>
                        <a:spcAft>
                          <a:spcPts val="0"/>
                        </a:spcAft>
                        <a:buClrTx/>
                        <a:buSzTx/>
                        <a:buFontTx/>
                        <a:buNone/>
                        <a:tabLst/>
                        <a:defRPr/>
                      </a:pPr>
                      <a:r>
                        <a:rPr lang="en-US" sz="1200" b="1" kern="1200" dirty="0" smtClean="0">
                          <a:solidFill>
                            <a:schemeClr val="tx2"/>
                          </a:solidFill>
                          <a:effectLst/>
                          <a:latin typeface="Tw Cen MT" panose="020B0602020104020603" pitchFamily="34" charset="0"/>
                        </a:rPr>
                        <a:t>Sample Furniture Corporation</a:t>
                      </a:r>
                    </a:p>
                    <a:p>
                      <a:pPr marL="25400" algn="ctr">
                        <a:spcBef>
                          <a:spcPts val="255"/>
                        </a:spcBef>
                        <a:spcAft>
                          <a:spcPts val="0"/>
                        </a:spcAft>
                      </a:pPr>
                      <a:r>
                        <a:rPr lang="el-GR" sz="1200" b="1" dirty="0" smtClean="0">
                          <a:solidFill>
                            <a:schemeClr val="tx2"/>
                          </a:solidFill>
                          <a:effectLst/>
                        </a:rPr>
                        <a:t>Σχέδιο</a:t>
                      </a:r>
                      <a:r>
                        <a:rPr lang="el-GR" sz="1200" b="1" baseline="0" dirty="0" smtClean="0">
                          <a:solidFill>
                            <a:schemeClr val="tx2"/>
                          </a:solidFill>
                          <a:effectLst/>
                        </a:rPr>
                        <a:t> Ενεργειών</a:t>
                      </a:r>
                    </a:p>
                    <a:p>
                      <a:pPr marL="25400" algn="ctr">
                        <a:spcBef>
                          <a:spcPts val="255"/>
                        </a:spcBef>
                        <a:spcAft>
                          <a:spcPts val="0"/>
                        </a:spcAft>
                      </a:pPr>
                      <a:r>
                        <a:rPr lang="el-GR" sz="1200" b="1" baseline="0" dirty="0" smtClean="0">
                          <a:solidFill>
                            <a:schemeClr val="tx2"/>
                          </a:solidFill>
                          <a:effectLst/>
                        </a:rPr>
                        <a:t>Παραγγελία Καρέκλας 1.1.12</a:t>
                      </a:r>
                      <a:endParaRPr lang="en-US" sz="1200" b="1"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AE"/>
                    </a:solidFill>
                  </a:tcPr>
                </a:tc>
                <a:tc hMerge="1">
                  <a:txBody>
                    <a:bodyPr/>
                    <a:lstStyle/>
                    <a:p>
                      <a:pPr marL="346075">
                        <a:spcBef>
                          <a:spcPts val="255"/>
                        </a:spcBef>
                        <a:spcAft>
                          <a:spcPts val="0"/>
                        </a:spcAft>
                      </a:pPr>
                      <a:endParaRPr lang="en-US" sz="1400" dirty="0">
                        <a:solidFill>
                          <a:schemeClr val="tx2"/>
                        </a:solidFill>
                        <a:effectLst/>
                        <a:latin typeface="Tw Cen MT" panose="020B0602020104020603" pitchFamily="34" charset="0"/>
                        <a:ea typeface="Times New Roman" panose="02020603050405020304" pitchFamily="18" charset="0"/>
                      </a:endParaRPr>
                    </a:p>
                  </a:txBody>
                  <a:tcPr marL="0" marR="0" marT="0" marB="0"/>
                </a:tc>
                <a:tc hMerge="1">
                  <a:txBody>
                    <a:bodyPr/>
                    <a:lstStyle/>
                    <a:p>
                      <a:endParaRPr lang="en-US"/>
                    </a:p>
                  </a:txBody>
                  <a:tcPr/>
                </a:tc>
                <a:tc hMerge="1">
                  <a:txBody>
                    <a:bodyPr/>
                    <a:lstStyle/>
                    <a:p>
                      <a:pPr marL="231775">
                        <a:spcBef>
                          <a:spcPts val="255"/>
                        </a:spcBef>
                        <a:spcAft>
                          <a:spcPts val="0"/>
                        </a:spcAft>
                      </a:pPr>
                      <a:endParaRPr lang="en-US" sz="1400" dirty="0">
                        <a:solidFill>
                          <a:schemeClr val="tx2"/>
                        </a:solidFill>
                        <a:effectLst/>
                        <a:latin typeface="Tw Cen MT" panose="020B0602020104020603" pitchFamily="34" charset="0"/>
                        <a:ea typeface="Times New Roman" panose="02020603050405020304" pitchFamily="18" charset="0"/>
                      </a:endParaRPr>
                    </a:p>
                  </a:txBody>
                  <a:tcPr marL="0" marR="0" marT="0" marB="0"/>
                </a:tc>
                <a:tc hMerge="1">
                  <a:txBody>
                    <a:bodyPr/>
                    <a:lstStyle/>
                    <a:p>
                      <a:pPr marL="283845">
                        <a:spcBef>
                          <a:spcPts val="280"/>
                        </a:spcBef>
                        <a:spcAft>
                          <a:spcPts val="0"/>
                        </a:spcAft>
                      </a:pPr>
                      <a:endParaRPr lang="en-US" sz="1400" dirty="0">
                        <a:solidFill>
                          <a:schemeClr val="tx2"/>
                        </a:solidFill>
                        <a:effectLst/>
                        <a:latin typeface="Tw Cen MT" panose="020B0602020104020603" pitchFamily="34" charset="0"/>
                        <a:ea typeface="Times New Roman" panose="02020603050405020304" pitchFamily="18" charset="0"/>
                      </a:endParaRPr>
                    </a:p>
                  </a:txBody>
                  <a:tcPr marL="0" marR="0" marT="0" marB="0"/>
                </a:tc>
              </a:tr>
              <a:tr h="329585">
                <a:tc>
                  <a:txBody>
                    <a:bodyPr/>
                    <a:lstStyle/>
                    <a:p>
                      <a:pPr marL="25400" algn="l">
                        <a:spcBef>
                          <a:spcPts val="255"/>
                        </a:spcBef>
                        <a:spcAft>
                          <a:spcPts val="0"/>
                        </a:spcAft>
                      </a:pPr>
                      <a:r>
                        <a:rPr lang="el-GR" sz="1200" b="1" spc="-15" dirty="0" smtClean="0">
                          <a:solidFill>
                            <a:schemeClr val="tx2"/>
                          </a:solidFill>
                          <a:effectLst/>
                        </a:rPr>
                        <a:t>Δραστηριότητα</a:t>
                      </a:r>
                      <a:endParaRPr lang="en-US" sz="1200" b="1"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AE"/>
                    </a:solidFill>
                  </a:tcPr>
                </a:tc>
                <a:tc gridSpan="2">
                  <a:txBody>
                    <a:bodyPr/>
                    <a:lstStyle/>
                    <a:p>
                      <a:pPr marL="346075" algn="l">
                        <a:spcBef>
                          <a:spcPts val="255"/>
                        </a:spcBef>
                        <a:spcAft>
                          <a:spcPts val="0"/>
                        </a:spcAft>
                      </a:pPr>
                      <a:r>
                        <a:rPr lang="el-GR" sz="1200" b="1" spc="-15" dirty="0" smtClean="0">
                          <a:solidFill>
                            <a:schemeClr val="tx2"/>
                          </a:solidFill>
                          <a:effectLst/>
                        </a:rPr>
                        <a:t>Συντελεστής</a:t>
                      </a:r>
                      <a:r>
                        <a:rPr lang="el-GR" sz="1200" b="1" spc="-15" baseline="0" dirty="0" smtClean="0">
                          <a:solidFill>
                            <a:schemeClr val="tx2"/>
                          </a:solidFill>
                          <a:effectLst/>
                        </a:rPr>
                        <a:t> Κόστους Δραστηριότητας</a:t>
                      </a:r>
                      <a:endParaRPr lang="en-US" sz="1200" b="1"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lgn="l">
                        <a:spcBef>
                          <a:spcPts val="255"/>
                        </a:spcBef>
                        <a:spcAft>
                          <a:spcPts val="0"/>
                        </a:spcAft>
                      </a:pPr>
                      <a:r>
                        <a:rPr lang="el-GR" sz="1200" b="1" spc="-15" dirty="0" smtClean="0">
                          <a:solidFill>
                            <a:schemeClr val="tx2"/>
                          </a:solidFill>
                          <a:effectLst/>
                        </a:rPr>
                        <a:t>Επίπεδο Οδηγού Κόστους</a:t>
                      </a:r>
                      <a:endParaRPr lang="en-US" sz="1200" b="1"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AE"/>
                    </a:solidFill>
                  </a:tcPr>
                </a:tc>
                <a:tc>
                  <a:txBody>
                    <a:bodyPr/>
                    <a:lstStyle/>
                    <a:p>
                      <a:pPr marL="283845" algn="l">
                        <a:spcBef>
                          <a:spcPts val="280"/>
                        </a:spcBef>
                        <a:spcAft>
                          <a:spcPts val="0"/>
                        </a:spcAft>
                      </a:pPr>
                      <a:r>
                        <a:rPr lang="el-GR" sz="1200" b="1" spc="-15" dirty="0" smtClean="0">
                          <a:solidFill>
                            <a:schemeClr val="tx2"/>
                          </a:solidFill>
                          <a:effectLst/>
                        </a:rPr>
                        <a:t>Κόστος</a:t>
                      </a:r>
                      <a:r>
                        <a:rPr lang="el-GR" sz="1200" b="1" spc="-15" baseline="0" dirty="0" smtClean="0">
                          <a:solidFill>
                            <a:schemeClr val="tx2"/>
                          </a:solidFill>
                          <a:effectLst/>
                        </a:rPr>
                        <a:t> Δραστηριότητας</a:t>
                      </a:r>
                      <a:endParaRPr lang="en-US" sz="1200" b="1"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CECAE"/>
                    </a:solidFill>
                  </a:tcPr>
                </a:tc>
              </a:tr>
              <a:tr h="213543">
                <a:tc>
                  <a:txBody>
                    <a:bodyPr/>
                    <a:lstStyle/>
                    <a:p>
                      <a:pPr marL="25400">
                        <a:spcBef>
                          <a:spcPts val="205"/>
                        </a:spcBef>
                        <a:spcAft>
                          <a:spcPts val="0"/>
                        </a:spcAft>
                      </a:pPr>
                      <a:r>
                        <a:rPr lang="el-GR" sz="1200" dirty="0" smtClean="0">
                          <a:solidFill>
                            <a:schemeClr val="tx2"/>
                          </a:solidFill>
                          <a:effectLst/>
                          <a:latin typeface="Tw Cen MT" panose="020B0602020104020603" pitchFamily="34" charset="0"/>
                        </a:rPr>
                        <a:t>Επίπεδο μονάδας</a:t>
                      </a:r>
                      <a:r>
                        <a:rPr lang="en-US"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AE"/>
                    </a:solidFill>
                  </a:tcPr>
                </a:tc>
                <a:tc gridSpan="2">
                  <a:txBody>
                    <a:bodyPr/>
                    <a:lstStyle/>
                    <a:p>
                      <a:pPr>
                        <a:spcAft>
                          <a:spcPts val="0"/>
                        </a:spcAft>
                      </a:pPr>
                      <a:r>
                        <a:rPr lang="en-US" sz="1200" dirty="0">
                          <a:solidFill>
                            <a:schemeClr val="tx2"/>
                          </a:solidFill>
                          <a:effectLst/>
                          <a:latin typeface="Tw Cen MT" panose="020B0602020104020603" pitchFamily="34" charset="0"/>
                        </a:rPr>
                        <a:t> </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AE"/>
                    </a:solidFill>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AE"/>
                    </a:solidFill>
                  </a:tcPr>
                </a:tc>
              </a:tr>
              <a:tr h="191066">
                <a:tc>
                  <a:txBody>
                    <a:bodyPr/>
                    <a:lstStyle/>
                    <a:p>
                      <a:pPr marL="149225">
                        <a:spcBef>
                          <a:spcPts val="60"/>
                        </a:spcBef>
                        <a:spcAft>
                          <a:spcPts val="0"/>
                        </a:spcAft>
                      </a:pPr>
                      <a:r>
                        <a:rPr lang="el-GR" sz="1200" spc="-25" dirty="0" smtClean="0">
                          <a:solidFill>
                            <a:schemeClr val="tx2"/>
                          </a:solidFill>
                          <a:effectLst/>
                          <a:latin typeface="Tw Cen MT" panose="020B0602020104020603" pitchFamily="34" charset="0"/>
                        </a:rPr>
                        <a:t>Εξαρτήματα</a:t>
                      </a:r>
                      <a:r>
                        <a:rPr lang="en-US" sz="1200" spc="20"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παραγωγής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marL="346075">
                        <a:spcBef>
                          <a:spcPts val="60"/>
                        </a:spcBef>
                        <a:spcAft>
                          <a:spcPts val="0"/>
                        </a:spcAft>
                      </a:pPr>
                      <a:r>
                        <a:rPr lang="en-US" sz="1200" dirty="0">
                          <a:solidFill>
                            <a:schemeClr val="tx2"/>
                          </a:solidFill>
                          <a:effectLst/>
                          <a:latin typeface="Tw Cen MT" panose="020B0602020104020603" pitchFamily="34" charset="0"/>
                        </a:rPr>
                        <a:t>$40</a:t>
                      </a:r>
                      <a:r>
                        <a:rPr lang="en-US" sz="1200" spc="-10"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ανά</a:t>
                      </a:r>
                      <a:r>
                        <a:rPr lang="en-US" sz="1200" spc="70"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ώρα μηχανής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spcBef>
                          <a:spcPts val="60"/>
                        </a:spcBef>
                        <a:spcAft>
                          <a:spcPts val="0"/>
                        </a:spcAft>
                      </a:pPr>
                      <a:r>
                        <a:rPr lang="en-US" sz="1200" dirty="0">
                          <a:solidFill>
                            <a:schemeClr val="tx2"/>
                          </a:solidFill>
                          <a:effectLst/>
                          <a:latin typeface="Tw Cen MT" panose="020B0602020104020603" pitchFamily="34" charset="0"/>
                        </a:rPr>
                        <a:t>20</a:t>
                      </a:r>
                      <a:r>
                        <a:rPr lang="en-US" sz="1200" spc="-15"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ώρες μηχανής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414020" algn="ctr">
                        <a:spcBef>
                          <a:spcPts val="60"/>
                        </a:spcBef>
                        <a:spcAft>
                          <a:spcPts val="0"/>
                        </a:spcAft>
                      </a:pPr>
                      <a:r>
                        <a:rPr lang="el-GR" sz="1200" dirty="0" smtClean="0">
                          <a:solidFill>
                            <a:schemeClr val="tx2"/>
                          </a:solidFill>
                          <a:effectLst/>
                          <a:latin typeface="Tw Cen MT" panose="020B0602020104020603" pitchFamily="34" charset="0"/>
                        </a:rPr>
                        <a:t>    </a:t>
                      </a:r>
                      <a:r>
                        <a:rPr lang="en-US" sz="1200" dirty="0" smtClean="0">
                          <a:solidFill>
                            <a:schemeClr val="tx2"/>
                          </a:solidFill>
                          <a:effectLst/>
                          <a:latin typeface="Tw Cen MT" panose="020B0602020104020603" pitchFamily="34" charset="0"/>
                        </a:rPr>
                        <a:t>800</a:t>
                      </a:r>
                      <a:r>
                        <a:rPr lang="el-GR"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1066">
                <a:tc>
                  <a:txBody>
                    <a:bodyPr/>
                    <a:lstStyle/>
                    <a:p>
                      <a:pPr marL="149225">
                        <a:spcBef>
                          <a:spcPts val="60"/>
                        </a:spcBef>
                        <a:spcAft>
                          <a:spcPts val="0"/>
                        </a:spcAft>
                      </a:pPr>
                      <a:r>
                        <a:rPr lang="el-GR" sz="1200" spc="-5" dirty="0" smtClean="0">
                          <a:solidFill>
                            <a:schemeClr val="tx2"/>
                          </a:solidFill>
                          <a:effectLst/>
                          <a:latin typeface="Tw Cen MT" panose="020B0602020104020603" pitchFamily="34" charset="0"/>
                        </a:rPr>
                        <a:t>Συναρμολόγηση</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marL="346075">
                        <a:spcBef>
                          <a:spcPts val="60"/>
                        </a:spcBef>
                        <a:spcAft>
                          <a:spcPts val="0"/>
                        </a:spcAft>
                      </a:pPr>
                      <a:r>
                        <a:rPr lang="en-US" sz="1200" dirty="0">
                          <a:solidFill>
                            <a:schemeClr val="tx2"/>
                          </a:solidFill>
                          <a:effectLst/>
                          <a:latin typeface="Tw Cen MT" panose="020B0602020104020603" pitchFamily="34" charset="0"/>
                        </a:rPr>
                        <a:t>$35</a:t>
                      </a:r>
                      <a:r>
                        <a:rPr lang="en-US" sz="1200" spc="-10"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ανά</a:t>
                      </a:r>
                      <a:r>
                        <a:rPr lang="en-US" sz="1200" spc="70"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ώρα άμεσης εργασίας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spcBef>
                          <a:spcPts val="60"/>
                        </a:spcBef>
                        <a:spcAft>
                          <a:spcPts val="0"/>
                        </a:spcAft>
                      </a:pPr>
                      <a:r>
                        <a:rPr lang="en-US" sz="1200" dirty="0">
                          <a:solidFill>
                            <a:schemeClr val="tx2"/>
                          </a:solidFill>
                          <a:effectLst/>
                          <a:latin typeface="Tw Cen MT" panose="020B0602020104020603" pitchFamily="34" charset="0"/>
                        </a:rPr>
                        <a:t>10</a:t>
                      </a:r>
                      <a:r>
                        <a:rPr lang="en-US" sz="1200" spc="-15"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ώρες</a:t>
                      </a:r>
                      <a:r>
                        <a:rPr lang="el-GR" sz="1200" baseline="0"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άμεσης εργασίας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86740" algn="ctr">
                        <a:spcBef>
                          <a:spcPts val="60"/>
                        </a:spcBef>
                        <a:spcAft>
                          <a:spcPts val="0"/>
                        </a:spcAft>
                      </a:pPr>
                      <a:r>
                        <a:rPr lang="en-US" sz="1200">
                          <a:solidFill>
                            <a:schemeClr val="tx2"/>
                          </a:solidFill>
                          <a:effectLst/>
                          <a:latin typeface="Tw Cen MT" panose="020B0602020104020603" pitchFamily="34" charset="0"/>
                        </a:rPr>
                        <a:t>350</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1066">
                <a:tc>
                  <a:txBody>
                    <a:bodyPr/>
                    <a:lstStyle/>
                    <a:p>
                      <a:pPr marL="149225">
                        <a:spcBef>
                          <a:spcPts val="60"/>
                        </a:spcBef>
                        <a:spcAft>
                          <a:spcPts val="0"/>
                        </a:spcAft>
                      </a:pPr>
                      <a:r>
                        <a:rPr lang="el-GR" sz="1200" spc="-25" dirty="0" smtClean="0">
                          <a:solidFill>
                            <a:schemeClr val="tx2"/>
                          </a:solidFill>
                          <a:effectLst/>
                          <a:latin typeface="Tw Cen MT" panose="020B0602020104020603" pitchFamily="34" charset="0"/>
                        </a:rPr>
                        <a:t>Συσκευασία και αποστολή</a:t>
                      </a:r>
                      <a:endParaRPr lang="el-GR" sz="1200" spc="-25" dirty="0">
                        <a:solidFill>
                          <a:schemeClr val="tx2"/>
                        </a:solidFill>
                        <a:effectLst/>
                        <a:latin typeface="Tw Cen MT" panose="020B0602020104020603"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marL="346075">
                        <a:spcBef>
                          <a:spcPts val="60"/>
                        </a:spcBef>
                        <a:spcAft>
                          <a:spcPts val="0"/>
                        </a:spcAft>
                      </a:pPr>
                      <a:r>
                        <a:rPr lang="en-US" sz="1200" dirty="0">
                          <a:solidFill>
                            <a:schemeClr val="tx2"/>
                          </a:solidFill>
                          <a:effectLst/>
                          <a:latin typeface="Tw Cen MT" panose="020B0602020104020603" pitchFamily="34" charset="0"/>
                        </a:rPr>
                        <a:t>$10</a:t>
                      </a:r>
                      <a:r>
                        <a:rPr lang="en-US" sz="1200" spc="-10"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ανά μονάδα</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spcBef>
                          <a:spcPts val="60"/>
                        </a:spcBef>
                        <a:spcAft>
                          <a:spcPts val="0"/>
                        </a:spcAft>
                      </a:pPr>
                      <a:r>
                        <a:rPr lang="en-US" sz="1200" dirty="0">
                          <a:solidFill>
                            <a:schemeClr val="tx2"/>
                          </a:solidFill>
                          <a:effectLst/>
                          <a:latin typeface="Tw Cen MT" panose="020B0602020104020603" pitchFamily="34" charset="0"/>
                        </a:rPr>
                        <a:t>100</a:t>
                      </a:r>
                      <a:r>
                        <a:rPr lang="en-US" sz="1200" spc="-10"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μονάδες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04825" algn="ctr">
                        <a:spcBef>
                          <a:spcPts val="60"/>
                        </a:spcBef>
                        <a:spcAft>
                          <a:spcPts val="0"/>
                        </a:spcAft>
                      </a:pPr>
                      <a:r>
                        <a:rPr lang="en-US" sz="1200" dirty="0" smtClean="0">
                          <a:solidFill>
                            <a:schemeClr val="tx2"/>
                          </a:solidFill>
                          <a:effectLst/>
                          <a:latin typeface="Tw Cen MT" panose="020B0602020104020603" pitchFamily="34" charset="0"/>
                        </a:rPr>
                        <a:t>1</a:t>
                      </a:r>
                      <a:r>
                        <a:rPr lang="el-GR" sz="1200" dirty="0" smtClean="0">
                          <a:solidFill>
                            <a:schemeClr val="tx2"/>
                          </a:solidFill>
                          <a:effectLst/>
                          <a:latin typeface="Tw Cen MT" panose="020B0602020104020603" pitchFamily="34" charset="0"/>
                        </a:rPr>
                        <a:t>.</a:t>
                      </a:r>
                      <a:r>
                        <a:rPr lang="en-US" sz="1200" dirty="0" smtClean="0">
                          <a:solidFill>
                            <a:schemeClr val="tx2"/>
                          </a:solidFill>
                          <a:effectLst/>
                          <a:latin typeface="Tw Cen MT" panose="020B0602020104020603" pitchFamily="34" charset="0"/>
                        </a:rPr>
                        <a:t>000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1066">
                <a:tc>
                  <a:txBody>
                    <a:bodyPr/>
                    <a:lstStyle/>
                    <a:p>
                      <a:pPr marL="25400">
                        <a:spcBef>
                          <a:spcPts val="60"/>
                        </a:spcBef>
                        <a:spcAft>
                          <a:spcPts val="0"/>
                        </a:spcAft>
                      </a:pPr>
                      <a:r>
                        <a:rPr lang="el-GR" sz="1200" dirty="0" smtClean="0">
                          <a:solidFill>
                            <a:schemeClr val="tx2"/>
                          </a:solidFill>
                          <a:effectLst/>
                          <a:latin typeface="Tw Cen MT" panose="020B0602020104020603" pitchFamily="34" charset="0"/>
                        </a:rPr>
                        <a:t>Επίπεδο</a:t>
                      </a:r>
                      <a:r>
                        <a:rPr lang="el-GR" sz="1200" baseline="0" dirty="0" smtClean="0">
                          <a:solidFill>
                            <a:schemeClr val="tx2"/>
                          </a:solidFill>
                          <a:effectLst/>
                          <a:latin typeface="Tw Cen MT" panose="020B0602020104020603" pitchFamily="34" charset="0"/>
                        </a:rPr>
                        <a:t> π</a:t>
                      </a:r>
                      <a:r>
                        <a:rPr lang="el-GR" sz="1200" dirty="0" smtClean="0">
                          <a:solidFill>
                            <a:schemeClr val="tx2"/>
                          </a:solidFill>
                          <a:effectLst/>
                          <a:latin typeface="Tw Cen MT" panose="020B0602020104020603" pitchFamily="34" charset="0"/>
                        </a:rPr>
                        <a:t>αρτίδας</a:t>
                      </a:r>
                      <a:r>
                        <a:rPr lang="en-US"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algn="ct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63342">
                <a:tc>
                  <a:txBody>
                    <a:bodyPr/>
                    <a:lstStyle/>
                    <a:p>
                      <a:pPr marL="149225">
                        <a:lnSpc>
                          <a:spcPts val="1000"/>
                        </a:lnSpc>
                        <a:spcBef>
                          <a:spcPts val="60"/>
                        </a:spcBef>
                        <a:spcAft>
                          <a:spcPts val="0"/>
                        </a:spcAft>
                      </a:pPr>
                      <a:r>
                        <a:rPr lang="el-GR" sz="1200" spc="5" dirty="0" smtClean="0">
                          <a:solidFill>
                            <a:schemeClr val="tx2"/>
                          </a:solidFill>
                          <a:effectLst/>
                          <a:latin typeface="Tw Cen MT" panose="020B0602020104020603" pitchFamily="34" charset="0"/>
                        </a:rPr>
                        <a:t>Ρύθμιση</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marL="346075">
                        <a:lnSpc>
                          <a:spcPts val="1000"/>
                        </a:lnSpc>
                        <a:spcBef>
                          <a:spcPts val="60"/>
                        </a:spcBef>
                        <a:spcAft>
                          <a:spcPts val="0"/>
                        </a:spcAft>
                      </a:pPr>
                      <a:r>
                        <a:rPr lang="en-US" sz="1200" dirty="0">
                          <a:solidFill>
                            <a:schemeClr val="tx2"/>
                          </a:solidFill>
                          <a:effectLst/>
                          <a:latin typeface="Tw Cen MT" panose="020B0602020104020603" pitchFamily="34" charset="0"/>
                        </a:rPr>
                        <a:t>$100 </a:t>
                      </a:r>
                      <a:r>
                        <a:rPr lang="el-GR" sz="1200" dirty="0" smtClean="0">
                          <a:solidFill>
                            <a:schemeClr val="tx2"/>
                          </a:solidFill>
                          <a:effectLst/>
                          <a:latin typeface="Tw Cen MT" panose="020B0602020104020603" pitchFamily="34" charset="0"/>
                        </a:rPr>
                        <a:t>ανά</a:t>
                      </a:r>
                      <a:r>
                        <a:rPr lang="en-US" sz="1200" spc="70"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ρύθμιση</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lnSpc>
                          <a:spcPts val="1000"/>
                        </a:lnSpc>
                        <a:spcBef>
                          <a:spcPts val="60"/>
                        </a:spcBef>
                        <a:spcAft>
                          <a:spcPts val="0"/>
                        </a:spcAft>
                      </a:pPr>
                      <a:r>
                        <a:rPr lang="en-US" sz="1200" dirty="0">
                          <a:solidFill>
                            <a:schemeClr val="tx2"/>
                          </a:solidFill>
                          <a:effectLst/>
                          <a:latin typeface="Tw Cen MT" panose="020B0602020104020603" pitchFamily="34" charset="0"/>
                        </a:rPr>
                        <a:t>5</a:t>
                      </a:r>
                      <a:r>
                        <a:rPr lang="en-US" sz="1200" spc="-25"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ρυθμίσεις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86740" algn="ctr">
                        <a:lnSpc>
                          <a:spcPts val="1000"/>
                        </a:lnSpc>
                        <a:spcBef>
                          <a:spcPts val="60"/>
                        </a:spcBef>
                        <a:spcAft>
                          <a:spcPts val="0"/>
                        </a:spcAft>
                      </a:pPr>
                      <a:r>
                        <a:rPr lang="en-US" sz="1200" dirty="0">
                          <a:solidFill>
                            <a:schemeClr val="tx2"/>
                          </a:solidFill>
                          <a:effectLst/>
                          <a:latin typeface="Tw Cen MT" panose="020B0602020104020603" pitchFamily="34" charset="0"/>
                        </a:rPr>
                        <a:t>500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219537">
                <a:tc>
                  <a:txBody>
                    <a:bodyPr/>
                    <a:lstStyle/>
                    <a:p>
                      <a:pPr marL="25400">
                        <a:spcBef>
                          <a:spcPts val="245"/>
                        </a:spcBef>
                        <a:spcAft>
                          <a:spcPts val="0"/>
                        </a:spcAft>
                      </a:pPr>
                      <a:r>
                        <a:rPr lang="el-GR" sz="1200" dirty="0" smtClean="0">
                          <a:solidFill>
                            <a:schemeClr val="tx2"/>
                          </a:solidFill>
                          <a:effectLst/>
                          <a:latin typeface="Tw Cen MT" panose="020B0602020104020603" pitchFamily="34" charset="0"/>
                        </a:rPr>
                        <a:t>Επίπεδο </a:t>
                      </a:r>
                      <a:r>
                        <a:rPr lang="el-GR" sz="1200" spc="-15" dirty="0" smtClean="0">
                          <a:solidFill>
                            <a:schemeClr val="tx2"/>
                          </a:solidFill>
                          <a:effectLst/>
                          <a:latin typeface="Tw Cen MT" panose="020B0602020104020603" pitchFamily="34" charset="0"/>
                        </a:rPr>
                        <a:t>προϊόντος</a:t>
                      </a:r>
                      <a:r>
                        <a:rPr lang="en-US"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algn="ctr">
                        <a:spcAft>
                          <a:spcPts val="0"/>
                        </a:spcAft>
                      </a:pPr>
                      <a:r>
                        <a:rPr lang="en-US" sz="1200" dirty="0">
                          <a:solidFill>
                            <a:schemeClr val="tx2"/>
                          </a:solidFill>
                          <a:effectLst/>
                          <a:latin typeface="Tw Cen MT" panose="020B0602020104020603" pitchFamily="34" charset="0"/>
                        </a:rPr>
                        <a:t> </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1066">
                <a:tc>
                  <a:txBody>
                    <a:bodyPr/>
                    <a:lstStyle/>
                    <a:p>
                      <a:pPr marL="149225">
                        <a:spcBef>
                          <a:spcPts val="60"/>
                        </a:spcBef>
                        <a:spcAft>
                          <a:spcPts val="0"/>
                        </a:spcAft>
                      </a:pPr>
                      <a:r>
                        <a:rPr lang="el-GR" sz="1200" spc="-15" dirty="0" smtClean="0">
                          <a:solidFill>
                            <a:schemeClr val="tx2"/>
                          </a:solidFill>
                          <a:effectLst/>
                          <a:latin typeface="Tw Cen MT" panose="020B0602020104020603" pitchFamily="34" charset="0"/>
                        </a:rPr>
                        <a:t>Σχεδιασμός προϊόντος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marL="346075">
                        <a:spcBef>
                          <a:spcPts val="60"/>
                        </a:spcBef>
                        <a:spcAft>
                          <a:spcPts val="0"/>
                        </a:spcAft>
                      </a:pPr>
                      <a:r>
                        <a:rPr lang="en-US" sz="1200" dirty="0">
                          <a:solidFill>
                            <a:schemeClr val="tx2"/>
                          </a:solidFill>
                          <a:effectLst/>
                          <a:latin typeface="Tw Cen MT" panose="020B0602020104020603" pitchFamily="34" charset="0"/>
                        </a:rPr>
                        <a:t>$60</a:t>
                      </a:r>
                      <a:r>
                        <a:rPr lang="en-US" sz="1200" spc="-10"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ανά</a:t>
                      </a:r>
                      <a:r>
                        <a:rPr lang="en-US" sz="1200" spc="70" dirty="0" smtClean="0">
                          <a:solidFill>
                            <a:schemeClr val="tx2"/>
                          </a:solidFill>
                          <a:effectLst/>
                          <a:latin typeface="Tw Cen MT" panose="020B0602020104020603" pitchFamily="34" charset="0"/>
                        </a:rPr>
                        <a:t> </a:t>
                      </a:r>
                      <a:r>
                        <a:rPr lang="el-GR" sz="1200" spc="0" dirty="0" smtClean="0">
                          <a:solidFill>
                            <a:schemeClr val="tx2"/>
                          </a:solidFill>
                          <a:effectLst/>
                          <a:latin typeface="Tw Cen MT" panose="020B0602020104020603" pitchFamily="34" charset="0"/>
                        </a:rPr>
                        <a:t>ώρα</a:t>
                      </a:r>
                      <a:r>
                        <a:rPr lang="el-GR" sz="1200" spc="0" baseline="0" dirty="0" smtClean="0">
                          <a:solidFill>
                            <a:schemeClr val="tx2"/>
                          </a:solidFill>
                          <a:effectLst/>
                          <a:latin typeface="Tw Cen MT" panose="020B0602020104020603" pitchFamily="34" charset="0"/>
                        </a:rPr>
                        <a:t> μηχανής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spcBef>
                          <a:spcPts val="60"/>
                        </a:spcBef>
                        <a:spcAft>
                          <a:spcPts val="0"/>
                        </a:spcAft>
                      </a:pPr>
                      <a:r>
                        <a:rPr lang="en-US" sz="1200" dirty="0">
                          <a:solidFill>
                            <a:schemeClr val="tx2"/>
                          </a:solidFill>
                          <a:effectLst/>
                          <a:latin typeface="Tw Cen MT" panose="020B0602020104020603" pitchFamily="34" charset="0"/>
                        </a:rPr>
                        <a:t>9</a:t>
                      </a:r>
                      <a:r>
                        <a:rPr lang="en-US" sz="1200" spc="-25" dirty="0">
                          <a:solidFill>
                            <a:schemeClr val="tx2"/>
                          </a:solidFill>
                          <a:effectLst/>
                          <a:latin typeface="Tw Cen MT" panose="020B0602020104020603" pitchFamily="34" charset="0"/>
                        </a:rPr>
                        <a:t> </a:t>
                      </a:r>
                      <a:r>
                        <a:rPr lang="el-GR" sz="1200" spc="0" dirty="0" smtClean="0">
                          <a:solidFill>
                            <a:schemeClr val="tx2"/>
                          </a:solidFill>
                          <a:effectLst/>
                          <a:latin typeface="Tw Cen MT" panose="020B0602020104020603" pitchFamily="34" charset="0"/>
                        </a:rPr>
                        <a:t>ώρες</a:t>
                      </a:r>
                      <a:r>
                        <a:rPr lang="el-GR" sz="1200" spc="0" baseline="0" dirty="0" smtClean="0">
                          <a:solidFill>
                            <a:schemeClr val="tx2"/>
                          </a:solidFill>
                          <a:effectLst/>
                          <a:latin typeface="Tw Cen MT" panose="020B0602020104020603" pitchFamily="34" charset="0"/>
                        </a:rPr>
                        <a:t> μηχανής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86740" algn="ctr">
                        <a:spcBef>
                          <a:spcPts val="60"/>
                        </a:spcBef>
                        <a:spcAft>
                          <a:spcPts val="0"/>
                        </a:spcAft>
                      </a:pPr>
                      <a:r>
                        <a:rPr lang="en-US" sz="1200" dirty="0">
                          <a:solidFill>
                            <a:schemeClr val="tx2"/>
                          </a:solidFill>
                          <a:effectLst/>
                          <a:latin typeface="Tw Cen MT" panose="020B0602020104020603" pitchFamily="34" charset="0"/>
                        </a:rPr>
                        <a:t>540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63342">
                <a:tc>
                  <a:txBody>
                    <a:bodyPr/>
                    <a:lstStyle/>
                    <a:p>
                      <a:pPr marL="149225">
                        <a:lnSpc>
                          <a:spcPts val="1000"/>
                        </a:lnSpc>
                        <a:spcBef>
                          <a:spcPts val="60"/>
                        </a:spcBef>
                        <a:spcAft>
                          <a:spcPts val="0"/>
                        </a:spcAft>
                      </a:pPr>
                      <a:r>
                        <a:rPr lang="el-GR" sz="1200" spc="-15" dirty="0" smtClean="0">
                          <a:solidFill>
                            <a:schemeClr val="tx2"/>
                          </a:solidFill>
                          <a:effectLst/>
                          <a:latin typeface="Tw Cen MT" panose="020B0602020104020603" pitchFamily="34" charset="0"/>
                        </a:rPr>
                        <a:t>Προσομοίωση προϊόντος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marL="346075">
                        <a:lnSpc>
                          <a:spcPts val="1000"/>
                        </a:lnSpc>
                        <a:spcBef>
                          <a:spcPts val="60"/>
                        </a:spcBef>
                        <a:spcAft>
                          <a:spcPts val="0"/>
                        </a:spcAft>
                      </a:pPr>
                      <a:r>
                        <a:rPr lang="en-US" sz="1200" dirty="0">
                          <a:solidFill>
                            <a:schemeClr val="tx2"/>
                          </a:solidFill>
                          <a:effectLst/>
                          <a:latin typeface="Tw Cen MT" panose="020B0602020104020603" pitchFamily="34" charset="0"/>
                        </a:rPr>
                        <a:t>$30</a:t>
                      </a:r>
                      <a:r>
                        <a:rPr lang="en-US" sz="1200" spc="-10" dirty="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ανά</a:t>
                      </a:r>
                      <a:r>
                        <a:rPr lang="en-US" sz="1200" spc="70" dirty="0" smtClean="0">
                          <a:solidFill>
                            <a:schemeClr val="tx2"/>
                          </a:solidFill>
                          <a:effectLst/>
                          <a:latin typeface="Tw Cen MT" panose="020B0602020104020603" pitchFamily="34" charset="0"/>
                        </a:rPr>
                        <a:t> </a:t>
                      </a:r>
                      <a:r>
                        <a:rPr lang="el-GR" sz="1200" spc="-5" dirty="0" smtClean="0">
                          <a:solidFill>
                            <a:schemeClr val="tx2"/>
                          </a:solidFill>
                          <a:effectLst/>
                          <a:latin typeface="Tw Cen MT" panose="020B0602020104020603" pitchFamily="34" charset="0"/>
                        </a:rPr>
                        <a:t>ώρα</a:t>
                      </a:r>
                      <a:r>
                        <a:rPr lang="el-GR" sz="1200" spc="-5" baseline="0" dirty="0" smtClean="0">
                          <a:solidFill>
                            <a:schemeClr val="tx2"/>
                          </a:solidFill>
                          <a:effectLst/>
                          <a:latin typeface="Tw Cen MT" panose="020B0602020104020603" pitchFamily="34" charset="0"/>
                        </a:rPr>
                        <a:t> δοκιμών</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231775">
                        <a:lnSpc>
                          <a:spcPts val="1000"/>
                        </a:lnSpc>
                        <a:spcBef>
                          <a:spcPts val="60"/>
                        </a:spcBef>
                        <a:spcAft>
                          <a:spcPts val="0"/>
                        </a:spcAft>
                      </a:pPr>
                      <a:r>
                        <a:rPr lang="en-US" sz="1200" dirty="0">
                          <a:solidFill>
                            <a:schemeClr val="tx2"/>
                          </a:solidFill>
                          <a:effectLst/>
                          <a:latin typeface="Tw Cen MT" panose="020B0602020104020603" pitchFamily="34" charset="0"/>
                        </a:rPr>
                        <a:t>3</a:t>
                      </a:r>
                      <a:r>
                        <a:rPr lang="en-US" sz="1200" spc="-25" dirty="0">
                          <a:solidFill>
                            <a:schemeClr val="tx2"/>
                          </a:solidFill>
                          <a:effectLst/>
                          <a:latin typeface="Tw Cen MT" panose="020B0602020104020603" pitchFamily="34" charset="0"/>
                        </a:rPr>
                        <a:t> </a:t>
                      </a:r>
                      <a:r>
                        <a:rPr lang="el-GR" sz="1200" spc="-5" dirty="0" smtClean="0">
                          <a:solidFill>
                            <a:schemeClr val="tx2"/>
                          </a:solidFill>
                          <a:effectLst/>
                          <a:latin typeface="Tw Cen MT" panose="020B0602020104020603" pitchFamily="34" charset="0"/>
                        </a:rPr>
                        <a:t>ώρες δοκιμών</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R="187325" algn="ctr">
                        <a:lnSpc>
                          <a:spcPts val="1000"/>
                        </a:lnSpc>
                        <a:spcBef>
                          <a:spcPts val="60"/>
                        </a:spcBef>
                        <a:spcAft>
                          <a:spcPts val="0"/>
                        </a:spcAft>
                      </a:pPr>
                      <a:r>
                        <a:rPr lang="el-GR" sz="1200" b="0" dirty="0" smtClean="0">
                          <a:solidFill>
                            <a:schemeClr val="tx2"/>
                          </a:solidFill>
                          <a:effectLst/>
                          <a:latin typeface="Tw Cen MT" panose="020B0602020104020603" pitchFamily="34" charset="0"/>
                          <a:ea typeface="Times New Roman" panose="02020603050405020304" pitchFamily="18" charset="0"/>
                        </a:rPr>
                        <a:t>                    90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219537">
                <a:tc>
                  <a:txBody>
                    <a:bodyPr/>
                    <a:lstStyle/>
                    <a:p>
                      <a:pPr marL="25400">
                        <a:spcBef>
                          <a:spcPts val="245"/>
                        </a:spcBef>
                        <a:spcAft>
                          <a:spcPts val="0"/>
                        </a:spcAft>
                      </a:pPr>
                      <a:r>
                        <a:rPr lang="el-GR" sz="1200" dirty="0" smtClean="0">
                          <a:solidFill>
                            <a:schemeClr val="tx2"/>
                          </a:solidFill>
                          <a:effectLst/>
                          <a:latin typeface="Tw Cen MT" panose="020B0602020104020603" pitchFamily="34" charset="0"/>
                        </a:rPr>
                        <a:t>Επίπεδο εγκατάστασης</a:t>
                      </a:r>
                      <a:r>
                        <a:rPr lang="en-US"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gridSpan="2">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algn="ctr">
                        <a:spcAft>
                          <a:spcPts val="0"/>
                        </a:spcAft>
                      </a:pPr>
                      <a:r>
                        <a:rPr lang="en-US" sz="1200" dirty="0">
                          <a:solidFill>
                            <a:schemeClr val="tx2"/>
                          </a:solidFill>
                          <a:effectLst/>
                          <a:latin typeface="Tw Cen MT" panose="020B0602020104020603" pitchFamily="34" charset="0"/>
                        </a:rPr>
                        <a:t> </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8969">
                <a:tc gridSpan="2">
                  <a:txBody>
                    <a:bodyPr/>
                    <a:lstStyle/>
                    <a:p>
                      <a:pPr marL="149225">
                        <a:spcBef>
                          <a:spcPts val="60"/>
                        </a:spcBef>
                        <a:spcAft>
                          <a:spcPts val="0"/>
                        </a:spcAft>
                      </a:pPr>
                      <a:r>
                        <a:rPr lang="el-GR" sz="1200" dirty="0" smtClean="0">
                          <a:solidFill>
                            <a:schemeClr val="tx2"/>
                          </a:solidFill>
                          <a:effectLst/>
                          <a:latin typeface="Tw Cen MT" panose="020B0602020104020603" pitchFamily="34" charset="0"/>
                        </a:rPr>
                        <a:t>Κατοχή κτηρίου</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a:txBody>
                    <a:bodyPr/>
                    <a:lstStyle/>
                    <a:p>
                      <a:pPr marL="149225" marR="0" lvl="0" indent="0" algn="l" defTabSz="457200" rtl="0" eaLnBrk="1" fontAlgn="auto" latinLnBrk="0" hangingPunct="1">
                        <a:lnSpc>
                          <a:spcPct val="100000"/>
                        </a:lnSpc>
                        <a:spcBef>
                          <a:spcPts val="60"/>
                        </a:spcBef>
                        <a:spcAft>
                          <a:spcPts val="0"/>
                        </a:spcAft>
                        <a:buClrTx/>
                        <a:buSzTx/>
                        <a:buFontTx/>
                        <a:buNone/>
                        <a:tabLst/>
                        <a:defRPr/>
                      </a:pPr>
                      <a:r>
                        <a:rPr lang="en-US" sz="1200" dirty="0" smtClean="0">
                          <a:solidFill>
                            <a:schemeClr val="tx2"/>
                          </a:solidFill>
                          <a:effectLst/>
                          <a:latin typeface="Tw Cen MT" panose="020B0602020104020603" pitchFamily="34" charset="0"/>
                        </a:rPr>
                        <a:t>200%</a:t>
                      </a:r>
                      <a:r>
                        <a:rPr lang="en-US" sz="1200" spc="-55" dirty="0" smtClean="0">
                          <a:solidFill>
                            <a:schemeClr val="tx2"/>
                          </a:solidFill>
                          <a:effectLst/>
                          <a:latin typeface="Tw Cen MT" panose="020B0602020104020603" pitchFamily="34" charset="0"/>
                        </a:rPr>
                        <a:t> </a:t>
                      </a:r>
                      <a:r>
                        <a:rPr lang="el-GR" sz="1200" spc="0" dirty="0" smtClean="0">
                          <a:solidFill>
                            <a:schemeClr val="tx2"/>
                          </a:solidFill>
                          <a:effectLst/>
                          <a:latin typeface="Tw Cen MT" panose="020B0602020104020603" pitchFamily="34" charset="0"/>
                        </a:rPr>
                        <a:t>του</a:t>
                      </a:r>
                      <a:r>
                        <a:rPr lang="el-GR" sz="1200" spc="0" baseline="0" dirty="0" smtClean="0">
                          <a:solidFill>
                            <a:schemeClr val="tx2"/>
                          </a:solidFill>
                          <a:effectLst/>
                          <a:latin typeface="Tw Cen MT" panose="020B0602020104020603" pitchFamily="34" charset="0"/>
                        </a:rPr>
                        <a:t> κόστους εργασίας συναρμολόγησης</a:t>
                      </a:r>
                      <a:endParaRPr lang="en-US" sz="1200" b="0" dirty="0" smtClean="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149225" marR="0" lvl="0" indent="0" algn="l" defTabSz="457200" rtl="0" eaLnBrk="1" fontAlgn="auto" latinLnBrk="0" hangingPunct="1">
                        <a:lnSpc>
                          <a:spcPct val="100000"/>
                        </a:lnSpc>
                        <a:spcBef>
                          <a:spcPts val="60"/>
                        </a:spcBef>
                        <a:spcAft>
                          <a:spcPts val="0"/>
                        </a:spcAft>
                        <a:buClrTx/>
                        <a:buSzTx/>
                        <a:buFontTx/>
                        <a:buNone/>
                        <a:tabLst/>
                        <a:defRPr/>
                      </a:pPr>
                      <a:r>
                        <a:rPr lang="en-US" sz="1200" dirty="0">
                          <a:solidFill>
                            <a:schemeClr val="tx2"/>
                          </a:solidFill>
                          <a:effectLst/>
                          <a:latin typeface="Tw Cen MT" panose="020B0602020104020603" pitchFamily="34" charset="0"/>
                        </a:rPr>
                        <a:t>$350 </a:t>
                      </a:r>
                      <a:r>
                        <a:rPr lang="el-GR" sz="1200" spc="0" dirty="0" smtClean="0">
                          <a:solidFill>
                            <a:schemeClr val="tx2"/>
                          </a:solidFill>
                          <a:effectLst/>
                          <a:latin typeface="Tw Cen MT" panose="020B0602020104020603" pitchFamily="34" charset="0"/>
                        </a:rPr>
                        <a:t>του</a:t>
                      </a:r>
                      <a:r>
                        <a:rPr lang="el-GR" sz="1200" spc="0" baseline="0" dirty="0" smtClean="0">
                          <a:solidFill>
                            <a:schemeClr val="tx2"/>
                          </a:solidFill>
                          <a:effectLst/>
                          <a:latin typeface="Tw Cen MT" panose="020B0602020104020603" pitchFamily="34" charset="0"/>
                        </a:rPr>
                        <a:t> κόστους εργασίας συναρμολόγησης</a:t>
                      </a:r>
                      <a:endParaRPr lang="en-US" sz="1200" b="0" dirty="0" smtClean="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86740" algn="ctr">
                        <a:spcBef>
                          <a:spcPts val="60"/>
                        </a:spcBef>
                        <a:spcAft>
                          <a:spcPts val="0"/>
                        </a:spcAft>
                      </a:pPr>
                      <a:r>
                        <a:rPr lang="en-US" sz="1200" dirty="0">
                          <a:solidFill>
                            <a:schemeClr val="tx2"/>
                          </a:solidFill>
                          <a:effectLst/>
                          <a:latin typeface="Tw Cen MT" panose="020B0602020104020603" pitchFamily="34" charset="0"/>
                        </a:rPr>
                        <a:t>700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385876">
                <a:tc gridSpan="3">
                  <a:txBody>
                    <a:bodyPr/>
                    <a:lstStyle/>
                    <a:p>
                      <a:pPr marL="25400">
                        <a:spcBef>
                          <a:spcPts val="35"/>
                        </a:spcBef>
                        <a:spcAft>
                          <a:spcPts val="0"/>
                        </a:spcAft>
                      </a:pPr>
                      <a:r>
                        <a:rPr lang="el-GR" sz="1200" spc="-65" dirty="0" smtClean="0">
                          <a:solidFill>
                            <a:schemeClr val="tx2"/>
                          </a:solidFill>
                          <a:effectLst/>
                          <a:latin typeface="Tw Cen MT" panose="020B0602020104020603" pitchFamily="34" charset="0"/>
                        </a:rPr>
                        <a:t>Συνολικά </a:t>
                      </a:r>
                      <a:r>
                        <a:rPr lang="el-GR" sz="1200" spc="-5" dirty="0" smtClean="0">
                          <a:solidFill>
                            <a:schemeClr val="tx2"/>
                          </a:solidFill>
                          <a:effectLst/>
                          <a:latin typeface="Tw Cen MT" panose="020B0602020104020603" pitchFamily="34" charset="0"/>
                        </a:rPr>
                        <a:t>κόστη</a:t>
                      </a:r>
                      <a:r>
                        <a:rPr lang="en-US" sz="1200" spc="65" dirty="0" smtClean="0">
                          <a:solidFill>
                            <a:schemeClr val="tx2"/>
                          </a:solidFill>
                          <a:effectLst/>
                          <a:latin typeface="Tw Cen MT" panose="020B0602020104020603" pitchFamily="34" charset="0"/>
                        </a:rPr>
                        <a:t> </a:t>
                      </a:r>
                      <a:r>
                        <a:rPr lang="el-GR" sz="1200" spc="65" dirty="0" smtClean="0">
                          <a:solidFill>
                            <a:schemeClr val="tx2"/>
                          </a:solidFill>
                          <a:effectLst/>
                          <a:latin typeface="Tw Cen MT" panose="020B0602020104020603" pitchFamily="34" charset="0"/>
                        </a:rPr>
                        <a:t>δραστηριότητας</a:t>
                      </a:r>
                      <a:r>
                        <a:rPr lang="el-GR" sz="1200" spc="65" baseline="0" dirty="0" smtClean="0">
                          <a:solidFill>
                            <a:schemeClr val="tx2"/>
                          </a:solidFill>
                          <a:effectLst/>
                          <a:latin typeface="Tw Cen MT" panose="020B0602020104020603" pitchFamily="34" charset="0"/>
                        </a:rPr>
                        <a:t> που </a:t>
                      </a:r>
                      <a:r>
                        <a:rPr lang="el-GR" sz="1200" dirty="0" smtClean="0">
                          <a:solidFill>
                            <a:schemeClr val="tx2"/>
                          </a:solidFill>
                          <a:effectLst/>
                          <a:latin typeface="Tw Cen MT" panose="020B0602020104020603" pitchFamily="34" charset="0"/>
                        </a:rPr>
                        <a:t>κατανέμονται στην παραγγελία</a:t>
                      </a:r>
                      <a:endParaRPr lang="en-US" sz="1200" dirty="0">
                        <a:solidFill>
                          <a:schemeClr val="tx2"/>
                        </a:solidFill>
                        <a:effectLst/>
                        <a:latin typeface="Tw Cen MT" panose="020B0602020104020603" pitchFamily="34" charset="0"/>
                      </a:endParaRPr>
                    </a:p>
                    <a:p>
                      <a:pPr marL="25400">
                        <a:spcBef>
                          <a:spcPts val="235"/>
                        </a:spcBef>
                        <a:spcAft>
                          <a:spcPts val="0"/>
                        </a:spcAft>
                      </a:pPr>
                      <a:r>
                        <a:rPr lang="el-GR" sz="1200" spc="-65" dirty="0" smtClean="0">
                          <a:solidFill>
                            <a:schemeClr val="tx2"/>
                          </a:solidFill>
                          <a:effectLst/>
                          <a:latin typeface="Tw Cen MT" panose="020B0602020104020603" pitchFamily="34" charset="0"/>
                        </a:rPr>
                        <a:t>Συνολικές μονάδες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445770" algn="ctr">
                        <a:spcBef>
                          <a:spcPts val="60"/>
                        </a:spcBef>
                        <a:spcAft>
                          <a:spcPts val="0"/>
                        </a:spcAft>
                      </a:pPr>
                      <a:r>
                        <a:rPr lang="en-US" sz="1200" dirty="0" smtClean="0">
                          <a:solidFill>
                            <a:schemeClr val="tx2"/>
                          </a:solidFill>
                          <a:effectLst/>
                          <a:latin typeface="Tw Cen MT" panose="020B0602020104020603" pitchFamily="34" charset="0"/>
                        </a:rPr>
                        <a:t>3</a:t>
                      </a:r>
                      <a:r>
                        <a:rPr lang="el-GR" sz="1200" dirty="0" smtClean="0">
                          <a:solidFill>
                            <a:schemeClr val="tx2"/>
                          </a:solidFill>
                          <a:effectLst/>
                          <a:latin typeface="Tw Cen MT" panose="020B0602020104020603" pitchFamily="34" charset="0"/>
                        </a:rPr>
                        <a:t>.</a:t>
                      </a:r>
                      <a:r>
                        <a:rPr lang="en-US" sz="1200" dirty="0" smtClean="0">
                          <a:solidFill>
                            <a:schemeClr val="tx2"/>
                          </a:solidFill>
                          <a:effectLst/>
                          <a:latin typeface="Tw Cen MT" panose="020B0602020104020603" pitchFamily="34" charset="0"/>
                        </a:rPr>
                        <a:t>980</a:t>
                      </a:r>
                      <a:r>
                        <a:rPr lang="el-GR" sz="1200" dirty="0" smtClean="0">
                          <a:solidFill>
                            <a:schemeClr val="tx2"/>
                          </a:solidFill>
                          <a:effectLst/>
                          <a:latin typeface="Tw Cen MT" panose="020B0602020104020603" pitchFamily="34" charset="0"/>
                        </a:rPr>
                        <a:t>$</a:t>
                      </a:r>
                      <a:endParaRPr lang="en-US" sz="1200" dirty="0">
                        <a:solidFill>
                          <a:schemeClr val="tx2"/>
                        </a:solidFill>
                        <a:effectLst/>
                        <a:latin typeface="Tw Cen MT" panose="020B0602020104020603" pitchFamily="34" charset="0"/>
                      </a:endParaRPr>
                    </a:p>
                    <a:p>
                      <a:pPr marL="434340" algn="ctr">
                        <a:spcBef>
                          <a:spcPts val="265"/>
                        </a:spcBef>
                        <a:spcAft>
                          <a:spcPts val="0"/>
                        </a:spcAft>
                      </a:pPr>
                      <a:r>
                        <a:rPr lang="en-US" sz="1200" dirty="0" smtClean="0">
                          <a:solidFill>
                            <a:schemeClr val="tx2"/>
                          </a:solidFill>
                          <a:effectLst/>
                          <a:latin typeface="Tw Cen MT" panose="020B0602020104020603" pitchFamily="34" charset="0"/>
                        </a:rPr>
                        <a:t>÷100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329585">
                <a:tc gridSpan="3">
                  <a:txBody>
                    <a:bodyPr/>
                    <a:lstStyle/>
                    <a:p>
                      <a:pPr marL="25400">
                        <a:spcBef>
                          <a:spcPts val="60"/>
                        </a:spcBef>
                        <a:spcAft>
                          <a:spcPts val="0"/>
                        </a:spcAft>
                      </a:pPr>
                      <a:r>
                        <a:rPr lang="el-GR" sz="1200" spc="-5" dirty="0" smtClean="0">
                          <a:solidFill>
                            <a:schemeClr val="tx2"/>
                          </a:solidFill>
                          <a:effectLst/>
                          <a:latin typeface="Tw Cen MT" panose="020B0602020104020603" pitchFamily="34" charset="0"/>
                        </a:rPr>
                        <a:t>Κόστη</a:t>
                      </a:r>
                      <a:r>
                        <a:rPr lang="en-US" sz="1200" spc="65" dirty="0" smtClean="0">
                          <a:solidFill>
                            <a:schemeClr val="tx2"/>
                          </a:solidFill>
                          <a:effectLst/>
                          <a:latin typeface="Tw Cen MT" panose="020B0602020104020603" pitchFamily="34" charset="0"/>
                        </a:rPr>
                        <a:t> </a:t>
                      </a:r>
                      <a:r>
                        <a:rPr lang="el-GR" sz="1200" spc="-10" dirty="0" smtClean="0">
                          <a:solidFill>
                            <a:schemeClr val="tx2"/>
                          </a:solidFill>
                          <a:effectLst/>
                          <a:latin typeface="Tw Cen MT" panose="020B0602020104020603" pitchFamily="34" charset="0"/>
                        </a:rPr>
                        <a:t>δραστηριότητας</a:t>
                      </a:r>
                      <a:r>
                        <a:rPr lang="en-US" sz="1200" spc="-5"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ανά μονάδα</a:t>
                      </a:r>
                      <a:r>
                        <a:rPr lang="en-US" sz="1200" spc="65" dirty="0" smtClean="0">
                          <a:solidFill>
                            <a:schemeClr val="tx2"/>
                          </a:solidFill>
                          <a:effectLst/>
                          <a:latin typeface="Tw Cen MT" panose="020B0602020104020603" pitchFamily="34" charset="0"/>
                        </a:rPr>
                        <a:t> </a:t>
                      </a:r>
                      <a:r>
                        <a:rPr lang="en-US" sz="1200" dirty="0" smtClean="0">
                          <a:solidFill>
                            <a:schemeClr val="tx2"/>
                          </a:solidFill>
                          <a:effectLst/>
                          <a:latin typeface="Tw Cen MT" panose="020B0602020104020603" pitchFamily="34" charset="0"/>
                        </a:rPr>
                        <a:t>(</a:t>
                      </a:r>
                      <a:r>
                        <a:rPr lang="el-GR" sz="1200" spc="-5" dirty="0" smtClean="0">
                          <a:solidFill>
                            <a:schemeClr val="tx2"/>
                          </a:solidFill>
                          <a:effectLst/>
                          <a:latin typeface="Tw Cen MT" panose="020B0602020104020603" pitchFamily="34" charset="0"/>
                        </a:rPr>
                        <a:t>συνολικά κόστη </a:t>
                      </a:r>
                      <a:r>
                        <a:rPr lang="el-GR" sz="1200" spc="-10" dirty="0" smtClean="0">
                          <a:solidFill>
                            <a:schemeClr val="tx2"/>
                          </a:solidFill>
                          <a:effectLst/>
                          <a:latin typeface="Tw Cen MT" panose="020B0602020104020603" pitchFamily="34" charset="0"/>
                        </a:rPr>
                        <a:t>δραστηριότητας</a:t>
                      </a:r>
                      <a:r>
                        <a:rPr lang="en-US" sz="1200" spc="-5" dirty="0" smtClean="0">
                          <a:solidFill>
                            <a:schemeClr val="tx2"/>
                          </a:solidFill>
                          <a:effectLst/>
                          <a:latin typeface="Tw Cen MT" panose="020B0602020104020603" pitchFamily="34" charset="0"/>
                        </a:rPr>
                        <a:t> </a:t>
                      </a:r>
                      <a:r>
                        <a:rPr lang="el-GR" sz="1200" spc="65" dirty="0" smtClean="0">
                          <a:solidFill>
                            <a:schemeClr val="tx2"/>
                          </a:solidFill>
                          <a:effectLst/>
                          <a:latin typeface="Tw Cen MT" panose="020B0602020104020603" pitchFamily="34" charset="0"/>
                        </a:rPr>
                        <a:t>+</a:t>
                      </a:r>
                      <a:r>
                        <a:rPr lang="el-GR" sz="1200" spc="65" baseline="0" dirty="0" smtClean="0">
                          <a:solidFill>
                            <a:schemeClr val="tx2"/>
                          </a:solidFill>
                          <a:effectLst/>
                          <a:latin typeface="Tw Cen MT" panose="020B0602020104020603" pitchFamily="34" charset="0"/>
                        </a:rPr>
                        <a:t> </a:t>
                      </a:r>
                      <a:r>
                        <a:rPr lang="el-GR" sz="1200" spc="-5" dirty="0" smtClean="0">
                          <a:solidFill>
                            <a:schemeClr val="tx2"/>
                          </a:solidFill>
                          <a:effectLst/>
                          <a:latin typeface="Tw Cen MT" panose="020B0602020104020603" pitchFamily="34" charset="0"/>
                        </a:rPr>
                        <a:t>συνολικές μονάδες</a:t>
                      </a:r>
                      <a:r>
                        <a:rPr lang="en-US"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445770" algn="ctr">
                        <a:spcBef>
                          <a:spcPts val="60"/>
                        </a:spcBef>
                        <a:spcAft>
                          <a:spcPts val="0"/>
                        </a:spcAft>
                      </a:pPr>
                      <a:r>
                        <a:rPr lang="en-US" sz="1200" dirty="0" smtClean="0">
                          <a:solidFill>
                            <a:schemeClr val="tx2"/>
                          </a:solidFill>
                          <a:effectLst/>
                          <a:latin typeface="Tw Cen MT" panose="020B0602020104020603" pitchFamily="34" charset="0"/>
                        </a:rPr>
                        <a:t>39.80</a:t>
                      </a:r>
                      <a:r>
                        <a:rPr lang="el-GR"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79826">
                <a:tc gridSpan="3">
                  <a:txBody>
                    <a:bodyPr/>
                    <a:lstStyle/>
                    <a:p>
                      <a:pPr marL="25400">
                        <a:lnSpc>
                          <a:spcPts val="1000"/>
                        </a:lnSpc>
                        <a:spcAft>
                          <a:spcPts val="0"/>
                        </a:spcAft>
                      </a:pPr>
                      <a:r>
                        <a:rPr lang="el-GR" sz="1200" b="1" spc="-15" dirty="0" smtClean="0">
                          <a:solidFill>
                            <a:schemeClr val="tx2"/>
                          </a:solidFill>
                          <a:effectLst/>
                          <a:latin typeface="Tw Cen MT" panose="020B0602020104020603" pitchFamily="34" charset="0"/>
                        </a:rPr>
                        <a:t>Σύνοψη κόστους</a:t>
                      </a:r>
                      <a:r>
                        <a:rPr lang="en-US" sz="1200" b="1" dirty="0" smtClean="0">
                          <a:solidFill>
                            <a:schemeClr val="tx2"/>
                          </a:solidFill>
                          <a:effectLst/>
                          <a:latin typeface="Tw Cen MT" panose="020B0602020104020603" pitchFamily="34" charset="0"/>
                        </a:rPr>
                        <a:t>:</a:t>
                      </a:r>
                      <a:endParaRPr lang="en-US" sz="1200" b="1"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algn="ctr">
                        <a:spcAft>
                          <a:spcPts val="0"/>
                        </a:spcAft>
                      </a:pPr>
                      <a:r>
                        <a:rPr lang="en-US" sz="1200" dirty="0">
                          <a:solidFill>
                            <a:schemeClr val="tx2"/>
                          </a:solidFill>
                          <a:effectLst/>
                          <a:latin typeface="Tw Cen MT" panose="020B0602020104020603" pitchFamily="34" charset="0"/>
                        </a:rPr>
                        <a:t> </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1815">
                <a:tc gridSpan="3">
                  <a:txBody>
                    <a:bodyPr/>
                    <a:lstStyle/>
                    <a:p>
                      <a:pPr marL="149225">
                        <a:spcBef>
                          <a:spcPts val="60"/>
                        </a:spcBef>
                        <a:spcAft>
                          <a:spcPts val="0"/>
                        </a:spcAft>
                      </a:pPr>
                      <a:r>
                        <a:rPr lang="el-GR" sz="1200" dirty="0" smtClean="0">
                          <a:solidFill>
                            <a:schemeClr val="tx2"/>
                          </a:solidFill>
                          <a:effectLst/>
                          <a:latin typeface="Tw Cen MT" panose="020B0602020104020603" pitchFamily="34" charset="0"/>
                        </a:rPr>
                        <a:t>Άμεσα υλικά</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445770" algn="ctr">
                        <a:spcBef>
                          <a:spcPts val="60"/>
                        </a:spcBef>
                        <a:spcAft>
                          <a:spcPts val="0"/>
                        </a:spcAft>
                      </a:pPr>
                      <a:r>
                        <a:rPr lang="en-US" sz="1200" dirty="0" smtClean="0">
                          <a:solidFill>
                            <a:schemeClr val="tx2"/>
                          </a:solidFill>
                          <a:effectLst/>
                          <a:latin typeface="Tw Cen MT" panose="020B0602020104020603" pitchFamily="34" charset="0"/>
                        </a:rPr>
                        <a:t>2</a:t>
                      </a:r>
                      <a:r>
                        <a:rPr lang="el-GR" sz="1200" dirty="0" smtClean="0">
                          <a:solidFill>
                            <a:schemeClr val="tx2"/>
                          </a:solidFill>
                          <a:effectLst/>
                          <a:latin typeface="Tw Cen MT" panose="020B0602020104020603" pitchFamily="34" charset="0"/>
                        </a:rPr>
                        <a:t>.</a:t>
                      </a:r>
                      <a:r>
                        <a:rPr lang="en-US" sz="1200" dirty="0" smtClean="0">
                          <a:solidFill>
                            <a:schemeClr val="tx2"/>
                          </a:solidFill>
                          <a:effectLst/>
                          <a:latin typeface="Tw Cen MT" panose="020B0602020104020603" pitchFamily="34" charset="0"/>
                        </a:rPr>
                        <a:t>000</a:t>
                      </a:r>
                      <a:r>
                        <a:rPr lang="el-GR"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1066">
                <a:tc gridSpan="3">
                  <a:txBody>
                    <a:bodyPr/>
                    <a:lstStyle/>
                    <a:p>
                      <a:pPr marL="149225">
                        <a:spcBef>
                          <a:spcPts val="60"/>
                        </a:spcBef>
                        <a:spcAft>
                          <a:spcPts val="0"/>
                        </a:spcAft>
                      </a:pPr>
                      <a:r>
                        <a:rPr lang="el-GR" sz="1200" spc="-15" dirty="0" smtClean="0">
                          <a:solidFill>
                            <a:schemeClr val="tx2"/>
                          </a:solidFill>
                          <a:effectLst/>
                          <a:latin typeface="Tw Cen MT" panose="020B0602020104020603" pitchFamily="34" charset="0"/>
                        </a:rPr>
                        <a:t>Αγορασμένα </a:t>
                      </a:r>
                      <a:r>
                        <a:rPr lang="el-GR" sz="1200" dirty="0" smtClean="0">
                          <a:solidFill>
                            <a:schemeClr val="tx2"/>
                          </a:solidFill>
                          <a:effectLst/>
                          <a:latin typeface="Tw Cen MT" panose="020B0602020104020603" pitchFamily="34" charset="0"/>
                        </a:rPr>
                        <a:t>εξαρτήματα</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04825" algn="ctr">
                        <a:spcBef>
                          <a:spcPts val="60"/>
                        </a:spcBef>
                        <a:spcAft>
                          <a:spcPts val="0"/>
                        </a:spcAft>
                      </a:pPr>
                      <a:r>
                        <a:rPr lang="en-US" sz="1200" dirty="0" smtClean="0">
                          <a:solidFill>
                            <a:schemeClr val="tx2"/>
                          </a:solidFill>
                          <a:effectLst/>
                          <a:latin typeface="Tw Cen MT" panose="020B0602020104020603" pitchFamily="34" charset="0"/>
                        </a:rPr>
                        <a:t>1</a:t>
                      </a:r>
                      <a:r>
                        <a:rPr lang="el-GR" sz="1200" dirty="0" smtClean="0">
                          <a:solidFill>
                            <a:schemeClr val="tx2"/>
                          </a:solidFill>
                          <a:effectLst/>
                          <a:latin typeface="Tw Cen MT" panose="020B0602020104020603" pitchFamily="34" charset="0"/>
                        </a:rPr>
                        <a:t>.</a:t>
                      </a:r>
                      <a:r>
                        <a:rPr lang="en-US" sz="1200" dirty="0" smtClean="0">
                          <a:solidFill>
                            <a:schemeClr val="tx2"/>
                          </a:solidFill>
                          <a:effectLst/>
                          <a:latin typeface="Tw Cen MT" panose="020B0602020104020603" pitchFamily="34" charset="0"/>
                        </a:rPr>
                        <a:t>000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94811">
                <a:tc gridSpan="3">
                  <a:txBody>
                    <a:bodyPr/>
                    <a:lstStyle/>
                    <a:p>
                      <a:pPr marL="149225">
                        <a:spcBef>
                          <a:spcPts val="60"/>
                        </a:spcBef>
                        <a:spcAft>
                          <a:spcPts val="0"/>
                        </a:spcAft>
                      </a:pPr>
                      <a:r>
                        <a:rPr lang="el-GR" sz="1200" spc="-5" dirty="0" smtClean="0">
                          <a:solidFill>
                            <a:schemeClr val="tx2"/>
                          </a:solidFill>
                          <a:effectLst/>
                          <a:latin typeface="Tw Cen MT" panose="020B0602020104020603" pitchFamily="34" charset="0"/>
                        </a:rPr>
                        <a:t>Κόστη </a:t>
                      </a:r>
                      <a:r>
                        <a:rPr lang="el-GR" sz="1200" spc="-10" dirty="0" smtClean="0">
                          <a:solidFill>
                            <a:schemeClr val="tx2"/>
                          </a:solidFill>
                          <a:effectLst/>
                          <a:latin typeface="Tw Cen MT" panose="020B0602020104020603" pitchFamily="34" charset="0"/>
                        </a:rPr>
                        <a:t>δραστηριότητα</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504825" algn="ctr">
                        <a:spcBef>
                          <a:spcPts val="60"/>
                        </a:spcBef>
                        <a:spcAft>
                          <a:spcPts val="0"/>
                        </a:spcAft>
                      </a:pPr>
                      <a:r>
                        <a:rPr lang="en-US" sz="1200" dirty="0" smtClean="0">
                          <a:solidFill>
                            <a:schemeClr val="tx2"/>
                          </a:solidFill>
                          <a:effectLst/>
                          <a:latin typeface="Tw Cen MT" panose="020B0602020104020603" pitchFamily="34" charset="0"/>
                        </a:rPr>
                        <a:t>3</a:t>
                      </a:r>
                      <a:r>
                        <a:rPr lang="el-GR" sz="1200" dirty="0" smtClean="0">
                          <a:solidFill>
                            <a:schemeClr val="tx2"/>
                          </a:solidFill>
                          <a:effectLst/>
                          <a:latin typeface="Tw Cen MT" panose="020B0602020104020603" pitchFamily="34" charset="0"/>
                        </a:rPr>
                        <a:t>.</a:t>
                      </a:r>
                      <a:r>
                        <a:rPr lang="en-US" sz="1200" dirty="0" smtClean="0">
                          <a:solidFill>
                            <a:schemeClr val="tx2"/>
                          </a:solidFill>
                          <a:effectLst/>
                          <a:latin typeface="Tw Cen MT" panose="020B0602020104020603" pitchFamily="34" charset="0"/>
                        </a:rPr>
                        <a:t>980</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202304">
                <a:tc gridSpan="3">
                  <a:txBody>
                    <a:bodyPr/>
                    <a:lstStyle/>
                    <a:p>
                      <a:pPr marL="149225">
                        <a:spcBef>
                          <a:spcPts val="35"/>
                        </a:spcBef>
                        <a:spcAft>
                          <a:spcPts val="0"/>
                        </a:spcAft>
                      </a:pPr>
                      <a:r>
                        <a:rPr lang="el-GR" sz="1200" spc="-65" dirty="0" smtClean="0">
                          <a:solidFill>
                            <a:schemeClr val="tx2"/>
                          </a:solidFill>
                          <a:effectLst/>
                          <a:latin typeface="Tw Cen MT" panose="020B0602020104020603" pitchFamily="34" charset="0"/>
                        </a:rPr>
                        <a:t>Συνολικά </a:t>
                      </a:r>
                      <a:r>
                        <a:rPr lang="el-GR" sz="1200" spc="-5" dirty="0" smtClean="0">
                          <a:solidFill>
                            <a:schemeClr val="tx2"/>
                          </a:solidFill>
                          <a:effectLst/>
                          <a:latin typeface="Tw Cen MT" panose="020B0602020104020603" pitchFamily="34" charset="0"/>
                        </a:rPr>
                        <a:t>κόστη</a:t>
                      </a:r>
                      <a:r>
                        <a:rPr lang="en-US" sz="1200" spc="65"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παραγγελίας</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445770" algn="ctr">
                        <a:spcBef>
                          <a:spcPts val="60"/>
                        </a:spcBef>
                        <a:spcAft>
                          <a:spcPts val="0"/>
                        </a:spcAft>
                      </a:pPr>
                      <a:r>
                        <a:rPr lang="en-US" sz="1200" dirty="0" smtClean="0">
                          <a:solidFill>
                            <a:schemeClr val="tx2"/>
                          </a:solidFill>
                          <a:effectLst/>
                          <a:latin typeface="Tw Cen MT" panose="020B0602020104020603" pitchFamily="34" charset="0"/>
                        </a:rPr>
                        <a:t>6</a:t>
                      </a:r>
                      <a:r>
                        <a:rPr lang="el-GR" sz="1200" dirty="0" smtClean="0">
                          <a:solidFill>
                            <a:schemeClr val="tx2"/>
                          </a:solidFill>
                          <a:effectLst/>
                          <a:latin typeface="Tw Cen MT" panose="020B0602020104020603" pitchFamily="34" charset="0"/>
                        </a:rPr>
                        <a:t>.</a:t>
                      </a:r>
                      <a:r>
                        <a:rPr lang="en-US" sz="1200" dirty="0" smtClean="0">
                          <a:solidFill>
                            <a:schemeClr val="tx2"/>
                          </a:solidFill>
                          <a:effectLst/>
                          <a:latin typeface="Tw Cen MT" panose="020B0602020104020603" pitchFamily="34" charset="0"/>
                        </a:rPr>
                        <a:t>980</a:t>
                      </a:r>
                      <a:r>
                        <a:rPr lang="el-GR"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r h="179826">
                <a:tc gridSpan="3">
                  <a:txBody>
                    <a:bodyPr/>
                    <a:lstStyle/>
                    <a:p>
                      <a:pPr marL="149225">
                        <a:lnSpc>
                          <a:spcPts val="1000"/>
                        </a:lnSpc>
                        <a:spcAft>
                          <a:spcPts val="0"/>
                        </a:spcAft>
                      </a:pPr>
                      <a:r>
                        <a:rPr lang="el-GR" sz="1200" spc="-5" dirty="0" smtClean="0">
                          <a:solidFill>
                            <a:schemeClr val="tx2"/>
                          </a:solidFill>
                          <a:effectLst/>
                          <a:latin typeface="Tw Cen MT" panose="020B0602020104020603" pitchFamily="34" charset="0"/>
                        </a:rPr>
                        <a:t>Κόστος</a:t>
                      </a:r>
                      <a:r>
                        <a:rPr lang="en-US" sz="1200" spc="65"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μονάδας </a:t>
                      </a:r>
                      <a:r>
                        <a:rPr lang="el-GR" sz="1200" spc="-15" dirty="0" smtClean="0">
                          <a:solidFill>
                            <a:schemeClr val="tx2"/>
                          </a:solidFill>
                          <a:effectLst/>
                          <a:latin typeface="Tw Cen MT" panose="020B0602020104020603" pitchFamily="34" charset="0"/>
                        </a:rPr>
                        <a:t>προϊόντος</a:t>
                      </a:r>
                      <a:r>
                        <a:rPr lang="en-US" sz="1200" spc="65" dirty="0" smtClean="0">
                          <a:solidFill>
                            <a:schemeClr val="tx2"/>
                          </a:solidFill>
                          <a:effectLst/>
                          <a:latin typeface="Tw Cen MT" panose="020B0602020104020603" pitchFamily="34" charset="0"/>
                        </a:rPr>
                        <a:t> </a:t>
                      </a:r>
                      <a:r>
                        <a:rPr lang="en-US" sz="1200" dirty="0" smtClean="0">
                          <a:solidFill>
                            <a:schemeClr val="tx2"/>
                          </a:solidFill>
                          <a:effectLst/>
                          <a:latin typeface="Tw Cen MT" panose="020B0602020104020603" pitchFamily="34" charset="0"/>
                        </a:rPr>
                        <a:t>(</a:t>
                      </a:r>
                      <a:r>
                        <a:rPr lang="el-GR" sz="1200" spc="-5" dirty="0" smtClean="0">
                          <a:solidFill>
                            <a:schemeClr val="tx2"/>
                          </a:solidFill>
                          <a:effectLst/>
                          <a:latin typeface="Tw Cen MT" panose="020B0602020104020603" pitchFamily="34" charset="0"/>
                        </a:rPr>
                        <a:t>Συνολικά</a:t>
                      </a:r>
                      <a:r>
                        <a:rPr lang="el-GR" sz="1200" spc="-5" baseline="0" dirty="0" smtClean="0">
                          <a:solidFill>
                            <a:schemeClr val="tx2"/>
                          </a:solidFill>
                          <a:effectLst/>
                          <a:latin typeface="Tw Cen MT" panose="020B0602020104020603" pitchFamily="34" charset="0"/>
                        </a:rPr>
                        <a:t> κόστη</a:t>
                      </a:r>
                      <a:r>
                        <a:rPr lang="en-US" sz="1200" spc="65"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της παραγγελίας</a:t>
                      </a:r>
                      <a:r>
                        <a:rPr lang="el-GR" sz="1200" baseline="0" dirty="0" smtClean="0">
                          <a:solidFill>
                            <a:schemeClr val="tx2"/>
                          </a:solidFill>
                          <a:effectLst/>
                          <a:latin typeface="Tw Cen MT" panose="020B0602020104020603" pitchFamily="34" charset="0"/>
                        </a:rPr>
                        <a:t> + 100</a:t>
                      </a:r>
                      <a:r>
                        <a:rPr lang="en-US" sz="1200" spc="-10" dirty="0" smtClean="0">
                          <a:solidFill>
                            <a:schemeClr val="tx2"/>
                          </a:solidFill>
                          <a:effectLst/>
                          <a:latin typeface="Tw Cen MT" panose="020B0602020104020603" pitchFamily="34" charset="0"/>
                        </a:rPr>
                        <a:t> </a:t>
                      </a:r>
                      <a:r>
                        <a:rPr lang="el-GR" sz="1200" dirty="0" smtClean="0">
                          <a:solidFill>
                            <a:schemeClr val="tx2"/>
                          </a:solidFill>
                          <a:effectLst/>
                          <a:latin typeface="Tw Cen MT" panose="020B0602020104020603" pitchFamily="34" charset="0"/>
                        </a:rPr>
                        <a:t>μονάδες</a:t>
                      </a:r>
                      <a:r>
                        <a:rPr lang="en-US"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hMerge="1">
                  <a:txBody>
                    <a:bodyPr/>
                    <a:lstStyle/>
                    <a:p>
                      <a:endParaRPr lang="en-US"/>
                    </a:p>
                  </a:txBody>
                  <a:tcPr/>
                </a:tc>
                <a:tc hMerge="1">
                  <a:txBody>
                    <a:bodyPr/>
                    <a:lstStyle/>
                    <a:p>
                      <a:endParaRPr lang="en-US"/>
                    </a:p>
                  </a:txBody>
                  <a:tcPr/>
                </a:tc>
                <a:tc>
                  <a:txBody>
                    <a:bodyPr/>
                    <a:lstStyle/>
                    <a:p>
                      <a:pPr>
                        <a:spcAft>
                          <a:spcPts val="0"/>
                        </a:spcAft>
                      </a:pPr>
                      <a:r>
                        <a:rPr lang="en-US" sz="1200">
                          <a:solidFill>
                            <a:schemeClr val="tx2"/>
                          </a:solidFill>
                          <a:effectLst/>
                          <a:latin typeface="Tw Cen MT" panose="020B0602020104020603" pitchFamily="34" charset="0"/>
                        </a:rPr>
                        <a:t> </a:t>
                      </a:r>
                      <a:endParaRPr lang="en-US" sz="1200" b="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c>
                  <a:txBody>
                    <a:bodyPr/>
                    <a:lstStyle/>
                    <a:p>
                      <a:pPr marL="445770" algn="ctr">
                        <a:spcBef>
                          <a:spcPts val="35"/>
                        </a:spcBef>
                        <a:spcAft>
                          <a:spcPts val="0"/>
                        </a:spcAft>
                      </a:pPr>
                      <a:r>
                        <a:rPr lang="en-US" sz="1200" dirty="0" smtClean="0">
                          <a:solidFill>
                            <a:schemeClr val="tx2"/>
                          </a:solidFill>
                          <a:effectLst/>
                          <a:latin typeface="Tw Cen MT" panose="020B0602020104020603" pitchFamily="34" charset="0"/>
                        </a:rPr>
                        <a:t>69</a:t>
                      </a:r>
                      <a:r>
                        <a:rPr lang="el-GR" sz="1200" dirty="0" smtClean="0">
                          <a:solidFill>
                            <a:schemeClr val="tx2"/>
                          </a:solidFill>
                          <a:effectLst/>
                          <a:latin typeface="Tw Cen MT" panose="020B0602020104020603" pitchFamily="34" charset="0"/>
                        </a:rPr>
                        <a:t>.8</a:t>
                      </a:r>
                      <a:r>
                        <a:rPr lang="en-US" sz="1200" dirty="0" smtClean="0">
                          <a:solidFill>
                            <a:schemeClr val="tx2"/>
                          </a:solidFill>
                          <a:effectLst/>
                          <a:latin typeface="Tw Cen MT" panose="020B0602020104020603" pitchFamily="34" charset="0"/>
                        </a:rPr>
                        <a:t>0</a:t>
                      </a:r>
                      <a:r>
                        <a:rPr lang="el-GR" sz="1200" dirty="0" smtClean="0">
                          <a:solidFill>
                            <a:schemeClr val="tx2"/>
                          </a:solidFill>
                          <a:effectLst/>
                          <a:latin typeface="Tw Cen MT" panose="020B0602020104020603" pitchFamily="34" charset="0"/>
                        </a:rPr>
                        <a:t>$</a:t>
                      </a:r>
                      <a:endParaRPr lang="en-US" sz="1200" b="0" dirty="0">
                        <a:solidFill>
                          <a:schemeClr val="tx2"/>
                        </a:solidFill>
                        <a:effectLst/>
                        <a:latin typeface="Tw Cen MT" panose="020B0602020104020603" pitchFamily="34" charset="0"/>
                        <a:ea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CAE"/>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521813058"/>
              </p:ext>
            </p:extLst>
          </p:nvPr>
        </p:nvGraphicFramePr>
        <p:xfrm>
          <a:off x="0" y="1905000"/>
          <a:ext cx="9144000" cy="5054600"/>
        </p:xfrm>
        <a:graphic>
          <a:graphicData uri="http://schemas.openxmlformats.org/drawingml/2006/table">
            <a:tbl>
              <a:tblPr firstRow="1" bandRow="1">
                <a:tableStyleId>{2D5ABB26-0587-4C30-8999-92F81FD0307C}</a:tableStyleId>
              </a:tblPr>
              <a:tblGrid>
                <a:gridCol w="3810000"/>
                <a:gridCol w="1981200"/>
                <a:gridCol w="1828800"/>
                <a:gridCol w="1524000"/>
              </a:tblGrid>
              <a:tr h="636905">
                <a:tc gridSpan="4">
                  <a:txBody>
                    <a:bodyPr/>
                    <a:lstStyle/>
                    <a:p>
                      <a:r>
                        <a:rPr lang="el-GR" sz="800" baseline="0" dirty="0" smtClean="0">
                          <a:solidFill>
                            <a:schemeClr val="accent4"/>
                          </a:solidFill>
                        </a:rPr>
                        <a:t>Η </a:t>
                      </a:r>
                      <a:r>
                        <a:rPr lang="en-US" sz="800" baseline="0" dirty="0" smtClean="0">
                          <a:solidFill>
                            <a:schemeClr val="accent4"/>
                          </a:solidFill>
                          <a:latin typeface="Tw Cen MT" panose="020B0602020104020603" pitchFamily="34" charset="0"/>
                        </a:rPr>
                        <a:t>Bean Bag Convertibles </a:t>
                      </a:r>
                      <a:r>
                        <a:rPr lang="en-US" sz="800" baseline="0" dirty="0" err="1" smtClean="0">
                          <a:solidFill>
                            <a:schemeClr val="accent4"/>
                          </a:solidFill>
                          <a:latin typeface="Tw Cen MT" panose="020B0602020104020603" pitchFamily="34" charset="0"/>
                        </a:rPr>
                        <a:t>Inc</a:t>
                      </a:r>
                      <a:r>
                        <a:rPr lang="el-GR" sz="800" baseline="0" dirty="0" smtClean="0">
                          <a:solidFill>
                            <a:schemeClr val="accent4"/>
                          </a:solidFill>
                        </a:rPr>
                        <a:t>,</a:t>
                      </a:r>
                      <a:r>
                        <a:rPr lang="en-US" sz="800" baseline="0" dirty="0" smtClean="0">
                          <a:solidFill>
                            <a:schemeClr val="accent4"/>
                          </a:solidFill>
                          <a:latin typeface="Tw Cen MT" panose="020B0602020104020603" pitchFamily="34" charset="0"/>
                        </a:rPr>
                        <a:t> </a:t>
                      </a:r>
                      <a:r>
                        <a:rPr lang="el-GR" sz="800" baseline="0" dirty="0" smtClean="0">
                          <a:solidFill>
                            <a:schemeClr val="accent4"/>
                          </a:solidFill>
                        </a:rPr>
                        <a:t>έχει λάβει μια παραγγελία για 100 καναπέδες που γίνονται κρεβάτι από την </a:t>
                      </a:r>
                      <a:r>
                        <a:rPr lang="en-US" sz="800" baseline="0" dirty="0" smtClean="0">
                          <a:solidFill>
                            <a:schemeClr val="accent4"/>
                          </a:solidFill>
                          <a:latin typeface="Tw Cen MT" panose="020B0602020104020603" pitchFamily="34" charset="0"/>
                        </a:rPr>
                        <a:t>Furniture Town LLC. </a:t>
                      </a:r>
                      <a:r>
                        <a:rPr lang="el-GR" sz="800" baseline="0" dirty="0" smtClean="0">
                          <a:solidFill>
                            <a:schemeClr val="accent4"/>
                          </a:solidFill>
                        </a:rPr>
                        <a:t>Ακολουθεί ένα μερικώς ολοκληρωμένο σχέδιο ενεργειών για την εν λόγω παραγγελία. Συμπληρώστε τα δεδομένα που λείπουν.</a:t>
                      </a:r>
                    </a:p>
                    <a:p>
                      <a:pPr algn="ctr"/>
                      <a:r>
                        <a:rPr lang="en-US" sz="800" b="1" baseline="0" dirty="0" smtClean="0">
                          <a:solidFill>
                            <a:schemeClr val="accent4"/>
                          </a:solidFill>
                          <a:latin typeface="Tw Cen MT" panose="020B0602020104020603" pitchFamily="34" charset="0"/>
                        </a:rPr>
                        <a:t>Bean Bag Convertibles </a:t>
                      </a:r>
                      <a:r>
                        <a:rPr lang="en-US" sz="800" b="1" baseline="0" dirty="0" err="1" smtClean="0">
                          <a:solidFill>
                            <a:schemeClr val="accent4"/>
                          </a:solidFill>
                          <a:latin typeface="Tw Cen MT" panose="020B0602020104020603" pitchFamily="34" charset="0"/>
                        </a:rPr>
                        <a:t>Inc</a:t>
                      </a:r>
                      <a:endParaRPr lang="el-GR" sz="800" b="1" baseline="0" dirty="0" smtClean="0">
                        <a:solidFill>
                          <a:schemeClr val="accent4"/>
                        </a:solidFill>
                      </a:endParaRPr>
                    </a:p>
                    <a:p>
                      <a:pPr algn="ctr"/>
                      <a:r>
                        <a:rPr lang="el-GR" sz="800" b="1" baseline="0" dirty="0" smtClean="0">
                          <a:solidFill>
                            <a:schemeClr val="accent4"/>
                          </a:solidFill>
                        </a:rPr>
                        <a:t>Σχέδιο Ενεργειών</a:t>
                      </a:r>
                    </a:p>
                    <a:p>
                      <a:pPr algn="ctr"/>
                      <a:r>
                        <a:rPr lang="en-US" sz="800" b="1" baseline="0" dirty="0" smtClean="0">
                          <a:solidFill>
                            <a:schemeClr val="accent4"/>
                          </a:solidFill>
                          <a:latin typeface="Tw Cen MT" panose="020B0602020104020603" pitchFamily="34" charset="0"/>
                        </a:rPr>
                        <a:t>Furniture Town LLC</a:t>
                      </a:r>
                      <a:endParaRPr lang="el-GR" sz="800" b="1" baseline="0" dirty="0" smtClean="0">
                        <a:solidFill>
                          <a:schemeClr val="accent4"/>
                        </a:solidFill>
                      </a:endParaRPr>
                    </a:p>
                  </a:txBody>
                  <a:tcPr>
                    <a:lnB w="12700" cap="flat" cmpd="sng" algn="ctr">
                      <a:solidFill>
                        <a:schemeClr val="tx2"/>
                      </a:solidFill>
                      <a:prstDash val="solid"/>
                      <a:round/>
                      <a:headEnd type="none" w="med" len="med"/>
                      <a:tailEnd type="none" w="med" len="med"/>
                    </a:lnB>
                    <a:solidFill>
                      <a:srgbClr val="C7C4B5"/>
                    </a:solidFill>
                  </a:tcPr>
                </a:tc>
                <a:tc hMerge="1">
                  <a:txBody>
                    <a:bodyPr/>
                    <a:lstStyle/>
                    <a:p>
                      <a:endParaRPr lang="en-US"/>
                    </a:p>
                  </a:txBody>
                  <a:tcPr/>
                </a:tc>
                <a:tc hMerge="1">
                  <a:txBody>
                    <a:bodyPr/>
                    <a:lstStyle/>
                    <a:p>
                      <a:endParaRPr lang="el-GR" sz="1000" b="1" dirty="0" smtClean="0">
                        <a:solidFill>
                          <a:srgbClr val="C00000"/>
                        </a:solidFill>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sz="1000" b="1" dirty="0">
                        <a:solidFill>
                          <a:srgbClr val="C00000"/>
                        </a:solidFill>
                        <a:latin typeface="Tw Cen MT" panose="020B0602020104020603" pitchFamily="34" charset="0"/>
                      </a:endParaRPr>
                    </a:p>
                  </a:txBody>
                  <a:tcPr>
                    <a:solidFill>
                      <a:srgbClr val="C7C4B5"/>
                    </a:solidFill>
                  </a:tcPr>
                </a:tc>
              </a:tr>
              <a:tr h="299720">
                <a:tc>
                  <a:txBody>
                    <a:bodyPr/>
                    <a:lstStyle/>
                    <a:p>
                      <a:pPr marL="0" indent="0" algn="l">
                        <a:buFont typeface="+mj-lt"/>
                        <a:buNone/>
                      </a:pPr>
                      <a:r>
                        <a:rPr lang="el-GR" sz="800" b="1" spc="-15" dirty="0" smtClean="0">
                          <a:solidFill>
                            <a:schemeClr val="tx2"/>
                          </a:solidFill>
                          <a:effectLst/>
                        </a:rPr>
                        <a:t>Δραστηριότητα</a:t>
                      </a:r>
                      <a:endParaRPr lang="el-GR" sz="800" dirty="0" smtClean="0">
                        <a:solidFill>
                          <a:schemeClr val="accent4"/>
                        </a:solidFill>
                        <a:latin typeface="Tw Cen MT" panose="020B0602020104020603" pitchFamily="34"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800" b="1" spc="-15" dirty="0" smtClean="0">
                          <a:solidFill>
                            <a:schemeClr val="tx2"/>
                          </a:solidFill>
                          <a:effectLst/>
                        </a:rPr>
                        <a:t>Συντελεστής</a:t>
                      </a:r>
                      <a:r>
                        <a:rPr lang="el-GR" sz="800" b="1" spc="-15" baseline="0" dirty="0" smtClean="0">
                          <a:solidFill>
                            <a:schemeClr val="tx2"/>
                          </a:solidFill>
                          <a:effectLst/>
                        </a:rPr>
                        <a:t> Κόστους Δραστηριότητας</a:t>
                      </a:r>
                      <a:endParaRPr lang="en-US" sz="800" b="1"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800" b="1" spc="-15" dirty="0" smtClean="0">
                          <a:solidFill>
                            <a:schemeClr val="tx2"/>
                          </a:solidFill>
                          <a:effectLst/>
                        </a:rPr>
                        <a:t>Επίπεδο Οδηγού Κόστους</a:t>
                      </a:r>
                      <a:endParaRPr lang="en-US" sz="800" b="1"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800" b="1" spc="-15" dirty="0" smtClean="0">
                          <a:solidFill>
                            <a:schemeClr val="tx2"/>
                          </a:solidFill>
                          <a:effectLst/>
                        </a:rPr>
                        <a:t>Κόστος</a:t>
                      </a:r>
                      <a:r>
                        <a:rPr lang="el-GR" sz="800" b="1" spc="-15" baseline="0" dirty="0" smtClean="0">
                          <a:solidFill>
                            <a:schemeClr val="tx2"/>
                          </a:solidFill>
                          <a:effectLst/>
                        </a:rPr>
                        <a:t> Δραστηριότητας</a:t>
                      </a:r>
                      <a:endParaRPr lang="en-US" sz="800" b="1" dirty="0" smtClean="0">
                        <a:solidFill>
                          <a:schemeClr val="tx2"/>
                        </a:solidFill>
                        <a:effectLst/>
                        <a:latin typeface="Tw Cen MT" panose="020B0602020104020603" pitchFamily="34" charset="0"/>
                        <a:ea typeface="Times New Roman" panose="02020603050405020304" pitchFamily="18" charset="0"/>
                      </a:endParaRPr>
                    </a:p>
                  </a:txBody>
                  <a:tcP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C4B5"/>
                    </a:solidFill>
                  </a:tcPr>
                </a:tc>
              </a:tr>
              <a:tr h="187325">
                <a:tc>
                  <a:txBody>
                    <a:bodyPr/>
                    <a:lstStyle/>
                    <a:p>
                      <a:pPr marL="25400">
                        <a:spcBef>
                          <a:spcPts val="205"/>
                        </a:spcBef>
                        <a:spcAft>
                          <a:spcPts val="0"/>
                        </a:spcAft>
                      </a:pPr>
                      <a:r>
                        <a:rPr lang="el-GR" sz="800" dirty="0" smtClean="0">
                          <a:solidFill>
                            <a:schemeClr val="tx2"/>
                          </a:solidFill>
                          <a:effectLst/>
                          <a:latin typeface="Tw Cen MT" panose="020B0602020104020603" pitchFamily="34" charset="0"/>
                        </a:rPr>
                        <a:t>Επίπεδο μονάδας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7C4B5"/>
                    </a:solidFill>
                  </a:tcPr>
                </a:tc>
                <a:tc>
                  <a:txBody>
                    <a:bodyPr/>
                    <a:lstStyle/>
                    <a:p>
                      <a:pPr marL="0" indent="0" algn="r">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7C4B5"/>
                    </a:solidFill>
                  </a:tcPr>
                </a:tc>
                <a:tc>
                  <a:txBody>
                    <a:bodyPr/>
                    <a:lstStyle/>
                    <a:p>
                      <a:pPr marL="0" indent="0">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accent4"/>
                        </a:solidFill>
                        <a:latin typeface="Tw Cen MT" panose="020B0602020104020603" pitchFamily="34" charset="0"/>
                      </a:endParaRPr>
                    </a:p>
                  </a:txBody>
                  <a:tcPr>
                    <a:lnL>
                      <a:noFill/>
                    </a:lnL>
                    <a:lnT w="12700" cap="flat" cmpd="sng" algn="ctr">
                      <a:solidFill>
                        <a:schemeClr val="tx2"/>
                      </a:solidFill>
                      <a:prstDash val="solid"/>
                      <a:round/>
                      <a:headEnd type="none" w="med" len="med"/>
                      <a:tailEnd type="none" w="med" len="med"/>
                    </a:lnT>
                    <a:solidFill>
                      <a:srgbClr val="C7C4B5"/>
                    </a:solidFill>
                  </a:tcPr>
                </a:tc>
              </a:tr>
              <a:tr h="187325">
                <a:tc>
                  <a:txBody>
                    <a:bodyPr/>
                    <a:lstStyle/>
                    <a:p>
                      <a:pPr marL="149225">
                        <a:spcBef>
                          <a:spcPts val="60"/>
                        </a:spcBef>
                        <a:spcAft>
                          <a:spcPts val="0"/>
                        </a:spcAft>
                      </a:pPr>
                      <a:r>
                        <a:rPr lang="el-GR" sz="800" spc="-25" dirty="0" smtClean="0">
                          <a:solidFill>
                            <a:schemeClr val="tx2"/>
                          </a:solidFill>
                          <a:effectLst/>
                          <a:latin typeface="Tw Cen MT" panose="020B0602020104020603" pitchFamily="34" charset="0"/>
                        </a:rPr>
                        <a:t>Εξαρτήματα</a:t>
                      </a:r>
                      <a:r>
                        <a:rPr lang="en-US" sz="800" spc="2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παραγωγής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a:t>
                      </a:r>
                      <a:r>
                        <a:rPr lang="el-GR" sz="800" dirty="0" smtClean="0">
                          <a:solidFill>
                            <a:schemeClr val="tx2"/>
                          </a:solidFill>
                          <a:effectLst/>
                          <a:latin typeface="Tw Cen MT" panose="020B0602020104020603" pitchFamily="34" charset="0"/>
                        </a:rPr>
                        <a:t>5</a:t>
                      </a:r>
                      <a:r>
                        <a:rPr lang="en-US" sz="800" dirty="0" smtClean="0">
                          <a:solidFill>
                            <a:schemeClr val="tx2"/>
                          </a:solidFill>
                          <a:effectLst/>
                          <a:latin typeface="Tw Cen MT" panose="020B0602020104020603" pitchFamily="34" charset="0"/>
                        </a:rPr>
                        <a:t>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ανά</a:t>
                      </a:r>
                      <a:r>
                        <a:rPr lang="en-US" sz="800" spc="7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ώρα μηχανής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20</a:t>
                      </a:r>
                      <a:r>
                        <a:rPr lang="en-US" sz="800" spc="-1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ώρες μηχανής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mj-lt"/>
                        <a:buNone/>
                      </a:pPr>
                      <a:r>
                        <a:rPr lang="el-GR" sz="800" dirty="0" smtClean="0">
                          <a:solidFill>
                            <a:schemeClr val="accent4"/>
                          </a:solidFill>
                          <a:latin typeface="Tw Cen MT" panose="020B0602020104020603" pitchFamily="34" charset="0"/>
                        </a:rPr>
                        <a:t>; $</a:t>
                      </a:r>
                      <a:endParaRPr lang="en-US" sz="800" dirty="0" smtClean="0">
                        <a:solidFill>
                          <a:schemeClr val="accent4"/>
                        </a:solidFill>
                        <a:latin typeface="Tw Cen MT" panose="020B0602020104020603" pitchFamily="34" charset="0"/>
                      </a:endParaRPr>
                    </a:p>
                  </a:txBody>
                  <a:tcPr>
                    <a:lnL>
                      <a:noFill/>
                    </a:lnL>
                    <a:solidFill>
                      <a:srgbClr val="C7C4B5"/>
                    </a:solidFill>
                  </a:tcPr>
                </a:tc>
              </a:tr>
              <a:tr h="187325">
                <a:tc>
                  <a:txBody>
                    <a:bodyPr/>
                    <a:lstStyle/>
                    <a:p>
                      <a:pPr marL="149225">
                        <a:spcBef>
                          <a:spcPts val="60"/>
                        </a:spcBef>
                        <a:spcAft>
                          <a:spcPts val="0"/>
                        </a:spcAft>
                      </a:pPr>
                      <a:r>
                        <a:rPr lang="el-GR" sz="800" spc="-5" dirty="0" smtClean="0">
                          <a:solidFill>
                            <a:schemeClr val="tx2"/>
                          </a:solidFill>
                          <a:effectLst/>
                          <a:latin typeface="Tw Cen MT" panose="020B0602020104020603" pitchFamily="34" charset="0"/>
                        </a:rPr>
                        <a:t>Συναρμολόγηση</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$3</a:t>
                      </a:r>
                      <a:r>
                        <a:rPr lang="el-GR" sz="800" dirty="0" smtClean="0">
                          <a:solidFill>
                            <a:schemeClr val="tx2"/>
                          </a:solidFill>
                          <a:effectLst/>
                          <a:latin typeface="Tw Cen MT" panose="020B0602020104020603" pitchFamily="34" charset="0"/>
                        </a:rPr>
                        <a:t>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ανά</a:t>
                      </a:r>
                      <a:r>
                        <a:rPr lang="en-US" sz="800" spc="7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ώρα άμεσης εργασίας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10</a:t>
                      </a:r>
                      <a:r>
                        <a:rPr lang="en-US" sz="800" spc="-1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ώρες</a:t>
                      </a:r>
                      <a:r>
                        <a:rPr lang="el-GR" sz="800" baseline="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άμεσης εργασίας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mj-lt"/>
                        <a:buNone/>
                      </a:pPr>
                      <a:r>
                        <a:rPr lang="el-GR" sz="800" dirty="0" smtClean="0">
                          <a:solidFill>
                            <a:schemeClr val="accent4"/>
                          </a:solidFill>
                          <a:latin typeface="Tw Cen MT" panose="020B0602020104020603" pitchFamily="34" charset="0"/>
                        </a:rPr>
                        <a:t>;</a:t>
                      </a:r>
                      <a:endParaRPr lang="en-US" sz="800" dirty="0" smtClean="0">
                        <a:solidFill>
                          <a:schemeClr val="accent4"/>
                        </a:solidFill>
                        <a:latin typeface="Tw Cen MT" panose="020B0602020104020603" pitchFamily="34" charset="0"/>
                      </a:endParaRPr>
                    </a:p>
                  </a:txBody>
                  <a:tcPr>
                    <a:lnL>
                      <a:noFill/>
                    </a:lnL>
                    <a:solidFill>
                      <a:srgbClr val="C7C4B5"/>
                    </a:solidFill>
                  </a:tcPr>
                </a:tc>
              </a:tr>
              <a:tr h="187325">
                <a:tc>
                  <a:txBody>
                    <a:bodyPr/>
                    <a:lstStyle/>
                    <a:p>
                      <a:pPr marL="149225">
                        <a:spcBef>
                          <a:spcPts val="60"/>
                        </a:spcBef>
                        <a:spcAft>
                          <a:spcPts val="0"/>
                        </a:spcAft>
                      </a:pPr>
                      <a:r>
                        <a:rPr lang="el-GR" sz="800" spc="-25" dirty="0" smtClean="0">
                          <a:solidFill>
                            <a:schemeClr val="tx2"/>
                          </a:solidFill>
                          <a:effectLst/>
                          <a:latin typeface="Tw Cen MT" panose="020B0602020104020603" pitchFamily="34" charset="0"/>
                        </a:rPr>
                        <a:t>Συσκευασία </a:t>
                      </a:r>
                      <a:endParaRPr lang="el-GR" sz="800" spc="-25" dirty="0">
                        <a:solidFill>
                          <a:schemeClr val="tx2"/>
                        </a:solidFill>
                        <a:effectLst/>
                        <a:latin typeface="Tw Cen MT" panose="020B0602020104020603" pitchFamily="34"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a:t>
                      </a:r>
                      <a:r>
                        <a:rPr lang="el-GR" sz="800" dirty="0" smtClean="0">
                          <a:solidFill>
                            <a:schemeClr val="tx2"/>
                          </a:solidFill>
                          <a:effectLst/>
                          <a:latin typeface="Tw Cen MT" panose="020B0602020104020603" pitchFamily="34" charset="0"/>
                        </a:rPr>
                        <a:t>3.5 ανά μονάδα</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100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μονάδες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a:t>
                      </a:r>
                    </a:p>
                  </a:txBody>
                  <a:tcPr>
                    <a:lnL>
                      <a:noFill/>
                    </a:lnL>
                    <a:solidFill>
                      <a:srgbClr val="C7C4B5"/>
                    </a:solidFill>
                  </a:tcPr>
                </a:tc>
              </a:tr>
              <a:tr h="187325">
                <a:tc>
                  <a:txBody>
                    <a:bodyPr/>
                    <a:lstStyle/>
                    <a:p>
                      <a:pPr marL="25400">
                        <a:spcBef>
                          <a:spcPts val="60"/>
                        </a:spcBef>
                        <a:spcAft>
                          <a:spcPts val="0"/>
                        </a:spcAft>
                      </a:pPr>
                      <a:r>
                        <a:rPr lang="el-GR" sz="800" dirty="0" smtClean="0">
                          <a:solidFill>
                            <a:schemeClr val="tx2"/>
                          </a:solidFill>
                          <a:effectLst/>
                          <a:latin typeface="Tw Cen MT" panose="020B0602020104020603" pitchFamily="34" charset="0"/>
                        </a:rPr>
                        <a:t>Επίπεδο</a:t>
                      </a:r>
                      <a:r>
                        <a:rPr lang="el-GR" sz="800" baseline="0" dirty="0" smtClean="0">
                          <a:solidFill>
                            <a:schemeClr val="tx2"/>
                          </a:solidFill>
                          <a:effectLst/>
                          <a:latin typeface="Tw Cen MT" panose="020B0602020104020603" pitchFamily="34" charset="0"/>
                        </a:rPr>
                        <a:t> π</a:t>
                      </a:r>
                      <a:r>
                        <a:rPr lang="el-GR" sz="800" dirty="0" smtClean="0">
                          <a:solidFill>
                            <a:schemeClr val="tx2"/>
                          </a:solidFill>
                          <a:effectLst/>
                          <a:latin typeface="Tw Cen MT" panose="020B0602020104020603" pitchFamily="34" charset="0"/>
                        </a:rPr>
                        <a:t>αρτίδας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u="sng" dirty="0" smtClean="0">
                        <a:solidFill>
                          <a:schemeClr val="tx2"/>
                        </a:solidFill>
                      </a:endParaRPr>
                    </a:p>
                  </a:txBody>
                  <a:tcPr>
                    <a:lnL>
                      <a:noFill/>
                    </a:lnL>
                    <a:solidFill>
                      <a:srgbClr val="C7C4B5"/>
                    </a:solidFill>
                  </a:tcPr>
                </a:tc>
              </a:tr>
              <a:tr h="187325">
                <a:tc>
                  <a:txBody>
                    <a:bodyPr/>
                    <a:lstStyle/>
                    <a:p>
                      <a:pPr marL="149225">
                        <a:lnSpc>
                          <a:spcPts val="1000"/>
                        </a:lnSpc>
                        <a:spcBef>
                          <a:spcPts val="60"/>
                        </a:spcBef>
                        <a:spcAft>
                          <a:spcPts val="0"/>
                        </a:spcAft>
                      </a:pPr>
                      <a:r>
                        <a:rPr lang="el-GR" sz="800" spc="5" dirty="0" smtClean="0">
                          <a:solidFill>
                            <a:schemeClr val="tx2"/>
                          </a:solidFill>
                          <a:effectLst/>
                          <a:latin typeface="Tw Cen MT" panose="020B0602020104020603" pitchFamily="34" charset="0"/>
                        </a:rPr>
                        <a:t>Ρύθμιση εργασίας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a:t>
                      </a:r>
                      <a:r>
                        <a:rPr lang="el-GR" sz="800" dirty="0" smtClean="0">
                          <a:solidFill>
                            <a:schemeClr val="tx2"/>
                          </a:solidFill>
                          <a:effectLst/>
                          <a:latin typeface="Tw Cen MT" panose="020B0602020104020603" pitchFamily="34" charset="0"/>
                        </a:rPr>
                        <a:t>25 ανά</a:t>
                      </a:r>
                      <a:r>
                        <a:rPr lang="en-US" sz="800" spc="7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ρύθμιση</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effectLst/>
                          <a:latin typeface="Tw Cen MT" panose="020B0602020104020603" pitchFamily="34" charset="0"/>
                        </a:rPr>
                        <a:t>5</a:t>
                      </a:r>
                      <a:r>
                        <a:rPr lang="en-US" sz="800" spc="-2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ρυθμίσεις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a:t>
                      </a:r>
                    </a:p>
                  </a:txBody>
                  <a:tcPr>
                    <a:lnL>
                      <a:noFill/>
                    </a:lnL>
                    <a:solidFill>
                      <a:srgbClr val="C7C4B5"/>
                    </a:solidFill>
                  </a:tcPr>
                </a:tc>
              </a:tr>
              <a:tr h="187325">
                <a:tc>
                  <a:txBody>
                    <a:bodyPr/>
                    <a:lstStyle/>
                    <a:p>
                      <a:pPr marL="25400">
                        <a:spcBef>
                          <a:spcPts val="245"/>
                        </a:spcBef>
                        <a:spcAft>
                          <a:spcPts val="0"/>
                        </a:spcAft>
                      </a:pPr>
                      <a:r>
                        <a:rPr lang="el-GR" sz="800" dirty="0" smtClean="0">
                          <a:solidFill>
                            <a:schemeClr val="tx2"/>
                          </a:solidFill>
                          <a:effectLst/>
                          <a:latin typeface="Tw Cen MT" panose="020B0602020104020603" pitchFamily="34" charset="0"/>
                        </a:rPr>
                        <a:t>Επίπεδο </a:t>
                      </a:r>
                      <a:r>
                        <a:rPr lang="el-GR" sz="800" spc="-15" dirty="0" smtClean="0">
                          <a:solidFill>
                            <a:schemeClr val="tx2"/>
                          </a:solidFill>
                          <a:effectLst/>
                          <a:latin typeface="Tw Cen MT" panose="020B0602020104020603" pitchFamily="34" charset="0"/>
                        </a:rPr>
                        <a:t>προϊόντος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dirty="0" smtClean="0">
                        <a:solidFill>
                          <a:schemeClr val="tx2"/>
                        </a:solidFill>
                      </a:endParaRPr>
                    </a:p>
                  </a:txBody>
                  <a:tcPr>
                    <a:lnL>
                      <a:noFill/>
                    </a:lnL>
                    <a:solidFill>
                      <a:srgbClr val="C7C4B5"/>
                    </a:solidFill>
                  </a:tcPr>
                </a:tc>
              </a:tr>
              <a:tr h="187325">
                <a:tc>
                  <a:txBody>
                    <a:bodyPr/>
                    <a:lstStyle/>
                    <a:p>
                      <a:pPr marL="149225">
                        <a:spcBef>
                          <a:spcPts val="60"/>
                        </a:spcBef>
                        <a:spcAft>
                          <a:spcPts val="0"/>
                        </a:spcAft>
                      </a:pPr>
                      <a:r>
                        <a:rPr lang="el-GR" sz="800" spc="-15" dirty="0" smtClean="0">
                          <a:solidFill>
                            <a:schemeClr val="tx2"/>
                          </a:solidFill>
                          <a:effectLst/>
                          <a:latin typeface="Tw Cen MT" panose="020B0602020104020603" pitchFamily="34" charset="0"/>
                        </a:rPr>
                        <a:t>Σχεδιασμός προϊόντος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800" dirty="0" smtClean="0">
                          <a:solidFill>
                            <a:schemeClr val="accent4"/>
                          </a:solidFill>
                          <a:latin typeface="Tw Cen MT" panose="020B0602020104020603" pitchFamily="34" charset="0"/>
                        </a:rPr>
                        <a:t>160$ ανά ώρα σχεδιασμού</a:t>
                      </a: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accent4"/>
                          </a:solidFill>
                          <a:latin typeface="Tw Cen MT" panose="020B0602020104020603" pitchFamily="34" charset="0"/>
                        </a:rPr>
                        <a:t>2 ώρες σχεδιασμού</a:t>
                      </a: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a:t>
                      </a:r>
                    </a:p>
                  </a:txBody>
                  <a:tcPr>
                    <a:lnL>
                      <a:noFill/>
                    </a:lnL>
                    <a:solidFill>
                      <a:srgbClr val="C7C4B5"/>
                    </a:solidFill>
                  </a:tcPr>
                </a:tc>
              </a:tr>
              <a:tr h="187325">
                <a:tc>
                  <a:txBody>
                    <a:bodyPr/>
                    <a:lstStyle/>
                    <a:p>
                      <a:pPr marL="25400">
                        <a:spcBef>
                          <a:spcPts val="245"/>
                        </a:spcBef>
                        <a:spcAft>
                          <a:spcPts val="0"/>
                        </a:spcAft>
                      </a:pPr>
                      <a:r>
                        <a:rPr lang="el-GR" sz="800" dirty="0" smtClean="0">
                          <a:solidFill>
                            <a:schemeClr val="tx2"/>
                          </a:solidFill>
                          <a:effectLst/>
                          <a:latin typeface="Tw Cen MT" panose="020B0602020104020603" pitchFamily="34" charset="0"/>
                        </a:rPr>
                        <a:t>Επίπεδο εγκατάστασης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endParaRPr lang="en-US" sz="800">
                        <a:latin typeface="Tw Cen MT" panose="020B0602020104020603"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indent="0">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dirty="0" smtClean="0">
                        <a:solidFill>
                          <a:schemeClr val="tx2"/>
                        </a:solidFill>
                      </a:endParaRPr>
                    </a:p>
                  </a:txBody>
                  <a:tcPr>
                    <a:lnL>
                      <a:noFill/>
                    </a:lnL>
                    <a:solidFill>
                      <a:srgbClr val="C7C4B5"/>
                    </a:solidFill>
                  </a:tcPr>
                </a:tc>
              </a:tr>
              <a:tr h="187325">
                <a:tc>
                  <a:txBody>
                    <a:bodyPr/>
                    <a:lstStyle/>
                    <a:p>
                      <a:pPr marL="149225">
                        <a:spcBef>
                          <a:spcPts val="60"/>
                        </a:spcBef>
                        <a:spcAft>
                          <a:spcPts val="0"/>
                        </a:spcAft>
                      </a:pPr>
                      <a:r>
                        <a:rPr lang="el-GR" sz="800" dirty="0" smtClean="0">
                          <a:solidFill>
                            <a:schemeClr val="tx2"/>
                          </a:solidFill>
                          <a:effectLst/>
                          <a:latin typeface="Tw Cen MT" panose="020B0602020104020603" pitchFamily="34" charset="0"/>
                        </a:rPr>
                        <a:t>Κατοχή κτηρίου</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effectLst/>
                          <a:latin typeface="Tw Cen MT" panose="020B0602020104020603" pitchFamily="34" charset="0"/>
                        </a:rPr>
                        <a:t>200%</a:t>
                      </a:r>
                      <a:r>
                        <a:rPr lang="en-US" sz="800" spc="-55" dirty="0" smtClean="0">
                          <a:solidFill>
                            <a:schemeClr val="tx2"/>
                          </a:solidFill>
                          <a:effectLst/>
                          <a:latin typeface="Tw Cen MT" panose="020B0602020104020603" pitchFamily="34" charset="0"/>
                        </a:rPr>
                        <a:t> </a:t>
                      </a:r>
                      <a:r>
                        <a:rPr lang="el-GR" sz="800" spc="0" dirty="0" smtClean="0">
                          <a:solidFill>
                            <a:schemeClr val="tx2"/>
                          </a:solidFill>
                          <a:effectLst/>
                          <a:latin typeface="Tw Cen MT" panose="020B0602020104020603" pitchFamily="34" charset="0"/>
                        </a:rPr>
                        <a:t>του</a:t>
                      </a:r>
                      <a:r>
                        <a:rPr lang="el-GR" sz="800" spc="0" baseline="0" dirty="0" smtClean="0">
                          <a:solidFill>
                            <a:schemeClr val="tx2"/>
                          </a:solidFill>
                          <a:effectLst/>
                          <a:latin typeface="Tw Cen MT" panose="020B0602020104020603" pitchFamily="34" charset="0"/>
                        </a:rPr>
                        <a:t> κόστους εργασίας συναρμολόγησης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marL="0" marR="0" marT="0" marB="0">
                    <a:lnL>
                      <a:noFill/>
                    </a:lnL>
                    <a:lnR w="12700" cap="flat" cmpd="sng" algn="ctr">
                      <a:noFill/>
                      <a:prstDash val="solid"/>
                      <a:round/>
                      <a:headEnd type="none" w="med" len="med"/>
                      <a:tailEnd type="none" w="med" len="med"/>
                    </a:lnR>
                    <a:solidFill>
                      <a:srgbClr val="C7C4B5"/>
                    </a:solidFill>
                  </a:tcPr>
                </a:tc>
                <a:tc>
                  <a:txBody>
                    <a:bodyPr/>
                    <a:lstStyle/>
                    <a:p>
                      <a:pPr marL="0" indent="0">
                        <a:buFont typeface="+mj-lt"/>
                        <a:buNone/>
                      </a:pPr>
                      <a:r>
                        <a:rPr lang="el-GR" sz="800" dirty="0" smtClean="0">
                          <a:solidFill>
                            <a:schemeClr val="accent4"/>
                          </a:solidFill>
                          <a:latin typeface="Tw Cen MT" panose="020B0602020104020603" pitchFamily="34" charset="0"/>
                        </a:rPr>
                        <a:t>;</a:t>
                      </a: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a:t>
                      </a:r>
                    </a:p>
                  </a:txBody>
                  <a:tcPr>
                    <a:lnL>
                      <a:noFill/>
                    </a:lnL>
                    <a:solidFill>
                      <a:srgbClr val="C7C4B5"/>
                    </a:solidFill>
                  </a:tcPr>
                </a:tc>
              </a:tr>
              <a:tr h="187325">
                <a:tc gridSpan="3">
                  <a:txBody>
                    <a:bodyPr/>
                    <a:lstStyle/>
                    <a:p>
                      <a:pPr marL="25400">
                        <a:spcBef>
                          <a:spcPts val="35"/>
                        </a:spcBef>
                        <a:spcAft>
                          <a:spcPts val="0"/>
                        </a:spcAft>
                      </a:pPr>
                      <a:r>
                        <a:rPr lang="el-GR" sz="800" spc="-65" dirty="0" smtClean="0">
                          <a:solidFill>
                            <a:schemeClr val="tx2"/>
                          </a:solidFill>
                          <a:effectLst/>
                          <a:latin typeface="Tw Cen MT" panose="020B0602020104020603" pitchFamily="34" charset="0"/>
                        </a:rPr>
                        <a:t>Συνολικά </a:t>
                      </a:r>
                      <a:r>
                        <a:rPr lang="el-GR" sz="800" spc="-5" dirty="0" smtClean="0">
                          <a:solidFill>
                            <a:schemeClr val="tx2"/>
                          </a:solidFill>
                          <a:effectLst/>
                          <a:latin typeface="Tw Cen MT" panose="020B0602020104020603" pitchFamily="34" charset="0"/>
                        </a:rPr>
                        <a:t>κόστη</a:t>
                      </a:r>
                      <a:r>
                        <a:rPr lang="en-US" sz="800" spc="65" dirty="0" smtClean="0">
                          <a:solidFill>
                            <a:schemeClr val="tx2"/>
                          </a:solidFill>
                          <a:effectLst/>
                          <a:latin typeface="Tw Cen MT" panose="020B0602020104020603" pitchFamily="34" charset="0"/>
                        </a:rPr>
                        <a:t> </a:t>
                      </a:r>
                      <a:r>
                        <a:rPr lang="el-GR" sz="800" spc="65" dirty="0" smtClean="0">
                          <a:solidFill>
                            <a:schemeClr val="tx2"/>
                          </a:solidFill>
                          <a:effectLst/>
                          <a:latin typeface="Tw Cen MT" panose="020B0602020104020603" pitchFamily="34" charset="0"/>
                        </a:rPr>
                        <a:t>δραστηριότητας</a:t>
                      </a:r>
                      <a:r>
                        <a:rPr lang="el-GR" sz="800" spc="65" baseline="0" dirty="0" smtClean="0">
                          <a:solidFill>
                            <a:schemeClr val="tx2"/>
                          </a:solidFill>
                          <a:effectLst/>
                          <a:latin typeface="Tw Cen MT" panose="020B0602020104020603" pitchFamily="34" charset="0"/>
                        </a:rPr>
                        <a:t> που </a:t>
                      </a:r>
                      <a:r>
                        <a:rPr lang="el-GR" sz="800" dirty="0" smtClean="0">
                          <a:solidFill>
                            <a:schemeClr val="tx2"/>
                          </a:solidFill>
                          <a:effectLst/>
                          <a:latin typeface="Tw Cen MT" panose="020B0602020104020603" pitchFamily="34" charset="0"/>
                        </a:rPr>
                        <a:t>κατανέμονται στην παραγγελία</a:t>
                      </a:r>
                      <a:endParaRPr lang="en-US" sz="800" dirty="0">
                        <a:solidFill>
                          <a:schemeClr val="tx2"/>
                        </a:solidFill>
                        <a:effectLst/>
                        <a:latin typeface="Tw Cen MT" panose="020B0602020104020603" pitchFamily="34"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a:t>
                      </a:r>
                    </a:p>
                  </a:txBody>
                  <a:tcPr>
                    <a:lnL>
                      <a:noFill/>
                    </a:lnL>
                    <a:solidFill>
                      <a:srgbClr val="C7C4B5"/>
                    </a:solidFill>
                  </a:tcPr>
                </a:tc>
              </a:tr>
              <a:tr h="187325">
                <a:tc gridSpan="3">
                  <a:txBody>
                    <a:bodyPr/>
                    <a:lstStyle/>
                    <a:p>
                      <a:pPr marL="25400">
                        <a:spcBef>
                          <a:spcPts val="235"/>
                        </a:spcBef>
                        <a:spcAft>
                          <a:spcPts val="0"/>
                        </a:spcAft>
                      </a:pPr>
                      <a:r>
                        <a:rPr lang="el-GR" sz="800" spc="-65" dirty="0" smtClean="0">
                          <a:solidFill>
                            <a:schemeClr val="tx2"/>
                          </a:solidFill>
                          <a:effectLst/>
                          <a:latin typeface="Tw Cen MT" panose="020B0602020104020603" pitchFamily="34" charset="0"/>
                        </a:rPr>
                        <a:t>Συνολικές μονάδες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tc>
                <a:tc hMerge="1">
                  <a:txBody>
                    <a:bodyPr/>
                    <a:lstStyle/>
                    <a:p>
                      <a:endParaRPr lang="en-US"/>
                    </a:p>
                  </a:txBody>
                  <a:tcPr/>
                </a:tc>
                <a:tc>
                  <a:txBody>
                    <a:bodyPr/>
                    <a:lstStyle/>
                    <a:p>
                      <a:pPr algn="r"/>
                      <a:r>
                        <a:rPr lang="el-GR" sz="800" u="sng" dirty="0" smtClean="0">
                          <a:solidFill>
                            <a:schemeClr val="tx2"/>
                          </a:solidFill>
                        </a:rPr>
                        <a:t>100</a:t>
                      </a:r>
                    </a:p>
                  </a:txBody>
                  <a:tcPr>
                    <a:lnL>
                      <a:noFill/>
                    </a:lnL>
                    <a:solidFill>
                      <a:srgbClr val="C7C4B5"/>
                    </a:solidFill>
                  </a:tcPr>
                </a:tc>
              </a:tr>
              <a:tr h="187325">
                <a:tc gridSpan="3">
                  <a:txBody>
                    <a:bodyPr/>
                    <a:lstStyle/>
                    <a:p>
                      <a:pPr marL="25400">
                        <a:spcBef>
                          <a:spcPts val="60"/>
                        </a:spcBef>
                        <a:spcAft>
                          <a:spcPts val="0"/>
                        </a:spcAft>
                      </a:pPr>
                      <a:r>
                        <a:rPr lang="el-GR" sz="800" spc="-5" dirty="0" smtClean="0">
                          <a:solidFill>
                            <a:schemeClr val="tx2"/>
                          </a:solidFill>
                          <a:effectLst/>
                          <a:latin typeface="Tw Cen MT" panose="020B0602020104020603" pitchFamily="34" charset="0"/>
                        </a:rPr>
                        <a:t>Κόστη</a:t>
                      </a:r>
                      <a:r>
                        <a:rPr lang="en-US" sz="800" spc="65" dirty="0" smtClean="0">
                          <a:solidFill>
                            <a:schemeClr val="tx2"/>
                          </a:solidFill>
                          <a:effectLst/>
                          <a:latin typeface="Tw Cen MT" panose="020B0602020104020603" pitchFamily="34" charset="0"/>
                        </a:rPr>
                        <a:t> </a:t>
                      </a:r>
                      <a:r>
                        <a:rPr lang="el-GR" sz="800" spc="-10" dirty="0" smtClean="0">
                          <a:solidFill>
                            <a:schemeClr val="tx2"/>
                          </a:solidFill>
                          <a:effectLst/>
                          <a:latin typeface="Tw Cen MT" panose="020B0602020104020603" pitchFamily="34" charset="0"/>
                        </a:rPr>
                        <a:t>δραστηριότητας</a:t>
                      </a:r>
                      <a:r>
                        <a:rPr lang="en-US" sz="800" spc="-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ανά μονάδα</a:t>
                      </a:r>
                      <a:r>
                        <a:rPr lang="en-US" sz="800" spc="65" dirty="0" smtClean="0">
                          <a:solidFill>
                            <a:schemeClr val="tx2"/>
                          </a:solidFill>
                          <a:effectLst/>
                          <a:latin typeface="Tw Cen MT" panose="020B0602020104020603" pitchFamily="34" charset="0"/>
                        </a:rPr>
                        <a:t> </a:t>
                      </a:r>
                      <a:r>
                        <a:rPr lang="en-US" sz="800" dirty="0" smtClean="0">
                          <a:solidFill>
                            <a:schemeClr val="tx2"/>
                          </a:solidFill>
                          <a:effectLst/>
                          <a:latin typeface="Tw Cen MT" panose="020B0602020104020603" pitchFamily="34" charset="0"/>
                        </a:rPr>
                        <a:t>(</a:t>
                      </a:r>
                      <a:r>
                        <a:rPr lang="el-GR" sz="800" spc="-5" dirty="0" smtClean="0">
                          <a:solidFill>
                            <a:schemeClr val="tx2"/>
                          </a:solidFill>
                          <a:effectLst/>
                          <a:latin typeface="Tw Cen MT" panose="020B0602020104020603" pitchFamily="34" charset="0"/>
                        </a:rPr>
                        <a:t>συνολικά κόστη </a:t>
                      </a:r>
                      <a:r>
                        <a:rPr lang="el-GR" sz="800" spc="-10" dirty="0" smtClean="0">
                          <a:solidFill>
                            <a:schemeClr val="tx2"/>
                          </a:solidFill>
                          <a:effectLst/>
                          <a:latin typeface="Tw Cen MT" panose="020B0602020104020603" pitchFamily="34" charset="0"/>
                        </a:rPr>
                        <a:t>δραστηριότητας</a:t>
                      </a:r>
                      <a:r>
                        <a:rPr lang="en-US" sz="800" spc="-5" dirty="0" smtClean="0">
                          <a:solidFill>
                            <a:schemeClr val="tx2"/>
                          </a:solidFill>
                          <a:effectLst/>
                          <a:latin typeface="Tw Cen MT" panose="020B0602020104020603" pitchFamily="34" charset="0"/>
                        </a:rPr>
                        <a:t> </a:t>
                      </a:r>
                      <a:r>
                        <a:rPr lang="el-GR" sz="800" spc="65" dirty="0" smtClean="0">
                          <a:solidFill>
                            <a:schemeClr val="tx2"/>
                          </a:solidFill>
                          <a:effectLst/>
                          <a:latin typeface="Tw Cen MT" panose="020B0602020104020603" pitchFamily="34" charset="0"/>
                        </a:rPr>
                        <a:t>+</a:t>
                      </a:r>
                      <a:r>
                        <a:rPr lang="el-GR" sz="800" spc="65" baseline="0" dirty="0" smtClean="0">
                          <a:solidFill>
                            <a:schemeClr val="tx2"/>
                          </a:solidFill>
                          <a:effectLst/>
                          <a:latin typeface="Tw Cen MT" panose="020B0602020104020603" pitchFamily="34" charset="0"/>
                        </a:rPr>
                        <a:t> </a:t>
                      </a:r>
                      <a:r>
                        <a:rPr lang="el-GR" sz="800" spc="-5" dirty="0" smtClean="0">
                          <a:solidFill>
                            <a:schemeClr val="tx2"/>
                          </a:solidFill>
                          <a:effectLst/>
                          <a:latin typeface="Tw Cen MT" panose="020B0602020104020603" pitchFamily="34" charset="0"/>
                        </a:rPr>
                        <a:t>συνολικές μονάδες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 $</a:t>
                      </a:r>
                    </a:p>
                  </a:txBody>
                  <a:tcPr>
                    <a:lnL>
                      <a:noFill/>
                    </a:lnL>
                    <a:solidFill>
                      <a:srgbClr val="C7C4B5"/>
                    </a:solidFill>
                  </a:tcPr>
                </a:tc>
              </a:tr>
              <a:tr h="187325">
                <a:tc gridSpan="3">
                  <a:txBody>
                    <a:bodyPr/>
                    <a:lstStyle/>
                    <a:p>
                      <a:pPr marL="25400">
                        <a:lnSpc>
                          <a:spcPts val="1000"/>
                        </a:lnSpc>
                        <a:spcAft>
                          <a:spcPts val="0"/>
                        </a:spcAft>
                      </a:pPr>
                      <a:r>
                        <a:rPr lang="el-GR" sz="800" b="1" spc="-15" dirty="0" smtClean="0">
                          <a:solidFill>
                            <a:schemeClr val="tx2"/>
                          </a:solidFill>
                          <a:effectLst/>
                          <a:latin typeface="Tw Cen MT" panose="020B0602020104020603" pitchFamily="34" charset="0"/>
                        </a:rPr>
                        <a:t>Σύνοψη κόστους</a:t>
                      </a:r>
                      <a:r>
                        <a:rPr lang="en-US" sz="800" b="1" dirty="0" smtClean="0">
                          <a:solidFill>
                            <a:schemeClr val="tx2"/>
                          </a:solidFill>
                          <a:effectLst/>
                          <a:latin typeface="Tw Cen MT" panose="020B0602020104020603" pitchFamily="34" charset="0"/>
                        </a:rPr>
                        <a:t>:</a:t>
                      </a:r>
                      <a:endParaRPr lang="en-US" sz="800" b="1"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u="none" dirty="0" smtClean="0">
                        <a:solidFill>
                          <a:schemeClr val="tx2"/>
                        </a:solidFill>
                      </a:endParaRPr>
                    </a:p>
                  </a:txBody>
                  <a:tcPr>
                    <a:lnL>
                      <a:noFill/>
                    </a:lnL>
                    <a:solidFill>
                      <a:srgbClr val="C7C4B5"/>
                    </a:solidFill>
                  </a:tcPr>
                </a:tc>
              </a:tr>
              <a:tr h="187325">
                <a:tc gridSpan="3">
                  <a:txBody>
                    <a:bodyPr/>
                    <a:lstStyle/>
                    <a:p>
                      <a:pPr marL="149225">
                        <a:spcBef>
                          <a:spcPts val="60"/>
                        </a:spcBef>
                        <a:spcAft>
                          <a:spcPts val="0"/>
                        </a:spcAft>
                      </a:pPr>
                      <a:r>
                        <a:rPr lang="el-GR" sz="800" dirty="0" smtClean="0">
                          <a:solidFill>
                            <a:schemeClr val="tx2"/>
                          </a:solidFill>
                          <a:effectLst/>
                          <a:latin typeface="Tw Cen MT" panose="020B0602020104020603" pitchFamily="34" charset="0"/>
                        </a:rPr>
                        <a:t>Άμεσα υλικά</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none" dirty="0" smtClean="0">
                          <a:solidFill>
                            <a:schemeClr val="tx2"/>
                          </a:solidFill>
                        </a:rPr>
                        <a:t>1.000$</a:t>
                      </a:r>
                    </a:p>
                  </a:txBody>
                  <a:tcPr>
                    <a:lnL>
                      <a:noFill/>
                    </a:lnL>
                    <a:solidFill>
                      <a:srgbClr val="C7C4B5"/>
                    </a:solidFill>
                  </a:tcPr>
                </a:tc>
              </a:tr>
              <a:tr h="187325">
                <a:tc gridSpan="3">
                  <a:txBody>
                    <a:bodyPr/>
                    <a:lstStyle/>
                    <a:p>
                      <a:pPr marL="149225">
                        <a:spcBef>
                          <a:spcPts val="60"/>
                        </a:spcBef>
                        <a:spcAft>
                          <a:spcPts val="0"/>
                        </a:spcAft>
                      </a:pPr>
                      <a:r>
                        <a:rPr lang="el-GR" sz="800" spc="-15" dirty="0" smtClean="0">
                          <a:solidFill>
                            <a:schemeClr val="tx2"/>
                          </a:solidFill>
                          <a:effectLst/>
                          <a:latin typeface="Tw Cen MT" panose="020B0602020104020603" pitchFamily="34" charset="0"/>
                        </a:rPr>
                        <a:t>Αγορασμένα </a:t>
                      </a:r>
                      <a:r>
                        <a:rPr lang="el-GR" sz="800" dirty="0" smtClean="0">
                          <a:solidFill>
                            <a:schemeClr val="tx2"/>
                          </a:solidFill>
                          <a:effectLst/>
                          <a:latin typeface="Tw Cen MT" panose="020B0602020104020603" pitchFamily="34" charset="0"/>
                        </a:rPr>
                        <a:t>εξαρτήματα</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none" dirty="0" smtClean="0">
                          <a:solidFill>
                            <a:schemeClr val="tx2"/>
                          </a:solidFill>
                        </a:rPr>
                        <a:t>500</a:t>
                      </a:r>
                    </a:p>
                  </a:txBody>
                  <a:tcPr>
                    <a:lnL>
                      <a:noFill/>
                    </a:lnL>
                    <a:solidFill>
                      <a:srgbClr val="C7C4B5"/>
                    </a:solidFill>
                  </a:tcPr>
                </a:tc>
              </a:tr>
              <a:tr h="187325">
                <a:tc gridSpan="3">
                  <a:txBody>
                    <a:bodyPr/>
                    <a:lstStyle/>
                    <a:p>
                      <a:pPr marL="149225">
                        <a:spcBef>
                          <a:spcPts val="60"/>
                        </a:spcBef>
                        <a:spcAft>
                          <a:spcPts val="0"/>
                        </a:spcAft>
                      </a:pPr>
                      <a:r>
                        <a:rPr lang="el-GR" sz="800" spc="-5" dirty="0" smtClean="0">
                          <a:solidFill>
                            <a:schemeClr val="tx2"/>
                          </a:solidFill>
                          <a:effectLst/>
                          <a:latin typeface="Tw Cen MT" panose="020B0602020104020603" pitchFamily="34" charset="0"/>
                        </a:rPr>
                        <a:t>Κόστη </a:t>
                      </a:r>
                      <a:r>
                        <a:rPr lang="el-GR" sz="800" spc="-10" dirty="0" smtClean="0">
                          <a:solidFill>
                            <a:schemeClr val="tx2"/>
                          </a:solidFill>
                          <a:effectLst/>
                          <a:latin typeface="Tw Cen MT" panose="020B0602020104020603" pitchFamily="34" charset="0"/>
                        </a:rPr>
                        <a:t>δραστηριότητα</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a:t>
                      </a:r>
                    </a:p>
                  </a:txBody>
                  <a:tcPr>
                    <a:lnL>
                      <a:noFill/>
                    </a:lnL>
                    <a:solidFill>
                      <a:srgbClr val="C7C4B5"/>
                    </a:solidFill>
                  </a:tcPr>
                </a:tc>
              </a:tr>
              <a:tr h="187325">
                <a:tc gridSpan="3">
                  <a:txBody>
                    <a:bodyPr/>
                    <a:lstStyle/>
                    <a:p>
                      <a:pPr marL="149225">
                        <a:spcBef>
                          <a:spcPts val="35"/>
                        </a:spcBef>
                        <a:spcAft>
                          <a:spcPts val="0"/>
                        </a:spcAft>
                      </a:pPr>
                      <a:r>
                        <a:rPr lang="el-GR" sz="800" spc="-65" dirty="0" smtClean="0">
                          <a:solidFill>
                            <a:schemeClr val="tx2"/>
                          </a:solidFill>
                          <a:effectLst/>
                          <a:latin typeface="Tw Cen MT" panose="020B0602020104020603" pitchFamily="34" charset="0"/>
                        </a:rPr>
                        <a:t>Συνολικά </a:t>
                      </a:r>
                      <a:r>
                        <a:rPr lang="el-GR" sz="800" spc="-5" dirty="0" smtClean="0">
                          <a:solidFill>
                            <a:schemeClr val="tx2"/>
                          </a:solidFill>
                          <a:effectLst/>
                          <a:latin typeface="Tw Cen MT" panose="020B0602020104020603" pitchFamily="34" charset="0"/>
                        </a:rPr>
                        <a:t>κόστη</a:t>
                      </a:r>
                      <a:r>
                        <a:rPr lang="en-US" sz="800" spc="6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παραγγελίας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 $</a:t>
                      </a:r>
                    </a:p>
                  </a:txBody>
                  <a:tcPr>
                    <a:lnL>
                      <a:noFill/>
                    </a:lnL>
                    <a:solidFill>
                      <a:srgbClr val="C7C4B5"/>
                    </a:solidFill>
                  </a:tcPr>
                </a:tc>
              </a:tr>
              <a:tr h="187325">
                <a:tc gridSpan="3">
                  <a:txBody>
                    <a:bodyPr/>
                    <a:lstStyle/>
                    <a:p>
                      <a:pPr marL="149225">
                        <a:lnSpc>
                          <a:spcPts val="1000"/>
                        </a:lnSpc>
                        <a:spcAft>
                          <a:spcPts val="0"/>
                        </a:spcAft>
                      </a:pPr>
                      <a:r>
                        <a:rPr lang="el-GR" sz="800" spc="-5" dirty="0" smtClean="0">
                          <a:solidFill>
                            <a:schemeClr val="tx2"/>
                          </a:solidFill>
                          <a:effectLst/>
                          <a:latin typeface="Tw Cen MT" panose="020B0602020104020603" pitchFamily="34" charset="0"/>
                        </a:rPr>
                        <a:t>Κόστος</a:t>
                      </a:r>
                      <a:r>
                        <a:rPr lang="en-US" sz="800" spc="6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μονάδας </a:t>
                      </a:r>
                      <a:r>
                        <a:rPr lang="el-GR" sz="800" spc="-15" dirty="0" smtClean="0">
                          <a:solidFill>
                            <a:schemeClr val="tx2"/>
                          </a:solidFill>
                          <a:effectLst/>
                          <a:latin typeface="Tw Cen MT" panose="020B0602020104020603" pitchFamily="34" charset="0"/>
                        </a:rPr>
                        <a:t>προϊόντος</a:t>
                      </a:r>
                      <a:r>
                        <a:rPr lang="en-US" sz="800" spc="65" dirty="0" smtClean="0">
                          <a:solidFill>
                            <a:schemeClr val="tx2"/>
                          </a:solidFill>
                          <a:effectLst/>
                          <a:latin typeface="Tw Cen MT" panose="020B0602020104020603" pitchFamily="34" charset="0"/>
                        </a:rPr>
                        <a:t> </a:t>
                      </a:r>
                      <a:r>
                        <a:rPr lang="en-US" sz="800" dirty="0" smtClean="0">
                          <a:solidFill>
                            <a:schemeClr val="tx2"/>
                          </a:solidFill>
                          <a:effectLst/>
                          <a:latin typeface="Tw Cen MT" panose="020B0602020104020603" pitchFamily="34" charset="0"/>
                        </a:rPr>
                        <a:t>(</a:t>
                      </a:r>
                      <a:r>
                        <a:rPr lang="el-GR" sz="800" spc="-5" dirty="0" smtClean="0">
                          <a:solidFill>
                            <a:schemeClr val="tx2"/>
                          </a:solidFill>
                          <a:effectLst/>
                          <a:latin typeface="Tw Cen MT" panose="020B0602020104020603" pitchFamily="34" charset="0"/>
                        </a:rPr>
                        <a:t>Συνολικά</a:t>
                      </a:r>
                      <a:r>
                        <a:rPr lang="el-GR" sz="800" spc="-5" baseline="0" dirty="0" smtClean="0">
                          <a:solidFill>
                            <a:schemeClr val="tx2"/>
                          </a:solidFill>
                          <a:effectLst/>
                          <a:latin typeface="Tw Cen MT" panose="020B0602020104020603" pitchFamily="34" charset="0"/>
                        </a:rPr>
                        <a:t> κόστη</a:t>
                      </a:r>
                      <a:r>
                        <a:rPr lang="en-US" sz="800" spc="6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της παραγγελίας</a:t>
                      </a:r>
                      <a:r>
                        <a:rPr lang="el-GR" sz="800" baseline="0" dirty="0" smtClean="0">
                          <a:solidFill>
                            <a:schemeClr val="tx2"/>
                          </a:solidFill>
                          <a:effectLst/>
                          <a:latin typeface="Tw Cen MT" panose="020B0602020104020603" pitchFamily="34" charset="0"/>
                        </a:rPr>
                        <a:t> + 100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μονάδες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 $</a:t>
                      </a:r>
                    </a:p>
                  </a:txBody>
                  <a:tcPr>
                    <a:lnL>
                      <a:noFill/>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5943600" y="7620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t>(</a:t>
            </a:r>
            <a:r>
              <a:rPr lang="el-GR" altLang="en-US" sz="1800" b="1" dirty="0" smtClean="0"/>
              <a:t>διαφάνεια</a:t>
            </a:r>
            <a:r>
              <a:rPr lang="en-US" altLang="en-US" sz="1800" b="1" dirty="0" smtClean="0"/>
              <a:t> </a:t>
            </a:r>
            <a:r>
              <a:rPr lang="el-GR" altLang="en-US" sz="1800" b="1" dirty="0" smtClean="0"/>
              <a:t>1 από 2)</a:t>
            </a:r>
            <a:endParaRPr lang="en-US" altLang="en-US" sz="1800" b="1" dirty="0"/>
          </a:p>
        </p:txBody>
      </p:sp>
    </p:spTree>
    <p:extLst>
      <p:ext uri="{BB962C8B-B14F-4D97-AF65-F5344CB8AC3E}">
        <p14:creationId xmlns:p14="http://schemas.microsoft.com/office/powerpoint/2010/main" val="3716068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4079413298"/>
              </p:ext>
            </p:extLst>
          </p:nvPr>
        </p:nvGraphicFramePr>
        <p:xfrm>
          <a:off x="0" y="1905000"/>
          <a:ext cx="9144000" cy="4990465"/>
        </p:xfrm>
        <a:graphic>
          <a:graphicData uri="http://schemas.openxmlformats.org/drawingml/2006/table">
            <a:tbl>
              <a:tblPr firstRow="1" bandRow="1">
                <a:tableStyleId>{2D5ABB26-0587-4C30-8999-92F81FD0307C}</a:tableStyleId>
              </a:tblPr>
              <a:tblGrid>
                <a:gridCol w="3810000"/>
                <a:gridCol w="1981200"/>
                <a:gridCol w="1828800"/>
                <a:gridCol w="1524000"/>
              </a:tblGrid>
              <a:tr h="636905">
                <a:tc gridSpan="4">
                  <a:txBody>
                    <a:bodyPr/>
                    <a:lstStyle/>
                    <a:p>
                      <a:r>
                        <a:rPr lang="el-GR" sz="900" b="1" baseline="0" dirty="0" smtClean="0">
                          <a:solidFill>
                            <a:srgbClr val="C00000"/>
                          </a:solidFill>
                        </a:rPr>
                        <a:t>ΛΥΣΗ</a:t>
                      </a:r>
                      <a:endParaRPr lang="el-GR" sz="800" b="1" baseline="0" dirty="0" smtClean="0">
                        <a:solidFill>
                          <a:srgbClr val="C00000"/>
                        </a:solidFill>
                      </a:endParaRPr>
                    </a:p>
                    <a:p>
                      <a:pPr algn="ctr"/>
                      <a:r>
                        <a:rPr lang="en-US" sz="800" b="1" baseline="0" dirty="0" smtClean="0">
                          <a:solidFill>
                            <a:schemeClr val="accent4"/>
                          </a:solidFill>
                          <a:latin typeface="Tw Cen MT" panose="020B0602020104020603" pitchFamily="34" charset="0"/>
                        </a:rPr>
                        <a:t>Bean Bag Convertibles </a:t>
                      </a:r>
                      <a:r>
                        <a:rPr lang="en-US" sz="800" b="1" baseline="0" dirty="0" err="1" smtClean="0">
                          <a:solidFill>
                            <a:schemeClr val="accent4"/>
                          </a:solidFill>
                          <a:latin typeface="Tw Cen MT" panose="020B0602020104020603" pitchFamily="34" charset="0"/>
                        </a:rPr>
                        <a:t>Inc</a:t>
                      </a:r>
                      <a:endParaRPr lang="el-GR" sz="800" b="1" baseline="0" dirty="0" smtClean="0">
                        <a:solidFill>
                          <a:schemeClr val="accent4"/>
                        </a:solidFill>
                      </a:endParaRPr>
                    </a:p>
                    <a:p>
                      <a:pPr algn="ctr"/>
                      <a:r>
                        <a:rPr lang="el-GR" sz="800" b="1" baseline="0" dirty="0" smtClean="0">
                          <a:solidFill>
                            <a:schemeClr val="accent4"/>
                          </a:solidFill>
                        </a:rPr>
                        <a:t>Σχέδιο Ενεργειών</a:t>
                      </a:r>
                    </a:p>
                    <a:p>
                      <a:pPr algn="ctr"/>
                      <a:r>
                        <a:rPr lang="en-US" sz="800" b="1" baseline="0" dirty="0" smtClean="0">
                          <a:solidFill>
                            <a:schemeClr val="accent4"/>
                          </a:solidFill>
                          <a:latin typeface="Tw Cen MT" panose="020B0602020104020603" pitchFamily="34" charset="0"/>
                        </a:rPr>
                        <a:t>Furniture Town LLC</a:t>
                      </a:r>
                      <a:endParaRPr lang="el-GR" sz="800" b="1" baseline="0" dirty="0" smtClean="0">
                        <a:solidFill>
                          <a:schemeClr val="accent4"/>
                        </a:solidFill>
                      </a:endParaRPr>
                    </a:p>
                  </a:txBody>
                  <a:tcPr>
                    <a:lnB w="12700" cap="flat" cmpd="sng" algn="ctr">
                      <a:solidFill>
                        <a:schemeClr val="tx2"/>
                      </a:solidFill>
                      <a:prstDash val="solid"/>
                      <a:round/>
                      <a:headEnd type="none" w="med" len="med"/>
                      <a:tailEnd type="none" w="med" len="med"/>
                    </a:lnB>
                    <a:solidFill>
                      <a:srgbClr val="C7C4B5"/>
                    </a:solidFill>
                  </a:tcPr>
                </a:tc>
                <a:tc hMerge="1">
                  <a:txBody>
                    <a:bodyPr/>
                    <a:lstStyle/>
                    <a:p>
                      <a:endParaRPr lang="en-US"/>
                    </a:p>
                  </a:txBody>
                  <a:tcPr/>
                </a:tc>
                <a:tc hMerge="1">
                  <a:txBody>
                    <a:bodyPr/>
                    <a:lstStyle/>
                    <a:p>
                      <a:endParaRPr lang="el-GR" sz="1000" b="1" dirty="0" smtClean="0">
                        <a:solidFill>
                          <a:srgbClr val="C00000"/>
                        </a:solidFill>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sz="1000" b="1" dirty="0">
                        <a:solidFill>
                          <a:srgbClr val="C00000"/>
                        </a:solidFill>
                        <a:latin typeface="Tw Cen MT" panose="020B0602020104020603" pitchFamily="34" charset="0"/>
                      </a:endParaRPr>
                    </a:p>
                  </a:txBody>
                  <a:tcPr>
                    <a:solidFill>
                      <a:srgbClr val="C7C4B5"/>
                    </a:solidFill>
                  </a:tcPr>
                </a:tc>
              </a:tr>
              <a:tr h="299720">
                <a:tc>
                  <a:txBody>
                    <a:bodyPr/>
                    <a:lstStyle/>
                    <a:p>
                      <a:pPr marL="0" indent="0" algn="l">
                        <a:buFont typeface="+mj-lt"/>
                        <a:buNone/>
                      </a:pPr>
                      <a:r>
                        <a:rPr lang="el-GR" sz="800" b="1" spc="-15" dirty="0" smtClean="0">
                          <a:solidFill>
                            <a:schemeClr val="tx2"/>
                          </a:solidFill>
                          <a:effectLst/>
                        </a:rPr>
                        <a:t>Δραστηριότητα</a:t>
                      </a:r>
                      <a:endParaRPr lang="el-GR" sz="800" dirty="0" smtClean="0">
                        <a:solidFill>
                          <a:schemeClr val="accent4"/>
                        </a:solidFill>
                        <a:latin typeface="Tw Cen MT" panose="020B0602020104020603" pitchFamily="34" charset="0"/>
                      </a:endParaRP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800" b="1" spc="-15" dirty="0" smtClean="0">
                          <a:solidFill>
                            <a:schemeClr val="tx2"/>
                          </a:solidFill>
                          <a:effectLst/>
                        </a:rPr>
                        <a:t>Συντελεστής</a:t>
                      </a:r>
                      <a:r>
                        <a:rPr lang="el-GR" sz="800" b="1" spc="-15" baseline="0" dirty="0" smtClean="0">
                          <a:solidFill>
                            <a:schemeClr val="tx2"/>
                          </a:solidFill>
                          <a:effectLst/>
                        </a:rPr>
                        <a:t> Κόστους Δραστηριότητας</a:t>
                      </a:r>
                      <a:endParaRPr lang="en-US" sz="800" b="1"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800" b="1" spc="-15" dirty="0" smtClean="0">
                          <a:solidFill>
                            <a:schemeClr val="tx2"/>
                          </a:solidFill>
                          <a:effectLst/>
                        </a:rPr>
                        <a:t>Επίπεδο Οδηγού Κόστους</a:t>
                      </a:r>
                      <a:endParaRPr lang="en-US" sz="800" b="1"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800" b="1" spc="-15" dirty="0" smtClean="0">
                          <a:solidFill>
                            <a:schemeClr val="tx2"/>
                          </a:solidFill>
                          <a:effectLst/>
                        </a:rPr>
                        <a:t>Κόστος</a:t>
                      </a:r>
                      <a:r>
                        <a:rPr lang="el-GR" sz="800" b="1" spc="-15" baseline="0" dirty="0" smtClean="0">
                          <a:solidFill>
                            <a:schemeClr val="tx2"/>
                          </a:solidFill>
                          <a:effectLst/>
                        </a:rPr>
                        <a:t> Δραστηριότητας</a:t>
                      </a:r>
                      <a:endParaRPr lang="en-US" sz="800" b="1" dirty="0" smtClean="0">
                        <a:solidFill>
                          <a:schemeClr val="tx2"/>
                        </a:solidFill>
                        <a:effectLst/>
                        <a:latin typeface="Tw Cen MT" panose="020B0602020104020603" pitchFamily="34" charset="0"/>
                        <a:ea typeface="Times New Roman" panose="02020603050405020304" pitchFamily="18" charset="0"/>
                      </a:endParaRPr>
                    </a:p>
                  </a:txBody>
                  <a:tcP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C4B5"/>
                    </a:solidFill>
                  </a:tcPr>
                </a:tc>
              </a:tr>
              <a:tr h="187325">
                <a:tc>
                  <a:txBody>
                    <a:bodyPr/>
                    <a:lstStyle/>
                    <a:p>
                      <a:pPr marL="25400">
                        <a:spcBef>
                          <a:spcPts val="205"/>
                        </a:spcBef>
                        <a:spcAft>
                          <a:spcPts val="0"/>
                        </a:spcAft>
                      </a:pPr>
                      <a:r>
                        <a:rPr lang="el-GR" sz="800" dirty="0" smtClean="0">
                          <a:solidFill>
                            <a:schemeClr val="tx2"/>
                          </a:solidFill>
                          <a:effectLst/>
                          <a:latin typeface="Tw Cen MT" panose="020B0602020104020603" pitchFamily="34" charset="0"/>
                        </a:rPr>
                        <a:t>Επίπεδο μονάδας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7C4B5"/>
                    </a:solidFill>
                  </a:tcPr>
                </a:tc>
                <a:tc>
                  <a:txBody>
                    <a:bodyPr/>
                    <a:lstStyle/>
                    <a:p>
                      <a:pPr marL="0" indent="0" algn="r">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7C4B5"/>
                    </a:solidFill>
                  </a:tcPr>
                </a:tc>
                <a:tc>
                  <a:txBody>
                    <a:bodyPr/>
                    <a:lstStyle/>
                    <a:p>
                      <a:pPr marL="0" indent="0">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accent4"/>
                        </a:solidFill>
                        <a:latin typeface="Tw Cen MT" panose="020B0602020104020603" pitchFamily="34" charset="0"/>
                      </a:endParaRPr>
                    </a:p>
                  </a:txBody>
                  <a:tcPr>
                    <a:lnL>
                      <a:noFill/>
                    </a:lnL>
                    <a:lnT w="12700" cap="flat" cmpd="sng" algn="ctr">
                      <a:solidFill>
                        <a:schemeClr val="tx2"/>
                      </a:solidFill>
                      <a:prstDash val="solid"/>
                      <a:round/>
                      <a:headEnd type="none" w="med" len="med"/>
                      <a:tailEnd type="none" w="med" len="med"/>
                    </a:lnT>
                    <a:solidFill>
                      <a:srgbClr val="C7C4B5"/>
                    </a:solidFill>
                  </a:tcPr>
                </a:tc>
              </a:tr>
              <a:tr h="187325">
                <a:tc>
                  <a:txBody>
                    <a:bodyPr/>
                    <a:lstStyle/>
                    <a:p>
                      <a:pPr marL="149225">
                        <a:spcBef>
                          <a:spcPts val="60"/>
                        </a:spcBef>
                        <a:spcAft>
                          <a:spcPts val="0"/>
                        </a:spcAft>
                      </a:pPr>
                      <a:r>
                        <a:rPr lang="el-GR" sz="800" spc="-25" dirty="0" smtClean="0">
                          <a:solidFill>
                            <a:schemeClr val="tx2"/>
                          </a:solidFill>
                          <a:effectLst/>
                          <a:latin typeface="Tw Cen MT" panose="020B0602020104020603" pitchFamily="34" charset="0"/>
                        </a:rPr>
                        <a:t>Εξαρτήματα</a:t>
                      </a:r>
                      <a:r>
                        <a:rPr lang="en-US" sz="800" spc="2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παραγωγής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a:t>
                      </a:r>
                      <a:r>
                        <a:rPr lang="el-GR" sz="800" dirty="0" smtClean="0">
                          <a:solidFill>
                            <a:schemeClr val="tx2"/>
                          </a:solidFill>
                          <a:effectLst/>
                          <a:latin typeface="Tw Cen MT" panose="020B0602020104020603" pitchFamily="34" charset="0"/>
                        </a:rPr>
                        <a:t>5</a:t>
                      </a:r>
                      <a:r>
                        <a:rPr lang="en-US" sz="800" dirty="0" smtClean="0">
                          <a:solidFill>
                            <a:schemeClr val="tx2"/>
                          </a:solidFill>
                          <a:effectLst/>
                          <a:latin typeface="Tw Cen MT" panose="020B0602020104020603" pitchFamily="34" charset="0"/>
                        </a:rPr>
                        <a:t>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ανά</a:t>
                      </a:r>
                      <a:r>
                        <a:rPr lang="en-US" sz="800" spc="7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ώρα μηχανής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20</a:t>
                      </a:r>
                      <a:r>
                        <a:rPr lang="en-US" sz="800" spc="-1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ώρες μηχανής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mj-lt"/>
                        <a:buNone/>
                      </a:pPr>
                      <a:r>
                        <a:rPr lang="el-GR" sz="800" dirty="0" smtClean="0">
                          <a:solidFill>
                            <a:schemeClr val="accent4"/>
                          </a:solidFill>
                          <a:latin typeface="Tw Cen MT" panose="020B0602020104020603" pitchFamily="34" charset="0"/>
                        </a:rPr>
                        <a:t>250$</a:t>
                      </a:r>
                      <a:endParaRPr lang="en-US" sz="800" dirty="0" smtClean="0">
                        <a:solidFill>
                          <a:schemeClr val="accent4"/>
                        </a:solidFill>
                        <a:latin typeface="Tw Cen MT" panose="020B0602020104020603" pitchFamily="34" charset="0"/>
                      </a:endParaRPr>
                    </a:p>
                  </a:txBody>
                  <a:tcPr>
                    <a:lnL>
                      <a:noFill/>
                    </a:lnL>
                    <a:solidFill>
                      <a:srgbClr val="C7C4B5"/>
                    </a:solidFill>
                  </a:tcPr>
                </a:tc>
              </a:tr>
              <a:tr h="187325">
                <a:tc>
                  <a:txBody>
                    <a:bodyPr/>
                    <a:lstStyle/>
                    <a:p>
                      <a:pPr marL="149225">
                        <a:spcBef>
                          <a:spcPts val="60"/>
                        </a:spcBef>
                        <a:spcAft>
                          <a:spcPts val="0"/>
                        </a:spcAft>
                      </a:pPr>
                      <a:r>
                        <a:rPr lang="el-GR" sz="800" spc="-5" dirty="0" smtClean="0">
                          <a:solidFill>
                            <a:schemeClr val="tx2"/>
                          </a:solidFill>
                          <a:effectLst/>
                          <a:latin typeface="Tw Cen MT" panose="020B0602020104020603" pitchFamily="34" charset="0"/>
                        </a:rPr>
                        <a:t>Συναρμολόγηση</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$3</a:t>
                      </a:r>
                      <a:r>
                        <a:rPr lang="el-GR" sz="800" dirty="0" smtClean="0">
                          <a:solidFill>
                            <a:schemeClr val="tx2"/>
                          </a:solidFill>
                          <a:effectLst/>
                          <a:latin typeface="Tw Cen MT" panose="020B0602020104020603" pitchFamily="34" charset="0"/>
                        </a:rPr>
                        <a:t>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ανά</a:t>
                      </a:r>
                      <a:r>
                        <a:rPr lang="en-US" sz="800" spc="7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ώρα άμεσης εργασίας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10</a:t>
                      </a:r>
                      <a:r>
                        <a:rPr lang="en-US" sz="800" spc="-1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ώρες</a:t>
                      </a:r>
                      <a:r>
                        <a:rPr lang="el-GR" sz="800" baseline="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άμεσης εργασίας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marL="0" indent="0" algn="r">
                        <a:buFont typeface="+mj-lt"/>
                        <a:buNone/>
                      </a:pPr>
                      <a:r>
                        <a:rPr lang="el-GR" sz="800" dirty="0" smtClean="0">
                          <a:solidFill>
                            <a:schemeClr val="accent4"/>
                          </a:solidFill>
                          <a:latin typeface="Tw Cen MT" panose="020B0602020104020603" pitchFamily="34" charset="0"/>
                        </a:rPr>
                        <a:t>300</a:t>
                      </a:r>
                      <a:endParaRPr lang="en-US" sz="800" dirty="0" smtClean="0">
                        <a:solidFill>
                          <a:schemeClr val="accent4"/>
                        </a:solidFill>
                        <a:latin typeface="Tw Cen MT" panose="020B0602020104020603" pitchFamily="34" charset="0"/>
                      </a:endParaRPr>
                    </a:p>
                  </a:txBody>
                  <a:tcPr>
                    <a:lnL>
                      <a:noFill/>
                    </a:lnL>
                    <a:solidFill>
                      <a:srgbClr val="C7C4B5"/>
                    </a:solidFill>
                  </a:tcPr>
                </a:tc>
              </a:tr>
              <a:tr h="187325">
                <a:tc>
                  <a:txBody>
                    <a:bodyPr/>
                    <a:lstStyle/>
                    <a:p>
                      <a:pPr marL="149225">
                        <a:spcBef>
                          <a:spcPts val="60"/>
                        </a:spcBef>
                        <a:spcAft>
                          <a:spcPts val="0"/>
                        </a:spcAft>
                      </a:pPr>
                      <a:r>
                        <a:rPr lang="el-GR" sz="800" spc="-25" dirty="0" smtClean="0">
                          <a:solidFill>
                            <a:schemeClr val="tx2"/>
                          </a:solidFill>
                          <a:effectLst/>
                          <a:latin typeface="Tw Cen MT" panose="020B0602020104020603" pitchFamily="34" charset="0"/>
                        </a:rPr>
                        <a:t>Συσκευασία </a:t>
                      </a:r>
                      <a:endParaRPr lang="el-GR" sz="800" spc="-25" dirty="0">
                        <a:solidFill>
                          <a:schemeClr val="tx2"/>
                        </a:solidFill>
                        <a:effectLst/>
                        <a:latin typeface="Tw Cen MT" panose="020B0602020104020603" pitchFamily="34"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a:t>
                      </a:r>
                      <a:r>
                        <a:rPr lang="el-GR" sz="800" dirty="0" smtClean="0">
                          <a:solidFill>
                            <a:schemeClr val="tx2"/>
                          </a:solidFill>
                          <a:effectLst/>
                          <a:latin typeface="Tw Cen MT" panose="020B0602020104020603" pitchFamily="34" charset="0"/>
                        </a:rPr>
                        <a:t>3.5 ανά μονάδα</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100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μονάδες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350</a:t>
                      </a:r>
                    </a:p>
                  </a:txBody>
                  <a:tcPr>
                    <a:lnL>
                      <a:noFill/>
                    </a:lnL>
                    <a:solidFill>
                      <a:srgbClr val="C7C4B5"/>
                    </a:solidFill>
                  </a:tcPr>
                </a:tc>
              </a:tr>
              <a:tr h="187325">
                <a:tc>
                  <a:txBody>
                    <a:bodyPr/>
                    <a:lstStyle/>
                    <a:p>
                      <a:pPr marL="25400">
                        <a:spcBef>
                          <a:spcPts val="60"/>
                        </a:spcBef>
                        <a:spcAft>
                          <a:spcPts val="0"/>
                        </a:spcAft>
                      </a:pPr>
                      <a:r>
                        <a:rPr lang="el-GR" sz="800" dirty="0" smtClean="0">
                          <a:solidFill>
                            <a:schemeClr val="tx2"/>
                          </a:solidFill>
                          <a:effectLst/>
                          <a:latin typeface="Tw Cen MT" panose="020B0602020104020603" pitchFamily="34" charset="0"/>
                        </a:rPr>
                        <a:t>Επίπεδο</a:t>
                      </a:r>
                      <a:r>
                        <a:rPr lang="el-GR" sz="800" baseline="0" dirty="0" smtClean="0">
                          <a:solidFill>
                            <a:schemeClr val="tx2"/>
                          </a:solidFill>
                          <a:effectLst/>
                          <a:latin typeface="Tw Cen MT" panose="020B0602020104020603" pitchFamily="34" charset="0"/>
                        </a:rPr>
                        <a:t> π</a:t>
                      </a:r>
                      <a:r>
                        <a:rPr lang="el-GR" sz="800" dirty="0" smtClean="0">
                          <a:solidFill>
                            <a:schemeClr val="tx2"/>
                          </a:solidFill>
                          <a:effectLst/>
                          <a:latin typeface="Tw Cen MT" panose="020B0602020104020603" pitchFamily="34" charset="0"/>
                        </a:rPr>
                        <a:t>αρτίδας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u="sng" dirty="0" smtClean="0">
                        <a:solidFill>
                          <a:schemeClr val="tx2"/>
                        </a:solidFill>
                      </a:endParaRPr>
                    </a:p>
                  </a:txBody>
                  <a:tcPr>
                    <a:lnL>
                      <a:noFill/>
                    </a:lnL>
                    <a:solidFill>
                      <a:srgbClr val="C7C4B5"/>
                    </a:solidFill>
                  </a:tcPr>
                </a:tc>
              </a:tr>
              <a:tr h="187325">
                <a:tc>
                  <a:txBody>
                    <a:bodyPr/>
                    <a:lstStyle/>
                    <a:p>
                      <a:pPr marL="149225">
                        <a:lnSpc>
                          <a:spcPts val="1000"/>
                        </a:lnSpc>
                        <a:spcBef>
                          <a:spcPts val="60"/>
                        </a:spcBef>
                        <a:spcAft>
                          <a:spcPts val="0"/>
                        </a:spcAft>
                      </a:pPr>
                      <a:r>
                        <a:rPr lang="el-GR" sz="800" spc="5" dirty="0" smtClean="0">
                          <a:solidFill>
                            <a:schemeClr val="tx2"/>
                          </a:solidFill>
                          <a:effectLst/>
                          <a:latin typeface="Tw Cen MT" panose="020B0602020104020603" pitchFamily="34" charset="0"/>
                        </a:rPr>
                        <a:t>Ρύθμιση εργασίας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800" dirty="0" smtClean="0">
                          <a:solidFill>
                            <a:schemeClr val="tx2"/>
                          </a:solidFill>
                          <a:effectLst/>
                          <a:latin typeface="Tw Cen MT" panose="020B0602020104020603" pitchFamily="34" charset="0"/>
                        </a:rPr>
                        <a:t>$</a:t>
                      </a:r>
                      <a:r>
                        <a:rPr lang="el-GR" sz="800" dirty="0" smtClean="0">
                          <a:solidFill>
                            <a:schemeClr val="tx2"/>
                          </a:solidFill>
                          <a:effectLst/>
                          <a:latin typeface="Tw Cen MT" panose="020B0602020104020603" pitchFamily="34" charset="0"/>
                        </a:rPr>
                        <a:t>25 ανά</a:t>
                      </a:r>
                      <a:r>
                        <a:rPr lang="en-US" sz="800" spc="7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ρύθμιση</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effectLst/>
                          <a:latin typeface="Tw Cen MT" panose="020B0602020104020603" pitchFamily="34" charset="0"/>
                        </a:rPr>
                        <a:t>5</a:t>
                      </a:r>
                      <a:r>
                        <a:rPr lang="en-US" sz="800" spc="-2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ρυθμίσεις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100</a:t>
                      </a:r>
                    </a:p>
                  </a:txBody>
                  <a:tcPr>
                    <a:lnL>
                      <a:noFill/>
                    </a:lnL>
                    <a:solidFill>
                      <a:srgbClr val="C7C4B5"/>
                    </a:solidFill>
                  </a:tcPr>
                </a:tc>
              </a:tr>
              <a:tr h="187325">
                <a:tc>
                  <a:txBody>
                    <a:bodyPr/>
                    <a:lstStyle/>
                    <a:p>
                      <a:pPr marL="25400">
                        <a:spcBef>
                          <a:spcPts val="245"/>
                        </a:spcBef>
                        <a:spcAft>
                          <a:spcPts val="0"/>
                        </a:spcAft>
                      </a:pPr>
                      <a:r>
                        <a:rPr lang="el-GR" sz="800" dirty="0" smtClean="0">
                          <a:solidFill>
                            <a:schemeClr val="tx2"/>
                          </a:solidFill>
                          <a:effectLst/>
                          <a:latin typeface="Tw Cen MT" panose="020B0602020104020603" pitchFamily="34" charset="0"/>
                        </a:rPr>
                        <a:t>Επίπεδο </a:t>
                      </a:r>
                      <a:r>
                        <a:rPr lang="el-GR" sz="800" spc="-15" dirty="0" smtClean="0">
                          <a:solidFill>
                            <a:schemeClr val="tx2"/>
                          </a:solidFill>
                          <a:effectLst/>
                          <a:latin typeface="Tw Cen MT" panose="020B0602020104020603" pitchFamily="34" charset="0"/>
                        </a:rPr>
                        <a:t>προϊόντος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dirty="0" smtClean="0">
                        <a:solidFill>
                          <a:schemeClr val="tx2"/>
                        </a:solidFill>
                      </a:endParaRPr>
                    </a:p>
                  </a:txBody>
                  <a:tcPr>
                    <a:lnL>
                      <a:noFill/>
                    </a:lnL>
                    <a:solidFill>
                      <a:srgbClr val="C7C4B5"/>
                    </a:solidFill>
                  </a:tcPr>
                </a:tc>
              </a:tr>
              <a:tr h="187325">
                <a:tc>
                  <a:txBody>
                    <a:bodyPr/>
                    <a:lstStyle/>
                    <a:p>
                      <a:pPr marL="149225">
                        <a:spcBef>
                          <a:spcPts val="60"/>
                        </a:spcBef>
                        <a:spcAft>
                          <a:spcPts val="0"/>
                        </a:spcAft>
                      </a:pPr>
                      <a:r>
                        <a:rPr lang="el-GR" sz="800" spc="-15" dirty="0" smtClean="0">
                          <a:solidFill>
                            <a:schemeClr val="tx2"/>
                          </a:solidFill>
                          <a:effectLst/>
                          <a:latin typeface="Tw Cen MT" panose="020B0602020104020603" pitchFamily="34" charset="0"/>
                        </a:rPr>
                        <a:t>Σχεδιασμός προϊόντος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800" dirty="0" smtClean="0">
                          <a:solidFill>
                            <a:schemeClr val="accent4"/>
                          </a:solidFill>
                          <a:latin typeface="Tw Cen MT" panose="020B0602020104020603" pitchFamily="34" charset="0"/>
                        </a:rPr>
                        <a:t>160$ ανά ώρα σχεδιασμού</a:t>
                      </a: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dirty="0" smtClean="0">
                          <a:solidFill>
                            <a:schemeClr val="accent4"/>
                          </a:solidFill>
                          <a:latin typeface="Tw Cen MT" panose="020B0602020104020603" pitchFamily="34" charset="0"/>
                        </a:rPr>
                        <a:t>2 ώρες σχεδιασμού</a:t>
                      </a: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dirty="0" smtClean="0">
                          <a:solidFill>
                            <a:schemeClr val="tx2"/>
                          </a:solidFill>
                        </a:rPr>
                        <a:t>320</a:t>
                      </a:r>
                    </a:p>
                  </a:txBody>
                  <a:tcPr>
                    <a:lnL>
                      <a:noFill/>
                    </a:lnL>
                    <a:solidFill>
                      <a:srgbClr val="C7C4B5"/>
                    </a:solidFill>
                  </a:tcPr>
                </a:tc>
              </a:tr>
              <a:tr h="187325">
                <a:tc>
                  <a:txBody>
                    <a:bodyPr/>
                    <a:lstStyle/>
                    <a:p>
                      <a:pPr marL="25400">
                        <a:spcBef>
                          <a:spcPts val="245"/>
                        </a:spcBef>
                        <a:spcAft>
                          <a:spcPts val="0"/>
                        </a:spcAft>
                      </a:pPr>
                      <a:r>
                        <a:rPr lang="el-GR" sz="800" dirty="0" smtClean="0">
                          <a:solidFill>
                            <a:schemeClr val="tx2"/>
                          </a:solidFill>
                          <a:effectLst/>
                          <a:latin typeface="Tw Cen MT" panose="020B0602020104020603" pitchFamily="34" charset="0"/>
                        </a:rPr>
                        <a:t>Επίπεδο εγκατάστασης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endParaRPr lang="en-US" sz="800">
                        <a:latin typeface="Tw Cen MT" panose="020B0602020104020603"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a:txBody>
                    <a:bodyPr/>
                    <a:lstStyle/>
                    <a:p>
                      <a:pPr marL="0" indent="0">
                        <a:buFont typeface="+mj-lt"/>
                        <a:buNone/>
                      </a:pP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dirty="0" smtClean="0">
                        <a:solidFill>
                          <a:schemeClr val="tx2"/>
                        </a:solidFill>
                      </a:endParaRPr>
                    </a:p>
                  </a:txBody>
                  <a:tcPr>
                    <a:lnL>
                      <a:noFill/>
                    </a:lnL>
                    <a:solidFill>
                      <a:srgbClr val="C7C4B5"/>
                    </a:solidFill>
                  </a:tcPr>
                </a:tc>
              </a:tr>
              <a:tr h="187325">
                <a:tc>
                  <a:txBody>
                    <a:bodyPr/>
                    <a:lstStyle/>
                    <a:p>
                      <a:pPr marL="149225">
                        <a:spcBef>
                          <a:spcPts val="60"/>
                        </a:spcBef>
                        <a:spcAft>
                          <a:spcPts val="0"/>
                        </a:spcAft>
                      </a:pPr>
                      <a:r>
                        <a:rPr lang="el-GR" sz="800" dirty="0" smtClean="0">
                          <a:solidFill>
                            <a:schemeClr val="tx2"/>
                          </a:solidFill>
                          <a:effectLst/>
                          <a:latin typeface="Tw Cen MT" panose="020B0602020104020603" pitchFamily="34" charset="0"/>
                        </a:rPr>
                        <a:t>Κατοχή κτηρίου</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2"/>
                          </a:solidFill>
                          <a:effectLst/>
                          <a:latin typeface="Tw Cen MT" panose="020B0602020104020603" pitchFamily="34" charset="0"/>
                        </a:rPr>
                        <a:t>200%</a:t>
                      </a:r>
                      <a:r>
                        <a:rPr lang="en-US" sz="800" spc="-55" dirty="0" smtClean="0">
                          <a:solidFill>
                            <a:schemeClr val="tx2"/>
                          </a:solidFill>
                          <a:effectLst/>
                          <a:latin typeface="Tw Cen MT" panose="020B0602020104020603" pitchFamily="34" charset="0"/>
                        </a:rPr>
                        <a:t> </a:t>
                      </a:r>
                      <a:r>
                        <a:rPr lang="el-GR" sz="800" spc="0" dirty="0" smtClean="0">
                          <a:solidFill>
                            <a:schemeClr val="tx2"/>
                          </a:solidFill>
                          <a:effectLst/>
                          <a:latin typeface="Tw Cen MT" panose="020B0602020104020603" pitchFamily="34" charset="0"/>
                        </a:rPr>
                        <a:t>του</a:t>
                      </a:r>
                      <a:r>
                        <a:rPr lang="el-GR" sz="800" spc="0" baseline="0" dirty="0" smtClean="0">
                          <a:solidFill>
                            <a:schemeClr val="tx2"/>
                          </a:solidFill>
                          <a:effectLst/>
                          <a:latin typeface="Tw Cen MT" panose="020B0602020104020603" pitchFamily="34" charset="0"/>
                        </a:rPr>
                        <a:t> κόστους εργασίας συναρμολόγησης</a:t>
                      </a:r>
                      <a:endParaRPr lang="en-US" sz="800" b="0" dirty="0" smtClean="0">
                        <a:solidFill>
                          <a:schemeClr val="tx2"/>
                        </a:solidFill>
                        <a:effectLst/>
                        <a:latin typeface="Tw Cen MT" panose="020B0602020104020603" pitchFamily="34" charset="0"/>
                        <a:ea typeface="Times New Roman" panose="02020603050405020304" pitchFamily="18" charset="0"/>
                      </a:endParaRPr>
                    </a:p>
                  </a:txBody>
                  <a:tcPr marL="0" marR="0" marT="0" marB="0">
                    <a:lnL>
                      <a:noFill/>
                    </a:lnL>
                    <a:lnR w="12700" cap="flat" cmpd="sng" algn="ctr">
                      <a:noFill/>
                      <a:prstDash val="solid"/>
                      <a:round/>
                      <a:headEnd type="none" w="med" len="med"/>
                      <a:tailEnd type="none" w="med" len="med"/>
                    </a:lnR>
                    <a:solidFill>
                      <a:srgbClr val="C7C4B5"/>
                    </a:solidFill>
                  </a:tcPr>
                </a:tc>
                <a:tc>
                  <a:txBody>
                    <a:bodyPr/>
                    <a:lstStyle/>
                    <a:p>
                      <a:pPr marL="0" indent="0">
                        <a:buFont typeface="+mj-lt"/>
                        <a:buNone/>
                      </a:pPr>
                      <a:r>
                        <a:rPr lang="el-GR" sz="800" dirty="0" smtClean="0">
                          <a:solidFill>
                            <a:schemeClr val="accent4"/>
                          </a:solidFill>
                          <a:latin typeface="Tw Cen MT" panose="020B0602020104020603" pitchFamily="34" charset="0"/>
                        </a:rPr>
                        <a:t>;</a:t>
                      </a:r>
                      <a:endParaRPr lang="en-US" sz="8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600</a:t>
                      </a:r>
                    </a:p>
                  </a:txBody>
                  <a:tcPr>
                    <a:lnL>
                      <a:noFill/>
                    </a:lnL>
                    <a:solidFill>
                      <a:srgbClr val="C7C4B5"/>
                    </a:solidFill>
                  </a:tcPr>
                </a:tc>
              </a:tr>
              <a:tr h="187325">
                <a:tc gridSpan="3">
                  <a:txBody>
                    <a:bodyPr/>
                    <a:lstStyle/>
                    <a:p>
                      <a:pPr marL="25400">
                        <a:spcBef>
                          <a:spcPts val="35"/>
                        </a:spcBef>
                        <a:spcAft>
                          <a:spcPts val="0"/>
                        </a:spcAft>
                      </a:pPr>
                      <a:r>
                        <a:rPr lang="el-GR" sz="800" spc="-65" dirty="0" smtClean="0">
                          <a:solidFill>
                            <a:schemeClr val="tx2"/>
                          </a:solidFill>
                          <a:effectLst/>
                          <a:latin typeface="Tw Cen MT" panose="020B0602020104020603" pitchFamily="34" charset="0"/>
                        </a:rPr>
                        <a:t>Συνολικά </a:t>
                      </a:r>
                      <a:r>
                        <a:rPr lang="el-GR" sz="800" spc="-5" dirty="0" smtClean="0">
                          <a:solidFill>
                            <a:schemeClr val="tx2"/>
                          </a:solidFill>
                          <a:effectLst/>
                          <a:latin typeface="Tw Cen MT" panose="020B0602020104020603" pitchFamily="34" charset="0"/>
                        </a:rPr>
                        <a:t>κόστη</a:t>
                      </a:r>
                      <a:r>
                        <a:rPr lang="en-US" sz="800" spc="65" dirty="0" smtClean="0">
                          <a:solidFill>
                            <a:schemeClr val="tx2"/>
                          </a:solidFill>
                          <a:effectLst/>
                          <a:latin typeface="Tw Cen MT" panose="020B0602020104020603" pitchFamily="34" charset="0"/>
                        </a:rPr>
                        <a:t> </a:t>
                      </a:r>
                      <a:r>
                        <a:rPr lang="el-GR" sz="800" spc="65" dirty="0" smtClean="0">
                          <a:solidFill>
                            <a:schemeClr val="tx2"/>
                          </a:solidFill>
                          <a:effectLst/>
                          <a:latin typeface="Tw Cen MT" panose="020B0602020104020603" pitchFamily="34" charset="0"/>
                        </a:rPr>
                        <a:t>δραστηριότητας</a:t>
                      </a:r>
                      <a:r>
                        <a:rPr lang="el-GR" sz="800" spc="65" baseline="0" dirty="0" smtClean="0">
                          <a:solidFill>
                            <a:schemeClr val="tx2"/>
                          </a:solidFill>
                          <a:effectLst/>
                          <a:latin typeface="Tw Cen MT" panose="020B0602020104020603" pitchFamily="34" charset="0"/>
                        </a:rPr>
                        <a:t> που </a:t>
                      </a:r>
                      <a:r>
                        <a:rPr lang="el-GR" sz="800" dirty="0" smtClean="0">
                          <a:solidFill>
                            <a:schemeClr val="tx2"/>
                          </a:solidFill>
                          <a:effectLst/>
                          <a:latin typeface="Tw Cen MT" panose="020B0602020104020603" pitchFamily="34" charset="0"/>
                        </a:rPr>
                        <a:t>κατανέμονται στην παραγγελία</a:t>
                      </a:r>
                      <a:endParaRPr lang="en-US" sz="800" dirty="0">
                        <a:solidFill>
                          <a:schemeClr val="tx2"/>
                        </a:solidFill>
                        <a:effectLst/>
                        <a:latin typeface="Tw Cen MT" panose="020B0602020104020603" pitchFamily="34"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none" dirty="0" smtClean="0">
                          <a:solidFill>
                            <a:schemeClr val="tx2"/>
                          </a:solidFill>
                        </a:rPr>
                        <a:t>1.920$</a:t>
                      </a:r>
                    </a:p>
                  </a:txBody>
                  <a:tcPr>
                    <a:lnL>
                      <a:noFill/>
                    </a:lnL>
                    <a:solidFill>
                      <a:srgbClr val="C7C4B5"/>
                    </a:solidFill>
                  </a:tcPr>
                </a:tc>
              </a:tr>
              <a:tr h="187325">
                <a:tc gridSpan="3">
                  <a:txBody>
                    <a:bodyPr/>
                    <a:lstStyle/>
                    <a:p>
                      <a:pPr marL="25400">
                        <a:spcBef>
                          <a:spcPts val="235"/>
                        </a:spcBef>
                        <a:spcAft>
                          <a:spcPts val="0"/>
                        </a:spcAft>
                      </a:pPr>
                      <a:r>
                        <a:rPr lang="el-GR" sz="800" spc="-65" dirty="0" smtClean="0">
                          <a:solidFill>
                            <a:schemeClr val="tx2"/>
                          </a:solidFill>
                          <a:effectLst/>
                          <a:latin typeface="Tw Cen MT" panose="020B0602020104020603" pitchFamily="34" charset="0"/>
                        </a:rPr>
                        <a:t>Συνολικές μονάδες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tc>
                <a:tc hMerge="1">
                  <a:txBody>
                    <a:bodyPr/>
                    <a:lstStyle/>
                    <a:p>
                      <a:endParaRPr lang="en-US"/>
                    </a:p>
                  </a:txBody>
                  <a:tcPr/>
                </a:tc>
                <a:tc>
                  <a:txBody>
                    <a:bodyPr/>
                    <a:lstStyle/>
                    <a:p>
                      <a:pPr algn="r"/>
                      <a:r>
                        <a:rPr lang="el-GR" sz="800" u="sng" dirty="0" smtClean="0">
                          <a:solidFill>
                            <a:schemeClr val="tx2"/>
                          </a:solidFill>
                        </a:rPr>
                        <a:t>÷ 100</a:t>
                      </a:r>
                    </a:p>
                  </a:txBody>
                  <a:tcPr>
                    <a:lnL>
                      <a:noFill/>
                    </a:lnL>
                    <a:solidFill>
                      <a:srgbClr val="C7C4B5"/>
                    </a:solidFill>
                  </a:tcPr>
                </a:tc>
              </a:tr>
              <a:tr h="187325">
                <a:tc gridSpan="3">
                  <a:txBody>
                    <a:bodyPr/>
                    <a:lstStyle/>
                    <a:p>
                      <a:pPr marL="25400">
                        <a:spcBef>
                          <a:spcPts val="60"/>
                        </a:spcBef>
                        <a:spcAft>
                          <a:spcPts val="0"/>
                        </a:spcAft>
                      </a:pPr>
                      <a:r>
                        <a:rPr lang="el-GR" sz="800" spc="-5" dirty="0" smtClean="0">
                          <a:solidFill>
                            <a:schemeClr val="tx2"/>
                          </a:solidFill>
                          <a:effectLst/>
                          <a:latin typeface="Tw Cen MT" panose="020B0602020104020603" pitchFamily="34" charset="0"/>
                        </a:rPr>
                        <a:t>Κόστη</a:t>
                      </a:r>
                      <a:r>
                        <a:rPr lang="en-US" sz="800" spc="65" dirty="0" smtClean="0">
                          <a:solidFill>
                            <a:schemeClr val="tx2"/>
                          </a:solidFill>
                          <a:effectLst/>
                          <a:latin typeface="Tw Cen MT" panose="020B0602020104020603" pitchFamily="34" charset="0"/>
                        </a:rPr>
                        <a:t> </a:t>
                      </a:r>
                      <a:r>
                        <a:rPr lang="el-GR" sz="800" spc="-10" dirty="0" smtClean="0">
                          <a:solidFill>
                            <a:schemeClr val="tx2"/>
                          </a:solidFill>
                          <a:effectLst/>
                          <a:latin typeface="Tw Cen MT" panose="020B0602020104020603" pitchFamily="34" charset="0"/>
                        </a:rPr>
                        <a:t>δραστηριότητας</a:t>
                      </a:r>
                      <a:r>
                        <a:rPr lang="en-US" sz="800" spc="-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ανά μονάδα</a:t>
                      </a:r>
                      <a:r>
                        <a:rPr lang="en-US" sz="800" spc="65" dirty="0" smtClean="0">
                          <a:solidFill>
                            <a:schemeClr val="tx2"/>
                          </a:solidFill>
                          <a:effectLst/>
                          <a:latin typeface="Tw Cen MT" panose="020B0602020104020603" pitchFamily="34" charset="0"/>
                        </a:rPr>
                        <a:t> </a:t>
                      </a:r>
                      <a:r>
                        <a:rPr lang="en-US" sz="800" dirty="0" smtClean="0">
                          <a:solidFill>
                            <a:schemeClr val="tx2"/>
                          </a:solidFill>
                          <a:effectLst/>
                          <a:latin typeface="Tw Cen MT" panose="020B0602020104020603" pitchFamily="34" charset="0"/>
                        </a:rPr>
                        <a:t>(</a:t>
                      </a:r>
                      <a:r>
                        <a:rPr lang="el-GR" sz="800" spc="-5" dirty="0" smtClean="0">
                          <a:solidFill>
                            <a:schemeClr val="tx2"/>
                          </a:solidFill>
                          <a:effectLst/>
                          <a:latin typeface="Tw Cen MT" panose="020B0602020104020603" pitchFamily="34" charset="0"/>
                        </a:rPr>
                        <a:t>συνολικά κόστη </a:t>
                      </a:r>
                      <a:r>
                        <a:rPr lang="el-GR" sz="800" spc="-10" dirty="0" smtClean="0">
                          <a:solidFill>
                            <a:schemeClr val="tx2"/>
                          </a:solidFill>
                          <a:effectLst/>
                          <a:latin typeface="Tw Cen MT" panose="020B0602020104020603" pitchFamily="34" charset="0"/>
                        </a:rPr>
                        <a:t>δραστηριότητας</a:t>
                      </a:r>
                      <a:r>
                        <a:rPr lang="en-US" sz="800" spc="-5" dirty="0" smtClean="0">
                          <a:solidFill>
                            <a:schemeClr val="tx2"/>
                          </a:solidFill>
                          <a:effectLst/>
                          <a:latin typeface="Tw Cen MT" panose="020B0602020104020603" pitchFamily="34" charset="0"/>
                        </a:rPr>
                        <a:t> </a:t>
                      </a:r>
                      <a:r>
                        <a:rPr lang="el-GR" sz="800" spc="65" dirty="0" smtClean="0">
                          <a:solidFill>
                            <a:schemeClr val="tx2"/>
                          </a:solidFill>
                          <a:effectLst/>
                          <a:latin typeface="Tw Cen MT" panose="020B0602020104020603" pitchFamily="34" charset="0"/>
                        </a:rPr>
                        <a:t>+</a:t>
                      </a:r>
                      <a:r>
                        <a:rPr lang="el-GR" sz="800" spc="65" baseline="0" dirty="0" smtClean="0">
                          <a:solidFill>
                            <a:schemeClr val="tx2"/>
                          </a:solidFill>
                          <a:effectLst/>
                          <a:latin typeface="Tw Cen MT" panose="020B0602020104020603" pitchFamily="34" charset="0"/>
                        </a:rPr>
                        <a:t> </a:t>
                      </a:r>
                      <a:r>
                        <a:rPr lang="el-GR" sz="800" spc="-5" dirty="0" smtClean="0">
                          <a:solidFill>
                            <a:schemeClr val="tx2"/>
                          </a:solidFill>
                          <a:effectLst/>
                          <a:latin typeface="Tw Cen MT" panose="020B0602020104020603" pitchFamily="34" charset="0"/>
                        </a:rPr>
                        <a:t>συνολικές μονάδες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19.20$</a:t>
                      </a:r>
                    </a:p>
                  </a:txBody>
                  <a:tcPr>
                    <a:lnL>
                      <a:noFill/>
                    </a:lnL>
                    <a:solidFill>
                      <a:srgbClr val="C7C4B5"/>
                    </a:solidFill>
                  </a:tcPr>
                </a:tc>
              </a:tr>
              <a:tr h="187325">
                <a:tc gridSpan="3">
                  <a:txBody>
                    <a:bodyPr/>
                    <a:lstStyle/>
                    <a:p>
                      <a:pPr marL="25400">
                        <a:lnSpc>
                          <a:spcPts val="1000"/>
                        </a:lnSpc>
                        <a:spcAft>
                          <a:spcPts val="0"/>
                        </a:spcAft>
                      </a:pPr>
                      <a:r>
                        <a:rPr lang="el-GR" sz="800" b="1" spc="-15" dirty="0" smtClean="0">
                          <a:solidFill>
                            <a:schemeClr val="tx2"/>
                          </a:solidFill>
                          <a:effectLst/>
                          <a:latin typeface="Tw Cen MT" panose="020B0602020104020603" pitchFamily="34" charset="0"/>
                        </a:rPr>
                        <a:t>Σύνοψη κόστους</a:t>
                      </a:r>
                      <a:r>
                        <a:rPr lang="en-US" sz="800" b="1" dirty="0" smtClean="0">
                          <a:solidFill>
                            <a:schemeClr val="tx2"/>
                          </a:solidFill>
                          <a:effectLst/>
                          <a:latin typeface="Tw Cen MT" panose="020B0602020104020603" pitchFamily="34" charset="0"/>
                        </a:rPr>
                        <a:t>:</a:t>
                      </a:r>
                      <a:endParaRPr lang="en-US" sz="800" b="1"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endParaRPr lang="el-GR" sz="800" u="none" dirty="0" smtClean="0">
                        <a:solidFill>
                          <a:schemeClr val="tx2"/>
                        </a:solidFill>
                      </a:endParaRPr>
                    </a:p>
                  </a:txBody>
                  <a:tcPr>
                    <a:lnL>
                      <a:noFill/>
                    </a:lnL>
                    <a:solidFill>
                      <a:srgbClr val="C7C4B5"/>
                    </a:solidFill>
                  </a:tcPr>
                </a:tc>
              </a:tr>
              <a:tr h="187325">
                <a:tc gridSpan="3">
                  <a:txBody>
                    <a:bodyPr/>
                    <a:lstStyle/>
                    <a:p>
                      <a:pPr marL="149225">
                        <a:spcBef>
                          <a:spcPts val="60"/>
                        </a:spcBef>
                        <a:spcAft>
                          <a:spcPts val="0"/>
                        </a:spcAft>
                      </a:pPr>
                      <a:r>
                        <a:rPr lang="el-GR" sz="800" dirty="0" smtClean="0">
                          <a:solidFill>
                            <a:schemeClr val="tx2"/>
                          </a:solidFill>
                          <a:effectLst/>
                          <a:latin typeface="Tw Cen MT" panose="020B0602020104020603" pitchFamily="34" charset="0"/>
                        </a:rPr>
                        <a:t>Άμεσα υλικά</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none" dirty="0" smtClean="0">
                          <a:solidFill>
                            <a:schemeClr val="tx2"/>
                          </a:solidFill>
                        </a:rPr>
                        <a:t>1.000$</a:t>
                      </a:r>
                    </a:p>
                  </a:txBody>
                  <a:tcPr>
                    <a:lnL>
                      <a:noFill/>
                    </a:lnL>
                    <a:solidFill>
                      <a:srgbClr val="C7C4B5"/>
                    </a:solidFill>
                  </a:tcPr>
                </a:tc>
              </a:tr>
              <a:tr h="187325">
                <a:tc gridSpan="3">
                  <a:txBody>
                    <a:bodyPr/>
                    <a:lstStyle/>
                    <a:p>
                      <a:pPr marL="149225">
                        <a:spcBef>
                          <a:spcPts val="60"/>
                        </a:spcBef>
                        <a:spcAft>
                          <a:spcPts val="0"/>
                        </a:spcAft>
                      </a:pPr>
                      <a:r>
                        <a:rPr lang="el-GR" sz="800" spc="-15" dirty="0" smtClean="0">
                          <a:solidFill>
                            <a:schemeClr val="tx2"/>
                          </a:solidFill>
                          <a:effectLst/>
                          <a:latin typeface="Tw Cen MT" panose="020B0602020104020603" pitchFamily="34" charset="0"/>
                        </a:rPr>
                        <a:t>Αγορασμένα </a:t>
                      </a:r>
                      <a:r>
                        <a:rPr lang="el-GR" sz="800" dirty="0" smtClean="0">
                          <a:solidFill>
                            <a:schemeClr val="tx2"/>
                          </a:solidFill>
                          <a:effectLst/>
                          <a:latin typeface="Tw Cen MT" panose="020B0602020104020603" pitchFamily="34" charset="0"/>
                        </a:rPr>
                        <a:t>εξαρτήματα</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none" dirty="0" smtClean="0">
                          <a:solidFill>
                            <a:schemeClr val="tx2"/>
                          </a:solidFill>
                        </a:rPr>
                        <a:t>500</a:t>
                      </a:r>
                    </a:p>
                  </a:txBody>
                  <a:tcPr>
                    <a:lnL>
                      <a:noFill/>
                    </a:lnL>
                    <a:solidFill>
                      <a:srgbClr val="C7C4B5"/>
                    </a:solidFill>
                  </a:tcPr>
                </a:tc>
              </a:tr>
              <a:tr h="187325">
                <a:tc gridSpan="3">
                  <a:txBody>
                    <a:bodyPr/>
                    <a:lstStyle/>
                    <a:p>
                      <a:pPr marL="149225">
                        <a:spcBef>
                          <a:spcPts val="60"/>
                        </a:spcBef>
                        <a:spcAft>
                          <a:spcPts val="0"/>
                        </a:spcAft>
                      </a:pPr>
                      <a:r>
                        <a:rPr lang="el-GR" sz="800" spc="-5" dirty="0" smtClean="0">
                          <a:solidFill>
                            <a:schemeClr val="tx2"/>
                          </a:solidFill>
                          <a:effectLst/>
                          <a:latin typeface="Tw Cen MT" panose="020B0602020104020603" pitchFamily="34" charset="0"/>
                        </a:rPr>
                        <a:t>Κόστη </a:t>
                      </a:r>
                      <a:r>
                        <a:rPr lang="el-GR" sz="800" spc="-10" dirty="0" smtClean="0">
                          <a:solidFill>
                            <a:schemeClr val="tx2"/>
                          </a:solidFill>
                          <a:effectLst/>
                          <a:latin typeface="Tw Cen MT" panose="020B0602020104020603" pitchFamily="34" charset="0"/>
                        </a:rPr>
                        <a:t>δραστηριότητα</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1.920</a:t>
                      </a:r>
                    </a:p>
                  </a:txBody>
                  <a:tcPr>
                    <a:lnL>
                      <a:noFill/>
                    </a:lnL>
                    <a:solidFill>
                      <a:srgbClr val="C7C4B5"/>
                    </a:solidFill>
                  </a:tcPr>
                </a:tc>
              </a:tr>
              <a:tr h="187325">
                <a:tc gridSpan="3">
                  <a:txBody>
                    <a:bodyPr/>
                    <a:lstStyle/>
                    <a:p>
                      <a:pPr marL="149225">
                        <a:spcBef>
                          <a:spcPts val="35"/>
                        </a:spcBef>
                        <a:spcAft>
                          <a:spcPts val="0"/>
                        </a:spcAft>
                      </a:pPr>
                      <a:r>
                        <a:rPr lang="el-GR" sz="800" spc="-65" dirty="0" smtClean="0">
                          <a:solidFill>
                            <a:schemeClr val="tx2"/>
                          </a:solidFill>
                          <a:effectLst/>
                          <a:latin typeface="Tw Cen MT" panose="020B0602020104020603" pitchFamily="34" charset="0"/>
                        </a:rPr>
                        <a:t>Συνολικά </a:t>
                      </a:r>
                      <a:r>
                        <a:rPr lang="el-GR" sz="800" spc="-5" dirty="0" smtClean="0">
                          <a:solidFill>
                            <a:schemeClr val="tx2"/>
                          </a:solidFill>
                          <a:effectLst/>
                          <a:latin typeface="Tw Cen MT" panose="020B0602020104020603" pitchFamily="34" charset="0"/>
                        </a:rPr>
                        <a:t>κόστη</a:t>
                      </a:r>
                      <a:r>
                        <a:rPr lang="en-US" sz="800" spc="6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παραγγελίας</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3.420$</a:t>
                      </a:r>
                    </a:p>
                  </a:txBody>
                  <a:tcPr>
                    <a:lnL>
                      <a:noFill/>
                    </a:lnL>
                    <a:solidFill>
                      <a:srgbClr val="C7C4B5"/>
                    </a:solidFill>
                  </a:tcPr>
                </a:tc>
              </a:tr>
              <a:tr h="187325">
                <a:tc gridSpan="3">
                  <a:txBody>
                    <a:bodyPr/>
                    <a:lstStyle/>
                    <a:p>
                      <a:pPr marL="149225">
                        <a:lnSpc>
                          <a:spcPts val="1000"/>
                        </a:lnSpc>
                        <a:spcAft>
                          <a:spcPts val="0"/>
                        </a:spcAft>
                      </a:pPr>
                      <a:r>
                        <a:rPr lang="el-GR" sz="800" spc="-5" dirty="0" smtClean="0">
                          <a:solidFill>
                            <a:schemeClr val="tx2"/>
                          </a:solidFill>
                          <a:effectLst/>
                          <a:latin typeface="Tw Cen MT" panose="020B0602020104020603" pitchFamily="34" charset="0"/>
                        </a:rPr>
                        <a:t>Κόστος</a:t>
                      </a:r>
                      <a:r>
                        <a:rPr lang="en-US" sz="800" spc="6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μονάδας </a:t>
                      </a:r>
                      <a:r>
                        <a:rPr lang="el-GR" sz="800" spc="-15" dirty="0" smtClean="0">
                          <a:solidFill>
                            <a:schemeClr val="tx2"/>
                          </a:solidFill>
                          <a:effectLst/>
                          <a:latin typeface="Tw Cen MT" panose="020B0602020104020603" pitchFamily="34" charset="0"/>
                        </a:rPr>
                        <a:t>προϊόντος</a:t>
                      </a:r>
                      <a:r>
                        <a:rPr lang="en-US" sz="800" spc="65" dirty="0" smtClean="0">
                          <a:solidFill>
                            <a:schemeClr val="tx2"/>
                          </a:solidFill>
                          <a:effectLst/>
                          <a:latin typeface="Tw Cen MT" panose="020B0602020104020603" pitchFamily="34" charset="0"/>
                        </a:rPr>
                        <a:t> </a:t>
                      </a:r>
                      <a:r>
                        <a:rPr lang="en-US" sz="800" dirty="0" smtClean="0">
                          <a:solidFill>
                            <a:schemeClr val="tx2"/>
                          </a:solidFill>
                          <a:effectLst/>
                          <a:latin typeface="Tw Cen MT" panose="020B0602020104020603" pitchFamily="34" charset="0"/>
                        </a:rPr>
                        <a:t>(</a:t>
                      </a:r>
                      <a:r>
                        <a:rPr lang="el-GR" sz="800" spc="-5" dirty="0" smtClean="0">
                          <a:solidFill>
                            <a:schemeClr val="tx2"/>
                          </a:solidFill>
                          <a:effectLst/>
                          <a:latin typeface="Tw Cen MT" panose="020B0602020104020603" pitchFamily="34" charset="0"/>
                        </a:rPr>
                        <a:t>Συνολικά</a:t>
                      </a:r>
                      <a:r>
                        <a:rPr lang="el-GR" sz="800" spc="-5" baseline="0" dirty="0" smtClean="0">
                          <a:solidFill>
                            <a:schemeClr val="tx2"/>
                          </a:solidFill>
                          <a:effectLst/>
                          <a:latin typeface="Tw Cen MT" panose="020B0602020104020603" pitchFamily="34" charset="0"/>
                        </a:rPr>
                        <a:t> κόστη</a:t>
                      </a:r>
                      <a:r>
                        <a:rPr lang="en-US" sz="800" spc="65"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της παραγγελίας</a:t>
                      </a:r>
                      <a:r>
                        <a:rPr lang="el-GR" sz="800" baseline="0" dirty="0" smtClean="0">
                          <a:solidFill>
                            <a:schemeClr val="tx2"/>
                          </a:solidFill>
                          <a:effectLst/>
                          <a:latin typeface="Tw Cen MT" panose="020B0602020104020603" pitchFamily="34" charset="0"/>
                        </a:rPr>
                        <a:t> + 100</a:t>
                      </a:r>
                      <a:r>
                        <a:rPr lang="en-US" sz="800" spc="-10" dirty="0" smtClean="0">
                          <a:solidFill>
                            <a:schemeClr val="tx2"/>
                          </a:solidFill>
                          <a:effectLst/>
                          <a:latin typeface="Tw Cen MT" panose="020B0602020104020603" pitchFamily="34" charset="0"/>
                        </a:rPr>
                        <a:t> </a:t>
                      </a:r>
                      <a:r>
                        <a:rPr lang="el-GR" sz="800" dirty="0" smtClean="0">
                          <a:solidFill>
                            <a:schemeClr val="tx2"/>
                          </a:solidFill>
                          <a:effectLst/>
                          <a:latin typeface="Tw Cen MT" panose="020B0602020104020603" pitchFamily="34" charset="0"/>
                        </a:rPr>
                        <a:t>μονάδες</a:t>
                      </a:r>
                      <a:r>
                        <a:rPr lang="en-US" sz="800" dirty="0" smtClean="0">
                          <a:solidFill>
                            <a:schemeClr val="tx2"/>
                          </a:solidFill>
                          <a:effectLst/>
                          <a:latin typeface="Tw Cen MT" panose="020B0602020104020603" pitchFamily="34" charset="0"/>
                        </a:rPr>
                        <a:t>)</a:t>
                      </a:r>
                      <a:endParaRPr lang="en-US" sz="800" b="0" dirty="0">
                        <a:solidFill>
                          <a:schemeClr val="tx2"/>
                        </a:solidFill>
                        <a:effectLst/>
                        <a:latin typeface="Tw Cen MT" panose="020B0602020104020603" pitchFamily="34" charset="0"/>
                        <a:ea typeface="Times New Roman" panose="02020603050405020304" pitchFamily="18" charset="0"/>
                      </a:endParaRPr>
                    </a:p>
                  </a:txBody>
                  <a:tcPr marL="0" marR="0" marT="0" marB="0">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7C4B5"/>
                    </a:solidFill>
                  </a:tcPr>
                </a:tc>
                <a:tc hMerge="1">
                  <a:txBody>
                    <a:bodyPr/>
                    <a:lstStyle/>
                    <a:p>
                      <a:endParaRPr lang="en-US"/>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800" u="sng" dirty="0" smtClean="0">
                          <a:solidFill>
                            <a:schemeClr val="tx2"/>
                          </a:solidFill>
                        </a:rPr>
                        <a:t>34.20$</a:t>
                      </a:r>
                    </a:p>
                  </a:txBody>
                  <a:tcPr>
                    <a:lnL>
                      <a:noFill/>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5943600" y="7620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t>(</a:t>
            </a:r>
            <a:r>
              <a:rPr lang="el-GR" altLang="en-US" sz="1800" b="1" dirty="0" smtClean="0"/>
              <a:t>διαφάνεια</a:t>
            </a:r>
            <a:r>
              <a:rPr lang="en-US" altLang="en-US" sz="1800" b="1" dirty="0" smtClean="0"/>
              <a:t> </a:t>
            </a:r>
            <a:r>
              <a:rPr lang="el-GR" altLang="en-US" sz="1800" b="1" dirty="0"/>
              <a:t>2</a:t>
            </a:r>
            <a:r>
              <a:rPr lang="el-GR" altLang="en-US" sz="1800" b="1" dirty="0" smtClean="0"/>
              <a:t> από 2)</a:t>
            </a:r>
            <a:endParaRPr lang="en-US" altLang="en-US" sz="1800" b="1" dirty="0"/>
          </a:p>
        </p:txBody>
      </p:sp>
    </p:spTree>
    <p:extLst>
      <p:ext uri="{BB962C8B-B14F-4D97-AF65-F5344CB8AC3E}">
        <p14:creationId xmlns:p14="http://schemas.microsoft.com/office/powerpoint/2010/main" val="1388333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52400"/>
            <a:ext cx="8305800" cy="914400"/>
          </a:xfrm>
        </p:spPr>
        <p:txBody>
          <a:bodyPr/>
          <a:lstStyle/>
          <a:p>
            <a:r>
              <a:rPr lang="el-GR" altLang="en-US" dirty="0" smtClean="0"/>
              <a:t>Το Νέο Λειτουργικό </a:t>
            </a:r>
            <a:r>
              <a:rPr lang="el-GR" altLang="en-US" dirty="0"/>
              <a:t>Π</a:t>
            </a:r>
            <a:r>
              <a:rPr lang="el-GR" altLang="en-US" dirty="0" smtClean="0"/>
              <a:t>εριβάλλον και οι</a:t>
            </a:r>
            <a:r>
              <a:rPr lang="en-US" altLang="en-US" dirty="0" smtClean="0"/>
              <a:t/>
            </a:r>
            <a:br>
              <a:rPr lang="en-US" altLang="en-US" dirty="0" smtClean="0"/>
            </a:br>
            <a:r>
              <a:rPr lang="el-GR" altLang="en-US" dirty="0"/>
              <a:t>Λ</a:t>
            </a:r>
            <a:r>
              <a:rPr lang="el-GR" altLang="en-US" dirty="0" smtClean="0"/>
              <a:t>ητές </a:t>
            </a:r>
            <a:r>
              <a:rPr lang="el-GR" altLang="en-US" dirty="0"/>
              <a:t>Λ</a:t>
            </a:r>
            <a:r>
              <a:rPr lang="el-GR" altLang="en-US" dirty="0" smtClean="0"/>
              <a:t>ειτουργίες</a:t>
            </a:r>
            <a:r>
              <a:rPr lang="en-US" altLang="en-US" dirty="0" smtClean="0"/>
              <a:t>  </a:t>
            </a:r>
            <a:r>
              <a:rPr lang="en-US" altLang="en-US" sz="1800" dirty="0" smtClean="0"/>
              <a:t>(</a:t>
            </a:r>
            <a:r>
              <a:rPr lang="el-GR" altLang="en-US" sz="1800" dirty="0" smtClean="0"/>
              <a:t>διαφάνεια</a:t>
            </a:r>
            <a:r>
              <a:rPr lang="en-US" altLang="en-US" sz="1800" dirty="0" smtClean="0"/>
              <a:t> </a:t>
            </a:r>
            <a:r>
              <a:rPr lang="el-GR" altLang="en-US" sz="1800" dirty="0" smtClean="0"/>
              <a:t>1 από 2)</a:t>
            </a:r>
            <a:endParaRPr lang="en-US" altLang="en-US" sz="1800" dirty="0" smtClean="0"/>
          </a:p>
        </p:txBody>
      </p:sp>
      <p:sp>
        <p:nvSpPr>
          <p:cNvPr id="3" name="Content Placeholder 2"/>
          <p:cNvSpPr>
            <a:spLocks noGrp="1"/>
          </p:cNvSpPr>
          <p:nvPr>
            <p:ph idx="1"/>
          </p:nvPr>
        </p:nvSpPr>
        <p:spPr>
          <a:xfrm>
            <a:off x="838200" y="1447800"/>
            <a:ext cx="7696200" cy="48768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Μια</a:t>
            </a:r>
            <a:r>
              <a:rPr lang="en-US" altLang="en-US" sz="2400" dirty="0" smtClean="0">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λητή λειτουργία</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εστιάζει στην εξάλειψη </a:t>
            </a:r>
            <a:r>
              <a:rPr lang="el-GR" altLang="en-US" sz="2400" dirty="0" smtClean="0">
                <a:latin typeface="Tw Cen MT" panose="020B0602020104020603" pitchFamily="34" charset="0"/>
                <a:cs typeface="Times New Roman" panose="02020603050405020304" pitchFamily="18" charset="0"/>
              </a:rPr>
              <a:t>των απωλειών/φθοράς σε </a:t>
            </a:r>
            <a:r>
              <a:rPr lang="el-GR" altLang="en-US" sz="2400" dirty="0">
                <a:latin typeface="Tw Cen MT" panose="020B0602020104020603" pitchFamily="34" charset="0"/>
                <a:cs typeface="Times New Roman" panose="02020603050405020304" pitchFamily="18" charset="0"/>
              </a:rPr>
              <a:t>έναν οργανισμό και σε αυτό που </a:t>
            </a:r>
            <a:r>
              <a:rPr lang="el-GR" altLang="en-US" sz="2400" dirty="0" smtClean="0">
                <a:latin typeface="Tw Cen MT" panose="020B0602020104020603" pitchFamily="34" charset="0"/>
                <a:cs typeface="Times New Roman" panose="02020603050405020304" pitchFamily="18" charset="0"/>
              </a:rPr>
              <a:t>είναι </a:t>
            </a:r>
            <a:r>
              <a:rPr lang="el-GR" altLang="en-US" sz="2400" dirty="0">
                <a:latin typeface="Tw Cen MT" panose="020B0602020104020603" pitchFamily="34" charset="0"/>
                <a:cs typeface="Times New Roman" panose="02020603050405020304" pitchFamily="18" charset="0"/>
              </a:rPr>
              <a:t>πρόθυμος να </a:t>
            </a:r>
            <a:r>
              <a:rPr lang="el-GR" altLang="en-US" sz="2400" dirty="0" smtClean="0">
                <a:latin typeface="Tw Cen MT" panose="020B0602020104020603" pitchFamily="34" charset="0"/>
                <a:cs typeface="Times New Roman" panose="02020603050405020304" pitchFamily="18" charset="0"/>
              </a:rPr>
              <a:t>πληρώσει ο </a:t>
            </a:r>
            <a:r>
              <a:rPr lang="el-GR" altLang="en-US" sz="2400" dirty="0">
                <a:latin typeface="Tw Cen MT" panose="020B0602020104020603" pitchFamily="34" charset="0"/>
                <a:cs typeface="Times New Roman" panose="02020603050405020304" pitchFamily="18" charset="0"/>
              </a:rPr>
              <a:t>πελάτης </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Προκειμένου να επιτευχθούν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λειτές λειτουργίες</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μια επιχείρηση πρέπει να επανασχεδιάσει τα λειτουργικά της συστήματα, τη διάταξη των εγκαταστάσεων και τις βασικές μεθόδους διαχείρισης ώστε να ανταποκρίνεται σε διάφορες βασικές έννοιες:</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απλό είναι καλύτερο.</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ποιότητα ενός προϊόντος ή μιας υπηρεσίας είναι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σημαντική από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σχεδιασμό του προϊόντος μέχρι την ικανοποίηση του πελάτη.</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περιβάλλον εργασίας πρέπει να δίνει έμφαση στη συνεχή βελτίωση.</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27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152400"/>
            <a:ext cx="8305800" cy="914400"/>
          </a:xfrm>
        </p:spPr>
        <p:txBody>
          <a:bodyPr/>
          <a:lstStyle/>
          <a:p>
            <a:r>
              <a:rPr lang="el-GR" altLang="en-US" dirty="0"/>
              <a:t>Το Νέο Λειτουργικό Περιβάλλον και οι</a:t>
            </a:r>
            <a:r>
              <a:rPr lang="en-US" altLang="en-US" dirty="0"/>
              <a:t/>
            </a:r>
            <a:br>
              <a:rPr lang="en-US" altLang="en-US" dirty="0"/>
            </a:br>
            <a:r>
              <a:rPr lang="el-GR" altLang="en-US" dirty="0"/>
              <a:t>Λητές </a:t>
            </a:r>
            <a:r>
              <a:rPr lang="el-GR" altLang="en-US" dirty="0" smtClean="0"/>
              <a:t>Λειτουργίες </a:t>
            </a:r>
            <a:r>
              <a:rPr lang="en-US" altLang="en-US" sz="1800" dirty="0" smtClean="0"/>
              <a:t>(</a:t>
            </a:r>
            <a:r>
              <a:rPr lang="el-GR" altLang="en-US" sz="1800" dirty="0" smtClean="0"/>
              <a:t>διαφάνεια</a:t>
            </a:r>
            <a:r>
              <a:rPr lang="en-US" altLang="en-US" sz="1800" dirty="0" smtClean="0"/>
              <a:t> </a:t>
            </a:r>
            <a:r>
              <a:rPr lang="el-GR" altLang="en-US" sz="1800" dirty="0" smtClean="0"/>
              <a:t>2 από 2)</a:t>
            </a:r>
            <a:endParaRPr lang="en-US" altLang="en-US" sz="1800" dirty="0" smtClean="0"/>
          </a:p>
        </p:txBody>
      </p:sp>
      <p:sp>
        <p:nvSpPr>
          <p:cNvPr id="3" name="Content Placeholder 2"/>
          <p:cNvSpPr>
            <a:spLocks noGrp="1"/>
          </p:cNvSpPr>
          <p:nvPr>
            <p:ph idx="1"/>
          </p:nvPr>
        </p:nvSpPr>
        <p:spPr>
          <a:xfrm>
            <a:off x="914400" y="1295400"/>
            <a:ext cx="7696200" cy="4876800"/>
          </a:xfrm>
        </p:spPr>
        <p:txBody>
          <a:bodyPr/>
          <a:lstStyle/>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διατήρηση μεγάλων αποθεμάτων σπαταλά τους πόρους και μπορεί να κρύψει την κακή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εργασία.</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Οι δραστηριότητες ή οι λειτουργίες που δεν προσθέτουν αξία σε ένα προϊόν ή μια υπηρεσία θα πρέπει να εξαλειφθούν ή να μειωθούν.</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Τα εμπορεύματα πρέπει να παράγονται μόνο όταν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 απαραίτητο.</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Οι εργαζόμενοι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θα πρέπει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κατέχουν πολλές δεξιότητες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πρέπει να συμμετέχουν στην εξάλειψη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απωλειών.</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δημιουργία και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διατήρηση μακροπρόθεσμων σχέσεων με τους προμηθευτές είναι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σημαντική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αποσπασματικές προσπάθειες στις λητές λειτουργίες έχουν αποδειχθεί καταστροφικές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όταν η εφαρμογή επικεντρώθηκε σε λίγα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λητά εργαλεία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μεθοδολογίες αντί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κατανόησης της λητής φιλοσοφίας εντός των διαδικασιών του οργανισμού.</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37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tLang="en-US" smtClean="0"/>
              <a:t>Just-in-Time (JIT)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Σε μια λητή λειτουργία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η </a:t>
            </a:r>
            <a:r>
              <a:rPr lang="en-US" altLang="en-US" b="1" dirty="0" smtClean="0">
                <a:solidFill>
                  <a:srgbClr val="275CAE"/>
                </a:solidFill>
                <a:latin typeface="Tw Cen MT" panose="020B0602020104020603" pitchFamily="34" charset="0"/>
                <a:cs typeface="Times New Roman" panose="02020603050405020304" pitchFamily="18" charset="0"/>
              </a:rPr>
              <a:t>just-in-time (JIT) </a:t>
            </a:r>
            <a:r>
              <a:rPr lang="el-GR" altLang="en-US" b="1" dirty="0" smtClean="0">
                <a:solidFill>
                  <a:srgbClr val="275CAE"/>
                </a:solidFill>
                <a:latin typeface="Tw Cen MT" panose="020B0602020104020603" pitchFamily="34" charset="0"/>
                <a:cs typeface="Times New Roman" panose="02020603050405020304" pitchFamily="18" charset="0"/>
              </a:rPr>
              <a:t>φιλοσοφία </a:t>
            </a:r>
            <a:r>
              <a:rPr lang="el-GR" altLang="en-US" dirty="0" smtClean="0">
                <a:latin typeface="Tw Cen MT" panose="020B0602020104020603" pitchFamily="34" charset="0"/>
                <a:cs typeface="Times New Roman" panose="02020603050405020304" pitchFamily="18" charset="0"/>
              </a:rPr>
              <a:t>απαιτεί όλοι οι πόροι</a:t>
            </a:r>
            <a:r>
              <a:rPr lang="el-GR" altLang="en-US" dirty="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 υλικά</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προσωπικό</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εγκαταστάσεις </a:t>
            </a:r>
            <a:r>
              <a:rPr lang="el-GR" altLang="en-US" dirty="0">
                <a:latin typeface="Tw Cen MT" panose="020B0602020104020603" pitchFamily="34" charset="0"/>
                <a:cs typeface="Times New Roman" panose="02020603050405020304" pitchFamily="18" charset="0"/>
              </a:rPr>
              <a:t>- να αποκτώνται και να χρησιμοποιούνται μόνο εφόσον </a:t>
            </a:r>
            <a:r>
              <a:rPr lang="el-GR" altLang="en-US" dirty="0" smtClean="0">
                <a:latin typeface="Tw Cen MT" panose="020B0602020104020603" pitchFamily="34" charset="0"/>
                <a:cs typeface="Times New Roman" panose="02020603050405020304" pitchFamily="18" charset="0"/>
              </a:rPr>
              <a:t>είναι απαραίτητοι για </a:t>
            </a:r>
            <a:r>
              <a:rPr lang="el-GR" altLang="en-US" dirty="0">
                <a:latin typeface="Tw Cen MT" panose="020B0602020104020603" pitchFamily="34" charset="0"/>
                <a:cs typeface="Times New Roman" panose="02020603050405020304" pitchFamily="18" charset="0"/>
              </a:rPr>
              <a:t>τη δημιουργία αξίας για τους πελάτες</a:t>
            </a:r>
            <a:r>
              <a:rPr lang="en-US" altLang="en-US" dirty="0" smtClean="0">
                <a:latin typeface="Tw Cen MT" panose="020B0602020104020603" pitchFamily="34"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ένα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JIT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περιβάλλον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αποκαλύπτει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τις απώλειες και τις εξαλείφει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χρησιμοποιώντας τις αρχές που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αναλύονται στις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επόμενες έξι διαφάνειες.</a:t>
            </a:r>
          </a:p>
          <a:p>
            <a:pPr marL="0" indent="0">
              <a:buNone/>
            </a:pPr>
            <a:endParaRPr lang="en-US" altLang="en-US" dirty="0" smtClean="0">
              <a:latin typeface="Tw Cen MT" panose="020B0602020104020603" pitchFamily="34" charset="0"/>
              <a:cs typeface="Times New Roman" panose="02020603050405020304" pitchFamily="18" charset="0"/>
            </a:endParaRPr>
          </a:p>
        </p:txBody>
      </p:sp>
      <p:sp>
        <p:nvSpPr>
          <p:cNvPr id="747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l-GR" altLang="en-US" dirty="0" smtClean="0"/>
              <a:t>Ελάχιστα Επίπεδα Αποθεμάτων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Σε ένα </a:t>
            </a:r>
            <a:r>
              <a:rPr lang="en-US" altLang="en-US" sz="2400" dirty="0" smtClean="0">
                <a:latin typeface="Tw Cen MT" panose="020B0602020104020603" pitchFamily="34" charset="0"/>
                <a:cs typeface="Times New Roman" panose="02020603050405020304" pitchFamily="18" charset="0"/>
              </a:rPr>
              <a:t>JIT </a:t>
            </a:r>
            <a:r>
              <a:rPr lang="el-GR" altLang="en-US" sz="2400" dirty="0" smtClean="0">
                <a:latin typeface="Tw Cen MT" panose="020B0602020104020603" pitchFamily="34" charset="0"/>
                <a:cs typeface="Times New Roman" panose="02020603050405020304" pitchFamily="18" charset="0"/>
              </a:rPr>
              <a:t>περιβάλλον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υλικά</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εξαρτήματα αγοράζονται και λαμβάνονται μόνο όταν είναι απαραίτητο</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JIT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προσέγγιση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χαμηλώνει τα κόστη μειώνοντας το χώρο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που απαιτείται για την αποθήκευση των αποθεμάτων, την ποσότητα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διαχείρισης των υλικών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την ποσότητα της φθοράς των αποθεμάτων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Μειώνει την ανάγκη για εγκαταστάσεις ελέγχου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αποθεμάτων, για προσωπικό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την τήρηση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αρχείων. </a:t>
            </a:r>
            <a:endPar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Μειώνει σημαντικά την ποσότητα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ημικατεργασμένων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αποθεμάτων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 ποσό του κεφαλαίου κίνησης που είναι συνδεδεμένο σε όλα τα αποθέματα.</a:t>
            </a:r>
          </a:p>
        </p:txBody>
      </p:sp>
      <p:sp>
        <p:nvSpPr>
          <p:cNvPr id="7577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l-GR" altLang="en-US" dirty="0"/>
              <a:t>Ά</a:t>
            </a:r>
            <a:r>
              <a:rPr lang="el-GR" altLang="en-US" dirty="0" smtClean="0"/>
              <a:t>μεση </a:t>
            </a:r>
            <a:r>
              <a:rPr lang="el-GR" altLang="en-US" dirty="0"/>
              <a:t>Π</a:t>
            </a:r>
            <a:r>
              <a:rPr lang="el-GR" altLang="en-US" dirty="0" smtClean="0"/>
              <a:t>αραγωγή </a:t>
            </a:r>
            <a:r>
              <a:rPr lang="el-GR" altLang="en-US" dirty="0"/>
              <a:t>Π</a:t>
            </a:r>
            <a:r>
              <a:rPr lang="el-GR" altLang="en-US" dirty="0" smtClean="0"/>
              <a:t>αραγγελίας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Στην </a:t>
            </a:r>
            <a:r>
              <a:rPr lang="el-GR" altLang="en-US" sz="2400" b="1" dirty="0" smtClean="0">
                <a:solidFill>
                  <a:srgbClr val="275CAE"/>
                </a:solidFill>
                <a:latin typeface="Tw Cen MT" panose="020B0602020104020603" pitchFamily="34" charset="0"/>
                <a:cs typeface="Times New Roman" panose="02020603050405020304" pitchFamily="18" charset="0"/>
              </a:rPr>
              <a:t>άμεση παραγωγή παραγγελίας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η παραγγελία ενός πελατη ενεργοποιεό την αγορά υλικών</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Tw Cen MT" panose="020B0602020104020603" pitchFamily="34" charset="0"/>
                <a:cs typeface="Times New Roman" panose="02020603050405020304" pitchFamily="18" charset="0"/>
              </a:rPr>
              <a:t> και τον προγραμματισμό της παραγωγής για τα προϊόντα που έχουν </a:t>
            </a:r>
            <a:r>
              <a:rPr lang="el-GR" altLang="en-US" sz="2400" dirty="0" smtClean="0">
                <a:latin typeface="Tw Cen MT" panose="020B0602020104020603" pitchFamily="34" charset="0"/>
                <a:cs typeface="Times New Roman" panose="02020603050405020304" pitchFamily="18" charset="0"/>
              </a:rPr>
              <a:t>παραγγελθεί</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Αντιθέτως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με την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μέθοδο</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b="1" dirty="0" smtClean="0">
                <a:solidFill>
                  <a:srgbClr val="275CAE"/>
                </a:solidFill>
                <a:latin typeface="Tw Cen MT" panose="020B0602020104020603" pitchFamily="34" charset="0"/>
                <a:cs typeface="Times New Roman" panose="02020603050405020304" pitchFamily="18" charset="0"/>
              </a:rPr>
              <a:t>άμεσης παραγωγής </a:t>
            </a:r>
            <a:r>
              <a:rPr lang="el-GR" altLang="en-US" sz="2000" b="1" dirty="0">
                <a:solidFill>
                  <a:srgbClr val="275CAE"/>
                </a:solidFill>
                <a:latin typeface="Tw Cen MT" panose="020B0602020104020603" pitchFamily="34" charset="0"/>
                <a:cs typeface="Times New Roman" panose="02020603050405020304" pitchFamily="18" charset="0"/>
              </a:rPr>
              <a:t>παραγγελίας </a:t>
            </a:r>
            <a:r>
              <a:rPr lang="el-GR" altLang="en-US" sz="2000" dirty="0" smtClean="0">
                <a:latin typeface="Tw Cen MT" panose="020B0602020104020603" pitchFamily="34" charset="0"/>
                <a:cs typeface="Times New Roman" panose="02020603050405020304" pitchFamily="18" charset="0"/>
              </a:rPr>
              <a:t>που</a:t>
            </a:r>
            <a:r>
              <a:rPr lang="el-GR" altLang="en-US" sz="2000" b="1"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χρησιμοποιείται στις παραδοσιακές λειτουργίες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προϊόντα παράγονται σε μεγάλες ποσότητες και αποθηκεύονται εν αναμονή των παραγγελιών των πελατών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 την άμεση παραγωγή παραγγελίας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 μέγεθος της παραγγελίας ενός πελάτη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καθορίζει το μέγεθος 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παραγωγής της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εταιρείας,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καθώς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τις αγορές των απαιτούμενων υλικών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εξαρτημάτων.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68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l-GR" altLang="en-US" dirty="0" smtClean="0"/>
              <a:t>Γρήγορες Ρυθμίσεις και </a:t>
            </a:r>
            <a:r>
              <a:rPr lang="el-GR" altLang="en-US" dirty="0"/>
              <a:t>Ε</a:t>
            </a:r>
            <a:r>
              <a:rPr lang="el-GR" altLang="en-US" dirty="0" smtClean="0"/>
              <a:t>υέλικτα Υποτμήματα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Μέσω της τοποθέτησης των μηχανών </a:t>
            </a:r>
            <a:r>
              <a:rPr lang="el-GR" altLang="en-US" sz="2000" dirty="0">
                <a:latin typeface="Tw Cen MT" panose="020B0602020104020603" pitchFamily="34" charset="0"/>
                <a:cs typeface="Times New Roman" panose="02020603050405020304" pitchFamily="18" charset="0"/>
              </a:rPr>
              <a:t>σε πιο αποδοτικές </a:t>
            </a:r>
            <a:r>
              <a:rPr lang="el-GR" altLang="en-US" sz="2000" dirty="0" smtClean="0">
                <a:latin typeface="Tw Cen MT" panose="020B0602020104020603" pitchFamily="34" charset="0"/>
                <a:cs typeface="Times New Roman" panose="02020603050405020304" pitchFamily="18" charset="0"/>
              </a:rPr>
              <a:t>θέσεις και τυποποιώντας τις </a:t>
            </a:r>
            <a:r>
              <a:rPr lang="el-GR" altLang="en-US" sz="2000" dirty="0">
                <a:latin typeface="Tw Cen MT" panose="020B0602020104020603" pitchFamily="34" charset="0"/>
                <a:cs typeface="Times New Roman" panose="02020603050405020304" pitchFamily="18" charset="0"/>
              </a:rPr>
              <a:t>ρυθμίσεις, ο χρόνος </a:t>
            </a:r>
            <a:r>
              <a:rPr lang="el-GR" altLang="en-US" sz="2000" dirty="0" smtClean="0">
                <a:latin typeface="Tw Cen MT" panose="020B0602020104020603" pitchFamily="34" charset="0"/>
                <a:cs typeface="Times New Roman" panose="02020603050405020304" pitchFamily="18" charset="0"/>
              </a:rPr>
              <a:t>ρύμθισης μπορεί </a:t>
            </a:r>
            <a:r>
              <a:rPr lang="el-GR" altLang="en-US" sz="2000" dirty="0">
                <a:latin typeface="Tw Cen MT" panose="020B0602020104020603" pitchFamily="34" charset="0"/>
                <a:cs typeface="Times New Roman" panose="02020603050405020304" pitchFamily="18" charset="0"/>
              </a:rPr>
              <a:t>να ελαχιστοποιηθεί σε </a:t>
            </a:r>
            <a:r>
              <a:rPr lang="el-GR" altLang="en-US" sz="2000" dirty="0" smtClean="0">
                <a:latin typeface="Tw Cen MT" panose="020B0602020104020603" pitchFamily="34" charset="0"/>
                <a:cs typeface="Times New Roman" panose="02020603050405020304" pitchFamily="18" charset="0"/>
              </a:rPr>
              <a:t>ένα περιβάλλον JIT</a:t>
            </a:r>
            <a:r>
              <a:rPr lang="en-US" altLang="en-US" sz="2000" dirty="0" smtClean="0">
                <a:latin typeface="Tw Cen MT" panose="020B0602020104020603" pitchFamily="34" charset="0"/>
                <a:cs typeface="Times New Roman" panose="02020603050405020304" pitchFamily="18" charset="0"/>
              </a:rPr>
              <a:t>.</a:t>
            </a:r>
          </a:p>
          <a:p>
            <a:pPr lvl="1">
              <a:spcBef>
                <a:spcPts val="1200"/>
              </a:spcBef>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Αλλάζοντας τη διάταξη του εργοστασίου έτσι ώστε όλα τα μηχανήματα που χρειάζονται για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διαδοχική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επεξεργασία τοποθετούνται μαζί,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JIT μπορεί να μειώσει σημαντικά τον χρόνο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κατασκευής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Η νέα ομάδα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μηχανημάτων διαμορφώνει ένα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ευέλικτο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υποτμήμα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μια αυτόνομη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γραμμή παραγωγής που μπορεί να εκτελεί όλες τις απαιτούμενες λειτουργίες αποτελεσματικά και συνεχώς</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1200"/>
              </a:spcBef>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Όσο πιο ευέλικτο είναι ένα υποτμήματα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τόσο μεγαλύτερη είναι η πιθανότητα ελαχιστοποίησης του συνολικού χρόνου παραγωγής.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78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7391400" cy="914400"/>
          </a:xfrm>
        </p:spPr>
        <p:txBody>
          <a:bodyPr/>
          <a:lstStyle/>
          <a:p>
            <a:r>
              <a:rPr lang="el-GR" altLang="en-US" dirty="0"/>
              <a:t>ΕΝΟΤΗΤΑ </a:t>
            </a:r>
            <a:r>
              <a:rPr lang="en-US" altLang="en-US" dirty="0"/>
              <a:t>1:  </a:t>
            </a:r>
            <a:r>
              <a:rPr lang="el-GR" altLang="en-US" dirty="0"/>
              <a:t>ΕΝΝΟΙΕΣ</a:t>
            </a:r>
            <a:endParaRPr lang="en-US" altLang="en-US" sz="1800" dirty="0" smtClean="0"/>
          </a:p>
        </p:txBody>
      </p:sp>
      <p:sp>
        <p:nvSpPr>
          <p:cNvPr id="51202"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Συνάφεια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το ποιοτικό χαρακτηριστικό των πληροφοριών </a:t>
            </a:r>
            <a:r>
              <a:rPr lang="el-GR" altLang="en-US" dirty="0">
                <a:latin typeface="Tw Cen MT" panose="020B0602020104020603" pitchFamily="34" charset="0"/>
                <a:cs typeface="Times New Roman" panose="02020603050405020304" pitchFamily="18" charset="0"/>
              </a:rPr>
              <a:t>που </a:t>
            </a:r>
            <a:r>
              <a:rPr lang="el-GR" altLang="en-US" dirty="0" smtClean="0">
                <a:latin typeface="Tw Cen MT" panose="020B0602020104020603" pitchFamily="34" charset="0"/>
                <a:cs typeface="Times New Roman" panose="02020603050405020304" pitchFamily="18" charset="0"/>
              </a:rPr>
              <a:t>έχει άμεση επίδραση σε </a:t>
            </a:r>
            <a:r>
              <a:rPr lang="el-GR" altLang="en-US" dirty="0">
                <a:latin typeface="Tw Cen MT" panose="020B0602020104020603" pitchFamily="34" charset="0"/>
                <a:cs typeface="Times New Roman" panose="02020603050405020304" pitchFamily="18" charset="0"/>
              </a:rPr>
              <a:t>μια απόφαση</a:t>
            </a:r>
          </a:p>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Αξιοπιστία</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το χαρακτηριστικό των </a:t>
            </a:r>
            <a:r>
              <a:rPr lang="el-GR" altLang="en-US" dirty="0" smtClean="0">
                <a:latin typeface="Tw Cen MT" panose="020B0602020104020603" pitchFamily="34" charset="0"/>
                <a:cs typeface="Times New Roman" panose="02020603050405020304" pitchFamily="18" charset="0"/>
              </a:rPr>
              <a:t>πληροφοριών που είναι πλήρεις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ουδέτερες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και απαλλαγμένες από ουσιώδη σφάλματα</a:t>
            </a:r>
            <a:endParaRPr lang="en-US" altLang="en-US" dirty="0" smtClean="0">
              <a:latin typeface="Tw Cen MT" panose="020B0602020104020603"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l-GR" altLang="en-US" dirty="0" smtClean="0"/>
              <a:t>Ένα Εργατικό Δυναμικό με Πολλές Δεξιότητες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Σε ευέλικτα υποτμήματα</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ένας εργαζόμενος μπορεί να απαιτείται να χειρίζεται ταυτόχρονα πολλούς τύπους μηχανών</a:t>
            </a:r>
            <a:r>
              <a:rPr lang="el-GR" altLang="en-US" dirty="0" smtClean="0">
                <a:latin typeface="Tw Cen MT" panose="020B0602020104020603" pitchFamily="34" charset="0"/>
                <a:cs typeface="Times New Roman" panose="02020603050405020304" pitchFamily="18" charset="0"/>
              </a:rPr>
              <a:t>.</a:t>
            </a:r>
            <a:endParaRPr lang="en-US" altLang="en-US" dirty="0" smtClean="0">
              <a:latin typeface="Tw Cen MT" panose="020B0602020104020603" pitchFamily="34" charset="0"/>
              <a:cs typeface="Times New Roman" panose="02020603050405020304" pitchFamily="18" charset="0"/>
            </a:endParaRP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Ο εργαζόμενος μπορεί να χρειαστεί να ρυθμίσει και να επανεγκαταστήσει τα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μηχανήματα, ακόμη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και να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εκτελεί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τακτική συντήρηση σε αυτά.</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Σύμφωνα με τη φιλοσοφία λειτουργίας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JIT</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Arial" panose="020B0604020202020204" pitchFamily="34" charset="0"/>
                <a:ea typeface="Times New Roman" panose="02020603050405020304" pitchFamily="18" charset="0"/>
                <a:cs typeface="Times New Roman" panose="02020603050405020304" pitchFamily="18" charset="0"/>
              </a:rPr>
              <a:t>το εργατικό δυναμικό με πολλές </a:t>
            </a:r>
            <a:r>
              <a:rPr lang="el-GR" altLang="en-US" dirty="0" smtClean="0">
                <a:latin typeface="Arial" panose="020B0604020202020204" pitchFamily="34" charset="0"/>
                <a:ea typeface="Times New Roman" panose="02020603050405020304" pitchFamily="18" charset="0"/>
                <a:cs typeface="Times New Roman" panose="02020603050405020304" pitchFamily="18" charset="0"/>
              </a:rPr>
              <a:t>δεξιότητες έχει αποδειχθεί ιδιαίτερα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αποτελεσματικό ως προς τη συμβολή του στα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υψηλά επίπεδα παραγωγικότητας</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88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l-GR" altLang="en-US" dirty="0" smtClean="0"/>
              <a:t>Υψηλά Επίπεδα Ποιότητας</a:t>
            </a:r>
            <a:r>
              <a:rPr lang="en-US" altLang="en-US" dirty="0" smtClean="0"/>
              <a:t> </a:t>
            </a:r>
            <a:r>
              <a:rPr lang="el-GR" altLang="en-US" dirty="0"/>
              <a:t>Π</a:t>
            </a:r>
            <a:r>
              <a:rPr lang="el-GR" altLang="en-US" dirty="0" smtClean="0"/>
              <a:t>ροϊόντος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Ένα περιβάλλον JIT έχει ως αποτέλεσμα προϊόντα υψηλής ποιότητας, καθώς χρησιμοποιούνται </a:t>
            </a:r>
            <a:r>
              <a:rPr lang="el-GR" altLang="en-US" sz="2400" dirty="0" smtClean="0">
                <a:latin typeface="Tw Cen MT" panose="020B0602020104020603" pitchFamily="34" charset="0"/>
                <a:cs typeface="Times New Roman" panose="02020603050405020304" pitchFamily="18" charset="0"/>
              </a:rPr>
              <a:t>υψηλής </a:t>
            </a:r>
            <a:r>
              <a:rPr lang="el-GR" altLang="en-US" sz="2400" dirty="0">
                <a:latin typeface="Tw Cen MT" panose="020B0602020104020603" pitchFamily="34" charset="0"/>
                <a:cs typeface="Times New Roman" panose="02020603050405020304" pitchFamily="18" charset="0"/>
              </a:rPr>
              <a:t>ποιότητας άμεσα </a:t>
            </a:r>
            <a:r>
              <a:rPr lang="el-GR" altLang="en-US" sz="2400" dirty="0" smtClean="0">
                <a:latin typeface="Tw Cen MT" panose="020B0602020104020603" pitchFamily="34" charset="0"/>
                <a:cs typeface="Times New Roman" panose="02020603050405020304" pitchFamily="18" charset="0"/>
              </a:rPr>
              <a:t>υλικά </a:t>
            </a:r>
            <a:r>
              <a:rPr lang="el-GR" altLang="en-US" sz="2400" dirty="0">
                <a:latin typeface="Tw Cen MT" panose="020B0602020104020603" pitchFamily="34" charset="0"/>
                <a:cs typeface="Times New Roman" panose="02020603050405020304" pitchFamily="18" charset="0"/>
              </a:rPr>
              <a:t>και πραγματοποιούνται </a:t>
            </a:r>
            <a:r>
              <a:rPr lang="el-GR" altLang="en-US" sz="2400" dirty="0" smtClean="0">
                <a:latin typeface="Tw Cen MT" panose="020B0602020104020603" pitchFamily="34" charset="0"/>
                <a:cs typeface="Times New Roman" panose="02020603050405020304" pitchFamily="18" charset="0"/>
              </a:rPr>
              <a:t>έλεγχοι καθόλη </a:t>
            </a:r>
            <a:r>
              <a:rPr lang="el-GR" altLang="en-US" sz="2400" dirty="0">
                <a:latin typeface="Tw Cen MT" panose="020B0602020104020603" pitchFamily="34" charset="0"/>
                <a:cs typeface="Times New Roman" panose="02020603050405020304" pitchFamily="18" charset="0"/>
              </a:rPr>
              <a:t>τη διαδικασία </a:t>
            </a:r>
            <a:r>
              <a:rPr lang="el-GR" altLang="en-US" sz="2400" dirty="0" smtClean="0">
                <a:latin typeface="Tw Cen MT" panose="020B0602020104020603" pitchFamily="34" charset="0"/>
                <a:cs typeface="Times New Roman" panose="02020603050405020304" pitchFamily="18" charset="0"/>
              </a:rPr>
              <a:t>παραγωγής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Σε ένα περιβάλλον JIT, ο έλεγχος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ως ένα ξεχωριστό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βήμα δεν προσθέτει αξία σε ένα προϊόν, επομένως ο έλεγχος ενσωματώνεται σε τρέχουσες λειτουργίες.</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Ένας χειριστής μηχανής JIT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ελέγχει 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προϊόντα καθώς περνούν από τη διαδικασία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παραγωγής και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αν ανιχνεύσει ένα ελάττωμα, κλείνει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 υποτμήμα μέχρι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να προσδιοριστεί και να διορθωθεί το πρόβλημα.</a:t>
            </a:r>
          </a:p>
        </p:txBody>
      </p:sp>
      <p:sp>
        <p:nvSpPr>
          <p:cNvPr id="798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l-GR" altLang="en-US" dirty="0" smtClean="0"/>
              <a:t>Αποτελεσματική Προληπτική Συντήρηση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a:t>
            </a:r>
            <a:r>
              <a:rPr lang="el-GR" altLang="en-US" sz="2400" dirty="0">
                <a:latin typeface="Tw Cen MT" panose="020B0602020104020603" pitchFamily="34" charset="0"/>
                <a:cs typeface="Times New Roman" panose="02020603050405020304" pitchFamily="18" charset="0"/>
              </a:rPr>
              <a:t>συνεχείς λειτουργίες </a:t>
            </a:r>
            <a:r>
              <a:rPr lang="en-US" altLang="en-US" sz="2400" dirty="0" smtClean="0">
                <a:latin typeface="Tw Cen MT" panose="020B0602020104020603" pitchFamily="34" charset="0"/>
                <a:cs typeface="Times New Roman" panose="02020603050405020304" pitchFamily="18" charset="0"/>
              </a:rPr>
              <a:t>JIT </a:t>
            </a:r>
            <a:r>
              <a:rPr lang="el-GR" altLang="en-US" sz="2400" dirty="0" smtClean="0">
                <a:latin typeface="Tw Cen MT" panose="020B0602020104020603" pitchFamily="34" charset="0"/>
                <a:cs typeface="Times New Roman" panose="02020603050405020304" pitchFamily="18" charset="0"/>
              </a:rPr>
              <a:t>απαιτούν ένα αποτελεσματικό σύστημα προληπτικής συντήρησης</a:t>
            </a:r>
            <a:r>
              <a:rPr lang="en-US" altLang="en-US" sz="2400" dirty="0" smtClean="0">
                <a:latin typeface="Tw Cen MT" panose="020B0602020104020603" pitchFamily="34"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ένα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ευέλικτο υποτμήμα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εάν ένα μηχάνημα υποστεί ζημιά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τότε ολόκληρο το υποτμήμα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σταματά να λειτουργεί</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το προϊόν δεν μπορεί εύκολα να δρομολογηθεί σε άλλο μηχάνημα</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πρόληψη των ζημιών των μηχανημάτων θεωρείται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σημαντικότερη από τη διατήρηση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συνεχούς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λειτουργίας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μηχανημάτων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χειριστές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μηχανημάτων εκπαιδεύονται για 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εκτελούν μικρές επισκευές όταν εντοπίζουν προβλήματα.</a:t>
            </a:r>
          </a:p>
          <a:p>
            <a:pPr lvl="1">
              <a:spcBef>
                <a:spcPts val="1200"/>
              </a:spcBef>
            </a:pP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μηχανήματα συντηρούνται τακτικά ώστε να διασφαλίζεται η συνεχής λειτουργία τους.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08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152400"/>
            <a:ext cx="8382000" cy="914400"/>
          </a:xfrm>
        </p:spPr>
        <p:txBody>
          <a:bodyPr/>
          <a:lstStyle/>
          <a:p>
            <a:r>
              <a:rPr lang="el-GR" altLang="en-US" dirty="0"/>
              <a:t>Σ</a:t>
            </a:r>
            <a:r>
              <a:rPr lang="el-GR" altLang="en-US" dirty="0" smtClean="0"/>
              <a:t>υνεχής Βελτίωση του Εργασιακού Περιβάλλοντος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Μια φιλοσοφία λειτουργίας JIT </a:t>
            </a:r>
            <a:r>
              <a:rPr lang="el-GR" altLang="en-US" sz="2400" dirty="0" smtClean="0">
                <a:latin typeface="Tw Cen MT" panose="020B0602020104020603" pitchFamily="34" charset="0"/>
                <a:cs typeface="Times New Roman" panose="02020603050405020304" pitchFamily="18" charset="0"/>
              </a:rPr>
              <a:t>προάγει/ενισχύει </a:t>
            </a:r>
            <a:r>
              <a:rPr lang="el-GR" altLang="en-US" sz="2400" dirty="0">
                <a:latin typeface="Tw Cen MT" panose="020B0602020104020603" pitchFamily="34" charset="0"/>
                <a:cs typeface="Times New Roman" panose="02020603050405020304" pitchFamily="18" charset="0"/>
              </a:rPr>
              <a:t>την αφοσίωση των εργαζομένων, οι οποίοι είναι πιθανό να </a:t>
            </a:r>
            <a:r>
              <a:rPr lang="el-GR" altLang="en-US" sz="2400" dirty="0" smtClean="0">
                <a:latin typeface="Tw Cen MT" panose="020B0602020104020603" pitchFamily="34" charset="0"/>
                <a:cs typeface="Times New Roman" panose="02020603050405020304" pitchFamily="18" charset="0"/>
              </a:rPr>
              <a:t>θεωρούν τους εαυτούς τους </a:t>
            </a:r>
            <a:r>
              <a:rPr lang="el-GR" altLang="en-US" sz="2400" dirty="0">
                <a:latin typeface="Tw Cen MT" panose="020B0602020104020603" pitchFamily="34" charset="0"/>
                <a:cs typeface="Times New Roman" panose="02020603050405020304" pitchFamily="18" charset="0"/>
              </a:rPr>
              <a:t>ως μέρος μιας ομάδας που εμπλέκεται βαθιά στη διαδικασία παραγωγής.</a:t>
            </a:r>
          </a:p>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Κάθε </a:t>
            </a:r>
            <a:r>
              <a:rPr lang="el-GR" altLang="en-US" sz="2400" dirty="0" smtClean="0">
                <a:latin typeface="Tw Cen MT" panose="020B0602020104020603" pitchFamily="34" charset="0"/>
                <a:cs typeface="Times New Roman" panose="02020603050405020304" pitchFamily="18" charset="0"/>
              </a:rPr>
              <a:t>εργαζόμενος ενθαρρύνεται στο </a:t>
            </a:r>
            <a:r>
              <a:rPr lang="el-GR" altLang="en-US" sz="2400" dirty="0">
                <a:latin typeface="Tw Cen MT" panose="020B0602020104020603" pitchFamily="34" charset="0"/>
                <a:cs typeface="Times New Roman" panose="02020603050405020304" pitchFamily="18" charset="0"/>
              </a:rPr>
              <a:t>να </a:t>
            </a:r>
            <a:r>
              <a:rPr lang="el-GR" altLang="en-US" sz="2400" dirty="0" smtClean="0">
                <a:latin typeface="Tw Cen MT" panose="020B0602020104020603" pitchFamily="34" charset="0"/>
                <a:cs typeface="Times New Roman" panose="02020603050405020304" pitchFamily="18" charset="0"/>
              </a:rPr>
              <a:t>προτείνει </a:t>
            </a:r>
            <a:r>
              <a:rPr lang="el-GR" altLang="en-US" sz="2400" dirty="0">
                <a:latin typeface="Tw Cen MT" panose="020B0602020104020603" pitchFamily="34" charset="0"/>
                <a:cs typeface="Times New Roman" panose="02020603050405020304" pitchFamily="18" charset="0"/>
              </a:rPr>
              <a:t>βελτιώσεις </a:t>
            </a:r>
            <a:r>
              <a:rPr lang="el-GR" altLang="en-US" sz="2400" dirty="0" smtClean="0">
                <a:latin typeface="Tw Cen MT" panose="020B0602020104020603" pitchFamily="34" charset="0"/>
                <a:cs typeface="Times New Roman" panose="02020603050405020304" pitchFamily="18" charset="0"/>
              </a:rPr>
              <a:t>εντός της διαδικασίας παραγωγής</a:t>
            </a:r>
            <a:r>
              <a:rPr lang="en-US" altLang="en-US" sz="2400" dirty="0" smtClean="0">
                <a:latin typeface="Tw Cen MT" panose="020B0602020104020603" pitchFamily="34" charset="0"/>
                <a:cs typeface="Times New Roman" panose="02020603050405020304" pitchFamily="18" charset="0"/>
              </a:rPr>
              <a:t>. </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Στα ιαπωνικά, αυτό ονομάζεται kaizen, που σημαίνει "καλή αλλαγή".</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εργαζόμενοι ανταμείβονται για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τις προτάσεις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που βελτιώνουν τη διαδικασία.</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19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152400"/>
            <a:ext cx="8229600" cy="914400"/>
          </a:xfrm>
        </p:spPr>
        <p:txBody>
          <a:bodyPr/>
          <a:lstStyle/>
          <a:p>
            <a:r>
              <a:rPr lang="el-GR" altLang="en-US" dirty="0" smtClean="0"/>
              <a:t>Προσδιορισμός του</a:t>
            </a:r>
            <a:r>
              <a:rPr lang="en-US" altLang="en-US" dirty="0" smtClean="0"/>
              <a:t> </a:t>
            </a:r>
            <a:r>
              <a:rPr lang="el-GR" altLang="en-US" dirty="0" smtClean="0"/>
              <a:t>Κόστους Προϊόντος σε ένα</a:t>
            </a:r>
            <a:r>
              <a:rPr lang="en-US" altLang="en-US" dirty="0" smtClean="0"/>
              <a:t> </a:t>
            </a:r>
            <a:br>
              <a:rPr lang="en-US" altLang="en-US" dirty="0" smtClean="0"/>
            </a:br>
            <a:r>
              <a:rPr lang="el-GR" altLang="en-US" dirty="0" smtClean="0"/>
              <a:t>Λειτουργικό Περιβάλλον</a:t>
            </a:r>
            <a:r>
              <a:rPr lang="en-US" altLang="en-US" dirty="0"/>
              <a:t> JIT </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Ό</a:t>
            </a:r>
            <a:r>
              <a:rPr lang="el-GR" altLang="en-US" dirty="0" smtClean="0">
                <a:latin typeface="Tw Cen MT" panose="020B0602020104020603" pitchFamily="34" charset="0"/>
                <a:cs typeface="Times New Roman" panose="02020603050405020304" pitchFamily="18" charset="0"/>
              </a:rPr>
              <a:t>ταν μια εταιρεία υιοθετεί λητές λειτουργίες</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και μια φιλοσοφία λειτουργίας </a:t>
            </a:r>
            <a:r>
              <a:rPr lang="el-GR" altLang="en-US" dirty="0" smtClean="0">
                <a:latin typeface="Tw Cen MT" panose="020B0602020104020603" pitchFamily="34" charset="0"/>
                <a:cs typeface="Times New Roman" panose="02020603050405020304" pitchFamily="18" charset="0"/>
              </a:rPr>
              <a:t>JIT</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οι μεταβολές στις λειτουργίες της θα επηρεάσουν τον τρόπο καθπρισμού του κόστους </a:t>
            </a:r>
            <a:r>
              <a:rPr lang="el-GR" altLang="en-US" dirty="0">
                <a:latin typeface="Tw Cen MT" panose="020B0602020104020603" pitchFamily="34" charset="0"/>
                <a:cs typeface="Times New Roman" panose="02020603050405020304" pitchFamily="18" charset="0"/>
              </a:rPr>
              <a:t>και τα μέτρα που χρησιμοποιούνται για την παρακολούθηση της </a:t>
            </a:r>
            <a:r>
              <a:rPr lang="el-GR" altLang="en-US" dirty="0" smtClean="0">
                <a:latin typeface="Tw Cen MT" panose="020B0602020104020603" pitchFamily="34" charset="0"/>
                <a:cs typeface="Times New Roman" panose="02020603050405020304" pitchFamily="18" charset="0"/>
              </a:rPr>
              <a:t>απόδοσης</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Τα υποτμήματα</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και </a:t>
            </a:r>
            <a:r>
              <a:rPr lang="el-GR" altLang="en-US" dirty="0" smtClean="0">
                <a:latin typeface="Tw Cen MT" panose="020B0602020104020603" pitchFamily="34" charset="0"/>
                <a:cs typeface="Times New Roman" panose="02020603050405020304" pitchFamily="18" charset="0"/>
              </a:rPr>
              <a:t>ο </a:t>
            </a:r>
            <a:r>
              <a:rPr lang="el-GR" altLang="en-US" dirty="0">
                <a:latin typeface="Tw Cen MT" panose="020B0602020104020603" pitchFamily="34" charset="0"/>
                <a:cs typeface="Times New Roman" panose="02020603050405020304" pitchFamily="18" charset="0"/>
              </a:rPr>
              <a:t>στόχος της μείωσης ή </a:t>
            </a:r>
            <a:r>
              <a:rPr lang="el-GR" altLang="en-US" dirty="0" smtClean="0">
                <a:latin typeface="Tw Cen MT" panose="020B0602020104020603" pitchFamily="34" charset="0"/>
                <a:cs typeface="Times New Roman" panose="02020603050405020304" pitchFamily="18" charset="0"/>
              </a:rPr>
              <a:t>της εξάλειψης </a:t>
            </a:r>
            <a:r>
              <a:rPr lang="el-GR" altLang="en-US" dirty="0">
                <a:latin typeface="Tw Cen MT" panose="020B0602020104020603" pitchFamily="34" charset="0"/>
                <a:cs typeface="Times New Roman" panose="02020603050405020304" pitchFamily="18" charset="0"/>
              </a:rPr>
              <a:t>δραστηριοτήτων μη προστιθέμενης αξίας αλλάζει τον τρόπο ταξινόμησης και </a:t>
            </a:r>
            <a:r>
              <a:rPr lang="el-GR" altLang="en-US" dirty="0" smtClean="0">
                <a:latin typeface="Tw Cen MT" panose="020B0602020104020603" pitchFamily="34" charset="0"/>
                <a:cs typeface="Times New Roman" panose="02020603050405020304" pitchFamily="18" charset="0"/>
              </a:rPr>
              <a:t>κατανομής/εκχώρησης του </a:t>
            </a:r>
            <a:r>
              <a:rPr lang="el-GR" altLang="en-US" dirty="0">
                <a:latin typeface="Tw Cen MT" panose="020B0602020104020603" pitchFamily="34" charset="0"/>
                <a:cs typeface="Times New Roman" panose="02020603050405020304" pitchFamily="18" charset="0"/>
              </a:rPr>
              <a:t>κόστους.</a:t>
            </a:r>
          </a:p>
        </p:txBody>
      </p:sp>
      <p:sp>
        <p:nvSpPr>
          <p:cNvPr id="829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l-GR" altLang="en-US" dirty="0">
                <a:ea typeface="Arial Unicode MS" panose="020B0604020202020204" pitchFamily="34" charset="-128"/>
              </a:rPr>
              <a:t>Ταξινόμηση Κόστους</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1 από 2)</a:t>
            </a:r>
            <a:endParaRPr lang="en-US" altLang="en-US" sz="1800" dirty="0" smtClean="0"/>
          </a:p>
        </p:txBody>
      </p:sp>
      <p:sp>
        <p:nvSpPr>
          <p:cNvPr id="3" name="Content Placeholder 2"/>
          <p:cNvSpPr>
            <a:spLocks noGrp="1"/>
          </p:cNvSpPr>
          <p:nvPr>
            <p:ph idx="1"/>
          </p:nvPr>
        </p:nvSpPr>
        <p:spPr>
          <a:xfrm>
            <a:off x="838200" y="1371600"/>
            <a:ext cx="7696200" cy="44958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Η παραδοσιακή διαδικασία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παραγωγής περιλαμβάνει</a:t>
            </a:r>
            <a:r>
              <a:rPr lang="en-US" altLang="en-US" sz="2000" dirty="0" smtClean="0">
                <a:latin typeface="Tw Cen MT" panose="020B0602020104020603" pitchFamily="34" charset="0"/>
                <a:cs typeface="Times New Roman" panose="02020603050405020304" pitchFamily="18" charset="0"/>
              </a:rPr>
              <a:t>:</a:t>
            </a:r>
          </a:p>
          <a:p>
            <a:pPr lvl="1">
              <a:spcBef>
                <a:spcPts val="1200"/>
              </a:spcBef>
              <a:buClr>
                <a:srgbClr val="000000"/>
              </a:buClr>
            </a:pP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Χρόνος επεξεργασίας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πραγματικό χρονικό διάστημα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εργασίας ενός προϊόντος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1200"/>
              </a:spcBef>
              <a:buClr>
                <a:srgbClr val="000000"/>
              </a:buClr>
            </a:pPr>
            <a:r>
              <a:rPr lang="el-GR" altLang="en-US" sz="18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Χρόνος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ελέγχου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 χρόνος που ξοδεύεται για την αναζήτηση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των ροών προϊόντος ή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για την ανακατασκευή ελαττωματικών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μονάδων</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1200"/>
              </a:spcBef>
              <a:buClr>
                <a:srgbClr val="000000"/>
              </a:buClr>
            </a:pPr>
            <a:r>
              <a:rPr lang="el-GR" altLang="en-US" sz="18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Χρόνος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μεταφοράς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 χρόνος που ξοδεύεται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τη μεταφορά ενός προϊόντος από τη μια λειτουργία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τμήμα σε άλλο</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1200"/>
              </a:spcBef>
              <a:buClr>
                <a:srgbClr val="000000"/>
              </a:buClr>
            </a:pP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Χρόνος αναμονής στη σειρά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 χρόνος που ένα προϊόν περνάει περιμένοντας 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γίνει επεξεργασία σε αυτό, μόλις μεταφερθεί στην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επόμενη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λειτουργία.</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1200"/>
              </a:spcBef>
              <a:buClr>
                <a:srgbClr val="000000"/>
              </a:buClr>
            </a:pPr>
            <a:r>
              <a:rPr lang="el-GR" altLang="en-US" sz="1800"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Χρόνος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αποθήκευσης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 χρόνος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παραμονής που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ένα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προϊόν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στα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αποθέματα υλικών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ημικατεργασμένων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έτοιμων προϊόντων.</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39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l-GR" altLang="en-US" dirty="0">
                <a:ea typeface="Arial Unicode MS" panose="020B0604020202020204" pitchFamily="34" charset="-128"/>
              </a:rPr>
              <a:t>Ταξινόμηση Κόστους</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2 από 2)</a:t>
            </a:r>
            <a:endParaRPr lang="en-US" altLang="en-US" sz="1800" dirty="0" smtClean="0"/>
          </a:p>
        </p:txBody>
      </p:sp>
      <p:sp>
        <p:nvSpPr>
          <p:cNvPr id="84994" name="Content Placeholder 2"/>
          <p:cNvSpPr>
            <a:spLocks noGrp="1"/>
          </p:cNvSpPr>
          <p:nvPr>
            <p:ph idx="1"/>
          </p:nvPr>
        </p:nvSpPr>
        <p:spPr>
          <a:xfrm>
            <a:off x="838200" y="1447800"/>
            <a:ext cx="7696200" cy="4495800"/>
          </a:xfrm>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Στην </a:t>
            </a:r>
            <a:r>
              <a:rPr lang="en-US" altLang="en-US" dirty="0" smtClean="0">
                <a:latin typeface="Tw Cen MT" panose="020B0602020104020603" pitchFamily="34" charset="0"/>
                <a:cs typeface="Times New Roman" panose="02020603050405020304" pitchFamily="18" charset="0"/>
              </a:rPr>
              <a:t>JIT</a:t>
            </a:r>
            <a:r>
              <a:rPr lang="el-GR" altLang="en-US" dirty="0" smtClean="0">
                <a:latin typeface="Tw Cen MT" panose="020B0602020104020603" pitchFamily="34" charset="0"/>
                <a:cs typeface="Times New Roman" panose="02020603050405020304" pitchFamily="18" charset="0"/>
              </a:rPr>
              <a:t> κοστολόγηση προϊόντος</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τα </a:t>
            </a:r>
            <a:r>
              <a:rPr lang="el-GR" altLang="en-US" dirty="0">
                <a:latin typeface="Tw Cen MT" panose="020B0602020104020603" pitchFamily="34" charset="0"/>
                <a:cs typeface="Times New Roman" panose="02020603050405020304" pitchFamily="18" charset="0"/>
              </a:rPr>
              <a:t>κόστη </a:t>
            </a:r>
            <a:r>
              <a:rPr lang="el-GR" altLang="en-US" dirty="0" smtClean="0">
                <a:latin typeface="Tw Cen MT" panose="020B0602020104020603" pitchFamily="34" charset="0"/>
                <a:cs typeface="Times New Roman" panose="02020603050405020304" pitchFamily="18" charset="0"/>
              </a:rPr>
              <a:t>που </a:t>
            </a:r>
            <a:r>
              <a:rPr lang="el-GR" altLang="en-US" dirty="0">
                <a:latin typeface="Tw Cen MT" panose="020B0602020104020603" pitchFamily="34" charset="0"/>
                <a:cs typeface="Times New Roman" panose="02020603050405020304" pitchFamily="18" charset="0"/>
              </a:rPr>
              <a:t>σχετίζονται με το χρόνο επεξεργασίας είναι </a:t>
            </a:r>
            <a:r>
              <a:rPr lang="el-GR" altLang="en-US" dirty="0" smtClean="0">
                <a:latin typeface="Tw Cen MT" panose="020B0602020104020603" pitchFamily="34" charset="0"/>
                <a:cs typeface="Times New Roman" panose="02020603050405020304" pitchFamily="18" charset="0"/>
              </a:rPr>
              <a:t>σχετικά, </a:t>
            </a:r>
            <a:r>
              <a:rPr lang="el-GR" altLang="en-US" dirty="0">
                <a:latin typeface="Tw Cen MT" panose="020B0602020104020603" pitchFamily="34" charset="0"/>
                <a:cs typeface="Times New Roman" panose="02020603050405020304" pitchFamily="18" charset="0"/>
              </a:rPr>
              <a:t>αλλά τα κόστη </a:t>
            </a:r>
            <a:r>
              <a:rPr lang="el-GR" altLang="en-US" dirty="0" smtClean="0">
                <a:latin typeface="Tw Cen MT" panose="020B0602020104020603" pitchFamily="34" charset="0"/>
                <a:cs typeface="Times New Roman" panose="02020603050405020304" pitchFamily="18" charset="0"/>
              </a:rPr>
              <a:t>που </a:t>
            </a:r>
            <a:r>
              <a:rPr lang="el-GR" altLang="en-US" dirty="0">
                <a:latin typeface="Tw Cen MT" panose="020B0602020104020603" pitchFamily="34" charset="0"/>
                <a:cs typeface="Times New Roman" panose="02020603050405020304" pitchFamily="18" charset="0"/>
              </a:rPr>
              <a:t>σχετίζονται με </a:t>
            </a:r>
            <a:r>
              <a:rPr lang="el-GR" altLang="en-US" dirty="0" smtClean="0">
                <a:latin typeface="Tw Cen MT" panose="020B0602020104020603" pitchFamily="34" charset="0"/>
                <a:cs typeface="Times New Roman" panose="02020603050405020304" pitchFamily="18" charset="0"/>
              </a:rPr>
              <a:t>το χρόνο ελέγχου, μεταφοράς, αναμονής στη σειρά και αποθήκευσης </a:t>
            </a:r>
            <a:r>
              <a:rPr lang="el-GR" altLang="en-US" dirty="0">
                <a:latin typeface="Tw Cen MT" panose="020B0602020104020603" pitchFamily="34" charset="0"/>
                <a:cs typeface="Times New Roman" panose="02020603050405020304" pitchFamily="18" charset="0"/>
              </a:rPr>
              <a:t>πρέπει να μειωθούν ή να εξαλειφθούν επειδή δεν προσθέτουν αξία στο προϊόν.</a:t>
            </a:r>
          </a:p>
        </p:txBody>
      </p:sp>
      <p:sp>
        <p:nvSpPr>
          <p:cNvPr id="849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l-GR" altLang="en-US" dirty="0" smtClean="0">
                <a:ea typeface="Arial Unicode MS" panose="020B0604020202020204" pitchFamily="34" charset="-128"/>
              </a:rPr>
              <a:t>Καταλογισμός Κόστους</a:t>
            </a:r>
            <a:endParaRPr lang="en-US" altLang="en-US" dirty="0" smtClean="0"/>
          </a:p>
        </p:txBody>
      </p:sp>
      <p:sp>
        <p:nvSpPr>
          <p:cNvPr id="3" name="Content Placeholder 2"/>
          <p:cNvSpPr>
            <a:spLocks noGrp="1"/>
          </p:cNvSpPr>
          <p:nvPr>
            <p:ph idx="1"/>
          </p:nvPr>
        </p:nvSpPr>
        <p:spPr/>
        <p:txBody>
          <a:bodyPr/>
          <a:lstStyle/>
          <a:p>
            <a:pPr>
              <a:spcBef>
                <a:spcPts val="1200"/>
              </a:spcBef>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Σε ένα</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λειτουργικό περιβάλλον </a:t>
            </a:r>
            <a:r>
              <a:rPr lang="en-US" altLang="en-US" sz="2000" dirty="0" smtClean="0">
                <a:latin typeface="Tw Cen MT" panose="020B0602020104020603" pitchFamily="34" charset="0"/>
                <a:cs typeface="Times New Roman" panose="02020603050405020304" pitchFamily="18" charset="0"/>
              </a:rPr>
              <a:t>JIT </a:t>
            </a:r>
            <a:r>
              <a:rPr lang="en-US" altLang="en-US" sz="2000" dirty="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οι μάνατζερ επικεντρώνονται στο </a:t>
            </a:r>
            <a:r>
              <a:rPr lang="el-GR" altLang="en-US" sz="2000" b="1" dirty="0" smtClean="0">
                <a:solidFill>
                  <a:srgbClr val="275CAE"/>
                </a:solidFill>
                <a:latin typeface="Tw Cen MT" panose="020B0602020104020603" pitchFamily="34" charset="0"/>
                <a:cs typeface="Times New Roman" panose="02020603050405020304" pitchFamily="18" charset="0"/>
              </a:rPr>
              <a:t>χρόνο διεκπεραίωσης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το χρόνο </a:t>
            </a:r>
            <a:r>
              <a:rPr lang="el-GR" altLang="en-US" sz="2000" dirty="0">
                <a:latin typeface="Tw Cen MT" panose="020B0602020104020603" pitchFamily="34" charset="0"/>
                <a:cs typeface="Times New Roman" panose="02020603050405020304" pitchFamily="18" charset="0"/>
              </a:rPr>
              <a:t>που απαιτείται για τη μετακίνηση ενός προϊόντος </a:t>
            </a:r>
            <a:r>
              <a:rPr lang="el-GR" altLang="en-US" sz="2000" dirty="0" smtClean="0">
                <a:latin typeface="Tw Cen MT" panose="020B0602020104020603" pitchFamily="34" charset="0"/>
                <a:cs typeface="Times New Roman" panose="02020603050405020304" pitchFamily="18" charset="0"/>
              </a:rPr>
              <a:t>από όλη </a:t>
            </a:r>
            <a:r>
              <a:rPr lang="el-GR" altLang="en-US" sz="2000" dirty="0">
                <a:latin typeface="Tw Cen MT" panose="020B0602020104020603" pitchFamily="34" charset="0"/>
                <a:cs typeface="Times New Roman" panose="02020603050405020304" pitchFamily="18" charset="0"/>
              </a:rPr>
              <a:t>τη διαδικασία </a:t>
            </a:r>
            <a:r>
              <a:rPr lang="el-GR" altLang="en-US" sz="2000" dirty="0" smtClean="0">
                <a:latin typeface="Tw Cen MT" panose="020B0602020104020603" pitchFamily="34" charset="0"/>
                <a:cs typeface="Times New Roman" panose="02020603050405020304" pitchFamily="18" charset="0"/>
              </a:rPr>
              <a:t>παραγωγής</a:t>
            </a:r>
            <a:r>
              <a:rPr lang="en-US" altLang="en-US" sz="2000" dirty="0" smtClean="0">
                <a:latin typeface="Tw Cen MT" panose="020B0602020104020603" pitchFamily="34" charset="0"/>
                <a:cs typeface="Times New Roman" panose="02020603050405020304" pitchFamily="18" charset="0"/>
              </a:rPr>
              <a:t>.</a:t>
            </a:r>
          </a:p>
          <a:p>
            <a:pPr>
              <a:spcBef>
                <a:spcPts val="1200"/>
              </a:spcBef>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Η εξελιγμένη παρακολούθηση από υπολογιστή των </a:t>
            </a:r>
            <a:r>
              <a:rPr lang="el-GR" altLang="en-US" sz="2000" dirty="0" smtClean="0">
                <a:latin typeface="Tw Cen MT" panose="020B0602020104020603" pitchFamily="34" charset="0"/>
                <a:cs typeface="Times New Roman" panose="02020603050405020304" pitchFamily="18" charset="0"/>
              </a:rPr>
              <a:t>υποτμημάτων επιτρέπει </a:t>
            </a:r>
            <a:r>
              <a:rPr lang="el-GR" altLang="en-US" sz="2000" dirty="0">
                <a:latin typeface="Tw Cen MT" panose="020B0602020104020603" pitchFamily="34" charset="0"/>
                <a:cs typeface="Times New Roman" panose="02020603050405020304" pitchFamily="18" charset="0"/>
              </a:rPr>
              <a:t>την </a:t>
            </a:r>
            <a:r>
              <a:rPr lang="el-GR" altLang="en-US" sz="2000" dirty="0" smtClean="0">
                <a:latin typeface="Tw Cen MT" panose="020B0602020104020603" pitchFamily="34" charset="0"/>
                <a:cs typeface="Times New Roman" panose="02020603050405020304" pitchFamily="18" charset="0"/>
              </a:rPr>
              <a:t>άμεση ανίχνευση του κόστους στις μονάδες στις οποίες παράγονται τα </a:t>
            </a:r>
            <a:r>
              <a:rPr lang="el-GR" altLang="en-US" sz="2000" dirty="0">
                <a:latin typeface="Tw Cen MT" panose="020B0602020104020603" pitchFamily="34" charset="0"/>
                <a:cs typeface="Times New Roman" panose="02020603050405020304" pitchFamily="18" charset="0"/>
              </a:rPr>
              <a:t>προϊόντα.</a:t>
            </a:r>
          </a:p>
          <a:p>
            <a:pPr>
              <a:spcBef>
                <a:spcPts val="1200"/>
              </a:spcBef>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Όπως </a:t>
            </a:r>
            <a:r>
              <a:rPr lang="el-GR" altLang="en-US" sz="2000" dirty="0" smtClean="0">
                <a:latin typeface="Tw Cen MT" panose="020B0602020104020603" pitchFamily="34" charset="0"/>
                <a:cs typeface="Times New Roman" panose="02020603050405020304" pitchFamily="18" charset="0"/>
              </a:rPr>
              <a:t>παρουσιάζεται στην </a:t>
            </a:r>
            <a:r>
              <a:rPr lang="el-GR" altLang="en-US" sz="2000" dirty="0">
                <a:latin typeface="Tw Cen MT" panose="020B0602020104020603" pitchFamily="34" charset="0"/>
                <a:cs typeface="Times New Roman" panose="02020603050405020304" pitchFamily="18" charset="0"/>
              </a:rPr>
              <a:t>επόμενη διαφάνεια, </a:t>
            </a:r>
            <a:r>
              <a:rPr lang="el-GR" altLang="en-US" sz="2000" dirty="0" smtClean="0">
                <a:latin typeface="Tw Cen MT" panose="020B0602020104020603" pitchFamily="34" charset="0"/>
                <a:cs typeface="Times New Roman" panose="02020603050405020304" pitchFamily="18" charset="0"/>
              </a:rPr>
              <a:t>πολλά κόστη που </a:t>
            </a:r>
            <a:r>
              <a:rPr lang="el-GR" altLang="en-US" sz="2000" dirty="0">
                <a:latin typeface="Tw Cen MT" panose="020B0602020104020603" pitchFamily="34" charset="0"/>
                <a:cs typeface="Times New Roman" panose="02020603050405020304" pitchFamily="18" charset="0"/>
              </a:rPr>
              <a:t>σε ένα παραδοσιακό περιβάλλον αντιμετωπίζονται ως </a:t>
            </a:r>
            <a:r>
              <a:rPr lang="el-GR" altLang="en-US" sz="2000" dirty="0" smtClean="0">
                <a:latin typeface="Tw Cen MT" panose="020B0602020104020603" pitchFamily="34" charset="0"/>
                <a:cs typeface="Times New Roman" panose="02020603050405020304" pitchFamily="18" charset="0"/>
              </a:rPr>
              <a:t>έμμεσα κόστη και κατανέμονται στα προϊόντα χρησιμοποιώντας </a:t>
            </a:r>
            <a:r>
              <a:rPr lang="el-GR" altLang="en-US" sz="2000" dirty="0">
                <a:latin typeface="Tw Cen MT" panose="020B0602020104020603" pitchFamily="34" charset="0"/>
                <a:cs typeface="Times New Roman" panose="02020603050405020304" pitchFamily="18" charset="0"/>
              </a:rPr>
              <a:t>ένα </a:t>
            </a:r>
            <a:r>
              <a:rPr lang="el-GR" altLang="en-US" sz="2000" dirty="0" smtClean="0">
                <a:latin typeface="Tw Cen MT" panose="020B0602020104020603" pitchFamily="34" charset="0"/>
                <a:cs typeface="Times New Roman" panose="02020603050405020304" pitchFamily="18" charset="0"/>
              </a:rPr>
              <a:t>γενικό συντελεστή, θεωρούνται </a:t>
            </a:r>
            <a:r>
              <a:rPr lang="el-GR" altLang="en-US" sz="2000" dirty="0">
                <a:latin typeface="Tw Cen MT" panose="020B0602020104020603" pitchFamily="34" charset="0"/>
                <a:cs typeface="Times New Roman" panose="02020603050405020304" pitchFamily="18" charset="0"/>
              </a:rPr>
              <a:t>ως </a:t>
            </a:r>
            <a:r>
              <a:rPr lang="el-GR" altLang="en-US" sz="2000" dirty="0" smtClean="0">
                <a:latin typeface="Tw Cen MT" panose="020B0602020104020603" pitchFamily="34" charset="0"/>
                <a:cs typeface="Times New Roman" panose="02020603050405020304" pitchFamily="18" charset="0"/>
              </a:rPr>
              <a:t>άμεσα </a:t>
            </a:r>
            <a:r>
              <a:rPr lang="el-GR" altLang="en-US" sz="2000" dirty="0">
                <a:latin typeface="Tw Cen MT" panose="020B0602020104020603" pitchFamily="34" charset="0"/>
                <a:cs typeface="Times New Roman" panose="02020603050405020304" pitchFamily="18" charset="0"/>
              </a:rPr>
              <a:t>κόστη </a:t>
            </a:r>
            <a:r>
              <a:rPr lang="el-GR" altLang="en-US" sz="2000" dirty="0" smtClean="0">
                <a:latin typeface="Tw Cen MT" panose="020B0602020104020603" pitchFamily="34" charset="0"/>
                <a:cs typeface="Times New Roman" panose="02020603050405020304" pitchFamily="18" charset="0"/>
              </a:rPr>
              <a:t>ενός υποτμήματος JIT</a:t>
            </a:r>
            <a:r>
              <a:rPr lang="el-GR" altLang="en-US" sz="2000" dirty="0">
                <a:latin typeface="Tw Cen MT" panose="020B0602020104020603" pitchFamily="34" charset="0"/>
                <a:cs typeface="Times New Roman" panose="02020603050405020304" pitchFamily="18" charset="0"/>
              </a:rPr>
              <a:t>.</a:t>
            </a:r>
          </a:p>
        </p:txBody>
      </p:sp>
      <p:sp>
        <p:nvSpPr>
          <p:cNvPr id="860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152400"/>
            <a:ext cx="8229600" cy="1066800"/>
          </a:xfrm>
        </p:spPr>
        <p:txBody>
          <a:bodyPr/>
          <a:lstStyle/>
          <a:p>
            <a:r>
              <a:rPr lang="el-GR" altLang="en-US" dirty="0" smtClean="0"/>
              <a:t>Άμεσα και </a:t>
            </a:r>
            <a:r>
              <a:rPr lang="el-GR" altLang="en-US" dirty="0"/>
              <a:t>Έ</a:t>
            </a:r>
            <a:r>
              <a:rPr lang="el-GR" altLang="en-US" dirty="0" smtClean="0"/>
              <a:t>μμεσα </a:t>
            </a:r>
            <a:r>
              <a:rPr lang="el-GR" altLang="en-US" dirty="0"/>
              <a:t>Κ</a:t>
            </a:r>
            <a:r>
              <a:rPr lang="el-GR" altLang="en-US" dirty="0" smtClean="0"/>
              <a:t>όστη</a:t>
            </a:r>
            <a:r>
              <a:rPr altLang="en-US" dirty="0" smtClean="0"/>
              <a:t> </a:t>
            </a:r>
            <a:r>
              <a:rPr lang="el-GR" altLang="en-US" dirty="0" smtClean="0"/>
              <a:t>σε Παραδοσιακά και </a:t>
            </a:r>
            <a:r>
              <a:rPr altLang="en-US" dirty="0"/>
              <a:t/>
            </a:r>
            <a:br>
              <a:rPr altLang="en-US" dirty="0"/>
            </a:br>
            <a:r>
              <a:rPr altLang="en-US" dirty="0"/>
              <a:t>JIT </a:t>
            </a:r>
            <a:r>
              <a:rPr lang="el-GR" altLang="en-US" dirty="0" smtClean="0"/>
              <a:t>Περιβάλλοντα</a:t>
            </a:r>
            <a:endParaRPr altLang="en-US" dirty="0"/>
          </a:p>
        </p:txBody>
      </p:sp>
      <p:sp>
        <p:nvSpPr>
          <p:cNvPr id="8704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9389919"/>
              </p:ext>
            </p:extLst>
          </p:nvPr>
        </p:nvGraphicFramePr>
        <p:xfrm>
          <a:off x="380999" y="1283789"/>
          <a:ext cx="8229601" cy="4714285"/>
        </p:xfrm>
        <a:graphic>
          <a:graphicData uri="http://schemas.openxmlformats.org/drawingml/2006/table">
            <a:tbl>
              <a:tblPr firstRow="1" bandRow="1">
                <a:tableStyleId>{5940675A-B579-460E-94D1-54222C63F5DA}</a:tableStyleId>
              </a:tblPr>
              <a:tblGrid>
                <a:gridCol w="3429001"/>
                <a:gridCol w="2590800"/>
                <a:gridCol w="2209800"/>
              </a:tblGrid>
              <a:tr h="431800">
                <a:tc>
                  <a:txBody>
                    <a:bodyPr/>
                    <a:lstStyle/>
                    <a:p>
                      <a:endParaRPr lang="en-US" sz="14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400" b="1" dirty="0" smtClean="0">
                          <a:solidFill>
                            <a:schemeClr val="tx2"/>
                          </a:solidFill>
                        </a:rPr>
                        <a:t>Κόστη σε Παραδοσιακό</a:t>
                      </a:r>
                      <a:r>
                        <a:rPr lang="el-GR" sz="1400" b="1" baseline="0" dirty="0" smtClean="0">
                          <a:solidFill>
                            <a:schemeClr val="tx2"/>
                          </a:solidFill>
                        </a:rPr>
                        <a:t> Περιβάλλον</a:t>
                      </a:r>
                      <a:endParaRPr lang="en-US" sz="14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400" b="1" dirty="0" smtClean="0">
                          <a:solidFill>
                            <a:schemeClr val="tx2"/>
                          </a:solidFill>
                        </a:rPr>
                        <a:t>Κόστη σε </a:t>
                      </a:r>
                      <a:r>
                        <a:rPr lang="en-US" sz="1400" b="1" dirty="0" smtClean="0">
                          <a:solidFill>
                            <a:schemeClr val="tx2"/>
                          </a:solidFill>
                        </a:rPr>
                        <a:t>JIT</a:t>
                      </a:r>
                      <a:r>
                        <a:rPr lang="en-US" sz="1400" b="1" baseline="0" dirty="0" smtClean="0">
                          <a:solidFill>
                            <a:schemeClr val="tx2"/>
                          </a:solidFill>
                        </a:rPr>
                        <a:t> </a:t>
                      </a:r>
                      <a:r>
                        <a:rPr lang="el-GR" sz="1400" b="1" baseline="0" dirty="0" smtClean="0">
                          <a:solidFill>
                            <a:schemeClr val="tx2"/>
                          </a:solidFill>
                        </a:rPr>
                        <a:t>Περιβάλλον</a:t>
                      </a:r>
                      <a:endParaRPr lang="en-US" sz="14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Άμεσα υλικά</a:t>
                      </a:r>
                      <a:endParaRPr lang="en-US" sz="1400" kern="1200" dirty="0" smtClean="0">
                        <a:solidFill>
                          <a:schemeClr val="tx2"/>
                        </a:solidFill>
                        <a:effectLst/>
                        <a:latin typeface="+mn-lt"/>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Άμεσα</a:t>
                      </a:r>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251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Άμεση εργασία</a:t>
                      </a:r>
                      <a:endParaRPr lang="en-US" sz="1400" kern="1200" dirty="0" smtClean="0">
                        <a:solidFill>
                          <a:schemeClr val="tx2"/>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Άμεσα</a:t>
                      </a:r>
                      <a:endParaRPr lang="en-US" sz="1400"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84571">
                <a:tc>
                  <a:txBody>
                    <a:bodyPr/>
                    <a:lstStyle/>
                    <a:p>
                      <a:r>
                        <a:rPr lang="el-GR" sz="1400" kern="1200" dirty="0" smtClean="0">
                          <a:solidFill>
                            <a:schemeClr val="tx2"/>
                          </a:solidFill>
                          <a:effectLst/>
                          <a:latin typeface="+mn-lt"/>
                          <a:ea typeface="+mn-ea"/>
                          <a:cs typeface="+mn-cs"/>
                        </a:rPr>
                        <a:t>Επισκευές και συντήρηση </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43976">
                <a:tc>
                  <a:txBody>
                    <a:bodyPr/>
                    <a:lstStyle/>
                    <a:p>
                      <a:r>
                        <a:rPr lang="el-GR" sz="1400" kern="1200" dirty="0" smtClean="0">
                          <a:solidFill>
                            <a:schemeClr val="tx2"/>
                          </a:solidFill>
                          <a:effectLst/>
                          <a:latin typeface="+mn-lt"/>
                          <a:ea typeface="+mn-ea"/>
                          <a:cs typeface="+mn-cs"/>
                        </a:rPr>
                        <a:t>Διαχείριση υλικών </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3381">
                <a:tc>
                  <a:txBody>
                    <a:bodyPr/>
                    <a:lstStyle/>
                    <a:p>
                      <a:r>
                        <a:rPr lang="el-GR" sz="1400" kern="1200" dirty="0" smtClean="0">
                          <a:solidFill>
                            <a:schemeClr val="tx2"/>
                          </a:solidFill>
                          <a:effectLst/>
                          <a:latin typeface="+mn-lt"/>
                          <a:ea typeface="+mn-ea"/>
                          <a:cs typeface="+mn-cs"/>
                        </a:rPr>
                        <a:t>Λειτουργικές προμήθειες </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62787">
                <a:tc>
                  <a:txBody>
                    <a:bodyPr/>
                    <a:lstStyle/>
                    <a:p>
                      <a:r>
                        <a:rPr lang="el-GR" sz="1400" kern="1200" dirty="0" smtClean="0">
                          <a:solidFill>
                            <a:schemeClr val="tx2"/>
                          </a:solidFill>
                          <a:effectLst/>
                          <a:latin typeface="+mn-lt"/>
                          <a:ea typeface="+mn-ea"/>
                          <a:cs typeface="+mn-cs"/>
                        </a:rPr>
                        <a:t>Κόστη υπηρεσιών κοινής ωφέλειας</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2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Εποπτεία</a:t>
                      </a:r>
                      <a:endParaRPr lang="en-US" sz="1400" kern="1200" dirty="0" smtClean="0">
                        <a:solidFill>
                          <a:schemeClr val="tx2"/>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Αποσβέσεις</a:t>
                      </a:r>
                      <a:r>
                        <a:rPr lang="el-GR" sz="1400" kern="1200" baseline="0" dirty="0" smtClean="0">
                          <a:solidFill>
                            <a:schemeClr val="tx2"/>
                          </a:solidFill>
                          <a:effectLst/>
                          <a:latin typeface="+mn-lt"/>
                          <a:ea typeface="+mn-ea"/>
                          <a:cs typeface="+mn-cs"/>
                        </a:rPr>
                        <a:t> </a:t>
                      </a:r>
                      <a:r>
                        <a:rPr lang="en-US" sz="1400" kern="1200" dirty="0" smtClean="0">
                          <a:solidFill>
                            <a:schemeClr val="tx2"/>
                          </a:solidFill>
                          <a:effectLst/>
                          <a:latin typeface="+mn-lt"/>
                          <a:ea typeface="+mn-ea"/>
                          <a:cs typeface="+mn-cs"/>
                        </a:rPr>
                        <a:t>- </a:t>
                      </a:r>
                      <a:r>
                        <a:rPr lang="el-GR" sz="1400" kern="1200" dirty="0" smtClean="0">
                          <a:solidFill>
                            <a:schemeClr val="tx2"/>
                          </a:solidFill>
                          <a:effectLst/>
                          <a:latin typeface="+mn-lt"/>
                          <a:ea typeface="+mn-ea"/>
                          <a:cs typeface="+mn-cs"/>
                        </a:rPr>
                        <a:t>μηχανήματα </a:t>
                      </a:r>
                      <a:endParaRPr lang="en-US" sz="1400" kern="1200" dirty="0" smtClean="0">
                        <a:solidFill>
                          <a:schemeClr val="tx2"/>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smtClean="0">
                          <a:solidFill>
                            <a:schemeClr val="tx2"/>
                          </a:solidFill>
                        </a:rPr>
                        <a:t>Άμεσα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kern="1200" dirty="0" smtClean="0">
                          <a:solidFill>
                            <a:schemeClr val="tx2"/>
                          </a:solidFill>
                          <a:effectLst/>
                          <a:latin typeface="+mn-lt"/>
                          <a:ea typeface="+mn-ea"/>
                          <a:cs typeface="+mn-cs"/>
                        </a:rPr>
                        <a:t>Αποσβέσεις</a:t>
                      </a:r>
                      <a:r>
                        <a:rPr lang="el-GR" sz="1400" kern="1200" baseline="0" dirty="0" smtClean="0">
                          <a:solidFill>
                            <a:schemeClr val="tx2"/>
                          </a:solidFill>
                          <a:effectLst/>
                          <a:latin typeface="+mn-lt"/>
                          <a:ea typeface="+mn-ea"/>
                          <a:cs typeface="+mn-cs"/>
                        </a:rPr>
                        <a:t> </a:t>
                      </a:r>
                      <a:r>
                        <a:rPr lang="en-US" sz="1400" kern="1200" dirty="0" smtClean="0">
                          <a:solidFill>
                            <a:schemeClr val="tx2"/>
                          </a:solidFill>
                          <a:effectLst/>
                          <a:latin typeface="+mn-lt"/>
                          <a:ea typeface="+mn-ea"/>
                          <a:cs typeface="+mn-cs"/>
                        </a:rPr>
                        <a:t>– </a:t>
                      </a:r>
                      <a:r>
                        <a:rPr lang="el-GR" sz="1400" kern="1200" dirty="0" smtClean="0">
                          <a:solidFill>
                            <a:schemeClr val="tx2"/>
                          </a:solidFill>
                          <a:effectLst/>
                          <a:latin typeface="+mn-lt"/>
                          <a:ea typeface="+mn-ea"/>
                          <a:cs typeface="+mn-cs"/>
                        </a:rPr>
                        <a:t>εγκαταστάσεις</a:t>
                      </a:r>
                      <a:endParaRPr lang="en-US" sz="1400" kern="1200" dirty="0" smtClean="0">
                        <a:solidFill>
                          <a:schemeClr val="tx2"/>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l-GR" sz="1400" dirty="0" smtClean="0">
                          <a:solidFill>
                            <a:schemeClr val="tx2"/>
                          </a:solidFill>
                        </a:rPr>
                        <a:t>Υποστηρικτικές</a:t>
                      </a:r>
                      <a:r>
                        <a:rPr lang="el-GR" sz="1400" baseline="0" dirty="0" smtClean="0">
                          <a:solidFill>
                            <a:schemeClr val="tx2"/>
                          </a:solidFill>
                        </a:rPr>
                        <a:t> λειτουργίες</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Κυρίως άμεσα</a:t>
                      </a:r>
                      <a:r>
                        <a:rPr lang="el-GR" sz="1400" baseline="0" dirty="0" smtClean="0">
                          <a:solidFill>
                            <a:schemeClr val="tx2"/>
                          </a:solidFill>
                        </a:rPr>
                        <a:t> στο υποτμήμα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l-GR" sz="1400" dirty="0" smtClean="0">
                          <a:solidFill>
                            <a:schemeClr val="tx2"/>
                          </a:solidFill>
                        </a:rPr>
                        <a:t>Κατοχή κτηρίου</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l-GR" sz="1400" dirty="0" smtClean="0">
                          <a:solidFill>
                            <a:schemeClr val="tx2"/>
                          </a:solidFill>
                        </a:rPr>
                        <a:t>Ασφάλιση</a:t>
                      </a:r>
                      <a:r>
                        <a:rPr lang="el-GR" sz="1400" baseline="0" dirty="0" smtClean="0">
                          <a:solidFill>
                            <a:schemeClr val="tx2"/>
                          </a:solidFill>
                        </a:rPr>
                        <a:t> και φόροι</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l-GR" sz="1400" dirty="0" smtClean="0">
                          <a:solidFill>
                            <a:schemeClr val="tx2"/>
                          </a:solidFill>
                        </a:rPr>
                        <a:t>Μισθός προέδρου</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400" dirty="0" smtClean="0">
                          <a:solidFill>
                            <a:schemeClr val="tx2"/>
                          </a:solidFill>
                        </a:rPr>
                        <a:t>Έμμεσα</a:t>
                      </a:r>
                      <a:endParaRPr lang="en-US"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399504409"/>
              </p:ext>
            </p:extLst>
          </p:nvPr>
        </p:nvGraphicFramePr>
        <p:xfrm>
          <a:off x="0" y="1981200"/>
          <a:ext cx="9144000" cy="4130040"/>
        </p:xfrm>
        <a:graphic>
          <a:graphicData uri="http://schemas.openxmlformats.org/drawingml/2006/table">
            <a:tbl>
              <a:tblPr firstRow="1" bandRow="1">
                <a:tableStyleId>{2D5ABB26-0587-4C30-8999-92F81FD0307C}</a:tableStyleId>
              </a:tblPr>
              <a:tblGrid>
                <a:gridCol w="2362200"/>
                <a:gridCol w="1981200"/>
                <a:gridCol w="2514600"/>
                <a:gridCol w="1219200"/>
                <a:gridCol w="1066800"/>
              </a:tblGrid>
              <a:tr h="381000">
                <a:tc rowSpan="2" gridSpan="2">
                  <a:txBody>
                    <a:bodyPr/>
                    <a:lstStyle/>
                    <a:p>
                      <a:r>
                        <a:rPr lang="el-GR" sz="1200" baseline="0" dirty="0" smtClean="0">
                          <a:solidFill>
                            <a:schemeClr val="accent4"/>
                          </a:solidFill>
                        </a:rPr>
                        <a:t>Οι κατηγορίες κόστους στην ακόλουθη λίστα είναι χαρακτηριστικές για ένα κατασκευαστή επίπλων όπως η Bean Bag Convertibles, Inc. Προσδιορίστε κάθε κόστος ως άμεσο ή έμμεσο, αν υποτεθεί ότι πραγκατοποιήθηκε σε : (1) ένα παραδοσιακό περιβάλλον παραγωγής και (2) ένα περιβάλλον JIT .</a:t>
                      </a:r>
                      <a:endParaRPr lang="en-US" sz="1200" baseline="0" dirty="0" smtClean="0">
                        <a:solidFill>
                          <a:schemeClr val="accent4"/>
                        </a:solidFill>
                      </a:endParaRPr>
                    </a:p>
                    <a:p>
                      <a:endParaRPr lang="el-GR" sz="1200" baseline="0" dirty="0" smtClean="0">
                        <a:solidFill>
                          <a:schemeClr val="accent4"/>
                        </a:solidFill>
                      </a:endParaRPr>
                    </a:p>
                  </a:txBody>
                  <a:tcPr>
                    <a:lnR w="12700" cap="flat" cmpd="sng" algn="ctr">
                      <a:solidFill>
                        <a:srgbClr val="C00000"/>
                      </a:solidFill>
                      <a:prstDash val="solid"/>
                      <a:round/>
                      <a:headEnd type="none" w="med" len="med"/>
                      <a:tailEnd type="none" w="med" len="med"/>
                    </a:lnR>
                    <a:solidFill>
                      <a:srgbClr val="C7C4B5"/>
                    </a:solidFill>
                  </a:tcPr>
                </a:tc>
                <a:tc rowSpan="2" hMerge="1">
                  <a:txBody>
                    <a:bodyPr/>
                    <a:lstStyle/>
                    <a:p>
                      <a:endParaRPr lang="en-US"/>
                    </a:p>
                  </a:txBody>
                  <a:tcPr/>
                </a:tc>
                <a:tc gridSpan="3">
                  <a:txBody>
                    <a:bodyPr/>
                    <a:lstStyle/>
                    <a:p>
                      <a:r>
                        <a:rPr lang="el-GR" sz="12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c hMerge="1">
                  <a:txBody>
                    <a:bodyPr/>
                    <a:lstStyle/>
                    <a:p>
                      <a:endParaRPr lang="en-US" sz="1000" b="1" dirty="0">
                        <a:solidFill>
                          <a:srgbClr val="C00000"/>
                        </a:solidFill>
                        <a:latin typeface="Tw Cen MT" panose="020B0602020104020603" pitchFamily="34" charset="0"/>
                      </a:endParaRPr>
                    </a:p>
                  </a:txBody>
                  <a:tcPr>
                    <a:solidFill>
                      <a:srgbClr val="C7C4B5"/>
                    </a:solidFill>
                  </a:tcPr>
                </a:tc>
              </a:tr>
              <a:tr h="914400">
                <a:tc gridSpan="2" vMerge="1">
                  <a:txBody>
                    <a:bodyPr/>
                    <a:lstStyle/>
                    <a:p>
                      <a:endParaRPr lang="en-US"/>
                    </a:p>
                  </a:txBody>
                  <a:tcPr/>
                </a:tc>
                <a:tc hMerge="1" vMerge="1">
                  <a:txBody>
                    <a:bodyPr/>
                    <a:lstStyle/>
                    <a:p>
                      <a:endParaRPr lang="en-US"/>
                    </a:p>
                  </a:txBody>
                  <a:tcPr/>
                </a:tc>
                <a:tc>
                  <a:txBody>
                    <a:bodyPr/>
                    <a:lstStyle/>
                    <a:p>
                      <a:pPr marL="0" indent="0">
                        <a:buFont typeface="+mj-lt"/>
                        <a:buNone/>
                      </a:pPr>
                      <a:endParaRPr lang="el-GR" sz="11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lgn="l">
                        <a:buFont typeface="+mj-lt"/>
                        <a:buNone/>
                      </a:pPr>
                      <a:r>
                        <a:rPr lang="el-GR" sz="1200" dirty="0" smtClean="0">
                          <a:solidFill>
                            <a:schemeClr val="accent4"/>
                          </a:solidFill>
                          <a:latin typeface="Tw Cen MT" panose="020B0602020104020603" pitchFamily="34" charset="0"/>
                        </a:rPr>
                        <a:t>Παραδοσιακό Περιβάλλον</a:t>
                      </a: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200" baseline="0" dirty="0" smtClean="0">
                          <a:solidFill>
                            <a:schemeClr val="accent4"/>
                          </a:solidFill>
                        </a:rPr>
                        <a:t>JIT Περιβάλλον</a:t>
                      </a:r>
                      <a:endParaRPr lang="el-GR" sz="12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200" dirty="0" smtClean="0">
                          <a:solidFill>
                            <a:schemeClr val="accent4"/>
                          </a:solidFill>
                          <a:latin typeface="Tw Cen MT" panose="020B0602020104020603" pitchFamily="34" charset="0"/>
                        </a:rPr>
                        <a:t>α. Άμεσα υλικά</a:t>
                      </a: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200" dirty="0" smtClean="0">
                          <a:solidFill>
                            <a:schemeClr val="accent4"/>
                          </a:solidFill>
                          <a:latin typeface="Tw Cen MT" panose="020B0602020104020603" pitchFamily="34" charset="0"/>
                        </a:rPr>
                        <a:t>στ. Αγορασμένα εξαρτήματα</a:t>
                      </a: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α. Άμεσα υλικά</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200" dirty="0" smtClean="0">
                          <a:solidFill>
                            <a:schemeClr val="accent4"/>
                          </a:solidFill>
                          <a:latin typeface="Tw Cen MT" panose="020B0602020104020603" pitchFamily="34" charset="0"/>
                        </a:rPr>
                        <a:t>β .Άμεση εργασία</a:t>
                      </a: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200" dirty="0" smtClean="0">
                          <a:solidFill>
                            <a:schemeClr val="accent4"/>
                          </a:solidFill>
                          <a:latin typeface="Tw Cen MT" panose="020B0602020104020603" pitchFamily="34" charset="0"/>
                        </a:rPr>
                        <a:t>ζ. Παροχές εργαζομένων</a:t>
                      </a: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β .Άμεση εργασία</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200" dirty="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200" dirty="0" smtClean="0">
                          <a:solidFill>
                            <a:schemeClr val="accent4"/>
                          </a:solidFill>
                          <a:latin typeface="Tw Cen MT" panose="020B0602020104020603" pitchFamily="34" charset="0"/>
                        </a:rPr>
                        <a:t>γ. Μισθοί επόπτη/ελεγκτή</a:t>
                      </a:r>
                    </a:p>
                  </a:txBody>
                  <a:tcPr>
                    <a:lnR w="12700" cap="flat" cmpd="sng" algn="ctr">
                      <a:no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200" dirty="0" smtClean="0">
                          <a:solidFill>
                            <a:schemeClr val="accent4"/>
                          </a:solidFill>
                          <a:latin typeface="Tw Cen MT" panose="020B0602020104020603" pitchFamily="34" charset="0"/>
                        </a:rPr>
                        <a:t>η. Έμμεση εργασία</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γ. Μισθοί επόπτη/ελεγκτή</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200" dirty="0" smtClean="0">
                          <a:solidFill>
                            <a:schemeClr val="accent4"/>
                          </a:solidFill>
                          <a:latin typeface="Tw Cen MT" panose="020B0602020104020603" pitchFamily="34" charset="0"/>
                        </a:rPr>
                        <a:t>δ. Ηλεκτρική ενέργεια</a:t>
                      </a:r>
                      <a:endParaRPr lang="en-US" sz="12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r>
                        <a:rPr lang="el-GR" sz="1200" dirty="0" smtClean="0">
                          <a:solidFill>
                            <a:schemeClr val="accent4"/>
                          </a:solidFill>
                          <a:latin typeface="Tw Cen MT" panose="020B0602020104020603" pitchFamily="34" charset="0"/>
                        </a:rPr>
                        <a:t>θ. Ασφάλιση και φόροι, εγκαταστάσεις</a:t>
                      </a: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δ. Ηλεκτρική ενέργεια</a:t>
                      </a:r>
                      <a:endParaRPr lang="en-US"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r>
                        <a:rPr lang="el-GR" sz="1200" dirty="0" smtClean="0">
                          <a:solidFill>
                            <a:schemeClr val="accent4"/>
                          </a:solidFill>
                          <a:latin typeface="Tw Cen MT" panose="020B0602020104020603" pitchFamily="34" charset="0"/>
                        </a:rPr>
                        <a:t>ε.</a:t>
                      </a:r>
                      <a:r>
                        <a:rPr lang="el-GR" sz="1200" baseline="0" dirty="0" smtClean="0">
                          <a:solidFill>
                            <a:schemeClr val="accent4"/>
                          </a:solidFill>
                          <a:latin typeface="Tw Cen MT" panose="020B0602020104020603" pitchFamily="34" charset="0"/>
                        </a:rPr>
                        <a:t> Λειρουτγικές προμήθειες</a:t>
                      </a:r>
                      <a:endParaRPr lang="en-US" sz="12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l">
                        <a:buFont typeface="+mj-lt"/>
                        <a:buNone/>
                      </a:pP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ε.</a:t>
                      </a:r>
                      <a:r>
                        <a:rPr lang="el-GR" sz="1200" baseline="0" dirty="0" smtClean="0">
                          <a:solidFill>
                            <a:schemeClr val="accent4"/>
                          </a:solidFill>
                          <a:latin typeface="Tw Cen MT" panose="020B0602020104020603" pitchFamily="34" charset="0"/>
                        </a:rPr>
                        <a:t> Λειρουτγικές προμήθειες</a:t>
                      </a:r>
                      <a:endParaRPr lang="en-US"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43840">
                <a:tc rowSpan="2">
                  <a:txBody>
                    <a:bodyPr/>
                    <a:lstStyle/>
                    <a:p>
                      <a:pPr marL="0" indent="0">
                        <a:buFont typeface="+mj-lt"/>
                        <a:buNone/>
                      </a:pPr>
                      <a:endParaRPr lang="en-US" sz="12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rowSpan="2">
                  <a:txBody>
                    <a:bodyPr/>
                    <a:lstStyle/>
                    <a:p>
                      <a:pPr marL="0" indent="0" algn="r">
                        <a:buFont typeface="+mj-lt"/>
                        <a:buNone/>
                      </a:pP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lgn="l">
                        <a:buFont typeface="+mj-lt"/>
                        <a:buNone/>
                      </a:pPr>
                      <a:r>
                        <a:rPr lang="el-GR" sz="1200" dirty="0" smtClean="0">
                          <a:solidFill>
                            <a:schemeClr val="accent4"/>
                          </a:solidFill>
                          <a:latin typeface="Tw Cen MT" panose="020B0602020104020603" pitchFamily="34" charset="0"/>
                        </a:rPr>
                        <a:t>στ. Αγορασμένα εξαρτήματα</a:t>
                      </a:r>
                      <a:endParaRPr lang="en-US"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c rowSpan="2">
                  <a:txBody>
                    <a:bodyPr/>
                    <a:lstStyle/>
                    <a:p>
                      <a:pPr marL="0" indent="0">
                        <a:buFont typeface="+mj-lt"/>
                        <a:buNone/>
                      </a:pPr>
                      <a:r>
                        <a:rPr lang="el-GR" sz="120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28600">
                <a:tc vMerge="1">
                  <a:txBody>
                    <a:bodyPr/>
                    <a:lstStyle/>
                    <a:p>
                      <a:endParaRPr lang="en-US"/>
                    </a:p>
                  </a:txBody>
                  <a:tcPr/>
                </a:tc>
                <a:tc vMerge="1">
                  <a:txBody>
                    <a:bodyPr/>
                    <a:lstStyle/>
                    <a:p>
                      <a:endParaRPr lang="en-US"/>
                    </a:p>
                  </a:txBody>
                  <a:tcPr/>
                </a:tc>
                <a:tc>
                  <a:txBody>
                    <a:bodyPr/>
                    <a:lstStyle/>
                    <a:p>
                      <a:pPr marL="0" indent="0" algn="l">
                        <a:buFont typeface="+mj-lt"/>
                        <a:buNone/>
                      </a:pPr>
                      <a:r>
                        <a:rPr lang="el-GR" sz="1200" dirty="0" smtClean="0">
                          <a:solidFill>
                            <a:schemeClr val="accent4"/>
                          </a:solidFill>
                          <a:latin typeface="Tw Cen MT" panose="020B0602020104020603" pitchFamily="34" charset="0"/>
                        </a:rPr>
                        <a:t>ζ. Παροχές εργαζομένων</a:t>
                      </a:r>
                      <a:endParaRPr lang="en-US"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txBody>
                  <a:tcPr>
                    <a:solidFill>
                      <a:srgbClr val="C7C4B5"/>
                    </a:solidFill>
                  </a:tcPr>
                </a:tc>
                <a:tc vMerge="1">
                  <a:txBody>
                    <a:bodyPr/>
                    <a:lstStyle/>
                    <a:p>
                      <a:endParaRPr lang="en-US"/>
                    </a:p>
                  </a:txBody>
                  <a:tcPr/>
                </a:tc>
              </a:tr>
              <a:tr h="227022">
                <a:tc>
                  <a:txBody>
                    <a:bodyPr/>
                    <a:lstStyle/>
                    <a:p>
                      <a:pPr marL="0" indent="0">
                        <a:buFont typeface="+mj-lt"/>
                        <a:buNone/>
                      </a:pPr>
                      <a:endParaRPr lang="en-US" sz="12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200" dirty="0" smtClean="0">
                          <a:solidFill>
                            <a:schemeClr val="accent4"/>
                          </a:solidFill>
                          <a:latin typeface="Tw Cen MT" panose="020B0602020104020603" pitchFamily="34" charset="0"/>
                        </a:rPr>
                        <a:t>η. Έμμεση εργασία</a:t>
                      </a: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Άμεσο</a:t>
                      </a:r>
                      <a:endParaRPr lang="en-US" sz="1200" dirty="0" smtClean="0">
                        <a:solidFill>
                          <a:schemeClr val="accent4"/>
                        </a:solidFill>
                        <a:latin typeface="Tw Cen MT" panose="020B0602020104020603" pitchFamily="34" charset="0"/>
                      </a:endParaRPr>
                    </a:p>
                  </a:txBody>
                  <a:tcPr>
                    <a:solidFill>
                      <a:srgbClr val="C7C4B5"/>
                    </a:solidFill>
                  </a:tcPr>
                </a:tc>
              </a:tr>
              <a:tr h="227022">
                <a:tc>
                  <a:txBody>
                    <a:bodyPr/>
                    <a:lstStyle/>
                    <a:p>
                      <a:pPr marL="0" indent="0">
                        <a:buFont typeface="+mj-lt"/>
                        <a:buNone/>
                      </a:pPr>
                      <a:endParaRPr lang="en-US" sz="1200" dirty="0" smtClean="0">
                        <a:solidFill>
                          <a:schemeClr val="accent4"/>
                        </a:solidFill>
                        <a:latin typeface="Tw Cen MT" panose="020B0602020104020603" pitchFamily="34" charset="0"/>
                      </a:endParaRPr>
                    </a:p>
                  </a:txBody>
                  <a:tcPr>
                    <a:lnR w="12700" cap="flat" cmpd="sng" algn="ctr">
                      <a:noFill/>
                      <a:prstDash val="solid"/>
                      <a:round/>
                      <a:headEnd type="none" w="med" len="med"/>
                      <a:tailEnd type="none" w="med" len="med"/>
                    </a:lnR>
                    <a:solidFill>
                      <a:srgbClr val="C7C4B5"/>
                    </a:solidFill>
                  </a:tcPr>
                </a:tc>
                <a:tc>
                  <a:txBody>
                    <a:bodyPr/>
                    <a:lstStyle/>
                    <a:p>
                      <a:pPr marL="0" indent="0" algn="r">
                        <a:buFont typeface="+mj-lt"/>
                        <a:buNone/>
                      </a:pPr>
                      <a:endParaRPr lang="en-US" sz="1200" dirty="0" smtClean="0">
                        <a:solidFill>
                          <a:schemeClr val="accent4"/>
                        </a:solidFill>
                        <a:latin typeface="Tw Cen MT" panose="020B0602020104020603"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indent="0" algn="l">
                        <a:buFont typeface="+mj-lt"/>
                        <a:buNone/>
                      </a:pPr>
                      <a:r>
                        <a:rPr lang="el-GR" sz="1200" dirty="0" smtClean="0">
                          <a:solidFill>
                            <a:schemeClr val="accent4"/>
                          </a:solidFill>
                          <a:latin typeface="Tw Cen MT" panose="020B0602020104020603" pitchFamily="34" charset="0"/>
                        </a:rPr>
                        <a:t>θ. Ασφάλιση και φόροι, εγκαταστάσεις</a:t>
                      </a:r>
                      <a:endParaRPr lang="en-US" sz="1200" dirty="0" smtClean="0">
                        <a:solidFill>
                          <a:schemeClr val="accent4"/>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indent="0">
                        <a:buFont typeface="+mj-lt"/>
                        <a:buNone/>
                      </a:pPr>
                      <a:r>
                        <a:rPr lang="el-GR" sz="1200" dirty="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txBody>
                  <a:tcP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accent4"/>
                          </a:solidFill>
                          <a:latin typeface="Tw Cen MT" panose="020B0602020104020603" pitchFamily="34" charset="0"/>
                        </a:rPr>
                        <a:t>Έμμεσο</a:t>
                      </a:r>
                      <a:endParaRPr lang="en-US" sz="1200" dirty="0" smtClean="0">
                        <a:solidFill>
                          <a:schemeClr val="accent4"/>
                        </a:solidFill>
                        <a:latin typeface="Tw Cen MT" panose="020B0602020104020603" pitchFamily="34" charset="0"/>
                      </a:endParaRPr>
                    </a:p>
                    <a:p>
                      <a:pPr algn="l"/>
                      <a:endParaRPr lang="el-GR" sz="1200" dirty="0" smtClean="0">
                        <a:solidFill>
                          <a:schemeClr val="tx2"/>
                        </a:solidFill>
                      </a:endParaRPr>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743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05800" cy="914400"/>
          </a:xfrm>
        </p:spPr>
        <p:txBody>
          <a:bodyPr/>
          <a:lstStyle/>
          <a:p>
            <a:r>
              <a:rPr lang="el-GR" altLang="en-US" dirty="0" smtClean="0"/>
              <a:t>Έννοιες που Διέπουν τα Συστήματα με Βάση την Αξία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200" dirty="0" smtClean="0">
                <a:latin typeface="Tw Cen MT" panose="020B0602020104020603" pitchFamily="34" charset="0"/>
                <a:cs typeface="Times New Roman" panose="02020603050405020304" pitchFamily="18" charset="0"/>
              </a:rPr>
              <a:t>Τα</a:t>
            </a:r>
            <a:r>
              <a:rPr lang="el-GR" altLang="en-US" sz="2200" b="1" dirty="0" smtClean="0">
                <a:latin typeface="Tw Cen MT" panose="020B0602020104020603" pitchFamily="34" charset="0"/>
                <a:cs typeface="Times New Roman" panose="02020603050405020304" pitchFamily="18" charset="0"/>
              </a:rPr>
              <a:t> </a:t>
            </a:r>
            <a:r>
              <a:rPr lang="el-GR" altLang="en-US" sz="2200" b="1" dirty="0" smtClean="0">
                <a:solidFill>
                  <a:srgbClr val="275CAE"/>
                </a:solidFill>
                <a:latin typeface="Tw Cen MT" panose="020B0602020104020603" pitchFamily="34" charset="0"/>
                <a:cs typeface="Times New Roman" panose="02020603050405020304" pitchFamily="18" charset="0"/>
              </a:rPr>
              <a:t>συστήματα με βάση την αξία</a:t>
            </a:r>
            <a:r>
              <a:rPr lang="en-US" altLang="en-US" sz="2200" b="1" dirty="0" smtClean="0">
                <a:solidFill>
                  <a:srgbClr val="275CAE"/>
                </a:solidFill>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παρέχουν</a:t>
            </a:r>
            <a:r>
              <a:rPr lang="en-US" altLang="en-US" sz="2200" dirty="0" smtClean="0">
                <a:latin typeface="Tw Cen MT" panose="020B0602020104020603" pitchFamily="34" charset="0"/>
                <a:cs typeface="Times New Roman" panose="02020603050405020304" pitchFamily="18" charset="0"/>
              </a:rPr>
              <a:t> </a:t>
            </a:r>
            <a:r>
              <a:rPr lang="el-GR" altLang="en-US" sz="2200" dirty="0" smtClean="0">
                <a:latin typeface="Tw Cen MT" panose="020B0602020104020603" pitchFamily="34" charset="0"/>
                <a:cs typeface="Times New Roman" panose="02020603050405020304" pitchFamily="18" charset="0"/>
              </a:rPr>
              <a:t>σχετιζόμενες με τον πελάτη πληροφορίες με βάση τη δραστηριότητα</a:t>
            </a:r>
            <a:r>
              <a:rPr lang="en-US" altLang="en-US" sz="2200" dirty="0" smtClean="0">
                <a:latin typeface="Tw Cen MT" panose="020B0602020104020603" pitchFamily="34" charset="0"/>
                <a:cs typeface="Times New Roman" panose="02020603050405020304" pitchFamily="18" charset="0"/>
              </a:rPr>
              <a:t>.</a:t>
            </a:r>
          </a:p>
          <a:p>
            <a:pPr lvl="1"/>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Επικεντρώνονται στην εξάλειψη της φθοράς καθώς οι εταιρείες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παράγουν και διανέμουν ποιοτικά προϊόντα</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και υπηρεσίες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μπορούν να χρησιμοποιήσουν πληροφορίες με βάση την αξία αξιόπιστα προκειμένου να συγκρίνουν την αξία που δημιουργείται από τα προϊόντα ή τις υπηρεσίες με το </a:t>
            </a:r>
            <a:r>
              <a:rPr lang="el-GR" altLang="en-US" sz="22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πλήρες κόστος προϊόντος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το οποιό δεν περιλαμβάνει μόνο τα κόστη από τα άμεσα υλικά και την άμεση εργασία</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αλλά και τα κόστη όλων των σχετιζόμενων ή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μη με την παραγωγή δραστηριοτήτων που απαιτούνται για να ικανοποιηθεί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ο πελατης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22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l-GR" altLang="en-US" dirty="0"/>
              <a:t>Κ</a:t>
            </a:r>
            <a:r>
              <a:rPr lang="el-GR" altLang="en-US" dirty="0" smtClean="0"/>
              <a:t>οστολόγηση </a:t>
            </a:r>
            <a:r>
              <a:rPr lang="el-GR" altLang="en-US" dirty="0"/>
              <a:t>Α</a:t>
            </a:r>
            <a:r>
              <a:rPr lang="el-GR" altLang="en-US" dirty="0" smtClean="0"/>
              <a:t>ντίθετης </a:t>
            </a:r>
            <a:r>
              <a:rPr lang="el-GR" altLang="en-US" dirty="0"/>
              <a:t>Ρ</a:t>
            </a:r>
            <a:r>
              <a:rPr lang="el-GR" altLang="en-US" dirty="0" smtClean="0"/>
              <a:t>οής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Επειδή μια λητή λειτουργία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μειώνει τα κόστη εργασίας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το λογιστικό σύστημα μπορεί να συνδυάσει τα κόστη της άμεσης εργασίας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και των γενικών βιομηχανικών εξόδων σε μια απλή κατηγορία κόστους μετατροπής</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Επειδή τα υλικά φθάνουν ακριβώς </a:t>
            </a:r>
            <a:r>
              <a:rPr lang="el-GR" altLang="en-US" sz="2400" dirty="0" smtClean="0">
                <a:latin typeface="Tw Cen MT" panose="020B0602020104020603" pitchFamily="34" charset="0"/>
                <a:cs typeface="Times New Roman" panose="02020603050405020304" pitchFamily="18" charset="0"/>
              </a:rPr>
              <a:t>στην ωρα που χρειάζονται για </a:t>
            </a:r>
            <a:r>
              <a:rPr lang="el-GR" altLang="en-US" sz="2400" dirty="0">
                <a:latin typeface="Tw Cen MT" panose="020B0602020104020603" pitchFamily="34" charset="0"/>
                <a:cs typeface="Times New Roman" panose="02020603050405020304" pitchFamily="18" charset="0"/>
              </a:rPr>
              <a:t>να χρησιμοποιηθούν στη διαδικασία παραγωγής, δεν υπάρχει λόγος να διατηρηθεί ένας </a:t>
            </a:r>
            <a:r>
              <a:rPr lang="el-GR" altLang="en-US" sz="2400" dirty="0" smtClean="0">
                <a:latin typeface="Tw Cen MT" panose="020B0602020104020603" pitchFamily="34" charset="0"/>
                <a:cs typeface="Times New Roman" panose="02020603050405020304" pitchFamily="18" charset="0"/>
              </a:rPr>
              <a:t>ξεχωριστός λογαριασμός Αποθέματα Υλικών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 την απλούστευση των ροών κόστους μέσω των λογιστικών αρχείων, είναι δυνατόν να μειωθεί ο χρόνος που απαιτείται για την καταγραφή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τον προσδιορισμό του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κόστους της παραγωγικής διαδικασίας.</a:t>
            </a:r>
          </a:p>
        </p:txBody>
      </p:sp>
      <p:sp>
        <p:nvSpPr>
          <p:cNvPr id="890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152400"/>
            <a:ext cx="8229600" cy="914400"/>
          </a:xfrm>
        </p:spPr>
        <p:txBody>
          <a:bodyPr/>
          <a:lstStyle/>
          <a:p>
            <a:r>
              <a:rPr lang="el-GR" altLang="en-US" dirty="0"/>
              <a:t>Ρ</a:t>
            </a:r>
            <a:r>
              <a:rPr lang="el-GR" altLang="en-US" dirty="0" smtClean="0"/>
              <a:t>οές </a:t>
            </a:r>
            <a:r>
              <a:rPr lang="el-GR" altLang="en-US" dirty="0"/>
              <a:t>Κ</a:t>
            </a:r>
            <a:r>
              <a:rPr lang="el-GR" altLang="en-US" dirty="0" smtClean="0"/>
              <a:t>όστους στην </a:t>
            </a:r>
            <a:r>
              <a:rPr lang="el-GR" altLang="en-US" dirty="0"/>
              <a:t>Παραδοσιακή Κοστολόγηση και </a:t>
            </a:r>
            <a:r>
              <a:rPr lang="en-US" altLang="en-US" dirty="0" smtClean="0"/>
              <a:t/>
            </a:r>
            <a:br>
              <a:rPr lang="en-US" altLang="en-US" dirty="0" smtClean="0"/>
            </a:br>
            <a:r>
              <a:rPr lang="el-GR" altLang="en-US" dirty="0" smtClean="0"/>
              <a:t>στην Κοστολόγηση </a:t>
            </a:r>
            <a:r>
              <a:rPr lang="el-GR" altLang="en-US" dirty="0"/>
              <a:t>Α</a:t>
            </a:r>
            <a:r>
              <a:rPr lang="el-GR" altLang="en-US" dirty="0" smtClean="0"/>
              <a:t>ντίθετης </a:t>
            </a:r>
            <a:r>
              <a:rPr lang="el-GR" altLang="en-US" dirty="0"/>
              <a:t>Ρ</a:t>
            </a:r>
            <a:r>
              <a:rPr lang="el-GR" altLang="en-US" dirty="0" smtClean="0"/>
              <a:t>οής</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Ένας λητός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οργανισμός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μπορεί επίσης</a:t>
            </a:r>
            <a:r>
              <a:rPr lang="en-US" altLang="en-US" sz="2400" dirty="0" smtClean="0">
                <a:latin typeface="Tw Cen MT" panose="020B0602020104020603" pitchFamily="34" charset="0"/>
                <a:cs typeface="Times New Roman" panose="02020603050405020304" pitchFamily="18" charset="0"/>
              </a:rPr>
              <a:t> </a:t>
            </a:r>
            <a:r>
              <a:rPr lang="el-GR" altLang="en-US" sz="2400" dirty="0">
                <a:latin typeface="Arial" panose="020B0604020202020204" pitchFamily="34" charset="0"/>
                <a:ea typeface="Arial Unicode MS" panose="020B0604020202020204" pitchFamily="34" charset="-128"/>
                <a:cs typeface="Times New Roman" panose="02020603050405020304" pitchFamily="18" charset="0"/>
              </a:rPr>
              <a:t>να απλοποιήσει τις λογιστικές </a:t>
            </a:r>
            <a:r>
              <a:rPr lang="el-GR" altLang="en-US" sz="2400" dirty="0" smtClean="0">
                <a:latin typeface="Arial" panose="020B0604020202020204" pitchFamily="34" charset="0"/>
                <a:ea typeface="Arial Unicode MS" panose="020B0604020202020204" pitchFamily="34" charset="-128"/>
                <a:cs typeface="Times New Roman" panose="02020603050405020304" pitchFamily="18" charset="0"/>
              </a:rPr>
              <a:t>του διαδικασίες μέσω της χρήσης της </a:t>
            </a:r>
            <a:r>
              <a:rPr lang="el-GR" altLang="en-US" sz="2400" b="1" dirty="0" smtClean="0">
                <a:solidFill>
                  <a:srgbClr val="275CAE"/>
                </a:solidFill>
                <a:latin typeface="Tw Cen MT" panose="020B0602020104020603" pitchFamily="34" charset="0"/>
                <a:cs typeface="Times New Roman" panose="02020603050405020304" pitchFamily="18" charset="0"/>
              </a:rPr>
              <a:t>κοστολόγησης αντίθετης ροής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Στην κοστολόγηση αντίθετης ροής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όλα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προϊόντος συσσωρεύονται αρχικά στο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λογαριασμό Κόστος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Πωληθέντων Αγαθών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Στο τέλος της περιόδου,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επιστρέφουν πίσω στους κατάλληλους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λογαριασμούς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αποθεμάτων.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Όπως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παρουσιάζεται στην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επόμενη διαφάνεια, αυτή η μέθοδος εξοικονομεί χρόνο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εγγραφής,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εξαλείφοντας την ανάγκη εγγραφής αρκετών συναλλαγών που πρέπει να καταγράφονται σε παραδοσιακά περιβάλλοντα λειτουργίας.</a:t>
            </a:r>
          </a:p>
        </p:txBody>
      </p:sp>
      <p:sp>
        <p:nvSpPr>
          <p:cNvPr id="9011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153400" cy="1066800"/>
          </a:xfrm>
        </p:spPr>
        <p:txBody>
          <a:bodyPr/>
          <a:lstStyle/>
          <a:p>
            <a:r>
              <a:rPr lang="el-GR" altLang="en-US" sz="2500" dirty="0" smtClean="0"/>
              <a:t>Σύγκριση των Ροών </a:t>
            </a:r>
            <a:r>
              <a:rPr lang="el-GR" altLang="en-US" sz="2500" dirty="0"/>
              <a:t>Κ</a:t>
            </a:r>
            <a:r>
              <a:rPr lang="el-GR" altLang="en-US" sz="2500" dirty="0" smtClean="0"/>
              <a:t>όστους στην Παραδοσιακή Κοστολόγηση</a:t>
            </a:r>
            <a:r>
              <a:rPr altLang="en-US" sz="2500" dirty="0"/>
              <a:t/>
            </a:r>
            <a:br>
              <a:rPr altLang="en-US" sz="2500" dirty="0"/>
            </a:br>
            <a:r>
              <a:rPr lang="el-GR" altLang="en-US" sz="2500" dirty="0" smtClean="0"/>
              <a:t>και στην Κοστολόγηση Αντίθετης Ροής</a:t>
            </a:r>
            <a:endParaRPr altLang="en-US" sz="2500" dirty="0"/>
          </a:p>
        </p:txBody>
      </p:sp>
      <p:sp>
        <p:nvSpPr>
          <p:cNvPr id="9113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84048181"/>
              </p:ext>
            </p:extLst>
          </p:nvPr>
        </p:nvGraphicFramePr>
        <p:xfrm>
          <a:off x="304800" y="1397000"/>
          <a:ext cx="8534400" cy="4431665"/>
        </p:xfrm>
        <a:graphic>
          <a:graphicData uri="http://schemas.openxmlformats.org/drawingml/2006/table">
            <a:tbl>
              <a:tblPr firstRow="1" bandRow="1">
                <a:tableStyleId>{5940675A-B579-460E-94D1-54222C63F5DA}</a:tableStyleId>
              </a:tblPr>
              <a:tblGrid>
                <a:gridCol w="1706880"/>
                <a:gridCol w="1706880"/>
                <a:gridCol w="1706880"/>
                <a:gridCol w="1706880"/>
                <a:gridCol w="1706880"/>
              </a:tblGrid>
              <a:tr h="279400">
                <a:tc gridSpan="5">
                  <a:txBody>
                    <a:bodyPr/>
                    <a:lstStyle/>
                    <a:p>
                      <a:pPr algn="ctr"/>
                      <a:r>
                        <a:rPr lang="el-GR" sz="1400" dirty="0" smtClean="0">
                          <a:solidFill>
                            <a:schemeClr val="tx2"/>
                          </a:solidFill>
                        </a:rPr>
                        <a:t>Παραδοσιακή</a:t>
                      </a:r>
                      <a:r>
                        <a:rPr lang="el-GR" sz="1400" baseline="0" dirty="0" smtClean="0">
                          <a:solidFill>
                            <a:schemeClr val="tx2"/>
                          </a:solidFill>
                        </a:rPr>
                        <a:t> Κοστολόγηση</a:t>
                      </a:r>
                      <a:endParaRPr lang="en-US" sz="1400"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r>
              <a:tr h="568325">
                <a:tc>
                  <a:txBody>
                    <a:bodyPr/>
                    <a:lstStyle/>
                    <a:p>
                      <a:r>
                        <a:rPr lang="el-GR" sz="1400" dirty="0" smtClean="0">
                          <a:solidFill>
                            <a:schemeClr val="accent4"/>
                          </a:solidFill>
                          <a:latin typeface="Tw Cen MT" panose="020B0602020104020603" pitchFamily="34" charset="0"/>
                        </a:rPr>
                        <a:t>Άμεσα υλικά</a:t>
                      </a:r>
                      <a:endParaRPr lang="en-US" sz="1400" dirty="0">
                        <a:solidFill>
                          <a:schemeClr val="tx2"/>
                        </a:solidFill>
                      </a:endParaRPr>
                    </a:p>
                  </a:txBody>
                  <a:tcPr/>
                </a:tc>
                <a:tc>
                  <a:txBody>
                    <a:bodyPr/>
                    <a:lstStyle/>
                    <a:p>
                      <a:r>
                        <a:rPr lang="el-GR" sz="1400" dirty="0" smtClean="0">
                          <a:solidFill>
                            <a:schemeClr val="tx2"/>
                          </a:solidFill>
                        </a:rPr>
                        <a:t>Αποθέματα Υλικών</a:t>
                      </a:r>
                      <a:endParaRPr lang="en-US" sz="1400" dirty="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r>
              <a:tr h="568325">
                <a:tc>
                  <a:txBody>
                    <a:bodyPr/>
                    <a:lstStyle/>
                    <a:p>
                      <a:r>
                        <a:rPr lang="el-GR" sz="1400" dirty="0" smtClean="0">
                          <a:solidFill>
                            <a:schemeClr val="tx2"/>
                          </a:solidFill>
                        </a:rPr>
                        <a:t>Άμεση Εργασία</a:t>
                      </a:r>
                      <a:endParaRPr lang="en-US" sz="1400" dirty="0">
                        <a:solidFill>
                          <a:schemeClr val="tx2"/>
                        </a:solidFill>
                      </a:endParaRPr>
                    </a:p>
                  </a:txBody>
                  <a:tcPr/>
                </a:tc>
                <a:tc>
                  <a:txBody>
                    <a:bodyPr/>
                    <a:lstStyle/>
                    <a:p>
                      <a:endParaRPr lang="en-US" sz="1400" dirty="0">
                        <a:solidFill>
                          <a:schemeClr val="tx2"/>
                        </a:solidFill>
                      </a:endParaRPr>
                    </a:p>
                  </a:txBody>
                  <a:tcPr/>
                </a:tc>
                <a:tc>
                  <a:txBody>
                    <a:bodyPr/>
                    <a:lstStyle/>
                    <a:p>
                      <a:r>
                        <a:rPr lang="el-GR" sz="1400" dirty="0" smtClean="0">
                          <a:solidFill>
                            <a:schemeClr val="tx2"/>
                          </a:solidFill>
                        </a:rPr>
                        <a:t>Αποθέματα Ημικατεργασμένων</a:t>
                      </a:r>
                      <a:endParaRPr lang="en-US" sz="1400" dirty="0">
                        <a:solidFill>
                          <a:schemeClr val="tx2"/>
                        </a:solidFill>
                      </a:endParaRPr>
                    </a:p>
                  </a:txBody>
                  <a:tcPr/>
                </a:tc>
                <a:tc>
                  <a:txBody>
                    <a:bodyPr/>
                    <a:lstStyle/>
                    <a:p>
                      <a:r>
                        <a:rPr lang="el-GR" sz="1400" dirty="0" smtClean="0">
                          <a:solidFill>
                            <a:schemeClr val="tx2"/>
                          </a:solidFill>
                        </a:rPr>
                        <a:t>Αποθέματα Έτοιμων Προϊόντων</a:t>
                      </a:r>
                      <a:endParaRPr lang="en-US" sz="1400" dirty="0">
                        <a:solidFill>
                          <a:schemeClr val="tx2"/>
                        </a:solidFill>
                      </a:endParaRPr>
                    </a:p>
                  </a:txBody>
                  <a:tcPr/>
                </a:tc>
                <a:tc>
                  <a:txBody>
                    <a:bodyPr/>
                    <a:lstStyle/>
                    <a:p>
                      <a:r>
                        <a:rPr lang="el-GR" sz="1400" dirty="0" smtClean="0">
                          <a:solidFill>
                            <a:schemeClr val="tx2"/>
                          </a:solidFill>
                        </a:rPr>
                        <a:t>Κόστος Πωληθέντων Αγαθών</a:t>
                      </a:r>
                      <a:endParaRPr lang="en-US" sz="1400" dirty="0">
                        <a:solidFill>
                          <a:schemeClr val="tx2"/>
                        </a:solidFill>
                      </a:endParaRPr>
                    </a:p>
                  </a:txBody>
                  <a:tcPr/>
                </a:tc>
              </a:tr>
              <a:tr h="5683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Γενικά Βιομηχανικά Έξοδα</a:t>
                      </a:r>
                      <a:endParaRPr lang="en-US" sz="1400" dirty="0" smtClean="0">
                        <a:solidFill>
                          <a:schemeClr val="tx2"/>
                        </a:solidFill>
                      </a:endParaRPr>
                    </a:p>
                  </a:txBody>
                  <a:tcPr/>
                </a:tc>
                <a:tc>
                  <a:txBody>
                    <a:bodyPr/>
                    <a:lstStyle/>
                    <a:p>
                      <a:endParaRPr lang="en-US" sz="1400">
                        <a:solidFill>
                          <a:schemeClr val="tx2"/>
                        </a:solidFill>
                      </a:endParaRPr>
                    </a:p>
                  </a:txBody>
                  <a:tcPr/>
                </a:tc>
                <a:tc>
                  <a:txBody>
                    <a:bodyPr/>
                    <a:lstStyle/>
                    <a:p>
                      <a:endParaRPr lang="en-US" sz="1400" dirty="0">
                        <a:solidFill>
                          <a:schemeClr val="tx2"/>
                        </a:solidFill>
                      </a:endParaRPr>
                    </a:p>
                  </a:txBody>
                  <a:tcPr/>
                </a:tc>
                <a:tc>
                  <a:txBody>
                    <a:bodyPr/>
                    <a:lstStyle/>
                    <a:p>
                      <a:endParaRPr lang="en-US" sz="1400" dirty="0">
                        <a:solidFill>
                          <a:schemeClr val="tx2"/>
                        </a:solidFill>
                      </a:endParaRPr>
                    </a:p>
                  </a:txBody>
                  <a:tcPr/>
                </a:tc>
                <a:tc>
                  <a:txBody>
                    <a:bodyPr/>
                    <a:lstStyle/>
                    <a:p>
                      <a:endParaRPr lang="en-US" sz="1400" dirty="0">
                        <a:solidFill>
                          <a:schemeClr val="tx2"/>
                        </a:solidFill>
                      </a:endParaRPr>
                    </a:p>
                  </a:txBody>
                  <a:tcPr/>
                </a:tc>
              </a:tr>
              <a:tr h="340360">
                <a:tc gridSpan="5">
                  <a:txBody>
                    <a:bodyPr/>
                    <a:lstStyle/>
                    <a:p>
                      <a:pPr algn="ctr"/>
                      <a:r>
                        <a:rPr lang="el-GR" sz="1400" baseline="0" dirty="0" smtClean="0">
                          <a:solidFill>
                            <a:schemeClr val="tx2"/>
                          </a:solidFill>
                        </a:rPr>
                        <a:t>Κοστολόγηση Αντίθετης Ροής</a:t>
                      </a:r>
                      <a:endParaRPr lang="en-US" sz="1400"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r>
              <a:tr h="568325">
                <a:tc>
                  <a:txBody>
                    <a:bodyPr/>
                    <a:lstStyle/>
                    <a:p>
                      <a:r>
                        <a:rPr lang="el-GR" sz="1400" dirty="0" smtClean="0">
                          <a:solidFill>
                            <a:schemeClr val="accent4"/>
                          </a:solidFill>
                          <a:latin typeface="Tw Cen MT" panose="020B0602020104020603" pitchFamily="34" charset="0"/>
                        </a:rPr>
                        <a:t>Άμεσα υλικά</a:t>
                      </a:r>
                      <a:endParaRPr lang="en-US" sz="1400" dirty="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r>
              <a:tr h="568325">
                <a:tc>
                  <a:txBody>
                    <a:bodyPr/>
                    <a:lstStyle/>
                    <a:p>
                      <a:r>
                        <a:rPr lang="el-GR" sz="1400" dirty="0" smtClean="0">
                          <a:solidFill>
                            <a:schemeClr val="tx2"/>
                          </a:solidFill>
                        </a:rPr>
                        <a:t>Κόστος Μετατροπής</a:t>
                      </a:r>
                      <a:r>
                        <a:rPr lang="el-GR" sz="1400" baseline="0" dirty="0" smtClean="0">
                          <a:solidFill>
                            <a:schemeClr val="tx2"/>
                          </a:solidFill>
                        </a:rPr>
                        <a:t> (Άμεση Εργασία και Γενικά Βιομηχανικά Έξοδα</a:t>
                      </a:r>
                      <a:endParaRPr lang="en-US" sz="1400" dirty="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c>
                  <a:txBody>
                    <a:bodyPr/>
                    <a:lstStyle/>
                    <a:p>
                      <a:endParaRPr lang="en-US" sz="140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Κόστος Πωληθέντων Αγαθών</a:t>
                      </a:r>
                      <a:endParaRPr lang="en-US" sz="1400" dirty="0" smtClean="0">
                        <a:solidFill>
                          <a:schemeClr val="tx2"/>
                        </a:solidFill>
                      </a:endParaRPr>
                    </a:p>
                  </a:txBody>
                  <a:tcPr/>
                </a:tc>
              </a:tr>
              <a:tr h="568325">
                <a:tc>
                  <a:txBody>
                    <a:bodyPr/>
                    <a:lstStyle/>
                    <a:p>
                      <a:endParaRPr lang="en-US" sz="1400">
                        <a:solidFill>
                          <a:schemeClr val="tx2"/>
                        </a:solidFill>
                      </a:endParaRPr>
                    </a:p>
                  </a:txBody>
                  <a:tcPr/>
                </a:tc>
                <a:tc>
                  <a:txBody>
                    <a:bodyPr/>
                    <a:lstStyle/>
                    <a:p>
                      <a:endParaRPr lang="en-US" sz="140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Αποθέματα Ημικατεργασμένων</a:t>
                      </a:r>
                      <a:endParaRPr lang="en-US" sz="1400" dirty="0" smtClean="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Αποθέματα Έτοιμων Προϊόντων</a:t>
                      </a:r>
                      <a:endParaRPr lang="en-US" sz="1400" dirty="0" smtClean="0">
                        <a:solidFill>
                          <a:schemeClr val="tx2"/>
                        </a:solidFill>
                      </a:endParaRPr>
                    </a:p>
                  </a:txBody>
                  <a:tcPr/>
                </a:tc>
                <a:tc>
                  <a:txBody>
                    <a:bodyPr/>
                    <a:lstStyle/>
                    <a:p>
                      <a:endParaRPr lang="en-US" sz="1400" dirty="0">
                        <a:solidFill>
                          <a:schemeClr val="tx2"/>
                        </a:solidFill>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dirty="0" smtClean="0"/>
              <a:t>M</a:t>
            </a:r>
            <a:r>
              <a:rPr lang="el-GR" altLang="en-US" dirty="0" smtClean="0"/>
              <a:t>έθοδος</a:t>
            </a:r>
            <a:r>
              <a:rPr lang="en-US" altLang="en-US" dirty="0" smtClean="0"/>
              <a:t> </a:t>
            </a:r>
            <a:r>
              <a:rPr lang="el-GR" altLang="en-US" dirty="0" smtClean="0"/>
              <a:t>Παραδοσιακ</a:t>
            </a:r>
            <a:r>
              <a:rPr lang="en-US" altLang="en-US" dirty="0" smtClean="0"/>
              <a:t> </a:t>
            </a:r>
            <a:r>
              <a:rPr lang="el-GR" altLang="en-US" dirty="0" smtClean="0"/>
              <a:t>Κοστολόγησης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Arial" panose="020B0604020202020204" pitchFamily="34" charset="0"/>
                <a:ea typeface="Arial Unicode MS" panose="020B0604020202020204" pitchFamily="34" charset="-128"/>
                <a:cs typeface="Times New Roman" panose="02020603050405020304" pitchFamily="18" charset="0"/>
              </a:rPr>
              <a:t>Όταν χρησιμοποιείται </a:t>
            </a:r>
            <a:r>
              <a:rPr lang="el-GR" altLang="en-US" sz="2400" dirty="0" smtClean="0">
                <a:latin typeface="Arial" panose="020B0604020202020204" pitchFamily="34" charset="0"/>
                <a:ea typeface="Arial Unicode MS" panose="020B0604020202020204" pitchFamily="34" charset="-128"/>
                <a:cs typeface="Times New Roman" panose="02020603050405020304" pitchFamily="18" charset="0"/>
              </a:rPr>
              <a:t>μια παραδοσιακή </a:t>
            </a:r>
            <a:r>
              <a:rPr lang="el-GR" altLang="en-US" sz="2400" dirty="0">
                <a:latin typeface="Arial" panose="020B0604020202020204" pitchFamily="34" charset="0"/>
                <a:ea typeface="Arial Unicode MS" panose="020B0604020202020204" pitchFamily="34" charset="-128"/>
                <a:cs typeface="Times New Roman" panose="02020603050405020304" pitchFamily="18" charset="0"/>
              </a:rPr>
              <a:t>μέθοδος κοστολόγησης </a:t>
            </a:r>
            <a:r>
              <a:rPr lang="en-US" altLang="en-US" sz="2400" dirty="0" smtClean="0">
                <a:latin typeface="Tw Cen MT" panose="020B0602020104020603" pitchFamily="34"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άμεσων υλικών εισάγονται στο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λογαριασμό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Αποθέματα Υλικών κατά την παραλαβή τους από το εργοστάσιο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κόστη άμεσων υλικών ρέουν στο λογαριασμό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Αποθέματα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μικατεργασμένων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ως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υλικά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ζητούνται στην παραγωγή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άμεση εργασία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τα γενικά βιομηχανικά έξοδα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καταλογίζονται στο λογαριασμό Αποθέματα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Ημικατεργασμένων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έτοιμων μονάδες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μεταφέρονται στο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λογαριασμό Έτοιμα Προϊόντα στο τέλος της διαδικασίας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ταν πωληθούν οι μονάδες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κόστη μεταφέρονται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στο Κόστος Πωληθέντων Αγαθών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21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l-GR" altLang="en-US" dirty="0" smtClean="0"/>
              <a:t>Μέθοδος Κοστολόγηση </a:t>
            </a:r>
            <a:r>
              <a:rPr lang="el-GR" altLang="en-US" dirty="0"/>
              <a:t>Αντίθετης </a:t>
            </a:r>
            <a:r>
              <a:rPr lang="el-GR" altLang="en-US" dirty="0" smtClean="0"/>
              <a:t>Ροής</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1 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Arial" panose="020B0604020202020204" pitchFamily="34" charset="0"/>
                <a:ea typeface="Arial Unicode MS" panose="020B0604020202020204" pitchFamily="34" charset="-128"/>
                <a:cs typeface="Times New Roman" panose="02020603050405020304" pitchFamily="18" charset="0"/>
              </a:rPr>
              <a:t>Όταν χρησιμοποιείται κοστολόγηση αντίθετης </a:t>
            </a:r>
            <a:r>
              <a:rPr lang="el-GR" altLang="en-US" sz="2400" dirty="0" smtClean="0">
                <a:latin typeface="Arial" panose="020B0604020202020204" pitchFamily="34" charset="0"/>
                <a:ea typeface="Arial Unicode MS" panose="020B0604020202020204" pitchFamily="34" charset="-128"/>
                <a:cs typeface="Times New Roman" panose="02020603050405020304" pitchFamily="18" charset="0"/>
              </a:rPr>
              <a:t>ροής</a:t>
            </a:r>
            <a:r>
              <a:rPr lang="en-US" altLang="en-US" sz="2400" dirty="0" smtClean="0">
                <a:latin typeface="Tw Cen MT" panose="020B0602020104020603" pitchFamily="34"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άμεσα υλικά καταφθάνουν ακριβώς τη στιγμή </a:t>
            </a:r>
            <a:r>
              <a:rPr lang="el-GR" altLang="en-US" sz="2000" dirty="0">
                <a:latin typeface="Arial" panose="020B0604020202020204" pitchFamily="34" charset="0"/>
                <a:ea typeface="Times New Roman" panose="02020603050405020304" pitchFamily="18" charset="0"/>
                <a:cs typeface="Times New Roman" panose="02020603050405020304" pitchFamily="18" charset="0"/>
              </a:rPr>
              <a:t>που χρειάζεται να μπουν στην παραγωγή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άμεσα υλικά και τα κόστη μετατροπής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άμεση εργασία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γενικά βιομηχανικά έξοδα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χρεώνονται απευθείας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στο λογαριασμό Κόστος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Πωληθέντων Αγαθών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των ημικατεργασμένων αγαθών και των αποθεμάτων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έτοιμων προϊόντων καθορίζονται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στο τέλος της περιόδου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αυτα επαναφέρονται στους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λογαριασμούς Αποθέματα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Ημικατεργασμένων και Έτοιμα Προϊόντα. Μόλις εξοφληθούν τα έξοδα αυτά ,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 λογαριασμός Κόστος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Πωληθέντων Αγαθών περιλαμβάνει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μόνο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των μονάδων που ολοκληρώθηκαν και πωλήθηκαν κατά τη διάρκεια της περιόδου.</a:t>
            </a:r>
          </a:p>
        </p:txBody>
      </p:sp>
      <p:sp>
        <p:nvSpPr>
          <p:cNvPr id="931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l-GR" altLang="en-US" dirty="0"/>
              <a:t>Μέθοδος Κοστολόγηση Αντίθετης Ροής</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2 από 2)</a:t>
            </a:r>
            <a:endParaRPr lang="en-US" altLang="en-US" sz="1800" dirty="0" smtClean="0"/>
          </a:p>
        </p:txBody>
      </p:sp>
      <p:sp>
        <p:nvSpPr>
          <p:cNvPr id="3" name="Content Placeholder 2"/>
          <p:cNvSpPr>
            <a:spLocks noGrp="1"/>
          </p:cNvSpPr>
          <p:nvPr>
            <p:ph idx="1"/>
          </p:nvPr>
        </p:nvSpPr>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Υποθέστε πως τον προηγούμενο μήνα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πραγματοποιήθηκαν στις εγκαταστάσεις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Bean Bag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Convertible</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οι ακόλουθες συναλλαγές:</a:t>
            </a:r>
          </a:p>
          <a:p>
            <a:pPr lvl="2"/>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1.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Αγοράστηκαν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20.000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άμεσων υλικών επί πιστώσει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Χρησιμοποιήθηκαν όλα τα άμεσα υλικά στην παραγωγή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3.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πραγματοποιηθέντα κόστη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άμεσης εργασίας ήταν</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8.000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4.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Καταλογίστηκαν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24.000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γενικών βιομηχανικών εξόδων στην παραγωγή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Ολοκληρώθηκαν μονάδες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κόστους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51.600</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6.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Πωλήθηκαν μονάδες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κόστους </a:t>
            </a:r>
            <a:r>
              <a:rPr lang="en-US" altLang="en-US" sz="1800" dirty="0">
                <a:latin typeface="Tw Cen MT" panose="020B0602020104020603" pitchFamily="34" charset="0"/>
                <a:ea typeface="Times New Roman" panose="02020603050405020304" pitchFamily="18" charset="0"/>
                <a:cs typeface="Times New Roman" panose="02020603050405020304" pitchFamily="18" charset="0"/>
              </a:rPr>
              <a:t>51.600</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 διαφάνεια παρουσιάζει το πως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θα εισαχθούν αυτές οι συναλλαγές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λογαριασμούς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T</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χρησιμοποιώντας παραδοσιακή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κοστολόγηση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κοστολόγηση αντίθετης ροής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Παρακολουθήστε τη ροή κάθε κόστους ακολουθώντας τον αριθμό 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συναλλαγής του.</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42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152400"/>
            <a:ext cx="8305800" cy="1066800"/>
          </a:xfrm>
        </p:spPr>
        <p:txBody>
          <a:bodyPr/>
          <a:lstStyle/>
          <a:p>
            <a:r>
              <a:rPr lang="el-GR" altLang="en-US" sz="2400" dirty="0" smtClean="0"/>
              <a:t>Σύγκριση Ροών Κόστους </a:t>
            </a:r>
            <a:r>
              <a:rPr lang="el-GR" altLang="en-US" sz="2400" dirty="0"/>
              <a:t>Μέσω </a:t>
            </a:r>
            <a:r>
              <a:rPr lang="el-GR" altLang="en-US" sz="2400" dirty="0" smtClean="0"/>
              <a:t>Λογαριασμό </a:t>
            </a:r>
            <a:r>
              <a:rPr altLang="en-US" sz="2400" dirty="0" smtClean="0"/>
              <a:t>T </a:t>
            </a:r>
            <a:r>
              <a:rPr lang="el-GR" altLang="en-US" sz="2400" dirty="0" smtClean="0"/>
              <a:t>με την Παραδοσιακή</a:t>
            </a:r>
            <a:r>
              <a:rPr altLang="en-US" sz="2400" dirty="0" smtClean="0"/>
              <a:t> </a:t>
            </a:r>
            <a:r>
              <a:rPr lang="el-GR" altLang="en-US" sz="2400" dirty="0" smtClean="0"/>
              <a:t>Κοστολόγηση </a:t>
            </a:r>
            <a:r>
              <a:rPr lang="el-GR" altLang="en-US" sz="2400" dirty="0"/>
              <a:t>και την Κοστολόγηση </a:t>
            </a:r>
            <a:r>
              <a:rPr lang="el-GR" altLang="en-US" sz="2400" dirty="0" smtClean="0"/>
              <a:t>Αντίθετης </a:t>
            </a:r>
            <a:r>
              <a:rPr lang="el-GR" altLang="en-US" sz="2400" dirty="0"/>
              <a:t>Ρ</a:t>
            </a:r>
            <a:r>
              <a:rPr lang="el-GR" altLang="en-US" sz="2400" dirty="0" smtClean="0"/>
              <a:t>οής</a:t>
            </a:r>
            <a:endParaRPr altLang="en-US" sz="2400" dirty="0"/>
          </a:p>
        </p:txBody>
      </p:sp>
      <p:sp>
        <p:nvSpPr>
          <p:cNvPr id="9523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52221234"/>
              </p:ext>
            </p:extLst>
          </p:nvPr>
        </p:nvGraphicFramePr>
        <p:xfrm>
          <a:off x="457200" y="1233488"/>
          <a:ext cx="8305800" cy="4391025"/>
        </p:xfrm>
        <a:graphic>
          <a:graphicData uri="http://schemas.openxmlformats.org/presentationml/2006/ole">
            <mc:AlternateContent xmlns:mc="http://schemas.openxmlformats.org/markup-compatibility/2006">
              <mc:Choice xmlns:v="urn:schemas-microsoft-com:vml" Requires="v">
                <p:oleObj spid="_x0000_s3080" name="Worksheet" r:id="rId4" imgW="7677050" imgH="4391114" progId="Excel.Sheet.12">
                  <p:embed/>
                </p:oleObj>
              </mc:Choice>
              <mc:Fallback>
                <p:oleObj name="Worksheet" r:id="rId4" imgW="7677050" imgH="4391114" progId="Excel.Sheet.12">
                  <p:embed/>
                  <p:pic>
                    <p:nvPicPr>
                      <p:cNvPr id="0" name=""/>
                      <p:cNvPicPr/>
                      <p:nvPr/>
                    </p:nvPicPr>
                    <p:blipFill>
                      <a:blip r:embed="rId5"/>
                      <a:stretch>
                        <a:fillRect/>
                      </a:stretch>
                    </p:blipFill>
                    <p:spPr>
                      <a:xfrm>
                        <a:off x="457200" y="1233488"/>
                        <a:ext cx="8305800" cy="43910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l-GR" altLang="en-US" dirty="0">
                <a:ea typeface="Arial Unicode MS" panose="020B0604020202020204" pitchFamily="34" charset="-128"/>
              </a:rPr>
              <a:t>Μέθοδος Κοστολόγησης </a:t>
            </a:r>
            <a:r>
              <a:rPr lang="en-US" altLang="en-US" dirty="0">
                <a:ea typeface="Arial Unicode MS" panose="020B0604020202020204" pitchFamily="34" charset="-128"/>
              </a:rPr>
              <a:t>JIT</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1 of 3)</a:t>
            </a:r>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Στην κοστολόγηση αντίθετης ροής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το κόστος των άμεσων υλικών </a:t>
            </a:r>
            <a:r>
              <a:rPr lang="en-US" altLang="en-US" sz="2400" dirty="0" smtClean="0">
                <a:latin typeface="Tw Cen MT" panose="020B0602020104020603" pitchFamily="34" charset="0"/>
                <a:cs typeface="Times New Roman" panose="02020603050405020304" pitchFamily="18" charset="0"/>
              </a:rPr>
              <a:t>(</a:t>
            </a:r>
            <a:r>
              <a:rPr lang="el-GR" altLang="en-US" sz="2400" dirty="0" smtClean="0">
                <a:latin typeface="Tw Cen MT" panose="020B0602020104020603" pitchFamily="34" charset="0"/>
                <a:cs typeface="Times New Roman" panose="02020603050405020304" pitchFamily="18" charset="0"/>
              </a:rPr>
              <a:t>Συναλλαγή </a:t>
            </a:r>
            <a:r>
              <a:rPr lang="en-US" altLang="en-US" sz="2400" dirty="0" smtClean="0">
                <a:latin typeface="Tw Cen MT" panose="020B0602020104020603" pitchFamily="34" charset="0"/>
                <a:cs typeface="Times New Roman" panose="02020603050405020304" pitchFamily="18" charset="0"/>
              </a:rPr>
              <a:t>1) </a:t>
            </a:r>
            <a:r>
              <a:rPr lang="el-GR" altLang="en-US" sz="2400" dirty="0" smtClean="0">
                <a:latin typeface="Tw Cen MT" panose="020B0602020104020603" pitchFamily="34" charset="0"/>
                <a:cs typeface="Times New Roman" panose="02020603050405020304" pitchFamily="18" charset="0"/>
              </a:rPr>
              <a:t>χρεώνεται απευθείας </a:t>
            </a:r>
            <a:r>
              <a:rPr lang="el-GR" altLang="en-US" sz="2400" dirty="0">
                <a:latin typeface="Tw Cen MT" panose="020B0602020104020603" pitchFamily="34" charset="0"/>
                <a:cs typeface="Times New Roman" panose="02020603050405020304" pitchFamily="18" charset="0"/>
              </a:rPr>
              <a:t>στο λογαριασμό Κόστος </a:t>
            </a:r>
            <a:r>
              <a:rPr lang="el-GR" altLang="en-US" sz="2400" dirty="0" smtClean="0">
                <a:latin typeface="Tw Cen MT" panose="020B0602020104020603" pitchFamily="34" charset="0"/>
                <a:cs typeface="Times New Roman" panose="02020603050405020304" pitchFamily="18" charset="0"/>
              </a:rPr>
              <a:t>Πωληθέντων Αγαθών</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Η συναλλαγή 2, η οποία περιλαμβάνεται </a:t>
            </a:r>
            <a:r>
              <a:rPr lang="el-GR" altLang="en-US" sz="2400" dirty="0" smtClean="0">
                <a:latin typeface="Tw Cen MT" panose="020B0602020104020603" pitchFamily="34" charset="0"/>
                <a:cs typeface="Times New Roman" panose="02020603050405020304" pitchFamily="18" charset="0"/>
              </a:rPr>
              <a:t>στην </a:t>
            </a:r>
            <a:r>
              <a:rPr lang="el-GR" altLang="en-US" sz="2400" dirty="0">
                <a:latin typeface="Tw Cen MT" panose="020B0602020104020603" pitchFamily="34" charset="0"/>
                <a:cs typeface="Times New Roman" panose="02020603050405020304" pitchFamily="18" charset="0"/>
              </a:rPr>
              <a:t>παραδοσιακή μέθοδο, </a:t>
            </a:r>
            <a:r>
              <a:rPr lang="el-GR" altLang="en-US" sz="2400" dirty="0" smtClean="0">
                <a:latin typeface="Tw Cen MT" panose="020B0602020104020603" pitchFamily="34" charset="0"/>
                <a:cs typeface="Times New Roman" panose="02020603050405020304" pitchFamily="18" charset="0"/>
              </a:rPr>
              <a:t>δε </a:t>
            </a:r>
            <a:r>
              <a:rPr lang="el-GR" altLang="en-US" sz="2400" dirty="0">
                <a:latin typeface="Tw Cen MT" panose="020B0602020104020603" pitchFamily="34" charset="0"/>
                <a:cs typeface="Times New Roman" panose="02020603050405020304" pitchFamily="18" charset="0"/>
              </a:rPr>
              <a:t>συμπεριλαμβάνεται όταν χρησιμοποιείται η κοστολόγηση </a:t>
            </a:r>
            <a:r>
              <a:rPr lang="el-GR" altLang="en-US" sz="2400" dirty="0" smtClean="0">
                <a:latin typeface="Tw Cen MT" panose="020B0602020104020603" pitchFamily="34" charset="0"/>
                <a:cs typeface="Times New Roman" panose="02020603050405020304" pitchFamily="18" charset="0"/>
              </a:rPr>
              <a:t>αντίθετης ροής επειδή </a:t>
            </a:r>
            <a:r>
              <a:rPr lang="el-GR" altLang="en-US" sz="2400" dirty="0">
                <a:latin typeface="Tw Cen MT" panose="020B0602020104020603" pitchFamily="34" charset="0"/>
                <a:cs typeface="Times New Roman" panose="02020603050405020304" pitchFamily="18" charset="0"/>
              </a:rPr>
              <a:t>δεν υπάρχει </a:t>
            </a:r>
            <a:r>
              <a:rPr lang="el-GR" altLang="en-US" sz="2400" dirty="0" smtClean="0">
                <a:latin typeface="Tw Cen MT" panose="020B0602020104020603" pitchFamily="34" charset="0"/>
                <a:cs typeface="Times New Roman" panose="02020603050405020304" pitchFamily="18" charset="0"/>
              </a:rPr>
              <a:t>λογαριασμός Αποθέματα Υλικών</a:t>
            </a:r>
            <a:r>
              <a:rPr lang="el-GR" altLang="en-US" sz="2400" dirty="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Τ</a:t>
            </a:r>
            <a:r>
              <a:rPr lang="el-GR" altLang="en-US" sz="2400" dirty="0" smtClean="0">
                <a:latin typeface="Tw Cen MT" panose="020B0602020104020603" pitchFamily="34" charset="0"/>
                <a:cs typeface="Times New Roman" panose="02020603050405020304" pitchFamily="18" charset="0"/>
              </a:rPr>
              <a:t>α κόστη της άμεσης εργασίας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Συναλλαγή </a:t>
            </a:r>
            <a:r>
              <a:rPr lang="en-US" altLang="en-US" sz="2400" dirty="0" smtClean="0">
                <a:latin typeface="Tw Cen MT" panose="020B0602020104020603" pitchFamily="34" charset="0"/>
                <a:cs typeface="Times New Roman" panose="02020603050405020304" pitchFamily="18" charset="0"/>
              </a:rPr>
              <a:t>3) </a:t>
            </a:r>
            <a:r>
              <a:rPr lang="el-GR" altLang="en-US" sz="2400" dirty="0" smtClean="0">
                <a:latin typeface="Tw Cen MT" panose="020B0602020104020603" pitchFamily="34" charset="0"/>
                <a:cs typeface="Times New Roman" panose="02020603050405020304" pitchFamily="18" charset="0"/>
              </a:rPr>
              <a:t>και γενικά βιομηχανικά έξοδα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Συναλλαγή </a:t>
            </a:r>
            <a:r>
              <a:rPr lang="en-US" altLang="en-US" sz="2400" dirty="0" smtClean="0">
                <a:latin typeface="Tw Cen MT" panose="020B0602020104020603" pitchFamily="34" charset="0"/>
                <a:cs typeface="Times New Roman" panose="02020603050405020304" pitchFamily="18" charset="0"/>
              </a:rPr>
              <a:t>4) </a:t>
            </a:r>
            <a:r>
              <a:rPr lang="el-GR" altLang="en-US" sz="2400" dirty="0" smtClean="0">
                <a:latin typeface="Tw Cen MT" panose="020B0602020104020603" pitchFamily="34" charset="0"/>
                <a:cs typeface="Times New Roman" panose="02020603050405020304" pitchFamily="18" charset="0"/>
              </a:rPr>
              <a:t>συνδυάζονται </a:t>
            </a:r>
            <a:r>
              <a:rPr lang="el-GR" altLang="en-US" sz="2400" dirty="0">
                <a:latin typeface="Tw Cen MT" panose="020B0602020104020603" pitchFamily="34" charset="0"/>
                <a:cs typeface="Times New Roman" panose="02020603050405020304" pitchFamily="18" charset="0"/>
              </a:rPr>
              <a:t>και μεταφέρονται </a:t>
            </a:r>
            <a:r>
              <a:rPr lang="el-GR" altLang="en-US" sz="2400" dirty="0" smtClean="0">
                <a:latin typeface="Tw Cen MT" panose="020B0602020104020603" pitchFamily="34" charset="0"/>
                <a:cs typeface="Times New Roman" panose="02020603050405020304" pitchFamily="18" charset="0"/>
              </a:rPr>
              <a:t>στο </a:t>
            </a:r>
            <a:r>
              <a:rPr lang="el-GR" altLang="en-US" sz="2400" dirty="0">
                <a:latin typeface="Tw Cen MT" panose="020B0602020104020603" pitchFamily="34" charset="0"/>
                <a:cs typeface="Times New Roman" panose="02020603050405020304" pitchFamily="18" charset="0"/>
              </a:rPr>
              <a:t>λογαριασμό Κόστος </a:t>
            </a:r>
            <a:r>
              <a:rPr lang="el-GR" altLang="en-US" sz="2400" dirty="0" smtClean="0">
                <a:latin typeface="Tw Cen MT" panose="020B0602020104020603" pitchFamily="34" charset="0"/>
                <a:cs typeface="Times New Roman" panose="02020603050405020304" pitchFamily="18" charset="0"/>
              </a:rPr>
              <a:t>Πωληθέντων Αγαθών</a:t>
            </a:r>
            <a:r>
              <a:rPr lang="en-US" altLang="en-US" sz="2400" dirty="0" smtClean="0">
                <a:latin typeface="Tw Cen MT" panose="020B0602020104020603" pitchFamily="34" charset="0"/>
                <a:cs typeface="Times New Roman" panose="02020603050405020304" pitchFamily="18" charset="0"/>
              </a:rPr>
              <a:t>.</a:t>
            </a:r>
          </a:p>
        </p:txBody>
      </p:sp>
      <p:sp>
        <p:nvSpPr>
          <p:cNvPr id="962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l-GR" altLang="en-US" dirty="0">
                <a:ea typeface="Arial Unicode MS" panose="020B0604020202020204" pitchFamily="34" charset="-128"/>
              </a:rPr>
              <a:t>Μέθοδος Κοστολόγησης </a:t>
            </a:r>
            <a:r>
              <a:rPr lang="en-US" altLang="en-US" dirty="0" smtClean="0">
                <a:ea typeface="Arial Unicode MS" panose="020B0604020202020204" pitchFamily="34" charset="-128"/>
              </a:rPr>
              <a:t>JIT </a:t>
            </a:r>
            <a:br>
              <a:rPr lang="en-US" altLang="en-US" dirty="0" smtClean="0">
                <a:ea typeface="Arial Unicode MS" panose="020B0604020202020204" pitchFamily="34" charset="-128"/>
              </a:rPr>
            </a:br>
            <a:r>
              <a:rPr lang="en-US" altLang="en-US" sz="1800" dirty="0" smtClean="0"/>
              <a:t>(</a:t>
            </a:r>
            <a:r>
              <a:rPr lang="el-GR" altLang="en-US" sz="1800" dirty="0" smtClean="0"/>
              <a:t>διαφάνεια</a:t>
            </a:r>
            <a:r>
              <a:rPr lang="en-US" altLang="en-US" sz="1800" dirty="0" smtClean="0"/>
              <a:t> 2 of 3)</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Μόλις καταχωρηθούν όλα τα </a:t>
            </a:r>
            <a:r>
              <a:rPr lang="el-GR" altLang="en-US" dirty="0">
                <a:latin typeface="Tw Cen MT" panose="020B0602020104020603" pitchFamily="34" charset="0"/>
                <a:cs typeface="Times New Roman" panose="02020603050405020304" pitchFamily="18" charset="0"/>
              </a:rPr>
              <a:t>κόστη </a:t>
            </a:r>
            <a:r>
              <a:rPr lang="el-GR" altLang="en-US" dirty="0" smtClean="0">
                <a:latin typeface="Tw Cen MT" panose="020B0602020104020603" pitchFamily="34" charset="0"/>
                <a:cs typeface="Times New Roman" panose="02020603050405020304" pitchFamily="18" charset="0"/>
              </a:rPr>
              <a:t>προϊόντος </a:t>
            </a:r>
            <a:r>
              <a:rPr lang="el-GR" altLang="en-US" dirty="0">
                <a:latin typeface="Tw Cen MT" panose="020B0602020104020603" pitchFamily="34" charset="0"/>
                <a:cs typeface="Times New Roman" panose="02020603050405020304" pitchFamily="18" charset="0"/>
              </a:rPr>
              <a:t>για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την περίοδο </a:t>
            </a:r>
            <a:r>
              <a:rPr lang="el-GR" altLang="en-US" dirty="0">
                <a:latin typeface="Tw Cen MT" panose="020B0602020104020603" pitchFamily="34" charset="0"/>
                <a:cs typeface="Times New Roman" panose="02020603050405020304" pitchFamily="18" charset="0"/>
              </a:rPr>
              <a:t>στο λογαριασμό Κόστος </a:t>
            </a:r>
            <a:r>
              <a:rPr lang="el-GR" altLang="en-US" dirty="0" smtClean="0">
                <a:latin typeface="Tw Cen MT" panose="020B0602020104020603" pitchFamily="34" charset="0"/>
                <a:cs typeface="Times New Roman" panose="02020603050405020304" pitchFamily="18" charset="0"/>
              </a:rPr>
              <a:t>Πωληθέντων Αγαθών</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υπολογίζονται τα </a:t>
            </a:r>
            <a:r>
              <a:rPr lang="el-GR" altLang="en-US" dirty="0">
                <a:latin typeface="Tw Cen MT" panose="020B0602020104020603" pitchFamily="34" charset="0"/>
                <a:cs typeface="Times New Roman" panose="02020603050405020304" pitchFamily="18" charset="0"/>
              </a:rPr>
              <a:t>ποσά που πρέπει να μεταφερθούν </a:t>
            </a:r>
            <a:r>
              <a:rPr lang="el-GR" altLang="en-US" dirty="0" smtClean="0">
                <a:latin typeface="Tw Cen MT" panose="020B0602020104020603" pitchFamily="34" charset="0"/>
                <a:cs typeface="Times New Roman" panose="02020603050405020304" pitchFamily="18" charset="0"/>
              </a:rPr>
              <a:t>πίσω στους λογαριασμούς  αποθεμάτων</a:t>
            </a:r>
            <a:r>
              <a:rPr lang="en-US" altLang="en-US" dirty="0" smtClean="0">
                <a:latin typeface="Tw Cen MT" panose="020B0602020104020603" pitchFamily="34" charset="0"/>
                <a:cs typeface="Times New Roman" panose="02020603050405020304" pitchFamily="18" charset="0"/>
              </a:rPr>
              <a:t>.</a:t>
            </a:r>
          </a:p>
          <a:p>
            <a:pPr lvl="1" indent="-342900"/>
            <a:r>
              <a:rPr lang="el-GR" altLang="en-US" dirty="0">
                <a:latin typeface="Tw Cen MT" panose="020B0602020104020603" pitchFamily="34" charset="0"/>
                <a:ea typeface="Times New Roman" panose="02020603050405020304" pitchFamily="18" charset="0"/>
                <a:cs typeface="Times New Roman" panose="02020603050405020304" pitchFamily="18" charset="0"/>
              </a:rPr>
              <a:t>Το ποσό που μεταφέρεται στον λογαριασμό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Αποθέματα Έτοιμων Προϊόντων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υπολογίζεται ως εξής:</a:t>
            </a:r>
            <a:r>
              <a:rPr lang="en-US" altLang="en-US" dirty="0">
                <a:latin typeface="Tw Cen MT" panose="020B0602020104020603" pitchFamily="34" charset="0"/>
                <a:ea typeface="Times New Roman" panose="02020603050405020304" pitchFamily="18" charset="0"/>
                <a:cs typeface="Times New Roman" panose="02020603050405020304" pitchFamily="18" charset="0"/>
              </a:rPr>
              <a:t> </a:t>
            </a:r>
          </a:p>
          <a:p>
            <a:pPr lvl="1">
              <a:buFontTx/>
              <a:buNone/>
            </a:pP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Κόστος Ολοκληρωμένων Μονάδων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Κόστος Πωληθέντων Μονάδων</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51.600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51.500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1</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00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lnSpc>
                <a:spcPct val="50000"/>
              </a:lnSpc>
              <a:buFontTx/>
              <a:buNone/>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72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l-GR" altLang="en-US" dirty="0">
                <a:ea typeface="Arial Unicode MS" panose="020B0604020202020204" pitchFamily="34" charset="-128"/>
              </a:rPr>
              <a:t>Μέθοδος Κοστολόγησης </a:t>
            </a:r>
            <a:r>
              <a:rPr lang="en-US" altLang="en-US" dirty="0" smtClean="0">
                <a:ea typeface="Arial Unicode MS" panose="020B0604020202020204" pitchFamily="34" charset="-128"/>
              </a:rPr>
              <a:t>JIT </a:t>
            </a:r>
            <a:br>
              <a:rPr lang="en-US" altLang="en-US" dirty="0" smtClean="0">
                <a:ea typeface="Arial Unicode MS" panose="020B0604020202020204" pitchFamily="34" charset="-128"/>
              </a:rPr>
            </a:br>
            <a:r>
              <a:rPr lang="en-US" altLang="en-US" sz="1800" dirty="0" smtClean="0"/>
              <a:t>(</a:t>
            </a:r>
            <a:r>
              <a:rPr lang="el-GR" altLang="en-US" sz="1800" dirty="0" smtClean="0"/>
              <a:t>διαφάνεια</a:t>
            </a:r>
            <a:r>
              <a:rPr lang="en-US" altLang="en-US" sz="1800" dirty="0" smtClean="0"/>
              <a:t> 3 of 3)</a:t>
            </a:r>
          </a:p>
        </p:txBody>
      </p:sp>
      <p:sp>
        <p:nvSpPr>
          <p:cNvPr id="3" name="Content Placeholder 2"/>
          <p:cNvSpPr>
            <a:spLocks noGrp="1"/>
          </p:cNvSpPr>
          <p:nvPr>
            <p:ph idx="1"/>
          </p:nvPr>
        </p:nvSpPr>
        <p:spPr/>
        <p:txBody>
          <a:bodyPr/>
          <a:lstStyle/>
          <a:p>
            <a:pPr lvl="1">
              <a:buClr>
                <a:srgbClr val="000000"/>
              </a:buClr>
              <a:buFont typeface="Lucida Grande" pitchFamily="-84" charset="0"/>
              <a:buChar char="-"/>
            </a:pPr>
            <a:r>
              <a:rPr lang="el-GR" dirty="0"/>
              <a:t>Το ποσό που μεταφέρεται </a:t>
            </a:r>
            <a:r>
              <a:rPr lang="el-GR" dirty="0" smtClean="0"/>
              <a:t>στο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λογαριασμό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Αποθέματα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Η</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μικατεργασμένων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υπολογίζεται ως εξής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buClr>
                <a:srgbClr val="000000"/>
              </a:buClr>
              <a:buFontTx/>
              <a:buNone/>
            </a:pP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Χρεωμένα Κόστη στο Κόστος Πωληθέντων Αγαθών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sz="2000"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Κόστος Ολοκληρωμένων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Μονάδων</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(20.000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+ 8.000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+ 24.000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n-US" altLang="en-US" sz="2000"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51.600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400</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Clr>
                <a:srgbClr val="000000"/>
              </a:buClr>
              <a:buFont typeface="Lucida Grande" pitchFamily="-84" charset="0"/>
              <a:buChar cha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 τελικό υπόλοιπο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του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λογαριασμού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Πωληθέντων Αγαθών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51.500</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είναι το ίδιο με το τελικό υπόλοιπο όταν χρησιμοποιείται η παραδοσιακή κοστολόγηση. Η διαφορά είναι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ότι η κοστολόγηση αντίθετης ροής χρησιμοποιεί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λιγότερους λογαριασμούς και αποφεύγει την καταγραφή πολλών συναλλαγών.</a:t>
            </a:r>
          </a:p>
          <a:p>
            <a:pPr lvl="1">
              <a:buClr>
                <a:srgbClr val="000000"/>
              </a:buClr>
              <a:buFont typeface="Lucida Grande" pitchFamily="-84" charset="0"/>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lnSpc>
                <a:spcPct val="50000"/>
              </a:lnSpc>
              <a:buFontTx/>
              <a:buNone/>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83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l-GR" altLang="en-US" dirty="0"/>
              <a:t>Ανάλυση </a:t>
            </a:r>
            <a:r>
              <a:rPr lang="el-GR" altLang="en-US" dirty="0" smtClean="0"/>
              <a:t>Αλυσίδα Αξίας</a:t>
            </a:r>
            <a:r>
              <a:rPr lang="en-US" altLang="en-US" dirty="0" smtClean="0"/>
              <a:t> </a:t>
            </a:r>
          </a:p>
        </p:txBody>
      </p:sp>
      <p:sp>
        <p:nvSpPr>
          <p:cNvPr id="3" name="Content Placeholder 2"/>
          <p:cNvSpPr>
            <a:spLocks noGrp="1"/>
          </p:cNvSpPr>
          <p:nvPr>
            <p:ph idx="1"/>
          </p:nvPr>
        </p:nvSpPr>
        <p:spPr>
          <a:xfrm>
            <a:off x="762000" y="1295400"/>
            <a:ext cx="7696200" cy="5105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Κάθε βήμα για την παραγωγή ενός προϊόντος ή για την παροχή</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μιας υπηρεσίας είναι ένας σύνδεσμος σε μια αλυσίδα που προσθέτει αξία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στο προϊόντ ή την υπηρεσία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Αυτή η ακολουθία δραστηριοτήτων</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εντός του οργανισμού</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που προσθέτει αξία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στο</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προϊόν ή στην υπηρεσία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μιας εταιρείας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είναι γνωστή ως </a:t>
            </a:r>
            <a:r>
              <a:rPr lang="el-GR" altLang="en-US" sz="2400" b="1" dirty="0" smtClean="0">
                <a:solidFill>
                  <a:srgbClr val="275CAE"/>
                </a:solidFill>
                <a:latin typeface="Tw Cen MT" panose="020B0602020104020603" pitchFamily="34" charset="0"/>
                <a:cs typeface="Times New Roman" panose="02020603050405020304" pitchFamily="18" charset="0"/>
              </a:rPr>
              <a:t>αλυσίδα αξίας</a:t>
            </a:r>
            <a:r>
              <a:rPr lang="en-US" altLang="en-US" sz="2400" dirty="0" smtClean="0">
                <a:latin typeface="Tw Cen MT" panose="020B0602020104020603" pitchFamily="34"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βήματα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που προσθέτουν αξία σε ένα προϊόν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ή μια υπηρεσία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 που κυμαίνονται από την έρευνα και την ανάπτυξη έως την εξυπηρέτηση των πελατών - είναι γνωστά ως </a:t>
            </a:r>
            <a:r>
              <a:rPr lang="el-GR" altLang="en-US"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βασικές διαδικασίες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Στην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επόμενη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απεικονίζεται/ παρουσιάζεται η αλυσίδα αξίας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μιας εταιρείας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επίπλων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3251" name="Footer Placeholder 3"/>
          <p:cNvSpPr>
            <a:spLocks noGrp="1"/>
          </p:cNvSpPr>
          <p:nvPr>
            <p:ph type="ftr" sz="quarter" idx="10"/>
          </p:nvPr>
        </p:nvSpPr>
        <p:spPr>
          <a:xfrm rot="10800000" flipV="1">
            <a:off x="304800" y="6629400"/>
            <a:ext cx="86106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154840641"/>
              </p:ext>
            </p:extLst>
          </p:nvPr>
        </p:nvGraphicFramePr>
        <p:xfrm>
          <a:off x="0" y="1981200"/>
          <a:ext cx="9144000" cy="4114800"/>
        </p:xfrm>
        <a:graphic>
          <a:graphicData uri="http://schemas.openxmlformats.org/drawingml/2006/table">
            <a:tbl>
              <a:tblPr firstRow="1" bandRow="1">
                <a:tableStyleId>{2D5ABB26-0587-4C30-8999-92F81FD0307C}</a:tableStyleId>
              </a:tblPr>
              <a:tblGrid>
                <a:gridCol w="4953000"/>
                <a:gridCol w="4191000"/>
              </a:tblGrid>
              <a:tr h="654844">
                <a:tc rowSpan="2">
                  <a:txBody>
                    <a:bodyPr/>
                    <a:lstStyle/>
                    <a:p>
                      <a:r>
                        <a:rPr lang="el-GR" sz="1500" baseline="0" dirty="0" smtClean="0">
                          <a:solidFill>
                            <a:schemeClr val="accent4"/>
                          </a:solidFill>
                        </a:rPr>
                        <a:t>Για εργασίες που έγιναν κατά τη διάρκεια του Αυγούστου, η Bean Bag Convertibles πραγματοποίησε κόστη άμεσων υλικών ύψους 123.450$ και κόστη μετατροπής 265.200$. Η εταιρεία απασχολεί ένα λειτουργικό περιβάλλον </a:t>
                      </a:r>
                      <a:r>
                        <a:rPr lang="en-US" sz="1500" baseline="0" dirty="0" smtClean="0">
                          <a:solidFill>
                            <a:schemeClr val="accent4"/>
                          </a:solidFill>
                        </a:rPr>
                        <a:t>JIT </a:t>
                      </a:r>
                      <a:r>
                        <a:rPr lang="el-GR" sz="1500" baseline="0" dirty="0" smtClean="0">
                          <a:solidFill>
                            <a:schemeClr val="accent4"/>
                          </a:solidFill>
                        </a:rPr>
                        <a:t>και κοστολόγηση αντίθετης ροής.</a:t>
                      </a:r>
                    </a:p>
                    <a:p>
                      <a:r>
                        <a:rPr lang="el-GR" sz="1500" baseline="0" dirty="0" smtClean="0">
                          <a:solidFill>
                            <a:schemeClr val="accent4"/>
                          </a:solidFill>
                        </a:rPr>
                        <a:t>Στα τέλη Αυγούστου, ο λογαριασμός Αποθέματα Ημικατεργασμένων είχε καταλογιστεί με κόστη 980$, ενώ το υπόλοιπο του Αποθέματα Έτοιμων Υλικών ήταν 1.290$. Δεν υπήρχαν αρχικά υπόλοιπα αποθεμάτων.</a:t>
                      </a:r>
                    </a:p>
                    <a:p>
                      <a:endParaRPr lang="el-GR" sz="1500" baseline="0" dirty="0" smtClean="0">
                        <a:solidFill>
                          <a:schemeClr val="accent4"/>
                        </a:solidFill>
                      </a:endParaRPr>
                    </a:p>
                    <a:p>
                      <a:pPr marL="342900" indent="-342900">
                        <a:buAutoNum type="arabicPeriod"/>
                      </a:pPr>
                      <a:r>
                        <a:rPr lang="el-GR" sz="1500" baseline="0" dirty="0" smtClean="0">
                          <a:solidFill>
                            <a:schemeClr val="accent4"/>
                          </a:solidFill>
                        </a:rPr>
                        <a:t>Πόσα χρεώθηκαν στο λογαριασμό Κόστος Πωληθέντων Αγαθών κατά τη διάρκεια του Αυγούστου;</a:t>
                      </a:r>
                    </a:p>
                    <a:p>
                      <a:pPr marL="342900" indent="-342900">
                        <a:buAutoNum type="arabicPeriod"/>
                      </a:pPr>
                      <a:r>
                        <a:rPr lang="el-GR" sz="1500" baseline="0" dirty="0" smtClean="0">
                          <a:solidFill>
                            <a:schemeClr val="accent4"/>
                          </a:solidFill>
                        </a:rPr>
                        <a:t>Ποιο ήταν το τελικό υπόλοιπο του λογαριασμού Κόστος Πωληθέντων Αγαθών;</a:t>
                      </a:r>
                    </a:p>
                    <a:p>
                      <a:pPr marL="342900" indent="-342900">
                        <a:buAutoNum type="arabicPeriod"/>
                      </a:pPr>
                      <a:endParaRPr lang="el-GR" sz="1500" baseline="0" dirty="0" smtClean="0">
                        <a:solidFill>
                          <a:schemeClr val="accent4"/>
                        </a:solidFill>
                      </a:endParaRPr>
                    </a:p>
                    <a:p>
                      <a:endParaRPr lang="el-GR" sz="1500" baseline="0" dirty="0" smtClean="0">
                        <a:solidFill>
                          <a:schemeClr val="accent4"/>
                        </a:solidFill>
                      </a:endParaRPr>
                    </a:p>
                    <a:p>
                      <a:endParaRPr lang="el-GR" sz="1500" baseline="0" dirty="0" smtClean="0">
                        <a:solidFill>
                          <a:schemeClr val="accent4"/>
                        </a:solidFill>
                      </a:endParaRPr>
                    </a:p>
                  </a:txBody>
                  <a:tcPr>
                    <a:lnR w="12700" cap="flat" cmpd="sng" algn="ctr">
                      <a:solidFill>
                        <a:srgbClr val="C00000"/>
                      </a:solidFill>
                      <a:prstDash val="solid"/>
                      <a:round/>
                      <a:headEnd type="none" w="med" len="med"/>
                      <a:tailEnd type="none" w="med" len="med"/>
                    </a:lnR>
                    <a:solidFill>
                      <a:srgbClr val="C7C4B5"/>
                    </a:solidFill>
                  </a:tcPr>
                </a:tc>
                <a:tc>
                  <a:txBody>
                    <a:bodyPr/>
                    <a:lstStyle/>
                    <a:p>
                      <a:r>
                        <a:rPr lang="el-GR" sz="15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3459956">
                <a:tc vMerge="1">
                  <a:txBody>
                    <a:bodyPr/>
                    <a:lstStyle/>
                    <a:p>
                      <a:endParaRPr lang="en-US"/>
                    </a:p>
                  </a:txBody>
                  <a:tcPr/>
                </a:tc>
                <a:tc>
                  <a:txBody>
                    <a:bodyPr/>
                    <a:lstStyle/>
                    <a:p>
                      <a:pPr marL="342900" indent="-342900">
                        <a:buAutoNum type="arabicPeriod"/>
                      </a:pPr>
                      <a:r>
                        <a:rPr lang="el-GR" sz="1500" b="0" dirty="0" smtClean="0">
                          <a:solidFill>
                            <a:schemeClr val="tx2"/>
                          </a:solidFill>
                          <a:latin typeface="Tw Cen MT" panose="020B0602020104020603" pitchFamily="34" charset="0"/>
                        </a:rPr>
                        <a:t>123.450$ + 265.200$ = </a:t>
                      </a:r>
                      <a:r>
                        <a:rPr lang="el-GR" sz="1500" b="0" u="sng" dirty="0" smtClean="0">
                          <a:solidFill>
                            <a:schemeClr val="tx2"/>
                          </a:solidFill>
                          <a:latin typeface="Tw Cen MT" panose="020B0602020104020603" pitchFamily="34" charset="0"/>
                        </a:rPr>
                        <a:t>388.650$</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l-GR" sz="1500" b="0" dirty="0" smtClean="0">
                          <a:solidFill>
                            <a:schemeClr val="tx2"/>
                          </a:solidFill>
                          <a:latin typeface="Tw Cen MT" panose="020B0602020104020603" pitchFamily="34" charset="0"/>
                        </a:rPr>
                        <a:t>388.650$ -</a:t>
                      </a:r>
                      <a:r>
                        <a:rPr lang="el-GR" sz="1500" b="0" baseline="0" dirty="0" smtClean="0">
                          <a:solidFill>
                            <a:schemeClr val="tx2"/>
                          </a:solidFill>
                          <a:latin typeface="Tw Cen MT" panose="020B0602020104020603" pitchFamily="34" charset="0"/>
                        </a:rPr>
                        <a:t> 980$ - 1.290 = </a:t>
                      </a:r>
                      <a:r>
                        <a:rPr lang="el-GR" sz="1500" b="0" u="sng" dirty="0" smtClean="0">
                          <a:solidFill>
                            <a:schemeClr val="tx2"/>
                          </a:solidFill>
                          <a:latin typeface="Tw Cen MT" panose="020B0602020104020603" pitchFamily="34" charset="0"/>
                        </a:rPr>
                        <a:t>388.650$</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el-GR" sz="1500" b="0" u="sng" dirty="0" smtClean="0">
                        <a:solidFill>
                          <a:schemeClr val="tx2"/>
                        </a:solidFill>
                        <a:latin typeface="Tw Cen MT" panose="020B06020201040206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500" b="1" dirty="0" smtClean="0">
                          <a:solidFill>
                            <a:srgbClr val="C00000"/>
                          </a:solidFill>
                        </a:rPr>
                        <a:t>ΔΟΚΙΜΑΣΤΕ</a:t>
                      </a:r>
                      <a:r>
                        <a:rPr lang="el-GR" sz="1500" b="1" baseline="0" dirty="0" smtClean="0">
                          <a:solidFill>
                            <a:srgbClr val="C00000"/>
                          </a:solidFill>
                        </a:rPr>
                        <a:t> ΤΟ! ΣΑ7, Α12Α, , Α13Α, Α12Β, Α13Β</a:t>
                      </a:r>
                      <a:endParaRPr lang="en-US" sz="1500" b="0" u="sng" dirty="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232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76200"/>
            <a:ext cx="8229600" cy="990600"/>
          </a:xfrm>
        </p:spPr>
        <p:txBody>
          <a:bodyPr/>
          <a:lstStyle/>
          <a:p>
            <a:r>
              <a:rPr lang="el-GR" altLang="en-US" dirty="0" smtClean="0"/>
              <a:t>ΕΝΟΤΗΤΑ</a:t>
            </a:r>
            <a:r>
              <a:rPr lang="en-US" altLang="en-US" dirty="0" smtClean="0"/>
              <a:t> 3: </a:t>
            </a:r>
            <a:r>
              <a:rPr lang="el-GR" altLang="en-US" dirty="0" smtClean="0">
                <a:ea typeface="Arial Unicode MS" panose="020B0604020202020204" pitchFamily="34" charset="-128"/>
              </a:rPr>
              <a:t>ΕΠΙΧΕΙΡΗΜΑΤΙΚΕΣ </a:t>
            </a:r>
            <a:r>
              <a:rPr lang="el-GR" altLang="en-US" dirty="0">
                <a:ea typeface="Arial Unicode MS" panose="020B0604020202020204" pitchFamily="34" charset="-128"/>
              </a:rPr>
              <a:t>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Δ</a:t>
            </a:r>
            <a:r>
              <a:rPr lang="el-GR" altLang="en-US" dirty="0" smtClean="0">
                <a:latin typeface="Tw Cen MT" panose="020B0602020104020603" pitchFamily="34" charset="0"/>
                <a:cs typeface="Times New Roman" panose="02020603050405020304" pitchFamily="18" charset="0"/>
              </a:rPr>
              <a:t>ιοίκηση Ολικής </a:t>
            </a:r>
            <a:r>
              <a:rPr lang="el-GR" altLang="en-US" dirty="0">
                <a:latin typeface="Tw Cen MT" panose="020B0602020104020603" pitchFamily="34" charset="0"/>
                <a:cs typeface="Times New Roman" panose="02020603050405020304" pitchFamily="18" charset="0"/>
              </a:rPr>
              <a:t>Π</a:t>
            </a:r>
            <a:r>
              <a:rPr lang="el-GR" altLang="en-US" dirty="0" smtClean="0">
                <a:latin typeface="Tw Cen MT" panose="020B0602020104020603" pitchFamily="34" charset="0"/>
                <a:cs typeface="Times New Roman" panose="02020603050405020304" pitchFamily="18" charset="0"/>
              </a:rPr>
              <a:t>οιότητας</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Θεωρία των περιορισμών</a:t>
            </a:r>
            <a:endParaRPr lang="en-US"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Διοίκηση Κατά Δραστηριότητα</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Λητή λογιστική</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Προγραμματισμός</a:t>
            </a:r>
          </a:p>
          <a:p>
            <a:pPr>
              <a:buFont typeface="Wingdings" panose="05000000000000000000" pitchFamily="2" charset="2"/>
              <a:buChar char="§"/>
            </a:pPr>
            <a:r>
              <a:rPr lang="el-GR" dirty="0"/>
              <a:t>Εκτέλεση</a:t>
            </a:r>
            <a:endParaRPr lang="el-GR" altLang="en-US"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Αξιολόγηση</a:t>
            </a:r>
          </a:p>
          <a:p>
            <a:pPr>
              <a:buFont typeface="Wingdings" panose="05000000000000000000" pitchFamily="2" charset="2"/>
              <a:buChar char="§"/>
            </a:pPr>
            <a:r>
              <a:rPr lang="el-GR" altLang="en-US" dirty="0">
                <a:latin typeface="Tw Cen MT" panose="020B0602020104020603" pitchFamily="34" charset="0"/>
                <a:ea typeface="Arial Unicode MS" panose="020B0604020202020204" pitchFamily="34" charset="-128"/>
                <a:cs typeface="Times New Roman" panose="02020603050405020304" pitchFamily="18" charset="0"/>
              </a:rPr>
              <a:t>Επικοινωνία</a:t>
            </a:r>
          </a:p>
        </p:txBody>
      </p:sp>
      <p:sp>
        <p:nvSpPr>
          <p:cNvPr id="1003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76200"/>
            <a:ext cx="8382000" cy="990600"/>
          </a:xfrm>
        </p:spPr>
        <p:txBody>
          <a:bodyPr/>
          <a:lstStyle/>
          <a:p>
            <a:r>
              <a:rPr lang="el-GR" altLang="en-US" dirty="0">
                <a:ea typeface="Arial Unicode MS" panose="020B0604020202020204" pitchFamily="34" charset="-128"/>
              </a:rPr>
              <a:t>Εργαλεία Διοίκησης για Διαρκή Βελτίωση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Οι οργανισμοί που ακολουθούν τη </a:t>
            </a:r>
            <a:r>
              <a:rPr lang="el-GR" altLang="en-US" b="1" dirty="0" smtClean="0">
                <a:solidFill>
                  <a:srgbClr val="275CAE"/>
                </a:solidFill>
                <a:latin typeface="Tw Cen MT" panose="020B0602020104020603" pitchFamily="34" charset="0"/>
                <a:cs typeface="Times New Roman" panose="02020603050405020304" pitchFamily="18" charset="0"/>
              </a:rPr>
              <a:t>συνεχή βελτίωση </a:t>
            </a:r>
            <a:r>
              <a:rPr lang="el-GR" altLang="en-US" dirty="0" smtClean="0">
                <a:latin typeface="Tw Cen MT" panose="020B0602020104020603" pitchFamily="34" charset="0"/>
                <a:cs typeface="Times New Roman" panose="02020603050405020304" pitchFamily="18" charset="0"/>
              </a:rPr>
              <a:t>δεν </a:t>
            </a:r>
            <a:r>
              <a:rPr lang="el-GR" altLang="en-US" dirty="0">
                <a:latin typeface="Tw Cen MT" panose="020B0602020104020603" pitchFamily="34" charset="0"/>
                <a:cs typeface="Times New Roman" panose="02020603050405020304" pitchFamily="18" charset="0"/>
              </a:rPr>
              <a:t>είναι </a:t>
            </a:r>
            <a:r>
              <a:rPr lang="el-GR" altLang="en-US" dirty="0" smtClean="0">
                <a:latin typeface="Tw Cen MT" panose="020B0602020104020603" pitchFamily="34" charset="0"/>
                <a:cs typeface="Times New Roman" panose="02020603050405020304" pitchFamily="18" charset="0"/>
              </a:rPr>
              <a:t>ποτέ </a:t>
            </a:r>
            <a:r>
              <a:rPr lang="el-GR" altLang="en-US" dirty="0">
                <a:latin typeface="Tw Cen MT" panose="020B0602020104020603" pitchFamily="34" charset="0"/>
                <a:cs typeface="Times New Roman" panose="02020603050405020304" pitchFamily="18" charset="0"/>
              </a:rPr>
              <a:t>ικανοποιημένοι με αυτό που </a:t>
            </a:r>
            <a:r>
              <a:rPr lang="el-GR" altLang="en-US" dirty="0" smtClean="0">
                <a:latin typeface="Tw Cen MT" panose="020B0602020104020603" pitchFamily="34" charset="0"/>
                <a:cs typeface="Times New Roman" panose="02020603050405020304" pitchFamily="18" charset="0"/>
              </a:rPr>
              <a:t>έχουν</a:t>
            </a:r>
            <a:r>
              <a:rPr lang="en-US" altLang="en-US" dirty="0" smtClean="0">
                <a:latin typeface="Tw Cen MT" panose="020B0602020104020603" pitchFamily="34" charset="0"/>
                <a:cs typeface="Times New Roman" panose="02020603050405020304" pitchFamily="18" charset="0"/>
              </a:rPr>
              <a:t>.</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Αναζητούν συνεχώς βελτιωμένη ποιότητα και χαμηλότερο κόστος μέσω καλύτερων μεθόδων, προϊόντων, υπηρεσιών, διαδικασιών ή πόρων. </a:t>
            </a:r>
            <a:endParaRPr lang="el-GR"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Σε απάντηση αυτής της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αρχής/Στο πλαίσιο αυτής της λογικής,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προέκυψαν αρκετά σημαντικά εργαλεία διαχείρισης,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τα οποία περιγράφονται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στις επόμενες διαφάνειες.</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p:txBody>
      </p:sp>
      <p:sp>
        <p:nvSpPr>
          <p:cNvPr id="10137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l-GR" altLang="en-US" dirty="0"/>
              <a:t>Δ</a:t>
            </a:r>
            <a:r>
              <a:rPr lang="el-GR" altLang="en-US" dirty="0" smtClean="0"/>
              <a:t>ιοίκηση Ολικής Ποιότητας</a:t>
            </a:r>
            <a:endParaRPr lang="en-US" altLang="en-US" dirty="0" smtClean="0"/>
          </a:p>
        </p:txBody>
      </p:sp>
      <p:sp>
        <p:nvSpPr>
          <p:cNvPr id="3" name="Content Placeholder 2"/>
          <p:cNvSpPr>
            <a:spLocks noGrp="1"/>
          </p:cNvSpPr>
          <p:nvPr>
            <p:ph idx="1"/>
          </p:nvPr>
        </p:nvSpPr>
        <p:spPr>
          <a:xfrm>
            <a:off x="838200" y="12192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l-GR" altLang="en-US" sz="2400" b="1" dirty="0" smtClean="0">
                <a:solidFill>
                  <a:srgbClr val="275CAE"/>
                </a:solidFill>
                <a:latin typeface="Tw Cen MT" panose="020B0602020104020603" pitchFamily="34" charset="0"/>
                <a:cs typeface="Times New Roman" panose="02020603050405020304" pitchFamily="18" charset="0"/>
              </a:rPr>
              <a:t>διοίκηση ολικής ποιότητας </a:t>
            </a:r>
            <a:r>
              <a:rPr lang="en-US" altLang="en-US" sz="2400" b="1" dirty="0" smtClean="0">
                <a:solidFill>
                  <a:srgbClr val="275CAE"/>
                </a:solidFill>
                <a:latin typeface="Tw Cen MT" panose="020B0602020104020603" pitchFamily="34" charset="0"/>
                <a:cs typeface="Times New Roman" panose="02020603050405020304" pitchFamily="18" charset="0"/>
              </a:rPr>
              <a:t>(TQM) </a:t>
            </a:r>
            <a:r>
              <a:rPr lang="el-GR" altLang="en-US" sz="2400" dirty="0" smtClean="0">
                <a:latin typeface="Tw Cen MT" panose="020B0602020104020603" pitchFamily="34" charset="0"/>
                <a:cs typeface="Times New Roman" panose="02020603050405020304" pitchFamily="18" charset="0"/>
              </a:rPr>
              <a:t>απαιτεί </a:t>
            </a:r>
            <a:r>
              <a:rPr lang="el-GR" altLang="en-US" sz="2400" dirty="0">
                <a:latin typeface="Tw Cen MT" panose="020B0602020104020603" pitchFamily="34" charset="0"/>
                <a:cs typeface="Times New Roman" panose="02020603050405020304" pitchFamily="18" charset="0"/>
              </a:rPr>
              <a:t>όλα τα μέρη μιας επιχείρησης να επικεντρωθούν στην ποιότητα</a:t>
            </a:r>
            <a:r>
              <a:rPr lang="el-GR" altLang="en-US" sz="2400" dirty="0" smtClean="0">
                <a:latin typeface="Tw Cen MT" panose="020B0602020104020603" pitchFamily="34" charset="0"/>
                <a:cs typeface="Times New Roman" panose="02020603050405020304" pitchFamily="18" charset="0"/>
              </a:rPr>
              <a:t>.</a:t>
            </a:r>
            <a:endParaRPr lang="en-US" altLang="en-US" sz="2400" dirty="0" smtClean="0">
              <a:latin typeface="Tw Cen MT" panose="020B0602020104020603" pitchFamily="34" charset="0"/>
              <a:cs typeface="Times New Roman" panose="02020603050405020304" pitchFamily="18" charset="0"/>
            </a:endParaRP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Οι εργαζόμενοι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επιφορτισμένοι με την ευθύνη 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εντοπίζουν πιθανές αιτίες κακής ποιότητας, να χρησιμοποιούν αποτελεσματικά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αποδοτικά τους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πόρους για τη βελτίωση της ποιότητας και να μειώνουν το χρόνο που απαιτείται για την ολοκλήρωση μιας εργασίας ή την παροχή μιας υπηρεσίας.</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Για να προσδιοριστεί ο αντίκτυπος της κακής ποιότητας στα κέρδη, οι TQM μάνατζερ χρησιμοποιούν πληροφορίες για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κόστη ποιότητας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Τα κόστη ποιότητας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περιλαμβάνουν τόσο τα κόστη επίτευξης ποιότητας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(όπως τα κόστη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κατάρτισης/εκπαίδευσης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τα κόστη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ελέγχου)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όσο και τα κόστη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κακής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ποιότητας (όπως τα κόστη</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της επανεπεξεργασίας και του χειρισμού των παραπόνων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 πελατών.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24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l-GR" altLang="en-US" dirty="0">
                <a:ea typeface="Arial Unicode MS" panose="020B0604020202020204" pitchFamily="34" charset="-128"/>
              </a:rPr>
              <a:t>Θεωρία των Περιορισμών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Arial" panose="020B0604020202020204" pitchFamily="34" charset="0"/>
                <a:ea typeface="Arial Unicode MS" panose="020B0604020202020204" pitchFamily="34" charset="-128"/>
                <a:cs typeface="Times New Roman" panose="02020603050405020304" pitchFamily="18" charset="0"/>
              </a:rPr>
              <a:t>Σύμφωνα με τη </a:t>
            </a:r>
            <a:r>
              <a:rPr lang="el-GR" altLang="en-US" b="1" dirty="0" smtClean="0">
                <a:solidFill>
                  <a:srgbClr val="275CAE"/>
                </a:solidFill>
                <a:latin typeface="Tw Cen MT" panose="020B0602020104020603" pitchFamily="34" charset="0"/>
                <a:cs typeface="Times New Roman" panose="02020603050405020304" pitchFamily="18" charset="0"/>
              </a:rPr>
              <a:t>θεωρία των περιορισμών</a:t>
            </a:r>
            <a:r>
              <a:rPr lang="en-US" altLang="en-US" b="1" dirty="0" smtClean="0">
                <a:solidFill>
                  <a:srgbClr val="275CAE"/>
                </a:solidFill>
                <a:latin typeface="Tw Cen MT" panose="020B0602020104020603" pitchFamily="34" charset="0"/>
                <a:cs typeface="Times New Roman" panose="02020603050405020304" pitchFamily="18" charset="0"/>
              </a:rPr>
              <a:t> (TOC)</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οι περιοριστικοί </a:t>
            </a:r>
            <a:r>
              <a:rPr lang="el-GR" altLang="en-US" dirty="0">
                <a:latin typeface="Tw Cen MT" panose="020B0602020104020603" pitchFamily="34" charset="0"/>
                <a:cs typeface="Times New Roman" panose="02020603050405020304" pitchFamily="18" charset="0"/>
              </a:rPr>
              <a:t>παράγοντες ή </a:t>
            </a:r>
            <a:r>
              <a:rPr lang="el-GR" altLang="en-US" dirty="0" smtClean="0">
                <a:latin typeface="Tw Cen MT" panose="020B0602020104020603" pitchFamily="34" charset="0"/>
                <a:cs typeface="Times New Roman" panose="02020603050405020304" pitchFamily="18" charset="0"/>
              </a:rPr>
              <a:t>τα σημεία </a:t>
            </a:r>
            <a:r>
              <a:rPr lang="el-GR" altLang="en-US" dirty="0">
                <a:latin typeface="Tw Cen MT" panose="020B0602020104020603" pitchFamily="34" charset="0"/>
                <a:cs typeface="Times New Roman" panose="02020603050405020304" pitchFamily="18" charset="0"/>
              </a:rPr>
              <a:t>συμφόρησης, </a:t>
            </a:r>
            <a:r>
              <a:rPr lang="el-GR" altLang="en-US" dirty="0" smtClean="0">
                <a:latin typeface="Tw Cen MT" panose="020B0602020104020603" pitchFamily="34" charset="0"/>
                <a:cs typeface="Times New Roman" panose="02020603050405020304" pitchFamily="18" charset="0"/>
              </a:rPr>
              <a:t>συμβαίνουν/λαμβάνουν χώρα κατά τη διάρκεια της παραγωγής </a:t>
            </a:r>
            <a:r>
              <a:rPr lang="el-GR" altLang="en-US" dirty="0">
                <a:latin typeface="Tw Cen MT" panose="020B0602020104020603" pitchFamily="34" charset="0"/>
                <a:cs typeface="Times New Roman" panose="02020603050405020304" pitchFamily="18" charset="0"/>
              </a:rPr>
              <a:t>οποιουδήποτε προϊόντος ή </a:t>
            </a:r>
            <a:r>
              <a:rPr lang="el-GR" altLang="en-US" dirty="0" smtClean="0">
                <a:latin typeface="Tw Cen MT" panose="020B0602020104020603" pitchFamily="34" charset="0"/>
                <a:cs typeface="Times New Roman" panose="02020603050405020304" pitchFamily="18" charset="0"/>
              </a:rPr>
              <a:t>υπηρεσίας</a:t>
            </a:r>
            <a:r>
              <a:rPr lang="en-US" altLang="en-US" dirty="0" smtClean="0">
                <a:latin typeface="Tw Cen MT" panose="020B0602020104020603" pitchFamily="34" charset="0"/>
                <a:cs typeface="Times New Roman" panose="02020603050405020304" pitchFamily="18" charset="0"/>
              </a:rPr>
              <a:t>.</a:t>
            </a:r>
          </a:p>
          <a:p>
            <a:pPr lvl="1"/>
            <a:r>
              <a:rPr lang="el-GR" altLang="en-US" dirty="0">
                <a:latin typeface="Tw Cen MT" panose="020B0602020104020603" pitchFamily="34" charset="0"/>
                <a:ea typeface="Times New Roman" panose="02020603050405020304" pitchFamily="18" charset="0"/>
                <a:cs typeface="Times New Roman" panose="02020603050405020304" pitchFamily="18" charset="0"/>
              </a:rPr>
              <a:t>Μόλις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οι μάνατζερ αναγνωρίσουν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έναν τέτοιο περιορισμό, μπορούν να εστιάσουν την προσοχή και τους πόρους τους σε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αυτόν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και να επιτύχουν σημαντικές βελτιώσεις.</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TOC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βοηθά τους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μάνατζερ να θέτουν προτεραιότητες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για το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πώς να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ξοδεύουν το χρόνο και τους πόρους τους.</a:t>
            </a:r>
          </a:p>
        </p:txBody>
      </p:sp>
      <p:sp>
        <p:nvSpPr>
          <p:cNvPr id="1034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l-GR" altLang="en-US" dirty="0" smtClean="0"/>
              <a:t>Σύγκριση της </a:t>
            </a:r>
            <a:r>
              <a:rPr lang="en-US" altLang="en-US" dirty="0" smtClean="0"/>
              <a:t>ABM </a:t>
            </a:r>
            <a:r>
              <a:rPr lang="el-GR" altLang="en-US" dirty="0" smtClean="0"/>
              <a:t>και Λητές </a:t>
            </a:r>
            <a:r>
              <a:rPr lang="el-GR" altLang="en-US" dirty="0"/>
              <a:t>Λ</a:t>
            </a:r>
            <a:r>
              <a:rPr lang="el-GR" altLang="en-US" dirty="0" smtClean="0"/>
              <a:t>ειτουργίες</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1 από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n-US" altLang="en-US" sz="2400" dirty="0" smtClean="0">
                <a:latin typeface="Tw Cen MT" panose="020B0602020104020603" pitchFamily="34" charset="0"/>
                <a:cs typeface="Times New Roman" panose="02020603050405020304" pitchFamily="18" charset="0"/>
              </a:rPr>
              <a:t>ABM </a:t>
            </a:r>
            <a:r>
              <a:rPr lang="el-GR" altLang="en-US" sz="2400" dirty="0" smtClean="0">
                <a:latin typeface="Tw Cen MT" panose="020B0602020104020603" pitchFamily="34" charset="0"/>
                <a:cs typeface="Times New Roman" panose="02020603050405020304" pitchFamily="18" charset="0"/>
              </a:rPr>
              <a:t>και οι λητές λειτουργίες</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Arial" panose="020B0604020202020204" pitchFamily="34" charset="0"/>
                <a:ea typeface="Arial Unicode MS" panose="020B0604020202020204" pitchFamily="34" charset="-128"/>
                <a:cs typeface="Times New Roman" panose="02020603050405020304" pitchFamily="18" charset="0"/>
              </a:rPr>
              <a:t>παρουσιάζουν πολλά </a:t>
            </a:r>
            <a:r>
              <a:rPr lang="el-GR" altLang="en-US" sz="2400" dirty="0">
                <a:latin typeface="Arial" panose="020B0604020202020204" pitchFamily="34" charset="0"/>
                <a:ea typeface="Arial Unicode MS" panose="020B0604020202020204" pitchFamily="34" charset="-128"/>
                <a:cs typeface="Times New Roman" panose="02020603050405020304" pitchFamily="18" charset="0"/>
              </a:rPr>
              <a:t>κοινά σημεία ως </a:t>
            </a:r>
            <a:r>
              <a:rPr lang="el-GR" altLang="en-US" sz="2400" dirty="0" smtClean="0">
                <a:latin typeface="Tw Cen MT" panose="020B0602020104020603" pitchFamily="34" charset="0"/>
                <a:cs typeface="Times New Roman" panose="02020603050405020304" pitchFamily="18" charset="0"/>
              </a:rPr>
              <a:t>συστήματα με βάση την αξία</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οι δύο αναλύουν τις διαδικασίες και προσδιορίζουν τις δραστηριότητες προστιθέμενης αξίας και μη προστιθέμενης αξίας.</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οι δύο επιδιώκουν την εξάλειψη 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απωλειών και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 μείωση των δραστηριοτήτων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προστιθέμενης αξίας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προκειμένου να επιτύχουν βελτίωση της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ποιότητας των προϊόντων ή των υπηρεσιών, τη μείωση του κόστους και τη βελτίωση της αποδοτικότητας και της παραγωγικότητας ενός οργανισμού.</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οι δύο βελτιώνουν την ποιότητα των πληροφοριών που χρησιμοποιούν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 ώστε να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λαμβάνουν αποφάσεις σχετικά με την προσφορά, την τιμολόγηση, τις σειρές προϊόντων και την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εργασία τρίτων.</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44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l-GR" altLang="en-US" dirty="0"/>
              <a:t>Σύγκριση της </a:t>
            </a:r>
            <a:r>
              <a:rPr lang="en-US" altLang="en-US" dirty="0"/>
              <a:t>ABM </a:t>
            </a:r>
            <a:r>
              <a:rPr lang="el-GR" altLang="en-US" dirty="0"/>
              <a:t>και Λητές Λειτουργίες</a:t>
            </a:r>
            <a:r>
              <a:rPr lang="en-US" altLang="en-US" dirty="0" smtClean="0"/>
              <a:t/>
            </a:r>
            <a:br>
              <a:rPr lang="en-US" altLang="en-US" dirty="0" smtClean="0"/>
            </a:br>
            <a:r>
              <a:rPr lang="en-US" altLang="en-US" sz="1800" dirty="0" smtClean="0"/>
              <a:t>(</a:t>
            </a:r>
            <a:r>
              <a:rPr lang="el-GR" altLang="en-US" sz="1800" dirty="0" smtClean="0"/>
              <a:t>διαφάνεια</a:t>
            </a:r>
            <a:r>
              <a:rPr lang="en-US" altLang="en-US" sz="1800" dirty="0" smtClean="0"/>
              <a:t> </a:t>
            </a:r>
            <a:r>
              <a:rPr lang="el-GR" altLang="en-US" sz="1800" dirty="0" smtClean="0"/>
              <a:t>2 από 2)</a:t>
            </a:r>
            <a:endParaRPr lang="en-US" altLang="en-US" sz="1800" dirty="0" smtClean="0"/>
          </a:p>
        </p:txBody>
      </p:sp>
      <p:sp>
        <p:nvSpPr>
          <p:cNvPr id="3" name="Content Placeholder 2"/>
          <p:cNvSpPr>
            <a:spLocks noGrp="1"/>
          </p:cNvSpPr>
          <p:nvPr>
            <p:ph idx="1"/>
          </p:nvPr>
        </p:nvSpPr>
        <p:spPr>
          <a:xfrm>
            <a:off x="762000" y="1219200"/>
            <a:ext cx="7696200" cy="4343400"/>
          </a:xfrm>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Τα δύο συστήματα διαφέρουν ως προς </a:t>
            </a:r>
            <a:r>
              <a:rPr lang="el-GR" altLang="en-US" sz="2400" dirty="0" smtClean="0">
                <a:latin typeface="Tw Cen MT" panose="020B0602020104020603" pitchFamily="34" charset="0"/>
                <a:cs typeface="Times New Roman" panose="02020603050405020304" pitchFamily="18" charset="0"/>
              </a:rPr>
              <a:t>τις μεθόδους κοστολόγησης και καταλογισμού του κόστους</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 εργαλείο της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ABM,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ABC,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υπολογίζει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 κόστος</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 προϊόντος ή υπηρεσίας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μέσω της χρήσης οδηγού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να προσθέτει τα έμμεσα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παραγωγής στα αντικείμενα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λητή λειτουργία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χρησιμοποιεί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JIT </a:t>
            </a:r>
            <a:r>
              <a:rPr lang="el-GR" altLang="en-US" sz="2000" dirty="0">
                <a:latin typeface="Arial" panose="020B0604020202020204" pitchFamily="34" charset="0"/>
                <a:ea typeface="Times New Roman" panose="02020603050405020304" pitchFamily="18" charset="0"/>
                <a:cs typeface="Times New Roman" panose="02020603050405020304" pitchFamily="18" charset="0"/>
              </a:rPr>
              <a:t>αναδιοργανώνει πολλές δραστηριότητες ώστε να πραγματοποιούνται εντός </a:t>
            </a:r>
            <a:r>
              <a:rPr lang="el-GR" altLang="en-US" sz="2000" dirty="0" smtClean="0">
                <a:latin typeface="Arial" panose="020B0604020202020204" pitchFamily="34" charset="0"/>
                <a:ea typeface="Times New Roman" panose="02020603050405020304" pitchFamily="18" charset="0"/>
                <a:cs typeface="Times New Roman" panose="02020603050405020304" pitchFamily="18" charset="0"/>
              </a:rPr>
              <a:t>των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υποτμημάτων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 κόστη αυτών των δραστηριοτήτων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μετατρέπονται σε άμεσο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κόστος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του υποτμήματος και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των προϊόντων που παράγονται σε αυτό το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υποτμήμα.</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επόμενη διαφάνεια συνοψίζει τα χαρακτηριστικά των λειτουργιών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της ΑΒΜ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και της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λητής λειτουργίας</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Μια εταιρεία μπορεί να χρησιμοποιήσει τόσο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την ABM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όσο και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τη λητή λειτουργία.</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54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l-GR" altLang="en-US" dirty="0" smtClean="0"/>
              <a:t>Σύγκριση της </a:t>
            </a:r>
            <a:r>
              <a:rPr altLang="en-US" dirty="0" smtClean="0"/>
              <a:t>ABM </a:t>
            </a:r>
            <a:r>
              <a:rPr lang="el-GR" altLang="en-US" dirty="0" smtClean="0"/>
              <a:t>και των Λητών Λειτουργιών</a:t>
            </a:r>
            <a:endParaRPr altLang="en-US" dirty="0"/>
          </a:p>
        </p:txBody>
      </p:sp>
      <p:sp>
        <p:nvSpPr>
          <p:cNvPr id="10649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00642914"/>
              </p:ext>
            </p:extLst>
          </p:nvPr>
        </p:nvGraphicFramePr>
        <p:xfrm>
          <a:off x="381001" y="1295401"/>
          <a:ext cx="8458201" cy="4251513"/>
        </p:xfrm>
        <a:graphic>
          <a:graphicData uri="http://schemas.openxmlformats.org/drawingml/2006/table">
            <a:tbl>
              <a:tblPr firstRow="1" bandRow="1">
                <a:tableStyleId>{5940675A-B579-460E-94D1-54222C63F5DA}</a:tableStyleId>
              </a:tblPr>
              <a:tblGrid>
                <a:gridCol w="2743199"/>
                <a:gridCol w="2743200"/>
                <a:gridCol w="2971802"/>
              </a:tblGrid>
              <a:tr h="479098">
                <a:tc>
                  <a:txBody>
                    <a:bodyPr/>
                    <a:lstStyle/>
                    <a:p>
                      <a:endParaRPr lang="en-US" sz="12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200" b="1" dirty="0" smtClean="0">
                          <a:solidFill>
                            <a:schemeClr val="tx2"/>
                          </a:solidFill>
                        </a:rPr>
                        <a:t>Διοίκηση Κατά Δραστηριότητα</a:t>
                      </a:r>
                      <a:endParaRPr lang="en-US" sz="12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200" b="1" dirty="0" smtClean="0">
                          <a:solidFill>
                            <a:schemeClr val="tx2"/>
                          </a:solidFill>
                        </a:rPr>
                        <a:t>Λητές Λειτουργίες</a:t>
                      </a:r>
                      <a:endParaRPr lang="en-US" sz="1200" b="1"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8925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2"/>
                          </a:solidFill>
                          <a:effectLst/>
                          <a:latin typeface="+mn-lt"/>
                          <a:ea typeface="+mn-ea"/>
                          <a:cs typeface="+mn-cs"/>
                        </a:rPr>
                        <a:t>Πρωταρχικός σκοπός</a:t>
                      </a: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Η εξάλειψη ή η μείωση των δραστηριοτήτων μη προστιθέμενης αξίας</a:t>
                      </a: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Η εξάλειψη ή η μείωση των απωλειών σε όλες τις πτυχές μιας επιχείρησης, συμπεριλαμβανομένων των διαδικασιών και των προϊόντων ή υπηρεσιών της</a:t>
                      </a: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295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2"/>
                          </a:solidFill>
                          <a:effectLst/>
                          <a:latin typeface="+mn-lt"/>
                          <a:ea typeface="+mn-ea"/>
                          <a:cs typeface="+mn-cs"/>
                        </a:rPr>
                        <a:t>Καταλογισμός κόστους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Χρησιμοποιεί την ABC για να καταλογίσει τα γενικά βιομηχανικά έξοδα στο προϊόν χρησιμοποιώντας τους κατάλληλους οδηγούς κόστους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Χρησιμοποιεί το JIT και αναδιοργανώνει τις δραστηριότητες παραγωγής σε υποτμήματα. Τα γενικά βιομηχανικά έξοδα που πραγματοποιούνται στο υποτμήματα καθίστανται άμεσα κόστη των προϊόντων του υποτμήματος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61554">
                <a:tc>
                  <a:txBody>
                    <a:bodyPr/>
                    <a:lstStyle/>
                    <a:p>
                      <a:r>
                        <a:rPr lang="el-GR" sz="1200" kern="1200" dirty="0" smtClean="0">
                          <a:solidFill>
                            <a:schemeClr val="tx2"/>
                          </a:solidFill>
                          <a:effectLst/>
                          <a:latin typeface="+mn-lt"/>
                          <a:ea typeface="+mn-ea"/>
                          <a:cs typeface="+mn-cs"/>
                        </a:rPr>
                        <a:t>Μέθοδος κοστολόγησης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Ενοποιεί την</a:t>
                      </a:r>
                      <a:r>
                        <a:rPr lang="el-GR" sz="1200" baseline="0" dirty="0" smtClean="0">
                          <a:solidFill>
                            <a:schemeClr val="tx2"/>
                          </a:solidFill>
                        </a:rPr>
                        <a:t> </a:t>
                      </a:r>
                      <a:r>
                        <a:rPr lang="el-GR" sz="1200" dirty="0" smtClean="0">
                          <a:solidFill>
                            <a:schemeClr val="tx2"/>
                          </a:solidFill>
                        </a:rPr>
                        <a:t>ABC με την παραγγελία ή με τη διαδικασία κοστολόγησης προκειμένου να υπολογιστούν τα κόστη προϊόντος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Μπορεί να χρησιμοποιήσει την κοστολόγηση αντίθετης ροής προκειμένου να υπολογίσει τα κόστη προϊόντος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61554">
                <a:tc>
                  <a:txBody>
                    <a:bodyPr/>
                    <a:lstStyle/>
                    <a:p>
                      <a:r>
                        <a:rPr lang="el-GR" sz="1200" kern="1200" dirty="0" smtClean="0">
                          <a:solidFill>
                            <a:schemeClr val="tx2"/>
                          </a:solidFill>
                          <a:effectLst/>
                          <a:latin typeface="+mn-lt"/>
                          <a:ea typeface="+mn-ea"/>
                          <a:cs typeface="+mn-cs"/>
                        </a:rPr>
                        <a:t>Περιορισμός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Η</a:t>
                      </a:r>
                      <a:r>
                        <a:rPr lang="el-GR" sz="1200" baseline="0" dirty="0" smtClean="0">
                          <a:solidFill>
                            <a:schemeClr val="tx2"/>
                          </a:solidFill>
                        </a:rPr>
                        <a:t> </a:t>
                      </a:r>
                      <a:r>
                        <a:rPr lang="el-GR" sz="1200" dirty="0" smtClean="0">
                          <a:solidFill>
                            <a:schemeClr val="tx2"/>
                          </a:solidFill>
                        </a:rPr>
                        <a:t>ABC δύναται να συνεπάγεται με κοστοβόρα</a:t>
                      </a:r>
                      <a:r>
                        <a:rPr lang="el-GR" sz="1200" baseline="0" dirty="0" smtClean="0">
                          <a:solidFill>
                            <a:schemeClr val="tx2"/>
                          </a:solidFill>
                        </a:rPr>
                        <a:t> </a:t>
                      </a:r>
                      <a:r>
                        <a:rPr lang="el-GR" sz="1200" dirty="0" smtClean="0">
                          <a:solidFill>
                            <a:schemeClr val="tx2"/>
                          </a:solidFill>
                        </a:rPr>
                        <a:t>συλλογή δεδομένων και πολύπλοκες κατανομές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200" dirty="0" smtClean="0">
                          <a:solidFill>
                            <a:schemeClr val="tx2"/>
                          </a:solidFill>
                        </a:rPr>
                        <a:t>Απαιτεί από τη διοίκηση να σκέφτεται διαφορετικά και να χρησιμοποιεί διαφορετικά μέτρα απόδοσης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l-GR" altLang="en-US" dirty="0" smtClean="0"/>
              <a:t>Διαχείριση/Διοίκηση με Βάση την Αξία </a:t>
            </a:r>
            <a:r>
              <a:rPr lang="el-GR" altLang="en-US" dirty="0"/>
              <a:t>και </a:t>
            </a:r>
            <a:r>
              <a:rPr lang="el-GR" altLang="en-US" dirty="0" smtClean="0"/>
              <a:t>Έλεγχος Κόστους</a:t>
            </a:r>
            <a:endParaRPr lang="el-GR" altLang="en-US" dirty="0"/>
          </a:p>
        </p:txBody>
      </p:sp>
      <p:sp>
        <p:nvSpPr>
          <p:cNvPr id="10752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
        <p:nvSpPr>
          <p:cNvPr id="3" name="TextBox 2"/>
          <p:cNvSpPr txBox="1"/>
          <p:nvPr/>
        </p:nvSpPr>
        <p:spPr>
          <a:xfrm>
            <a:off x="762000" y="1371600"/>
            <a:ext cx="7924800" cy="1015663"/>
          </a:xfrm>
          <a:prstGeom prst="rect">
            <a:avLst/>
          </a:prstGeom>
          <a:noFill/>
        </p:spPr>
        <p:txBody>
          <a:bodyPr>
            <a:spAutoFit/>
          </a:bodyPr>
          <a:lstStyle/>
          <a:p>
            <a:pPr>
              <a:defRPr/>
            </a:pPr>
            <a:r>
              <a:rPr lang="el-GR" sz="2000" dirty="0">
                <a:solidFill>
                  <a:schemeClr val="accent4"/>
                </a:solidFill>
                <a:latin typeface="Tw Cen MT"/>
                <a:ea typeface="ＭＳ Ｐゴシック" charset="0"/>
                <a:cs typeface="Tw Cen MT"/>
              </a:rPr>
              <a:t>Το παρακάτω γράφημα συνοψίζει </a:t>
            </a:r>
            <a:r>
              <a:rPr lang="el-GR" sz="2000" dirty="0" smtClean="0">
                <a:solidFill>
                  <a:schemeClr val="accent4"/>
                </a:solidFill>
                <a:latin typeface="Tw Cen MT"/>
                <a:ea typeface="ＭＳ Ｐゴシック" charset="0"/>
                <a:cs typeface="Tw Cen MT"/>
              </a:rPr>
              <a:t>τα βήματα που καλούνται να λάβουν οι μανατζέρ κατά τη διάρκεια της διαδικασίας </a:t>
            </a:r>
            <a:r>
              <a:rPr lang="el-GR" sz="2000" dirty="0">
                <a:solidFill>
                  <a:schemeClr val="accent4"/>
                </a:solidFill>
                <a:latin typeface="Tw Cen MT"/>
                <a:ea typeface="ＭＳ Ｐゴシック" charset="0"/>
                <a:cs typeface="Tw Cen MT"/>
              </a:rPr>
              <a:t>διαχείρισης </a:t>
            </a:r>
            <a:r>
              <a:rPr lang="el-GR" sz="2000" dirty="0" smtClean="0">
                <a:solidFill>
                  <a:schemeClr val="accent4"/>
                </a:solidFill>
                <a:latin typeface="Tw Cen MT"/>
                <a:ea typeface="ＭＳ Ｐゴシック" charset="0"/>
                <a:cs typeface="Tw Cen MT"/>
              </a:rPr>
              <a:t>προκειμένου να διαχειριστούν την αξία και τα κόστη ελέγχου</a:t>
            </a:r>
            <a:r>
              <a:rPr lang="el-GR" sz="2000" dirty="0">
                <a:solidFill>
                  <a:schemeClr val="accent4"/>
                </a:solidFill>
                <a:latin typeface="Tw Cen MT"/>
                <a:ea typeface="ＭＳ Ｐゴシック" charset="0"/>
                <a:cs typeface="Tw Cen MT"/>
              </a:rPr>
              <a:t>.</a:t>
            </a:r>
          </a:p>
        </p:txBody>
      </p:sp>
      <p:graphicFrame>
        <p:nvGraphicFramePr>
          <p:cNvPr id="2" name="Table 1"/>
          <p:cNvGraphicFramePr>
            <a:graphicFrameLocks noGrp="1"/>
          </p:cNvGraphicFramePr>
          <p:nvPr>
            <p:extLst>
              <p:ext uri="{D42A27DB-BD31-4B8C-83A1-F6EECF244321}">
                <p14:modId xmlns:p14="http://schemas.microsoft.com/office/powerpoint/2010/main" val="603060121"/>
              </p:ext>
            </p:extLst>
          </p:nvPr>
        </p:nvGraphicFramePr>
        <p:xfrm>
          <a:off x="304800" y="2514600"/>
          <a:ext cx="8534400" cy="367284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000" b="1" dirty="0" smtClean="0">
                          <a:solidFill>
                            <a:sysClr val="windowText" lastClr="000000"/>
                          </a:solidFill>
                        </a:rPr>
                        <a:t>Προγραμματισμός</a:t>
                      </a:r>
                      <a:endParaRPr lang="el-GR" altLang="en-US" sz="10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000" b="1" dirty="0" smtClean="0">
                          <a:solidFill>
                            <a:sysClr val="windowText" lastClr="000000"/>
                          </a:solidFill>
                        </a:rPr>
                        <a:t>Εκτέλεση</a:t>
                      </a:r>
                      <a:endParaRPr lang="en-US" sz="1000" b="1" dirty="0">
                        <a:solidFill>
                          <a:sysClr val="windowText" lastClr="000000"/>
                        </a:solidFill>
                      </a:endParaRPr>
                    </a:p>
                  </a:txBody>
                  <a:tcPr/>
                </a:tc>
                <a:tc>
                  <a:txBody>
                    <a:bodyPr/>
                    <a:lstStyle/>
                    <a:p>
                      <a:pPr algn="ctr"/>
                      <a:r>
                        <a:rPr lang="el-GR" altLang="en-US" sz="1000" b="1" dirty="0" smtClean="0">
                          <a:solidFill>
                            <a:sysClr val="windowText" lastClr="000000"/>
                          </a:solidFill>
                        </a:rPr>
                        <a:t>Αξιολόγηση</a:t>
                      </a:r>
                      <a:endParaRPr lang="en-US" sz="1000" b="1" dirty="0">
                        <a:solidFill>
                          <a:sysClr val="windowText" lastClr="000000"/>
                        </a:solidFill>
                      </a:endParaRPr>
                    </a:p>
                  </a:txBody>
                  <a:tcPr/>
                </a:tc>
                <a:tc>
                  <a:txBody>
                    <a:bodyPr/>
                    <a:lstStyle/>
                    <a:p>
                      <a:pPr algn="ctr"/>
                      <a:r>
                        <a:rPr lang="el-GR" altLang="en-US" sz="1000" b="1" dirty="0" smtClean="0">
                          <a:solidFill>
                            <a:sysClr val="windowText" lastClr="000000"/>
                          </a:solidFill>
                        </a:rPr>
                        <a:t>Επικοινωνία</a:t>
                      </a:r>
                      <a:endParaRPr lang="en-US" sz="100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000" dirty="0" smtClean="0">
                          <a:solidFill>
                            <a:sysClr val="windowText" lastClr="000000"/>
                          </a:solidFill>
                        </a:rPr>
                        <a:t>Προσδιορισμός δραστηριοτήτων που προσθέτουν αξία σε προϊόντα και υπηρεσίες</a:t>
                      </a:r>
                    </a:p>
                    <a:p>
                      <a:pPr marL="171450" indent="-171450">
                        <a:buFont typeface="Arial" panose="020B0604020202020204" pitchFamily="34" charset="0"/>
                        <a:buChar char="•"/>
                      </a:pPr>
                      <a:r>
                        <a:rPr lang="el-GR" sz="1000" dirty="0" smtClean="0">
                          <a:solidFill>
                            <a:sysClr val="windowText" lastClr="000000"/>
                          </a:solidFill>
                        </a:rPr>
                        <a:t>Προσδιορισμός των απαραίτητων πόρων για την πραγματοποίηση δραστηριοτήτων προστιθέμενης αξίας</a:t>
                      </a:r>
                    </a:p>
                    <a:p>
                      <a:pPr marL="171450" indent="-171450">
                        <a:buFont typeface="Arial" panose="020B0604020202020204" pitchFamily="34" charset="0"/>
                        <a:buChar char="•"/>
                      </a:pPr>
                      <a:r>
                        <a:rPr lang="el-GR" sz="1000" dirty="0" smtClean="0">
                          <a:solidFill>
                            <a:sysClr val="windowText" lastClr="000000"/>
                          </a:solidFill>
                        </a:rPr>
                        <a:t>Διεξαγωγή ανάλυσης αξίας της διαδικασίας των τρεχουσών δραστηριοτήτων της επιχείρησης για τον εντοπισμό ευκαιριών βελτίωσης</a:t>
                      </a:r>
                    </a:p>
                    <a:p>
                      <a:pPr marL="171450" indent="-171450">
                        <a:buFont typeface="Arial" panose="020B0604020202020204" pitchFamily="34" charset="0"/>
                        <a:buChar char="•"/>
                      </a:pPr>
                      <a:r>
                        <a:rPr lang="el-GR" sz="1000" dirty="0" smtClean="0">
                          <a:solidFill>
                            <a:sysClr val="windowText" lastClr="000000"/>
                          </a:solidFill>
                        </a:rPr>
                        <a:t>Ανάπτυξη επιχειρηματικού σχεδίου που επικεντρώνεται σε προϊόντα και υπηρεσίες με αυξημένη αξία, όπου οι</a:t>
                      </a:r>
                      <a:r>
                        <a:rPr lang="el-GR" sz="1000" baseline="0" dirty="0" smtClean="0">
                          <a:solidFill>
                            <a:sysClr val="windowText" lastClr="000000"/>
                          </a:solidFill>
                        </a:rPr>
                        <a:t> απώλειες </a:t>
                      </a:r>
                      <a:r>
                        <a:rPr lang="el-GR" sz="1000" dirty="0" smtClean="0">
                          <a:solidFill>
                            <a:sysClr val="windowText" lastClr="000000"/>
                          </a:solidFill>
                        </a:rPr>
                        <a:t>εξαλείφονται</a:t>
                      </a:r>
                    </a:p>
                    <a:p>
                      <a:pPr marL="171450" indent="-171450">
                        <a:buFont typeface="Arial" panose="020B0604020202020204" pitchFamily="34" charset="0"/>
                        <a:buChar char="•"/>
                      </a:pPr>
                      <a:r>
                        <a:rPr lang="el-GR" sz="1000" dirty="0" smtClean="0">
                          <a:solidFill>
                            <a:sysClr val="windowText" lastClr="000000"/>
                          </a:solidFill>
                        </a:rPr>
                        <a:t>Καθορισμός στόχων αξίας και απωλειών, καθώς και επιλογή βασικών δεικτών απόδοσης επιτυχίας</a:t>
                      </a:r>
                      <a:endParaRPr lang="en-US" sz="1000" dirty="0">
                        <a:solidFill>
                          <a:sysClr val="windowText" lastClr="000000"/>
                        </a:solidFill>
                      </a:endParaRPr>
                    </a:p>
                  </a:txBody>
                  <a:tcPr/>
                </a:tc>
                <a:tc>
                  <a:txBody>
                    <a:bodyPr/>
                    <a:lstStyle/>
                    <a:p>
                      <a:pPr marL="171450" indent="-171450">
                        <a:buFont typeface="Arial" panose="020B0604020202020204" pitchFamily="34" charset="0"/>
                        <a:buChar char="•"/>
                      </a:pPr>
                      <a:r>
                        <a:rPr lang="el-GR" sz="1000" dirty="0" smtClean="0">
                          <a:solidFill>
                            <a:sysClr val="windowText" lastClr="000000"/>
                          </a:solidFill>
                        </a:rPr>
                        <a:t>Εφαρμογή σχεδίου για την επίτευξη στόχων</a:t>
                      </a:r>
                    </a:p>
                    <a:p>
                      <a:pPr marL="171450" indent="-171450">
                        <a:buFont typeface="Arial" panose="020B0604020202020204" pitchFamily="34" charset="0"/>
                        <a:buChar char="•"/>
                      </a:pPr>
                      <a:r>
                        <a:rPr lang="el-GR" sz="1000" dirty="0" smtClean="0">
                          <a:solidFill>
                            <a:sysClr val="windowText" lastClr="000000"/>
                          </a:solidFill>
                        </a:rPr>
                        <a:t>Μέτρηση απόδοσης της αλυσίδας αξίας και της αλυσίδας εφοδιασμού</a:t>
                      </a:r>
                    </a:p>
                    <a:p>
                      <a:pPr marL="171450" indent="-171450">
                        <a:buFont typeface="Arial" panose="020B0604020202020204" pitchFamily="34" charset="0"/>
                        <a:buChar char="•"/>
                      </a:pPr>
                      <a:r>
                        <a:rPr lang="el-GR" sz="1000" dirty="0" smtClean="0">
                          <a:solidFill>
                            <a:sysClr val="windowText" lastClr="000000"/>
                          </a:solidFill>
                        </a:rPr>
                        <a:t>Εξάλειψη των απωλειώνσε προϊόντα και επιχειρηματικές διαδικασίες</a:t>
                      </a:r>
                      <a:endParaRPr lang="en-US" sz="1000" dirty="0">
                        <a:solidFill>
                          <a:sysClr val="windowText" lastClr="000000"/>
                        </a:solidFill>
                      </a:endParaRPr>
                    </a:p>
                  </a:txBody>
                  <a:tcPr/>
                </a:tc>
                <a:tc>
                  <a:txBody>
                    <a:bodyPr/>
                    <a:lstStyle/>
                    <a:p>
                      <a:pPr marL="171450" indent="-171450">
                        <a:buFont typeface="Arial" panose="020B0604020202020204" pitchFamily="34" charset="0"/>
                        <a:buChar char="•"/>
                      </a:pPr>
                      <a:r>
                        <a:rPr lang="el-GR" sz="1000" dirty="0" smtClean="0">
                          <a:solidFill>
                            <a:sysClr val="windowText" lastClr="000000"/>
                          </a:solidFill>
                        </a:rPr>
                        <a:t>Αξιολόγηση</a:t>
                      </a:r>
                      <a:r>
                        <a:rPr lang="el-GR" sz="1000" baseline="0" dirty="0" smtClean="0">
                          <a:solidFill>
                            <a:sysClr val="windowText" lastClr="000000"/>
                          </a:solidFill>
                        </a:rPr>
                        <a:t> επίτευξης των στόχων ως προς τη βελτίωση της αξίας και της εξάλειψης των απωλειών</a:t>
                      </a:r>
                    </a:p>
                    <a:p>
                      <a:pPr marL="171450" indent="-171450">
                        <a:buFont typeface="Arial" panose="020B0604020202020204" pitchFamily="34" charset="0"/>
                        <a:buChar char="•"/>
                      </a:pPr>
                      <a:r>
                        <a:rPr lang="el-GR" sz="1000" dirty="0" smtClean="0">
                          <a:solidFill>
                            <a:sysClr val="windowText" lastClr="000000"/>
                          </a:solidFill>
                        </a:rPr>
                        <a:t>Αναθεώρηση του επιχειρηματικού</a:t>
                      </a:r>
                      <a:r>
                        <a:rPr lang="el-GR" sz="1000" baseline="0" dirty="0" smtClean="0">
                          <a:solidFill>
                            <a:sysClr val="windowText" lastClr="000000"/>
                          </a:solidFill>
                        </a:rPr>
                        <a:t> </a:t>
                      </a:r>
                      <a:r>
                        <a:rPr lang="el-GR" sz="1000" dirty="0" smtClean="0">
                          <a:solidFill>
                            <a:sysClr val="windowText" lastClr="000000"/>
                          </a:solidFill>
                        </a:rPr>
                        <a:t>σχεδίου ως αποτέλεσμα της ανάλυσης διαχείρισης</a:t>
                      </a:r>
                      <a:endParaRPr lang="en-US" sz="1000" dirty="0">
                        <a:solidFill>
                          <a:sysClr val="windowText" lastClr="000000"/>
                        </a:solidFill>
                      </a:endParaRPr>
                    </a:p>
                  </a:txBody>
                  <a:tcPr/>
                </a:tc>
                <a:tc>
                  <a:txBody>
                    <a:bodyPr/>
                    <a:lstStyle/>
                    <a:p>
                      <a:pPr marL="171450" indent="-171450">
                        <a:buFont typeface="Arial" panose="020B0604020202020204" pitchFamily="34" charset="0"/>
                        <a:buChar char="•"/>
                      </a:pPr>
                      <a:r>
                        <a:rPr lang="el-GR" sz="1000" dirty="0" smtClean="0">
                          <a:solidFill>
                            <a:sysClr val="windowText" lastClr="000000"/>
                          </a:solidFill>
                        </a:rPr>
                        <a:t>Προετοιμασία εξωτερικών αναφορών που συνοψίζουν την απόδοση</a:t>
                      </a:r>
                    </a:p>
                    <a:p>
                      <a:pPr marL="171450" indent="-171450">
                        <a:buFont typeface="Arial" panose="020B0604020202020204" pitchFamily="34" charset="0"/>
                        <a:buChar char="•"/>
                      </a:pPr>
                      <a:r>
                        <a:rPr lang="el-GR" sz="1000" dirty="0" smtClean="0">
                          <a:solidFill>
                            <a:sysClr val="windowText" lastClr="000000"/>
                          </a:solidFill>
                        </a:rPr>
                        <a:t>Προετοιμασία αναφορών εσωτερικού προγραμματισμού, απόδοσης και ανάλυσης</a:t>
                      </a:r>
                      <a:endParaRPr lang="en-US" sz="10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ΤΟ!</a:t>
            </a:r>
            <a:endParaRPr lang="en-US" sz="3200" b="1" dirty="0">
              <a:solidFill>
                <a:srgbClr val="CC66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7065009"/>
              </p:ext>
            </p:extLst>
          </p:nvPr>
        </p:nvGraphicFramePr>
        <p:xfrm>
          <a:off x="0" y="1981200"/>
          <a:ext cx="9144000" cy="3840956"/>
        </p:xfrm>
        <a:graphic>
          <a:graphicData uri="http://schemas.openxmlformats.org/drawingml/2006/table">
            <a:tbl>
              <a:tblPr firstRow="1" bandRow="1">
                <a:tableStyleId>{2D5ABB26-0587-4C30-8999-92F81FD0307C}</a:tableStyleId>
              </a:tblPr>
              <a:tblGrid>
                <a:gridCol w="7543800"/>
                <a:gridCol w="1600200"/>
              </a:tblGrid>
              <a:tr h="381000">
                <a:tc rowSpan="2">
                  <a:txBody>
                    <a:bodyPr/>
                    <a:lstStyle/>
                    <a:p>
                      <a:r>
                        <a:rPr lang="el-GR" sz="1200" baseline="0" dirty="0" smtClean="0">
                          <a:solidFill>
                            <a:schemeClr val="accent4"/>
                          </a:solidFill>
                        </a:rPr>
                        <a:t>Πρόσφατα, είχατε δείπνο με τέσσερεις γενιούς οικονομικούς διευθυντές (CFO), οι οποίοι παρακολουθούσαν ένα σεμινάριο σχετικά με τα εργαλεία διαχείρισης και τις προσεγγίσεις για τη βελτίωση των επιχειρήσεων. Οι CFO μοιράστηκαν πληροφορίες σχετικά με τα τρέχοντα περιβάλλοντα λειτουργίας των οργανισμών τους. Αποσπάσματα από τη συζήτηση εμφανίζονται παρακάτω. Υποδείξτε εάν κάθε CFO περιγράφει τη διοίκηση κατά δραστηριότητα (ABM), τις λητές λειτουργίες, τη διοίκηση ολικής ποιότητας (TQM) ή τη θεωρία των περιορισμών (TOC).</a:t>
                      </a:r>
                    </a:p>
                    <a:p>
                      <a:r>
                        <a:rPr lang="el-GR" sz="1200" baseline="0" dirty="0" smtClean="0">
                          <a:solidFill>
                            <a:schemeClr val="accent4"/>
                          </a:solidFill>
                        </a:rPr>
                        <a:t>• CFO 1: Πιστεύουμε πως η ποιότητα μπορεί να επιτευχθεί μέσω προσεκτικά σχεδιασμένων διαδικασιών παραγωγής. Εστιάζουμε στην ελαχιστοποίηση του χρόνου που απαιτείται για την μετακίνηση, την αποθήκευση, την αναμονή στη σειρά και τον έλεγχο των υλικών και των προϊόντων μας. Έχουμε μειώσει τα αποθέματα αγοράζοντας και χρησιμοποιώντας υλικά μόνο όταν αυτά είναι απαραίτητα.</a:t>
                      </a:r>
                    </a:p>
                    <a:p>
                      <a:r>
                        <a:rPr lang="el-GR" sz="1200" baseline="0" dirty="0" smtClean="0">
                          <a:solidFill>
                            <a:schemeClr val="accent4"/>
                          </a:solidFill>
                        </a:rPr>
                        <a:t>• CFO 2: Η προσέγγισή σας είναι καλή. Αλλά είμαστε περισσότερο αφοσιωμένοι στο συνολικό λειτουργικό μας περιβάλλον, έτσι έχουμε μια στρατηγική που ζητά από όλους τους υπαλλήλους να συμβάλλουν στην ποιότητα τόσο των προϊόντων μας όσο και του εργασιακού μας περιβάλλοντος. Επικεντρωνόμαστε στην εξάλειψη των προϊόντων κακής ποιότητας μέσω της μείωσης των απωλειών και της αναποτελεσματικότητας στις τρέχουσες μεθόδους λειτουργίας μας.</a:t>
                      </a:r>
                    </a:p>
                    <a:p>
                      <a:r>
                        <a:rPr lang="el-GR" sz="1200" baseline="0" dirty="0" smtClean="0">
                          <a:solidFill>
                            <a:schemeClr val="accent4"/>
                          </a:solidFill>
                        </a:rPr>
                        <a:t>• CFO 3: Ο οργανισμός μας έχει υιοθετήσει μια στρατηγική για την παραγωγή προϊόντων υψηλής ποιότητας που ενσωματώνει πολλές από τις προσεγγίσεις σας. Θέλουμε επίσης να διαχειριστούμε τους πόρους μας αποτελεσματικά και το κάνουμε με την παρακολούθηση των λειτουργικών δραστηριοτήτων. Αναλύουμε όλες τις δραστηριότητες για την εξάλειψη ή τη μείωση αυτών που δεν προσθέτουν αξία στα προϊόντα.</a:t>
                      </a:r>
                    </a:p>
                    <a:p>
                      <a:r>
                        <a:rPr lang="el-GR" sz="1200" baseline="0" dirty="0" smtClean="0">
                          <a:solidFill>
                            <a:schemeClr val="accent4"/>
                          </a:solidFill>
                        </a:rPr>
                        <a:t>• CFO 4: Πώς όμως καθορίζετε τις προτεραιότητες για τις προσπάθειές σας; Διαπιστώνουμε ότι επιτυγχάνουμε τις μεγαλύτερες βελτιώσεις επικενρώνοντας το χρόνο και τους πόρους μας στα σημεία συμφόρησης των διαδικασιών παραγωγής μας.</a:t>
                      </a:r>
                    </a:p>
                  </a:txBody>
                  <a:tcPr>
                    <a:lnR w="12700" cap="flat" cmpd="sng" algn="ctr">
                      <a:solidFill>
                        <a:srgbClr val="C00000"/>
                      </a:solidFill>
                      <a:prstDash val="solid"/>
                      <a:round/>
                      <a:headEnd type="none" w="med" len="med"/>
                      <a:tailEnd type="none" w="med" len="med"/>
                    </a:lnR>
                    <a:solidFill>
                      <a:srgbClr val="C7C4B5"/>
                    </a:solidFill>
                  </a:tcPr>
                </a:tc>
                <a:tc>
                  <a:txBody>
                    <a:bodyPr/>
                    <a:lstStyle/>
                    <a:p>
                      <a:r>
                        <a:rPr lang="el-GR" sz="12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3459956">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accent4"/>
                          </a:solidFill>
                        </a:rPr>
                        <a:t>CFO 1: Λητές λειτουργίες, CFO 2: </a:t>
                      </a:r>
                      <a:r>
                        <a:rPr lang="en-US" sz="1200" baseline="0" dirty="0" smtClean="0">
                          <a:solidFill>
                            <a:schemeClr val="accent4"/>
                          </a:solidFill>
                        </a:rPr>
                        <a:t>TQM, </a:t>
                      </a:r>
                      <a:r>
                        <a:rPr lang="el-GR" sz="1200" baseline="0" dirty="0" smtClean="0">
                          <a:solidFill>
                            <a:schemeClr val="accent4"/>
                          </a:solidFill>
                        </a:rPr>
                        <a:t>CFO </a:t>
                      </a:r>
                      <a:r>
                        <a:rPr lang="en-US" sz="1200" baseline="0" dirty="0" smtClean="0">
                          <a:solidFill>
                            <a:schemeClr val="accent4"/>
                          </a:solidFill>
                        </a:rPr>
                        <a:t>3</a:t>
                      </a:r>
                      <a:r>
                        <a:rPr lang="el-GR" sz="1200" baseline="0" dirty="0" smtClean="0">
                          <a:solidFill>
                            <a:schemeClr val="accent4"/>
                          </a:solidFill>
                        </a:rPr>
                        <a:t>:</a:t>
                      </a:r>
                      <a:r>
                        <a:rPr lang="en-US" sz="1200" baseline="0" dirty="0" smtClean="0">
                          <a:solidFill>
                            <a:schemeClr val="accent4"/>
                          </a:solidFill>
                        </a:rPr>
                        <a:t> ABM, </a:t>
                      </a:r>
                      <a:r>
                        <a:rPr lang="el-GR" sz="1200" baseline="0" dirty="0" smtClean="0">
                          <a:solidFill>
                            <a:schemeClr val="accent4"/>
                          </a:solidFill>
                        </a:rPr>
                        <a:t>CFO </a:t>
                      </a:r>
                      <a:r>
                        <a:rPr lang="en-US" sz="1200" baseline="0" dirty="0" smtClean="0">
                          <a:solidFill>
                            <a:schemeClr val="accent4"/>
                          </a:solidFill>
                        </a:rPr>
                        <a:t>4</a:t>
                      </a:r>
                      <a:r>
                        <a:rPr lang="el-GR" sz="1200" baseline="0" dirty="0" smtClean="0">
                          <a:solidFill>
                            <a:schemeClr val="accent4"/>
                          </a:solidFill>
                        </a:rPr>
                        <a:t>:</a:t>
                      </a:r>
                      <a:r>
                        <a:rPr lang="en-US" sz="1200" baseline="0" dirty="0" smtClean="0">
                          <a:solidFill>
                            <a:schemeClr val="accent4"/>
                          </a:solidFill>
                        </a:rPr>
                        <a:t> TOC</a:t>
                      </a:r>
                      <a:endParaRPr lang="el-GR" sz="1200" baseline="0" dirty="0" smtClean="0">
                        <a:solidFill>
                          <a:schemeClr val="accent4"/>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accent4"/>
                          </a:solidFill>
                        </a:rPr>
                        <a:t>   </a:t>
                      </a:r>
                      <a:endParaRPr lang="el-GR" sz="1200" b="0" u="sng" dirty="0" smtClean="0">
                        <a:solidFill>
                          <a:schemeClr val="tx2"/>
                        </a:solidFill>
                        <a:latin typeface="Tw Cen MT" panose="020B06020201040206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200" b="1" dirty="0" smtClean="0">
                          <a:solidFill>
                            <a:srgbClr val="C00000"/>
                          </a:solidFill>
                        </a:rPr>
                        <a:t>ΔΟΚΙΜΑΣΤΕ</a:t>
                      </a:r>
                      <a:r>
                        <a:rPr lang="el-GR" sz="1200" b="1" baseline="0" dirty="0" smtClean="0">
                          <a:solidFill>
                            <a:srgbClr val="C00000"/>
                          </a:solidFill>
                        </a:rPr>
                        <a:t> ΤΟ! ΣΑ8, ΣΑ9, ΣΑ10, Α14Α, , Α15Α, Α14Β, Α15Β</a:t>
                      </a:r>
                      <a:endParaRPr lang="en-US" sz="1200" b="0" u="sng" dirty="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Tree>
    <p:extLst>
      <p:ext uri="{BB962C8B-B14F-4D97-AF65-F5344CB8AC3E}">
        <p14:creationId xmlns:p14="http://schemas.microsoft.com/office/powerpoint/2010/main" val="3566200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7391400" cy="1066800"/>
          </a:xfrm>
        </p:spPr>
        <p:txBody>
          <a:bodyPr/>
          <a:lstStyle/>
          <a:p>
            <a:r>
              <a:rPr lang="el-GR" altLang="en-US" dirty="0" smtClean="0"/>
              <a:t>Η</a:t>
            </a:r>
            <a:r>
              <a:rPr altLang="en-US" dirty="0" smtClean="0"/>
              <a:t> </a:t>
            </a:r>
            <a:r>
              <a:rPr lang="el-GR" altLang="en-US" dirty="0" smtClean="0"/>
              <a:t>Αλυσίδα Αξίας</a:t>
            </a:r>
            <a:r>
              <a:rPr altLang="en-US" dirty="0" smtClean="0"/>
              <a:t> </a:t>
            </a:r>
            <a:r>
              <a:rPr lang="el-GR" altLang="en-US" dirty="0" smtClean="0"/>
              <a:t>σε μια Εταιρεία Επίπλων</a:t>
            </a:r>
            <a:endParaRPr altLang="en-US" dirty="0"/>
          </a:p>
        </p:txBody>
      </p:sp>
      <p:sp>
        <p:nvSpPr>
          <p:cNvPr id="54274" name="Footer Placeholder 2"/>
          <p:cNvSpPr>
            <a:spLocks noGrp="1"/>
          </p:cNvSpPr>
          <p:nvPr>
            <p:ph type="ftr" sz="quarter" idx="10"/>
          </p:nvPr>
        </p:nvSpPr>
        <p:spPr>
          <a:xfrm>
            <a:off x="304800" y="6248400"/>
            <a:ext cx="8610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50431725"/>
              </p:ext>
            </p:extLst>
          </p:nvPr>
        </p:nvGraphicFramePr>
        <p:xfrm>
          <a:off x="457198" y="3124200"/>
          <a:ext cx="8305801" cy="609600"/>
        </p:xfrm>
        <a:graphic>
          <a:graphicData uri="http://schemas.openxmlformats.org/drawingml/2006/table">
            <a:tbl>
              <a:tblPr firstRow="1" bandRow="1">
                <a:tableStyleId>{5940675A-B579-460E-94D1-54222C63F5DA}</a:tableStyleId>
              </a:tblPr>
              <a:tblGrid>
                <a:gridCol w="1186543"/>
                <a:gridCol w="1186543"/>
                <a:gridCol w="1186543"/>
                <a:gridCol w="1186543"/>
                <a:gridCol w="1186543"/>
                <a:gridCol w="1186543"/>
                <a:gridCol w="1186543"/>
              </a:tblGrid>
              <a:tr h="609600">
                <a:tc>
                  <a:txBody>
                    <a:bodyPr/>
                    <a:lstStyle/>
                    <a:p>
                      <a:pPr algn="ctr"/>
                      <a:r>
                        <a:rPr lang="el-GR" sz="1200" b="1" cap="none" spc="0" dirty="0" smtClean="0">
                          <a:ln/>
                          <a:solidFill>
                            <a:schemeClr val="accent4"/>
                          </a:solidFill>
                          <a:effectLst/>
                        </a:rPr>
                        <a:t>Έρευνα και Ανάπτυξη</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Σχεδιασμός</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Προμήθειες</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Παραγωγή</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Πωλήσεις και Μάρκετινγκ</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Διανομή</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Εξυπηρέτηση Πελατών</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dirty="0" smtClean="0">
                <a:solidFill>
                  <a:srgbClr val="898989"/>
                </a:solidFill>
              </a:rPr>
              <a:t>©2014 Cengage Learning. All Rights Reserved. May not be scanned, copied or duplicated, or posted to a publicly accessible website, in whole or in part. </a:t>
            </a:r>
            <a:endParaRPr lang="en-US" altLang="en-US" sz="900" dirty="0">
              <a:solidFill>
                <a:srgbClr val="898989"/>
              </a:solidFill>
            </a:endParaRPr>
          </a:p>
        </p:txBody>
      </p:sp>
      <p:pic>
        <p:nvPicPr>
          <p:cNvPr id="1085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2057400"/>
            <a:ext cx="63928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b="822"/>
          <a:stretch>
            <a:fillRect/>
          </a:stretch>
        </p:blipFill>
        <p:spPr bwMode="auto">
          <a:xfrm>
            <a:off x="6297613" y="2057400"/>
            <a:ext cx="28638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l-GR" altLang="en-US" dirty="0"/>
              <a:t>Ανάλυση </a:t>
            </a:r>
            <a:r>
              <a:rPr lang="el-GR" altLang="en-US" dirty="0" smtClean="0"/>
              <a:t>Αλυσίδας </a:t>
            </a:r>
            <a:r>
              <a:rPr lang="el-GR" altLang="en-US" dirty="0"/>
              <a:t>Αξίας</a:t>
            </a:r>
            <a:r>
              <a:rPr lang="en-US" altLang="en-US" dirty="0"/>
              <a:t> </a:t>
            </a:r>
            <a:endParaRPr lang="en-US" altLang="en-US" dirty="0" smtClean="0"/>
          </a:p>
        </p:txBody>
      </p:sp>
      <p:sp>
        <p:nvSpPr>
          <p:cNvPr id="3" name="Content Placeholder 2"/>
          <p:cNvSpPr>
            <a:spLocks noGrp="1"/>
          </p:cNvSpPr>
          <p:nvPr>
            <p:ph idx="1"/>
          </p:nvPr>
        </p:nvSpPr>
        <p:spPr>
          <a:xfrm>
            <a:off x="762000" y="1219200"/>
            <a:ext cx="7696200" cy="4800600"/>
          </a:xfrm>
        </p:spPr>
        <p:txBody>
          <a:bodyPr/>
          <a:lstStyle/>
          <a:p>
            <a:pPr marL="342900" lvl="1" indent="-342900"/>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Η αλυσίδα αξίας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επίσης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περιλαμβάνει </a:t>
            </a:r>
            <a:r>
              <a:rPr lang="el-GR" altLang="en-US" sz="22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υποστηρικτικές υπηρεσίες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όπως οι νομικές υπηρεσίες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 οι</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ανθρώπινοι πόροι</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η τεχνολογία της πληροφορίας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και η λογιστική</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οποίες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διευκολύνουν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τις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βασικές διαδικασίες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παρέχοντας επιχειρηματικές υποδομές αλλά δεν προσθέτουν αξία στο τελικό προϊόν ή υπηρεσία</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p>
          <a:p>
            <a:pPr marL="342900" lvl="1" indent="-342900"/>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Η ανάλυση της αλυσίδας αξίας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επιτρέπει σε μια</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εταιρεία</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να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επικεντρωθεί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στις βασικές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της ικανότητες</a:t>
            </a:r>
            <a:r>
              <a:rPr lang="en-US" altLang="en-US" sz="22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Μια </a:t>
            </a:r>
            <a:r>
              <a:rPr lang="el-GR" altLang="en-US" sz="22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βασική ικανότητα </a:t>
            </a:r>
            <a:r>
              <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2200" dirty="0">
                <a:latin typeface="Tw Cen MT" panose="020B0602020104020603" pitchFamily="34" charset="0"/>
                <a:ea typeface="Times New Roman" panose="02020603050405020304" pitchFamily="18" charset="0"/>
                <a:cs typeface="Times New Roman" panose="02020603050405020304" pitchFamily="18" charset="0"/>
              </a:rPr>
              <a:t>η δραστηριότητα που μια επιχείρηση κάνει καλύτερα και που της δίνει ένα πλεονέκτημα έναντι των ανταγωνιστών της. </a:t>
            </a:r>
            <a:endParaRPr lang="el-GR" altLang="en-US" sz="2200" dirty="0" smtClean="0">
              <a:latin typeface="Tw Cen MT" panose="020B0602020104020603" pitchFamily="34" charset="0"/>
              <a:ea typeface="Times New Roman" panose="02020603050405020304" pitchFamily="18" charset="0"/>
              <a:cs typeface="Times New Roman" panose="02020603050405020304" pitchFamily="18" charset="0"/>
            </a:endParaRPr>
          </a:p>
          <a:p>
            <a:pPr marL="742950" lvl="2" indent="-342900"/>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Ένα κοινό αποτέλεσμα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της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ανάλυσης αλυσίδας αξίας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είναι οι εργασίες τρίτων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Οι </a:t>
            </a:r>
            <a:r>
              <a:rPr lang="el-GR" altLang="en-US"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εργασίες τρίτων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είναι η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δέσμευση άλλων εταιρειών να πραγματοποιήσουν μια διαδικασία ή μια υπηρεσία στην αλυσίδα αξίας που δεν ανήκει στις βασικές ικανότητες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του </a:t>
            </a:r>
            <a:r>
              <a:rPr lang="el-GR" altLang="en-US" dirty="0">
                <a:latin typeface="Tw Cen MT" panose="020B0602020104020603" pitchFamily="34" charset="0"/>
                <a:ea typeface="Times New Roman" panose="02020603050405020304" pitchFamily="18" charset="0"/>
                <a:cs typeface="Times New Roman" panose="02020603050405020304" pitchFamily="18" charset="0"/>
              </a:rPr>
              <a:t>οργανισμού.</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altLang="en-US" sz="2200" dirty="0" smtClean="0">
              <a:latin typeface="Tw Cen MT" panose="020B0602020104020603" pitchFamily="34" charset="0"/>
              <a:cs typeface="Times New Roman" panose="02020603050405020304" pitchFamily="18" charset="0"/>
            </a:endParaRPr>
          </a:p>
        </p:txBody>
      </p:sp>
      <p:sp>
        <p:nvSpPr>
          <p:cNvPr id="552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l-GR" altLang="en-US" dirty="0" smtClean="0"/>
              <a:t>Αλυσίδες Εφοδιασμού</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a:t>
            </a:r>
            <a:r>
              <a:rPr lang="el-GR" altLang="en-US" sz="2400" dirty="0">
                <a:latin typeface="Tw Cen MT" panose="020B0602020104020603" pitchFamily="34" charset="0"/>
                <a:cs typeface="Times New Roman" panose="02020603050405020304" pitchFamily="18" charset="0"/>
              </a:rPr>
              <a:t>μάνατζερ βλέπουν την εσωτερική αλυσίδα αξίας της επιχείρησής τους ως μέρος ενός μεγαλύτερου συστήματος. Αυτό το μεγαλύτερο σύστημα είναι η </a:t>
            </a:r>
            <a:r>
              <a:rPr lang="el-GR" altLang="en-US" sz="2400" b="1" dirty="0" smtClean="0">
                <a:solidFill>
                  <a:srgbClr val="275CAE"/>
                </a:solidFill>
                <a:latin typeface="Tw Cen MT" panose="020B0602020104020603" pitchFamily="34" charset="0"/>
                <a:cs typeface="Times New Roman" panose="02020603050405020304" pitchFamily="18" charset="0"/>
              </a:rPr>
              <a:t>αλυσίδα εφοδιασμού </a:t>
            </a:r>
            <a:r>
              <a:rPr lang="el-GR" altLang="en-US" sz="2400" dirty="0" smtClean="0">
                <a:latin typeface="Tw Cen MT" panose="020B0602020104020603" pitchFamily="34" charset="0"/>
                <a:cs typeface="Times New Roman" panose="02020603050405020304" pitchFamily="18" charset="0"/>
              </a:rPr>
              <a:t>(ή </a:t>
            </a:r>
            <a:r>
              <a:rPr lang="el-GR" altLang="en-US" sz="2400" dirty="0">
                <a:latin typeface="Tw Cen MT" panose="020B0602020104020603" pitchFamily="34" charset="0"/>
                <a:cs typeface="Times New Roman" panose="02020603050405020304" pitchFamily="18" charset="0"/>
              </a:rPr>
              <a:t>το </a:t>
            </a:r>
            <a:r>
              <a:rPr lang="el-GR" altLang="en-US" sz="2400" dirty="0" smtClean="0">
                <a:latin typeface="Tw Cen MT" panose="020B0602020104020603" pitchFamily="34" charset="0"/>
                <a:cs typeface="Times New Roman" panose="02020603050405020304" pitchFamily="18" charset="0"/>
              </a:rPr>
              <a:t>δίκτυο εφοδιασμού) </a:t>
            </a:r>
            <a:r>
              <a:rPr lang="el-GR" altLang="en-US" sz="2400" dirty="0">
                <a:latin typeface="Tw Cen MT" panose="020B0602020104020603" pitchFamily="34" charset="0"/>
                <a:cs typeface="Times New Roman" panose="02020603050405020304" pitchFamily="18" charset="0"/>
              </a:rPr>
              <a:t>- η διαδρομή που </a:t>
            </a:r>
            <a:r>
              <a:rPr lang="el-GR" altLang="en-US" sz="2400" dirty="0" smtClean="0">
                <a:latin typeface="Tw Cen MT" panose="020B0602020104020603" pitchFamily="34" charset="0"/>
                <a:cs typeface="Times New Roman" panose="02020603050405020304" pitchFamily="18" charset="0"/>
              </a:rPr>
              <a:t>οδηγεί/ξεκινά </a:t>
            </a:r>
            <a:r>
              <a:rPr lang="el-GR" altLang="en-US" sz="2400" dirty="0">
                <a:latin typeface="Tw Cen MT" panose="020B0602020104020603" pitchFamily="34" charset="0"/>
                <a:cs typeface="Times New Roman" panose="02020603050405020304" pitchFamily="18" charset="0"/>
              </a:rPr>
              <a:t>από τους προμηθευτές των υλικών από τα οποία ένα προϊόν </a:t>
            </a:r>
            <a:r>
              <a:rPr lang="el-GR" altLang="en-US" sz="2400" dirty="0" smtClean="0">
                <a:latin typeface="Tw Cen MT" panose="020B0602020104020603" pitchFamily="34" charset="0"/>
                <a:cs typeface="Times New Roman" panose="02020603050405020304" pitchFamily="18" charset="0"/>
              </a:rPr>
              <a:t>παράγεται για τον </a:t>
            </a:r>
            <a:r>
              <a:rPr lang="el-GR" altLang="en-US" sz="2400" dirty="0">
                <a:latin typeface="Tw Cen MT" panose="020B0602020104020603" pitchFamily="34" charset="0"/>
                <a:cs typeface="Times New Roman" panose="02020603050405020304" pitchFamily="18" charset="0"/>
              </a:rPr>
              <a:t>τελικό </a:t>
            </a:r>
            <a:r>
              <a:rPr lang="el-GR" altLang="en-US" sz="2400" dirty="0" smtClean="0">
                <a:latin typeface="Tw Cen MT" panose="020B0602020104020603" pitchFamily="34" charset="0"/>
                <a:cs typeface="Times New Roman" panose="02020603050405020304" pitchFamily="18" charset="0"/>
              </a:rPr>
              <a:t>πελάτη</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αλυσίδα εφοδιασμού</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περιλαμβάνει τόσο τους προμηθευτές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και τους προμηθευτές</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προμηθευτών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όσο και τους πελάτες και τους πελάτες των πελατών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Κάθε οργανισμός στην αλυσίδα εφοδιασμού είναι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ένας πελάτης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προηγουμένου προμηθευτή και ο καθένας έχει τη δική του αλυσίδα αξίας.</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Στην επόμενη διαφάνεια απεικονίζεται/ παρουσιάζεται η αλυσίδα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εφοδιασμού</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μιας εταιρείας</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επίπλων</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63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7463"/>
            <a:ext cx="7391400" cy="1066801"/>
          </a:xfrm>
        </p:spPr>
        <p:txBody>
          <a:bodyPr/>
          <a:lstStyle/>
          <a:p>
            <a:r>
              <a:rPr lang="el-GR" altLang="en-US" dirty="0" smtClean="0"/>
              <a:t>Η Αλυσίδα </a:t>
            </a:r>
            <a:r>
              <a:rPr lang="el-GR" altLang="en-US" dirty="0"/>
              <a:t>Ε</a:t>
            </a:r>
            <a:r>
              <a:rPr lang="el-GR" altLang="en-US" dirty="0" smtClean="0"/>
              <a:t>φοδιασμού</a:t>
            </a:r>
            <a:r>
              <a:rPr altLang="en-US" dirty="0" smtClean="0"/>
              <a:t> </a:t>
            </a:r>
            <a:r>
              <a:rPr lang="el-GR" altLang="en-US" dirty="0" smtClean="0"/>
              <a:t>σε μια</a:t>
            </a:r>
            <a:r>
              <a:rPr altLang="en-US" dirty="0" smtClean="0"/>
              <a:t> </a:t>
            </a:r>
            <a:r>
              <a:rPr lang="el-GR" altLang="en-US" dirty="0" smtClean="0"/>
              <a:t>Εταιρεία Επίπλων</a:t>
            </a:r>
            <a:endParaRPr altLang="en-US" dirty="0"/>
          </a:p>
        </p:txBody>
      </p:sp>
      <p:sp>
        <p:nvSpPr>
          <p:cNvPr id="57346" name="Footer Placeholder 2"/>
          <p:cNvSpPr>
            <a:spLocks noGrp="1"/>
          </p:cNvSpPr>
          <p:nvPr>
            <p:ph type="ftr" sz="quarter" idx="10"/>
          </p:nvPr>
        </p:nvSpPr>
        <p:spPr>
          <a:xfrm>
            <a:off x="304800" y="6248400"/>
            <a:ext cx="8610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08080"/>
                </a:solidFill>
              </a:rPr>
              <a:t>©2014 Cengage Learning. All Rights Reserved. May not be scanned, copied or duplicated, or posted to a publicly accessible website, in whole or in part. </a:t>
            </a:r>
            <a:endParaRPr lang="en-US" altLang="en-US" sz="900" dirty="0">
              <a:solidFill>
                <a:srgbClr val="8080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46008758"/>
              </p:ext>
            </p:extLst>
          </p:nvPr>
        </p:nvGraphicFramePr>
        <p:xfrm>
          <a:off x="457198" y="3124200"/>
          <a:ext cx="7924800" cy="609600"/>
        </p:xfrm>
        <a:graphic>
          <a:graphicData uri="http://schemas.openxmlformats.org/drawingml/2006/table">
            <a:tbl>
              <a:tblPr firstRow="1" bandRow="1">
                <a:tableStyleId>{5940675A-B579-460E-94D1-54222C63F5DA}</a:tableStyleId>
              </a:tblPr>
              <a:tblGrid>
                <a:gridCol w="1584960"/>
                <a:gridCol w="1584960"/>
                <a:gridCol w="1584960"/>
                <a:gridCol w="1584960"/>
                <a:gridCol w="1584960"/>
              </a:tblGrid>
              <a:tr h="609600">
                <a:tc>
                  <a:txBody>
                    <a:bodyPr/>
                    <a:lstStyle/>
                    <a:p>
                      <a:pPr algn="ctr"/>
                      <a:r>
                        <a:rPr lang="en-US" sz="1200" b="1" cap="none" spc="0" dirty="0" smtClean="0">
                          <a:ln/>
                          <a:solidFill>
                            <a:schemeClr val="accent4"/>
                          </a:solidFill>
                          <a:effectLst/>
                        </a:rPr>
                        <a:t>B</a:t>
                      </a:r>
                      <a:r>
                        <a:rPr lang="el-GR" sz="1200" b="1" cap="none" spc="0" dirty="0" smtClean="0">
                          <a:ln/>
                          <a:solidFill>
                            <a:schemeClr val="accent4"/>
                          </a:solidFill>
                          <a:effectLst/>
                        </a:rPr>
                        <a:t>αμβακοπαραγωγός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Κατασκευαστής </a:t>
                      </a:r>
                      <a:r>
                        <a:rPr lang="en-US" sz="1200" b="1" cap="none" spc="0" dirty="0" smtClean="0">
                          <a:ln/>
                          <a:solidFill>
                            <a:schemeClr val="accent4"/>
                          </a:solidFill>
                          <a:effectLst/>
                        </a:rPr>
                        <a:t>T</a:t>
                      </a:r>
                      <a:r>
                        <a:rPr lang="el-GR" sz="1200" b="1" cap="none" spc="0" dirty="0" smtClean="0">
                          <a:ln/>
                          <a:solidFill>
                            <a:schemeClr val="accent4"/>
                          </a:solidFill>
                          <a:effectLst/>
                        </a:rPr>
                        <a:t>απετσαριών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Κατασκευαστής Επίπλων</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Κατάστημα Επίπλων</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b="1" cap="none" spc="0" dirty="0" smtClean="0">
                          <a:ln/>
                          <a:solidFill>
                            <a:schemeClr val="accent4"/>
                          </a:solidFill>
                          <a:effectLst/>
                        </a:rPr>
                        <a:t>Τελικός Πελάτης</a:t>
                      </a:r>
                      <a:endParaRPr lang="en-US" sz="1200" b="1" cap="none" spc="0" dirty="0">
                        <a:ln/>
                        <a:solidFill>
                          <a:schemeClr val="accent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16378</TotalTime>
  <Words>7705</Words>
  <Application>Microsoft Office PowerPoint</Application>
  <PresentationFormat>On-screen Show (4:3)</PresentationFormat>
  <Paragraphs>709</Paragraphs>
  <Slides>60</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65" baseType="lpstr">
      <vt:lpstr>Blank Presentation</vt:lpstr>
      <vt:lpstr>1_Custom Design</vt:lpstr>
      <vt:lpstr>1_Blank Presentation</vt:lpstr>
      <vt:lpstr>2_Blank Presentation</vt:lpstr>
      <vt:lpstr>Worksheet</vt:lpstr>
      <vt:lpstr>PowerPoint Presentation</vt:lpstr>
      <vt:lpstr>ΜΑΘΗΣΙΑΚΟΙ ΣΤΟΧΟΙ</vt:lpstr>
      <vt:lpstr>ΕΝΟΤΗΤΑ 1:  ΕΝΝΟΙΕΣ</vt:lpstr>
      <vt:lpstr>Έννοιες που Διέπουν τα Συστήματα με Βάση την Αξία</vt:lpstr>
      <vt:lpstr>Ανάλυση Αλυσίδα Αξίας </vt:lpstr>
      <vt:lpstr>Η Αλυσίδα Αξίας σε μια Εταιρεία Επίπλων</vt:lpstr>
      <vt:lpstr>Ανάλυση Αλυσίδας Αξίας </vt:lpstr>
      <vt:lpstr>Αλυσίδες Εφοδιασμού</vt:lpstr>
      <vt:lpstr>Η Αλυσίδα Εφοδιασμού σε μια Εταιρεία Επίπλων</vt:lpstr>
      <vt:lpstr>Χρησιμοποιώντας Πληροφορίες από Αλυσίδες Αξίας και Αλυσίδες Εφοδιασμού</vt:lpstr>
      <vt:lpstr>Διαδικασία Ανάλυσης Αξίας</vt:lpstr>
      <vt:lpstr>Δραστηριότητες Προστιθέμενης και Μη Προστιθέμενης Αξίας</vt:lpstr>
      <vt:lpstr>PowerPoint Presentation</vt:lpstr>
      <vt:lpstr>ΕΝΟΤΗΤΑ 2: ΛΟΓΙΣΤΙΚΕΣ ΕΦΑΡΜΟΓΕΣ</vt:lpstr>
      <vt:lpstr>Διοίκηση Κατά Δραστηριότητα</vt:lpstr>
      <vt:lpstr>Κοστολόγηση Κατά Δραστηριότητα (διαφάνεια 1 από 2)</vt:lpstr>
      <vt:lpstr>Κοστολόγηση Κατά Δραστηριότητα (διαφάνεια 2 από 2)</vt:lpstr>
      <vt:lpstr>Ιεραρχία του Κόστους</vt:lpstr>
      <vt:lpstr>Sample δραστηριότητες in Cost Hierarchies</vt:lpstr>
      <vt:lpstr>Σχέδιο Ενεργειών</vt:lpstr>
      <vt:lpstr>Σχέδιο ενεργειών</vt:lpstr>
      <vt:lpstr>PowerPoint Presentation</vt:lpstr>
      <vt:lpstr>PowerPoint Presentation</vt:lpstr>
      <vt:lpstr>Το Νέο Λειτουργικό Περιβάλλον και οι Λητές Λειτουργίες  (διαφάνεια 1 από 2)</vt:lpstr>
      <vt:lpstr>Το Νέο Λειτουργικό Περιβάλλον και οι Λητές Λειτουργίες (διαφάνεια 2 από 2)</vt:lpstr>
      <vt:lpstr>Just-in-Time (JIT)</vt:lpstr>
      <vt:lpstr>Ελάχιστα Επίπεδα Αποθεμάτων</vt:lpstr>
      <vt:lpstr>Άμεση Παραγωγή Παραγγελίας</vt:lpstr>
      <vt:lpstr>Γρήγορες Ρυθμίσεις και Ευέλικτα Υποτμήματα</vt:lpstr>
      <vt:lpstr>Ένα Εργατικό Δυναμικό με Πολλές Δεξιότητες</vt:lpstr>
      <vt:lpstr>Υψηλά Επίπεδα Ποιότητας Προϊόντος</vt:lpstr>
      <vt:lpstr>Αποτελεσματική Προληπτική Συντήρηση</vt:lpstr>
      <vt:lpstr>Συνεχής Βελτίωση του Εργασιακού Περιβάλλοντος</vt:lpstr>
      <vt:lpstr>Προσδιορισμός του Κόστους Προϊόντος σε ένα  Λειτουργικό Περιβάλλον JIT </vt:lpstr>
      <vt:lpstr>Ταξινόμηση Κόστους (διαφάνεια 1 από 2)</vt:lpstr>
      <vt:lpstr>Ταξινόμηση Κόστους (διαφάνεια 2 από 2)</vt:lpstr>
      <vt:lpstr>Καταλογισμός Κόστους</vt:lpstr>
      <vt:lpstr>Άμεσα και Έμμεσα Κόστη σε Παραδοσιακά και  JIT Περιβάλλοντα</vt:lpstr>
      <vt:lpstr>PowerPoint Presentation</vt:lpstr>
      <vt:lpstr>Κοστολόγηση Αντίθετης Ροής</vt:lpstr>
      <vt:lpstr>Ροές Κόστους στην Παραδοσιακή Κοστολόγηση και  στην Κοστολόγηση Αντίθετης Ροής</vt:lpstr>
      <vt:lpstr>Σύγκριση των Ροών Κόστους στην Παραδοσιακή Κοστολόγηση και στην Κοστολόγηση Αντίθετης Ροής</vt:lpstr>
      <vt:lpstr>Mέθοδος Παραδοσιακ Κοστολόγησης</vt:lpstr>
      <vt:lpstr>Μέθοδος Κοστολόγηση Αντίθετης Ροής (διαφάνεια 1 από 2)</vt:lpstr>
      <vt:lpstr>Μέθοδος Κοστολόγηση Αντίθετης Ροής (διαφάνεια 2 από 2)</vt:lpstr>
      <vt:lpstr>Σύγκριση Ροών Κόστους Μέσω Λογαριασμό T με την Παραδοσιακή Κοστολόγηση και την Κοστολόγηση Αντίθετης Ροής</vt:lpstr>
      <vt:lpstr>Μέθοδος Κοστολόγησης JIT (διαφάνεια 1 of 3)</vt:lpstr>
      <vt:lpstr>Μέθοδος Κοστολόγησης JIT  (διαφάνεια 2 of 3)</vt:lpstr>
      <vt:lpstr>Μέθοδος Κοστολόγησης JIT  (διαφάνεια 3 of 3)</vt:lpstr>
      <vt:lpstr>PowerPoint Presentation</vt:lpstr>
      <vt:lpstr>ΕΝΟΤΗΤΑ 3: ΕΠΙΧΕΙΡΗΜΑΤΙΚΕΣ ΕΦΑΡΜΟΓΕΣ</vt:lpstr>
      <vt:lpstr>Εργαλεία Διοίκησης για Διαρκή Βελτίωση</vt:lpstr>
      <vt:lpstr>Διοίκηση Ολικής Ποιότητας</vt:lpstr>
      <vt:lpstr>Θεωρία των Περιορισμών</vt:lpstr>
      <vt:lpstr>Σύγκριση της ABM και Λητές Λειτουργίες (διαφάνεια 1 από 2)</vt:lpstr>
      <vt:lpstr>Σύγκριση της ABM και Λητές Λειτουργίες (διαφάνεια 2 από 2)</vt:lpstr>
      <vt:lpstr>Σύγκριση της ABM και των Λητών Λειτουργιών</vt:lpstr>
      <vt:lpstr>Διαχείριση/Διοίκηση με Βάση την Αξία και Έλεγχος Κόστους</vt:lpstr>
      <vt:lpstr>PowerPoint Presentation</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1231</cp:revision>
  <dcterms:created xsi:type="dcterms:W3CDTF">2009-12-22T16:31:00Z</dcterms:created>
  <dcterms:modified xsi:type="dcterms:W3CDTF">2018-02-26T12:40:31Z</dcterms:modified>
</cp:coreProperties>
</file>