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9" r:id="rId20"/>
    <p:sldId id="272" r:id="rId21"/>
    <p:sldId id="273" r:id="rId22"/>
    <p:sldId id="274" r:id="rId23"/>
    <p:sldId id="277" r:id="rId24"/>
    <p:sldId id="275" r:id="rId25"/>
    <p:sldId id="276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4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6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9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8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5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28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02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6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43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89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6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2021-2AE8-4DE5-8675-75C4E13A1B8C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E902-1570-445A-B3E1-3775B0EEE0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74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63486" y="1122363"/>
            <a:ext cx="8686800" cy="23876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Μορφολογία οπωροφόρων δένδρων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201783" y="4781006"/>
            <a:ext cx="10084526" cy="1410788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Εργαστήριο Δενδροκομίας</a:t>
            </a:r>
          </a:p>
          <a:p>
            <a:pPr algn="l"/>
            <a:r>
              <a:rPr lang="el-GR" dirty="0"/>
              <a:t>Τμήμα Γεωπονίας                                                                      Δ.  Τσιλιάνος </a:t>
            </a:r>
          </a:p>
          <a:p>
            <a:pPr algn="l"/>
            <a:r>
              <a:rPr lang="el-GR" dirty="0"/>
              <a:t>Πανεπιστήμιο Πελοποννήσου                                                Π.  Καλογερόπουλος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558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875211"/>
            <a:ext cx="10515600" cy="53017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imgImage" descr="Picture of Pear bud isolated on whi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009" y="1031965"/>
            <a:ext cx="3853542" cy="459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Wood bud an apple tre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360" y="1031965"/>
            <a:ext cx="4140926" cy="459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2338251" y="5786845"/>
            <a:ext cx="78769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Βλαστοφόρος οφθαλμός σε Αχλαδιά (αριστερά) και Μηλιά (δεξιά).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341229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sz="3000" b="1" dirty="0" smtClean="0"/>
              <a:t>Φύλλα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 Τα φύλλα παράγουν διάφορες οργανικές ουσίες οι οποίες είναι </a:t>
            </a:r>
            <a:r>
              <a:rPr lang="el-GR" dirty="0" err="1" smtClean="0"/>
              <a:t>απα-ραίτητες</a:t>
            </a:r>
            <a:r>
              <a:rPr lang="el-GR" dirty="0" smtClean="0"/>
              <a:t> για την ανάπτυξη και καρποφορία του δένδρου. Επίσης στα φύλλα παράγονται διάφορες ορμόνες οι οποίες ρυθμίζουν διάφορες φυσιολογικές λειτουργίες του φυτού όπως το </a:t>
            </a:r>
            <a:r>
              <a:rPr lang="el-GR" dirty="0" err="1" smtClean="0"/>
              <a:t>ινδολοξικό</a:t>
            </a:r>
            <a:r>
              <a:rPr lang="el-GR" dirty="0" smtClean="0"/>
              <a:t> οξύ (ΙΑΑ) το οποίο ενθαρρύνει την ριζοβολία των μοσχευμάτων, το </a:t>
            </a:r>
            <a:r>
              <a:rPr lang="el-GR" dirty="0" err="1" smtClean="0"/>
              <a:t>αμπσισικό</a:t>
            </a:r>
            <a:r>
              <a:rPr lang="el-GR" dirty="0" smtClean="0"/>
              <a:t> οξύ (ΑΒΑ) το οποίο συντελεί στο να εισέλθουν τα δένδρα σε λήθαργο και την </a:t>
            </a:r>
            <a:r>
              <a:rPr lang="el-GR" dirty="0" err="1" smtClean="0"/>
              <a:t>γιβερελλίνη</a:t>
            </a:r>
            <a:r>
              <a:rPr lang="el-GR" dirty="0" smtClean="0"/>
              <a:t> (</a:t>
            </a:r>
            <a:r>
              <a:rPr lang="en-US" dirty="0" smtClean="0"/>
              <a:t>GA) </a:t>
            </a:r>
            <a:r>
              <a:rPr lang="el-GR" dirty="0" smtClean="0"/>
              <a:t>που ενθαρρύνει την </a:t>
            </a:r>
            <a:r>
              <a:rPr lang="el-GR" dirty="0" err="1" smtClean="0"/>
              <a:t>έκπτυξη</a:t>
            </a:r>
            <a:r>
              <a:rPr lang="el-GR" dirty="0" smtClean="0"/>
              <a:t> των οφθαλμών την Άνοιξη. Επίσης, στα φύλλα παράγονται εκτός από τις ουσίες θρέψης και άλλες ουσίες που επηρεάζουν ευνοϊκά τη διαφοροποίηση και την εξέλιξη των ανθοφόρων οφθαλμών.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92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9269" y="613954"/>
            <a:ext cx="11103428" cy="5563009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  Φυλλοβόλα δένδρα (Μηλιά, Αχλαδιά, Ροδακινιά, Κερασιά, Ροδιά κ.α.).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Αειθαλή δένδρα </a:t>
            </a:r>
            <a:r>
              <a:rPr lang="en-US" dirty="0" smtClean="0"/>
              <a:t>[</a:t>
            </a:r>
            <a:r>
              <a:rPr lang="el-GR" dirty="0" smtClean="0"/>
              <a:t>Εσπεριδοειδή, Αβοκάντο, Ελιά, Μουσμουλιά (</a:t>
            </a:r>
            <a:r>
              <a:rPr lang="en-US" dirty="0" smtClean="0"/>
              <a:t>japonica)    </a:t>
            </a:r>
            <a:r>
              <a:rPr lang="el-GR" dirty="0" smtClean="0"/>
              <a:t>κ.α.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 Τα φύλλα στα οπωροφόρα βρίσκονται στους κόμπους ή γόνατα του βλαστού και είναι απλά (Αχλαδιά) ή σύνθετα (Φιστικιά).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http://kpe-kastor.kas.sch.gr/leaf/photos/castanea-sativ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737" y="3004747"/>
            <a:ext cx="2734983" cy="353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20" y="3004747"/>
            <a:ext cx="5168281" cy="3533828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74767" y="5656217"/>
            <a:ext cx="1881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Φύλλο (απλό) </a:t>
            </a:r>
          </a:p>
          <a:p>
            <a:r>
              <a:rPr lang="el-GR" sz="2200" dirty="0" smtClean="0"/>
              <a:t>Καστανιάς.</a:t>
            </a:r>
            <a:endParaRPr lang="el-GR" sz="2200" dirty="0"/>
          </a:p>
        </p:txBody>
      </p:sp>
      <p:sp>
        <p:nvSpPr>
          <p:cNvPr id="8" name="Ορθογώνιο 7"/>
          <p:cNvSpPr/>
          <p:nvPr/>
        </p:nvSpPr>
        <p:spPr>
          <a:xfrm>
            <a:off x="9862457" y="3187337"/>
            <a:ext cx="2168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Φύλλο (σύνθετο) Καρυδιάς.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21876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irc_mi" descr="http://www.tseneklidis.gr/wp-content/uploads/2011/07/IMG_36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474" y="391886"/>
            <a:ext cx="9235440" cy="55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4663440" y="5930576"/>
            <a:ext cx="34485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Φύλλο (σύνθετο) </a:t>
            </a:r>
            <a:r>
              <a:rPr lang="en-US" sz="2200" dirty="0" smtClean="0"/>
              <a:t> </a:t>
            </a:r>
            <a:r>
              <a:rPr lang="el-GR" sz="2200" dirty="0" smtClean="0"/>
              <a:t>Φιστικιάς.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60169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484" y="190978"/>
            <a:ext cx="4785775" cy="6226080"/>
          </a:xfrm>
          <a:prstGeom prst="rect">
            <a:avLst/>
          </a:prstGeom>
        </p:spPr>
      </p:pic>
      <p:pic>
        <p:nvPicPr>
          <p:cNvPr id="5" name="irc_mi" descr="http://www.morrisonmast.com/img/s3/v26/p226940240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0344" y="1287106"/>
            <a:ext cx="6226081" cy="40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1162594" y="6417058"/>
            <a:ext cx="103457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Νεκτάρια σε φύλλο Κερασιάς (αριστερά) και παράφυλλα σε φύλλο Λεμονιάς (δεξιά).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2779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/>
          <a:lstStyle/>
          <a:p>
            <a:pPr marL="0" indent="0">
              <a:buNone/>
            </a:pPr>
            <a:r>
              <a:rPr lang="el-GR" sz="3000" b="1" dirty="0" smtClean="0"/>
              <a:t>  Άνθη</a:t>
            </a:r>
          </a:p>
          <a:p>
            <a:pPr marL="0" indent="0" algn="just">
              <a:buNone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Σε ένα τέλειο άνθος διακρίνουμε: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/>
              <a:t> </a:t>
            </a:r>
            <a:r>
              <a:rPr lang="el-GR" dirty="0" smtClean="0"/>
              <a:t>τον κάλυκα (αποτελείται από τα σέπαλα)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/>
              <a:t> </a:t>
            </a:r>
            <a:r>
              <a:rPr lang="el-GR" dirty="0" smtClean="0"/>
              <a:t>την στεφάνη (αποτελείται από τα πέταλα)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ανδρείο ή στήμονες (νήμα και ανθήρα)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γυναικείο ή ύπερο (ωοθήκη, στύλο και στίγμα)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Κάλυκας και στεφάνη αποτελούν το περιάνθιο το οποίο προστατεύει τα γενετήσια όργανα που υπάρχουν στο εσωτερικό του άνθους.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Τέλεια ή ερμαφρόδιτα ονομάζονται τα άνθη που διαθέτουν όλα τα ανθικά μέρη, ενώ ατελή λέγονται αυτά που στερούνται ενός ή </a:t>
            </a:r>
            <a:r>
              <a:rPr lang="el-GR" dirty="0" err="1" smtClean="0"/>
              <a:t>περισ-σοτέρων</a:t>
            </a:r>
            <a:r>
              <a:rPr lang="el-GR" dirty="0" smtClean="0"/>
              <a:t> </a:t>
            </a:r>
            <a:r>
              <a:rPr lang="el-GR" dirty="0" err="1" smtClean="0"/>
              <a:t>ανθικών</a:t>
            </a:r>
            <a:r>
              <a:rPr lang="el-GR" dirty="0" smtClean="0"/>
              <a:t> μερών.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36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www.plantsdb.gr/images/stories/flower/flower_gr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86" y="509451"/>
            <a:ext cx="5995851" cy="551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5055326" y="6021977"/>
            <a:ext cx="2664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Μέρη του άνθους.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03569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679269"/>
            <a:ext cx="10813870" cy="549769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 </a:t>
            </a:r>
            <a:r>
              <a:rPr lang="el-GR" b="1" dirty="0" err="1" smtClean="0"/>
              <a:t>Πρωτανδρία</a:t>
            </a:r>
            <a:r>
              <a:rPr lang="en-US" dirty="0" smtClean="0"/>
              <a:t> </a:t>
            </a:r>
            <a:r>
              <a:rPr lang="el-GR" dirty="0" smtClean="0"/>
              <a:t>λέγεται το φαινόμενο εκείνο κατά το οποίο ανθίζουν </a:t>
            </a:r>
            <a:r>
              <a:rPr lang="el-GR" dirty="0" err="1" smtClean="0"/>
              <a:t>πρώ</a:t>
            </a:r>
            <a:r>
              <a:rPr lang="el-GR" dirty="0" smtClean="0"/>
              <a:t>- τα τα αρσενικά άνθη (Καρυδιά, Φουντουκιά, Φιστικιά), ενώ </a:t>
            </a:r>
            <a:r>
              <a:rPr lang="el-GR" b="1" dirty="0" err="1" smtClean="0"/>
              <a:t>πρωτογυνία</a:t>
            </a:r>
            <a:r>
              <a:rPr lang="el-GR" dirty="0" smtClean="0"/>
              <a:t> λέγεται το φαινόμενο εκείνο κατά το οποίο ανθίζουν πρώτα τα θηλυκά άνθη.   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Υπάρχει και το φαινόμενο της </a:t>
            </a:r>
            <a:r>
              <a:rPr lang="el-GR" b="1" dirty="0" smtClean="0"/>
              <a:t>σύγχρονης </a:t>
            </a:r>
            <a:r>
              <a:rPr lang="el-GR" b="1" dirty="0" err="1" smtClean="0"/>
              <a:t>διχογαμίας</a:t>
            </a:r>
            <a:r>
              <a:rPr lang="el-GR" b="1" dirty="0" smtClean="0"/>
              <a:t> </a:t>
            </a:r>
            <a:r>
              <a:rPr lang="el-GR" dirty="0" smtClean="0"/>
              <a:t>(Αβοκάντο) όπου τα άνθη είναι ερμαφρόδιτα, αλλά το κάθε άνθος ανοίγει δύο φορές και συμπεριφέρεται αρχικά ως θηλυκό και εν συνεχεία ως αρσενικό. Ανά- </a:t>
            </a:r>
            <a:r>
              <a:rPr lang="el-GR" dirty="0" err="1" smtClean="0"/>
              <a:t>λογα</a:t>
            </a:r>
            <a:r>
              <a:rPr lang="el-GR" dirty="0" smtClean="0"/>
              <a:t> με το χρόνο άνθισης ταξινομούνται οι ποικιλίες σε δύο ομάδες (Α και Β). 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u="sng" dirty="0" smtClean="0"/>
              <a:t>Τύπος Α</a:t>
            </a:r>
            <a:r>
              <a:rPr lang="el-GR" dirty="0" smtClean="0"/>
              <a:t>: το πρώτο άνοιγμα των </a:t>
            </a:r>
            <a:r>
              <a:rPr lang="el-GR" dirty="0" err="1" smtClean="0"/>
              <a:t>ανθέων</a:t>
            </a:r>
            <a:r>
              <a:rPr lang="el-GR" dirty="0" smtClean="0"/>
              <a:t> συμβαίνει το πρωί της μιάς ημέρας και το δεύτερο το απόγευμα της επόμενης ημέρας. 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u="sng" dirty="0" smtClean="0"/>
              <a:t>Τύπος Β</a:t>
            </a:r>
            <a:r>
              <a:rPr lang="el-GR" dirty="0" smtClean="0"/>
              <a:t>: τα άνθη ανοίγουν το απόγευμα της μιάς ημέρας και κατόπιν ανοίγουν το πρωί της επόμενης ημέρας. </a:t>
            </a:r>
          </a:p>
          <a:p>
            <a:pPr marL="0" indent="0" algn="just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2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953589"/>
            <a:ext cx="10515600" cy="522337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</a:t>
            </a:r>
            <a:r>
              <a:rPr lang="el-GR" dirty="0" smtClean="0"/>
              <a:t>Στο δένδρο της Φουντουκιάς παρατηρείται μεγάλη χρονική διαφορά μεταξύ επικονίασης και γονιμοποίησης και συγκεκριμένα 4 – 5 μήνες περίπου. Συγκεκριμένα, η επικονίαση πραγματοποιείται κατά τον Χει-μώνα ενώ η γονιμοποίηση κατά τους μήνες Μάϊο με Ιούνιο.</a:t>
            </a:r>
          </a:p>
          <a:p>
            <a:pPr marL="0" indent="0" algn="just"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Ετεροστυλία</a:t>
            </a:r>
            <a:r>
              <a:rPr lang="el-GR" dirty="0" smtClean="0"/>
              <a:t> </a:t>
            </a:r>
            <a:r>
              <a:rPr lang="el-GR" dirty="0"/>
              <a:t>λέγεται το φαινόμενο εκείνο κατά το οποίο οι </a:t>
            </a:r>
            <a:r>
              <a:rPr lang="el-GR" dirty="0" err="1" smtClean="0"/>
              <a:t>στήμο</a:t>
            </a:r>
            <a:r>
              <a:rPr lang="el-GR" dirty="0" smtClean="0"/>
              <a:t>- νες </a:t>
            </a:r>
            <a:r>
              <a:rPr lang="el-GR" dirty="0"/>
              <a:t>δεν βρίσκονται στο ίδιο ύψος με το </a:t>
            </a:r>
            <a:r>
              <a:rPr lang="el-GR" dirty="0" smtClean="0"/>
              <a:t>στύλο</a:t>
            </a:r>
            <a:r>
              <a:rPr lang="en-US" dirty="0" smtClean="0"/>
              <a:t> </a:t>
            </a:r>
            <a:r>
              <a:rPr lang="el-GR" dirty="0" smtClean="0"/>
              <a:t>π.χ. </a:t>
            </a:r>
            <a:r>
              <a:rPr lang="en-US" i="1" dirty="0" smtClean="0"/>
              <a:t>Averrhoa bilimbi</a:t>
            </a:r>
            <a:r>
              <a:rPr lang="el-GR" dirty="0" smtClean="0"/>
              <a:t>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Μόνοικα δίκλινα δένδρα π.χ. Καρυδιά, Καστανιά, Φουντουκιά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Δίοικα δένδρα π.χ. Ακτινιδιά, Ιπποφαές, Φιστικιά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793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1" y="291000"/>
            <a:ext cx="8044109" cy="577016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658984" y="6176963"/>
            <a:ext cx="8647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                    </a:t>
            </a:r>
            <a:r>
              <a:rPr lang="el-GR" sz="2200" dirty="0" smtClean="0"/>
              <a:t>Καρποί σε δένδρο </a:t>
            </a:r>
            <a:r>
              <a:rPr lang="en-US" sz="2200" i="1" dirty="0" smtClean="0"/>
              <a:t>Averrhoa bilimbi</a:t>
            </a:r>
            <a:r>
              <a:rPr lang="el-GR" sz="2200" i="1" dirty="0" smtClean="0"/>
              <a:t> </a:t>
            </a:r>
            <a:r>
              <a:rPr lang="el-GR" sz="2200" dirty="0" smtClean="0"/>
              <a:t>Οικογ.</a:t>
            </a:r>
            <a:r>
              <a:rPr lang="el-GR" sz="2200" i="1" dirty="0" smtClean="0"/>
              <a:t> </a:t>
            </a:r>
            <a:r>
              <a:rPr lang="en-US" sz="2200" i="1" dirty="0" smtClean="0"/>
              <a:t>Oxalidaceae</a:t>
            </a:r>
            <a:r>
              <a:rPr lang="el-GR" sz="2200" dirty="0" smtClean="0"/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49041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  </a:t>
            </a:r>
            <a:r>
              <a:rPr lang="el-GR" dirty="0" smtClean="0"/>
              <a:t>Η </a:t>
            </a:r>
            <a:r>
              <a:rPr lang="el-GR" u="sng" dirty="0" smtClean="0"/>
              <a:t>κόμη</a:t>
            </a:r>
            <a:r>
              <a:rPr lang="el-GR" dirty="0" smtClean="0"/>
              <a:t> αποτελεί τμήμα του δένδρου και περιλαμβάνει βραχίονες, κλάδους και βλαστούς συμπεριλαμβανομένων των οργάνων που </a:t>
            </a:r>
            <a:r>
              <a:rPr lang="el-GR" dirty="0" err="1" smtClean="0"/>
              <a:t>φέ-ρουν</a:t>
            </a:r>
            <a:r>
              <a:rPr lang="el-GR" dirty="0" smtClean="0"/>
              <a:t> δηλ. φύλλα, οφθαλμούς, άνθη, καρπούς.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u="sng" dirty="0" smtClean="0"/>
              <a:t>Βλαστός</a:t>
            </a:r>
            <a:r>
              <a:rPr lang="el-GR" dirty="0" smtClean="0"/>
              <a:t> ονομάζεται ο βλαστικός άξονας που βρίσκεται σε αύξηση, ηλικίας μικρότερης του ενός έτους και δεν έχει ακόμα ξυλοποιηθεί. Προέρχεται από οφθαλμό ή από σπέρμα.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u="sng" dirty="0" smtClean="0"/>
              <a:t>Κλάδος</a:t>
            </a:r>
            <a:r>
              <a:rPr lang="el-GR" dirty="0" smtClean="0"/>
              <a:t> ονομάζεται ο βλαστός που έχει ξυλοποιηθεί</a:t>
            </a:r>
            <a:r>
              <a:rPr lang="el-GR" dirty="0"/>
              <a:t> </a:t>
            </a:r>
            <a:r>
              <a:rPr lang="el-GR" dirty="0" smtClean="0"/>
              <a:t>και είναι ηλικίας τουλάχιστον ενός έτους.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228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 Τα άνθη των οπωροφόρων δένδρων σχηματίζονται είτε ένα σε κάθε θέση και τότε λέγονται μονήρη (Ροδακινιά, Βερικοκιά) ή πολλά μαζί σε ταξιανθίες (Ελιά, Φιστικιά).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Οι πιο συνήθεις ταξιανθίες στα οπωροφόρα είναι: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3 - Εικόνα" descr="corym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2651760"/>
            <a:ext cx="3474720" cy="335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4023360" y="3220564"/>
            <a:ext cx="777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7030A0"/>
                </a:solidFill>
              </a:rPr>
              <a:t>   </a:t>
            </a:r>
            <a:r>
              <a:rPr lang="el-GR" sz="2400" b="1" u="sng" dirty="0" smtClean="0">
                <a:solidFill>
                  <a:srgbClr val="7030A0"/>
                </a:solidFill>
              </a:rPr>
              <a:t>Κόρυμβος</a:t>
            </a:r>
            <a:r>
              <a:rPr lang="el-GR" sz="2400" dirty="0" smtClean="0"/>
              <a:t> είναι η ταξιανθία στην οποία οι διακλαδώσεις</a:t>
            </a:r>
          </a:p>
          <a:p>
            <a:pPr algn="just"/>
            <a:r>
              <a:rPr lang="el-GR" sz="2400" dirty="0"/>
              <a:t>σ</a:t>
            </a:r>
            <a:r>
              <a:rPr lang="el-GR" sz="2400" dirty="0" smtClean="0"/>
              <a:t>χηματίζονται εναλλάξ δεξιά και αριστερά στο ίδιο επίπεδο </a:t>
            </a:r>
          </a:p>
          <a:p>
            <a:pPr algn="just"/>
            <a:r>
              <a:rPr lang="el-GR" sz="2400" dirty="0"/>
              <a:t>π</a:t>
            </a:r>
            <a:r>
              <a:rPr lang="el-GR" sz="2400" dirty="0" smtClean="0"/>
              <a:t>.χ. Μηλιά, Αχλαδιά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9611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3 - Θέση περιεχομένου" descr="raceme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1" y="391887"/>
            <a:ext cx="2272936" cy="273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 descr="panic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28" y="2847703"/>
            <a:ext cx="4167052" cy="36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4140925" y="910050"/>
            <a:ext cx="582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 smtClean="0">
                <a:solidFill>
                  <a:srgbClr val="7030A0"/>
                </a:solidFill>
              </a:rPr>
              <a:t>Βότρυς</a:t>
            </a:r>
            <a:r>
              <a:rPr lang="el-GR" sz="2400" dirty="0" smtClean="0"/>
              <a:t> </a:t>
            </a:r>
            <a:r>
              <a:rPr lang="el-GR" sz="2400" dirty="0"/>
              <a:t>είναι η ταξιανθία στην οποία </a:t>
            </a:r>
            <a:r>
              <a:rPr lang="el-GR" sz="2400" dirty="0" smtClean="0"/>
              <a:t>από τον επιμήκη άξονα της εκφύονται πολυάριθμα πλάγια άνθη με ποδίσκους π.χ</a:t>
            </a:r>
            <a:r>
              <a:rPr lang="el-GR" sz="2400" dirty="0"/>
              <a:t>. </a:t>
            </a:r>
            <a:r>
              <a:rPr lang="el-GR" sz="2400" dirty="0" smtClean="0"/>
              <a:t>Ελιά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4140925" y="3691711"/>
            <a:ext cx="622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 smtClean="0">
                <a:solidFill>
                  <a:srgbClr val="7030A0"/>
                </a:solidFill>
              </a:rPr>
              <a:t>Σύνθετος βότρυς</a:t>
            </a:r>
            <a:r>
              <a:rPr lang="el-GR" sz="2400" dirty="0" smtClean="0"/>
              <a:t> </a:t>
            </a:r>
            <a:r>
              <a:rPr lang="el-GR" sz="2400" dirty="0"/>
              <a:t>είναι η ταξιανθία στην οποία </a:t>
            </a:r>
            <a:r>
              <a:rPr lang="el-GR" sz="2400" dirty="0" smtClean="0"/>
              <a:t>επάνω </a:t>
            </a:r>
            <a:r>
              <a:rPr lang="el-GR" sz="2400" dirty="0"/>
              <a:t>σ</a:t>
            </a:r>
            <a:r>
              <a:rPr lang="el-GR" sz="2400" dirty="0" smtClean="0"/>
              <a:t>τον </a:t>
            </a:r>
            <a:r>
              <a:rPr lang="el-GR" sz="2400" dirty="0"/>
              <a:t>επιμήκη άξονα </a:t>
            </a:r>
            <a:r>
              <a:rPr lang="el-GR" sz="2400" dirty="0" smtClean="0"/>
              <a:t>φέρονται </a:t>
            </a:r>
            <a:r>
              <a:rPr lang="el-GR" sz="2400" dirty="0" err="1" smtClean="0"/>
              <a:t>πολυάρι-θμοι</a:t>
            </a:r>
            <a:r>
              <a:rPr lang="el-GR" sz="2400" dirty="0" smtClean="0"/>
              <a:t> </a:t>
            </a:r>
            <a:r>
              <a:rPr lang="el-GR" sz="2400" dirty="0" err="1" smtClean="0"/>
              <a:t>βότρεις</a:t>
            </a:r>
            <a:r>
              <a:rPr lang="el-GR" sz="2400" dirty="0" smtClean="0"/>
              <a:t> σε βοτρυώδη διάταξη </a:t>
            </a:r>
            <a:r>
              <a:rPr lang="el-GR" sz="2400" dirty="0"/>
              <a:t>π.χ. </a:t>
            </a:r>
            <a:r>
              <a:rPr lang="el-GR" sz="2400" dirty="0" smtClean="0"/>
              <a:t>Φιστικιά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6722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catkin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82" y="520283"/>
            <a:ext cx="3092572" cy="312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4181430" y="881070"/>
            <a:ext cx="6245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 smtClean="0">
                <a:solidFill>
                  <a:srgbClr val="7030A0"/>
                </a:solidFill>
              </a:rPr>
              <a:t>Ίουλος</a:t>
            </a:r>
            <a:r>
              <a:rPr lang="el-GR" sz="2400" dirty="0" smtClean="0"/>
              <a:t> </a:t>
            </a:r>
            <a:r>
              <a:rPr lang="el-GR" sz="2400" dirty="0"/>
              <a:t>είναι η ταξιανθία στην οποία ο</a:t>
            </a:r>
            <a:r>
              <a:rPr lang="el-GR" sz="2400" dirty="0" smtClean="0"/>
              <a:t> επιμήκης </a:t>
            </a:r>
            <a:r>
              <a:rPr lang="el-GR" sz="2400" dirty="0"/>
              <a:t>άξονα </a:t>
            </a:r>
            <a:r>
              <a:rPr lang="el-GR" sz="2400" dirty="0" smtClean="0"/>
              <a:t>είναι εύκαμπτος, χαλαρός και πέφτει κατά την ωρίμανση π.χ</a:t>
            </a:r>
            <a:r>
              <a:rPr lang="el-GR" sz="2400" dirty="0"/>
              <a:t>. </a:t>
            </a:r>
            <a:r>
              <a:rPr lang="el-GR" sz="2400" dirty="0" smtClean="0"/>
              <a:t>Καρυδιά, Φουντουκιά</a:t>
            </a:r>
            <a:endParaRPr lang="el-GR" sz="2400" dirty="0"/>
          </a:p>
        </p:txBody>
      </p:sp>
      <p:pic>
        <p:nvPicPr>
          <p:cNvPr id="6" name="4 - Εικόνα" descr="umbe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37" y="3526971"/>
            <a:ext cx="2810117" cy="32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6"/>
          <p:cNvSpPr/>
          <p:nvPr/>
        </p:nvSpPr>
        <p:spPr>
          <a:xfrm>
            <a:off x="4256026" y="4325872"/>
            <a:ext cx="6507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u="sng" dirty="0" err="1" smtClean="0">
                <a:solidFill>
                  <a:srgbClr val="7030A0"/>
                </a:solidFill>
              </a:rPr>
              <a:t>Σκιάδιο</a:t>
            </a:r>
            <a:r>
              <a:rPr lang="el-GR" sz="2400" dirty="0" smtClean="0"/>
              <a:t> </a:t>
            </a:r>
            <a:r>
              <a:rPr lang="el-GR" sz="2400" dirty="0"/>
              <a:t>είναι η ταξιανθία </a:t>
            </a:r>
            <a:r>
              <a:rPr lang="el-GR" sz="2400" dirty="0" smtClean="0"/>
              <a:t>κατά την </a:t>
            </a:r>
            <a:r>
              <a:rPr lang="el-GR" sz="2400" dirty="0"/>
              <a:t>οποία </a:t>
            </a:r>
            <a:r>
              <a:rPr lang="el-GR" sz="2400" dirty="0" smtClean="0"/>
              <a:t>από την κορυφή ενός μικρού κύριου άξονα εκφύονται δευτερεύουσες περίπου του ίδιου μήκους </a:t>
            </a:r>
            <a:r>
              <a:rPr lang="el-GR" sz="2400" dirty="0" err="1" smtClean="0"/>
              <a:t>διακλα</a:t>
            </a:r>
            <a:r>
              <a:rPr lang="el-GR" sz="2400" dirty="0" smtClean="0"/>
              <a:t>-δώσεις που φέρουν η κάθε μία στην άκρη άνθος π.χ</a:t>
            </a:r>
            <a:r>
              <a:rPr lang="el-GR" sz="2400" dirty="0"/>
              <a:t>. </a:t>
            </a:r>
            <a:r>
              <a:rPr lang="el-GR" sz="2400" dirty="0" smtClean="0"/>
              <a:t>Κερασιά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3949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920" y="363389"/>
            <a:ext cx="4349932" cy="590678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487783" y="6270171"/>
            <a:ext cx="55313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 smtClean="0"/>
              <a:t>Αρσενική ταξιανθία (ίουλος) στη Φουντουκιά.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596599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86394" y="679269"/>
            <a:ext cx="10515600" cy="552382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001" y="220300"/>
            <a:ext cx="2599016" cy="22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001" y="2606063"/>
            <a:ext cx="2498148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766" y="4794667"/>
            <a:ext cx="2506251" cy="192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6"/>
          <p:cNvSpPr/>
          <p:nvPr/>
        </p:nvSpPr>
        <p:spPr>
          <a:xfrm>
            <a:off x="4863737" y="6792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u="sng" dirty="0" err="1" smtClean="0">
                <a:solidFill>
                  <a:srgbClr val="FF0000"/>
                </a:solidFill>
              </a:rPr>
              <a:t>Επίγυνα</a:t>
            </a:r>
            <a:r>
              <a:rPr lang="el-GR" sz="2400" dirty="0">
                <a:solidFill>
                  <a:srgbClr val="7030A0"/>
                </a:solidFill>
              </a:rPr>
              <a:t> </a:t>
            </a:r>
            <a:r>
              <a:rPr lang="el-GR" sz="2400" dirty="0" smtClean="0"/>
              <a:t>(ωοθήκη </a:t>
            </a:r>
            <a:r>
              <a:rPr lang="el-GR" sz="2400" dirty="0" err="1" smtClean="0"/>
              <a:t>υποφυής</a:t>
            </a:r>
            <a:r>
              <a:rPr lang="el-GR" sz="2400" dirty="0" smtClean="0"/>
              <a:t>) όταν τα ανθικά μέρη είναι ανυψωμένα ως προς τη θέση της ωοθήκης π.χ. Μηλοειδή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4863737" y="29533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u="sng" dirty="0" err="1" smtClean="0">
                <a:solidFill>
                  <a:srgbClr val="FF0000"/>
                </a:solidFill>
              </a:rPr>
              <a:t>Περίγυνα</a:t>
            </a:r>
            <a:r>
              <a:rPr lang="el-GR" sz="2400" dirty="0" smtClean="0">
                <a:solidFill>
                  <a:srgbClr val="7030A0"/>
                </a:solidFill>
              </a:rPr>
              <a:t> </a:t>
            </a:r>
            <a:r>
              <a:rPr lang="el-GR" sz="2400" dirty="0" smtClean="0"/>
              <a:t>(ωοθήκη </a:t>
            </a:r>
            <a:r>
              <a:rPr lang="el-GR" sz="2400" dirty="0" err="1" smtClean="0"/>
              <a:t>μεσοφυής</a:t>
            </a:r>
            <a:r>
              <a:rPr lang="el-GR" sz="2400" dirty="0" smtClean="0"/>
              <a:t>)  όταν η ωοθήκη περιβάλλεται από τα άλλα ανθικά μέρη π.χ. Πυρηνόκαρπα</a:t>
            </a:r>
            <a:endParaRPr lang="el-GR" sz="2400" dirty="0"/>
          </a:p>
        </p:txBody>
      </p:sp>
      <p:sp>
        <p:nvSpPr>
          <p:cNvPr id="9" name="Ορθογώνιο 8"/>
          <p:cNvSpPr/>
          <p:nvPr/>
        </p:nvSpPr>
        <p:spPr>
          <a:xfrm>
            <a:off x="4863737" y="50027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2400" b="1" u="sng" dirty="0" err="1" smtClean="0">
                <a:solidFill>
                  <a:srgbClr val="FF0000"/>
                </a:solidFill>
              </a:rPr>
              <a:t>Υπόγυνα</a:t>
            </a:r>
            <a:r>
              <a:rPr lang="el-GR" sz="2400" dirty="0" smtClean="0"/>
              <a:t> (ωοθήκη </a:t>
            </a:r>
            <a:r>
              <a:rPr lang="el-GR" sz="2400" dirty="0" err="1" smtClean="0"/>
              <a:t>επιφυής</a:t>
            </a:r>
            <a:r>
              <a:rPr lang="el-GR" sz="2400" dirty="0" smtClean="0"/>
              <a:t>) όταν η ωοθήκη είναι ανυψωμένη σε σχέση με τα υπόλοιπα ανθικά μέρη π.χ</a:t>
            </a:r>
            <a:r>
              <a:rPr lang="el-GR" sz="2400" dirty="0"/>
              <a:t>. </a:t>
            </a:r>
            <a:r>
              <a:rPr lang="el-GR" sz="2400" dirty="0" smtClean="0"/>
              <a:t>Εσπεριδοειδή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41223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122024"/>
            <a:ext cx="10515600" cy="483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3200" b="1" dirty="0" smtClean="0"/>
              <a:t>Σας ευχαριστώ για την προσοχή σας !!!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373801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sz="3000" b="1" dirty="0" smtClean="0"/>
              <a:t>Είδη βλαστών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Ταχυφυείς (ροδακινιά, βερικοκιά) ονομάζονται οι βλαστοί, που προ-έρχονται από οφθαλμούς του έτους οι οποίοι κανονικά έπρεπε να βλαστήσουν την επόμενη Άνοιξη,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Λαίμαργοι, ζωηροί βλαστοί με μεγάλα φύλλα και μεγάλα μεσογονά-τια διαστήματα,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Παραφυάδες (φουντουκιά, ελιά, μπανάνα, συκιά), αναπτύσσονται από λανθάνοντες οφθαλμούς,  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4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40" y="3749040"/>
            <a:ext cx="4558937" cy="299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600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dirty="0" smtClean="0"/>
              <a:t>  Βλαστός εποχής ή τρέχουσα βλάστηση, ονομάζονται οι βλαστοί οι οποίοι εκπτύσσονται από την περίοδο της Άνοιξης μέχρις ότου ξυ-λοποιηθούν το Φθινόπωρο ή πέσουν τα φύλλα στα φυλλοβόλα,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Ετήσιος βλαστός ή  βλαστός παρελθόντος έτους, ονομάζεται ο βλαστός από τότε που θα ξυλοποιηθεί μέχρι την επόμενη βλαστική περίοδο,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Βλαστός επεκτάσεως ή οδηγός, ονομάζεται ο βλαστός που </a:t>
            </a:r>
            <a:r>
              <a:rPr lang="el-GR" dirty="0" err="1" smtClean="0"/>
              <a:t>συνεχί</a:t>
            </a:r>
            <a:r>
              <a:rPr lang="el-GR" dirty="0" smtClean="0"/>
              <a:t>-ζει την επέκταση των κλάδων κατά μήκος του </a:t>
            </a:r>
            <a:r>
              <a:rPr lang="el-GR" dirty="0"/>
              <a:t>ά</a:t>
            </a:r>
            <a:r>
              <a:rPr lang="el-GR" dirty="0" smtClean="0"/>
              <a:t>ξονά τους,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Ξυλοφόρος βλαστός, αυτός ο οποίος φέρει μόνο ξυλοφόρους οφθαλμούς,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Μικτός βλαστός όταν φέρει ξυλοφόρους και ανθοφόρους </a:t>
            </a:r>
            <a:r>
              <a:rPr lang="el-GR" dirty="0" err="1" smtClean="0"/>
              <a:t>οφθαλ-μούς</a:t>
            </a:r>
            <a:r>
              <a:rPr lang="el-GR" dirty="0" smtClean="0"/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dirty="0" err="1" smtClean="0"/>
              <a:t>Λεπτοκλάδιο</a:t>
            </a:r>
            <a:r>
              <a:rPr lang="el-GR" dirty="0" smtClean="0"/>
              <a:t>, ονομάζεται ο λεπτός και ευλύγιστος βλαστός μήκους 10 – 20 εκ.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93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 </a:t>
            </a:r>
            <a:r>
              <a:rPr lang="el-GR" sz="3000" b="1" dirty="0" smtClean="0"/>
              <a:t>Οφθαλμοί</a:t>
            </a:r>
          </a:p>
          <a:p>
            <a:pPr marL="0" indent="0" algn="just">
              <a:buNone/>
            </a:pPr>
            <a:r>
              <a:rPr lang="el-GR" sz="3000" b="1" dirty="0"/>
              <a:t> </a:t>
            </a:r>
            <a:r>
              <a:rPr lang="el-GR" sz="3000" b="1" dirty="0" smtClean="0"/>
              <a:t> </a:t>
            </a:r>
            <a:r>
              <a:rPr lang="el-GR" dirty="0" smtClean="0"/>
              <a:t>Οι οφθαλμοί είναι τα όργανα μέσα στα οποία περικλείονται σε </a:t>
            </a:r>
            <a:r>
              <a:rPr lang="el-GR" dirty="0" err="1" smtClean="0"/>
              <a:t>εμ</a:t>
            </a:r>
            <a:r>
              <a:rPr lang="el-GR" dirty="0" smtClean="0"/>
              <a:t>-βρυώδη κατάσταση τα άνθη (καρποφόροι οφθαλμοί) και οι βλαστοί (βλαστοφόροι οφθαλμοί). </a:t>
            </a:r>
          </a:p>
          <a:p>
            <a:pPr marL="0" indent="0" algn="just">
              <a:buNone/>
            </a:pPr>
            <a:r>
              <a:rPr lang="el-GR" b="1" dirty="0"/>
              <a:t> </a:t>
            </a:r>
            <a:r>
              <a:rPr lang="el-GR" b="1" dirty="0" smtClean="0"/>
              <a:t> </a:t>
            </a:r>
            <a:r>
              <a:rPr lang="el-GR" dirty="0" smtClean="0"/>
              <a:t>Ανάλογα με τη θέση του οφθαλμού επάνω στον βλαστό ο οφθαλμός διακρίνεται σε </a:t>
            </a:r>
            <a:r>
              <a:rPr lang="el-GR" u="sng" dirty="0" smtClean="0"/>
              <a:t>επάκριο</a:t>
            </a:r>
            <a:r>
              <a:rPr lang="el-GR" dirty="0" smtClean="0"/>
              <a:t>, </a:t>
            </a:r>
            <a:r>
              <a:rPr lang="el-GR" u="sng" dirty="0" smtClean="0"/>
              <a:t>πλευρικό ή πλάγιο</a:t>
            </a:r>
            <a:r>
              <a:rPr lang="el-GR" dirty="0" smtClean="0"/>
              <a:t> ενώ όταν βρίσκεται στη μα-</a:t>
            </a:r>
            <a:r>
              <a:rPr lang="el-GR" dirty="0" err="1" smtClean="0"/>
              <a:t>σχάλη</a:t>
            </a:r>
            <a:r>
              <a:rPr lang="el-GR" dirty="0" smtClean="0"/>
              <a:t> των φύλλων λέγεται και </a:t>
            </a:r>
            <a:r>
              <a:rPr lang="el-GR" u="sng" dirty="0" smtClean="0"/>
              <a:t>μασχαλιαίος</a:t>
            </a:r>
            <a:r>
              <a:rPr lang="el-GR" dirty="0" smtClean="0"/>
              <a:t> (δαμασκηνιά, ροδακινιά).</a:t>
            </a:r>
          </a:p>
          <a:p>
            <a:pPr marL="0" indent="0" algn="just"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i="1" u="sng" dirty="0" smtClean="0">
                <a:solidFill>
                  <a:srgbClr val="0070C0"/>
                </a:solidFill>
              </a:rPr>
              <a:t>Παράπλευροι ή πολλαπλοί</a:t>
            </a:r>
            <a:r>
              <a:rPr lang="el-GR" dirty="0" smtClean="0"/>
              <a:t> ονομάζονται οι οφθαλμοί όταν στη μα-</a:t>
            </a:r>
            <a:r>
              <a:rPr lang="el-GR" dirty="0" err="1" smtClean="0"/>
              <a:t>σχάλη</a:t>
            </a:r>
            <a:r>
              <a:rPr lang="el-GR" dirty="0" smtClean="0"/>
              <a:t> του φύλλου βρίσκονται δύο, τρείς ή και περισσότεροι, ο ένας δίπλα από τον άλλο. Οι μασχαλιαίοι πολλαπλοί οφθαλμοί όταν </a:t>
            </a:r>
            <a:r>
              <a:rPr lang="el-GR" dirty="0" err="1" smtClean="0"/>
              <a:t>βρί-σκονται</a:t>
            </a:r>
            <a:r>
              <a:rPr lang="el-GR" dirty="0" smtClean="0"/>
              <a:t> ο ένας πάνω (π.χ. καρυδιά) από τον άλλο τότε λέγονται </a:t>
            </a:r>
            <a:r>
              <a:rPr lang="el-GR" i="1" u="sng" dirty="0" err="1" smtClean="0">
                <a:solidFill>
                  <a:srgbClr val="C00000"/>
                </a:solidFill>
              </a:rPr>
              <a:t>υπερ</a:t>
            </a:r>
            <a:r>
              <a:rPr lang="el-GR" i="1" u="sng" dirty="0" smtClean="0">
                <a:solidFill>
                  <a:srgbClr val="C00000"/>
                </a:solidFill>
              </a:rPr>
              <a:t>-κείμενοι</a:t>
            </a:r>
            <a:r>
              <a:rPr lang="el-GR" dirty="0" smtClean="0"/>
              <a:t>. </a:t>
            </a:r>
            <a:r>
              <a:rPr lang="el-GR" i="1" u="sng" dirty="0" smtClean="0">
                <a:solidFill>
                  <a:srgbClr val="7030A0"/>
                </a:solidFill>
              </a:rPr>
              <a:t>Επίκτητοι ή τυχαίοι</a:t>
            </a:r>
            <a:r>
              <a:rPr lang="el-GR" dirty="0" smtClean="0"/>
              <a:t> λέγονται οι οφθαλμοί που σχηματίζονται σε άλλα σημεία του δένδρου εκτός από τα γόνατα.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060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  Λανθάνοντες ονομάζονται οι οφθαλμοί της βάσης των βλαστών οι οποίοι δεν βλαστάνουν ούτε την επόμενη Άνοιξη αλλά παραμένουν σε λανθάνουσα κατάσταση για πολλά χρόνια ή για όλη τη ζωή του δεν-</a:t>
            </a:r>
            <a:r>
              <a:rPr lang="el-GR" dirty="0" err="1" smtClean="0"/>
              <a:t>δρου</a:t>
            </a:r>
            <a:r>
              <a:rPr lang="el-GR" dirty="0" smtClean="0"/>
              <a:t>.   </a:t>
            </a:r>
            <a:endParaRPr lang="el-GR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429" y="2299063"/>
            <a:ext cx="2834639" cy="38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1410790" y="3997234"/>
            <a:ext cx="26648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Επάκριοι οφθαλμοί</a:t>
            </a: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3631474" y="2560320"/>
            <a:ext cx="1319349" cy="1436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3853543" y="4297680"/>
            <a:ext cx="587828" cy="11234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7249884" y="3317967"/>
            <a:ext cx="2730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/>
              <a:t>ή βλαστός επέκτασης</a:t>
            </a:r>
            <a:endParaRPr lang="el-GR" sz="220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H="1">
            <a:off x="5120640" y="3618411"/>
            <a:ext cx="2207622" cy="378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4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2366" y="449844"/>
            <a:ext cx="3392368" cy="58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8900" y="1254034"/>
            <a:ext cx="4210128" cy="508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/>
          <p:cNvSpPr/>
          <p:nvPr/>
        </p:nvSpPr>
        <p:spPr>
          <a:xfrm>
            <a:off x="6100354" y="613953"/>
            <a:ext cx="4663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Παράπλευροι ή πολλαπλοί οφθαλμοί</a:t>
            </a: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6479177" y="1089925"/>
            <a:ext cx="1319349" cy="12352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H="1">
            <a:off x="7981406" y="1089925"/>
            <a:ext cx="102558" cy="17447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8532889" y="1089925"/>
            <a:ext cx="1268143" cy="13397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2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irc_mi" descr="https://gardeningafterfive.files.wordpress.com/2010/02/peach-triplebuds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17" y="483326"/>
            <a:ext cx="10175965" cy="54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2063932" y="6048103"/>
            <a:ext cx="8321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/>
              <a:t>Οφθαλμοί σε Ροδακινιά οι οποίοι κυμαίνονται από  1 ,  2  έως  και  </a:t>
            </a:r>
            <a:r>
              <a:rPr lang="el-GR" sz="2200" dirty="0" smtClean="0"/>
              <a:t>3.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89326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71154"/>
            <a:ext cx="10515600" cy="4415246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  Στα φυλλοβόλα οπωροφόρα οι οφθαλμοί πέφτουν σε λήθαργο τον </a:t>
            </a:r>
            <a:r>
              <a:rPr lang="el-GR" dirty="0"/>
              <a:t>Χ</a:t>
            </a:r>
            <a:r>
              <a:rPr lang="el-GR" dirty="0" smtClean="0"/>
              <a:t>ειμώνα και εκπτύσσονται την Άνοιξη αφού περάσουν την περίοδο των χαμηλών θερμοκρασιών του Χειμώνα. Πολλές φορές οι οφθαλμοί εκπτύσσονται το Καλοκαίρι ή το Φθινόπωρο της ίδιας χρονιάς που σχηματίσθηκαν και τότε έχουμε το φαινόμενο της </a:t>
            </a:r>
            <a:r>
              <a:rPr lang="el-GR" u="sng" dirty="0" smtClean="0"/>
              <a:t>ταχυφυίας ή ταχυ-ανθίας</a:t>
            </a:r>
            <a:r>
              <a:rPr lang="el-GR" dirty="0" smtClean="0"/>
              <a:t>. Πολλοί όμως από τους οφθαλμούς της βάσης των </a:t>
            </a:r>
            <a:r>
              <a:rPr lang="el-GR" dirty="0" smtClean="0"/>
              <a:t>βλαστών</a:t>
            </a:r>
            <a:r>
              <a:rPr lang="el-GR" dirty="0" smtClean="0"/>
              <a:t> </a:t>
            </a:r>
            <a:r>
              <a:rPr lang="el-GR" dirty="0" smtClean="0"/>
              <a:t>δεν βλαστάνουν ούτε την επόμενη Άνοιξη αλλά παραμένουν σε λανθάνουσα κατάσταση για πολλά χρόνια ή για όλη τη ζωή του δένδρου και εκπτύσσονται μόνο ύστερα από αυστηρό κλάδεμα ή καταστροφής μέρους της κόμης του δένδρου.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12090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1312</Words>
  <Application>Microsoft Office PowerPoint</Application>
  <PresentationFormat>Ευρεία οθόνη</PresentationFormat>
  <Paragraphs>84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Θέμα του Office</vt:lpstr>
      <vt:lpstr>Μορφολογία οπωροφόρων δένδρων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30693</dc:creator>
  <cp:lastModifiedBy>30693</cp:lastModifiedBy>
  <cp:revision>77</cp:revision>
  <dcterms:created xsi:type="dcterms:W3CDTF">2021-03-15T09:54:16Z</dcterms:created>
  <dcterms:modified xsi:type="dcterms:W3CDTF">2021-03-17T10:51:08Z</dcterms:modified>
</cp:coreProperties>
</file>