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notesMasterIdLst>
    <p:notesMasterId r:id="rId66"/>
  </p:notesMasterIdLst>
  <p:sldIdLst>
    <p:sldId id="322" r:id="rId2"/>
    <p:sldId id="341" r:id="rId3"/>
    <p:sldId id="389" r:id="rId4"/>
    <p:sldId id="390" r:id="rId5"/>
    <p:sldId id="342" r:id="rId6"/>
    <p:sldId id="335" r:id="rId7"/>
    <p:sldId id="385" r:id="rId8"/>
    <p:sldId id="387" r:id="rId9"/>
    <p:sldId id="388" r:id="rId10"/>
    <p:sldId id="343" r:id="rId11"/>
    <p:sldId id="336" r:id="rId12"/>
    <p:sldId id="391" r:id="rId13"/>
    <p:sldId id="392" r:id="rId14"/>
    <p:sldId id="393" r:id="rId15"/>
    <p:sldId id="256" r:id="rId16"/>
    <p:sldId id="340" r:id="rId17"/>
    <p:sldId id="257" r:id="rId18"/>
    <p:sldId id="294" r:id="rId19"/>
    <p:sldId id="259" r:id="rId20"/>
    <p:sldId id="260" r:id="rId21"/>
    <p:sldId id="296" r:id="rId22"/>
    <p:sldId id="261" r:id="rId23"/>
    <p:sldId id="297" r:id="rId24"/>
    <p:sldId id="263" r:id="rId25"/>
    <p:sldId id="265" r:id="rId26"/>
    <p:sldId id="268" r:id="rId27"/>
    <p:sldId id="270" r:id="rId28"/>
    <p:sldId id="273" r:id="rId29"/>
    <p:sldId id="274" r:id="rId30"/>
    <p:sldId id="276" r:id="rId31"/>
    <p:sldId id="278" r:id="rId32"/>
    <p:sldId id="280" r:id="rId33"/>
    <p:sldId id="282" r:id="rId34"/>
    <p:sldId id="284" r:id="rId35"/>
    <p:sldId id="298" r:id="rId36"/>
    <p:sldId id="366" r:id="rId37"/>
    <p:sldId id="367" r:id="rId38"/>
    <p:sldId id="394" r:id="rId39"/>
    <p:sldId id="395" r:id="rId40"/>
    <p:sldId id="396" r:id="rId41"/>
    <p:sldId id="397" r:id="rId42"/>
    <p:sldId id="398"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40C"/>
    <a:srgbClr val="EE2712"/>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188" autoAdjust="0"/>
    <p:restoredTop sz="89714" autoAdjust="0"/>
  </p:normalViewPr>
  <p:slideViewPr>
    <p:cSldViewPr>
      <p:cViewPr varScale="1">
        <p:scale>
          <a:sx n="109" d="100"/>
          <a:sy n="109" d="100"/>
        </p:scale>
        <p:origin x="-189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2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C9CCB-10BD-4B5C-A074-95F8873823FA}" type="doc">
      <dgm:prSet loTypeId="urn:microsoft.com/office/officeart/2005/8/layout/hierarchy1" loCatId="hierarchy" qsTypeId="urn:microsoft.com/office/officeart/2005/8/quickstyle/simple1#4" qsCatId="simple" csTypeId="urn:microsoft.com/office/officeart/2005/8/colors/accent1_2#4" csCatId="accent1" phldr="1"/>
      <dgm:spPr/>
      <dgm:t>
        <a:bodyPr/>
        <a:lstStyle/>
        <a:p>
          <a:endParaRPr lang="el-GR"/>
        </a:p>
      </dgm:t>
    </dgm:pt>
    <dgm:pt modelId="{01C32F7C-E73A-4735-9C08-F4AE1EADAFC4}">
      <dgm:prSet phldrT="[Κείμενο]"/>
      <dgm:spPr/>
      <dgm:t>
        <a:bodyPr/>
        <a:lstStyle/>
        <a:p>
          <a:r>
            <a:rPr lang="el-GR" b="1" dirty="0"/>
            <a:t>23 άρθρα</a:t>
          </a:r>
        </a:p>
      </dgm:t>
    </dgm:pt>
    <dgm:pt modelId="{C3BD6EAD-0352-4950-A0FE-3DB6094680BB}" type="parTrans" cxnId="{B089EAA8-C250-4022-A7C7-E6C31F7B03FD}">
      <dgm:prSet/>
      <dgm:spPr/>
      <dgm:t>
        <a:bodyPr/>
        <a:lstStyle/>
        <a:p>
          <a:endParaRPr lang="el-GR"/>
        </a:p>
      </dgm:t>
    </dgm:pt>
    <dgm:pt modelId="{3B76FFD3-21DE-4832-9AE3-0EAA4B6931A8}" type="sibTrans" cxnId="{B089EAA8-C250-4022-A7C7-E6C31F7B03FD}">
      <dgm:prSet/>
      <dgm:spPr/>
      <dgm:t>
        <a:bodyPr/>
        <a:lstStyle/>
        <a:p>
          <a:endParaRPr lang="el-GR"/>
        </a:p>
      </dgm:t>
    </dgm:pt>
    <dgm:pt modelId="{6E600F05-0B80-4D17-B430-34A0F7CA46DE}">
      <dgm:prSet phldrT="[Κείμενο]"/>
      <dgm:spPr/>
      <dgm:t>
        <a:bodyPr/>
        <a:lstStyle/>
        <a:p>
          <a:r>
            <a:rPr lang="el-GR" b="1" dirty="0"/>
            <a:t>Προστασία Ασθενή</a:t>
          </a:r>
        </a:p>
      </dgm:t>
    </dgm:pt>
    <dgm:pt modelId="{4F9D6B1F-5D0A-4B13-AC85-BEE3DF2DD108}" type="parTrans" cxnId="{3C9A5A53-FAA6-4FD3-AD13-D08B2CF451AE}">
      <dgm:prSet/>
      <dgm:spPr/>
      <dgm:t>
        <a:bodyPr/>
        <a:lstStyle/>
        <a:p>
          <a:endParaRPr lang="el-GR"/>
        </a:p>
      </dgm:t>
    </dgm:pt>
    <dgm:pt modelId="{F1371B2D-1203-456E-BB2A-DC2AAF2185AD}" type="sibTrans" cxnId="{3C9A5A53-FAA6-4FD3-AD13-D08B2CF451AE}">
      <dgm:prSet/>
      <dgm:spPr/>
      <dgm:t>
        <a:bodyPr/>
        <a:lstStyle/>
        <a:p>
          <a:endParaRPr lang="el-GR"/>
        </a:p>
      </dgm:t>
    </dgm:pt>
    <dgm:pt modelId="{860BDAB1-C454-4AB4-9C10-43E233E011E9}">
      <dgm:prSet phldrT="[Κείμενο]"/>
      <dgm:spPr/>
      <dgm:t>
        <a:bodyPr/>
        <a:lstStyle/>
        <a:p>
          <a:r>
            <a:rPr lang="el-GR" dirty="0"/>
            <a:t>3: φροντίδα ασθενούς</a:t>
          </a:r>
        </a:p>
        <a:p>
          <a:r>
            <a:rPr lang="el-GR" dirty="0"/>
            <a:t>5: αυτονομία ασθενούς</a:t>
          </a:r>
        </a:p>
        <a:p>
          <a:r>
            <a:rPr lang="el-GR" dirty="0"/>
            <a:t>6: ισότιμη φροντίδα</a:t>
          </a:r>
        </a:p>
        <a:p>
          <a:r>
            <a:rPr lang="el-GR" dirty="0"/>
            <a:t>7: αξία ανθρώπινης ζωής</a:t>
          </a:r>
        </a:p>
        <a:p>
          <a:r>
            <a:rPr lang="el-GR" dirty="0"/>
            <a:t>9: ατομικά δικαιώματα</a:t>
          </a:r>
        </a:p>
        <a:p>
          <a:r>
            <a:rPr lang="el-GR" dirty="0"/>
            <a:t>10: ορθή ενημέρωση</a:t>
          </a:r>
        </a:p>
        <a:p>
          <a:r>
            <a:rPr lang="el-GR" dirty="0"/>
            <a:t>11: απόρρητο</a:t>
          </a:r>
        </a:p>
        <a:p>
          <a:r>
            <a:rPr lang="el-GR" dirty="0"/>
            <a:t>16,17: δικαιώματα και έρευνα</a:t>
          </a:r>
        </a:p>
      </dgm:t>
    </dgm:pt>
    <dgm:pt modelId="{9213E630-9739-49DD-91F7-EFB04766B778}" type="parTrans" cxnId="{813E5529-B3EF-40A7-91D9-B9C83677EF86}">
      <dgm:prSet/>
      <dgm:spPr/>
      <dgm:t>
        <a:bodyPr/>
        <a:lstStyle/>
        <a:p>
          <a:endParaRPr lang="el-GR"/>
        </a:p>
      </dgm:t>
    </dgm:pt>
    <dgm:pt modelId="{ED9E928C-15F0-4E72-B210-12B6221715F8}" type="sibTrans" cxnId="{813E5529-B3EF-40A7-91D9-B9C83677EF86}">
      <dgm:prSet/>
      <dgm:spPr/>
      <dgm:t>
        <a:bodyPr/>
        <a:lstStyle/>
        <a:p>
          <a:endParaRPr lang="el-GR"/>
        </a:p>
      </dgm:t>
    </dgm:pt>
    <dgm:pt modelId="{732F44C0-D4BA-497B-89A9-232537DDF241}">
      <dgm:prSet phldrT="[Κείμενο]"/>
      <dgm:spPr/>
      <dgm:t>
        <a:bodyPr/>
        <a:lstStyle/>
        <a:p>
          <a:r>
            <a:rPr lang="el-GR" b="1"/>
            <a:t>Προστασία Νοσηλευτή</a:t>
          </a:r>
          <a:endParaRPr lang="el-GR" b="1" dirty="0"/>
        </a:p>
      </dgm:t>
    </dgm:pt>
    <dgm:pt modelId="{6E9AE8A6-3BF7-4EC2-99FA-2C024EC2E0B8}" type="parTrans" cxnId="{53CDE9F8-43A5-4AC8-A943-20352E5DE70F}">
      <dgm:prSet/>
      <dgm:spPr/>
      <dgm:t>
        <a:bodyPr/>
        <a:lstStyle/>
        <a:p>
          <a:endParaRPr lang="el-GR"/>
        </a:p>
      </dgm:t>
    </dgm:pt>
    <dgm:pt modelId="{9AD62454-6BF8-424A-844E-CCFC780744AE}" type="sibTrans" cxnId="{53CDE9F8-43A5-4AC8-A943-20352E5DE70F}">
      <dgm:prSet/>
      <dgm:spPr/>
      <dgm:t>
        <a:bodyPr/>
        <a:lstStyle/>
        <a:p>
          <a:endParaRPr lang="el-GR"/>
        </a:p>
      </dgm:t>
    </dgm:pt>
    <dgm:pt modelId="{382F5956-B59B-4B1E-84BE-E478FB767AA3}">
      <dgm:prSet phldrT="[Κείμενο]"/>
      <dgm:spPr/>
      <dgm:t>
        <a:bodyPr/>
        <a:lstStyle/>
        <a:p>
          <a:r>
            <a:rPr lang="el-GR" dirty="0"/>
            <a:t>4:αθέμιτος ανταγωνισμός</a:t>
          </a:r>
        </a:p>
        <a:p>
          <a:r>
            <a:rPr lang="el-GR" dirty="0"/>
            <a:t>8: συνεχιζόμενη εκπαίδευση</a:t>
          </a:r>
        </a:p>
        <a:p>
          <a:r>
            <a:rPr lang="el-GR" dirty="0"/>
            <a:t>12,13: συνεργασία με συνεργάτες</a:t>
          </a:r>
        </a:p>
        <a:p>
          <a:r>
            <a:rPr lang="el-GR" dirty="0"/>
            <a:t>14: επικρίσεις/ αποδοκιμασίες</a:t>
          </a:r>
        </a:p>
        <a:p>
          <a:r>
            <a:rPr lang="el-GR" dirty="0"/>
            <a:t>20: προσωπικές πεποιθήσεις νοσηλευτή</a:t>
          </a:r>
        </a:p>
      </dgm:t>
    </dgm:pt>
    <dgm:pt modelId="{5BE59396-3745-4DE6-AE7C-32A803D941BD}" type="sibTrans" cxnId="{5E610FD9-97F7-41BE-AFD3-6DBC723C5F6E}">
      <dgm:prSet/>
      <dgm:spPr/>
      <dgm:t>
        <a:bodyPr/>
        <a:lstStyle/>
        <a:p>
          <a:endParaRPr lang="el-GR"/>
        </a:p>
      </dgm:t>
    </dgm:pt>
    <dgm:pt modelId="{BFDA7B65-12E2-4029-8726-30E63BD583B1}" type="parTrans" cxnId="{5E610FD9-97F7-41BE-AFD3-6DBC723C5F6E}">
      <dgm:prSet/>
      <dgm:spPr/>
      <dgm:t>
        <a:bodyPr/>
        <a:lstStyle/>
        <a:p>
          <a:endParaRPr lang="el-GR"/>
        </a:p>
      </dgm:t>
    </dgm:pt>
    <dgm:pt modelId="{64C4AAC2-E572-48EB-AA63-B7204B90332A}" type="pres">
      <dgm:prSet presAssocID="{D0CC9CCB-10BD-4B5C-A074-95F8873823FA}" presName="hierChild1" presStyleCnt="0">
        <dgm:presLayoutVars>
          <dgm:chPref val="1"/>
          <dgm:dir/>
          <dgm:animOne val="branch"/>
          <dgm:animLvl val="lvl"/>
          <dgm:resizeHandles/>
        </dgm:presLayoutVars>
      </dgm:prSet>
      <dgm:spPr/>
      <dgm:t>
        <a:bodyPr/>
        <a:lstStyle/>
        <a:p>
          <a:endParaRPr lang="el-GR"/>
        </a:p>
      </dgm:t>
    </dgm:pt>
    <dgm:pt modelId="{A0B0EA8F-CCF0-485F-BB2D-16A0DFDAB85A}" type="pres">
      <dgm:prSet presAssocID="{01C32F7C-E73A-4735-9C08-F4AE1EADAFC4}" presName="hierRoot1" presStyleCnt="0"/>
      <dgm:spPr/>
    </dgm:pt>
    <dgm:pt modelId="{981B7919-1E48-4B29-BD93-019A4CF6B4F2}" type="pres">
      <dgm:prSet presAssocID="{01C32F7C-E73A-4735-9C08-F4AE1EADAFC4}" presName="composite" presStyleCnt="0"/>
      <dgm:spPr/>
    </dgm:pt>
    <dgm:pt modelId="{C47F1FC0-011A-467F-A1DA-8EE28D754419}" type="pres">
      <dgm:prSet presAssocID="{01C32F7C-E73A-4735-9C08-F4AE1EADAFC4}" presName="background" presStyleLbl="node0" presStyleIdx="0" presStyleCnt="1"/>
      <dgm:spPr/>
    </dgm:pt>
    <dgm:pt modelId="{F4139C8D-27EF-4745-B512-4EA3FE4A3D75}" type="pres">
      <dgm:prSet presAssocID="{01C32F7C-E73A-4735-9C08-F4AE1EADAFC4}" presName="text" presStyleLbl="fgAcc0" presStyleIdx="0" presStyleCnt="1" custScaleX="98328" custScaleY="25393" custLinFactNeighborX="3175" custLinFactNeighborY="-4512">
        <dgm:presLayoutVars>
          <dgm:chPref val="3"/>
        </dgm:presLayoutVars>
      </dgm:prSet>
      <dgm:spPr/>
      <dgm:t>
        <a:bodyPr/>
        <a:lstStyle/>
        <a:p>
          <a:endParaRPr lang="el-GR"/>
        </a:p>
      </dgm:t>
    </dgm:pt>
    <dgm:pt modelId="{9084F99A-96D8-4F80-8DFF-56C0C22098FE}" type="pres">
      <dgm:prSet presAssocID="{01C32F7C-E73A-4735-9C08-F4AE1EADAFC4}" presName="hierChild2" presStyleCnt="0"/>
      <dgm:spPr/>
    </dgm:pt>
    <dgm:pt modelId="{3370C3DD-43B6-45D3-9C81-368DC4A6A62A}" type="pres">
      <dgm:prSet presAssocID="{4F9D6B1F-5D0A-4B13-AC85-BEE3DF2DD108}" presName="Name10" presStyleLbl="parChTrans1D2" presStyleIdx="0" presStyleCnt="2"/>
      <dgm:spPr/>
      <dgm:t>
        <a:bodyPr/>
        <a:lstStyle/>
        <a:p>
          <a:endParaRPr lang="el-GR"/>
        </a:p>
      </dgm:t>
    </dgm:pt>
    <dgm:pt modelId="{568B473F-CFF1-4B4B-B646-C2DBB07609A7}" type="pres">
      <dgm:prSet presAssocID="{6E600F05-0B80-4D17-B430-34A0F7CA46DE}" presName="hierRoot2" presStyleCnt="0"/>
      <dgm:spPr/>
    </dgm:pt>
    <dgm:pt modelId="{CCA6520E-A79A-42D8-87CC-7110F18B96D2}" type="pres">
      <dgm:prSet presAssocID="{6E600F05-0B80-4D17-B430-34A0F7CA46DE}" presName="composite2" presStyleCnt="0"/>
      <dgm:spPr/>
    </dgm:pt>
    <dgm:pt modelId="{B277BE3F-A499-4E65-BACC-D92737635FB9}" type="pres">
      <dgm:prSet presAssocID="{6E600F05-0B80-4D17-B430-34A0F7CA46DE}" presName="background2" presStyleLbl="node2" presStyleIdx="0" presStyleCnt="2"/>
      <dgm:spPr/>
    </dgm:pt>
    <dgm:pt modelId="{38784810-CBA0-47DA-815F-5D04B5406C95}" type="pres">
      <dgm:prSet presAssocID="{6E600F05-0B80-4D17-B430-34A0F7CA46DE}" presName="text2" presStyleLbl="fgAcc2" presStyleIdx="0" presStyleCnt="2" custScaleY="25687">
        <dgm:presLayoutVars>
          <dgm:chPref val="3"/>
        </dgm:presLayoutVars>
      </dgm:prSet>
      <dgm:spPr/>
      <dgm:t>
        <a:bodyPr/>
        <a:lstStyle/>
        <a:p>
          <a:endParaRPr lang="el-GR"/>
        </a:p>
      </dgm:t>
    </dgm:pt>
    <dgm:pt modelId="{CC14B9D9-B065-4269-B148-187F23A851DB}" type="pres">
      <dgm:prSet presAssocID="{6E600F05-0B80-4D17-B430-34A0F7CA46DE}" presName="hierChild3" presStyleCnt="0"/>
      <dgm:spPr/>
    </dgm:pt>
    <dgm:pt modelId="{0FE51B04-066E-4B10-A809-4D4CF5A67A57}" type="pres">
      <dgm:prSet presAssocID="{9213E630-9739-49DD-91F7-EFB04766B778}" presName="Name17" presStyleLbl="parChTrans1D3" presStyleIdx="0" presStyleCnt="2"/>
      <dgm:spPr/>
      <dgm:t>
        <a:bodyPr/>
        <a:lstStyle/>
        <a:p>
          <a:endParaRPr lang="el-GR"/>
        </a:p>
      </dgm:t>
    </dgm:pt>
    <dgm:pt modelId="{428D03DB-BDDF-401E-BCC2-2E342C5090C5}" type="pres">
      <dgm:prSet presAssocID="{860BDAB1-C454-4AB4-9C10-43E233E011E9}" presName="hierRoot3" presStyleCnt="0"/>
      <dgm:spPr/>
    </dgm:pt>
    <dgm:pt modelId="{38822793-AD93-41A3-A693-E52F02683BF2}" type="pres">
      <dgm:prSet presAssocID="{860BDAB1-C454-4AB4-9C10-43E233E011E9}" presName="composite3" presStyleCnt="0"/>
      <dgm:spPr/>
    </dgm:pt>
    <dgm:pt modelId="{94DA7B3F-411F-472B-B1B8-362B09C7B101}" type="pres">
      <dgm:prSet presAssocID="{860BDAB1-C454-4AB4-9C10-43E233E011E9}" presName="background3" presStyleLbl="node3" presStyleIdx="0" presStyleCnt="2"/>
      <dgm:spPr/>
    </dgm:pt>
    <dgm:pt modelId="{95B36780-F128-4185-AEC2-76D4174526D9}" type="pres">
      <dgm:prSet presAssocID="{860BDAB1-C454-4AB4-9C10-43E233E011E9}" presName="text3" presStyleLbl="fgAcc3" presStyleIdx="0" presStyleCnt="2" custScaleX="148763" custScaleY="234415" custLinFactNeighborX="-4158" custLinFactNeighborY="-15367">
        <dgm:presLayoutVars>
          <dgm:chPref val="3"/>
        </dgm:presLayoutVars>
      </dgm:prSet>
      <dgm:spPr/>
      <dgm:t>
        <a:bodyPr/>
        <a:lstStyle/>
        <a:p>
          <a:endParaRPr lang="el-GR"/>
        </a:p>
      </dgm:t>
    </dgm:pt>
    <dgm:pt modelId="{CCA440FD-0497-4FFA-90E9-115AAF9E2B72}" type="pres">
      <dgm:prSet presAssocID="{860BDAB1-C454-4AB4-9C10-43E233E011E9}" presName="hierChild4" presStyleCnt="0"/>
      <dgm:spPr/>
    </dgm:pt>
    <dgm:pt modelId="{79515CF2-F0B5-4360-A584-357B5855041B}" type="pres">
      <dgm:prSet presAssocID="{6E9AE8A6-3BF7-4EC2-99FA-2C024EC2E0B8}" presName="Name10" presStyleLbl="parChTrans1D2" presStyleIdx="1" presStyleCnt="2"/>
      <dgm:spPr/>
      <dgm:t>
        <a:bodyPr/>
        <a:lstStyle/>
        <a:p>
          <a:endParaRPr lang="el-GR"/>
        </a:p>
      </dgm:t>
    </dgm:pt>
    <dgm:pt modelId="{86D1BF2A-E3EB-4B0E-AF92-20AC9CBCE22A}" type="pres">
      <dgm:prSet presAssocID="{732F44C0-D4BA-497B-89A9-232537DDF241}" presName="hierRoot2" presStyleCnt="0"/>
      <dgm:spPr/>
    </dgm:pt>
    <dgm:pt modelId="{6FB14D19-83FC-436D-84BE-EB09B30BC7A6}" type="pres">
      <dgm:prSet presAssocID="{732F44C0-D4BA-497B-89A9-232537DDF241}" presName="composite2" presStyleCnt="0"/>
      <dgm:spPr/>
    </dgm:pt>
    <dgm:pt modelId="{963B36F4-80F1-4D76-A79F-8360EBED1A86}" type="pres">
      <dgm:prSet presAssocID="{732F44C0-D4BA-497B-89A9-232537DDF241}" presName="background2" presStyleLbl="node2" presStyleIdx="1" presStyleCnt="2"/>
      <dgm:spPr/>
    </dgm:pt>
    <dgm:pt modelId="{4DF7D139-70FD-44B5-B2D1-4FF740C61A72}" type="pres">
      <dgm:prSet presAssocID="{732F44C0-D4BA-497B-89A9-232537DDF241}" presName="text2" presStyleLbl="fgAcc2" presStyleIdx="1" presStyleCnt="2" custScaleY="28058">
        <dgm:presLayoutVars>
          <dgm:chPref val="3"/>
        </dgm:presLayoutVars>
      </dgm:prSet>
      <dgm:spPr/>
      <dgm:t>
        <a:bodyPr/>
        <a:lstStyle/>
        <a:p>
          <a:endParaRPr lang="el-GR"/>
        </a:p>
      </dgm:t>
    </dgm:pt>
    <dgm:pt modelId="{F09F7161-CA27-447C-80A2-AED3E0480822}" type="pres">
      <dgm:prSet presAssocID="{732F44C0-D4BA-497B-89A9-232537DDF241}" presName="hierChild3" presStyleCnt="0"/>
      <dgm:spPr/>
    </dgm:pt>
    <dgm:pt modelId="{B34691B7-CC2B-4806-B7F1-EA77D23C81E0}" type="pres">
      <dgm:prSet presAssocID="{BFDA7B65-12E2-4029-8726-30E63BD583B1}" presName="Name17" presStyleLbl="parChTrans1D3" presStyleIdx="1" presStyleCnt="2"/>
      <dgm:spPr/>
      <dgm:t>
        <a:bodyPr/>
        <a:lstStyle/>
        <a:p>
          <a:endParaRPr lang="el-GR"/>
        </a:p>
      </dgm:t>
    </dgm:pt>
    <dgm:pt modelId="{CCFF175D-A4B8-423D-88AB-FA7525CE0589}" type="pres">
      <dgm:prSet presAssocID="{382F5956-B59B-4B1E-84BE-E478FB767AA3}" presName="hierRoot3" presStyleCnt="0"/>
      <dgm:spPr/>
    </dgm:pt>
    <dgm:pt modelId="{E231AE37-0E59-4765-827C-B4FBF33245FE}" type="pres">
      <dgm:prSet presAssocID="{382F5956-B59B-4B1E-84BE-E478FB767AA3}" presName="composite3" presStyleCnt="0"/>
      <dgm:spPr/>
    </dgm:pt>
    <dgm:pt modelId="{ED460610-E773-471B-8D0C-BF1C057E4106}" type="pres">
      <dgm:prSet presAssocID="{382F5956-B59B-4B1E-84BE-E478FB767AA3}" presName="background3" presStyleLbl="node3" presStyleIdx="1" presStyleCnt="2"/>
      <dgm:spPr/>
    </dgm:pt>
    <dgm:pt modelId="{83B99FA8-2374-4AD2-BEA0-3A29A8C3ECAF}" type="pres">
      <dgm:prSet presAssocID="{382F5956-B59B-4B1E-84BE-E478FB767AA3}" presName="text3" presStyleLbl="fgAcc3" presStyleIdx="1" presStyleCnt="2" custScaleX="146207" custScaleY="219233" custLinFactNeighborX="1214" custLinFactNeighborY="-14423">
        <dgm:presLayoutVars>
          <dgm:chPref val="3"/>
        </dgm:presLayoutVars>
      </dgm:prSet>
      <dgm:spPr/>
      <dgm:t>
        <a:bodyPr/>
        <a:lstStyle/>
        <a:p>
          <a:endParaRPr lang="el-GR"/>
        </a:p>
      </dgm:t>
    </dgm:pt>
    <dgm:pt modelId="{A5698499-2F6B-42C8-870C-9A16015268B6}" type="pres">
      <dgm:prSet presAssocID="{382F5956-B59B-4B1E-84BE-E478FB767AA3}" presName="hierChild4" presStyleCnt="0"/>
      <dgm:spPr/>
    </dgm:pt>
  </dgm:ptLst>
  <dgm:cxnLst>
    <dgm:cxn modelId="{B089EAA8-C250-4022-A7C7-E6C31F7B03FD}" srcId="{D0CC9CCB-10BD-4B5C-A074-95F8873823FA}" destId="{01C32F7C-E73A-4735-9C08-F4AE1EADAFC4}" srcOrd="0" destOrd="0" parTransId="{C3BD6EAD-0352-4950-A0FE-3DB6094680BB}" sibTransId="{3B76FFD3-21DE-4832-9AE3-0EAA4B6931A8}"/>
    <dgm:cxn modelId="{3C9A5A53-FAA6-4FD3-AD13-D08B2CF451AE}" srcId="{01C32F7C-E73A-4735-9C08-F4AE1EADAFC4}" destId="{6E600F05-0B80-4D17-B430-34A0F7CA46DE}" srcOrd="0" destOrd="0" parTransId="{4F9D6B1F-5D0A-4B13-AC85-BEE3DF2DD108}" sibTransId="{F1371B2D-1203-456E-BB2A-DC2AAF2185AD}"/>
    <dgm:cxn modelId="{AE881F25-D978-4110-B720-E24A70721979}" type="presOf" srcId="{6E9AE8A6-3BF7-4EC2-99FA-2C024EC2E0B8}" destId="{79515CF2-F0B5-4360-A584-357B5855041B}" srcOrd="0" destOrd="0" presId="urn:microsoft.com/office/officeart/2005/8/layout/hierarchy1"/>
    <dgm:cxn modelId="{5E610FD9-97F7-41BE-AFD3-6DBC723C5F6E}" srcId="{732F44C0-D4BA-497B-89A9-232537DDF241}" destId="{382F5956-B59B-4B1E-84BE-E478FB767AA3}" srcOrd="0" destOrd="0" parTransId="{BFDA7B65-12E2-4029-8726-30E63BD583B1}" sibTransId="{5BE59396-3745-4DE6-AE7C-32A803D941BD}"/>
    <dgm:cxn modelId="{53CDE9F8-43A5-4AC8-A943-20352E5DE70F}" srcId="{01C32F7C-E73A-4735-9C08-F4AE1EADAFC4}" destId="{732F44C0-D4BA-497B-89A9-232537DDF241}" srcOrd="1" destOrd="0" parTransId="{6E9AE8A6-3BF7-4EC2-99FA-2C024EC2E0B8}" sibTransId="{9AD62454-6BF8-424A-844E-CCFC780744AE}"/>
    <dgm:cxn modelId="{813E5529-B3EF-40A7-91D9-B9C83677EF86}" srcId="{6E600F05-0B80-4D17-B430-34A0F7CA46DE}" destId="{860BDAB1-C454-4AB4-9C10-43E233E011E9}" srcOrd="0" destOrd="0" parTransId="{9213E630-9739-49DD-91F7-EFB04766B778}" sibTransId="{ED9E928C-15F0-4E72-B210-12B6221715F8}"/>
    <dgm:cxn modelId="{5305FEC7-12DE-4715-B95B-CE793198DF0E}" type="presOf" srcId="{01C32F7C-E73A-4735-9C08-F4AE1EADAFC4}" destId="{F4139C8D-27EF-4745-B512-4EA3FE4A3D75}" srcOrd="0" destOrd="0" presId="urn:microsoft.com/office/officeart/2005/8/layout/hierarchy1"/>
    <dgm:cxn modelId="{B62DD3AF-75CF-461A-8013-2FCCC5349E61}" type="presOf" srcId="{860BDAB1-C454-4AB4-9C10-43E233E011E9}" destId="{95B36780-F128-4185-AEC2-76D4174526D9}" srcOrd="0" destOrd="0" presId="urn:microsoft.com/office/officeart/2005/8/layout/hierarchy1"/>
    <dgm:cxn modelId="{BCA33DEA-C8E1-4C8A-BCEA-C0F2CF2E0041}" type="presOf" srcId="{9213E630-9739-49DD-91F7-EFB04766B778}" destId="{0FE51B04-066E-4B10-A809-4D4CF5A67A57}" srcOrd="0" destOrd="0" presId="urn:microsoft.com/office/officeart/2005/8/layout/hierarchy1"/>
    <dgm:cxn modelId="{D3BB716B-ACE3-4CA8-8EDC-848545F7AB21}" type="presOf" srcId="{D0CC9CCB-10BD-4B5C-A074-95F8873823FA}" destId="{64C4AAC2-E572-48EB-AA63-B7204B90332A}" srcOrd="0" destOrd="0" presId="urn:microsoft.com/office/officeart/2005/8/layout/hierarchy1"/>
    <dgm:cxn modelId="{6082534D-E1F5-4D98-8DB0-81C071158B8C}" type="presOf" srcId="{732F44C0-D4BA-497B-89A9-232537DDF241}" destId="{4DF7D139-70FD-44B5-B2D1-4FF740C61A72}" srcOrd="0" destOrd="0" presId="urn:microsoft.com/office/officeart/2005/8/layout/hierarchy1"/>
    <dgm:cxn modelId="{54DED8C5-8E05-43EC-AA90-B9921AD556B4}" type="presOf" srcId="{382F5956-B59B-4B1E-84BE-E478FB767AA3}" destId="{83B99FA8-2374-4AD2-BEA0-3A29A8C3ECAF}" srcOrd="0" destOrd="0" presId="urn:microsoft.com/office/officeart/2005/8/layout/hierarchy1"/>
    <dgm:cxn modelId="{344F0C76-0501-4686-96ED-8370DD93F9EC}" type="presOf" srcId="{4F9D6B1F-5D0A-4B13-AC85-BEE3DF2DD108}" destId="{3370C3DD-43B6-45D3-9C81-368DC4A6A62A}" srcOrd="0" destOrd="0" presId="urn:microsoft.com/office/officeart/2005/8/layout/hierarchy1"/>
    <dgm:cxn modelId="{1BFA614E-74A5-4322-8C32-2AF249D988D1}" type="presOf" srcId="{BFDA7B65-12E2-4029-8726-30E63BD583B1}" destId="{B34691B7-CC2B-4806-B7F1-EA77D23C81E0}" srcOrd="0" destOrd="0" presId="urn:microsoft.com/office/officeart/2005/8/layout/hierarchy1"/>
    <dgm:cxn modelId="{DEF4D532-6B10-4A6B-AB7D-8B591B36F158}" type="presOf" srcId="{6E600F05-0B80-4D17-B430-34A0F7CA46DE}" destId="{38784810-CBA0-47DA-815F-5D04B5406C95}" srcOrd="0" destOrd="0" presId="urn:microsoft.com/office/officeart/2005/8/layout/hierarchy1"/>
    <dgm:cxn modelId="{58A9173F-F942-40AC-97B2-590E9BA711A3}" type="presParOf" srcId="{64C4AAC2-E572-48EB-AA63-B7204B90332A}" destId="{A0B0EA8F-CCF0-485F-BB2D-16A0DFDAB85A}" srcOrd="0" destOrd="0" presId="urn:microsoft.com/office/officeart/2005/8/layout/hierarchy1"/>
    <dgm:cxn modelId="{0D5A3578-EF44-48AC-BD62-D8A5B3E422E8}" type="presParOf" srcId="{A0B0EA8F-CCF0-485F-BB2D-16A0DFDAB85A}" destId="{981B7919-1E48-4B29-BD93-019A4CF6B4F2}" srcOrd="0" destOrd="0" presId="urn:microsoft.com/office/officeart/2005/8/layout/hierarchy1"/>
    <dgm:cxn modelId="{D896BB38-0260-4FA4-B6B4-97D6F8A003C7}" type="presParOf" srcId="{981B7919-1E48-4B29-BD93-019A4CF6B4F2}" destId="{C47F1FC0-011A-467F-A1DA-8EE28D754419}" srcOrd="0" destOrd="0" presId="urn:microsoft.com/office/officeart/2005/8/layout/hierarchy1"/>
    <dgm:cxn modelId="{97C36009-FA8C-488F-9F18-34E8629CEC86}" type="presParOf" srcId="{981B7919-1E48-4B29-BD93-019A4CF6B4F2}" destId="{F4139C8D-27EF-4745-B512-4EA3FE4A3D75}" srcOrd="1" destOrd="0" presId="urn:microsoft.com/office/officeart/2005/8/layout/hierarchy1"/>
    <dgm:cxn modelId="{3BBB04AF-C636-4B78-BD3B-742132D9AB55}" type="presParOf" srcId="{A0B0EA8F-CCF0-485F-BB2D-16A0DFDAB85A}" destId="{9084F99A-96D8-4F80-8DFF-56C0C22098FE}" srcOrd="1" destOrd="0" presId="urn:microsoft.com/office/officeart/2005/8/layout/hierarchy1"/>
    <dgm:cxn modelId="{5B799374-2989-4F51-9CF7-755BFFF51013}" type="presParOf" srcId="{9084F99A-96D8-4F80-8DFF-56C0C22098FE}" destId="{3370C3DD-43B6-45D3-9C81-368DC4A6A62A}" srcOrd="0" destOrd="0" presId="urn:microsoft.com/office/officeart/2005/8/layout/hierarchy1"/>
    <dgm:cxn modelId="{FFEB0513-7E5B-4268-9AE1-5270444AC6F7}" type="presParOf" srcId="{9084F99A-96D8-4F80-8DFF-56C0C22098FE}" destId="{568B473F-CFF1-4B4B-B646-C2DBB07609A7}" srcOrd="1" destOrd="0" presId="urn:microsoft.com/office/officeart/2005/8/layout/hierarchy1"/>
    <dgm:cxn modelId="{FDDF253C-A95D-4F2C-9CCF-4084DDD6E549}" type="presParOf" srcId="{568B473F-CFF1-4B4B-B646-C2DBB07609A7}" destId="{CCA6520E-A79A-42D8-87CC-7110F18B96D2}" srcOrd="0" destOrd="0" presId="urn:microsoft.com/office/officeart/2005/8/layout/hierarchy1"/>
    <dgm:cxn modelId="{C9294E25-D657-49F8-9468-93D10FB43E5D}" type="presParOf" srcId="{CCA6520E-A79A-42D8-87CC-7110F18B96D2}" destId="{B277BE3F-A499-4E65-BACC-D92737635FB9}" srcOrd="0" destOrd="0" presId="urn:microsoft.com/office/officeart/2005/8/layout/hierarchy1"/>
    <dgm:cxn modelId="{21644F5D-3C86-43C2-ACD2-D48A2A69913C}" type="presParOf" srcId="{CCA6520E-A79A-42D8-87CC-7110F18B96D2}" destId="{38784810-CBA0-47DA-815F-5D04B5406C95}" srcOrd="1" destOrd="0" presId="urn:microsoft.com/office/officeart/2005/8/layout/hierarchy1"/>
    <dgm:cxn modelId="{F62B0560-BC68-4E2A-8BCA-56E4B0CF73CE}" type="presParOf" srcId="{568B473F-CFF1-4B4B-B646-C2DBB07609A7}" destId="{CC14B9D9-B065-4269-B148-187F23A851DB}" srcOrd="1" destOrd="0" presId="urn:microsoft.com/office/officeart/2005/8/layout/hierarchy1"/>
    <dgm:cxn modelId="{FDA427A3-494E-48AF-B988-5D2D6EF70ADC}" type="presParOf" srcId="{CC14B9D9-B065-4269-B148-187F23A851DB}" destId="{0FE51B04-066E-4B10-A809-4D4CF5A67A57}" srcOrd="0" destOrd="0" presId="urn:microsoft.com/office/officeart/2005/8/layout/hierarchy1"/>
    <dgm:cxn modelId="{33E3B4D2-23CA-499B-94C9-C7BCA01AB215}" type="presParOf" srcId="{CC14B9D9-B065-4269-B148-187F23A851DB}" destId="{428D03DB-BDDF-401E-BCC2-2E342C5090C5}" srcOrd="1" destOrd="0" presId="urn:microsoft.com/office/officeart/2005/8/layout/hierarchy1"/>
    <dgm:cxn modelId="{2AD22ACD-4EF3-4FCF-8BDB-D6773E729C62}" type="presParOf" srcId="{428D03DB-BDDF-401E-BCC2-2E342C5090C5}" destId="{38822793-AD93-41A3-A693-E52F02683BF2}" srcOrd="0" destOrd="0" presId="urn:microsoft.com/office/officeart/2005/8/layout/hierarchy1"/>
    <dgm:cxn modelId="{4AD7FB0C-F64A-4485-88C6-552D27118250}" type="presParOf" srcId="{38822793-AD93-41A3-A693-E52F02683BF2}" destId="{94DA7B3F-411F-472B-B1B8-362B09C7B101}" srcOrd="0" destOrd="0" presId="urn:microsoft.com/office/officeart/2005/8/layout/hierarchy1"/>
    <dgm:cxn modelId="{12693207-D7A3-45B3-A254-0828D3A868B4}" type="presParOf" srcId="{38822793-AD93-41A3-A693-E52F02683BF2}" destId="{95B36780-F128-4185-AEC2-76D4174526D9}" srcOrd="1" destOrd="0" presId="urn:microsoft.com/office/officeart/2005/8/layout/hierarchy1"/>
    <dgm:cxn modelId="{87004463-4E8C-4F5A-AD46-6F7E046732E8}" type="presParOf" srcId="{428D03DB-BDDF-401E-BCC2-2E342C5090C5}" destId="{CCA440FD-0497-4FFA-90E9-115AAF9E2B72}" srcOrd="1" destOrd="0" presId="urn:microsoft.com/office/officeart/2005/8/layout/hierarchy1"/>
    <dgm:cxn modelId="{5EE16568-C95F-4714-818D-2F32A10B2F30}" type="presParOf" srcId="{9084F99A-96D8-4F80-8DFF-56C0C22098FE}" destId="{79515CF2-F0B5-4360-A584-357B5855041B}" srcOrd="2" destOrd="0" presId="urn:microsoft.com/office/officeart/2005/8/layout/hierarchy1"/>
    <dgm:cxn modelId="{F4594F7E-3557-4E50-AB82-9E847D832F3E}" type="presParOf" srcId="{9084F99A-96D8-4F80-8DFF-56C0C22098FE}" destId="{86D1BF2A-E3EB-4B0E-AF92-20AC9CBCE22A}" srcOrd="3" destOrd="0" presId="urn:microsoft.com/office/officeart/2005/8/layout/hierarchy1"/>
    <dgm:cxn modelId="{ACC7C82B-C944-4160-A38F-AF400C28D04A}" type="presParOf" srcId="{86D1BF2A-E3EB-4B0E-AF92-20AC9CBCE22A}" destId="{6FB14D19-83FC-436D-84BE-EB09B30BC7A6}" srcOrd="0" destOrd="0" presId="urn:microsoft.com/office/officeart/2005/8/layout/hierarchy1"/>
    <dgm:cxn modelId="{0DD8AE4C-EE39-489F-A382-3120645A756F}" type="presParOf" srcId="{6FB14D19-83FC-436D-84BE-EB09B30BC7A6}" destId="{963B36F4-80F1-4D76-A79F-8360EBED1A86}" srcOrd="0" destOrd="0" presId="urn:microsoft.com/office/officeart/2005/8/layout/hierarchy1"/>
    <dgm:cxn modelId="{AE2EBA30-3CBB-4AC4-AEE1-D996A9B20FF0}" type="presParOf" srcId="{6FB14D19-83FC-436D-84BE-EB09B30BC7A6}" destId="{4DF7D139-70FD-44B5-B2D1-4FF740C61A72}" srcOrd="1" destOrd="0" presId="urn:microsoft.com/office/officeart/2005/8/layout/hierarchy1"/>
    <dgm:cxn modelId="{4D96266B-EC23-4D47-9C3F-B27E101DAD94}" type="presParOf" srcId="{86D1BF2A-E3EB-4B0E-AF92-20AC9CBCE22A}" destId="{F09F7161-CA27-447C-80A2-AED3E0480822}" srcOrd="1" destOrd="0" presId="urn:microsoft.com/office/officeart/2005/8/layout/hierarchy1"/>
    <dgm:cxn modelId="{D1AB07BD-4493-4BFC-B618-408EC1579EC9}" type="presParOf" srcId="{F09F7161-CA27-447C-80A2-AED3E0480822}" destId="{B34691B7-CC2B-4806-B7F1-EA77D23C81E0}" srcOrd="0" destOrd="0" presId="urn:microsoft.com/office/officeart/2005/8/layout/hierarchy1"/>
    <dgm:cxn modelId="{34883E4D-92B0-4CBE-8B65-0E10121AD4C5}" type="presParOf" srcId="{F09F7161-CA27-447C-80A2-AED3E0480822}" destId="{CCFF175D-A4B8-423D-88AB-FA7525CE0589}" srcOrd="1" destOrd="0" presId="urn:microsoft.com/office/officeart/2005/8/layout/hierarchy1"/>
    <dgm:cxn modelId="{DE5A2352-B188-4045-AF91-4A8BE919FBC6}" type="presParOf" srcId="{CCFF175D-A4B8-423D-88AB-FA7525CE0589}" destId="{E231AE37-0E59-4765-827C-B4FBF33245FE}" srcOrd="0" destOrd="0" presId="urn:microsoft.com/office/officeart/2005/8/layout/hierarchy1"/>
    <dgm:cxn modelId="{7AC220D4-21F6-4696-BADA-2D40F999D7A1}" type="presParOf" srcId="{E231AE37-0E59-4765-827C-B4FBF33245FE}" destId="{ED460610-E773-471B-8D0C-BF1C057E4106}" srcOrd="0" destOrd="0" presId="urn:microsoft.com/office/officeart/2005/8/layout/hierarchy1"/>
    <dgm:cxn modelId="{EBABA4E7-8631-4792-83C2-650741681C4F}" type="presParOf" srcId="{E231AE37-0E59-4765-827C-B4FBF33245FE}" destId="{83B99FA8-2374-4AD2-BEA0-3A29A8C3ECAF}" srcOrd="1" destOrd="0" presId="urn:microsoft.com/office/officeart/2005/8/layout/hierarchy1"/>
    <dgm:cxn modelId="{234910D1-49F9-4A77-876C-50F9F1DE712D}" type="presParOf" srcId="{CCFF175D-A4B8-423D-88AB-FA7525CE0589}" destId="{A5698499-2F6B-42C8-870C-9A16015268B6}" srcOrd="1" destOrd="0" presId="urn:microsoft.com/office/officeart/2005/8/layout/hierarchy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D0CC9CCB-10BD-4B5C-A074-95F8873823FA}" type="doc">
      <dgm:prSet loTypeId="urn:microsoft.com/office/officeart/2005/8/layout/hierarchy1" loCatId="hierarchy" qsTypeId="urn:microsoft.com/office/officeart/2005/8/quickstyle/simple1#5" qsCatId="simple" csTypeId="urn:microsoft.com/office/officeart/2005/8/colors/accent1_2#5" csCatId="accent1" phldr="1"/>
      <dgm:spPr/>
      <dgm:t>
        <a:bodyPr/>
        <a:lstStyle/>
        <a:p>
          <a:endParaRPr lang="el-GR"/>
        </a:p>
      </dgm:t>
    </dgm:pt>
    <dgm:pt modelId="{01C32F7C-E73A-4735-9C08-F4AE1EADAFC4}">
      <dgm:prSet phldrT="[Κείμενο]"/>
      <dgm:spPr/>
      <dgm:t>
        <a:bodyPr/>
        <a:lstStyle/>
        <a:p>
          <a:r>
            <a:rPr lang="el-GR" b="1" dirty="0"/>
            <a:t>23 άρθρα</a:t>
          </a:r>
        </a:p>
      </dgm:t>
    </dgm:pt>
    <dgm:pt modelId="{C3BD6EAD-0352-4950-A0FE-3DB6094680BB}" type="parTrans" cxnId="{B089EAA8-C250-4022-A7C7-E6C31F7B03FD}">
      <dgm:prSet/>
      <dgm:spPr/>
      <dgm:t>
        <a:bodyPr/>
        <a:lstStyle/>
        <a:p>
          <a:endParaRPr lang="el-GR"/>
        </a:p>
      </dgm:t>
    </dgm:pt>
    <dgm:pt modelId="{3B76FFD3-21DE-4832-9AE3-0EAA4B6931A8}" type="sibTrans" cxnId="{B089EAA8-C250-4022-A7C7-E6C31F7B03FD}">
      <dgm:prSet/>
      <dgm:spPr/>
      <dgm:t>
        <a:bodyPr/>
        <a:lstStyle/>
        <a:p>
          <a:endParaRPr lang="el-GR"/>
        </a:p>
      </dgm:t>
    </dgm:pt>
    <dgm:pt modelId="{6E600F05-0B80-4D17-B430-34A0F7CA46DE}">
      <dgm:prSet phldrT="[Κείμενο]"/>
      <dgm:spPr/>
      <dgm:t>
        <a:bodyPr/>
        <a:lstStyle/>
        <a:p>
          <a:r>
            <a:rPr lang="el-GR" b="1" dirty="0"/>
            <a:t>Προστασία Ασθενή</a:t>
          </a:r>
        </a:p>
      </dgm:t>
    </dgm:pt>
    <dgm:pt modelId="{4F9D6B1F-5D0A-4B13-AC85-BEE3DF2DD108}" type="parTrans" cxnId="{3C9A5A53-FAA6-4FD3-AD13-D08B2CF451AE}">
      <dgm:prSet/>
      <dgm:spPr/>
      <dgm:t>
        <a:bodyPr/>
        <a:lstStyle/>
        <a:p>
          <a:endParaRPr lang="el-GR"/>
        </a:p>
      </dgm:t>
    </dgm:pt>
    <dgm:pt modelId="{F1371B2D-1203-456E-BB2A-DC2AAF2185AD}" type="sibTrans" cxnId="{3C9A5A53-FAA6-4FD3-AD13-D08B2CF451AE}">
      <dgm:prSet/>
      <dgm:spPr/>
      <dgm:t>
        <a:bodyPr/>
        <a:lstStyle/>
        <a:p>
          <a:endParaRPr lang="el-GR"/>
        </a:p>
      </dgm:t>
    </dgm:pt>
    <dgm:pt modelId="{860BDAB1-C454-4AB4-9C10-43E233E011E9}">
      <dgm:prSet phldrT="[Κείμενο]"/>
      <dgm:spPr/>
      <dgm:t>
        <a:bodyPr/>
        <a:lstStyle/>
        <a:p>
          <a:r>
            <a:rPr lang="el-GR" dirty="0"/>
            <a:t>3: φροντίδα ασθενούς</a:t>
          </a:r>
        </a:p>
        <a:p>
          <a:r>
            <a:rPr lang="el-GR" dirty="0"/>
            <a:t>5: αυτονομία ασθενούς</a:t>
          </a:r>
        </a:p>
        <a:p>
          <a:r>
            <a:rPr lang="el-GR" dirty="0"/>
            <a:t>6: ισότιμη φροντίδα</a:t>
          </a:r>
        </a:p>
        <a:p>
          <a:r>
            <a:rPr lang="el-GR" dirty="0"/>
            <a:t>7: αξία ανθρώπινης ζωής</a:t>
          </a:r>
        </a:p>
        <a:p>
          <a:r>
            <a:rPr lang="el-GR" dirty="0"/>
            <a:t>9: ατομικά δικαιώματα</a:t>
          </a:r>
        </a:p>
        <a:p>
          <a:r>
            <a:rPr lang="el-GR" dirty="0"/>
            <a:t>10: ορθή ενημέρωση</a:t>
          </a:r>
        </a:p>
        <a:p>
          <a:r>
            <a:rPr lang="el-GR" dirty="0"/>
            <a:t>11: απόρρητο</a:t>
          </a:r>
        </a:p>
        <a:p>
          <a:r>
            <a:rPr lang="el-GR" dirty="0"/>
            <a:t>16,17: δικαιώματα και έρευνα</a:t>
          </a:r>
        </a:p>
      </dgm:t>
    </dgm:pt>
    <dgm:pt modelId="{9213E630-9739-49DD-91F7-EFB04766B778}" type="parTrans" cxnId="{813E5529-B3EF-40A7-91D9-B9C83677EF86}">
      <dgm:prSet/>
      <dgm:spPr/>
      <dgm:t>
        <a:bodyPr/>
        <a:lstStyle/>
        <a:p>
          <a:endParaRPr lang="el-GR"/>
        </a:p>
      </dgm:t>
    </dgm:pt>
    <dgm:pt modelId="{ED9E928C-15F0-4E72-B210-12B6221715F8}" type="sibTrans" cxnId="{813E5529-B3EF-40A7-91D9-B9C83677EF86}">
      <dgm:prSet/>
      <dgm:spPr/>
      <dgm:t>
        <a:bodyPr/>
        <a:lstStyle/>
        <a:p>
          <a:endParaRPr lang="el-GR"/>
        </a:p>
      </dgm:t>
    </dgm:pt>
    <dgm:pt modelId="{732F44C0-D4BA-497B-89A9-232537DDF241}">
      <dgm:prSet phldrT="[Κείμενο]"/>
      <dgm:spPr/>
      <dgm:t>
        <a:bodyPr/>
        <a:lstStyle/>
        <a:p>
          <a:r>
            <a:rPr lang="el-GR" b="1" dirty="0"/>
            <a:t>Προστασία Νοσηλευτή</a:t>
          </a:r>
        </a:p>
      </dgm:t>
    </dgm:pt>
    <dgm:pt modelId="{6E9AE8A6-3BF7-4EC2-99FA-2C024EC2E0B8}" type="parTrans" cxnId="{53CDE9F8-43A5-4AC8-A943-20352E5DE70F}">
      <dgm:prSet/>
      <dgm:spPr/>
      <dgm:t>
        <a:bodyPr/>
        <a:lstStyle/>
        <a:p>
          <a:endParaRPr lang="el-GR"/>
        </a:p>
      </dgm:t>
    </dgm:pt>
    <dgm:pt modelId="{9AD62454-6BF8-424A-844E-CCFC780744AE}" type="sibTrans" cxnId="{53CDE9F8-43A5-4AC8-A943-20352E5DE70F}">
      <dgm:prSet/>
      <dgm:spPr/>
      <dgm:t>
        <a:bodyPr/>
        <a:lstStyle/>
        <a:p>
          <a:endParaRPr lang="el-GR"/>
        </a:p>
      </dgm:t>
    </dgm:pt>
    <dgm:pt modelId="{382F5956-B59B-4B1E-84BE-E478FB767AA3}">
      <dgm:prSet phldrT="[Κείμενο]"/>
      <dgm:spPr/>
      <dgm:t>
        <a:bodyPr/>
        <a:lstStyle/>
        <a:p>
          <a:r>
            <a:rPr lang="el-GR" dirty="0"/>
            <a:t>4:αθέμιτος ανταγωνισμός</a:t>
          </a:r>
        </a:p>
        <a:p>
          <a:r>
            <a:rPr lang="el-GR" dirty="0"/>
            <a:t>8: συνεχιζόμενη εκπαίδευση</a:t>
          </a:r>
        </a:p>
        <a:p>
          <a:r>
            <a:rPr lang="el-GR" dirty="0"/>
            <a:t>12,13: συνεργασία με συνεργάτες</a:t>
          </a:r>
        </a:p>
        <a:p>
          <a:r>
            <a:rPr lang="el-GR" dirty="0"/>
            <a:t>14: επικρίσεις/ αποδοκιμασίες</a:t>
          </a:r>
        </a:p>
        <a:p>
          <a:r>
            <a:rPr lang="el-GR" dirty="0"/>
            <a:t>20: προσωπικές πεποιθήσεις νοσηλευτή</a:t>
          </a:r>
        </a:p>
      </dgm:t>
    </dgm:pt>
    <dgm:pt modelId="{5BE59396-3745-4DE6-AE7C-32A803D941BD}" type="sibTrans" cxnId="{5E610FD9-97F7-41BE-AFD3-6DBC723C5F6E}">
      <dgm:prSet/>
      <dgm:spPr/>
      <dgm:t>
        <a:bodyPr/>
        <a:lstStyle/>
        <a:p>
          <a:endParaRPr lang="el-GR"/>
        </a:p>
      </dgm:t>
    </dgm:pt>
    <dgm:pt modelId="{BFDA7B65-12E2-4029-8726-30E63BD583B1}" type="parTrans" cxnId="{5E610FD9-97F7-41BE-AFD3-6DBC723C5F6E}">
      <dgm:prSet/>
      <dgm:spPr/>
      <dgm:t>
        <a:bodyPr/>
        <a:lstStyle/>
        <a:p>
          <a:endParaRPr lang="el-GR"/>
        </a:p>
      </dgm:t>
    </dgm:pt>
    <dgm:pt modelId="{64C4AAC2-E572-48EB-AA63-B7204B90332A}" type="pres">
      <dgm:prSet presAssocID="{D0CC9CCB-10BD-4B5C-A074-95F8873823FA}" presName="hierChild1" presStyleCnt="0">
        <dgm:presLayoutVars>
          <dgm:chPref val="1"/>
          <dgm:dir/>
          <dgm:animOne val="branch"/>
          <dgm:animLvl val="lvl"/>
          <dgm:resizeHandles/>
        </dgm:presLayoutVars>
      </dgm:prSet>
      <dgm:spPr/>
      <dgm:t>
        <a:bodyPr/>
        <a:lstStyle/>
        <a:p>
          <a:endParaRPr lang="el-GR"/>
        </a:p>
      </dgm:t>
    </dgm:pt>
    <dgm:pt modelId="{A0B0EA8F-CCF0-485F-BB2D-16A0DFDAB85A}" type="pres">
      <dgm:prSet presAssocID="{01C32F7C-E73A-4735-9C08-F4AE1EADAFC4}" presName="hierRoot1" presStyleCnt="0"/>
      <dgm:spPr/>
    </dgm:pt>
    <dgm:pt modelId="{981B7919-1E48-4B29-BD93-019A4CF6B4F2}" type="pres">
      <dgm:prSet presAssocID="{01C32F7C-E73A-4735-9C08-F4AE1EADAFC4}" presName="composite" presStyleCnt="0"/>
      <dgm:spPr/>
    </dgm:pt>
    <dgm:pt modelId="{C47F1FC0-011A-467F-A1DA-8EE28D754419}" type="pres">
      <dgm:prSet presAssocID="{01C32F7C-E73A-4735-9C08-F4AE1EADAFC4}" presName="background" presStyleLbl="node0" presStyleIdx="0" presStyleCnt="1"/>
      <dgm:spPr/>
    </dgm:pt>
    <dgm:pt modelId="{F4139C8D-27EF-4745-B512-4EA3FE4A3D75}" type="pres">
      <dgm:prSet presAssocID="{01C32F7C-E73A-4735-9C08-F4AE1EADAFC4}" presName="text" presStyleLbl="fgAcc0" presStyleIdx="0" presStyleCnt="1" custScaleX="98328" custScaleY="25393" custLinFactNeighborX="3175" custLinFactNeighborY="-4512">
        <dgm:presLayoutVars>
          <dgm:chPref val="3"/>
        </dgm:presLayoutVars>
      </dgm:prSet>
      <dgm:spPr/>
      <dgm:t>
        <a:bodyPr/>
        <a:lstStyle/>
        <a:p>
          <a:endParaRPr lang="el-GR"/>
        </a:p>
      </dgm:t>
    </dgm:pt>
    <dgm:pt modelId="{9084F99A-96D8-4F80-8DFF-56C0C22098FE}" type="pres">
      <dgm:prSet presAssocID="{01C32F7C-E73A-4735-9C08-F4AE1EADAFC4}" presName="hierChild2" presStyleCnt="0"/>
      <dgm:spPr/>
    </dgm:pt>
    <dgm:pt modelId="{3370C3DD-43B6-45D3-9C81-368DC4A6A62A}" type="pres">
      <dgm:prSet presAssocID="{4F9D6B1F-5D0A-4B13-AC85-BEE3DF2DD108}" presName="Name10" presStyleLbl="parChTrans1D2" presStyleIdx="0" presStyleCnt="2"/>
      <dgm:spPr/>
      <dgm:t>
        <a:bodyPr/>
        <a:lstStyle/>
        <a:p>
          <a:endParaRPr lang="el-GR"/>
        </a:p>
      </dgm:t>
    </dgm:pt>
    <dgm:pt modelId="{568B473F-CFF1-4B4B-B646-C2DBB07609A7}" type="pres">
      <dgm:prSet presAssocID="{6E600F05-0B80-4D17-B430-34A0F7CA46DE}" presName="hierRoot2" presStyleCnt="0"/>
      <dgm:spPr/>
    </dgm:pt>
    <dgm:pt modelId="{CCA6520E-A79A-42D8-87CC-7110F18B96D2}" type="pres">
      <dgm:prSet presAssocID="{6E600F05-0B80-4D17-B430-34A0F7CA46DE}" presName="composite2" presStyleCnt="0"/>
      <dgm:spPr/>
    </dgm:pt>
    <dgm:pt modelId="{B277BE3F-A499-4E65-BACC-D92737635FB9}" type="pres">
      <dgm:prSet presAssocID="{6E600F05-0B80-4D17-B430-34A0F7CA46DE}" presName="background2" presStyleLbl="node2" presStyleIdx="0" presStyleCnt="2"/>
      <dgm:spPr/>
    </dgm:pt>
    <dgm:pt modelId="{38784810-CBA0-47DA-815F-5D04B5406C95}" type="pres">
      <dgm:prSet presAssocID="{6E600F05-0B80-4D17-B430-34A0F7CA46DE}" presName="text2" presStyleLbl="fgAcc2" presStyleIdx="0" presStyleCnt="2" custScaleY="25687">
        <dgm:presLayoutVars>
          <dgm:chPref val="3"/>
        </dgm:presLayoutVars>
      </dgm:prSet>
      <dgm:spPr/>
      <dgm:t>
        <a:bodyPr/>
        <a:lstStyle/>
        <a:p>
          <a:endParaRPr lang="el-GR"/>
        </a:p>
      </dgm:t>
    </dgm:pt>
    <dgm:pt modelId="{CC14B9D9-B065-4269-B148-187F23A851DB}" type="pres">
      <dgm:prSet presAssocID="{6E600F05-0B80-4D17-B430-34A0F7CA46DE}" presName="hierChild3" presStyleCnt="0"/>
      <dgm:spPr/>
    </dgm:pt>
    <dgm:pt modelId="{0FE51B04-066E-4B10-A809-4D4CF5A67A57}" type="pres">
      <dgm:prSet presAssocID="{9213E630-9739-49DD-91F7-EFB04766B778}" presName="Name17" presStyleLbl="parChTrans1D3" presStyleIdx="0" presStyleCnt="2"/>
      <dgm:spPr/>
      <dgm:t>
        <a:bodyPr/>
        <a:lstStyle/>
        <a:p>
          <a:endParaRPr lang="el-GR"/>
        </a:p>
      </dgm:t>
    </dgm:pt>
    <dgm:pt modelId="{428D03DB-BDDF-401E-BCC2-2E342C5090C5}" type="pres">
      <dgm:prSet presAssocID="{860BDAB1-C454-4AB4-9C10-43E233E011E9}" presName="hierRoot3" presStyleCnt="0"/>
      <dgm:spPr/>
    </dgm:pt>
    <dgm:pt modelId="{38822793-AD93-41A3-A693-E52F02683BF2}" type="pres">
      <dgm:prSet presAssocID="{860BDAB1-C454-4AB4-9C10-43E233E011E9}" presName="composite3" presStyleCnt="0"/>
      <dgm:spPr/>
    </dgm:pt>
    <dgm:pt modelId="{94DA7B3F-411F-472B-B1B8-362B09C7B101}" type="pres">
      <dgm:prSet presAssocID="{860BDAB1-C454-4AB4-9C10-43E233E011E9}" presName="background3" presStyleLbl="node3" presStyleIdx="0" presStyleCnt="2"/>
      <dgm:spPr/>
    </dgm:pt>
    <dgm:pt modelId="{95B36780-F128-4185-AEC2-76D4174526D9}" type="pres">
      <dgm:prSet presAssocID="{860BDAB1-C454-4AB4-9C10-43E233E011E9}" presName="text3" presStyleLbl="fgAcc3" presStyleIdx="0" presStyleCnt="2" custScaleX="148763" custScaleY="152338" custLinFactNeighborX="-4158" custLinFactNeighborY="-15367">
        <dgm:presLayoutVars>
          <dgm:chPref val="3"/>
        </dgm:presLayoutVars>
      </dgm:prSet>
      <dgm:spPr/>
      <dgm:t>
        <a:bodyPr/>
        <a:lstStyle/>
        <a:p>
          <a:endParaRPr lang="el-GR"/>
        </a:p>
      </dgm:t>
    </dgm:pt>
    <dgm:pt modelId="{CCA440FD-0497-4FFA-90E9-115AAF9E2B72}" type="pres">
      <dgm:prSet presAssocID="{860BDAB1-C454-4AB4-9C10-43E233E011E9}" presName="hierChild4" presStyleCnt="0"/>
      <dgm:spPr/>
    </dgm:pt>
    <dgm:pt modelId="{79515CF2-F0B5-4360-A584-357B5855041B}" type="pres">
      <dgm:prSet presAssocID="{6E9AE8A6-3BF7-4EC2-99FA-2C024EC2E0B8}" presName="Name10" presStyleLbl="parChTrans1D2" presStyleIdx="1" presStyleCnt="2"/>
      <dgm:spPr/>
      <dgm:t>
        <a:bodyPr/>
        <a:lstStyle/>
        <a:p>
          <a:endParaRPr lang="el-GR"/>
        </a:p>
      </dgm:t>
    </dgm:pt>
    <dgm:pt modelId="{86D1BF2A-E3EB-4B0E-AF92-20AC9CBCE22A}" type="pres">
      <dgm:prSet presAssocID="{732F44C0-D4BA-497B-89A9-232537DDF241}" presName="hierRoot2" presStyleCnt="0"/>
      <dgm:spPr/>
    </dgm:pt>
    <dgm:pt modelId="{6FB14D19-83FC-436D-84BE-EB09B30BC7A6}" type="pres">
      <dgm:prSet presAssocID="{732F44C0-D4BA-497B-89A9-232537DDF241}" presName="composite2" presStyleCnt="0"/>
      <dgm:spPr/>
    </dgm:pt>
    <dgm:pt modelId="{963B36F4-80F1-4D76-A79F-8360EBED1A86}" type="pres">
      <dgm:prSet presAssocID="{732F44C0-D4BA-497B-89A9-232537DDF241}" presName="background2" presStyleLbl="node2" presStyleIdx="1" presStyleCnt="2"/>
      <dgm:spPr/>
    </dgm:pt>
    <dgm:pt modelId="{4DF7D139-70FD-44B5-B2D1-4FF740C61A72}" type="pres">
      <dgm:prSet presAssocID="{732F44C0-D4BA-497B-89A9-232537DDF241}" presName="text2" presStyleLbl="fgAcc2" presStyleIdx="1" presStyleCnt="2" custScaleY="28058">
        <dgm:presLayoutVars>
          <dgm:chPref val="3"/>
        </dgm:presLayoutVars>
      </dgm:prSet>
      <dgm:spPr/>
      <dgm:t>
        <a:bodyPr/>
        <a:lstStyle/>
        <a:p>
          <a:endParaRPr lang="el-GR"/>
        </a:p>
      </dgm:t>
    </dgm:pt>
    <dgm:pt modelId="{F09F7161-CA27-447C-80A2-AED3E0480822}" type="pres">
      <dgm:prSet presAssocID="{732F44C0-D4BA-497B-89A9-232537DDF241}" presName="hierChild3" presStyleCnt="0"/>
      <dgm:spPr/>
    </dgm:pt>
    <dgm:pt modelId="{B34691B7-CC2B-4806-B7F1-EA77D23C81E0}" type="pres">
      <dgm:prSet presAssocID="{BFDA7B65-12E2-4029-8726-30E63BD583B1}" presName="Name17" presStyleLbl="parChTrans1D3" presStyleIdx="1" presStyleCnt="2"/>
      <dgm:spPr/>
      <dgm:t>
        <a:bodyPr/>
        <a:lstStyle/>
        <a:p>
          <a:endParaRPr lang="el-GR"/>
        </a:p>
      </dgm:t>
    </dgm:pt>
    <dgm:pt modelId="{CCFF175D-A4B8-423D-88AB-FA7525CE0589}" type="pres">
      <dgm:prSet presAssocID="{382F5956-B59B-4B1E-84BE-E478FB767AA3}" presName="hierRoot3" presStyleCnt="0"/>
      <dgm:spPr/>
    </dgm:pt>
    <dgm:pt modelId="{E231AE37-0E59-4765-827C-B4FBF33245FE}" type="pres">
      <dgm:prSet presAssocID="{382F5956-B59B-4B1E-84BE-E478FB767AA3}" presName="composite3" presStyleCnt="0"/>
      <dgm:spPr/>
    </dgm:pt>
    <dgm:pt modelId="{ED460610-E773-471B-8D0C-BF1C057E4106}" type="pres">
      <dgm:prSet presAssocID="{382F5956-B59B-4B1E-84BE-E478FB767AA3}" presName="background3" presStyleLbl="node3" presStyleIdx="1" presStyleCnt="2"/>
      <dgm:spPr/>
    </dgm:pt>
    <dgm:pt modelId="{83B99FA8-2374-4AD2-BEA0-3A29A8C3ECAF}" type="pres">
      <dgm:prSet presAssocID="{382F5956-B59B-4B1E-84BE-E478FB767AA3}" presName="text3" presStyleLbl="fgAcc3" presStyleIdx="1" presStyleCnt="2" custScaleX="146207" custScaleY="144014" custLinFactNeighborX="1214" custLinFactNeighborY="-14423">
        <dgm:presLayoutVars>
          <dgm:chPref val="3"/>
        </dgm:presLayoutVars>
      </dgm:prSet>
      <dgm:spPr/>
      <dgm:t>
        <a:bodyPr/>
        <a:lstStyle/>
        <a:p>
          <a:endParaRPr lang="el-GR"/>
        </a:p>
      </dgm:t>
    </dgm:pt>
    <dgm:pt modelId="{A5698499-2F6B-42C8-870C-9A16015268B6}" type="pres">
      <dgm:prSet presAssocID="{382F5956-B59B-4B1E-84BE-E478FB767AA3}" presName="hierChild4" presStyleCnt="0"/>
      <dgm:spPr/>
    </dgm:pt>
  </dgm:ptLst>
  <dgm:cxnLst>
    <dgm:cxn modelId="{8B028835-92E3-44F4-AB13-EDC566FBCF2A}" type="presOf" srcId="{D0CC9CCB-10BD-4B5C-A074-95F8873823FA}" destId="{64C4AAC2-E572-48EB-AA63-B7204B90332A}" srcOrd="0" destOrd="0" presId="urn:microsoft.com/office/officeart/2005/8/layout/hierarchy1"/>
    <dgm:cxn modelId="{66A601A6-D7CA-4F9E-B768-23FD61BE2DE5}" type="presOf" srcId="{860BDAB1-C454-4AB4-9C10-43E233E011E9}" destId="{95B36780-F128-4185-AEC2-76D4174526D9}" srcOrd="0" destOrd="0" presId="urn:microsoft.com/office/officeart/2005/8/layout/hierarchy1"/>
    <dgm:cxn modelId="{5E610FD9-97F7-41BE-AFD3-6DBC723C5F6E}" srcId="{732F44C0-D4BA-497B-89A9-232537DDF241}" destId="{382F5956-B59B-4B1E-84BE-E478FB767AA3}" srcOrd="0" destOrd="0" parTransId="{BFDA7B65-12E2-4029-8726-30E63BD583B1}" sibTransId="{5BE59396-3745-4DE6-AE7C-32A803D941BD}"/>
    <dgm:cxn modelId="{5F8DF833-73B4-4BA9-8455-62D2E4F1476C}" type="presOf" srcId="{6E600F05-0B80-4D17-B430-34A0F7CA46DE}" destId="{38784810-CBA0-47DA-815F-5D04B5406C95}" srcOrd="0" destOrd="0" presId="urn:microsoft.com/office/officeart/2005/8/layout/hierarchy1"/>
    <dgm:cxn modelId="{53CDE9F8-43A5-4AC8-A943-20352E5DE70F}" srcId="{01C32F7C-E73A-4735-9C08-F4AE1EADAFC4}" destId="{732F44C0-D4BA-497B-89A9-232537DDF241}" srcOrd="1" destOrd="0" parTransId="{6E9AE8A6-3BF7-4EC2-99FA-2C024EC2E0B8}" sibTransId="{9AD62454-6BF8-424A-844E-CCFC780744AE}"/>
    <dgm:cxn modelId="{BB06296A-6AA7-4221-A90B-FD0FA7CB4D45}" type="presOf" srcId="{382F5956-B59B-4B1E-84BE-E478FB767AA3}" destId="{83B99FA8-2374-4AD2-BEA0-3A29A8C3ECAF}" srcOrd="0" destOrd="0" presId="urn:microsoft.com/office/officeart/2005/8/layout/hierarchy1"/>
    <dgm:cxn modelId="{628AD58E-6271-4665-9DCF-4A8961EEE0B8}" type="presOf" srcId="{6E9AE8A6-3BF7-4EC2-99FA-2C024EC2E0B8}" destId="{79515CF2-F0B5-4360-A584-357B5855041B}" srcOrd="0" destOrd="0" presId="urn:microsoft.com/office/officeart/2005/8/layout/hierarchy1"/>
    <dgm:cxn modelId="{813E5529-B3EF-40A7-91D9-B9C83677EF86}" srcId="{6E600F05-0B80-4D17-B430-34A0F7CA46DE}" destId="{860BDAB1-C454-4AB4-9C10-43E233E011E9}" srcOrd="0" destOrd="0" parTransId="{9213E630-9739-49DD-91F7-EFB04766B778}" sibTransId="{ED9E928C-15F0-4E72-B210-12B6221715F8}"/>
    <dgm:cxn modelId="{B089EAA8-C250-4022-A7C7-E6C31F7B03FD}" srcId="{D0CC9CCB-10BD-4B5C-A074-95F8873823FA}" destId="{01C32F7C-E73A-4735-9C08-F4AE1EADAFC4}" srcOrd="0" destOrd="0" parTransId="{C3BD6EAD-0352-4950-A0FE-3DB6094680BB}" sibTransId="{3B76FFD3-21DE-4832-9AE3-0EAA4B6931A8}"/>
    <dgm:cxn modelId="{3C9A5A53-FAA6-4FD3-AD13-D08B2CF451AE}" srcId="{01C32F7C-E73A-4735-9C08-F4AE1EADAFC4}" destId="{6E600F05-0B80-4D17-B430-34A0F7CA46DE}" srcOrd="0" destOrd="0" parTransId="{4F9D6B1F-5D0A-4B13-AC85-BEE3DF2DD108}" sibTransId="{F1371B2D-1203-456E-BB2A-DC2AAF2185AD}"/>
    <dgm:cxn modelId="{302D6B6D-0DC2-4875-98D3-EF16EEC6716F}" type="presOf" srcId="{732F44C0-D4BA-497B-89A9-232537DDF241}" destId="{4DF7D139-70FD-44B5-B2D1-4FF740C61A72}" srcOrd="0" destOrd="0" presId="urn:microsoft.com/office/officeart/2005/8/layout/hierarchy1"/>
    <dgm:cxn modelId="{1F974D1E-9A36-494F-BE45-3E36B30FE346}" type="presOf" srcId="{BFDA7B65-12E2-4029-8726-30E63BD583B1}" destId="{B34691B7-CC2B-4806-B7F1-EA77D23C81E0}" srcOrd="0" destOrd="0" presId="urn:microsoft.com/office/officeart/2005/8/layout/hierarchy1"/>
    <dgm:cxn modelId="{580F279F-659C-4178-A772-D084F740B0F8}" type="presOf" srcId="{9213E630-9739-49DD-91F7-EFB04766B778}" destId="{0FE51B04-066E-4B10-A809-4D4CF5A67A57}" srcOrd="0" destOrd="0" presId="urn:microsoft.com/office/officeart/2005/8/layout/hierarchy1"/>
    <dgm:cxn modelId="{6D31886F-00A8-44FF-A062-BF929A47A5DD}" type="presOf" srcId="{4F9D6B1F-5D0A-4B13-AC85-BEE3DF2DD108}" destId="{3370C3DD-43B6-45D3-9C81-368DC4A6A62A}" srcOrd="0" destOrd="0" presId="urn:microsoft.com/office/officeart/2005/8/layout/hierarchy1"/>
    <dgm:cxn modelId="{3235EE83-7691-4F84-8DBD-45E7EAE80025}" type="presOf" srcId="{01C32F7C-E73A-4735-9C08-F4AE1EADAFC4}" destId="{F4139C8D-27EF-4745-B512-4EA3FE4A3D75}" srcOrd="0" destOrd="0" presId="urn:microsoft.com/office/officeart/2005/8/layout/hierarchy1"/>
    <dgm:cxn modelId="{E6E0CA5B-1FA1-4DEB-A722-75975ADA70A6}" type="presParOf" srcId="{64C4AAC2-E572-48EB-AA63-B7204B90332A}" destId="{A0B0EA8F-CCF0-485F-BB2D-16A0DFDAB85A}" srcOrd="0" destOrd="0" presId="urn:microsoft.com/office/officeart/2005/8/layout/hierarchy1"/>
    <dgm:cxn modelId="{B6FFF046-2148-4916-9C5E-43109E373D51}" type="presParOf" srcId="{A0B0EA8F-CCF0-485F-BB2D-16A0DFDAB85A}" destId="{981B7919-1E48-4B29-BD93-019A4CF6B4F2}" srcOrd="0" destOrd="0" presId="urn:microsoft.com/office/officeart/2005/8/layout/hierarchy1"/>
    <dgm:cxn modelId="{2AFD3EA1-ECA1-4204-9F97-252363125DF2}" type="presParOf" srcId="{981B7919-1E48-4B29-BD93-019A4CF6B4F2}" destId="{C47F1FC0-011A-467F-A1DA-8EE28D754419}" srcOrd="0" destOrd="0" presId="urn:microsoft.com/office/officeart/2005/8/layout/hierarchy1"/>
    <dgm:cxn modelId="{1F39728F-B0A8-4583-A645-F239A523A013}" type="presParOf" srcId="{981B7919-1E48-4B29-BD93-019A4CF6B4F2}" destId="{F4139C8D-27EF-4745-B512-4EA3FE4A3D75}" srcOrd="1" destOrd="0" presId="urn:microsoft.com/office/officeart/2005/8/layout/hierarchy1"/>
    <dgm:cxn modelId="{0D0AAF64-5F47-4DA0-81B7-DF3C5145F3B4}" type="presParOf" srcId="{A0B0EA8F-CCF0-485F-BB2D-16A0DFDAB85A}" destId="{9084F99A-96D8-4F80-8DFF-56C0C22098FE}" srcOrd="1" destOrd="0" presId="urn:microsoft.com/office/officeart/2005/8/layout/hierarchy1"/>
    <dgm:cxn modelId="{C3C4EAB4-3BA1-4C5B-B4F1-E7CA8C7E2958}" type="presParOf" srcId="{9084F99A-96D8-4F80-8DFF-56C0C22098FE}" destId="{3370C3DD-43B6-45D3-9C81-368DC4A6A62A}" srcOrd="0" destOrd="0" presId="urn:microsoft.com/office/officeart/2005/8/layout/hierarchy1"/>
    <dgm:cxn modelId="{668A66EA-2D12-463E-9306-214C0B54D217}" type="presParOf" srcId="{9084F99A-96D8-4F80-8DFF-56C0C22098FE}" destId="{568B473F-CFF1-4B4B-B646-C2DBB07609A7}" srcOrd="1" destOrd="0" presId="urn:microsoft.com/office/officeart/2005/8/layout/hierarchy1"/>
    <dgm:cxn modelId="{E327A83D-18EB-43F5-933E-4C65AAE3CBC9}" type="presParOf" srcId="{568B473F-CFF1-4B4B-B646-C2DBB07609A7}" destId="{CCA6520E-A79A-42D8-87CC-7110F18B96D2}" srcOrd="0" destOrd="0" presId="urn:microsoft.com/office/officeart/2005/8/layout/hierarchy1"/>
    <dgm:cxn modelId="{CA278862-D0FC-4C54-835E-467A55F9333B}" type="presParOf" srcId="{CCA6520E-A79A-42D8-87CC-7110F18B96D2}" destId="{B277BE3F-A499-4E65-BACC-D92737635FB9}" srcOrd="0" destOrd="0" presId="urn:microsoft.com/office/officeart/2005/8/layout/hierarchy1"/>
    <dgm:cxn modelId="{BB193D29-0294-4F7D-AB31-4045A5CF4FEA}" type="presParOf" srcId="{CCA6520E-A79A-42D8-87CC-7110F18B96D2}" destId="{38784810-CBA0-47DA-815F-5D04B5406C95}" srcOrd="1" destOrd="0" presId="urn:microsoft.com/office/officeart/2005/8/layout/hierarchy1"/>
    <dgm:cxn modelId="{90B9FF5D-4BF5-4EF4-B4A6-BB0B2338F200}" type="presParOf" srcId="{568B473F-CFF1-4B4B-B646-C2DBB07609A7}" destId="{CC14B9D9-B065-4269-B148-187F23A851DB}" srcOrd="1" destOrd="0" presId="urn:microsoft.com/office/officeart/2005/8/layout/hierarchy1"/>
    <dgm:cxn modelId="{92443623-6B9A-45EE-A127-B0412C12C9A7}" type="presParOf" srcId="{CC14B9D9-B065-4269-B148-187F23A851DB}" destId="{0FE51B04-066E-4B10-A809-4D4CF5A67A57}" srcOrd="0" destOrd="0" presId="urn:microsoft.com/office/officeart/2005/8/layout/hierarchy1"/>
    <dgm:cxn modelId="{862D4270-AC0C-4CD9-9770-C8DB5D255109}" type="presParOf" srcId="{CC14B9D9-B065-4269-B148-187F23A851DB}" destId="{428D03DB-BDDF-401E-BCC2-2E342C5090C5}" srcOrd="1" destOrd="0" presId="urn:microsoft.com/office/officeart/2005/8/layout/hierarchy1"/>
    <dgm:cxn modelId="{124DE900-AAC0-43FE-B079-93E577AE21CF}" type="presParOf" srcId="{428D03DB-BDDF-401E-BCC2-2E342C5090C5}" destId="{38822793-AD93-41A3-A693-E52F02683BF2}" srcOrd="0" destOrd="0" presId="urn:microsoft.com/office/officeart/2005/8/layout/hierarchy1"/>
    <dgm:cxn modelId="{A9429988-06AC-4499-95DA-5E125E3A6DD0}" type="presParOf" srcId="{38822793-AD93-41A3-A693-E52F02683BF2}" destId="{94DA7B3F-411F-472B-B1B8-362B09C7B101}" srcOrd="0" destOrd="0" presId="urn:microsoft.com/office/officeart/2005/8/layout/hierarchy1"/>
    <dgm:cxn modelId="{5CA2CF98-D1AB-4029-99A7-8FA3B5EFDA39}" type="presParOf" srcId="{38822793-AD93-41A3-A693-E52F02683BF2}" destId="{95B36780-F128-4185-AEC2-76D4174526D9}" srcOrd="1" destOrd="0" presId="urn:microsoft.com/office/officeart/2005/8/layout/hierarchy1"/>
    <dgm:cxn modelId="{D411733D-DACA-4C8C-B7DF-F2A6B7CBAFB0}" type="presParOf" srcId="{428D03DB-BDDF-401E-BCC2-2E342C5090C5}" destId="{CCA440FD-0497-4FFA-90E9-115AAF9E2B72}" srcOrd="1" destOrd="0" presId="urn:microsoft.com/office/officeart/2005/8/layout/hierarchy1"/>
    <dgm:cxn modelId="{A407B677-B2F7-4371-BC2C-D045E88A2190}" type="presParOf" srcId="{9084F99A-96D8-4F80-8DFF-56C0C22098FE}" destId="{79515CF2-F0B5-4360-A584-357B5855041B}" srcOrd="2" destOrd="0" presId="urn:microsoft.com/office/officeart/2005/8/layout/hierarchy1"/>
    <dgm:cxn modelId="{00A39475-222E-4626-9CF3-A1619596CBD6}" type="presParOf" srcId="{9084F99A-96D8-4F80-8DFF-56C0C22098FE}" destId="{86D1BF2A-E3EB-4B0E-AF92-20AC9CBCE22A}" srcOrd="3" destOrd="0" presId="urn:microsoft.com/office/officeart/2005/8/layout/hierarchy1"/>
    <dgm:cxn modelId="{A5973629-D13B-4009-989D-6427F326B4A6}" type="presParOf" srcId="{86D1BF2A-E3EB-4B0E-AF92-20AC9CBCE22A}" destId="{6FB14D19-83FC-436D-84BE-EB09B30BC7A6}" srcOrd="0" destOrd="0" presId="urn:microsoft.com/office/officeart/2005/8/layout/hierarchy1"/>
    <dgm:cxn modelId="{4AF8A3CF-0601-4D48-A68D-10FFA897E41F}" type="presParOf" srcId="{6FB14D19-83FC-436D-84BE-EB09B30BC7A6}" destId="{963B36F4-80F1-4D76-A79F-8360EBED1A86}" srcOrd="0" destOrd="0" presId="urn:microsoft.com/office/officeart/2005/8/layout/hierarchy1"/>
    <dgm:cxn modelId="{39A4BC57-268E-462B-AF6B-BFCF45D2DFFD}" type="presParOf" srcId="{6FB14D19-83FC-436D-84BE-EB09B30BC7A6}" destId="{4DF7D139-70FD-44B5-B2D1-4FF740C61A72}" srcOrd="1" destOrd="0" presId="urn:microsoft.com/office/officeart/2005/8/layout/hierarchy1"/>
    <dgm:cxn modelId="{A68D82F3-2DAD-4C6A-A70D-C3F633E648BC}" type="presParOf" srcId="{86D1BF2A-E3EB-4B0E-AF92-20AC9CBCE22A}" destId="{F09F7161-CA27-447C-80A2-AED3E0480822}" srcOrd="1" destOrd="0" presId="urn:microsoft.com/office/officeart/2005/8/layout/hierarchy1"/>
    <dgm:cxn modelId="{8F3AAB4F-99EA-4633-81A7-53454964305B}" type="presParOf" srcId="{F09F7161-CA27-447C-80A2-AED3E0480822}" destId="{B34691B7-CC2B-4806-B7F1-EA77D23C81E0}" srcOrd="0" destOrd="0" presId="urn:microsoft.com/office/officeart/2005/8/layout/hierarchy1"/>
    <dgm:cxn modelId="{7826E11D-F38A-468E-B553-459C377BAFE3}" type="presParOf" srcId="{F09F7161-CA27-447C-80A2-AED3E0480822}" destId="{CCFF175D-A4B8-423D-88AB-FA7525CE0589}" srcOrd="1" destOrd="0" presId="urn:microsoft.com/office/officeart/2005/8/layout/hierarchy1"/>
    <dgm:cxn modelId="{C82B97AC-DE36-4907-999E-2BF9E5FE5531}" type="presParOf" srcId="{CCFF175D-A4B8-423D-88AB-FA7525CE0589}" destId="{E231AE37-0E59-4765-827C-B4FBF33245FE}" srcOrd="0" destOrd="0" presId="urn:microsoft.com/office/officeart/2005/8/layout/hierarchy1"/>
    <dgm:cxn modelId="{2073DA55-E941-445D-A463-7D9569C931C3}" type="presParOf" srcId="{E231AE37-0E59-4765-827C-B4FBF33245FE}" destId="{ED460610-E773-471B-8D0C-BF1C057E4106}" srcOrd="0" destOrd="0" presId="urn:microsoft.com/office/officeart/2005/8/layout/hierarchy1"/>
    <dgm:cxn modelId="{3C2FFF4C-C1BB-4659-ABBE-9A4F9060859B}" type="presParOf" srcId="{E231AE37-0E59-4765-827C-B4FBF33245FE}" destId="{83B99FA8-2374-4AD2-BEA0-3A29A8C3ECAF}" srcOrd="1" destOrd="0" presId="urn:microsoft.com/office/officeart/2005/8/layout/hierarchy1"/>
    <dgm:cxn modelId="{F2916B12-35C2-4195-821D-D7A05CAAB0E1}" type="presParOf" srcId="{CCFF175D-A4B8-423D-88AB-FA7525CE0589}" destId="{A5698499-2F6B-42C8-870C-9A16015268B6}" srcOrd="1" destOrd="0" presId="urn:microsoft.com/office/officeart/2005/8/layout/hierarchy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0B05FC5C-24BF-4C97-AB95-CED3E7DDC311}" type="datetimeFigureOut">
              <a:rPr lang="el-GR"/>
              <a:pPr>
                <a:defRPr/>
              </a:pPr>
              <a:t>9/4/2021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FDEE0C6D-E952-4DA3-8242-A90C9335AEB6}"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4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04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54BE2F-121A-4D63-8482-EA4DE45B2D20}" type="slidenum">
              <a:rPr lang="el-GR" smtClean="0">
                <a:cs typeface="Arial" charset="0"/>
              </a:rPr>
              <a:pPr/>
              <a:t>5</a:t>
            </a:fld>
            <a:endParaRPr lang="el-G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1358900" y="685800"/>
            <a:ext cx="2844800" cy="2133600"/>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925AF-BC12-4941-A85D-961C0088985D}" type="slidenum">
              <a:rPr lang="en-US" smtClean="0">
                <a:cs typeface="Arial" charset="0"/>
              </a:rPr>
              <a:pPr/>
              <a:t>6</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6F2A7D8-A9E7-40E7-AD0B-6DD44592E199}" type="slidenum">
              <a:rPr lang="en-US" smtClean="0">
                <a:cs typeface="Arial" charset="0"/>
              </a:rPr>
              <a:pPr/>
              <a:t>11</a:t>
            </a:fld>
            <a:endParaRPr lang="en-US" smtClean="0">
              <a:cs typeface="Arial" charset="0"/>
            </a:endParaRPr>
          </a:p>
        </p:txBody>
      </p:sp>
      <p:sp>
        <p:nvSpPr>
          <p:cNvPr id="28674" name="Rectangle 2"/>
          <p:cNvSpPr>
            <a:spLocks noGrp="1" noRot="1" noChangeAspect="1" noChangeArrowheads="1" noTextEdit="1"/>
          </p:cNvSpPr>
          <p:nvPr>
            <p:ph type="sldImg"/>
          </p:nvPr>
        </p:nvSpPr>
        <p:spPr bwMode="auto">
          <a:xfrm>
            <a:off x="1358900" y="685800"/>
            <a:ext cx="2844800" cy="2133600"/>
          </a:xfrm>
          <a:noFill/>
          <a:ln>
            <a:solidFill>
              <a:srgbClr val="000000"/>
            </a:solidFill>
            <a:miter lim="800000"/>
            <a:headEnd/>
            <a:tailEnd/>
          </a:ln>
        </p:spPr>
      </p:sp>
      <p:sp>
        <p:nvSpPr>
          <p:cNvPr id="28675" name="Rectangle 3"/>
          <p:cNvSpPr>
            <a:spLocks noGrp="1" noChangeArrowheads="1"/>
          </p:cNvSpPr>
          <p:nvPr>
            <p:ph type="body" idx="1"/>
          </p:nvPr>
        </p:nvSpPr>
        <p:spPr bwMode="auto">
          <a:xfrm>
            <a:off x="723900" y="2971800"/>
            <a:ext cx="5867400" cy="5486400"/>
          </a:xfrm>
          <a:noFill/>
        </p:spPr>
        <p:txBody>
          <a:bodyPr wrap="square" numCol="1" anchor="t" anchorCtr="0" compatLnSpc="1">
            <a:prstTxWarp prst="textNoShape">
              <a:avLst/>
            </a:prstTxWarp>
          </a:bodyPr>
          <a:lstStyle/>
          <a:p>
            <a:pPr eaLnBrk="1" hangingPunct="1">
              <a:spcBef>
                <a:spcPct val="0"/>
              </a:spcBef>
            </a:pPr>
            <a:endParaRPr lang="el-G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16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16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2853E-EDDC-413E-BACC-7B23C7C67BF3}" type="slidenum">
              <a:rPr lang="el-GR" smtClean="0">
                <a:cs typeface="Arial" charset="0"/>
              </a:rPr>
              <a:pPr/>
              <a:t>52</a:t>
            </a:fld>
            <a:endParaRPr lang="el-G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37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Δεν ξέρω που ανήκει</a:t>
            </a:r>
          </a:p>
        </p:txBody>
      </p:sp>
      <p:sp>
        <p:nvSpPr>
          <p:cNvPr id="7373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6A7410-8B03-45A6-9BF1-33F710E4CA8D}" type="slidenum">
              <a:rPr lang="el-GR" smtClean="0">
                <a:cs typeface="Arial" charset="0"/>
              </a:rPr>
              <a:pPr/>
              <a:t>53</a:t>
            </a:fld>
            <a:endParaRPr lang="el-GR"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57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7577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85DAEC-C25C-4D31-A484-E1CEE383AB68}" type="slidenum">
              <a:rPr lang="el-GR" smtClean="0">
                <a:cs typeface="Arial" charset="0"/>
              </a:rPr>
              <a:pPr/>
              <a:t>54</a:t>
            </a:fld>
            <a:endParaRPr lang="el-G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3 - Ίσο"/>
          <p:cNvSpPr/>
          <p:nvPr userDrawn="1"/>
        </p:nvSpPr>
        <p:spPr>
          <a:xfrm>
            <a:off x="-1331913" y="981075"/>
            <a:ext cx="10260013" cy="576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8E2BFED-C513-4828-895B-EF1E65B6F8B2}" type="slidenum">
              <a:rPr lang="el-GR"/>
              <a:pPr>
                <a:defRPr/>
              </a:pPr>
              <a:t>‹#›</a:t>
            </a:fld>
            <a:endParaRPr lang="el-G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08D5439-9E73-4C59-AB1D-905B88B54BC1}" type="slidenum">
              <a:rPr lang="el-GR"/>
              <a:pPr>
                <a:defRPr/>
              </a:pPr>
              <a:t>‹#›</a:t>
            </a:fld>
            <a:endParaRPr lang="el-G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025D07B-14C6-4ACA-B590-3A723DDC3EBE}" type="slidenum">
              <a:rPr lang="el-GR"/>
              <a:pPr>
                <a:defRPr/>
              </a:pPr>
              <a:t>‹#›</a:t>
            </a:fld>
            <a:endParaRPr lang="el-G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2758DB-D9FB-4561-A0EC-33D6D49CC1FC}"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4" name="3 - Ίσο"/>
          <p:cNvSpPr/>
          <p:nvPr userDrawn="1"/>
        </p:nvSpPr>
        <p:spPr>
          <a:xfrm>
            <a:off x="-1331913" y="1341438"/>
            <a:ext cx="10260013" cy="57467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 name="1 - Τίτλος"/>
          <p:cNvSpPr>
            <a:spLocks noGrp="1"/>
          </p:cNvSpPr>
          <p:nvPr>
            <p:ph type="title"/>
          </p:nvPr>
        </p:nvSpPr>
        <p:spPr>
          <a:xfrm>
            <a:off x="457200" y="274638"/>
            <a:ext cx="8229600" cy="922114"/>
          </a:xfrm>
        </p:spPr>
        <p:txBody>
          <a:bodyPr>
            <a:normAutofit/>
          </a:bodyPr>
          <a:lstStyle>
            <a:lvl1pPr>
              <a:defRPr sz="3600"/>
            </a:lvl1p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a:xfrm>
            <a:off x="457200" y="1988840"/>
            <a:ext cx="8229600" cy="4137323"/>
          </a:xfrm>
        </p:spPr>
        <p:txBody>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19F55EB-A44B-4E05-A320-2BE294D69AFD}" type="slidenum">
              <a:rPr lang="el-GR"/>
              <a:pPr>
                <a:defRPr/>
              </a:pPr>
              <a:t>‹#›</a:t>
            </a:fld>
            <a:endParaRPr lang="el-G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Ίσο"/>
          <p:cNvSpPr/>
          <p:nvPr userDrawn="1"/>
        </p:nvSpPr>
        <p:spPr>
          <a:xfrm>
            <a:off x="-1331913" y="1196975"/>
            <a:ext cx="10260013" cy="576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2272F24-30EC-418A-94E3-A4E6232BB47B}" type="slidenum">
              <a:rPr lang="el-GR"/>
              <a:pPr>
                <a:defRPr/>
              </a:pPr>
              <a:t>‹#›</a:t>
            </a:fld>
            <a:endParaRPr lang="el-G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A7EB334C-BDA8-49CF-A11E-8A856B2B3250}" type="slidenum">
              <a:rPr lang="el-GR"/>
              <a:pPr>
                <a:defRPr/>
              </a:pPr>
              <a:t>‹#›</a:t>
            </a:fld>
            <a:endParaRPr lang="el-G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7D38B161-00D2-4A0D-BF69-3B229EDF93DF}" type="slidenum">
              <a:rPr lang="el-GR"/>
              <a:pPr>
                <a:defRPr/>
              </a:pPr>
              <a:t>‹#›</a:t>
            </a:fld>
            <a:endParaRPr lang="el-G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Ίσο"/>
          <p:cNvSpPr/>
          <p:nvPr userDrawn="1"/>
        </p:nvSpPr>
        <p:spPr>
          <a:xfrm>
            <a:off x="-1331913" y="1196975"/>
            <a:ext cx="10260013" cy="5762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2" name="1 - Τίτλος"/>
          <p:cNvSpPr>
            <a:spLocks noGrp="1"/>
          </p:cNvSpPr>
          <p:nvPr>
            <p:ph type="title"/>
          </p:nvPr>
        </p:nvSpPr>
        <p:spPr>
          <a:xfrm>
            <a:off x="457200" y="274638"/>
            <a:ext cx="8229600" cy="850106"/>
          </a:xfrm>
        </p:spPr>
        <p:txBody>
          <a:bodyPr>
            <a:normAutofit/>
          </a:bodyPr>
          <a:lstStyle>
            <a:lvl1pPr>
              <a:defRPr sz="4000"/>
            </a:lvl1pPr>
          </a:lstStyle>
          <a:p>
            <a:r>
              <a:rPr lang="el-GR" dirty="0" err="1"/>
              <a:t>Kλικ</a:t>
            </a:r>
            <a:r>
              <a:rPr lang="el-GR" dirty="0"/>
              <a:t> για επεξεργασία του τίτλου</a:t>
            </a:r>
          </a:p>
        </p:txBody>
      </p:sp>
      <p:sp>
        <p:nvSpPr>
          <p:cNvPr id="4" name="2 - Θέση ημερομηνίας"/>
          <p:cNvSpPr>
            <a:spLocks noGrp="1"/>
          </p:cNvSpPr>
          <p:nvPr>
            <p:ph type="dt" sz="half" idx="10"/>
          </p:nvPr>
        </p:nvSpPr>
        <p:spPr/>
        <p:txBody>
          <a:bodyPr/>
          <a:lstStyle>
            <a:lvl1pPr>
              <a:defRPr/>
            </a:lvl1pPr>
          </a:lstStyle>
          <a:p>
            <a:pPr>
              <a:defRPr/>
            </a:pPr>
            <a:endParaRPr lang="el-GR"/>
          </a:p>
        </p:txBody>
      </p:sp>
      <p:sp>
        <p:nvSpPr>
          <p:cNvPr id="5" name="3 - Θέση υποσέλιδου"/>
          <p:cNvSpPr>
            <a:spLocks noGrp="1"/>
          </p:cNvSpPr>
          <p:nvPr>
            <p:ph type="ftr" sz="quarter" idx="11"/>
          </p:nvPr>
        </p:nvSpPr>
        <p:spPr/>
        <p:txBody>
          <a:bodyPr/>
          <a:lstStyle>
            <a:lvl1pPr>
              <a:defRPr/>
            </a:lvl1pPr>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lstStyle>
          <a:p>
            <a:pPr>
              <a:defRPr/>
            </a:pPr>
            <a:fld id="{8C6241CC-E35C-4D37-964E-D13CC9A1F144}" type="slidenum">
              <a:rPr lang="el-GR"/>
              <a:pPr>
                <a:defRPr/>
              </a:pPr>
              <a:t>‹#›</a:t>
            </a:fld>
            <a:endParaRPr lang="el-G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06EC1068-C0B2-4BC0-8782-43DDD5F2B29A}" type="slidenum">
              <a:rPr lang="el-GR"/>
              <a:pPr>
                <a:defRPr/>
              </a:pPr>
              <a:t>‹#›</a:t>
            </a:fld>
            <a:endParaRPr lang="el-G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448B038-B63D-4F20-92B2-09A2FE4140FF}" type="slidenum">
              <a:rPr lang="el-GR"/>
              <a:pPr>
                <a:defRPr/>
              </a:pPr>
              <a:t>‹#›</a:t>
            </a:fld>
            <a:endParaRPr lang="el-G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D83AA3E-63FB-4852-9628-33CFD893A3DA}" type="slidenum">
              <a:rPr lang="el-GR"/>
              <a:pPr>
                <a:defRPr/>
              </a:pPr>
              <a:t>‹#›</a:t>
            </a:fld>
            <a:endParaRPr lang="el-G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2064D51A-4AEC-4251-90A2-EFAC129EDFC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85" r:id="rId4"/>
    <p:sldLayoutId id="2147483986" r:id="rId5"/>
    <p:sldLayoutId id="2147483995" r:id="rId6"/>
    <p:sldLayoutId id="2147483987" r:id="rId7"/>
    <p:sldLayoutId id="2147483988" r:id="rId8"/>
    <p:sldLayoutId id="2147483989" r:id="rId9"/>
    <p:sldLayoutId id="2147483990" r:id="rId10"/>
    <p:sldLayoutId id="2147483991" r:id="rId11"/>
    <p:sldLayoutId id="2147483996" r:id="rId12"/>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0" y="1628775"/>
            <a:ext cx="7596188" cy="863600"/>
          </a:xfrm>
          <a:solidFill>
            <a:srgbClr val="D3F40C">
              <a:alpha val="69020"/>
            </a:srgbClr>
          </a:solidFill>
        </p:spPr>
        <p:txBody>
          <a:bodyPr rtlCol="0">
            <a:normAutofit/>
          </a:bodyPr>
          <a:lstStyle/>
          <a:p>
            <a:pPr eaLnBrk="1" fontAlgn="auto" hangingPunct="1">
              <a:spcAft>
                <a:spcPts val="0"/>
              </a:spcAft>
              <a:defRPr/>
            </a:pPr>
            <a:r>
              <a:rPr lang="el-GR" sz="3200" b="1" i="1" dirty="0">
                <a:latin typeface="+mn-lt"/>
              </a:rPr>
              <a:t>ΝΟΣΗΛΕΥΤΙΚΗ ΗΘΙΚΗ</a:t>
            </a:r>
          </a:p>
        </p:txBody>
      </p:sp>
      <p:pic>
        <p:nvPicPr>
          <p:cNvPr id="15362" name="Picture 6" descr="http://www.nursehussein.com/wp-content/uploads/2012/12/code-of-ethics-2012.jpg"/>
          <p:cNvPicPr>
            <a:picLocks noChangeAspect="1" noChangeArrowheads="1"/>
          </p:cNvPicPr>
          <p:nvPr/>
        </p:nvPicPr>
        <p:blipFill>
          <a:blip r:embed="rId2"/>
          <a:srcRect/>
          <a:stretch>
            <a:fillRect/>
          </a:stretch>
        </p:blipFill>
        <p:spPr bwMode="auto">
          <a:xfrm>
            <a:off x="179388" y="4149725"/>
            <a:ext cx="1657350" cy="2359025"/>
          </a:xfrm>
          <a:prstGeom prst="rect">
            <a:avLst/>
          </a:prstGeom>
          <a:noFill/>
          <a:ln w="9525">
            <a:noFill/>
            <a:miter lim="800000"/>
            <a:headEnd/>
            <a:tailEnd/>
          </a:ln>
        </p:spPr>
      </p:pic>
      <p:pic>
        <p:nvPicPr>
          <p:cNvPr id="15363" name="Picture 8" descr="http://amberengledow.files.wordpress.com/2012/10/patient_rights_pic2.jpg"/>
          <p:cNvPicPr>
            <a:picLocks noChangeAspect="1" noChangeArrowheads="1"/>
          </p:cNvPicPr>
          <p:nvPr/>
        </p:nvPicPr>
        <p:blipFill>
          <a:blip r:embed="rId3"/>
          <a:srcRect/>
          <a:stretch>
            <a:fillRect/>
          </a:stretch>
        </p:blipFill>
        <p:spPr bwMode="auto">
          <a:xfrm>
            <a:off x="4500563" y="2924175"/>
            <a:ext cx="1798637" cy="2103438"/>
          </a:xfrm>
          <a:prstGeom prst="rect">
            <a:avLst/>
          </a:prstGeom>
          <a:noFill/>
          <a:ln w="9525">
            <a:noFill/>
            <a:miter lim="800000"/>
            <a:headEnd/>
            <a:tailEnd/>
          </a:ln>
        </p:spPr>
      </p:pic>
      <p:pic>
        <p:nvPicPr>
          <p:cNvPr id="15364" name="Picture 10" descr="http://www.bioethicsinstitute.org/wp-content/uploads/2014/09/Florence_nightengale.jpg"/>
          <p:cNvPicPr>
            <a:picLocks noChangeAspect="1" noChangeArrowheads="1"/>
          </p:cNvPicPr>
          <p:nvPr/>
        </p:nvPicPr>
        <p:blipFill>
          <a:blip r:embed="rId4"/>
          <a:srcRect/>
          <a:stretch>
            <a:fillRect/>
          </a:stretch>
        </p:blipFill>
        <p:spPr bwMode="auto">
          <a:xfrm>
            <a:off x="2268538" y="3933825"/>
            <a:ext cx="2879725" cy="2441575"/>
          </a:xfrm>
          <a:prstGeom prst="rect">
            <a:avLst/>
          </a:prstGeom>
          <a:noFill/>
          <a:ln w="9525">
            <a:noFill/>
            <a:miter lim="800000"/>
            <a:headEnd/>
            <a:tailEnd/>
          </a:ln>
        </p:spPr>
      </p:pic>
      <p:pic>
        <p:nvPicPr>
          <p:cNvPr id="15365" name="Picture 12" descr="http://www.istudentnurse.com/wp-content/uploads/2013/09/ethics-nursing-hospice-dilemmas-right-wrong-grey.jpg"/>
          <p:cNvPicPr>
            <a:picLocks noChangeAspect="1" noChangeArrowheads="1"/>
          </p:cNvPicPr>
          <p:nvPr/>
        </p:nvPicPr>
        <p:blipFill>
          <a:blip r:embed="rId5"/>
          <a:srcRect/>
          <a:stretch>
            <a:fillRect/>
          </a:stretch>
        </p:blipFill>
        <p:spPr bwMode="auto">
          <a:xfrm>
            <a:off x="971550" y="2997200"/>
            <a:ext cx="2592388" cy="1727200"/>
          </a:xfrm>
          <a:prstGeom prst="rect">
            <a:avLst/>
          </a:prstGeom>
          <a:noFill/>
          <a:ln w="9525">
            <a:noFill/>
            <a:miter lim="800000"/>
            <a:headEnd/>
            <a:tailEnd/>
          </a:ln>
        </p:spPr>
      </p:pic>
      <p:pic>
        <p:nvPicPr>
          <p:cNvPr id="15366" name="Picture 13"/>
          <p:cNvPicPr>
            <a:picLocks noChangeAspect="1" noChangeArrowheads="1"/>
          </p:cNvPicPr>
          <p:nvPr/>
        </p:nvPicPr>
        <p:blipFill>
          <a:blip r:embed="rId6"/>
          <a:srcRect l="33479" t="29156" r="35529" b="58571"/>
          <a:stretch>
            <a:fillRect/>
          </a:stretch>
        </p:blipFill>
        <p:spPr bwMode="auto">
          <a:xfrm>
            <a:off x="2339975" y="5805488"/>
            <a:ext cx="4032250" cy="792162"/>
          </a:xfrm>
          <a:prstGeom prst="rect">
            <a:avLst/>
          </a:prstGeom>
          <a:noFill/>
          <a:ln w="9525">
            <a:solidFill>
              <a:schemeClr val="accent1"/>
            </a:solidFill>
            <a:miter lim="800000"/>
            <a:headEnd/>
            <a:tailEnd/>
          </a:ln>
        </p:spPr>
      </p:pic>
      <p:cxnSp>
        <p:nvCxnSpPr>
          <p:cNvPr id="10" name="9 - Ευθεία γραμμή σύνδεσης"/>
          <p:cNvCxnSpPr/>
          <p:nvPr/>
        </p:nvCxnSpPr>
        <p:spPr>
          <a:xfrm>
            <a:off x="6516688" y="2492375"/>
            <a:ext cx="71437" cy="43656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179388" y="1989138"/>
          <a:ext cx="8785225" cy="4348162"/>
        </p:xfrm>
        <a:graphic>
          <a:graphicData uri="http://schemas.openxmlformats.org/drawingml/2006/table">
            <a:tbl>
              <a:tblPr firstRow="1" bandRow="1">
                <a:tableStyleId>{5C22544A-7EE6-4342-B048-85BDC9FD1C3A}</a:tableStyleId>
              </a:tblPr>
              <a:tblGrid>
                <a:gridCol w="2230753">
                  <a:extLst>
                    <a:ext uri="{9D8B030D-6E8A-4147-A177-3AD203B41FA5}"/>
                  </a:extLst>
                </a:gridCol>
                <a:gridCol w="6554223">
                  <a:extLst>
                    <a:ext uri="{9D8B030D-6E8A-4147-A177-3AD203B41FA5}"/>
                  </a:extLst>
                </a:gridCol>
              </a:tblGrid>
              <a:tr h="503758">
                <a:tc>
                  <a:txBody>
                    <a:bodyPr/>
                    <a:lstStyle/>
                    <a:p>
                      <a:r>
                        <a:rPr lang="el-GR" dirty="0"/>
                        <a:t>Ηθική προσέγγιση</a:t>
                      </a:r>
                    </a:p>
                  </a:txBody>
                  <a:tcPr/>
                </a:tc>
                <a:tc>
                  <a:txBody>
                    <a:bodyPr/>
                    <a:lstStyle/>
                    <a:p>
                      <a:r>
                        <a:rPr lang="el-GR" dirty="0"/>
                        <a:t>Βασικές αρχές</a:t>
                      </a:r>
                    </a:p>
                  </a:txBody>
                  <a:tcPr/>
                </a:tc>
                <a:extLst>
                  <a:ext uri="{0D108BD9-81ED-4DB2-BD59-A6C34878D82A}"/>
                </a:extLst>
              </a:tr>
              <a:tr h="370840">
                <a:tc>
                  <a:txBody>
                    <a:bodyPr/>
                    <a:lstStyle/>
                    <a:p>
                      <a:r>
                        <a:rPr lang="el-GR" dirty="0" err="1"/>
                        <a:t>Αρεταϊκή</a:t>
                      </a:r>
                      <a:r>
                        <a:rPr lang="el-GR" baseline="0" dirty="0"/>
                        <a:t> ηθική (Αριστοτέλης)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Βασικό ρόλο στην ηθική συμπεριφορά έχουν οι αρετές</a:t>
                      </a:r>
                      <a:r>
                        <a:rPr lang="en-US" dirty="0"/>
                        <a:t>,</a:t>
                      </a:r>
                      <a:r>
                        <a:rPr lang="en-US" baseline="0" dirty="0"/>
                        <a:t> </a:t>
                      </a:r>
                      <a:r>
                        <a:rPr lang="el-GR" baseline="0" dirty="0"/>
                        <a:t>οι οποίες είναι αποτέλεσμα καλλιέργειας (έξη-</a:t>
                      </a:r>
                      <a:r>
                        <a:rPr lang="el-GR" baseline="0" dirty="0" err="1"/>
                        <a:t>άσκησ</a:t>
                      </a:r>
                      <a:r>
                        <a:rPr lang="el-GR" baseline="0" dirty="0"/>
                        <a:t>κ)</a:t>
                      </a:r>
                      <a:endParaRPr lang="el-GR" dirty="0"/>
                    </a:p>
                  </a:txBody>
                  <a:tcPr/>
                </a:tc>
                <a:extLst>
                  <a:ext uri="{0D108BD9-81ED-4DB2-BD59-A6C34878D82A}"/>
                </a:extLst>
              </a:tr>
              <a:tr h="370840">
                <a:tc>
                  <a:txBody>
                    <a:bodyPr/>
                    <a:lstStyle/>
                    <a:p>
                      <a:r>
                        <a:rPr lang="el-GR" dirty="0" err="1"/>
                        <a:t>Δεοντοκρατία</a:t>
                      </a:r>
                      <a:endParaRPr lang="el-GR" dirty="0"/>
                    </a:p>
                    <a:p>
                      <a:r>
                        <a:rPr lang="el-GR" dirty="0"/>
                        <a:t>(</a:t>
                      </a:r>
                      <a:r>
                        <a:rPr lang="el-GR" dirty="0" err="1"/>
                        <a:t>Κάντ</a:t>
                      </a:r>
                      <a:r>
                        <a:rPr lang="el-GR" dirty="0"/>
                        <a:t>)</a:t>
                      </a:r>
                    </a:p>
                  </a:txBody>
                  <a:tcPr/>
                </a:tc>
                <a:tc>
                  <a:txBody>
                    <a:bodyPr/>
                    <a:lstStyle/>
                    <a:p>
                      <a:r>
                        <a:rPr lang="el-GR" dirty="0"/>
                        <a:t>Το ηθικά σωστό πηγάζει από το καθήκον-</a:t>
                      </a:r>
                      <a:r>
                        <a:rPr lang="el-GR" baseline="0" dirty="0"/>
                        <a:t> τήρηση κανόνων</a:t>
                      </a:r>
                      <a:endParaRPr lang="el-GR" dirty="0"/>
                    </a:p>
                  </a:txBody>
                  <a:tcPr/>
                </a:tc>
                <a:extLst>
                  <a:ext uri="{0D108BD9-81ED-4DB2-BD59-A6C34878D82A}"/>
                </a:extLst>
              </a:tr>
              <a:tr h="736064">
                <a:tc>
                  <a:txBody>
                    <a:bodyPr/>
                    <a:lstStyle/>
                    <a:p>
                      <a:r>
                        <a:rPr lang="el-GR" dirty="0" err="1"/>
                        <a:t>Ωφελισμισμός</a:t>
                      </a:r>
                      <a:endParaRPr lang="el-GR" dirty="0"/>
                    </a:p>
                    <a:p>
                      <a:r>
                        <a:rPr lang="en-US" dirty="0"/>
                        <a:t>(Mill)</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Μια πράξη είναι ηθική και πρέπει να την πράξουμε στο βαθμό που είναι ωφέλιμη, δηλαδή οδηγεί στη μεγιστοποίηση της ευτυχίας. </a:t>
                      </a:r>
                    </a:p>
                  </a:txBody>
                  <a:tcPr/>
                </a:tc>
                <a:extLst>
                  <a:ext uri="{0D108BD9-81ED-4DB2-BD59-A6C34878D82A}"/>
                </a:extLst>
              </a:tr>
              <a:tr h="370840">
                <a:tc>
                  <a:txBody>
                    <a:bodyPr/>
                    <a:lstStyle/>
                    <a:p>
                      <a:r>
                        <a:rPr lang="el-GR" dirty="0"/>
                        <a:t>Ηθικός σχετικισμός</a:t>
                      </a:r>
                      <a:endParaRPr lang="en-US" dirty="0"/>
                    </a:p>
                  </a:txBody>
                  <a:tcPr/>
                </a:tc>
                <a:tc>
                  <a:txBody>
                    <a:bodyPr/>
                    <a:lstStyle/>
                    <a:p>
                      <a:r>
                        <a:rPr lang="el-GR" dirty="0"/>
                        <a:t>Η</a:t>
                      </a:r>
                      <a:r>
                        <a:rPr lang="el-GR" baseline="0" dirty="0"/>
                        <a:t> ηθικά ορθή πράξη εξαρτάται από τις εκάστοτε συνθήκες και ορίζεται ανά περίπτωση</a:t>
                      </a:r>
                      <a:endParaRPr lang="el-GR" dirty="0"/>
                    </a:p>
                  </a:txBody>
                  <a:tcPr/>
                </a:tc>
                <a:extLst>
                  <a:ext uri="{0D108BD9-81ED-4DB2-BD59-A6C34878D82A}"/>
                </a:extLst>
              </a:tr>
              <a:tr h="370840">
                <a:tc>
                  <a:txBody>
                    <a:bodyPr/>
                    <a:lstStyle/>
                    <a:p>
                      <a:r>
                        <a:rPr lang="en-US" dirty="0" err="1"/>
                        <a:t>Principalism</a:t>
                      </a:r>
                      <a:endParaRPr lang="el-GR" dirty="0"/>
                    </a:p>
                  </a:txBody>
                  <a:tcPr/>
                </a:tc>
                <a:tc>
                  <a:txBody>
                    <a:bodyPr/>
                    <a:lstStyle/>
                    <a:p>
                      <a:r>
                        <a:rPr lang="el-GR" dirty="0"/>
                        <a:t>Συνδυασμός ωφελιμιστικής και δεοντολογικής προσέγγισης, όπου τα κριτήρια του καλού-κακού βασίζονται στην αναγνώριση βασικών υποχρεώσεων ή καθηκόντων.</a:t>
                      </a:r>
                    </a:p>
                    <a:p>
                      <a:r>
                        <a:rPr lang="el-GR" b="1" dirty="0"/>
                        <a:t>Βασικές αρχές: Αυτονομία, Ωφέλεια, Μη βλάβη, Δικαιοσύνη.</a:t>
                      </a:r>
                    </a:p>
                  </a:txBody>
                  <a:tcPr/>
                </a:tc>
                <a:extLst>
                  <a:ext uri="{0D108BD9-81ED-4DB2-BD59-A6C34878D82A}"/>
                </a:extLst>
              </a:tr>
            </a:tbl>
          </a:graphicData>
        </a:graphic>
      </p:graphicFrame>
      <p:sp>
        <p:nvSpPr>
          <p:cNvPr id="26648" name="6 - TextBox"/>
          <p:cNvSpPr txBox="1">
            <a:spLocks noChangeArrowheads="1"/>
          </p:cNvSpPr>
          <p:nvPr/>
        </p:nvSpPr>
        <p:spPr bwMode="auto">
          <a:xfrm>
            <a:off x="0" y="549275"/>
            <a:ext cx="7524750" cy="523875"/>
          </a:xfrm>
          <a:prstGeom prst="rect">
            <a:avLst/>
          </a:prstGeom>
          <a:solidFill>
            <a:srgbClr val="D3F40C"/>
          </a:solidFill>
          <a:ln w="9525">
            <a:noFill/>
            <a:miter lim="800000"/>
            <a:headEnd/>
            <a:tailEnd/>
          </a:ln>
        </p:spPr>
        <p:txBody>
          <a:bodyPr>
            <a:spAutoFit/>
          </a:bodyPr>
          <a:lstStyle/>
          <a:p>
            <a:r>
              <a:rPr lang="el-GR" sz="2800" b="1"/>
              <a:t>Κυριότερες ηθικές προσεγγίσεις</a:t>
            </a:r>
            <a:endParaRPr lang="el-GR" sz="280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Rectangle 3"/>
          <p:cNvSpPr>
            <a:spLocks noGrp="1" noRot="1" noChangeArrowheads="1"/>
          </p:cNvSpPr>
          <p:nvPr>
            <p:ph idx="1"/>
          </p:nvPr>
        </p:nvSpPr>
        <p:spPr>
          <a:xfrm>
            <a:off x="457200" y="1989138"/>
            <a:ext cx="8229600" cy="4137025"/>
          </a:xfrm>
        </p:spPr>
        <p:txBody>
          <a:bodyPr/>
          <a:lstStyle/>
          <a:p>
            <a:pPr eaLnBrk="1" hangingPunct="1"/>
            <a:r>
              <a:rPr lang="el-GR" sz="2400" b="1" smtClean="0"/>
              <a:t>Αυτονομία</a:t>
            </a:r>
            <a:endParaRPr lang="en-US" sz="2400" b="1" smtClean="0"/>
          </a:p>
          <a:p>
            <a:pPr eaLnBrk="1" hangingPunct="1"/>
            <a:r>
              <a:rPr lang="el-GR" sz="2400" b="1" smtClean="0"/>
              <a:t>Ωφέλεια</a:t>
            </a:r>
            <a:endParaRPr lang="en-US" sz="2400" b="1" smtClean="0"/>
          </a:p>
          <a:p>
            <a:pPr eaLnBrk="1" hangingPunct="1"/>
            <a:r>
              <a:rPr lang="el-GR" sz="2400" b="1" smtClean="0"/>
              <a:t>Μη βλάβη</a:t>
            </a:r>
            <a:endParaRPr lang="en-US" sz="2400" b="1" smtClean="0"/>
          </a:p>
          <a:p>
            <a:pPr eaLnBrk="1" hangingPunct="1"/>
            <a:r>
              <a:rPr lang="el-GR" sz="2400" b="1" smtClean="0"/>
              <a:t>Δικαιοσύνη</a:t>
            </a:r>
          </a:p>
          <a:p>
            <a:pPr eaLnBrk="1" hangingPunct="1"/>
            <a:r>
              <a:rPr lang="el-GR" sz="2400" smtClean="0"/>
              <a:t>Εμπιστευτικότητα</a:t>
            </a:r>
          </a:p>
          <a:p>
            <a:pPr eaLnBrk="1" hangingPunct="1"/>
            <a:r>
              <a:rPr lang="el-GR" sz="2400" smtClean="0"/>
              <a:t>Πίστη</a:t>
            </a:r>
          </a:p>
          <a:p>
            <a:pPr eaLnBrk="1" hangingPunct="1"/>
            <a:r>
              <a:rPr lang="en-US" sz="2400" smtClean="0"/>
              <a:t>Double Effect</a:t>
            </a:r>
          </a:p>
          <a:p>
            <a:pPr eaLnBrk="1" hangingPunct="1"/>
            <a:endParaRPr lang="en-US" sz="2400" smtClean="0"/>
          </a:p>
        </p:txBody>
      </p:sp>
      <p:sp>
        <p:nvSpPr>
          <p:cNvPr id="27650" name="Rectangle 4"/>
          <p:cNvSpPr>
            <a:spLocks noGrp="1" noRot="1" noChangeArrowheads="1"/>
          </p:cNvSpPr>
          <p:nvPr>
            <p:ph sz="half" idx="4294967295"/>
          </p:nvPr>
        </p:nvSpPr>
        <p:spPr>
          <a:xfrm>
            <a:off x="4211638" y="1916113"/>
            <a:ext cx="4186237" cy="3886200"/>
          </a:xfrm>
        </p:spPr>
        <p:txBody>
          <a:bodyPr/>
          <a:lstStyle/>
          <a:p>
            <a:pPr eaLnBrk="1" hangingPunct="1"/>
            <a:r>
              <a:rPr lang="el-GR" sz="2400" b="1" smtClean="0"/>
              <a:t>Πατερναλισμός</a:t>
            </a:r>
          </a:p>
          <a:p>
            <a:pPr eaLnBrk="1" hangingPunct="1"/>
            <a:r>
              <a:rPr lang="el-GR" sz="2400" smtClean="0"/>
              <a:t>Σεβασμός ατομικών δικαιωμάτων</a:t>
            </a:r>
          </a:p>
          <a:p>
            <a:pPr eaLnBrk="1" hangingPunct="1"/>
            <a:r>
              <a:rPr lang="el-GR" sz="2400" smtClean="0"/>
              <a:t>Ιερότητα της ζωής</a:t>
            </a:r>
          </a:p>
          <a:p>
            <a:pPr eaLnBrk="1" hangingPunct="1"/>
            <a:r>
              <a:rPr lang="el-GR" sz="2400" smtClean="0"/>
              <a:t>Ειλικρίνεια κ.α.</a:t>
            </a:r>
          </a:p>
          <a:p>
            <a:pPr eaLnBrk="1" hangingPunct="1"/>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a:p>
            <a:pPr eaLnBrk="1" hangingPunct="1">
              <a:buFont typeface="Arial" charset="0"/>
              <a:buNone/>
            </a:pPr>
            <a:endParaRPr lang="en-US" sz="2400" smtClean="0"/>
          </a:p>
        </p:txBody>
      </p:sp>
      <p:sp>
        <p:nvSpPr>
          <p:cNvPr id="27651" name="7 - TextBox"/>
          <p:cNvSpPr txBox="1">
            <a:spLocks noChangeArrowheads="1"/>
          </p:cNvSpPr>
          <p:nvPr/>
        </p:nvSpPr>
        <p:spPr bwMode="auto">
          <a:xfrm>
            <a:off x="0" y="549275"/>
            <a:ext cx="4284663" cy="523875"/>
          </a:xfrm>
          <a:prstGeom prst="rect">
            <a:avLst/>
          </a:prstGeom>
          <a:solidFill>
            <a:srgbClr val="D3F40C"/>
          </a:solidFill>
          <a:ln w="9525">
            <a:noFill/>
            <a:miter lim="800000"/>
            <a:headEnd/>
            <a:tailEnd/>
          </a:ln>
        </p:spPr>
        <p:txBody>
          <a:bodyPr>
            <a:spAutoFit/>
          </a:bodyPr>
          <a:lstStyle/>
          <a:p>
            <a:r>
              <a:rPr lang="el-GR" sz="2800" b="1"/>
              <a:t>Αρχές ηθικών θεωριών</a:t>
            </a:r>
            <a:endParaRPr lang="el-GR" sz="280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2 - Θέση περιεχομένου"/>
          <p:cNvSpPr>
            <a:spLocks noGrp="1"/>
          </p:cNvSpPr>
          <p:nvPr>
            <p:ph idx="1"/>
          </p:nvPr>
        </p:nvSpPr>
        <p:spPr>
          <a:xfrm>
            <a:off x="323850" y="1989138"/>
            <a:ext cx="4978400" cy="4137025"/>
          </a:xfrm>
        </p:spPr>
        <p:txBody>
          <a:bodyPr/>
          <a:lstStyle/>
          <a:p>
            <a:r>
              <a:rPr lang="el-GR" sz="2000" smtClean="0"/>
              <a:t>Από όλους τους επαγγελματίες υγείας, ο νοσηλευτής είναι εκείνος που κατά βάση έρχεται σε μεγαλύτερη επαφή με τον ασθενή.</a:t>
            </a:r>
          </a:p>
          <a:p>
            <a:r>
              <a:rPr lang="el-GR" sz="2000" smtClean="0"/>
              <a:t>Στην ουσία, μπορεί να θεωρηθεί ότι με διάφορους τρόπους παρεμβαίνει σε πλήθος ευαίσθητων ζητημάτων που κανονικά αφορούν μόνο στον ασθενή - με την άδεια του τελευταίου βέβαια. </a:t>
            </a:r>
          </a:p>
          <a:p>
            <a:r>
              <a:rPr lang="el-GR" sz="2000" smtClean="0"/>
              <a:t>Η ηθική υπόσταση του νοσηλευτή πρέπει να είναι τέτοια, που να του επιτρέπει να ανταποκριθεί στην ορθή διαχείριση αυτών των ζητημάτων.</a:t>
            </a:r>
          </a:p>
        </p:txBody>
      </p:sp>
      <p:sp>
        <p:nvSpPr>
          <p:cNvPr id="29698" name="7 - TextBox"/>
          <p:cNvSpPr txBox="1">
            <a:spLocks noChangeArrowheads="1"/>
          </p:cNvSpPr>
          <p:nvPr/>
        </p:nvSpPr>
        <p:spPr bwMode="auto">
          <a:xfrm>
            <a:off x="0" y="549275"/>
            <a:ext cx="6732588" cy="584200"/>
          </a:xfrm>
          <a:prstGeom prst="rect">
            <a:avLst/>
          </a:prstGeom>
          <a:solidFill>
            <a:srgbClr val="D3F40C"/>
          </a:solidFill>
          <a:ln w="9525">
            <a:noFill/>
            <a:miter lim="800000"/>
            <a:headEnd/>
            <a:tailEnd/>
          </a:ln>
        </p:spPr>
        <p:txBody>
          <a:bodyPr>
            <a:spAutoFit/>
          </a:bodyPr>
          <a:lstStyle/>
          <a:p>
            <a:r>
              <a:rPr lang="el-GR" sz="3200" b="1"/>
              <a:t>Ηθική υπόσταση του νοσηλευτή</a:t>
            </a:r>
          </a:p>
        </p:txBody>
      </p:sp>
      <p:pic>
        <p:nvPicPr>
          <p:cNvPr id="29699" name="Picture 2" descr="G:\nosileftiki\3-1.tif"/>
          <p:cNvPicPr>
            <a:picLocks noChangeAspect="1" noChangeArrowheads="1"/>
          </p:cNvPicPr>
          <p:nvPr/>
        </p:nvPicPr>
        <p:blipFill>
          <a:blip r:embed="rId2"/>
          <a:srcRect/>
          <a:stretch>
            <a:fillRect/>
          </a:stretch>
        </p:blipFill>
        <p:spPr bwMode="auto">
          <a:xfrm>
            <a:off x="5219700" y="2060575"/>
            <a:ext cx="3744913" cy="3816350"/>
          </a:xfrm>
          <a:prstGeom prst="rect">
            <a:avLst/>
          </a:prstGeom>
          <a:noFill/>
          <a:ln w="9525">
            <a:noFill/>
            <a:miter lim="800000"/>
            <a:headEnd/>
            <a:tailEnd/>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2 - Θέση περιεχομένου"/>
          <p:cNvSpPr>
            <a:spLocks noGrp="1"/>
          </p:cNvSpPr>
          <p:nvPr>
            <p:ph idx="1"/>
          </p:nvPr>
        </p:nvSpPr>
        <p:spPr>
          <a:xfrm>
            <a:off x="179388" y="1916113"/>
            <a:ext cx="8291512" cy="4752975"/>
          </a:xfrm>
        </p:spPr>
        <p:txBody>
          <a:bodyPr/>
          <a:lstStyle/>
          <a:p>
            <a:r>
              <a:rPr lang="el-GR" sz="1800" smtClean="0"/>
              <a:t>Σύμφωνα με τους </a:t>
            </a:r>
            <a:r>
              <a:rPr lang="en-US" sz="1800" smtClean="0"/>
              <a:t>Beauchamp &amp; Childress (2011)</a:t>
            </a:r>
            <a:r>
              <a:rPr lang="el-GR" sz="1800" smtClean="0"/>
              <a:t> η ηθική υπόσταση των επαγγελματιών υγείας στηρίζεται</a:t>
            </a:r>
            <a:r>
              <a:rPr lang="en-US" sz="1800" smtClean="0"/>
              <a:t> </a:t>
            </a:r>
            <a:r>
              <a:rPr lang="el-GR" sz="1800" smtClean="0"/>
              <a:t>σε τέσσερις ηθικές αρχές, τις οποίες ονομάζουν</a:t>
            </a:r>
            <a:r>
              <a:rPr lang="el-GR" sz="1800" i="1" smtClean="0"/>
              <a:t> θεμελιώδεις:</a:t>
            </a:r>
          </a:p>
          <a:p>
            <a:r>
              <a:rPr lang="el-GR" smtClean="0"/>
              <a:t> </a:t>
            </a:r>
            <a:r>
              <a:rPr lang="el-GR" sz="2000" b="1" i="1" smtClean="0"/>
              <a:t>Ο σεβασμός της αυτονομίας του ασθενούς. </a:t>
            </a:r>
            <a:r>
              <a:rPr lang="el-GR" sz="2000" smtClean="0"/>
              <a:t>Προκύπτει π.χ. ότι ο νοσηλευτής πρέπει να είναι ειλικρινής απέναντί του σε ότι αφορά τη διάγνωση, την πρόγνωση και τις θεραπευτικές παρεμβάσεις που πραγματοποιούνται </a:t>
            </a:r>
          </a:p>
          <a:p>
            <a:r>
              <a:rPr lang="el-GR" sz="2000" b="1" i="1" smtClean="0"/>
              <a:t>Η διάθεση ευεργεσίας (ωφελέειν). </a:t>
            </a:r>
            <a:r>
              <a:rPr lang="el-GR" sz="2000" smtClean="0"/>
              <a:t>Προκύπτει ότι ο νοσηλευτής πρέπει να είναι συμπονετικός, ώστε να μπορεί να κατανοεί και να εντοπίζει τα προβλήματα του ασθενούς για να εξειδικεύει την αντιμετώπισή του</a:t>
            </a:r>
            <a:endParaRPr lang="el-GR" sz="2000" b="1" smtClean="0"/>
          </a:p>
          <a:p>
            <a:r>
              <a:rPr lang="el-GR" sz="2000" b="1" i="1" smtClean="0"/>
              <a:t>Η αποχή από την πρόκληση βλάβης </a:t>
            </a:r>
            <a:r>
              <a:rPr lang="el-GR" sz="2000" smtClean="0"/>
              <a:t>(μη βλάπτειν) και </a:t>
            </a:r>
          </a:p>
          <a:p>
            <a:r>
              <a:rPr lang="el-GR" sz="2000" b="1" i="1" smtClean="0"/>
              <a:t>Η δικαιοσύνη</a:t>
            </a:r>
            <a:r>
              <a:rPr lang="el-GR" sz="2000" b="1" smtClean="0"/>
              <a:t>. </a:t>
            </a:r>
            <a:r>
              <a:rPr lang="el-GR" sz="2000" smtClean="0"/>
              <a:t>Προκύπτει ότι ο νοσηλευτής πρέπει να είναι ακέραιος, ώστε να μην κατανέμει τη φροντίδα του ανισομερώς στους ασθενείς, αλλά στον καθένα ανάλογα με τις ανάγκες του. </a:t>
            </a:r>
          </a:p>
          <a:p>
            <a:endParaRPr lang="el-GR" smtClean="0"/>
          </a:p>
        </p:txBody>
      </p:sp>
      <p:sp>
        <p:nvSpPr>
          <p:cNvPr id="30722" name="7 - TextBox"/>
          <p:cNvSpPr txBox="1">
            <a:spLocks noChangeArrowheads="1"/>
          </p:cNvSpPr>
          <p:nvPr/>
        </p:nvSpPr>
        <p:spPr bwMode="auto">
          <a:xfrm>
            <a:off x="0" y="549275"/>
            <a:ext cx="6732588" cy="584200"/>
          </a:xfrm>
          <a:prstGeom prst="rect">
            <a:avLst/>
          </a:prstGeom>
          <a:solidFill>
            <a:srgbClr val="D3F40C"/>
          </a:solidFill>
          <a:ln w="9525">
            <a:noFill/>
            <a:miter lim="800000"/>
            <a:headEnd/>
            <a:tailEnd/>
          </a:ln>
        </p:spPr>
        <p:txBody>
          <a:bodyPr>
            <a:spAutoFit/>
          </a:bodyPr>
          <a:lstStyle/>
          <a:p>
            <a:r>
              <a:rPr lang="el-GR" sz="3200" b="1"/>
              <a:t>Ηθική υπόσταση του νοσηλευτή</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89138"/>
            <a:ext cx="8229600" cy="3455987"/>
          </a:xfrm>
        </p:spPr>
        <p:style>
          <a:lnRef idx="2">
            <a:schemeClr val="accent2"/>
          </a:lnRef>
          <a:fillRef idx="1">
            <a:schemeClr val="lt1"/>
          </a:fillRef>
          <a:effectRef idx="0">
            <a:schemeClr val="accent2"/>
          </a:effectRef>
          <a:fontRef idx="minor">
            <a:schemeClr val="dk1"/>
          </a:fontRef>
        </p:style>
        <p:txBody>
          <a:bodyPr/>
          <a:lstStyle/>
          <a:p>
            <a:pPr algn="ctr">
              <a:buFont typeface="Arial" charset="0"/>
              <a:buNone/>
              <a:defRPr/>
            </a:pPr>
            <a:r>
              <a:rPr lang="el-GR" sz="2000" dirty="0">
                <a:solidFill>
                  <a:srgbClr val="FF0000"/>
                </a:solidFill>
              </a:rPr>
              <a:t>Ένα ηθικό δίλημμα ανακύπτει όταν υπάρχουν τουλάχιστον δύο πιθανές δράσεις, αλλά κάθε επιλογή παρουσιάζει προβλήματα. </a:t>
            </a:r>
          </a:p>
          <a:p>
            <a:pPr>
              <a:buFont typeface="Arial" charset="0"/>
              <a:buNone/>
              <a:defRPr/>
            </a:pPr>
            <a:r>
              <a:rPr lang="el-GR" sz="2400" dirty="0"/>
              <a:t>Ενδεικτικά διλήμματα από το χώρο της υγείας σχετίζονται με:</a:t>
            </a:r>
          </a:p>
          <a:p>
            <a:pPr>
              <a:defRPr/>
            </a:pPr>
            <a:r>
              <a:rPr lang="el-GR" sz="2000" dirty="0"/>
              <a:t>τον τερματισμό της ανθρώπινης ζωής, </a:t>
            </a:r>
          </a:p>
          <a:p>
            <a:pPr>
              <a:defRPr/>
            </a:pPr>
            <a:r>
              <a:rPr lang="el-GR" sz="2000" dirty="0"/>
              <a:t>το ζήτημα της υποβοηθούμενης αυτοκτονίας, </a:t>
            </a:r>
          </a:p>
          <a:p>
            <a:pPr>
              <a:defRPr/>
            </a:pPr>
            <a:r>
              <a:rPr lang="el-GR" sz="2000" dirty="0"/>
              <a:t>την έκτρωση, </a:t>
            </a:r>
          </a:p>
          <a:p>
            <a:pPr>
              <a:defRPr/>
            </a:pPr>
            <a:r>
              <a:rPr lang="el-GR" sz="2000" dirty="0"/>
              <a:t>την αποκάλυψη της διάγνωσης και της πρόγνωσης, </a:t>
            </a:r>
          </a:p>
          <a:p>
            <a:pPr>
              <a:defRPr/>
            </a:pPr>
            <a:r>
              <a:rPr lang="el-GR" sz="2000" dirty="0"/>
              <a:t>την κατανομή υγειονομικών πόρων και </a:t>
            </a:r>
          </a:p>
          <a:p>
            <a:pPr>
              <a:defRPr/>
            </a:pPr>
            <a:r>
              <a:rPr lang="el-GR" sz="2000" dirty="0"/>
              <a:t>το σεβασμό των πολιτιστικών πεποιθήσεων του ασθενούς, μεταξύ άλλων.</a:t>
            </a:r>
          </a:p>
        </p:txBody>
      </p:sp>
      <p:sp>
        <p:nvSpPr>
          <p:cNvPr id="31746" name="7 - TextBox"/>
          <p:cNvSpPr txBox="1">
            <a:spLocks noChangeArrowheads="1"/>
          </p:cNvSpPr>
          <p:nvPr/>
        </p:nvSpPr>
        <p:spPr bwMode="auto">
          <a:xfrm>
            <a:off x="0" y="549275"/>
            <a:ext cx="3492500" cy="584200"/>
          </a:xfrm>
          <a:prstGeom prst="rect">
            <a:avLst/>
          </a:prstGeom>
          <a:solidFill>
            <a:srgbClr val="D3F40C"/>
          </a:solidFill>
          <a:ln w="9525">
            <a:noFill/>
            <a:miter lim="800000"/>
            <a:headEnd/>
            <a:tailEnd/>
          </a:ln>
        </p:spPr>
        <p:txBody>
          <a:bodyPr>
            <a:spAutoFit/>
          </a:bodyPr>
          <a:lstStyle/>
          <a:p>
            <a:r>
              <a:rPr lang="el-GR" sz="3200" b="1"/>
              <a:t>Ηθικά διλήμματα</a:t>
            </a:r>
          </a:p>
        </p:txBody>
      </p:sp>
      <p:sp>
        <p:nvSpPr>
          <p:cNvPr id="5" name="4 - TextBox"/>
          <p:cNvSpPr txBox="1"/>
          <p:nvPr/>
        </p:nvSpPr>
        <p:spPr>
          <a:xfrm>
            <a:off x="468313" y="5805488"/>
            <a:ext cx="8135937"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l-GR" sz="2000" dirty="0"/>
              <a:t>Η απόφαση που λαμβάνεται σε ένα ηθικό δίλημμα δεν μπορεί να είναι τόσο ικανοποιητική ώστε η ορθότητά της να γίνεται αποδεκτή από όλους. </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0" y="1628775"/>
            <a:ext cx="7596188" cy="863600"/>
          </a:xfrm>
          <a:solidFill>
            <a:srgbClr val="D3F40C">
              <a:alpha val="69020"/>
            </a:srgbClr>
          </a:solidFill>
        </p:spPr>
        <p:txBody>
          <a:bodyPr rtlCol="0">
            <a:normAutofit/>
          </a:bodyPr>
          <a:lstStyle/>
          <a:p>
            <a:pPr eaLnBrk="1" fontAlgn="auto" hangingPunct="1">
              <a:spcAft>
                <a:spcPts val="0"/>
              </a:spcAft>
              <a:defRPr/>
            </a:pPr>
            <a:r>
              <a:rPr lang="el-GR" sz="3200" b="1" i="1" dirty="0">
                <a:latin typeface="+mn-lt"/>
              </a:rPr>
              <a:t>ΚΩΔΙΚΑΣ ΝΟΣΗΛΕΥΤΙΚΗΣ ΔΕΟΝΤΟΛΟΓΙΑΣ</a:t>
            </a:r>
          </a:p>
        </p:txBody>
      </p:sp>
      <p:pic>
        <p:nvPicPr>
          <p:cNvPr id="32770" name="Picture 6" descr="http://www.nursehussein.com/wp-content/uploads/2012/12/code-of-ethics-2012.jpg"/>
          <p:cNvPicPr>
            <a:picLocks noChangeAspect="1" noChangeArrowheads="1"/>
          </p:cNvPicPr>
          <p:nvPr/>
        </p:nvPicPr>
        <p:blipFill>
          <a:blip r:embed="rId2"/>
          <a:srcRect/>
          <a:stretch>
            <a:fillRect/>
          </a:stretch>
        </p:blipFill>
        <p:spPr bwMode="auto">
          <a:xfrm>
            <a:off x="179388" y="4149725"/>
            <a:ext cx="1657350" cy="2359025"/>
          </a:xfrm>
          <a:prstGeom prst="rect">
            <a:avLst/>
          </a:prstGeom>
          <a:noFill/>
          <a:ln w="9525">
            <a:noFill/>
            <a:miter lim="800000"/>
            <a:headEnd/>
            <a:tailEnd/>
          </a:ln>
        </p:spPr>
      </p:pic>
      <p:pic>
        <p:nvPicPr>
          <p:cNvPr id="32771" name="Picture 8" descr="http://amberengledow.files.wordpress.com/2012/10/patient_rights_pic2.jpg"/>
          <p:cNvPicPr>
            <a:picLocks noChangeAspect="1" noChangeArrowheads="1"/>
          </p:cNvPicPr>
          <p:nvPr/>
        </p:nvPicPr>
        <p:blipFill>
          <a:blip r:embed="rId3"/>
          <a:srcRect/>
          <a:stretch>
            <a:fillRect/>
          </a:stretch>
        </p:blipFill>
        <p:spPr bwMode="auto">
          <a:xfrm>
            <a:off x="4500563" y="2924175"/>
            <a:ext cx="1798637" cy="2103438"/>
          </a:xfrm>
          <a:prstGeom prst="rect">
            <a:avLst/>
          </a:prstGeom>
          <a:noFill/>
          <a:ln w="9525">
            <a:noFill/>
            <a:miter lim="800000"/>
            <a:headEnd/>
            <a:tailEnd/>
          </a:ln>
        </p:spPr>
      </p:pic>
      <p:pic>
        <p:nvPicPr>
          <p:cNvPr id="32772" name="Picture 10" descr="http://www.bioethicsinstitute.org/wp-content/uploads/2014/09/Florence_nightengale.jpg"/>
          <p:cNvPicPr>
            <a:picLocks noChangeAspect="1" noChangeArrowheads="1"/>
          </p:cNvPicPr>
          <p:nvPr/>
        </p:nvPicPr>
        <p:blipFill>
          <a:blip r:embed="rId4"/>
          <a:srcRect/>
          <a:stretch>
            <a:fillRect/>
          </a:stretch>
        </p:blipFill>
        <p:spPr bwMode="auto">
          <a:xfrm>
            <a:off x="2268538" y="3933825"/>
            <a:ext cx="2879725" cy="2441575"/>
          </a:xfrm>
          <a:prstGeom prst="rect">
            <a:avLst/>
          </a:prstGeom>
          <a:noFill/>
          <a:ln w="9525">
            <a:noFill/>
            <a:miter lim="800000"/>
            <a:headEnd/>
            <a:tailEnd/>
          </a:ln>
        </p:spPr>
      </p:pic>
      <p:pic>
        <p:nvPicPr>
          <p:cNvPr id="32773" name="Picture 12" descr="http://www.istudentnurse.com/wp-content/uploads/2013/09/ethics-nursing-hospice-dilemmas-right-wrong-grey.jpg"/>
          <p:cNvPicPr>
            <a:picLocks noChangeAspect="1" noChangeArrowheads="1"/>
          </p:cNvPicPr>
          <p:nvPr/>
        </p:nvPicPr>
        <p:blipFill>
          <a:blip r:embed="rId5"/>
          <a:srcRect/>
          <a:stretch>
            <a:fillRect/>
          </a:stretch>
        </p:blipFill>
        <p:spPr bwMode="auto">
          <a:xfrm>
            <a:off x="971550" y="2997200"/>
            <a:ext cx="2592388" cy="1727200"/>
          </a:xfrm>
          <a:prstGeom prst="rect">
            <a:avLst/>
          </a:prstGeom>
          <a:noFill/>
          <a:ln w="9525">
            <a:noFill/>
            <a:miter lim="800000"/>
            <a:headEnd/>
            <a:tailEnd/>
          </a:ln>
        </p:spPr>
      </p:pic>
      <p:pic>
        <p:nvPicPr>
          <p:cNvPr id="32774" name="Picture 13"/>
          <p:cNvPicPr>
            <a:picLocks noChangeAspect="1" noChangeArrowheads="1"/>
          </p:cNvPicPr>
          <p:nvPr/>
        </p:nvPicPr>
        <p:blipFill>
          <a:blip r:embed="rId6"/>
          <a:srcRect l="33479" t="29156" r="35529" b="58571"/>
          <a:stretch>
            <a:fillRect/>
          </a:stretch>
        </p:blipFill>
        <p:spPr bwMode="auto">
          <a:xfrm>
            <a:off x="2339975" y="5805488"/>
            <a:ext cx="4032250" cy="792162"/>
          </a:xfrm>
          <a:prstGeom prst="rect">
            <a:avLst/>
          </a:prstGeom>
          <a:noFill/>
          <a:ln w="9525">
            <a:solidFill>
              <a:schemeClr val="accent1"/>
            </a:solidFill>
            <a:miter lim="800000"/>
            <a:headEnd/>
            <a:tailEnd/>
          </a:ln>
        </p:spPr>
      </p:pic>
      <p:cxnSp>
        <p:nvCxnSpPr>
          <p:cNvPr id="10" name="9 - Ευθεία γραμμή σύνδεσης"/>
          <p:cNvCxnSpPr/>
          <p:nvPr/>
        </p:nvCxnSpPr>
        <p:spPr>
          <a:xfrm>
            <a:off x="6516688" y="2492375"/>
            <a:ext cx="71437" cy="43656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53" name="Rectangle 9"/>
          <p:cNvSpPr>
            <a:spLocks noChangeArrowheads="1"/>
          </p:cNvSpPr>
          <p:nvPr/>
        </p:nvSpPr>
        <p:spPr bwMode="auto">
          <a:xfrm>
            <a:off x="6732588" y="2924175"/>
            <a:ext cx="2160587" cy="1108075"/>
          </a:xfrm>
          <a:prstGeom prst="rect">
            <a:avLst/>
          </a:prstGeom>
          <a:solidFill>
            <a:schemeClr val="accent1">
              <a:lumMod val="20000"/>
              <a:lumOff val="80000"/>
            </a:schemeClr>
          </a:solidFill>
          <a:ln w="9525">
            <a:noFill/>
            <a:miter lim="800000"/>
            <a:headEnd/>
            <a:tailEnd/>
          </a:ln>
          <a:effectLst/>
        </p:spPr>
        <p:txBody>
          <a:bodyPr anchor="ctr">
            <a:spAutoFit/>
          </a:bodyPr>
          <a:lstStyle/>
          <a:p>
            <a:pPr algn="ctr" eaLnBrk="0" hangingPunct="0">
              <a:defRPr/>
            </a:pPr>
            <a:r>
              <a:rPr lang="el-GR" sz="1200" b="1" dirty="0">
                <a:latin typeface="Arial" pitchFamily="34" charset="0"/>
                <a:ea typeface="Times New Roman" pitchFamily="18" charset="0"/>
                <a:cs typeface="Calibri" pitchFamily="34" charset="0"/>
              </a:rPr>
              <a:t>Εργαστήριο </a:t>
            </a:r>
            <a:endParaRPr lang="el-GR" sz="600" dirty="0">
              <a:latin typeface="Arial" pitchFamily="34" charset="0"/>
              <a:cs typeface="+mn-cs"/>
            </a:endParaRPr>
          </a:p>
          <a:p>
            <a:pPr algn="ctr" eaLnBrk="0" hangingPunct="0">
              <a:defRPr/>
            </a:pPr>
            <a:r>
              <a:rPr lang="el-GR" b="1" dirty="0">
                <a:latin typeface="Arial" pitchFamily="34" charset="0"/>
                <a:ea typeface="Times New Roman" pitchFamily="18" charset="0"/>
                <a:cs typeface="Calibri" pitchFamily="34" charset="0"/>
              </a:rPr>
              <a:t>"ΕΙΣΑΓΩΓΗ ΣΤΗΝ ΝΟΣΗΛΕΥΤΙΚΗ ΕΠΙΣΤΗΜΗ"</a:t>
            </a:r>
            <a:endParaRPr lang="el-GR" sz="1400" dirty="0">
              <a:latin typeface="Arial" pitchFamily="34" charset="0"/>
              <a:cs typeface="+mn-cs"/>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5683" name="Group 35"/>
          <p:cNvGraphicFramePr>
            <a:graphicFrameLocks noGrp="1"/>
          </p:cNvGraphicFramePr>
          <p:nvPr>
            <p:ph/>
          </p:nvPr>
        </p:nvGraphicFramePr>
        <p:xfrm>
          <a:off x="34925" y="1447800"/>
          <a:ext cx="8929688" cy="2524125"/>
        </p:xfrm>
        <a:graphic>
          <a:graphicData uri="http://schemas.openxmlformats.org/drawingml/2006/table">
            <a:tbl>
              <a:tblPr/>
              <a:tblGrid>
                <a:gridCol w="2514097">
                  <a:extLst>
                    <a:ext uri="{9D8B030D-6E8A-4147-A177-3AD203B41FA5}"/>
                  </a:extLst>
                </a:gridCol>
                <a:gridCol w="3102527">
                  <a:extLst>
                    <a:ext uri="{9D8B030D-6E8A-4147-A177-3AD203B41FA5}"/>
                  </a:extLst>
                </a:gridCol>
                <a:gridCol w="3312367">
                  <a:extLst>
                    <a:ext uri="{9D8B030D-6E8A-4147-A177-3AD203B41FA5}"/>
                  </a:extLst>
                </a:gridCol>
              </a:tblGrid>
              <a:tr h="359599">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2000" b="1"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1" i="0" u="none" strike="noStrike" cap="none" normalizeH="0" baseline="0" dirty="0">
                          <a:ln>
                            <a:noFill/>
                          </a:ln>
                          <a:solidFill>
                            <a:schemeClr val="tx1"/>
                          </a:solidFill>
                          <a:effectLst/>
                          <a:latin typeface="Calibri" pitchFamily="34" charset="0"/>
                        </a:rPr>
                        <a:t>Νόμος</a:t>
                      </a:r>
                      <a:endParaRPr kumimoji="0" lang="en-US" sz="20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1" i="0" u="none" strike="noStrike" cap="none" normalizeH="0" baseline="0" dirty="0">
                          <a:ln>
                            <a:noFill/>
                          </a:ln>
                          <a:solidFill>
                            <a:schemeClr val="tx1"/>
                          </a:solidFill>
                          <a:effectLst/>
                          <a:latin typeface="Calibri" pitchFamily="34" charset="0"/>
                        </a:rPr>
                        <a:t>Ηθική</a:t>
                      </a:r>
                      <a:endParaRPr kumimoji="0" lang="en-US" sz="20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58889">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1" i="0" u="none" strike="noStrike" cap="none" normalizeH="0" baseline="0" dirty="0">
                          <a:ln>
                            <a:noFill/>
                          </a:ln>
                          <a:solidFill>
                            <a:schemeClr val="tx1"/>
                          </a:solidFill>
                          <a:effectLst/>
                          <a:latin typeface="Calibri" pitchFamily="34" charset="0"/>
                        </a:rPr>
                        <a:t>Πηγή</a:t>
                      </a:r>
                      <a:endParaRPr kumimoji="0" lang="en-US" sz="2000" b="1"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0" i="0" u="none" strike="noStrike" cap="none" normalizeH="0" baseline="0" dirty="0">
                          <a:ln>
                            <a:noFill/>
                          </a:ln>
                          <a:solidFill>
                            <a:schemeClr val="tx1"/>
                          </a:solidFill>
                          <a:effectLst/>
                          <a:latin typeface="Calibri" pitchFamily="34" charset="0"/>
                        </a:rPr>
                        <a:t>Εξωτερικά</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0" i="0" u="none" strike="noStrike" cap="none" normalizeH="0" baseline="0" dirty="0">
                          <a:ln>
                            <a:noFill/>
                          </a:ln>
                          <a:solidFill>
                            <a:schemeClr val="tx1"/>
                          </a:solidFill>
                          <a:effectLst/>
                          <a:latin typeface="Calibri" pitchFamily="34" charset="0"/>
                        </a:rPr>
                        <a:t>Εσωτερικά</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88974">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1" i="0" u="none" strike="noStrike" cap="none" normalizeH="0" baseline="0" dirty="0">
                          <a:ln>
                            <a:noFill/>
                          </a:ln>
                          <a:solidFill>
                            <a:schemeClr val="tx1"/>
                          </a:solidFill>
                          <a:effectLst/>
                          <a:latin typeface="Calibri" pitchFamily="34" charset="0"/>
                        </a:rPr>
                        <a:t>Αφορά</a:t>
                      </a:r>
                      <a:endParaRPr kumimoji="0" lang="en-US" sz="2000" b="1"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0" i="0" u="none" strike="noStrike" cap="none" normalizeH="0" baseline="0" dirty="0">
                          <a:ln>
                            <a:noFill/>
                          </a:ln>
                          <a:solidFill>
                            <a:schemeClr val="tx1"/>
                          </a:solidFill>
                          <a:effectLst/>
                          <a:latin typeface="Calibri" pitchFamily="34" charset="0"/>
                        </a:rPr>
                        <a:t>Συμπεριφορά και ενέργειες</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0" i="0" u="none" strike="noStrike" cap="none" normalizeH="0" baseline="0" dirty="0">
                          <a:ln>
                            <a:noFill/>
                          </a:ln>
                          <a:solidFill>
                            <a:schemeClr val="tx1"/>
                          </a:solidFill>
                          <a:effectLst/>
                          <a:latin typeface="Calibri" pitchFamily="34" charset="0"/>
                        </a:rPr>
                        <a:t>Κίνητρα, στάσεις,</a:t>
                      </a:r>
                      <a:r>
                        <a:rPr kumimoji="0" lang="en-US" sz="2000" b="0" i="0" u="none" strike="noStrike" cap="none" normalizeH="0" baseline="0" dirty="0">
                          <a:ln>
                            <a:noFill/>
                          </a:ln>
                          <a:solidFill>
                            <a:schemeClr val="tx1"/>
                          </a:solidFill>
                          <a:effectLst/>
                          <a:latin typeface="Calibri" pitchFamily="34" charset="0"/>
                        </a:rPr>
                        <a:t> </a:t>
                      </a:r>
                      <a:r>
                        <a:rPr kumimoji="0" lang="el-GR" sz="2000" b="0" i="0" u="none" strike="noStrike" cap="none" normalizeH="0" baseline="0" dirty="0">
                          <a:ln>
                            <a:noFill/>
                          </a:ln>
                          <a:solidFill>
                            <a:schemeClr val="tx1"/>
                          </a:solidFill>
                          <a:effectLst/>
                          <a:latin typeface="Calibri" pitchFamily="34" charset="0"/>
                        </a:rPr>
                        <a:t>κουλτούρα</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58889">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1" i="0" u="none" strike="noStrike" cap="none" normalizeH="0" baseline="0" dirty="0">
                          <a:ln>
                            <a:noFill/>
                          </a:ln>
                          <a:solidFill>
                            <a:schemeClr val="tx1"/>
                          </a:solidFill>
                          <a:effectLst/>
                          <a:latin typeface="Calibri" pitchFamily="34" charset="0"/>
                        </a:rPr>
                        <a:t>Ενδιαφέρει </a:t>
                      </a:r>
                      <a:endParaRPr kumimoji="0" lang="en-US" sz="2000" b="1"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0" i="0" u="none" strike="noStrike" cap="none" normalizeH="0" baseline="0" dirty="0">
                          <a:ln>
                            <a:noFill/>
                          </a:ln>
                          <a:solidFill>
                            <a:schemeClr val="tx1"/>
                          </a:solidFill>
                          <a:effectLst/>
                          <a:latin typeface="Calibri" pitchFamily="34" charset="0"/>
                        </a:rPr>
                        <a:t>Κοινωνία</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0" i="0" u="none" strike="noStrike" cap="none" normalizeH="0" baseline="0" dirty="0">
                          <a:ln>
                            <a:noFill/>
                          </a:ln>
                          <a:solidFill>
                            <a:schemeClr val="tx1"/>
                          </a:solidFill>
                          <a:effectLst/>
                          <a:latin typeface="Calibri" pitchFamily="34" charset="0"/>
                        </a:rPr>
                        <a:t>Άτομο</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846897">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1" i="0" u="none" strike="noStrike" cap="none" normalizeH="0" baseline="0" dirty="0">
                          <a:ln>
                            <a:noFill/>
                          </a:ln>
                          <a:solidFill>
                            <a:schemeClr val="tx1"/>
                          </a:solidFill>
                          <a:effectLst/>
                          <a:latin typeface="Calibri" pitchFamily="34" charset="0"/>
                        </a:rPr>
                        <a:t>Φορέας επιβολής</a:t>
                      </a:r>
                      <a:endParaRPr kumimoji="0" lang="en-US" sz="2000" b="1"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0" i="0" u="none" strike="noStrike" cap="none" normalizeH="0" baseline="0" dirty="0">
                          <a:ln>
                            <a:noFill/>
                          </a:ln>
                          <a:solidFill>
                            <a:schemeClr val="tx1"/>
                          </a:solidFill>
                          <a:effectLst/>
                          <a:latin typeface="Calibri" pitchFamily="34" charset="0"/>
                        </a:rPr>
                        <a:t>Δικαστήριο</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l-GR" sz="2000" b="0" i="0" u="none" strike="noStrike" cap="none" normalizeH="0" baseline="0" dirty="0">
                          <a:ln>
                            <a:noFill/>
                          </a:ln>
                          <a:solidFill>
                            <a:schemeClr val="tx1"/>
                          </a:solidFill>
                          <a:effectLst/>
                          <a:latin typeface="Calibri" pitchFamily="34" charset="0"/>
                        </a:rPr>
                        <a:t>Ηθικές επιτροπές, επαγγελματικοί φορείς</a:t>
                      </a:r>
                      <a:endParaRPr kumimoji="0" lang="en-US" sz="2000" b="0"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3819" name="7 - TextBox"/>
          <p:cNvSpPr txBox="1">
            <a:spLocks noChangeArrowheads="1"/>
          </p:cNvSpPr>
          <p:nvPr/>
        </p:nvSpPr>
        <p:spPr bwMode="auto">
          <a:xfrm>
            <a:off x="0" y="549275"/>
            <a:ext cx="8172450" cy="461963"/>
          </a:xfrm>
          <a:prstGeom prst="rect">
            <a:avLst/>
          </a:prstGeom>
          <a:solidFill>
            <a:srgbClr val="D3F40C"/>
          </a:solidFill>
          <a:ln w="9525">
            <a:noFill/>
            <a:miter lim="800000"/>
            <a:headEnd/>
            <a:tailEnd/>
          </a:ln>
        </p:spPr>
        <p:txBody>
          <a:bodyPr>
            <a:spAutoFit/>
          </a:bodyPr>
          <a:lstStyle/>
          <a:p>
            <a:r>
              <a:rPr lang="el-GR" sz="2400" b="1"/>
              <a:t>Διαφορές μεταξύ Νόμου και Ηθικής</a:t>
            </a:r>
            <a:r>
              <a:rPr lang="en-US" sz="2400" b="1"/>
              <a:t> </a:t>
            </a:r>
            <a:r>
              <a:rPr lang="el-GR" sz="2400" b="1"/>
              <a:t>και Δεοντολογίας</a:t>
            </a:r>
          </a:p>
        </p:txBody>
      </p:sp>
      <p:cxnSp>
        <p:nvCxnSpPr>
          <p:cNvPr id="7" name="6 - Ευθύγραμμο βέλος σύνδεσης"/>
          <p:cNvCxnSpPr/>
          <p:nvPr/>
        </p:nvCxnSpPr>
        <p:spPr>
          <a:xfrm>
            <a:off x="3132138" y="4076700"/>
            <a:ext cx="1511300" cy="865188"/>
          </a:xfrm>
          <a:prstGeom prst="straightConnector1">
            <a:avLst/>
          </a:prstGeom>
          <a:ln w="57150">
            <a:solidFill>
              <a:srgbClr val="D3F40C"/>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flipH="1">
            <a:off x="5148263" y="4076700"/>
            <a:ext cx="1439862" cy="865188"/>
          </a:xfrm>
          <a:prstGeom prst="straightConnector1">
            <a:avLst/>
          </a:prstGeom>
          <a:ln w="57150">
            <a:solidFill>
              <a:srgbClr val="D3F40C"/>
            </a:solidFill>
            <a:tailEnd type="arrow"/>
          </a:ln>
        </p:spPr>
        <p:style>
          <a:lnRef idx="1">
            <a:schemeClr val="accent1"/>
          </a:lnRef>
          <a:fillRef idx="0">
            <a:schemeClr val="accent1"/>
          </a:fillRef>
          <a:effectRef idx="0">
            <a:schemeClr val="accent1"/>
          </a:effectRef>
          <a:fontRef idx="minor">
            <a:schemeClr val="tx1"/>
          </a:fontRef>
        </p:style>
      </p:cxnSp>
      <p:sp>
        <p:nvSpPr>
          <p:cNvPr id="10" name="7 - TextBox"/>
          <p:cNvSpPr txBox="1">
            <a:spLocks noChangeArrowheads="1"/>
          </p:cNvSpPr>
          <p:nvPr/>
        </p:nvSpPr>
        <p:spPr bwMode="auto">
          <a:xfrm>
            <a:off x="2987675" y="5013325"/>
            <a:ext cx="4211638" cy="923925"/>
          </a:xfrm>
          <a:prstGeom prst="rect">
            <a:avLst/>
          </a:prstGeom>
          <a:solidFill>
            <a:srgbClr val="D3F40C"/>
          </a:solidFill>
          <a:ln w="9525">
            <a:noFill/>
            <a:miter lim="800000"/>
            <a:headEnd/>
            <a:tailEnd/>
          </a:ln>
        </p:spPr>
        <p:txBody>
          <a:bodyPr>
            <a:spAutoFit/>
          </a:bodyPr>
          <a:lstStyle/>
          <a:p>
            <a:pPr algn="ctr">
              <a:defRPr/>
            </a:pPr>
            <a:r>
              <a:rPr lang="el-GR" b="1" dirty="0">
                <a:cs typeface="+mn-cs"/>
              </a:rPr>
              <a:t>Δεοντολογία: </a:t>
            </a:r>
          </a:p>
          <a:p>
            <a:pPr marL="342900" indent="-342900" algn="ctr">
              <a:buFontTx/>
              <a:buAutoNum type="arabicPeriod"/>
              <a:defRPr/>
            </a:pPr>
            <a:r>
              <a:rPr lang="el-GR" b="1" dirty="0">
                <a:cs typeface="+mn-cs"/>
              </a:rPr>
              <a:t>επισημοποίηση κανόνων ηθικής</a:t>
            </a:r>
          </a:p>
          <a:p>
            <a:pPr marL="342900" indent="-342900" algn="ctr">
              <a:buFontTx/>
              <a:buAutoNum type="arabicPeriod"/>
              <a:defRPr/>
            </a:pPr>
            <a:r>
              <a:rPr lang="el-GR" b="1" dirty="0">
                <a:cs typeface="+mn-cs"/>
              </a:rPr>
              <a:t>Δεν έχουν καθολική εφαρμογή </a:t>
            </a:r>
            <a:endParaRPr lang="el-GR" dirty="0">
              <a:cs typeface="+mn-cs"/>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2 - Θέση περιεχομένου"/>
          <p:cNvSpPr>
            <a:spLocks noGrp="1"/>
          </p:cNvSpPr>
          <p:nvPr>
            <p:ph idx="1"/>
          </p:nvPr>
        </p:nvSpPr>
        <p:spPr>
          <a:xfrm>
            <a:off x="250825" y="1989138"/>
            <a:ext cx="8569325" cy="3384550"/>
          </a:xfrm>
        </p:spPr>
        <p:txBody>
          <a:bodyPr/>
          <a:lstStyle/>
          <a:p>
            <a:pPr eaLnBrk="1" hangingPunct="1"/>
            <a:r>
              <a:rPr lang="el-GR" sz="2000" smtClean="0">
                <a:latin typeface="Comic Sans MS" pitchFamily="66" charset="0"/>
              </a:rPr>
              <a:t>Δεοντολογία:</a:t>
            </a:r>
          </a:p>
          <a:p>
            <a:pPr lvl="1" eaLnBrk="1" hangingPunct="1"/>
            <a:r>
              <a:rPr lang="el-GR" sz="1600" smtClean="0"/>
              <a:t>Ορίζει τις βασικές αρχές που πρέπει να διέπουν την άσκηση κάποιου επαγγέλματος. </a:t>
            </a:r>
          </a:p>
          <a:p>
            <a:pPr lvl="1" eaLnBrk="1" hangingPunct="1"/>
            <a:r>
              <a:rPr lang="el-GR" sz="1600" smtClean="0"/>
              <a:t>Αποτελεί το επιστέγασμα της εφαρμοσμένης επαγγελματικής ηθικής</a:t>
            </a:r>
          </a:p>
          <a:p>
            <a:pPr eaLnBrk="1" hangingPunct="1"/>
            <a:r>
              <a:rPr lang="el-GR" sz="2000" smtClean="0">
                <a:latin typeface="Comic Sans MS" pitchFamily="66" charset="0"/>
              </a:rPr>
              <a:t>Νοσηλευτική Δεοντολογία:</a:t>
            </a:r>
          </a:p>
          <a:p>
            <a:pPr lvl="1" eaLnBrk="1" hangingPunct="1"/>
            <a:r>
              <a:rPr lang="el-GR" sz="1600" smtClean="0"/>
              <a:t>Εννοιολογικό πλαίσιο για τη διαμόρφωση συγκεκριμένων συμπεριφορών αλλά και στάσεων απέναντι σε καθημερινά ζητήματα που άπτονται της φροντίδας. Αναφέρεται στις υποχρεώσεις και τα δικαιώματα του ανθρώπου καθώς και τα πρότυπα πάνω στα οποία βασίζεται η λήψη απόφασης. </a:t>
            </a:r>
          </a:p>
          <a:p>
            <a:pPr eaLnBrk="1" hangingPunct="1"/>
            <a:r>
              <a:rPr lang="el-GR" sz="2000" smtClean="0">
                <a:latin typeface="Comic Sans MS" pitchFamily="66" charset="0"/>
              </a:rPr>
              <a:t>Κώδικας Νοσηλευτικής Δεοντολογίας</a:t>
            </a:r>
          </a:p>
          <a:p>
            <a:pPr lvl="1" eaLnBrk="1" hangingPunct="1"/>
            <a:r>
              <a:rPr lang="el-GR" sz="1600" smtClean="0"/>
              <a:t>Νοσηλευτικούς, νομικούς, κοινωνικούς κανόνες και άλλες οντότητες οι οποίες σχετίζονται με τη συμπεριφορά του Νοσηλευτή κατά την άσκηση του επαγγέλματός του. </a:t>
            </a:r>
            <a:endParaRPr lang="el-GR" sz="2000" smtClean="0">
              <a:latin typeface="Comic Sans MS" pitchFamily="66" charset="0"/>
            </a:endParaRPr>
          </a:p>
          <a:p>
            <a:pPr eaLnBrk="1" hangingPunct="1">
              <a:buFont typeface="Arial" charset="0"/>
              <a:buNone/>
            </a:pPr>
            <a:endParaRPr lang="el-GR" sz="2000" smtClean="0">
              <a:latin typeface="Comic Sans MS" pitchFamily="66" charset="0"/>
            </a:endParaRPr>
          </a:p>
          <a:p>
            <a:pPr eaLnBrk="1" hangingPunct="1"/>
            <a:endParaRPr lang="el-GR" sz="2000" smtClean="0">
              <a:latin typeface="Comic Sans MS" pitchFamily="66" charset="0"/>
            </a:endParaRPr>
          </a:p>
        </p:txBody>
      </p:sp>
      <p:sp>
        <p:nvSpPr>
          <p:cNvPr id="34818" name="4 - TextBox"/>
          <p:cNvSpPr txBox="1">
            <a:spLocks noChangeArrowheads="1"/>
          </p:cNvSpPr>
          <p:nvPr/>
        </p:nvSpPr>
        <p:spPr bwMode="auto">
          <a:xfrm>
            <a:off x="0" y="549275"/>
            <a:ext cx="4211638" cy="584200"/>
          </a:xfrm>
          <a:prstGeom prst="rect">
            <a:avLst/>
          </a:prstGeom>
          <a:solidFill>
            <a:srgbClr val="D3F40C"/>
          </a:solidFill>
          <a:ln w="9525">
            <a:noFill/>
            <a:miter lim="800000"/>
            <a:headEnd/>
            <a:tailEnd/>
          </a:ln>
        </p:spPr>
        <p:txBody>
          <a:bodyPr>
            <a:spAutoFit/>
          </a:bodyPr>
          <a:lstStyle/>
          <a:p>
            <a:r>
              <a:rPr lang="el-GR" sz="3200" b="1"/>
              <a:t>ΒΑΣΙΚΕΣ ΕΝΝΟΙΕΣ</a:t>
            </a:r>
          </a:p>
        </p:txBody>
      </p:sp>
      <p:sp>
        <p:nvSpPr>
          <p:cNvPr id="6" name="5 - TextBox"/>
          <p:cNvSpPr txBox="1"/>
          <p:nvPr/>
        </p:nvSpPr>
        <p:spPr>
          <a:xfrm>
            <a:off x="539750" y="5516563"/>
            <a:ext cx="8135938" cy="1169987"/>
          </a:xfrm>
          <a:prstGeom prst="rect">
            <a:avLst/>
          </a:prstGeom>
          <a:solidFill>
            <a:srgbClr val="EE2712"/>
          </a:solid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l-GR" sz="2000" b="1" dirty="0">
                <a:latin typeface="Comic Sans MS" pitchFamily="66" charset="0"/>
              </a:rPr>
              <a:t>Στόχοι: </a:t>
            </a:r>
          </a:p>
          <a:p>
            <a:pPr lvl="1">
              <a:defRPr/>
            </a:pPr>
            <a:r>
              <a:rPr lang="el-GR" sz="1600" b="1" dirty="0">
                <a:latin typeface="Comic Sans MS" pitchFamily="66" charset="0"/>
              </a:rPr>
              <a:t>Προστασία και ασφάλεια χρηστών Νοσηλευτικής Φροντίδας</a:t>
            </a:r>
          </a:p>
          <a:p>
            <a:pPr lvl="1">
              <a:defRPr/>
            </a:pPr>
            <a:r>
              <a:rPr lang="el-GR" sz="1600" b="1" dirty="0">
                <a:latin typeface="Comic Sans MS" pitchFamily="66" charset="0"/>
              </a:rPr>
              <a:t>Προστασία του Νοσηλευτικού επαγγέλματος </a:t>
            </a:r>
          </a:p>
          <a:p>
            <a:pPr>
              <a:defRPr/>
            </a:pPr>
            <a:endParaRPr lang="el-GR"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1989138"/>
            <a:ext cx="8229600" cy="4137025"/>
          </a:xfrm>
        </p:spPr>
        <p:txBody>
          <a:bodyPr rtlCol="0">
            <a:normAutofit fontScale="92500" lnSpcReduction="20000"/>
          </a:bodyPr>
          <a:lstStyle/>
          <a:p>
            <a:pPr eaLnBrk="1" fontAlgn="auto" hangingPunct="1">
              <a:spcAft>
                <a:spcPts val="0"/>
              </a:spcAft>
              <a:buFont typeface="Arial" pitchFamily="34" charset="0"/>
              <a:buChar char="•"/>
              <a:defRPr/>
            </a:pPr>
            <a:r>
              <a:rPr lang="el-GR"/>
              <a:t>π.χ. </a:t>
            </a:r>
            <a:r>
              <a:rPr lang="en-US"/>
              <a:t>ICN, ANA</a:t>
            </a:r>
          </a:p>
          <a:p>
            <a:pPr eaLnBrk="1" fontAlgn="auto" hangingPunct="1">
              <a:spcAft>
                <a:spcPts val="0"/>
              </a:spcAft>
              <a:buFont typeface="Arial" pitchFamily="34" charset="0"/>
              <a:buChar char="•"/>
              <a:defRPr/>
            </a:pPr>
            <a:r>
              <a:rPr lang="el-GR"/>
              <a:t>Ο κώδικας παρέχει γενικές αρχές για τον προσδιορισμό και την αξιολόγηση νοσηλευτική φροντίδα, αλλά δεν είναι νομικά δεσμευτικός για τους νοσηλευτές.</a:t>
            </a:r>
          </a:p>
          <a:p>
            <a:pPr eaLnBrk="1" fontAlgn="auto" hangingPunct="1">
              <a:spcAft>
                <a:spcPts val="0"/>
              </a:spcAft>
              <a:buFont typeface="Arial" pitchFamily="34" charset="0"/>
              <a:buChar char="•"/>
              <a:defRPr/>
            </a:pPr>
            <a:r>
              <a:rPr lang="el-GR"/>
              <a:t>Στα περισσότερα κράτη ο επίσημος Νοσηλευτικός φορέας π.χ. ΕΝΕ, έχει την εξουσία να επιπλήξει νοσηλευτές για αντιεπαγγελματική συμπεριφορά που προκύπτει από την παραβίαση του κώδικα.</a:t>
            </a:r>
            <a:endParaRPr lang="en-US"/>
          </a:p>
        </p:txBody>
      </p:sp>
      <p:sp>
        <p:nvSpPr>
          <p:cNvPr id="35842" name="4 - TextBox"/>
          <p:cNvSpPr txBox="1">
            <a:spLocks noChangeArrowheads="1"/>
          </p:cNvSpPr>
          <p:nvPr/>
        </p:nvSpPr>
        <p:spPr bwMode="auto">
          <a:xfrm>
            <a:off x="0" y="549275"/>
            <a:ext cx="7524750" cy="584200"/>
          </a:xfrm>
          <a:prstGeom prst="rect">
            <a:avLst/>
          </a:prstGeom>
          <a:solidFill>
            <a:srgbClr val="D3F40C"/>
          </a:solidFill>
          <a:ln w="9525">
            <a:noFill/>
            <a:miter lim="800000"/>
            <a:headEnd/>
            <a:tailEnd/>
          </a:ln>
        </p:spPr>
        <p:txBody>
          <a:bodyPr>
            <a:spAutoFit/>
          </a:bodyPr>
          <a:lstStyle/>
          <a:p>
            <a:r>
              <a:rPr lang="el-GR" sz="3200" b="1"/>
              <a:t>Ηθικοί επαγγελματικοί κώδικες </a:t>
            </a:r>
            <a:endParaRPr lang="el-GR" sz="320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388" y="1989138"/>
            <a:ext cx="4679950" cy="576262"/>
          </a:xfrm>
        </p:spPr>
        <p:txBody>
          <a:bodyPr rtlCol="0">
            <a:normAutofit fontScale="92500"/>
          </a:bodyPr>
          <a:lstStyle/>
          <a:p>
            <a:pPr eaLnBrk="1" fontAlgn="auto" hangingPunct="1">
              <a:spcAft>
                <a:spcPts val="0"/>
              </a:spcAft>
              <a:buFont typeface="Arial" pitchFamily="34" charset="0"/>
              <a:buNone/>
              <a:defRPr/>
            </a:pPr>
            <a:r>
              <a:rPr lang="el-GR" sz="1800" dirty="0">
                <a:latin typeface="Comic Sans MS" pitchFamily="66" charset="0"/>
              </a:rPr>
              <a:t>Οι ΚΝΔ παρουσιάζουν αρκετές ομοιότητες….</a:t>
            </a:r>
            <a:endParaRPr lang="el-GR" sz="1400" dirty="0">
              <a:latin typeface="Comic Sans MS" pitchFamily="66" charset="0"/>
            </a:endParaRPr>
          </a:p>
          <a:p>
            <a:pPr eaLnBrk="1" fontAlgn="auto" hangingPunct="1">
              <a:spcAft>
                <a:spcPts val="0"/>
              </a:spcAft>
              <a:buFont typeface="Arial" pitchFamily="34" charset="0"/>
              <a:buNone/>
              <a:defRPr/>
            </a:pPr>
            <a:endParaRPr lang="el-GR" sz="1800" dirty="0">
              <a:latin typeface="Comic Sans MS" pitchFamily="66" charset="0"/>
            </a:endParaRPr>
          </a:p>
          <a:p>
            <a:pPr eaLnBrk="1" fontAlgn="auto" hangingPunct="1">
              <a:spcAft>
                <a:spcPts val="0"/>
              </a:spcAft>
              <a:buFont typeface="Arial" pitchFamily="34" charset="0"/>
              <a:buNone/>
              <a:defRPr/>
            </a:pPr>
            <a:endParaRPr lang="el-GR" sz="1800" dirty="0">
              <a:latin typeface="Comic Sans MS" pitchFamily="66" charset="0"/>
            </a:endParaRPr>
          </a:p>
          <a:p>
            <a:pPr eaLnBrk="1" fontAlgn="auto" hangingPunct="1">
              <a:spcAft>
                <a:spcPts val="0"/>
              </a:spcAft>
              <a:buFont typeface="Arial" pitchFamily="34" charset="0"/>
              <a:buNone/>
              <a:defRPr/>
            </a:pPr>
            <a:endParaRPr lang="el-GR" sz="1800" dirty="0">
              <a:latin typeface="Comic Sans MS" pitchFamily="66" charset="0"/>
            </a:endParaRPr>
          </a:p>
        </p:txBody>
      </p:sp>
      <p:sp>
        <p:nvSpPr>
          <p:cNvPr id="36866" name="4 - TextBox"/>
          <p:cNvSpPr txBox="1">
            <a:spLocks noChangeArrowheads="1"/>
          </p:cNvSpPr>
          <p:nvPr/>
        </p:nvSpPr>
        <p:spPr bwMode="auto">
          <a:xfrm>
            <a:off x="0" y="549275"/>
            <a:ext cx="4211638" cy="584200"/>
          </a:xfrm>
          <a:prstGeom prst="rect">
            <a:avLst/>
          </a:prstGeom>
          <a:solidFill>
            <a:srgbClr val="D3F40C"/>
          </a:solidFill>
          <a:ln w="9525">
            <a:noFill/>
            <a:miter lim="800000"/>
            <a:headEnd/>
            <a:tailEnd/>
          </a:ln>
        </p:spPr>
        <p:txBody>
          <a:bodyPr>
            <a:spAutoFit/>
          </a:bodyPr>
          <a:lstStyle/>
          <a:p>
            <a:r>
              <a:rPr lang="el-GR" sz="3200"/>
              <a:t>ΒΑΣΙΚΕΣ ΕΝΝΟΙΕΣ</a:t>
            </a:r>
          </a:p>
        </p:txBody>
      </p:sp>
      <p:sp>
        <p:nvSpPr>
          <p:cNvPr id="36867" name="2 - Θέση περιεχομένου"/>
          <p:cNvSpPr txBox="1">
            <a:spLocks/>
          </p:cNvSpPr>
          <p:nvPr/>
        </p:nvSpPr>
        <p:spPr bwMode="auto">
          <a:xfrm>
            <a:off x="395288" y="5589588"/>
            <a:ext cx="3744912" cy="935037"/>
          </a:xfrm>
          <a:prstGeom prst="rect">
            <a:avLst/>
          </a:prstGeom>
          <a:noFill/>
          <a:ln w="9525">
            <a:noFill/>
            <a:miter lim="800000"/>
            <a:headEnd/>
            <a:tailEnd/>
          </a:ln>
        </p:spPr>
        <p:txBody>
          <a:bodyPr/>
          <a:lstStyle/>
          <a:p>
            <a:pPr marL="342900" indent="-342900" algn="ctr">
              <a:spcBef>
                <a:spcPct val="20000"/>
              </a:spcBef>
            </a:pPr>
            <a:r>
              <a:rPr lang="el-GR" sz="1600">
                <a:latin typeface="Comic Sans MS" pitchFamily="66" charset="0"/>
              </a:rPr>
              <a:t>γιατί βασίζονται στις ίδιες αρχές της Βιοηθικής</a:t>
            </a:r>
          </a:p>
          <a:p>
            <a:pPr marL="342900" indent="-342900" algn="ctr">
              <a:spcBef>
                <a:spcPct val="20000"/>
              </a:spcBef>
            </a:pPr>
            <a:r>
              <a:rPr lang="el-GR" sz="1600">
                <a:latin typeface="Comic Sans MS" pitchFamily="66" charset="0"/>
              </a:rPr>
              <a:t>Αυτονομία, Ωφέλεια και Μη βλάβη, Δικαιοσύνη</a:t>
            </a:r>
            <a:r>
              <a:rPr lang="en-US" sz="1600">
                <a:latin typeface="Comic Sans MS" pitchFamily="66" charset="0"/>
              </a:rPr>
              <a:t>, </a:t>
            </a:r>
            <a:r>
              <a:rPr lang="el-GR" sz="1600">
                <a:latin typeface="Comic Sans MS" pitchFamily="66" charset="0"/>
              </a:rPr>
              <a:t>Αξιοπρέπεια…..</a:t>
            </a:r>
            <a:endParaRPr lang="el-GR" sz="1200">
              <a:latin typeface="Comic Sans MS" pitchFamily="66" charset="0"/>
            </a:endParaRPr>
          </a:p>
          <a:p>
            <a:pPr marL="342900" indent="-342900" algn="ctr">
              <a:spcBef>
                <a:spcPct val="20000"/>
              </a:spcBef>
            </a:pPr>
            <a:endParaRPr lang="el-GR" sz="1600">
              <a:latin typeface="Comic Sans MS" pitchFamily="66" charset="0"/>
            </a:endParaRPr>
          </a:p>
          <a:p>
            <a:pPr marL="342900" indent="-342900" algn="ctr">
              <a:spcBef>
                <a:spcPct val="20000"/>
              </a:spcBef>
            </a:pPr>
            <a:endParaRPr lang="el-GR" sz="1600">
              <a:latin typeface="Comic Sans MS" pitchFamily="66" charset="0"/>
            </a:endParaRPr>
          </a:p>
          <a:p>
            <a:pPr marL="342900" indent="-342900" algn="ctr">
              <a:spcBef>
                <a:spcPct val="20000"/>
              </a:spcBef>
            </a:pPr>
            <a:endParaRPr lang="el-GR" sz="1600">
              <a:latin typeface="Comic Sans MS" pitchFamily="66" charset="0"/>
            </a:endParaRPr>
          </a:p>
        </p:txBody>
      </p:sp>
      <p:sp>
        <p:nvSpPr>
          <p:cNvPr id="36868" name="AutoShape 2" descr="data:image/jpeg;base64,/9j/4AAQSkZJRgABAQAAAQABAAD/2wCEAAkGBxQTEhUUExQVFRUXFxcYGBgXGBcYGBgXGBgXFxgYFRUYHCggGBolHBgXITEhJSkrLi4uFx8zODMsNygtLisBCgoKDg0OGhAQGywlHyQsLCwsLCwsLCwsLCwsLCwsLCwsLCwsLCwsLCwsLCwsLCwsLCwsLCwsLCwsLCwsLCwsLP/AABEIALcBFAMBIgACEQEDEQH/xAAcAAABBQEBAQAAAAAAAAAAAAAFAAIDBAYBBwj/xAA9EAABAwIEBAQDBQcDBQEAAAABAAIRAyEEBRIxBkFRYRMicYEykaFCscHR8AcUI1JicuEzkvEVJIKisoP/xAAZAQADAQEBAAAAAAAAAAAAAAABAgMABAX/xAAmEQADAQACAgICAgIDAAAAAAAAAQIREiEDMRNBIlFhgRSRBCNx/9oADAMBAAIRAxEAPwDztrVJCY1Plcx0oQTgmhdlAJ3ZPa5RkrgKASYstZRg3SD7Ie7MhNhZZJsDaXsJymFqouzLoFWOPfzI9gmUMD8iQVKlYEE/6i5TU82PMBZwzLyIMBvRO8I9CmYLGiozS06Tz5T7pOinEhxcdrkpcKqU1pI1PhQYXFO8SKgIB5EK5Wa0gkTY+xHog1gMIwV0lRSuygYc4Jq5qSAJ9EAnZVDEPkqbEVuQVJ71SUKzrDZOYoabt1O3qmEJWhPa1NYVIEQnWp7U0LsLGJWPCsscqjVKxyAQhSerVOqhjXKZtVYwZoV0Rw1WVm2V4KIYPE3QaCH9KSr06khJDsXDzBrk+VXBUrCiAklKVwLpCAdHgpOUar4+tDD3stmmb+ytjsZYtbtzKHakxzkgVdLDnqtJXP8A196exhdAATaFEmEdy7Chtzug3g0y2VsPkzyNlJ/0R/Ye6NMq90n1iFPmyy8aBeGymq0yHAKxVoVgPjlXmVk8uQ1hUpAahSqE+YuA9UXDhF/qmlcKwUhulvddIbzB+aae6aUMA2yWWjYKOvWtCpvcWu7FNdUW4h0irFQOU1Qqu5OhWxkwVapPVKo5PoVLosXQlTKlBVZjlM1yUYlYU4JjSnAomHJzTdNldCJmTBy6HqKUwuWMWBVVrDV7oUXKSlUhBoOmqoYqySBU8SYSS4EzrVIAomqw7DPAkscB1LTCOExqeCogV1AI57wBJQjHVtRtsEsyrnVHJUtSpE/ZK6+hFpXaYXC6U6kYTiIL4QABWamIiwQvCVfMByT6biagnqptFuXRosNSDWyd91UrYnzKbEVrQhNQy5x6AJEijeBilUVphQvCvV1tRZjrssELgCrHEiYG6VauRYSXFbBW0SVAog6FG+eahe9HBGxYkSLG/wCtlVZVlXHbIY+zoRSF0salG9clcc5MkEhrKCm+FNVKpOMJsEbC1Kqp6ddCsPVVqZ/NJgyehNtRPD0KFQjup6eJlbA6EA5dBVZlVSB6wScuTSUxrkiUTHJTmuUZKRQNpYbUSVbUktgdNpgP2e1GukVmagbamO09wSHSDtuB7o/i8ge5hYA1pEbAhp7tOyLY+pWJa9rSCSwCAT5DOoOi38vpCbjMwcwhhqNa+bBzbO2Hmja5EEddiu34sXRwq+S3Tz/EcPkA0iDqklriBb+nVNvQ+yzWbYGpRcWljrCeX3Ar1VubHX/3NDRy1AGxH3j0KqcSZayuGaQ4tMxUpwdJ6OafslSvxDT5KR4fi6up07KFabijht9GaghzZglvI9xyWYBhIht3skCRCaHJwKxifCmNt9lYc2HW7Kqx0GVcmYKVlF2i9j6hsRzCGtqkk94RjSHMHUKtQwl1NMq02S0TpElNdiZ7K7iXNoMDnDU4/CN1TwFTxKmp7R2HIf5WH/gWGJu82aOfX06oplNQecnmJJ7qln9drGaRzUeXO1NIndse/JZ9oaZS6JMXiZdAVbS4KpReWvIdv3RBlXmjmEvZzxVTxe8q5iIiyo1DIKKEo4HJr3KBlRNe9EGj3PVeok4phJTCtnaT4Kt06ioKWm9ZoyeBDWo39RuoRUXdaCQ2lihiuRV1lVBanbdTUMSg0ZUGmPT9SG08QpW10MH0uF65qUAqJ4qLGJJSTPESQMe68PZg6rSOrUC1xbcRIgEWFtj9FJmuVsrXcwOdtJnbmPu+i7WHg0SKLGlzQIbMTFt9yY+a5hcwLmAvGl0XbMwV3W+3Unn+N8ckZ+8QzTADhYNdJ2t3Puqv70+2qjUYAbuYA5vu0gPjuGn1TnZrTuQ5riwweoPRZrin9olKmCyg3xK4+1P8NnrF3kdBHqpukvaK9V6LnF2TU3s1OqNbIsXENBESW6jAIibLxTMsEA8hhaR1BkIti8VWxT9deq556nl2a0QAPQKzhspPI27j/KjVotMtoywwxTvAK3VLJABMz7BddkrT8LR6yR9Cp/KP8RgzTIU9B62TeHP6J9/yVbF8N3GkEXEgx15FD5EFeN/QBGLiyvYLEgndb3N6ZZQbpp0n0QADTcwHleDvPosBmnD1Rj9eH81J/mZfzAHdhnmDI+RQVJlqioSr2i3m2LZoBMSNjF79EHy2tLj7JmJbUaIq0yB32+ar03xcGE6XQjvvQ5ndEVKYcDdp+kf8Kjl2IDQOq5h8VqEQXdgpDgnO+yG/eh6WMLvvUEMyfSqXO/XnKDOdpNnT2RGnk4+0Se0wr2Dy4DYD5fihywV6wU2o4iA0/cnMy57jew7I+zC9lI/CndLyBgFblTRy9ypBgBEQPZXaoO6Y15O8I6xkge7Lm84+SruwDZgBHXPEW3VAPAcVtZmkUXZSIVV+VHkij6xdsnhvRHWBzLAFTBOHJQlhHVabwwd1BUwoKPMX4zOkFMDSj78HzVU0+ybmK4B7XFSCo5XG0E7wwtyNxKgru6FOGKPQqwAJTtIQ0OFb987FJTlvoktpsPo/Em1igmNfYgEiQRINwdpB5FYbMcQ4vFag8sdu4aj5idwGmxm5hX874m04TxIio4ljR1dzdB6Xt2XW0lPJM5M7wyGd451Mvpg6Xlx1kHc87873QahSlRyXG9+6v4Zqj5LdPWW8cJdII5fhwALI5hmBBKFSFeZiouuWjqlBarWa0XK7g3F1+SAU6/iOvsEdwOIBgDqlwoloRbXDTCJUC124lYmnmOuoX7Amw7clpsFirCElIZLoNUqOn4duiH53h6rtBpta4SA9pDZj+Zrt7evor1CsrjBK2mTwy+ZZIW7GWHrBj1QPFZMwX8kf2hbrMKDixzWxDhF+R7FZSvl+lwFQEnkJJn0Ty9JuewTTwgmG7dY+5PxGDLbkR0lFKnk2aGC3me1x9eYARCrQpVW3LhbkWkH6WT8WbizIeFN9/wAFboUz3haWnw8A2WM8UDo+SPUBoUdLDPaSKmGa29tLyZHKZIMp/jYuAl7NI2VStXIWhdVphwD6cC8g6hJtEEmOvX2TMZgqRIqUW3aQdBNpHMTz+iHxsLTSB1DJKtUSGaQebiG/Q3PyUw4Rq9af+6PwRXKscagc4nnEdI691cwdLw5cXPeTfzGw7NaLBUXjRCrpMyOJ4YxDTADSejXtJjqRKCY3APYfOxzbxcEA+h2K9IqVHOdJquaz+VgaLdyQZWiGRU6rJFV5DgLPDagHKwI7Ki8U/sX5GvZ4hF08r0Lij9nQbT14UkvaCXUzHnjc0/5Xf07HlHPzE17/AKt7KVRhSbTLoao9V/VMFSyhLxZJg2lqs+ypNupZso2mCthtE+moKjOismpIUbisAqA3Ui6WrkImHQkuN9UlgBbF4araG6h06Hkhmc411RwDrBogDvz+76ItXzSo2TYDm1zSHNgXjqFmsXWLnAzKv9HPnZPQROk1DcJuijCpUWglBXdUwEx+yWGeAVMumWMUzQxR08yLWkA7gt9jY/SyvYt7XU4KHYXKpvv0CA6/SHYd8kHktJldayB43AVaQBewtadjaPopsrxGkpK7KTiXZu8FV2ReispgsRKN4TFCblIBoNeHIWQ4uOmx5rYYaqDssZ+0lw0MI3BI+aOCJgTg7GVBiNBcXM0u1NdfaIN/X6rSY9lIS1tJgMySHFsXnT5VlOEnw2tUHxGAPQCd+5I+SL47F6qUh3xWHflZdEegcdemopU30qbKpFNzXGIaC1w7hwuUIz/GNe0VHVntpgkBzCQ4OmNFSkLPJiz+d1LjMycMPRw5EODgWundoG9uZvy+aBcS1vBqGlP8OrT87bm0mXNJ5gxfeQVXyT0Rrk6nP2E2seQIe2o1wd8UXAIgQOd9iAh2La5rXGlZwHwGYnqPyRvg3C66fhEtDgLQIvzvJmbIfmOEqMqVZuWus0b2G1+tiPVCYanthm221jRkhmz2EPY8SY1W8rtx5hyd6dUQxfEb3NZA0kXBm0xEXEEboXnmDDqvlJAcC8iDbkYi9/oR3Q1tctaGTcTHeBaZ5Tv6KnjbQlQ8/Jmuo8T20va4ujdkXPpNvVbnhzNJptINiAR7rxuswAkjY37eyMZTmOpmkuLS0iCJEACfxP5HZV6p4S4v7PbcRi/LI5GV5hxTwNWr1quIwjWOa52p1PUGOa4gFxbqhpaTJ3tcK5w7xa6rV8B4BnVpcJBt1B91t8lcGl0Aao35kC8T80Kj6YnafR4zU4SzBovhavtpd/8ADjKHHJ8UwnVhcSP/AMasfPSvofC4ilBiBzMHb2UtTCteWva4y3m07jmHDmP1ZT+JB+Wj5vNGo0eanUb6scPvCr1K3JfSGLwNN8yCD2+e2yo1cqoOOl7WPJ5PDST7HdL8a+h/kR4FTqhSPIK9azDgjBvdAwzqc7PpO0tnu2bf7Vl8y/ZtVbPhVNY5AgT77fih8bD8q+zERdcc6yI4/I8RQ/1KTgBzAJH3Idrn0Suc9jp6MDlxP0hJbDHr9TMMMHOa5niEzJrXbvs3UCT7KoeCcDiGEvofu7ibGk4i3I6D5faEGzXKsbh5eMSa9NvMRraDtqaZ+YRTLqdU0mvfWe7UJkMa4D1Auu21LncPNh0r7ZkOIeC6mFcfDe2uwCfLHiNb1fT3juPohFGot27LtVdtZlRhIPmIJBPYhDONcoYCa9KAd3tGx6uaOq5LlZ0d0V9GafUTQ6FAyqCmV6ikX0v4erqPYLU4agPCc8Pa2G2J5dTHMrB4PEEGDzVzGVXabO8kbTuUlIrFdBqjmLqwbScXPAMy47n9cgiQo0GDzktcOUifqszlOLAjWD7Izi8qo4lhdqqawOsj36oYW2WtI8x4lpUxpogud3iB8kS4TzHxXAPi+8nl+CxTMCWmHC33rb8O4IeE54Z52gkd7WC1JBj02zZUa7Guhrr9JWZ/aSP4bXcvxVLKMT5pJk853XOPMxDqQaOQSJdiVOIznDWKjUJt/ghGcXrGjVp8MVGaANxBustk7ok9bLSYuoX4YAf6jYcB0iJJ9JBXTK7Iq8l4Fce/VVoOn4SBY9jupM6o+PWboa0vcYEjmRAv6x9Vl+Gsa6oSXGYP4f5Wky3F6K7H8mODj7KieBUqkHspwrqWI0sqD+GAxxgaXP8AtATyFhK1Wf4I1KBqBmqoxpOlu7wPsiefT5LA8YY7w6jalMkMdqcYcRcwdxvNx7qvwJxO6lWc3WBQJJIeSYEuLdLpuTNyRyi6V+bG011+xFM/6KGKcHPc0tiRLbtNiLw5pI3nn16GMpWpg1gwktFjMcpvHdetcW5Ayq0YjDtbqu4chqggh2nneZuvPKuHLcQYYNW5c64aOYaBvzuqJppNCvsbQy2Gg+aIi8AesckxlKD5YLhcARJ6j1I69AoM+xv2GmXTBP6/V1zL2tY5oqgOBIDxeN4j2HToqS0mJX6L9HE1aZa6k0tLnaZ0Cd9j5eu47L0/IqlRrabqoGu2ocvl6bp+UYVpFgP1srWJoEX5JrvkQbPPc8rnDY0iZ0PIaJMFhALJnnpJC0HD/GzKddrDJbUIDjya4+UWgEg2koXx3kb3vZXaQQ8QQeTmRA7yD/6rL5biW0sSzxaRJDhBkyDaHAbOurtqp7FjMw9w4gr+QGCWucA7TqBAP9TdveyD5xkbmgOY57iI0ucSS337bqbLcy2k2RlmKuozbn0SrxTT1gTh+u0TTe53iC51Gx/sk29DdOzzxQA6nTZVA3YY1erSfylF/wB3b9k6flHySOCBFyT7n8Err8tSH49YzLYLNjsaVcCLsdTMTzDSYFvQBUc74NoYseJTBoPN5DNM/wB7LfPdaTNse2g5rdHxCxmxuBHr+auZfjG1RIiekzbqOy1S2twaWvo8PxvCeLpvc1tMVQD8dNzC0+xILT2KS9jr5bhqx1upsedtUdOR7ykk4T/I68jMhisq/dRq8akWt82/ncf5QDKpHiBlNzagc1hIktGzjOxiwdC1dN1F22n6KHFZbSqCCGkH0hN/k054tI5/8aVXJamDCcPjGB48rjs9h0uB7kfis1nlHEUCHO/i09i4D7PeNvVE6vCT6Di/C1NM703/AAO9CLgprOJPCd4eIYaTv6rtP9rtioqjomnJgcxpeGQQfK7bseirh8heh5jkuGxjPI8Unby2C0nu38oWHzrh+vhPjGqnyqN+H3/lKWkVV6ykD5x2RQUm7oNhg4kwCUUo4VxjUY7DdTorDLTdIRPBZuGQN5tG89gOarYKjTBA063EwNRmfbZEG4TwsTTZUptpuJDgLbbgiPRKp1ltw0GOyRrWtfWpuYT6Ef7mmJUWDxdOnZrXkc/MfpCJ5rxDpa0aPEFvLMAmQIPaEGzPhbEXq0T4jXD4ftMm4Db8v5t+ytUKfrSbqlOstNy/CVCC/wAbDOcbO3a6eXmEfJEXfs+oPP8AEq1Kg5eZrQR/4ifqqXCWILi/DV2TTAIJIdd2q0ato5EQn4ylXwj4a9zqfIE7j15H8kymPeAmncifwphqZLW0jDbCHuNuRk+YH3Q/OuG3NaDQdJO92hwPIay4SLbeiqYx9atU+JzGRETcnqShGMwGJpiHlxZvMAjV1+75IPEhPK8XaLWD4Pxml3hGjNrNqtJ7g8gdk3LcsxbBVOIpu0NEOBEReDYXjv2VPKqNd9eWPfSa2C4iR0jfeVv6+fVaLWtrXd9l0eWpe0kbRzCCSZSHeJmNyDMqYf53lzW6gGuuxs2gTzWlr5JQe6C3wHvEse34DImHDl7fVaLCVaTmyKdNrn3M6HNdY+QHcTdB8xxjGPYQHubcO1NLQWxtc3M9FTh12F3tBDg6q6lqw1dpBsJJJHYtJsW7wQs9+0HKDQeKlL4ah0zya4A7fL5rU4eo3UylVmHN10Xn4gObSecGAfYqbiik2o2pQPxeGKzfVtzB7wmmVM4Tt41iPIWYEMBM37gEz1kqlUGo6pt+PP1PdF8SNR7IfWYWsIgTy7zsjnQrlJ6bbI83e6hSLS4jU1r9Mh0bBwIv09iV6fhQKlMdY5/q68Z4VxPhOaw7OAHuNl6pk2M8oB2R3rDmqV7K2fZU59NzGQXfEwGQNQ3E9xb5LEBhBki/3L03EVm2kwTssjxPhA14qD4X3PZ4+L57+6eX9C412BMRnYoxLXEHmBYeqJ4fiykKXiEnpptqnpCyueVC0ATZ5iSfoLQDtdC8DhHVdZ5C3m6xNiPZUUTmsnTrcR7BkWbtr021AHNm0GJsYkRuFNiqFU4ijUYQWN1B4Jg3FiBzWH4bdUpDzvkEDy7hsdCtrgcwBCk/xfQ69dk3EWG10i4fEy4jeOf3A+yyGBxWivTfrLGh3m1ExpdAeDFt4PLcLYYPOGPdoIc10kQ4WJHIHrF/RczLKaVVrgWwXCC5sA9lSb4rjSFjOTpPr7H0cIG6tJs5xd1EmJjtz90l3B0BTY1gJIaAATvbqkotsbEef4V3mIHv/lTOcWGQh+ErAOJKvYmsCPkvKae6elSKeKqHXM65gAEc1IMKKjNNQB0zLdwPyUVWCImCTIgbH1UrNYdb4TvBv3uuhM81zUvDMZnw4+ifEwr3Njdn+OYSweeVK1N1J+8XB6jt0WgxjSLCf11WWzqgZL2eV/bmmmt6LL1oMxeLcwkEQnYSs5wEAlzthzhUMbXLwHHfY9Z7rQcOUw1oeekTzvcx9EzguvI2y5hMpLYqVH+YchAAPqdyttkeMdiMNVIbTqVqbiAajA4RAMRHcrOVcGKwbOoQZEWM90X4Y/7N7zMNqC4cZJPM33Tz10a/Wr2aLKcDRcBqpMJiXO0AAnY6Ryv0VjGYapRcDh/M0m7ZuOw6oTSzuo8WboE2kjb2VwZhVkEOaB0gn5mU/wAkoEc/sjxVQOfrAh3NXmlldhY/fkehVXHFlSNThSqOs132Hnk13QrGYzid2HrFlSmW6SQbyex6Qd1uUlXn9l/H4Z9KroLbXkz8oHMK5l2Mp1muYSDBj0Kv4PMKOOpRI1gWPP0KzWPwz8PJptbqJk8pSPoecvr7LWKwppnsimXVmV6XgVY/pPQqGlidbBqF7SgWY4g0qoDJgQSRE3mAJ+aaJbeIldqFrLmHw37tV0uAJm03mJiAfVGcww9I/wAWmAWvuRuGvFnQNh7dVk8y4j8R0PYDZrS/4XAgg6mi8RfmjvCmO8ek+lJaGXa03uZgtdE7yIW5pPjot1w4ul79f+Gjzej4uEa9vx0iHA9tnD0I+5NNQVWUK8w9ksPPUHbtPqJU3D1SWOpu2IIUmXZdDHMmPMCPZFrUa2+DU+zyzMnim5zRcgkekGLoMa+mXuBNyB0EAX+ZhWc2JOIq6QTNV9//ACKgdgHF06XANEAbg9SjyBb6JMLiXfGQOZEekiVsMizx9SmQT5wwVG8gQCWO9ILZ9Csrl2GcarGua4NJglabC4JlGRMvIIvb+Ht8M7W/4VPFjJpdo02ExRrt1udEEhsTsLB0dyD7JUcV49GpTP8AqtBcAerenqJCz+Q417HmmW6mmfDf/KBYNI9ZR3LsMaT/ABDGqSbbCSnrpdjVnFp/0Z2rRa8DU0OAMieR7911rWj4QBJkx16o5j8rIru0Alr/ADR0nv8ArZA80yZ7ajagMadx1C2ohSz0Mq1HAHSYPKdlDlme1GuLap0H7JMBp7T6pxcmvpgiCJCxsDuCx7qtUNqNLHNIcyo3YxFoNjz9JWzxNRxpuFM+aDp9e68uwTTTMtc6J+EmQP7egWnyzPrwSloVStbRqsM8uaC6xi4Igz6JKvRzFjhMpJNNxPJ6eKurDMcSL81nm4ojYKfA4gav4knouHieyuJssDSBaT+p7pmJc4Hy+87eyCYOk7UTT1G6LswDnOl0/gl1I4/+R4eVamC8bmlY/AAfZCcTinn42f7TPzC2lLAACALdbIBm+ThrpBIWVoR+JpdMyGNw+5FwbnsVpOFvNTaEHxQjn9FaybEEU3NG7jBPbp7qyroC1M09XNA06aVzzdE+zZ+9NptLvMZJ6m5QnHUTTax3ImCjPD9UOMFK6bOhLCahjJG+ymzbHOpU6bm/adBPTms/jWmjXezkTqHoVoDRFfDPZziR6i4S4MW8BiG1m6XgOadwf1uo83yE12CnUOp7L0a1tXUU6v8AMOQKBcM4kh30Pqtu2vz3Mf8ACMvDXCZ5ZlmPNB+oTN7DY3Gw5ei2VPO2YhkH4h8/dZzEcLVQSQxwuTYyq1LB16dhTLvYz+KqnhyS8f8ABr6bwFXx+CbUuDBiJ6oGcZXZGqjU/wBp++FPhc831gs9Z+tvRPNNdopXGljL1TJWP06msECCW6gT3IBj5yruW4YseyA5oaLiRpLhzEf4hVqOa0z9ofNWsLWLmkGpczDmiCB+JQ1DcFSSb6RpDiWtBqEhgFyeSt4jNG08M+vNtEtm0kjyi/eEFyun5QxxNTu4C/sjuMywVKYY4NcBB0naeSrL+wW5Sw8vyjI6tUh4kyZtJ5yZIgc+a9Dw3DrS2D5SREiCR9N1dwNMh3hmkWtHwuBBbA5dii9KnATWcmp+jI5hwt4VMua4vLSDJAn6d07B5bQxbPOIcQQCIkdRfvyWoxuNpNGmo9rdQ2JA+ixHiHC4lzJ8jjqYeU9vULdrs09BUcKNpu1Ak8/fqqPEOO/d2a3CbwBtMrQuz+mxgNSbmLCbqbH4CliKRa4B1N4B+dwQeRR7916A75PNKeWYxtSk14I2v2Bv+arYvFU3HSYM81Lh8mp0afhsnRBbBMmD3O6A46AZBBHIjtZZJMG9mUzagadZ5Y46Q61ydtweouVPhMSKjZb6Ecwe6jzChV8UvaA5pM2jpBkFMydgY8tII8QBzZtYCYg7ET9Cq2lmoHjptYyHB4h5rVA4nSNgRHyUeaOcDqGwMk3kDseRlG3UlG/DSk5FJWAelnFQAAOIsOe/criuuy1v8o+SS2opyQFJaBYeYqfL8q1OlxH1XUlwI7a9mzwWGDWiN0So4vk5o9UkkKIV37LDaTCh+YZSxws4hJJBxOeiCpmZxXDJNwJ9wELblNSmT5LT1b+aSS2Yhpp6Xsyw730I03sRcfmnZFhqwcPJ9W/mkksUdsK57w9WxFRj2aRDYOo+/JFcm4fq0xDnt7wEkk6SJPy0huF4Up0nk63mSSbjn0ARnD4VjDqEyYFzO3ZJJbihfkp/ZbeY5ApUXtn4QkkiJpJAlOqUmxdoM9gkkijaVXZbQcf9KnP9o/JMOV0vstj7l1JYfWc/dg0xsnljuTkkkUEnw9d43urFDMwbFdSTpiszObYWn+81XVS6HsaWG/lgQ4QO4B91TOR1a1AaSHMDS5pNnXuR2A3C6kuvfwQlejI1cyrNc6lVd5abpcLT03G/NbLg3F+I9r6bnll2kON2kCwI2I6Qkkn3/rOaZWuvvo1mNrNa0ucYAFys9ndMvph7WiBebXHfvskkoyutKt/lhnKdS6Lfu7ajWvcAXMktPMSIP0SSQscC5ljmU3ecx6AlQY3NWU2NcAXatuVut0kk8wnglW1pdow5ocJggH5pJJKJVH//2Q=="/>
          <p:cNvSpPr>
            <a:spLocks noChangeAspect="1" noChangeArrowheads="1"/>
          </p:cNvSpPr>
          <p:nvPr/>
        </p:nvSpPr>
        <p:spPr bwMode="auto">
          <a:xfrm>
            <a:off x="155575" y="-1516063"/>
            <a:ext cx="4762500" cy="3162301"/>
          </a:xfrm>
          <a:prstGeom prst="rect">
            <a:avLst/>
          </a:prstGeom>
          <a:noFill/>
          <a:ln w="9525">
            <a:noFill/>
            <a:miter lim="800000"/>
            <a:headEnd/>
            <a:tailEnd/>
          </a:ln>
        </p:spPr>
        <p:txBody>
          <a:bodyPr/>
          <a:lstStyle/>
          <a:p>
            <a:endParaRPr lang="el-GR"/>
          </a:p>
        </p:txBody>
      </p:sp>
      <p:pic>
        <p:nvPicPr>
          <p:cNvPr id="36869" name="Picture 4" descr="http://womensstylebook.com/wp-content/uploads/2014/11/Cute-Like-Father-Like-Son-Similarities-17.jpg"/>
          <p:cNvPicPr>
            <a:picLocks noChangeAspect="1" noChangeArrowheads="1"/>
          </p:cNvPicPr>
          <p:nvPr/>
        </p:nvPicPr>
        <p:blipFill>
          <a:blip r:embed="rId2"/>
          <a:srcRect/>
          <a:stretch>
            <a:fillRect/>
          </a:stretch>
        </p:blipFill>
        <p:spPr bwMode="auto">
          <a:xfrm>
            <a:off x="684213" y="2492375"/>
            <a:ext cx="3240087" cy="2820988"/>
          </a:xfrm>
          <a:prstGeom prst="rect">
            <a:avLst/>
          </a:prstGeom>
          <a:noFill/>
          <a:ln w="9525">
            <a:noFill/>
            <a:miter lim="800000"/>
            <a:headEnd/>
            <a:tailEnd/>
          </a:ln>
        </p:spPr>
      </p:pic>
      <p:pic>
        <p:nvPicPr>
          <p:cNvPr id="36870" name="Picture 6" descr="23PATIENT-superJumbo"/>
          <p:cNvPicPr>
            <a:picLocks noChangeAspect="1" noChangeArrowheads="1"/>
          </p:cNvPicPr>
          <p:nvPr/>
        </p:nvPicPr>
        <p:blipFill>
          <a:blip r:embed="rId3"/>
          <a:srcRect/>
          <a:stretch>
            <a:fillRect/>
          </a:stretch>
        </p:blipFill>
        <p:spPr bwMode="auto">
          <a:xfrm>
            <a:off x="4716463" y="2636838"/>
            <a:ext cx="1800225" cy="2160587"/>
          </a:xfrm>
          <a:prstGeom prst="rect">
            <a:avLst/>
          </a:prstGeom>
          <a:noFill/>
          <a:ln w="9525">
            <a:noFill/>
            <a:miter lim="800000"/>
            <a:headEnd/>
            <a:tailEnd/>
          </a:ln>
        </p:spPr>
      </p:pic>
      <p:cxnSp>
        <p:nvCxnSpPr>
          <p:cNvPr id="9" name="8 - Ευθεία γραμμή σύνδεσης"/>
          <p:cNvCxnSpPr/>
          <p:nvPr/>
        </p:nvCxnSpPr>
        <p:spPr>
          <a:xfrm>
            <a:off x="4572000" y="1844675"/>
            <a:ext cx="0" cy="501332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6872" name="Picture 8" descr="http://files.mom.me/photos/2013/06/17/122-36799-autonomy-1371498450.jpg"/>
          <p:cNvPicPr>
            <a:picLocks noChangeAspect="1" noChangeArrowheads="1"/>
          </p:cNvPicPr>
          <p:nvPr/>
        </p:nvPicPr>
        <p:blipFill>
          <a:blip r:embed="rId4"/>
          <a:srcRect/>
          <a:stretch>
            <a:fillRect/>
          </a:stretch>
        </p:blipFill>
        <p:spPr bwMode="auto">
          <a:xfrm>
            <a:off x="7092950" y="2636838"/>
            <a:ext cx="1800225" cy="2154237"/>
          </a:xfrm>
          <a:prstGeom prst="rect">
            <a:avLst/>
          </a:prstGeom>
          <a:noFill/>
          <a:ln w="9525">
            <a:noFill/>
            <a:miter lim="800000"/>
            <a:headEnd/>
            <a:tailEnd/>
          </a:ln>
        </p:spPr>
      </p:pic>
      <p:sp>
        <p:nvSpPr>
          <p:cNvPr id="36873" name="10 - TextBox"/>
          <p:cNvSpPr txBox="1">
            <a:spLocks noChangeArrowheads="1"/>
          </p:cNvSpPr>
          <p:nvPr/>
        </p:nvSpPr>
        <p:spPr bwMode="auto">
          <a:xfrm>
            <a:off x="4787900" y="2133600"/>
            <a:ext cx="1512888" cy="306388"/>
          </a:xfrm>
          <a:prstGeom prst="rect">
            <a:avLst/>
          </a:prstGeom>
          <a:noFill/>
          <a:ln w="9525">
            <a:solidFill>
              <a:schemeClr val="accent1"/>
            </a:solidFill>
            <a:miter lim="800000"/>
            <a:headEnd/>
            <a:tailEnd/>
          </a:ln>
        </p:spPr>
        <p:txBody>
          <a:bodyPr>
            <a:spAutoFit/>
          </a:bodyPr>
          <a:lstStyle/>
          <a:p>
            <a:r>
              <a:rPr lang="el-GR" sz="1400" b="1"/>
              <a:t>Πατερναλισμός</a:t>
            </a:r>
          </a:p>
        </p:txBody>
      </p:sp>
      <p:sp>
        <p:nvSpPr>
          <p:cNvPr id="36874" name="11 - TextBox"/>
          <p:cNvSpPr txBox="1">
            <a:spLocks noChangeArrowheads="1"/>
          </p:cNvSpPr>
          <p:nvPr/>
        </p:nvSpPr>
        <p:spPr bwMode="auto">
          <a:xfrm>
            <a:off x="7164388" y="2133600"/>
            <a:ext cx="1511300" cy="306388"/>
          </a:xfrm>
          <a:prstGeom prst="rect">
            <a:avLst/>
          </a:prstGeom>
          <a:noFill/>
          <a:ln w="9525">
            <a:solidFill>
              <a:srgbClr val="FF0000"/>
            </a:solidFill>
            <a:miter lim="800000"/>
            <a:headEnd/>
            <a:tailEnd/>
          </a:ln>
        </p:spPr>
        <p:txBody>
          <a:bodyPr>
            <a:spAutoFit/>
          </a:bodyPr>
          <a:lstStyle/>
          <a:p>
            <a:r>
              <a:rPr lang="el-GR" sz="1400" b="1"/>
              <a:t>Αυτονομία</a:t>
            </a:r>
          </a:p>
        </p:txBody>
      </p:sp>
      <p:sp>
        <p:nvSpPr>
          <p:cNvPr id="13" name="12 - Δεξιό βέλος"/>
          <p:cNvSpPr/>
          <p:nvPr/>
        </p:nvSpPr>
        <p:spPr>
          <a:xfrm>
            <a:off x="6588125" y="2205038"/>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13 - Δεξιό βέλος"/>
          <p:cNvSpPr/>
          <p:nvPr/>
        </p:nvSpPr>
        <p:spPr>
          <a:xfrm>
            <a:off x="6588125" y="3500438"/>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6877" name="14 - TextBox"/>
          <p:cNvSpPr txBox="1">
            <a:spLocks noChangeArrowheads="1"/>
          </p:cNvSpPr>
          <p:nvPr/>
        </p:nvSpPr>
        <p:spPr bwMode="auto">
          <a:xfrm>
            <a:off x="4716463" y="5084763"/>
            <a:ext cx="1727200" cy="831850"/>
          </a:xfrm>
          <a:prstGeom prst="rect">
            <a:avLst/>
          </a:prstGeom>
          <a:noFill/>
          <a:ln w="9525">
            <a:solidFill>
              <a:srgbClr val="0070C0"/>
            </a:solidFill>
            <a:miter lim="800000"/>
            <a:headEnd/>
            <a:tailEnd/>
          </a:ln>
        </p:spPr>
        <p:txBody>
          <a:bodyPr>
            <a:spAutoFit/>
          </a:bodyPr>
          <a:lstStyle/>
          <a:p>
            <a:pPr>
              <a:buFont typeface="Arial" charset="0"/>
              <a:buChar char="•"/>
            </a:pPr>
            <a:r>
              <a:rPr lang="el-GR" sz="1200" b="1"/>
              <a:t>Αυθεντία</a:t>
            </a:r>
          </a:p>
          <a:p>
            <a:pPr>
              <a:buFont typeface="Arial" charset="0"/>
              <a:buChar char="•"/>
            </a:pPr>
            <a:r>
              <a:rPr lang="el-GR" sz="1200" b="1"/>
              <a:t>Έλλειψη εμπιστοσύνης</a:t>
            </a:r>
          </a:p>
          <a:p>
            <a:pPr>
              <a:buFont typeface="Arial" charset="0"/>
              <a:buChar char="•"/>
            </a:pPr>
            <a:r>
              <a:rPr lang="el-GR" sz="1200" b="1"/>
              <a:t>Συλλογικό μοντέλο</a:t>
            </a:r>
          </a:p>
        </p:txBody>
      </p:sp>
      <p:sp>
        <p:nvSpPr>
          <p:cNvPr id="36878" name="15 - TextBox"/>
          <p:cNvSpPr txBox="1">
            <a:spLocks noChangeArrowheads="1"/>
          </p:cNvSpPr>
          <p:nvPr/>
        </p:nvSpPr>
        <p:spPr bwMode="auto">
          <a:xfrm>
            <a:off x="7092950" y="5084763"/>
            <a:ext cx="1727200" cy="831850"/>
          </a:xfrm>
          <a:prstGeom prst="rect">
            <a:avLst/>
          </a:prstGeom>
          <a:noFill/>
          <a:ln w="9525">
            <a:solidFill>
              <a:srgbClr val="FF0000"/>
            </a:solidFill>
            <a:miter lim="800000"/>
            <a:headEnd/>
            <a:tailEnd/>
          </a:ln>
        </p:spPr>
        <p:txBody>
          <a:bodyPr>
            <a:spAutoFit/>
          </a:bodyPr>
          <a:lstStyle/>
          <a:p>
            <a:pPr>
              <a:buFont typeface="Arial" charset="0"/>
              <a:buChar char="•"/>
            </a:pPr>
            <a:r>
              <a:rPr lang="el-GR" sz="1200" b="1"/>
              <a:t>Ρόλος του ασθενή</a:t>
            </a:r>
          </a:p>
          <a:p>
            <a:pPr>
              <a:buFont typeface="Arial" charset="0"/>
              <a:buChar char="•"/>
            </a:pPr>
            <a:r>
              <a:rPr lang="el-GR" sz="1200" b="1"/>
              <a:t>Ατομική ευθύνη</a:t>
            </a:r>
          </a:p>
          <a:p>
            <a:pPr>
              <a:buFont typeface="Arial" charset="0"/>
              <a:buChar char="•"/>
            </a:pPr>
            <a:r>
              <a:rPr lang="el-GR" sz="1200" b="1"/>
              <a:t>Ενημέρωση</a:t>
            </a:r>
          </a:p>
          <a:p>
            <a:pPr>
              <a:buFont typeface="Arial" charset="0"/>
              <a:buChar char="•"/>
            </a:pPr>
            <a:r>
              <a:rPr lang="el-GR" sz="1200" b="1"/>
              <a:t>Δικαιώματα</a:t>
            </a:r>
          </a:p>
        </p:txBody>
      </p:sp>
      <p:sp>
        <p:nvSpPr>
          <p:cNvPr id="17" name="16 - Δεξιό βέλος"/>
          <p:cNvSpPr/>
          <p:nvPr/>
        </p:nvSpPr>
        <p:spPr>
          <a:xfrm>
            <a:off x="6588125" y="5373688"/>
            <a:ext cx="431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8" name="17 - TextBox"/>
          <p:cNvSpPr txBox="1"/>
          <p:nvPr/>
        </p:nvSpPr>
        <p:spPr>
          <a:xfrm>
            <a:off x="4427538" y="476250"/>
            <a:ext cx="450215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l-GR" sz="1200" dirty="0"/>
              <a:t>η πατερναλιστική διάθεση εκφράζει έλλειψη εμπιστοσύνης στην ικανότητα των ατόμων να λαμβάνουν σωστές αποφάσεις, αναθέτοντας αυτήν την αποστολή σε ειδικούς</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a:xfrm>
            <a:off x="457200" y="1989138"/>
            <a:ext cx="4114800" cy="4535487"/>
          </a:xfrm>
        </p:spPr>
        <p:txBody>
          <a:bodyPr/>
          <a:lstStyle/>
          <a:p>
            <a:pPr eaLnBrk="1" hangingPunct="1"/>
            <a:r>
              <a:rPr lang="el-GR" sz="2000" b="1" smtClean="0"/>
              <a:t>Ηθική</a:t>
            </a:r>
            <a:r>
              <a:rPr lang="el-GR" sz="2000" smtClean="0"/>
              <a:t> είναι ο κλάδος της φιλοσοφίας που ασχολείται με τη </a:t>
            </a:r>
            <a:r>
              <a:rPr lang="el-GR" sz="2000" smtClean="0">
                <a:solidFill>
                  <a:srgbClr val="000000"/>
                </a:solidFill>
              </a:rPr>
              <a:t>συστηματική αναζήτηση των αρχών σωστής και λανθασμένης συμπεριφοράς,  του καλού και του κακού και πως αυτά σχετίζονται με τη συμπεριφορά. </a:t>
            </a:r>
            <a:endParaRPr lang="en-US" sz="2000" smtClean="0"/>
          </a:p>
          <a:p>
            <a:pPr eaLnBrk="1" hangingPunct="1"/>
            <a:endParaRPr lang="el-GR" sz="2000" smtClean="0"/>
          </a:p>
          <a:p>
            <a:pPr eaLnBrk="1" hangingPunct="1"/>
            <a:r>
              <a:rPr lang="el-GR" sz="2000" smtClean="0"/>
              <a:t>Στις διάφορες ηθικές θεωρίες υπάρχει ασυμφωνία απόψεων και ακόμα και ο προσδιορισμός ποιο είναι το κεντρικό ή θεμελιώδες ζήτημα είναι κι αυτός αντικείμενο διαφωνιών.</a:t>
            </a:r>
            <a:endParaRPr lang="en-US" sz="2000" smtClean="0"/>
          </a:p>
        </p:txBody>
      </p:sp>
      <p:sp>
        <p:nvSpPr>
          <p:cNvPr id="16386" name="7 - TextBox"/>
          <p:cNvSpPr txBox="1">
            <a:spLocks noChangeArrowheads="1"/>
          </p:cNvSpPr>
          <p:nvPr/>
        </p:nvSpPr>
        <p:spPr bwMode="auto">
          <a:xfrm>
            <a:off x="0" y="549275"/>
            <a:ext cx="4211638" cy="584200"/>
          </a:xfrm>
          <a:prstGeom prst="rect">
            <a:avLst/>
          </a:prstGeom>
          <a:solidFill>
            <a:srgbClr val="D3F40C"/>
          </a:solidFill>
          <a:ln w="9525">
            <a:noFill/>
            <a:miter lim="800000"/>
            <a:headEnd/>
            <a:tailEnd/>
          </a:ln>
        </p:spPr>
        <p:txBody>
          <a:bodyPr>
            <a:spAutoFit/>
          </a:bodyPr>
          <a:lstStyle/>
          <a:p>
            <a:r>
              <a:rPr lang="el-GR" sz="3200" b="1"/>
              <a:t>Ηθική</a:t>
            </a:r>
            <a:endParaRPr lang="el-GR" sz="3200"/>
          </a:p>
        </p:txBody>
      </p:sp>
      <p:sp>
        <p:nvSpPr>
          <p:cNvPr id="8" name="7 - TextBox"/>
          <p:cNvSpPr txBox="1"/>
          <p:nvPr/>
        </p:nvSpPr>
        <p:spPr>
          <a:xfrm>
            <a:off x="4716463" y="2852738"/>
            <a:ext cx="4248150" cy="17541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l-GR" dirty="0"/>
              <a:t>Από τις αφηρημένες αναζητήσεις προκύπτουν συγκεκριμένοι ηθικοί κανόνες, έτσι ώστε τα μέλη μιας κοινωνίας να ενθαρρύνονται προς ορισμένες πράξεις και αντιλήψεις και να αποτρέπονται από άλλες.</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l="10788" t="24236" r="27226" b="27531"/>
          <a:stretch>
            <a:fillRect/>
          </a:stretch>
        </p:blipFill>
        <p:spPr bwMode="auto">
          <a:xfrm>
            <a:off x="323850" y="2133600"/>
            <a:ext cx="5102225" cy="2232025"/>
          </a:xfrm>
          <a:prstGeom prst="rect">
            <a:avLst/>
          </a:prstGeom>
          <a:noFill/>
          <a:ln w="9525">
            <a:solidFill>
              <a:schemeClr val="accent1"/>
            </a:solidFill>
            <a:miter lim="800000"/>
            <a:headEnd/>
            <a:tailEnd/>
          </a:ln>
        </p:spPr>
      </p:pic>
      <p:sp>
        <p:nvSpPr>
          <p:cNvPr id="37890"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pic>
        <p:nvPicPr>
          <p:cNvPr id="37891" name="Picture 3"/>
          <p:cNvPicPr>
            <a:picLocks noChangeAspect="1" noChangeArrowheads="1"/>
          </p:cNvPicPr>
          <p:nvPr/>
        </p:nvPicPr>
        <p:blipFill>
          <a:blip r:embed="rId3"/>
          <a:srcRect l="10236" t="37032" r="58220" b="31470"/>
          <a:stretch>
            <a:fillRect/>
          </a:stretch>
        </p:blipFill>
        <p:spPr bwMode="auto">
          <a:xfrm>
            <a:off x="4572000" y="3141663"/>
            <a:ext cx="4103688" cy="2303462"/>
          </a:xfrm>
          <a:prstGeom prst="rect">
            <a:avLst/>
          </a:prstGeom>
          <a:noFill/>
          <a:ln w="9525">
            <a:solidFill>
              <a:schemeClr val="accent1"/>
            </a:solidFill>
            <a:miter lim="800000"/>
            <a:headEnd/>
            <a:tailEnd/>
          </a:ln>
        </p:spPr>
      </p:pic>
      <p:pic>
        <p:nvPicPr>
          <p:cNvPr id="37892" name="Picture 4"/>
          <p:cNvPicPr>
            <a:picLocks noChangeAspect="1" noChangeArrowheads="1"/>
          </p:cNvPicPr>
          <p:nvPr/>
        </p:nvPicPr>
        <p:blipFill>
          <a:blip r:embed="rId4"/>
          <a:srcRect l="15768" t="42938" r="59328" b="37375"/>
          <a:stretch>
            <a:fillRect/>
          </a:stretch>
        </p:blipFill>
        <p:spPr bwMode="auto">
          <a:xfrm>
            <a:off x="1692275" y="4724400"/>
            <a:ext cx="3240088" cy="1441450"/>
          </a:xfrm>
          <a:prstGeom prst="rect">
            <a:avLst/>
          </a:prstGeom>
          <a:noFill/>
          <a:ln w="9525">
            <a:solidFill>
              <a:schemeClr val="accent1"/>
            </a:solidFill>
            <a:miter lim="800000"/>
            <a:headEnd/>
            <a:tailEnd/>
          </a:ln>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89138"/>
            <a:ext cx="8229600" cy="4137025"/>
          </a:xfrm>
        </p:spPr>
        <p:txBody>
          <a:bodyPr rtlCol="0">
            <a:normAutofit fontScale="92500" lnSpcReduction="20000"/>
          </a:bodyPr>
          <a:lstStyle/>
          <a:p>
            <a:pPr eaLnBrk="1" fontAlgn="auto" hangingPunct="1">
              <a:spcAft>
                <a:spcPts val="0"/>
              </a:spcAft>
              <a:buFont typeface="Arial" pitchFamily="34" charset="0"/>
              <a:buChar char="•"/>
              <a:defRPr/>
            </a:pPr>
            <a:r>
              <a:rPr lang="el-GR" sz="2000" dirty="0"/>
              <a:t>Διεθνής Κώδικας Ηθικών Καθηκόντων Διπλωματούχων Νοσηλευτών του Διεθνούς Συμβουλίου Νοσηλευτών (I.C.N. </a:t>
            </a:r>
            <a:r>
              <a:rPr lang="el-GR" sz="2000" dirty="0" err="1"/>
              <a:t>Sao</a:t>
            </a:r>
            <a:r>
              <a:rPr lang="el-GR" sz="2000" dirty="0"/>
              <a:t> </a:t>
            </a:r>
            <a:r>
              <a:rPr lang="el-GR" sz="2000" dirty="0" err="1"/>
              <a:t>Paolo</a:t>
            </a:r>
            <a:r>
              <a:rPr lang="el-GR" sz="2000" dirty="0"/>
              <a:t> 1965 και </a:t>
            </a:r>
            <a:r>
              <a:rPr lang="el-GR" sz="2000" dirty="0" err="1"/>
              <a:t>Mexico</a:t>
            </a:r>
            <a:r>
              <a:rPr lang="el-GR" sz="2000" dirty="0"/>
              <a:t> 1973), </a:t>
            </a:r>
          </a:p>
          <a:p>
            <a:pPr eaLnBrk="1" fontAlgn="auto" hangingPunct="1">
              <a:spcAft>
                <a:spcPts val="0"/>
              </a:spcAft>
              <a:buFont typeface="Arial" pitchFamily="34" charset="0"/>
              <a:buChar char="•"/>
              <a:defRPr/>
            </a:pPr>
            <a:r>
              <a:rPr lang="el-GR" sz="2000" dirty="0"/>
              <a:t>Νοσηλευτικός Κώδικας του </a:t>
            </a:r>
            <a:r>
              <a:rPr lang="el-GR" sz="2000" dirty="0" err="1"/>
              <a:t>American</a:t>
            </a:r>
            <a:r>
              <a:rPr lang="el-GR" sz="2000" dirty="0"/>
              <a:t> </a:t>
            </a:r>
            <a:r>
              <a:rPr lang="el-GR" sz="2000" dirty="0" err="1"/>
              <a:t>Nurses</a:t>
            </a:r>
            <a:r>
              <a:rPr lang="el-GR" sz="2000" dirty="0"/>
              <a:t> </a:t>
            </a:r>
            <a:r>
              <a:rPr lang="el-GR" sz="2000" dirty="0" err="1"/>
              <a:t>Association</a:t>
            </a:r>
            <a:r>
              <a:rPr lang="el-GR" sz="2000" dirty="0"/>
              <a:t> (1976),</a:t>
            </a:r>
          </a:p>
          <a:p>
            <a:pPr eaLnBrk="1" fontAlgn="auto" hangingPunct="1">
              <a:spcAft>
                <a:spcPts val="0"/>
              </a:spcAft>
              <a:buFont typeface="Arial" pitchFamily="34" charset="0"/>
              <a:buChar char="•"/>
              <a:defRPr/>
            </a:pPr>
            <a:r>
              <a:rPr lang="el-GR" sz="2000" dirty="0"/>
              <a:t> Κώδικες Νοσηλευτικής Δεοντολογίας Χωρών της Ευρώπης, </a:t>
            </a:r>
          </a:p>
          <a:p>
            <a:pPr eaLnBrk="1" fontAlgn="auto" hangingPunct="1">
              <a:spcAft>
                <a:spcPts val="0"/>
              </a:spcAft>
              <a:buFont typeface="Arial" pitchFamily="34" charset="0"/>
              <a:buChar char="•"/>
              <a:defRPr/>
            </a:pPr>
            <a:r>
              <a:rPr lang="el-GR" sz="2000" dirty="0"/>
              <a:t>Διακήρυξη της Γενεύης (Γενική Συνέλευση Παγκόσμιας Ιατρικής Ένωσης, Γενεύη 1948, </a:t>
            </a:r>
            <a:r>
              <a:rPr lang="el-GR" sz="2000" dirty="0" err="1"/>
              <a:t>Σίδνεϋ</a:t>
            </a:r>
            <a:r>
              <a:rPr lang="el-GR" sz="2000" dirty="0"/>
              <a:t> 1968), </a:t>
            </a:r>
          </a:p>
          <a:p>
            <a:pPr eaLnBrk="1" fontAlgn="auto" hangingPunct="1">
              <a:spcAft>
                <a:spcPts val="0"/>
              </a:spcAft>
              <a:buFont typeface="Arial" pitchFamily="34" charset="0"/>
              <a:buChar char="•"/>
              <a:defRPr/>
            </a:pPr>
            <a:r>
              <a:rPr lang="el-GR" sz="2000" dirty="0"/>
              <a:t>Διακήρυξη του Ελσίνκι (Γενική Συνέλευση Παγκόσμιας Ιατρικής Ένωσης, Ελσίνκι 1964, Τόκυο 1975), </a:t>
            </a:r>
          </a:p>
          <a:p>
            <a:pPr eaLnBrk="1" fontAlgn="auto" hangingPunct="1">
              <a:spcAft>
                <a:spcPts val="0"/>
              </a:spcAft>
              <a:buFont typeface="Arial" pitchFamily="34" charset="0"/>
              <a:buChar char="•"/>
              <a:defRPr/>
            </a:pPr>
            <a:r>
              <a:rPr lang="el-GR" sz="2000" dirty="0"/>
              <a:t>ο Ευρωπαϊκός Χάρτης Δικαιωμάτων των Ασθενών (Ευρωπαϊκό Κοινοβούλιο 1983), </a:t>
            </a:r>
          </a:p>
          <a:p>
            <a:pPr eaLnBrk="1" fontAlgn="auto" hangingPunct="1">
              <a:spcAft>
                <a:spcPts val="0"/>
              </a:spcAft>
              <a:buFont typeface="Arial" pitchFamily="34" charset="0"/>
              <a:buChar char="•"/>
              <a:defRPr/>
            </a:pPr>
            <a:r>
              <a:rPr lang="el-GR" sz="2000" dirty="0"/>
              <a:t>Αρχές της Ευρωπαϊκής Ιατρικής Δεοντολογίας (Διαρκής Επιτροπή Γιατρών της Ευρωπαϊκής Κοινότητας, 1987), </a:t>
            </a:r>
          </a:p>
          <a:p>
            <a:pPr eaLnBrk="1" fontAlgn="auto" hangingPunct="1">
              <a:spcAft>
                <a:spcPts val="0"/>
              </a:spcAft>
              <a:buFont typeface="Arial" pitchFamily="34" charset="0"/>
              <a:buChar char="•"/>
              <a:defRPr/>
            </a:pPr>
            <a:r>
              <a:rPr lang="el-GR" sz="2000" dirty="0"/>
              <a:t>Κώδικας Άσκησης του Ιατρικού Επαγγέλματος (Α.Ν. 1565/1939) </a:t>
            </a:r>
          </a:p>
          <a:p>
            <a:pPr eaLnBrk="1" fontAlgn="auto" hangingPunct="1">
              <a:spcAft>
                <a:spcPts val="0"/>
              </a:spcAft>
              <a:buFont typeface="Arial" pitchFamily="34" charset="0"/>
              <a:buChar char="•"/>
              <a:defRPr/>
            </a:pPr>
            <a:r>
              <a:rPr lang="el-GR" sz="2000" dirty="0"/>
              <a:t>Κανονισμός Ιατρικής Δεοντολογίας (Β.Δ. 25 Μαΐου/6 Ιουλίου 1955).</a:t>
            </a:r>
            <a:endParaRPr lang="el-GR" sz="2000" dirty="0">
              <a:latin typeface="Comic Sans MS" pitchFamily="66" charset="0"/>
            </a:endParaRPr>
          </a:p>
          <a:p>
            <a:pPr eaLnBrk="1" fontAlgn="auto" hangingPunct="1">
              <a:spcAft>
                <a:spcPts val="0"/>
              </a:spcAft>
              <a:buFont typeface="Arial" pitchFamily="34" charset="0"/>
              <a:buChar char="•"/>
              <a:defRPr/>
            </a:pPr>
            <a:endParaRPr lang="el-GR" sz="2000" dirty="0">
              <a:latin typeface="Comic Sans MS" pitchFamily="66" charset="0"/>
            </a:endParaRPr>
          </a:p>
          <a:p>
            <a:pPr eaLnBrk="1" fontAlgn="auto" hangingPunct="1">
              <a:spcAft>
                <a:spcPts val="0"/>
              </a:spcAft>
              <a:buFont typeface="Arial" pitchFamily="34" charset="0"/>
              <a:buChar char="•"/>
              <a:defRPr/>
            </a:pPr>
            <a:endParaRPr lang="el-GR" sz="2000" dirty="0">
              <a:latin typeface="Comic Sans MS" pitchFamily="66" charset="0"/>
            </a:endParaRPr>
          </a:p>
        </p:txBody>
      </p:sp>
      <p:sp>
        <p:nvSpPr>
          <p:cNvPr id="38914" name="4 - TextBox"/>
          <p:cNvSpPr txBox="1">
            <a:spLocks noChangeArrowheads="1"/>
          </p:cNvSpPr>
          <p:nvPr/>
        </p:nvSpPr>
        <p:spPr bwMode="auto">
          <a:xfrm>
            <a:off x="0" y="549275"/>
            <a:ext cx="7596188" cy="830263"/>
          </a:xfrm>
          <a:prstGeom prst="rect">
            <a:avLst/>
          </a:prstGeom>
          <a:solidFill>
            <a:srgbClr val="D3F40C"/>
          </a:solidFill>
          <a:ln w="9525">
            <a:noFill/>
            <a:miter lim="800000"/>
            <a:headEnd/>
            <a:tailEnd/>
          </a:ln>
        </p:spPr>
        <p:txBody>
          <a:bodyPr>
            <a:spAutoFit/>
          </a:bodyPr>
          <a:lstStyle/>
          <a:p>
            <a:r>
              <a:rPr lang="el-GR" sz="2400" b="1"/>
              <a:t>Για τη σύνταξη του παρόντος κώδικα ελήφθησαν υπόψη...</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Διάγραμμα"/>
          <p:cNvGraphicFramePr/>
          <p:nvPr/>
        </p:nvGraphicFramePr>
        <p:xfrm>
          <a:off x="899592" y="260648"/>
          <a:ext cx="792088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8" name="9 - TextBox"/>
          <p:cNvSpPr txBox="1">
            <a:spLocks noChangeArrowheads="1"/>
          </p:cNvSpPr>
          <p:nvPr/>
        </p:nvSpPr>
        <p:spPr bwMode="auto">
          <a:xfrm>
            <a:off x="0" y="765175"/>
            <a:ext cx="3203575" cy="708025"/>
          </a:xfrm>
          <a:prstGeom prst="rect">
            <a:avLst/>
          </a:prstGeom>
          <a:solidFill>
            <a:srgbClr val="D3F40C"/>
          </a:solidFill>
          <a:ln w="9525">
            <a:noFill/>
            <a:miter lim="800000"/>
            <a:headEnd/>
            <a:tailEnd/>
          </a:ln>
        </p:spPr>
        <p:txBody>
          <a:bodyPr>
            <a:spAutoFit/>
          </a:bodyPr>
          <a:lstStyle/>
          <a:p>
            <a:r>
              <a:rPr lang="el-GR" sz="1000" b="1"/>
              <a:t>ΠΡΟΕΔΡΙΚΟ ΔΙΑΤΑΓΜΑ ΥΠ’ ΑΡΙΘΜ. 216/25-7-2001</a:t>
            </a:r>
            <a:br>
              <a:rPr lang="el-GR" sz="1000" b="1"/>
            </a:br>
            <a:r>
              <a:rPr lang="el-GR" sz="1000" b="1"/>
              <a:t>ΚΩΔΙΚΑΣ ΝΟΣΗΛΕΥΤΙΚΗΣ ΔΕΟΝΤΟΛΟΓΙΑΣ</a:t>
            </a:r>
            <a:br>
              <a:rPr lang="el-GR" sz="1000" b="1"/>
            </a:br>
            <a:r>
              <a:rPr lang="el-GR" sz="1000" b="1"/>
              <a:t>ΦΕΚ 167, ΤΕΥΧΟΣ Α</a:t>
            </a:r>
            <a:endParaRPr lang="el-GR" sz="100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7" name="6 - Θέση περιεχομένου"/>
          <p:cNvSpPr>
            <a:spLocks noGrp="1"/>
          </p:cNvSpPr>
          <p:nvPr>
            <p:ph idx="1"/>
          </p:nvPr>
        </p:nvSpPr>
        <p:spPr>
          <a:xfrm>
            <a:off x="0" y="1916113"/>
            <a:ext cx="3708400" cy="4752975"/>
          </a:xfrm>
          <a:ln>
            <a:solidFill>
              <a:schemeClr val="accent1"/>
            </a:solidFill>
          </a:ln>
        </p:spPr>
        <p:txBody>
          <a:bodyPr rtlCol="0">
            <a:normAutofit fontScale="92500" lnSpcReduction="20000"/>
          </a:bodyPr>
          <a:lstStyle/>
          <a:p>
            <a:pPr eaLnBrk="1" fontAlgn="auto" hangingPunct="1">
              <a:spcAft>
                <a:spcPts val="0"/>
              </a:spcAft>
              <a:buFont typeface="Arial" pitchFamily="34" charset="0"/>
              <a:buNone/>
              <a:defRPr/>
            </a:pPr>
            <a:r>
              <a:rPr lang="el-GR" sz="2400" b="1" dirty="0"/>
              <a:t>Άρθρο 1</a:t>
            </a:r>
            <a:endParaRPr lang="el-GR" sz="2400" dirty="0"/>
          </a:p>
          <a:p>
            <a:pPr eaLnBrk="1" fontAlgn="auto" hangingPunct="1">
              <a:spcAft>
                <a:spcPts val="0"/>
              </a:spcAft>
              <a:buFont typeface="Arial" pitchFamily="34" charset="0"/>
              <a:buChar char="•"/>
              <a:defRPr/>
            </a:pPr>
            <a:r>
              <a:rPr lang="el-GR" sz="1900" dirty="0"/>
              <a:t>Ο Νοσηλευτής οφείλει να αποτελεί υπόδειγμα </a:t>
            </a:r>
            <a:r>
              <a:rPr lang="el-GR" sz="1900" b="1" dirty="0"/>
              <a:t>έντιμου και άμεμπτου ατόμου </a:t>
            </a:r>
            <a:r>
              <a:rPr lang="el-GR" sz="1900" dirty="0"/>
              <a:t>σε όλες τις εκδηλώσεις της ζωής του και να προστατεύει την </a:t>
            </a:r>
            <a:r>
              <a:rPr lang="el-GR" sz="1900" b="1" dirty="0"/>
              <a:t>αξιοπρέπεια</a:t>
            </a:r>
            <a:r>
              <a:rPr lang="el-GR" sz="1900" dirty="0"/>
              <a:t> του νοσηλευτικού επαγγέλματος.</a:t>
            </a:r>
            <a:endParaRPr lang="en-US" sz="1900" dirty="0"/>
          </a:p>
          <a:p>
            <a:pPr eaLnBrk="1" fontAlgn="auto" hangingPunct="1">
              <a:spcAft>
                <a:spcPts val="0"/>
              </a:spcAft>
              <a:buFont typeface="Arial" pitchFamily="34" charset="0"/>
              <a:buChar char="•"/>
              <a:defRPr/>
            </a:pPr>
            <a:endParaRPr lang="el-GR" sz="1900" dirty="0"/>
          </a:p>
          <a:p>
            <a:pPr eaLnBrk="1" fontAlgn="auto" hangingPunct="1">
              <a:spcAft>
                <a:spcPts val="0"/>
              </a:spcAft>
              <a:buFont typeface="Arial" pitchFamily="34" charset="0"/>
              <a:buChar char="•"/>
              <a:defRPr/>
            </a:pPr>
            <a:r>
              <a:rPr lang="el-GR" sz="1900" dirty="0"/>
              <a:t>Οφείλει γενικά να </a:t>
            </a:r>
            <a:r>
              <a:rPr lang="el-GR" sz="1900" b="1" dirty="0"/>
              <a:t>πράττει καθετί που επιβάλλει το καθήκον του</a:t>
            </a:r>
            <a:r>
              <a:rPr lang="el-GR" sz="1900" dirty="0"/>
              <a:t>, σύμφωνα με τα </a:t>
            </a:r>
            <a:r>
              <a:rPr lang="el-GR" sz="1900" b="1" dirty="0"/>
              <a:t>σύγχρονα επιστημονικά δεδομένα</a:t>
            </a:r>
            <a:r>
              <a:rPr lang="el-GR" sz="1900" dirty="0"/>
              <a:t>, τις αρχές της </a:t>
            </a:r>
            <a:r>
              <a:rPr lang="el-GR" sz="1900" b="1" dirty="0"/>
              <a:t>ηθικής και της δεοντολογίας</a:t>
            </a:r>
            <a:r>
              <a:rPr lang="el-GR" sz="1900" dirty="0"/>
              <a:t>, τις διατάξεις</a:t>
            </a:r>
            <a:r>
              <a:rPr lang="el-GR" sz="1900" b="1" dirty="0"/>
              <a:t> του παρόντος κώδικα </a:t>
            </a:r>
            <a:r>
              <a:rPr lang="el-GR" sz="1900" dirty="0"/>
              <a:t>και τις διατάξεις </a:t>
            </a:r>
            <a:r>
              <a:rPr lang="en-US" sz="1900" dirty="0"/>
              <a:t> </a:t>
            </a:r>
            <a:r>
              <a:rPr lang="el-GR" sz="1900" dirty="0"/>
              <a:t>που αφορούν </a:t>
            </a:r>
            <a:r>
              <a:rPr lang="el-GR" sz="1900" b="1" dirty="0"/>
              <a:t>στην άσκηση του νοσηλευτικού </a:t>
            </a:r>
            <a:r>
              <a:rPr lang="el-GR" sz="2000" dirty="0"/>
              <a:t>επαγγέλματος.</a:t>
            </a:r>
          </a:p>
          <a:p>
            <a:pPr eaLnBrk="1" fontAlgn="auto" hangingPunct="1">
              <a:spcAft>
                <a:spcPts val="0"/>
              </a:spcAft>
              <a:buFont typeface="Arial" pitchFamily="34" charset="0"/>
              <a:buChar char="•"/>
              <a:defRPr/>
            </a:pPr>
            <a:endParaRPr lang="el-GR" sz="2800" dirty="0"/>
          </a:p>
        </p:txBody>
      </p:sp>
      <p:sp>
        <p:nvSpPr>
          <p:cNvPr id="4" name="6 - Θέση περιεχομένου"/>
          <p:cNvSpPr txBox="1">
            <a:spLocks/>
          </p:cNvSpPr>
          <p:nvPr/>
        </p:nvSpPr>
        <p:spPr>
          <a:xfrm>
            <a:off x="3924300" y="1916113"/>
            <a:ext cx="5049838" cy="4752975"/>
          </a:xfrm>
          <a:prstGeom prst="rect">
            <a:avLst/>
          </a:prstGeom>
          <a:ln>
            <a:solidFill>
              <a:srgbClr val="0070C0"/>
            </a:solidFill>
          </a:ln>
        </p:spPr>
        <p:txBody>
          <a:bodyPr/>
          <a:lstStyle/>
          <a:p>
            <a:pPr marL="342900" indent="-342900" fontAlgn="auto">
              <a:spcBef>
                <a:spcPct val="20000"/>
              </a:spcBef>
              <a:spcAft>
                <a:spcPts val="0"/>
              </a:spcAft>
              <a:buFont typeface="Arial" pitchFamily="34" charset="0"/>
              <a:buNone/>
              <a:defRPr/>
            </a:pPr>
            <a:r>
              <a:rPr lang="el-GR" sz="2000" b="1" dirty="0">
                <a:latin typeface="+mn-lt"/>
                <a:cs typeface="+mn-cs"/>
              </a:rPr>
              <a:t>Άρθρο 2</a:t>
            </a:r>
            <a:endParaRPr lang="el-GR" sz="2000" dirty="0">
              <a:latin typeface="+mn-lt"/>
              <a:cs typeface="+mn-cs"/>
            </a:endParaRPr>
          </a:p>
          <a:p>
            <a:pPr marL="342900" indent="-342900" fontAlgn="auto">
              <a:spcBef>
                <a:spcPct val="20000"/>
              </a:spcBef>
              <a:spcAft>
                <a:spcPts val="0"/>
              </a:spcAft>
              <a:buFont typeface="Arial" pitchFamily="34" charset="0"/>
              <a:buChar char="•"/>
              <a:defRPr/>
            </a:pPr>
            <a:r>
              <a:rPr lang="el-GR" sz="1600" dirty="0">
                <a:latin typeface="+mn-lt"/>
                <a:cs typeface="+mn-cs"/>
              </a:rPr>
              <a:t> </a:t>
            </a:r>
            <a:r>
              <a:rPr lang="el-GR" dirty="0">
                <a:latin typeface="+mn-lt"/>
                <a:cs typeface="+mn-cs"/>
              </a:rPr>
              <a:t>Πρωταρχική μέριμνα του νοσηλευτή κατά την παροχή των υπηρεσιών του είναι </a:t>
            </a:r>
            <a:r>
              <a:rPr lang="el-GR" b="1" dirty="0">
                <a:latin typeface="+mn-lt"/>
                <a:cs typeface="+mn-cs"/>
              </a:rPr>
              <a:t>η κάλυψη των αναγκών </a:t>
            </a:r>
            <a:r>
              <a:rPr lang="el-GR" dirty="0">
                <a:latin typeface="+mn-lt"/>
                <a:cs typeface="+mn-cs"/>
              </a:rPr>
              <a:t>του ανθρώπου ως </a:t>
            </a:r>
            <a:r>
              <a:rPr lang="el-GR" dirty="0" err="1">
                <a:latin typeface="+mn-lt"/>
                <a:cs typeface="+mn-cs"/>
              </a:rPr>
              <a:t>βιοψυχοκοινωνικής</a:t>
            </a:r>
            <a:r>
              <a:rPr lang="el-GR" dirty="0">
                <a:latin typeface="+mn-lt"/>
                <a:cs typeface="+mn-cs"/>
              </a:rPr>
              <a:t> και πνευματικής οντότητας.</a:t>
            </a:r>
          </a:p>
          <a:p>
            <a:pPr marL="342900" indent="-342900" fontAlgn="auto">
              <a:spcBef>
                <a:spcPct val="20000"/>
              </a:spcBef>
              <a:spcAft>
                <a:spcPts val="0"/>
              </a:spcAft>
              <a:buFont typeface="Arial" pitchFamily="34" charset="0"/>
              <a:buChar char="•"/>
              <a:defRPr/>
            </a:pPr>
            <a:endParaRPr lang="el-GR" dirty="0">
              <a:latin typeface="+mn-lt"/>
              <a:cs typeface="+mn-cs"/>
            </a:endParaRPr>
          </a:p>
          <a:p>
            <a:pPr marL="342900" indent="-342900" fontAlgn="auto">
              <a:spcBef>
                <a:spcPct val="20000"/>
              </a:spcBef>
              <a:spcAft>
                <a:spcPts val="0"/>
              </a:spcAft>
              <a:buFont typeface="Arial" pitchFamily="34" charset="0"/>
              <a:buChar char="•"/>
              <a:defRPr/>
            </a:pPr>
            <a:r>
              <a:rPr lang="el-GR" dirty="0">
                <a:latin typeface="+mn-lt"/>
                <a:cs typeface="+mn-cs"/>
              </a:rPr>
              <a:t>Με αποκλειστικό γνώμονα </a:t>
            </a:r>
            <a:r>
              <a:rPr lang="el-GR" b="1" dirty="0">
                <a:latin typeface="+mn-lt"/>
                <a:cs typeface="+mn-cs"/>
              </a:rPr>
              <a:t>το συμφέρον του ασθενή</a:t>
            </a:r>
            <a:r>
              <a:rPr lang="el-GR" dirty="0">
                <a:latin typeface="+mn-lt"/>
                <a:cs typeface="+mn-cs"/>
              </a:rPr>
              <a:t>, στα πλαίσια της πρόληψης, διάγνωσης, θεραπείας, αποκατάστασης και ανακούφισης από τον πόνο, οφείλει ο νοσηλευτής να χρησιμοποιεί το  σύνολο </a:t>
            </a:r>
            <a:r>
              <a:rPr lang="el-GR" b="1" dirty="0">
                <a:latin typeface="+mn-lt"/>
                <a:cs typeface="+mn-cs"/>
              </a:rPr>
              <a:t>των επιστημονικών και επαγγελματικών του γνώσεων </a:t>
            </a:r>
            <a:r>
              <a:rPr lang="el-GR" dirty="0">
                <a:latin typeface="+mn-lt"/>
                <a:cs typeface="+mn-cs"/>
              </a:rPr>
              <a:t>και δεξιοτήτων και την εμπειρία του, διατηρώντας σε κάθε περίπτωση την επιστημονική και επαγγελματική του </a:t>
            </a:r>
            <a:r>
              <a:rPr lang="el-GR" b="1" dirty="0">
                <a:latin typeface="+mn-lt"/>
                <a:cs typeface="+mn-cs"/>
              </a:rPr>
              <a:t>ανεξαρτησία</a:t>
            </a:r>
            <a:r>
              <a:rPr lang="el-GR" dirty="0">
                <a:latin typeface="+mn-lt"/>
                <a:cs typeface="+mn-cs"/>
              </a:rPr>
              <a:t>.</a:t>
            </a:r>
            <a:endParaRPr lang="el-GR" sz="1700" dirty="0">
              <a:latin typeface="+mn-lt"/>
              <a:cs typeface="+mn-cs"/>
            </a:endParaRPr>
          </a:p>
          <a:p>
            <a:pPr marL="342900" indent="-342900" fontAlgn="auto">
              <a:spcBef>
                <a:spcPct val="20000"/>
              </a:spcBef>
              <a:spcAft>
                <a:spcPts val="0"/>
              </a:spcAft>
              <a:buFont typeface="Arial" pitchFamily="34" charset="0"/>
              <a:buChar char="•"/>
              <a:defRPr/>
            </a:pPr>
            <a:endParaRPr lang="el-GR" sz="1600" dirty="0">
              <a:latin typeface="+mn-lt"/>
              <a:cs typeface="+mn-cs"/>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41986" name="6 - Θέση περιεχομένου"/>
          <p:cNvSpPr>
            <a:spLocks noGrp="1"/>
          </p:cNvSpPr>
          <p:nvPr>
            <p:ph idx="1"/>
          </p:nvPr>
        </p:nvSpPr>
        <p:spPr>
          <a:xfrm>
            <a:off x="457200" y="1989138"/>
            <a:ext cx="3467100" cy="4137025"/>
          </a:xfrm>
          <a:ln>
            <a:solidFill>
              <a:srgbClr val="0070C0"/>
            </a:solidFill>
          </a:ln>
        </p:spPr>
        <p:txBody>
          <a:bodyPr/>
          <a:lstStyle/>
          <a:p>
            <a:pPr eaLnBrk="1" hangingPunct="1">
              <a:buFont typeface="Arial" charset="0"/>
              <a:buNone/>
            </a:pPr>
            <a:r>
              <a:rPr lang="el-GR" sz="2400" b="1" smtClean="0"/>
              <a:t>Άρθρο 3</a:t>
            </a:r>
            <a:endParaRPr lang="el-GR" sz="2400" smtClean="0"/>
          </a:p>
          <a:p>
            <a:pPr eaLnBrk="1" hangingPunct="1"/>
            <a:r>
              <a:rPr lang="el-GR" sz="2800" smtClean="0"/>
              <a:t> </a:t>
            </a:r>
            <a:r>
              <a:rPr lang="el-GR" sz="2000" smtClean="0"/>
              <a:t>Ιδιαίτερο καθήκον του νοσηλευτή αποτελεί </a:t>
            </a:r>
            <a:r>
              <a:rPr lang="el-GR" sz="2000" b="1" smtClean="0"/>
              <a:t>η φροντίδα του ασθενή</a:t>
            </a:r>
            <a:r>
              <a:rPr lang="el-GR" sz="2000" smtClean="0"/>
              <a:t>, με τη δημιουργία του κατάλληλου θεραπευτικού περιβάλλοντος ώστε ο ασθενής να απολαμβάνει τη μέγιστη δυνατή σωματική, ψυχική και πνευματική υγεία.</a:t>
            </a:r>
          </a:p>
          <a:p>
            <a:pPr eaLnBrk="1" hangingPunct="1"/>
            <a:endParaRPr lang="el-GR" sz="2800" smtClean="0"/>
          </a:p>
        </p:txBody>
      </p:sp>
      <p:sp>
        <p:nvSpPr>
          <p:cNvPr id="4" name="6 - Θέση περιεχομένου"/>
          <p:cNvSpPr txBox="1">
            <a:spLocks/>
          </p:cNvSpPr>
          <p:nvPr/>
        </p:nvSpPr>
        <p:spPr>
          <a:xfrm>
            <a:off x="4284663" y="1989138"/>
            <a:ext cx="4546600" cy="4208462"/>
          </a:xfrm>
          <a:prstGeom prst="rect">
            <a:avLst/>
          </a:prstGeom>
          <a:ln>
            <a:solidFill>
              <a:srgbClr val="0070C0"/>
            </a:solidFill>
          </a:ln>
        </p:spPr>
        <p:txBody>
          <a:bodyPr>
            <a:normAutofit fontScale="92500" lnSpcReduction="20000"/>
          </a:bodyPr>
          <a:lstStyle/>
          <a:p>
            <a:pPr marL="342900" indent="-342900" fontAlgn="auto">
              <a:spcBef>
                <a:spcPct val="20000"/>
              </a:spcBef>
              <a:spcAft>
                <a:spcPts val="0"/>
              </a:spcAft>
              <a:buFont typeface="Arial" pitchFamily="34" charset="0"/>
              <a:buNone/>
              <a:defRPr/>
            </a:pPr>
            <a:r>
              <a:rPr lang="el-GR" sz="2800" b="1" dirty="0">
                <a:latin typeface="+mn-lt"/>
                <a:cs typeface="+mn-cs"/>
              </a:rPr>
              <a:t>Άρθρο 4</a:t>
            </a:r>
            <a:endParaRPr lang="el-GR" sz="2800" dirty="0">
              <a:latin typeface="+mn-lt"/>
              <a:cs typeface="+mn-cs"/>
            </a:endParaRPr>
          </a:p>
          <a:p>
            <a:pPr marL="342900" indent="-342900" fontAlgn="auto">
              <a:spcBef>
                <a:spcPct val="20000"/>
              </a:spcBef>
              <a:spcAft>
                <a:spcPts val="0"/>
              </a:spcAft>
              <a:buFont typeface="Arial" pitchFamily="34" charset="0"/>
              <a:buNone/>
              <a:defRPr/>
            </a:pPr>
            <a:r>
              <a:rPr lang="el-GR" sz="3200" dirty="0">
                <a:latin typeface="+mn-lt"/>
                <a:cs typeface="+mn-cs"/>
              </a:rPr>
              <a:t> </a:t>
            </a:r>
          </a:p>
          <a:p>
            <a:pPr marL="342900" indent="-342900" fontAlgn="auto">
              <a:spcBef>
                <a:spcPct val="20000"/>
              </a:spcBef>
              <a:spcAft>
                <a:spcPts val="0"/>
              </a:spcAft>
              <a:buFont typeface="Arial" pitchFamily="34" charset="0"/>
              <a:buChar char="•"/>
              <a:defRPr/>
            </a:pPr>
            <a:r>
              <a:rPr lang="el-GR" sz="2200" dirty="0">
                <a:latin typeface="+mn-lt"/>
                <a:cs typeface="+mn-cs"/>
              </a:rPr>
              <a:t>Ο Νοσηλευτής πρέπει κατά την εκτέλεση των καθηκόντων του να </a:t>
            </a:r>
            <a:r>
              <a:rPr lang="el-GR" sz="2200" b="1" dirty="0">
                <a:latin typeface="+mn-lt"/>
                <a:cs typeface="+mn-cs"/>
              </a:rPr>
              <a:t>απέχει από κάθε πράξη ή παράλειψη που </a:t>
            </a:r>
            <a:r>
              <a:rPr lang="el-GR" sz="2200" dirty="0">
                <a:latin typeface="+mn-lt"/>
                <a:cs typeface="+mn-cs"/>
              </a:rPr>
              <a:t>είναι δυνατόν να δημιουργήσει την υπόνοια ότι καταφεύγει </a:t>
            </a:r>
            <a:r>
              <a:rPr lang="el-GR" sz="2200" b="1" dirty="0">
                <a:latin typeface="+mn-lt"/>
                <a:cs typeface="+mn-cs"/>
              </a:rPr>
              <a:t>σε παραπλάνηση ή εξαπάτηση των ασθενών, προσέλκυση πελατείας, προσωπική </a:t>
            </a:r>
            <a:r>
              <a:rPr lang="el-GR" sz="2200" dirty="0">
                <a:latin typeface="+mn-lt"/>
                <a:cs typeface="+mn-cs"/>
              </a:rPr>
              <a:t>διαφήμιση, συνεταιρισμό με άτομα που δεν ασκούν το επάγγελμα, συγκάλυψη ατόμων που ασκούν μη νόμιμα το επάγγελμα ή αθέμιτο ανταγωνισμό συναδέλφων.</a:t>
            </a:r>
          </a:p>
          <a:p>
            <a:pPr marL="342900" indent="-342900" fontAlgn="auto">
              <a:spcBef>
                <a:spcPct val="20000"/>
              </a:spcBef>
              <a:spcAft>
                <a:spcPts val="0"/>
              </a:spcAft>
              <a:buFont typeface="Arial" pitchFamily="34" charset="0"/>
              <a:buChar char="•"/>
              <a:defRPr/>
            </a:pPr>
            <a:endParaRPr lang="el-GR" sz="3200" dirty="0">
              <a:latin typeface="+mn-lt"/>
              <a:cs typeface="+mn-cs"/>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7" name="6 - Θέση περιεχομένου"/>
          <p:cNvSpPr>
            <a:spLocks noGrp="1"/>
          </p:cNvSpPr>
          <p:nvPr>
            <p:ph idx="1"/>
          </p:nvPr>
        </p:nvSpPr>
        <p:spPr>
          <a:xfrm>
            <a:off x="457200" y="1989138"/>
            <a:ext cx="4043363" cy="4137025"/>
          </a:xfrm>
          <a:ln>
            <a:solidFill>
              <a:srgbClr val="0070C0"/>
            </a:solidFill>
          </a:ln>
        </p:spPr>
        <p:txBody>
          <a:bodyPr rtlCol="0">
            <a:normAutofit lnSpcReduction="10000"/>
          </a:bodyPr>
          <a:lstStyle/>
          <a:p>
            <a:pPr eaLnBrk="1" fontAlgn="auto" hangingPunct="1">
              <a:spcAft>
                <a:spcPts val="0"/>
              </a:spcAft>
              <a:buFont typeface="Arial" pitchFamily="34" charset="0"/>
              <a:buNone/>
              <a:defRPr/>
            </a:pPr>
            <a:r>
              <a:rPr lang="el-GR" sz="2600" b="1" dirty="0"/>
              <a:t>Άρθρο 5</a:t>
            </a:r>
            <a:endParaRPr lang="el-GR" sz="2600" dirty="0"/>
          </a:p>
          <a:p>
            <a:pPr eaLnBrk="1" fontAlgn="auto" hangingPunct="1">
              <a:spcAft>
                <a:spcPts val="0"/>
              </a:spcAft>
              <a:buFont typeface="Arial" pitchFamily="34" charset="0"/>
              <a:buChar char="•"/>
              <a:defRPr/>
            </a:pPr>
            <a:r>
              <a:rPr lang="el-GR" sz="2200" dirty="0"/>
              <a:t>Ο Νοσηλευτής οφείλει </a:t>
            </a:r>
            <a:r>
              <a:rPr lang="el-GR" sz="2200" b="1" dirty="0"/>
              <a:t>απόλυτο σεβασμό στην προσωπικότητα, την αξιοπρέπεια και την τιμή του ασθενή</a:t>
            </a:r>
            <a:r>
              <a:rPr lang="el-GR" sz="2200" dirty="0"/>
              <a:t>. Οφείλει να λαμβάνει κάθε μέτρο που προάγει, αλλά και να απέχει από κάθε ενέργεια που είναι δυνατό να θίξει το αίσθημα της προσωπικής ελευθερίας και την ελεύθερη βούληση του ασθενή.</a:t>
            </a:r>
          </a:p>
          <a:p>
            <a:pPr eaLnBrk="1" fontAlgn="auto" hangingPunct="1">
              <a:spcAft>
                <a:spcPts val="0"/>
              </a:spcAft>
              <a:buFont typeface="Arial" pitchFamily="34" charset="0"/>
              <a:buChar char="•"/>
              <a:defRPr/>
            </a:pPr>
            <a:endParaRPr lang="el-GR" dirty="0"/>
          </a:p>
        </p:txBody>
      </p:sp>
      <p:sp>
        <p:nvSpPr>
          <p:cNvPr id="4" name="6 - Θέση περιεχομένου"/>
          <p:cNvSpPr txBox="1">
            <a:spLocks/>
          </p:cNvSpPr>
          <p:nvPr/>
        </p:nvSpPr>
        <p:spPr>
          <a:xfrm>
            <a:off x="4716463" y="1989138"/>
            <a:ext cx="4114800" cy="4137025"/>
          </a:xfrm>
          <a:prstGeom prst="rect">
            <a:avLst/>
          </a:prstGeom>
          <a:ln>
            <a:solidFill>
              <a:srgbClr val="0070C0"/>
            </a:solidFill>
          </a:ln>
        </p:spPr>
        <p:txBody>
          <a:bodyPr>
            <a:normAutofit/>
          </a:bodyPr>
          <a:lstStyle/>
          <a:p>
            <a:pPr marL="342900" indent="-342900" fontAlgn="auto">
              <a:spcBef>
                <a:spcPct val="20000"/>
              </a:spcBef>
              <a:spcAft>
                <a:spcPts val="0"/>
              </a:spcAft>
              <a:defRPr/>
            </a:pPr>
            <a:r>
              <a:rPr lang="el-GR" sz="2400" b="1" dirty="0">
                <a:latin typeface="+mn-lt"/>
                <a:cs typeface="+mn-cs"/>
              </a:rPr>
              <a:t>Άρθρο 6</a:t>
            </a:r>
            <a:endParaRPr lang="el-GR" sz="2400" dirty="0">
              <a:latin typeface="+mn-lt"/>
              <a:cs typeface="+mn-cs"/>
            </a:endParaRPr>
          </a:p>
          <a:p>
            <a:pPr marL="342900" indent="-342900" fontAlgn="auto">
              <a:spcBef>
                <a:spcPct val="20000"/>
              </a:spcBef>
              <a:spcAft>
                <a:spcPts val="0"/>
              </a:spcAft>
              <a:buFont typeface="Arial" pitchFamily="34" charset="0"/>
              <a:buChar char="•"/>
              <a:defRPr/>
            </a:pPr>
            <a:r>
              <a:rPr lang="el-GR" sz="2000" dirty="0">
                <a:latin typeface="+mn-lt"/>
                <a:cs typeface="+mn-cs"/>
              </a:rPr>
              <a:t>Ο Νοσηλευτής οφείλει να </a:t>
            </a:r>
            <a:r>
              <a:rPr lang="el-GR" sz="2000" b="1" dirty="0">
                <a:latin typeface="+mn-lt"/>
                <a:cs typeface="+mn-cs"/>
              </a:rPr>
              <a:t>προσφέρει ισότιμα προς όλους τους ασθενείς την ίδια φροντίδα, </a:t>
            </a:r>
            <a:r>
              <a:rPr lang="el-GR" sz="2000" dirty="0">
                <a:latin typeface="+mn-lt"/>
                <a:cs typeface="+mn-cs"/>
              </a:rPr>
              <a:t>επιμέλεια και αφοσίωση, ανεξάρτητα από τις θρησκευτικές, ιδεολογικές ή άλλες πεποιθήσεις τους, την κοινωνική και την οικονομική τους κατάσταση ή τη βαρύτητα της νόσου.</a:t>
            </a:r>
          </a:p>
          <a:p>
            <a:pPr marL="342900" indent="-342900" fontAlgn="auto">
              <a:spcBef>
                <a:spcPct val="20000"/>
              </a:spcBef>
              <a:spcAft>
                <a:spcPts val="0"/>
              </a:spcAft>
              <a:buFont typeface="Arial" pitchFamily="34" charset="0"/>
              <a:buChar char="•"/>
              <a:defRPr/>
            </a:pPr>
            <a:endParaRPr lang="el-GR" sz="3200" dirty="0">
              <a:latin typeface="+mn-lt"/>
              <a:cs typeface="+mn-cs"/>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7" name="6 - Θέση περιεχομένου"/>
          <p:cNvSpPr>
            <a:spLocks noGrp="1"/>
          </p:cNvSpPr>
          <p:nvPr>
            <p:ph idx="1"/>
          </p:nvPr>
        </p:nvSpPr>
        <p:spPr>
          <a:xfrm>
            <a:off x="457200" y="1989138"/>
            <a:ext cx="3035300" cy="4137025"/>
          </a:xfrm>
          <a:ln>
            <a:solidFill>
              <a:srgbClr val="0070C0"/>
            </a:solidFill>
          </a:ln>
        </p:spPr>
        <p:txBody>
          <a:bodyPr rtlCol="0">
            <a:normAutofit lnSpcReduction="10000"/>
          </a:bodyPr>
          <a:lstStyle/>
          <a:p>
            <a:pPr eaLnBrk="1" fontAlgn="auto" hangingPunct="1">
              <a:spcAft>
                <a:spcPts val="0"/>
              </a:spcAft>
              <a:buFont typeface="Arial" pitchFamily="34" charset="0"/>
              <a:buNone/>
              <a:defRPr/>
            </a:pPr>
            <a:r>
              <a:rPr lang="el-GR" sz="2400" b="1" dirty="0"/>
              <a:t>Άρθρο 7</a:t>
            </a:r>
          </a:p>
          <a:p>
            <a:pPr eaLnBrk="1" fontAlgn="auto" hangingPunct="1">
              <a:spcAft>
                <a:spcPts val="0"/>
              </a:spcAft>
              <a:buFont typeface="Arial" pitchFamily="34" charset="0"/>
              <a:buNone/>
              <a:defRPr/>
            </a:pPr>
            <a:endParaRPr lang="el-GR" sz="2400" b="1" dirty="0"/>
          </a:p>
          <a:p>
            <a:pPr eaLnBrk="1" fontAlgn="auto" hangingPunct="1">
              <a:spcAft>
                <a:spcPts val="0"/>
              </a:spcAft>
              <a:buFont typeface="Arial" pitchFamily="34" charset="0"/>
              <a:buChar char="•"/>
              <a:defRPr/>
            </a:pPr>
            <a:r>
              <a:rPr lang="el-GR" sz="2000" dirty="0"/>
              <a:t>Ο Νοσηλευτής οφείλει απεριόριστο </a:t>
            </a:r>
            <a:r>
              <a:rPr lang="el-GR" sz="2000" b="1" dirty="0"/>
              <a:t>σεβασμό στην αξία της ανθρώπινης ζωής, </a:t>
            </a:r>
            <a:r>
              <a:rPr lang="el-GR" sz="2000" dirty="0"/>
              <a:t>λαμβάνει κάθε μέτρο για τη διάσωση ή διατήρησή της και απέχει από κάθε ενέργεια που είναι δυνατό να τη θέσει σε κίνδυνο.</a:t>
            </a:r>
          </a:p>
          <a:p>
            <a:pPr eaLnBrk="1" fontAlgn="auto" hangingPunct="1">
              <a:spcAft>
                <a:spcPts val="0"/>
              </a:spcAft>
              <a:buFont typeface="Arial" pitchFamily="34" charset="0"/>
              <a:buNone/>
              <a:defRPr/>
            </a:pPr>
            <a:endParaRPr lang="el-GR" sz="3000" b="1" dirty="0"/>
          </a:p>
          <a:p>
            <a:pPr eaLnBrk="1" fontAlgn="auto" hangingPunct="1">
              <a:spcAft>
                <a:spcPts val="0"/>
              </a:spcAft>
              <a:buFont typeface="Arial" pitchFamily="34" charset="0"/>
              <a:buChar char="•"/>
              <a:defRPr/>
            </a:pPr>
            <a:endParaRPr lang="el-GR" sz="3000" b="1" dirty="0"/>
          </a:p>
        </p:txBody>
      </p:sp>
      <p:sp>
        <p:nvSpPr>
          <p:cNvPr id="4" name="6 - Θέση περιεχομένου"/>
          <p:cNvSpPr txBox="1">
            <a:spLocks/>
          </p:cNvSpPr>
          <p:nvPr/>
        </p:nvSpPr>
        <p:spPr>
          <a:xfrm>
            <a:off x="3851275" y="1989138"/>
            <a:ext cx="5051425" cy="4137025"/>
          </a:xfrm>
          <a:prstGeom prst="rect">
            <a:avLst/>
          </a:prstGeom>
          <a:ln>
            <a:solidFill>
              <a:srgbClr val="0070C0"/>
            </a:solidFill>
          </a:ln>
        </p:spPr>
        <p:txBody>
          <a:bodyPr>
            <a:normAutofit fontScale="62500" lnSpcReduction="20000"/>
          </a:bodyPr>
          <a:lstStyle/>
          <a:p>
            <a:pPr marL="342900" indent="-342900" fontAlgn="auto">
              <a:spcBef>
                <a:spcPct val="20000"/>
              </a:spcBef>
              <a:spcAft>
                <a:spcPts val="0"/>
              </a:spcAft>
              <a:defRPr/>
            </a:pPr>
            <a:r>
              <a:rPr lang="el-GR" sz="3800" b="1" dirty="0">
                <a:latin typeface="+mn-lt"/>
                <a:cs typeface="+mn-cs"/>
              </a:rPr>
              <a:t>Άρθρο 8</a:t>
            </a:r>
          </a:p>
          <a:p>
            <a:pPr marL="342900" indent="-342900" fontAlgn="auto">
              <a:spcBef>
                <a:spcPct val="20000"/>
              </a:spcBef>
              <a:spcAft>
                <a:spcPts val="0"/>
              </a:spcAft>
              <a:defRPr/>
            </a:pPr>
            <a:endParaRPr lang="el-GR" sz="3000" b="1" dirty="0">
              <a:latin typeface="+mn-lt"/>
              <a:cs typeface="+mn-cs"/>
            </a:endParaRPr>
          </a:p>
          <a:p>
            <a:pPr marL="342900" indent="-342900" fontAlgn="auto">
              <a:spcBef>
                <a:spcPct val="20000"/>
              </a:spcBef>
              <a:spcAft>
                <a:spcPts val="0"/>
              </a:spcAft>
              <a:buFont typeface="Arial" pitchFamily="34" charset="0"/>
              <a:buChar char="•"/>
              <a:defRPr/>
            </a:pPr>
            <a:r>
              <a:rPr lang="el-GR" sz="3000" dirty="0">
                <a:latin typeface="+mn-lt"/>
                <a:cs typeface="+mn-cs"/>
              </a:rPr>
              <a:t>Ο Νοσηλευτής οφείλει να παρέχει τις υπηρεσίες του </a:t>
            </a:r>
            <a:r>
              <a:rPr lang="el-GR" sz="3000" b="1" dirty="0">
                <a:latin typeface="+mn-lt"/>
                <a:cs typeface="+mn-cs"/>
              </a:rPr>
              <a:t>με αποκλειστικό γνώμονα το συμφέρον του ασθενή, στα πλαίσια και όρια </a:t>
            </a:r>
            <a:r>
              <a:rPr lang="el-GR" sz="3000" dirty="0">
                <a:latin typeface="+mn-lt"/>
                <a:cs typeface="+mn-cs"/>
              </a:rPr>
              <a:t>των καθηκόντων του, σύμφωνα με τα δεδομένα της νοσηλευτικής επιστήμης και τις διατάξεις που αφορούν την άσκηση του επαγγέλματος, αποφεύγοντας οποιαδήποτε μη ενδεδειγμένη ή πειραματική διαγνωστική ή θεραπευτική μέθοδο.</a:t>
            </a:r>
          </a:p>
          <a:p>
            <a:pPr marL="342900" indent="-342900" fontAlgn="auto">
              <a:spcBef>
                <a:spcPct val="20000"/>
              </a:spcBef>
              <a:spcAft>
                <a:spcPts val="0"/>
              </a:spcAft>
              <a:buFont typeface="Arial" pitchFamily="34" charset="0"/>
              <a:buChar char="•"/>
              <a:defRPr/>
            </a:pPr>
            <a:r>
              <a:rPr lang="el-GR" sz="3000" dirty="0">
                <a:latin typeface="+mn-lt"/>
                <a:cs typeface="+mn-cs"/>
              </a:rPr>
              <a:t>Για το σκοπό αυτό, ο Νοσηλευτής οφείλει να </a:t>
            </a:r>
            <a:r>
              <a:rPr lang="el-GR" sz="3000" b="1" dirty="0">
                <a:latin typeface="+mn-lt"/>
                <a:cs typeface="+mn-cs"/>
              </a:rPr>
              <a:t>ενημερώνεται και να βελτιώνει τις δεξιότητές του στα πλαίσια της συνεχιζόμενης </a:t>
            </a:r>
            <a:r>
              <a:rPr lang="el-GR" sz="3000" dirty="0">
                <a:latin typeface="+mn-lt"/>
                <a:cs typeface="+mn-cs"/>
              </a:rPr>
              <a:t>εκπαίδευσης.</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7" name="6 - Θέση περιεχομένου"/>
          <p:cNvSpPr>
            <a:spLocks noGrp="1"/>
          </p:cNvSpPr>
          <p:nvPr>
            <p:ph idx="1"/>
          </p:nvPr>
        </p:nvSpPr>
        <p:spPr>
          <a:xfrm>
            <a:off x="323850" y="1989138"/>
            <a:ext cx="4248150" cy="4137025"/>
          </a:xfrm>
          <a:ln>
            <a:solidFill>
              <a:srgbClr val="0070C0"/>
            </a:solidFill>
          </a:ln>
        </p:spPr>
        <p:txBody>
          <a:bodyPr rtlCol="0">
            <a:normAutofit fontScale="85000" lnSpcReduction="20000"/>
          </a:bodyPr>
          <a:lstStyle/>
          <a:p>
            <a:pPr eaLnBrk="1" fontAlgn="auto" hangingPunct="1">
              <a:lnSpc>
                <a:spcPct val="90000"/>
              </a:lnSpc>
              <a:spcAft>
                <a:spcPts val="0"/>
              </a:spcAft>
              <a:buFont typeface="Arial" pitchFamily="34" charset="0"/>
              <a:buNone/>
              <a:defRPr/>
            </a:pPr>
            <a:r>
              <a:rPr lang="el-GR" sz="2600" b="1" dirty="0"/>
              <a:t>Άρθρο 9</a:t>
            </a:r>
          </a:p>
          <a:p>
            <a:pPr eaLnBrk="1" fontAlgn="auto" hangingPunct="1">
              <a:lnSpc>
                <a:spcPct val="90000"/>
              </a:lnSpc>
              <a:spcAft>
                <a:spcPts val="0"/>
              </a:spcAft>
              <a:buFont typeface="Arial" pitchFamily="34" charset="0"/>
              <a:buNone/>
              <a:defRPr/>
            </a:pPr>
            <a:endParaRPr lang="el-GR" sz="2600" b="1" dirty="0"/>
          </a:p>
          <a:p>
            <a:pPr eaLnBrk="1" fontAlgn="auto" hangingPunct="1">
              <a:lnSpc>
                <a:spcPct val="90000"/>
              </a:lnSpc>
              <a:spcAft>
                <a:spcPts val="0"/>
              </a:spcAft>
              <a:buFont typeface="Arial" pitchFamily="34" charset="0"/>
              <a:buChar char="•"/>
              <a:defRPr/>
            </a:pPr>
            <a:r>
              <a:rPr lang="el-GR" sz="2600" dirty="0"/>
              <a:t>Ο Νοσηλευτής οφείλει να παρέχει τη συνδρομή του στον ασθενή με κάθε θεμιτό μέσο και </a:t>
            </a:r>
            <a:r>
              <a:rPr lang="el-GR" sz="2600" b="1" dirty="0"/>
              <a:t>να τον προστατεύει από οποιαδήποτε βλάβη ή κίνδυνο στο χώρο παροχής των </a:t>
            </a:r>
            <a:r>
              <a:rPr lang="el-GR" sz="2600" dirty="0"/>
              <a:t>υπηρεσιών του, δημιουργώντας ένα ασφαλές περιβάλλον.</a:t>
            </a:r>
          </a:p>
          <a:p>
            <a:pPr eaLnBrk="1" fontAlgn="auto" hangingPunct="1">
              <a:lnSpc>
                <a:spcPct val="90000"/>
              </a:lnSpc>
              <a:spcAft>
                <a:spcPts val="0"/>
              </a:spcAft>
              <a:buFont typeface="Arial" pitchFamily="34" charset="0"/>
              <a:buChar char="•"/>
              <a:defRPr/>
            </a:pPr>
            <a:r>
              <a:rPr lang="el-GR" sz="2600" dirty="0"/>
              <a:t>Οφείλει επίσης να διαφυλάττει </a:t>
            </a:r>
            <a:r>
              <a:rPr lang="el-GR" sz="2600" b="1" dirty="0"/>
              <a:t>τα ατομικά δικαιώματα του ασθενή και να αποτρέπει με </a:t>
            </a:r>
            <a:r>
              <a:rPr lang="el-GR" sz="2600" dirty="0"/>
              <a:t>κάθε δυνατό μέσο οποιαδήποτε μορφή παραβίασής τους.</a:t>
            </a:r>
          </a:p>
          <a:p>
            <a:pPr eaLnBrk="1" fontAlgn="auto" hangingPunct="1">
              <a:lnSpc>
                <a:spcPct val="90000"/>
              </a:lnSpc>
              <a:spcAft>
                <a:spcPts val="0"/>
              </a:spcAft>
              <a:buFont typeface="Arial" pitchFamily="34" charset="0"/>
              <a:buChar char="•"/>
              <a:defRPr/>
            </a:pPr>
            <a:endParaRPr lang="el-GR" sz="2600" b="1" dirty="0"/>
          </a:p>
        </p:txBody>
      </p:sp>
      <p:sp>
        <p:nvSpPr>
          <p:cNvPr id="4" name="6 - Θέση περιεχομένου"/>
          <p:cNvSpPr txBox="1">
            <a:spLocks/>
          </p:cNvSpPr>
          <p:nvPr/>
        </p:nvSpPr>
        <p:spPr>
          <a:xfrm>
            <a:off x="5076825" y="1989138"/>
            <a:ext cx="3754438" cy="4208462"/>
          </a:xfrm>
          <a:prstGeom prst="rect">
            <a:avLst/>
          </a:prstGeom>
          <a:ln>
            <a:solidFill>
              <a:srgbClr val="0070C0"/>
            </a:solidFill>
          </a:ln>
        </p:spPr>
        <p:txBody>
          <a:bodyPr>
            <a:normAutofit fontScale="77500" lnSpcReduction="20000"/>
          </a:bodyPr>
          <a:lstStyle/>
          <a:p>
            <a:pPr marL="342900" indent="-342900" fontAlgn="auto">
              <a:spcBef>
                <a:spcPct val="20000"/>
              </a:spcBef>
              <a:spcAft>
                <a:spcPts val="0"/>
              </a:spcAft>
              <a:defRPr/>
            </a:pPr>
            <a:r>
              <a:rPr lang="el-GR" sz="2600" b="1" dirty="0">
                <a:latin typeface="+mn-lt"/>
                <a:cs typeface="+mn-cs"/>
              </a:rPr>
              <a:t>Άρθρο 10</a:t>
            </a:r>
          </a:p>
          <a:p>
            <a:pPr marL="342900" indent="-342900" fontAlgn="auto">
              <a:spcBef>
                <a:spcPct val="20000"/>
              </a:spcBef>
              <a:spcAft>
                <a:spcPts val="0"/>
              </a:spcAft>
              <a:defRPr/>
            </a:pPr>
            <a:endParaRPr lang="el-GR" sz="2600" b="1" dirty="0">
              <a:latin typeface="+mn-lt"/>
              <a:cs typeface="+mn-cs"/>
            </a:endParaRPr>
          </a:p>
          <a:p>
            <a:pPr marL="342900" indent="-342900" fontAlgn="auto">
              <a:spcBef>
                <a:spcPct val="20000"/>
              </a:spcBef>
              <a:spcAft>
                <a:spcPts val="0"/>
              </a:spcAft>
              <a:buFont typeface="Arial" pitchFamily="34" charset="0"/>
              <a:buChar char="•"/>
              <a:defRPr/>
            </a:pPr>
            <a:r>
              <a:rPr lang="el-GR" sz="2600" dirty="0">
                <a:latin typeface="+mn-lt"/>
                <a:cs typeface="+mn-cs"/>
              </a:rPr>
              <a:t>Ο Νοσηλευτής, σεβόμενος την προσωπικότητα του ασθενή, πρέπει </a:t>
            </a:r>
            <a:r>
              <a:rPr lang="el-GR" sz="2600" b="1" dirty="0">
                <a:latin typeface="+mn-lt"/>
                <a:cs typeface="+mn-cs"/>
              </a:rPr>
              <a:t>να παρέχει τη συνδρομή του για την ορθή ενημέρωση του ασθενή αναφορικά </a:t>
            </a:r>
            <a:r>
              <a:rPr lang="el-GR" sz="2600" dirty="0">
                <a:latin typeface="+mn-lt"/>
                <a:cs typeface="+mn-cs"/>
              </a:rPr>
              <a:t>με την πρόγνωση, τη διάγνωση, τη θεραπεία, τους ενδεχόμενους κινδύνους και τα οφέλη, </a:t>
            </a:r>
            <a:r>
              <a:rPr lang="el-GR" sz="2600" b="1" dirty="0">
                <a:latin typeface="+mn-lt"/>
                <a:cs typeface="+mn-cs"/>
              </a:rPr>
              <a:t>πριν από τη διενέργεια κάθε νοσηλευτικής </a:t>
            </a:r>
            <a:r>
              <a:rPr lang="el-GR" sz="2600" dirty="0">
                <a:latin typeface="+mn-lt"/>
                <a:cs typeface="+mn-cs"/>
              </a:rPr>
              <a:t>ή ιατρικής πράξης.</a:t>
            </a:r>
          </a:p>
          <a:p>
            <a:pPr marL="342900" indent="-342900" fontAlgn="auto">
              <a:spcBef>
                <a:spcPct val="20000"/>
              </a:spcBef>
              <a:spcAft>
                <a:spcPts val="0"/>
              </a:spcAft>
              <a:buFont typeface="Arial" pitchFamily="34" charset="0"/>
              <a:buChar char="•"/>
              <a:defRPr/>
            </a:pPr>
            <a:endParaRPr lang="el-GR" sz="2600" b="1" dirty="0">
              <a:latin typeface="+mn-lt"/>
              <a:cs typeface="+mn-cs"/>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46082" name="6 - Θέση περιεχομένου"/>
          <p:cNvSpPr>
            <a:spLocks noGrp="1"/>
          </p:cNvSpPr>
          <p:nvPr>
            <p:ph idx="1"/>
          </p:nvPr>
        </p:nvSpPr>
        <p:spPr>
          <a:xfrm>
            <a:off x="457200" y="1989138"/>
            <a:ext cx="3538538" cy="4464050"/>
          </a:xfrm>
          <a:ln>
            <a:solidFill>
              <a:srgbClr val="0070C0"/>
            </a:solidFill>
          </a:ln>
        </p:spPr>
        <p:txBody>
          <a:bodyPr/>
          <a:lstStyle/>
          <a:p>
            <a:pPr eaLnBrk="1" hangingPunct="1">
              <a:buFont typeface="Arial" charset="0"/>
              <a:buNone/>
            </a:pPr>
            <a:r>
              <a:rPr lang="el-GR" sz="2000" b="1" smtClean="0"/>
              <a:t>Άρθρο 11</a:t>
            </a:r>
          </a:p>
          <a:p>
            <a:pPr eaLnBrk="1" hangingPunct="1">
              <a:buFont typeface="Arial" charset="0"/>
              <a:buNone/>
            </a:pPr>
            <a:endParaRPr lang="el-GR" sz="2000" b="1" smtClean="0"/>
          </a:p>
          <a:p>
            <a:pPr eaLnBrk="1" hangingPunct="1"/>
            <a:r>
              <a:rPr lang="el-GR" sz="2000" smtClean="0"/>
              <a:t>Ο Νοσηλευτής οφείλει </a:t>
            </a:r>
            <a:r>
              <a:rPr lang="el-GR" sz="2000" b="1" smtClean="0"/>
              <a:t>απεριόριστο σεβασμό στην ιδιωτική ζωή του ασθενή και απέχει από κάθε πράξη </a:t>
            </a:r>
            <a:r>
              <a:rPr lang="el-GR" sz="2000" smtClean="0"/>
              <a:t>ή παράλειψη που είναι δυνατό να βλάψει τον απόρρητο χαρακτήρα των κάθε είδους πληροφοριών των οποίων λαμβάνει γνώση κατά την άσκηση των καθηκόντων του.</a:t>
            </a:r>
          </a:p>
          <a:p>
            <a:pPr eaLnBrk="1" hangingPunct="1"/>
            <a:endParaRPr lang="el-GR" sz="2000" b="1" smtClean="0"/>
          </a:p>
        </p:txBody>
      </p:sp>
      <p:sp>
        <p:nvSpPr>
          <p:cNvPr id="4" name="6 - Θέση περιεχομένου"/>
          <p:cNvSpPr txBox="1">
            <a:spLocks/>
          </p:cNvSpPr>
          <p:nvPr/>
        </p:nvSpPr>
        <p:spPr>
          <a:xfrm>
            <a:off x="4284663" y="1989138"/>
            <a:ext cx="4679950" cy="4464050"/>
          </a:xfrm>
          <a:prstGeom prst="rect">
            <a:avLst/>
          </a:prstGeom>
          <a:ln>
            <a:solidFill>
              <a:srgbClr val="0070C0"/>
            </a:solidFill>
          </a:ln>
        </p:spPr>
        <p:txBody>
          <a:bodyPr>
            <a:normAutofit fontScale="85000" lnSpcReduction="20000"/>
          </a:bodyPr>
          <a:lstStyle/>
          <a:p>
            <a:pPr marL="342900" indent="-342900" fontAlgn="auto">
              <a:spcBef>
                <a:spcPct val="20000"/>
              </a:spcBef>
              <a:spcAft>
                <a:spcPts val="0"/>
              </a:spcAft>
              <a:defRPr/>
            </a:pPr>
            <a:r>
              <a:rPr lang="el-GR" sz="2600" b="1" dirty="0">
                <a:latin typeface="+mn-lt"/>
                <a:cs typeface="+mn-cs"/>
              </a:rPr>
              <a:t>Άρθρο 12</a:t>
            </a:r>
          </a:p>
          <a:p>
            <a:pPr marL="342900" indent="-342900" fontAlgn="auto">
              <a:spcBef>
                <a:spcPct val="20000"/>
              </a:spcBef>
              <a:spcAft>
                <a:spcPts val="0"/>
              </a:spcAft>
              <a:defRPr/>
            </a:pPr>
            <a:r>
              <a:rPr lang="el-GR" sz="2600" b="1" dirty="0">
                <a:latin typeface="+mn-lt"/>
                <a:cs typeface="+mn-cs"/>
              </a:rPr>
              <a:t> </a:t>
            </a:r>
          </a:p>
          <a:p>
            <a:pPr marL="342900" indent="-342900" fontAlgn="auto">
              <a:spcBef>
                <a:spcPct val="20000"/>
              </a:spcBef>
              <a:spcAft>
                <a:spcPts val="0"/>
              </a:spcAft>
              <a:buFont typeface="Arial" pitchFamily="34" charset="0"/>
              <a:buChar char="•"/>
              <a:defRPr/>
            </a:pPr>
            <a:r>
              <a:rPr lang="el-GR" sz="2600" dirty="0">
                <a:latin typeface="+mn-lt"/>
                <a:cs typeface="+mn-cs"/>
              </a:rPr>
              <a:t>Ο Νοσηλευτής </a:t>
            </a:r>
            <a:r>
              <a:rPr lang="el-GR" sz="2600" b="1" dirty="0">
                <a:latin typeface="+mn-lt"/>
                <a:cs typeface="+mn-cs"/>
              </a:rPr>
              <a:t>οφείλει να διατηρεί άριστες σχέσεις με τους συναδέλφους Νοσηλευτές</a:t>
            </a:r>
            <a:r>
              <a:rPr lang="el-GR" sz="2600" dirty="0">
                <a:latin typeface="+mn-lt"/>
                <a:cs typeface="+mn-cs"/>
              </a:rPr>
              <a:t>, τους ιατρούς και το λοιπό προσωπικό κατά την εκτέλεση των καθηκόντων του, παραμερίζοντας κάθε διαφορά με γνώμονα το συμφέρον του ασθενή και την εύρυθμη λειτουργία του φορέα παροχής υπηρεσιών. Οφείλει να σέβεται και να τιμά τους συναδέλφους Νοσηλευτές κάθε βαθμίδος, εκπαίδευσης, ή ειδίκευσης, τηρώντας την ιεραρχία.</a:t>
            </a:r>
          </a:p>
          <a:p>
            <a:pPr marL="342900" indent="-342900" fontAlgn="auto">
              <a:spcBef>
                <a:spcPct val="20000"/>
              </a:spcBef>
              <a:spcAft>
                <a:spcPts val="0"/>
              </a:spcAft>
              <a:buFont typeface="Arial" pitchFamily="34" charset="0"/>
              <a:buChar char="•"/>
              <a:defRPr/>
            </a:pPr>
            <a:endParaRPr lang="el-GR" sz="2600" dirty="0">
              <a:latin typeface="+mn-lt"/>
              <a:cs typeface="+mn-cs"/>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7" name="6 - Θέση περιεχομένου"/>
          <p:cNvSpPr>
            <a:spLocks noGrp="1"/>
          </p:cNvSpPr>
          <p:nvPr>
            <p:ph idx="1"/>
          </p:nvPr>
        </p:nvSpPr>
        <p:spPr>
          <a:xfrm>
            <a:off x="457200" y="1989138"/>
            <a:ext cx="4043363" cy="4137025"/>
          </a:xfrm>
          <a:ln>
            <a:solidFill>
              <a:srgbClr val="0070C0"/>
            </a:solidFill>
          </a:ln>
        </p:spPr>
        <p:txBody>
          <a:bodyPr rtlCol="0">
            <a:normAutofit fontScale="85000" lnSpcReduction="10000"/>
          </a:bodyPr>
          <a:lstStyle/>
          <a:p>
            <a:pPr eaLnBrk="1" fontAlgn="auto" hangingPunct="1">
              <a:spcAft>
                <a:spcPts val="0"/>
              </a:spcAft>
              <a:buFont typeface="Arial" pitchFamily="34" charset="0"/>
              <a:buNone/>
              <a:defRPr/>
            </a:pPr>
            <a:r>
              <a:rPr lang="el-GR" sz="2800" b="1" dirty="0"/>
              <a:t>Άρθρο 13</a:t>
            </a:r>
          </a:p>
          <a:p>
            <a:pPr eaLnBrk="1" fontAlgn="auto" hangingPunct="1">
              <a:spcAft>
                <a:spcPts val="0"/>
              </a:spcAft>
              <a:buFont typeface="Arial" pitchFamily="34" charset="0"/>
              <a:buChar char="•"/>
              <a:defRPr/>
            </a:pPr>
            <a:endParaRPr lang="el-GR" sz="2600" b="1" dirty="0"/>
          </a:p>
          <a:p>
            <a:pPr eaLnBrk="1" fontAlgn="auto" hangingPunct="1">
              <a:spcAft>
                <a:spcPts val="0"/>
              </a:spcAft>
              <a:buFont typeface="Arial" pitchFamily="34" charset="0"/>
              <a:buChar char="•"/>
              <a:defRPr/>
            </a:pPr>
            <a:r>
              <a:rPr lang="el-GR" sz="2600" dirty="0"/>
              <a:t>Ο Νοσηλευτής οφείλει να </a:t>
            </a:r>
            <a:r>
              <a:rPr lang="el-GR" sz="2600" b="1" dirty="0"/>
              <a:t>σέβεται και να συνεργάζεται αρμονικά με τους </a:t>
            </a:r>
            <a:r>
              <a:rPr lang="el-GR" sz="2600" dirty="0"/>
              <a:t>ιατρούς, ακολουθώντας με ακρίβεια τις ιατρικές οδηγίες, διατηρώντας συγχρόνως την επιστημονική του ανεξαρτησία και την ιδιότητά του ως ισότιμου μέλους της θεραπευτικής ομάδας</a:t>
            </a:r>
            <a:r>
              <a:rPr lang="el-GR" sz="2600" b="1" dirty="0"/>
              <a:t>.</a:t>
            </a:r>
          </a:p>
        </p:txBody>
      </p:sp>
      <p:sp>
        <p:nvSpPr>
          <p:cNvPr id="6" name="6 - Θέση περιεχομένου"/>
          <p:cNvSpPr txBox="1">
            <a:spLocks/>
          </p:cNvSpPr>
          <p:nvPr/>
        </p:nvSpPr>
        <p:spPr>
          <a:xfrm>
            <a:off x="4716463" y="1989138"/>
            <a:ext cx="4041775" cy="4103687"/>
          </a:xfrm>
          <a:prstGeom prst="rect">
            <a:avLst/>
          </a:prstGeom>
          <a:ln>
            <a:solidFill>
              <a:srgbClr val="0070C0"/>
            </a:solidFill>
          </a:ln>
        </p:spPr>
        <p:txBody>
          <a:bodyPr>
            <a:normAutofit/>
          </a:bodyPr>
          <a:lstStyle/>
          <a:p>
            <a:pPr marL="342900" indent="-342900" fontAlgn="auto">
              <a:spcBef>
                <a:spcPct val="20000"/>
              </a:spcBef>
              <a:spcAft>
                <a:spcPts val="0"/>
              </a:spcAft>
              <a:defRPr/>
            </a:pPr>
            <a:r>
              <a:rPr lang="el-GR" sz="2400" b="1" dirty="0">
                <a:latin typeface="+mn-lt"/>
                <a:cs typeface="+mn-cs"/>
              </a:rPr>
              <a:t>Άρθρο 14</a:t>
            </a:r>
          </a:p>
          <a:p>
            <a:pPr marL="342900" indent="-342900" fontAlgn="auto">
              <a:spcBef>
                <a:spcPct val="20000"/>
              </a:spcBef>
              <a:spcAft>
                <a:spcPts val="0"/>
              </a:spcAft>
              <a:defRPr/>
            </a:pPr>
            <a:endParaRPr lang="el-GR" b="1" dirty="0">
              <a:latin typeface="+mn-lt"/>
              <a:cs typeface="+mn-cs"/>
            </a:endParaRPr>
          </a:p>
          <a:p>
            <a:pPr marL="342900" indent="-342900" fontAlgn="auto">
              <a:spcBef>
                <a:spcPct val="20000"/>
              </a:spcBef>
              <a:spcAft>
                <a:spcPts val="0"/>
              </a:spcAft>
              <a:buFont typeface="Arial" pitchFamily="34" charset="0"/>
              <a:buChar char="•"/>
              <a:defRPr/>
            </a:pPr>
            <a:r>
              <a:rPr lang="el-GR" sz="2400" b="1" dirty="0">
                <a:latin typeface="+mn-lt"/>
                <a:cs typeface="+mn-cs"/>
              </a:rPr>
              <a:t>Απαγορεύεται στο Νοσηλευτή να προβαίνει σε επικρίσεις ή αποδοκιμασίες </a:t>
            </a:r>
            <a:r>
              <a:rPr lang="el-GR" sz="2400" dirty="0">
                <a:latin typeface="+mn-lt"/>
                <a:cs typeface="+mn-cs"/>
              </a:rPr>
              <a:t>του έργου των συναδέλφων του, των ιατρών και του λοιπού προσωπικού.</a:t>
            </a:r>
          </a:p>
          <a:p>
            <a:pPr marL="342900" indent="-342900" fontAlgn="auto">
              <a:spcBef>
                <a:spcPct val="20000"/>
              </a:spcBef>
              <a:spcAft>
                <a:spcPts val="0"/>
              </a:spcAft>
              <a:buFont typeface="Arial" pitchFamily="34" charset="0"/>
              <a:buChar char="•"/>
              <a:defRPr/>
            </a:pPr>
            <a:endParaRPr lang="el-GR" sz="2400" dirty="0">
              <a:latin typeface="+mn-lt"/>
              <a:cs typeface="+mn-cs"/>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0825" y="2276475"/>
            <a:ext cx="8353425" cy="1584325"/>
          </a:xfrm>
        </p:spPr>
        <p:style>
          <a:lnRef idx="1">
            <a:schemeClr val="accent3"/>
          </a:lnRef>
          <a:fillRef idx="2">
            <a:schemeClr val="accent3"/>
          </a:fillRef>
          <a:effectRef idx="1">
            <a:schemeClr val="accent3"/>
          </a:effectRef>
          <a:fontRef idx="minor">
            <a:schemeClr val="dk1"/>
          </a:fontRef>
        </p:style>
        <p:txBody>
          <a:bodyPr>
            <a:normAutofit fontScale="92500"/>
          </a:bodyPr>
          <a:lstStyle/>
          <a:p>
            <a:pPr>
              <a:buFont typeface="Arial" charset="0"/>
              <a:buNone/>
              <a:defRPr/>
            </a:pPr>
            <a:r>
              <a:rPr lang="el-GR" sz="2400" b="1" dirty="0"/>
              <a:t>Ωφελιμιστική:		</a:t>
            </a:r>
            <a:r>
              <a:rPr lang="el-GR" sz="2400" dirty="0"/>
              <a:t>	</a:t>
            </a:r>
          </a:p>
          <a:p>
            <a:pPr>
              <a:defRPr/>
            </a:pPr>
            <a:r>
              <a:rPr lang="el-GR" sz="2400" dirty="0"/>
              <a:t>Το ηθικό είναι εκείνο που παράγει τα καλύτερα αποτελεσμένα για το μεγαλύτερο αριθμό ατόμων.</a:t>
            </a:r>
          </a:p>
          <a:p>
            <a:pPr>
              <a:defRPr/>
            </a:pPr>
            <a:r>
              <a:rPr lang="el-GR" sz="2400" dirty="0"/>
              <a:t> Το σωστό ή λάθος μιας πράξης εξαρτάται από τις συνέπειες της</a:t>
            </a:r>
            <a:r>
              <a:rPr lang="en-US" sz="2400" dirty="0"/>
              <a:t>.</a:t>
            </a:r>
            <a:endParaRPr lang="el-GR" sz="2400" dirty="0"/>
          </a:p>
        </p:txBody>
      </p:sp>
      <p:sp>
        <p:nvSpPr>
          <p:cNvPr id="17410" name="7 - TextBox"/>
          <p:cNvSpPr txBox="1">
            <a:spLocks noChangeArrowheads="1"/>
          </p:cNvSpPr>
          <p:nvPr/>
        </p:nvSpPr>
        <p:spPr bwMode="auto">
          <a:xfrm>
            <a:off x="0" y="549275"/>
            <a:ext cx="6227763" cy="584200"/>
          </a:xfrm>
          <a:prstGeom prst="rect">
            <a:avLst/>
          </a:prstGeom>
          <a:solidFill>
            <a:srgbClr val="D3F40C"/>
          </a:solidFill>
          <a:ln w="9525">
            <a:noFill/>
            <a:miter lim="800000"/>
            <a:headEnd/>
            <a:tailEnd/>
          </a:ln>
        </p:spPr>
        <p:txBody>
          <a:bodyPr>
            <a:spAutoFit/>
          </a:bodyPr>
          <a:lstStyle/>
          <a:p>
            <a:r>
              <a:rPr lang="el-GR" sz="3200" b="1"/>
              <a:t>Θεωρίες περί ηθικής</a:t>
            </a:r>
          </a:p>
        </p:txBody>
      </p:sp>
      <p:sp>
        <p:nvSpPr>
          <p:cNvPr id="17411" name="5 - TextBox"/>
          <p:cNvSpPr txBox="1">
            <a:spLocks noChangeArrowheads="1"/>
          </p:cNvSpPr>
          <p:nvPr/>
        </p:nvSpPr>
        <p:spPr bwMode="auto">
          <a:xfrm>
            <a:off x="395288" y="1916113"/>
            <a:ext cx="8280400" cy="369887"/>
          </a:xfrm>
          <a:prstGeom prst="rect">
            <a:avLst/>
          </a:prstGeom>
          <a:noFill/>
          <a:ln w="9525">
            <a:noFill/>
            <a:miter lim="800000"/>
            <a:headEnd/>
            <a:tailEnd/>
          </a:ln>
        </p:spPr>
        <p:txBody>
          <a:bodyPr>
            <a:spAutoFit/>
          </a:bodyPr>
          <a:lstStyle/>
          <a:p>
            <a:r>
              <a:rPr lang="el-GR"/>
              <a:t>Δεν υπάρχουν ηθικά συστήματα που να αμφισβητηθεί η ορθότητα τους</a:t>
            </a:r>
          </a:p>
        </p:txBody>
      </p:sp>
      <p:sp>
        <p:nvSpPr>
          <p:cNvPr id="7" name="2 - Θέση περιεχομένου"/>
          <p:cNvSpPr txBox="1">
            <a:spLocks/>
          </p:cNvSpPr>
          <p:nvPr/>
        </p:nvSpPr>
        <p:spPr bwMode="auto">
          <a:xfrm>
            <a:off x="250825" y="4005263"/>
            <a:ext cx="8353425" cy="136842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342900" indent="-342900" eaLnBrk="0" hangingPunct="0">
              <a:spcBef>
                <a:spcPct val="20000"/>
              </a:spcBef>
              <a:defRPr/>
            </a:pPr>
            <a:r>
              <a:rPr lang="el-GR" sz="2400" b="1" dirty="0" err="1"/>
              <a:t>Δεοντοκρατική</a:t>
            </a:r>
            <a:r>
              <a:rPr lang="el-GR" sz="2400" b="1" dirty="0"/>
              <a:t>:  </a:t>
            </a:r>
          </a:p>
          <a:p>
            <a:pPr marL="342900" indent="-342900" eaLnBrk="0" hangingPunct="0">
              <a:spcBef>
                <a:spcPct val="20000"/>
              </a:spcBef>
              <a:buFont typeface="Arial" charset="0"/>
              <a:buChar char="•"/>
              <a:defRPr/>
            </a:pPr>
            <a:r>
              <a:rPr lang="el-GR" sz="2400" dirty="0"/>
              <a:t>Το ηθικό δεν πρέπει να κρίνεται εκ του αποτελέσματος, αλλά να βασίζεται στην τήρηση ορισμένων βασικών κανόνων που τίθενται εκ των προτέρων.</a:t>
            </a:r>
          </a:p>
          <a:p>
            <a:pPr marL="342900" indent="-342900" eaLnBrk="0" hangingPunct="0">
              <a:spcBef>
                <a:spcPct val="20000"/>
              </a:spcBef>
              <a:buFont typeface="Arial" charset="0"/>
              <a:buChar char="•"/>
              <a:defRPr/>
            </a:pPr>
            <a:r>
              <a:rPr lang="el-GR" sz="2400" dirty="0"/>
              <a:t>Μια πράξη είναι σωστή ή λανθασμένη ανεξάρτητα από τις συνέπειες της.</a:t>
            </a:r>
          </a:p>
        </p:txBody>
      </p:sp>
      <p:sp>
        <p:nvSpPr>
          <p:cNvPr id="8" name="2 - Θέση περιεχομένου"/>
          <p:cNvSpPr txBox="1">
            <a:spLocks/>
          </p:cNvSpPr>
          <p:nvPr/>
        </p:nvSpPr>
        <p:spPr bwMode="auto">
          <a:xfrm>
            <a:off x="250825" y="5516563"/>
            <a:ext cx="8353425" cy="110807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342900" indent="-342900" eaLnBrk="0" hangingPunct="0">
              <a:spcBef>
                <a:spcPct val="20000"/>
              </a:spcBef>
              <a:defRPr/>
            </a:pPr>
            <a:r>
              <a:rPr lang="el-GR" sz="2400" b="1" dirty="0"/>
              <a:t>Ηθικού εγωισμού:</a:t>
            </a:r>
          </a:p>
          <a:p>
            <a:pPr marL="342900" indent="-342900" eaLnBrk="0" hangingPunct="0">
              <a:spcBef>
                <a:spcPct val="20000"/>
              </a:spcBef>
              <a:buFont typeface="Arial" charset="0"/>
              <a:buChar char="•"/>
              <a:defRPr/>
            </a:pPr>
            <a:r>
              <a:rPr lang="el-GR" sz="2400" dirty="0"/>
              <a:t>Προσέγγιση που πρεσβεύει ότι οι ηθικά ορθές πράξεις είναι εκείνες που μεγιστοποιούν το ατομικό του συμφέρον.</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7" name="6 - Θέση περιεχομένου"/>
          <p:cNvSpPr>
            <a:spLocks noGrp="1"/>
          </p:cNvSpPr>
          <p:nvPr>
            <p:ph idx="1"/>
          </p:nvPr>
        </p:nvSpPr>
        <p:spPr>
          <a:xfrm>
            <a:off x="457200" y="1989138"/>
            <a:ext cx="3467100" cy="4392612"/>
          </a:xfrm>
          <a:ln>
            <a:solidFill>
              <a:srgbClr val="0070C0"/>
            </a:solidFill>
          </a:ln>
        </p:spPr>
        <p:txBody>
          <a:bodyPr rtlCol="0">
            <a:normAutofit fontScale="70000" lnSpcReduction="20000"/>
          </a:bodyPr>
          <a:lstStyle/>
          <a:p>
            <a:pPr eaLnBrk="1" fontAlgn="auto" hangingPunct="1">
              <a:spcAft>
                <a:spcPts val="0"/>
              </a:spcAft>
              <a:buFont typeface="Arial" pitchFamily="34" charset="0"/>
              <a:buNone/>
              <a:defRPr/>
            </a:pPr>
            <a:r>
              <a:rPr lang="el-GR" sz="3100" b="1" dirty="0"/>
              <a:t>Άρθρο 15</a:t>
            </a:r>
          </a:p>
          <a:p>
            <a:pPr eaLnBrk="1" fontAlgn="auto" hangingPunct="1">
              <a:spcAft>
                <a:spcPts val="0"/>
              </a:spcAft>
              <a:buFont typeface="Arial" pitchFamily="34" charset="0"/>
              <a:buNone/>
              <a:defRPr/>
            </a:pPr>
            <a:endParaRPr lang="el-GR" sz="2600" b="1" dirty="0"/>
          </a:p>
          <a:p>
            <a:pPr eaLnBrk="1" fontAlgn="auto" hangingPunct="1">
              <a:spcAft>
                <a:spcPts val="0"/>
              </a:spcAft>
              <a:buFont typeface="Arial" pitchFamily="34" charset="0"/>
              <a:buChar char="•"/>
              <a:defRPr/>
            </a:pPr>
            <a:r>
              <a:rPr lang="el-GR" sz="2900" dirty="0"/>
              <a:t>Ο Νοσηλευτής οφείλει να παρέχει τις υπηρεσίες του και τη συνδρομή του στις </a:t>
            </a:r>
            <a:r>
              <a:rPr lang="el-GR" sz="2900" b="1" dirty="0"/>
              <a:t>δημόσιες αρχές για την προαγωγή και διαφύλαξη της δημόσιας υγείας, τόσο </a:t>
            </a:r>
            <a:r>
              <a:rPr lang="el-GR" sz="2900" dirty="0"/>
              <a:t>στα πλαίσια της κοινοτικής νοσηλευτικής όσο και κατά την παροχή νοσηλευτικών υπηρεσιών γενικότερα, σύμφωνα με τους κανόνες της επιστήμης και τις κείμενες διατάξεις.</a:t>
            </a:r>
            <a:endParaRPr lang="el-GR" sz="2600" dirty="0"/>
          </a:p>
        </p:txBody>
      </p:sp>
      <p:sp>
        <p:nvSpPr>
          <p:cNvPr id="4" name="6 - Θέση περιεχομένου"/>
          <p:cNvSpPr txBox="1">
            <a:spLocks/>
          </p:cNvSpPr>
          <p:nvPr/>
        </p:nvSpPr>
        <p:spPr>
          <a:xfrm>
            <a:off x="4140200" y="1989138"/>
            <a:ext cx="4752975" cy="4392612"/>
          </a:xfrm>
          <a:prstGeom prst="rect">
            <a:avLst/>
          </a:prstGeom>
          <a:ln>
            <a:solidFill>
              <a:srgbClr val="0070C0"/>
            </a:solidFill>
          </a:ln>
        </p:spPr>
        <p:txBody>
          <a:bodyPr>
            <a:normAutofit fontScale="70000" lnSpcReduction="20000"/>
          </a:bodyPr>
          <a:lstStyle/>
          <a:p>
            <a:pPr marL="342900" indent="-342900" fontAlgn="auto">
              <a:spcBef>
                <a:spcPct val="20000"/>
              </a:spcBef>
              <a:spcAft>
                <a:spcPts val="0"/>
              </a:spcAft>
              <a:defRPr/>
            </a:pPr>
            <a:r>
              <a:rPr lang="el-GR" sz="3100" b="1" dirty="0">
                <a:latin typeface="+mn-lt"/>
                <a:cs typeface="+mn-cs"/>
              </a:rPr>
              <a:t>Άρθρο 16</a:t>
            </a:r>
          </a:p>
          <a:p>
            <a:pPr marL="342900" indent="-342900" fontAlgn="auto">
              <a:spcBef>
                <a:spcPct val="20000"/>
              </a:spcBef>
              <a:spcAft>
                <a:spcPts val="0"/>
              </a:spcAft>
              <a:defRPr/>
            </a:pPr>
            <a:endParaRPr lang="el-GR" sz="2600" b="1" dirty="0">
              <a:latin typeface="+mn-lt"/>
              <a:cs typeface="+mn-cs"/>
            </a:endParaRPr>
          </a:p>
          <a:p>
            <a:pPr marL="342900" indent="-342900" fontAlgn="auto">
              <a:spcBef>
                <a:spcPct val="20000"/>
              </a:spcBef>
              <a:spcAft>
                <a:spcPts val="0"/>
              </a:spcAft>
              <a:buFont typeface="Arial" pitchFamily="34" charset="0"/>
              <a:buChar char="•"/>
              <a:defRPr/>
            </a:pPr>
            <a:r>
              <a:rPr lang="el-GR" sz="2600" dirty="0">
                <a:latin typeface="+mn-lt"/>
                <a:cs typeface="+mn-cs"/>
              </a:rPr>
              <a:t>Ο Νοσηλευτής που ασχολείται με την έρευνα οφείλει να τηρεί </a:t>
            </a:r>
            <a:r>
              <a:rPr lang="el-GR" sz="2600" b="1" dirty="0">
                <a:latin typeface="+mn-lt"/>
                <a:cs typeface="+mn-cs"/>
              </a:rPr>
              <a:t>τις γενικές αρχές ηθικής και δεοντολογίας κατά την διενέργεια κάθε επιδημιολογικής, κλινικής </a:t>
            </a:r>
            <a:r>
              <a:rPr lang="el-GR" sz="2600" dirty="0">
                <a:latin typeface="+mn-lt"/>
                <a:cs typeface="+mn-cs"/>
              </a:rPr>
              <a:t>ή άλλης έρευνας, όπως αυτές ορίζονται στους διεθνείς κώδικες και διατυπώνονται ειδικότερα από την αρμόδια επιτροπή ηθικής και δεοντολογίας. Επίσης οφείλει να λαμβάνει ιδιαίτερη μέριμνα για το σεβασμό των ατομικών δικαιωμάτων των ατόμων που συμμετέχουν με τη συναίνεσή τους σε επιστημονική έρευνα, για την επιστημονική ακρίβεια των αποτελεσμάτων της έρευνας και για την τήρηση του νοσηλευτικού απορρήτου.</a:t>
            </a:r>
          </a:p>
          <a:p>
            <a:pPr marL="342900" indent="-342900" fontAlgn="auto">
              <a:spcBef>
                <a:spcPct val="20000"/>
              </a:spcBef>
              <a:spcAft>
                <a:spcPts val="0"/>
              </a:spcAft>
              <a:buFont typeface="Arial" pitchFamily="34" charset="0"/>
              <a:buChar char="•"/>
              <a:defRPr/>
            </a:pPr>
            <a:endParaRPr lang="el-GR" sz="2600" b="1" dirty="0">
              <a:latin typeface="+mn-lt"/>
              <a:cs typeface="+mn-cs"/>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49154" name="6 - Θέση περιεχομένου"/>
          <p:cNvSpPr>
            <a:spLocks noGrp="1"/>
          </p:cNvSpPr>
          <p:nvPr>
            <p:ph idx="1"/>
          </p:nvPr>
        </p:nvSpPr>
        <p:spPr>
          <a:xfrm>
            <a:off x="457200" y="1989138"/>
            <a:ext cx="2962275" cy="4392612"/>
          </a:xfrm>
          <a:ln>
            <a:solidFill>
              <a:srgbClr val="0070C0"/>
            </a:solidFill>
          </a:ln>
        </p:spPr>
        <p:txBody>
          <a:bodyPr/>
          <a:lstStyle/>
          <a:p>
            <a:pPr eaLnBrk="1" hangingPunct="1">
              <a:lnSpc>
                <a:spcPct val="80000"/>
              </a:lnSpc>
              <a:buFont typeface="Arial" charset="0"/>
              <a:buNone/>
            </a:pPr>
            <a:r>
              <a:rPr lang="el-GR" sz="2000" b="1" smtClean="0"/>
              <a:t>Άρθρο 17</a:t>
            </a:r>
          </a:p>
          <a:p>
            <a:pPr eaLnBrk="1" hangingPunct="1">
              <a:lnSpc>
                <a:spcPct val="80000"/>
              </a:lnSpc>
              <a:buFont typeface="Arial" charset="0"/>
              <a:buNone/>
            </a:pPr>
            <a:endParaRPr lang="el-GR" sz="2000" b="1" smtClean="0"/>
          </a:p>
          <a:p>
            <a:pPr eaLnBrk="1" hangingPunct="1">
              <a:lnSpc>
                <a:spcPct val="80000"/>
              </a:lnSpc>
            </a:pPr>
            <a:r>
              <a:rPr lang="el-GR" sz="2000" smtClean="0"/>
              <a:t>Ο Νοσηλευτής </a:t>
            </a:r>
            <a:r>
              <a:rPr lang="el-GR" sz="2000" b="1" smtClean="0"/>
              <a:t>δεν μπορεί να συνδυάζει την έρευνα με τις νοσηλευτικές φροντίδες </a:t>
            </a:r>
            <a:r>
              <a:rPr lang="el-GR" sz="2000" smtClean="0"/>
              <a:t>εκτός της περίπτωσης που αυτή η έρευνα μπορεί να προσφέρει διαγνωστικά ή θεραπευτικά στον ασθενή.</a:t>
            </a:r>
          </a:p>
          <a:p>
            <a:pPr eaLnBrk="1" hangingPunct="1">
              <a:lnSpc>
                <a:spcPct val="80000"/>
              </a:lnSpc>
            </a:pPr>
            <a:endParaRPr lang="el-GR" sz="2000" b="1" smtClean="0"/>
          </a:p>
        </p:txBody>
      </p:sp>
      <p:sp>
        <p:nvSpPr>
          <p:cNvPr id="4" name="6 - Θέση περιεχομένου"/>
          <p:cNvSpPr txBox="1">
            <a:spLocks/>
          </p:cNvSpPr>
          <p:nvPr/>
        </p:nvSpPr>
        <p:spPr>
          <a:xfrm>
            <a:off x="3563938" y="1989138"/>
            <a:ext cx="5194300" cy="4392612"/>
          </a:xfrm>
          <a:prstGeom prst="rect">
            <a:avLst/>
          </a:prstGeom>
          <a:ln>
            <a:solidFill>
              <a:srgbClr val="0070C0"/>
            </a:solidFill>
          </a:ln>
        </p:spPr>
        <p:txBody>
          <a:bodyPr>
            <a:normAutofit fontScale="85000" lnSpcReduction="20000"/>
          </a:bodyPr>
          <a:lstStyle/>
          <a:p>
            <a:pPr marL="342900" indent="-342900" fontAlgn="auto">
              <a:spcBef>
                <a:spcPct val="20000"/>
              </a:spcBef>
              <a:spcAft>
                <a:spcPts val="0"/>
              </a:spcAft>
              <a:defRPr/>
            </a:pPr>
            <a:r>
              <a:rPr lang="el-GR" sz="2400" b="1" dirty="0">
                <a:latin typeface="+mn-lt"/>
                <a:cs typeface="+mn-cs"/>
              </a:rPr>
              <a:t>Άρθρο 18</a:t>
            </a:r>
          </a:p>
          <a:p>
            <a:pPr marL="342900" indent="-342900" fontAlgn="auto">
              <a:spcBef>
                <a:spcPct val="20000"/>
              </a:spcBef>
              <a:spcAft>
                <a:spcPts val="0"/>
              </a:spcAft>
              <a:defRPr/>
            </a:pPr>
            <a:endParaRPr lang="el-GR" sz="2400" b="1" dirty="0">
              <a:latin typeface="+mn-lt"/>
              <a:cs typeface="+mn-cs"/>
            </a:endParaRPr>
          </a:p>
          <a:p>
            <a:pPr marL="342900" indent="-342900" fontAlgn="auto">
              <a:spcBef>
                <a:spcPct val="20000"/>
              </a:spcBef>
              <a:spcAft>
                <a:spcPts val="0"/>
              </a:spcAft>
              <a:buFont typeface="Arial" pitchFamily="34" charset="0"/>
              <a:buChar char="•"/>
              <a:defRPr/>
            </a:pPr>
            <a:r>
              <a:rPr lang="el-GR" sz="2400" dirty="0">
                <a:latin typeface="+mn-lt"/>
                <a:cs typeface="+mn-cs"/>
              </a:rPr>
              <a:t>Η παροχή νοσηλευτικών φροντίδων απαιτεί, σε όλες τις περιστάσεις, το σεβασμό της ζωής, της αξιοπρέπειας και της ελεύθερης επιλογής του ασθενή. Σε περίπτωση ανίατης ασθένειας που βρίσκεται </a:t>
            </a:r>
            <a:r>
              <a:rPr lang="el-GR" sz="2400" b="1" dirty="0">
                <a:latin typeface="+mn-lt"/>
                <a:cs typeface="+mn-cs"/>
              </a:rPr>
              <a:t>στο τελικό στάδιο μπορεί η νοσηλευτική φροντίδα να περιοριστεί στην ανακούφιση του φυσικού και ηθικού πόνου του ασθενή</a:t>
            </a:r>
            <a:r>
              <a:rPr lang="el-GR" sz="2400" dirty="0">
                <a:latin typeface="+mn-lt"/>
                <a:cs typeface="+mn-cs"/>
              </a:rPr>
              <a:t>, παρέχοντάς του την κατάλληλη υποστήριξη και διατηρώντας, κατά το δυνατόν την ποιότητα της ζωής του. Αποτελεί υπέρτατο χρέος του νοσηλευτή να συμπαρίσταται στον ασθενή μέχρι το τέλος και να δρα με τρόπο, ώστε να του επιτρέπει τη διατήρηση της αξιοπρέπειάς του.</a:t>
            </a:r>
          </a:p>
          <a:p>
            <a:pPr marL="342900" indent="-342900" fontAlgn="auto">
              <a:spcBef>
                <a:spcPct val="20000"/>
              </a:spcBef>
              <a:spcAft>
                <a:spcPts val="0"/>
              </a:spcAft>
              <a:buFont typeface="Arial" pitchFamily="34" charset="0"/>
              <a:buChar char="•"/>
              <a:defRPr/>
            </a:pPr>
            <a:endParaRPr lang="el-GR" sz="2400" b="1" dirty="0">
              <a:latin typeface="+mn-lt"/>
              <a:cs typeface="+mn-cs"/>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50178" name="6 - Θέση περιεχομένου"/>
          <p:cNvSpPr>
            <a:spLocks noGrp="1"/>
          </p:cNvSpPr>
          <p:nvPr>
            <p:ph idx="1"/>
          </p:nvPr>
        </p:nvSpPr>
        <p:spPr>
          <a:xfrm>
            <a:off x="250825" y="1989138"/>
            <a:ext cx="3673475" cy="4137025"/>
          </a:xfrm>
          <a:ln>
            <a:solidFill>
              <a:srgbClr val="0070C0"/>
            </a:solidFill>
          </a:ln>
        </p:spPr>
        <p:txBody>
          <a:bodyPr/>
          <a:lstStyle/>
          <a:p>
            <a:pPr eaLnBrk="1" hangingPunct="1">
              <a:lnSpc>
                <a:spcPct val="90000"/>
              </a:lnSpc>
              <a:buFont typeface="Arial" charset="0"/>
              <a:buNone/>
            </a:pPr>
            <a:r>
              <a:rPr lang="el-GR" sz="2200" b="1" smtClean="0"/>
              <a:t>Άρθρο 19</a:t>
            </a:r>
          </a:p>
          <a:p>
            <a:pPr eaLnBrk="1" hangingPunct="1">
              <a:lnSpc>
                <a:spcPct val="90000"/>
              </a:lnSpc>
            </a:pPr>
            <a:r>
              <a:rPr lang="el-GR" sz="2000" smtClean="0"/>
              <a:t>Ο Νοσηλευτής που μετέχει </a:t>
            </a:r>
            <a:r>
              <a:rPr lang="el-GR" sz="2000" b="1" smtClean="0"/>
              <a:t>στη διαδικασία πιστοποίησης του θανάτου</a:t>
            </a:r>
            <a:r>
              <a:rPr lang="el-GR" sz="2000" smtClean="0"/>
              <a:t>, κατά τα οριζόμενα στο άρθρο 12 του Ν. 2737/1999 (Α’ 174), παρέχει τη συνδρομή του στο ιατρικό έργο και λαμβάνει κάθε απαραίτητο μέτρο προκειμένου να διαπιστωθεί ότι τηρήθηκαν οι κείμενες διατάξεις.</a:t>
            </a:r>
          </a:p>
          <a:p>
            <a:pPr eaLnBrk="1" hangingPunct="1">
              <a:lnSpc>
                <a:spcPct val="90000"/>
              </a:lnSpc>
            </a:pPr>
            <a:endParaRPr lang="el-GR" sz="2200" b="1" smtClean="0"/>
          </a:p>
        </p:txBody>
      </p:sp>
      <p:sp>
        <p:nvSpPr>
          <p:cNvPr id="4" name="6 - Θέση περιεχομένου"/>
          <p:cNvSpPr txBox="1">
            <a:spLocks/>
          </p:cNvSpPr>
          <p:nvPr/>
        </p:nvSpPr>
        <p:spPr>
          <a:xfrm>
            <a:off x="4211638" y="1989138"/>
            <a:ext cx="4475162" cy="4208462"/>
          </a:xfrm>
          <a:prstGeom prst="rect">
            <a:avLst/>
          </a:prstGeom>
          <a:ln>
            <a:solidFill>
              <a:srgbClr val="0070C0"/>
            </a:solidFill>
          </a:ln>
        </p:spPr>
        <p:txBody>
          <a:bodyPr>
            <a:normAutofit lnSpcReduction="10000"/>
          </a:bodyPr>
          <a:lstStyle/>
          <a:p>
            <a:pPr marL="342900" indent="-342900" fontAlgn="auto">
              <a:spcBef>
                <a:spcPct val="20000"/>
              </a:spcBef>
              <a:spcAft>
                <a:spcPts val="0"/>
              </a:spcAft>
              <a:defRPr/>
            </a:pPr>
            <a:r>
              <a:rPr lang="el-GR" sz="2200" b="1" dirty="0">
                <a:latin typeface="+mn-lt"/>
                <a:cs typeface="+mn-cs"/>
              </a:rPr>
              <a:t>Άρθρο 20</a:t>
            </a:r>
          </a:p>
          <a:p>
            <a:pPr marL="342900" indent="-342900" fontAlgn="auto">
              <a:spcBef>
                <a:spcPct val="20000"/>
              </a:spcBef>
              <a:spcAft>
                <a:spcPts val="0"/>
              </a:spcAft>
              <a:buFont typeface="Arial" pitchFamily="34" charset="0"/>
              <a:buChar char="•"/>
              <a:defRPr/>
            </a:pPr>
            <a:r>
              <a:rPr lang="el-GR" sz="2200" dirty="0">
                <a:latin typeface="+mn-lt"/>
                <a:cs typeface="+mn-cs"/>
              </a:rPr>
              <a:t>Ο Νοσηλευτής οφείλει να παρέχει στον ασθενή, μετά από αίτησή του, </a:t>
            </a:r>
            <a:r>
              <a:rPr lang="el-GR" sz="2200" b="1" dirty="0">
                <a:latin typeface="+mn-lt"/>
                <a:cs typeface="+mn-cs"/>
              </a:rPr>
              <a:t>κάθε χρήσιμη πληροφορία στα θέματα της αναπαραγωγής στα πλαίσια των αρμοδιοτήτων του.</a:t>
            </a:r>
            <a:r>
              <a:rPr lang="el-GR" sz="2200" dirty="0">
                <a:latin typeface="+mn-lt"/>
                <a:cs typeface="+mn-cs"/>
              </a:rPr>
              <a:t> Σύμφωνα με τη νοσηλευτική ηθική, ο </a:t>
            </a:r>
            <a:r>
              <a:rPr lang="el-GR" sz="2200" b="1" dirty="0">
                <a:latin typeface="+mn-lt"/>
                <a:cs typeface="+mn-cs"/>
              </a:rPr>
              <a:t>Νοσηλευτής εξαιτίας των προσωπικών του πεποιθήσεων </a:t>
            </a:r>
            <a:r>
              <a:rPr lang="el-GR" sz="2200" dirty="0">
                <a:latin typeface="+mn-lt"/>
                <a:cs typeface="+mn-cs"/>
              </a:rPr>
              <a:t>έχει τη δυνατότητα αποχής από τη διαδικασία αναπαραγωγής ή διακοπής της κύησης.</a:t>
            </a:r>
          </a:p>
          <a:p>
            <a:pPr marL="342900" indent="-342900" fontAlgn="auto">
              <a:spcBef>
                <a:spcPct val="20000"/>
              </a:spcBef>
              <a:spcAft>
                <a:spcPts val="0"/>
              </a:spcAft>
              <a:buFont typeface="Arial" pitchFamily="34" charset="0"/>
              <a:buChar char="•"/>
              <a:defRPr/>
            </a:pPr>
            <a:r>
              <a:rPr lang="el-GR" sz="2200" b="1" dirty="0">
                <a:latin typeface="+mn-lt"/>
                <a:cs typeface="+mn-cs"/>
              </a:rPr>
              <a:t> </a:t>
            </a:r>
          </a:p>
          <a:p>
            <a:pPr marL="342900" indent="-342900" fontAlgn="auto">
              <a:spcBef>
                <a:spcPct val="20000"/>
              </a:spcBef>
              <a:spcAft>
                <a:spcPts val="0"/>
              </a:spcAft>
              <a:buFont typeface="Arial" pitchFamily="34" charset="0"/>
              <a:buChar char="•"/>
              <a:defRPr/>
            </a:pPr>
            <a:endParaRPr lang="el-GR" sz="2200" b="1" dirty="0">
              <a:latin typeface="+mn-lt"/>
              <a:cs typeface="+mn-cs"/>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7" name="6 - Θέση περιεχομένου"/>
          <p:cNvSpPr>
            <a:spLocks noGrp="1"/>
          </p:cNvSpPr>
          <p:nvPr>
            <p:ph idx="1"/>
          </p:nvPr>
        </p:nvSpPr>
        <p:spPr>
          <a:xfrm>
            <a:off x="457200" y="1989138"/>
            <a:ext cx="3467100" cy="4137025"/>
          </a:xfrm>
          <a:ln>
            <a:solidFill>
              <a:srgbClr val="0070C0"/>
            </a:solidFill>
          </a:ln>
        </p:spPr>
        <p:txBody>
          <a:bodyPr rtlCol="0">
            <a:normAutofit fontScale="92500" lnSpcReduction="20000"/>
          </a:bodyPr>
          <a:lstStyle/>
          <a:p>
            <a:pPr eaLnBrk="1" fontAlgn="auto" hangingPunct="1">
              <a:spcAft>
                <a:spcPts val="0"/>
              </a:spcAft>
              <a:buFont typeface="Arial" pitchFamily="34" charset="0"/>
              <a:buNone/>
              <a:defRPr/>
            </a:pPr>
            <a:r>
              <a:rPr lang="el-GR" sz="2200" b="1" dirty="0"/>
              <a:t>Άρθρο 21</a:t>
            </a:r>
          </a:p>
          <a:p>
            <a:pPr eaLnBrk="1" fontAlgn="auto" hangingPunct="1">
              <a:spcAft>
                <a:spcPts val="0"/>
              </a:spcAft>
              <a:buFont typeface="Arial" pitchFamily="34" charset="0"/>
              <a:buNone/>
              <a:defRPr/>
            </a:pPr>
            <a:r>
              <a:rPr lang="el-GR" sz="2200" i="1" u="sng" dirty="0"/>
              <a:t>Υποχρεώσεις στα πλαίσια της Παιδιατρικής Νοσηλευτικής</a:t>
            </a:r>
          </a:p>
          <a:p>
            <a:pPr eaLnBrk="1" fontAlgn="auto" hangingPunct="1">
              <a:spcAft>
                <a:spcPts val="0"/>
              </a:spcAft>
              <a:buFont typeface="Arial" pitchFamily="34" charset="0"/>
              <a:buNone/>
              <a:defRPr/>
            </a:pPr>
            <a:r>
              <a:rPr lang="el-GR" sz="2200" b="1" dirty="0"/>
              <a:t> </a:t>
            </a:r>
          </a:p>
          <a:p>
            <a:pPr eaLnBrk="1" fontAlgn="auto" hangingPunct="1">
              <a:spcAft>
                <a:spcPts val="0"/>
              </a:spcAft>
              <a:buFont typeface="Arial" pitchFamily="34" charset="0"/>
              <a:buChar char="•"/>
              <a:defRPr/>
            </a:pPr>
            <a:r>
              <a:rPr lang="el-GR" sz="2200" b="1" dirty="0"/>
              <a:t>Η προσωπικότητα και η βούληση του παιδιού-ασθενή πρέπει να λαμβάνεται υπόψη </a:t>
            </a:r>
            <a:r>
              <a:rPr lang="el-GR" sz="2200" dirty="0"/>
              <a:t>στα πλαίσια της νοσηλευτικής φροντίδας και να επιδιώκεται η λήψη της συναίνεσης ιδιαίτερα των εφήβων.</a:t>
            </a:r>
          </a:p>
          <a:p>
            <a:pPr eaLnBrk="1" fontAlgn="auto" hangingPunct="1">
              <a:spcAft>
                <a:spcPts val="0"/>
              </a:spcAft>
              <a:buFont typeface="Arial" pitchFamily="34" charset="0"/>
              <a:buChar char="•"/>
              <a:defRPr/>
            </a:pPr>
            <a:r>
              <a:rPr lang="el-GR" sz="2200" b="1" dirty="0"/>
              <a:t> </a:t>
            </a:r>
          </a:p>
        </p:txBody>
      </p:sp>
      <p:sp>
        <p:nvSpPr>
          <p:cNvPr id="4" name="6 - Θέση περιεχομένου"/>
          <p:cNvSpPr txBox="1">
            <a:spLocks/>
          </p:cNvSpPr>
          <p:nvPr/>
        </p:nvSpPr>
        <p:spPr>
          <a:xfrm>
            <a:off x="4140200" y="1989138"/>
            <a:ext cx="4618038" cy="4103687"/>
          </a:xfrm>
          <a:prstGeom prst="rect">
            <a:avLst/>
          </a:prstGeom>
          <a:ln>
            <a:solidFill>
              <a:srgbClr val="0070C0"/>
            </a:solidFill>
          </a:ln>
        </p:spPr>
        <p:txBody>
          <a:bodyPr>
            <a:normAutofit/>
          </a:bodyPr>
          <a:lstStyle/>
          <a:p>
            <a:pPr marL="342900" indent="-342900" fontAlgn="auto">
              <a:spcBef>
                <a:spcPct val="20000"/>
              </a:spcBef>
              <a:spcAft>
                <a:spcPts val="0"/>
              </a:spcAft>
              <a:defRPr/>
            </a:pPr>
            <a:r>
              <a:rPr lang="el-GR" sz="2200" b="1" dirty="0">
                <a:latin typeface="+mn-lt"/>
                <a:cs typeface="+mn-cs"/>
              </a:rPr>
              <a:t>Άρθρο 22</a:t>
            </a:r>
            <a:br>
              <a:rPr lang="el-GR" sz="2200" b="1" dirty="0">
                <a:latin typeface="+mn-lt"/>
                <a:cs typeface="+mn-cs"/>
              </a:rPr>
            </a:br>
            <a:r>
              <a:rPr lang="el-GR" sz="2000" i="1" u="sng" dirty="0">
                <a:latin typeface="+mn-lt"/>
                <a:cs typeface="+mn-cs"/>
              </a:rPr>
              <a:t>Υποχρεώσεις στα πλαίσια της Ψυχιατρικής Νοσηλευτικής</a:t>
            </a:r>
          </a:p>
          <a:p>
            <a:pPr marL="342900" indent="-342900" fontAlgn="auto">
              <a:spcBef>
                <a:spcPct val="20000"/>
              </a:spcBef>
              <a:spcAft>
                <a:spcPts val="0"/>
              </a:spcAft>
              <a:buFont typeface="Arial" pitchFamily="34" charset="0"/>
              <a:buChar char="•"/>
              <a:defRPr/>
            </a:pPr>
            <a:endParaRPr lang="el-GR" sz="2200" b="1" dirty="0">
              <a:latin typeface="+mn-lt"/>
              <a:cs typeface="+mn-cs"/>
            </a:endParaRPr>
          </a:p>
          <a:p>
            <a:pPr marL="342900" indent="-342900" fontAlgn="auto">
              <a:spcBef>
                <a:spcPct val="20000"/>
              </a:spcBef>
              <a:spcAft>
                <a:spcPts val="0"/>
              </a:spcAft>
              <a:buFont typeface="Arial" pitchFamily="34" charset="0"/>
              <a:buChar char="•"/>
              <a:defRPr/>
            </a:pPr>
            <a:r>
              <a:rPr lang="el-GR" sz="2000" dirty="0">
                <a:latin typeface="+mn-lt"/>
                <a:cs typeface="+mn-cs"/>
              </a:rPr>
              <a:t>Ο Νοσηλευτής </a:t>
            </a:r>
            <a:r>
              <a:rPr lang="el-GR" sz="2000" b="1" dirty="0">
                <a:latin typeface="+mn-lt"/>
                <a:cs typeface="+mn-cs"/>
              </a:rPr>
              <a:t>οφείλει τον απαραίτητο σεβασμό στην προσωπικότητα του ψυχιατρικού ασθενή </a:t>
            </a:r>
            <a:r>
              <a:rPr lang="el-GR" sz="2000" dirty="0">
                <a:latin typeface="+mn-lt"/>
                <a:cs typeface="+mn-cs"/>
              </a:rPr>
              <a:t>λαμβάνοντας υπόψη τη βούλησή του στις περιπτώσεις εκείνες που είναι σε θέση να την εκφράσει.</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4 - TextBox"/>
          <p:cNvSpPr txBox="1">
            <a:spLocks noChangeArrowheads="1"/>
          </p:cNvSpPr>
          <p:nvPr/>
        </p:nvSpPr>
        <p:spPr bwMode="auto">
          <a:xfrm>
            <a:off x="0" y="549275"/>
            <a:ext cx="3924300" cy="646113"/>
          </a:xfrm>
          <a:prstGeom prst="rect">
            <a:avLst/>
          </a:prstGeom>
          <a:solidFill>
            <a:srgbClr val="D3F40C"/>
          </a:solidFill>
          <a:ln w="9525">
            <a:noFill/>
            <a:miter lim="800000"/>
            <a:headEnd/>
            <a:tailEnd/>
          </a:ln>
        </p:spPr>
        <p:txBody>
          <a:bodyPr>
            <a:spAutoFit/>
          </a:bodyPr>
          <a:lstStyle/>
          <a:p>
            <a:r>
              <a:rPr lang="el-GR" sz="1200" b="1"/>
              <a:t>ΠΡΟΕΔΡΙΚΟ ΔΙΑΤΑΓΜΑ ΥΠ’ ΑΡΙΘΜ. 216/25-7-2001</a:t>
            </a:r>
            <a:br>
              <a:rPr lang="el-GR" sz="1200" b="1"/>
            </a:br>
            <a:r>
              <a:rPr lang="el-GR" sz="1200" b="1"/>
              <a:t>ΚΩΔΙΚΑΣ ΝΟΣΗΛΕΥΤΙΚΗΣ ΔΕΟΝΤΟΛΟΓΙΑΣ</a:t>
            </a:r>
            <a:br>
              <a:rPr lang="el-GR" sz="1200" b="1"/>
            </a:br>
            <a:r>
              <a:rPr lang="el-GR" sz="1200" b="1"/>
              <a:t>ΦΕΚ 167, ΤΕΥΧΟΣ Α</a:t>
            </a:r>
            <a:endParaRPr lang="el-GR" sz="1200"/>
          </a:p>
        </p:txBody>
      </p:sp>
      <p:sp>
        <p:nvSpPr>
          <p:cNvPr id="7" name="6 - Θέση περιεχομένου"/>
          <p:cNvSpPr>
            <a:spLocks noGrp="1"/>
          </p:cNvSpPr>
          <p:nvPr>
            <p:ph idx="1"/>
          </p:nvPr>
        </p:nvSpPr>
        <p:spPr>
          <a:xfrm>
            <a:off x="457200" y="1989138"/>
            <a:ext cx="4043363" cy="4137025"/>
          </a:xfrm>
          <a:ln>
            <a:solidFill>
              <a:srgbClr val="0070C0"/>
            </a:solidFill>
          </a:ln>
        </p:spPr>
        <p:txBody>
          <a:bodyPr rtlCol="0">
            <a:normAutofit fontScale="92500" lnSpcReduction="20000"/>
          </a:bodyPr>
          <a:lstStyle/>
          <a:p>
            <a:pPr eaLnBrk="1" fontAlgn="auto" hangingPunct="1">
              <a:spcAft>
                <a:spcPts val="0"/>
              </a:spcAft>
              <a:buFont typeface="Arial" pitchFamily="34" charset="0"/>
              <a:buNone/>
              <a:defRPr/>
            </a:pPr>
            <a:r>
              <a:rPr lang="el-GR" sz="2200" b="1" dirty="0"/>
              <a:t>Άρθρο 23</a:t>
            </a:r>
            <a:br>
              <a:rPr lang="el-GR" sz="2200" b="1" dirty="0"/>
            </a:br>
            <a:r>
              <a:rPr lang="el-GR" sz="2200" i="1" u="sng" dirty="0"/>
              <a:t>Υποχρεώσεις στα πλαίσια της Κοινοτικής Νοσηλευτικής</a:t>
            </a:r>
          </a:p>
          <a:p>
            <a:pPr eaLnBrk="1" fontAlgn="auto" hangingPunct="1">
              <a:spcAft>
                <a:spcPts val="0"/>
              </a:spcAft>
              <a:buFont typeface="Arial" pitchFamily="34" charset="0"/>
              <a:buNone/>
              <a:defRPr/>
            </a:pPr>
            <a:r>
              <a:rPr lang="el-GR" sz="2200" b="1" dirty="0"/>
              <a:t> </a:t>
            </a:r>
          </a:p>
          <a:p>
            <a:pPr eaLnBrk="1" fontAlgn="auto" hangingPunct="1">
              <a:spcAft>
                <a:spcPts val="0"/>
              </a:spcAft>
              <a:buFont typeface="Arial" pitchFamily="34" charset="0"/>
              <a:buChar char="•"/>
              <a:defRPr/>
            </a:pPr>
            <a:r>
              <a:rPr lang="el-GR" sz="2200" dirty="0"/>
              <a:t>Ο Νοσηλευτής οφείλει στα πλαίσια της </a:t>
            </a:r>
            <a:r>
              <a:rPr lang="el-GR" sz="2200" b="1" dirty="0"/>
              <a:t>Κοινοτικής</a:t>
            </a:r>
            <a:r>
              <a:rPr lang="el-GR" sz="2200" dirty="0"/>
              <a:t> </a:t>
            </a:r>
            <a:r>
              <a:rPr lang="el-GR" sz="2200" b="1" dirty="0"/>
              <a:t>Νοσηλευτικής να παρέχει τις διαγνωστικές, θεραπευτικές και υποστηρικτικέ</a:t>
            </a:r>
            <a:r>
              <a:rPr lang="el-GR" sz="2200" dirty="0"/>
              <a:t>ς νοσηλευτικές υπηρεσίες του σε στενή συνεργασία με την ομάδα υγείας, το φορέα στα πλαίσια του οποίου γίνεται η παροχή, καθώς και τις δημόσιες αρχές για την προστασία της δημόσιας υγείας.</a:t>
            </a:r>
          </a:p>
          <a:p>
            <a:pPr eaLnBrk="1" fontAlgn="auto" hangingPunct="1">
              <a:spcAft>
                <a:spcPts val="0"/>
              </a:spcAft>
              <a:buFont typeface="Arial" pitchFamily="34" charset="0"/>
              <a:buChar char="•"/>
              <a:defRPr/>
            </a:pPr>
            <a:endParaRPr lang="el-GR" sz="2200" b="1" dirty="0"/>
          </a:p>
        </p:txBody>
      </p:sp>
      <p:sp>
        <p:nvSpPr>
          <p:cNvPr id="4" name="6 - Θέση περιεχομένου"/>
          <p:cNvSpPr txBox="1">
            <a:spLocks/>
          </p:cNvSpPr>
          <p:nvPr/>
        </p:nvSpPr>
        <p:spPr>
          <a:xfrm>
            <a:off x="4787900" y="2060575"/>
            <a:ext cx="4043363" cy="4137025"/>
          </a:xfrm>
          <a:prstGeom prst="rect">
            <a:avLst/>
          </a:prstGeom>
          <a:ln>
            <a:solidFill>
              <a:srgbClr val="0070C0"/>
            </a:solidFill>
          </a:ln>
        </p:spPr>
        <p:txBody>
          <a:bodyPr>
            <a:normAutofit/>
          </a:bodyPr>
          <a:lstStyle/>
          <a:p>
            <a:pPr marL="342900" indent="-342900" fontAlgn="auto">
              <a:spcBef>
                <a:spcPct val="20000"/>
              </a:spcBef>
              <a:spcAft>
                <a:spcPts val="0"/>
              </a:spcAft>
              <a:defRPr/>
            </a:pPr>
            <a:r>
              <a:rPr lang="el-GR" sz="2200" b="1" dirty="0">
                <a:latin typeface="+mn-lt"/>
                <a:cs typeface="+mn-cs"/>
              </a:rPr>
              <a:t>Άρθρο 24</a:t>
            </a:r>
          </a:p>
          <a:p>
            <a:pPr marL="342900" indent="-342900" fontAlgn="auto">
              <a:spcBef>
                <a:spcPct val="20000"/>
              </a:spcBef>
              <a:spcAft>
                <a:spcPts val="0"/>
              </a:spcAft>
              <a:defRPr/>
            </a:pPr>
            <a:r>
              <a:rPr lang="el-GR" sz="2200" b="1" dirty="0">
                <a:latin typeface="+mn-lt"/>
                <a:cs typeface="+mn-cs"/>
              </a:rPr>
              <a:t> </a:t>
            </a:r>
          </a:p>
          <a:p>
            <a:pPr marL="342900" indent="-342900" fontAlgn="auto">
              <a:spcBef>
                <a:spcPct val="20000"/>
              </a:spcBef>
              <a:spcAft>
                <a:spcPts val="0"/>
              </a:spcAft>
              <a:buFont typeface="Arial" pitchFamily="34" charset="0"/>
              <a:buChar char="•"/>
              <a:defRPr/>
            </a:pPr>
            <a:r>
              <a:rPr lang="el-GR" sz="2200" b="1" dirty="0">
                <a:latin typeface="+mn-lt"/>
                <a:cs typeface="+mn-cs"/>
              </a:rPr>
              <a:t>Η ισχύς του παρόντος διατάγματος αρχίζει από τη δημοσίευσή του στην Εφημερίδα της Κυβερνήσεως.</a:t>
            </a:r>
          </a:p>
          <a:p>
            <a:pPr marL="342900" indent="-342900" fontAlgn="auto">
              <a:spcBef>
                <a:spcPct val="20000"/>
              </a:spcBef>
              <a:spcAft>
                <a:spcPts val="0"/>
              </a:spcAft>
              <a:buFont typeface="Arial" pitchFamily="34" charset="0"/>
              <a:buChar char="•"/>
              <a:defRPr/>
            </a:pPr>
            <a:endParaRPr lang="el-GR" sz="2200" b="1" dirty="0">
              <a:latin typeface="+mn-lt"/>
              <a:cs typeface="+mn-cs"/>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 Διάγραμμα"/>
          <p:cNvGraphicFramePr/>
          <p:nvPr/>
        </p:nvGraphicFramePr>
        <p:xfrm>
          <a:off x="899592" y="260648"/>
          <a:ext cx="792088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0" name="9 - TextBox"/>
          <p:cNvSpPr txBox="1">
            <a:spLocks noChangeArrowheads="1"/>
          </p:cNvSpPr>
          <p:nvPr/>
        </p:nvSpPr>
        <p:spPr bwMode="auto">
          <a:xfrm>
            <a:off x="0" y="0"/>
            <a:ext cx="3203575" cy="708025"/>
          </a:xfrm>
          <a:prstGeom prst="rect">
            <a:avLst/>
          </a:prstGeom>
          <a:solidFill>
            <a:srgbClr val="D3F40C"/>
          </a:solidFill>
          <a:ln w="9525">
            <a:noFill/>
            <a:miter lim="800000"/>
            <a:headEnd/>
            <a:tailEnd/>
          </a:ln>
        </p:spPr>
        <p:txBody>
          <a:bodyPr>
            <a:spAutoFit/>
          </a:bodyPr>
          <a:lstStyle/>
          <a:p>
            <a:r>
              <a:rPr lang="el-GR" sz="1000" b="1"/>
              <a:t>ΠΡΟΕΔΡΙΚΟ ΔΙΑΤΑΓΜΑ ΥΠ’ ΑΡΙΘΜ. 216/25-7-2001</a:t>
            </a:r>
            <a:br>
              <a:rPr lang="el-GR" sz="1000" b="1"/>
            </a:br>
            <a:r>
              <a:rPr lang="el-GR" sz="1000" b="1"/>
              <a:t>ΚΩΔΙΚΑΣ ΝΟΣΗΛΕΥΤΙΚΗΣ ΔΕΟΝΤΟΛΟΓΙΑΣ</a:t>
            </a:r>
            <a:br>
              <a:rPr lang="el-GR" sz="1000" b="1"/>
            </a:br>
            <a:r>
              <a:rPr lang="el-GR" sz="1000" b="1"/>
              <a:t>ΦΕΚ 167, ΤΕΥΧΟΣ Α</a:t>
            </a:r>
            <a:endParaRPr lang="el-GR" sz="1000"/>
          </a:p>
        </p:txBody>
      </p:sp>
      <p:sp>
        <p:nvSpPr>
          <p:cNvPr id="11" name="10 - TextBox"/>
          <p:cNvSpPr txBox="1"/>
          <p:nvPr/>
        </p:nvSpPr>
        <p:spPr>
          <a:xfrm>
            <a:off x="0" y="5229225"/>
            <a:ext cx="9144000" cy="584200"/>
          </a:xfrm>
          <a:prstGeom prst="rect">
            <a:avLst/>
          </a:prstGeom>
          <a:solidFill>
            <a:srgbClr val="D3F40C"/>
          </a:solidFill>
        </p:spPr>
        <p:txBody>
          <a:bodyPr>
            <a:spAutoFit/>
          </a:bodyPr>
          <a:lstStyle/>
          <a:p>
            <a:pPr algn="ctr">
              <a:defRPr/>
            </a:pPr>
            <a:r>
              <a:rPr lang="el-GR" sz="1600" i="1" dirty="0">
                <a:solidFill>
                  <a:schemeClr val="tx1">
                    <a:lumMod val="95000"/>
                    <a:lumOff val="5000"/>
                  </a:schemeClr>
                </a:solidFill>
                <a:cs typeface="+mn-cs"/>
              </a:rPr>
              <a:t>Κανένας δεοντολογικό κείμενο δεν μπορεί να λειτουργεί ως απόλυτος οδηγός συμπεριφοράς.</a:t>
            </a:r>
          </a:p>
          <a:p>
            <a:pPr algn="ctr">
              <a:defRPr/>
            </a:pPr>
            <a:r>
              <a:rPr lang="el-GR" sz="1600" i="1" dirty="0">
                <a:solidFill>
                  <a:schemeClr val="tx1">
                    <a:lumMod val="95000"/>
                    <a:lumOff val="5000"/>
                  </a:schemeClr>
                </a:solidFill>
                <a:cs typeface="+mn-cs"/>
              </a:rPr>
              <a:t>Σταδιακές τροποποιήσεις ώστε να συμβαδίζουν με τα νέα δεδομένα</a:t>
            </a:r>
          </a:p>
        </p:txBody>
      </p:sp>
      <p:sp>
        <p:nvSpPr>
          <p:cNvPr id="12" name="11 - TextBox"/>
          <p:cNvSpPr txBox="1"/>
          <p:nvPr/>
        </p:nvSpPr>
        <p:spPr>
          <a:xfrm>
            <a:off x="0" y="6092825"/>
            <a:ext cx="9144000" cy="585788"/>
          </a:xfrm>
          <a:prstGeom prst="rect">
            <a:avLst/>
          </a:prstGeom>
          <a:solidFill>
            <a:srgbClr val="00B0F0"/>
          </a:solidFill>
        </p:spPr>
        <p:txBody>
          <a:bodyPr>
            <a:spAutoFit/>
          </a:bodyPr>
          <a:lstStyle/>
          <a:p>
            <a:pPr algn="ctr">
              <a:defRPr/>
            </a:pPr>
            <a:r>
              <a:rPr lang="el-GR" sz="1600" i="1" dirty="0">
                <a:solidFill>
                  <a:schemeClr val="tx1">
                    <a:lumMod val="95000"/>
                    <a:lumOff val="5000"/>
                  </a:schemeClr>
                </a:solidFill>
                <a:cs typeface="+mn-cs"/>
              </a:rPr>
              <a:t>Ο νοσηλευτής οφείλει να πράττει κατά περίπτωση αλλά ταυτόχρονα να αιτιολογεί επαρκώς αποφάσεις και πράξεις</a:t>
            </a:r>
          </a:p>
        </p:txBody>
      </p:sp>
      <p:sp>
        <p:nvSpPr>
          <p:cNvPr id="13" name="12 - TextBox"/>
          <p:cNvSpPr txBox="1"/>
          <p:nvPr/>
        </p:nvSpPr>
        <p:spPr>
          <a:xfrm rot="20450593">
            <a:off x="412069" y="2590472"/>
            <a:ext cx="7704856" cy="52322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l-GR" sz="2800" dirty="0"/>
              <a:t>ΣΥΓΚΡΟΥΣΕΙΣ  ΚΑΙ ΑΝΤΙΦΑΣΕΙΣ;</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7 - TextBox"/>
          <p:cNvSpPr txBox="1">
            <a:spLocks noChangeArrowheads="1"/>
          </p:cNvSpPr>
          <p:nvPr/>
        </p:nvSpPr>
        <p:spPr bwMode="auto">
          <a:xfrm>
            <a:off x="0" y="549275"/>
            <a:ext cx="7524750" cy="460375"/>
          </a:xfrm>
          <a:prstGeom prst="rect">
            <a:avLst/>
          </a:prstGeom>
          <a:solidFill>
            <a:srgbClr val="D3F40C"/>
          </a:solidFill>
          <a:ln w="9525">
            <a:noFill/>
            <a:miter lim="800000"/>
            <a:headEnd/>
            <a:tailEnd/>
          </a:ln>
        </p:spPr>
        <p:txBody>
          <a:bodyPr>
            <a:spAutoFit/>
          </a:bodyPr>
          <a:lstStyle/>
          <a:p>
            <a:r>
              <a:rPr lang="el-GR" sz="2400" b="1"/>
              <a:t>Πειθαρχικές  και Νομικές διαδικασίες</a:t>
            </a:r>
            <a:endParaRPr lang="el-GR" sz="2400"/>
          </a:p>
        </p:txBody>
      </p:sp>
      <p:sp>
        <p:nvSpPr>
          <p:cNvPr id="6" name="5 - Θέση περιεχομένου"/>
          <p:cNvSpPr>
            <a:spLocks noGrp="1"/>
          </p:cNvSpPr>
          <p:nvPr>
            <p:ph idx="1"/>
          </p:nvPr>
        </p:nvSpPr>
        <p:spPr>
          <a:xfrm>
            <a:off x="250825" y="2565400"/>
            <a:ext cx="4176713" cy="4032250"/>
          </a:xfrm>
          <a:ln>
            <a:solidFill>
              <a:schemeClr val="tx2">
                <a:lumMod val="60000"/>
                <a:lumOff val="40000"/>
              </a:schemeClr>
            </a:solidFill>
          </a:ln>
        </p:spPr>
        <p:txBody>
          <a:bodyPr/>
          <a:lstStyle/>
          <a:p>
            <a:pPr eaLnBrk="1" hangingPunct="1">
              <a:defRPr/>
            </a:pPr>
            <a:r>
              <a:rPr lang="el-GR" sz="2000" b="1" dirty="0"/>
              <a:t>Πειθαρχικά συμβούλια (διοικητικά συμβούλια νοσοκομείων, ΠΣ επαγγελματικών οργανώσεων π.χ. ΕΝΕ, Περιφερικά ΠΣ, Κεντρικό ΠΣ του ΥΥ)</a:t>
            </a:r>
          </a:p>
          <a:p>
            <a:pPr lvl="1" eaLnBrk="1" hangingPunct="1">
              <a:defRPr/>
            </a:pPr>
            <a:r>
              <a:rPr lang="el-GR" sz="1600" dirty="0"/>
              <a:t>Πειθαρχικά παραπτώματα</a:t>
            </a:r>
          </a:p>
          <a:p>
            <a:pPr lvl="1" eaLnBrk="1" hangingPunct="1">
              <a:defRPr/>
            </a:pPr>
            <a:r>
              <a:rPr lang="el-GR" sz="1600" dirty="0"/>
              <a:t>Αντιδεοντολογική συμπεριφορά</a:t>
            </a:r>
          </a:p>
          <a:p>
            <a:pPr lvl="1" eaLnBrk="1" hangingPunct="1">
              <a:defRPr/>
            </a:pPr>
            <a:r>
              <a:rPr lang="el-GR" sz="1600" b="1" dirty="0"/>
              <a:t>Παράβαση Κώδικα Νοσηλευτικής Δεοντολογίας</a:t>
            </a:r>
          </a:p>
          <a:p>
            <a:pPr eaLnBrk="1" hangingPunct="1">
              <a:defRPr/>
            </a:pPr>
            <a:r>
              <a:rPr lang="el-GR" sz="2000" b="1" dirty="0"/>
              <a:t>Ποινές</a:t>
            </a:r>
            <a:endParaRPr lang="el-GR" sz="1600" dirty="0"/>
          </a:p>
          <a:p>
            <a:pPr lvl="1" eaLnBrk="1" hangingPunct="1">
              <a:defRPr/>
            </a:pPr>
            <a:r>
              <a:rPr lang="el-GR" sz="1600" dirty="0"/>
              <a:t>Επίπληξη, πρόστιμο, προσωρινή  ή οριστική διαγραφή</a:t>
            </a:r>
          </a:p>
        </p:txBody>
      </p:sp>
      <p:sp>
        <p:nvSpPr>
          <p:cNvPr id="8" name="7 - TextBox"/>
          <p:cNvSpPr txBox="1"/>
          <p:nvPr/>
        </p:nvSpPr>
        <p:spPr>
          <a:xfrm>
            <a:off x="250825" y="1916113"/>
            <a:ext cx="4176713" cy="585787"/>
          </a:xfrm>
          <a:prstGeom prst="rect">
            <a:avLst/>
          </a:prstGeom>
          <a:solidFill>
            <a:schemeClr val="accent6">
              <a:lumMod val="40000"/>
              <a:lumOff val="60000"/>
            </a:schemeClr>
          </a:solidFill>
          <a:ln>
            <a:solidFill>
              <a:schemeClr val="tx2">
                <a:lumMod val="60000"/>
                <a:lumOff val="40000"/>
              </a:schemeClr>
            </a:solidFill>
          </a:ln>
        </p:spPr>
        <p:txBody>
          <a:bodyPr>
            <a:spAutoFit/>
          </a:bodyPr>
          <a:lstStyle/>
          <a:p>
            <a:pPr>
              <a:defRPr/>
            </a:pPr>
            <a:r>
              <a:rPr lang="el-GR" sz="1600" b="1" dirty="0">
                <a:cs typeface="+mn-cs"/>
              </a:rPr>
              <a:t>Πειθαρχικές  διαδικασίες: εσωτερικός έλεγχος ενός επαγγέλματος</a:t>
            </a:r>
            <a:endParaRPr lang="el-GR" sz="1600" dirty="0">
              <a:cs typeface="+mn-cs"/>
            </a:endParaRPr>
          </a:p>
        </p:txBody>
      </p:sp>
      <p:sp>
        <p:nvSpPr>
          <p:cNvPr id="9" name="8 - TextBox"/>
          <p:cNvSpPr txBox="1"/>
          <p:nvPr/>
        </p:nvSpPr>
        <p:spPr>
          <a:xfrm>
            <a:off x="4643438" y="1916113"/>
            <a:ext cx="4176712" cy="585787"/>
          </a:xfrm>
          <a:prstGeom prst="rect">
            <a:avLst/>
          </a:prstGeom>
          <a:solidFill>
            <a:schemeClr val="accent6">
              <a:lumMod val="40000"/>
              <a:lumOff val="60000"/>
            </a:schemeClr>
          </a:solidFill>
          <a:ln>
            <a:solidFill>
              <a:schemeClr val="tx2">
                <a:lumMod val="60000"/>
                <a:lumOff val="40000"/>
              </a:schemeClr>
            </a:solidFill>
          </a:ln>
        </p:spPr>
        <p:txBody>
          <a:bodyPr>
            <a:spAutoFit/>
          </a:bodyPr>
          <a:lstStyle/>
          <a:p>
            <a:pPr>
              <a:defRPr/>
            </a:pPr>
            <a:r>
              <a:rPr lang="el-GR" sz="1600" b="1" dirty="0">
                <a:cs typeface="+mn-cs"/>
              </a:rPr>
              <a:t>Νομικές διαδικασίες: εξωτερικός έλεγχος ενός επαγγέλματος</a:t>
            </a:r>
            <a:endParaRPr lang="el-GR" sz="1600" dirty="0">
              <a:cs typeface="+mn-cs"/>
            </a:endParaRPr>
          </a:p>
        </p:txBody>
      </p:sp>
      <p:sp>
        <p:nvSpPr>
          <p:cNvPr id="10" name="5 - Θέση περιεχομένου"/>
          <p:cNvSpPr txBox="1">
            <a:spLocks/>
          </p:cNvSpPr>
          <p:nvPr/>
        </p:nvSpPr>
        <p:spPr bwMode="auto">
          <a:xfrm>
            <a:off x="4643438" y="2636838"/>
            <a:ext cx="4176712" cy="4032250"/>
          </a:xfrm>
          <a:prstGeom prst="rect">
            <a:avLst/>
          </a:prstGeom>
          <a:noFill/>
          <a:ln w="9525">
            <a:solidFill>
              <a:schemeClr val="tx2">
                <a:lumMod val="60000"/>
                <a:lumOff val="40000"/>
              </a:schemeClr>
            </a:solidFill>
            <a:miter lim="800000"/>
            <a:headEnd/>
            <a:tailEnd/>
          </a:ln>
        </p:spPr>
        <p:txBody>
          <a:bodyPr/>
          <a:lstStyle/>
          <a:p>
            <a:pPr marL="342900" indent="-342900">
              <a:spcBef>
                <a:spcPct val="20000"/>
              </a:spcBef>
              <a:buFont typeface="Arial" charset="0"/>
              <a:buChar char="•"/>
              <a:defRPr/>
            </a:pPr>
            <a:r>
              <a:rPr lang="el-GR" sz="2000" b="1" dirty="0">
                <a:latin typeface="+mn-lt"/>
                <a:cs typeface="+mn-cs"/>
              </a:rPr>
              <a:t>Κρατικές δικαστικές αρχές </a:t>
            </a:r>
          </a:p>
          <a:p>
            <a:pPr marL="742950" lvl="1" indent="-285750">
              <a:spcBef>
                <a:spcPct val="20000"/>
              </a:spcBef>
              <a:buFont typeface="Arial" charset="0"/>
              <a:buChar char="–"/>
              <a:defRPr/>
            </a:pPr>
            <a:r>
              <a:rPr lang="el-GR" sz="1600" dirty="0">
                <a:latin typeface="+mn-lt"/>
                <a:cs typeface="+mn-cs"/>
              </a:rPr>
              <a:t>Παράνομη συμπεριφορά</a:t>
            </a:r>
          </a:p>
          <a:p>
            <a:pPr marL="742950" lvl="1" indent="-285750">
              <a:spcBef>
                <a:spcPct val="20000"/>
              </a:spcBef>
              <a:buFont typeface="Arial" charset="0"/>
              <a:buChar char="–"/>
              <a:defRPr/>
            </a:pPr>
            <a:r>
              <a:rPr lang="el-GR" sz="1600" b="1" dirty="0">
                <a:latin typeface="+mn-lt"/>
                <a:cs typeface="+mn-cs"/>
              </a:rPr>
              <a:t>Παράβαση Νόμου του Κράτους</a:t>
            </a:r>
          </a:p>
          <a:p>
            <a:pPr marL="742950" lvl="1" indent="-285750">
              <a:spcBef>
                <a:spcPct val="20000"/>
              </a:spcBef>
              <a:buFont typeface="Arial" charset="0"/>
              <a:buChar char="–"/>
              <a:defRPr/>
            </a:pPr>
            <a:r>
              <a:rPr lang="el-GR" sz="1600" b="1" dirty="0">
                <a:latin typeface="+mn-lt"/>
                <a:cs typeface="+mn-cs"/>
              </a:rPr>
              <a:t>Μήνυση από τον ασθενή</a:t>
            </a:r>
          </a:p>
          <a:p>
            <a:pPr marL="742950" lvl="1" indent="-285750">
              <a:spcBef>
                <a:spcPct val="20000"/>
              </a:spcBef>
              <a:defRPr/>
            </a:pPr>
            <a:endParaRPr lang="el-GR" sz="1600" b="1" dirty="0">
              <a:latin typeface="+mn-lt"/>
              <a:cs typeface="+mn-cs"/>
            </a:endParaRPr>
          </a:p>
          <a:p>
            <a:pPr marL="342900" indent="-342900">
              <a:spcBef>
                <a:spcPct val="20000"/>
              </a:spcBef>
              <a:buFont typeface="Arial" charset="0"/>
              <a:buChar char="•"/>
              <a:defRPr/>
            </a:pPr>
            <a:r>
              <a:rPr lang="el-GR" sz="2000" b="1" dirty="0">
                <a:latin typeface="+mn-lt"/>
                <a:cs typeface="+mn-cs"/>
              </a:rPr>
              <a:t>Ποινές</a:t>
            </a:r>
            <a:endParaRPr lang="el-GR" sz="1600" dirty="0">
              <a:latin typeface="+mn-lt"/>
              <a:cs typeface="+mn-cs"/>
            </a:endParaRPr>
          </a:p>
          <a:p>
            <a:pPr marL="742950" lvl="1" indent="-285750">
              <a:spcBef>
                <a:spcPct val="20000"/>
              </a:spcBef>
              <a:buFont typeface="Arial" charset="0"/>
              <a:buChar char="–"/>
              <a:defRPr/>
            </a:pPr>
            <a:r>
              <a:rPr lang="el-GR" sz="1600" dirty="0">
                <a:latin typeface="+mn-lt"/>
                <a:cs typeface="+mn-cs"/>
              </a:rPr>
              <a:t>Κατά περίπτωση</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7 - TextBox"/>
          <p:cNvSpPr txBox="1">
            <a:spLocks noChangeArrowheads="1"/>
          </p:cNvSpPr>
          <p:nvPr/>
        </p:nvSpPr>
        <p:spPr bwMode="auto">
          <a:xfrm>
            <a:off x="0" y="549275"/>
            <a:ext cx="7524750" cy="460375"/>
          </a:xfrm>
          <a:prstGeom prst="rect">
            <a:avLst/>
          </a:prstGeom>
          <a:solidFill>
            <a:srgbClr val="D3F40C"/>
          </a:solidFill>
          <a:ln w="9525">
            <a:noFill/>
            <a:miter lim="800000"/>
            <a:headEnd/>
            <a:tailEnd/>
          </a:ln>
        </p:spPr>
        <p:txBody>
          <a:bodyPr>
            <a:spAutoFit/>
          </a:bodyPr>
          <a:lstStyle/>
          <a:p>
            <a:r>
              <a:rPr lang="el-GR" sz="2400" b="1"/>
              <a:t>Νομικά ζητήματα</a:t>
            </a:r>
            <a:endParaRPr lang="el-GR" sz="2400"/>
          </a:p>
        </p:txBody>
      </p:sp>
      <p:sp>
        <p:nvSpPr>
          <p:cNvPr id="6" name="5 - Θέση περιεχομένου"/>
          <p:cNvSpPr>
            <a:spLocks noGrp="1"/>
          </p:cNvSpPr>
          <p:nvPr>
            <p:ph idx="1"/>
          </p:nvPr>
        </p:nvSpPr>
        <p:spPr>
          <a:xfrm>
            <a:off x="250825" y="2420938"/>
            <a:ext cx="4176713" cy="2160587"/>
          </a:xfrm>
          <a:ln>
            <a:solidFill>
              <a:schemeClr val="tx2">
                <a:lumMod val="60000"/>
                <a:lumOff val="40000"/>
              </a:schemeClr>
            </a:solidFill>
          </a:ln>
        </p:spPr>
        <p:txBody>
          <a:bodyPr/>
          <a:lstStyle/>
          <a:p>
            <a:pPr eaLnBrk="1" hangingPunct="1">
              <a:defRPr/>
            </a:pPr>
            <a:r>
              <a:rPr lang="el-GR" sz="2000" b="1" dirty="0"/>
              <a:t>Μάρτυρας</a:t>
            </a:r>
          </a:p>
          <a:p>
            <a:pPr eaLnBrk="1" hangingPunct="1">
              <a:defRPr/>
            </a:pPr>
            <a:r>
              <a:rPr lang="el-GR" sz="2000" b="1" dirty="0"/>
              <a:t>Κατηγορούμενος</a:t>
            </a:r>
          </a:p>
          <a:p>
            <a:pPr eaLnBrk="1" hangingPunct="1">
              <a:defRPr/>
            </a:pPr>
            <a:r>
              <a:rPr lang="el-GR" sz="2000" b="1" dirty="0"/>
              <a:t>Αμφισβήτηση αποφάσεων ανωτέρων</a:t>
            </a:r>
          </a:p>
          <a:p>
            <a:pPr eaLnBrk="1" hangingPunct="1">
              <a:defRPr/>
            </a:pPr>
            <a:r>
              <a:rPr lang="el-GR" sz="2000" b="1" dirty="0"/>
              <a:t>Υπερασπιστής ευάλωτων ασθενών</a:t>
            </a:r>
            <a:endParaRPr lang="el-GR" sz="1600" dirty="0"/>
          </a:p>
        </p:txBody>
      </p:sp>
      <p:sp>
        <p:nvSpPr>
          <p:cNvPr id="8" name="7 - TextBox"/>
          <p:cNvSpPr txBox="1"/>
          <p:nvPr/>
        </p:nvSpPr>
        <p:spPr>
          <a:xfrm>
            <a:off x="250825" y="1916113"/>
            <a:ext cx="4176713" cy="400050"/>
          </a:xfrm>
          <a:prstGeom prst="rect">
            <a:avLst/>
          </a:prstGeom>
          <a:solidFill>
            <a:schemeClr val="accent5">
              <a:lumMod val="20000"/>
              <a:lumOff val="80000"/>
            </a:schemeClr>
          </a:solidFill>
          <a:ln>
            <a:solidFill>
              <a:schemeClr val="tx2">
                <a:lumMod val="60000"/>
                <a:lumOff val="40000"/>
              </a:schemeClr>
            </a:solidFill>
          </a:ln>
        </p:spPr>
        <p:txBody>
          <a:bodyPr>
            <a:spAutoFit/>
          </a:bodyPr>
          <a:lstStyle/>
          <a:p>
            <a:pPr>
              <a:defRPr/>
            </a:pPr>
            <a:r>
              <a:rPr lang="el-GR" sz="2000" b="1" dirty="0">
                <a:cs typeface="+mn-cs"/>
              </a:rPr>
              <a:t>Νοσηλευτής και Δικαστήριο</a:t>
            </a:r>
          </a:p>
        </p:txBody>
      </p:sp>
      <p:sp>
        <p:nvSpPr>
          <p:cNvPr id="9" name="8 - TextBox"/>
          <p:cNvSpPr txBox="1"/>
          <p:nvPr/>
        </p:nvSpPr>
        <p:spPr>
          <a:xfrm>
            <a:off x="4643438" y="1916113"/>
            <a:ext cx="4176712" cy="400050"/>
          </a:xfrm>
          <a:prstGeom prst="rect">
            <a:avLst/>
          </a:prstGeom>
          <a:solidFill>
            <a:schemeClr val="accent5">
              <a:lumMod val="20000"/>
              <a:lumOff val="80000"/>
            </a:schemeClr>
          </a:solidFill>
          <a:ln>
            <a:solidFill>
              <a:schemeClr val="tx2">
                <a:lumMod val="60000"/>
                <a:lumOff val="40000"/>
              </a:schemeClr>
            </a:solidFill>
          </a:ln>
        </p:spPr>
        <p:txBody>
          <a:bodyPr>
            <a:spAutoFit/>
          </a:bodyPr>
          <a:lstStyle/>
          <a:p>
            <a:pPr>
              <a:defRPr/>
            </a:pPr>
            <a:r>
              <a:rPr lang="el-GR" sz="2000" b="1" dirty="0">
                <a:cs typeface="+mn-cs"/>
              </a:rPr>
              <a:t>Ενδεικτικά Νομικά ζητήματα</a:t>
            </a:r>
          </a:p>
        </p:txBody>
      </p:sp>
      <p:sp>
        <p:nvSpPr>
          <p:cNvPr id="10" name="5 - Θέση περιεχομένου"/>
          <p:cNvSpPr txBox="1">
            <a:spLocks/>
          </p:cNvSpPr>
          <p:nvPr/>
        </p:nvSpPr>
        <p:spPr bwMode="auto">
          <a:xfrm>
            <a:off x="4643438" y="2492375"/>
            <a:ext cx="4176712" cy="4176713"/>
          </a:xfrm>
          <a:prstGeom prst="rect">
            <a:avLst/>
          </a:prstGeom>
          <a:noFill/>
          <a:ln w="9525">
            <a:solidFill>
              <a:schemeClr val="tx2">
                <a:lumMod val="60000"/>
                <a:lumOff val="40000"/>
              </a:schemeClr>
            </a:solidFill>
            <a:miter lim="800000"/>
            <a:headEnd/>
            <a:tailEnd/>
          </a:ln>
        </p:spPr>
        <p:txBody>
          <a:bodyPr/>
          <a:lstStyle/>
          <a:p>
            <a:pPr marL="342900" indent="-342900">
              <a:spcBef>
                <a:spcPct val="20000"/>
              </a:spcBef>
              <a:buFont typeface="Arial" charset="0"/>
              <a:buChar char="•"/>
              <a:defRPr/>
            </a:pPr>
            <a:r>
              <a:rPr lang="el-GR" sz="2000" b="1" dirty="0">
                <a:latin typeface="+mn-lt"/>
                <a:cs typeface="+mn-cs"/>
              </a:rPr>
              <a:t>Δικαιώματα ασθενών</a:t>
            </a:r>
          </a:p>
          <a:p>
            <a:pPr marL="342900" indent="-342900">
              <a:spcBef>
                <a:spcPct val="20000"/>
              </a:spcBef>
              <a:buFont typeface="Arial" charset="0"/>
              <a:buChar char="•"/>
              <a:defRPr/>
            </a:pPr>
            <a:r>
              <a:rPr lang="el-GR" sz="2000" b="1" dirty="0">
                <a:latin typeface="+mn-lt"/>
                <a:cs typeface="+mn-cs"/>
              </a:rPr>
              <a:t>Νοσηλευτική αμέλεια</a:t>
            </a:r>
          </a:p>
          <a:p>
            <a:pPr marL="342900" indent="-342900">
              <a:spcBef>
                <a:spcPct val="20000"/>
              </a:spcBef>
              <a:buFont typeface="Arial" charset="0"/>
              <a:buChar char="•"/>
              <a:defRPr/>
            </a:pPr>
            <a:r>
              <a:rPr lang="el-GR" sz="2000" b="1" dirty="0">
                <a:latin typeface="+mn-lt"/>
                <a:cs typeface="+mn-cs"/>
              </a:rPr>
              <a:t>Απόρρητο ασθενούς</a:t>
            </a:r>
          </a:p>
          <a:p>
            <a:pPr marL="342900" indent="-342900">
              <a:spcBef>
                <a:spcPct val="20000"/>
              </a:spcBef>
              <a:buFont typeface="Arial" charset="0"/>
              <a:buChar char="•"/>
              <a:defRPr/>
            </a:pPr>
            <a:r>
              <a:rPr lang="el-GR" sz="2000" b="1" dirty="0">
                <a:latin typeface="+mn-lt"/>
                <a:cs typeface="+mn-cs"/>
              </a:rPr>
              <a:t>Εκτός θεραπευτικού πλαισίου σχέση με ασθενής/συγγενείς</a:t>
            </a:r>
          </a:p>
          <a:p>
            <a:pPr marL="342900" indent="-342900">
              <a:spcBef>
                <a:spcPct val="20000"/>
              </a:spcBef>
              <a:buFont typeface="Arial" charset="0"/>
              <a:buChar char="•"/>
              <a:defRPr/>
            </a:pPr>
            <a:r>
              <a:rPr lang="el-GR" sz="2000" b="1" dirty="0">
                <a:latin typeface="+mn-lt"/>
                <a:cs typeface="+mn-cs"/>
              </a:rPr>
              <a:t>Αποδοχή δώρων από ασθενείς</a:t>
            </a:r>
          </a:p>
          <a:p>
            <a:pPr marL="342900" indent="-342900">
              <a:spcBef>
                <a:spcPct val="20000"/>
              </a:spcBef>
              <a:buFont typeface="Arial" charset="0"/>
              <a:buChar char="•"/>
              <a:defRPr/>
            </a:pPr>
            <a:r>
              <a:rPr lang="el-GR" sz="2000" b="1" dirty="0">
                <a:latin typeface="+mn-lt"/>
                <a:cs typeface="+mn-cs"/>
              </a:rPr>
              <a:t>Τεκμηριωμένη πρακτική και πειραματισμοί</a:t>
            </a:r>
          </a:p>
          <a:p>
            <a:pPr marL="342900" indent="-342900">
              <a:spcBef>
                <a:spcPct val="20000"/>
              </a:spcBef>
              <a:buFont typeface="Arial" charset="0"/>
              <a:buChar char="•"/>
              <a:defRPr/>
            </a:pPr>
            <a:r>
              <a:rPr lang="el-GR" sz="2000" b="1" dirty="0">
                <a:latin typeface="+mn-lt"/>
                <a:cs typeface="+mn-cs"/>
              </a:rPr>
              <a:t>Υπεύθυνοι για τα καθήκοντα που αναθέτουν στους ΒΝ</a:t>
            </a:r>
          </a:p>
          <a:p>
            <a:pPr marL="342900" indent="-342900">
              <a:spcBef>
                <a:spcPct val="20000"/>
              </a:spcBef>
              <a:buFont typeface="Arial" charset="0"/>
              <a:buChar char="•"/>
              <a:defRPr/>
            </a:pPr>
            <a:endParaRPr lang="el-GR" sz="1600" dirty="0">
              <a:latin typeface="+mn-lt"/>
              <a:cs typeface="+mn-cs"/>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2 - Θέση περιεχομένου"/>
          <p:cNvSpPr>
            <a:spLocks noGrp="1"/>
          </p:cNvSpPr>
          <p:nvPr>
            <p:ph idx="1"/>
          </p:nvPr>
        </p:nvSpPr>
        <p:spPr>
          <a:xfrm>
            <a:off x="323850" y="2060575"/>
            <a:ext cx="7632700" cy="4137025"/>
          </a:xfrm>
        </p:spPr>
        <p:txBody>
          <a:bodyPr/>
          <a:lstStyle/>
          <a:p>
            <a:r>
              <a:rPr lang="el-GR" sz="2000" b="1" smtClean="0"/>
              <a:t>Άρθρο 11 του Κ.Δ.Ν</a:t>
            </a:r>
            <a:r>
              <a:rPr lang="el-GR" sz="2000" smtClean="0"/>
              <a:t>. «</a:t>
            </a:r>
            <a:r>
              <a:rPr lang="el-GR" sz="2000" i="1" smtClean="0"/>
              <a:t>ο νοσηλευτής οφείλει απεριόριστο σεβασμό στην ιδιωτική ζωή του ασθενούς και απέχει από κάθε πράξη ή παράλειψη που είναι δυνατό να βλάψει τον απόρρητο χαρακτήρα των κάθε είδους πληροφοριών των οποίων λαμβάνει γνώση κατά την άσκηση των καθηκόντων του».</a:t>
            </a:r>
            <a:r>
              <a:rPr lang="el-GR" sz="2000" smtClean="0"/>
              <a:t> </a:t>
            </a:r>
          </a:p>
          <a:p>
            <a:endParaRPr lang="el-GR" sz="2000" smtClean="0"/>
          </a:p>
          <a:p>
            <a:r>
              <a:rPr lang="el-GR" sz="2000" b="1" smtClean="0"/>
              <a:t>Άρθρο 371 του Ποινικού Κώδικα</a:t>
            </a:r>
            <a:r>
              <a:rPr lang="el-GR" sz="2000" smtClean="0"/>
              <a:t>: «Η παραβίαση του απορρήτου στοιχειοθετεί ποινικό αδίκημα, καθώς το προβλέπει χρηματική ποινή ή φυλάκιση μέχρι ενός έτους για πρόσωπα που φανερώνουν ιδιωτικά απόρρητα, που τους εμπιστεύτηκαν ή που τα έμαθαν λόγω του επαγγέλματός τους ή της ιδιότητάς τους». </a:t>
            </a:r>
          </a:p>
        </p:txBody>
      </p:sp>
      <p:sp>
        <p:nvSpPr>
          <p:cNvPr id="56322" name="7 - TextBox"/>
          <p:cNvSpPr txBox="1">
            <a:spLocks noChangeArrowheads="1"/>
          </p:cNvSpPr>
          <p:nvPr/>
        </p:nvSpPr>
        <p:spPr bwMode="auto">
          <a:xfrm>
            <a:off x="0" y="549275"/>
            <a:ext cx="7524750" cy="460375"/>
          </a:xfrm>
          <a:prstGeom prst="rect">
            <a:avLst/>
          </a:prstGeom>
          <a:solidFill>
            <a:srgbClr val="D3F40C"/>
          </a:solidFill>
          <a:ln w="9525">
            <a:noFill/>
            <a:miter lim="800000"/>
            <a:headEnd/>
            <a:tailEnd/>
          </a:ln>
        </p:spPr>
        <p:txBody>
          <a:bodyPr>
            <a:spAutoFit/>
          </a:bodyPr>
          <a:lstStyle/>
          <a:p>
            <a:r>
              <a:rPr lang="el-GR" sz="2400" b="1"/>
              <a:t>Νοσηλευτικό απόρρητο</a:t>
            </a:r>
            <a:endParaRPr lang="el-GR" sz="2400"/>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2 - Θέση περιεχομένου"/>
          <p:cNvSpPr>
            <a:spLocks noGrp="1"/>
          </p:cNvSpPr>
          <p:nvPr>
            <p:ph idx="1"/>
          </p:nvPr>
        </p:nvSpPr>
        <p:spPr>
          <a:xfrm>
            <a:off x="457200" y="1989138"/>
            <a:ext cx="8229600" cy="4137025"/>
          </a:xfrm>
        </p:spPr>
        <p:txBody>
          <a:bodyPr/>
          <a:lstStyle/>
          <a:p>
            <a:r>
              <a:rPr lang="el-GR" sz="2000" b="1" smtClean="0"/>
              <a:t>Άρθρο 371, παρ.4 </a:t>
            </a:r>
            <a:r>
              <a:rPr lang="el-GR" sz="2000" i="1" smtClean="0"/>
              <a:t>η πράξη δεν είναι άδικη και μένει ατιμώρητη, αν ο υπαίτιος απέβλεπε στην εκπλήρωση ιδιαίτερου καθήκοντός του ή στη διαφύλαξη εννόμου ή για άλλο λόγο δικαιολογημένου ουσιώδους συμφέροντος δημοσίου ή του ίδιου ή κάποιου άλλου, το οποίο δεν μπορούσε να διαφυλαχθεί διαφορετικά π.χ. δηλώσεις για γεννήσεις, θανάτους, μολυσματικές νόσους</a:t>
            </a:r>
          </a:p>
          <a:p>
            <a:endParaRPr lang="el-GR" sz="2000" i="1" smtClean="0"/>
          </a:p>
          <a:p>
            <a:r>
              <a:rPr lang="el-GR" sz="2000" smtClean="0"/>
              <a:t>Η άρση του απορρήτου μπορεί επίσης να είναι δικαιολογημένη όταν αποσκοπεί στην πρόληψη εγκληματικών ενεργειών, ενώ επιτρέπεται επίσης σε περίπτωση που ένας επαγγελματίας υγείας υπερασπίζεται τον εαυτό του στο δικαστήριο.</a:t>
            </a:r>
          </a:p>
          <a:p>
            <a:endParaRPr lang="el-GR" smtClean="0"/>
          </a:p>
          <a:p>
            <a:endParaRPr lang="el-GR" smtClean="0"/>
          </a:p>
        </p:txBody>
      </p:sp>
      <p:sp>
        <p:nvSpPr>
          <p:cNvPr id="57346" name="7 - TextBox"/>
          <p:cNvSpPr txBox="1">
            <a:spLocks noChangeArrowheads="1"/>
          </p:cNvSpPr>
          <p:nvPr/>
        </p:nvSpPr>
        <p:spPr bwMode="auto">
          <a:xfrm>
            <a:off x="0" y="549275"/>
            <a:ext cx="4932363" cy="460375"/>
          </a:xfrm>
          <a:prstGeom prst="rect">
            <a:avLst/>
          </a:prstGeom>
          <a:solidFill>
            <a:srgbClr val="D3F40C"/>
          </a:solidFill>
          <a:ln w="9525">
            <a:noFill/>
            <a:miter lim="800000"/>
            <a:headEnd/>
            <a:tailEnd/>
          </a:ln>
        </p:spPr>
        <p:txBody>
          <a:bodyPr>
            <a:spAutoFit/>
          </a:bodyPr>
          <a:lstStyle/>
          <a:p>
            <a:r>
              <a:rPr lang="el-GR" sz="2400" b="1"/>
              <a:t>Άρση νοσηλευτικού απορρήτου</a:t>
            </a:r>
            <a:endParaRPr lang="el-GR" sz="240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2 - Θέση περιεχομένου"/>
          <p:cNvSpPr>
            <a:spLocks noGrp="1"/>
          </p:cNvSpPr>
          <p:nvPr>
            <p:ph idx="1"/>
          </p:nvPr>
        </p:nvSpPr>
        <p:spPr>
          <a:xfrm>
            <a:off x="539750" y="1989138"/>
            <a:ext cx="7848600" cy="4137025"/>
          </a:xfrm>
        </p:spPr>
        <p:txBody>
          <a:bodyPr/>
          <a:lstStyle/>
          <a:p>
            <a:pPr>
              <a:buFont typeface="Arial" charset="0"/>
              <a:buNone/>
            </a:pPr>
            <a:r>
              <a:rPr lang="el-GR" sz="2000" smtClean="0"/>
              <a:t>      Οι πεποιθήσεις ενός ατόμου σχετικά με την ηθικά αποδεκτή συμπεριφορά επηρεάζονται από ποικίλους παράγοντες, όπως: </a:t>
            </a:r>
          </a:p>
          <a:p>
            <a:pPr>
              <a:lnSpc>
                <a:spcPct val="150000"/>
              </a:lnSpc>
            </a:pPr>
            <a:r>
              <a:rPr lang="el-GR" sz="2000" smtClean="0"/>
              <a:t>Η πολιτισμική προέλευση</a:t>
            </a:r>
          </a:p>
          <a:p>
            <a:pPr>
              <a:lnSpc>
                <a:spcPct val="150000"/>
              </a:lnSpc>
            </a:pPr>
            <a:r>
              <a:rPr lang="el-GR" sz="2000" smtClean="0"/>
              <a:t>Το οικογενειακό περιβάλλον</a:t>
            </a:r>
          </a:p>
          <a:p>
            <a:pPr>
              <a:lnSpc>
                <a:spcPct val="150000"/>
              </a:lnSpc>
            </a:pPr>
            <a:r>
              <a:rPr lang="el-GR" sz="2000" smtClean="0"/>
              <a:t>Οι εκπαιδευτικοί παράγοντες</a:t>
            </a:r>
          </a:p>
          <a:p>
            <a:pPr>
              <a:lnSpc>
                <a:spcPct val="150000"/>
              </a:lnSpc>
            </a:pPr>
            <a:r>
              <a:rPr lang="el-GR" sz="2000" smtClean="0"/>
              <a:t>Οι ψυχολογικοί παράγοντες</a:t>
            </a:r>
          </a:p>
          <a:p>
            <a:pPr>
              <a:lnSpc>
                <a:spcPct val="150000"/>
              </a:lnSpc>
            </a:pPr>
            <a:r>
              <a:rPr lang="el-GR" sz="2000" smtClean="0"/>
              <a:t>Οι θρησκευτικές αξίες</a:t>
            </a:r>
          </a:p>
        </p:txBody>
      </p:sp>
      <p:sp>
        <p:nvSpPr>
          <p:cNvPr id="18434" name="7 - TextBox"/>
          <p:cNvSpPr txBox="1">
            <a:spLocks noChangeArrowheads="1"/>
          </p:cNvSpPr>
          <p:nvPr/>
        </p:nvSpPr>
        <p:spPr bwMode="auto">
          <a:xfrm>
            <a:off x="0" y="549275"/>
            <a:ext cx="6227763" cy="584200"/>
          </a:xfrm>
          <a:prstGeom prst="rect">
            <a:avLst/>
          </a:prstGeom>
          <a:solidFill>
            <a:srgbClr val="D3F40C"/>
          </a:solidFill>
          <a:ln w="9525">
            <a:noFill/>
            <a:miter lim="800000"/>
            <a:headEnd/>
            <a:tailEnd/>
          </a:ln>
        </p:spPr>
        <p:txBody>
          <a:bodyPr>
            <a:spAutoFit/>
          </a:bodyPr>
          <a:lstStyle/>
          <a:p>
            <a:r>
              <a:rPr lang="el-GR" sz="3200" b="1"/>
              <a:t>Θεωρίες περί ηθικής</a:t>
            </a: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2 - Θέση περιεχομένου"/>
          <p:cNvSpPr>
            <a:spLocks noGrp="1"/>
          </p:cNvSpPr>
          <p:nvPr>
            <p:ph idx="1"/>
          </p:nvPr>
        </p:nvSpPr>
        <p:spPr>
          <a:xfrm>
            <a:off x="250825" y="1989138"/>
            <a:ext cx="8435975" cy="4137025"/>
          </a:xfrm>
        </p:spPr>
        <p:txBody>
          <a:bodyPr/>
          <a:lstStyle/>
          <a:p>
            <a:r>
              <a:rPr lang="el-GR" sz="2000" smtClean="0"/>
              <a:t>Ο νόμος μπορεί να επέμβει για να μην περιέλθει στη δημοσιότητα κάποια εμπιστευτική πληροφορία (ο δικαστής εκδίδει διαταγή κατόπιν αίτησης του ενδιαφερομένου), αλλά αυτό αφορά κυρίως σε περιπτώσεις ΜΜΕ - όπως για παράδειγμα αν ένας δημοσιογράφος ή συγγραφέας γνωρίζει κάτι για την κατάσταση υγείας ενός δημοσίου προσώπου και θέλει να το κοινοποιήσει παρά τη θέλησή του τελευταίου.</a:t>
            </a:r>
          </a:p>
          <a:p>
            <a:r>
              <a:rPr lang="el-GR" sz="2000" smtClean="0"/>
              <a:t>Αν όμως το απόρρητο έχει ήδη παραβιαστεί, τότε ο νόμος δεν μπορεί να χρησιμοποιηθεί ουσιαστικά παρά μόνο για διεκδίκηση αποζημίωσης ή για τιμωρία.</a:t>
            </a:r>
          </a:p>
          <a:p>
            <a:r>
              <a:rPr lang="el-GR" sz="2000" smtClean="0"/>
              <a:t>Ιδιαίτερης μνείας χρήζουν τα μέσα κοινωνικής δικτύωσης, μέσω των οποίων το απόρρητο του ασθενούς μπορεί να παραβιαστεί πολύ εύκολα</a:t>
            </a:r>
          </a:p>
        </p:txBody>
      </p:sp>
      <p:sp>
        <p:nvSpPr>
          <p:cNvPr id="58370" name="7 - TextBox"/>
          <p:cNvSpPr txBox="1">
            <a:spLocks noChangeArrowheads="1"/>
          </p:cNvSpPr>
          <p:nvPr/>
        </p:nvSpPr>
        <p:spPr bwMode="auto">
          <a:xfrm>
            <a:off x="0" y="549275"/>
            <a:ext cx="4932363" cy="460375"/>
          </a:xfrm>
          <a:prstGeom prst="rect">
            <a:avLst/>
          </a:prstGeom>
          <a:solidFill>
            <a:srgbClr val="D3F40C"/>
          </a:solidFill>
          <a:ln w="9525">
            <a:noFill/>
            <a:miter lim="800000"/>
            <a:headEnd/>
            <a:tailEnd/>
          </a:ln>
        </p:spPr>
        <p:txBody>
          <a:bodyPr>
            <a:spAutoFit/>
          </a:bodyPr>
          <a:lstStyle/>
          <a:p>
            <a:r>
              <a:rPr lang="el-GR" sz="2400" b="1"/>
              <a:t>Άρση νοσηλευτικού απορρήτου</a:t>
            </a:r>
            <a:endParaRPr lang="el-GR" sz="2400"/>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7 - TextBox"/>
          <p:cNvSpPr txBox="1">
            <a:spLocks noChangeArrowheads="1"/>
          </p:cNvSpPr>
          <p:nvPr/>
        </p:nvSpPr>
        <p:spPr bwMode="auto">
          <a:xfrm>
            <a:off x="0" y="549275"/>
            <a:ext cx="3779838" cy="461963"/>
          </a:xfrm>
          <a:prstGeom prst="rect">
            <a:avLst/>
          </a:prstGeom>
          <a:solidFill>
            <a:srgbClr val="D3F40C"/>
          </a:solidFill>
          <a:ln w="9525">
            <a:noFill/>
            <a:miter lim="800000"/>
            <a:headEnd/>
            <a:tailEnd/>
          </a:ln>
        </p:spPr>
        <p:txBody>
          <a:bodyPr>
            <a:spAutoFit/>
          </a:bodyPr>
          <a:lstStyle/>
          <a:p>
            <a:r>
              <a:rPr lang="el-GR" sz="2400" b="1"/>
              <a:t>Άλλα νομικά ζητήματα</a:t>
            </a:r>
            <a:endParaRPr lang="el-GR" sz="2400"/>
          </a:p>
        </p:txBody>
      </p:sp>
      <p:sp>
        <p:nvSpPr>
          <p:cNvPr id="5" name="5 - Θέση περιεχομένου"/>
          <p:cNvSpPr txBox="1">
            <a:spLocks/>
          </p:cNvSpPr>
          <p:nvPr/>
        </p:nvSpPr>
        <p:spPr bwMode="auto">
          <a:xfrm>
            <a:off x="179388" y="1989138"/>
            <a:ext cx="3671887" cy="4535487"/>
          </a:xfrm>
          <a:prstGeom prst="rect">
            <a:avLst/>
          </a:prstGeom>
          <a:noFill/>
          <a:ln w="9525">
            <a:solidFill>
              <a:schemeClr val="tx2">
                <a:lumMod val="60000"/>
                <a:lumOff val="40000"/>
              </a:schemeClr>
            </a:solidFill>
            <a:miter lim="800000"/>
            <a:headEnd/>
            <a:tailEnd/>
          </a:ln>
        </p:spPr>
        <p:txBody>
          <a:bodyPr/>
          <a:lstStyle/>
          <a:p>
            <a:pPr marL="342900" indent="-342900">
              <a:spcBef>
                <a:spcPct val="20000"/>
              </a:spcBef>
              <a:buFont typeface="Arial" charset="0"/>
              <a:buChar char="•"/>
              <a:defRPr/>
            </a:pPr>
            <a:r>
              <a:rPr lang="el-GR" sz="2000" b="1" dirty="0">
                <a:latin typeface="+mn-lt"/>
                <a:cs typeface="+mn-cs"/>
              </a:rPr>
              <a:t>Τεκμηριωμένη πρακτική και πειραματισμοί</a:t>
            </a:r>
          </a:p>
          <a:p>
            <a:pPr marL="342900" indent="-342900">
              <a:spcBef>
                <a:spcPct val="20000"/>
              </a:spcBef>
              <a:buFont typeface="Arial" charset="0"/>
              <a:buChar char="•"/>
              <a:defRPr/>
            </a:pPr>
            <a:r>
              <a:rPr lang="el-GR" sz="2000" b="1" dirty="0">
                <a:latin typeface="+mn-lt"/>
                <a:cs typeface="+mn-cs"/>
              </a:rPr>
              <a:t>Ενασχόληση με άλλα καθήκοντα</a:t>
            </a:r>
          </a:p>
          <a:p>
            <a:pPr marL="342900" indent="-342900">
              <a:spcBef>
                <a:spcPct val="20000"/>
              </a:spcBef>
              <a:buFont typeface="Arial" charset="0"/>
              <a:buChar char="•"/>
              <a:defRPr/>
            </a:pPr>
            <a:r>
              <a:rPr lang="el-GR" sz="2000" b="1" dirty="0">
                <a:latin typeface="+mn-lt"/>
                <a:cs typeface="+mn-cs"/>
              </a:rPr>
              <a:t>Υπεύθυνοι για τα καθήκοντα που αναθέτουν στους ΒΝ</a:t>
            </a:r>
          </a:p>
          <a:p>
            <a:pPr marL="342900" indent="-342900">
              <a:spcBef>
                <a:spcPct val="20000"/>
              </a:spcBef>
              <a:buFont typeface="Arial" charset="0"/>
              <a:buChar char="•"/>
              <a:defRPr/>
            </a:pPr>
            <a:r>
              <a:rPr lang="el-GR" sz="2000" b="1" dirty="0">
                <a:latin typeface="+mn-lt"/>
                <a:cs typeface="+mn-cs"/>
              </a:rPr>
              <a:t>Δικαιώματα ασθενών</a:t>
            </a:r>
          </a:p>
          <a:p>
            <a:pPr marL="342900" indent="-342900">
              <a:spcBef>
                <a:spcPct val="20000"/>
              </a:spcBef>
              <a:buFont typeface="Arial" charset="0"/>
              <a:buChar char="•"/>
              <a:defRPr/>
            </a:pPr>
            <a:r>
              <a:rPr lang="el-GR" sz="2000" b="1" dirty="0">
                <a:latin typeface="+mn-lt"/>
                <a:cs typeface="+mn-cs"/>
              </a:rPr>
              <a:t>Νοσηλευτική αμέλεια</a:t>
            </a:r>
          </a:p>
          <a:p>
            <a:pPr marL="342900" indent="-342900">
              <a:spcBef>
                <a:spcPct val="20000"/>
              </a:spcBef>
              <a:buFont typeface="Arial" charset="0"/>
              <a:buChar char="•"/>
              <a:defRPr/>
            </a:pPr>
            <a:r>
              <a:rPr lang="el-GR" sz="2000" b="1" dirty="0">
                <a:latin typeface="+mn-lt"/>
                <a:cs typeface="+mn-cs"/>
              </a:rPr>
              <a:t>Εκτός θεραπευτικού πλαισίου σχέση με ασθενής/συγγενείς</a:t>
            </a:r>
          </a:p>
          <a:p>
            <a:pPr marL="342900" indent="-342900">
              <a:spcBef>
                <a:spcPct val="20000"/>
              </a:spcBef>
              <a:buFont typeface="Arial" charset="0"/>
              <a:buChar char="•"/>
              <a:defRPr/>
            </a:pPr>
            <a:r>
              <a:rPr lang="el-GR" sz="2000" b="1" dirty="0">
                <a:latin typeface="+mn-lt"/>
                <a:cs typeface="+mn-cs"/>
              </a:rPr>
              <a:t>Αποδοχή δώρων από ασθενείς</a:t>
            </a:r>
          </a:p>
          <a:p>
            <a:pPr marL="342900" indent="-342900">
              <a:spcBef>
                <a:spcPct val="20000"/>
              </a:spcBef>
              <a:buFont typeface="Arial" charset="0"/>
              <a:buChar char="•"/>
              <a:defRPr/>
            </a:pPr>
            <a:endParaRPr lang="el-GR" sz="1600" dirty="0">
              <a:latin typeface="+mn-lt"/>
              <a:cs typeface="+mn-cs"/>
            </a:endParaRPr>
          </a:p>
        </p:txBody>
      </p:sp>
      <p:sp>
        <p:nvSpPr>
          <p:cNvPr id="6" name="5 - Ορθογώνιο"/>
          <p:cNvSpPr/>
          <p:nvPr/>
        </p:nvSpPr>
        <p:spPr>
          <a:xfrm>
            <a:off x="4067175" y="404813"/>
            <a:ext cx="4826000" cy="54467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l-GR" sz="1600" b="1" i="1" dirty="0"/>
              <a:t>Η αποδοχή δώρων από ασθενείς πρέπει γενικά να αποφεύγεται. </a:t>
            </a:r>
          </a:p>
          <a:p>
            <a:pPr>
              <a:defRPr/>
            </a:pPr>
            <a:r>
              <a:rPr lang="el-GR" i="1" dirty="0"/>
              <a:t>Η παράγραφος 1 του άρθρου 235 ορίζει ότι</a:t>
            </a:r>
            <a:r>
              <a:rPr lang="el-GR" dirty="0"/>
              <a:t> υπάλληλος ο οποίος, κατά παράβαση των καθηκόντων του ζητεί ή λαμβάνει, άμεσα ή με τη μεσολάβηση τρίτου, για τον εαυτό του ή για τρίτο, ωφελήματα οποιασδήποτε φύσης... για ενέργεια ή παράλειψή του μελλοντική ή ήδη τελειωμένη, που ανάγεται στα καθήκοντά του ή αντίκειται σε αυτά, τιμωρείται με φυλάκιση τουλάχιστον ενός έτους, καθώς και υποχρεωτική χρηματική ποινή ίση με το </a:t>
            </a:r>
            <a:r>
              <a:rPr lang="el-GR" dirty="0" err="1"/>
              <a:t>πεντηκονταπλάσιο</a:t>
            </a:r>
            <a:r>
              <a:rPr lang="el-GR" dirty="0"/>
              <a:t> του ωφελήματος. </a:t>
            </a:r>
          </a:p>
          <a:p>
            <a:pPr>
              <a:defRPr/>
            </a:pPr>
            <a:endParaRPr lang="el-GR" i="1" dirty="0"/>
          </a:p>
          <a:p>
            <a:pPr>
              <a:defRPr/>
            </a:pPr>
            <a:r>
              <a:rPr lang="el-GR" sz="2000" i="1" dirty="0"/>
              <a:t>Βέβαια στην παράγραφο 3 αναφέρει ότι</a:t>
            </a:r>
            <a:r>
              <a:rPr lang="el-GR" sz="2000" dirty="0"/>
              <a:t> δεν συνιστά δωροδοκία η απλή υλική παροχή προς έκφραση ευγνωμοσύνης,</a:t>
            </a:r>
            <a:r>
              <a:rPr lang="el-GR" sz="2000" i="1" dirty="0"/>
              <a:t> όμως η έννοια της «απλής υλικής παροχής» δεν είναι σαφώς προσδιορισμένη.</a:t>
            </a:r>
            <a:endParaRPr lang="el-GR" sz="2000" dirty="0"/>
          </a:p>
        </p:txBody>
      </p:sp>
      <p:sp>
        <p:nvSpPr>
          <p:cNvPr id="59396" name="6 - Ορθογώνιο"/>
          <p:cNvSpPr>
            <a:spLocks noChangeArrowheads="1"/>
          </p:cNvSpPr>
          <p:nvPr/>
        </p:nvSpPr>
        <p:spPr bwMode="auto">
          <a:xfrm>
            <a:off x="5364163" y="5976938"/>
            <a:ext cx="3465512" cy="646112"/>
          </a:xfrm>
          <a:prstGeom prst="rect">
            <a:avLst/>
          </a:prstGeom>
          <a:noFill/>
          <a:ln w="9525">
            <a:noFill/>
            <a:miter lim="800000"/>
            <a:headEnd/>
            <a:tailEnd/>
          </a:ln>
        </p:spPr>
        <p:txBody>
          <a:bodyPr>
            <a:spAutoFit/>
          </a:bodyPr>
          <a:lstStyle/>
          <a:p>
            <a:r>
              <a:rPr lang="el-GR" sz="1200" i="1">
                <a:solidFill>
                  <a:srgbClr val="000000"/>
                </a:solidFill>
                <a:latin typeface="Calibri" pitchFamily="34" charset="0"/>
              </a:rPr>
              <a:t>Άρθρο 235 «Παθητική δωροδοκία» του Ποινικού Κώδικα (όπως τροποποιήθηκε από το άρ­θρο 68 του Ν. 4139/2013) </a:t>
            </a:r>
            <a:endParaRPr lang="el-G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950" y="1844675"/>
            <a:ext cx="4392613" cy="4897438"/>
          </a:xfrm>
        </p:spPr>
        <p:style>
          <a:lnRef idx="2">
            <a:schemeClr val="dk1"/>
          </a:lnRef>
          <a:fillRef idx="1">
            <a:schemeClr val="lt1"/>
          </a:fillRef>
          <a:effectRef idx="0">
            <a:schemeClr val="dk1"/>
          </a:effectRef>
          <a:fontRef idx="minor">
            <a:schemeClr val="dk1"/>
          </a:fontRef>
        </p:style>
        <p:txBody>
          <a:bodyPr/>
          <a:lstStyle/>
          <a:p>
            <a:pPr>
              <a:buFont typeface="Arial" charset="0"/>
              <a:buNone/>
              <a:defRPr/>
            </a:pPr>
            <a:r>
              <a:rPr lang="el-GR" sz="1800" b="1" dirty="0"/>
              <a:t>Θέματα που σχετίζονται με νοσηλευτική αμέλεια αφορούν σε: </a:t>
            </a:r>
          </a:p>
          <a:p>
            <a:pPr>
              <a:defRPr/>
            </a:pPr>
            <a:r>
              <a:rPr lang="el-GR" sz="1800" dirty="0"/>
              <a:t>αναποτελεσματική επικοινωνία με ιατρό ή συνάδελφο</a:t>
            </a:r>
          </a:p>
          <a:p>
            <a:pPr>
              <a:defRPr/>
            </a:pPr>
            <a:r>
              <a:rPr lang="el-GR" sz="1800" dirty="0"/>
              <a:t>αποτυχία παρακολούθησης της κατάστασης ενός ασθενούς </a:t>
            </a:r>
          </a:p>
          <a:p>
            <a:pPr>
              <a:defRPr/>
            </a:pPr>
            <a:r>
              <a:rPr lang="el-GR" sz="1800" dirty="0"/>
              <a:t>λάθη κατά την αναισθησία</a:t>
            </a:r>
          </a:p>
          <a:p>
            <a:pPr>
              <a:defRPr/>
            </a:pPr>
            <a:r>
              <a:rPr lang="el-GR" sz="1800" dirty="0"/>
              <a:t>αδυναμία έγκαιρης παρέμβασης σε μία κρίσιμη περίσταση </a:t>
            </a:r>
          </a:p>
          <a:p>
            <a:pPr>
              <a:defRPr/>
            </a:pPr>
            <a:r>
              <a:rPr lang="el-GR" sz="1800" dirty="0"/>
              <a:t>ακατάλληλη χρήση ιατρικής συσκευής αδυναμία εντόπισης και αντιμετώπισης λοιμώξεων</a:t>
            </a:r>
          </a:p>
          <a:p>
            <a:pPr>
              <a:defRPr/>
            </a:pPr>
            <a:r>
              <a:rPr lang="el-GR" sz="1800" dirty="0"/>
              <a:t>φαρμακευτικές βλάβες (συνήθως λάθος φάρμακο, δοσολογία, ή ασθενής) και</a:t>
            </a:r>
          </a:p>
          <a:p>
            <a:pPr>
              <a:defRPr/>
            </a:pPr>
            <a:r>
              <a:rPr lang="el-GR" sz="1800" dirty="0"/>
              <a:t>εκτέλεση διαδικασιών εκτός αρμοδιότητας </a:t>
            </a:r>
          </a:p>
        </p:txBody>
      </p:sp>
      <p:sp>
        <p:nvSpPr>
          <p:cNvPr id="60418" name="7 - TextBox"/>
          <p:cNvSpPr txBox="1">
            <a:spLocks noChangeArrowheads="1"/>
          </p:cNvSpPr>
          <p:nvPr/>
        </p:nvSpPr>
        <p:spPr bwMode="auto">
          <a:xfrm>
            <a:off x="0" y="549275"/>
            <a:ext cx="3348038" cy="523875"/>
          </a:xfrm>
          <a:prstGeom prst="rect">
            <a:avLst/>
          </a:prstGeom>
          <a:solidFill>
            <a:srgbClr val="D3F40C"/>
          </a:solidFill>
          <a:ln w="9525">
            <a:noFill/>
            <a:miter lim="800000"/>
            <a:headEnd/>
            <a:tailEnd/>
          </a:ln>
        </p:spPr>
        <p:txBody>
          <a:bodyPr>
            <a:spAutoFit/>
          </a:bodyPr>
          <a:lstStyle/>
          <a:p>
            <a:pPr indent="125413"/>
            <a:r>
              <a:rPr lang="el-GR" sz="2800" b="1">
                <a:latin typeface="Arial Narrow" pitchFamily="34" charset="0"/>
                <a:ea typeface="Times New Roman" pitchFamily="18" charset="0"/>
                <a:cs typeface="Calibri" pitchFamily="34" charset="0"/>
              </a:rPr>
              <a:t>Νοσηλευτική αμέλεια</a:t>
            </a:r>
          </a:p>
        </p:txBody>
      </p:sp>
      <p:sp>
        <p:nvSpPr>
          <p:cNvPr id="5" name="2 - Θέση περιεχομένου"/>
          <p:cNvSpPr txBox="1">
            <a:spLocks/>
          </p:cNvSpPr>
          <p:nvPr/>
        </p:nvSpPr>
        <p:spPr bwMode="auto">
          <a:xfrm>
            <a:off x="4751388" y="1844675"/>
            <a:ext cx="4213225" cy="48974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r>
              <a:rPr lang="el-GR" dirty="0"/>
              <a:t>Σε περίπτωση βαριάς αμέλειας με θάνατο ασθενή κατά την οποία ο ασθενής χάνει τη ζωή του, παρεμβαίνει εισαγγελέας και δεν χρειάζεται να υποβάλλουν μήνυση οι συγγενείς του θύματος </a:t>
            </a:r>
            <a:r>
              <a:rPr lang="el-GR" i="1" dirty="0"/>
              <a:t>(αυτεπάγγελτη δίωξη).</a:t>
            </a:r>
            <a:r>
              <a:rPr lang="el-GR" dirty="0"/>
              <a:t> Στις υπόλοιπες περιπτώσεις, ο ασθενής ή οι συγγενείς του έχουν να επιλέξουν μεταξύ διαφόρων τρόπων δράσης:</a:t>
            </a:r>
          </a:p>
          <a:p>
            <a:pPr>
              <a:defRPr/>
            </a:pPr>
            <a:r>
              <a:rPr lang="el-GR" dirty="0"/>
              <a:t>1. Σύγκληση πειθαρχικού συμβουλίου ΕΝΕ μετά από επίσημη αναφορά .</a:t>
            </a:r>
          </a:p>
          <a:p>
            <a:pPr>
              <a:defRPr/>
            </a:pPr>
            <a:r>
              <a:rPr lang="el-GR" dirty="0"/>
              <a:t>2. Υποβολή παραπόνου στη διοίκηση του νοσηλευτικού ιδρύματος ή γενικότερα στον εργοδότη του νοσηλευτή.</a:t>
            </a:r>
          </a:p>
          <a:p>
            <a:pPr>
              <a:defRPr/>
            </a:pPr>
            <a:r>
              <a:rPr lang="el-GR" dirty="0"/>
              <a:t>3. Υποβολή μήνυσης.</a:t>
            </a:r>
          </a:p>
        </p:txBody>
      </p:sp>
      <p:sp>
        <p:nvSpPr>
          <p:cNvPr id="6" name="5 - TextBox"/>
          <p:cNvSpPr txBox="1"/>
          <p:nvPr/>
        </p:nvSpPr>
        <p:spPr>
          <a:xfrm>
            <a:off x="4211638" y="333375"/>
            <a:ext cx="4464050" cy="92233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el-GR" dirty="0"/>
              <a:t>Σε περίπτωση μήνυσης πρέπει να σημειωθεί ότι το βάρος της απόδειξης φέρεται πάντα από τον ασθενή </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ctrTitle"/>
          </p:nvPr>
        </p:nvSpPr>
        <p:spPr>
          <a:xfrm>
            <a:off x="0" y="1628775"/>
            <a:ext cx="7596188" cy="863600"/>
          </a:xfrm>
          <a:solidFill>
            <a:srgbClr val="D3F40C">
              <a:alpha val="69020"/>
            </a:srgbClr>
          </a:solidFill>
        </p:spPr>
        <p:txBody>
          <a:bodyPr rtlCol="0">
            <a:normAutofit/>
          </a:bodyPr>
          <a:lstStyle/>
          <a:p>
            <a:pPr eaLnBrk="1" fontAlgn="auto" hangingPunct="1">
              <a:spcAft>
                <a:spcPts val="0"/>
              </a:spcAft>
              <a:defRPr/>
            </a:pPr>
            <a:r>
              <a:rPr lang="el-GR" sz="3200" b="1" i="1" dirty="0">
                <a:latin typeface="+mn-lt"/>
              </a:rPr>
              <a:t>ΗΘΙΚΑ ΔΙΛΗΜΑΤΑ</a:t>
            </a:r>
          </a:p>
        </p:txBody>
      </p:sp>
      <p:pic>
        <p:nvPicPr>
          <p:cNvPr id="61442" name="Picture 6" descr="http://www.nursehussein.com/wp-content/uploads/2012/12/code-of-ethics-2012.jpg"/>
          <p:cNvPicPr>
            <a:picLocks noChangeAspect="1" noChangeArrowheads="1"/>
          </p:cNvPicPr>
          <p:nvPr/>
        </p:nvPicPr>
        <p:blipFill>
          <a:blip r:embed="rId2"/>
          <a:srcRect/>
          <a:stretch>
            <a:fillRect/>
          </a:stretch>
        </p:blipFill>
        <p:spPr bwMode="auto">
          <a:xfrm>
            <a:off x="179388" y="4149725"/>
            <a:ext cx="1657350" cy="2359025"/>
          </a:xfrm>
          <a:prstGeom prst="rect">
            <a:avLst/>
          </a:prstGeom>
          <a:noFill/>
          <a:ln w="9525">
            <a:noFill/>
            <a:miter lim="800000"/>
            <a:headEnd/>
            <a:tailEnd/>
          </a:ln>
        </p:spPr>
      </p:pic>
      <p:pic>
        <p:nvPicPr>
          <p:cNvPr id="61443" name="Picture 8" descr="http://amberengledow.files.wordpress.com/2012/10/patient_rights_pic2.jpg"/>
          <p:cNvPicPr>
            <a:picLocks noChangeAspect="1" noChangeArrowheads="1"/>
          </p:cNvPicPr>
          <p:nvPr/>
        </p:nvPicPr>
        <p:blipFill>
          <a:blip r:embed="rId3"/>
          <a:srcRect/>
          <a:stretch>
            <a:fillRect/>
          </a:stretch>
        </p:blipFill>
        <p:spPr bwMode="auto">
          <a:xfrm>
            <a:off x="4500563" y="2924175"/>
            <a:ext cx="1798637" cy="2103438"/>
          </a:xfrm>
          <a:prstGeom prst="rect">
            <a:avLst/>
          </a:prstGeom>
          <a:noFill/>
          <a:ln w="9525">
            <a:noFill/>
            <a:miter lim="800000"/>
            <a:headEnd/>
            <a:tailEnd/>
          </a:ln>
        </p:spPr>
      </p:pic>
      <p:pic>
        <p:nvPicPr>
          <p:cNvPr id="61444" name="Picture 10" descr="http://www.bioethicsinstitute.org/wp-content/uploads/2014/09/Florence_nightengale.jpg"/>
          <p:cNvPicPr>
            <a:picLocks noChangeAspect="1" noChangeArrowheads="1"/>
          </p:cNvPicPr>
          <p:nvPr/>
        </p:nvPicPr>
        <p:blipFill>
          <a:blip r:embed="rId4"/>
          <a:srcRect/>
          <a:stretch>
            <a:fillRect/>
          </a:stretch>
        </p:blipFill>
        <p:spPr bwMode="auto">
          <a:xfrm>
            <a:off x="2268538" y="3933825"/>
            <a:ext cx="2879725" cy="2441575"/>
          </a:xfrm>
          <a:prstGeom prst="rect">
            <a:avLst/>
          </a:prstGeom>
          <a:noFill/>
          <a:ln w="9525">
            <a:noFill/>
            <a:miter lim="800000"/>
            <a:headEnd/>
            <a:tailEnd/>
          </a:ln>
        </p:spPr>
      </p:pic>
      <p:pic>
        <p:nvPicPr>
          <p:cNvPr id="61445" name="Picture 12" descr="http://www.istudentnurse.com/wp-content/uploads/2013/09/ethics-nursing-hospice-dilemmas-right-wrong-grey.jpg"/>
          <p:cNvPicPr>
            <a:picLocks noChangeAspect="1" noChangeArrowheads="1"/>
          </p:cNvPicPr>
          <p:nvPr/>
        </p:nvPicPr>
        <p:blipFill>
          <a:blip r:embed="rId5"/>
          <a:srcRect/>
          <a:stretch>
            <a:fillRect/>
          </a:stretch>
        </p:blipFill>
        <p:spPr bwMode="auto">
          <a:xfrm>
            <a:off x="971550" y="2997200"/>
            <a:ext cx="2592388" cy="1727200"/>
          </a:xfrm>
          <a:prstGeom prst="rect">
            <a:avLst/>
          </a:prstGeom>
          <a:noFill/>
          <a:ln w="9525">
            <a:noFill/>
            <a:miter lim="800000"/>
            <a:headEnd/>
            <a:tailEnd/>
          </a:ln>
        </p:spPr>
      </p:pic>
      <p:pic>
        <p:nvPicPr>
          <p:cNvPr id="61446" name="Picture 13"/>
          <p:cNvPicPr>
            <a:picLocks noChangeAspect="1" noChangeArrowheads="1"/>
          </p:cNvPicPr>
          <p:nvPr/>
        </p:nvPicPr>
        <p:blipFill>
          <a:blip r:embed="rId6"/>
          <a:srcRect l="33479" t="29156" r="35529" b="58571"/>
          <a:stretch>
            <a:fillRect/>
          </a:stretch>
        </p:blipFill>
        <p:spPr bwMode="auto">
          <a:xfrm>
            <a:off x="2339975" y="5805488"/>
            <a:ext cx="4032250" cy="792162"/>
          </a:xfrm>
          <a:prstGeom prst="rect">
            <a:avLst/>
          </a:prstGeom>
          <a:noFill/>
          <a:ln w="9525">
            <a:solidFill>
              <a:schemeClr val="accent1"/>
            </a:solidFill>
            <a:miter lim="800000"/>
            <a:headEnd/>
            <a:tailEnd/>
          </a:ln>
        </p:spPr>
      </p:pic>
      <p:cxnSp>
        <p:nvCxnSpPr>
          <p:cNvPr id="10" name="9 - Ευθεία γραμμή σύνδεσης"/>
          <p:cNvCxnSpPr/>
          <p:nvPr/>
        </p:nvCxnSpPr>
        <p:spPr>
          <a:xfrm>
            <a:off x="6516688" y="2492375"/>
            <a:ext cx="71437" cy="43656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539750" y="1646238"/>
            <a:ext cx="8280400" cy="4524375"/>
          </a:xfrm>
          <a:prstGeom prst="rect">
            <a:avLst/>
          </a:prstGeom>
          <a:noFill/>
          <a:ln w="9525">
            <a:noFill/>
            <a:miter lim="800000"/>
            <a:headEnd/>
            <a:tailEnd/>
          </a:ln>
        </p:spPr>
        <p:txBody>
          <a:bodyPr anchor="ctr">
            <a:spAutoFit/>
          </a:bodyPr>
          <a:lstStyle/>
          <a:p>
            <a:pPr algn="just">
              <a:lnSpc>
                <a:spcPct val="150000"/>
              </a:lnSpc>
            </a:pPr>
            <a:r>
              <a:rPr lang="el-GR" sz="2400" b="1">
                <a:latin typeface="Calibri" pitchFamily="34" charset="0"/>
              </a:rPr>
              <a:t>Ηθικά προβλήματα προκύπτουν συνήθως μεταξύ νοσηλευτών και ασθενών, νοσηλευτών και γιατρών, νοσηλευτών και άλλων νοσηλευτών, νοσηλευτών και των οργανισμών όπου εργάζονται.</a:t>
            </a:r>
          </a:p>
          <a:p>
            <a:pPr algn="just">
              <a:lnSpc>
                <a:spcPct val="150000"/>
              </a:lnSpc>
            </a:pPr>
            <a:endParaRPr lang="el-GR" sz="2400">
              <a:latin typeface="Calibri" pitchFamily="34" charset="0"/>
            </a:endParaRPr>
          </a:p>
          <a:p>
            <a:pPr algn="just" eaLnBrk="0" hangingPunct="0">
              <a:lnSpc>
                <a:spcPct val="150000"/>
              </a:lnSpc>
            </a:pPr>
            <a:r>
              <a:rPr lang="el-GR" sz="2400" b="1">
                <a:latin typeface="Calibri" pitchFamily="34" charset="0"/>
              </a:rPr>
              <a:t> Επιπλέον, οι νοσηλευτές βιώνουν εσωτερική σύγκρουση όταν η σωστή πρακτική πιθανόν απαιτεί ενέργειες που αντιτίθενται στις προσωπικές τους ηθικές πεποιθήσεις. </a:t>
            </a:r>
            <a:endParaRPr lang="el-GR" sz="2400">
              <a:latin typeface="Calibri" pitchFamily="34" charset="0"/>
            </a:endParaRPr>
          </a:p>
        </p:txBody>
      </p:sp>
      <p:sp>
        <p:nvSpPr>
          <p:cNvPr id="62466" name="7 - TextBox"/>
          <p:cNvSpPr txBox="1">
            <a:spLocks noChangeArrowheads="1"/>
          </p:cNvSpPr>
          <p:nvPr/>
        </p:nvSpPr>
        <p:spPr bwMode="auto">
          <a:xfrm>
            <a:off x="0" y="549275"/>
            <a:ext cx="7524750" cy="400050"/>
          </a:xfrm>
          <a:prstGeom prst="rect">
            <a:avLst/>
          </a:prstGeom>
          <a:solidFill>
            <a:srgbClr val="D3F40C"/>
          </a:solidFill>
          <a:ln w="9525">
            <a:noFill/>
            <a:miter lim="800000"/>
            <a:headEnd/>
            <a:tailEnd/>
          </a:ln>
        </p:spPr>
        <p:txBody>
          <a:bodyPr>
            <a:spAutoFit/>
          </a:bodyPr>
          <a:lstStyle/>
          <a:p>
            <a:r>
              <a:rPr lang="el-GR" sz="2000" b="1"/>
              <a:t>ΠΑΡΑΔΕΙΓΜΑΤΑ ΗΘΙΚΩΝ ΠΡΟΒΛΗΜΑΤΩΝ</a:t>
            </a:r>
            <a:endParaRPr lang="el-GR" sz="2000"/>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68313" y="1250950"/>
            <a:ext cx="8351837" cy="4524375"/>
          </a:xfrm>
          <a:prstGeom prst="rect">
            <a:avLst/>
          </a:prstGeom>
          <a:noFill/>
          <a:ln w="9525">
            <a:noFill/>
            <a:miter lim="800000"/>
            <a:headEnd/>
            <a:tailEnd/>
          </a:ln>
          <a:effectLst/>
        </p:spPr>
        <p:txBody>
          <a:bodyPr anchor="ctr">
            <a:spAutoFit/>
          </a:bodyPr>
          <a:lstStyle/>
          <a:p>
            <a:pPr indent="125413">
              <a:defRPr/>
            </a:pPr>
            <a:endParaRPr lang="el-GR" sz="2400" b="1" dirty="0">
              <a:solidFill>
                <a:srgbClr val="FF0000"/>
              </a:solidFill>
              <a:latin typeface="Arial Narrow" pitchFamily="34" charset="0"/>
              <a:cs typeface="Arial" pitchFamily="34" charset="0"/>
            </a:endParaRPr>
          </a:p>
          <a:p>
            <a:pPr indent="125413">
              <a:defRPr/>
            </a:pPr>
            <a:endParaRPr lang="el-GR" sz="600" dirty="0">
              <a:latin typeface="Calibri" pitchFamily="34" charset="0"/>
              <a:cs typeface="Arial" pitchFamily="34" charset="0"/>
            </a:endParaRPr>
          </a:p>
          <a:p>
            <a:pPr indent="125413" eaLnBrk="0" hangingPunct="0">
              <a:defRPr/>
            </a:pPr>
            <a:r>
              <a:rPr lang="el-GR" sz="2400" b="1" dirty="0">
                <a:latin typeface="+mj-lt"/>
                <a:ea typeface="Times New Roman" pitchFamily="18" charset="0"/>
                <a:cs typeface="Calibri" pitchFamily="34" charset="0"/>
              </a:rPr>
              <a:t>Οι δύσκολες καταστάσεις μεταξύ νοσηλευτή- ασθενούς που μπορεί να καταλήξουν σε ηθική δυσφορία για τους νοσηλευτές, περιλαμβάνουν</a:t>
            </a:r>
          </a:p>
          <a:p>
            <a:pPr indent="125413" eaLnBrk="0" hangingPunct="0">
              <a:buFont typeface="Wingdings" pitchFamily="2" charset="2"/>
              <a:buChar char="Ø"/>
              <a:defRPr/>
            </a:pPr>
            <a:r>
              <a:rPr lang="el-GR" sz="2400" b="1" dirty="0">
                <a:latin typeface="+mj-lt"/>
                <a:ea typeface="Times New Roman" pitchFamily="18" charset="0"/>
                <a:cs typeface="Calibri" pitchFamily="34" charset="0"/>
              </a:rPr>
              <a:t> τον πατερναλισμό (όταν γίνονται ενέργειες για τους ασθενείς χωρίς τη συναίνεση τους για την πρόληψη βλάβης),</a:t>
            </a:r>
          </a:p>
          <a:p>
            <a:pPr indent="125413" eaLnBrk="0" hangingPunct="0">
              <a:buFont typeface="Wingdings" pitchFamily="2" charset="2"/>
              <a:buChar char="Ø"/>
              <a:defRPr/>
            </a:pPr>
            <a:r>
              <a:rPr lang="el-GR" sz="2400" b="1" dirty="0">
                <a:latin typeface="+mj-lt"/>
                <a:ea typeface="Times New Roman" pitchFamily="18" charset="0"/>
                <a:cs typeface="Calibri" pitchFamily="34" charset="0"/>
              </a:rPr>
              <a:t> την εξαπάτηση, </a:t>
            </a:r>
          </a:p>
          <a:p>
            <a:pPr indent="125413" eaLnBrk="0" hangingPunct="0">
              <a:buFont typeface="Wingdings" pitchFamily="2" charset="2"/>
              <a:buChar char="Ø"/>
              <a:defRPr/>
            </a:pPr>
            <a:r>
              <a:rPr lang="el-GR" sz="2400" b="1" dirty="0">
                <a:latin typeface="+mj-lt"/>
                <a:ea typeface="Times New Roman" pitchFamily="18" charset="0"/>
                <a:cs typeface="Calibri" pitchFamily="34" charset="0"/>
              </a:rPr>
              <a:t>την εμπιστευτικότητα,  </a:t>
            </a:r>
          </a:p>
          <a:p>
            <a:pPr indent="125413" eaLnBrk="0" hangingPunct="0">
              <a:buFont typeface="Wingdings" pitchFamily="2" charset="2"/>
              <a:buChar char="Ø"/>
              <a:defRPr/>
            </a:pPr>
            <a:r>
              <a:rPr lang="el-GR" sz="2400" b="1" dirty="0">
                <a:latin typeface="+mj-lt"/>
                <a:ea typeface="Times New Roman" pitchFamily="18" charset="0"/>
                <a:cs typeface="Calibri" pitchFamily="34" charset="0"/>
              </a:rPr>
              <a:t>την πληροφορημένη συναίνεση και</a:t>
            </a:r>
          </a:p>
          <a:p>
            <a:pPr indent="125413" eaLnBrk="0" hangingPunct="0">
              <a:buFont typeface="Wingdings" pitchFamily="2" charset="2"/>
              <a:buChar char="Ø"/>
              <a:defRPr/>
            </a:pPr>
            <a:r>
              <a:rPr lang="el-GR" sz="2400" b="1" dirty="0">
                <a:latin typeface="+mj-lt"/>
                <a:ea typeface="Times New Roman" pitchFamily="18" charset="0"/>
                <a:cs typeface="Calibri" pitchFamily="34" charset="0"/>
              </a:rPr>
              <a:t> τις συγκρούσεις μεταξύ των αξιών και των συμφερόντων νοσηλευτών και ασθενών.</a:t>
            </a:r>
            <a:endParaRPr lang="el-GR" sz="2400" dirty="0">
              <a:latin typeface="+mj-lt"/>
              <a:cs typeface="Arial" pitchFamily="34" charset="0"/>
            </a:endParaRPr>
          </a:p>
          <a:p>
            <a:pPr indent="125413" eaLnBrk="0" hangingPunct="0">
              <a:defRPr/>
            </a:pPr>
            <a:endParaRPr lang="el-GR" dirty="0">
              <a:latin typeface="Arial" pitchFamily="34" charset="0"/>
              <a:cs typeface="Arial" pitchFamily="34" charset="0"/>
            </a:endParaRPr>
          </a:p>
        </p:txBody>
      </p:sp>
      <p:sp>
        <p:nvSpPr>
          <p:cNvPr id="63490" name="7 - TextBox"/>
          <p:cNvSpPr txBox="1">
            <a:spLocks noChangeArrowheads="1"/>
          </p:cNvSpPr>
          <p:nvPr/>
        </p:nvSpPr>
        <p:spPr bwMode="auto">
          <a:xfrm>
            <a:off x="0" y="549275"/>
            <a:ext cx="7596188" cy="523875"/>
          </a:xfrm>
          <a:prstGeom prst="rect">
            <a:avLst/>
          </a:prstGeom>
          <a:solidFill>
            <a:srgbClr val="D3F40C"/>
          </a:solidFill>
          <a:ln w="9525">
            <a:noFill/>
            <a:miter lim="800000"/>
            <a:headEnd/>
            <a:tailEnd/>
          </a:ln>
        </p:spPr>
        <p:txBody>
          <a:bodyPr>
            <a:spAutoFit/>
          </a:bodyPr>
          <a:lstStyle/>
          <a:p>
            <a:pPr indent="125413"/>
            <a:r>
              <a:rPr lang="el-GR" sz="2800" b="1">
                <a:latin typeface="Arial Narrow" pitchFamily="34" charset="0"/>
                <a:ea typeface="Times New Roman" pitchFamily="18" charset="0"/>
                <a:cs typeface="Calibri" pitchFamily="34" charset="0"/>
              </a:rPr>
              <a:t>Νοσηλευτές και Ασθενείς</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755650" y="1662113"/>
            <a:ext cx="7848600" cy="4524375"/>
          </a:xfrm>
          <a:prstGeom prst="rect">
            <a:avLst/>
          </a:prstGeom>
          <a:noFill/>
          <a:ln w="9525">
            <a:noFill/>
            <a:miter lim="800000"/>
            <a:headEnd/>
            <a:tailEnd/>
          </a:ln>
        </p:spPr>
        <p:txBody>
          <a:bodyPr anchor="ctr">
            <a:spAutoFit/>
          </a:bodyPr>
          <a:lstStyle/>
          <a:p>
            <a:pPr indent="125413" algn="just"/>
            <a:r>
              <a:rPr lang="el-GR">
                <a:latin typeface="Arial Narrow" pitchFamily="34" charset="0"/>
                <a:ea typeface="Times New Roman" pitchFamily="18" charset="0"/>
                <a:cs typeface="Calibri" pitchFamily="34" charset="0"/>
              </a:rPr>
              <a:t> </a:t>
            </a:r>
            <a:r>
              <a:rPr lang="el-GR" sz="2400" b="1">
                <a:latin typeface="Calibri" pitchFamily="34" charset="0"/>
                <a:ea typeface="Times New Roman" pitchFamily="18" charset="0"/>
                <a:cs typeface="Calibri" pitchFamily="34" charset="0"/>
              </a:rPr>
              <a:t>Ένας ηλικιωμένος που ζει σε γηροκομείο και διατρέχει μεγάλο κίνδυνο για πτώσεις, αρνείται να καλέσει το νοσηλευτή για βοήθεια όταν σηκώνεται από το κρεβάτι.</a:t>
            </a:r>
            <a:endParaRPr lang="el-GR" sz="2400">
              <a:latin typeface="Calibri" pitchFamily="34" charset="0"/>
              <a:ea typeface="Times New Roman" pitchFamily="18" charset="0"/>
              <a:cs typeface="Calibri" pitchFamily="34" charset="0"/>
            </a:endParaRPr>
          </a:p>
          <a:p>
            <a:pPr indent="125413" algn="just" eaLnBrk="0" hangingPunct="0"/>
            <a:r>
              <a:rPr lang="el-GR" sz="2400" b="1">
                <a:latin typeface="Calibri" pitchFamily="34" charset="0"/>
                <a:ea typeface="Times New Roman" pitchFamily="18" charset="0"/>
                <a:cs typeface="Calibri" pitchFamily="34" charset="0"/>
              </a:rPr>
              <a:t> </a:t>
            </a:r>
            <a:r>
              <a:rPr lang="en-US" sz="2400" b="1">
                <a:latin typeface="Calibri" pitchFamily="34" charset="0"/>
                <a:ea typeface="Times New Roman" pitchFamily="18" charset="0"/>
                <a:cs typeface="Calibri" pitchFamily="34" charset="0"/>
              </a:rPr>
              <a:t>O</a:t>
            </a:r>
            <a:r>
              <a:rPr lang="el-GR" sz="2400" b="1">
                <a:latin typeface="Calibri" pitchFamily="34" charset="0"/>
                <a:ea typeface="Times New Roman" pitchFamily="18" charset="0"/>
                <a:cs typeface="Calibri" pitchFamily="34" charset="0"/>
              </a:rPr>
              <a:t> νοσηλευτής πρέπει να αποφασίσει εάν θα πρέπει να εφαρμοσθούν περιοριστικά μέτρα στον ασθενή. </a:t>
            </a:r>
          </a:p>
          <a:p>
            <a:pPr indent="125413" algn="just" eaLnBrk="0" hangingPunct="0"/>
            <a:endParaRPr lang="el-GR" sz="2400">
              <a:latin typeface="Calibri" pitchFamily="34" charset="0"/>
              <a:ea typeface="Times New Roman" pitchFamily="18" charset="0"/>
              <a:cs typeface="Calibri" pitchFamily="34" charset="0"/>
            </a:endParaRPr>
          </a:p>
          <a:p>
            <a:pPr indent="125413" algn="just" eaLnBrk="0" hangingPunct="0"/>
            <a:r>
              <a:rPr lang="el-GR" sz="2400" b="1">
                <a:latin typeface="Calibri" pitchFamily="34" charset="0"/>
                <a:ea typeface="Times New Roman" pitchFamily="18" charset="0"/>
                <a:cs typeface="Calibri" pitchFamily="34" charset="0"/>
              </a:rPr>
              <a:t>Η πρόληψη δυνητικής βλάβης δικαιολογεί την παραβίαση του δικαιώματος του ασθενούς για αυτονομία και θεωρείται αποδεκτή η λειτουργία του νοσηλευτή ως «γονέας», επιλέγοντας μια ενέργεια την οποία δεν επιθυμεί ο ασθενής, πιστεύοντας ότι αυτό είναι προς το συμφέρον του ασθενούς;</a:t>
            </a:r>
            <a:endParaRPr lang="el-GR" sz="2400">
              <a:latin typeface="Calibri" pitchFamily="34" charset="0"/>
              <a:ea typeface="Times New Roman" pitchFamily="18" charset="0"/>
              <a:cs typeface="Calibri" pitchFamily="34" charset="0"/>
            </a:endParaRPr>
          </a:p>
        </p:txBody>
      </p:sp>
      <p:sp>
        <p:nvSpPr>
          <p:cNvPr id="64514" name="7 - TextBox"/>
          <p:cNvSpPr txBox="1">
            <a:spLocks noChangeArrowheads="1"/>
          </p:cNvSpPr>
          <p:nvPr/>
        </p:nvSpPr>
        <p:spPr bwMode="auto">
          <a:xfrm>
            <a:off x="0" y="549275"/>
            <a:ext cx="4211638" cy="461963"/>
          </a:xfrm>
          <a:prstGeom prst="rect">
            <a:avLst/>
          </a:prstGeom>
          <a:solidFill>
            <a:srgbClr val="D3F40C"/>
          </a:solidFill>
          <a:ln w="9525">
            <a:noFill/>
            <a:miter lim="800000"/>
            <a:headEnd/>
            <a:tailEnd/>
          </a:ln>
        </p:spPr>
        <p:txBody>
          <a:bodyPr>
            <a:spAutoFit/>
          </a:bodyPr>
          <a:lstStyle/>
          <a:p>
            <a:r>
              <a:rPr lang="el-GR" sz="2400" b="1"/>
              <a:t>Πατερναλισμός</a:t>
            </a:r>
            <a:endParaRPr lang="el-GR" sz="2400"/>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rot="10800000" flipV="1">
            <a:off x="684213" y="1816100"/>
            <a:ext cx="7502525" cy="4102100"/>
          </a:xfrm>
          <a:prstGeom prst="rect">
            <a:avLst/>
          </a:prstGeom>
          <a:noFill/>
          <a:ln w="9525">
            <a:noFill/>
            <a:miter lim="800000"/>
            <a:headEnd/>
            <a:tailEnd/>
          </a:ln>
          <a:effectLst/>
        </p:spPr>
        <p:txBody>
          <a:bodyPr anchor="ctr">
            <a:spAutoFit/>
          </a:bodyPr>
          <a:lstStyle/>
          <a:p>
            <a:pPr indent="128588" algn="just">
              <a:lnSpc>
                <a:spcPct val="150000"/>
              </a:lnSpc>
              <a:defRPr/>
            </a:pPr>
            <a:r>
              <a:rPr lang="el-GR" sz="2200" dirty="0">
                <a:latin typeface="+mn-lt"/>
                <a:ea typeface="Times New Roman" pitchFamily="18" charset="0"/>
                <a:cs typeface="Calibri" pitchFamily="34" charset="0"/>
              </a:rPr>
              <a:t> </a:t>
            </a:r>
            <a:r>
              <a:rPr lang="el-GR" sz="2200" b="1" dirty="0">
                <a:latin typeface="+mn-lt"/>
                <a:ea typeface="Times New Roman" pitchFamily="18" charset="0"/>
                <a:cs typeface="Calibri" pitchFamily="34" charset="0"/>
              </a:rPr>
              <a:t>Ένας μετεγχειρητικός ασθενής, ρωτάει το φοιτητή της νοσηλευτικής, εάν θα του κάνει την παυσίπονη ενδομυϊκή ένεση «Είναι αυτή η πρώτη φορά που κάνεις ένεση;»</a:t>
            </a:r>
          </a:p>
          <a:p>
            <a:pPr indent="128588" algn="just">
              <a:lnSpc>
                <a:spcPct val="150000"/>
              </a:lnSpc>
              <a:defRPr/>
            </a:pPr>
            <a:endParaRPr lang="el-GR" sz="2200" dirty="0">
              <a:latin typeface="+mn-lt"/>
              <a:cs typeface="Arial" pitchFamily="34" charset="0"/>
            </a:endParaRPr>
          </a:p>
          <a:p>
            <a:pPr indent="128588" algn="just" eaLnBrk="0" hangingPunct="0">
              <a:lnSpc>
                <a:spcPct val="150000"/>
              </a:lnSpc>
              <a:defRPr/>
            </a:pPr>
            <a:r>
              <a:rPr lang="el-GR" sz="2200" b="1" dirty="0">
                <a:latin typeface="+mn-lt"/>
                <a:ea typeface="Times New Roman" pitchFamily="18" charset="0"/>
                <a:cs typeface="Calibri" pitchFamily="34" charset="0"/>
              </a:rPr>
              <a:t> Πράγματι είναι η πρώτη ένεση που κάνει ο φοιτητής και είναι νευρικός. Η πρόθεση του φοιτητή να μειώσει την αγωνία του ασθενούς δικαιολογεί την απάντηση: «Όχι, έχω ήδη κάνει αρκετές»;</a:t>
            </a:r>
            <a:endParaRPr lang="el-GR" sz="2200" dirty="0">
              <a:latin typeface="+mn-lt"/>
              <a:cs typeface="Arial" pitchFamily="34" charset="0"/>
            </a:endParaRPr>
          </a:p>
        </p:txBody>
      </p:sp>
      <p:sp>
        <p:nvSpPr>
          <p:cNvPr id="65538" name="7 - TextBox"/>
          <p:cNvSpPr txBox="1">
            <a:spLocks noChangeArrowheads="1"/>
          </p:cNvSpPr>
          <p:nvPr/>
        </p:nvSpPr>
        <p:spPr bwMode="auto">
          <a:xfrm>
            <a:off x="0" y="549275"/>
            <a:ext cx="4211638" cy="461963"/>
          </a:xfrm>
          <a:prstGeom prst="rect">
            <a:avLst/>
          </a:prstGeom>
          <a:solidFill>
            <a:srgbClr val="D3F40C"/>
          </a:solidFill>
          <a:ln w="9525">
            <a:noFill/>
            <a:miter lim="800000"/>
            <a:headEnd/>
            <a:tailEnd/>
          </a:ln>
        </p:spPr>
        <p:txBody>
          <a:bodyPr>
            <a:spAutoFit/>
          </a:bodyPr>
          <a:lstStyle/>
          <a:p>
            <a:r>
              <a:rPr lang="el-GR" sz="2400" b="1"/>
              <a:t>Εξαπάτηση</a:t>
            </a:r>
            <a:endParaRPr lang="el-GR" sz="2400"/>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68313" y="1798638"/>
            <a:ext cx="8424862" cy="4494212"/>
          </a:xfrm>
          <a:prstGeom prst="rect">
            <a:avLst/>
          </a:prstGeom>
          <a:noFill/>
          <a:ln w="9525">
            <a:noFill/>
            <a:miter lim="800000"/>
            <a:headEnd/>
            <a:tailEnd/>
          </a:ln>
        </p:spPr>
        <p:txBody>
          <a:bodyPr anchor="ctr">
            <a:spAutoFit/>
          </a:bodyPr>
          <a:lstStyle/>
          <a:p>
            <a:pPr indent="188913"/>
            <a:r>
              <a:rPr lang="el-GR" sz="2200" b="1">
                <a:latin typeface="Calibri" pitchFamily="34" charset="0"/>
                <a:ea typeface="Times New Roman" pitchFamily="18" charset="0"/>
                <a:cs typeface="Calibri" pitchFamily="34" charset="0"/>
              </a:rPr>
              <a:t>Ο νοσηλευτής ρωτάει μια μεσήλικη γυναίκα που κλαίει σιγανά: «Θέλετε να μου πείτε τι είναι αυτό που σας απασχολεί;» </a:t>
            </a:r>
            <a:endParaRPr lang="el-GR" sz="2200">
              <a:latin typeface="Calibri" pitchFamily="34" charset="0"/>
              <a:ea typeface="Times New Roman" pitchFamily="18" charset="0"/>
              <a:cs typeface="Calibri" pitchFamily="34" charset="0"/>
            </a:endParaRPr>
          </a:p>
          <a:p>
            <a:pPr indent="188913" eaLnBrk="0" hangingPunct="0"/>
            <a:r>
              <a:rPr lang="el-GR" sz="2200" b="1">
                <a:latin typeface="Calibri" pitchFamily="34" charset="0"/>
                <a:ea typeface="Times New Roman" pitchFamily="18" charset="0"/>
                <a:cs typeface="Calibri" pitchFamily="34" charset="0"/>
              </a:rPr>
              <a:t>Η γυναίκα απαντά στο νοσηλευτή ότι έχει πρόβλημα να καλύψει τα έξοδα του νοσοκομείου γιατί ζει στη χώρα παράνομα και προσπαθεί να κερδίσει</a:t>
            </a:r>
            <a:r>
              <a:rPr lang="el-GR" sz="2200">
                <a:latin typeface="Calibri" pitchFamily="34" charset="0"/>
                <a:ea typeface="Times New Roman" pitchFamily="18" charset="0"/>
                <a:cs typeface="Calibri" pitchFamily="34" charset="0"/>
              </a:rPr>
              <a:t> </a:t>
            </a:r>
            <a:r>
              <a:rPr lang="el-GR" sz="2200" b="1">
                <a:latin typeface="Calibri" pitchFamily="34" charset="0"/>
                <a:ea typeface="Times New Roman" pitchFamily="18" charset="0"/>
                <a:cs typeface="Calibri" pitchFamily="34" charset="0"/>
              </a:rPr>
              <a:t>αρκετά χρήματα για να βοηθήσει την οικογένεια της που βρίσκεται στην πατρίδα της.</a:t>
            </a:r>
          </a:p>
          <a:p>
            <a:pPr indent="188913" eaLnBrk="0" hangingPunct="0"/>
            <a:endParaRPr lang="el-GR" sz="2200">
              <a:latin typeface="Calibri" pitchFamily="34" charset="0"/>
              <a:ea typeface="Times New Roman" pitchFamily="18" charset="0"/>
              <a:cs typeface="Calibri" pitchFamily="34" charset="0"/>
            </a:endParaRPr>
          </a:p>
          <a:p>
            <a:pPr indent="188913" eaLnBrk="0" hangingPunct="0"/>
            <a:r>
              <a:rPr lang="el-GR" sz="2200" b="1">
                <a:latin typeface="Calibri" pitchFamily="34" charset="0"/>
                <a:ea typeface="Times New Roman" pitchFamily="18" charset="0"/>
                <a:cs typeface="Calibri" pitchFamily="34" charset="0"/>
              </a:rPr>
              <a:t> Ικετεύει το νοσηλευτή να μην αναφέρει τίποτα σε κανέναν.</a:t>
            </a:r>
            <a:endParaRPr lang="el-GR" sz="2200">
              <a:latin typeface="Calibri" pitchFamily="34" charset="0"/>
              <a:ea typeface="Times New Roman" pitchFamily="18" charset="0"/>
              <a:cs typeface="Calibri" pitchFamily="34" charset="0"/>
            </a:endParaRPr>
          </a:p>
          <a:p>
            <a:pPr indent="188913" eaLnBrk="0" hangingPunct="0"/>
            <a:r>
              <a:rPr lang="el-GR" sz="2200" b="1">
                <a:latin typeface="Calibri" pitchFamily="34" charset="0"/>
                <a:ea typeface="Times New Roman" pitchFamily="18" charset="0"/>
                <a:cs typeface="Calibri" pitchFamily="34" charset="0"/>
              </a:rPr>
              <a:t> Εάν ο νοσηλευτής πιστεύει ότι αυτή η ανησυχία εμπλέκεται με τη δυνατότητα της ασθενούς να δεχτεί την απαραίτητη φροντίδα, θα ήταν ηθικό να παραβιάσει την εμπιστοσύνη της γυναίκας για να εξασφαλίσει βοήθεια γι' αυτήν;</a:t>
            </a:r>
            <a:endParaRPr lang="el-GR" sz="2200">
              <a:latin typeface="Calibri" pitchFamily="34" charset="0"/>
              <a:ea typeface="Times New Roman" pitchFamily="18" charset="0"/>
              <a:cs typeface="Calibri" pitchFamily="34" charset="0"/>
            </a:endParaRPr>
          </a:p>
          <a:p>
            <a:pPr indent="188913" eaLnBrk="0" hangingPunct="0"/>
            <a:endParaRPr lang="el-GR" sz="2200">
              <a:ea typeface="Times New Roman" pitchFamily="18" charset="0"/>
              <a:cs typeface="Calibri" pitchFamily="34" charset="0"/>
            </a:endParaRPr>
          </a:p>
        </p:txBody>
      </p:sp>
      <p:sp>
        <p:nvSpPr>
          <p:cNvPr id="66562" name="7 - TextBox"/>
          <p:cNvSpPr txBox="1">
            <a:spLocks noChangeArrowheads="1"/>
          </p:cNvSpPr>
          <p:nvPr/>
        </p:nvSpPr>
        <p:spPr bwMode="auto">
          <a:xfrm>
            <a:off x="0" y="549275"/>
            <a:ext cx="4211638" cy="461963"/>
          </a:xfrm>
          <a:prstGeom prst="rect">
            <a:avLst/>
          </a:prstGeom>
          <a:solidFill>
            <a:srgbClr val="D3F40C"/>
          </a:solidFill>
          <a:ln w="9525">
            <a:noFill/>
            <a:miter lim="800000"/>
            <a:headEnd/>
            <a:tailEnd/>
          </a:ln>
        </p:spPr>
        <p:txBody>
          <a:bodyPr>
            <a:spAutoFit/>
          </a:bodyPr>
          <a:lstStyle/>
          <a:p>
            <a:r>
              <a:rPr lang="el-GR" sz="2400" b="1"/>
              <a:t>Εμπιστευτικότητα</a:t>
            </a:r>
            <a:endParaRPr lang="el-GR" sz="2400"/>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611188" y="1989138"/>
            <a:ext cx="7777162" cy="4154487"/>
          </a:xfrm>
          <a:prstGeom prst="rect">
            <a:avLst/>
          </a:prstGeom>
          <a:noFill/>
          <a:ln w="9525">
            <a:noFill/>
            <a:miter lim="800000"/>
            <a:headEnd/>
            <a:tailEnd/>
          </a:ln>
        </p:spPr>
        <p:txBody>
          <a:bodyPr anchor="ctr">
            <a:spAutoFit/>
          </a:bodyPr>
          <a:lstStyle/>
          <a:p>
            <a:pPr indent="185738" algn="just" eaLnBrk="0" hangingPunct="0"/>
            <a:r>
              <a:rPr lang="el-GR" sz="2400" b="1">
                <a:latin typeface="Calibri" pitchFamily="34" charset="0"/>
                <a:ea typeface="Times New Roman" pitchFamily="18" charset="0"/>
                <a:cs typeface="Calibri" pitchFamily="34" charset="0"/>
              </a:rPr>
              <a:t>Ένας νοσηλευτής μόλις μετακινήθηκε από το τμήμα, με αποτέλεσμα τη μείωση του προσωπικού.</a:t>
            </a:r>
            <a:endParaRPr lang="el-GR" sz="2400">
              <a:latin typeface="Calibri" pitchFamily="34" charset="0"/>
              <a:ea typeface="Times New Roman" pitchFamily="18" charset="0"/>
              <a:cs typeface="Calibri" pitchFamily="34" charset="0"/>
            </a:endParaRPr>
          </a:p>
          <a:p>
            <a:pPr indent="185738" algn="just" eaLnBrk="0" hangingPunct="0"/>
            <a:r>
              <a:rPr lang="el-GR" sz="2400" b="1">
                <a:latin typeface="Calibri" pitchFamily="34" charset="0"/>
                <a:ea typeface="Times New Roman" pitchFamily="18" charset="0"/>
                <a:cs typeface="Calibri" pitchFamily="34" charset="0"/>
              </a:rPr>
              <a:t> Μεταξύ των ασθενών υπάρχουν ένας 33χρονος που αναρρώνει από καρδιακή προσβολή και πρόκειται να εξέλθει από το νοσοκομείο το επόμενο πρωί, ένας ετοιμοθάνατος μεσήλικας και μία γυναίκα με καρκίνο η οποία πονάει πολύ και κάνει εμετούς συνεχώς.</a:t>
            </a:r>
            <a:endParaRPr lang="el-GR" sz="2400">
              <a:latin typeface="Calibri" pitchFamily="34" charset="0"/>
              <a:ea typeface="Times New Roman" pitchFamily="18" charset="0"/>
              <a:cs typeface="Calibri" pitchFamily="34" charset="0"/>
            </a:endParaRPr>
          </a:p>
          <a:p>
            <a:pPr indent="185738" algn="just" eaLnBrk="0" hangingPunct="0"/>
            <a:r>
              <a:rPr lang="el-GR" sz="2400" b="1">
                <a:latin typeface="Calibri" pitchFamily="34" charset="0"/>
                <a:ea typeface="Times New Roman" pitchFamily="18" charset="0"/>
                <a:cs typeface="Calibri" pitchFamily="34" charset="0"/>
              </a:rPr>
              <a:t> Γνωρίζετε ότι δεν μπορείτε να ικανοποιήσετε πλήρως τις ανάγκες όλων των ασθενών. Πώς «θα κατανείμετε» τη νοσηλευτική φροντίδα; (Συμπαθείτε τον ασθενή που θα γυρίσει στο σπίτι του το πρωί").</a:t>
            </a:r>
            <a:endParaRPr lang="el-GR" sz="2400">
              <a:latin typeface="Calibri" pitchFamily="34" charset="0"/>
              <a:ea typeface="Times New Roman" pitchFamily="18" charset="0"/>
              <a:cs typeface="Calibri" pitchFamily="34" charset="0"/>
            </a:endParaRPr>
          </a:p>
        </p:txBody>
      </p:sp>
      <p:sp>
        <p:nvSpPr>
          <p:cNvPr id="67586" name="7 - TextBox"/>
          <p:cNvSpPr txBox="1">
            <a:spLocks noChangeArrowheads="1"/>
          </p:cNvSpPr>
          <p:nvPr/>
        </p:nvSpPr>
        <p:spPr bwMode="auto">
          <a:xfrm>
            <a:off x="0" y="549275"/>
            <a:ext cx="7596188" cy="430213"/>
          </a:xfrm>
          <a:prstGeom prst="rect">
            <a:avLst/>
          </a:prstGeom>
          <a:solidFill>
            <a:srgbClr val="D3F40C"/>
          </a:solidFill>
          <a:ln w="9525">
            <a:noFill/>
            <a:miter lim="800000"/>
            <a:headEnd/>
            <a:tailEnd/>
          </a:ln>
        </p:spPr>
        <p:txBody>
          <a:bodyPr>
            <a:spAutoFit/>
          </a:bodyPr>
          <a:lstStyle/>
          <a:p>
            <a:r>
              <a:rPr lang="el-GR" sz="2200" b="1"/>
              <a:t>Κατανομή των Περιορισμένων Νοσηλευτικών Πόρων.</a:t>
            </a:r>
            <a:endParaRPr lang="el-GR" sz="220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περιεχομένου"/>
          <p:cNvSpPr>
            <a:spLocks noGrp="1"/>
          </p:cNvSpPr>
          <p:nvPr>
            <p:ph idx="1"/>
          </p:nvPr>
        </p:nvSpPr>
        <p:spPr>
          <a:xfrm>
            <a:off x="395288" y="2060575"/>
            <a:ext cx="5113337" cy="4392613"/>
          </a:xfrm>
          <a:ln>
            <a:solidFill>
              <a:schemeClr val="tx2">
                <a:lumMod val="60000"/>
                <a:lumOff val="40000"/>
              </a:schemeClr>
            </a:solidFill>
          </a:ln>
        </p:spPr>
        <p:txBody>
          <a:bodyPr/>
          <a:lstStyle/>
          <a:p>
            <a:pPr eaLnBrk="1" hangingPunct="1">
              <a:defRPr/>
            </a:pPr>
            <a:r>
              <a:rPr lang="el-GR" sz="2000" dirty="0"/>
              <a:t>Ο κλάδος της φιλοσοφίας που διαχειρίζεται ηθικά ζητήματα που προκύπτουν από την άσκηση της νοσηλευτικής επιστήμης.</a:t>
            </a:r>
          </a:p>
          <a:p>
            <a:pPr eaLnBrk="1" hangingPunct="1">
              <a:defRPr/>
            </a:pPr>
            <a:r>
              <a:rPr lang="el-GR" sz="2000" dirty="0"/>
              <a:t>Ηθική της φροντίδας (</a:t>
            </a:r>
            <a:r>
              <a:rPr lang="en-US" sz="2000" dirty="0"/>
              <a:t>care) </a:t>
            </a:r>
            <a:r>
              <a:rPr lang="el-GR" sz="2000" dirty="0"/>
              <a:t>και όχι της θεραπείας </a:t>
            </a:r>
            <a:r>
              <a:rPr lang="en-US" sz="2000" dirty="0"/>
              <a:t>(cure)</a:t>
            </a:r>
            <a:r>
              <a:rPr lang="el-GR" sz="2000" dirty="0"/>
              <a:t> στοχεύοντας στη σχέση νοσηλευτή-ασθενή (και όχι μόνο)</a:t>
            </a:r>
            <a:endParaRPr lang="en-US" sz="2000" dirty="0"/>
          </a:p>
          <a:p>
            <a:pPr eaLnBrk="1" hangingPunct="1">
              <a:defRPr/>
            </a:pPr>
            <a:r>
              <a:rPr lang="el-GR" sz="2000" dirty="0"/>
              <a:t>Διαχείριση ηθικών διλημμάτων που περιστρέφονται γύρω από το θέμα της «τι είναι καλό και τι είναι κακό;" ή "τι είναι σωστό ή τι είναι λάθος;-όσον αφορά την υγεία των ασθενών και την ευημερία</a:t>
            </a:r>
          </a:p>
          <a:p>
            <a:pPr lvl="1" eaLnBrk="1" hangingPunct="1">
              <a:defRPr/>
            </a:pPr>
            <a:r>
              <a:rPr lang="el-GR" sz="1800" dirty="0"/>
              <a:t>Ιατρική ηθική, βιοηθική, ηθική επιστημών υγείας.</a:t>
            </a:r>
          </a:p>
          <a:p>
            <a:pPr eaLnBrk="1" hangingPunct="1">
              <a:defRPr/>
            </a:pPr>
            <a:endParaRPr lang="el-GR" sz="2000" dirty="0"/>
          </a:p>
        </p:txBody>
      </p:sp>
      <p:sp>
        <p:nvSpPr>
          <p:cNvPr id="4" name="Rectangle 3"/>
          <p:cNvSpPr txBox="1">
            <a:spLocks noChangeArrowheads="1"/>
          </p:cNvSpPr>
          <p:nvPr/>
        </p:nvSpPr>
        <p:spPr bwMode="auto">
          <a:xfrm>
            <a:off x="5724525" y="2349500"/>
            <a:ext cx="2962275" cy="3167063"/>
          </a:xfrm>
          <a:prstGeom prst="rect">
            <a:avLst/>
          </a:prstGeom>
          <a:solidFill>
            <a:schemeClr val="accent1">
              <a:lumMod val="20000"/>
              <a:lumOff val="80000"/>
            </a:schemeClr>
          </a:solidFill>
          <a:ln w="9525">
            <a:noFill/>
            <a:miter lim="800000"/>
            <a:headEnd/>
            <a:tailEnd/>
          </a:ln>
        </p:spPr>
        <p:txBody>
          <a:bodyPr/>
          <a:lstStyle/>
          <a:p>
            <a:pPr marL="342900" indent="-342900" algn="ctr">
              <a:spcBef>
                <a:spcPct val="20000"/>
              </a:spcBef>
              <a:buFont typeface="Arial" charset="0"/>
              <a:buChar char="•"/>
              <a:defRPr/>
            </a:pPr>
            <a:endParaRPr lang="en-US" sz="2000" dirty="0">
              <a:latin typeface="+mn-lt"/>
              <a:cs typeface="+mn-cs"/>
            </a:endParaRPr>
          </a:p>
          <a:p>
            <a:pPr marL="342900" indent="-342900" algn="ctr">
              <a:spcBef>
                <a:spcPct val="20000"/>
              </a:spcBef>
              <a:defRPr/>
            </a:pPr>
            <a:r>
              <a:rPr lang="en-US" sz="2000" dirty="0">
                <a:latin typeface="+mn-lt"/>
                <a:cs typeface="+mn-cs"/>
              </a:rPr>
              <a:t>“</a:t>
            </a:r>
            <a:r>
              <a:rPr lang="el-GR" sz="2000" dirty="0">
                <a:latin typeface="+mn-lt"/>
                <a:cs typeface="+mn-cs"/>
              </a:rPr>
              <a:t>Σήμερα, δεν φτάνει οι νοσηλευτές να είναι μόνο τεχνικά/επιστημονικά καταρτισμένοι αλλά επίσης να έχουν ηθικό υπόβαθρο.</a:t>
            </a:r>
            <a:r>
              <a:rPr lang="en-US" sz="2000" dirty="0">
                <a:latin typeface="+mn-lt"/>
                <a:cs typeface="+mn-cs"/>
              </a:rPr>
              <a:t>”</a:t>
            </a:r>
          </a:p>
          <a:p>
            <a:pPr marL="342900" indent="-342900" algn="ctr">
              <a:spcBef>
                <a:spcPct val="20000"/>
              </a:spcBef>
              <a:buFont typeface="Arial" charset="0"/>
              <a:buChar char="•"/>
              <a:defRPr/>
            </a:pPr>
            <a:endParaRPr lang="en-US" sz="2000" dirty="0">
              <a:latin typeface="+mn-lt"/>
              <a:cs typeface="+mn-cs"/>
            </a:endParaRPr>
          </a:p>
        </p:txBody>
      </p:sp>
      <p:sp>
        <p:nvSpPr>
          <p:cNvPr id="19459" name="7 - TextBox"/>
          <p:cNvSpPr txBox="1">
            <a:spLocks noChangeArrowheads="1"/>
          </p:cNvSpPr>
          <p:nvPr/>
        </p:nvSpPr>
        <p:spPr bwMode="auto">
          <a:xfrm>
            <a:off x="0" y="549275"/>
            <a:ext cx="6300788" cy="584200"/>
          </a:xfrm>
          <a:prstGeom prst="rect">
            <a:avLst/>
          </a:prstGeom>
          <a:solidFill>
            <a:srgbClr val="D3F40C"/>
          </a:solidFill>
          <a:ln w="9525">
            <a:noFill/>
            <a:miter lim="800000"/>
            <a:headEnd/>
            <a:tailEnd/>
          </a:ln>
        </p:spPr>
        <p:txBody>
          <a:bodyPr>
            <a:spAutoFit/>
          </a:bodyPr>
          <a:lstStyle/>
          <a:p>
            <a:r>
              <a:rPr lang="el-GR" sz="3200" b="1"/>
              <a:t>ΝΟΣΗΛΕΥΤΙΚΗ ΗΘΙΚΗ….</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95288" y="1989138"/>
            <a:ext cx="8172450" cy="3970337"/>
          </a:xfrm>
          <a:prstGeom prst="rect">
            <a:avLst/>
          </a:prstGeom>
          <a:noFill/>
          <a:ln w="9525">
            <a:noFill/>
            <a:miter lim="800000"/>
            <a:headEnd/>
            <a:tailEnd/>
          </a:ln>
        </p:spPr>
        <p:txBody>
          <a:bodyPr anchor="ctr">
            <a:spAutoFit/>
          </a:bodyPr>
          <a:lstStyle/>
          <a:p>
            <a:pPr indent="188913" algn="just">
              <a:lnSpc>
                <a:spcPct val="150000"/>
              </a:lnSpc>
            </a:pPr>
            <a:r>
              <a:rPr lang="el-GR" b="1" i="1">
                <a:latin typeface="Garamond" pitchFamily="18" charset="0"/>
                <a:ea typeface="Times New Roman" pitchFamily="18" charset="0"/>
                <a:cs typeface="Calibri" pitchFamily="34" charset="0"/>
              </a:rPr>
              <a:t> </a:t>
            </a:r>
            <a:r>
              <a:rPr lang="el-GR" sz="2400" b="1">
                <a:latin typeface="Calibri" pitchFamily="34" charset="0"/>
                <a:ea typeface="Times New Roman" pitchFamily="18" charset="0"/>
                <a:cs typeface="Calibri" pitchFamily="34" charset="0"/>
              </a:rPr>
              <a:t>Ένας γιατρός επιχειρεί να κάνει οσφυονωτιαία παρακέντηση σ' έναν έφηβο που γνωρίζετε ότι αντιπαθεί το γιατρό. Μετά από μια αποτυχημένη προσπάθεια, ο έφηβος ζητά από το γιατρό να σταματήσει. </a:t>
            </a:r>
          </a:p>
          <a:p>
            <a:pPr indent="188913" algn="just">
              <a:lnSpc>
                <a:spcPct val="150000"/>
              </a:lnSpc>
            </a:pPr>
            <a:r>
              <a:rPr lang="el-GR" sz="2400" b="1">
                <a:latin typeface="Calibri" pitchFamily="34" charset="0"/>
                <a:ea typeface="Times New Roman" pitchFamily="18" charset="0"/>
                <a:cs typeface="Calibri" pitchFamily="34" charset="0"/>
              </a:rPr>
              <a:t>Ο γιατρός σας ζητά να χορηγήσετε ένα ηρεμιστικό ώστε να κάνει παρακέντηση γρήγορα. θα χορηγήσετε το φάρμακο γνωρίζοντας ότι ο ασθενής δεν δίνει την συγκατάθεση του.</a:t>
            </a:r>
            <a:endParaRPr lang="el-GR" sz="2400">
              <a:latin typeface="Calibri" pitchFamily="34" charset="0"/>
              <a:ea typeface="Times New Roman" pitchFamily="18" charset="0"/>
              <a:cs typeface="Calibri" pitchFamily="34" charset="0"/>
            </a:endParaRPr>
          </a:p>
        </p:txBody>
      </p:sp>
      <p:sp>
        <p:nvSpPr>
          <p:cNvPr id="68610" name="7 - TextBox"/>
          <p:cNvSpPr txBox="1">
            <a:spLocks noChangeArrowheads="1"/>
          </p:cNvSpPr>
          <p:nvPr/>
        </p:nvSpPr>
        <p:spPr bwMode="auto">
          <a:xfrm>
            <a:off x="0" y="549275"/>
            <a:ext cx="7596188" cy="461963"/>
          </a:xfrm>
          <a:prstGeom prst="rect">
            <a:avLst/>
          </a:prstGeom>
          <a:solidFill>
            <a:srgbClr val="D3F40C"/>
          </a:solidFill>
          <a:ln w="9525">
            <a:noFill/>
            <a:miter lim="800000"/>
            <a:headEnd/>
            <a:tailEnd/>
          </a:ln>
        </p:spPr>
        <p:txBody>
          <a:bodyPr>
            <a:spAutoFit/>
          </a:bodyPr>
          <a:lstStyle/>
          <a:p>
            <a:r>
              <a:rPr lang="el-GR" sz="2400" b="1"/>
              <a:t>Πληροφορημένη Συναίνεση</a:t>
            </a:r>
            <a:endParaRPr lang="el-GR" sz="2400"/>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95288" y="1949450"/>
            <a:ext cx="8243887" cy="4154488"/>
          </a:xfrm>
          <a:prstGeom prst="rect">
            <a:avLst/>
          </a:prstGeom>
          <a:noFill/>
          <a:ln w="9525">
            <a:noFill/>
            <a:miter lim="800000"/>
            <a:headEnd/>
            <a:tailEnd/>
          </a:ln>
        </p:spPr>
        <p:txBody>
          <a:bodyPr anchor="ctr">
            <a:spAutoFit/>
          </a:bodyPr>
          <a:lstStyle/>
          <a:p>
            <a:pPr indent="125413" algn="just"/>
            <a:r>
              <a:rPr lang="el-GR" sz="2400" b="1">
                <a:latin typeface="Calibri" pitchFamily="34" charset="0"/>
                <a:ea typeface="Times New Roman" pitchFamily="18" charset="0"/>
                <a:cs typeface="Calibri" pitchFamily="34" charset="0"/>
              </a:rPr>
              <a:t>Οι νοσηλευτές της κατ' οίκον νοσηλείας κάνουν βάρδιες και αναλαμβάνουν τη φροντίδα νέων ασθενών που είναι θετικοί για τον </a:t>
            </a:r>
            <a:r>
              <a:rPr lang="en-US" sz="2400" b="1">
                <a:latin typeface="Calibri" pitchFamily="34" charset="0"/>
                <a:ea typeface="Times New Roman" pitchFamily="18" charset="0"/>
                <a:cs typeface="Calibri" pitchFamily="34" charset="0"/>
              </a:rPr>
              <a:t>HIV</a:t>
            </a:r>
            <a:r>
              <a:rPr lang="el-GR" sz="2400" b="1">
                <a:latin typeface="Calibri" pitchFamily="34" charset="0"/>
                <a:ea typeface="Times New Roman" pitchFamily="18" charset="0"/>
                <a:cs typeface="Calibri" pitchFamily="34" charset="0"/>
              </a:rPr>
              <a:t>. </a:t>
            </a:r>
            <a:endParaRPr lang="el-GR" sz="2400">
              <a:latin typeface="Calibri" pitchFamily="34" charset="0"/>
              <a:ea typeface="Times New Roman" pitchFamily="18" charset="0"/>
              <a:cs typeface="Calibri" pitchFamily="34" charset="0"/>
            </a:endParaRPr>
          </a:p>
          <a:p>
            <a:pPr indent="125413" algn="just" eaLnBrk="0" hangingPunct="0"/>
            <a:r>
              <a:rPr lang="el-GR" sz="2400" b="1">
                <a:latin typeface="Calibri" pitchFamily="34" charset="0"/>
                <a:ea typeface="Times New Roman" pitchFamily="18" charset="0"/>
                <a:cs typeface="Calibri" pitchFamily="34" charset="0"/>
              </a:rPr>
              <a:t>Μία νοσηλεύτρια που φροντίζει το 8 μηνών βρέφος της, αρνείται να αναλάβει βάρδια, φοβούμενη πως θα μεταδώσει τη νόσο στο μωρό της.</a:t>
            </a:r>
            <a:endParaRPr lang="el-GR" sz="2400">
              <a:latin typeface="Calibri" pitchFamily="34" charset="0"/>
              <a:ea typeface="Times New Roman" pitchFamily="18" charset="0"/>
              <a:cs typeface="Calibri" pitchFamily="34" charset="0"/>
            </a:endParaRPr>
          </a:p>
          <a:p>
            <a:pPr indent="125413" algn="just" eaLnBrk="0" hangingPunct="0"/>
            <a:r>
              <a:rPr lang="el-GR" sz="2400" b="1">
                <a:latin typeface="Calibri" pitchFamily="34" charset="0"/>
                <a:ea typeface="Times New Roman" pitchFamily="18" charset="0"/>
                <a:cs typeface="Calibri" pitchFamily="34" charset="0"/>
              </a:rPr>
              <a:t> Οι άλλοι νοσηλευτές της λένε πως πρέπει ν' αναλάβει αυτόν τον </a:t>
            </a:r>
            <a:r>
              <a:rPr lang="en-US" sz="2400" b="1">
                <a:latin typeface="Calibri" pitchFamily="34" charset="0"/>
                <a:ea typeface="Times New Roman" pitchFamily="18" charset="0"/>
                <a:cs typeface="Calibri" pitchFamily="34" charset="0"/>
              </a:rPr>
              <a:t>HIV</a:t>
            </a:r>
            <a:r>
              <a:rPr lang="el-GR" sz="2400" b="1">
                <a:latin typeface="Calibri" pitchFamily="34" charset="0"/>
                <a:ea typeface="Times New Roman" pitchFamily="18" charset="0"/>
                <a:cs typeface="Calibri" pitchFamily="34" charset="0"/>
              </a:rPr>
              <a:t>-θετικό ασθενή επειδή καμιά δεν είναι πρόθυμη να κάνει τη βάρδια της.</a:t>
            </a:r>
            <a:endParaRPr lang="el-GR" sz="2400">
              <a:latin typeface="Calibri" pitchFamily="34" charset="0"/>
              <a:ea typeface="Times New Roman" pitchFamily="18" charset="0"/>
              <a:cs typeface="Calibri" pitchFamily="34" charset="0"/>
            </a:endParaRPr>
          </a:p>
          <a:p>
            <a:pPr indent="125413" algn="just" eaLnBrk="0" hangingPunct="0"/>
            <a:r>
              <a:rPr lang="el-GR" sz="2400" b="1">
                <a:latin typeface="Calibri" pitchFamily="34" charset="0"/>
                <a:ea typeface="Times New Roman" pitchFamily="18" charset="0"/>
                <a:cs typeface="Calibri" pitchFamily="34" charset="0"/>
              </a:rPr>
              <a:t> Δικαιολογείται ποτέ ένας νοσηλευτής να αρνηθεί να νοσηλεύσει έναν ασθενή που του ανατέθηκε;</a:t>
            </a:r>
            <a:endParaRPr lang="el-GR" sz="2400">
              <a:latin typeface="Calibri" pitchFamily="34" charset="0"/>
              <a:ea typeface="Times New Roman" pitchFamily="18" charset="0"/>
              <a:cs typeface="Calibri" pitchFamily="34" charset="0"/>
            </a:endParaRPr>
          </a:p>
        </p:txBody>
      </p:sp>
      <p:sp>
        <p:nvSpPr>
          <p:cNvPr id="69634" name="7 - TextBox"/>
          <p:cNvSpPr txBox="1">
            <a:spLocks noChangeArrowheads="1"/>
          </p:cNvSpPr>
          <p:nvPr/>
        </p:nvSpPr>
        <p:spPr bwMode="auto">
          <a:xfrm>
            <a:off x="0" y="404813"/>
            <a:ext cx="7524750" cy="769937"/>
          </a:xfrm>
          <a:prstGeom prst="rect">
            <a:avLst/>
          </a:prstGeom>
          <a:solidFill>
            <a:srgbClr val="D3F40C"/>
          </a:solidFill>
          <a:ln w="9525">
            <a:noFill/>
            <a:miter lim="800000"/>
            <a:headEnd/>
            <a:tailEnd/>
          </a:ln>
        </p:spPr>
        <p:txBody>
          <a:bodyPr>
            <a:spAutoFit/>
          </a:bodyPr>
          <a:lstStyle/>
          <a:p>
            <a:r>
              <a:rPr lang="el-GR" sz="2200" b="1"/>
              <a:t>Συγκρούσεις Μεταξύ των Συμφερόντων του Ασθενούς και του Νοσηλευτή</a:t>
            </a:r>
            <a:endParaRPr lang="el-GR" sz="2200"/>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68313" y="1555750"/>
            <a:ext cx="8280400" cy="5170488"/>
          </a:xfrm>
          <a:prstGeom prst="rect">
            <a:avLst/>
          </a:prstGeom>
          <a:noFill/>
          <a:ln w="9525">
            <a:noFill/>
            <a:miter lim="800000"/>
            <a:headEnd/>
            <a:tailEnd/>
          </a:ln>
          <a:effectLst/>
        </p:spPr>
        <p:txBody>
          <a:bodyPr anchor="ctr">
            <a:spAutoFit/>
          </a:bodyPr>
          <a:lstStyle/>
          <a:p>
            <a:pPr>
              <a:lnSpc>
                <a:spcPct val="150000"/>
              </a:lnSpc>
              <a:defRPr/>
            </a:pPr>
            <a:r>
              <a:rPr lang="el-GR" sz="2200" b="1" dirty="0">
                <a:latin typeface="+mj-lt"/>
                <a:ea typeface="Times New Roman" pitchFamily="18" charset="0"/>
                <a:cs typeface="Calibri" pitchFamily="34" charset="0"/>
              </a:rPr>
              <a:t>Στο γηροκομείο που εργάζεστε, ο κάθε ασθενής που χάνει σημαντικό βάρος (πάνω από το 10% του συνήθους σωματικού βάρους), υποβάλλεται αυτόματα σε εξαντλητικές εξετάσεις (συμπεριλαμβανομένης μιας πλήρους σειράς εξετάσεων του πεπτικού) για να προσδιορισθεί εάν υπάρχει οργανικό αίτιο για την απώλεια βάρους (π.χ. όγκος).</a:t>
            </a:r>
          </a:p>
          <a:p>
            <a:pPr eaLnBrk="0" hangingPunct="0">
              <a:lnSpc>
                <a:spcPct val="150000"/>
              </a:lnSpc>
              <a:defRPr/>
            </a:pPr>
            <a:r>
              <a:rPr lang="el-GR" sz="2200" b="1" dirty="0">
                <a:latin typeface="+mj-lt"/>
                <a:ea typeface="Times New Roman" pitchFamily="18" charset="0"/>
                <a:cs typeface="Calibri" pitchFamily="34" charset="0"/>
              </a:rPr>
              <a:t>Διαφωνείτε έντονα στο να υποβληθεί η ασθενής σ' αυτές τις δοκιμασίες, γιατί η ίδια κατέστησε σαφές ότι επιθυμεί να πεθάνει και ότι θα αρνηθεί τη λήψη τροφής εάν αυτός είναι ο μόνος τρόπος για να το επιτύχει.</a:t>
            </a:r>
            <a:endParaRPr lang="el-GR" sz="2200" dirty="0">
              <a:latin typeface="+mj-lt"/>
              <a:cs typeface="Arial" pitchFamily="34" charset="0"/>
            </a:endParaRPr>
          </a:p>
        </p:txBody>
      </p:sp>
      <p:sp>
        <p:nvSpPr>
          <p:cNvPr id="70658" name="7 - TextBox"/>
          <p:cNvSpPr txBox="1">
            <a:spLocks noChangeArrowheads="1"/>
          </p:cNvSpPr>
          <p:nvPr/>
        </p:nvSpPr>
        <p:spPr bwMode="auto">
          <a:xfrm>
            <a:off x="0" y="549275"/>
            <a:ext cx="7596188" cy="430213"/>
          </a:xfrm>
          <a:prstGeom prst="rect">
            <a:avLst/>
          </a:prstGeom>
          <a:solidFill>
            <a:srgbClr val="D3F40C"/>
          </a:solidFill>
          <a:ln w="9525">
            <a:noFill/>
            <a:miter lim="800000"/>
            <a:headEnd/>
            <a:tailEnd/>
          </a:ln>
        </p:spPr>
        <p:txBody>
          <a:bodyPr>
            <a:spAutoFit/>
          </a:bodyPr>
          <a:lstStyle/>
          <a:p>
            <a:r>
              <a:rPr lang="el-GR" sz="2200" b="1"/>
              <a:t>Διαφωνίες για την Προτεινόμενη θεραπευτική Αγωγή</a:t>
            </a:r>
            <a:endParaRPr lang="el-GR" sz="2200"/>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 Ορθογώνιο"/>
          <p:cNvSpPr/>
          <p:nvPr/>
        </p:nvSpPr>
        <p:spPr>
          <a:xfrm>
            <a:off x="611188" y="1916113"/>
            <a:ext cx="8137525" cy="4524375"/>
          </a:xfrm>
          <a:prstGeom prst="rect">
            <a:avLst/>
          </a:prstGeom>
        </p:spPr>
        <p:txBody>
          <a:bodyPr>
            <a:spAutoFit/>
          </a:bodyPr>
          <a:lstStyle/>
          <a:p>
            <a:pPr eaLnBrk="0" hangingPunct="0">
              <a:lnSpc>
                <a:spcPct val="150000"/>
              </a:lnSpc>
              <a:defRPr/>
            </a:pPr>
            <a:r>
              <a:rPr lang="el-GR" b="1" dirty="0">
                <a:latin typeface="+mj-lt"/>
                <a:ea typeface="Times New Roman" pitchFamily="18" charset="0"/>
                <a:cs typeface="Calibri" pitchFamily="34" charset="0"/>
              </a:rPr>
              <a:t> </a:t>
            </a:r>
            <a:r>
              <a:rPr lang="el-GR" sz="2400" b="1" dirty="0">
                <a:latin typeface="+mj-lt"/>
                <a:ea typeface="Times New Roman" pitchFamily="18" charset="0"/>
                <a:cs typeface="Calibri" pitchFamily="34" charset="0"/>
              </a:rPr>
              <a:t>Ο διευθυντής γιατρός επιμένει να υποβληθεί η ασθενής στις διαγνωστικές εξετάσεις, γιατί η οικογένεια έχει εκφράσει τη δυσαρέσκεια της για την ιατρική φροντίδα.</a:t>
            </a:r>
            <a:endParaRPr lang="el-GR" sz="2400" dirty="0">
              <a:latin typeface="+mj-lt"/>
              <a:cs typeface="Arial" pitchFamily="34" charset="0"/>
            </a:endParaRPr>
          </a:p>
          <a:p>
            <a:pPr eaLnBrk="0" hangingPunct="0">
              <a:lnSpc>
                <a:spcPct val="150000"/>
              </a:lnSpc>
              <a:defRPr/>
            </a:pPr>
            <a:r>
              <a:rPr lang="el-GR" sz="2400" b="1" dirty="0">
                <a:latin typeface="+mj-lt"/>
                <a:ea typeface="Times New Roman" pitchFamily="18" charset="0"/>
                <a:cs typeface="Calibri" pitchFamily="34" charset="0"/>
              </a:rPr>
              <a:t>Και ο διευθυντής θέλει να αποφύγει περαιτέρω δυσαρέσκεια. Είστε υπεύθυνος να προετοιμάσετε την ασθενή γι' αυτές τις διαγνωστικές εξετάσεις και να τις προγραμματίσετε. Μπορείτε να αρνηθείτε τη συμμετοχή σας;</a:t>
            </a:r>
            <a:endParaRPr lang="el-GR" sz="2400" dirty="0">
              <a:latin typeface="+mj-lt"/>
              <a:cs typeface="Arial" pitchFamily="34" charset="0"/>
            </a:endParaRPr>
          </a:p>
          <a:p>
            <a:pPr eaLnBrk="0" hangingPunct="0">
              <a:lnSpc>
                <a:spcPct val="150000"/>
              </a:lnSpc>
              <a:defRPr/>
            </a:pPr>
            <a:endParaRPr lang="el-GR" sz="2400" dirty="0">
              <a:latin typeface="Arial" pitchFamily="34" charset="0"/>
              <a:cs typeface="Arial" pitchFamily="34" charset="0"/>
            </a:endParaRP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755650" y="1916113"/>
            <a:ext cx="7848600" cy="4664075"/>
          </a:xfrm>
          <a:prstGeom prst="rect">
            <a:avLst/>
          </a:prstGeom>
          <a:noFill/>
          <a:ln w="9525">
            <a:noFill/>
            <a:miter lim="800000"/>
            <a:headEnd/>
            <a:tailEnd/>
          </a:ln>
          <a:effectLst/>
        </p:spPr>
        <p:txBody>
          <a:bodyPr anchor="ctr">
            <a:spAutoFit/>
          </a:bodyPr>
          <a:lstStyle/>
          <a:p>
            <a:pPr algn="just">
              <a:lnSpc>
                <a:spcPct val="150000"/>
              </a:lnSpc>
              <a:defRPr/>
            </a:pPr>
            <a:r>
              <a:rPr lang="el-GR" sz="2200" b="1" dirty="0">
                <a:latin typeface="+mj-lt"/>
                <a:ea typeface="Times New Roman" pitchFamily="18" charset="0"/>
                <a:cs typeface="Calibri" pitchFamily="34" charset="0"/>
              </a:rPr>
              <a:t> Μία νέα γυναίκα που πρέπει να υποβληθεί σε χειρουργική επέμβαση για τη δημιουργία μόνιμης κολοστομίας, εκφράζει στο νοσηλευτή τους φόβους της και τη δυσκολία της να αποδεχθεί τη νέα κατάσταση. </a:t>
            </a:r>
          </a:p>
          <a:p>
            <a:pPr algn="just">
              <a:lnSpc>
                <a:spcPct val="150000"/>
              </a:lnSpc>
              <a:defRPr/>
            </a:pPr>
            <a:endParaRPr lang="el-GR" sz="2200" dirty="0">
              <a:latin typeface="+mj-lt"/>
              <a:cs typeface="Arial" pitchFamily="34" charset="0"/>
            </a:endParaRPr>
          </a:p>
          <a:p>
            <a:pPr algn="just" eaLnBrk="0" hangingPunct="0">
              <a:lnSpc>
                <a:spcPct val="150000"/>
              </a:lnSpc>
              <a:defRPr/>
            </a:pPr>
            <a:r>
              <a:rPr lang="el-GR" sz="2200" b="1" dirty="0">
                <a:latin typeface="+mj-lt"/>
                <a:ea typeface="Times New Roman" pitchFamily="18" charset="0"/>
                <a:cs typeface="Calibri" pitchFamily="34" charset="0"/>
              </a:rPr>
              <a:t>Ο νοσηλευτής είναι βέβαιος ότι η ασθενής αυτή θα ωφεληθεί σημαντικά από τη βοήθεια που μπορεί να της προσφέρει ένα νέο μέλος του προσωπικού, ειδικευμένο στη φροντίδα κολοστομιών, που έχει και το ίδιο κολοστομία.</a:t>
            </a:r>
            <a:endParaRPr lang="el-GR" sz="2200" dirty="0">
              <a:latin typeface="+mj-lt"/>
              <a:cs typeface="Arial" pitchFamily="34" charset="0"/>
            </a:endParaRPr>
          </a:p>
        </p:txBody>
      </p:sp>
      <p:sp>
        <p:nvSpPr>
          <p:cNvPr id="74754" name="7 - TextBox"/>
          <p:cNvSpPr txBox="1">
            <a:spLocks noChangeArrowheads="1"/>
          </p:cNvSpPr>
          <p:nvPr/>
        </p:nvSpPr>
        <p:spPr bwMode="auto">
          <a:xfrm>
            <a:off x="0" y="549275"/>
            <a:ext cx="7596188" cy="430213"/>
          </a:xfrm>
          <a:prstGeom prst="rect">
            <a:avLst/>
          </a:prstGeom>
          <a:solidFill>
            <a:srgbClr val="D3F40C"/>
          </a:solidFill>
          <a:ln w="9525">
            <a:noFill/>
            <a:miter lim="800000"/>
            <a:headEnd/>
            <a:tailEnd/>
          </a:ln>
        </p:spPr>
        <p:txBody>
          <a:bodyPr>
            <a:spAutoFit/>
          </a:bodyPr>
          <a:lstStyle/>
          <a:p>
            <a:r>
              <a:rPr lang="el-GR" sz="2200" b="1"/>
              <a:t>Συγκρούσεις που αφορούν στο ρόλο του νοσηλευτή</a:t>
            </a:r>
            <a:endParaRPr lang="el-GR" sz="2200"/>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2 - Ορθογώνιο"/>
          <p:cNvSpPr>
            <a:spLocks noChangeArrowheads="1"/>
          </p:cNvSpPr>
          <p:nvPr/>
        </p:nvSpPr>
        <p:spPr bwMode="auto">
          <a:xfrm>
            <a:off x="611188" y="1916113"/>
            <a:ext cx="7848600" cy="4248150"/>
          </a:xfrm>
          <a:prstGeom prst="rect">
            <a:avLst/>
          </a:prstGeom>
          <a:noFill/>
          <a:ln w="9525">
            <a:noFill/>
            <a:miter lim="800000"/>
            <a:headEnd/>
            <a:tailEnd/>
          </a:ln>
        </p:spPr>
        <p:txBody>
          <a:bodyPr>
            <a:spAutoFit/>
          </a:bodyPr>
          <a:lstStyle/>
          <a:p>
            <a:pPr algn="just" eaLnBrk="0" hangingPunct="0">
              <a:lnSpc>
                <a:spcPct val="150000"/>
              </a:lnSpc>
            </a:pPr>
            <a:r>
              <a:rPr lang="el-GR" sz="2000" b="1">
                <a:latin typeface="Calibri" pitchFamily="34" charset="0"/>
                <a:ea typeface="Times New Roman" pitchFamily="18" charset="0"/>
                <a:cs typeface="Calibri" pitchFamily="34" charset="0"/>
              </a:rPr>
              <a:t>Ωστόσο, όταν έγινε αυτή η πρόταση στο χειρουργό, εκείνος απάντησε στη νοσηλεύτρια, ότι εκπαιδεύει και συμβουλεύει ο ίδιος τους ασθενείς του και δεν «πιστεύει» σε άλλους εκπαιδευτές.</a:t>
            </a:r>
          </a:p>
          <a:p>
            <a:pPr algn="just" eaLnBrk="0" hangingPunct="0">
              <a:lnSpc>
                <a:spcPct val="150000"/>
              </a:lnSpc>
            </a:pPr>
            <a:r>
              <a:rPr lang="el-GR" sz="2000" b="1">
                <a:latin typeface="Calibri" pitchFamily="34" charset="0"/>
                <a:ea typeface="Times New Roman" pitchFamily="18" charset="0"/>
                <a:cs typeface="Calibri" pitchFamily="34" charset="0"/>
              </a:rPr>
              <a:t> Επίσης αναφέρει ότι το καθήκον του νοσηλευτή είναι να εκτελεί τις οδηγίες του. </a:t>
            </a:r>
            <a:endParaRPr lang="el-GR" sz="2000">
              <a:latin typeface="Calibri" pitchFamily="34" charset="0"/>
              <a:ea typeface="Times New Roman" pitchFamily="18" charset="0"/>
              <a:cs typeface="Calibri" pitchFamily="34" charset="0"/>
            </a:endParaRPr>
          </a:p>
          <a:p>
            <a:pPr algn="just" eaLnBrk="0" hangingPunct="0">
              <a:lnSpc>
                <a:spcPct val="150000"/>
              </a:lnSpc>
            </a:pPr>
            <a:r>
              <a:rPr lang="el-GR" sz="2000" b="1">
                <a:latin typeface="Calibri" pitchFamily="34" charset="0"/>
                <a:ea typeface="Times New Roman" pitchFamily="18" charset="0"/>
                <a:cs typeface="Calibri" pitchFamily="34" charset="0"/>
              </a:rPr>
              <a:t>Εμπίπτει στους σκοπούς της νοσηλευτικής να συστήσει την εκπαιδεύτρια στη γυναίκα; </a:t>
            </a:r>
            <a:endParaRPr lang="el-GR" sz="2000">
              <a:latin typeface="Calibri" pitchFamily="34" charset="0"/>
              <a:ea typeface="Times New Roman" pitchFamily="18" charset="0"/>
              <a:cs typeface="Calibri" pitchFamily="34" charset="0"/>
            </a:endParaRPr>
          </a:p>
          <a:p>
            <a:pPr algn="just" eaLnBrk="0" hangingPunct="0">
              <a:lnSpc>
                <a:spcPct val="150000"/>
              </a:lnSpc>
            </a:pPr>
            <a:r>
              <a:rPr lang="en-US" sz="2000" b="1">
                <a:latin typeface="Calibri" pitchFamily="34" charset="0"/>
                <a:ea typeface="Times New Roman" pitchFamily="18" charset="0"/>
                <a:cs typeface="Calibri" pitchFamily="34" charset="0"/>
              </a:rPr>
              <a:t>E</a:t>
            </a:r>
            <a:r>
              <a:rPr lang="el-GR" sz="2000" b="1">
                <a:latin typeface="Calibri" pitchFamily="34" charset="0"/>
                <a:ea typeface="Times New Roman" pitchFamily="18" charset="0"/>
                <a:cs typeface="Calibri" pitchFamily="34" charset="0"/>
              </a:rPr>
              <a:t>ίναι ο νοσηλευτής ηθικά υποχρεωμένος να κάνει την πρόταση στην ασθενή;</a:t>
            </a:r>
            <a:endParaRPr lang="el-GR" sz="2000">
              <a:latin typeface="Calibri" pitchFamily="34" charset="0"/>
              <a:ea typeface="Times New Roman" pitchFamily="18" charset="0"/>
              <a:cs typeface="Calibri" pitchFamily="34" charset="0"/>
            </a:endParaRP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95288" y="1585913"/>
            <a:ext cx="8353425" cy="5170487"/>
          </a:xfrm>
          <a:prstGeom prst="rect">
            <a:avLst/>
          </a:prstGeom>
          <a:noFill/>
          <a:ln w="9525">
            <a:noFill/>
            <a:miter lim="800000"/>
            <a:headEnd/>
            <a:tailEnd/>
          </a:ln>
        </p:spPr>
        <p:txBody>
          <a:bodyPr anchor="ctr">
            <a:spAutoFit/>
          </a:bodyPr>
          <a:lstStyle/>
          <a:p>
            <a:pPr algn="just">
              <a:lnSpc>
                <a:spcPct val="150000"/>
              </a:lnSpc>
            </a:pPr>
            <a:r>
              <a:rPr lang="el-GR" sz="2000">
                <a:latin typeface="Calibri" pitchFamily="34" charset="0"/>
                <a:ea typeface="Times New Roman" pitchFamily="18" charset="0"/>
                <a:cs typeface="Calibri" pitchFamily="34" charset="0"/>
              </a:rPr>
              <a:t>Ένας νοσηλευτής χειρουργείου, παρατηρεί ότι ο εξαιρετικός παιδοχειρουργός, με τον οποίο συνεργάζεται για αρκετά χρόνια, ξαφνικά άρχισε να μην είναι συγκεντρωμένος κατά τη διάρκεια της εγχείρησης και να κάνει περισσότερα λάθη απ' ότι συνήθως. Υπάρχουν φήμες ότι ο χειρουργός μετά το διαζύγιο του κάνει χρήση κοκαΐνης. </a:t>
            </a:r>
          </a:p>
          <a:p>
            <a:pPr algn="just">
              <a:lnSpc>
                <a:spcPct val="150000"/>
              </a:lnSpc>
            </a:pPr>
            <a:endParaRPr lang="el-GR" sz="2000">
              <a:latin typeface="Calibri" pitchFamily="34" charset="0"/>
              <a:ea typeface="Times New Roman" pitchFamily="18" charset="0"/>
              <a:cs typeface="Calibri" pitchFamily="34" charset="0"/>
            </a:endParaRPr>
          </a:p>
          <a:p>
            <a:pPr algn="just" eaLnBrk="0" hangingPunct="0">
              <a:lnSpc>
                <a:spcPct val="150000"/>
              </a:lnSpc>
            </a:pPr>
            <a:r>
              <a:rPr lang="el-GR" sz="2000">
                <a:latin typeface="Calibri" pitchFamily="34" charset="0"/>
                <a:ea typeface="Times New Roman" pitchFamily="18" charset="0"/>
                <a:cs typeface="Calibri" pitchFamily="34" charset="0"/>
              </a:rPr>
              <a:t>Οι γονείς ενός παιδιού, που δεν είναι ικανοποιημένοι με την εξέλιξη της κατάστασης του, ζητούν τη γνώμη του νοσηλευτή για το χειρουργό, θα πρέπει ο νοσηλευτής να αναφέρει τις προσωπικές του ανησυχίες; είναι ο νοσηλευτής ηθικά υποχρεωμένος να αναφέρει το γιατρό στη διοίκηση του νοσοκομείου για τη διερεύνηση του θέματος;</a:t>
            </a:r>
          </a:p>
        </p:txBody>
      </p:sp>
      <p:sp>
        <p:nvSpPr>
          <p:cNvPr id="77826" name="7 - TextBox"/>
          <p:cNvSpPr txBox="1">
            <a:spLocks noChangeArrowheads="1"/>
          </p:cNvSpPr>
          <p:nvPr/>
        </p:nvSpPr>
        <p:spPr bwMode="auto">
          <a:xfrm>
            <a:off x="0" y="549275"/>
            <a:ext cx="7596188" cy="460375"/>
          </a:xfrm>
          <a:prstGeom prst="rect">
            <a:avLst/>
          </a:prstGeom>
          <a:solidFill>
            <a:srgbClr val="D3F40C"/>
          </a:solidFill>
          <a:ln w="9525">
            <a:noFill/>
            <a:miter lim="800000"/>
            <a:headEnd/>
            <a:tailEnd/>
          </a:ln>
        </p:spPr>
        <p:txBody>
          <a:bodyPr>
            <a:spAutoFit/>
          </a:bodyPr>
          <a:lstStyle/>
          <a:p>
            <a:r>
              <a:rPr lang="el-GR" sz="2400" b="1"/>
              <a:t>Ανεπάρκεια του γιατρού</a:t>
            </a:r>
            <a:endParaRPr lang="el-GR" sz="2200"/>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95288" y="1651000"/>
            <a:ext cx="7993062" cy="4524375"/>
          </a:xfrm>
          <a:prstGeom prst="rect">
            <a:avLst/>
          </a:prstGeom>
          <a:noFill/>
          <a:ln w="9525">
            <a:noFill/>
            <a:miter lim="800000"/>
            <a:headEnd/>
            <a:tailEnd/>
          </a:ln>
          <a:effectLst/>
        </p:spPr>
        <p:txBody>
          <a:bodyPr anchor="ctr">
            <a:spAutoFit/>
          </a:bodyPr>
          <a:lstStyle/>
          <a:p>
            <a:pPr>
              <a:lnSpc>
                <a:spcPct val="150000"/>
              </a:lnSpc>
              <a:defRPr/>
            </a:pPr>
            <a:r>
              <a:rPr lang="el-GR" sz="2400" b="1" dirty="0">
                <a:latin typeface="+mj-lt"/>
                <a:ea typeface="Times New Roman" pitchFamily="18" charset="0"/>
                <a:cs typeface="Calibri" pitchFamily="34" charset="0"/>
              </a:rPr>
              <a:t>Μερικά από τα πλέον δυσκολότερα ηθικά προβλήματα που αντιμετωπίζουν οι νοσηλευτές προκύπτουν από την αλληλεπίδραση νοσηλευτή-νοσηλευτή τα οποία μπορεί να γίνουν περισσότερο περίπλοκα όταν εμπλέκονται σχέσεις φιλίας. </a:t>
            </a:r>
            <a:endParaRPr lang="el-GR" sz="2400" dirty="0">
              <a:latin typeface="+mj-lt"/>
              <a:cs typeface="Arial" pitchFamily="34" charset="0"/>
            </a:endParaRPr>
          </a:p>
          <a:p>
            <a:pPr eaLnBrk="0" hangingPunct="0">
              <a:lnSpc>
                <a:spcPct val="150000"/>
              </a:lnSpc>
              <a:defRPr/>
            </a:pPr>
            <a:r>
              <a:rPr lang="el-GR" sz="2400" b="1" dirty="0">
                <a:latin typeface="+mj-lt"/>
                <a:ea typeface="Times New Roman" pitchFamily="18" charset="0"/>
                <a:cs typeface="Calibri" pitchFamily="34" charset="0"/>
              </a:rPr>
              <a:t>Τα προβλήματα αυτά περιλαμβάνουν την απαίτηση πίστης προς το συνάδελφο και την ανεπάρκεια του νοσηλευτή.</a:t>
            </a:r>
            <a:endParaRPr lang="el-GR" sz="2400" dirty="0">
              <a:latin typeface="+mj-lt"/>
              <a:cs typeface="Arial" pitchFamily="34" charset="0"/>
            </a:endParaRPr>
          </a:p>
          <a:p>
            <a:pPr eaLnBrk="0" hangingPunct="0">
              <a:lnSpc>
                <a:spcPct val="150000"/>
              </a:lnSpc>
              <a:defRPr/>
            </a:pPr>
            <a:endParaRPr lang="el-GR" sz="2400" dirty="0">
              <a:latin typeface="+mj-lt"/>
              <a:cs typeface="Arial" pitchFamily="34" charset="0"/>
            </a:endParaRPr>
          </a:p>
        </p:txBody>
      </p:sp>
      <p:sp>
        <p:nvSpPr>
          <p:cNvPr id="78850" name="7 - TextBox"/>
          <p:cNvSpPr txBox="1">
            <a:spLocks noChangeArrowheads="1"/>
          </p:cNvSpPr>
          <p:nvPr/>
        </p:nvSpPr>
        <p:spPr bwMode="auto">
          <a:xfrm>
            <a:off x="0" y="549275"/>
            <a:ext cx="7596188" cy="460375"/>
          </a:xfrm>
          <a:prstGeom prst="rect">
            <a:avLst/>
          </a:prstGeom>
          <a:solidFill>
            <a:srgbClr val="D3F40C"/>
          </a:solidFill>
          <a:ln w="9525">
            <a:noFill/>
            <a:miter lim="800000"/>
            <a:headEnd/>
            <a:tailEnd/>
          </a:ln>
        </p:spPr>
        <p:txBody>
          <a:bodyPr>
            <a:spAutoFit/>
          </a:bodyPr>
          <a:lstStyle/>
          <a:p>
            <a:r>
              <a:rPr lang="el-GR" sz="2400" b="1"/>
              <a:t>Νοσηλευτές και άλλοι νοσηλευτές</a:t>
            </a:r>
            <a:endParaRPr lang="el-GR" sz="2200"/>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539750" y="1717675"/>
            <a:ext cx="7993063" cy="4710113"/>
          </a:xfrm>
          <a:prstGeom prst="rect">
            <a:avLst/>
          </a:prstGeom>
          <a:noFill/>
          <a:ln w="9525">
            <a:noFill/>
            <a:miter lim="800000"/>
            <a:headEnd/>
            <a:tailEnd/>
          </a:ln>
        </p:spPr>
        <p:txBody>
          <a:bodyPr anchor="ctr">
            <a:spAutoFit/>
          </a:bodyPr>
          <a:lstStyle/>
          <a:p>
            <a:pPr algn="just">
              <a:lnSpc>
                <a:spcPct val="150000"/>
              </a:lnSpc>
            </a:pPr>
            <a:r>
              <a:rPr lang="el-GR" sz="2000" b="1">
                <a:latin typeface="Calibri" pitchFamily="34" charset="0"/>
                <a:ea typeface="Times New Roman" pitchFamily="18" charset="0"/>
                <a:cs typeface="Calibri" pitchFamily="34" charset="0"/>
              </a:rPr>
              <a:t>Ένας νοσηλευτής εργάζεται κατά τη νυκτερινή βάρδια (23:00-07:00) και λέει στον άλλο νοσηλευτή του τμήματος: «μόλις έκανα μια επίσκεψη στους θαλάμους και όλοι οι ασθενείς είναι καλά. Σε παρακαλώ κάλυψε με για να κοιμηθώ για μια ώρα γιατί πέρασα μία απαίσια μέρα». Παράλειψε, όμως, να αναφέρει στο συνάδελφο ότι ένας ασθενής χρειάζεται ειδική παρακολούθηση. </a:t>
            </a:r>
            <a:endParaRPr lang="el-GR" sz="2000">
              <a:latin typeface="Calibri" pitchFamily="34" charset="0"/>
              <a:ea typeface="Times New Roman" pitchFamily="18" charset="0"/>
            </a:endParaRPr>
          </a:p>
          <a:p>
            <a:pPr algn="just" eaLnBrk="0" hangingPunct="0">
              <a:lnSpc>
                <a:spcPct val="150000"/>
              </a:lnSpc>
            </a:pPr>
            <a:r>
              <a:rPr lang="el-GR" sz="2000" b="1">
                <a:latin typeface="Calibri" pitchFamily="34" charset="0"/>
                <a:ea typeface="Times New Roman" pitchFamily="18" charset="0"/>
              </a:rPr>
              <a:t>Ο ασθενής πεθαίνει απροσδόκητα, ενώ ο νοσηλευτής κοιμάται. Όταν ξυπνάει ανακαλύπτει το θάνατο και ικετεύει τον άλλο νοσηλευτή-φίλη/φίλο, να μην αναφέρει σε κανένα ότι κοιμήθηκε. «ο ασθενής θα είχε πεθάνει ούτως ή άλλως μεταξύ των επισκέψεων μου».</a:t>
            </a:r>
            <a:endParaRPr lang="el-GR" sz="2000">
              <a:latin typeface="Calibri" pitchFamily="34" charset="0"/>
              <a:ea typeface="Times New Roman" pitchFamily="18" charset="0"/>
            </a:endParaRPr>
          </a:p>
        </p:txBody>
      </p:sp>
      <p:sp>
        <p:nvSpPr>
          <p:cNvPr id="79874" name="7 - TextBox"/>
          <p:cNvSpPr txBox="1">
            <a:spLocks noChangeArrowheads="1"/>
          </p:cNvSpPr>
          <p:nvPr/>
        </p:nvSpPr>
        <p:spPr bwMode="auto">
          <a:xfrm>
            <a:off x="0" y="549275"/>
            <a:ext cx="7596188" cy="430213"/>
          </a:xfrm>
          <a:prstGeom prst="rect">
            <a:avLst/>
          </a:prstGeom>
          <a:solidFill>
            <a:srgbClr val="D3F40C"/>
          </a:solidFill>
          <a:ln w="9525">
            <a:noFill/>
            <a:miter lim="800000"/>
            <a:headEnd/>
            <a:tailEnd/>
          </a:ln>
        </p:spPr>
        <p:txBody>
          <a:bodyPr>
            <a:spAutoFit/>
          </a:bodyPr>
          <a:lstStyle/>
          <a:p>
            <a:r>
              <a:rPr lang="el-GR" sz="2200" b="1"/>
              <a:t>Απαίτηση πίστης</a:t>
            </a:r>
            <a:endParaRPr lang="el-GR" sz="2200"/>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755650" y="1651000"/>
            <a:ext cx="8064500" cy="4524375"/>
          </a:xfrm>
          <a:prstGeom prst="rect">
            <a:avLst/>
          </a:prstGeom>
          <a:noFill/>
          <a:ln w="9525">
            <a:noFill/>
            <a:miter lim="800000"/>
            <a:headEnd/>
            <a:tailEnd/>
          </a:ln>
        </p:spPr>
        <p:txBody>
          <a:bodyPr anchor="ctr">
            <a:spAutoFit/>
          </a:bodyPr>
          <a:lstStyle/>
          <a:p>
            <a:pPr algn="just">
              <a:lnSpc>
                <a:spcPct val="150000"/>
              </a:lnSpc>
            </a:pPr>
            <a:r>
              <a:rPr lang="el-GR" sz="2400" b="1">
                <a:latin typeface="Calibri" pitchFamily="34" charset="0"/>
                <a:ea typeface="Times New Roman" pitchFamily="18" charset="0"/>
                <a:cs typeface="Calibri" pitchFamily="34" charset="0"/>
              </a:rPr>
              <a:t>Κατά την πρωινή επίσκεψη, ένας ασθενής σας λέει ότι μία νοσηλεύτρια κάπνιζε συνεχώς και αδιαφόρησε στο επίμονο κάλεσμα για ανακούφιση του πόνου του το προηγούμενο απόγευμα. </a:t>
            </a:r>
          </a:p>
          <a:p>
            <a:pPr algn="just">
              <a:lnSpc>
                <a:spcPct val="150000"/>
              </a:lnSpc>
            </a:pPr>
            <a:r>
              <a:rPr lang="el-GR" sz="2400" b="1">
                <a:latin typeface="Calibri" pitchFamily="34" charset="0"/>
                <a:ea typeface="Times New Roman" pitchFamily="18" charset="0"/>
                <a:cs typeface="Calibri" pitchFamily="34" charset="0"/>
              </a:rPr>
              <a:t>Υποψιάζεστε ότι ο ασθενής απλά προσπαθεί να δημιουργήσει πρόβλημα και επειδή συμπαθείτε τη συγκεκριμένη νοσηλεύτρια, δυσκολεύεστε να πιστέψετε τον ασθενή. Τι θα κάνετε;</a:t>
            </a:r>
            <a:endParaRPr lang="el-GR" sz="2400">
              <a:latin typeface="Calibri" pitchFamily="34" charset="0"/>
              <a:ea typeface="Times New Roman" pitchFamily="18" charset="0"/>
              <a:cs typeface="Calibri" pitchFamily="34" charset="0"/>
            </a:endParaRPr>
          </a:p>
        </p:txBody>
      </p:sp>
      <p:sp>
        <p:nvSpPr>
          <p:cNvPr id="80898" name="7 - TextBox"/>
          <p:cNvSpPr txBox="1">
            <a:spLocks noChangeArrowheads="1"/>
          </p:cNvSpPr>
          <p:nvPr/>
        </p:nvSpPr>
        <p:spPr bwMode="auto">
          <a:xfrm>
            <a:off x="0" y="549275"/>
            <a:ext cx="7596188" cy="430213"/>
          </a:xfrm>
          <a:prstGeom prst="rect">
            <a:avLst/>
          </a:prstGeom>
          <a:solidFill>
            <a:srgbClr val="D3F40C"/>
          </a:solidFill>
          <a:ln w="9525">
            <a:noFill/>
            <a:miter lim="800000"/>
            <a:headEnd/>
            <a:tailEnd/>
          </a:ln>
        </p:spPr>
        <p:txBody>
          <a:bodyPr>
            <a:spAutoFit/>
          </a:bodyPr>
          <a:lstStyle/>
          <a:p>
            <a:r>
              <a:rPr lang="el-GR" sz="2200" b="1"/>
              <a:t>Ανεπάρκεια του Νοσηλευτή</a:t>
            </a:r>
            <a:endParaRPr lang="el-GR" sz="220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0" y="1763713"/>
            <a:ext cx="9144000" cy="5094287"/>
          </a:xfrm>
        </p:spPr>
        <p:txBody>
          <a:bodyPr/>
          <a:lstStyle/>
          <a:p>
            <a:pPr eaLnBrk="1" hangingPunct="1"/>
            <a:r>
              <a:rPr lang="el-GR" sz="2200" smtClean="0"/>
              <a:t>Ηθική αβεβαιότητα/σύγκρουση (</a:t>
            </a:r>
            <a:r>
              <a:rPr lang="en-US" sz="2200" smtClean="0"/>
              <a:t>Moral uncertainty/conflict</a:t>
            </a:r>
            <a:r>
              <a:rPr lang="el-GR" sz="2200" smtClean="0"/>
              <a:t>)</a:t>
            </a:r>
            <a:endParaRPr lang="en-US" sz="2200" smtClean="0"/>
          </a:p>
          <a:p>
            <a:pPr lvl="1" eaLnBrk="1" hangingPunct="1"/>
            <a:r>
              <a:rPr lang="el-GR" sz="1800" smtClean="0"/>
              <a:t>Όταν ο νοσηλευτής δεν ξέρει ποιες ηθικές αρχές θα εφαρμόσει  ή ποιο είναι το ηθικό ζήτημα. Συχνό φαινόμενο στους νέους νοσηλευτές.</a:t>
            </a:r>
            <a:endParaRPr lang="en-US" sz="1800" smtClean="0"/>
          </a:p>
          <a:p>
            <a:pPr eaLnBrk="1" hangingPunct="1"/>
            <a:r>
              <a:rPr lang="el-GR" sz="2200" smtClean="0"/>
              <a:t>Ηθικό αδιέξοδο (</a:t>
            </a:r>
            <a:r>
              <a:rPr lang="en-US" sz="2200" smtClean="0"/>
              <a:t>Moral distress</a:t>
            </a:r>
            <a:r>
              <a:rPr lang="el-GR" sz="2200" smtClean="0"/>
              <a:t>)</a:t>
            </a:r>
            <a:endParaRPr lang="en-US" sz="2200" smtClean="0"/>
          </a:p>
          <a:p>
            <a:pPr lvl="1" eaLnBrk="1" hangingPunct="1"/>
            <a:r>
              <a:rPr lang="el-GR" sz="1800" smtClean="0"/>
              <a:t>Όταν ένα άτομο γνωρίζει το ηθικά σωστό, αλλά οργανωτικοί και άλλοι περιορισμοί τον εμποδίζουν να το πράξει.</a:t>
            </a:r>
            <a:endParaRPr lang="en-US" sz="1800" smtClean="0"/>
          </a:p>
          <a:p>
            <a:pPr eaLnBrk="1" hangingPunct="1"/>
            <a:r>
              <a:rPr lang="el-GR" sz="2200" smtClean="0"/>
              <a:t>Ηθική αγανάκτηση (</a:t>
            </a:r>
            <a:r>
              <a:rPr lang="en-US" sz="2200" smtClean="0"/>
              <a:t>Moral outrage</a:t>
            </a:r>
            <a:r>
              <a:rPr lang="el-GR" sz="2200" smtClean="0"/>
              <a:t>)</a:t>
            </a:r>
            <a:endParaRPr lang="en-US" sz="2200" smtClean="0"/>
          </a:p>
          <a:p>
            <a:pPr lvl="1" eaLnBrk="1" hangingPunct="1"/>
            <a:r>
              <a:rPr lang="el-GR" sz="1800" smtClean="0"/>
              <a:t>Όταν ένα άτομο είναι μάρτυρας ανήθικης πράξης αλλά δεν νοιώθει αδύναμος να το σταματήσει.</a:t>
            </a:r>
            <a:endParaRPr lang="en-US" sz="1800" smtClean="0"/>
          </a:p>
          <a:p>
            <a:pPr eaLnBrk="1" hangingPunct="1"/>
            <a:r>
              <a:rPr lang="el-GR" sz="2200" smtClean="0"/>
              <a:t>Ηθικό δίλλημα (</a:t>
            </a:r>
            <a:r>
              <a:rPr lang="en-US" sz="2200" smtClean="0"/>
              <a:t>Moral/ethical dilemma</a:t>
            </a:r>
            <a:r>
              <a:rPr lang="el-GR" sz="2200" smtClean="0"/>
              <a:t>)</a:t>
            </a:r>
          </a:p>
          <a:p>
            <a:pPr marL="603250" lvl="2" indent="-255588" eaLnBrk="1" hangingPunct="1">
              <a:spcBef>
                <a:spcPts val="400"/>
              </a:spcBef>
              <a:buSzPct val="68000"/>
              <a:buFont typeface="Wingdings 3" pitchFamily="18" charset="2"/>
              <a:buChar char=""/>
            </a:pPr>
            <a:r>
              <a:rPr lang="el-GR" sz="1800" smtClean="0"/>
              <a:t>Συμβαίνει όταν δύο ή περισσότερες σαφείς αρχές εφαρμόζονται αλλά υποστηρίζουν ασυνεπείς τρόπους δράσης</a:t>
            </a:r>
          </a:p>
          <a:p>
            <a:pPr eaLnBrk="1" hangingPunct="1"/>
            <a:r>
              <a:rPr lang="el-GR" sz="2200" smtClean="0"/>
              <a:t>Αυτογνωσία (</a:t>
            </a:r>
            <a:r>
              <a:rPr lang="en-US" sz="2200" smtClean="0"/>
              <a:t>Self-awareness</a:t>
            </a:r>
            <a:r>
              <a:rPr lang="el-GR" sz="2200" smtClean="0"/>
              <a:t>)</a:t>
            </a:r>
            <a:endParaRPr lang="en-US" sz="2200" smtClean="0"/>
          </a:p>
          <a:p>
            <a:pPr lvl="1" eaLnBrk="1" hangingPunct="1"/>
            <a:r>
              <a:rPr lang="el-GR" sz="1800" smtClean="0"/>
              <a:t>Δεν αποτελεί ζήτημα ηθικής αλλά είναι ζωτικής σημασίας στη διαδικασία λήψης ηθικής απόφασης</a:t>
            </a:r>
            <a:endParaRPr lang="en-US" sz="1800" smtClean="0"/>
          </a:p>
        </p:txBody>
      </p:sp>
      <p:sp>
        <p:nvSpPr>
          <p:cNvPr id="21506" name="7 - TextBox"/>
          <p:cNvSpPr txBox="1">
            <a:spLocks noChangeArrowheads="1"/>
          </p:cNvSpPr>
          <p:nvPr/>
        </p:nvSpPr>
        <p:spPr bwMode="auto">
          <a:xfrm>
            <a:off x="0" y="549275"/>
            <a:ext cx="4211638" cy="584200"/>
          </a:xfrm>
          <a:prstGeom prst="rect">
            <a:avLst/>
          </a:prstGeom>
          <a:solidFill>
            <a:srgbClr val="D3F40C"/>
          </a:solidFill>
          <a:ln w="9525">
            <a:noFill/>
            <a:miter lim="800000"/>
            <a:headEnd/>
            <a:tailEnd/>
          </a:ln>
        </p:spPr>
        <p:txBody>
          <a:bodyPr>
            <a:spAutoFit/>
          </a:bodyPr>
          <a:lstStyle/>
          <a:p>
            <a:r>
              <a:rPr lang="el-GR" sz="3200" b="1"/>
              <a:t>Θέματα ηθικής</a:t>
            </a:r>
            <a:endParaRPr lang="el-GR" sz="3200"/>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611188" y="1989138"/>
            <a:ext cx="8064500" cy="3913187"/>
          </a:xfrm>
          <a:prstGeom prst="rect">
            <a:avLst/>
          </a:prstGeom>
          <a:noFill/>
          <a:ln w="9525">
            <a:noFill/>
            <a:miter lim="800000"/>
            <a:headEnd/>
            <a:tailEnd/>
          </a:ln>
        </p:spPr>
        <p:txBody>
          <a:bodyPr anchor="ctr">
            <a:spAutoFit/>
          </a:bodyPr>
          <a:lstStyle/>
          <a:p>
            <a:pPr algn="just">
              <a:lnSpc>
                <a:spcPct val="150000"/>
              </a:lnSpc>
            </a:pPr>
            <a:r>
              <a:rPr lang="el-GR" sz="2400" b="1">
                <a:latin typeface="Calibri" pitchFamily="34" charset="0"/>
                <a:ea typeface="Times New Roman" pitchFamily="18" charset="0"/>
                <a:cs typeface="Calibri" pitchFamily="34" charset="0"/>
              </a:rPr>
              <a:t>Καθώς οι νοσηλευτές συμμετέχουν όλο και περισσότερο στη λήψη αποφάσεων, σε όλα τα επίπεδα φροντίδας υγείας, η πολιτική υγείας των οργανισμών και της πολιτείας δημιουργεί διάφορα διλήμματα. </a:t>
            </a:r>
          </a:p>
          <a:p>
            <a:pPr algn="just">
              <a:lnSpc>
                <a:spcPct val="150000"/>
              </a:lnSpc>
            </a:pPr>
            <a:endParaRPr lang="el-GR" sz="2400" b="1">
              <a:latin typeface="Calibri" pitchFamily="34" charset="0"/>
              <a:ea typeface="Times New Roman" pitchFamily="18" charset="0"/>
              <a:cs typeface="Calibri" pitchFamily="34" charset="0"/>
            </a:endParaRPr>
          </a:p>
          <a:p>
            <a:pPr algn="just">
              <a:lnSpc>
                <a:spcPct val="150000"/>
              </a:lnSpc>
            </a:pPr>
            <a:r>
              <a:rPr lang="el-GR" sz="2400" b="1">
                <a:latin typeface="Calibri" pitchFamily="34" charset="0"/>
                <a:ea typeface="Times New Roman" pitchFamily="18" charset="0"/>
                <a:cs typeface="Calibri" pitchFamily="34" charset="0"/>
              </a:rPr>
              <a:t>Δύο τρέχοντα παραδείγματα είναι η έλλειψη προσωπικού και η κατανομή των πόρων για τη φροντίδα υγείας.</a:t>
            </a:r>
            <a:endParaRPr lang="el-GR" sz="2400">
              <a:latin typeface="Calibri" pitchFamily="34" charset="0"/>
              <a:ea typeface="Times New Roman" pitchFamily="18" charset="0"/>
              <a:cs typeface="Calibri" pitchFamily="34" charset="0"/>
            </a:endParaRPr>
          </a:p>
        </p:txBody>
      </p:sp>
      <p:sp>
        <p:nvSpPr>
          <p:cNvPr id="81922" name="7 - TextBox"/>
          <p:cNvSpPr txBox="1">
            <a:spLocks noChangeArrowheads="1"/>
          </p:cNvSpPr>
          <p:nvPr/>
        </p:nvSpPr>
        <p:spPr bwMode="auto">
          <a:xfrm>
            <a:off x="0" y="476250"/>
            <a:ext cx="7596188" cy="769938"/>
          </a:xfrm>
          <a:prstGeom prst="rect">
            <a:avLst/>
          </a:prstGeom>
          <a:solidFill>
            <a:srgbClr val="D3F40C"/>
          </a:solidFill>
          <a:ln w="9525">
            <a:noFill/>
            <a:miter lim="800000"/>
            <a:headEnd/>
            <a:tailEnd/>
          </a:ln>
        </p:spPr>
        <p:txBody>
          <a:bodyPr>
            <a:spAutoFit/>
          </a:bodyPr>
          <a:lstStyle/>
          <a:p>
            <a:r>
              <a:rPr lang="el-GR" sz="2200" b="1"/>
              <a:t>Νοσηλευτές και πολιτική του οργανισμού και της πολιτείας</a:t>
            </a:r>
            <a:endParaRPr lang="el-GR" sz="2200"/>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68313" y="1687513"/>
            <a:ext cx="8207375" cy="4154487"/>
          </a:xfrm>
          <a:prstGeom prst="rect">
            <a:avLst/>
          </a:prstGeom>
          <a:noFill/>
          <a:ln w="9525">
            <a:noFill/>
            <a:miter lim="800000"/>
            <a:headEnd/>
            <a:tailEnd/>
          </a:ln>
          <a:effectLst/>
        </p:spPr>
        <p:txBody>
          <a:bodyPr anchor="ctr">
            <a:spAutoFit/>
          </a:bodyPr>
          <a:lstStyle/>
          <a:p>
            <a:pPr algn="just">
              <a:lnSpc>
                <a:spcPct val="150000"/>
              </a:lnSpc>
              <a:defRPr/>
            </a:pPr>
            <a:r>
              <a:rPr lang="el-GR" sz="2200" b="1" dirty="0">
                <a:latin typeface="+mj-lt"/>
                <a:ea typeface="Times New Roman" pitchFamily="18" charset="0"/>
                <a:cs typeface="Calibri" pitchFamily="34" charset="0"/>
              </a:rPr>
              <a:t>Η αναδιοργάνωση της δομής του νοσοκομείου οδήγησε σε χρόνια έλλειψη προσωπικού στο τμήμα που εργάζεστε. Πιστεύετε ότι οι ασθενείς κινδυνεύουν επειδή δεν υπάρχουν αρκετοί νοσηλευτές για να παρέχουν ποιοτική φροντίδα. Ορισμένοι νοσηλευτές, συζητούν για τη δημιουργία συλλόγου και την κάθοδο σε απεργία.</a:t>
            </a:r>
            <a:endParaRPr lang="el-GR" sz="2200" dirty="0">
              <a:latin typeface="+mj-lt"/>
              <a:cs typeface="Arial" pitchFamily="34" charset="0"/>
            </a:endParaRPr>
          </a:p>
          <a:p>
            <a:pPr algn="just" eaLnBrk="0" hangingPunct="0">
              <a:lnSpc>
                <a:spcPct val="150000"/>
              </a:lnSpc>
              <a:defRPr/>
            </a:pPr>
            <a:r>
              <a:rPr lang="el-GR" sz="2200" b="1" dirty="0">
                <a:latin typeface="+mj-lt"/>
                <a:ea typeface="Times New Roman" pitchFamily="18" charset="0"/>
                <a:cs typeface="Calibri" pitchFamily="34" charset="0"/>
              </a:rPr>
              <a:t> Επειδή εργάζεστε στο μοναδικό μεγάλο νοσοκομείο σε μια αγροτική περιοχή, δεν είσαστε σίγουρος εάν η απεργία είναι ηθικά νόμιμη επιλογή. Τι θα κάνετε;</a:t>
            </a:r>
            <a:endParaRPr lang="el-GR" sz="2200" dirty="0">
              <a:latin typeface="+mj-lt"/>
              <a:cs typeface="Arial" pitchFamily="34" charset="0"/>
            </a:endParaRPr>
          </a:p>
        </p:txBody>
      </p:sp>
      <p:sp>
        <p:nvSpPr>
          <p:cNvPr id="82946" name="7 - TextBox"/>
          <p:cNvSpPr txBox="1">
            <a:spLocks noChangeArrowheads="1"/>
          </p:cNvSpPr>
          <p:nvPr/>
        </p:nvSpPr>
        <p:spPr bwMode="auto">
          <a:xfrm>
            <a:off x="0" y="549275"/>
            <a:ext cx="7596188" cy="430213"/>
          </a:xfrm>
          <a:prstGeom prst="rect">
            <a:avLst/>
          </a:prstGeom>
          <a:solidFill>
            <a:srgbClr val="D3F40C"/>
          </a:solidFill>
          <a:ln w="9525">
            <a:noFill/>
            <a:miter lim="800000"/>
            <a:headEnd/>
            <a:tailEnd/>
          </a:ln>
        </p:spPr>
        <p:txBody>
          <a:bodyPr>
            <a:spAutoFit/>
          </a:bodyPr>
          <a:lstStyle/>
          <a:p>
            <a:r>
              <a:rPr lang="el-GR" sz="2200" b="1"/>
              <a:t>Έλλειψη προσωπικού</a:t>
            </a:r>
            <a:endParaRPr lang="el-GR" sz="2200"/>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468313" y="1716088"/>
            <a:ext cx="8280400" cy="4619625"/>
          </a:xfrm>
          <a:prstGeom prst="rect">
            <a:avLst/>
          </a:prstGeom>
          <a:noFill/>
          <a:ln w="9525">
            <a:noFill/>
            <a:miter lim="800000"/>
            <a:headEnd/>
            <a:tailEnd/>
          </a:ln>
        </p:spPr>
        <p:txBody>
          <a:bodyPr anchor="ctr">
            <a:spAutoFit/>
          </a:bodyPr>
          <a:lstStyle/>
          <a:p>
            <a:pPr algn="just">
              <a:lnSpc>
                <a:spcPct val="150000"/>
              </a:lnSpc>
            </a:pPr>
            <a:r>
              <a:rPr lang="el-GR">
                <a:latin typeface="Calibri" pitchFamily="34" charset="0"/>
                <a:ea typeface="Times New Roman" pitchFamily="18" charset="0"/>
                <a:cs typeface="Calibri" pitchFamily="34" charset="0"/>
              </a:rPr>
              <a:t>Στις Ηνωμένες Πολιτείες, περίπου 42 εκατομμύρια άνθρωποι είναι ανασφάλιστοι ή είναι μερικώς ασφαλισμένοι και έχουν μειωμένη πρόσβαση στις υπηρεσίες φροντίδας υγείας. </a:t>
            </a:r>
          </a:p>
          <a:p>
            <a:pPr algn="just" eaLnBrk="0" hangingPunct="0">
              <a:lnSpc>
                <a:spcPct val="150000"/>
              </a:lnSpc>
            </a:pPr>
            <a:r>
              <a:rPr lang="el-GR">
                <a:latin typeface="Calibri" pitchFamily="34" charset="0"/>
                <a:ea typeface="Times New Roman" pitchFamily="18" charset="0"/>
                <a:cs typeface="Calibri" pitchFamily="34" charset="0"/>
              </a:rPr>
              <a:t>Το «δικαίωμα του κάθε ατόμου για βασική φροντίδα υγείας εξακολουθεί να αποτελεί θέμα συζητήσεων. </a:t>
            </a:r>
          </a:p>
          <a:p>
            <a:pPr algn="just" eaLnBrk="0" hangingPunct="0">
              <a:lnSpc>
                <a:spcPct val="150000"/>
              </a:lnSpc>
            </a:pPr>
            <a:r>
              <a:rPr lang="el-GR">
                <a:latin typeface="Calibri" pitchFamily="34" charset="0"/>
                <a:ea typeface="Times New Roman" pitchFamily="18" charset="0"/>
                <a:cs typeface="Calibri" pitchFamily="34" charset="0"/>
              </a:rPr>
              <a:t>Υπάρχει πρόγραμμα κατανομής των πόρων της φροντίδας υγείας που πιθανόν να περιορίσει τις διαθέσιμες επιλογές για τους ηλικιωμένους, τους φτωχούς, τους ασθενείς τελικού σταδίου και τους ανθρώπους που ανήκουν στα χαμηλά κοινωνικά στρώματα. </a:t>
            </a:r>
          </a:p>
          <a:p>
            <a:pPr algn="just" eaLnBrk="0" hangingPunct="0">
              <a:lnSpc>
                <a:spcPct val="150000"/>
              </a:lnSpc>
            </a:pPr>
            <a:r>
              <a:rPr lang="el-GR">
                <a:latin typeface="Calibri" pitchFamily="34" charset="0"/>
                <a:ea typeface="Times New Roman" pitchFamily="18" charset="0"/>
                <a:cs typeface="Calibri" pitchFamily="34" charset="0"/>
              </a:rPr>
              <a:t>Ποια ηθική υποχρέωση έχετε να συμβάλλετε σ' αυτή τη συζήτηση; Πώς θα βεβαιωθείτε ότι η φωνή σας και η άποψη της νοσηλευτικής θα εισακουστούν;</a:t>
            </a:r>
          </a:p>
        </p:txBody>
      </p:sp>
      <p:sp>
        <p:nvSpPr>
          <p:cNvPr id="83970" name="7 - TextBox"/>
          <p:cNvSpPr txBox="1">
            <a:spLocks noChangeArrowheads="1"/>
          </p:cNvSpPr>
          <p:nvPr/>
        </p:nvSpPr>
        <p:spPr bwMode="auto">
          <a:xfrm>
            <a:off x="0" y="549275"/>
            <a:ext cx="7596188" cy="460375"/>
          </a:xfrm>
          <a:prstGeom prst="rect">
            <a:avLst/>
          </a:prstGeom>
          <a:solidFill>
            <a:srgbClr val="D3F40C"/>
          </a:solidFill>
          <a:ln w="9525">
            <a:noFill/>
            <a:miter lim="800000"/>
            <a:headEnd/>
            <a:tailEnd/>
          </a:ln>
        </p:spPr>
        <p:txBody>
          <a:bodyPr>
            <a:spAutoFit/>
          </a:bodyPr>
          <a:lstStyle/>
          <a:p>
            <a:r>
              <a:rPr lang="el-GR" sz="2400" b="1"/>
              <a:t>Κατανομή των Πόρων για τη Φροντίδα Υγείας.</a:t>
            </a:r>
            <a:endParaRPr lang="el-GR" sz="2200"/>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1 - Τίτλος"/>
          <p:cNvSpPr>
            <a:spLocks noGrp="1"/>
          </p:cNvSpPr>
          <p:nvPr>
            <p:ph type="title"/>
          </p:nvPr>
        </p:nvSpPr>
        <p:spPr>
          <a:xfrm>
            <a:off x="457200" y="260350"/>
            <a:ext cx="8305800" cy="1587500"/>
          </a:xfrm>
        </p:spPr>
        <p:txBody>
          <a:bodyPr/>
          <a:lstStyle/>
          <a:p>
            <a:pPr eaLnBrk="1" hangingPunct="1"/>
            <a:r>
              <a:rPr lang="el-GR" smtClean="0"/>
              <a:t/>
            </a:r>
            <a:br>
              <a:rPr lang="el-GR" smtClean="0"/>
            </a:br>
            <a:endParaRPr lang="el-GR" smtClean="0"/>
          </a:p>
        </p:txBody>
      </p:sp>
      <p:sp>
        <p:nvSpPr>
          <p:cNvPr id="84994" name="Rectangle 1"/>
          <p:cNvSpPr>
            <a:spLocks noChangeArrowheads="1"/>
          </p:cNvSpPr>
          <p:nvPr/>
        </p:nvSpPr>
        <p:spPr bwMode="auto">
          <a:xfrm>
            <a:off x="468313" y="1773238"/>
            <a:ext cx="7920037" cy="4462462"/>
          </a:xfrm>
          <a:prstGeom prst="rect">
            <a:avLst/>
          </a:prstGeom>
          <a:noFill/>
          <a:ln w="9525">
            <a:noFill/>
            <a:miter lim="800000"/>
            <a:headEnd/>
            <a:tailEnd/>
          </a:ln>
        </p:spPr>
        <p:txBody>
          <a:bodyPr anchor="ctr">
            <a:spAutoFit/>
          </a:bodyPr>
          <a:lstStyle/>
          <a:p>
            <a:pPr algn="just"/>
            <a:r>
              <a:rPr lang="el-GR" sz="2400" b="1">
                <a:solidFill>
                  <a:srgbClr val="7030A0"/>
                </a:solidFill>
                <a:latin typeface="Calibri" pitchFamily="34" charset="0"/>
                <a:ea typeface="Times New Roman" pitchFamily="18" charset="0"/>
                <a:cs typeface="Calibri" pitchFamily="34" charset="0"/>
              </a:rPr>
              <a:t>Βοήθεια σε Αυτοκτονία.</a:t>
            </a:r>
            <a:endParaRPr lang="el-GR" sz="2400" b="1">
              <a:latin typeface="Calibri" pitchFamily="34" charset="0"/>
              <a:ea typeface="Times New Roman" pitchFamily="18" charset="0"/>
              <a:cs typeface="Calibri" pitchFamily="34" charset="0"/>
            </a:endParaRPr>
          </a:p>
          <a:p>
            <a:pPr algn="just" eaLnBrk="0" hangingPunct="0"/>
            <a:r>
              <a:rPr lang="el-GR" sz="2000" b="1">
                <a:latin typeface="Calibri" pitchFamily="34" charset="0"/>
                <a:ea typeface="Times New Roman" pitchFamily="18" charset="0"/>
                <a:cs typeface="Calibri" pitchFamily="34" charset="0"/>
              </a:rPr>
              <a:t> </a:t>
            </a:r>
            <a:r>
              <a:rPr lang="el-GR" sz="2000">
                <a:latin typeface="Calibri" pitchFamily="34" charset="0"/>
                <a:ea typeface="Times New Roman" pitchFamily="18" charset="0"/>
                <a:cs typeface="Calibri" pitchFamily="34" charset="0"/>
              </a:rPr>
              <a:t>Είσαστε ο υπεύθυνος νοσηλευτής για μία γυναίκα με ιστορικό καρκίνου μαστού, η οποία έκανε μετάσταση στο νωτιαίο μυελό, ενώ ήταν ελεύθερη συμπτωμάτων για επτά χρόνια. Όταν την επισκέπτεστε στο σπίτι σας αναφέρει ότι δε θέλει να αγωνισθεί και επιθυμεί να πεθάνει με αξιοπρέπεια, ενώ διατηρεί ακόμα τον αυτοέλεγχο». </a:t>
            </a:r>
          </a:p>
          <a:p>
            <a:pPr algn="just" eaLnBrk="0" hangingPunct="0"/>
            <a:r>
              <a:rPr lang="el-GR" sz="2000">
                <a:latin typeface="Calibri" pitchFamily="34" charset="0"/>
                <a:ea typeface="Times New Roman" pitchFamily="18" charset="0"/>
                <a:cs typeface="Calibri" pitchFamily="34" charset="0"/>
              </a:rPr>
              <a:t>Σας ικετεύει να της χορηγήσετε κάτι που θα «την κοιμίσει γλυκά για πάντα πριν χειροτερέψει ο πόνος της». Πιστεύω ότι είναι η πραγματική επιθυμία της και όχι αποτέλεσμα κατάθλιψης και θεωρείτε ότι θα αποτελούσε λύτρωση στο τελικό στάδιο της ασθένειας της.</a:t>
            </a:r>
          </a:p>
          <a:p>
            <a:pPr algn="just" eaLnBrk="0" hangingPunct="0"/>
            <a:r>
              <a:rPr lang="el-GR" sz="2000">
                <a:latin typeface="Calibri" pitchFamily="34" charset="0"/>
                <a:ea typeface="Times New Roman" pitchFamily="18" charset="0"/>
                <a:cs typeface="Calibri" pitchFamily="34" charset="0"/>
              </a:rPr>
              <a:t> Ωστόσο, τα θρησκευτικά σας πιστεύω, σας υπαγορεύουν ότι η βοήθεια σε αυτοκτονία είναι λανθασμένη κάτω από οποιεσδήποτε συνθήκες.</a:t>
            </a:r>
          </a:p>
          <a:p>
            <a:pPr algn="just" eaLnBrk="0" hangingPunct="0"/>
            <a:r>
              <a:rPr lang="el-GR" sz="2000">
                <a:latin typeface="Calibri" pitchFamily="34" charset="0"/>
                <a:ea typeface="Times New Roman" pitchFamily="18" charset="0"/>
                <a:cs typeface="Calibri" pitchFamily="34" charset="0"/>
              </a:rPr>
              <a:t> Πώς συμβιβάσετε την επιθυμία σας να βοηθήσετε αυτή τη γυναίκα με τη θρησκευτική σας πεποίθηση ότι αυτό που ζητάει είναι πραγματικά κακό;</a:t>
            </a:r>
          </a:p>
        </p:txBody>
      </p:sp>
      <p:sp>
        <p:nvSpPr>
          <p:cNvPr id="25604" name="3 - Ορθογώνιο"/>
          <p:cNvSpPr>
            <a:spLocks noChangeArrowheads="1"/>
          </p:cNvSpPr>
          <p:nvPr/>
        </p:nvSpPr>
        <p:spPr bwMode="auto">
          <a:xfrm>
            <a:off x="0" y="404813"/>
            <a:ext cx="7524750" cy="708025"/>
          </a:xfrm>
          <a:prstGeom prst="rect">
            <a:avLst/>
          </a:prstGeom>
          <a:solidFill>
            <a:schemeClr val="accent6">
              <a:lumMod val="40000"/>
              <a:lumOff val="60000"/>
            </a:schemeClr>
          </a:solidFill>
          <a:ln w="9525">
            <a:noFill/>
            <a:miter lim="800000"/>
            <a:headEnd/>
            <a:tailEnd/>
          </a:ln>
        </p:spPr>
        <p:txBody>
          <a:bodyPr>
            <a:spAutoFit/>
          </a:bodyPr>
          <a:lstStyle/>
          <a:p>
            <a:pPr algn="ctr">
              <a:defRPr/>
            </a:pPr>
            <a:r>
              <a:rPr lang="el-GR" sz="2000" b="1" dirty="0">
                <a:latin typeface="Constantia" pitchFamily="18" charset="0"/>
                <a:cs typeface="+mn-cs"/>
              </a:rPr>
              <a:t>Προσωπικές Ηθικές Πεποιθήσεις των Νοσηλευτών και Απαιτήσεις της Νοσηλευτικής Πρακτικής</a:t>
            </a:r>
            <a:endParaRPr lang="el-GR" sz="2000" dirty="0">
              <a:latin typeface="Constantia" pitchFamily="18" charset="0"/>
              <a:cs typeface="+mn-cs"/>
            </a:endParaRP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395288" y="1916113"/>
            <a:ext cx="8280400" cy="4103687"/>
          </a:xfrm>
          <a:prstGeom prst="rect">
            <a:avLst/>
          </a:prstGeom>
          <a:noFill/>
          <a:ln w="9525">
            <a:noFill/>
            <a:miter lim="800000"/>
            <a:headEnd/>
            <a:tailEnd/>
          </a:ln>
        </p:spPr>
        <p:txBody>
          <a:bodyPr anchor="ctr">
            <a:spAutoFit/>
          </a:bodyPr>
          <a:lstStyle/>
          <a:p>
            <a:pPr algn="just">
              <a:lnSpc>
                <a:spcPct val="150000"/>
              </a:lnSpc>
            </a:pPr>
            <a:r>
              <a:rPr lang="el-GR" sz="2200" b="1">
                <a:latin typeface="Calibri" pitchFamily="34" charset="0"/>
                <a:ea typeface="Times New Roman" pitchFamily="18" charset="0"/>
                <a:cs typeface="Calibri" pitchFamily="34" charset="0"/>
              </a:rPr>
              <a:t>Πολλά ιδρύματα θέσπισαν επιτροπές ηθικής, των οποίων οι κύριες λειτουργίες περιλαμβάνουν εκπαίδευση, ανάπτυξη πολιτικής, ανασκόπηση περιπτώσεων και συμβουλευτική. </a:t>
            </a:r>
          </a:p>
          <a:p>
            <a:pPr algn="just">
              <a:lnSpc>
                <a:spcPct val="150000"/>
              </a:lnSpc>
            </a:pPr>
            <a:r>
              <a:rPr lang="el-GR" sz="2200" b="1">
                <a:latin typeface="Calibri" pitchFamily="34" charset="0"/>
                <a:ea typeface="Times New Roman" pitchFamily="18" charset="0"/>
                <a:cs typeface="Calibri" pitchFamily="34" charset="0"/>
              </a:rPr>
              <a:t>Αυτές οι επιτροπές είναι οργανωμένες για να αντιμετωπίσουν την πολυπλοκότητα της σύγχρονης φροντίδας υγείας επειδή είναι διεπιστημονικές και παρέχουν τη δυνατότητα διακίνησης διαφορετικών απόψεων χωρίς φόβο. </a:t>
            </a:r>
          </a:p>
          <a:p>
            <a:pPr algn="just">
              <a:lnSpc>
                <a:spcPct val="150000"/>
              </a:lnSpc>
            </a:pPr>
            <a:r>
              <a:rPr lang="el-GR" sz="2200" b="1">
                <a:latin typeface="Calibri" pitchFamily="34" charset="0"/>
                <a:ea typeface="Times New Roman" pitchFamily="18" charset="0"/>
                <a:cs typeface="Calibri" pitchFamily="34" charset="0"/>
              </a:rPr>
              <a:t>Η φωνή των νοσηλευτών είναι σημαντική στις επιτροπές ηθικής. </a:t>
            </a:r>
            <a:endParaRPr lang="el-GR" sz="2200">
              <a:latin typeface="Calibri" pitchFamily="34" charset="0"/>
              <a:ea typeface="Times New Roman" pitchFamily="18" charset="0"/>
              <a:cs typeface="Calibri" pitchFamily="34" charset="0"/>
            </a:endParaRPr>
          </a:p>
        </p:txBody>
      </p:sp>
      <p:sp>
        <p:nvSpPr>
          <p:cNvPr id="86018" name="7 - TextBox"/>
          <p:cNvSpPr txBox="1">
            <a:spLocks noChangeArrowheads="1"/>
          </p:cNvSpPr>
          <p:nvPr/>
        </p:nvSpPr>
        <p:spPr bwMode="auto">
          <a:xfrm>
            <a:off x="0" y="549275"/>
            <a:ext cx="7596188" cy="460375"/>
          </a:xfrm>
          <a:prstGeom prst="rect">
            <a:avLst/>
          </a:prstGeom>
          <a:solidFill>
            <a:srgbClr val="D3F40C"/>
          </a:solidFill>
          <a:ln w="9525">
            <a:noFill/>
            <a:miter lim="800000"/>
            <a:headEnd/>
            <a:tailEnd/>
          </a:ln>
        </p:spPr>
        <p:txBody>
          <a:bodyPr>
            <a:spAutoFit/>
          </a:bodyPr>
          <a:lstStyle/>
          <a:p>
            <a:r>
              <a:rPr lang="el-GR" sz="2400" b="1"/>
              <a:t>Νοσηλευτές και Επιτροπές Ηθικής</a:t>
            </a:r>
            <a:endParaRPr lang="el-GR" sz="220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989138"/>
            <a:ext cx="8229600" cy="1655762"/>
          </a:xfrm>
        </p:spPr>
        <p:style>
          <a:lnRef idx="2">
            <a:schemeClr val="accent1"/>
          </a:lnRef>
          <a:fillRef idx="1">
            <a:schemeClr val="lt1"/>
          </a:fillRef>
          <a:effectRef idx="0">
            <a:schemeClr val="accent1"/>
          </a:effectRef>
          <a:fontRef idx="minor">
            <a:schemeClr val="dk1"/>
          </a:fontRef>
        </p:style>
        <p:txBody>
          <a:bodyPr/>
          <a:lstStyle/>
          <a:p>
            <a:pPr>
              <a:defRPr/>
            </a:pPr>
            <a:r>
              <a:rPr lang="el-GR" sz="2400" dirty="0"/>
              <a:t>Έννοιες στενά συνδεδεμένες με την ηθική.</a:t>
            </a:r>
          </a:p>
          <a:p>
            <a:pPr>
              <a:defRPr/>
            </a:pPr>
            <a:r>
              <a:rPr lang="el-GR" sz="2400" dirty="0"/>
              <a:t>Αποτελούν συνήθως μια επισημοποίηση  εκείνων των ηθικών κανόνων που είναι περισσότερο αποδεκτοί σε μια συγκεκριμένη κοινωνία.</a:t>
            </a:r>
          </a:p>
        </p:txBody>
      </p:sp>
      <p:sp>
        <p:nvSpPr>
          <p:cNvPr id="23554" name="7 - TextBox"/>
          <p:cNvSpPr txBox="1">
            <a:spLocks noChangeArrowheads="1"/>
          </p:cNvSpPr>
          <p:nvPr/>
        </p:nvSpPr>
        <p:spPr bwMode="auto">
          <a:xfrm>
            <a:off x="0" y="549275"/>
            <a:ext cx="4716463" cy="584200"/>
          </a:xfrm>
          <a:prstGeom prst="rect">
            <a:avLst/>
          </a:prstGeom>
          <a:solidFill>
            <a:srgbClr val="D3F40C"/>
          </a:solidFill>
          <a:ln w="9525">
            <a:noFill/>
            <a:miter lim="800000"/>
            <a:headEnd/>
            <a:tailEnd/>
          </a:ln>
        </p:spPr>
        <p:txBody>
          <a:bodyPr>
            <a:spAutoFit/>
          </a:bodyPr>
          <a:lstStyle/>
          <a:p>
            <a:r>
              <a:rPr lang="el-GR" sz="3200" b="1"/>
              <a:t>Δίκαιο και νομοθεσία</a:t>
            </a:r>
            <a:endParaRPr lang="el-GR" sz="3200"/>
          </a:p>
        </p:txBody>
      </p:sp>
      <p:sp>
        <p:nvSpPr>
          <p:cNvPr id="5" name="4 - TextBox"/>
          <p:cNvSpPr txBox="1"/>
          <p:nvPr/>
        </p:nvSpPr>
        <p:spPr>
          <a:xfrm>
            <a:off x="395288" y="4149725"/>
            <a:ext cx="8280400"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l-GR" sz="2400" dirty="0"/>
              <a:t>Οι ηθικοί κανόνες μπορεί να κατακρίνουν ή να αποθαρρύνουν πράξεις και συμπεριφορές, οι νόμοι που προκύπτουν από αυτούς τους κανόνες τις απαγορεύουν με σαφήνεια.</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0825" y="1989138"/>
            <a:ext cx="3673475" cy="3671887"/>
          </a:xfrm>
        </p:spPr>
        <p:style>
          <a:lnRef idx="1">
            <a:schemeClr val="dk1"/>
          </a:lnRef>
          <a:fillRef idx="2">
            <a:schemeClr val="dk1"/>
          </a:fillRef>
          <a:effectRef idx="1">
            <a:schemeClr val="dk1"/>
          </a:effectRef>
          <a:fontRef idx="minor">
            <a:schemeClr val="dk1"/>
          </a:fontRef>
        </p:style>
        <p:txBody>
          <a:bodyPr/>
          <a:lstStyle/>
          <a:p>
            <a:pPr>
              <a:defRPr/>
            </a:pPr>
            <a:r>
              <a:rPr lang="el-GR" sz="2000" dirty="0"/>
              <a:t>Βρίσκεται ανάμεσα στην ηθική και τους νόμους.</a:t>
            </a:r>
          </a:p>
          <a:p>
            <a:pPr>
              <a:buFont typeface="Arial" charset="0"/>
              <a:buNone/>
              <a:defRPr/>
            </a:pPr>
            <a:endParaRPr lang="el-GR" sz="2000" dirty="0"/>
          </a:p>
          <a:p>
            <a:pPr>
              <a:defRPr/>
            </a:pPr>
            <a:r>
              <a:rPr lang="el-GR" sz="2000" dirty="0"/>
              <a:t>Σχετίζεται επίσης  με την επισημοποίηση ορισμένων ηθικών κανόνων, με τη διαφορά ότι οι δεοντολογικοί κανόνες δεν έχουν καθολική εφαρμογή.</a:t>
            </a:r>
          </a:p>
        </p:txBody>
      </p:sp>
      <p:sp>
        <p:nvSpPr>
          <p:cNvPr id="24578" name="7 - TextBox"/>
          <p:cNvSpPr txBox="1">
            <a:spLocks noChangeArrowheads="1"/>
          </p:cNvSpPr>
          <p:nvPr/>
        </p:nvSpPr>
        <p:spPr bwMode="auto">
          <a:xfrm>
            <a:off x="0" y="549275"/>
            <a:ext cx="4716463" cy="584200"/>
          </a:xfrm>
          <a:prstGeom prst="rect">
            <a:avLst/>
          </a:prstGeom>
          <a:solidFill>
            <a:srgbClr val="D3F40C"/>
          </a:solidFill>
          <a:ln w="9525">
            <a:noFill/>
            <a:miter lim="800000"/>
            <a:headEnd/>
            <a:tailEnd/>
          </a:ln>
        </p:spPr>
        <p:txBody>
          <a:bodyPr>
            <a:spAutoFit/>
          </a:bodyPr>
          <a:lstStyle/>
          <a:p>
            <a:r>
              <a:rPr lang="el-GR" sz="3200" b="1"/>
              <a:t>Δεοντολογία</a:t>
            </a:r>
            <a:endParaRPr lang="el-GR" sz="3200"/>
          </a:p>
        </p:txBody>
      </p:sp>
      <p:sp>
        <p:nvSpPr>
          <p:cNvPr id="5" name="2 - Θέση περιεχομένου"/>
          <p:cNvSpPr txBox="1">
            <a:spLocks/>
          </p:cNvSpPr>
          <p:nvPr/>
        </p:nvSpPr>
        <p:spPr bwMode="auto">
          <a:xfrm>
            <a:off x="4211638" y="1989138"/>
            <a:ext cx="4752975" cy="367188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342900" indent="-342900" eaLnBrk="0" hangingPunct="0">
              <a:spcBef>
                <a:spcPct val="20000"/>
              </a:spcBef>
              <a:buFont typeface="Arial" charset="0"/>
              <a:buChar char="•"/>
              <a:defRPr/>
            </a:pPr>
            <a:r>
              <a:rPr lang="el-GR" sz="2000" dirty="0">
                <a:solidFill>
                  <a:schemeClr val="tx1"/>
                </a:solidFill>
              </a:rPr>
              <a:t>Απευθύνονται σε ειδικές κοινωνικές ομάδες που είναι μέλη ενός συγκεκριμένου επαγγελματικού κλάδου ή αναφέρονται σε ορισμένα ευαίσθητα θέματα με τα οποία ασχολούνται διάφοροι επαγγελματίες. π.χ. η Διακήρυξη του Ελσίνκι. </a:t>
            </a:r>
          </a:p>
          <a:p>
            <a:pPr marL="342900" indent="-342900" eaLnBrk="0" hangingPunct="0">
              <a:spcBef>
                <a:spcPct val="20000"/>
              </a:spcBef>
              <a:buFont typeface="Arial" charset="0"/>
              <a:buChar char="•"/>
              <a:defRPr/>
            </a:pPr>
            <a:r>
              <a:rPr lang="el-GR" sz="2000" dirty="0">
                <a:solidFill>
                  <a:schemeClr val="tx1"/>
                </a:solidFill>
              </a:rPr>
              <a:t>Συνήθως δεν εκδίδονται από το κράτος αλλά από θεσμοθετημένους αρμόδιους φορείς.</a:t>
            </a:r>
          </a:p>
          <a:p>
            <a:pPr marL="342900" indent="-342900" eaLnBrk="0" hangingPunct="0">
              <a:spcBef>
                <a:spcPct val="20000"/>
              </a:spcBef>
              <a:defRPr/>
            </a:pPr>
            <a:endParaRPr lang="el-GR" sz="2000" dirty="0">
              <a:solidFill>
                <a:schemeClr val="tx1"/>
              </a:solidFill>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0825" y="2349500"/>
            <a:ext cx="3457575" cy="2879725"/>
          </a:xfrm>
        </p:spPr>
        <p:style>
          <a:lnRef idx="1">
            <a:schemeClr val="accent2"/>
          </a:lnRef>
          <a:fillRef idx="2">
            <a:schemeClr val="accent2"/>
          </a:fillRef>
          <a:effectRef idx="1">
            <a:schemeClr val="accent2"/>
          </a:effectRef>
          <a:fontRef idx="minor">
            <a:schemeClr val="dk1"/>
          </a:fontRef>
        </p:style>
        <p:txBody>
          <a:bodyPr/>
          <a:lstStyle/>
          <a:p>
            <a:pPr>
              <a:buFont typeface="Wingdings" pitchFamily="2" charset="2"/>
              <a:buChar char="q"/>
              <a:defRPr/>
            </a:pPr>
            <a:r>
              <a:rPr lang="el-GR" sz="2000" b="1" dirty="0"/>
              <a:t>Δεοντολογία</a:t>
            </a:r>
            <a:r>
              <a:rPr lang="el-GR" sz="2000" dirty="0"/>
              <a:t> είναι ο τρόπος του </a:t>
            </a:r>
            <a:r>
              <a:rPr lang="el-GR" sz="2000" dirty="0" err="1"/>
              <a:t>΄΄φέρεσθαι΄΄</a:t>
            </a:r>
            <a:r>
              <a:rPr lang="el-GR" sz="2000" dirty="0"/>
              <a:t> του επιστήμονα, όπως π.χ. ο τρόπος συμπεριφοράς του νοσηλευτή, ιατρού κλπ. σύμφωνα  με το επάγγελμά τους και με τους κώδικες δεοντολογίας.  </a:t>
            </a:r>
          </a:p>
          <a:p>
            <a:pPr>
              <a:defRPr/>
            </a:pPr>
            <a:endParaRPr lang="el-GR" dirty="0"/>
          </a:p>
        </p:txBody>
      </p:sp>
      <p:sp>
        <p:nvSpPr>
          <p:cNvPr id="25602" name="7 - TextBox"/>
          <p:cNvSpPr txBox="1">
            <a:spLocks noChangeArrowheads="1"/>
          </p:cNvSpPr>
          <p:nvPr/>
        </p:nvSpPr>
        <p:spPr bwMode="auto">
          <a:xfrm>
            <a:off x="0" y="549275"/>
            <a:ext cx="6227763" cy="584200"/>
          </a:xfrm>
          <a:prstGeom prst="rect">
            <a:avLst/>
          </a:prstGeom>
          <a:solidFill>
            <a:srgbClr val="D3F40C"/>
          </a:solidFill>
          <a:ln w="9525">
            <a:noFill/>
            <a:miter lim="800000"/>
            <a:headEnd/>
            <a:tailEnd/>
          </a:ln>
        </p:spPr>
        <p:txBody>
          <a:bodyPr>
            <a:spAutoFit/>
          </a:bodyPr>
          <a:lstStyle/>
          <a:p>
            <a:r>
              <a:rPr lang="el-GR" sz="3200" b="1"/>
              <a:t>Δεοντολογία και νοσηλευτική</a:t>
            </a:r>
            <a:endParaRPr lang="el-GR" sz="3200"/>
          </a:p>
        </p:txBody>
      </p:sp>
      <p:sp>
        <p:nvSpPr>
          <p:cNvPr id="5" name="4 - Ορθογώνιο"/>
          <p:cNvSpPr/>
          <p:nvPr/>
        </p:nvSpPr>
        <p:spPr>
          <a:xfrm>
            <a:off x="3924300" y="2060575"/>
            <a:ext cx="4895850" cy="147796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buFont typeface="Symbol" pitchFamily="18" charset="2"/>
              <a:buChar char="Þ"/>
              <a:defRPr/>
            </a:pPr>
            <a:r>
              <a:rPr lang="el-GR" dirty="0"/>
              <a:t> Η δεοντολογία  είναι έννοια στενότερη  της ηθικής. </a:t>
            </a:r>
          </a:p>
          <a:p>
            <a:pPr>
              <a:buFont typeface="Symbol" pitchFamily="18" charset="2"/>
              <a:buChar char="Þ"/>
              <a:defRPr/>
            </a:pPr>
            <a:r>
              <a:rPr lang="el-GR" dirty="0"/>
              <a:t> Αποτελεί  την κωδικοποίηση των καθηκόντων και υποχρεώσεων του νοσηλευτή  προς τους ασθενείς, συναδέλφους και  την κοινωνία.</a:t>
            </a:r>
          </a:p>
        </p:txBody>
      </p:sp>
      <p:sp>
        <p:nvSpPr>
          <p:cNvPr id="6" name="5 - Ορθογώνιο"/>
          <p:cNvSpPr/>
          <p:nvPr/>
        </p:nvSpPr>
        <p:spPr>
          <a:xfrm>
            <a:off x="3924300" y="4076700"/>
            <a:ext cx="4859338" cy="17541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l-GR" dirty="0"/>
              <a:t>Η βασική διαφορά μεταξύ ηθικής και δεοντολογίας συνίσταται στο ότι οι υποδείξεις και οι κανόνες της νοσηλευτικής δεοντολογίας  έχουν υποχρεωτικό χαρακτήρα, επιβάλλονται από το επίσημο κράτος και αναφέρονται  κυρίως στην άσκηση του νοσηλευτικού  επαγγέλματος. </a:t>
            </a:r>
          </a:p>
        </p:txBody>
      </p:sp>
    </p:spTree>
  </p:cSld>
  <p:clrMapOvr>
    <a:masterClrMapping/>
  </p:clrMapOvr>
  <p:transition>
    <p:fade thruBlk="1"/>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TotalTime>
  <Words>4931</Words>
  <Application>Microsoft Office PowerPoint</Application>
  <PresentationFormat>On-screen Show (4:3)</PresentationFormat>
  <Paragraphs>428</Paragraphs>
  <Slides>64</Slides>
  <Notes>6</Notes>
  <HiddenSlides>18</HiddenSlides>
  <MMClips>0</MMClips>
  <ScaleCrop>false</ScaleCrop>
  <HeadingPairs>
    <vt:vector size="6" baseType="variant">
      <vt:variant>
        <vt:lpstr>Fonts Used</vt:lpstr>
      </vt:variant>
      <vt:variant>
        <vt:i4>10</vt:i4>
      </vt:variant>
      <vt:variant>
        <vt:lpstr>Design Template</vt:lpstr>
      </vt:variant>
      <vt:variant>
        <vt:i4>6</vt:i4>
      </vt:variant>
      <vt:variant>
        <vt:lpstr>Slide Titles</vt:lpstr>
      </vt:variant>
      <vt:variant>
        <vt:i4>64</vt:i4>
      </vt:variant>
    </vt:vector>
  </HeadingPairs>
  <TitlesOfParts>
    <vt:vector size="80" baseType="lpstr">
      <vt:lpstr>Arial</vt:lpstr>
      <vt:lpstr>Calibri</vt:lpstr>
      <vt:lpstr>Times New Roman</vt:lpstr>
      <vt:lpstr>Wingdings 3</vt:lpstr>
      <vt:lpstr>Wingdings</vt:lpstr>
      <vt:lpstr>Symbol</vt:lpstr>
      <vt:lpstr>Comic Sans MS</vt:lpstr>
      <vt:lpstr>Arial Narrow</vt:lpstr>
      <vt:lpstr>Garamond</vt:lpstr>
      <vt:lpstr>Constantia</vt:lpstr>
      <vt:lpstr>Θέμα του Office</vt:lpstr>
      <vt:lpstr>Θέμα του Office</vt:lpstr>
      <vt:lpstr>Θέμα του Office</vt:lpstr>
      <vt:lpstr>Θέμα του Office</vt:lpstr>
      <vt:lpstr>Θέμα του Office</vt:lpstr>
      <vt:lpstr>Θέμα του Office</vt:lpstr>
      <vt:lpstr>ΝΟΣΗΛΕΥΤΙΚΗ ΗΘΙΚΗ</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ΚΩΔΙΚΑΣ ΝΟΣΗΛΕΥΤΙΚΗΣ ΔΕΟΝΤΟΛΟΓΙΑΣ</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ΗΘΙΚΑ ΔΙΛΗΜΑΤΑ</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 </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2009-11-27T12:04:14Z</dcterms:created>
  <dcterms:modified xsi:type="dcterms:W3CDTF">2021-04-09T08:19:27Z</dcterms:modified>
</cp:coreProperties>
</file>